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276" r:id="rId2"/>
    <p:sldId id="391" r:id="rId3"/>
    <p:sldId id="482" r:id="rId4"/>
    <p:sldId id="483" r:id="rId5"/>
    <p:sldId id="490" r:id="rId6"/>
    <p:sldId id="540" r:id="rId7"/>
    <p:sldId id="533" r:id="rId8"/>
    <p:sldId id="534" r:id="rId9"/>
    <p:sldId id="535" r:id="rId10"/>
    <p:sldId id="536" r:id="rId11"/>
    <p:sldId id="537" r:id="rId12"/>
    <p:sldId id="538" r:id="rId13"/>
    <p:sldId id="539" r:id="rId14"/>
    <p:sldId id="541" r:id="rId15"/>
    <p:sldId id="532" r:id="rId16"/>
    <p:sldId id="520" r:id="rId17"/>
    <p:sldId id="497" r:id="rId18"/>
    <p:sldId id="484" r:id="rId19"/>
    <p:sldId id="424" r:id="rId20"/>
    <p:sldId id="425" r:id="rId21"/>
    <p:sldId id="485" r:id="rId22"/>
    <p:sldId id="429" r:id="rId23"/>
    <p:sldId id="487" r:id="rId24"/>
    <p:sldId id="499" r:id="rId25"/>
    <p:sldId id="423" r:id="rId26"/>
    <p:sldId id="500" r:id="rId27"/>
    <p:sldId id="454" r:id="rId28"/>
    <p:sldId id="501" r:id="rId29"/>
    <p:sldId id="431" r:id="rId30"/>
    <p:sldId id="367" r:id="rId31"/>
    <p:sldId id="502" r:id="rId32"/>
    <p:sldId id="510" r:id="rId33"/>
    <p:sldId id="511" r:id="rId34"/>
    <p:sldId id="526" r:id="rId35"/>
    <p:sldId id="524" r:id="rId36"/>
    <p:sldId id="445" r:id="rId37"/>
    <p:sldId id="525" r:id="rId38"/>
    <p:sldId id="521" r:id="rId39"/>
    <p:sldId id="527" r:id="rId40"/>
    <p:sldId id="523" r:id="rId41"/>
    <p:sldId id="530" r:id="rId42"/>
    <p:sldId id="283" r:id="rId43"/>
    <p:sldId id="531" r:id="rId44"/>
    <p:sldId id="528" r:id="rId45"/>
    <p:sldId id="529" r:id="rId46"/>
    <p:sldId id="442" r:id="rId47"/>
    <p:sldId id="441" r:id="rId48"/>
    <p:sldId id="439" r:id="rId49"/>
    <p:sldId id="472" r:id="rId50"/>
    <p:sldId id="473" r:id="rId51"/>
    <p:sldId id="474" r:id="rId52"/>
    <p:sldId id="440" r:id="rId53"/>
    <p:sldId id="475" r:id="rId54"/>
    <p:sldId id="455" r:id="rId55"/>
    <p:sldId id="463" r:id="rId56"/>
    <p:sldId id="447" r:id="rId57"/>
    <p:sldId id="461" r:id="rId58"/>
    <p:sldId id="462" r:id="rId59"/>
    <p:sldId id="444" r:id="rId60"/>
    <p:sldId id="449" r:id="rId61"/>
    <p:sldId id="446" r:id="rId62"/>
    <p:sldId id="451" r:id="rId63"/>
    <p:sldId id="450" r:id="rId64"/>
    <p:sldId id="453" r:id="rId65"/>
    <p:sldId id="452" r:id="rId66"/>
    <p:sldId id="313" r:id="rId67"/>
    <p:sldId id="479" r:id="rId68"/>
    <p:sldId id="290" r:id="rId69"/>
    <p:sldId id="291" r:id="rId70"/>
    <p:sldId id="292" r:id="rId71"/>
    <p:sldId id="293" r:id="rId72"/>
    <p:sldId id="294" r:id="rId73"/>
    <p:sldId id="295" r:id="rId74"/>
    <p:sldId id="296" r:id="rId75"/>
    <p:sldId id="297" r:id="rId76"/>
    <p:sldId id="298" r:id="rId77"/>
    <p:sldId id="299" r:id="rId78"/>
    <p:sldId id="300" r:id="rId79"/>
    <p:sldId id="480" r:id="rId80"/>
    <p:sldId id="301" r:id="rId81"/>
    <p:sldId id="302" r:id="rId82"/>
    <p:sldId id="304" r:id="rId83"/>
    <p:sldId id="305" r:id="rId84"/>
    <p:sldId id="306" r:id="rId85"/>
    <p:sldId id="307" r:id="rId86"/>
    <p:sldId id="340" r:id="rId87"/>
    <p:sldId id="509" r:id="rId88"/>
    <p:sldId id="468" r:id="rId89"/>
    <p:sldId id="343" r:id="rId90"/>
    <p:sldId id="344" r:id="rId91"/>
    <p:sldId id="308" r:id="rId92"/>
    <p:sldId id="309" r:id="rId93"/>
    <p:sldId id="310" r:id="rId94"/>
    <p:sldId id="317" r:id="rId95"/>
    <p:sldId id="311" r:id="rId96"/>
    <p:sldId id="315" r:id="rId97"/>
    <p:sldId id="331" r:id="rId98"/>
    <p:sldId id="481" r:id="rId99"/>
    <p:sldId id="319" r:id="rId100"/>
    <p:sldId id="325" r:id="rId101"/>
    <p:sldId id="327" r:id="rId102"/>
    <p:sldId id="328" r:id="rId103"/>
    <p:sldId id="329" r:id="rId104"/>
    <p:sldId id="332" r:id="rId105"/>
    <p:sldId id="333" r:id="rId106"/>
    <p:sldId id="334" r:id="rId107"/>
    <p:sldId id="512" r:id="rId108"/>
    <p:sldId id="336" r:id="rId109"/>
    <p:sldId id="360" r:id="rId110"/>
    <p:sldId id="408" r:id="rId111"/>
    <p:sldId id="409" r:id="rId112"/>
    <p:sldId id="412" r:id="rId113"/>
    <p:sldId id="413" r:id="rId114"/>
    <p:sldId id="348" r:id="rId115"/>
    <p:sldId id="349" r:id="rId116"/>
    <p:sldId id="410" r:id="rId117"/>
    <p:sldId id="350" r:id="rId118"/>
    <p:sldId id="352" r:id="rId119"/>
    <p:sldId id="354" r:id="rId120"/>
    <p:sldId id="357" r:id="rId121"/>
    <p:sldId id="355" r:id="rId122"/>
    <p:sldId id="356" r:id="rId123"/>
    <p:sldId id="363" r:id="rId124"/>
    <p:sldId id="364" r:id="rId125"/>
    <p:sldId id="515" r:id="rId126"/>
    <p:sldId id="516" r:id="rId127"/>
    <p:sldId id="517" r:id="rId128"/>
    <p:sldId id="518" r:id="rId129"/>
    <p:sldId id="514" r:id="rId130"/>
    <p:sldId id="368" r:id="rId131"/>
    <p:sldId id="369" r:id="rId132"/>
    <p:sldId id="414" r:id="rId133"/>
    <p:sldId id="542" r:id="rId134"/>
    <p:sldId id="387" r:id="rId135"/>
    <p:sldId id="476" r:id="rId136"/>
    <p:sldId id="388" r:id="rId137"/>
    <p:sldId id="513" r:id="rId1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ECE"/>
    <a:srgbClr val="C5F1C5"/>
    <a:srgbClr val="CCFFCC"/>
    <a:srgbClr val="FFFFCC"/>
    <a:srgbClr val="FFFF99"/>
    <a:srgbClr val="FFEFFF"/>
    <a:srgbClr val="FFCCFF"/>
    <a:srgbClr val="000099"/>
    <a:srgbClr val="0000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75" autoAdjust="0"/>
    <p:restoredTop sz="97931" autoAdjust="0"/>
  </p:normalViewPr>
  <p:slideViewPr>
    <p:cSldViewPr>
      <p:cViewPr varScale="1">
        <p:scale>
          <a:sx n="73" d="100"/>
          <a:sy n="73" d="100"/>
        </p:scale>
        <p:origin x="-822"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294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F3779-47B9-4CF2-830C-17F1E41478D8}" type="datetimeFigureOut">
              <a:rPr lang="fr-FR" smtClean="0"/>
              <a:pPr/>
              <a:t>31/03/2014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D3A96-A3E6-4285-A078-099312741B0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36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56</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37</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65</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70</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71</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75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80</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84</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85</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89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43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90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100</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101</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102</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103</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104</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108</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109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44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111</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113</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115</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116</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fld id="{5541CDDD-7C6C-4FB9-8A9A-BC0D49D64B72}" type="datetime1">
              <a:rPr lang="fr-FR" smtClean="0"/>
              <a:pPr/>
              <a:t>31/03/2014</a:t>
            </a:fld>
            <a:endParaRPr lang="fr-FR"/>
          </a:p>
        </p:txBody>
      </p:sp>
      <p:sp>
        <p:nvSpPr>
          <p:cNvPr id="5" name="Espace réservé du numéro de diapositive 4"/>
          <p:cNvSpPr>
            <a:spLocks noGrp="1"/>
          </p:cNvSpPr>
          <p:nvPr>
            <p:ph type="sldNum" sz="quarter" idx="11"/>
          </p:nvPr>
        </p:nvSpPr>
        <p:spPr/>
        <p:txBody>
          <a:bodyPr/>
          <a:lstStyle/>
          <a:p>
            <a:fld id="{A40E58D3-475C-4B41-B26B-36D146E1C94F}" type="slidenum">
              <a:rPr lang="fr-FR" smtClean="0"/>
              <a:pPr/>
              <a:t>117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45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46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47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48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4D3A96-A3E6-4285-A078-099312741B0C}" type="slidenum">
              <a:rPr lang="fr-FR" smtClean="0"/>
              <a:pPr/>
              <a:t>52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C295B42-1BDA-40F0-9D08-C650834E35A7}" type="datetimeFigureOut">
              <a:rPr lang="fr-FR" smtClean="0"/>
              <a:pPr/>
              <a:t>31/03/2014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51B493-01D1-49AB-B2A1-B44FF289297B}" type="slidenum">
              <a:rPr lang="fr-FR" smtClean="0"/>
              <a:pPr/>
              <a:t>‹N°›</a:t>
            </a:fld>
            <a:endParaRPr lang="fr-F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95B42-1BDA-40F0-9D08-C650834E35A7}" type="datetimeFigureOut">
              <a:rPr lang="fr-FR" smtClean="0"/>
              <a:pPr/>
              <a:t>31/03/2014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1B493-01D1-49AB-B2A1-B44FF289297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0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9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slide" Target="slide98.xml"/></Relationships>
</file>

<file path=ppt/slides/_rels/slide11.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slide" Target="slide98.xml"/><Relationship Id="rId4" Type="http://schemas.openxmlformats.org/officeDocument/2006/relationships/image" Target="../media/image51.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98.xml"/><Relationship Id="rId5" Type="http://schemas.openxmlformats.org/officeDocument/2006/relationships/image" Target="../media/image53.png"/><Relationship Id="rId4" Type="http://schemas.openxmlformats.org/officeDocument/2006/relationships/image" Target="../media/image5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slide" Target="slide98.xml"/><Relationship Id="rId4" Type="http://schemas.openxmlformats.org/officeDocument/2006/relationships/slide" Target="slide8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_rels/slide1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25.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26.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2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slide" Target="slide98.xml"/></Relationships>
</file>

<file path=ppt/slides/_rels/slide12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slide" Target="slide9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_rels/slide1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1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22.png"/><Relationship Id="rId4" Type="http://schemas.openxmlformats.org/officeDocument/2006/relationships/slide" Target="slide67.xml"/><Relationship Id="rId9" Type="http://schemas.openxmlformats.org/officeDocument/2006/relationships/image" Target="../media/image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27.jpeg"/><Relationship Id="rId3" Type="http://schemas.openxmlformats.org/officeDocument/2006/relationships/image" Target="../media/image3.png"/><Relationship Id="rId7" Type="http://schemas.openxmlformats.org/officeDocument/2006/relationships/image" Target="../media/image24.png"/><Relationship Id="rId12" Type="http://schemas.openxmlformats.org/officeDocument/2006/relationships/slide" Target="slide72.xml"/><Relationship Id="rId2" Type="http://schemas.openxmlformats.org/officeDocument/2006/relationships/slide" Target="slide94.xml"/><Relationship Id="rId1" Type="http://schemas.openxmlformats.org/officeDocument/2006/relationships/slideLayout" Target="../slideLayouts/slideLayout2.xml"/><Relationship Id="rId6" Type="http://schemas.openxmlformats.org/officeDocument/2006/relationships/slide" Target="slide81.xml"/><Relationship Id="rId11" Type="http://schemas.openxmlformats.org/officeDocument/2006/relationships/image" Target="../media/image26.jpeg"/><Relationship Id="rId5" Type="http://schemas.openxmlformats.org/officeDocument/2006/relationships/image" Target="../media/image23.jpeg"/><Relationship Id="rId15" Type="http://schemas.openxmlformats.org/officeDocument/2006/relationships/image" Target="../media/image28.png"/><Relationship Id="rId10" Type="http://schemas.openxmlformats.org/officeDocument/2006/relationships/slide" Target="slide86.xml"/><Relationship Id="rId4" Type="http://schemas.openxmlformats.org/officeDocument/2006/relationships/slide" Target="slide91.xml"/><Relationship Id="rId9" Type="http://schemas.openxmlformats.org/officeDocument/2006/relationships/image" Target="../media/image25.jpeg"/><Relationship Id="rId14" Type="http://schemas.openxmlformats.org/officeDocument/2006/relationships/slide" Target="slide7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fonctionment%20&#233;o.pptx" TargetMode="External"/><Relationship Id="rId5" Type="http://schemas.openxmlformats.org/officeDocument/2006/relationships/image" Target="../media/image30.jpeg"/><Relationship Id="rId4" Type="http://schemas.openxmlformats.org/officeDocument/2006/relationships/hyperlink" Target="fonctionment%20photovolt.pptx" TargetMode="External"/></Relationships>
</file>

<file path=ppt/slides/_rels/slide7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image" Target="../media/image30.jpeg"/><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Projet/PROJET%20N%202/Liens%20hypertext%20ppt/fonctionment%20&#233;o.pptx"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67.xml"/><Relationship Id="rId4" Type="http://schemas.openxmlformats.org/officeDocument/2006/relationships/image" Target="../media/image3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Projet/PROJET%20N%202/Liens%20hypertext%20ppt/fonctionment%20&#233;o.pptx"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79.xml.rels><?xml version="1.0" encoding="UTF-8" standalone="yes"?>
<Relationships xmlns="http://schemas.openxmlformats.org/package/2006/relationships"><Relationship Id="rId3" Type="http://schemas.openxmlformats.org/officeDocument/2006/relationships/hyperlink" Target="Projet/PROJET%20N%202/Liens%20hypertext%20ppt/fonctionment%20&#233;o.pptx"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67.x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Projet/PROJET%20N%202/Liens%20hypertext%20ppt/fonctionment%20&#233;o.pptx"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hyperlink" Target="Projet/PROJET%20N%202/Liens%20hypertext%20ppt/fonctionment%20&#233;o.pptx"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67.xml"/><Relationship Id="rId4" Type="http://schemas.openxmlformats.org/officeDocument/2006/relationships/image" Target="../media/image4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Projet/PROJET%20N%202/Liens%20hypertext%20ppt/fonctionment%20&#233;o.pptx"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8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0.png"/><Relationship Id="rId4" Type="http://schemas.openxmlformats.org/officeDocument/2006/relationships/hyperlink" Target="Projet/PROJET%20N%202/Liens%20hypertext%20ppt/fonctionment%20&#233;o.pptx"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67.xml"/><Relationship Id="rId4" Type="http://schemas.openxmlformats.org/officeDocument/2006/relationships/image" Target="../media/image4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image" Target="../media/image44.png"/><Relationship Id="rId4" Type="http://schemas.openxmlformats.org/officeDocument/2006/relationships/hyperlink" Target="Projet/PROJET%20N%202/Liens%20hypertext%20ppt/fonctionment%20&#233;o.pptx"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slide" Target="slide99.xml"/><Relationship Id="rId3" Type="http://schemas.openxmlformats.org/officeDocument/2006/relationships/slide" Target="slide110.xml"/><Relationship Id="rId7" Type="http://schemas.openxmlformats.org/officeDocument/2006/relationships/slide" Target="slide118.xml"/><Relationship Id="rId12"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slide" Target="slide105.xml"/><Relationship Id="rId5" Type="http://schemas.openxmlformats.org/officeDocument/2006/relationships/slide" Target="slide112.xml"/><Relationship Id="rId15" Type="http://schemas.openxmlformats.org/officeDocument/2006/relationships/slide" Target="slide130.xml"/><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slide" Target="slide114.xml"/><Relationship Id="rId14" Type="http://schemas.openxmlformats.org/officeDocument/2006/relationships/image" Target="../media/image2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arriere plan premiere page.png"/>
          <p:cNvPicPr>
            <a:picLocks noChangeAspect="1"/>
          </p:cNvPicPr>
          <p:nvPr/>
        </p:nvPicPr>
        <p:blipFill>
          <a:blip r:embed="rId2" cstate="print"/>
          <a:stretch>
            <a:fillRect/>
          </a:stretch>
        </p:blipFill>
        <p:spPr>
          <a:xfrm>
            <a:off x="-1" y="5744"/>
            <a:ext cx="9151671" cy="6852256"/>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0" y="0"/>
            <a:ext cx="1657350" cy="2295525"/>
          </a:xfrm>
          <a:prstGeom prst="rect">
            <a:avLst/>
          </a:prstGeom>
          <a:noFill/>
          <a:ln w="9525">
            <a:noFill/>
            <a:miter lim="800000"/>
            <a:headEnd/>
            <a:tailEnd/>
          </a:ln>
        </p:spPr>
      </p:pic>
      <p:sp>
        <p:nvSpPr>
          <p:cNvPr id="14" name="Titre 1"/>
          <p:cNvSpPr>
            <a:spLocks noGrp="1"/>
          </p:cNvSpPr>
          <p:nvPr>
            <p:ph type="ctrTitle"/>
          </p:nvPr>
        </p:nvSpPr>
        <p:spPr>
          <a:xfrm>
            <a:off x="1835696" y="571480"/>
            <a:ext cx="6048672" cy="1830065"/>
          </a:xfrm>
        </p:spPr>
        <p:txBody>
          <a:bodyPr>
            <a:normAutofit fontScale="90000"/>
          </a:bodyPr>
          <a:lstStyle/>
          <a:p>
            <a:r>
              <a:rPr lang="fr-FR"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Projet EE  </a:t>
            </a:r>
            <a:br>
              <a:rPr lang="fr-FR" b="1" dirty="0" smtClean="0">
                <a:solidFill>
                  <a:schemeClr val="accent6">
                    <a:lumMod val="75000"/>
                  </a:schemeClr>
                </a:solidFill>
                <a:effectLst>
                  <a:outerShdw blurRad="38100" dist="38100" dir="2700000" algn="tl">
                    <a:srgbClr val="000000">
                      <a:alpha val="43137"/>
                    </a:srgbClr>
                  </a:outerShdw>
                </a:effectLst>
                <a:latin typeface="Arial Narrow" pitchFamily="34" charset="0"/>
              </a:rPr>
            </a:br>
            <a:r>
              <a:rPr lang="fr-FR"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Focus sur la préparation du projet en vue de la validation</a:t>
            </a:r>
            <a:r>
              <a:rPr lang="fr-FR" dirty="0" smtClean="0"/>
              <a:t/>
            </a:r>
            <a:br>
              <a:rPr lang="fr-FR" dirty="0" smtClean="0"/>
            </a:br>
            <a:endParaRPr lang="fr-FR" dirty="0"/>
          </a:p>
        </p:txBody>
      </p:sp>
      <p:sp>
        <p:nvSpPr>
          <p:cNvPr id="15" name="Rectangle 14"/>
          <p:cNvSpPr/>
          <p:nvPr/>
        </p:nvSpPr>
        <p:spPr>
          <a:xfrm>
            <a:off x="2286000" y="3105835"/>
            <a:ext cx="4572000" cy="369332"/>
          </a:xfrm>
          <a:prstGeom prst="rect">
            <a:avLst/>
          </a:prstGeom>
        </p:spPr>
        <p:txBody>
          <a:bodyPr>
            <a:spAutoFit/>
          </a:bodyPr>
          <a:lstStyle/>
          <a:p>
            <a:endParaRPr lang="fr-FR" dirty="0"/>
          </a:p>
        </p:txBody>
      </p:sp>
      <p:pic>
        <p:nvPicPr>
          <p:cNvPr id="1029" name="Picture 5"/>
          <p:cNvPicPr>
            <a:picLocks noChangeAspect="1" noChangeArrowheads="1"/>
          </p:cNvPicPr>
          <p:nvPr/>
        </p:nvPicPr>
        <p:blipFill>
          <a:blip r:embed="rId4" cstate="print"/>
          <a:srcRect/>
          <a:stretch>
            <a:fillRect/>
          </a:stretch>
        </p:blipFill>
        <p:spPr bwMode="auto">
          <a:xfrm>
            <a:off x="1071538" y="3000372"/>
            <a:ext cx="4610100" cy="3171825"/>
          </a:xfrm>
          <a:prstGeom prst="rect">
            <a:avLst/>
          </a:prstGeom>
          <a:noFill/>
          <a:ln w="9525">
            <a:noFill/>
            <a:miter lim="800000"/>
            <a:headEnd/>
            <a:tailEnd/>
          </a:ln>
        </p:spPr>
      </p:pic>
      <p:pic>
        <p:nvPicPr>
          <p:cNvPr id="8" name="Image 7" descr="logo legt MALRAUX.jpg"/>
          <p:cNvPicPr>
            <a:picLocks noChangeAspect="1"/>
          </p:cNvPicPr>
          <p:nvPr/>
        </p:nvPicPr>
        <p:blipFill>
          <a:blip r:embed="rId5" cstate="print"/>
          <a:stretch>
            <a:fillRect/>
          </a:stretch>
        </p:blipFill>
        <p:spPr>
          <a:xfrm>
            <a:off x="5940152" y="4221088"/>
            <a:ext cx="2541553" cy="1267291"/>
          </a:xfrm>
          <a:prstGeom prst="rect">
            <a:avLst/>
          </a:prstGeom>
        </p:spPr>
      </p:pic>
      <p:sp>
        <p:nvSpPr>
          <p:cNvPr id="9" name="ZoneTexte 8"/>
          <p:cNvSpPr txBox="1"/>
          <p:nvPr/>
        </p:nvSpPr>
        <p:spPr>
          <a:xfrm>
            <a:off x="7358082" y="6039169"/>
            <a:ext cx="1643074" cy="461665"/>
          </a:xfrm>
          <a:prstGeom prst="rect">
            <a:avLst/>
          </a:prstGeom>
          <a:noFill/>
        </p:spPr>
        <p:txBody>
          <a:bodyPr wrap="square" rtlCol="0">
            <a:spAutoFit/>
          </a:bodyPr>
          <a:lstStyle/>
          <a:p>
            <a:pPr algn="r"/>
            <a:r>
              <a:rPr lang="fr-FR" sz="1200" i="1" dirty="0" smtClean="0"/>
              <a:t>M Jérôme AUGUSTO</a:t>
            </a:r>
          </a:p>
          <a:p>
            <a:pPr algn="r"/>
            <a:r>
              <a:rPr lang="fr-FR" sz="1200" i="1" dirty="0" smtClean="0"/>
              <a:t>M François GIEZEK</a:t>
            </a:r>
            <a:endParaRPr lang="fr-FR" sz="1200"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652120"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142908" y="3498728"/>
            <a:ext cx="5760640" cy="100184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Comment minimiser la dépense énergétique liée à l’éclairage de l’abri ?</a:t>
            </a:r>
          </a:p>
        </p:txBody>
      </p:sp>
      <p:sp>
        <p:nvSpPr>
          <p:cNvPr id="38" name="ZoneTexte 37"/>
          <p:cNvSpPr txBox="1"/>
          <p:nvPr/>
        </p:nvSpPr>
        <p:spPr>
          <a:xfrm>
            <a:off x="5652120" y="3155952"/>
            <a:ext cx="2952328" cy="3416320"/>
          </a:xfrm>
          <a:prstGeom prst="rect">
            <a:avLst/>
          </a:prstGeom>
          <a:solidFill>
            <a:schemeClr val="bg1"/>
          </a:solidFill>
        </p:spPr>
        <p:txBody>
          <a:bodyPr wrap="square" rtlCol="0">
            <a:spAutoFit/>
          </a:bodyPr>
          <a:lstStyle/>
          <a:p>
            <a:pPr algn="ctr"/>
            <a:r>
              <a:rPr lang="fr-FR" sz="2400" b="1" dirty="0" smtClean="0">
                <a:solidFill>
                  <a:srgbClr val="FF0000"/>
                </a:solidFill>
              </a:rPr>
              <a:t>Ce type de problématique fait apparaître l’enjeu économique qui découle de la décision d’apporter une réponse aux enjeux sociétaux posés</a:t>
            </a:r>
            <a:endParaRPr lang="fr-FR" sz="2400" b="1" dirty="0">
              <a:solidFill>
                <a:srgbClr val="FF0000"/>
              </a:solidFill>
            </a:endParaRPr>
          </a:p>
        </p:txBody>
      </p:sp>
      <p:pic>
        <p:nvPicPr>
          <p:cNvPr id="40" name="Picture 5"/>
          <p:cNvPicPr>
            <a:picLocks noChangeAspect="1" noChangeArrowheads="1"/>
          </p:cNvPicPr>
          <p:nvPr/>
        </p:nvPicPr>
        <p:blipFill>
          <a:blip r:embed="rId5" cstate="print"/>
          <a:srcRect/>
          <a:stretch>
            <a:fillRect/>
          </a:stretch>
        </p:blipFill>
        <p:spPr bwMode="auto">
          <a:xfrm>
            <a:off x="214282" y="2436848"/>
            <a:ext cx="864096" cy="594512"/>
          </a:xfrm>
          <a:prstGeom prst="rect">
            <a:avLst/>
          </a:prstGeom>
          <a:noFill/>
          <a:ln w="9525">
            <a:noFill/>
            <a:miter lim="800000"/>
            <a:headEnd/>
            <a:tailEnd/>
          </a:ln>
        </p:spPr>
      </p:pic>
      <p:sp>
        <p:nvSpPr>
          <p:cNvPr id="41"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initiale - Pt de vue client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100</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5" name="Titre 1"/>
          <p:cNvSpPr txBox="1">
            <a:spLocks/>
          </p:cNvSpPr>
          <p:nvPr/>
        </p:nvSpPr>
        <p:spPr>
          <a:xfrm>
            <a:off x="1214414" y="0"/>
            <a:ext cx="7500990"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effectLst>
                  <a:outerShdw blurRad="38100" dist="38100" dir="2700000" algn="tl">
                    <a:srgbClr val="000000">
                      <a:alpha val="43137"/>
                    </a:srgbClr>
                  </a:outerShdw>
                </a:effectLst>
                <a:latin typeface="Arial Narrow" pitchFamily="34" charset="0"/>
                <a:ea typeface="+mj-ea"/>
                <a:cs typeface="+mj-cs"/>
              </a:rPr>
              <a:t>Éclairage avec deux lampes </a:t>
            </a:r>
            <a:r>
              <a:rPr lang="fr-FR" sz="4400" b="1" dirty="0" err="1" smtClean="0">
                <a:effectLst>
                  <a:outerShdw blurRad="38100" dist="38100" dir="2700000" algn="tl">
                    <a:srgbClr val="000000">
                      <a:alpha val="43137"/>
                    </a:srgbClr>
                  </a:outerShdw>
                </a:effectLst>
                <a:latin typeface="Arial Narrow" pitchFamily="34" charset="0"/>
                <a:ea typeface="+mj-ea"/>
                <a:cs typeface="+mj-cs"/>
              </a:rPr>
              <a:t>leds</a:t>
            </a: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Picture 2"/>
          <p:cNvPicPr>
            <a:picLocks noChangeAspect="1" noChangeArrowheads="1"/>
          </p:cNvPicPr>
          <p:nvPr/>
        </p:nvPicPr>
        <p:blipFill>
          <a:blip r:embed="rId4" cstate="print"/>
          <a:srcRect/>
          <a:stretch>
            <a:fillRect/>
          </a:stretch>
        </p:blipFill>
        <p:spPr bwMode="auto">
          <a:xfrm>
            <a:off x="1259632" y="1428736"/>
            <a:ext cx="7344816" cy="53285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101</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7" name="Titre 1"/>
          <p:cNvSpPr txBox="1">
            <a:spLocks/>
          </p:cNvSpPr>
          <p:nvPr/>
        </p:nvSpPr>
        <p:spPr>
          <a:xfrm>
            <a:off x="1214414" y="133162"/>
            <a:ext cx="7500990" cy="1224136"/>
          </a:xfrm>
          <a:prstGeom prst="rect">
            <a:avLst/>
          </a:prstGeom>
        </p:spPr>
        <p:txBody>
          <a:bodyPr vert="horz" lIns="91440" tIns="45720" rIns="91440" bIns="45720" rtlCol="0" anchor="ctr">
            <a:normAutofit fontScale="90000" lnSpcReduction="10000"/>
          </a:bodyPr>
          <a:lstStyle/>
          <a:p>
            <a:pPr lvl="0" algn="ctr">
              <a:spcBef>
                <a:spcPct val="0"/>
              </a:spcBef>
              <a:defRPr/>
            </a:pPr>
            <a:r>
              <a:rPr lang="fr-FR" sz="4400" b="1" dirty="0" smtClean="0">
                <a:effectLst>
                  <a:outerShdw blurRad="38100" dist="38100" dir="2700000" algn="tl">
                    <a:srgbClr val="000000">
                      <a:alpha val="43137"/>
                    </a:srgbClr>
                  </a:outerShdw>
                </a:effectLst>
                <a:latin typeface="Arial Narrow" pitchFamily="34" charset="0"/>
              </a:rPr>
              <a:t>É</a:t>
            </a:r>
            <a:r>
              <a:rPr lang="fr-FR" sz="4400" b="1" dirty="0" smtClean="0">
                <a:effectLst>
                  <a:outerShdw blurRad="38100" dist="38100" dir="2700000" algn="tl">
                    <a:srgbClr val="000000">
                      <a:alpha val="43137"/>
                    </a:srgbClr>
                  </a:outerShdw>
                </a:effectLst>
                <a:latin typeface="Arial Narrow" pitchFamily="34" charset="0"/>
                <a:ea typeface="+mj-ea"/>
                <a:cs typeface="+mj-cs"/>
              </a:rPr>
              <a:t>clairage avec trois lampes </a:t>
            </a:r>
            <a:r>
              <a:rPr lang="fr-FR" sz="4400" b="1" dirty="0" err="1" smtClean="0">
                <a:effectLst>
                  <a:outerShdw blurRad="38100" dist="38100" dir="2700000" algn="tl">
                    <a:srgbClr val="000000">
                      <a:alpha val="43137"/>
                    </a:srgbClr>
                  </a:outerShdw>
                </a:effectLst>
                <a:latin typeface="Arial Narrow" pitchFamily="34" charset="0"/>
                <a:ea typeface="+mj-ea"/>
                <a:cs typeface="+mj-cs"/>
              </a:rPr>
              <a:t>leds</a:t>
            </a:r>
            <a:r>
              <a:rPr lang="fr-FR" sz="4400" b="1" dirty="0" smtClean="0">
                <a:effectLst>
                  <a:outerShdw blurRad="38100" dist="38100" dir="2700000" algn="tl">
                    <a:srgbClr val="000000">
                      <a:alpha val="43137"/>
                    </a:srgbClr>
                  </a:outerShdw>
                </a:effectLst>
                <a:latin typeface="Arial Narrow" pitchFamily="34" charset="0"/>
                <a:ea typeface="+mj-ea"/>
                <a:cs typeface="+mj-cs"/>
              </a:rPr>
              <a:t> montage circulaire </a:t>
            </a:r>
            <a:endParaRPr kumimoji="0" lang="fr-FR" sz="4400" b="0" i="0" u="none" strike="noStrike" kern="1200" cap="none" spc="0" normalizeH="0" baseline="0" noProof="0" dirty="0">
              <a:ln>
                <a:noFill/>
              </a:ln>
              <a:effectLst/>
              <a:uLnTx/>
              <a:uFillTx/>
              <a:latin typeface="+mj-lt"/>
              <a:ea typeface="+mj-ea"/>
              <a:cs typeface="+mj-cs"/>
            </a:endParaRPr>
          </a:p>
        </p:txBody>
      </p:sp>
      <p:pic>
        <p:nvPicPr>
          <p:cNvPr id="18" name="Picture 2"/>
          <p:cNvPicPr>
            <a:picLocks noChangeAspect="1" noChangeArrowheads="1"/>
          </p:cNvPicPr>
          <p:nvPr/>
        </p:nvPicPr>
        <p:blipFill>
          <a:blip r:embed="rId4" cstate="print"/>
          <a:srcRect/>
          <a:stretch>
            <a:fillRect/>
          </a:stretch>
        </p:blipFill>
        <p:spPr bwMode="auto">
          <a:xfrm>
            <a:off x="1259632" y="1428736"/>
            <a:ext cx="7344816" cy="489654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102</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7" name="Titre 1"/>
          <p:cNvSpPr txBox="1">
            <a:spLocks/>
          </p:cNvSpPr>
          <p:nvPr/>
        </p:nvSpPr>
        <p:spPr>
          <a:xfrm>
            <a:off x="1214414" y="133162"/>
            <a:ext cx="7500990" cy="1224136"/>
          </a:xfrm>
          <a:prstGeom prst="rect">
            <a:avLst/>
          </a:prstGeom>
        </p:spPr>
        <p:txBody>
          <a:bodyPr vert="horz" lIns="91440" tIns="45720" rIns="91440" bIns="45720" rtlCol="0" anchor="ctr">
            <a:normAutofit fontScale="90000" lnSpcReduction="10000"/>
          </a:bodyPr>
          <a:lstStyle/>
          <a:p>
            <a:pPr lvl="0" algn="ctr">
              <a:spcBef>
                <a:spcPct val="0"/>
              </a:spcBef>
              <a:defRPr/>
            </a:pPr>
            <a:r>
              <a:rPr lang="fr-FR" sz="4400" b="1" dirty="0" smtClean="0">
                <a:effectLst>
                  <a:outerShdw blurRad="38100" dist="38100" dir="2700000" algn="tl">
                    <a:srgbClr val="000000">
                      <a:alpha val="43137"/>
                    </a:srgbClr>
                  </a:outerShdw>
                </a:effectLst>
                <a:latin typeface="Arial Narrow" pitchFamily="34" charset="0"/>
              </a:rPr>
              <a:t>É</a:t>
            </a:r>
            <a:r>
              <a:rPr lang="fr-FR" sz="4400" b="1" dirty="0" smtClean="0">
                <a:effectLst>
                  <a:outerShdw blurRad="38100" dist="38100" dir="2700000" algn="tl">
                    <a:srgbClr val="000000">
                      <a:alpha val="43137"/>
                    </a:srgbClr>
                  </a:outerShdw>
                </a:effectLst>
                <a:latin typeface="Arial Narrow" pitchFamily="34" charset="0"/>
                <a:ea typeface="+mj-ea"/>
                <a:cs typeface="+mj-cs"/>
              </a:rPr>
              <a:t>clairage avec trois lampes </a:t>
            </a:r>
            <a:r>
              <a:rPr lang="fr-FR" sz="4400" b="1" dirty="0" err="1" smtClean="0">
                <a:effectLst>
                  <a:outerShdw blurRad="38100" dist="38100" dir="2700000" algn="tl">
                    <a:srgbClr val="000000">
                      <a:alpha val="43137"/>
                    </a:srgbClr>
                  </a:outerShdw>
                </a:effectLst>
                <a:latin typeface="Arial Narrow" pitchFamily="34" charset="0"/>
                <a:ea typeface="+mj-ea"/>
                <a:cs typeface="+mj-cs"/>
              </a:rPr>
              <a:t>leds</a:t>
            </a:r>
            <a:r>
              <a:rPr lang="fr-FR" sz="4400" b="1" dirty="0" smtClean="0">
                <a:effectLst>
                  <a:outerShdw blurRad="38100" dist="38100" dir="2700000" algn="tl">
                    <a:srgbClr val="000000">
                      <a:alpha val="43137"/>
                    </a:srgbClr>
                  </a:outerShdw>
                </a:effectLst>
                <a:latin typeface="Arial Narrow" pitchFamily="34" charset="0"/>
                <a:ea typeface="+mj-ea"/>
                <a:cs typeface="+mj-cs"/>
              </a:rPr>
              <a:t> montage rectiligne</a:t>
            </a:r>
            <a:endParaRPr kumimoji="0" lang="fr-FR" sz="4400" b="0" i="0" u="none" strike="noStrike" kern="1200" cap="none" spc="0" normalizeH="0" baseline="0" noProof="0" dirty="0">
              <a:ln>
                <a:noFill/>
              </a:ln>
              <a:effectLst/>
              <a:uLnTx/>
              <a:uFillTx/>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1331640" y="1412776"/>
            <a:ext cx="7344815" cy="46805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27384"/>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103</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7" name="Titre 1"/>
          <p:cNvSpPr txBox="1">
            <a:spLocks/>
          </p:cNvSpPr>
          <p:nvPr/>
        </p:nvSpPr>
        <p:spPr>
          <a:xfrm>
            <a:off x="1214414" y="133162"/>
            <a:ext cx="7500990" cy="1224136"/>
          </a:xfrm>
          <a:prstGeom prst="rect">
            <a:avLst/>
          </a:prstGeom>
        </p:spPr>
        <p:txBody>
          <a:bodyPr vert="horz" lIns="91440" tIns="45720" rIns="91440" bIns="45720" rtlCol="0" anchor="ctr">
            <a:normAutofit fontScale="90000" lnSpcReduction="10000"/>
          </a:bodyPr>
          <a:lstStyle/>
          <a:p>
            <a:pPr lvl="0" algn="ctr">
              <a:spcBef>
                <a:spcPct val="0"/>
              </a:spcBef>
              <a:defRPr/>
            </a:pPr>
            <a:r>
              <a:rPr lang="fr-FR" sz="4400" b="1" dirty="0" smtClean="0">
                <a:effectLst>
                  <a:outerShdw blurRad="38100" dist="38100" dir="2700000" algn="tl">
                    <a:srgbClr val="000000">
                      <a:alpha val="43137"/>
                    </a:srgbClr>
                  </a:outerShdw>
                </a:effectLst>
                <a:latin typeface="Arial Narrow" pitchFamily="34" charset="0"/>
              </a:rPr>
              <a:t>É</a:t>
            </a:r>
            <a:r>
              <a:rPr lang="fr-FR" sz="4400" b="1" dirty="0" smtClean="0">
                <a:effectLst>
                  <a:outerShdw blurRad="38100" dist="38100" dir="2700000" algn="tl">
                    <a:srgbClr val="000000">
                      <a:alpha val="43137"/>
                    </a:srgbClr>
                  </a:outerShdw>
                </a:effectLst>
                <a:latin typeface="Arial Narrow" pitchFamily="34" charset="0"/>
                <a:ea typeface="+mj-ea"/>
                <a:cs typeface="+mj-cs"/>
              </a:rPr>
              <a:t>clairage avec quatre lampes </a:t>
            </a:r>
            <a:r>
              <a:rPr lang="fr-FR" sz="4400" b="1" dirty="0" err="1" smtClean="0">
                <a:effectLst>
                  <a:outerShdw blurRad="38100" dist="38100" dir="2700000" algn="tl">
                    <a:srgbClr val="000000">
                      <a:alpha val="43137"/>
                    </a:srgbClr>
                  </a:outerShdw>
                </a:effectLst>
                <a:latin typeface="Arial Narrow" pitchFamily="34" charset="0"/>
                <a:ea typeface="+mj-ea"/>
                <a:cs typeface="+mj-cs"/>
              </a:rPr>
              <a:t>leds</a:t>
            </a:r>
            <a:r>
              <a:rPr lang="fr-FR" sz="4400" b="1" dirty="0" smtClean="0">
                <a:effectLst>
                  <a:outerShdw blurRad="38100" dist="38100" dir="2700000" algn="tl">
                    <a:srgbClr val="000000">
                      <a:alpha val="43137"/>
                    </a:srgbClr>
                  </a:outerShdw>
                </a:effectLst>
                <a:latin typeface="Arial Narrow" pitchFamily="34" charset="0"/>
                <a:ea typeface="+mj-ea"/>
                <a:cs typeface="+mj-cs"/>
              </a:rPr>
              <a:t> montage carré</a:t>
            </a:r>
            <a:endParaRPr kumimoji="0" lang="fr-FR" sz="4400" b="0" i="0" u="none" strike="noStrike" kern="1200" cap="none" spc="0" normalizeH="0" baseline="0" noProof="0" dirty="0">
              <a:ln>
                <a:noFill/>
              </a:ln>
              <a:effectLst/>
              <a:uLnTx/>
              <a:uFillTx/>
              <a:latin typeface="+mj-lt"/>
              <a:ea typeface="+mj-ea"/>
              <a:cs typeface="+mj-cs"/>
            </a:endParaRPr>
          </a:p>
        </p:txBody>
      </p:sp>
      <p:pic>
        <p:nvPicPr>
          <p:cNvPr id="2051" name="Picture 3"/>
          <p:cNvPicPr>
            <a:picLocks noChangeAspect="1" noChangeArrowheads="1"/>
          </p:cNvPicPr>
          <p:nvPr/>
        </p:nvPicPr>
        <p:blipFill>
          <a:blip r:embed="rId4" cstate="print"/>
          <a:srcRect/>
          <a:stretch>
            <a:fillRect/>
          </a:stretch>
        </p:blipFill>
        <p:spPr bwMode="auto">
          <a:xfrm>
            <a:off x="1259632" y="1409700"/>
            <a:ext cx="7344816" cy="46115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7" name="ZoneTexte 6"/>
          <p:cNvSpPr txBox="1"/>
          <p:nvPr/>
        </p:nvSpPr>
        <p:spPr>
          <a:xfrm>
            <a:off x="1259632" y="1934830"/>
            <a:ext cx="7287816" cy="2862322"/>
          </a:xfrm>
          <a:prstGeom prst="rect">
            <a:avLst/>
          </a:prstGeom>
          <a:noFill/>
        </p:spPr>
        <p:txBody>
          <a:bodyPr wrap="square" rtlCol="0">
            <a:spAutoFit/>
          </a:bodyPr>
          <a:lstStyle/>
          <a:p>
            <a:pPr algn="just">
              <a:spcAft>
                <a:spcPts val="1200"/>
              </a:spcAft>
              <a:buClr>
                <a:srgbClr val="00B050"/>
              </a:buClr>
              <a:buFont typeface="Wingdings" pitchFamily="2" charset="2"/>
              <a:buChar char="ü"/>
            </a:pPr>
            <a:r>
              <a:rPr lang="fr-FR" sz="3200" b="1" dirty="0" smtClean="0"/>
              <a:t>Nombre de lampes </a:t>
            </a:r>
            <a:r>
              <a:rPr lang="fr-FR" sz="3200" dirty="0" smtClean="0"/>
              <a:t>: 3</a:t>
            </a:r>
          </a:p>
          <a:p>
            <a:pPr>
              <a:spcAft>
                <a:spcPts val="1200"/>
              </a:spcAft>
              <a:buClr>
                <a:srgbClr val="00B050"/>
              </a:buClr>
              <a:buFont typeface="Wingdings" pitchFamily="2" charset="2"/>
              <a:buChar char="ü"/>
            </a:pPr>
            <a:r>
              <a:rPr lang="fr-FR" sz="3200" b="1" dirty="0" smtClean="0"/>
              <a:t>Montage</a:t>
            </a:r>
            <a:r>
              <a:rPr lang="fr-FR" sz="3200" dirty="0" smtClean="0"/>
              <a:t> : rectiligne        </a:t>
            </a:r>
            <a:r>
              <a:rPr lang="fr-FR" sz="3200" dirty="0" smtClean="0">
                <a:sym typeface="Wingdings" pitchFamily="2" charset="2"/>
              </a:rPr>
              <a:t>0.5m</a:t>
            </a:r>
            <a:r>
              <a:rPr lang="fr-FR" sz="3200" dirty="0" smtClean="0">
                <a:solidFill>
                  <a:srgbClr val="FF0000"/>
                </a:solidFill>
                <a:sym typeface="Wingdings" pitchFamily="2" charset="2"/>
              </a:rPr>
              <a:t>L1</a:t>
            </a:r>
            <a:r>
              <a:rPr lang="fr-FR" sz="3200" dirty="0" smtClean="0">
                <a:sym typeface="Wingdings" pitchFamily="2" charset="2"/>
              </a:rPr>
              <a:t>1m</a:t>
            </a:r>
            <a:r>
              <a:rPr lang="fr-FR" sz="3200" dirty="0" smtClean="0">
                <a:solidFill>
                  <a:srgbClr val="FF0000"/>
                </a:solidFill>
                <a:sym typeface="Wingdings" pitchFamily="2" charset="2"/>
              </a:rPr>
              <a:t>L2</a:t>
            </a:r>
            <a:r>
              <a:rPr lang="fr-FR" sz="3200" dirty="0" smtClean="0">
                <a:sym typeface="Wingdings" pitchFamily="2" charset="2"/>
              </a:rPr>
              <a:t>1m</a:t>
            </a:r>
            <a:r>
              <a:rPr lang="fr-FR" sz="3200" dirty="0" smtClean="0">
                <a:solidFill>
                  <a:srgbClr val="FF0000"/>
                </a:solidFill>
                <a:sym typeface="Wingdings" pitchFamily="2" charset="2"/>
              </a:rPr>
              <a:t>L3</a:t>
            </a:r>
            <a:r>
              <a:rPr lang="fr-FR" sz="3200" dirty="0" smtClean="0">
                <a:sym typeface="Wingdings" pitchFamily="2" charset="2"/>
              </a:rPr>
              <a:t>0.5m</a:t>
            </a:r>
          </a:p>
          <a:p>
            <a:pPr algn="just">
              <a:buClr>
                <a:srgbClr val="00B050"/>
              </a:buClr>
              <a:buFont typeface="Wingdings" pitchFamily="2" charset="2"/>
              <a:buChar char="ü"/>
            </a:pPr>
            <a:r>
              <a:rPr lang="fr-FR" sz="3200" dirty="0" smtClean="0">
                <a:sym typeface="Wingdings" pitchFamily="2" charset="2"/>
              </a:rPr>
              <a:t> </a:t>
            </a:r>
            <a:r>
              <a:rPr lang="fr-FR" sz="3200" b="1" dirty="0" smtClean="0">
                <a:sym typeface="Wingdings" pitchFamily="2" charset="2"/>
              </a:rPr>
              <a:t>Type de lampe </a:t>
            </a:r>
            <a:r>
              <a:rPr lang="fr-FR" sz="3200" dirty="0" smtClean="0">
                <a:sym typeface="Wingdings" pitchFamily="2" charset="2"/>
              </a:rPr>
              <a:t>:</a:t>
            </a:r>
            <a:r>
              <a:rPr lang="fr-FR" sz="3200" b="1" dirty="0" smtClean="0">
                <a:sym typeface="Wingdings" pitchFamily="2" charset="2"/>
              </a:rPr>
              <a:t> </a:t>
            </a:r>
            <a:r>
              <a:rPr lang="fr-FR" sz="3200" dirty="0" smtClean="0"/>
              <a:t>lampes </a:t>
            </a:r>
            <a:r>
              <a:rPr lang="fr-FR" sz="3200" dirty="0" err="1" smtClean="0"/>
              <a:t>leds</a:t>
            </a:r>
            <a:endParaRPr lang="fr-FR" sz="3200" b="1" dirty="0" smtClean="0">
              <a:sym typeface="Wingdings" pitchFamily="2" charset="2"/>
            </a:endParaRPr>
          </a:p>
          <a:p>
            <a:pPr algn="just">
              <a:buClr>
                <a:srgbClr val="00B050"/>
              </a:buClr>
            </a:pPr>
            <a:r>
              <a:rPr lang="fr-FR" sz="3200" b="1" dirty="0" smtClean="0">
                <a:sym typeface="Wingdings" pitchFamily="2" charset="2"/>
              </a:rPr>
              <a:t>       </a:t>
            </a:r>
            <a:r>
              <a:rPr lang="fr-FR" sz="3200" dirty="0" smtClean="0">
                <a:sym typeface="Wingdings" pitchFamily="2" charset="2"/>
              </a:rPr>
              <a:t>Réf :  Master </a:t>
            </a:r>
            <a:r>
              <a:rPr lang="fr-FR" sz="3200" dirty="0" err="1" smtClean="0">
                <a:sym typeface="Wingdings" pitchFamily="2" charset="2"/>
              </a:rPr>
              <a:t>ledspot</a:t>
            </a:r>
            <a:r>
              <a:rPr lang="fr-FR" sz="3200" dirty="0" smtClean="0">
                <a:sym typeface="Wingdings" pitchFamily="2" charset="2"/>
              </a:rPr>
              <a:t>  10W GU5.3 36D</a:t>
            </a:r>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104</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0" name="Bouton d'action : Retour 9">
            <a:hlinkClick r:id="rId4" action="ppaction://hlinksldjump" highlightClick="1"/>
          </p:cNvPr>
          <p:cNvSpPr/>
          <p:nvPr/>
        </p:nvSpPr>
        <p:spPr>
          <a:xfrm>
            <a:off x="8001024" y="6215082"/>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1619672" y="404664"/>
            <a:ext cx="6624736"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Bilan de l’exigence système fonctionnelle « Éclairer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105</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2564904"/>
            <a:ext cx="8136904" cy="32403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1200"/>
              </a:spcAft>
              <a:buClrTx/>
              <a:buSzTx/>
              <a:buFontTx/>
              <a:buNone/>
              <a:tabLst/>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Fonction stocker l’énergie</a:t>
            </a:r>
          </a:p>
          <a:p>
            <a:pPr marL="352425" marR="0" lvl="0" indent="-352425" defTabSz="914400" rtl="0" eaLnBrk="1" fontAlgn="auto" latinLnBrk="0" hangingPunct="1">
              <a:lnSpc>
                <a:spcPct val="100000"/>
              </a:lnSpc>
              <a:spcBef>
                <a:spcPct val="0"/>
              </a:spcBef>
              <a:spcAft>
                <a:spcPts val="1200"/>
              </a:spcAft>
              <a:buClr>
                <a:schemeClr val="accent6">
                  <a:lumMod val="50000"/>
                </a:schemeClr>
              </a:buClr>
              <a:buSzTx/>
              <a:buFont typeface="Arial" pitchFamily="34" charset="0"/>
              <a:buChar char="•"/>
              <a:tabLst/>
              <a:defRPr/>
            </a:pPr>
            <a:r>
              <a:rPr kumimoji="0" lang="fr-FR" sz="3600" i="0" u="none" strike="noStrike" kern="1200" cap="none" spc="0" normalizeH="0" baseline="0" noProof="0" dirty="0" smtClean="0">
                <a:ln>
                  <a:noFill/>
                </a:ln>
                <a:uLnTx/>
                <a:uFillTx/>
                <a:latin typeface="Arial Narrow" pitchFamily="34" charset="0"/>
                <a:ea typeface="+mj-ea"/>
                <a:cs typeface="+mj-cs"/>
              </a:rPr>
              <a:t>Calcul de l’unité de stockage</a:t>
            </a:r>
          </a:p>
          <a:p>
            <a:pPr marL="352425" marR="0" lvl="0" indent="-352425" defTabSz="914400" rtl="0" eaLnBrk="1" fontAlgn="auto" latinLnBrk="0" hangingPunct="1">
              <a:lnSpc>
                <a:spcPct val="100000"/>
              </a:lnSpc>
              <a:spcBef>
                <a:spcPct val="0"/>
              </a:spcBef>
              <a:spcAft>
                <a:spcPts val="1200"/>
              </a:spcAft>
              <a:buClr>
                <a:schemeClr val="accent6">
                  <a:lumMod val="50000"/>
                </a:schemeClr>
              </a:buClr>
              <a:buSzTx/>
              <a:buFont typeface="Arial" pitchFamily="34" charset="0"/>
              <a:buChar char="•"/>
              <a:tabLst/>
              <a:defRPr/>
            </a:pPr>
            <a:r>
              <a:rPr lang="fr-FR" sz="3600" dirty="0" smtClean="0">
                <a:latin typeface="Arial Narrow" pitchFamily="34" charset="0"/>
                <a:ea typeface="+mj-ea"/>
                <a:cs typeface="+mj-cs"/>
              </a:rPr>
              <a:t>Vérification avec </a:t>
            </a:r>
            <a:r>
              <a:rPr lang="fr-FR" sz="3600" dirty="0" err="1" smtClean="0">
                <a:latin typeface="Arial Narrow" pitchFamily="34" charset="0"/>
                <a:ea typeface="+mj-ea"/>
                <a:cs typeface="+mj-cs"/>
              </a:rPr>
              <a:t>Matlab</a:t>
            </a:r>
            <a:endParaRPr lang="fr-FR" sz="3600" dirty="0" smtClean="0">
              <a:latin typeface="Arial Narrow"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tabLst/>
              <a:defRPr/>
            </a:pPr>
            <a:endParaRPr kumimoji="0" lang="fr-FR"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71462"/>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7" name="ZoneTexte 6"/>
          <p:cNvSpPr txBox="1"/>
          <p:nvPr/>
        </p:nvSpPr>
        <p:spPr>
          <a:xfrm>
            <a:off x="1285852" y="972592"/>
            <a:ext cx="7740352" cy="4616648"/>
          </a:xfrm>
          <a:prstGeom prst="rect">
            <a:avLst/>
          </a:prstGeom>
          <a:noFill/>
        </p:spPr>
        <p:txBody>
          <a:bodyPr wrap="square" rtlCol="0">
            <a:spAutoFit/>
          </a:bodyPr>
          <a:lstStyle/>
          <a:p>
            <a:pPr marL="361950" indent="-361950" algn="just">
              <a:spcAft>
                <a:spcPts val="1200"/>
              </a:spcAft>
              <a:buClr>
                <a:srgbClr val="00B050"/>
              </a:buClr>
              <a:buFont typeface="Wingdings" pitchFamily="2" charset="2"/>
              <a:buChar char="ü"/>
            </a:pPr>
            <a:r>
              <a:rPr lang="fr-FR" sz="2800" b="1" dirty="0" smtClean="0"/>
              <a:t>Tension</a:t>
            </a:r>
            <a:r>
              <a:rPr lang="fr-FR" sz="2800" dirty="0" smtClean="0"/>
              <a:t> : 12 V</a:t>
            </a:r>
          </a:p>
          <a:p>
            <a:pPr marL="361950" indent="-361950" algn="just">
              <a:spcAft>
                <a:spcPts val="1200"/>
              </a:spcAft>
              <a:buClr>
                <a:srgbClr val="00B050"/>
              </a:buClr>
              <a:buFont typeface="Wingdings" pitchFamily="2" charset="2"/>
              <a:buChar char="ü"/>
            </a:pPr>
            <a:r>
              <a:rPr lang="fr-FR" sz="2800" b="1" dirty="0" smtClean="0"/>
              <a:t>Consommation des lampes </a:t>
            </a:r>
            <a:r>
              <a:rPr lang="fr-FR" sz="2800" dirty="0" smtClean="0"/>
              <a:t>: 30 W</a:t>
            </a:r>
          </a:p>
          <a:p>
            <a:pPr marL="361950" indent="-361950" algn="just">
              <a:spcAft>
                <a:spcPts val="1200"/>
              </a:spcAft>
              <a:buClr>
                <a:srgbClr val="00B050"/>
              </a:buClr>
              <a:buFont typeface="Wingdings" pitchFamily="2" charset="2"/>
              <a:buChar char="ü"/>
            </a:pPr>
            <a:r>
              <a:rPr lang="fr-FR" sz="2800" b="1" dirty="0" smtClean="0"/>
              <a:t>Consommation estimée des capteurs </a:t>
            </a:r>
            <a:r>
              <a:rPr lang="fr-FR" sz="2800" dirty="0" smtClean="0"/>
              <a:t>: 5W</a:t>
            </a:r>
          </a:p>
          <a:p>
            <a:pPr marL="361950" indent="-361950" algn="just">
              <a:spcAft>
                <a:spcPts val="1200"/>
              </a:spcAft>
              <a:buClr>
                <a:srgbClr val="00B050"/>
              </a:buClr>
              <a:buFont typeface="Wingdings" pitchFamily="2" charset="2"/>
              <a:buChar char="ü"/>
            </a:pPr>
            <a:r>
              <a:rPr lang="fr-FR" sz="2800" b="1" dirty="0" smtClean="0"/>
              <a:t>Autonomie souhaitée </a:t>
            </a:r>
            <a:r>
              <a:rPr lang="fr-FR" sz="2800" dirty="0" smtClean="0"/>
              <a:t>: 14H</a:t>
            </a:r>
          </a:p>
          <a:p>
            <a:pPr marL="361950" indent="-361950" algn="just">
              <a:spcAft>
                <a:spcPts val="1200"/>
              </a:spcAft>
              <a:buClr>
                <a:srgbClr val="00B050"/>
              </a:buClr>
              <a:buFont typeface="Wingdings" pitchFamily="2" charset="2"/>
              <a:buChar char="ü"/>
            </a:pPr>
            <a:r>
              <a:rPr lang="fr-FR" sz="2800" b="1" dirty="0" smtClean="0"/>
              <a:t>Energie consommée  </a:t>
            </a:r>
            <a:r>
              <a:rPr lang="fr-FR" sz="2800" dirty="0" smtClean="0"/>
              <a:t>:</a:t>
            </a:r>
            <a:r>
              <a:rPr lang="fr-FR" sz="2800" b="1" dirty="0" smtClean="0"/>
              <a:t> </a:t>
            </a:r>
            <a:r>
              <a:rPr lang="fr-FR" sz="2800" dirty="0" smtClean="0"/>
              <a:t>35x14 = 490 Wh</a:t>
            </a:r>
          </a:p>
          <a:p>
            <a:pPr marL="361950" indent="-361950" algn="just">
              <a:spcAft>
                <a:spcPts val="1200"/>
              </a:spcAft>
              <a:buClr>
                <a:srgbClr val="00B050"/>
              </a:buClr>
              <a:buFont typeface="Wingdings" pitchFamily="2" charset="2"/>
              <a:buChar char="ü"/>
            </a:pPr>
            <a:r>
              <a:rPr lang="fr-FR" sz="2800" b="1" dirty="0" smtClean="0">
                <a:sym typeface="Wingdings" pitchFamily="2" charset="2"/>
              </a:rPr>
              <a:t>Capacité nécessaire </a:t>
            </a:r>
            <a:r>
              <a:rPr lang="fr-FR" sz="2800" dirty="0" smtClean="0">
                <a:sym typeface="Wingdings" pitchFamily="2" charset="2"/>
              </a:rPr>
              <a:t>: 490/12 = 41Ah </a:t>
            </a:r>
          </a:p>
          <a:p>
            <a:pPr marL="361950" indent="-361950" algn="just">
              <a:spcAft>
                <a:spcPts val="1200"/>
              </a:spcAft>
              <a:buClr>
                <a:srgbClr val="00B050"/>
              </a:buClr>
              <a:buFont typeface="Wingdings" pitchFamily="2" charset="2"/>
              <a:buChar char="ü"/>
            </a:pPr>
            <a:r>
              <a:rPr lang="fr-FR" sz="2800" b="1" dirty="0" smtClean="0">
                <a:sym typeface="Wingdings" pitchFamily="2" charset="2"/>
              </a:rPr>
              <a:t>Taux décharge </a:t>
            </a:r>
            <a:r>
              <a:rPr lang="fr-FR" sz="2800" dirty="0" smtClean="0">
                <a:sym typeface="Wingdings" pitchFamily="2" charset="2"/>
              </a:rPr>
              <a:t>: 50% </a:t>
            </a:r>
          </a:p>
          <a:p>
            <a:pPr marL="361950" indent="-361950" algn="just">
              <a:spcAft>
                <a:spcPts val="1200"/>
              </a:spcAft>
              <a:buClr>
                <a:srgbClr val="00B050"/>
              </a:buClr>
              <a:buFont typeface="Wingdings" pitchFamily="2" charset="2"/>
              <a:buChar char="ü"/>
            </a:pPr>
            <a:r>
              <a:rPr lang="fr-FR" sz="2800" b="1" dirty="0" smtClean="0">
                <a:sym typeface="Wingdings" pitchFamily="2" charset="2"/>
              </a:rPr>
              <a:t>Capacité batterie </a:t>
            </a:r>
            <a:r>
              <a:rPr lang="fr-FR" sz="2800" dirty="0" smtClean="0">
                <a:sym typeface="Wingdings" pitchFamily="2" charset="2"/>
              </a:rPr>
              <a:t>: 41/0,5 = 82 Ah </a:t>
            </a:r>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106</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Titre 1"/>
          <p:cNvSpPr txBox="1">
            <a:spLocks/>
          </p:cNvSpPr>
          <p:nvPr/>
        </p:nvSpPr>
        <p:spPr>
          <a:xfrm>
            <a:off x="899592" y="0"/>
            <a:ext cx="8136904" cy="90872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1200"/>
              </a:spcAft>
              <a:buClrTx/>
              <a:buSzTx/>
              <a:buFontTx/>
              <a:buNone/>
              <a:tabLst/>
              <a:defRPr/>
            </a:pPr>
            <a:r>
              <a:rPr lang="fr-FR" sz="36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Calcul de l’unité de stockage d’énergie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107</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pic>
        <p:nvPicPr>
          <p:cNvPr id="1026" name="Picture 2"/>
          <p:cNvPicPr>
            <a:picLocks noChangeAspect="1" noChangeArrowheads="1"/>
          </p:cNvPicPr>
          <p:nvPr/>
        </p:nvPicPr>
        <p:blipFill>
          <a:blip r:embed="rId4" cstate="print"/>
          <a:srcRect/>
          <a:stretch>
            <a:fillRect/>
          </a:stretch>
        </p:blipFill>
        <p:spPr bwMode="auto">
          <a:xfrm>
            <a:off x="1187625" y="0"/>
            <a:ext cx="7416824" cy="6857999"/>
          </a:xfrm>
          <a:prstGeom prst="rect">
            <a:avLst/>
          </a:prstGeom>
          <a:noFill/>
          <a:ln w="9525">
            <a:noFill/>
            <a:miter lim="800000"/>
            <a:headEnd/>
            <a:tailEnd/>
          </a:ln>
        </p:spPr>
      </p:pic>
      <p:sp>
        <p:nvSpPr>
          <p:cNvPr id="9" name="ZoneTexte 8"/>
          <p:cNvSpPr txBox="1"/>
          <p:nvPr/>
        </p:nvSpPr>
        <p:spPr>
          <a:xfrm>
            <a:off x="2699792" y="3933056"/>
            <a:ext cx="1656184" cy="646331"/>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fr-FR" b="1" dirty="0" smtClean="0">
                <a:solidFill>
                  <a:srgbClr val="FF0000"/>
                </a:solidFill>
              </a:rPr>
              <a:t>Résistance de puissance 35 W</a:t>
            </a:r>
            <a:endParaRPr lang="fr-FR" b="1" dirty="0">
              <a:solidFill>
                <a:srgbClr val="FF0000"/>
              </a:solidFill>
            </a:endParaRPr>
          </a:p>
        </p:txBody>
      </p:sp>
      <p:cxnSp>
        <p:nvCxnSpPr>
          <p:cNvPr id="15" name="Connecteur droit avec flèche 14"/>
          <p:cNvCxnSpPr/>
          <p:nvPr/>
        </p:nvCxnSpPr>
        <p:spPr>
          <a:xfrm flipV="1">
            <a:off x="4139952" y="3212976"/>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699792" y="4653136"/>
            <a:ext cx="2448272" cy="369332"/>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fr-FR" b="1" dirty="0" smtClean="0">
                <a:solidFill>
                  <a:srgbClr val="FF0000"/>
                </a:solidFill>
              </a:rPr>
              <a:t>Capacité de la batterie </a:t>
            </a:r>
            <a:endParaRPr lang="fr-FR" b="1" dirty="0">
              <a:solidFill>
                <a:srgbClr val="FF0000"/>
              </a:solidFill>
            </a:endParaRPr>
          </a:p>
        </p:txBody>
      </p:sp>
      <p:cxnSp>
        <p:nvCxnSpPr>
          <p:cNvPr id="21" name="Connecteur droit avec flèche 20"/>
          <p:cNvCxnSpPr/>
          <p:nvPr/>
        </p:nvCxnSpPr>
        <p:spPr>
          <a:xfrm flipV="1">
            <a:off x="4716016" y="3212976"/>
            <a:ext cx="720080"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403648" y="1085835"/>
            <a:ext cx="3672408" cy="830997"/>
          </a:xfrm>
          <a:prstGeom prst="rect">
            <a:avLst/>
          </a:prstGeom>
          <a:solidFill>
            <a:srgbClr val="CCFFFF"/>
          </a:solidFill>
          <a:ln>
            <a:solidFill>
              <a:srgbClr val="0000FF"/>
            </a:solidFill>
          </a:ln>
        </p:spPr>
        <p:txBody>
          <a:bodyPr wrap="square" rtlCol="0">
            <a:spAutoFit/>
          </a:bodyPr>
          <a:lstStyle/>
          <a:p>
            <a:pPr algn="ctr"/>
            <a:r>
              <a:rPr lang="fr-FR" sz="2400" b="1" dirty="0" smtClean="0"/>
              <a:t>Modélisation et simulation           sous MATLAB</a:t>
            </a:r>
          </a:p>
        </p:txBody>
      </p:sp>
      <p:sp>
        <p:nvSpPr>
          <p:cNvPr id="16" name="ZoneTexte 15"/>
          <p:cNvSpPr txBox="1"/>
          <p:nvPr/>
        </p:nvSpPr>
        <p:spPr>
          <a:xfrm>
            <a:off x="6948264" y="4221088"/>
            <a:ext cx="2195736" cy="369332"/>
          </a:xfrm>
          <a:prstGeom prst="rect">
            <a:avLst/>
          </a:prstGeom>
          <a:solidFill>
            <a:schemeClr val="accent1">
              <a:lumMod val="20000"/>
              <a:lumOff val="80000"/>
            </a:schemeClr>
          </a:solidFill>
        </p:spPr>
        <p:txBody>
          <a:bodyPr wrap="square" rtlCol="0">
            <a:spAutoFit/>
          </a:bodyPr>
          <a:lstStyle/>
          <a:p>
            <a:r>
              <a:rPr lang="fr-FR" b="1" dirty="0" smtClean="0">
                <a:solidFill>
                  <a:srgbClr val="FF0000"/>
                </a:solidFill>
              </a:rPr>
              <a:t>    14 h = 50 400s</a:t>
            </a:r>
            <a:endParaRPr lang="fr-FR" b="1" dirty="0">
              <a:solidFill>
                <a:srgbClr val="FF0000"/>
              </a:solidFill>
            </a:endParaRPr>
          </a:p>
        </p:txBody>
      </p:sp>
      <p:cxnSp>
        <p:nvCxnSpPr>
          <p:cNvPr id="18" name="Connecteur droit avec flèche 17"/>
          <p:cNvCxnSpPr/>
          <p:nvPr/>
        </p:nvCxnSpPr>
        <p:spPr>
          <a:xfrm flipH="1" flipV="1">
            <a:off x="4211960" y="764704"/>
            <a:ext cx="3672408"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259632" y="5301208"/>
            <a:ext cx="3960440" cy="1477328"/>
          </a:xfrm>
          <a:prstGeom prst="rect">
            <a:avLst/>
          </a:prstGeom>
          <a:noFill/>
        </p:spPr>
        <p:txBody>
          <a:bodyPr wrap="square" rtlCol="0">
            <a:spAutoFit/>
          </a:bodyPr>
          <a:lstStyle/>
          <a:p>
            <a:pPr algn="ctr"/>
            <a:r>
              <a:rPr lang="fr-FR" b="1" dirty="0" smtClean="0">
                <a:solidFill>
                  <a:srgbClr val="FF0000"/>
                </a:solidFill>
              </a:rPr>
              <a:t>La simulation permet de vérifier que la capacité envisagée de la batterie n’entrainera pas un taux de charge inférieur à 50% à l’issue de la période souhaitée d’autonomie (14H)</a:t>
            </a:r>
            <a:endParaRPr lang="fr-FR"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par>
                                <p:cTn id="24" presetID="3"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6" grpId="0" animBg="1"/>
      <p:bldP spid="2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108</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graphicFrame>
        <p:nvGraphicFramePr>
          <p:cNvPr id="10" name="Tableau 9"/>
          <p:cNvGraphicFramePr>
            <a:graphicFrameLocks noGrp="1"/>
          </p:cNvGraphicFramePr>
          <p:nvPr/>
        </p:nvGraphicFramePr>
        <p:xfrm>
          <a:off x="1259632" y="938871"/>
          <a:ext cx="7416826" cy="4857204"/>
        </p:xfrm>
        <a:graphic>
          <a:graphicData uri="http://schemas.openxmlformats.org/drawingml/2006/table">
            <a:tbl>
              <a:tblPr/>
              <a:tblGrid>
                <a:gridCol w="1610786"/>
                <a:gridCol w="961662"/>
                <a:gridCol w="1586744"/>
                <a:gridCol w="1839181"/>
                <a:gridCol w="1418453"/>
              </a:tblGrid>
              <a:tr h="359019">
                <a:tc gridSpan="5">
                  <a:txBody>
                    <a:bodyPr/>
                    <a:lstStyle/>
                    <a:p>
                      <a:pPr algn="ctr" fontAlgn="b"/>
                      <a:r>
                        <a:rPr lang="fr-FR" sz="2000" b="0" i="0" u="none" strike="noStrike" dirty="0">
                          <a:solidFill>
                            <a:srgbClr val="000000"/>
                          </a:solidFill>
                          <a:latin typeface="Calibri"/>
                        </a:rPr>
                        <a:t>A la fin des 14 H ( 50400 secondes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59019">
                <a:tc>
                  <a:txBody>
                    <a:bodyPr/>
                    <a:lstStyle/>
                    <a:p>
                      <a:pPr algn="ctr" fontAlgn="b"/>
                      <a:r>
                        <a:rPr lang="fr-FR" sz="1800" b="0" i="0" u="none" strike="noStrike" dirty="0">
                          <a:solidFill>
                            <a:srgbClr val="000000"/>
                          </a:solidFill>
                          <a:latin typeface="Calibri"/>
                        </a:rPr>
                        <a:t>taux charge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FR" sz="1800" b="0" i="0" u="none" strike="noStrike" dirty="0">
                          <a:solidFill>
                            <a:srgbClr val="000000"/>
                          </a:solidFill>
                          <a:latin typeface="Calibri"/>
                        </a:rPr>
                        <a:t>tension (V)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FR" sz="1800" b="0" i="0" u="none" strike="noStrike" dirty="0">
                          <a:solidFill>
                            <a:srgbClr val="000000"/>
                          </a:solidFill>
                          <a:latin typeface="Calibri"/>
                        </a:rPr>
                        <a:t>courant en fin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FR" sz="1800" b="0" i="0" u="none" strike="noStrike" dirty="0" smtClean="0">
                          <a:solidFill>
                            <a:srgbClr val="000000"/>
                          </a:solidFill>
                          <a:latin typeface="Calibri"/>
                        </a:rPr>
                        <a:t>capacité </a:t>
                      </a:r>
                      <a:r>
                        <a:rPr lang="fr-FR" sz="1800" b="0" i="0" u="none" strike="noStrike" dirty="0">
                          <a:solidFill>
                            <a:srgbClr val="000000"/>
                          </a:solidFill>
                          <a:latin typeface="Calibri"/>
                        </a:rPr>
                        <a:t>batterie  (Ah)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FR" sz="1800" b="0" i="0" u="none" strike="noStrike" dirty="0">
                          <a:solidFill>
                            <a:srgbClr val="000000"/>
                          </a:solidFill>
                          <a:latin typeface="Calibri"/>
                        </a:rPr>
                        <a:t>taux décharge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59019">
                <a:tc>
                  <a:txBody>
                    <a:bodyPr/>
                    <a:lstStyle/>
                    <a:p>
                      <a:pPr algn="ctr" fontAlgn="b"/>
                      <a:r>
                        <a:rPr lang="fr-FR" sz="1100" b="0" i="0" u="none" strike="noStrike">
                          <a:solidFill>
                            <a:srgbClr val="000000"/>
                          </a:solidFill>
                          <a:latin typeface="Calibri"/>
                        </a:rPr>
                        <a:t>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97,27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830">
                <a:tc>
                  <a:txBody>
                    <a:bodyPr/>
                    <a:lstStyle/>
                    <a:p>
                      <a:pPr algn="ctr" fontAlgn="b"/>
                      <a:r>
                        <a:rPr lang="fr-FR" sz="1100" b="0" i="0" u="none" strike="noStrike">
                          <a:solidFill>
                            <a:srgbClr val="000000"/>
                          </a:solidFill>
                          <a:latin typeface="Calibri"/>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97,22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019">
                <a:tc>
                  <a:txBody>
                    <a:bodyPr/>
                    <a:lstStyle/>
                    <a:p>
                      <a:pPr algn="ctr" fontAlgn="b"/>
                      <a:r>
                        <a:rPr lang="fr-FR" sz="1100" b="0" i="0" u="none" strike="noStrike">
                          <a:solidFill>
                            <a:srgbClr val="000000"/>
                          </a:solidFill>
                          <a:latin typeface="Calibri"/>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0,4274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97,12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019">
                <a:tc>
                  <a:txBody>
                    <a:bodyPr/>
                    <a:lstStyle/>
                    <a:p>
                      <a:pPr algn="ctr" fontAlgn="b"/>
                      <a:r>
                        <a:rPr lang="fr-FR" sz="1100" b="0" i="0" u="none" strike="noStrike">
                          <a:solidFill>
                            <a:srgbClr val="000000"/>
                          </a:solidFill>
                          <a:latin typeface="Calibri"/>
                        </a:rPr>
                        <a:t>17,33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10,48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82,67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019">
                <a:tc>
                  <a:txBody>
                    <a:bodyPr/>
                    <a:lstStyle/>
                    <a:p>
                      <a:pPr algn="ctr" fontAlgn="b"/>
                      <a:r>
                        <a:rPr lang="fr-FR" sz="1100" b="0" i="0" u="none" strike="noStrike">
                          <a:solidFill>
                            <a:srgbClr val="000000"/>
                          </a:solidFill>
                          <a:latin typeface="Calibri"/>
                        </a:rPr>
                        <a:t>32,79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smtClean="0">
                          <a:solidFill>
                            <a:srgbClr val="000000"/>
                          </a:solidFill>
                          <a:latin typeface="+mn-lt"/>
                        </a:rPr>
                        <a:t>11,49</a:t>
                      </a:r>
                      <a:endParaRPr lang="fr-FR"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smtClean="0">
                          <a:solidFill>
                            <a:srgbClr val="000000"/>
                          </a:solidFill>
                          <a:latin typeface="Calibri"/>
                        </a:rPr>
                        <a:t>2,35</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67,21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019">
                <a:tc>
                  <a:txBody>
                    <a:bodyPr/>
                    <a:lstStyle/>
                    <a:p>
                      <a:pPr algn="ctr" fontAlgn="b"/>
                      <a:r>
                        <a:rPr lang="fr-FR" sz="1100" b="0" i="0" u="none" strike="noStrike">
                          <a:solidFill>
                            <a:srgbClr val="000000"/>
                          </a:solidFill>
                          <a:latin typeface="Calibri"/>
                        </a:rPr>
                        <a:t>43,64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smtClean="0">
                          <a:solidFill>
                            <a:srgbClr val="000000"/>
                          </a:solidFill>
                          <a:latin typeface="+mn-lt"/>
                        </a:rPr>
                        <a:t>11,49</a:t>
                      </a:r>
                      <a:endParaRPr lang="fr-FR" sz="1100" b="0"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smtClean="0">
                          <a:solidFill>
                            <a:srgbClr val="000000"/>
                          </a:solidFill>
                          <a:latin typeface="Calibri"/>
                        </a:rPr>
                        <a:t>2,45</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latin typeface="Calibri"/>
                        </a:rPr>
                        <a:t>56,36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019">
                <a:tc>
                  <a:txBody>
                    <a:bodyPr/>
                    <a:lstStyle/>
                    <a:p>
                      <a:pPr algn="ctr" fontAlgn="b"/>
                      <a:r>
                        <a:rPr lang="fr-FR" sz="1100" b="0" i="0" u="none" strike="noStrike" dirty="0" smtClean="0">
                          <a:solidFill>
                            <a:srgbClr val="000000"/>
                          </a:solidFill>
                          <a:latin typeface="Calibri"/>
                        </a:rPr>
                        <a:t>51,52</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smtClean="0">
                          <a:solidFill>
                            <a:srgbClr val="000000"/>
                          </a:solidFill>
                          <a:latin typeface="Calibri"/>
                        </a:rPr>
                        <a:t>11,91</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smtClean="0">
                          <a:solidFill>
                            <a:srgbClr val="000000"/>
                          </a:solidFill>
                          <a:latin typeface="Calibri"/>
                        </a:rPr>
                        <a:t>2,48</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smtClean="0">
                          <a:solidFill>
                            <a:srgbClr val="000000"/>
                          </a:solidFill>
                          <a:latin typeface="Calibri"/>
                        </a:rPr>
                        <a:t>70</a:t>
                      </a:r>
                      <a:endParaRPr lang="fr-FR"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smtClean="0">
                          <a:solidFill>
                            <a:srgbClr val="000000"/>
                          </a:solidFill>
                          <a:latin typeface="Calibri"/>
                        </a:rPr>
                        <a:t>48,48</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59019">
                <a:tc>
                  <a:txBody>
                    <a:bodyPr/>
                    <a:lstStyle/>
                    <a:p>
                      <a:pPr algn="ctr" fontAlgn="b"/>
                      <a:r>
                        <a:rPr lang="fr-FR" sz="1100" b="0" i="0" u="none" strike="noStrike" dirty="0" smtClean="0">
                          <a:solidFill>
                            <a:srgbClr val="000000"/>
                          </a:solidFill>
                          <a:latin typeface="Calibri"/>
                        </a:rPr>
                        <a:t>54,7</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smtClean="0">
                          <a:solidFill>
                            <a:srgbClr val="000000"/>
                          </a:solidFill>
                          <a:latin typeface="Calibri"/>
                        </a:rPr>
                        <a:t>11,95</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smtClean="0">
                          <a:solidFill>
                            <a:srgbClr val="000000"/>
                          </a:solidFill>
                          <a:latin typeface="Calibri"/>
                        </a:rPr>
                        <a:t>2,49</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45,3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59019">
                <a:tc>
                  <a:txBody>
                    <a:bodyPr/>
                    <a:lstStyle/>
                    <a:p>
                      <a:pPr algn="ctr" fontAlgn="b"/>
                      <a:r>
                        <a:rPr lang="fr-FR" sz="1100" b="0" i="0" u="none" strike="noStrike" dirty="0">
                          <a:solidFill>
                            <a:srgbClr val="000000"/>
                          </a:solidFill>
                          <a:latin typeface="Calibri"/>
                        </a:rPr>
                        <a:t>57,49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11,99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42,51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59019">
                <a:tc>
                  <a:txBody>
                    <a:bodyPr/>
                    <a:lstStyle/>
                    <a:p>
                      <a:pPr algn="ctr" fontAlgn="b"/>
                      <a:r>
                        <a:rPr lang="fr-FR" sz="1100" b="0" i="0" u="none" strike="noStrike" dirty="0">
                          <a:solidFill>
                            <a:srgbClr val="000000"/>
                          </a:solidFill>
                          <a:latin typeface="Calibri"/>
                        </a:rPr>
                        <a:t>62,15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12,04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100" b="0" i="0" u="none" strike="noStrike" dirty="0">
                          <a:solidFill>
                            <a:srgbClr val="000000"/>
                          </a:solidFill>
                          <a:latin typeface="Calibri"/>
                        </a:rPr>
                        <a:t>37,85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59019">
                <a:tc>
                  <a:txBody>
                    <a:bodyPr/>
                    <a:lstStyle/>
                    <a:p>
                      <a:pPr algn="ctr" fontAlgn="b"/>
                      <a:r>
                        <a:rPr lang="fr-FR" sz="1100" b="0" i="0" u="none" strike="noStrike" dirty="0">
                          <a:solidFill>
                            <a:srgbClr val="000000"/>
                          </a:solidFill>
                          <a:latin typeface="Calibri"/>
                        </a:rPr>
                        <a:t>65,9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12,07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ZoneTexte 14"/>
          <p:cNvSpPr txBox="1"/>
          <p:nvPr/>
        </p:nvSpPr>
        <p:spPr>
          <a:xfrm>
            <a:off x="1475656" y="289099"/>
            <a:ext cx="6855768" cy="584775"/>
          </a:xfrm>
          <a:prstGeom prst="rect">
            <a:avLst/>
          </a:prstGeom>
          <a:solidFill>
            <a:srgbClr val="CCFFFF"/>
          </a:solidFill>
          <a:ln>
            <a:solidFill>
              <a:srgbClr val="0000FF"/>
            </a:solidFill>
          </a:ln>
        </p:spPr>
        <p:txBody>
          <a:bodyPr wrap="square" rtlCol="0">
            <a:spAutoFit/>
          </a:bodyPr>
          <a:lstStyle/>
          <a:p>
            <a:pPr algn="ctr">
              <a:buClr>
                <a:srgbClr val="00B050"/>
              </a:buClr>
            </a:pPr>
            <a:r>
              <a:rPr lang="fr-FR" sz="3200" b="1" dirty="0" smtClean="0">
                <a:sym typeface="Wingdings" pitchFamily="2" charset="2"/>
              </a:rPr>
              <a:t>Exploitation des résultats sous </a:t>
            </a:r>
            <a:r>
              <a:rPr lang="fr-FR" sz="3200" b="1" dirty="0" err="1" smtClean="0">
                <a:sym typeface="Wingdings" pitchFamily="2" charset="2"/>
              </a:rPr>
              <a:t>Matlab</a:t>
            </a:r>
            <a:r>
              <a:rPr lang="fr-FR" sz="3200" b="1" dirty="0" smtClean="0">
                <a:sym typeface="Wingdings" pitchFamily="2" charset="2"/>
              </a:rPr>
              <a:t>     </a:t>
            </a:r>
          </a:p>
        </p:txBody>
      </p:sp>
      <p:sp>
        <p:nvSpPr>
          <p:cNvPr id="8" name="Titre 1"/>
          <p:cNvSpPr txBox="1">
            <a:spLocks/>
          </p:cNvSpPr>
          <p:nvPr/>
        </p:nvSpPr>
        <p:spPr>
          <a:xfrm>
            <a:off x="1259632" y="5075853"/>
            <a:ext cx="7416824" cy="1782147"/>
          </a:xfrm>
          <a:prstGeom prst="rect">
            <a:avLst/>
          </a:prstGeom>
          <a:solidFill>
            <a:schemeClr val="bg2"/>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fr-FR" sz="2400" b="1" dirty="0" smtClean="0">
                <a:solidFill>
                  <a:srgbClr val="FF0000"/>
                </a:solidFill>
                <a:ea typeface="+mj-ea"/>
                <a:cs typeface="+mj-cs"/>
              </a:rPr>
              <a:t>Nous avons choisi une batterie de 80 Ah</a:t>
            </a:r>
            <a:endParaRPr kumimoji="0" lang="fr-FR" sz="2400" b="1" i="0" u="none" strike="noStrike" kern="1200" cap="none" spc="0" normalizeH="0" baseline="0" noProof="0" dirty="0" smtClean="0">
              <a:ln>
                <a:noFill/>
              </a:ln>
              <a:solidFill>
                <a:srgbClr val="FF0000"/>
              </a:solidFill>
              <a:effectLst/>
              <a:uLnTx/>
              <a:uFillTx/>
              <a:ea typeface="+mj-ea"/>
              <a:cs typeface="+mj-cs"/>
            </a:endParaRPr>
          </a:p>
        </p:txBody>
      </p:sp>
      <p:sp>
        <p:nvSpPr>
          <p:cNvPr id="9" name="Titre 1"/>
          <p:cNvSpPr txBox="1">
            <a:spLocks/>
          </p:cNvSpPr>
          <p:nvPr/>
        </p:nvSpPr>
        <p:spPr>
          <a:xfrm>
            <a:off x="1259632" y="1844824"/>
            <a:ext cx="7416824" cy="2160240"/>
          </a:xfrm>
          <a:prstGeom prst="rect">
            <a:avLst/>
          </a:prstGeom>
          <a:solidFill>
            <a:schemeClr val="bg2"/>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lang="fr-FR" sz="2400" b="1" dirty="0" smtClean="0">
                <a:solidFill>
                  <a:srgbClr val="FF0000"/>
                </a:solidFill>
                <a:ea typeface="+mj-ea"/>
                <a:cs typeface="+mj-cs"/>
              </a:rPr>
              <a:t>Les batteries à partir de 70 Ah peuvent convenir </a:t>
            </a:r>
          </a:p>
          <a:p>
            <a:pPr algn="ctr">
              <a:spcBef>
                <a:spcPct val="0"/>
              </a:spcBef>
              <a:defRPr/>
            </a:pPr>
            <a:r>
              <a:rPr lang="fr-FR" sz="2400" b="1" dirty="0" smtClean="0">
                <a:solidFill>
                  <a:srgbClr val="FF0000"/>
                </a:solidFill>
              </a:rPr>
              <a:t>Mais il n’existe pas toujours de batteries ayant cette capacité</a:t>
            </a:r>
            <a:endParaRPr kumimoji="0" lang="fr-FR" sz="2400" b="1" i="0" u="none" strike="noStrike" kern="1200" cap="none" spc="0" normalizeH="0" baseline="0" noProof="0" dirty="0" smtClean="0">
              <a:ln>
                <a:noFill/>
              </a:ln>
              <a:solidFill>
                <a:srgbClr val="FF0000"/>
              </a:solidFill>
              <a:effectLst/>
              <a:uLnTx/>
              <a:uFillTx/>
              <a:ea typeface="+mj-ea"/>
              <a:cs typeface="+mj-cs"/>
            </a:endParaRPr>
          </a:p>
        </p:txBody>
      </p:sp>
      <p:sp>
        <p:nvSpPr>
          <p:cNvPr id="16" name="ZoneTexte 15"/>
          <p:cNvSpPr txBox="1"/>
          <p:nvPr/>
        </p:nvSpPr>
        <p:spPr>
          <a:xfrm>
            <a:off x="1259632" y="4005064"/>
            <a:ext cx="7416824" cy="738664"/>
          </a:xfrm>
          <a:prstGeom prst="rect">
            <a:avLst/>
          </a:prstGeom>
          <a:solidFill>
            <a:schemeClr val="bg2"/>
          </a:solidFill>
        </p:spPr>
        <p:txBody>
          <a:bodyPr wrap="square" rtlCol="0">
            <a:spAutoFit/>
          </a:bodyPr>
          <a:lstStyle/>
          <a:p>
            <a:endParaRPr lang="fr-FR" sz="700" dirty="0" smtClean="0"/>
          </a:p>
          <a:p>
            <a:endParaRPr lang="fr-FR" sz="700" dirty="0" smtClean="0"/>
          </a:p>
          <a:p>
            <a:endParaRPr lang="fr-FR" sz="700" dirty="0" smtClean="0"/>
          </a:p>
          <a:p>
            <a:endParaRPr lang="fr-FR" sz="700" dirty="0" smtClean="0"/>
          </a:p>
          <a:p>
            <a:endParaRPr lang="fr-FR" sz="700" dirty="0" smtClean="0"/>
          </a:p>
          <a:p>
            <a:endParaRPr lang="fr-FR" sz="7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7" name="ZoneTexte 6"/>
          <p:cNvSpPr txBox="1"/>
          <p:nvPr/>
        </p:nvSpPr>
        <p:spPr>
          <a:xfrm>
            <a:off x="1259632" y="116633"/>
            <a:ext cx="7287816" cy="2923877"/>
          </a:xfrm>
          <a:prstGeom prst="rect">
            <a:avLst/>
          </a:prstGeom>
          <a:noFill/>
        </p:spPr>
        <p:txBody>
          <a:bodyPr wrap="square" rtlCol="0">
            <a:spAutoFit/>
          </a:bodyPr>
          <a:lstStyle/>
          <a:p>
            <a:pPr algn="just">
              <a:buClr>
                <a:srgbClr val="00B050"/>
              </a:buClr>
            </a:pPr>
            <a:r>
              <a:rPr lang="fr-FR" sz="3200" dirty="0" smtClean="0"/>
              <a:t>              </a:t>
            </a:r>
          </a:p>
          <a:p>
            <a:pPr algn="just">
              <a:buClr>
                <a:srgbClr val="00B050"/>
              </a:buClr>
            </a:pPr>
            <a:endParaRPr lang="fr-FR" sz="3200" dirty="0" smtClean="0"/>
          </a:p>
          <a:p>
            <a:pPr algn="just">
              <a:buClr>
                <a:srgbClr val="00B050"/>
              </a:buClr>
            </a:pPr>
            <a:endParaRPr lang="fr-FR" sz="2400" dirty="0" smtClean="0">
              <a:sym typeface="Wingdings" pitchFamily="2" charset="2"/>
            </a:endParaRPr>
          </a:p>
          <a:p>
            <a:pPr algn="just">
              <a:buClr>
                <a:srgbClr val="00B050"/>
              </a:buClr>
            </a:pPr>
            <a:endParaRPr lang="fr-FR" sz="2400" dirty="0" smtClean="0">
              <a:sym typeface="Wingdings" pitchFamily="2" charset="2"/>
            </a:endParaRPr>
          </a:p>
          <a:p>
            <a:pPr algn="just">
              <a:buClr>
                <a:srgbClr val="00B050"/>
              </a:buClr>
            </a:pPr>
            <a:r>
              <a:rPr lang="fr-FR" sz="2400" dirty="0" smtClean="0"/>
              <a:t> </a:t>
            </a:r>
          </a:p>
          <a:p>
            <a:pPr algn="just">
              <a:buClr>
                <a:srgbClr val="00B050"/>
              </a:buClr>
            </a:pPr>
            <a:r>
              <a:rPr lang="fr-FR" sz="2400" dirty="0" smtClean="0"/>
              <a:t> </a:t>
            </a:r>
          </a:p>
          <a:p>
            <a:pPr algn="just">
              <a:buClr>
                <a:srgbClr val="00B050"/>
              </a:buClr>
            </a:pPr>
            <a:endParaRPr lang="fr-FR" sz="2400" dirty="0"/>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109</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9" name="Bouton d'action : Retour 8">
            <a:hlinkClick r:id="rId4" action="ppaction://hlinksldjump" highlightClick="1"/>
          </p:cNvPr>
          <p:cNvSpPr/>
          <p:nvPr/>
        </p:nvSpPr>
        <p:spPr>
          <a:xfrm>
            <a:off x="8001024" y="6215082"/>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5" cstate="print"/>
          <a:srcRect/>
          <a:stretch>
            <a:fillRect/>
          </a:stretch>
        </p:blipFill>
        <p:spPr bwMode="auto">
          <a:xfrm>
            <a:off x="1979712" y="1052736"/>
            <a:ext cx="6219825" cy="37909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11</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652120"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35496" y="3355852"/>
            <a:ext cx="5760640" cy="114471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Comment rendre l’abri autonome d’un point de vue énergétique?</a:t>
            </a:r>
          </a:p>
        </p:txBody>
      </p:sp>
      <p:sp>
        <p:nvSpPr>
          <p:cNvPr id="38" name="ZoneTexte 37"/>
          <p:cNvSpPr txBox="1"/>
          <p:nvPr/>
        </p:nvSpPr>
        <p:spPr>
          <a:xfrm>
            <a:off x="5652120" y="3227390"/>
            <a:ext cx="2952328" cy="3416320"/>
          </a:xfrm>
          <a:prstGeom prst="rect">
            <a:avLst/>
          </a:prstGeom>
          <a:solidFill>
            <a:schemeClr val="bg1"/>
          </a:solidFill>
        </p:spPr>
        <p:txBody>
          <a:bodyPr wrap="square" rtlCol="0">
            <a:spAutoFit/>
          </a:bodyPr>
          <a:lstStyle/>
          <a:p>
            <a:pPr algn="ctr"/>
            <a:r>
              <a:rPr lang="fr-FR" sz="2400" b="1" dirty="0" smtClean="0">
                <a:solidFill>
                  <a:srgbClr val="FF0000"/>
                </a:solidFill>
              </a:rPr>
              <a:t>Ce type de problématique fait apparaître l’enjeu environnemental qui découle de la décision d’apporter une réponse aux enjeux sociétaux posés</a:t>
            </a:r>
            <a:endParaRPr lang="fr-FR" sz="2400" b="1" dirty="0">
              <a:solidFill>
                <a:srgbClr val="FF0000"/>
              </a:solidFill>
            </a:endParaRPr>
          </a:p>
        </p:txBody>
      </p:sp>
      <p:sp>
        <p:nvSpPr>
          <p:cNvPr id="39"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 Pt de vue maître </a:t>
            </a:r>
            <a:r>
              <a:rPr lang="fr-FR" sz="4400" b="1" dirty="0" err="1"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oeuvre</a:t>
            </a: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0" name="Picture 5"/>
          <p:cNvPicPr>
            <a:picLocks noChangeAspect="1" noChangeArrowheads="1"/>
          </p:cNvPicPr>
          <p:nvPr/>
        </p:nvPicPr>
        <p:blipFill>
          <a:blip r:embed="rId5"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110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179512" y="2564904"/>
            <a:ext cx="8784976" cy="32403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Exigence système fonctionnelle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Détecter le manque de luminosité »</a:t>
            </a:r>
            <a:endParaRPr kumimoji="0" lang="fr-FR"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7" name="ZoneTexte 6"/>
          <p:cNvSpPr txBox="1"/>
          <p:nvPr/>
        </p:nvSpPr>
        <p:spPr>
          <a:xfrm>
            <a:off x="1259632" y="116633"/>
            <a:ext cx="7287816" cy="2923877"/>
          </a:xfrm>
          <a:prstGeom prst="rect">
            <a:avLst/>
          </a:prstGeom>
          <a:noFill/>
        </p:spPr>
        <p:txBody>
          <a:bodyPr wrap="square" rtlCol="0">
            <a:spAutoFit/>
          </a:bodyPr>
          <a:lstStyle/>
          <a:p>
            <a:pPr algn="just">
              <a:buClr>
                <a:srgbClr val="00B050"/>
              </a:buClr>
            </a:pPr>
            <a:r>
              <a:rPr lang="fr-FR" sz="3200" dirty="0" smtClean="0"/>
              <a:t>              </a:t>
            </a:r>
          </a:p>
          <a:p>
            <a:pPr algn="just">
              <a:buClr>
                <a:srgbClr val="00B050"/>
              </a:buClr>
            </a:pPr>
            <a:endParaRPr lang="fr-FR" sz="3200" dirty="0" smtClean="0"/>
          </a:p>
          <a:p>
            <a:pPr algn="just">
              <a:buClr>
                <a:srgbClr val="00B050"/>
              </a:buClr>
            </a:pPr>
            <a:endParaRPr lang="fr-FR" sz="2400" dirty="0" smtClean="0">
              <a:sym typeface="Wingdings" pitchFamily="2" charset="2"/>
            </a:endParaRPr>
          </a:p>
          <a:p>
            <a:pPr algn="just">
              <a:buClr>
                <a:srgbClr val="00B050"/>
              </a:buClr>
            </a:pPr>
            <a:endParaRPr lang="fr-FR" sz="2400" dirty="0" smtClean="0">
              <a:sym typeface="Wingdings" pitchFamily="2" charset="2"/>
            </a:endParaRPr>
          </a:p>
          <a:p>
            <a:pPr algn="just">
              <a:buClr>
                <a:srgbClr val="00B050"/>
              </a:buClr>
            </a:pPr>
            <a:r>
              <a:rPr lang="fr-FR" sz="2400" dirty="0" smtClean="0"/>
              <a:t> </a:t>
            </a:r>
          </a:p>
          <a:p>
            <a:pPr algn="just">
              <a:buClr>
                <a:srgbClr val="00B050"/>
              </a:buClr>
            </a:pPr>
            <a:r>
              <a:rPr lang="fr-FR" sz="2400" dirty="0" smtClean="0"/>
              <a:t> </a:t>
            </a:r>
          </a:p>
          <a:p>
            <a:pPr algn="just">
              <a:buClr>
                <a:srgbClr val="00B050"/>
              </a:buClr>
            </a:pPr>
            <a:endParaRPr lang="fr-FR" sz="2400" dirty="0"/>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111</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Titre 1"/>
          <p:cNvSpPr txBox="1">
            <a:spLocks/>
          </p:cNvSpPr>
          <p:nvPr/>
        </p:nvSpPr>
        <p:spPr>
          <a:xfrm>
            <a:off x="1763688" y="2132856"/>
            <a:ext cx="6624736"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ZoneTexte 10"/>
          <p:cNvSpPr txBox="1"/>
          <p:nvPr/>
        </p:nvSpPr>
        <p:spPr>
          <a:xfrm>
            <a:off x="2483768" y="2780928"/>
            <a:ext cx="1512168" cy="369332"/>
          </a:xfrm>
          <a:prstGeom prst="rect">
            <a:avLst/>
          </a:prstGeom>
          <a:noFill/>
        </p:spPr>
        <p:txBody>
          <a:bodyPr wrap="square" rtlCol="0">
            <a:spAutoFit/>
          </a:bodyPr>
          <a:lstStyle/>
          <a:p>
            <a:endParaRPr lang="fr-FR" dirty="0"/>
          </a:p>
        </p:txBody>
      </p:sp>
      <p:sp>
        <p:nvSpPr>
          <p:cNvPr id="15" name="ZoneTexte 14"/>
          <p:cNvSpPr txBox="1"/>
          <p:nvPr/>
        </p:nvSpPr>
        <p:spPr>
          <a:xfrm>
            <a:off x="1619672" y="5589240"/>
            <a:ext cx="6768752" cy="1200329"/>
          </a:xfrm>
          <a:prstGeom prst="rect">
            <a:avLst/>
          </a:prstGeom>
          <a:noFill/>
        </p:spPr>
        <p:txBody>
          <a:bodyPr wrap="square" rtlCol="0">
            <a:spAutoFit/>
          </a:bodyPr>
          <a:lstStyle/>
          <a:p>
            <a:pPr>
              <a:buFont typeface="Wingdings" pitchFamily="2" charset="2"/>
              <a:buChar char="ü"/>
            </a:pPr>
            <a:r>
              <a:rPr lang="fr-FR" sz="2400" dirty="0" smtClean="0"/>
              <a:t>1 sortie à relais (pouvoir de coupure 2A sous 35V) </a:t>
            </a:r>
          </a:p>
          <a:p>
            <a:pPr>
              <a:buFont typeface="Wingdings" pitchFamily="2" charset="2"/>
              <a:buChar char="ü"/>
            </a:pPr>
            <a:r>
              <a:rPr lang="fr-FR" sz="2400" dirty="0" smtClean="0"/>
              <a:t>Tension d’alimentation 12V  </a:t>
            </a:r>
          </a:p>
          <a:p>
            <a:pPr>
              <a:buFont typeface="Wingdings" pitchFamily="2" charset="2"/>
              <a:buChar char="ü"/>
            </a:pPr>
            <a:r>
              <a:rPr lang="fr-FR" sz="2400" dirty="0" smtClean="0"/>
              <a:t>Plage de réglage jusque 150 lux</a:t>
            </a:r>
            <a:endParaRPr lang="fr-FR" sz="2400" dirty="0"/>
          </a:p>
        </p:txBody>
      </p:sp>
      <p:sp>
        <p:nvSpPr>
          <p:cNvPr id="16" name="ZoneTexte 15"/>
          <p:cNvSpPr txBox="1"/>
          <p:nvPr/>
        </p:nvSpPr>
        <p:spPr>
          <a:xfrm>
            <a:off x="2123728" y="836712"/>
            <a:ext cx="5688632" cy="461665"/>
          </a:xfrm>
          <a:prstGeom prst="rect">
            <a:avLst/>
          </a:prstGeom>
          <a:noFill/>
        </p:spPr>
        <p:txBody>
          <a:bodyPr wrap="square" rtlCol="0">
            <a:spAutoFit/>
          </a:bodyPr>
          <a:lstStyle/>
          <a:p>
            <a:r>
              <a:rPr lang="fr-FR" sz="2400" dirty="0" smtClean="0"/>
              <a:t>Carte à assembler (Fournisseur Conrad)</a:t>
            </a:r>
            <a:endParaRPr lang="fr-FR" sz="2400" dirty="0"/>
          </a:p>
        </p:txBody>
      </p:sp>
      <p:pic>
        <p:nvPicPr>
          <p:cNvPr id="1026" name="Picture 2"/>
          <p:cNvPicPr>
            <a:picLocks noChangeAspect="1" noChangeArrowheads="1"/>
          </p:cNvPicPr>
          <p:nvPr/>
        </p:nvPicPr>
        <p:blipFill>
          <a:blip r:embed="rId4" cstate="print"/>
          <a:srcRect/>
          <a:stretch>
            <a:fillRect/>
          </a:stretch>
        </p:blipFill>
        <p:spPr bwMode="auto">
          <a:xfrm>
            <a:off x="2915816" y="1268760"/>
            <a:ext cx="2828973" cy="4117673"/>
          </a:xfrm>
          <a:prstGeom prst="rect">
            <a:avLst/>
          </a:prstGeom>
          <a:noFill/>
          <a:ln w="9525">
            <a:noFill/>
            <a:miter lim="800000"/>
            <a:headEnd/>
            <a:tailEnd/>
          </a:ln>
        </p:spPr>
      </p:pic>
      <p:sp>
        <p:nvSpPr>
          <p:cNvPr id="17" name="ZoneTexte 16"/>
          <p:cNvSpPr txBox="1"/>
          <p:nvPr/>
        </p:nvSpPr>
        <p:spPr>
          <a:xfrm>
            <a:off x="4644008" y="4941168"/>
            <a:ext cx="3960440" cy="523220"/>
          </a:xfrm>
          <a:prstGeom prst="rect">
            <a:avLst/>
          </a:prstGeom>
          <a:solidFill>
            <a:schemeClr val="bg1"/>
          </a:solidFill>
          <a:ln>
            <a:solidFill>
              <a:srgbClr val="C00000"/>
            </a:solidFill>
          </a:ln>
        </p:spPr>
        <p:txBody>
          <a:bodyPr wrap="square" rtlCol="0">
            <a:spAutoFit/>
          </a:bodyPr>
          <a:lstStyle/>
          <a:p>
            <a:pPr algn="ctr"/>
            <a:r>
              <a:rPr lang="fr-FR" sz="2800" b="1" dirty="0" smtClean="0">
                <a:ln>
                  <a:solidFill>
                    <a:srgbClr val="C00000"/>
                  </a:solidFill>
                </a:ln>
                <a:solidFill>
                  <a:srgbClr val="FF0000"/>
                </a:solidFill>
              </a:rPr>
              <a:t>Réglage luminosité</a:t>
            </a:r>
            <a:endParaRPr lang="fr-FR" sz="2800" b="1" dirty="0">
              <a:ln>
                <a:solidFill>
                  <a:srgbClr val="C00000"/>
                </a:solidFill>
              </a:ln>
              <a:solidFill>
                <a:srgbClr val="FF0000"/>
              </a:solidFill>
            </a:endParaRPr>
          </a:p>
        </p:txBody>
      </p:sp>
      <p:sp>
        <p:nvSpPr>
          <p:cNvPr id="18" name="Flèche droite 17"/>
          <p:cNvSpPr/>
          <p:nvPr/>
        </p:nvSpPr>
        <p:spPr>
          <a:xfrm rot="12976813">
            <a:off x="4785686" y="4135820"/>
            <a:ext cx="2164913" cy="2146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259632" y="1556792"/>
            <a:ext cx="3960440" cy="523220"/>
          </a:xfrm>
          <a:prstGeom prst="rect">
            <a:avLst/>
          </a:prstGeom>
          <a:solidFill>
            <a:schemeClr val="bg1"/>
          </a:solidFill>
          <a:ln>
            <a:solidFill>
              <a:srgbClr val="C00000"/>
            </a:solidFill>
          </a:ln>
        </p:spPr>
        <p:txBody>
          <a:bodyPr wrap="square" rtlCol="0">
            <a:spAutoFit/>
          </a:bodyPr>
          <a:lstStyle/>
          <a:p>
            <a:pPr algn="ctr"/>
            <a:r>
              <a:rPr lang="fr-FR" sz="2800" b="1" dirty="0" smtClean="0">
                <a:ln>
                  <a:solidFill>
                    <a:srgbClr val="C00000"/>
                  </a:solidFill>
                </a:ln>
                <a:solidFill>
                  <a:srgbClr val="FF0000"/>
                </a:solidFill>
              </a:rPr>
              <a:t>Réglage Hystérésis</a:t>
            </a:r>
            <a:endParaRPr lang="fr-FR" sz="2800" b="1" dirty="0">
              <a:ln>
                <a:solidFill>
                  <a:srgbClr val="C00000"/>
                </a:solidFill>
              </a:ln>
              <a:solidFill>
                <a:srgbClr val="FF0000"/>
              </a:solidFill>
            </a:endParaRPr>
          </a:p>
        </p:txBody>
      </p:sp>
      <p:sp>
        <p:nvSpPr>
          <p:cNvPr id="20" name="Flèche droite 19"/>
          <p:cNvSpPr/>
          <p:nvPr/>
        </p:nvSpPr>
        <p:spPr>
          <a:xfrm rot="2003115">
            <a:off x="2328445" y="2634278"/>
            <a:ext cx="2212910" cy="2761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outon d'action : Retour 20">
            <a:hlinkClick r:id="rId5" action="ppaction://hlinksldjump" highlightClick="1"/>
          </p:cNvPr>
          <p:cNvSpPr/>
          <p:nvPr/>
        </p:nvSpPr>
        <p:spPr>
          <a:xfrm>
            <a:off x="8001024" y="6215082"/>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ppt_x"/>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112</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2564904"/>
            <a:ext cx="8136904" cy="3240360"/>
          </a:xfrm>
          <a:prstGeom prst="rect">
            <a:avLst/>
          </a:prstGeom>
        </p:spPr>
        <p:txBody>
          <a:bodyPr vert="horz" lIns="91440" tIns="45720" rIns="91440" bIns="45720" rtlCol="0" anchor="ctr">
            <a:noAutofit/>
          </a:bodyPr>
          <a:lstStyle/>
          <a:p>
            <a:pPr lvl="0" algn="ctr">
              <a:spcBef>
                <a:spcPct val="0"/>
              </a:spcBef>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Exigence système fonctionnelle </a:t>
            </a:r>
          </a:p>
          <a:p>
            <a:pPr lvl="0" algn="ctr">
              <a:spcBef>
                <a:spcPct val="0"/>
              </a:spcBef>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 D</a:t>
            </a: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étecter les personnes sous l’abri »</a:t>
            </a:r>
            <a:endParaRPr kumimoji="0" lang="fr-FR"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7" name="ZoneTexte 6"/>
          <p:cNvSpPr txBox="1"/>
          <p:nvPr/>
        </p:nvSpPr>
        <p:spPr>
          <a:xfrm>
            <a:off x="1259632" y="116633"/>
            <a:ext cx="7287816" cy="2923877"/>
          </a:xfrm>
          <a:prstGeom prst="rect">
            <a:avLst/>
          </a:prstGeom>
          <a:noFill/>
        </p:spPr>
        <p:txBody>
          <a:bodyPr wrap="square" rtlCol="0">
            <a:spAutoFit/>
          </a:bodyPr>
          <a:lstStyle/>
          <a:p>
            <a:pPr algn="just">
              <a:buClr>
                <a:srgbClr val="00B050"/>
              </a:buClr>
            </a:pPr>
            <a:r>
              <a:rPr lang="fr-FR" sz="3200" dirty="0" smtClean="0"/>
              <a:t>              </a:t>
            </a:r>
          </a:p>
          <a:p>
            <a:pPr algn="just">
              <a:buClr>
                <a:srgbClr val="00B050"/>
              </a:buClr>
            </a:pPr>
            <a:endParaRPr lang="fr-FR" sz="3200" dirty="0" smtClean="0"/>
          </a:p>
          <a:p>
            <a:pPr algn="just">
              <a:buClr>
                <a:srgbClr val="00B050"/>
              </a:buClr>
            </a:pPr>
            <a:endParaRPr lang="fr-FR" sz="2400" dirty="0" smtClean="0">
              <a:sym typeface="Wingdings" pitchFamily="2" charset="2"/>
            </a:endParaRPr>
          </a:p>
          <a:p>
            <a:pPr algn="just">
              <a:buClr>
                <a:srgbClr val="00B050"/>
              </a:buClr>
            </a:pPr>
            <a:endParaRPr lang="fr-FR" sz="2400" dirty="0" smtClean="0">
              <a:sym typeface="Wingdings" pitchFamily="2" charset="2"/>
            </a:endParaRPr>
          </a:p>
          <a:p>
            <a:pPr algn="just">
              <a:buClr>
                <a:srgbClr val="00B050"/>
              </a:buClr>
            </a:pPr>
            <a:r>
              <a:rPr lang="fr-FR" sz="2400" dirty="0" smtClean="0"/>
              <a:t> </a:t>
            </a:r>
          </a:p>
          <a:p>
            <a:pPr algn="just">
              <a:buClr>
                <a:srgbClr val="00B050"/>
              </a:buClr>
            </a:pPr>
            <a:r>
              <a:rPr lang="fr-FR" sz="2400" dirty="0" smtClean="0"/>
              <a:t> </a:t>
            </a:r>
          </a:p>
          <a:p>
            <a:pPr algn="just">
              <a:buClr>
                <a:srgbClr val="00B050"/>
              </a:buClr>
            </a:pPr>
            <a:endParaRPr lang="fr-FR" sz="2400" dirty="0"/>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113</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Titre 1"/>
          <p:cNvSpPr txBox="1">
            <a:spLocks/>
          </p:cNvSpPr>
          <p:nvPr/>
        </p:nvSpPr>
        <p:spPr>
          <a:xfrm>
            <a:off x="1763688" y="2132856"/>
            <a:ext cx="6624736"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ZoneTexte 10"/>
          <p:cNvSpPr txBox="1"/>
          <p:nvPr/>
        </p:nvSpPr>
        <p:spPr>
          <a:xfrm>
            <a:off x="2483768" y="2780928"/>
            <a:ext cx="1512168" cy="369332"/>
          </a:xfrm>
          <a:prstGeom prst="rect">
            <a:avLst/>
          </a:prstGeom>
          <a:noFill/>
        </p:spPr>
        <p:txBody>
          <a:bodyPr wrap="square" rtlCol="0">
            <a:spAutoFit/>
          </a:bodyPr>
          <a:lstStyle/>
          <a:p>
            <a:endParaRPr lang="fr-FR" dirty="0"/>
          </a:p>
        </p:txBody>
      </p:sp>
      <p:sp>
        <p:nvSpPr>
          <p:cNvPr id="15" name="ZoneTexte 14"/>
          <p:cNvSpPr txBox="1"/>
          <p:nvPr/>
        </p:nvSpPr>
        <p:spPr>
          <a:xfrm>
            <a:off x="1619672" y="5229200"/>
            <a:ext cx="6768752" cy="1569660"/>
          </a:xfrm>
          <a:prstGeom prst="rect">
            <a:avLst/>
          </a:prstGeom>
          <a:noFill/>
        </p:spPr>
        <p:txBody>
          <a:bodyPr wrap="square" rtlCol="0">
            <a:spAutoFit/>
          </a:bodyPr>
          <a:lstStyle/>
          <a:p>
            <a:pPr marL="361950" indent="-361950">
              <a:buFont typeface="Wingdings" pitchFamily="2" charset="2"/>
              <a:buChar char="ü"/>
            </a:pPr>
            <a:r>
              <a:rPr lang="fr-FR" sz="2400" dirty="0" smtClean="0"/>
              <a:t>1 sortie à relais AC/DC ( pouvoir de coupure 10A sous 12 à 30V) </a:t>
            </a:r>
          </a:p>
          <a:p>
            <a:pPr marL="361950" indent="-361950">
              <a:buFont typeface="Wingdings" pitchFamily="2" charset="2"/>
              <a:buChar char="ü"/>
            </a:pPr>
            <a:r>
              <a:rPr lang="fr-FR" sz="2400" dirty="0" smtClean="0"/>
              <a:t>Tension d’alimentation 12V  AC/DC</a:t>
            </a:r>
          </a:p>
          <a:p>
            <a:endParaRPr lang="fr-FR" sz="2400" dirty="0"/>
          </a:p>
        </p:txBody>
      </p:sp>
      <p:sp>
        <p:nvSpPr>
          <p:cNvPr id="16" name="ZoneTexte 15"/>
          <p:cNvSpPr txBox="1"/>
          <p:nvPr/>
        </p:nvSpPr>
        <p:spPr>
          <a:xfrm>
            <a:off x="2051720" y="476672"/>
            <a:ext cx="5688632" cy="523220"/>
          </a:xfrm>
          <a:prstGeom prst="rect">
            <a:avLst/>
          </a:prstGeom>
          <a:noFill/>
        </p:spPr>
        <p:txBody>
          <a:bodyPr wrap="square" rtlCol="0">
            <a:spAutoFit/>
          </a:bodyPr>
          <a:lstStyle/>
          <a:p>
            <a:r>
              <a:rPr lang="fr-FR" sz="2800" b="1" dirty="0" smtClean="0"/>
              <a:t>Capteur de </a:t>
            </a:r>
            <a:r>
              <a:rPr lang="fr-FR" sz="2800" b="1" smtClean="0"/>
              <a:t>marque GEV   12V</a:t>
            </a:r>
            <a:endParaRPr lang="fr-FR" sz="2800" b="1" dirty="0"/>
          </a:p>
        </p:txBody>
      </p:sp>
      <p:pic>
        <p:nvPicPr>
          <p:cNvPr id="4098" name="Picture 2"/>
          <p:cNvPicPr>
            <a:picLocks noChangeAspect="1" noChangeArrowheads="1"/>
          </p:cNvPicPr>
          <p:nvPr/>
        </p:nvPicPr>
        <p:blipFill>
          <a:blip r:embed="rId4" cstate="print"/>
          <a:srcRect/>
          <a:stretch>
            <a:fillRect/>
          </a:stretch>
        </p:blipFill>
        <p:spPr bwMode="auto">
          <a:xfrm>
            <a:off x="4427984" y="1988840"/>
            <a:ext cx="3762375" cy="211455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2051720" y="1628800"/>
            <a:ext cx="1752600" cy="3400425"/>
          </a:xfrm>
          <a:prstGeom prst="rect">
            <a:avLst/>
          </a:prstGeom>
          <a:noFill/>
          <a:ln w="9525">
            <a:noFill/>
            <a:miter lim="800000"/>
            <a:headEnd/>
            <a:tailEnd/>
          </a:ln>
        </p:spPr>
      </p:pic>
      <p:sp>
        <p:nvSpPr>
          <p:cNvPr id="18" name="Bouton d'action : Retour 17">
            <a:hlinkClick r:id="rId6" action="ppaction://hlinksldjump" highlightClick="1"/>
          </p:cNvPr>
          <p:cNvSpPr/>
          <p:nvPr/>
        </p:nvSpPr>
        <p:spPr>
          <a:xfrm>
            <a:off x="8001024" y="6215082"/>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114</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2564904"/>
            <a:ext cx="8136904" cy="3240360"/>
          </a:xfrm>
          <a:prstGeom prst="rect">
            <a:avLst/>
          </a:prstGeom>
        </p:spPr>
        <p:txBody>
          <a:bodyPr vert="horz" lIns="91440" tIns="45720" rIns="91440" bIns="45720" rtlCol="0" anchor="ctr">
            <a:noAutofit/>
          </a:bodyPr>
          <a:lstStyle/>
          <a:p>
            <a:pPr lvl="0" algn="ctr">
              <a:spcBef>
                <a:spcPct val="0"/>
              </a:spcBef>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Exigence système fonctionnelle</a:t>
            </a: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p>
          <a:p>
            <a:pPr lvl="0" algn="ctr">
              <a:spcBef>
                <a:spcPct val="0"/>
              </a:spcBef>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Détecter la rame »</a:t>
            </a:r>
            <a:endParaRPr kumimoji="0" lang="fr-FR"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7" name="ZoneTexte 6"/>
          <p:cNvSpPr txBox="1"/>
          <p:nvPr/>
        </p:nvSpPr>
        <p:spPr>
          <a:xfrm>
            <a:off x="1259632" y="116633"/>
            <a:ext cx="7287816" cy="2923877"/>
          </a:xfrm>
          <a:prstGeom prst="rect">
            <a:avLst/>
          </a:prstGeom>
          <a:noFill/>
        </p:spPr>
        <p:txBody>
          <a:bodyPr wrap="square" rtlCol="0">
            <a:spAutoFit/>
          </a:bodyPr>
          <a:lstStyle/>
          <a:p>
            <a:pPr algn="just">
              <a:buClr>
                <a:srgbClr val="00B050"/>
              </a:buClr>
            </a:pPr>
            <a:r>
              <a:rPr lang="fr-FR" sz="3200" dirty="0" smtClean="0"/>
              <a:t>              </a:t>
            </a:r>
          </a:p>
          <a:p>
            <a:pPr algn="just">
              <a:buClr>
                <a:srgbClr val="00B050"/>
              </a:buClr>
            </a:pPr>
            <a:endParaRPr lang="fr-FR" sz="3200" dirty="0" smtClean="0"/>
          </a:p>
          <a:p>
            <a:pPr algn="just">
              <a:buClr>
                <a:srgbClr val="00B050"/>
              </a:buClr>
            </a:pPr>
            <a:endParaRPr lang="fr-FR" sz="2400" dirty="0" smtClean="0">
              <a:sym typeface="Wingdings" pitchFamily="2" charset="2"/>
            </a:endParaRPr>
          </a:p>
          <a:p>
            <a:pPr algn="just">
              <a:buClr>
                <a:srgbClr val="00B050"/>
              </a:buClr>
            </a:pPr>
            <a:endParaRPr lang="fr-FR" sz="2400" dirty="0" smtClean="0">
              <a:sym typeface="Wingdings" pitchFamily="2" charset="2"/>
            </a:endParaRPr>
          </a:p>
          <a:p>
            <a:pPr algn="just">
              <a:buClr>
                <a:srgbClr val="00B050"/>
              </a:buClr>
            </a:pPr>
            <a:r>
              <a:rPr lang="fr-FR" sz="2400" dirty="0" smtClean="0"/>
              <a:t> </a:t>
            </a:r>
          </a:p>
          <a:p>
            <a:pPr algn="just">
              <a:buClr>
                <a:srgbClr val="00B050"/>
              </a:buClr>
            </a:pPr>
            <a:r>
              <a:rPr lang="fr-FR" sz="2400" dirty="0" smtClean="0"/>
              <a:t> </a:t>
            </a:r>
          </a:p>
          <a:p>
            <a:pPr algn="just">
              <a:buClr>
                <a:srgbClr val="00B050"/>
              </a:buClr>
            </a:pPr>
            <a:endParaRPr lang="fr-FR" sz="2400" dirty="0"/>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115</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Titre 1"/>
          <p:cNvSpPr txBox="1">
            <a:spLocks/>
          </p:cNvSpPr>
          <p:nvPr/>
        </p:nvSpPr>
        <p:spPr>
          <a:xfrm>
            <a:off x="1763688" y="2132856"/>
            <a:ext cx="6624736"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ZoneTexte 10"/>
          <p:cNvSpPr txBox="1"/>
          <p:nvPr/>
        </p:nvSpPr>
        <p:spPr>
          <a:xfrm>
            <a:off x="2483768" y="2780928"/>
            <a:ext cx="1512168" cy="369332"/>
          </a:xfrm>
          <a:prstGeom prst="rect">
            <a:avLst/>
          </a:prstGeom>
          <a:noFill/>
        </p:spPr>
        <p:txBody>
          <a:bodyPr wrap="square" rtlCol="0">
            <a:spAutoFit/>
          </a:bodyPr>
          <a:lstStyle/>
          <a:p>
            <a:endParaRPr lang="fr-FR" dirty="0"/>
          </a:p>
        </p:txBody>
      </p:sp>
      <p:sp>
        <p:nvSpPr>
          <p:cNvPr id="12" name="ZoneTexte 11"/>
          <p:cNvSpPr txBox="1"/>
          <p:nvPr/>
        </p:nvSpPr>
        <p:spPr>
          <a:xfrm>
            <a:off x="5508104" y="1556792"/>
            <a:ext cx="2736304" cy="1200329"/>
          </a:xfrm>
          <a:prstGeom prst="rect">
            <a:avLst/>
          </a:prstGeom>
          <a:noFill/>
        </p:spPr>
        <p:txBody>
          <a:bodyPr wrap="square" rtlCol="0">
            <a:spAutoFit/>
          </a:bodyPr>
          <a:lstStyle/>
          <a:p>
            <a:r>
              <a:rPr lang="fr-FR" sz="2400" dirty="0" smtClean="0"/>
              <a:t>Capteur de marque</a:t>
            </a:r>
          </a:p>
          <a:p>
            <a:r>
              <a:rPr lang="fr-FR" sz="2400" b="1" dirty="0" smtClean="0"/>
              <a:t> CARLO GAVAZZI</a:t>
            </a:r>
            <a:endParaRPr lang="fr-FR" sz="2400" dirty="0" smtClean="0"/>
          </a:p>
          <a:p>
            <a:pPr algn="ctr"/>
            <a:r>
              <a:rPr lang="fr-FR" sz="2400" dirty="0" smtClean="0"/>
              <a:t> </a:t>
            </a:r>
            <a:endParaRPr lang="fr-FR" sz="2400" dirty="0"/>
          </a:p>
        </p:txBody>
      </p:sp>
      <p:sp>
        <p:nvSpPr>
          <p:cNvPr id="15" name="ZoneTexte 14"/>
          <p:cNvSpPr txBox="1"/>
          <p:nvPr/>
        </p:nvSpPr>
        <p:spPr>
          <a:xfrm>
            <a:off x="1619672" y="4221088"/>
            <a:ext cx="6768752" cy="1723549"/>
          </a:xfrm>
          <a:prstGeom prst="rect">
            <a:avLst/>
          </a:prstGeom>
          <a:noFill/>
        </p:spPr>
        <p:txBody>
          <a:bodyPr wrap="square" rtlCol="0">
            <a:spAutoFit/>
          </a:bodyPr>
          <a:lstStyle/>
          <a:p>
            <a:pPr marL="361950" indent="-361950">
              <a:spcAft>
                <a:spcPts val="1200"/>
              </a:spcAft>
              <a:buFont typeface="Wingdings" pitchFamily="2" charset="2"/>
              <a:buChar char="ü"/>
            </a:pPr>
            <a:r>
              <a:rPr lang="fr-FR" sz="2400" dirty="0" smtClean="0"/>
              <a:t>1 sortie à relais ( pouvoir de coupure 2A sous 230V en AC1)</a:t>
            </a:r>
          </a:p>
          <a:p>
            <a:pPr marL="361950" indent="-361950">
              <a:buFont typeface="Wingdings" pitchFamily="2" charset="2"/>
              <a:buChar char="ü"/>
            </a:pPr>
            <a:r>
              <a:rPr lang="fr-FR" sz="2400" dirty="0" smtClean="0"/>
              <a:t>Tension d’alimentation 24 V (il faudra un convertisseur 12 </a:t>
            </a:r>
            <a:r>
              <a:rPr lang="fr-FR" sz="2400" dirty="0" smtClean="0">
                <a:sym typeface="Wingdings" pitchFamily="2" charset="2"/>
              </a:rPr>
              <a:t>24 V )</a:t>
            </a:r>
            <a:r>
              <a:rPr lang="fr-FR" sz="2400" dirty="0" smtClean="0"/>
              <a:t> </a:t>
            </a:r>
            <a:endParaRPr lang="fr-FR" sz="2400" dirty="0"/>
          </a:p>
        </p:txBody>
      </p:sp>
      <p:sp>
        <p:nvSpPr>
          <p:cNvPr id="16" name="ZoneTexte 15"/>
          <p:cNvSpPr txBox="1"/>
          <p:nvPr/>
        </p:nvSpPr>
        <p:spPr>
          <a:xfrm>
            <a:off x="1643042" y="476672"/>
            <a:ext cx="6169318" cy="1200329"/>
          </a:xfrm>
          <a:prstGeom prst="rect">
            <a:avLst/>
          </a:prstGeom>
          <a:noFill/>
        </p:spPr>
        <p:txBody>
          <a:bodyPr wrap="square" rtlCol="0">
            <a:spAutoFit/>
          </a:bodyPr>
          <a:lstStyle/>
          <a:p>
            <a:r>
              <a:rPr lang="fr-FR" sz="2400" dirty="0" smtClean="0"/>
              <a:t>Je n’ai pas trouvé de capteur alimenté en 12 V continu, j’ai donc choisi un capteur alimenté en 24 V DC</a:t>
            </a:r>
            <a:endParaRPr lang="fr-FR" sz="2400" dirty="0"/>
          </a:p>
        </p:txBody>
      </p:sp>
      <p:pic>
        <p:nvPicPr>
          <p:cNvPr id="3075" name="Picture 3"/>
          <p:cNvPicPr>
            <a:picLocks noChangeAspect="1" noChangeArrowheads="1"/>
          </p:cNvPicPr>
          <p:nvPr/>
        </p:nvPicPr>
        <p:blipFill>
          <a:blip r:embed="rId4" cstate="print"/>
          <a:srcRect/>
          <a:stretch>
            <a:fillRect/>
          </a:stretch>
        </p:blipFill>
        <p:spPr bwMode="auto">
          <a:xfrm>
            <a:off x="1691680" y="1772816"/>
            <a:ext cx="3324225" cy="20002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07504" y="18864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7" name="ZoneTexte 6"/>
          <p:cNvSpPr txBox="1"/>
          <p:nvPr/>
        </p:nvSpPr>
        <p:spPr>
          <a:xfrm>
            <a:off x="1259632" y="116633"/>
            <a:ext cx="7287816" cy="2923877"/>
          </a:xfrm>
          <a:prstGeom prst="rect">
            <a:avLst/>
          </a:prstGeom>
          <a:noFill/>
        </p:spPr>
        <p:txBody>
          <a:bodyPr wrap="square" rtlCol="0">
            <a:spAutoFit/>
          </a:bodyPr>
          <a:lstStyle/>
          <a:p>
            <a:pPr algn="just">
              <a:buClr>
                <a:srgbClr val="00B050"/>
              </a:buClr>
            </a:pPr>
            <a:r>
              <a:rPr lang="fr-FR" sz="3200" dirty="0" smtClean="0"/>
              <a:t>              </a:t>
            </a:r>
          </a:p>
          <a:p>
            <a:pPr algn="just">
              <a:buClr>
                <a:srgbClr val="00B050"/>
              </a:buClr>
            </a:pPr>
            <a:endParaRPr lang="fr-FR" sz="3200" dirty="0" smtClean="0"/>
          </a:p>
          <a:p>
            <a:pPr algn="just">
              <a:buClr>
                <a:srgbClr val="00B050"/>
              </a:buClr>
            </a:pPr>
            <a:endParaRPr lang="fr-FR" sz="2400" dirty="0" smtClean="0">
              <a:sym typeface="Wingdings" pitchFamily="2" charset="2"/>
            </a:endParaRPr>
          </a:p>
          <a:p>
            <a:pPr algn="just">
              <a:buClr>
                <a:srgbClr val="00B050"/>
              </a:buClr>
            </a:pPr>
            <a:endParaRPr lang="fr-FR" sz="2400" dirty="0" smtClean="0">
              <a:sym typeface="Wingdings" pitchFamily="2" charset="2"/>
            </a:endParaRPr>
          </a:p>
          <a:p>
            <a:pPr algn="just">
              <a:buClr>
                <a:srgbClr val="00B050"/>
              </a:buClr>
            </a:pPr>
            <a:r>
              <a:rPr lang="fr-FR" sz="2400" dirty="0" smtClean="0"/>
              <a:t> </a:t>
            </a:r>
          </a:p>
          <a:p>
            <a:pPr algn="just">
              <a:buClr>
                <a:srgbClr val="00B050"/>
              </a:buClr>
            </a:pPr>
            <a:r>
              <a:rPr lang="fr-FR" sz="2400" dirty="0" smtClean="0"/>
              <a:t> </a:t>
            </a:r>
          </a:p>
          <a:p>
            <a:pPr algn="just">
              <a:buClr>
                <a:srgbClr val="00B050"/>
              </a:buClr>
            </a:pPr>
            <a:endParaRPr lang="fr-FR" sz="2400" dirty="0"/>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116</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Titre 1"/>
          <p:cNvSpPr txBox="1">
            <a:spLocks/>
          </p:cNvSpPr>
          <p:nvPr/>
        </p:nvSpPr>
        <p:spPr>
          <a:xfrm>
            <a:off x="1763688" y="2132856"/>
            <a:ext cx="6624736"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ZoneTexte 10"/>
          <p:cNvSpPr txBox="1"/>
          <p:nvPr/>
        </p:nvSpPr>
        <p:spPr>
          <a:xfrm>
            <a:off x="2483768" y="2780928"/>
            <a:ext cx="1512168" cy="369332"/>
          </a:xfrm>
          <a:prstGeom prst="rect">
            <a:avLst/>
          </a:prstGeom>
          <a:noFill/>
        </p:spPr>
        <p:txBody>
          <a:bodyPr wrap="square" rtlCol="0">
            <a:spAutoFit/>
          </a:bodyPr>
          <a:lstStyle/>
          <a:p>
            <a:endParaRPr lang="fr-FR" dirty="0"/>
          </a:p>
        </p:txBody>
      </p:sp>
      <p:pic>
        <p:nvPicPr>
          <p:cNvPr id="4098" name="Picture 2"/>
          <p:cNvPicPr>
            <a:picLocks noChangeAspect="1" noChangeArrowheads="1"/>
          </p:cNvPicPr>
          <p:nvPr/>
        </p:nvPicPr>
        <p:blipFill>
          <a:blip r:embed="rId4" cstate="print"/>
          <a:srcRect/>
          <a:stretch>
            <a:fillRect/>
          </a:stretch>
        </p:blipFill>
        <p:spPr bwMode="auto">
          <a:xfrm>
            <a:off x="3203848" y="2492896"/>
            <a:ext cx="3752850" cy="2886075"/>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1475656" y="332656"/>
            <a:ext cx="6729829" cy="136815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7" name="ZoneTexte 6"/>
          <p:cNvSpPr txBox="1"/>
          <p:nvPr/>
        </p:nvSpPr>
        <p:spPr>
          <a:xfrm>
            <a:off x="1259632" y="116633"/>
            <a:ext cx="7287816" cy="2923877"/>
          </a:xfrm>
          <a:prstGeom prst="rect">
            <a:avLst/>
          </a:prstGeom>
          <a:noFill/>
        </p:spPr>
        <p:txBody>
          <a:bodyPr wrap="square" rtlCol="0">
            <a:spAutoFit/>
          </a:bodyPr>
          <a:lstStyle/>
          <a:p>
            <a:pPr algn="just">
              <a:buClr>
                <a:srgbClr val="00B050"/>
              </a:buClr>
            </a:pPr>
            <a:r>
              <a:rPr lang="fr-FR" sz="3200" dirty="0" smtClean="0"/>
              <a:t>              </a:t>
            </a:r>
          </a:p>
          <a:p>
            <a:pPr algn="just">
              <a:buClr>
                <a:srgbClr val="00B050"/>
              </a:buClr>
            </a:pPr>
            <a:endParaRPr lang="fr-FR" sz="3200" dirty="0" smtClean="0"/>
          </a:p>
          <a:p>
            <a:pPr algn="just">
              <a:buClr>
                <a:srgbClr val="00B050"/>
              </a:buClr>
            </a:pPr>
            <a:endParaRPr lang="fr-FR" sz="2400" dirty="0" smtClean="0">
              <a:sym typeface="Wingdings" pitchFamily="2" charset="2"/>
            </a:endParaRPr>
          </a:p>
          <a:p>
            <a:pPr algn="just">
              <a:buClr>
                <a:srgbClr val="00B050"/>
              </a:buClr>
            </a:pPr>
            <a:endParaRPr lang="fr-FR" sz="2400" dirty="0" smtClean="0">
              <a:sym typeface="Wingdings" pitchFamily="2" charset="2"/>
            </a:endParaRPr>
          </a:p>
          <a:p>
            <a:pPr algn="just">
              <a:buClr>
                <a:srgbClr val="00B050"/>
              </a:buClr>
            </a:pPr>
            <a:r>
              <a:rPr lang="fr-FR" sz="2400" dirty="0" smtClean="0"/>
              <a:t> </a:t>
            </a:r>
          </a:p>
          <a:p>
            <a:pPr algn="just">
              <a:buClr>
                <a:srgbClr val="00B050"/>
              </a:buClr>
            </a:pPr>
            <a:r>
              <a:rPr lang="fr-FR" sz="2400" dirty="0" smtClean="0"/>
              <a:t> </a:t>
            </a:r>
          </a:p>
          <a:p>
            <a:pPr algn="just">
              <a:buClr>
                <a:srgbClr val="00B050"/>
              </a:buClr>
            </a:pPr>
            <a:endParaRPr lang="fr-FR" sz="2400" dirty="0"/>
          </a:p>
        </p:txBody>
      </p:sp>
      <p:sp>
        <p:nvSpPr>
          <p:cNvPr id="13" name="Espace réservé du numéro de diapositive 12"/>
          <p:cNvSpPr>
            <a:spLocks noGrp="1"/>
          </p:cNvSpPr>
          <p:nvPr>
            <p:ph type="sldNum" sz="quarter" idx="12"/>
          </p:nvPr>
        </p:nvSpPr>
        <p:spPr>
          <a:xfrm>
            <a:off x="8244408" y="0"/>
            <a:ext cx="370384" cy="365125"/>
          </a:xfrm>
        </p:spPr>
        <p:txBody>
          <a:bodyPr/>
          <a:lstStyle/>
          <a:p>
            <a:fld id="{DB920179-DB72-445E-A05A-5D007B9F91E3}" type="slidenum">
              <a:rPr lang="fr-FR" smtClean="0"/>
              <a:pPr/>
              <a:t>117</a:t>
            </a:fld>
            <a:endParaRPr lang="fr-FR" dirty="0"/>
          </a:p>
        </p:txBody>
      </p:sp>
      <p:sp>
        <p:nvSpPr>
          <p:cNvPr id="14"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Titre 1"/>
          <p:cNvSpPr txBox="1">
            <a:spLocks/>
          </p:cNvSpPr>
          <p:nvPr/>
        </p:nvSpPr>
        <p:spPr>
          <a:xfrm>
            <a:off x="1763688" y="2132856"/>
            <a:ext cx="6624736"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ZoneTexte 10"/>
          <p:cNvSpPr txBox="1"/>
          <p:nvPr/>
        </p:nvSpPr>
        <p:spPr>
          <a:xfrm>
            <a:off x="2483768" y="2780928"/>
            <a:ext cx="1512168" cy="369332"/>
          </a:xfrm>
          <a:prstGeom prst="rect">
            <a:avLst/>
          </a:prstGeom>
          <a:noFill/>
        </p:spPr>
        <p:txBody>
          <a:bodyPr wrap="square" rtlCol="0">
            <a:spAutoFit/>
          </a:bodyPr>
          <a:lstStyle/>
          <a:p>
            <a:endParaRPr lang="fr-FR" dirty="0"/>
          </a:p>
        </p:txBody>
      </p:sp>
      <p:sp>
        <p:nvSpPr>
          <p:cNvPr id="17" name="ZoneTexte 16"/>
          <p:cNvSpPr txBox="1"/>
          <p:nvPr/>
        </p:nvSpPr>
        <p:spPr>
          <a:xfrm>
            <a:off x="1547664" y="188640"/>
            <a:ext cx="6768752" cy="954107"/>
          </a:xfrm>
          <a:prstGeom prst="rect">
            <a:avLst/>
          </a:prstGeom>
          <a:noFill/>
        </p:spPr>
        <p:txBody>
          <a:bodyPr wrap="square" rtlCol="0">
            <a:spAutoFit/>
          </a:bodyPr>
          <a:lstStyle/>
          <a:p>
            <a:pPr algn="ctr"/>
            <a:r>
              <a:rPr lang="fr-FR" sz="2800" b="1" dirty="0" smtClean="0"/>
              <a:t>Adaptateur de tension</a:t>
            </a:r>
          </a:p>
          <a:p>
            <a:pPr algn="ctr"/>
            <a:r>
              <a:rPr lang="fr-FR" sz="2800" b="1" dirty="0" smtClean="0"/>
              <a:t>Fournisseur : Conrad </a:t>
            </a:r>
            <a:endParaRPr lang="fr-FR" sz="2800" b="1" dirty="0"/>
          </a:p>
        </p:txBody>
      </p:sp>
      <p:sp>
        <p:nvSpPr>
          <p:cNvPr id="18" name="Bouton d'action : Retour 17">
            <a:hlinkClick r:id="rId4" action="ppaction://hlinksldjump" highlightClick="1"/>
          </p:cNvPr>
          <p:cNvSpPr/>
          <p:nvPr/>
        </p:nvSpPr>
        <p:spPr>
          <a:xfrm>
            <a:off x="7884368" y="6858000"/>
            <a:ext cx="648072" cy="5486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Bouton d'action : Retour 15">
            <a:hlinkClick r:id="rId5" action="ppaction://hlinksldjump" highlightClick="1"/>
          </p:cNvPr>
          <p:cNvSpPr/>
          <p:nvPr/>
        </p:nvSpPr>
        <p:spPr>
          <a:xfrm>
            <a:off x="8001024" y="6215082"/>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p:cNvPicPr>
            <a:picLocks noChangeAspect="1" noChangeArrowheads="1"/>
          </p:cNvPicPr>
          <p:nvPr/>
        </p:nvPicPr>
        <p:blipFill>
          <a:blip r:embed="rId6" cstate="print"/>
          <a:srcRect/>
          <a:stretch>
            <a:fillRect/>
          </a:stretch>
        </p:blipFill>
        <p:spPr bwMode="auto">
          <a:xfrm>
            <a:off x="2123728" y="1196752"/>
            <a:ext cx="5760640" cy="4866153"/>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a:stretch>
            <a:fillRect/>
          </a:stretch>
        </p:blipFill>
        <p:spPr bwMode="auto">
          <a:xfrm>
            <a:off x="4860033" y="3212976"/>
            <a:ext cx="2592288" cy="270807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1000" fill="hold"/>
                                        <p:tgtEl>
                                          <p:spTgt spid="16"/>
                                        </p:tgtEl>
                                        <p:attrNameLst>
                                          <p:attrName>ppt_x</p:attrName>
                                        </p:attrNameLst>
                                      </p:cBhvr>
                                      <p:tavLst>
                                        <p:tav tm="0">
                                          <p:val>
                                            <p:strVal val="#ppt_x"/>
                                          </p:val>
                                        </p:tav>
                                        <p:tav tm="100000">
                                          <p:val>
                                            <p:strVal val="#ppt_x"/>
                                          </p:val>
                                        </p:tav>
                                      </p:tavLst>
                                    </p:anim>
                                    <p:anim calcmode="lin" valueType="num">
                                      <p:cBhvr additive="base">
                                        <p:cTn id="13"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118</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2564904"/>
            <a:ext cx="8136904" cy="3240360"/>
          </a:xfrm>
          <a:prstGeom prst="rect">
            <a:avLst/>
          </a:prstGeom>
        </p:spPr>
        <p:txBody>
          <a:bodyPr vert="horz" lIns="91440" tIns="45720" rIns="91440" bIns="45720" rtlCol="0" anchor="ctr">
            <a:noAutofit/>
          </a:bodyPr>
          <a:lstStyle/>
          <a:p>
            <a:pPr lvl="0" algn="ctr">
              <a:spcBef>
                <a:spcPct val="0"/>
              </a:spcBef>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Exigence système fonctionnelle </a:t>
            </a:r>
          </a:p>
          <a:p>
            <a:pPr lvl="0" algn="ctr">
              <a:spcBef>
                <a:spcPct val="0"/>
              </a:spcBef>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Produire l’énergie »</a:t>
            </a:r>
            <a:endParaRPr kumimoji="0" lang="fr-FR"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4" name="Rectangle 3"/>
          <p:cNvSpPr/>
          <p:nvPr/>
        </p:nvSpPr>
        <p:spPr>
          <a:xfrm>
            <a:off x="1475656" y="357166"/>
            <a:ext cx="7200800" cy="523220"/>
          </a:xfrm>
          <a:prstGeom prst="rect">
            <a:avLst/>
          </a:prstGeom>
        </p:spPr>
        <p:txBody>
          <a:bodyPr wrap="square">
            <a:spAutoFit/>
          </a:bodyPr>
          <a:lstStyle/>
          <a:p>
            <a:r>
              <a:rPr lang="fr-FR" sz="2800" b="1" dirty="0" smtClean="0"/>
              <a:t>2) Choix des panneaux photovoltaïques </a:t>
            </a:r>
            <a:endParaRPr lang="fr-FR" sz="2800" b="1" dirty="0"/>
          </a:p>
        </p:txBody>
      </p:sp>
      <p:sp>
        <p:nvSpPr>
          <p:cNvPr id="5" name="ZoneTexte 4"/>
          <p:cNvSpPr txBox="1"/>
          <p:nvPr/>
        </p:nvSpPr>
        <p:spPr>
          <a:xfrm>
            <a:off x="1907704" y="1124744"/>
            <a:ext cx="6552728" cy="1200329"/>
          </a:xfrm>
          <a:prstGeom prst="rect">
            <a:avLst/>
          </a:prstGeom>
          <a:noFill/>
        </p:spPr>
        <p:txBody>
          <a:bodyPr wrap="square" rtlCol="0">
            <a:spAutoFit/>
          </a:bodyPr>
          <a:lstStyle/>
          <a:p>
            <a:pPr algn="just"/>
            <a:r>
              <a:rPr lang="fr-FR" sz="2400" i="1" dirty="0" smtClean="0"/>
              <a:t>En moyenne dans le Nord-Pas-Calais, le nombre d’heure d’ensoleillement annuel est de  1500 h/an : soit  environ 5h / jour</a:t>
            </a:r>
            <a:endParaRPr lang="fr-FR" sz="2400"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119</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9" name="ZoneTexte 8"/>
          <p:cNvSpPr txBox="1"/>
          <p:nvPr/>
        </p:nvSpPr>
        <p:spPr>
          <a:xfrm>
            <a:off x="1947222" y="4429132"/>
            <a:ext cx="6696744" cy="1569660"/>
          </a:xfrm>
          <a:prstGeom prst="rect">
            <a:avLst/>
          </a:prstGeom>
          <a:noFill/>
        </p:spPr>
        <p:txBody>
          <a:bodyPr wrap="square" rtlCol="0">
            <a:spAutoFit/>
          </a:bodyPr>
          <a:lstStyle/>
          <a:p>
            <a:pPr algn="just"/>
            <a:r>
              <a:rPr lang="fr-FR" sz="2400" dirty="0" smtClean="0"/>
              <a:t>Pour obtenir la tension de 24V définie à la fin de la conception préliminaire, deux possibilités existent :</a:t>
            </a:r>
          </a:p>
          <a:p>
            <a:pPr marL="360363" indent="-360363" algn="just">
              <a:buFont typeface="Arial" pitchFamily="34" charset="0"/>
              <a:buChar char="•"/>
            </a:pPr>
            <a:r>
              <a:rPr lang="fr-FR" sz="2400" dirty="0" smtClean="0"/>
              <a:t>1 panneau 24 v </a:t>
            </a:r>
          </a:p>
          <a:p>
            <a:pPr marL="360363" indent="-360363" algn="just">
              <a:buFont typeface="Arial" pitchFamily="34" charset="0"/>
              <a:buChar char="•"/>
            </a:pPr>
            <a:r>
              <a:rPr lang="fr-FR" sz="2400" dirty="0" smtClean="0"/>
              <a:t>2 panneaux 12V (montés en série)</a:t>
            </a:r>
          </a:p>
        </p:txBody>
      </p:sp>
      <p:grpSp>
        <p:nvGrpSpPr>
          <p:cNvPr id="11" name="Groupe 10"/>
          <p:cNvGrpSpPr/>
          <p:nvPr/>
        </p:nvGrpSpPr>
        <p:grpSpPr>
          <a:xfrm>
            <a:off x="1907704" y="2285992"/>
            <a:ext cx="6696744" cy="1643074"/>
            <a:chOff x="1907704" y="2285992"/>
            <a:chExt cx="6696744" cy="1643074"/>
          </a:xfrm>
        </p:grpSpPr>
        <p:sp>
          <p:nvSpPr>
            <p:cNvPr id="8" name="ZoneTexte 7"/>
            <p:cNvSpPr txBox="1"/>
            <p:nvPr/>
          </p:nvSpPr>
          <p:spPr>
            <a:xfrm>
              <a:off x="1907704" y="2728737"/>
              <a:ext cx="6696744" cy="1200329"/>
            </a:xfrm>
            <a:prstGeom prst="rect">
              <a:avLst/>
            </a:prstGeom>
            <a:noFill/>
          </p:spPr>
          <p:txBody>
            <a:bodyPr wrap="square" rtlCol="0">
              <a:spAutoFit/>
            </a:bodyPr>
            <a:lstStyle/>
            <a:p>
              <a:pPr algn="just"/>
              <a:r>
                <a:rPr lang="fr-FR" sz="2400" dirty="0" smtClean="0"/>
                <a:t>Pour obtenir les 490 Wh nécessaires au fonctionnement, la production solaire doit être de : 490 Wh / 5h  =  98 W</a:t>
              </a:r>
            </a:p>
          </p:txBody>
        </p:sp>
        <p:sp>
          <p:nvSpPr>
            <p:cNvPr id="10" name="Flèche vers le bas 9"/>
            <p:cNvSpPr/>
            <p:nvPr/>
          </p:nvSpPr>
          <p:spPr>
            <a:xfrm>
              <a:off x="4786314" y="2285992"/>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12</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652120"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9370" y="3212976"/>
            <a:ext cx="5760640"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Comment produire et stocker de  l’énergie à partir d’une source d’énergie renouvelable?</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Comment éclairer uniquement          quand cela est utile?</a:t>
            </a:r>
          </a:p>
        </p:txBody>
      </p:sp>
      <p:sp>
        <p:nvSpPr>
          <p:cNvPr id="38" name="ZoneTexte 37"/>
          <p:cNvSpPr txBox="1"/>
          <p:nvPr/>
        </p:nvSpPr>
        <p:spPr>
          <a:xfrm>
            <a:off x="5652120" y="3650248"/>
            <a:ext cx="2952328" cy="1938992"/>
          </a:xfrm>
          <a:prstGeom prst="rect">
            <a:avLst/>
          </a:prstGeom>
          <a:solidFill>
            <a:schemeClr val="bg1"/>
          </a:solidFill>
        </p:spPr>
        <p:txBody>
          <a:bodyPr wrap="square" rtlCol="0">
            <a:spAutoFit/>
          </a:bodyPr>
          <a:lstStyle/>
          <a:p>
            <a:pPr algn="ctr"/>
            <a:r>
              <a:rPr lang="fr-FR" sz="2400" b="1" dirty="0" smtClean="0">
                <a:solidFill>
                  <a:srgbClr val="FF0000"/>
                </a:solidFill>
              </a:rPr>
              <a:t>Ce type de libellé fait apparaître 4 problématiques techniques à résoudre</a:t>
            </a:r>
            <a:endParaRPr lang="fr-FR" sz="2400" b="1" dirty="0">
              <a:solidFill>
                <a:srgbClr val="FF0000"/>
              </a:solidFill>
            </a:endParaRPr>
          </a:p>
        </p:txBody>
      </p:sp>
      <p:sp>
        <p:nvSpPr>
          <p:cNvPr id="39" name="ZoneTexte 38"/>
          <p:cNvSpPr txBox="1"/>
          <p:nvPr/>
        </p:nvSpPr>
        <p:spPr>
          <a:xfrm>
            <a:off x="467544" y="5373216"/>
            <a:ext cx="4896544" cy="369332"/>
          </a:xfrm>
          <a:prstGeom prst="rect">
            <a:avLst/>
          </a:prstGeom>
          <a:noFill/>
        </p:spPr>
        <p:txBody>
          <a:bodyPr wrap="square" rtlCol="0">
            <a:spAutoFit/>
          </a:bodyPr>
          <a:lstStyle/>
          <a:p>
            <a:endParaRPr lang="fr-FR" dirty="0"/>
          </a:p>
        </p:txBody>
      </p:sp>
      <p:sp>
        <p:nvSpPr>
          <p:cNvPr id="40"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 Pt de vue maître </a:t>
            </a:r>
            <a:r>
              <a:rPr lang="fr-FR" sz="4400" b="1" dirty="0" err="1"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oeuvre</a:t>
            </a: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1" name="Picture 5"/>
          <p:cNvPicPr>
            <a:picLocks noChangeAspect="1" noChangeArrowheads="1"/>
          </p:cNvPicPr>
          <p:nvPr/>
        </p:nvPicPr>
        <p:blipFill>
          <a:blip r:embed="rId5"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27384"/>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1" name="ZoneTexte 10"/>
          <p:cNvSpPr txBox="1"/>
          <p:nvPr/>
        </p:nvSpPr>
        <p:spPr>
          <a:xfrm>
            <a:off x="1907704" y="1196752"/>
            <a:ext cx="6984776" cy="461665"/>
          </a:xfrm>
          <a:prstGeom prst="rect">
            <a:avLst/>
          </a:prstGeom>
          <a:noFill/>
        </p:spPr>
        <p:txBody>
          <a:bodyPr wrap="square" rtlCol="0">
            <a:spAutoFit/>
          </a:bodyPr>
          <a:lstStyle/>
          <a:p>
            <a:pPr algn="just"/>
            <a:r>
              <a:rPr lang="fr-FR" sz="2400" b="1" i="1" dirty="0" smtClean="0"/>
              <a:t>Calcul pour deux panneaux de 12 V en série</a:t>
            </a:r>
          </a:p>
        </p:txBody>
      </p:sp>
      <p:sp>
        <p:nvSpPr>
          <p:cNvPr id="12" name="ZoneTexte 11"/>
          <p:cNvSpPr txBox="1"/>
          <p:nvPr/>
        </p:nvSpPr>
        <p:spPr>
          <a:xfrm>
            <a:off x="1979712" y="2132856"/>
            <a:ext cx="7128792" cy="830997"/>
          </a:xfrm>
          <a:prstGeom prst="rect">
            <a:avLst/>
          </a:prstGeom>
          <a:noFill/>
        </p:spPr>
        <p:txBody>
          <a:bodyPr wrap="square" rtlCol="0">
            <a:spAutoFit/>
          </a:bodyPr>
          <a:lstStyle/>
          <a:p>
            <a:pPr algn="just"/>
            <a:r>
              <a:rPr lang="fr-FR" sz="2400" dirty="0" smtClean="0"/>
              <a:t>I = P / U  =  98 w / 24 V = 4.08  A</a:t>
            </a:r>
          </a:p>
          <a:p>
            <a:pPr lvl="0" algn="just">
              <a:buClr>
                <a:srgbClr val="00B050"/>
              </a:buClr>
            </a:pPr>
            <a:r>
              <a:rPr lang="fr-FR" sz="2400" dirty="0" smtClean="0"/>
              <a:t>Il faudra alors un panneau pouvant délivrer : </a:t>
            </a:r>
            <a:r>
              <a:rPr lang="fr-FR" sz="2400" b="1" dirty="0" smtClean="0"/>
              <a:t>4 A</a:t>
            </a:r>
            <a:r>
              <a:rPr lang="fr-FR" sz="2400" dirty="0" smtClean="0"/>
              <a:t> </a:t>
            </a:r>
            <a:endParaRPr lang="fr-FR" sz="2400"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120</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5" name="ZoneTexte 14"/>
          <p:cNvSpPr txBox="1"/>
          <p:nvPr/>
        </p:nvSpPr>
        <p:spPr>
          <a:xfrm>
            <a:off x="1979712" y="3140968"/>
            <a:ext cx="6449940" cy="2169825"/>
          </a:xfrm>
          <a:prstGeom prst="rect">
            <a:avLst/>
          </a:prstGeom>
          <a:noFill/>
        </p:spPr>
        <p:txBody>
          <a:bodyPr wrap="square" rtlCol="0">
            <a:spAutoFit/>
          </a:bodyPr>
          <a:lstStyle/>
          <a:p>
            <a:pPr>
              <a:spcAft>
                <a:spcPts val="600"/>
              </a:spcAft>
              <a:buClr>
                <a:srgbClr val="00B050"/>
              </a:buClr>
            </a:pPr>
            <a:r>
              <a:rPr lang="fr-FR" sz="2400" dirty="0" smtClean="0"/>
              <a:t>Pour obtenir la production solaire nécessaire, il faudra 2 panneaux ayant pour caractéristiques :</a:t>
            </a:r>
          </a:p>
          <a:p>
            <a:pPr marL="352425" indent="-352425">
              <a:spcAft>
                <a:spcPts val="600"/>
              </a:spcAft>
              <a:buClr>
                <a:srgbClr val="00B050"/>
              </a:buClr>
              <a:buFont typeface="Arial" pitchFamily="34" charset="0"/>
              <a:buChar char="•"/>
            </a:pPr>
            <a:r>
              <a:rPr lang="fr-FR" sz="2400" dirty="0" smtClean="0"/>
              <a:t>Puissance : 50W </a:t>
            </a:r>
          </a:p>
          <a:p>
            <a:pPr marL="352425" indent="-352425">
              <a:spcAft>
                <a:spcPts val="600"/>
              </a:spcAft>
              <a:buClr>
                <a:srgbClr val="00B050"/>
              </a:buClr>
              <a:buFont typeface="Arial" pitchFamily="34" charset="0"/>
              <a:buChar char="•"/>
            </a:pPr>
            <a:r>
              <a:rPr lang="fr-FR" sz="2400" dirty="0" smtClean="0"/>
              <a:t>Tension : 12 V </a:t>
            </a:r>
          </a:p>
          <a:p>
            <a:pPr marL="352425" indent="-352425">
              <a:buClr>
                <a:srgbClr val="00B050"/>
              </a:buClr>
              <a:buFont typeface="Arial" pitchFamily="34" charset="0"/>
              <a:buChar char="•"/>
            </a:pPr>
            <a:r>
              <a:rPr lang="fr-FR" sz="2400" dirty="0" smtClean="0"/>
              <a:t>Intensité : 4 A</a:t>
            </a:r>
          </a:p>
        </p:txBody>
      </p:sp>
      <p:sp>
        <p:nvSpPr>
          <p:cNvPr id="10" name="Rectangle 9"/>
          <p:cNvSpPr/>
          <p:nvPr/>
        </p:nvSpPr>
        <p:spPr>
          <a:xfrm>
            <a:off x="1475656" y="332656"/>
            <a:ext cx="7200800" cy="523220"/>
          </a:xfrm>
          <a:prstGeom prst="rect">
            <a:avLst/>
          </a:prstGeom>
        </p:spPr>
        <p:txBody>
          <a:bodyPr wrap="square">
            <a:spAutoFit/>
          </a:bodyPr>
          <a:lstStyle/>
          <a:p>
            <a:r>
              <a:rPr lang="fr-FR" sz="2800" b="1" dirty="0" smtClean="0"/>
              <a:t>2) Choix des panneaux photovoltaïques </a:t>
            </a:r>
            <a:endParaRPr lang="fr-FR" sz="28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52536" y="0"/>
            <a:ext cx="9144001" cy="6858000"/>
          </a:xfrm>
          <a:prstGeom prst="rect">
            <a:avLst/>
          </a:prstGeom>
          <a:noFill/>
          <a:ln w="9525">
            <a:noFill/>
            <a:miter lim="800000"/>
            <a:headEnd/>
            <a:tailEnd/>
          </a:ln>
        </p:spPr>
      </p:pic>
      <p:sp>
        <p:nvSpPr>
          <p:cNvPr id="3" name="ZoneTexte 2"/>
          <p:cNvSpPr txBox="1"/>
          <p:nvPr/>
        </p:nvSpPr>
        <p:spPr>
          <a:xfrm>
            <a:off x="-142908"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1" name="ZoneTexte 10"/>
          <p:cNvSpPr txBox="1"/>
          <p:nvPr/>
        </p:nvSpPr>
        <p:spPr>
          <a:xfrm>
            <a:off x="1899630" y="1194448"/>
            <a:ext cx="6984776" cy="461665"/>
          </a:xfrm>
          <a:prstGeom prst="rect">
            <a:avLst/>
          </a:prstGeom>
          <a:noFill/>
        </p:spPr>
        <p:txBody>
          <a:bodyPr wrap="square" rtlCol="0">
            <a:spAutoFit/>
          </a:bodyPr>
          <a:lstStyle/>
          <a:p>
            <a:pPr algn="just"/>
            <a:r>
              <a:rPr lang="fr-FR" sz="2400" b="1" i="1" dirty="0" smtClean="0"/>
              <a:t>Calcul pour 1 panneau de 24V</a:t>
            </a:r>
          </a:p>
        </p:txBody>
      </p:sp>
      <p:sp>
        <p:nvSpPr>
          <p:cNvPr id="12" name="ZoneTexte 11"/>
          <p:cNvSpPr txBox="1"/>
          <p:nvPr/>
        </p:nvSpPr>
        <p:spPr>
          <a:xfrm>
            <a:off x="1835696" y="2060848"/>
            <a:ext cx="7128792" cy="830997"/>
          </a:xfrm>
          <a:prstGeom prst="rect">
            <a:avLst/>
          </a:prstGeom>
          <a:noFill/>
        </p:spPr>
        <p:txBody>
          <a:bodyPr wrap="square" rtlCol="0">
            <a:spAutoFit/>
          </a:bodyPr>
          <a:lstStyle/>
          <a:p>
            <a:pPr algn="just"/>
            <a:r>
              <a:rPr lang="fr-FR" sz="2400" dirty="0" smtClean="0"/>
              <a:t>I = P / U  =  98 w / 24 V = 4.08  A</a:t>
            </a:r>
          </a:p>
          <a:p>
            <a:pPr lvl="0" algn="just">
              <a:buClr>
                <a:srgbClr val="00B050"/>
              </a:buClr>
            </a:pPr>
            <a:r>
              <a:rPr lang="fr-FR" sz="2400" dirty="0" smtClean="0"/>
              <a:t>Il me faudra alors un panneau d’au minimum : </a:t>
            </a:r>
            <a:r>
              <a:rPr lang="fr-FR" sz="2400" b="1" dirty="0" smtClean="0"/>
              <a:t>4 A</a:t>
            </a:r>
            <a:r>
              <a:rPr lang="fr-FR" sz="2400" dirty="0" smtClean="0"/>
              <a:t> </a:t>
            </a:r>
            <a:endParaRPr lang="fr-FR" sz="2400"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121</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3" name="ZoneTexte 12"/>
          <p:cNvSpPr txBox="1"/>
          <p:nvPr/>
        </p:nvSpPr>
        <p:spPr>
          <a:xfrm>
            <a:off x="1857356" y="5500702"/>
            <a:ext cx="6120680" cy="1015663"/>
          </a:xfrm>
          <a:prstGeom prst="rect">
            <a:avLst/>
          </a:prstGeom>
          <a:noFill/>
        </p:spPr>
        <p:txBody>
          <a:bodyPr wrap="square" rtlCol="0">
            <a:spAutoFit/>
          </a:bodyPr>
          <a:lstStyle/>
          <a:p>
            <a:r>
              <a:rPr lang="fr-FR" sz="2400" dirty="0" smtClean="0"/>
              <a:t>Le dernier critère sera le prix</a:t>
            </a:r>
          </a:p>
          <a:p>
            <a:r>
              <a:rPr lang="fr-FR" dirty="0" smtClean="0"/>
              <a:t> </a:t>
            </a:r>
          </a:p>
          <a:p>
            <a:r>
              <a:rPr lang="fr-FR" dirty="0" smtClean="0"/>
              <a:t>  </a:t>
            </a:r>
            <a:endParaRPr lang="fr-FR" dirty="0"/>
          </a:p>
        </p:txBody>
      </p:sp>
      <p:sp>
        <p:nvSpPr>
          <p:cNvPr id="14" name="ZoneTexte 13"/>
          <p:cNvSpPr txBox="1"/>
          <p:nvPr/>
        </p:nvSpPr>
        <p:spPr>
          <a:xfrm>
            <a:off x="1857356" y="3071810"/>
            <a:ext cx="6449940" cy="2169825"/>
          </a:xfrm>
          <a:prstGeom prst="rect">
            <a:avLst/>
          </a:prstGeom>
          <a:noFill/>
        </p:spPr>
        <p:txBody>
          <a:bodyPr wrap="square" rtlCol="0">
            <a:spAutoFit/>
          </a:bodyPr>
          <a:lstStyle/>
          <a:p>
            <a:pPr>
              <a:spcAft>
                <a:spcPts val="600"/>
              </a:spcAft>
              <a:buClr>
                <a:srgbClr val="00B050"/>
              </a:buClr>
            </a:pPr>
            <a:r>
              <a:rPr lang="fr-FR" sz="2400" dirty="0" smtClean="0"/>
              <a:t>Pour obtenir la production solaire nécessaire, il faudra 1 panneau ayant pour caractéristiques :</a:t>
            </a:r>
          </a:p>
          <a:p>
            <a:pPr marL="352425" indent="-352425">
              <a:spcAft>
                <a:spcPts val="600"/>
              </a:spcAft>
              <a:buClr>
                <a:srgbClr val="00B050"/>
              </a:buClr>
              <a:buFont typeface="Arial" pitchFamily="34" charset="0"/>
              <a:buChar char="•"/>
            </a:pPr>
            <a:r>
              <a:rPr lang="fr-FR" sz="2400" dirty="0" smtClean="0"/>
              <a:t>Puissance : 100W </a:t>
            </a:r>
          </a:p>
          <a:p>
            <a:pPr marL="352425" indent="-352425">
              <a:spcAft>
                <a:spcPts val="600"/>
              </a:spcAft>
              <a:buClr>
                <a:srgbClr val="00B050"/>
              </a:buClr>
              <a:buFont typeface="Arial" pitchFamily="34" charset="0"/>
              <a:buChar char="•"/>
            </a:pPr>
            <a:r>
              <a:rPr lang="fr-FR" sz="2400" dirty="0" smtClean="0"/>
              <a:t>Tension : 24 V </a:t>
            </a:r>
          </a:p>
          <a:p>
            <a:pPr marL="352425" indent="-352425">
              <a:buClr>
                <a:srgbClr val="00B050"/>
              </a:buClr>
              <a:buFont typeface="Arial" pitchFamily="34" charset="0"/>
              <a:buChar char="•"/>
            </a:pPr>
            <a:r>
              <a:rPr lang="fr-FR" sz="2400" dirty="0" smtClean="0"/>
              <a:t>Intensité : 4 A</a:t>
            </a:r>
          </a:p>
        </p:txBody>
      </p:sp>
      <p:sp>
        <p:nvSpPr>
          <p:cNvPr id="16" name="Rectangle 15"/>
          <p:cNvSpPr/>
          <p:nvPr/>
        </p:nvSpPr>
        <p:spPr>
          <a:xfrm>
            <a:off x="1475656" y="332656"/>
            <a:ext cx="7200800" cy="523220"/>
          </a:xfrm>
          <a:prstGeom prst="rect">
            <a:avLst/>
          </a:prstGeom>
        </p:spPr>
        <p:txBody>
          <a:bodyPr wrap="square">
            <a:spAutoFit/>
          </a:bodyPr>
          <a:lstStyle/>
          <a:p>
            <a:r>
              <a:rPr lang="fr-FR" sz="2800" b="1" dirty="0" smtClean="0"/>
              <a:t>2) Choix des panneaux photovoltaïques </a:t>
            </a:r>
            <a:endParaRPr lang="fr-FR" sz="2800" b="1" dirty="0"/>
          </a:p>
        </p:txBody>
      </p:sp>
      <p:sp>
        <p:nvSpPr>
          <p:cNvPr id="15" name="ZoneTexte 14"/>
          <p:cNvSpPr txBox="1"/>
          <p:nvPr/>
        </p:nvSpPr>
        <p:spPr>
          <a:xfrm>
            <a:off x="4857752" y="4000504"/>
            <a:ext cx="3500462" cy="1200329"/>
          </a:xfrm>
          <a:prstGeom prst="rect">
            <a:avLst/>
          </a:prstGeom>
          <a:solidFill>
            <a:schemeClr val="bg1"/>
          </a:solidFill>
          <a:ln>
            <a:solidFill>
              <a:srgbClr val="C00000"/>
            </a:solidFill>
          </a:ln>
        </p:spPr>
        <p:txBody>
          <a:bodyPr wrap="square" rtlCol="0">
            <a:spAutoFit/>
          </a:bodyPr>
          <a:lstStyle/>
          <a:p>
            <a:pPr algn="ctr"/>
            <a:r>
              <a:rPr lang="fr-FR" b="1" dirty="0" smtClean="0">
                <a:solidFill>
                  <a:srgbClr val="FF0000"/>
                </a:solidFill>
              </a:rPr>
              <a:t>Nous n’avons pas trouvé de panneaux solaires ayant les caractéristiques : 24V 100W mais uniquement : 24V 190/200W</a:t>
            </a:r>
            <a:endParaRPr lang="fr-FR"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wipe(left)">
                                      <p:cBhvr>
                                        <p:cTn id="27" dur="500"/>
                                        <p:tgtEl>
                                          <p:spTgt spid="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linds(horizontal)">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bldP spid="1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4" name="Rectangle 3"/>
          <p:cNvSpPr/>
          <p:nvPr/>
        </p:nvSpPr>
        <p:spPr>
          <a:xfrm>
            <a:off x="1475656" y="332656"/>
            <a:ext cx="4025038" cy="523220"/>
          </a:xfrm>
          <a:prstGeom prst="rect">
            <a:avLst/>
          </a:prstGeom>
        </p:spPr>
        <p:txBody>
          <a:bodyPr wrap="square">
            <a:spAutoFit/>
          </a:bodyPr>
          <a:lstStyle/>
          <a:p>
            <a:r>
              <a:rPr lang="fr-FR" sz="2800" b="1" dirty="0" smtClean="0"/>
              <a:t>2) Choix des panneaux</a:t>
            </a:r>
            <a:r>
              <a:rPr lang="fr-FR" sz="2800" dirty="0" smtClean="0"/>
              <a:t> </a:t>
            </a:r>
            <a:endParaRPr lang="fr-FR" sz="2800"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122</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pic>
        <p:nvPicPr>
          <p:cNvPr id="101380" name="Picture 4"/>
          <p:cNvPicPr>
            <a:picLocks noChangeAspect="1" noChangeArrowheads="1"/>
          </p:cNvPicPr>
          <p:nvPr/>
        </p:nvPicPr>
        <p:blipFill>
          <a:blip r:embed="rId3" cstate="print"/>
          <a:srcRect/>
          <a:stretch>
            <a:fillRect/>
          </a:stretch>
        </p:blipFill>
        <p:spPr bwMode="auto">
          <a:xfrm>
            <a:off x="2987824" y="857232"/>
            <a:ext cx="3552825" cy="1066800"/>
          </a:xfrm>
          <a:prstGeom prst="rect">
            <a:avLst/>
          </a:prstGeom>
          <a:noFill/>
          <a:ln w="9525">
            <a:noFill/>
            <a:miter lim="800000"/>
            <a:headEnd/>
            <a:tailEnd/>
          </a:ln>
        </p:spPr>
      </p:pic>
      <p:grpSp>
        <p:nvGrpSpPr>
          <p:cNvPr id="16" name="Groupe 15"/>
          <p:cNvGrpSpPr/>
          <p:nvPr/>
        </p:nvGrpSpPr>
        <p:grpSpPr>
          <a:xfrm>
            <a:off x="1331640" y="1857364"/>
            <a:ext cx="3744416" cy="4235932"/>
            <a:chOff x="1331640" y="1857364"/>
            <a:chExt cx="3744416" cy="4235932"/>
          </a:xfrm>
        </p:grpSpPr>
        <p:pic>
          <p:nvPicPr>
            <p:cNvPr id="101383" name="Picture 7"/>
            <p:cNvPicPr>
              <a:picLocks noChangeAspect="1" noChangeArrowheads="1"/>
            </p:cNvPicPr>
            <p:nvPr/>
          </p:nvPicPr>
          <p:blipFill>
            <a:blip r:embed="rId4" cstate="print"/>
            <a:srcRect/>
            <a:stretch>
              <a:fillRect/>
            </a:stretch>
          </p:blipFill>
          <p:spPr bwMode="auto">
            <a:xfrm>
              <a:off x="1691680" y="1857364"/>
              <a:ext cx="2769284" cy="3054846"/>
            </a:xfrm>
            <a:prstGeom prst="rect">
              <a:avLst/>
            </a:prstGeom>
            <a:noFill/>
            <a:ln w="9525">
              <a:noFill/>
              <a:miter lim="800000"/>
              <a:headEnd/>
              <a:tailEnd/>
            </a:ln>
          </p:spPr>
        </p:pic>
        <p:sp>
          <p:nvSpPr>
            <p:cNvPr id="12" name="ZoneTexte 11"/>
            <p:cNvSpPr txBox="1"/>
            <p:nvPr/>
          </p:nvSpPr>
          <p:spPr>
            <a:xfrm>
              <a:off x="1331640" y="5077633"/>
              <a:ext cx="3744416" cy="1015663"/>
            </a:xfrm>
            <a:prstGeom prst="rect">
              <a:avLst/>
            </a:prstGeom>
            <a:noFill/>
          </p:spPr>
          <p:txBody>
            <a:bodyPr wrap="square" rtlCol="0">
              <a:spAutoFit/>
            </a:bodyPr>
            <a:lstStyle/>
            <a:p>
              <a:pPr marL="180975" indent="-180975">
                <a:buFont typeface="Arial" pitchFamily="34" charset="0"/>
                <a:buChar char="•"/>
              </a:pPr>
              <a:r>
                <a:rPr lang="fr-FR" sz="2000" dirty="0" smtClean="0"/>
                <a:t>Courant de court-circuit : 3,6A </a:t>
              </a:r>
            </a:p>
            <a:p>
              <a:pPr marL="180975" indent="-180975">
                <a:buFont typeface="Arial" pitchFamily="34" charset="0"/>
                <a:buChar char="•"/>
              </a:pPr>
              <a:r>
                <a:rPr lang="fr-FR" sz="2000" dirty="0" smtClean="0"/>
                <a:t>Puissance : 50W</a:t>
              </a:r>
            </a:p>
            <a:p>
              <a:pPr marL="180975" indent="-180975">
                <a:buFont typeface="Arial" pitchFamily="34" charset="0"/>
                <a:buChar char="•"/>
              </a:pPr>
              <a:r>
                <a:rPr lang="fr-FR" sz="2000" dirty="0" smtClean="0"/>
                <a:t>Tension à vide : 22V</a:t>
              </a:r>
              <a:endParaRPr lang="fr-FR" sz="2000" dirty="0"/>
            </a:p>
          </p:txBody>
        </p:sp>
        <p:sp>
          <p:nvSpPr>
            <p:cNvPr id="15" name="ZoneTexte 14"/>
            <p:cNvSpPr txBox="1"/>
            <p:nvPr/>
          </p:nvSpPr>
          <p:spPr>
            <a:xfrm>
              <a:off x="2000232" y="4429132"/>
              <a:ext cx="2214578" cy="461665"/>
            </a:xfrm>
            <a:prstGeom prst="rect">
              <a:avLst/>
            </a:prstGeom>
            <a:solidFill>
              <a:schemeClr val="bg1"/>
            </a:solidFill>
          </p:spPr>
          <p:txBody>
            <a:bodyPr wrap="square" rtlCol="0">
              <a:spAutoFit/>
            </a:bodyPr>
            <a:lstStyle/>
            <a:p>
              <a:pPr algn="ctr"/>
              <a:r>
                <a:rPr lang="fr-FR" sz="2400" b="1" dirty="0" smtClean="0"/>
                <a:t>99,00 €</a:t>
              </a:r>
              <a:endParaRPr lang="fr-FR" sz="2400" b="1" dirty="0"/>
            </a:p>
          </p:txBody>
        </p:sp>
      </p:grpSp>
      <p:grpSp>
        <p:nvGrpSpPr>
          <p:cNvPr id="21" name="Groupe 20"/>
          <p:cNvGrpSpPr/>
          <p:nvPr/>
        </p:nvGrpSpPr>
        <p:grpSpPr>
          <a:xfrm>
            <a:off x="4932040" y="2289412"/>
            <a:ext cx="3926240" cy="3803884"/>
            <a:chOff x="4932040" y="2289412"/>
            <a:chExt cx="3926240" cy="3803884"/>
          </a:xfrm>
        </p:grpSpPr>
        <p:grpSp>
          <p:nvGrpSpPr>
            <p:cNvPr id="14" name="Groupe 13"/>
            <p:cNvGrpSpPr/>
            <p:nvPr/>
          </p:nvGrpSpPr>
          <p:grpSpPr>
            <a:xfrm>
              <a:off x="4932040" y="2289412"/>
              <a:ext cx="3926240" cy="3803884"/>
              <a:chOff x="4932040" y="2289412"/>
              <a:chExt cx="3926240" cy="3803884"/>
            </a:xfrm>
          </p:grpSpPr>
          <p:pic>
            <p:nvPicPr>
              <p:cNvPr id="101382" name="Picture 6"/>
              <p:cNvPicPr>
                <a:picLocks noChangeAspect="1" noChangeArrowheads="1"/>
              </p:cNvPicPr>
              <p:nvPr/>
            </p:nvPicPr>
            <p:blipFill>
              <a:blip r:embed="rId5" cstate="print"/>
              <a:srcRect/>
              <a:stretch>
                <a:fillRect/>
              </a:stretch>
            </p:blipFill>
            <p:spPr bwMode="auto">
              <a:xfrm>
                <a:off x="5148064" y="2289412"/>
                <a:ext cx="3409950" cy="1771650"/>
              </a:xfrm>
              <a:prstGeom prst="rect">
                <a:avLst/>
              </a:prstGeom>
              <a:noFill/>
              <a:ln w="9525">
                <a:noFill/>
                <a:miter lim="800000"/>
                <a:headEnd/>
                <a:tailEnd/>
              </a:ln>
            </p:spPr>
          </p:pic>
          <p:sp>
            <p:nvSpPr>
              <p:cNvPr id="13" name="ZoneTexte 12"/>
              <p:cNvSpPr txBox="1"/>
              <p:nvPr/>
            </p:nvSpPr>
            <p:spPr>
              <a:xfrm>
                <a:off x="4932040" y="5077633"/>
                <a:ext cx="3926240" cy="1015663"/>
              </a:xfrm>
              <a:prstGeom prst="rect">
                <a:avLst/>
              </a:prstGeom>
              <a:noFill/>
            </p:spPr>
            <p:txBody>
              <a:bodyPr wrap="square" rtlCol="0">
                <a:spAutoFit/>
              </a:bodyPr>
              <a:lstStyle/>
              <a:p>
                <a:pPr marL="180975" indent="-180975">
                  <a:buFont typeface="Arial" pitchFamily="34" charset="0"/>
                  <a:buChar char="•"/>
                </a:pPr>
                <a:r>
                  <a:rPr lang="fr-FR" sz="2000" dirty="0" smtClean="0"/>
                  <a:t>Courant de court-circuit :5.72A </a:t>
                </a:r>
              </a:p>
              <a:p>
                <a:pPr marL="180975" indent="-180975">
                  <a:buFont typeface="Arial" pitchFamily="34" charset="0"/>
                  <a:buChar char="•"/>
                </a:pPr>
                <a:r>
                  <a:rPr lang="fr-FR" sz="2000" dirty="0" smtClean="0"/>
                  <a:t>Puissance : 190W</a:t>
                </a:r>
              </a:p>
              <a:p>
                <a:pPr marL="180975" indent="-180975">
                  <a:buFont typeface="Arial" pitchFamily="34" charset="0"/>
                  <a:buChar char="•"/>
                </a:pPr>
                <a:r>
                  <a:rPr lang="fr-FR" sz="2000" dirty="0" smtClean="0"/>
                  <a:t>Tension à vide : 43V</a:t>
                </a:r>
                <a:endParaRPr lang="fr-FR" sz="2000" dirty="0"/>
              </a:p>
            </p:txBody>
          </p:sp>
        </p:grpSp>
        <p:sp>
          <p:nvSpPr>
            <p:cNvPr id="18" name="ZoneTexte 17"/>
            <p:cNvSpPr txBox="1"/>
            <p:nvPr/>
          </p:nvSpPr>
          <p:spPr>
            <a:xfrm>
              <a:off x="5715008" y="4396095"/>
              <a:ext cx="2214578" cy="461665"/>
            </a:xfrm>
            <a:prstGeom prst="rect">
              <a:avLst/>
            </a:prstGeom>
            <a:solidFill>
              <a:schemeClr val="bg1"/>
            </a:solidFill>
          </p:spPr>
          <p:txBody>
            <a:bodyPr wrap="square" rtlCol="0">
              <a:spAutoFit/>
            </a:bodyPr>
            <a:lstStyle/>
            <a:p>
              <a:pPr algn="ctr"/>
              <a:r>
                <a:rPr lang="fr-FR" sz="2400" b="1" dirty="0" smtClean="0"/>
                <a:t>369,00 €</a:t>
              </a:r>
              <a:endParaRPr lang="fr-FR" sz="2400" b="1" dirty="0"/>
            </a:p>
          </p:txBody>
        </p:sp>
      </p:grpSp>
      <p:cxnSp>
        <p:nvCxnSpPr>
          <p:cNvPr id="22" name="Connecteur droit 21"/>
          <p:cNvCxnSpPr/>
          <p:nvPr/>
        </p:nvCxnSpPr>
        <p:spPr>
          <a:xfrm flipH="1">
            <a:off x="5429256" y="2053438"/>
            <a:ext cx="2952328" cy="2304256"/>
          </a:xfrm>
          <a:prstGeom prst="line">
            <a:avLst/>
          </a:prstGeom>
          <a:ln w="136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572132" y="2143116"/>
            <a:ext cx="2520280" cy="2304256"/>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4" name="Rectangle 3"/>
          <p:cNvSpPr/>
          <p:nvPr/>
        </p:nvSpPr>
        <p:spPr>
          <a:xfrm>
            <a:off x="1475656" y="332656"/>
            <a:ext cx="4025038" cy="523220"/>
          </a:xfrm>
          <a:prstGeom prst="rect">
            <a:avLst/>
          </a:prstGeom>
        </p:spPr>
        <p:txBody>
          <a:bodyPr wrap="square">
            <a:spAutoFit/>
          </a:bodyPr>
          <a:lstStyle/>
          <a:p>
            <a:r>
              <a:rPr lang="fr-FR" sz="2800" b="1" dirty="0" smtClean="0"/>
              <a:t>3) Choix du régulateur </a:t>
            </a:r>
            <a:endParaRPr lang="fr-FR" sz="2800" b="1"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123</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4" name="ZoneTexte 13"/>
          <p:cNvSpPr txBox="1"/>
          <p:nvPr/>
        </p:nvSpPr>
        <p:spPr>
          <a:xfrm>
            <a:off x="1907704" y="1052736"/>
            <a:ext cx="6192688" cy="646331"/>
          </a:xfrm>
          <a:prstGeom prst="rect">
            <a:avLst/>
          </a:prstGeom>
          <a:noFill/>
        </p:spPr>
        <p:txBody>
          <a:bodyPr wrap="square" rtlCol="0">
            <a:spAutoFit/>
          </a:bodyPr>
          <a:lstStyle/>
          <a:p>
            <a:r>
              <a:rPr lang="fr-FR" sz="3600" b="1" dirty="0" smtClean="0"/>
              <a:t>Il sera de technologie MPPT</a:t>
            </a:r>
            <a:endParaRPr lang="fr-FR" sz="3600" b="1" dirty="0"/>
          </a:p>
        </p:txBody>
      </p:sp>
      <p:sp>
        <p:nvSpPr>
          <p:cNvPr id="15" name="ZoneTexte 14"/>
          <p:cNvSpPr txBox="1"/>
          <p:nvPr/>
        </p:nvSpPr>
        <p:spPr>
          <a:xfrm>
            <a:off x="1907704" y="1844825"/>
            <a:ext cx="6696744" cy="3785652"/>
          </a:xfrm>
          <a:prstGeom prst="rect">
            <a:avLst/>
          </a:prstGeom>
          <a:noFill/>
        </p:spPr>
        <p:txBody>
          <a:bodyPr wrap="square" rtlCol="0">
            <a:spAutoFit/>
          </a:bodyPr>
          <a:lstStyle/>
          <a:p>
            <a:r>
              <a:rPr lang="fr-FR" sz="2400" dirty="0" smtClean="0"/>
              <a:t>Production maximum du panneau 100 W </a:t>
            </a:r>
          </a:p>
          <a:p>
            <a:endParaRPr lang="fr-FR" sz="2400" dirty="0" smtClean="0"/>
          </a:p>
          <a:p>
            <a:r>
              <a:rPr lang="fr-FR" sz="2400" dirty="0" smtClean="0"/>
              <a:t>Si la batterie est déchargée la tension sera de 11.7 V</a:t>
            </a:r>
          </a:p>
          <a:p>
            <a:r>
              <a:rPr lang="fr-FR" sz="2400" dirty="0" smtClean="0"/>
              <a:t>Courant de charge : 100/11,7 = 8.5 A</a:t>
            </a:r>
          </a:p>
          <a:p>
            <a:endParaRPr lang="fr-FR" sz="2400" dirty="0" smtClean="0"/>
          </a:p>
          <a:p>
            <a:r>
              <a:rPr lang="fr-FR" sz="2400" b="1" dirty="0" smtClean="0"/>
              <a:t>Le régulateur devra  supporter :</a:t>
            </a:r>
          </a:p>
          <a:p>
            <a:pPr marL="352425" indent="-352425">
              <a:buFont typeface="Arial" pitchFamily="34" charset="0"/>
              <a:buChar char="•"/>
            </a:pPr>
            <a:r>
              <a:rPr lang="fr-FR" sz="2400" b="1" dirty="0" smtClean="0"/>
              <a:t>un courant &gt; 8.5 A au niveau de la charge de la batterie </a:t>
            </a:r>
          </a:p>
          <a:p>
            <a:pPr marL="352425" indent="-352425">
              <a:buFont typeface="Arial" pitchFamily="34" charset="0"/>
              <a:buChar char="•"/>
            </a:pPr>
            <a:r>
              <a:rPr lang="fr-FR" sz="2400" b="1" dirty="0" smtClean="0"/>
              <a:t>une tension d’entrée d’environ 43 V au niveau des panneaux.</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4" name="Rectangle 3"/>
          <p:cNvSpPr/>
          <p:nvPr/>
        </p:nvSpPr>
        <p:spPr>
          <a:xfrm>
            <a:off x="1475656" y="332656"/>
            <a:ext cx="4025038" cy="523220"/>
          </a:xfrm>
          <a:prstGeom prst="rect">
            <a:avLst/>
          </a:prstGeom>
        </p:spPr>
        <p:txBody>
          <a:bodyPr wrap="square">
            <a:spAutoFit/>
          </a:bodyPr>
          <a:lstStyle/>
          <a:p>
            <a:r>
              <a:rPr lang="fr-FR" sz="2800" b="1" dirty="0" smtClean="0"/>
              <a:t>3) Choix du régulateur </a:t>
            </a:r>
            <a:endParaRPr lang="fr-FR" sz="2800" b="1"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124</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pic>
        <p:nvPicPr>
          <p:cNvPr id="4099" name="Picture 3"/>
          <p:cNvPicPr>
            <a:picLocks noChangeAspect="1" noChangeArrowheads="1"/>
          </p:cNvPicPr>
          <p:nvPr/>
        </p:nvPicPr>
        <p:blipFill>
          <a:blip r:embed="rId3" cstate="print"/>
          <a:srcRect/>
          <a:stretch>
            <a:fillRect/>
          </a:stretch>
        </p:blipFill>
        <p:spPr bwMode="auto">
          <a:xfrm>
            <a:off x="1403648" y="2852936"/>
            <a:ext cx="4371975" cy="10382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259632" y="3933056"/>
            <a:ext cx="7416824" cy="2545883"/>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5652120" y="116632"/>
            <a:ext cx="2438400" cy="1952625"/>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5292080" y="1988840"/>
            <a:ext cx="3295650" cy="1123950"/>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a:stretch>
            <a:fillRect/>
          </a:stretch>
        </p:blipFill>
        <p:spPr bwMode="auto">
          <a:xfrm>
            <a:off x="2411760" y="1124744"/>
            <a:ext cx="2514600" cy="923925"/>
          </a:xfrm>
          <a:prstGeom prst="rect">
            <a:avLst/>
          </a:prstGeom>
          <a:noFill/>
          <a:ln w="9525">
            <a:noFill/>
            <a:miter lim="800000"/>
            <a:headEnd/>
            <a:tailEnd/>
          </a:ln>
        </p:spPr>
      </p:pic>
      <p:sp>
        <p:nvSpPr>
          <p:cNvPr id="23" name="Bouton d'action : Retour 22">
            <a:hlinkClick r:id="rId8" action="ppaction://hlinksldjump" highlightClick="1"/>
          </p:cNvPr>
          <p:cNvSpPr/>
          <p:nvPr/>
        </p:nvSpPr>
        <p:spPr>
          <a:xfrm>
            <a:off x="7740352" y="6858000"/>
            <a:ext cx="792088" cy="5486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solidFill>
            <a:srgbClr val="C5F1C5"/>
          </a:solid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125</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3" name="Bouton d'action : Retour 22">
            <a:hlinkClick r:id="rId3" action="ppaction://hlinksldjump" highlightClick="1"/>
          </p:cNvPr>
          <p:cNvSpPr/>
          <p:nvPr/>
        </p:nvSpPr>
        <p:spPr>
          <a:xfrm>
            <a:off x="7740352" y="6858000"/>
            <a:ext cx="792088" cy="5486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7" name="Picture 3"/>
          <p:cNvPicPr>
            <a:picLocks noChangeAspect="1" noChangeArrowheads="1"/>
          </p:cNvPicPr>
          <p:nvPr/>
        </p:nvPicPr>
        <p:blipFill>
          <a:blip r:embed="rId4" cstate="print"/>
          <a:srcRect/>
          <a:stretch>
            <a:fillRect/>
          </a:stretch>
        </p:blipFill>
        <p:spPr bwMode="auto">
          <a:xfrm>
            <a:off x="1428728" y="1898022"/>
            <a:ext cx="7300616" cy="3888432"/>
          </a:xfrm>
          <a:prstGeom prst="rect">
            <a:avLst/>
          </a:prstGeom>
          <a:noFill/>
          <a:ln w="9525">
            <a:noFill/>
            <a:miter lim="800000"/>
            <a:headEnd/>
            <a:tailEnd/>
          </a:ln>
        </p:spPr>
      </p:pic>
      <p:sp>
        <p:nvSpPr>
          <p:cNvPr id="17" name="ZoneTexte 16"/>
          <p:cNvSpPr txBox="1"/>
          <p:nvPr/>
        </p:nvSpPr>
        <p:spPr>
          <a:xfrm>
            <a:off x="1619672" y="260648"/>
            <a:ext cx="6768752" cy="738664"/>
          </a:xfrm>
          <a:prstGeom prst="rect">
            <a:avLst/>
          </a:prstGeom>
          <a:noFill/>
        </p:spPr>
        <p:txBody>
          <a:bodyPr wrap="square" rtlCol="0">
            <a:spAutoFit/>
          </a:bodyPr>
          <a:lstStyle/>
          <a:p>
            <a:r>
              <a:rPr lang="fr-FR" sz="2400" b="1" dirty="0" smtClean="0"/>
              <a:t>Test de charge sous </a:t>
            </a:r>
            <a:r>
              <a:rPr lang="fr-FR" sz="2400" b="1" dirty="0" err="1" smtClean="0"/>
              <a:t>Matlab</a:t>
            </a:r>
            <a:endParaRPr lang="fr-FR" sz="2400" b="1" dirty="0" smtClean="0"/>
          </a:p>
          <a:p>
            <a:r>
              <a:rPr lang="fr-FR" b="1" dirty="0" smtClean="0"/>
              <a:t>Objectif : </a:t>
            </a:r>
            <a:r>
              <a:rPr lang="fr-FR" dirty="0" smtClean="0"/>
              <a:t>vérifier si le système peut se recharger dans le temps désiré </a:t>
            </a:r>
            <a:endParaRPr lang="fr-FR" dirty="0"/>
          </a:p>
        </p:txBody>
      </p:sp>
      <p:sp>
        <p:nvSpPr>
          <p:cNvPr id="18" name="ZoneTexte 17"/>
          <p:cNvSpPr txBox="1"/>
          <p:nvPr/>
        </p:nvSpPr>
        <p:spPr>
          <a:xfrm>
            <a:off x="1619672" y="1196752"/>
            <a:ext cx="2232248" cy="369332"/>
          </a:xfrm>
          <a:prstGeom prst="rect">
            <a:avLst/>
          </a:prstGeom>
          <a:solidFill>
            <a:srgbClr val="C5F1C5"/>
          </a:solidFill>
          <a:ln>
            <a:solidFill>
              <a:schemeClr val="accent3">
                <a:lumMod val="50000"/>
              </a:schemeClr>
            </a:solidFill>
          </a:ln>
        </p:spPr>
        <p:txBody>
          <a:bodyPr wrap="square" rtlCol="0">
            <a:spAutoFit/>
          </a:bodyPr>
          <a:lstStyle/>
          <a:p>
            <a:r>
              <a:rPr lang="fr-FR" dirty="0" err="1" smtClean="0"/>
              <a:t>Iradiance</a:t>
            </a:r>
            <a:r>
              <a:rPr lang="fr-FR" dirty="0" smtClean="0"/>
              <a:t>  : 500 W/m²</a:t>
            </a:r>
            <a:endParaRPr lang="fr-FR" dirty="0"/>
          </a:p>
        </p:txBody>
      </p:sp>
      <p:cxnSp>
        <p:nvCxnSpPr>
          <p:cNvPr id="22" name="Connecteur droit avec flèche 21"/>
          <p:cNvCxnSpPr/>
          <p:nvPr/>
        </p:nvCxnSpPr>
        <p:spPr>
          <a:xfrm flipH="1">
            <a:off x="1619672" y="1628800"/>
            <a:ext cx="432048" cy="144016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4" name="ZoneTexte 23"/>
          <p:cNvSpPr txBox="1"/>
          <p:nvPr/>
        </p:nvSpPr>
        <p:spPr>
          <a:xfrm>
            <a:off x="5940152" y="1918573"/>
            <a:ext cx="2808312" cy="646331"/>
          </a:xfrm>
          <a:prstGeom prst="rect">
            <a:avLst/>
          </a:prstGeom>
          <a:solidFill>
            <a:srgbClr val="CCFFCC"/>
          </a:solidFill>
          <a:ln>
            <a:solidFill>
              <a:schemeClr val="accent3">
                <a:lumMod val="50000"/>
              </a:schemeClr>
            </a:solidFill>
          </a:ln>
        </p:spPr>
        <p:txBody>
          <a:bodyPr wrap="square" rtlCol="0">
            <a:spAutoFit/>
          </a:bodyPr>
          <a:lstStyle/>
          <a:p>
            <a:r>
              <a:rPr lang="fr-FR" dirty="0" smtClean="0"/>
              <a:t>Taux de charge initial de la batterie : 65 %</a:t>
            </a:r>
            <a:endParaRPr lang="fr-FR" dirty="0"/>
          </a:p>
        </p:txBody>
      </p:sp>
      <p:cxnSp>
        <p:nvCxnSpPr>
          <p:cNvPr id="26" name="Connecteur droit avec flèche 25"/>
          <p:cNvCxnSpPr/>
          <p:nvPr/>
        </p:nvCxnSpPr>
        <p:spPr>
          <a:xfrm flipH="1">
            <a:off x="5076056" y="2636912"/>
            <a:ext cx="1440160" cy="194421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7" name="ZoneTexte 26"/>
          <p:cNvSpPr txBox="1"/>
          <p:nvPr/>
        </p:nvSpPr>
        <p:spPr>
          <a:xfrm>
            <a:off x="6300192" y="4859868"/>
            <a:ext cx="2520280" cy="369332"/>
          </a:xfrm>
          <a:prstGeom prst="rect">
            <a:avLst/>
          </a:prstGeom>
          <a:solidFill>
            <a:srgbClr val="CCFFCC"/>
          </a:solidFill>
          <a:ln>
            <a:solidFill>
              <a:schemeClr val="accent3">
                <a:lumMod val="50000"/>
              </a:schemeClr>
            </a:solidFill>
          </a:ln>
        </p:spPr>
        <p:txBody>
          <a:bodyPr wrap="square" rtlCol="0">
            <a:spAutoFit/>
          </a:bodyPr>
          <a:lstStyle/>
          <a:p>
            <a:r>
              <a:rPr lang="fr-FR" dirty="0" smtClean="0"/>
              <a:t>Temps simulation : 5 mn</a:t>
            </a:r>
            <a:endParaRPr lang="fr-FR" dirty="0"/>
          </a:p>
        </p:txBody>
      </p:sp>
      <p:cxnSp>
        <p:nvCxnSpPr>
          <p:cNvPr id="31" name="Connecteur droit avec flèche 30"/>
          <p:cNvCxnSpPr/>
          <p:nvPr/>
        </p:nvCxnSpPr>
        <p:spPr>
          <a:xfrm flipH="1" flipV="1">
            <a:off x="5652120" y="4293096"/>
            <a:ext cx="936104" cy="5040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solidFill>
            <a:srgbClr val="C5F1C5"/>
          </a:solid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126</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3" name="Bouton d'action : Retour 22">
            <a:hlinkClick r:id="rId3" action="ppaction://hlinksldjump" highlightClick="1"/>
          </p:cNvPr>
          <p:cNvSpPr/>
          <p:nvPr/>
        </p:nvSpPr>
        <p:spPr>
          <a:xfrm>
            <a:off x="7740352" y="6858000"/>
            <a:ext cx="792088" cy="5486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1619672" y="1196752"/>
            <a:ext cx="2304256" cy="369332"/>
          </a:xfrm>
          <a:prstGeom prst="rect">
            <a:avLst/>
          </a:prstGeom>
          <a:solidFill>
            <a:srgbClr val="C5F1C5"/>
          </a:solidFill>
          <a:ln>
            <a:solidFill>
              <a:schemeClr val="accent3">
                <a:lumMod val="50000"/>
              </a:schemeClr>
            </a:solidFill>
          </a:ln>
        </p:spPr>
        <p:txBody>
          <a:bodyPr wrap="square" rtlCol="0">
            <a:spAutoFit/>
          </a:bodyPr>
          <a:lstStyle/>
          <a:p>
            <a:r>
              <a:rPr lang="fr-FR" dirty="0" err="1" smtClean="0"/>
              <a:t>Iradiance</a:t>
            </a:r>
            <a:r>
              <a:rPr lang="fr-FR" dirty="0" smtClean="0"/>
              <a:t>  : 500 W/m²</a:t>
            </a:r>
            <a:endParaRPr lang="fr-FR" dirty="0"/>
          </a:p>
        </p:txBody>
      </p:sp>
      <p:sp>
        <p:nvSpPr>
          <p:cNvPr id="24" name="ZoneTexte 23"/>
          <p:cNvSpPr txBox="1"/>
          <p:nvPr/>
        </p:nvSpPr>
        <p:spPr>
          <a:xfrm>
            <a:off x="5076056" y="1052736"/>
            <a:ext cx="3456384" cy="646331"/>
          </a:xfrm>
          <a:prstGeom prst="rect">
            <a:avLst/>
          </a:prstGeom>
          <a:solidFill>
            <a:srgbClr val="CCFFCC"/>
          </a:solidFill>
          <a:ln>
            <a:solidFill>
              <a:schemeClr val="accent3">
                <a:lumMod val="50000"/>
              </a:schemeClr>
            </a:solidFill>
          </a:ln>
        </p:spPr>
        <p:txBody>
          <a:bodyPr wrap="square" rtlCol="0">
            <a:spAutoFit/>
          </a:bodyPr>
          <a:lstStyle/>
          <a:p>
            <a:r>
              <a:rPr lang="fr-FR" dirty="0" smtClean="0"/>
              <a:t>Taux de charge final de la batterie :  65.55 %</a:t>
            </a:r>
            <a:endParaRPr lang="fr-FR" dirty="0"/>
          </a:p>
        </p:txBody>
      </p:sp>
      <p:sp>
        <p:nvSpPr>
          <p:cNvPr id="27" name="ZoneTexte 26"/>
          <p:cNvSpPr txBox="1"/>
          <p:nvPr/>
        </p:nvSpPr>
        <p:spPr>
          <a:xfrm>
            <a:off x="2915816" y="6237312"/>
            <a:ext cx="3600400" cy="369332"/>
          </a:xfrm>
          <a:prstGeom prst="rect">
            <a:avLst/>
          </a:prstGeom>
          <a:solidFill>
            <a:srgbClr val="CCFFCC"/>
          </a:solidFill>
          <a:ln>
            <a:solidFill>
              <a:schemeClr val="accent3">
                <a:lumMod val="50000"/>
              </a:schemeClr>
            </a:solidFill>
          </a:ln>
        </p:spPr>
        <p:txBody>
          <a:bodyPr wrap="square" rtlCol="0">
            <a:spAutoFit/>
          </a:bodyPr>
          <a:lstStyle/>
          <a:p>
            <a:r>
              <a:rPr lang="fr-FR" dirty="0" smtClean="0"/>
              <a:t>Après un temps de simulation : 5 mn</a:t>
            </a:r>
            <a:endParaRPr lang="fr-FR" dirty="0"/>
          </a:p>
        </p:txBody>
      </p:sp>
      <p:pic>
        <p:nvPicPr>
          <p:cNvPr id="2050" name="Picture 2"/>
          <p:cNvPicPr>
            <a:picLocks noChangeAspect="1" noChangeArrowheads="1"/>
          </p:cNvPicPr>
          <p:nvPr/>
        </p:nvPicPr>
        <p:blipFill>
          <a:blip r:embed="rId4" cstate="print"/>
          <a:srcRect/>
          <a:stretch>
            <a:fillRect/>
          </a:stretch>
        </p:blipFill>
        <p:spPr bwMode="auto">
          <a:xfrm>
            <a:off x="1475656" y="1916832"/>
            <a:ext cx="7226874" cy="3888432"/>
          </a:xfrm>
          <a:prstGeom prst="rect">
            <a:avLst/>
          </a:prstGeom>
          <a:noFill/>
          <a:ln w="9525">
            <a:noFill/>
            <a:miter lim="800000"/>
            <a:headEnd/>
            <a:tailEnd/>
          </a:ln>
        </p:spPr>
      </p:pic>
      <p:cxnSp>
        <p:nvCxnSpPr>
          <p:cNvPr id="22" name="Connecteur droit avec flèche 21"/>
          <p:cNvCxnSpPr/>
          <p:nvPr/>
        </p:nvCxnSpPr>
        <p:spPr>
          <a:xfrm flipH="1">
            <a:off x="1619672" y="1556792"/>
            <a:ext cx="432048" cy="144016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6" name="Connecteur droit avec flèche 25"/>
          <p:cNvCxnSpPr/>
          <p:nvPr/>
        </p:nvCxnSpPr>
        <p:spPr>
          <a:xfrm flipH="1">
            <a:off x="5076056" y="1700808"/>
            <a:ext cx="1368152" cy="259228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1" name="Connecteur droit avec flèche 30"/>
          <p:cNvCxnSpPr/>
          <p:nvPr/>
        </p:nvCxnSpPr>
        <p:spPr>
          <a:xfrm flipV="1">
            <a:off x="4572000" y="4149080"/>
            <a:ext cx="1008112" cy="20162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 name="ZoneTexte 15"/>
          <p:cNvSpPr txBox="1"/>
          <p:nvPr/>
        </p:nvSpPr>
        <p:spPr>
          <a:xfrm>
            <a:off x="1619672" y="260648"/>
            <a:ext cx="6768752" cy="738664"/>
          </a:xfrm>
          <a:prstGeom prst="rect">
            <a:avLst/>
          </a:prstGeom>
          <a:noFill/>
        </p:spPr>
        <p:txBody>
          <a:bodyPr wrap="square" rtlCol="0">
            <a:spAutoFit/>
          </a:bodyPr>
          <a:lstStyle/>
          <a:p>
            <a:r>
              <a:rPr lang="fr-FR" sz="2400" b="1" dirty="0" smtClean="0"/>
              <a:t>Test de charge sous </a:t>
            </a:r>
            <a:r>
              <a:rPr lang="fr-FR" sz="2400" b="1" dirty="0" err="1" smtClean="0"/>
              <a:t>Matlab</a:t>
            </a:r>
            <a:endParaRPr lang="fr-FR" sz="2400" b="1" dirty="0" smtClean="0"/>
          </a:p>
          <a:p>
            <a:r>
              <a:rPr lang="fr-FR" b="1" dirty="0" smtClean="0"/>
              <a:t>Objectif : </a:t>
            </a:r>
            <a:r>
              <a:rPr lang="fr-FR" dirty="0" smtClean="0"/>
              <a:t>vérifier si le système peut se recharger dans le temps désiré </a:t>
            </a:r>
            <a:endParaRPr lang="fr-FR" dirty="0"/>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27384"/>
            <a:ext cx="9144001" cy="6858000"/>
          </a:xfrm>
          <a:prstGeom prst="rect">
            <a:avLst/>
          </a:prstGeom>
          <a:solidFill>
            <a:srgbClr val="C5F1C5"/>
          </a:solid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127</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3" name="Bouton d'action : Retour 22">
            <a:hlinkClick r:id="rId3" action="ppaction://hlinksldjump" highlightClick="1"/>
          </p:cNvPr>
          <p:cNvSpPr/>
          <p:nvPr/>
        </p:nvSpPr>
        <p:spPr>
          <a:xfrm>
            <a:off x="7740352" y="6858000"/>
            <a:ext cx="792088" cy="5486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Bouton d'action : Retour 13">
            <a:hlinkClick r:id="rId4" action="ppaction://hlinksldjump" highlightClick="1"/>
          </p:cNvPr>
          <p:cNvSpPr/>
          <p:nvPr/>
        </p:nvSpPr>
        <p:spPr>
          <a:xfrm>
            <a:off x="8001024" y="6282530"/>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331640" y="5301208"/>
            <a:ext cx="6768752" cy="1200329"/>
          </a:xfrm>
          <a:prstGeom prst="rect">
            <a:avLst/>
          </a:prstGeom>
          <a:noFill/>
        </p:spPr>
        <p:txBody>
          <a:bodyPr wrap="square" rtlCol="0">
            <a:spAutoFit/>
          </a:bodyPr>
          <a:lstStyle/>
          <a:p>
            <a:r>
              <a:rPr lang="fr-FR" dirty="0" smtClean="0"/>
              <a:t>La tension est représentative de la charge sur la plage de charge 30% </a:t>
            </a:r>
            <a:r>
              <a:rPr lang="fr-FR" dirty="0" smtClean="0">
                <a:sym typeface="Wingdings" pitchFamily="2" charset="2"/>
              </a:rPr>
              <a:t> 90%</a:t>
            </a:r>
            <a:endParaRPr lang="fr-FR" dirty="0" smtClean="0"/>
          </a:p>
          <a:p>
            <a:r>
              <a:rPr lang="fr-FR" dirty="0" smtClean="0"/>
              <a:t>La charge de la batterie est linéaire entre 30% et 90%</a:t>
            </a:r>
          </a:p>
          <a:p>
            <a:r>
              <a:rPr lang="fr-FR" dirty="0" smtClean="0">
                <a:sym typeface="Wingdings" pitchFamily="2" charset="2"/>
              </a:rPr>
              <a:t>Temps de charge estimée pour atteindre 90% charge : 3H46’</a:t>
            </a:r>
          </a:p>
        </p:txBody>
      </p:sp>
      <p:sp>
        <p:nvSpPr>
          <p:cNvPr id="10" name="ZoneTexte 9"/>
          <p:cNvSpPr txBox="1"/>
          <p:nvPr/>
        </p:nvSpPr>
        <p:spPr>
          <a:xfrm>
            <a:off x="1619672" y="260648"/>
            <a:ext cx="6768752" cy="738664"/>
          </a:xfrm>
          <a:prstGeom prst="rect">
            <a:avLst/>
          </a:prstGeom>
          <a:noFill/>
        </p:spPr>
        <p:txBody>
          <a:bodyPr wrap="square" rtlCol="0">
            <a:spAutoFit/>
          </a:bodyPr>
          <a:lstStyle/>
          <a:p>
            <a:r>
              <a:rPr lang="fr-FR" sz="2400" b="1" dirty="0" smtClean="0"/>
              <a:t>Test de charge sous </a:t>
            </a:r>
            <a:r>
              <a:rPr lang="fr-FR" sz="2400" b="1" dirty="0" err="1" smtClean="0"/>
              <a:t>Matlab</a:t>
            </a:r>
            <a:endParaRPr lang="fr-FR" sz="2400" b="1" dirty="0" smtClean="0"/>
          </a:p>
          <a:p>
            <a:r>
              <a:rPr lang="fr-FR" b="1" dirty="0" smtClean="0"/>
              <a:t>Objectif : </a:t>
            </a:r>
            <a:r>
              <a:rPr lang="fr-FR" dirty="0" smtClean="0"/>
              <a:t>vérifier si le système peut se recharger dans le temps désiré </a:t>
            </a:r>
            <a:endParaRPr lang="fr-FR" dirty="0"/>
          </a:p>
        </p:txBody>
      </p:sp>
      <p:sp>
        <p:nvSpPr>
          <p:cNvPr id="11" name="ZoneTexte 10"/>
          <p:cNvSpPr txBox="1"/>
          <p:nvPr/>
        </p:nvSpPr>
        <p:spPr>
          <a:xfrm>
            <a:off x="1547664" y="1196753"/>
            <a:ext cx="6768752" cy="2031325"/>
          </a:xfrm>
          <a:prstGeom prst="rect">
            <a:avLst/>
          </a:prstGeom>
          <a:noFill/>
        </p:spPr>
        <p:txBody>
          <a:bodyPr wrap="square" rtlCol="0">
            <a:spAutoFit/>
          </a:bodyPr>
          <a:lstStyle/>
          <a:p>
            <a:r>
              <a:rPr lang="fr-FR" dirty="0" err="1" smtClean="0"/>
              <a:t>Iradiance</a:t>
            </a:r>
            <a:r>
              <a:rPr lang="fr-FR" dirty="0" smtClean="0"/>
              <a:t> : 500 W/m²</a:t>
            </a:r>
          </a:p>
          <a:p>
            <a:r>
              <a:rPr lang="fr-FR" dirty="0" smtClean="0"/>
              <a:t>Augmentation du taux de charge après 5 mn </a:t>
            </a:r>
            <a:r>
              <a:rPr lang="fr-FR" dirty="0" smtClean="0">
                <a:sym typeface="Wingdings" pitchFamily="2" charset="2"/>
              </a:rPr>
              <a:t>  0.55% de charge (65,55 – 65)</a:t>
            </a:r>
          </a:p>
          <a:p>
            <a:endParaRPr lang="fr-FR" dirty="0" smtClean="0"/>
          </a:p>
          <a:p>
            <a:endParaRPr lang="fr-FR" dirty="0" smtClean="0"/>
          </a:p>
          <a:p>
            <a:endParaRPr lang="fr-FR" dirty="0" smtClean="0"/>
          </a:p>
          <a:p>
            <a:endParaRPr lang="fr-FR" dirty="0"/>
          </a:p>
        </p:txBody>
      </p:sp>
      <p:pic>
        <p:nvPicPr>
          <p:cNvPr id="13" name="Image 12" descr="Courbe évolution tension par rapport à la charge.JPG"/>
          <p:cNvPicPr>
            <a:picLocks noChangeAspect="1"/>
          </p:cNvPicPr>
          <p:nvPr/>
        </p:nvPicPr>
        <p:blipFill>
          <a:blip r:embed="rId5" cstate="print"/>
          <a:stretch>
            <a:fillRect/>
          </a:stretch>
        </p:blipFill>
        <p:spPr>
          <a:xfrm>
            <a:off x="2051720" y="2132856"/>
            <a:ext cx="4857750" cy="29241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10132"/>
            <a:ext cx="9144001" cy="6858000"/>
          </a:xfrm>
          <a:prstGeom prst="rect">
            <a:avLst/>
          </a:prstGeom>
          <a:solidFill>
            <a:srgbClr val="C5F1C5"/>
          </a:solidFill>
          <a:ln w="9525">
            <a:noFill/>
            <a:miter lim="800000"/>
            <a:headEnd/>
            <a:tailEnd/>
          </a:ln>
        </p:spPr>
      </p:pic>
      <p:sp>
        <p:nvSpPr>
          <p:cNvPr id="3" name="ZoneTexte 2"/>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128</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3" name="Bouton d'action : Retour 22">
            <a:hlinkClick r:id="rId3" action="ppaction://hlinksldjump" highlightClick="1"/>
          </p:cNvPr>
          <p:cNvSpPr/>
          <p:nvPr/>
        </p:nvSpPr>
        <p:spPr>
          <a:xfrm>
            <a:off x="7740352" y="6858000"/>
            <a:ext cx="792088" cy="54868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Bouton d'action : Retour 13">
            <a:hlinkClick r:id="rId4" action="ppaction://hlinksldjump" highlightClick="1"/>
          </p:cNvPr>
          <p:cNvSpPr/>
          <p:nvPr/>
        </p:nvSpPr>
        <p:spPr>
          <a:xfrm>
            <a:off x="8001024" y="6282530"/>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660900" y="5301208"/>
            <a:ext cx="6768752" cy="1200329"/>
          </a:xfrm>
          <a:prstGeom prst="rect">
            <a:avLst/>
          </a:prstGeom>
          <a:noFill/>
        </p:spPr>
        <p:txBody>
          <a:bodyPr wrap="square" rtlCol="0">
            <a:spAutoFit/>
          </a:bodyPr>
          <a:lstStyle/>
          <a:p>
            <a:r>
              <a:rPr lang="fr-FR" dirty="0" smtClean="0"/>
              <a:t>Le tension est représentative de la charge sur la plage de charge 30% </a:t>
            </a:r>
            <a:r>
              <a:rPr lang="fr-FR" dirty="0" smtClean="0">
                <a:sym typeface="Wingdings" pitchFamily="2" charset="2"/>
              </a:rPr>
              <a:t> 90%</a:t>
            </a:r>
            <a:endParaRPr lang="fr-FR" dirty="0" smtClean="0"/>
          </a:p>
          <a:p>
            <a:r>
              <a:rPr lang="fr-FR" dirty="0" smtClean="0"/>
              <a:t>La charge de la batterie est linéaire entre  30% et 90%</a:t>
            </a:r>
          </a:p>
          <a:p>
            <a:r>
              <a:rPr lang="fr-FR" dirty="0" smtClean="0">
                <a:sym typeface="Wingdings" pitchFamily="2" charset="2"/>
              </a:rPr>
              <a:t>Temps de charge estimée pour atteindre 90% charge : 3H46’</a:t>
            </a:r>
          </a:p>
        </p:txBody>
      </p:sp>
      <p:sp>
        <p:nvSpPr>
          <p:cNvPr id="10" name="ZoneTexte 9"/>
          <p:cNvSpPr txBox="1"/>
          <p:nvPr/>
        </p:nvSpPr>
        <p:spPr>
          <a:xfrm>
            <a:off x="1619672" y="260648"/>
            <a:ext cx="6768752" cy="738664"/>
          </a:xfrm>
          <a:prstGeom prst="rect">
            <a:avLst/>
          </a:prstGeom>
          <a:noFill/>
        </p:spPr>
        <p:txBody>
          <a:bodyPr wrap="square" rtlCol="0">
            <a:spAutoFit/>
          </a:bodyPr>
          <a:lstStyle/>
          <a:p>
            <a:r>
              <a:rPr lang="fr-FR" sz="2400" b="1" dirty="0" smtClean="0"/>
              <a:t>Test de charge sous </a:t>
            </a:r>
            <a:r>
              <a:rPr lang="fr-FR" sz="2400" b="1" dirty="0" err="1" smtClean="0"/>
              <a:t>Matlab</a:t>
            </a:r>
            <a:endParaRPr lang="fr-FR" sz="2400" b="1" dirty="0" smtClean="0"/>
          </a:p>
          <a:p>
            <a:r>
              <a:rPr lang="fr-FR" b="1" dirty="0" smtClean="0"/>
              <a:t>Objectif : </a:t>
            </a:r>
            <a:r>
              <a:rPr lang="fr-FR" dirty="0" smtClean="0"/>
              <a:t>vérifier si le système peut se recharger dans le temps désiré </a:t>
            </a:r>
            <a:endParaRPr lang="fr-FR" dirty="0"/>
          </a:p>
        </p:txBody>
      </p:sp>
      <p:sp>
        <p:nvSpPr>
          <p:cNvPr id="11" name="ZoneTexte 10"/>
          <p:cNvSpPr txBox="1"/>
          <p:nvPr/>
        </p:nvSpPr>
        <p:spPr>
          <a:xfrm>
            <a:off x="1547664" y="1196753"/>
            <a:ext cx="6768752" cy="369332"/>
          </a:xfrm>
          <a:prstGeom prst="rect">
            <a:avLst/>
          </a:prstGeom>
          <a:noFill/>
        </p:spPr>
        <p:txBody>
          <a:bodyPr wrap="square" rtlCol="0">
            <a:spAutoFit/>
          </a:bodyPr>
          <a:lstStyle/>
          <a:p>
            <a:r>
              <a:rPr lang="fr-FR" dirty="0" smtClean="0"/>
              <a:t>Durée de charge en fonction de l’</a:t>
            </a:r>
            <a:r>
              <a:rPr lang="fr-FR" dirty="0" err="1" smtClean="0"/>
              <a:t>iradiance</a:t>
            </a:r>
            <a:endParaRPr lang="fr-FR"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129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2564904"/>
            <a:ext cx="8136904" cy="3240360"/>
          </a:xfrm>
          <a:prstGeom prst="rect">
            <a:avLst/>
          </a:prstGeom>
        </p:spPr>
        <p:txBody>
          <a:bodyPr vert="horz" lIns="91440" tIns="45720" rIns="91440" bIns="45720" rtlCol="0" anchor="ctr">
            <a:noAutofit/>
          </a:bodyPr>
          <a:lstStyle/>
          <a:p>
            <a:pPr lvl="0" algn="ctr">
              <a:spcBef>
                <a:spcPct val="0"/>
              </a:spcBef>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Exigence système fonctionnelle </a:t>
            </a:r>
          </a:p>
          <a:p>
            <a:pPr lvl="0" algn="ctr">
              <a:spcBef>
                <a:spcPct val="0"/>
              </a:spcBef>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Gérer le fonctionnement de l’éclairage »</a:t>
            </a:r>
            <a:endParaRPr kumimoji="0" lang="fr-FR"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13</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652120"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35496" y="3212976"/>
            <a:ext cx="5760640"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Comment produire et stocker de  l’énergie à partir d’une source d’énergie renouvelable?</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Comment éclairer uniquement          quand cela est utile?</a:t>
            </a:r>
          </a:p>
        </p:txBody>
      </p:sp>
      <p:sp>
        <p:nvSpPr>
          <p:cNvPr id="38" name="ZoneTexte 37"/>
          <p:cNvSpPr txBox="1"/>
          <p:nvPr/>
        </p:nvSpPr>
        <p:spPr>
          <a:xfrm>
            <a:off x="5656633" y="3650248"/>
            <a:ext cx="2952328" cy="1938992"/>
          </a:xfrm>
          <a:prstGeom prst="rect">
            <a:avLst/>
          </a:prstGeom>
          <a:solidFill>
            <a:schemeClr val="bg1"/>
          </a:solidFill>
        </p:spPr>
        <p:txBody>
          <a:bodyPr wrap="square" rtlCol="0">
            <a:spAutoFit/>
          </a:bodyPr>
          <a:lstStyle/>
          <a:p>
            <a:pPr algn="ctr"/>
            <a:r>
              <a:rPr lang="fr-FR" sz="2400" b="1" dirty="0" smtClean="0">
                <a:solidFill>
                  <a:srgbClr val="FF0000"/>
                </a:solidFill>
              </a:rPr>
              <a:t>Ce type de libellé fait apparaître 4 problématiques techniques à résoudre</a:t>
            </a:r>
            <a:endParaRPr lang="fr-FR" sz="2400" b="1" dirty="0">
              <a:solidFill>
                <a:srgbClr val="FF0000"/>
              </a:solidFill>
            </a:endParaRPr>
          </a:p>
        </p:txBody>
      </p:sp>
      <p:sp>
        <p:nvSpPr>
          <p:cNvPr id="39" name="ZoneTexte 38"/>
          <p:cNvSpPr txBox="1"/>
          <p:nvPr/>
        </p:nvSpPr>
        <p:spPr>
          <a:xfrm>
            <a:off x="467544" y="5373216"/>
            <a:ext cx="4896544" cy="369332"/>
          </a:xfrm>
          <a:prstGeom prst="rect">
            <a:avLst/>
          </a:prstGeom>
          <a:noFill/>
        </p:spPr>
        <p:txBody>
          <a:bodyPr wrap="square" rtlCol="0">
            <a:spAutoFit/>
          </a:bodyPr>
          <a:lstStyle/>
          <a:p>
            <a:endParaRPr lang="fr-FR" dirty="0"/>
          </a:p>
        </p:txBody>
      </p:sp>
      <p:sp>
        <p:nvSpPr>
          <p:cNvPr id="40" name="Sous-titre 2"/>
          <p:cNvSpPr txBox="1">
            <a:spLocks/>
          </p:cNvSpPr>
          <p:nvPr/>
        </p:nvSpPr>
        <p:spPr>
          <a:xfrm>
            <a:off x="285720" y="3212976"/>
            <a:ext cx="5224664" cy="2592288"/>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Comment </a:t>
            </a:r>
            <a:r>
              <a:rPr kumimoji="0" lang="fr-FR" sz="22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produire</a:t>
            </a: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et </a:t>
            </a:r>
            <a:r>
              <a:rPr kumimoji="0" lang="fr-FR" sz="22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stocker</a:t>
            </a: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de  l’énergie à partir d’une source d’énergie renouvelable?</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Comment </a:t>
            </a:r>
            <a:r>
              <a:rPr lang="fr-FR" sz="2200" b="1" dirty="0" smtClean="0">
                <a:solidFill>
                  <a:srgbClr val="FF0000"/>
                </a:solidFill>
                <a:latin typeface="Arial" pitchFamily="34" charset="0"/>
                <a:cs typeface="Arial" pitchFamily="34" charset="0"/>
              </a:rPr>
              <a:t>éclairer</a:t>
            </a:r>
            <a:r>
              <a:rPr lang="fr-FR" sz="2200" b="1" dirty="0" smtClean="0">
                <a:latin typeface="Arial" pitchFamily="34" charset="0"/>
                <a:cs typeface="Arial" pitchFamily="34" charset="0"/>
              </a:rPr>
              <a:t> uniquement          </a:t>
            </a:r>
            <a:r>
              <a:rPr lang="fr-FR" sz="2200" b="1" dirty="0" smtClean="0">
                <a:solidFill>
                  <a:srgbClr val="FF0000"/>
                </a:solidFill>
                <a:latin typeface="Arial" pitchFamily="34" charset="0"/>
                <a:cs typeface="Arial" pitchFamily="34" charset="0"/>
              </a:rPr>
              <a:t>quand cela est utile</a:t>
            </a:r>
            <a:r>
              <a:rPr lang="fr-FR" sz="2200" b="1" dirty="0" smtClean="0">
                <a:latin typeface="Arial" pitchFamily="34" charset="0"/>
                <a:cs typeface="Arial" pitchFamily="34" charset="0"/>
              </a:rPr>
              <a:t>?</a:t>
            </a:r>
          </a:p>
        </p:txBody>
      </p:sp>
      <p:sp>
        <p:nvSpPr>
          <p:cNvPr id="41" name="ZoneTexte 40"/>
          <p:cNvSpPr txBox="1"/>
          <p:nvPr/>
        </p:nvSpPr>
        <p:spPr>
          <a:xfrm>
            <a:off x="539552" y="5286389"/>
            <a:ext cx="5318332" cy="1538883"/>
          </a:xfrm>
          <a:prstGeom prst="rect">
            <a:avLst/>
          </a:prstGeom>
          <a:noFill/>
        </p:spPr>
        <p:txBody>
          <a:bodyPr wrap="square" rtlCol="0">
            <a:spAutoFit/>
          </a:bodyPr>
          <a:lstStyle/>
          <a:p>
            <a:pPr>
              <a:spcAft>
                <a:spcPts val="600"/>
              </a:spcAft>
            </a:pPr>
            <a:r>
              <a:rPr lang="fr-FR" sz="2800" dirty="0" smtClean="0">
                <a:solidFill>
                  <a:srgbClr val="FF0000"/>
                </a:solidFill>
              </a:rPr>
              <a:t>Mais jusqu’où aller !!!</a:t>
            </a:r>
          </a:p>
          <a:p>
            <a:pPr>
              <a:spcAft>
                <a:spcPts val="600"/>
              </a:spcAft>
            </a:pPr>
            <a:r>
              <a:rPr lang="fr-FR" sz="2800" dirty="0" smtClean="0">
                <a:solidFill>
                  <a:srgbClr val="FF0000"/>
                </a:solidFill>
              </a:rPr>
              <a:t>Faut-il toutes les lister ?</a:t>
            </a:r>
          </a:p>
          <a:p>
            <a:r>
              <a:rPr lang="fr-FR" sz="2800" dirty="0" smtClean="0">
                <a:solidFill>
                  <a:srgbClr val="FF0000"/>
                </a:solidFill>
              </a:rPr>
              <a:t>Quel est l’intérêt pour les élèves ? </a:t>
            </a:r>
            <a:endParaRPr lang="fr-FR" sz="2800" dirty="0">
              <a:solidFill>
                <a:srgbClr val="FF0000"/>
              </a:solidFill>
            </a:endParaRPr>
          </a:p>
        </p:txBody>
      </p:sp>
      <p:sp>
        <p:nvSpPr>
          <p:cNvPr id="51"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 Pt de vue maître </a:t>
            </a:r>
            <a:r>
              <a:rPr lang="fr-FR" sz="4400" b="1" dirty="0" err="1"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oeuvre</a:t>
            </a: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4" name="Picture 5"/>
          <p:cNvPicPr>
            <a:picLocks noChangeAspect="1" noChangeArrowheads="1"/>
          </p:cNvPicPr>
          <p:nvPr/>
        </p:nvPicPr>
        <p:blipFill>
          <a:blip r:embed="rId5"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4" name="Rectangle 3"/>
          <p:cNvSpPr/>
          <p:nvPr/>
        </p:nvSpPr>
        <p:spPr>
          <a:xfrm>
            <a:off x="1475656" y="332656"/>
            <a:ext cx="7096872" cy="523220"/>
          </a:xfrm>
          <a:prstGeom prst="rect">
            <a:avLst/>
          </a:prstGeom>
        </p:spPr>
        <p:txBody>
          <a:bodyPr wrap="square">
            <a:spAutoFit/>
          </a:bodyPr>
          <a:lstStyle/>
          <a:p>
            <a:r>
              <a:rPr lang="fr-FR" sz="2800" b="1" dirty="0" smtClean="0"/>
              <a:t>4) Gestion du fonctionnement de l’éclairage</a:t>
            </a:r>
            <a:r>
              <a:rPr lang="fr-FR" sz="2800" dirty="0" smtClean="0"/>
              <a:t> </a:t>
            </a:r>
            <a:endParaRPr lang="fr-FR" sz="2800"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130</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ZoneTexte 7"/>
          <p:cNvSpPr txBox="1"/>
          <p:nvPr/>
        </p:nvSpPr>
        <p:spPr>
          <a:xfrm>
            <a:off x="1403648" y="1124744"/>
            <a:ext cx="7344816" cy="4078039"/>
          </a:xfrm>
          <a:prstGeom prst="rect">
            <a:avLst/>
          </a:prstGeom>
          <a:noFill/>
        </p:spPr>
        <p:txBody>
          <a:bodyPr wrap="square" rtlCol="0">
            <a:spAutoFit/>
          </a:bodyPr>
          <a:lstStyle/>
          <a:p>
            <a:pPr>
              <a:spcAft>
                <a:spcPts val="600"/>
              </a:spcAft>
            </a:pPr>
            <a:r>
              <a:rPr lang="fr-FR" sz="2800" b="1" dirty="0" smtClean="0"/>
              <a:t>Équation booléenne de l’allumage des lampes  L </a:t>
            </a:r>
          </a:p>
          <a:p>
            <a:pPr marL="361950" indent="-361950">
              <a:spcAft>
                <a:spcPts val="600"/>
              </a:spcAft>
              <a:buFont typeface="Arial" pitchFamily="34" charset="0"/>
              <a:buChar char="•"/>
            </a:pPr>
            <a:r>
              <a:rPr lang="fr-FR" sz="2800" dirty="0" smtClean="0"/>
              <a:t>Capteur luminosité </a:t>
            </a:r>
            <a:r>
              <a:rPr lang="fr-FR" sz="2800" dirty="0" smtClean="0">
                <a:sym typeface="Wingdings" pitchFamily="2" charset="2"/>
              </a:rPr>
              <a:t> Lu</a:t>
            </a:r>
          </a:p>
          <a:p>
            <a:pPr marL="361950" indent="-361950">
              <a:spcAft>
                <a:spcPts val="600"/>
              </a:spcAft>
              <a:buFont typeface="Arial" pitchFamily="34" charset="0"/>
              <a:buChar char="•"/>
            </a:pPr>
            <a:r>
              <a:rPr lang="fr-FR" sz="2800" dirty="0" smtClean="0">
                <a:sym typeface="Wingdings" pitchFamily="2" charset="2"/>
              </a:rPr>
              <a:t>Capteur personne   P</a:t>
            </a:r>
          </a:p>
          <a:p>
            <a:pPr marL="361950" indent="-361950">
              <a:buFont typeface="Arial" pitchFamily="34" charset="0"/>
              <a:buChar char="•"/>
            </a:pPr>
            <a:r>
              <a:rPr lang="fr-FR" sz="2800" dirty="0" smtClean="0">
                <a:sym typeface="Wingdings" pitchFamily="2" charset="2"/>
              </a:rPr>
              <a:t>Capteur Rame  R</a:t>
            </a:r>
          </a:p>
          <a:p>
            <a:endParaRPr lang="fr-FR" dirty="0" smtClean="0">
              <a:sym typeface="Wingdings" pitchFamily="2" charset="2"/>
            </a:endParaRPr>
          </a:p>
          <a:p>
            <a:endParaRPr lang="fr-FR" dirty="0" smtClean="0">
              <a:sym typeface="Wingdings" pitchFamily="2" charset="2"/>
            </a:endParaRPr>
          </a:p>
          <a:p>
            <a:pPr algn="ctr"/>
            <a:r>
              <a:rPr lang="fr-FR" sz="6000" b="1" dirty="0" smtClean="0">
                <a:sym typeface="Wingdings" pitchFamily="2" charset="2"/>
              </a:rPr>
              <a:t>L = Lu ( P  +  R )</a:t>
            </a:r>
            <a:endParaRPr lang="fr-FR" sz="6000" b="1" dirty="0" smtClean="0"/>
          </a:p>
          <a:p>
            <a:endParaRPr lang="fr-FR" dirty="0" smtClean="0"/>
          </a:p>
          <a:p>
            <a:endParaRPr lang="fr-FR" dirty="0"/>
          </a:p>
        </p:txBody>
      </p:sp>
      <p:sp>
        <p:nvSpPr>
          <p:cNvPr id="9" name="ZoneTexte 8"/>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a:t>
            </a: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câblage</a:t>
            </a: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4" name="Rectangle 3"/>
          <p:cNvSpPr/>
          <p:nvPr/>
        </p:nvSpPr>
        <p:spPr>
          <a:xfrm>
            <a:off x="1475656" y="116632"/>
            <a:ext cx="7168310" cy="523220"/>
          </a:xfrm>
          <a:prstGeom prst="rect">
            <a:avLst/>
          </a:prstGeom>
        </p:spPr>
        <p:txBody>
          <a:bodyPr wrap="square">
            <a:spAutoFit/>
          </a:bodyPr>
          <a:lstStyle/>
          <a:p>
            <a:r>
              <a:rPr lang="fr-FR" sz="2800" b="1" dirty="0" smtClean="0"/>
              <a:t>4) Gestion du fonctionnement de l’éclairage</a:t>
            </a:r>
            <a:r>
              <a:rPr lang="fr-FR" sz="2800" dirty="0" smtClean="0"/>
              <a:t> </a:t>
            </a:r>
            <a:endParaRPr lang="fr-FR" sz="2800" b="1"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131</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a:t>
            </a: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câblage</a:t>
            </a: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pic>
        <p:nvPicPr>
          <p:cNvPr id="5124" name="Picture 4"/>
          <p:cNvPicPr>
            <a:picLocks noChangeAspect="1" noChangeArrowheads="1"/>
          </p:cNvPicPr>
          <p:nvPr/>
        </p:nvPicPr>
        <p:blipFill>
          <a:blip r:embed="rId3" cstate="print"/>
          <a:srcRect/>
          <a:stretch>
            <a:fillRect/>
          </a:stretch>
        </p:blipFill>
        <p:spPr bwMode="auto">
          <a:xfrm>
            <a:off x="2267744" y="692696"/>
            <a:ext cx="5600700" cy="5962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24"/>
            <a:ext cx="9144001" cy="6858000"/>
          </a:xfrm>
          <a:prstGeom prst="rect">
            <a:avLst/>
          </a:prstGeom>
          <a:noFill/>
          <a:ln w="9525">
            <a:noFill/>
            <a:miter lim="800000"/>
            <a:headEnd/>
            <a:tailEnd/>
          </a:ln>
        </p:spPr>
      </p:pic>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132</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a:t>
            </a:r>
            <a:r>
              <a:rPr lang="fr-FR" sz="1400" dirty="0" smtClean="0">
                <a:ln w="12700">
                  <a:solidFill>
                    <a:schemeClr val="tx2">
                      <a:satMod val="155000"/>
                    </a:schemeClr>
                  </a:solidFill>
                  <a:prstDash val="solid"/>
                </a:ln>
                <a:latin typeface="Berlin Sans FB" pitchFamily="34" charset="0"/>
              </a:rPr>
              <a:t>câblage</a:t>
            </a: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solidFill>
                  <a:schemeClr val="bg1"/>
                </a:solidFill>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8" name="ZoneTexte 7"/>
          <p:cNvSpPr txBox="1"/>
          <p:nvPr/>
        </p:nvSpPr>
        <p:spPr>
          <a:xfrm>
            <a:off x="1691680" y="260648"/>
            <a:ext cx="5976664" cy="461665"/>
          </a:xfrm>
          <a:prstGeom prst="rect">
            <a:avLst/>
          </a:prstGeom>
          <a:noFill/>
        </p:spPr>
        <p:txBody>
          <a:bodyPr wrap="square" rtlCol="0">
            <a:spAutoFit/>
          </a:bodyPr>
          <a:lstStyle/>
          <a:p>
            <a:r>
              <a:rPr lang="fr-FR" sz="2400" b="1" dirty="0" smtClean="0"/>
              <a:t>Procédure de réglage du capteur luminosité</a:t>
            </a:r>
            <a:endParaRPr lang="fr-FR" sz="2400" b="1" dirty="0"/>
          </a:p>
        </p:txBody>
      </p:sp>
      <p:sp>
        <p:nvSpPr>
          <p:cNvPr id="9" name="ZoneTexte 8"/>
          <p:cNvSpPr txBox="1"/>
          <p:nvPr/>
        </p:nvSpPr>
        <p:spPr>
          <a:xfrm>
            <a:off x="1835696" y="836712"/>
            <a:ext cx="6879708" cy="3416320"/>
          </a:xfrm>
          <a:prstGeom prst="rect">
            <a:avLst/>
          </a:prstGeom>
          <a:noFill/>
        </p:spPr>
        <p:txBody>
          <a:bodyPr wrap="square" rtlCol="0">
            <a:spAutoFit/>
          </a:bodyPr>
          <a:lstStyle/>
          <a:p>
            <a:r>
              <a:rPr lang="fr-FR" sz="2400" dirty="0" smtClean="0"/>
              <a:t>La cellule du capteur  peut se déporter.</a:t>
            </a:r>
          </a:p>
          <a:p>
            <a:r>
              <a:rPr lang="fr-FR" sz="2400" dirty="0" smtClean="0"/>
              <a:t>On place cette cellule  dans une boite , qui contient </a:t>
            </a:r>
          </a:p>
          <a:p>
            <a:r>
              <a:rPr lang="fr-FR" sz="2400" dirty="0" smtClean="0"/>
              <a:t>Une ampoule électrique  pilotée par un variateur. </a:t>
            </a:r>
          </a:p>
          <a:p>
            <a:r>
              <a:rPr lang="fr-FR" sz="2400" dirty="0" smtClean="0"/>
              <a:t>On règle l’éclairement pour avoir  45 Lux dans la boite.</a:t>
            </a:r>
          </a:p>
          <a:p>
            <a:r>
              <a:rPr lang="fr-FR" sz="2400" dirty="0" smtClean="0"/>
              <a:t>On agit sur le réglage de la carte pour obtenir un enclenchement du relais à la valeur préconisée</a:t>
            </a:r>
          </a:p>
          <a:p>
            <a:r>
              <a:rPr lang="fr-FR" sz="2400" dirty="0" smtClean="0"/>
              <a:t> </a:t>
            </a:r>
          </a:p>
          <a:p>
            <a:endParaRPr lang="fr-FR" sz="2400" dirty="0"/>
          </a:p>
        </p:txBody>
      </p:sp>
      <p:pic>
        <p:nvPicPr>
          <p:cNvPr id="1028" name="Picture 4"/>
          <p:cNvPicPr>
            <a:picLocks noChangeAspect="1" noChangeArrowheads="1"/>
          </p:cNvPicPr>
          <p:nvPr/>
        </p:nvPicPr>
        <p:blipFill>
          <a:blip r:embed="rId3" cstate="print"/>
          <a:srcRect/>
          <a:stretch>
            <a:fillRect/>
          </a:stretch>
        </p:blipFill>
        <p:spPr bwMode="auto">
          <a:xfrm>
            <a:off x="1979712" y="3605236"/>
            <a:ext cx="4667250" cy="3181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1" cy="6858000"/>
          </a:xfrm>
          <a:prstGeom prst="rect">
            <a:avLst/>
          </a:prstGeom>
          <a:noFill/>
          <a:ln w="9525">
            <a:noFill/>
            <a:miter lim="800000"/>
            <a:headEnd/>
            <a:tailEnd/>
          </a:ln>
        </p:spPr>
      </p:pic>
      <p:sp>
        <p:nvSpPr>
          <p:cNvPr id="4" name="Rectangle 3"/>
          <p:cNvSpPr/>
          <p:nvPr/>
        </p:nvSpPr>
        <p:spPr>
          <a:xfrm>
            <a:off x="1475656" y="332656"/>
            <a:ext cx="7096872" cy="523220"/>
          </a:xfrm>
          <a:prstGeom prst="rect">
            <a:avLst/>
          </a:prstGeom>
        </p:spPr>
        <p:txBody>
          <a:bodyPr wrap="square">
            <a:spAutoFit/>
          </a:bodyPr>
          <a:lstStyle/>
          <a:p>
            <a:r>
              <a:rPr lang="fr-FR" sz="2800" b="1" dirty="0" smtClean="0"/>
              <a:t>5) Prototype de câblage</a:t>
            </a:r>
            <a:endParaRPr lang="fr-FR" sz="2800" dirty="0"/>
          </a:p>
        </p:txBody>
      </p:sp>
      <p:sp>
        <p:nvSpPr>
          <p:cNvPr id="19" name="Espace réservé du numéro de diapositive 18"/>
          <p:cNvSpPr>
            <a:spLocks noGrp="1"/>
          </p:cNvSpPr>
          <p:nvPr>
            <p:ph type="sldNum" sz="quarter" idx="12"/>
          </p:nvPr>
        </p:nvSpPr>
        <p:spPr>
          <a:xfrm>
            <a:off x="6516216" y="0"/>
            <a:ext cx="2133600" cy="365125"/>
          </a:xfrm>
        </p:spPr>
        <p:txBody>
          <a:bodyPr/>
          <a:lstStyle/>
          <a:p>
            <a:fld id="{DB920179-DB72-445E-A05A-5D007B9F91E3}" type="slidenum">
              <a:rPr lang="fr-FR" smtClean="0"/>
              <a:pPr/>
              <a:t>133</a:t>
            </a:fld>
            <a:endParaRPr lang="fr-FR" dirty="0"/>
          </a:p>
        </p:txBody>
      </p:sp>
      <p:sp>
        <p:nvSpPr>
          <p:cNvPr id="20"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9" name="ZoneTexte 8"/>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a:t>
            </a: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câblage</a:t>
            </a: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pic>
        <p:nvPicPr>
          <p:cNvPr id="10" name="Picture 2"/>
          <p:cNvPicPr>
            <a:picLocks noChangeAspect="1" noChangeArrowheads="1"/>
          </p:cNvPicPr>
          <p:nvPr/>
        </p:nvPicPr>
        <p:blipFill>
          <a:blip r:embed="rId3" cstate="print"/>
          <a:srcRect/>
          <a:stretch>
            <a:fillRect/>
          </a:stretch>
        </p:blipFill>
        <p:spPr bwMode="auto">
          <a:xfrm>
            <a:off x="1" y="1484784"/>
            <a:ext cx="9143999" cy="4183910"/>
          </a:xfrm>
          <a:prstGeom prst="rect">
            <a:avLst/>
          </a:prstGeom>
          <a:noFill/>
          <a:ln w="9525">
            <a:noFill/>
            <a:miter lim="800000"/>
            <a:headEnd/>
            <a:tailEnd/>
          </a:ln>
        </p:spPr>
      </p:pic>
      <p:sp>
        <p:nvSpPr>
          <p:cNvPr id="11" name="ZoneTexte 10"/>
          <p:cNvSpPr txBox="1"/>
          <p:nvPr/>
        </p:nvSpPr>
        <p:spPr>
          <a:xfrm>
            <a:off x="3635896" y="6093296"/>
            <a:ext cx="1440160" cy="523220"/>
          </a:xfrm>
          <a:prstGeom prst="rect">
            <a:avLst/>
          </a:prstGeom>
          <a:noFill/>
        </p:spPr>
        <p:txBody>
          <a:bodyPr wrap="square" rtlCol="0">
            <a:spAutoFit/>
          </a:bodyPr>
          <a:lstStyle/>
          <a:p>
            <a:r>
              <a:rPr lang="fr-FR" sz="2800" b="1" dirty="0" smtClean="0"/>
              <a:t>Batterie</a:t>
            </a:r>
            <a:r>
              <a:rPr lang="fr-FR" dirty="0" smtClean="0"/>
              <a:t> </a:t>
            </a:r>
            <a:endParaRPr lang="fr-FR" dirty="0"/>
          </a:p>
        </p:txBody>
      </p:sp>
      <p:cxnSp>
        <p:nvCxnSpPr>
          <p:cNvPr id="12" name="Connecteur droit avec flèche 11"/>
          <p:cNvCxnSpPr/>
          <p:nvPr/>
        </p:nvCxnSpPr>
        <p:spPr>
          <a:xfrm>
            <a:off x="3635896" y="5733256"/>
            <a:ext cx="504056"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23528" y="6093296"/>
            <a:ext cx="3096344" cy="523220"/>
          </a:xfrm>
          <a:prstGeom prst="rect">
            <a:avLst/>
          </a:prstGeom>
          <a:noFill/>
        </p:spPr>
        <p:txBody>
          <a:bodyPr wrap="square" rtlCol="0">
            <a:spAutoFit/>
          </a:bodyPr>
          <a:lstStyle/>
          <a:p>
            <a:r>
              <a:rPr lang="fr-FR" sz="2800" b="1" dirty="0" smtClean="0"/>
              <a:t>Panneaux solaires</a:t>
            </a:r>
            <a:endParaRPr lang="fr-FR" sz="2800" b="1" dirty="0"/>
          </a:p>
        </p:txBody>
      </p:sp>
      <p:cxnSp>
        <p:nvCxnSpPr>
          <p:cNvPr id="14" name="Connecteur droit avec flèche 13"/>
          <p:cNvCxnSpPr/>
          <p:nvPr/>
        </p:nvCxnSpPr>
        <p:spPr>
          <a:xfrm flipH="1">
            <a:off x="2411760" y="5733256"/>
            <a:ext cx="72008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948264" y="6093296"/>
            <a:ext cx="1656184" cy="523220"/>
          </a:xfrm>
          <a:prstGeom prst="rect">
            <a:avLst/>
          </a:prstGeom>
          <a:noFill/>
        </p:spPr>
        <p:txBody>
          <a:bodyPr wrap="square" rtlCol="0">
            <a:spAutoFit/>
          </a:bodyPr>
          <a:lstStyle/>
          <a:p>
            <a:r>
              <a:rPr lang="fr-FR" sz="2800" b="1" dirty="0" smtClean="0"/>
              <a:t>Lampes</a:t>
            </a:r>
            <a:endParaRPr lang="fr-FR" sz="2800" b="1" dirty="0"/>
          </a:p>
        </p:txBody>
      </p:sp>
      <p:cxnSp>
        <p:nvCxnSpPr>
          <p:cNvPr id="16" name="Connecteur droit avec flèche 15"/>
          <p:cNvCxnSpPr>
            <a:endCxn id="15" idx="0"/>
          </p:cNvCxnSpPr>
          <p:nvPr/>
        </p:nvCxnSpPr>
        <p:spPr>
          <a:xfrm>
            <a:off x="7740352" y="5517232"/>
            <a:ext cx="36004" cy="5760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500298" y="857232"/>
            <a:ext cx="1928826" cy="461665"/>
          </a:xfrm>
          <a:prstGeom prst="rect">
            <a:avLst/>
          </a:prstGeom>
          <a:noFill/>
          <a:ln>
            <a:solidFill>
              <a:schemeClr val="accent6">
                <a:lumMod val="50000"/>
              </a:schemeClr>
            </a:solidFill>
          </a:ln>
        </p:spPr>
        <p:txBody>
          <a:bodyPr wrap="square" rtlCol="0">
            <a:spAutoFit/>
          </a:bodyPr>
          <a:lstStyle/>
          <a:p>
            <a:pPr algn="ctr"/>
            <a:r>
              <a:rPr lang="fr-FR" sz="2400" dirty="0" smtClean="0"/>
              <a:t>Régulateur</a:t>
            </a:r>
            <a:r>
              <a:rPr lang="fr-FR" sz="1600" dirty="0" smtClean="0"/>
              <a:t> </a:t>
            </a:r>
            <a:endParaRPr lang="fr-FR" sz="1600" dirty="0"/>
          </a:p>
        </p:txBody>
      </p:sp>
      <p:cxnSp>
        <p:nvCxnSpPr>
          <p:cNvPr id="18" name="Connecteur droit avec flèche 17"/>
          <p:cNvCxnSpPr/>
          <p:nvPr/>
        </p:nvCxnSpPr>
        <p:spPr>
          <a:xfrm rot="16200000" flipH="1">
            <a:off x="2714612" y="2000240"/>
            <a:ext cx="1357322" cy="714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4714876" y="812053"/>
            <a:ext cx="1928826" cy="830997"/>
          </a:xfrm>
          <a:prstGeom prst="rect">
            <a:avLst/>
          </a:prstGeom>
          <a:solidFill>
            <a:schemeClr val="bg1"/>
          </a:solidFill>
          <a:ln>
            <a:solidFill>
              <a:schemeClr val="accent6">
                <a:lumMod val="50000"/>
              </a:schemeClr>
            </a:solidFill>
          </a:ln>
        </p:spPr>
        <p:txBody>
          <a:bodyPr wrap="square" rtlCol="0">
            <a:spAutoFit/>
          </a:bodyPr>
          <a:lstStyle/>
          <a:p>
            <a:r>
              <a:rPr lang="fr-FR" sz="2400" dirty="0" smtClean="0"/>
              <a:t>Adaptateur de tension</a:t>
            </a:r>
            <a:endParaRPr lang="fr-FR" sz="1600" dirty="0"/>
          </a:p>
        </p:txBody>
      </p:sp>
      <p:cxnSp>
        <p:nvCxnSpPr>
          <p:cNvPr id="23" name="Connecteur droit avec flèche 22"/>
          <p:cNvCxnSpPr/>
          <p:nvPr/>
        </p:nvCxnSpPr>
        <p:spPr>
          <a:xfrm rot="16200000" flipH="1">
            <a:off x="5250661" y="2107397"/>
            <a:ext cx="857256" cy="714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6786578" y="214290"/>
            <a:ext cx="1928826" cy="1200329"/>
          </a:xfrm>
          <a:prstGeom prst="rect">
            <a:avLst/>
          </a:prstGeom>
          <a:solidFill>
            <a:schemeClr val="bg1"/>
          </a:solidFill>
          <a:ln>
            <a:solidFill>
              <a:schemeClr val="accent6">
                <a:lumMod val="50000"/>
              </a:schemeClr>
            </a:solidFill>
          </a:ln>
        </p:spPr>
        <p:txBody>
          <a:bodyPr wrap="square" rtlCol="0">
            <a:spAutoFit/>
          </a:bodyPr>
          <a:lstStyle/>
          <a:p>
            <a:pPr algn="ctr"/>
            <a:r>
              <a:rPr lang="fr-FR" sz="2400" dirty="0" smtClean="0"/>
              <a:t>Détecteur présence usager</a:t>
            </a:r>
            <a:endParaRPr lang="fr-FR" sz="1600" dirty="0"/>
          </a:p>
        </p:txBody>
      </p:sp>
      <p:cxnSp>
        <p:nvCxnSpPr>
          <p:cNvPr id="27" name="Connecteur droit avec flèche 26"/>
          <p:cNvCxnSpPr/>
          <p:nvPr/>
        </p:nvCxnSpPr>
        <p:spPr>
          <a:xfrm rot="5400000">
            <a:off x="7572396" y="1643050"/>
            <a:ext cx="428628"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4643438" y="5000636"/>
            <a:ext cx="1928826" cy="1200329"/>
          </a:xfrm>
          <a:prstGeom prst="rect">
            <a:avLst/>
          </a:prstGeom>
          <a:solidFill>
            <a:schemeClr val="bg1"/>
          </a:solidFill>
          <a:ln>
            <a:solidFill>
              <a:schemeClr val="accent6">
                <a:lumMod val="50000"/>
              </a:schemeClr>
            </a:solidFill>
          </a:ln>
        </p:spPr>
        <p:txBody>
          <a:bodyPr wrap="square" rtlCol="0">
            <a:spAutoFit/>
          </a:bodyPr>
          <a:lstStyle/>
          <a:p>
            <a:pPr algn="ctr"/>
            <a:r>
              <a:rPr lang="fr-FR" sz="2400" dirty="0" smtClean="0"/>
              <a:t>Détecteur présence rame</a:t>
            </a:r>
            <a:endParaRPr lang="fr-FR" sz="1600" dirty="0"/>
          </a:p>
        </p:txBody>
      </p:sp>
      <p:cxnSp>
        <p:nvCxnSpPr>
          <p:cNvPr id="31" name="Connecteur droit avec flèche 30"/>
          <p:cNvCxnSpPr/>
          <p:nvPr/>
        </p:nvCxnSpPr>
        <p:spPr>
          <a:xfrm rot="5400000" flipH="1" flipV="1">
            <a:off x="5965041" y="4036223"/>
            <a:ext cx="1071570" cy="7143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10800000">
            <a:off x="1285852" y="3214686"/>
            <a:ext cx="3357586" cy="17145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7643834" y="3714752"/>
            <a:ext cx="1500166" cy="1200329"/>
          </a:xfrm>
          <a:prstGeom prst="rect">
            <a:avLst/>
          </a:prstGeom>
          <a:solidFill>
            <a:schemeClr val="bg1"/>
          </a:solidFill>
          <a:ln>
            <a:solidFill>
              <a:schemeClr val="accent6">
                <a:lumMod val="50000"/>
              </a:schemeClr>
            </a:solidFill>
          </a:ln>
        </p:spPr>
        <p:txBody>
          <a:bodyPr wrap="square" rtlCol="0">
            <a:spAutoFit/>
          </a:bodyPr>
          <a:lstStyle/>
          <a:p>
            <a:pPr algn="ctr"/>
            <a:r>
              <a:rPr lang="fr-FR" sz="2400" dirty="0" smtClean="0"/>
              <a:t>Détecteur manque luminosité</a:t>
            </a:r>
            <a:endParaRPr lang="fr-FR" sz="1600" dirty="0"/>
          </a:p>
        </p:txBody>
      </p:sp>
      <p:cxnSp>
        <p:nvCxnSpPr>
          <p:cNvPr id="35" name="Connecteur droit avec flèche 34"/>
          <p:cNvCxnSpPr/>
          <p:nvPr/>
        </p:nvCxnSpPr>
        <p:spPr>
          <a:xfrm rot="16200000" flipV="1">
            <a:off x="8679685" y="3464719"/>
            <a:ext cx="285752" cy="2143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24"/>
            <a:ext cx="9144001" cy="685800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a:xfrm>
            <a:off x="6516216" y="0"/>
            <a:ext cx="2133600" cy="365125"/>
          </a:xfrm>
        </p:spPr>
        <p:txBody>
          <a:bodyPr/>
          <a:lstStyle/>
          <a:p>
            <a:fld id="{DB920179-DB72-445E-A05A-5D007B9F91E3}" type="slidenum">
              <a:rPr lang="fr-FR" smtClean="0"/>
              <a:pPr/>
              <a:t>134</a:t>
            </a:fld>
            <a:endParaRPr lang="fr-FR" dirty="0"/>
          </a:p>
        </p:txBody>
      </p:sp>
      <p:sp>
        <p:nvSpPr>
          <p:cNvPr id="7" name="ZoneTexte 6"/>
          <p:cNvSpPr txBox="1"/>
          <p:nvPr/>
        </p:nvSpPr>
        <p:spPr>
          <a:xfrm>
            <a:off x="0" y="1412776"/>
            <a:ext cx="1187624" cy="5324535"/>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Test validation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8" name="ZoneTexte 7"/>
          <p:cNvSpPr txBox="1"/>
          <p:nvPr/>
        </p:nvSpPr>
        <p:spPr>
          <a:xfrm>
            <a:off x="1785918" y="77908"/>
            <a:ext cx="5184576"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Validation</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10" name="ZoneTexte 9"/>
          <p:cNvSpPr txBox="1"/>
          <p:nvPr/>
        </p:nvSpPr>
        <p:spPr>
          <a:xfrm>
            <a:off x="1547664" y="980728"/>
            <a:ext cx="6912768" cy="1754326"/>
          </a:xfrm>
          <a:prstGeom prst="rect">
            <a:avLst/>
          </a:prstGeom>
          <a:noFill/>
        </p:spPr>
        <p:txBody>
          <a:bodyPr wrap="square" rtlCol="0">
            <a:spAutoFit/>
          </a:bodyPr>
          <a:lstStyle/>
          <a:p>
            <a:pPr algn="just"/>
            <a:r>
              <a:rPr lang="fr-FR" dirty="0" smtClean="0"/>
              <a:t>    </a:t>
            </a:r>
          </a:p>
          <a:p>
            <a:pPr algn="just"/>
            <a:r>
              <a:rPr lang="fr-FR" dirty="0" smtClean="0"/>
              <a:t>    </a:t>
            </a:r>
          </a:p>
          <a:p>
            <a:pPr algn="just"/>
            <a:r>
              <a:rPr lang="fr-FR" dirty="0" smtClean="0"/>
              <a:t>    </a:t>
            </a:r>
          </a:p>
          <a:p>
            <a:pPr algn="just"/>
            <a:r>
              <a:rPr lang="fr-FR" dirty="0" smtClean="0"/>
              <a:t>    </a:t>
            </a:r>
          </a:p>
          <a:p>
            <a:pPr algn="just"/>
            <a:r>
              <a:rPr lang="fr-FR" dirty="0" smtClean="0"/>
              <a:t>     </a:t>
            </a:r>
          </a:p>
          <a:p>
            <a:endParaRPr lang="fr-FR" dirty="0"/>
          </a:p>
        </p:txBody>
      </p:sp>
      <p:sp>
        <p:nvSpPr>
          <p:cNvPr id="37"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2000232" y="857232"/>
            <a:ext cx="6191250" cy="3810000"/>
          </a:xfrm>
          <a:prstGeom prst="rect">
            <a:avLst/>
          </a:prstGeom>
          <a:noFill/>
          <a:ln w="9525">
            <a:noFill/>
            <a:miter lim="800000"/>
            <a:headEnd/>
            <a:tailEnd/>
          </a:ln>
        </p:spPr>
      </p:pic>
      <p:sp>
        <p:nvSpPr>
          <p:cNvPr id="11" name="ZoneTexte 10"/>
          <p:cNvSpPr txBox="1"/>
          <p:nvPr/>
        </p:nvSpPr>
        <p:spPr>
          <a:xfrm>
            <a:off x="1285852" y="4857760"/>
            <a:ext cx="7358114" cy="1354217"/>
          </a:xfrm>
          <a:prstGeom prst="rect">
            <a:avLst/>
          </a:prstGeom>
          <a:noFill/>
        </p:spPr>
        <p:txBody>
          <a:bodyPr wrap="square" rtlCol="0">
            <a:spAutoFit/>
          </a:bodyPr>
          <a:lstStyle/>
          <a:p>
            <a:pPr marL="352425" indent="-352425">
              <a:spcAft>
                <a:spcPts val="1200"/>
              </a:spcAft>
              <a:buFont typeface="Arial" pitchFamily="34" charset="0"/>
              <a:buChar char="•"/>
            </a:pPr>
            <a:r>
              <a:rPr lang="fr-FR" sz="2400" dirty="0" smtClean="0"/>
              <a:t>L’abri a été reproduit en utilisant un coin du laboratoire </a:t>
            </a:r>
          </a:p>
          <a:p>
            <a:pPr marL="352425" indent="-352425">
              <a:buFont typeface="Arial" pitchFamily="34" charset="0"/>
              <a:buChar char="•"/>
            </a:pPr>
            <a:r>
              <a:rPr lang="fr-FR" sz="2400" dirty="0" smtClean="0"/>
              <a:t>Les points d’éclairage ont été montés conformément à ce qui a été défini en phase de conception détaillée</a:t>
            </a:r>
            <a:endParaRPr lang="fr-FR"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a:xfrm>
            <a:off x="6516216" y="0"/>
            <a:ext cx="2133600" cy="365125"/>
          </a:xfrm>
        </p:spPr>
        <p:txBody>
          <a:bodyPr/>
          <a:lstStyle/>
          <a:p>
            <a:fld id="{DB920179-DB72-445E-A05A-5D007B9F91E3}" type="slidenum">
              <a:rPr lang="fr-FR" smtClean="0"/>
              <a:pPr/>
              <a:t>135</a:t>
            </a:fld>
            <a:endParaRPr lang="fr-FR" dirty="0"/>
          </a:p>
        </p:txBody>
      </p:sp>
      <p:sp>
        <p:nvSpPr>
          <p:cNvPr id="7" name="ZoneTexte 6"/>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8" name="ZoneTexte 7"/>
          <p:cNvSpPr txBox="1"/>
          <p:nvPr/>
        </p:nvSpPr>
        <p:spPr>
          <a:xfrm>
            <a:off x="2643174" y="0"/>
            <a:ext cx="4824536" cy="707886"/>
          </a:xfrm>
          <a:prstGeom prst="rect">
            <a:avLst/>
          </a:prstGeom>
          <a:noFill/>
        </p:spPr>
        <p:txBody>
          <a:bodyPr wrap="square" rtlCol="0">
            <a:spAutoFit/>
          </a:bodyPr>
          <a:lstStyle/>
          <a:p>
            <a:pPr algn="ctr"/>
            <a:r>
              <a:rPr lang="fr-FR" sz="4000" b="1" i="1"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Protocole de test</a:t>
            </a:r>
            <a:endParaRPr lang="fr-FR" sz="4000" b="1" i="1"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10" name="ZoneTexte 9"/>
          <p:cNvSpPr txBox="1"/>
          <p:nvPr/>
        </p:nvSpPr>
        <p:spPr>
          <a:xfrm>
            <a:off x="1547664" y="980728"/>
            <a:ext cx="6912768" cy="1754326"/>
          </a:xfrm>
          <a:prstGeom prst="rect">
            <a:avLst/>
          </a:prstGeom>
          <a:noFill/>
        </p:spPr>
        <p:txBody>
          <a:bodyPr wrap="square" rtlCol="0">
            <a:spAutoFit/>
          </a:bodyPr>
          <a:lstStyle/>
          <a:p>
            <a:pPr algn="just"/>
            <a:r>
              <a:rPr lang="fr-FR" dirty="0" smtClean="0"/>
              <a:t>    </a:t>
            </a:r>
          </a:p>
          <a:p>
            <a:pPr algn="just"/>
            <a:r>
              <a:rPr lang="fr-FR" dirty="0" smtClean="0"/>
              <a:t>    </a:t>
            </a:r>
          </a:p>
          <a:p>
            <a:pPr algn="just"/>
            <a:r>
              <a:rPr lang="fr-FR" dirty="0" smtClean="0"/>
              <a:t>    </a:t>
            </a:r>
          </a:p>
          <a:p>
            <a:pPr algn="just"/>
            <a:r>
              <a:rPr lang="fr-FR" dirty="0" smtClean="0"/>
              <a:t>    </a:t>
            </a:r>
          </a:p>
          <a:p>
            <a:pPr algn="just"/>
            <a:r>
              <a:rPr lang="fr-FR" dirty="0" smtClean="0"/>
              <a:t>     </a:t>
            </a:r>
          </a:p>
          <a:p>
            <a:endParaRPr lang="fr-FR" dirty="0"/>
          </a:p>
        </p:txBody>
      </p:sp>
      <p:sp>
        <p:nvSpPr>
          <p:cNvPr id="37"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grpSp>
        <p:nvGrpSpPr>
          <p:cNvPr id="2" name="Group 2"/>
          <p:cNvGrpSpPr>
            <a:grpSpLocks/>
          </p:cNvGrpSpPr>
          <p:nvPr/>
        </p:nvGrpSpPr>
        <p:grpSpPr bwMode="auto">
          <a:xfrm>
            <a:off x="1285852" y="1454173"/>
            <a:ext cx="7812087" cy="5260975"/>
            <a:chOff x="106740150" y="107519775"/>
            <a:chExt cx="7812000" cy="5261025"/>
          </a:xfrm>
        </p:grpSpPr>
        <p:sp>
          <p:nvSpPr>
            <p:cNvPr id="1027" name="Rectangle 3"/>
            <p:cNvSpPr>
              <a:spLocks noChangeArrowheads="1"/>
            </p:cNvSpPr>
            <p:nvPr/>
          </p:nvSpPr>
          <p:spPr bwMode="auto">
            <a:xfrm>
              <a:off x="107460150" y="107987775"/>
              <a:ext cx="6084000" cy="4104000"/>
            </a:xfrm>
            <a:prstGeom prst="rect">
              <a:avLst/>
            </a:prstGeom>
            <a:noFill/>
            <a:ln w="381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28" name="Line 4"/>
            <p:cNvSpPr>
              <a:spLocks noChangeShapeType="1"/>
            </p:cNvSpPr>
            <p:nvPr/>
          </p:nvSpPr>
          <p:spPr bwMode="auto">
            <a:xfrm>
              <a:off x="106920150" y="108574375"/>
              <a:ext cx="73440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29" name="Line 5"/>
            <p:cNvSpPr>
              <a:spLocks noChangeShapeType="1"/>
            </p:cNvSpPr>
            <p:nvPr/>
          </p:nvSpPr>
          <p:spPr bwMode="auto">
            <a:xfrm>
              <a:off x="106884150" y="111453975"/>
              <a:ext cx="74520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0" name="Line 6"/>
            <p:cNvSpPr>
              <a:spLocks noChangeShapeType="1"/>
            </p:cNvSpPr>
            <p:nvPr/>
          </p:nvSpPr>
          <p:spPr bwMode="auto">
            <a:xfrm>
              <a:off x="112915150" y="107591775"/>
              <a:ext cx="0" cy="50040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1" name="Line 7"/>
            <p:cNvSpPr>
              <a:spLocks noChangeShapeType="1"/>
            </p:cNvSpPr>
            <p:nvPr/>
          </p:nvSpPr>
          <p:spPr bwMode="auto">
            <a:xfrm>
              <a:off x="112896150" y="112523775"/>
              <a:ext cx="648000" cy="0"/>
            </a:xfrm>
            <a:prstGeom prst="line">
              <a:avLst/>
            </a:prstGeom>
            <a:noFill/>
            <a:ln w="9525">
              <a:solidFill>
                <a:srgbClr val="000000"/>
              </a:solidFill>
              <a:round/>
              <a:headEnd type="arrow" w="med" len="med"/>
              <a:tailEnd type="arrow" w="med" len="med"/>
            </a:ln>
            <a:effectLst/>
          </p:spPr>
          <p:txBody>
            <a:bodyPr vert="horz" wrap="square" lIns="36576" tIns="36576" rIns="36576" bIns="36576" numCol="1" anchor="t" anchorCtr="0" compatLnSpc="1">
              <a:prstTxWarp prst="textNoShape">
                <a:avLst/>
              </a:prstTxWarp>
            </a:bodyPr>
            <a:lstStyle/>
            <a:p>
              <a:endParaRPr lang="fr-FR"/>
            </a:p>
          </p:txBody>
        </p:sp>
        <p:sp>
          <p:nvSpPr>
            <p:cNvPr id="1032" name="Line 8"/>
            <p:cNvSpPr>
              <a:spLocks noChangeShapeType="1"/>
            </p:cNvSpPr>
            <p:nvPr/>
          </p:nvSpPr>
          <p:spPr bwMode="auto">
            <a:xfrm>
              <a:off x="113940150" y="108023775"/>
              <a:ext cx="0" cy="540000"/>
            </a:xfrm>
            <a:prstGeom prst="line">
              <a:avLst/>
            </a:prstGeom>
            <a:noFill/>
            <a:ln w="9525">
              <a:solidFill>
                <a:srgbClr val="000000"/>
              </a:solidFill>
              <a:round/>
              <a:headEnd type="arrow" w="med" len="med"/>
              <a:tailEnd type="arrow" w="med" len="med"/>
            </a:ln>
            <a:effectLst/>
          </p:spPr>
          <p:txBody>
            <a:bodyPr vert="horz" wrap="square" lIns="36576" tIns="36576" rIns="36576" bIns="36576" numCol="1" anchor="t" anchorCtr="0" compatLnSpc="1">
              <a:prstTxWarp prst="textNoShape">
                <a:avLst/>
              </a:prstTxWarp>
            </a:bodyPr>
            <a:lstStyle/>
            <a:p>
              <a:endParaRPr lang="fr-FR"/>
            </a:p>
          </p:txBody>
        </p:sp>
        <p:sp>
          <p:nvSpPr>
            <p:cNvPr id="1033" name="Text Box 9"/>
            <p:cNvSpPr txBox="1">
              <a:spLocks noChangeArrowheads="1"/>
            </p:cNvSpPr>
            <p:nvPr/>
          </p:nvSpPr>
          <p:spPr bwMode="auto">
            <a:xfrm>
              <a:off x="113976150" y="108167775"/>
              <a:ext cx="57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33cm</a:t>
              </a:r>
              <a:endParaRPr kumimoji="0" lang="fr-FR" sz="1800" b="0" i="0" u="none" strike="noStrike" cap="none" normalizeH="0" baseline="0" smtClean="0">
                <a:ln>
                  <a:noFill/>
                </a:ln>
                <a:solidFill>
                  <a:schemeClr val="tx1"/>
                </a:solidFill>
                <a:effectLst/>
                <a:latin typeface="Arial" pitchFamily="34" charset="0"/>
              </a:endParaRPr>
            </a:p>
          </p:txBody>
        </p:sp>
        <p:sp>
          <p:nvSpPr>
            <p:cNvPr id="1034" name="Text Box 10"/>
            <p:cNvSpPr txBox="1">
              <a:spLocks noChangeArrowheads="1"/>
            </p:cNvSpPr>
            <p:nvPr/>
          </p:nvSpPr>
          <p:spPr bwMode="auto">
            <a:xfrm>
              <a:off x="112968150" y="112595775"/>
              <a:ext cx="540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37 cm</a:t>
              </a:r>
              <a:endParaRPr kumimoji="0" lang="fr-FR" sz="1800" b="0" i="0" u="none" strike="noStrike" cap="none" normalizeH="0" baseline="0" smtClean="0">
                <a:ln>
                  <a:noFill/>
                </a:ln>
                <a:solidFill>
                  <a:schemeClr val="tx1"/>
                </a:solidFill>
                <a:effectLst/>
                <a:latin typeface="Arial" pitchFamily="34" charset="0"/>
              </a:endParaRPr>
            </a:p>
          </p:txBody>
        </p:sp>
        <p:sp>
          <p:nvSpPr>
            <p:cNvPr id="1035" name="Line 11"/>
            <p:cNvSpPr>
              <a:spLocks noChangeShapeType="1"/>
            </p:cNvSpPr>
            <p:nvPr/>
          </p:nvSpPr>
          <p:spPr bwMode="auto">
            <a:xfrm>
              <a:off x="107460150" y="107627775"/>
              <a:ext cx="648000" cy="0"/>
            </a:xfrm>
            <a:prstGeom prst="line">
              <a:avLst/>
            </a:prstGeom>
            <a:noFill/>
            <a:ln w="9525">
              <a:solidFill>
                <a:srgbClr val="000000"/>
              </a:solidFill>
              <a:round/>
              <a:headEnd type="triangle" w="med" len="med"/>
              <a:tailEnd type="triangle" w="med" len="med"/>
            </a:ln>
            <a:effectLst/>
          </p:spPr>
          <p:txBody>
            <a:bodyPr vert="horz" wrap="square" lIns="36576" tIns="36576" rIns="36576" bIns="36576" numCol="1" anchor="t" anchorCtr="0" compatLnSpc="1">
              <a:prstTxWarp prst="textNoShape">
                <a:avLst/>
              </a:prstTxWarp>
            </a:bodyPr>
            <a:lstStyle/>
            <a:p>
              <a:endParaRPr lang="fr-FR"/>
            </a:p>
          </p:txBody>
        </p:sp>
        <p:sp>
          <p:nvSpPr>
            <p:cNvPr id="1036" name="Text Box 12"/>
            <p:cNvSpPr txBox="1">
              <a:spLocks noChangeArrowheads="1"/>
            </p:cNvSpPr>
            <p:nvPr/>
          </p:nvSpPr>
          <p:spPr bwMode="auto">
            <a:xfrm>
              <a:off x="107568150" y="107699775"/>
              <a:ext cx="468000" cy="21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37 cm</a:t>
              </a:r>
              <a:endParaRPr kumimoji="0" lang="fr-FR" sz="1800" b="0" i="0" u="none" strike="noStrike" cap="none" normalizeH="0" baseline="0" smtClean="0">
                <a:ln>
                  <a:noFill/>
                </a:ln>
                <a:solidFill>
                  <a:schemeClr val="tx1"/>
                </a:solidFill>
                <a:effectLst/>
                <a:latin typeface="Arial" pitchFamily="34" charset="0"/>
              </a:endParaRPr>
            </a:p>
          </p:txBody>
        </p:sp>
        <p:sp>
          <p:nvSpPr>
            <p:cNvPr id="1037" name="Line 13"/>
            <p:cNvSpPr>
              <a:spLocks noChangeShapeType="1"/>
            </p:cNvSpPr>
            <p:nvPr/>
          </p:nvSpPr>
          <p:spPr bwMode="auto">
            <a:xfrm>
              <a:off x="112084000" y="107613475"/>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8" name="Line 14"/>
            <p:cNvSpPr>
              <a:spLocks noChangeShapeType="1"/>
            </p:cNvSpPr>
            <p:nvPr/>
          </p:nvSpPr>
          <p:spPr bwMode="auto">
            <a:xfrm>
              <a:off x="111280500" y="107658325"/>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9" name="Line 15"/>
            <p:cNvSpPr>
              <a:spLocks noChangeShapeType="1"/>
            </p:cNvSpPr>
            <p:nvPr/>
          </p:nvSpPr>
          <p:spPr bwMode="auto">
            <a:xfrm>
              <a:off x="110457225" y="107761050"/>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0" name="Line 16"/>
            <p:cNvSpPr>
              <a:spLocks noChangeShapeType="1"/>
            </p:cNvSpPr>
            <p:nvPr/>
          </p:nvSpPr>
          <p:spPr bwMode="auto">
            <a:xfrm>
              <a:off x="108950400" y="107713300"/>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1" name="Line 17"/>
            <p:cNvSpPr>
              <a:spLocks noChangeShapeType="1"/>
            </p:cNvSpPr>
            <p:nvPr/>
          </p:nvSpPr>
          <p:spPr bwMode="auto">
            <a:xfrm>
              <a:off x="108099475" y="107665550"/>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2" name="Line 18"/>
            <p:cNvSpPr>
              <a:spLocks noChangeShapeType="1"/>
            </p:cNvSpPr>
            <p:nvPr/>
          </p:nvSpPr>
          <p:spPr bwMode="auto">
            <a:xfrm>
              <a:off x="106894750" y="109247475"/>
              <a:ext cx="73440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3" name="Line 19"/>
            <p:cNvSpPr>
              <a:spLocks noChangeShapeType="1"/>
            </p:cNvSpPr>
            <p:nvPr/>
          </p:nvSpPr>
          <p:spPr bwMode="auto">
            <a:xfrm>
              <a:off x="106843950" y="110022175"/>
              <a:ext cx="73440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4" name="Line 20"/>
            <p:cNvSpPr>
              <a:spLocks noChangeShapeType="1"/>
            </p:cNvSpPr>
            <p:nvPr/>
          </p:nvSpPr>
          <p:spPr bwMode="auto">
            <a:xfrm>
              <a:off x="106831250" y="110707975"/>
              <a:ext cx="73440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5" name="Line 21"/>
            <p:cNvSpPr>
              <a:spLocks noChangeShapeType="1"/>
            </p:cNvSpPr>
            <p:nvPr/>
          </p:nvSpPr>
          <p:spPr bwMode="auto">
            <a:xfrm>
              <a:off x="109725100" y="107776800"/>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50" name="Oval 26"/>
            <p:cNvSpPr>
              <a:spLocks noChangeArrowheads="1"/>
            </p:cNvSpPr>
            <p:nvPr/>
          </p:nvSpPr>
          <p:spPr bwMode="auto">
            <a:xfrm>
              <a:off x="108432150" y="109895775"/>
              <a:ext cx="288000" cy="288000"/>
            </a:xfrm>
            <a:prstGeom prst="ellipse">
              <a:avLst/>
            </a:prstGeom>
            <a:solidFill>
              <a:srgbClr val="0000FF"/>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51" name="Oval 27"/>
            <p:cNvSpPr>
              <a:spLocks noChangeArrowheads="1"/>
            </p:cNvSpPr>
            <p:nvPr/>
          </p:nvSpPr>
          <p:spPr bwMode="auto">
            <a:xfrm>
              <a:off x="110327625" y="109886250"/>
              <a:ext cx="288000" cy="288000"/>
            </a:xfrm>
            <a:prstGeom prst="ellipse">
              <a:avLst/>
            </a:prstGeom>
            <a:solidFill>
              <a:srgbClr val="0000FF"/>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52" name="Oval 28"/>
            <p:cNvSpPr>
              <a:spLocks noChangeArrowheads="1"/>
            </p:cNvSpPr>
            <p:nvPr/>
          </p:nvSpPr>
          <p:spPr bwMode="auto">
            <a:xfrm>
              <a:off x="112318350" y="109895775"/>
              <a:ext cx="288000" cy="288000"/>
            </a:xfrm>
            <a:prstGeom prst="ellipse">
              <a:avLst/>
            </a:prstGeom>
            <a:solidFill>
              <a:srgbClr val="0000FF"/>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75" name="Text Box 51"/>
            <p:cNvSpPr txBox="1">
              <a:spLocks noChangeArrowheads="1"/>
            </p:cNvSpPr>
            <p:nvPr/>
          </p:nvSpPr>
          <p:spPr bwMode="auto">
            <a:xfrm>
              <a:off x="109728150" y="107519775"/>
              <a:ext cx="1872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itchFamily="18" charset="0"/>
                </a:rPr>
                <a:t>Mur de la classe </a:t>
              </a:r>
              <a:endParaRPr kumimoji="0" lang="fr-FR" sz="1800" b="0" i="0" u="none" strike="noStrike" cap="none" normalizeH="0" baseline="0" smtClean="0">
                <a:ln>
                  <a:noFill/>
                </a:ln>
                <a:solidFill>
                  <a:schemeClr val="tx1"/>
                </a:solidFill>
                <a:effectLst/>
                <a:latin typeface="Arial" pitchFamily="34" charset="0"/>
              </a:endParaRPr>
            </a:p>
          </p:txBody>
        </p:sp>
        <p:sp>
          <p:nvSpPr>
            <p:cNvPr id="1076" name="Text Box 52"/>
            <p:cNvSpPr txBox="1">
              <a:spLocks noChangeArrowheads="1"/>
            </p:cNvSpPr>
            <p:nvPr/>
          </p:nvSpPr>
          <p:spPr bwMode="auto">
            <a:xfrm rot="16200000">
              <a:off x="105948150" y="109715775"/>
              <a:ext cx="1872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itchFamily="18" charset="0"/>
                </a:rPr>
                <a:t>Mur de la classe </a:t>
              </a:r>
              <a:endParaRPr kumimoji="0" lang="fr-FR" sz="1800" b="0" i="0" u="none" strike="noStrike" cap="none" normalizeH="0" baseline="0" smtClean="0">
                <a:ln>
                  <a:noFill/>
                </a:ln>
                <a:solidFill>
                  <a:schemeClr val="tx1"/>
                </a:solidFill>
                <a:effectLst/>
                <a:latin typeface="Arial" pitchFamily="34" charset="0"/>
              </a:endParaRPr>
            </a:p>
          </p:txBody>
        </p:sp>
      </p:grpSp>
      <p:sp>
        <p:nvSpPr>
          <p:cNvPr id="68" name="ZoneTexte 67"/>
          <p:cNvSpPr txBox="1"/>
          <p:nvPr/>
        </p:nvSpPr>
        <p:spPr>
          <a:xfrm>
            <a:off x="1571604" y="597739"/>
            <a:ext cx="7000924" cy="830997"/>
          </a:xfrm>
          <a:prstGeom prst="rect">
            <a:avLst/>
          </a:prstGeom>
          <a:noFill/>
        </p:spPr>
        <p:txBody>
          <a:bodyPr wrap="square" rtlCol="0">
            <a:spAutoFit/>
          </a:bodyPr>
          <a:lstStyle/>
          <a:p>
            <a:r>
              <a:rPr lang="fr-FR" sz="2400" dirty="0" smtClean="0"/>
              <a:t>Les mesures d’éclairement seront effectuées, à une distance de 1 m du sol en chaque point du quadrillage</a:t>
            </a:r>
            <a:endParaRPr lang="fr-FR" sz="2400" dirty="0"/>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71462"/>
            <a:ext cx="9144001" cy="6858000"/>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a:xfrm>
            <a:off x="6516216" y="0"/>
            <a:ext cx="2133600" cy="365125"/>
          </a:xfrm>
        </p:spPr>
        <p:txBody>
          <a:bodyPr/>
          <a:lstStyle/>
          <a:p>
            <a:fld id="{DB920179-DB72-445E-A05A-5D007B9F91E3}" type="slidenum">
              <a:rPr lang="fr-FR" smtClean="0"/>
              <a:pPr/>
              <a:t>136</a:t>
            </a:fld>
            <a:endParaRPr lang="fr-FR" dirty="0"/>
          </a:p>
        </p:txBody>
      </p:sp>
      <p:sp>
        <p:nvSpPr>
          <p:cNvPr id="7" name="ZoneTexte 6"/>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a:t>
            </a:r>
          </a:p>
          <a:p>
            <a:pPr>
              <a:buClr>
                <a:srgbClr val="00B050"/>
              </a:buClr>
            </a:pPr>
            <a:r>
              <a:rPr lang="fr-FR" sz="1400" dirty="0" smtClean="0">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 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8" name="ZoneTexte 7"/>
          <p:cNvSpPr txBox="1"/>
          <p:nvPr/>
        </p:nvSpPr>
        <p:spPr>
          <a:xfrm>
            <a:off x="2627784" y="0"/>
            <a:ext cx="4824536" cy="707886"/>
          </a:xfrm>
          <a:prstGeom prst="rect">
            <a:avLst/>
          </a:prstGeom>
          <a:noFill/>
        </p:spPr>
        <p:txBody>
          <a:bodyPr wrap="square" rtlCol="0">
            <a:spAutoFit/>
          </a:bodyPr>
          <a:lstStyle/>
          <a:p>
            <a:pPr algn="ctr"/>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Résultats obtenus</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10" name="ZoneTexte 9"/>
          <p:cNvSpPr txBox="1"/>
          <p:nvPr/>
        </p:nvSpPr>
        <p:spPr>
          <a:xfrm>
            <a:off x="1547664" y="980728"/>
            <a:ext cx="6912768" cy="1754326"/>
          </a:xfrm>
          <a:prstGeom prst="rect">
            <a:avLst/>
          </a:prstGeom>
          <a:noFill/>
        </p:spPr>
        <p:txBody>
          <a:bodyPr wrap="square" rtlCol="0">
            <a:spAutoFit/>
          </a:bodyPr>
          <a:lstStyle/>
          <a:p>
            <a:pPr algn="just"/>
            <a:r>
              <a:rPr lang="fr-FR" dirty="0" smtClean="0"/>
              <a:t>    </a:t>
            </a:r>
          </a:p>
          <a:p>
            <a:pPr algn="just"/>
            <a:r>
              <a:rPr lang="fr-FR" dirty="0" smtClean="0"/>
              <a:t>    </a:t>
            </a:r>
          </a:p>
          <a:p>
            <a:pPr algn="just"/>
            <a:r>
              <a:rPr lang="fr-FR" dirty="0" smtClean="0"/>
              <a:t>    </a:t>
            </a:r>
          </a:p>
          <a:p>
            <a:pPr algn="just"/>
            <a:r>
              <a:rPr lang="fr-FR" dirty="0" smtClean="0"/>
              <a:t>    </a:t>
            </a:r>
          </a:p>
          <a:p>
            <a:pPr algn="just"/>
            <a:r>
              <a:rPr lang="fr-FR" dirty="0" smtClean="0"/>
              <a:t>     </a:t>
            </a:r>
          </a:p>
          <a:p>
            <a:endParaRPr lang="fr-FR" dirty="0"/>
          </a:p>
        </p:txBody>
      </p:sp>
      <p:sp>
        <p:nvSpPr>
          <p:cNvPr id="37"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21:38</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grpSp>
        <p:nvGrpSpPr>
          <p:cNvPr id="2" name="Group 2"/>
          <p:cNvGrpSpPr>
            <a:grpSpLocks/>
          </p:cNvGrpSpPr>
          <p:nvPr/>
        </p:nvGrpSpPr>
        <p:grpSpPr bwMode="auto">
          <a:xfrm>
            <a:off x="1331913" y="1196752"/>
            <a:ext cx="7812087" cy="5260975"/>
            <a:chOff x="106740150" y="107519775"/>
            <a:chExt cx="7812000" cy="5261025"/>
          </a:xfrm>
        </p:grpSpPr>
        <p:sp>
          <p:nvSpPr>
            <p:cNvPr id="1027" name="Rectangle 3"/>
            <p:cNvSpPr>
              <a:spLocks noChangeArrowheads="1"/>
            </p:cNvSpPr>
            <p:nvPr/>
          </p:nvSpPr>
          <p:spPr bwMode="auto">
            <a:xfrm>
              <a:off x="107460150" y="107987775"/>
              <a:ext cx="6084000" cy="4104000"/>
            </a:xfrm>
            <a:prstGeom prst="rect">
              <a:avLst/>
            </a:prstGeom>
            <a:noFill/>
            <a:ln w="38100"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28" name="Line 4"/>
            <p:cNvSpPr>
              <a:spLocks noChangeShapeType="1"/>
            </p:cNvSpPr>
            <p:nvPr/>
          </p:nvSpPr>
          <p:spPr bwMode="auto">
            <a:xfrm>
              <a:off x="106920150" y="108574375"/>
              <a:ext cx="73440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29" name="Line 5"/>
            <p:cNvSpPr>
              <a:spLocks noChangeShapeType="1"/>
            </p:cNvSpPr>
            <p:nvPr/>
          </p:nvSpPr>
          <p:spPr bwMode="auto">
            <a:xfrm>
              <a:off x="106884150" y="111453975"/>
              <a:ext cx="7452000" cy="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0" name="Line 6"/>
            <p:cNvSpPr>
              <a:spLocks noChangeShapeType="1"/>
            </p:cNvSpPr>
            <p:nvPr/>
          </p:nvSpPr>
          <p:spPr bwMode="auto">
            <a:xfrm>
              <a:off x="112915150" y="107591775"/>
              <a:ext cx="0" cy="5004000"/>
            </a:xfrm>
            <a:prstGeom prst="line">
              <a:avLst/>
            </a:prstGeom>
            <a:noFill/>
            <a:ln w="9525">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1" name="Line 7"/>
            <p:cNvSpPr>
              <a:spLocks noChangeShapeType="1"/>
            </p:cNvSpPr>
            <p:nvPr/>
          </p:nvSpPr>
          <p:spPr bwMode="auto">
            <a:xfrm>
              <a:off x="112896150" y="112523775"/>
              <a:ext cx="648000" cy="0"/>
            </a:xfrm>
            <a:prstGeom prst="line">
              <a:avLst/>
            </a:prstGeom>
            <a:noFill/>
            <a:ln w="9525">
              <a:solidFill>
                <a:srgbClr val="000000"/>
              </a:solidFill>
              <a:round/>
              <a:headEnd type="arrow" w="med" len="med"/>
              <a:tailEnd type="arrow" w="med" len="med"/>
            </a:ln>
            <a:effectLst/>
          </p:spPr>
          <p:txBody>
            <a:bodyPr vert="horz" wrap="square" lIns="36576" tIns="36576" rIns="36576" bIns="36576" numCol="1" anchor="t" anchorCtr="0" compatLnSpc="1">
              <a:prstTxWarp prst="textNoShape">
                <a:avLst/>
              </a:prstTxWarp>
            </a:bodyPr>
            <a:lstStyle/>
            <a:p>
              <a:endParaRPr lang="fr-FR"/>
            </a:p>
          </p:txBody>
        </p:sp>
        <p:sp>
          <p:nvSpPr>
            <p:cNvPr id="1032" name="Line 8"/>
            <p:cNvSpPr>
              <a:spLocks noChangeShapeType="1"/>
            </p:cNvSpPr>
            <p:nvPr/>
          </p:nvSpPr>
          <p:spPr bwMode="auto">
            <a:xfrm>
              <a:off x="113940150" y="108023775"/>
              <a:ext cx="0" cy="540000"/>
            </a:xfrm>
            <a:prstGeom prst="line">
              <a:avLst/>
            </a:prstGeom>
            <a:noFill/>
            <a:ln w="9525">
              <a:solidFill>
                <a:srgbClr val="000000"/>
              </a:solidFill>
              <a:round/>
              <a:headEnd type="arrow" w="med" len="med"/>
              <a:tailEnd type="arrow" w="med" len="med"/>
            </a:ln>
            <a:effectLst/>
          </p:spPr>
          <p:txBody>
            <a:bodyPr vert="horz" wrap="square" lIns="36576" tIns="36576" rIns="36576" bIns="36576" numCol="1" anchor="t" anchorCtr="0" compatLnSpc="1">
              <a:prstTxWarp prst="textNoShape">
                <a:avLst/>
              </a:prstTxWarp>
            </a:bodyPr>
            <a:lstStyle/>
            <a:p>
              <a:endParaRPr lang="fr-FR"/>
            </a:p>
          </p:txBody>
        </p:sp>
        <p:sp>
          <p:nvSpPr>
            <p:cNvPr id="1033" name="Text Box 9"/>
            <p:cNvSpPr txBox="1">
              <a:spLocks noChangeArrowheads="1"/>
            </p:cNvSpPr>
            <p:nvPr/>
          </p:nvSpPr>
          <p:spPr bwMode="auto">
            <a:xfrm>
              <a:off x="113976150" y="108167775"/>
              <a:ext cx="57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33cm</a:t>
              </a:r>
              <a:endParaRPr kumimoji="0" lang="fr-FR" sz="1800" b="0" i="0" u="none" strike="noStrike" cap="none" normalizeH="0" baseline="0" smtClean="0">
                <a:ln>
                  <a:noFill/>
                </a:ln>
                <a:solidFill>
                  <a:schemeClr val="tx1"/>
                </a:solidFill>
                <a:effectLst/>
                <a:latin typeface="Arial" pitchFamily="34" charset="0"/>
              </a:endParaRPr>
            </a:p>
          </p:txBody>
        </p:sp>
        <p:sp>
          <p:nvSpPr>
            <p:cNvPr id="1034" name="Text Box 10"/>
            <p:cNvSpPr txBox="1">
              <a:spLocks noChangeArrowheads="1"/>
            </p:cNvSpPr>
            <p:nvPr/>
          </p:nvSpPr>
          <p:spPr bwMode="auto">
            <a:xfrm>
              <a:off x="112968150" y="112595775"/>
              <a:ext cx="540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37 cm</a:t>
              </a:r>
              <a:endParaRPr kumimoji="0" lang="fr-FR" sz="1800" b="0" i="0" u="none" strike="noStrike" cap="none" normalizeH="0" baseline="0" smtClean="0">
                <a:ln>
                  <a:noFill/>
                </a:ln>
                <a:solidFill>
                  <a:schemeClr val="tx1"/>
                </a:solidFill>
                <a:effectLst/>
                <a:latin typeface="Arial" pitchFamily="34" charset="0"/>
              </a:endParaRPr>
            </a:p>
          </p:txBody>
        </p:sp>
        <p:sp>
          <p:nvSpPr>
            <p:cNvPr id="1035" name="Line 11"/>
            <p:cNvSpPr>
              <a:spLocks noChangeShapeType="1"/>
            </p:cNvSpPr>
            <p:nvPr/>
          </p:nvSpPr>
          <p:spPr bwMode="auto">
            <a:xfrm>
              <a:off x="107460150" y="107627775"/>
              <a:ext cx="648000" cy="0"/>
            </a:xfrm>
            <a:prstGeom prst="line">
              <a:avLst/>
            </a:prstGeom>
            <a:noFill/>
            <a:ln w="9525">
              <a:solidFill>
                <a:srgbClr val="000000"/>
              </a:solidFill>
              <a:round/>
              <a:headEnd type="triangle" w="med" len="med"/>
              <a:tailEnd type="triangle" w="med" len="med"/>
            </a:ln>
            <a:effectLst/>
          </p:spPr>
          <p:txBody>
            <a:bodyPr vert="horz" wrap="square" lIns="36576" tIns="36576" rIns="36576" bIns="36576" numCol="1" anchor="t" anchorCtr="0" compatLnSpc="1">
              <a:prstTxWarp prst="textNoShape">
                <a:avLst/>
              </a:prstTxWarp>
            </a:bodyPr>
            <a:lstStyle/>
            <a:p>
              <a:endParaRPr lang="fr-FR"/>
            </a:p>
          </p:txBody>
        </p:sp>
        <p:sp>
          <p:nvSpPr>
            <p:cNvPr id="1036" name="Text Box 12"/>
            <p:cNvSpPr txBox="1">
              <a:spLocks noChangeArrowheads="1"/>
            </p:cNvSpPr>
            <p:nvPr/>
          </p:nvSpPr>
          <p:spPr bwMode="auto">
            <a:xfrm>
              <a:off x="107568150" y="107699775"/>
              <a:ext cx="468000" cy="21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37 cm</a:t>
              </a:r>
              <a:endParaRPr kumimoji="0" lang="fr-FR" sz="1800" b="0" i="0" u="none" strike="noStrike" cap="none" normalizeH="0" baseline="0" smtClean="0">
                <a:ln>
                  <a:noFill/>
                </a:ln>
                <a:solidFill>
                  <a:schemeClr val="tx1"/>
                </a:solidFill>
                <a:effectLst/>
                <a:latin typeface="Arial" pitchFamily="34" charset="0"/>
              </a:endParaRPr>
            </a:p>
          </p:txBody>
        </p:sp>
        <p:sp>
          <p:nvSpPr>
            <p:cNvPr id="1037" name="Line 13"/>
            <p:cNvSpPr>
              <a:spLocks noChangeShapeType="1"/>
            </p:cNvSpPr>
            <p:nvPr/>
          </p:nvSpPr>
          <p:spPr bwMode="auto">
            <a:xfrm>
              <a:off x="112084000" y="107613475"/>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8" name="Line 14"/>
            <p:cNvSpPr>
              <a:spLocks noChangeShapeType="1"/>
            </p:cNvSpPr>
            <p:nvPr/>
          </p:nvSpPr>
          <p:spPr bwMode="auto">
            <a:xfrm>
              <a:off x="111280500" y="107658325"/>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39" name="Line 15"/>
            <p:cNvSpPr>
              <a:spLocks noChangeShapeType="1"/>
            </p:cNvSpPr>
            <p:nvPr/>
          </p:nvSpPr>
          <p:spPr bwMode="auto">
            <a:xfrm>
              <a:off x="110457225" y="107761050"/>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0" name="Line 16"/>
            <p:cNvSpPr>
              <a:spLocks noChangeShapeType="1"/>
            </p:cNvSpPr>
            <p:nvPr/>
          </p:nvSpPr>
          <p:spPr bwMode="auto">
            <a:xfrm>
              <a:off x="108950400" y="107713300"/>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1" name="Line 17"/>
            <p:cNvSpPr>
              <a:spLocks noChangeShapeType="1"/>
            </p:cNvSpPr>
            <p:nvPr/>
          </p:nvSpPr>
          <p:spPr bwMode="auto">
            <a:xfrm>
              <a:off x="108099475" y="107665550"/>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2" name="Line 18"/>
            <p:cNvSpPr>
              <a:spLocks noChangeShapeType="1"/>
            </p:cNvSpPr>
            <p:nvPr/>
          </p:nvSpPr>
          <p:spPr bwMode="auto">
            <a:xfrm>
              <a:off x="106894750" y="109247475"/>
              <a:ext cx="73440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3" name="Line 19"/>
            <p:cNvSpPr>
              <a:spLocks noChangeShapeType="1"/>
            </p:cNvSpPr>
            <p:nvPr/>
          </p:nvSpPr>
          <p:spPr bwMode="auto">
            <a:xfrm>
              <a:off x="106843950" y="110022175"/>
              <a:ext cx="73440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4" name="Line 20"/>
            <p:cNvSpPr>
              <a:spLocks noChangeShapeType="1"/>
            </p:cNvSpPr>
            <p:nvPr/>
          </p:nvSpPr>
          <p:spPr bwMode="auto">
            <a:xfrm>
              <a:off x="106831250" y="110707975"/>
              <a:ext cx="734400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5" name="Line 21"/>
            <p:cNvSpPr>
              <a:spLocks noChangeShapeType="1"/>
            </p:cNvSpPr>
            <p:nvPr/>
          </p:nvSpPr>
          <p:spPr bwMode="auto">
            <a:xfrm>
              <a:off x="109725100" y="107776800"/>
              <a:ext cx="0" cy="500400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46" name="Text Box 22"/>
            <p:cNvSpPr txBox="1">
              <a:spLocks noChangeArrowheads="1"/>
            </p:cNvSpPr>
            <p:nvPr/>
          </p:nvSpPr>
          <p:spPr bwMode="auto">
            <a:xfrm>
              <a:off x="107820150" y="10834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FF0000"/>
                  </a:solidFill>
                  <a:effectLst/>
                  <a:latin typeface="Times New Roman" pitchFamily="18" charset="0"/>
                </a:rPr>
                <a:t>43</a:t>
              </a:r>
              <a:endParaRPr kumimoji="0" lang="fr-FR" sz="1800" b="0" i="0" u="none" strike="noStrike" cap="none" normalizeH="0" baseline="0" dirty="0" smtClean="0">
                <a:ln>
                  <a:noFill/>
                </a:ln>
                <a:solidFill>
                  <a:schemeClr val="tx1"/>
                </a:solidFill>
                <a:effectLst/>
                <a:latin typeface="Arial" pitchFamily="34" charset="0"/>
              </a:endParaRPr>
            </a:p>
          </p:txBody>
        </p:sp>
        <p:sp>
          <p:nvSpPr>
            <p:cNvPr id="1047" name="Text Box 23"/>
            <p:cNvSpPr txBox="1">
              <a:spLocks noChangeArrowheads="1"/>
            </p:cNvSpPr>
            <p:nvPr/>
          </p:nvSpPr>
          <p:spPr bwMode="auto">
            <a:xfrm>
              <a:off x="112644150" y="10834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51</a:t>
              </a:r>
              <a:endParaRPr kumimoji="0" lang="fr-FR" sz="1800" b="0" i="0" u="none" strike="noStrike" cap="none" normalizeH="0" baseline="0" smtClean="0">
                <a:ln>
                  <a:noFill/>
                </a:ln>
                <a:solidFill>
                  <a:schemeClr val="tx1"/>
                </a:solidFill>
                <a:effectLst/>
                <a:latin typeface="Arial" pitchFamily="34" charset="0"/>
              </a:endParaRPr>
            </a:p>
          </p:txBody>
        </p:sp>
        <p:sp>
          <p:nvSpPr>
            <p:cNvPr id="1048" name="Text Box 24"/>
            <p:cNvSpPr txBox="1">
              <a:spLocks noChangeArrowheads="1"/>
            </p:cNvSpPr>
            <p:nvPr/>
          </p:nvSpPr>
          <p:spPr bwMode="auto">
            <a:xfrm>
              <a:off x="107820150" y="11122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51</a:t>
              </a:r>
              <a:endParaRPr kumimoji="0" lang="fr-FR" sz="1800" b="0" i="0" u="none" strike="noStrike" cap="none" normalizeH="0" baseline="0" smtClean="0">
                <a:ln>
                  <a:noFill/>
                </a:ln>
                <a:solidFill>
                  <a:schemeClr val="tx1"/>
                </a:solidFill>
                <a:effectLst/>
                <a:latin typeface="Arial" pitchFamily="34" charset="0"/>
              </a:endParaRPr>
            </a:p>
          </p:txBody>
        </p:sp>
        <p:sp>
          <p:nvSpPr>
            <p:cNvPr id="1049" name="Text Box 25"/>
            <p:cNvSpPr txBox="1">
              <a:spLocks noChangeArrowheads="1"/>
            </p:cNvSpPr>
            <p:nvPr/>
          </p:nvSpPr>
          <p:spPr bwMode="auto">
            <a:xfrm>
              <a:off x="112644150" y="11122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55</a:t>
              </a:r>
              <a:endParaRPr kumimoji="0" lang="fr-FR" sz="1800" b="0" i="0" u="none" strike="noStrike" cap="none" normalizeH="0" baseline="0" smtClean="0">
                <a:ln>
                  <a:noFill/>
                </a:ln>
                <a:solidFill>
                  <a:schemeClr val="tx1"/>
                </a:solidFill>
                <a:effectLst/>
                <a:latin typeface="Arial" pitchFamily="34" charset="0"/>
              </a:endParaRPr>
            </a:p>
          </p:txBody>
        </p:sp>
        <p:sp>
          <p:nvSpPr>
            <p:cNvPr id="1050" name="Oval 26"/>
            <p:cNvSpPr>
              <a:spLocks noChangeArrowheads="1"/>
            </p:cNvSpPr>
            <p:nvPr/>
          </p:nvSpPr>
          <p:spPr bwMode="auto">
            <a:xfrm>
              <a:off x="108432150" y="109895775"/>
              <a:ext cx="288000" cy="288000"/>
            </a:xfrm>
            <a:prstGeom prst="ellipse">
              <a:avLst/>
            </a:prstGeom>
            <a:solidFill>
              <a:srgbClr val="0000FF"/>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51" name="Oval 27"/>
            <p:cNvSpPr>
              <a:spLocks noChangeArrowheads="1"/>
            </p:cNvSpPr>
            <p:nvPr/>
          </p:nvSpPr>
          <p:spPr bwMode="auto">
            <a:xfrm>
              <a:off x="110327625" y="109886250"/>
              <a:ext cx="288000" cy="288000"/>
            </a:xfrm>
            <a:prstGeom prst="ellipse">
              <a:avLst/>
            </a:prstGeom>
            <a:solidFill>
              <a:srgbClr val="0000FF"/>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52" name="Oval 28"/>
            <p:cNvSpPr>
              <a:spLocks noChangeArrowheads="1"/>
            </p:cNvSpPr>
            <p:nvPr/>
          </p:nvSpPr>
          <p:spPr bwMode="auto">
            <a:xfrm>
              <a:off x="112318350" y="109895775"/>
              <a:ext cx="288000" cy="288000"/>
            </a:xfrm>
            <a:prstGeom prst="ellipse">
              <a:avLst/>
            </a:prstGeom>
            <a:solidFill>
              <a:srgbClr val="0000FF"/>
            </a:solid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1053" name="Text Box 29"/>
            <p:cNvSpPr txBox="1">
              <a:spLocks noChangeArrowheads="1"/>
            </p:cNvSpPr>
            <p:nvPr/>
          </p:nvSpPr>
          <p:spPr bwMode="auto">
            <a:xfrm>
              <a:off x="108684150" y="10834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FF0000"/>
                  </a:solidFill>
                  <a:effectLst/>
                  <a:latin typeface="Times New Roman" pitchFamily="18" charset="0"/>
                </a:rPr>
                <a:t>44</a:t>
              </a:r>
              <a:endParaRPr kumimoji="0" lang="fr-FR" sz="1800" b="0" i="0" u="none" strike="noStrike" cap="none" normalizeH="0" baseline="0" smtClean="0">
                <a:ln>
                  <a:noFill/>
                </a:ln>
                <a:solidFill>
                  <a:schemeClr val="tx1"/>
                </a:solidFill>
                <a:effectLst/>
                <a:latin typeface="Arial" pitchFamily="34" charset="0"/>
              </a:endParaRPr>
            </a:p>
          </p:txBody>
        </p:sp>
        <p:sp>
          <p:nvSpPr>
            <p:cNvPr id="1054" name="Text Box 30"/>
            <p:cNvSpPr txBox="1">
              <a:spLocks noChangeArrowheads="1"/>
            </p:cNvSpPr>
            <p:nvPr/>
          </p:nvSpPr>
          <p:spPr bwMode="auto">
            <a:xfrm>
              <a:off x="109476150" y="10834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FF0000"/>
                  </a:solidFill>
                  <a:effectLst/>
                  <a:latin typeface="Times New Roman" pitchFamily="18" charset="0"/>
                </a:rPr>
                <a:t>46</a:t>
              </a:r>
              <a:endParaRPr kumimoji="0" lang="fr-FR" sz="1800" b="0" i="0" u="none" strike="noStrike" cap="none" normalizeH="0" baseline="0" smtClean="0">
                <a:ln>
                  <a:noFill/>
                </a:ln>
                <a:solidFill>
                  <a:schemeClr val="tx1"/>
                </a:solidFill>
                <a:effectLst/>
                <a:latin typeface="Arial" pitchFamily="34" charset="0"/>
              </a:endParaRPr>
            </a:p>
          </p:txBody>
        </p:sp>
        <p:sp>
          <p:nvSpPr>
            <p:cNvPr id="1055" name="Text Box 31"/>
            <p:cNvSpPr txBox="1">
              <a:spLocks noChangeArrowheads="1"/>
            </p:cNvSpPr>
            <p:nvPr/>
          </p:nvSpPr>
          <p:spPr bwMode="auto">
            <a:xfrm>
              <a:off x="108612150" y="109715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450</a:t>
              </a:r>
              <a:endParaRPr kumimoji="0" lang="fr-FR" sz="1800" b="0" i="0" u="none" strike="noStrike" cap="none" normalizeH="0" baseline="0" smtClean="0">
                <a:ln>
                  <a:noFill/>
                </a:ln>
                <a:solidFill>
                  <a:schemeClr val="tx1"/>
                </a:solidFill>
                <a:effectLst/>
                <a:latin typeface="Arial" pitchFamily="34" charset="0"/>
              </a:endParaRPr>
            </a:p>
          </p:txBody>
        </p:sp>
        <p:sp>
          <p:nvSpPr>
            <p:cNvPr id="1056" name="Text Box 32"/>
            <p:cNvSpPr txBox="1">
              <a:spLocks noChangeArrowheads="1"/>
            </p:cNvSpPr>
            <p:nvPr/>
          </p:nvSpPr>
          <p:spPr bwMode="auto">
            <a:xfrm>
              <a:off x="107748150" y="109752044"/>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Times New Roman" pitchFamily="18" charset="0"/>
                </a:rPr>
                <a:t>350</a:t>
              </a:r>
              <a:endParaRPr kumimoji="0" lang="fr-FR" sz="1800" b="0" i="0" u="none" strike="noStrike" cap="none" normalizeH="0" baseline="0" dirty="0" smtClean="0">
                <a:ln>
                  <a:noFill/>
                </a:ln>
                <a:solidFill>
                  <a:schemeClr val="tx1"/>
                </a:solidFill>
                <a:effectLst/>
                <a:latin typeface="Arial" pitchFamily="34" charset="0"/>
              </a:endParaRPr>
            </a:p>
          </p:txBody>
        </p:sp>
        <p:sp>
          <p:nvSpPr>
            <p:cNvPr id="1057" name="Text Box 33"/>
            <p:cNvSpPr txBox="1">
              <a:spLocks noChangeArrowheads="1"/>
            </p:cNvSpPr>
            <p:nvPr/>
          </p:nvSpPr>
          <p:spPr bwMode="auto">
            <a:xfrm>
              <a:off x="108576150" y="108995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123</a:t>
              </a:r>
              <a:endParaRPr kumimoji="0" lang="fr-FR" sz="1800" b="0" i="0" u="none" strike="noStrike" cap="none" normalizeH="0" baseline="0" smtClean="0">
                <a:ln>
                  <a:noFill/>
                </a:ln>
                <a:solidFill>
                  <a:schemeClr val="tx1"/>
                </a:solidFill>
                <a:effectLst/>
                <a:latin typeface="Arial" pitchFamily="34" charset="0"/>
              </a:endParaRPr>
            </a:p>
          </p:txBody>
        </p:sp>
        <p:sp>
          <p:nvSpPr>
            <p:cNvPr id="1058" name="Text Box 34"/>
            <p:cNvSpPr txBox="1">
              <a:spLocks noChangeArrowheads="1"/>
            </p:cNvSpPr>
            <p:nvPr/>
          </p:nvSpPr>
          <p:spPr bwMode="auto">
            <a:xfrm>
              <a:off x="108612150" y="110471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129</a:t>
              </a:r>
              <a:endParaRPr kumimoji="0" lang="fr-FR" sz="1800" b="0" i="0" u="none" strike="noStrike" cap="none" normalizeH="0" baseline="0" smtClean="0">
                <a:ln>
                  <a:noFill/>
                </a:ln>
                <a:solidFill>
                  <a:schemeClr val="tx1"/>
                </a:solidFill>
                <a:effectLst/>
                <a:latin typeface="Arial" pitchFamily="34" charset="0"/>
              </a:endParaRPr>
            </a:p>
          </p:txBody>
        </p:sp>
        <p:sp>
          <p:nvSpPr>
            <p:cNvPr id="1059" name="Text Box 35"/>
            <p:cNvSpPr txBox="1">
              <a:spLocks noChangeArrowheads="1"/>
            </p:cNvSpPr>
            <p:nvPr/>
          </p:nvSpPr>
          <p:spPr bwMode="auto">
            <a:xfrm>
              <a:off x="110160150" y="11122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51</a:t>
              </a:r>
              <a:endParaRPr kumimoji="0" lang="fr-FR" sz="1800" b="0" i="0" u="none" strike="noStrike" cap="none" normalizeH="0" baseline="0" smtClean="0">
                <a:ln>
                  <a:noFill/>
                </a:ln>
                <a:solidFill>
                  <a:schemeClr val="tx1"/>
                </a:solidFill>
                <a:effectLst/>
                <a:latin typeface="Arial" pitchFamily="34" charset="0"/>
              </a:endParaRPr>
            </a:p>
          </p:txBody>
        </p:sp>
        <p:sp>
          <p:nvSpPr>
            <p:cNvPr id="1060" name="Text Box 36"/>
            <p:cNvSpPr txBox="1">
              <a:spLocks noChangeArrowheads="1"/>
            </p:cNvSpPr>
            <p:nvPr/>
          </p:nvSpPr>
          <p:spPr bwMode="auto">
            <a:xfrm>
              <a:off x="107748150" y="110471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287</a:t>
              </a:r>
              <a:endParaRPr kumimoji="0" lang="fr-FR" sz="1800" b="0" i="0" u="none" strike="noStrike" cap="none" normalizeH="0" baseline="0" smtClean="0">
                <a:ln>
                  <a:noFill/>
                </a:ln>
                <a:solidFill>
                  <a:schemeClr val="tx1"/>
                </a:solidFill>
                <a:effectLst/>
                <a:latin typeface="Arial" pitchFamily="34" charset="0"/>
              </a:endParaRPr>
            </a:p>
          </p:txBody>
        </p:sp>
        <p:sp>
          <p:nvSpPr>
            <p:cNvPr id="1061" name="Text Box 37"/>
            <p:cNvSpPr txBox="1">
              <a:spLocks noChangeArrowheads="1"/>
            </p:cNvSpPr>
            <p:nvPr/>
          </p:nvSpPr>
          <p:spPr bwMode="auto">
            <a:xfrm>
              <a:off x="107748150" y="108995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250</a:t>
              </a:r>
              <a:endParaRPr kumimoji="0" lang="fr-FR" sz="1800" b="0" i="0" u="none" strike="noStrike" cap="none" normalizeH="0" baseline="0" smtClean="0">
                <a:ln>
                  <a:noFill/>
                </a:ln>
                <a:solidFill>
                  <a:schemeClr val="tx1"/>
                </a:solidFill>
                <a:effectLst/>
                <a:latin typeface="Arial" pitchFamily="34" charset="0"/>
              </a:endParaRPr>
            </a:p>
          </p:txBody>
        </p:sp>
        <p:sp>
          <p:nvSpPr>
            <p:cNvPr id="1062" name="Text Box 38"/>
            <p:cNvSpPr txBox="1">
              <a:spLocks noChangeArrowheads="1"/>
            </p:cNvSpPr>
            <p:nvPr/>
          </p:nvSpPr>
          <p:spPr bwMode="auto">
            <a:xfrm>
              <a:off x="108648150" y="11122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54</a:t>
              </a:r>
              <a:endParaRPr kumimoji="0" lang="fr-FR" sz="1800" b="0" i="0" u="none" strike="noStrike" cap="none" normalizeH="0" baseline="0" smtClean="0">
                <a:ln>
                  <a:noFill/>
                </a:ln>
                <a:solidFill>
                  <a:schemeClr val="tx1"/>
                </a:solidFill>
                <a:effectLst/>
                <a:latin typeface="Arial" pitchFamily="34" charset="0"/>
              </a:endParaRPr>
            </a:p>
          </p:txBody>
        </p:sp>
        <p:sp>
          <p:nvSpPr>
            <p:cNvPr id="1063" name="Text Box 39"/>
            <p:cNvSpPr txBox="1">
              <a:spLocks noChangeArrowheads="1"/>
            </p:cNvSpPr>
            <p:nvPr/>
          </p:nvSpPr>
          <p:spPr bwMode="auto">
            <a:xfrm>
              <a:off x="109404150" y="108995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297</a:t>
              </a:r>
              <a:endParaRPr kumimoji="0" lang="fr-FR" sz="1800" b="0" i="0" u="none" strike="noStrike" cap="none" normalizeH="0" baseline="0" smtClean="0">
                <a:ln>
                  <a:noFill/>
                </a:ln>
                <a:solidFill>
                  <a:schemeClr val="tx1"/>
                </a:solidFill>
                <a:effectLst/>
                <a:latin typeface="Arial" pitchFamily="34" charset="0"/>
              </a:endParaRPr>
            </a:p>
          </p:txBody>
        </p:sp>
        <p:sp>
          <p:nvSpPr>
            <p:cNvPr id="1064" name="Text Box 40"/>
            <p:cNvSpPr txBox="1">
              <a:spLocks noChangeArrowheads="1"/>
            </p:cNvSpPr>
            <p:nvPr/>
          </p:nvSpPr>
          <p:spPr bwMode="auto">
            <a:xfrm>
              <a:off x="109368150" y="109752044"/>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000" dirty="0" smtClean="0">
                  <a:solidFill>
                    <a:srgbClr val="000000"/>
                  </a:solidFill>
                  <a:latin typeface="Times New Roman" pitchFamily="18" charset="0"/>
                </a:rPr>
                <a:t>429</a:t>
              </a:r>
              <a:endParaRPr kumimoji="0" lang="fr-FR" sz="1800" b="0" i="0" u="none" strike="noStrike" cap="none" normalizeH="0" baseline="0" dirty="0" smtClean="0">
                <a:ln>
                  <a:noFill/>
                </a:ln>
                <a:solidFill>
                  <a:schemeClr val="tx1"/>
                </a:solidFill>
                <a:effectLst/>
                <a:latin typeface="Arial" pitchFamily="34" charset="0"/>
              </a:endParaRPr>
            </a:p>
          </p:txBody>
        </p:sp>
        <p:sp>
          <p:nvSpPr>
            <p:cNvPr id="1065" name="Text Box 41"/>
            <p:cNvSpPr txBox="1">
              <a:spLocks noChangeArrowheads="1"/>
            </p:cNvSpPr>
            <p:nvPr/>
          </p:nvSpPr>
          <p:spPr bwMode="auto">
            <a:xfrm>
              <a:off x="109368150" y="110471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284</a:t>
              </a:r>
              <a:endParaRPr kumimoji="0" lang="fr-FR" sz="1800" b="0" i="0" u="none" strike="noStrike" cap="none" normalizeH="0" baseline="0" smtClean="0">
                <a:ln>
                  <a:noFill/>
                </a:ln>
                <a:solidFill>
                  <a:schemeClr val="tx1"/>
                </a:solidFill>
                <a:effectLst/>
                <a:latin typeface="Arial" pitchFamily="34" charset="0"/>
              </a:endParaRPr>
            </a:p>
          </p:txBody>
        </p:sp>
        <p:sp>
          <p:nvSpPr>
            <p:cNvPr id="1066" name="Text Box 42"/>
            <p:cNvSpPr txBox="1">
              <a:spLocks noChangeArrowheads="1"/>
            </p:cNvSpPr>
            <p:nvPr/>
          </p:nvSpPr>
          <p:spPr bwMode="auto">
            <a:xfrm>
              <a:off x="109440150" y="11122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56</a:t>
              </a:r>
              <a:endParaRPr kumimoji="0" lang="fr-FR" sz="1800" b="0" i="0" u="none" strike="noStrike" cap="none" normalizeH="0" baseline="0" smtClean="0">
                <a:ln>
                  <a:noFill/>
                </a:ln>
                <a:solidFill>
                  <a:schemeClr val="tx1"/>
                </a:solidFill>
                <a:effectLst/>
                <a:latin typeface="Arial" pitchFamily="34" charset="0"/>
              </a:endParaRPr>
            </a:p>
          </p:txBody>
        </p:sp>
        <p:sp>
          <p:nvSpPr>
            <p:cNvPr id="1067" name="Text Box 43"/>
            <p:cNvSpPr txBox="1">
              <a:spLocks noChangeArrowheads="1"/>
            </p:cNvSpPr>
            <p:nvPr/>
          </p:nvSpPr>
          <p:spPr bwMode="auto">
            <a:xfrm>
              <a:off x="110088150" y="109751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450</a:t>
              </a:r>
              <a:endParaRPr kumimoji="0" lang="fr-FR" sz="1800" b="0" i="0" u="none" strike="noStrike" cap="none" normalizeH="0" baseline="0" smtClean="0">
                <a:ln>
                  <a:noFill/>
                </a:ln>
                <a:solidFill>
                  <a:schemeClr val="tx1"/>
                </a:solidFill>
                <a:effectLst/>
                <a:latin typeface="Arial" pitchFamily="34" charset="0"/>
              </a:endParaRPr>
            </a:p>
          </p:txBody>
        </p:sp>
        <p:sp>
          <p:nvSpPr>
            <p:cNvPr id="1068" name="Text Box 44"/>
            <p:cNvSpPr txBox="1">
              <a:spLocks noChangeArrowheads="1"/>
            </p:cNvSpPr>
            <p:nvPr/>
          </p:nvSpPr>
          <p:spPr bwMode="auto">
            <a:xfrm>
              <a:off x="110088150" y="108995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112</a:t>
              </a:r>
              <a:endParaRPr kumimoji="0" lang="fr-FR" sz="1800" b="0" i="0" u="none" strike="noStrike" cap="none" normalizeH="0" baseline="0" smtClean="0">
                <a:ln>
                  <a:noFill/>
                </a:ln>
                <a:solidFill>
                  <a:schemeClr val="tx1"/>
                </a:solidFill>
                <a:effectLst/>
                <a:latin typeface="Arial" pitchFamily="34" charset="0"/>
              </a:endParaRPr>
            </a:p>
          </p:txBody>
        </p:sp>
        <p:sp>
          <p:nvSpPr>
            <p:cNvPr id="1069" name="Text Box 45"/>
            <p:cNvSpPr txBox="1">
              <a:spLocks noChangeArrowheads="1"/>
            </p:cNvSpPr>
            <p:nvPr/>
          </p:nvSpPr>
          <p:spPr bwMode="auto">
            <a:xfrm>
              <a:off x="110160150" y="10834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FF0000"/>
                  </a:solidFill>
                  <a:effectLst/>
                  <a:latin typeface="Times New Roman" pitchFamily="18" charset="0"/>
                </a:rPr>
                <a:t>44</a:t>
              </a:r>
              <a:endParaRPr kumimoji="0" lang="fr-FR" sz="1800" b="0" i="0" u="none" strike="noStrike" cap="none" normalizeH="0" baseline="0" smtClean="0">
                <a:ln>
                  <a:noFill/>
                </a:ln>
                <a:solidFill>
                  <a:schemeClr val="tx1"/>
                </a:solidFill>
                <a:effectLst/>
                <a:latin typeface="Arial" pitchFamily="34" charset="0"/>
              </a:endParaRPr>
            </a:p>
          </p:txBody>
        </p:sp>
        <p:sp>
          <p:nvSpPr>
            <p:cNvPr id="1070" name="Text Box 46"/>
            <p:cNvSpPr txBox="1">
              <a:spLocks noChangeArrowheads="1"/>
            </p:cNvSpPr>
            <p:nvPr/>
          </p:nvSpPr>
          <p:spPr bwMode="auto">
            <a:xfrm>
              <a:off x="110088150" y="110471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284</a:t>
              </a:r>
              <a:endParaRPr kumimoji="0" lang="fr-FR" sz="1800" b="0" i="0" u="none" strike="noStrike" cap="none" normalizeH="0" baseline="0" smtClean="0">
                <a:ln>
                  <a:noFill/>
                </a:ln>
                <a:solidFill>
                  <a:schemeClr val="tx1"/>
                </a:solidFill>
                <a:effectLst/>
                <a:latin typeface="Arial" pitchFamily="34" charset="0"/>
              </a:endParaRPr>
            </a:p>
          </p:txBody>
        </p:sp>
        <p:sp>
          <p:nvSpPr>
            <p:cNvPr id="1071" name="Text Box 47"/>
            <p:cNvSpPr txBox="1">
              <a:spLocks noChangeArrowheads="1"/>
            </p:cNvSpPr>
            <p:nvPr/>
          </p:nvSpPr>
          <p:spPr bwMode="auto">
            <a:xfrm>
              <a:off x="112572150" y="109031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260</a:t>
              </a:r>
              <a:endParaRPr kumimoji="0" lang="fr-FR" sz="1800" b="0" i="0" u="none" strike="noStrike" cap="none" normalizeH="0" baseline="0" smtClean="0">
                <a:ln>
                  <a:noFill/>
                </a:ln>
                <a:solidFill>
                  <a:schemeClr val="tx1"/>
                </a:solidFill>
                <a:effectLst/>
                <a:latin typeface="Arial" pitchFamily="34" charset="0"/>
              </a:endParaRPr>
            </a:p>
          </p:txBody>
        </p:sp>
        <p:sp>
          <p:nvSpPr>
            <p:cNvPr id="1072" name="Text Box 48"/>
            <p:cNvSpPr txBox="1">
              <a:spLocks noChangeArrowheads="1"/>
            </p:cNvSpPr>
            <p:nvPr/>
          </p:nvSpPr>
          <p:spPr bwMode="auto">
            <a:xfrm>
              <a:off x="111744150" y="109752044"/>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Times New Roman" pitchFamily="18" charset="0"/>
                </a:rPr>
                <a:t>433</a:t>
              </a:r>
              <a:endParaRPr kumimoji="0" lang="fr-FR" sz="1800" b="0" i="0" u="none" strike="noStrike" cap="none" normalizeH="0" baseline="0" dirty="0" smtClean="0">
                <a:ln>
                  <a:noFill/>
                </a:ln>
                <a:solidFill>
                  <a:schemeClr val="tx1"/>
                </a:solidFill>
                <a:effectLst/>
                <a:latin typeface="Arial" pitchFamily="34" charset="0"/>
              </a:endParaRPr>
            </a:p>
          </p:txBody>
        </p:sp>
        <p:sp>
          <p:nvSpPr>
            <p:cNvPr id="1073" name="Text Box 49"/>
            <p:cNvSpPr txBox="1">
              <a:spLocks noChangeArrowheads="1"/>
            </p:cNvSpPr>
            <p:nvPr/>
          </p:nvSpPr>
          <p:spPr bwMode="auto">
            <a:xfrm>
              <a:off x="112572150" y="109751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433</a:t>
              </a:r>
              <a:endParaRPr kumimoji="0" lang="fr-FR" sz="1800" b="0" i="0" u="none" strike="noStrike" cap="none" normalizeH="0" baseline="0" smtClean="0">
                <a:ln>
                  <a:noFill/>
                </a:ln>
                <a:solidFill>
                  <a:schemeClr val="tx1"/>
                </a:solidFill>
                <a:effectLst/>
                <a:latin typeface="Arial" pitchFamily="34" charset="0"/>
              </a:endParaRPr>
            </a:p>
          </p:txBody>
        </p:sp>
        <p:sp>
          <p:nvSpPr>
            <p:cNvPr id="1074" name="Text Box 50"/>
            <p:cNvSpPr txBox="1">
              <a:spLocks noChangeArrowheads="1"/>
            </p:cNvSpPr>
            <p:nvPr/>
          </p:nvSpPr>
          <p:spPr bwMode="auto">
            <a:xfrm>
              <a:off x="111024150" y="11122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FF0000"/>
                  </a:solidFill>
                  <a:effectLst/>
                  <a:latin typeface="Times New Roman" pitchFamily="18" charset="0"/>
                </a:rPr>
                <a:t>49</a:t>
              </a:r>
              <a:endParaRPr kumimoji="0" lang="fr-FR" sz="1800" b="0" i="0" u="none" strike="noStrike" cap="none" normalizeH="0" baseline="0" smtClean="0">
                <a:ln>
                  <a:noFill/>
                </a:ln>
                <a:solidFill>
                  <a:schemeClr val="tx1"/>
                </a:solidFill>
                <a:effectLst/>
                <a:latin typeface="Arial" pitchFamily="34" charset="0"/>
              </a:endParaRPr>
            </a:p>
          </p:txBody>
        </p:sp>
        <p:sp>
          <p:nvSpPr>
            <p:cNvPr id="1075" name="Text Box 51"/>
            <p:cNvSpPr txBox="1">
              <a:spLocks noChangeArrowheads="1"/>
            </p:cNvSpPr>
            <p:nvPr/>
          </p:nvSpPr>
          <p:spPr bwMode="auto">
            <a:xfrm>
              <a:off x="109728150" y="107519775"/>
              <a:ext cx="1872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itchFamily="18" charset="0"/>
                </a:rPr>
                <a:t>Mur de la classe </a:t>
              </a:r>
              <a:endParaRPr kumimoji="0" lang="fr-FR" sz="1800" b="0" i="0" u="none" strike="noStrike" cap="none" normalizeH="0" baseline="0" smtClean="0">
                <a:ln>
                  <a:noFill/>
                </a:ln>
                <a:solidFill>
                  <a:schemeClr val="tx1"/>
                </a:solidFill>
                <a:effectLst/>
                <a:latin typeface="Arial" pitchFamily="34" charset="0"/>
              </a:endParaRPr>
            </a:p>
          </p:txBody>
        </p:sp>
        <p:sp>
          <p:nvSpPr>
            <p:cNvPr id="1076" name="Text Box 52"/>
            <p:cNvSpPr txBox="1">
              <a:spLocks noChangeArrowheads="1"/>
            </p:cNvSpPr>
            <p:nvPr/>
          </p:nvSpPr>
          <p:spPr bwMode="auto">
            <a:xfrm rot="16200000">
              <a:off x="105948150" y="109715775"/>
              <a:ext cx="1872000" cy="28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rgbClr val="000000"/>
                  </a:solidFill>
                  <a:effectLst/>
                  <a:latin typeface="Times New Roman" pitchFamily="18" charset="0"/>
                </a:rPr>
                <a:t>Mur de la classe </a:t>
              </a:r>
              <a:endParaRPr kumimoji="0" lang="fr-FR" sz="1800" b="0" i="0" u="none" strike="noStrike" cap="none" normalizeH="0" baseline="0" smtClean="0">
                <a:ln>
                  <a:noFill/>
                </a:ln>
                <a:solidFill>
                  <a:schemeClr val="tx1"/>
                </a:solidFill>
                <a:effectLst/>
                <a:latin typeface="Arial" pitchFamily="34" charset="0"/>
              </a:endParaRPr>
            </a:p>
          </p:txBody>
        </p:sp>
        <p:sp>
          <p:nvSpPr>
            <p:cNvPr id="1077" name="Text Box 53"/>
            <p:cNvSpPr txBox="1">
              <a:spLocks noChangeArrowheads="1"/>
            </p:cNvSpPr>
            <p:nvPr/>
          </p:nvSpPr>
          <p:spPr bwMode="auto">
            <a:xfrm>
              <a:off x="111816150" y="111206944"/>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Times New Roman" pitchFamily="18" charset="0"/>
                </a:rPr>
                <a:t>56</a:t>
              </a:r>
              <a:endParaRPr kumimoji="0" lang="fr-FR" sz="1800" b="0" i="0" u="none" strike="noStrike" cap="none" normalizeH="0" baseline="0" dirty="0" smtClean="0">
                <a:ln>
                  <a:noFill/>
                </a:ln>
                <a:solidFill>
                  <a:schemeClr val="tx1"/>
                </a:solidFill>
                <a:effectLst/>
                <a:latin typeface="Arial" pitchFamily="34" charset="0"/>
              </a:endParaRPr>
            </a:p>
          </p:txBody>
        </p:sp>
        <p:sp>
          <p:nvSpPr>
            <p:cNvPr id="1078" name="Text Box 54"/>
            <p:cNvSpPr txBox="1">
              <a:spLocks noChangeArrowheads="1"/>
            </p:cNvSpPr>
            <p:nvPr/>
          </p:nvSpPr>
          <p:spPr bwMode="auto">
            <a:xfrm>
              <a:off x="112572150" y="110471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295</a:t>
              </a:r>
              <a:endParaRPr kumimoji="0" lang="fr-FR" sz="1800" b="0" i="0" u="none" strike="noStrike" cap="none" normalizeH="0" baseline="0" smtClean="0">
                <a:ln>
                  <a:noFill/>
                </a:ln>
                <a:solidFill>
                  <a:schemeClr val="tx1"/>
                </a:solidFill>
                <a:effectLst/>
                <a:latin typeface="Arial" pitchFamily="34" charset="0"/>
              </a:endParaRPr>
            </a:p>
          </p:txBody>
        </p:sp>
        <p:sp>
          <p:nvSpPr>
            <p:cNvPr id="1079" name="Text Box 55"/>
            <p:cNvSpPr txBox="1">
              <a:spLocks noChangeArrowheads="1"/>
            </p:cNvSpPr>
            <p:nvPr/>
          </p:nvSpPr>
          <p:spPr bwMode="auto">
            <a:xfrm>
              <a:off x="110952150" y="108995775"/>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282</a:t>
              </a:r>
              <a:endParaRPr kumimoji="0" lang="fr-FR" sz="1800" b="0" i="0" u="none" strike="noStrike" cap="none" normalizeH="0" baseline="0" smtClean="0">
                <a:ln>
                  <a:noFill/>
                </a:ln>
                <a:solidFill>
                  <a:schemeClr val="tx1"/>
                </a:solidFill>
                <a:effectLst/>
                <a:latin typeface="Arial" pitchFamily="34" charset="0"/>
              </a:endParaRPr>
            </a:p>
          </p:txBody>
        </p:sp>
        <p:sp>
          <p:nvSpPr>
            <p:cNvPr id="1080" name="Text Box 56"/>
            <p:cNvSpPr txBox="1">
              <a:spLocks noChangeArrowheads="1"/>
            </p:cNvSpPr>
            <p:nvPr/>
          </p:nvSpPr>
          <p:spPr bwMode="auto">
            <a:xfrm>
              <a:off x="110952150" y="109752044"/>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Times New Roman" pitchFamily="18" charset="0"/>
                </a:rPr>
                <a:t>445</a:t>
              </a:r>
              <a:endParaRPr kumimoji="0" lang="fr-FR" sz="1800" b="0" i="0" u="none" strike="noStrike" cap="none" normalizeH="0" baseline="0" dirty="0" smtClean="0">
                <a:ln>
                  <a:noFill/>
                </a:ln>
                <a:solidFill>
                  <a:schemeClr val="tx1"/>
                </a:solidFill>
                <a:effectLst/>
                <a:latin typeface="Arial" pitchFamily="34" charset="0"/>
              </a:endParaRPr>
            </a:p>
          </p:txBody>
        </p:sp>
        <p:sp>
          <p:nvSpPr>
            <p:cNvPr id="1081" name="Text Box 57"/>
            <p:cNvSpPr txBox="1">
              <a:spLocks noChangeArrowheads="1"/>
            </p:cNvSpPr>
            <p:nvPr/>
          </p:nvSpPr>
          <p:spPr bwMode="auto">
            <a:xfrm>
              <a:off x="110952150" y="110466431"/>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Times New Roman" pitchFamily="18" charset="0"/>
                </a:rPr>
                <a:t>270</a:t>
              </a:r>
              <a:endParaRPr kumimoji="0" lang="fr-FR" sz="1800" b="0" i="0" u="none" strike="noStrike" cap="none" normalizeH="0" baseline="0" dirty="0" smtClean="0">
                <a:ln>
                  <a:noFill/>
                </a:ln>
                <a:solidFill>
                  <a:schemeClr val="tx1"/>
                </a:solidFill>
                <a:effectLst/>
                <a:latin typeface="Arial" pitchFamily="34" charset="0"/>
              </a:endParaRPr>
            </a:p>
          </p:txBody>
        </p:sp>
        <p:sp>
          <p:nvSpPr>
            <p:cNvPr id="1082" name="Text Box 58"/>
            <p:cNvSpPr txBox="1">
              <a:spLocks noChangeArrowheads="1"/>
            </p:cNvSpPr>
            <p:nvPr/>
          </p:nvSpPr>
          <p:spPr bwMode="auto">
            <a:xfrm>
              <a:off x="111744150" y="108995775"/>
              <a:ext cx="294750" cy="1943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274</a:t>
              </a:r>
              <a:endParaRPr kumimoji="0" lang="fr-FR" sz="1800" b="0" i="0" u="none" strike="noStrike" cap="none" normalizeH="0" baseline="0" smtClean="0">
                <a:ln>
                  <a:noFill/>
                </a:ln>
                <a:solidFill>
                  <a:schemeClr val="tx1"/>
                </a:solidFill>
                <a:effectLst/>
                <a:latin typeface="Arial" pitchFamily="34" charset="0"/>
              </a:endParaRPr>
            </a:p>
          </p:txBody>
        </p:sp>
        <p:sp>
          <p:nvSpPr>
            <p:cNvPr id="1083" name="Text Box 59"/>
            <p:cNvSpPr txBox="1">
              <a:spLocks noChangeArrowheads="1"/>
            </p:cNvSpPr>
            <p:nvPr/>
          </p:nvSpPr>
          <p:spPr bwMode="auto">
            <a:xfrm>
              <a:off x="111708150" y="110466431"/>
              <a:ext cx="294750" cy="1817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Times New Roman" pitchFamily="18" charset="0"/>
                </a:rPr>
                <a:t>270</a:t>
              </a:r>
              <a:endParaRPr kumimoji="0" lang="fr-FR" sz="1800" b="0" i="0" u="none" strike="noStrike" cap="none" normalizeH="0" baseline="0" dirty="0" smtClean="0">
                <a:ln>
                  <a:noFill/>
                </a:ln>
                <a:solidFill>
                  <a:schemeClr val="tx1"/>
                </a:solidFill>
                <a:effectLst/>
                <a:latin typeface="Arial" pitchFamily="34" charset="0"/>
              </a:endParaRPr>
            </a:p>
          </p:txBody>
        </p:sp>
        <p:sp>
          <p:nvSpPr>
            <p:cNvPr id="1084" name="Text Box 60"/>
            <p:cNvSpPr txBox="1">
              <a:spLocks noChangeArrowheads="1"/>
            </p:cNvSpPr>
            <p:nvPr/>
          </p:nvSpPr>
          <p:spPr bwMode="auto">
            <a:xfrm>
              <a:off x="110988150" y="10834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FF0000"/>
                  </a:solidFill>
                  <a:effectLst/>
                  <a:latin typeface="Times New Roman" pitchFamily="18" charset="0"/>
                </a:rPr>
                <a:t>44</a:t>
              </a:r>
              <a:endParaRPr kumimoji="0" lang="fr-FR" sz="1800" b="0" i="0" u="none" strike="noStrike" cap="none" normalizeH="0" baseline="0" smtClean="0">
                <a:ln>
                  <a:noFill/>
                </a:ln>
                <a:solidFill>
                  <a:schemeClr val="tx1"/>
                </a:solidFill>
                <a:effectLst/>
                <a:latin typeface="Arial" pitchFamily="34" charset="0"/>
              </a:endParaRPr>
            </a:p>
          </p:txBody>
        </p:sp>
        <p:sp>
          <p:nvSpPr>
            <p:cNvPr id="1085" name="Text Box 61"/>
            <p:cNvSpPr txBox="1">
              <a:spLocks noChangeArrowheads="1"/>
            </p:cNvSpPr>
            <p:nvPr/>
          </p:nvSpPr>
          <p:spPr bwMode="auto">
            <a:xfrm>
              <a:off x="111816150" y="108347775"/>
              <a:ext cx="216000" cy="18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FF0000"/>
                  </a:solidFill>
                  <a:effectLst/>
                  <a:latin typeface="Times New Roman" pitchFamily="18" charset="0"/>
                </a:rPr>
                <a:t>46</a:t>
              </a:r>
              <a:endParaRPr kumimoji="0" lang="fr-FR" sz="1800" b="0" i="0" u="none" strike="noStrike" cap="none" normalizeH="0" baseline="0" smtClean="0">
                <a:ln>
                  <a:noFill/>
                </a:ln>
                <a:solidFill>
                  <a:schemeClr val="tx1"/>
                </a:solidFill>
                <a:effectLst/>
                <a:latin typeface="Arial" pitchFamily="34" charset="0"/>
              </a:endParaRPr>
            </a:p>
          </p:txBody>
        </p:sp>
      </p:grpSp>
      <p:pic>
        <p:nvPicPr>
          <p:cNvPr id="68" name="Image 67" descr="panneau stop.jpg"/>
          <p:cNvPicPr>
            <a:picLocks noChangeAspect="1"/>
          </p:cNvPicPr>
          <p:nvPr/>
        </p:nvPicPr>
        <p:blipFill>
          <a:blip r:embed="rId3" cstate="print"/>
          <a:stretch>
            <a:fillRect/>
          </a:stretch>
        </p:blipFill>
        <p:spPr>
          <a:xfrm>
            <a:off x="8739208" y="6453208"/>
            <a:ext cx="404792" cy="40479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fill="hold"/>
                                        <p:tgtEl>
                                          <p:spTgt spid="68"/>
                                        </p:tgtEl>
                                        <p:attrNameLst>
                                          <p:attrName>ppt_x</p:attrName>
                                        </p:attrNameLst>
                                      </p:cBhvr>
                                      <p:tavLst>
                                        <p:tav tm="0">
                                          <p:val>
                                            <p:strVal val="#ppt_x"/>
                                          </p:val>
                                        </p:tav>
                                        <p:tav tm="100000">
                                          <p:val>
                                            <p:strVal val="#ppt_x"/>
                                          </p:val>
                                        </p:tav>
                                      </p:tavLst>
                                    </p:anim>
                                    <p:anim calcmode="lin" valueType="num">
                                      <p:cBhvr additive="base">
                                        <p:cTn id="8"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137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30" name="Rectangle à coins arrondis 29"/>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2564904"/>
            <a:ext cx="8136904" cy="32403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6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Merci de votre attention</a:t>
            </a:r>
            <a:endParaRPr kumimoji="0" lang="fr-FR"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34" name="Rectangle 33"/>
          <p:cNvSpPr/>
          <p:nvPr/>
        </p:nvSpPr>
        <p:spPr>
          <a:xfrm>
            <a:off x="3130177" y="1052360"/>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Conception détaillée, simulation</a:t>
            </a:r>
            <a:endParaRPr lang="fr-FR" sz="1200" dirty="0">
              <a:solidFill>
                <a:schemeClr val="dk1"/>
              </a:solidFill>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14</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ZoneTexte 35"/>
          <p:cNvSpPr txBox="1"/>
          <p:nvPr/>
        </p:nvSpPr>
        <p:spPr>
          <a:xfrm>
            <a:off x="214282" y="1214422"/>
            <a:ext cx="4000528" cy="2800767"/>
          </a:xfrm>
          <a:prstGeom prst="rect">
            <a:avLst/>
          </a:prstGeom>
          <a:noFill/>
          <a:ln>
            <a:solidFill>
              <a:schemeClr val="accent6">
                <a:lumMod val="50000"/>
              </a:schemeClr>
            </a:solidFill>
          </a:ln>
        </p:spPr>
        <p:txBody>
          <a:bodyPr wrap="square" rtlCol="0">
            <a:spAutoFit/>
          </a:bodyPr>
          <a:lstStyle/>
          <a:p>
            <a:pPr algn="ctr"/>
            <a:r>
              <a:rPr lang="fr-FR" sz="2200" b="1" dirty="0" smtClean="0"/>
              <a:t>« </a:t>
            </a:r>
            <a:r>
              <a:rPr lang="fr-FR" sz="2200" b="1" dirty="0" err="1" smtClean="0"/>
              <a:t>Problem</a:t>
            </a:r>
            <a:r>
              <a:rPr lang="fr-FR" sz="2200" b="1" dirty="0" smtClean="0"/>
              <a:t> »</a:t>
            </a:r>
          </a:p>
          <a:p>
            <a:pPr algn="just"/>
            <a:r>
              <a:rPr lang="fr-FR" sz="2200" dirty="0" smtClean="0"/>
              <a:t>L’abri de tramway, n’est pas éclairé quand la luminosité est faible ce qui génère des problèmes d’insécurité et de risque d’accident pour les usagers qui attendent ou qui descendent du tramway. </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8" name="Rectangle 7"/>
          <p:cNvSpPr/>
          <p:nvPr/>
        </p:nvSpPr>
        <p:spPr>
          <a:xfrm>
            <a:off x="480984" y="2558681"/>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PROBLÉMATIQUE</a:t>
            </a:r>
            <a:endParaRPr lang="fr-FR" dirty="0">
              <a:solidFill>
                <a:srgbClr val="FF0000"/>
              </a:solidFill>
              <a:latin typeface="Arial Black" pitchFamily="34" charset="0"/>
            </a:endParaRPr>
          </a:p>
        </p:txBody>
      </p:sp>
      <p:sp>
        <p:nvSpPr>
          <p:cNvPr id="10" name="ZoneTexte 9"/>
          <p:cNvSpPr txBox="1"/>
          <p:nvPr/>
        </p:nvSpPr>
        <p:spPr>
          <a:xfrm>
            <a:off x="1714480" y="1357298"/>
            <a:ext cx="5429288" cy="646331"/>
          </a:xfrm>
          <a:prstGeom prst="rect">
            <a:avLst/>
          </a:prstGeom>
          <a:solidFill>
            <a:schemeClr val="bg1"/>
          </a:solidFill>
          <a:ln>
            <a:solidFill>
              <a:srgbClr val="C00000"/>
            </a:solidFill>
          </a:ln>
        </p:spPr>
        <p:txBody>
          <a:bodyPr wrap="square" rtlCol="0">
            <a:spAutoFit/>
          </a:bodyPr>
          <a:lstStyle/>
          <a:p>
            <a:pPr algn="ctr"/>
            <a:r>
              <a:rPr lang="fr-FR" sz="3600" b="1" dirty="0" smtClean="0">
                <a:solidFill>
                  <a:srgbClr val="FF0000"/>
                </a:solidFill>
              </a:rPr>
              <a:t>Problématique technique</a:t>
            </a:r>
            <a:endParaRPr lang="fr-FR" sz="3600" b="1" dirty="0">
              <a:solidFill>
                <a:srgbClr val="FF0000"/>
              </a:solidFill>
            </a:endParaRPr>
          </a:p>
        </p:txBody>
      </p:sp>
      <p:cxnSp>
        <p:nvCxnSpPr>
          <p:cNvPr id="13" name="Connecteur droit 12"/>
          <p:cNvCxnSpPr/>
          <p:nvPr/>
        </p:nvCxnSpPr>
        <p:spPr>
          <a:xfrm>
            <a:off x="2071670" y="928670"/>
            <a:ext cx="4786346" cy="15001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2071670" y="928670"/>
            <a:ext cx="4786346" cy="15001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1714480" y="2071678"/>
            <a:ext cx="5429288" cy="3397400"/>
            <a:chOff x="1714480" y="2071678"/>
            <a:chExt cx="5429288" cy="3397400"/>
          </a:xfrm>
        </p:grpSpPr>
        <p:sp>
          <p:nvSpPr>
            <p:cNvPr id="11" name="ZoneTexte 10"/>
            <p:cNvSpPr txBox="1"/>
            <p:nvPr/>
          </p:nvSpPr>
          <p:spPr>
            <a:xfrm>
              <a:off x="1714480" y="3714752"/>
              <a:ext cx="5429288" cy="1754326"/>
            </a:xfrm>
            <a:prstGeom prst="rect">
              <a:avLst/>
            </a:prstGeom>
            <a:solidFill>
              <a:schemeClr val="bg1"/>
            </a:solidFill>
            <a:ln>
              <a:solidFill>
                <a:srgbClr val="C00000"/>
              </a:solidFill>
            </a:ln>
          </p:spPr>
          <p:txBody>
            <a:bodyPr wrap="square" rtlCol="0">
              <a:spAutoFit/>
            </a:bodyPr>
            <a:lstStyle/>
            <a:p>
              <a:pPr algn="ctr"/>
              <a:r>
                <a:rPr lang="fr-FR" sz="3600" b="1" dirty="0" smtClean="0">
                  <a:solidFill>
                    <a:srgbClr val="FF0000"/>
                  </a:solidFill>
                </a:rPr>
                <a:t>Problématique qui a déclenché le besoin</a:t>
              </a:r>
            </a:p>
            <a:p>
              <a:pPr algn="ctr"/>
              <a:r>
                <a:rPr lang="fr-FR" sz="3600" b="1" dirty="0" smtClean="0">
                  <a:solidFill>
                    <a:srgbClr val="FF0000"/>
                  </a:solidFill>
                </a:rPr>
                <a:t>(point de vue client)</a:t>
              </a:r>
              <a:endParaRPr lang="fr-FR" sz="3600" b="1" dirty="0">
                <a:solidFill>
                  <a:srgbClr val="FF0000"/>
                </a:solidFill>
              </a:endParaRPr>
            </a:p>
          </p:txBody>
        </p:sp>
        <p:sp>
          <p:nvSpPr>
            <p:cNvPr id="15" name="Flèche vers le bas 14"/>
            <p:cNvSpPr/>
            <p:nvPr/>
          </p:nvSpPr>
          <p:spPr>
            <a:xfrm>
              <a:off x="4214810" y="2071678"/>
              <a:ext cx="571504" cy="157163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8" name="Rectangle 7"/>
          <p:cNvSpPr/>
          <p:nvPr/>
        </p:nvSpPr>
        <p:spPr>
          <a:xfrm>
            <a:off x="480984" y="2558681"/>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PROBLÉMATIQUE</a:t>
            </a:r>
            <a:endParaRPr lang="fr-FR" dirty="0">
              <a:solidFill>
                <a:srgbClr val="FF0000"/>
              </a:solidFill>
              <a:latin typeface="Arial Black" pitchFamily="34" charset="0"/>
            </a:endParaRPr>
          </a:p>
        </p:txBody>
      </p:sp>
      <p:sp>
        <p:nvSpPr>
          <p:cNvPr id="9" name="Rectangle 8"/>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325041" y="2266806"/>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10" name="Rectangle 9"/>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8" name="Rectangle 7"/>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sp>
        <p:nvSpPr>
          <p:cNvPr id="10" name="Rectangle 9"/>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325041" y="2259866"/>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11" name="Rectangle 10"/>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18</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ZoneTexte 35"/>
          <p:cNvSpPr txBox="1"/>
          <p:nvPr/>
        </p:nvSpPr>
        <p:spPr>
          <a:xfrm>
            <a:off x="214282" y="1214422"/>
            <a:ext cx="4000528" cy="2800767"/>
          </a:xfrm>
          <a:prstGeom prst="rect">
            <a:avLst/>
          </a:prstGeom>
          <a:noFill/>
          <a:ln>
            <a:solidFill>
              <a:schemeClr val="accent6">
                <a:lumMod val="50000"/>
              </a:schemeClr>
            </a:solidFill>
          </a:ln>
        </p:spPr>
        <p:txBody>
          <a:bodyPr wrap="square" rtlCol="0">
            <a:spAutoFit/>
          </a:bodyPr>
          <a:lstStyle/>
          <a:p>
            <a:pPr algn="ctr"/>
            <a:r>
              <a:rPr lang="fr-FR" sz="2200" b="1" dirty="0" smtClean="0"/>
              <a:t>« </a:t>
            </a:r>
            <a:r>
              <a:rPr lang="fr-FR" sz="2200" b="1" dirty="0" err="1" smtClean="0"/>
              <a:t>Problem</a:t>
            </a:r>
            <a:r>
              <a:rPr lang="fr-FR" sz="2200" b="1" dirty="0" smtClean="0"/>
              <a:t> »</a:t>
            </a:r>
          </a:p>
          <a:p>
            <a:pPr algn="just"/>
            <a:r>
              <a:rPr lang="fr-FR" sz="2200" dirty="0" smtClean="0"/>
              <a:t>L’abri de tramway, n’est pas éclairé quand la luminosité est faible ce qui génère des problèmes d’insécurité et de risque d’accident pour les usagers qui attendent ou qui descendent du tramway. </a:t>
            </a:r>
          </a:p>
        </p:txBody>
      </p:sp>
      <p:grpSp>
        <p:nvGrpSpPr>
          <p:cNvPr id="14" name="Groupe 13"/>
          <p:cNvGrpSpPr/>
          <p:nvPr/>
        </p:nvGrpSpPr>
        <p:grpSpPr>
          <a:xfrm>
            <a:off x="4299311" y="1214422"/>
            <a:ext cx="4630407" cy="2123658"/>
            <a:chOff x="4299311" y="1214422"/>
            <a:chExt cx="4630407" cy="2123658"/>
          </a:xfrm>
        </p:grpSpPr>
        <p:sp>
          <p:nvSpPr>
            <p:cNvPr id="37" name="ZoneTexte 36"/>
            <p:cNvSpPr txBox="1"/>
            <p:nvPr/>
          </p:nvSpPr>
          <p:spPr>
            <a:xfrm>
              <a:off x="4857752" y="1214422"/>
              <a:ext cx="4071966" cy="2123658"/>
            </a:xfrm>
            <a:prstGeom prst="rect">
              <a:avLst/>
            </a:prstGeom>
            <a:noFill/>
            <a:ln>
              <a:solidFill>
                <a:schemeClr val="accent6">
                  <a:lumMod val="50000"/>
                </a:schemeClr>
              </a:solidFill>
            </a:ln>
          </p:spPr>
          <p:txBody>
            <a:bodyPr wrap="square" rtlCol="0">
              <a:spAutoFit/>
            </a:bodyPr>
            <a:lstStyle/>
            <a:p>
              <a:pPr algn="ctr"/>
              <a:r>
                <a:rPr lang="fr-FR" sz="2200" b="1" dirty="0" smtClean="0"/>
                <a:t>« Finalité »</a:t>
              </a:r>
            </a:p>
            <a:p>
              <a:pPr algn="just"/>
              <a:r>
                <a:rPr lang="fr-FR" sz="2200" dirty="0" smtClean="0"/>
                <a:t>Améliorer le confort visuel et la sécurité des usagers du tramway.</a:t>
              </a:r>
            </a:p>
            <a:p>
              <a:pPr algn="just"/>
              <a:r>
                <a:rPr lang="fr-FR" sz="2200" dirty="0" smtClean="0"/>
                <a:t>Précision : le confort visuel recherché sera limité à la surface de l’abri.</a:t>
              </a:r>
            </a:p>
          </p:txBody>
        </p:sp>
        <p:sp>
          <p:nvSpPr>
            <p:cNvPr id="13" name="Flèche droite rayée 12"/>
            <p:cNvSpPr/>
            <p:nvPr/>
          </p:nvSpPr>
          <p:spPr>
            <a:xfrm>
              <a:off x="4299311" y="2214554"/>
              <a:ext cx="500066" cy="285752"/>
            </a:xfrm>
            <a:prstGeom prst="striped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a:blip r:embed="rId3"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4" cstate="print"/>
          <a:srcRect/>
          <a:stretch>
            <a:fillRect/>
          </a:stretch>
        </p:blipFill>
        <p:spPr bwMode="auto">
          <a:xfrm>
            <a:off x="5157588" y="961678"/>
            <a:ext cx="3788847" cy="3240360"/>
          </a:xfrm>
          <a:prstGeom prst="rect">
            <a:avLst/>
          </a:prstGeom>
          <a:noFill/>
          <a:ln w="9525">
            <a:solidFill>
              <a:srgbClr val="000099"/>
            </a:solid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2349277" y="4328145"/>
            <a:ext cx="685800" cy="152400"/>
          </a:xfrm>
          <a:prstGeom prst="rect">
            <a:avLst/>
          </a:prstGeom>
          <a:noFill/>
          <a:ln w="9525">
            <a:noFill/>
            <a:miter lim="800000"/>
            <a:headEnd/>
            <a:tailEnd/>
          </a:ln>
        </p:spPr>
      </p:pic>
      <p:sp>
        <p:nvSpPr>
          <p:cNvPr id="8" name="Rectangle 7"/>
          <p:cNvSpPr/>
          <p:nvPr/>
        </p:nvSpPr>
        <p:spPr>
          <a:xfrm>
            <a:off x="480984" y="1624000"/>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ENJEU</a:t>
            </a:r>
            <a:endParaRPr lang="fr-FR" dirty="0">
              <a:solidFill>
                <a:srgbClr val="FF0000"/>
              </a:solidFill>
              <a:latin typeface="Arial Black" pitchFamily="34" charset="0"/>
            </a:endParaRPr>
          </a:p>
        </p:txBody>
      </p:sp>
      <p:sp>
        <p:nvSpPr>
          <p:cNvPr id="9" name="Rectangle 8"/>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sp>
        <p:nvSpPr>
          <p:cNvPr id="10" name="Rectangle 9"/>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12" name="Rectangle 11"/>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6" name="ZoneTexte 5"/>
          <p:cNvSpPr txBox="1"/>
          <p:nvPr/>
        </p:nvSpPr>
        <p:spPr>
          <a:xfrm>
            <a:off x="1000100" y="2000240"/>
            <a:ext cx="7072362" cy="2123658"/>
          </a:xfrm>
          <a:prstGeom prst="rect">
            <a:avLst/>
          </a:prstGeom>
          <a:solidFill>
            <a:schemeClr val="bg1"/>
          </a:solidFill>
          <a:ln>
            <a:solidFill>
              <a:srgbClr val="C00000"/>
            </a:solidFill>
          </a:ln>
        </p:spPr>
        <p:txBody>
          <a:bodyPr wrap="square" rtlCol="0">
            <a:spAutoFit/>
          </a:bodyPr>
          <a:lstStyle/>
          <a:p>
            <a:pPr algn="ctr"/>
            <a:r>
              <a:rPr lang="fr-FR" sz="4400" b="1" dirty="0" smtClean="0">
                <a:ln>
                  <a:solidFill>
                    <a:srgbClr val="FF0000"/>
                  </a:solidFill>
                </a:ln>
                <a:solidFill>
                  <a:srgbClr val="FF0000"/>
                </a:solidFill>
                <a:latin typeface="Arial Black" pitchFamily="34" charset="0"/>
              </a:rPr>
              <a:t>Comment rédiger </a:t>
            </a:r>
          </a:p>
          <a:p>
            <a:pPr algn="ctr"/>
            <a:r>
              <a:rPr lang="fr-FR" sz="4400" b="1" dirty="0" smtClean="0">
                <a:ln>
                  <a:solidFill>
                    <a:srgbClr val="FF0000"/>
                  </a:solidFill>
                </a:ln>
                <a:solidFill>
                  <a:srgbClr val="FF0000"/>
                </a:solidFill>
                <a:latin typeface="Arial Black" pitchFamily="34" charset="0"/>
              </a:rPr>
              <a:t>le projet pour qu’il soit validé ! </a:t>
            </a:r>
            <a:endParaRPr lang="fr-FR" sz="4400" b="1" dirty="0">
              <a:ln>
                <a:solidFill>
                  <a:srgbClr val="FF0000"/>
                </a:solidFill>
              </a:ln>
              <a:solidFill>
                <a:srgbClr val="FF0000"/>
              </a:solidFill>
              <a:latin typeface="Arial Black" pitchFamily="34" charset="0"/>
            </a:endParaRPr>
          </a:p>
        </p:txBody>
      </p:sp>
      <p:sp>
        <p:nvSpPr>
          <p:cNvPr id="7" name="ZoneTexte 6"/>
          <p:cNvSpPr txBox="1"/>
          <p:nvPr/>
        </p:nvSpPr>
        <p:spPr>
          <a:xfrm>
            <a:off x="785786" y="1643050"/>
            <a:ext cx="7572428" cy="2928958"/>
          </a:xfrm>
          <a:prstGeom prst="rect">
            <a:avLst/>
          </a:prstGeom>
          <a:solidFill>
            <a:schemeClr val="bg1"/>
          </a:solidFill>
          <a:ln>
            <a:solidFill>
              <a:srgbClr val="C00000"/>
            </a:solidFill>
          </a:ln>
        </p:spPr>
        <p:txBody>
          <a:bodyPr wrap="square" rtlCol="0">
            <a:noAutofit/>
          </a:bodyPr>
          <a:lstStyle/>
          <a:p>
            <a:pPr algn="ctr">
              <a:spcBef>
                <a:spcPts val="600"/>
              </a:spcBef>
            </a:pPr>
            <a:endParaRPr lang="fr-FR" sz="2000" b="1" dirty="0" smtClean="0">
              <a:ln>
                <a:solidFill>
                  <a:srgbClr val="FF0000"/>
                </a:solidFill>
              </a:ln>
              <a:solidFill>
                <a:srgbClr val="FF0000"/>
              </a:solidFill>
              <a:latin typeface="Arial Black" pitchFamily="34" charset="0"/>
            </a:endParaRPr>
          </a:p>
          <a:p>
            <a:pPr algn="ctr">
              <a:spcBef>
                <a:spcPts val="600"/>
              </a:spcBef>
            </a:pPr>
            <a:r>
              <a:rPr lang="fr-FR" sz="7200" b="1" dirty="0" smtClean="0">
                <a:ln>
                  <a:solidFill>
                    <a:srgbClr val="FF0000"/>
                  </a:solidFill>
                </a:ln>
                <a:solidFill>
                  <a:srgbClr val="FF0000"/>
                </a:solidFill>
                <a:latin typeface="Arial Black" pitchFamily="34" charset="0"/>
              </a:rPr>
              <a:t>Mais par où </a:t>
            </a:r>
          </a:p>
          <a:p>
            <a:pPr algn="ctr"/>
            <a:r>
              <a:rPr lang="fr-FR" sz="7200" b="1" dirty="0" smtClean="0">
                <a:ln>
                  <a:solidFill>
                    <a:srgbClr val="FF0000"/>
                  </a:solidFill>
                </a:ln>
                <a:solidFill>
                  <a:srgbClr val="FF0000"/>
                </a:solidFill>
                <a:latin typeface="Arial Black" pitchFamily="34" charset="0"/>
              </a:rPr>
              <a:t>commencer !!!</a:t>
            </a:r>
            <a:endParaRPr lang="fr-FR" sz="7200" b="1" dirty="0">
              <a:ln>
                <a:solidFill>
                  <a:srgbClr val="FF0000"/>
                </a:solidFill>
              </a:ln>
              <a:solidFill>
                <a:srgbClr val="FF0000"/>
              </a:solidFill>
              <a:latin typeface="Arial Black" pitchFamily="34" charset="0"/>
            </a:endParaRPr>
          </a:p>
        </p:txBody>
      </p:sp>
      <p:pic>
        <p:nvPicPr>
          <p:cNvPr id="8" name="Image 7" descr="image-poisson-davril-anime.gif"/>
          <p:cNvPicPr>
            <a:picLocks noChangeAspect="1"/>
          </p:cNvPicPr>
          <p:nvPr/>
        </p:nvPicPr>
        <p:blipFill>
          <a:blip r:embed="rId3"/>
          <a:stretch>
            <a:fillRect/>
          </a:stretch>
        </p:blipFill>
        <p:spPr>
          <a:xfrm>
            <a:off x="6215074" y="500042"/>
            <a:ext cx="1981200" cy="942975"/>
          </a:xfrm>
          <a:prstGeom prst="rect">
            <a:avLst/>
          </a:prstGeom>
        </p:spPr>
      </p:pic>
      <p:pic>
        <p:nvPicPr>
          <p:cNvPr id="10" name="Image 9" descr="image-poisson-avril-anime 2.gif"/>
          <p:cNvPicPr>
            <a:picLocks noChangeAspect="1"/>
          </p:cNvPicPr>
          <p:nvPr/>
        </p:nvPicPr>
        <p:blipFill>
          <a:blip r:embed="rId4"/>
          <a:stretch>
            <a:fillRect/>
          </a:stretch>
        </p:blipFill>
        <p:spPr>
          <a:xfrm>
            <a:off x="9144000" y="5143512"/>
            <a:ext cx="1285875" cy="14287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0" presetClass="path" presetSubtype="0" accel="50000" decel="50000" fill="hold" nodeType="withEffect">
                                  <p:stCondLst>
                                    <p:cond delay="0"/>
                                  </p:stCondLst>
                                  <p:childTnLst>
                                    <p:animMotion origin="layout" path="M -0.07031 -0.03218 C -0.14861 -0.07454 -0.22656 -0.1169 -0.28732 -0.10648 C -0.34791 -0.09607 -0.36996 0.03564 -0.43437 0.03055 C -0.49913 0.02546 -0.58889 -0.12986 -0.6743 -0.13704 C -0.75989 -0.14422 -0.86649 -0.02408 -0.94757 -0.0132 C -1.02864 -0.00232 -1.12014 -0.05672 -1.16094 -0.07223 " pathEditMode="relative" rAng="0" ptsTypes="aaaaaA">
                                      <p:cBhvr>
                                        <p:cTn id="9" dur="5000" fill="hold"/>
                                        <p:tgtEl>
                                          <p:spTgt spid="10"/>
                                        </p:tgtEl>
                                        <p:attrNameLst>
                                          <p:attrName>ppt_x</p:attrName>
                                          <p:attrName>ppt_y</p:attrName>
                                        </p:attrNameLst>
                                      </p:cBhvr>
                                      <p:rCtr x="-545" y="-22"/>
                                    </p:animMotion>
                                  </p:childTnLst>
                                </p:cTn>
                              </p:par>
                            </p:childTnLst>
                          </p:cTn>
                        </p:par>
                        <p:par>
                          <p:cTn id="10" fill="hold">
                            <p:stCondLst>
                              <p:cond delay="5000"/>
                            </p:stCondLst>
                            <p:childTnLst>
                              <p:par>
                                <p:cTn id="11" presetID="0" presetClass="path" presetSubtype="0" accel="50000" decel="50000" fill="hold" nodeType="afterEffect">
                                  <p:stCondLst>
                                    <p:cond delay="0"/>
                                  </p:stCondLst>
                                  <p:childTnLst>
                                    <p:animMotion origin="layout" path="M -0.0717 0.00486 C -0.09514 0.05902 -0.1184 0.11319 -0.17465 0.10393 C -0.2309 0.09467 -0.32361 -0.04098 -0.40885 -0.05047 C -0.49409 -0.05996 -0.60087 0.05277 -0.68611 0.04676 C -0.77135 0.04074 -0.84097 -0.06551 -0.92031 -0.08658 C -0.99965 -0.10764 -1.12205 -0.07894 -1.1618 -0.07894 " pathEditMode="relative" ptsTypes="aaaaaA">
                                      <p:cBhvr>
                                        <p:cTn id="12" dur="5000" fill="hold"/>
                                        <p:tgtEl>
                                          <p:spTgt spid="10"/>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20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91683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508104" y="3284984"/>
            <a:ext cx="2952328" cy="2188280"/>
          </a:xfrm>
          <a:prstGeom prst="rect">
            <a:avLst/>
          </a:prstGeom>
          <a:noFill/>
          <a:ln w="9525">
            <a:noFill/>
            <a:miter lim="800000"/>
            <a:headEnd/>
            <a:tailEnd/>
          </a:ln>
        </p:spPr>
      </p:pic>
      <p:sp>
        <p:nvSpPr>
          <p:cNvPr id="34" name="Titre 1"/>
          <p:cNvSpPr txBox="1">
            <a:spLocks/>
          </p:cNvSpPr>
          <p:nvPr/>
        </p:nvSpPr>
        <p:spPr>
          <a:xfrm>
            <a:off x="467544" y="2428868"/>
            <a:ext cx="4824536"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Enjeu</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0" name="ZoneTexte 39"/>
          <p:cNvSpPr txBox="1"/>
          <p:nvPr/>
        </p:nvSpPr>
        <p:spPr>
          <a:xfrm>
            <a:off x="267396" y="4857760"/>
            <a:ext cx="5214248" cy="954107"/>
          </a:xfrm>
          <a:prstGeom prst="rect">
            <a:avLst/>
          </a:prstGeom>
          <a:noFill/>
        </p:spPr>
        <p:txBody>
          <a:bodyPr wrap="square" rtlCol="0">
            <a:spAutoFit/>
          </a:bodyPr>
          <a:lstStyle/>
          <a:p>
            <a:pPr algn="ctr"/>
            <a:r>
              <a:rPr lang="fr-FR" sz="2800" dirty="0" smtClean="0"/>
              <a:t>Il doit clairement faire apparaitre </a:t>
            </a:r>
          </a:p>
          <a:p>
            <a:pPr algn="ctr"/>
            <a:r>
              <a:rPr lang="fr-FR" sz="2800" dirty="0" smtClean="0"/>
              <a:t>ce qui est en jeu dans le projet.</a:t>
            </a:r>
          </a:p>
        </p:txBody>
      </p:sp>
      <p:sp>
        <p:nvSpPr>
          <p:cNvPr id="41" name="ZoneTexte 40"/>
          <p:cNvSpPr txBox="1"/>
          <p:nvPr/>
        </p:nvSpPr>
        <p:spPr>
          <a:xfrm>
            <a:off x="215008" y="3357562"/>
            <a:ext cx="5214248" cy="1384995"/>
          </a:xfrm>
          <a:prstGeom prst="rect">
            <a:avLst/>
          </a:prstGeom>
          <a:noFill/>
        </p:spPr>
        <p:txBody>
          <a:bodyPr wrap="square" rtlCol="0">
            <a:spAutoFit/>
          </a:bodyPr>
          <a:lstStyle/>
          <a:p>
            <a:pPr algn="ctr"/>
            <a:r>
              <a:rPr lang="fr-FR" sz="2800" dirty="0" smtClean="0"/>
              <a:t>L’enjeu vise à préciser ce qui est recherché à travers la réalisation du projet</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21</a:t>
            </a:fld>
            <a:endParaRPr lang="fr-FR" dirty="0"/>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91683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508104" y="3284984"/>
            <a:ext cx="2952328" cy="2188280"/>
          </a:xfrm>
          <a:prstGeom prst="rect">
            <a:avLst/>
          </a:prstGeom>
          <a:noFill/>
          <a:ln w="9525">
            <a:solidFill>
              <a:srgbClr val="000099"/>
            </a:solidFill>
            <a:miter lim="800000"/>
            <a:headEnd/>
            <a:tailEnd/>
          </a:ln>
        </p:spPr>
      </p:pic>
      <p:sp>
        <p:nvSpPr>
          <p:cNvPr id="34" name="Titre 1"/>
          <p:cNvSpPr txBox="1">
            <a:spLocks/>
          </p:cNvSpPr>
          <p:nvPr/>
        </p:nvSpPr>
        <p:spPr>
          <a:xfrm>
            <a:off x="467544" y="2428868"/>
            <a:ext cx="4824536"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Enjeu</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ZoneTexte 35"/>
          <p:cNvSpPr txBox="1"/>
          <p:nvPr/>
        </p:nvSpPr>
        <p:spPr>
          <a:xfrm>
            <a:off x="179512" y="3286124"/>
            <a:ext cx="5365104" cy="3539430"/>
          </a:xfrm>
          <a:prstGeom prst="rect">
            <a:avLst/>
          </a:prstGeom>
          <a:noFill/>
        </p:spPr>
        <p:txBody>
          <a:bodyPr wrap="square" rtlCol="0">
            <a:spAutoFit/>
          </a:bodyPr>
          <a:lstStyle/>
          <a:p>
            <a:pPr algn="ctr">
              <a:spcAft>
                <a:spcPts val="1000"/>
              </a:spcAft>
            </a:pPr>
            <a:r>
              <a:rPr lang="fr-FR" sz="2800" b="1" dirty="0" smtClean="0">
                <a:solidFill>
                  <a:srgbClr val="C00000"/>
                </a:solidFill>
              </a:rPr>
              <a:t>Enjeu sociétal </a:t>
            </a:r>
            <a:r>
              <a:rPr lang="fr-FR" sz="2400" b="1" dirty="0" smtClean="0">
                <a:solidFill>
                  <a:srgbClr val="FF0000"/>
                </a:solidFill>
              </a:rPr>
              <a:t>: améliorer la sécurité, le confort, assister…</a:t>
            </a:r>
          </a:p>
          <a:p>
            <a:pPr algn="ctr">
              <a:spcAft>
                <a:spcPts val="1000"/>
              </a:spcAft>
            </a:pPr>
            <a:r>
              <a:rPr lang="fr-FR" sz="2800" b="1" dirty="0" smtClean="0">
                <a:solidFill>
                  <a:srgbClr val="C00000"/>
                </a:solidFill>
              </a:rPr>
              <a:t>Enjeu environnemental </a:t>
            </a:r>
            <a:r>
              <a:rPr lang="fr-FR" sz="2400" b="1" dirty="0" smtClean="0">
                <a:solidFill>
                  <a:srgbClr val="FF0000"/>
                </a:solidFill>
              </a:rPr>
              <a:t>: réduire l’impact environnemental (pollution, ressource énergétique renouvelable), …</a:t>
            </a:r>
          </a:p>
          <a:p>
            <a:pPr algn="ctr"/>
            <a:r>
              <a:rPr lang="fr-FR" sz="2800" b="1" dirty="0" smtClean="0">
                <a:solidFill>
                  <a:srgbClr val="C00000"/>
                </a:solidFill>
              </a:rPr>
              <a:t>Enjeu économique </a:t>
            </a:r>
            <a:r>
              <a:rPr lang="fr-FR" sz="2400" b="1" dirty="0" smtClean="0">
                <a:solidFill>
                  <a:srgbClr val="FF0000"/>
                </a:solidFill>
              </a:rPr>
              <a:t>: améliorer la compétitivité, innover, réduire les coûts …</a:t>
            </a:r>
            <a:endParaRPr lang="fr-FR" sz="1400" dirty="0" smtClean="0"/>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graphicFrame>
        <p:nvGraphicFramePr>
          <p:cNvPr id="5" name="Tableau 4"/>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9" name="Rectangle 8"/>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sp>
        <p:nvSpPr>
          <p:cNvPr id="10" name="Rectangle 9"/>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12" name="Rectangle 11"/>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23</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ZoneTexte 35"/>
          <p:cNvSpPr txBox="1"/>
          <p:nvPr/>
        </p:nvSpPr>
        <p:spPr>
          <a:xfrm>
            <a:off x="214282" y="1571612"/>
            <a:ext cx="4000528" cy="2800767"/>
          </a:xfrm>
          <a:prstGeom prst="rect">
            <a:avLst/>
          </a:prstGeom>
          <a:noFill/>
          <a:ln>
            <a:solidFill>
              <a:schemeClr val="accent6">
                <a:lumMod val="50000"/>
              </a:schemeClr>
            </a:solidFill>
          </a:ln>
        </p:spPr>
        <p:txBody>
          <a:bodyPr wrap="square" rtlCol="0">
            <a:spAutoFit/>
          </a:bodyPr>
          <a:lstStyle/>
          <a:p>
            <a:pPr algn="ctr"/>
            <a:r>
              <a:rPr lang="fr-FR" sz="2200" b="1" dirty="0" smtClean="0"/>
              <a:t>« </a:t>
            </a:r>
            <a:r>
              <a:rPr lang="fr-FR" sz="2200" b="1" dirty="0" err="1" smtClean="0"/>
              <a:t>Problem</a:t>
            </a:r>
            <a:r>
              <a:rPr lang="fr-FR" sz="2200" b="1" dirty="0" smtClean="0"/>
              <a:t> »</a:t>
            </a:r>
          </a:p>
          <a:p>
            <a:pPr algn="just"/>
            <a:r>
              <a:rPr lang="fr-FR" sz="2200" dirty="0" smtClean="0"/>
              <a:t>L’abri de tramway, n’est pas éclairé quand la luminosité est faible ce qui génère des problèmes d’insécurité et de risque d’accident pour les usagers qui attendent ou qui descendent du tramway. </a:t>
            </a:r>
          </a:p>
        </p:txBody>
      </p:sp>
      <p:grpSp>
        <p:nvGrpSpPr>
          <p:cNvPr id="2" name="Groupe 13"/>
          <p:cNvGrpSpPr/>
          <p:nvPr/>
        </p:nvGrpSpPr>
        <p:grpSpPr>
          <a:xfrm>
            <a:off x="4299311" y="1571612"/>
            <a:ext cx="4630407" cy="2123658"/>
            <a:chOff x="4299311" y="1214422"/>
            <a:chExt cx="4630407" cy="2123658"/>
          </a:xfrm>
        </p:grpSpPr>
        <p:sp>
          <p:nvSpPr>
            <p:cNvPr id="37" name="ZoneTexte 36"/>
            <p:cNvSpPr txBox="1"/>
            <p:nvPr/>
          </p:nvSpPr>
          <p:spPr>
            <a:xfrm>
              <a:off x="4857752" y="1214422"/>
              <a:ext cx="4071966" cy="2123658"/>
            </a:xfrm>
            <a:prstGeom prst="rect">
              <a:avLst/>
            </a:prstGeom>
            <a:noFill/>
            <a:ln>
              <a:solidFill>
                <a:schemeClr val="accent6">
                  <a:lumMod val="50000"/>
                </a:schemeClr>
              </a:solidFill>
            </a:ln>
          </p:spPr>
          <p:txBody>
            <a:bodyPr wrap="square" rtlCol="0">
              <a:spAutoFit/>
            </a:bodyPr>
            <a:lstStyle/>
            <a:p>
              <a:pPr algn="ctr"/>
              <a:r>
                <a:rPr lang="fr-FR" sz="2200" b="1" dirty="0" smtClean="0"/>
                <a:t>« Finalité »</a:t>
              </a:r>
            </a:p>
            <a:p>
              <a:pPr algn="just"/>
              <a:r>
                <a:rPr lang="fr-FR" sz="2200" dirty="0" smtClean="0"/>
                <a:t>Améliorer le confort visuel et la sécurité des usagers du tramway.</a:t>
              </a:r>
            </a:p>
            <a:p>
              <a:pPr algn="just"/>
              <a:r>
                <a:rPr lang="fr-FR" sz="2200" dirty="0" smtClean="0"/>
                <a:t>Précision : le confort visuel recherché sera limité à la surface de l’abri.</a:t>
              </a:r>
            </a:p>
          </p:txBody>
        </p:sp>
        <p:sp>
          <p:nvSpPr>
            <p:cNvPr id="13" name="Flèche droite rayée 12"/>
            <p:cNvSpPr/>
            <p:nvPr/>
          </p:nvSpPr>
          <p:spPr>
            <a:xfrm>
              <a:off x="4299311" y="2214554"/>
              <a:ext cx="500066" cy="285752"/>
            </a:xfrm>
            <a:prstGeom prst="striped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p:cNvGrpSpPr/>
          <p:nvPr/>
        </p:nvGrpSpPr>
        <p:grpSpPr>
          <a:xfrm>
            <a:off x="4857752" y="3929066"/>
            <a:ext cx="4071966" cy="1928826"/>
            <a:chOff x="4857752" y="3571876"/>
            <a:chExt cx="4071966" cy="1928826"/>
          </a:xfrm>
        </p:grpSpPr>
        <p:sp>
          <p:nvSpPr>
            <p:cNvPr id="39" name="ZoneTexte 38"/>
            <p:cNvSpPr txBox="1"/>
            <p:nvPr/>
          </p:nvSpPr>
          <p:spPr>
            <a:xfrm>
              <a:off x="4857752" y="4392706"/>
              <a:ext cx="4071966" cy="1107996"/>
            </a:xfrm>
            <a:prstGeom prst="rect">
              <a:avLst/>
            </a:prstGeom>
            <a:noFill/>
            <a:ln>
              <a:solidFill>
                <a:schemeClr val="accent6">
                  <a:lumMod val="50000"/>
                </a:schemeClr>
              </a:solidFill>
            </a:ln>
          </p:spPr>
          <p:txBody>
            <a:bodyPr wrap="square" rtlCol="0">
              <a:spAutoFit/>
            </a:bodyPr>
            <a:lstStyle/>
            <a:p>
              <a:pPr algn="ctr"/>
              <a:r>
                <a:rPr lang="fr-FR" sz="2200" b="1" dirty="0" smtClean="0"/>
                <a:t>« Mission du système »</a:t>
              </a:r>
            </a:p>
            <a:p>
              <a:pPr algn="ctr"/>
              <a:r>
                <a:rPr lang="fr-FR" sz="2200" dirty="0" smtClean="0"/>
                <a:t>Éclairer l’abri de tramway de manière autonome</a:t>
              </a:r>
            </a:p>
          </p:txBody>
        </p:sp>
        <p:sp>
          <p:nvSpPr>
            <p:cNvPr id="14" name="Flèche vers le bas 13"/>
            <p:cNvSpPr/>
            <p:nvPr/>
          </p:nvSpPr>
          <p:spPr>
            <a:xfrm>
              <a:off x="6715140" y="3571876"/>
              <a:ext cx="285752" cy="642942"/>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accent6">
                      <a:lumMod val="50000"/>
                    </a:schemeClr>
                  </a:solidFill>
                </a:ln>
                <a:solidFill>
                  <a:schemeClr val="accent6">
                    <a:lumMod val="75000"/>
                  </a:schemeClr>
                </a:solidFill>
              </a:endParaRPr>
            </a:p>
          </p:txBody>
        </p:sp>
      </p:grpSp>
      <p:grpSp>
        <p:nvGrpSpPr>
          <p:cNvPr id="17" name="Groupe 16"/>
          <p:cNvGrpSpPr/>
          <p:nvPr/>
        </p:nvGrpSpPr>
        <p:grpSpPr>
          <a:xfrm>
            <a:off x="214282" y="4749896"/>
            <a:ext cx="4572032" cy="1107996"/>
            <a:chOff x="214282" y="4392706"/>
            <a:chExt cx="4572032" cy="1107996"/>
          </a:xfrm>
        </p:grpSpPr>
        <p:sp>
          <p:nvSpPr>
            <p:cNvPr id="38" name="ZoneTexte 37"/>
            <p:cNvSpPr txBox="1"/>
            <p:nvPr/>
          </p:nvSpPr>
          <p:spPr>
            <a:xfrm>
              <a:off x="214282" y="4392706"/>
              <a:ext cx="4000528" cy="1107996"/>
            </a:xfrm>
            <a:prstGeom prst="rect">
              <a:avLst/>
            </a:prstGeom>
            <a:noFill/>
            <a:ln>
              <a:solidFill>
                <a:schemeClr val="accent6">
                  <a:lumMod val="50000"/>
                </a:schemeClr>
              </a:solidFill>
            </a:ln>
          </p:spPr>
          <p:txBody>
            <a:bodyPr wrap="square" rtlCol="0">
              <a:spAutoFit/>
            </a:bodyPr>
            <a:lstStyle/>
            <a:p>
              <a:pPr algn="ctr"/>
              <a:r>
                <a:rPr lang="fr-FR" sz="2200" b="1" dirty="0" smtClean="0"/>
                <a:t>« </a:t>
              </a:r>
              <a:r>
                <a:rPr lang="fr-FR" sz="2200" b="1" dirty="0" err="1" smtClean="0"/>
                <a:t>Systèm</a:t>
              </a:r>
              <a:r>
                <a:rPr lang="fr-FR" sz="2200" b="1" dirty="0" smtClean="0"/>
                <a:t> »</a:t>
              </a:r>
            </a:p>
            <a:p>
              <a:pPr algn="just"/>
              <a:r>
                <a:rPr lang="fr-FR" sz="2200" dirty="0" smtClean="0"/>
                <a:t>Éclairage autonome d’un abri de tramway</a:t>
              </a:r>
            </a:p>
          </p:txBody>
        </p:sp>
        <p:sp>
          <p:nvSpPr>
            <p:cNvPr id="16" name="Flèche gauche 15"/>
            <p:cNvSpPr/>
            <p:nvPr/>
          </p:nvSpPr>
          <p:spPr>
            <a:xfrm>
              <a:off x="4286248" y="4786322"/>
              <a:ext cx="500066" cy="285752"/>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7" name="Rectangle 6"/>
          <p:cNvSpPr/>
          <p:nvPr/>
        </p:nvSpPr>
        <p:spPr>
          <a:xfrm>
            <a:off x="480984" y="928670"/>
            <a:ext cx="3929090" cy="44767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Intitulé du projet</a:t>
            </a:r>
            <a:endParaRPr lang="fr-FR" dirty="0">
              <a:solidFill>
                <a:srgbClr val="FF0000"/>
              </a:solidFill>
              <a:latin typeface="Arial Black" pitchFamily="34" charset="0"/>
            </a:endParaRPr>
          </a:p>
        </p:txBody>
      </p:sp>
      <p:sp>
        <p:nvSpPr>
          <p:cNvPr id="6" name="Rectangle 5"/>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graphicFrame>
        <p:nvGraphicFramePr>
          <p:cNvPr id="8" name="Tableau 7"/>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sp>
        <p:nvSpPr>
          <p:cNvPr id="9" name="Rectangle 8"/>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pic>
        <p:nvPicPr>
          <p:cNvPr id="11"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sp>
        <p:nvSpPr>
          <p:cNvPr id="12" name="Rectangle 11"/>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25</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191683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508104" y="3284984"/>
            <a:ext cx="2952328" cy="2188280"/>
          </a:xfrm>
          <a:prstGeom prst="rect">
            <a:avLst/>
          </a:prstGeom>
          <a:noFill/>
          <a:ln w="9525">
            <a:solidFill>
              <a:srgbClr val="000099"/>
            </a:solidFill>
            <a:miter lim="800000"/>
            <a:headEnd/>
            <a:tailEnd/>
          </a:ln>
        </p:spPr>
      </p:pic>
      <p:sp>
        <p:nvSpPr>
          <p:cNvPr id="34" name="Titre 1"/>
          <p:cNvSpPr txBox="1">
            <a:spLocks/>
          </p:cNvSpPr>
          <p:nvPr/>
        </p:nvSpPr>
        <p:spPr>
          <a:xfrm>
            <a:off x="467544" y="2564905"/>
            <a:ext cx="4824536"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Intitulé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Sous-titre 2"/>
          <p:cNvSpPr txBox="1">
            <a:spLocks/>
          </p:cNvSpPr>
          <p:nvPr/>
        </p:nvSpPr>
        <p:spPr>
          <a:xfrm>
            <a:off x="714348" y="3500438"/>
            <a:ext cx="4357718" cy="1212166"/>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r>
              <a:rPr kumimoji="0" lang="fr-F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Nom du système                 objet du projet</a:t>
            </a:r>
            <a:endParaRPr kumimoji="0" lang="fr-F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8" name="Sous-titre 2"/>
          <p:cNvSpPr txBox="1">
            <a:spLocks/>
          </p:cNvSpPr>
          <p:nvPr/>
        </p:nvSpPr>
        <p:spPr>
          <a:xfrm>
            <a:off x="1000100" y="4879090"/>
            <a:ext cx="3643338" cy="1497918"/>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Nom</a:t>
            </a:r>
          </a:p>
          <a:p>
            <a:pPr marL="342900" indent="-342900" algn="ctr">
              <a:spcBef>
                <a:spcPct val="20000"/>
              </a:spcBef>
              <a:defRPr/>
            </a:pPr>
            <a:r>
              <a:rPr lang="fr-FR" sz="2400" dirty="0" smtClean="0">
                <a:latin typeface="Arial" pitchFamily="34" charset="0"/>
                <a:cs typeface="Arial" pitchFamily="34" charset="0"/>
              </a:rPr>
              <a:t>+ spécificité(s)</a:t>
            </a:r>
          </a:p>
        </p:txBody>
      </p:sp>
      <p:sp>
        <p:nvSpPr>
          <p:cNvPr id="39" name="Sous-titre 2"/>
          <p:cNvSpPr txBox="1">
            <a:spLocks/>
          </p:cNvSpPr>
          <p:nvPr/>
        </p:nvSpPr>
        <p:spPr>
          <a:xfrm>
            <a:off x="4857752" y="4857760"/>
            <a:ext cx="3643338" cy="1212166"/>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Station météorologique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autonome</a:t>
            </a:r>
          </a:p>
          <a:p>
            <a:pPr marL="342900" marR="0" lvl="0" indent="-342900" algn="ctr" defTabSz="914400" rtl="0" eaLnBrk="1" fontAlgn="auto" latinLnBrk="0" hangingPunct="1">
              <a:lnSpc>
                <a:spcPct val="100000"/>
              </a:lnSpc>
              <a:spcBef>
                <a:spcPct val="20000"/>
              </a:spcBef>
              <a:spcAft>
                <a:spcPts val="0"/>
              </a:spcAft>
              <a:buClrTx/>
              <a:buSzTx/>
              <a:tabLst/>
              <a:defRPr/>
            </a:pPr>
            <a:r>
              <a:rPr lang="fr-FR" sz="2400" dirty="0" smtClean="0">
                <a:latin typeface="Arial" pitchFamily="34" charset="0"/>
                <a:cs typeface="Arial" pitchFamily="34" charset="0"/>
              </a:rPr>
              <a:t>et communicante</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6" name="Sous-titre 2"/>
          <p:cNvSpPr txBox="1">
            <a:spLocks/>
          </p:cNvSpPr>
          <p:nvPr/>
        </p:nvSpPr>
        <p:spPr>
          <a:xfrm>
            <a:off x="1000100" y="4643446"/>
            <a:ext cx="3643338" cy="1500198"/>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Nom dérivé d’un verbe</a:t>
            </a:r>
          </a:p>
          <a:p>
            <a:pPr marL="342900" indent="-342900" algn="ctr">
              <a:spcBef>
                <a:spcPct val="20000"/>
              </a:spcBef>
              <a:defRPr/>
            </a:pPr>
            <a:r>
              <a:rPr lang="fr-FR" sz="2400" dirty="0" smtClean="0">
                <a:latin typeface="Arial" pitchFamily="34" charset="0"/>
                <a:cs typeface="Arial" pitchFamily="34" charset="0"/>
              </a:rPr>
              <a:t>+ spécificité</a:t>
            </a:r>
          </a:p>
          <a:p>
            <a:pPr marR="0" lvl="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complément précisant à quoi il s’applique</a:t>
            </a:r>
          </a:p>
        </p:txBody>
      </p:sp>
      <p:sp>
        <p:nvSpPr>
          <p:cNvPr id="37" name="Sous-titre 2"/>
          <p:cNvSpPr txBox="1">
            <a:spLocks/>
          </p:cNvSpPr>
          <p:nvPr/>
        </p:nvSpPr>
        <p:spPr>
          <a:xfrm>
            <a:off x="4786314" y="4931478"/>
            <a:ext cx="3643338" cy="1212166"/>
          </a:xfrm>
          <a:prstGeom prst="rect">
            <a:avLst/>
          </a:prstGeom>
          <a:solidFill>
            <a:schemeClr val="bg1"/>
          </a:solidFill>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Éclairage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Autonome</a:t>
            </a:r>
          </a:p>
          <a:p>
            <a:pPr marL="342900" marR="0" lvl="0" indent="-342900" algn="ctr" defTabSz="914400" rtl="0" eaLnBrk="1" fontAlgn="auto" latinLnBrk="0" hangingPunct="1">
              <a:lnSpc>
                <a:spcPct val="100000"/>
              </a:lnSpc>
              <a:spcBef>
                <a:spcPct val="20000"/>
              </a:spcBef>
              <a:spcAft>
                <a:spcPts val="0"/>
              </a:spcAft>
              <a:buClrTx/>
              <a:buSzTx/>
              <a:tabLst/>
              <a:defRPr/>
            </a:pPr>
            <a:r>
              <a:rPr lang="fr-FR" sz="2400" dirty="0" smtClean="0">
                <a:latin typeface="Arial" pitchFamily="34" charset="0"/>
                <a:cs typeface="Arial" pitchFamily="34" charset="0"/>
              </a:rPr>
              <a:t>d’un abri de tramway</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uiExpand="1" bldLvl="2" animBg="1"/>
      <p:bldP spid="36" grpId="0" animBg="1"/>
      <p:bldP spid="37" grpId="0" bldLvl="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26</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ZoneTexte 35"/>
          <p:cNvSpPr txBox="1"/>
          <p:nvPr/>
        </p:nvSpPr>
        <p:spPr>
          <a:xfrm>
            <a:off x="214282" y="1571612"/>
            <a:ext cx="4000528" cy="2800767"/>
          </a:xfrm>
          <a:prstGeom prst="rect">
            <a:avLst/>
          </a:prstGeom>
          <a:noFill/>
          <a:ln w="12700">
            <a:solidFill>
              <a:schemeClr val="accent6">
                <a:lumMod val="50000"/>
              </a:schemeClr>
            </a:solidFill>
          </a:ln>
        </p:spPr>
        <p:txBody>
          <a:bodyPr wrap="square" rtlCol="0">
            <a:spAutoFit/>
          </a:bodyPr>
          <a:lstStyle/>
          <a:p>
            <a:pPr algn="ctr"/>
            <a:r>
              <a:rPr lang="fr-FR" sz="2200" b="1" dirty="0" smtClean="0"/>
              <a:t>« </a:t>
            </a:r>
            <a:r>
              <a:rPr lang="fr-FR" sz="2200" b="1" dirty="0" err="1" smtClean="0"/>
              <a:t>Problem</a:t>
            </a:r>
            <a:r>
              <a:rPr lang="fr-FR" sz="2200" b="1" dirty="0" smtClean="0"/>
              <a:t> »</a:t>
            </a:r>
          </a:p>
          <a:p>
            <a:pPr algn="just"/>
            <a:r>
              <a:rPr lang="fr-FR" sz="2200" dirty="0" smtClean="0"/>
              <a:t>L’abri de tramway, n’est pas éclairé quand la luminosité est faible ce qui génère des problèmes d’insécurité et de risque d’accident pour les usagers qui attendent ou qui descendent du tramway. </a:t>
            </a:r>
          </a:p>
        </p:txBody>
      </p:sp>
      <p:grpSp>
        <p:nvGrpSpPr>
          <p:cNvPr id="2" name="Groupe 13"/>
          <p:cNvGrpSpPr/>
          <p:nvPr/>
        </p:nvGrpSpPr>
        <p:grpSpPr>
          <a:xfrm>
            <a:off x="4299311" y="1571612"/>
            <a:ext cx="4630407" cy="2123658"/>
            <a:chOff x="4299311" y="1214422"/>
            <a:chExt cx="4630407" cy="2123658"/>
          </a:xfrm>
        </p:grpSpPr>
        <p:sp>
          <p:nvSpPr>
            <p:cNvPr id="37" name="ZoneTexte 36"/>
            <p:cNvSpPr txBox="1"/>
            <p:nvPr/>
          </p:nvSpPr>
          <p:spPr>
            <a:xfrm>
              <a:off x="4857752" y="1214422"/>
              <a:ext cx="4071966" cy="2123658"/>
            </a:xfrm>
            <a:prstGeom prst="rect">
              <a:avLst/>
            </a:prstGeom>
            <a:noFill/>
            <a:ln>
              <a:solidFill>
                <a:schemeClr val="accent6">
                  <a:lumMod val="50000"/>
                </a:schemeClr>
              </a:solidFill>
            </a:ln>
          </p:spPr>
          <p:txBody>
            <a:bodyPr wrap="square" rtlCol="0">
              <a:spAutoFit/>
            </a:bodyPr>
            <a:lstStyle/>
            <a:p>
              <a:pPr algn="ctr"/>
              <a:r>
                <a:rPr lang="fr-FR" sz="2200" b="1" dirty="0" smtClean="0"/>
                <a:t>« Finalité »</a:t>
              </a:r>
            </a:p>
            <a:p>
              <a:pPr algn="just"/>
              <a:r>
                <a:rPr lang="fr-FR" sz="2200" dirty="0" smtClean="0"/>
                <a:t>Améliorer le confort visuel et la sécurité des usagers du tramway.</a:t>
              </a:r>
            </a:p>
            <a:p>
              <a:pPr algn="just"/>
              <a:r>
                <a:rPr lang="fr-FR" sz="2200" dirty="0" smtClean="0"/>
                <a:t>Précision : le confort visuel recherché sera limité à la surface de l’abri.</a:t>
              </a:r>
            </a:p>
          </p:txBody>
        </p:sp>
        <p:sp>
          <p:nvSpPr>
            <p:cNvPr id="13" name="Flèche droite rayée 12"/>
            <p:cNvSpPr/>
            <p:nvPr/>
          </p:nvSpPr>
          <p:spPr>
            <a:xfrm>
              <a:off x="4299311" y="2214554"/>
              <a:ext cx="500066" cy="285752"/>
            </a:xfrm>
            <a:prstGeom prst="striped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 name="Groupe 14"/>
          <p:cNvGrpSpPr/>
          <p:nvPr/>
        </p:nvGrpSpPr>
        <p:grpSpPr>
          <a:xfrm>
            <a:off x="4857752" y="3929066"/>
            <a:ext cx="4071966" cy="1928826"/>
            <a:chOff x="4857752" y="3571876"/>
            <a:chExt cx="4071966" cy="1928826"/>
          </a:xfrm>
        </p:grpSpPr>
        <p:sp>
          <p:nvSpPr>
            <p:cNvPr id="39" name="ZoneTexte 38"/>
            <p:cNvSpPr txBox="1"/>
            <p:nvPr/>
          </p:nvSpPr>
          <p:spPr>
            <a:xfrm>
              <a:off x="4857752" y="4392706"/>
              <a:ext cx="4071966" cy="1107996"/>
            </a:xfrm>
            <a:prstGeom prst="rect">
              <a:avLst/>
            </a:prstGeom>
            <a:noFill/>
            <a:ln>
              <a:solidFill>
                <a:schemeClr val="accent6">
                  <a:lumMod val="50000"/>
                </a:schemeClr>
              </a:solidFill>
            </a:ln>
          </p:spPr>
          <p:txBody>
            <a:bodyPr wrap="square" rtlCol="0">
              <a:spAutoFit/>
            </a:bodyPr>
            <a:lstStyle/>
            <a:p>
              <a:pPr algn="ctr"/>
              <a:r>
                <a:rPr lang="fr-FR" sz="2200" b="1" dirty="0" smtClean="0"/>
                <a:t>« Mission du système »</a:t>
              </a:r>
            </a:p>
            <a:p>
              <a:pPr algn="ctr"/>
              <a:r>
                <a:rPr lang="fr-FR" sz="2200" dirty="0" smtClean="0"/>
                <a:t>Eclairer l’abri de tramway de manière autonome</a:t>
              </a:r>
            </a:p>
          </p:txBody>
        </p:sp>
        <p:sp>
          <p:nvSpPr>
            <p:cNvPr id="14" name="Flèche vers le bas 13"/>
            <p:cNvSpPr/>
            <p:nvPr/>
          </p:nvSpPr>
          <p:spPr>
            <a:xfrm>
              <a:off x="6715140" y="3571876"/>
              <a:ext cx="285752" cy="642942"/>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accent6">
                      <a:lumMod val="50000"/>
                    </a:schemeClr>
                  </a:solidFill>
                </a:ln>
                <a:solidFill>
                  <a:schemeClr val="accent6">
                    <a:lumMod val="75000"/>
                  </a:schemeClr>
                </a:solidFill>
              </a:endParaRPr>
            </a:p>
          </p:txBody>
        </p:sp>
      </p:grpSp>
      <p:grpSp>
        <p:nvGrpSpPr>
          <p:cNvPr id="4" name="Groupe 16"/>
          <p:cNvGrpSpPr/>
          <p:nvPr/>
        </p:nvGrpSpPr>
        <p:grpSpPr>
          <a:xfrm>
            <a:off x="214282" y="4749896"/>
            <a:ext cx="4572032" cy="1107996"/>
            <a:chOff x="214282" y="4392706"/>
            <a:chExt cx="4572032" cy="1107996"/>
          </a:xfrm>
        </p:grpSpPr>
        <p:sp>
          <p:nvSpPr>
            <p:cNvPr id="38" name="ZoneTexte 37"/>
            <p:cNvSpPr txBox="1"/>
            <p:nvPr/>
          </p:nvSpPr>
          <p:spPr>
            <a:xfrm>
              <a:off x="214282" y="4392706"/>
              <a:ext cx="4000528" cy="1107996"/>
            </a:xfrm>
            <a:prstGeom prst="rect">
              <a:avLst/>
            </a:prstGeom>
            <a:noFill/>
            <a:ln w="57150">
              <a:solidFill>
                <a:schemeClr val="accent6">
                  <a:lumMod val="50000"/>
                </a:schemeClr>
              </a:solidFill>
            </a:ln>
          </p:spPr>
          <p:txBody>
            <a:bodyPr wrap="square" rtlCol="0">
              <a:spAutoFit/>
            </a:bodyPr>
            <a:lstStyle/>
            <a:p>
              <a:pPr algn="ctr"/>
              <a:r>
                <a:rPr lang="fr-FR" sz="2200" b="1" dirty="0" smtClean="0"/>
                <a:t>« </a:t>
              </a:r>
              <a:r>
                <a:rPr lang="fr-FR" sz="2200" b="1" dirty="0" err="1" smtClean="0"/>
                <a:t>Systèm</a:t>
              </a:r>
              <a:r>
                <a:rPr lang="fr-FR" sz="2200" b="1" dirty="0" smtClean="0"/>
                <a:t> »</a:t>
              </a:r>
            </a:p>
            <a:p>
              <a:pPr algn="just"/>
              <a:r>
                <a:rPr lang="fr-FR" sz="2200" dirty="0" smtClean="0"/>
                <a:t>Eclairage autonome d’un abri de tramway</a:t>
              </a:r>
            </a:p>
          </p:txBody>
        </p:sp>
        <p:sp>
          <p:nvSpPr>
            <p:cNvPr id="16" name="Flèche gauche 15"/>
            <p:cNvSpPr/>
            <p:nvPr/>
          </p:nvSpPr>
          <p:spPr>
            <a:xfrm>
              <a:off x="4286248" y="4786322"/>
              <a:ext cx="500066" cy="285752"/>
            </a:xfrm>
            <a:prstGeom prst="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6" name="Rectangle 5"/>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graphicFrame>
        <p:nvGraphicFramePr>
          <p:cNvPr id="8" name="Tableau 7"/>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graphicFrame>
        <p:nvGraphicFramePr>
          <p:cNvPr id="9" name="Tableau 8"/>
          <p:cNvGraphicFramePr>
            <a:graphicFrameLocks noGrp="1"/>
          </p:cNvGraphicFramePr>
          <p:nvPr/>
        </p:nvGraphicFramePr>
        <p:xfrm>
          <a:off x="539552" y="1052736"/>
          <a:ext cx="3816424" cy="204417"/>
        </p:xfrm>
        <a:graphic>
          <a:graphicData uri="http://schemas.openxmlformats.org/drawingml/2006/table">
            <a:tbl>
              <a:tblPr/>
              <a:tblGrid>
                <a:gridCol w="3816424"/>
              </a:tblGrid>
              <a:tr h="204417">
                <a:tc>
                  <a:txBody>
                    <a:bodyPr/>
                    <a:lstStyle/>
                    <a:p>
                      <a:pPr algn="ctr" rtl="0" fontAlgn="ctr"/>
                      <a:r>
                        <a:rPr lang="fr-FR" sz="1300" b="1" i="0" u="none" strike="noStrike" dirty="0">
                          <a:solidFill>
                            <a:srgbClr val="000000"/>
                          </a:solidFill>
                          <a:latin typeface="Arial"/>
                        </a:rPr>
                        <a:t>éclairage </a:t>
                      </a:r>
                      <a:r>
                        <a:rPr lang="fr-FR" sz="1300" b="1" i="0" u="none" strike="noStrike" dirty="0">
                          <a:solidFill>
                            <a:srgbClr val="FF0000"/>
                          </a:solidFill>
                          <a:latin typeface="Arial"/>
                        </a:rPr>
                        <a:t>autonome</a:t>
                      </a:r>
                      <a:r>
                        <a:rPr lang="fr-FR" sz="1300" b="1" i="0" u="none" strike="noStrike" dirty="0">
                          <a:solidFill>
                            <a:srgbClr val="000000"/>
                          </a:solidFill>
                          <a:latin typeface="Arial"/>
                        </a:rPr>
                        <a:t> d'un abri de tramway</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sp>
        <p:nvSpPr>
          <p:cNvPr id="10" name="Rectangle 9"/>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pic>
        <p:nvPicPr>
          <p:cNvPr id="12"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sp>
        <p:nvSpPr>
          <p:cNvPr id="13" name="Rectangle 12"/>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6" name="Rectangle 5"/>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graphicFrame>
        <p:nvGraphicFramePr>
          <p:cNvPr id="8" name="Tableau 7"/>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graphicFrame>
        <p:nvGraphicFramePr>
          <p:cNvPr id="9" name="Tableau 8"/>
          <p:cNvGraphicFramePr>
            <a:graphicFrameLocks noGrp="1"/>
          </p:cNvGraphicFramePr>
          <p:nvPr/>
        </p:nvGraphicFramePr>
        <p:xfrm>
          <a:off x="539552" y="1052736"/>
          <a:ext cx="3816424" cy="204417"/>
        </p:xfrm>
        <a:graphic>
          <a:graphicData uri="http://schemas.openxmlformats.org/drawingml/2006/table">
            <a:tbl>
              <a:tblPr/>
              <a:tblGrid>
                <a:gridCol w="3816424"/>
              </a:tblGrid>
              <a:tr h="204417">
                <a:tc>
                  <a:txBody>
                    <a:bodyPr/>
                    <a:lstStyle/>
                    <a:p>
                      <a:pPr algn="ctr" rtl="0" fontAlgn="ctr"/>
                      <a:r>
                        <a:rPr lang="fr-FR" sz="1300" b="1" i="0" u="none" strike="noStrike" dirty="0">
                          <a:solidFill>
                            <a:srgbClr val="000000"/>
                          </a:solidFill>
                          <a:latin typeface="Arial"/>
                        </a:rPr>
                        <a:t>éclairage </a:t>
                      </a:r>
                      <a:r>
                        <a:rPr lang="fr-FR" sz="1300" b="1" i="0" u="none" strike="noStrike" dirty="0">
                          <a:solidFill>
                            <a:srgbClr val="FF0000"/>
                          </a:solidFill>
                          <a:latin typeface="Arial"/>
                        </a:rPr>
                        <a:t>autonome</a:t>
                      </a:r>
                      <a:r>
                        <a:rPr lang="fr-FR" sz="1300" b="1" i="0" u="none" strike="noStrike" dirty="0">
                          <a:solidFill>
                            <a:srgbClr val="000000"/>
                          </a:solidFill>
                          <a:latin typeface="Arial"/>
                        </a:rPr>
                        <a:t> d'un abri de tramway</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sp>
        <p:nvSpPr>
          <p:cNvPr id="10" name="Rectangle 9"/>
          <p:cNvSpPr/>
          <p:nvPr/>
        </p:nvSpPr>
        <p:spPr>
          <a:xfrm>
            <a:off x="480984" y="3500438"/>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PRODUCTION FINALE ATTENDUE</a:t>
            </a:r>
            <a:endParaRPr lang="fr-FR" dirty="0">
              <a:solidFill>
                <a:srgbClr val="FF0000"/>
              </a:solidFill>
              <a:latin typeface="Arial Black" pitchFamily="34" charset="0"/>
            </a:endParaRPr>
          </a:p>
        </p:txBody>
      </p:sp>
      <p:sp>
        <p:nvSpPr>
          <p:cNvPr id="11" name="Rectangle 10"/>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1325041" y="2272929"/>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pic>
        <p:nvPicPr>
          <p:cNvPr id="13"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sp>
        <p:nvSpPr>
          <p:cNvPr id="14" name="Rectangle 13"/>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29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90054"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p:cNvPicPr>
            <a:picLocks noChangeAspect="1" noChangeArrowheads="1"/>
          </p:cNvPicPr>
          <p:nvPr/>
        </p:nvPicPr>
        <p:blipFill>
          <a:blip r:embed="rId3" cstate="print"/>
          <a:srcRect/>
          <a:stretch>
            <a:fillRect/>
          </a:stretch>
        </p:blipFill>
        <p:spPr bwMode="auto">
          <a:xfrm>
            <a:off x="5508104" y="3284984"/>
            <a:ext cx="2952328" cy="2188280"/>
          </a:xfrm>
          <a:prstGeom prst="rect">
            <a:avLst/>
          </a:prstGeom>
          <a:noFill/>
          <a:ln w="9525">
            <a:noFill/>
            <a:miter lim="800000"/>
            <a:headEnd/>
            <a:tailEnd/>
          </a:ln>
        </p:spPr>
      </p:pic>
      <p:sp>
        <p:nvSpPr>
          <p:cNvPr id="34" name="Titre 1"/>
          <p:cNvSpPr txBox="1">
            <a:spLocks/>
          </p:cNvSpPr>
          <p:nvPr/>
        </p:nvSpPr>
        <p:spPr>
          <a:xfrm>
            <a:off x="107504" y="2564905"/>
            <a:ext cx="5184576"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Production finale Attendue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Sous-titre 2"/>
          <p:cNvSpPr txBox="1">
            <a:spLocks/>
          </p:cNvSpPr>
          <p:nvPr/>
        </p:nvSpPr>
        <p:spPr>
          <a:xfrm>
            <a:off x="107504" y="3913106"/>
            <a:ext cx="5400600" cy="201622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80000"/>
              </a:lnSpc>
              <a:spcAft>
                <a:spcPts val="1200"/>
              </a:spcAft>
              <a:buClrTx/>
              <a:buSzTx/>
              <a:tabLst/>
              <a:defRPr/>
            </a:pPr>
            <a:r>
              <a:rPr lang="fr-FR" sz="2400" dirty="0" smtClean="0">
                <a:latin typeface="Arial" pitchFamily="34" charset="0"/>
                <a:cs typeface="Arial" pitchFamily="34" charset="0"/>
              </a:rPr>
              <a:t>La production finale correspond                  aux livrables du projet</a:t>
            </a:r>
          </a:p>
          <a:p>
            <a:pPr marL="342900" marR="0" lvl="0" indent="-342900" algn="ctr" defTabSz="914400" rtl="0" eaLnBrk="1" fontAlgn="auto" latinLnBrk="0" hangingPunct="1">
              <a:lnSpc>
                <a:spcPct val="80000"/>
              </a:lnSpc>
              <a:spcAft>
                <a:spcPts val="1200"/>
              </a:spcAft>
              <a:buClrTx/>
              <a:buSzTx/>
              <a:tabLst/>
              <a:defRPr/>
            </a:pPr>
            <a:r>
              <a:rPr lang="fr-FR" sz="2400" dirty="0" smtClean="0">
                <a:latin typeface="Arial" pitchFamily="34" charset="0"/>
                <a:cs typeface="Arial" pitchFamily="34" charset="0"/>
              </a:rPr>
              <a:t>Le prototype constitue le livrable minimal</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On</a:t>
            </a: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peut lui ajouter des éléments parmi ceux qui ont été nécessaires  à sa réalisation</a:t>
            </a:r>
            <a:endPar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sp>
        <p:nvSpPr>
          <p:cNvPr id="6" name="ZoneTexte 5"/>
          <p:cNvSpPr txBox="1"/>
          <p:nvPr/>
        </p:nvSpPr>
        <p:spPr>
          <a:xfrm>
            <a:off x="785786" y="357166"/>
            <a:ext cx="7858180" cy="2585323"/>
          </a:xfrm>
          <a:prstGeom prst="rect">
            <a:avLst/>
          </a:prstGeom>
          <a:solidFill>
            <a:schemeClr val="bg1"/>
          </a:solidFill>
          <a:ln>
            <a:solidFill>
              <a:srgbClr val="000099"/>
            </a:solidFill>
          </a:ln>
        </p:spPr>
        <p:txBody>
          <a:bodyPr wrap="square" rtlCol="0">
            <a:spAutoFit/>
          </a:bodyPr>
          <a:lstStyle/>
          <a:p>
            <a:pPr algn="ctr"/>
            <a:r>
              <a:rPr lang="fr-FR" sz="5400" b="1" dirty="0" smtClean="0">
                <a:solidFill>
                  <a:srgbClr val="FF0000"/>
                </a:solidFill>
              </a:rPr>
              <a:t>Qui dit synthèse </a:t>
            </a:r>
          </a:p>
          <a:p>
            <a:pPr algn="ctr"/>
            <a:r>
              <a:rPr lang="fr-FR" sz="5400" b="1" dirty="0" smtClean="0">
                <a:solidFill>
                  <a:srgbClr val="FF0000"/>
                </a:solidFill>
              </a:rPr>
              <a:t>dit définition préalable   du projet </a:t>
            </a:r>
            <a:endParaRPr lang="fr-FR" sz="5400" b="1" dirty="0">
              <a:solidFill>
                <a:srgbClr val="FF0000"/>
              </a:solidFill>
            </a:endParaRPr>
          </a:p>
        </p:txBody>
      </p:sp>
      <p:grpSp>
        <p:nvGrpSpPr>
          <p:cNvPr id="10" name="Groupe 9"/>
          <p:cNvGrpSpPr/>
          <p:nvPr/>
        </p:nvGrpSpPr>
        <p:grpSpPr>
          <a:xfrm>
            <a:off x="785786" y="3000372"/>
            <a:ext cx="7858180" cy="3442579"/>
            <a:chOff x="785786" y="3000372"/>
            <a:chExt cx="7858180" cy="3442579"/>
          </a:xfrm>
        </p:grpSpPr>
        <p:sp>
          <p:nvSpPr>
            <p:cNvPr id="8" name="ZoneTexte 7"/>
            <p:cNvSpPr txBox="1"/>
            <p:nvPr/>
          </p:nvSpPr>
          <p:spPr>
            <a:xfrm>
              <a:off x="785786" y="3857628"/>
              <a:ext cx="7858180" cy="2585323"/>
            </a:xfrm>
            <a:prstGeom prst="rect">
              <a:avLst/>
            </a:prstGeom>
            <a:solidFill>
              <a:schemeClr val="bg1"/>
            </a:solidFill>
            <a:ln>
              <a:solidFill>
                <a:srgbClr val="000099"/>
              </a:solidFill>
            </a:ln>
          </p:spPr>
          <p:txBody>
            <a:bodyPr wrap="square" rtlCol="0">
              <a:spAutoFit/>
            </a:bodyPr>
            <a:lstStyle/>
            <a:p>
              <a:pPr algn="ctr"/>
              <a:r>
                <a:rPr lang="fr-FR" sz="5400" b="1" dirty="0" smtClean="0">
                  <a:solidFill>
                    <a:srgbClr val="FF0000"/>
                  </a:solidFill>
                </a:rPr>
                <a:t>Il faut d’abord démarrer par la définition du projet (rédaction du </a:t>
              </a:r>
              <a:r>
                <a:rPr lang="fr-FR" sz="5400" b="1" dirty="0" err="1" smtClean="0">
                  <a:solidFill>
                    <a:srgbClr val="FF0000"/>
                  </a:solidFill>
                </a:rPr>
                <a:t>cdc</a:t>
              </a:r>
              <a:r>
                <a:rPr lang="fr-FR" sz="5400" b="1" dirty="0" smtClean="0">
                  <a:solidFill>
                    <a:srgbClr val="FF0000"/>
                  </a:solidFill>
                </a:rPr>
                <a:t>)</a:t>
              </a:r>
            </a:p>
          </p:txBody>
        </p:sp>
        <p:sp>
          <p:nvSpPr>
            <p:cNvPr id="9" name="Flèche vers le bas 8"/>
            <p:cNvSpPr/>
            <p:nvPr/>
          </p:nvSpPr>
          <p:spPr>
            <a:xfrm>
              <a:off x="4500562" y="3000372"/>
              <a:ext cx="571504"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descr="panneau stop.jpg"/>
          <p:cNvPicPr>
            <a:picLocks noChangeAspect="1"/>
          </p:cNvPicPr>
          <p:nvPr/>
        </p:nvPicPr>
        <p:blipFill>
          <a:blip r:embed="rId3" cstate="print"/>
          <a:stretch>
            <a:fillRect/>
          </a:stretch>
        </p:blipFill>
        <p:spPr>
          <a:xfrm>
            <a:off x="8739208" y="6453208"/>
            <a:ext cx="404792" cy="40479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30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0868"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p:cNvPicPr>
            <a:picLocks noChangeAspect="1" noChangeArrowheads="1"/>
          </p:cNvPicPr>
          <p:nvPr/>
        </p:nvPicPr>
        <p:blipFill>
          <a:blip r:embed="rId3" cstate="print"/>
          <a:srcRect/>
          <a:stretch>
            <a:fillRect/>
          </a:stretch>
        </p:blipFill>
        <p:spPr bwMode="auto">
          <a:xfrm>
            <a:off x="5508104" y="3284984"/>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214282" y="3714752"/>
            <a:ext cx="5186318" cy="2786082"/>
          </a:xfrm>
          <a:prstGeom prst="rect">
            <a:avLst/>
          </a:prstGeom>
        </p:spPr>
        <p:txBody>
          <a:bodyPr vert="horz" lIns="91440" tIns="45720" rIns="91440" bIns="45720" rtlCol="0">
            <a:noAutofit/>
          </a:bodyPr>
          <a:lstStyle/>
          <a:p>
            <a:pPr marL="274638" marR="0" lvl="0" indent="-274638" defTabSz="914400" rtl="0" eaLnBrk="1" fontAlgn="auto" latinLnBrk="0" hangingPunct="1">
              <a:lnSpc>
                <a:spcPct val="100000"/>
              </a:lnSpc>
              <a:spcAft>
                <a:spcPts val="120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Comparatif des solutions envisagées</a:t>
            </a: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et justificatif de la solution retenue</a:t>
            </a:r>
          </a:p>
          <a:p>
            <a:pPr marL="274638" marR="0" lvl="0" indent="-274638" defTabSz="914400" rtl="0" eaLnBrk="1" fontAlgn="auto" latinLnBrk="0" hangingPunct="1">
              <a:lnSpc>
                <a:spcPct val="100000"/>
              </a:lnSpc>
              <a:spcAft>
                <a:spcPts val="1200"/>
              </a:spcAft>
              <a:buClrTx/>
              <a:buSzTx/>
              <a:buFont typeface="Arial" pitchFamily="34" charset="0"/>
              <a:buChar char="•"/>
              <a:tabLst/>
              <a:defRPr/>
            </a:pPr>
            <a:r>
              <a:rPr lang="fr-FR" sz="2400" dirty="0" smtClean="0">
                <a:latin typeface="Arial" pitchFamily="34" charset="0"/>
                <a:cs typeface="Arial" pitchFamily="34" charset="0"/>
              </a:rPr>
              <a:t>Dossier de réalisation du prototype</a:t>
            </a:r>
          </a:p>
          <a:p>
            <a:pPr marL="274638" marR="0" lvl="0" indent="-274638" defTabSz="914400" rtl="0" eaLnBrk="1" fontAlgn="auto" latinLnBrk="0" hangingPunct="1">
              <a:lnSpc>
                <a:spcPct val="100000"/>
              </a:lnSpc>
              <a:spcAft>
                <a:spcPts val="1200"/>
              </a:spcAft>
              <a:buClrTx/>
              <a:buSzTx/>
              <a:buFont typeface="Arial" pitchFamily="34" charset="0"/>
              <a:buChar char="•"/>
              <a:tabLst/>
              <a:defRPr/>
            </a:pPr>
            <a:r>
              <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Prototype</a:t>
            </a:r>
          </a:p>
          <a:p>
            <a:pPr marL="274638" marR="0" lvl="0" indent="-274638" defTabSz="914400" rtl="0" eaLnBrk="1" fontAlgn="auto" latinLnBrk="0" hangingPunct="1">
              <a:lnSpc>
                <a:spcPct val="100000"/>
              </a:lnSpc>
              <a:spcAft>
                <a:spcPts val="1200"/>
              </a:spcAft>
              <a:buClrTx/>
              <a:buSzTx/>
              <a:buFont typeface="Arial" pitchFamily="34" charset="0"/>
              <a:buChar char="•"/>
              <a:tabLst/>
              <a:defRPr/>
            </a:pPr>
            <a:r>
              <a:rPr lang="fr-FR" sz="2400" dirty="0" smtClean="0">
                <a:latin typeface="Arial" pitchFamily="34" charset="0"/>
                <a:cs typeface="Arial" pitchFamily="34" charset="0"/>
              </a:rPr>
              <a:t>Protocole de tests et résultats des tests, bilan</a:t>
            </a:r>
            <a:endParaRPr kumimoji="0" lang="fr-F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1200"/>
              </a:spcAft>
              <a:buClrTx/>
              <a:buSzTx/>
              <a:tabLst/>
              <a:defRPr/>
            </a:pPr>
            <a:endParaRPr kumimoji="0" lang="fr-FR"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6" name="Titre 1"/>
          <p:cNvSpPr txBox="1">
            <a:spLocks/>
          </p:cNvSpPr>
          <p:nvPr/>
        </p:nvSpPr>
        <p:spPr>
          <a:xfrm>
            <a:off x="107504" y="2564905"/>
            <a:ext cx="5184576"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Production finale Attendue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ZoneTexte 36"/>
          <p:cNvSpPr txBox="1"/>
          <p:nvPr/>
        </p:nvSpPr>
        <p:spPr>
          <a:xfrm>
            <a:off x="5357818" y="3967467"/>
            <a:ext cx="3786182" cy="461665"/>
          </a:xfrm>
          <a:prstGeom prst="rect">
            <a:avLst/>
          </a:prstGeom>
          <a:solidFill>
            <a:schemeClr val="bg2"/>
          </a:solidFill>
        </p:spPr>
        <p:txBody>
          <a:bodyPr wrap="square" rtlCol="0">
            <a:spAutoFit/>
          </a:bodyPr>
          <a:lstStyle/>
          <a:p>
            <a:r>
              <a:rPr lang="fr-FR" sz="2400" b="1" dirty="0" smtClean="0">
                <a:solidFill>
                  <a:srgbClr val="FF0000"/>
                </a:solidFill>
              </a:rPr>
              <a:t>Conception préliminaire</a:t>
            </a:r>
            <a:endParaRPr lang="fr-FR" sz="2400" b="1" dirty="0">
              <a:solidFill>
                <a:srgbClr val="FF0000"/>
              </a:solidFill>
            </a:endParaRPr>
          </a:p>
        </p:txBody>
      </p:sp>
      <p:sp>
        <p:nvSpPr>
          <p:cNvPr id="38" name="ZoneTexte 37"/>
          <p:cNvSpPr txBox="1"/>
          <p:nvPr/>
        </p:nvSpPr>
        <p:spPr>
          <a:xfrm>
            <a:off x="5362948" y="5467665"/>
            <a:ext cx="3781052" cy="461665"/>
          </a:xfrm>
          <a:prstGeom prst="rect">
            <a:avLst/>
          </a:prstGeom>
          <a:solidFill>
            <a:schemeClr val="bg2"/>
          </a:solidFill>
        </p:spPr>
        <p:txBody>
          <a:bodyPr wrap="square" rtlCol="0">
            <a:spAutoFit/>
          </a:bodyPr>
          <a:lstStyle/>
          <a:p>
            <a:r>
              <a:rPr lang="fr-FR" sz="2400" b="1" dirty="0" smtClean="0">
                <a:solidFill>
                  <a:srgbClr val="FF0000"/>
                </a:solidFill>
              </a:rPr>
              <a:t>Prototypage, réalisation</a:t>
            </a:r>
            <a:endParaRPr lang="fr-FR" sz="2400" b="1" dirty="0">
              <a:solidFill>
                <a:srgbClr val="FF0000"/>
              </a:solidFill>
            </a:endParaRPr>
          </a:p>
        </p:txBody>
      </p:sp>
      <p:sp>
        <p:nvSpPr>
          <p:cNvPr id="40" name="ZoneTexte 39"/>
          <p:cNvSpPr txBox="1"/>
          <p:nvPr/>
        </p:nvSpPr>
        <p:spPr>
          <a:xfrm>
            <a:off x="5361238" y="6013043"/>
            <a:ext cx="3782762" cy="461665"/>
          </a:xfrm>
          <a:prstGeom prst="rect">
            <a:avLst/>
          </a:prstGeom>
          <a:solidFill>
            <a:schemeClr val="bg2"/>
          </a:solidFill>
        </p:spPr>
        <p:txBody>
          <a:bodyPr wrap="square" rtlCol="0">
            <a:spAutoFit/>
          </a:bodyPr>
          <a:lstStyle/>
          <a:p>
            <a:r>
              <a:rPr lang="fr-FR" sz="2400" b="1" dirty="0" smtClean="0">
                <a:solidFill>
                  <a:srgbClr val="FF0000"/>
                </a:solidFill>
              </a:rPr>
              <a:t>Intégration, tests, validation</a:t>
            </a:r>
            <a:endParaRPr lang="fr-FR" sz="2400" b="1" dirty="0">
              <a:solidFill>
                <a:srgbClr val="FF0000"/>
              </a:solidFill>
            </a:endParaRPr>
          </a:p>
        </p:txBody>
      </p:sp>
      <p:sp>
        <p:nvSpPr>
          <p:cNvPr id="51" name="ZoneTexte 50"/>
          <p:cNvSpPr txBox="1"/>
          <p:nvPr/>
        </p:nvSpPr>
        <p:spPr>
          <a:xfrm>
            <a:off x="5377004" y="4929198"/>
            <a:ext cx="3766996" cy="461665"/>
          </a:xfrm>
          <a:prstGeom prst="rect">
            <a:avLst/>
          </a:prstGeom>
          <a:solidFill>
            <a:schemeClr val="bg2"/>
          </a:solidFill>
        </p:spPr>
        <p:txBody>
          <a:bodyPr wrap="square" rtlCol="0">
            <a:spAutoFit/>
          </a:bodyPr>
          <a:lstStyle/>
          <a:p>
            <a:r>
              <a:rPr lang="fr-FR" sz="2400" b="1" dirty="0" smtClean="0">
                <a:solidFill>
                  <a:srgbClr val="FF0000"/>
                </a:solidFill>
              </a:rPr>
              <a:t>Conception détaillée</a:t>
            </a:r>
            <a:endParaRPr lang="fr-FR" sz="2400" b="1" dirty="0">
              <a:solidFill>
                <a:srgbClr val="FF0000"/>
              </a:solidFill>
            </a:endParaRPr>
          </a:p>
        </p:txBody>
      </p:sp>
      <p:pic>
        <p:nvPicPr>
          <p:cNvPr id="39" name="Picture 5"/>
          <p:cNvPicPr>
            <a:picLocks noChangeAspect="1" noChangeArrowheads="1"/>
          </p:cNvPicPr>
          <p:nvPr/>
        </p:nvPicPr>
        <p:blipFill>
          <a:blip r:embed="rId4" cstate="print"/>
          <a:srcRect/>
          <a:stretch>
            <a:fillRect/>
          </a:stretch>
        </p:blipFill>
        <p:spPr bwMode="auto">
          <a:xfrm>
            <a:off x="4572000" y="2636912"/>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wipe(left)">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wipe(left)">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wipe(left)">
                                      <p:cBhvr>
                                        <p:cTn id="22" dur="500"/>
                                        <p:tgtEl>
                                          <p:spTgt spid="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P spid="37" grpId="0" animBg="1"/>
      <p:bldP spid="38" grpId="0" animBg="1"/>
      <p:bldP spid="40" grpId="0" animBg="1"/>
      <p:bldP spid="5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142844" y="116632"/>
            <a:ext cx="8922364" cy="6552728"/>
          </a:xfrm>
          <a:prstGeom prst="rect">
            <a:avLst/>
          </a:prstGeom>
          <a:noFill/>
          <a:ln w="9525">
            <a:noFill/>
            <a:miter lim="800000"/>
            <a:headEnd/>
            <a:tailEnd/>
          </a:ln>
        </p:spPr>
      </p:pic>
      <p:sp>
        <p:nvSpPr>
          <p:cNvPr id="6" name="Rectangle 5"/>
          <p:cNvSpPr/>
          <p:nvPr/>
        </p:nvSpPr>
        <p:spPr>
          <a:xfrm>
            <a:off x="441659"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graphicFrame>
        <p:nvGraphicFramePr>
          <p:cNvPr id="8" name="Tableau 7"/>
          <p:cNvGraphicFramePr>
            <a:graphicFrameLocks noGrp="1"/>
          </p:cNvGraphicFramePr>
          <p:nvPr/>
        </p:nvGraphicFramePr>
        <p:xfrm>
          <a:off x="454481"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graphicFrame>
        <p:nvGraphicFramePr>
          <p:cNvPr id="9" name="Tableau 8"/>
          <p:cNvGraphicFramePr>
            <a:graphicFrameLocks noGrp="1"/>
          </p:cNvGraphicFramePr>
          <p:nvPr/>
        </p:nvGraphicFramePr>
        <p:xfrm>
          <a:off x="539552" y="1052736"/>
          <a:ext cx="3816424" cy="204417"/>
        </p:xfrm>
        <a:graphic>
          <a:graphicData uri="http://schemas.openxmlformats.org/drawingml/2006/table">
            <a:tbl>
              <a:tblPr/>
              <a:tblGrid>
                <a:gridCol w="3816424"/>
              </a:tblGrid>
              <a:tr h="204417">
                <a:tc>
                  <a:txBody>
                    <a:bodyPr/>
                    <a:lstStyle/>
                    <a:p>
                      <a:pPr algn="ctr" rtl="0" fontAlgn="ctr"/>
                      <a:r>
                        <a:rPr lang="fr-FR" sz="1300" b="1" i="0" u="none" strike="noStrike" dirty="0">
                          <a:solidFill>
                            <a:srgbClr val="000000"/>
                          </a:solidFill>
                          <a:latin typeface="Arial"/>
                        </a:rPr>
                        <a:t>éclairage </a:t>
                      </a:r>
                      <a:r>
                        <a:rPr lang="fr-FR" sz="1300" b="1" i="0" u="none" strike="noStrike" dirty="0">
                          <a:solidFill>
                            <a:srgbClr val="FF0000"/>
                          </a:solidFill>
                          <a:latin typeface="Arial"/>
                        </a:rPr>
                        <a:t>autonome</a:t>
                      </a:r>
                      <a:r>
                        <a:rPr lang="fr-FR" sz="1300" b="1" i="0" u="none" strike="noStrike" dirty="0">
                          <a:solidFill>
                            <a:srgbClr val="000000"/>
                          </a:solidFill>
                          <a:latin typeface="Arial"/>
                        </a:rPr>
                        <a:t> d'un abri de tramway</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graphicFrame>
        <p:nvGraphicFramePr>
          <p:cNvPr id="11" name="Tableau 10"/>
          <p:cNvGraphicFramePr>
            <a:graphicFrameLocks noGrp="1"/>
          </p:cNvGraphicFramePr>
          <p:nvPr/>
        </p:nvGraphicFramePr>
        <p:xfrm>
          <a:off x="441659" y="3501008"/>
          <a:ext cx="3902964" cy="731520"/>
        </p:xfrm>
        <a:graphic>
          <a:graphicData uri="http://schemas.openxmlformats.org/drawingml/2006/table">
            <a:tbl>
              <a:tblPr/>
              <a:tblGrid>
                <a:gridCol w="3902964"/>
              </a:tblGrid>
              <a:tr h="645800">
                <a:tc>
                  <a:txBody>
                    <a:bodyPr/>
                    <a:lstStyle/>
                    <a:p>
                      <a:pPr marL="182563" indent="-182563" algn="l" rtl="0" fontAlgn="ctr">
                        <a:buFont typeface="Arial" pitchFamily="34" charset="0"/>
                        <a:buChar char="•"/>
                      </a:pPr>
                      <a:r>
                        <a:rPr lang="fr-FR" sz="1200" b="1" i="0" u="none" strike="noStrike" dirty="0">
                          <a:solidFill>
                            <a:srgbClr val="000000"/>
                          </a:solidFill>
                          <a:latin typeface="Arial"/>
                        </a:rPr>
                        <a:t>Comparatif des solutions envisagées et justification de la solution </a:t>
                      </a:r>
                      <a:r>
                        <a:rPr lang="fr-FR" sz="1200" b="1" i="0" u="none" strike="noStrike" dirty="0" smtClean="0">
                          <a:solidFill>
                            <a:srgbClr val="000000"/>
                          </a:solidFill>
                          <a:latin typeface="Arial"/>
                        </a:rPr>
                        <a:t>retenue</a:t>
                      </a:r>
                    </a:p>
                    <a:p>
                      <a:pPr marL="182563" indent="-182563" algn="l" rtl="0" fontAlgn="ctr">
                        <a:buFont typeface="Arial" pitchFamily="34" charset="0"/>
                        <a:buChar char="•"/>
                      </a:pPr>
                      <a:r>
                        <a:rPr lang="fr-FR" sz="1200" b="1" i="0" u="none" strike="noStrike" dirty="0" smtClean="0">
                          <a:solidFill>
                            <a:srgbClr val="000000"/>
                          </a:solidFill>
                          <a:latin typeface="Arial"/>
                        </a:rPr>
                        <a:t>Dossier </a:t>
                      </a:r>
                      <a:r>
                        <a:rPr lang="fr-FR" sz="1200" b="1" i="0" u="none" strike="noStrike" dirty="0">
                          <a:solidFill>
                            <a:srgbClr val="000000"/>
                          </a:solidFill>
                          <a:latin typeface="Arial"/>
                        </a:rPr>
                        <a:t>de réalisation du </a:t>
                      </a:r>
                      <a:r>
                        <a:rPr lang="fr-FR" sz="1200" b="1" i="0" u="none" strike="noStrike" dirty="0" smtClean="0">
                          <a:solidFill>
                            <a:srgbClr val="000000"/>
                          </a:solidFill>
                          <a:latin typeface="Arial"/>
                        </a:rPr>
                        <a:t>prototype,</a:t>
                      </a:r>
                      <a:r>
                        <a:rPr lang="fr-FR" sz="1200" b="1" i="0" u="none" strike="noStrike" baseline="0" dirty="0" smtClean="0">
                          <a:solidFill>
                            <a:srgbClr val="000000"/>
                          </a:solidFill>
                          <a:latin typeface="Arial"/>
                        </a:rPr>
                        <a:t> </a:t>
                      </a:r>
                      <a:r>
                        <a:rPr lang="fr-FR" sz="1200" b="1" i="0" u="none" strike="noStrike" dirty="0" smtClean="0">
                          <a:solidFill>
                            <a:srgbClr val="000000"/>
                          </a:solidFill>
                          <a:latin typeface="Arial"/>
                        </a:rPr>
                        <a:t>prototype</a:t>
                      </a:r>
                    </a:p>
                    <a:p>
                      <a:pPr marL="182563" indent="-182563" algn="l" rtl="0" fontAlgn="ctr">
                        <a:buFont typeface="Arial" pitchFamily="34" charset="0"/>
                        <a:buChar char="•"/>
                      </a:pPr>
                      <a:r>
                        <a:rPr lang="fr-FR" sz="1200" b="1" i="0" u="none" strike="noStrike" dirty="0" smtClean="0">
                          <a:solidFill>
                            <a:srgbClr val="000000"/>
                          </a:solidFill>
                          <a:latin typeface="Arial"/>
                        </a:rPr>
                        <a:t>Protocole </a:t>
                      </a:r>
                      <a:r>
                        <a:rPr lang="fr-FR" sz="1200" b="1" i="0" u="none" strike="noStrike" dirty="0">
                          <a:solidFill>
                            <a:srgbClr val="000000"/>
                          </a:solidFill>
                          <a:latin typeface="Arial"/>
                        </a:rPr>
                        <a:t>de tests et résultats des </a:t>
                      </a:r>
                      <a:r>
                        <a:rPr lang="fr-FR" sz="1200" b="1" i="0" u="none" strike="noStrike" dirty="0" smtClean="0">
                          <a:solidFill>
                            <a:srgbClr val="000000"/>
                          </a:solidFill>
                          <a:latin typeface="Arial"/>
                        </a:rPr>
                        <a:t>tests, bilan</a:t>
                      </a:r>
                      <a:endParaRPr lang="fr-FR" sz="12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pic>
        <p:nvPicPr>
          <p:cNvPr id="10" name="Image 9" descr="panneau stop.jpg"/>
          <p:cNvPicPr>
            <a:picLocks noChangeAspect="1"/>
          </p:cNvPicPr>
          <p:nvPr/>
        </p:nvPicPr>
        <p:blipFill>
          <a:blip r:embed="rId3" cstate="print"/>
          <a:stretch>
            <a:fillRect/>
          </a:stretch>
        </p:blipFill>
        <p:spPr>
          <a:xfrm>
            <a:off x="8739208" y="6453208"/>
            <a:ext cx="404792" cy="404792"/>
          </a:xfrm>
          <a:prstGeom prst="rect">
            <a:avLst/>
          </a:prstGeom>
        </p:spPr>
      </p:pic>
      <p:sp>
        <p:nvSpPr>
          <p:cNvPr id="12" name="Rectangle 11"/>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325041" y="2259866"/>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pic>
        <p:nvPicPr>
          <p:cNvPr id="14" name="Picture 47"/>
          <p:cNvPicPr>
            <a:picLocks noChangeAspect="1" noChangeArrowheads="1"/>
          </p:cNvPicPr>
          <p:nvPr/>
        </p:nvPicPr>
        <p:blipFill>
          <a:blip r:embed="rId4"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sp>
        <p:nvSpPr>
          <p:cNvPr id="15" name="Rectangle 14"/>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32</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Contexte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9" name="Image 18" descr="panneau stop.jpg"/>
          <p:cNvPicPr>
            <a:picLocks noChangeAspect="1"/>
          </p:cNvPicPr>
          <p:nvPr/>
        </p:nvPicPr>
        <p:blipFill>
          <a:blip r:embed="rId3" cstate="print"/>
          <a:stretch>
            <a:fillRect/>
          </a:stretch>
        </p:blipFill>
        <p:spPr>
          <a:xfrm>
            <a:off x="8739208" y="6453208"/>
            <a:ext cx="404792" cy="404792"/>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150356" y="1214422"/>
            <a:ext cx="6922106" cy="5357850"/>
          </a:xfrm>
          <a:prstGeom prst="rect">
            <a:avLst/>
          </a:prstGeom>
          <a:noFill/>
          <a:ln w="9525">
            <a:noFill/>
            <a:miter lim="800000"/>
            <a:headEnd/>
            <a:tailEnd/>
          </a:ln>
          <a:effectLst/>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33</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Utilisation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Image 8" descr="panneau stop.jpg"/>
          <p:cNvPicPr>
            <a:picLocks noChangeAspect="1"/>
          </p:cNvPicPr>
          <p:nvPr/>
        </p:nvPicPr>
        <p:blipFill>
          <a:blip r:embed="rId3" cstate="print"/>
          <a:stretch>
            <a:fillRect/>
          </a:stretch>
        </p:blipFill>
        <p:spPr>
          <a:xfrm>
            <a:off x="8739208" y="6500834"/>
            <a:ext cx="404792" cy="404792"/>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1643042" y="1357298"/>
            <a:ext cx="5643602" cy="5208088"/>
          </a:xfrm>
          <a:prstGeom prst="rect">
            <a:avLst/>
          </a:prstGeom>
          <a:noFill/>
          <a:ln w="9525">
            <a:noFill/>
            <a:miter lim="800000"/>
            <a:headEnd/>
            <a:tailEnd/>
          </a:ln>
          <a:effectLst/>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34</a:t>
            </a:fld>
            <a:endParaRPr lang="fr-FR"/>
          </a:p>
        </p:txBody>
      </p:sp>
      <p:sp>
        <p:nvSpPr>
          <p:cNvPr id="62" name="Rectangle à coins arrondis 61"/>
          <p:cNvSpPr/>
          <p:nvPr/>
        </p:nvSpPr>
        <p:spPr>
          <a:xfrm>
            <a:off x="168970"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Besoin des parties prenantes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9" name="ZoneTexte 38"/>
          <p:cNvSpPr txBox="1"/>
          <p:nvPr/>
        </p:nvSpPr>
        <p:spPr>
          <a:xfrm>
            <a:off x="2928926" y="1285860"/>
            <a:ext cx="4071966" cy="1107996"/>
          </a:xfrm>
          <a:prstGeom prst="rect">
            <a:avLst/>
          </a:prstGeom>
          <a:noFill/>
          <a:ln>
            <a:solidFill>
              <a:schemeClr val="accent6">
                <a:lumMod val="50000"/>
              </a:schemeClr>
            </a:solidFill>
          </a:ln>
        </p:spPr>
        <p:txBody>
          <a:bodyPr wrap="square" rtlCol="0">
            <a:spAutoFit/>
          </a:bodyPr>
          <a:lstStyle/>
          <a:p>
            <a:pPr algn="ctr"/>
            <a:r>
              <a:rPr lang="fr-FR" sz="2200" b="1" dirty="0" smtClean="0"/>
              <a:t>« Mission du système »</a:t>
            </a:r>
          </a:p>
          <a:p>
            <a:pPr algn="ctr"/>
            <a:r>
              <a:rPr lang="fr-FR" sz="2200" dirty="0" smtClean="0"/>
              <a:t>Éclairer l’abri de tramway de manière autonome</a:t>
            </a:r>
          </a:p>
        </p:txBody>
      </p:sp>
      <p:grpSp>
        <p:nvGrpSpPr>
          <p:cNvPr id="2" name="Groupe 29"/>
          <p:cNvGrpSpPr/>
          <p:nvPr/>
        </p:nvGrpSpPr>
        <p:grpSpPr>
          <a:xfrm>
            <a:off x="285720" y="2428868"/>
            <a:ext cx="3571900" cy="1428760"/>
            <a:chOff x="928662" y="2428868"/>
            <a:chExt cx="3571900" cy="1428760"/>
          </a:xfrm>
        </p:grpSpPr>
        <p:sp>
          <p:nvSpPr>
            <p:cNvPr id="38" name="ZoneTexte 37"/>
            <p:cNvSpPr txBox="1"/>
            <p:nvPr/>
          </p:nvSpPr>
          <p:spPr>
            <a:xfrm>
              <a:off x="928662" y="2749632"/>
              <a:ext cx="3571900" cy="1107996"/>
            </a:xfrm>
            <a:prstGeom prst="rect">
              <a:avLst/>
            </a:prstGeom>
            <a:noFill/>
            <a:ln w="12700">
              <a:solidFill>
                <a:schemeClr val="accent6">
                  <a:lumMod val="50000"/>
                </a:schemeClr>
              </a:solidFill>
            </a:ln>
          </p:spPr>
          <p:txBody>
            <a:bodyPr wrap="square" rtlCol="0">
              <a:spAutoFit/>
            </a:bodyPr>
            <a:lstStyle/>
            <a:p>
              <a:pPr algn="ctr"/>
              <a:r>
                <a:rPr lang="fr-FR" sz="2200" b="1" dirty="0" smtClean="0"/>
                <a:t>« Besoin de performance »</a:t>
              </a:r>
            </a:p>
            <a:p>
              <a:pPr algn="ctr"/>
              <a:r>
                <a:rPr lang="fr-FR" sz="2200" dirty="0" smtClean="0"/>
                <a:t>Être autonome en énergie</a:t>
              </a:r>
            </a:p>
            <a:p>
              <a:pPr algn="ctr"/>
              <a:r>
                <a:rPr lang="fr-FR" sz="2200" dirty="0" smtClean="0"/>
                <a:t>Assurer 14H d’autonomie</a:t>
              </a:r>
            </a:p>
          </p:txBody>
        </p:sp>
        <p:cxnSp>
          <p:nvCxnSpPr>
            <p:cNvPr id="21" name="Connecteur droit avec flèche 20"/>
            <p:cNvCxnSpPr>
              <a:stCxn id="38" idx="0"/>
            </p:cNvCxnSpPr>
            <p:nvPr/>
          </p:nvCxnSpPr>
          <p:spPr>
            <a:xfrm rot="5400000" flipH="1" flipV="1">
              <a:off x="3018577" y="2124903"/>
              <a:ext cx="320764" cy="92869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6" name="Groupe 39"/>
          <p:cNvGrpSpPr/>
          <p:nvPr/>
        </p:nvGrpSpPr>
        <p:grpSpPr>
          <a:xfrm>
            <a:off x="5286380" y="2402742"/>
            <a:ext cx="3214710" cy="1500198"/>
            <a:chOff x="6000760" y="2357430"/>
            <a:chExt cx="2786082" cy="1857388"/>
          </a:xfrm>
        </p:grpSpPr>
        <p:grpSp>
          <p:nvGrpSpPr>
            <p:cNvPr id="7" name="Groupe 31"/>
            <p:cNvGrpSpPr/>
            <p:nvPr/>
          </p:nvGrpSpPr>
          <p:grpSpPr>
            <a:xfrm>
              <a:off x="6000760" y="2428868"/>
              <a:ext cx="2786082" cy="1785950"/>
              <a:chOff x="6000760" y="2428868"/>
              <a:chExt cx="2786082" cy="1785950"/>
            </a:xfrm>
          </p:grpSpPr>
          <p:sp>
            <p:nvSpPr>
              <p:cNvPr id="36" name="ZoneTexte 35"/>
              <p:cNvSpPr txBox="1"/>
              <p:nvPr/>
            </p:nvSpPr>
            <p:spPr>
              <a:xfrm>
                <a:off x="6000760" y="2768268"/>
                <a:ext cx="2786082" cy="1446550"/>
              </a:xfrm>
              <a:prstGeom prst="rect">
                <a:avLst/>
              </a:prstGeom>
              <a:noFill/>
              <a:ln w="12700">
                <a:solidFill>
                  <a:schemeClr val="accent6">
                    <a:lumMod val="50000"/>
                  </a:schemeClr>
                </a:solidFill>
              </a:ln>
            </p:spPr>
            <p:txBody>
              <a:bodyPr wrap="square" rtlCol="0">
                <a:spAutoFit/>
              </a:bodyPr>
              <a:lstStyle/>
              <a:p>
                <a:pPr algn="ctr"/>
                <a:r>
                  <a:rPr lang="fr-FR" sz="2200" b="1" dirty="0" smtClean="0"/>
                  <a:t>« Besoin de service attendu »</a:t>
                </a:r>
              </a:p>
              <a:p>
                <a:pPr algn="ctr"/>
                <a:r>
                  <a:rPr lang="fr-FR" sz="2200" dirty="0" smtClean="0"/>
                  <a:t>Éclairer l’abri de tramway</a:t>
                </a:r>
              </a:p>
            </p:txBody>
          </p:sp>
          <p:cxnSp>
            <p:nvCxnSpPr>
              <p:cNvPr id="26" name="Connecteur droit 25"/>
              <p:cNvCxnSpPr>
                <a:stCxn id="36" idx="0"/>
              </p:cNvCxnSpPr>
              <p:nvPr/>
            </p:nvCxnSpPr>
            <p:spPr>
              <a:xfrm rot="16200000" flipV="1">
                <a:off x="6599019" y="1973485"/>
                <a:ext cx="339400" cy="1250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Ellipse 26"/>
            <p:cNvSpPr/>
            <p:nvPr/>
          </p:nvSpPr>
          <p:spPr>
            <a:xfrm>
              <a:off x="6072198" y="2357430"/>
              <a:ext cx="142876" cy="1428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32"/>
          <p:cNvGrpSpPr/>
          <p:nvPr/>
        </p:nvGrpSpPr>
        <p:grpSpPr>
          <a:xfrm>
            <a:off x="4143372" y="3929066"/>
            <a:ext cx="2357454" cy="2233764"/>
            <a:chOff x="6153160" y="4267070"/>
            <a:chExt cx="2357454" cy="2233764"/>
          </a:xfrm>
        </p:grpSpPr>
        <p:sp>
          <p:nvSpPr>
            <p:cNvPr id="19" name="ZoneTexte 18"/>
            <p:cNvSpPr txBox="1"/>
            <p:nvPr/>
          </p:nvSpPr>
          <p:spPr>
            <a:xfrm>
              <a:off x="6153160" y="4715730"/>
              <a:ext cx="2357454" cy="1785104"/>
            </a:xfrm>
            <a:prstGeom prst="rect">
              <a:avLst/>
            </a:prstGeom>
            <a:noFill/>
            <a:ln w="12700">
              <a:solidFill>
                <a:schemeClr val="accent6">
                  <a:lumMod val="50000"/>
                </a:schemeClr>
              </a:solidFill>
            </a:ln>
          </p:spPr>
          <p:txBody>
            <a:bodyPr wrap="square" rtlCol="0">
              <a:spAutoFit/>
            </a:bodyPr>
            <a:lstStyle/>
            <a:p>
              <a:pPr algn="ctr"/>
              <a:r>
                <a:rPr lang="fr-FR" sz="2200" b="1" dirty="0" smtClean="0"/>
                <a:t>« Besoin de performance »</a:t>
              </a:r>
            </a:p>
            <a:p>
              <a:pPr algn="ctr"/>
              <a:r>
                <a:rPr lang="fr-FR" sz="2200" dirty="0" smtClean="0"/>
                <a:t>Assurer un éclairage suffisant</a:t>
              </a:r>
            </a:p>
            <a:p>
              <a:pPr algn="ctr"/>
              <a:r>
                <a:rPr lang="fr-FR" sz="2200" dirty="0" smtClean="0"/>
                <a:t>50 lux à 1m du sol</a:t>
              </a:r>
            </a:p>
          </p:txBody>
        </p:sp>
        <p:cxnSp>
          <p:nvCxnSpPr>
            <p:cNvPr id="28" name="Connecteur droit avec flèche 27"/>
            <p:cNvCxnSpPr/>
            <p:nvPr/>
          </p:nvCxnSpPr>
          <p:spPr>
            <a:xfrm flipV="1">
              <a:off x="7428727" y="4267070"/>
              <a:ext cx="581823" cy="3791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9" name="Groupe 42"/>
          <p:cNvGrpSpPr/>
          <p:nvPr/>
        </p:nvGrpSpPr>
        <p:grpSpPr>
          <a:xfrm>
            <a:off x="6572264" y="3929066"/>
            <a:ext cx="2286016" cy="2564253"/>
            <a:chOff x="3749227" y="2559777"/>
            <a:chExt cx="4020298" cy="2564253"/>
          </a:xfrm>
        </p:grpSpPr>
        <p:sp>
          <p:nvSpPr>
            <p:cNvPr id="31" name="ZoneTexte 30"/>
            <p:cNvSpPr txBox="1"/>
            <p:nvPr/>
          </p:nvSpPr>
          <p:spPr>
            <a:xfrm>
              <a:off x="3749227" y="3000372"/>
              <a:ext cx="4020298" cy="2123658"/>
            </a:xfrm>
            <a:prstGeom prst="rect">
              <a:avLst/>
            </a:prstGeom>
            <a:noFill/>
            <a:ln w="12700">
              <a:solidFill>
                <a:schemeClr val="accent6">
                  <a:lumMod val="50000"/>
                </a:schemeClr>
              </a:solidFill>
            </a:ln>
          </p:spPr>
          <p:txBody>
            <a:bodyPr wrap="square" rtlCol="0">
              <a:spAutoFit/>
            </a:bodyPr>
            <a:lstStyle/>
            <a:p>
              <a:pPr algn="ctr"/>
              <a:r>
                <a:rPr lang="fr-FR" sz="2200" b="1" dirty="0" smtClean="0"/>
                <a:t>« Besoin opérationnel »</a:t>
              </a:r>
            </a:p>
            <a:p>
              <a:pPr algn="ctr"/>
              <a:r>
                <a:rPr lang="fr-FR" sz="2200" dirty="0" smtClean="0"/>
                <a:t>Déclencher ou éteindre l’éclairage automatiquement</a:t>
              </a:r>
            </a:p>
          </p:txBody>
        </p:sp>
        <p:cxnSp>
          <p:nvCxnSpPr>
            <p:cNvPr id="32" name="Connecteur droit avec flèche 31"/>
            <p:cNvCxnSpPr>
              <a:stCxn id="31" idx="0"/>
            </p:cNvCxnSpPr>
            <p:nvPr/>
          </p:nvCxnSpPr>
          <p:spPr>
            <a:xfrm rot="16200000" flipV="1">
              <a:off x="5287811" y="2528806"/>
              <a:ext cx="440595" cy="50253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35</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Besoin des parties prenantes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303273" y="1214422"/>
            <a:ext cx="8626445" cy="5357373"/>
          </a:xfrm>
          <a:prstGeom prst="rect">
            <a:avLst/>
          </a:prstGeom>
          <a:noFill/>
          <a:ln w="9525">
            <a:noFill/>
            <a:miter lim="800000"/>
            <a:headEnd/>
            <a:tailEnd/>
          </a:ln>
          <a:effectLst/>
        </p:spPr>
      </p:pic>
      <p:pic>
        <p:nvPicPr>
          <p:cNvPr id="8" name="Image 7" descr="panneau stop.jpg"/>
          <p:cNvPicPr>
            <a:picLocks noChangeAspect="1"/>
          </p:cNvPicPr>
          <p:nvPr/>
        </p:nvPicPr>
        <p:blipFill>
          <a:blip r:embed="rId4" cstate="print"/>
          <a:stretch>
            <a:fillRect/>
          </a:stretch>
        </p:blipFill>
        <p:spPr>
          <a:xfrm>
            <a:off x="8739208" y="6453208"/>
            <a:ext cx="404792" cy="404792"/>
          </a:xfrm>
          <a:prstGeom prst="rect">
            <a:avLst/>
          </a:prstGeom>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36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744878" y="2420889"/>
            <a:ext cx="5184576"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Déclinaison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Rectangle 36"/>
          <p:cNvSpPr/>
          <p:nvPr/>
        </p:nvSpPr>
        <p:spPr>
          <a:xfrm>
            <a:off x="611560" y="2996952"/>
            <a:ext cx="7848872" cy="584775"/>
          </a:xfrm>
          <a:prstGeom prst="rect">
            <a:avLst/>
          </a:prstGeom>
        </p:spPr>
        <p:txBody>
          <a:bodyPr wrap="square">
            <a:spAutoFit/>
          </a:bodyPr>
          <a:lstStyle/>
          <a:p>
            <a:pPr algn="ctr"/>
            <a:r>
              <a:rPr lang="fr-FR" sz="3200" dirty="0" smtClean="0"/>
              <a:t> Comment écrire les tâches ?</a:t>
            </a:r>
            <a:endParaRPr lang="fr-FR" sz="3200"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728869"/>
            <a:ext cx="7848872" cy="2862322"/>
          </a:xfrm>
          <a:prstGeom prst="rect">
            <a:avLst/>
          </a:prstGeom>
        </p:spPr>
        <p:txBody>
          <a:bodyPr wrap="square">
            <a:spAutoFit/>
          </a:bodyPr>
          <a:lstStyle/>
          <a:p>
            <a:pPr>
              <a:spcAft>
                <a:spcPts val="600"/>
              </a:spcAft>
            </a:pPr>
            <a:r>
              <a:rPr lang="fr-FR" sz="3200" dirty="0" smtClean="0"/>
              <a:t> </a:t>
            </a:r>
            <a:r>
              <a:rPr lang="fr-FR" sz="3200" b="1" dirty="0" smtClean="0"/>
              <a:t>Éléments influents</a:t>
            </a:r>
          </a:p>
          <a:p>
            <a:pPr marL="261938" indent="-261938">
              <a:spcAft>
                <a:spcPts val="600"/>
              </a:spcAft>
              <a:buClr>
                <a:schemeClr val="accent6">
                  <a:lumMod val="50000"/>
                </a:schemeClr>
              </a:buClr>
              <a:buFont typeface="Arial" pitchFamily="34" charset="0"/>
              <a:buChar char="•"/>
            </a:pPr>
            <a:r>
              <a:rPr lang="fr-FR" sz="3200" dirty="0" smtClean="0"/>
              <a:t>Exigences système à assurer</a:t>
            </a:r>
          </a:p>
          <a:p>
            <a:pPr marL="261938" indent="-261938">
              <a:spcAft>
                <a:spcPts val="600"/>
              </a:spcAft>
              <a:buClr>
                <a:schemeClr val="accent6">
                  <a:lumMod val="50000"/>
                </a:schemeClr>
              </a:buClr>
              <a:buFont typeface="Arial" pitchFamily="34" charset="0"/>
              <a:buChar char="•"/>
            </a:pPr>
            <a:r>
              <a:rPr lang="fr-FR" sz="3200" dirty="0" smtClean="0"/>
              <a:t>Compétences à valider</a:t>
            </a:r>
          </a:p>
          <a:p>
            <a:pPr marL="261938" indent="-261938">
              <a:spcAft>
                <a:spcPts val="600"/>
              </a:spcAft>
              <a:buClr>
                <a:schemeClr val="accent6">
                  <a:lumMod val="50000"/>
                </a:schemeClr>
              </a:buClr>
              <a:buFont typeface="Arial" pitchFamily="34" charset="0"/>
              <a:buChar char="•"/>
            </a:pPr>
            <a:r>
              <a:rPr lang="fr-FR" sz="3200" dirty="0" smtClean="0"/>
              <a:t>Phases de la démarche de projet</a:t>
            </a:r>
          </a:p>
          <a:p>
            <a:pPr marL="261938" indent="-261938">
              <a:buClr>
                <a:schemeClr val="accent6">
                  <a:lumMod val="50000"/>
                </a:schemeClr>
              </a:buClr>
              <a:buFont typeface="Arial" pitchFamily="34" charset="0"/>
              <a:buChar char="•"/>
            </a:pPr>
            <a:r>
              <a:rPr lang="fr-FR" sz="3200" dirty="0" smtClean="0"/>
              <a:t>Répartition du travail entre les élèves</a:t>
            </a:r>
            <a:endParaRPr lang="fr-FR" sz="3200" dirty="0"/>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wipe(left)">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37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744878" y="2420889"/>
            <a:ext cx="5184576"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Déclinaison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Rectangle 36"/>
          <p:cNvSpPr/>
          <p:nvPr/>
        </p:nvSpPr>
        <p:spPr>
          <a:xfrm>
            <a:off x="611560" y="2996952"/>
            <a:ext cx="7848872" cy="584775"/>
          </a:xfrm>
          <a:prstGeom prst="rect">
            <a:avLst/>
          </a:prstGeom>
        </p:spPr>
        <p:txBody>
          <a:bodyPr wrap="square">
            <a:spAutoFit/>
          </a:bodyPr>
          <a:lstStyle/>
          <a:p>
            <a:pPr algn="ctr"/>
            <a:r>
              <a:rPr lang="fr-FR" sz="3200" dirty="0" smtClean="0"/>
              <a:t> Comment écrire les tâches ?</a:t>
            </a:r>
            <a:endParaRPr lang="fr-FR" sz="3200"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728869"/>
            <a:ext cx="7848872" cy="2862322"/>
          </a:xfrm>
          <a:prstGeom prst="rect">
            <a:avLst/>
          </a:prstGeom>
        </p:spPr>
        <p:txBody>
          <a:bodyPr wrap="square">
            <a:spAutoFit/>
          </a:bodyPr>
          <a:lstStyle/>
          <a:p>
            <a:pPr>
              <a:spcAft>
                <a:spcPts val="600"/>
              </a:spcAft>
            </a:pPr>
            <a:r>
              <a:rPr lang="fr-FR" sz="3200" dirty="0" smtClean="0"/>
              <a:t> </a:t>
            </a:r>
            <a:r>
              <a:rPr lang="fr-FR" sz="3200" b="1" dirty="0" smtClean="0"/>
              <a:t>Éléments influents</a:t>
            </a:r>
          </a:p>
          <a:p>
            <a:pPr marL="261938" indent="-261938">
              <a:spcAft>
                <a:spcPts val="600"/>
              </a:spcAft>
              <a:buClr>
                <a:schemeClr val="accent6">
                  <a:lumMod val="50000"/>
                </a:schemeClr>
              </a:buClr>
              <a:buFont typeface="Arial" pitchFamily="34" charset="0"/>
              <a:buChar char="•"/>
            </a:pPr>
            <a:r>
              <a:rPr lang="fr-FR" sz="3200" b="1" dirty="0" smtClean="0"/>
              <a:t>Exigences système à assurer</a:t>
            </a:r>
          </a:p>
          <a:p>
            <a:pPr marL="261938" indent="-261938">
              <a:spcAft>
                <a:spcPts val="600"/>
              </a:spcAft>
              <a:buClr>
                <a:schemeClr val="accent6">
                  <a:lumMod val="50000"/>
                </a:schemeClr>
              </a:buClr>
              <a:buFont typeface="Arial" pitchFamily="34" charset="0"/>
              <a:buChar char="•"/>
            </a:pPr>
            <a:r>
              <a:rPr lang="fr-FR" sz="3200" dirty="0" smtClean="0"/>
              <a:t>Compétences à valider</a:t>
            </a:r>
          </a:p>
          <a:p>
            <a:pPr marL="261938" indent="-261938">
              <a:spcAft>
                <a:spcPts val="600"/>
              </a:spcAft>
              <a:buClr>
                <a:schemeClr val="accent6">
                  <a:lumMod val="50000"/>
                </a:schemeClr>
              </a:buClr>
              <a:buFont typeface="Arial" pitchFamily="34" charset="0"/>
              <a:buChar char="•"/>
            </a:pPr>
            <a:r>
              <a:rPr lang="fr-FR" sz="3200" dirty="0" smtClean="0"/>
              <a:t>Phases de la démarche de projet</a:t>
            </a:r>
          </a:p>
          <a:p>
            <a:pPr marL="261938" indent="-261938">
              <a:buClr>
                <a:schemeClr val="accent6">
                  <a:lumMod val="50000"/>
                </a:schemeClr>
              </a:buClr>
              <a:buFont typeface="Arial" pitchFamily="34" charset="0"/>
              <a:buChar char="•"/>
            </a:pPr>
            <a:r>
              <a:rPr lang="fr-FR" sz="3200" dirty="0" smtClean="0"/>
              <a:t>Répartition du travail entre les élèves</a:t>
            </a:r>
            <a:endParaRPr lang="fr-FR" sz="3200" dirty="0"/>
          </a:p>
        </p:txBody>
      </p:sp>
    </p:spTree>
    <p:extLst>
      <p:ext uri="{BB962C8B-B14F-4D97-AF65-F5344CB8AC3E}">
        <p14:creationId xmlns:p14="http://schemas.microsoft.com/office/powerpoint/2010/main" xmlns="" val="445926395"/>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38</a:t>
            </a:fld>
            <a:endParaRPr lang="fr-FR"/>
          </a:p>
        </p:txBody>
      </p:sp>
      <p:sp>
        <p:nvSpPr>
          <p:cNvPr id="62" name="Rectangle à coins arrondis 61"/>
          <p:cNvSpPr/>
          <p:nvPr/>
        </p:nvSpPr>
        <p:spPr>
          <a:xfrm>
            <a:off x="168970"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Besoin des parties prenantes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9" name="ZoneTexte 38"/>
          <p:cNvSpPr txBox="1"/>
          <p:nvPr/>
        </p:nvSpPr>
        <p:spPr>
          <a:xfrm>
            <a:off x="2928926" y="1285860"/>
            <a:ext cx="4071966" cy="1107996"/>
          </a:xfrm>
          <a:prstGeom prst="rect">
            <a:avLst/>
          </a:prstGeom>
          <a:noFill/>
          <a:ln>
            <a:solidFill>
              <a:schemeClr val="accent6">
                <a:lumMod val="50000"/>
              </a:schemeClr>
            </a:solidFill>
          </a:ln>
        </p:spPr>
        <p:txBody>
          <a:bodyPr wrap="square" rtlCol="0">
            <a:spAutoFit/>
          </a:bodyPr>
          <a:lstStyle/>
          <a:p>
            <a:pPr algn="ctr"/>
            <a:r>
              <a:rPr lang="fr-FR" sz="2200" b="1" dirty="0" smtClean="0"/>
              <a:t>« Mission du système »</a:t>
            </a:r>
          </a:p>
          <a:p>
            <a:pPr algn="ctr"/>
            <a:r>
              <a:rPr lang="fr-FR" sz="2200" dirty="0" smtClean="0"/>
              <a:t>Éclairer l’abri de tramway de manière autonome</a:t>
            </a:r>
          </a:p>
        </p:txBody>
      </p:sp>
      <p:grpSp>
        <p:nvGrpSpPr>
          <p:cNvPr id="2" name="Groupe 29"/>
          <p:cNvGrpSpPr/>
          <p:nvPr/>
        </p:nvGrpSpPr>
        <p:grpSpPr>
          <a:xfrm>
            <a:off x="285720" y="2428868"/>
            <a:ext cx="3571900" cy="1428760"/>
            <a:chOff x="928662" y="2428868"/>
            <a:chExt cx="3571900" cy="1428760"/>
          </a:xfrm>
        </p:grpSpPr>
        <p:sp>
          <p:nvSpPr>
            <p:cNvPr id="38" name="ZoneTexte 37"/>
            <p:cNvSpPr txBox="1"/>
            <p:nvPr/>
          </p:nvSpPr>
          <p:spPr>
            <a:xfrm>
              <a:off x="928662" y="2749632"/>
              <a:ext cx="3571900" cy="1107996"/>
            </a:xfrm>
            <a:prstGeom prst="rect">
              <a:avLst/>
            </a:prstGeom>
            <a:noFill/>
            <a:ln w="12700">
              <a:solidFill>
                <a:schemeClr val="accent6">
                  <a:lumMod val="50000"/>
                </a:schemeClr>
              </a:solidFill>
            </a:ln>
          </p:spPr>
          <p:txBody>
            <a:bodyPr wrap="square" rtlCol="0">
              <a:spAutoFit/>
            </a:bodyPr>
            <a:lstStyle/>
            <a:p>
              <a:pPr algn="ctr"/>
              <a:r>
                <a:rPr lang="fr-FR" sz="2200" b="1" dirty="0" smtClean="0"/>
                <a:t>« Besoin de performance »</a:t>
              </a:r>
            </a:p>
            <a:p>
              <a:pPr algn="ctr"/>
              <a:r>
                <a:rPr lang="fr-FR" sz="2200" dirty="0" smtClean="0"/>
                <a:t>Être autonome en énergie</a:t>
              </a:r>
            </a:p>
            <a:p>
              <a:pPr algn="ctr"/>
              <a:r>
                <a:rPr lang="fr-FR" sz="2200" dirty="0" smtClean="0"/>
                <a:t>Assurer 14H d’autonomie</a:t>
              </a:r>
            </a:p>
          </p:txBody>
        </p:sp>
        <p:cxnSp>
          <p:nvCxnSpPr>
            <p:cNvPr id="21" name="Connecteur droit avec flèche 20"/>
            <p:cNvCxnSpPr>
              <a:stCxn id="38" idx="0"/>
            </p:cNvCxnSpPr>
            <p:nvPr/>
          </p:nvCxnSpPr>
          <p:spPr>
            <a:xfrm rot="5400000" flipH="1" flipV="1">
              <a:off x="3018577" y="2124903"/>
              <a:ext cx="320764" cy="92869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3" name="Groupe 30"/>
          <p:cNvGrpSpPr/>
          <p:nvPr/>
        </p:nvGrpSpPr>
        <p:grpSpPr>
          <a:xfrm>
            <a:off x="285720" y="3929066"/>
            <a:ext cx="1785950" cy="2213732"/>
            <a:chOff x="285720" y="3929066"/>
            <a:chExt cx="1785950" cy="2213732"/>
          </a:xfrm>
          <a:solidFill>
            <a:srgbClr val="FFFF99"/>
          </a:solidFill>
        </p:grpSpPr>
        <p:sp>
          <p:nvSpPr>
            <p:cNvPr id="17" name="ZoneTexte 16"/>
            <p:cNvSpPr txBox="1"/>
            <p:nvPr/>
          </p:nvSpPr>
          <p:spPr>
            <a:xfrm>
              <a:off x="285720" y="4357694"/>
              <a:ext cx="1785950" cy="1785104"/>
            </a:xfrm>
            <a:prstGeom prst="rect">
              <a:avLst/>
            </a:prstGeom>
            <a:grpFill/>
            <a:ln w="12700">
              <a:solidFill>
                <a:schemeClr val="accent6">
                  <a:lumMod val="50000"/>
                </a:schemeClr>
              </a:solidFill>
            </a:ln>
          </p:spPr>
          <p:txBody>
            <a:bodyPr wrap="square" rtlCol="0">
              <a:spAutoFit/>
            </a:bodyPr>
            <a:lstStyle/>
            <a:p>
              <a:pPr algn="ctr"/>
              <a:r>
                <a:rPr lang="fr-FR" sz="2200" b="1" dirty="0" smtClean="0"/>
                <a:t>Exigence système fonctionnelle</a:t>
              </a:r>
            </a:p>
            <a:p>
              <a:pPr algn="ctr"/>
              <a:r>
                <a:rPr lang="fr-FR" sz="2200" dirty="0" smtClean="0"/>
                <a:t>Produire l’énergie</a:t>
              </a:r>
            </a:p>
          </p:txBody>
        </p:sp>
        <p:cxnSp>
          <p:nvCxnSpPr>
            <p:cNvPr id="22" name="Connecteur droit avec flèche 21"/>
            <p:cNvCxnSpPr/>
            <p:nvPr/>
          </p:nvCxnSpPr>
          <p:spPr>
            <a:xfrm flipV="1">
              <a:off x="1214414" y="3929066"/>
              <a:ext cx="500066" cy="357190"/>
            </a:xfrm>
            <a:prstGeom prst="straightConnector1">
              <a:avLst/>
            </a:prstGeom>
            <a:grpFill/>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 name="Groupe 34"/>
          <p:cNvGrpSpPr/>
          <p:nvPr/>
        </p:nvGrpSpPr>
        <p:grpSpPr>
          <a:xfrm>
            <a:off x="2143108" y="3929068"/>
            <a:ext cx="1785950" cy="2214578"/>
            <a:chOff x="2786051" y="3845607"/>
            <a:chExt cx="2024077" cy="1501912"/>
          </a:xfrm>
          <a:solidFill>
            <a:srgbClr val="FFFF99"/>
          </a:solidFill>
        </p:grpSpPr>
        <p:sp>
          <p:nvSpPr>
            <p:cNvPr id="18" name="ZoneTexte 17"/>
            <p:cNvSpPr txBox="1"/>
            <p:nvPr/>
          </p:nvSpPr>
          <p:spPr>
            <a:xfrm>
              <a:off x="2786051" y="4136873"/>
              <a:ext cx="2024077" cy="1210646"/>
            </a:xfrm>
            <a:prstGeom prst="rect">
              <a:avLst/>
            </a:prstGeom>
            <a:grpFill/>
            <a:ln w="12700">
              <a:solidFill>
                <a:schemeClr val="accent6">
                  <a:lumMod val="50000"/>
                </a:schemeClr>
              </a:solidFill>
            </a:ln>
          </p:spPr>
          <p:txBody>
            <a:bodyPr wrap="square" rtlCol="0">
              <a:spAutoFit/>
            </a:bodyPr>
            <a:lstStyle/>
            <a:p>
              <a:pPr algn="ctr"/>
              <a:r>
                <a:rPr lang="fr-FR" sz="2200" b="1" dirty="0" smtClean="0"/>
                <a:t>Exigence système fonctionnelle</a:t>
              </a:r>
            </a:p>
            <a:p>
              <a:pPr algn="ctr"/>
              <a:r>
                <a:rPr lang="fr-FR" sz="2200" dirty="0" smtClean="0"/>
                <a:t>Stocker   l’énergie</a:t>
              </a:r>
            </a:p>
          </p:txBody>
        </p:sp>
        <p:cxnSp>
          <p:nvCxnSpPr>
            <p:cNvPr id="24" name="Connecteur droit avec flèche 23"/>
            <p:cNvCxnSpPr/>
            <p:nvPr/>
          </p:nvCxnSpPr>
          <p:spPr>
            <a:xfrm rot="16200000" flipV="1">
              <a:off x="3515041" y="3764321"/>
              <a:ext cx="242244" cy="404815"/>
            </a:xfrm>
            <a:prstGeom prst="straightConnector1">
              <a:avLst/>
            </a:prstGeom>
            <a:grpFill/>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6" name="Groupe 39"/>
          <p:cNvGrpSpPr/>
          <p:nvPr/>
        </p:nvGrpSpPr>
        <p:grpSpPr>
          <a:xfrm>
            <a:off x="5286380" y="2402742"/>
            <a:ext cx="3214710" cy="1500198"/>
            <a:chOff x="6000760" y="2357430"/>
            <a:chExt cx="2786082" cy="1857388"/>
          </a:xfrm>
        </p:grpSpPr>
        <p:grpSp>
          <p:nvGrpSpPr>
            <p:cNvPr id="7" name="Groupe 31"/>
            <p:cNvGrpSpPr/>
            <p:nvPr/>
          </p:nvGrpSpPr>
          <p:grpSpPr>
            <a:xfrm>
              <a:off x="6000760" y="2428868"/>
              <a:ext cx="2786082" cy="1785950"/>
              <a:chOff x="6000760" y="2428868"/>
              <a:chExt cx="2786082" cy="1785950"/>
            </a:xfrm>
          </p:grpSpPr>
          <p:sp>
            <p:nvSpPr>
              <p:cNvPr id="36" name="ZoneTexte 35"/>
              <p:cNvSpPr txBox="1"/>
              <p:nvPr/>
            </p:nvSpPr>
            <p:spPr>
              <a:xfrm>
                <a:off x="6000760" y="2768268"/>
                <a:ext cx="2786082" cy="1446550"/>
              </a:xfrm>
              <a:prstGeom prst="rect">
                <a:avLst/>
              </a:prstGeom>
              <a:noFill/>
              <a:ln w="12700">
                <a:solidFill>
                  <a:schemeClr val="accent6">
                    <a:lumMod val="50000"/>
                  </a:schemeClr>
                </a:solidFill>
              </a:ln>
            </p:spPr>
            <p:txBody>
              <a:bodyPr wrap="square" rtlCol="0">
                <a:spAutoFit/>
              </a:bodyPr>
              <a:lstStyle/>
              <a:p>
                <a:pPr algn="ctr"/>
                <a:r>
                  <a:rPr lang="fr-FR" sz="2200" b="1" dirty="0" smtClean="0"/>
                  <a:t>« Besoin de service attendu »</a:t>
                </a:r>
              </a:p>
              <a:p>
                <a:pPr algn="ctr"/>
                <a:r>
                  <a:rPr lang="fr-FR" sz="2200" dirty="0" smtClean="0"/>
                  <a:t>Éclairer l’abri de tramway</a:t>
                </a:r>
              </a:p>
            </p:txBody>
          </p:sp>
          <p:cxnSp>
            <p:nvCxnSpPr>
              <p:cNvPr id="26" name="Connecteur droit 25"/>
              <p:cNvCxnSpPr>
                <a:stCxn id="36" idx="0"/>
              </p:cNvCxnSpPr>
              <p:nvPr/>
            </p:nvCxnSpPr>
            <p:spPr>
              <a:xfrm rot="16200000" flipV="1">
                <a:off x="6599019" y="1973485"/>
                <a:ext cx="339400" cy="1250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Ellipse 26"/>
            <p:cNvSpPr/>
            <p:nvPr/>
          </p:nvSpPr>
          <p:spPr>
            <a:xfrm>
              <a:off x="6072198" y="2357430"/>
              <a:ext cx="142876" cy="1428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 name="Groupe 32"/>
          <p:cNvGrpSpPr/>
          <p:nvPr/>
        </p:nvGrpSpPr>
        <p:grpSpPr>
          <a:xfrm>
            <a:off x="4143372" y="3929066"/>
            <a:ext cx="2357454" cy="2233764"/>
            <a:chOff x="6153160" y="4267070"/>
            <a:chExt cx="2357454" cy="2233764"/>
          </a:xfrm>
        </p:grpSpPr>
        <p:sp>
          <p:nvSpPr>
            <p:cNvPr id="19" name="ZoneTexte 18"/>
            <p:cNvSpPr txBox="1"/>
            <p:nvPr/>
          </p:nvSpPr>
          <p:spPr>
            <a:xfrm>
              <a:off x="6153160" y="4715730"/>
              <a:ext cx="2357454" cy="1785104"/>
            </a:xfrm>
            <a:prstGeom prst="rect">
              <a:avLst/>
            </a:prstGeom>
            <a:noFill/>
            <a:ln w="12700">
              <a:solidFill>
                <a:schemeClr val="accent6">
                  <a:lumMod val="50000"/>
                </a:schemeClr>
              </a:solidFill>
            </a:ln>
          </p:spPr>
          <p:txBody>
            <a:bodyPr wrap="square" rtlCol="0">
              <a:spAutoFit/>
            </a:bodyPr>
            <a:lstStyle/>
            <a:p>
              <a:pPr algn="ctr"/>
              <a:r>
                <a:rPr lang="fr-FR" sz="2200" b="1" dirty="0" smtClean="0"/>
                <a:t>« Besoin de performance »</a:t>
              </a:r>
            </a:p>
            <a:p>
              <a:pPr algn="ctr"/>
              <a:r>
                <a:rPr lang="fr-FR" sz="2200" dirty="0" smtClean="0"/>
                <a:t>Assurer un éclairage suffisant</a:t>
              </a:r>
            </a:p>
            <a:p>
              <a:pPr algn="ctr"/>
              <a:r>
                <a:rPr lang="fr-FR" sz="2200" dirty="0" smtClean="0"/>
                <a:t>50 lux à 1m du sol</a:t>
              </a:r>
            </a:p>
          </p:txBody>
        </p:sp>
        <p:cxnSp>
          <p:nvCxnSpPr>
            <p:cNvPr id="28" name="Connecteur droit avec flèche 27"/>
            <p:cNvCxnSpPr/>
            <p:nvPr/>
          </p:nvCxnSpPr>
          <p:spPr>
            <a:xfrm flipV="1">
              <a:off x="7428727" y="4267070"/>
              <a:ext cx="581823" cy="3791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30" name="Groupe 42"/>
          <p:cNvGrpSpPr/>
          <p:nvPr/>
        </p:nvGrpSpPr>
        <p:grpSpPr>
          <a:xfrm>
            <a:off x="6572264" y="3929066"/>
            <a:ext cx="2286016" cy="2564253"/>
            <a:chOff x="3749227" y="2559777"/>
            <a:chExt cx="4020298" cy="2564253"/>
          </a:xfrm>
        </p:grpSpPr>
        <p:sp>
          <p:nvSpPr>
            <p:cNvPr id="31" name="ZoneTexte 30"/>
            <p:cNvSpPr txBox="1"/>
            <p:nvPr/>
          </p:nvSpPr>
          <p:spPr>
            <a:xfrm>
              <a:off x="3749227" y="3000372"/>
              <a:ext cx="4020298" cy="2123658"/>
            </a:xfrm>
            <a:prstGeom prst="rect">
              <a:avLst/>
            </a:prstGeom>
            <a:noFill/>
            <a:ln w="12700">
              <a:solidFill>
                <a:schemeClr val="accent6">
                  <a:lumMod val="50000"/>
                </a:schemeClr>
              </a:solidFill>
            </a:ln>
          </p:spPr>
          <p:txBody>
            <a:bodyPr wrap="square" rtlCol="0">
              <a:spAutoFit/>
            </a:bodyPr>
            <a:lstStyle/>
            <a:p>
              <a:pPr algn="ctr"/>
              <a:r>
                <a:rPr lang="fr-FR" sz="2200" b="1" dirty="0" smtClean="0"/>
                <a:t>« Besoin opérationnel »</a:t>
              </a:r>
            </a:p>
            <a:p>
              <a:pPr algn="ctr"/>
              <a:r>
                <a:rPr lang="fr-FR" sz="2200" dirty="0" smtClean="0"/>
                <a:t>Déclencher ou éteindre l’éclairage automatiquement</a:t>
              </a:r>
            </a:p>
          </p:txBody>
        </p:sp>
        <p:cxnSp>
          <p:nvCxnSpPr>
            <p:cNvPr id="32" name="Connecteur droit avec flèche 31"/>
            <p:cNvCxnSpPr>
              <a:stCxn id="31" idx="0"/>
            </p:cNvCxnSpPr>
            <p:nvPr/>
          </p:nvCxnSpPr>
          <p:spPr>
            <a:xfrm rot="16200000" flipV="1">
              <a:off x="5287811" y="2528806"/>
              <a:ext cx="440595" cy="50253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39</a:t>
            </a:fld>
            <a:endParaRPr lang="fr-FR"/>
          </a:p>
        </p:txBody>
      </p:sp>
      <p:sp>
        <p:nvSpPr>
          <p:cNvPr id="62" name="Rectangle à coins arrondis 61"/>
          <p:cNvSpPr/>
          <p:nvPr/>
        </p:nvSpPr>
        <p:spPr>
          <a:xfrm>
            <a:off x="168970"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Besoin des parties prenantes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9" name="ZoneTexte 38"/>
          <p:cNvSpPr txBox="1"/>
          <p:nvPr/>
        </p:nvSpPr>
        <p:spPr>
          <a:xfrm>
            <a:off x="2928926" y="1285860"/>
            <a:ext cx="4071966" cy="1107996"/>
          </a:xfrm>
          <a:prstGeom prst="rect">
            <a:avLst/>
          </a:prstGeom>
          <a:noFill/>
          <a:ln>
            <a:solidFill>
              <a:schemeClr val="accent6">
                <a:lumMod val="50000"/>
              </a:schemeClr>
            </a:solidFill>
          </a:ln>
        </p:spPr>
        <p:txBody>
          <a:bodyPr wrap="square" rtlCol="0">
            <a:spAutoFit/>
          </a:bodyPr>
          <a:lstStyle/>
          <a:p>
            <a:pPr algn="ctr"/>
            <a:r>
              <a:rPr lang="fr-FR" sz="2200" b="1" dirty="0" smtClean="0"/>
              <a:t>« Mission du système »</a:t>
            </a:r>
          </a:p>
          <a:p>
            <a:pPr algn="ctr"/>
            <a:r>
              <a:rPr lang="fr-FR" sz="2200" dirty="0" smtClean="0"/>
              <a:t>Éclairer l’abri de tramway de manière autonome</a:t>
            </a:r>
          </a:p>
        </p:txBody>
      </p:sp>
      <p:grpSp>
        <p:nvGrpSpPr>
          <p:cNvPr id="2" name="Groupe 29"/>
          <p:cNvGrpSpPr/>
          <p:nvPr/>
        </p:nvGrpSpPr>
        <p:grpSpPr>
          <a:xfrm>
            <a:off x="285720" y="2428868"/>
            <a:ext cx="3571900" cy="1428760"/>
            <a:chOff x="928662" y="2428868"/>
            <a:chExt cx="3571900" cy="1428760"/>
          </a:xfrm>
        </p:grpSpPr>
        <p:sp>
          <p:nvSpPr>
            <p:cNvPr id="38" name="ZoneTexte 37"/>
            <p:cNvSpPr txBox="1"/>
            <p:nvPr/>
          </p:nvSpPr>
          <p:spPr>
            <a:xfrm>
              <a:off x="928662" y="2749632"/>
              <a:ext cx="3571900" cy="1107996"/>
            </a:xfrm>
            <a:prstGeom prst="rect">
              <a:avLst/>
            </a:prstGeom>
            <a:noFill/>
            <a:ln w="12700">
              <a:solidFill>
                <a:schemeClr val="accent6">
                  <a:lumMod val="50000"/>
                </a:schemeClr>
              </a:solidFill>
            </a:ln>
          </p:spPr>
          <p:txBody>
            <a:bodyPr wrap="square" rtlCol="0">
              <a:spAutoFit/>
            </a:bodyPr>
            <a:lstStyle/>
            <a:p>
              <a:pPr algn="ctr"/>
              <a:r>
                <a:rPr lang="fr-FR" sz="2200" b="1" dirty="0" smtClean="0"/>
                <a:t>« Besoin de performance »</a:t>
              </a:r>
            </a:p>
            <a:p>
              <a:pPr algn="ctr"/>
              <a:r>
                <a:rPr lang="fr-FR" sz="2200" dirty="0" smtClean="0"/>
                <a:t>Être autonome en énergie</a:t>
              </a:r>
            </a:p>
            <a:p>
              <a:pPr algn="ctr"/>
              <a:r>
                <a:rPr lang="fr-FR" sz="2200" dirty="0" smtClean="0"/>
                <a:t>Assurer 14H d’autonomie</a:t>
              </a:r>
            </a:p>
          </p:txBody>
        </p:sp>
        <p:cxnSp>
          <p:nvCxnSpPr>
            <p:cNvPr id="21" name="Connecteur droit avec flèche 20"/>
            <p:cNvCxnSpPr>
              <a:stCxn id="38" idx="0"/>
            </p:cNvCxnSpPr>
            <p:nvPr/>
          </p:nvCxnSpPr>
          <p:spPr>
            <a:xfrm rot="5400000" flipH="1" flipV="1">
              <a:off x="3018577" y="2124903"/>
              <a:ext cx="320764" cy="92869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3" name="Groupe 30"/>
          <p:cNvGrpSpPr/>
          <p:nvPr/>
        </p:nvGrpSpPr>
        <p:grpSpPr>
          <a:xfrm>
            <a:off x="285720" y="3929066"/>
            <a:ext cx="1785950" cy="2213732"/>
            <a:chOff x="285720" y="3929066"/>
            <a:chExt cx="1785950" cy="2213732"/>
          </a:xfrm>
          <a:solidFill>
            <a:srgbClr val="FFFF99"/>
          </a:solidFill>
        </p:grpSpPr>
        <p:sp>
          <p:nvSpPr>
            <p:cNvPr id="17" name="ZoneTexte 16"/>
            <p:cNvSpPr txBox="1"/>
            <p:nvPr/>
          </p:nvSpPr>
          <p:spPr>
            <a:xfrm>
              <a:off x="285720" y="4357694"/>
              <a:ext cx="1785950" cy="1785104"/>
            </a:xfrm>
            <a:prstGeom prst="rect">
              <a:avLst/>
            </a:prstGeom>
            <a:grpFill/>
            <a:ln w="12700">
              <a:solidFill>
                <a:schemeClr val="accent6">
                  <a:lumMod val="50000"/>
                </a:schemeClr>
              </a:solidFill>
            </a:ln>
          </p:spPr>
          <p:txBody>
            <a:bodyPr wrap="square" rtlCol="0">
              <a:spAutoFit/>
            </a:bodyPr>
            <a:lstStyle/>
            <a:p>
              <a:pPr algn="ctr"/>
              <a:r>
                <a:rPr lang="fr-FR" sz="2200" b="1" dirty="0" smtClean="0"/>
                <a:t>Exigence système fonctionnelle</a:t>
              </a:r>
            </a:p>
            <a:p>
              <a:pPr algn="ctr"/>
              <a:r>
                <a:rPr lang="fr-FR" sz="2200" dirty="0" smtClean="0"/>
                <a:t>Produire l’énergie</a:t>
              </a:r>
            </a:p>
          </p:txBody>
        </p:sp>
        <p:cxnSp>
          <p:nvCxnSpPr>
            <p:cNvPr id="22" name="Connecteur droit avec flèche 21"/>
            <p:cNvCxnSpPr/>
            <p:nvPr/>
          </p:nvCxnSpPr>
          <p:spPr>
            <a:xfrm flipV="1">
              <a:off x="1214414" y="3929066"/>
              <a:ext cx="500066" cy="357190"/>
            </a:xfrm>
            <a:prstGeom prst="straightConnector1">
              <a:avLst/>
            </a:prstGeom>
            <a:grpFill/>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 name="Groupe 34"/>
          <p:cNvGrpSpPr/>
          <p:nvPr/>
        </p:nvGrpSpPr>
        <p:grpSpPr>
          <a:xfrm>
            <a:off x="2143108" y="3929068"/>
            <a:ext cx="1785950" cy="2214578"/>
            <a:chOff x="2786051" y="3845607"/>
            <a:chExt cx="2024077" cy="1501912"/>
          </a:xfrm>
          <a:solidFill>
            <a:srgbClr val="FFFF99"/>
          </a:solidFill>
        </p:grpSpPr>
        <p:sp>
          <p:nvSpPr>
            <p:cNvPr id="18" name="ZoneTexte 17"/>
            <p:cNvSpPr txBox="1"/>
            <p:nvPr/>
          </p:nvSpPr>
          <p:spPr>
            <a:xfrm>
              <a:off x="2786051" y="4136873"/>
              <a:ext cx="2024077" cy="1210646"/>
            </a:xfrm>
            <a:prstGeom prst="rect">
              <a:avLst/>
            </a:prstGeom>
            <a:grpFill/>
            <a:ln w="12700">
              <a:solidFill>
                <a:schemeClr val="accent6">
                  <a:lumMod val="50000"/>
                </a:schemeClr>
              </a:solidFill>
            </a:ln>
          </p:spPr>
          <p:txBody>
            <a:bodyPr wrap="square" rtlCol="0">
              <a:spAutoFit/>
            </a:bodyPr>
            <a:lstStyle/>
            <a:p>
              <a:pPr algn="ctr"/>
              <a:r>
                <a:rPr lang="fr-FR" sz="2200" b="1" dirty="0" smtClean="0"/>
                <a:t>Exigence système fonctionnelle</a:t>
              </a:r>
            </a:p>
            <a:p>
              <a:pPr algn="ctr"/>
              <a:r>
                <a:rPr lang="fr-FR" sz="2200" dirty="0" smtClean="0"/>
                <a:t>Stocker   l’énergie</a:t>
              </a:r>
            </a:p>
          </p:txBody>
        </p:sp>
        <p:cxnSp>
          <p:nvCxnSpPr>
            <p:cNvPr id="24" name="Connecteur droit avec flèche 23"/>
            <p:cNvCxnSpPr/>
            <p:nvPr/>
          </p:nvCxnSpPr>
          <p:spPr>
            <a:xfrm rot="16200000" flipV="1">
              <a:off x="3515041" y="3764321"/>
              <a:ext cx="242244" cy="404815"/>
            </a:xfrm>
            <a:prstGeom prst="straightConnector1">
              <a:avLst/>
            </a:prstGeom>
            <a:grpFill/>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36" name="ZoneTexte 35"/>
          <p:cNvSpPr txBox="1"/>
          <p:nvPr/>
        </p:nvSpPr>
        <p:spPr>
          <a:xfrm>
            <a:off x="5286380" y="2734573"/>
            <a:ext cx="3214710" cy="1168367"/>
          </a:xfrm>
          <a:prstGeom prst="rect">
            <a:avLst/>
          </a:prstGeom>
          <a:noFill/>
          <a:ln w="38100">
            <a:solidFill>
              <a:schemeClr val="accent6">
                <a:lumMod val="50000"/>
              </a:schemeClr>
            </a:solidFill>
          </a:ln>
        </p:spPr>
        <p:txBody>
          <a:bodyPr wrap="square" rtlCol="0">
            <a:spAutoFit/>
          </a:bodyPr>
          <a:lstStyle/>
          <a:p>
            <a:pPr algn="ctr"/>
            <a:r>
              <a:rPr lang="fr-FR" sz="2200" b="1" dirty="0" smtClean="0"/>
              <a:t>« Besoin de service attendu »</a:t>
            </a:r>
          </a:p>
          <a:p>
            <a:pPr algn="ctr"/>
            <a:r>
              <a:rPr lang="fr-FR" sz="2200" dirty="0" smtClean="0"/>
              <a:t>Éclairer l’abri de tramway</a:t>
            </a:r>
          </a:p>
        </p:txBody>
      </p:sp>
      <p:cxnSp>
        <p:nvCxnSpPr>
          <p:cNvPr id="26" name="Connecteur droit 25"/>
          <p:cNvCxnSpPr>
            <a:stCxn id="36" idx="0"/>
          </p:cNvCxnSpPr>
          <p:nvPr/>
        </p:nvCxnSpPr>
        <p:spPr>
          <a:xfrm rot="16200000" flipV="1">
            <a:off x="6035421" y="1876258"/>
            <a:ext cx="274131" cy="1442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Ellipse 26"/>
          <p:cNvSpPr/>
          <p:nvPr/>
        </p:nvSpPr>
        <p:spPr>
          <a:xfrm>
            <a:off x="5368808" y="2402742"/>
            <a:ext cx="164857" cy="11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143372" y="4377726"/>
            <a:ext cx="2357454" cy="1785104"/>
          </a:xfrm>
          <a:prstGeom prst="rect">
            <a:avLst/>
          </a:prstGeom>
          <a:noFill/>
          <a:ln w="38100">
            <a:solidFill>
              <a:schemeClr val="accent6">
                <a:lumMod val="50000"/>
              </a:schemeClr>
            </a:solidFill>
          </a:ln>
        </p:spPr>
        <p:txBody>
          <a:bodyPr wrap="square" rtlCol="0">
            <a:spAutoFit/>
          </a:bodyPr>
          <a:lstStyle/>
          <a:p>
            <a:pPr algn="ctr"/>
            <a:r>
              <a:rPr lang="fr-FR" sz="2200" b="1" dirty="0" smtClean="0"/>
              <a:t>« Besoin de performance »</a:t>
            </a:r>
          </a:p>
          <a:p>
            <a:pPr algn="ctr"/>
            <a:r>
              <a:rPr lang="fr-FR" sz="2200" dirty="0" smtClean="0"/>
              <a:t>Assurer un éclairage suffisant</a:t>
            </a:r>
          </a:p>
          <a:p>
            <a:pPr algn="ctr"/>
            <a:r>
              <a:rPr lang="fr-FR" sz="2200" dirty="0" smtClean="0"/>
              <a:t>50 lux à 1m du sol</a:t>
            </a:r>
          </a:p>
        </p:txBody>
      </p:sp>
      <p:cxnSp>
        <p:nvCxnSpPr>
          <p:cNvPr id="28" name="Connecteur droit avec flèche 27"/>
          <p:cNvCxnSpPr/>
          <p:nvPr/>
        </p:nvCxnSpPr>
        <p:spPr>
          <a:xfrm flipV="1">
            <a:off x="5418939" y="3929066"/>
            <a:ext cx="581823" cy="3791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6572264" y="4369661"/>
            <a:ext cx="2286016" cy="2123658"/>
          </a:xfrm>
          <a:prstGeom prst="rect">
            <a:avLst/>
          </a:prstGeom>
          <a:noFill/>
          <a:ln w="38100">
            <a:solidFill>
              <a:schemeClr val="accent6">
                <a:lumMod val="50000"/>
              </a:schemeClr>
            </a:solidFill>
          </a:ln>
        </p:spPr>
        <p:txBody>
          <a:bodyPr wrap="square" rtlCol="0">
            <a:spAutoFit/>
          </a:bodyPr>
          <a:lstStyle/>
          <a:p>
            <a:pPr algn="ctr"/>
            <a:r>
              <a:rPr lang="fr-FR" sz="2200" b="1" dirty="0" smtClean="0"/>
              <a:t>« Besoin opérationnel »</a:t>
            </a:r>
          </a:p>
          <a:p>
            <a:pPr algn="ctr"/>
            <a:r>
              <a:rPr lang="fr-FR" sz="2200" dirty="0" smtClean="0"/>
              <a:t>Déclencher ou éteindre l’éclairage automatiquement</a:t>
            </a:r>
          </a:p>
        </p:txBody>
      </p:sp>
      <p:cxnSp>
        <p:nvCxnSpPr>
          <p:cNvPr id="32" name="Connecteur droit avec flèche 31"/>
          <p:cNvCxnSpPr>
            <a:stCxn id="31" idx="0"/>
          </p:cNvCxnSpPr>
          <p:nvPr/>
        </p:nvCxnSpPr>
        <p:spPr>
          <a:xfrm rot="16200000" flipV="1">
            <a:off x="7352099" y="4006488"/>
            <a:ext cx="440595" cy="28575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19339" y="474102"/>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701104" y="206310"/>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285984" y="357166"/>
            <a:ext cx="6572296"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Expression</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du besoin initial</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0" name="ZoneTexte 39"/>
          <p:cNvSpPr txBox="1"/>
          <p:nvPr/>
        </p:nvSpPr>
        <p:spPr>
          <a:xfrm>
            <a:off x="357158" y="4704718"/>
            <a:ext cx="8519446" cy="1938992"/>
          </a:xfrm>
          <a:prstGeom prst="rect">
            <a:avLst/>
          </a:prstGeom>
          <a:noFill/>
        </p:spPr>
        <p:txBody>
          <a:bodyPr wrap="square" rtlCol="0">
            <a:spAutoFit/>
          </a:bodyPr>
          <a:lstStyle/>
          <a:p>
            <a:pPr algn="just"/>
            <a:r>
              <a:rPr lang="fr-FR" sz="2400" dirty="0" smtClean="0"/>
              <a:t>Au regard de la situation des abris, des coûts liés aux différentes solutions et de la volonté de la commune de mettre en œuvre une politique de développement durable, il a été décidé de mettre en œuvre une solution permettant de rendre les abris autonomes d’un point de vue énergétique. </a:t>
            </a:r>
          </a:p>
        </p:txBody>
      </p:sp>
      <p:sp>
        <p:nvSpPr>
          <p:cNvPr id="36" name="ZoneTexte 35"/>
          <p:cNvSpPr txBox="1"/>
          <p:nvPr/>
        </p:nvSpPr>
        <p:spPr>
          <a:xfrm>
            <a:off x="285720" y="1214422"/>
            <a:ext cx="8519446" cy="769441"/>
          </a:xfrm>
          <a:prstGeom prst="rect">
            <a:avLst/>
          </a:prstGeom>
          <a:noFill/>
        </p:spPr>
        <p:txBody>
          <a:bodyPr wrap="square" rtlCol="0">
            <a:spAutoFit/>
          </a:bodyPr>
          <a:lstStyle/>
          <a:p>
            <a:pPr algn="just"/>
            <a:r>
              <a:rPr lang="fr-FR" sz="2200" dirty="0" smtClean="0"/>
              <a:t>Sur une ligne de tramway, les abris situés aux points d’arrêt ne sont actuellement pas éclairés. </a:t>
            </a:r>
          </a:p>
        </p:txBody>
      </p:sp>
      <p:sp>
        <p:nvSpPr>
          <p:cNvPr id="37" name="ZoneTexte 36"/>
          <p:cNvSpPr txBox="1"/>
          <p:nvPr/>
        </p:nvSpPr>
        <p:spPr>
          <a:xfrm>
            <a:off x="285720" y="2035252"/>
            <a:ext cx="8519446" cy="1107996"/>
          </a:xfrm>
          <a:prstGeom prst="rect">
            <a:avLst/>
          </a:prstGeom>
          <a:noFill/>
        </p:spPr>
        <p:txBody>
          <a:bodyPr wrap="square" rtlCol="0">
            <a:spAutoFit/>
          </a:bodyPr>
          <a:lstStyle/>
          <a:p>
            <a:pPr algn="just"/>
            <a:r>
              <a:rPr lang="fr-FR" sz="2200" dirty="0" smtClean="0"/>
              <a:t>Cette situation présente les inconvénients suivants : lorsque la luminosité naturelle est trop faible, les usagers ne se sentent pas en sécurité et le risque d’accident est accru du fait de manque de visibilité. </a:t>
            </a:r>
          </a:p>
        </p:txBody>
      </p:sp>
      <p:sp>
        <p:nvSpPr>
          <p:cNvPr id="38" name="ZoneTexte 37"/>
          <p:cNvSpPr txBox="1"/>
          <p:nvPr/>
        </p:nvSpPr>
        <p:spPr>
          <a:xfrm>
            <a:off x="301512" y="3159625"/>
            <a:ext cx="8519446" cy="769441"/>
          </a:xfrm>
          <a:prstGeom prst="rect">
            <a:avLst/>
          </a:prstGeom>
          <a:noFill/>
        </p:spPr>
        <p:txBody>
          <a:bodyPr wrap="square" rtlCol="0">
            <a:spAutoFit/>
          </a:bodyPr>
          <a:lstStyle/>
          <a:p>
            <a:pPr algn="just"/>
            <a:r>
              <a:rPr lang="fr-FR" sz="2200" dirty="0" smtClean="0"/>
              <a:t>Cette situation est vraie aussi bien pour les usagers qui attendent le tramway que pour ceux qui en descendent.</a:t>
            </a:r>
          </a:p>
        </p:txBody>
      </p:sp>
      <p:sp>
        <p:nvSpPr>
          <p:cNvPr id="39" name="ZoneTexte 38"/>
          <p:cNvSpPr txBox="1"/>
          <p:nvPr/>
        </p:nvSpPr>
        <p:spPr>
          <a:xfrm>
            <a:off x="338834" y="3945443"/>
            <a:ext cx="8519446" cy="769441"/>
          </a:xfrm>
          <a:prstGeom prst="rect">
            <a:avLst/>
          </a:prstGeom>
          <a:noFill/>
        </p:spPr>
        <p:txBody>
          <a:bodyPr wrap="square" rtlCol="0">
            <a:spAutoFit/>
          </a:bodyPr>
          <a:lstStyle/>
          <a:p>
            <a:pPr algn="just"/>
            <a:r>
              <a:rPr lang="fr-FR" sz="2200" dirty="0" smtClean="0"/>
              <a:t>Pour porter remède à cette situation, il est envisagé de mettre en place un éclairage à l’intérieur des abris.</a:t>
            </a:r>
          </a:p>
        </p:txBody>
      </p:sp>
      <p:sp>
        <p:nvSpPr>
          <p:cNvPr id="54" name="ZoneTexte 53"/>
          <p:cNvSpPr txBox="1"/>
          <p:nvPr/>
        </p:nvSpPr>
        <p:spPr>
          <a:xfrm>
            <a:off x="642910" y="2928934"/>
            <a:ext cx="7858180" cy="923330"/>
          </a:xfrm>
          <a:prstGeom prst="rect">
            <a:avLst/>
          </a:prstGeom>
          <a:solidFill>
            <a:schemeClr val="bg1"/>
          </a:solidFill>
          <a:ln>
            <a:solidFill>
              <a:srgbClr val="000099"/>
            </a:solidFill>
          </a:ln>
        </p:spPr>
        <p:txBody>
          <a:bodyPr wrap="square" rtlCol="0">
            <a:spAutoFit/>
          </a:bodyPr>
          <a:lstStyle/>
          <a:p>
            <a:r>
              <a:rPr lang="fr-FR" sz="5400" b="1" dirty="0" smtClean="0">
                <a:solidFill>
                  <a:srgbClr val="FF0000"/>
                </a:solidFill>
              </a:rPr>
              <a:t>   Point </a:t>
            </a:r>
            <a:r>
              <a:rPr lang="fr-FR" sz="5400" b="1" dirty="0" smtClean="0">
                <a:solidFill>
                  <a:srgbClr val="FF0000"/>
                </a:solidFill>
              </a:rPr>
              <a:t>de vue client !</a:t>
            </a:r>
            <a:endParaRPr lang="fr-FR" sz="5400" b="1" dirty="0">
              <a:solidFill>
                <a:srgbClr val="FF0000"/>
              </a:solidFill>
            </a:endParaRPr>
          </a:p>
        </p:txBody>
      </p:sp>
      <p:pic>
        <p:nvPicPr>
          <p:cNvPr id="15" name="Image 14" descr="panneau stop.jpg"/>
          <p:cNvPicPr>
            <a:picLocks noChangeAspect="1"/>
          </p:cNvPicPr>
          <p:nvPr/>
        </p:nvPicPr>
        <p:blipFill>
          <a:blip r:embed="rId3" cstate="print"/>
          <a:stretch>
            <a:fillRect/>
          </a:stretch>
        </p:blipFill>
        <p:spPr>
          <a:xfrm>
            <a:off x="8739208" y="6453208"/>
            <a:ext cx="404792" cy="404792"/>
          </a:xfrm>
          <a:prstGeom prst="rect">
            <a:avLst/>
          </a:prstGeom>
        </p:spPr>
      </p:pic>
      <p:pic>
        <p:nvPicPr>
          <p:cNvPr id="16" name="Image 15" descr="Logo-mairie.png"/>
          <p:cNvPicPr>
            <a:picLocks noChangeAspect="1"/>
          </p:cNvPicPr>
          <p:nvPr/>
        </p:nvPicPr>
        <p:blipFill>
          <a:blip r:embed="rId4" cstate="print"/>
          <a:stretch>
            <a:fillRect/>
          </a:stretch>
        </p:blipFill>
        <p:spPr>
          <a:xfrm>
            <a:off x="7215206" y="2714620"/>
            <a:ext cx="1357302" cy="1357302"/>
          </a:xfrm>
          <a:prstGeom prst="rect">
            <a:avLst/>
          </a:prstGeom>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subTnLst>
                                    <p:set>
                                      <p:cBhvr override="childStyle">
                                        <p:cTn dur="1" fill="hold" display="0" masterRel="nextClick" afterEffect="1"/>
                                        <p:tgtEl>
                                          <p:spTgt spid="54"/>
                                        </p:tgtEl>
                                        <p:attrNameLst>
                                          <p:attrName>style.visibility</p:attrName>
                                        </p:attrNameLst>
                                      </p:cBhvr>
                                      <p:to>
                                        <p:strVal val="hidden"/>
                                      </p:to>
                                    </p:set>
                                  </p:sub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dissolv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dissolve">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dissolv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ssolv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1000" fill="hold"/>
                                        <p:tgtEl>
                                          <p:spTgt spid="15"/>
                                        </p:tgtEl>
                                        <p:attrNameLst>
                                          <p:attrName>ppt_x</p:attrName>
                                        </p:attrNameLst>
                                      </p:cBhvr>
                                      <p:tavLst>
                                        <p:tav tm="0">
                                          <p:val>
                                            <p:strVal val="#ppt_x"/>
                                          </p:val>
                                        </p:tav>
                                        <p:tav tm="100000">
                                          <p:val>
                                            <p:strVal val="#ppt_x"/>
                                          </p:val>
                                        </p:tav>
                                      </p:tavLst>
                                    </p:anim>
                                    <p:anim calcmode="lin" valueType="num">
                                      <p:cBhvr additive="base">
                                        <p:cTn id="4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6" grpId="0"/>
      <p:bldP spid="37" grpId="0"/>
      <p:bldP spid="38" grpId="0"/>
      <p:bldP spid="39" grpId="0"/>
      <p:bldP spid="5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40</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Besoin des parties prenantes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ZoneTexte 35"/>
          <p:cNvSpPr txBox="1"/>
          <p:nvPr/>
        </p:nvSpPr>
        <p:spPr>
          <a:xfrm>
            <a:off x="3071802" y="1285860"/>
            <a:ext cx="2786082" cy="1446550"/>
          </a:xfrm>
          <a:prstGeom prst="rect">
            <a:avLst/>
          </a:prstGeom>
          <a:noFill/>
          <a:ln w="57150">
            <a:solidFill>
              <a:schemeClr val="accent6">
                <a:lumMod val="50000"/>
              </a:schemeClr>
            </a:solidFill>
          </a:ln>
        </p:spPr>
        <p:txBody>
          <a:bodyPr wrap="square" rtlCol="0">
            <a:spAutoFit/>
          </a:bodyPr>
          <a:lstStyle/>
          <a:p>
            <a:pPr algn="ctr"/>
            <a:r>
              <a:rPr lang="fr-FR" sz="2200" b="1" dirty="0" smtClean="0"/>
              <a:t>« Besoin de service attendu »</a:t>
            </a:r>
          </a:p>
          <a:p>
            <a:pPr algn="ctr"/>
            <a:r>
              <a:rPr lang="fr-FR" sz="2200" dirty="0" smtClean="0"/>
              <a:t>Éclairer l’abri de tramway</a:t>
            </a:r>
          </a:p>
        </p:txBody>
      </p:sp>
      <p:sp>
        <p:nvSpPr>
          <p:cNvPr id="19" name="ZoneTexte 18"/>
          <p:cNvSpPr txBox="1"/>
          <p:nvPr/>
        </p:nvSpPr>
        <p:spPr>
          <a:xfrm>
            <a:off x="285720" y="3143248"/>
            <a:ext cx="3571900" cy="1107996"/>
          </a:xfrm>
          <a:prstGeom prst="rect">
            <a:avLst/>
          </a:prstGeom>
          <a:noFill/>
          <a:ln w="38100">
            <a:solidFill>
              <a:schemeClr val="accent6">
                <a:lumMod val="50000"/>
              </a:schemeClr>
            </a:solidFill>
          </a:ln>
        </p:spPr>
        <p:txBody>
          <a:bodyPr wrap="square" rtlCol="0">
            <a:spAutoFit/>
          </a:bodyPr>
          <a:lstStyle/>
          <a:p>
            <a:pPr algn="ctr"/>
            <a:r>
              <a:rPr lang="fr-FR" sz="2200" b="1" dirty="0" smtClean="0"/>
              <a:t>« Besoin de performance »</a:t>
            </a:r>
          </a:p>
          <a:p>
            <a:pPr algn="ctr"/>
            <a:r>
              <a:rPr lang="fr-FR" sz="2200" dirty="0" smtClean="0"/>
              <a:t>Assurer un éclairage suffisant</a:t>
            </a:r>
          </a:p>
          <a:p>
            <a:pPr algn="ctr"/>
            <a:r>
              <a:rPr lang="fr-FR" sz="2200" dirty="0" smtClean="0"/>
              <a:t>50 lux à 1m du sol</a:t>
            </a:r>
          </a:p>
        </p:txBody>
      </p:sp>
      <p:cxnSp>
        <p:nvCxnSpPr>
          <p:cNvPr id="28" name="Connecteur droit avec flèche 27"/>
          <p:cNvCxnSpPr>
            <a:stCxn id="19" idx="0"/>
          </p:cNvCxnSpPr>
          <p:nvPr/>
        </p:nvCxnSpPr>
        <p:spPr>
          <a:xfrm rot="5400000" flipH="1" flipV="1">
            <a:off x="2500299" y="2357431"/>
            <a:ext cx="357188" cy="121444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4071934" y="3143248"/>
            <a:ext cx="3643338" cy="1107996"/>
          </a:xfrm>
          <a:prstGeom prst="rect">
            <a:avLst/>
          </a:prstGeom>
          <a:noFill/>
          <a:ln w="38100">
            <a:solidFill>
              <a:schemeClr val="accent6">
                <a:lumMod val="50000"/>
              </a:schemeClr>
            </a:solidFill>
          </a:ln>
        </p:spPr>
        <p:txBody>
          <a:bodyPr wrap="square" rtlCol="0">
            <a:spAutoFit/>
          </a:bodyPr>
          <a:lstStyle/>
          <a:p>
            <a:pPr algn="ctr"/>
            <a:r>
              <a:rPr lang="fr-FR" sz="2200" b="1" dirty="0" smtClean="0"/>
              <a:t>« Besoin opérationnel »</a:t>
            </a:r>
          </a:p>
          <a:p>
            <a:pPr algn="ctr"/>
            <a:r>
              <a:rPr lang="fr-FR" sz="2200" dirty="0" smtClean="0"/>
              <a:t>Déclencher ou éteindre l’éclairage automatiquement</a:t>
            </a:r>
          </a:p>
        </p:txBody>
      </p:sp>
      <p:cxnSp>
        <p:nvCxnSpPr>
          <p:cNvPr id="33" name="Connecteur droit avec flèche 32"/>
          <p:cNvCxnSpPr>
            <a:stCxn id="25" idx="0"/>
          </p:cNvCxnSpPr>
          <p:nvPr/>
        </p:nvCxnSpPr>
        <p:spPr>
          <a:xfrm rot="16200000" flipV="1">
            <a:off x="5339959" y="2589603"/>
            <a:ext cx="428628" cy="67866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3" name="Groupe 46"/>
          <p:cNvGrpSpPr/>
          <p:nvPr/>
        </p:nvGrpSpPr>
        <p:grpSpPr>
          <a:xfrm>
            <a:off x="4849761" y="4214818"/>
            <a:ext cx="1936817" cy="2623723"/>
            <a:chOff x="6395272" y="4214819"/>
            <a:chExt cx="1936817" cy="2623723"/>
          </a:xfrm>
          <a:solidFill>
            <a:srgbClr val="FFFF99"/>
          </a:solidFill>
        </p:grpSpPr>
        <p:sp>
          <p:nvSpPr>
            <p:cNvPr id="31" name="ZoneTexte 30"/>
            <p:cNvSpPr txBox="1"/>
            <p:nvPr/>
          </p:nvSpPr>
          <p:spPr>
            <a:xfrm>
              <a:off x="6395272" y="4714884"/>
              <a:ext cx="1936817" cy="2123658"/>
            </a:xfrm>
            <a:prstGeom prst="rect">
              <a:avLst/>
            </a:prstGeom>
            <a:grpFill/>
            <a:ln w="12700">
              <a:solidFill>
                <a:schemeClr val="accent6">
                  <a:lumMod val="50000"/>
                </a:schemeClr>
              </a:solidFill>
            </a:ln>
          </p:spPr>
          <p:txBody>
            <a:bodyPr wrap="square" rtlCol="0">
              <a:spAutoFit/>
            </a:bodyPr>
            <a:lstStyle/>
            <a:p>
              <a:pPr algn="ctr"/>
              <a:r>
                <a:rPr lang="fr-FR" sz="2200" b="1" dirty="0" smtClean="0"/>
                <a:t>« Exigence système fonctionnelle»</a:t>
              </a:r>
            </a:p>
            <a:p>
              <a:pPr algn="ctr"/>
              <a:r>
                <a:rPr lang="fr-FR" sz="2200" dirty="0" smtClean="0"/>
                <a:t>Détecter la présence des usagers</a:t>
              </a:r>
            </a:p>
          </p:txBody>
        </p:sp>
        <p:cxnSp>
          <p:nvCxnSpPr>
            <p:cNvPr id="35" name="Connecteur droit avec flèche 34"/>
            <p:cNvCxnSpPr/>
            <p:nvPr/>
          </p:nvCxnSpPr>
          <p:spPr>
            <a:xfrm rot="16200000" flipV="1">
              <a:off x="7483099" y="4446993"/>
              <a:ext cx="500068" cy="35720"/>
            </a:xfrm>
            <a:prstGeom prst="straightConnector1">
              <a:avLst/>
            </a:prstGeom>
            <a:grpFill/>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4" name="Groupe 44"/>
          <p:cNvGrpSpPr/>
          <p:nvPr/>
        </p:nvGrpSpPr>
        <p:grpSpPr>
          <a:xfrm>
            <a:off x="571472" y="4214818"/>
            <a:ext cx="3500462" cy="2623724"/>
            <a:chOff x="1000100" y="4214818"/>
            <a:chExt cx="3500462" cy="2623724"/>
          </a:xfrm>
          <a:solidFill>
            <a:srgbClr val="FFFF99"/>
          </a:solidFill>
        </p:grpSpPr>
        <p:sp>
          <p:nvSpPr>
            <p:cNvPr id="29" name="ZoneTexte 28"/>
            <p:cNvSpPr txBox="1"/>
            <p:nvPr/>
          </p:nvSpPr>
          <p:spPr>
            <a:xfrm>
              <a:off x="1000100" y="4714884"/>
              <a:ext cx="1928826" cy="2123658"/>
            </a:xfrm>
            <a:prstGeom prst="rect">
              <a:avLst/>
            </a:prstGeom>
            <a:grpFill/>
            <a:ln w="12700">
              <a:solidFill>
                <a:schemeClr val="accent6">
                  <a:lumMod val="50000"/>
                </a:schemeClr>
              </a:solidFill>
            </a:ln>
          </p:spPr>
          <p:txBody>
            <a:bodyPr wrap="square" rtlCol="0">
              <a:spAutoFit/>
            </a:bodyPr>
            <a:lstStyle/>
            <a:p>
              <a:pPr algn="ctr"/>
              <a:r>
                <a:rPr lang="fr-FR" sz="2200" b="1" dirty="0" smtClean="0"/>
                <a:t>« Exigence système fonctionnelle»</a:t>
              </a:r>
            </a:p>
            <a:p>
              <a:pPr algn="ctr"/>
              <a:r>
                <a:rPr lang="fr-FR" sz="2200" b="1" dirty="0" smtClean="0"/>
                <a:t> </a:t>
              </a:r>
              <a:r>
                <a:rPr lang="fr-FR" sz="2200" dirty="0" smtClean="0"/>
                <a:t>Détecter la manque de luminosité</a:t>
              </a:r>
            </a:p>
          </p:txBody>
        </p:sp>
        <p:cxnSp>
          <p:nvCxnSpPr>
            <p:cNvPr id="40" name="Connecteur droit avec flèche 39"/>
            <p:cNvCxnSpPr/>
            <p:nvPr/>
          </p:nvCxnSpPr>
          <p:spPr>
            <a:xfrm flipV="1">
              <a:off x="3071802" y="4214818"/>
              <a:ext cx="1428760" cy="500066"/>
            </a:xfrm>
            <a:prstGeom prst="straightConnector1">
              <a:avLst/>
            </a:prstGeom>
            <a:grpFill/>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6" name="Groupe 45"/>
          <p:cNvGrpSpPr/>
          <p:nvPr/>
        </p:nvGrpSpPr>
        <p:grpSpPr>
          <a:xfrm>
            <a:off x="2714613" y="4214819"/>
            <a:ext cx="1928828" cy="2619545"/>
            <a:chOff x="3536878" y="4218997"/>
            <a:chExt cx="2086283" cy="2619545"/>
          </a:xfrm>
          <a:solidFill>
            <a:srgbClr val="FFFF99"/>
          </a:solidFill>
        </p:grpSpPr>
        <p:sp>
          <p:nvSpPr>
            <p:cNvPr id="30" name="ZoneTexte 29"/>
            <p:cNvSpPr txBox="1"/>
            <p:nvPr/>
          </p:nvSpPr>
          <p:spPr>
            <a:xfrm>
              <a:off x="3536878" y="4714884"/>
              <a:ext cx="2075068" cy="2123658"/>
            </a:xfrm>
            <a:prstGeom prst="rect">
              <a:avLst/>
            </a:prstGeom>
            <a:grpFill/>
            <a:ln w="12700">
              <a:solidFill>
                <a:schemeClr val="accent6">
                  <a:lumMod val="50000"/>
                </a:schemeClr>
              </a:solidFill>
            </a:ln>
          </p:spPr>
          <p:txBody>
            <a:bodyPr wrap="square" rtlCol="0">
              <a:spAutoFit/>
            </a:bodyPr>
            <a:lstStyle/>
            <a:p>
              <a:pPr algn="ctr"/>
              <a:r>
                <a:rPr lang="fr-FR" sz="2200" b="1" dirty="0" smtClean="0"/>
                <a:t>« Exigence système fonctionnelle»</a:t>
              </a:r>
            </a:p>
            <a:p>
              <a:pPr algn="ctr"/>
              <a:r>
                <a:rPr lang="fr-FR" sz="2200" dirty="0" smtClean="0"/>
                <a:t>Détecter la présence de  la rame</a:t>
              </a:r>
            </a:p>
          </p:txBody>
        </p:sp>
        <p:cxnSp>
          <p:nvCxnSpPr>
            <p:cNvPr id="41" name="Connecteur droit avec flèche 40"/>
            <p:cNvCxnSpPr>
              <a:stCxn id="30" idx="0"/>
            </p:cNvCxnSpPr>
            <p:nvPr/>
          </p:nvCxnSpPr>
          <p:spPr>
            <a:xfrm rot="5400000" flipH="1" flipV="1">
              <a:off x="4850843" y="3942566"/>
              <a:ext cx="495888" cy="1048749"/>
            </a:xfrm>
            <a:prstGeom prst="straightConnector1">
              <a:avLst/>
            </a:prstGeom>
            <a:grpFill/>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7" name="Groupe 41"/>
          <p:cNvGrpSpPr/>
          <p:nvPr/>
        </p:nvGrpSpPr>
        <p:grpSpPr>
          <a:xfrm>
            <a:off x="7000892" y="4214818"/>
            <a:ext cx="1891505" cy="2623723"/>
            <a:chOff x="6752462" y="4214819"/>
            <a:chExt cx="1891505" cy="2623723"/>
          </a:xfrm>
          <a:solidFill>
            <a:srgbClr val="FFFF99"/>
          </a:solidFill>
        </p:grpSpPr>
        <p:sp>
          <p:nvSpPr>
            <p:cNvPr id="48" name="ZoneTexte 47"/>
            <p:cNvSpPr txBox="1"/>
            <p:nvPr/>
          </p:nvSpPr>
          <p:spPr>
            <a:xfrm>
              <a:off x="6752462" y="4714884"/>
              <a:ext cx="1891505" cy="2123658"/>
            </a:xfrm>
            <a:prstGeom prst="rect">
              <a:avLst/>
            </a:prstGeom>
            <a:grpFill/>
            <a:ln w="12700">
              <a:solidFill>
                <a:schemeClr val="accent6">
                  <a:lumMod val="50000"/>
                </a:schemeClr>
              </a:solidFill>
            </a:ln>
          </p:spPr>
          <p:txBody>
            <a:bodyPr wrap="square" rtlCol="0">
              <a:spAutoFit/>
            </a:bodyPr>
            <a:lstStyle/>
            <a:p>
              <a:pPr algn="ctr"/>
              <a:r>
                <a:rPr lang="fr-FR" sz="2200" b="1" dirty="0" smtClean="0"/>
                <a:t>« Exigence système fonctionnelle»</a:t>
              </a:r>
            </a:p>
            <a:p>
              <a:pPr algn="ctr"/>
              <a:r>
                <a:rPr lang="fr-FR" sz="2200" dirty="0" smtClean="0"/>
                <a:t>Gérer le </a:t>
              </a:r>
              <a:r>
                <a:rPr lang="fr-FR" sz="2000" dirty="0" smtClean="0"/>
                <a:t>fonctionnement</a:t>
              </a:r>
              <a:r>
                <a:rPr lang="fr-FR" sz="2200" dirty="0" smtClean="0"/>
                <a:t> de l’éclairage</a:t>
              </a:r>
            </a:p>
          </p:txBody>
        </p:sp>
        <p:cxnSp>
          <p:nvCxnSpPr>
            <p:cNvPr id="49" name="Connecteur droit avec flèche 48"/>
            <p:cNvCxnSpPr/>
            <p:nvPr/>
          </p:nvCxnSpPr>
          <p:spPr>
            <a:xfrm rot="10800000">
              <a:off x="6966777" y="4214819"/>
              <a:ext cx="784217" cy="500068"/>
            </a:xfrm>
            <a:prstGeom prst="straightConnector1">
              <a:avLst/>
            </a:prstGeom>
            <a:grpFill/>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41</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Besoin des parties prenantes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4" name="Image 23" descr="Besoins des parties prenantes.jpg"/>
          <p:cNvPicPr>
            <a:picLocks noChangeAspect="1"/>
          </p:cNvPicPr>
          <p:nvPr/>
        </p:nvPicPr>
        <p:blipFill>
          <a:blip r:embed="rId3" cstate="print"/>
          <a:stretch>
            <a:fillRect/>
          </a:stretch>
        </p:blipFill>
        <p:spPr>
          <a:xfrm>
            <a:off x="285752" y="214290"/>
            <a:ext cx="8643966" cy="6069167"/>
          </a:xfrm>
          <a:prstGeom prst="rect">
            <a:avLst/>
          </a:prstGeom>
        </p:spPr>
      </p:pic>
      <p:grpSp>
        <p:nvGrpSpPr>
          <p:cNvPr id="10" name="Groupe 9"/>
          <p:cNvGrpSpPr/>
          <p:nvPr/>
        </p:nvGrpSpPr>
        <p:grpSpPr>
          <a:xfrm>
            <a:off x="357158" y="4857760"/>
            <a:ext cx="8358246" cy="1818987"/>
            <a:chOff x="357158" y="4857760"/>
            <a:chExt cx="8358246" cy="1818987"/>
          </a:xfrm>
        </p:grpSpPr>
        <p:sp>
          <p:nvSpPr>
            <p:cNvPr id="8" name="Rectangle 7"/>
            <p:cNvSpPr/>
            <p:nvPr/>
          </p:nvSpPr>
          <p:spPr>
            <a:xfrm>
              <a:off x="357158" y="4857760"/>
              <a:ext cx="8358246" cy="13573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071802" y="6215082"/>
              <a:ext cx="2786082" cy="461665"/>
            </a:xfrm>
            <a:prstGeom prst="rect">
              <a:avLst/>
            </a:prstGeom>
            <a:noFill/>
          </p:spPr>
          <p:txBody>
            <a:bodyPr wrap="square" rtlCol="0">
              <a:spAutoFit/>
            </a:bodyPr>
            <a:lstStyle/>
            <a:p>
              <a:r>
                <a:rPr lang="fr-FR" sz="2400" b="1" dirty="0" smtClean="0">
                  <a:solidFill>
                    <a:srgbClr val="C00000"/>
                  </a:solidFill>
                </a:rPr>
                <a:t>Exigences système</a:t>
              </a:r>
              <a:endParaRPr lang="fr-FR" sz="2400" b="1" dirty="0">
                <a:solidFill>
                  <a:srgbClr val="C00000"/>
                </a:solidFill>
              </a:endParaRPr>
            </a:p>
          </p:txBody>
        </p: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42</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2819" y="227687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340"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285720" y="2420888"/>
            <a:ext cx="8429684"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Exigences système fonctionnelles à assurer</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51" name="ZoneTexte 50"/>
          <p:cNvSpPr txBox="1"/>
          <p:nvPr/>
        </p:nvSpPr>
        <p:spPr>
          <a:xfrm>
            <a:off x="251520" y="3143248"/>
            <a:ext cx="8640960" cy="3539430"/>
          </a:xfrm>
          <a:prstGeom prst="rect">
            <a:avLst/>
          </a:prstGeom>
          <a:noFill/>
        </p:spPr>
        <p:txBody>
          <a:bodyPr wrap="square" rtlCol="0">
            <a:spAutoFit/>
          </a:bodyPr>
          <a:lstStyle/>
          <a:p>
            <a:pPr algn="ctr"/>
            <a:r>
              <a:rPr lang="fr-FR" sz="3200" dirty="0" smtClean="0"/>
              <a:t>Éclairer</a:t>
            </a:r>
          </a:p>
          <a:p>
            <a:pPr algn="ctr"/>
            <a:r>
              <a:rPr lang="fr-FR" sz="3200" dirty="0" smtClean="0"/>
              <a:t>Produire de l’énergie</a:t>
            </a:r>
          </a:p>
          <a:p>
            <a:pPr algn="ctr"/>
            <a:r>
              <a:rPr lang="fr-FR" sz="3200" dirty="0" smtClean="0"/>
              <a:t>Stocker de l’énergie</a:t>
            </a:r>
          </a:p>
          <a:p>
            <a:pPr algn="ctr"/>
            <a:r>
              <a:rPr lang="fr-FR" sz="3200" dirty="0" smtClean="0"/>
              <a:t>Détecter les usagers</a:t>
            </a:r>
          </a:p>
          <a:p>
            <a:pPr algn="ctr"/>
            <a:r>
              <a:rPr lang="fr-FR" sz="3200" dirty="0" smtClean="0"/>
              <a:t>Détecter les rames</a:t>
            </a:r>
          </a:p>
          <a:p>
            <a:pPr algn="ctr"/>
            <a:r>
              <a:rPr lang="fr-FR" sz="3200" dirty="0" smtClean="0"/>
              <a:t>Détecter le manque de luminosité</a:t>
            </a:r>
          </a:p>
          <a:p>
            <a:pPr algn="ctr"/>
            <a:r>
              <a:rPr lang="fr-FR" sz="3200" dirty="0" smtClean="0"/>
              <a:t>Gérer le fonctionnement de l’éclairage</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blinds(horizontal)">
                                      <p:cBhvr>
                                        <p:cTn id="7" dur="500"/>
                                        <p:tgtEl>
                                          <p:spTgt spid="5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
                                            <p:txEl>
                                              <p:pRg st="1" end="1"/>
                                            </p:txEl>
                                          </p:spTgt>
                                        </p:tgtEl>
                                        <p:attrNameLst>
                                          <p:attrName>style.visibility</p:attrName>
                                        </p:attrNameLst>
                                      </p:cBhvr>
                                      <p:to>
                                        <p:strVal val="visible"/>
                                      </p:to>
                                    </p:set>
                                    <p:animEffect transition="in" filter="blinds(horizontal)">
                                      <p:cBhvr>
                                        <p:cTn id="10" dur="500"/>
                                        <p:tgtEl>
                                          <p:spTgt spid="5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1">
                                            <p:txEl>
                                              <p:pRg st="2" end="2"/>
                                            </p:txEl>
                                          </p:spTgt>
                                        </p:tgtEl>
                                        <p:attrNameLst>
                                          <p:attrName>style.visibility</p:attrName>
                                        </p:attrNameLst>
                                      </p:cBhvr>
                                      <p:to>
                                        <p:strVal val="visible"/>
                                      </p:to>
                                    </p:set>
                                    <p:animEffect transition="in" filter="blinds(horizontal)">
                                      <p:cBhvr>
                                        <p:cTn id="13" dur="500"/>
                                        <p:tgtEl>
                                          <p:spTgt spid="5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1">
                                            <p:txEl>
                                              <p:pRg st="3" end="3"/>
                                            </p:txEl>
                                          </p:spTgt>
                                        </p:tgtEl>
                                        <p:attrNameLst>
                                          <p:attrName>style.visibility</p:attrName>
                                        </p:attrNameLst>
                                      </p:cBhvr>
                                      <p:to>
                                        <p:strVal val="visible"/>
                                      </p:to>
                                    </p:set>
                                    <p:animEffect transition="in" filter="blinds(horizontal)">
                                      <p:cBhvr>
                                        <p:cTn id="16" dur="500"/>
                                        <p:tgtEl>
                                          <p:spTgt spid="5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1">
                                            <p:txEl>
                                              <p:pRg st="4" end="4"/>
                                            </p:txEl>
                                          </p:spTgt>
                                        </p:tgtEl>
                                        <p:attrNameLst>
                                          <p:attrName>style.visibility</p:attrName>
                                        </p:attrNameLst>
                                      </p:cBhvr>
                                      <p:to>
                                        <p:strVal val="visible"/>
                                      </p:to>
                                    </p:set>
                                    <p:animEffect transition="in" filter="blinds(horizontal)">
                                      <p:cBhvr>
                                        <p:cTn id="19" dur="500"/>
                                        <p:tgtEl>
                                          <p:spTgt spid="5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1">
                                            <p:txEl>
                                              <p:pRg st="5" end="5"/>
                                            </p:txEl>
                                          </p:spTgt>
                                        </p:tgtEl>
                                        <p:attrNameLst>
                                          <p:attrName>style.visibility</p:attrName>
                                        </p:attrNameLst>
                                      </p:cBhvr>
                                      <p:to>
                                        <p:strVal val="visible"/>
                                      </p:to>
                                    </p:set>
                                    <p:animEffect transition="in" filter="blinds(horizontal)">
                                      <p:cBhvr>
                                        <p:cTn id="22" dur="500"/>
                                        <p:tgtEl>
                                          <p:spTgt spid="5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1">
                                            <p:txEl>
                                              <p:pRg st="6" end="6"/>
                                            </p:txEl>
                                          </p:spTgt>
                                        </p:tgtEl>
                                        <p:attrNameLst>
                                          <p:attrName>style.visibility</p:attrName>
                                        </p:attrNameLst>
                                      </p:cBhvr>
                                      <p:to>
                                        <p:strVal val="visible"/>
                                      </p:to>
                                    </p:set>
                                    <p:animEffect transition="in" filter="blinds(horizontal)">
                                      <p:cBhvr>
                                        <p:cTn id="25" dur="500"/>
                                        <p:tgtEl>
                                          <p:spTgt spid="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43</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0" y="2428868"/>
            <a:ext cx="9144000"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à Spécification/Planification</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068960"/>
            <a:ext cx="7848872" cy="3016210"/>
          </a:xfrm>
          <a:prstGeom prst="rect">
            <a:avLst/>
          </a:prstGeom>
        </p:spPr>
        <p:txBody>
          <a:bodyPr wrap="square">
            <a:spAutoFit/>
          </a:bodyPr>
          <a:lstStyle/>
          <a:p>
            <a:pPr marL="182563" indent="-182563" algn="just">
              <a:buClr>
                <a:schemeClr val="accent6">
                  <a:lumMod val="50000"/>
                </a:schemeClr>
              </a:buClr>
              <a:buFont typeface="Arial" pitchFamily="34" charset="0"/>
              <a:buChar char="•"/>
            </a:pPr>
            <a:r>
              <a:rPr lang="fr-FR" sz="2800" dirty="0" smtClean="0"/>
              <a:t>Prendre connaissance de la globalité du projet</a:t>
            </a:r>
            <a:endParaRPr lang="fr-FR" sz="2400" dirty="0" smtClean="0"/>
          </a:p>
          <a:p>
            <a:pPr marL="361950" indent="-180975" algn="just">
              <a:buClr>
                <a:schemeClr val="accent6">
                  <a:lumMod val="50000"/>
                </a:schemeClr>
              </a:buClr>
              <a:buFont typeface="Calibri" pitchFamily="34" charset="0"/>
              <a:buChar char="-"/>
            </a:pPr>
            <a:r>
              <a:rPr lang="fr-FR" sz="2400" dirty="0" smtClean="0"/>
              <a:t>Problème initial</a:t>
            </a:r>
          </a:p>
          <a:p>
            <a:pPr marL="361950" indent="-180975" algn="just">
              <a:buClr>
                <a:schemeClr val="accent6">
                  <a:lumMod val="50000"/>
                </a:schemeClr>
              </a:buClr>
              <a:buFont typeface="Calibri" pitchFamily="34" charset="0"/>
              <a:buChar char="-"/>
            </a:pPr>
            <a:r>
              <a:rPr lang="fr-FR" sz="2400" dirty="0" smtClean="0"/>
              <a:t>Enjeux</a:t>
            </a:r>
          </a:p>
          <a:p>
            <a:pPr marL="361950" indent="-180975" algn="just">
              <a:buClr>
                <a:schemeClr val="accent6">
                  <a:lumMod val="50000"/>
                </a:schemeClr>
              </a:buClr>
              <a:buFont typeface="Calibri" pitchFamily="34" charset="0"/>
              <a:buChar char="-"/>
            </a:pPr>
            <a:r>
              <a:rPr lang="fr-FR" sz="2400" dirty="0" smtClean="0"/>
              <a:t>CDC</a:t>
            </a:r>
          </a:p>
          <a:p>
            <a:pPr marL="361950" indent="-180975" algn="just">
              <a:spcAft>
                <a:spcPts val="600"/>
              </a:spcAft>
              <a:buClr>
                <a:schemeClr val="accent6">
                  <a:lumMod val="50000"/>
                </a:schemeClr>
              </a:buClr>
              <a:buFont typeface="Calibri" pitchFamily="34" charset="0"/>
              <a:buChar char="-"/>
            </a:pPr>
            <a:r>
              <a:rPr lang="fr-FR" sz="2400" dirty="0" smtClean="0"/>
              <a:t>…</a:t>
            </a:r>
          </a:p>
          <a:p>
            <a:pPr marL="182563" indent="-182563" algn="just">
              <a:spcAft>
                <a:spcPts val="600"/>
              </a:spcAft>
              <a:buClr>
                <a:schemeClr val="accent6">
                  <a:lumMod val="50000"/>
                </a:schemeClr>
              </a:buClr>
              <a:buFont typeface="Arial" pitchFamily="34" charset="0"/>
              <a:buChar char="•"/>
            </a:pPr>
            <a:r>
              <a:rPr lang="fr-FR" sz="2800" dirty="0" smtClean="0"/>
              <a:t>Définir les exigences système</a:t>
            </a:r>
          </a:p>
          <a:p>
            <a:pPr marL="182563" indent="-182563" algn="just">
              <a:spcAft>
                <a:spcPts val="600"/>
              </a:spcAft>
              <a:buClr>
                <a:schemeClr val="accent6">
                  <a:lumMod val="50000"/>
                </a:schemeClr>
              </a:buClr>
              <a:buFont typeface="Arial" pitchFamily="34" charset="0"/>
              <a:buChar char="•"/>
            </a:pPr>
            <a:r>
              <a:rPr lang="fr-FR" sz="2800" dirty="0" smtClean="0"/>
              <a:t>Définir et planifier les tâches du projet</a:t>
            </a:r>
          </a:p>
        </p:txBody>
      </p:sp>
      <p:pic>
        <p:nvPicPr>
          <p:cNvPr id="35" name="Picture 5"/>
          <p:cNvPicPr>
            <a:picLocks noChangeAspect="1" noChangeArrowheads="1"/>
          </p:cNvPicPr>
          <p:nvPr/>
        </p:nvPicPr>
        <p:blipFill>
          <a:blip r:embed="rId4" cstate="print"/>
          <a:srcRect/>
          <a:stretch>
            <a:fillRect/>
          </a:stretch>
        </p:blipFill>
        <p:spPr bwMode="auto">
          <a:xfrm>
            <a:off x="8028384" y="242088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wipe(left)">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xEl>
                                              <p:pRg st="5" end="5"/>
                                            </p:txEl>
                                          </p:spTgt>
                                        </p:tgtEl>
                                        <p:attrNameLst>
                                          <p:attrName>style.visibility</p:attrName>
                                        </p:attrNameLst>
                                      </p:cBhvr>
                                      <p:to>
                                        <p:strVal val="visible"/>
                                      </p:to>
                                    </p:set>
                                    <p:animEffect transition="in" filter="wipe(left)">
                                      <p:cBhvr>
                                        <p:cTn id="32" dur="500"/>
                                        <p:tgtEl>
                                          <p:spTgt spid="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
                                            <p:txEl>
                                              <p:pRg st="6" end="6"/>
                                            </p:txEl>
                                          </p:spTgt>
                                        </p:tgtEl>
                                        <p:attrNameLst>
                                          <p:attrName>style.visibility</p:attrName>
                                        </p:attrNameLst>
                                      </p:cBhvr>
                                      <p:to>
                                        <p:strVal val="visible"/>
                                      </p:to>
                                    </p:set>
                                    <p:animEffect transition="in" filter="wipe(left)">
                                      <p:cBhvr>
                                        <p:cTn id="37" dur="500"/>
                                        <p:tgtEl>
                                          <p:spTgt spid="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44</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744878" y="2420889"/>
            <a:ext cx="5184576"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Déclinaison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Rectangle 36"/>
          <p:cNvSpPr/>
          <p:nvPr/>
        </p:nvSpPr>
        <p:spPr>
          <a:xfrm>
            <a:off x="611560" y="2996952"/>
            <a:ext cx="7848872" cy="584775"/>
          </a:xfrm>
          <a:prstGeom prst="rect">
            <a:avLst/>
          </a:prstGeom>
        </p:spPr>
        <p:txBody>
          <a:bodyPr wrap="square">
            <a:spAutoFit/>
          </a:bodyPr>
          <a:lstStyle/>
          <a:p>
            <a:pPr algn="ctr"/>
            <a:r>
              <a:rPr lang="fr-FR" sz="3200" dirty="0" smtClean="0"/>
              <a:t> Comment écrire les tâches ?</a:t>
            </a:r>
            <a:endParaRPr lang="fr-FR" sz="3200"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728869"/>
            <a:ext cx="7848872" cy="2862322"/>
          </a:xfrm>
          <a:prstGeom prst="rect">
            <a:avLst/>
          </a:prstGeom>
        </p:spPr>
        <p:txBody>
          <a:bodyPr wrap="square">
            <a:spAutoFit/>
          </a:bodyPr>
          <a:lstStyle/>
          <a:p>
            <a:pPr>
              <a:spcAft>
                <a:spcPts val="600"/>
              </a:spcAft>
            </a:pPr>
            <a:r>
              <a:rPr lang="fr-FR" sz="3200" dirty="0" smtClean="0"/>
              <a:t> </a:t>
            </a:r>
            <a:r>
              <a:rPr lang="fr-FR" sz="3200" b="1" dirty="0" smtClean="0"/>
              <a:t>Éléments influents</a:t>
            </a:r>
          </a:p>
          <a:p>
            <a:pPr marL="261938" indent="-261938">
              <a:spcAft>
                <a:spcPts val="600"/>
              </a:spcAft>
              <a:buClr>
                <a:schemeClr val="accent6">
                  <a:lumMod val="50000"/>
                </a:schemeClr>
              </a:buClr>
              <a:buFont typeface="Arial" pitchFamily="34" charset="0"/>
              <a:buChar char="•"/>
            </a:pPr>
            <a:r>
              <a:rPr lang="fr-FR" sz="3200" b="1" dirty="0" smtClean="0"/>
              <a:t>Exigences système à assurer</a:t>
            </a:r>
          </a:p>
          <a:p>
            <a:pPr marL="261938" indent="-261938">
              <a:spcAft>
                <a:spcPts val="600"/>
              </a:spcAft>
              <a:buClr>
                <a:schemeClr val="accent6">
                  <a:lumMod val="50000"/>
                </a:schemeClr>
              </a:buClr>
              <a:buFont typeface="Arial" pitchFamily="34" charset="0"/>
              <a:buChar char="•"/>
            </a:pPr>
            <a:r>
              <a:rPr lang="fr-FR" sz="3200" dirty="0" smtClean="0"/>
              <a:t>Compétences à valider</a:t>
            </a:r>
          </a:p>
          <a:p>
            <a:pPr marL="261938" indent="-261938">
              <a:spcAft>
                <a:spcPts val="600"/>
              </a:spcAft>
              <a:buClr>
                <a:schemeClr val="accent6">
                  <a:lumMod val="50000"/>
                </a:schemeClr>
              </a:buClr>
              <a:buFont typeface="Arial" pitchFamily="34" charset="0"/>
              <a:buChar char="•"/>
            </a:pPr>
            <a:r>
              <a:rPr lang="fr-FR" sz="3200" dirty="0" smtClean="0"/>
              <a:t>Phases de la démarche de projet</a:t>
            </a:r>
          </a:p>
          <a:p>
            <a:pPr marL="261938" indent="-261938">
              <a:buClr>
                <a:schemeClr val="accent6">
                  <a:lumMod val="50000"/>
                </a:schemeClr>
              </a:buClr>
              <a:buFont typeface="Arial" pitchFamily="34" charset="0"/>
              <a:buChar char="•"/>
            </a:pPr>
            <a:r>
              <a:rPr lang="fr-FR" sz="3200" dirty="0" smtClean="0"/>
              <a:t>Répartition du travail entre les élèves</a:t>
            </a:r>
            <a:endParaRPr lang="fr-FR" sz="3200" dirty="0"/>
          </a:p>
        </p:txBody>
      </p:sp>
    </p:spTree>
    <p:extLst>
      <p:ext uri="{BB962C8B-B14F-4D97-AF65-F5344CB8AC3E}">
        <p14:creationId xmlns:p14="http://schemas.microsoft.com/office/powerpoint/2010/main" xmlns="" val="445926395"/>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45</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744878" y="2420889"/>
            <a:ext cx="5184576" cy="576063"/>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Déclinaison du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7" name="Rectangle 36"/>
          <p:cNvSpPr/>
          <p:nvPr/>
        </p:nvSpPr>
        <p:spPr>
          <a:xfrm>
            <a:off x="611560" y="2996952"/>
            <a:ext cx="7848872" cy="584775"/>
          </a:xfrm>
          <a:prstGeom prst="rect">
            <a:avLst/>
          </a:prstGeom>
        </p:spPr>
        <p:txBody>
          <a:bodyPr wrap="square">
            <a:spAutoFit/>
          </a:bodyPr>
          <a:lstStyle/>
          <a:p>
            <a:pPr algn="ctr"/>
            <a:r>
              <a:rPr lang="fr-FR" sz="3200" dirty="0" smtClean="0"/>
              <a:t> Comment écrire les tâches ?</a:t>
            </a:r>
            <a:endParaRPr lang="fr-FR" sz="3200"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728869"/>
            <a:ext cx="7848872" cy="2862322"/>
          </a:xfrm>
          <a:prstGeom prst="rect">
            <a:avLst/>
          </a:prstGeom>
        </p:spPr>
        <p:txBody>
          <a:bodyPr wrap="square">
            <a:spAutoFit/>
          </a:bodyPr>
          <a:lstStyle/>
          <a:p>
            <a:pPr>
              <a:spcAft>
                <a:spcPts val="600"/>
              </a:spcAft>
            </a:pPr>
            <a:r>
              <a:rPr lang="fr-FR" sz="3200" dirty="0" smtClean="0"/>
              <a:t> </a:t>
            </a:r>
            <a:r>
              <a:rPr lang="fr-FR" sz="3200" b="1" dirty="0" smtClean="0"/>
              <a:t>Éléments influents</a:t>
            </a:r>
          </a:p>
          <a:p>
            <a:pPr marL="261938" indent="-261938">
              <a:spcAft>
                <a:spcPts val="600"/>
              </a:spcAft>
              <a:buClr>
                <a:schemeClr val="accent6">
                  <a:lumMod val="50000"/>
                </a:schemeClr>
              </a:buClr>
              <a:buFont typeface="Arial" pitchFamily="34" charset="0"/>
              <a:buChar char="•"/>
            </a:pPr>
            <a:r>
              <a:rPr lang="fr-FR" sz="3200" dirty="0" smtClean="0"/>
              <a:t>Exigences système à assurer</a:t>
            </a:r>
          </a:p>
          <a:p>
            <a:pPr marL="261938" indent="-261938">
              <a:spcAft>
                <a:spcPts val="600"/>
              </a:spcAft>
              <a:buClr>
                <a:schemeClr val="accent6">
                  <a:lumMod val="50000"/>
                </a:schemeClr>
              </a:buClr>
              <a:buFont typeface="Arial" pitchFamily="34" charset="0"/>
              <a:buChar char="•"/>
            </a:pPr>
            <a:r>
              <a:rPr lang="fr-FR" sz="3200" b="1" dirty="0" smtClean="0"/>
              <a:t>Compétences à valider</a:t>
            </a:r>
          </a:p>
          <a:p>
            <a:pPr marL="261938" indent="-261938">
              <a:spcAft>
                <a:spcPts val="600"/>
              </a:spcAft>
              <a:buClr>
                <a:schemeClr val="accent6">
                  <a:lumMod val="50000"/>
                </a:schemeClr>
              </a:buClr>
              <a:buFont typeface="Arial" pitchFamily="34" charset="0"/>
              <a:buChar char="•"/>
            </a:pPr>
            <a:r>
              <a:rPr lang="fr-FR" sz="3200" dirty="0" smtClean="0"/>
              <a:t>Phases de la démarche de projet</a:t>
            </a:r>
          </a:p>
          <a:p>
            <a:pPr marL="261938" indent="-261938">
              <a:buClr>
                <a:schemeClr val="accent6">
                  <a:lumMod val="50000"/>
                </a:schemeClr>
              </a:buClr>
              <a:buFont typeface="Arial" pitchFamily="34" charset="0"/>
              <a:buChar char="•"/>
            </a:pPr>
            <a:r>
              <a:rPr lang="fr-FR" sz="3200" dirty="0" smtClean="0"/>
              <a:t>Répartition du travail entre les élèves</a:t>
            </a:r>
            <a:endParaRPr lang="fr-FR" sz="3200" dirty="0"/>
          </a:p>
        </p:txBody>
      </p:sp>
    </p:spTree>
    <p:extLst>
      <p:ext uri="{BB962C8B-B14F-4D97-AF65-F5344CB8AC3E}">
        <p14:creationId xmlns:p14="http://schemas.microsoft.com/office/powerpoint/2010/main" xmlns="" val="445926395"/>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46</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42852"/>
          <a:ext cx="8501122" cy="6500858"/>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tx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a:solidFill>
                            <a:srgbClr val="000000"/>
                          </a:solidFill>
                          <a:latin typeface="Calibri"/>
                        </a:rPr>
                        <a:t>justifier les choix de matériaux des structures d'un systèmes et les énergies mises en œuvre dans une perspective de développement durable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tx1"/>
                          </a:solidFill>
                          <a:latin typeface="Calibri"/>
                        </a:rPr>
                        <a:t>CO1.2</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tx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Identifier les flux et la forme de l'énergie, caractériser ses transformations et/ou modulations et estimer l'efficacité énergétique globale d'un système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chemeClr val="tx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err="1">
                          <a:solidFill>
                            <a:srgbClr val="000000"/>
                          </a:solidFill>
                          <a:latin typeface="Calibri"/>
                        </a:rPr>
                        <a:t>tryptique</a:t>
                      </a:r>
                      <a:r>
                        <a:rPr lang="fr-FR" sz="1050" b="0" i="0" u="none" strike="noStrike" dirty="0">
                          <a:solidFill>
                            <a:srgbClr val="000000"/>
                          </a:solidFill>
                          <a:latin typeface="Calibri"/>
                        </a:rPr>
                        <a:t> </a:t>
                      </a:r>
                      <a:r>
                        <a:rPr lang="fr-FR" sz="1050" b="0" i="0" u="none" strike="noStrike" dirty="0" smtClean="0">
                          <a:solidFill>
                            <a:srgbClr val="000000"/>
                          </a:solidFill>
                          <a:latin typeface="Calibri"/>
                        </a:rPr>
                        <a:t> MEII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tx1"/>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smtClean="0">
                          <a:solidFill>
                            <a:schemeClr val="tx1"/>
                          </a:solidFill>
                          <a:latin typeface="Calibri"/>
                        </a:rPr>
                        <a:t>CO8.2</a:t>
                      </a:r>
                      <a:endParaRPr lang="fr-FR" sz="1200" b="0"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chemeClr val="tx1"/>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smtClean="0">
                          <a:solidFill>
                            <a:schemeClr val="tx1"/>
                          </a:solidFill>
                          <a:latin typeface="Calibri"/>
                        </a:rPr>
                        <a:t>CO8es</a:t>
                      </a:r>
                      <a:endParaRPr lang="fr-FR" sz="1200" b="0"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smtClean="0">
                          <a:solidFill>
                            <a:srgbClr val="000000"/>
                          </a:solidFill>
                          <a:latin typeface="+mn-lt"/>
                        </a:rPr>
                        <a:t>Justifier des éléments d'une simulation relative au comportement de tout ou partie d'un système et les écarts par rapport au réel</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tx1"/>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chemeClr val="tx1"/>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3541">
                <a:tc>
                  <a:txBody>
                    <a:bodyPr/>
                    <a:lstStyle/>
                    <a:p>
                      <a:pPr algn="ctr" fontAlgn="ctr"/>
                      <a:r>
                        <a:rPr lang="fr-FR" sz="1200" b="1" i="0" u="none" strike="noStrike" dirty="0">
                          <a:solidFill>
                            <a:schemeClr val="tx1"/>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6" name="ZoneTexte 5"/>
          <p:cNvSpPr txBox="1"/>
          <p:nvPr/>
        </p:nvSpPr>
        <p:spPr>
          <a:xfrm>
            <a:off x="1071538" y="2500306"/>
            <a:ext cx="6929486" cy="769441"/>
          </a:xfrm>
          <a:prstGeom prst="rect">
            <a:avLst/>
          </a:prstGeom>
          <a:solidFill>
            <a:srgbClr val="FFFFCC"/>
          </a:solidFill>
          <a:ln>
            <a:solidFill>
              <a:schemeClr val="accent6">
                <a:lumMod val="50000"/>
              </a:schemeClr>
            </a:solidFill>
          </a:ln>
        </p:spPr>
        <p:txBody>
          <a:bodyPr wrap="square" rtlCol="0">
            <a:spAutoFit/>
          </a:bodyPr>
          <a:lstStyle/>
          <a:p>
            <a:pPr algn="ctr"/>
            <a:r>
              <a:rPr lang="fr-FR" sz="4400" b="1" dirty="0" smtClean="0"/>
              <a:t>Compétences à valider</a:t>
            </a:r>
            <a:endParaRPr lang="fr-FR" sz="4400" b="1" dirty="0"/>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47</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42852"/>
          <a:ext cx="8501122" cy="6500858"/>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a:solidFill>
                            <a:srgbClr val="000000"/>
                          </a:solidFill>
                          <a:latin typeface="Calibri"/>
                        </a:rPr>
                        <a:t>justifier les choix de matériaux des structures d'un systèmes et les énergies mises en œuvre dans une perspective de développement durable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Identifier les flux et la forme de l'énergie, caractériser ses transformations et/ou modulations et estimer l'efficacité énergétique globale d'un système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err="1">
                          <a:solidFill>
                            <a:srgbClr val="000000"/>
                          </a:solidFill>
                          <a:latin typeface="Calibri"/>
                        </a:rPr>
                        <a:t>tryptique</a:t>
                      </a:r>
                      <a:r>
                        <a:rPr lang="fr-FR" sz="1050" b="0" i="0" u="none" strike="noStrike" dirty="0">
                          <a:solidFill>
                            <a:srgbClr val="000000"/>
                          </a:solidFill>
                          <a:latin typeface="Calibri"/>
                        </a:rPr>
                        <a:t> </a:t>
                      </a:r>
                      <a:r>
                        <a:rPr lang="fr-FR" sz="1050" b="0" i="0" u="none" strike="noStrike" dirty="0" smtClean="0">
                          <a:solidFill>
                            <a:srgbClr val="000000"/>
                          </a:solidFill>
                          <a:latin typeface="Calibri"/>
                        </a:rPr>
                        <a:t> MEII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simulation relative au comportement de tout ou partie d'un système et les écarts par rapport au réel</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smtClean="0">
                        <a:solidFill>
                          <a:schemeClr val="bg1"/>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graphicFrame>
        <p:nvGraphicFramePr>
          <p:cNvPr id="6" name="Tableau 5"/>
          <p:cNvGraphicFramePr>
            <a:graphicFrameLocks noGrp="1"/>
          </p:cNvGraphicFramePr>
          <p:nvPr/>
        </p:nvGraphicFramePr>
        <p:xfrm>
          <a:off x="214282" y="6683382"/>
          <a:ext cx="6643734" cy="161555"/>
        </p:xfrm>
        <a:graphic>
          <a:graphicData uri="http://schemas.openxmlformats.org/drawingml/2006/table">
            <a:tbl>
              <a:tblPr/>
              <a:tblGrid>
                <a:gridCol w="500066"/>
                <a:gridCol w="6143668"/>
              </a:tblGrid>
              <a:tr h="161555">
                <a:tc>
                  <a:txBody>
                    <a:bodyPr/>
                    <a:lstStyle/>
                    <a:p>
                      <a:pPr algn="l" fontAlgn="b"/>
                      <a:r>
                        <a:rPr lang="fr-FR" sz="1000" b="0" i="0" u="none" strike="noStrike">
                          <a:solidFill>
                            <a:srgbClr val="000000"/>
                          </a:solidFill>
                          <a:latin typeface="Calibri"/>
                        </a:rPr>
                        <a:t>O6</a:t>
                      </a:r>
                    </a:p>
                  </a:txBody>
                  <a:tcPr marL="8078" marR="8078" marT="8078" marB="0" anchor="b">
                    <a:lnL>
                      <a:noFill/>
                    </a:lnL>
                    <a:lnR>
                      <a:noFill/>
                    </a:lnR>
                    <a:lnT>
                      <a:noFill/>
                    </a:lnT>
                    <a:lnB>
                      <a:noFill/>
                    </a:lnB>
                    <a:solidFill>
                      <a:srgbClr val="FFFF00"/>
                    </a:solidFill>
                  </a:tcPr>
                </a:tc>
                <a:tc>
                  <a:txBody>
                    <a:bodyPr/>
                    <a:lstStyle/>
                    <a:p>
                      <a:pPr algn="l" fontAlgn="b"/>
                      <a:r>
                        <a:rPr lang="fr-FR" sz="1000" b="0" i="0" u="none" strike="noStrike" dirty="0">
                          <a:solidFill>
                            <a:srgbClr val="000000"/>
                          </a:solidFill>
                          <a:latin typeface="Calibri"/>
                        </a:rPr>
                        <a:t>Communiquer une idée, un principe ou une solution technique, un projet, y compris en langue étrangère</a:t>
                      </a:r>
                    </a:p>
                  </a:txBody>
                  <a:tcPr marL="8078" marR="8078" marT="8078" marB="0" anchor="b">
                    <a:lnL>
                      <a:noFill/>
                    </a:lnL>
                    <a:lnR>
                      <a:noFill/>
                    </a:lnR>
                    <a:lnT>
                      <a:noFill/>
                    </a:lnT>
                    <a:lnB>
                      <a:noFill/>
                    </a:lnB>
                  </a:tcPr>
                </a:tc>
              </a:tr>
            </a:tbl>
          </a:graphicData>
        </a:graphic>
      </p:graphicFrame>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48</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42852"/>
          <a:ext cx="8501122" cy="6500858"/>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a:solidFill>
                            <a:srgbClr val="000000"/>
                          </a:solidFill>
                          <a:latin typeface="Calibri"/>
                        </a:rPr>
                        <a:t>justifier les choix de matériaux des structures d'un systèmes et les énergies mises en œuvre dans une perspective de développement durable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000" b="1" i="0" u="none" strike="noStrike" dirty="0" smtClean="0">
                          <a:solidFill>
                            <a:schemeClr val="bg1"/>
                          </a:solidFill>
                          <a:latin typeface="+mn-lt"/>
                        </a:rPr>
                        <a:t>15%</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000" b="1" i="0" u="none" strike="noStrike" dirty="0" smtClean="0">
                          <a:solidFill>
                            <a:schemeClr val="bg1"/>
                          </a:solidFill>
                          <a:latin typeface="+mn-lt"/>
                        </a:rPr>
                        <a:t>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Identifier les flux et la forme de l'énergie, caractériser ses transformations et/ou modulations et estimer l'efficacité énergétique globale d'un système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chemeClr val="bg1"/>
                          </a:solidFill>
                          <a:latin typeface="Calibri"/>
                        </a:rPr>
                        <a:t>12%</a:t>
                      </a:r>
                      <a:endParaRPr lang="fr-FR" sz="20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000" b="1" i="0" u="none" strike="noStrike" dirty="0" smtClean="0">
                          <a:solidFill>
                            <a:schemeClr val="bg1"/>
                          </a:solidFill>
                          <a:latin typeface="+mn-lt"/>
                        </a:rPr>
                        <a:t>16%</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15%</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err="1">
                          <a:solidFill>
                            <a:srgbClr val="000000"/>
                          </a:solidFill>
                          <a:latin typeface="Calibri"/>
                        </a:rPr>
                        <a:t>tryptique</a:t>
                      </a:r>
                      <a:r>
                        <a:rPr lang="fr-FR" sz="1050" b="0" i="0" u="none" strike="noStrike" dirty="0">
                          <a:solidFill>
                            <a:srgbClr val="000000"/>
                          </a:solidFill>
                          <a:latin typeface="Calibri"/>
                        </a:rPr>
                        <a:t> </a:t>
                      </a:r>
                      <a:r>
                        <a:rPr lang="fr-FR" sz="1050" b="0" i="0" u="none" strike="noStrike" dirty="0" smtClean="0">
                          <a:solidFill>
                            <a:srgbClr val="000000"/>
                          </a:solidFill>
                          <a:latin typeface="Calibri"/>
                        </a:rPr>
                        <a:t> MEII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13%</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8%</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9%</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6%</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9%</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6%</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11%</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simulation relative au comportement de tout ou partie d'un système et les écarts par rapport au réel</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2000" b="1" i="0" u="none" strike="noStrike" dirty="0" smtClean="0">
                          <a:solidFill>
                            <a:schemeClr val="bg1"/>
                          </a:solidFill>
                          <a:latin typeface="+mn-lt"/>
                        </a:rPr>
                        <a:t>15%</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6%</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8%</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smtClean="0">
                          <a:solidFill>
                            <a:srgbClr val="000000"/>
                          </a:solidFill>
                          <a:latin typeface="Calibri"/>
                        </a:rPr>
                        <a:t>9%</a:t>
                      </a:r>
                      <a:endParaRPr lang="fr-FR" sz="20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grpSp>
        <p:nvGrpSpPr>
          <p:cNvPr id="10" name="Groupe 9"/>
          <p:cNvGrpSpPr/>
          <p:nvPr/>
        </p:nvGrpSpPr>
        <p:grpSpPr>
          <a:xfrm>
            <a:off x="8001024" y="3857628"/>
            <a:ext cx="928694" cy="857256"/>
            <a:chOff x="8001024" y="3857628"/>
            <a:chExt cx="928694" cy="857256"/>
          </a:xfrm>
        </p:grpSpPr>
        <p:sp>
          <p:nvSpPr>
            <p:cNvPr id="6" name="ZoneTexte 5"/>
            <p:cNvSpPr txBox="1"/>
            <p:nvPr/>
          </p:nvSpPr>
          <p:spPr>
            <a:xfrm>
              <a:off x="8215338" y="4071942"/>
              <a:ext cx="714380" cy="461665"/>
            </a:xfrm>
            <a:prstGeom prst="rect">
              <a:avLst/>
            </a:prstGeom>
            <a:solidFill>
              <a:schemeClr val="bg1"/>
            </a:solidFill>
            <a:ln>
              <a:solidFill>
                <a:schemeClr val="tx1"/>
              </a:solidFill>
            </a:ln>
          </p:spPr>
          <p:txBody>
            <a:bodyPr wrap="square" rtlCol="0">
              <a:spAutoFit/>
            </a:bodyPr>
            <a:lstStyle/>
            <a:p>
              <a:pPr algn="ctr"/>
              <a:r>
                <a:rPr lang="fr-FR" sz="2400" b="1" dirty="0" smtClean="0">
                  <a:solidFill>
                    <a:srgbClr val="FF0000"/>
                  </a:solidFill>
                </a:rPr>
                <a:t>21%</a:t>
              </a:r>
              <a:endParaRPr lang="fr-FR" sz="2400" b="1" dirty="0">
                <a:solidFill>
                  <a:srgbClr val="FF0000"/>
                </a:solidFill>
              </a:endParaRPr>
            </a:p>
          </p:txBody>
        </p:sp>
        <p:sp>
          <p:nvSpPr>
            <p:cNvPr id="7" name="Accolade fermante 6"/>
            <p:cNvSpPr/>
            <p:nvPr/>
          </p:nvSpPr>
          <p:spPr>
            <a:xfrm>
              <a:off x="8001024" y="3857628"/>
              <a:ext cx="142876" cy="85725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8" name="ZoneTexte 7"/>
          <p:cNvSpPr txBox="1"/>
          <p:nvPr/>
        </p:nvSpPr>
        <p:spPr>
          <a:xfrm>
            <a:off x="8215338" y="6253483"/>
            <a:ext cx="714380" cy="461665"/>
          </a:xfrm>
          <a:prstGeom prst="rect">
            <a:avLst/>
          </a:prstGeom>
          <a:solidFill>
            <a:schemeClr val="bg1"/>
          </a:solidFill>
          <a:ln>
            <a:solidFill>
              <a:schemeClr val="tx1"/>
            </a:solidFill>
          </a:ln>
        </p:spPr>
        <p:txBody>
          <a:bodyPr wrap="square" rtlCol="0">
            <a:spAutoFit/>
          </a:bodyPr>
          <a:lstStyle/>
          <a:p>
            <a:pPr algn="ctr"/>
            <a:r>
              <a:rPr lang="fr-FR" sz="2400" b="1" dirty="0" smtClean="0">
                <a:solidFill>
                  <a:srgbClr val="FF0000"/>
                </a:solidFill>
              </a:rPr>
              <a:t>9%</a:t>
            </a:r>
            <a:endParaRPr lang="fr-FR" sz="2400" b="1" dirty="0">
              <a:solidFill>
                <a:srgbClr val="FF0000"/>
              </a:solidFill>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49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107504" y="609329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51" name="ZoneTexte 50"/>
          <p:cNvSpPr txBox="1"/>
          <p:nvPr/>
        </p:nvSpPr>
        <p:spPr>
          <a:xfrm>
            <a:off x="539552" y="3209884"/>
            <a:ext cx="8318728" cy="2708434"/>
          </a:xfrm>
          <a:prstGeom prst="rect">
            <a:avLst/>
          </a:prstGeom>
          <a:noFill/>
        </p:spPr>
        <p:txBody>
          <a:bodyPr wrap="square" rtlCol="0">
            <a:spAutoFit/>
          </a:bodyPr>
          <a:lstStyle/>
          <a:p>
            <a:pPr marL="361950" indent="-361950" algn="just">
              <a:spcAft>
                <a:spcPts val="1200"/>
              </a:spcAft>
              <a:buClr>
                <a:schemeClr val="accent6">
                  <a:lumMod val="50000"/>
                </a:schemeClr>
              </a:buClr>
              <a:buFont typeface="Arial" pitchFamily="34" charset="0"/>
              <a:buChar char="•"/>
            </a:pPr>
            <a:r>
              <a:rPr lang="fr-FR" sz="3200" dirty="0" smtClean="0"/>
              <a:t>Il faut que chaque élève ait au moins une exigence système à traiter avec de la simulation </a:t>
            </a:r>
          </a:p>
          <a:p>
            <a:pPr marL="352425" indent="-352425" algn="just">
              <a:buClr>
                <a:schemeClr val="accent6">
                  <a:lumMod val="50000"/>
                </a:schemeClr>
              </a:buClr>
              <a:buFont typeface="Arial" pitchFamily="34" charset="0"/>
              <a:buChar char="•"/>
            </a:pPr>
            <a:r>
              <a:rPr lang="fr-FR" sz="3200" dirty="0" smtClean="0"/>
              <a:t>une ou plusieurs exigences système, de difficulté moindre, pourront être associées.</a:t>
            </a:r>
          </a:p>
        </p:txBody>
      </p:sp>
      <p:sp>
        <p:nvSpPr>
          <p:cNvPr id="33" name="Titre 1"/>
          <p:cNvSpPr txBox="1">
            <a:spLocks/>
          </p:cNvSpPr>
          <p:nvPr/>
        </p:nvSpPr>
        <p:spPr>
          <a:xfrm>
            <a:off x="214282" y="2500306"/>
            <a:ext cx="8643998" cy="648073"/>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Détermination du nombre d’élèves affectés au projet</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wipe(left)">
                                      <p:cBhvr>
                                        <p:cTn id="7" dur="5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wipe(left)">
                                      <p:cBhvr>
                                        <p:cTn id="12" dur="500"/>
                                        <p:tgtEl>
                                          <p:spTgt spid="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5</a:t>
            </a:fld>
            <a:endParaRPr lang="fr-FR"/>
          </a:p>
        </p:txBody>
      </p:sp>
      <p:sp>
        <p:nvSpPr>
          <p:cNvPr id="62" name="Rectangle à coins arrondis 61"/>
          <p:cNvSpPr/>
          <p:nvPr/>
        </p:nvSpPr>
        <p:spPr>
          <a:xfrm>
            <a:off x="179512" y="142852"/>
            <a:ext cx="8784976" cy="6500858"/>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362215" y="214290"/>
            <a:ext cx="2495273" cy="9286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400" dirty="0" smtClean="0">
                <a:solidFill>
                  <a:schemeClr val="dk1"/>
                </a:solidFill>
              </a:rPr>
              <a:t>Rédaction du cahier des cha</a:t>
            </a:r>
            <a:r>
              <a:rPr lang="fr-FR" sz="2400" dirty="0" smtClean="0"/>
              <a:t>rges</a:t>
            </a:r>
            <a:endParaRPr lang="fr-FR" sz="2400" dirty="0">
              <a:solidFill>
                <a:schemeClr val="dk1"/>
              </a:solidFill>
            </a:endParaRPr>
          </a:p>
        </p:txBody>
      </p:sp>
      <p:pic>
        <p:nvPicPr>
          <p:cNvPr id="64" name="Image 63" descr="logo lille.jpg"/>
          <p:cNvPicPr>
            <a:picLocks noChangeAspect="1"/>
          </p:cNvPicPr>
          <p:nvPr/>
        </p:nvPicPr>
        <p:blipFill>
          <a:blip r:embed="rId2" cstate="print"/>
          <a:stretch>
            <a:fillRect/>
          </a:stretch>
        </p:blipFill>
        <p:spPr>
          <a:xfrm>
            <a:off x="323528" y="5733256"/>
            <a:ext cx="432236" cy="476672"/>
          </a:xfrm>
          <a:prstGeom prst="rect">
            <a:avLst/>
          </a:prstGeom>
        </p:spPr>
      </p:pic>
      <p:sp>
        <p:nvSpPr>
          <p:cNvPr id="34" name="Titre 1"/>
          <p:cNvSpPr txBox="1">
            <a:spLocks/>
          </p:cNvSpPr>
          <p:nvPr/>
        </p:nvSpPr>
        <p:spPr>
          <a:xfrm>
            <a:off x="2857488" y="285728"/>
            <a:ext cx="6000792" cy="86409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Mission(s) du</a:t>
            </a:r>
            <a:r>
              <a:rPr kumimoji="0" lang="fr-FR" sz="4400" b="1" i="0" u="none" strike="noStrike" kern="1200" cap="none" spc="0" normalizeH="0" noProof="0" dirty="0" smtClean="0">
                <a:ln>
                  <a:noFill/>
                </a:ln>
                <a:solidFill>
                  <a:schemeClr val="accent6">
                    <a:lumMod val="75000"/>
                  </a:schemeClr>
                </a:solidFill>
                <a:effectLst>
                  <a:outerShdw blurRad="38100" dist="38100" dir="2700000" algn="tl">
                    <a:srgbClr val="000000">
                      <a:alpha val="43137"/>
                    </a:srgbClr>
                  </a:outerShdw>
                </a:effectLst>
                <a:uLnTx/>
                <a:uFillTx/>
                <a:latin typeface="Arial Narrow" pitchFamily="34" charset="0"/>
                <a:ea typeface="+mj-ea"/>
                <a:cs typeface="+mj-cs"/>
              </a:rPr>
              <a:t> système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ZoneTexte 35"/>
          <p:cNvSpPr txBox="1"/>
          <p:nvPr/>
        </p:nvSpPr>
        <p:spPr>
          <a:xfrm>
            <a:off x="214282" y="1214422"/>
            <a:ext cx="4000528" cy="430887"/>
          </a:xfrm>
          <a:prstGeom prst="rect">
            <a:avLst/>
          </a:prstGeom>
          <a:noFill/>
          <a:ln>
            <a:solidFill>
              <a:schemeClr val="accent6">
                <a:lumMod val="50000"/>
              </a:schemeClr>
            </a:solidFill>
          </a:ln>
        </p:spPr>
        <p:txBody>
          <a:bodyPr wrap="square" rtlCol="0">
            <a:spAutoFit/>
          </a:bodyPr>
          <a:lstStyle/>
          <a:p>
            <a:pPr algn="ctr"/>
            <a:r>
              <a:rPr lang="fr-FR" sz="2200" b="1" dirty="0" smtClean="0"/>
              <a:t>« </a:t>
            </a:r>
            <a:r>
              <a:rPr lang="fr-FR" sz="2200" b="1" dirty="0" err="1" smtClean="0"/>
              <a:t>Problem</a:t>
            </a:r>
            <a:r>
              <a:rPr lang="fr-FR" sz="2200" b="1" dirty="0" smtClean="0"/>
              <a:t> » ????????</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7687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r>
              <a:rPr lang="fr-FR" dirty="0" smtClean="0"/>
              <a:t>  </a:t>
            </a: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41" name="ZoneTexte 40"/>
          <p:cNvSpPr txBox="1"/>
          <p:nvPr/>
        </p:nvSpPr>
        <p:spPr>
          <a:xfrm>
            <a:off x="444744" y="2420888"/>
            <a:ext cx="7270528" cy="1815882"/>
          </a:xfrm>
          <a:prstGeom prst="rect">
            <a:avLst/>
          </a:prstGeom>
          <a:solidFill>
            <a:schemeClr val="bg1"/>
          </a:solidFill>
        </p:spPr>
        <p:txBody>
          <a:bodyPr wrap="square" rtlCol="0">
            <a:spAutoFit/>
          </a:bodyPr>
          <a:lstStyle/>
          <a:p>
            <a:r>
              <a:rPr lang="fr-FR" sz="2800" b="1" dirty="0" smtClean="0">
                <a:solidFill>
                  <a:srgbClr val="FF0000"/>
                </a:solidFill>
              </a:rPr>
              <a:t>3</a:t>
            </a:r>
            <a:r>
              <a:rPr lang="fr-FR" sz="2800" b="1" dirty="0" smtClean="0"/>
              <a:t> exigences fonctionnelles avec simulation</a:t>
            </a:r>
            <a:endParaRPr lang="fr-FR" sz="2800" b="1" dirty="0" smtClean="0">
              <a:solidFill>
                <a:srgbClr val="FF0000"/>
              </a:solidFill>
            </a:endParaRPr>
          </a:p>
          <a:p>
            <a:pPr marL="352425" indent="-352425">
              <a:buClr>
                <a:schemeClr val="accent6">
                  <a:lumMod val="50000"/>
                </a:schemeClr>
              </a:buClr>
              <a:buFont typeface="Arial" pitchFamily="34" charset="0"/>
              <a:buChar char="•"/>
            </a:pPr>
            <a:r>
              <a:rPr lang="fr-FR" sz="2800" dirty="0" smtClean="0"/>
              <a:t>Éclairer</a:t>
            </a:r>
          </a:p>
          <a:p>
            <a:pPr marL="352425" indent="-352425">
              <a:buClr>
                <a:schemeClr val="accent6">
                  <a:lumMod val="50000"/>
                </a:schemeClr>
              </a:buClr>
              <a:buFont typeface="Arial" pitchFamily="34" charset="0"/>
              <a:buChar char="•"/>
            </a:pPr>
            <a:r>
              <a:rPr lang="fr-FR" sz="2800" dirty="0" smtClean="0"/>
              <a:t>Produire l’énergie</a:t>
            </a:r>
          </a:p>
          <a:p>
            <a:pPr marL="352425" indent="-352425">
              <a:buClr>
                <a:schemeClr val="accent6">
                  <a:lumMod val="50000"/>
                </a:schemeClr>
              </a:buClr>
              <a:buFont typeface="Arial" pitchFamily="34" charset="0"/>
              <a:buChar char="•"/>
            </a:pPr>
            <a:r>
              <a:rPr lang="fr-FR" sz="2800" dirty="0" smtClean="0"/>
              <a:t>Stocker l’énergie</a:t>
            </a:r>
          </a:p>
        </p:txBody>
      </p:sp>
      <p:sp>
        <p:nvSpPr>
          <p:cNvPr id="34" name="ZoneTexte 33"/>
          <p:cNvSpPr txBox="1"/>
          <p:nvPr/>
        </p:nvSpPr>
        <p:spPr>
          <a:xfrm>
            <a:off x="417954" y="4214818"/>
            <a:ext cx="8011698" cy="2246769"/>
          </a:xfrm>
          <a:prstGeom prst="rect">
            <a:avLst/>
          </a:prstGeom>
          <a:solidFill>
            <a:schemeClr val="bg1"/>
          </a:solidFill>
        </p:spPr>
        <p:txBody>
          <a:bodyPr wrap="square" rtlCol="0">
            <a:spAutoFit/>
          </a:bodyPr>
          <a:lstStyle/>
          <a:p>
            <a:r>
              <a:rPr lang="fr-FR" sz="2800" b="1" dirty="0" smtClean="0">
                <a:solidFill>
                  <a:srgbClr val="FF0000"/>
                </a:solidFill>
              </a:rPr>
              <a:t>4 </a:t>
            </a:r>
            <a:r>
              <a:rPr lang="fr-FR" sz="2800" b="1" dirty="0" smtClean="0"/>
              <a:t>exigences fonctionnelles sans simulation </a:t>
            </a:r>
            <a:endParaRPr lang="fr-FR" sz="2800" b="1" dirty="0" smtClean="0">
              <a:solidFill>
                <a:srgbClr val="FF0000"/>
              </a:solidFill>
            </a:endParaRPr>
          </a:p>
          <a:p>
            <a:pPr marL="352425" indent="-352425">
              <a:buClr>
                <a:schemeClr val="accent6">
                  <a:lumMod val="50000"/>
                </a:schemeClr>
              </a:buClr>
              <a:buFont typeface="Arial" pitchFamily="34" charset="0"/>
              <a:buChar char="•"/>
            </a:pPr>
            <a:r>
              <a:rPr lang="fr-FR" sz="2800" dirty="0" smtClean="0"/>
              <a:t>Détecter les personnes</a:t>
            </a:r>
          </a:p>
          <a:p>
            <a:pPr marL="352425" indent="-352425">
              <a:buClr>
                <a:schemeClr val="accent6">
                  <a:lumMod val="50000"/>
                </a:schemeClr>
              </a:buClr>
              <a:buFont typeface="Arial" pitchFamily="34" charset="0"/>
              <a:buChar char="•"/>
            </a:pPr>
            <a:r>
              <a:rPr lang="fr-FR" sz="2800" dirty="0" smtClean="0"/>
              <a:t>Détecter la présence de la rame</a:t>
            </a:r>
          </a:p>
          <a:p>
            <a:pPr marL="352425" indent="-352425">
              <a:buClr>
                <a:schemeClr val="accent6">
                  <a:lumMod val="50000"/>
                </a:schemeClr>
              </a:buClr>
              <a:buFont typeface="Arial" pitchFamily="34" charset="0"/>
              <a:buChar char="•"/>
            </a:pPr>
            <a:r>
              <a:rPr lang="fr-FR" sz="2800" dirty="0" smtClean="0"/>
              <a:t>Détecter le manque de luminosité</a:t>
            </a:r>
          </a:p>
          <a:p>
            <a:pPr marL="352425" indent="-352425">
              <a:buClr>
                <a:schemeClr val="accent6">
                  <a:lumMod val="50000"/>
                </a:schemeClr>
              </a:buClr>
              <a:buFont typeface="Arial" pitchFamily="34" charset="0"/>
              <a:buChar char="•"/>
            </a:pPr>
            <a:r>
              <a:rPr lang="fr-FR" sz="2800" dirty="0" smtClean="0"/>
              <a:t>Gérer le fonctionnement de l’éclairage</a:t>
            </a:r>
            <a:endParaRPr lang="fr-FR" sz="2800" dirty="0"/>
          </a:p>
        </p:txBody>
      </p:sp>
      <p:sp>
        <p:nvSpPr>
          <p:cNvPr id="55" name="Titre 1">
            <a:hlinkClick r:id="rId2" action="ppaction://hlinksldjump"/>
          </p:cNvPr>
          <p:cNvSpPr txBox="1">
            <a:spLocks/>
          </p:cNvSpPr>
          <p:nvPr/>
        </p:nvSpPr>
        <p:spPr>
          <a:xfrm>
            <a:off x="4500562" y="2500306"/>
            <a:ext cx="3942398" cy="1953906"/>
          </a:xfrm>
          <a:prstGeom prst="rect">
            <a:avLst/>
          </a:prstGeom>
          <a:no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C’est un projet pour trois élèves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4" grpId="0" animBg="1"/>
      <p:bldP spid="5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sldjump"/>
          </p:cNvPr>
          <p:cNvPicPr>
            <a:picLocks noChangeAspect="1" noChangeArrowheads="1"/>
          </p:cNvPicPr>
          <p:nvPr/>
        </p:nvPicPr>
        <p:blipFill>
          <a:blip r:embed="rId3" cstate="print"/>
          <a:srcRect/>
          <a:stretch>
            <a:fillRect/>
          </a:stretch>
        </p:blipFill>
        <p:spPr bwMode="auto">
          <a:xfrm>
            <a:off x="179512" y="116632"/>
            <a:ext cx="8922364" cy="6552728"/>
          </a:xfrm>
          <a:prstGeom prst="rect">
            <a:avLst/>
          </a:prstGeom>
          <a:noFill/>
          <a:ln w="9525">
            <a:noFill/>
            <a:miter lim="800000"/>
            <a:headEnd/>
            <a:tailEnd/>
          </a:ln>
        </p:spPr>
      </p:pic>
      <p:graphicFrame>
        <p:nvGraphicFramePr>
          <p:cNvPr id="6" name="Tableau 5"/>
          <p:cNvGraphicFramePr>
            <a:graphicFrameLocks noGrp="1"/>
          </p:cNvGraphicFramePr>
          <p:nvPr/>
        </p:nvGraphicFramePr>
        <p:xfrm>
          <a:off x="539552" y="1052736"/>
          <a:ext cx="3816424" cy="204417"/>
        </p:xfrm>
        <a:graphic>
          <a:graphicData uri="http://schemas.openxmlformats.org/drawingml/2006/table">
            <a:tbl>
              <a:tblPr/>
              <a:tblGrid>
                <a:gridCol w="3816424"/>
              </a:tblGrid>
              <a:tr h="204417">
                <a:tc>
                  <a:txBody>
                    <a:bodyPr/>
                    <a:lstStyle/>
                    <a:p>
                      <a:pPr algn="ctr" rtl="0" fontAlgn="ctr"/>
                      <a:r>
                        <a:rPr lang="fr-FR" sz="1300" b="1" i="0" u="none" strike="noStrike" dirty="0">
                          <a:solidFill>
                            <a:srgbClr val="000000"/>
                          </a:solidFill>
                          <a:latin typeface="Arial"/>
                        </a:rPr>
                        <a:t>éclairage </a:t>
                      </a:r>
                      <a:r>
                        <a:rPr lang="fr-FR" sz="1300" b="1" i="0" u="none" strike="noStrike" dirty="0">
                          <a:solidFill>
                            <a:srgbClr val="FF0000"/>
                          </a:solidFill>
                          <a:latin typeface="Arial"/>
                        </a:rPr>
                        <a:t>autonome</a:t>
                      </a:r>
                      <a:r>
                        <a:rPr lang="fr-FR" sz="1300" b="1" i="0" u="none" strike="noStrike" dirty="0">
                          <a:solidFill>
                            <a:srgbClr val="000000"/>
                          </a:solidFill>
                          <a:latin typeface="Arial"/>
                        </a:rPr>
                        <a:t> d'un abri de tramway</a:t>
                      </a: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pic>
        <p:nvPicPr>
          <p:cNvPr id="7" name="Picture 47">
            <a:hlinkClick r:id="rId4" action="ppaction://hlinksldjump"/>
          </p:cNvPr>
          <p:cNvPicPr>
            <a:picLocks noChangeAspect="1" noChangeArrowheads="1"/>
          </p:cNvPicPr>
          <p:nvPr/>
        </p:nvPicPr>
        <p:blipFill>
          <a:blip r:embed="rId5" cstate="print"/>
          <a:srcRect/>
          <a:stretch>
            <a:fillRect/>
          </a:stretch>
        </p:blipFill>
        <p:spPr bwMode="auto">
          <a:xfrm>
            <a:off x="5148063" y="980728"/>
            <a:ext cx="3788847" cy="3240360"/>
          </a:xfrm>
          <a:prstGeom prst="rect">
            <a:avLst/>
          </a:prstGeom>
          <a:noFill/>
          <a:ln w="9525">
            <a:noFill/>
            <a:miter lim="800000"/>
            <a:headEnd/>
            <a:tailEnd/>
          </a:ln>
        </p:spPr>
      </p:pic>
      <p:graphicFrame>
        <p:nvGraphicFramePr>
          <p:cNvPr id="9" name="Tableau 8"/>
          <p:cNvGraphicFramePr>
            <a:graphicFrameLocks noGrp="1"/>
          </p:cNvGraphicFramePr>
          <p:nvPr/>
        </p:nvGraphicFramePr>
        <p:xfrm>
          <a:off x="467544" y="3501008"/>
          <a:ext cx="4176464" cy="762000"/>
        </p:xfrm>
        <a:graphic>
          <a:graphicData uri="http://schemas.openxmlformats.org/drawingml/2006/table">
            <a:tbl>
              <a:tblPr/>
              <a:tblGrid>
                <a:gridCol w="4176464"/>
              </a:tblGrid>
              <a:tr h="645800">
                <a:tc>
                  <a:txBody>
                    <a:bodyPr/>
                    <a:lstStyle/>
                    <a:p>
                      <a:pPr algn="l" rtl="0" fontAlgn="ctr"/>
                      <a:r>
                        <a:rPr lang="fr-FR" sz="1000" b="0" i="0" u="none" strike="noStrike" dirty="0">
                          <a:solidFill>
                            <a:srgbClr val="000000"/>
                          </a:solidFill>
                          <a:latin typeface="Arial"/>
                        </a:rPr>
                        <a:t>Comparatif des solutions envisagées et justification de la solution retenue</a:t>
                      </a:r>
                      <a:br>
                        <a:rPr lang="fr-FR" sz="1000" b="0" i="0" u="none" strike="noStrike" dirty="0">
                          <a:solidFill>
                            <a:srgbClr val="000000"/>
                          </a:solidFill>
                          <a:latin typeface="Arial"/>
                        </a:rPr>
                      </a:br>
                      <a:r>
                        <a:rPr lang="fr-FR" sz="1000" b="0" i="0" u="none" strike="noStrike" dirty="0" smtClean="0">
                          <a:solidFill>
                            <a:srgbClr val="000000"/>
                          </a:solidFill>
                          <a:latin typeface="Arial"/>
                        </a:rPr>
                        <a:t>Dossier </a:t>
                      </a:r>
                      <a:r>
                        <a:rPr lang="fr-FR" sz="1000" b="0" i="0" u="none" strike="noStrike" dirty="0">
                          <a:solidFill>
                            <a:srgbClr val="000000"/>
                          </a:solidFill>
                          <a:latin typeface="Arial"/>
                        </a:rPr>
                        <a:t>de réalisation du prototype</a:t>
                      </a:r>
                      <a:br>
                        <a:rPr lang="fr-FR" sz="1000" b="0" i="0" u="none" strike="noStrike" dirty="0">
                          <a:solidFill>
                            <a:srgbClr val="000000"/>
                          </a:solidFill>
                          <a:latin typeface="Arial"/>
                        </a:rPr>
                      </a:br>
                      <a:r>
                        <a:rPr lang="fr-FR" sz="1000" b="0" i="0" u="none" strike="noStrike" dirty="0" smtClean="0">
                          <a:solidFill>
                            <a:srgbClr val="000000"/>
                          </a:solidFill>
                          <a:latin typeface="Arial"/>
                        </a:rPr>
                        <a:t>Prototype</a:t>
                      </a:r>
                      <a:r>
                        <a:rPr lang="fr-FR" sz="1000" b="0" i="0" u="none" strike="noStrike" dirty="0">
                          <a:solidFill>
                            <a:srgbClr val="000000"/>
                          </a:solidFill>
                          <a:latin typeface="Arial"/>
                        </a:rPr>
                        <a:t/>
                      </a:r>
                      <a:br>
                        <a:rPr lang="fr-FR" sz="1000" b="0" i="0" u="none" strike="noStrike" dirty="0">
                          <a:solidFill>
                            <a:srgbClr val="000000"/>
                          </a:solidFill>
                          <a:latin typeface="Arial"/>
                        </a:rPr>
                      </a:br>
                      <a:r>
                        <a:rPr lang="fr-FR" sz="1000" b="0" i="0" u="none" strike="noStrike" dirty="0" smtClean="0">
                          <a:solidFill>
                            <a:srgbClr val="000000"/>
                          </a:solidFill>
                          <a:latin typeface="Arial"/>
                        </a:rPr>
                        <a:t>Protocole </a:t>
                      </a:r>
                      <a:r>
                        <a:rPr lang="fr-FR" sz="1000" b="0" i="0" u="none" strike="noStrike" dirty="0">
                          <a:solidFill>
                            <a:srgbClr val="000000"/>
                          </a:solidFill>
                          <a:latin typeface="Arial"/>
                        </a:rPr>
                        <a:t>de tests et résultats des tests</a:t>
                      </a:r>
                      <a:br>
                        <a:rPr lang="fr-FR" sz="1000" b="0" i="0" u="none" strike="noStrike" dirty="0">
                          <a:solidFill>
                            <a:srgbClr val="000000"/>
                          </a:solidFill>
                          <a:latin typeface="Arial"/>
                        </a:rPr>
                      </a:br>
                      <a:r>
                        <a:rPr lang="fr-FR" sz="1000" b="0" i="0" u="none" strike="noStrike" dirty="0" smtClean="0">
                          <a:solidFill>
                            <a:srgbClr val="000000"/>
                          </a:solidFill>
                          <a:latin typeface="Arial"/>
                        </a:rPr>
                        <a:t>Bilan</a:t>
                      </a:r>
                      <a:endParaRPr lang="fr-FR" sz="1000" b="0"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pic>
        <p:nvPicPr>
          <p:cNvPr id="138241" name="Picture 1"/>
          <p:cNvPicPr>
            <a:picLocks noChangeAspect="1" noChangeArrowheads="1"/>
          </p:cNvPicPr>
          <p:nvPr/>
        </p:nvPicPr>
        <p:blipFill>
          <a:blip r:embed="rId6" cstate="print"/>
          <a:srcRect/>
          <a:stretch>
            <a:fillRect/>
          </a:stretch>
        </p:blipFill>
        <p:spPr bwMode="auto">
          <a:xfrm>
            <a:off x="2333625" y="4328145"/>
            <a:ext cx="685800" cy="152400"/>
          </a:xfrm>
          <a:prstGeom prst="rect">
            <a:avLst/>
          </a:prstGeom>
          <a:noFill/>
          <a:ln w="9525">
            <a:noFill/>
            <a:miter lim="800000"/>
            <a:headEnd/>
            <a:tailEnd/>
          </a:ln>
        </p:spPr>
      </p:pic>
      <p:pic>
        <p:nvPicPr>
          <p:cNvPr id="141315" name="Picture 3"/>
          <p:cNvPicPr>
            <a:picLocks noChangeAspect="1" noChangeArrowheads="1"/>
          </p:cNvPicPr>
          <p:nvPr/>
        </p:nvPicPr>
        <p:blipFill>
          <a:blip r:embed="rId7" cstate="print"/>
          <a:srcRect/>
          <a:stretch>
            <a:fillRect/>
          </a:stretch>
        </p:blipFill>
        <p:spPr bwMode="auto">
          <a:xfrm>
            <a:off x="179512" y="5013176"/>
            <a:ext cx="5472608" cy="1666875"/>
          </a:xfrm>
          <a:prstGeom prst="rect">
            <a:avLst/>
          </a:prstGeom>
          <a:noFill/>
          <a:ln w="9525">
            <a:noFill/>
            <a:miter lim="800000"/>
            <a:headEnd/>
            <a:tailEnd/>
          </a:ln>
        </p:spPr>
      </p:pic>
      <p:pic>
        <p:nvPicPr>
          <p:cNvPr id="141316" name="Picture 4"/>
          <p:cNvPicPr>
            <a:picLocks noChangeAspect="1" noChangeArrowheads="1"/>
          </p:cNvPicPr>
          <p:nvPr/>
        </p:nvPicPr>
        <p:blipFill>
          <a:blip r:embed="rId8" cstate="print"/>
          <a:srcRect/>
          <a:stretch>
            <a:fillRect/>
          </a:stretch>
        </p:blipFill>
        <p:spPr bwMode="auto">
          <a:xfrm>
            <a:off x="2483768" y="620688"/>
            <a:ext cx="1943100" cy="285750"/>
          </a:xfrm>
          <a:prstGeom prst="rect">
            <a:avLst/>
          </a:prstGeom>
          <a:noFill/>
          <a:ln w="9525">
            <a:noFill/>
            <a:miter lim="800000"/>
            <a:headEnd/>
            <a:tailEnd/>
          </a:ln>
        </p:spPr>
      </p:pic>
      <p:pic>
        <p:nvPicPr>
          <p:cNvPr id="141319" name="Picture 7"/>
          <p:cNvPicPr>
            <a:picLocks noChangeAspect="1" noChangeArrowheads="1"/>
          </p:cNvPicPr>
          <p:nvPr/>
        </p:nvPicPr>
        <p:blipFill>
          <a:blip r:embed="rId9" cstate="print"/>
          <a:srcRect/>
          <a:stretch>
            <a:fillRect/>
          </a:stretch>
        </p:blipFill>
        <p:spPr bwMode="auto">
          <a:xfrm>
            <a:off x="2483768" y="548680"/>
            <a:ext cx="1857375" cy="333375"/>
          </a:xfrm>
          <a:prstGeom prst="rect">
            <a:avLst/>
          </a:prstGeom>
          <a:noFill/>
          <a:ln w="9525">
            <a:noFill/>
            <a:miter lim="800000"/>
            <a:headEnd/>
            <a:tailEnd/>
          </a:ln>
        </p:spPr>
      </p:pic>
      <p:pic>
        <p:nvPicPr>
          <p:cNvPr id="141320" name="Picture 8"/>
          <p:cNvPicPr>
            <a:picLocks noChangeAspect="1" noChangeArrowheads="1"/>
          </p:cNvPicPr>
          <p:nvPr/>
        </p:nvPicPr>
        <p:blipFill>
          <a:blip r:embed="rId10" cstate="print"/>
          <a:srcRect/>
          <a:stretch>
            <a:fillRect/>
          </a:stretch>
        </p:blipFill>
        <p:spPr bwMode="auto">
          <a:xfrm>
            <a:off x="251520" y="5013176"/>
            <a:ext cx="5353050" cy="1524000"/>
          </a:xfrm>
          <a:prstGeom prst="rect">
            <a:avLst/>
          </a:prstGeom>
          <a:noFill/>
          <a:ln w="9525">
            <a:noFill/>
            <a:miter lim="800000"/>
            <a:headEnd/>
            <a:tailEnd/>
          </a:ln>
        </p:spPr>
      </p:pic>
      <p:graphicFrame>
        <p:nvGraphicFramePr>
          <p:cNvPr id="16" name="Tableau 15"/>
          <p:cNvGraphicFramePr>
            <a:graphicFrameLocks noGrp="1"/>
          </p:cNvGraphicFramePr>
          <p:nvPr/>
        </p:nvGraphicFramePr>
        <p:xfrm>
          <a:off x="480607" y="1602674"/>
          <a:ext cx="3888432" cy="720080"/>
        </p:xfrm>
        <a:graphic>
          <a:graphicData uri="http://schemas.openxmlformats.org/drawingml/2006/table">
            <a:tbl>
              <a:tblPr/>
              <a:tblGrid>
                <a:gridCol w="3888432"/>
              </a:tblGrid>
              <a:tr h="720080">
                <a:tc>
                  <a:txBody>
                    <a:bodyPr/>
                    <a:lstStyle/>
                    <a:p>
                      <a:pPr algn="ctr" rtl="0" fontAlgn="ctr"/>
                      <a:r>
                        <a:rPr lang="fr-FR" sz="1400" b="1" i="0" u="none" strike="noStrike" dirty="0">
                          <a:solidFill>
                            <a:srgbClr val="000000"/>
                          </a:solidFill>
                          <a:latin typeface="Arial"/>
                        </a:rPr>
                        <a:t>Améliorer le confort visuel </a:t>
                      </a:r>
                      <a:endParaRPr lang="fr-FR" sz="1400" b="1" i="0" u="none" strike="noStrike" dirty="0" smtClean="0">
                        <a:solidFill>
                          <a:srgbClr val="000000"/>
                        </a:solidFill>
                        <a:latin typeface="Arial"/>
                      </a:endParaRPr>
                    </a:p>
                    <a:p>
                      <a:pPr algn="ctr" rtl="0" fontAlgn="ctr"/>
                      <a:r>
                        <a:rPr lang="fr-FR" sz="1400" b="1" i="0" u="none" strike="noStrike" dirty="0" smtClean="0">
                          <a:solidFill>
                            <a:srgbClr val="000000"/>
                          </a:solidFill>
                          <a:latin typeface="Arial"/>
                        </a:rPr>
                        <a:t>et </a:t>
                      </a:r>
                      <a:r>
                        <a:rPr lang="fr-FR" sz="1400" b="1" i="0" u="none" strike="noStrike" dirty="0">
                          <a:solidFill>
                            <a:srgbClr val="000000"/>
                          </a:solidFill>
                          <a:latin typeface="Arial"/>
                        </a:rPr>
                        <a:t>la sécurité des usagers sous </a:t>
                      </a:r>
                      <a:r>
                        <a:rPr lang="fr-FR" sz="1400" b="1" i="0" u="none" strike="noStrike" dirty="0" smtClean="0">
                          <a:solidFill>
                            <a:srgbClr val="000000"/>
                          </a:solidFill>
                          <a:latin typeface="Arial"/>
                        </a:rPr>
                        <a:t>l'abri</a:t>
                      </a:r>
                      <a:endParaRPr lang="fr-FR" sz="1400" b="1" i="0" u="none" strike="noStrike" dirty="0">
                        <a:solidFill>
                          <a:srgbClr val="000000"/>
                        </a:solidFill>
                        <a:latin typeface="Arial"/>
                      </a:endParaRPr>
                    </a:p>
                  </a:txBody>
                  <a:tcPr marL="0" marR="0" marT="0" marB="0" anchor="ctr">
                    <a:lnL w="6350" cap="flat" cmpd="sng" algn="ctr">
                      <a:solidFill>
                        <a:srgbClr val="538ED5"/>
                      </a:solidFill>
                      <a:prstDash val="solid"/>
                      <a:round/>
                      <a:headEnd type="none" w="med" len="med"/>
                      <a:tailEnd type="none" w="med" len="med"/>
                    </a:lnL>
                    <a:lnR w="6350" cap="flat" cmpd="sng" algn="ctr">
                      <a:solidFill>
                        <a:srgbClr val="538ED5"/>
                      </a:solidFill>
                      <a:prstDash val="solid"/>
                      <a:round/>
                      <a:headEnd type="none" w="med" len="med"/>
                      <a:tailEnd type="none" w="med" len="med"/>
                    </a:lnR>
                    <a:lnT w="6350" cap="flat" cmpd="sng" algn="ctr">
                      <a:solidFill>
                        <a:srgbClr val="538ED5"/>
                      </a:solidFill>
                      <a:prstDash val="solid"/>
                      <a:round/>
                      <a:headEnd type="none" w="med" len="med"/>
                      <a:tailEnd type="none" w="med" len="med"/>
                    </a:lnT>
                    <a:lnB w="6350" cap="flat" cmpd="sng" algn="ctr">
                      <a:solidFill>
                        <a:srgbClr val="538ED5"/>
                      </a:solidFill>
                      <a:prstDash val="solid"/>
                      <a:round/>
                      <a:headEnd type="none" w="med" len="med"/>
                      <a:tailEnd type="none" w="med" len="med"/>
                    </a:lnB>
                    <a:solidFill>
                      <a:srgbClr val="DBE5F1"/>
                    </a:solidFill>
                  </a:tcPr>
                </a:tc>
              </a:tr>
            </a:tbl>
          </a:graphicData>
        </a:graphic>
      </p:graphicFrame>
      <p:sp>
        <p:nvSpPr>
          <p:cNvPr id="17" name="Rectangle 16"/>
          <p:cNvSpPr/>
          <p:nvPr/>
        </p:nvSpPr>
        <p:spPr>
          <a:xfrm>
            <a:off x="454722" y="2558680"/>
            <a:ext cx="3929090" cy="798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L’abri de tramway, n’est pas éclairé quand la luminosité est faible ce qui génère des problèmes d’insécurité et de risque d’accident pour les usagers qui attendent ou qui descendent du tramway</a:t>
            </a:r>
            <a:endParaRPr lang="fr-FR" sz="1400" dirty="0">
              <a:solidFill>
                <a:schemeClr val="tx1"/>
              </a:solidFill>
              <a:latin typeface="Arial Black" pitchFamily="34" charset="0"/>
            </a:endParaRPr>
          </a:p>
        </p:txBody>
      </p:sp>
      <p:sp>
        <p:nvSpPr>
          <p:cNvPr id="19" name="Rectangle 18"/>
          <p:cNvSpPr/>
          <p:nvPr/>
        </p:nvSpPr>
        <p:spPr>
          <a:xfrm>
            <a:off x="2357422" y="2402742"/>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1325041" y="2259866"/>
            <a:ext cx="3143272" cy="338554"/>
          </a:xfrm>
          <a:prstGeom prst="rect">
            <a:avLst/>
          </a:prstGeom>
          <a:noFill/>
        </p:spPr>
        <p:txBody>
          <a:bodyPr wrap="square" rtlCol="0">
            <a:spAutoFit/>
          </a:bodyPr>
          <a:lstStyle/>
          <a:p>
            <a:r>
              <a:rPr lang="fr-FR" sz="1600" b="1" dirty="0" smtClean="0"/>
              <a:t>Problématique à l’origine du projet</a:t>
            </a:r>
            <a:endParaRPr lang="fr-FR" sz="1600" b="1" dirty="0"/>
          </a:p>
        </p:txBody>
      </p:sp>
      <p:sp>
        <p:nvSpPr>
          <p:cNvPr id="21" name="Rectangle 20"/>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 name="Groupe 17"/>
          <p:cNvGrpSpPr/>
          <p:nvPr/>
        </p:nvGrpSpPr>
        <p:grpSpPr>
          <a:xfrm>
            <a:off x="4235406" y="751356"/>
            <a:ext cx="3048388" cy="4489751"/>
            <a:chOff x="4235406" y="751356"/>
            <a:chExt cx="3048388" cy="4489751"/>
          </a:xfrm>
        </p:grpSpPr>
        <p:sp>
          <p:nvSpPr>
            <p:cNvPr id="12" name="ZoneTexte 11"/>
            <p:cNvSpPr txBox="1"/>
            <p:nvPr/>
          </p:nvSpPr>
          <p:spPr>
            <a:xfrm>
              <a:off x="4929190" y="2143116"/>
              <a:ext cx="2354604" cy="523220"/>
            </a:xfrm>
            <a:prstGeom prst="rect">
              <a:avLst/>
            </a:prstGeom>
            <a:solidFill>
              <a:schemeClr val="bg1"/>
            </a:solidFill>
            <a:ln>
              <a:solidFill>
                <a:srgbClr val="C00000"/>
              </a:solidFill>
            </a:ln>
          </p:spPr>
          <p:txBody>
            <a:bodyPr wrap="square" rtlCol="0">
              <a:spAutoFit/>
            </a:bodyPr>
            <a:lstStyle/>
            <a:p>
              <a:pPr algn="ctr"/>
              <a:r>
                <a:rPr lang="fr-FR" sz="2800" b="1" dirty="0" smtClean="0">
                  <a:ln>
                    <a:solidFill>
                      <a:srgbClr val="C00000"/>
                    </a:solidFill>
                  </a:ln>
                  <a:solidFill>
                    <a:srgbClr val="FF0000"/>
                  </a:solidFill>
                </a:rPr>
                <a:t>Effectif   3</a:t>
              </a:r>
              <a:endParaRPr lang="fr-FR" sz="2800" b="1" dirty="0">
                <a:ln>
                  <a:solidFill>
                    <a:srgbClr val="C00000"/>
                  </a:solidFill>
                </a:ln>
                <a:solidFill>
                  <a:srgbClr val="FF0000"/>
                </a:solidFill>
              </a:endParaRPr>
            </a:p>
          </p:txBody>
        </p:sp>
        <p:sp>
          <p:nvSpPr>
            <p:cNvPr id="14" name="Flèche gauche 13"/>
            <p:cNvSpPr/>
            <p:nvPr/>
          </p:nvSpPr>
          <p:spPr>
            <a:xfrm rot="2823223">
              <a:off x="3655447" y="1331315"/>
              <a:ext cx="1421664" cy="2617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gauche 12"/>
            <p:cNvSpPr/>
            <p:nvPr/>
          </p:nvSpPr>
          <p:spPr>
            <a:xfrm rot="17643691">
              <a:off x="3137893" y="3873206"/>
              <a:ext cx="2520716" cy="2150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52</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42852"/>
          <a:ext cx="8501122" cy="6456450"/>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choix de matériaux des structures d'un systèmes et les énergies mises en œuvre dans une perspective de développement durable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Identifier les flux et la forme de l'énergie, caractériser ses transformations et/ou modulations et estimer l'efficacité énergétique globale d'un système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err="1">
                          <a:solidFill>
                            <a:srgbClr val="000000"/>
                          </a:solidFill>
                          <a:latin typeface="Calibri"/>
                        </a:rPr>
                        <a:t>tryptique</a:t>
                      </a:r>
                      <a:r>
                        <a:rPr lang="fr-FR" sz="1050" b="0" i="0" u="none" strike="noStrike" dirty="0">
                          <a:solidFill>
                            <a:srgbClr val="000000"/>
                          </a:solidFill>
                          <a:latin typeface="Calibri"/>
                        </a:rPr>
                        <a:t> </a:t>
                      </a:r>
                      <a:r>
                        <a:rPr lang="fr-FR" sz="1050" b="0" i="0" u="none" strike="noStrike" dirty="0" smtClean="0">
                          <a:solidFill>
                            <a:srgbClr val="000000"/>
                          </a:solidFill>
                          <a:latin typeface="Calibri"/>
                        </a:rPr>
                        <a:t> MEII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simulation relative au comportement de tout ou partie d'un système et les écarts par rapport au réel</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388004">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FR" sz="1200" b="1" i="0" u="none" strike="noStrike" dirty="0" smtClean="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53</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3039"/>
          <a:ext cx="8501122" cy="6829251"/>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choix de matériaux des structures d'un systèmes et les énergies mises en œuvre dans une perspective de développement durable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Identifier les flux et la forme de l'énergie, caractériser ses transformations et/ou modulations et estimer l'efficacité énergétique globale d'un système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PRÉLIMINAIRE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err="1">
                          <a:solidFill>
                            <a:srgbClr val="000000"/>
                          </a:solidFill>
                          <a:latin typeface="Calibri"/>
                        </a:rPr>
                        <a:t>tryptique</a:t>
                      </a:r>
                      <a:r>
                        <a:rPr lang="fr-FR" sz="1050" b="0" i="0" u="none" strike="noStrike" dirty="0">
                          <a:solidFill>
                            <a:srgbClr val="000000"/>
                          </a:solidFill>
                          <a:latin typeface="Calibri"/>
                        </a:rPr>
                        <a:t> </a:t>
                      </a:r>
                      <a:r>
                        <a:rPr lang="fr-FR" sz="1050" b="0" i="0" u="none" strike="noStrike" dirty="0" smtClean="0">
                          <a:solidFill>
                            <a:srgbClr val="000000"/>
                          </a:solidFill>
                          <a:latin typeface="Calibri"/>
                        </a:rPr>
                        <a:t> MEII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PRÉLIMINAIRE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a:t>
                      </a:r>
                      <a:r>
                        <a:rPr lang="fr-FR" sz="1050" b="0" i="0" u="none" strike="noStrike" dirty="0" smtClean="0">
                          <a:solidFill>
                            <a:srgbClr val="000000"/>
                          </a:solidFill>
                          <a:latin typeface="Calibri"/>
                        </a:rPr>
                        <a:t>résultat </a:t>
                      </a:r>
                      <a:r>
                        <a:rPr lang="fr-FR" sz="1050" b="0" i="0" u="none" strike="noStrike" dirty="0">
                          <a:solidFill>
                            <a:srgbClr val="000000"/>
                          </a:solidFill>
                          <a:latin typeface="Calibri"/>
                        </a:rPr>
                        <a:t>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alibri"/>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alibri"/>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simulation relative au comportement de tout ou partie d'un système et les écarts par rapport au réel</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388004">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QUALIFICATION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INTÉGRATION  VALIDATION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bl>
          </a:graphicData>
        </a:graphic>
      </p:graphicFrame>
    </p:spTree>
    <p:extLst>
      <p:ext uri="{BB962C8B-B14F-4D97-AF65-F5344CB8AC3E}">
        <p14:creationId xmlns:p14="http://schemas.microsoft.com/office/powerpoint/2010/main" xmlns="" val="445926395"/>
      </p:ext>
    </p:extLst>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54</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ZoneTexte 6"/>
          <p:cNvSpPr txBox="1"/>
          <p:nvPr/>
        </p:nvSpPr>
        <p:spPr>
          <a:xfrm>
            <a:off x="285720" y="191136"/>
            <a:ext cx="8501122" cy="523220"/>
          </a:xfrm>
          <a:prstGeom prst="rect">
            <a:avLst/>
          </a:prstGeom>
          <a:solidFill>
            <a:schemeClr val="bg1"/>
          </a:solidFill>
        </p:spPr>
        <p:txBody>
          <a:bodyPr wrap="square" rtlCol="0">
            <a:spAutoFit/>
          </a:bodyPr>
          <a:lstStyle/>
          <a:p>
            <a:pPr marL="274638" indent="-274638" algn="ct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Compétences liées à la conception préliminaire</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55</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42852"/>
          <a:ext cx="8501122" cy="4343192"/>
        </p:xfrm>
        <a:graphic>
          <a:graphicData uri="http://schemas.openxmlformats.org/drawingml/2006/table">
            <a:tbl>
              <a:tblPr/>
              <a:tblGrid>
                <a:gridCol w="500066"/>
                <a:gridCol w="6143668"/>
                <a:gridCol w="1857388"/>
              </a:tblGrid>
              <a:tr h="693749">
                <a:tc>
                  <a:txBody>
                    <a:bodyPr/>
                    <a:lstStyle/>
                    <a:p>
                      <a:pPr algn="ctr" fontAlgn="ctr"/>
                      <a:r>
                        <a:rPr lang="fr-FR" sz="1800" b="1" i="0" u="none" strike="noStrike" dirty="0" smtClean="0">
                          <a:solidFill>
                            <a:srgbClr val="000000"/>
                          </a:solidFill>
                          <a:latin typeface="Calibri"/>
                        </a:rPr>
                        <a:t>O7</a:t>
                      </a:r>
                      <a:endParaRPr lang="fr-FR" sz="18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marL="92075" indent="0" algn="l" fontAlgn="ctr"/>
                      <a:r>
                        <a:rPr lang="fr-FR" sz="2400" b="1" i="0" u="none" strike="noStrike" dirty="0" smtClean="0">
                          <a:solidFill>
                            <a:srgbClr val="000000"/>
                          </a:solidFill>
                          <a:latin typeface="Calibri"/>
                        </a:rPr>
                        <a:t>Imaginer une solution, répondre à un besoin</a:t>
                      </a:r>
                      <a:endParaRPr lang="fr-FR" sz="24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824957">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92075" indent="0" algn="just" fontAlgn="ctr"/>
                      <a:r>
                        <a:rPr lang="fr-FR" sz="160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smtClean="0">
                          <a:solidFill>
                            <a:schemeClr val="tx1"/>
                          </a:solidFill>
                          <a:latin typeface="Calibri"/>
                        </a:rPr>
                        <a:t>CONCEPTION </a:t>
                      </a:r>
                      <a:endParaRPr lang="fr-FR" sz="1600" b="1" i="0" u="none" strike="noStrike" dirty="0" smtClean="0">
                        <a:solidFill>
                          <a:schemeClr val="tx1"/>
                        </a:solidFill>
                        <a:latin typeface="Calibri"/>
                      </a:endParaRPr>
                    </a:p>
                    <a:p>
                      <a:pPr algn="ctr" fontAlgn="ctr"/>
                      <a:r>
                        <a:rPr lang="fr-FR" sz="1600" b="1" i="0" u="none" strike="noStrike" dirty="0" smtClean="0">
                          <a:solidFill>
                            <a:schemeClr val="tx1"/>
                          </a:solidFill>
                          <a:latin typeface="Calibri"/>
                        </a:rPr>
                        <a:t>PRÉLIMINAIRE</a:t>
                      </a:r>
                      <a:endParaRPr lang="fr-FR" sz="16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695873">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92075" indent="0" algn="l" fontAlgn="ctr"/>
                      <a:r>
                        <a:rPr lang="fr-FR" sz="1600" b="0" i="0" u="none" strike="noStrike" dirty="0">
                          <a:solidFill>
                            <a:srgbClr val="000000"/>
                          </a:solidFill>
                          <a:latin typeface="Calibri"/>
                        </a:rPr>
                        <a:t>Justifier une solution retenue en intégrant les conséquences des choix sur le </a:t>
                      </a:r>
                      <a:r>
                        <a:rPr lang="fr-FR" sz="1600" b="0" i="0" u="none" strike="noStrike" dirty="0" err="1">
                          <a:solidFill>
                            <a:srgbClr val="000000"/>
                          </a:solidFill>
                          <a:latin typeface="Calibri"/>
                        </a:rPr>
                        <a:t>tryptique</a:t>
                      </a:r>
                      <a:r>
                        <a:rPr lang="fr-FR" sz="1600" b="0" i="0" u="none" strike="noStrike" dirty="0">
                          <a:solidFill>
                            <a:srgbClr val="000000"/>
                          </a:solidFill>
                          <a:latin typeface="Calibri"/>
                        </a:rPr>
                        <a:t> </a:t>
                      </a:r>
                      <a:r>
                        <a:rPr lang="fr-FR" sz="1600" b="0" i="0" u="none" strike="noStrike" dirty="0" smtClean="0">
                          <a:solidFill>
                            <a:srgbClr val="000000"/>
                          </a:solidFill>
                          <a:latin typeface="Calibri"/>
                        </a:rPr>
                        <a:t> MEI</a:t>
                      </a:r>
                      <a:endParaRPr lang="fr-FR" sz="160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smtClean="0">
                          <a:solidFill>
                            <a:schemeClr val="tx1"/>
                          </a:solidFill>
                          <a:latin typeface="Calibri"/>
                        </a:rPr>
                        <a:t>CONCEPTION </a:t>
                      </a:r>
                      <a:endParaRPr lang="fr-FR" sz="1600" b="1" i="0" u="none" strike="noStrike" dirty="0" smtClean="0">
                        <a:solidFill>
                          <a:schemeClr val="tx1"/>
                        </a:solidFill>
                        <a:latin typeface="Calibri"/>
                      </a:endParaRPr>
                    </a:p>
                    <a:p>
                      <a:pPr algn="ctr" fontAlgn="ctr"/>
                      <a:r>
                        <a:rPr lang="fr-FR" sz="1600" b="1" i="0" u="none" strike="noStrike" dirty="0" smtClean="0">
                          <a:solidFill>
                            <a:schemeClr val="tx1"/>
                          </a:solidFill>
                          <a:latin typeface="Calibri"/>
                        </a:rPr>
                        <a:t>PRÉLIMINAIRE</a:t>
                      </a:r>
                      <a:endParaRPr lang="fr-FR" sz="16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695873">
                <a:tc>
                  <a:txBody>
                    <a:bodyPr/>
                    <a:lstStyle/>
                    <a:p>
                      <a:pPr algn="ctr" fontAlgn="ctr"/>
                      <a:r>
                        <a:rPr lang="fr-FR" sz="1800" b="1" i="0" u="none" strike="noStrike" dirty="0">
                          <a:solidFill>
                            <a:srgbClr val="000000"/>
                          </a:solidFill>
                          <a:latin typeface="Calibri"/>
                        </a:rPr>
                        <a:t>O8</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24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695873">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92075" indent="0" algn="l" fontAlgn="ctr"/>
                      <a:r>
                        <a:rPr lang="fr-FR" sz="160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695873">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marL="92075" indent="0" algn="l" fontAlgn="ctr"/>
                      <a:r>
                        <a:rPr lang="fr-FR" sz="160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6" name="ZoneTexte 5"/>
          <p:cNvSpPr txBox="1"/>
          <p:nvPr/>
        </p:nvSpPr>
        <p:spPr>
          <a:xfrm>
            <a:off x="214282" y="4572008"/>
            <a:ext cx="8501122" cy="1938992"/>
          </a:xfrm>
          <a:prstGeom prst="rect">
            <a:avLst/>
          </a:prstGeom>
          <a:solidFill>
            <a:schemeClr val="bg1"/>
          </a:solidFill>
        </p:spPr>
        <p:txBody>
          <a:bodyPr wrap="square" rtlCol="0">
            <a:spAutoFit/>
          </a:bodyPr>
          <a:lstStyle/>
          <a:p>
            <a:pPr marL="274638" indent="-274638">
              <a:buClr>
                <a:schemeClr val="accent6">
                  <a:lumMod val="50000"/>
                </a:schemeClr>
              </a:buClr>
            </a:pPr>
            <a:r>
              <a:rPr lang="fr-FR" sz="2400" b="1" dirty="0" smtClean="0">
                <a:solidFill>
                  <a:schemeClr val="accent6">
                    <a:lumMod val="75000"/>
                  </a:schemeClr>
                </a:solidFill>
                <a:effectLst>
                  <a:outerShdw blurRad="38100" dist="38100" dir="2700000" algn="tl">
                    <a:srgbClr val="000000">
                      <a:alpha val="43137"/>
                    </a:srgbClr>
                  </a:outerShdw>
                </a:effectLst>
              </a:rPr>
              <a:t>Typologie des tâches liées à la conception préliminaire</a:t>
            </a:r>
          </a:p>
          <a:p>
            <a:pPr marL="274638" indent="-274638">
              <a:buClr>
                <a:schemeClr val="accent6">
                  <a:lumMod val="50000"/>
                </a:schemeClr>
              </a:buClr>
              <a:buFont typeface="Arial" pitchFamily="34" charset="0"/>
              <a:buChar char="•"/>
            </a:pPr>
            <a:r>
              <a:rPr lang="fr-FR" sz="2400" dirty="0" smtClean="0"/>
              <a:t>Proposer </a:t>
            </a:r>
            <a:r>
              <a:rPr lang="fr-FR" sz="2400" dirty="0" smtClean="0"/>
              <a:t>plusieurs solutions</a:t>
            </a:r>
          </a:p>
          <a:p>
            <a:pPr marL="274638" indent="-274638">
              <a:buClr>
                <a:schemeClr val="accent6">
                  <a:lumMod val="50000"/>
                </a:schemeClr>
              </a:buClr>
              <a:buFont typeface="Arial" pitchFamily="34" charset="0"/>
              <a:buChar char="•"/>
            </a:pPr>
            <a:r>
              <a:rPr lang="fr-FR" sz="2400" dirty="0" smtClean="0"/>
              <a:t>Justifier une solution</a:t>
            </a:r>
          </a:p>
          <a:p>
            <a:pPr marL="274638" indent="-274638">
              <a:buClr>
                <a:schemeClr val="accent6">
                  <a:lumMod val="50000"/>
                </a:schemeClr>
              </a:buClr>
              <a:buFont typeface="Arial" pitchFamily="34" charset="0"/>
              <a:buChar char="•"/>
            </a:pPr>
            <a:r>
              <a:rPr lang="fr-FR" sz="2400" dirty="0" smtClean="0"/>
              <a:t>Renseigner un logiciel de </a:t>
            </a:r>
            <a:r>
              <a:rPr lang="fr-FR" sz="2400" dirty="0" smtClean="0"/>
              <a:t>simulation </a:t>
            </a:r>
          </a:p>
          <a:p>
            <a:pPr marL="274638" indent="-274638">
              <a:buClr>
                <a:schemeClr val="accent6">
                  <a:lumMod val="50000"/>
                </a:schemeClr>
              </a:buClr>
              <a:buFont typeface="Arial" pitchFamily="34" charset="0"/>
              <a:buChar char="•"/>
            </a:pPr>
            <a:r>
              <a:rPr lang="fr-FR" sz="2400" dirty="0" smtClean="0"/>
              <a:t>I</a:t>
            </a:r>
            <a:r>
              <a:rPr lang="fr-FR" sz="2400" dirty="0" smtClean="0"/>
              <a:t>nterpréter </a:t>
            </a:r>
            <a:r>
              <a:rPr lang="fr-FR" sz="2400" dirty="0" smtClean="0"/>
              <a:t>les résultats d’une </a:t>
            </a:r>
            <a:r>
              <a:rPr lang="fr-FR" sz="2400" dirty="0" smtClean="0"/>
              <a:t>simulation</a:t>
            </a:r>
            <a:endParaRPr lang="fr-FR" sz="2400" dirty="0" smtClean="0"/>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611560" y="2428868"/>
            <a:ext cx="7848872"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à la conception préliminaire</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000372"/>
            <a:ext cx="7848872" cy="2400657"/>
          </a:xfrm>
          <a:prstGeom prst="rect">
            <a:avLst/>
          </a:prstGeom>
        </p:spPr>
        <p:txBody>
          <a:bodyPr wrap="square">
            <a:spAutoFit/>
          </a:bodyPr>
          <a:lstStyle/>
          <a:p>
            <a:pPr marL="182563" indent="-182563" algn="just">
              <a:spcAft>
                <a:spcPts val="600"/>
              </a:spcAft>
              <a:buClr>
                <a:schemeClr val="accent6">
                  <a:lumMod val="50000"/>
                </a:schemeClr>
              </a:buClr>
              <a:buFont typeface="Arial" pitchFamily="34" charset="0"/>
              <a:buChar char="•"/>
            </a:pPr>
            <a:r>
              <a:rPr lang="fr-FR" sz="2800" dirty="0" smtClean="0"/>
              <a:t>Rechercher les différentes solutions permettant de réaliser l’exigence système « … »</a:t>
            </a:r>
          </a:p>
          <a:p>
            <a:pPr marL="182563" indent="-182563" algn="just">
              <a:spcAft>
                <a:spcPts val="600"/>
              </a:spcAft>
              <a:buClr>
                <a:schemeClr val="accent6">
                  <a:lumMod val="50000"/>
                </a:schemeClr>
              </a:buClr>
              <a:buFont typeface="Arial" pitchFamily="34" charset="0"/>
              <a:buChar char="•"/>
            </a:pPr>
            <a:r>
              <a:rPr lang="fr-FR" sz="2800" dirty="0" smtClean="0"/>
              <a:t>Lister et préciser les avantages et limites des différentes solutions</a:t>
            </a:r>
          </a:p>
          <a:p>
            <a:pPr marL="182563" indent="-182563" algn="just">
              <a:spcAft>
                <a:spcPts val="600"/>
              </a:spcAft>
              <a:buClr>
                <a:schemeClr val="accent6">
                  <a:lumMod val="50000"/>
                </a:schemeClr>
              </a:buClr>
              <a:buFont typeface="Arial" pitchFamily="34" charset="0"/>
              <a:buChar char="•"/>
            </a:pPr>
            <a:r>
              <a:rPr lang="fr-FR" sz="2800" dirty="0" smtClean="0"/>
              <a:t>Choisir et justifier le choix d'une solution</a:t>
            </a:r>
            <a:endParaRPr lang="fr-FR" sz="2800" dirty="0"/>
          </a:p>
        </p:txBody>
      </p:sp>
      <p:pic>
        <p:nvPicPr>
          <p:cNvPr id="35" name="Picture 5"/>
          <p:cNvPicPr>
            <a:picLocks noChangeAspect="1" noChangeArrowheads="1"/>
          </p:cNvPicPr>
          <p:nvPr/>
        </p:nvPicPr>
        <p:blipFill>
          <a:blip r:embed="rId4" cstate="print"/>
          <a:srcRect/>
          <a:stretch>
            <a:fillRect/>
          </a:stretch>
        </p:blipFill>
        <p:spPr bwMode="auto">
          <a:xfrm>
            <a:off x="7956376" y="242088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graphicFrame>
        <p:nvGraphicFramePr>
          <p:cNvPr id="51" name="Tableau 50"/>
          <p:cNvGraphicFramePr>
            <a:graphicFrameLocks noGrp="1"/>
          </p:cNvGraphicFramePr>
          <p:nvPr/>
        </p:nvGraphicFramePr>
        <p:xfrm>
          <a:off x="179511" y="2047570"/>
          <a:ext cx="8784975" cy="1751331"/>
        </p:xfrm>
        <a:graphic>
          <a:graphicData uri="http://schemas.openxmlformats.org/drawingml/2006/table">
            <a:tbl>
              <a:tblPr/>
              <a:tblGrid>
                <a:gridCol w="7200800"/>
                <a:gridCol w="504056"/>
                <a:gridCol w="576064"/>
                <a:gridCol w="504055"/>
              </a:tblGrid>
              <a:tr h="555428">
                <a:tc>
                  <a:txBody>
                    <a:bodyPr/>
                    <a:lstStyle/>
                    <a:p>
                      <a:pPr algn="ctr" fontAlgn="b"/>
                      <a:endParaRPr lang="fr-FR" sz="1600" b="1" i="0" u="none" strike="noStrike" dirty="0">
                        <a:solidFill>
                          <a:srgbClr val="000000"/>
                        </a:solidFill>
                        <a:latin typeface="Calibri"/>
                      </a:endParaRPr>
                    </a:p>
                  </a:txBody>
                  <a:tcPr marL="6550" marR="6550" marT="65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élève A</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élève B</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élève C</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13162">
                <a:tc>
                  <a:txBody>
                    <a:bodyPr/>
                    <a:lstStyle/>
                    <a:p>
                      <a:pPr algn="ctr" fontAlgn="b"/>
                      <a:r>
                        <a:rPr lang="fr-FR" sz="1600" b="1" i="0" u="none" strike="noStrike" dirty="0">
                          <a:solidFill>
                            <a:srgbClr val="000000"/>
                          </a:solidFill>
                          <a:latin typeface="Calibri"/>
                        </a:rPr>
                        <a:t>Conception préliminaire</a:t>
                      </a: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just" rtl="0" fontAlgn="b">
                        <a:buClr>
                          <a:schemeClr val="accent6"/>
                        </a:buClr>
                        <a:buSzPts val="1600"/>
                        <a:buFont typeface="Calibri"/>
                        <a:buNone/>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les </a:t>
                      </a:r>
                      <a:r>
                        <a:rPr lang="fr-FR" sz="1600" b="0" i="0" u="none" strike="noStrike" baseline="0" dirty="0" smtClean="0">
                          <a:solidFill>
                            <a:schemeClr val="tx1"/>
                          </a:solidFill>
                          <a:latin typeface="Calibri"/>
                        </a:rPr>
                        <a:t>exigences </a:t>
                      </a:r>
                      <a:r>
                        <a:rPr lang="fr-FR" sz="1600" b="0" i="0" u="none" strike="noStrike" baseline="0" dirty="0" smtClean="0">
                          <a:solidFill>
                            <a:schemeClr val="tx1"/>
                          </a:solidFill>
                          <a:latin typeface="Calibri"/>
                        </a:rPr>
                        <a:t>système</a:t>
                      </a:r>
                      <a:endParaRPr lang="fr-FR" sz="1600" b="0" i="0" u="none" strike="noStrike" dirty="0">
                        <a:solidFill>
                          <a:schemeClr val="tx1"/>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4" name="Rectangle 53"/>
          <p:cNvSpPr/>
          <p:nvPr/>
        </p:nvSpPr>
        <p:spPr>
          <a:xfrm>
            <a:off x="-180528" y="1916832"/>
            <a:ext cx="7848872"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et affectation des élèves</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55" name="Rectangle 54"/>
          <p:cNvSpPr/>
          <p:nvPr/>
        </p:nvSpPr>
        <p:spPr>
          <a:xfrm>
            <a:off x="642910" y="4581128"/>
            <a:ext cx="7848872" cy="2046714"/>
          </a:xfrm>
          <a:prstGeom prst="rect">
            <a:avLst/>
          </a:prstGeom>
        </p:spPr>
        <p:txBody>
          <a:bodyPr wrap="square">
            <a:spAutoFit/>
          </a:bodyPr>
          <a:lstStyle/>
          <a:p>
            <a:pPr marL="182563" indent="-182563" algn="ctr">
              <a:spcAft>
                <a:spcPts val="600"/>
              </a:spcAft>
              <a:buClr>
                <a:schemeClr val="accent6">
                  <a:lumMod val="50000"/>
                </a:schemeClr>
              </a:buClr>
            </a:pPr>
            <a:r>
              <a:rPr lang="fr-FR" sz="2800" b="1" dirty="0" smtClean="0">
                <a:solidFill>
                  <a:srgbClr val="C00000"/>
                </a:solidFill>
              </a:rPr>
              <a:t>Pour identifier le travail de chaque </a:t>
            </a:r>
            <a:r>
              <a:rPr lang="fr-FR" sz="2800" b="1" dirty="0" smtClean="0">
                <a:solidFill>
                  <a:srgbClr val="C00000"/>
                </a:solidFill>
              </a:rPr>
              <a:t>élève</a:t>
            </a:r>
          </a:p>
          <a:p>
            <a:pPr marL="182563" indent="-182563" algn="ctr">
              <a:spcAft>
                <a:spcPts val="600"/>
              </a:spcAft>
              <a:buClr>
                <a:schemeClr val="accent6">
                  <a:lumMod val="50000"/>
                </a:schemeClr>
              </a:buClr>
            </a:pPr>
            <a:r>
              <a:rPr lang="fr-FR" sz="2800" b="1" dirty="0" smtClean="0">
                <a:solidFill>
                  <a:srgbClr val="C00000"/>
                </a:solidFill>
              </a:rPr>
              <a:t> </a:t>
            </a:r>
            <a:r>
              <a:rPr lang="fr-FR" sz="2800" b="1" dirty="0" smtClean="0">
                <a:solidFill>
                  <a:srgbClr val="C00000"/>
                </a:solidFill>
              </a:rPr>
              <a:t>il suffit de répéter les tâches </a:t>
            </a:r>
            <a:endParaRPr lang="fr-FR" sz="2800" b="1" dirty="0" smtClean="0">
              <a:solidFill>
                <a:srgbClr val="C00000"/>
              </a:solidFill>
            </a:endParaRPr>
          </a:p>
          <a:p>
            <a:pPr marL="182563" indent="-182563" algn="ctr">
              <a:spcAft>
                <a:spcPts val="600"/>
              </a:spcAft>
              <a:buClr>
                <a:schemeClr val="accent6">
                  <a:lumMod val="50000"/>
                </a:schemeClr>
              </a:buClr>
            </a:pPr>
            <a:r>
              <a:rPr lang="fr-FR" sz="2800" b="1" dirty="0" smtClean="0">
                <a:solidFill>
                  <a:srgbClr val="C00000"/>
                </a:solidFill>
              </a:rPr>
              <a:t>en </a:t>
            </a:r>
            <a:r>
              <a:rPr lang="fr-FR" sz="2800" b="1" dirty="0" smtClean="0">
                <a:solidFill>
                  <a:srgbClr val="C00000"/>
                </a:solidFill>
              </a:rPr>
              <a:t>précisant les exigences </a:t>
            </a:r>
            <a:r>
              <a:rPr lang="fr-FR" sz="2800" b="1" dirty="0" smtClean="0">
                <a:solidFill>
                  <a:srgbClr val="C00000"/>
                </a:solidFill>
              </a:rPr>
              <a:t>système associées</a:t>
            </a:r>
            <a:endParaRPr lang="fr-FR" sz="2800" b="1" dirty="0" smtClean="0">
              <a:solidFill>
                <a:srgbClr val="C00000"/>
              </a:solidFill>
            </a:endParaRPr>
          </a:p>
          <a:p>
            <a:pPr marL="182563" indent="-182563" algn="ctr">
              <a:spcAft>
                <a:spcPts val="600"/>
              </a:spcAft>
              <a:buClr>
                <a:schemeClr val="accent6">
                  <a:lumMod val="50000"/>
                </a:schemeClr>
              </a:buClr>
              <a:buFont typeface="Arial" pitchFamily="34" charset="0"/>
              <a:buChar char="•"/>
            </a:pPr>
            <a:endParaRPr lang="fr-FR" sz="2800" b="1" dirty="0">
              <a:solidFill>
                <a:srgbClr val="C00000"/>
              </a:solidFill>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58</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graphicFrame>
        <p:nvGraphicFramePr>
          <p:cNvPr id="51" name="Tableau 50"/>
          <p:cNvGraphicFramePr>
            <a:graphicFrameLocks noGrp="1"/>
          </p:cNvGraphicFramePr>
          <p:nvPr/>
        </p:nvGraphicFramePr>
        <p:xfrm>
          <a:off x="179511" y="2047570"/>
          <a:ext cx="8784975" cy="4693801"/>
        </p:xfrm>
        <a:graphic>
          <a:graphicData uri="http://schemas.openxmlformats.org/drawingml/2006/table">
            <a:tbl>
              <a:tblPr/>
              <a:tblGrid>
                <a:gridCol w="7200800"/>
                <a:gridCol w="504056"/>
                <a:gridCol w="576064"/>
                <a:gridCol w="504055"/>
              </a:tblGrid>
              <a:tr h="555428">
                <a:tc>
                  <a:txBody>
                    <a:bodyPr/>
                    <a:lstStyle/>
                    <a:p>
                      <a:pPr algn="ctr" fontAlgn="b"/>
                      <a:endParaRPr lang="fr-FR" sz="1600" b="1" i="0" u="none" strike="noStrike" dirty="0">
                        <a:solidFill>
                          <a:srgbClr val="000000"/>
                        </a:solidFill>
                        <a:latin typeface="Calibri"/>
                      </a:endParaRPr>
                    </a:p>
                  </a:txBody>
                  <a:tcPr marL="6550" marR="6550" marT="65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000000"/>
                          </a:solidFill>
                          <a:latin typeface="Calibri"/>
                        </a:rPr>
                        <a:t>élève A</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élève B</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élève C</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13162">
                <a:tc>
                  <a:txBody>
                    <a:bodyPr/>
                    <a:lstStyle/>
                    <a:p>
                      <a:pPr algn="ctr" fontAlgn="b"/>
                      <a:r>
                        <a:rPr lang="fr-FR" sz="1600" b="1" i="0" u="none" strike="noStrike" dirty="0">
                          <a:solidFill>
                            <a:srgbClr val="000000"/>
                          </a:solidFill>
                          <a:latin typeface="Calibri"/>
                        </a:rPr>
                        <a:t>Conception préliminaire</a:t>
                      </a: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marR="0" indent="0" algn="just" defTabSz="914400" rtl="0" eaLnBrk="1" fontAlgn="b" latinLnBrk="0" hangingPunct="1">
                        <a:lnSpc>
                          <a:spcPct val="100000"/>
                        </a:lnSpc>
                        <a:spcBef>
                          <a:spcPts val="0"/>
                        </a:spcBef>
                        <a:spcAft>
                          <a:spcPts val="0"/>
                        </a:spcAft>
                        <a:buClr>
                          <a:schemeClr val="accent6"/>
                        </a:buClr>
                        <a:buSzPts val="1600"/>
                        <a:buFont typeface="Calibri"/>
                        <a:buNone/>
                        <a:tabLst/>
                        <a:defRPr/>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a:t>
                      </a:r>
                      <a:r>
                        <a:rPr lang="fr-FR" sz="1600" b="0" i="0" u="none" strike="noStrike" baseline="0" dirty="0" smtClean="0">
                          <a:solidFill>
                            <a:schemeClr val="tx1"/>
                          </a:solidFill>
                          <a:latin typeface="+mn-lt"/>
                        </a:rPr>
                        <a:t>les exigences système</a:t>
                      </a:r>
                      <a:endParaRPr lang="fr-FR" sz="1600" b="0" i="0" u="none" strike="noStrike" dirty="0" smtClean="0">
                        <a:solidFill>
                          <a:schemeClr val="tx1"/>
                        </a:solidFill>
                        <a:latin typeface="+mn-lt"/>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algn="l" fontAlgn="b"/>
                      <a:r>
                        <a:rPr lang="fr-FR" sz="1600" b="0" i="0" u="none" strike="noStrike" dirty="0">
                          <a:solidFill>
                            <a:srgbClr val="000000"/>
                          </a:solidFill>
                          <a:latin typeface="Calibri"/>
                        </a:rPr>
                        <a:t> </a:t>
                      </a: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247">
                <a:tc>
                  <a:txBody>
                    <a:bodyPr/>
                    <a:lstStyle/>
                    <a:p>
                      <a:pPr marL="82550" indent="0" algn="just" rtl="0" fontAlgn="b">
                        <a:buClr>
                          <a:schemeClr val="accent6"/>
                        </a:buClr>
                        <a:buSzPts val="1600"/>
                        <a:buFont typeface="Calibri"/>
                        <a:buNone/>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l’E.S. « éclairer »</a:t>
                      </a:r>
                      <a:endParaRPr lang="fr-FR" sz="1600" b="0" i="0" u="none" strike="noStrike" dirty="0">
                        <a:solidFill>
                          <a:schemeClr val="tx1"/>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94247">
                <a:tc>
                  <a:txBody>
                    <a:bodyPr/>
                    <a:lstStyle/>
                    <a:p>
                      <a:pPr marL="82550" marR="0" indent="0" algn="just" defTabSz="914400" rtl="0" eaLnBrk="1" fontAlgn="b" latinLnBrk="0" hangingPunct="1">
                        <a:lnSpc>
                          <a:spcPct val="100000"/>
                        </a:lnSpc>
                        <a:spcBef>
                          <a:spcPts val="0"/>
                        </a:spcBef>
                        <a:spcAft>
                          <a:spcPts val="0"/>
                        </a:spcAft>
                        <a:buClr>
                          <a:schemeClr val="accent6"/>
                        </a:buClr>
                        <a:buSzPts val="1600"/>
                        <a:buFont typeface="Calibri"/>
                        <a:buNone/>
                        <a:tabLst/>
                        <a:defRPr/>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a:t>
                      </a:r>
                      <a:r>
                        <a:rPr lang="fr-FR" sz="1600" b="0" i="0" u="none" strike="noStrike" baseline="0" dirty="0" smtClean="0">
                          <a:solidFill>
                            <a:schemeClr val="tx1"/>
                          </a:solidFill>
                          <a:latin typeface="+mn-lt"/>
                        </a:rPr>
                        <a:t>l’E.S. </a:t>
                      </a:r>
                      <a:r>
                        <a:rPr lang="fr-FR" sz="1600" b="0" i="0" u="none" strike="noStrike" baseline="0" dirty="0" smtClean="0">
                          <a:solidFill>
                            <a:schemeClr val="tx1"/>
                          </a:solidFill>
                          <a:latin typeface="Calibri"/>
                        </a:rPr>
                        <a:t>« produire  …»</a:t>
                      </a:r>
                      <a:endParaRPr lang="fr-FR" sz="1600" b="0" i="0" u="none" strike="noStrike" dirty="0">
                        <a:solidFill>
                          <a:schemeClr val="tx1"/>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4247">
                <a:tc>
                  <a:txBody>
                    <a:bodyPr/>
                    <a:lstStyle/>
                    <a:p>
                      <a:pPr marL="82550" marR="0" indent="0" algn="just" defTabSz="914400" rtl="0" eaLnBrk="1" fontAlgn="b" latinLnBrk="0" hangingPunct="1">
                        <a:lnSpc>
                          <a:spcPct val="100000"/>
                        </a:lnSpc>
                        <a:spcBef>
                          <a:spcPts val="0"/>
                        </a:spcBef>
                        <a:spcAft>
                          <a:spcPts val="0"/>
                        </a:spcAft>
                        <a:buClr>
                          <a:schemeClr val="accent6"/>
                        </a:buClr>
                        <a:buSzPts val="1600"/>
                        <a:buFont typeface="Calibri"/>
                        <a:buNone/>
                        <a:tabLst/>
                        <a:defRPr/>
                      </a:pPr>
                      <a:r>
                        <a:rPr lang="fr-FR" sz="1600" b="0" i="0" u="none" strike="noStrike" dirty="0" smtClean="0">
                          <a:solidFill>
                            <a:schemeClr val="tx1"/>
                          </a:solidFill>
                          <a:latin typeface="Calibri"/>
                        </a:rPr>
                        <a:t>Rechercher</a:t>
                      </a:r>
                      <a:r>
                        <a:rPr lang="fr-FR" sz="1600" b="0" i="0" u="none" strike="noStrike" baseline="0" dirty="0" smtClean="0">
                          <a:solidFill>
                            <a:schemeClr val="tx1"/>
                          </a:solidFill>
                          <a:latin typeface="Calibri"/>
                        </a:rPr>
                        <a:t> les différentes solutions permettant de réaliser </a:t>
                      </a:r>
                      <a:r>
                        <a:rPr lang="fr-FR" sz="1600" b="0" i="0" u="none" strike="noStrike" baseline="0" dirty="0" smtClean="0">
                          <a:solidFill>
                            <a:schemeClr val="tx1"/>
                          </a:solidFill>
                          <a:latin typeface="+mn-lt"/>
                        </a:rPr>
                        <a:t>l’E.S. </a:t>
                      </a:r>
                      <a:r>
                        <a:rPr lang="fr-FR" sz="1600" b="0" i="0" u="none" strike="noStrike" baseline="0" dirty="0" smtClean="0">
                          <a:solidFill>
                            <a:schemeClr val="tx1"/>
                          </a:solidFill>
                          <a:latin typeface="Calibri"/>
                        </a:rPr>
                        <a:t>« stocker …»</a:t>
                      </a:r>
                      <a:endParaRPr lang="fr-FR" sz="1600" b="0" i="0" u="none" strike="noStrike" dirty="0">
                        <a:solidFill>
                          <a:schemeClr val="tx1"/>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94247">
                <a:tc>
                  <a:txBody>
                    <a:bodyPr/>
                    <a:lstStyle/>
                    <a:p>
                      <a:pPr marL="82550" indent="0" algn="just" rtl="0" fontAlgn="b">
                        <a:buClr>
                          <a:schemeClr val="accent6"/>
                        </a:buClr>
                        <a:buSzPts val="1600"/>
                        <a:buFont typeface="Calibri"/>
                        <a:buNone/>
                      </a:pPr>
                      <a:r>
                        <a:rPr lang="fr-FR" sz="1600" b="0" i="0" u="none" strike="noStrike" dirty="0" smtClean="0">
                          <a:solidFill>
                            <a:srgbClr val="000000"/>
                          </a:solidFill>
                          <a:latin typeface="Calibri"/>
                        </a:rPr>
                        <a:t>Lister et préciser les avantages et limites des différentes solutions</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94247">
                <a:tc>
                  <a:txBody>
                    <a:bodyPr/>
                    <a:lstStyle/>
                    <a:p>
                      <a:pPr marL="82550" indent="0" algn="l" fontAlgn="b"/>
                      <a:r>
                        <a:rPr lang="fr-FR" sz="1600" b="0" i="0" u="none" strike="noStrike" dirty="0">
                          <a:solidFill>
                            <a:srgbClr val="000000"/>
                          </a:solidFill>
                          <a:latin typeface="Calibri"/>
                        </a:rPr>
                        <a:t>Choisir et justifier le choix d'une </a:t>
                      </a:r>
                      <a:r>
                        <a:rPr lang="fr-FR" sz="1600" b="0" i="0" u="none" strike="noStrike" dirty="0" smtClean="0">
                          <a:solidFill>
                            <a:srgbClr val="000000"/>
                          </a:solidFill>
                          <a:latin typeface="Calibri"/>
                        </a:rPr>
                        <a:t>solution</a:t>
                      </a:r>
                      <a:endParaRPr lang="fr-FR" sz="1600" b="0" i="0" u="none" strike="noStrike" dirty="0">
                        <a:solidFill>
                          <a:srgbClr val="000000"/>
                        </a:solidFill>
                        <a:latin typeface="Calibri"/>
                      </a:endParaRPr>
                    </a:p>
                  </a:txBody>
                  <a:tcPr marL="6550" marR="6550" marT="65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 </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1600" b="1" i="0" u="none" strike="noStrike" dirty="0">
                          <a:solidFill>
                            <a:srgbClr val="000000"/>
                          </a:solidFill>
                          <a:latin typeface="Calibri"/>
                        </a:rPr>
                        <a:t>X</a:t>
                      </a:r>
                    </a:p>
                  </a:txBody>
                  <a:tcPr marL="6550" marR="6550" marT="65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
        <p:nvSpPr>
          <p:cNvPr id="22" name="ZoneTexte 21"/>
          <p:cNvSpPr txBox="1"/>
          <p:nvPr/>
        </p:nvSpPr>
        <p:spPr>
          <a:xfrm>
            <a:off x="428596" y="5072074"/>
            <a:ext cx="6858048" cy="1569660"/>
          </a:xfrm>
          <a:prstGeom prst="rect">
            <a:avLst/>
          </a:prstGeom>
          <a:solidFill>
            <a:schemeClr val="bg1"/>
          </a:solidFill>
        </p:spPr>
        <p:txBody>
          <a:bodyPr wrap="square" rtlCol="0">
            <a:spAutoFit/>
          </a:bodyPr>
          <a:lstStyle/>
          <a:p>
            <a:pPr algn="ctr"/>
            <a:r>
              <a:rPr lang="fr-FR" sz="2400" dirty="0" smtClean="0">
                <a:solidFill>
                  <a:srgbClr val="FF0000"/>
                </a:solidFill>
              </a:rPr>
              <a:t>Ce type de libellé n’empêche pas que, </a:t>
            </a:r>
          </a:p>
          <a:p>
            <a:pPr algn="ctr"/>
            <a:r>
              <a:rPr lang="fr-FR" sz="2400" dirty="0" smtClean="0">
                <a:solidFill>
                  <a:srgbClr val="FF0000"/>
                </a:solidFill>
              </a:rPr>
              <a:t>dans le cadre d’une démarche de créativité, </a:t>
            </a:r>
          </a:p>
          <a:p>
            <a:pPr algn="ctr"/>
            <a:r>
              <a:rPr lang="fr-FR" sz="2400" dirty="0" smtClean="0">
                <a:solidFill>
                  <a:srgbClr val="FF0000"/>
                </a:solidFill>
              </a:rPr>
              <a:t>les tâches soient menées en groupe, l’élève qui en a la charge jouant le rôle d’animateur </a:t>
            </a:r>
            <a:endParaRPr lang="fr-FR" sz="2400" dirty="0">
              <a:solidFill>
                <a:srgbClr val="FF0000"/>
              </a:solidFill>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59</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857753"/>
          <a:ext cx="8501122" cy="1642553"/>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a:t>
                      </a:r>
                      <a:r>
                        <a:rPr lang="fr-FR" sz="1050" b="0" i="0" u="none" strike="noStrike" dirty="0" smtClean="0">
                          <a:solidFill>
                            <a:srgbClr val="000000"/>
                          </a:solidFill>
                          <a:latin typeface="Calibri"/>
                        </a:rPr>
                        <a:t>la </a:t>
                      </a:r>
                      <a:r>
                        <a:rPr lang="fr-FR" sz="1050" b="0" i="0" u="none" strike="noStrike" dirty="0">
                          <a:solidFill>
                            <a:srgbClr val="000000"/>
                          </a:solidFill>
                          <a:latin typeface="Calibri"/>
                        </a:rPr>
                        <a:t>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bl>
          </a:graphicData>
        </a:graphic>
      </p:graphicFrame>
      <p:sp>
        <p:nvSpPr>
          <p:cNvPr id="6" name="ZoneTexte 5"/>
          <p:cNvSpPr txBox="1"/>
          <p:nvPr/>
        </p:nvSpPr>
        <p:spPr>
          <a:xfrm>
            <a:off x="214282" y="2714620"/>
            <a:ext cx="8501122" cy="2816156"/>
          </a:xfrm>
          <a:prstGeom prst="rect">
            <a:avLst/>
          </a:prstGeom>
          <a:solidFill>
            <a:schemeClr val="bg1"/>
          </a:solidFill>
        </p:spPr>
        <p:txBody>
          <a:bodyPr wrap="square" rtlCol="0">
            <a:spAutoFit/>
          </a:bodyPr>
          <a:lstStyle/>
          <a:p>
            <a:pPr marL="274638" indent="-274638">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Typologie des tâches liées à la conception détaillée</a:t>
            </a:r>
          </a:p>
          <a:p>
            <a:pPr marL="274638" indent="-274638">
              <a:buClr>
                <a:schemeClr val="accent6">
                  <a:lumMod val="50000"/>
                </a:schemeClr>
              </a:buClr>
              <a:buFont typeface="Arial" pitchFamily="34" charset="0"/>
              <a:buChar char="•"/>
            </a:pPr>
            <a:r>
              <a:rPr lang="fr-FR" sz="2400" dirty="0" smtClean="0"/>
              <a:t>Définir la structure, la constitution d’un système, les choix de constituants</a:t>
            </a:r>
          </a:p>
          <a:p>
            <a:pPr marL="274638" indent="-274638">
              <a:buClr>
                <a:schemeClr val="accent6">
                  <a:lumMod val="50000"/>
                </a:schemeClr>
              </a:buClr>
              <a:buFont typeface="Arial" pitchFamily="34" charset="0"/>
              <a:buChar char="•"/>
            </a:pPr>
            <a:r>
              <a:rPr lang="fr-FR" sz="2400" dirty="0" smtClean="0"/>
              <a:t>Renseigner un logiciel de simulation, interpréter les résultats d’une simulation</a:t>
            </a:r>
          </a:p>
          <a:p>
            <a:pPr marL="274638" indent="-274638">
              <a:buClr>
                <a:schemeClr val="accent6">
                  <a:lumMod val="50000"/>
                </a:schemeClr>
              </a:buClr>
              <a:buFont typeface="Arial" pitchFamily="34" charset="0"/>
              <a:buChar char="•"/>
            </a:pPr>
            <a:r>
              <a:rPr lang="fr-FR" sz="2400" dirty="0" smtClean="0"/>
              <a:t>Expérimenter des procédures de stockage, de transport, de transformation d’énergie</a:t>
            </a:r>
            <a:endParaRPr lang="fr-FR" sz="2400" dirty="0"/>
          </a:p>
        </p:txBody>
      </p:sp>
      <p:sp>
        <p:nvSpPr>
          <p:cNvPr id="7" name="ZoneTexte 6"/>
          <p:cNvSpPr txBox="1"/>
          <p:nvPr/>
        </p:nvSpPr>
        <p:spPr>
          <a:xfrm>
            <a:off x="285720" y="191136"/>
            <a:ext cx="8501122" cy="523220"/>
          </a:xfrm>
          <a:prstGeom prst="rect">
            <a:avLst/>
          </a:prstGeom>
          <a:solidFill>
            <a:schemeClr val="bg1"/>
          </a:solidFill>
        </p:spPr>
        <p:txBody>
          <a:bodyPr wrap="square" rtlCol="0">
            <a:spAutoFit/>
          </a:bodyPr>
          <a:lstStyle/>
          <a:p>
            <a:pPr marL="274638" indent="-274638" algn="ct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Compétences liées à la conception détaillée</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116632"/>
            <a:ext cx="8922364" cy="6552728"/>
          </a:xfrm>
          <a:prstGeom prst="rect">
            <a:avLst/>
          </a:prstGeom>
          <a:noFill/>
          <a:ln w="9525">
            <a:noFill/>
            <a:miter lim="800000"/>
            <a:headEnd/>
            <a:tailEnd/>
          </a:ln>
        </p:spPr>
      </p:pic>
      <p:pic>
        <p:nvPicPr>
          <p:cNvPr id="7" name="Picture 47"/>
          <p:cNvPicPr>
            <a:picLocks noChangeAspect="1" noChangeArrowheads="1"/>
          </p:cNvPicPr>
          <p:nvPr/>
        </p:nvPicPr>
        <p:blipFill>
          <a:blip r:embed="rId3" cstate="print"/>
          <a:srcRect/>
          <a:stretch>
            <a:fillRect/>
          </a:stretch>
        </p:blipFill>
        <p:spPr bwMode="auto">
          <a:xfrm>
            <a:off x="5161126" y="967665"/>
            <a:ext cx="3788847" cy="3240360"/>
          </a:xfrm>
          <a:prstGeom prst="rect">
            <a:avLst/>
          </a:prstGeom>
          <a:noFill/>
          <a:ln w="9525">
            <a:solidFill>
              <a:srgbClr val="000099"/>
            </a:solidFill>
            <a:miter lim="800000"/>
            <a:headEnd/>
            <a:tailEnd/>
          </a:ln>
        </p:spPr>
      </p:pic>
      <p:pic>
        <p:nvPicPr>
          <p:cNvPr id="136193" name="Picture 1"/>
          <p:cNvPicPr>
            <a:picLocks noChangeAspect="1" noChangeArrowheads="1"/>
          </p:cNvPicPr>
          <p:nvPr/>
        </p:nvPicPr>
        <p:blipFill>
          <a:blip r:embed="rId4" cstate="print"/>
          <a:srcRect/>
          <a:stretch>
            <a:fillRect/>
          </a:stretch>
        </p:blipFill>
        <p:spPr bwMode="auto">
          <a:xfrm>
            <a:off x="2345085" y="4321671"/>
            <a:ext cx="685800" cy="152400"/>
          </a:xfrm>
          <a:prstGeom prst="rect">
            <a:avLst/>
          </a:prstGeom>
          <a:noFill/>
          <a:ln w="9525">
            <a:noFill/>
            <a:miter lim="800000"/>
            <a:headEnd/>
            <a:tailEnd/>
          </a:ln>
        </p:spPr>
      </p:pic>
      <p:sp>
        <p:nvSpPr>
          <p:cNvPr id="8" name="Rectangle 7"/>
          <p:cNvSpPr/>
          <p:nvPr/>
        </p:nvSpPr>
        <p:spPr>
          <a:xfrm>
            <a:off x="480984" y="2558681"/>
            <a:ext cx="3929090" cy="71438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latin typeface="Arial Black" pitchFamily="34" charset="0"/>
              </a:rPr>
              <a:t>PROBLÉMATIQUE</a:t>
            </a:r>
            <a:endParaRPr lang="fr-FR" dirty="0">
              <a:solidFill>
                <a:srgbClr val="FF0000"/>
              </a:solidFill>
              <a:latin typeface="Arial Black" pitchFamily="34" charset="0"/>
            </a:endParaRPr>
          </a:p>
        </p:txBody>
      </p:sp>
      <p:sp>
        <p:nvSpPr>
          <p:cNvPr id="6" name="Rectangle 5"/>
          <p:cNvSpPr/>
          <p:nvPr/>
        </p:nvSpPr>
        <p:spPr>
          <a:xfrm>
            <a:off x="4402997" y="2285992"/>
            <a:ext cx="740507"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60</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611560" y="2428868"/>
            <a:ext cx="7848872"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à la conception détaillée</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000372"/>
            <a:ext cx="8257780" cy="3262432"/>
          </a:xfrm>
          <a:prstGeom prst="rect">
            <a:avLst/>
          </a:prstGeom>
        </p:spPr>
        <p:txBody>
          <a:bodyPr wrap="square">
            <a:spAutoFit/>
          </a:bodyPr>
          <a:lstStyle/>
          <a:p>
            <a:pPr marL="182563" indent="-182563" algn="just">
              <a:spcAft>
                <a:spcPts val="600"/>
              </a:spcAft>
              <a:buClr>
                <a:schemeClr val="accent6">
                  <a:lumMod val="50000"/>
                </a:schemeClr>
              </a:buClr>
              <a:buFont typeface="Arial" pitchFamily="34" charset="0"/>
              <a:buChar char="•"/>
            </a:pPr>
            <a:r>
              <a:rPr lang="fr-FR" sz="2800" dirty="0" smtClean="0"/>
              <a:t>Définir la structure et les composants de l’exigence  système « … »</a:t>
            </a:r>
          </a:p>
          <a:p>
            <a:pPr marL="182563" indent="-182563" algn="just">
              <a:spcAft>
                <a:spcPts val="600"/>
              </a:spcAft>
              <a:buClr>
                <a:schemeClr val="accent6">
                  <a:lumMod val="50000"/>
                </a:schemeClr>
              </a:buClr>
              <a:buFont typeface="Arial" pitchFamily="34" charset="0"/>
              <a:buChar char="•"/>
            </a:pPr>
            <a:r>
              <a:rPr lang="fr-FR" sz="2800" dirty="0" smtClean="0"/>
              <a:t>Vérifier, à l'aide d'un logiciel de simulation, si les composants choisis permettent de respecter les données fixées par le CDC</a:t>
            </a:r>
          </a:p>
          <a:p>
            <a:pPr marL="182563" indent="-182563" algn="just">
              <a:spcAft>
                <a:spcPts val="600"/>
              </a:spcAft>
              <a:buClr>
                <a:schemeClr val="accent6">
                  <a:lumMod val="50000"/>
                </a:schemeClr>
              </a:buClr>
              <a:buFont typeface="Arial" pitchFamily="34" charset="0"/>
              <a:buChar char="•"/>
            </a:pPr>
            <a:r>
              <a:rPr lang="fr-FR" sz="2800" dirty="0" smtClean="0"/>
              <a:t>En cas de non-conformité, définir les caractéristiques des composants qui permettraient de respecter le CDC</a:t>
            </a:r>
            <a:endParaRPr lang="fr-FR" sz="2800" dirty="0"/>
          </a:p>
        </p:txBody>
      </p:sp>
      <p:pic>
        <p:nvPicPr>
          <p:cNvPr id="35" name="Picture 5"/>
          <p:cNvPicPr>
            <a:picLocks noChangeAspect="1" noChangeArrowheads="1"/>
          </p:cNvPicPr>
          <p:nvPr/>
        </p:nvPicPr>
        <p:blipFill>
          <a:blip r:embed="rId4" cstate="print"/>
          <a:srcRect/>
          <a:stretch>
            <a:fillRect/>
          </a:stretch>
        </p:blipFill>
        <p:spPr bwMode="auto">
          <a:xfrm>
            <a:off x="7812360" y="242088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61</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1003556"/>
          <a:ext cx="8501122" cy="1250633"/>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résultats 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alibri"/>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solidFill>
                            <a:srgbClr val="000000"/>
                          </a:solidFill>
                          <a:latin typeface="Calibri"/>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smtClean="0">
                          <a:solidFill>
                            <a:schemeClr val="bg1"/>
                          </a:solidFill>
                          <a:latin typeface="Calibri"/>
                        </a:rPr>
                        <a:t>CO8</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050" b="0" i="0" u="none" strike="noStrike" dirty="0" smtClean="0">
                          <a:solidFill>
                            <a:srgbClr val="000000"/>
                          </a:solidFill>
                          <a:latin typeface="+mn-lt"/>
                        </a:rPr>
                        <a:t>Justifier des éléments d'une simulation relative au comportement de tout ou partie d'un système et les écarts par rapport au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smtClean="0">
                          <a:solidFill>
                            <a:srgbClr val="000000"/>
                          </a:solidFill>
                          <a:latin typeface="+mn-lt"/>
                        </a:rPr>
                        <a:t>PROTOTYPAGE/RÉALISATION</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bl>
          </a:graphicData>
        </a:graphic>
      </p:graphicFrame>
      <p:sp>
        <p:nvSpPr>
          <p:cNvPr id="6" name="ZoneTexte 5"/>
          <p:cNvSpPr txBox="1"/>
          <p:nvPr/>
        </p:nvSpPr>
        <p:spPr>
          <a:xfrm>
            <a:off x="285720" y="191136"/>
            <a:ext cx="8501122" cy="523220"/>
          </a:xfrm>
          <a:prstGeom prst="rect">
            <a:avLst/>
          </a:prstGeom>
          <a:solidFill>
            <a:schemeClr val="bg1"/>
          </a:solidFill>
        </p:spPr>
        <p:txBody>
          <a:bodyPr wrap="square" rtlCol="0">
            <a:spAutoFit/>
          </a:bodyPr>
          <a:lstStyle/>
          <a:p>
            <a:pPr marL="274638" indent="-274638" algn="ct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Compétences liées au prototypage et à la réalisation</a:t>
            </a:r>
          </a:p>
        </p:txBody>
      </p:sp>
      <p:sp>
        <p:nvSpPr>
          <p:cNvPr id="8" name="ZoneTexte 7"/>
          <p:cNvSpPr txBox="1"/>
          <p:nvPr/>
        </p:nvSpPr>
        <p:spPr>
          <a:xfrm>
            <a:off x="214282" y="2714620"/>
            <a:ext cx="8501122" cy="2446824"/>
          </a:xfrm>
          <a:prstGeom prst="rect">
            <a:avLst/>
          </a:prstGeom>
          <a:solidFill>
            <a:schemeClr val="bg1"/>
          </a:solidFill>
        </p:spPr>
        <p:txBody>
          <a:bodyPr wrap="square" rtlCol="0">
            <a:spAutoFit/>
          </a:bodyPr>
          <a:lstStyle/>
          <a:p>
            <a:pPr marL="274638" indent="-274638">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Typologie des tâches liées au prototypage / réalisation</a:t>
            </a:r>
          </a:p>
          <a:p>
            <a:pPr marL="274638" indent="-274638">
              <a:buClr>
                <a:schemeClr val="accent6">
                  <a:lumMod val="50000"/>
                </a:schemeClr>
              </a:buClr>
              <a:buFont typeface="Arial" pitchFamily="34" charset="0"/>
              <a:buChar char="•"/>
            </a:pPr>
            <a:r>
              <a:rPr lang="fr-FR" sz="2400" dirty="0" smtClean="0"/>
              <a:t>Réaliser et valider un prototype</a:t>
            </a:r>
          </a:p>
          <a:p>
            <a:pPr marL="274638" indent="-274638">
              <a:buClr>
                <a:schemeClr val="accent6">
                  <a:lumMod val="50000"/>
                </a:schemeClr>
              </a:buClr>
              <a:buFont typeface="Arial" pitchFamily="34" charset="0"/>
              <a:buChar char="•"/>
            </a:pPr>
            <a:r>
              <a:rPr lang="fr-FR" sz="2400" dirty="0" smtClean="0"/>
              <a:t>Comparer et interpréter les résultats d’une simulation avec un comportement réel</a:t>
            </a:r>
          </a:p>
          <a:p>
            <a:pPr marL="274638" indent="-274638">
              <a:buClr>
                <a:schemeClr val="accent6">
                  <a:lumMod val="50000"/>
                </a:schemeClr>
              </a:buClr>
              <a:buFont typeface="Arial" pitchFamily="34" charset="0"/>
              <a:buChar char="•"/>
            </a:pPr>
            <a:r>
              <a:rPr lang="fr-FR" sz="2400" dirty="0" smtClean="0"/>
              <a:t>Justifier des éléments d’une simulation</a:t>
            </a:r>
          </a:p>
          <a:p>
            <a:pPr marL="274638" indent="-274638">
              <a:buClr>
                <a:schemeClr val="accent6">
                  <a:lumMod val="50000"/>
                </a:schemeClr>
              </a:buClr>
              <a:buFont typeface="Arial" pitchFamily="34" charset="0"/>
              <a:buChar char="•"/>
            </a:pPr>
            <a:r>
              <a:rPr lang="fr-FR" sz="2400" dirty="0" smtClean="0"/>
              <a:t>Mettre en œuvre un protocole d’essais et de mesures</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62</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611560" y="2428868"/>
            <a:ext cx="7848872"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au prototypage / réalisation</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068960"/>
            <a:ext cx="7848872" cy="3416320"/>
          </a:xfrm>
          <a:prstGeom prst="rect">
            <a:avLst/>
          </a:prstGeom>
        </p:spPr>
        <p:txBody>
          <a:bodyPr wrap="square">
            <a:spAutoFit/>
          </a:bodyPr>
          <a:lstStyle/>
          <a:p>
            <a:pPr marL="182563" indent="-182563" algn="just">
              <a:spcAft>
                <a:spcPts val="600"/>
              </a:spcAft>
              <a:buClr>
                <a:schemeClr val="accent6">
                  <a:lumMod val="50000"/>
                </a:schemeClr>
              </a:buClr>
              <a:buFont typeface="Arial" pitchFamily="34" charset="0"/>
              <a:buChar char="•"/>
            </a:pPr>
            <a:r>
              <a:rPr lang="fr-FR" sz="2800" dirty="0" smtClean="0"/>
              <a:t>Réaliser le prototype de l’exigence  système « … »</a:t>
            </a:r>
          </a:p>
          <a:p>
            <a:pPr marL="182563" indent="-182563" algn="just">
              <a:spcAft>
                <a:spcPts val="600"/>
              </a:spcAft>
              <a:buClr>
                <a:schemeClr val="accent6">
                  <a:lumMod val="50000"/>
                </a:schemeClr>
              </a:buClr>
              <a:buFont typeface="Arial" pitchFamily="34" charset="0"/>
              <a:buChar char="•"/>
            </a:pPr>
            <a:r>
              <a:rPr lang="fr-FR" sz="2800" dirty="0" smtClean="0"/>
              <a:t>Définir le protocole de test, le mettre en œuvre et interpréter les résultats.</a:t>
            </a:r>
          </a:p>
          <a:p>
            <a:pPr marL="182563" indent="-182563" algn="just">
              <a:spcAft>
                <a:spcPts val="600"/>
              </a:spcAft>
              <a:buClr>
                <a:schemeClr val="accent6">
                  <a:lumMod val="50000"/>
                </a:schemeClr>
              </a:buClr>
              <a:buFont typeface="Arial" pitchFamily="34" charset="0"/>
              <a:buChar char="•"/>
            </a:pPr>
            <a:r>
              <a:rPr lang="fr-FR" sz="2800" dirty="0" smtClean="0"/>
              <a:t>Comparer et interpréter les résultats de la simulation avec le comportement réel</a:t>
            </a:r>
          </a:p>
          <a:p>
            <a:pPr marL="182563" indent="-182563" algn="just">
              <a:spcAft>
                <a:spcPts val="600"/>
              </a:spcAft>
              <a:buClr>
                <a:schemeClr val="accent6">
                  <a:lumMod val="50000"/>
                </a:schemeClr>
              </a:buClr>
              <a:buFont typeface="Arial" pitchFamily="34" charset="0"/>
              <a:buChar char="•"/>
            </a:pPr>
            <a:r>
              <a:rPr lang="fr-FR" sz="2800" dirty="0" smtClean="0"/>
              <a:t>Justifier les éléments de simulation</a:t>
            </a:r>
          </a:p>
          <a:p>
            <a:pPr marL="182563" indent="-182563" algn="just">
              <a:spcAft>
                <a:spcPts val="600"/>
              </a:spcAft>
              <a:buClr>
                <a:schemeClr val="accent6">
                  <a:lumMod val="50000"/>
                </a:schemeClr>
              </a:buClr>
              <a:buFont typeface="Arial" pitchFamily="34" charset="0"/>
              <a:buChar char="•"/>
            </a:pPr>
            <a:endParaRPr lang="fr-FR" sz="2800" b="1" dirty="0"/>
          </a:p>
        </p:txBody>
      </p:sp>
      <p:pic>
        <p:nvPicPr>
          <p:cNvPr id="35" name="Picture 5"/>
          <p:cNvPicPr>
            <a:picLocks noChangeAspect="1" noChangeArrowheads="1"/>
          </p:cNvPicPr>
          <p:nvPr/>
        </p:nvPicPr>
        <p:blipFill>
          <a:blip r:embed="rId4" cstate="print"/>
          <a:srcRect/>
          <a:stretch>
            <a:fillRect/>
          </a:stretch>
        </p:blipFill>
        <p:spPr bwMode="auto">
          <a:xfrm>
            <a:off x="7884368" y="242088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63</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972274"/>
          <a:ext cx="8501122" cy="371107"/>
        </p:xfrm>
        <a:graphic>
          <a:graphicData uri="http://schemas.openxmlformats.org/drawingml/2006/table">
            <a:tbl>
              <a:tblPr/>
              <a:tblGrid>
                <a:gridCol w="500066"/>
                <a:gridCol w="6143668"/>
                <a:gridCol w="1857388"/>
              </a:tblGrid>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QUALIFICATION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INTÉGRATION  VALIDATION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bl>
          </a:graphicData>
        </a:graphic>
      </p:graphicFrame>
      <p:sp>
        <p:nvSpPr>
          <p:cNvPr id="6" name="ZoneTexte 5"/>
          <p:cNvSpPr txBox="1"/>
          <p:nvPr/>
        </p:nvSpPr>
        <p:spPr>
          <a:xfrm>
            <a:off x="0" y="191136"/>
            <a:ext cx="9144000" cy="523220"/>
          </a:xfrm>
          <a:prstGeom prst="rect">
            <a:avLst/>
          </a:prstGeom>
          <a:solidFill>
            <a:schemeClr val="bg1"/>
          </a:solidFill>
        </p:spPr>
        <p:txBody>
          <a:bodyPr wrap="square" rtlCol="0">
            <a:spAutoFit/>
          </a:bodyPr>
          <a:lstStyle/>
          <a:p>
            <a:pPr marL="274638" indent="-274638" algn="ct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Compétences liées à la qualification, intégration, validation</a:t>
            </a:r>
          </a:p>
        </p:txBody>
      </p:sp>
      <p:sp>
        <p:nvSpPr>
          <p:cNvPr id="7" name="ZoneTexte 6"/>
          <p:cNvSpPr txBox="1"/>
          <p:nvPr/>
        </p:nvSpPr>
        <p:spPr>
          <a:xfrm>
            <a:off x="214282" y="2714620"/>
            <a:ext cx="8929718" cy="1769715"/>
          </a:xfrm>
          <a:prstGeom prst="rect">
            <a:avLst/>
          </a:prstGeom>
          <a:solidFill>
            <a:schemeClr val="bg1"/>
          </a:solidFill>
        </p:spPr>
        <p:txBody>
          <a:bodyPr wrap="square" rtlCol="0">
            <a:spAutoFit/>
          </a:bodyPr>
          <a:lstStyle/>
          <a:p>
            <a:pPr>
              <a:spcAft>
                <a:spcPts val="600"/>
              </a:spcAft>
            </a:pPr>
            <a:r>
              <a:rPr lang="fr-FR" sz="2800" b="1" dirty="0" smtClean="0">
                <a:solidFill>
                  <a:schemeClr val="accent6">
                    <a:lumMod val="75000"/>
                  </a:schemeClr>
                </a:solidFill>
                <a:effectLst>
                  <a:outerShdw blurRad="38100" dist="38100" dir="2700000" algn="tl">
                    <a:srgbClr val="000000">
                      <a:alpha val="43137"/>
                    </a:srgbClr>
                  </a:outerShdw>
                </a:effectLst>
              </a:rPr>
              <a:t>Typologie des tâches liées à la qualification, intégration, validation</a:t>
            </a:r>
          </a:p>
          <a:p>
            <a:pPr marL="274638" indent="-274638">
              <a:buClr>
                <a:schemeClr val="accent6">
                  <a:lumMod val="50000"/>
                </a:schemeClr>
              </a:buClr>
              <a:buFont typeface="Arial" pitchFamily="34" charset="0"/>
              <a:buChar char="•"/>
            </a:pPr>
            <a:r>
              <a:rPr lang="fr-FR" sz="2400" dirty="0" smtClean="0"/>
              <a:t>Intégrer un prototype pour valider son comportement et ses performances</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64</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203117"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3" cstate="print"/>
          <a:stretch>
            <a:fillRect/>
          </a:stretch>
        </p:blipFill>
        <p:spPr>
          <a:xfrm>
            <a:off x="323529" y="6352752"/>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7" name="Rectangle 36"/>
          <p:cNvSpPr/>
          <p:nvPr/>
        </p:nvSpPr>
        <p:spPr>
          <a:xfrm>
            <a:off x="0" y="2428868"/>
            <a:ext cx="9144000" cy="584775"/>
          </a:xfrm>
          <a:prstGeom prst="rect">
            <a:avLst/>
          </a:prstGeom>
        </p:spPr>
        <p:txBody>
          <a:bodyPr wrap="square">
            <a:spAutoFit/>
          </a:bodyPr>
          <a:lstStyle/>
          <a:p>
            <a:pPr algn="ctr"/>
            <a:r>
              <a:rPr lang="fr-FR" sz="3200" dirty="0" smtClean="0"/>
              <a:t>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Tâches liées à la </a:t>
            </a:r>
            <a:r>
              <a:rPr lang="fr-FR" sz="3200" b="1" dirty="0" smtClean="0">
                <a:solidFill>
                  <a:schemeClr val="accent6">
                    <a:lumMod val="75000"/>
                  </a:schemeClr>
                </a:solidFill>
                <a:effectLst>
                  <a:outerShdw blurRad="38100" dist="38100" dir="2700000" algn="tl">
                    <a:srgbClr val="000000">
                      <a:alpha val="43137"/>
                    </a:srgbClr>
                  </a:outerShdw>
                </a:effectLst>
              </a:rPr>
              <a:t>qualification, intégration, validation</a:t>
            </a:r>
            <a:endParaRPr lang="fr-FR" sz="32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sp>
        <p:nvSpPr>
          <p:cNvPr id="42" name="Rectangle 41"/>
          <p:cNvSpPr/>
          <p:nvPr/>
        </p:nvSpPr>
        <p:spPr>
          <a:xfrm>
            <a:off x="827584" y="3861048"/>
            <a:ext cx="1008112" cy="369332"/>
          </a:xfrm>
          <a:prstGeom prst="rect">
            <a:avLst/>
          </a:prstGeom>
        </p:spPr>
        <p:txBody>
          <a:bodyPr wrap="square">
            <a:spAutoFit/>
          </a:bodyPr>
          <a:lstStyle/>
          <a:p>
            <a:endParaRPr lang="fr-FR" dirty="0"/>
          </a:p>
        </p:txBody>
      </p:sp>
      <p:sp>
        <p:nvSpPr>
          <p:cNvPr id="36" name="Rectangle 35"/>
          <p:cNvSpPr/>
          <p:nvPr/>
        </p:nvSpPr>
        <p:spPr>
          <a:xfrm>
            <a:off x="600500" y="3325048"/>
            <a:ext cx="7848872" cy="3416320"/>
          </a:xfrm>
          <a:prstGeom prst="rect">
            <a:avLst/>
          </a:prstGeom>
        </p:spPr>
        <p:txBody>
          <a:bodyPr wrap="square">
            <a:spAutoFit/>
          </a:bodyPr>
          <a:lstStyle/>
          <a:p>
            <a:pPr marL="182563" indent="-182563" algn="just">
              <a:spcAft>
                <a:spcPts val="600"/>
              </a:spcAft>
              <a:buClr>
                <a:schemeClr val="accent6">
                  <a:lumMod val="50000"/>
                </a:schemeClr>
              </a:buClr>
              <a:buFont typeface="Arial" pitchFamily="34" charset="0"/>
              <a:buChar char="•"/>
            </a:pPr>
            <a:r>
              <a:rPr lang="fr-FR" sz="2800" dirty="0" smtClean="0"/>
              <a:t>Intégrer l'ensemble des prototypes des exigences système, afin de réaliser le prototype global</a:t>
            </a:r>
          </a:p>
          <a:p>
            <a:pPr marL="182563" indent="-182563" algn="just">
              <a:spcAft>
                <a:spcPts val="600"/>
              </a:spcAft>
              <a:buClr>
                <a:schemeClr val="accent6">
                  <a:lumMod val="50000"/>
                </a:schemeClr>
              </a:buClr>
              <a:buFont typeface="Arial" pitchFamily="34" charset="0"/>
              <a:buChar char="•"/>
            </a:pPr>
            <a:r>
              <a:rPr lang="fr-FR" sz="2800" dirty="0" smtClean="0"/>
              <a:t>Définir le protocole de test du prototype global, le mettre en œuvre et interpréter les résultats</a:t>
            </a:r>
          </a:p>
          <a:p>
            <a:pPr marL="182563" indent="-182563" algn="just">
              <a:spcAft>
                <a:spcPts val="600"/>
              </a:spcAft>
              <a:buClr>
                <a:schemeClr val="accent6">
                  <a:lumMod val="50000"/>
                </a:schemeClr>
              </a:buClr>
              <a:buFont typeface="Arial" pitchFamily="34" charset="0"/>
              <a:buChar char="•"/>
            </a:pPr>
            <a:r>
              <a:rPr lang="fr-FR" sz="2800" dirty="0" smtClean="0"/>
              <a:t>Établir le bilan global du projet</a:t>
            </a:r>
          </a:p>
          <a:p>
            <a:pPr marL="182563" indent="-182563" algn="just">
              <a:spcAft>
                <a:spcPts val="600"/>
              </a:spcAft>
              <a:buClr>
                <a:schemeClr val="accent6">
                  <a:lumMod val="50000"/>
                </a:schemeClr>
              </a:buClr>
              <a:buFont typeface="Arial" pitchFamily="34" charset="0"/>
              <a:buChar char="•"/>
            </a:pPr>
            <a:r>
              <a:rPr lang="fr-FR" sz="2800" dirty="0" smtClean="0"/>
              <a:t>Préparer la présentation du projet</a:t>
            </a:r>
          </a:p>
          <a:p>
            <a:pPr marL="182563" indent="-182563" algn="just">
              <a:spcAft>
                <a:spcPts val="600"/>
              </a:spcAft>
              <a:buClr>
                <a:schemeClr val="accent6">
                  <a:lumMod val="50000"/>
                </a:schemeClr>
              </a:buClr>
              <a:buFont typeface="Arial" pitchFamily="34" charset="0"/>
              <a:buChar char="•"/>
            </a:pPr>
            <a:endParaRPr lang="fr-FR" sz="2800" b="1" dirty="0"/>
          </a:p>
        </p:txBody>
      </p:sp>
      <p:pic>
        <p:nvPicPr>
          <p:cNvPr id="35" name="Picture 5"/>
          <p:cNvPicPr>
            <a:picLocks noChangeAspect="1" noChangeArrowheads="1"/>
          </p:cNvPicPr>
          <p:nvPr/>
        </p:nvPicPr>
        <p:blipFill>
          <a:blip r:embed="rId4" cstate="print"/>
          <a:srcRect/>
          <a:stretch>
            <a:fillRect/>
          </a:stretch>
        </p:blipFill>
        <p:spPr bwMode="auto">
          <a:xfrm>
            <a:off x="8028384" y="2906496"/>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wipe(left)">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wipe(left)">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wipe(left)">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65</a:t>
            </a:fld>
            <a:endParaRPr lang="fr-FR"/>
          </a:p>
        </p:txBody>
      </p:sp>
      <p:sp>
        <p:nvSpPr>
          <p:cNvPr id="35" name="Sous-titre 2"/>
          <p:cNvSpPr txBox="1">
            <a:spLocks/>
          </p:cNvSpPr>
          <p:nvPr/>
        </p:nvSpPr>
        <p:spPr>
          <a:xfrm>
            <a:off x="179512" y="3573016"/>
            <a:ext cx="5392620" cy="192768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endParaRPr kumimoji="0" lang="fr-F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graphicFrame>
        <p:nvGraphicFramePr>
          <p:cNvPr id="9" name="Tableau 8"/>
          <p:cNvGraphicFramePr>
            <a:graphicFrameLocks noGrp="1"/>
          </p:cNvGraphicFramePr>
          <p:nvPr/>
        </p:nvGraphicFramePr>
        <p:xfrm>
          <a:off x="214282" y="-24"/>
          <a:ext cx="8501122" cy="6829251"/>
        </p:xfrm>
        <a:graphic>
          <a:graphicData uri="http://schemas.openxmlformats.org/drawingml/2006/table">
            <a:tbl>
              <a:tblPr/>
              <a:tblGrid>
                <a:gridCol w="500066"/>
                <a:gridCol w="6143668"/>
                <a:gridCol w="1857388"/>
              </a:tblGrid>
              <a:tr h="274472">
                <a:tc>
                  <a:txBody>
                    <a:bodyPr/>
                    <a:lstStyle/>
                    <a:p>
                      <a:pPr algn="ctr" fontAlgn="ctr"/>
                      <a:r>
                        <a:rPr lang="fr-FR" sz="1200" b="1" i="0" u="none" strike="noStrike" dirty="0">
                          <a:solidFill>
                            <a:srgbClr val="000000"/>
                          </a:solidFill>
                          <a:latin typeface="Calibri"/>
                        </a:rPr>
                        <a:t>O1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Caractériser des systèmes privilégiant un usage raisonné du point de vue développement durable</a:t>
                      </a:r>
                    </a:p>
                  </a:txBody>
                  <a:tcPr marL="5347" marR="5347" marT="5347"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chemeClr val="bg1"/>
                          </a:solidFill>
                          <a:latin typeface="Calibri"/>
                        </a:rPr>
                        <a:t>CO1.1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a:solidFill>
                            <a:srgbClr val="000000"/>
                          </a:solidFill>
                          <a:latin typeface="Calibri"/>
                        </a:rPr>
                        <a:t>justifier les choix de matériaux des structures d'un systèmes et les énergies mises en œuvre dans une perspective de développement durable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chemeClr val="bg1"/>
                          </a:solidFill>
                          <a:latin typeface="Calibri"/>
                        </a:rPr>
                        <a:t>CO1.2</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 choix d'une solution selon des contraintes </a:t>
                      </a:r>
                      <a:r>
                        <a:rPr lang="fr-FR" sz="1050" b="0" i="0" u="none" strike="noStrike" dirty="0" smtClean="0">
                          <a:solidFill>
                            <a:srgbClr val="000000"/>
                          </a:solidFill>
                          <a:latin typeface="Calibri"/>
                        </a:rPr>
                        <a:t>d'ergonomie </a:t>
                      </a:r>
                      <a:r>
                        <a:rPr lang="fr-FR" sz="1050" b="0" i="0" u="none" strike="noStrike" dirty="0">
                          <a:solidFill>
                            <a:srgbClr val="000000"/>
                          </a:solidFill>
                          <a:latin typeface="Calibri"/>
                        </a:rPr>
                        <a:t>et d'effets sur la santé de l'homme et du vivant</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O2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Identifier les éléments permettant la limitation de l'impact environnemental d'un système et de ses constituants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0" i="0" u="none" strike="noStrike" dirty="0">
                          <a:solidFill>
                            <a:schemeClr val="bg1"/>
                          </a:solidFill>
                          <a:latin typeface="Calibri"/>
                        </a:rPr>
                        <a:t>CO2.1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Identifier les flux et la forme de l'énergie, caractériser ses transformations et/ou modulations et estimer l'efficacité énergétique globale d'un système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0" i="0" u="none" strike="noStrike" dirty="0">
                          <a:solidFill>
                            <a:schemeClr val="bg1"/>
                          </a:solidFill>
                          <a:latin typeface="Calibri"/>
                        </a:rPr>
                        <a:t>CO2.2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a:solidFill>
                            <a:srgbClr val="000000"/>
                          </a:solidFill>
                          <a:latin typeface="Calibri"/>
                        </a:rPr>
                        <a:t>justifier les solutions constructives d'un système au regard des impacts environnementaux et économiques engendrés tout au long de son cycle de vie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3635">
                <a:tc>
                  <a:txBody>
                    <a:bodyPr/>
                    <a:lstStyle/>
                    <a:p>
                      <a:pPr algn="ctr" fontAlgn="ctr"/>
                      <a:r>
                        <a:rPr lang="fr-FR" sz="1200" b="1" i="0" u="none" strike="noStrike" dirty="0">
                          <a:solidFill>
                            <a:srgbClr val="000000"/>
                          </a:solidFill>
                          <a:latin typeface="Calibri"/>
                        </a:rPr>
                        <a:t>O7</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Imaginer une solution, répondre à un besoin</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CO7.1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Participer à une démarche de conception dans le but de proposer plusieurs solutions possibles à un problème technique identifié en lien avec un enjeu énergétique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PRÉLIMINAIRE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4472">
                <a:tc>
                  <a:txBody>
                    <a:bodyPr/>
                    <a:lstStyle/>
                    <a:p>
                      <a:pPr algn="ctr" fontAlgn="ctr"/>
                      <a:r>
                        <a:rPr lang="fr-FR" sz="1200" b="1" i="0" u="none" strike="noStrike" dirty="0">
                          <a:solidFill>
                            <a:srgbClr val="000000"/>
                          </a:solidFill>
                          <a:latin typeface="Calibri"/>
                        </a:rPr>
                        <a:t>CO7.2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Justifier une solution retenue en intégrant les conséquences des choix sur le </a:t>
                      </a:r>
                      <a:r>
                        <a:rPr lang="fr-FR" sz="1050" b="0" i="0" u="none" strike="noStrike" dirty="0" err="1">
                          <a:solidFill>
                            <a:srgbClr val="000000"/>
                          </a:solidFill>
                          <a:latin typeface="Calibri"/>
                        </a:rPr>
                        <a:t>tryptique</a:t>
                      </a:r>
                      <a:r>
                        <a:rPr lang="fr-FR" sz="1050" b="0" i="0" u="none" strike="noStrike" dirty="0">
                          <a:solidFill>
                            <a:srgbClr val="000000"/>
                          </a:solidFill>
                          <a:latin typeface="Calibri"/>
                        </a:rPr>
                        <a:t> </a:t>
                      </a:r>
                      <a:r>
                        <a:rPr lang="fr-FR" sz="1050" b="0" i="0" u="none" strike="noStrike" dirty="0" smtClean="0">
                          <a:solidFill>
                            <a:srgbClr val="000000"/>
                          </a:solidFill>
                          <a:latin typeface="Calibri"/>
                        </a:rPr>
                        <a:t> MEII</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PRÉLIMINAIRE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74472">
                <a:tc>
                  <a:txBody>
                    <a:bodyPr/>
                    <a:lstStyle/>
                    <a:p>
                      <a:pPr algn="ctr" fontAlgn="ctr"/>
                      <a:r>
                        <a:rPr lang="fr-FR" sz="1200" b="1" i="0" u="none" strike="noStrike" dirty="0">
                          <a:solidFill>
                            <a:srgbClr val="000000"/>
                          </a:solidFill>
                          <a:latin typeface="Calibri"/>
                        </a:rPr>
                        <a:t>CO7.3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 structure, la constitution d'un système en fonction des caractéristiques technico-économiques et environnementales attendues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74472">
                <a:tc>
                  <a:txBody>
                    <a:bodyPr/>
                    <a:lstStyle/>
                    <a:p>
                      <a:pPr algn="ctr" fontAlgn="ctr"/>
                      <a:r>
                        <a:rPr lang="fr-FR" sz="1200" b="1" i="0" u="none" strike="noStrike" dirty="0">
                          <a:solidFill>
                            <a:srgbClr val="000000"/>
                          </a:solidFill>
                          <a:latin typeface="Calibri"/>
                        </a:rPr>
                        <a:t>CO7.4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Définir les modifications de la structure, les choix de constituants et du type de système de gestion d'une chaîne d'énergie afin de répondre à une évolution du cahier des charges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chemeClr val="tx1"/>
                          </a:solidFill>
                          <a:latin typeface="Calibri"/>
                        </a:rPr>
                        <a:t>CONCEPTION DÉTAILLÉE</a:t>
                      </a:r>
                      <a:endParaRPr lang="fr-FR" sz="1200" b="1" i="0" u="none" strike="noStrike" dirty="0">
                        <a:solidFill>
                          <a:schemeClr val="tx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49565">
                <a:tc>
                  <a:txBody>
                    <a:bodyPr/>
                    <a:lstStyle/>
                    <a:p>
                      <a:pPr algn="ctr" fontAlgn="ctr"/>
                      <a:r>
                        <a:rPr lang="fr-FR" sz="1200" b="1" i="0" u="none" strike="noStrike" dirty="0">
                          <a:solidFill>
                            <a:srgbClr val="000000"/>
                          </a:solidFill>
                          <a:latin typeface="Calibri"/>
                        </a:rPr>
                        <a:t>O8</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Valider des solutions techniques</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274472">
                <a:tc>
                  <a:txBody>
                    <a:bodyPr/>
                    <a:lstStyle/>
                    <a:p>
                      <a:pPr algn="ctr" fontAlgn="ctr"/>
                      <a:r>
                        <a:rPr lang="fr-FR" sz="1200" b="1" i="0" u="none" strike="noStrike" dirty="0">
                          <a:solidFill>
                            <a:srgbClr val="000000"/>
                          </a:solidFill>
                          <a:latin typeface="Calibri"/>
                        </a:rPr>
                        <a:t>CO8.1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Renseigner un logiciel de simulation du comportement énergétique avec les caractéristiques du système et les paramètres externes avec un point de fonctionnement donné</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smtClean="0">
                          <a:solidFill>
                            <a:srgbClr val="000000"/>
                          </a:solidFill>
                          <a:latin typeface="Calibri"/>
                        </a:rPr>
                        <a:t>CO8.2</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Interpréter les résultats d'une simulation afin de valider une solution ou l'optimiser</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CONCEPTION PRÉLIMINAIRE </a:t>
                      </a:r>
                      <a:br>
                        <a:rPr lang="fr-FR" sz="1200" b="1" i="0" u="none" strike="noStrike" dirty="0" smtClean="0">
                          <a:solidFill>
                            <a:srgbClr val="000000"/>
                          </a:solidFill>
                          <a:latin typeface="Calibri"/>
                        </a:rPr>
                      </a:br>
                      <a:r>
                        <a:rPr lang="fr-FR" sz="1200" b="1" i="0" u="none" strike="noStrike" dirty="0" smtClean="0">
                          <a:solidFill>
                            <a:srgbClr val="000000"/>
                          </a:solidFill>
                          <a:latin typeface="Calibri"/>
                        </a:rPr>
                        <a:t>CONCEPTION DÉTAILLÉE</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CO8.3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Comparer et interpréter le résultats d'une </a:t>
                      </a:r>
                      <a:r>
                        <a:rPr lang="fr-FR" sz="1050" b="0" i="0" u="none" strike="noStrike" dirty="0" smtClean="0">
                          <a:solidFill>
                            <a:srgbClr val="000000"/>
                          </a:solidFill>
                          <a:latin typeface="Calibri"/>
                        </a:rPr>
                        <a:t>simulation </a:t>
                      </a:r>
                      <a:r>
                        <a:rPr lang="fr-FR" sz="1050" b="0" i="0" u="none" strike="noStrike" dirty="0">
                          <a:solidFill>
                            <a:srgbClr val="000000"/>
                          </a:solidFill>
                          <a:latin typeface="Calibri"/>
                        </a:rPr>
                        <a:t>d'un comportement d'un système avec un comportement réel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PROTOTYPAGE/RÉALISATION</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a:solidFill>
                            <a:schemeClr val="tx1"/>
                          </a:solidFill>
                          <a:latin typeface="Calibri"/>
                        </a:rPr>
                        <a:t>CO8.4</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Mettre en œuvre un protocole d'essais et de mesures sur le </a:t>
                      </a:r>
                      <a:r>
                        <a:rPr lang="fr-FR" sz="1050" b="0" i="0" u="none" strike="noStrike" dirty="0" smtClean="0">
                          <a:solidFill>
                            <a:srgbClr val="000000"/>
                          </a:solidFill>
                          <a:latin typeface="Calibri"/>
                        </a:rPr>
                        <a:t>prototype </a:t>
                      </a:r>
                      <a:r>
                        <a:rPr lang="fr-FR" sz="1050" b="0" i="0" u="none" strike="noStrike" dirty="0">
                          <a:solidFill>
                            <a:srgbClr val="000000"/>
                          </a:solidFill>
                          <a:latin typeface="Calibri"/>
                        </a:rPr>
                        <a:t>d'une chaîne d'énergie, interpréter les résultats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Calibri"/>
                        </a:rPr>
                        <a:t>PROTOTYPAGE/RÉALISATION</a:t>
                      </a:r>
                      <a:endParaRPr lang="fr-FR" sz="1200" b="1"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4472">
                <a:tc>
                  <a:txBody>
                    <a:bodyPr/>
                    <a:lstStyle/>
                    <a:p>
                      <a:pPr algn="ctr" fontAlgn="ctr"/>
                      <a:r>
                        <a:rPr lang="fr-FR" sz="1200" b="1" i="0" u="none" strike="noStrike" dirty="0" smtClean="0">
                          <a:solidFill>
                            <a:schemeClr val="bg1"/>
                          </a:solidFill>
                          <a:latin typeface="Calibri"/>
                        </a:rPr>
                        <a:t>CO8es</a:t>
                      </a:r>
                      <a:endParaRPr lang="fr-FR" sz="1200" b="1" i="0" u="none" strike="noStrike" dirty="0">
                        <a:solidFill>
                          <a:schemeClr val="bg1"/>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fr-FR" sz="1050" b="0" i="0" u="none" strike="noStrike" dirty="0" smtClean="0">
                          <a:solidFill>
                            <a:srgbClr val="000000"/>
                          </a:solidFill>
                          <a:latin typeface="+mn-lt"/>
                        </a:rPr>
                        <a:t>Justifier des éléments d'une simulation relative au comportement de tout ou partie d'un système et les écarts par rapport au réel</a:t>
                      </a:r>
                      <a:endParaRPr lang="fr-FR" sz="1050" b="0" i="0" u="none" strike="noStrike" dirty="0">
                        <a:solidFill>
                          <a:srgbClr val="000000"/>
                        </a:solidFill>
                        <a:latin typeface="Calibri"/>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70088">
                <a:tc>
                  <a:txBody>
                    <a:bodyPr/>
                    <a:lstStyle/>
                    <a:p>
                      <a:pPr algn="ctr" fontAlgn="ctr"/>
                      <a:r>
                        <a:rPr lang="fr-FR" sz="1200" b="1" i="0" u="none" strike="noStrike" dirty="0">
                          <a:solidFill>
                            <a:srgbClr val="000000"/>
                          </a:solidFill>
                          <a:latin typeface="Calibri"/>
                        </a:rPr>
                        <a:t>O9</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l" fontAlgn="ctr"/>
                      <a:r>
                        <a:rPr lang="fr-FR" sz="1200" b="1" i="0" u="none" strike="noStrike" dirty="0">
                          <a:solidFill>
                            <a:srgbClr val="000000"/>
                          </a:solidFill>
                          <a:latin typeface="Calibri"/>
                        </a:rPr>
                        <a:t>Gérer la vie d'un système</a:t>
                      </a:r>
                    </a:p>
                  </a:txBody>
                  <a:tcPr marL="5347" marR="5347" marT="534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fr-FR"/>
                    </a:p>
                  </a:txBody>
                  <a:tcPr/>
                </a:tc>
              </a:tr>
              <a:tr h="388004">
                <a:tc>
                  <a:txBody>
                    <a:bodyPr/>
                    <a:lstStyle/>
                    <a:p>
                      <a:pPr algn="ctr" fontAlgn="ctr"/>
                      <a:r>
                        <a:rPr lang="fr-FR" sz="1200" b="1" i="0" u="none" strike="noStrike" dirty="0">
                          <a:solidFill>
                            <a:srgbClr val="000000"/>
                          </a:solidFill>
                          <a:latin typeface="Calibri"/>
                        </a:rPr>
                        <a:t>CO9.1</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Expérimenter des procédures de stockage, de transport, de transformation d'énergie pour aider à la conception d'une chaîne d'énergie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200" b="1" i="0" u="none" strike="noStrike" dirty="0" smtClean="0">
                          <a:solidFill>
                            <a:srgbClr val="000000"/>
                          </a:solidFill>
                          <a:latin typeface="+mn-lt"/>
                        </a:rPr>
                        <a:t>CONCEPTION PRÉLIMINAIRE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CONCEPTION DÉTAILLÉE</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ECE"/>
                    </a:solidFill>
                  </a:tcPr>
                </a:tc>
              </a:tr>
              <a:tr h="274472">
                <a:tc>
                  <a:txBody>
                    <a:bodyPr/>
                    <a:lstStyle/>
                    <a:p>
                      <a:pPr algn="ctr" fontAlgn="ctr"/>
                      <a:r>
                        <a:rPr lang="fr-FR" sz="1200" b="1" i="0" u="none" strike="noStrike" dirty="0">
                          <a:solidFill>
                            <a:srgbClr val="000000"/>
                          </a:solidFill>
                          <a:latin typeface="Calibri"/>
                        </a:rPr>
                        <a:t>CO9.2</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Réaliser et valider un prototype obtenu en réponse à tout ou partie du cahier des charges initial</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PROTOTYPAGE/RÉALISATION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323541">
                <a:tc>
                  <a:txBody>
                    <a:bodyPr/>
                    <a:lstStyle/>
                    <a:p>
                      <a:pPr algn="ctr" fontAlgn="ctr"/>
                      <a:r>
                        <a:rPr lang="fr-FR" sz="1200" b="1" i="0" u="none" strike="noStrike" dirty="0">
                          <a:solidFill>
                            <a:srgbClr val="000000"/>
                          </a:solidFill>
                          <a:latin typeface="Calibri"/>
                        </a:rPr>
                        <a:t>CO9.3</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ctr"/>
                      <a:r>
                        <a:rPr lang="fr-FR" sz="1050" b="0" i="0" u="none" strike="noStrike" dirty="0">
                          <a:solidFill>
                            <a:srgbClr val="000000"/>
                          </a:solidFill>
                          <a:latin typeface="Calibri"/>
                        </a:rPr>
                        <a:t>Intégrer un prototype dans un système à modifier pour valider son comportement et ses performances</a:t>
                      </a: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smtClean="0">
                          <a:solidFill>
                            <a:srgbClr val="000000"/>
                          </a:solidFill>
                          <a:latin typeface="+mn-lt"/>
                        </a:rPr>
                        <a:t>QUALIFICATION </a:t>
                      </a:r>
                      <a:br>
                        <a:rPr lang="fr-FR" sz="1200" b="1" i="0" u="none" strike="noStrike" dirty="0" smtClean="0">
                          <a:solidFill>
                            <a:srgbClr val="000000"/>
                          </a:solidFill>
                          <a:latin typeface="+mn-lt"/>
                        </a:rPr>
                      </a:br>
                      <a:r>
                        <a:rPr lang="fr-FR" sz="1200" b="1" i="0" u="none" strike="noStrike" dirty="0" smtClean="0">
                          <a:solidFill>
                            <a:srgbClr val="000000"/>
                          </a:solidFill>
                          <a:latin typeface="+mn-lt"/>
                        </a:rPr>
                        <a:t>INTÉGRATION  VALIDATION</a:t>
                      </a:r>
                      <a:endParaRPr lang="fr-FR" sz="1200" b="1" i="0" u="none" strike="noStrike" dirty="0">
                        <a:solidFill>
                          <a:srgbClr val="000000"/>
                        </a:solidFill>
                        <a:latin typeface="+mn-lt"/>
                      </a:endParaRPr>
                    </a:p>
                  </a:txBody>
                  <a:tcPr marL="5347" marR="5347" marT="53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bl>
          </a:graphicData>
        </a:graphic>
      </p:graphicFrame>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66</a:t>
            </a:fld>
            <a:endParaRPr lang="fr-FR" dirty="0"/>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t>
            </a:r>
            <a:r>
              <a:rPr lang="fr-FR" sz="1200" dirty="0" smtClean="0"/>
              <a:t>&amp; 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93764" y="227687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6" name="Titre 1"/>
          <p:cNvSpPr txBox="1">
            <a:spLocks/>
          </p:cNvSpPr>
          <p:nvPr/>
        </p:nvSpPr>
        <p:spPr>
          <a:xfrm>
            <a:off x="1763688" y="2852936"/>
            <a:ext cx="5472608" cy="648073"/>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Conception préliminaire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67</a:t>
            </a:fld>
            <a:endParaRPr lang="fr-FR" dirty="0"/>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t>
            </a:r>
            <a:r>
              <a:rPr lang="fr-FR" sz="1200" dirty="0" smtClean="0"/>
              <a:t>&amp; 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0868"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Bouton d'action : Suivant 32">
            <a:hlinkClick r:id="rId2" action="ppaction://hlinksldjump" highlightClick="1"/>
          </p:cNvPr>
          <p:cNvSpPr/>
          <p:nvPr/>
        </p:nvSpPr>
        <p:spPr>
          <a:xfrm>
            <a:off x="8572528" y="6452790"/>
            <a:ext cx="428628" cy="3337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Picture 5"/>
          <p:cNvPicPr>
            <a:picLocks noChangeAspect="1" noChangeArrowheads="1"/>
          </p:cNvPicPr>
          <p:nvPr/>
        </p:nvPicPr>
        <p:blipFill>
          <a:blip r:embed="rId3" cstate="print"/>
          <a:srcRect/>
          <a:stretch>
            <a:fillRect/>
          </a:stretch>
        </p:blipFill>
        <p:spPr bwMode="auto">
          <a:xfrm>
            <a:off x="2767810" y="3380326"/>
            <a:ext cx="3232950" cy="2263252"/>
          </a:xfrm>
          <a:prstGeom prst="flowChartProcess">
            <a:avLst/>
          </a:prstGeom>
          <a:noFill/>
          <a:ln w="9525">
            <a:noFill/>
            <a:miter lim="800000"/>
            <a:headEnd/>
            <a:tailEnd/>
          </a:ln>
          <a:scene3d>
            <a:camera prst="orthographicFront"/>
            <a:lightRig rig="threePt" dir="t"/>
          </a:scene3d>
          <a:sp3d>
            <a:bevelT/>
          </a:sp3d>
        </p:spPr>
      </p:pic>
      <p:pic>
        <p:nvPicPr>
          <p:cNvPr id="36" name="Image 35" descr="detection lumiere.jpg">
            <a:hlinkClick r:id="rId4" action="ppaction://hlinksldjump"/>
          </p:cNvPr>
          <p:cNvPicPr>
            <a:picLocks noChangeAspect="1"/>
          </p:cNvPicPr>
          <p:nvPr/>
        </p:nvPicPr>
        <p:blipFill>
          <a:blip r:embed="rId5" cstate="print"/>
          <a:stretch>
            <a:fillRect/>
          </a:stretch>
        </p:blipFill>
        <p:spPr>
          <a:xfrm>
            <a:off x="6333763" y="5460302"/>
            <a:ext cx="2067389" cy="1169158"/>
          </a:xfrm>
          <a:prstGeom prst="flowChartPunchedTape">
            <a:avLst/>
          </a:prstGeom>
          <a:scene3d>
            <a:camera prst="orthographicFront"/>
            <a:lightRig rig="threePt" dir="t"/>
          </a:scene3d>
          <a:sp3d>
            <a:bevelT/>
          </a:sp3d>
        </p:spPr>
      </p:pic>
      <p:pic>
        <p:nvPicPr>
          <p:cNvPr id="37" name="Image 36" descr="detection personne.png">
            <a:hlinkClick r:id="rId6" action="ppaction://hlinksldjump"/>
          </p:cNvPr>
          <p:cNvPicPr>
            <a:picLocks noChangeAspect="1"/>
          </p:cNvPicPr>
          <p:nvPr/>
        </p:nvPicPr>
        <p:blipFill>
          <a:blip r:embed="rId7" cstate="print"/>
          <a:stretch>
            <a:fillRect/>
          </a:stretch>
        </p:blipFill>
        <p:spPr>
          <a:xfrm>
            <a:off x="6329450" y="4000504"/>
            <a:ext cx="2100202" cy="1264071"/>
          </a:xfrm>
          <a:prstGeom prst="flowChartPunchedTape">
            <a:avLst/>
          </a:prstGeom>
          <a:scene3d>
            <a:camera prst="orthographicFront"/>
            <a:lightRig rig="threePt" dir="t"/>
          </a:scene3d>
          <a:sp3d>
            <a:bevelT/>
          </a:sp3d>
        </p:spPr>
      </p:pic>
      <p:pic>
        <p:nvPicPr>
          <p:cNvPr id="39" name="Image 38" descr="eolien-petit1.jpg">
            <a:hlinkClick r:id="rId8" action="ppaction://hlinksldjump"/>
          </p:cNvPr>
          <p:cNvPicPr>
            <a:picLocks noChangeAspect="1"/>
          </p:cNvPicPr>
          <p:nvPr/>
        </p:nvPicPr>
        <p:blipFill>
          <a:blip r:embed="rId9" cstate="print"/>
          <a:stretch>
            <a:fillRect/>
          </a:stretch>
        </p:blipFill>
        <p:spPr>
          <a:xfrm>
            <a:off x="395536" y="3922130"/>
            <a:ext cx="1819010" cy="1364258"/>
          </a:xfrm>
          <a:prstGeom prst="flowChartPunchedTape">
            <a:avLst/>
          </a:prstGeom>
          <a:scene3d>
            <a:camera prst="orthographicFront"/>
            <a:lightRig rig="threePt" dir="t"/>
          </a:scene3d>
          <a:sp3d>
            <a:bevelT/>
          </a:sp3d>
        </p:spPr>
      </p:pic>
      <p:pic>
        <p:nvPicPr>
          <p:cNvPr id="40" name="Image 39" descr="rame.jpg">
            <a:hlinkClick r:id="rId10" action="ppaction://hlinksldjump"/>
          </p:cNvPr>
          <p:cNvPicPr>
            <a:picLocks noChangeAspect="1"/>
          </p:cNvPicPr>
          <p:nvPr/>
        </p:nvPicPr>
        <p:blipFill>
          <a:blip r:embed="rId11" cstate="print"/>
          <a:stretch>
            <a:fillRect/>
          </a:stretch>
        </p:blipFill>
        <p:spPr>
          <a:xfrm>
            <a:off x="6329450" y="2477800"/>
            <a:ext cx="2028764" cy="1383248"/>
          </a:xfrm>
          <a:prstGeom prst="flowChartPunchedTape">
            <a:avLst/>
          </a:prstGeom>
          <a:scene3d>
            <a:camera prst="orthographicFront"/>
            <a:lightRig rig="threePt" dir="t"/>
          </a:scene3d>
          <a:sp3d>
            <a:bevelT/>
          </a:sp3d>
        </p:spPr>
      </p:pic>
      <p:pic>
        <p:nvPicPr>
          <p:cNvPr id="41" name="Image 40" descr="stockage.jpg">
            <a:hlinkClick r:id="rId12" action="ppaction://hlinksldjump"/>
          </p:cNvPr>
          <p:cNvPicPr>
            <a:picLocks noChangeAspect="1"/>
          </p:cNvPicPr>
          <p:nvPr/>
        </p:nvPicPr>
        <p:blipFill>
          <a:blip r:embed="rId13" cstate="print"/>
          <a:stretch>
            <a:fillRect/>
          </a:stretch>
        </p:blipFill>
        <p:spPr>
          <a:xfrm>
            <a:off x="395536" y="5394433"/>
            <a:ext cx="1890448" cy="1392153"/>
          </a:xfrm>
          <a:prstGeom prst="flowChartPunchedTape">
            <a:avLst/>
          </a:prstGeom>
          <a:scene3d>
            <a:camera prst="orthographicFront"/>
            <a:lightRig rig="threePt" dir="t"/>
          </a:scene3d>
          <a:sp3d>
            <a:bevelT/>
          </a:sp3d>
        </p:spPr>
      </p:pic>
      <p:pic>
        <p:nvPicPr>
          <p:cNvPr id="1026" name="Picture 2">
            <a:hlinkClick r:id="rId14" action="ppaction://hlinksldjump"/>
          </p:cNvPr>
          <p:cNvPicPr>
            <a:picLocks noChangeAspect="1" noChangeArrowheads="1"/>
          </p:cNvPicPr>
          <p:nvPr/>
        </p:nvPicPr>
        <p:blipFill>
          <a:blip r:embed="rId15" cstate="print"/>
          <a:srcRect/>
          <a:stretch>
            <a:fillRect/>
          </a:stretch>
        </p:blipFill>
        <p:spPr bwMode="auto">
          <a:xfrm>
            <a:off x="357158" y="2450049"/>
            <a:ext cx="1889878" cy="1336141"/>
          </a:xfrm>
          <a:prstGeom prst="flowChartPunchedTape">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68</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t>
            </a:r>
            <a:r>
              <a:rPr lang="fr-FR" sz="1200" dirty="0" smtClean="0"/>
              <a:t>&amp; 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3573016"/>
            <a:ext cx="8136904" cy="122413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Comment choisir la technologie qui va répondre </a:t>
            </a:r>
          </a:p>
          <a:p>
            <a:pPr marL="0" marR="0" lvl="0" indent="0" algn="ctr" defTabSz="914400" rtl="0" eaLnBrk="1" fontAlgn="auto" latinLnBrk="0" hangingPunct="1">
              <a:lnSpc>
                <a:spcPct val="120000"/>
              </a:lnSpc>
              <a:spcBef>
                <a:spcPct val="0"/>
              </a:spcBef>
              <a:spcAft>
                <a:spcPts val="0"/>
              </a:spcAft>
              <a:buClrTx/>
              <a:buSzTx/>
              <a:buFontTx/>
              <a:buNone/>
              <a:tabLst/>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à l’exigence système fonctionnelle </a:t>
            </a:r>
          </a:p>
          <a:p>
            <a:pPr marL="0" marR="0" lvl="0" indent="0" algn="ctr" defTabSz="914400" rtl="0" eaLnBrk="1" fontAlgn="auto" latinLnBrk="0" hangingPunct="1">
              <a:lnSpc>
                <a:spcPct val="120000"/>
              </a:lnSpc>
              <a:spcBef>
                <a:spcPct val="0"/>
              </a:spcBef>
              <a:spcAft>
                <a:spcPts val="0"/>
              </a:spcAft>
              <a:buClrTx/>
              <a:buSzTx/>
              <a:buFontTx/>
              <a:buNone/>
              <a:tabLst/>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Produire l’énergie »</a:t>
            </a: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69</a:t>
            </a:fld>
            <a:endParaRPr lang="fr-FR"/>
          </a:p>
        </p:txBody>
      </p:sp>
      <p:sp>
        <p:nvSpPr>
          <p:cNvPr id="25" name="Rectangle à coins arrondis 24"/>
          <p:cNvSpPr/>
          <p:nvPr/>
        </p:nvSpPr>
        <p:spPr>
          <a:xfrm>
            <a:off x="251520" y="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46" name="Rectangle 45"/>
          <p:cNvSpPr/>
          <p:nvPr/>
        </p:nvSpPr>
        <p:spPr>
          <a:xfrm>
            <a:off x="179512" y="980728"/>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63" name="Rectangle à coins arrondis 62"/>
          <p:cNvSpPr/>
          <p:nvPr/>
        </p:nvSpPr>
        <p:spPr>
          <a:xfrm>
            <a:off x="179512" y="620688"/>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3" name="Titre 1"/>
          <p:cNvSpPr txBox="1">
            <a:spLocks/>
          </p:cNvSpPr>
          <p:nvPr/>
        </p:nvSpPr>
        <p:spPr>
          <a:xfrm>
            <a:off x="1187624" y="188640"/>
            <a:ext cx="8136904"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Prendre possession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du cahier des charges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ZoneTexte 7"/>
          <p:cNvSpPr txBox="1"/>
          <p:nvPr/>
        </p:nvSpPr>
        <p:spPr>
          <a:xfrm>
            <a:off x="428596" y="4746616"/>
            <a:ext cx="5286412" cy="830997"/>
          </a:xfrm>
          <a:prstGeom prst="rect">
            <a:avLst/>
          </a:prstGeom>
          <a:solidFill>
            <a:srgbClr val="FFFFCC"/>
          </a:solidFill>
          <a:ln w="28575">
            <a:solidFill>
              <a:schemeClr val="tx1"/>
            </a:solidFill>
          </a:ln>
        </p:spPr>
        <p:txBody>
          <a:bodyPr wrap="square" rtlCol="0">
            <a:spAutoFit/>
          </a:bodyPr>
          <a:lstStyle/>
          <a:p>
            <a:pPr algn="ctr"/>
            <a:r>
              <a:rPr lang="fr-FR" sz="2400" dirty="0" smtClean="0"/>
              <a:t>« Exigence système fonctionnelle »</a:t>
            </a:r>
          </a:p>
          <a:p>
            <a:pPr algn="ctr"/>
            <a:r>
              <a:rPr lang="fr-FR" sz="2400" b="1" dirty="0" smtClean="0"/>
              <a:t>Produire de l’énergie</a:t>
            </a:r>
            <a:endParaRPr lang="fr-FR" sz="2400" b="1" dirty="0"/>
          </a:p>
        </p:txBody>
      </p:sp>
      <p:sp>
        <p:nvSpPr>
          <p:cNvPr id="9" name="ZoneTexte 8"/>
          <p:cNvSpPr txBox="1"/>
          <p:nvPr/>
        </p:nvSpPr>
        <p:spPr>
          <a:xfrm>
            <a:off x="428596" y="5577614"/>
            <a:ext cx="5286412" cy="830997"/>
          </a:xfrm>
          <a:prstGeom prst="rect">
            <a:avLst/>
          </a:prstGeom>
          <a:solidFill>
            <a:srgbClr val="FFFFCC"/>
          </a:solidFill>
          <a:ln w="28575">
            <a:solidFill>
              <a:schemeClr val="tx1"/>
            </a:solidFill>
          </a:ln>
        </p:spPr>
        <p:txBody>
          <a:bodyPr wrap="square" rtlCol="0">
            <a:spAutoFit/>
          </a:bodyPr>
          <a:lstStyle/>
          <a:p>
            <a:r>
              <a:rPr lang="fr-FR" sz="2400" dirty="0" smtClean="0"/>
              <a:t>Id = « ESF1 »</a:t>
            </a:r>
          </a:p>
          <a:p>
            <a:r>
              <a:rPr lang="fr-FR" sz="2400" dirty="0" err="1" smtClean="0"/>
              <a:t>Text</a:t>
            </a:r>
            <a:r>
              <a:rPr lang="fr-FR" sz="2400" dirty="0" smtClean="0"/>
              <a:t>=</a:t>
            </a:r>
            <a:endParaRPr lang="fr-FR" sz="2400" dirty="0"/>
          </a:p>
        </p:txBody>
      </p:sp>
      <p:sp>
        <p:nvSpPr>
          <p:cNvPr id="11" name="ZoneTexte 10"/>
          <p:cNvSpPr txBox="1"/>
          <p:nvPr/>
        </p:nvSpPr>
        <p:spPr>
          <a:xfrm>
            <a:off x="2928926" y="2143116"/>
            <a:ext cx="5286412" cy="830997"/>
          </a:xfrm>
          <a:prstGeom prst="rect">
            <a:avLst/>
          </a:prstGeom>
          <a:solidFill>
            <a:srgbClr val="C5F1C5"/>
          </a:solidFill>
          <a:ln w="28575">
            <a:solidFill>
              <a:schemeClr val="tx1"/>
            </a:solidFill>
          </a:ln>
        </p:spPr>
        <p:txBody>
          <a:bodyPr wrap="square" rtlCol="0">
            <a:spAutoFit/>
          </a:bodyPr>
          <a:lstStyle/>
          <a:p>
            <a:pPr algn="ctr"/>
            <a:r>
              <a:rPr lang="fr-FR" sz="2400" dirty="0" smtClean="0"/>
              <a:t>« Besoin performance »</a:t>
            </a:r>
          </a:p>
          <a:p>
            <a:pPr algn="ctr"/>
            <a:r>
              <a:rPr lang="fr-FR" sz="2400" b="1" dirty="0" smtClean="0"/>
              <a:t>Être autonome en énergie</a:t>
            </a:r>
            <a:endParaRPr lang="fr-FR" sz="2400" b="1" dirty="0"/>
          </a:p>
        </p:txBody>
      </p:sp>
      <p:sp>
        <p:nvSpPr>
          <p:cNvPr id="12" name="ZoneTexte 11"/>
          <p:cNvSpPr txBox="1"/>
          <p:nvPr/>
        </p:nvSpPr>
        <p:spPr>
          <a:xfrm>
            <a:off x="2928926" y="2968640"/>
            <a:ext cx="5286412" cy="830997"/>
          </a:xfrm>
          <a:prstGeom prst="rect">
            <a:avLst/>
          </a:prstGeom>
          <a:solidFill>
            <a:srgbClr val="C5F1C5"/>
          </a:solidFill>
          <a:ln w="28575">
            <a:solidFill>
              <a:schemeClr val="tx1"/>
            </a:solidFill>
          </a:ln>
        </p:spPr>
        <p:txBody>
          <a:bodyPr wrap="square" rtlCol="0">
            <a:spAutoFit/>
          </a:bodyPr>
          <a:lstStyle/>
          <a:p>
            <a:r>
              <a:rPr lang="fr-FR" sz="2400" dirty="0" smtClean="0"/>
              <a:t>Id = «BP1 »</a:t>
            </a:r>
          </a:p>
          <a:p>
            <a:r>
              <a:rPr lang="fr-FR" sz="2400" dirty="0" err="1" smtClean="0"/>
              <a:t>Text</a:t>
            </a:r>
            <a:r>
              <a:rPr lang="fr-FR" sz="2400" dirty="0" smtClean="0"/>
              <a:t> = Assurer 14H d’autonomie</a:t>
            </a:r>
            <a:endParaRPr lang="fr-FR" sz="2400" dirty="0"/>
          </a:p>
        </p:txBody>
      </p:sp>
      <p:cxnSp>
        <p:nvCxnSpPr>
          <p:cNvPr id="13" name="Connecteur droit avec flèche 12"/>
          <p:cNvCxnSpPr>
            <a:stCxn id="8" idx="0"/>
          </p:cNvCxnSpPr>
          <p:nvPr/>
        </p:nvCxnSpPr>
        <p:spPr>
          <a:xfrm rot="5400000" flipH="1" flipV="1">
            <a:off x="3305969" y="3623461"/>
            <a:ext cx="888988" cy="135732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31746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093296"/>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4" name="Titre 1"/>
          <p:cNvSpPr txBox="1">
            <a:spLocks/>
          </p:cNvSpPr>
          <p:nvPr/>
        </p:nvSpPr>
        <p:spPr>
          <a:xfrm>
            <a:off x="1835696" y="2348880"/>
            <a:ext cx="4824536" cy="7200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Sous-titre 2"/>
          <p:cNvSpPr txBox="1">
            <a:spLocks/>
          </p:cNvSpPr>
          <p:nvPr/>
        </p:nvSpPr>
        <p:spPr>
          <a:xfrm>
            <a:off x="-108520" y="3212976"/>
            <a:ext cx="5760640" cy="230653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lang="fr-FR" sz="2200" b="1" dirty="0" smtClean="0">
              <a:latin typeface="Arial" pitchFamily="34" charset="0"/>
              <a:cs typeface="Arial" pitchFamily="34" charset="0"/>
            </a:endParaRPr>
          </a:p>
        </p:txBody>
      </p:sp>
      <p:sp>
        <p:nvSpPr>
          <p:cNvPr id="36" name="ZoneTexte 35"/>
          <p:cNvSpPr txBox="1"/>
          <p:nvPr/>
        </p:nvSpPr>
        <p:spPr>
          <a:xfrm>
            <a:off x="0" y="3140968"/>
            <a:ext cx="9144000" cy="3570208"/>
          </a:xfrm>
          <a:prstGeom prst="rect">
            <a:avLst/>
          </a:prstGeom>
          <a:noFill/>
        </p:spPr>
        <p:txBody>
          <a:bodyPr wrap="square" rtlCol="0">
            <a:spAutoFit/>
          </a:bodyPr>
          <a:lstStyle/>
          <a:p>
            <a:pPr algn="ctr">
              <a:spcAft>
                <a:spcPts val="1200"/>
              </a:spcAft>
            </a:pPr>
            <a:r>
              <a:rPr lang="fr-FR" sz="2800" b="1" dirty="0" smtClean="0"/>
              <a:t>Problématique initiale ? </a:t>
            </a:r>
            <a:r>
              <a:rPr lang="fr-FR" sz="2800" dirty="0" smtClean="0"/>
              <a:t>: problème qui a généré le projet</a:t>
            </a:r>
          </a:p>
          <a:p>
            <a:pPr algn="ctr">
              <a:spcAft>
                <a:spcPts val="1200"/>
              </a:spcAft>
            </a:pPr>
            <a:r>
              <a:rPr lang="fr-FR" sz="2800" b="1" dirty="0" smtClean="0"/>
              <a:t>Problématique point de vue utilisateur ? </a:t>
            </a:r>
            <a:r>
              <a:rPr lang="fr-FR" sz="2800" dirty="0" smtClean="0"/>
              <a:t>: fonctionnalités à ajouter, ergonomie à améliorer, … </a:t>
            </a:r>
          </a:p>
          <a:p>
            <a:pPr algn="ctr">
              <a:spcAft>
                <a:spcPts val="1200"/>
              </a:spcAft>
            </a:pPr>
            <a:r>
              <a:rPr lang="fr-FR" sz="2800" b="1" dirty="0" smtClean="0"/>
              <a:t>Problématique point de vue constructeur ? </a:t>
            </a:r>
            <a:r>
              <a:rPr lang="fr-FR" sz="2800" dirty="0" smtClean="0"/>
              <a:t>: réduire les coûts, améliorer la compétitivité du produit, …</a:t>
            </a:r>
          </a:p>
          <a:p>
            <a:pPr algn="ctr"/>
            <a:r>
              <a:rPr lang="fr-FR" sz="2800" b="1" dirty="0" smtClean="0"/>
              <a:t>Problématique technique ? </a:t>
            </a:r>
            <a:r>
              <a:rPr lang="fr-FR" sz="2800" dirty="0" smtClean="0"/>
              <a:t>: définir les solutions technologiques pour répondre aux exigences fonctionnelles …</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nodePh="1">
                                  <p:stCondLst>
                                    <p:cond delay="0"/>
                                  </p:stCondLst>
                                  <p:endCondLst>
                                    <p:cond evt="begin" delay="0">
                                      <p:tn val="5"/>
                                    </p:cond>
                                  </p:end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wipe(left)">
                                      <p:cBhvr>
                                        <p:cTn id="12" dur="5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animEffect transition="in" filter="wipe(left)">
                                      <p:cBhvr>
                                        <p:cTn id="17" dur="500"/>
                                        <p:tgtEl>
                                          <p:spTgt spid="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xEl>
                                              <p:pRg st="2" end="2"/>
                                            </p:txEl>
                                          </p:spTgt>
                                        </p:tgtEl>
                                        <p:attrNameLst>
                                          <p:attrName>style.visibility</p:attrName>
                                        </p:attrNameLst>
                                      </p:cBhvr>
                                      <p:to>
                                        <p:strVal val="visible"/>
                                      </p:to>
                                    </p:set>
                                    <p:animEffect transition="in" filter="wipe(left)">
                                      <p:cBhvr>
                                        <p:cTn id="22" dur="500"/>
                                        <p:tgtEl>
                                          <p:spTgt spid="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xEl>
                                              <p:pRg st="3" end="3"/>
                                            </p:txEl>
                                          </p:spTgt>
                                        </p:tgtEl>
                                        <p:attrNameLst>
                                          <p:attrName>style.visibility</p:attrName>
                                        </p:attrNameLst>
                                      </p:cBhvr>
                                      <p:to>
                                        <p:strVal val="visible"/>
                                      </p:to>
                                    </p:set>
                                    <p:animEffect transition="in" filter="wipe(left)">
                                      <p:cBhvr>
                                        <p:cTn id="27"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24"/>
            <a:ext cx="9144001" cy="6858000"/>
          </a:xfrm>
          <a:prstGeom prst="rect">
            <a:avLst/>
          </a:prstGeom>
          <a:noFill/>
          <a:ln w="9525">
            <a:noFill/>
            <a:miter lim="800000"/>
            <a:headEnd/>
            <a:tailEnd/>
          </a:ln>
        </p:spPr>
      </p:pic>
      <p:sp>
        <p:nvSpPr>
          <p:cNvPr id="3" name="ZoneTexte 2"/>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 </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4" name="ZoneTexte 3"/>
          <p:cNvSpPr txBox="1"/>
          <p:nvPr/>
        </p:nvSpPr>
        <p:spPr>
          <a:xfrm>
            <a:off x="1187624" y="692696"/>
            <a:ext cx="3739286" cy="1354217"/>
          </a:xfrm>
          <a:prstGeom prst="rect">
            <a:avLst/>
          </a:prstGeom>
          <a:noFill/>
        </p:spPr>
        <p:txBody>
          <a:bodyPr wrap="square" rtlCol="0">
            <a:spAutoFit/>
          </a:bodyPr>
          <a:lstStyle/>
          <a:p>
            <a:r>
              <a:rPr lang="fr-FR" sz="2800" b="1" dirty="0" smtClean="0">
                <a:ea typeface="Arial Unicode MS" pitchFamily="34" charset="-128"/>
                <a:cs typeface="Arial Unicode MS" pitchFamily="34" charset="-128"/>
              </a:rPr>
              <a:t>I</a:t>
            </a:r>
            <a:r>
              <a:rPr lang="fr-FR" sz="2800" b="1" dirty="0" smtClean="0"/>
              <a:t>) Production d’énergie</a:t>
            </a:r>
          </a:p>
          <a:p>
            <a:endParaRPr lang="fr-FR" dirty="0" smtClean="0"/>
          </a:p>
          <a:p>
            <a:endParaRPr lang="fr-FR" dirty="0" smtClean="0"/>
          </a:p>
          <a:p>
            <a:endParaRPr lang="fr-FR" dirty="0"/>
          </a:p>
        </p:txBody>
      </p:sp>
      <p:sp>
        <p:nvSpPr>
          <p:cNvPr id="8" name="ZoneTexte 7"/>
          <p:cNvSpPr txBox="1"/>
          <p:nvPr/>
        </p:nvSpPr>
        <p:spPr>
          <a:xfrm>
            <a:off x="1259632" y="3929066"/>
            <a:ext cx="3954170" cy="461665"/>
          </a:xfrm>
          <a:prstGeom prst="rect">
            <a:avLst/>
          </a:prstGeom>
          <a:noFill/>
        </p:spPr>
        <p:txBody>
          <a:bodyPr wrap="square" rtlCol="0">
            <a:spAutoFit/>
          </a:bodyPr>
          <a:lstStyle/>
          <a:p>
            <a:pPr>
              <a:buClr>
                <a:srgbClr val="00B050"/>
              </a:buClr>
              <a:buFont typeface="Wingdings" pitchFamily="2" charset="2"/>
              <a:buChar char="ü"/>
            </a:pPr>
            <a:r>
              <a:rPr lang="fr-FR" i="1" dirty="0" smtClean="0">
                <a:solidFill>
                  <a:srgbClr val="0070C0"/>
                </a:solidFill>
              </a:rPr>
              <a:t>  </a:t>
            </a:r>
            <a:r>
              <a:rPr lang="fr-FR" sz="2400" i="1" dirty="0" smtClean="0">
                <a:solidFill>
                  <a:srgbClr val="0070C0"/>
                </a:solidFill>
                <a:hlinkClick r:id="rId4" action="ppaction://hlinkpres?slideindex=1&amp;slidetitle="/>
              </a:rPr>
              <a:t>L’énergie photovoltaïque </a:t>
            </a:r>
            <a:r>
              <a:rPr lang="fr-FR" i="1" dirty="0" smtClean="0">
                <a:solidFill>
                  <a:srgbClr val="0070C0"/>
                </a:solidFill>
                <a:hlinkClick r:id="rId4" action="ppaction://hlinkpres?slideindex=1&amp;slidetitle="/>
              </a:rPr>
              <a:t>:</a:t>
            </a:r>
            <a:endParaRPr lang="fr-FR" i="1" dirty="0">
              <a:solidFill>
                <a:srgbClr val="0070C0"/>
              </a:solidFill>
            </a:endParaRPr>
          </a:p>
        </p:txBody>
      </p:sp>
      <p:pic>
        <p:nvPicPr>
          <p:cNvPr id="10244" name="Picture 4" descr="http://gregoire.pascaud.free.fr/image_ps/panneau-solaire.jpg"/>
          <p:cNvPicPr>
            <a:picLocks noChangeAspect="1" noChangeArrowheads="1"/>
          </p:cNvPicPr>
          <p:nvPr/>
        </p:nvPicPr>
        <p:blipFill>
          <a:blip r:embed="rId5" cstate="print"/>
          <a:srcRect/>
          <a:stretch>
            <a:fillRect/>
          </a:stretch>
        </p:blipFill>
        <p:spPr bwMode="auto">
          <a:xfrm>
            <a:off x="1475656" y="4797152"/>
            <a:ext cx="2331688"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5" name="Connecteur droit 14"/>
          <p:cNvCxnSpPr/>
          <p:nvPr/>
        </p:nvCxnSpPr>
        <p:spPr>
          <a:xfrm rot="5400000">
            <a:off x="5036359" y="5615226"/>
            <a:ext cx="221455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436096" y="4293096"/>
            <a:ext cx="576064" cy="369332"/>
          </a:xfrm>
          <a:prstGeom prst="rect">
            <a:avLst/>
          </a:prstGeom>
          <a:noFill/>
        </p:spPr>
        <p:txBody>
          <a:bodyPr wrap="square" rtlCol="0">
            <a:spAutoFit/>
          </a:bodyPr>
          <a:lstStyle/>
          <a:p>
            <a:r>
              <a:rPr lang="fr-FR" dirty="0" smtClean="0"/>
              <a:t> </a:t>
            </a:r>
            <a:endParaRPr lang="fr-FR" sz="3200" dirty="0">
              <a:solidFill>
                <a:srgbClr val="00B050"/>
              </a:solidFill>
            </a:endParaRPr>
          </a:p>
        </p:txBody>
      </p:sp>
      <p:sp>
        <p:nvSpPr>
          <p:cNvPr id="29" name="ZoneTexte 28"/>
          <p:cNvSpPr txBox="1"/>
          <p:nvPr/>
        </p:nvSpPr>
        <p:spPr>
          <a:xfrm>
            <a:off x="3857620" y="4373623"/>
            <a:ext cx="2367144" cy="2800767"/>
          </a:xfrm>
          <a:prstGeom prst="rect">
            <a:avLst/>
          </a:prstGeom>
          <a:noFill/>
        </p:spPr>
        <p:txBody>
          <a:bodyPr wrap="square" rtlCol="0">
            <a:spAutoFit/>
          </a:bodyPr>
          <a:lstStyle/>
          <a:p>
            <a:pPr marL="177800" indent="-177800">
              <a:buFont typeface="Arial" pitchFamily="34" charset="0"/>
              <a:buChar char="•"/>
            </a:pPr>
            <a:r>
              <a:rPr lang="fr-FR" sz="2000" dirty="0" smtClean="0"/>
              <a:t>Modulable </a:t>
            </a:r>
          </a:p>
          <a:p>
            <a:pPr marL="177800" indent="-177800">
              <a:buFont typeface="Arial" pitchFamily="34" charset="0"/>
              <a:buChar char="•"/>
            </a:pPr>
            <a:r>
              <a:rPr lang="fr-FR" sz="2000" dirty="0" smtClean="0"/>
              <a:t>Pollution zéro à l’utilisation</a:t>
            </a:r>
          </a:p>
          <a:p>
            <a:pPr marL="177800" indent="-177800">
              <a:buFont typeface="Arial" pitchFamily="34" charset="0"/>
              <a:buChar char="•"/>
            </a:pPr>
            <a:r>
              <a:rPr lang="fr-FR" sz="2000" dirty="0" smtClean="0"/>
              <a:t>installation possible partout</a:t>
            </a:r>
          </a:p>
          <a:p>
            <a:pPr marL="177800" indent="-177800">
              <a:buFont typeface="Arial" pitchFamily="34" charset="0"/>
              <a:buChar char="•"/>
            </a:pPr>
            <a:r>
              <a:rPr lang="fr-FR" sz="2000" dirty="0" smtClean="0"/>
              <a:t> résiste aux conditions météo extrêmes</a:t>
            </a:r>
          </a:p>
          <a:p>
            <a:pPr>
              <a:buFontTx/>
              <a:buChar char="-"/>
            </a:pPr>
            <a:endParaRPr lang="fr-FR" sz="1600" dirty="0"/>
          </a:p>
        </p:txBody>
      </p:sp>
      <p:sp>
        <p:nvSpPr>
          <p:cNvPr id="30" name="ZoneTexte 29"/>
          <p:cNvSpPr txBox="1"/>
          <p:nvPr/>
        </p:nvSpPr>
        <p:spPr>
          <a:xfrm>
            <a:off x="6215074" y="4414179"/>
            <a:ext cx="2533390" cy="2554545"/>
          </a:xfrm>
          <a:prstGeom prst="rect">
            <a:avLst/>
          </a:prstGeom>
          <a:noFill/>
        </p:spPr>
        <p:txBody>
          <a:bodyPr wrap="square" rtlCol="0">
            <a:spAutoFit/>
          </a:bodyPr>
          <a:lstStyle/>
          <a:p>
            <a:pPr marL="177800" indent="-177800">
              <a:buFont typeface="Arial" pitchFamily="34" charset="0"/>
              <a:buChar char="•"/>
            </a:pPr>
            <a:r>
              <a:rPr lang="fr-FR" sz="2000" dirty="0" smtClean="0"/>
              <a:t>Rendement faible (25 %)</a:t>
            </a:r>
          </a:p>
          <a:p>
            <a:pPr marL="177800" indent="-177800">
              <a:buFont typeface="Arial" pitchFamily="34" charset="0"/>
              <a:buChar char="•"/>
            </a:pPr>
            <a:r>
              <a:rPr lang="fr-FR" sz="2000" dirty="0" smtClean="0"/>
              <a:t>Polluant à la fabrication</a:t>
            </a:r>
          </a:p>
          <a:p>
            <a:pPr marL="177800" indent="-177800">
              <a:buFont typeface="Arial" pitchFamily="34" charset="0"/>
              <a:buChar char="•"/>
            </a:pPr>
            <a:r>
              <a:rPr lang="fr-FR" sz="2000" dirty="0" smtClean="0"/>
              <a:t>Production variable  en fonction de l’ensoleillement</a:t>
            </a:r>
          </a:p>
          <a:p>
            <a:pPr>
              <a:buFontTx/>
              <a:buChar char="-"/>
            </a:pPr>
            <a:endParaRPr lang="fr-FR" sz="2000" dirty="0"/>
          </a:p>
        </p:txBody>
      </p:sp>
      <p:sp>
        <p:nvSpPr>
          <p:cNvPr id="31" name="ZoneTexte 3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 </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3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grpSp>
        <p:nvGrpSpPr>
          <p:cNvPr id="20" name="Groupe 19"/>
          <p:cNvGrpSpPr/>
          <p:nvPr/>
        </p:nvGrpSpPr>
        <p:grpSpPr>
          <a:xfrm>
            <a:off x="1331640" y="1124744"/>
            <a:ext cx="7812360" cy="2718033"/>
            <a:chOff x="1331640" y="1124744"/>
            <a:chExt cx="7812360" cy="2718033"/>
          </a:xfrm>
        </p:grpSpPr>
        <p:sp>
          <p:nvSpPr>
            <p:cNvPr id="5" name="ZoneTexte 4"/>
            <p:cNvSpPr txBox="1"/>
            <p:nvPr/>
          </p:nvSpPr>
          <p:spPr>
            <a:xfrm>
              <a:off x="1331640" y="1214422"/>
              <a:ext cx="2954038" cy="461665"/>
            </a:xfrm>
            <a:prstGeom prst="rect">
              <a:avLst/>
            </a:prstGeom>
            <a:noFill/>
          </p:spPr>
          <p:txBody>
            <a:bodyPr wrap="square" rtlCol="0">
              <a:spAutoFit/>
            </a:bodyPr>
            <a:lstStyle/>
            <a:p>
              <a:pPr>
                <a:buClr>
                  <a:srgbClr val="00B050"/>
                </a:buClr>
                <a:buFont typeface="Wingdings" pitchFamily="2" charset="2"/>
                <a:buChar char="ü"/>
              </a:pPr>
              <a:r>
                <a:rPr lang="fr-FR" sz="2400" i="1" dirty="0" smtClean="0">
                  <a:solidFill>
                    <a:srgbClr val="0070C0"/>
                  </a:solidFill>
                </a:rPr>
                <a:t>  </a:t>
              </a:r>
              <a:r>
                <a:rPr lang="fr-FR" sz="2400" i="1" dirty="0" smtClean="0">
                  <a:solidFill>
                    <a:srgbClr val="0070C0"/>
                  </a:solidFill>
                  <a:hlinkClick r:id="rId6" action="ppaction://hlinkpres?slideindex=1&amp;slidetitle="/>
                </a:rPr>
                <a:t>L’énergie éolienne </a:t>
              </a:r>
              <a:r>
                <a:rPr lang="fr-FR" i="1" dirty="0" smtClean="0">
                  <a:solidFill>
                    <a:srgbClr val="0070C0"/>
                  </a:solidFill>
                  <a:hlinkClick r:id="rId6" action="ppaction://hlinkpres?slideindex=1&amp;slidetitle="/>
                </a:rPr>
                <a:t>:</a:t>
              </a:r>
              <a:endParaRPr lang="fr-FR" i="1" dirty="0">
                <a:solidFill>
                  <a:srgbClr val="0070C0"/>
                </a:solidFill>
              </a:endParaRPr>
            </a:p>
          </p:txBody>
        </p:sp>
        <p:pic>
          <p:nvPicPr>
            <p:cNvPr id="10242" name="Picture 2" descr="http://eoliennes-particuliers.durable.com/images/images_stockees/air-x.jpg"/>
            <p:cNvPicPr>
              <a:picLocks noChangeAspect="1" noChangeArrowheads="1"/>
            </p:cNvPicPr>
            <p:nvPr/>
          </p:nvPicPr>
          <p:blipFill>
            <a:blip r:embed="rId7" cstate="print"/>
            <a:srcRect/>
            <a:stretch>
              <a:fillRect/>
            </a:stretch>
          </p:blipFill>
          <p:spPr bwMode="auto">
            <a:xfrm>
              <a:off x="1475656" y="1844824"/>
              <a:ext cx="2160240" cy="171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Connecteur droit 12"/>
            <p:cNvCxnSpPr/>
            <p:nvPr/>
          </p:nvCxnSpPr>
          <p:spPr>
            <a:xfrm>
              <a:off x="6143636" y="1776205"/>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3786182" y="1589010"/>
              <a:ext cx="2508880" cy="1323439"/>
            </a:xfrm>
            <a:prstGeom prst="rect">
              <a:avLst/>
            </a:prstGeom>
            <a:noFill/>
          </p:spPr>
          <p:txBody>
            <a:bodyPr wrap="square" rtlCol="0">
              <a:spAutoFit/>
            </a:bodyPr>
            <a:lstStyle/>
            <a:p>
              <a:pPr marL="177800" indent="-177800">
                <a:buFont typeface="Arial" pitchFamily="34" charset="0"/>
                <a:buChar char="•"/>
              </a:pPr>
              <a:r>
                <a:rPr lang="fr-FR" sz="2000" dirty="0" smtClean="0"/>
                <a:t>Aucun rejet de CO².</a:t>
              </a:r>
            </a:p>
            <a:p>
              <a:pPr marL="177800" indent="-177800">
                <a:buFont typeface="Arial" pitchFamily="34" charset="0"/>
                <a:buChar char="•"/>
              </a:pPr>
              <a:r>
                <a:rPr lang="fr-FR" sz="2000" dirty="0" smtClean="0"/>
                <a:t>Matériaux recyclables</a:t>
              </a:r>
            </a:p>
            <a:p>
              <a:pPr marL="177800" indent="-177800">
                <a:buFont typeface="Arial" pitchFamily="34" charset="0"/>
                <a:buChar char="•"/>
              </a:pPr>
              <a:r>
                <a:rPr lang="fr-FR" sz="2000" dirty="0" smtClean="0"/>
                <a:t>Source inépuisable</a:t>
              </a:r>
              <a:endParaRPr lang="fr-FR" sz="2000" dirty="0"/>
            </a:p>
          </p:txBody>
        </p:sp>
        <p:sp>
          <p:nvSpPr>
            <p:cNvPr id="28" name="ZoneTexte 27"/>
            <p:cNvSpPr txBox="1"/>
            <p:nvPr/>
          </p:nvSpPr>
          <p:spPr>
            <a:xfrm>
              <a:off x="6215074" y="1596008"/>
              <a:ext cx="2928926" cy="2246769"/>
            </a:xfrm>
            <a:prstGeom prst="rect">
              <a:avLst/>
            </a:prstGeom>
            <a:noFill/>
          </p:spPr>
          <p:txBody>
            <a:bodyPr wrap="square" rtlCol="0">
              <a:spAutoFit/>
            </a:bodyPr>
            <a:lstStyle/>
            <a:p>
              <a:pPr marL="177800" indent="-177800">
                <a:buFont typeface="Arial" pitchFamily="34" charset="0"/>
                <a:buChar char="•"/>
              </a:pPr>
              <a:r>
                <a:rPr lang="fr-FR" sz="2000" dirty="0" smtClean="0"/>
                <a:t>Pollution visuelle et sonore</a:t>
              </a:r>
            </a:p>
            <a:p>
              <a:pPr marL="177800" indent="-177800">
                <a:buFont typeface="Arial" pitchFamily="34" charset="0"/>
                <a:buChar char="•"/>
              </a:pPr>
              <a:r>
                <a:rPr lang="fr-FR" sz="2000" dirty="0" smtClean="0"/>
                <a:t>Pas adaptable partout</a:t>
              </a:r>
            </a:p>
            <a:p>
              <a:pPr marL="177800" indent="-177800">
                <a:buFont typeface="Arial" pitchFamily="34" charset="0"/>
                <a:buChar char="•"/>
              </a:pPr>
              <a:r>
                <a:rPr lang="fr-FR" sz="2000" dirty="0" smtClean="0"/>
                <a:t>Demande de l’entretien</a:t>
              </a:r>
            </a:p>
            <a:p>
              <a:pPr marL="177800" indent="-177800">
                <a:buFont typeface="Arial" pitchFamily="34" charset="0"/>
                <a:buChar char="•"/>
              </a:pPr>
              <a:r>
                <a:rPr lang="fr-FR" sz="2000" dirty="0" smtClean="0"/>
                <a:t>Fragile en conditions météo extrêmes (casses)</a:t>
              </a:r>
            </a:p>
            <a:p>
              <a:pPr marL="177800" indent="-177800">
                <a:buFont typeface="Arial" pitchFamily="34" charset="0"/>
                <a:buChar char="•"/>
              </a:pPr>
              <a:r>
                <a:rPr lang="fr-FR" sz="2000" dirty="0" smtClean="0"/>
                <a:t>Production variable</a:t>
              </a:r>
            </a:p>
          </p:txBody>
        </p:sp>
        <p:sp>
          <p:nvSpPr>
            <p:cNvPr id="23" name="ZoneTexte 22"/>
            <p:cNvSpPr txBox="1"/>
            <p:nvPr/>
          </p:nvSpPr>
          <p:spPr>
            <a:xfrm>
              <a:off x="4741002" y="1124744"/>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grpSp>
      <p:sp>
        <p:nvSpPr>
          <p:cNvPr id="24" name="ZoneTexte 23"/>
          <p:cNvSpPr txBox="1"/>
          <p:nvPr/>
        </p:nvSpPr>
        <p:spPr>
          <a:xfrm>
            <a:off x="4747125" y="3933056"/>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blinds(horizontal)">
                                      <p:cBhvr>
                                        <p:cTn id="18" dur="500"/>
                                        <p:tgtEl>
                                          <p:spTgt spid="10244"/>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30" grpId="0"/>
      <p:bldP spid="2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hlinkClick r:id="rId3" action="ppaction://hlinksldjump"/>
          </p:cNvPr>
          <p:cNvPicPr>
            <a:picLocks noChangeAspect="1" noChangeArrowheads="1"/>
          </p:cNvPicPr>
          <p:nvPr/>
        </p:nvPicPr>
        <p:blipFill>
          <a:blip r:embed="rId4" cstate="print"/>
          <a:srcRect/>
          <a:stretch>
            <a:fillRect/>
          </a:stretch>
        </p:blipFill>
        <p:spPr bwMode="auto">
          <a:xfrm>
            <a:off x="-1" y="0"/>
            <a:ext cx="9144001" cy="6858000"/>
          </a:xfrm>
          <a:prstGeom prst="rect">
            <a:avLst/>
          </a:prstGeom>
          <a:noFill/>
          <a:ln w="9525">
            <a:noFill/>
            <a:miter lim="800000"/>
            <a:headEnd/>
            <a:tailEnd/>
          </a:ln>
        </p:spPr>
      </p:pic>
      <p:sp>
        <p:nvSpPr>
          <p:cNvPr id="3" name="ZoneTexte 2"/>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 </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4" name="ZoneTexte 3"/>
          <p:cNvSpPr txBox="1"/>
          <p:nvPr/>
        </p:nvSpPr>
        <p:spPr>
          <a:xfrm>
            <a:off x="1187624" y="692696"/>
            <a:ext cx="3739286" cy="1354217"/>
          </a:xfrm>
          <a:prstGeom prst="rect">
            <a:avLst/>
          </a:prstGeom>
          <a:noFill/>
        </p:spPr>
        <p:txBody>
          <a:bodyPr wrap="square" rtlCol="0">
            <a:spAutoFit/>
          </a:bodyPr>
          <a:lstStyle/>
          <a:p>
            <a:r>
              <a:rPr lang="fr-FR" sz="2800" b="1" dirty="0" smtClean="0">
                <a:ea typeface="Arial Unicode MS" pitchFamily="34" charset="-128"/>
                <a:cs typeface="Arial Unicode MS" pitchFamily="34" charset="-128"/>
              </a:rPr>
              <a:t>I</a:t>
            </a:r>
            <a:r>
              <a:rPr lang="fr-FR" sz="2800" b="1" dirty="0" smtClean="0"/>
              <a:t>) Production d’énergie</a:t>
            </a:r>
            <a:endParaRPr lang="fr-FR" sz="2400" b="1" dirty="0" smtClean="0"/>
          </a:p>
          <a:p>
            <a:endParaRPr lang="fr-FR" dirty="0" smtClean="0"/>
          </a:p>
          <a:p>
            <a:endParaRPr lang="fr-FR" dirty="0" smtClean="0"/>
          </a:p>
          <a:p>
            <a:endParaRPr lang="fr-FR" dirty="0"/>
          </a:p>
        </p:txBody>
      </p:sp>
      <p:pic>
        <p:nvPicPr>
          <p:cNvPr id="10244" name="Picture 4" descr="http://gregoire.pascaud.free.fr/image_ps/panneau-solaire.jpg"/>
          <p:cNvPicPr>
            <a:picLocks noChangeAspect="1" noChangeArrowheads="1"/>
          </p:cNvPicPr>
          <p:nvPr/>
        </p:nvPicPr>
        <p:blipFill>
          <a:blip r:embed="rId5" cstate="print"/>
          <a:srcRect/>
          <a:stretch>
            <a:fillRect/>
          </a:stretch>
        </p:blipFill>
        <p:spPr bwMode="auto">
          <a:xfrm>
            <a:off x="2143108" y="1285860"/>
            <a:ext cx="2503354" cy="1700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ZoneTexte 15"/>
          <p:cNvSpPr txBox="1"/>
          <p:nvPr/>
        </p:nvSpPr>
        <p:spPr>
          <a:xfrm>
            <a:off x="5436096" y="4293096"/>
            <a:ext cx="576064" cy="369332"/>
          </a:xfrm>
          <a:prstGeom prst="rect">
            <a:avLst/>
          </a:prstGeom>
          <a:noFill/>
        </p:spPr>
        <p:txBody>
          <a:bodyPr wrap="square" rtlCol="0">
            <a:spAutoFit/>
          </a:bodyPr>
          <a:lstStyle/>
          <a:p>
            <a:r>
              <a:rPr lang="fr-FR" dirty="0" smtClean="0"/>
              <a:t> </a:t>
            </a:r>
            <a:endParaRPr lang="fr-FR" sz="3200" dirty="0">
              <a:solidFill>
                <a:srgbClr val="00B050"/>
              </a:solidFill>
            </a:endParaRPr>
          </a:p>
        </p:txBody>
      </p:sp>
      <p:sp>
        <p:nvSpPr>
          <p:cNvPr id="31" name="ZoneTexte 3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 </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6" name="Espace réservé du numéro de diapositive 25"/>
          <p:cNvSpPr>
            <a:spLocks noGrp="1"/>
          </p:cNvSpPr>
          <p:nvPr>
            <p:ph type="sldNum" sz="quarter" idx="12"/>
          </p:nvPr>
        </p:nvSpPr>
        <p:spPr>
          <a:xfrm>
            <a:off x="6516216" y="0"/>
            <a:ext cx="2133600" cy="365125"/>
          </a:xfrm>
        </p:spPr>
        <p:txBody>
          <a:bodyPr/>
          <a:lstStyle/>
          <a:p>
            <a:fld id="{DB920179-DB72-445E-A05A-5D007B9F91E3}" type="slidenum">
              <a:rPr lang="fr-FR" smtClean="0"/>
              <a:pPr/>
              <a:t>71</a:t>
            </a:fld>
            <a:endParaRPr lang="fr-FR" dirty="0"/>
          </a:p>
        </p:txBody>
      </p:sp>
      <p:sp>
        <p:nvSpPr>
          <p:cNvPr id="3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2" name="Titre 1"/>
          <p:cNvSpPr txBox="1">
            <a:spLocks/>
          </p:cNvSpPr>
          <p:nvPr/>
        </p:nvSpPr>
        <p:spPr>
          <a:xfrm>
            <a:off x="5143504" y="1785926"/>
            <a:ext cx="2520280" cy="64807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Mon choix</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ZoneTexte 22"/>
          <p:cNvSpPr txBox="1"/>
          <p:nvPr/>
        </p:nvSpPr>
        <p:spPr>
          <a:xfrm>
            <a:off x="1714480" y="3643314"/>
            <a:ext cx="6858048" cy="3046988"/>
          </a:xfrm>
          <a:prstGeom prst="rect">
            <a:avLst/>
          </a:prstGeom>
          <a:noFill/>
        </p:spPr>
        <p:txBody>
          <a:bodyPr wrap="square" rtlCol="0">
            <a:spAutoFit/>
          </a:bodyPr>
          <a:lstStyle/>
          <a:p>
            <a:pPr marL="274638" indent="-274638">
              <a:buFont typeface="Arial" pitchFamily="34" charset="0"/>
              <a:buChar char="•"/>
            </a:pPr>
            <a:r>
              <a:rPr lang="fr-FR" sz="2400" dirty="0" smtClean="0"/>
              <a:t>Pas de pollution visuelle et sonore : Implantation sur le toit à l’horizontal</a:t>
            </a:r>
          </a:p>
          <a:p>
            <a:pPr marL="274638" indent="-274638">
              <a:buFont typeface="Arial" pitchFamily="34" charset="0"/>
              <a:buChar char="•"/>
            </a:pPr>
            <a:r>
              <a:rPr lang="fr-FR" sz="2400" dirty="0" smtClean="0"/>
              <a:t>Pas d’emprise au vent  </a:t>
            </a:r>
          </a:p>
          <a:p>
            <a:pPr marL="274638" indent="-274638">
              <a:buFont typeface="Arial" pitchFamily="34" charset="0"/>
              <a:buChar char="•"/>
            </a:pPr>
            <a:r>
              <a:rPr lang="fr-FR" sz="2400" dirty="0" smtClean="0"/>
              <a:t>Modularité pour obtenir plus de  puissance ou de tension, dans la limite de surface de 6m²</a:t>
            </a:r>
          </a:p>
          <a:p>
            <a:pPr marL="274638" indent="-274638">
              <a:buFont typeface="Arial" pitchFamily="34" charset="0"/>
              <a:buChar char="•"/>
            </a:pPr>
            <a:r>
              <a:rPr lang="fr-FR" sz="2400" dirty="0" smtClean="0"/>
              <a:t>Le flux d’énergie éolienne (vent) ne doit pas être perturbé </a:t>
            </a:r>
          </a:p>
          <a:p>
            <a:pPr marL="274638" indent="-274638">
              <a:buFont typeface="Arial" pitchFamily="34" charset="0"/>
              <a:buChar char="•"/>
            </a:pPr>
            <a:r>
              <a:rPr lang="fr-FR" sz="2400" dirty="0" smtClean="0"/>
              <a:t>Risque de chute de l’éolienne </a:t>
            </a:r>
          </a:p>
        </p:txBody>
      </p:sp>
      <p:sp>
        <p:nvSpPr>
          <p:cNvPr id="24" name="Titre 1"/>
          <p:cNvSpPr txBox="1">
            <a:spLocks/>
          </p:cNvSpPr>
          <p:nvPr/>
        </p:nvSpPr>
        <p:spPr>
          <a:xfrm>
            <a:off x="2000232" y="3000372"/>
            <a:ext cx="5976664" cy="64807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Justification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Bouton d'action : Retour 14">
            <a:hlinkClick r:id="rId6" action="ppaction://hlinksldjump" highlightClick="1"/>
          </p:cNvPr>
          <p:cNvSpPr/>
          <p:nvPr/>
        </p:nvSpPr>
        <p:spPr>
          <a:xfrm>
            <a:off x="8001024" y="6143644"/>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linds(horizontal)">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72</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9512" y="181341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3573016"/>
            <a:ext cx="8136904" cy="1224136"/>
          </a:xfrm>
          <a:prstGeom prst="rect">
            <a:avLst/>
          </a:prstGeom>
        </p:spPr>
        <p:txBody>
          <a:bodyPr vert="horz" lIns="91440" tIns="45720" rIns="91440" bIns="45720" rtlCol="0" anchor="ctr">
            <a:noAutofit/>
          </a:bodyPr>
          <a:lstStyle/>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Comment choisir la technologie qui va répondre </a:t>
            </a:r>
          </a:p>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à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l’exigence système fonctionnelle</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p>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Stocker  l’énergie »</a:t>
            </a: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73</a:t>
            </a:fld>
            <a:endParaRPr lang="fr-FR"/>
          </a:p>
        </p:txBody>
      </p:sp>
      <p:sp>
        <p:nvSpPr>
          <p:cNvPr id="25" name="Rectangle à coins arrondis 24"/>
          <p:cNvSpPr/>
          <p:nvPr/>
        </p:nvSpPr>
        <p:spPr>
          <a:xfrm>
            <a:off x="323528" y="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46" name="Rectangle 45"/>
          <p:cNvSpPr/>
          <p:nvPr/>
        </p:nvSpPr>
        <p:spPr>
          <a:xfrm>
            <a:off x="251520" y="980728"/>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63" name="Rectangle à coins arrondis 62"/>
          <p:cNvSpPr/>
          <p:nvPr/>
        </p:nvSpPr>
        <p:spPr>
          <a:xfrm>
            <a:off x="251520" y="620688"/>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3" name="Titre 1"/>
          <p:cNvSpPr txBox="1">
            <a:spLocks/>
          </p:cNvSpPr>
          <p:nvPr/>
        </p:nvSpPr>
        <p:spPr>
          <a:xfrm>
            <a:off x="1187624" y="188640"/>
            <a:ext cx="8136904"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Prendre possession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du cahier des charges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ZoneTexte 7"/>
          <p:cNvSpPr txBox="1"/>
          <p:nvPr/>
        </p:nvSpPr>
        <p:spPr>
          <a:xfrm>
            <a:off x="3214678" y="4746616"/>
            <a:ext cx="5286412" cy="830997"/>
          </a:xfrm>
          <a:prstGeom prst="rect">
            <a:avLst/>
          </a:prstGeom>
          <a:solidFill>
            <a:srgbClr val="FFFFCC"/>
          </a:solidFill>
          <a:ln w="28575">
            <a:solidFill>
              <a:schemeClr val="tx1"/>
            </a:solidFill>
          </a:ln>
        </p:spPr>
        <p:txBody>
          <a:bodyPr wrap="square" rtlCol="0">
            <a:spAutoFit/>
          </a:bodyPr>
          <a:lstStyle/>
          <a:p>
            <a:pPr algn="ctr"/>
            <a:r>
              <a:rPr lang="fr-FR" sz="2400" dirty="0" smtClean="0"/>
              <a:t>« Exigence système fonctionnelle »</a:t>
            </a:r>
          </a:p>
          <a:p>
            <a:pPr algn="ctr"/>
            <a:r>
              <a:rPr lang="fr-FR" sz="2400" b="1" dirty="0" smtClean="0"/>
              <a:t>Stocker l’énergie</a:t>
            </a:r>
            <a:endParaRPr lang="fr-FR" sz="2400" b="1" dirty="0"/>
          </a:p>
        </p:txBody>
      </p:sp>
      <p:sp>
        <p:nvSpPr>
          <p:cNvPr id="9" name="ZoneTexte 8"/>
          <p:cNvSpPr txBox="1"/>
          <p:nvPr/>
        </p:nvSpPr>
        <p:spPr>
          <a:xfrm>
            <a:off x="3214678" y="5572140"/>
            <a:ext cx="5286412" cy="830997"/>
          </a:xfrm>
          <a:prstGeom prst="rect">
            <a:avLst/>
          </a:prstGeom>
          <a:solidFill>
            <a:srgbClr val="FFFFCC"/>
          </a:solidFill>
          <a:ln w="28575">
            <a:solidFill>
              <a:schemeClr val="tx1"/>
            </a:solidFill>
          </a:ln>
        </p:spPr>
        <p:txBody>
          <a:bodyPr wrap="square" rtlCol="0">
            <a:spAutoFit/>
          </a:bodyPr>
          <a:lstStyle/>
          <a:p>
            <a:r>
              <a:rPr lang="fr-FR" sz="2400" dirty="0" smtClean="0"/>
              <a:t>Id = « ESF2 »</a:t>
            </a:r>
          </a:p>
          <a:p>
            <a:r>
              <a:rPr lang="fr-FR" sz="2400" dirty="0" err="1" smtClean="0"/>
              <a:t>Text</a:t>
            </a:r>
            <a:r>
              <a:rPr lang="fr-FR" sz="2400" dirty="0" smtClean="0"/>
              <a:t>=</a:t>
            </a:r>
            <a:endParaRPr lang="fr-FR" sz="2400" dirty="0"/>
          </a:p>
        </p:txBody>
      </p:sp>
      <p:sp>
        <p:nvSpPr>
          <p:cNvPr id="11" name="ZoneTexte 10"/>
          <p:cNvSpPr txBox="1"/>
          <p:nvPr/>
        </p:nvSpPr>
        <p:spPr>
          <a:xfrm>
            <a:off x="1000100" y="2031972"/>
            <a:ext cx="5286412" cy="830997"/>
          </a:xfrm>
          <a:prstGeom prst="rect">
            <a:avLst/>
          </a:prstGeom>
          <a:solidFill>
            <a:srgbClr val="C5F1C5"/>
          </a:solidFill>
          <a:ln w="28575">
            <a:solidFill>
              <a:schemeClr val="tx1"/>
            </a:solidFill>
          </a:ln>
        </p:spPr>
        <p:txBody>
          <a:bodyPr wrap="square" rtlCol="0">
            <a:spAutoFit/>
          </a:bodyPr>
          <a:lstStyle/>
          <a:p>
            <a:pPr algn="ctr"/>
            <a:r>
              <a:rPr lang="fr-FR" sz="2400" dirty="0" smtClean="0"/>
              <a:t>« Besoin performance »</a:t>
            </a:r>
          </a:p>
          <a:p>
            <a:pPr algn="ctr"/>
            <a:r>
              <a:rPr lang="fr-FR" sz="2400" b="1" dirty="0" smtClean="0"/>
              <a:t>Être autonome en énergie</a:t>
            </a:r>
            <a:endParaRPr lang="fr-FR" sz="2400" b="1" dirty="0"/>
          </a:p>
        </p:txBody>
      </p:sp>
      <p:sp>
        <p:nvSpPr>
          <p:cNvPr id="12" name="ZoneTexte 11"/>
          <p:cNvSpPr txBox="1"/>
          <p:nvPr/>
        </p:nvSpPr>
        <p:spPr>
          <a:xfrm>
            <a:off x="1000100" y="2857496"/>
            <a:ext cx="5286412" cy="830997"/>
          </a:xfrm>
          <a:prstGeom prst="rect">
            <a:avLst/>
          </a:prstGeom>
          <a:solidFill>
            <a:srgbClr val="C5F1C5"/>
          </a:solidFill>
          <a:ln w="28575">
            <a:solidFill>
              <a:schemeClr val="tx1"/>
            </a:solidFill>
          </a:ln>
        </p:spPr>
        <p:txBody>
          <a:bodyPr wrap="square" rtlCol="0">
            <a:spAutoFit/>
          </a:bodyPr>
          <a:lstStyle/>
          <a:p>
            <a:r>
              <a:rPr lang="fr-FR" sz="2400" dirty="0" smtClean="0"/>
              <a:t>Id = « BP1 »</a:t>
            </a:r>
          </a:p>
          <a:p>
            <a:r>
              <a:rPr lang="fr-FR" sz="2400" dirty="0" err="1" smtClean="0"/>
              <a:t>Text</a:t>
            </a:r>
            <a:r>
              <a:rPr lang="fr-FR" sz="2400" dirty="0" smtClean="0"/>
              <a:t> = Assurer 14H d’autonomie</a:t>
            </a:r>
            <a:endParaRPr lang="fr-FR" sz="2400" dirty="0"/>
          </a:p>
        </p:txBody>
      </p:sp>
      <p:cxnSp>
        <p:nvCxnSpPr>
          <p:cNvPr id="14" name="Connecteur droit avec flèche 13"/>
          <p:cNvCxnSpPr>
            <a:stCxn id="8" idx="0"/>
          </p:cNvCxnSpPr>
          <p:nvPr/>
        </p:nvCxnSpPr>
        <p:spPr>
          <a:xfrm rot="16200000" flipV="1">
            <a:off x="4734729" y="3623461"/>
            <a:ext cx="1031864" cy="121444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24"/>
            <a:ext cx="9144001" cy="6858000"/>
          </a:xfrm>
          <a:prstGeom prst="rect">
            <a:avLst/>
          </a:prstGeom>
          <a:noFill/>
          <a:ln w="9525">
            <a:noFill/>
            <a:miter lim="800000"/>
            <a:headEnd/>
            <a:tailEnd/>
          </a:ln>
        </p:spPr>
      </p:pic>
      <p:sp>
        <p:nvSpPr>
          <p:cNvPr id="3" name="Rectangle 2"/>
          <p:cNvSpPr/>
          <p:nvPr/>
        </p:nvSpPr>
        <p:spPr>
          <a:xfrm>
            <a:off x="1475656" y="260648"/>
            <a:ext cx="3623364" cy="523220"/>
          </a:xfrm>
          <a:prstGeom prst="rect">
            <a:avLst/>
          </a:prstGeom>
        </p:spPr>
        <p:txBody>
          <a:bodyPr wrap="none">
            <a:spAutoFit/>
          </a:bodyPr>
          <a:lstStyle/>
          <a:p>
            <a:r>
              <a:rPr lang="fr-FR" sz="2800" b="1" dirty="0" smtClean="0">
                <a:ea typeface="Arial Unicode MS" pitchFamily="34" charset="-128"/>
                <a:cs typeface="Arial Unicode MS" pitchFamily="34" charset="-128"/>
              </a:rPr>
              <a:t>II</a:t>
            </a:r>
            <a:r>
              <a:rPr lang="fr-FR" sz="2800" b="1" dirty="0" smtClean="0"/>
              <a:t>)  </a:t>
            </a:r>
            <a:r>
              <a:rPr lang="fr-FR" sz="2800" b="1" u="sng" dirty="0" smtClean="0"/>
              <a:t>Stockage  d’énergie</a:t>
            </a:r>
            <a:endParaRPr lang="fr-FR" sz="2800" b="1" dirty="0" smtClean="0"/>
          </a:p>
        </p:txBody>
      </p:sp>
      <p:sp>
        <p:nvSpPr>
          <p:cNvPr id="4" name="ZoneTexte 3"/>
          <p:cNvSpPr txBox="1"/>
          <p:nvPr/>
        </p:nvSpPr>
        <p:spPr>
          <a:xfrm>
            <a:off x="1909984" y="785794"/>
            <a:ext cx="2804892"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3" action="ppaction://hlinkpres?slideindex=1&amp;slidetitle="/>
              </a:rPr>
              <a:t>Le condensateur :</a:t>
            </a:r>
            <a:endParaRPr lang="fr-FR" sz="2400" i="1" dirty="0">
              <a:solidFill>
                <a:srgbClr val="0070C0"/>
              </a:solidFill>
            </a:endParaRPr>
          </a:p>
        </p:txBody>
      </p:sp>
      <p:sp>
        <p:nvSpPr>
          <p:cNvPr id="6" name="ZoneTexte 5"/>
          <p:cNvSpPr txBox="1"/>
          <p:nvPr/>
        </p:nvSpPr>
        <p:spPr>
          <a:xfrm>
            <a:off x="2000232" y="3786190"/>
            <a:ext cx="2376264"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rPr>
              <a:t> </a:t>
            </a:r>
            <a:r>
              <a:rPr lang="fr-FR" sz="2400" i="1" dirty="0" smtClean="0">
                <a:solidFill>
                  <a:srgbClr val="0070C0"/>
                </a:solidFill>
                <a:hlinkClick r:id="rId3" action="ppaction://hlinkpres?slideindex=1&amp;slidetitle="/>
              </a:rPr>
              <a:t>La batterie :</a:t>
            </a:r>
            <a:endParaRPr lang="fr-FR" sz="2400" i="1" dirty="0">
              <a:solidFill>
                <a:srgbClr val="0070C0"/>
              </a:solidFill>
            </a:endParaRPr>
          </a:p>
        </p:txBody>
      </p:sp>
      <p:cxnSp>
        <p:nvCxnSpPr>
          <p:cNvPr id="7" name="Connecteur droit 6"/>
          <p:cNvCxnSpPr/>
          <p:nvPr/>
        </p:nvCxnSpPr>
        <p:spPr>
          <a:xfrm>
            <a:off x="6286512" y="1721898"/>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6200000" flipH="1">
            <a:off x="5246956" y="5254374"/>
            <a:ext cx="2094502" cy="153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pic>
        <p:nvPicPr>
          <p:cNvPr id="12" name="Image 11" descr="http://static1.tme.eu/katalog_pics/a/c/d/acdb23f09dc8419593e09e3949c1f977/wl47000_40.jpg"/>
          <p:cNvPicPr/>
          <p:nvPr/>
        </p:nvPicPr>
        <p:blipFill>
          <a:blip r:embed="rId4" cstate="print"/>
          <a:srcRect/>
          <a:stretch>
            <a:fillRect/>
          </a:stretch>
        </p:blipFill>
        <p:spPr bwMode="auto">
          <a:xfrm>
            <a:off x="1691680" y="1505874"/>
            <a:ext cx="1656184"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 12"/>
          <p:cNvPicPr/>
          <p:nvPr/>
        </p:nvPicPr>
        <p:blipFill>
          <a:blip r:embed="rId5" cstate="print"/>
          <a:srcRect/>
          <a:stretch>
            <a:fillRect/>
          </a:stretch>
        </p:blipFill>
        <p:spPr bwMode="auto">
          <a:xfrm>
            <a:off x="1714480" y="4786322"/>
            <a:ext cx="1944216" cy="1265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ZoneTexte 13"/>
          <p:cNvSpPr txBox="1"/>
          <p:nvPr/>
        </p:nvSpPr>
        <p:spPr>
          <a:xfrm>
            <a:off x="3714744" y="1285860"/>
            <a:ext cx="2657456" cy="2246769"/>
          </a:xfrm>
          <a:prstGeom prst="rect">
            <a:avLst/>
          </a:prstGeom>
          <a:noFill/>
        </p:spPr>
        <p:txBody>
          <a:bodyPr wrap="square" rtlCol="0">
            <a:spAutoFit/>
          </a:bodyPr>
          <a:lstStyle/>
          <a:p>
            <a:pPr marL="177800" indent="-177800">
              <a:buFont typeface="Arial" pitchFamily="34" charset="0"/>
              <a:buChar char="•"/>
            </a:pPr>
            <a:endParaRPr lang="fr-FR" sz="2000" dirty="0" smtClean="0"/>
          </a:p>
          <a:p>
            <a:pPr marL="177800" indent="-177800">
              <a:buFont typeface="Arial" pitchFamily="34" charset="0"/>
              <a:buChar char="•"/>
            </a:pPr>
            <a:r>
              <a:rPr lang="fr-FR" sz="2000" dirty="0" smtClean="0"/>
              <a:t> Jusqu’à 500 000   cycles charges / décharges.</a:t>
            </a:r>
          </a:p>
          <a:p>
            <a:pPr marL="177800" indent="-177800">
              <a:buFont typeface="Arial" pitchFamily="34" charset="0"/>
              <a:buChar char="•"/>
            </a:pPr>
            <a:r>
              <a:rPr lang="fr-FR" sz="2000" dirty="0" smtClean="0"/>
              <a:t>vitesse recharges / décharges très rapide</a:t>
            </a:r>
          </a:p>
          <a:p>
            <a:endParaRPr lang="fr-FR" sz="2000" dirty="0" smtClean="0"/>
          </a:p>
        </p:txBody>
      </p:sp>
      <p:sp>
        <p:nvSpPr>
          <p:cNvPr id="15" name="ZoneTexte 14"/>
          <p:cNvSpPr txBox="1"/>
          <p:nvPr/>
        </p:nvSpPr>
        <p:spPr>
          <a:xfrm>
            <a:off x="6357950" y="1571612"/>
            <a:ext cx="2786050" cy="2554545"/>
          </a:xfrm>
          <a:prstGeom prst="rect">
            <a:avLst/>
          </a:prstGeom>
          <a:noFill/>
        </p:spPr>
        <p:txBody>
          <a:bodyPr wrap="square" rtlCol="0">
            <a:spAutoFit/>
          </a:bodyPr>
          <a:lstStyle/>
          <a:p>
            <a:pPr marL="177800" indent="-177800">
              <a:buFont typeface="Arial" pitchFamily="34" charset="0"/>
              <a:buChar char="•"/>
            </a:pPr>
            <a:r>
              <a:rPr lang="fr-FR" sz="2000" dirty="0" smtClean="0"/>
              <a:t>Prix élevé.</a:t>
            </a:r>
          </a:p>
          <a:p>
            <a:pPr marL="177800" indent="-177800">
              <a:buFont typeface="Arial" pitchFamily="34" charset="0"/>
              <a:buChar char="•"/>
            </a:pPr>
            <a:r>
              <a:rPr lang="fr-FR" sz="2000" dirty="0" smtClean="0"/>
              <a:t>Rarement adapté à de grandes tensions.</a:t>
            </a:r>
          </a:p>
          <a:p>
            <a:pPr marL="177800" indent="-177800">
              <a:buFont typeface="Arial" pitchFamily="34" charset="0"/>
              <a:buChar char="•"/>
            </a:pPr>
            <a:r>
              <a:rPr lang="fr-FR" sz="2000" dirty="0" smtClean="0"/>
              <a:t>Inadapté à des décharges de longue durée.</a:t>
            </a:r>
          </a:p>
          <a:p>
            <a:pPr marL="177800" indent="-177800">
              <a:buFont typeface="Arial" pitchFamily="34" charset="0"/>
              <a:buChar char="•"/>
            </a:pPr>
            <a:r>
              <a:rPr lang="fr-FR" sz="2000" dirty="0" smtClean="0"/>
              <a:t>Non recyclable.</a:t>
            </a:r>
          </a:p>
          <a:p>
            <a:pPr>
              <a:buFont typeface="Arial" pitchFamily="34" charset="0"/>
              <a:buChar char="•"/>
            </a:pPr>
            <a:endParaRPr lang="fr-FR" sz="2000" dirty="0" smtClean="0"/>
          </a:p>
        </p:txBody>
      </p:sp>
      <p:sp>
        <p:nvSpPr>
          <p:cNvPr id="16" name="ZoneTexte 15"/>
          <p:cNvSpPr txBox="1"/>
          <p:nvPr/>
        </p:nvSpPr>
        <p:spPr>
          <a:xfrm>
            <a:off x="3714744" y="4263948"/>
            <a:ext cx="2500330" cy="2554545"/>
          </a:xfrm>
          <a:prstGeom prst="rect">
            <a:avLst/>
          </a:prstGeom>
          <a:noFill/>
        </p:spPr>
        <p:txBody>
          <a:bodyPr wrap="square" rtlCol="0">
            <a:spAutoFit/>
          </a:bodyPr>
          <a:lstStyle/>
          <a:p>
            <a:pPr marL="177800" indent="-177800">
              <a:buFont typeface="Arial" pitchFamily="34" charset="0"/>
              <a:buChar char="•"/>
            </a:pPr>
            <a:r>
              <a:rPr lang="fr-FR" sz="2000" dirty="0" smtClean="0"/>
              <a:t>Bon rapport énergie stockée / volume.</a:t>
            </a:r>
          </a:p>
          <a:p>
            <a:pPr marL="177800" indent="-177800">
              <a:buFont typeface="Arial" pitchFamily="34" charset="0"/>
              <a:buChar char="•"/>
            </a:pPr>
            <a:r>
              <a:rPr lang="fr-FR" sz="2000" dirty="0" smtClean="0"/>
              <a:t>Adaptée à de grandes capacités.</a:t>
            </a:r>
          </a:p>
          <a:p>
            <a:pPr marL="177800" indent="-177800">
              <a:buFont typeface="Arial" pitchFamily="34" charset="0"/>
              <a:buChar char="•"/>
            </a:pPr>
            <a:r>
              <a:rPr lang="fr-FR" sz="2000" dirty="0" smtClean="0"/>
              <a:t>Peut fournir l’énergie stockée sur de longues durées .</a:t>
            </a:r>
          </a:p>
          <a:p>
            <a:endParaRPr lang="fr-FR" sz="2000" dirty="0" smtClean="0"/>
          </a:p>
        </p:txBody>
      </p:sp>
      <p:sp>
        <p:nvSpPr>
          <p:cNvPr id="17" name="ZoneTexte 16"/>
          <p:cNvSpPr txBox="1"/>
          <p:nvPr/>
        </p:nvSpPr>
        <p:spPr>
          <a:xfrm>
            <a:off x="6403262" y="4287890"/>
            <a:ext cx="2455018" cy="1015663"/>
          </a:xfrm>
          <a:prstGeom prst="rect">
            <a:avLst/>
          </a:prstGeom>
          <a:noFill/>
        </p:spPr>
        <p:txBody>
          <a:bodyPr wrap="square" rtlCol="0">
            <a:spAutoFit/>
          </a:bodyPr>
          <a:lstStyle/>
          <a:p>
            <a:pPr marL="177800" indent="-177800">
              <a:buFont typeface="Arial" pitchFamily="34" charset="0"/>
              <a:buChar char="•"/>
            </a:pPr>
            <a:r>
              <a:rPr lang="fr-FR" sz="2000" dirty="0" smtClean="0"/>
              <a:t> Constituée de produits  polluants.</a:t>
            </a:r>
          </a:p>
          <a:p>
            <a:endParaRPr lang="fr-FR" sz="2000" dirty="0" smtClean="0"/>
          </a:p>
        </p:txBody>
      </p:sp>
      <p:sp>
        <p:nvSpPr>
          <p:cNvPr id="21" name="Espace réservé du numéro de diapositive 20"/>
          <p:cNvSpPr>
            <a:spLocks noGrp="1"/>
          </p:cNvSpPr>
          <p:nvPr>
            <p:ph type="sldNum" sz="quarter" idx="12"/>
          </p:nvPr>
        </p:nvSpPr>
        <p:spPr>
          <a:xfrm>
            <a:off x="6516216" y="0"/>
            <a:ext cx="2133600" cy="365125"/>
          </a:xfrm>
        </p:spPr>
        <p:txBody>
          <a:bodyPr/>
          <a:lstStyle/>
          <a:p>
            <a:fld id="{DB920179-DB72-445E-A05A-5D007B9F91E3}" type="slidenum">
              <a:rPr lang="fr-FR" smtClean="0"/>
              <a:pPr/>
              <a:t>74</a:t>
            </a:fld>
            <a:endParaRPr lang="fr-FR" dirty="0"/>
          </a:p>
        </p:txBody>
      </p:sp>
      <p:sp>
        <p:nvSpPr>
          <p:cNvPr id="2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0" name="ZoneTexte 19"/>
          <p:cNvSpPr txBox="1"/>
          <p:nvPr/>
        </p:nvSpPr>
        <p:spPr>
          <a:xfrm>
            <a:off x="4929190" y="1001818"/>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23" name="ZoneTexte 22"/>
          <p:cNvSpPr txBox="1"/>
          <p:nvPr/>
        </p:nvSpPr>
        <p:spPr>
          <a:xfrm>
            <a:off x="4929190" y="3782801"/>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4" grpId="0"/>
      <p:bldP spid="15" grpId="0"/>
      <p:bldP spid="16" grpId="0"/>
      <p:bldP spid="17" grpId="0"/>
      <p:bldP spid="20" grpId="0"/>
      <p:bldP spid="2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1" cy="6858000"/>
          </a:xfrm>
          <a:prstGeom prst="rect">
            <a:avLst/>
          </a:prstGeom>
          <a:noFill/>
          <a:ln w="9525">
            <a:noFill/>
            <a:miter lim="800000"/>
            <a:headEnd/>
            <a:tailEnd/>
          </a:ln>
        </p:spPr>
      </p:pic>
      <p:sp>
        <p:nvSpPr>
          <p:cNvPr id="3" name="ZoneTexte 2"/>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4" name="ZoneTexte 3"/>
          <p:cNvSpPr txBox="1"/>
          <p:nvPr/>
        </p:nvSpPr>
        <p:spPr>
          <a:xfrm>
            <a:off x="1187624" y="692696"/>
            <a:ext cx="4384508" cy="1354217"/>
          </a:xfrm>
          <a:prstGeom prst="rect">
            <a:avLst/>
          </a:prstGeom>
          <a:noFill/>
        </p:spPr>
        <p:txBody>
          <a:bodyPr wrap="square" rtlCol="0">
            <a:spAutoFit/>
          </a:bodyPr>
          <a:lstStyle/>
          <a:p>
            <a:r>
              <a:rPr lang="fr-FR" sz="2800" b="1" dirty="0" smtClean="0">
                <a:ea typeface="Arial Unicode MS" pitchFamily="34" charset="-128"/>
                <a:cs typeface="Arial Unicode MS" pitchFamily="34" charset="-128"/>
              </a:rPr>
              <a:t>II</a:t>
            </a:r>
            <a:r>
              <a:rPr lang="fr-FR" sz="2800" b="1" dirty="0" smtClean="0"/>
              <a:t>)  Stockage d’énergie </a:t>
            </a:r>
          </a:p>
          <a:p>
            <a:endParaRPr lang="fr-FR" dirty="0" smtClean="0"/>
          </a:p>
          <a:p>
            <a:endParaRPr lang="fr-FR" dirty="0" smtClean="0"/>
          </a:p>
          <a:p>
            <a:endParaRPr lang="fr-FR" dirty="0"/>
          </a:p>
        </p:txBody>
      </p:sp>
      <p:sp>
        <p:nvSpPr>
          <p:cNvPr id="16" name="ZoneTexte 15"/>
          <p:cNvSpPr txBox="1"/>
          <p:nvPr/>
        </p:nvSpPr>
        <p:spPr>
          <a:xfrm>
            <a:off x="5436096" y="4293096"/>
            <a:ext cx="576064" cy="369332"/>
          </a:xfrm>
          <a:prstGeom prst="rect">
            <a:avLst/>
          </a:prstGeom>
          <a:noFill/>
        </p:spPr>
        <p:txBody>
          <a:bodyPr wrap="square" rtlCol="0">
            <a:spAutoFit/>
          </a:bodyPr>
          <a:lstStyle/>
          <a:p>
            <a:r>
              <a:rPr lang="fr-FR" dirty="0" smtClean="0"/>
              <a:t> </a:t>
            </a:r>
            <a:endParaRPr lang="fr-FR" sz="3200" dirty="0">
              <a:solidFill>
                <a:srgbClr val="00B050"/>
              </a:solidFill>
            </a:endParaRPr>
          </a:p>
        </p:txBody>
      </p:sp>
      <p:sp>
        <p:nvSpPr>
          <p:cNvPr id="31" name="ZoneTexte 3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 </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6" name="Espace réservé du numéro de diapositive 25"/>
          <p:cNvSpPr>
            <a:spLocks noGrp="1"/>
          </p:cNvSpPr>
          <p:nvPr>
            <p:ph type="sldNum" sz="quarter" idx="12"/>
          </p:nvPr>
        </p:nvSpPr>
        <p:spPr>
          <a:xfrm>
            <a:off x="6516216" y="0"/>
            <a:ext cx="2133600" cy="365125"/>
          </a:xfrm>
        </p:spPr>
        <p:txBody>
          <a:bodyPr/>
          <a:lstStyle/>
          <a:p>
            <a:fld id="{DB920179-DB72-445E-A05A-5D007B9F91E3}" type="slidenum">
              <a:rPr lang="fr-FR" smtClean="0"/>
              <a:pPr/>
              <a:t>75</a:t>
            </a:fld>
            <a:endParaRPr lang="fr-FR" dirty="0"/>
          </a:p>
        </p:txBody>
      </p:sp>
      <p:sp>
        <p:nvSpPr>
          <p:cNvPr id="3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2" name="Titre 1"/>
          <p:cNvSpPr txBox="1">
            <a:spLocks/>
          </p:cNvSpPr>
          <p:nvPr/>
        </p:nvSpPr>
        <p:spPr>
          <a:xfrm>
            <a:off x="3044442" y="1357298"/>
            <a:ext cx="3456384" cy="64807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Mon choix</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ZoneTexte 22"/>
          <p:cNvSpPr txBox="1"/>
          <p:nvPr/>
        </p:nvSpPr>
        <p:spPr>
          <a:xfrm>
            <a:off x="1571604" y="4936038"/>
            <a:ext cx="6984776" cy="2308324"/>
          </a:xfrm>
          <a:prstGeom prst="rect">
            <a:avLst/>
          </a:prstGeom>
          <a:noFill/>
        </p:spPr>
        <p:txBody>
          <a:bodyPr wrap="square" rtlCol="0">
            <a:spAutoFit/>
          </a:bodyPr>
          <a:lstStyle/>
          <a:p>
            <a:pPr marL="274638" indent="-274638">
              <a:buFont typeface="Arial" pitchFamily="34" charset="0"/>
              <a:buChar char="•"/>
            </a:pPr>
            <a:r>
              <a:rPr lang="fr-FR" sz="2400" dirty="0" smtClean="0"/>
              <a:t>Bon rapport énergie/volume ( 10</a:t>
            </a:r>
            <a:r>
              <a:rPr lang="fr-FR" sz="2400" baseline="30000" dirty="0" smtClean="0"/>
              <a:t>5</a:t>
            </a:r>
            <a:r>
              <a:rPr lang="fr-FR" sz="2400" dirty="0" smtClean="0"/>
              <a:t> Wh/m</a:t>
            </a:r>
            <a:r>
              <a:rPr lang="fr-FR" sz="2400" baseline="30000" dirty="0" smtClean="0"/>
              <a:t>3</a:t>
            </a:r>
            <a:r>
              <a:rPr lang="fr-FR" sz="2400" dirty="0" smtClean="0"/>
              <a:t>)</a:t>
            </a:r>
          </a:p>
          <a:p>
            <a:pPr marL="274638" indent="-274638">
              <a:buFont typeface="Arial" pitchFamily="34" charset="0"/>
              <a:buChar char="•"/>
            </a:pPr>
            <a:r>
              <a:rPr lang="fr-FR" sz="2400" dirty="0" smtClean="0"/>
              <a:t>Adaptée à des décharges longues (14 H)</a:t>
            </a:r>
          </a:p>
          <a:p>
            <a:pPr marL="274638" indent="-274638">
              <a:buFont typeface="Arial" pitchFamily="34" charset="0"/>
              <a:buChar char="•"/>
            </a:pPr>
            <a:r>
              <a:rPr lang="fr-FR" sz="2400" dirty="0" smtClean="0"/>
              <a:t>Bonne durée de vie, si elles sont pas déchargées complètement ( moyenne 4 à 7 ans )</a:t>
            </a:r>
          </a:p>
          <a:p>
            <a:endParaRPr lang="fr-FR" sz="2400" dirty="0" smtClean="0"/>
          </a:p>
          <a:p>
            <a:r>
              <a:rPr lang="fr-FR" sz="2400" dirty="0" smtClean="0"/>
              <a:t> </a:t>
            </a:r>
            <a:endParaRPr lang="fr-FR" sz="2400" dirty="0"/>
          </a:p>
        </p:txBody>
      </p:sp>
      <p:sp>
        <p:nvSpPr>
          <p:cNvPr id="24" name="Titre 1"/>
          <p:cNvSpPr txBox="1">
            <a:spLocks/>
          </p:cNvSpPr>
          <p:nvPr/>
        </p:nvSpPr>
        <p:spPr>
          <a:xfrm>
            <a:off x="1571604" y="4071942"/>
            <a:ext cx="6480720" cy="7200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Justification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 name="Image 12"/>
          <p:cNvPicPr/>
          <p:nvPr/>
        </p:nvPicPr>
        <p:blipFill>
          <a:blip r:embed="rId4" cstate="print"/>
          <a:srcRect/>
          <a:stretch>
            <a:fillRect/>
          </a:stretch>
        </p:blipFill>
        <p:spPr bwMode="auto">
          <a:xfrm>
            <a:off x="3857620" y="2078518"/>
            <a:ext cx="1944216" cy="1265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Bouton d'action : Retour 13">
            <a:hlinkClick r:id="rId5" action="ppaction://hlinksldjump" highlightClick="1"/>
          </p:cNvPr>
          <p:cNvSpPr/>
          <p:nvPr/>
        </p:nvSpPr>
        <p:spPr>
          <a:xfrm>
            <a:off x="8001024" y="6143644"/>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76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9512" y="1813410"/>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3573016"/>
            <a:ext cx="8136904"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Comment choisir la technologie qui va répondre au service attendu « éclairer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77</a:t>
            </a:fld>
            <a:endParaRPr lang="fr-FR"/>
          </a:p>
        </p:txBody>
      </p:sp>
      <p:sp>
        <p:nvSpPr>
          <p:cNvPr id="25" name="Rectangle à coins arrondis 24"/>
          <p:cNvSpPr/>
          <p:nvPr/>
        </p:nvSpPr>
        <p:spPr>
          <a:xfrm>
            <a:off x="323528" y="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46" name="Rectangle 45"/>
          <p:cNvSpPr/>
          <p:nvPr/>
        </p:nvSpPr>
        <p:spPr>
          <a:xfrm>
            <a:off x="251520" y="980728"/>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63" name="Rectangle à coins arrondis 62"/>
          <p:cNvSpPr/>
          <p:nvPr/>
        </p:nvSpPr>
        <p:spPr>
          <a:xfrm>
            <a:off x="251520" y="620688"/>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3" name="Titre 1"/>
          <p:cNvSpPr txBox="1">
            <a:spLocks/>
          </p:cNvSpPr>
          <p:nvPr/>
        </p:nvSpPr>
        <p:spPr>
          <a:xfrm>
            <a:off x="1187624" y="188640"/>
            <a:ext cx="8136904"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Prendre possession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du cahier des charges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3" name="Groupe 12"/>
          <p:cNvGrpSpPr/>
          <p:nvPr/>
        </p:nvGrpSpPr>
        <p:grpSpPr>
          <a:xfrm>
            <a:off x="2928926" y="1785926"/>
            <a:ext cx="5286412" cy="1656521"/>
            <a:chOff x="2928926" y="1785926"/>
            <a:chExt cx="5286412" cy="1656521"/>
          </a:xfrm>
        </p:grpSpPr>
        <p:sp>
          <p:nvSpPr>
            <p:cNvPr id="8" name="ZoneTexte 7"/>
            <p:cNvSpPr txBox="1"/>
            <p:nvPr/>
          </p:nvSpPr>
          <p:spPr>
            <a:xfrm>
              <a:off x="2928926" y="1785926"/>
              <a:ext cx="5286412" cy="830997"/>
            </a:xfrm>
            <a:prstGeom prst="rect">
              <a:avLst/>
            </a:prstGeom>
            <a:solidFill>
              <a:srgbClr val="FFEFFF"/>
            </a:solidFill>
            <a:ln w="28575">
              <a:solidFill>
                <a:schemeClr val="tx1"/>
              </a:solidFill>
            </a:ln>
          </p:spPr>
          <p:txBody>
            <a:bodyPr wrap="square" rtlCol="0">
              <a:spAutoFit/>
            </a:bodyPr>
            <a:lstStyle/>
            <a:p>
              <a:pPr algn="ctr"/>
              <a:r>
                <a:rPr lang="fr-FR" sz="2400" dirty="0" smtClean="0"/>
                <a:t>« Besoin service attendu »</a:t>
              </a:r>
            </a:p>
            <a:p>
              <a:pPr algn="ctr"/>
              <a:r>
                <a:rPr lang="fr-FR" sz="2400" b="1" dirty="0" smtClean="0"/>
                <a:t>Éclairer l’abri de tramway</a:t>
              </a:r>
              <a:endParaRPr lang="fr-FR" sz="2400" b="1" dirty="0"/>
            </a:p>
          </p:txBody>
        </p:sp>
        <p:sp>
          <p:nvSpPr>
            <p:cNvPr id="9" name="ZoneTexte 8"/>
            <p:cNvSpPr txBox="1"/>
            <p:nvPr/>
          </p:nvSpPr>
          <p:spPr>
            <a:xfrm>
              <a:off x="2928926" y="2611450"/>
              <a:ext cx="5286412" cy="830997"/>
            </a:xfrm>
            <a:prstGeom prst="rect">
              <a:avLst/>
            </a:prstGeom>
            <a:solidFill>
              <a:srgbClr val="FFEFFF"/>
            </a:solidFill>
            <a:ln w="28575">
              <a:solidFill>
                <a:schemeClr val="tx1"/>
              </a:solidFill>
            </a:ln>
          </p:spPr>
          <p:txBody>
            <a:bodyPr wrap="square" rtlCol="0">
              <a:spAutoFit/>
            </a:bodyPr>
            <a:lstStyle/>
            <a:p>
              <a:r>
                <a:rPr lang="fr-FR" sz="2400" dirty="0" smtClean="0"/>
                <a:t>Id = « BS1.1 »</a:t>
              </a:r>
            </a:p>
            <a:p>
              <a:r>
                <a:rPr lang="fr-FR" sz="2400" dirty="0" err="1" smtClean="0"/>
                <a:t>Text</a:t>
              </a:r>
              <a:r>
                <a:rPr lang="fr-FR" sz="2400" dirty="0" smtClean="0"/>
                <a:t>=</a:t>
              </a:r>
              <a:endParaRPr lang="fr-FR" sz="2400" dirty="0"/>
            </a:p>
          </p:txBody>
        </p:sp>
      </p:grpSp>
      <p:grpSp>
        <p:nvGrpSpPr>
          <p:cNvPr id="14" name="Groupe 13"/>
          <p:cNvGrpSpPr/>
          <p:nvPr/>
        </p:nvGrpSpPr>
        <p:grpSpPr>
          <a:xfrm>
            <a:off x="285720" y="4103674"/>
            <a:ext cx="5286412" cy="2481528"/>
            <a:chOff x="285720" y="4103674"/>
            <a:chExt cx="5286412" cy="2481528"/>
          </a:xfrm>
          <a:solidFill>
            <a:srgbClr val="C5F1C5"/>
          </a:solidFill>
        </p:grpSpPr>
        <p:sp>
          <p:nvSpPr>
            <p:cNvPr id="10" name="ZoneTexte 9"/>
            <p:cNvSpPr txBox="1"/>
            <p:nvPr/>
          </p:nvSpPr>
          <p:spPr>
            <a:xfrm>
              <a:off x="285720" y="4103674"/>
              <a:ext cx="5286412" cy="830997"/>
            </a:xfrm>
            <a:prstGeom prst="rect">
              <a:avLst/>
            </a:prstGeom>
            <a:grpFill/>
            <a:ln w="28575">
              <a:solidFill>
                <a:schemeClr val="tx1"/>
              </a:solidFill>
            </a:ln>
          </p:spPr>
          <p:txBody>
            <a:bodyPr wrap="square" rtlCol="0">
              <a:spAutoFit/>
            </a:bodyPr>
            <a:lstStyle/>
            <a:p>
              <a:pPr algn="ctr"/>
              <a:r>
                <a:rPr lang="fr-FR" sz="2400" dirty="0" smtClean="0"/>
                <a:t>« Besoin performance »</a:t>
              </a:r>
            </a:p>
            <a:p>
              <a:pPr algn="ctr"/>
              <a:r>
                <a:rPr lang="fr-FR" sz="2400" b="1" dirty="0" smtClean="0"/>
                <a:t>Assurer un éclairage suffisant</a:t>
              </a:r>
              <a:endParaRPr lang="fr-FR" sz="2400" b="1" dirty="0"/>
            </a:p>
          </p:txBody>
        </p:sp>
        <p:sp>
          <p:nvSpPr>
            <p:cNvPr id="11" name="ZoneTexte 10"/>
            <p:cNvSpPr txBox="1"/>
            <p:nvPr/>
          </p:nvSpPr>
          <p:spPr>
            <a:xfrm>
              <a:off x="285720" y="4929198"/>
              <a:ext cx="5286412" cy="830997"/>
            </a:xfrm>
            <a:prstGeom prst="rect">
              <a:avLst/>
            </a:prstGeom>
            <a:grpFill/>
            <a:ln w="28575">
              <a:solidFill>
                <a:schemeClr val="tx1"/>
              </a:solidFill>
            </a:ln>
          </p:spPr>
          <p:txBody>
            <a:bodyPr wrap="square" rtlCol="0">
              <a:spAutoFit/>
            </a:bodyPr>
            <a:lstStyle/>
            <a:p>
              <a:r>
                <a:rPr lang="fr-FR" sz="2400" dirty="0" smtClean="0"/>
                <a:t>Id = « BP2 »</a:t>
              </a:r>
            </a:p>
            <a:p>
              <a:r>
                <a:rPr lang="fr-FR" sz="2400" dirty="0" err="1" smtClean="0"/>
                <a:t>Text</a:t>
              </a:r>
              <a:r>
                <a:rPr lang="fr-FR" sz="2400" dirty="0" smtClean="0"/>
                <a:t> = Norme éclairage public</a:t>
              </a:r>
              <a:endParaRPr lang="fr-FR" sz="2400" dirty="0"/>
            </a:p>
          </p:txBody>
        </p:sp>
        <p:sp>
          <p:nvSpPr>
            <p:cNvPr id="12" name="ZoneTexte 11"/>
            <p:cNvSpPr txBox="1"/>
            <p:nvPr/>
          </p:nvSpPr>
          <p:spPr>
            <a:xfrm>
              <a:off x="285720" y="5754205"/>
              <a:ext cx="5286412" cy="830997"/>
            </a:xfrm>
            <a:prstGeom prst="rect">
              <a:avLst/>
            </a:prstGeom>
            <a:grpFill/>
            <a:ln w="28575">
              <a:solidFill>
                <a:schemeClr val="tx1"/>
              </a:solidFill>
            </a:ln>
          </p:spPr>
          <p:txBody>
            <a:bodyPr wrap="square" rtlCol="0">
              <a:spAutoFit/>
            </a:bodyPr>
            <a:lstStyle/>
            <a:p>
              <a:r>
                <a:rPr lang="fr-FR" sz="2400" dirty="0" smtClean="0"/>
                <a:t>Seuil de luminosité minimal : 50 lux à 1m du sol, allumage instantané</a:t>
              </a:r>
              <a:endParaRPr lang="fr-FR" sz="2400" dirty="0"/>
            </a:p>
          </p:txBody>
        </p:sp>
      </p:grpSp>
      <p:cxnSp>
        <p:nvCxnSpPr>
          <p:cNvPr id="16" name="Connecteur droit avec flèche 15"/>
          <p:cNvCxnSpPr>
            <a:stCxn id="10" idx="0"/>
          </p:cNvCxnSpPr>
          <p:nvPr/>
        </p:nvCxnSpPr>
        <p:spPr>
          <a:xfrm rot="5400000" flipH="1" flipV="1">
            <a:off x="3341688" y="3016238"/>
            <a:ext cx="674674" cy="150019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
        <p:nvSpPr>
          <p:cNvPr id="3" name="Rectangle 2"/>
          <p:cNvSpPr/>
          <p:nvPr/>
        </p:nvSpPr>
        <p:spPr>
          <a:xfrm>
            <a:off x="1475656" y="717203"/>
            <a:ext cx="3384376" cy="523220"/>
          </a:xfrm>
          <a:prstGeom prst="rect">
            <a:avLst/>
          </a:prstGeom>
        </p:spPr>
        <p:txBody>
          <a:bodyPr wrap="square">
            <a:spAutoFit/>
          </a:bodyPr>
          <a:lstStyle/>
          <a:p>
            <a:r>
              <a:rPr lang="fr-FR" sz="2800" b="1" dirty="0" smtClean="0">
                <a:ea typeface="Arial Unicode MS" pitchFamily="34" charset="-128"/>
                <a:cs typeface="Arial Unicode MS" pitchFamily="34" charset="-128"/>
              </a:rPr>
              <a:t>III</a:t>
            </a:r>
            <a:r>
              <a:rPr lang="fr-FR" sz="2800" b="1" dirty="0" smtClean="0"/>
              <a:t>)</a:t>
            </a:r>
            <a:r>
              <a:rPr lang="fr-FR" sz="2800" dirty="0" smtClean="0"/>
              <a:t>  </a:t>
            </a:r>
            <a:r>
              <a:rPr lang="fr-FR" sz="2800" b="1" dirty="0" smtClean="0"/>
              <a:t>Type éclairage</a:t>
            </a:r>
          </a:p>
        </p:txBody>
      </p:sp>
      <p:sp>
        <p:nvSpPr>
          <p:cNvPr id="4" name="ZoneTexte 3"/>
          <p:cNvSpPr txBox="1"/>
          <p:nvPr/>
        </p:nvSpPr>
        <p:spPr>
          <a:xfrm>
            <a:off x="1909984" y="1242349"/>
            <a:ext cx="3598120"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3" action="ppaction://hlinkpres?slideindex=1&amp;slidetitle="/>
              </a:rPr>
              <a:t>Lampe </a:t>
            </a:r>
            <a:r>
              <a:rPr lang="fr-FR" sz="2400" i="1" dirty="0" err="1" smtClean="0">
                <a:solidFill>
                  <a:srgbClr val="0070C0"/>
                </a:solidFill>
                <a:hlinkClick r:id="rId3" action="ppaction://hlinkpres?slideindex=1&amp;slidetitle="/>
              </a:rPr>
              <a:t>fluocompact</a:t>
            </a:r>
            <a:r>
              <a:rPr lang="fr-FR" sz="2400" i="1" dirty="0" smtClean="0">
                <a:solidFill>
                  <a:srgbClr val="0070C0"/>
                </a:solidFill>
                <a:hlinkClick r:id="rId3" action="ppaction://hlinkpres?slideindex=1&amp;slidetitle="/>
              </a:rPr>
              <a:t> </a:t>
            </a:r>
            <a:r>
              <a:rPr lang="fr-FR" sz="2400" i="1" dirty="0" smtClean="0">
                <a:solidFill>
                  <a:srgbClr val="0070C0"/>
                </a:solidFill>
              </a:rPr>
              <a:t>:</a:t>
            </a:r>
            <a:endParaRPr lang="fr-FR" sz="2400" i="1" dirty="0">
              <a:solidFill>
                <a:srgbClr val="0070C0"/>
              </a:solidFill>
            </a:endParaRPr>
          </a:p>
        </p:txBody>
      </p:sp>
      <p:sp>
        <p:nvSpPr>
          <p:cNvPr id="6" name="ZoneTexte 5"/>
          <p:cNvSpPr txBox="1"/>
          <p:nvPr/>
        </p:nvSpPr>
        <p:spPr>
          <a:xfrm>
            <a:off x="2071670" y="4242745"/>
            <a:ext cx="2376264"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rPr>
              <a:t> </a:t>
            </a:r>
            <a:r>
              <a:rPr lang="fr-FR" sz="2400" i="1" dirty="0" err="1" smtClean="0">
                <a:solidFill>
                  <a:srgbClr val="0070C0"/>
                </a:solidFill>
                <a:hlinkClick r:id="rId3" action="ppaction://hlinkpres?slideindex=1&amp;slidetitle="/>
              </a:rPr>
              <a:t>Led</a:t>
            </a:r>
            <a:r>
              <a:rPr lang="fr-FR" sz="2400" i="1" dirty="0" smtClean="0">
                <a:solidFill>
                  <a:srgbClr val="0070C0"/>
                </a:solidFill>
                <a:hlinkClick r:id="rId3" action="ppaction://hlinkpres?slideindex=1&amp;slidetitle="/>
              </a:rPr>
              <a:t> :</a:t>
            </a:r>
            <a:endParaRPr lang="fr-FR" sz="2400" i="1" dirty="0">
              <a:solidFill>
                <a:srgbClr val="0070C0"/>
              </a:solidFill>
            </a:endParaRPr>
          </a:p>
        </p:txBody>
      </p:sp>
      <p:cxnSp>
        <p:nvCxnSpPr>
          <p:cNvPr id="7" name="Connecteur droit 6"/>
          <p:cNvCxnSpPr/>
          <p:nvPr/>
        </p:nvCxnSpPr>
        <p:spPr>
          <a:xfrm>
            <a:off x="6286512" y="2178453"/>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929190" y="1458373"/>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cxnSp>
        <p:nvCxnSpPr>
          <p:cNvPr id="9" name="Connecteur droit 8"/>
          <p:cNvCxnSpPr/>
          <p:nvPr/>
        </p:nvCxnSpPr>
        <p:spPr>
          <a:xfrm>
            <a:off x="6287082" y="4671373"/>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4" name="ZoneTexte 13"/>
          <p:cNvSpPr txBox="1"/>
          <p:nvPr/>
        </p:nvSpPr>
        <p:spPr>
          <a:xfrm>
            <a:off x="3643306" y="1742415"/>
            <a:ext cx="2728894" cy="2185214"/>
          </a:xfrm>
          <a:prstGeom prst="rect">
            <a:avLst/>
          </a:prstGeom>
          <a:noFill/>
        </p:spPr>
        <p:txBody>
          <a:bodyPr wrap="square" rtlCol="0">
            <a:spAutoFit/>
          </a:bodyPr>
          <a:lstStyle/>
          <a:p>
            <a:pPr marL="177800" indent="-177800">
              <a:buFont typeface="Arial" pitchFamily="34" charset="0"/>
              <a:buChar char="•"/>
            </a:pPr>
            <a:endParaRPr lang="fr-FR" dirty="0" smtClean="0"/>
          </a:p>
          <a:p>
            <a:pPr marL="177800" indent="-177800">
              <a:buFont typeface="Arial" pitchFamily="34" charset="0"/>
              <a:buChar char="•"/>
            </a:pPr>
            <a:r>
              <a:rPr lang="fr-FR" dirty="0" smtClean="0"/>
              <a:t> Durée de vie longue</a:t>
            </a:r>
            <a:r>
              <a:rPr lang="fr-FR" sz="2000" dirty="0" smtClean="0"/>
              <a:t> </a:t>
            </a:r>
          </a:p>
          <a:p>
            <a:pPr marL="177800" indent="-177800">
              <a:buFont typeface="Arial" pitchFamily="34" charset="0"/>
              <a:buChar char="•"/>
            </a:pPr>
            <a:r>
              <a:rPr lang="fr-FR" sz="2000" dirty="0" smtClean="0"/>
              <a:t>Bon rapport flux lumineux/ énergie consommé </a:t>
            </a:r>
          </a:p>
          <a:p>
            <a:pPr marL="177800" indent="-177800">
              <a:buFont typeface="Arial" pitchFamily="34" charset="0"/>
              <a:buChar char="•"/>
            </a:pPr>
            <a:r>
              <a:rPr lang="fr-FR" sz="2000" dirty="0" smtClean="0"/>
              <a:t> Recyclable</a:t>
            </a:r>
          </a:p>
          <a:p>
            <a:endParaRPr lang="fr-FR" dirty="0" smtClean="0"/>
          </a:p>
        </p:txBody>
      </p:sp>
      <p:sp>
        <p:nvSpPr>
          <p:cNvPr id="15" name="ZoneTexte 14"/>
          <p:cNvSpPr txBox="1"/>
          <p:nvPr/>
        </p:nvSpPr>
        <p:spPr>
          <a:xfrm>
            <a:off x="6357950" y="2028167"/>
            <a:ext cx="2357454" cy="1600438"/>
          </a:xfrm>
          <a:prstGeom prst="rect">
            <a:avLst/>
          </a:prstGeom>
          <a:noFill/>
        </p:spPr>
        <p:txBody>
          <a:bodyPr wrap="square" rtlCol="0">
            <a:spAutoFit/>
          </a:bodyPr>
          <a:lstStyle/>
          <a:p>
            <a:pPr marL="177800" indent="-177800">
              <a:buFont typeface="Arial" pitchFamily="34" charset="0"/>
              <a:buChar char="•"/>
            </a:pPr>
            <a:r>
              <a:rPr lang="fr-FR" sz="2000" dirty="0" smtClean="0"/>
              <a:t>Polluante si non collecté (mercure)</a:t>
            </a:r>
          </a:p>
          <a:p>
            <a:pPr marL="177800" indent="-177800">
              <a:buFont typeface="Arial" pitchFamily="34" charset="0"/>
              <a:buChar char="•"/>
            </a:pPr>
            <a:r>
              <a:rPr lang="fr-FR" sz="2000" dirty="0" smtClean="0"/>
              <a:t>Allumage non instantané </a:t>
            </a:r>
          </a:p>
          <a:p>
            <a:pPr>
              <a:buFont typeface="Arial" pitchFamily="34" charset="0"/>
              <a:buChar char="•"/>
            </a:pPr>
            <a:endParaRPr lang="fr-FR" dirty="0" smtClean="0"/>
          </a:p>
        </p:txBody>
      </p:sp>
      <p:sp>
        <p:nvSpPr>
          <p:cNvPr id="16" name="ZoneTexte 15"/>
          <p:cNvSpPr txBox="1"/>
          <p:nvPr/>
        </p:nvSpPr>
        <p:spPr>
          <a:xfrm>
            <a:off x="3714744" y="4528497"/>
            <a:ext cx="2657456" cy="1938992"/>
          </a:xfrm>
          <a:prstGeom prst="rect">
            <a:avLst/>
          </a:prstGeom>
          <a:noFill/>
        </p:spPr>
        <p:txBody>
          <a:bodyPr wrap="square" rtlCol="0">
            <a:spAutoFit/>
          </a:bodyPr>
          <a:lstStyle/>
          <a:p>
            <a:pPr marL="177800" indent="-177800">
              <a:buFont typeface="Arial" pitchFamily="34" charset="0"/>
              <a:buChar char="•"/>
            </a:pPr>
            <a:r>
              <a:rPr lang="fr-FR" sz="2000" dirty="0" smtClean="0"/>
              <a:t>Allumage instantané.</a:t>
            </a:r>
          </a:p>
          <a:p>
            <a:pPr marL="177800" indent="-177800">
              <a:buFont typeface="Arial" pitchFamily="34" charset="0"/>
              <a:buChar char="•"/>
            </a:pPr>
            <a:r>
              <a:rPr lang="fr-FR" sz="2000" dirty="0" smtClean="0"/>
              <a:t>Recyclable</a:t>
            </a:r>
          </a:p>
          <a:p>
            <a:pPr marL="177800" indent="-177800">
              <a:buFont typeface="Arial" pitchFamily="34" charset="0"/>
              <a:buChar char="•"/>
            </a:pPr>
            <a:r>
              <a:rPr lang="fr-FR" sz="2000" dirty="0" smtClean="0"/>
              <a:t>Durée de vie longue </a:t>
            </a:r>
          </a:p>
          <a:p>
            <a:pPr marL="177800" indent="-177800">
              <a:buFont typeface="Arial" pitchFamily="34" charset="0"/>
              <a:buChar char="•"/>
            </a:pPr>
            <a:r>
              <a:rPr lang="fr-FR" sz="2000" dirty="0" smtClean="0"/>
              <a:t>Très faible consommation</a:t>
            </a:r>
          </a:p>
          <a:p>
            <a:endParaRPr lang="fr-FR" sz="2000" dirty="0" smtClean="0"/>
          </a:p>
        </p:txBody>
      </p:sp>
      <p:sp>
        <p:nvSpPr>
          <p:cNvPr id="17" name="ZoneTexte 16"/>
          <p:cNvSpPr txBox="1"/>
          <p:nvPr/>
        </p:nvSpPr>
        <p:spPr>
          <a:xfrm>
            <a:off x="6429388" y="4599935"/>
            <a:ext cx="2214578" cy="1261884"/>
          </a:xfrm>
          <a:prstGeom prst="rect">
            <a:avLst/>
          </a:prstGeom>
          <a:noFill/>
        </p:spPr>
        <p:txBody>
          <a:bodyPr wrap="square" rtlCol="0">
            <a:spAutoFit/>
          </a:bodyPr>
          <a:lstStyle/>
          <a:p>
            <a:pPr marL="177800" indent="-177800">
              <a:buFont typeface="Arial" pitchFamily="34" charset="0"/>
              <a:buChar char="•"/>
            </a:pPr>
            <a:r>
              <a:rPr lang="fr-FR" dirty="0" smtClean="0"/>
              <a:t>P</a:t>
            </a:r>
            <a:r>
              <a:rPr lang="fr-FR" sz="2000" dirty="0" smtClean="0"/>
              <a:t>rix élevé.</a:t>
            </a:r>
          </a:p>
          <a:p>
            <a:pPr marL="177800" indent="-177800">
              <a:buFont typeface="Arial" pitchFamily="34" charset="0"/>
              <a:buChar char="•"/>
            </a:pPr>
            <a:r>
              <a:rPr lang="fr-FR" sz="2000" dirty="0" smtClean="0"/>
              <a:t>Lumière bleutée</a:t>
            </a:r>
          </a:p>
          <a:p>
            <a:pPr marL="177800" indent="-177800">
              <a:buFont typeface="Arial" pitchFamily="34" charset="0"/>
              <a:buChar char="•"/>
            </a:pPr>
            <a:endParaRPr lang="fr-FR" dirty="0" smtClean="0"/>
          </a:p>
          <a:p>
            <a:endParaRPr lang="fr-FR" dirty="0" smtClean="0"/>
          </a:p>
        </p:txBody>
      </p:sp>
      <p:sp>
        <p:nvSpPr>
          <p:cNvPr id="21" name="Espace réservé du numéro de diapositive 20"/>
          <p:cNvSpPr>
            <a:spLocks noGrp="1"/>
          </p:cNvSpPr>
          <p:nvPr>
            <p:ph type="sldNum" sz="quarter" idx="12"/>
          </p:nvPr>
        </p:nvSpPr>
        <p:spPr>
          <a:xfrm>
            <a:off x="6516216" y="0"/>
            <a:ext cx="2133600" cy="365125"/>
          </a:xfrm>
        </p:spPr>
        <p:txBody>
          <a:bodyPr/>
          <a:lstStyle/>
          <a:p>
            <a:fld id="{DB920179-DB72-445E-A05A-5D007B9F91E3}" type="slidenum">
              <a:rPr lang="fr-FR" smtClean="0"/>
              <a:pPr/>
              <a:t>78</a:t>
            </a:fld>
            <a:endParaRPr lang="fr-FR" dirty="0"/>
          </a:p>
        </p:txBody>
      </p:sp>
      <p:sp>
        <p:nvSpPr>
          <p:cNvPr id="2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pic>
        <p:nvPicPr>
          <p:cNvPr id="2051" name="Picture 3"/>
          <p:cNvPicPr>
            <a:picLocks noChangeAspect="1" noChangeArrowheads="1"/>
          </p:cNvPicPr>
          <p:nvPr/>
        </p:nvPicPr>
        <p:blipFill>
          <a:blip r:embed="rId4" cstate="print"/>
          <a:srcRect/>
          <a:stretch>
            <a:fillRect/>
          </a:stretch>
        </p:blipFill>
        <p:spPr bwMode="auto">
          <a:xfrm>
            <a:off x="1979712" y="5037683"/>
            <a:ext cx="1584176" cy="1606027"/>
          </a:xfrm>
          <a:prstGeom prst="rect">
            <a:avLst/>
          </a:prstGeom>
          <a:noFill/>
          <a:ln w="9525">
            <a:noFill/>
            <a:miter lim="800000"/>
            <a:headEnd/>
            <a:tailEnd/>
          </a:ln>
        </p:spPr>
      </p:pic>
      <p:sp>
        <p:nvSpPr>
          <p:cNvPr id="19" name="ZoneTexte 18"/>
          <p:cNvSpPr txBox="1"/>
          <p:nvPr/>
        </p:nvSpPr>
        <p:spPr>
          <a:xfrm>
            <a:off x="4929190" y="3953604"/>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20" name="ZoneTexte 19"/>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pic>
        <p:nvPicPr>
          <p:cNvPr id="2" name="Picture 2"/>
          <p:cNvPicPr>
            <a:picLocks noChangeAspect="1" noChangeArrowheads="1"/>
          </p:cNvPicPr>
          <p:nvPr/>
        </p:nvPicPr>
        <p:blipFill>
          <a:blip r:embed="rId5" cstate="print"/>
          <a:srcRect/>
          <a:stretch>
            <a:fillRect/>
          </a:stretch>
        </p:blipFill>
        <p:spPr bwMode="auto">
          <a:xfrm>
            <a:off x="1547664" y="1988840"/>
            <a:ext cx="1994806" cy="83484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par>
                                <p:cTn id="40" presetID="3" presetClass="entr" presetSubtype="10" fill="hold" nodeType="with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blinds(horizontal)">
                                      <p:cBhvr>
                                        <p:cTn id="4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P spid="15" grpId="0"/>
      <p:bldP spid="16" grpId="0"/>
      <p:bldP spid="17" grpId="0"/>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
        <p:nvSpPr>
          <p:cNvPr id="3" name="Rectangle 2"/>
          <p:cNvSpPr/>
          <p:nvPr/>
        </p:nvSpPr>
        <p:spPr>
          <a:xfrm>
            <a:off x="1475656" y="717203"/>
            <a:ext cx="3384376" cy="523220"/>
          </a:xfrm>
          <a:prstGeom prst="rect">
            <a:avLst/>
          </a:prstGeom>
        </p:spPr>
        <p:txBody>
          <a:bodyPr wrap="square">
            <a:spAutoFit/>
          </a:bodyPr>
          <a:lstStyle/>
          <a:p>
            <a:r>
              <a:rPr lang="fr-FR" sz="2800" b="1" dirty="0" smtClean="0">
                <a:ea typeface="Arial Unicode MS" pitchFamily="34" charset="-128"/>
                <a:cs typeface="Arial Unicode MS" pitchFamily="34" charset="-128"/>
              </a:rPr>
              <a:t>III</a:t>
            </a:r>
            <a:r>
              <a:rPr lang="fr-FR" sz="2800" b="1" dirty="0" smtClean="0"/>
              <a:t>)</a:t>
            </a:r>
            <a:r>
              <a:rPr lang="fr-FR" sz="2800" dirty="0" smtClean="0"/>
              <a:t>  </a:t>
            </a:r>
            <a:r>
              <a:rPr lang="fr-FR" sz="2800" b="1" dirty="0" smtClean="0"/>
              <a:t>Type éclairage</a:t>
            </a:r>
          </a:p>
        </p:txBody>
      </p:sp>
      <p:sp>
        <p:nvSpPr>
          <p:cNvPr id="4" name="ZoneTexte 3"/>
          <p:cNvSpPr txBox="1"/>
          <p:nvPr/>
        </p:nvSpPr>
        <p:spPr>
          <a:xfrm>
            <a:off x="1909984" y="1242349"/>
            <a:ext cx="3598120"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3" action="ppaction://hlinkpres?slideindex=1&amp;slidetitle="/>
              </a:rPr>
              <a:t>Lampe incandescence </a:t>
            </a:r>
            <a:r>
              <a:rPr lang="fr-FR" sz="2400" i="1" dirty="0" smtClean="0">
                <a:solidFill>
                  <a:srgbClr val="0070C0"/>
                </a:solidFill>
              </a:rPr>
              <a:t>:</a:t>
            </a:r>
            <a:endParaRPr lang="fr-FR" sz="2400" i="1" dirty="0">
              <a:solidFill>
                <a:srgbClr val="0070C0"/>
              </a:solidFill>
            </a:endParaRPr>
          </a:p>
        </p:txBody>
      </p:sp>
      <p:sp>
        <p:nvSpPr>
          <p:cNvPr id="6" name="ZoneTexte 5"/>
          <p:cNvSpPr txBox="1"/>
          <p:nvPr/>
        </p:nvSpPr>
        <p:spPr>
          <a:xfrm>
            <a:off x="2071670" y="4242745"/>
            <a:ext cx="2932378"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rPr>
              <a:t> </a:t>
            </a:r>
            <a:r>
              <a:rPr lang="fr-FR" sz="2400" i="1" dirty="0" smtClean="0">
                <a:solidFill>
                  <a:srgbClr val="0070C0"/>
                </a:solidFill>
                <a:hlinkClick r:id="rId3" action="ppaction://hlinkpres?slideindex=1&amp;slidetitle="/>
              </a:rPr>
              <a:t>Lampe Halogène :</a:t>
            </a:r>
            <a:endParaRPr lang="fr-FR" sz="2400" i="1" dirty="0">
              <a:solidFill>
                <a:srgbClr val="0070C0"/>
              </a:solidFill>
            </a:endParaRPr>
          </a:p>
        </p:txBody>
      </p:sp>
      <p:cxnSp>
        <p:nvCxnSpPr>
          <p:cNvPr id="7" name="Connecteur droit 6"/>
          <p:cNvCxnSpPr/>
          <p:nvPr/>
        </p:nvCxnSpPr>
        <p:spPr>
          <a:xfrm>
            <a:off x="6286512" y="2178453"/>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929190" y="1458373"/>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cxnSp>
        <p:nvCxnSpPr>
          <p:cNvPr id="9" name="Connecteur droit 8"/>
          <p:cNvCxnSpPr/>
          <p:nvPr/>
        </p:nvCxnSpPr>
        <p:spPr>
          <a:xfrm>
            <a:off x="6287082" y="4671373"/>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14" name="ZoneTexte 13"/>
          <p:cNvSpPr txBox="1"/>
          <p:nvPr/>
        </p:nvSpPr>
        <p:spPr>
          <a:xfrm>
            <a:off x="3643306" y="1742415"/>
            <a:ext cx="2728894" cy="1569660"/>
          </a:xfrm>
          <a:prstGeom prst="rect">
            <a:avLst/>
          </a:prstGeom>
          <a:noFill/>
        </p:spPr>
        <p:txBody>
          <a:bodyPr wrap="square" rtlCol="0">
            <a:spAutoFit/>
          </a:bodyPr>
          <a:lstStyle/>
          <a:p>
            <a:pPr marL="177800" indent="-177800">
              <a:buFont typeface="Arial" pitchFamily="34" charset="0"/>
              <a:buChar char="•"/>
            </a:pPr>
            <a:endParaRPr lang="fr-FR" dirty="0" smtClean="0"/>
          </a:p>
          <a:p>
            <a:pPr marL="177800" indent="-177800">
              <a:buFont typeface="Arial" pitchFamily="34" charset="0"/>
              <a:buChar char="•"/>
            </a:pPr>
            <a:r>
              <a:rPr lang="fr-FR" dirty="0" smtClean="0"/>
              <a:t> </a:t>
            </a:r>
            <a:r>
              <a:rPr lang="fr-FR" sz="2000" dirty="0" smtClean="0"/>
              <a:t>Allumage instantané</a:t>
            </a:r>
          </a:p>
          <a:p>
            <a:pPr marL="177800" indent="-177800">
              <a:buFont typeface="Arial" pitchFamily="34" charset="0"/>
              <a:buChar char="•"/>
            </a:pPr>
            <a:r>
              <a:rPr lang="fr-FR" sz="2000" dirty="0" smtClean="0"/>
              <a:t>Prix d’achat faible</a:t>
            </a:r>
          </a:p>
          <a:p>
            <a:pPr marL="177800" indent="-177800">
              <a:buFont typeface="Arial" pitchFamily="34" charset="0"/>
              <a:buChar char="•"/>
            </a:pPr>
            <a:r>
              <a:rPr lang="fr-FR" sz="2000" dirty="0" smtClean="0"/>
              <a:t> Recyclable</a:t>
            </a:r>
          </a:p>
          <a:p>
            <a:endParaRPr lang="fr-FR" dirty="0" smtClean="0"/>
          </a:p>
        </p:txBody>
      </p:sp>
      <p:sp>
        <p:nvSpPr>
          <p:cNvPr id="15" name="ZoneTexte 14"/>
          <p:cNvSpPr txBox="1"/>
          <p:nvPr/>
        </p:nvSpPr>
        <p:spPr>
          <a:xfrm>
            <a:off x="6357950" y="2028167"/>
            <a:ext cx="2357454" cy="1600438"/>
          </a:xfrm>
          <a:prstGeom prst="rect">
            <a:avLst/>
          </a:prstGeom>
          <a:noFill/>
        </p:spPr>
        <p:txBody>
          <a:bodyPr wrap="square" rtlCol="0">
            <a:spAutoFit/>
          </a:bodyPr>
          <a:lstStyle/>
          <a:p>
            <a:pPr marL="177800" indent="-177800">
              <a:buFont typeface="Arial" pitchFamily="34" charset="0"/>
              <a:buChar char="•"/>
            </a:pPr>
            <a:r>
              <a:rPr lang="fr-FR" sz="2000" dirty="0" smtClean="0"/>
              <a:t>Durée de vie faible</a:t>
            </a:r>
          </a:p>
          <a:p>
            <a:pPr marL="177800" indent="-177800">
              <a:buFont typeface="Arial" pitchFamily="34" charset="0"/>
              <a:buChar char="•"/>
            </a:pPr>
            <a:r>
              <a:rPr lang="fr-FR" sz="2000" dirty="0" smtClean="0"/>
              <a:t>Rapport flux lumineux/ énergie consommé élevé</a:t>
            </a:r>
          </a:p>
          <a:p>
            <a:pPr>
              <a:buFont typeface="Arial" pitchFamily="34" charset="0"/>
              <a:buChar char="•"/>
            </a:pPr>
            <a:endParaRPr lang="fr-FR" dirty="0" smtClean="0"/>
          </a:p>
        </p:txBody>
      </p:sp>
      <p:sp>
        <p:nvSpPr>
          <p:cNvPr id="16" name="ZoneTexte 15"/>
          <p:cNvSpPr txBox="1"/>
          <p:nvPr/>
        </p:nvSpPr>
        <p:spPr>
          <a:xfrm>
            <a:off x="3707904" y="4919008"/>
            <a:ext cx="2657456" cy="1323439"/>
          </a:xfrm>
          <a:prstGeom prst="rect">
            <a:avLst/>
          </a:prstGeom>
          <a:noFill/>
        </p:spPr>
        <p:txBody>
          <a:bodyPr wrap="square" rtlCol="0">
            <a:spAutoFit/>
          </a:bodyPr>
          <a:lstStyle/>
          <a:p>
            <a:pPr marL="177800" indent="-177800">
              <a:buFont typeface="Arial" pitchFamily="34" charset="0"/>
              <a:buChar char="•"/>
            </a:pPr>
            <a:r>
              <a:rPr lang="fr-FR" sz="2000" dirty="0" smtClean="0"/>
              <a:t>Allumage instantané.</a:t>
            </a:r>
          </a:p>
          <a:p>
            <a:pPr marL="177800" indent="-177800">
              <a:buFont typeface="Arial" pitchFamily="34" charset="0"/>
              <a:buChar char="•"/>
            </a:pPr>
            <a:r>
              <a:rPr lang="fr-FR" sz="2000" dirty="0" smtClean="0"/>
              <a:t>Recyclable </a:t>
            </a:r>
          </a:p>
          <a:p>
            <a:pPr marL="177800" indent="-177800">
              <a:buFont typeface="Arial" pitchFamily="34" charset="0"/>
              <a:buChar char="•"/>
            </a:pPr>
            <a:r>
              <a:rPr lang="fr-FR" sz="2000" dirty="0" smtClean="0"/>
              <a:t>Prix achat faible</a:t>
            </a:r>
          </a:p>
          <a:p>
            <a:endParaRPr lang="fr-FR" sz="2000" dirty="0" smtClean="0"/>
          </a:p>
        </p:txBody>
      </p:sp>
      <p:sp>
        <p:nvSpPr>
          <p:cNvPr id="17" name="ZoneTexte 16"/>
          <p:cNvSpPr txBox="1"/>
          <p:nvPr/>
        </p:nvSpPr>
        <p:spPr>
          <a:xfrm>
            <a:off x="6372200" y="4941168"/>
            <a:ext cx="2592288" cy="1292662"/>
          </a:xfrm>
          <a:prstGeom prst="rect">
            <a:avLst/>
          </a:prstGeom>
          <a:noFill/>
        </p:spPr>
        <p:txBody>
          <a:bodyPr wrap="square" rtlCol="0">
            <a:spAutoFit/>
          </a:bodyPr>
          <a:lstStyle/>
          <a:p>
            <a:pPr marL="177800" indent="-177800">
              <a:buFont typeface="Arial" pitchFamily="34" charset="0"/>
              <a:buChar char="•"/>
            </a:pPr>
            <a:r>
              <a:rPr lang="fr-FR" sz="2000" dirty="0" smtClean="0"/>
              <a:t>Rapport flux lumineux/ énergie consommé moyen</a:t>
            </a:r>
            <a:endParaRPr lang="fr-FR" dirty="0" smtClean="0"/>
          </a:p>
          <a:p>
            <a:endParaRPr lang="fr-FR" dirty="0" smtClean="0"/>
          </a:p>
        </p:txBody>
      </p:sp>
      <p:sp>
        <p:nvSpPr>
          <p:cNvPr id="21" name="Espace réservé du numéro de diapositive 20"/>
          <p:cNvSpPr>
            <a:spLocks noGrp="1"/>
          </p:cNvSpPr>
          <p:nvPr>
            <p:ph type="sldNum" sz="quarter" idx="12"/>
          </p:nvPr>
        </p:nvSpPr>
        <p:spPr>
          <a:xfrm>
            <a:off x="6516216" y="0"/>
            <a:ext cx="2133600" cy="365125"/>
          </a:xfrm>
        </p:spPr>
        <p:txBody>
          <a:bodyPr/>
          <a:lstStyle/>
          <a:p>
            <a:fld id="{DB920179-DB72-445E-A05A-5D007B9F91E3}" type="slidenum">
              <a:rPr lang="fr-FR" smtClean="0"/>
              <a:pPr/>
              <a:t>79</a:t>
            </a:fld>
            <a:endParaRPr lang="fr-FR" dirty="0"/>
          </a:p>
        </p:txBody>
      </p:sp>
      <p:sp>
        <p:nvSpPr>
          <p:cNvPr id="2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pic>
        <p:nvPicPr>
          <p:cNvPr id="2050" name="Picture 2"/>
          <p:cNvPicPr>
            <a:picLocks noChangeAspect="1" noChangeArrowheads="1"/>
          </p:cNvPicPr>
          <p:nvPr/>
        </p:nvPicPr>
        <p:blipFill>
          <a:blip r:embed="rId4" cstate="print"/>
          <a:srcRect/>
          <a:stretch>
            <a:fillRect/>
          </a:stretch>
        </p:blipFill>
        <p:spPr bwMode="auto">
          <a:xfrm>
            <a:off x="1691680" y="1628800"/>
            <a:ext cx="1904379" cy="1311399"/>
          </a:xfrm>
          <a:prstGeom prst="rect">
            <a:avLst/>
          </a:prstGeom>
          <a:noFill/>
          <a:ln w="9525">
            <a:noFill/>
            <a:miter lim="800000"/>
            <a:headEnd/>
            <a:tailEnd/>
          </a:ln>
        </p:spPr>
      </p:pic>
      <p:sp>
        <p:nvSpPr>
          <p:cNvPr id="19" name="ZoneTexte 18"/>
          <p:cNvSpPr txBox="1"/>
          <p:nvPr/>
        </p:nvSpPr>
        <p:spPr>
          <a:xfrm>
            <a:off x="4929190" y="3953604"/>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20" name="ZoneTexte 19"/>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pic>
        <p:nvPicPr>
          <p:cNvPr id="3075" name="Picture 3"/>
          <p:cNvPicPr>
            <a:picLocks noChangeAspect="1" noChangeArrowheads="1"/>
          </p:cNvPicPr>
          <p:nvPr/>
        </p:nvPicPr>
        <p:blipFill>
          <a:blip r:embed="rId5" cstate="print"/>
          <a:srcRect/>
          <a:stretch>
            <a:fillRect/>
          </a:stretch>
        </p:blipFill>
        <p:spPr bwMode="auto">
          <a:xfrm>
            <a:off x="1331640" y="4941168"/>
            <a:ext cx="2147680" cy="136815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nodeType="withEffect">
                                  <p:stCondLst>
                                    <p:cond delay="0"/>
                                  </p:stCondLst>
                                  <p:childTnLst>
                                    <p:set>
                                      <p:cBhvr>
                                        <p:cTn id="41" dur="1" fill="hold">
                                          <p:stCondLst>
                                            <p:cond delay="0"/>
                                          </p:stCondLst>
                                        </p:cTn>
                                        <p:tgtEl>
                                          <p:spTgt spid="3075"/>
                                        </p:tgtEl>
                                        <p:attrNameLst>
                                          <p:attrName>style.visibility</p:attrName>
                                        </p:attrNameLst>
                                      </p:cBhvr>
                                      <p:to>
                                        <p:strVal val="visible"/>
                                      </p:to>
                                    </p:set>
                                    <p:animEffect transition="in" filter="blinds(horizontal)">
                                      <p:cBhvr>
                                        <p:cTn id="4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4" grpId="0"/>
      <p:bldP spid="15"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8</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834514" y="3544976"/>
            <a:ext cx="2952328" cy="2188280"/>
          </a:xfrm>
          <a:prstGeom prst="rect">
            <a:avLst/>
          </a:prstGeom>
          <a:noFill/>
          <a:ln w="9525">
            <a:solidFill>
              <a:srgbClr val="000099"/>
            </a:solidFill>
            <a:miter lim="800000"/>
            <a:headEnd/>
            <a:tailEnd/>
          </a:ln>
        </p:spPr>
      </p:pic>
      <p:sp>
        <p:nvSpPr>
          <p:cNvPr id="34"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initiale - Pt de vue client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5" name="Sous-titre 2"/>
          <p:cNvSpPr txBox="1">
            <a:spLocks/>
          </p:cNvSpPr>
          <p:nvPr/>
        </p:nvSpPr>
        <p:spPr>
          <a:xfrm>
            <a:off x="97244" y="3551356"/>
            <a:ext cx="5760640"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Sur une ligne de tramway, les abris situés aux points d’arrêt ne sont pas éclairés.</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Lorsque la luminosité est trop faible, les usagers ne se sentent pas en sécurité</a:t>
            </a:r>
          </a:p>
          <a:p>
            <a:pPr marL="342900" marR="0" lvl="0" indent="-342900" algn="ctr" defTabSz="914400" rtl="0" eaLnBrk="1" fontAlgn="auto" latinLnBrk="0" hangingPunct="1">
              <a:lnSpc>
                <a:spcPct val="100000"/>
              </a:lnSpc>
              <a:spcBef>
                <a:spcPct val="20000"/>
              </a:spcBef>
              <a:spcAft>
                <a:spcPts val="0"/>
              </a:spcAft>
              <a:buClrTx/>
              <a:buSzTx/>
              <a:tabLst/>
              <a:defRPr/>
            </a:pPr>
            <a:r>
              <a:rPr lang="fr-FR" sz="2200" b="1" dirty="0" smtClean="0">
                <a:latin typeface="Arial" pitchFamily="34" charset="0"/>
                <a:cs typeface="Arial" pitchFamily="34" charset="0"/>
              </a:rPr>
              <a:t>Le risque d’accident est accru du fait du manque de visibilité</a:t>
            </a:r>
          </a:p>
        </p:txBody>
      </p:sp>
      <p:pic>
        <p:nvPicPr>
          <p:cNvPr id="36" name="Picture 5"/>
          <p:cNvPicPr>
            <a:picLocks noChangeAspect="1" noChangeArrowheads="1"/>
          </p:cNvPicPr>
          <p:nvPr/>
        </p:nvPicPr>
        <p:blipFill>
          <a:blip r:embed="rId5"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
        <p:nvSpPr>
          <p:cNvPr id="3" name="ZoneTexte 2"/>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4" name="ZoneTexte 3"/>
          <p:cNvSpPr txBox="1"/>
          <p:nvPr/>
        </p:nvSpPr>
        <p:spPr>
          <a:xfrm>
            <a:off x="1475656" y="714356"/>
            <a:ext cx="3739286" cy="523220"/>
          </a:xfrm>
          <a:prstGeom prst="rect">
            <a:avLst/>
          </a:prstGeom>
          <a:noFill/>
        </p:spPr>
        <p:txBody>
          <a:bodyPr wrap="square" rtlCol="0">
            <a:spAutoFit/>
          </a:bodyPr>
          <a:lstStyle/>
          <a:p>
            <a:r>
              <a:rPr lang="fr-FR" sz="2800" b="1" dirty="0" smtClean="0">
                <a:ea typeface="Arial Unicode MS" pitchFamily="34" charset="-128"/>
                <a:cs typeface="Arial Unicode MS" pitchFamily="34" charset="-128"/>
              </a:rPr>
              <a:t>III</a:t>
            </a:r>
            <a:r>
              <a:rPr lang="fr-FR" sz="2800" b="1" dirty="0" smtClean="0"/>
              <a:t>)</a:t>
            </a:r>
            <a:r>
              <a:rPr lang="fr-FR" sz="2800" dirty="0" smtClean="0"/>
              <a:t>  </a:t>
            </a:r>
            <a:r>
              <a:rPr lang="fr-FR" sz="2800" b="1" dirty="0" smtClean="0"/>
              <a:t>Type éclairage</a:t>
            </a:r>
          </a:p>
        </p:txBody>
      </p:sp>
      <p:sp>
        <p:nvSpPr>
          <p:cNvPr id="16" name="ZoneTexte 15"/>
          <p:cNvSpPr txBox="1"/>
          <p:nvPr/>
        </p:nvSpPr>
        <p:spPr>
          <a:xfrm>
            <a:off x="5436096" y="4293096"/>
            <a:ext cx="576064" cy="369332"/>
          </a:xfrm>
          <a:prstGeom prst="rect">
            <a:avLst/>
          </a:prstGeom>
          <a:noFill/>
        </p:spPr>
        <p:txBody>
          <a:bodyPr wrap="square" rtlCol="0">
            <a:spAutoFit/>
          </a:bodyPr>
          <a:lstStyle/>
          <a:p>
            <a:r>
              <a:rPr lang="fr-FR" dirty="0" smtClean="0"/>
              <a:t> </a:t>
            </a:r>
            <a:endParaRPr lang="fr-FR" sz="3200" dirty="0">
              <a:solidFill>
                <a:srgbClr val="00B050"/>
              </a:solidFill>
            </a:endParaRPr>
          </a:p>
        </p:txBody>
      </p:sp>
      <p:sp>
        <p:nvSpPr>
          <p:cNvPr id="31" name="ZoneTexte 3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 </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6" name="Espace réservé du numéro de diapositive 25"/>
          <p:cNvSpPr>
            <a:spLocks noGrp="1"/>
          </p:cNvSpPr>
          <p:nvPr>
            <p:ph type="sldNum" sz="quarter" idx="12"/>
          </p:nvPr>
        </p:nvSpPr>
        <p:spPr>
          <a:xfrm>
            <a:off x="6516216" y="0"/>
            <a:ext cx="2133600" cy="365125"/>
          </a:xfrm>
        </p:spPr>
        <p:txBody>
          <a:bodyPr/>
          <a:lstStyle/>
          <a:p>
            <a:fld id="{DB920179-DB72-445E-A05A-5D007B9F91E3}" type="slidenum">
              <a:rPr lang="fr-FR" smtClean="0"/>
              <a:pPr/>
              <a:t>80</a:t>
            </a:fld>
            <a:endParaRPr lang="fr-FR" dirty="0"/>
          </a:p>
        </p:txBody>
      </p:sp>
      <p:sp>
        <p:nvSpPr>
          <p:cNvPr id="3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2" name="Titre 1"/>
          <p:cNvSpPr txBox="1">
            <a:spLocks/>
          </p:cNvSpPr>
          <p:nvPr/>
        </p:nvSpPr>
        <p:spPr>
          <a:xfrm>
            <a:off x="3279276" y="1142984"/>
            <a:ext cx="3384376" cy="86409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Mon choix</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ZoneTexte 22"/>
          <p:cNvSpPr txBox="1"/>
          <p:nvPr/>
        </p:nvSpPr>
        <p:spPr>
          <a:xfrm>
            <a:off x="1498456" y="4650286"/>
            <a:ext cx="7056784" cy="2431435"/>
          </a:xfrm>
          <a:prstGeom prst="rect">
            <a:avLst/>
          </a:prstGeom>
          <a:noFill/>
        </p:spPr>
        <p:txBody>
          <a:bodyPr wrap="square" rtlCol="0">
            <a:spAutoFit/>
          </a:bodyPr>
          <a:lstStyle/>
          <a:p>
            <a:pPr marL="274638" indent="-274638">
              <a:spcAft>
                <a:spcPts val="600"/>
              </a:spcAft>
              <a:buClr>
                <a:schemeClr val="accent6">
                  <a:lumMod val="50000"/>
                </a:schemeClr>
              </a:buClr>
              <a:buFont typeface="Wingdings" pitchFamily="2" charset="2"/>
              <a:buChar char="§"/>
            </a:pPr>
            <a:r>
              <a:rPr lang="fr-FR" sz="2400" dirty="0" smtClean="0"/>
              <a:t>Très faible coût énergétique (coût d’utilisation faible et permet d’avoir une  unité de stockage plus petite)</a:t>
            </a:r>
          </a:p>
          <a:p>
            <a:pPr>
              <a:spcAft>
                <a:spcPts val="600"/>
              </a:spcAft>
              <a:buClr>
                <a:schemeClr val="accent6">
                  <a:lumMod val="50000"/>
                </a:schemeClr>
              </a:buClr>
              <a:buFont typeface="Wingdings" pitchFamily="2" charset="2"/>
              <a:buChar char="§"/>
            </a:pPr>
            <a:r>
              <a:rPr lang="fr-FR" sz="2400" dirty="0" smtClean="0"/>
              <a:t>  Allumage instantané  </a:t>
            </a:r>
          </a:p>
          <a:p>
            <a:pPr>
              <a:spcAft>
                <a:spcPts val="600"/>
              </a:spcAft>
              <a:buClr>
                <a:schemeClr val="accent6">
                  <a:lumMod val="50000"/>
                </a:schemeClr>
              </a:buClr>
              <a:buFont typeface="Wingdings" pitchFamily="2" charset="2"/>
              <a:buChar char="§"/>
            </a:pPr>
            <a:r>
              <a:rPr lang="fr-FR" sz="2400" dirty="0" smtClean="0"/>
              <a:t>  Durée de vie très longue</a:t>
            </a:r>
            <a:endParaRPr lang="fr-FR" dirty="0" smtClean="0"/>
          </a:p>
          <a:p>
            <a:pPr>
              <a:spcAft>
                <a:spcPts val="600"/>
              </a:spcAft>
            </a:pPr>
            <a:endParaRPr lang="fr-FR" dirty="0" smtClean="0"/>
          </a:p>
          <a:p>
            <a:pPr>
              <a:spcAft>
                <a:spcPts val="600"/>
              </a:spcAft>
            </a:pPr>
            <a:r>
              <a:rPr lang="fr-FR" dirty="0" smtClean="0"/>
              <a:t> </a:t>
            </a:r>
            <a:endParaRPr lang="fr-FR" dirty="0"/>
          </a:p>
        </p:txBody>
      </p:sp>
      <p:sp>
        <p:nvSpPr>
          <p:cNvPr id="24" name="Titre 1"/>
          <p:cNvSpPr txBox="1">
            <a:spLocks/>
          </p:cNvSpPr>
          <p:nvPr/>
        </p:nvSpPr>
        <p:spPr>
          <a:xfrm>
            <a:off x="1785918" y="3851928"/>
            <a:ext cx="6480720" cy="7200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Justification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4" name="Picture 3"/>
          <p:cNvPicPr>
            <a:picLocks noChangeAspect="1" noChangeArrowheads="1"/>
          </p:cNvPicPr>
          <p:nvPr/>
        </p:nvPicPr>
        <p:blipFill>
          <a:blip r:embed="rId4" cstate="print"/>
          <a:srcRect/>
          <a:stretch>
            <a:fillRect/>
          </a:stretch>
        </p:blipFill>
        <p:spPr bwMode="auto">
          <a:xfrm>
            <a:off x="4143372" y="1928802"/>
            <a:ext cx="1584176" cy="1606027"/>
          </a:xfrm>
          <a:prstGeom prst="rect">
            <a:avLst/>
          </a:prstGeom>
          <a:noFill/>
          <a:ln w="9525">
            <a:noFill/>
            <a:miter lim="800000"/>
            <a:headEnd/>
            <a:tailEnd/>
          </a:ln>
        </p:spPr>
      </p:pic>
      <p:sp>
        <p:nvSpPr>
          <p:cNvPr id="13" name="Bouton d'action : Retour 12">
            <a:hlinkClick r:id="rId5" action="ppaction://hlinksldjump" highlightClick="1"/>
          </p:cNvPr>
          <p:cNvSpPr/>
          <p:nvPr/>
        </p:nvSpPr>
        <p:spPr>
          <a:xfrm>
            <a:off x="8001024" y="6143644"/>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81</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3573016"/>
            <a:ext cx="8136904" cy="1224136"/>
          </a:xfrm>
          <a:prstGeom prst="rect">
            <a:avLst/>
          </a:prstGeom>
        </p:spPr>
        <p:txBody>
          <a:bodyPr vert="horz" lIns="91440" tIns="45720" rIns="91440" bIns="45720" rtlCol="0" anchor="ctr">
            <a:noAutofit/>
          </a:bodyPr>
          <a:lstStyle/>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Comment choisir la technologie qui va répondre </a:t>
            </a:r>
          </a:p>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à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l’exigence système fonctionnelle </a:t>
            </a:r>
          </a:p>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 D</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étecter les personnes »</a:t>
            </a: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82</a:t>
            </a:fld>
            <a:endParaRPr lang="fr-FR"/>
          </a:p>
        </p:txBody>
      </p:sp>
      <p:sp>
        <p:nvSpPr>
          <p:cNvPr id="25" name="Rectangle à coins arrondis 24"/>
          <p:cNvSpPr/>
          <p:nvPr/>
        </p:nvSpPr>
        <p:spPr>
          <a:xfrm>
            <a:off x="323528" y="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46" name="Rectangle 45"/>
          <p:cNvSpPr/>
          <p:nvPr/>
        </p:nvSpPr>
        <p:spPr>
          <a:xfrm>
            <a:off x="251520" y="980728"/>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63" name="Rectangle à coins arrondis 62"/>
          <p:cNvSpPr/>
          <p:nvPr/>
        </p:nvSpPr>
        <p:spPr>
          <a:xfrm>
            <a:off x="251520" y="620688"/>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3" name="Titre 1"/>
          <p:cNvSpPr txBox="1">
            <a:spLocks/>
          </p:cNvSpPr>
          <p:nvPr/>
        </p:nvSpPr>
        <p:spPr>
          <a:xfrm>
            <a:off x="1187624" y="188640"/>
            <a:ext cx="8136904"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Prendre possession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du cahier des charges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8" name="Groupe 7"/>
          <p:cNvGrpSpPr/>
          <p:nvPr/>
        </p:nvGrpSpPr>
        <p:grpSpPr>
          <a:xfrm>
            <a:off x="1785918" y="3071810"/>
            <a:ext cx="5572164" cy="2025853"/>
            <a:chOff x="2928926" y="1785926"/>
            <a:chExt cx="5572164" cy="2025853"/>
          </a:xfrm>
        </p:grpSpPr>
        <p:sp>
          <p:nvSpPr>
            <p:cNvPr id="9" name="ZoneTexte 8"/>
            <p:cNvSpPr txBox="1"/>
            <p:nvPr/>
          </p:nvSpPr>
          <p:spPr>
            <a:xfrm>
              <a:off x="2928926" y="1785926"/>
              <a:ext cx="5572164" cy="830997"/>
            </a:xfrm>
            <a:prstGeom prst="rect">
              <a:avLst/>
            </a:prstGeom>
            <a:solidFill>
              <a:srgbClr val="FFFF99"/>
            </a:solidFill>
            <a:ln w="28575">
              <a:solidFill>
                <a:schemeClr val="tx1"/>
              </a:solidFill>
            </a:ln>
          </p:spPr>
          <p:txBody>
            <a:bodyPr wrap="square" rtlCol="0">
              <a:spAutoFit/>
            </a:bodyPr>
            <a:lstStyle/>
            <a:p>
              <a:pPr algn="ctr"/>
              <a:r>
                <a:rPr lang="fr-FR" sz="2400" dirty="0" smtClean="0"/>
                <a:t>« Exigence système fonctionnelle »</a:t>
              </a:r>
            </a:p>
            <a:p>
              <a:pPr algn="ctr"/>
              <a:r>
                <a:rPr lang="fr-FR" sz="2400" b="1" dirty="0" smtClean="0"/>
                <a:t>Détecter la présence d’usagers sous l’abri</a:t>
              </a:r>
              <a:endParaRPr lang="fr-FR" sz="2400" b="1" dirty="0"/>
            </a:p>
          </p:txBody>
        </p:sp>
        <p:sp>
          <p:nvSpPr>
            <p:cNvPr id="10" name="ZoneTexte 9"/>
            <p:cNvSpPr txBox="1"/>
            <p:nvPr/>
          </p:nvSpPr>
          <p:spPr>
            <a:xfrm>
              <a:off x="2928926" y="2611450"/>
              <a:ext cx="5572164" cy="1200329"/>
            </a:xfrm>
            <a:prstGeom prst="rect">
              <a:avLst/>
            </a:prstGeom>
            <a:solidFill>
              <a:srgbClr val="FFFF99"/>
            </a:solidFill>
            <a:ln w="28575">
              <a:solidFill>
                <a:schemeClr val="tx1"/>
              </a:solidFill>
            </a:ln>
          </p:spPr>
          <p:txBody>
            <a:bodyPr wrap="square" rtlCol="0">
              <a:spAutoFit/>
            </a:bodyPr>
            <a:lstStyle/>
            <a:p>
              <a:r>
                <a:rPr lang="fr-FR" sz="2400" dirty="0" smtClean="0"/>
                <a:t>Id = « ESF6 »</a:t>
              </a:r>
            </a:p>
            <a:p>
              <a:r>
                <a:rPr lang="fr-FR" sz="2400" dirty="0" err="1" smtClean="0"/>
                <a:t>Text</a:t>
              </a:r>
              <a:r>
                <a:rPr lang="fr-FR" sz="2400" dirty="0" smtClean="0"/>
                <a:t>= pas de contact physique avec la personne</a:t>
              </a:r>
              <a:endParaRPr lang="fr-FR" sz="2400" dirty="0"/>
            </a:p>
          </p:txBody>
        </p: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24"/>
            <a:ext cx="9144001" cy="6858000"/>
          </a:xfrm>
          <a:prstGeom prst="rect">
            <a:avLst/>
          </a:prstGeom>
          <a:noFill/>
          <a:ln w="9525">
            <a:noFill/>
            <a:miter lim="800000"/>
            <a:headEnd/>
            <a:tailEnd/>
          </a:ln>
        </p:spPr>
      </p:pic>
      <p:sp>
        <p:nvSpPr>
          <p:cNvPr id="3" name="Rectangle 2"/>
          <p:cNvSpPr/>
          <p:nvPr/>
        </p:nvSpPr>
        <p:spPr>
          <a:xfrm>
            <a:off x="1475656" y="714356"/>
            <a:ext cx="5400600" cy="523220"/>
          </a:xfrm>
          <a:prstGeom prst="rect">
            <a:avLst/>
          </a:prstGeom>
        </p:spPr>
        <p:txBody>
          <a:bodyPr wrap="square">
            <a:spAutoFit/>
          </a:bodyPr>
          <a:lstStyle/>
          <a:p>
            <a:r>
              <a:rPr lang="fr-FR" sz="2800" b="1" dirty="0" smtClean="0">
                <a:ea typeface="Arial Unicode MS" pitchFamily="34" charset="-128"/>
                <a:cs typeface="Arial Unicode MS" pitchFamily="34" charset="-128"/>
              </a:rPr>
              <a:t>IV)</a:t>
            </a:r>
            <a:r>
              <a:rPr lang="fr-FR" sz="2800" b="1" dirty="0" smtClean="0"/>
              <a:t> Détection des personnes</a:t>
            </a:r>
          </a:p>
        </p:txBody>
      </p:sp>
      <p:sp>
        <p:nvSpPr>
          <p:cNvPr id="4" name="ZoneTexte 3"/>
          <p:cNvSpPr txBox="1"/>
          <p:nvPr/>
        </p:nvSpPr>
        <p:spPr>
          <a:xfrm>
            <a:off x="1835696" y="1269900"/>
            <a:ext cx="3598120"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3" action="ppaction://hlinkpres?slideindex=1&amp;slidetitle="/>
              </a:rPr>
              <a:t>Capteur ultra son</a:t>
            </a:r>
            <a:r>
              <a:rPr lang="fr-FR" sz="2400" i="1" dirty="0" smtClean="0">
                <a:solidFill>
                  <a:srgbClr val="0070C0"/>
                </a:solidFill>
              </a:rPr>
              <a:t> :</a:t>
            </a:r>
            <a:endParaRPr lang="fr-FR" sz="2400" i="1" dirty="0">
              <a:solidFill>
                <a:srgbClr val="0070C0"/>
              </a:solidFill>
            </a:endParaRPr>
          </a:p>
        </p:txBody>
      </p: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1" name="Espace réservé du numéro de diapositive 20"/>
          <p:cNvSpPr>
            <a:spLocks noGrp="1"/>
          </p:cNvSpPr>
          <p:nvPr>
            <p:ph type="sldNum" sz="quarter" idx="12"/>
          </p:nvPr>
        </p:nvSpPr>
        <p:spPr>
          <a:xfrm>
            <a:off x="6516216" y="0"/>
            <a:ext cx="2133600" cy="365125"/>
          </a:xfrm>
        </p:spPr>
        <p:txBody>
          <a:bodyPr/>
          <a:lstStyle/>
          <a:p>
            <a:fld id="{DB920179-DB72-445E-A05A-5D007B9F91E3}" type="slidenum">
              <a:rPr lang="fr-FR" smtClean="0"/>
              <a:pPr/>
              <a:t>83</a:t>
            </a:fld>
            <a:endParaRPr lang="fr-FR" dirty="0"/>
          </a:p>
        </p:txBody>
      </p:sp>
      <p:sp>
        <p:nvSpPr>
          <p:cNvPr id="2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cxnSp>
        <p:nvCxnSpPr>
          <p:cNvPr id="20" name="Connecteur droit 19"/>
          <p:cNvCxnSpPr/>
          <p:nvPr/>
        </p:nvCxnSpPr>
        <p:spPr>
          <a:xfrm>
            <a:off x="6286512" y="2121378"/>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357950" y="2049370"/>
            <a:ext cx="2246498" cy="2308324"/>
          </a:xfrm>
          <a:prstGeom prst="rect">
            <a:avLst/>
          </a:prstGeom>
          <a:noFill/>
        </p:spPr>
        <p:txBody>
          <a:bodyPr wrap="square" rtlCol="0">
            <a:spAutoFit/>
          </a:bodyPr>
          <a:lstStyle/>
          <a:p>
            <a:pPr marL="182563" indent="-182563">
              <a:buFont typeface="Arial" pitchFamily="34" charset="0"/>
              <a:buChar char="•"/>
            </a:pPr>
            <a:r>
              <a:rPr lang="fr-FR" dirty="0" smtClean="0"/>
              <a:t>Inopérant en présence de plusieurs capteurs à ultrason</a:t>
            </a:r>
          </a:p>
          <a:p>
            <a:pPr marL="182563" indent="-182563">
              <a:buFont typeface="Arial" pitchFamily="34" charset="0"/>
              <a:buChar char="•"/>
            </a:pPr>
            <a:r>
              <a:rPr lang="fr-FR" dirty="0" smtClean="0"/>
              <a:t>N’est pas sélectif ( oiseau )</a:t>
            </a:r>
          </a:p>
          <a:p>
            <a:pPr marL="182563" indent="-182563">
              <a:buFont typeface="Arial" pitchFamily="34" charset="0"/>
              <a:buChar char="•"/>
            </a:pPr>
            <a:r>
              <a:rPr lang="fr-FR" dirty="0" smtClean="0"/>
              <a:t>Ne contrôle pas de volume</a:t>
            </a:r>
            <a:endParaRPr lang="fr-FR" dirty="0"/>
          </a:p>
        </p:txBody>
      </p:sp>
      <p:sp>
        <p:nvSpPr>
          <p:cNvPr id="24" name="ZoneTexte 23"/>
          <p:cNvSpPr txBox="1"/>
          <p:nvPr/>
        </p:nvSpPr>
        <p:spPr>
          <a:xfrm>
            <a:off x="4214810" y="2039602"/>
            <a:ext cx="2301406" cy="2308324"/>
          </a:xfrm>
          <a:prstGeom prst="rect">
            <a:avLst/>
          </a:prstGeom>
          <a:noFill/>
        </p:spPr>
        <p:txBody>
          <a:bodyPr wrap="square" rtlCol="0">
            <a:spAutoFit/>
          </a:bodyPr>
          <a:lstStyle/>
          <a:p>
            <a:pPr marL="182563" indent="-182563">
              <a:buFont typeface="Arial" pitchFamily="34" charset="0"/>
              <a:buChar char="•"/>
            </a:pPr>
            <a:r>
              <a:rPr lang="fr-FR" dirty="0" smtClean="0"/>
              <a:t>Grande portée de détection</a:t>
            </a:r>
          </a:p>
          <a:p>
            <a:pPr marL="182563" indent="-182563">
              <a:buFont typeface="Arial" pitchFamily="34" charset="0"/>
              <a:buChar char="•"/>
            </a:pPr>
            <a:r>
              <a:rPr lang="fr-FR" dirty="0" smtClean="0"/>
              <a:t>Pas d’entretien </a:t>
            </a:r>
          </a:p>
          <a:p>
            <a:pPr marL="182563" indent="-182563">
              <a:buFont typeface="Arial" pitchFamily="34" charset="0"/>
              <a:buChar char="•"/>
            </a:pPr>
            <a:r>
              <a:rPr lang="fr-FR" dirty="0" smtClean="0"/>
              <a:t>Pas contact physique avec l’objet à détecter</a:t>
            </a:r>
          </a:p>
          <a:p>
            <a:endParaRPr lang="fr-FR" dirty="0" smtClean="0"/>
          </a:p>
          <a:p>
            <a:pPr>
              <a:buFont typeface="Arial" pitchFamily="34" charset="0"/>
              <a:buChar char="•"/>
            </a:pPr>
            <a:endParaRPr lang="fr-FR" dirty="0"/>
          </a:p>
        </p:txBody>
      </p:sp>
      <p:sp>
        <p:nvSpPr>
          <p:cNvPr id="25" name="ZoneTexte 24"/>
          <p:cNvSpPr txBox="1"/>
          <p:nvPr/>
        </p:nvSpPr>
        <p:spPr>
          <a:xfrm>
            <a:off x="1759698" y="4396095"/>
            <a:ext cx="4526814"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3" action="ppaction://hlinkpres?slideindex=1&amp;slidetitle="/>
              </a:rPr>
              <a:t>Capteur proximité capacitif</a:t>
            </a:r>
            <a:r>
              <a:rPr lang="fr-FR" sz="2400" i="1" dirty="0" smtClean="0">
                <a:solidFill>
                  <a:srgbClr val="0070C0"/>
                </a:solidFill>
              </a:rPr>
              <a:t>:</a:t>
            </a:r>
            <a:endParaRPr lang="fr-FR" sz="2400" i="1" dirty="0">
              <a:solidFill>
                <a:srgbClr val="0070C0"/>
              </a:solidFill>
            </a:endParaRPr>
          </a:p>
        </p:txBody>
      </p:sp>
      <p:cxnSp>
        <p:nvCxnSpPr>
          <p:cNvPr id="27" name="Connecteur droit 26"/>
          <p:cNvCxnSpPr/>
          <p:nvPr/>
        </p:nvCxnSpPr>
        <p:spPr>
          <a:xfrm rot="5400000">
            <a:off x="5721278" y="6015434"/>
            <a:ext cx="113046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357950" y="5372380"/>
            <a:ext cx="2286016" cy="1015663"/>
          </a:xfrm>
          <a:prstGeom prst="rect">
            <a:avLst/>
          </a:prstGeom>
          <a:noFill/>
        </p:spPr>
        <p:txBody>
          <a:bodyPr wrap="square" rtlCol="0">
            <a:spAutoFit/>
          </a:bodyPr>
          <a:lstStyle/>
          <a:p>
            <a:pPr marL="182563" indent="-182563">
              <a:buFont typeface="Arial" pitchFamily="34" charset="0"/>
              <a:buChar char="•"/>
            </a:pPr>
            <a:r>
              <a:rPr lang="fr-FR" sz="2000" dirty="0" smtClean="0"/>
              <a:t> faible distance de détection</a:t>
            </a:r>
          </a:p>
          <a:p>
            <a:pPr>
              <a:buFont typeface="Arial" pitchFamily="34" charset="0"/>
              <a:buChar char="•"/>
            </a:pPr>
            <a:endParaRPr lang="fr-FR" sz="2000" dirty="0"/>
          </a:p>
        </p:txBody>
      </p:sp>
      <p:sp>
        <p:nvSpPr>
          <p:cNvPr id="31" name="ZoneTexte 30"/>
          <p:cNvSpPr txBox="1"/>
          <p:nvPr/>
        </p:nvSpPr>
        <p:spPr>
          <a:xfrm>
            <a:off x="4355976" y="5380696"/>
            <a:ext cx="1800200" cy="1477328"/>
          </a:xfrm>
          <a:prstGeom prst="rect">
            <a:avLst/>
          </a:prstGeom>
          <a:noFill/>
        </p:spPr>
        <p:txBody>
          <a:bodyPr wrap="square" rtlCol="0">
            <a:spAutoFit/>
          </a:bodyPr>
          <a:lstStyle/>
          <a:p>
            <a:pPr marL="182563" indent="-182563">
              <a:buFont typeface="Arial" pitchFamily="34" charset="0"/>
              <a:buChar char="•"/>
            </a:pPr>
            <a:r>
              <a:rPr lang="fr-FR" dirty="0" smtClean="0"/>
              <a:t>Faible coût</a:t>
            </a:r>
          </a:p>
          <a:p>
            <a:pPr marL="182563" indent="-182563">
              <a:buFont typeface="Arial" pitchFamily="34" charset="0"/>
              <a:buChar char="•"/>
            </a:pPr>
            <a:r>
              <a:rPr lang="fr-FR" dirty="0" smtClean="0"/>
              <a:t>Pas de contact physique avec l’objet à détecter</a:t>
            </a:r>
            <a:endParaRPr lang="fr-FR" dirty="0"/>
          </a:p>
        </p:txBody>
      </p:sp>
      <p:pic>
        <p:nvPicPr>
          <p:cNvPr id="5122" name="Picture 2"/>
          <p:cNvPicPr>
            <a:picLocks noChangeAspect="1" noChangeArrowheads="1"/>
          </p:cNvPicPr>
          <p:nvPr/>
        </p:nvPicPr>
        <p:blipFill>
          <a:blip r:embed="rId4" cstate="print"/>
          <a:srcRect/>
          <a:stretch>
            <a:fillRect/>
          </a:stretch>
        </p:blipFill>
        <p:spPr bwMode="auto">
          <a:xfrm>
            <a:off x="1835696" y="2350020"/>
            <a:ext cx="1781175" cy="150495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907704" y="5308278"/>
            <a:ext cx="2086907" cy="1549722"/>
          </a:xfrm>
          <a:prstGeom prst="rect">
            <a:avLst/>
          </a:prstGeom>
          <a:noFill/>
          <a:ln w="9525">
            <a:noFill/>
            <a:miter lim="800000"/>
            <a:headEnd/>
            <a:tailEnd/>
          </a:ln>
        </p:spPr>
      </p:pic>
      <p:sp>
        <p:nvSpPr>
          <p:cNvPr id="28" name="ZoneTexte 27"/>
          <p:cNvSpPr txBox="1"/>
          <p:nvPr/>
        </p:nvSpPr>
        <p:spPr>
          <a:xfrm>
            <a:off x="4857752" y="1425347"/>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30" name="ZoneTexte 29"/>
          <p:cNvSpPr txBox="1"/>
          <p:nvPr/>
        </p:nvSpPr>
        <p:spPr>
          <a:xfrm>
            <a:off x="4857752" y="4782933"/>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19" name="ZoneTexte 18"/>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linds(horizontal)">
                                      <p:cBhvr>
                                        <p:cTn id="10" dur="500"/>
                                        <p:tgtEl>
                                          <p:spTgt spid="51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blinds(horizontal)">
                                      <p:cBhvr>
                                        <p:cTn id="25" dur="500"/>
                                        <p:tgtEl>
                                          <p:spTgt spid="512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9" grpId="0"/>
      <p:bldP spid="31" grpId="0"/>
      <p:bldP spid="28" grpId="0"/>
      <p:bldP spid="3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 y="-24"/>
            <a:ext cx="9144001" cy="6858000"/>
          </a:xfrm>
          <a:prstGeom prst="rect">
            <a:avLst/>
          </a:prstGeom>
          <a:noFill/>
          <a:ln w="9525">
            <a:noFill/>
            <a:miter lim="800000"/>
            <a:headEnd/>
            <a:tailEnd/>
          </a:ln>
        </p:spPr>
      </p:pic>
      <p:sp>
        <p:nvSpPr>
          <p:cNvPr id="3" name="Rectangle 2"/>
          <p:cNvSpPr/>
          <p:nvPr/>
        </p:nvSpPr>
        <p:spPr>
          <a:xfrm>
            <a:off x="1470479" y="714404"/>
            <a:ext cx="5400600" cy="523220"/>
          </a:xfrm>
          <a:prstGeom prst="rect">
            <a:avLst/>
          </a:prstGeom>
        </p:spPr>
        <p:txBody>
          <a:bodyPr wrap="square">
            <a:spAutoFit/>
          </a:bodyPr>
          <a:lstStyle/>
          <a:p>
            <a:r>
              <a:rPr lang="fr-FR" sz="2800" b="1" dirty="0" smtClean="0">
                <a:ea typeface="Arial Unicode MS" pitchFamily="34" charset="-128"/>
                <a:cs typeface="Arial Unicode MS" pitchFamily="34" charset="-128"/>
              </a:rPr>
              <a:t>IV)</a:t>
            </a:r>
            <a:r>
              <a:rPr lang="fr-FR" sz="2800" b="1" dirty="0" smtClean="0"/>
              <a:t> Détection des personnes</a:t>
            </a:r>
          </a:p>
        </p:txBody>
      </p:sp>
      <p:sp>
        <p:nvSpPr>
          <p:cNvPr id="4" name="ZoneTexte 3"/>
          <p:cNvSpPr txBox="1"/>
          <p:nvPr/>
        </p:nvSpPr>
        <p:spPr>
          <a:xfrm>
            <a:off x="1331640" y="1358486"/>
            <a:ext cx="3598120"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4" action="ppaction://hlinkpres?slideindex=1&amp;slidetitle="/>
              </a:rPr>
              <a:t>Capteur infrarouge</a:t>
            </a:r>
            <a:r>
              <a:rPr lang="fr-FR" sz="2400" i="1" dirty="0" smtClean="0">
                <a:solidFill>
                  <a:srgbClr val="0070C0"/>
                </a:solidFill>
              </a:rPr>
              <a:t> :</a:t>
            </a:r>
            <a:endParaRPr lang="fr-FR" sz="2400" i="1" dirty="0">
              <a:solidFill>
                <a:srgbClr val="0070C0"/>
              </a:solidFill>
            </a:endParaRPr>
          </a:p>
        </p:txBody>
      </p: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1" name="Espace réservé du numéro de diapositive 20"/>
          <p:cNvSpPr>
            <a:spLocks noGrp="1"/>
          </p:cNvSpPr>
          <p:nvPr>
            <p:ph type="sldNum" sz="quarter" idx="12"/>
          </p:nvPr>
        </p:nvSpPr>
        <p:spPr>
          <a:xfrm>
            <a:off x="6516216" y="0"/>
            <a:ext cx="2133600" cy="365125"/>
          </a:xfrm>
        </p:spPr>
        <p:txBody>
          <a:bodyPr/>
          <a:lstStyle/>
          <a:p>
            <a:fld id="{DB920179-DB72-445E-A05A-5D007B9F91E3}" type="slidenum">
              <a:rPr lang="fr-FR" smtClean="0"/>
              <a:pPr/>
              <a:t>84</a:t>
            </a:fld>
            <a:endParaRPr lang="fr-FR" dirty="0"/>
          </a:p>
        </p:txBody>
      </p:sp>
      <p:sp>
        <p:nvSpPr>
          <p:cNvPr id="2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cxnSp>
        <p:nvCxnSpPr>
          <p:cNvPr id="20" name="Connecteur droit 19"/>
          <p:cNvCxnSpPr/>
          <p:nvPr/>
        </p:nvCxnSpPr>
        <p:spPr>
          <a:xfrm>
            <a:off x="6215074" y="1870597"/>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286512" y="2053764"/>
            <a:ext cx="2125470" cy="1323439"/>
          </a:xfrm>
          <a:prstGeom prst="rect">
            <a:avLst/>
          </a:prstGeom>
          <a:noFill/>
        </p:spPr>
        <p:txBody>
          <a:bodyPr wrap="square" rtlCol="0">
            <a:spAutoFit/>
          </a:bodyPr>
          <a:lstStyle/>
          <a:p>
            <a:pPr marL="182563" indent="-182563">
              <a:buFont typeface="Arial" pitchFamily="34" charset="0"/>
              <a:buChar char="•"/>
            </a:pPr>
            <a:r>
              <a:rPr lang="fr-FR" sz="2000" dirty="0" smtClean="0"/>
              <a:t>N’est pas sélectif   ( oiseau )</a:t>
            </a:r>
          </a:p>
          <a:p>
            <a:pPr marL="182563" indent="-182563">
              <a:buFont typeface="Arial" pitchFamily="34" charset="0"/>
              <a:buChar char="•"/>
            </a:pPr>
            <a:r>
              <a:rPr lang="fr-FR" sz="2000" dirty="0" smtClean="0"/>
              <a:t>Perturbé par le soleil</a:t>
            </a:r>
            <a:endParaRPr lang="fr-FR" sz="2000" dirty="0"/>
          </a:p>
        </p:txBody>
      </p:sp>
      <p:sp>
        <p:nvSpPr>
          <p:cNvPr id="24" name="ZoneTexte 23"/>
          <p:cNvSpPr txBox="1"/>
          <p:nvPr/>
        </p:nvSpPr>
        <p:spPr>
          <a:xfrm>
            <a:off x="4000496" y="2017511"/>
            <a:ext cx="2214578" cy="2554545"/>
          </a:xfrm>
          <a:prstGeom prst="rect">
            <a:avLst/>
          </a:prstGeom>
          <a:noFill/>
        </p:spPr>
        <p:txBody>
          <a:bodyPr wrap="square" rtlCol="0">
            <a:spAutoFit/>
          </a:bodyPr>
          <a:lstStyle/>
          <a:p>
            <a:pPr marL="182563" indent="-182563">
              <a:buFont typeface="Arial" pitchFamily="34" charset="0"/>
              <a:buChar char="•"/>
            </a:pPr>
            <a:r>
              <a:rPr lang="fr-FR" sz="2000" dirty="0" smtClean="0"/>
              <a:t>Grande portée de détection</a:t>
            </a:r>
          </a:p>
          <a:p>
            <a:pPr marL="182563" indent="-182563">
              <a:buFont typeface="Arial" pitchFamily="34" charset="0"/>
              <a:buChar char="•"/>
            </a:pPr>
            <a:r>
              <a:rPr lang="fr-FR" sz="2000" dirty="0" smtClean="0"/>
              <a:t>Pas d’entretien</a:t>
            </a:r>
          </a:p>
          <a:p>
            <a:pPr marL="182563" indent="-182563">
              <a:buFont typeface="Arial" pitchFamily="34" charset="0"/>
              <a:buChar char="•"/>
            </a:pPr>
            <a:r>
              <a:rPr lang="fr-FR" sz="2000" dirty="0" smtClean="0"/>
              <a:t>Pas de contact physique avec  l’objet à détecter</a:t>
            </a:r>
          </a:p>
          <a:p>
            <a:pPr>
              <a:buFont typeface="Arial" pitchFamily="34" charset="0"/>
              <a:buChar char="•"/>
            </a:pPr>
            <a:endParaRPr lang="fr-FR" sz="2000" dirty="0" smtClean="0"/>
          </a:p>
          <a:p>
            <a:pPr>
              <a:buFont typeface="Arial" pitchFamily="34" charset="0"/>
              <a:buChar char="•"/>
            </a:pPr>
            <a:endParaRPr lang="fr-FR" sz="2000" dirty="0"/>
          </a:p>
        </p:txBody>
      </p:sp>
      <p:sp>
        <p:nvSpPr>
          <p:cNvPr id="25" name="ZoneTexte 24"/>
          <p:cNvSpPr txBox="1"/>
          <p:nvPr/>
        </p:nvSpPr>
        <p:spPr>
          <a:xfrm>
            <a:off x="1331640" y="4000504"/>
            <a:ext cx="3960440"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4" action="ppaction://hlinkpres?slideindex=1&amp;slidetitle="/>
              </a:rPr>
              <a:t>Capteur photoélectrique</a:t>
            </a:r>
            <a:r>
              <a:rPr lang="fr-FR" sz="2400" i="1" dirty="0" smtClean="0">
                <a:solidFill>
                  <a:srgbClr val="0070C0"/>
                </a:solidFill>
              </a:rPr>
              <a:t>:</a:t>
            </a:r>
            <a:endParaRPr lang="fr-FR" sz="2400" i="1" dirty="0">
              <a:solidFill>
                <a:srgbClr val="0070C0"/>
              </a:solidFill>
            </a:endParaRPr>
          </a:p>
        </p:txBody>
      </p:sp>
      <p:cxnSp>
        <p:nvCxnSpPr>
          <p:cNvPr id="27" name="Connecteur droit 26"/>
          <p:cNvCxnSpPr/>
          <p:nvPr/>
        </p:nvCxnSpPr>
        <p:spPr>
          <a:xfrm>
            <a:off x="6229324" y="4941168"/>
            <a:ext cx="0"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000496" y="4869160"/>
            <a:ext cx="2299696" cy="1631216"/>
          </a:xfrm>
          <a:prstGeom prst="rect">
            <a:avLst/>
          </a:prstGeom>
          <a:noFill/>
        </p:spPr>
        <p:txBody>
          <a:bodyPr wrap="square" rtlCol="0">
            <a:spAutoFit/>
          </a:bodyPr>
          <a:lstStyle/>
          <a:p>
            <a:pPr marL="182563" indent="-182563">
              <a:buFont typeface="Arial" pitchFamily="34" charset="0"/>
              <a:buChar char="•"/>
            </a:pPr>
            <a:r>
              <a:rPr lang="fr-FR" sz="2000" dirty="0" smtClean="0"/>
              <a:t>Faible coût</a:t>
            </a:r>
          </a:p>
          <a:p>
            <a:pPr marL="182563" indent="-182563">
              <a:buFont typeface="Arial" pitchFamily="34" charset="0"/>
              <a:buChar char="•"/>
            </a:pPr>
            <a:r>
              <a:rPr lang="fr-FR" sz="2000" dirty="0" smtClean="0"/>
              <a:t>Pas de contact physique avec l’objet à détecter</a:t>
            </a:r>
          </a:p>
          <a:p>
            <a:pPr marL="182563" indent="-182563">
              <a:buFont typeface="Arial" pitchFamily="34" charset="0"/>
              <a:buChar char="•"/>
            </a:pPr>
            <a:r>
              <a:rPr lang="fr-FR" sz="2000" dirty="0" smtClean="0"/>
              <a:t> Grande portée</a:t>
            </a:r>
            <a:endParaRPr lang="fr-FR" sz="2000" dirty="0"/>
          </a:p>
        </p:txBody>
      </p:sp>
      <p:sp>
        <p:nvSpPr>
          <p:cNvPr id="29" name="ZoneTexte 28"/>
          <p:cNvSpPr txBox="1"/>
          <p:nvPr/>
        </p:nvSpPr>
        <p:spPr>
          <a:xfrm>
            <a:off x="6286512" y="4869160"/>
            <a:ext cx="2643174" cy="2246769"/>
          </a:xfrm>
          <a:prstGeom prst="rect">
            <a:avLst/>
          </a:prstGeom>
          <a:noFill/>
        </p:spPr>
        <p:txBody>
          <a:bodyPr wrap="square" rtlCol="0">
            <a:spAutoFit/>
          </a:bodyPr>
          <a:lstStyle/>
          <a:p>
            <a:pPr marL="182563" indent="-182563">
              <a:buFont typeface="Arial" pitchFamily="34" charset="0"/>
              <a:buChar char="•"/>
            </a:pPr>
            <a:r>
              <a:rPr lang="fr-FR" sz="2000" dirty="0" smtClean="0"/>
              <a:t> seul le barrage et le réflex ont une grande portée</a:t>
            </a:r>
          </a:p>
          <a:p>
            <a:pPr marL="182563" indent="-182563">
              <a:buFont typeface="Arial" pitchFamily="34" charset="0"/>
              <a:buChar char="•"/>
            </a:pPr>
            <a:r>
              <a:rPr lang="fr-FR" sz="2000" dirty="0" smtClean="0"/>
              <a:t>Nécessite un support  physique pour le retour d’information</a:t>
            </a:r>
          </a:p>
          <a:p>
            <a:pPr>
              <a:buFont typeface="Arial" pitchFamily="34" charset="0"/>
              <a:buChar char="•"/>
            </a:pPr>
            <a:endParaRPr lang="fr-FR" sz="2000" dirty="0"/>
          </a:p>
        </p:txBody>
      </p:sp>
      <p:pic>
        <p:nvPicPr>
          <p:cNvPr id="4098" name="Picture 2"/>
          <p:cNvPicPr>
            <a:picLocks noChangeAspect="1" noChangeArrowheads="1"/>
          </p:cNvPicPr>
          <p:nvPr/>
        </p:nvPicPr>
        <p:blipFill>
          <a:blip r:embed="rId5" cstate="print"/>
          <a:srcRect/>
          <a:stretch>
            <a:fillRect/>
          </a:stretch>
        </p:blipFill>
        <p:spPr bwMode="auto">
          <a:xfrm>
            <a:off x="2051720" y="1934550"/>
            <a:ext cx="1504950" cy="1533525"/>
          </a:xfrm>
          <a:prstGeom prst="rect">
            <a:avLst/>
          </a:prstGeom>
          <a:noFill/>
          <a:ln w="9525">
            <a:noFill/>
            <a:miter lim="800000"/>
            <a:headEnd/>
            <a:tailEnd/>
          </a:ln>
        </p:spPr>
      </p:pic>
      <p:pic>
        <p:nvPicPr>
          <p:cNvPr id="4099" name="Picture 3"/>
          <p:cNvPicPr>
            <a:picLocks noChangeAspect="1" noChangeArrowheads="1"/>
          </p:cNvPicPr>
          <p:nvPr/>
        </p:nvPicPr>
        <p:blipFill>
          <a:blip r:embed="rId6" cstate="print"/>
          <a:srcRect/>
          <a:stretch>
            <a:fillRect/>
          </a:stretch>
        </p:blipFill>
        <p:spPr bwMode="auto">
          <a:xfrm>
            <a:off x="1475656" y="5013176"/>
            <a:ext cx="955948" cy="1153798"/>
          </a:xfrm>
          <a:prstGeom prst="rect">
            <a:avLst/>
          </a:prstGeom>
          <a:noFill/>
          <a:ln w="9525">
            <a:noFill/>
            <a:miter lim="800000"/>
            <a:headEnd/>
            <a:tailEnd/>
          </a:ln>
        </p:spPr>
      </p:pic>
      <p:pic>
        <p:nvPicPr>
          <p:cNvPr id="4100" name="Picture 4"/>
          <p:cNvPicPr>
            <a:picLocks noChangeAspect="1" noChangeArrowheads="1"/>
          </p:cNvPicPr>
          <p:nvPr/>
        </p:nvPicPr>
        <p:blipFill>
          <a:blip r:embed="rId7" cstate="print"/>
          <a:srcRect/>
          <a:stretch>
            <a:fillRect/>
          </a:stretch>
        </p:blipFill>
        <p:spPr bwMode="auto">
          <a:xfrm>
            <a:off x="2214546" y="5085184"/>
            <a:ext cx="1905000" cy="1543050"/>
          </a:xfrm>
          <a:prstGeom prst="rect">
            <a:avLst/>
          </a:prstGeom>
          <a:noFill/>
          <a:ln w="9525">
            <a:noFill/>
            <a:miter lim="800000"/>
            <a:headEnd/>
            <a:tailEnd/>
          </a:ln>
        </p:spPr>
      </p:pic>
      <p:sp>
        <p:nvSpPr>
          <p:cNvPr id="30" name="ZoneTexte 29"/>
          <p:cNvSpPr txBox="1"/>
          <p:nvPr/>
        </p:nvSpPr>
        <p:spPr>
          <a:xfrm>
            <a:off x="4786314" y="1512793"/>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31" name="ZoneTexte 30"/>
          <p:cNvSpPr txBox="1"/>
          <p:nvPr/>
        </p:nvSpPr>
        <p:spPr>
          <a:xfrm>
            <a:off x="4786314" y="4354305"/>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26" name="ZoneTexte 25"/>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linds(horizontal)">
                                      <p:cBhvr>
                                        <p:cTn id="10" dur="500"/>
                                        <p:tgtEl>
                                          <p:spTgt spid="409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par>
                                <p:cTn id="25" presetID="3" presetClass="entr" presetSubtype="10" fill="hold" nodeType="with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blinds(horizontal)">
                                      <p:cBhvr>
                                        <p:cTn id="27" dur="500"/>
                                        <p:tgtEl>
                                          <p:spTgt spid="4099"/>
                                        </p:tgtEl>
                                      </p:cBhvr>
                                    </p:animEffect>
                                  </p:childTnLst>
                                </p:cTn>
                              </p:par>
                              <p:par>
                                <p:cTn id="28" presetID="3" presetClass="entr" presetSubtype="1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blinds(horizontal)">
                                      <p:cBhvr>
                                        <p:cTn id="30" dur="500"/>
                                        <p:tgtEl>
                                          <p:spTgt spid="410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linds(horizontal)">
                                      <p:cBhvr>
                                        <p:cTn id="33" dur="500"/>
                                        <p:tgtEl>
                                          <p:spTgt spid="28"/>
                                        </p:tgtEl>
                                      </p:cBhvr>
                                    </p:animEffect>
                                  </p:childTnLst>
                                </p:cTn>
                              </p:par>
                              <p:par>
                                <p:cTn id="34" presetID="3" presetClass="entr" presetSubtype="1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linds(horizontal)">
                                      <p:cBhvr>
                                        <p:cTn id="39" dur="500"/>
                                        <p:tgtEl>
                                          <p:spTgt spid="2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linds(horizontal)">
                                      <p:cBhvr>
                                        <p:cTn id="42" dur="500"/>
                                        <p:tgtEl>
                                          <p:spTgt spid="3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linds(horizontal)">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8" grpId="0"/>
      <p:bldP spid="29" grpId="0"/>
      <p:bldP spid="30" grpId="0"/>
      <p:bldP spid="3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
        <p:nvSpPr>
          <p:cNvPr id="3" name="ZoneTexte 2"/>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4" name="ZoneTexte 3"/>
          <p:cNvSpPr txBox="1"/>
          <p:nvPr/>
        </p:nvSpPr>
        <p:spPr>
          <a:xfrm>
            <a:off x="1474040" y="714356"/>
            <a:ext cx="4956012" cy="523220"/>
          </a:xfrm>
          <a:prstGeom prst="rect">
            <a:avLst/>
          </a:prstGeom>
          <a:noFill/>
        </p:spPr>
        <p:txBody>
          <a:bodyPr wrap="square" rtlCol="0">
            <a:spAutoFit/>
          </a:bodyPr>
          <a:lstStyle/>
          <a:p>
            <a:r>
              <a:rPr lang="fr-FR" sz="2800" b="1" dirty="0" smtClean="0">
                <a:ea typeface="Arial Unicode MS" pitchFamily="34" charset="-128"/>
                <a:cs typeface="Arial Unicode MS" pitchFamily="34" charset="-128"/>
              </a:rPr>
              <a:t>IV</a:t>
            </a:r>
            <a:r>
              <a:rPr lang="fr-FR" sz="2800" b="1" dirty="0" smtClean="0"/>
              <a:t>) Détection des personnes</a:t>
            </a:r>
            <a:endParaRPr lang="fr-FR" sz="3600" b="1" dirty="0" smtClean="0"/>
          </a:p>
        </p:txBody>
      </p:sp>
      <p:sp>
        <p:nvSpPr>
          <p:cNvPr id="16" name="ZoneTexte 15"/>
          <p:cNvSpPr txBox="1"/>
          <p:nvPr/>
        </p:nvSpPr>
        <p:spPr>
          <a:xfrm>
            <a:off x="5436096" y="4293096"/>
            <a:ext cx="576064" cy="369332"/>
          </a:xfrm>
          <a:prstGeom prst="rect">
            <a:avLst/>
          </a:prstGeom>
          <a:noFill/>
        </p:spPr>
        <p:txBody>
          <a:bodyPr wrap="square" rtlCol="0">
            <a:spAutoFit/>
          </a:bodyPr>
          <a:lstStyle/>
          <a:p>
            <a:r>
              <a:rPr lang="fr-FR" dirty="0" smtClean="0"/>
              <a:t> </a:t>
            </a:r>
            <a:endParaRPr lang="fr-FR" sz="3200" dirty="0">
              <a:solidFill>
                <a:srgbClr val="00B050"/>
              </a:solidFill>
            </a:endParaRPr>
          </a:p>
        </p:txBody>
      </p:sp>
      <p:sp>
        <p:nvSpPr>
          <p:cNvPr id="31" name="ZoneTexte 3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 </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6" name="Espace réservé du numéro de diapositive 25"/>
          <p:cNvSpPr>
            <a:spLocks noGrp="1"/>
          </p:cNvSpPr>
          <p:nvPr>
            <p:ph type="sldNum" sz="quarter" idx="12"/>
          </p:nvPr>
        </p:nvSpPr>
        <p:spPr>
          <a:xfrm>
            <a:off x="6516216" y="0"/>
            <a:ext cx="2133600" cy="365125"/>
          </a:xfrm>
        </p:spPr>
        <p:txBody>
          <a:bodyPr/>
          <a:lstStyle/>
          <a:p>
            <a:fld id="{DB920179-DB72-445E-A05A-5D007B9F91E3}" type="slidenum">
              <a:rPr lang="fr-FR" smtClean="0"/>
              <a:pPr/>
              <a:t>85</a:t>
            </a:fld>
            <a:endParaRPr lang="fr-FR" dirty="0"/>
          </a:p>
        </p:txBody>
      </p:sp>
      <p:sp>
        <p:nvSpPr>
          <p:cNvPr id="3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2" name="Titre 1"/>
          <p:cNvSpPr txBox="1">
            <a:spLocks/>
          </p:cNvSpPr>
          <p:nvPr/>
        </p:nvSpPr>
        <p:spPr>
          <a:xfrm>
            <a:off x="3648436" y="1421896"/>
            <a:ext cx="2520280" cy="64807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Mon choix</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ZoneTexte 22"/>
          <p:cNvSpPr txBox="1"/>
          <p:nvPr/>
        </p:nvSpPr>
        <p:spPr>
          <a:xfrm>
            <a:off x="1643042" y="4357694"/>
            <a:ext cx="7000924" cy="2308324"/>
          </a:xfrm>
          <a:prstGeom prst="rect">
            <a:avLst/>
          </a:prstGeom>
          <a:noFill/>
        </p:spPr>
        <p:txBody>
          <a:bodyPr wrap="square" rtlCol="0">
            <a:spAutoFit/>
          </a:bodyPr>
          <a:lstStyle/>
          <a:p>
            <a:pPr marL="352425" indent="-352425">
              <a:buFont typeface="Arial" pitchFamily="34" charset="0"/>
              <a:buChar char="•"/>
            </a:pPr>
            <a:r>
              <a:rPr lang="fr-FR" sz="2400" dirty="0" smtClean="0"/>
              <a:t>L’abri n’a pas de poteau pour le renvoi du signal</a:t>
            </a:r>
          </a:p>
          <a:p>
            <a:pPr marL="352425" indent="-352425">
              <a:buFont typeface="Arial" pitchFamily="34" charset="0"/>
              <a:buChar char="•"/>
            </a:pPr>
            <a:r>
              <a:rPr lang="fr-FR" sz="2400" dirty="0" smtClean="0"/>
              <a:t>Pas de contact physique avec l’objet</a:t>
            </a:r>
          </a:p>
          <a:p>
            <a:pPr marL="352425" indent="-352425">
              <a:buFont typeface="Arial" pitchFamily="34" charset="0"/>
              <a:buChar char="•"/>
            </a:pPr>
            <a:r>
              <a:rPr lang="fr-FR" sz="2400" dirty="0" smtClean="0"/>
              <a:t>c’est dans un volume qu’il faut détecter</a:t>
            </a:r>
          </a:p>
          <a:p>
            <a:pPr marL="352425" indent="-352425">
              <a:buFont typeface="Arial" pitchFamily="34" charset="0"/>
              <a:buChar char="•"/>
            </a:pPr>
            <a:r>
              <a:rPr lang="fr-FR" sz="2400" dirty="0" smtClean="0"/>
              <a:t>il sera positionné dans le coin (intersection des parois et du toit ) afin d’éviter les perturbation du soleil </a:t>
            </a:r>
            <a:endParaRPr lang="fr-FR" sz="2400" dirty="0"/>
          </a:p>
        </p:txBody>
      </p:sp>
      <p:sp>
        <p:nvSpPr>
          <p:cNvPr id="24" name="Titre 1"/>
          <p:cNvSpPr txBox="1">
            <a:spLocks/>
          </p:cNvSpPr>
          <p:nvPr/>
        </p:nvSpPr>
        <p:spPr>
          <a:xfrm>
            <a:off x="2428860" y="3643314"/>
            <a:ext cx="5286412" cy="7200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Justification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 name="Picture 2"/>
          <p:cNvPicPr>
            <a:picLocks noChangeAspect="1" noChangeArrowheads="1"/>
          </p:cNvPicPr>
          <p:nvPr/>
        </p:nvPicPr>
        <p:blipFill>
          <a:blip r:embed="rId4" cstate="print"/>
          <a:srcRect/>
          <a:stretch>
            <a:fillRect/>
          </a:stretch>
        </p:blipFill>
        <p:spPr bwMode="auto">
          <a:xfrm>
            <a:off x="3000364" y="1928802"/>
            <a:ext cx="1504950" cy="1533525"/>
          </a:xfrm>
          <a:prstGeom prst="rect">
            <a:avLst/>
          </a:prstGeom>
          <a:noFill/>
          <a:ln w="9525">
            <a:noFill/>
            <a:miter lim="800000"/>
            <a:headEnd/>
            <a:tailEnd/>
          </a:ln>
        </p:spPr>
      </p:pic>
      <p:sp>
        <p:nvSpPr>
          <p:cNvPr id="17" name="ZoneTexte 16"/>
          <p:cNvSpPr txBox="1"/>
          <p:nvPr/>
        </p:nvSpPr>
        <p:spPr>
          <a:xfrm>
            <a:off x="4656548" y="2059708"/>
            <a:ext cx="2088232" cy="1077218"/>
          </a:xfrm>
          <a:prstGeom prst="rect">
            <a:avLst/>
          </a:prstGeom>
          <a:noFill/>
        </p:spPr>
        <p:txBody>
          <a:bodyPr wrap="square" rtlCol="0">
            <a:spAutoFit/>
          </a:bodyPr>
          <a:lstStyle/>
          <a:p>
            <a:pPr algn="ctr"/>
            <a:r>
              <a:rPr lang="fr-FR" sz="3200" dirty="0" smtClean="0"/>
              <a:t>Capteur infrarouge</a:t>
            </a:r>
            <a:endParaRPr lang="fr-FR" sz="3200" dirty="0"/>
          </a:p>
        </p:txBody>
      </p:sp>
      <p:sp>
        <p:nvSpPr>
          <p:cNvPr id="19" name="Bouton d'action : Retour 18">
            <a:hlinkClick r:id="rId5" action="ppaction://hlinksldjump" highlightClick="1"/>
          </p:cNvPr>
          <p:cNvSpPr/>
          <p:nvPr/>
        </p:nvSpPr>
        <p:spPr>
          <a:xfrm>
            <a:off x="8001024" y="6237312"/>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fill="hold"/>
                                        <p:tgtEl>
                                          <p:spTgt spid="19"/>
                                        </p:tgtEl>
                                        <p:attrNameLst>
                                          <p:attrName>ppt_x</p:attrName>
                                        </p:attrNameLst>
                                      </p:cBhvr>
                                      <p:tavLst>
                                        <p:tav tm="0">
                                          <p:val>
                                            <p:strVal val="#ppt_x"/>
                                          </p:val>
                                        </p:tav>
                                        <p:tav tm="100000">
                                          <p:val>
                                            <p:strVal val="#ppt_x"/>
                                          </p:val>
                                        </p:tav>
                                      </p:tavLst>
                                    </p:anim>
                                    <p:anim calcmode="lin" valueType="num">
                                      <p:cBhvr additive="base">
                                        <p:cTn id="29"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7" grpId="0"/>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86</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3573016"/>
            <a:ext cx="8136904" cy="1224136"/>
          </a:xfrm>
          <a:prstGeom prst="rect">
            <a:avLst/>
          </a:prstGeom>
        </p:spPr>
        <p:txBody>
          <a:bodyPr vert="horz" lIns="91440" tIns="45720" rIns="91440" bIns="45720" rtlCol="0" anchor="ctr">
            <a:noAutofit/>
          </a:bodyPr>
          <a:lstStyle/>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Comment choisir la technologie qui va répondre </a:t>
            </a:r>
          </a:p>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à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l’exigence système fonctionnelle </a:t>
            </a:r>
          </a:p>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 D</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étecter la rame »</a:t>
            </a: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87</a:t>
            </a:fld>
            <a:endParaRPr lang="fr-FR"/>
          </a:p>
        </p:txBody>
      </p:sp>
      <p:sp>
        <p:nvSpPr>
          <p:cNvPr id="25" name="Rectangle à coins arrondis 24"/>
          <p:cNvSpPr/>
          <p:nvPr/>
        </p:nvSpPr>
        <p:spPr>
          <a:xfrm>
            <a:off x="323528" y="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46" name="Rectangle 45"/>
          <p:cNvSpPr/>
          <p:nvPr/>
        </p:nvSpPr>
        <p:spPr>
          <a:xfrm>
            <a:off x="251520" y="980728"/>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63" name="Rectangle à coins arrondis 62"/>
          <p:cNvSpPr/>
          <p:nvPr/>
        </p:nvSpPr>
        <p:spPr>
          <a:xfrm>
            <a:off x="251520" y="620688"/>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3" name="Titre 1"/>
          <p:cNvSpPr txBox="1">
            <a:spLocks/>
          </p:cNvSpPr>
          <p:nvPr/>
        </p:nvSpPr>
        <p:spPr>
          <a:xfrm>
            <a:off x="1187624" y="188640"/>
            <a:ext cx="8136904"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Prendre possession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du cahier des charges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 name="Groupe 7"/>
          <p:cNvGrpSpPr/>
          <p:nvPr/>
        </p:nvGrpSpPr>
        <p:grpSpPr>
          <a:xfrm>
            <a:off x="1785918" y="3071810"/>
            <a:ext cx="5286412" cy="1656521"/>
            <a:chOff x="2928926" y="1785926"/>
            <a:chExt cx="5286412" cy="1656521"/>
          </a:xfrm>
        </p:grpSpPr>
        <p:sp>
          <p:nvSpPr>
            <p:cNvPr id="9" name="ZoneTexte 8"/>
            <p:cNvSpPr txBox="1"/>
            <p:nvPr/>
          </p:nvSpPr>
          <p:spPr>
            <a:xfrm>
              <a:off x="2928926" y="1785926"/>
              <a:ext cx="5286412" cy="830997"/>
            </a:xfrm>
            <a:prstGeom prst="rect">
              <a:avLst/>
            </a:prstGeom>
            <a:solidFill>
              <a:srgbClr val="FFFF99"/>
            </a:solidFill>
            <a:ln w="28575">
              <a:solidFill>
                <a:schemeClr val="tx1"/>
              </a:solidFill>
            </a:ln>
          </p:spPr>
          <p:txBody>
            <a:bodyPr wrap="square" rtlCol="0">
              <a:spAutoFit/>
            </a:bodyPr>
            <a:lstStyle/>
            <a:p>
              <a:pPr algn="ctr"/>
              <a:r>
                <a:rPr lang="fr-FR" sz="2400" dirty="0" smtClean="0"/>
                <a:t>« Exigence système fonctionnelle »</a:t>
              </a:r>
            </a:p>
            <a:p>
              <a:pPr algn="ctr"/>
              <a:r>
                <a:rPr lang="fr-FR" sz="2400" b="1" dirty="0" smtClean="0"/>
                <a:t>Détecter la présence de la rame</a:t>
              </a:r>
              <a:endParaRPr lang="fr-FR" sz="2400" b="1" dirty="0"/>
            </a:p>
          </p:txBody>
        </p:sp>
        <p:sp>
          <p:nvSpPr>
            <p:cNvPr id="10" name="ZoneTexte 9"/>
            <p:cNvSpPr txBox="1"/>
            <p:nvPr/>
          </p:nvSpPr>
          <p:spPr>
            <a:xfrm>
              <a:off x="2928926" y="2611450"/>
              <a:ext cx="5286412" cy="830997"/>
            </a:xfrm>
            <a:prstGeom prst="rect">
              <a:avLst/>
            </a:prstGeom>
            <a:solidFill>
              <a:srgbClr val="FFFF99"/>
            </a:solidFill>
            <a:ln w="28575">
              <a:solidFill>
                <a:schemeClr val="tx1"/>
              </a:solidFill>
            </a:ln>
          </p:spPr>
          <p:txBody>
            <a:bodyPr wrap="square" rtlCol="0">
              <a:spAutoFit/>
            </a:bodyPr>
            <a:lstStyle/>
            <a:p>
              <a:r>
                <a:rPr lang="fr-FR" sz="2400" dirty="0" smtClean="0"/>
                <a:t>Id = « ESF5 »</a:t>
              </a:r>
            </a:p>
            <a:p>
              <a:r>
                <a:rPr lang="fr-FR" sz="2400" dirty="0" err="1" smtClean="0"/>
                <a:t>Text</a:t>
              </a:r>
              <a:r>
                <a:rPr lang="fr-FR" sz="2400" dirty="0" smtClean="0"/>
                <a:t>= Pas contact physique avec la rame</a:t>
              </a:r>
              <a:endParaRPr lang="fr-FR" sz="2400" dirty="0"/>
            </a:p>
          </p:txBody>
        </p: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 y="-24"/>
            <a:ext cx="9144001" cy="6858000"/>
          </a:xfrm>
          <a:prstGeom prst="rect">
            <a:avLst/>
          </a:prstGeom>
          <a:noFill/>
          <a:ln w="9525">
            <a:noFill/>
            <a:miter lim="800000"/>
            <a:headEnd/>
            <a:tailEnd/>
          </a:ln>
        </p:spPr>
      </p:pic>
      <p:sp>
        <p:nvSpPr>
          <p:cNvPr id="3" name="Rectangle 2"/>
          <p:cNvSpPr/>
          <p:nvPr/>
        </p:nvSpPr>
        <p:spPr>
          <a:xfrm>
            <a:off x="1475656" y="691202"/>
            <a:ext cx="5400600" cy="523220"/>
          </a:xfrm>
          <a:prstGeom prst="rect">
            <a:avLst/>
          </a:prstGeom>
        </p:spPr>
        <p:txBody>
          <a:bodyPr wrap="square">
            <a:spAutoFit/>
          </a:bodyPr>
          <a:lstStyle/>
          <a:p>
            <a:r>
              <a:rPr lang="fr-FR" sz="2800" b="1" dirty="0" smtClean="0">
                <a:ea typeface="Arial Unicode MS" pitchFamily="34" charset="-128"/>
                <a:cs typeface="Arial Unicode MS" pitchFamily="34" charset="-128"/>
              </a:rPr>
              <a:t>V) </a:t>
            </a:r>
            <a:r>
              <a:rPr lang="fr-FR" sz="2800" b="1" dirty="0" smtClean="0"/>
              <a:t>Détection de la rame</a:t>
            </a:r>
          </a:p>
        </p:txBody>
      </p:sp>
      <p:sp>
        <p:nvSpPr>
          <p:cNvPr id="4" name="ZoneTexte 3"/>
          <p:cNvSpPr txBox="1"/>
          <p:nvPr/>
        </p:nvSpPr>
        <p:spPr>
          <a:xfrm>
            <a:off x="1835696" y="1142984"/>
            <a:ext cx="3598120"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3" action="ppaction://hlinkpres?slideindex=1&amp;slidetitle="/>
              </a:rPr>
              <a:t>Capteur ultra son</a:t>
            </a:r>
            <a:r>
              <a:rPr lang="fr-FR" sz="2400" i="1" dirty="0" smtClean="0">
                <a:solidFill>
                  <a:srgbClr val="0070C0"/>
                </a:solidFill>
              </a:rPr>
              <a:t> :</a:t>
            </a:r>
            <a:endParaRPr lang="fr-FR" sz="2400" i="1" dirty="0">
              <a:solidFill>
                <a:srgbClr val="0070C0"/>
              </a:solidFill>
            </a:endParaRPr>
          </a:p>
        </p:txBody>
      </p: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1" name="Espace réservé du numéro de diapositive 20"/>
          <p:cNvSpPr>
            <a:spLocks noGrp="1"/>
          </p:cNvSpPr>
          <p:nvPr>
            <p:ph type="sldNum" sz="quarter" idx="12"/>
          </p:nvPr>
        </p:nvSpPr>
        <p:spPr>
          <a:xfrm>
            <a:off x="6516216" y="0"/>
            <a:ext cx="2133600" cy="365125"/>
          </a:xfrm>
        </p:spPr>
        <p:txBody>
          <a:bodyPr/>
          <a:lstStyle/>
          <a:p>
            <a:fld id="{DB920179-DB72-445E-A05A-5D007B9F91E3}" type="slidenum">
              <a:rPr lang="fr-FR" smtClean="0"/>
              <a:pPr/>
              <a:t>88</a:t>
            </a:fld>
            <a:endParaRPr lang="fr-FR" dirty="0"/>
          </a:p>
        </p:txBody>
      </p:sp>
      <p:sp>
        <p:nvSpPr>
          <p:cNvPr id="2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cxnSp>
        <p:nvCxnSpPr>
          <p:cNvPr id="20" name="Connecteur droit 19"/>
          <p:cNvCxnSpPr/>
          <p:nvPr/>
        </p:nvCxnSpPr>
        <p:spPr>
          <a:xfrm>
            <a:off x="6286512" y="1994462"/>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357950" y="1922454"/>
            <a:ext cx="2246498" cy="2554545"/>
          </a:xfrm>
          <a:prstGeom prst="rect">
            <a:avLst/>
          </a:prstGeom>
          <a:noFill/>
        </p:spPr>
        <p:txBody>
          <a:bodyPr wrap="square" rtlCol="0">
            <a:spAutoFit/>
          </a:bodyPr>
          <a:lstStyle/>
          <a:p>
            <a:pPr marL="182563" indent="-182563">
              <a:buFont typeface="Arial" pitchFamily="34" charset="0"/>
              <a:buChar char="•"/>
            </a:pPr>
            <a:r>
              <a:rPr lang="fr-FR" sz="2000" dirty="0" smtClean="0"/>
              <a:t>Inopérant en présence de plusieurs capteurs à ultrason</a:t>
            </a:r>
          </a:p>
          <a:p>
            <a:pPr marL="182563" indent="-182563">
              <a:buFont typeface="Arial" pitchFamily="34" charset="0"/>
              <a:buChar char="•"/>
            </a:pPr>
            <a:r>
              <a:rPr lang="fr-FR" sz="2000" dirty="0" smtClean="0"/>
              <a:t>N’est pas sélectif ( oiseau )</a:t>
            </a:r>
          </a:p>
          <a:p>
            <a:pPr marL="182563" indent="-182563">
              <a:buFont typeface="Arial" pitchFamily="34" charset="0"/>
              <a:buChar char="•"/>
            </a:pPr>
            <a:r>
              <a:rPr lang="fr-FR" sz="2000" dirty="0" smtClean="0"/>
              <a:t>Ne contrôle pas de volume</a:t>
            </a:r>
            <a:endParaRPr lang="fr-FR" sz="2000" dirty="0"/>
          </a:p>
        </p:txBody>
      </p:sp>
      <p:sp>
        <p:nvSpPr>
          <p:cNvPr id="24" name="ZoneTexte 23"/>
          <p:cNvSpPr txBox="1"/>
          <p:nvPr/>
        </p:nvSpPr>
        <p:spPr>
          <a:xfrm>
            <a:off x="4214810" y="1912686"/>
            <a:ext cx="2301406" cy="2554545"/>
          </a:xfrm>
          <a:prstGeom prst="rect">
            <a:avLst/>
          </a:prstGeom>
          <a:noFill/>
        </p:spPr>
        <p:txBody>
          <a:bodyPr wrap="square" rtlCol="0">
            <a:spAutoFit/>
          </a:bodyPr>
          <a:lstStyle/>
          <a:p>
            <a:pPr marL="182563" indent="-182563">
              <a:buFont typeface="Arial" pitchFamily="34" charset="0"/>
              <a:buChar char="•"/>
            </a:pPr>
            <a:r>
              <a:rPr lang="fr-FR" sz="2000" dirty="0" smtClean="0"/>
              <a:t>Grande portée de détection</a:t>
            </a:r>
          </a:p>
          <a:p>
            <a:pPr marL="182563" indent="-182563">
              <a:buFont typeface="Arial" pitchFamily="34" charset="0"/>
              <a:buChar char="•"/>
            </a:pPr>
            <a:r>
              <a:rPr lang="fr-FR" sz="2000" dirty="0" smtClean="0"/>
              <a:t>Pas d’entretien </a:t>
            </a:r>
          </a:p>
          <a:p>
            <a:pPr marL="182563" indent="-182563">
              <a:buFont typeface="Arial" pitchFamily="34" charset="0"/>
              <a:buChar char="•"/>
            </a:pPr>
            <a:r>
              <a:rPr lang="fr-FR" sz="2000" dirty="0" smtClean="0"/>
              <a:t>Pas contact physique avec l’objet à détecter</a:t>
            </a:r>
          </a:p>
          <a:p>
            <a:endParaRPr lang="fr-FR" sz="2000" dirty="0" smtClean="0"/>
          </a:p>
          <a:p>
            <a:pPr>
              <a:buFont typeface="Arial" pitchFamily="34" charset="0"/>
              <a:buChar char="•"/>
            </a:pPr>
            <a:endParaRPr lang="fr-FR" sz="2000" dirty="0"/>
          </a:p>
        </p:txBody>
      </p:sp>
      <p:sp>
        <p:nvSpPr>
          <p:cNvPr id="25" name="ZoneTexte 24"/>
          <p:cNvSpPr txBox="1"/>
          <p:nvPr/>
        </p:nvSpPr>
        <p:spPr>
          <a:xfrm>
            <a:off x="1759698" y="4396095"/>
            <a:ext cx="4526814"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3" action="ppaction://hlinkpres?slideindex=1&amp;slidetitle="/>
              </a:rPr>
              <a:t>Capteur proximité capacitif</a:t>
            </a:r>
            <a:r>
              <a:rPr lang="fr-FR" sz="2400" i="1" dirty="0" smtClean="0">
                <a:solidFill>
                  <a:srgbClr val="0070C0"/>
                </a:solidFill>
              </a:rPr>
              <a:t>:</a:t>
            </a:r>
            <a:endParaRPr lang="fr-FR" sz="2400" i="1" dirty="0">
              <a:solidFill>
                <a:srgbClr val="0070C0"/>
              </a:solidFill>
            </a:endParaRPr>
          </a:p>
        </p:txBody>
      </p:sp>
      <p:cxnSp>
        <p:nvCxnSpPr>
          <p:cNvPr id="27" name="Connecteur droit 26"/>
          <p:cNvCxnSpPr/>
          <p:nvPr/>
        </p:nvCxnSpPr>
        <p:spPr>
          <a:xfrm rot="5400000">
            <a:off x="5721278" y="6015434"/>
            <a:ext cx="113046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6357950" y="5301208"/>
            <a:ext cx="2286016" cy="1015663"/>
          </a:xfrm>
          <a:prstGeom prst="rect">
            <a:avLst/>
          </a:prstGeom>
          <a:noFill/>
        </p:spPr>
        <p:txBody>
          <a:bodyPr wrap="square" rtlCol="0">
            <a:spAutoFit/>
          </a:bodyPr>
          <a:lstStyle/>
          <a:p>
            <a:pPr marL="182563" indent="-182563">
              <a:buFont typeface="Arial" pitchFamily="34" charset="0"/>
              <a:buChar char="•"/>
            </a:pPr>
            <a:r>
              <a:rPr lang="fr-FR" sz="2000" dirty="0" smtClean="0"/>
              <a:t> faible distance de détection</a:t>
            </a:r>
          </a:p>
          <a:p>
            <a:pPr>
              <a:buFont typeface="Arial" pitchFamily="34" charset="0"/>
              <a:buChar char="•"/>
            </a:pPr>
            <a:endParaRPr lang="fr-FR" sz="2000" dirty="0"/>
          </a:p>
        </p:txBody>
      </p:sp>
      <p:sp>
        <p:nvSpPr>
          <p:cNvPr id="31" name="ZoneTexte 30"/>
          <p:cNvSpPr txBox="1"/>
          <p:nvPr/>
        </p:nvSpPr>
        <p:spPr>
          <a:xfrm>
            <a:off x="4143372" y="5301208"/>
            <a:ext cx="2012804" cy="1631216"/>
          </a:xfrm>
          <a:prstGeom prst="rect">
            <a:avLst/>
          </a:prstGeom>
          <a:noFill/>
        </p:spPr>
        <p:txBody>
          <a:bodyPr wrap="square" rtlCol="0">
            <a:spAutoFit/>
          </a:bodyPr>
          <a:lstStyle/>
          <a:p>
            <a:pPr marL="182563" indent="-182563">
              <a:buFont typeface="Arial" pitchFamily="34" charset="0"/>
              <a:buChar char="•"/>
            </a:pPr>
            <a:r>
              <a:rPr lang="fr-FR" sz="2000" dirty="0" smtClean="0"/>
              <a:t>Faible coût</a:t>
            </a:r>
          </a:p>
          <a:p>
            <a:pPr marL="182563" indent="-182563">
              <a:buFont typeface="Arial" pitchFamily="34" charset="0"/>
              <a:buChar char="•"/>
            </a:pPr>
            <a:r>
              <a:rPr lang="fr-FR" sz="2000" dirty="0" smtClean="0"/>
              <a:t>Pas de contact physique avec l’objet à détecter</a:t>
            </a:r>
            <a:endParaRPr lang="fr-FR" sz="2000" dirty="0"/>
          </a:p>
        </p:txBody>
      </p:sp>
      <p:pic>
        <p:nvPicPr>
          <p:cNvPr id="5122" name="Picture 2"/>
          <p:cNvPicPr>
            <a:picLocks noChangeAspect="1" noChangeArrowheads="1"/>
          </p:cNvPicPr>
          <p:nvPr/>
        </p:nvPicPr>
        <p:blipFill>
          <a:blip r:embed="rId4" cstate="print"/>
          <a:srcRect/>
          <a:stretch>
            <a:fillRect/>
          </a:stretch>
        </p:blipFill>
        <p:spPr bwMode="auto">
          <a:xfrm>
            <a:off x="1835696" y="2223104"/>
            <a:ext cx="1781175" cy="1504950"/>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1907704" y="5157192"/>
            <a:ext cx="2086907" cy="1549722"/>
          </a:xfrm>
          <a:prstGeom prst="rect">
            <a:avLst/>
          </a:prstGeom>
          <a:noFill/>
          <a:ln w="9525">
            <a:noFill/>
            <a:miter lim="800000"/>
            <a:headEnd/>
            <a:tailEnd/>
          </a:ln>
        </p:spPr>
      </p:pic>
      <p:sp>
        <p:nvSpPr>
          <p:cNvPr id="28" name="ZoneTexte 27"/>
          <p:cNvSpPr txBox="1"/>
          <p:nvPr/>
        </p:nvSpPr>
        <p:spPr>
          <a:xfrm>
            <a:off x="4857752" y="1298431"/>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30" name="ZoneTexte 29"/>
          <p:cNvSpPr txBox="1"/>
          <p:nvPr/>
        </p:nvSpPr>
        <p:spPr>
          <a:xfrm>
            <a:off x="4857752" y="4782933"/>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19" name="ZoneTexte 18"/>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linds(horizontal)">
                                      <p:cBhvr>
                                        <p:cTn id="10" dur="500"/>
                                        <p:tgtEl>
                                          <p:spTgt spid="51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par>
                                <p:cTn id="23" presetID="3" presetClass="entr" presetSubtype="10" fill="hold" nodeType="withEffect">
                                  <p:stCondLst>
                                    <p:cond delay="0"/>
                                  </p:stCondLst>
                                  <p:childTnLst>
                                    <p:set>
                                      <p:cBhvr>
                                        <p:cTn id="24" dur="1" fill="hold">
                                          <p:stCondLst>
                                            <p:cond delay="0"/>
                                          </p:stCondLst>
                                        </p:cTn>
                                        <p:tgtEl>
                                          <p:spTgt spid="5123"/>
                                        </p:tgtEl>
                                        <p:attrNameLst>
                                          <p:attrName>style.visibility</p:attrName>
                                        </p:attrNameLst>
                                      </p:cBhvr>
                                      <p:to>
                                        <p:strVal val="visible"/>
                                      </p:to>
                                    </p:set>
                                    <p:animEffect transition="in" filter="blinds(horizontal)">
                                      <p:cBhvr>
                                        <p:cTn id="25" dur="500"/>
                                        <p:tgtEl>
                                          <p:spTgt spid="512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25" grpId="0"/>
      <p:bldP spid="29" grpId="0"/>
      <p:bldP spid="31" grpId="0"/>
      <p:bldP spid="28" grpId="0"/>
      <p:bldP spid="3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 y="-24"/>
            <a:ext cx="9144001" cy="6858000"/>
          </a:xfrm>
          <a:prstGeom prst="rect">
            <a:avLst/>
          </a:prstGeom>
          <a:noFill/>
          <a:ln w="9525">
            <a:noFill/>
            <a:miter lim="800000"/>
            <a:headEnd/>
            <a:tailEnd/>
          </a:ln>
        </p:spPr>
      </p:pic>
      <p:sp>
        <p:nvSpPr>
          <p:cNvPr id="4" name="ZoneTexte 3"/>
          <p:cNvSpPr txBox="1"/>
          <p:nvPr/>
        </p:nvSpPr>
        <p:spPr>
          <a:xfrm>
            <a:off x="1403648" y="1299093"/>
            <a:ext cx="3598120"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4" action="ppaction://hlinkpres?slideindex=1&amp;slidetitle="/>
              </a:rPr>
              <a:t>Capteur infrarouge</a:t>
            </a:r>
            <a:r>
              <a:rPr lang="fr-FR" sz="2400" i="1" dirty="0" smtClean="0">
                <a:solidFill>
                  <a:srgbClr val="0070C0"/>
                </a:solidFill>
              </a:rPr>
              <a:t> :</a:t>
            </a:r>
            <a:endParaRPr lang="fr-FR" sz="2400" i="1" dirty="0">
              <a:solidFill>
                <a:srgbClr val="0070C0"/>
              </a:solidFill>
            </a:endParaRPr>
          </a:p>
        </p:txBody>
      </p: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1" name="Espace réservé du numéro de diapositive 20"/>
          <p:cNvSpPr>
            <a:spLocks noGrp="1"/>
          </p:cNvSpPr>
          <p:nvPr>
            <p:ph type="sldNum" sz="quarter" idx="12"/>
          </p:nvPr>
        </p:nvSpPr>
        <p:spPr>
          <a:xfrm>
            <a:off x="6516216" y="0"/>
            <a:ext cx="2133600" cy="365125"/>
          </a:xfrm>
        </p:spPr>
        <p:txBody>
          <a:bodyPr/>
          <a:lstStyle/>
          <a:p>
            <a:fld id="{DB920179-DB72-445E-A05A-5D007B9F91E3}" type="slidenum">
              <a:rPr lang="fr-FR" smtClean="0"/>
              <a:pPr/>
              <a:t>89</a:t>
            </a:fld>
            <a:endParaRPr lang="fr-FR" dirty="0"/>
          </a:p>
        </p:txBody>
      </p:sp>
      <p:sp>
        <p:nvSpPr>
          <p:cNvPr id="2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cxnSp>
        <p:nvCxnSpPr>
          <p:cNvPr id="20" name="Connecteur droit 19"/>
          <p:cNvCxnSpPr/>
          <p:nvPr/>
        </p:nvCxnSpPr>
        <p:spPr>
          <a:xfrm>
            <a:off x="6588224" y="1875157"/>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715140" y="1818539"/>
            <a:ext cx="2214578" cy="1323439"/>
          </a:xfrm>
          <a:prstGeom prst="rect">
            <a:avLst/>
          </a:prstGeom>
          <a:noFill/>
        </p:spPr>
        <p:txBody>
          <a:bodyPr wrap="square" rtlCol="0">
            <a:spAutoFit/>
          </a:bodyPr>
          <a:lstStyle/>
          <a:p>
            <a:pPr marL="182563" indent="-182563">
              <a:buFont typeface="Arial" pitchFamily="34" charset="0"/>
              <a:buChar char="•"/>
            </a:pPr>
            <a:r>
              <a:rPr lang="fr-FR" sz="2000" dirty="0" smtClean="0"/>
              <a:t>N’est pas sélectif     ( oiseau )</a:t>
            </a:r>
          </a:p>
          <a:p>
            <a:pPr marL="182563" indent="-182563">
              <a:buFont typeface="Arial" pitchFamily="34" charset="0"/>
              <a:buChar char="•"/>
            </a:pPr>
            <a:r>
              <a:rPr lang="fr-FR" sz="2000" dirty="0" smtClean="0"/>
              <a:t>Perturbé par le soleil</a:t>
            </a:r>
            <a:endParaRPr lang="fr-FR" sz="2000" dirty="0"/>
          </a:p>
        </p:txBody>
      </p:sp>
      <p:sp>
        <p:nvSpPr>
          <p:cNvPr id="24" name="ZoneTexte 23"/>
          <p:cNvSpPr txBox="1"/>
          <p:nvPr/>
        </p:nvSpPr>
        <p:spPr>
          <a:xfrm>
            <a:off x="3857620" y="1803149"/>
            <a:ext cx="2643206" cy="2554545"/>
          </a:xfrm>
          <a:prstGeom prst="rect">
            <a:avLst/>
          </a:prstGeom>
          <a:noFill/>
        </p:spPr>
        <p:txBody>
          <a:bodyPr wrap="square" rtlCol="0">
            <a:spAutoFit/>
          </a:bodyPr>
          <a:lstStyle/>
          <a:p>
            <a:pPr marL="182563" indent="-182563">
              <a:buFont typeface="Arial" pitchFamily="34" charset="0"/>
              <a:buChar char="•"/>
            </a:pPr>
            <a:r>
              <a:rPr lang="fr-FR" sz="2000" dirty="0" smtClean="0"/>
              <a:t>Grande portée de détection</a:t>
            </a:r>
          </a:p>
          <a:p>
            <a:pPr marL="182563" indent="-182563">
              <a:buFont typeface="Arial" pitchFamily="34" charset="0"/>
              <a:buChar char="•"/>
            </a:pPr>
            <a:r>
              <a:rPr lang="fr-FR" sz="2000" dirty="0" smtClean="0"/>
              <a:t>Pas d’entretien</a:t>
            </a:r>
          </a:p>
          <a:p>
            <a:pPr marL="182563" indent="-182563">
              <a:buFont typeface="Arial" pitchFamily="34" charset="0"/>
              <a:buChar char="•"/>
            </a:pPr>
            <a:r>
              <a:rPr lang="fr-FR" sz="2000" dirty="0" smtClean="0"/>
              <a:t>Pas de contact physique avec l’objet à détecter</a:t>
            </a:r>
          </a:p>
          <a:p>
            <a:endParaRPr lang="fr-FR" sz="2000" dirty="0" smtClean="0"/>
          </a:p>
          <a:p>
            <a:pPr>
              <a:buFont typeface="Arial" pitchFamily="34" charset="0"/>
              <a:buChar char="•"/>
            </a:pPr>
            <a:endParaRPr lang="fr-FR" sz="2000" dirty="0"/>
          </a:p>
        </p:txBody>
      </p:sp>
      <p:pic>
        <p:nvPicPr>
          <p:cNvPr id="4098" name="Picture 2"/>
          <p:cNvPicPr>
            <a:picLocks noChangeAspect="1" noChangeArrowheads="1"/>
          </p:cNvPicPr>
          <p:nvPr/>
        </p:nvPicPr>
        <p:blipFill>
          <a:blip r:embed="rId5" cstate="print"/>
          <a:srcRect/>
          <a:stretch>
            <a:fillRect/>
          </a:stretch>
        </p:blipFill>
        <p:spPr bwMode="auto">
          <a:xfrm>
            <a:off x="1907704" y="1803149"/>
            <a:ext cx="1504950" cy="1533525"/>
          </a:xfrm>
          <a:prstGeom prst="rect">
            <a:avLst/>
          </a:prstGeom>
          <a:noFill/>
          <a:ln w="9525">
            <a:noFill/>
            <a:miter lim="800000"/>
            <a:headEnd/>
            <a:tailEnd/>
          </a:ln>
        </p:spPr>
      </p:pic>
      <p:sp>
        <p:nvSpPr>
          <p:cNvPr id="30" name="ZoneTexte 29"/>
          <p:cNvSpPr txBox="1"/>
          <p:nvPr/>
        </p:nvSpPr>
        <p:spPr>
          <a:xfrm>
            <a:off x="1331640" y="3818132"/>
            <a:ext cx="4383368" cy="461665"/>
          </a:xfrm>
          <a:prstGeom prst="rect">
            <a:avLst/>
          </a:prstGeom>
          <a:noFill/>
        </p:spPr>
        <p:txBody>
          <a:bodyPr wrap="square" rtlCol="0">
            <a:spAutoFit/>
          </a:bodyPr>
          <a:lstStyle/>
          <a:p>
            <a:pPr marL="355600" indent="-355600">
              <a:buClr>
                <a:srgbClr val="00B050"/>
              </a:buClr>
              <a:buFont typeface="Wingdings" pitchFamily="2" charset="2"/>
              <a:buChar char="ü"/>
            </a:pPr>
            <a:r>
              <a:rPr lang="fr-FR" sz="2400" i="1" dirty="0" smtClean="0">
                <a:solidFill>
                  <a:srgbClr val="0070C0"/>
                </a:solidFill>
                <a:hlinkClick r:id="rId4" action="ppaction://hlinkpres?slideindex=1&amp;slidetitle="/>
              </a:rPr>
              <a:t>Capteur boucle de courant</a:t>
            </a:r>
            <a:endParaRPr lang="fr-FR" sz="2400" i="1" dirty="0">
              <a:solidFill>
                <a:srgbClr val="0070C0"/>
              </a:solidFill>
            </a:endParaRPr>
          </a:p>
        </p:txBody>
      </p:sp>
      <p:cxnSp>
        <p:nvCxnSpPr>
          <p:cNvPr id="32" name="Connecteur droit 31"/>
          <p:cNvCxnSpPr/>
          <p:nvPr/>
        </p:nvCxnSpPr>
        <p:spPr>
          <a:xfrm>
            <a:off x="6643702" y="4538212"/>
            <a:ext cx="0" cy="15841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715140" y="4570561"/>
            <a:ext cx="1800200" cy="646331"/>
          </a:xfrm>
          <a:prstGeom prst="rect">
            <a:avLst/>
          </a:prstGeom>
          <a:noFill/>
        </p:spPr>
        <p:txBody>
          <a:bodyPr wrap="square" rtlCol="0">
            <a:spAutoFit/>
          </a:bodyPr>
          <a:lstStyle/>
          <a:p>
            <a:pPr marL="182563" indent="-182563">
              <a:buFont typeface="Arial" pitchFamily="34" charset="0"/>
              <a:buChar char="•"/>
            </a:pPr>
            <a:r>
              <a:rPr lang="fr-FR" dirty="0" smtClean="0"/>
              <a:t> nécessite des travaux  BTP</a:t>
            </a:r>
            <a:endParaRPr lang="fr-FR" dirty="0"/>
          </a:p>
        </p:txBody>
      </p:sp>
      <p:sp>
        <p:nvSpPr>
          <p:cNvPr id="34" name="ZoneTexte 33"/>
          <p:cNvSpPr txBox="1"/>
          <p:nvPr/>
        </p:nvSpPr>
        <p:spPr>
          <a:xfrm>
            <a:off x="3857620" y="4517793"/>
            <a:ext cx="2730604" cy="2554545"/>
          </a:xfrm>
          <a:prstGeom prst="rect">
            <a:avLst/>
          </a:prstGeom>
          <a:noFill/>
        </p:spPr>
        <p:txBody>
          <a:bodyPr wrap="square" rtlCol="0">
            <a:spAutoFit/>
          </a:bodyPr>
          <a:lstStyle/>
          <a:p>
            <a:pPr marL="182563" indent="-182563">
              <a:buFont typeface="Arial" pitchFamily="34" charset="0"/>
              <a:buChar char="•"/>
            </a:pPr>
            <a:r>
              <a:rPr lang="fr-FR" sz="2000" dirty="0" smtClean="0"/>
              <a:t> portée de détection réglable</a:t>
            </a:r>
          </a:p>
          <a:p>
            <a:pPr marL="182563" indent="-182563">
              <a:buFont typeface="Arial" pitchFamily="34" charset="0"/>
              <a:buChar char="•"/>
            </a:pPr>
            <a:r>
              <a:rPr lang="fr-FR" sz="2000" dirty="0" smtClean="0"/>
              <a:t>Pas d’entretien</a:t>
            </a:r>
          </a:p>
          <a:p>
            <a:pPr marL="182563" indent="-182563">
              <a:buFont typeface="Arial" pitchFamily="34" charset="0"/>
              <a:buChar char="•"/>
            </a:pPr>
            <a:r>
              <a:rPr lang="fr-FR" sz="2000" dirty="0" smtClean="0"/>
              <a:t>Pas contact de contact physique avec l’objet à détecter</a:t>
            </a:r>
          </a:p>
          <a:p>
            <a:pPr>
              <a:buFont typeface="Arial" pitchFamily="34" charset="0"/>
              <a:buChar char="•"/>
            </a:pPr>
            <a:endParaRPr lang="fr-FR" sz="2000" dirty="0" smtClean="0"/>
          </a:p>
          <a:p>
            <a:pPr>
              <a:buFont typeface="Arial" pitchFamily="34" charset="0"/>
              <a:buChar char="•"/>
            </a:pPr>
            <a:endParaRPr lang="fr-FR" sz="2000" dirty="0"/>
          </a:p>
        </p:txBody>
      </p:sp>
      <p:pic>
        <p:nvPicPr>
          <p:cNvPr id="35" name="Picture 2" descr="http://servicelecamus.com/mediapool/127/1279413/resources/big_24321145_0_280-383.jpg"/>
          <p:cNvPicPr>
            <a:picLocks noChangeAspect="1" noChangeArrowheads="1"/>
          </p:cNvPicPr>
          <p:nvPr/>
        </p:nvPicPr>
        <p:blipFill>
          <a:blip r:embed="rId6" cstate="print"/>
          <a:srcRect/>
          <a:stretch>
            <a:fillRect/>
          </a:stretch>
        </p:blipFill>
        <p:spPr bwMode="auto">
          <a:xfrm>
            <a:off x="2267744" y="4754236"/>
            <a:ext cx="1268140" cy="1734634"/>
          </a:xfrm>
          <a:prstGeom prst="rect">
            <a:avLst/>
          </a:prstGeom>
          <a:noFill/>
        </p:spPr>
      </p:pic>
      <p:sp>
        <p:nvSpPr>
          <p:cNvPr id="19" name="Rectangle 18"/>
          <p:cNvSpPr/>
          <p:nvPr/>
        </p:nvSpPr>
        <p:spPr>
          <a:xfrm>
            <a:off x="1470479" y="701293"/>
            <a:ext cx="5400600" cy="523220"/>
          </a:xfrm>
          <a:prstGeom prst="rect">
            <a:avLst/>
          </a:prstGeom>
        </p:spPr>
        <p:txBody>
          <a:bodyPr wrap="square">
            <a:spAutoFit/>
          </a:bodyPr>
          <a:lstStyle/>
          <a:p>
            <a:r>
              <a:rPr lang="fr-FR" sz="2800" b="1" dirty="0" smtClean="0">
                <a:ea typeface="Arial Unicode MS" pitchFamily="34" charset="-128"/>
                <a:cs typeface="Arial Unicode MS" pitchFamily="34" charset="-128"/>
              </a:rPr>
              <a:t>V) </a:t>
            </a:r>
            <a:r>
              <a:rPr lang="fr-FR" sz="2800" b="1" dirty="0" smtClean="0"/>
              <a:t>Détection de la rame</a:t>
            </a:r>
          </a:p>
        </p:txBody>
      </p:sp>
      <p:sp>
        <p:nvSpPr>
          <p:cNvPr id="25" name="ZoneTexte 24"/>
          <p:cNvSpPr txBox="1"/>
          <p:nvPr/>
        </p:nvSpPr>
        <p:spPr>
          <a:xfrm>
            <a:off x="5214942" y="1318473"/>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26" name="ZoneTexte 25"/>
          <p:cNvSpPr txBox="1"/>
          <p:nvPr/>
        </p:nvSpPr>
        <p:spPr>
          <a:xfrm>
            <a:off x="5214942" y="4027917"/>
            <a:ext cx="2786082" cy="646331"/>
          </a:xfrm>
          <a:prstGeom prst="rect">
            <a:avLst/>
          </a:prstGeom>
          <a:noFill/>
        </p:spPr>
        <p:txBody>
          <a:bodyPr wrap="square" rtlCol="0">
            <a:spAutoFit/>
          </a:bodyPr>
          <a:lstStyle/>
          <a:p>
            <a:pPr algn="ctr"/>
            <a:r>
              <a:rPr lang="fr-FR" sz="3600" b="1" dirty="0" smtClean="0">
                <a:solidFill>
                  <a:srgbClr val="00B050"/>
                </a:solidFill>
                <a:latin typeface="Wingdings" pitchFamily="2" charset="2"/>
              </a:rPr>
              <a:t>C</a:t>
            </a:r>
            <a:r>
              <a:rPr lang="fr-FR" sz="3600" dirty="0" smtClean="0">
                <a:latin typeface="Wingdings" pitchFamily="2" charset="2"/>
              </a:rPr>
              <a:t>    </a:t>
            </a:r>
            <a:r>
              <a:rPr lang="fr-FR" sz="3600" b="1" dirty="0" smtClean="0">
                <a:solidFill>
                  <a:srgbClr val="FF0000"/>
                </a:solidFill>
                <a:latin typeface="Wingdings" pitchFamily="2" charset="2"/>
              </a:rPr>
              <a:t>D</a:t>
            </a:r>
            <a:endParaRPr lang="fr-FR" sz="3600" b="1" dirty="0">
              <a:solidFill>
                <a:srgbClr val="FF0000"/>
              </a:solidFill>
              <a:latin typeface="Wingdings" pitchFamily="2" charset="2"/>
            </a:endParaRPr>
          </a:p>
        </p:txBody>
      </p:sp>
      <p:sp>
        <p:nvSpPr>
          <p:cNvPr id="27" name="ZoneTexte 26"/>
          <p:cNvSpPr txBox="1"/>
          <p:nvPr/>
        </p:nvSpPr>
        <p:spPr>
          <a:xfrm>
            <a:off x="2195736" y="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linds(horizontal)">
                                      <p:cBhvr>
                                        <p:cTn id="10" dur="500"/>
                                        <p:tgtEl>
                                          <p:spTgt spid="409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par>
                                <p:cTn id="25" presetID="3" presetClass="entr" presetSubtype="1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linds(horizontal)">
                                      <p:cBhvr>
                                        <p:cTn id="30" dur="500"/>
                                        <p:tgtEl>
                                          <p:spTgt spid="3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linds(horizontal)">
                                      <p:cBhvr>
                                        <p:cTn id="33" dur="500"/>
                                        <p:tgtEl>
                                          <p:spTgt spid="33"/>
                                        </p:tgtEl>
                                      </p:cBhvr>
                                    </p:animEffect>
                                  </p:childTnLst>
                                </p:cTn>
                              </p:par>
                              <p:par>
                                <p:cTn id="34" presetID="3" presetClass="entr" presetSubtype="1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24" grpId="0"/>
      <p:bldP spid="30" grpId="0"/>
      <p:bldP spid="33" grpId="0"/>
      <p:bldP spid="3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62" name="Rectangle à coins arrondis 61"/>
          <p:cNvSpPr/>
          <p:nvPr/>
        </p:nvSpPr>
        <p:spPr>
          <a:xfrm>
            <a:off x="179512"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44" name="Rectangle 43"/>
          <p:cNvSpPr/>
          <p:nvPr/>
        </p:nvSpPr>
        <p:spPr>
          <a:xfrm>
            <a:off x="201803" y="1032496"/>
            <a:ext cx="1923769" cy="7403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683568"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1</a:t>
            </a:r>
            <a:endParaRPr lang="fr-FR" dirty="0"/>
          </a:p>
        </p:txBody>
      </p:sp>
      <p:pic>
        <p:nvPicPr>
          <p:cNvPr id="64" name="Image 63" descr="logo lille.jpg"/>
          <p:cNvPicPr>
            <a:picLocks noChangeAspect="1"/>
          </p:cNvPicPr>
          <p:nvPr/>
        </p:nvPicPr>
        <p:blipFill>
          <a:blip r:embed="rId2" cstate="print"/>
          <a:stretch>
            <a:fillRect/>
          </a:stretch>
        </p:blipFill>
        <p:spPr>
          <a:xfrm>
            <a:off x="323528" y="6165304"/>
            <a:ext cx="432236" cy="476672"/>
          </a:xfrm>
          <a:prstGeom prst="rect">
            <a:avLst/>
          </a:prstGeom>
        </p:spPr>
      </p:pic>
      <p:sp>
        <p:nvSpPr>
          <p:cNvPr id="65" name="Rectangle à coins arrondis 64"/>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3" name="Picture 47">
            <a:hlinkClick r:id="rId3" action="ppaction://hlinksldjump"/>
          </p:cNvPr>
          <p:cNvPicPr>
            <a:picLocks noChangeAspect="1" noChangeArrowheads="1"/>
          </p:cNvPicPr>
          <p:nvPr/>
        </p:nvPicPr>
        <p:blipFill>
          <a:blip r:embed="rId4" cstate="print"/>
          <a:srcRect/>
          <a:stretch>
            <a:fillRect/>
          </a:stretch>
        </p:blipFill>
        <p:spPr bwMode="auto">
          <a:xfrm>
            <a:off x="5821451" y="3544976"/>
            <a:ext cx="2952328" cy="2188280"/>
          </a:xfrm>
          <a:prstGeom prst="rect">
            <a:avLst/>
          </a:prstGeom>
          <a:noFill/>
          <a:ln w="9525">
            <a:solidFill>
              <a:srgbClr val="000099"/>
            </a:solidFill>
            <a:miter lim="800000"/>
            <a:headEnd/>
            <a:tailEnd/>
          </a:ln>
        </p:spPr>
      </p:pic>
      <p:sp>
        <p:nvSpPr>
          <p:cNvPr id="35" name="Sous-titre 2"/>
          <p:cNvSpPr txBox="1">
            <a:spLocks/>
          </p:cNvSpPr>
          <p:nvPr/>
        </p:nvSpPr>
        <p:spPr>
          <a:xfrm>
            <a:off x="97244" y="3551356"/>
            <a:ext cx="5760640" cy="259228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600"/>
              </a:spcAft>
              <a:buClrTx/>
              <a:buSzTx/>
              <a:tabLst/>
              <a:defRPr/>
            </a:pPr>
            <a:r>
              <a:rPr kumimoji="0" lang="fr-FR" sz="2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Sur une ligne de tramway, les abris situés aux points d’arrêt ne sont pas éclairés.</a:t>
            </a:r>
          </a:p>
          <a:p>
            <a:pPr marL="342900" marR="0" lvl="0" indent="-342900" algn="ctr" defTabSz="914400" rtl="0" eaLnBrk="1" fontAlgn="auto" latinLnBrk="0" hangingPunct="1">
              <a:lnSpc>
                <a:spcPct val="100000"/>
              </a:lnSpc>
              <a:spcBef>
                <a:spcPct val="20000"/>
              </a:spcBef>
              <a:spcAft>
                <a:spcPts val="600"/>
              </a:spcAft>
              <a:buClrTx/>
              <a:buSzTx/>
              <a:tabLst/>
              <a:defRPr/>
            </a:pPr>
            <a:r>
              <a:rPr lang="fr-FR" sz="2200" b="1" dirty="0" smtClean="0">
                <a:latin typeface="Arial" pitchFamily="34" charset="0"/>
                <a:cs typeface="Arial" pitchFamily="34" charset="0"/>
              </a:rPr>
              <a:t>Lorsque la luminosité est trop faible, </a:t>
            </a:r>
            <a:r>
              <a:rPr lang="fr-FR" sz="2200" b="1" dirty="0" smtClean="0">
                <a:solidFill>
                  <a:srgbClr val="FF0000"/>
                </a:solidFill>
                <a:latin typeface="Arial" pitchFamily="34" charset="0"/>
                <a:cs typeface="Arial" pitchFamily="34" charset="0"/>
              </a:rPr>
              <a:t>les usagers ne se sentent pas en sécurité</a:t>
            </a:r>
          </a:p>
          <a:p>
            <a:pPr marL="342900" marR="0" lvl="0" indent="-342900" algn="ctr" defTabSz="914400" rtl="0" eaLnBrk="1" fontAlgn="auto" latinLnBrk="0" hangingPunct="1">
              <a:lnSpc>
                <a:spcPct val="100000"/>
              </a:lnSpc>
              <a:spcBef>
                <a:spcPct val="20000"/>
              </a:spcBef>
              <a:spcAft>
                <a:spcPts val="0"/>
              </a:spcAft>
              <a:buClrTx/>
              <a:buSzTx/>
              <a:tabLst/>
              <a:defRPr/>
            </a:pPr>
            <a:r>
              <a:rPr lang="fr-FR" sz="2200" b="1" dirty="0" smtClean="0">
                <a:solidFill>
                  <a:srgbClr val="FF0000"/>
                </a:solidFill>
                <a:latin typeface="Arial" pitchFamily="34" charset="0"/>
                <a:cs typeface="Arial" pitchFamily="34" charset="0"/>
              </a:rPr>
              <a:t>Le risque d’accident est accru </a:t>
            </a:r>
            <a:r>
              <a:rPr lang="fr-FR" sz="2200" b="1" dirty="0" smtClean="0">
                <a:latin typeface="Arial" pitchFamily="34" charset="0"/>
                <a:cs typeface="Arial" pitchFamily="34" charset="0"/>
              </a:rPr>
              <a:t>du fait du manque de visibilité</a:t>
            </a:r>
          </a:p>
        </p:txBody>
      </p:sp>
      <p:sp>
        <p:nvSpPr>
          <p:cNvPr id="37" name="ZoneTexte 36"/>
          <p:cNvSpPr txBox="1"/>
          <p:nvPr/>
        </p:nvSpPr>
        <p:spPr>
          <a:xfrm>
            <a:off x="5834514" y="3669440"/>
            <a:ext cx="2952328" cy="1938992"/>
          </a:xfrm>
          <a:prstGeom prst="rect">
            <a:avLst/>
          </a:prstGeom>
          <a:solidFill>
            <a:schemeClr val="bg1"/>
          </a:solidFill>
        </p:spPr>
        <p:txBody>
          <a:bodyPr wrap="square" rtlCol="0">
            <a:noAutofit/>
          </a:bodyPr>
          <a:lstStyle/>
          <a:p>
            <a:pPr algn="ctr"/>
            <a:r>
              <a:rPr lang="fr-FR" sz="2400" b="1" dirty="0" smtClean="0">
                <a:solidFill>
                  <a:srgbClr val="FF0000"/>
                </a:solidFill>
              </a:rPr>
              <a:t>Ce type de problématique fait apparaître les enjeux sociétaux qui sont à l’origine du projet</a:t>
            </a:r>
            <a:endParaRPr lang="fr-FR" sz="2400" b="1" dirty="0">
              <a:solidFill>
                <a:srgbClr val="FF0000"/>
              </a:solidFill>
            </a:endParaRPr>
          </a:p>
        </p:txBody>
      </p:sp>
      <p:sp>
        <p:nvSpPr>
          <p:cNvPr id="38" name="Titre 1"/>
          <p:cNvSpPr txBox="1">
            <a:spLocks/>
          </p:cNvSpPr>
          <p:nvPr/>
        </p:nvSpPr>
        <p:spPr>
          <a:xfrm>
            <a:off x="1142976" y="2428868"/>
            <a:ext cx="7572428" cy="72008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Problématique initiale - Pt de vue client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9" name="Picture 5"/>
          <p:cNvPicPr>
            <a:picLocks noChangeAspect="1" noChangeArrowheads="1"/>
          </p:cNvPicPr>
          <p:nvPr/>
        </p:nvPicPr>
        <p:blipFill>
          <a:blip r:embed="rId5" cstate="print"/>
          <a:srcRect/>
          <a:stretch>
            <a:fillRect/>
          </a:stretch>
        </p:blipFill>
        <p:spPr bwMode="auto">
          <a:xfrm>
            <a:off x="214282" y="2436848"/>
            <a:ext cx="864096" cy="594512"/>
          </a:xfrm>
          <a:prstGeom prst="rect">
            <a:avLst/>
          </a:prstGeom>
          <a:noFill/>
          <a:ln w="9525">
            <a:noFill/>
            <a:miter lim="800000"/>
            <a:headEnd/>
            <a:tailEnd/>
          </a:ln>
        </p:spPr>
      </p:pic>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 y="-24"/>
            <a:ext cx="9144001" cy="6858000"/>
          </a:xfrm>
          <a:prstGeom prst="rect">
            <a:avLst/>
          </a:prstGeom>
          <a:noFill/>
          <a:ln w="9525">
            <a:noFill/>
            <a:miter lim="800000"/>
            <a:headEnd/>
            <a:tailEnd/>
          </a:ln>
        </p:spPr>
      </p:pic>
      <p:sp>
        <p:nvSpPr>
          <p:cNvPr id="3" name="ZoneTexte 2"/>
          <p:cNvSpPr txBox="1"/>
          <p:nvPr/>
        </p:nvSpPr>
        <p:spPr>
          <a:xfrm>
            <a:off x="2195736" y="6470"/>
            <a:ext cx="5616624" cy="707886"/>
          </a:xfrm>
          <a:prstGeom prst="rect">
            <a:avLst/>
          </a:prstGeom>
          <a:noFill/>
        </p:spPr>
        <p:txBody>
          <a:bodyPr wrap="square" rtlCol="0">
            <a:spAutoFit/>
          </a:bodyPr>
          <a:lstStyle/>
          <a:p>
            <a:r>
              <a:rPr lang="fr-FR" sz="4000" b="1" i="1" u="sng" dirty="0" smtClean="0">
                <a:ln w="12700">
                  <a:solidFill>
                    <a:schemeClr val="bg1"/>
                  </a:solidFill>
                  <a:prstDash val="solid"/>
                </a:ln>
                <a:solidFill>
                  <a:srgbClr val="0070C0"/>
                </a:solidFill>
                <a:effectLst>
                  <a:outerShdw blurRad="41275" dist="20320" dir="1800000" algn="tl" rotWithShape="0">
                    <a:srgbClr val="000000">
                      <a:alpha val="40000"/>
                    </a:srgbClr>
                  </a:outerShdw>
                </a:effectLst>
              </a:rPr>
              <a:t>Conception préliminaire :</a:t>
            </a:r>
            <a:endParaRPr lang="fr-FR" sz="4000" b="1" i="1" u="sng" dirty="0">
              <a:ln w="12700">
                <a:solidFill>
                  <a:schemeClr val="bg1"/>
                </a:solidFill>
                <a:prstDash val="solid"/>
              </a:ln>
              <a:solidFill>
                <a:srgbClr val="0070C0"/>
              </a:solidFill>
              <a:effectLst>
                <a:outerShdw blurRad="41275" dist="20320" dir="1800000" algn="tl" rotWithShape="0">
                  <a:srgbClr val="000000">
                    <a:alpha val="40000"/>
                  </a:srgbClr>
                </a:outerShdw>
              </a:effectLst>
            </a:endParaRPr>
          </a:p>
        </p:txBody>
      </p:sp>
      <p:sp>
        <p:nvSpPr>
          <p:cNvPr id="16" name="ZoneTexte 15"/>
          <p:cNvSpPr txBox="1"/>
          <p:nvPr/>
        </p:nvSpPr>
        <p:spPr>
          <a:xfrm>
            <a:off x="5436096" y="4293096"/>
            <a:ext cx="576064" cy="369332"/>
          </a:xfrm>
          <a:prstGeom prst="rect">
            <a:avLst/>
          </a:prstGeom>
          <a:noFill/>
        </p:spPr>
        <p:txBody>
          <a:bodyPr wrap="square" rtlCol="0">
            <a:spAutoFit/>
          </a:bodyPr>
          <a:lstStyle/>
          <a:p>
            <a:r>
              <a:rPr lang="fr-FR" dirty="0" smtClean="0"/>
              <a:t> </a:t>
            </a:r>
            <a:endParaRPr lang="fr-FR" sz="3200" dirty="0">
              <a:solidFill>
                <a:srgbClr val="00B050"/>
              </a:solidFill>
            </a:endParaRPr>
          </a:p>
        </p:txBody>
      </p:sp>
      <p:sp>
        <p:nvSpPr>
          <p:cNvPr id="31" name="ZoneTexte 3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câblage </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6" name="Espace réservé du numéro de diapositive 25"/>
          <p:cNvSpPr>
            <a:spLocks noGrp="1"/>
          </p:cNvSpPr>
          <p:nvPr>
            <p:ph type="sldNum" sz="quarter" idx="12"/>
          </p:nvPr>
        </p:nvSpPr>
        <p:spPr>
          <a:xfrm>
            <a:off x="6516216" y="0"/>
            <a:ext cx="2133600" cy="365125"/>
          </a:xfrm>
        </p:spPr>
        <p:txBody>
          <a:bodyPr/>
          <a:lstStyle/>
          <a:p>
            <a:fld id="{DB920179-DB72-445E-A05A-5D007B9F91E3}" type="slidenum">
              <a:rPr lang="fr-FR" smtClean="0"/>
              <a:pPr/>
              <a:t>90</a:t>
            </a:fld>
            <a:endParaRPr lang="fr-FR" dirty="0"/>
          </a:p>
        </p:txBody>
      </p:sp>
      <p:sp>
        <p:nvSpPr>
          <p:cNvPr id="3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22" name="Titre 1"/>
          <p:cNvSpPr txBox="1">
            <a:spLocks/>
          </p:cNvSpPr>
          <p:nvPr/>
        </p:nvSpPr>
        <p:spPr>
          <a:xfrm>
            <a:off x="3766232" y="1428736"/>
            <a:ext cx="2520280" cy="648072"/>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Mon choix</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ZoneTexte 22"/>
          <p:cNvSpPr txBox="1"/>
          <p:nvPr/>
        </p:nvSpPr>
        <p:spPr>
          <a:xfrm>
            <a:off x="1637912" y="5072074"/>
            <a:ext cx="6336704" cy="1569660"/>
          </a:xfrm>
          <a:prstGeom prst="rect">
            <a:avLst/>
          </a:prstGeom>
          <a:noFill/>
        </p:spPr>
        <p:txBody>
          <a:bodyPr wrap="square" rtlCol="0">
            <a:spAutoFit/>
          </a:bodyPr>
          <a:lstStyle/>
          <a:p>
            <a:pPr marL="274638" indent="-274638">
              <a:buFont typeface="Arial" pitchFamily="34" charset="0"/>
              <a:buChar char="•"/>
            </a:pPr>
            <a:r>
              <a:rPr lang="fr-FR" sz="2400" dirty="0" smtClean="0"/>
              <a:t>Pas de contact physique avec le capteur </a:t>
            </a:r>
          </a:p>
          <a:p>
            <a:pPr marL="274638" indent="-274638">
              <a:buFont typeface="Arial" pitchFamily="34" charset="0"/>
              <a:buChar char="•"/>
            </a:pPr>
            <a:r>
              <a:rPr lang="fr-FR" sz="2400" dirty="0" smtClean="0"/>
              <a:t>Ne détecte pas les êtres vivants</a:t>
            </a:r>
          </a:p>
          <a:p>
            <a:pPr marL="274638" indent="-274638">
              <a:buFont typeface="Arial" pitchFamily="34" charset="0"/>
              <a:buChar char="•"/>
            </a:pPr>
            <a:r>
              <a:rPr lang="fr-FR" sz="2400" dirty="0" smtClean="0"/>
              <a:t>Pas d’entretien</a:t>
            </a:r>
          </a:p>
          <a:p>
            <a:pPr marL="274638" indent="-274638">
              <a:buFont typeface="Arial" pitchFamily="34" charset="0"/>
              <a:buChar char="•"/>
            </a:pPr>
            <a:r>
              <a:rPr lang="fr-FR" sz="2400" dirty="0" smtClean="0"/>
              <a:t>Insensible au soleil</a:t>
            </a:r>
            <a:endParaRPr lang="fr-FR" sz="2400" dirty="0"/>
          </a:p>
        </p:txBody>
      </p:sp>
      <p:sp>
        <p:nvSpPr>
          <p:cNvPr id="24" name="Titre 1"/>
          <p:cNvSpPr txBox="1">
            <a:spLocks/>
          </p:cNvSpPr>
          <p:nvPr/>
        </p:nvSpPr>
        <p:spPr>
          <a:xfrm>
            <a:off x="2285984" y="4429132"/>
            <a:ext cx="5357850" cy="7200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Justification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7" name="ZoneTexte 16"/>
          <p:cNvSpPr txBox="1"/>
          <p:nvPr/>
        </p:nvSpPr>
        <p:spPr>
          <a:xfrm>
            <a:off x="3571868" y="2428868"/>
            <a:ext cx="3357586" cy="1077218"/>
          </a:xfrm>
          <a:prstGeom prst="rect">
            <a:avLst/>
          </a:prstGeom>
          <a:noFill/>
        </p:spPr>
        <p:txBody>
          <a:bodyPr wrap="square" rtlCol="0">
            <a:spAutoFit/>
          </a:bodyPr>
          <a:lstStyle/>
          <a:p>
            <a:pPr algn="ctr"/>
            <a:r>
              <a:rPr lang="fr-FR" sz="3200" dirty="0" smtClean="0"/>
              <a:t>Capteur boucle de courant</a:t>
            </a:r>
            <a:endParaRPr lang="fr-FR" sz="3200" dirty="0"/>
          </a:p>
        </p:txBody>
      </p:sp>
      <p:pic>
        <p:nvPicPr>
          <p:cNvPr id="19" name="Picture 2" descr="http://servicelecamus.com/mediapool/127/1279413/resources/big_24321145_0_280-383.jpg"/>
          <p:cNvPicPr>
            <a:picLocks noChangeAspect="1" noChangeArrowheads="1"/>
          </p:cNvPicPr>
          <p:nvPr/>
        </p:nvPicPr>
        <p:blipFill>
          <a:blip r:embed="rId4" cstate="print"/>
          <a:srcRect/>
          <a:stretch>
            <a:fillRect/>
          </a:stretch>
        </p:blipFill>
        <p:spPr bwMode="auto">
          <a:xfrm>
            <a:off x="2196306" y="2153376"/>
            <a:ext cx="1268140" cy="1734634"/>
          </a:xfrm>
          <a:prstGeom prst="rect">
            <a:avLst/>
          </a:prstGeom>
          <a:noFill/>
        </p:spPr>
      </p:pic>
      <p:sp>
        <p:nvSpPr>
          <p:cNvPr id="15" name="Bouton d'action : Retour 14">
            <a:hlinkClick r:id="rId5" action="ppaction://hlinksldjump" highlightClick="1"/>
          </p:cNvPr>
          <p:cNvSpPr/>
          <p:nvPr/>
        </p:nvSpPr>
        <p:spPr>
          <a:xfrm>
            <a:off x="8001024" y="6215082"/>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470479" y="701293"/>
            <a:ext cx="5400600" cy="523220"/>
          </a:xfrm>
          <a:prstGeom prst="rect">
            <a:avLst/>
          </a:prstGeom>
        </p:spPr>
        <p:txBody>
          <a:bodyPr wrap="square">
            <a:spAutoFit/>
          </a:bodyPr>
          <a:lstStyle/>
          <a:p>
            <a:r>
              <a:rPr lang="fr-FR" sz="2800" b="1" dirty="0" smtClean="0">
                <a:ea typeface="Arial Unicode MS" pitchFamily="34" charset="-128"/>
                <a:cs typeface="Arial Unicode MS" pitchFamily="34" charset="-128"/>
              </a:rPr>
              <a:t>V) </a:t>
            </a:r>
            <a:r>
              <a:rPr lang="fr-FR" sz="2800" b="1" dirty="0" smtClean="0"/>
              <a:t>Détection de la rame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ppt_x"/>
                                          </p:val>
                                        </p:tav>
                                        <p:tav tm="100000">
                                          <p:val>
                                            <p:strVal val="#ppt_x"/>
                                          </p:val>
                                        </p:tav>
                                      </p:tavLst>
                                    </p:anim>
                                    <p:anim calcmode="lin" valueType="num">
                                      <p:cBhvr additive="base">
                                        <p:cTn id="2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7" grpId="0"/>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91</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9512"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3573016"/>
            <a:ext cx="8136904" cy="1427620"/>
          </a:xfrm>
          <a:prstGeom prst="rect">
            <a:avLst/>
          </a:prstGeom>
        </p:spPr>
        <p:txBody>
          <a:bodyPr vert="horz" lIns="91440" tIns="45720" rIns="91440" bIns="45720" rtlCol="0" anchor="ctr">
            <a:noAutofit/>
          </a:bodyPr>
          <a:lstStyle/>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Comment choisir la technologie qui va répondre </a:t>
            </a:r>
          </a:p>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à </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l’exigence système fonctionnelle </a:t>
            </a:r>
          </a:p>
          <a:p>
            <a:pPr lvl="0" algn="ctr">
              <a:lnSpc>
                <a:spcPct val="120000"/>
              </a:lnSpc>
              <a:spcBef>
                <a:spcPct val="0"/>
              </a:spcBef>
              <a:defRPr/>
            </a:pP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 D</a:t>
            </a:r>
            <a:r>
              <a:rPr lang="fr-FR" sz="32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étecter le manque de luminosité »</a:t>
            </a:r>
            <a:endParaRPr kumimoji="0" lang="fr-FR"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92</a:t>
            </a:fld>
            <a:endParaRPr lang="fr-FR"/>
          </a:p>
        </p:txBody>
      </p:sp>
      <p:sp>
        <p:nvSpPr>
          <p:cNvPr id="25" name="Rectangle à coins arrondis 24"/>
          <p:cNvSpPr/>
          <p:nvPr/>
        </p:nvSpPr>
        <p:spPr>
          <a:xfrm>
            <a:off x="323528" y="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46" name="Rectangle 45"/>
          <p:cNvSpPr/>
          <p:nvPr/>
        </p:nvSpPr>
        <p:spPr>
          <a:xfrm>
            <a:off x="251520" y="980728"/>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63" name="Rectangle à coins arrondis 62"/>
          <p:cNvSpPr/>
          <p:nvPr/>
        </p:nvSpPr>
        <p:spPr>
          <a:xfrm>
            <a:off x="251520" y="620688"/>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3" name="Titre 1"/>
          <p:cNvSpPr txBox="1">
            <a:spLocks/>
          </p:cNvSpPr>
          <p:nvPr/>
        </p:nvSpPr>
        <p:spPr>
          <a:xfrm>
            <a:off x="1187624" y="188640"/>
            <a:ext cx="8136904"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Prendre possession du cahier des charges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8" name="Groupe 7"/>
          <p:cNvGrpSpPr/>
          <p:nvPr/>
        </p:nvGrpSpPr>
        <p:grpSpPr>
          <a:xfrm>
            <a:off x="1785918" y="3071810"/>
            <a:ext cx="5286412" cy="1656521"/>
            <a:chOff x="2928926" y="1785926"/>
            <a:chExt cx="5286412" cy="1656521"/>
          </a:xfrm>
        </p:grpSpPr>
        <p:sp>
          <p:nvSpPr>
            <p:cNvPr id="9" name="ZoneTexte 8"/>
            <p:cNvSpPr txBox="1"/>
            <p:nvPr/>
          </p:nvSpPr>
          <p:spPr>
            <a:xfrm>
              <a:off x="2928926" y="1785926"/>
              <a:ext cx="5286412" cy="830997"/>
            </a:xfrm>
            <a:prstGeom prst="rect">
              <a:avLst/>
            </a:prstGeom>
            <a:solidFill>
              <a:srgbClr val="FFFF99"/>
            </a:solidFill>
            <a:ln w="28575">
              <a:solidFill>
                <a:schemeClr val="tx1"/>
              </a:solidFill>
            </a:ln>
          </p:spPr>
          <p:txBody>
            <a:bodyPr wrap="square" rtlCol="0">
              <a:spAutoFit/>
            </a:bodyPr>
            <a:lstStyle/>
            <a:p>
              <a:pPr algn="ctr"/>
              <a:r>
                <a:rPr lang="fr-FR" sz="2400" dirty="0" smtClean="0"/>
                <a:t>« Exigence système fonctionnelle »</a:t>
              </a:r>
            </a:p>
            <a:p>
              <a:pPr algn="ctr"/>
              <a:r>
                <a:rPr lang="fr-FR" sz="2400" b="1" dirty="0" smtClean="0"/>
                <a:t>Détecter le manque de luminosité</a:t>
              </a:r>
              <a:endParaRPr lang="fr-FR" sz="2400" b="1" dirty="0"/>
            </a:p>
          </p:txBody>
        </p:sp>
        <p:sp>
          <p:nvSpPr>
            <p:cNvPr id="10" name="ZoneTexte 9"/>
            <p:cNvSpPr txBox="1"/>
            <p:nvPr/>
          </p:nvSpPr>
          <p:spPr>
            <a:xfrm>
              <a:off x="2928926" y="2611450"/>
              <a:ext cx="5286412" cy="830997"/>
            </a:xfrm>
            <a:prstGeom prst="rect">
              <a:avLst/>
            </a:prstGeom>
            <a:solidFill>
              <a:srgbClr val="FFFF99"/>
            </a:solidFill>
            <a:ln w="28575">
              <a:solidFill>
                <a:schemeClr val="tx1"/>
              </a:solidFill>
            </a:ln>
          </p:spPr>
          <p:txBody>
            <a:bodyPr wrap="square" rtlCol="0">
              <a:spAutoFit/>
            </a:bodyPr>
            <a:lstStyle/>
            <a:p>
              <a:r>
                <a:rPr lang="fr-FR" sz="2400" dirty="0" smtClean="0"/>
                <a:t>Id = «ESF4»</a:t>
              </a:r>
            </a:p>
            <a:p>
              <a:r>
                <a:rPr lang="fr-FR" sz="2400" dirty="0" err="1" smtClean="0"/>
                <a:t>Text</a:t>
              </a:r>
              <a:r>
                <a:rPr lang="fr-FR" sz="2400" dirty="0" smtClean="0"/>
                <a:t>= </a:t>
              </a:r>
              <a:endParaRPr lang="fr-FR" sz="2400" dirty="0"/>
            </a:p>
          </p:txBody>
        </p: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hlinkClick r:id="rId2" action="ppaction://hlinksldjump"/>
          </p:cNvPr>
          <p:cNvPicPr>
            <a:picLocks noChangeAspect="1" noChangeArrowheads="1"/>
          </p:cNvPicPr>
          <p:nvPr/>
        </p:nvPicPr>
        <p:blipFill>
          <a:blip r:embed="rId3" cstate="print"/>
          <a:srcRect/>
          <a:stretch>
            <a:fillRect/>
          </a:stretch>
        </p:blipFill>
        <p:spPr bwMode="auto">
          <a:xfrm>
            <a:off x="0" y="332656"/>
            <a:ext cx="9144001" cy="6858000"/>
          </a:xfrm>
          <a:prstGeom prst="rect">
            <a:avLst/>
          </a:prstGeom>
          <a:noFill/>
          <a:ln w="9525">
            <a:noFill/>
            <a:miter lim="800000"/>
            <a:headEnd/>
            <a:tailEnd/>
          </a:ln>
        </p:spPr>
      </p:pic>
      <p:sp>
        <p:nvSpPr>
          <p:cNvPr id="3" name="Rectangle 2"/>
          <p:cNvSpPr/>
          <p:nvPr/>
        </p:nvSpPr>
        <p:spPr>
          <a:xfrm>
            <a:off x="1214414" y="428604"/>
            <a:ext cx="5400600" cy="523220"/>
          </a:xfrm>
          <a:prstGeom prst="rect">
            <a:avLst/>
          </a:prstGeom>
        </p:spPr>
        <p:txBody>
          <a:bodyPr wrap="square">
            <a:spAutoFit/>
          </a:bodyPr>
          <a:lstStyle/>
          <a:p>
            <a:r>
              <a:rPr lang="fr-FR" sz="2800" b="1" dirty="0" smtClean="0">
                <a:ea typeface="Arial Unicode MS" pitchFamily="34" charset="-128"/>
                <a:cs typeface="Arial Unicode MS" pitchFamily="34" charset="-128"/>
              </a:rPr>
              <a:t>VI </a:t>
            </a:r>
            <a:r>
              <a:rPr lang="fr-FR" sz="2800" b="1" dirty="0" smtClean="0"/>
              <a:t>Détection de la luminosité</a:t>
            </a:r>
          </a:p>
        </p:txBody>
      </p:sp>
      <p:sp>
        <p:nvSpPr>
          <p:cNvPr id="4" name="ZoneTexte 3"/>
          <p:cNvSpPr txBox="1"/>
          <p:nvPr/>
        </p:nvSpPr>
        <p:spPr>
          <a:xfrm>
            <a:off x="1643042" y="2420888"/>
            <a:ext cx="3598120" cy="523220"/>
          </a:xfrm>
          <a:prstGeom prst="rect">
            <a:avLst/>
          </a:prstGeom>
          <a:noFill/>
        </p:spPr>
        <p:txBody>
          <a:bodyPr wrap="square" rtlCol="0">
            <a:spAutoFit/>
          </a:bodyPr>
          <a:lstStyle/>
          <a:p>
            <a:pPr marL="355600" indent="-355600">
              <a:buClr>
                <a:srgbClr val="00B050"/>
              </a:buClr>
              <a:buFont typeface="Wingdings" pitchFamily="2" charset="2"/>
              <a:buChar char="ü"/>
            </a:pPr>
            <a:r>
              <a:rPr lang="fr-FR" sz="2800" i="1" dirty="0" smtClean="0">
                <a:solidFill>
                  <a:srgbClr val="0070C0"/>
                </a:solidFill>
                <a:hlinkClick r:id="rId4" action="ppaction://hlinkpres?slideindex=1&amp;slidetitle="/>
              </a:rPr>
              <a:t>Capteur luminosité</a:t>
            </a:r>
            <a:r>
              <a:rPr lang="fr-FR" sz="2800" i="1" dirty="0" smtClean="0">
                <a:solidFill>
                  <a:srgbClr val="0070C0"/>
                </a:solidFill>
              </a:rPr>
              <a:t>:</a:t>
            </a:r>
            <a:endParaRPr lang="fr-FR" sz="2800" i="1" dirty="0">
              <a:solidFill>
                <a:srgbClr val="0070C0"/>
              </a:solidFill>
            </a:endParaRPr>
          </a:p>
        </p:txBody>
      </p:sp>
      <p:sp>
        <p:nvSpPr>
          <p:cNvPr id="11" name="ZoneTexte 10"/>
          <p:cNvSpPr txBox="1"/>
          <p:nvPr/>
        </p:nvSpPr>
        <p:spPr>
          <a:xfrm>
            <a:off x="0" y="1412776"/>
            <a:ext cx="1187624" cy="5109091"/>
          </a:xfrm>
          <a:prstGeom prst="rect">
            <a:avLst/>
          </a:prstGeom>
          <a:noFill/>
        </p:spPr>
        <p:txBody>
          <a:bodyPr wrap="square" lIns="36000" rIns="72000" rtlCol="0">
            <a:spAutoFit/>
          </a:bodyPr>
          <a:lstStyle/>
          <a:p>
            <a:pPr>
              <a:buClr>
                <a:srgbClr val="00B050"/>
              </a:buClr>
            </a:pPr>
            <a:r>
              <a:rPr lang="fr-FR" sz="1400" dirty="0" smtClean="0">
                <a:latin typeface="Berlin Sans FB" pitchFamily="34" charset="0"/>
              </a:rPr>
              <a:t>Présentation</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Conception </a:t>
            </a:r>
          </a:p>
          <a:p>
            <a:pPr>
              <a:buClr>
                <a:srgbClr val="00B050"/>
              </a:buClr>
            </a:pPr>
            <a:r>
              <a:rPr lang="fr-F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Préliminaire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Conception détaillée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câblage</a:t>
            </a:r>
          </a:p>
          <a:p>
            <a:pPr>
              <a:buClr>
                <a:srgbClr val="00B050"/>
              </a:buClr>
            </a:pPr>
            <a:endParaRPr lang="fr-FR" sz="1400" dirty="0" smtClean="0">
              <a:latin typeface="Berlin Sans FB" pitchFamily="34" charset="0"/>
            </a:endParaRPr>
          </a:p>
          <a:p>
            <a:pPr>
              <a:buClr>
                <a:srgbClr val="00B050"/>
              </a:buClr>
            </a:pPr>
            <a:endParaRPr lang="fr-FR" sz="1400" dirty="0" smtClean="0">
              <a:latin typeface="Berlin Sans FB" pitchFamily="34" charset="0"/>
            </a:endParaRPr>
          </a:p>
          <a:p>
            <a:pPr>
              <a:buClr>
                <a:srgbClr val="00B050"/>
              </a:buClr>
            </a:pPr>
            <a:r>
              <a:rPr lang="fr-FR" sz="1400" dirty="0" smtClean="0">
                <a:latin typeface="Berlin Sans FB" pitchFamily="34" charset="0"/>
              </a:rPr>
              <a:t>Prototypage</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Conclusion</a:t>
            </a:r>
          </a:p>
          <a:p>
            <a:pPr>
              <a:buClr>
                <a:srgbClr val="00B050"/>
              </a:buClr>
            </a:pPr>
            <a:endParaRPr lang="fr-FR" sz="1400" dirty="0" smtClean="0">
              <a:latin typeface="Berlin Sans FB" pitchFamily="34" charset="0"/>
            </a:endParaRPr>
          </a:p>
          <a:p>
            <a:pPr>
              <a:buClr>
                <a:srgbClr val="00B050"/>
              </a:buClr>
              <a:buFont typeface="Wingdings" pitchFamily="2" charset="2"/>
              <a:buChar char="ü"/>
            </a:pPr>
            <a:endParaRPr lang="fr-FR" sz="1400" dirty="0" smtClean="0">
              <a:latin typeface="Berlin Sans FB" pitchFamily="34" charset="0"/>
            </a:endParaRPr>
          </a:p>
          <a:p>
            <a:pPr>
              <a:buClr>
                <a:srgbClr val="00B050"/>
              </a:buClr>
            </a:pPr>
            <a:r>
              <a:rPr lang="fr-FR" sz="1400" dirty="0" smtClean="0">
                <a:latin typeface="Berlin Sans FB" pitchFamily="34" charset="0"/>
              </a:rPr>
              <a:t>Ressenti sur le projet</a:t>
            </a:r>
          </a:p>
          <a:p>
            <a:r>
              <a:rPr lang="fr-FR" dirty="0" smtClean="0"/>
              <a:t> </a:t>
            </a:r>
          </a:p>
        </p:txBody>
      </p:sp>
      <p:sp>
        <p:nvSpPr>
          <p:cNvPr id="21" name="Espace réservé du numéro de diapositive 20"/>
          <p:cNvSpPr>
            <a:spLocks noGrp="1"/>
          </p:cNvSpPr>
          <p:nvPr>
            <p:ph type="sldNum" sz="quarter" idx="12"/>
          </p:nvPr>
        </p:nvSpPr>
        <p:spPr>
          <a:xfrm>
            <a:off x="6516216" y="0"/>
            <a:ext cx="2133600" cy="365125"/>
          </a:xfrm>
        </p:spPr>
        <p:txBody>
          <a:bodyPr/>
          <a:lstStyle/>
          <a:p>
            <a:fld id="{DB920179-DB72-445E-A05A-5D007B9F91E3}" type="slidenum">
              <a:rPr lang="fr-FR" smtClean="0"/>
              <a:pPr/>
              <a:t>93</a:t>
            </a:fld>
            <a:endParaRPr lang="fr-FR" dirty="0"/>
          </a:p>
        </p:txBody>
      </p:sp>
      <p:sp>
        <p:nvSpPr>
          <p:cNvPr id="22" name="Espace réservé de la date 11"/>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C4A9B055-B098-4D89-AEFB-11166A30E0E4}" type="datetime10">
              <a:rPr kumimoji="0" lang="fr-FR" sz="1600" b="1" i="0" u="none" strike="noStrike" kern="1200" cap="none" spc="0" normalizeH="0" baseline="0" noProof="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21:37</a:t>
            </a:fld>
            <a:endParaRPr kumimoji="0" lang="fr-FR" sz="16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19" name="ZoneTexte 18"/>
          <p:cNvSpPr txBox="1"/>
          <p:nvPr/>
        </p:nvSpPr>
        <p:spPr>
          <a:xfrm>
            <a:off x="1643042" y="1071546"/>
            <a:ext cx="7095162" cy="954107"/>
          </a:xfrm>
          <a:prstGeom prst="rect">
            <a:avLst/>
          </a:prstGeom>
          <a:noFill/>
        </p:spPr>
        <p:txBody>
          <a:bodyPr wrap="square" rtlCol="0">
            <a:spAutoFit/>
          </a:bodyPr>
          <a:lstStyle/>
          <a:p>
            <a:r>
              <a:rPr lang="fr-FR" sz="2800" dirty="0" smtClean="0"/>
              <a:t>La détection de la luminosité ne se fait qu’avec une seule technologie : photorésistance </a:t>
            </a:r>
          </a:p>
        </p:txBody>
      </p:sp>
      <p:sp>
        <p:nvSpPr>
          <p:cNvPr id="28" name="ZoneTexte 27"/>
          <p:cNvSpPr txBox="1"/>
          <p:nvPr/>
        </p:nvSpPr>
        <p:spPr>
          <a:xfrm>
            <a:off x="2021322" y="3000372"/>
            <a:ext cx="6694082" cy="1200329"/>
          </a:xfrm>
          <a:prstGeom prst="rect">
            <a:avLst/>
          </a:prstGeom>
          <a:noFill/>
        </p:spPr>
        <p:txBody>
          <a:bodyPr wrap="square" rtlCol="0">
            <a:spAutoFit/>
          </a:bodyPr>
          <a:lstStyle/>
          <a:p>
            <a:pPr marL="274638" indent="-274638">
              <a:buFont typeface="Arial" pitchFamily="34" charset="0"/>
              <a:buChar char="•"/>
            </a:pPr>
            <a:r>
              <a:rPr lang="fr-FR" sz="2400" dirty="0" smtClean="0"/>
              <a:t>Il devra être étanche ( placé au dessus du toit )</a:t>
            </a:r>
          </a:p>
          <a:p>
            <a:pPr marL="274638" indent="-274638">
              <a:buFont typeface="Arial" pitchFamily="34" charset="0"/>
              <a:buChar char="•"/>
            </a:pPr>
            <a:r>
              <a:rPr lang="fr-FR" sz="2400" dirty="0" smtClean="0"/>
              <a:t>Sa plage de réglage devra contenir la valeur 45 Lux </a:t>
            </a:r>
          </a:p>
          <a:p>
            <a:pPr marL="274638" indent="-274638">
              <a:buFont typeface="Arial" pitchFamily="34" charset="0"/>
              <a:buChar char="•"/>
            </a:pPr>
            <a:r>
              <a:rPr lang="fr-FR" sz="2400" dirty="0" smtClean="0"/>
              <a:t>Sa sortie devra être binaire.</a:t>
            </a:r>
          </a:p>
        </p:txBody>
      </p:sp>
      <p:pic>
        <p:nvPicPr>
          <p:cNvPr id="2050" name="Picture 2"/>
          <p:cNvPicPr>
            <a:picLocks noChangeAspect="1" noChangeArrowheads="1"/>
          </p:cNvPicPr>
          <p:nvPr/>
        </p:nvPicPr>
        <p:blipFill>
          <a:blip r:embed="rId5" cstate="print"/>
          <a:srcRect/>
          <a:stretch>
            <a:fillRect/>
          </a:stretch>
        </p:blipFill>
        <p:spPr bwMode="auto">
          <a:xfrm>
            <a:off x="3357554" y="4500570"/>
            <a:ext cx="3592563" cy="2037779"/>
          </a:xfrm>
          <a:prstGeom prst="rect">
            <a:avLst/>
          </a:prstGeom>
          <a:noFill/>
          <a:ln w="9525">
            <a:noFill/>
            <a:miter lim="800000"/>
            <a:headEnd/>
            <a:tailEnd/>
          </a:ln>
        </p:spPr>
      </p:pic>
      <p:sp>
        <p:nvSpPr>
          <p:cNvPr id="12" name="Bouton d'action : Retour 11">
            <a:hlinkClick r:id="rId6" action="ppaction://hlinksldjump" highlightClick="1"/>
          </p:cNvPr>
          <p:cNvSpPr/>
          <p:nvPr/>
        </p:nvSpPr>
        <p:spPr>
          <a:xfrm>
            <a:off x="8001024" y="6353968"/>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94</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6"/>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7"/>
            <a:ext cx="957193"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2131717"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539552" y="3789040"/>
            <a:ext cx="8136904" cy="1224136"/>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Revue de projet de fin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de conception préliminaire</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95</a:t>
            </a:fld>
            <a:endParaRPr lang="fr-FR"/>
          </a:p>
        </p:txBody>
      </p:sp>
      <p:sp>
        <p:nvSpPr>
          <p:cNvPr id="25" name="Rectangle à coins arrondis 24"/>
          <p:cNvSpPr/>
          <p:nvPr/>
        </p:nvSpPr>
        <p:spPr>
          <a:xfrm>
            <a:off x="57732" y="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46" name="Rectangle 45"/>
          <p:cNvSpPr/>
          <p:nvPr/>
        </p:nvSpPr>
        <p:spPr>
          <a:xfrm>
            <a:off x="10517" y="896770"/>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63" name="Rectangle à coins arrondis 62"/>
          <p:cNvSpPr/>
          <p:nvPr/>
        </p:nvSpPr>
        <p:spPr>
          <a:xfrm>
            <a:off x="0" y="628978"/>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graphicFrame>
        <p:nvGraphicFramePr>
          <p:cNvPr id="36" name="Tableau 35"/>
          <p:cNvGraphicFramePr>
            <a:graphicFrameLocks noGrp="1"/>
          </p:cNvGraphicFramePr>
          <p:nvPr/>
        </p:nvGraphicFramePr>
        <p:xfrm>
          <a:off x="1259632" y="260648"/>
          <a:ext cx="6480720" cy="6535215"/>
        </p:xfrm>
        <a:graphic>
          <a:graphicData uri="http://schemas.openxmlformats.org/drawingml/2006/table">
            <a:tbl>
              <a:tblPr/>
              <a:tblGrid>
                <a:gridCol w="1768931"/>
                <a:gridCol w="2412179"/>
                <a:gridCol w="2299610"/>
              </a:tblGrid>
              <a:tr h="426508">
                <a:tc>
                  <a:txBody>
                    <a:bodyPr/>
                    <a:lstStyle/>
                    <a:p>
                      <a:pPr algn="ctr" fontAlgn="ctr"/>
                      <a:r>
                        <a:rPr lang="fr-FR" sz="1600" b="1" i="0" u="none" strike="noStrike" dirty="0" smtClean="0">
                          <a:solidFill>
                            <a:srgbClr val="FF0000"/>
                          </a:solidFill>
                          <a:latin typeface="Arial" pitchFamily="34" charset="0"/>
                          <a:cs typeface="Arial" pitchFamily="34" charset="0"/>
                        </a:rPr>
                        <a:t>Exigence système</a:t>
                      </a:r>
                      <a:endParaRPr lang="fr-FR" sz="1600" b="1" i="0" u="none" strike="noStrike" dirty="0">
                        <a:solidFill>
                          <a:srgbClr val="FF0000"/>
                        </a:solidFill>
                        <a:latin typeface="Arial" pitchFamily="34" charset="0"/>
                        <a:cs typeface="Arial" pitchFamily="34" charset="0"/>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smtClean="0">
                          <a:solidFill>
                            <a:srgbClr val="FF0000"/>
                          </a:solidFill>
                          <a:latin typeface="Arial" pitchFamily="34" charset="0"/>
                          <a:cs typeface="Arial" pitchFamily="34" charset="0"/>
                        </a:rPr>
                        <a:t>Principe </a:t>
                      </a:r>
                      <a:r>
                        <a:rPr lang="fr-FR" sz="1600" b="1" i="0" u="none" strike="noStrike" dirty="0">
                          <a:solidFill>
                            <a:srgbClr val="FF0000"/>
                          </a:solidFill>
                          <a:latin typeface="Arial" pitchFamily="34" charset="0"/>
                          <a:cs typeface="Arial" pitchFamily="34" charset="0"/>
                        </a:rPr>
                        <a:t>retenu</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smtClean="0">
                          <a:solidFill>
                            <a:srgbClr val="FF0000"/>
                          </a:solidFill>
                          <a:latin typeface="Arial" pitchFamily="34" charset="0"/>
                          <a:cs typeface="Arial" pitchFamily="34" charset="0"/>
                        </a:rPr>
                        <a:t>Paramètres</a:t>
                      </a:r>
                      <a:r>
                        <a:rPr lang="fr-FR" sz="1600" b="1" i="0" u="none" strike="noStrike" dirty="0">
                          <a:solidFill>
                            <a:srgbClr val="FF0000"/>
                          </a:solidFill>
                          <a:latin typeface="Arial" pitchFamily="34" charset="0"/>
                          <a:cs typeface="Arial" pitchFamily="34" charset="0"/>
                        </a:rPr>
                        <a:t/>
                      </a:r>
                      <a:br>
                        <a:rPr lang="fr-FR" sz="1600" b="1" i="0" u="none" strike="noStrike" dirty="0">
                          <a:solidFill>
                            <a:srgbClr val="FF0000"/>
                          </a:solidFill>
                          <a:latin typeface="Arial" pitchFamily="34" charset="0"/>
                          <a:cs typeface="Arial" pitchFamily="34" charset="0"/>
                        </a:rPr>
                      </a:br>
                      <a:r>
                        <a:rPr lang="fr-FR" sz="1600" b="1" i="0" u="none" strike="noStrike" dirty="0">
                          <a:solidFill>
                            <a:srgbClr val="FF0000"/>
                          </a:solidFill>
                          <a:latin typeface="Arial" pitchFamily="34" charset="0"/>
                          <a:cs typeface="Arial" pitchFamily="34" charset="0"/>
                        </a:rPr>
                        <a:t>à prendre en compte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13255">
                <a:tc rowSpan="3">
                  <a:txBody>
                    <a:bodyPr/>
                    <a:lstStyle/>
                    <a:p>
                      <a:pPr algn="ctr" fontAlgn="ctr"/>
                      <a:r>
                        <a:rPr lang="fr-FR" sz="1600" b="0" i="0" u="none" strike="noStrike">
                          <a:solidFill>
                            <a:srgbClr val="000000"/>
                          </a:solidFill>
                          <a:latin typeface="Calibri"/>
                        </a:rPr>
                        <a:t>Eclairer </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600" b="0" i="0" u="none" strike="noStrike" dirty="0">
                          <a:solidFill>
                            <a:srgbClr val="000000"/>
                          </a:solidFill>
                          <a:latin typeface="Calibri"/>
                        </a:rPr>
                        <a:t>Lampe à LED</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latin typeface="Calibri"/>
                        </a:rPr>
                        <a:t>puissance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rowSpan="3">
                  <a:txBody>
                    <a:bodyPr/>
                    <a:lstStyle/>
                    <a:p>
                      <a:pPr algn="ctr" fontAlgn="ctr"/>
                      <a:r>
                        <a:rPr lang="fr-FR" sz="1600" b="0" i="0" u="none" strike="noStrike">
                          <a:solidFill>
                            <a:srgbClr val="000000"/>
                          </a:solidFill>
                          <a:latin typeface="Calibri"/>
                        </a:rPr>
                        <a:t>Produire l'énergie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600" b="0" i="0" u="none" strike="noStrike" dirty="0">
                          <a:solidFill>
                            <a:srgbClr val="000000"/>
                          </a:solidFill>
                          <a:latin typeface="Calibri"/>
                        </a:rPr>
                        <a:t>Panneau solaire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latin typeface="Calibri"/>
                        </a:rPr>
                        <a:t>puissance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rowSpan="3">
                  <a:txBody>
                    <a:bodyPr/>
                    <a:lstStyle/>
                    <a:p>
                      <a:pPr algn="ctr" fontAlgn="ctr"/>
                      <a:r>
                        <a:rPr lang="fr-FR" sz="1600" b="0" i="0" u="none" strike="noStrike">
                          <a:solidFill>
                            <a:srgbClr val="000000"/>
                          </a:solidFill>
                          <a:latin typeface="Calibri"/>
                        </a:rPr>
                        <a:t>Stocker l'énergie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600" b="0" i="0" u="none" strike="noStrike">
                          <a:solidFill>
                            <a:srgbClr val="000000"/>
                          </a:solidFill>
                          <a:latin typeface="Calibri"/>
                        </a:rPr>
                        <a:t>Batterie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smtClean="0">
                          <a:solidFill>
                            <a:srgbClr val="000000"/>
                          </a:solidFill>
                          <a:latin typeface="Calibri"/>
                        </a:rPr>
                        <a:t>capacité</a:t>
                      </a:r>
                      <a:endParaRPr lang="fr-FR" sz="1600" b="0" i="0" u="none" strike="noStrike" dirty="0">
                        <a:solidFill>
                          <a:srgbClr val="000000"/>
                        </a:solidFill>
                        <a:latin typeface="Calibri"/>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rowSpan="5">
                  <a:txBody>
                    <a:bodyPr/>
                    <a:lstStyle/>
                    <a:p>
                      <a:pPr algn="ctr" fontAlgn="ctr"/>
                      <a:r>
                        <a:rPr lang="fr-FR" sz="1600" b="0" i="0" u="none" strike="noStrike" dirty="0">
                          <a:solidFill>
                            <a:srgbClr val="000000"/>
                          </a:solidFill>
                          <a:latin typeface="Calibri"/>
                        </a:rPr>
                        <a:t>Détecter </a:t>
                      </a:r>
                      <a:r>
                        <a:rPr lang="fr-FR" sz="1600" b="0" i="0" u="none" strike="noStrike" dirty="0" smtClean="0">
                          <a:solidFill>
                            <a:srgbClr val="000000"/>
                          </a:solidFill>
                          <a:latin typeface="Calibri"/>
                        </a:rPr>
                        <a:t>                 les </a:t>
                      </a:r>
                      <a:r>
                        <a:rPr lang="fr-FR" sz="1600" b="0" i="0" u="none" strike="noStrike" dirty="0">
                          <a:solidFill>
                            <a:srgbClr val="000000"/>
                          </a:solidFill>
                          <a:latin typeface="Calibri"/>
                        </a:rPr>
                        <a:t>personnes</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1600" b="0" i="0" u="none" strike="noStrike">
                          <a:solidFill>
                            <a:srgbClr val="000000"/>
                          </a:solidFill>
                          <a:latin typeface="Calibri"/>
                        </a:rPr>
                        <a:t>Capteur infrarouge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smtClean="0">
                          <a:solidFill>
                            <a:srgbClr val="000000"/>
                          </a:solidFill>
                          <a:latin typeface="Calibri"/>
                        </a:rPr>
                        <a:t>Pouvoir de coupure</a:t>
                      </a:r>
                      <a:endParaRPr lang="fr-FR" sz="1600" b="0" i="0" u="none" strike="noStrike" dirty="0">
                        <a:solidFill>
                          <a:srgbClr val="000000"/>
                        </a:solidFill>
                        <a:latin typeface="Calibri"/>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volume de détection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type de l'étage de sortie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rowSpan="5">
                  <a:txBody>
                    <a:bodyPr/>
                    <a:lstStyle/>
                    <a:p>
                      <a:pPr algn="ctr" fontAlgn="ctr"/>
                      <a:r>
                        <a:rPr lang="fr-FR" sz="1600" b="0" i="0" u="none" strike="noStrike" dirty="0" smtClean="0">
                          <a:solidFill>
                            <a:srgbClr val="000000"/>
                          </a:solidFill>
                          <a:latin typeface="Calibri"/>
                        </a:rPr>
                        <a:t>Détecter                  </a:t>
                      </a:r>
                      <a:r>
                        <a:rPr lang="fr-FR" sz="1600" b="0" i="0" u="none" strike="noStrike" dirty="0">
                          <a:solidFill>
                            <a:srgbClr val="000000"/>
                          </a:solidFill>
                          <a:latin typeface="Calibri"/>
                        </a:rPr>
                        <a:t>les rames</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1600" b="0" i="0" u="none" strike="noStrike" baseline="0" dirty="0" smtClean="0">
                          <a:solidFill>
                            <a:srgbClr val="000000"/>
                          </a:solidFill>
                          <a:latin typeface="Calibri"/>
                        </a:rPr>
                        <a:t> boucle de courant</a:t>
                      </a:r>
                      <a:endParaRPr lang="fr-FR" sz="1600" b="0" i="0" u="none" strike="noStrike" dirty="0">
                        <a:solidFill>
                          <a:srgbClr val="000000"/>
                        </a:solidFill>
                        <a:latin typeface="Calibri"/>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smtClean="0">
                          <a:solidFill>
                            <a:srgbClr val="000000"/>
                          </a:solidFill>
                          <a:latin typeface="Calibri"/>
                        </a:rPr>
                        <a:t>Pouvoir</a:t>
                      </a:r>
                      <a:r>
                        <a:rPr lang="fr-FR" sz="1600" b="0" i="0" u="none" strike="noStrike" baseline="0" dirty="0" smtClean="0">
                          <a:solidFill>
                            <a:srgbClr val="000000"/>
                          </a:solidFill>
                          <a:latin typeface="Calibri"/>
                        </a:rPr>
                        <a:t> de coupure</a:t>
                      </a:r>
                      <a:endParaRPr lang="fr-FR" sz="1600" b="0" i="0" u="none" strike="noStrike" dirty="0">
                        <a:solidFill>
                          <a:srgbClr val="000000"/>
                        </a:solidFill>
                        <a:latin typeface="Calibri"/>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portée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type de l'étage de sortie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rowSpan="5">
                  <a:txBody>
                    <a:bodyPr/>
                    <a:lstStyle/>
                    <a:p>
                      <a:pPr algn="ctr" fontAlgn="ctr"/>
                      <a:r>
                        <a:rPr lang="fr-FR" sz="1600" b="0" i="0" u="none" strike="noStrike" dirty="0">
                          <a:solidFill>
                            <a:srgbClr val="000000"/>
                          </a:solidFill>
                          <a:latin typeface="Calibri"/>
                        </a:rPr>
                        <a:t>Détecter </a:t>
                      </a:r>
                      <a:r>
                        <a:rPr lang="fr-FR" sz="1600" b="0" i="0" u="none" strike="noStrike" dirty="0" smtClean="0">
                          <a:solidFill>
                            <a:srgbClr val="000000"/>
                          </a:solidFill>
                          <a:latin typeface="Calibri"/>
                        </a:rPr>
                        <a:t>le manque                         de </a:t>
                      </a:r>
                      <a:r>
                        <a:rPr lang="fr-FR" sz="1600" b="0" i="0" u="none" strike="noStrike" dirty="0">
                          <a:solidFill>
                            <a:srgbClr val="000000"/>
                          </a:solidFill>
                          <a:latin typeface="Calibri"/>
                        </a:rPr>
                        <a:t>luminosité</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1600" b="0" i="0" u="none" strike="noStrike">
                          <a:solidFill>
                            <a:srgbClr val="000000"/>
                          </a:solidFill>
                          <a:latin typeface="Calibri"/>
                        </a:rPr>
                        <a:t>Capteur photoélectrique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smtClean="0">
                          <a:solidFill>
                            <a:srgbClr val="000000"/>
                          </a:solidFill>
                          <a:latin typeface="Calibri"/>
                        </a:rPr>
                        <a:t>Pouvoir de coupure</a:t>
                      </a:r>
                      <a:endParaRPr lang="fr-FR" sz="1600" b="0" i="0" u="none" strike="noStrike" dirty="0">
                        <a:solidFill>
                          <a:srgbClr val="000000"/>
                        </a:solidFill>
                        <a:latin typeface="Calibri"/>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plage de réglage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type de l'étage de sortie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1241D18C-4869-4210-9335-0F84A51A443B}" type="slidenum">
              <a:rPr lang="fr-FR" smtClean="0"/>
              <a:pPr/>
              <a:t>96</a:t>
            </a:fld>
            <a:endParaRPr lang="fr-FR"/>
          </a:p>
        </p:txBody>
      </p:sp>
      <p:sp>
        <p:nvSpPr>
          <p:cNvPr id="25" name="Rectangle à coins arrondis 24"/>
          <p:cNvSpPr/>
          <p:nvPr/>
        </p:nvSpPr>
        <p:spPr>
          <a:xfrm>
            <a:off x="57732" y="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46" name="Rectangle 45"/>
          <p:cNvSpPr/>
          <p:nvPr/>
        </p:nvSpPr>
        <p:spPr>
          <a:xfrm>
            <a:off x="10517" y="896770"/>
            <a:ext cx="971551"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63" name="Rectangle à coins arrondis 62"/>
          <p:cNvSpPr/>
          <p:nvPr/>
        </p:nvSpPr>
        <p:spPr>
          <a:xfrm>
            <a:off x="0" y="628978"/>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2</a:t>
            </a:r>
            <a:endParaRPr lang="fr-FR" dirty="0"/>
          </a:p>
        </p:txBody>
      </p:sp>
      <p:graphicFrame>
        <p:nvGraphicFramePr>
          <p:cNvPr id="36" name="Tableau 35"/>
          <p:cNvGraphicFramePr>
            <a:graphicFrameLocks noGrp="1"/>
          </p:cNvGraphicFramePr>
          <p:nvPr/>
        </p:nvGraphicFramePr>
        <p:xfrm>
          <a:off x="1259632" y="260648"/>
          <a:ext cx="6480720" cy="6535215"/>
        </p:xfrm>
        <a:graphic>
          <a:graphicData uri="http://schemas.openxmlformats.org/drawingml/2006/table">
            <a:tbl>
              <a:tblPr/>
              <a:tblGrid>
                <a:gridCol w="1768931"/>
                <a:gridCol w="2407533"/>
                <a:gridCol w="2304256"/>
              </a:tblGrid>
              <a:tr h="426508">
                <a:tc>
                  <a:txBody>
                    <a:bodyPr/>
                    <a:lstStyle/>
                    <a:p>
                      <a:pPr algn="ctr" fontAlgn="ctr"/>
                      <a:r>
                        <a:rPr lang="fr-FR" sz="1600" b="1" i="0" u="none" strike="noStrike" dirty="0" smtClean="0">
                          <a:solidFill>
                            <a:srgbClr val="FF0000"/>
                          </a:solidFill>
                          <a:latin typeface="Arial" pitchFamily="34" charset="0"/>
                          <a:cs typeface="Arial" pitchFamily="34" charset="0"/>
                        </a:rPr>
                        <a:t>Exigence système</a:t>
                      </a:r>
                      <a:endParaRPr lang="fr-FR" sz="1600" b="1" i="0" u="none" strike="noStrike" dirty="0">
                        <a:solidFill>
                          <a:srgbClr val="FF0000"/>
                        </a:solidFill>
                        <a:latin typeface="Arial" pitchFamily="34" charset="0"/>
                        <a:cs typeface="Arial" pitchFamily="34" charset="0"/>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smtClean="0">
                          <a:solidFill>
                            <a:srgbClr val="FF0000"/>
                          </a:solidFill>
                          <a:latin typeface="Arial" pitchFamily="34" charset="0"/>
                          <a:cs typeface="Arial" pitchFamily="34" charset="0"/>
                        </a:rPr>
                        <a:t>Principe </a:t>
                      </a:r>
                      <a:r>
                        <a:rPr lang="fr-FR" sz="1600" b="1" i="0" u="none" strike="noStrike" dirty="0">
                          <a:solidFill>
                            <a:srgbClr val="FF0000"/>
                          </a:solidFill>
                          <a:latin typeface="Arial" pitchFamily="34" charset="0"/>
                          <a:cs typeface="Arial" pitchFamily="34" charset="0"/>
                        </a:rPr>
                        <a:t>retenu</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fr-FR" sz="1600" b="1" i="0" u="none" strike="noStrike" dirty="0" err="1" smtClean="0">
                          <a:solidFill>
                            <a:srgbClr val="FF0000"/>
                          </a:solidFill>
                          <a:latin typeface="Arial" pitchFamily="34" charset="0"/>
                          <a:cs typeface="Arial" pitchFamily="34" charset="0"/>
                        </a:rPr>
                        <a:t>Paramétres</a:t>
                      </a:r>
                      <a:r>
                        <a:rPr lang="fr-FR" sz="1600" b="1" i="0" u="none" strike="noStrike" dirty="0">
                          <a:solidFill>
                            <a:srgbClr val="FF0000"/>
                          </a:solidFill>
                          <a:latin typeface="Arial" pitchFamily="34" charset="0"/>
                          <a:cs typeface="Arial" pitchFamily="34" charset="0"/>
                        </a:rPr>
                        <a:t/>
                      </a:r>
                      <a:br>
                        <a:rPr lang="fr-FR" sz="1600" b="1" i="0" u="none" strike="noStrike" dirty="0">
                          <a:solidFill>
                            <a:srgbClr val="FF0000"/>
                          </a:solidFill>
                          <a:latin typeface="Arial" pitchFamily="34" charset="0"/>
                          <a:cs typeface="Arial" pitchFamily="34" charset="0"/>
                        </a:rPr>
                      </a:br>
                      <a:r>
                        <a:rPr lang="fr-FR" sz="1600" b="1" i="0" u="none" strike="noStrike" dirty="0">
                          <a:solidFill>
                            <a:srgbClr val="FF0000"/>
                          </a:solidFill>
                          <a:latin typeface="Arial" pitchFamily="34" charset="0"/>
                          <a:cs typeface="Arial" pitchFamily="34" charset="0"/>
                        </a:rPr>
                        <a:t>à prendre en compte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13255">
                <a:tc rowSpan="3">
                  <a:txBody>
                    <a:bodyPr/>
                    <a:lstStyle/>
                    <a:p>
                      <a:pPr algn="ctr" fontAlgn="ctr"/>
                      <a:r>
                        <a:rPr lang="fr-FR" sz="1600" b="0" i="0" u="none" strike="noStrike">
                          <a:solidFill>
                            <a:srgbClr val="000000"/>
                          </a:solidFill>
                          <a:latin typeface="Calibri"/>
                        </a:rPr>
                        <a:t>Eclairer </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600" b="0" i="0" u="none" strike="noStrike" dirty="0">
                          <a:solidFill>
                            <a:srgbClr val="000000"/>
                          </a:solidFill>
                          <a:latin typeface="Calibri"/>
                        </a:rPr>
                        <a:t>Lampe à LED</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latin typeface="Calibri"/>
                        </a:rPr>
                        <a:t>puissance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3255">
                <a:tc vMerge="1">
                  <a:txBody>
                    <a:bodyPr/>
                    <a:lstStyle/>
                    <a:p>
                      <a:endParaRPr lang="fr-FR"/>
                    </a:p>
                  </a:txBody>
                  <a:tcPr/>
                </a:tc>
                <a:tc vMerge="1">
                  <a:txBody>
                    <a:bodyPr/>
                    <a:lstStyle/>
                    <a:p>
                      <a:endParaRPr lang="fr-FR"/>
                    </a:p>
                  </a:txBody>
                  <a:tcPr/>
                </a:tc>
                <a:tc>
                  <a:txBody>
                    <a:bodyPr/>
                    <a:lstStyle/>
                    <a:p>
                      <a:pPr algn="ctr" fontAlgn="ctr"/>
                      <a:r>
                        <a:rPr lang="fr-FR" sz="1600" b="1" i="0" u="none" strike="noStrike" dirty="0">
                          <a:solidFill>
                            <a:schemeClr val="bg1"/>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rowSpan="3">
                  <a:txBody>
                    <a:bodyPr/>
                    <a:lstStyle/>
                    <a:p>
                      <a:pPr algn="ctr" fontAlgn="ctr"/>
                      <a:r>
                        <a:rPr lang="fr-FR" sz="1600" b="0" i="0" u="none" strike="noStrike">
                          <a:solidFill>
                            <a:srgbClr val="000000"/>
                          </a:solidFill>
                          <a:latin typeface="Calibri"/>
                        </a:rPr>
                        <a:t>Produire l'énergie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600" b="0" i="0" u="none" strike="noStrike" dirty="0">
                          <a:solidFill>
                            <a:srgbClr val="000000"/>
                          </a:solidFill>
                          <a:latin typeface="Calibri"/>
                        </a:rPr>
                        <a:t>Panneau solaire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latin typeface="Calibri"/>
                        </a:rPr>
                        <a:t>puissance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13255">
                <a:tc vMerge="1">
                  <a:txBody>
                    <a:bodyPr/>
                    <a:lstStyle/>
                    <a:p>
                      <a:endParaRPr lang="fr-FR"/>
                    </a:p>
                  </a:txBody>
                  <a:tcPr/>
                </a:tc>
                <a:tc vMerge="1">
                  <a:txBody>
                    <a:bodyPr/>
                    <a:lstStyle/>
                    <a:p>
                      <a:endParaRPr lang="fr-FR"/>
                    </a:p>
                  </a:txBody>
                  <a:tcPr/>
                </a:tc>
                <a:tc>
                  <a:txBody>
                    <a:bodyPr/>
                    <a:lstStyle/>
                    <a:p>
                      <a:pPr algn="ctr" fontAlgn="ctr"/>
                      <a:r>
                        <a:rPr lang="fr-FR" sz="1600" b="1" i="0" u="none" strike="noStrike" dirty="0">
                          <a:solidFill>
                            <a:schemeClr val="bg1"/>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rowSpan="3">
                  <a:txBody>
                    <a:bodyPr/>
                    <a:lstStyle/>
                    <a:p>
                      <a:pPr algn="ctr" fontAlgn="ctr"/>
                      <a:r>
                        <a:rPr lang="fr-FR" sz="1600" b="0" i="0" u="none" strike="noStrike">
                          <a:solidFill>
                            <a:srgbClr val="000000"/>
                          </a:solidFill>
                          <a:latin typeface="Calibri"/>
                        </a:rPr>
                        <a:t>Stocker l'énergie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1600" b="0" i="0" u="none" strike="noStrike">
                          <a:solidFill>
                            <a:srgbClr val="000000"/>
                          </a:solidFill>
                          <a:latin typeface="Calibri"/>
                        </a:rPr>
                        <a:t>Batterie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smtClean="0">
                          <a:solidFill>
                            <a:srgbClr val="000000"/>
                          </a:solidFill>
                          <a:latin typeface="Calibri"/>
                        </a:rPr>
                        <a:t>capacité</a:t>
                      </a:r>
                      <a:endParaRPr lang="fr-FR" sz="1600" b="0" i="0" u="none" strike="noStrike" dirty="0">
                        <a:solidFill>
                          <a:srgbClr val="000000"/>
                        </a:solidFill>
                        <a:latin typeface="Calibri"/>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1" i="0" u="none" strike="noStrike" dirty="0">
                          <a:solidFill>
                            <a:schemeClr val="bg1"/>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rowSpan="5">
                  <a:txBody>
                    <a:bodyPr/>
                    <a:lstStyle/>
                    <a:p>
                      <a:pPr algn="ctr" fontAlgn="ctr"/>
                      <a:r>
                        <a:rPr lang="fr-FR" sz="1600" b="0" i="0" u="none" strike="noStrike" dirty="0">
                          <a:solidFill>
                            <a:srgbClr val="000000"/>
                          </a:solidFill>
                          <a:latin typeface="Calibri"/>
                        </a:rPr>
                        <a:t>Détecter </a:t>
                      </a:r>
                      <a:r>
                        <a:rPr lang="fr-FR" sz="1600" b="0" i="0" u="none" strike="noStrike" dirty="0" smtClean="0">
                          <a:solidFill>
                            <a:srgbClr val="000000"/>
                          </a:solidFill>
                          <a:latin typeface="Calibri"/>
                        </a:rPr>
                        <a:t>                 les </a:t>
                      </a:r>
                      <a:r>
                        <a:rPr lang="fr-FR" sz="1600" b="0" i="0" u="none" strike="noStrike" dirty="0">
                          <a:solidFill>
                            <a:srgbClr val="000000"/>
                          </a:solidFill>
                          <a:latin typeface="Calibri"/>
                        </a:rPr>
                        <a:t>personnes</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1600" b="0" i="0" u="none" strike="noStrike">
                          <a:solidFill>
                            <a:srgbClr val="000000"/>
                          </a:solidFill>
                          <a:latin typeface="Calibri"/>
                        </a:rPr>
                        <a:t>Capteur infrarouge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latin typeface="Calibri"/>
                        </a:rPr>
                        <a:t>puissance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1" i="0" u="none" strike="noStrike" dirty="0">
                          <a:solidFill>
                            <a:schemeClr val="bg1"/>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volume de détection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chemeClr val="bg1"/>
                          </a:solidFill>
                          <a:latin typeface="Calibri"/>
                        </a:rPr>
                        <a:t>type de l'étage de sortie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3255">
                <a:tc rowSpan="5">
                  <a:txBody>
                    <a:bodyPr/>
                    <a:lstStyle/>
                    <a:p>
                      <a:pPr algn="ctr" fontAlgn="ctr"/>
                      <a:r>
                        <a:rPr lang="fr-FR" sz="1600" b="0" i="0" u="none" strike="noStrike" dirty="0" smtClean="0">
                          <a:solidFill>
                            <a:srgbClr val="000000"/>
                          </a:solidFill>
                          <a:latin typeface="Calibri"/>
                        </a:rPr>
                        <a:t>Détecter                  </a:t>
                      </a:r>
                      <a:r>
                        <a:rPr lang="fr-FR" sz="1600" b="0" i="0" u="none" strike="noStrike" dirty="0">
                          <a:solidFill>
                            <a:srgbClr val="000000"/>
                          </a:solidFill>
                          <a:latin typeface="Calibri"/>
                        </a:rPr>
                        <a:t>les rames</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1600" b="0" i="0" u="none" strike="noStrike" dirty="0" smtClean="0">
                          <a:solidFill>
                            <a:srgbClr val="000000"/>
                          </a:solidFill>
                          <a:latin typeface="Calibri"/>
                        </a:rPr>
                        <a:t>Boucle</a:t>
                      </a:r>
                      <a:r>
                        <a:rPr lang="fr-FR" sz="1600" b="0" i="0" u="none" strike="noStrike" baseline="0" dirty="0" smtClean="0">
                          <a:solidFill>
                            <a:srgbClr val="000000"/>
                          </a:solidFill>
                          <a:latin typeface="Calibri"/>
                        </a:rPr>
                        <a:t> de courant</a:t>
                      </a:r>
                      <a:endParaRPr lang="fr-FR" sz="1600" b="0" i="0" u="none" strike="noStrike" dirty="0">
                        <a:solidFill>
                          <a:srgbClr val="000000"/>
                        </a:solidFill>
                        <a:latin typeface="Calibri"/>
                      </a:endParaRP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latin typeface="Calibri"/>
                        </a:rPr>
                        <a:t>puissance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1" i="0" u="none" strike="noStrike" dirty="0">
                          <a:solidFill>
                            <a:schemeClr val="bg1"/>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portée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chemeClr val="bg1"/>
                          </a:solidFill>
                          <a:latin typeface="Calibri"/>
                        </a:rPr>
                        <a:t>type de l'étage de sortie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3255">
                <a:tc rowSpan="5">
                  <a:txBody>
                    <a:bodyPr/>
                    <a:lstStyle/>
                    <a:p>
                      <a:pPr algn="ctr" fontAlgn="ctr"/>
                      <a:r>
                        <a:rPr lang="fr-FR" sz="1600" b="0" i="0" u="none" strike="noStrike" dirty="0">
                          <a:solidFill>
                            <a:srgbClr val="000000"/>
                          </a:solidFill>
                          <a:latin typeface="Calibri"/>
                        </a:rPr>
                        <a:t>Détecter </a:t>
                      </a:r>
                      <a:r>
                        <a:rPr lang="fr-FR" sz="1600" b="0" i="0" u="none" strike="noStrike" dirty="0" smtClean="0">
                          <a:solidFill>
                            <a:srgbClr val="000000"/>
                          </a:solidFill>
                          <a:latin typeface="Calibri"/>
                        </a:rPr>
                        <a:t>                        la </a:t>
                      </a:r>
                      <a:r>
                        <a:rPr lang="fr-FR" sz="1600" b="0" i="0" u="none" strike="noStrike" dirty="0">
                          <a:solidFill>
                            <a:srgbClr val="000000"/>
                          </a:solidFill>
                          <a:latin typeface="Calibri"/>
                        </a:rPr>
                        <a:t>luminosité</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fr-FR" sz="1600" b="0" i="0" u="none" strike="noStrike" dirty="0">
                          <a:solidFill>
                            <a:srgbClr val="000000"/>
                          </a:solidFill>
                          <a:latin typeface="Calibri"/>
                        </a:rPr>
                        <a:t>Capteur photoélectrique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latin typeface="Calibri"/>
                        </a:rPr>
                        <a:t>puissance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1" i="0" u="none" strike="noStrike" dirty="0">
                          <a:solidFill>
                            <a:schemeClr val="bg1"/>
                          </a:solidFill>
                          <a:latin typeface="Calibri"/>
                        </a:rPr>
                        <a:t>tension</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coût</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rgbClr val="000000"/>
                          </a:solidFill>
                          <a:latin typeface="Calibri"/>
                        </a:rPr>
                        <a:t>plage de réglage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255">
                <a:tc vMerge="1">
                  <a:txBody>
                    <a:bodyPr/>
                    <a:lstStyle/>
                    <a:p>
                      <a:endParaRPr lang="fr-FR"/>
                    </a:p>
                  </a:txBody>
                  <a:tcPr/>
                </a:tc>
                <a:tc vMerge="1">
                  <a:txBody>
                    <a:bodyPr/>
                    <a:lstStyle/>
                    <a:p>
                      <a:endParaRPr lang="fr-FR"/>
                    </a:p>
                  </a:txBody>
                  <a:tcPr/>
                </a:tc>
                <a:tc>
                  <a:txBody>
                    <a:bodyPr/>
                    <a:lstStyle/>
                    <a:p>
                      <a:pPr algn="ctr" fontAlgn="ctr"/>
                      <a:r>
                        <a:rPr lang="fr-FR" sz="1600" b="0" i="0" u="none" strike="noStrike" dirty="0">
                          <a:solidFill>
                            <a:schemeClr val="bg1"/>
                          </a:solidFill>
                          <a:latin typeface="Calibri"/>
                        </a:rPr>
                        <a:t>type de l'étage de sortie</a:t>
                      </a:r>
                    </a:p>
                  </a:txBody>
                  <a:tcPr marL="7815" marR="7815" marT="78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7" name="ZoneTexte 6"/>
          <p:cNvSpPr txBox="1"/>
          <p:nvPr/>
        </p:nvSpPr>
        <p:spPr>
          <a:xfrm>
            <a:off x="1183064" y="357166"/>
            <a:ext cx="3960440" cy="830997"/>
          </a:xfrm>
          <a:prstGeom prst="rect">
            <a:avLst/>
          </a:prstGeom>
          <a:solidFill>
            <a:schemeClr val="bg1"/>
          </a:solidFill>
          <a:ln>
            <a:solidFill>
              <a:srgbClr val="C00000"/>
            </a:solidFill>
          </a:ln>
        </p:spPr>
        <p:txBody>
          <a:bodyPr wrap="square" rtlCol="0">
            <a:spAutoFit/>
          </a:bodyPr>
          <a:lstStyle/>
          <a:p>
            <a:pPr algn="ctr"/>
            <a:r>
              <a:rPr lang="fr-FR" sz="2400" b="1" dirty="0" smtClean="0">
                <a:ln>
                  <a:solidFill>
                    <a:srgbClr val="C00000"/>
                  </a:solidFill>
                </a:ln>
                <a:solidFill>
                  <a:srgbClr val="FF0000"/>
                </a:solidFill>
              </a:rPr>
              <a:t>Choix tension de service :  12V continu</a:t>
            </a:r>
            <a:endParaRPr lang="fr-FR" sz="2400" b="1" dirty="0">
              <a:ln>
                <a:solidFill>
                  <a:srgbClr val="C00000"/>
                </a:solidFill>
              </a:ln>
              <a:solidFill>
                <a:srgbClr val="FF0000"/>
              </a:solidFill>
            </a:endParaRPr>
          </a:p>
        </p:txBody>
      </p:sp>
      <p:sp>
        <p:nvSpPr>
          <p:cNvPr id="10" name="ZoneTexte 9"/>
          <p:cNvSpPr txBox="1"/>
          <p:nvPr/>
        </p:nvSpPr>
        <p:spPr>
          <a:xfrm>
            <a:off x="1187624" y="5733256"/>
            <a:ext cx="3960440" cy="830997"/>
          </a:xfrm>
          <a:prstGeom prst="rect">
            <a:avLst/>
          </a:prstGeom>
          <a:solidFill>
            <a:srgbClr val="92D050"/>
          </a:solidFill>
          <a:ln>
            <a:solidFill>
              <a:srgbClr val="C00000"/>
            </a:solidFill>
          </a:ln>
        </p:spPr>
        <p:txBody>
          <a:bodyPr wrap="square" rtlCol="0">
            <a:spAutoFit/>
          </a:bodyPr>
          <a:lstStyle/>
          <a:p>
            <a:pPr algn="ctr"/>
            <a:r>
              <a:rPr lang="fr-FR" sz="2400" b="1" dirty="0" smtClean="0">
                <a:ln>
                  <a:solidFill>
                    <a:srgbClr val="C00000"/>
                  </a:solidFill>
                </a:ln>
                <a:solidFill>
                  <a:srgbClr val="FF0000"/>
                </a:solidFill>
              </a:rPr>
              <a:t>Choix sortie à relais           pouvoir de coupure 3A</a:t>
            </a:r>
            <a:endParaRPr lang="fr-FR" sz="2400" b="1" dirty="0">
              <a:ln>
                <a:solidFill>
                  <a:srgbClr val="C00000"/>
                </a:solidFill>
              </a:ln>
              <a:solidFill>
                <a:srgbClr val="FF0000"/>
              </a:solidFill>
            </a:endParaRPr>
          </a:p>
        </p:txBody>
      </p:sp>
      <p:grpSp>
        <p:nvGrpSpPr>
          <p:cNvPr id="12" name="Groupe 11"/>
          <p:cNvGrpSpPr/>
          <p:nvPr/>
        </p:nvGrpSpPr>
        <p:grpSpPr>
          <a:xfrm>
            <a:off x="1187624" y="1124744"/>
            <a:ext cx="3960440" cy="2299032"/>
            <a:chOff x="1187624" y="1124744"/>
            <a:chExt cx="3960440" cy="2299032"/>
          </a:xfrm>
        </p:grpSpPr>
        <p:sp>
          <p:nvSpPr>
            <p:cNvPr id="8" name="ZoneTexte 7"/>
            <p:cNvSpPr txBox="1"/>
            <p:nvPr/>
          </p:nvSpPr>
          <p:spPr>
            <a:xfrm>
              <a:off x="1187624" y="1484784"/>
              <a:ext cx="3960440" cy="1938992"/>
            </a:xfrm>
            <a:prstGeom prst="rect">
              <a:avLst/>
            </a:prstGeom>
            <a:solidFill>
              <a:schemeClr val="bg1"/>
            </a:solidFill>
            <a:ln>
              <a:solidFill>
                <a:srgbClr val="C00000"/>
              </a:solidFill>
            </a:ln>
          </p:spPr>
          <p:txBody>
            <a:bodyPr wrap="square" rtlCol="0">
              <a:spAutoFit/>
            </a:bodyPr>
            <a:lstStyle/>
            <a:p>
              <a:pPr algn="ctr"/>
              <a:r>
                <a:rPr lang="fr-FR" sz="2400" b="1" dirty="0" smtClean="0">
                  <a:ln>
                    <a:solidFill>
                      <a:srgbClr val="C00000"/>
                    </a:solidFill>
                  </a:ln>
                  <a:solidFill>
                    <a:srgbClr val="FF0000"/>
                  </a:solidFill>
                </a:rPr>
                <a:t>Problématique interne :</a:t>
              </a:r>
            </a:p>
            <a:p>
              <a:pPr algn="ctr"/>
              <a:r>
                <a:rPr lang="fr-FR" sz="2400" b="1" dirty="0" smtClean="0">
                  <a:ln>
                    <a:solidFill>
                      <a:srgbClr val="C00000"/>
                    </a:solidFill>
                  </a:ln>
                  <a:solidFill>
                    <a:srgbClr val="FF0000"/>
                  </a:solidFill>
                </a:rPr>
                <a:t>Les panneaux solaires se trouvent à 50 m du laboratoire Energie environnement</a:t>
              </a:r>
              <a:endParaRPr lang="fr-FR" sz="2400" b="1" dirty="0">
                <a:ln>
                  <a:solidFill>
                    <a:srgbClr val="C00000"/>
                  </a:solidFill>
                </a:ln>
                <a:solidFill>
                  <a:srgbClr val="FF0000"/>
                </a:solidFill>
              </a:endParaRPr>
            </a:p>
          </p:txBody>
        </p:sp>
        <p:sp>
          <p:nvSpPr>
            <p:cNvPr id="11" name="Flèche vers le bas 10"/>
            <p:cNvSpPr/>
            <p:nvPr/>
          </p:nvSpPr>
          <p:spPr>
            <a:xfrm>
              <a:off x="2987824" y="1124744"/>
              <a:ext cx="288032" cy="36004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grpSp>
        <p:nvGrpSpPr>
          <p:cNvPr id="14" name="Groupe 13"/>
          <p:cNvGrpSpPr/>
          <p:nvPr/>
        </p:nvGrpSpPr>
        <p:grpSpPr>
          <a:xfrm>
            <a:off x="1187624" y="3429000"/>
            <a:ext cx="3960440" cy="2001708"/>
            <a:chOff x="1187624" y="3429000"/>
            <a:chExt cx="3960440" cy="2001708"/>
          </a:xfrm>
        </p:grpSpPr>
        <p:sp>
          <p:nvSpPr>
            <p:cNvPr id="9" name="ZoneTexte 8"/>
            <p:cNvSpPr txBox="1"/>
            <p:nvPr/>
          </p:nvSpPr>
          <p:spPr>
            <a:xfrm>
              <a:off x="1187624" y="3861048"/>
              <a:ext cx="3960440" cy="1569660"/>
            </a:xfrm>
            <a:prstGeom prst="rect">
              <a:avLst/>
            </a:prstGeom>
            <a:solidFill>
              <a:schemeClr val="bg1"/>
            </a:solidFill>
            <a:ln>
              <a:solidFill>
                <a:srgbClr val="C00000"/>
              </a:solidFill>
            </a:ln>
          </p:spPr>
          <p:txBody>
            <a:bodyPr wrap="square" rtlCol="0">
              <a:spAutoFit/>
            </a:bodyPr>
            <a:lstStyle/>
            <a:p>
              <a:pPr algn="ctr"/>
              <a:r>
                <a:rPr lang="fr-FR" sz="2400" b="1" dirty="0" smtClean="0">
                  <a:ln>
                    <a:solidFill>
                      <a:srgbClr val="C00000"/>
                    </a:solidFill>
                  </a:ln>
                  <a:solidFill>
                    <a:srgbClr val="FF0000"/>
                  </a:solidFill>
                </a:rPr>
                <a:t>Choix tension de sortie panneaux : 24V </a:t>
              </a:r>
            </a:p>
            <a:p>
              <a:pPr algn="ctr"/>
              <a:r>
                <a:rPr lang="fr-FR" sz="2400" b="1" dirty="0" smtClean="0">
                  <a:ln>
                    <a:solidFill>
                      <a:srgbClr val="C00000"/>
                    </a:solidFill>
                  </a:ln>
                  <a:solidFill>
                    <a:srgbClr val="FF0000"/>
                  </a:solidFill>
                </a:rPr>
                <a:t>Choix type régulateur :</a:t>
              </a:r>
            </a:p>
            <a:p>
              <a:pPr algn="ctr"/>
              <a:r>
                <a:rPr lang="fr-FR" sz="2400" b="1" dirty="0" smtClean="0">
                  <a:ln>
                    <a:solidFill>
                      <a:srgbClr val="C00000"/>
                    </a:solidFill>
                  </a:ln>
                  <a:solidFill>
                    <a:srgbClr val="FF0000"/>
                  </a:solidFill>
                </a:rPr>
                <a:t>MPPT</a:t>
              </a:r>
              <a:endParaRPr lang="fr-FR" sz="2400" b="1" dirty="0">
                <a:ln>
                  <a:solidFill>
                    <a:srgbClr val="C00000"/>
                  </a:solidFill>
                </a:ln>
                <a:solidFill>
                  <a:srgbClr val="FF0000"/>
                </a:solidFill>
              </a:endParaRPr>
            </a:p>
          </p:txBody>
        </p:sp>
        <p:sp>
          <p:nvSpPr>
            <p:cNvPr id="13" name="Flèche vers le bas 12"/>
            <p:cNvSpPr/>
            <p:nvPr/>
          </p:nvSpPr>
          <p:spPr>
            <a:xfrm>
              <a:off x="3042580" y="3429000"/>
              <a:ext cx="288032" cy="432048"/>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97</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3573016"/>
            <a:ext cx="8136904"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Conception détaillée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98</a:t>
            </a:fld>
            <a:endParaRPr lang="fr-FR" dirty="0"/>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t>
            </a:r>
            <a:r>
              <a:rPr lang="fr-FR" sz="1200" dirty="0" smtClean="0"/>
              <a:t>&amp; 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81992"/>
          </a:xfrm>
          <a:prstGeom prst="rect">
            <a:avLst/>
          </a:prstGeom>
          <a:solidFill>
            <a:srgbClr val="CCFFC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113250"/>
            <a:ext cx="957193" cy="646550"/>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17123"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0868" y="2285992"/>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5" name="Picture 5"/>
          <p:cNvPicPr>
            <a:picLocks noChangeAspect="1" noChangeArrowheads="1"/>
          </p:cNvPicPr>
          <p:nvPr/>
        </p:nvPicPr>
        <p:blipFill>
          <a:blip r:embed="rId2" cstate="print"/>
          <a:srcRect/>
          <a:stretch>
            <a:fillRect/>
          </a:stretch>
        </p:blipFill>
        <p:spPr bwMode="auto">
          <a:xfrm>
            <a:off x="2767810" y="3380326"/>
            <a:ext cx="3232950" cy="2263252"/>
          </a:xfrm>
          <a:prstGeom prst="flowChartProcess">
            <a:avLst/>
          </a:prstGeom>
          <a:noFill/>
          <a:ln w="9525">
            <a:noFill/>
            <a:miter lim="800000"/>
            <a:headEnd/>
            <a:tailEnd/>
          </a:ln>
          <a:scene3d>
            <a:camera prst="orthographicFront"/>
            <a:lightRig rig="threePt" dir="t"/>
          </a:scene3d>
          <a:sp3d>
            <a:bevelT/>
          </a:sp3d>
        </p:spPr>
      </p:pic>
      <p:pic>
        <p:nvPicPr>
          <p:cNvPr id="36" name="Image 35" descr="detection lumiere.jpg">
            <a:hlinkClick r:id="rId3" action="ppaction://hlinksldjump"/>
          </p:cNvPr>
          <p:cNvPicPr>
            <a:picLocks noChangeAspect="1"/>
          </p:cNvPicPr>
          <p:nvPr/>
        </p:nvPicPr>
        <p:blipFill>
          <a:blip r:embed="rId4" cstate="print"/>
          <a:stretch>
            <a:fillRect/>
          </a:stretch>
        </p:blipFill>
        <p:spPr>
          <a:xfrm>
            <a:off x="6333763" y="5460302"/>
            <a:ext cx="2067389" cy="1169158"/>
          </a:xfrm>
          <a:prstGeom prst="flowChartPunchedTape">
            <a:avLst/>
          </a:prstGeom>
          <a:scene3d>
            <a:camera prst="orthographicFront"/>
            <a:lightRig rig="threePt" dir="t"/>
          </a:scene3d>
          <a:sp3d>
            <a:bevelT/>
          </a:sp3d>
        </p:spPr>
      </p:pic>
      <p:pic>
        <p:nvPicPr>
          <p:cNvPr id="37" name="Image 36" descr="detection personne.png">
            <a:hlinkClick r:id="rId5" action="ppaction://hlinksldjump"/>
          </p:cNvPr>
          <p:cNvPicPr>
            <a:picLocks noChangeAspect="1"/>
          </p:cNvPicPr>
          <p:nvPr/>
        </p:nvPicPr>
        <p:blipFill>
          <a:blip r:embed="rId6" cstate="print"/>
          <a:stretch>
            <a:fillRect/>
          </a:stretch>
        </p:blipFill>
        <p:spPr>
          <a:xfrm>
            <a:off x="6329450" y="4000504"/>
            <a:ext cx="2100202" cy="1264071"/>
          </a:xfrm>
          <a:prstGeom prst="flowChartPunchedTape">
            <a:avLst/>
          </a:prstGeom>
          <a:scene3d>
            <a:camera prst="orthographicFront"/>
            <a:lightRig rig="threePt" dir="t"/>
          </a:scene3d>
          <a:sp3d>
            <a:bevelT/>
          </a:sp3d>
        </p:spPr>
      </p:pic>
      <p:pic>
        <p:nvPicPr>
          <p:cNvPr id="39" name="Image 38" descr="eolien-petit1.jpg">
            <a:hlinkClick r:id="rId7" action="ppaction://hlinksldjump"/>
          </p:cNvPr>
          <p:cNvPicPr>
            <a:picLocks noChangeAspect="1"/>
          </p:cNvPicPr>
          <p:nvPr/>
        </p:nvPicPr>
        <p:blipFill>
          <a:blip r:embed="rId8" cstate="print"/>
          <a:stretch>
            <a:fillRect/>
          </a:stretch>
        </p:blipFill>
        <p:spPr>
          <a:xfrm>
            <a:off x="395536" y="3922130"/>
            <a:ext cx="1819010" cy="1364258"/>
          </a:xfrm>
          <a:prstGeom prst="flowChartPunchedTape">
            <a:avLst/>
          </a:prstGeom>
          <a:scene3d>
            <a:camera prst="orthographicFront"/>
            <a:lightRig rig="threePt" dir="t"/>
          </a:scene3d>
          <a:sp3d>
            <a:bevelT/>
          </a:sp3d>
        </p:spPr>
      </p:pic>
      <p:pic>
        <p:nvPicPr>
          <p:cNvPr id="40" name="Image 39" descr="rame.jpg">
            <a:hlinkClick r:id="rId9" action="ppaction://hlinksldjump"/>
          </p:cNvPr>
          <p:cNvPicPr>
            <a:picLocks noChangeAspect="1"/>
          </p:cNvPicPr>
          <p:nvPr/>
        </p:nvPicPr>
        <p:blipFill>
          <a:blip r:embed="rId10" cstate="print"/>
          <a:stretch>
            <a:fillRect/>
          </a:stretch>
        </p:blipFill>
        <p:spPr>
          <a:xfrm>
            <a:off x="6329450" y="2477800"/>
            <a:ext cx="2028764" cy="1383248"/>
          </a:xfrm>
          <a:prstGeom prst="flowChartPunchedTape">
            <a:avLst/>
          </a:prstGeom>
          <a:scene3d>
            <a:camera prst="orthographicFront"/>
            <a:lightRig rig="threePt" dir="t"/>
          </a:scene3d>
          <a:sp3d>
            <a:bevelT/>
          </a:sp3d>
        </p:spPr>
      </p:pic>
      <p:pic>
        <p:nvPicPr>
          <p:cNvPr id="41" name="Image 40" descr="stockage.jpg">
            <a:hlinkClick r:id="rId11" action="ppaction://hlinksldjump"/>
          </p:cNvPr>
          <p:cNvPicPr>
            <a:picLocks noChangeAspect="1"/>
          </p:cNvPicPr>
          <p:nvPr/>
        </p:nvPicPr>
        <p:blipFill>
          <a:blip r:embed="rId12" cstate="print"/>
          <a:stretch>
            <a:fillRect/>
          </a:stretch>
        </p:blipFill>
        <p:spPr>
          <a:xfrm>
            <a:off x="395536" y="5394433"/>
            <a:ext cx="1890448" cy="1392153"/>
          </a:xfrm>
          <a:prstGeom prst="flowChartPunchedTape">
            <a:avLst/>
          </a:prstGeom>
          <a:scene3d>
            <a:camera prst="orthographicFront"/>
            <a:lightRig rig="threePt" dir="t"/>
          </a:scene3d>
          <a:sp3d>
            <a:bevelT/>
          </a:sp3d>
        </p:spPr>
      </p:pic>
      <p:pic>
        <p:nvPicPr>
          <p:cNvPr id="1026" name="Picture 2">
            <a:hlinkClick r:id="rId13" action="ppaction://hlinksldjump"/>
          </p:cNvPr>
          <p:cNvPicPr>
            <a:picLocks noChangeAspect="1" noChangeArrowheads="1"/>
          </p:cNvPicPr>
          <p:nvPr/>
        </p:nvPicPr>
        <p:blipFill>
          <a:blip r:embed="rId14" cstate="print"/>
          <a:srcRect/>
          <a:stretch>
            <a:fillRect/>
          </a:stretch>
        </p:blipFill>
        <p:spPr bwMode="auto">
          <a:xfrm>
            <a:off x="357158" y="2450049"/>
            <a:ext cx="1889878" cy="1336141"/>
          </a:xfrm>
          <a:prstGeom prst="flowChartPunchedTape">
            <a:avLst/>
          </a:prstGeom>
          <a:noFill/>
          <a:ln w="9525">
            <a:noFill/>
            <a:miter lim="800000"/>
            <a:headEnd/>
            <a:tailEnd/>
          </a:ln>
          <a:scene3d>
            <a:camera prst="orthographicFront"/>
            <a:lightRig rig="threePt" dir="t"/>
          </a:scene3d>
          <a:sp3d>
            <a:bevelT/>
          </a:sp3d>
        </p:spPr>
      </p:pic>
      <p:sp>
        <p:nvSpPr>
          <p:cNvPr id="42" name="Bouton d'action : Suivant 41">
            <a:hlinkClick r:id="rId15" action="ppaction://hlinksldjump" highlightClick="1"/>
          </p:cNvPr>
          <p:cNvSpPr/>
          <p:nvPr/>
        </p:nvSpPr>
        <p:spPr>
          <a:xfrm>
            <a:off x="8639406" y="6381352"/>
            <a:ext cx="361750" cy="3337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496944" y="85218"/>
            <a:ext cx="539552" cy="1615590"/>
          </a:xfrm>
          <a:prstGeom prst="rect">
            <a:avLst/>
          </a:prstGeom>
          <a:ln/>
        </p:spPr>
        <p:style>
          <a:lnRef idx="1">
            <a:schemeClr val="accent1"/>
          </a:lnRef>
          <a:fillRef idx="3">
            <a:schemeClr val="accent1"/>
          </a:fillRef>
          <a:effectRef idx="2">
            <a:schemeClr val="accent1"/>
          </a:effectRef>
          <a:fontRef idx="minor">
            <a:schemeClr val="lt1"/>
          </a:fontRef>
        </p:style>
        <p:txBody>
          <a:bodyPr vert="vert270" lIns="144000" rtlCol="0" anchor="ctr"/>
          <a:lstStyle/>
          <a:p>
            <a:r>
              <a:rPr lang="fr-FR" sz="1200" dirty="0" smtClean="0"/>
              <a:t>Épreuve terminale de soutenance  individuelle</a:t>
            </a:r>
          </a:p>
        </p:txBody>
      </p:sp>
      <p:sp>
        <p:nvSpPr>
          <p:cNvPr id="5" name="Espace réservé du numéro de diapositive 4"/>
          <p:cNvSpPr>
            <a:spLocks noGrp="1"/>
          </p:cNvSpPr>
          <p:nvPr>
            <p:ph type="sldNum" sz="quarter" idx="12"/>
          </p:nvPr>
        </p:nvSpPr>
        <p:spPr/>
        <p:txBody>
          <a:bodyPr/>
          <a:lstStyle/>
          <a:p>
            <a:fld id="{1241D18C-4869-4210-9335-0F84A51A443B}" type="slidenum">
              <a:rPr lang="fr-FR" smtClean="0"/>
              <a:pPr/>
              <a:t>99</a:t>
            </a:fld>
            <a:endParaRPr lang="fr-FR"/>
          </a:p>
        </p:txBody>
      </p:sp>
      <p:sp>
        <p:nvSpPr>
          <p:cNvPr id="12" name="Flèche droite 11"/>
          <p:cNvSpPr/>
          <p:nvPr/>
        </p:nvSpPr>
        <p:spPr>
          <a:xfrm>
            <a:off x="179513" y="4462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r"/>
            <a:r>
              <a:rPr lang="fr-FR" sz="1200" i="1" dirty="0" smtClean="0"/>
              <a:t>Phasage générique          </a:t>
            </a:r>
            <a:endParaRPr lang="fr-FR" sz="1200" i="1" dirty="0"/>
          </a:p>
        </p:txBody>
      </p:sp>
      <p:sp>
        <p:nvSpPr>
          <p:cNvPr id="24" name="Rectangle à coins arrondis 23"/>
          <p:cNvSpPr/>
          <p:nvPr/>
        </p:nvSpPr>
        <p:spPr>
          <a:xfrm>
            <a:off x="236807" y="13403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Besoin</a:t>
            </a:r>
            <a:endParaRPr lang="fr-FR" b="1" dirty="0"/>
          </a:p>
        </p:txBody>
      </p:sp>
      <p:sp>
        <p:nvSpPr>
          <p:cNvPr id="25" name="Rectangle à coins arrondis 24"/>
          <p:cNvSpPr/>
          <p:nvPr/>
        </p:nvSpPr>
        <p:spPr>
          <a:xfrm>
            <a:off x="2189449" y="135726"/>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Avant-projet</a:t>
            </a:r>
            <a:endParaRPr lang="fr-FR" b="1" dirty="0"/>
          </a:p>
        </p:txBody>
      </p:sp>
      <p:sp>
        <p:nvSpPr>
          <p:cNvPr id="26" name="Rectangle à coins arrondis 25"/>
          <p:cNvSpPr/>
          <p:nvPr/>
        </p:nvSpPr>
        <p:spPr>
          <a:xfrm>
            <a:off x="3165770" y="136574"/>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Projet </a:t>
            </a:r>
            <a:r>
              <a:rPr lang="fr-FR" sz="1200" dirty="0" smtClean="0"/>
              <a:t>détaillé</a:t>
            </a:r>
            <a:endParaRPr lang="fr-FR" sz="1200" dirty="0"/>
          </a:p>
        </p:txBody>
      </p:sp>
      <p:sp>
        <p:nvSpPr>
          <p:cNvPr id="27" name="Rectangle à coins arrondis 26"/>
          <p:cNvSpPr/>
          <p:nvPr/>
        </p:nvSpPr>
        <p:spPr>
          <a:xfrm>
            <a:off x="4142091" y="137422"/>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Maquette &amp; </a:t>
            </a:r>
            <a:r>
              <a:rPr lang="fr-FR" sz="1200" dirty="0" smtClean="0"/>
              <a:t>prototype</a:t>
            </a:r>
            <a:endParaRPr lang="fr-FR" sz="1200" dirty="0"/>
          </a:p>
        </p:txBody>
      </p:sp>
      <p:sp>
        <p:nvSpPr>
          <p:cNvPr id="28" name="Rectangle à coins arrondis 27"/>
          <p:cNvSpPr/>
          <p:nvPr/>
        </p:nvSpPr>
        <p:spPr>
          <a:xfrm>
            <a:off x="5103298" y="138270"/>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a:t>Tests &amp; </a:t>
            </a:r>
            <a:r>
              <a:rPr lang="fr-FR" sz="1200" dirty="0" smtClean="0"/>
              <a:t>validation</a:t>
            </a:r>
            <a:endParaRPr lang="fr-FR" sz="1200" dirty="0"/>
          </a:p>
        </p:txBody>
      </p:sp>
      <p:grpSp>
        <p:nvGrpSpPr>
          <p:cNvPr id="2" name="Groupe 60"/>
          <p:cNvGrpSpPr/>
          <p:nvPr/>
        </p:nvGrpSpPr>
        <p:grpSpPr>
          <a:xfrm>
            <a:off x="217298" y="44624"/>
            <a:ext cx="6798304" cy="1942808"/>
            <a:chOff x="574129" y="622096"/>
            <a:chExt cx="6798304" cy="5913452"/>
          </a:xfrm>
        </p:grpSpPr>
        <p:cxnSp>
          <p:nvCxnSpPr>
            <p:cNvPr id="17" name="Connecteur droit 16"/>
            <p:cNvCxnSpPr/>
            <p:nvPr/>
          </p:nvCxnSpPr>
          <p:spPr>
            <a:xfrm flipV="1">
              <a:off x="542069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24990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3472940"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444681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394565"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7372433" y="622098"/>
              <a:ext cx="0" cy="5913448"/>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1525190" y="622096"/>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574129" y="622098"/>
              <a:ext cx="0" cy="5913450"/>
            </a:xfrm>
            <a:prstGeom prst="line">
              <a:avLst/>
            </a:prstGeom>
            <a:ln w="6350" cmpd="sng"/>
          </p:spPr>
          <p:style>
            <a:lnRef idx="2">
              <a:schemeClr val="accent1"/>
            </a:lnRef>
            <a:fillRef idx="0">
              <a:schemeClr val="accent1"/>
            </a:fillRef>
            <a:effectRef idx="1">
              <a:schemeClr val="accent1"/>
            </a:effectRef>
            <a:fontRef idx="minor">
              <a:schemeClr val="tx1"/>
            </a:fontRef>
          </p:style>
        </p:cxnSp>
      </p:grpSp>
      <p:sp>
        <p:nvSpPr>
          <p:cNvPr id="43" name="Flèche droite 42"/>
          <p:cNvSpPr/>
          <p:nvPr/>
        </p:nvSpPr>
        <p:spPr>
          <a:xfrm>
            <a:off x="179512" y="940136"/>
            <a:ext cx="8253275" cy="831272"/>
          </a:xfrm>
          <a:prstGeom prst="rightArrow">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fr-FR"/>
          </a:p>
        </p:txBody>
      </p:sp>
      <p:sp>
        <p:nvSpPr>
          <p:cNvPr id="45" name="Rectangle 44"/>
          <p:cNvSpPr/>
          <p:nvPr/>
        </p:nvSpPr>
        <p:spPr>
          <a:xfrm>
            <a:off x="6057078" y="1032498"/>
            <a:ext cx="928225"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solidFill>
                  <a:schemeClr val="dk1"/>
                </a:solidFill>
              </a:rPr>
              <a:t>Restitution</a:t>
            </a:r>
          </a:p>
        </p:txBody>
      </p:sp>
      <p:sp>
        <p:nvSpPr>
          <p:cNvPr id="46" name="Rectangle 45"/>
          <p:cNvSpPr/>
          <p:nvPr/>
        </p:nvSpPr>
        <p:spPr>
          <a:xfrm>
            <a:off x="2142234" y="1032497"/>
            <a:ext cx="971551"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a:t>C</a:t>
            </a:r>
            <a:r>
              <a:rPr lang="fr-FR" sz="1200" dirty="0" smtClean="0"/>
              <a:t>onception préliminaire</a:t>
            </a:r>
            <a:endParaRPr lang="fr-FR" sz="1200" dirty="0"/>
          </a:p>
        </p:txBody>
      </p:sp>
      <p:sp>
        <p:nvSpPr>
          <p:cNvPr id="47" name="Rectangle 46"/>
          <p:cNvSpPr/>
          <p:nvPr/>
        </p:nvSpPr>
        <p:spPr>
          <a:xfrm>
            <a:off x="5071605" y="1032497"/>
            <a:ext cx="973878" cy="64655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Tests &amp; Validation</a:t>
            </a:r>
            <a:endParaRPr lang="fr-FR" sz="1200" dirty="0"/>
          </a:p>
        </p:txBody>
      </p:sp>
      <p:sp>
        <p:nvSpPr>
          <p:cNvPr id="48" name="Rectangle 47"/>
          <p:cNvSpPr/>
          <p:nvPr/>
        </p:nvSpPr>
        <p:spPr>
          <a:xfrm>
            <a:off x="4094659" y="1032497"/>
            <a:ext cx="966160" cy="646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Maquettage </a:t>
            </a:r>
            <a:r>
              <a:rPr lang="fr-FR" sz="1200" dirty="0"/>
              <a:t>ou </a:t>
            </a:r>
            <a:r>
              <a:rPr lang="fr-FR" sz="1200" dirty="0" smtClean="0"/>
              <a:t>prototypage</a:t>
            </a:r>
            <a:endParaRPr lang="fr-FR" sz="1200" dirty="0"/>
          </a:p>
        </p:txBody>
      </p:sp>
      <p:sp>
        <p:nvSpPr>
          <p:cNvPr id="49" name="Rectangle 48"/>
          <p:cNvSpPr/>
          <p:nvPr/>
        </p:nvSpPr>
        <p:spPr>
          <a:xfrm>
            <a:off x="3127517" y="1032496"/>
            <a:ext cx="957193" cy="7403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a:t>Conception </a:t>
            </a:r>
            <a:r>
              <a:rPr lang="fr-FR" sz="1200" dirty="0" smtClean="0"/>
              <a:t>détaillée, simulation</a:t>
            </a:r>
            <a:endParaRPr lang="fr-FR" sz="1200" dirty="0"/>
          </a:p>
        </p:txBody>
      </p:sp>
      <p:sp>
        <p:nvSpPr>
          <p:cNvPr id="53" name="Ellipse 52"/>
          <p:cNvSpPr/>
          <p:nvPr/>
        </p:nvSpPr>
        <p:spPr>
          <a:xfrm>
            <a:off x="7174236" y="1032496"/>
            <a:ext cx="646552" cy="646552"/>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fr-FR" sz="2000" dirty="0" smtClean="0"/>
              <a:t>70h</a:t>
            </a:r>
            <a:endParaRPr lang="fr-FR" sz="1000" dirty="0"/>
          </a:p>
        </p:txBody>
      </p:sp>
      <p:sp>
        <p:nvSpPr>
          <p:cNvPr id="52" name="Rectangle à coins arrondis 51"/>
          <p:cNvSpPr/>
          <p:nvPr/>
        </p:nvSpPr>
        <p:spPr>
          <a:xfrm>
            <a:off x="1222646" y="134691"/>
            <a:ext cx="883144" cy="652805"/>
          </a:xfrm>
          <a:prstGeom prst="roundRect">
            <a:avLst>
              <a:gd name="adj" fmla="val 8406"/>
            </a:avLst>
          </a:prstGeom>
          <a:solidFill>
            <a:schemeClr val="accent1">
              <a:lumMod val="40000"/>
              <a:lumOff val="6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1200" dirty="0" smtClean="0"/>
              <a:t>Étude de faisabilité</a:t>
            </a:r>
            <a:endParaRPr lang="fr-FR" sz="1200" dirty="0"/>
          </a:p>
        </p:txBody>
      </p:sp>
      <p:sp>
        <p:nvSpPr>
          <p:cNvPr id="44" name="Rectangle 43"/>
          <p:cNvSpPr/>
          <p:nvPr/>
        </p:nvSpPr>
        <p:spPr>
          <a:xfrm>
            <a:off x="201803" y="1032496"/>
            <a:ext cx="1923769" cy="6683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solidFill>
                  <a:schemeClr val="dk1"/>
                </a:solidFill>
              </a:rPr>
              <a:t>Idée, besoin et définition du projet</a:t>
            </a:r>
            <a:endParaRPr lang="fr-FR" sz="1200" dirty="0">
              <a:solidFill>
                <a:schemeClr val="dk1"/>
              </a:solidFill>
            </a:endParaRPr>
          </a:p>
        </p:txBody>
      </p:sp>
      <p:sp>
        <p:nvSpPr>
          <p:cNvPr id="63" name="Rectangle à coins arrondis 62"/>
          <p:cNvSpPr/>
          <p:nvPr/>
        </p:nvSpPr>
        <p:spPr>
          <a:xfrm>
            <a:off x="3139829" y="764704"/>
            <a:ext cx="1000123" cy="3405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dirty="0" smtClean="0"/>
              <a:t>Phase 3</a:t>
            </a:r>
            <a:endParaRPr lang="fr-FR" dirty="0"/>
          </a:p>
        </p:txBody>
      </p:sp>
      <p:sp>
        <p:nvSpPr>
          <p:cNvPr id="30" name="Rectangle à coins arrondis 29"/>
          <p:cNvSpPr/>
          <p:nvPr/>
        </p:nvSpPr>
        <p:spPr>
          <a:xfrm>
            <a:off x="179512" y="2290676"/>
            <a:ext cx="8784976" cy="4495910"/>
          </a:xfrm>
          <a:prstGeom prst="roundRect">
            <a:avLst>
              <a:gd name="adj" fmla="val 4313"/>
            </a:avLst>
          </a:prstGeom>
          <a:ln/>
        </p:spPr>
        <p:style>
          <a:lnRef idx="2">
            <a:schemeClr val="accent6"/>
          </a:lnRef>
          <a:fillRef idx="1">
            <a:schemeClr val="lt1"/>
          </a:fillRef>
          <a:effectRef idx="0">
            <a:schemeClr val="accent6"/>
          </a:effectRef>
          <a:fontRef idx="minor">
            <a:schemeClr val="dk1"/>
          </a:fontRef>
        </p:style>
        <p:txBody>
          <a:bodyPr tIns="0" bIns="0" rtlCol="0" anchor="t"/>
          <a:lstStyle/>
          <a:p>
            <a:pPr algn="ctr"/>
            <a:endParaRPr lang="fr-FR" dirty="0"/>
          </a:p>
        </p:txBody>
      </p:sp>
      <p:sp>
        <p:nvSpPr>
          <p:cNvPr id="32" name="Rectangle à coins arrondis 31"/>
          <p:cNvSpPr/>
          <p:nvPr/>
        </p:nvSpPr>
        <p:spPr>
          <a:xfrm>
            <a:off x="179512" y="1772816"/>
            <a:ext cx="8784976" cy="504056"/>
          </a:xfrm>
          <a:prstGeom prst="roundRect">
            <a:avLst>
              <a:gd name="adj" fmla="val 30839"/>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3" name="Titre 1"/>
          <p:cNvSpPr txBox="1">
            <a:spLocks/>
          </p:cNvSpPr>
          <p:nvPr/>
        </p:nvSpPr>
        <p:spPr>
          <a:xfrm>
            <a:off x="395536" y="2564904"/>
            <a:ext cx="8136904" cy="32403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Utilisation de </a:t>
            </a:r>
            <a:r>
              <a:rPr lang="fr-FR" sz="4000" b="1" dirty="0" err="1"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Dialux</a:t>
            </a: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dirty="0" smtClean="0">
                <a:solidFill>
                  <a:schemeClr val="accent6">
                    <a:lumMod val="75000"/>
                  </a:schemeClr>
                </a:solidFill>
                <a:effectLst>
                  <a:outerShdw blurRad="38100" dist="38100" dir="2700000" algn="tl">
                    <a:srgbClr val="000000">
                      <a:alpha val="43137"/>
                    </a:srgbClr>
                  </a:outerShdw>
                </a:effectLst>
                <a:latin typeface="Arial Narrow" pitchFamily="34" charset="0"/>
                <a:ea typeface="+mj-ea"/>
                <a:cs typeface="+mj-cs"/>
              </a:rPr>
              <a:t>pour la simulation d’éclairage</a:t>
            </a:r>
          </a:p>
        </p:txBody>
      </p:sp>
    </p:spTree>
    <p:extLst>
      <p:ext uri="{BB962C8B-B14F-4D97-AF65-F5344CB8AC3E}">
        <p14:creationId xmlns:p14="http://schemas.microsoft.com/office/powerpoint/2010/main" xmlns="" val="4459263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6318</TotalTime>
  <Words>10088</Words>
  <Application>Microsoft Office PowerPoint</Application>
  <PresentationFormat>Affichage à l'écran (4:3)</PresentationFormat>
  <Paragraphs>3387</Paragraphs>
  <Slides>137</Slides>
  <Notes>44</Notes>
  <HiddenSlides>2</HiddenSlides>
  <MMClips>0</MMClips>
  <ScaleCrop>false</ScaleCrop>
  <HeadingPairs>
    <vt:vector size="4" baseType="variant">
      <vt:variant>
        <vt:lpstr>Thème</vt:lpstr>
      </vt:variant>
      <vt:variant>
        <vt:i4>1</vt:i4>
      </vt:variant>
      <vt:variant>
        <vt:lpstr>Titres des diapositives</vt:lpstr>
      </vt:variant>
      <vt:variant>
        <vt:i4>137</vt:i4>
      </vt:variant>
    </vt:vector>
  </HeadingPairs>
  <TitlesOfParts>
    <vt:vector size="138" baseType="lpstr">
      <vt:lpstr>Thème Office</vt:lpstr>
      <vt:lpstr>Projet EE   Focus sur la préparation du projet en vue de la validation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Diapositive 137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David Helard</dc:creator>
  <cp:lastModifiedBy>giezek</cp:lastModifiedBy>
  <cp:revision>526</cp:revision>
  <dcterms:created xsi:type="dcterms:W3CDTF">2013-11-06T21:14:48Z</dcterms:created>
  <dcterms:modified xsi:type="dcterms:W3CDTF">2014-03-31T19:38:53Z</dcterms:modified>
</cp:coreProperties>
</file>