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8" r:id="rId3"/>
    <p:sldId id="288" r:id="rId4"/>
    <p:sldId id="269" r:id="rId5"/>
    <p:sldId id="276" r:id="rId6"/>
    <p:sldId id="270" r:id="rId7"/>
    <p:sldId id="271" r:id="rId8"/>
    <p:sldId id="272" r:id="rId9"/>
    <p:sldId id="273" r:id="rId10"/>
    <p:sldId id="274" r:id="rId11"/>
    <p:sldId id="285" r:id="rId12"/>
    <p:sldId id="287" r:id="rId13"/>
  </p:sldIdLst>
  <p:sldSz cx="9144000" cy="5143500" type="screen16x9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10" autoAdjust="0"/>
  </p:normalViewPr>
  <p:slideViewPr>
    <p:cSldViewPr>
      <p:cViewPr varScale="1">
        <p:scale>
          <a:sx n="140" d="100"/>
          <a:sy n="140" d="100"/>
        </p:scale>
        <p:origin x="-16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001B57E-A010-43F5-BF4C-A1F9891F19C6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8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633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633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18779605-817D-4E47-8187-5A6406C6F1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800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3947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élève est évalué individuellement.</a:t>
            </a:r>
          </a:p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L’affichage en temps réel leur permet de visualiser l’état d’acquisition de leurs compétences : certains en sont contrariés, se demande pourquoi ils n’ont pas eu la (les) compétence(s)</a:t>
            </a:r>
          </a:p>
          <a:p>
            <a:r>
              <a:rPr lang="fr-FR" dirty="0" smtClean="0"/>
              <a:t>La collaboration s’instaure automatiquement lorsque</a:t>
            </a:r>
            <a:r>
              <a:rPr lang="fr-FR" baseline="0" dirty="0" smtClean="0"/>
              <a:t> celui ou ceux qui n’ont pas obtenu la compétence interrogent les autres.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994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Lors de séances de recherche, un groupe bénéficie du TBI : ils sont « sur la scène »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debouts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face du TBI. Ils sont dans l’obligation de travailler : tout le monde les voit (le prof aussi)</a:t>
            </a:r>
          </a:p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manipulation de l’outil est attractive.</a:t>
            </a:r>
          </a:p>
          <a:p>
            <a:r>
              <a:rPr lang="fr-FR" dirty="0" smtClean="0"/>
              <a:t>Lors des synthèses actives, la tablette est mise à disposition des groupes. Ils peuvent présenter sans se déplacer. Cela met certains élèves en confiance qui auraient eu du mal à se déplacer au tableau</a:t>
            </a:r>
            <a:r>
              <a:rPr lang="fr-FR" baseline="0" dirty="0" smtClean="0"/>
              <a:t> pour présenter devant la classe. Cela  constitue une transition avec en plus l’attractivité représentée par la manipulation de la tablette.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944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Frise démarche d’investigation (accompagnement</a:t>
            </a:r>
          </a:p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Indices suivis (obligation de collaboration)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94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917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917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9425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5626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Visibilité par les parents : pression indirecte</a:t>
            </a:r>
            <a:r>
              <a:rPr lang="fr-FR" baseline="0" dirty="0" smtClean="0"/>
              <a:t> liée au fait que les parents ont de l’intérêt, estime la démarche intéressante.</a:t>
            </a:r>
          </a:p>
          <a:p>
            <a:pPr defTabSz="914235">
              <a:defRPr/>
            </a:pPr>
            <a:r>
              <a:rPr lang="fr-FR" baseline="0" dirty="0" smtClean="0"/>
              <a:t>Disponible à tout moment ainsi il peuvent le consulter rapidement.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élèves ne disposent plus du porte à faux lié à la méconnaissance des activités par leurs parents.</a:t>
            </a:r>
          </a:p>
          <a:p>
            <a:pPr defTabSz="914235">
              <a:defRPr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aseline="0" dirty="0" smtClean="0"/>
              <a:t>Attiser la curiosité : mettre en ligne des vidéos qui vont les faire réfléchir, s’interroger</a:t>
            </a:r>
          </a:p>
          <a:p>
            <a:r>
              <a:rPr lang="fr-FR" baseline="0" dirty="0" smtClean="0"/>
              <a:t>De les distraire : mettre en ligne des vidéos dont le contenu ne leur semble pas pédagogique</a:t>
            </a:r>
          </a:p>
          <a:p>
            <a:r>
              <a:rPr lang="fr-FR" baseline="0" dirty="0" smtClean="0"/>
              <a:t>Obtenir le soutien des parents : les parents voient les vidéos, le contenu du cours, ils le comparent systématiquement à ce qu’ils ont vécu en EMT et en tirent les conclusions…</a:t>
            </a:r>
          </a:p>
          <a:p>
            <a:r>
              <a:rPr lang="fr-FR" baseline="0" dirty="0" smtClean="0"/>
              <a:t>Oter toute excuse : le cours et l’aide sont forcément disponibles. Les parents le savent et les élèves ne peuvent pas prétendre le contraire.</a:t>
            </a:r>
          </a:p>
          <a:p>
            <a:r>
              <a:rPr lang="fr-FR" baseline="0" dirty="0" smtClean="0"/>
              <a:t>Obliger à travailler : lorsque les parents ont vu les vidéos, les cours, </a:t>
            </a:r>
          </a:p>
          <a:p>
            <a:r>
              <a:rPr lang="fr-FR" baseline="0" dirty="0" smtClean="0"/>
              <a:t>De les rendre autonomes :</a:t>
            </a:r>
          </a:p>
          <a:p>
            <a:r>
              <a:rPr lang="fr-FR" baseline="0" dirty="0" smtClean="0"/>
              <a:t>De les valoriser : lorsque les parents leur demande : « Tu fais ça en cours? » : les élèves se trouvent valorisés et sont fiers de montrer leur travaux. Insidieusement, ils sont ainsi forcés de travailler puisqu’ils ont reconnus devant leur parents l’intérêt présenté par mes cours.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1822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r>
              <a:rPr lang="fr-FR" baseline="0" dirty="0" smtClean="0"/>
              <a:t> : 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fr-FR" baseline="0" dirty="0" smtClean="0"/>
              <a:t>Lorsque l’on a fini, on passe à la suite. Les synthèses sont réalisées lorsque tous les groupes ont finis.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fr-FR" baseline="0" dirty="0" smtClean="0"/>
              <a:t>Individualiser : planning et liberté de passer à la suite. Mise en œuvre de l’autoévaluation dans ce cas.</a:t>
            </a:r>
          </a:p>
          <a:p>
            <a:pPr marL="171419" indent="-171419">
              <a:buFont typeface="Arial" pitchFamily="34" charset="0"/>
              <a:buChar char="•"/>
            </a:pPr>
            <a:endParaRPr lang="fr-FR" baseline="0" dirty="0" smtClean="0"/>
          </a:p>
          <a:p>
            <a:pPr marL="171419" indent="-171419">
              <a:buFont typeface="Arial" pitchFamily="34" charset="0"/>
              <a:buChar char="•"/>
            </a:pPr>
            <a:r>
              <a:rPr lang="fr-FR" baseline="0" dirty="0" smtClean="0"/>
              <a:t>Les élèves étant évalués par compétences; lorsqu’ils ne sont pas là, ils n’obtiennent pas la compétence : responsabilisation, autonomie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fr-FR" baseline="0" dirty="0" smtClean="0"/>
              <a:t>Pas à distribuer ou ramasser de dossiers en début et fin de cours, pas de travail à remettre en cas d’absence,… : disponibilité</a:t>
            </a:r>
          </a:p>
          <a:p>
            <a:pPr marL="171419" indent="-171419">
              <a:buFont typeface="Arial" pitchFamily="34" charset="0"/>
              <a:buChar char="•"/>
            </a:pPr>
            <a:endParaRPr lang="fr-FR" baseline="0" dirty="0" smtClean="0"/>
          </a:p>
          <a:p>
            <a:pPr defTabSz="914235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Frise démarche d’investigation (accompagnement</a:t>
            </a:r>
          </a:p>
          <a:p>
            <a:pPr defTabSz="914235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Indices suivis (obligation de collaboration). Les élèves s’autoévaluent : ils estiment si l’aide leur est nécessaire. Ils sont responsabilisés car l’accès à l’aide et de leur ressort.</a:t>
            </a:r>
          </a:p>
          <a:p>
            <a:pPr defTabSz="914235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sont mis</a:t>
            </a:r>
            <a:r>
              <a:rPr lang="fr-FR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 défi de réussir sans l’indice et valorisés d’y être parvenu.</a:t>
            </a: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235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L’aide proposée est une vidéo : l’accès est immédiat même si le professeur est occupé avec un autre groupe.</a:t>
            </a:r>
          </a:p>
          <a:p>
            <a:pPr defTabSz="914235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peux ainsi m’occuper de leur apporter une aide complémentaire autre.</a:t>
            </a:r>
          </a:p>
          <a:p>
            <a:pPr marL="171419" indent="-171419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2260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Messagerie</a:t>
            </a:r>
            <a:r>
              <a:rPr lang="fr-FR" baseline="0" dirty="0" smtClean="0"/>
              <a:t> : obligation d’un travail collaboratif. Preuve de dépôt et de collaboration.</a:t>
            </a:r>
          </a:p>
          <a:p>
            <a:r>
              <a:rPr lang="fr-FR" baseline="0" dirty="0" smtClean="0"/>
              <a:t>	Chacun fait sa part du travail, la poste à destination du rédacteur de la synthèse et du professeur. On voit immédiatement celui qui est en retard…: collaboration, surveillance, responsabilisation.</a:t>
            </a:r>
          </a:p>
          <a:p>
            <a:r>
              <a:rPr lang="fr-FR" baseline="0" dirty="0" smtClean="0"/>
              <a:t>Forum : implication , surveillance évaluation.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3573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élèves ont la possibilité de suivre l’avancement des travaux des autres groupes. Ils estiment ainsi l’avancement de leurs propres travaux et sont ainsi culpabilisés lorsqu’ils sont en retard.</a:t>
            </a:r>
          </a:p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ont de plus la possibilité de consulter le résultats des travaux des autres.</a:t>
            </a:r>
          </a:p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l’activité Moodle, ils évaluent les travaux réalisés par les autres de manière anonyme.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7564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502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5420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760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128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647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046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760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639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229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595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433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E7797-983A-455E-B77B-69B47DED5E64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141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E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1100658"/>
            <a:ext cx="9180512" cy="6885384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107506" y="1419622"/>
            <a:ext cx="8913003" cy="1728192"/>
          </a:xfrm>
          <a:prstGeom prst="roundRect">
            <a:avLst/>
          </a:pr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1520" y="171055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 exemple d’organisation</a:t>
            </a:r>
          </a:p>
          <a:p>
            <a:pPr algn="ctr"/>
            <a:r>
              <a:rPr lang="fr-F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Technologie-Collège-Troisième</a:t>
            </a:r>
            <a:endParaRPr lang="fr-FR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31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E-6 -1.2971E-6 L 0.00087 -0.322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1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22E-6 4.18777E-6 L 0.00399 -0.343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7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53862" y="1869673"/>
            <a:ext cx="77768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Evaluations par compétences (dont socle commun et B2i)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Affichage en temps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réel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8" y="789552"/>
            <a:ext cx="9136092" cy="435394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23478"/>
            <a:ext cx="836327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Réaliser des évaluations formatives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1130" y="3602553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1834" y="2629001"/>
            <a:ext cx="2100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contrarier,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257" y="2966525"/>
            <a:ext cx="2007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inquiéter,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7" y="3312774"/>
            <a:ext cx="2709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65590" y="3256304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impliquer,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00" y="1606267"/>
            <a:ext cx="428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’individualiser leur parcours,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59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6" y="1619643"/>
            <a:ext cx="4791435" cy="269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3862" y="1869673"/>
            <a:ext cx="77768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TBI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Tablette numérique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89552"/>
            <a:ext cx="9136092" cy="435394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-14870" y="789552"/>
            <a:ext cx="9144000" cy="435394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167595"/>
            <a:ext cx="8363272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des outils attirants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657" y="3312774"/>
            <a:ext cx="2733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0152" y="2910056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attirer,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9829" y="2117489"/>
            <a:ext cx="3075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obliger à travailler,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1130" y="3602553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65590" y="3256304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impliquer,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11" y="109077"/>
            <a:ext cx="5527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des TICE motivantes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324528" y="1693252"/>
            <a:ext cx="5256584" cy="1166530"/>
          </a:xfrm>
          <a:prstGeom prst="round2DiagRect">
            <a:avLst/>
          </a:prstGeom>
          <a:effectLst>
            <a:outerShdw blurRad="76200" dist="635000" dir="18900000" sx="96000" sy="96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-4933056" y="1685877"/>
            <a:ext cx="46305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REMY Emmanuel</a:t>
            </a:r>
          </a:p>
          <a:p>
            <a:r>
              <a:rPr lang="fr-FR" sz="2400" dirty="0"/>
              <a:t>http://</a:t>
            </a:r>
            <a:r>
              <a:rPr lang="fr-FR" sz="2400" dirty="0" smtClean="0"/>
              <a:t>comp-tech.perso.sfr.fr</a:t>
            </a:r>
          </a:p>
          <a:p>
            <a:r>
              <a:rPr lang="fr-FR" sz="2400" dirty="0" smtClean="0"/>
              <a:t>Emmanuel.remy@ac-montpellier.fr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24802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117E-6 2.22222E-6 L 0.78655 -0.004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19" y="-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7364E-6 -1.11111E-6 L -0.8074 -1.1111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155" y="987574"/>
            <a:ext cx="8100271" cy="36724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Une division :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Des EIP (Elève Intellectuellement Précoce)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Des élèves moteurs,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Des élèves moins moteurs,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Des élèves en difficultés, dyslexiques,…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68% (dans mon collège) iront en 2</a:t>
            </a:r>
            <a:r>
              <a:rPr lang="fr-FR" sz="2800" baseline="30000" dirty="0" smtClean="0">
                <a:solidFill>
                  <a:schemeClr val="bg1"/>
                </a:solidFill>
              </a:rPr>
              <a:t>nde</a:t>
            </a:r>
            <a:r>
              <a:rPr lang="fr-FR" sz="2800" dirty="0" smtClean="0">
                <a:solidFill>
                  <a:schemeClr val="bg1"/>
                </a:solidFill>
              </a:rPr>
              <a:t> GT</a:t>
            </a:r>
          </a:p>
          <a:p>
            <a:pPr lvl="1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031" y="141480"/>
            <a:ext cx="2630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Paramètres :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22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allAtOnce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8031" y="141480"/>
            <a:ext cx="2630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Paramètres :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lass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915566"/>
            <a:ext cx="54770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77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452" y="135091"/>
            <a:ext cx="91355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faire acquérir des compétences à mes élèves, j’ai essayé :</a:t>
            </a:r>
            <a:endParaRPr lang="fr-F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4964" y="1278531"/>
            <a:ext cx="3093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’attiser </a:t>
            </a: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curiosité,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3059" y="1923386"/>
            <a:ext cx="19414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distraire,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1833" y="2657550"/>
            <a:ext cx="21328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contrarier,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3705" y="3602553"/>
            <a:ext cx="30872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responsabiliser,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945" y="3620589"/>
            <a:ext cx="39184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’exercer </a:t>
            </a: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pression,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7650" y="1433142"/>
            <a:ext cx="34982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surveiller étroitement,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2510" y="2218787"/>
            <a:ext cx="3333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obliger à travailler,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2" y="3884935"/>
            <a:ext cx="3956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ôter toute 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excuse,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6874" y="3884935"/>
            <a:ext cx="22657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surprendre,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2389" y="2417634"/>
            <a:ext cx="19749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valoriser,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256" y="2966526"/>
            <a:ext cx="20344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inquiéter,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292" y="2096510"/>
            <a:ext cx="3093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les intriguer,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3506" y="1145938"/>
            <a:ext cx="39308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créer des conflits cognitifs,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037370"/>
            <a:ext cx="3093020" cy="4308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les mettre au défi,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81386" y="2665485"/>
            <a:ext cx="2448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captiver,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1600" y="1606267"/>
            <a:ext cx="42835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’individualiser leur parcours,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92182" y="1952516"/>
            <a:ext cx="4137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leur fournir une aide rapide,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68392" y="3316417"/>
            <a:ext cx="27420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collaborer,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48238" y="3312774"/>
            <a:ext cx="3093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impliquer,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0152" y="2910056"/>
            <a:ext cx="2448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attirer,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1180" y="2980229"/>
            <a:ext cx="27330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’être plus disponible,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93504" y="843559"/>
            <a:ext cx="30523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’être plus à leur écoute,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2760" y="4137925"/>
            <a:ext cx="3124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rendre autonomes,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34595" y="2559065"/>
            <a:ext cx="4498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2" y="4178988"/>
            <a:ext cx="44199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’obtenir le soutien de leurs parents,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2858" y="2409687"/>
            <a:ext cx="35951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faire s’autoévaluer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528" y="799689"/>
            <a:ext cx="4374686" cy="43088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leur fournir un cadre familier,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1447" y="4426029"/>
            <a:ext cx="29898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leur laisser du temps,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10633" y="1720567"/>
            <a:ext cx="3219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varier les supports,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7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3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6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9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4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300"/>
                            </p:stCondLst>
                            <p:childTnLst>
                              <p:par>
                                <p:cTn id="1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12222 -0.43311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21667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61528 -0.0858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4" y="-430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4826 0.0442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219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04462 0.44838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2240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53576 0.21389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1069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66441 -0.1166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2" y="-583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52257 0.15046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752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6823 0.35162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0" y="175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5816 0.3726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863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51198 -0.05671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284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52795 0.08912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444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55112E-17 L 0.63923 -0.15532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2" y="-7778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38975 -0.23519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-1175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55712 -0.244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5" y="-1224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70277 0.12616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39" y="629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56857 0.0132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64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49201 0.28426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1421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62847 0.22732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4" y="1136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5184 -0.08866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0" y="-44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9479 0.32291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16134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4878 0.42083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1" y="21042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8107 0.5694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2847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 -0.35926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796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17014 0.32361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16181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10747 0.26759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338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2309 0.28773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1437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6302 0.00834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17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12691 -0.29815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14907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66204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15" grpId="0"/>
      <p:bldP spid="15" grpId="1"/>
      <p:bldP spid="15" grpId="2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334964" y="1278531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D’attiser leur curiosité,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3060" y="1923386"/>
            <a:ext cx="1947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distraire,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1832" y="2629001"/>
            <a:ext cx="2124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contrarier,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1130" y="3602553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945" y="3620588"/>
            <a:ext cx="391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D’exercer une pression,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6096" y="1437624"/>
            <a:ext cx="3479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surveiller étroitement,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5908" y="2117489"/>
            <a:ext cx="1785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obliger,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201" y="3987737"/>
            <a:ext cx="3956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leur ôter toute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excuse,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5779" y="2455876"/>
            <a:ext cx="439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3654" y="3941281"/>
            <a:ext cx="2245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surprendre,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7312" y="2355726"/>
            <a:ext cx="1980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valoriser,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255" y="2966525"/>
            <a:ext cx="2031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inquiéter,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585" y="2154949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intriguer,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71035" y="1105406"/>
            <a:ext cx="3930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créer des conflits cognitifs,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7077" y="1073608"/>
            <a:ext cx="3093020" cy="40011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mettre au défi,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0192" y="2625756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captiver,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1600" y="1606267"/>
            <a:ext cx="428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D’individualiser leur parcours,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48238" y="1856772"/>
            <a:ext cx="4137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leur fournir une aide rapide,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7" y="3312774"/>
            <a:ext cx="2733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5590" y="3256304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impliquer,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0152" y="2910056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attirer,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1181" y="2980229"/>
            <a:ext cx="2723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D’être plus disponible,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93506" y="843558"/>
            <a:ext cx="3027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D’être plus à leur écoute,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21366" y="4252905"/>
            <a:ext cx="3090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rendre autonomes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900" y="4299942"/>
            <a:ext cx="473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D’obtenir le soutien de leurs parents,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9559" y="2409501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faire s’autoévaluer,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289" y="811126"/>
            <a:ext cx="4133849" cy="40011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leur fournir un cadre familier,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465" y="4517220"/>
            <a:ext cx="473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leur laisser du temps,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93353" y="1706731"/>
            <a:ext cx="268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varier les supports,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55576" y="1198076"/>
            <a:ext cx="799288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Choix d’un lieu commun avec Notes, absences, cahier de textes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ligne d’un manuel numérique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ligne de vidéos, d’animations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Devoirs à la maison avec vidéo.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Possibilité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continuer ou de s’avancer à la maison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Possibilité d’aller plus loin en autonomie.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9958" y="777935"/>
            <a:ext cx="9153958" cy="436556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5776" y="123478"/>
            <a:ext cx="8363272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rentrer l’enseignement à la maison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683" y="3975906"/>
            <a:ext cx="3956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leur ôter toute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excuse,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945" y="3620588"/>
            <a:ext cx="391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’exercer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une pression,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8238" y="1815666"/>
            <a:ext cx="4137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leur fournir une aide rapide,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152" y="2910056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attirer,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900" y="4299942"/>
            <a:ext cx="473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’obtenir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 soutien de leurs parents,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84168" y="2117489"/>
            <a:ext cx="3050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obliger à travailler,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3059" y="1923386"/>
            <a:ext cx="1923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distraire,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0468" y="1515584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’attiser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leur curiosité,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17314" y="2355726"/>
            <a:ext cx="195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valoriser,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21365" y="4252905"/>
            <a:ext cx="3066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rendre autonomes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1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5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53862" y="1337156"/>
            <a:ext cx="77768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à disposition des ressources :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numérique,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disposition permanente des ressources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Rattrapage lors d’absences.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d’investigation/Résolution de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problème.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suivis.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 de poursuites d’études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23478"/>
            <a:ext cx="836327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fournir ce dont ils ont besoin :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1130" y="3602553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2910056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attirer,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1836" y="2117489"/>
            <a:ext cx="3050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obliger à travailler,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1606267"/>
            <a:ext cx="428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’individualiser leur parcours,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1181" y="2980229"/>
            <a:ext cx="2699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’être plus disponible,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1366" y="4252905"/>
            <a:ext cx="3055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rendre autonomes,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39740" y="1109929"/>
            <a:ext cx="300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’être plus à leur écoute,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201" y="3987737"/>
            <a:ext cx="3259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leur ôter toute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excuse,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559" y="2409501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faire s’autoévaluer,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89" y="1145992"/>
            <a:ext cx="4133849" cy="40011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leur fournir un cadre familier,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467" y="4517220"/>
            <a:ext cx="3222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leur laisser du temps,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3353" y="1706731"/>
            <a:ext cx="268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varier les supports,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364396"/>
            <a:ext cx="3093020" cy="40011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mettre au défi,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36097" y="1515584"/>
            <a:ext cx="3455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surveiller étroitement,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48238" y="1923678"/>
            <a:ext cx="4137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leur fournir une aide rapide,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17314" y="2355726"/>
            <a:ext cx="195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valoriser,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7" y="3312774"/>
            <a:ext cx="2733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3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53862" y="1794064"/>
            <a:ext cx="77768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Messagerie :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prof-élève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Rendu des fichiers sur Internet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23478"/>
            <a:ext cx="8363272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les outils de communication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7" y="3312774"/>
            <a:ext cx="2709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5590" y="3256304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impliquer,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2910056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attirer,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105" y="1437624"/>
            <a:ext cx="3455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surveiller étroitement,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834" y="2629001"/>
            <a:ext cx="2100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contrarier,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1130" y="3602553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201" y="3987737"/>
            <a:ext cx="3956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leur ôter toute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excuse,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30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552"/>
            <a:ext cx="9144000" cy="435394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53862" y="1869673"/>
            <a:ext cx="77768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Diagramme de Gantt interactif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Murs d’images collaboratifs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95143"/>
            <a:ext cx="9136092" cy="435394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23478"/>
            <a:ext cx="9128224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Montrer les résultats obtenus et suivre l’avancement :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1365" y="4252905"/>
            <a:ext cx="3066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rendre autonomes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1130" y="3602553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5590" y="3256304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impliquer,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7" y="3312774"/>
            <a:ext cx="2709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834" y="2629001"/>
            <a:ext cx="2100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contrarier,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6097" y="1437624"/>
            <a:ext cx="3455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surveiller étroitement,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7314" y="2355726"/>
            <a:ext cx="195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valoriser,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559" y="2409501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faire s’autoévaluer,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68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11726</TotalTime>
  <Words>1274</Words>
  <Application>Microsoft Office PowerPoint</Application>
  <PresentationFormat>Affichage à l'écran (16:9)</PresentationFormat>
  <Paragraphs>204</Paragraphs>
  <Slides>12</Slides>
  <Notes>12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PNF</dc:title>
  <dc:creator>manu</dc:creator>
  <cp:lastModifiedBy>pyoung</cp:lastModifiedBy>
  <cp:revision>136</cp:revision>
  <dcterms:created xsi:type="dcterms:W3CDTF">2011-12-21T08:15:40Z</dcterms:created>
  <dcterms:modified xsi:type="dcterms:W3CDTF">2012-03-30T16:25:26Z</dcterms:modified>
</cp:coreProperties>
</file>