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7" r:id="rId2"/>
    <p:sldId id="441" r:id="rId3"/>
    <p:sldId id="435" r:id="rId4"/>
    <p:sldId id="438" r:id="rId5"/>
    <p:sldId id="436" r:id="rId6"/>
    <p:sldId id="437" r:id="rId7"/>
    <p:sldId id="443" r:id="rId8"/>
    <p:sldId id="439" r:id="rId9"/>
    <p:sldId id="444" r:id="rId10"/>
    <p:sldId id="446" r:id="rId11"/>
    <p:sldId id="440" r:id="rId12"/>
    <p:sldId id="442" r:id="rId13"/>
    <p:sldId id="445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0099"/>
    <a:srgbClr val="DCF5D5"/>
    <a:srgbClr val="FFFFCC"/>
    <a:srgbClr val="FFFFFF"/>
    <a:srgbClr val="0099FF"/>
    <a:srgbClr val="FF0000"/>
    <a:srgbClr val="580847"/>
    <a:srgbClr val="1B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018" autoAdjust="0"/>
  </p:normalViewPr>
  <p:slideViewPr>
    <p:cSldViewPr>
      <p:cViewPr>
        <p:scale>
          <a:sx n="100" d="100"/>
          <a:sy n="100" d="100"/>
        </p:scale>
        <p:origin x="-210" y="1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9F48E-08C8-4EFC-A57E-092EB7180153}" type="datetimeFigureOut">
              <a:rPr lang="fr-FR" altLang="fr-FR"/>
              <a:pPr>
                <a:defRPr/>
              </a:pPr>
              <a:t>07/02/2014</a:t>
            </a:fld>
            <a:endParaRPr lang="fr-FR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D43164-4A19-42FF-A10D-286035A525D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133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F8AD13-F894-4CA7-8CB2-F95DCAAF91C7}" type="datetimeFigureOut">
              <a:rPr lang="fr-FR" altLang="fr-FR"/>
              <a:pPr>
                <a:defRPr/>
              </a:pPr>
              <a:t>07/02/2014</a:t>
            </a:fld>
            <a:endParaRPr lang="fr-FR" alt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53975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Modifiez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4AE3B7-906F-4A03-980C-0128C12EBB3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40281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altLang="fr-FR" dirty="0" smtClean="0"/>
              <a:t>Cette exemple correspond</a:t>
            </a:r>
            <a:r>
              <a:rPr lang="fr-FR" altLang="fr-FR" baseline="0" dirty="0" smtClean="0"/>
              <a:t> à une organisation  pour un bac pro Maintenance des véhicules (option VP).</a:t>
            </a:r>
          </a:p>
          <a:p>
            <a:endParaRPr lang="fr-FR" altLang="fr-FR" dirty="0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0005EF-3B63-4EFD-8004-8DCC10331D46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altLang="fr-FR" dirty="0" smtClean="0"/>
              <a:t>Les centres</a:t>
            </a:r>
            <a:r>
              <a:rPr lang="fr-FR" altLang="fr-FR" baseline="0" dirty="0" smtClean="0"/>
              <a:t> d’intérêt couvrent l’ensemble du RAP et du référentiel de certification</a:t>
            </a:r>
          </a:p>
          <a:p>
            <a:r>
              <a:rPr lang="fr-FR" altLang="fr-FR" baseline="0" dirty="0" smtClean="0"/>
              <a:t>M= Compétence mobilisée</a:t>
            </a:r>
          </a:p>
          <a:p>
            <a:r>
              <a:rPr lang="fr-FR" altLang="fr-FR" baseline="0" dirty="0" smtClean="0"/>
              <a:t>V= Compétence visée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C3D62-651B-45F4-B377-0ECBD92E0ECB}" type="slidenum">
              <a:rPr lang="fr-FR" altLang="fr-FR" smtClean="0"/>
              <a:pPr/>
              <a:t>10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Les centres</a:t>
            </a:r>
            <a:r>
              <a:rPr lang="fr-FR" altLang="fr-FR" baseline="0" dirty="0" smtClean="0"/>
              <a:t> d’intérêt </a:t>
            </a:r>
            <a:r>
              <a:rPr lang="fr-FR" altLang="fr-FR" dirty="0" smtClean="0"/>
              <a:t>en gras</a:t>
            </a:r>
            <a:r>
              <a:rPr lang="fr-FR" altLang="fr-FR" baseline="0" dirty="0" smtClean="0"/>
              <a:t> correspondent aux c</a:t>
            </a:r>
            <a:r>
              <a:rPr lang="fr-FR" altLang="fr-FR" dirty="0" smtClean="0"/>
              <a:t>entres</a:t>
            </a:r>
            <a:r>
              <a:rPr lang="fr-FR" altLang="fr-FR" baseline="0" dirty="0" smtClean="0"/>
              <a:t> d’intérêt prépondérants.</a:t>
            </a:r>
            <a:endParaRPr lang="fr-FR" altLang="fr-FR" dirty="0" smtClean="0"/>
          </a:p>
          <a:p>
            <a:r>
              <a:rPr lang="fr-FR" altLang="fr-FR" dirty="0" smtClean="0"/>
              <a:t>Cette</a:t>
            </a:r>
            <a:r>
              <a:rPr lang="fr-FR" altLang="fr-FR" baseline="0" dirty="0" smtClean="0"/>
              <a:t> organisation prend en compte la certification intermédiaire. Par conséquent, elle peut convenir pour un cursus CAP.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1CF75-C79B-4E47-AAB0-762D5033A78F}" type="slidenum">
              <a:rPr lang="fr-FR" altLang="fr-FR" smtClean="0"/>
              <a:pPr/>
              <a:t>11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altLang="fr-FR" dirty="0" smtClean="0"/>
              <a:t>Environ 40%</a:t>
            </a:r>
            <a:r>
              <a:rPr lang="fr-FR" altLang="fr-FR" baseline="0" dirty="0" smtClean="0"/>
              <a:t> </a:t>
            </a:r>
            <a:r>
              <a:rPr lang="fr-FR" altLang="fr-FR" dirty="0" smtClean="0"/>
              <a:t>du temps destiné à la formation professionnelle</a:t>
            </a:r>
            <a:r>
              <a:rPr lang="fr-FR" altLang="fr-FR" baseline="0" dirty="0" smtClean="0"/>
              <a:t> </a:t>
            </a:r>
            <a:r>
              <a:rPr lang="fr-FR" altLang="fr-FR" dirty="0" smtClean="0"/>
              <a:t>se déroule</a:t>
            </a:r>
            <a:r>
              <a:rPr lang="fr-FR" altLang="fr-FR" baseline="0" dirty="0" smtClean="0"/>
              <a:t> </a:t>
            </a:r>
            <a:r>
              <a:rPr lang="fr-FR" altLang="fr-FR" dirty="0" smtClean="0"/>
              <a:t>en entreprise.</a:t>
            </a:r>
          </a:p>
          <a:p>
            <a:r>
              <a:rPr lang="fr-FR" altLang="fr-FR" dirty="0" smtClean="0"/>
              <a:t>L’entreprise est un lieu de formation à part entière </a:t>
            </a:r>
            <a:r>
              <a:rPr lang="fr-FR" altLang="fr-FR" u="sng" dirty="0" smtClean="0">
                <a:solidFill>
                  <a:srgbClr val="FF0000"/>
                </a:solidFill>
              </a:rPr>
              <a:t>qui doit être intégré dans le parcours de formation.</a:t>
            </a:r>
          </a:p>
          <a:p>
            <a:r>
              <a:rPr lang="fr-FR" altLang="fr-FR" u="none" dirty="0" smtClean="0">
                <a:solidFill>
                  <a:srgbClr val="FF0000"/>
                </a:solidFill>
              </a:rPr>
              <a:t>Ces</a:t>
            </a:r>
            <a:r>
              <a:rPr lang="fr-FR" altLang="fr-FR" u="none" baseline="0" dirty="0" smtClean="0">
                <a:solidFill>
                  <a:srgbClr val="FF0000"/>
                </a:solidFill>
              </a:rPr>
              <a:t> périodes assurent</a:t>
            </a:r>
            <a:r>
              <a:rPr lang="fr-FR" altLang="fr-FR" u="sng" baseline="0" dirty="0" smtClean="0">
                <a:solidFill>
                  <a:srgbClr val="FF0000"/>
                </a:solidFill>
              </a:rPr>
              <a:t> la continuité de la formation </a:t>
            </a:r>
            <a:r>
              <a:rPr lang="fr-FR" altLang="fr-FR" u="none" baseline="0" dirty="0" smtClean="0">
                <a:solidFill>
                  <a:srgbClr val="FF0000"/>
                </a:solidFill>
              </a:rPr>
              <a:t>et permet à l’élève de compléter et de renforcer ses compétences.</a:t>
            </a:r>
          </a:p>
          <a:p>
            <a:r>
              <a:rPr lang="fr-FR" altLang="fr-FR" u="none" baseline="0" dirty="0" smtClean="0">
                <a:solidFill>
                  <a:srgbClr val="FF0000"/>
                </a:solidFill>
              </a:rPr>
              <a:t>Les périodes de PFMP devront permettre, à l’élève, de maîtriser les compétences liés à la maintenance périodique et corrective.</a:t>
            </a:r>
            <a:endParaRPr lang="fr-FR" altLang="fr-FR" u="none" dirty="0" smtClean="0">
              <a:solidFill>
                <a:srgbClr val="FF0000"/>
              </a:solidFill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97F83D-5E7C-4BA6-B877-5B13E168C269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altLang="fr-FR" dirty="0" smtClean="0"/>
              <a:t>Au terme de chaque PFMP,</a:t>
            </a:r>
            <a:r>
              <a:rPr lang="fr-FR" altLang="fr-FR" baseline="0" dirty="0" smtClean="0"/>
              <a:t> u</a:t>
            </a:r>
            <a:r>
              <a:rPr lang="fr-FR" altLang="fr-FR" dirty="0" smtClean="0"/>
              <a:t>n bilan </a:t>
            </a:r>
            <a:r>
              <a:rPr lang="fr-FR" altLang="fr-FR" smtClean="0"/>
              <a:t>de compétences</a:t>
            </a:r>
            <a:r>
              <a:rPr lang="fr-FR" altLang="fr-FR" baseline="0" smtClean="0"/>
              <a:t>, </a:t>
            </a:r>
            <a:r>
              <a:rPr lang="fr-FR" altLang="fr-FR" baseline="0" dirty="0" smtClean="0"/>
              <a:t>établi conjointement par le tuteur et l’équipe pédagogique, est consigné dans le livret de suivi et d’évaluation en présence du candidat.</a:t>
            </a:r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70470-D489-4F01-A168-302599F6466A}" type="slidenum">
              <a:rPr lang="fr-FR" altLang="fr-FR" smtClean="0"/>
              <a:pPr/>
              <a:t>13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altLang="fr-FR" dirty="0" smtClean="0"/>
              <a:t>Cette exemple correspond</a:t>
            </a:r>
            <a:r>
              <a:rPr lang="fr-FR" altLang="fr-FR" baseline="0" dirty="0" smtClean="0"/>
              <a:t> à une organisation  pour un bac pro Maintenance des véhicules (option VP).</a:t>
            </a:r>
          </a:p>
          <a:p>
            <a:endParaRPr lang="fr-FR" altLang="fr-FR" dirty="0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0005EF-3B63-4EFD-8004-8DCC10331D46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>
              <a:defRPr/>
            </a:pP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fr-FR" sz="1200" b="0" kern="12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Centre d’intérêt: C’est une somme d’activités professionnelles qui mettent en œuvre la ou les mêmes compétences.</a:t>
            </a:r>
          </a:p>
          <a:p>
            <a:endParaRPr lang="fr-FR" alt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E27363-9740-4D6A-B532-A100DD305BCB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Les compétences en gras</a:t>
            </a:r>
            <a:r>
              <a:rPr lang="fr-FR" altLang="fr-FR" baseline="0" dirty="0" smtClean="0"/>
              <a:t> correspondent aux compétences prépondérantes.</a:t>
            </a:r>
            <a:endParaRPr lang="fr-FR" altLang="fr-FR" dirty="0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97BD1B-C82B-4B05-B08B-8D88B6E79949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Les compétences en gras</a:t>
            </a:r>
            <a:r>
              <a:rPr lang="fr-FR" altLang="fr-FR" baseline="0" dirty="0" smtClean="0"/>
              <a:t> correspondent aux compétences prépondérantes.</a:t>
            </a:r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77D881-F39A-4228-9931-7529EFDFA332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Les compétences en gras</a:t>
            </a:r>
            <a:r>
              <a:rPr lang="fr-FR" altLang="fr-FR" baseline="0" dirty="0" smtClean="0"/>
              <a:t> correspondent aux compétences prépondérantes.</a:t>
            </a:r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502CA3-4BB8-4AAE-99AE-38A7C754592D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Les compétences en gras</a:t>
            </a:r>
            <a:r>
              <a:rPr lang="fr-FR" altLang="fr-FR" baseline="0" dirty="0" smtClean="0"/>
              <a:t> correspondent aux compétences prépondérantes.</a:t>
            </a:r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5B51B3-09CB-4E75-B0FD-31C83599F7ED}" type="slidenum">
              <a:rPr lang="fr-FR" altLang="fr-FR" smtClean="0"/>
              <a:pPr/>
              <a:t>7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Les compétences en gras</a:t>
            </a:r>
            <a:r>
              <a:rPr lang="fr-FR" altLang="fr-FR" baseline="0" dirty="0" smtClean="0"/>
              <a:t> correspondent aux compétences prépondérantes.</a:t>
            </a:r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5C727F-D772-43CF-A97E-AD678F3EE7E5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Les compétences en gras</a:t>
            </a:r>
            <a:r>
              <a:rPr lang="fr-FR" altLang="fr-FR" baseline="0" dirty="0" smtClean="0"/>
              <a:t> correspondent aux compétences prépondérantes.</a:t>
            </a:r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C3D62-651B-45F4-B377-0ECBD92E0ECB}" type="slidenum">
              <a:rPr lang="fr-FR" altLang="fr-FR" smtClean="0"/>
              <a:pPr/>
              <a:t>9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5819775" y="260350"/>
            <a:ext cx="3070225" cy="612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fr-FR" altLang="fr-FR" dirty="0">
              <a:ea typeface="+mn-ea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8547100" y="6508750"/>
            <a:ext cx="544513" cy="2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8F51EFF6-ED8A-4C96-BB50-C09AF98F365F}" type="slidenum">
              <a:rPr lang="fr-FR" altLang="fr-FR" sz="1000" b="1" smtClean="0">
                <a:solidFill>
                  <a:srgbClr val="0066FF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000" b="1" dirty="0" smtClean="0">
              <a:solidFill>
                <a:srgbClr val="0066FF"/>
              </a:solidFill>
            </a:endParaRPr>
          </a:p>
        </p:txBody>
      </p:sp>
      <p:pic>
        <p:nvPicPr>
          <p:cNvPr id="1028" name="Picture 6" descr="logo_189829_195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83300"/>
            <a:ext cx="827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Zone de texte 2"/>
          <p:cNvSpPr txBox="1">
            <a:spLocks noChangeArrowheads="1"/>
          </p:cNvSpPr>
          <p:nvPr/>
        </p:nvSpPr>
        <p:spPr bwMode="auto">
          <a:xfrm>
            <a:off x="785786" y="6215082"/>
            <a:ext cx="4214842" cy="55878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5000"/>
              </a:lnSpc>
              <a:defRPr/>
            </a:pPr>
            <a:r>
              <a:rPr lang="fr-FR" altLang="fr-FR" sz="1200" b="1" dirty="0" smtClean="0">
                <a:solidFill>
                  <a:srgbClr val="000099"/>
                </a:solidFill>
                <a:latin typeface="Cambria" pitchFamily="18" charset="0"/>
                <a:ea typeface="Calibri" pitchFamily="34" charset="0"/>
              </a:rPr>
              <a:t>Rénovation des diplômes  de  la filière 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fr-FR" altLang="fr-FR" sz="1200" b="1" dirty="0" smtClean="0">
                <a:solidFill>
                  <a:srgbClr val="000099"/>
                </a:solidFill>
                <a:latin typeface="Cambria" pitchFamily="18" charset="0"/>
                <a:ea typeface="Calibri" pitchFamily="34" charset="0"/>
              </a:rPr>
              <a:t>Maintenance  des véhicules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fr-FR" altLang="fr-FR" sz="1000" b="1" dirty="0" smtClean="0">
                <a:solidFill>
                  <a:srgbClr val="000099"/>
                </a:solidFill>
                <a:ea typeface="Calibri" pitchFamily="34" charset="0"/>
              </a:rPr>
              <a:t>Séminaire national du 5-6 février 2014 - LYON</a:t>
            </a:r>
            <a:endParaRPr lang="fr-FR" altLang="fr-FR" sz="1000" dirty="0" smtClean="0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6350" y="6264275"/>
            <a:ext cx="9985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8775" y="6257925"/>
            <a:ext cx="901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ttps://encrypted-tbn0.gstatic.com/images?q=tbn:ANd9GcS1-swaCn5iPT2lD9-gFfEHwkU_SVbwykVY9SokX7nF4IV1c4A1-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3875" y="6245225"/>
            <a:ext cx="1104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9950" y="6257925"/>
            <a:ext cx="923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ZoneTexte 14"/>
          <p:cNvSpPr txBox="1">
            <a:spLocks noChangeArrowheads="1"/>
          </p:cNvSpPr>
          <p:nvPr/>
        </p:nvSpPr>
        <p:spPr bwMode="auto">
          <a:xfrm>
            <a:off x="-1587" y="0"/>
            <a:ext cx="650241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fr-FR" sz="2000" b="1" dirty="0" smtClean="0">
                <a:solidFill>
                  <a:srgbClr val="000099"/>
                </a:solidFill>
                <a:latin typeface="+mn-lt"/>
              </a:rPr>
              <a:t>Les centres d’intérêt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jpe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 bwMode="auto">
          <a:xfrm>
            <a:off x="571500" y="1285860"/>
            <a:ext cx="8229600" cy="20669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Exploitation des référentiels</a:t>
            </a:r>
          </a:p>
        </p:txBody>
      </p:sp>
      <p:sp>
        <p:nvSpPr>
          <p:cNvPr id="3" name="Bouton d'action : Accueil 2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Bouton d'action : Précédent 3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Bouton d'action : Suivant 4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1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500034" y="571501"/>
            <a:ext cx="8229600" cy="642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Croisement CI / Tâches professionnelles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Bouton d'action : Accueil 9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8686800" cy="17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849460"/>
            <a:ext cx="8686800" cy="18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485804" y="3143248"/>
            <a:ext cx="8229600" cy="649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Croisement CI / Compétences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5"/>
          <p:cNvSpPr>
            <a:spLocks noChangeShapeType="1"/>
          </p:cNvSpPr>
          <p:nvPr/>
        </p:nvSpPr>
        <p:spPr bwMode="auto">
          <a:xfrm>
            <a:off x="3214688" y="857250"/>
            <a:ext cx="0" cy="402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5929313" y="857250"/>
            <a:ext cx="0" cy="431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8715375" y="642938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642910" y="4786322"/>
            <a:ext cx="2663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900"/>
          </a:p>
        </p:txBody>
      </p:sp>
      <p:sp>
        <p:nvSpPr>
          <p:cNvPr id="10262" name="Text Box 29"/>
          <p:cNvSpPr txBox="1">
            <a:spLocks noChangeArrowheads="1"/>
          </p:cNvSpPr>
          <p:nvPr/>
        </p:nvSpPr>
        <p:spPr bwMode="auto">
          <a:xfrm>
            <a:off x="1142976" y="500042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Seconde</a:t>
            </a:r>
          </a:p>
        </p:txBody>
      </p:sp>
      <p:sp>
        <p:nvSpPr>
          <p:cNvPr id="10263" name="Text Box 30"/>
          <p:cNvSpPr txBox="1">
            <a:spLocks noChangeArrowheads="1"/>
          </p:cNvSpPr>
          <p:nvPr/>
        </p:nvSpPr>
        <p:spPr bwMode="auto">
          <a:xfrm>
            <a:off x="3929058" y="50004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Première</a:t>
            </a:r>
          </a:p>
        </p:txBody>
      </p:sp>
      <p:sp>
        <p:nvSpPr>
          <p:cNvPr id="10264" name="Text Box 31"/>
          <p:cNvSpPr txBox="1">
            <a:spLocks noChangeArrowheads="1"/>
          </p:cNvSpPr>
          <p:nvPr/>
        </p:nvSpPr>
        <p:spPr bwMode="auto">
          <a:xfrm>
            <a:off x="6715140" y="57148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Terminale</a:t>
            </a:r>
          </a:p>
        </p:txBody>
      </p:sp>
      <p:cxnSp>
        <p:nvCxnSpPr>
          <p:cNvPr id="42" name="Connecteur droit 41"/>
          <p:cNvCxnSpPr/>
          <p:nvPr/>
        </p:nvCxnSpPr>
        <p:spPr>
          <a:xfrm rot="5400000">
            <a:off x="-1357313" y="2571751"/>
            <a:ext cx="3571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0" y="0"/>
            <a:ext cx="79295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Proposition d’organisation par 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centres 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d’intérêt</a:t>
            </a:r>
            <a:endParaRPr lang="fr-FR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6" name="Flèche droite 45"/>
          <p:cNvSpPr/>
          <p:nvPr/>
        </p:nvSpPr>
        <p:spPr>
          <a:xfrm>
            <a:off x="428596" y="1500174"/>
            <a:ext cx="2786063" cy="1092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Ci 1 / Ci 2/ Ci3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fr-FR" sz="1600" dirty="0" smtClean="0">
                <a:solidFill>
                  <a:srgbClr val="FF0000"/>
                </a:solidFill>
              </a:rPr>
              <a:t>/ Ci 4 / Ci 5</a:t>
            </a:r>
          </a:p>
        </p:txBody>
      </p:sp>
      <p:sp>
        <p:nvSpPr>
          <p:cNvPr id="48" name="Flèche droite 47"/>
          <p:cNvSpPr/>
          <p:nvPr/>
        </p:nvSpPr>
        <p:spPr>
          <a:xfrm>
            <a:off x="5572132" y="3214686"/>
            <a:ext cx="3143243" cy="8588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r-FR" sz="2400" dirty="0">
                <a:solidFill>
                  <a:srgbClr val="00B0F0"/>
                </a:solidFill>
              </a:rPr>
              <a:t>Ci 4 </a:t>
            </a:r>
            <a:r>
              <a:rPr lang="fr-FR" sz="2400" b="1" dirty="0">
                <a:solidFill>
                  <a:srgbClr val="00B0F0"/>
                </a:solidFill>
              </a:rPr>
              <a:t>/Ci 5 / Ci 6 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5929322" y="4643446"/>
            <a:ext cx="2857500" cy="746294"/>
            <a:chOff x="5929313" y="4500563"/>
            <a:chExt cx="2857500" cy="746294"/>
          </a:xfrm>
        </p:grpSpPr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429388" y="5000636"/>
              <a:ext cx="1571636" cy="246221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000" dirty="0"/>
                <a:t>PFMP =2 x 4 semaines</a:t>
              </a: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929313" y="4500563"/>
              <a:ext cx="2857500" cy="0"/>
            </a:xfrm>
            <a:prstGeom prst="line">
              <a:avLst/>
            </a:prstGeom>
            <a:noFill/>
            <a:ln w="38100" cmpd="dbl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5" name="Line 37"/>
            <p:cNvSpPr>
              <a:spLocks noChangeShapeType="1"/>
            </p:cNvSpPr>
            <p:nvPr/>
          </p:nvSpPr>
          <p:spPr bwMode="auto">
            <a:xfrm flipH="1" flipV="1">
              <a:off x="6718300" y="4714875"/>
              <a:ext cx="139716" cy="285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AutoShape 22"/>
            <p:cNvSpPr>
              <a:spLocks/>
            </p:cNvSpPr>
            <p:nvPr/>
          </p:nvSpPr>
          <p:spPr bwMode="auto">
            <a:xfrm rot="16200000">
              <a:off x="6607970" y="4393406"/>
              <a:ext cx="214312" cy="428625"/>
            </a:xfrm>
            <a:prstGeom prst="leftBrace">
              <a:avLst>
                <a:gd name="adj1" fmla="val 19424"/>
                <a:gd name="adj2" fmla="val 52960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50" name="AutoShape 22"/>
            <p:cNvSpPr>
              <a:spLocks/>
            </p:cNvSpPr>
            <p:nvPr/>
          </p:nvSpPr>
          <p:spPr bwMode="auto">
            <a:xfrm rot="16200000">
              <a:off x="7822407" y="4393406"/>
              <a:ext cx="214312" cy="428625"/>
            </a:xfrm>
            <a:prstGeom prst="leftBrace">
              <a:avLst>
                <a:gd name="adj1" fmla="val 19424"/>
                <a:gd name="adj2" fmla="val 52960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81" name="Line 37"/>
            <p:cNvSpPr>
              <a:spLocks noChangeShapeType="1"/>
            </p:cNvSpPr>
            <p:nvPr/>
          </p:nvSpPr>
          <p:spPr bwMode="auto">
            <a:xfrm flipV="1">
              <a:off x="7715250" y="4714875"/>
              <a:ext cx="21590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" name="Flèche droite 53"/>
          <p:cNvSpPr/>
          <p:nvPr/>
        </p:nvSpPr>
        <p:spPr>
          <a:xfrm>
            <a:off x="2643174" y="2428868"/>
            <a:ext cx="3314715" cy="8588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r-FR" sz="2400" b="1" dirty="0">
                <a:solidFill>
                  <a:srgbClr val="00B050"/>
                </a:solidFill>
              </a:rPr>
              <a:t>Ci 3 / Ci 4 / </a:t>
            </a:r>
            <a:r>
              <a:rPr lang="fr-FR" sz="2400" dirty="0">
                <a:solidFill>
                  <a:srgbClr val="00B050"/>
                </a:solidFill>
              </a:rPr>
              <a:t>Ci 5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r>
              <a:rPr lang="fr-FR" sz="2400" dirty="0">
                <a:solidFill>
                  <a:srgbClr val="00B050"/>
                </a:solidFill>
              </a:rPr>
              <a:t>/</a:t>
            </a:r>
            <a:r>
              <a:rPr lang="fr-FR" sz="1600" dirty="0">
                <a:solidFill>
                  <a:srgbClr val="00B050"/>
                </a:solidFill>
              </a:rPr>
              <a:t>Ci 6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3214678" y="4000504"/>
            <a:ext cx="2735262" cy="1174919"/>
            <a:chOff x="3214689" y="4000500"/>
            <a:chExt cx="2735262" cy="1174919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214689" y="4000500"/>
              <a:ext cx="2735262" cy="0"/>
            </a:xfrm>
            <a:prstGeom prst="line">
              <a:avLst/>
            </a:prstGeom>
            <a:noFill/>
            <a:ln w="38100" cmpd="dbl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5" name="Line 35"/>
            <p:cNvSpPr>
              <a:spLocks noChangeShapeType="1"/>
            </p:cNvSpPr>
            <p:nvPr/>
          </p:nvSpPr>
          <p:spPr bwMode="auto">
            <a:xfrm flipH="1" flipV="1">
              <a:off x="4000507" y="4143374"/>
              <a:ext cx="357189" cy="785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AutoShape 22"/>
            <p:cNvSpPr>
              <a:spLocks/>
            </p:cNvSpPr>
            <p:nvPr/>
          </p:nvSpPr>
          <p:spPr bwMode="auto">
            <a:xfrm rot="16200000">
              <a:off x="3893350" y="3893343"/>
              <a:ext cx="214312" cy="428625"/>
            </a:xfrm>
            <a:prstGeom prst="leftBrace">
              <a:avLst>
                <a:gd name="adj1" fmla="val 19424"/>
                <a:gd name="adj2" fmla="val 52960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3" name="Line 37"/>
            <p:cNvSpPr>
              <a:spLocks noChangeShapeType="1"/>
            </p:cNvSpPr>
            <p:nvPr/>
          </p:nvSpPr>
          <p:spPr bwMode="auto">
            <a:xfrm flipV="1">
              <a:off x="5072064" y="4214814"/>
              <a:ext cx="428642" cy="714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3643306" y="4929198"/>
              <a:ext cx="1797053" cy="246221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000" dirty="0"/>
                <a:t>PFMP = </a:t>
              </a:r>
              <a:r>
                <a:rPr lang="fr-FR" sz="1000" dirty="0" smtClean="0"/>
                <a:t>2 X4 </a:t>
              </a:r>
              <a:r>
                <a:rPr lang="fr-FR" sz="1000" dirty="0"/>
                <a:t>semaines</a:t>
              </a:r>
            </a:p>
          </p:txBody>
        </p:sp>
        <p:sp>
          <p:nvSpPr>
            <p:cNvPr id="43" name="AutoShape 22"/>
            <p:cNvSpPr>
              <a:spLocks/>
            </p:cNvSpPr>
            <p:nvPr/>
          </p:nvSpPr>
          <p:spPr bwMode="auto">
            <a:xfrm rot="16200000">
              <a:off x="5393548" y="3893343"/>
              <a:ext cx="214312" cy="428625"/>
            </a:xfrm>
            <a:prstGeom prst="leftBrace">
              <a:avLst>
                <a:gd name="adj1" fmla="val 19424"/>
                <a:gd name="adj2" fmla="val 52960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28596" y="3429000"/>
            <a:ext cx="2736850" cy="1174917"/>
            <a:chOff x="428625" y="3714750"/>
            <a:chExt cx="2736850" cy="1174917"/>
          </a:xfrm>
        </p:grpSpPr>
        <p:sp>
          <p:nvSpPr>
            <p:cNvPr id="10270" name="Line 35"/>
            <p:cNvSpPr>
              <a:spLocks noChangeShapeType="1"/>
            </p:cNvSpPr>
            <p:nvPr/>
          </p:nvSpPr>
          <p:spPr bwMode="auto">
            <a:xfrm flipH="1" flipV="1">
              <a:off x="928688" y="3929062"/>
              <a:ext cx="357164" cy="642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428625" y="3714750"/>
              <a:ext cx="2736850" cy="0"/>
            </a:xfrm>
            <a:prstGeom prst="line">
              <a:avLst/>
            </a:prstGeom>
            <a:noFill/>
            <a:ln w="38100" cmpd="dbl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928663" y="4643444"/>
              <a:ext cx="1857388" cy="246223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000" dirty="0"/>
                <a:t>PFMP = </a:t>
              </a:r>
              <a:r>
                <a:rPr lang="fr-FR" sz="1000" dirty="0" smtClean="0"/>
                <a:t>2 x 3 </a:t>
              </a:r>
              <a:r>
                <a:rPr lang="fr-FR" sz="1000" dirty="0"/>
                <a:t>semaines</a:t>
              </a:r>
            </a:p>
          </p:txBody>
        </p:sp>
        <p:sp>
          <p:nvSpPr>
            <p:cNvPr id="35" name="AutoShape 22"/>
            <p:cNvSpPr>
              <a:spLocks/>
            </p:cNvSpPr>
            <p:nvPr/>
          </p:nvSpPr>
          <p:spPr bwMode="auto">
            <a:xfrm rot="16200000">
              <a:off x="815182" y="3685381"/>
              <a:ext cx="215900" cy="274637"/>
            </a:xfrm>
            <a:prstGeom prst="leftBrace">
              <a:avLst>
                <a:gd name="adj1" fmla="val 19424"/>
                <a:gd name="adj2" fmla="val 49783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1" name="Line 35"/>
            <p:cNvSpPr>
              <a:spLocks noChangeShapeType="1"/>
            </p:cNvSpPr>
            <p:nvPr/>
          </p:nvSpPr>
          <p:spPr bwMode="auto">
            <a:xfrm flipV="1">
              <a:off x="2285984" y="3929062"/>
              <a:ext cx="503254" cy="714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AutoShape 22"/>
            <p:cNvSpPr>
              <a:spLocks/>
            </p:cNvSpPr>
            <p:nvPr/>
          </p:nvSpPr>
          <p:spPr bwMode="auto">
            <a:xfrm rot="16200000">
              <a:off x="2672557" y="3685381"/>
              <a:ext cx="215900" cy="274637"/>
            </a:xfrm>
            <a:prstGeom prst="leftBrace">
              <a:avLst>
                <a:gd name="adj1" fmla="val 19424"/>
                <a:gd name="adj2" fmla="val 49783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47" name="Bouton d'action : Accueil 46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Bouton d'action : Précédent 50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Bouton d'action : Suivant 52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357158" y="857232"/>
            <a:ext cx="2857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</a:rPr>
              <a:t>Découvrir le milieu  professionnel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</a:rPr>
              <a:t>Réaliser des tâches simpl</a:t>
            </a:r>
            <a:r>
              <a:rPr lang="fr-FR" sz="1200" b="1" dirty="0" smtClean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57554" y="928670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B050"/>
                </a:solidFill>
              </a:rPr>
              <a:t>Réaliser des réparations en autonomie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00B050"/>
                </a:solidFill>
              </a:rPr>
              <a:t>Réaliser des contrôles et mesures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72198" y="928670"/>
            <a:ext cx="2521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B0F0"/>
                </a:solidFill>
              </a:rPr>
              <a:t>Prendre en charge une intervention complète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62" grpId="0"/>
      <p:bldP spid="10263" grpId="0"/>
      <p:bldP spid="10264" grpId="0"/>
      <p:bldP spid="46" grpId="0" animBg="1"/>
      <p:bldP spid="48" grpId="0" animBg="1"/>
      <p:bldP spid="54" grpId="0" animBg="1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5"/>
          <p:cNvSpPr>
            <a:spLocks noChangeShapeType="1"/>
          </p:cNvSpPr>
          <p:nvPr/>
        </p:nvSpPr>
        <p:spPr bwMode="auto">
          <a:xfrm>
            <a:off x="3143250" y="928688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5867400" y="836613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8715375" y="142875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132138" y="2349500"/>
            <a:ext cx="2735262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95288" y="1630363"/>
            <a:ext cx="273685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468313" y="4365625"/>
            <a:ext cx="2663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900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5867400" y="2997200"/>
            <a:ext cx="285750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1275" name="Text Box 29"/>
          <p:cNvSpPr txBox="1">
            <a:spLocks noChangeArrowheads="1"/>
          </p:cNvSpPr>
          <p:nvPr/>
        </p:nvSpPr>
        <p:spPr bwMode="auto">
          <a:xfrm>
            <a:off x="1222375" y="13049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Seconde</a:t>
            </a:r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4067175" y="20605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Première</a:t>
            </a:r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6948488" y="27019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Terminale</a:t>
            </a:r>
          </a:p>
        </p:txBody>
      </p:sp>
      <p:sp>
        <p:nvSpPr>
          <p:cNvPr id="11278" name="Line 35"/>
          <p:cNvSpPr>
            <a:spLocks noChangeShapeType="1"/>
          </p:cNvSpPr>
          <p:nvPr/>
        </p:nvSpPr>
        <p:spPr bwMode="auto">
          <a:xfrm flipV="1">
            <a:off x="3643306" y="2568573"/>
            <a:ext cx="357194" cy="20748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 rot="16200000">
            <a:off x="929482" y="1600994"/>
            <a:ext cx="215900" cy="274637"/>
          </a:xfrm>
          <a:prstGeom prst="leftBrace">
            <a:avLst>
              <a:gd name="adj1" fmla="val 19424"/>
              <a:gd name="adj2" fmla="val 4978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grpSp>
        <p:nvGrpSpPr>
          <p:cNvPr id="11280" name="Groupe 43"/>
          <p:cNvGrpSpPr>
            <a:grpSpLocks/>
          </p:cNvGrpSpPr>
          <p:nvPr/>
        </p:nvGrpSpPr>
        <p:grpSpPr bwMode="auto">
          <a:xfrm>
            <a:off x="0" y="0"/>
            <a:ext cx="8715375" cy="1000125"/>
            <a:chOff x="0" y="0"/>
            <a:chExt cx="8715375" cy="1000125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8001024" cy="50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fr-FR" sz="2000" b="1" dirty="0" smtClean="0">
                  <a:solidFill>
                    <a:srgbClr val="000099"/>
                  </a:solidFill>
                  <a:latin typeface="Comic Sans MS" pitchFamily="66" charset="0"/>
                </a:rPr>
                <a:t>Proposition de gestion de l’alternance</a:t>
              </a:r>
              <a:endParaRPr lang="fr-FR" sz="2000" b="1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sp>
          <p:nvSpPr>
            <p:cNvPr id="25" name="Flèche droite à entaille 24"/>
            <p:cNvSpPr/>
            <p:nvPr/>
          </p:nvSpPr>
          <p:spPr>
            <a:xfrm>
              <a:off x="428625" y="357188"/>
              <a:ext cx="8286750" cy="642937"/>
            </a:xfrm>
            <a:prstGeom prst="notchedRightArrow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dirty="0"/>
                <a:t>BAC  PRO  Maintenance des </a:t>
              </a:r>
              <a:r>
                <a:rPr lang="fr-FR" b="1" dirty="0" smtClean="0"/>
                <a:t>véhicules  </a:t>
              </a:r>
              <a:r>
                <a:rPr lang="fr-FR" b="1" dirty="0"/>
                <a:t>(</a:t>
              </a:r>
              <a:r>
                <a:rPr lang="fr-FR" b="1" dirty="0" smtClean="0"/>
                <a:t>PFMP sur un base de 22 semaines soit 770h)</a:t>
              </a:r>
              <a:endParaRPr lang="fr-FR" b="1" dirty="0"/>
            </a:p>
          </p:txBody>
        </p:sp>
      </p:grpSp>
      <p:sp>
        <p:nvSpPr>
          <p:cNvPr id="11281" name="Line 35"/>
          <p:cNvSpPr>
            <a:spLocks noChangeShapeType="1"/>
          </p:cNvSpPr>
          <p:nvPr/>
        </p:nvSpPr>
        <p:spPr bwMode="auto">
          <a:xfrm flipV="1">
            <a:off x="714375" y="1846263"/>
            <a:ext cx="3238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82" name="Line 35"/>
          <p:cNvSpPr>
            <a:spLocks noChangeShapeType="1"/>
          </p:cNvSpPr>
          <p:nvPr/>
        </p:nvSpPr>
        <p:spPr bwMode="auto">
          <a:xfrm flipV="1">
            <a:off x="2470150" y="1855788"/>
            <a:ext cx="2476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AutoShape 22"/>
          <p:cNvSpPr>
            <a:spLocks/>
          </p:cNvSpPr>
          <p:nvPr/>
        </p:nvSpPr>
        <p:spPr bwMode="auto">
          <a:xfrm rot="16200000">
            <a:off x="3893345" y="2247106"/>
            <a:ext cx="214312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284" name="Line 37"/>
          <p:cNvSpPr>
            <a:spLocks noChangeShapeType="1"/>
          </p:cNvSpPr>
          <p:nvPr/>
        </p:nvSpPr>
        <p:spPr bwMode="auto">
          <a:xfrm flipV="1">
            <a:off x="4857752" y="2568574"/>
            <a:ext cx="500061" cy="3603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rot="16200000" flipH="1">
            <a:off x="-800125" y="1585887"/>
            <a:ext cx="2352696" cy="38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Line 37"/>
          <p:cNvSpPr>
            <a:spLocks noChangeShapeType="1"/>
          </p:cNvSpPr>
          <p:nvPr/>
        </p:nvSpPr>
        <p:spPr bwMode="auto">
          <a:xfrm flipV="1">
            <a:off x="6500825" y="3211512"/>
            <a:ext cx="99999" cy="10033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" name="AutoShape 22"/>
          <p:cNvSpPr>
            <a:spLocks/>
          </p:cNvSpPr>
          <p:nvPr/>
        </p:nvSpPr>
        <p:spPr bwMode="auto">
          <a:xfrm rot="16200000">
            <a:off x="6479381" y="2890044"/>
            <a:ext cx="214313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8" name="AutoShape 22"/>
          <p:cNvSpPr>
            <a:spLocks/>
          </p:cNvSpPr>
          <p:nvPr/>
        </p:nvSpPr>
        <p:spPr bwMode="auto">
          <a:xfrm rot="16200000">
            <a:off x="7608094" y="2890044"/>
            <a:ext cx="214313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289" name="Line 37"/>
          <p:cNvSpPr>
            <a:spLocks noChangeShapeType="1"/>
          </p:cNvSpPr>
          <p:nvPr/>
        </p:nvSpPr>
        <p:spPr bwMode="auto">
          <a:xfrm flipH="1" flipV="1">
            <a:off x="7715250" y="3211513"/>
            <a:ext cx="214313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 rot="16200000">
            <a:off x="2601119" y="1610519"/>
            <a:ext cx="215900" cy="274638"/>
          </a:xfrm>
          <a:prstGeom prst="leftBrace">
            <a:avLst>
              <a:gd name="adj1" fmla="val 19424"/>
              <a:gd name="adj2" fmla="val 4978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3" name="AutoShape 22"/>
          <p:cNvSpPr>
            <a:spLocks/>
          </p:cNvSpPr>
          <p:nvPr/>
        </p:nvSpPr>
        <p:spPr bwMode="auto">
          <a:xfrm rot="16200000">
            <a:off x="5250657" y="2247106"/>
            <a:ext cx="214312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6" name="Bouton d'action : Accueil 45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Bouton d'action : Précédent 46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Bouton d'action : Suivant 47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42844" y="2354035"/>
            <a:ext cx="1439863" cy="170816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3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Ci2: Découverte du milieu professionnel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000" dirty="0" smtClean="0"/>
              <a:t>Organisation </a:t>
            </a:r>
            <a:r>
              <a:rPr lang="fr-FR" sz="1000" dirty="0"/>
              <a:t>d’une entreprise de maintenance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000" dirty="0"/>
              <a:t>Organisation </a:t>
            </a:r>
            <a:r>
              <a:rPr lang="fr-FR" sz="1000" dirty="0" smtClean="0"/>
              <a:t>d’un atelier et </a:t>
            </a:r>
            <a:r>
              <a:rPr lang="fr-FR" sz="1000" dirty="0"/>
              <a:t>de son poste de travail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14480" y="2496911"/>
            <a:ext cx="1512168" cy="147732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3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Ci3: Maintenance périodique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Mise </a:t>
            </a:r>
            <a:r>
              <a:rPr lang="fr-FR" sz="1000" dirty="0"/>
              <a:t>en œuvre d’une opération de maintenance sur un véhicule( révisions, freins,..)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14678" y="4714884"/>
            <a:ext cx="1597137" cy="132343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4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Ci3 et </a:t>
            </a:r>
            <a:r>
              <a:rPr lang="fr-FR" sz="1000" dirty="0" smtClean="0"/>
              <a:t>Ci4: Maintenance </a:t>
            </a:r>
            <a:r>
              <a:rPr lang="fr-FR" sz="1000" dirty="0"/>
              <a:t>périodique et corrective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Mise </a:t>
            </a:r>
            <a:r>
              <a:rPr lang="fr-FR" sz="1000" dirty="0"/>
              <a:t>en œuvre d’une opération sur un organe mécanique (distribution, freinage, climatisation,...)</a:t>
            </a: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4143372" y="2928934"/>
            <a:ext cx="1574486" cy="163121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/>
              <a:t>PFMP: 4 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Ci4 : </a:t>
            </a:r>
            <a:r>
              <a:rPr lang="fr-FR" sz="1000" dirty="0" smtClean="0"/>
              <a:t>Maintenance </a:t>
            </a:r>
            <a:r>
              <a:rPr lang="fr-FR" sz="1000" dirty="0"/>
              <a:t>corrective 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Mise </a:t>
            </a:r>
            <a:r>
              <a:rPr lang="fr-FR" sz="1000" dirty="0"/>
              <a:t>en œuvre d’une réparation sur des organes mécaniques (embrayage, transmission, culasse, BV,TAV..)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918356" y="4206732"/>
            <a:ext cx="1571636" cy="132343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4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Ci6: Diagnostic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Collecte des données  et d’expériences : support de l’épreuve  E32 (bruit</a:t>
            </a:r>
            <a:r>
              <a:rPr lang="fr-FR" sz="1000" dirty="0"/>
              <a:t>, comportement du véhicule</a:t>
            </a:r>
            <a:r>
              <a:rPr lang="fr-FR" sz="1000" dirty="0" smtClean="0"/>
              <a:t>,..)</a:t>
            </a:r>
            <a:endParaRPr lang="fr-FR" sz="1000" dirty="0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596336" y="3429596"/>
            <a:ext cx="1440160" cy="132343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4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Ci6: Diagnostic 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Intervention </a:t>
            </a:r>
            <a:r>
              <a:rPr lang="fr-FR" sz="1000" dirty="0"/>
              <a:t>sur un système haute technicité (Injection électronique essence ou diesel, ESP,..)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5"/>
          <p:cNvSpPr>
            <a:spLocks noChangeShapeType="1"/>
          </p:cNvSpPr>
          <p:nvPr/>
        </p:nvSpPr>
        <p:spPr bwMode="auto">
          <a:xfrm>
            <a:off x="3143250" y="836613"/>
            <a:ext cx="0" cy="177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5867400" y="83661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8715375" y="1428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3" name="Line 33"/>
          <p:cNvSpPr>
            <a:spLocks noChangeShapeType="1"/>
          </p:cNvSpPr>
          <p:nvPr/>
        </p:nvSpPr>
        <p:spPr bwMode="auto">
          <a:xfrm>
            <a:off x="4000499" y="2546351"/>
            <a:ext cx="1" cy="150222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294" name="Groupe 43"/>
          <p:cNvGrpSpPr>
            <a:grpSpLocks/>
          </p:cNvGrpSpPr>
          <p:nvPr/>
        </p:nvGrpSpPr>
        <p:grpSpPr bwMode="auto">
          <a:xfrm>
            <a:off x="0" y="0"/>
            <a:ext cx="8715375" cy="1000125"/>
            <a:chOff x="0" y="0"/>
            <a:chExt cx="8715375" cy="1000125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7143750" cy="50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400" b="1" dirty="0" smtClean="0">
                  <a:solidFill>
                    <a:srgbClr val="000099"/>
                  </a:solidFill>
                  <a:latin typeface="Comic Sans MS" pitchFamily="66" charset="0"/>
                </a:rPr>
                <a:t>Proposition de gestion de l’alternance</a:t>
              </a:r>
              <a:endParaRPr lang="fr-FR" sz="2400" b="1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sp>
          <p:nvSpPr>
            <p:cNvPr id="25" name="Flèche droite à entaille 24"/>
            <p:cNvSpPr/>
            <p:nvPr/>
          </p:nvSpPr>
          <p:spPr>
            <a:xfrm>
              <a:off x="428625" y="357188"/>
              <a:ext cx="8286750" cy="642937"/>
            </a:xfrm>
            <a:prstGeom prst="notchedRightArrow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dirty="0" smtClean="0"/>
                <a:t>BAC  PRO  Maintenance des véhicules  (PFMP sur un base de 22 semaines soit 770h)</a:t>
              </a:r>
              <a:endParaRPr lang="fr-FR" b="1" dirty="0"/>
            </a:p>
          </p:txBody>
        </p:sp>
      </p:grpSp>
      <p:cxnSp>
        <p:nvCxnSpPr>
          <p:cNvPr id="31" name="Connecteur droit 30"/>
          <p:cNvCxnSpPr>
            <a:endCxn id="2" idx="4"/>
          </p:cNvCxnSpPr>
          <p:nvPr/>
        </p:nvCxnSpPr>
        <p:spPr>
          <a:xfrm>
            <a:off x="395288" y="115888"/>
            <a:ext cx="0" cy="558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395288" y="2924175"/>
            <a:ext cx="360045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495300" y="2636838"/>
            <a:ext cx="3500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8 semaines en entreprise obligatoires</a:t>
            </a:r>
          </a:p>
        </p:txBody>
      </p:sp>
      <p:sp>
        <p:nvSpPr>
          <p:cNvPr id="12298" name="ZoneTexte 35"/>
          <p:cNvSpPr txBox="1">
            <a:spLocks noChangeArrowheads="1"/>
          </p:cNvSpPr>
          <p:nvPr/>
        </p:nvSpPr>
        <p:spPr bwMode="auto">
          <a:xfrm>
            <a:off x="3844133" y="4105292"/>
            <a:ext cx="1795462" cy="784830"/>
          </a:xfrm>
          <a:prstGeom prst="rect">
            <a:avLst/>
          </a:prstGeom>
          <a:solidFill>
            <a:srgbClr val="FFC000"/>
          </a:solidFill>
          <a:ln w="635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EP 2</a:t>
            </a:r>
            <a:r>
              <a:rPr lang="fr-FR" sz="1200" dirty="0">
                <a:solidFill>
                  <a:srgbClr val="FF0000"/>
                </a:solidFill>
              </a:rPr>
              <a:t>: </a:t>
            </a:r>
            <a:r>
              <a:rPr lang="fr-FR" sz="1100" dirty="0">
                <a:solidFill>
                  <a:srgbClr val="FF0000"/>
                </a:solidFill>
              </a:rPr>
              <a:t>Réalisation d’interventions de maintenance  périodique ou corrective</a:t>
            </a:r>
          </a:p>
        </p:txBody>
      </p:sp>
      <p:sp>
        <p:nvSpPr>
          <p:cNvPr id="12299" name="Line 33"/>
          <p:cNvSpPr>
            <a:spLocks noChangeShapeType="1"/>
          </p:cNvSpPr>
          <p:nvPr/>
        </p:nvSpPr>
        <p:spPr bwMode="auto">
          <a:xfrm flipH="1">
            <a:off x="5364163" y="2519363"/>
            <a:ext cx="0" cy="16002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Bouton d'action : Accueil 45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Bouton d'action : Précédent 46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Bouton d'action : Suivant 47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riangle rectangle 1"/>
          <p:cNvSpPr/>
          <p:nvPr/>
        </p:nvSpPr>
        <p:spPr>
          <a:xfrm flipH="1">
            <a:off x="395288" y="5062538"/>
            <a:ext cx="8329612" cy="639762"/>
          </a:xfrm>
          <a:prstGeom prst="rtTriangle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 rot="21313933">
            <a:off x="1277191" y="5008322"/>
            <a:ext cx="7101329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0000"/>
                </a:solidFill>
              </a:rPr>
              <a:t>Niveau de performance formalisé dans les </a:t>
            </a:r>
            <a:r>
              <a:rPr lang="fr-FR" sz="1600" b="1" dirty="0">
                <a:solidFill>
                  <a:srgbClr val="FF0000"/>
                </a:solidFill>
              </a:rPr>
              <a:t>livrets de suivi et d’évaluation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3132138" y="2349500"/>
            <a:ext cx="2735262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395288" y="1630363"/>
            <a:ext cx="273685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5867400" y="2997200"/>
            <a:ext cx="285750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2309" name="Text Box 30"/>
          <p:cNvSpPr txBox="1">
            <a:spLocks noChangeArrowheads="1"/>
          </p:cNvSpPr>
          <p:nvPr/>
        </p:nvSpPr>
        <p:spPr bwMode="auto">
          <a:xfrm>
            <a:off x="4067175" y="20605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Première</a:t>
            </a: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6948488" y="27019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Terminale</a:t>
            </a:r>
          </a:p>
        </p:txBody>
      </p:sp>
      <p:sp>
        <p:nvSpPr>
          <p:cNvPr id="55" name="AutoShape 22"/>
          <p:cNvSpPr>
            <a:spLocks/>
          </p:cNvSpPr>
          <p:nvPr/>
        </p:nvSpPr>
        <p:spPr bwMode="auto">
          <a:xfrm rot="16200000">
            <a:off x="929482" y="1600994"/>
            <a:ext cx="215900" cy="274637"/>
          </a:xfrm>
          <a:prstGeom prst="leftBrace">
            <a:avLst>
              <a:gd name="adj1" fmla="val 19424"/>
              <a:gd name="adj2" fmla="val 4978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8" name="AutoShape 22"/>
          <p:cNvSpPr>
            <a:spLocks/>
          </p:cNvSpPr>
          <p:nvPr/>
        </p:nvSpPr>
        <p:spPr bwMode="auto">
          <a:xfrm rot="16200000">
            <a:off x="3893345" y="2247106"/>
            <a:ext cx="214312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0" name="AutoShape 22"/>
          <p:cNvSpPr>
            <a:spLocks/>
          </p:cNvSpPr>
          <p:nvPr/>
        </p:nvSpPr>
        <p:spPr bwMode="auto">
          <a:xfrm rot="16200000">
            <a:off x="2601119" y="1610519"/>
            <a:ext cx="215900" cy="274638"/>
          </a:xfrm>
          <a:prstGeom prst="leftBrace">
            <a:avLst>
              <a:gd name="adj1" fmla="val 19424"/>
              <a:gd name="adj2" fmla="val 4978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1" name="AutoShape 22"/>
          <p:cNvSpPr>
            <a:spLocks/>
          </p:cNvSpPr>
          <p:nvPr/>
        </p:nvSpPr>
        <p:spPr bwMode="auto">
          <a:xfrm rot="16200000">
            <a:off x="5250657" y="2247106"/>
            <a:ext cx="214312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2" name="AutoShape 22"/>
          <p:cNvSpPr>
            <a:spLocks/>
          </p:cNvSpPr>
          <p:nvPr/>
        </p:nvSpPr>
        <p:spPr bwMode="auto">
          <a:xfrm rot="16200000">
            <a:off x="6479381" y="2890044"/>
            <a:ext cx="214313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3" name="AutoShape 22"/>
          <p:cNvSpPr>
            <a:spLocks/>
          </p:cNvSpPr>
          <p:nvPr/>
        </p:nvSpPr>
        <p:spPr bwMode="auto">
          <a:xfrm rot="16200000">
            <a:off x="7608094" y="2890044"/>
            <a:ext cx="214313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1222375" y="13049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Seconde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411789" y="1137304"/>
            <a:ext cx="4556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0000"/>
                </a:solidFill>
              </a:rPr>
              <a:t>Jury </a:t>
            </a:r>
            <a:r>
              <a:rPr lang="fr-FR" b="1" dirty="0">
                <a:solidFill>
                  <a:srgbClr val="FF0000"/>
                </a:solidFill>
              </a:rPr>
              <a:t>CAP</a:t>
            </a: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8502650" y="958964"/>
            <a:ext cx="296971" cy="25699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0000"/>
                </a:solidFill>
              </a:rPr>
              <a:t>Jury 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0000"/>
                </a:solidFill>
              </a:rPr>
              <a:t>BAC </a:t>
            </a:r>
            <a:r>
              <a:rPr lang="fr-FR" b="1" dirty="0">
                <a:solidFill>
                  <a:srgbClr val="FF0000"/>
                </a:solidFill>
              </a:rPr>
              <a:t>PRO</a:t>
            </a:r>
          </a:p>
        </p:txBody>
      </p:sp>
      <p:sp>
        <p:nvSpPr>
          <p:cNvPr id="12320" name="Text Box 19"/>
          <p:cNvSpPr txBox="1">
            <a:spLocks noChangeArrowheads="1"/>
          </p:cNvSpPr>
          <p:nvPr/>
        </p:nvSpPr>
        <p:spPr bwMode="auto">
          <a:xfrm>
            <a:off x="2611438" y="5373688"/>
            <a:ext cx="376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-</a:t>
            </a:r>
          </a:p>
        </p:txBody>
      </p:sp>
      <p:sp>
        <p:nvSpPr>
          <p:cNvPr id="12321" name="Text Box 19"/>
          <p:cNvSpPr txBox="1">
            <a:spLocks noChangeArrowheads="1"/>
          </p:cNvSpPr>
          <p:nvPr/>
        </p:nvSpPr>
        <p:spPr bwMode="auto">
          <a:xfrm>
            <a:off x="8318500" y="5157788"/>
            <a:ext cx="37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+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5934785" y="3009220"/>
            <a:ext cx="2695604" cy="1039356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 31: </a:t>
            </a:r>
            <a:r>
              <a:rPr lang="fr-FR" dirty="0" smtClean="0">
                <a:solidFill>
                  <a:srgbClr val="FF0000"/>
                </a:solidFill>
              </a:rPr>
              <a:t>Réalisation d’intervention sur véhicule</a:t>
            </a:r>
            <a:endParaRPr lang="fr-FR" b="1" dirty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 bwMode="auto">
          <a:xfrm>
            <a:off x="571500" y="1285860"/>
            <a:ext cx="8229600" cy="4000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Exemple </a:t>
            </a:r>
            <a:br>
              <a:rPr lang="fr-FR" dirty="0" smtClean="0"/>
            </a:br>
            <a:r>
              <a:rPr lang="fr-FR" dirty="0" smtClean="0"/>
              <a:t>d’une stratégie pédagogique </a:t>
            </a:r>
            <a:br>
              <a:rPr lang="fr-FR" dirty="0" smtClean="0"/>
            </a:br>
            <a:r>
              <a:rPr lang="fr-FR" dirty="0" smtClean="0"/>
              <a:t>et </a:t>
            </a:r>
            <a:br>
              <a:rPr lang="fr-FR" dirty="0" smtClean="0"/>
            </a:br>
            <a:r>
              <a:rPr lang="fr-FR" dirty="0" smtClean="0"/>
              <a:t>d’organisation en </a:t>
            </a:r>
            <a:r>
              <a:rPr lang="fr-FR" dirty="0" smtClean="0"/>
              <a:t>centres </a:t>
            </a:r>
            <a:r>
              <a:rPr lang="fr-FR" dirty="0" smtClean="0"/>
              <a:t>d’intérêt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" name="Bouton d'action : Accueil 2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Bouton d'action : Précédent 3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Bouton d'action : Suivant 4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PierreM\Enseignement\Lycée GORDINI\GORDINI 2009-2010\images Gordini\renault_clio_gordini_rs1_full_lightbox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112"/>
          <a:stretch>
            <a:fillRect/>
          </a:stretch>
        </p:blipFill>
        <p:spPr>
          <a:xfrm>
            <a:off x="2143108" y="1500174"/>
            <a:ext cx="4857784" cy="3043559"/>
          </a:xfrm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" name="Flèche courbée vers la gauche 3"/>
          <p:cNvSpPr/>
          <p:nvPr/>
        </p:nvSpPr>
        <p:spPr>
          <a:xfrm>
            <a:off x="2124075" y="500063"/>
            <a:ext cx="6376988" cy="5592762"/>
          </a:xfrm>
          <a:prstGeom prst="curvedLeftArrow">
            <a:avLst>
              <a:gd name="adj1" fmla="val 6925"/>
              <a:gd name="adj2" fmla="val 17382"/>
              <a:gd name="adj3" fmla="val 1896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39464" y="500042"/>
            <a:ext cx="2663651" cy="86409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4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La maintenance corrective</a:t>
            </a:r>
          </a:p>
        </p:txBody>
      </p:sp>
      <p:sp>
        <p:nvSpPr>
          <p:cNvPr id="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92950" y="2492896"/>
            <a:ext cx="1871663" cy="128588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5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Les mesures </a:t>
            </a:r>
          </a:p>
          <a:p>
            <a:pPr algn="ctr">
              <a:defRPr/>
            </a:pPr>
            <a:r>
              <a:rPr lang="fr-FR" dirty="0"/>
              <a:t>et</a:t>
            </a:r>
          </a:p>
          <a:p>
            <a:pPr algn="ctr">
              <a:defRPr/>
            </a:pPr>
            <a:r>
              <a:rPr lang="fr-FR" dirty="0"/>
              <a:t>contrôles</a:t>
            </a:r>
          </a:p>
          <a:p>
            <a:pPr algn="ctr">
              <a:defRPr/>
            </a:pPr>
            <a:endParaRPr lang="fr-FR" dirty="0"/>
          </a:p>
        </p:txBody>
      </p:sp>
      <p:sp>
        <p:nvSpPr>
          <p:cNvPr id="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7950" y="476672"/>
            <a:ext cx="2735858" cy="7920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3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La maintenance périodique</a:t>
            </a:r>
          </a:p>
        </p:txBody>
      </p:sp>
      <p:sp>
        <p:nvSpPr>
          <p:cNvPr id="8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796681" y="5157192"/>
            <a:ext cx="1871663" cy="8096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6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Diagnostic</a:t>
            </a:r>
          </a:p>
        </p:txBody>
      </p:sp>
      <p:sp>
        <p:nvSpPr>
          <p:cNvPr id="9" name="Flèche vers le haut 8"/>
          <p:cNvSpPr/>
          <p:nvPr/>
        </p:nvSpPr>
        <p:spPr>
          <a:xfrm>
            <a:off x="571500" y="1363663"/>
            <a:ext cx="714375" cy="4351337"/>
          </a:xfrm>
          <a:prstGeom prst="up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Rectangle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7504" y="2492896"/>
            <a:ext cx="1871663" cy="10001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2 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L’environnement</a:t>
            </a:r>
          </a:p>
          <a:p>
            <a:pPr algn="ctr">
              <a:defRPr/>
            </a:pPr>
            <a:r>
              <a:rPr lang="fr-FR" dirty="0"/>
              <a:t>professionnel</a:t>
            </a:r>
          </a:p>
        </p:txBody>
      </p:sp>
      <p:sp>
        <p:nvSpPr>
          <p:cNvPr id="11" name="Rectangl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28569" y="5013176"/>
            <a:ext cx="1871663" cy="92870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1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Connaissance </a:t>
            </a:r>
          </a:p>
          <a:p>
            <a:pPr algn="ctr">
              <a:defRPr/>
            </a:pPr>
            <a:r>
              <a:rPr lang="fr-FR" dirty="0"/>
              <a:t>du véhicule</a:t>
            </a: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2484438" y="4745038"/>
            <a:ext cx="3670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FF3300"/>
                </a:solidFill>
              </a:rPr>
              <a:t>Organisation </a:t>
            </a:r>
            <a:r>
              <a:rPr lang="fr-FR" b="1" dirty="0">
                <a:solidFill>
                  <a:srgbClr val="FF3300"/>
                </a:solidFill>
              </a:rPr>
              <a:t>par </a:t>
            </a:r>
            <a:r>
              <a:rPr lang="fr-FR" b="1" dirty="0" smtClean="0">
                <a:solidFill>
                  <a:srgbClr val="FF3300"/>
                </a:solidFill>
              </a:rPr>
              <a:t>centres </a:t>
            </a:r>
            <a:r>
              <a:rPr lang="fr-FR" b="1" dirty="0">
                <a:solidFill>
                  <a:srgbClr val="FF3300"/>
                </a:solidFill>
              </a:rPr>
              <a:t>d’intérêt</a:t>
            </a:r>
          </a:p>
        </p:txBody>
      </p:sp>
      <p:sp>
        <p:nvSpPr>
          <p:cNvPr id="13" name="Bouton d'action : Accueil 12">
            <a:hlinkClick r:id="rId9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Bouton d'action : Précédent 13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Bouton d'action : Suivant 14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124200" y="2895600"/>
            <a:ext cx="457200" cy="240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69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FF0000"/>
                </a:solidFill>
              </a:rPr>
              <a:t>Ci 1: </a:t>
            </a:r>
            <a:r>
              <a:rPr lang="fr-FR" sz="3200" dirty="0" smtClean="0"/>
              <a:t>Connaissance du véhicule</a:t>
            </a:r>
            <a:endParaRPr lang="fr-FR" sz="3200" dirty="0"/>
          </a:p>
        </p:txBody>
      </p:sp>
      <p:pic>
        <p:nvPicPr>
          <p:cNvPr id="4099" name="Picture 2" descr="C:\Users\Administrateur\Desktop\3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214938" y="1428750"/>
            <a:ext cx="3459162" cy="2443163"/>
          </a:xfrm>
          <a:noFill/>
          <a:ln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143375"/>
            <a:ext cx="8953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28625" y="2000250"/>
            <a:ext cx="4643438" cy="1631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Tâches professionnelles:</a:t>
            </a:r>
          </a:p>
          <a:p>
            <a:pPr>
              <a:defRPr/>
            </a:pPr>
            <a:endParaRPr lang="fr-FR" sz="1200" u="sng" dirty="0"/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T4.1 Prendre en charge le véhicule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T1.2 Remplacer les sous-ensembles, les éléments, les produits. Ajuster les niveaux.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T2.2 Identifier les systèmes, les sous ensembles , les éléments défectueux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T3.1 Remplacer, réparer, les sous-ensemble, les éléments </a:t>
            </a:r>
          </a:p>
        </p:txBody>
      </p:sp>
      <p:sp>
        <p:nvSpPr>
          <p:cNvPr id="10" name="Bouton d'action : Accueil 9">
            <a:hlinkClick r:id="rId5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572250" y="4143375"/>
            <a:ext cx="2357438" cy="13541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Identifier et localiser</a:t>
            </a:r>
            <a:r>
              <a:rPr lang="fr-FR" dirty="0"/>
              <a:t> les systèmes (frontière, liaisons,…..) 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Identifier le véhicule</a:t>
            </a:r>
          </a:p>
          <a:p>
            <a:pPr>
              <a:defRPr/>
            </a:pPr>
            <a:endParaRPr lang="fr-FR" sz="1200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6179344" y="3321844"/>
            <a:ext cx="1000125" cy="78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>
            <a:off x="5715000" y="4500563"/>
            <a:ext cx="928688" cy="642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28625" y="4286250"/>
            <a:ext cx="464343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Compétences visées: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C11 Collecter les données nécessaires à son intervention</a:t>
            </a:r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C21 Préparer son intervention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35987" cy="7683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FF0000"/>
                </a:solidFill>
              </a:rPr>
              <a:t>Ci 2: </a:t>
            </a:r>
            <a:r>
              <a:rPr lang="fr-FR" sz="3200" dirty="0" smtClean="0"/>
              <a:t>L’environnement professionnel</a:t>
            </a:r>
            <a:endParaRPr lang="fr-FR" sz="3200" dirty="0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Bouton d'action : Précédent 8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Bouton d'action : Suivant 9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8596" y="2000240"/>
            <a:ext cx="4643470" cy="2000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Tâches professionnelles: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T4.1 Prendre en charge le véhicule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T4.2 Restituer le véhicule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T4.3 Proposer une intervention complémentaire ou obligatoire, un service, un produit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T5.1 Approvisionner les sous-ensembles, les éléments, les produits, équipements et outillages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T5.2 Ouvrir, compléter l’ordre de réparation. Préparer une estimation, un devis</a:t>
            </a:r>
            <a:r>
              <a:rPr lang="fr-FR" sz="1200" strike="sngStrike" dirty="0">
                <a:latin typeface="Comic Sans MS" pitchFamily="66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8625" y="4286250"/>
            <a:ext cx="4643438" cy="1446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Compétences visées: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C11 Collecter les données nécessaires à son intervention</a:t>
            </a:r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C12 Communiquer en interne et avec les tiers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C21 Préparer son intervention</a:t>
            </a:r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C35 Préparer le véhicule</a:t>
            </a:r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C36 Gérer le poste de travail</a:t>
            </a:r>
          </a:p>
        </p:txBody>
      </p:sp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4"/>
          <a:srcRect t="8333"/>
          <a:stretch>
            <a:fillRect/>
          </a:stretch>
        </p:blipFill>
        <p:spPr bwMode="auto">
          <a:xfrm>
            <a:off x="6429388" y="1643050"/>
            <a:ext cx="2286000" cy="15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286380" y="1357298"/>
            <a:ext cx="3429000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Organisation </a:t>
            </a:r>
            <a:r>
              <a:rPr lang="fr-FR" dirty="0"/>
              <a:t>d’un </a:t>
            </a:r>
            <a:r>
              <a:rPr lang="fr-FR" dirty="0" smtClean="0"/>
              <a:t>plateau technique, </a:t>
            </a:r>
            <a:r>
              <a:rPr lang="fr-FR" dirty="0"/>
              <a:t>d’un poste de travail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357818" y="4643446"/>
            <a:ext cx="1285875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smtClean="0"/>
              <a:t>Gestion des déchets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429256" y="3286124"/>
            <a:ext cx="1714500" cy="307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Hygiène, sécurité</a:t>
            </a:r>
            <a:endParaRPr lang="fr-FR" sz="1200" dirty="0"/>
          </a:p>
        </p:txBody>
      </p:sp>
      <p:pic>
        <p:nvPicPr>
          <p:cNvPr id="5134" name="Image 16" descr="http://91.68.209.12/bmi/www.catuelec.com/sites/default/files/styles/thumbnail/public/imagette/al-320_web.jpg"/>
          <p:cNvPicPr>
            <a:picLocks noChangeAspect="1" noChangeArrowheads="1"/>
          </p:cNvPicPr>
          <p:nvPr/>
        </p:nvPicPr>
        <p:blipFill>
          <a:blip r:embed="rId5"/>
          <a:srcRect l="12500" r="6249"/>
          <a:stretch>
            <a:fillRect/>
          </a:stretch>
        </p:blipFill>
        <p:spPr bwMode="auto">
          <a:xfrm>
            <a:off x="7786710" y="3357562"/>
            <a:ext cx="9286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Image 18" descr="http://91.68.209.12/bmi/www.catuelec.com/sites/default/files/styles/thumbnail/public/imagette/mo-185_v_web.jpg"/>
          <p:cNvPicPr>
            <a:picLocks noChangeAspect="1" noChangeArrowheads="1"/>
          </p:cNvPicPr>
          <p:nvPr/>
        </p:nvPicPr>
        <p:blipFill>
          <a:blip r:embed="rId6"/>
          <a:srcRect t="6250"/>
          <a:stretch>
            <a:fillRect/>
          </a:stretch>
        </p:blipFill>
        <p:spPr bwMode="auto">
          <a:xfrm>
            <a:off x="6715140" y="3571876"/>
            <a:ext cx="8143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Image 19" descr="http://91.68.209.8/bmi/www.catuelec.com/sites/default/files/styles/thumbnail/public/imagette/GANTSCG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714752"/>
            <a:ext cx="942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wheelcom.info/img/actu/142_1.jpg"/>
          <p:cNvPicPr>
            <a:picLocks noChangeAspect="1" noChangeArrowheads="1"/>
          </p:cNvPicPr>
          <p:nvPr/>
        </p:nvPicPr>
        <p:blipFill>
          <a:blip r:embed="rId8" cstate="print"/>
          <a:srcRect t="13627" b="16877"/>
          <a:stretch>
            <a:fillRect/>
          </a:stretch>
        </p:blipFill>
        <p:spPr bwMode="auto">
          <a:xfrm>
            <a:off x="6540234" y="4572008"/>
            <a:ext cx="227628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3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FF0000"/>
                </a:solidFill>
              </a:rPr>
              <a:t>Ci 3: </a:t>
            </a:r>
            <a:r>
              <a:rPr lang="fr-FR" sz="3200" dirty="0" smtClean="0"/>
              <a:t>Maintenance périodique</a:t>
            </a:r>
            <a:endParaRPr lang="fr-FR" sz="3200" dirty="0"/>
          </a:p>
        </p:txBody>
      </p:sp>
      <p:sp>
        <p:nvSpPr>
          <p:cNvPr id="11" name="Bouton d'action : Accueil 10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Bouton d'action : Précédent 11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Bouton d'action : Suivant 12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8625" y="2000250"/>
            <a:ext cx="4643438" cy="1262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Tâches professionnelles: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T1.1 Effectuer les contrôles définis par la procédure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T1.2 Remplacer les sous-ensembles, les éléments, les produits. Ajuster les niveaux.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T1.3 Effectuer la mise à jour des indicateurs de maintenance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8625" y="4286250"/>
            <a:ext cx="4643438" cy="1262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Compétences visées: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C21 Préparer son intervention</a:t>
            </a:r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C31 Remettre en conformité les systèmes, les sous-ensembles, les éléments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C33 Effectuer les contrôles et les essais</a:t>
            </a:r>
            <a:endParaRPr lang="fr-FR" sz="1200" b="1" dirty="0">
              <a:latin typeface="Comic Sans MS" pitchFamily="66" charset="0"/>
            </a:endParaRPr>
          </a:p>
        </p:txBody>
      </p:sp>
      <p:pic>
        <p:nvPicPr>
          <p:cNvPr id="6153" name="Picture 11" descr="http://garage-royo-artal.fr/garage-carrosserie-depannage-auto-millau-aveyron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5475" y="1714500"/>
            <a:ext cx="3273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Espace réservé du contenu 15" descr="mécanicien auto pneu roue changeur Banque d'images - 18197445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429000"/>
            <a:ext cx="24288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ravail\2 BAC\BAC PRO 3ans\présentation bac pro\photos vp\pht_6_z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6"/>
            <a:ext cx="3000375" cy="225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00063" y="428625"/>
            <a:ext cx="8229600" cy="719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dirty="0">
                <a:solidFill>
                  <a:srgbClr val="FF0000"/>
                </a:solidFill>
              </a:rPr>
              <a:t>Ci </a:t>
            </a:r>
            <a:r>
              <a:rPr lang="fr-FR" sz="3200" dirty="0" smtClean="0">
                <a:solidFill>
                  <a:srgbClr val="FF0000"/>
                </a:solidFill>
              </a:rPr>
              <a:t>4: </a:t>
            </a:r>
            <a:r>
              <a:rPr lang="fr-FR" sz="3200" dirty="0" smtClean="0">
                <a:solidFill>
                  <a:schemeClr val="tx1"/>
                </a:solidFill>
              </a:rPr>
              <a:t>Maintenance </a:t>
            </a:r>
            <a:r>
              <a:rPr lang="fr-FR" sz="3200" dirty="0">
                <a:solidFill>
                  <a:schemeClr val="tx1"/>
                </a:solidFill>
              </a:rPr>
              <a:t>Corrective</a:t>
            </a:r>
          </a:p>
        </p:txBody>
      </p:sp>
      <p:sp>
        <p:nvSpPr>
          <p:cNvPr id="11" name="Bouton d'action : Accueil 10">
            <a:hlinkClick r:id="rId4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Bouton d'action : Précédent 11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Bouton d'action : Suivant 12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28625" y="2000250"/>
            <a:ext cx="464343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Tâches professionnelles: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T3.1 Remplacer, réparer, les sous-ensemble, les éléments 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T3.2  Régler , paramétrer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8625" y="4286250"/>
            <a:ext cx="4643438" cy="1262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Compétences visées: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C31 Remettre en conformité les systèmes, les sous-ensembles, les éléments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C32 Effectuer les mesures sur véhicule</a:t>
            </a:r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C34 Régler, paramétrer un système</a:t>
            </a:r>
          </a:p>
        </p:txBody>
      </p:sp>
      <p:pic>
        <p:nvPicPr>
          <p:cNvPr id="13314" name="Picture 2" descr="http://t3.gstatic.com/images?q=tbn:ANd9GcSo4RZaMLYUfDS9mMpy8wfiOwMN1Mw5smLrMT55QKxPohZBOKPVtO-zPxnfS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857628"/>
            <a:ext cx="2928958" cy="2193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286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FF0000"/>
                </a:solidFill>
              </a:rPr>
              <a:t>Ci 5: </a:t>
            </a:r>
            <a:r>
              <a:rPr lang="fr-FR" sz="3200" dirty="0" smtClean="0"/>
              <a:t>Les mesures et contrôles</a:t>
            </a:r>
            <a:endParaRPr lang="fr-FR" sz="3200" dirty="0"/>
          </a:p>
        </p:txBody>
      </p:sp>
      <p:pic>
        <p:nvPicPr>
          <p:cNvPr id="15" name="Picture 2" descr="C:\Users\Administrateur\Desktop\jujuy_1133098870_meganeii_mesuredemarre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285875"/>
            <a:ext cx="3117850" cy="1928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Bouton d'action : Accueil 9">
            <a:hlinkClick r:id="rId4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28625" y="2000250"/>
            <a:ext cx="4643438" cy="1077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Tâches professionnelles: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T1.1 Effectuer les contrôles définis par la procédure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T2.2 Identifier les systèmes, les sous ensembles , les éléments défectueux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8625" y="4286250"/>
            <a:ext cx="464343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Compétences visées: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C32 Effectuer les mesures sur véhicule</a:t>
            </a:r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C33 Effectuer les contrôles, les essais</a:t>
            </a:r>
          </a:p>
        </p:txBody>
      </p:sp>
      <p:pic>
        <p:nvPicPr>
          <p:cNvPr id="20" name="Image 19" descr="Garage A Callens - Garages d'automobiles réparation - Haubourdin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786190"/>
            <a:ext cx="32146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357188" y="571500"/>
            <a:ext cx="8229600" cy="792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dirty="0">
                <a:solidFill>
                  <a:srgbClr val="FF0000"/>
                </a:solidFill>
              </a:rPr>
              <a:t>Ci 6: </a:t>
            </a:r>
            <a:r>
              <a:rPr lang="fr-FR" sz="3200" dirty="0"/>
              <a:t>Le diagnostic</a:t>
            </a:r>
          </a:p>
        </p:txBody>
      </p:sp>
      <p:sp>
        <p:nvSpPr>
          <p:cNvPr id="10" name="Bouton d'action : Accueil 9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Bouton d'action : Précédent 10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Bouton d'action : Suivant 11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28625" y="2000250"/>
            <a:ext cx="4643438" cy="1262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Tâches professionnelles:</a:t>
            </a:r>
          </a:p>
          <a:p>
            <a:pPr>
              <a:defRPr/>
            </a:pPr>
            <a:endParaRPr lang="fr-FR" b="1" dirty="0"/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T2.1 Confirmer, constater un dysfonctionnement, une anomalie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T2.2 Identifier les systèmes, les sous ensembles , les éléments défectueux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</a:rPr>
              <a:t>T2.3 Proposer les solutions correctives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28625" y="4286250"/>
            <a:ext cx="464343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u="sng" dirty="0">
                <a:latin typeface="Comic Sans MS" pitchFamily="66" charset="0"/>
              </a:rPr>
              <a:t>Compétences visées:</a:t>
            </a:r>
          </a:p>
          <a:p>
            <a:pPr>
              <a:defRPr/>
            </a:pPr>
            <a:endParaRPr lang="fr-FR" u="sng" dirty="0"/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C22 Diagnostiquer un disfonctionnement mécanique</a:t>
            </a:r>
          </a:p>
          <a:p>
            <a:pPr>
              <a:defRPr/>
            </a:pPr>
            <a:r>
              <a:rPr lang="fr-FR" sz="1200" b="1" dirty="0">
                <a:latin typeface="Comic Sans MS" pitchFamily="66" charset="0"/>
              </a:rPr>
              <a:t>C23 Effectuer le diagnostic d’un système piloté</a:t>
            </a:r>
          </a:p>
        </p:txBody>
      </p:sp>
      <p:pic>
        <p:nvPicPr>
          <p:cNvPr id="9218" name="Picture 2" descr="http://www.obd2store.fr/obd2store/wp-content/uploads/2012/11/entretien-voi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901" y="2428868"/>
            <a:ext cx="365004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</TotalTime>
  <Words>1040</Words>
  <Application>Microsoft Office PowerPoint</Application>
  <PresentationFormat>Affichage à l'écran (4:3)</PresentationFormat>
  <Paragraphs>180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Exploitation des référentiels</vt:lpstr>
      <vt:lpstr>Exemple  d’une stratégie pédagogique  et  d’organisation en centres d’intérêt </vt:lpstr>
      <vt:lpstr>Présentation PowerPoint</vt:lpstr>
      <vt:lpstr>Ci 1: Connaissance du véhicule</vt:lpstr>
      <vt:lpstr>Ci 2: L’environnement professionnel</vt:lpstr>
      <vt:lpstr>Ci 3: Maintenance périodique</vt:lpstr>
      <vt:lpstr>Présentation PowerPoint</vt:lpstr>
      <vt:lpstr>Ci 5: Les mesures et contrôles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PSA PEUGEOT CITROEN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des diplômes de la filière automobile déc 2013</dc:title>
  <dc:creator>P.MOUTONS</dc:creator>
  <cp:lastModifiedBy>M. Arnaud Makoudi</cp:lastModifiedBy>
  <cp:revision>266</cp:revision>
  <dcterms:created xsi:type="dcterms:W3CDTF">2008-07-17T08:18:45Z</dcterms:created>
  <dcterms:modified xsi:type="dcterms:W3CDTF">2014-02-08T19:53:03Z</dcterms:modified>
</cp:coreProperties>
</file>