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  <p:sldMasterId id="2147484373" r:id="rId2"/>
    <p:sldMasterId id="2147484431" r:id="rId3"/>
    <p:sldMasterId id="2147484439" r:id="rId4"/>
    <p:sldMasterId id="2147484448" r:id="rId5"/>
    <p:sldMasterId id="2147484456" r:id="rId6"/>
    <p:sldMasterId id="2147484476" r:id="rId7"/>
    <p:sldMasterId id="2147484492" r:id="rId8"/>
    <p:sldMasterId id="2147484509" r:id="rId9"/>
    <p:sldMasterId id="2147484525" r:id="rId10"/>
    <p:sldMasterId id="2147484533" r:id="rId11"/>
    <p:sldMasterId id="2147484549" r:id="rId12"/>
    <p:sldMasterId id="2147484561" r:id="rId13"/>
    <p:sldMasterId id="2147484591" r:id="rId14"/>
  </p:sldMasterIdLst>
  <p:notesMasterIdLst>
    <p:notesMasterId r:id="rId38"/>
  </p:notesMasterIdLst>
  <p:handoutMasterIdLst>
    <p:handoutMasterId r:id="rId39"/>
  </p:handoutMasterIdLst>
  <p:sldIdLst>
    <p:sldId id="1278" r:id="rId15"/>
    <p:sldId id="1285" r:id="rId16"/>
    <p:sldId id="1295" r:id="rId17"/>
    <p:sldId id="1287" r:id="rId18"/>
    <p:sldId id="1286" r:id="rId19"/>
    <p:sldId id="1294" r:id="rId20"/>
    <p:sldId id="1279" r:id="rId21"/>
    <p:sldId id="1292" r:id="rId22"/>
    <p:sldId id="1289" r:id="rId23"/>
    <p:sldId id="1290" r:id="rId24"/>
    <p:sldId id="1288" r:id="rId25"/>
    <p:sldId id="1296" r:id="rId26"/>
    <p:sldId id="1280" r:id="rId27"/>
    <p:sldId id="1298" r:id="rId28"/>
    <p:sldId id="1303" r:id="rId29"/>
    <p:sldId id="1282" r:id="rId30"/>
    <p:sldId id="1302" r:id="rId31"/>
    <p:sldId id="1304" r:id="rId32"/>
    <p:sldId id="1297" r:id="rId33"/>
    <p:sldId id="1283" r:id="rId34"/>
    <p:sldId id="1299" r:id="rId35"/>
    <p:sldId id="1284" r:id="rId36"/>
    <p:sldId id="1277" r:id="rId37"/>
  </p:sldIdLst>
  <p:sldSz cx="9144000" cy="5143500" type="screen16x9"/>
  <p:notesSz cx="7102475" cy="10231438"/>
  <p:custDataLst>
    <p:tags r:id="rId4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131B113-8F8C-A642-B7D8-5450515B24F7}">
          <p14:sldIdLst>
            <p14:sldId id="1278"/>
            <p14:sldId id="1285"/>
            <p14:sldId id="1295"/>
            <p14:sldId id="1287"/>
            <p14:sldId id="1286"/>
            <p14:sldId id="1294"/>
            <p14:sldId id="1279"/>
            <p14:sldId id="1292"/>
            <p14:sldId id="1289"/>
            <p14:sldId id="1290"/>
            <p14:sldId id="1288"/>
            <p14:sldId id="1296"/>
            <p14:sldId id="1280"/>
            <p14:sldId id="1298"/>
            <p14:sldId id="1303"/>
            <p14:sldId id="1282"/>
            <p14:sldId id="1302"/>
            <p14:sldId id="1304"/>
            <p14:sldId id="1297"/>
            <p14:sldId id="1283"/>
            <p14:sldId id="1299"/>
            <p14:sldId id="1284"/>
            <p14:sldId id="1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F96"/>
    <a:srgbClr val="FFFD87"/>
    <a:srgbClr val="D2D1D5"/>
    <a:srgbClr val="EDF1F7"/>
    <a:srgbClr val="EECF16"/>
    <a:srgbClr val="F9F159"/>
    <a:srgbClr val="509ACC"/>
    <a:srgbClr val="360B96"/>
    <a:srgbClr val="D9DBE3"/>
    <a:srgbClr val="677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8" autoAdjust="0"/>
    <p:restoredTop sz="87874" autoAdjust="0"/>
  </p:normalViewPr>
  <p:slideViewPr>
    <p:cSldViewPr snapToGrid="0">
      <p:cViewPr varScale="1">
        <p:scale>
          <a:sx n="104" d="100"/>
          <a:sy n="104" d="100"/>
        </p:scale>
        <p:origin x="-112" y="-728"/>
      </p:cViewPr>
      <p:guideLst>
        <p:guide orient="horz" pos="158"/>
        <p:guide orient="horz" pos="706"/>
        <p:guide orient="horz" pos="2962"/>
        <p:guide pos="279"/>
        <p:guide pos="5510"/>
        <p:guide pos="2885"/>
      </p:guideLst>
    </p:cSldViewPr>
  </p:slideViewPr>
  <p:outlineViewPr>
    <p:cViewPr>
      <p:scale>
        <a:sx n="33" d="100"/>
        <a:sy n="33" d="100"/>
      </p:scale>
      <p:origin x="0" y="9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0"/>
    </p:cViewPr>
  </p:sorterViewPr>
  <p:notesViewPr>
    <p:cSldViewPr snapToGrid="0">
      <p:cViewPr varScale="1">
        <p:scale>
          <a:sx n="104" d="100"/>
          <a:sy n="104" d="100"/>
        </p:scale>
        <p:origin x="-3498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09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971809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9A97FD-8039-445D-A8F5-27DCBB2AD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89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B15A3A-1809-46EA-9E23-A88F7B1A8DB6}" type="datetimeFigureOut">
              <a:rPr lang="en-US"/>
              <a:pPr>
                <a:defRPr/>
              </a:pPr>
              <a:t>09/12/13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E6265E-B514-4B94-ABE0-D666B4439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4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6265E-B514-4B94-ABE0-D666B44395B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4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6265E-B514-4B94-ABE0-D666B44395B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8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6265E-B514-4B94-ABE0-D666B44395B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7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6265E-B514-4B94-ABE0-D666B44395B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7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vertus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6265E-B514-4B94-ABE0-D666B44395B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9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946D35-033D-45E7-B990-B0F21F42DB18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6725" cy="3835400"/>
          </a:xfrm>
          <a:ln/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4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8BC9D5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562" y="47418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Believe Beyond HD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4750330"/>
            <a:ext cx="465668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BE2F94-415B-4404-A8F6-7EDA3B98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56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47778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4 layout. title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766275" cy="3569877"/>
          </a:xfrm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5350932" y="-2"/>
            <a:ext cx="3793067" cy="51435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735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683297"/>
            <a:ext cx="8396287" cy="517922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2 layout. title goes here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3304024"/>
            <a:ext cx="4122000" cy="1174844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3304025"/>
            <a:ext cx="4121150" cy="117484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541337" indent="0">
              <a:buFont typeface="Arial"/>
              <a:buNone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19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 only layout. title goes here</a:t>
            </a:r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dirty="0" smtClean="0"/>
              <a:t>Presentation sub heading goes here, including presenter’s name and presentation 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>
                <a:solidFill>
                  <a:srgbClr val="303044"/>
                </a:solidFill>
              </a:defRPr>
            </a:lvl1pPr>
          </a:lstStyle>
          <a:p>
            <a:r>
              <a:rPr lang="en-GB" dirty="0" smtClean="0"/>
              <a:t>presentation title 2 layout </a:t>
            </a:r>
            <a:br>
              <a:rPr lang="en-GB" dirty="0" smtClean="0"/>
            </a:br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137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35794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3596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84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73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0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696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Presentation sub-heading goes here, including presenter’s name and presentation date.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2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25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0999"/>
            <a:ext cx="4122000" cy="3579401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1"/>
            <a:ext cx="4121150" cy="35794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5388"/>
          </a:xfrm>
          <a:noFill/>
          <a:ln>
            <a:noFill/>
          </a:ln>
        </p:spPr>
        <p:txBody>
          <a:bodyPr lIns="108000"/>
          <a:lstStyle>
            <a:lvl1pPr>
              <a:defRPr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98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880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7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659740"/>
            <a:ext cx="3784601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8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3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9358" y="320662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775196" y="160021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56" y="1032946"/>
            <a:ext cx="5472653" cy="1677195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5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4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9358" y="2720866"/>
            <a:ext cx="2415642" cy="1012944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9333" y="312610"/>
            <a:ext cx="2726268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32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5 layout.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9757" y="285949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2895595" y="125308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53366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2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117446" cy="2994144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 only layout. title goes here</a:t>
            </a:r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70273"/>
            <a:ext cx="3702577" cy="1211394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3 layout </a:t>
            </a:r>
            <a:br>
              <a:rPr lang="en-GB" noProof="0" dirty="0" smtClean="0"/>
            </a:br>
            <a:r>
              <a:rPr lang="en-GB" noProof="0" dirty="0" smtClean="0"/>
              <a:t>title 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7733" y="1498600"/>
            <a:ext cx="4072468" cy="2980267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47778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4 layout. title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766275" cy="3569877"/>
          </a:xfrm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5350932" y="-2"/>
            <a:ext cx="3793067" cy="51435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735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683297"/>
            <a:ext cx="8396287" cy="517922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2 layout. title goes here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3304024"/>
            <a:ext cx="4122000" cy="1174844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3304025"/>
            <a:ext cx="4121150" cy="117484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541337" indent="0">
              <a:buFont typeface="Arial"/>
              <a:buNone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19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18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000">
                <a:solidFill>
                  <a:srgbClr val="963C00"/>
                </a:solidFill>
              </a:defRPr>
            </a:lvl1pPr>
          </a:lstStyle>
          <a:p>
            <a:r>
              <a:rPr lang="en-GB" dirty="0" smtClean="0"/>
              <a:t>divide header layout </a:t>
            </a:r>
            <a:br>
              <a:rPr lang="en-GB" dirty="0" smtClean="0"/>
            </a:br>
            <a:r>
              <a:rPr lang="en-GB" dirty="0" smtClean="0"/>
              <a:t>title will go here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Believe beyond HD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296323" y="-1583277"/>
            <a:ext cx="177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highlight </a:t>
            </a:r>
            <a:r>
              <a:rPr lang="en-US" sz="1000" b="1" dirty="0" err="1" smtClean="0">
                <a:solidFill>
                  <a:srgbClr val="FFFFFF"/>
                </a:solidFill>
              </a:rPr>
              <a:t>colours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63C00"/>
                </a:solidFill>
              </a:defRPr>
            </a:lvl1pPr>
          </a:lstStyle>
          <a:p>
            <a:r>
              <a:rPr lang="en-US" dirty="0" smtClean="0"/>
              <a:t>title &amp;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6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962672" cy="273844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Believe beyond HD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2F3F-20B9-46A3-860F-A3666FE94198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24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8BC9D5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E2F94-415B-4404-A8F6-7EDA3B98C2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57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851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8BC9D5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E2F94-415B-4404-A8F6-7EDA3B98C2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649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dirty="0" smtClean="0"/>
              <a:t>Presentation sub heading goes here, including presenter’s name and presentation 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2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1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SONY EUROPE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 only layout. title goes here</a:t>
            </a:r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SONY EUROPE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dirty="0" smtClean="0"/>
              <a:t>Presentation sub heading goes here, including presenter’s name and presentation 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SONY EUROPE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>
                <a:solidFill>
                  <a:srgbClr val="303044"/>
                </a:solidFill>
              </a:defRPr>
            </a:lvl1pPr>
          </a:lstStyle>
          <a:p>
            <a:r>
              <a:rPr lang="en-GB" dirty="0" smtClean="0"/>
              <a:t>presentation title 2 layout </a:t>
            </a:r>
            <a:br>
              <a:rPr lang="en-GB" dirty="0" smtClean="0"/>
            </a:br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SONY EUROPE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137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35794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3596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SONY EUROPE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84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73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0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SONY EUROPE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SONY EUROPE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696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85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618" y="1597427"/>
            <a:ext cx="7772797" cy="11033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203" y="2915047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272" indent="0" algn="ctr">
              <a:buNone/>
              <a:defRPr/>
            </a:lvl2pPr>
            <a:lvl3pPr marL="570523" indent="0" algn="ctr">
              <a:buNone/>
              <a:defRPr/>
            </a:lvl3pPr>
            <a:lvl4pPr marL="855794" indent="0" algn="ctr">
              <a:buNone/>
              <a:defRPr/>
            </a:lvl4pPr>
            <a:lvl5pPr marL="1141061" indent="0" algn="ctr">
              <a:buNone/>
              <a:defRPr/>
            </a:lvl5pPr>
            <a:lvl6pPr marL="1426320" indent="0" algn="ctr">
              <a:buNone/>
              <a:defRPr/>
            </a:lvl6pPr>
            <a:lvl7pPr marL="1711586" indent="0" algn="ctr">
              <a:buNone/>
              <a:defRPr/>
            </a:lvl7pPr>
            <a:lvl8pPr marL="1996854" indent="0" algn="ctr">
              <a:buNone/>
              <a:defRPr/>
            </a:lvl8pPr>
            <a:lvl9pPr marL="2282116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06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>
                <a:solidFill>
                  <a:srgbClr val="303044"/>
                </a:solidFill>
              </a:defRPr>
            </a:lvl1pPr>
          </a:lstStyle>
          <a:p>
            <a:r>
              <a:rPr lang="en-GB" dirty="0" smtClean="0"/>
              <a:t>presentation title 2 layout </a:t>
            </a:r>
            <a:br>
              <a:rPr lang="en-GB" dirty="0" smtClean="0"/>
            </a:br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137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24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28" y="3304993"/>
            <a:ext cx="7772797" cy="1021953"/>
          </a:xfrm>
        </p:spPr>
        <p:txBody>
          <a:bodyPr/>
          <a:lstStyle>
            <a:lvl1pPr algn="l">
              <a:defRPr sz="25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28" y="2179848"/>
            <a:ext cx="7772797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272" indent="0">
              <a:buNone/>
              <a:defRPr sz="1100"/>
            </a:lvl2pPr>
            <a:lvl3pPr marL="570523" indent="0">
              <a:buNone/>
              <a:defRPr sz="1000"/>
            </a:lvl3pPr>
            <a:lvl4pPr marL="855794" indent="0">
              <a:buNone/>
              <a:defRPr sz="900"/>
            </a:lvl4pPr>
            <a:lvl5pPr marL="1141061" indent="0">
              <a:buNone/>
              <a:defRPr sz="900"/>
            </a:lvl5pPr>
            <a:lvl6pPr marL="1426320" indent="0">
              <a:buNone/>
              <a:defRPr sz="900"/>
            </a:lvl6pPr>
            <a:lvl7pPr marL="1711586" indent="0">
              <a:buNone/>
              <a:defRPr sz="900"/>
            </a:lvl7pPr>
            <a:lvl8pPr marL="1996854" indent="0">
              <a:buNone/>
              <a:defRPr sz="900"/>
            </a:lvl8pPr>
            <a:lvl9pPr marL="2282116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647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399" y="1033859"/>
            <a:ext cx="4066976" cy="3786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9641" y="1033859"/>
            <a:ext cx="4066977" cy="3786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13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404" y="206386"/>
            <a:ext cx="8229203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399" y="1150937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272" indent="0">
              <a:buNone/>
              <a:defRPr sz="1300" b="1"/>
            </a:lvl2pPr>
            <a:lvl3pPr marL="570523" indent="0">
              <a:buNone/>
              <a:defRPr sz="1100" b="1"/>
            </a:lvl3pPr>
            <a:lvl4pPr marL="855794" indent="0">
              <a:buNone/>
              <a:defRPr sz="1000" b="1"/>
            </a:lvl4pPr>
            <a:lvl5pPr marL="1141061" indent="0">
              <a:buNone/>
              <a:defRPr sz="1000" b="1"/>
            </a:lvl5pPr>
            <a:lvl6pPr marL="1426320" indent="0">
              <a:buNone/>
              <a:defRPr sz="1000" b="1"/>
            </a:lvl6pPr>
            <a:lvl7pPr marL="1711586" indent="0">
              <a:buNone/>
              <a:defRPr sz="1000" b="1"/>
            </a:lvl7pPr>
            <a:lvl8pPr marL="1996854" indent="0">
              <a:buNone/>
              <a:defRPr sz="1000" b="1"/>
            </a:lvl8pPr>
            <a:lvl9pPr marL="2282116" indent="0">
              <a:buNone/>
              <a:defRPr sz="10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399" y="1631157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422" y="1150937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272" indent="0">
              <a:buNone/>
              <a:defRPr sz="1300" b="1"/>
            </a:lvl2pPr>
            <a:lvl3pPr marL="570523" indent="0">
              <a:buNone/>
              <a:defRPr sz="1100" b="1"/>
            </a:lvl3pPr>
            <a:lvl4pPr marL="855794" indent="0">
              <a:buNone/>
              <a:defRPr sz="1000" b="1"/>
            </a:lvl4pPr>
            <a:lvl5pPr marL="1141061" indent="0">
              <a:buNone/>
              <a:defRPr sz="1000" b="1"/>
            </a:lvl5pPr>
            <a:lvl6pPr marL="1426320" indent="0">
              <a:buNone/>
              <a:defRPr sz="1000" b="1"/>
            </a:lvl6pPr>
            <a:lvl7pPr marL="1711586" indent="0">
              <a:buNone/>
              <a:defRPr sz="1000" b="1"/>
            </a:lvl7pPr>
            <a:lvl8pPr marL="1996854" indent="0">
              <a:buNone/>
              <a:defRPr sz="1000" b="1"/>
            </a:lvl8pPr>
            <a:lvl9pPr marL="2282116" indent="0">
              <a:buNone/>
              <a:defRPr sz="10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80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51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404" y="204407"/>
            <a:ext cx="3008313" cy="872133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404" y="1076540"/>
            <a:ext cx="3008313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272" indent="0">
              <a:buNone/>
              <a:defRPr sz="800"/>
            </a:lvl2pPr>
            <a:lvl3pPr marL="570523" indent="0">
              <a:buNone/>
              <a:defRPr sz="600"/>
            </a:lvl3pPr>
            <a:lvl4pPr marL="855794" indent="0">
              <a:buNone/>
              <a:defRPr sz="600"/>
            </a:lvl4pPr>
            <a:lvl5pPr marL="1141061" indent="0">
              <a:buNone/>
              <a:defRPr sz="600"/>
            </a:lvl5pPr>
            <a:lvl6pPr marL="1426320" indent="0">
              <a:buNone/>
              <a:defRPr sz="600"/>
            </a:lvl6pPr>
            <a:lvl7pPr marL="1711586" indent="0">
              <a:buNone/>
              <a:defRPr sz="600"/>
            </a:lvl7pPr>
            <a:lvl8pPr marL="1996854" indent="0">
              <a:buNone/>
              <a:defRPr sz="600"/>
            </a:lvl8pPr>
            <a:lvl9pPr marL="2282116" indent="0">
              <a:buNone/>
              <a:defRPr sz="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650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907" y="3600660"/>
            <a:ext cx="5486797" cy="4246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1907" y="459394"/>
            <a:ext cx="5486797" cy="3086695"/>
          </a:xfrm>
        </p:spPr>
        <p:txBody>
          <a:bodyPr lIns="68437" tIns="34213" rIns="68437" bIns="34213"/>
          <a:lstStyle>
            <a:lvl1pPr marL="0" indent="0">
              <a:buNone/>
              <a:defRPr sz="2000"/>
            </a:lvl1pPr>
            <a:lvl2pPr marL="285272" indent="0">
              <a:buNone/>
              <a:defRPr sz="1800"/>
            </a:lvl2pPr>
            <a:lvl3pPr marL="570523" indent="0">
              <a:buNone/>
              <a:defRPr sz="1500"/>
            </a:lvl3pPr>
            <a:lvl4pPr marL="855794" indent="0">
              <a:buNone/>
              <a:defRPr sz="1300"/>
            </a:lvl4pPr>
            <a:lvl5pPr marL="1141061" indent="0">
              <a:buNone/>
              <a:defRPr sz="1300"/>
            </a:lvl5pPr>
            <a:lvl6pPr marL="1426320" indent="0">
              <a:buNone/>
              <a:defRPr sz="1300"/>
            </a:lvl6pPr>
            <a:lvl7pPr marL="1711586" indent="0">
              <a:buNone/>
              <a:defRPr sz="1300"/>
            </a:lvl7pPr>
            <a:lvl8pPr marL="1996854" indent="0">
              <a:buNone/>
              <a:defRPr sz="1300"/>
            </a:lvl8pPr>
            <a:lvl9pPr marL="2282116" indent="0">
              <a:buNone/>
              <a:defRPr sz="13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1907" y="4025305"/>
            <a:ext cx="5486797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272" indent="0">
              <a:buNone/>
              <a:defRPr sz="800"/>
            </a:lvl2pPr>
            <a:lvl3pPr marL="570523" indent="0">
              <a:buNone/>
              <a:defRPr sz="600"/>
            </a:lvl3pPr>
            <a:lvl4pPr marL="855794" indent="0">
              <a:buNone/>
              <a:defRPr sz="600"/>
            </a:lvl4pPr>
            <a:lvl5pPr marL="1141061" indent="0">
              <a:buNone/>
              <a:defRPr sz="600"/>
            </a:lvl5pPr>
            <a:lvl6pPr marL="1426320" indent="0">
              <a:buNone/>
              <a:defRPr sz="600"/>
            </a:lvl6pPr>
            <a:lvl7pPr marL="1711586" indent="0">
              <a:buNone/>
              <a:defRPr sz="600"/>
            </a:lvl7pPr>
            <a:lvl8pPr marL="1996854" indent="0">
              <a:buNone/>
              <a:defRPr sz="600"/>
            </a:lvl8pPr>
            <a:lvl9pPr marL="2282116" indent="0">
              <a:buNone/>
              <a:defRPr sz="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54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4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799" y="420699"/>
            <a:ext cx="2056805" cy="4399359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399" y="420699"/>
            <a:ext cx="6077148" cy="4399359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3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35794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3596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352" y="4684207"/>
            <a:ext cx="2132972" cy="357119"/>
          </a:xfrm>
          <a:prstGeom prst="rect">
            <a:avLst/>
          </a:prstGeom>
        </p:spPr>
        <p:txBody>
          <a:bodyPr lIns="57122" tIns="28562" rIns="57122" bIns="28562"/>
          <a:lstStyle>
            <a:lvl1pPr defTabSz="571500"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50" charset="-128"/>
              </a:defRPr>
            </a:lvl1pPr>
          </a:lstStyle>
          <a:p>
            <a:pPr algn="l" rtl="0">
              <a:defRPr/>
            </a:pPr>
            <a:fld id="{875B1F81-6972-42C1-9625-AF8C708DAF8E}" type="datetime5">
              <a:rPr kumimoji="1" lang="ja-JP" altLang="en-US" sz="1400" kern="1200" smtClean="0">
                <a:solidFill>
                  <a:srgbClr val="000000"/>
                </a:solidFill>
                <a:latin typeface="Arial" charset="0"/>
                <a:cs typeface="+mn-cs"/>
              </a:rPr>
              <a:pPr algn="l" rtl="0">
                <a:defRPr/>
              </a:pPr>
              <a:t>9-déc-13</a:t>
            </a:fld>
            <a:endParaRPr kumimoji="1" lang="en-US" altLang="ja-JP" sz="1400" kern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682" y="4684207"/>
            <a:ext cx="2132972" cy="357119"/>
          </a:xfrm>
          <a:prstGeom prst="rect">
            <a:avLst/>
          </a:prstGeom>
        </p:spPr>
        <p:txBody>
          <a:bodyPr lIns="57122" tIns="28562" rIns="57122" bIns="28562"/>
          <a:lstStyle>
            <a:lvl1pPr defTabSz="571500"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50" charset="-128"/>
              </a:defRPr>
            </a:lvl1pPr>
          </a:lstStyle>
          <a:p>
            <a:pPr algn="l" rtl="0">
              <a:defRPr/>
            </a:pPr>
            <a:fld id="{B74AF4B9-03F2-4710-B9E3-11AB650A8A4C}" type="slidenum">
              <a:rPr kumimoji="1" lang="ja-JP" altLang="en-US" sz="1400" kern="1200" smtClean="0">
                <a:solidFill>
                  <a:srgbClr val="000000"/>
                </a:solidFill>
                <a:latin typeface="Arial" charset="0"/>
                <a:cs typeface="+mn-cs"/>
              </a:rPr>
              <a:pPr algn="l" rtl="0">
                <a:defRPr/>
              </a:pPr>
              <a:t>‹#›</a:t>
            </a:fld>
            <a:endParaRPr kumimoji="1" lang="en-US" altLang="ja-JP" sz="1400" kern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new-bottom-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532"/>
            <a:ext cx="9144000" cy="2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 descr="horiz-line"/>
          <p:cNvPicPr preferRelativeResize="0">
            <a:picLocks noChangeArrowheads="1"/>
          </p:cNvPicPr>
          <p:nvPr userDrawn="1"/>
        </p:nvPicPr>
        <p:blipFill>
          <a:blip r:embed="rId3">
            <a:lum bright="14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9" b="-50394"/>
          <a:stretch>
            <a:fillRect/>
          </a:stretch>
        </p:blipFill>
        <p:spPr bwMode="auto">
          <a:xfrm>
            <a:off x="1283756" y="5017519"/>
            <a:ext cx="6817573" cy="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Sony-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22" y="4915341"/>
            <a:ext cx="950413" cy="20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15" descr="XDCAM_EX BlackBack Metaric Shade .jpg"/>
          <p:cNvPicPr>
            <a:picLocks noChangeAspect="1"/>
          </p:cNvPicPr>
          <p:nvPr userDrawn="1"/>
        </p:nvPicPr>
        <p:blipFill>
          <a:blip r:embed="rId5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3" y="4936177"/>
            <a:ext cx="1112122" cy="1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4308607" y="5009582"/>
            <a:ext cx="662709" cy="13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245" tIns="6748" rIns="11245" bIns="6748">
            <a:spAutoFit/>
          </a:bodyPr>
          <a:lstStyle>
            <a:defPPr>
              <a:defRPr lang="ja-JP"/>
            </a:defPPr>
            <a:lvl1pPr marL="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62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dirty="0" smtClean="0">
                <a:solidFill>
                  <a:srgbClr val="2BAEAB"/>
                </a:solidFill>
                <a:latin typeface="Arial Black" pitchFamily="34" charset="0"/>
              </a:rPr>
              <a:t>page </a:t>
            </a:r>
            <a:fld id="{942341E7-B70D-4A41-94C0-2D99C264D09C}" type="slidenum">
              <a:rPr kumimoji="0" lang="en-US" altLang="ja-JP" sz="800">
                <a:solidFill>
                  <a:srgbClr val="2BAEAB"/>
                </a:solidFill>
                <a:latin typeface="Arial Black" pitchFamily="34" charset="0"/>
              </a:rPr>
              <a:pPr algn="ctr" defTabSz="8162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800" dirty="0">
              <a:solidFill>
                <a:srgbClr val="2BAEAB"/>
              </a:solidFill>
              <a:latin typeface="Arial Black" pitchFamily="34" charset="0"/>
            </a:endParaRPr>
          </a:p>
        </p:txBody>
      </p:sp>
      <p:pic>
        <p:nvPicPr>
          <p:cNvPr id="8" name="Picture 35" descr="[本文ページ用ｰ小]01_日英_02_秘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" y="4921293"/>
            <a:ext cx="874022" cy="2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3374067" y="4892527"/>
            <a:ext cx="2497064" cy="1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245" tIns="6748" rIns="11245" bIns="6748">
            <a:spAutoFit/>
          </a:bodyPr>
          <a:lstStyle>
            <a:defPPr>
              <a:defRPr lang="ja-JP"/>
            </a:defPPr>
            <a:lvl1pPr marL="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62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b="1" smtClean="0">
                <a:solidFill>
                  <a:srgbClr val="2BAEAB"/>
                </a:solidFill>
                <a:latin typeface="Arial Black" pitchFamily="34" charset="0"/>
              </a:rPr>
              <a:t>NAB12 XDCAM</a:t>
            </a:r>
            <a:endParaRPr kumimoji="0" lang="ja-JP" altLang="en-US" sz="800" b="1" dirty="0">
              <a:solidFill>
                <a:srgbClr val="2BAEAB"/>
              </a:solidFill>
              <a:latin typeface="Arial Black" pitchFamily="34" charset="0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312607" y="5001648"/>
            <a:ext cx="1553266" cy="180799"/>
          </a:xfrm>
          <a:prstGeom prst="rect">
            <a:avLst/>
          </a:prstGeom>
        </p:spPr>
        <p:txBody>
          <a:bodyPr wrap="none" lIns="57128" tIns="28565" rIns="57128" bIns="28565">
            <a:spAutoFit/>
          </a:bodyPr>
          <a:lstStyle>
            <a:defPPr>
              <a:defRPr lang="ja-JP"/>
            </a:defPPr>
            <a:lvl1pPr marL="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PDSG PSG CCSBD</a:t>
            </a:r>
            <a:r>
              <a:rPr lang="ja-JP" altLang="en-US" sz="80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80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CCS-PLN</a:t>
            </a:r>
            <a:endParaRPr lang="ja-JP" altLang="en-US" sz="800" dirty="0">
              <a:solidFill>
                <a:srgbClr val="FFFFFF">
                  <a:lumMod val="50000"/>
                </a:srgb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9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610" y="1553058"/>
            <a:ext cx="7772797" cy="1697281"/>
          </a:xfrm>
          <a:solidFill>
            <a:srgbClr val="080B8E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ctr">
              <a:lnSpc>
                <a:spcPct val="140000"/>
              </a:lnSpc>
              <a:defRPr sz="28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5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new-bottom-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532"/>
            <a:ext cx="9144000" cy="2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 descr="horiz-line"/>
          <p:cNvPicPr preferRelativeResize="0">
            <a:picLocks noChangeArrowheads="1"/>
          </p:cNvPicPr>
          <p:nvPr userDrawn="1"/>
        </p:nvPicPr>
        <p:blipFill>
          <a:blip r:embed="rId3">
            <a:lum bright="14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9" b="-50394"/>
          <a:stretch>
            <a:fillRect/>
          </a:stretch>
        </p:blipFill>
        <p:spPr bwMode="auto">
          <a:xfrm>
            <a:off x="1283756" y="5017519"/>
            <a:ext cx="6817573" cy="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Sony-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22" y="4915341"/>
            <a:ext cx="950413" cy="20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15" descr="XDCAM_EX BlackBack Metaric Shade .jpg"/>
          <p:cNvPicPr>
            <a:picLocks noChangeAspect="1"/>
          </p:cNvPicPr>
          <p:nvPr userDrawn="1"/>
        </p:nvPicPr>
        <p:blipFill>
          <a:blip r:embed="rId5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3" y="4936177"/>
            <a:ext cx="1112122" cy="1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4308607" y="5009582"/>
            <a:ext cx="662709" cy="13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245" tIns="6748" rIns="11245" bIns="6748">
            <a:spAutoFit/>
          </a:bodyPr>
          <a:lstStyle>
            <a:defPPr>
              <a:defRPr lang="ja-JP"/>
            </a:defPPr>
            <a:lvl1pPr marL="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62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dirty="0" smtClean="0">
                <a:solidFill>
                  <a:srgbClr val="2BAEAB"/>
                </a:solidFill>
                <a:latin typeface="Arial Black" pitchFamily="34" charset="0"/>
              </a:rPr>
              <a:t>page </a:t>
            </a:r>
            <a:fld id="{39B5DFB7-BF30-4D1D-BC45-6AB88E14DA01}" type="slidenum">
              <a:rPr kumimoji="0" lang="en-US" altLang="ja-JP" sz="800">
                <a:solidFill>
                  <a:srgbClr val="2BAEAB"/>
                </a:solidFill>
                <a:latin typeface="Arial Black" pitchFamily="34" charset="0"/>
              </a:rPr>
              <a:pPr algn="ctr" defTabSz="8162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800" dirty="0">
              <a:solidFill>
                <a:srgbClr val="2BAEAB"/>
              </a:solidFill>
              <a:latin typeface="Arial Black" pitchFamily="34" charset="0"/>
            </a:endParaRPr>
          </a:p>
        </p:txBody>
      </p:sp>
      <p:pic>
        <p:nvPicPr>
          <p:cNvPr id="8" name="Picture 35" descr="[本文ページ用ｰ小]01_日英_02_秘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" y="4921293"/>
            <a:ext cx="874022" cy="2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3374067" y="4892527"/>
            <a:ext cx="2497064" cy="1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245" tIns="6748" rIns="11245" bIns="6748">
            <a:spAutoFit/>
          </a:bodyPr>
          <a:lstStyle>
            <a:defPPr>
              <a:defRPr lang="ja-JP"/>
            </a:defPPr>
            <a:lvl1pPr marL="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62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b="1" smtClean="0">
                <a:solidFill>
                  <a:srgbClr val="2BAEAB"/>
                </a:solidFill>
                <a:latin typeface="Arial Black" pitchFamily="34" charset="0"/>
              </a:rPr>
              <a:t>NAB12 XDCAM</a:t>
            </a:r>
            <a:endParaRPr kumimoji="0" lang="ja-JP" altLang="en-US" sz="800" b="1" dirty="0">
              <a:solidFill>
                <a:srgbClr val="2BAEAB"/>
              </a:solidFill>
              <a:latin typeface="Arial Black" pitchFamily="34" charset="0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312607" y="5001648"/>
            <a:ext cx="1553266" cy="180799"/>
          </a:xfrm>
          <a:prstGeom prst="rect">
            <a:avLst/>
          </a:prstGeom>
        </p:spPr>
        <p:txBody>
          <a:bodyPr wrap="none" lIns="57128" tIns="28565" rIns="57128" bIns="28565">
            <a:spAutoFit/>
          </a:bodyPr>
          <a:lstStyle>
            <a:defPPr>
              <a:defRPr lang="ja-JP"/>
            </a:defPPr>
            <a:lvl1pPr marL="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PDSG PSG CCSBD</a:t>
            </a:r>
            <a:r>
              <a:rPr lang="ja-JP" altLang="en-US" sz="80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80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CCS-PLN</a:t>
            </a:r>
            <a:endParaRPr lang="ja-JP" altLang="en-US" sz="800" dirty="0">
              <a:solidFill>
                <a:srgbClr val="FFFFFF">
                  <a:lumMod val="50000"/>
                </a:srgb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9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610" y="1553058"/>
            <a:ext cx="7772797" cy="1697281"/>
          </a:xfrm>
          <a:solidFill>
            <a:srgbClr val="080B8E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ctr">
              <a:lnSpc>
                <a:spcPct val="140000"/>
              </a:lnSpc>
              <a:defRPr sz="28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4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84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73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0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696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 only layout. title goes here</a:t>
            </a:r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dirty="0" smtClean="0"/>
              <a:t>Presentation sub heading goes here, including presenter’s name and presentation 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>
                <a:solidFill>
                  <a:srgbClr val="303044"/>
                </a:solidFill>
              </a:defRPr>
            </a:lvl1pPr>
          </a:lstStyle>
          <a:p>
            <a:r>
              <a:rPr lang="en-GB" dirty="0" smtClean="0"/>
              <a:t>presentation title 2 layout </a:t>
            </a:r>
            <a:br>
              <a:rPr lang="en-GB" dirty="0" smtClean="0"/>
            </a:br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507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35794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3596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84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73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0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17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 only layout. title goes here</a:t>
            </a:r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dirty="0" smtClean="0"/>
              <a:t>Presentation sub heading goes here, including presenter’s name and presentation 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>
                <a:solidFill>
                  <a:srgbClr val="303044"/>
                </a:solidFill>
              </a:defRPr>
            </a:lvl1pPr>
          </a:lstStyle>
          <a:p>
            <a:r>
              <a:rPr lang="en-GB" dirty="0" smtClean="0"/>
              <a:t>presentation title 2 layout </a:t>
            </a:r>
            <a:br>
              <a:rPr lang="en-GB" dirty="0" smtClean="0"/>
            </a:br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61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35794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3596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Presentation sub-heading goes here, including presenter’s name and presentation date.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84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73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0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068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 only layout. title goes here</a:t>
            </a:r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dirty="0" smtClean="0"/>
              <a:t>Presentation sub heading goes here, including presenter’s name and presentation date.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>
                <a:solidFill>
                  <a:srgbClr val="303044"/>
                </a:solidFill>
              </a:defRPr>
            </a:lvl1pPr>
          </a:lstStyle>
          <a:p>
            <a:r>
              <a:rPr lang="en-GB" dirty="0" smtClean="0"/>
              <a:t>presentation title 2 layout </a:t>
            </a:r>
            <a:br>
              <a:rPr lang="en-GB" dirty="0" smtClean="0"/>
            </a:br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35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35794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3596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84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734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30304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033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38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9333" y="1481667"/>
            <a:ext cx="4419600" cy="1380070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000" spc="-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slide layout title will go here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5425" y="2867966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57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 2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25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9333" y="312610"/>
            <a:ext cx="2726268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product </a:t>
            </a:r>
            <a:br>
              <a:rPr lang="en-US" dirty="0" smtClean="0"/>
            </a:br>
            <a:r>
              <a:rPr lang="en-US" dirty="0" smtClean="0"/>
              <a:t>divide </a:t>
            </a:r>
            <a:br>
              <a:rPr lang="en-US" dirty="0" smtClean="0"/>
            </a:br>
            <a:r>
              <a:rPr lang="en-US" dirty="0" smtClean="0"/>
              <a:t>layout title 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9757" y="285949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2895595" y="125308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123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133" y="1397005"/>
            <a:ext cx="6302386" cy="1677195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5500" b="1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slide layout</a:t>
            </a:r>
            <a:br>
              <a:rPr lang="en-US" dirty="0" smtClean="0"/>
            </a:br>
            <a:r>
              <a:rPr lang="en-US" dirty="0" smtClean="0"/>
              <a:t>title will go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3567" y="3084925"/>
            <a:ext cx="2034645" cy="1012944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573867"/>
            <a:ext cx="9144000" cy="2569633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000">
                <a:solidFill>
                  <a:srgbClr val="C8D257"/>
                </a:solidFill>
              </a:defRPr>
            </a:lvl1pPr>
          </a:lstStyle>
          <a:p>
            <a:r>
              <a:rPr lang="en-GB" dirty="0" smtClean="0"/>
              <a:t>divide header layout </a:t>
            </a:r>
            <a:br>
              <a:rPr lang="en-GB" dirty="0" smtClean="0"/>
            </a:br>
            <a:r>
              <a:rPr lang="en-GB" dirty="0" smtClean="0"/>
              <a:t>title will go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2573868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16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9" name="Straight Connector 18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 userDrawn="1"/>
        </p:nvSpPr>
        <p:spPr>
          <a:xfrm>
            <a:off x="380990" y="-1591744"/>
            <a:ext cx="177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highlight </a:t>
            </a:r>
            <a:r>
              <a:rPr lang="en-US" sz="1000" b="1" dirty="0" err="1" smtClean="0">
                <a:solidFill>
                  <a:srgbClr val="FFFFFF"/>
                </a:solidFill>
              </a:rPr>
              <a:t>colours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53366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&amp;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117446" cy="2994144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Believe beyond HD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14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64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659740"/>
            <a:ext cx="3784601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000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product </a:t>
            </a:r>
            <a:br>
              <a:rPr lang="en-US" dirty="0" smtClean="0"/>
            </a:br>
            <a:r>
              <a:rPr lang="en-US" dirty="0" smtClean="0"/>
              <a:t>divide </a:t>
            </a:r>
            <a:br>
              <a:rPr lang="en-US" dirty="0" smtClean="0"/>
            </a:br>
            <a:r>
              <a:rPr lang="en-US" dirty="0" smtClean="0"/>
              <a:t>layout title 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9358" y="320662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775196" y="160021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3091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&amp;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70273"/>
            <a:ext cx="3702577" cy="1211394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2400" b="1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&amp; content </a:t>
            </a:r>
            <a:br>
              <a:rPr lang="en-US" dirty="0" smtClean="0"/>
            </a:br>
            <a:r>
              <a:rPr lang="en-US" dirty="0" smtClean="0"/>
              <a:t>layout title 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7733" y="1498600"/>
            <a:ext cx="4072468" cy="2980267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4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5350933" cy="5143500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933" y="0"/>
            <a:ext cx="37930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47778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&amp;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766275" cy="3569877"/>
          </a:xfrm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12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99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342467" y="0"/>
            <a:ext cx="3801533" cy="5143500"/>
          </a:xfrm>
          <a:prstGeom prst="rect">
            <a:avLst/>
          </a:prstGeom>
          <a:solidFill>
            <a:srgbClr val="C8D2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A7A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4769377" cy="517922"/>
          </a:xfrm>
          <a:noFill/>
          <a:ln>
            <a:noFill/>
          </a:ln>
        </p:spPr>
        <p:txBody>
          <a:bodyPr/>
          <a:lstStyle>
            <a:lvl1pPr>
              <a:defRPr sz="2400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&amp;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760848" cy="3569878"/>
          </a:xfrm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8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7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562602" y="587261"/>
            <a:ext cx="3310467" cy="1343137"/>
          </a:xfrm>
        </p:spPr>
        <p:txBody>
          <a:bodyPr/>
          <a:lstStyle>
            <a:lvl1pPr>
              <a:buNone/>
              <a:defRPr sz="1200" baseline="0">
                <a:solidFill>
                  <a:srgbClr val="462846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</p:txBody>
      </p:sp>
    </p:spTree>
    <p:extLst>
      <p:ext uri="{BB962C8B-B14F-4D97-AF65-F5344CB8AC3E}">
        <p14:creationId xmlns:p14="http://schemas.microsoft.com/office/powerpoint/2010/main" val="25447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&amp;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94755"/>
            <a:ext cx="8391853" cy="3041778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67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0999"/>
            <a:ext cx="4122000" cy="3579401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1"/>
            <a:ext cx="4121150" cy="35794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two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372960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37296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12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27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69632"/>
            <a:ext cx="9144000" cy="2573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two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1578314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157831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14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3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3095625"/>
            <a:ext cx="9144000" cy="2047875"/>
          </a:xfrm>
          <a:prstGeom prst="rect">
            <a:avLst/>
          </a:prstGeom>
          <a:solidFill>
            <a:srgbClr val="C8D2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two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1000"/>
            <a:ext cx="4122000" cy="1578314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0"/>
            <a:ext cx="4121150" cy="157831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Believe beyond HD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4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47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2E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two content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389328"/>
            <a:ext cx="4122000" cy="3055672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1389328"/>
            <a:ext cx="4121150" cy="3055672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801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84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comparison layout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C8D25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3953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C8D25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600"/>
            <a:ext cx="4122000" cy="3048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title &amp; chart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892056"/>
            <a:ext cx="8391853" cy="3729600"/>
          </a:xfrm>
          <a:ln>
            <a:noFill/>
          </a:ln>
        </p:spPr>
        <p:txBody>
          <a:bodyPr/>
          <a:lstStyle>
            <a:lvl1pPr>
              <a:buNone/>
              <a:defRPr sz="1800" baseline="0"/>
            </a:lvl1pPr>
            <a:lvl2pPr marL="182563" indent="-182563">
              <a:buFont typeface="Arial"/>
              <a:buChar char="•"/>
              <a:defRPr sz="1600"/>
            </a:lvl2pPr>
            <a:lvl3pPr marL="358775" indent="-176213">
              <a:buFont typeface="Arial"/>
              <a:buChar char="•"/>
              <a:defRPr sz="1400"/>
            </a:lvl3pPr>
            <a:lvl4pPr marL="541338" indent="-182563">
              <a:buFont typeface="Arial"/>
              <a:buChar char="•"/>
              <a:defRPr sz="1200"/>
            </a:lvl4pPr>
            <a:lvl5pPr marL="717550" indent="-176213">
              <a:buFont typeface="Arial"/>
              <a:buChar char="•"/>
              <a:defRPr sz="1050"/>
            </a:lvl5pPr>
          </a:lstStyle>
          <a:p>
            <a:pPr lvl="0"/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9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C8D257"/>
                </a:solidFill>
              </a:defRPr>
            </a:lvl1pPr>
          </a:lstStyle>
          <a:p>
            <a:r>
              <a:rPr lang="en-US" dirty="0" smtClean="0"/>
              <a:t>picture &amp; caption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sub-caption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7" y="0"/>
            <a:ext cx="9143999" cy="25781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4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8BC9D5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E2F94-415B-4404-A8F6-7EDA3B98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52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7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Presentation sub-heading goes here, including presenter’s name and presentation date.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2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25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0999"/>
            <a:ext cx="4122000" cy="3579401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1"/>
            <a:ext cx="4121150" cy="35794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5388"/>
          </a:xfrm>
          <a:noFill/>
          <a:ln>
            <a:noFill/>
          </a:ln>
        </p:spPr>
        <p:txBody>
          <a:bodyPr lIns="108000"/>
          <a:lstStyle>
            <a:lvl1pPr>
              <a:defRPr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98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880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7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659740"/>
            <a:ext cx="3784601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8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3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9358" y="320662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775196" y="160021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56" y="1032946"/>
            <a:ext cx="5472653" cy="1677195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5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4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9358" y="2720866"/>
            <a:ext cx="2415642" cy="1012944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9333" y="312610"/>
            <a:ext cx="2726268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32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5 layout.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9757" y="285949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2895595" y="125308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53366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2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117446" cy="2994144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70273"/>
            <a:ext cx="3702577" cy="1211394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3 layout </a:t>
            </a:r>
            <a:br>
              <a:rPr lang="en-GB" noProof="0" dirty="0" smtClean="0"/>
            </a:br>
            <a:r>
              <a:rPr lang="en-GB" noProof="0" dirty="0" smtClean="0"/>
              <a:t>title 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7733" y="1498600"/>
            <a:ext cx="4072468" cy="2980267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659740"/>
            <a:ext cx="3784601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80000"/>
              </a:lnSpc>
              <a:defRPr lang="en-GB" sz="4000" b="1" spc="-150" baseline="0" noProof="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68000">
                      <a:schemeClr val="accent2"/>
                    </a:gs>
                  </a:gsLst>
                  <a:lin ang="5400000" scaled="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presentation title 3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9358" y="320662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775196" y="160021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47778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4 layout. title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766275" cy="3569877"/>
          </a:xfrm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5350932" y="-2"/>
            <a:ext cx="3793067" cy="51435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735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683297"/>
            <a:ext cx="8396287" cy="517922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2 layout. title goes here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3304024"/>
            <a:ext cx="4122000" cy="1174844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3304025"/>
            <a:ext cx="4121150" cy="117484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541337" indent="0">
              <a:buFont typeface="Arial"/>
              <a:buNone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19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18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Presentation sub-heading goes here, including presenter’s name and presentation date.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2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25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0999"/>
            <a:ext cx="4122000" cy="3579401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1"/>
            <a:ext cx="4121150" cy="35794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5388"/>
          </a:xfrm>
          <a:noFill/>
          <a:ln>
            <a:noFill/>
          </a:ln>
        </p:spPr>
        <p:txBody>
          <a:bodyPr lIns="108000"/>
          <a:lstStyle>
            <a:lvl1pPr>
              <a:defRPr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98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880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7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56" y="1032946"/>
            <a:ext cx="5472653" cy="1677195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lang="en-GB" sz="4500" b="1" spc="-150" baseline="0" noProof="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68000">
                      <a:schemeClr val="accent2"/>
                    </a:gs>
                  </a:gsLst>
                  <a:lin ang="5400000" scaled="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pres. title 4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9358" y="2720866"/>
            <a:ext cx="2415642" cy="1012944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659740"/>
            <a:ext cx="3784601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8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3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9358" y="320662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775196" y="160021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56" y="1032946"/>
            <a:ext cx="5472653" cy="1677195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5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4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9358" y="2720866"/>
            <a:ext cx="2415642" cy="1012944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9333" y="312610"/>
            <a:ext cx="2726268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32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5 layout.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9757" y="285949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2895595" y="125308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53366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2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117446" cy="2994144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70273"/>
            <a:ext cx="3702577" cy="1211394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3 layout </a:t>
            </a:r>
            <a:br>
              <a:rPr lang="en-GB" noProof="0" dirty="0" smtClean="0"/>
            </a:br>
            <a:r>
              <a:rPr lang="en-GB" noProof="0" dirty="0" smtClean="0"/>
              <a:t>title 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7733" y="1498600"/>
            <a:ext cx="4072468" cy="2980267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47778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4 layout. title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766275" cy="3569877"/>
          </a:xfrm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5350932" y="-2"/>
            <a:ext cx="3793067" cy="51435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735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683297"/>
            <a:ext cx="8396287" cy="517922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2 layout. title goes here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3304024"/>
            <a:ext cx="4122000" cy="1174844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3304025"/>
            <a:ext cx="4121150" cy="117484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541337" indent="0">
              <a:buFont typeface="Arial"/>
              <a:buNone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19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18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&amp; content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892056"/>
            <a:ext cx="8391853" cy="3586811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title only layout. title goes here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9333" y="312610"/>
            <a:ext cx="2726268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lang="en-GB" sz="3200" b="1" spc="-150" baseline="0" noProof="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68000">
                      <a:schemeClr val="accent2"/>
                    </a:gs>
                  </a:gsLst>
                  <a:lin ang="5400000" scaled="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pres. title 5 layout.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9757" y="285949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2895595" y="125308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35001"/>
            <a:ext cx="4165600" cy="1380070"/>
          </a:xfrm>
          <a:noFill/>
          <a:ln>
            <a:noFill/>
          </a:ln>
        </p:spPr>
        <p:txBody>
          <a:bodyPr anchor="b" anchorCtr="0"/>
          <a:lstStyle>
            <a:lvl1pPr algn="l">
              <a:lnSpc>
                <a:spcPct val="90000"/>
              </a:lnSpc>
              <a:defRPr sz="4000" spc="-15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1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826" y="2097503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Presentation sub-heading goes here, including presenter’s name and presentation date.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878666"/>
            <a:ext cx="7749637" cy="1049869"/>
          </a:xfrm>
          <a:noFill/>
          <a:ln>
            <a:noFill/>
          </a:ln>
        </p:spPr>
        <p:txBody>
          <a:bodyPr anchor="t" anchorCtr="0"/>
          <a:lstStyle>
            <a:lvl1pPr algn="r">
              <a:lnSpc>
                <a:spcPct val="9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2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25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5CEB2"/>
                </a:solidFill>
              </a:defRPr>
            </a:lvl1pPr>
          </a:lstStyle>
          <a:p>
            <a:r>
              <a:rPr lang="en-GB" b="1" noProof="0" dirty="0" smtClean="0"/>
              <a:t>two column 1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890999"/>
            <a:ext cx="4122000" cy="3579401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2000" y="891001"/>
            <a:ext cx="4121150" cy="35794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rgbClr val="FFFFFF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rgbClr val="FFFFFF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 text or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73600"/>
            <a:ext cx="8395200" cy="515388"/>
          </a:xfrm>
          <a:noFill/>
          <a:ln>
            <a:noFill/>
          </a:ln>
        </p:spPr>
        <p:txBody>
          <a:bodyPr lIns="108000"/>
          <a:lstStyle>
            <a:lvl1pPr>
              <a:defRPr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comparison layout. title goes here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left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371600"/>
            <a:ext cx="4122000" cy="3098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2000" y="892800"/>
            <a:ext cx="4122000" cy="479822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95CEB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add right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000" y="1371599"/>
            <a:ext cx="4122000" cy="309880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38" y="2876551"/>
            <a:ext cx="7427912" cy="425054"/>
          </a:xfrm>
          <a:noFill/>
        </p:spPr>
        <p:txBody>
          <a:bodyPr anchor="b"/>
          <a:lstStyle>
            <a:lvl1pPr algn="l">
              <a:defRPr sz="2400" b="1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picture &amp; caption layout. title goes here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5338" y="3320654"/>
            <a:ext cx="7434262" cy="44620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sub-caption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2599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7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659740"/>
            <a:ext cx="3784601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80000"/>
              </a:lnSpc>
              <a:defRPr sz="40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presentation title 3 layout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9358" y="320662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4775196" y="160021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56" y="1032946"/>
            <a:ext cx="5472653" cy="1677195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45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4 layout 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9358" y="2720866"/>
            <a:ext cx="2415642" cy="1012944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9333" y="312610"/>
            <a:ext cx="2726268" cy="2549127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3200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pres. title 5 layout.</a:t>
            </a:r>
            <a:br>
              <a:rPr lang="en-GB" noProof="0" dirty="0" smtClean="0"/>
            </a:br>
            <a:r>
              <a:rPr lang="en-GB" noProof="0" dirty="0" smtClean="0"/>
              <a:t>title goes here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9757" y="2859499"/>
            <a:ext cx="3050645" cy="908179"/>
          </a:xfrm>
          <a:ln>
            <a:noFill/>
          </a:ln>
        </p:spPr>
        <p:txBody>
          <a:bodyPr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r>
              <a:rPr lang="en-GB" noProof="0" smtClean="0"/>
              <a:t>Presentation sub-heading goes here, including presenter’s name and presentation date.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2895595" y="1253089"/>
            <a:ext cx="2150534" cy="160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0" y="-1"/>
            <a:ext cx="9144000" cy="4631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90" y="270273"/>
            <a:ext cx="5336644" cy="517922"/>
          </a:xfrm>
          <a:noFill/>
          <a:ln>
            <a:noFill/>
          </a:ln>
        </p:spPr>
        <p:txBody>
          <a:bodyPr/>
          <a:lstStyle>
            <a:lvl1pPr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2 layout. title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892056"/>
            <a:ext cx="4117446" cy="2994144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9" y="270273"/>
            <a:ext cx="3702577" cy="1211394"/>
          </a:xfrm>
          <a:noFill/>
          <a:ln>
            <a:noFill/>
          </a:ln>
        </p:spPr>
        <p:txBody>
          <a:bodyPr anchor="b" anchorCtr="0"/>
          <a:lstStyle>
            <a:lvl1pPr algn="r">
              <a:lnSpc>
                <a:spcPct val="90000"/>
              </a:lnSpc>
              <a:defRPr sz="2400" b="1" baseline="0">
                <a:solidFill>
                  <a:srgbClr val="95CEB2"/>
                </a:solidFill>
              </a:defRPr>
            </a:lvl1pPr>
          </a:lstStyle>
          <a:p>
            <a:r>
              <a:rPr lang="en-GB" noProof="0" dirty="0" smtClean="0"/>
              <a:t>title &amp; content 3 layout </a:t>
            </a:r>
            <a:br>
              <a:rPr lang="en-GB" noProof="0" dirty="0" smtClean="0"/>
            </a:br>
            <a:r>
              <a:rPr lang="en-GB" noProof="0" dirty="0" smtClean="0"/>
              <a:t>title  goes here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7733" y="1498600"/>
            <a:ext cx="4072468" cy="2980267"/>
          </a:xfrm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 marL="182563" indent="-182563"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358775" indent="-176213"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541338" indent="-182563"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717550" indent="-176213">
              <a:buFont typeface="Arial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smtClean="0"/>
              <a:t>Click to add first level text or content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Believe beyond 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theme" Target="../theme/theme10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23.xml"/><Relationship Id="rId16" Type="http://schemas.openxmlformats.org/officeDocument/2006/relationships/theme" Target="../theme/theme1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theme" Target="../theme/theme1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theme" Target="../theme/theme13.xml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2.xml"/><Relationship Id="rId15" Type="http://schemas.openxmlformats.org/officeDocument/2006/relationships/theme" Target="../theme/theme14.xml"/><Relationship Id="rId16" Type="http://schemas.openxmlformats.org/officeDocument/2006/relationships/image" Target="../media/image11.jpe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3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4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theme" Target="../theme/theme5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theme" Target="../theme/theme6.xml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87.xml"/><Relationship Id="rId16" Type="http://schemas.openxmlformats.org/officeDocument/2006/relationships/theme" Target="../theme/theme8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1.xml"/><Relationship Id="rId15" Type="http://schemas.openxmlformats.org/officeDocument/2006/relationships/theme" Target="../theme/theme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3000">
                <a:schemeClr val="tx1">
                  <a:lumMod val="0"/>
                </a:schemeClr>
              </a:gs>
              <a:gs pos="100000">
                <a:srgbClr val="3A3A3A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colour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561" y="4785713"/>
            <a:ext cx="601892" cy="20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7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421" r:id="rId2"/>
    <p:sldLayoutId id="2147484372" r:id="rId3"/>
    <p:sldLayoutId id="2147484330" r:id="rId4"/>
    <p:sldLayoutId id="2147484283" r:id="rId5"/>
    <p:sldLayoutId id="2147484291" r:id="rId6"/>
    <p:sldLayoutId id="2147484350" r:id="rId7"/>
    <p:sldLayoutId id="2147484345" r:id="rId8"/>
    <p:sldLayoutId id="2147484289" r:id="rId9"/>
    <p:sldLayoutId id="21474845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2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05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white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rgbClr val="30304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colour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561" y="4785713"/>
            <a:ext cx="601892" cy="20487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516468" y="4800600"/>
            <a:ext cx="0" cy="194733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 userDrawn="1"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2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05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custom design slide master layout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62" y="47418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5" r:id="rId5"/>
    <p:sldLayoutId id="2147484556" r:id="rId6"/>
    <p:sldLayoutId id="214748455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white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latin typeface="Arial" pitchFamily="34" charset="0"/>
                <a:ea typeface="+mn-ea"/>
                <a:cs typeface="Arial" pitchFamily="34" charset="0"/>
              </a:rPr>
              <a:t>SONY EUROPE</a:t>
            </a:r>
            <a:endParaRPr lang="en-US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7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rgbClr val="30304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23" descr="GBM_top_4-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987" y="0"/>
            <a:ext cx="914796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9"/>
          <p:cNvSpPr>
            <a:spLocks noChangeArrowheads="1"/>
          </p:cNvSpPr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16" tIns="34202" rIns="68416" bIns="34202" anchor="ctr"/>
          <a:lstStyle/>
          <a:p>
            <a:pPr algn="ctr" defTabSz="571500" rtl="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kern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4100" name="Picture 36" descr="16_9_logo位置0902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157873" y="190463"/>
            <a:ext cx="742076" cy="25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350" y="420607"/>
            <a:ext cx="8229302" cy="85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6" tIns="34202" rIns="68416" bIns="34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0" y="1033662"/>
            <a:ext cx="8229302" cy="378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6" tIns="34202" rIns="68416" bIns="34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</p:txBody>
      </p:sp>
      <p:pic>
        <p:nvPicPr>
          <p:cNvPr id="4103" name="Picture 51" descr="j and e_cover_confidentia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0" y="4792338"/>
            <a:ext cx="880967" cy="2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4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  <p:sldLayoutId id="2147484604" r:id="rId13"/>
    <p:sldLayoutId id="2147484605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683274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+mj-lt"/>
          <a:ea typeface="+mj-ea"/>
          <a:cs typeface="+mj-cs"/>
        </a:defRPr>
      </a:lvl1pPr>
      <a:lvl2pPr algn="l" defTabSz="683274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2pPr>
      <a:lvl3pPr algn="l" defTabSz="683274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3pPr>
      <a:lvl4pPr algn="l" defTabSz="683274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4pPr>
      <a:lvl5pPr algn="l" defTabSz="683274" rtl="0" eaLnBrk="0" fontAlgn="base" hangingPunct="0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5pPr>
      <a:lvl6pPr marL="285272" algn="l" defTabSz="684444" rtl="0" fontAlgn="base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6pPr>
      <a:lvl7pPr marL="570523" algn="l" defTabSz="684444" rtl="0" fontAlgn="base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7pPr>
      <a:lvl8pPr marL="855794" algn="l" defTabSz="684444" rtl="0" fontAlgn="base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8pPr>
      <a:lvl9pPr marL="1141061" algn="l" defTabSz="684444" rtl="0" fontAlgn="base">
        <a:spcBef>
          <a:spcPct val="0"/>
        </a:spcBef>
        <a:spcAft>
          <a:spcPct val="0"/>
        </a:spcAft>
        <a:defRPr kumimoji="1" sz="3100">
          <a:solidFill>
            <a:schemeClr val="bg1"/>
          </a:solidFill>
          <a:latin typeface="ITC Avant Garde Std Md" pitchFamily="50" charset="0"/>
          <a:ea typeface="ＭＳ Ｐゴシック" pitchFamily="34" charset="-128"/>
        </a:defRPr>
      </a:lvl9pPr>
    </p:titleStyle>
    <p:bodyStyle>
      <a:lvl1pPr marL="254864" indent="-254864" algn="l" defTabSz="683274" rtl="0" eaLnBrk="0" fontAlgn="base" hangingPunct="0">
        <a:spcBef>
          <a:spcPct val="30000"/>
        </a:spcBef>
        <a:spcAft>
          <a:spcPct val="0"/>
        </a:spcAft>
        <a:defRPr kumimoji="1" sz="2700">
          <a:solidFill>
            <a:schemeClr val="bg1"/>
          </a:solidFill>
          <a:latin typeface="+mn-lt"/>
          <a:ea typeface="+mn-ea"/>
          <a:cs typeface="+mn-cs"/>
        </a:defRPr>
      </a:lvl1pPr>
      <a:lvl2pPr marL="554358" indent="-211230" algn="l" defTabSz="683274" rtl="0" eaLnBrk="0" fontAlgn="base" hangingPunct="0">
        <a:spcBef>
          <a:spcPct val="10000"/>
        </a:spcBef>
        <a:spcAft>
          <a:spcPct val="0"/>
        </a:spcAft>
        <a:buSzPct val="85000"/>
        <a:buFont typeface="Arial" charset="0"/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890540" indent="-205280" algn="l" defTabSz="683274" rtl="0" eaLnBrk="0" fontAlgn="base" hangingPunct="0">
        <a:spcBef>
          <a:spcPct val="10000"/>
        </a:spcBef>
        <a:spcAft>
          <a:spcPct val="0"/>
        </a:spcAft>
        <a:buSzPct val="85000"/>
        <a:buChar char="•"/>
        <a:defRPr kumimoji="1" sz="2300">
          <a:solidFill>
            <a:schemeClr val="bg1"/>
          </a:solidFill>
          <a:latin typeface="+mn-lt"/>
          <a:ea typeface="+mn-ea"/>
        </a:defRPr>
      </a:lvl3pPr>
      <a:lvl4pPr marL="1195979" indent="-169580" algn="l" defTabSz="683274" rtl="0" eaLnBrk="0" fontAlgn="base" hangingPunct="0">
        <a:spcBef>
          <a:spcPct val="20000"/>
        </a:spcBef>
        <a:spcAft>
          <a:spcPct val="0"/>
        </a:spcAft>
        <a:defRPr kumimoji="1" sz="2100">
          <a:solidFill>
            <a:schemeClr val="bg1"/>
          </a:solidFill>
          <a:latin typeface="+mn-lt"/>
          <a:ea typeface="+mn-ea"/>
        </a:defRPr>
      </a:lvl4pPr>
      <a:lvl5pPr marL="1540096" indent="-171562" algn="l" defTabSz="683274" rtl="0" eaLnBrk="0" fontAlgn="base" hangingPunct="0">
        <a:spcBef>
          <a:spcPct val="20000"/>
        </a:spcBef>
        <a:spcAft>
          <a:spcPct val="0"/>
        </a:spcAft>
        <a:defRPr kumimoji="1" sz="2100">
          <a:solidFill>
            <a:schemeClr val="bg1"/>
          </a:solidFill>
          <a:latin typeface="+mn-lt"/>
          <a:ea typeface="+mn-ea"/>
        </a:defRPr>
      </a:lvl5pPr>
      <a:lvl6pPr marL="1826486" indent="-173338" algn="l" defTabSz="684444" rtl="0" fontAlgn="base">
        <a:spcBef>
          <a:spcPct val="20000"/>
        </a:spcBef>
        <a:spcAft>
          <a:spcPct val="0"/>
        </a:spcAft>
        <a:defRPr kumimoji="1" sz="2100">
          <a:solidFill>
            <a:schemeClr val="bg1"/>
          </a:solidFill>
          <a:latin typeface="+mn-lt"/>
          <a:ea typeface="+mn-ea"/>
        </a:defRPr>
      </a:lvl6pPr>
      <a:lvl7pPr marL="2111748" indent="-173338" algn="l" defTabSz="684444" rtl="0" fontAlgn="base">
        <a:spcBef>
          <a:spcPct val="20000"/>
        </a:spcBef>
        <a:spcAft>
          <a:spcPct val="0"/>
        </a:spcAft>
        <a:defRPr kumimoji="1" sz="2100">
          <a:solidFill>
            <a:schemeClr val="bg1"/>
          </a:solidFill>
          <a:latin typeface="+mn-lt"/>
          <a:ea typeface="+mn-ea"/>
        </a:defRPr>
      </a:lvl7pPr>
      <a:lvl8pPr marL="2397016" indent="-173338" algn="l" defTabSz="684444" rtl="0" fontAlgn="base">
        <a:spcBef>
          <a:spcPct val="20000"/>
        </a:spcBef>
        <a:spcAft>
          <a:spcPct val="0"/>
        </a:spcAft>
        <a:defRPr kumimoji="1" sz="2100">
          <a:solidFill>
            <a:schemeClr val="bg1"/>
          </a:solidFill>
          <a:latin typeface="+mn-lt"/>
          <a:ea typeface="+mn-ea"/>
        </a:defRPr>
      </a:lvl8pPr>
      <a:lvl9pPr marL="2682278" indent="-173338" algn="l" defTabSz="684444" rtl="0" fontAlgn="base">
        <a:spcBef>
          <a:spcPct val="20000"/>
        </a:spcBef>
        <a:spcAft>
          <a:spcPct val="0"/>
        </a:spcAft>
        <a:defRPr kumimoji="1" sz="21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272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0523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5794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061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320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1586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6854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116" algn="l" defTabSz="570523" rtl="0" eaLnBrk="1" latinLnBrk="0" hangingPunct="1"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white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422" r:id="rId2"/>
    <p:sldLayoutId id="2147484423" r:id="rId3"/>
    <p:sldLayoutId id="2147484377" r:id="rId4"/>
    <p:sldLayoutId id="2147484407" r:id="rId5"/>
    <p:sldLayoutId id="2147484417" r:id="rId6"/>
    <p:sldLayoutId id="214748442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rgbClr val="30304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white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rgbClr val="30304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white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rgbClr val="30304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white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1D7B1-E9D9-0E44-86A4-95390775A4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6468" y="4785713"/>
            <a:ext cx="8453985" cy="209620"/>
            <a:chOff x="516468" y="4785713"/>
            <a:chExt cx="8453985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1" y="4785713"/>
              <a:ext cx="601892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rgbClr val="30304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C2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custom design slide master layout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add first level text or content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16468" y="4785713"/>
            <a:ext cx="8453987" cy="209620"/>
            <a:chOff x="516468" y="4785713"/>
            <a:chExt cx="8453987" cy="209620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368560" y="4785713"/>
              <a:ext cx="601895" cy="204878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516468" y="4800600"/>
              <a:ext cx="0" cy="194733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1095" y="47418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  <p:sldLayoutId id="2147484469" r:id="rId13"/>
    <p:sldLayoutId id="2147484470" r:id="rId14"/>
    <p:sldLayoutId id="2147484471" r:id="rId15"/>
    <p:sldLayoutId id="2147484472" r:id="rId16"/>
    <p:sldLayoutId id="2147484473" r:id="rId17"/>
    <p:sldLayoutId id="2147484474" r:id="rId18"/>
    <p:sldLayoutId id="2147484475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2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DendaNew"/>
        <a:buChar char="−"/>
        <a:defRPr sz="105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colour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561" y="4785713"/>
            <a:ext cx="601892" cy="20487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516468" y="4800600"/>
            <a:ext cx="0" cy="194733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 userDrawn="1"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  <p:sldLayoutId id="2147484489" r:id="rId13"/>
    <p:sldLayoutId id="2147484490" r:id="rId14"/>
    <p:sldLayoutId id="21474844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2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05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colour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561" y="4785713"/>
            <a:ext cx="601892" cy="20487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516468" y="4800600"/>
            <a:ext cx="0" cy="194733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 userDrawn="1"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  <p:sldLayoutId id="2147484505" r:id="rId13"/>
    <p:sldLayoutId id="2147484506" r:id="rId14"/>
    <p:sldLayoutId id="214748450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2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05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270273"/>
            <a:ext cx="8396287" cy="517922"/>
          </a:xfrm>
          <a:prstGeom prst="rect">
            <a:avLst/>
          </a:prstGeom>
          <a:noFill/>
          <a:ln w="825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colour design slide master layout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90999"/>
            <a:ext cx="8393112" cy="3728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add first level text or content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750329"/>
            <a:ext cx="4656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BA31D7B1-E9D9-0E44-86A4-95390775A4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561" y="4785713"/>
            <a:ext cx="601892" cy="20487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516468" y="4800600"/>
            <a:ext cx="0" cy="194733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 userDrawn="1">
            <p:ph type="ftr" sz="quarter" idx="3"/>
          </p:nvPr>
        </p:nvSpPr>
        <p:spPr>
          <a:xfrm>
            <a:off x="609600" y="4741863"/>
            <a:ext cx="38523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Believe beyond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  <p:sldLayoutId id="214748452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spc="-150" baseline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vantGarde Medium" pitchFamily="34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DendaNew"/>
        <a:buNone/>
        <a:defRPr sz="18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358775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541338" indent="-18256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2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717550" indent="-176213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105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Font typeface="DendaNew" pitchFamily="2" charset="0"/>
        <a:buChar char="−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microsoft.com/office/2007/relationships/hdphoto" Target="../media/hdphoto1.wdp"/><Relationship Id="rId7" Type="http://schemas.openxmlformats.org/officeDocument/2006/relationships/image" Target="../media/image22.png"/><Relationship Id="rId8" Type="http://schemas.microsoft.com/office/2007/relationships/hdphoto" Target="../media/hdphoto2.wdp"/><Relationship Id="rId9" Type="http://schemas.openxmlformats.org/officeDocument/2006/relationships/image" Target="../media/image23.png"/><Relationship Id="rId10" Type="http://schemas.microsoft.com/office/2007/relationships/hdphoto" Target="../media/hdphoto3.wdp"/><Relationship Id="rId11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microsoft.com/office/2007/relationships/hdphoto" Target="../media/hdphoto5.wdp"/><Relationship Id="rId1" Type="http://schemas.openxmlformats.org/officeDocument/2006/relationships/slideLayout" Target="../slideLayouts/slideLayout138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wmf"/><Relationship Id="rId12" Type="http://schemas.openxmlformats.org/officeDocument/2006/relationships/image" Target="../media/image44.png"/><Relationship Id="rId13" Type="http://schemas.openxmlformats.org/officeDocument/2006/relationships/image" Target="../media/image45.jpeg"/><Relationship Id="rId14" Type="http://schemas.openxmlformats.org/officeDocument/2006/relationships/image" Target="../media/image46.jpeg"/><Relationship Id="rId15" Type="http://schemas.openxmlformats.org/officeDocument/2006/relationships/image" Target="../media/image47.jpeg"/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microsoft.com/office/2007/relationships/hdphoto" Target="../media/hdphoto1.wdp"/><Relationship Id="rId6" Type="http://schemas.openxmlformats.org/officeDocument/2006/relationships/image" Target="../media/image39.png"/><Relationship Id="rId7" Type="http://schemas.microsoft.com/office/2007/relationships/hdphoto" Target="../media/hdphoto6.wdp"/><Relationship Id="rId8" Type="http://schemas.openxmlformats.org/officeDocument/2006/relationships/image" Target="../media/image40.png"/><Relationship Id="rId9" Type="http://schemas.openxmlformats.org/officeDocument/2006/relationships/image" Target="../media/image41.jpeg"/><Relationship Id="rId10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gif"/><Relationship Id="rId1" Type="http://schemas.openxmlformats.org/officeDocument/2006/relationships/slideLayout" Target="../slideLayouts/slideLayout138.xml"/><Relationship Id="rId2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23.png"/><Relationship Id="rId13" Type="http://schemas.microsoft.com/office/2007/relationships/hdphoto" Target="../media/hdphoto3.wdp"/><Relationship Id="rId14" Type="http://schemas.openxmlformats.org/officeDocument/2006/relationships/image" Target="../media/image59.png"/><Relationship Id="rId15" Type="http://schemas.microsoft.com/office/2007/relationships/hdphoto" Target="../media/hdphoto9.wdp"/><Relationship Id="rId16" Type="http://schemas.openxmlformats.org/officeDocument/2006/relationships/image" Target="../media/image24.jpeg"/><Relationship Id="rId17" Type="http://schemas.openxmlformats.org/officeDocument/2006/relationships/image" Target="../media/image60.jpeg"/><Relationship Id="rId18" Type="http://schemas.openxmlformats.org/officeDocument/2006/relationships/image" Target="../media/image61.jpeg"/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microsoft.com/office/2007/relationships/hdphoto" Target="../media/hdphoto7.wdp"/><Relationship Id="rId6" Type="http://schemas.openxmlformats.org/officeDocument/2006/relationships/image" Target="../media/image54.jpe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/upload.wikimedia.org/wikipedia/commons/2/27/CIExy1931_Rec_2020_and_Rec_709.svg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microsoft.com/office/2007/relationships/hdphoto" Target="../media/hdphoto4.wdp"/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9" y="269874"/>
            <a:ext cx="8351836" cy="2685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3600" dirty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Les enjeux </a:t>
            </a:r>
            <a: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</a:br>
            <a: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de </a:t>
            </a:r>
            <a:r>
              <a:rPr lang="fr-FR" sz="3600" dirty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la </a:t>
            </a:r>
            <a: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</a:br>
            <a: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Production </a:t>
            </a:r>
            <a:r>
              <a:rPr lang="fr-FR" sz="3600" dirty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de programme TV </a:t>
            </a:r>
            <a: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</a:br>
            <a: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en </a:t>
            </a:r>
            <a:b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</a:br>
            <a:r>
              <a:rPr lang="fr-FR" sz="3600" dirty="0" smtClean="0">
                <a:ln w="10160">
                  <a:gradFill>
                    <a:gsLst>
                      <a:gs pos="0">
                        <a:srgbClr val="F9F159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79606">
                      <a:srgbClr val="EECF16"/>
                    </a:gs>
                    <a:gs pos="1000">
                      <a:srgbClr val="FFFD87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HD - UHD</a:t>
            </a:r>
            <a:endParaRPr lang="fr-FR" sz="3600" dirty="0">
              <a:ln w="10160">
                <a:gradFill>
                  <a:gsLst>
                    <a:gs pos="0">
                      <a:srgbClr val="F9F159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ln>
              <a:gradFill>
                <a:gsLst>
                  <a:gs pos="79606">
                    <a:srgbClr val="EECF16"/>
                  </a:gs>
                  <a:gs pos="1000">
                    <a:srgbClr val="FFFD87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7245" y="2012181"/>
            <a:ext cx="1810352" cy="1304389"/>
          </a:xfrm>
          <a:prstGeom prst="rect">
            <a:avLst/>
          </a:prstGeom>
          <a:noFill/>
          <a:ln>
            <a:noFill/>
          </a:ln>
          <a:effectLst>
            <a:glow rad="546100">
              <a:schemeClr val="bg1">
                <a:alpha val="9000"/>
              </a:schemeClr>
            </a:glow>
          </a:effectLst>
        </p:spPr>
      </p:pic>
      <p:grpSp>
        <p:nvGrpSpPr>
          <p:cNvPr id="10" name="Group 7"/>
          <p:cNvGrpSpPr/>
          <p:nvPr/>
        </p:nvGrpSpPr>
        <p:grpSpPr>
          <a:xfrm>
            <a:off x="6071526" y="3479321"/>
            <a:ext cx="1798758" cy="1093659"/>
            <a:chOff x="4766986" y="992089"/>
            <a:chExt cx="3738882" cy="2273270"/>
          </a:xfrm>
        </p:grpSpPr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986" y="992089"/>
              <a:ext cx="3738882" cy="2273269"/>
            </a:xfrm>
            <a:prstGeom prst="rect">
              <a:avLst/>
            </a:prstGeom>
            <a:noFill/>
            <a:ln>
              <a:noFill/>
            </a:ln>
            <a:effectLst>
              <a:glow rad="546100">
                <a:schemeClr val="bg1">
                  <a:alpha val="9000"/>
                </a:schemeClr>
              </a:glow>
            </a:effectLst>
          </p:spPr>
        </p:pic>
        <p:pic>
          <p:nvPicPr>
            <p:cNvPr id="12" name="図 3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98" b="96707" l="2622" r="95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928" y="1231400"/>
              <a:ext cx="3252998" cy="2033959"/>
            </a:xfrm>
            <a:prstGeom prst="rect">
              <a:avLst/>
            </a:prstGeom>
            <a:noFill/>
            <a:ln>
              <a:noFill/>
            </a:ln>
            <a:effectLst>
              <a:glow rad="546100">
                <a:schemeClr val="bg1">
                  <a:alpha val="9000"/>
                </a:schemeClr>
              </a:glow>
            </a:effec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55" b="98288" l="1259" r="98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11" y="4074839"/>
            <a:ext cx="1344677" cy="996281"/>
          </a:xfrm>
          <a:prstGeom prst="rect">
            <a:avLst/>
          </a:prstGeom>
          <a:noFill/>
          <a:ln>
            <a:noFill/>
          </a:ln>
          <a:effectLst>
            <a:glow rad="546100">
              <a:schemeClr val="bg1">
                <a:alpha val="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65575" y="3050915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Jean-Yves Martin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Spécialiste Produits</a:t>
            </a:r>
          </a:p>
          <a:p>
            <a:pPr algn="ctr"/>
            <a:r>
              <a:rPr lang="fr-FR" i="1" dirty="0" err="1" smtClean="0">
                <a:solidFill>
                  <a:schemeClr val="bg1"/>
                </a:solidFill>
              </a:rPr>
              <a:t>Broadcast</a:t>
            </a:r>
            <a:r>
              <a:rPr lang="fr-FR" i="1" dirty="0" smtClean="0">
                <a:solidFill>
                  <a:schemeClr val="bg1"/>
                </a:solidFill>
              </a:rPr>
              <a:t> &amp; Digital Cinéma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670" y="3554515"/>
            <a:ext cx="955732" cy="88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20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4" y="1925694"/>
            <a:ext cx="2374891" cy="135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2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269874"/>
            <a:ext cx="83518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TRI CAPTEURS et MONOCAPTEUR</a:t>
            </a: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87" y="1179444"/>
            <a:ext cx="745881" cy="68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sp.sony-europe.com/da/700/222156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" b="100000" l="0" r="99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1220" r="21401" b="12822"/>
          <a:stretch/>
        </p:blipFill>
        <p:spPr bwMode="auto">
          <a:xfrm>
            <a:off x="7610228" y="1120775"/>
            <a:ext cx="1006030" cy="7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42912" y="1120775"/>
            <a:ext cx="3839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 signaux électriques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Mise au point facile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</a:t>
            </a:r>
            <a:r>
              <a:rPr lang="fr-FR" dirty="0" smtClean="0"/>
              <a:t>rande profondeur de champ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Zoom adapté au reportage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Très bonne sensibilité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Bon compromis Taille/Poids</a:t>
            </a:r>
          </a:p>
          <a:p>
            <a:endParaRPr lang="fr-FR" dirty="0"/>
          </a:p>
          <a:p>
            <a:r>
              <a:rPr lang="fr-FR" b="1" dirty="0" smtClean="0"/>
              <a:t>Limites: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Aberrations chromatiques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Cher à produire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1205" y="1120775"/>
            <a:ext cx="41759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Grand capteur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Mise au point « technique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Faible profondeur de champs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Nombreuse focale PL fixes et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Excellente sensibilité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Faible consommation en CMOS</a:t>
            </a:r>
          </a:p>
          <a:p>
            <a:endParaRPr lang="fr-FR" dirty="0"/>
          </a:p>
          <a:p>
            <a:r>
              <a:rPr lang="fr-FR" b="1" dirty="0" smtClean="0"/>
              <a:t>Limites: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Mosaïque </a:t>
            </a:r>
            <a:r>
              <a:rPr lang="fr-FR" dirty="0" smtClean="0">
                <a:sym typeface="Wingdings" panose="05000000000000000000" pitchFamily="2" charset="2"/>
              </a:rPr>
              <a:t> Filtre de « Bayer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pour restaurer les signaux électrique RVB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Zoom volumineux, lourds, moins polyvalents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5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395288" y="269873"/>
            <a:ext cx="8351837" cy="97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Le capteur 2/3’’: Irremplaçable en </a:t>
            </a:r>
            <a:r>
              <a:rPr lang="fr-FR" altLang="ja-JP" sz="3200" b="1" dirty="0" err="1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Mag</a:t>
            </a: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./Doc./Sport HD</a:t>
            </a: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287" y="1479528"/>
            <a:ext cx="58828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50i : Fluidité HD  (HD-SDI 1,5Gbps)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Zooms adaptés reportage : Profondeur de champ et focale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Poids et opérationnalité optimisés : Emission de flux</a:t>
            </a:r>
          </a:p>
        </p:txBody>
      </p:sp>
      <p:pic>
        <p:nvPicPr>
          <p:cNvPr id="11" name="Picture 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37" y="1606478"/>
            <a:ext cx="1645385" cy="15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7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395288" y="269873"/>
            <a:ext cx="8351837" cy="97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Le grand capteur: un « look » Fiction pour la TV </a:t>
            </a: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  <a:sym typeface="Wingdings" panose="05000000000000000000" pitchFamily="2" charset="2"/>
              </a:rPr>
              <a:t></a:t>
            </a: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pic>
        <p:nvPicPr>
          <p:cNvPr id="7170" name="Picture 2" descr="http://sp.sony-europe.com/da/700/22215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" b="100000" l="0" r="99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1220" r="21401" b="12822"/>
          <a:stretch/>
        </p:blipFill>
        <p:spPr bwMode="auto">
          <a:xfrm>
            <a:off x="5453819" y="1338147"/>
            <a:ext cx="3066586" cy="24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287" y="1479528"/>
            <a:ext cx="58828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25p : effet Cinéma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50p/HFR : prêt pour l’avenir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Grand capteur : Faible Profondeur de champ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Optique cinéma : Monture PL/EF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69875"/>
            <a:ext cx="8351837" cy="404813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286" y="1120775"/>
            <a:ext cx="8351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spc="-15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Optimisation des </a:t>
            </a:r>
            <a:r>
              <a:rPr lang="fr-FR" sz="3600" b="1" spc="-150" dirty="0" err="1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Workflows</a:t>
            </a:r>
            <a:r>
              <a:rPr lang="fr-FR" sz="3600" b="1" spc="-15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 de production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204" y="31557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fr-FR" sz="2400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«Plus belle la Vie »</a:t>
            </a:r>
          </a:p>
          <a:p>
            <a:pPr lvl="1" algn="ctr"/>
            <a:r>
              <a:rPr lang="fr-FR" sz="2400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« Polynésie Française »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92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433388" y="565149"/>
            <a:ext cx="8351837" cy="85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1092924" y="1708245"/>
            <a:ext cx="1790351" cy="638369"/>
          </a:xfrm>
          <a:prstGeom prst="chevron">
            <a:avLst>
              <a:gd name="adj" fmla="val 17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Tournage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883275" y="1708247"/>
            <a:ext cx="1823805" cy="638366"/>
          </a:xfrm>
          <a:prstGeom prst="chevron">
            <a:avLst>
              <a:gd name="adj" fmla="val 19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Derushage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707080" y="1708244"/>
            <a:ext cx="1693857" cy="638370"/>
          </a:xfrm>
          <a:prstGeom prst="chevron">
            <a:avLst>
              <a:gd name="adj" fmla="val 19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Montage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Etalonnage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400937" y="1708247"/>
            <a:ext cx="1706137" cy="638368"/>
          </a:xfrm>
          <a:prstGeom prst="chevron">
            <a:avLst>
              <a:gd name="adj" fmla="val 19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Rendu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Diffusion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2147" y="532524"/>
            <a:ext cx="1798758" cy="1093659"/>
            <a:chOff x="4766986" y="992089"/>
            <a:chExt cx="3738882" cy="2273270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986" y="992089"/>
              <a:ext cx="3738882" cy="2273269"/>
            </a:xfrm>
            <a:prstGeom prst="rect">
              <a:avLst/>
            </a:prstGeom>
            <a:noFill/>
            <a:ln>
              <a:noFill/>
            </a:ln>
            <a:effectLst>
              <a:glow rad="546100">
                <a:schemeClr val="bg1">
                  <a:alpha val="9000"/>
                </a:schemeClr>
              </a:glow>
            </a:effectLst>
          </p:spPr>
        </p:pic>
        <p:pic>
          <p:nvPicPr>
            <p:cNvPr id="9" name="図 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98" b="96707" l="2622" r="95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928" y="1231400"/>
              <a:ext cx="3252998" cy="2033959"/>
            </a:xfrm>
            <a:prstGeom prst="rect">
              <a:avLst/>
            </a:prstGeom>
            <a:noFill/>
            <a:ln>
              <a:noFill/>
            </a:ln>
            <a:effectLst>
              <a:glow rad="546100">
                <a:schemeClr val="bg1">
                  <a:alpha val="9000"/>
                </a:schemeClr>
              </a:glo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5" b="98288" l="1259" r="98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41" y="811367"/>
            <a:ext cx="1103139" cy="817324"/>
          </a:xfrm>
          <a:prstGeom prst="rect">
            <a:avLst/>
          </a:prstGeom>
          <a:noFill/>
          <a:ln>
            <a:noFill/>
          </a:ln>
          <a:effectLst>
            <a:glow rad="546100">
              <a:schemeClr val="bg1">
                <a:alpha val="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55" y="729716"/>
            <a:ext cx="1379020" cy="97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>
            <a:stCxn id="3" idx="2"/>
          </p:cNvCxnSpPr>
          <p:nvPr/>
        </p:nvCxnSpPr>
        <p:spPr>
          <a:xfrm>
            <a:off x="1931610" y="2346614"/>
            <a:ext cx="0" cy="457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evron 17"/>
          <p:cNvSpPr/>
          <p:nvPr/>
        </p:nvSpPr>
        <p:spPr>
          <a:xfrm>
            <a:off x="1139025" y="2803815"/>
            <a:ext cx="1790351" cy="638369"/>
          </a:xfrm>
          <a:prstGeom prst="chevron">
            <a:avLst>
              <a:gd name="adj" fmla="val 1769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MEDIA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936996" y="2795899"/>
            <a:ext cx="1790351" cy="638369"/>
          </a:xfrm>
          <a:prstGeom prst="chevron">
            <a:avLst>
              <a:gd name="adj" fmla="val 1769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INGEST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SAUVEGARDE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804923" y="2346615"/>
            <a:ext cx="0" cy="457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hevron 21"/>
          <p:cNvSpPr/>
          <p:nvPr/>
        </p:nvSpPr>
        <p:spPr>
          <a:xfrm>
            <a:off x="4727347" y="2803816"/>
            <a:ext cx="1693857" cy="638370"/>
          </a:xfrm>
          <a:prstGeom prst="chevron">
            <a:avLst>
              <a:gd name="adj" fmla="val 1944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STOCKAGE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PARTAGE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421204" y="2803814"/>
            <a:ext cx="1693857" cy="638370"/>
          </a:xfrm>
          <a:prstGeom prst="chevron">
            <a:avLst>
              <a:gd name="adj" fmla="val 1944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ARCHIVE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://www.sonycreativesoftware.com/images/products/vegaspro12/01-05-designedforperforman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1" y="644425"/>
            <a:ext cx="1288394" cy="9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hevron 24"/>
          <p:cNvSpPr/>
          <p:nvPr/>
        </p:nvSpPr>
        <p:spPr>
          <a:xfrm>
            <a:off x="1135144" y="3594584"/>
            <a:ext cx="6971930" cy="638369"/>
          </a:xfrm>
          <a:prstGeom prst="chevron">
            <a:avLst>
              <a:gd name="adj" fmla="val 17698"/>
            </a:avLst>
          </a:prstGeom>
          <a:solidFill>
            <a:srgbClr val="FFFD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                             FORMAT ENREGISTRES SIMULTANES </a:t>
            </a:r>
          </a:p>
        </p:txBody>
      </p:sp>
      <p:sp>
        <p:nvSpPr>
          <p:cNvPr id="26" name="Chevron 25"/>
          <p:cNvSpPr/>
          <p:nvPr/>
        </p:nvSpPr>
        <p:spPr>
          <a:xfrm>
            <a:off x="1139025" y="4232954"/>
            <a:ext cx="1765882" cy="230996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RAW/XAVC/Proxy</a:t>
            </a:r>
          </a:p>
        </p:txBody>
      </p:sp>
      <p:sp>
        <p:nvSpPr>
          <p:cNvPr id="27" name="Chevron 26"/>
          <p:cNvSpPr/>
          <p:nvPr/>
        </p:nvSpPr>
        <p:spPr>
          <a:xfrm>
            <a:off x="1114556" y="4461554"/>
            <a:ext cx="1790351" cy="230996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RAW/HD422/Proxy</a:t>
            </a:r>
          </a:p>
        </p:txBody>
      </p:sp>
      <p:sp>
        <p:nvSpPr>
          <p:cNvPr id="28" name="Chevron 27"/>
          <p:cNvSpPr/>
          <p:nvPr/>
        </p:nvSpPr>
        <p:spPr>
          <a:xfrm>
            <a:off x="1124081" y="4690154"/>
            <a:ext cx="1790351" cy="240521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XAVC/HD422/proxy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5574275" y="2346615"/>
            <a:ext cx="0" cy="457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343627" y="2346615"/>
            <a:ext cx="0" cy="457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8" descr="C:\Users\FRMartiJea.EU\AppData\Local\Microsoft\Windows\Temporary Internet Files\Content.IE5\SRTY5G1Z\MC90034894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03" y="2373601"/>
            <a:ext cx="429507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FRMartiJea.EU\AppData\Local\Microsoft\Windows\Temporary Internet Files\Content.IE5\SRTY5G1Z\MC90034894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84" y="2405928"/>
            <a:ext cx="429507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FRMartiJea.EU\AppData\Local\Microsoft\Windows\Temporary Internet Files\Content.IE5\5N2HQBX2\MC90040403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63" y="2403523"/>
            <a:ext cx="306677" cy="3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hevron 40"/>
          <p:cNvSpPr/>
          <p:nvPr/>
        </p:nvSpPr>
        <p:spPr>
          <a:xfrm>
            <a:off x="2950685" y="4232953"/>
            <a:ext cx="1721756" cy="242888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RAW/XAVC/Proxy</a:t>
            </a:r>
          </a:p>
        </p:txBody>
      </p:sp>
      <p:sp>
        <p:nvSpPr>
          <p:cNvPr id="42" name="Chevron 41"/>
          <p:cNvSpPr/>
          <p:nvPr/>
        </p:nvSpPr>
        <p:spPr>
          <a:xfrm>
            <a:off x="2926216" y="4461554"/>
            <a:ext cx="1746225" cy="242887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RAW/HD422/Proxy</a:t>
            </a:r>
          </a:p>
        </p:txBody>
      </p:sp>
      <p:sp>
        <p:nvSpPr>
          <p:cNvPr id="43" name="Chevron 42"/>
          <p:cNvSpPr/>
          <p:nvPr/>
        </p:nvSpPr>
        <p:spPr>
          <a:xfrm>
            <a:off x="2935742" y="4713936"/>
            <a:ext cx="1736700" cy="228630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XAVC/HD422/proxy</a:t>
            </a:r>
          </a:p>
        </p:txBody>
      </p:sp>
      <p:sp>
        <p:nvSpPr>
          <p:cNvPr id="44" name="Chevron 43"/>
          <p:cNvSpPr/>
          <p:nvPr/>
        </p:nvSpPr>
        <p:spPr>
          <a:xfrm>
            <a:off x="4708297" y="4237686"/>
            <a:ext cx="1673590" cy="230996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RAW/XAVC/Proxy</a:t>
            </a:r>
          </a:p>
        </p:txBody>
      </p:sp>
      <p:sp>
        <p:nvSpPr>
          <p:cNvPr id="45" name="Chevron 44"/>
          <p:cNvSpPr/>
          <p:nvPr/>
        </p:nvSpPr>
        <p:spPr>
          <a:xfrm>
            <a:off x="4718827" y="4444900"/>
            <a:ext cx="1683328" cy="252382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RAW/HD422/Proxy</a:t>
            </a:r>
          </a:p>
        </p:txBody>
      </p:sp>
      <p:sp>
        <p:nvSpPr>
          <p:cNvPr id="46" name="Chevron 45"/>
          <p:cNvSpPr/>
          <p:nvPr/>
        </p:nvSpPr>
        <p:spPr>
          <a:xfrm>
            <a:off x="4728352" y="4685392"/>
            <a:ext cx="1673804" cy="250016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XAVC/HD422/proxy</a:t>
            </a:r>
          </a:p>
        </p:txBody>
      </p:sp>
      <p:sp>
        <p:nvSpPr>
          <p:cNvPr id="47" name="Chevron 46"/>
          <p:cNvSpPr/>
          <p:nvPr/>
        </p:nvSpPr>
        <p:spPr>
          <a:xfrm>
            <a:off x="6441636" y="4237686"/>
            <a:ext cx="1654375" cy="242887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XAVC</a:t>
            </a:r>
          </a:p>
        </p:txBody>
      </p:sp>
      <p:sp>
        <p:nvSpPr>
          <p:cNvPr id="48" name="Chevron 47"/>
          <p:cNvSpPr/>
          <p:nvPr/>
        </p:nvSpPr>
        <p:spPr>
          <a:xfrm>
            <a:off x="6441636" y="4468682"/>
            <a:ext cx="1654375" cy="242887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HD422</a:t>
            </a:r>
          </a:p>
        </p:txBody>
      </p:sp>
      <p:sp>
        <p:nvSpPr>
          <p:cNvPr id="49" name="Chevron 48"/>
          <p:cNvSpPr/>
          <p:nvPr/>
        </p:nvSpPr>
        <p:spPr>
          <a:xfrm>
            <a:off x="6441636" y="4706777"/>
            <a:ext cx="1654375" cy="240521"/>
          </a:xfrm>
          <a:prstGeom prst="chevron">
            <a:avLst>
              <a:gd name="adj" fmla="val 377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DCP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 flipH="1" flipV="1">
            <a:off x="1969724" y="3442184"/>
            <a:ext cx="10388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3788675" y="3442184"/>
            <a:ext cx="10388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5550476" y="3442184"/>
            <a:ext cx="10388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 flipV="1">
            <a:off x="7376813" y="3434268"/>
            <a:ext cx="10388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1" descr="C:\Users\FRMartiJea.EU\AppData\Local\Microsoft\Windows\Temporary Internet Files\Content.IE5\5N2HQBX2\MC90040403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00" y="2430557"/>
            <a:ext cx="306677" cy="3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C:\Users\FRMartiJea.EU\AppData\Local\Microsoft\Windows\Temporary Internet Files\Content.IE5\SRTY5G1Z\MC90034894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20" y="2405928"/>
            <a:ext cx="429507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ninofilm.net/blog/wp-content/uploads/2012/10/SonyPro_XAVC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85" y="3630675"/>
            <a:ext cx="713233" cy="3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://asklogo.com/images/R/raw%20129%20log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35261" r="2079" b="36121"/>
          <a:stretch/>
        </p:blipFill>
        <p:spPr bwMode="auto">
          <a:xfrm>
            <a:off x="1284707" y="3662212"/>
            <a:ext cx="850351" cy="2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https://encrypted-tbn2.gstatic.com/images?q=tbn:ANd9GcTXWXqxdiuMxR8NedRpYzUL7_giIUzMLy3V5d1h43JVwdSmLIx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08" y="3655586"/>
            <a:ext cx="258181" cy="2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http://images2.wikia.nocookie.net/__cb20130828003649/logopedia/images/9/96/XDCAM_HD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15" y="3958797"/>
            <a:ext cx="1801145" cy="1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us belle la 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50825"/>
            <a:ext cx="1938337" cy="109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vileges-voyages.com/data/produits/std-005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4" y="239790"/>
            <a:ext cx="1574802" cy="111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2908" y="1854810"/>
            <a:ext cx="4137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La quotidienne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Changer la perception du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25psf et captation Grand capteur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Format HD422/50 8 bits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9934" y="1834789"/>
            <a:ext cx="413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Tournage Patrimonial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Maximiser la 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qualite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 de captation pour l’avenir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 4K RAW</a:t>
            </a:r>
          </a:p>
        </p:txBody>
      </p:sp>
      <p:pic>
        <p:nvPicPr>
          <p:cNvPr id="7174" name="Picture 6" descr="http://tahitienfrance.free.fr/liens/pages_perso/logopolypass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47" y="239790"/>
            <a:ext cx="1897010" cy="10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2913" y="3480950"/>
            <a:ext cx="413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Le Prime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Fiction TV type « Cinéma » avec un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WF et un budget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TV de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Format XAVC HD 422/25p 10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bits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9938" y="2926953"/>
            <a:ext cx="4152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Production de Flux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Production rapide de Flux TV a coût réduit  HD422/50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Magazine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Documentaire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Communication</a:t>
            </a:r>
            <a:endParaRPr lang="fr-FR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174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69875"/>
            <a:ext cx="8351837" cy="404813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 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95287" y="1120775"/>
            <a:ext cx="8351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spc="-15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De nouveaux Codec pour de nouveaux formats HD et UHD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8624" y="2778101"/>
            <a:ext cx="38651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MPEG4</a:t>
            </a:r>
            <a:r>
              <a:rPr lang="fr-FR" sz="2400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  </a:t>
            </a:r>
            <a:endParaRPr lang="fr-FR" sz="2400" dirty="0" smtClean="0">
              <a:solidFill>
                <a:schemeClr val="bg1"/>
              </a:solidFill>
              <a:latin typeface="AvantGarde Medium" pitchFamily="34" charset="0"/>
              <a:cs typeface="Arial" charset="0"/>
            </a:endParaRPr>
          </a:p>
          <a:p>
            <a:endParaRPr lang="fr-FR" sz="2400" dirty="0">
              <a:solidFill>
                <a:schemeClr val="bg1"/>
              </a:solidFill>
              <a:latin typeface="AvantGarde Medium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H264 pour la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H265 pour la Distribution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835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4750329"/>
            <a:ext cx="465668" cy="274637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"/>
          <a:stretch/>
        </p:blipFill>
        <p:spPr bwMode="auto">
          <a:xfrm>
            <a:off x="0" y="71977"/>
            <a:ext cx="9144000" cy="497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46"/>
          <p:cNvSpPr>
            <a:spLocks noChangeArrowheads="1"/>
          </p:cNvSpPr>
          <p:nvPr/>
        </p:nvSpPr>
        <p:spPr bwMode="auto">
          <a:xfrm>
            <a:off x="159592" y="903976"/>
            <a:ext cx="3454878" cy="4038600"/>
          </a:xfrm>
          <a:prstGeom prst="triangle">
            <a:avLst>
              <a:gd name="adj" fmla="val 50000"/>
            </a:avLst>
          </a:prstGeom>
          <a:gradFill rotWithShape="1">
            <a:gsLst>
              <a:gs pos="70000">
                <a:srgbClr val="000000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143" tIns="72571" rIns="145143" bIns="72571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vantGarde" pitchFamily="34" charset="0"/>
              <a:ea typeface="+mn-ea"/>
              <a:cs typeface="Arial"/>
            </a:endParaRPr>
          </a:p>
        </p:txBody>
      </p:sp>
      <p:sp>
        <p:nvSpPr>
          <p:cNvPr id="19" name="AutoShape 146"/>
          <p:cNvSpPr>
            <a:spLocks noChangeArrowheads="1"/>
          </p:cNvSpPr>
          <p:nvPr/>
        </p:nvSpPr>
        <p:spPr bwMode="auto">
          <a:xfrm>
            <a:off x="381000" y="923697"/>
            <a:ext cx="3021122" cy="351048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143" tIns="72571" rIns="145143" bIns="72571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vantGarde" pitchFamily="34" charset="0"/>
              <a:ea typeface="+mn-ea"/>
              <a:cs typeface="Arial"/>
            </a:endParaRPr>
          </a:p>
        </p:txBody>
      </p:sp>
      <p:sp>
        <p:nvSpPr>
          <p:cNvPr id="20" name="AutoShape 147"/>
          <p:cNvSpPr>
            <a:spLocks noChangeArrowheads="1"/>
          </p:cNvSpPr>
          <p:nvPr/>
        </p:nvSpPr>
        <p:spPr bwMode="auto">
          <a:xfrm>
            <a:off x="820948" y="966364"/>
            <a:ext cx="2133600" cy="24362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143" tIns="72571" rIns="145143" bIns="72571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vantGarde" pitchFamily="34" charset="0"/>
              <a:ea typeface="+mn-ea"/>
              <a:cs typeface="Arial"/>
            </a:endParaRPr>
          </a:p>
        </p:txBody>
      </p:sp>
      <p:sp>
        <p:nvSpPr>
          <p:cNvPr id="28" name="AutoShape 150"/>
          <p:cNvSpPr>
            <a:spLocks noChangeArrowheads="1"/>
          </p:cNvSpPr>
          <p:nvPr/>
        </p:nvSpPr>
        <p:spPr bwMode="auto">
          <a:xfrm>
            <a:off x="1355865" y="895350"/>
            <a:ext cx="1068867" cy="125248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6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143" tIns="72571" rIns="145143" bIns="72571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vantGarde" pitchFamily="34" charset="0"/>
              <a:ea typeface="+mn-ea"/>
              <a:cs typeface="Arial"/>
            </a:endParaRPr>
          </a:p>
        </p:txBody>
      </p:sp>
      <p:sp>
        <p:nvSpPr>
          <p:cNvPr id="30" name="テキスト ボックス 2"/>
          <p:cNvSpPr txBox="1"/>
          <p:nvPr/>
        </p:nvSpPr>
        <p:spPr>
          <a:xfrm>
            <a:off x="1012454" y="2571750"/>
            <a:ext cx="1737655" cy="796372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tx2">
                    <a:lumMod val="50000"/>
                  </a:schemeClr>
                </a:solidFill>
              </a:rPr>
              <a:t>HDTV</a:t>
            </a:r>
          </a:p>
          <a:p>
            <a:pPr algn="ctr"/>
            <a:r>
              <a:rPr kumimoji="1" lang="en-US" altLang="ja-JP" sz="2400" b="1" dirty="0" smtClean="0">
                <a:solidFill>
                  <a:schemeClr val="tx2">
                    <a:lumMod val="50000"/>
                  </a:schemeClr>
                </a:solidFill>
              </a:rPr>
              <a:t>Production</a:t>
            </a:r>
            <a:endParaRPr kumimoji="1" lang="ja-JP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タイトル 1"/>
          <p:cNvSpPr>
            <a:spLocks noGrp="1"/>
          </p:cNvSpPr>
          <p:nvPr>
            <p:ph type="title"/>
          </p:nvPr>
        </p:nvSpPr>
        <p:spPr>
          <a:xfrm>
            <a:off x="442913" y="250825"/>
            <a:ext cx="8382000" cy="833014"/>
          </a:xfrm>
        </p:spPr>
        <p:txBody>
          <a:bodyPr>
            <a:noAutofit/>
          </a:bodyPr>
          <a:lstStyle/>
          <a:p>
            <a:pPr algn="l"/>
            <a:r>
              <a:rPr kumimoji="1" lang="fr-FR" altLang="ja-JP" sz="3200" dirty="0" smtClean="0">
                <a:solidFill>
                  <a:srgbClr val="366F96"/>
                </a:solidFill>
                <a:latin typeface="Arial" pitchFamily="34" charset="0"/>
                <a:cs typeface="Arial" pitchFamily="34" charset="0"/>
              </a:rPr>
              <a:t>XAVC CODEC STRATEGY</a:t>
            </a:r>
            <a:endParaRPr kumimoji="1" lang="ja-JP" altLang="en-US" sz="3200" u="sng" dirty="0">
              <a:solidFill>
                <a:srgbClr val="366F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 descr="C:\Users\Cindy\SONY\Future Ahead of Schedule\logos\4K_color_final_060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435" y="1537936"/>
            <a:ext cx="1097965" cy="3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0668" y="1803127"/>
            <a:ext cx="1616254" cy="10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SRX_R320_2_R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582" y="310613"/>
            <a:ext cx="1042018" cy="81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6" t="16963" r="22041" b="16294"/>
          <a:stretch/>
        </p:blipFill>
        <p:spPr>
          <a:xfrm>
            <a:off x="6756946" y="994409"/>
            <a:ext cx="1200899" cy="105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図 11" descr="121018_XAVC_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028439"/>
            <a:ext cx="811322" cy="304322"/>
          </a:xfrm>
          <a:prstGeom prst="rect">
            <a:avLst/>
          </a:prstGeom>
        </p:spPr>
      </p:pic>
      <p:pic>
        <p:nvPicPr>
          <p:cNvPr id="18" name="図 11" descr="121018_XAVC_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2310404"/>
            <a:ext cx="811322" cy="304322"/>
          </a:xfrm>
          <a:prstGeom prst="rect">
            <a:avLst/>
          </a:prstGeom>
        </p:spPr>
      </p:pic>
      <p:sp>
        <p:nvSpPr>
          <p:cNvPr id="26" name="テキスト ボックス 6"/>
          <p:cNvSpPr txBox="1"/>
          <p:nvPr/>
        </p:nvSpPr>
        <p:spPr>
          <a:xfrm>
            <a:off x="3048001" y="2613546"/>
            <a:ext cx="2625760" cy="611706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altLang="ja-JP" sz="1200" dirty="0" smtClean="0"/>
              <a:t>High Frame Rate Image </a:t>
            </a:r>
            <a:r>
              <a:rPr lang="fr-FR" altLang="ja-JP" sz="1200" dirty="0" err="1" smtClean="0"/>
              <a:t>capturing</a:t>
            </a:r>
            <a:endParaRPr lang="fr-FR" altLang="ja-JP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altLang="ja-JP" sz="1200" dirty="0" smtClean="0"/>
              <a:t>1080/50i Télédiffusion 420/8bits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altLang="ja-JP" sz="1200" dirty="0" smtClean="0"/>
              <a:t>1080/50p Télédiffusion 422/10bits</a:t>
            </a:r>
            <a:endParaRPr lang="fr-FR" altLang="ja-JP" sz="1200" dirty="0"/>
          </a:p>
        </p:txBody>
      </p:sp>
      <p:sp>
        <p:nvSpPr>
          <p:cNvPr id="27" name="テキスト ボックス 5"/>
          <p:cNvSpPr txBox="1"/>
          <p:nvPr/>
        </p:nvSpPr>
        <p:spPr>
          <a:xfrm>
            <a:off x="2590800" y="1332761"/>
            <a:ext cx="4143442" cy="796372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altLang="ja-JP" sz="1200" dirty="0" smtClean="0"/>
              <a:t>4K home Cinéma présenté au CES Jan/`13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kumimoji="1" lang="fr-FR" altLang="ja-JP" sz="1200" dirty="0" smtClean="0"/>
              <a:t>Expérimentation de diffusion 4K en Corée et au Japon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kumimoji="1" lang="fr-FR" altLang="ja-JP" sz="1200" dirty="0" smtClean="0"/>
              <a:t>Coupe des Confédérations, production 4K live ne test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kumimoji="1" lang="fr-FR" altLang="ja-JP" sz="1200" dirty="0" smtClean="0"/>
              <a:t>Lancement des caméras 4K pour  la Production Haut de  stock</a:t>
            </a:r>
            <a:endParaRPr kumimoji="1" lang="fr-FR" altLang="ja-JP" sz="1050" dirty="0"/>
          </a:p>
        </p:txBody>
      </p:sp>
      <p:sp>
        <p:nvSpPr>
          <p:cNvPr id="32" name="テキスト ボックス 2"/>
          <p:cNvSpPr txBox="1"/>
          <p:nvPr/>
        </p:nvSpPr>
        <p:spPr>
          <a:xfrm>
            <a:off x="992257" y="3767935"/>
            <a:ext cx="1923604" cy="334707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rgbClr val="FF0000"/>
                </a:solidFill>
              </a:rPr>
              <a:t>NEWS gathering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25" name="図 11" descr="121018_XAVC_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470" y="3446878"/>
            <a:ext cx="811322" cy="304322"/>
          </a:xfrm>
          <a:prstGeom prst="rect">
            <a:avLst/>
          </a:prstGeom>
        </p:spPr>
      </p:pic>
      <p:sp>
        <p:nvSpPr>
          <p:cNvPr id="29" name="テキスト ボックス 6"/>
          <p:cNvSpPr txBox="1"/>
          <p:nvPr/>
        </p:nvSpPr>
        <p:spPr>
          <a:xfrm>
            <a:off x="3614470" y="3751200"/>
            <a:ext cx="2564805" cy="427040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altLang="ja-JP" sz="1200" b="1" dirty="0" smtClean="0">
                <a:solidFill>
                  <a:srgbClr val="FF0000"/>
                </a:solidFill>
              </a:rPr>
              <a:t>Bas débit </a:t>
            </a:r>
            <a:r>
              <a:rPr lang="fr-FR" altLang="ja-JP" sz="1200" dirty="0" smtClean="0"/>
              <a:t>pour le transfert</a:t>
            </a:r>
          </a:p>
          <a:p>
            <a:r>
              <a:rPr lang="fr-FR" altLang="ja-JP" sz="1200" dirty="0"/>
              <a:t>d</a:t>
            </a:r>
            <a:r>
              <a:rPr lang="fr-FR" altLang="ja-JP" sz="1200" dirty="0" smtClean="0"/>
              <a:t>e fichiers  (Transmission 4G par Proxy)</a:t>
            </a:r>
          </a:p>
        </p:txBody>
      </p:sp>
      <p:sp>
        <p:nvSpPr>
          <p:cNvPr id="49" name="テキスト ボックス 2"/>
          <p:cNvSpPr txBox="1"/>
          <p:nvPr/>
        </p:nvSpPr>
        <p:spPr>
          <a:xfrm>
            <a:off x="1258654" y="4566427"/>
            <a:ext cx="1256754" cy="334707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chemeClr val="bg1"/>
                </a:solidFill>
              </a:rPr>
              <a:t>Consumer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pic>
        <p:nvPicPr>
          <p:cNvPr id="50" name="図 11" descr="121018_XAVC_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21" y="4414266"/>
            <a:ext cx="811322" cy="304322"/>
          </a:xfrm>
          <a:prstGeom prst="rect">
            <a:avLst/>
          </a:prstGeom>
        </p:spPr>
      </p:pic>
      <p:sp>
        <p:nvSpPr>
          <p:cNvPr id="51" name="テキスト ボックス 6"/>
          <p:cNvSpPr txBox="1"/>
          <p:nvPr/>
        </p:nvSpPr>
        <p:spPr>
          <a:xfrm>
            <a:off x="4168221" y="4707781"/>
            <a:ext cx="3011081" cy="242374"/>
          </a:xfrm>
          <a:prstGeom prst="rect">
            <a:avLst/>
          </a:prstGeom>
          <a:noFill/>
        </p:spPr>
        <p:txBody>
          <a:bodyPr wrap="none" lIns="57150" tIns="28575" rIns="57150" bIns="28575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altLang="ja-JP" sz="1200" u="sng" dirty="0" smtClean="0"/>
              <a:t>Bas débit </a:t>
            </a:r>
            <a:r>
              <a:rPr lang="fr-FR" altLang="ja-JP" sz="1200" dirty="0" smtClean="0"/>
              <a:t>pour facilité la gestion des images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215" y="4542990"/>
            <a:ext cx="800738" cy="57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73" y="586906"/>
            <a:ext cx="765277" cy="3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604290" y="2090594"/>
            <a:ext cx="3506788" cy="2506242"/>
            <a:chOff x="5604290" y="2090594"/>
            <a:chExt cx="3506788" cy="250624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481" y="3288483"/>
              <a:ext cx="669272" cy="6211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856" y="2958500"/>
              <a:ext cx="1039277" cy="806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図 20"/>
            <p:cNvPicPr>
              <a:picLocks noChangeAspect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4290" y="2090594"/>
              <a:ext cx="2056378" cy="1176686"/>
            </a:xfrm>
            <a:prstGeom prst="rect">
              <a:avLst/>
            </a:prstGeom>
          </p:spPr>
        </p:pic>
        <p:pic>
          <p:nvPicPr>
            <p:cNvPr id="37" name="図 2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8919" y="3685895"/>
              <a:ext cx="1036882" cy="748283"/>
            </a:xfrm>
            <a:prstGeom prst="rect">
              <a:avLst/>
            </a:prstGeom>
          </p:spPr>
        </p:pic>
        <p:pic>
          <p:nvPicPr>
            <p:cNvPr id="38" name="図 22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1947" y="3902974"/>
              <a:ext cx="1119131" cy="69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7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27" grpId="0"/>
      <p:bldP spid="32" grpId="0"/>
      <p:bldP spid="29" grpId="0"/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442913" y="241300"/>
            <a:ext cx="8304212" cy="8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pic>
        <p:nvPicPr>
          <p:cNvPr id="9218" name="Picture 2" descr="http://www.servicesmobiles.fr/.a/6a00d8341c7e0553ef017eea134a67970d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42" y="1395046"/>
            <a:ext cx="5697792" cy="21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2913" y="241300"/>
            <a:ext cx="8304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Le MPEG4 H265 au secours de la diffusion d’image </a:t>
            </a:r>
          </a:p>
          <a:p>
            <a:pPr algn="ctr"/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HD et UHD sur les réseaux informatique et télécom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1628" y="3906688"/>
            <a:ext cx="829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2 x moins de débit sur les réseau Informatiques et Télécom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how Laptop 2\Desktop\Sony IBC\SONY_IBC_Press-PPT_NDA_230812\client\Imgs\060912\4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1805486"/>
            <a:ext cx="1388907" cy="4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SEhQUExQUFBQXGBcUGBgVFRQYFhwXFRQWHBUWFxUYHCggGBslHBUVITEhJSkrLi4uFx8zODMsNygtLisBCgoKDg0OGhAPGi4lHSQrLSwsLCwwNywtLCwsLC0xLCwsLCwvLCwsLCwsLCwsLCwsLCwsLCwsLCwsLDcsKywsLP/AABEIAJkBSQMBIgACEQEDEQH/xAAcAAACAgMBAQAAAAAAAAAAAAAABwMGAgQFAQj/xABOEAABAwIABwwFCAcGBwEAAAABAAIDBBEFEiExQVGRBgcTF1RhcYGSodHSIlJTscEUFjJCcoKTohUjYqOywvAzQ2OU4eIkc4Ozw9PxRP/EABoBAQEAAwEBAAAAAAAAAAAAAAABAgMEBQb/xAAvEQACAQIDBgQHAAMAAAAAAAAAAQIDERNRUgQSFDFToSEyYbEFIkFxgZHBIzNC/9oADAMBAAIRAxEAPwB4rWwi60Tzze9bK08LH9U7qH5gtVd2pyfozKHmQiMNb41XFUTRsERYyR7G3a8mzXEC5x8+RaXGfW6oew/zqrYVfjTzO1yyHa9yaW9RuSpJ6J01VAyUmV+KX3yMY1osLH1g9a47LSsrxRk6kr8yrcZ9bqh7L/OjjPrdUPZf51T53BznFoAaXOIAzAEkgDmAyLCyy4WjpRMSWZc+M+t1Qdl/nRxn1uqHsv8AOqU/ICdQTj3Z7lKOjwRjinj4cMgj4Sxx+EcWB78+c+ketOFo6UMSWZUeM+t1Q9l/nRxn1uqHsv8AOq/uWweKispoSLtfNGHDWwOBkHYDled+LAdJSNpm08EcT3ukc4tvctYGgDKc139ycLR0oYkszjcZ9bqh7L/OjjPrdUHZf51TLLfwDwIqYTUm0Ae0y5HO9AG7hitBcb5sg0pwtHShiSzLJxn1uqDsv86OM+t1Qdl/nVt/SW5n1I/8tWf+tWDAW5zA9ZHwtPTRPjxizGMczPSFri0gB0hOFo6UMWWYsuM+t1Qdl/nRxn1uqDsv86tzsIbmgSMSLJkyU9YRk5wzKuJuywhgM0kgoo2fKTiBhENSywx245xpGho9DG0pwtHShiSzOZxn1uqDsv8AOjjPrdUHZf50waHcrgymwfBNWwRAiGEyvc17jwj2txsjcp9J1sgXP+W7mvUh/AqvInC0dKGJLMp3GfW6oOy/zo4z63VD2X+dXiDBW56pIjjMIc7I0CWaJ5Opoe4XKqW+Fvcmhbw8DnSU9wHh1seMuNmkkZHMJIF8hBIz3uHC0dKGLLM1OM+t1Q9h/nRxn1uqHsv86plkWThaOlDElmXPjPrdUPZf50cZ9bqg7L/OqZZNDcBvctqKKWaob6c7CKe9/QFjizdLjYj9kA/WThaOlDElmcLjPrdUPYf50cZ9bqh7L/OqdJEWktcLOaS1w1OabOHUQQsbJwtHShiSzLnxn1uqHsv86OM+t1Q9h/nVMsiycLR0oYksy58Z9bqh7L/OjjPrdUPZf51TLIsnC0dKGJLMufGfW6oey/zo4z63VD2H+dUyyLJwtHShiSzLnxn1uqHsv86OM+t1Q9l/nVMsiycLR0oYksy58Z9bqh7D/OjjPrdUPZf51TLIsnC0dKGJLMufGfW6oey/zo4z63VD2X+dUyyLJwtHShiSzLnxn1uqHsP86OM+t1Q9l/nVMsiycLR0oYksxp7ht2lVWVXBScGGhjn+gHB1wWgZS4+snbi86+fd5qC9ZIdUYHakZ4FfQq106UVUkoqy8P6ZSk3FXBaGG32iJ577Ln4LfXE3XzYlLK71WSO7Mbitu0f6pGMPMj5az5deVPfAH/C7n8cZCKaWX70uO5v8TdiRWKbWGfR0p7b4/wDw+BjEMno08A6GuZcdlju9bkYCHa2yLKSyLIDYwPR8NUQRWuJJY4z0PkaD3Epv7+dVakhj9ebGtzRsd8XNS/3s6ThMJ0w0Nc6Q/cjcR32Vl386q89NFf6Mb5D/ANR4aP8AtFUHB3o6PhMJxHRG2WX8hYO+QHqXS38KnGrYo/Zwg9cj3X7mN2Lc3jKW89TL6sbIx/1Hkn/thVvfMqeEwnUnQ0tjH3I2g/mxkBU7IspLIsoDCye24T/hMBiU5LRT1BPW9ze4DYkW/ICdWVPXdY35LgEx6oIILfb4Nju4nvVQENGywA1ADYpaelMr2RjIZHNjHS9waPeiy7+4Gk4XCNI3QJQ/8IGT+RQDP365wzB7IxkD5o225o2ud72tSNsn/vkbk58IiBsT4mNjL3O4QvFy4NDbYrTmAdtVIG8/V+3pu1L/AOtUC3LdafuCpDJgC9QSb0cuMXZSWhkgjcSc5xQw3XDwLvRRxuD6ucSMblLGAsYbevI43xeYAdK0983dzFJEaKjcHMyCWRn0MVtrRRkZHDILkZLCwvc2AVQCLKSynoqN80jIo240j3BjRrJ9w0k6ACVAWDe63KfL6kY4PyeKz5Tr9WIc7rZeYHmTofuphbXsoBbHMZdcWAa4AFkVtZYHutoAbrXKmfDgLBtm2fJmF8nCzuGUnTii1+ZrUkqfCkrKltVjF0wkExcTlc7Gu6/Mco6CqCyb7mBfk9e57RZlQOFH2xklG2zvvqlWT030KJtbgxtTFl4MNqWn/Cc0cJfmDTjfcSPsoCOyLKSyLICOyLKSyLICOyLKSyLICOyLKSyLICOyLKSyLICOyLKSyLICOyLKSyLIBkbx8F5p3f8AJH5nk+5PRJ3eLhyTu1yMHZYT/MnEtFLzzfr/ABGcuSBVbfHktQVP/JlHaZb4q0ql77EuLg+fnaxvbmjb8Va/lt6r3JHmInANLwtTTs9aWMHoxxfuumTv0VX6injv9KV0nYjLf/KqPuGcBhClLs3CW6yxwb+YhW/fmpnH5LJb0G8KwnU5/Blu0Ru7K3mIsLIspLLwhQF63naUmrlk0RxYvXI4W7mOXO30arhMIyj2bY4/yB575COpXre6wX8jonzT+gZLzOxshbGxvo42rJjOt+0lNhOsM80szr3ke59joDnEhvULDqVA0N5qnxaaZ/ry4vUxjfi9yVuFajhZ5pL34SWSS/M95I96bm5J3ybA3C6op5+f65HcAk21lgAgMLIspLIsoCTB9Nwk0Udr48jI+28N+Ka+/FVEUkUfryjYxjj7y1UPcFTY+EKYWyB5efuMc4d4G1WXfkqLy00epj3n7zmgfwFUC3srpvS02NX43s4nu63YrPc4qn2TJ3m6bLUyc0cY/M4/yqA1d8fdLUxV2JDPJGI2R3a15DcY3fdzcxyObn0K4YPwqcKULjFK+nntYmNxBZKMovY3LD3gnSEqd2dRwlfVOHtXM/CtH/Ijcph59FOJG3cw+jIwfWZfR+0M42ZiVQaeGp6kvfFUyTPex1nNkke8Aj7Rtzg6iFzrJt74O59tZA2sprPeGBxxf7yK1wQPWbttcakpwFAYWTY3qtzXBM+Vyiz3i0QP1YznfzF38P2iqfuE3NfLaj0x+ojs6Q6D6sfXp5gdYV03xMISyg0VIxz7BpnMY+i05Y4sma4FzzAayjaSuxa/I6W6vce2vla+Spe0NbisY0MLW3+kcuW5yX6AuJxVQcqk7MaovzVq+TSdlHzVq+TSdlYY1PUv2XclkOzc/gkU9MKYyGZgDm+kBfEeTdhA0ZSEh8NYMNNPLA7+7cWgnOW52O62lp612twGEvktdHfI2Q8A/wC+bNJ6HhvVdWLffwTZ8VSBkcOCf9ptywnpGMPuhbCC2siykst2gwPPOCYonyAGxLRmNr2WLkkrtlSvyOdZFl2/mtWcnl2DxR81qzk8uweKwxqepfsu7LI4lkWXb+a1ZyeXYPFHzWrOTy7B4pjU9S/Y3ZZHEsiy7fzWrOTy7B4o+a1ZyeXYPFManqX7G7LI4lkWXb+a1ZyeXYPFeO3MVY//ADS9Tb+5MWnqX7G7LI4tkWW5U4Olj/tIpGc72PaNpC1wFmmnyMSOyLKSyLKgcm8fDame7XK87I2BNFL7eahtQsPrOlP7zF/lTBWmj/0/VmUvoCoG/I+1C4a3xD8+N/Kr+lrv2yWpYhrnbsEUp99lav8AyvVEQmWOLSC0kEEEEZwQbgjrTWwPuxpa2DgK3EY8gBwfkjeRazmv+ob5bXBBzFKqyLLaQaD97akecaKokDTmAdG8dTrX23U9HudwZQESSyte9uUGZ7CQRmLYmgXOrISlMYhqGwL1rAMwVBdN3O7b5UOBgDmw3u5xyOktmFvqtvY6zzaaSQs7IsoBw0mFcHmiZTSVMOJwLIngS2ORoDhcG4yrk/ofAftmf5mTzJaWRZUDL/Q+AvbR/wCZk8yru7SiwfGyP5E9r3lxx8WV0lmhukEm1yRsVWsiygLPvbVUUNWZJpGRtETwC82u9zmAAfdx1Hvh4SZUVjnRPD2NYxgc03BsCTY9LiOpVyyLIDCyZm9phelpqVwlnjje6Vzi1zgDYNaBk6iltZFkATSl7nPIsXuLz0uJJ96wss7IsgLtvc7qxTkwTuDYXXcxxzMdnIOpru49K5O7SipxUY9JNC+OU3LWvFo3k5b6mG976MvMq/ZFkA1KbDtHg6hxKeaKaUC9mkEvldne4aGj3ABY73UTjTvmeS580rnlxzm2S5+9j7UrSE7sBUnA08MelrGg/aIu7vJXm/E52pKOb9jo2aPzXN9aWGqvgoJZPVY4jptk77LdVV3yKrEpMTTI9repvpH3DavHoQ36kY+p1zdotipLU1K7D1NW4NxJp4mTujBLXOAImjzGxzAubscldZFl9UeYYWTc3vqTg6Jh0yF0h6zZv5WhKdsZJAAuSbAc5zJ7UVOI42RjMxrWD7oA+C8v4pO0FHN+x07MvFsmQhVXd7hySmZEIXYr3uJJsD6LRlyEWzuGxeRSpupNQjzZ1Skoq7LUhKL551vtv3cflXXp63C8jGvYC5rgHNOLTi4OY2OVdcvh84+aSX5NSrp8kxjIS94bDPqu7NMoK7CeFoWGSW7GCwJLac5zYZBlzrFbE27Kcf2XGWTGShKMbtK32o/Dj8q36LfBqGn9YyOQcwLHbRcdyzl8NrJeFmRbRAZq4uFdytLUXxow1x+vH6Luu2R3WCpcA4fiq2kxkhw+kx30hz845wuquS9SlK3imbflkhQ7pdyUtJ6YPCQ+uBlGoPGjpzKu2T+kjDgQ4AgixBFwQc4ISd3WYG+S1DmD6Dhjs+ySfR6iCNmtezsW2Or8k+fuclalu+K5Dm3rYcXB8HO0u7Ujirgq9uChxaGmH+DHtLbn3qwrso+X8v3NEuYJVb98voU7db3u7LAP5k1Und+6S8tM3U2Y9p0Y/lSfmj9/4ELRCELaQEIQgBCEIAQhCAEIQgBCEIAQhCAEIQgBCEIDobn6PhqmGP1ntv8AZBu7uBTx4FLTemoOEq3yWyRRk/eebDuxk3uAXkfEFvzSyR00ZbqOXwK0MK4AhqcXhmY+LfF9Jwte1/okXzBWPgFwJt1lCxzmuqGBzSWkWfkLTYjI3WFxwozveF7+hsdRfU5fzGo/Y/vJPMj5jUfsf3knmXR+eNBylnZk8qPnjQcpZ2ZPKt27tGcu5jvQyRpQbi6RjmubDZzSHD05Dlabg2LrHKF2+BUmCcJwVQcYJBIGkBxAcLE3sMoGorocAtM4Tk/nb/Jkppcjl8ClXvlVONVhmiNjR1u9I9xanRwC+e8P1nDVM8mh0jiPsg2b3ALr2Cjao5ZI11ql1Y0ooi9zWjO4ho6XGw7ynzTUYYxrBma0NHQ0WSl3AUPDV8A0NJlPRGCR+bFTy4BZ/EVvNRJRe7dnL4FUffTqMWKGLS95eehgt73jYmZwCTe+nV49aWDNExrfvO9I9zm7Fo2Oh/lTyM6lT5bFPQhC9w5DtbjZ3MrYMX6zgw87XZCPj1JzcClzvWbn3Sz/AClw/VxXDSfrSEWya8UEk89k2uAXj7fFTqK30R00ZbsTl8Cl7vsxgfJzptLsHB/6prcAktviYSFTW4jDdkdoQRmLifTI6zi/dWGxUWqqlkWrUvGw8Nz0WJTxN1RsGxjV0lBRts0BTr1qPkRzPmCSG/LNesibqhv2pH+VO4pCb60l8IHmijb/ABH+ZJf7I/kfQpyEIW0gIQhACEIQAhCEAIQhACEIQAhCEAIQhACEIJQDf3nqHFpZJTnkksPsxi38Rcr6uPuQoeAoqeMixEYc77T/AEnd7iuwvGqy3ptm5cjWwlViGGSU5o2OefutJ+C+bXPJJJNycpPOc52p376FdwWD5Bplc2IdBN3fla7akeu3Y4/K2YTBCF6ATkGfMOnQuwwHVvU0PB0Acc8r3ydQOK3+HvVxWngai4CCGIfUjYzrDRfvutxeLUlvSbNy5HL3UV3AUlRLmLY3W+04YrfzEL53Cce+9W4lGyMZ5ZWg/ZYC4/mDNqTi79jjaF8zCfMZG8zRXkqJiPotbEDzuOM7+Bm1NRVDeroeDoGutlle+Q9F8RvcwHrVvXHtEt6ozOPIEhMOYLq56maX5NUHHke4fqpM2McXRqsn2hKNbDbaQauIOk3E10hyUz2878Vg/MQVb8A71liHVcgI9nFfLzOkOXYOtM1CzltU3y8CKCIqWnZGxrI2hjGizWtFgBzBSrg4a3YUlLcPla54+pH6b76iBkb1kJa7p98SepuyEGniOQ2N5HDnePojmG0rGFCc2VySLRvg7uGxNdT0zrym7XvacjBpAOl/u6Ur8Dx41RA31pYm7ZGj4rTXY3IRY1dSj/FYeyb/AAXoRpqnB2NTd2fSNP8AR/rWpFHB9EdCkWdNWgvsHzMZDkPQV8774suNhGo5ixuyJnxuvoWqPoO6F89YeDZK+rLhf9YQOo2+CxSvWS9P6H4RuVu6LrvMoY/VHesxQR+oO/xXThs176K9dF1YvkEXqDafFHyCP1B3+KYbG+iu3RdWYYNi0sHf4o/R0XqDafFMNjfRWbourKcHxaGDvXrcGxeoNp8Uw2N9FZui6tIwZF6g2nxWYwXDnxBbpOXvUw2N9FTui6twwVDpjG0+KljwNEf7u+c5MYmwyk2B/wDiuGxvopl0XV2OCIPZja7xWb8AwtOK6IAi18p0gEDPqIUw2N9FGui6vbcCQH+7btd4qeHc7A69oW5BckkhoGtxJsPjoTcY30L269BV8OBaf2TdrvFH6Dp/ZN2u8Uw2N9Glxl13rRfhDxRxmV/rRfhDxW9+g6f2TdrvFYuwLTj+6G12zOtfCwyRcUr26DdXUVrWNncwhhLhisDcpFsuvJ71xLq9swHAcpjbtd4qWLc9C82ZBjEZ8UPNthydKzVLdVkTEF/dSU05Y9rxYlrg4XFxdpBFxpGRMKbcvGwXdTkDSbPsOk3sFEzAFP7Ju13irhsb6NDjNrvWh/CHijjMrvWh/CHiumdztOLXiaLjGGV2Yk5c+TMoX4EptEQ2u8Vr4aGSLilY3Q7pZ60sM5aeDxg3Fbij0rY1xfL9ELj3TEp9zcDjYQgnPa7sg1k3yDnORZDc7Teyaegut1G+bnWapWVkTEOJQb4VZDGyJnAhjGhjbx3NmiwucbKVPxm12uH8L/cum/ANNmELb9LvFDNz9N7IW6XZe9YcNDJFxTmcZtdrh/C/3I4za7XD+F/uXVO5+m9k3a7xWJ3P03shtd4pwsMkMU4s++NXuH9q1v2Y2fEFcXCGH6mfJLPK8ai8hvZFh3K3SYCpxkETb9LvFR/oKD2Y2u8VktnS5JDEKIi6vH6Eg9mNrvFenAkHsxtd4rPDZN9FGurFvesxsI03M57tkTz77LpHA8GiMcwu7acuZZ7haYNwsWtFgxjyOw0HvcVp2iLjTk/QzhK7HpFmHQFmvGheqx5A164+ger3hfOwdj1FU7XM87ZHlfQmF32jJ5x4/BfOeCXYwe71nk7cvxWFLxrv7L+ifkOje6yvoCwvoC9C7jnMwpG5Fg3IvboDO91iXas3vUZffNm96yb/AF4BAZtUgUYWY7veoCQd3v8A9FmDpOdRg686ljaSclySbADOToA50BLBEXODWgucTYAZyf62LrU8ojZM1hDv1Za94+s6RzWBjP2AHON/rEX0BaL5BGCxpu53ovcNWmJh1es7TmzA43rDaEj15BfoiYc3XKNihTylhx3tZ6zmt6nED4qWpm4R73aHOc7qJNhsRg4nHu0ElrXkWFzjFpay3PjPaVPTCOMgPs52YDPGw2yOf7SxtcDJa+fMgPYYAGhzyWsP0QPpv+wDo/bOTpzLGpqy4BoAa0HI0Zr6yfrO/aPdmUFTI7Gdjkl97OJNzcaBzarZLWssBkQhICsgVGCvHSAf1lVBm56xaL5T1LBmXKeoLMnQgMnG+QLewjLZzoxkYxzmNbo9E2LiNLjYkk61ptaScVou46At2XEd6T3gSH6RYC9rjpccwaTnNiQTlyKA16clhxmktdrabHuWxWjK1wAGOxr7DILkZbDQCRe3OvGxMtfGMlspa0YmTW4uONijmHWM6xiqMeZpNj6QcQBkxWC9gNADW2A1BAe4Tk/WOaMzbR/htDT3gopqbJjuOKzNjEXudTB9Z3cNNl7Tsa1wdMC4k3LGnLlOUvOv9kZTpIWVQXF3pkONshGRuL9XEAyBvMhTN81xitGKzVe5dbS92nozDvUEkmgZ/wCu5YySaAsGi/R7/wDRUhkwbPf/AKKQuWBcsCUBLjLxztAz+5R421ZsFviUB5iW+JWBaprIIVBA5q13m/wGvnPMtiTL8B8TzIbHbpQELY7Z861t7luNhSodqY9vWZYx/KVtuUG9CMarqnc7PzSPP8q5Nsf+Nm6j5h1IQhUyONurmxKd51Ne7YxxXz5gP+yHSfgPgnlvjz4lFMf8KU/kt8Uj8ED9U3r95WvZ/GrP8ewq+RG+FK0WWDRZF13HOZ3WDn3zZvesHOv0e9ej+v6/rxAzaswsAsx/XOoDMf1zqQaznUY71KxqAzY1blPIxrTlc15yXDQ6zdIb6QsTpOpat/6+CG/1/ogNhrGeu/8ACGz6a2p2sxY247sjcb+zH1yT6+Q2xe5c86gtiaTGcSBYZAAfVaABfqChbksDyGOIuC4tZkOjK547mbVGXWWLpfRDRoLnE6y7FGTqaF41Uhss9Jv7bRk52DR0tHd0LAFYtJBBBsRlHMdBXs0gvcC18tufTi82nmugPXOXsEjhmIAOjFafeFC0XynqCkvqQEskpccpuc2QAe4IvbJpWF7Zs6yaLICeMWY46SWtP2bONugkDYsBlRG+17i7TnByZsxvoI0FeOLDmc4dLL94dl2BQAZiCC3OCCOnR/8AFtMbiOkLcmKXNbb9p+KLfduoYsVmUXc7QSAADrDbm51X2LKM5LayD1AGw/MUBk0LMPxvQH0vq/Fp5jo5+lQPk0BYtbfo96oMoxfo96kLkSSXy6dPOdfSdPP0qIuQGRK8LtqxLusoaNukoCRnfpKzadiibl6FKCgJQVG43+A+J5lgX3+A+J5lMxtulUHjWW6VG9SkqCR2gIDXnfYZF7vHsuZ3+s+Mdlr3fzLCuGLFI46GOOxpW7vFR/qpD/jOHZhj8xXHtnlS9V7o30Pr9htoQhZFKvu9wZJU074Y8he0txrEgXIve3MClczexrALCcAczZfBPhC0YU1JuMrX9DPeVrNCJ4tK3lA7Mvgji0reUDsy+CeyFcOr1OyF4aREcWdbygdmXwXvFpW8oHZl8E9kJh1ep2QvDSIni0reUDsy+C94ta3lH5ZfBPVCmHV6nZC8NIiuLau5R+WXwXvFxXcp7pk9EJh1ep2QvDSIvi4ruU90yOLmu5T3TJ6ITDq9TsheGkRg3ua/lPdMji6r+U90yeaEw6vU7IXhpEZxdV/Ke6ZHF1X8pOyZPNCYdXqdkLw0iN4u6/lR2TLw73VfynumTzQmHV6nZC8NIjeLyv5UdkyBveYQ5UdkyeSEw6vU7IXhpEbxeYQ5Udky94vcIcqOyZPFCYdXqdkLw0iO4vcIcqOyZeDe8whyo7Jk8kJh1ep2QvDSI7i+whyo7Jl7xf4Q5WdkyeCEw6vU7IXhpEdxe4Q5Udky94vsIcrOyZPBCuHV6nZC8NIj+L7CHKjsmXnF9hDlR2TJ4oUw6vU7IXhpEdxe4Q5UdkyOL3CHKjsmTxQmHV6nZC8NIj+L7CHKjsmQd77CHKjsmTwQmHV6nZC8NIj+L/CHKz++XvzAwjyt375O9CuHV6nZC8NIj+L/AAjyt375HF9hDlR2TJ4ITDq9TsheGkRsm95hBwIdVEgixBExBBzgq972u519FGY3+kbveXAEC7sUAZeZqu6CsXRm2t+d7O/IbyXJHqEIXQYH/9k="/>
          <p:cNvSpPr>
            <a:spLocks noChangeAspect="1" noChangeArrowheads="1"/>
          </p:cNvSpPr>
          <p:nvPr/>
        </p:nvSpPr>
        <p:spPr bwMode="auto">
          <a:xfrm>
            <a:off x="0" y="-873125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6" name="Picture 10" descr="http://upload.wikimedia.org/wikipedia/en/4/40/UHD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4" y="1753244"/>
            <a:ext cx="1158876" cy="4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05816" y="3277441"/>
            <a:ext cx="4041310" cy="126188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sz="2800" b="1" dirty="0"/>
              <a:t>17/9</a:t>
            </a:r>
          </a:p>
          <a:p>
            <a:r>
              <a:rPr lang="fr-FR" sz="1600" dirty="0"/>
              <a:t>0,85</a:t>
            </a:r>
          </a:p>
          <a:p>
            <a:r>
              <a:rPr lang="fr-FR" sz="1600" dirty="0"/>
              <a:t>Cinéma : Super 35mm</a:t>
            </a:r>
          </a:p>
          <a:p>
            <a:r>
              <a:rPr lang="fr-FR" sz="1600" dirty="0"/>
              <a:t>SDI pas compatible avec TV </a:t>
            </a:r>
            <a:r>
              <a:rPr lang="fr-FR" sz="1600" dirty="0" err="1"/>
              <a:t>Broadcast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95288" y="3277441"/>
            <a:ext cx="4074201" cy="126188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16/9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</a:rPr>
              <a:t>4 x FHD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</a:rPr>
              <a:t>Télévision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</a:rPr>
              <a:t>SDI compatible avec TV </a:t>
            </a:r>
            <a:r>
              <a:rPr lang="fr-FR" sz="1600" dirty="0" err="1" smtClean="0">
                <a:solidFill>
                  <a:schemeClr val="accent6">
                    <a:lumMod val="50000"/>
                  </a:schemeClr>
                </a:solidFill>
              </a:rPr>
              <a:t>Broadcast</a:t>
            </a:r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8" name="Picture 12" descr="http://img1.lesnumeriques.com/article/1634/sdsd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56" y="899433"/>
            <a:ext cx="4026132" cy="21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95288" y="269874"/>
            <a:ext cx="83518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Evolution des formats d’images</a:t>
            </a: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469489" y="1984541"/>
            <a:ext cx="0" cy="1046790"/>
          </a:xfrm>
          <a:prstGeom prst="line">
            <a:avLst/>
          </a:prstGeom>
          <a:ln w="19050">
            <a:solidFill>
              <a:schemeClr val="bg1">
                <a:lumMod val="65000"/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393" name="Connecteur droit avec flèche 2107392"/>
          <p:cNvCxnSpPr>
            <a:stCxn id="7" idx="0"/>
          </p:cNvCxnSpPr>
          <p:nvPr/>
        </p:nvCxnSpPr>
        <p:spPr>
          <a:xfrm flipH="1" flipV="1">
            <a:off x="6592893" y="3031331"/>
            <a:ext cx="133578" cy="24611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397" name="Connecteur droit avec flèche 2107396"/>
          <p:cNvCxnSpPr>
            <a:stCxn id="19" idx="0"/>
          </p:cNvCxnSpPr>
          <p:nvPr/>
        </p:nvCxnSpPr>
        <p:spPr>
          <a:xfrm flipV="1">
            <a:off x="2432389" y="3031331"/>
            <a:ext cx="134367" cy="24611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0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69875"/>
            <a:ext cx="8351837" cy="404813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 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395286" y="2951111"/>
            <a:ext cx="8351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Le passage du 50i au </a:t>
            </a:r>
            <a:r>
              <a:rPr lang="fr-FR" sz="2400" dirty="0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50p : </a:t>
            </a:r>
            <a:r>
              <a:rPr lang="fr-FR" sz="2400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L</a:t>
            </a:r>
            <a:r>
              <a:rPr lang="fr-FR" sz="2400" dirty="0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e </a:t>
            </a:r>
            <a:r>
              <a:rPr lang="fr-FR" sz="2400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futur de la TV </a:t>
            </a:r>
            <a:r>
              <a:rPr lang="fr-FR" sz="2400" dirty="0" err="1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B</a:t>
            </a:r>
            <a:r>
              <a:rPr lang="fr-FR" sz="2400" dirty="0" err="1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roadcast</a:t>
            </a:r>
            <a:r>
              <a:rPr lang="fr-FR" sz="2400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95285" y="1127203"/>
            <a:ext cx="8351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spc="-15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L’évolution des format d’image en </a:t>
            </a:r>
            <a:r>
              <a:rPr lang="fr-FR" sz="3600" b="1" spc="-150" dirty="0" smtClean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TV </a:t>
            </a:r>
            <a:endParaRPr lang="fr-FR" sz="3600" b="1" spc="-150" dirty="0">
              <a:ln w="1016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395288" y="269874"/>
            <a:ext cx="8351837" cy="85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pic>
        <p:nvPicPr>
          <p:cNvPr id="10242" name="Picture 2" descr="http://img.gawkerassets.com/img/186mr0bqhkydmjpg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2912" y="25082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Capteurs CMOS Progressifs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74599" y="24233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crans plats Progressifs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4895" y="936110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50i 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Fluidité en entrelacé</a:t>
            </a:r>
          </a:p>
          <a:p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HD-SDI 1,5Gbps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49832" y="936110"/>
            <a:ext cx="308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Fluidité en entrelacé</a:t>
            </a:r>
            <a:r>
              <a:rPr lang="fr-FR" dirty="0" smtClean="0">
                <a:solidFill>
                  <a:schemeClr val="bg1"/>
                </a:solidFill>
              </a:rPr>
              <a:t>50i</a:t>
            </a:r>
          </a:p>
          <a:p>
            <a:pPr algn="r"/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 HD-SDI 1,5Gbps</a:t>
            </a:r>
            <a:endParaRPr lang="fr-FR" dirty="0">
              <a:solidFill>
                <a:schemeClr val="bg1"/>
              </a:solidFill>
            </a:endParaRPr>
          </a:p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1362075" y="4181475"/>
            <a:ext cx="1962150" cy="520700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FHD422 50i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508886" y="4181475"/>
            <a:ext cx="2144568" cy="520700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FHD422 50P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762625" y="4181475"/>
            <a:ext cx="1962150" cy="520700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UHD 50P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4896" y="1652627"/>
            <a:ext cx="3111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50p </a:t>
            </a:r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Fluidité en Progressif</a:t>
            </a:r>
          </a:p>
          <a:p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HD SDI 3Gbps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49833" y="1652627"/>
            <a:ext cx="308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Fluidité en Progressif</a:t>
            </a:r>
            <a:r>
              <a:rPr lang="fr-FR" dirty="0" smtClean="0">
                <a:solidFill>
                  <a:schemeClr val="bg1"/>
                </a:solidFill>
              </a:rPr>
              <a:t>50p</a:t>
            </a:r>
          </a:p>
          <a:p>
            <a:pPr algn="r"/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HD SDI 3Gbps</a:t>
            </a:r>
          </a:p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59436" y="38121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Aujourd’hui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02729" y="381531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Après demain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3547" y="381531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</a:t>
            </a:r>
            <a:r>
              <a:rPr lang="fr-FR" dirty="0" smtClean="0">
                <a:solidFill>
                  <a:schemeClr val="bg1"/>
                </a:solidFill>
              </a:rPr>
              <a:t>emain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 animBg="1"/>
      <p:bldP spid="9" grpId="0" animBg="1"/>
      <p:bldP spid="10" grpId="0" animBg="1"/>
      <p:bldP spid="11" grpId="0"/>
      <p:bldP spid="12" grpId="0"/>
      <p:bldP spid="4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69875"/>
            <a:ext cx="8351837" cy="404813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 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95285" y="1127203"/>
            <a:ext cx="8351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spc="-150" dirty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L’évolution des format d’image en </a:t>
            </a:r>
            <a:r>
              <a:rPr lang="fr-FR" sz="3600" b="1" spc="-150" dirty="0" smtClean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TV ? </a:t>
            </a:r>
            <a:endParaRPr lang="fr-FR" sz="3600" b="1" spc="-150" dirty="0">
              <a:ln w="1016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148" y="2169687"/>
            <a:ext cx="762958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fr-FR" sz="3200" dirty="0" smtClean="0">
                <a:solidFill>
                  <a:srgbClr val="FFFFFF"/>
                </a:solidFill>
                <a:latin typeface="AvantGarde Medium" pitchFamily="34" charset="0"/>
                <a:cs typeface="Arial" charset="0"/>
              </a:rPr>
              <a:t>La 4K bientôt adopté en Production </a:t>
            </a:r>
            <a:r>
              <a:rPr lang="fr-FR" sz="3200" dirty="0" smtClean="0">
                <a:solidFill>
                  <a:srgbClr val="FFFFFF"/>
                </a:solidFill>
                <a:latin typeface="AvantGarde Medium" pitchFamily="34" charset="0"/>
                <a:cs typeface="Arial" charset="0"/>
                <a:sym typeface="Wingdings" panose="05000000000000000000" pitchFamily="2" charset="2"/>
              </a:rPr>
              <a:t></a:t>
            </a:r>
            <a:endParaRPr lang="fr-FR" sz="3200" dirty="0" smtClean="0">
              <a:solidFill>
                <a:srgbClr val="FFFFFF"/>
              </a:solidFill>
              <a:latin typeface="AvantGarde Medium" pitchFamily="34" charset="0"/>
              <a:cs typeface="Arial" charset="0"/>
            </a:endParaRPr>
          </a:p>
          <a:p>
            <a:pPr lvl="1" algn="ctr"/>
            <a:endParaRPr lang="fr-FR" sz="3200" dirty="0" smtClean="0">
              <a:solidFill>
                <a:srgbClr val="FFFFFF"/>
              </a:solidFill>
              <a:latin typeface="AvantGarde Medium" pitchFamily="34" charset="0"/>
              <a:cs typeface="Arial" charset="0"/>
            </a:endParaRPr>
          </a:p>
          <a:p>
            <a:pPr lvl="1" algn="ctr"/>
            <a:r>
              <a:rPr lang="fr-FR" sz="3200" dirty="0" smtClean="0">
                <a:solidFill>
                  <a:srgbClr val="FFFFFF"/>
                </a:solidFill>
                <a:latin typeface="AvantGarde Medium" pitchFamily="34" charset="0"/>
                <a:cs typeface="Arial" charset="0"/>
              </a:rPr>
              <a:t>La transition vers l’UHD</a:t>
            </a:r>
          </a:p>
          <a:p>
            <a:pPr lvl="1" algn="ctr"/>
            <a:r>
              <a:rPr lang="fr-FR" sz="3200" dirty="0" smtClean="0">
                <a:solidFill>
                  <a:srgbClr val="FFFFFF"/>
                </a:solidFill>
                <a:latin typeface="AvantGarde Medium" pitchFamily="34" charset="0"/>
                <a:cs typeface="Arial" charset="0"/>
              </a:rPr>
              <a:t>avec l’avènement du 50p en diffusion !</a:t>
            </a:r>
          </a:p>
          <a:p>
            <a:pPr lvl="1" algn="ctr"/>
            <a:endParaRPr lang="fr-FR" sz="3200" dirty="0">
              <a:solidFill>
                <a:srgbClr val="FFFFFF"/>
              </a:solidFill>
              <a:latin typeface="AvantGarde Medium" pitchFamily="34" charset="0"/>
              <a:cs typeface="Arial" charset="0"/>
            </a:endParaRPr>
          </a:p>
          <a:p>
            <a:pPr lvl="1" algn="ctr"/>
            <a:r>
              <a:rPr lang="fr-FR" sz="3200" dirty="0" smtClean="0">
                <a:solidFill>
                  <a:srgbClr val="FFFFFF"/>
                </a:solidFill>
                <a:latin typeface="AvantGarde Medium" pitchFamily="34" charset="0"/>
                <a:cs typeface="Arial" charset="0"/>
              </a:rPr>
              <a:t>À suivre…</a:t>
            </a:r>
            <a:endParaRPr lang="fr-FR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143500"/>
          </a:xfrm>
        </p:spPr>
        <p:txBody>
          <a:bodyPr/>
          <a:lstStyle/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019" y="2397203"/>
            <a:ext cx="8351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600" b="1" spc="-150" dirty="0" smtClean="0">
                <a:ln w="1016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</a:rPr>
              <a:t>Merci</a:t>
            </a:r>
            <a:endParaRPr lang="fr-FR" sz="3600" b="1" spc="-150" dirty="0">
              <a:ln w="1016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395288" y="269874"/>
            <a:ext cx="83518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Résolutions</a:t>
            </a: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pic>
        <p:nvPicPr>
          <p:cNvPr id="4098" name="Picture 2" descr="http://upload.wikimedia.org/wikipedia/commons/thumb/2/23/8K_UHD,_4K_UHD,_FHD_and_SD.svg/8680px-8K_UHD,_4K_UHD,_FHD_and_S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84597"/>
            <a:ext cx="71532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1175" y="26315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3840/4096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100014" y="352361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1920/2048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26404" y="39610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720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861606" y="84157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7680/8192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839629" y="2927697"/>
            <a:ext cx="89210" cy="17808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001000" y="1150144"/>
            <a:ext cx="250902" cy="35583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02376" y="235764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17/9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67137" y="238686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16/9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954471" y="3423423"/>
            <a:ext cx="1022478" cy="284861"/>
          </a:xfrm>
          <a:prstGeom prst="wedgeRoundRectCallout">
            <a:avLst>
              <a:gd name="adj1" fmla="val 151483"/>
              <a:gd name="adj2" fmla="val 120507"/>
              <a:gd name="adj3" fmla="val 16667"/>
            </a:avLst>
          </a:prstGeom>
          <a:solidFill>
            <a:srgbClr val="36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+7%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958598" y="3425979"/>
            <a:ext cx="1022478" cy="284861"/>
          </a:xfrm>
          <a:prstGeom prst="wedgeRoundRectCallout">
            <a:avLst>
              <a:gd name="adj1" fmla="val -154977"/>
              <a:gd name="adj2" fmla="val 112677"/>
              <a:gd name="adj3" fmla="val 16667"/>
            </a:avLst>
          </a:prstGeom>
          <a:solidFill>
            <a:srgbClr val="36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+7%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40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395288" y="269874"/>
            <a:ext cx="83518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Evolution des espaces colorimétriques</a:t>
            </a: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pic>
        <p:nvPicPr>
          <p:cNvPr id="5122" name="Picture 2" descr="File:CIExy1931 Rec 2020 and Rec 709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07" y="578619"/>
            <a:ext cx="3892318" cy="44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vdenfrancais.com/dvd/fr/dossiers/images/dossier_f65_F65gamutV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" y="837347"/>
            <a:ext cx="3185850" cy="37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42869" y="1148127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REC 709</a:t>
            </a:r>
            <a:endParaRPr lang="fr-FR" sz="1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587114" y="935359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REC 2020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6894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"/>
          <p:cNvPicPr>
            <a:picLocks/>
          </p:cNvPicPr>
          <p:nvPr/>
        </p:nvPicPr>
        <p:blipFill rotWithShape="1">
          <a:blip r:embed="rId3" cstate="print"/>
          <a:srcRect l="-28" t="-1" r="-140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図 8" descr="4K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112" y="395719"/>
            <a:ext cx="1555769" cy="6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グループ化 4"/>
          <p:cNvGrpSpPr>
            <a:grpSpLocks/>
          </p:cNvGrpSpPr>
          <p:nvPr/>
        </p:nvGrpSpPr>
        <p:grpSpPr bwMode="auto">
          <a:xfrm>
            <a:off x="2252683" y="1133476"/>
            <a:ext cx="4419679" cy="2615804"/>
            <a:chOff x="3023118" y="1511559"/>
            <a:chExt cx="5896947" cy="3487161"/>
          </a:xfrm>
        </p:grpSpPr>
        <p:pic>
          <p:nvPicPr>
            <p:cNvPr id="32" name="図 9"/>
            <p:cNvPicPr>
              <a:picLocks/>
            </p:cNvPicPr>
            <p:nvPr/>
          </p:nvPicPr>
          <p:blipFill>
            <a:blip r:embed="rId3" cstate="print"/>
            <a:srcRect l="24670" t="22041" r="26904" b="27109"/>
            <a:stretch>
              <a:fillRect/>
            </a:stretch>
          </p:blipFill>
          <p:spPr bwMode="auto">
            <a:xfrm>
              <a:off x="3023118" y="1511559"/>
              <a:ext cx="5896947" cy="348716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</p:pic>
        <p:sp>
          <p:nvSpPr>
            <p:cNvPr id="33" name="テキスト ボックス 1"/>
            <p:cNvSpPr txBox="1"/>
            <p:nvPr/>
          </p:nvSpPr>
          <p:spPr>
            <a:xfrm>
              <a:off x="3312091" y="1924241"/>
              <a:ext cx="1120749" cy="861640"/>
            </a:xfrm>
            <a:prstGeom prst="rect">
              <a:avLst/>
            </a:prstGeom>
            <a:noFill/>
          </p:spPr>
          <p:txBody>
            <a:bodyPr wrap="none" lIns="76206" tIns="38103" rIns="76206" bIns="38103">
              <a:spAutoFit/>
            </a:bodyPr>
            <a:lstStyle/>
            <a:p>
              <a:pPr>
                <a:defRPr/>
              </a:pPr>
              <a:r>
                <a:rPr lang="en-US" altLang="ja-JP" sz="3700" dirty="0">
                  <a:solidFill>
                    <a:srgbClr val="FFFFFF"/>
                  </a:solidFill>
                  <a:latin typeface="AvantGarde Medium"/>
                  <a:ea typeface="ＭＳ Ｐゴシック" pitchFamily="-96" charset="-128"/>
                </a:rPr>
                <a:t>HD</a:t>
              </a:r>
              <a:endParaRPr lang="ja-JP" altLang="en-US" sz="3700" dirty="0">
                <a:solidFill>
                  <a:srgbClr val="FFFFFF"/>
                </a:solidFill>
                <a:latin typeface="AvantGarde Medium"/>
                <a:ea typeface="ＭＳ Ｐゴシック" pitchFamily="-96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77867" y="2089376"/>
            <a:ext cx="2788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Wooo</a:t>
            </a:r>
            <a:r>
              <a:rPr lang="fr-FR" sz="5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!!!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38089" y="3395337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mais</a:t>
            </a:r>
            <a:r>
              <a:rPr lang="fr-FR" sz="40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endParaRPr lang="fr-FR" sz="40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5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395288" y="269874"/>
            <a:ext cx="83518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28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High Frame Rate : Le paradoxe de l’UHD/4K</a:t>
            </a:r>
            <a:endParaRPr lang="fr-FR" altLang="ja-JP" sz="28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288" y="1205674"/>
            <a:ext cx="83518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>
              <a:lnSpc>
                <a:spcPct val="150000"/>
              </a:lnSpc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Qualité d’image perçue dépend de multiples paramètres (environ 10)</a:t>
            </a:r>
          </a:p>
          <a:p>
            <a:pPr marL="1160463" indent="-1160463">
              <a:lnSpc>
                <a:spcPct val="150000"/>
              </a:lnSpc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Les paramètres les plus importants:</a:t>
            </a:r>
          </a:p>
          <a:p>
            <a:pPr marL="1160463" indent="-1160463">
              <a:lnSpc>
                <a:spcPct val="150000"/>
              </a:lnSpc>
            </a:pP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60463" indent="-6254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Résolution : R</a:t>
            </a:r>
          </a:p>
          <a:p>
            <a:pPr marL="1160463" indent="-6254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Colorimétrie : Q</a:t>
            </a:r>
          </a:p>
          <a:p>
            <a:pPr marL="534988">
              <a:lnSpc>
                <a:spcPct val="150000"/>
              </a:lnSpc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</a:rPr>
              <a:t>Quantification RGB/</a:t>
            </a:r>
            <a:r>
              <a:rPr lang="fr-FR" sz="1600" dirty="0" err="1" smtClean="0">
                <a:solidFill>
                  <a:schemeClr val="accent6">
                    <a:lumMod val="50000"/>
                  </a:schemeClr>
                </a:solidFill>
              </a:rPr>
              <a:t>YCrCb</a:t>
            </a:r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60463" indent="-6254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La cadence des images : HFR</a:t>
            </a:r>
          </a:p>
          <a:p>
            <a:pPr marL="534988">
              <a:lnSpc>
                <a:spcPct val="150000"/>
              </a:lnSpc>
            </a:pPr>
            <a:r>
              <a:rPr lang="fr-FR" sz="1600" dirty="0" smtClean="0">
                <a:solidFill>
                  <a:srgbClr val="FF0000"/>
                </a:solidFill>
              </a:rPr>
              <a:t>High Frame Rate</a:t>
            </a:r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1204" y="2606057"/>
            <a:ext cx="4352025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 x Q x HFR = BIG DATA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69875"/>
            <a:ext cx="8351837" cy="404813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Introduction aux technologies de captation HD et 4K : 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395285" y="3695806"/>
            <a:ext cx="8351837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Un désir de changement dans l’image des programmes TV HD.</a:t>
            </a:r>
          </a:p>
          <a:p>
            <a:pPr lvl="1" algn="ctr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Les apports du Grand Capteur Super 35mn versus 2/3</a:t>
            </a:r>
            <a:r>
              <a:rPr lang="fr-FR" dirty="0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’’</a:t>
            </a:r>
          </a:p>
          <a:p>
            <a:pPr lvl="1" algn="ctr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  <a:latin typeface="AvantGarde Medium" pitchFamily="34" charset="0"/>
                <a:cs typeface="Arial" charset="0"/>
              </a:rPr>
              <a:t>Les vertus des capteurs 2/3’’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88388" y="1122703"/>
            <a:ext cx="1523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&gt;= 2/3’’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41827" y="1184258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&gt;= 35mm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54" y="1797302"/>
            <a:ext cx="2758703" cy="1996463"/>
          </a:xfrm>
          <a:prstGeom prst="rect">
            <a:avLst/>
          </a:prstGeom>
          <a:ln>
            <a:noFill/>
          </a:ln>
          <a:effectLst>
            <a:outerShdw blurRad="749300" sx="112000" sy="112000" algn="tl" rotWithShape="0">
              <a:schemeClr val="bg1">
                <a:lumMod val="65000"/>
                <a:alpha val="60000"/>
              </a:schemeClr>
            </a:outerShdw>
          </a:effectLst>
        </p:spPr>
      </p:pic>
      <p:grpSp>
        <p:nvGrpSpPr>
          <p:cNvPr id="11" name="Group 7"/>
          <p:cNvGrpSpPr/>
          <p:nvPr/>
        </p:nvGrpSpPr>
        <p:grpSpPr>
          <a:xfrm>
            <a:off x="5033070" y="1921671"/>
            <a:ext cx="2853282" cy="1872095"/>
            <a:chOff x="4766986" y="992089"/>
            <a:chExt cx="3738882" cy="2273270"/>
          </a:xfrm>
        </p:grpSpPr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986" y="992089"/>
              <a:ext cx="3738882" cy="2273269"/>
            </a:xfrm>
            <a:prstGeom prst="rect">
              <a:avLst/>
            </a:prstGeom>
            <a:noFill/>
            <a:ln>
              <a:noFill/>
            </a:ln>
            <a:effectLst>
              <a:glow rad="546100">
                <a:schemeClr val="bg1">
                  <a:alpha val="9000"/>
                </a:schemeClr>
              </a:glow>
            </a:effectLst>
          </p:spPr>
        </p:pic>
        <p:pic>
          <p:nvPicPr>
            <p:cNvPr id="13" name="図 3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98" b="96707" l="2622" r="95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928" y="1231400"/>
              <a:ext cx="3252998" cy="2033959"/>
            </a:xfrm>
            <a:prstGeom prst="rect">
              <a:avLst/>
            </a:prstGeom>
            <a:noFill/>
            <a:ln>
              <a:noFill/>
            </a:ln>
            <a:effectLst>
              <a:glow rad="546100">
                <a:schemeClr val="bg1">
                  <a:alpha val="9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210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5" name="Rectangle 3"/>
          <p:cNvSpPr>
            <a:spLocks noChangeArrowheads="1"/>
          </p:cNvSpPr>
          <p:nvPr/>
        </p:nvSpPr>
        <p:spPr bwMode="auto">
          <a:xfrm>
            <a:off x="395288" y="269874"/>
            <a:ext cx="83518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584" tIns="40793" rIns="81584" bIns="40793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altLang="ja-JP" sz="3200" b="1" dirty="0" smtClean="0">
                <a:solidFill>
                  <a:srgbClr val="8BC9D5">
                    <a:lumMod val="50000"/>
                  </a:srgbClr>
                </a:solidFill>
                <a:latin typeface="AvantGarde Medium"/>
              </a:rPr>
              <a:t>TRI CAPTEURS et MONOCAPTEUR</a:t>
            </a:r>
            <a:endParaRPr lang="fr-FR" altLang="ja-JP" sz="3200" b="1" kern="1200" dirty="0">
              <a:solidFill>
                <a:srgbClr val="8BC9D5">
                  <a:lumMod val="50000"/>
                </a:srgbClr>
              </a:solidFill>
              <a:latin typeface="AvantGarde Medium"/>
            </a:endParaRPr>
          </a:p>
        </p:txBody>
      </p:sp>
      <p:pic>
        <p:nvPicPr>
          <p:cNvPr id="5" name="Picture 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41" y="1996486"/>
            <a:ext cx="2273598" cy="207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88388" y="1122703"/>
            <a:ext cx="929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2/3’’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641826" y="1153480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Super 35mm</a:t>
            </a:r>
            <a:endParaRPr lang="fr-FR" sz="2800" dirty="0"/>
          </a:p>
        </p:txBody>
      </p:sp>
      <p:pic>
        <p:nvPicPr>
          <p:cNvPr id="7170" name="Picture 2" descr="http://sp.sony-europe.com/da/700/222156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8" b="100000" l="0" r="99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1220" r="21401" b="12822"/>
          <a:stretch/>
        </p:blipFill>
        <p:spPr bwMode="auto">
          <a:xfrm>
            <a:off x="5230795" y="1817649"/>
            <a:ext cx="3066586" cy="24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76056" y="4248615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capteurs RVB séparés</a:t>
            </a:r>
          </a:p>
          <a:p>
            <a:r>
              <a:rPr lang="fr-FR" dirty="0" smtClean="0"/>
              <a:t>À décalage spatial 1/2pix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01411" y="4248615"/>
            <a:ext cx="4245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Photo-cites RVB disposés en mosaïque</a:t>
            </a:r>
          </a:p>
          <a:p>
            <a:r>
              <a:rPr lang="fr-FR" dirty="0" smtClean="0"/>
              <a:t>Structure de BAYER et F65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4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4750329"/>
            <a:ext cx="465668" cy="274637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31D7B1-E9D9-0E44-86A4-95390775A4AC}" type="slidenum">
              <a:rPr lang="en-US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6" name="Picture 2" descr="http://www.dvdenfrancais.com/dvd/fr/dossiers/images/dossier_f65_f65_cmos_sensorvsb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6" y="78056"/>
            <a:ext cx="8030992" cy="45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SwhhDkMVW4MpoQDqWHOy6Y1pDhET9ZiWYsQ-yihFdV7AewKAVY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8" y="1301747"/>
            <a:ext cx="1937431" cy="12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90800" y="1301747"/>
            <a:ext cx="127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Mosaïque</a:t>
            </a:r>
          </a:p>
          <a:p>
            <a:r>
              <a:rPr lang="fr-FR" dirty="0"/>
              <a:t>d</a:t>
            </a:r>
            <a:r>
              <a:rPr lang="fr-FR" dirty="0" smtClean="0"/>
              <a:t>e BAYER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44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e5442a2aaec19fafe7ceaffb71f6a417ec97dd"/>
</p:tagLst>
</file>

<file path=ppt/theme/theme1.xml><?xml version="1.0" encoding="utf-8"?>
<a:theme xmlns:a="http://schemas.openxmlformats.org/drawingml/2006/main" name="Colour Design">
  <a:themeElements>
    <a:clrScheme name="Sony PSE GreyGreen">
      <a:dk1>
        <a:srgbClr val="000000"/>
      </a:dk1>
      <a:lt1>
        <a:srgbClr val="FFFFFF"/>
      </a:lt1>
      <a:dk2>
        <a:srgbClr val="3A3C50"/>
      </a:dk2>
      <a:lt2>
        <a:srgbClr val="95CEB2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White Design">
  <a:themeElements>
    <a:clrScheme name="Sony PSE BrownBlue">
      <a:dk1>
        <a:srgbClr val="000000"/>
      </a:dk1>
      <a:lt1>
        <a:srgbClr val="FFFFFF"/>
      </a:lt1>
      <a:dk2>
        <a:srgbClr val="5C2D2F"/>
      </a:dk2>
      <a:lt2>
        <a:srgbClr val="8BC9D5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Colour Design">
  <a:themeElements>
    <a:clrScheme name="Sony PSE GreyGreen">
      <a:dk1>
        <a:srgbClr val="000000"/>
      </a:dk1>
      <a:lt1>
        <a:srgbClr val="FFFFFF"/>
      </a:lt1>
      <a:dk2>
        <a:srgbClr val="3A3C50"/>
      </a:dk2>
      <a:lt2>
        <a:srgbClr val="95CEB2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Custom Design">
  <a:themeElements>
    <a:clrScheme name="Sony PSE 1">
      <a:dk1>
        <a:srgbClr val="000000"/>
      </a:dk1>
      <a:lt1>
        <a:srgbClr val="FFFFFF"/>
      </a:lt1>
      <a:dk2>
        <a:srgbClr val="3A3C50"/>
      </a:dk2>
      <a:lt2>
        <a:srgbClr val="0E344E"/>
      </a:lt2>
      <a:accent1>
        <a:srgbClr val="2C464C"/>
      </a:accent1>
      <a:accent2>
        <a:srgbClr val="004041"/>
      </a:accent2>
      <a:accent3>
        <a:srgbClr val="462846"/>
      </a:accent3>
      <a:accent4>
        <a:srgbClr val="C8D257"/>
      </a:accent4>
      <a:accent5>
        <a:srgbClr val="9ED3DC"/>
      </a:accent5>
      <a:accent6>
        <a:srgbClr val="EFCEB5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White Design">
  <a:themeElements>
    <a:clrScheme name="Sony PSE BrownBlue">
      <a:dk1>
        <a:srgbClr val="000000"/>
      </a:dk1>
      <a:lt1>
        <a:srgbClr val="FFFFFF"/>
      </a:lt1>
      <a:dk2>
        <a:srgbClr val="5C2D2F"/>
      </a:dk2>
      <a:lt2>
        <a:srgbClr val="8BC9D5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Title&amp;LastPages">
  <a:themeElements>
    <a:clrScheme name="4_Title&amp;Last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Title&amp;LastPages">
      <a:majorFont>
        <a:latin typeface="ITC Avant Garde Std Md"/>
        <a:ea typeface="ＭＳ Ｐゴシック"/>
        <a:cs typeface=""/>
      </a:majorFont>
      <a:minorFont>
        <a:latin typeface="ITC Avant Garde Std M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4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Design">
  <a:themeElements>
    <a:clrScheme name="Sony PSE BrownBlue">
      <a:dk1>
        <a:srgbClr val="000000"/>
      </a:dk1>
      <a:lt1>
        <a:srgbClr val="FFFFFF"/>
      </a:lt1>
      <a:dk2>
        <a:srgbClr val="5C2D2F"/>
      </a:dk2>
      <a:lt2>
        <a:srgbClr val="8BC9D5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hite Design">
  <a:themeElements>
    <a:clrScheme name="Sony PSE BrownBlue">
      <a:dk1>
        <a:srgbClr val="000000"/>
      </a:dk1>
      <a:lt1>
        <a:srgbClr val="FFFFFF"/>
      </a:lt1>
      <a:dk2>
        <a:srgbClr val="5C2D2F"/>
      </a:dk2>
      <a:lt2>
        <a:srgbClr val="8BC9D5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hite Design">
  <a:themeElements>
    <a:clrScheme name="Sony PSE BrownBlue">
      <a:dk1>
        <a:srgbClr val="000000"/>
      </a:dk1>
      <a:lt1>
        <a:srgbClr val="FFFFFF"/>
      </a:lt1>
      <a:dk2>
        <a:srgbClr val="5C2D2F"/>
      </a:dk2>
      <a:lt2>
        <a:srgbClr val="8BC9D5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White Design">
  <a:themeElements>
    <a:clrScheme name="Sony PSE BrownBlue">
      <a:dk1>
        <a:srgbClr val="000000"/>
      </a:dk1>
      <a:lt1>
        <a:srgbClr val="FFFFFF"/>
      </a:lt1>
      <a:dk2>
        <a:srgbClr val="5C2D2F"/>
      </a:dk2>
      <a:lt2>
        <a:srgbClr val="8BC9D5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Sony PSE 1">
      <a:dk1>
        <a:srgbClr val="000000"/>
      </a:dk1>
      <a:lt1>
        <a:srgbClr val="FFFFFF"/>
      </a:lt1>
      <a:dk2>
        <a:srgbClr val="3A3C50"/>
      </a:dk2>
      <a:lt2>
        <a:srgbClr val="0E344E"/>
      </a:lt2>
      <a:accent1>
        <a:srgbClr val="2C464C"/>
      </a:accent1>
      <a:accent2>
        <a:srgbClr val="004041"/>
      </a:accent2>
      <a:accent3>
        <a:srgbClr val="462846"/>
      </a:accent3>
      <a:accent4>
        <a:srgbClr val="C8D257"/>
      </a:accent4>
      <a:accent5>
        <a:srgbClr val="9ED3DC"/>
      </a:accent5>
      <a:accent6>
        <a:srgbClr val="EFCEB5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olour Design">
  <a:themeElements>
    <a:clrScheme name="Sony PSE GreyGreen">
      <a:dk1>
        <a:srgbClr val="000000"/>
      </a:dk1>
      <a:lt1>
        <a:srgbClr val="FFFFFF"/>
      </a:lt1>
      <a:dk2>
        <a:srgbClr val="3A3C50"/>
      </a:dk2>
      <a:lt2>
        <a:srgbClr val="95CEB2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olour Design">
  <a:themeElements>
    <a:clrScheme name="Sony PSE GreyGreen">
      <a:dk1>
        <a:srgbClr val="000000"/>
      </a:dk1>
      <a:lt1>
        <a:srgbClr val="FFFFFF"/>
      </a:lt1>
      <a:dk2>
        <a:srgbClr val="3A3C50"/>
      </a:dk2>
      <a:lt2>
        <a:srgbClr val="95CEB2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olour Design">
  <a:themeElements>
    <a:clrScheme name="Sony PSE GreyGreen">
      <a:dk1>
        <a:srgbClr val="000000"/>
      </a:dk1>
      <a:lt1>
        <a:srgbClr val="FFFFFF"/>
      </a:lt1>
      <a:dk2>
        <a:srgbClr val="3A3C50"/>
      </a:dk2>
      <a:lt2>
        <a:srgbClr val="95CEB2"/>
      </a:lt2>
      <a:accent1>
        <a:srgbClr val="9ED3DC"/>
      </a:accent1>
      <a:accent2>
        <a:srgbClr val="FCC22A"/>
      </a:accent2>
      <a:accent3>
        <a:srgbClr val="BECCE1"/>
      </a:accent3>
      <a:accent4>
        <a:srgbClr val="C8D257"/>
      </a:accent4>
      <a:accent5>
        <a:srgbClr val="C8D257"/>
      </a:accent5>
      <a:accent6>
        <a:srgbClr val="9ED3DC"/>
      </a:accent6>
      <a:hlink>
        <a:srgbClr val="009999"/>
      </a:hlink>
      <a:folHlink>
        <a:srgbClr val="99CC00"/>
      </a:folHlink>
    </a:clrScheme>
    <a:fontScheme name="Custom Design">
      <a:majorFont>
        <a:latin typeface="AvantGarde Medium"/>
        <a:ea typeface=""/>
        <a:cs typeface="Arial"/>
      </a:majorFont>
      <a:minorFont>
        <a:latin typeface="AvantGar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721</Words>
  <Application>Microsoft Macintosh PowerPoint</Application>
  <PresentationFormat>Présentation à l'écran (16:9)</PresentationFormat>
  <Paragraphs>203</Paragraphs>
  <Slides>23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14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Colour Design</vt:lpstr>
      <vt:lpstr>White Design</vt:lpstr>
      <vt:lpstr>1_White Design</vt:lpstr>
      <vt:lpstr>2_White Design</vt:lpstr>
      <vt:lpstr>3_White Design</vt:lpstr>
      <vt:lpstr>4_Custom Design</vt:lpstr>
      <vt:lpstr>1_Colour Design</vt:lpstr>
      <vt:lpstr>2_Colour Design</vt:lpstr>
      <vt:lpstr>3_Colour Design</vt:lpstr>
      <vt:lpstr>4_White Design</vt:lpstr>
      <vt:lpstr>4_Colour Design</vt:lpstr>
      <vt:lpstr>5_Custom Design</vt:lpstr>
      <vt:lpstr>5_White Design</vt:lpstr>
      <vt:lpstr>4_Title&amp;LastPages</vt:lpstr>
      <vt:lpstr>Les enjeux  de la  Production de programme TV  en  HD - UHD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Introduction aux technologies de captation HD et 4K 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 </vt:lpstr>
      <vt:lpstr>Présentation PowerPoint</vt:lpstr>
      <vt:lpstr>XAVC CODEC STRATEGY</vt:lpstr>
      <vt:lpstr>Présentation PowerPoint</vt:lpstr>
      <vt:lpstr> </vt:lpstr>
      <vt:lpstr>Présentation PowerPoint</vt:lpstr>
      <vt:lpstr> </vt:lpstr>
      <vt:lpstr>Présentation PowerPoint</vt:lpstr>
    </vt:vector>
  </TitlesOfParts>
  <Company>Chaos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Unofficial VW 4x3 PowerPoint Template</dc:title>
  <dc:subject>PowerPoint Template</dc:subject>
  <dc:creator>Sony Training Services</dc:creator>
  <cp:keywords>PowerPoint Template Visual Wealth</cp:keywords>
  <dc:description>Unofficial 4x3 Visual Wealth PowerPoint template and usage guide</dc:description>
  <cp:lastModifiedBy>Utilisateur de la version d'évaluation de Office 2004</cp:lastModifiedBy>
  <cp:revision>1305</cp:revision>
  <cp:lastPrinted>2012-05-28T14:21:38Z</cp:lastPrinted>
  <dcterms:created xsi:type="dcterms:W3CDTF">2008-12-02T11:42:31Z</dcterms:created>
  <dcterms:modified xsi:type="dcterms:W3CDTF">2013-12-09T09:03:47Z</dcterms:modified>
  <cp:category>Template</cp:category>
  <cp:contentStatus>Final</cp:contentStatus>
</cp:coreProperties>
</file>