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handoutMasterIdLst>
    <p:handoutMasterId r:id="rId49"/>
  </p:handoutMasterIdLst>
  <p:sldIdLst>
    <p:sldId id="301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96" r:id="rId15"/>
    <p:sldId id="300" r:id="rId16"/>
    <p:sldId id="297" r:id="rId17"/>
    <p:sldId id="299" r:id="rId18"/>
    <p:sldId id="298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302" r:id="rId45"/>
    <p:sldId id="292" r:id="rId46"/>
    <p:sldId id="293" r:id="rId47"/>
    <p:sldId id="294" r:id="rId48"/>
  </p:sldIdLst>
  <p:sldSz cx="9144000" cy="6858000" type="screen4x3"/>
  <p:notesSz cx="7099300" cy="10234613"/>
  <p:defaultTextStyle>
    <a:defPPr>
      <a:defRPr lang="fr-FR"/>
    </a:defPPr>
    <a:lvl1pPr marL="0" algn="l" defTabSz="914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90" algn="l" defTabSz="914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80" algn="l" defTabSz="914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70" algn="l" defTabSz="914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61" algn="l" defTabSz="914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451" algn="l" defTabSz="914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42" algn="l" defTabSz="914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632" algn="l" defTabSz="914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722" algn="l" defTabSz="914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-104" y="-3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179"/>
    </p:cViewPr>
  </p:sorter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image" Target="../media/image7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2DF84787-53BE-49DD-8C34-0AAC66F0CE93}" type="datetimeFigureOut">
              <a:rPr lang="fr-FR" smtClean="0"/>
              <a:t>09/12/13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433CD338-3F52-4A60-88EC-A96178D3AE3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20843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 lIns="91418" tIns="45710" rIns="91418" bIns="45710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1418" tIns="45710" rIns="91418" bIns="45710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lIns="91418" tIns="45710" rIns="91418" bIns="45710"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91418" tIns="45710" rIns="91418" bIns="45710"/>
          <a:lstStyle/>
          <a:p>
            <a:fld id="{A61B1FB2-8B31-4441-8F61-444A84D371CF}" type="slidenum">
              <a:rPr lang="fr-FR" smtClean="0"/>
              <a:t>‹#›</a:t>
            </a:fld>
            <a:endParaRPr lang="fr-FR"/>
          </a:p>
        </p:txBody>
      </p:sp>
      <p:sp>
        <p:nvSpPr>
          <p:cNvPr id="7" name="Espace réservé de la date 3"/>
          <p:cNvSpPr txBox="1">
            <a:spLocks/>
          </p:cNvSpPr>
          <p:nvPr userDrawn="1"/>
        </p:nvSpPr>
        <p:spPr>
          <a:xfrm>
            <a:off x="107505" y="6481142"/>
            <a:ext cx="2808288" cy="476250"/>
          </a:xfrm>
          <a:prstGeom prst="rect">
            <a:avLst/>
          </a:prstGeom>
        </p:spPr>
        <p:txBody>
          <a:bodyPr lIns="91418" tIns="45710" rIns="91418" bIns="45710"/>
          <a:lstStyle>
            <a:defPPr>
              <a:defRPr lang="fr-FR"/>
            </a:defPPr>
            <a:lvl1pPr marL="0" algn="l" defTabSz="914400" rtl="0" eaLnBrk="1" latinLnBrk="0" hangingPunct="1">
              <a:defRPr sz="1200" i="1" kern="1200">
                <a:solidFill>
                  <a:srgbClr val="C00000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altLang="fr-FR" smtClean="0"/>
              <a:t>Présentation BTS, 10/12/2013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989406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18" tIns="45710" rIns="91418" bIns="45710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 lIns="91418" tIns="45710" rIns="91418" bIns="4571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lIns="91418" tIns="45710" rIns="91418" bIns="45710"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91418" tIns="45710" rIns="91418" bIns="45710"/>
          <a:lstStyle/>
          <a:p>
            <a:fld id="{A61B1FB2-8B31-4441-8F61-444A84D371CF}" type="slidenum">
              <a:rPr lang="fr-FR" smtClean="0"/>
              <a:t>‹#›</a:t>
            </a:fld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107505" y="6481142"/>
            <a:ext cx="2808288" cy="476250"/>
          </a:xfrm>
          <a:prstGeom prst="rect">
            <a:avLst/>
          </a:prstGeom>
        </p:spPr>
        <p:txBody>
          <a:bodyPr/>
          <a:lstStyle>
            <a:lvl1pPr>
              <a:defRPr sz="1200" i="1">
                <a:solidFill>
                  <a:srgbClr val="C00000"/>
                </a:solidFill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r>
              <a:rPr lang="fr-FR" altLang="fr-FR" dirty="0" smtClean="0"/>
              <a:t>Présentation BTS, 10/12/2013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846825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 lIns="91418" tIns="45710" rIns="91418" bIns="45710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 lIns="91418" tIns="45710" rIns="91418" bIns="4571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lIns="91418" tIns="45710" rIns="91418" bIns="45710"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91418" tIns="45710" rIns="91418" bIns="45710"/>
          <a:lstStyle/>
          <a:p>
            <a:fld id="{A61B1FB2-8B31-4441-8F61-444A84D371CF}" type="slidenum">
              <a:rPr lang="fr-FR" smtClean="0"/>
              <a:t>‹#›</a:t>
            </a:fld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107505" y="6481142"/>
            <a:ext cx="2808288" cy="476250"/>
          </a:xfrm>
          <a:prstGeom prst="rect">
            <a:avLst/>
          </a:prstGeom>
        </p:spPr>
        <p:txBody>
          <a:bodyPr/>
          <a:lstStyle>
            <a:lvl1pPr>
              <a:defRPr sz="1200" i="1">
                <a:solidFill>
                  <a:srgbClr val="C00000"/>
                </a:solidFill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r>
              <a:rPr lang="fr-FR" altLang="fr-FR" dirty="0" smtClean="0"/>
              <a:t>Présentation BTS, 10/12/2013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372913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5CE49-28B7-42B8-BFF0-10CBD7BB31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09/12/13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E384E-047A-41D9-982B-DEDA616E401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503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5CE49-28B7-42B8-BFF0-10CBD7BB31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09/12/13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E384E-047A-41D9-982B-DEDA616E401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84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5CE49-28B7-42B8-BFF0-10CBD7BB31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09/12/13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E384E-047A-41D9-982B-DEDA616E401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2329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5CE49-28B7-42B8-BFF0-10CBD7BB31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09/12/13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E384E-047A-41D9-982B-DEDA616E401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99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6" indent="0">
              <a:buNone/>
              <a:defRPr sz="1600" b="1"/>
            </a:lvl6pPr>
            <a:lvl7pPr marL="2742871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6" indent="0">
              <a:buNone/>
              <a:defRPr sz="1600" b="1"/>
            </a:lvl6pPr>
            <a:lvl7pPr marL="2742871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5CE49-28B7-42B8-BFF0-10CBD7BB31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09/12/13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E384E-047A-41D9-982B-DEDA616E401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5108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5CE49-28B7-42B8-BFF0-10CBD7BB31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09/12/13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E384E-047A-41D9-982B-DEDA616E401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4021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5CE49-28B7-42B8-BFF0-10CBD7BB31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09/12/13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E384E-047A-41D9-982B-DEDA616E401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1414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5" indent="0">
              <a:buNone/>
              <a:defRPr sz="900"/>
            </a:lvl4pPr>
            <a:lvl5pPr marL="1828581" indent="0">
              <a:buNone/>
              <a:defRPr sz="900"/>
            </a:lvl5pPr>
            <a:lvl6pPr marL="2285726" indent="0">
              <a:buNone/>
              <a:defRPr sz="900"/>
            </a:lvl6pPr>
            <a:lvl7pPr marL="2742871" indent="0">
              <a:buNone/>
              <a:defRPr sz="900"/>
            </a:lvl7pPr>
            <a:lvl8pPr marL="3200016" indent="0">
              <a:buNone/>
              <a:defRPr sz="900"/>
            </a:lvl8pPr>
            <a:lvl9pPr marL="3657161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5CE49-28B7-42B8-BFF0-10CBD7BB31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09/12/13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E384E-047A-41D9-982B-DEDA616E401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619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398" y="146348"/>
            <a:ext cx="384810" cy="38862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107505" y="6481142"/>
            <a:ext cx="2808288" cy="476250"/>
          </a:xfrm>
          <a:prstGeom prst="rect">
            <a:avLst/>
          </a:prstGeom>
        </p:spPr>
        <p:txBody>
          <a:bodyPr/>
          <a:lstStyle>
            <a:lvl1pPr>
              <a:defRPr sz="1200" i="1">
                <a:solidFill>
                  <a:srgbClr val="C00000"/>
                </a:solidFill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r>
              <a:rPr lang="fr-FR" altLang="fr-FR" dirty="0" smtClean="0"/>
              <a:t>Présentation BTS, 10/12/2013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901594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5" indent="0">
              <a:buNone/>
              <a:defRPr sz="2800"/>
            </a:lvl2pPr>
            <a:lvl3pPr marL="914290" indent="0">
              <a:buNone/>
              <a:defRPr sz="2400"/>
            </a:lvl3pPr>
            <a:lvl4pPr marL="1371435" indent="0">
              <a:buNone/>
              <a:defRPr sz="2000"/>
            </a:lvl4pPr>
            <a:lvl5pPr marL="1828581" indent="0">
              <a:buNone/>
              <a:defRPr sz="2000"/>
            </a:lvl5pPr>
            <a:lvl6pPr marL="2285726" indent="0">
              <a:buNone/>
              <a:defRPr sz="2000"/>
            </a:lvl6pPr>
            <a:lvl7pPr marL="2742871" indent="0">
              <a:buNone/>
              <a:defRPr sz="2000"/>
            </a:lvl7pPr>
            <a:lvl8pPr marL="3200016" indent="0">
              <a:buNone/>
              <a:defRPr sz="2000"/>
            </a:lvl8pPr>
            <a:lvl9pPr marL="3657161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5" indent="0">
              <a:buNone/>
              <a:defRPr sz="900"/>
            </a:lvl4pPr>
            <a:lvl5pPr marL="1828581" indent="0">
              <a:buNone/>
              <a:defRPr sz="900"/>
            </a:lvl5pPr>
            <a:lvl6pPr marL="2285726" indent="0">
              <a:buNone/>
              <a:defRPr sz="900"/>
            </a:lvl6pPr>
            <a:lvl7pPr marL="2742871" indent="0">
              <a:buNone/>
              <a:defRPr sz="900"/>
            </a:lvl7pPr>
            <a:lvl8pPr marL="3200016" indent="0">
              <a:buNone/>
              <a:defRPr sz="900"/>
            </a:lvl8pPr>
            <a:lvl9pPr marL="3657161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5CE49-28B7-42B8-BFF0-10CBD7BB31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09/12/13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E384E-047A-41D9-982B-DEDA616E401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870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5CE49-28B7-42B8-BFF0-10CBD7BB31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09/12/13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E384E-047A-41D9-982B-DEDA616E401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4916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5CE49-28B7-42B8-BFF0-10CBD7BB31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09/12/13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E384E-047A-41D9-982B-DEDA616E401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937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lIns="91418" tIns="45710" rIns="91418" bIns="45710"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  <a:prstGeom prst="rect">
            <a:avLst/>
          </a:prstGeom>
        </p:spPr>
        <p:txBody>
          <a:bodyPr lIns="91418" tIns="45710" rIns="91418" bIns="45710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9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6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7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lIns="91418" tIns="45710" rIns="91418" bIns="45710"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91418" tIns="45710" rIns="91418" bIns="45710"/>
          <a:lstStyle/>
          <a:p>
            <a:fld id="{A61B1FB2-8B31-4441-8F61-444A84D371CF}" type="slidenum">
              <a:rPr lang="fr-FR" smtClean="0"/>
              <a:t>‹#›</a:t>
            </a:fld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107505" y="6481142"/>
            <a:ext cx="2808288" cy="476250"/>
          </a:xfrm>
          <a:prstGeom prst="rect">
            <a:avLst/>
          </a:prstGeom>
        </p:spPr>
        <p:txBody>
          <a:bodyPr/>
          <a:lstStyle>
            <a:lvl1pPr>
              <a:defRPr sz="1200" i="1">
                <a:solidFill>
                  <a:srgbClr val="C00000"/>
                </a:solidFill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r>
              <a:rPr lang="fr-FR" altLang="fr-FR" dirty="0" smtClean="0"/>
              <a:t>Présentation BTS, 10/12/2013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785252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18" tIns="45710" rIns="91418" bIns="45710"/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 lIns="91418" tIns="45710" rIns="91418" bIns="4571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 lIns="91418" tIns="45710" rIns="91418" bIns="4571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lIns="91418" tIns="45710" rIns="91418" bIns="45710"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91418" tIns="45710" rIns="91418" bIns="45710"/>
          <a:lstStyle/>
          <a:p>
            <a:fld id="{A61B1FB2-8B31-4441-8F61-444A84D371CF}" type="slidenum">
              <a:rPr lang="fr-FR" smtClean="0"/>
              <a:t>‹#›</a:t>
            </a:fld>
            <a:endParaRPr lang="fr-FR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107505" y="6481142"/>
            <a:ext cx="2808288" cy="476250"/>
          </a:xfrm>
          <a:prstGeom prst="rect">
            <a:avLst/>
          </a:prstGeom>
        </p:spPr>
        <p:txBody>
          <a:bodyPr/>
          <a:lstStyle>
            <a:lvl1pPr>
              <a:defRPr sz="1200" i="1">
                <a:solidFill>
                  <a:srgbClr val="C00000"/>
                </a:solidFill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r>
              <a:rPr lang="fr-FR" altLang="fr-FR" dirty="0" smtClean="0"/>
              <a:t>Présentation BTS, 10/12/2013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4133539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18" tIns="45710" rIns="91418" bIns="45710"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lIns="91418" tIns="45710" rIns="91418" bIns="45710" anchor="b"/>
          <a:lstStyle>
            <a:lvl1pPr marL="0" indent="0">
              <a:buNone/>
              <a:defRPr sz="2400" b="1"/>
            </a:lvl1pPr>
            <a:lvl2pPr marL="457090" indent="0">
              <a:buNone/>
              <a:defRPr sz="2000" b="1"/>
            </a:lvl2pPr>
            <a:lvl3pPr marL="914180" indent="0">
              <a:buNone/>
              <a:defRPr sz="1800" b="1"/>
            </a:lvl3pPr>
            <a:lvl4pPr marL="1371270" indent="0">
              <a:buNone/>
              <a:defRPr sz="1600" b="1"/>
            </a:lvl4pPr>
            <a:lvl5pPr marL="1828361" indent="0">
              <a:buNone/>
              <a:defRPr sz="1600" b="1"/>
            </a:lvl5pPr>
            <a:lvl6pPr marL="2285451" indent="0">
              <a:buNone/>
              <a:defRPr sz="1600" b="1"/>
            </a:lvl6pPr>
            <a:lvl7pPr marL="2742542" indent="0">
              <a:buNone/>
              <a:defRPr sz="1600" b="1"/>
            </a:lvl7pPr>
            <a:lvl8pPr marL="3199632" indent="0">
              <a:buNone/>
              <a:defRPr sz="1600" b="1"/>
            </a:lvl8pPr>
            <a:lvl9pPr marL="3656722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lIns="91418" tIns="45710" rIns="91418" bIns="4571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  <a:prstGeom prst="rect">
            <a:avLst/>
          </a:prstGeom>
        </p:spPr>
        <p:txBody>
          <a:bodyPr lIns="91418" tIns="45710" rIns="91418" bIns="45710" anchor="b"/>
          <a:lstStyle>
            <a:lvl1pPr marL="0" indent="0">
              <a:buNone/>
              <a:defRPr sz="2400" b="1"/>
            </a:lvl1pPr>
            <a:lvl2pPr marL="457090" indent="0">
              <a:buNone/>
              <a:defRPr sz="2000" b="1"/>
            </a:lvl2pPr>
            <a:lvl3pPr marL="914180" indent="0">
              <a:buNone/>
              <a:defRPr sz="1800" b="1"/>
            </a:lvl3pPr>
            <a:lvl4pPr marL="1371270" indent="0">
              <a:buNone/>
              <a:defRPr sz="1600" b="1"/>
            </a:lvl4pPr>
            <a:lvl5pPr marL="1828361" indent="0">
              <a:buNone/>
              <a:defRPr sz="1600" b="1"/>
            </a:lvl5pPr>
            <a:lvl6pPr marL="2285451" indent="0">
              <a:buNone/>
              <a:defRPr sz="1600" b="1"/>
            </a:lvl6pPr>
            <a:lvl7pPr marL="2742542" indent="0">
              <a:buNone/>
              <a:defRPr sz="1600" b="1"/>
            </a:lvl7pPr>
            <a:lvl8pPr marL="3199632" indent="0">
              <a:buNone/>
              <a:defRPr sz="1600" b="1"/>
            </a:lvl8pPr>
            <a:lvl9pPr marL="3656722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</p:spPr>
        <p:txBody>
          <a:bodyPr lIns="91418" tIns="45710" rIns="91418" bIns="4571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lIns="91418" tIns="45710" rIns="91418" bIns="45710"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91418" tIns="45710" rIns="91418" bIns="45710"/>
          <a:lstStyle/>
          <a:p>
            <a:fld id="{A61B1FB2-8B31-4441-8F61-444A84D371CF}" type="slidenum">
              <a:rPr lang="fr-FR" smtClean="0"/>
              <a:t>‹#›</a:t>
            </a:fld>
            <a:endParaRPr lang="fr-FR"/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107505" y="6481142"/>
            <a:ext cx="2808288" cy="476250"/>
          </a:xfrm>
          <a:prstGeom prst="rect">
            <a:avLst/>
          </a:prstGeom>
        </p:spPr>
        <p:txBody>
          <a:bodyPr/>
          <a:lstStyle>
            <a:lvl1pPr>
              <a:defRPr sz="1200" i="1">
                <a:solidFill>
                  <a:srgbClr val="C00000"/>
                </a:solidFill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r>
              <a:rPr lang="fr-FR" altLang="fr-FR" dirty="0" smtClean="0"/>
              <a:t>Présentation BTS, 10/12/2013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706814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18" tIns="45710" rIns="91418" bIns="45710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lIns="91418" tIns="45710" rIns="91418" bIns="45710"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91418" tIns="45710" rIns="91418" bIns="45710"/>
          <a:lstStyle/>
          <a:p>
            <a:fld id="{A61B1FB2-8B31-4441-8F61-444A84D371CF}" type="slidenum">
              <a:rPr lang="fr-FR" smtClean="0"/>
              <a:t>‹#›</a:t>
            </a:fld>
            <a:endParaRPr lang="fr-FR"/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107505" y="6481142"/>
            <a:ext cx="2808288" cy="476250"/>
          </a:xfrm>
          <a:prstGeom prst="rect">
            <a:avLst/>
          </a:prstGeom>
        </p:spPr>
        <p:txBody>
          <a:bodyPr/>
          <a:lstStyle>
            <a:lvl1pPr>
              <a:defRPr sz="1200" i="1">
                <a:solidFill>
                  <a:srgbClr val="C00000"/>
                </a:solidFill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r>
              <a:rPr lang="fr-FR" altLang="fr-FR" dirty="0" smtClean="0"/>
              <a:t>Présentation BTS, 10/12/2013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031541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lIns="91418" tIns="45710" rIns="91418" bIns="45710"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91418" tIns="45710" rIns="91418" bIns="45710"/>
          <a:lstStyle/>
          <a:p>
            <a:fld id="{A61B1FB2-8B31-4441-8F61-444A84D371CF}" type="slidenum">
              <a:rPr lang="fr-FR" smtClean="0"/>
              <a:t>‹#›</a:t>
            </a:fld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107505" y="6481142"/>
            <a:ext cx="2808288" cy="476250"/>
          </a:xfrm>
          <a:prstGeom prst="rect">
            <a:avLst/>
          </a:prstGeom>
        </p:spPr>
        <p:txBody>
          <a:bodyPr/>
          <a:lstStyle>
            <a:lvl1pPr>
              <a:defRPr sz="1200" i="1">
                <a:solidFill>
                  <a:srgbClr val="C00000"/>
                </a:solidFill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r>
              <a:rPr lang="fr-FR" altLang="fr-FR" dirty="0" smtClean="0"/>
              <a:t>Présentation BTS, 10/12/2013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714927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lIns="91418" tIns="45710" rIns="91418" bIns="45710"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  <a:prstGeom prst="rect">
            <a:avLst/>
          </a:prstGeom>
        </p:spPr>
        <p:txBody>
          <a:bodyPr lIns="91418" tIns="45710" rIns="91418" bIns="4571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  <a:prstGeom prst="rect">
            <a:avLst/>
          </a:prstGeom>
        </p:spPr>
        <p:txBody>
          <a:bodyPr lIns="91418" tIns="45710" rIns="91418" bIns="45710"/>
          <a:lstStyle>
            <a:lvl1pPr marL="0" indent="0">
              <a:buNone/>
              <a:defRPr sz="1400"/>
            </a:lvl1pPr>
            <a:lvl2pPr marL="457090" indent="0">
              <a:buNone/>
              <a:defRPr sz="1200"/>
            </a:lvl2pPr>
            <a:lvl3pPr marL="914180" indent="0">
              <a:buNone/>
              <a:defRPr sz="1000"/>
            </a:lvl3pPr>
            <a:lvl4pPr marL="1371270" indent="0">
              <a:buNone/>
              <a:defRPr sz="900"/>
            </a:lvl4pPr>
            <a:lvl5pPr marL="1828361" indent="0">
              <a:buNone/>
              <a:defRPr sz="900"/>
            </a:lvl5pPr>
            <a:lvl6pPr marL="2285451" indent="0">
              <a:buNone/>
              <a:defRPr sz="900"/>
            </a:lvl6pPr>
            <a:lvl7pPr marL="2742542" indent="0">
              <a:buNone/>
              <a:defRPr sz="900"/>
            </a:lvl7pPr>
            <a:lvl8pPr marL="3199632" indent="0">
              <a:buNone/>
              <a:defRPr sz="900"/>
            </a:lvl8pPr>
            <a:lvl9pPr marL="3656722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lIns="91418" tIns="45710" rIns="91418" bIns="45710"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91418" tIns="45710" rIns="91418" bIns="45710"/>
          <a:lstStyle/>
          <a:p>
            <a:fld id="{A61B1FB2-8B31-4441-8F61-444A84D371CF}" type="slidenum">
              <a:rPr lang="fr-FR" smtClean="0"/>
              <a:t>‹#›</a:t>
            </a:fld>
            <a:endParaRPr lang="fr-FR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107505" y="6481142"/>
            <a:ext cx="2808288" cy="476250"/>
          </a:xfrm>
          <a:prstGeom prst="rect">
            <a:avLst/>
          </a:prstGeom>
        </p:spPr>
        <p:txBody>
          <a:bodyPr/>
          <a:lstStyle>
            <a:lvl1pPr>
              <a:defRPr sz="1200" i="1">
                <a:solidFill>
                  <a:srgbClr val="C00000"/>
                </a:solidFill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r>
              <a:rPr lang="fr-FR" altLang="fr-FR" dirty="0" smtClean="0"/>
              <a:t>Présentation BTS, 10/12/2013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588200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lIns="91418" tIns="45710" rIns="91418" bIns="45710"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1418" tIns="45710" rIns="91418" bIns="45710"/>
          <a:lstStyle>
            <a:lvl1pPr marL="0" indent="0">
              <a:buNone/>
              <a:defRPr sz="3200"/>
            </a:lvl1pPr>
            <a:lvl2pPr marL="457090" indent="0">
              <a:buNone/>
              <a:defRPr sz="2800"/>
            </a:lvl2pPr>
            <a:lvl3pPr marL="914180" indent="0">
              <a:buNone/>
              <a:defRPr sz="2400"/>
            </a:lvl3pPr>
            <a:lvl4pPr marL="1371270" indent="0">
              <a:buNone/>
              <a:defRPr sz="2000"/>
            </a:lvl4pPr>
            <a:lvl5pPr marL="1828361" indent="0">
              <a:buNone/>
              <a:defRPr sz="2000"/>
            </a:lvl5pPr>
            <a:lvl6pPr marL="2285451" indent="0">
              <a:buNone/>
              <a:defRPr sz="2000"/>
            </a:lvl6pPr>
            <a:lvl7pPr marL="2742542" indent="0">
              <a:buNone/>
              <a:defRPr sz="2000"/>
            </a:lvl7pPr>
            <a:lvl8pPr marL="3199632" indent="0">
              <a:buNone/>
              <a:defRPr sz="2000"/>
            </a:lvl8pPr>
            <a:lvl9pPr marL="3656722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1418" tIns="45710" rIns="91418" bIns="45710"/>
          <a:lstStyle>
            <a:lvl1pPr marL="0" indent="0">
              <a:buNone/>
              <a:defRPr sz="1400"/>
            </a:lvl1pPr>
            <a:lvl2pPr marL="457090" indent="0">
              <a:buNone/>
              <a:defRPr sz="1200"/>
            </a:lvl2pPr>
            <a:lvl3pPr marL="914180" indent="0">
              <a:buNone/>
              <a:defRPr sz="1000"/>
            </a:lvl3pPr>
            <a:lvl4pPr marL="1371270" indent="0">
              <a:buNone/>
              <a:defRPr sz="900"/>
            </a:lvl4pPr>
            <a:lvl5pPr marL="1828361" indent="0">
              <a:buNone/>
              <a:defRPr sz="900"/>
            </a:lvl5pPr>
            <a:lvl6pPr marL="2285451" indent="0">
              <a:buNone/>
              <a:defRPr sz="900"/>
            </a:lvl6pPr>
            <a:lvl7pPr marL="2742542" indent="0">
              <a:buNone/>
              <a:defRPr sz="900"/>
            </a:lvl7pPr>
            <a:lvl8pPr marL="3199632" indent="0">
              <a:buNone/>
              <a:defRPr sz="900"/>
            </a:lvl8pPr>
            <a:lvl9pPr marL="3656722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lIns="91418" tIns="45710" rIns="91418" bIns="45710"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91418" tIns="45710" rIns="91418" bIns="45710"/>
          <a:lstStyle/>
          <a:p>
            <a:fld id="{A61B1FB2-8B31-4441-8F61-444A84D371CF}" type="slidenum">
              <a:rPr lang="fr-FR" smtClean="0"/>
              <a:t>‹#›</a:t>
            </a:fld>
            <a:endParaRPr lang="fr-FR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107505" y="6481142"/>
            <a:ext cx="2808288" cy="476250"/>
          </a:xfrm>
          <a:prstGeom prst="rect">
            <a:avLst/>
          </a:prstGeom>
        </p:spPr>
        <p:txBody>
          <a:bodyPr/>
          <a:lstStyle>
            <a:lvl1pPr>
              <a:defRPr sz="1200" i="1">
                <a:solidFill>
                  <a:srgbClr val="C00000"/>
                </a:solidFill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r>
              <a:rPr lang="fr-FR" altLang="fr-FR" dirty="0" smtClean="0"/>
              <a:t>Présentation BTS, 10/12/2013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956954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/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65219"/>
            <a:ext cx="1371600" cy="211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/>
          <p:cNvPicPr/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398" y="146348"/>
            <a:ext cx="384810" cy="3886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Espace réservé de la date 3"/>
          <p:cNvSpPr>
            <a:spLocks noGrp="1"/>
          </p:cNvSpPr>
          <p:nvPr>
            <p:ph type="dt" sz="quarter" idx="2"/>
          </p:nvPr>
        </p:nvSpPr>
        <p:spPr>
          <a:xfrm>
            <a:off x="107505" y="6481142"/>
            <a:ext cx="2808288" cy="476250"/>
          </a:xfrm>
          <a:prstGeom prst="rect">
            <a:avLst/>
          </a:prstGeom>
        </p:spPr>
        <p:txBody>
          <a:bodyPr lIns="91418" tIns="45710" rIns="91418" bIns="45710"/>
          <a:lstStyle>
            <a:lvl1pPr>
              <a:defRPr sz="1200" i="1">
                <a:solidFill>
                  <a:srgbClr val="C00000"/>
                </a:solidFill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r>
              <a:rPr lang="fr-FR" altLang="fr-FR" dirty="0" smtClean="0"/>
              <a:t>Présentation BTS, 10/12/2013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700770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18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18" indent="-342818" algn="l" defTabSz="91418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72" indent="-285681" algn="l" defTabSz="91418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26" indent="-228545" algn="l" defTabSz="9141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16" indent="-228545" algn="l" defTabSz="91418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06" indent="-228545" algn="l" defTabSz="91418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96" indent="-228545" algn="l" defTabSz="9141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86" indent="-228545" algn="l" defTabSz="9141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78" indent="-228545" algn="l" defTabSz="9141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68" indent="-228545" algn="l" defTabSz="9141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0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0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0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61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51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42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32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22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29" tIns="45715" rIns="91429" bIns="45715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90"/>
            <a:fld id="{EA25CE49-28B7-42B8-BFF0-10CBD7BB31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914290"/>
              <a:t>09/12/13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90"/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90"/>
            <a:fld id="{7AEE384E-047A-41D9-982B-DEDA616E401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914290"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473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29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9" indent="-342859" algn="l" defTabSz="91429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1" indent="-285716" algn="l" defTabSz="91429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63" indent="-228573" algn="l" defTabSz="91429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8" indent="-228573" algn="l" defTabSz="91429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3" indent="-228573" algn="l" defTabSz="91429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98" indent="-228573" algn="l" defTabSz="9142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43" indent="-228573" algn="l" defTabSz="9142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89" indent="-228573" algn="l" defTabSz="9142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34" indent="-228573" algn="l" defTabSz="9142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6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6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6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6.bin"/><Relationship Id="rId12" Type="http://schemas.openxmlformats.org/officeDocument/2006/relationships/image" Target="../media/image2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9.png"/><Relationship Id="rId7" Type="http://schemas.openxmlformats.org/officeDocument/2006/relationships/oleObject" Target="../embeddings/oleObject2.bin"/><Relationship Id="rId8" Type="http://schemas.openxmlformats.org/officeDocument/2006/relationships/oleObject" Target="../embeddings/oleObject3.bin"/><Relationship Id="rId9" Type="http://schemas.openxmlformats.org/officeDocument/2006/relationships/oleObject" Target="../embeddings/oleObject4.bin"/><Relationship Id="rId10" Type="http://schemas.openxmlformats.org/officeDocument/2006/relationships/oleObject" Target="../embeddings/oleObject5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33.emf"/><Relationship Id="rId5" Type="http://schemas.openxmlformats.org/officeDocument/2006/relationships/image" Target="../media/image22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wmf"/><Relationship Id="rId3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6.jpeg"/><Relationship Id="rId20" Type="http://schemas.openxmlformats.org/officeDocument/2006/relationships/image" Target="../media/image42.png"/><Relationship Id="rId10" Type="http://schemas.openxmlformats.org/officeDocument/2006/relationships/image" Target="../media/image47.jpeg"/><Relationship Id="rId11" Type="http://schemas.openxmlformats.org/officeDocument/2006/relationships/image" Target="../media/image48.jpeg"/><Relationship Id="rId12" Type="http://schemas.openxmlformats.org/officeDocument/2006/relationships/image" Target="../media/image49.png"/><Relationship Id="rId13" Type="http://schemas.openxmlformats.org/officeDocument/2006/relationships/oleObject" Target="../embeddings/oleObject9.bin"/><Relationship Id="rId14" Type="http://schemas.openxmlformats.org/officeDocument/2006/relationships/image" Target="../media/image50.png"/><Relationship Id="rId15" Type="http://schemas.openxmlformats.org/officeDocument/2006/relationships/image" Target="../media/image51.png"/><Relationship Id="rId16" Type="http://schemas.openxmlformats.org/officeDocument/2006/relationships/image" Target="../media/image52.png"/><Relationship Id="rId17" Type="http://schemas.openxmlformats.org/officeDocument/2006/relationships/image" Target="../media/image53.png"/><Relationship Id="rId18" Type="http://schemas.openxmlformats.org/officeDocument/2006/relationships/image" Target="../media/image54.emf"/><Relationship Id="rId19" Type="http://schemas.openxmlformats.org/officeDocument/2006/relationships/image" Target="../media/image55.jpe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oleObject" Target="../embeddings/oleObject8.bin"/><Relationship Id="rId6" Type="http://schemas.openxmlformats.org/officeDocument/2006/relationships/image" Target="../media/image43.png"/><Relationship Id="rId7" Type="http://schemas.openxmlformats.org/officeDocument/2006/relationships/image" Target="../media/image44.jpeg"/><Relationship Id="rId8" Type="http://schemas.openxmlformats.org/officeDocument/2006/relationships/image" Target="../media/image45.jpeg"/></Relationships>
</file>

<file path=ppt/slides/_rels/slide3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4.jpeg"/><Relationship Id="rId12" Type="http://schemas.openxmlformats.org/officeDocument/2006/relationships/image" Target="http://www.ramiaudio.com/imgsite/fr/produit/000318.jpg" TargetMode="External"/><Relationship Id="rId13" Type="http://schemas.openxmlformats.org/officeDocument/2006/relationships/image" Target="../media/image65.png"/><Relationship Id="rId14" Type="http://schemas.openxmlformats.org/officeDocument/2006/relationships/image" Target="../media/image66.jpeg"/><Relationship Id="rId15" Type="http://schemas.openxmlformats.org/officeDocument/2006/relationships/image" Target="../media/image67.jpeg"/><Relationship Id="rId16" Type="http://schemas.openxmlformats.org/officeDocument/2006/relationships/image" Target="../media/image68.png"/><Relationship Id="rId17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Relationship Id="rId3" Type="http://schemas.openxmlformats.org/officeDocument/2006/relationships/image" Target="../media/image57.png"/><Relationship Id="rId4" Type="http://schemas.openxmlformats.org/officeDocument/2006/relationships/image" Target="../media/image39.jpeg"/><Relationship Id="rId5" Type="http://schemas.openxmlformats.org/officeDocument/2006/relationships/image" Target="../media/image58.jpeg"/><Relationship Id="rId6" Type="http://schemas.openxmlformats.org/officeDocument/2006/relationships/image" Target="../media/image59.png"/><Relationship Id="rId7" Type="http://schemas.openxmlformats.org/officeDocument/2006/relationships/image" Target="../media/image60.jpeg"/><Relationship Id="rId8" Type="http://schemas.openxmlformats.org/officeDocument/2006/relationships/image" Target="../media/image61.png"/><Relationship Id="rId9" Type="http://schemas.openxmlformats.org/officeDocument/2006/relationships/image" Target="../media/image62.png"/><Relationship Id="rId10" Type="http://schemas.openxmlformats.org/officeDocument/2006/relationships/image" Target="../media/image6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eg"/></Relationships>
</file>

<file path=ppt/slides/_rels/slide4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6.png"/><Relationship Id="rId12" Type="http://schemas.openxmlformats.org/officeDocument/2006/relationships/oleObject" Target="../embeddings/oleObject13.bin"/><Relationship Id="rId13" Type="http://schemas.openxmlformats.org/officeDocument/2006/relationships/image" Target="../media/image72.png"/><Relationship Id="rId14" Type="http://schemas.openxmlformats.org/officeDocument/2006/relationships/image" Target="../media/image77.png"/><Relationship Id="rId15" Type="http://schemas.openxmlformats.org/officeDocument/2006/relationships/image" Target="../media/image78.jpeg"/><Relationship Id="rId16" Type="http://schemas.openxmlformats.org/officeDocument/2006/relationships/image" Target="../media/image79.png"/><Relationship Id="rId17" Type="http://schemas.openxmlformats.org/officeDocument/2006/relationships/image" Target="../media/image80.png"/><Relationship Id="rId18" Type="http://schemas.openxmlformats.org/officeDocument/2006/relationships/image" Target="../media/image42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39.jpeg"/><Relationship Id="rId6" Type="http://schemas.openxmlformats.org/officeDocument/2006/relationships/image" Target="../media/image75.jpeg"/><Relationship Id="rId7" Type="http://schemas.openxmlformats.org/officeDocument/2006/relationships/oleObject" Target="../embeddings/oleObject10.bin"/><Relationship Id="rId8" Type="http://schemas.openxmlformats.org/officeDocument/2006/relationships/image" Target="../media/image71.png"/><Relationship Id="rId9" Type="http://schemas.openxmlformats.org/officeDocument/2006/relationships/oleObject" Target="../embeddings/oleObject11.bin"/><Relationship Id="rId10" Type="http://schemas.openxmlformats.org/officeDocument/2006/relationships/oleObject" Target="../embeddings/oleObject12.bin"/></Relationships>
</file>

<file path=ppt/slides/_rels/slide43.xml.rels><?xml version="1.0" encoding="UTF-8" standalone="yes"?>
<Relationships xmlns="http://schemas.openxmlformats.org/package/2006/relationships"><Relationship Id="rId9" Type="http://schemas.openxmlformats.org/officeDocument/2006/relationships/image" Target="../media/image84.jpeg"/><Relationship Id="rId20" Type="http://schemas.openxmlformats.org/officeDocument/2006/relationships/image" Target="../media/image95.png"/><Relationship Id="rId21" Type="http://schemas.openxmlformats.org/officeDocument/2006/relationships/image" Target="../media/image96.jpeg"/><Relationship Id="rId22" Type="http://schemas.openxmlformats.org/officeDocument/2006/relationships/image" Target="../media/image97.jpeg"/><Relationship Id="rId10" Type="http://schemas.openxmlformats.org/officeDocument/2006/relationships/image" Target="../media/image85.png"/><Relationship Id="rId11" Type="http://schemas.openxmlformats.org/officeDocument/2006/relationships/image" Target="../media/image86.png"/><Relationship Id="rId12" Type="http://schemas.openxmlformats.org/officeDocument/2006/relationships/image" Target="../media/image87.png"/><Relationship Id="rId13" Type="http://schemas.openxmlformats.org/officeDocument/2006/relationships/image" Target="../media/image88.png"/><Relationship Id="rId14" Type="http://schemas.openxmlformats.org/officeDocument/2006/relationships/image" Target="../media/image89.jpeg"/><Relationship Id="rId15" Type="http://schemas.openxmlformats.org/officeDocument/2006/relationships/image" Target="../media/image90.jpeg"/><Relationship Id="rId16" Type="http://schemas.openxmlformats.org/officeDocument/2006/relationships/image" Target="../media/image91.jpeg"/><Relationship Id="rId17" Type="http://schemas.openxmlformats.org/officeDocument/2006/relationships/image" Target="../media/image92.jpeg"/><Relationship Id="rId18" Type="http://schemas.openxmlformats.org/officeDocument/2006/relationships/image" Target="../media/image93.png"/><Relationship Id="rId19" Type="http://schemas.openxmlformats.org/officeDocument/2006/relationships/image" Target="../media/image94.jpe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2.xml"/><Relationship Id="rId3" Type="http://schemas.openxmlformats.org/officeDocument/2006/relationships/oleObject" Target="../embeddings/oleObject14.bin"/><Relationship Id="rId4" Type="http://schemas.openxmlformats.org/officeDocument/2006/relationships/image" Target="../media/image71.png"/><Relationship Id="rId5" Type="http://schemas.openxmlformats.org/officeDocument/2006/relationships/image" Target="../media/image81.jpeg"/><Relationship Id="rId6" Type="http://schemas.openxmlformats.org/officeDocument/2006/relationships/image" Target="../media/image82.png"/><Relationship Id="rId7" Type="http://schemas.openxmlformats.org/officeDocument/2006/relationships/image" Target="../media/image83.jpeg"/><Relationship Id="rId8" Type="http://schemas.openxmlformats.org/officeDocument/2006/relationships/oleObject" Target="../embeddings/oleObject15.bin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Relationship Id="rId3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533" y="0"/>
            <a:ext cx="924706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9540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18" tIns="45710" rIns="91418" bIns="45710"/>
          <a:lstStyle/>
          <a:p>
            <a:pPr eaLnBrk="1" hangingPunct="1"/>
            <a:r>
              <a:rPr lang="fr-FR" altLang="fr-FR" smtClean="0">
                <a:latin typeface="Comic Sans MS" pitchFamily="66" charset="0"/>
              </a:rPr>
              <a:t>La prise de son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4294967295"/>
          </p:nvPr>
        </p:nvSpPr>
        <p:spPr>
          <a:xfrm>
            <a:off x="611188" y="1268413"/>
            <a:ext cx="8229600" cy="5256212"/>
          </a:xfrm>
          <a:prstGeom prst="rect">
            <a:avLst/>
          </a:prstGeom>
        </p:spPr>
        <p:txBody>
          <a:bodyPr lIns="91418" tIns="45710" rIns="91418" bIns="45710"/>
          <a:lstStyle/>
          <a:p>
            <a:pPr eaLnBrk="1" hangingPunct="1"/>
            <a:r>
              <a:rPr lang="fr-FR" altLang="fr-FR" dirty="0" smtClean="0">
                <a:latin typeface="Comic Sans MS" pitchFamily="66" charset="0"/>
              </a:rPr>
              <a:t>Les fonctions de la console antenne</a:t>
            </a:r>
          </a:p>
          <a:p>
            <a:pPr lvl="1" eaLnBrk="1" hangingPunct="1"/>
            <a:r>
              <a:rPr lang="fr-FR" altLang="fr-FR" dirty="0" smtClean="0">
                <a:latin typeface="Comic Sans MS" pitchFamily="66" charset="0"/>
              </a:rPr>
              <a:t>Lire des sources sonores de formats différents (analogiques, numériques)</a:t>
            </a:r>
          </a:p>
          <a:p>
            <a:pPr lvl="1" eaLnBrk="1" hangingPunct="1"/>
            <a:r>
              <a:rPr lang="fr-FR" altLang="fr-FR" dirty="0" smtClean="0">
                <a:latin typeface="Comic Sans MS" pitchFamily="66" charset="0"/>
              </a:rPr>
              <a:t>Les corriger en timbre et en niveau</a:t>
            </a:r>
          </a:p>
          <a:p>
            <a:pPr lvl="1" eaLnBrk="1" hangingPunct="1"/>
            <a:r>
              <a:rPr lang="fr-FR" altLang="fr-FR" dirty="0" smtClean="0">
                <a:latin typeface="Comic Sans MS" pitchFamily="66" charset="0"/>
              </a:rPr>
              <a:t>Les mélanger artistiquement </a:t>
            </a:r>
          </a:p>
          <a:p>
            <a:pPr lvl="1" eaLnBrk="1" hangingPunct="1"/>
            <a:r>
              <a:rPr lang="fr-FR" altLang="fr-FR" dirty="0" smtClean="0">
                <a:latin typeface="Comic Sans MS" pitchFamily="66" charset="0"/>
              </a:rPr>
              <a:t>Réaliser des mixages différents et simultanés pour plusieurs utilisations :</a:t>
            </a:r>
          </a:p>
          <a:p>
            <a:pPr lvl="2" eaLnBrk="1" hangingPunct="1"/>
            <a:r>
              <a:rPr lang="fr-FR" altLang="fr-FR" dirty="0" smtClean="0">
                <a:latin typeface="Comic Sans MS" pitchFamily="66" charset="0"/>
              </a:rPr>
              <a:t>Différents départs antenne</a:t>
            </a:r>
          </a:p>
          <a:p>
            <a:pPr lvl="2" eaLnBrk="1" hangingPunct="1"/>
            <a:r>
              <a:rPr lang="fr-FR" altLang="fr-FR" dirty="0" smtClean="0">
                <a:latin typeface="Comic Sans MS" pitchFamily="66" charset="0"/>
              </a:rPr>
              <a:t>Retours plateaux (oreillettes, sono public,…)</a:t>
            </a:r>
          </a:p>
          <a:p>
            <a:pPr lvl="2" eaLnBrk="1" hangingPunct="1"/>
            <a:r>
              <a:rPr lang="fr-FR" altLang="fr-FR" dirty="0" smtClean="0">
                <a:latin typeface="Comic Sans MS" pitchFamily="66" charset="0"/>
              </a:rPr>
              <a:t>Autres retours de monitoring</a:t>
            </a:r>
          </a:p>
          <a:p>
            <a:pPr lvl="1" eaLnBrk="1" hangingPunct="1"/>
            <a:endParaRPr lang="fr-FR" altLang="fr-FR" dirty="0" smtClean="0">
              <a:latin typeface="Comic Sans MS" pitchFamily="66" charset="0"/>
            </a:endParaRP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2808288" cy="476250"/>
          </a:xfrm>
        </p:spPr>
        <p:txBody>
          <a:bodyPr/>
          <a:lstStyle/>
          <a:p>
            <a:pPr>
              <a:defRPr/>
            </a:pPr>
            <a:r>
              <a:rPr lang="fr-FR" altLang="fr-FR" dirty="0">
                <a:solidFill>
                  <a:srgbClr val="FFFFFF"/>
                </a:solidFill>
              </a:rPr>
              <a:t>AUDIOPOLE BROADCAST</a:t>
            </a:r>
          </a:p>
        </p:txBody>
      </p:sp>
      <p:sp>
        <p:nvSpPr>
          <p:cNvPr id="7" name="Espace réservé de la date 3"/>
          <p:cNvSpPr txBox="1">
            <a:spLocks/>
          </p:cNvSpPr>
          <p:nvPr/>
        </p:nvSpPr>
        <p:spPr>
          <a:xfrm>
            <a:off x="107505" y="6481142"/>
            <a:ext cx="2808288" cy="476250"/>
          </a:xfrm>
          <a:prstGeom prst="rect">
            <a:avLst/>
          </a:prstGeom>
        </p:spPr>
        <p:txBody>
          <a:bodyPr lIns="91418" tIns="45710" rIns="91418" bIns="45710"/>
          <a:lstStyle>
            <a:defPPr>
              <a:defRPr lang="fr-FR"/>
            </a:defPPr>
            <a:lvl1pPr marL="0" algn="l" defTabSz="914400" rtl="0" eaLnBrk="1" latinLnBrk="0" hangingPunct="1">
              <a:defRPr sz="1200" i="1" kern="1200">
                <a:solidFill>
                  <a:srgbClr val="C00000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altLang="fr-FR" smtClean="0"/>
              <a:t>Présentation BTS, 10/12/2013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675290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18" tIns="45710" rIns="91418" bIns="45710"/>
          <a:lstStyle/>
          <a:p>
            <a:pPr eaLnBrk="1" hangingPunct="1"/>
            <a:r>
              <a:rPr lang="fr-FR" altLang="fr-FR" dirty="0" smtClean="0">
                <a:latin typeface="Comic Sans MS" pitchFamily="66" charset="0"/>
              </a:rPr>
              <a:t>La prise de son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4294967295"/>
          </p:nvPr>
        </p:nvSpPr>
        <p:spPr>
          <a:xfrm>
            <a:off x="539750" y="1844675"/>
            <a:ext cx="8229600" cy="4032250"/>
          </a:xfrm>
          <a:prstGeom prst="rect">
            <a:avLst/>
          </a:prstGeom>
        </p:spPr>
        <p:txBody>
          <a:bodyPr lIns="91418" tIns="45710" rIns="91418" bIns="45710">
            <a:normAutofit lnSpcReduction="10000"/>
          </a:bodyPr>
          <a:lstStyle/>
          <a:p>
            <a:pPr eaLnBrk="1" hangingPunct="1">
              <a:defRPr/>
            </a:pPr>
            <a:r>
              <a:rPr lang="fr-FR" altLang="fr-FR" dirty="0" smtClean="0">
                <a:latin typeface="Comic Sans MS" pitchFamily="66" charset="0"/>
              </a:rPr>
              <a:t>Les évolutions récentes</a:t>
            </a:r>
          </a:p>
          <a:p>
            <a:pPr lvl="1" eaLnBrk="1" hangingPunct="1">
              <a:defRPr/>
            </a:pPr>
            <a:r>
              <a:rPr lang="fr-FR" altLang="fr-FR" dirty="0" smtClean="0">
                <a:latin typeface="Comic Sans MS" pitchFamily="66" charset="0"/>
              </a:rPr>
              <a:t>Variétés des sources: MADI, SDI, formats réseau (</a:t>
            </a:r>
            <a:r>
              <a:rPr lang="fr-FR" altLang="fr-FR" dirty="0" err="1" smtClean="0">
                <a:latin typeface="Comic Sans MS" pitchFamily="66" charset="0"/>
              </a:rPr>
              <a:t>ethersound</a:t>
            </a:r>
            <a:r>
              <a:rPr lang="fr-FR" altLang="fr-FR" dirty="0" smtClean="0">
                <a:latin typeface="Comic Sans MS" pitchFamily="66" charset="0"/>
              </a:rPr>
              <a:t>, </a:t>
            </a:r>
            <a:r>
              <a:rPr lang="fr-FR" altLang="fr-FR" dirty="0" err="1" smtClean="0">
                <a:latin typeface="Comic Sans MS" pitchFamily="66" charset="0"/>
              </a:rPr>
              <a:t>ravenna</a:t>
            </a:r>
            <a:r>
              <a:rPr lang="fr-FR" altLang="fr-FR" dirty="0" smtClean="0">
                <a:latin typeface="Comic Sans MS" pitchFamily="66" charset="0"/>
              </a:rPr>
              <a:t>, …)  </a:t>
            </a:r>
          </a:p>
          <a:p>
            <a:pPr lvl="1" eaLnBrk="1" hangingPunct="1">
              <a:defRPr/>
            </a:pPr>
            <a:r>
              <a:rPr lang="fr-FR" altLang="fr-FR" dirty="0" smtClean="0">
                <a:latin typeface="Comic Sans MS" pitchFamily="66" charset="0"/>
              </a:rPr>
              <a:t>Multicanal (gestion des sources, traitements spécifiques, monitoring, </a:t>
            </a:r>
            <a:r>
              <a:rPr lang="fr-FR" altLang="fr-FR" dirty="0" err="1" smtClean="0">
                <a:latin typeface="Comic Sans MS" pitchFamily="66" charset="0"/>
              </a:rPr>
              <a:t>downmix</a:t>
            </a:r>
            <a:r>
              <a:rPr lang="fr-FR" altLang="fr-FR" dirty="0" smtClean="0">
                <a:latin typeface="Comic Sans MS" pitchFamily="66" charset="0"/>
              </a:rPr>
              <a:t>, </a:t>
            </a:r>
            <a:r>
              <a:rPr lang="fr-FR" altLang="fr-FR" dirty="0" err="1" smtClean="0">
                <a:latin typeface="Comic Sans MS" pitchFamily="66" charset="0"/>
              </a:rPr>
              <a:t>upmix</a:t>
            </a:r>
            <a:r>
              <a:rPr lang="fr-FR" altLang="fr-FR" dirty="0" smtClean="0">
                <a:latin typeface="Comic Sans MS" pitchFamily="66" charset="0"/>
              </a:rPr>
              <a:t>)</a:t>
            </a:r>
          </a:p>
          <a:p>
            <a:pPr lvl="1" eaLnBrk="1" hangingPunct="1">
              <a:defRPr/>
            </a:pPr>
            <a:r>
              <a:rPr lang="fr-FR" altLang="fr-FR" dirty="0" smtClean="0">
                <a:latin typeface="Comic Sans MS" pitchFamily="66" charset="0"/>
              </a:rPr>
              <a:t>Mixage automatisé (Vistamix)</a:t>
            </a:r>
          </a:p>
          <a:p>
            <a:pPr lvl="1" eaLnBrk="1" hangingPunct="1">
              <a:defRPr/>
            </a:pPr>
            <a:r>
              <a:rPr lang="fr-FR" altLang="fr-FR" dirty="0" smtClean="0">
                <a:latin typeface="Comic Sans MS" pitchFamily="66" charset="0"/>
              </a:rPr>
              <a:t>Complexité des différents mixages</a:t>
            </a:r>
          </a:p>
          <a:p>
            <a:pPr lvl="1" eaLnBrk="1" hangingPunct="1">
              <a:defRPr/>
            </a:pPr>
            <a:r>
              <a:rPr lang="fr-FR" altLang="fr-FR" dirty="0" smtClean="0">
                <a:latin typeface="Comic Sans MS" pitchFamily="66" charset="0"/>
              </a:rPr>
              <a:t>Norme Loudness R128</a:t>
            </a:r>
          </a:p>
          <a:p>
            <a:pPr lvl="1" eaLnBrk="1" hangingPunct="1">
              <a:defRPr/>
            </a:pPr>
            <a:endParaRPr lang="fr-FR" altLang="fr-FR" dirty="0" smtClean="0">
              <a:latin typeface="Comic Sans MS" pitchFamily="66" charset="0"/>
            </a:endParaRPr>
          </a:p>
          <a:p>
            <a:pPr marL="457090" lvl="1" indent="0">
              <a:buNone/>
              <a:defRPr/>
            </a:pPr>
            <a:endParaRPr lang="fr-FR" altLang="fr-FR" dirty="0" smtClean="0">
              <a:latin typeface="Comic Sans MS" pitchFamily="66" charset="0"/>
            </a:endParaRP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2808288" cy="476250"/>
          </a:xfrm>
        </p:spPr>
        <p:txBody>
          <a:bodyPr/>
          <a:lstStyle/>
          <a:p>
            <a:pPr>
              <a:defRPr/>
            </a:pPr>
            <a:r>
              <a:rPr lang="fr-FR" altLang="fr-FR" dirty="0">
                <a:solidFill>
                  <a:srgbClr val="FFFFFF"/>
                </a:solidFill>
              </a:rPr>
              <a:t>AUDIOPOLE BROADCAST</a:t>
            </a:r>
          </a:p>
        </p:txBody>
      </p:sp>
      <p:sp>
        <p:nvSpPr>
          <p:cNvPr id="7" name="Espace réservé de la date 3"/>
          <p:cNvSpPr txBox="1">
            <a:spLocks/>
          </p:cNvSpPr>
          <p:nvPr/>
        </p:nvSpPr>
        <p:spPr>
          <a:xfrm>
            <a:off x="107505" y="6481142"/>
            <a:ext cx="2808288" cy="476250"/>
          </a:xfrm>
          <a:prstGeom prst="rect">
            <a:avLst/>
          </a:prstGeom>
        </p:spPr>
        <p:txBody>
          <a:bodyPr lIns="91418" tIns="45710" rIns="91418" bIns="45710"/>
          <a:lstStyle>
            <a:defPPr>
              <a:defRPr lang="fr-FR"/>
            </a:defPPr>
            <a:lvl1pPr marL="0" algn="l" defTabSz="914400" rtl="0" eaLnBrk="1" latinLnBrk="0" hangingPunct="1">
              <a:defRPr sz="1200" i="1" kern="1200">
                <a:solidFill>
                  <a:srgbClr val="C00000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altLang="fr-FR" smtClean="0"/>
              <a:t>Présentation BTS, 10/12/2013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055001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18" tIns="45710" rIns="91418" bIns="45710"/>
          <a:lstStyle/>
          <a:p>
            <a:pPr eaLnBrk="1" hangingPunct="1"/>
            <a:r>
              <a:rPr lang="fr-FR" altLang="fr-FR" dirty="0" smtClean="0">
                <a:latin typeface="Comic Sans MS" pitchFamily="66" charset="0"/>
              </a:rPr>
              <a:t>La norme EBU R128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2808288" cy="476250"/>
          </a:xfrm>
        </p:spPr>
        <p:txBody>
          <a:bodyPr/>
          <a:lstStyle/>
          <a:p>
            <a:pPr>
              <a:defRPr/>
            </a:pPr>
            <a:r>
              <a:rPr lang="fr-FR" altLang="fr-FR" dirty="0">
                <a:solidFill>
                  <a:srgbClr val="FFFFFF"/>
                </a:solidFill>
              </a:rPr>
              <a:t>AUDIOPOLE BROADCAST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827585" y="1237638"/>
            <a:ext cx="7848872" cy="1384974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fr-FR" sz="1400" dirty="0">
                <a:latin typeface="Comic Sans MS" panose="030F0702030302020204" pitchFamily="66" charset="0"/>
              </a:rPr>
              <a:t>Norme précédente : permet de donner l’impression d’un niveau plus élevé tout en étant conforme (graphique de gauche)</a:t>
            </a:r>
          </a:p>
          <a:p>
            <a:endParaRPr lang="fr-FR" sz="1400" dirty="0">
              <a:latin typeface="Comic Sans MS" panose="030F0702030302020204" pitchFamily="66" charset="0"/>
            </a:endParaRPr>
          </a:p>
          <a:p>
            <a:r>
              <a:rPr lang="fr-FR" sz="1400" dirty="0">
                <a:latin typeface="Comic Sans MS" panose="030F0702030302020204" pitchFamily="66" charset="0"/>
              </a:rPr>
              <a:t>Un film mixé avec une dynamique étendue parait  alors « moins fort » (graphique de droite).</a:t>
            </a:r>
          </a:p>
          <a:p>
            <a:r>
              <a:rPr lang="fr-FR" sz="1400" dirty="0">
                <a:latin typeface="Comic Sans MS" panose="030F0702030302020204" pitchFamily="66" charset="0"/>
              </a:rPr>
              <a:t>Les deux programmes étaient pourtant tous les deux conformes aux exigences techniques des diffuseurs.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6" y="2607730"/>
            <a:ext cx="7076456" cy="3865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e la date 3"/>
          <p:cNvSpPr txBox="1">
            <a:spLocks/>
          </p:cNvSpPr>
          <p:nvPr/>
        </p:nvSpPr>
        <p:spPr>
          <a:xfrm>
            <a:off x="107505" y="6481142"/>
            <a:ext cx="2808288" cy="476250"/>
          </a:xfrm>
          <a:prstGeom prst="rect">
            <a:avLst/>
          </a:prstGeom>
        </p:spPr>
        <p:txBody>
          <a:bodyPr lIns="91418" tIns="45710" rIns="91418" bIns="45710"/>
          <a:lstStyle>
            <a:defPPr>
              <a:defRPr lang="fr-FR"/>
            </a:defPPr>
            <a:lvl1pPr marL="0" algn="l" defTabSz="914400" rtl="0" eaLnBrk="1" latinLnBrk="0" hangingPunct="1">
              <a:defRPr sz="1200" i="1" kern="1200">
                <a:solidFill>
                  <a:srgbClr val="C00000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altLang="fr-FR" smtClean="0"/>
              <a:t>Présentation BTS, 10/12/2013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62823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54" y="2636914"/>
            <a:ext cx="7479295" cy="37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83568" y="1124744"/>
            <a:ext cx="7560840" cy="1411376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fr-FR" sz="1400" dirty="0">
                <a:latin typeface="Comic Sans MS" panose="030F0702030302020204" pitchFamily="66" charset="0"/>
              </a:rPr>
              <a:t>Nouvelle norme « R128 » : le son ne sera plus évalué seulement en  termes  de  niveau  électrique  mais  également  en  termes  d’intensité  ressentie par  le  téléspectateur sur un programme.  </a:t>
            </a:r>
          </a:p>
          <a:p>
            <a:r>
              <a:rPr lang="fr-FR" sz="1400" dirty="0">
                <a:latin typeface="Comic Sans MS" panose="030F0702030302020204" pitchFamily="66" charset="0"/>
              </a:rPr>
              <a:t>Cette  méthode  vise  à  prendre  en  compte  la  perception  du téléspectateur,  y  compris  en  relation  avec  le  reste  de  l’antenne.</a:t>
            </a:r>
          </a:p>
          <a:p>
            <a:r>
              <a:rPr lang="fr-FR" sz="1400" dirty="0">
                <a:latin typeface="Comic Sans MS" panose="030F0702030302020204" pitchFamily="66" charset="0"/>
              </a:rPr>
              <a:t>Un signal avec une grande dynamique est privilégié,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107505" y="6481142"/>
            <a:ext cx="2808288" cy="476250"/>
          </a:xfrm>
          <a:prstGeom prst="rect">
            <a:avLst/>
          </a:prstGeom>
        </p:spPr>
        <p:txBody>
          <a:bodyPr/>
          <a:lstStyle>
            <a:lvl1pPr>
              <a:defRPr sz="1200" i="1">
                <a:solidFill>
                  <a:srgbClr val="C00000"/>
                </a:solidFill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r>
              <a:rPr lang="fr-FR" altLang="fr-FR" dirty="0" smtClean="0"/>
              <a:t>Présentation BTS, 10/12/2013</a:t>
            </a:r>
            <a:endParaRPr lang="fr-FR" altLang="fr-FR" dirty="0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18" tIns="45710" rIns="91418" bIns="4571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smtClean="0">
                <a:latin typeface="Comic Sans MS" pitchFamily="66" charset="0"/>
              </a:rPr>
              <a:t>La norme EBU R128</a:t>
            </a:r>
            <a:endParaRPr lang="fr-FR" altLang="fr-FR" dirty="0" smtClean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715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83568" y="1052736"/>
            <a:ext cx="8003232" cy="286230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fr-FR" sz="2000" dirty="0">
                <a:latin typeface="Comic Sans MS" panose="030F0702030302020204" pitchFamily="66" charset="0"/>
              </a:rPr>
              <a:t>Mesure du Loudness:</a:t>
            </a:r>
          </a:p>
          <a:p>
            <a:endParaRPr lang="fr-FR" sz="2000" dirty="0">
              <a:latin typeface="Comic Sans MS" panose="030F0702030302020204" pitchFamily="66" charset="0"/>
            </a:endParaRPr>
          </a:p>
          <a:p>
            <a:pPr marL="171409" indent="-171409">
              <a:buFont typeface="Arial" pitchFamily="34" charset="0"/>
              <a:buChar char="•"/>
            </a:pPr>
            <a:r>
              <a:rPr lang="fr-FR" sz="2000" dirty="0">
                <a:latin typeface="Comic Sans MS" panose="030F0702030302020204" pitchFamily="66" charset="0"/>
              </a:rPr>
              <a:t>S’exprime en LU (échelle relative) ou en LKFS (échelle full </a:t>
            </a:r>
            <a:r>
              <a:rPr lang="fr-FR" sz="2000" dirty="0" err="1">
                <a:latin typeface="Comic Sans MS" panose="030F0702030302020204" pitchFamily="66" charset="0"/>
              </a:rPr>
              <a:t>scale</a:t>
            </a:r>
            <a:r>
              <a:rPr lang="fr-FR" sz="2000" dirty="0">
                <a:latin typeface="Comic Sans MS" panose="030F0702030302020204" pitchFamily="66" charset="0"/>
              </a:rPr>
              <a:t>)</a:t>
            </a:r>
          </a:p>
          <a:p>
            <a:pPr marL="171409" indent="-171409">
              <a:buFont typeface="Arial" pitchFamily="34" charset="0"/>
              <a:buChar char="•"/>
            </a:pPr>
            <a:r>
              <a:rPr lang="fr-FR" sz="2000" dirty="0">
                <a:latin typeface="Comic Sans MS" panose="030F0702030302020204" pitchFamily="66" charset="0"/>
              </a:rPr>
              <a:t>Filtrage en fréquences passe-haut</a:t>
            </a:r>
          </a:p>
          <a:p>
            <a:pPr marL="171409" indent="-171409">
              <a:buFont typeface="Arial" pitchFamily="34" charset="0"/>
              <a:buChar char="•"/>
            </a:pPr>
            <a:r>
              <a:rPr lang="fr-FR" sz="2000" dirty="0">
                <a:latin typeface="Comic Sans MS" panose="030F0702030302020204" pitchFamily="66" charset="0"/>
              </a:rPr>
              <a:t>Sommation des canaux en 5,1 avec pondération (+1,5 dB sur LS RS)</a:t>
            </a:r>
          </a:p>
          <a:p>
            <a:pPr marL="171409" indent="-171409">
              <a:buFont typeface="Arial" pitchFamily="34" charset="0"/>
              <a:buChar char="•"/>
            </a:pPr>
            <a:r>
              <a:rPr lang="fr-FR" sz="2000" dirty="0">
                <a:latin typeface="Comic Sans MS" panose="030F0702030302020204" pitchFamily="66" charset="0"/>
              </a:rPr>
              <a:t>Porte de mesure (</a:t>
            </a:r>
            <a:r>
              <a:rPr lang="fr-FR" sz="2000" dirty="0" err="1">
                <a:latin typeface="Comic Sans MS" panose="030F0702030302020204" pitchFamily="66" charset="0"/>
              </a:rPr>
              <a:t>gate</a:t>
            </a:r>
            <a:r>
              <a:rPr lang="fr-FR" sz="2000" dirty="0">
                <a:latin typeface="Comic Sans MS" panose="030F0702030302020204" pitchFamily="66" charset="0"/>
              </a:rPr>
              <a:t> relative) à -10dB du niveau Long </a:t>
            </a:r>
            <a:r>
              <a:rPr lang="fr-FR" sz="2000" dirty="0" err="1">
                <a:latin typeface="Comic Sans MS" panose="030F0702030302020204" pitchFamily="66" charset="0"/>
              </a:rPr>
              <a:t>Term</a:t>
            </a:r>
            <a:endParaRPr lang="fr-FR" sz="2000" dirty="0">
              <a:latin typeface="Comic Sans MS" panose="030F0702030302020204" pitchFamily="66" charset="0"/>
            </a:endParaRPr>
          </a:p>
          <a:p>
            <a:endParaRPr lang="fr-FR" sz="2000" dirty="0">
              <a:latin typeface="Comic Sans MS" panose="030F0702030302020204" pitchFamily="66" charset="0"/>
            </a:endParaRP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107505" y="6481142"/>
            <a:ext cx="2808288" cy="476250"/>
          </a:xfrm>
          <a:prstGeom prst="rect">
            <a:avLst/>
          </a:prstGeom>
        </p:spPr>
        <p:txBody>
          <a:bodyPr/>
          <a:lstStyle>
            <a:lvl1pPr>
              <a:defRPr sz="1200" i="1">
                <a:solidFill>
                  <a:srgbClr val="C00000"/>
                </a:solidFill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r>
              <a:rPr lang="fr-FR" altLang="fr-FR" dirty="0" smtClean="0"/>
              <a:t>Présentation BTS, 10/12/2013</a:t>
            </a:r>
            <a:endParaRPr lang="fr-FR" altLang="fr-F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914" y="3789040"/>
            <a:ext cx="76581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18" tIns="45710" rIns="91418" bIns="4571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smtClean="0">
                <a:latin typeface="Comic Sans MS" pitchFamily="66" charset="0"/>
              </a:rPr>
              <a:t>La norme EBU R128</a:t>
            </a:r>
            <a:endParaRPr lang="fr-FR" altLang="fr-FR" dirty="0" smtClean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734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65" y="2636913"/>
            <a:ext cx="7072470" cy="376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891750" y="1052736"/>
            <a:ext cx="7360502" cy="1815882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r>
              <a:rPr lang="fr-FR" sz="1600" dirty="0">
                <a:latin typeface="Comic Sans MS" panose="030F0702030302020204" pitchFamily="66" charset="0"/>
              </a:rPr>
              <a:t>4 nouveaux paramètres de mesure apparaissent:</a:t>
            </a:r>
          </a:p>
          <a:p>
            <a:pPr marL="171409" indent="-171409">
              <a:buFont typeface="Arial" pitchFamily="34" charset="0"/>
              <a:buChar char="•"/>
            </a:pPr>
            <a:r>
              <a:rPr lang="fr-FR" sz="1600" dirty="0">
                <a:latin typeface="Comic Sans MS" panose="030F0702030302020204" pitchFamily="66" charset="0"/>
              </a:rPr>
              <a:t>Le </a:t>
            </a:r>
            <a:r>
              <a:rPr lang="fr-FR" sz="1600" dirty="0" err="1">
                <a:latin typeface="Comic Sans MS" panose="030F0702030302020204" pitchFamily="66" charset="0"/>
              </a:rPr>
              <a:t>loudness</a:t>
            </a:r>
            <a:r>
              <a:rPr lang="fr-FR" sz="1600" dirty="0">
                <a:latin typeface="Comic Sans MS" panose="030F0702030302020204" pitchFamily="66" charset="0"/>
              </a:rPr>
              <a:t> Long </a:t>
            </a:r>
            <a:r>
              <a:rPr lang="fr-FR" sz="1600" dirty="0" err="1">
                <a:latin typeface="Comic Sans MS" panose="030F0702030302020204" pitchFamily="66" charset="0"/>
              </a:rPr>
              <a:t>Term</a:t>
            </a:r>
            <a:r>
              <a:rPr lang="fr-FR" sz="1600" dirty="0">
                <a:latin typeface="Comic Sans MS" panose="030F0702030302020204" pitchFamily="66" charset="0"/>
              </a:rPr>
              <a:t> (longue période d’intégration avec </a:t>
            </a:r>
            <a:r>
              <a:rPr lang="fr-FR" sz="1600" dirty="0" err="1">
                <a:latin typeface="Comic Sans MS" panose="030F0702030302020204" pitchFamily="66" charset="0"/>
              </a:rPr>
              <a:t>start</a:t>
            </a:r>
            <a:r>
              <a:rPr lang="fr-FR" sz="1600" dirty="0">
                <a:latin typeface="Comic Sans MS" panose="030F0702030302020204" pitchFamily="66" charset="0"/>
              </a:rPr>
              <a:t>/stop)</a:t>
            </a:r>
          </a:p>
          <a:p>
            <a:r>
              <a:rPr lang="fr-FR" sz="1600" dirty="0">
                <a:latin typeface="Comic Sans MS" panose="030F0702030302020204" pitchFamily="66" charset="0"/>
              </a:rPr>
              <a:t>   (norme : -23 LUFS)</a:t>
            </a:r>
          </a:p>
          <a:p>
            <a:pPr marL="171409" indent="-171409">
              <a:buFont typeface="Arial" pitchFamily="34" charset="0"/>
              <a:buChar char="•"/>
            </a:pPr>
            <a:r>
              <a:rPr lang="fr-FR" sz="1600" dirty="0">
                <a:latin typeface="Comic Sans MS" panose="030F0702030302020204" pitchFamily="66" charset="0"/>
              </a:rPr>
              <a:t>Le </a:t>
            </a:r>
            <a:r>
              <a:rPr lang="fr-FR" sz="1600" dirty="0" err="1">
                <a:latin typeface="Comic Sans MS" panose="030F0702030302020204" pitchFamily="66" charset="0"/>
              </a:rPr>
              <a:t>loudness</a:t>
            </a:r>
            <a:r>
              <a:rPr lang="fr-FR" sz="1600" dirty="0">
                <a:latin typeface="Comic Sans MS" panose="030F0702030302020204" pitchFamily="66" charset="0"/>
              </a:rPr>
              <a:t> Short </a:t>
            </a:r>
            <a:r>
              <a:rPr lang="fr-FR" sz="1600" dirty="0" err="1">
                <a:latin typeface="Comic Sans MS" panose="030F0702030302020204" pitchFamily="66" charset="0"/>
              </a:rPr>
              <a:t>Term</a:t>
            </a:r>
            <a:r>
              <a:rPr lang="fr-FR" sz="1600" dirty="0">
                <a:latin typeface="Comic Sans MS" panose="030F0702030302020204" pitchFamily="66" charset="0"/>
              </a:rPr>
              <a:t> (courte période d’intégration)</a:t>
            </a:r>
          </a:p>
          <a:p>
            <a:pPr marL="171409" indent="-171409">
              <a:buFont typeface="Arial" pitchFamily="34" charset="0"/>
              <a:buChar char="•"/>
            </a:pPr>
            <a:r>
              <a:rPr lang="fr-FR" sz="1600" dirty="0">
                <a:latin typeface="Comic Sans MS" panose="030F0702030302020204" pitchFamily="66" charset="0"/>
              </a:rPr>
              <a:t>La mesure de dynamique moyenne calculée: LRA (norme : 20 dB max)</a:t>
            </a:r>
          </a:p>
          <a:p>
            <a:pPr marL="171409" indent="-171409">
              <a:buFont typeface="Arial" pitchFamily="34" charset="0"/>
              <a:buChar char="•"/>
            </a:pPr>
            <a:r>
              <a:rPr lang="fr-FR" sz="1600" dirty="0">
                <a:latin typeface="Comic Sans MS" panose="030F0702030302020204" pitchFamily="66" charset="0"/>
              </a:rPr>
              <a:t>La mesure </a:t>
            </a:r>
            <a:r>
              <a:rPr lang="fr-FR" sz="1600" dirty="0" err="1">
                <a:latin typeface="Comic Sans MS" panose="030F0702030302020204" pitchFamily="66" charset="0"/>
              </a:rPr>
              <a:t>truePeak</a:t>
            </a:r>
            <a:r>
              <a:rPr lang="fr-FR" sz="1600" dirty="0">
                <a:latin typeface="Comic Sans MS" panose="030F0702030302020204" pitchFamily="66" charset="0"/>
              </a:rPr>
              <a:t> (norme : -1dBTP)</a:t>
            </a:r>
          </a:p>
          <a:p>
            <a:endParaRPr lang="fr-FR" sz="1600" dirty="0">
              <a:latin typeface="Comic Sans MS" panose="030F0702030302020204" pitchFamily="66" charset="0"/>
            </a:endParaRP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107505" y="6481142"/>
            <a:ext cx="2808288" cy="476250"/>
          </a:xfrm>
          <a:prstGeom prst="rect">
            <a:avLst/>
          </a:prstGeom>
        </p:spPr>
        <p:txBody>
          <a:bodyPr/>
          <a:lstStyle>
            <a:lvl1pPr>
              <a:defRPr sz="1200" i="1">
                <a:solidFill>
                  <a:srgbClr val="C00000"/>
                </a:solidFill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r>
              <a:rPr lang="fr-FR" altLang="fr-FR" dirty="0" smtClean="0"/>
              <a:t>Présentation BTS, 10/12/2013</a:t>
            </a:r>
            <a:endParaRPr lang="fr-FR" altLang="fr-FR" dirty="0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18" tIns="45710" rIns="91418" bIns="4571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smtClean="0">
                <a:latin typeface="Comic Sans MS" pitchFamily="66" charset="0"/>
              </a:rPr>
              <a:t>La norme EBU R128</a:t>
            </a:r>
            <a:endParaRPr lang="fr-FR" altLang="fr-FR" dirty="0" smtClean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952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27585" y="1547664"/>
            <a:ext cx="7360502" cy="830997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pPr marL="171409" indent="-171409">
              <a:buFont typeface="Arial" pitchFamily="34" charset="0"/>
              <a:buChar char="•"/>
            </a:pPr>
            <a:r>
              <a:rPr lang="fr-FR" sz="1600" dirty="0">
                <a:latin typeface="Comic Sans MS" panose="030F0702030302020204" pitchFamily="66" charset="0"/>
              </a:rPr>
              <a:t>La mesure </a:t>
            </a:r>
            <a:r>
              <a:rPr lang="fr-FR" sz="1600" dirty="0" err="1">
                <a:latin typeface="Comic Sans MS" panose="030F0702030302020204" pitchFamily="66" charset="0"/>
              </a:rPr>
              <a:t>truePeak</a:t>
            </a:r>
            <a:r>
              <a:rPr lang="fr-FR" sz="1600" dirty="0">
                <a:latin typeface="Comic Sans MS" panose="030F0702030302020204" pitchFamily="66" charset="0"/>
              </a:rPr>
              <a:t> prédit le niveau entre deux échantillons</a:t>
            </a:r>
          </a:p>
          <a:p>
            <a:r>
              <a:rPr lang="fr-FR" sz="1600" dirty="0">
                <a:latin typeface="Comic Sans MS" panose="030F0702030302020204" pitchFamily="66" charset="0"/>
              </a:rPr>
              <a:t>   (sur-</a:t>
            </a:r>
            <a:r>
              <a:rPr lang="fr-FR" sz="1600" dirty="0" err="1">
                <a:latin typeface="Comic Sans MS" panose="030F0702030302020204" pitchFamily="66" charset="0"/>
              </a:rPr>
              <a:t>échantillonage</a:t>
            </a:r>
            <a:r>
              <a:rPr lang="fr-FR" sz="1600" dirty="0">
                <a:latin typeface="Comic Sans MS" panose="030F0702030302020204" pitchFamily="66" charset="0"/>
              </a:rPr>
              <a:t> 4 fois minimum des appareils de mesure)</a:t>
            </a:r>
          </a:p>
          <a:p>
            <a:endParaRPr lang="fr-FR" sz="1600" dirty="0">
              <a:latin typeface="Comic Sans MS" panose="030F0702030302020204" pitchFamily="66" charset="0"/>
            </a:endParaRP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107505" y="6481142"/>
            <a:ext cx="2808288" cy="476250"/>
          </a:xfrm>
          <a:prstGeom prst="rect">
            <a:avLst/>
          </a:prstGeom>
        </p:spPr>
        <p:txBody>
          <a:bodyPr/>
          <a:lstStyle>
            <a:lvl1pPr>
              <a:defRPr sz="1200" i="1">
                <a:solidFill>
                  <a:srgbClr val="C00000"/>
                </a:solidFill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r>
              <a:rPr lang="fr-FR" altLang="fr-FR" dirty="0" smtClean="0"/>
              <a:t>Présentation BTS, 10/12/2013</a:t>
            </a:r>
            <a:endParaRPr lang="fr-FR" altLang="fr-F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3" y="2564904"/>
            <a:ext cx="5691642" cy="3455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393035" y="404664"/>
            <a:ext cx="8229600" cy="1143000"/>
          </a:xfrm>
          <a:prstGeom prst="rect">
            <a:avLst/>
          </a:prstGeom>
        </p:spPr>
        <p:txBody>
          <a:bodyPr lIns="91418" tIns="45710" rIns="91418" bIns="4571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dirty="0" smtClean="0">
                <a:latin typeface="Comic Sans MS" pitchFamily="66" charset="0"/>
              </a:rPr>
              <a:t>La norme EBU R128</a:t>
            </a:r>
          </a:p>
        </p:txBody>
      </p:sp>
    </p:spTree>
    <p:extLst>
      <p:ext uri="{BB962C8B-B14F-4D97-AF65-F5344CB8AC3E}">
        <p14:creationId xmlns:p14="http://schemas.microsoft.com/office/powerpoint/2010/main" val="777287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iver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8" y="4725146"/>
            <a:ext cx="2522341" cy="149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RTW_TM9_Screen_Loudness_PPM_SSA_VS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81"/>
          <a:stretch>
            <a:fillRect/>
          </a:stretch>
        </p:blipFill>
        <p:spPr bwMode="auto">
          <a:xfrm>
            <a:off x="630463" y="1700808"/>
            <a:ext cx="3492649" cy="2068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Imag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262" y="1700808"/>
            <a:ext cx="2369161" cy="2295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Imag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73"/>
          <a:stretch>
            <a:fillRect/>
          </a:stretch>
        </p:blipFill>
        <p:spPr bwMode="auto">
          <a:xfrm>
            <a:off x="6269790" y="4270231"/>
            <a:ext cx="1124845" cy="1952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3779912" y="3704049"/>
            <a:ext cx="1944216" cy="584755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pPr algn="ctr"/>
            <a:r>
              <a:rPr lang="fr-FR" sz="1600" dirty="0"/>
              <a:t>Le </a:t>
            </a:r>
            <a:r>
              <a:rPr lang="fr-FR" sz="1600" dirty="0" err="1"/>
              <a:t>Loudness</a:t>
            </a:r>
            <a:r>
              <a:rPr lang="fr-FR" sz="1600" dirty="0"/>
              <a:t> par </a:t>
            </a:r>
            <a:r>
              <a:rPr lang="fr-FR" sz="1600" dirty="0" err="1"/>
              <a:t>RTW</a:t>
            </a:r>
            <a:endParaRPr lang="fr-FR" sz="1600" dirty="0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107505" y="6481142"/>
            <a:ext cx="2808288" cy="476250"/>
          </a:xfrm>
          <a:prstGeom prst="rect">
            <a:avLst/>
          </a:prstGeom>
        </p:spPr>
        <p:txBody>
          <a:bodyPr/>
          <a:lstStyle>
            <a:lvl1pPr>
              <a:defRPr sz="1200" i="1">
                <a:solidFill>
                  <a:srgbClr val="C00000"/>
                </a:solidFill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r>
              <a:rPr lang="fr-FR" altLang="fr-FR" dirty="0" smtClean="0"/>
              <a:t>Présentation BTS, 10/12/2013</a:t>
            </a:r>
            <a:endParaRPr lang="fr-FR" altLang="fr-FR" dirty="0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457200" y="554150"/>
            <a:ext cx="8229600" cy="1143000"/>
          </a:xfrm>
          <a:prstGeom prst="rect">
            <a:avLst/>
          </a:prstGeom>
        </p:spPr>
        <p:txBody>
          <a:bodyPr lIns="91418" tIns="45710" rIns="91418" bIns="4571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dirty="0" smtClean="0">
                <a:latin typeface="Comic Sans MS" pitchFamily="66" charset="0"/>
              </a:rPr>
              <a:t>La norme EBU R128</a:t>
            </a:r>
          </a:p>
        </p:txBody>
      </p:sp>
    </p:spTree>
    <p:extLst>
      <p:ext uri="{BB962C8B-B14F-4D97-AF65-F5344CB8AC3E}">
        <p14:creationId xmlns:p14="http://schemas.microsoft.com/office/powerpoint/2010/main" val="641573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539552" y="2852936"/>
            <a:ext cx="8229600" cy="1143000"/>
          </a:xfrm>
          <a:prstGeom prst="rect">
            <a:avLst/>
          </a:prstGeom>
        </p:spPr>
        <p:txBody>
          <a:bodyPr lIns="91418" tIns="45710" rIns="91418" bIns="45710"/>
          <a:lstStyle/>
          <a:p>
            <a:pPr eaLnBrk="1" hangingPunct="1"/>
            <a:r>
              <a:rPr lang="fr-FR" altLang="fr-FR" dirty="0" smtClean="0">
                <a:latin typeface="Comic Sans MS" pitchFamily="66" charset="0"/>
              </a:rPr>
              <a:t>Des exemples concrets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2808288" cy="476250"/>
          </a:xfrm>
        </p:spPr>
        <p:txBody>
          <a:bodyPr/>
          <a:lstStyle/>
          <a:p>
            <a:pPr>
              <a:defRPr/>
            </a:pPr>
            <a:r>
              <a:rPr lang="fr-FR" altLang="fr-FR" dirty="0">
                <a:solidFill>
                  <a:srgbClr val="FFFFFF"/>
                </a:solidFill>
              </a:rPr>
              <a:t>AUDIOPOLE BROADCAST</a:t>
            </a:r>
          </a:p>
        </p:txBody>
      </p:sp>
      <p:sp>
        <p:nvSpPr>
          <p:cNvPr id="6" name="Espace réservé de la date 3"/>
          <p:cNvSpPr txBox="1">
            <a:spLocks/>
          </p:cNvSpPr>
          <p:nvPr/>
        </p:nvSpPr>
        <p:spPr>
          <a:xfrm>
            <a:off x="107505" y="6481142"/>
            <a:ext cx="2808288" cy="476250"/>
          </a:xfrm>
          <a:prstGeom prst="rect">
            <a:avLst/>
          </a:prstGeom>
        </p:spPr>
        <p:txBody>
          <a:bodyPr lIns="91418" tIns="45710" rIns="91418" bIns="45710"/>
          <a:lstStyle>
            <a:defPPr>
              <a:defRPr lang="fr-FR"/>
            </a:defPPr>
            <a:lvl1pPr marL="0" algn="l" defTabSz="914400" rtl="0" eaLnBrk="1" latinLnBrk="0" hangingPunct="1">
              <a:defRPr sz="1200" i="1" kern="1200">
                <a:solidFill>
                  <a:srgbClr val="C00000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altLang="fr-FR" smtClean="0"/>
              <a:t>Présentation BTS, 10/12/2013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850131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3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196977"/>
            <a:ext cx="23368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1409"/>
          <p:cNvSpPr>
            <a:spLocks noChangeArrowheads="1"/>
          </p:cNvSpPr>
          <p:nvPr/>
        </p:nvSpPr>
        <p:spPr bwMode="auto">
          <a:xfrm>
            <a:off x="179389" y="1125538"/>
            <a:ext cx="8453437" cy="4926012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Dot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282" tIns="32641" rIns="65282" bIns="32641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800">
              <a:solidFill>
                <a:srgbClr val="000000"/>
              </a:solidFill>
            </a:endParaRPr>
          </a:p>
        </p:txBody>
      </p:sp>
      <p:sp>
        <p:nvSpPr>
          <p:cNvPr id="7" name="Line 2234"/>
          <p:cNvSpPr>
            <a:spLocks noChangeShapeType="1"/>
          </p:cNvSpPr>
          <p:nvPr/>
        </p:nvSpPr>
        <p:spPr bwMode="auto">
          <a:xfrm flipH="1" flipV="1">
            <a:off x="6084890" y="4508500"/>
            <a:ext cx="854075" cy="1588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sm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282" tIns="32641" rIns="65282" bIns="32641" anchor="ctr"/>
          <a:lstStyle/>
          <a:p>
            <a:endParaRPr lang="fr-FR"/>
          </a:p>
        </p:txBody>
      </p:sp>
      <p:sp>
        <p:nvSpPr>
          <p:cNvPr id="8" name="Text Box 2236"/>
          <p:cNvSpPr txBox="1">
            <a:spLocks noChangeArrowheads="1"/>
          </p:cNvSpPr>
          <p:nvPr/>
        </p:nvSpPr>
        <p:spPr bwMode="auto">
          <a:xfrm>
            <a:off x="7019926" y="4365626"/>
            <a:ext cx="1223963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96" tIns="45700" rIns="91396" bIns="45700">
            <a:spAutoFit/>
          </a:bodyPr>
          <a:lstStyle>
            <a:lvl1pPr defTabSz="127952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000">
                <a:solidFill>
                  <a:srgbClr val="000000"/>
                </a:solidFill>
              </a:rPr>
              <a:t>16 analogiques</a:t>
            </a:r>
          </a:p>
        </p:txBody>
      </p:sp>
      <p:sp>
        <p:nvSpPr>
          <p:cNvPr id="9" name="Text Box 2237"/>
          <p:cNvSpPr txBox="1">
            <a:spLocks noChangeArrowheads="1"/>
          </p:cNvSpPr>
          <p:nvPr/>
        </p:nvSpPr>
        <p:spPr bwMode="auto">
          <a:xfrm>
            <a:off x="1835150" y="1844675"/>
            <a:ext cx="1290638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96" tIns="45700" rIns="91396" bIns="45700">
            <a:spAutoFit/>
          </a:bodyPr>
          <a:lstStyle>
            <a:lvl1pPr defTabSz="127952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000">
                <a:solidFill>
                  <a:srgbClr val="000000"/>
                </a:solidFill>
              </a:rPr>
              <a:t>Monitoring régie 5+1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000">
                <a:solidFill>
                  <a:srgbClr val="000000"/>
                </a:solidFill>
              </a:rPr>
              <a:t>Monitoring studio 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000">
                <a:solidFill>
                  <a:srgbClr val="000000"/>
                </a:solidFill>
              </a:rPr>
              <a:t>Monitoring studio 2</a:t>
            </a:r>
          </a:p>
        </p:txBody>
      </p:sp>
      <p:sp>
        <p:nvSpPr>
          <p:cNvPr id="10" name="Line 2246"/>
          <p:cNvSpPr>
            <a:spLocks noChangeShapeType="1"/>
          </p:cNvSpPr>
          <p:nvPr/>
        </p:nvSpPr>
        <p:spPr bwMode="auto">
          <a:xfrm>
            <a:off x="3635376" y="4292600"/>
            <a:ext cx="1008063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 type="none" w="sm" len="sm"/>
            <a:tailEnd type="arrow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282" tIns="32641" rIns="65282" bIns="32641" anchor="ctr"/>
          <a:lstStyle/>
          <a:p>
            <a:endParaRPr lang="fr-FR"/>
          </a:p>
        </p:txBody>
      </p:sp>
      <p:sp>
        <p:nvSpPr>
          <p:cNvPr id="11" name="Line 2247"/>
          <p:cNvSpPr>
            <a:spLocks noChangeShapeType="1"/>
          </p:cNvSpPr>
          <p:nvPr/>
        </p:nvSpPr>
        <p:spPr bwMode="auto">
          <a:xfrm>
            <a:off x="2843214" y="4579939"/>
            <a:ext cx="503237" cy="1587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282" tIns="32641" rIns="65282" bIns="32641" anchor="ctr"/>
          <a:lstStyle/>
          <a:p>
            <a:endParaRPr lang="fr-FR"/>
          </a:p>
        </p:txBody>
      </p:sp>
      <p:sp>
        <p:nvSpPr>
          <p:cNvPr id="12" name="Text Box 2259"/>
          <p:cNvSpPr txBox="1">
            <a:spLocks noChangeArrowheads="1"/>
          </p:cNvSpPr>
          <p:nvPr/>
        </p:nvSpPr>
        <p:spPr bwMode="auto">
          <a:xfrm>
            <a:off x="1382714" y="2760663"/>
            <a:ext cx="1487487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96" tIns="45700" rIns="91396" bIns="45700">
            <a:spAutoFit/>
          </a:bodyPr>
          <a:lstStyle>
            <a:lvl1pPr defTabSz="127952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 b="1" i="1">
                <a:solidFill>
                  <a:srgbClr val="000000"/>
                </a:solidFill>
              </a:rPr>
              <a:t>Stagebox Racks 19’’</a:t>
            </a:r>
          </a:p>
        </p:txBody>
      </p:sp>
      <p:sp>
        <p:nvSpPr>
          <p:cNvPr id="13" name="Line 2268"/>
          <p:cNvSpPr>
            <a:spLocks noChangeShapeType="1"/>
          </p:cNvSpPr>
          <p:nvPr/>
        </p:nvSpPr>
        <p:spPr bwMode="auto">
          <a:xfrm flipV="1">
            <a:off x="2843215" y="4003675"/>
            <a:ext cx="1800225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 type="none" w="sm" len="sm"/>
            <a:tailEnd type="arrow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282" tIns="32641" rIns="65282" bIns="32641" anchor="ctr"/>
          <a:lstStyle/>
          <a:p>
            <a:endParaRPr lang="fr-FR"/>
          </a:p>
        </p:txBody>
      </p:sp>
      <p:sp>
        <p:nvSpPr>
          <p:cNvPr id="14" name="Line 2269"/>
          <p:cNvSpPr>
            <a:spLocks noChangeShapeType="1"/>
          </p:cNvSpPr>
          <p:nvPr/>
        </p:nvSpPr>
        <p:spPr bwMode="auto">
          <a:xfrm flipV="1">
            <a:off x="2843215" y="4148138"/>
            <a:ext cx="1800225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 type="arrow" w="sm" len="med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282" tIns="32641" rIns="65282" bIns="32641" anchor="ctr"/>
          <a:lstStyle/>
          <a:p>
            <a:endParaRPr lang="fr-FR"/>
          </a:p>
        </p:txBody>
      </p:sp>
      <p:sp>
        <p:nvSpPr>
          <p:cNvPr id="15" name="Line 2270"/>
          <p:cNvSpPr>
            <a:spLocks noChangeShapeType="1"/>
          </p:cNvSpPr>
          <p:nvPr/>
        </p:nvSpPr>
        <p:spPr bwMode="auto">
          <a:xfrm flipV="1">
            <a:off x="3348038" y="4292602"/>
            <a:ext cx="304800" cy="288925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282" tIns="32641" rIns="65282" bIns="32641" anchor="ctr"/>
          <a:lstStyle/>
          <a:p>
            <a:endParaRPr lang="fr-FR"/>
          </a:p>
        </p:txBody>
      </p:sp>
      <p:sp>
        <p:nvSpPr>
          <p:cNvPr id="16" name="Line 2271"/>
          <p:cNvSpPr>
            <a:spLocks noChangeShapeType="1"/>
          </p:cNvSpPr>
          <p:nvPr/>
        </p:nvSpPr>
        <p:spPr bwMode="auto">
          <a:xfrm flipV="1">
            <a:off x="3635376" y="4435475"/>
            <a:ext cx="1008063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 type="none" w="sm" len="sm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282" tIns="32641" rIns="65282" bIns="32641" anchor="ctr"/>
          <a:lstStyle/>
          <a:p>
            <a:endParaRPr lang="fr-FR"/>
          </a:p>
        </p:txBody>
      </p:sp>
      <p:sp>
        <p:nvSpPr>
          <p:cNvPr id="17" name="Line 2272"/>
          <p:cNvSpPr>
            <a:spLocks noChangeShapeType="1"/>
          </p:cNvSpPr>
          <p:nvPr/>
        </p:nvSpPr>
        <p:spPr bwMode="auto">
          <a:xfrm>
            <a:off x="2843214" y="4724400"/>
            <a:ext cx="503237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 type="arrow" w="sm" len="med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282" tIns="32641" rIns="65282" bIns="32641" anchor="ctr"/>
          <a:lstStyle/>
          <a:p>
            <a:endParaRPr lang="fr-FR"/>
          </a:p>
        </p:txBody>
      </p:sp>
      <p:sp>
        <p:nvSpPr>
          <p:cNvPr id="18" name="Line 2273"/>
          <p:cNvSpPr>
            <a:spLocks noChangeShapeType="1"/>
          </p:cNvSpPr>
          <p:nvPr/>
        </p:nvSpPr>
        <p:spPr bwMode="auto">
          <a:xfrm flipV="1">
            <a:off x="3348038" y="4435475"/>
            <a:ext cx="304800" cy="287338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282" tIns="32641" rIns="65282" bIns="32641" anchor="ctr"/>
          <a:lstStyle/>
          <a:p>
            <a:endParaRPr lang="fr-FR"/>
          </a:p>
        </p:txBody>
      </p:sp>
      <p:sp>
        <p:nvSpPr>
          <p:cNvPr id="19" name="Text Box 2289"/>
          <p:cNvSpPr txBox="1">
            <a:spLocks noChangeArrowheads="1"/>
          </p:cNvSpPr>
          <p:nvPr/>
        </p:nvSpPr>
        <p:spPr bwMode="auto">
          <a:xfrm>
            <a:off x="3563938" y="3141664"/>
            <a:ext cx="990600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96" tIns="45700" rIns="91396" bIns="45700">
            <a:spAutoFit/>
          </a:bodyPr>
          <a:lstStyle>
            <a:lvl1pPr defTabSz="127952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000">
                <a:solidFill>
                  <a:srgbClr val="000000"/>
                </a:solidFill>
              </a:rPr>
              <a:t>MADI en fibres optiques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000">
                <a:solidFill>
                  <a:srgbClr val="000000"/>
                </a:solidFill>
              </a:rPr>
              <a:t>simples 50 m</a:t>
            </a:r>
            <a:endParaRPr lang="fr-FR" altLang="fr-FR" sz="1000" i="1" u="sng">
              <a:solidFill>
                <a:srgbClr val="000000"/>
              </a:solidFill>
            </a:endParaRPr>
          </a:p>
        </p:txBody>
      </p:sp>
      <p:sp>
        <p:nvSpPr>
          <p:cNvPr id="20" name="Text Box 2300"/>
          <p:cNvSpPr txBox="1">
            <a:spLocks noChangeArrowheads="1"/>
          </p:cNvSpPr>
          <p:nvPr/>
        </p:nvSpPr>
        <p:spPr bwMode="auto">
          <a:xfrm>
            <a:off x="1125539" y="2943225"/>
            <a:ext cx="185737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96" tIns="45700" rIns="91396" bIns="45700">
            <a:spAutoFit/>
          </a:bodyPr>
          <a:lstStyle>
            <a:lvl1pPr defTabSz="127952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800">
              <a:solidFill>
                <a:srgbClr val="000000"/>
              </a:solidFill>
            </a:endParaRPr>
          </a:p>
        </p:txBody>
      </p:sp>
      <p:sp>
        <p:nvSpPr>
          <p:cNvPr id="21" name="Line 2327"/>
          <p:cNvSpPr>
            <a:spLocks noChangeShapeType="1"/>
          </p:cNvSpPr>
          <p:nvPr/>
        </p:nvSpPr>
        <p:spPr bwMode="auto">
          <a:xfrm flipV="1">
            <a:off x="6588126" y="1773238"/>
            <a:ext cx="360363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 type="none" w="sm" len="sm"/>
            <a:tailEnd type="arrow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282" tIns="32641" rIns="65282" bIns="32641" anchor="ctr"/>
          <a:lstStyle/>
          <a:p>
            <a:endParaRPr lang="fr-FR"/>
          </a:p>
        </p:txBody>
      </p:sp>
      <p:sp>
        <p:nvSpPr>
          <p:cNvPr id="22" name="Freeform 1967"/>
          <p:cNvSpPr>
            <a:spLocks/>
          </p:cNvSpPr>
          <p:nvPr/>
        </p:nvSpPr>
        <p:spPr bwMode="auto">
          <a:xfrm rot="1161085">
            <a:off x="4716464" y="2351088"/>
            <a:ext cx="458787" cy="519112"/>
          </a:xfrm>
          <a:custGeom>
            <a:avLst/>
            <a:gdLst>
              <a:gd name="T0" fmla="*/ 0 w 672"/>
              <a:gd name="T1" fmla="*/ 2147483647 h 200"/>
              <a:gd name="T2" fmla="*/ 2147483647 w 672"/>
              <a:gd name="T3" fmla="*/ 2147483647 h 200"/>
              <a:gd name="T4" fmla="*/ 2147483647 w 672"/>
              <a:gd name="T5" fmla="*/ 2147483647 h 200"/>
              <a:gd name="T6" fmla="*/ 2147483647 w 672"/>
              <a:gd name="T7" fmla="*/ 2147483647 h 200"/>
              <a:gd name="T8" fmla="*/ 2147483647 w 672"/>
              <a:gd name="T9" fmla="*/ 2147483647 h 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72" h="200">
                <a:moveTo>
                  <a:pt x="0" y="56"/>
                </a:moveTo>
                <a:cubicBezTo>
                  <a:pt x="36" y="108"/>
                  <a:pt x="72" y="160"/>
                  <a:pt x="144" y="152"/>
                </a:cubicBezTo>
                <a:cubicBezTo>
                  <a:pt x="216" y="144"/>
                  <a:pt x="352" y="16"/>
                  <a:pt x="432" y="8"/>
                </a:cubicBezTo>
                <a:cubicBezTo>
                  <a:pt x="512" y="0"/>
                  <a:pt x="584" y="72"/>
                  <a:pt x="624" y="104"/>
                </a:cubicBezTo>
                <a:cubicBezTo>
                  <a:pt x="664" y="136"/>
                  <a:pt x="668" y="168"/>
                  <a:pt x="672" y="20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282" tIns="32641" rIns="65282" bIns="32641" anchor="ctr"/>
          <a:lstStyle/>
          <a:p>
            <a:endParaRPr lang="fr-FR"/>
          </a:p>
        </p:txBody>
      </p:sp>
      <p:sp>
        <p:nvSpPr>
          <p:cNvPr id="23" name="Line 2332"/>
          <p:cNvSpPr>
            <a:spLocks noChangeShapeType="1"/>
          </p:cNvSpPr>
          <p:nvPr/>
        </p:nvSpPr>
        <p:spPr bwMode="auto">
          <a:xfrm flipH="1" flipV="1">
            <a:off x="4211638" y="5300664"/>
            <a:ext cx="387350" cy="158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sm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282" tIns="32641" rIns="65282" bIns="32641" anchor="ctr"/>
          <a:lstStyle/>
          <a:p>
            <a:endParaRPr lang="fr-FR"/>
          </a:p>
        </p:txBody>
      </p:sp>
      <p:sp>
        <p:nvSpPr>
          <p:cNvPr id="24" name="Text Box 2334"/>
          <p:cNvSpPr txBox="1">
            <a:spLocks noChangeArrowheads="1"/>
          </p:cNvSpPr>
          <p:nvPr/>
        </p:nvSpPr>
        <p:spPr bwMode="auto">
          <a:xfrm>
            <a:off x="2916238" y="5157788"/>
            <a:ext cx="1511300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96" tIns="45700" rIns="91396" bIns="45700">
            <a:spAutoFit/>
          </a:bodyPr>
          <a:lstStyle>
            <a:lvl1pPr defTabSz="127952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000">
                <a:solidFill>
                  <a:srgbClr val="000000"/>
                </a:solidFill>
              </a:rPr>
              <a:t>24 lignes analogiques </a:t>
            </a:r>
            <a:endParaRPr lang="fr-FR" altLang="fr-FR" sz="1000" i="1" u="sng">
              <a:solidFill>
                <a:srgbClr val="000000"/>
              </a:solidFill>
            </a:endParaRPr>
          </a:p>
        </p:txBody>
      </p:sp>
      <p:sp>
        <p:nvSpPr>
          <p:cNvPr id="25" name="Line 2336"/>
          <p:cNvSpPr>
            <a:spLocks noChangeShapeType="1"/>
          </p:cNvSpPr>
          <p:nvPr/>
        </p:nvSpPr>
        <p:spPr bwMode="auto">
          <a:xfrm flipH="1" flipV="1">
            <a:off x="6588126" y="1557339"/>
            <a:ext cx="360363" cy="158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sm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282" tIns="32641" rIns="65282" bIns="32641" anchor="ctr"/>
          <a:lstStyle/>
          <a:p>
            <a:endParaRPr lang="fr-FR"/>
          </a:p>
        </p:txBody>
      </p:sp>
      <p:sp>
        <p:nvSpPr>
          <p:cNvPr id="26" name="Line 2337"/>
          <p:cNvSpPr>
            <a:spLocks noChangeShapeType="1"/>
          </p:cNvSpPr>
          <p:nvPr/>
        </p:nvSpPr>
        <p:spPr bwMode="auto">
          <a:xfrm flipH="1">
            <a:off x="6588126" y="1989138"/>
            <a:ext cx="360363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arrow" w="sm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282" tIns="32641" rIns="65282" bIns="32641" anchor="ctr"/>
          <a:lstStyle/>
          <a:p>
            <a:endParaRPr lang="fr-FR"/>
          </a:p>
        </p:txBody>
      </p:sp>
      <p:sp>
        <p:nvSpPr>
          <p:cNvPr id="27" name="Text Box 2338"/>
          <p:cNvSpPr txBox="1">
            <a:spLocks noChangeArrowheads="1"/>
          </p:cNvSpPr>
          <p:nvPr/>
        </p:nvSpPr>
        <p:spPr bwMode="auto">
          <a:xfrm>
            <a:off x="6948488" y="1412876"/>
            <a:ext cx="1447800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96" tIns="45700" rIns="91396" bIns="45700">
            <a:spAutoFit/>
          </a:bodyPr>
          <a:lstStyle>
            <a:lvl1pPr defTabSz="127952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000">
                <a:solidFill>
                  <a:srgbClr val="000000"/>
                </a:solidFill>
              </a:rPr>
              <a:t>Analogique ligne</a:t>
            </a:r>
          </a:p>
        </p:txBody>
      </p:sp>
      <p:sp>
        <p:nvSpPr>
          <p:cNvPr id="28" name="Text Box 2339"/>
          <p:cNvSpPr txBox="1">
            <a:spLocks noChangeArrowheads="1"/>
          </p:cNvSpPr>
          <p:nvPr/>
        </p:nvSpPr>
        <p:spPr bwMode="auto">
          <a:xfrm>
            <a:off x="6948488" y="1628776"/>
            <a:ext cx="1447800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96" tIns="45700" rIns="91396" bIns="45700">
            <a:spAutoFit/>
          </a:bodyPr>
          <a:lstStyle>
            <a:lvl1pPr defTabSz="127952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000">
                <a:solidFill>
                  <a:srgbClr val="000000"/>
                </a:solidFill>
              </a:rPr>
              <a:t>MADI optique</a:t>
            </a:r>
          </a:p>
        </p:txBody>
      </p:sp>
      <p:sp>
        <p:nvSpPr>
          <p:cNvPr id="29" name="Text Box 2340"/>
          <p:cNvSpPr txBox="1">
            <a:spLocks noChangeArrowheads="1"/>
          </p:cNvSpPr>
          <p:nvPr/>
        </p:nvSpPr>
        <p:spPr bwMode="auto">
          <a:xfrm>
            <a:off x="6948488" y="1844676"/>
            <a:ext cx="1447800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96" tIns="45700" rIns="91396" bIns="45700">
            <a:spAutoFit/>
          </a:bodyPr>
          <a:lstStyle>
            <a:lvl1pPr defTabSz="127952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000">
                <a:solidFill>
                  <a:srgbClr val="000000"/>
                </a:solidFill>
              </a:rPr>
              <a:t>AES/EBU</a:t>
            </a:r>
          </a:p>
        </p:txBody>
      </p:sp>
      <p:sp>
        <p:nvSpPr>
          <p:cNvPr id="30" name="Text Box 2345"/>
          <p:cNvSpPr txBox="1">
            <a:spLocks noChangeArrowheads="1"/>
          </p:cNvSpPr>
          <p:nvPr/>
        </p:nvSpPr>
        <p:spPr bwMode="auto">
          <a:xfrm>
            <a:off x="3419477" y="4724401"/>
            <a:ext cx="955675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96" tIns="45700" rIns="91396" bIns="45700">
            <a:spAutoFit/>
          </a:bodyPr>
          <a:lstStyle>
            <a:lvl1pPr defTabSz="127952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000">
                <a:solidFill>
                  <a:srgbClr val="000000"/>
                </a:solidFill>
              </a:rPr>
              <a:t>8 AES SFC</a:t>
            </a:r>
            <a:endParaRPr lang="fr-FR" altLang="fr-FR" sz="1000" i="1" u="sng">
              <a:solidFill>
                <a:srgbClr val="000000"/>
              </a:solidFill>
            </a:endParaRPr>
          </a:p>
        </p:txBody>
      </p:sp>
      <p:sp>
        <p:nvSpPr>
          <p:cNvPr id="31" name="Line 2346"/>
          <p:cNvSpPr>
            <a:spLocks noChangeShapeType="1"/>
          </p:cNvSpPr>
          <p:nvPr/>
        </p:nvSpPr>
        <p:spPr bwMode="auto">
          <a:xfrm flipH="1">
            <a:off x="4211638" y="4868863"/>
            <a:ext cx="36036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arrow" w="sm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282" tIns="32641" rIns="65282" bIns="32641" anchor="ctr"/>
          <a:lstStyle/>
          <a:p>
            <a:endParaRPr lang="fr-FR"/>
          </a:p>
        </p:txBody>
      </p:sp>
      <p:sp>
        <p:nvSpPr>
          <p:cNvPr id="32" name="Line 2347"/>
          <p:cNvSpPr>
            <a:spLocks noChangeShapeType="1"/>
          </p:cNvSpPr>
          <p:nvPr/>
        </p:nvSpPr>
        <p:spPr bwMode="auto">
          <a:xfrm flipH="1">
            <a:off x="6588126" y="2205038"/>
            <a:ext cx="360363" cy="0"/>
          </a:xfrm>
          <a:prstGeom prst="line">
            <a:avLst/>
          </a:prstGeom>
          <a:noFill/>
          <a:ln w="28575">
            <a:solidFill>
              <a:schemeClr val="accent1"/>
            </a:solidFill>
            <a:prstDash val="sysDot"/>
            <a:round/>
            <a:headEnd type="none" w="sm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282" tIns="32641" rIns="65282" bIns="32641" anchor="ctr"/>
          <a:lstStyle/>
          <a:p>
            <a:endParaRPr lang="fr-FR"/>
          </a:p>
        </p:txBody>
      </p:sp>
      <p:sp>
        <p:nvSpPr>
          <p:cNvPr id="33" name="Text Box 2348"/>
          <p:cNvSpPr txBox="1">
            <a:spLocks noChangeArrowheads="1"/>
          </p:cNvSpPr>
          <p:nvPr/>
        </p:nvSpPr>
        <p:spPr bwMode="auto">
          <a:xfrm>
            <a:off x="6948488" y="2060576"/>
            <a:ext cx="1447800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96" tIns="45700" rIns="91396" bIns="45700">
            <a:spAutoFit/>
          </a:bodyPr>
          <a:lstStyle>
            <a:lvl1pPr defTabSz="127952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000">
                <a:solidFill>
                  <a:srgbClr val="000000"/>
                </a:solidFill>
              </a:rPr>
              <a:t>Ethernet 1 Gigabit Cat 5</a:t>
            </a:r>
          </a:p>
        </p:txBody>
      </p:sp>
      <p:sp>
        <p:nvSpPr>
          <p:cNvPr id="34" name="Text Box 2349"/>
          <p:cNvSpPr txBox="1">
            <a:spLocks noChangeArrowheads="1"/>
          </p:cNvSpPr>
          <p:nvPr/>
        </p:nvSpPr>
        <p:spPr bwMode="auto">
          <a:xfrm>
            <a:off x="7019926" y="4005263"/>
            <a:ext cx="1223963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96" tIns="45700" rIns="91396" bIns="45700">
            <a:spAutoFit/>
          </a:bodyPr>
          <a:lstStyle>
            <a:lvl1pPr defTabSz="127952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000">
                <a:solidFill>
                  <a:srgbClr val="000000"/>
                </a:solidFill>
              </a:rPr>
              <a:t>64 AES</a:t>
            </a:r>
            <a:endParaRPr lang="fr-FR" altLang="fr-FR" sz="1000" i="1" u="sng">
              <a:solidFill>
                <a:srgbClr val="000000"/>
              </a:solidFill>
            </a:endParaRPr>
          </a:p>
        </p:txBody>
      </p:sp>
      <p:sp>
        <p:nvSpPr>
          <p:cNvPr id="35" name="Line 2350"/>
          <p:cNvSpPr>
            <a:spLocks noChangeShapeType="1"/>
          </p:cNvSpPr>
          <p:nvPr/>
        </p:nvSpPr>
        <p:spPr bwMode="auto">
          <a:xfrm flipH="1">
            <a:off x="6084888" y="4149725"/>
            <a:ext cx="863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arrow" w="sm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282" tIns="32641" rIns="65282" bIns="32641" anchor="ctr"/>
          <a:lstStyle/>
          <a:p>
            <a:endParaRPr lang="fr-FR"/>
          </a:p>
        </p:txBody>
      </p:sp>
      <p:sp>
        <p:nvSpPr>
          <p:cNvPr id="36" name="Line 2352"/>
          <p:cNvSpPr>
            <a:spLocks noChangeShapeType="1"/>
          </p:cNvSpPr>
          <p:nvPr/>
        </p:nvSpPr>
        <p:spPr bwMode="auto">
          <a:xfrm flipV="1">
            <a:off x="6588126" y="2420938"/>
            <a:ext cx="360363" cy="0"/>
          </a:xfrm>
          <a:prstGeom prst="line">
            <a:avLst/>
          </a:prstGeom>
          <a:noFill/>
          <a:ln w="28575">
            <a:solidFill>
              <a:srgbClr val="808080"/>
            </a:solidFill>
            <a:round/>
            <a:headEnd type="none" w="sm" len="sm"/>
            <a:tailEnd type="arrow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282" tIns="32641" rIns="65282" bIns="32641" anchor="ctr"/>
          <a:lstStyle/>
          <a:p>
            <a:endParaRPr lang="fr-FR"/>
          </a:p>
        </p:txBody>
      </p:sp>
      <p:sp>
        <p:nvSpPr>
          <p:cNvPr id="37" name="Text Box 2353"/>
          <p:cNvSpPr txBox="1">
            <a:spLocks noChangeArrowheads="1"/>
          </p:cNvSpPr>
          <p:nvPr/>
        </p:nvSpPr>
        <p:spPr bwMode="auto">
          <a:xfrm>
            <a:off x="6948489" y="2276476"/>
            <a:ext cx="1728787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96" tIns="45700" rIns="91396" bIns="45700">
            <a:spAutoFit/>
          </a:bodyPr>
          <a:lstStyle>
            <a:lvl1pPr defTabSz="127952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000">
                <a:solidFill>
                  <a:srgbClr val="000000"/>
                </a:solidFill>
              </a:rPr>
              <a:t>MADI paire torsadée Cat 5</a:t>
            </a:r>
          </a:p>
        </p:txBody>
      </p:sp>
      <p:sp>
        <p:nvSpPr>
          <p:cNvPr id="38" name="Line 2354"/>
          <p:cNvSpPr>
            <a:spLocks noChangeShapeType="1"/>
          </p:cNvSpPr>
          <p:nvPr/>
        </p:nvSpPr>
        <p:spPr bwMode="auto">
          <a:xfrm flipH="1" flipV="1">
            <a:off x="3203576" y="1989139"/>
            <a:ext cx="360363" cy="158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none" w="sm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282" tIns="32641" rIns="65282" bIns="32641" anchor="ctr"/>
          <a:lstStyle/>
          <a:p>
            <a:endParaRPr lang="fr-FR"/>
          </a:p>
        </p:txBody>
      </p:sp>
      <p:sp>
        <p:nvSpPr>
          <p:cNvPr id="39" name="Line 2355"/>
          <p:cNvSpPr>
            <a:spLocks noChangeShapeType="1"/>
          </p:cNvSpPr>
          <p:nvPr/>
        </p:nvSpPr>
        <p:spPr bwMode="auto">
          <a:xfrm flipH="1">
            <a:off x="3203576" y="2133600"/>
            <a:ext cx="360363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282" tIns="32641" rIns="65282" bIns="32641" anchor="ctr"/>
          <a:lstStyle/>
          <a:p>
            <a:endParaRPr lang="fr-FR"/>
          </a:p>
        </p:txBody>
      </p:sp>
      <p:sp>
        <p:nvSpPr>
          <p:cNvPr id="40" name="Freeform 2356"/>
          <p:cNvSpPr>
            <a:spLocks/>
          </p:cNvSpPr>
          <p:nvPr/>
        </p:nvSpPr>
        <p:spPr bwMode="auto">
          <a:xfrm rot="1161085">
            <a:off x="4916489" y="2344740"/>
            <a:ext cx="674687" cy="479425"/>
          </a:xfrm>
          <a:custGeom>
            <a:avLst/>
            <a:gdLst>
              <a:gd name="T0" fmla="*/ 0 w 672"/>
              <a:gd name="T1" fmla="*/ 2147483647 h 200"/>
              <a:gd name="T2" fmla="*/ 2147483647 w 672"/>
              <a:gd name="T3" fmla="*/ 2147483647 h 200"/>
              <a:gd name="T4" fmla="*/ 2147483647 w 672"/>
              <a:gd name="T5" fmla="*/ 2147483647 h 200"/>
              <a:gd name="T6" fmla="*/ 2147483647 w 672"/>
              <a:gd name="T7" fmla="*/ 2147483647 h 200"/>
              <a:gd name="T8" fmla="*/ 2147483647 w 672"/>
              <a:gd name="T9" fmla="*/ 2147483647 h 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72" h="200">
                <a:moveTo>
                  <a:pt x="0" y="56"/>
                </a:moveTo>
                <a:cubicBezTo>
                  <a:pt x="36" y="108"/>
                  <a:pt x="72" y="160"/>
                  <a:pt x="144" y="152"/>
                </a:cubicBezTo>
                <a:cubicBezTo>
                  <a:pt x="216" y="144"/>
                  <a:pt x="352" y="16"/>
                  <a:pt x="432" y="8"/>
                </a:cubicBezTo>
                <a:cubicBezTo>
                  <a:pt x="512" y="0"/>
                  <a:pt x="584" y="72"/>
                  <a:pt x="624" y="104"/>
                </a:cubicBezTo>
                <a:cubicBezTo>
                  <a:pt x="664" y="136"/>
                  <a:pt x="668" y="168"/>
                  <a:pt x="672" y="200"/>
                </a:cubicBezTo>
              </a:path>
            </a:pathLst>
          </a:custGeom>
          <a:noFill/>
          <a:ln w="254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282" tIns="32641" rIns="65282" bIns="32641" anchor="ctr"/>
          <a:lstStyle/>
          <a:p>
            <a:endParaRPr lang="fr-FR"/>
          </a:p>
        </p:txBody>
      </p:sp>
      <p:pic>
        <p:nvPicPr>
          <p:cNvPr id="41" name="Picture 2357" descr="SCore Live (3074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924177"/>
            <a:ext cx="1504950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2" name="Object 2358"/>
          <p:cNvGraphicFramePr>
            <a:graphicFrameLocks noChangeAspect="1"/>
          </p:cNvGraphicFramePr>
          <p:nvPr/>
        </p:nvGraphicFramePr>
        <p:xfrm>
          <a:off x="4675188" y="3943350"/>
          <a:ext cx="1446212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" name="Image bitmap" r:id="rId5" imgW="5323810" imgH="1324160" progId="Paint.Picture">
                  <p:embed/>
                </p:oleObj>
              </mc:Choice>
              <mc:Fallback>
                <p:oleObj name="Image bitmap" r:id="rId5" imgW="5323810" imgH="132416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188" y="3943350"/>
                        <a:ext cx="1446212" cy="45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FF0000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2359"/>
          <p:cNvGraphicFramePr>
            <a:graphicFrameLocks noChangeAspect="1"/>
          </p:cNvGraphicFramePr>
          <p:nvPr/>
        </p:nvGraphicFramePr>
        <p:xfrm>
          <a:off x="4675188" y="4375150"/>
          <a:ext cx="1446212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3" name="Image bitmap" r:id="rId7" imgW="5323810" imgH="1324160" progId="Paint.Picture">
                  <p:embed/>
                </p:oleObj>
              </mc:Choice>
              <mc:Fallback>
                <p:oleObj name="Image bitmap" r:id="rId7" imgW="5323810" imgH="132416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188" y="4375150"/>
                        <a:ext cx="1446212" cy="45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FF0000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2360"/>
          <p:cNvGraphicFramePr>
            <a:graphicFrameLocks noChangeAspect="1"/>
          </p:cNvGraphicFramePr>
          <p:nvPr/>
        </p:nvGraphicFramePr>
        <p:xfrm>
          <a:off x="1403351" y="3860800"/>
          <a:ext cx="1446213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4" name="Image bitmap" r:id="rId8" imgW="5323810" imgH="1324160" progId="Paint.Picture">
                  <p:embed/>
                </p:oleObj>
              </mc:Choice>
              <mc:Fallback>
                <p:oleObj name="Image bitmap" r:id="rId8" imgW="5323810" imgH="132416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351" y="3860800"/>
                        <a:ext cx="1446213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FF0000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2361"/>
          <p:cNvGraphicFramePr>
            <a:graphicFrameLocks noChangeAspect="1"/>
          </p:cNvGraphicFramePr>
          <p:nvPr/>
        </p:nvGraphicFramePr>
        <p:xfrm>
          <a:off x="1403351" y="4508500"/>
          <a:ext cx="1446213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5" name="Image bitmap" r:id="rId9" imgW="5323810" imgH="1324160" progId="Paint.Picture">
                  <p:embed/>
                </p:oleObj>
              </mc:Choice>
              <mc:Fallback>
                <p:oleObj name="Image bitmap" r:id="rId9" imgW="5323810" imgH="132416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351" y="4508500"/>
                        <a:ext cx="1446213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FF0000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2362"/>
          <p:cNvGraphicFramePr>
            <a:graphicFrameLocks noChangeAspect="1"/>
          </p:cNvGraphicFramePr>
          <p:nvPr/>
        </p:nvGraphicFramePr>
        <p:xfrm>
          <a:off x="4675188" y="4808538"/>
          <a:ext cx="1446212" cy="449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6" name="Image bitmap" r:id="rId10" imgW="5323810" imgH="1324160" progId="Paint.Picture">
                  <p:embed/>
                </p:oleObj>
              </mc:Choice>
              <mc:Fallback>
                <p:oleObj name="Image bitmap" r:id="rId10" imgW="5323810" imgH="132416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188" y="4808538"/>
                        <a:ext cx="1446212" cy="449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FF0000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Text Box 2363"/>
          <p:cNvSpPr txBox="1">
            <a:spLocks noChangeArrowheads="1"/>
          </p:cNvSpPr>
          <p:nvPr/>
        </p:nvSpPr>
        <p:spPr bwMode="auto">
          <a:xfrm>
            <a:off x="250825" y="3716338"/>
            <a:ext cx="110013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96" tIns="45700" rIns="91396" bIns="45700">
            <a:spAutoFit/>
          </a:bodyPr>
          <a:lstStyle>
            <a:lvl1pPr defTabSz="127952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800">
                <a:solidFill>
                  <a:srgbClr val="000000"/>
                </a:solidFill>
              </a:rPr>
              <a:t>12 entrées micro/ligne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800">
                <a:solidFill>
                  <a:srgbClr val="000000"/>
                </a:solidFill>
              </a:rPr>
              <a:t>8 lignes in/out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800">
                <a:solidFill>
                  <a:srgbClr val="000000"/>
                </a:solidFill>
              </a:rPr>
              <a:t>8 AES in/out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800">
              <a:solidFill>
                <a:srgbClr val="000000"/>
              </a:solidFill>
            </a:endParaRPr>
          </a:p>
        </p:txBody>
      </p:sp>
      <p:sp>
        <p:nvSpPr>
          <p:cNvPr id="48" name="Line 2364"/>
          <p:cNvSpPr>
            <a:spLocks noChangeShapeType="1"/>
          </p:cNvSpPr>
          <p:nvPr/>
        </p:nvSpPr>
        <p:spPr bwMode="auto">
          <a:xfrm flipH="1" flipV="1">
            <a:off x="6588126" y="2635250"/>
            <a:ext cx="360363" cy="1588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 type="arrow" w="sm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282" tIns="32641" rIns="65282" bIns="32641" anchor="ctr"/>
          <a:lstStyle/>
          <a:p>
            <a:endParaRPr lang="fr-FR"/>
          </a:p>
        </p:txBody>
      </p:sp>
      <p:sp>
        <p:nvSpPr>
          <p:cNvPr id="49" name="Text Box 2365"/>
          <p:cNvSpPr txBox="1">
            <a:spLocks noChangeArrowheads="1"/>
          </p:cNvSpPr>
          <p:nvPr/>
        </p:nvSpPr>
        <p:spPr bwMode="auto">
          <a:xfrm>
            <a:off x="6948489" y="2492376"/>
            <a:ext cx="1728787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96" tIns="45700" rIns="91396" bIns="45700">
            <a:spAutoFit/>
          </a:bodyPr>
          <a:lstStyle>
            <a:lvl1pPr defTabSz="127952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000">
                <a:solidFill>
                  <a:srgbClr val="000000"/>
                </a:solidFill>
              </a:rPr>
              <a:t>Analogique micro/ligne</a:t>
            </a:r>
          </a:p>
        </p:txBody>
      </p:sp>
      <p:sp>
        <p:nvSpPr>
          <p:cNvPr id="50" name="Line 2366"/>
          <p:cNvSpPr>
            <a:spLocks noChangeShapeType="1"/>
          </p:cNvSpPr>
          <p:nvPr/>
        </p:nvSpPr>
        <p:spPr bwMode="auto">
          <a:xfrm flipH="1" flipV="1">
            <a:off x="1042988" y="3932239"/>
            <a:ext cx="360362" cy="1587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 type="arrow" w="sm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282" tIns="32641" rIns="65282" bIns="32641" anchor="ctr"/>
          <a:lstStyle/>
          <a:p>
            <a:endParaRPr lang="fr-FR"/>
          </a:p>
        </p:txBody>
      </p:sp>
      <p:sp>
        <p:nvSpPr>
          <p:cNvPr id="51" name="Line 2367"/>
          <p:cNvSpPr>
            <a:spLocks noChangeShapeType="1"/>
          </p:cNvSpPr>
          <p:nvPr/>
        </p:nvSpPr>
        <p:spPr bwMode="auto">
          <a:xfrm flipH="1">
            <a:off x="1042988" y="4076700"/>
            <a:ext cx="36036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arrow" w="sm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282" tIns="32641" rIns="65282" bIns="32641" anchor="ctr"/>
          <a:lstStyle/>
          <a:p>
            <a:endParaRPr lang="fr-FR"/>
          </a:p>
        </p:txBody>
      </p:sp>
      <p:sp>
        <p:nvSpPr>
          <p:cNvPr id="52" name="Line 2368"/>
          <p:cNvSpPr>
            <a:spLocks noChangeShapeType="1"/>
          </p:cNvSpPr>
          <p:nvPr/>
        </p:nvSpPr>
        <p:spPr bwMode="auto">
          <a:xfrm flipH="1" flipV="1">
            <a:off x="1042988" y="4219575"/>
            <a:ext cx="360362" cy="1588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sm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282" tIns="32641" rIns="65282" bIns="32641" anchor="ctr"/>
          <a:lstStyle/>
          <a:p>
            <a:endParaRPr lang="fr-FR"/>
          </a:p>
        </p:txBody>
      </p:sp>
      <p:sp>
        <p:nvSpPr>
          <p:cNvPr id="53" name="Line 2369"/>
          <p:cNvSpPr>
            <a:spLocks noChangeShapeType="1"/>
          </p:cNvSpPr>
          <p:nvPr/>
        </p:nvSpPr>
        <p:spPr bwMode="auto">
          <a:xfrm>
            <a:off x="3635376" y="3716338"/>
            <a:ext cx="1008063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 type="none" w="sm" len="sm"/>
            <a:tailEnd type="arrow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282" tIns="32641" rIns="65282" bIns="32641" anchor="ctr"/>
          <a:lstStyle/>
          <a:p>
            <a:endParaRPr lang="fr-FR"/>
          </a:p>
        </p:txBody>
      </p:sp>
      <p:sp>
        <p:nvSpPr>
          <p:cNvPr id="54" name="Line 2370"/>
          <p:cNvSpPr>
            <a:spLocks noChangeShapeType="1"/>
          </p:cNvSpPr>
          <p:nvPr/>
        </p:nvSpPr>
        <p:spPr bwMode="auto">
          <a:xfrm flipV="1">
            <a:off x="3635376" y="3859213"/>
            <a:ext cx="1008063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 type="none" w="sm" len="sm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282" tIns="32641" rIns="65282" bIns="32641" anchor="ctr"/>
          <a:lstStyle/>
          <a:p>
            <a:endParaRPr lang="fr-FR"/>
          </a:p>
        </p:txBody>
      </p:sp>
      <p:graphicFrame>
        <p:nvGraphicFramePr>
          <p:cNvPr id="55" name="Object 2371"/>
          <p:cNvGraphicFramePr>
            <a:graphicFrameLocks noChangeAspect="1"/>
          </p:cNvGraphicFramePr>
          <p:nvPr/>
        </p:nvGraphicFramePr>
        <p:xfrm>
          <a:off x="1403351" y="3211513"/>
          <a:ext cx="1446213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7" name="Image bitmap" r:id="rId11" imgW="5323810" imgH="1324160" progId="Paint.Picture">
                  <p:embed/>
                </p:oleObj>
              </mc:Choice>
              <mc:Fallback>
                <p:oleObj name="Image bitmap" r:id="rId11" imgW="5323810" imgH="132416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351" y="3211513"/>
                        <a:ext cx="1446213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FF0000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Line 2372"/>
          <p:cNvSpPr>
            <a:spLocks noChangeShapeType="1"/>
          </p:cNvSpPr>
          <p:nvPr/>
        </p:nvSpPr>
        <p:spPr bwMode="auto">
          <a:xfrm>
            <a:off x="3348038" y="3355976"/>
            <a:ext cx="304800" cy="360363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282" tIns="32641" rIns="65282" bIns="32641" anchor="ctr"/>
          <a:lstStyle/>
          <a:p>
            <a:endParaRPr lang="fr-FR"/>
          </a:p>
        </p:txBody>
      </p:sp>
      <p:sp>
        <p:nvSpPr>
          <p:cNvPr id="57" name="Line 2373"/>
          <p:cNvSpPr>
            <a:spLocks noChangeShapeType="1"/>
          </p:cNvSpPr>
          <p:nvPr/>
        </p:nvSpPr>
        <p:spPr bwMode="auto">
          <a:xfrm>
            <a:off x="3348038" y="3500440"/>
            <a:ext cx="304800" cy="358775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282" tIns="32641" rIns="65282" bIns="32641" anchor="ctr"/>
          <a:lstStyle/>
          <a:p>
            <a:endParaRPr lang="fr-FR"/>
          </a:p>
        </p:txBody>
      </p:sp>
      <p:sp>
        <p:nvSpPr>
          <p:cNvPr id="58" name="Line 2374"/>
          <p:cNvSpPr>
            <a:spLocks noChangeShapeType="1"/>
          </p:cNvSpPr>
          <p:nvPr/>
        </p:nvSpPr>
        <p:spPr bwMode="auto">
          <a:xfrm>
            <a:off x="2843214" y="3355975"/>
            <a:ext cx="503237" cy="1588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282" tIns="32641" rIns="65282" bIns="32641" anchor="ctr"/>
          <a:lstStyle/>
          <a:p>
            <a:endParaRPr lang="fr-FR"/>
          </a:p>
        </p:txBody>
      </p:sp>
      <p:sp>
        <p:nvSpPr>
          <p:cNvPr id="59" name="Line 2375"/>
          <p:cNvSpPr>
            <a:spLocks noChangeShapeType="1"/>
          </p:cNvSpPr>
          <p:nvPr/>
        </p:nvSpPr>
        <p:spPr bwMode="auto">
          <a:xfrm>
            <a:off x="2843214" y="3500438"/>
            <a:ext cx="503237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 type="arrow" w="sm" len="med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282" tIns="32641" rIns="65282" bIns="32641" anchor="ctr"/>
          <a:lstStyle/>
          <a:p>
            <a:endParaRPr lang="fr-FR"/>
          </a:p>
        </p:txBody>
      </p:sp>
      <p:sp>
        <p:nvSpPr>
          <p:cNvPr id="60" name="Text Box 2376"/>
          <p:cNvSpPr txBox="1">
            <a:spLocks noChangeArrowheads="1"/>
          </p:cNvSpPr>
          <p:nvPr/>
        </p:nvSpPr>
        <p:spPr bwMode="auto">
          <a:xfrm>
            <a:off x="1846265" y="1341438"/>
            <a:ext cx="2581275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96" tIns="45700" rIns="91396" bIns="45700">
            <a:spAutoFit/>
          </a:bodyPr>
          <a:lstStyle>
            <a:lvl1pPr defTabSz="127952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000" b="1">
                <a:solidFill>
                  <a:srgbClr val="000000"/>
                </a:solidFill>
              </a:rPr>
              <a:t>Console STUDER VISTA 5  32 faders</a:t>
            </a:r>
            <a:endParaRPr lang="fr-FR" altLang="fr-FR" sz="1000" b="1" i="1" u="sng">
              <a:solidFill>
                <a:srgbClr val="000000"/>
              </a:solidFill>
            </a:endParaRPr>
          </a:p>
        </p:txBody>
      </p:sp>
      <p:sp>
        <p:nvSpPr>
          <p:cNvPr id="61" name="Text Box 2377"/>
          <p:cNvSpPr txBox="1">
            <a:spLocks noChangeArrowheads="1"/>
          </p:cNvSpPr>
          <p:nvPr/>
        </p:nvSpPr>
        <p:spPr bwMode="auto">
          <a:xfrm>
            <a:off x="250825" y="4364039"/>
            <a:ext cx="1100138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96" tIns="45700" rIns="91396" bIns="45700">
            <a:spAutoFit/>
          </a:bodyPr>
          <a:lstStyle>
            <a:lvl1pPr defTabSz="127952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800">
                <a:solidFill>
                  <a:srgbClr val="000000"/>
                </a:solidFill>
              </a:rPr>
              <a:t>12 entrées micro/ligne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800">
                <a:solidFill>
                  <a:srgbClr val="000000"/>
                </a:solidFill>
              </a:rPr>
              <a:t>8 lignes in/out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800">
                <a:solidFill>
                  <a:srgbClr val="000000"/>
                </a:solidFill>
              </a:rPr>
              <a:t>8 AES in/out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800">
              <a:solidFill>
                <a:srgbClr val="000000"/>
              </a:solidFill>
            </a:endParaRPr>
          </a:p>
        </p:txBody>
      </p:sp>
      <p:sp>
        <p:nvSpPr>
          <p:cNvPr id="62" name="Line 2378"/>
          <p:cNvSpPr>
            <a:spLocks noChangeShapeType="1"/>
          </p:cNvSpPr>
          <p:nvPr/>
        </p:nvSpPr>
        <p:spPr bwMode="auto">
          <a:xfrm flipH="1" flipV="1">
            <a:off x="1042988" y="4579939"/>
            <a:ext cx="360362" cy="1587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 type="arrow" w="sm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282" tIns="32641" rIns="65282" bIns="32641" anchor="ctr"/>
          <a:lstStyle/>
          <a:p>
            <a:endParaRPr lang="fr-FR"/>
          </a:p>
        </p:txBody>
      </p:sp>
      <p:sp>
        <p:nvSpPr>
          <p:cNvPr id="63" name="Line 2379"/>
          <p:cNvSpPr>
            <a:spLocks noChangeShapeType="1"/>
          </p:cNvSpPr>
          <p:nvPr/>
        </p:nvSpPr>
        <p:spPr bwMode="auto">
          <a:xfrm flipH="1">
            <a:off x="1042988" y="4724400"/>
            <a:ext cx="36036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arrow" w="sm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282" tIns="32641" rIns="65282" bIns="32641" anchor="ctr"/>
          <a:lstStyle/>
          <a:p>
            <a:endParaRPr lang="fr-FR"/>
          </a:p>
        </p:txBody>
      </p:sp>
      <p:sp>
        <p:nvSpPr>
          <p:cNvPr id="64" name="Line 2380"/>
          <p:cNvSpPr>
            <a:spLocks noChangeShapeType="1"/>
          </p:cNvSpPr>
          <p:nvPr/>
        </p:nvSpPr>
        <p:spPr bwMode="auto">
          <a:xfrm flipH="1" flipV="1">
            <a:off x="1042988" y="4867275"/>
            <a:ext cx="360362" cy="1588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sm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282" tIns="32641" rIns="65282" bIns="32641" anchor="ctr"/>
          <a:lstStyle/>
          <a:p>
            <a:endParaRPr lang="fr-FR"/>
          </a:p>
        </p:txBody>
      </p:sp>
      <p:sp>
        <p:nvSpPr>
          <p:cNvPr id="65" name="Text Box 2382"/>
          <p:cNvSpPr txBox="1">
            <a:spLocks noChangeArrowheads="1"/>
          </p:cNvSpPr>
          <p:nvPr/>
        </p:nvSpPr>
        <p:spPr bwMode="auto">
          <a:xfrm>
            <a:off x="250825" y="3068638"/>
            <a:ext cx="110013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96" tIns="45700" rIns="91396" bIns="45700">
            <a:spAutoFit/>
          </a:bodyPr>
          <a:lstStyle>
            <a:lvl1pPr defTabSz="127952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800">
                <a:solidFill>
                  <a:srgbClr val="000000"/>
                </a:solidFill>
              </a:rPr>
              <a:t>32 entrées micro/ligne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800">
                <a:solidFill>
                  <a:srgbClr val="000000"/>
                </a:solidFill>
              </a:rPr>
              <a:t>8 lignes in/out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800">
                <a:solidFill>
                  <a:srgbClr val="000000"/>
                </a:solidFill>
              </a:rPr>
              <a:t>8 AES in/out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800">
              <a:solidFill>
                <a:srgbClr val="000000"/>
              </a:solidFill>
            </a:endParaRPr>
          </a:p>
        </p:txBody>
      </p:sp>
      <p:sp>
        <p:nvSpPr>
          <p:cNvPr id="66" name="Line 2383"/>
          <p:cNvSpPr>
            <a:spLocks noChangeShapeType="1"/>
          </p:cNvSpPr>
          <p:nvPr/>
        </p:nvSpPr>
        <p:spPr bwMode="auto">
          <a:xfrm flipH="1" flipV="1">
            <a:off x="1042988" y="3284539"/>
            <a:ext cx="360362" cy="1587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 type="arrow" w="sm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282" tIns="32641" rIns="65282" bIns="32641" anchor="ctr"/>
          <a:lstStyle/>
          <a:p>
            <a:endParaRPr lang="fr-FR"/>
          </a:p>
        </p:txBody>
      </p:sp>
      <p:sp>
        <p:nvSpPr>
          <p:cNvPr id="67" name="Line 2384"/>
          <p:cNvSpPr>
            <a:spLocks noChangeShapeType="1"/>
          </p:cNvSpPr>
          <p:nvPr/>
        </p:nvSpPr>
        <p:spPr bwMode="auto">
          <a:xfrm flipH="1">
            <a:off x="1042988" y="3429000"/>
            <a:ext cx="36036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arrow" w="sm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282" tIns="32641" rIns="65282" bIns="32641" anchor="ctr"/>
          <a:lstStyle/>
          <a:p>
            <a:endParaRPr lang="fr-FR"/>
          </a:p>
        </p:txBody>
      </p:sp>
      <p:sp>
        <p:nvSpPr>
          <p:cNvPr id="68" name="Line 2385"/>
          <p:cNvSpPr>
            <a:spLocks noChangeShapeType="1"/>
          </p:cNvSpPr>
          <p:nvPr/>
        </p:nvSpPr>
        <p:spPr bwMode="auto">
          <a:xfrm flipH="1" flipV="1">
            <a:off x="1042988" y="3571875"/>
            <a:ext cx="360362" cy="1588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sm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282" tIns="32641" rIns="65282" bIns="32641" anchor="ctr"/>
          <a:lstStyle/>
          <a:p>
            <a:endParaRPr lang="fr-FR"/>
          </a:p>
        </p:txBody>
      </p:sp>
      <p:sp>
        <p:nvSpPr>
          <p:cNvPr id="69" name="Line 2386"/>
          <p:cNvSpPr>
            <a:spLocks noChangeShapeType="1"/>
          </p:cNvSpPr>
          <p:nvPr/>
        </p:nvSpPr>
        <p:spPr bwMode="auto">
          <a:xfrm flipH="1" flipV="1">
            <a:off x="6588126" y="2851150"/>
            <a:ext cx="360363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arrow" w="sm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282" tIns="32641" rIns="65282" bIns="32641" anchor="ctr"/>
          <a:lstStyle/>
          <a:p>
            <a:endParaRPr lang="fr-FR"/>
          </a:p>
        </p:txBody>
      </p:sp>
      <p:sp>
        <p:nvSpPr>
          <p:cNvPr id="70" name="Text Box 2387"/>
          <p:cNvSpPr txBox="1">
            <a:spLocks noChangeArrowheads="1"/>
          </p:cNvSpPr>
          <p:nvPr/>
        </p:nvSpPr>
        <p:spPr bwMode="auto">
          <a:xfrm>
            <a:off x="6948489" y="2708276"/>
            <a:ext cx="1728787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96" tIns="45700" rIns="91396" bIns="45700">
            <a:spAutoFit/>
          </a:bodyPr>
          <a:lstStyle>
            <a:lvl1pPr defTabSz="127952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000">
                <a:solidFill>
                  <a:srgbClr val="000000"/>
                </a:solidFill>
              </a:rPr>
              <a:t>HD/SD SDI 16 canaux</a:t>
            </a:r>
          </a:p>
        </p:txBody>
      </p:sp>
      <p:sp>
        <p:nvSpPr>
          <p:cNvPr id="71" name="Line 2388"/>
          <p:cNvSpPr>
            <a:spLocks noChangeShapeType="1"/>
          </p:cNvSpPr>
          <p:nvPr/>
        </p:nvSpPr>
        <p:spPr bwMode="auto">
          <a:xfrm flipH="1" flipV="1">
            <a:off x="4211638" y="4652964"/>
            <a:ext cx="360362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arrow" w="sm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282" tIns="32641" rIns="65282" bIns="32641" anchor="ctr"/>
          <a:lstStyle/>
          <a:p>
            <a:endParaRPr lang="fr-FR"/>
          </a:p>
        </p:txBody>
      </p:sp>
      <p:sp>
        <p:nvSpPr>
          <p:cNvPr id="72" name="Text Box 2389"/>
          <p:cNvSpPr txBox="1">
            <a:spLocks noChangeArrowheads="1"/>
          </p:cNvSpPr>
          <p:nvPr/>
        </p:nvSpPr>
        <p:spPr bwMode="auto">
          <a:xfrm>
            <a:off x="3419477" y="4508501"/>
            <a:ext cx="955675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96" tIns="45700" rIns="91396" bIns="45700">
            <a:spAutoFit/>
          </a:bodyPr>
          <a:lstStyle>
            <a:lvl1pPr defTabSz="127952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000">
                <a:solidFill>
                  <a:srgbClr val="000000"/>
                </a:solidFill>
              </a:rPr>
              <a:t>12 SDI 16ch</a:t>
            </a:r>
            <a:endParaRPr lang="fr-FR" altLang="fr-FR" sz="1000" i="1" u="sng">
              <a:solidFill>
                <a:srgbClr val="000000"/>
              </a:solidFill>
            </a:endParaRPr>
          </a:p>
        </p:txBody>
      </p:sp>
      <p:sp>
        <p:nvSpPr>
          <p:cNvPr id="73" name="Text Box 2390"/>
          <p:cNvSpPr txBox="1">
            <a:spLocks noChangeArrowheads="1"/>
          </p:cNvSpPr>
          <p:nvPr/>
        </p:nvSpPr>
        <p:spPr bwMode="auto">
          <a:xfrm>
            <a:off x="3563940" y="4941888"/>
            <a:ext cx="955675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96" tIns="45700" rIns="91396" bIns="45700">
            <a:spAutoFit/>
          </a:bodyPr>
          <a:lstStyle>
            <a:lvl1pPr defTabSz="127952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000">
                <a:solidFill>
                  <a:srgbClr val="000000"/>
                </a:solidFill>
              </a:rPr>
              <a:t>56 AES</a:t>
            </a:r>
            <a:endParaRPr lang="fr-FR" altLang="fr-FR" sz="1000" i="1" u="sng">
              <a:solidFill>
                <a:srgbClr val="000000"/>
              </a:solidFill>
            </a:endParaRPr>
          </a:p>
        </p:txBody>
      </p:sp>
      <p:sp>
        <p:nvSpPr>
          <p:cNvPr id="74" name="Line 2391"/>
          <p:cNvSpPr>
            <a:spLocks noChangeShapeType="1"/>
          </p:cNvSpPr>
          <p:nvPr/>
        </p:nvSpPr>
        <p:spPr bwMode="auto">
          <a:xfrm flipH="1">
            <a:off x="4211638" y="5084763"/>
            <a:ext cx="36036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arrow" w="sm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282" tIns="32641" rIns="65282" bIns="32641" anchor="ctr"/>
          <a:lstStyle/>
          <a:p>
            <a:endParaRPr lang="fr-FR"/>
          </a:p>
        </p:txBody>
      </p:sp>
      <p:sp>
        <p:nvSpPr>
          <p:cNvPr id="75" name="Text Box 2392"/>
          <p:cNvSpPr txBox="1">
            <a:spLocks noChangeArrowheads="1"/>
          </p:cNvSpPr>
          <p:nvPr/>
        </p:nvSpPr>
        <p:spPr bwMode="auto">
          <a:xfrm>
            <a:off x="2700339" y="260350"/>
            <a:ext cx="3887787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96" tIns="45700" rIns="91396" bIns="45700">
            <a:spAutoFit/>
          </a:bodyPr>
          <a:lstStyle>
            <a:lvl1pPr defTabSz="127952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600" b="1">
                <a:solidFill>
                  <a:srgbClr val="000000"/>
                </a:solidFill>
              </a:rPr>
              <a:t>RFO REGIE POLYNESIE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600" b="1">
                <a:solidFill>
                  <a:srgbClr val="000000"/>
                </a:solidFill>
              </a:rPr>
              <a:t>SYNOPTIQUE STUDER</a:t>
            </a:r>
            <a:endParaRPr lang="fr-FR" altLang="fr-FR" sz="1600" b="1" i="1" u="sng">
              <a:solidFill>
                <a:srgbClr val="000000"/>
              </a:solidFill>
            </a:endParaRPr>
          </a:p>
        </p:txBody>
      </p:sp>
      <p:sp>
        <p:nvSpPr>
          <p:cNvPr id="76" name="Text Box 2395"/>
          <p:cNvSpPr txBox="1">
            <a:spLocks noChangeArrowheads="1"/>
          </p:cNvSpPr>
          <p:nvPr/>
        </p:nvSpPr>
        <p:spPr bwMode="auto">
          <a:xfrm>
            <a:off x="6218238" y="4919663"/>
            <a:ext cx="1511300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96" tIns="45700" rIns="91396" bIns="45700">
            <a:spAutoFit/>
          </a:bodyPr>
          <a:lstStyle>
            <a:lvl1pPr defTabSz="127952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000">
                <a:solidFill>
                  <a:srgbClr val="000000"/>
                </a:solidFill>
              </a:rPr>
              <a:t>16 GPI/GPO</a:t>
            </a:r>
            <a:endParaRPr lang="fr-FR" altLang="fr-FR" sz="1000" i="1" u="sng">
              <a:solidFill>
                <a:srgbClr val="000000"/>
              </a:solidFill>
            </a:endParaRPr>
          </a:p>
        </p:txBody>
      </p:sp>
      <p:sp>
        <p:nvSpPr>
          <p:cNvPr id="77" name="Espace réservé de la date 3"/>
          <p:cNvSpPr txBox="1">
            <a:spLocks/>
          </p:cNvSpPr>
          <p:nvPr/>
        </p:nvSpPr>
        <p:spPr>
          <a:xfrm>
            <a:off x="107505" y="6481142"/>
            <a:ext cx="2808288" cy="476250"/>
          </a:xfrm>
          <a:prstGeom prst="rect">
            <a:avLst/>
          </a:prstGeom>
        </p:spPr>
        <p:txBody>
          <a:bodyPr lIns="91418" tIns="45710" rIns="91418" bIns="45710"/>
          <a:lstStyle>
            <a:defPPr>
              <a:defRPr lang="fr-FR"/>
            </a:defPPr>
            <a:lvl1pPr marL="0" algn="l" defTabSz="914400" rtl="0" eaLnBrk="1" latinLnBrk="0" hangingPunct="1">
              <a:defRPr sz="1200" i="1" kern="1200">
                <a:solidFill>
                  <a:srgbClr val="C00000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altLang="fr-FR" smtClean="0"/>
              <a:t>Présentation BTS, 10/12/2013</a:t>
            </a:r>
            <a:endParaRPr lang="fr-FR" altLang="fr-FR" dirty="0"/>
          </a:p>
        </p:txBody>
      </p:sp>
      <p:pic>
        <p:nvPicPr>
          <p:cNvPr id="1296" name="Picture 27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25" y="133996"/>
            <a:ext cx="1724382" cy="252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002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9" y="692150"/>
            <a:ext cx="6992937" cy="5245100"/>
          </a:xfrm>
          <a:prstGeom prst="rect">
            <a:avLst/>
          </a:prstGeom>
          <a:noFill/>
          <a:ln>
            <a:noFill/>
          </a:ln>
          <a:effectLst>
            <a:outerShdw blurRad="3175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53256" y="2708920"/>
            <a:ext cx="7772400" cy="2952750"/>
          </a:xfrm>
        </p:spPr>
        <p:txBody>
          <a:bodyPr/>
          <a:lstStyle/>
          <a:p>
            <a:pPr eaLnBrk="1" hangingPunct="1">
              <a:defRPr/>
            </a:pPr>
            <a:r>
              <a:rPr lang="fr-FR" altLang="fr-FR" sz="5400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L’audio en télévision</a:t>
            </a:r>
            <a:endParaRPr lang="fr-FR" altLang="fr-FR" sz="6600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7" y="692151"/>
            <a:ext cx="6992937" cy="524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950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2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6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4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0066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FFFF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278"/>
                            </p:stCondLst>
                            <p:childTnLst>
                              <p:par>
                                <p:cTn id="1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7975600" cy="598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contenu 2"/>
          <p:cNvSpPr txBox="1">
            <a:spLocks/>
          </p:cNvSpPr>
          <p:nvPr/>
        </p:nvSpPr>
        <p:spPr bwMode="auto">
          <a:xfrm>
            <a:off x="468315" y="5949950"/>
            <a:ext cx="287972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fr-FR" altLang="fr-FR" sz="1600" kern="0" dirty="0">
                <a:latin typeface="Comic Sans MS" pitchFamily="66" charset="0"/>
              </a:rPr>
              <a:t>France 24 Régie Française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107505" y="6481142"/>
            <a:ext cx="2808288" cy="476250"/>
          </a:xfrm>
          <a:prstGeom prst="rect">
            <a:avLst/>
          </a:prstGeom>
        </p:spPr>
        <p:txBody>
          <a:bodyPr/>
          <a:lstStyle>
            <a:lvl1pPr>
              <a:defRPr sz="1200" i="1">
                <a:solidFill>
                  <a:srgbClr val="C00000"/>
                </a:solidFill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r>
              <a:rPr lang="fr-FR" altLang="fr-FR" dirty="0" smtClean="0"/>
              <a:t>Présentation BTS, 10/12/2013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63525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49275"/>
            <a:ext cx="7993062" cy="599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contenu 2"/>
          <p:cNvSpPr>
            <a:spLocks noGrp="1"/>
          </p:cNvSpPr>
          <p:nvPr>
            <p:ph idx="4294967295"/>
          </p:nvPr>
        </p:nvSpPr>
        <p:spPr>
          <a:xfrm>
            <a:off x="611188" y="6165850"/>
            <a:ext cx="2881312" cy="431800"/>
          </a:xfrm>
          <a:prstGeom prst="rect">
            <a:avLst/>
          </a:prstGeom>
          <a:noFill/>
        </p:spPr>
        <p:txBody>
          <a:bodyPr lIns="91418" tIns="45710" rIns="91418" bIns="45710"/>
          <a:lstStyle/>
          <a:p>
            <a:pPr marL="0" indent="0">
              <a:buNone/>
            </a:pPr>
            <a:r>
              <a:rPr lang="fr-FR" altLang="fr-FR" sz="1600" dirty="0">
                <a:solidFill>
                  <a:schemeClr val="bg1"/>
                </a:solidFill>
                <a:latin typeface="Comic Sans MS" pitchFamily="66" charset="0"/>
              </a:rPr>
              <a:t>France 3 Grenoble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107505" y="6481142"/>
            <a:ext cx="2808288" cy="476250"/>
          </a:xfrm>
          <a:prstGeom prst="rect">
            <a:avLst/>
          </a:prstGeom>
        </p:spPr>
        <p:txBody>
          <a:bodyPr/>
          <a:lstStyle>
            <a:lvl1pPr>
              <a:defRPr sz="1200" i="1">
                <a:solidFill>
                  <a:srgbClr val="C00000"/>
                </a:solidFill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r>
              <a:rPr lang="fr-FR" altLang="fr-FR" dirty="0" smtClean="0"/>
              <a:t>Présentation BTS, 10/12/2013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39444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49275"/>
            <a:ext cx="8070850" cy="605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contenu 2"/>
          <p:cNvSpPr>
            <a:spLocks noGrp="1"/>
          </p:cNvSpPr>
          <p:nvPr>
            <p:ph idx="4294967295"/>
          </p:nvPr>
        </p:nvSpPr>
        <p:spPr>
          <a:xfrm>
            <a:off x="611188" y="6165850"/>
            <a:ext cx="2808684" cy="431800"/>
          </a:xfrm>
          <a:prstGeom prst="rect">
            <a:avLst/>
          </a:prstGeom>
        </p:spPr>
        <p:txBody>
          <a:bodyPr lIns="91418" tIns="45710" rIns="91418" bIns="45710"/>
          <a:lstStyle/>
          <a:p>
            <a:pPr marL="0" indent="0">
              <a:buNone/>
            </a:pPr>
            <a:r>
              <a:rPr lang="fr-FR" altLang="fr-FR" sz="1600" dirty="0">
                <a:solidFill>
                  <a:schemeClr val="bg1"/>
                </a:solidFill>
                <a:latin typeface="Comic Sans MS" pitchFamily="66" charset="0"/>
              </a:rPr>
              <a:t>France Télévisions Régie 3</a:t>
            </a:r>
          </a:p>
        </p:txBody>
      </p:sp>
    </p:spTree>
    <p:extLst>
      <p:ext uri="{BB962C8B-B14F-4D97-AF65-F5344CB8AC3E}">
        <p14:creationId xmlns:p14="http://schemas.microsoft.com/office/powerpoint/2010/main" val="263401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/>
          <p:cNvSpPr>
            <a:spLocks noGrp="1"/>
          </p:cNvSpPr>
          <p:nvPr>
            <p:ph idx="4294967295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lIns="91418" tIns="45710" rIns="91418" bIns="45710"/>
          <a:lstStyle/>
          <a:p>
            <a:pPr eaLnBrk="1" hangingPunct="1"/>
            <a:endParaRPr lang="fr-FR" altLang="fr-FR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9" y="549275"/>
            <a:ext cx="8497887" cy="611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contenu 2"/>
          <p:cNvSpPr txBox="1">
            <a:spLocks/>
          </p:cNvSpPr>
          <p:nvPr/>
        </p:nvSpPr>
        <p:spPr bwMode="auto">
          <a:xfrm>
            <a:off x="611188" y="5949950"/>
            <a:ext cx="331311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fr-FR" altLang="fr-FR" sz="1600" kern="0" dirty="0">
                <a:latin typeface="Comic Sans MS" pitchFamily="66" charset="0"/>
              </a:rPr>
              <a:t>AMP – Visual TV Régie antenne Studios Rive Gauche</a:t>
            </a:r>
          </a:p>
        </p:txBody>
      </p:sp>
    </p:spTree>
    <p:extLst>
      <p:ext uri="{BB962C8B-B14F-4D97-AF65-F5344CB8AC3E}">
        <p14:creationId xmlns:p14="http://schemas.microsoft.com/office/powerpoint/2010/main" val="358010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/>
          <p:cNvSpPr>
            <a:spLocks noGrp="1"/>
          </p:cNvSpPr>
          <p:nvPr>
            <p:ph idx="4294967295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lIns="91418" tIns="45710" rIns="91418" bIns="45710"/>
          <a:lstStyle/>
          <a:p>
            <a:pPr eaLnBrk="1" hangingPunct="1"/>
            <a:endParaRPr lang="fr-FR" altLang="fr-FR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4" y="620713"/>
            <a:ext cx="8891587" cy="59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contenu 2"/>
          <p:cNvSpPr txBox="1">
            <a:spLocks/>
          </p:cNvSpPr>
          <p:nvPr/>
        </p:nvSpPr>
        <p:spPr bwMode="auto">
          <a:xfrm>
            <a:off x="5867400" y="5954713"/>
            <a:ext cx="313213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fr-FR" altLang="fr-FR" sz="1600" kern="0" dirty="0">
                <a:latin typeface="Comic Sans MS" panose="030F0702030302020204" pitchFamily="66" charset="0"/>
              </a:rPr>
              <a:t>AMP – Visual TV Régie musique Studios Rive Gauche</a:t>
            </a:r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107505" y="6481142"/>
            <a:ext cx="2808288" cy="476250"/>
          </a:xfrm>
          <a:prstGeom prst="rect">
            <a:avLst/>
          </a:prstGeom>
        </p:spPr>
        <p:txBody>
          <a:bodyPr/>
          <a:lstStyle>
            <a:lvl1pPr>
              <a:defRPr sz="1200" i="1">
                <a:solidFill>
                  <a:srgbClr val="C00000"/>
                </a:solidFill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r>
              <a:rPr lang="fr-FR" altLang="fr-FR" dirty="0" smtClean="0"/>
              <a:t>Présentation BTS, 10/12/2013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408516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4" y="539752"/>
            <a:ext cx="8066087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contenu 2"/>
          <p:cNvSpPr txBox="1">
            <a:spLocks/>
          </p:cNvSpPr>
          <p:nvPr/>
        </p:nvSpPr>
        <p:spPr bwMode="auto">
          <a:xfrm>
            <a:off x="684215" y="6092825"/>
            <a:ext cx="287972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fr-FR" altLang="fr-FR" sz="1600" kern="0" dirty="0"/>
              <a:t>France Télévisions car HF</a:t>
            </a:r>
          </a:p>
        </p:txBody>
      </p:sp>
    </p:spTree>
    <p:extLst>
      <p:ext uri="{BB962C8B-B14F-4D97-AF65-F5344CB8AC3E}">
        <p14:creationId xmlns:p14="http://schemas.microsoft.com/office/powerpoint/2010/main" val="145265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20713"/>
            <a:ext cx="7993062" cy="599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contenu 2"/>
          <p:cNvSpPr txBox="1">
            <a:spLocks/>
          </p:cNvSpPr>
          <p:nvPr/>
        </p:nvSpPr>
        <p:spPr bwMode="auto">
          <a:xfrm>
            <a:off x="755650" y="6165850"/>
            <a:ext cx="34559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fr-FR" altLang="fr-FR" sz="1600" kern="0" dirty="0"/>
              <a:t>La Première (RFO) Guadeloupe</a:t>
            </a:r>
          </a:p>
        </p:txBody>
      </p:sp>
    </p:spTree>
    <p:extLst>
      <p:ext uri="{BB962C8B-B14F-4D97-AF65-F5344CB8AC3E}">
        <p14:creationId xmlns:p14="http://schemas.microsoft.com/office/powerpoint/2010/main" val="72152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/>
          <p:cNvSpPr>
            <a:spLocks noGrp="1"/>
          </p:cNvSpPr>
          <p:nvPr>
            <p:ph idx="4294967295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lIns="91418" tIns="45710" rIns="91418" bIns="45710"/>
          <a:lstStyle/>
          <a:p>
            <a:pPr eaLnBrk="1" hangingPunct="1"/>
            <a:endParaRPr lang="fr-FR" altLang="fr-FR" smtClean="0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2808288" cy="476250"/>
          </a:xfrm>
        </p:spPr>
        <p:txBody>
          <a:bodyPr/>
          <a:lstStyle/>
          <a:p>
            <a:pPr>
              <a:defRPr/>
            </a:pPr>
            <a:r>
              <a:rPr lang="fr-FR" altLang="fr-FR"/>
              <a:t>AUDIOPOLE BROADCAST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9" y="765177"/>
            <a:ext cx="8783637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contenu 2"/>
          <p:cNvSpPr txBox="1">
            <a:spLocks/>
          </p:cNvSpPr>
          <p:nvPr/>
        </p:nvSpPr>
        <p:spPr bwMode="auto">
          <a:xfrm>
            <a:off x="468314" y="6092825"/>
            <a:ext cx="3671887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fr-FR" altLang="fr-FR" sz="1600" kern="0" dirty="0"/>
              <a:t>AMP – Visual TV Car 9</a:t>
            </a:r>
          </a:p>
        </p:txBody>
      </p:sp>
    </p:spTree>
    <p:extLst>
      <p:ext uri="{BB962C8B-B14F-4D97-AF65-F5344CB8AC3E}">
        <p14:creationId xmlns:p14="http://schemas.microsoft.com/office/powerpoint/2010/main" val="40792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/>
          <p:cNvSpPr>
            <a:spLocks noGrp="1"/>
          </p:cNvSpPr>
          <p:nvPr>
            <p:ph idx="4294967295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lIns="91418" tIns="45710" rIns="91418" bIns="45710"/>
          <a:lstStyle/>
          <a:p>
            <a:pPr eaLnBrk="1" hangingPunct="1"/>
            <a:endParaRPr lang="fr-FR" altLang="fr-FR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20713"/>
            <a:ext cx="8856662" cy="59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contenu 2"/>
          <p:cNvSpPr txBox="1">
            <a:spLocks/>
          </p:cNvSpPr>
          <p:nvPr/>
        </p:nvSpPr>
        <p:spPr bwMode="auto">
          <a:xfrm>
            <a:off x="395288" y="6021388"/>
            <a:ext cx="288131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fr-FR" altLang="fr-FR" sz="1600" kern="0" dirty="0"/>
              <a:t>AMP – Visual TV car 11</a:t>
            </a:r>
          </a:p>
        </p:txBody>
      </p:sp>
    </p:spTree>
    <p:extLst>
      <p:ext uri="{BB962C8B-B14F-4D97-AF65-F5344CB8AC3E}">
        <p14:creationId xmlns:p14="http://schemas.microsoft.com/office/powerpoint/2010/main" val="383061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30227"/>
            <a:ext cx="8064500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contenu 2"/>
          <p:cNvSpPr txBox="1">
            <a:spLocks/>
          </p:cNvSpPr>
          <p:nvPr/>
        </p:nvSpPr>
        <p:spPr bwMode="auto">
          <a:xfrm>
            <a:off x="6659563" y="6145213"/>
            <a:ext cx="288131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fr-FR" altLang="fr-FR" sz="1600" kern="0" dirty="0" err="1">
                <a:latin typeface="Comic Sans MS" pitchFamily="66" charset="0"/>
              </a:rPr>
              <a:t>Euromedia</a:t>
            </a:r>
            <a:r>
              <a:rPr lang="fr-FR" altLang="fr-FR" sz="1600" kern="0" dirty="0">
                <a:latin typeface="Comic Sans MS" pitchFamily="66" charset="0"/>
              </a:rPr>
              <a:t> car 741</a:t>
            </a:r>
          </a:p>
        </p:txBody>
      </p:sp>
    </p:spTree>
    <p:extLst>
      <p:ext uri="{BB962C8B-B14F-4D97-AF65-F5344CB8AC3E}">
        <p14:creationId xmlns:p14="http://schemas.microsoft.com/office/powerpoint/2010/main" val="340060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18" tIns="45710" rIns="91418" bIns="45710"/>
          <a:lstStyle/>
          <a:p>
            <a:pPr eaLnBrk="1" hangingPunct="1"/>
            <a:r>
              <a:rPr lang="fr-FR" altLang="fr-FR" dirty="0" smtClean="0">
                <a:latin typeface="Comic Sans MS" pitchFamily="66" charset="0"/>
              </a:rPr>
              <a:t>Plan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4294967295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lIns="91418" tIns="45710" rIns="91418" bIns="45710"/>
          <a:lstStyle/>
          <a:p>
            <a:pPr eaLnBrk="1" hangingPunct="1"/>
            <a:r>
              <a:rPr lang="fr-FR" altLang="fr-FR" dirty="0" smtClean="0">
                <a:latin typeface="Comic Sans MS" pitchFamily="66" charset="0"/>
              </a:rPr>
              <a:t>Introduction : les domaines de l’audio</a:t>
            </a:r>
          </a:p>
          <a:p>
            <a:pPr eaLnBrk="1" hangingPunct="1"/>
            <a:r>
              <a:rPr lang="fr-FR" altLang="fr-FR" dirty="0" smtClean="0">
                <a:latin typeface="Comic Sans MS" pitchFamily="66" charset="0"/>
              </a:rPr>
              <a:t>L’audio en télévision</a:t>
            </a:r>
          </a:p>
          <a:p>
            <a:pPr lvl="1" eaLnBrk="1" hangingPunct="1"/>
            <a:r>
              <a:rPr lang="fr-FR" altLang="fr-FR" dirty="0" smtClean="0">
                <a:latin typeface="Comic Sans MS" pitchFamily="66" charset="0"/>
              </a:rPr>
              <a:t>La prise de son et mixage</a:t>
            </a:r>
          </a:p>
          <a:p>
            <a:pPr lvl="2" eaLnBrk="1" hangingPunct="1"/>
            <a:r>
              <a:rPr lang="fr-FR" altLang="fr-FR" dirty="0" smtClean="0">
                <a:latin typeface="Comic Sans MS" pitchFamily="66" charset="0"/>
              </a:rPr>
              <a:t>Les fonctions de la console</a:t>
            </a:r>
          </a:p>
          <a:p>
            <a:pPr lvl="2" eaLnBrk="1" hangingPunct="1"/>
            <a:r>
              <a:rPr lang="fr-FR" altLang="fr-FR" dirty="0" smtClean="0">
                <a:latin typeface="Comic Sans MS" pitchFamily="66" charset="0"/>
              </a:rPr>
              <a:t>Les évolutions récentes</a:t>
            </a:r>
          </a:p>
          <a:p>
            <a:pPr lvl="2" eaLnBrk="1" hangingPunct="1"/>
            <a:r>
              <a:rPr lang="fr-FR" altLang="fr-FR" dirty="0" smtClean="0">
                <a:latin typeface="Comic Sans MS" pitchFamily="66" charset="0"/>
              </a:rPr>
              <a:t>Le </a:t>
            </a:r>
            <a:r>
              <a:rPr lang="fr-FR" altLang="fr-FR" dirty="0" err="1" smtClean="0">
                <a:latin typeface="Comic Sans MS" pitchFamily="66" charset="0"/>
              </a:rPr>
              <a:t>loudness</a:t>
            </a:r>
            <a:r>
              <a:rPr lang="fr-FR" altLang="fr-FR" dirty="0" smtClean="0">
                <a:latin typeface="Comic Sans MS" pitchFamily="66" charset="0"/>
              </a:rPr>
              <a:t> R128</a:t>
            </a:r>
          </a:p>
          <a:p>
            <a:pPr lvl="1" eaLnBrk="1" hangingPunct="1"/>
            <a:r>
              <a:rPr lang="fr-FR" altLang="fr-FR" dirty="0" smtClean="0">
                <a:latin typeface="Comic Sans MS" pitchFamily="66" charset="0"/>
              </a:rPr>
              <a:t>Le système d’ordres ou intercom</a:t>
            </a:r>
          </a:p>
          <a:p>
            <a:pPr eaLnBrk="1" hangingPunct="1"/>
            <a:endParaRPr lang="fr-FR" altLang="fr-FR" dirty="0" smtClean="0">
              <a:latin typeface="Comic Sans MS" pitchFamily="66" charset="0"/>
            </a:endParaRP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107505" y="6481142"/>
            <a:ext cx="2808288" cy="476250"/>
          </a:xfrm>
          <a:prstGeom prst="rect">
            <a:avLst/>
          </a:prstGeom>
        </p:spPr>
        <p:txBody>
          <a:bodyPr/>
          <a:lstStyle>
            <a:lvl1pPr>
              <a:defRPr sz="1200" i="1">
                <a:solidFill>
                  <a:srgbClr val="C00000"/>
                </a:solidFill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r>
              <a:rPr lang="fr-FR" altLang="fr-FR" dirty="0" smtClean="0"/>
              <a:t>Présentation BTS, 10/12/2013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308898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/>
          <p:cNvGraphicFramePr>
            <a:graphicFrameLocks noChangeAspect="1"/>
          </p:cNvGraphicFramePr>
          <p:nvPr/>
        </p:nvGraphicFramePr>
        <p:xfrm>
          <a:off x="327025" y="549276"/>
          <a:ext cx="8566150" cy="6062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8" name="Acrobat Document" r:id="rId3" imgW="9075258" imgH="6423660" progId="AcroExch.Document.7">
                  <p:embed/>
                </p:oleObj>
              </mc:Choice>
              <mc:Fallback>
                <p:oleObj name="Acrobat Document" r:id="rId3" imgW="9075258" imgH="642366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025" y="549276"/>
                        <a:ext cx="8566150" cy="6062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107505" y="6481142"/>
            <a:ext cx="2808288" cy="476250"/>
          </a:xfrm>
          <a:prstGeom prst="rect">
            <a:avLst/>
          </a:prstGeom>
        </p:spPr>
        <p:txBody>
          <a:bodyPr/>
          <a:lstStyle>
            <a:lvl1pPr>
              <a:defRPr sz="1200" i="1">
                <a:solidFill>
                  <a:srgbClr val="C00000"/>
                </a:solidFill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r>
              <a:rPr lang="fr-FR" altLang="fr-FR" dirty="0" smtClean="0"/>
              <a:t>Présentation BTS, 10/12/2013</a:t>
            </a:r>
            <a:endParaRPr lang="fr-FR" altLang="fr-FR" dirty="0"/>
          </a:p>
        </p:txBody>
      </p:sp>
      <p:pic>
        <p:nvPicPr>
          <p:cNvPr id="7" name="Picture 27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25" y="133996"/>
            <a:ext cx="1724382" cy="252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387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395536" y="1628800"/>
            <a:ext cx="8229600" cy="1143000"/>
          </a:xfrm>
          <a:prstGeom prst="rect">
            <a:avLst/>
          </a:prstGeom>
        </p:spPr>
        <p:txBody>
          <a:bodyPr lIns="91418" tIns="45710" rIns="91418" bIns="45710"/>
          <a:lstStyle/>
          <a:p>
            <a:pPr eaLnBrk="1" hangingPunct="1"/>
            <a:r>
              <a:rPr lang="fr-FR" altLang="fr-FR" dirty="0" smtClean="0">
                <a:latin typeface="Comic Sans MS" pitchFamily="66" charset="0"/>
              </a:rPr>
              <a:t>Les systèmes d’ordres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4294967295"/>
          </p:nvPr>
        </p:nvSpPr>
        <p:spPr>
          <a:xfrm>
            <a:off x="1403648" y="2780929"/>
            <a:ext cx="8229600" cy="4525963"/>
          </a:xfrm>
          <a:prstGeom prst="rect">
            <a:avLst/>
          </a:prstGeom>
        </p:spPr>
        <p:txBody>
          <a:bodyPr lIns="91418" tIns="45710" rIns="91418" bIns="45710"/>
          <a:lstStyle/>
          <a:p>
            <a:pPr eaLnBrk="1" hangingPunct="1"/>
            <a:r>
              <a:rPr lang="fr-FR" altLang="fr-FR" dirty="0" smtClean="0">
                <a:latin typeface="Comic Sans MS" pitchFamily="66" charset="0"/>
              </a:rPr>
              <a:t>2 fils / 4 fils</a:t>
            </a:r>
          </a:p>
          <a:p>
            <a:pPr eaLnBrk="1" hangingPunct="1"/>
            <a:r>
              <a:rPr lang="fr-FR" altLang="fr-FR" dirty="0" smtClean="0">
                <a:latin typeface="Comic Sans MS" pitchFamily="66" charset="0"/>
              </a:rPr>
              <a:t>Sources et destinations</a:t>
            </a:r>
          </a:p>
          <a:p>
            <a:pPr eaLnBrk="1" hangingPunct="1"/>
            <a:r>
              <a:rPr lang="fr-FR" altLang="fr-FR" dirty="0" smtClean="0">
                <a:latin typeface="Comic Sans MS" pitchFamily="66" charset="0"/>
              </a:rPr>
              <a:t>Logiciel de configuration</a:t>
            </a:r>
          </a:p>
          <a:p>
            <a:pPr eaLnBrk="1" hangingPunct="1"/>
            <a:r>
              <a:rPr lang="fr-FR" altLang="fr-FR" dirty="0" smtClean="0">
                <a:latin typeface="Comic Sans MS" pitchFamily="66" charset="0"/>
              </a:rPr>
              <a:t>Exemples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107505" y="6481142"/>
            <a:ext cx="2808288" cy="476250"/>
          </a:xfrm>
          <a:prstGeom prst="rect">
            <a:avLst/>
          </a:prstGeom>
        </p:spPr>
        <p:txBody>
          <a:bodyPr/>
          <a:lstStyle>
            <a:lvl1pPr>
              <a:defRPr sz="1200" i="1">
                <a:solidFill>
                  <a:srgbClr val="C00000"/>
                </a:solidFill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r>
              <a:rPr lang="fr-FR" altLang="fr-FR" dirty="0" smtClean="0"/>
              <a:t>Présentation BTS, 10/12/2013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144539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soundhouse.co.jp/shop/prod_img/c/clearcom_rs601xxx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40" y="3716338"/>
            <a:ext cx="1368425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www.proaudio.com/images/clearcom_cc4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2852738"/>
            <a:ext cx="12969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r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18" tIns="45710" rIns="91418" bIns="45710"/>
          <a:lstStyle/>
          <a:p>
            <a:pPr eaLnBrk="1" hangingPunct="1"/>
            <a:r>
              <a:rPr lang="fr-FR" altLang="fr-FR" smtClean="0">
                <a:latin typeface="Comic Sans MS" pitchFamily="66" charset="0"/>
              </a:rPr>
              <a:t>Système 2 fils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idx="4294967295"/>
          </p:nvPr>
        </p:nvSpPr>
        <p:spPr>
          <a:xfrm>
            <a:off x="1692275" y="1268413"/>
            <a:ext cx="4859338" cy="1873250"/>
          </a:xfrm>
          <a:prstGeom prst="rect">
            <a:avLst/>
          </a:prstGeom>
        </p:spPr>
        <p:txBody>
          <a:bodyPr lIns="91418" tIns="45710" rIns="91418" bIns="45710"/>
          <a:lstStyle/>
          <a:p>
            <a:pPr eaLnBrk="1" hangingPunct="1"/>
            <a:r>
              <a:rPr lang="fr-FR" altLang="fr-FR" sz="2000" dirty="0">
                <a:latin typeface="Comic Sans MS" pitchFamily="66" charset="0"/>
              </a:rPr>
              <a:t>Boitiers (</a:t>
            </a:r>
            <a:r>
              <a:rPr lang="fr-FR" altLang="fr-FR" sz="2000" dirty="0" err="1">
                <a:latin typeface="Comic Sans MS" pitchFamily="66" charset="0"/>
              </a:rPr>
              <a:t>beltpacks</a:t>
            </a:r>
            <a:r>
              <a:rPr lang="fr-FR" altLang="fr-FR" sz="2000" dirty="0">
                <a:latin typeface="Comic Sans MS" pitchFamily="66" charset="0"/>
              </a:rPr>
              <a:t>) en chaines</a:t>
            </a:r>
          </a:p>
          <a:p>
            <a:pPr eaLnBrk="1" hangingPunct="1"/>
            <a:r>
              <a:rPr lang="fr-FR" altLang="fr-FR" sz="2000" dirty="0">
                <a:latin typeface="Comic Sans MS" pitchFamily="66" charset="0"/>
              </a:rPr>
              <a:t>Signal aller et retour sur le même câble micro</a:t>
            </a:r>
          </a:p>
          <a:p>
            <a:pPr eaLnBrk="1" hangingPunct="1"/>
            <a:r>
              <a:rPr lang="fr-FR" altLang="fr-FR" sz="2000" dirty="0">
                <a:latin typeface="Comic Sans MS" pitchFamily="66" charset="0"/>
              </a:rPr>
              <a:t>Communications en conférence sur 1 ou 2 canaux</a:t>
            </a:r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2808288" cy="476250"/>
          </a:xfrm>
        </p:spPr>
        <p:txBody>
          <a:bodyPr/>
          <a:lstStyle/>
          <a:p>
            <a:pPr>
              <a:defRPr/>
            </a:pPr>
            <a:r>
              <a:rPr lang="fr-FR" altLang="fr-FR">
                <a:solidFill>
                  <a:srgbClr val="FFFFFF"/>
                </a:solidFill>
              </a:rPr>
              <a:t>AUDIOPOLE BROADCAST</a:t>
            </a:r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2268538" y="3486150"/>
            <a:ext cx="863600" cy="0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50825" y="2997202"/>
            <a:ext cx="1873250" cy="2663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5" tIns="45695" rIns="91385" bIns="45695" anchor="ctr"/>
          <a:lstStyle/>
          <a:p>
            <a:pPr algn="ctr">
              <a:defRPr/>
            </a:pPr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</a:rPr>
              <a:t>Base</a:t>
            </a:r>
          </a:p>
        </p:txBody>
      </p:sp>
      <p:pic>
        <p:nvPicPr>
          <p:cNvPr id="11" name="Picture 4" descr="http://www.soundhouse.co.jp/shop/prod_img/c/clearcom_rs601xxx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2" y="3716338"/>
            <a:ext cx="1368425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http://www.proaudio.com/images/clearcom_cc4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9" y="2852738"/>
            <a:ext cx="129698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Connecteur droit avec flèche 12"/>
          <p:cNvCxnSpPr/>
          <p:nvPr/>
        </p:nvCxnSpPr>
        <p:spPr>
          <a:xfrm>
            <a:off x="4140200" y="3486150"/>
            <a:ext cx="863600" cy="0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>
            <a:off x="2268538" y="3638550"/>
            <a:ext cx="863600" cy="0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>
            <a:off x="4140200" y="3640138"/>
            <a:ext cx="863600" cy="0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4" descr="http://www.soundhouse.co.jp/shop/prod_img/c/clearcom_rs601xxx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7" y="3716338"/>
            <a:ext cx="1368425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http://www.proaudio.com/images/clearcom_cc4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4" y="2852738"/>
            <a:ext cx="129698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Connecteur droit avec flèche 17"/>
          <p:cNvCxnSpPr/>
          <p:nvPr/>
        </p:nvCxnSpPr>
        <p:spPr>
          <a:xfrm>
            <a:off x="6156325" y="3486150"/>
            <a:ext cx="863600" cy="0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>
            <a:off x="6156325" y="3640138"/>
            <a:ext cx="863600" cy="0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4" descr="http://www.soundhouse.co.jp/shop/prod_img/c/clearcom_rs601xxx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40" y="5481638"/>
            <a:ext cx="1368425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http://www.proaudio.com/images/clearcom_cc4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616450"/>
            <a:ext cx="1296988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Connecteur droit avec flèche 21"/>
          <p:cNvCxnSpPr/>
          <p:nvPr/>
        </p:nvCxnSpPr>
        <p:spPr>
          <a:xfrm>
            <a:off x="2268538" y="5249863"/>
            <a:ext cx="863600" cy="0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4" descr="http://www.soundhouse.co.jp/shop/prod_img/c/clearcom_rs601xxx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2" y="5481638"/>
            <a:ext cx="1368425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 descr="http://www.proaudio.com/images/clearcom_cc4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9" y="4616450"/>
            <a:ext cx="129698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Connecteur droit avec flèche 24"/>
          <p:cNvCxnSpPr/>
          <p:nvPr/>
        </p:nvCxnSpPr>
        <p:spPr>
          <a:xfrm>
            <a:off x="4140200" y="5249863"/>
            <a:ext cx="863600" cy="0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>
            <a:off x="2268538" y="5402263"/>
            <a:ext cx="863600" cy="0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>
            <a:off x="4140200" y="5405438"/>
            <a:ext cx="863600" cy="0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4" descr="http://www.soundhouse.co.jp/shop/prod_img/c/clearcom_rs601xxx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7" y="5481638"/>
            <a:ext cx="1368425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http://www.proaudio.com/images/clearcom_cc4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4" y="4616450"/>
            <a:ext cx="129698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" name="Connecteur droit avec flèche 29"/>
          <p:cNvCxnSpPr/>
          <p:nvPr/>
        </p:nvCxnSpPr>
        <p:spPr>
          <a:xfrm>
            <a:off x="6156325" y="5249863"/>
            <a:ext cx="863600" cy="0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>
            <a:off x="6156325" y="5405438"/>
            <a:ext cx="863600" cy="0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7"/>
          <p:cNvSpPr txBox="1">
            <a:spLocks noChangeArrowheads="1"/>
          </p:cNvSpPr>
          <p:nvPr/>
        </p:nvSpPr>
        <p:spPr bwMode="auto">
          <a:xfrm>
            <a:off x="827089" y="3360739"/>
            <a:ext cx="10620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5" tIns="45695" rIns="91385" bIns="4569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RomanC" pitchFamily="2" charset="0"/>
                <a:ea typeface="RomanC" pitchFamily="2" charset="0"/>
                <a:cs typeface="RomanC" pitchFamily="2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RomanC" pitchFamily="2" charset="0"/>
                <a:ea typeface="RomanC" pitchFamily="2" charset="0"/>
                <a:cs typeface="RomanC" pitchFamily="2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RomanC" pitchFamily="2" charset="0"/>
                <a:ea typeface="RomanC" pitchFamily="2" charset="0"/>
                <a:cs typeface="RomanC" pitchFamily="2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RomanC" pitchFamily="2" charset="0"/>
                <a:ea typeface="RomanC" pitchFamily="2" charset="0"/>
                <a:cs typeface="RomanC" pitchFamily="2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RomanC" pitchFamily="2" charset="0"/>
                <a:ea typeface="RomanC" pitchFamily="2" charset="0"/>
                <a:cs typeface="RomanC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RomanC" pitchFamily="2" charset="0"/>
                <a:ea typeface="RomanC" pitchFamily="2" charset="0"/>
                <a:cs typeface="RomanC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RomanC" pitchFamily="2" charset="0"/>
                <a:ea typeface="RomanC" pitchFamily="2" charset="0"/>
                <a:cs typeface="RomanC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RomanC" pitchFamily="2" charset="0"/>
                <a:ea typeface="RomanC" pitchFamily="2" charset="0"/>
                <a:cs typeface="RomanC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RomanC" pitchFamily="2" charset="0"/>
                <a:ea typeface="RomanC" pitchFamily="2" charset="0"/>
                <a:cs typeface="RomanC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chemeClr val="tx1"/>
                </a:solidFill>
                <a:latin typeface="Verdana" pitchFamily="34" charset="0"/>
              </a:rPr>
              <a:t>Canal 1</a:t>
            </a:r>
          </a:p>
        </p:txBody>
      </p:sp>
      <p:sp>
        <p:nvSpPr>
          <p:cNvPr id="33" name="ZoneTexte 33"/>
          <p:cNvSpPr txBox="1">
            <a:spLocks noChangeArrowheads="1"/>
          </p:cNvSpPr>
          <p:nvPr/>
        </p:nvSpPr>
        <p:spPr bwMode="auto">
          <a:xfrm>
            <a:off x="827089" y="5111750"/>
            <a:ext cx="10620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5" tIns="45695" rIns="91385" bIns="4569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RomanC" pitchFamily="2" charset="0"/>
                <a:ea typeface="RomanC" pitchFamily="2" charset="0"/>
                <a:cs typeface="RomanC" pitchFamily="2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RomanC" pitchFamily="2" charset="0"/>
                <a:ea typeface="RomanC" pitchFamily="2" charset="0"/>
                <a:cs typeface="RomanC" pitchFamily="2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RomanC" pitchFamily="2" charset="0"/>
                <a:ea typeface="RomanC" pitchFamily="2" charset="0"/>
                <a:cs typeface="RomanC" pitchFamily="2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RomanC" pitchFamily="2" charset="0"/>
                <a:ea typeface="RomanC" pitchFamily="2" charset="0"/>
                <a:cs typeface="RomanC" pitchFamily="2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RomanC" pitchFamily="2" charset="0"/>
                <a:ea typeface="RomanC" pitchFamily="2" charset="0"/>
                <a:cs typeface="RomanC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RomanC" pitchFamily="2" charset="0"/>
                <a:ea typeface="RomanC" pitchFamily="2" charset="0"/>
                <a:cs typeface="RomanC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RomanC" pitchFamily="2" charset="0"/>
                <a:ea typeface="RomanC" pitchFamily="2" charset="0"/>
                <a:cs typeface="RomanC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RomanC" pitchFamily="2" charset="0"/>
                <a:ea typeface="RomanC" pitchFamily="2" charset="0"/>
                <a:cs typeface="RomanC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RomanC" pitchFamily="2" charset="0"/>
                <a:ea typeface="RomanC" pitchFamily="2" charset="0"/>
                <a:cs typeface="RomanC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chemeClr val="tx1"/>
                </a:solidFill>
                <a:latin typeface="Verdana" pitchFamily="34" charset="0"/>
              </a:rPr>
              <a:t>Canal 2</a:t>
            </a:r>
          </a:p>
        </p:txBody>
      </p:sp>
      <p:sp>
        <p:nvSpPr>
          <p:cNvPr id="34" name="Espace réservé de la date 3"/>
          <p:cNvSpPr txBox="1">
            <a:spLocks/>
          </p:cNvSpPr>
          <p:nvPr/>
        </p:nvSpPr>
        <p:spPr>
          <a:xfrm>
            <a:off x="107505" y="6481142"/>
            <a:ext cx="2808288" cy="476250"/>
          </a:xfrm>
          <a:prstGeom prst="rect">
            <a:avLst/>
          </a:prstGeom>
        </p:spPr>
        <p:txBody>
          <a:bodyPr lIns="91418" tIns="45710" rIns="91418" bIns="45710"/>
          <a:lstStyle>
            <a:defPPr>
              <a:defRPr lang="fr-FR"/>
            </a:defPPr>
            <a:lvl1pPr marL="0" algn="l" defTabSz="914400" rtl="0" eaLnBrk="1" latinLnBrk="0" hangingPunct="1">
              <a:defRPr sz="1200" i="1" kern="1200">
                <a:solidFill>
                  <a:srgbClr val="C00000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altLang="fr-FR" smtClean="0"/>
              <a:t>Présentation BTS, 10/12/2013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723917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proaudio.com/images/clearcom_cc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357563"/>
            <a:ext cx="12969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/>
          <p:cNvSpPr>
            <a:spLocks noGrp="1"/>
          </p:cNvSpPr>
          <p:nvPr>
            <p:ph type="title" idx="4294967295"/>
          </p:nvPr>
        </p:nvSpPr>
        <p:spPr>
          <a:xfrm>
            <a:off x="91629" y="476672"/>
            <a:ext cx="8229600" cy="1143000"/>
          </a:xfrm>
          <a:prstGeom prst="rect">
            <a:avLst/>
          </a:prstGeom>
        </p:spPr>
        <p:txBody>
          <a:bodyPr lIns="91418" tIns="45710" rIns="91418" bIns="45710"/>
          <a:lstStyle/>
          <a:p>
            <a:pPr eaLnBrk="1" hangingPunct="1"/>
            <a:r>
              <a:rPr lang="fr-FR" altLang="fr-FR" dirty="0" smtClean="0">
                <a:latin typeface="Comic Sans MS" pitchFamily="66" charset="0"/>
              </a:rPr>
              <a:t>Système 2 fils </a:t>
            </a:r>
            <a:r>
              <a:rPr lang="fr-FR" altLang="fr-FR" dirty="0" err="1" smtClean="0">
                <a:latin typeface="Comic Sans MS" pitchFamily="66" charset="0"/>
              </a:rPr>
              <a:t>numerique</a:t>
            </a:r>
            <a:endParaRPr lang="fr-FR" altLang="fr-FR" dirty="0" smtClean="0">
              <a:latin typeface="Comic Sans MS" pitchFamily="66" charset="0"/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4294967295"/>
          </p:nvPr>
        </p:nvSpPr>
        <p:spPr>
          <a:xfrm>
            <a:off x="1126445" y="1412776"/>
            <a:ext cx="7056438" cy="3384550"/>
          </a:xfrm>
          <a:prstGeom prst="rect">
            <a:avLst/>
          </a:prstGeom>
        </p:spPr>
        <p:txBody>
          <a:bodyPr lIns="91418" tIns="45710" rIns="91418" bIns="45710"/>
          <a:lstStyle/>
          <a:p>
            <a:pPr marL="342695" indent="-342695">
              <a:defRPr/>
            </a:pPr>
            <a:r>
              <a:rPr lang="fr-FR" altLang="fr-FR" sz="2000" dirty="0">
                <a:latin typeface="Comic Sans MS" pitchFamily="66" charset="0"/>
              </a:rPr>
              <a:t>Boitiers (</a:t>
            </a:r>
            <a:r>
              <a:rPr lang="fr-FR" altLang="fr-FR" sz="2000" dirty="0" err="1">
                <a:latin typeface="Comic Sans MS" pitchFamily="66" charset="0"/>
              </a:rPr>
              <a:t>beltpacks</a:t>
            </a:r>
            <a:r>
              <a:rPr lang="fr-FR" altLang="fr-FR" sz="2000" dirty="0">
                <a:latin typeface="Comic Sans MS" pitchFamily="66" charset="0"/>
              </a:rPr>
              <a:t>) en chaines ou en Y</a:t>
            </a:r>
          </a:p>
          <a:p>
            <a:pPr marL="342695" indent="-342695">
              <a:defRPr/>
            </a:pPr>
            <a:r>
              <a:rPr lang="fr-FR" altLang="fr-FR" sz="2000" dirty="0">
                <a:latin typeface="Comic Sans MS" pitchFamily="66" charset="0"/>
              </a:rPr>
              <a:t>Signal aller et retour et jusqu’à 12 canaux sur le même câble micro (avec 3 bases)</a:t>
            </a:r>
          </a:p>
          <a:p>
            <a:pPr marL="342695" indent="-342695">
              <a:defRPr/>
            </a:pPr>
            <a:r>
              <a:rPr lang="fr-FR" altLang="fr-FR" sz="2000" dirty="0">
                <a:latin typeface="Comic Sans MS" pitchFamily="66" charset="0"/>
              </a:rPr>
              <a:t>Affectation des canaux sur le boitier</a:t>
            </a:r>
          </a:p>
          <a:p>
            <a:pPr marL="0" indent="0">
              <a:buNone/>
              <a:defRPr/>
            </a:pPr>
            <a:endParaRPr lang="fr-FR" altLang="fr-FR" sz="2000" dirty="0">
              <a:latin typeface="Comic Sans MS" pitchFamily="66" charset="0"/>
            </a:endParaRPr>
          </a:p>
          <a:p>
            <a:pPr marL="0" indent="0">
              <a:buNone/>
              <a:defRPr/>
            </a:pPr>
            <a:endParaRPr lang="fr-FR" altLang="fr-FR" sz="2000" dirty="0">
              <a:latin typeface="Comic Sans MS" pitchFamily="66" charset="0"/>
            </a:endParaRPr>
          </a:p>
          <a:p>
            <a:pPr marL="342695" indent="-342695">
              <a:defRPr/>
            </a:pPr>
            <a:endParaRPr lang="fr-FR" altLang="fr-FR" sz="2000" dirty="0">
              <a:latin typeface="Comic Sans MS" pitchFamily="66" charset="0"/>
            </a:endParaRPr>
          </a:p>
          <a:p>
            <a:pPr marL="342695" indent="-342695">
              <a:defRPr/>
            </a:pPr>
            <a:endParaRPr lang="fr-FR" altLang="fr-FR" sz="2000" dirty="0">
              <a:latin typeface="Comic Sans MS" pitchFamily="66" charset="0"/>
            </a:endParaRP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2808288" cy="476250"/>
          </a:xfrm>
        </p:spPr>
        <p:txBody>
          <a:bodyPr/>
          <a:lstStyle/>
          <a:p>
            <a:pPr>
              <a:defRPr/>
            </a:pPr>
            <a:r>
              <a:rPr lang="fr-FR" altLang="fr-FR">
                <a:solidFill>
                  <a:srgbClr val="FFFFFF"/>
                </a:solidFill>
              </a:rPr>
              <a:t>AUDIOPOLE BROADCAST</a:t>
            </a:r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2268538" y="3989388"/>
            <a:ext cx="863600" cy="0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50825" y="3500438"/>
            <a:ext cx="1873250" cy="2665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5" tIns="45695" rIns="91385" bIns="45695" anchor="ctr"/>
          <a:lstStyle/>
          <a:p>
            <a:pPr algn="ctr">
              <a:defRPr/>
            </a:pPr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</a:rPr>
              <a:t>Base</a:t>
            </a:r>
          </a:p>
          <a:p>
            <a:pPr algn="ctr">
              <a:defRPr/>
            </a:pPr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</a:rPr>
              <a:t>4 canaux</a:t>
            </a:r>
          </a:p>
        </p:txBody>
      </p:sp>
      <p:pic>
        <p:nvPicPr>
          <p:cNvPr id="10" name="Picture 2" descr="http://www.proaudio.com/images/clearcom_cc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9" y="3357563"/>
            <a:ext cx="129698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necteur droit avec flèche 10"/>
          <p:cNvCxnSpPr/>
          <p:nvPr/>
        </p:nvCxnSpPr>
        <p:spPr>
          <a:xfrm>
            <a:off x="4140200" y="3989388"/>
            <a:ext cx="863600" cy="0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2268538" y="4141788"/>
            <a:ext cx="863600" cy="0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4140200" y="4144963"/>
            <a:ext cx="863600" cy="0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http://www.proaudio.com/images/clearcom_cc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4" y="3357563"/>
            <a:ext cx="129698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Connecteur droit avec flèche 14"/>
          <p:cNvCxnSpPr/>
          <p:nvPr/>
        </p:nvCxnSpPr>
        <p:spPr>
          <a:xfrm>
            <a:off x="6156325" y="3989388"/>
            <a:ext cx="863600" cy="0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6156325" y="4144963"/>
            <a:ext cx="863600" cy="0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 descr="http://www.proaudio.com/images/clearcom_cc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9" y="5116513"/>
            <a:ext cx="129698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Connecteur droit avec flèche 17"/>
          <p:cNvCxnSpPr/>
          <p:nvPr/>
        </p:nvCxnSpPr>
        <p:spPr>
          <a:xfrm>
            <a:off x="4284663" y="4235451"/>
            <a:ext cx="0" cy="1312863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 descr="http://www.proaudio.com/images/clearcom_cc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116513"/>
            <a:ext cx="12969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Connecteur droit avec flèche 19"/>
          <p:cNvCxnSpPr/>
          <p:nvPr/>
        </p:nvCxnSpPr>
        <p:spPr>
          <a:xfrm>
            <a:off x="5148263" y="5749925"/>
            <a:ext cx="863600" cy="0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>
            <a:off x="4500563" y="4235450"/>
            <a:ext cx="0" cy="1309688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>
            <a:off x="5148263" y="5903913"/>
            <a:ext cx="863600" cy="0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 descr="http://www.proaudio.com/images/clearcom_cc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525" y="5116513"/>
            <a:ext cx="12969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Connecteur droit avec flèche 23"/>
          <p:cNvCxnSpPr/>
          <p:nvPr/>
        </p:nvCxnSpPr>
        <p:spPr>
          <a:xfrm>
            <a:off x="7164388" y="5749925"/>
            <a:ext cx="863600" cy="0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>
            <a:off x="7164388" y="5903913"/>
            <a:ext cx="863600" cy="0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31" descr="http://www.bswusa.com/Images/Product_Images/clear_hbp2x.JPG?width=1100&amp;height=800&amp;scale=bo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988" y="4176713"/>
            <a:ext cx="1065212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1" descr="http://www.bswusa.com/Images/Product_Images/clear_hbp2x.JPG?width=1100&amp;height=800&amp;scale=bo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63" y="4235450"/>
            <a:ext cx="1065212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1" descr="http://www.bswusa.com/Images/Product_Images/clear_hbp2x.JPG?width=1100&amp;height=800&amp;scale=bo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351" y="4235450"/>
            <a:ext cx="1065213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1" descr="http://www.bswusa.com/Images/Product_Images/clear_hbp2x.JPG?width=1100&amp;height=800&amp;scale=bo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1" y="5976938"/>
            <a:ext cx="1065213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1" descr="http://www.bswusa.com/Images/Product_Images/clear_hbp2x.JPG?width=1100&amp;height=800&amp;scale=bo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038" y="5980114"/>
            <a:ext cx="106680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1" descr="http://www.bswusa.com/Images/Product_Images/clear_hbp2x.JPG?width=1100&amp;height=800&amp;scale=bo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063" y="5980114"/>
            <a:ext cx="1065212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http://www.bswusa.com/Images/Product_Images/clear_hbp2x.JPG?width=1100&amp;height=800&amp;scale=bo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238" y="2349500"/>
            <a:ext cx="1065212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 descr="http://www.proaudio.com/images/clearcom_cc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525" y="2133600"/>
            <a:ext cx="12969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4" name="Connecteur droit avec flèche 33"/>
          <p:cNvCxnSpPr/>
          <p:nvPr/>
        </p:nvCxnSpPr>
        <p:spPr>
          <a:xfrm flipV="1">
            <a:off x="6243638" y="2736851"/>
            <a:ext cx="1136650" cy="1052513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/>
          <p:nvPr/>
        </p:nvCxnSpPr>
        <p:spPr>
          <a:xfrm flipV="1">
            <a:off x="6443665" y="2924177"/>
            <a:ext cx="936625" cy="873125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Espace réservé de la date 3"/>
          <p:cNvSpPr txBox="1">
            <a:spLocks/>
          </p:cNvSpPr>
          <p:nvPr/>
        </p:nvSpPr>
        <p:spPr>
          <a:xfrm>
            <a:off x="107505" y="6481142"/>
            <a:ext cx="2808288" cy="476250"/>
          </a:xfrm>
          <a:prstGeom prst="rect">
            <a:avLst/>
          </a:prstGeom>
        </p:spPr>
        <p:txBody>
          <a:bodyPr lIns="91418" tIns="45710" rIns="91418" bIns="45710"/>
          <a:lstStyle>
            <a:defPPr>
              <a:defRPr lang="fr-FR"/>
            </a:defPPr>
            <a:lvl1pPr marL="0" algn="l" defTabSz="914400" rtl="0" eaLnBrk="1" latinLnBrk="0" hangingPunct="1">
              <a:defRPr sz="1200" i="1" kern="1200">
                <a:solidFill>
                  <a:srgbClr val="C00000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altLang="fr-FR" smtClean="0"/>
              <a:t>Présentation BTS, 10/12/2013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207872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18" tIns="45710" rIns="91418" bIns="45710"/>
          <a:lstStyle/>
          <a:p>
            <a:pPr eaLnBrk="1" hangingPunct="1"/>
            <a:r>
              <a:rPr lang="fr-FR" altLang="fr-FR" smtClean="0">
                <a:latin typeface="Comic Sans MS" pitchFamily="66" charset="0"/>
              </a:rPr>
              <a:t>Système 4 fils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4294967295"/>
          </p:nvPr>
        </p:nvSpPr>
        <p:spPr>
          <a:xfrm>
            <a:off x="2562227" y="1281290"/>
            <a:ext cx="4860925" cy="1871662"/>
          </a:xfrm>
          <a:prstGeom prst="rect">
            <a:avLst/>
          </a:prstGeom>
        </p:spPr>
        <p:txBody>
          <a:bodyPr lIns="91418" tIns="45710" rIns="91418" bIns="45710"/>
          <a:lstStyle/>
          <a:p>
            <a:pPr eaLnBrk="1" hangingPunct="1"/>
            <a:r>
              <a:rPr lang="fr-FR" altLang="fr-FR" sz="2000" dirty="0">
                <a:latin typeface="Comic Sans MS" pitchFamily="66" charset="0"/>
              </a:rPr>
              <a:t>Matrice de commutation</a:t>
            </a:r>
          </a:p>
          <a:p>
            <a:pPr eaLnBrk="1" hangingPunct="1"/>
            <a:r>
              <a:rPr lang="fr-FR" altLang="fr-FR" sz="2000" dirty="0">
                <a:latin typeface="Comic Sans MS" pitchFamily="66" charset="0"/>
              </a:rPr>
              <a:t>Câblage en étoile</a:t>
            </a:r>
          </a:p>
          <a:p>
            <a:pPr eaLnBrk="1" hangingPunct="1"/>
            <a:r>
              <a:rPr lang="fr-FR" altLang="fr-FR" sz="2000" dirty="0">
                <a:latin typeface="Comic Sans MS" pitchFamily="66" charset="0"/>
              </a:rPr>
              <a:t>Communications privatives</a:t>
            </a:r>
          </a:p>
          <a:p>
            <a:pPr eaLnBrk="1" hangingPunct="1"/>
            <a:r>
              <a:rPr lang="fr-FR" altLang="fr-FR" sz="2000" dirty="0">
                <a:latin typeface="Comic Sans MS" pitchFamily="66" charset="0"/>
              </a:rPr>
              <a:t>Logiciel de configuration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2808288" cy="476250"/>
          </a:xfrm>
        </p:spPr>
        <p:txBody>
          <a:bodyPr/>
          <a:lstStyle/>
          <a:p>
            <a:pPr>
              <a:defRPr/>
            </a:pPr>
            <a:r>
              <a:rPr lang="fr-FR" altLang="fr-FR">
                <a:solidFill>
                  <a:srgbClr val="FFFFFF"/>
                </a:solidFill>
              </a:rPr>
              <a:t>AUDIOPOLE BROADCAST</a:t>
            </a:r>
          </a:p>
        </p:txBody>
      </p:sp>
      <p:sp>
        <p:nvSpPr>
          <p:cNvPr id="7" name="Rectangle 6"/>
          <p:cNvSpPr/>
          <p:nvPr/>
        </p:nvSpPr>
        <p:spPr>
          <a:xfrm>
            <a:off x="3811588" y="3181351"/>
            <a:ext cx="1873250" cy="26654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5" tIns="45695" rIns="91385" bIns="45695" anchor="ctr"/>
          <a:lstStyle/>
          <a:p>
            <a:pPr algn="ctr">
              <a:defRPr/>
            </a:pPr>
            <a:r>
              <a:rPr lang="fr-FR" dirty="0">
                <a:solidFill>
                  <a:srgbClr val="000000">
                    <a:lumMod val="95000"/>
                    <a:lumOff val="5000"/>
                  </a:srgbClr>
                </a:solidFill>
              </a:rPr>
              <a:t>Matrice</a:t>
            </a:r>
          </a:p>
        </p:txBody>
      </p:sp>
      <p:grpSp>
        <p:nvGrpSpPr>
          <p:cNvPr id="8" name="Groupe 50"/>
          <p:cNvGrpSpPr>
            <a:grpSpLocks/>
          </p:cNvGrpSpPr>
          <p:nvPr/>
        </p:nvGrpSpPr>
        <p:grpSpPr bwMode="auto">
          <a:xfrm>
            <a:off x="1908175" y="3357563"/>
            <a:ext cx="1873250" cy="330200"/>
            <a:chOff x="6658664" y="2813300"/>
            <a:chExt cx="1873776" cy="331392"/>
          </a:xfrm>
        </p:grpSpPr>
        <p:cxnSp>
          <p:nvCxnSpPr>
            <p:cNvPr id="9" name="Connecteur droit avec flèche 8"/>
            <p:cNvCxnSpPr/>
            <p:nvPr/>
          </p:nvCxnSpPr>
          <p:spPr>
            <a:xfrm>
              <a:off x="6660252" y="2813300"/>
              <a:ext cx="1872188" cy="3186"/>
            </a:xfrm>
            <a:prstGeom prst="straightConnector1">
              <a:avLst/>
            </a:prstGeom>
            <a:ln w="19050">
              <a:solidFill>
                <a:schemeClr val="accent2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avec flèche 9"/>
            <p:cNvCxnSpPr/>
            <p:nvPr/>
          </p:nvCxnSpPr>
          <p:spPr>
            <a:xfrm>
              <a:off x="6658664" y="2923232"/>
              <a:ext cx="1872189" cy="4780"/>
            </a:xfrm>
            <a:prstGeom prst="straightConnector1">
              <a:avLst/>
            </a:prstGeom>
            <a:ln w="19050">
              <a:solidFill>
                <a:schemeClr val="accent2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avec flèche 10"/>
            <p:cNvCxnSpPr/>
            <p:nvPr/>
          </p:nvCxnSpPr>
          <p:spPr>
            <a:xfrm>
              <a:off x="6658664" y="3034759"/>
              <a:ext cx="1872189" cy="3186"/>
            </a:xfrm>
            <a:prstGeom prst="straightConnector1">
              <a:avLst/>
            </a:prstGeom>
            <a:ln w="19050">
              <a:solidFill>
                <a:schemeClr val="accent2"/>
              </a:solidFill>
              <a:headEnd type="none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avec flèche 11"/>
            <p:cNvCxnSpPr/>
            <p:nvPr/>
          </p:nvCxnSpPr>
          <p:spPr>
            <a:xfrm>
              <a:off x="6658664" y="3141506"/>
              <a:ext cx="1872189" cy="3186"/>
            </a:xfrm>
            <a:prstGeom prst="straightConnector1">
              <a:avLst/>
            </a:prstGeom>
            <a:ln w="19050">
              <a:solidFill>
                <a:schemeClr val="accent2"/>
              </a:solidFill>
              <a:headEnd type="none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e 58"/>
          <p:cNvGrpSpPr>
            <a:grpSpLocks/>
          </p:cNvGrpSpPr>
          <p:nvPr/>
        </p:nvGrpSpPr>
        <p:grpSpPr bwMode="auto">
          <a:xfrm>
            <a:off x="1909763" y="4292600"/>
            <a:ext cx="1873250" cy="331788"/>
            <a:chOff x="6658664" y="2813300"/>
            <a:chExt cx="1873776" cy="331392"/>
          </a:xfrm>
        </p:grpSpPr>
        <p:cxnSp>
          <p:nvCxnSpPr>
            <p:cNvPr id="14" name="Connecteur droit avec flèche 13"/>
            <p:cNvCxnSpPr/>
            <p:nvPr/>
          </p:nvCxnSpPr>
          <p:spPr>
            <a:xfrm>
              <a:off x="6660251" y="2813300"/>
              <a:ext cx="1872189" cy="3171"/>
            </a:xfrm>
            <a:prstGeom prst="straightConnector1">
              <a:avLst/>
            </a:prstGeom>
            <a:ln w="19050">
              <a:solidFill>
                <a:schemeClr val="accent2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avec flèche 14"/>
            <p:cNvCxnSpPr/>
            <p:nvPr/>
          </p:nvCxnSpPr>
          <p:spPr>
            <a:xfrm>
              <a:off x="6658664" y="2924292"/>
              <a:ext cx="1872188" cy="3171"/>
            </a:xfrm>
            <a:prstGeom prst="straightConnector1">
              <a:avLst/>
            </a:prstGeom>
            <a:ln w="19050">
              <a:solidFill>
                <a:schemeClr val="accent2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avec flèche 15"/>
            <p:cNvCxnSpPr/>
            <p:nvPr/>
          </p:nvCxnSpPr>
          <p:spPr>
            <a:xfrm>
              <a:off x="6658664" y="3033700"/>
              <a:ext cx="1872188" cy="4756"/>
            </a:xfrm>
            <a:prstGeom prst="straightConnector1">
              <a:avLst/>
            </a:prstGeom>
            <a:ln w="19050">
              <a:solidFill>
                <a:schemeClr val="accent2"/>
              </a:solidFill>
              <a:headEnd type="none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/>
            <p:cNvCxnSpPr/>
            <p:nvPr/>
          </p:nvCxnSpPr>
          <p:spPr>
            <a:xfrm>
              <a:off x="6658664" y="3141521"/>
              <a:ext cx="1872188" cy="3171"/>
            </a:xfrm>
            <a:prstGeom prst="straightConnector1">
              <a:avLst/>
            </a:prstGeom>
            <a:ln w="19050">
              <a:solidFill>
                <a:schemeClr val="accent2"/>
              </a:solidFill>
              <a:headEnd type="none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e 63"/>
          <p:cNvGrpSpPr>
            <a:grpSpLocks/>
          </p:cNvGrpSpPr>
          <p:nvPr/>
        </p:nvGrpSpPr>
        <p:grpSpPr bwMode="auto">
          <a:xfrm>
            <a:off x="1906588" y="5229225"/>
            <a:ext cx="1873250" cy="331788"/>
            <a:chOff x="6658664" y="2813300"/>
            <a:chExt cx="1873776" cy="331392"/>
          </a:xfrm>
        </p:grpSpPr>
        <p:cxnSp>
          <p:nvCxnSpPr>
            <p:cNvPr id="19" name="Connecteur droit avec flèche 18"/>
            <p:cNvCxnSpPr/>
            <p:nvPr/>
          </p:nvCxnSpPr>
          <p:spPr>
            <a:xfrm>
              <a:off x="6660251" y="2813300"/>
              <a:ext cx="1872189" cy="3171"/>
            </a:xfrm>
            <a:prstGeom prst="straightConnector1">
              <a:avLst/>
            </a:prstGeom>
            <a:ln w="19050">
              <a:solidFill>
                <a:schemeClr val="accent2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/>
            <p:cNvCxnSpPr/>
            <p:nvPr/>
          </p:nvCxnSpPr>
          <p:spPr>
            <a:xfrm>
              <a:off x="6658664" y="2924292"/>
              <a:ext cx="1872188" cy="3171"/>
            </a:xfrm>
            <a:prstGeom prst="straightConnector1">
              <a:avLst/>
            </a:prstGeom>
            <a:ln w="19050">
              <a:solidFill>
                <a:schemeClr val="accent2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avec flèche 20"/>
            <p:cNvCxnSpPr/>
            <p:nvPr/>
          </p:nvCxnSpPr>
          <p:spPr>
            <a:xfrm>
              <a:off x="6658664" y="3033700"/>
              <a:ext cx="1872188" cy="4756"/>
            </a:xfrm>
            <a:prstGeom prst="straightConnector1">
              <a:avLst/>
            </a:prstGeom>
            <a:ln w="19050">
              <a:solidFill>
                <a:schemeClr val="accent2"/>
              </a:solidFill>
              <a:headEnd type="none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/>
            <p:cNvCxnSpPr/>
            <p:nvPr/>
          </p:nvCxnSpPr>
          <p:spPr>
            <a:xfrm>
              <a:off x="6658664" y="3141521"/>
              <a:ext cx="1872188" cy="3171"/>
            </a:xfrm>
            <a:prstGeom prst="straightConnector1">
              <a:avLst/>
            </a:prstGeom>
            <a:ln w="19050">
              <a:solidFill>
                <a:schemeClr val="accent2"/>
              </a:solidFill>
              <a:headEnd type="none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e 68"/>
          <p:cNvGrpSpPr>
            <a:grpSpLocks/>
          </p:cNvGrpSpPr>
          <p:nvPr/>
        </p:nvGrpSpPr>
        <p:grpSpPr bwMode="auto">
          <a:xfrm>
            <a:off x="5684838" y="3367089"/>
            <a:ext cx="1873250" cy="331787"/>
            <a:chOff x="6658664" y="2813300"/>
            <a:chExt cx="1873776" cy="331392"/>
          </a:xfrm>
        </p:grpSpPr>
        <p:cxnSp>
          <p:nvCxnSpPr>
            <p:cNvPr id="24" name="Connecteur droit avec flèche 23"/>
            <p:cNvCxnSpPr/>
            <p:nvPr/>
          </p:nvCxnSpPr>
          <p:spPr>
            <a:xfrm>
              <a:off x="6660251" y="2813300"/>
              <a:ext cx="1872189" cy="3171"/>
            </a:xfrm>
            <a:prstGeom prst="straightConnector1">
              <a:avLst/>
            </a:prstGeom>
            <a:ln w="19050">
              <a:solidFill>
                <a:schemeClr val="accent2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/>
            <p:cNvCxnSpPr/>
            <p:nvPr/>
          </p:nvCxnSpPr>
          <p:spPr>
            <a:xfrm>
              <a:off x="6658664" y="2924293"/>
              <a:ext cx="1872188" cy="3171"/>
            </a:xfrm>
            <a:prstGeom prst="straightConnector1">
              <a:avLst/>
            </a:prstGeom>
            <a:ln w="19050">
              <a:solidFill>
                <a:schemeClr val="accent2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/>
            <p:cNvCxnSpPr/>
            <p:nvPr/>
          </p:nvCxnSpPr>
          <p:spPr>
            <a:xfrm>
              <a:off x="6658664" y="3033699"/>
              <a:ext cx="1872188" cy="4757"/>
            </a:xfrm>
            <a:prstGeom prst="straightConnector1">
              <a:avLst/>
            </a:prstGeom>
            <a:ln w="19050">
              <a:solidFill>
                <a:schemeClr val="accent2"/>
              </a:solidFill>
              <a:headEnd type="none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/>
            <p:cNvCxnSpPr/>
            <p:nvPr/>
          </p:nvCxnSpPr>
          <p:spPr>
            <a:xfrm>
              <a:off x="6658664" y="3141521"/>
              <a:ext cx="1872188" cy="3171"/>
            </a:xfrm>
            <a:prstGeom prst="straightConnector1">
              <a:avLst/>
            </a:prstGeom>
            <a:ln w="19050">
              <a:solidFill>
                <a:schemeClr val="accent2"/>
              </a:solidFill>
              <a:headEnd type="none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e 73"/>
          <p:cNvGrpSpPr>
            <a:grpSpLocks/>
          </p:cNvGrpSpPr>
          <p:nvPr/>
        </p:nvGrpSpPr>
        <p:grpSpPr bwMode="auto">
          <a:xfrm>
            <a:off x="5686425" y="4338639"/>
            <a:ext cx="1873250" cy="331787"/>
            <a:chOff x="6658664" y="2813300"/>
            <a:chExt cx="1873776" cy="331392"/>
          </a:xfrm>
        </p:grpSpPr>
        <p:cxnSp>
          <p:nvCxnSpPr>
            <p:cNvPr id="29" name="Connecteur droit avec flèche 28"/>
            <p:cNvCxnSpPr/>
            <p:nvPr/>
          </p:nvCxnSpPr>
          <p:spPr>
            <a:xfrm>
              <a:off x="6660252" y="2813300"/>
              <a:ext cx="1872188" cy="3171"/>
            </a:xfrm>
            <a:prstGeom prst="straightConnector1">
              <a:avLst/>
            </a:prstGeom>
            <a:ln w="19050">
              <a:solidFill>
                <a:schemeClr val="accent2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avec flèche 29"/>
            <p:cNvCxnSpPr/>
            <p:nvPr/>
          </p:nvCxnSpPr>
          <p:spPr>
            <a:xfrm>
              <a:off x="6658664" y="2924293"/>
              <a:ext cx="1872189" cy="3171"/>
            </a:xfrm>
            <a:prstGeom prst="straightConnector1">
              <a:avLst/>
            </a:prstGeom>
            <a:ln w="19050">
              <a:solidFill>
                <a:schemeClr val="accent2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avec flèche 30"/>
            <p:cNvCxnSpPr/>
            <p:nvPr/>
          </p:nvCxnSpPr>
          <p:spPr>
            <a:xfrm>
              <a:off x="6658664" y="3033699"/>
              <a:ext cx="1872189" cy="4757"/>
            </a:xfrm>
            <a:prstGeom prst="straightConnector1">
              <a:avLst/>
            </a:prstGeom>
            <a:ln w="19050">
              <a:solidFill>
                <a:schemeClr val="accent2"/>
              </a:solidFill>
              <a:headEnd type="none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avec flèche 31"/>
            <p:cNvCxnSpPr/>
            <p:nvPr/>
          </p:nvCxnSpPr>
          <p:spPr>
            <a:xfrm>
              <a:off x="6658664" y="3141521"/>
              <a:ext cx="1872189" cy="3171"/>
            </a:xfrm>
            <a:prstGeom prst="straightConnector1">
              <a:avLst/>
            </a:prstGeom>
            <a:ln w="19050">
              <a:solidFill>
                <a:schemeClr val="accent2"/>
              </a:solidFill>
              <a:headEnd type="none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e 78"/>
          <p:cNvGrpSpPr>
            <a:grpSpLocks/>
          </p:cNvGrpSpPr>
          <p:nvPr/>
        </p:nvGrpSpPr>
        <p:grpSpPr bwMode="auto">
          <a:xfrm>
            <a:off x="5688013" y="5232400"/>
            <a:ext cx="1873250" cy="331788"/>
            <a:chOff x="6658664" y="2813300"/>
            <a:chExt cx="1873776" cy="331392"/>
          </a:xfrm>
        </p:grpSpPr>
        <p:cxnSp>
          <p:nvCxnSpPr>
            <p:cNvPr id="34" name="Connecteur droit avec flèche 33"/>
            <p:cNvCxnSpPr/>
            <p:nvPr/>
          </p:nvCxnSpPr>
          <p:spPr>
            <a:xfrm>
              <a:off x="6660251" y="2813300"/>
              <a:ext cx="1872189" cy="3171"/>
            </a:xfrm>
            <a:prstGeom prst="straightConnector1">
              <a:avLst/>
            </a:prstGeom>
            <a:ln w="19050">
              <a:solidFill>
                <a:schemeClr val="accent2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avec flèche 34"/>
            <p:cNvCxnSpPr/>
            <p:nvPr/>
          </p:nvCxnSpPr>
          <p:spPr>
            <a:xfrm>
              <a:off x="6658664" y="2924292"/>
              <a:ext cx="1872188" cy="3171"/>
            </a:xfrm>
            <a:prstGeom prst="straightConnector1">
              <a:avLst/>
            </a:prstGeom>
            <a:ln w="19050">
              <a:solidFill>
                <a:schemeClr val="accent2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avec flèche 35"/>
            <p:cNvCxnSpPr/>
            <p:nvPr/>
          </p:nvCxnSpPr>
          <p:spPr>
            <a:xfrm>
              <a:off x="6658664" y="3033700"/>
              <a:ext cx="1872188" cy="4756"/>
            </a:xfrm>
            <a:prstGeom prst="straightConnector1">
              <a:avLst/>
            </a:prstGeom>
            <a:ln w="19050">
              <a:solidFill>
                <a:schemeClr val="accent2"/>
              </a:solidFill>
              <a:headEnd type="none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avec flèche 36"/>
            <p:cNvCxnSpPr/>
            <p:nvPr/>
          </p:nvCxnSpPr>
          <p:spPr>
            <a:xfrm>
              <a:off x="6658664" y="3141521"/>
              <a:ext cx="1872188" cy="3171"/>
            </a:xfrm>
            <a:prstGeom prst="straightConnector1">
              <a:avLst/>
            </a:prstGeom>
            <a:ln w="19050">
              <a:solidFill>
                <a:schemeClr val="accent2"/>
              </a:solidFill>
              <a:headEnd type="none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e 51"/>
          <p:cNvGrpSpPr>
            <a:grpSpLocks/>
          </p:cNvGrpSpPr>
          <p:nvPr/>
        </p:nvGrpSpPr>
        <p:grpSpPr bwMode="auto">
          <a:xfrm>
            <a:off x="1906588" y="3789363"/>
            <a:ext cx="1871662" cy="114300"/>
            <a:chOff x="395536" y="2603591"/>
            <a:chExt cx="1872228" cy="114041"/>
          </a:xfrm>
        </p:grpSpPr>
        <p:cxnSp>
          <p:nvCxnSpPr>
            <p:cNvPr id="39" name="Connecteur droit avec flèche 38"/>
            <p:cNvCxnSpPr/>
            <p:nvPr/>
          </p:nvCxnSpPr>
          <p:spPr>
            <a:xfrm>
              <a:off x="395536" y="2603591"/>
              <a:ext cx="1872228" cy="3168"/>
            </a:xfrm>
            <a:prstGeom prst="straightConnector1">
              <a:avLst/>
            </a:prstGeom>
            <a:ln w="19050">
              <a:solidFill>
                <a:srgbClr val="FF3300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avec flèche 39"/>
            <p:cNvCxnSpPr/>
            <p:nvPr/>
          </p:nvCxnSpPr>
          <p:spPr>
            <a:xfrm>
              <a:off x="395536" y="2714464"/>
              <a:ext cx="1872228" cy="3168"/>
            </a:xfrm>
            <a:prstGeom prst="straightConnector1">
              <a:avLst/>
            </a:prstGeom>
            <a:ln w="19050">
              <a:solidFill>
                <a:srgbClr val="FF3300"/>
              </a:solidFill>
              <a:headEnd type="none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e 89"/>
          <p:cNvGrpSpPr>
            <a:grpSpLocks/>
          </p:cNvGrpSpPr>
          <p:nvPr/>
        </p:nvGrpSpPr>
        <p:grpSpPr bwMode="auto">
          <a:xfrm>
            <a:off x="1911351" y="4724400"/>
            <a:ext cx="1871663" cy="114300"/>
            <a:chOff x="395536" y="2603591"/>
            <a:chExt cx="1872228" cy="114041"/>
          </a:xfrm>
        </p:grpSpPr>
        <p:cxnSp>
          <p:nvCxnSpPr>
            <p:cNvPr id="42" name="Connecteur droit avec flèche 41"/>
            <p:cNvCxnSpPr/>
            <p:nvPr/>
          </p:nvCxnSpPr>
          <p:spPr>
            <a:xfrm>
              <a:off x="395536" y="2603591"/>
              <a:ext cx="1872228" cy="3168"/>
            </a:xfrm>
            <a:prstGeom prst="straightConnector1">
              <a:avLst/>
            </a:prstGeom>
            <a:ln w="19050">
              <a:solidFill>
                <a:srgbClr val="FF3300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avec flèche 42"/>
            <p:cNvCxnSpPr/>
            <p:nvPr/>
          </p:nvCxnSpPr>
          <p:spPr>
            <a:xfrm>
              <a:off x="395536" y="2714464"/>
              <a:ext cx="1872228" cy="3168"/>
            </a:xfrm>
            <a:prstGeom prst="straightConnector1">
              <a:avLst/>
            </a:prstGeom>
            <a:ln w="19050">
              <a:solidFill>
                <a:srgbClr val="FF3300"/>
              </a:solidFill>
              <a:headEnd type="none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e 92"/>
          <p:cNvGrpSpPr>
            <a:grpSpLocks/>
          </p:cNvGrpSpPr>
          <p:nvPr/>
        </p:nvGrpSpPr>
        <p:grpSpPr bwMode="auto">
          <a:xfrm>
            <a:off x="1895476" y="5661025"/>
            <a:ext cx="1871663" cy="114300"/>
            <a:chOff x="395536" y="2603591"/>
            <a:chExt cx="1872228" cy="114041"/>
          </a:xfrm>
        </p:grpSpPr>
        <p:cxnSp>
          <p:nvCxnSpPr>
            <p:cNvPr id="45" name="Connecteur droit avec flèche 44"/>
            <p:cNvCxnSpPr/>
            <p:nvPr/>
          </p:nvCxnSpPr>
          <p:spPr>
            <a:xfrm>
              <a:off x="395536" y="2603591"/>
              <a:ext cx="1872228" cy="3168"/>
            </a:xfrm>
            <a:prstGeom prst="straightConnector1">
              <a:avLst/>
            </a:prstGeom>
            <a:ln w="19050">
              <a:solidFill>
                <a:srgbClr val="FF3300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avec flèche 45"/>
            <p:cNvCxnSpPr/>
            <p:nvPr/>
          </p:nvCxnSpPr>
          <p:spPr>
            <a:xfrm>
              <a:off x="395536" y="2714464"/>
              <a:ext cx="1872228" cy="3168"/>
            </a:xfrm>
            <a:prstGeom prst="straightConnector1">
              <a:avLst/>
            </a:prstGeom>
            <a:ln w="19050">
              <a:solidFill>
                <a:srgbClr val="FF3300"/>
              </a:solidFill>
              <a:headEnd type="none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e 95"/>
          <p:cNvGrpSpPr>
            <a:grpSpLocks/>
          </p:cNvGrpSpPr>
          <p:nvPr/>
        </p:nvGrpSpPr>
        <p:grpSpPr bwMode="auto">
          <a:xfrm>
            <a:off x="5683251" y="3792538"/>
            <a:ext cx="1871663" cy="114300"/>
            <a:chOff x="395536" y="2603591"/>
            <a:chExt cx="1872228" cy="114041"/>
          </a:xfrm>
        </p:grpSpPr>
        <p:cxnSp>
          <p:nvCxnSpPr>
            <p:cNvPr id="48" name="Connecteur droit avec flèche 47"/>
            <p:cNvCxnSpPr/>
            <p:nvPr/>
          </p:nvCxnSpPr>
          <p:spPr>
            <a:xfrm>
              <a:off x="395536" y="2603591"/>
              <a:ext cx="1872228" cy="3168"/>
            </a:xfrm>
            <a:prstGeom prst="straightConnector1">
              <a:avLst/>
            </a:prstGeom>
            <a:ln w="19050">
              <a:solidFill>
                <a:srgbClr val="FF3300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avec flèche 48"/>
            <p:cNvCxnSpPr/>
            <p:nvPr/>
          </p:nvCxnSpPr>
          <p:spPr>
            <a:xfrm>
              <a:off x="395536" y="2714464"/>
              <a:ext cx="1872228" cy="3168"/>
            </a:xfrm>
            <a:prstGeom prst="straightConnector1">
              <a:avLst/>
            </a:prstGeom>
            <a:ln w="19050">
              <a:solidFill>
                <a:srgbClr val="FF3300"/>
              </a:solidFill>
              <a:headEnd type="none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e 98"/>
          <p:cNvGrpSpPr>
            <a:grpSpLocks/>
          </p:cNvGrpSpPr>
          <p:nvPr/>
        </p:nvGrpSpPr>
        <p:grpSpPr bwMode="auto">
          <a:xfrm>
            <a:off x="5702300" y="4779963"/>
            <a:ext cx="1873250" cy="114300"/>
            <a:chOff x="395536" y="2603591"/>
            <a:chExt cx="1872228" cy="114041"/>
          </a:xfrm>
        </p:grpSpPr>
        <p:cxnSp>
          <p:nvCxnSpPr>
            <p:cNvPr id="51" name="Connecteur droit avec flèche 50"/>
            <p:cNvCxnSpPr/>
            <p:nvPr/>
          </p:nvCxnSpPr>
          <p:spPr>
            <a:xfrm>
              <a:off x="395536" y="2603591"/>
              <a:ext cx="1872228" cy="3168"/>
            </a:xfrm>
            <a:prstGeom prst="straightConnector1">
              <a:avLst/>
            </a:prstGeom>
            <a:ln w="19050">
              <a:solidFill>
                <a:srgbClr val="FF3300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avec flèche 51"/>
            <p:cNvCxnSpPr/>
            <p:nvPr/>
          </p:nvCxnSpPr>
          <p:spPr>
            <a:xfrm>
              <a:off x="395536" y="2714464"/>
              <a:ext cx="1872228" cy="3168"/>
            </a:xfrm>
            <a:prstGeom prst="straightConnector1">
              <a:avLst/>
            </a:prstGeom>
            <a:ln w="19050">
              <a:solidFill>
                <a:srgbClr val="FF3300"/>
              </a:solidFill>
              <a:headEnd type="none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" name="Picture 4" descr="http://www.clearcom.com/upload/product/1305930743V12PDDY_LEF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2" y="2989264"/>
            <a:ext cx="688975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4" descr="http://www.clearcom.com/upload/product/1305930743V12PDDY_LEF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65" y="4003675"/>
            <a:ext cx="688975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4" descr="http://www.clearcom.com/upload/product/1305930743V12PDDY_LEF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2" y="4972050"/>
            <a:ext cx="688975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4" descr="http://www.clearcom.com/upload/product/1305930743V12PDDY_LEF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90" y="2989264"/>
            <a:ext cx="688975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4" descr="http://www.clearcom.com/upload/product/1305930743V12PDDY_LEF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5" y="3986213"/>
            <a:ext cx="688975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ZoneTexte 52"/>
          <p:cNvSpPr txBox="1">
            <a:spLocks noChangeArrowheads="1"/>
          </p:cNvSpPr>
          <p:nvPr/>
        </p:nvSpPr>
        <p:spPr bwMode="auto">
          <a:xfrm>
            <a:off x="7559675" y="5195888"/>
            <a:ext cx="16398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5" tIns="45695" rIns="91385" bIns="4569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RomanC" pitchFamily="2" charset="0"/>
                <a:ea typeface="RomanC" pitchFamily="2" charset="0"/>
                <a:cs typeface="RomanC" pitchFamily="2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RomanC" pitchFamily="2" charset="0"/>
                <a:ea typeface="RomanC" pitchFamily="2" charset="0"/>
                <a:cs typeface="RomanC" pitchFamily="2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RomanC" pitchFamily="2" charset="0"/>
                <a:ea typeface="RomanC" pitchFamily="2" charset="0"/>
                <a:cs typeface="RomanC" pitchFamily="2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RomanC" pitchFamily="2" charset="0"/>
                <a:ea typeface="RomanC" pitchFamily="2" charset="0"/>
                <a:cs typeface="RomanC" pitchFamily="2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RomanC" pitchFamily="2" charset="0"/>
                <a:ea typeface="RomanC" pitchFamily="2" charset="0"/>
                <a:cs typeface="RomanC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RomanC" pitchFamily="2" charset="0"/>
                <a:ea typeface="RomanC" pitchFamily="2" charset="0"/>
                <a:cs typeface="RomanC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RomanC" pitchFamily="2" charset="0"/>
                <a:ea typeface="RomanC" pitchFamily="2" charset="0"/>
                <a:cs typeface="RomanC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RomanC" pitchFamily="2" charset="0"/>
                <a:ea typeface="RomanC" pitchFamily="2" charset="0"/>
                <a:cs typeface="RomanC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RomanC" pitchFamily="2" charset="0"/>
                <a:ea typeface="RomanC" pitchFamily="2" charset="0"/>
                <a:cs typeface="RomanC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>
                <a:solidFill>
                  <a:schemeClr val="tx1"/>
                </a:solidFill>
                <a:latin typeface="Verdana" pitchFamily="34" charset="0"/>
              </a:rPr>
              <a:t>Signaux extérieurs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>
                <a:solidFill>
                  <a:schemeClr val="tx1"/>
                </a:solidFill>
                <a:latin typeface="Verdana" pitchFamily="34" charset="0"/>
              </a:rPr>
              <a:t>ou « 4 fils »</a:t>
            </a:r>
          </a:p>
        </p:txBody>
      </p:sp>
      <p:sp>
        <p:nvSpPr>
          <p:cNvPr id="59" name="ZoneTexte 109"/>
          <p:cNvSpPr txBox="1">
            <a:spLocks noChangeArrowheads="1"/>
          </p:cNvSpPr>
          <p:nvPr/>
        </p:nvSpPr>
        <p:spPr bwMode="auto">
          <a:xfrm>
            <a:off x="3824290" y="3408364"/>
            <a:ext cx="5556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5" tIns="45695" rIns="91385" bIns="4569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RomanC" pitchFamily="2" charset="0"/>
                <a:ea typeface="RomanC" pitchFamily="2" charset="0"/>
                <a:cs typeface="RomanC" pitchFamily="2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RomanC" pitchFamily="2" charset="0"/>
                <a:ea typeface="RomanC" pitchFamily="2" charset="0"/>
                <a:cs typeface="RomanC" pitchFamily="2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RomanC" pitchFamily="2" charset="0"/>
                <a:ea typeface="RomanC" pitchFamily="2" charset="0"/>
                <a:cs typeface="RomanC" pitchFamily="2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RomanC" pitchFamily="2" charset="0"/>
                <a:ea typeface="RomanC" pitchFamily="2" charset="0"/>
                <a:cs typeface="RomanC" pitchFamily="2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RomanC" pitchFamily="2" charset="0"/>
                <a:ea typeface="RomanC" pitchFamily="2" charset="0"/>
                <a:cs typeface="RomanC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RomanC" pitchFamily="2" charset="0"/>
                <a:ea typeface="RomanC" pitchFamily="2" charset="0"/>
                <a:cs typeface="RomanC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RomanC" pitchFamily="2" charset="0"/>
                <a:ea typeface="RomanC" pitchFamily="2" charset="0"/>
                <a:cs typeface="RomanC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RomanC" pitchFamily="2" charset="0"/>
                <a:ea typeface="RomanC" pitchFamily="2" charset="0"/>
                <a:cs typeface="RomanC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RomanC" pitchFamily="2" charset="0"/>
                <a:ea typeface="RomanC" pitchFamily="2" charset="0"/>
                <a:cs typeface="RomanC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000">
                <a:solidFill>
                  <a:schemeClr val="tx1"/>
                </a:solidFill>
                <a:latin typeface="Verdana" pitchFamily="34" charset="0"/>
              </a:rPr>
              <a:t>Audio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000">
              <a:solidFill>
                <a:schemeClr val="tx1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000">
                <a:solidFill>
                  <a:schemeClr val="tx1"/>
                </a:solidFill>
                <a:latin typeface="Verdana" pitchFamily="34" charset="0"/>
              </a:rPr>
              <a:t>Datas</a:t>
            </a:r>
          </a:p>
        </p:txBody>
      </p:sp>
      <p:grpSp>
        <p:nvGrpSpPr>
          <p:cNvPr id="60" name="Groupe 6"/>
          <p:cNvGrpSpPr>
            <a:grpSpLocks/>
          </p:cNvGrpSpPr>
          <p:nvPr/>
        </p:nvGrpSpPr>
        <p:grpSpPr bwMode="auto">
          <a:xfrm>
            <a:off x="4367213" y="4838700"/>
            <a:ext cx="762000" cy="452438"/>
            <a:chOff x="6619081" y="1484784"/>
            <a:chExt cx="761231" cy="453028"/>
          </a:xfrm>
        </p:grpSpPr>
        <p:cxnSp>
          <p:nvCxnSpPr>
            <p:cNvPr id="61" name="Connecteur droit 60"/>
            <p:cNvCxnSpPr/>
            <p:nvPr/>
          </p:nvCxnSpPr>
          <p:spPr>
            <a:xfrm>
              <a:off x="6619081" y="1629435"/>
              <a:ext cx="761231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61"/>
            <p:cNvCxnSpPr/>
            <p:nvPr/>
          </p:nvCxnSpPr>
          <p:spPr>
            <a:xfrm>
              <a:off x="6619081" y="1766138"/>
              <a:ext cx="761231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62"/>
            <p:cNvCxnSpPr/>
            <p:nvPr/>
          </p:nvCxnSpPr>
          <p:spPr>
            <a:xfrm flipV="1">
              <a:off x="6771327" y="1484784"/>
              <a:ext cx="320351" cy="44031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63"/>
            <p:cNvCxnSpPr/>
            <p:nvPr/>
          </p:nvCxnSpPr>
          <p:spPr>
            <a:xfrm flipV="1">
              <a:off x="6923573" y="1497501"/>
              <a:ext cx="320351" cy="44031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Espace réservé de la date 3"/>
          <p:cNvSpPr txBox="1">
            <a:spLocks/>
          </p:cNvSpPr>
          <p:nvPr/>
        </p:nvSpPr>
        <p:spPr>
          <a:xfrm>
            <a:off x="107505" y="6481142"/>
            <a:ext cx="2808288" cy="476250"/>
          </a:xfrm>
          <a:prstGeom prst="rect">
            <a:avLst/>
          </a:prstGeom>
        </p:spPr>
        <p:txBody>
          <a:bodyPr lIns="91418" tIns="45710" rIns="91418" bIns="45710"/>
          <a:lstStyle>
            <a:defPPr>
              <a:defRPr lang="fr-FR"/>
            </a:defPPr>
            <a:lvl1pPr marL="0" algn="l" defTabSz="914400" rtl="0" eaLnBrk="1" latinLnBrk="0" hangingPunct="1">
              <a:defRPr sz="1200" i="1" kern="1200">
                <a:solidFill>
                  <a:srgbClr val="C00000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altLang="fr-FR" smtClean="0"/>
              <a:t>Présentation BTS, 10/12/2013</a:t>
            </a:r>
            <a:endParaRPr lang="fr-FR" altLang="fr-FR" dirty="0"/>
          </a:p>
        </p:txBody>
      </p:sp>
      <p:grpSp>
        <p:nvGrpSpPr>
          <p:cNvPr id="2" name="Groupe 1"/>
          <p:cNvGrpSpPr/>
          <p:nvPr/>
        </p:nvGrpSpPr>
        <p:grpSpPr>
          <a:xfrm>
            <a:off x="4493989" y="5881690"/>
            <a:ext cx="2295601" cy="701675"/>
            <a:chOff x="4493987" y="5881688"/>
            <a:chExt cx="2295601" cy="701675"/>
          </a:xfrm>
        </p:grpSpPr>
        <p:grpSp>
          <p:nvGrpSpPr>
            <p:cNvPr id="66" name="Group 22"/>
            <p:cNvGrpSpPr>
              <a:grpSpLocks/>
            </p:cNvGrpSpPr>
            <p:nvPr/>
          </p:nvGrpSpPr>
          <p:grpSpPr bwMode="auto">
            <a:xfrm>
              <a:off x="6156176" y="5881688"/>
              <a:ext cx="633412" cy="701675"/>
              <a:chOff x="1794" y="1260"/>
              <a:chExt cx="1008" cy="1116"/>
            </a:xfrm>
          </p:grpSpPr>
          <p:pic>
            <p:nvPicPr>
              <p:cNvPr id="67" name="Picture 23" descr="9300_compare_131x14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4" y="1260"/>
                <a:ext cx="1008" cy="1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8" name="Picture 24" descr="TwoPanelProg_small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1" y="1500"/>
                <a:ext cx="626" cy="4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9" name="Line 15"/>
            <p:cNvSpPr>
              <a:spLocks noChangeShapeType="1"/>
            </p:cNvSpPr>
            <p:nvPr/>
          </p:nvSpPr>
          <p:spPr bwMode="auto">
            <a:xfrm>
              <a:off x="4493987" y="6328775"/>
              <a:ext cx="1728788" cy="4763"/>
            </a:xfrm>
            <a:prstGeom prst="line">
              <a:avLst/>
            </a:prstGeom>
            <a:noFill/>
            <a:ln w="28575">
              <a:solidFill>
                <a:srgbClr val="8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407" tIns="45705" rIns="91407" bIns="45705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70" name="Line 15"/>
            <p:cNvSpPr>
              <a:spLocks noChangeShapeType="1"/>
            </p:cNvSpPr>
            <p:nvPr/>
          </p:nvSpPr>
          <p:spPr bwMode="auto">
            <a:xfrm flipV="1">
              <a:off x="4519612" y="5881688"/>
              <a:ext cx="1" cy="446406"/>
            </a:xfrm>
            <a:prstGeom prst="line">
              <a:avLst/>
            </a:prstGeom>
            <a:noFill/>
            <a:ln w="28575">
              <a:solidFill>
                <a:srgbClr val="8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407" tIns="45705" rIns="91407" bIns="45705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grpSp>
        <p:nvGrpSpPr>
          <p:cNvPr id="71" name="Groupe 92"/>
          <p:cNvGrpSpPr>
            <a:grpSpLocks/>
          </p:cNvGrpSpPr>
          <p:nvPr/>
        </p:nvGrpSpPr>
        <p:grpSpPr bwMode="auto">
          <a:xfrm rot="19645882">
            <a:off x="3786954" y="4005788"/>
            <a:ext cx="1770119" cy="111125"/>
            <a:chOff x="395536" y="2603591"/>
            <a:chExt cx="1872228" cy="114041"/>
          </a:xfrm>
        </p:grpSpPr>
        <p:cxnSp>
          <p:nvCxnSpPr>
            <p:cNvPr id="72" name="Connecteur droit avec flèche 71"/>
            <p:cNvCxnSpPr/>
            <p:nvPr/>
          </p:nvCxnSpPr>
          <p:spPr>
            <a:xfrm>
              <a:off x="395536" y="2603591"/>
              <a:ext cx="1872228" cy="3168"/>
            </a:xfrm>
            <a:prstGeom prst="straightConnector1">
              <a:avLst/>
            </a:prstGeom>
            <a:ln w="19050">
              <a:solidFill>
                <a:srgbClr val="FF3300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avec flèche 72"/>
            <p:cNvCxnSpPr/>
            <p:nvPr/>
          </p:nvCxnSpPr>
          <p:spPr>
            <a:xfrm>
              <a:off x="395536" y="2714464"/>
              <a:ext cx="1872228" cy="3168"/>
            </a:xfrm>
            <a:prstGeom prst="straightConnector1">
              <a:avLst/>
            </a:prstGeom>
            <a:ln w="19050">
              <a:solidFill>
                <a:srgbClr val="FF3300"/>
              </a:solidFill>
              <a:headEnd type="none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7015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13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8" grpId="0"/>
      <p:bldP spid="5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141540"/>
            <a:ext cx="8964612" cy="398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re 1"/>
          <p:cNvSpPr txBox="1">
            <a:spLocks/>
          </p:cNvSpPr>
          <p:nvPr/>
        </p:nvSpPr>
        <p:spPr bwMode="auto">
          <a:xfrm>
            <a:off x="323528" y="421494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bg1"/>
                </a:solidFill>
                <a:latin typeface="RomanC" pitchFamily="2" charset="0"/>
                <a:ea typeface="RomanC" pitchFamily="2" charset="0"/>
                <a:cs typeface="RomanC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bg1"/>
                </a:solidFill>
                <a:latin typeface="RomanC" pitchFamily="2" charset="0"/>
                <a:ea typeface="RomanC" pitchFamily="2" charset="0"/>
                <a:cs typeface="RomanC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bg1"/>
                </a:solidFill>
                <a:latin typeface="RomanC" pitchFamily="2" charset="0"/>
                <a:ea typeface="RomanC" pitchFamily="2" charset="0"/>
                <a:cs typeface="RomanC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bg1"/>
                </a:solidFill>
                <a:latin typeface="RomanC" pitchFamily="2" charset="0"/>
                <a:ea typeface="RomanC" pitchFamily="2" charset="0"/>
                <a:cs typeface="RomanC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bg1"/>
                </a:solidFill>
                <a:latin typeface="RomanC" pitchFamily="2" charset="0"/>
                <a:ea typeface="RomanC" pitchFamily="2" charset="0"/>
                <a:cs typeface="RomanC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bg1"/>
                </a:solidFill>
                <a:latin typeface="RomanC" pitchFamily="2" charset="0"/>
                <a:ea typeface="RomanC" pitchFamily="2" charset="0"/>
                <a:cs typeface="RomanC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bg1"/>
                </a:solidFill>
                <a:latin typeface="RomanC" pitchFamily="2" charset="0"/>
                <a:ea typeface="RomanC" pitchFamily="2" charset="0"/>
                <a:cs typeface="RomanC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bg1"/>
                </a:solidFill>
                <a:latin typeface="RomanC" pitchFamily="2" charset="0"/>
                <a:ea typeface="RomanC" pitchFamily="2" charset="0"/>
                <a:cs typeface="RomanC" pitchFamily="2" charset="0"/>
              </a:defRPr>
            </a:lvl9pPr>
          </a:lstStyle>
          <a:p>
            <a:pPr eaLnBrk="1" hangingPunct="1">
              <a:defRPr/>
            </a:pPr>
            <a:r>
              <a:rPr lang="fr-FR" altLang="fr-FR" kern="0" dirty="0" smtClean="0">
                <a:solidFill>
                  <a:schemeClr val="tx1"/>
                </a:solidFill>
                <a:latin typeface="Comic Sans MS" pitchFamily="66" charset="0"/>
              </a:rPr>
              <a:t>2 fils / 4 fils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107505" y="6481142"/>
            <a:ext cx="2808288" cy="476250"/>
          </a:xfrm>
          <a:prstGeom prst="rect">
            <a:avLst/>
          </a:prstGeom>
        </p:spPr>
        <p:txBody>
          <a:bodyPr/>
          <a:lstStyle>
            <a:lvl1pPr>
              <a:defRPr sz="1200" i="1">
                <a:solidFill>
                  <a:srgbClr val="C00000"/>
                </a:solidFill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r>
              <a:rPr lang="fr-FR" altLang="fr-FR" dirty="0" smtClean="0"/>
              <a:t>Présentation BTS, 10/12/2013</a:t>
            </a:r>
            <a:endParaRPr lang="fr-FR" altLang="fr-FR" dirty="0"/>
          </a:p>
        </p:txBody>
      </p:sp>
      <p:pic>
        <p:nvPicPr>
          <p:cNvPr id="5" name="Picture 6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29" y="163756"/>
            <a:ext cx="1707923" cy="468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25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18" tIns="45710" rIns="91418" bIns="45710"/>
          <a:lstStyle/>
          <a:p>
            <a:pPr eaLnBrk="1" hangingPunct="1"/>
            <a:r>
              <a:rPr lang="fr-FR" altLang="fr-FR" dirty="0" smtClean="0">
                <a:latin typeface="Comic Sans MS" pitchFamily="66" charset="0"/>
              </a:rPr>
              <a:t>Système 4 fils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4294967295"/>
          </p:nvPr>
        </p:nvSpPr>
        <p:spPr>
          <a:xfrm>
            <a:off x="1331914" y="1484315"/>
            <a:ext cx="7056437" cy="5184775"/>
          </a:xfrm>
          <a:prstGeom prst="rect">
            <a:avLst/>
          </a:prstGeom>
        </p:spPr>
        <p:txBody>
          <a:bodyPr lIns="91418" tIns="45710" rIns="91418" bIns="45710"/>
          <a:lstStyle/>
          <a:p>
            <a:pPr marL="342695" indent="-342695">
              <a:defRPr/>
            </a:pPr>
            <a:r>
              <a:rPr lang="fr-FR" altLang="fr-FR" sz="2000" dirty="0">
                <a:latin typeface="Comic Sans MS" pitchFamily="66" charset="0"/>
              </a:rPr>
              <a:t>Sources et destinations :</a:t>
            </a:r>
          </a:p>
          <a:p>
            <a:pPr marL="742649" lvl="1" indent="-342695">
              <a:defRPr/>
            </a:pPr>
            <a:r>
              <a:rPr lang="fr-FR" altLang="fr-FR" sz="1600" dirty="0">
                <a:latin typeface="Comic Sans MS" pitchFamily="66" charset="0"/>
              </a:rPr>
              <a:t>Panneaux (utilisateur)</a:t>
            </a:r>
          </a:p>
          <a:p>
            <a:pPr marL="742649" lvl="1" indent="-342695">
              <a:defRPr/>
            </a:pPr>
            <a:r>
              <a:rPr lang="fr-FR" altLang="fr-FR" sz="1600" dirty="0">
                <a:latin typeface="Comic Sans MS" pitchFamily="66" charset="0"/>
              </a:rPr>
              <a:t>Groupes</a:t>
            </a:r>
          </a:p>
          <a:p>
            <a:pPr marL="742649" lvl="1" indent="-342695">
              <a:defRPr/>
            </a:pPr>
            <a:r>
              <a:rPr lang="fr-FR" altLang="fr-FR" sz="1600" dirty="0">
                <a:latin typeface="Comic Sans MS" pitchFamily="66" charset="0"/>
              </a:rPr>
              <a:t>IFB</a:t>
            </a:r>
          </a:p>
          <a:p>
            <a:pPr marL="742649" lvl="1" indent="-342695">
              <a:defRPr/>
            </a:pPr>
            <a:r>
              <a:rPr lang="fr-FR" altLang="fr-FR" sz="1600" dirty="0">
                <a:latin typeface="Comic Sans MS" pitchFamily="66" charset="0"/>
              </a:rPr>
              <a:t>Programmes</a:t>
            </a:r>
          </a:p>
          <a:p>
            <a:pPr marL="742649" lvl="1" indent="-342695">
              <a:defRPr/>
            </a:pPr>
            <a:r>
              <a:rPr lang="fr-FR" altLang="fr-FR" sz="1600" dirty="0">
                <a:latin typeface="Comic Sans MS" pitchFamily="66" charset="0"/>
              </a:rPr>
              <a:t>Inserts </a:t>
            </a:r>
            <a:r>
              <a:rPr lang="fr-FR" altLang="fr-FR" sz="1600" dirty="0" err="1">
                <a:latin typeface="Comic Sans MS" pitchFamily="66" charset="0"/>
              </a:rPr>
              <a:t>téléphinques</a:t>
            </a:r>
            <a:endParaRPr lang="fr-FR" altLang="fr-FR" sz="1600" dirty="0">
              <a:latin typeface="Comic Sans MS" pitchFamily="66" charset="0"/>
            </a:endParaRPr>
          </a:p>
          <a:p>
            <a:pPr marL="742649" lvl="1" indent="-342695">
              <a:defRPr/>
            </a:pPr>
            <a:r>
              <a:rPr lang="fr-FR" altLang="fr-FR" sz="1600" dirty="0">
                <a:latin typeface="Comic Sans MS" pitchFamily="66" charset="0"/>
              </a:rPr>
              <a:t>Différents formats</a:t>
            </a:r>
          </a:p>
          <a:p>
            <a:pPr marL="1142603" lvl="2" indent="-342695">
              <a:defRPr/>
            </a:pPr>
            <a:r>
              <a:rPr lang="fr-FR" altLang="fr-FR" sz="1200" dirty="0">
                <a:latin typeface="Comic Sans MS" pitchFamily="66" charset="0"/>
              </a:rPr>
              <a:t>Analogique</a:t>
            </a:r>
          </a:p>
          <a:p>
            <a:pPr marL="1142603" lvl="2" indent="-342695">
              <a:defRPr/>
            </a:pPr>
            <a:r>
              <a:rPr lang="fr-FR" altLang="fr-FR" sz="1200" dirty="0">
                <a:latin typeface="Comic Sans MS" pitchFamily="66" charset="0"/>
              </a:rPr>
              <a:t>AES</a:t>
            </a:r>
          </a:p>
          <a:p>
            <a:pPr marL="1142603" lvl="2" indent="-342695">
              <a:defRPr/>
            </a:pPr>
            <a:r>
              <a:rPr lang="fr-FR" altLang="fr-FR" sz="1200" dirty="0">
                <a:latin typeface="Comic Sans MS" pitchFamily="66" charset="0"/>
              </a:rPr>
              <a:t>MADI</a:t>
            </a:r>
          </a:p>
          <a:p>
            <a:pPr marL="1142603" lvl="2" indent="-342695">
              <a:defRPr/>
            </a:pPr>
            <a:r>
              <a:rPr lang="fr-FR" altLang="fr-FR" sz="1200" dirty="0">
                <a:latin typeface="Comic Sans MS" pitchFamily="66" charset="0"/>
              </a:rPr>
              <a:t>IP (local, distant)</a:t>
            </a:r>
          </a:p>
          <a:p>
            <a:pPr marL="342695" indent="-342695">
              <a:defRPr/>
            </a:pPr>
            <a:r>
              <a:rPr lang="fr-FR" altLang="fr-FR" sz="2000" dirty="0">
                <a:latin typeface="Comic Sans MS" pitchFamily="66" charset="0"/>
              </a:rPr>
              <a:t>Logiciel de configuration</a:t>
            </a:r>
          </a:p>
          <a:p>
            <a:pPr marL="742649" lvl="1" indent="-342695">
              <a:defRPr/>
            </a:pPr>
            <a:r>
              <a:rPr lang="fr-FR" altLang="fr-FR" sz="1600" dirty="0">
                <a:latin typeface="Comic Sans MS" pitchFamily="66" charset="0"/>
              </a:rPr>
              <a:t>Définition des « ports »</a:t>
            </a:r>
          </a:p>
          <a:p>
            <a:pPr marL="742649" lvl="1" indent="-342695">
              <a:defRPr/>
            </a:pPr>
            <a:r>
              <a:rPr lang="fr-FR" altLang="fr-FR" sz="1600" dirty="0">
                <a:latin typeface="Comic Sans MS" pitchFamily="66" charset="0"/>
              </a:rPr>
              <a:t>Configuration des panneaux</a:t>
            </a:r>
          </a:p>
          <a:p>
            <a:pPr marL="742649" lvl="1" indent="-342695">
              <a:defRPr/>
            </a:pPr>
            <a:r>
              <a:rPr lang="fr-FR" altLang="fr-FR" sz="1600" dirty="0">
                <a:latin typeface="Comic Sans MS" pitchFamily="66" charset="0"/>
              </a:rPr>
              <a:t>Fonctions de groupes et conférence</a:t>
            </a:r>
          </a:p>
          <a:p>
            <a:pPr marL="742649" lvl="1" indent="-342695">
              <a:defRPr/>
            </a:pPr>
            <a:r>
              <a:rPr lang="fr-FR" altLang="fr-FR" sz="1600" dirty="0">
                <a:latin typeface="Comic Sans MS" pitchFamily="66" charset="0"/>
              </a:rPr>
              <a:t>Fonctions logiques</a:t>
            </a:r>
          </a:p>
          <a:p>
            <a:pPr marL="742649" lvl="1" indent="-342695">
              <a:defRPr/>
            </a:pPr>
            <a:r>
              <a:rPr lang="fr-FR" altLang="fr-FR" sz="1600" dirty="0">
                <a:latin typeface="Comic Sans MS" pitchFamily="66" charset="0"/>
              </a:rPr>
              <a:t>Fonctions spécifiques</a:t>
            </a:r>
          </a:p>
          <a:p>
            <a:pPr marL="742649" lvl="1" indent="-342695">
              <a:defRPr/>
            </a:pPr>
            <a:endParaRPr lang="fr-FR" altLang="fr-FR" sz="1600" dirty="0">
              <a:latin typeface="Comic Sans MS" pitchFamily="66" charset="0"/>
            </a:endParaRPr>
          </a:p>
          <a:p>
            <a:pPr marL="0" indent="0">
              <a:buNone/>
              <a:defRPr/>
            </a:pPr>
            <a:endParaRPr lang="fr-FR" altLang="fr-FR" sz="2000" dirty="0">
              <a:latin typeface="Comic Sans MS" pitchFamily="66" charset="0"/>
            </a:endParaRPr>
          </a:p>
          <a:p>
            <a:pPr marL="342695" indent="-342695">
              <a:defRPr/>
            </a:pPr>
            <a:endParaRPr lang="fr-FR" altLang="fr-FR" sz="2000" dirty="0">
              <a:latin typeface="Comic Sans MS" pitchFamily="66" charset="0"/>
            </a:endParaRPr>
          </a:p>
          <a:p>
            <a:pPr marL="342695" indent="-342695">
              <a:defRPr/>
            </a:pPr>
            <a:endParaRPr lang="fr-FR" altLang="fr-FR" sz="2000" dirty="0">
              <a:latin typeface="Comic Sans MS" pitchFamily="66" charset="0"/>
            </a:endParaRP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107505" y="6481142"/>
            <a:ext cx="2808288" cy="476250"/>
          </a:xfrm>
          <a:prstGeom prst="rect">
            <a:avLst/>
          </a:prstGeom>
        </p:spPr>
        <p:txBody>
          <a:bodyPr/>
          <a:lstStyle>
            <a:lvl1pPr>
              <a:defRPr sz="1200" i="1">
                <a:solidFill>
                  <a:srgbClr val="C00000"/>
                </a:solidFill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r>
              <a:rPr lang="fr-FR" altLang="fr-FR" dirty="0" smtClean="0"/>
              <a:t>Présentation BTS, 10/12/2013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818827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68313" y="2781300"/>
            <a:ext cx="8229600" cy="1143000"/>
          </a:xfrm>
          <a:prstGeom prst="rect">
            <a:avLst/>
          </a:prstGeom>
        </p:spPr>
        <p:txBody>
          <a:bodyPr lIns="91418" tIns="45710" rIns="91418" bIns="45710"/>
          <a:lstStyle/>
          <a:p>
            <a:pPr eaLnBrk="1" hangingPunct="1"/>
            <a:r>
              <a:rPr lang="fr-FR" altLang="fr-FR" dirty="0" smtClean="0">
                <a:latin typeface="Comic Sans MS" pitchFamily="66" charset="0"/>
              </a:rPr>
              <a:t>Des exemples concrets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107505" y="6481142"/>
            <a:ext cx="2808288" cy="476250"/>
          </a:xfrm>
          <a:prstGeom prst="rect">
            <a:avLst/>
          </a:prstGeom>
        </p:spPr>
        <p:txBody>
          <a:bodyPr/>
          <a:lstStyle>
            <a:lvl1pPr>
              <a:defRPr sz="1200" i="1">
                <a:solidFill>
                  <a:srgbClr val="C00000"/>
                </a:solidFill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r>
              <a:rPr lang="fr-FR" altLang="fr-FR" dirty="0" smtClean="0"/>
              <a:t>Présentation BTS, 10/12/2013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949967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69"/>
          <p:cNvSpPr>
            <a:spLocks noChangeShapeType="1"/>
          </p:cNvSpPr>
          <p:nvPr/>
        </p:nvSpPr>
        <p:spPr bwMode="auto">
          <a:xfrm flipH="1" flipV="1">
            <a:off x="6850063" y="4365626"/>
            <a:ext cx="647700" cy="144463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" name="Line 168"/>
          <p:cNvSpPr>
            <a:spLocks noChangeShapeType="1"/>
          </p:cNvSpPr>
          <p:nvPr/>
        </p:nvSpPr>
        <p:spPr bwMode="auto">
          <a:xfrm flipH="1">
            <a:off x="6778625" y="4221165"/>
            <a:ext cx="863600" cy="730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Line 167"/>
          <p:cNvSpPr>
            <a:spLocks noChangeShapeType="1"/>
          </p:cNvSpPr>
          <p:nvPr/>
        </p:nvSpPr>
        <p:spPr bwMode="auto">
          <a:xfrm flipH="1">
            <a:off x="6850064" y="4005265"/>
            <a:ext cx="503237" cy="2889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" name="Line 164"/>
          <p:cNvSpPr>
            <a:spLocks noChangeShapeType="1"/>
          </p:cNvSpPr>
          <p:nvPr/>
        </p:nvSpPr>
        <p:spPr bwMode="auto">
          <a:xfrm flipH="1" flipV="1">
            <a:off x="5697540" y="4149726"/>
            <a:ext cx="1152525" cy="792163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" name="Line 163"/>
          <p:cNvSpPr>
            <a:spLocks noChangeShapeType="1"/>
          </p:cNvSpPr>
          <p:nvPr/>
        </p:nvSpPr>
        <p:spPr bwMode="auto">
          <a:xfrm flipH="1" flipV="1">
            <a:off x="5842000" y="4076700"/>
            <a:ext cx="503238" cy="217488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9" name="Line 107"/>
          <p:cNvSpPr>
            <a:spLocks noChangeShapeType="1"/>
          </p:cNvSpPr>
          <p:nvPr/>
        </p:nvSpPr>
        <p:spPr bwMode="auto">
          <a:xfrm flipV="1">
            <a:off x="4978400" y="3167064"/>
            <a:ext cx="2160588" cy="1587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" name="Line 103"/>
          <p:cNvSpPr>
            <a:spLocks noChangeShapeType="1"/>
          </p:cNvSpPr>
          <p:nvPr/>
        </p:nvSpPr>
        <p:spPr bwMode="auto">
          <a:xfrm flipV="1">
            <a:off x="5037139" y="3517900"/>
            <a:ext cx="2160587" cy="1588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" name="Line 99"/>
          <p:cNvSpPr>
            <a:spLocks noChangeShapeType="1"/>
          </p:cNvSpPr>
          <p:nvPr/>
        </p:nvSpPr>
        <p:spPr bwMode="auto">
          <a:xfrm flipV="1">
            <a:off x="4978400" y="2879725"/>
            <a:ext cx="2160588" cy="1588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2324100" y="3168650"/>
            <a:ext cx="1328738" cy="0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2771777" y="908050"/>
            <a:ext cx="4321175" cy="317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fr-FR" sz="1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Schéma</a:t>
            </a:r>
            <a:r>
              <a:rPr lang="en-GB" altLang="fr-FR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de </a:t>
            </a:r>
            <a:r>
              <a:rPr lang="en-GB" altLang="fr-FR" sz="1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principe</a:t>
            </a:r>
            <a:r>
              <a:rPr lang="en-GB" altLang="fr-FR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GB" altLang="fr-FR" sz="1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ordres</a:t>
            </a:r>
            <a:r>
              <a:rPr lang="en-GB" altLang="fr-FR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GB" altLang="fr-FR" sz="1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régie</a:t>
            </a:r>
            <a:r>
              <a:rPr lang="en-GB" altLang="fr-FR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GB" altLang="fr-FR" sz="1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télévision</a:t>
            </a:r>
            <a:endParaRPr lang="en-GB" altLang="fr-FR" sz="14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>
            <a:off x="4086225" y="2185989"/>
            <a:ext cx="0" cy="2809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>
            <a:off x="5324475" y="2185989"/>
            <a:ext cx="0" cy="2809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>
            <a:off x="3838575" y="2466976"/>
            <a:ext cx="1728788" cy="4763"/>
          </a:xfrm>
          <a:prstGeom prst="line">
            <a:avLst/>
          </a:prstGeom>
          <a:noFill/>
          <a:ln w="28575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>
            <a:off x="4689475" y="2493963"/>
            <a:ext cx="0" cy="647700"/>
          </a:xfrm>
          <a:prstGeom prst="line">
            <a:avLst/>
          </a:prstGeom>
          <a:noFill/>
          <a:ln w="28575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4689476" y="2493963"/>
            <a:ext cx="1223963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80008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fr-FR" sz="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Reseau PC</a:t>
            </a:r>
            <a:endParaRPr lang="en-GB" altLang="fr-FR" sz="8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441325" y="2395538"/>
            <a:ext cx="1639888" cy="285750"/>
          </a:xfrm>
          <a:prstGeom prst="rect">
            <a:avLst/>
          </a:prstGeom>
          <a:noFill/>
          <a:ln w="6350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7940" tIns="63969" rIns="127940" bIns="63969">
            <a:spAutoFit/>
          </a:bodyPr>
          <a:lstStyle>
            <a:lvl1pPr defTabSz="12795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639763" defTabSz="12795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79525" defTabSz="12795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920875" defTabSz="12795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560638" defTabSz="12795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017838" defTabSz="1279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475038" defTabSz="1279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932238" defTabSz="1279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389438" defTabSz="1279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fr-FR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Panneaux d’ordre</a:t>
            </a:r>
            <a:endParaRPr lang="en-GB" altLang="fr-FR" sz="10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20" name="Group 22"/>
          <p:cNvGrpSpPr>
            <a:grpSpLocks/>
          </p:cNvGrpSpPr>
          <p:nvPr/>
        </p:nvGrpSpPr>
        <p:grpSpPr bwMode="auto">
          <a:xfrm>
            <a:off x="3767138" y="1674815"/>
            <a:ext cx="633412" cy="701675"/>
            <a:chOff x="1794" y="1260"/>
            <a:chExt cx="1008" cy="1116"/>
          </a:xfrm>
        </p:grpSpPr>
        <p:pic>
          <p:nvPicPr>
            <p:cNvPr id="21" name="Picture 23" descr="9300_compare_131x14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4" y="1260"/>
              <a:ext cx="1008" cy="1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4" descr="TwoPanelProg_small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1" y="1500"/>
              <a:ext cx="626" cy="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oup 25"/>
          <p:cNvGrpSpPr>
            <a:grpSpLocks/>
          </p:cNvGrpSpPr>
          <p:nvPr/>
        </p:nvGrpSpPr>
        <p:grpSpPr bwMode="auto">
          <a:xfrm>
            <a:off x="5049838" y="1674815"/>
            <a:ext cx="633412" cy="701675"/>
            <a:chOff x="1794" y="1260"/>
            <a:chExt cx="1008" cy="1116"/>
          </a:xfrm>
        </p:grpSpPr>
        <p:pic>
          <p:nvPicPr>
            <p:cNvPr id="24" name="Picture 26" descr="9300_compare_131x14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4" y="1260"/>
              <a:ext cx="1008" cy="1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7" descr="TwoPanelProg_small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1" y="1500"/>
              <a:ext cx="626" cy="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Text Box 29"/>
          <p:cNvSpPr txBox="1">
            <a:spLocks noChangeArrowheads="1"/>
          </p:cNvSpPr>
          <p:nvPr/>
        </p:nvSpPr>
        <p:spPr bwMode="auto">
          <a:xfrm>
            <a:off x="3562352" y="4292601"/>
            <a:ext cx="1368425" cy="588963"/>
          </a:xfrm>
          <a:prstGeom prst="rect">
            <a:avLst/>
          </a:prstGeom>
          <a:noFill/>
          <a:ln w="6350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fr-FR" sz="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Matrice Eclipse  Median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fr-FR" sz="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64 ports 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fr-FR" sz="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(panneaux ou 4 fils)</a:t>
            </a:r>
            <a:endParaRPr lang="en-GB" altLang="fr-FR" sz="8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7" name="Line 41"/>
          <p:cNvSpPr>
            <a:spLocks noChangeShapeType="1"/>
          </p:cNvSpPr>
          <p:nvPr/>
        </p:nvSpPr>
        <p:spPr bwMode="auto">
          <a:xfrm>
            <a:off x="7308850" y="5922963"/>
            <a:ext cx="4318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8" name="Line 43"/>
          <p:cNvSpPr>
            <a:spLocks noChangeShapeType="1"/>
          </p:cNvSpPr>
          <p:nvPr/>
        </p:nvSpPr>
        <p:spPr bwMode="auto">
          <a:xfrm>
            <a:off x="7308850" y="6067425"/>
            <a:ext cx="431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" name="Line 45"/>
          <p:cNvSpPr>
            <a:spLocks noChangeShapeType="1"/>
          </p:cNvSpPr>
          <p:nvPr/>
        </p:nvSpPr>
        <p:spPr bwMode="auto">
          <a:xfrm>
            <a:off x="7307263" y="6211888"/>
            <a:ext cx="431800" cy="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0" name="Rectangle 46"/>
          <p:cNvSpPr>
            <a:spLocks noChangeArrowheads="1"/>
          </p:cNvSpPr>
          <p:nvPr/>
        </p:nvSpPr>
        <p:spPr bwMode="auto">
          <a:xfrm>
            <a:off x="7824788" y="5851525"/>
            <a:ext cx="1319212" cy="59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fr-FR" sz="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Liaison Cat5 panneaux ou 4 fils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fr-FR" sz="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IP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fr-FR" sz="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Reseau Informatique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fr-FR" sz="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Liaisons Freespeak Cat5</a:t>
            </a:r>
          </a:p>
        </p:txBody>
      </p:sp>
      <p:graphicFrame>
        <p:nvGraphicFramePr>
          <p:cNvPr id="31" name="Object 70"/>
          <p:cNvGraphicFramePr>
            <a:graphicFrameLocks noChangeAspect="1"/>
          </p:cNvGraphicFramePr>
          <p:nvPr/>
        </p:nvGraphicFramePr>
        <p:xfrm>
          <a:off x="742950" y="4627565"/>
          <a:ext cx="11430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0" name="Image bitmap" r:id="rId5" imgW="1142857" imgH="714286" progId="Paint.Picture">
                  <p:embed/>
                </p:oleObj>
              </mc:Choice>
              <mc:Fallback>
                <p:oleObj name="Image bitmap" r:id="rId5" imgW="1142857" imgH="71428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2950" y="4627565"/>
                        <a:ext cx="1143000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 Box 71"/>
          <p:cNvSpPr txBox="1">
            <a:spLocks noChangeArrowheads="1"/>
          </p:cNvSpPr>
          <p:nvPr/>
        </p:nvSpPr>
        <p:spPr bwMode="auto">
          <a:xfrm>
            <a:off x="6345238" y="1954213"/>
            <a:ext cx="1439862" cy="590550"/>
          </a:xfrm>
          <a:prstGeom prst="rect">
            <a:avLst/>
          </a:prstGeom>
          <a:noFill/>
          <a:ln w="6350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7940" tIns="63969" rIns="127940" bIns="63969">
            <a:spAutoFit/>
          </a:bodyPr>
          <a:lstStyle>
            <a:lvl1pPr defTabSz="12795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639763" defTabSz="12795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79525" defTabSz="12795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920875" defTabSz="12795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560638" defTabSz="12795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017838" defTabSz="1279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475038" defTabSz="1279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932238" defTabSz="1279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389438" defTabSz="1279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fr-FR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25 x “4 x Fils” ou panneaux supplémentaires</a:t>
            </a:r>
            <a:endParaRPr lang="en-GB" altLang="fr-FR" sz="10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" name="Text Box 128"/>
          <p:cNvSpPr txBox="1">
            <a:spLocks noChangeArrowheads="1"/>
          </p:cNvSpPr>
          <p:nvPr/>
        </p:nvSpPr>
        <p:spPr bwMode="auto">
          <a:xfrm>
            <a:off x="5626101" y="2035176"/>
            <a:ext cx="122396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80008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fr-FR" sz="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Régie</a:t>
            </a:r>
            <a:endParaRPr lang="en-GB" altLang="fr-FR" sz="8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4" name="Text Box 129"/>
          <p:cNvSpPr txBox="1">
            <a:spLocks noChangeArrowheads="1"/>
          </p:cNvSpPr>
          <p:nvPr/>
        </p:nvSpPr>
        <p:spPr bwMode="auto">
          <a:xfrm>
            <a:off x="2962276" y="2035176"/>
            <a:ext cx="122396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80008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fr-FR" sz="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Maintenance</a:t>
            </a:r>
            <a:endParaRPr lang="en-GB" altLang="fr-FR" sz="8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35" name="Picture 152" descr="Speaker A3 (FZ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927" y="3095625"/>
            <a:ext cx="250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61" descr="Splitter_Fron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2297">
            <a:off x="6191252" y="4203700"/>
            <a:ext cx="72707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65" descr="Ant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301" y="3717925"/>
            <a:ext cx="271463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Line 166"/>
          <p:cNvSpPr>
            <a:spLocks noChangeShapeType="1"/>
          </p:cNvSpPr>
          <p:nvPr/>
        </p:nvSpPr>
        <p:spPr bwMode="auto">
          <a:xfrm>
            <a:off x="7308850" y="6381750"/>
            <a:ext cx="431800" cy="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40" name="Picture 171" descr="Ant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763" y="4294188"/>
            <a:ext cx="27146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72" descr="Ant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663" y="3862388"/>
            <a:ext cx="27146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Line 173"/>
          <p:cNvSpPr>
            <a:spLocks noChangeShapeType="1"/>
          </p:cNvSpPr>
          <p:nvPr/>
        </p:nvSpPr>
        <p:spPr bwMode="auto">
          <a:xfrm flipH="1" flipV="1">
            <a:off x="7497763" y="5013325"/>
            <a:ext cx="576262" cy="2159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3" name="Line 174"/>
          <p:cNvSpPr>
            <a:spLocks noChangeShapeType="1"/>
          </p:cNvSpPr>
          <p:nvPr/>
        </p:nvSpPr>
        <p:spPr bwMode="auto">
          <a:xfrm flipH="1">
            <a:off x="7354888" y="4940302"/>
            <a:ext cx="863600" cy="730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4" name="Line 175"/>
          <p:cNvSpPr>
            <a:spLocks noChangeShapeType="1"/>
          </p:cNvSpPr>
          <p:nvPr/>
        </p:nvSpPr>
        <p:spPr bwMode="auto">
          <a:xfrm flipH="1">
            <a:off x="7426325" y="4724402"/>
            <a:ext cx="503238" cy="2889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45" name="Picture 176" descr="Ant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63" y="4437063"/>
            <a:ext cx="27146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77" descr="Ant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026" y="5013325"/>
            <a:ext cx="271463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178" descr="Ant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926" y="4581525"/>
            <a:ext cx="271463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62" descr="Splitter_Fron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2297">
            <a:off x="6850065" y="4870450"/>
            <a:ext cx="6508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 Box 179"/>
          <p:cNvSpPr txBox="1">
            <a:spLocks noChangeArrowheads="1"/>
          </p:cNvSpPr>
          <p:nvPr/>
        </p:nvSpPr>
        <p:spPr bwMode="auto">
          <a:xfrm>
            <a:off x="6516688" y="4508501"/>
            <a:ext cx="792162" cy="220663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fr-FR" sz="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Freespeak</a:t>
            </a:r>
          </a:p>
        </p:txBody>
      </p:sp>
      <p:pic>
        <p:nvPicPr>
          <p:cNvPr id="50" name="Picture 18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026" y="3789363"/>
            <a:ext cx="24606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8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363" y="3789363"/>
            <a:ext cx="24606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2" name="Object 185"/>
          <p:cNvGraphicFramePr>
            <a:graphicFrameLocks noChangeAspect="1"/>
          </p:cNvGraphicFramePr>
          <p:nvPr/>
        </p:nvGraphicFramePr>
        <p:xfrm>
          <a:off x="1674813" y="5437190"/>
          <a:ext cx="11430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1" name="Image bitmap" r:id="rId13" imgW="1142857" imgH="714286" progId="Paint.Picture">
                  <p:embed/>
                </p:oleObj>
              </mc:Choice>
              <mc:Fallback>
                <p:oleObj name="Image bitmap" r:id="rId13" imgW="1142857" imgH="71428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4813" y="5437190"/>
                        <a:ext cx="1143000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Text Box 186"/>
          <p:cNvSpPr txBox="1">
            <a:spLocks noChangeArrowheads="1"/>
          </p:cNvSpPr>
          <p:nvPr/>
        </p:nvSpPr>
        <p:spPr bwMode="auto">
          <a:xfrm>
            <a:off x="7929564" y="4221163"/>
            <a:ext cx="1582737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fr-FR" sz="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12 Beltpacks</a:t>
            </a:r>
            <a:endParaRPr lang="en-GB" altLang="fr-FR" sz="8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54" name="Picture 18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781302"/>
            <a:ext cx="2478088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Line 188"/>
          <p:cNvSpPr>
            <a:spLocks noChangeShapeType="1"/>
          </p:cNvSpPr>
          <p:nvPr/>
        </p:nvSpPr>
        <p:spPr bwMode="auto">
          <a:xfrm>
            <a:off x="5076825" y="4149725"/>
            <a:ext cx="71438" cy="11509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6" name="Text Box 189"/>
          <p:cNvSpPr txBox="1">
            <a:spLocks noChangeArrowheads="1"/>
          </p:cNvSpPr>
          <p:nvPr/>
        </p:nvSpPr>
        <p:spPr bwMode="auto">
          <a:xfrm>
            <a:off x="4787900" y="5300665"/>
            <a:ext cx="1639888" cy="561975"/>
          </a:xfrm>
          <a:prstGeom prst="rect">
            <a:avLst/>
          </a:prstGeom>
          <a:noFill/>
          <a:ln w="6350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7940" tIns="63969" rIns="127940" bIns="63969">
            <a:spAutoFit/>
          </a:bodyPr>
          <a:lstStyle>
            <a:lvl1pPr defTabSz="12795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639763" defTabSz="12795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79525" defTabSz="12795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920875" defTabSz="12795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560638" defTabSz="12795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017838" defTabSz="1279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475038" defTabSz="1279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932238" defTabSz="1279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389438" defTabSz="1279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fr-FR" sz="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32 ports IP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fr-FR" sz="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Pour panneaux ou logiciel Concert</a:t>
            </a:r>
          </a:p>
        </p:txBody>
      </p:sp>
      <p:sp>
        <p:nvSpPr>
          <p:cNvPr id="57" name="Text Box 190"/>
          <p:cNvSpPr txBox="1">
            <a:spLocks noChangeArrowheads="1"/>
          </p:cNvSpPr>
          <p:nvPr/>
        </p:nvSpPr>
        <p:spPr bwMode="auto">
          <a:xfrm>
            <a:off x="6588126" y="5084763"/>
            <a:ext cx="1223963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80008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fr-FR" sz="8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Splitters d’antenne</a:t>
            </a:r>
            <a:endParaRPr lang="en-GB" altLang="fr-FR" sz="800" b="1" i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58" name="Picture 19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5229227"/>
            <a:ext cx="11430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Text Box 193"/>
          <p:cNvSpPr txBox="1">
            <a:spLocks noChangeArrowheads="1"/>
          </p:cNvSpPr>
          <p:nvPr/>
        </p:nvSpPr>
        <p:spPr bwMode="auto">
          <a:xfrm>
            <a:off x="3348039" y="6165850"/>
            <a:ext cx="158273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fr-FR" sz="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PC équipé avec logiciel CONCERT (licence pour 25 postes)</a:t>
            </a:r>
            <a:endParaRPr lang="en-GB" altLang="fr-FR" sz="8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0" name="Line 194"/>
          <p:cNvSpPr>
            <a:spLocks noChangeShapeType="1"/>
          </p:cNvSpPr>
          <p:nvPr/>
        </p:nvSpPr>
        <p:spPr bwMode="auto">
          <a:xfrm>
            <a:off x="4572000" y="5589588"/>
            <a:ext cx="2159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61" name="Picture 1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100" y="1919289"/>
            <a:ext cx="527050" cy="45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1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6" y="2679700"/>
            <a:ext cx="84296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12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4" y="2949577"/>
            <a:ext cx="1944687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12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4" y="3511552"/>
            <a:ext cx="1944687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12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4" y="4076702"/>
            <a:ext cx="1944687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Line 11"/>
          <p:cNvSpPr>
            <a:spLocks noChangeShapeType="1"/>
          </p:cNvSpPr>
          <p:nvPr/>
        </p:nvSpPr>
        <p:spPr bwMode="auto">
          <a:xfrm flipV="1">
            <a:off x="2311400" y="3506789"/>
            <a:ext cx="1181100" cy="211137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7" name="Line 11"/>
          <p:cNvSpPr>
            <a:spLocks noChangeShapeType="1"/>
          </p:cNvSpPr>
          <p:nvPr/>
        </p:nvSpPr>
        <p:spPr bwMode="auto">
          <a:xfrm flipV="1">
            <a:off x="2301877" y="3613152"/>
            <a:ext cx="1190625" cy="638175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8" name="Line 11"/>
          <p:cNvSpPr>
            <a:spLocks noChangeShapeType="1"/>
          </p:cNvSpPr>
          <p:nvPr/>
        </p:nvSpPr>
        <p:spPr bwMode="auto">
          <a:xfrm flipV="1">
            <a:off x="1835150" y="3862389"/>
            <a:ext cx="1657350" cy="1036637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9" name="Line 11"/>
          <p:cNvSpPr>
            <a:spLocks noChangeShapeType="1"/>
          </p:cNvSpPr>
          <p:nvPr/>
        </p:nvSpPr>
        <p:spPr bwMode="auto">
          <a:xfrm flipV="1">
            <a:off x="2195514" y="4106865"/>
            <a:ext cx="1296987" cy="1266825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70" name="Picture 7" descr="http://us.123rf.com/400wm/400/400/sevennew/sevennew1202/sevennew120200063/12457937-3d-foudre-icone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039" y="2395538"/>
            <a:ext cx="32543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107505" y="6481142"/>
            <a:ext cx="2808288" cy="476250"/>
          </a:xfrm>
          <a:prstGeom prst="rect">
            <a:avLst/>
          </a:prstGeom>
        </p:spPr>
        <p:txBody>
          <a:bodyPr/>
          <a:lstStyle>
            <a:lvl1pPr>
              <a:defRPr sz="1200" i="1">
                <a:solidFill>
                  <a:srgbClr val="C00000"/>
                </a:solidFill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r>
              <a:rPr lang="fr-FR" altLang="fr-FR" dirty="0" smtClean="0"/>
              <a:t>Présentation BTS, 10/12/2013</a:t>
            </a:r>
            <a:endParaRPr lang="fr-FR" altLang="fr-FR" dirty="0"/>
          </a:p>
        </p:txBody>
      </p:sp>
      <p:pic>
        <p:nvPicPr>
          <p:cNvPr id="3138" name="Picture 66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29" y="163756"/>
            <a:ext cx="1707923" cy="468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639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75"/>
          <p:cNvSpPr>
            <a:spLocks noChangeShapeType="1"/>
          </p:cNvSpPr>
          <p:nvPr/>
        </p:nvSpPr>
        <p:spPr bwMode="auto">
          <a:xfrm flipH="1">
            <a:off x="546100" y="5521327"/>
            <a:ext cx="0" cy="231775"/>
          </a:xfrm>
          <a:prstGeom prst="line">
            <a:avLst/>
          </a:prstGeom>
          <a:noFill/>
          <a:ln w="28575">
            <a:solidFill>
              <a:srgbClr val="703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" name="Line 175"/>
          <p:cNvSpPr>
            <a:spLocks noChangeShapeType="1"/>
          </p:cNvSpPr>
          <p:nvPr/>
        </p:nvSpPr>
        <p:spPr bwMode="auto">
          <a:xfrm flipH="1">
            <a:off x="236538" y="1941514"/>
            <a:ext cx="0" cy="230187"/>
          </a:xfrm>
          <a:prstGeom prst="line">
            <a:avLst/>
          </a:prstGeom>
          <a:noFill/>
          <a:ln w="28575">
            <a:solidFill>
              <a:srgbClr val="703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Line 175"/>
          <p:cNvSpPr>
            <a:spLocks noChangeShapeType="1"/>
          </p:cNvSpPr>
          <p:nvPr/>
        </p:nvSpPr>
        <p:spPr bwMode="auto">
          <a:xfrm flipH="1">
            <a:off x="242888" y="3105152"/>
            <a:ext cx="0" cy="231775"/>
          </a:xfrm>
          <a:prstGeom prst="line">
            <a:avLst/>
          </a:prstGeom>
          <a:noFill/>
          <a:ln w="28575">
            <a:solidFill>
              <a:srgbClr val="703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" name="Line 45"/>
          <p:cNvSpPr>
            <a:spLocks noChangeShapeType="1"/>
          </p:cNvSpPr>
          <p:nvPr/>
        </p:nvSpPr>
        <p:spPr bwMode="auto">
          <a:xfrm flipH="1">
            <a:off x="8277225" y="3267076"/>
            <a:ext cx="509588" cy="11113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" name="Line 45"/>
          <p:cNvSpPr>
            <a:spLocks noChangeShapeType="1"/>
          </p:cNvSpPr>
          <p:nvPr/>
        </p:nvSpPr>
        <p:spPr bwMode="auto">
          <a:xfrm flipH="1">
            <a:off x="8267700" y="2717801"/>
            <a:ext cx="508000" cy="11113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9" name="Line 45"/>
          <p:cNvSpPr>
            <a:spLocks noChangeShapeType="1"/>
          </p:cNvSpPr>
          <p:nvPr/>
        </p:nvSpPr>
        <p:spPr bwMode="auto">
          <a:xfrm flipH="1">
            <a:off x="1343025" y="2244726"/>
            <a:ext cx="0" cy="341313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10" name="Picture 64" descr="http://www.moufle.net/dessins/eclai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87446">
            <a:off x="7257257" y="2583657"/>
            <a:ext cx="80645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4791075"/>
            <a:ext cx="63658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Line 107"/>
          <p:cNvSpPr>
            <a:spLocks noChangeShapeType="1"/>
          </p:cNvSpPr>
          <p:nvPr/>
        </p:nvSpPr>
        <p:spPr bwMode="auto">
          <a:xfrm flipV="1">
            <a:off x="7308850" y="5746750"/>
            <a:ext cx="431800" cy="0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3" name="Line 99"/>
          <p:cNvSpPr>
            <a:spLocks noChangeShapeType="1"/>
          </p:cNvSpPr>
          <p:nvPr/>
        </p:nvSpPr>
        <p:spPr bwMode="auto">
          <a:xfrm flipH="1">
            <a:off x="3052764" y="3784600"/>
            <a:ext cx="1519237" cy="1676400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2770188" y="836614"/>
            <a:ext cx="3897312" cy="27916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Schéma</a:t>
            </a:r>
            <a:r>
              <a:rPr lang="en-GB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de </a:t>
            </a:r>
            <a:r>
              <a:rPr lang="en-GB" sz="1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principe</a:t>
            </a:r>
            <a:r>
              <a:rPr lang="en-GB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GB" sz="1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système</a:t>
            </a:r>
            <a:r>
              <a:rPr lang="en-GB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GB" sz="1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d’ordres</a:t>
            </a:r>
            <a:r>
              <a:rPr lang="en-GB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Studio 104</a:t>
            </a:r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>
            <a:off x="3838575" y="1901826"/>
            <a:ext cx="427038" cy="4763"/>
          </a:xfrm>
          <a:prstGeom prst="line">
            <a:avLst/>
          </a:prstGeom>
          <a:noFill/>
          <a:ln w="28575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>
            <a:off x="4006850" y="1901825"/>
            <a:ext cx="0" cy="1028700"/>
          </a:xfrm>
          <a:prstGeom prst="line">
            <a:avLst/>
          </a:prstGeom>
          <a:noFill/>
          <a:ln w="28575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3781426" y="1597026"/>
            <a:ext cx="122396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80008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Reseau</a:t>
            </a:r>
            <a:r>
              <a:rPr lang="en-GB" sz="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PC</a:t>
            </a:r>
            <a:endParaRPr lang="en-GB" sz="8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819152" y="1484313"/>
            <a:ext cx="1368425" cy="252412"/>
          </a:xfrm>
          <a:prstGeom prst="rect">
            <a:avLst/>
          </a:prstGeom>
          <a:noFill/>
          <a:ln w="6350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7940" tIns="63969" rIns="127940" bIns="63969">
            <a:spAutoFit/>
          </a:bodyPr>
          <a:lstStyle>
            <a:lvl1pPr defTabSz="12795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639763" defTabSz="12795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79525" defTabSz="12795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920875" defTabSz="12795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560638" defTabSz="12795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017838" defTabSz="1279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475038" defTabSz="1279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932238" defTabSz="1279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389438" defTabSz="1279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20 </a:t>
            </a:r>
            <a:r>
              <a:rPr lang="en-GB" sz="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Panneaux</a:t>
            </a:r>
            <a:r>
              <a:rPr lang="en-GB" sz="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GB" sz="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d’ordres</a:t>
            </a:r>
            <a:endParaRPr lang="en-GB" sz="8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19" name="Group 22"/>
          <p:cNvGrpSpPr>
            <a:grpSpLocks/>
          </p:cNvGrpSpPr>
          <p:nvPr/>
        </p:nvGrpSpPr>
        <p:grpSpPr bwMode="auto">
          <a:xfrm>
            <a:off x="3286125" y="1597026"/>
            <a:ext cx="585788" cy="588963"/>
            <a:chOff x="1794" y="1260"/>
            <a:chExt cx="1008" cy="1116"/>
          </a:xfrm>
        </p:grpSpPr>
        <p:pic>
          <p:nvPicPr>
            <p:cNvPr id="20" name="Picture 23" descr="9300_compare_131x14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4" y="1260"/>
              <a:ext cx="1008" cy="1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4" descr="TwoPanelProg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1" y="1500"/>
              <a:ext cx="626" cy="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Text Box 29"/>
          <p:cNvSpPr txBox="1">
            <a:spLocks noChangeArrowheads="1"/>
          </p:cNvSpPr>
          <p:nvPr/>
        </p:nvSpPr>
        <p:spPr bwMode="auto">
          <a:xfrm>
            <a:off x="4140202" y="2038350"/>
            <a:ext cx="1368425" cy="647700"/>
          </a:xfrm>
          <a:prstGeom prst="rect">
            <a:avLst/>
          </a:prstGeom>
          <a:noFill/>
          <a:ln w="6350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>
            <a:spAutoFit/>
          </a:bodyPr>
          <a:lstStyle/>
          <a:p>
            <a:pPr eaLnBrk="0" fontAlgn="base" hangingPunct="0">
              <a:spcAft>
                <a:spcPct val="0"/>
              </a:spcAft>
              <a:defRPr/>
            </a:pPr>
            <a:r>
              <a:rPr lang="en-GB" sz="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Matrice</a:t>
            </a:r>
            <a:r>
              <a:rPr lang="en-GB" sz="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Eclipse Median</a:t>
            </a:r>
          </a:p>
          <a:p>
            <a:pPr eaLnBrk="0" fontAlgn="base" hangingPunct="0">
              <a:spcAft>
                <a:spcPct val="0"/>
              </a:spcAft>
              <a:defRPr/>
            </a:pPr>
            <a:r>
              <a:rPr lang="en-GB" sz="7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- 2 </a:t>
            </a:r>
            <a:r>
              <a:rPr lang="en-GB" sz="7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cartes</a:t>
            </a:r>
            <a:r>
              <a:rPr lang="en-GB" sz="7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MVX-A16</a:t>
            </a:r>
          </a:p>
          <a:p>
            <a:pPr eaLnBrk="0" fontAlgn="base" hangingPunct="0">
              <a:spcAft>
                <a:spcPct val="0"/>
              </a:spcAft>
              <a:defRPr/>
            </a:pPr>
            <a:r>
              <a:rPr lang="en-GB" sz="7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- 1 carte MADI</a:t>
            </a:r>
          </a:p>
          <a:p>
            <a:pPr eaLnBrk="0" fontAlgn="base" hangingPunct="0">
              <a:spcAft>
                <a:spcPct val="0"/>
              </a:spcAft>
              <a:defRPr/>
            </a:pPr>
            <a:r>
              <a:rPr lang="en-GB" sz="7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- 1 carte </a:t>
            </a:r>
            <a:r>
              <a:rPr lang="en-GB" sz="7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Freespeak</a:t>
            </a:r>
            <a:endParaRPr lang="en-GB" sz="7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eaLnBrk="0" fontAlgn="base" hangingPunct="0">
              <a:spcAft>
                <a:spcPct val="0"/>
              </a:spcAft>
              <a:defRPr/>
            </a:pPr>
            <a:r>
              <a:rPr lang="en-GB" sz="7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- 1 interface AES6-RJ</a:t>
            </a:r>
          </a:p>
        </p:txBody>
      </p:sp>
      <p:sp>
        <p:nvSpPr>
          <p:cNvPr id="23" name="Line 43"/>
          <p:cNvSpPr>
            <a:spLocks noChangeShapeType="1"/>
          </p:cNvSpPr>
          <p:nvPr/>
        </p:nvSpPr>
        <p:spPr bwMode="auto">
          <a:xfrm>
            <a:off x="7308850" y="5864225"/>
            <a:ext cx="431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4" name="Line 45"/>
          <p:cNvSpPr>
            <a:spLocks noChangeShapeType="1"/>
          </p:cNvSpPr>
          <p:nvPr/>
        </p:nvSpPr>
        <p:spPr bwMode="auto">
          <a:xfrm>
            <a:off x="7307263" y="6008688"/>
            <a:ext cx="431800" cy="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5" name="Rectangle 46"/>
          <p:cNvSpPr>
            <a:spLocks noChangeArrowheads="1"/>
          </p:cNvSpPr>
          <p:nvPr/>
        </p:nvSpPr>
        <p:spPr bwMode="auto">
          <a:xfrm>
            <a:off x="7740651" y="5648326"/>
            <a:ext cx="1361159" cy="87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Liaison Cat5 </a:t>
            </a:r>
            <a:r>
              <a:rPr lang="en-GB" sz="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panneaux</a:t>
            </a:r>
            <a:r>
              <a:rPr lang="en-GB" sz="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GB" sz="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ou</a:t>
            </a:r>
            <a:r>
              <a:rPr lang="en-GB" sz="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4 </a:t>
            </a:r>
            <a:r>
              <a:rPr lang="en-GB" sz="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fils</a:t>
            </a:r>
            <a:endParaRPr lang="en-GB" sz="6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AES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Reseau</a:t>
            </a:r>
            <a:r>
              <a:rPr lang="en-GB" sz="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GB" sz="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Informatique</a:t>
            </a:r>
            <a:endParaRPr lang="en-GB" sz="6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Trunkline</a:t>
            </a:r>
            <a:r>
              <a:rPr lang="en-GB" sz="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GB" sz="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dynamique</a:t>
            </a:r>
            <a:endParaRPr lang="en-GB" sz="6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MADI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Liaison </a:t>
            </a:r>
            <a:r>
              <a:rPr lang="en-GB" sz="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antenne</a:t>
            </a:r>
            <a:r>
              <a:rPr lang="en-GB" sz="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GB" sz="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Freespeak</a:t>
            </a:r>
            <a:r>
              <a:rPr lang="en-GB" sz="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Cat5</a:t>
            </a:r>
          </a:p>
        </p:txBody>
      </p:sp>
      <p:sp>
        <p:nvSpPr>
          <p:cNvPr id="26" name="Text Box 77"/>
          <p:cNvSpPr txBox="1">
            <a:spLocks noChangeArrowheads="1"/>
          </p:cNvSpPr>
          <p:nvPr/>
        </p:nvSpPr>
        <p:spPr bwMode="auto">
          <a:xfrm>
            <a:off x="1001713" y="4068763"/>
            <a:ext cx="792162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3 x V-24RD</a:t>
            </a:r>
            <a:endParaRPr lang="en-GB" sz="8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7" name="Text Box 78"/>
          <p:cNvSpPr txBox="1">
            <a:spLocks noChangeArrowheads="1"/>
          </p:cNvSpPr>
          <p:nvPr/>
        </p:nvSpPr>
        <p:spPr bwMode="auto">
          <a:xfrm>
            <a:off x="977902" y="2714626"/>
            <a:ext cx="968375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12 x V-12RD</a:t>
            </a:r>
            <a:endParaRPr lang="en-GB" sz="8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" name="Text Box 79"/>
          <p:cNvSpPr txBox="1">
            <a:spLocks noChangeArrowheads="1"/>
          </p:cNvSpPr>
          <p:nvPr/>
        </p:nvSpPr>
        <p:spPr bwMode="auto">
          <a:xfrm>
            <a:off x="971551" y="5597526"/>
            <a:ext cx="79216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5 x V-12RDD</a:t>
            </a:r>
            <a:endParaRPr lang="en-GB" sz="8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9" name="Text Box 129"/>
          <p:cNvSpPr txBox="1">
            <a:spLocks noChangeArrowheads="1"/>
          </p:cNvSpPr>
          <p:nvPr/>
        </p:nvSpPr>
        <p:spPr bwMode="auto">
          <a:xfrm>
            <a:off x="3073401" y="2165350"/>
            <a:ext cx="1223963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80008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fr-FR" sz="800" b="1">
                <a:solidFill>
                  <a:srgbClr val="000000"/>
                </a:solidFill>
                <a:latin typeface="Arial" charset="0"/>
                <a:cs typeface="Arial" charset="0"/>
              </a:rPr>
              <a:t>Configuration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fr-FR" sz="800" b="1">
                <a:solidFill>
                  <a:srgbClr val="000000"/>
                </a:solidFill>
                <a:latin typeface="Arial" charset="0"/>
                <a:cs typeface="Arial" charset="0"/>
              </a:rPr>
              <a:t>(PC non fourni)</a:t>
            </a:r>
          </a:p>
        </p:txBody>
      </p:sp>
      <p:pic>
        <p:nvPicPr>
          <p:cNvPr id="30" name="Picture 18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213" y="2717801"/>
            <a:ext cx="1841500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 Box 189"/>
          <p:cNvSpPr txBox="1">
            <a:spLocks noChangeArrowheads="1"/>
          </p:cNvSpPr>
          <p:nvPr/>
        </p:nvSpPr>
        <p:spPr bwMode="auto">
          <a:xfrm>
            <a:off x="6210301" y="5072063"/>
            <a:ext cx="1223963" cy="374650"/>
          </a:xfrm>
          <a:prstGeom prst="rect">
            <a:avLst/>
          </a:prstGeom>
          <a:noFill/>
          <a:ln w="6350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7940" tIns="63969" rIns="127940" bIns="63969">
            <a:spAutoFit/>
          </a:bodyPr>
          <a:lstStyle>
            <a:lvl1pPr defTabSz="12795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639763" defTabSz="12795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79525" defTabSz="12795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920875" defTabSz="12795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560638" defTabSz="12795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017838" defTabSz="1279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475038" defTabSz="1279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932238" defTabSz="1279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389438" defTabSz="1279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4 entrées AES </a:t>
            </a:r>
            <a:r>
              <a:rPr lang="en-GB" sz="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stéréo</a:t>
            </a:r>
            <a:r>
              <a:rPr lang="en-GB" sz="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“diffusion”</a:t>
            </a:r>
          </a:p>
        </p:txBody>
      </p:sp>
      <p:pic>
        <p:nvPicPr>
          <p:cNvPr id="32" name="Image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40" y="2133600"/>
            <a:ext cx="19907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Image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40" y="2503489"/>
            <a:ext cx="1990725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Image 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00415"/>
            <a:ext cx="203835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Image 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3452815"/>
            <a:ext cx="203835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Image 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3605215"/>
            <a:ext cx="203835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Imag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9" y="4803775"/>
            <a:ext cx="636587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Imag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4795838"/>
            <a:ext cx="63658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 Box 189"/>
          <p:cNvSpPr txBox="1">
            <a:spLocks noChangeArrowheads="1"/>
          </p:cNvSpPr>
          <p:nvPr/>
        </p:nvSpPr>
        <p:spPr bwMode="auto">
          <a:xfrm>
            <a:off x="2576513" y="5521325"/>
            <a:ext cx="952500" cy="622300"/>
          </a:xfrm>
          <a:prstGeom prst="rect">
            <a:avLst/>
          </a:prstGeom>
          <a:noFill/>
          <a:ln w="6350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7940" tIns="63969" rIns="127940" bIns="63969">
            <a:spAutoFit/>
          </a:bodyPr>
          <a:lstStyle>
            <a:lvl1pPr defTabSz="12795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639763" defTabSz="12795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79525" defTabSz="12795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920875" defTabSz="12795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560638" defTabSz="12795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017838" defTabSz="1279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475038" defTabSz="1279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932238" defTabSz="1279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389438" defTabSz="1279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5 sorties </a:t>
            </a:r>
            <a:r>
              <a:rPr lang="en-GB" sz="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analogiques</a:t>
            </a:r>
            <a:r>
              <a:rPr lang="en-GB" sz="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mono “</a:t>
            </a:r>
            <a:r>
              <a:rPr lang="en-GB" sz="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ordres</a:t>
            </a:r>
            <a:r>
              <a:rPr lang="en-GB" sz="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”</a:t>
            </a:r>
          </a:p>
        </p:txBody>
      </p:sp>
      <p:sp>
        <p:nvSpPr>
          <p:cNvPr id="40" name="Line 45"/>
          <p:cNvSpPr>
            <a:spLocks noChangeShapeType="1"/>
          </p:cNvSpPr>
          <p:nvPr/>
        </p:nvSpPr>
        <p:spPr bwMode="auto">
          <a:xfrm>
            <a:off x="7308850" y="6161088"/>
            <a:ext cx="431800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1" name="Line 45"/>
          <p:cNvSpPr>
            <a:spLocks noChangeShapeType="1"/>
          </p:cNvSpPr>
          <p:nvPr/>
        </p:nvSpPr>
        <p:spPr bwMode="auto">
          <a:xfrm>
            <a:off x="5743577" y="3605213"/>
            <a:ext cx="1946275" cy="463550"/>
          </a:xfrm>
          <a:prstGeom prst="line">
            <a:avLst/>
          </a:prstGeom>
          <a:noFill/>
          <a:ln w="38100">
            <a:solidFill>
              <a:srgbClr val="0070C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2" name="Text Box 18"/>
          <p:cNvSpPr txBox="1">
            <a:spLocks noChangeArrowheads="1"/>
          </p:cNvSpPr>
          <p:nvPr/>
        </p:nvSpPr>
        <p:spPr bwMode="auto">
          <a:xfrm>
            <a:off x="7689851" y="3918585"/>
            <a:ext cx="1368425" cy="338524"/>
          </a:xfrm>
          <a:prstGeom prst="rect">
            <a:avLst/>
          </a:prstGeom>
          <a:noFill/>
          <a:ln w="0">
            <a:solidFill>
              <a:srgbClr val="80008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>
            <a:spAutoFit/>
          </a:bodyPr>
          <a:lstStyle/>
          <a:p>
            <a:pPr algn="ctr" eaLnBrk="0" fontAlgn="base" hangingPunct="0">
              <a:spcAft>
                <a:spcPct val="0"/>
              </a:spcAft>
              <a:defRPr/>
            </a:pPr>
            <a:r>
              <a:rPr lang="en-GB" sz="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Liaisons fibres </a:t>
            </a:r>
            <a:r>
              <a:rPr lang="en-GB" sz="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optiques</a:t>
            </a:r>
            <a:endParaRPr lang="en-GB" sz="8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algn="ctr" eaLnBrk="0" fontAlgn="base" hangingPunct="0">
              <a:spcAft>
                <a:spcPct val="0"/>
              </a:spcAft>
              <a:defRPr/>
            </a:pPr>
            <a:r>
              <a:rPr lang="en-GB" sz="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vers</a:t>
            </a:r>
            <a:r>
              <a:rPr lang="en-GB" sz="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GB" sz="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autres</a:t>
            </a:r>
            <a:r>
              <a:rPr lang="en-GB" sz="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matrices</a:t>
            </a:r>
          </a:p>
        </p:txBody>
      </p:sp>
      <p:pic>
        <p:nvPicPr>
          <p:cNvPr id="43" name="Picture 5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113" y="76202"/>
            <a:ext cx="6604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Line 99"/>
          <p:cNvSpPr>
            <a:spLocks noChangeShapeType="1"/>
          </p:cNvSpPr>
          <p:nvPr/>
        </p:nvSpPr>
        <p:spPr bwMode="auto">
          <a:xfrm flipH="1" flipV="1">
            <a:off x="2260600" y="2244726"/>
            <a:ext cx="1627188" cy="658813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5" name="Line 99"/>
          <p:cNvSpPr>
            <a:spLocks noChangeShapeType="1"/>
          </p:cNvSpPr>
          <p:nvPr/>
        </p:nvSpPr>
        <p:spPr bwMode="auto">
          <a:xfrm flipH="1" flipV="1">
            <a:off x="2330451" y="2439988"/>
            <a:ext cx="1541463" cy="601662"/>
          </a:xfrm>
          <a:prstGeom prst="line">
            <a:avLst/>
          </a:prstGeom>
          <a:noFill/>
          <a:ln w="28575">
            <a:solidFill>
              <a:srgbClr val="00CC00"/>
            </a:solidFill>
            <a:prstDash val="dash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6" name="Line 99"/>
          <p:cNvSpPr>
            <a:spLocks noChangeShapeType="1"/>
          </p:cNvSpPr>
          <p:nvPr/>
        </p:nvSpPr>
        <p:spPr bwMode="auto">
          <a:xfrm flipH="1" flipV="1">
            <a:off x="2468563" y="2617788"/>
            <a:ext cx="1403350" cy="539750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7" name="Line 99"/>
          <p:cNvSpPr>
            <a:spLocks noChangeShapeType="1"/>
          </p:cNvSpPr>
          <p:nvPr/>
        </p:nvSpPr>
        <p:spPr bwMode="auto">
          <a:xfrm flipH="1" flipV="1">
            <a:off x="2217738" y="3300413"/>
            <a:ext cx="1670050" cy="19050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8" name="Line 99"/>
          <p:cNvSpPr>
            <a:spLocks noChangeShapeType="1"/>
          </p:cNvSpPr>
          <p:nvPr/>
        </p:nvSpPr>
        <p:spPr bwMode="auto">
          <a:xfrm flipH="1">
            <a:off x="2379665" y="3452815"/>
            <a:ext cx="1508125" cy="79375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9" name="Line 99"/>
          <p:cNvSpPr>
            <a:spLocks noChangeShapeType="1"/>
          </p:cNvSpPr>
          <p:nvPr/>
        </p:nvSpPr>
        <p:spPr bwMode="auto">
          <a:xfrm flipH="1">
            <a:off x="2511426" y="3605214"/>
            <a:ext cx="1376363" cy="179387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50" name="Imag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4" y="4359275"/>
            <a:ext cx="636587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Imag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9" y="4344988"/>
            <a:ext cx="636587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Line 99"/>
          <p:cNvSpPr>
            <a:spLocks noChangeShapeType="1"/>
          </p:cNvSpPr>
          <p:nvPr/>
        </p:nvSpPr>
        <p:spPr bwMode="auto">
          <a:xfrm flipH="1">
            <a:off x="2000251" y="3695700"/>
            <a:ext cx="1871663" cy="895350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3" name="Line 99"/>
          <p:cNvSpPr>
            <a:spLocks noChangeShapeType="1"/>
          </p:cNvSpPr>
          <p:nvPr/>
        </p:nvSpPr>
        <p:spPr bwMode="auto">
          <a:xfrm flipH="1">
            <a:off x="2152650" y="3759200"/>
            <a:ext cx="1843088" cy="984250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4" name="Line 99"/>
          <p:cNvSpPr>
            <a:spLocks noChangeShapeType="1"/>
          </p:cNvSpPr>
          <p:nvPr/>
        </p:nvSpPr>
        <p:spPr bwMode="auto">
          <a:xfrm flipH="1">
            <a:off x="2260602" y="3784600"/>
            <a:ext cx="1908175" cy="1112838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5" name="Line 99"/>
          <p:cNvSpPr>
            <a:spLocks noChangeShapeType="1"/>
          </p:cNvSpPr>
          <p:nvPr/>
        </p:nvSpPr>
        <p:spPr bwMode="auto">
          <a:xfrm flipH="1">
            <a:off x="2411413" y="3797300"/>
            <a:ext cx="1854200" cy="1244600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6" name="Line 99"/>
          <p:cNvSpPr>
            <a:spLocks noChangeShapeType="1"/>
          </p:cNvSpPr>
          <p:nvPr/>
        </p:nvSpPr>
        <p:spPr bwMode="auto">
          <a:xfrm flipH="1">
            <a:off x="2484438" y="3797301"/>
            <a:ext cx="1916112" cy="1439863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57" name="Picture 59" descr="Fermer la fenêtre - PRC100"/>
          <p:cNvPicPr>
            <a:picLocks noChangeAspect="1" noChangeArrowheads="1"/>
          </p:cNvPicPr>
          <p:nvPr/>
        </p:nvPicPr>
        <p:blipFill>
          <a:blip r:embed="rId11" r:link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164" y="4897438"/>
            <a:ext cx="503237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59" descr="Fermer la fenêtre - PRC100"/>
          <p:cNvPicPr>
            <a:picLocks noChangeAspect="1" noChangeArrowheads="1"/>
          </p:cNvPicPr>
          <p:nvPr/>
        </p:nvPicPr>
        <p:blipFill>
          <a:blip r:embed="rId11" r:link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990" y="5089525"/>
            <a:ext cx="5048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Line 99"/>
          <p:cNvSpPr>
            <a:spLocks noChangeShapeType="1"/>
          </p:cNvSpPr>
          <p:nvPr/>
        </p:nvSpPr>
        <p:spPr bwMode="auto">
          <a:xfrm>
            <a:off x="4779965" y="3795714"/>
            <a:ext cx="492125" cy="1290637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0" name="Line 99"/>
          <p:cNvSpPr>
            <a:spLocks noChangeShapeType="1"/>
          </p:cNvSpPr>
          <p:nvPr/>
        </p:nvSpPr>
        <p:spPr bwMode="auto">
          <a:xfrm>
            <a:off x="4897440" y="3795715"/>
            <a:ext cx="669925" cy="1101725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1" name="Text Box 77"/>
          <p:cNvSpPr txBox="1">
            <a:spLocks noChangeArrowheads="1"/>
          </p:cNvSpPr>
          <p:nvPr/>
        </p:nvSpPr>
        <p:spPr bwMode="auto">
          <a:xfrm>
            <a:off x="5067300" y="5811839"/>
            <a:ext cx="1258888" cy="338137"/>
          </a:xfrm>
          <a:prstGeom prst="rect">
            <a:avLst/>
          </a:prstGeom>
          <a:noFill/>
          <a:ln w="6350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2 x </a:t>
            </a:r>
            <a:r>
              <a:rPr lang="en-GB" sz="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Téléphones</a:t>
            </a:r>
            <a:r>
              <a:rPr lang="en-GB" sz="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Chef PRC100</a:t>
            </a:r>
            <a:endParaRPr lang="en-GB" sz="8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Line 99"/>
          <p:cNvSpPr>
            <a:spLocks noChangeShapeType="1"/>
          </p:cNvSpPr>
          <p:nvPr/>
        </p:nvSpPr>
        <p:spPr bwMode="auto">
          <a:xfrm flipH="1">
            <a:off x="4086225" y="3797300"/>
            <a:ext cx="615950" cy="1663700"/>
          </a:xfrm>
          <a:prstGeom prst="line">
            <a:avLst/>
          </a:prstGeom>
          <a:noFill/>
          <a:ln w="28575" cmpd="dbl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3" name="Text Box 189"/>
          <p:cNvSpPr txBox="1">
            <a:spLocks noChangeArrowheads="1"/>
          </p:cNvSpPr>
          <p:nvPr/>
        </p:nvSpPr>
        <p:spPr bwMode="auto">
          <a:xfrm>
            <a:off x="3635377" y="5534026"/>
            <a:ext cx="936625" cy="620713"/>
          </a:xfrm>
          <a:prstGeom prst="rect">
            <a:avLst/>
          </a:prstGeom>
          <a:noFill/>
          <a:ln w="6350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7940" tIns="63969" rIns="127940" bIns="63969">
            <a:spAutoFit/>
          </a:bodyPr>
          <a:lstStyle>
            <a:lvl1pPr defTabSz="12795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639763" defTabSz="12795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79525" defTabSz="12795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920875" defTabSz="12795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560638" defTabSz="12795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017838" defTabSz="1279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475038" defTabSz="1279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932238" defTabSz="1279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389438" defTabSz="1279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1 sortie </a:t>
            </a:r>
            <a:r>
              <a:rPr lang="en-GB" sz="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analogique</a:t>
            </a:r>
            <a:r>
              <a:rPr lang="en-GB" sz="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stereo “monitoring”</a:t>
            </a:r>
          </a:p>
        </p:txBody>
      </p:sp>
      <p:pic>
        <p:nvPicPr>
          <p:cNvPr id="64" name="Picture 6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538" y="2809875"/>
            <a:ext cx="125412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Line 99"/>
          <p:cNvSpPr>
            <a:spLocks noChangeShapeType="1"/>
          </p:cNvSpPr>
          <p:nvPr/>
        </p:nvSpPr>
        <p:spPr bwMode="auto">
          <a:xfrm flipH="1">
            <a:off x="3214688" y="3797300"/>
            <a:ext cx="1357312" cy="1663700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6" name="Line 99"/>
          <p:cNvSpPr>
            <a:spLocks noChangeShapeType="1"/>
          </p:cNvSpPr>
          <p:nvPr/>
        </p:nvSpPr>
        <p:spPr bwMode="auto">
          <a:xfrm flipH="1">
            <a:off x="3367090" y="3797300"/>
            <a:ext cx="1190625" cy="1663700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7" name="Line 99"/>
          <p:cNvSpPr>
            <a:spLocks noChangeShapeType="1"/>
          </p:cNvSpPr>
          <p:nvPr/>
        </p:nvSpPr>
        <p:spPr bwMode="auto">
          <a:xfrm flipH="1">
            <a:off x="3529013" y="3797300"/>
            <a:ext cx="1028700" cy="1663700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8" name="Line 99"/>
          <p:cNvSpPr>
            <a:spLocks noChangeShapeType="1"/>
          </p:cNvSpPr>
          <p:nvPr/>
        </p:nvSpPr>
        <p:spPr bwMode="auto">
          <a:xfrm flipH="1">
            <a:off x="2843214" y="3797300"/>
            <a:ext cx="1728787" cy="1663700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9" name="Line 99"/>
          <p:cNvSpPr>
            <a:spLocks noChangeShapeType="1"/>
          </p:cNvSpPr>
          <p:nvPr/>
        </p:nvSpPr>
        <p:spPr bwMode="auto">
          <a:xfrm flipH="1" flipV="1">
            <a:off x="5111750" y="3797300"/>
            <a:ext cx="1214438" cy="1244600"/>
          </a:xfrm>
          <a:prstGeom prst="line">
            <a:avLst/>
          </a:prstGeom>
          <a:noFill/>
          <a:ln w="28575" cmpd="dbl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0" name="Line 99"/>
          <p:cNvSpPr>
            <a:spLocks noChangeShapeType="1"/>
          </p:cNvSpPr>
          <p:nvPr/>
        </p:nvSpPr>
        <p:spPr bwMode="auto">
          <a:xfrm flipH="1" flipV="1">
            <a:off x="5272088" y="3792538"/>
            <a:ext cx="1244600" cy="1249362"/>
          </a:xfrm>
          <a:prstGeom prst="line">
            <a:avLst/>
          </a:prstGeom>
          <a:noFill/>
          <a:ln w="28575" cmpd="dbl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1" name="Line 99"/>
          <p:cNvSpPr>
            <a:spLocks noChangeShapeType="1"/>
          </p:cNvSpPr>
          <p:nvPr/>
        </p:nvSpPr>
        <p:spPr bwMode="auto">
          <a:xfrm flipH="1" flipV="1">
            <a:off x="5435600" y="3784600"/>
            <a:ext cx="1231900" cy="1257300"/>
          </a:xfrm>
          <a:prstGeom prst="line">
            <a:avLst/>
          </a:prstGeom>
          <a:noFill/>
          <a:ln w="28575" cmpd="dbl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2" name="Line 99"/>
          <p:cNvSpPr>
            <a:spLocks noChangeShapeType="1"/>
          </p:cNvSpPr>
          <p:nvPr/>
        </p:nvSpPr>
        <p:spPr bwMode="auto">
          <a:xfrm flipH="1" flipV="1">
            <a:off x="5611813" y="3784600"/>
            <a:ext cx="1211262" cy="1257300"/>
          </a:xfrm>
          <a:prstGeom prst="line">
            <a:avLst/>
          </a:prstGeom>
          <a:noFill/>
          <a:ln w="28575" cmpd="dbl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3" name="Line 99"/>
          <p:cNvSpPr>
            <a:spLocks noChangeShapeType="1"/>
          </p:cNvSpPr>
          <p:nvPr/>
        </p:nvSpPr>
        <p:spPr bwMode="auto">
          <a:xfrm flipH="1" flipV="1">
            <a:off x="5753102" y="3759200"/>
            <a:ext cx="1698625" cy="831850"/>
          </a:xfrm>
          <a:prstGeom prst="line">
            <a:avLst/>
          </a:prstGeom>
          <a:noFill/>
          <a:ln w="28575">
            <a:solidFill>
              <a:srgbClr val="FFC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4" name="Text Box 189"/>
          <p:cNvSpPr txBox="1">
            <a:spLocks noChangeArrowheads="1"/>
          </p:cNvSpPr>
          <p:nvPr/>
        </p:nvSpPr>
        <p:spPr bwMode="auto">
          <a:xfrm>
            <a:off x="7451726" y="4591050"/>
            <a:ext cx="1223963" cy="376238"/>
          </a:xfrm>
          <a:prstGeom prst="rect">
            <a:avLst/>
          </a:prstGeom>
          <a:noFill/>
          <a:ln w="6350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7940" tIns="63969" rIns="127940" bIns="63969">
            <a:spAutoFit/>
          </a:bodyPr>
          <a:lstStyle>
            <a:lvl1pPr defTabSz="12795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639763" defTabSz="12795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79525" defTabSz="12795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920875" defTabSz="12795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560638" defTabSz="12795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017838" defTabSz="1279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475038" defTabSz="1279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932238" defTabSz="1279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389438" defTabSz="1279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1 entrée/sortie MADI 64 </a:t>
            </a:r>
            <a:r>
              <a:rPr lang="en-GB" sz="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canaux</a:t>
            </a:r>
            <a:endParaRPr lang="en-GB" sz="8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75" name="Line 169"/>
          <p:cNvSpPr>
            <a:spLocks noChangeShapeType="1"/>
          </p:cNvSpPr>
          <p:nvPr/>
        </p:nvSpPr>
        <p:spPr bwMode="auto">
          <a:xfrm flipH="1" flipV="1">
            <a:off x="5673727" y="3381377"/>
            <a:ext cx="993775" cy="1111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6" name="Line 168"/>
          <p:cNvSpPr>
            <a:spLocks noChangeShapeType="1"/>
          </p:cNvSpPr>
          <p:nvPr/>
        </p:nvSpPr>
        <p:spPr bwMode="auto">
          <a:xfrm flipH="1" flipV="1">
            <a:off x="5673726" y="3338513"/>
            <a:ext cx="1662113" cy="889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77" name="Picture 165" descr="Ant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1" y="3182938"/>
            <a:ext cx="271463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171" descr="Ant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1" y="2508250"/>
            <a:ext cx="271463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Line 174"/>
          <p:cNvSpPr>
            <a:spLocks noChangeShapeType="1"/>
          </p:cNvSpPr>
          <p:nvPr/>
        </p:nvSpPr>
        <p:spPr bwMode="auto">
          <a:xfrm flipH="1">
            <a:off x="5673725" y="3157539"/>
            <a:ext cx="1284288" cy="115887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0" name="Line 175"/>
          <p:cNvSpPr>
            <a:spLocks noChangeShapeType="1"/>
          </p:cNvSpPr>
          <p:nvPr/>
        </p:nvSpPr>
        <p:spPr bwMode="auto">
          <a:xfrm flipH="1">
            <a:off x="5673725" y="2903538"/>
            <a:ext cx="1066800" cy="2794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81" name="Picture 176" descr="Ant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2811463"/>
            <a:ext cx="27146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177" descr="Ant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238" y="3094038"/>
            <a:ext cx="27146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Text Box 179"/>
          <p:cNvSpPr txBox="1">
            <a:spLocks noChangeArrowheads="1"/>
          </p:cNvSpPr>
          <p:nvPr/>
        </p:nvSpPr>
        <p:spPr bwMode="auto">
          <a:xfrm>
            <a:off x="6686551" y="2074864"/>
            <a:ext cx="792163" cy="338137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4 </a:t>
            </a:r>
            <a:r>
              <a:rPr lang="en-GB" sz="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antennes</a:t>
            </a:r>
            <a:r>
              <a:rPr lang="en-GB" sz="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GB" sz="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Freespeak</a:t>
            </a:r>
            <a:endParaRPr lang="en-GB" sz="8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84" name="Picture 18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8" y="3000375"/>
            <a:ext cx="24606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" name="Line 45"/>
          <p:cNvSpPr>
            <a:spLocks noChangeShapeType="1"/>
          </p:cNvSpPr>
          <p:nvPr/>
        </p:nvSpPr>
        <p:spPr bwMode="auto">
          <a:xfrm>
            <a:off x="7308850" y="6321425"/>
            <a:ext cx="431800" cy="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6" name="Line 163"/>
          <p:cNvSpPr>
            <a:spLocks noChangeShapeType="1"/>
          </p:cNvSpPr>
          <p:nvPr/>
        </p:nvSpPr>
        <p:spPr bwMode="auto">
          <a:xfrm flipH="1" flipV="1">
            <a:off x="7307264" y="6465888"/>
            <a:ext cx="433387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87" name="Picture 18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2439988"/>
            <a:ext cx="24606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18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38" y="2466975"/>
            <a:ext cx="24606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Picture 18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1" y="3006725"/>
            <a:ext cx="24606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" name="Text Box 179"/>
          <p:cNvSpPr txBox="1">
            <a:spLocks noChangeArrowheads="1"/>
          </p:cNvSpPr>
          <p:nvPr/>
        </p:nvSpPr>
        <p:spPr bwMode="auto">
          <a:xfrm>
            <a:off x="8024813" y="1965325"/>
            <a:ext cx="792162" cy="338138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fr-FR" sz="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13 boitiers Freespeak</a:t>
            </a:r>
          </a:p>
        </p:txBody>
      </p:sp>
      <p:sp>
        <p:nvSpPr>
          <p:cNvPr id="91" name="Line 175"/>
          <p:cNvSpPr>
            <a:spLocks noChangeShapeType="1"/>
          </p:cNvSpPr>
          <p:nvPr/>
        </p:nvSpPr>
        <p:spPr bwMode="auto">
          <a:xfrm flipH="1">
            <a:off x="5673727" y="2752727"/>
            <a:ext cx="320675" cy="244475"/>
          </a:xfrm>
          <a:prstGeom prst="line">
            <a:avLst/>
          </a:prstGeom>
          <a:noFill/>
          <a:ln w="28575">
            <a:solidFill>
              <a:srgbClr val="703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92" name="Text Box 189"/>
          <p:cNvSpPr txBox="1">
            <a:spLocks noChangeArrowheads="1"/>
          </p:cNvSpPr>
          <p:nvPr/>
        </p:nvSpPr>
        <p:spPr bwMode="auto">
          <a:xfrm>
            <a:off x="5805490" y="2490788"/>
            <a:ext cx="644525" cy="239712"/>
          </a:xfrm>
          <a:prstGeom prst="rect">
            <a:avLst/>
          </a:prstGeom>
          <a:noFill/>
          <a:ln w="6350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7940" tIns="63969" rIns="127940" bIns="63969">
            <a:spAutoFit/>
          </a:bodyPr>
          <a:lstStyle>
            <a:lvl1pPr defTabSz="12795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639763" defTabSz="12795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79525" defTabSz="12795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920875" defTabSz="12795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560638" defTabSz="12795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017838" defTabSz="1279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475038" defTabSz="1279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932238" defTabSz="1279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389438" defTabSz="1279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7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8 GPI/O</a:t>
            </a:r>
          </a:p>
        </p:txBody>
      </p:sp>
      <p:sp>
        <p:nvSpPr>
          <p:cNvPr id="93" name="Text Box 189"/>
          <p:cNvSpPr txBox="1">
            <a:spLocks noChangeArrowheads="1"/>
          </p:cNvSpPr>
          <p:nvPr/>
        </p:nvSpPr>
        <p:spPr bwMode="auto">
          <a:xfrm>
            <a:off x="39690" y="1692277"/>
            <a:ext cx="644525" cy="238125"/>
          </a:xfrm>
          <a:prstGeom prst="rect">
            <a:avLst/>
          </a:prstGeom>
          <a:noFill/>
          <a:ln w="6350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7940" tIns="63969" rIns="127940" bIns="63969">
            <a:spAutoFit/>
          </a:bodyPr>
          <a:lstStyle>
            <a:lvl1pPr defTabSz="12795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639763" defTabSz="12795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79525" defTabSz="12795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920875" defTabSz="12795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560638" defTabSz="12795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017838" defTabSz="1279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475038" defTabSz="1279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932238" defTabSz="1279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389438" defTabSz="1279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7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2 GPI/O</a:t>
            </a:r>
          </a:p>
        </p:txBody>
      </p:sp>
      <p:sp>
        <p:nvSpPr>
          <p:cNvPr id="94" name="Text Box 189"/>
          <p:cNvSpPr txBox="1">
            <a:spLocks noChangeArrowheads="1"/>
          </p:cNvSpPr>
          <p:nvPr/>
        </p:nvSpPr>
        <p:spPr bwMode="auto">
          <a:xfrm>
            <a:off x="46040" y="2855915"/>
            <a:ext cx="644525" cy="238125"/>
          </a:xfrm>
          <a:prstGeom prst="rect">
            <a:avLst/>
          </a:prstGeom>
          <a:noFill/>
          <a:ln w="6350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7940" tIns="63969" rIns="127940" bIns="63969">
            <a:spAutoFit/>
          </a:bodyPr>
          <a:lstStyle>
            <a:lvl1pPr defTabSz="12795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639763" defTabSz="12795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79525" defTabSz="12795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920875" defTabSz="12795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560638" defTabSz="12795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017838" defTabSz="1279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475038" defTabSz="1279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932238" defTabSz="1279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389438" defTabSz="1279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7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2 GPI/O</a:t>
            </a:r>
          </a:p>
        </p:txBody>
      </p:sp>
      <p:sp>
        <p:nvSpPr>
          <p:cNvPr id="95" name="Text Box 189"/>
          <p:cNvSpPr txBox="1">
            <a:spLocks noChangeArrowheads="1"/>
          </p:cNvSpPr>
          <p:nvPr/>
        </p:nvSpPr>
        <p:spPr bwMode="auto">
          <a:xfrm>
            <a:off x="198440" y="5746751"/>
            <a:ext cx="644525" cy="239713"/>
          </a:xfrm>
          <a:prstGeom prst="rect">
            <a:avLst/>
          </a:prstGeom>
          <a:noFill/>
          <a:ln w="6350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7940" tIns="63969" rIns="127940" bIns="63969">
            <a:spAutoFit/>
          </a:bodyPr>
          <a:lstStyle>
            <a:lvl1pPr defTabSz="12795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639763" defTabSz="12795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79525" defTabSz="12795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920875" defTabSz="12795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560638" defTabSz="12795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017838" defTabSz="1279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475038" defTabSz="1279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932238" defTabSz="1279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389438" defTabSz="1279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7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2 GPI/O</a:t>
            </a:r>
          </a:p>
        </p:txBody>
      </p:sp>
      <p:sp>
        <p:nvSpPr>
          <p:cNvPr id="96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107505" y="6481142"/>
            <a:ext cx="2808288" cy="476250"/>
          </a:xfrm>
          <a:prstGeom prst="rect">
            <a:avLst/>
          </a:prstGeom>
        </p:spPr>
        <p:txBody>
          <a:bodyPr/>
          <a:lstStyle>
            <a:lvl1pPr>
              <a:defRPr sz="1200" i="1">
                <a:solidFill>
                  <a:srgbClr val="C00000"/>
                </a:solidFill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r>
              <a:rPr lang="fr-FR" altLang="fr-FR" dirty="0" smtClean="0"/>
              <a:t>Présentation BTS, 10/12/2013</a:t>
            </a:r>
            <a:endParaRPr lang="fr-FR" altLang="fr-FR" dirty="0"/>
          </a:p>
        </p:txBody>
      </p:sp>
      <p:pic>
        <p:nvPicPr>
          <p:cNvPr id="97" name="Picture 6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29" y="163756"/>
            <a:ext cx="1707923" cy="468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920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467544" y="548680"/>
            <a:ext cx="8229600" cy="1143000"/>
          </a:xfrm>
          <a:prstGeom prst="rect">
            <a:avLst/>
          </a:prstGeom>
        </p:spPr>
        <p:txBody>
          <a:bodyPr lIns="91418" tIns="45710" rIns="91418" bIns="45710"/>
          <a:lstStyle/>
          <a:p>
            <a:pPr eaLnBrk="1" hangingPunct="1"/>
            <a:r>
              <a:rPr lang="fr-FR" altLang="fr-FR" dirty="0" smtClean="0">
                <a:latin typeface="Comic Sans MS" pitchFamily="66" charset="0"/>
              </a:rPr>
              <a:t>Les domaines de l’audio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4294967295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lIns="91418" tIns="45710" rIns="91418" bIns="45710"/>
          <a:lstStyle/>
          <a:p>
            <a:pPr eaLnBrk="1" hangingPunct="1"/>
            <a:r>
              <a:rPr lang="fr-FR" altLang="fr-FR" dirty="0" smtClean="0">
                <a:latin typeface="Comic Sans MS" pitchFamily="66" charset="0"/>
              </a:rPr>
              <a:t>La sonorisation</a:t>
            </a:r>
          </a:p>
          <a:p>
            <a:pPr eaLnBrk="1" hangingPunct="1"/>
            <a:r>
              <a:rPr lang="fr-FR" altLang="fr-FR" dirty="0" smtClean="0">
                <a:latin typeface="Comic Sans MS" pitchFamily="66" charset="0"/>
              </a:rPr>
              <a:t>La radio</a:t>
            </a:r>
          </a:p>
          <a:p>
            <a:pPr eaLnBrk="1" hangingPunct="1"/>
            <a:r>
              <a:rPr lang="fr-FR" altLang="fr-FR" dirty="0" smtClean="0">
                <a:latin typeface="Comic Sans MS" pitchFamily="66" charset="0"/>
              </a:rPr>
              <a:t>Le studio</a:t>
            </a:r>
          </a:p>
          <a:p>
            <a:pPr eaLnBrk="1" hangingPunct="1"/>
            <a:r>
              <a:rPr lang="fr-FR" altLang="fr-FR" dirty="0" smtClean="0">
                <a:latin typeface="Comic Sans MS" pitchFamily="66" charset="0"/>
              </a:rPr>
              <a:t>Le film (prise de son, montage, mixage)</a:t>
            </a:r>
          </a:p>
          <a:p>
            <a:pPr eaLnBrk="1" hangingPunct="1"/>
            <a:r>
              <a:rPr lang="fr-FR" altLang="fr-FR" dirty="0" smtClean="0">
                <a:latin typeface="Comic Sans MS" pitchFamily="66" charset="0"/>
              </a:rPr>
              <a:t>La télévision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107505" y="6481142"/>
            <a:ext cx="2808288" cy="476250"/>
          </a:xfrm>
          <a:prstGeom prst="rect">
            <a:avLst/>
          </a:prstGeom>
        </p:spPr>
        <p:txBody>
          <a:bodyPr/>
          <a:lstStyle>
            <a:lvl1pPr>
              <a:defRPr sz="1200" i="1">
                <a:solidFill>
                  <a:srgbClr val="C00000"/>
                </a:solidFill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r>
              <a:rPr lang="fr-FR" altLang="fr-FR" dirty="0" smtClean="0"/>
              <a:t>Présentation BTS, 10/12/2013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800867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7" y="620715"/>
            <a:ext cx="8702675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29" y="163756"/>
            <a:ext cx="1707923" cy="468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095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2808288" cy="476250"/>
          </a:xfrm>
        </p:spPr>
        <p:txBody>
          <a:bodyPr/>
          <a:lstStyle/>
          <a:p>
            <a:pPr>
              <a:defRPr/>
            </a:pPr>
            <a:r>
              <a:rPr lang="fr-FR" altLang="fr-FR" smtClean="0">
                <a:solidFill>
                  <a:srgbClr val="FFFFFF"/>
                </a:solidFill>
              </a:rPr>
              <a:t>AUDIOPOLE BROADCAST</a:t>
            </a:r>
            <a:endParaRPr lang="fr-FR" altLang="fr-FR">
              <a:solidFill>
                <a:srgbClr val="FFFFFF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620713"/>
            <a:ext cx="8875712" cy="59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contenu 2"/>
          <p:cNvSpPr txBox="1">
            <a:spLocks/>
          </p:cNvSpPr>
          <p:nvPr/>
        </p:nvSpPr>
        <p:spPr bwMode="auto">
          <a:xfrm>
            <a:off x="106363" y="6092825"/>
            <a:ext cx="288131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fr-FR" altLang="fr-FR" sz="1600" kern="0" dirty="0">
                <a:solidFill>
                  <a:srgbClr val="FFFFFF"/>
                </a:solidFill>
              </a:rPr>
              <a:t>CNES Toulouse</a:t>
            </a:r>
          </a:p>
        </p:txBody>
      </p:sp>
      <p:sp>
        <p:nvSpPr>
          <p:cNvPr id="7" name="Espace réservé de la date 3"/>
          <p:cNvSpPr txBox="1">
            <a:spLocks/>
          </p:cNvSpPr>
          <p:nvPr/>
        </p:nvSpPr>
        <p:spPr>
          <a:xfrm>
            <a:off x="107505" y="6481142"/>
            <a:ext cx="2808288" cy="476250"/>
          </a:xfrm>
          <a:prstGeom prst="rect">
            <a:avLst/>
          </a:prstGeom>
        </p:spPr>
        <p:txBody>
          <a:bodyPr lIns="91418" tIns="45710" rIns="91418" bIns="45710"/>
          <a:lstStyle>
            <a:defPPr>
              <a:defRPr lang="fr-FR"/>
            </a:defPPr>
            <a:lvl1pPr marL="0" algn="l" defTabSz="914400" rtl="0" eaLnBrk="1" latinLnBrk="0" hangingPunct="1">
              <a:defRPr sz="1200" i="1" kern="1200">
                <a:solidFill>
                  <a:srgbClr val="C00000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altLang="fr-FR" smtClean="0"/>
              <a:t>Présentation BTS, 10/12/2013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73087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00"/>
          <p:cNvSpPr>
            <a:spLocks noChangeShapeType="1"/>
          </p:cNvSpPr>
          <p:nvPr/>
        </p:nvSpPr>
        <p:spPr bwMode="auto">
          <a:xfrm>
            <a:off x="625475" y="4506913"/>
            <a:ext cx="1728788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" name="Line 107"/>
          <p:cNvSpPr>
            <a:spLocks noChangeShapeType="1"/>
          </p:cNvSpPr>
          <p:nvPr/>
        </p:nvSpPr>
        <p:spPr bwMode="auto">
          <a:xfrm>
            <a:off x="900115" y="4086225"/>
            <a:ext cx="3470275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6" name="Picture 1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5" y="3913189"/>
            <a:ext cx="625475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2"/>
          <p:cNvSpPr>
            <a:spLocks noChangeShapeType="1"/>
          </p:cNvSpPr>
          <p:nvPr/>
        </p:nvSpPr>
        <p:spPr bwMode="auto">
          <a:xfrm>
            <a:off x="622300" y="3562350"/>
            <a:ext cx="1728788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8" name="Picture 1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5" y="3490914"/>
            <a:ext cx="625475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5" y="2919414"/>
            <a:ext cx="625475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121"/>
          <p:cNvSpPr>
            <a:spLocks noChangeShapeType="1"/>
          </p:cNvSpPr>
          <p:nvPr/>
        </p:nvSpPr>
        <p:spPr bwMode="auto">
          <a:xfrm flipH="1">
            <a:off x="4859338" y="908050"/>
            <a:ext cx="0" cy="503238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" name="Line 114"/>
          <p:cNvSpPr>
            <a:spLocks noChangeShapeType="1"/>
          </p:cNvSpPr>
          <p:nvPr/>
        </p:nvSpPr>
        <p:spPr bwMode="auto">
          <a:xfrm>
            <a:off x="5003800" y="1196976"/>
            <a:ext cx="0" cy="792163"/>
          </a:xfrm>
          <a:prstGeom prst="line">
            <a:avLst/>
          </a:prstGeom>
          <a:noFill/>
          <a:ln w="28575">
            <a:solidFill>
              <a:srgbClr val="FF99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2" name="Line 38"/>
          <p:cNvSpPr>
            <a:spLocks noChangeShapeType="1"/>
          </p:cNvSpPr>
          <p:nvPr/>
        </p:nvSpPr>
        <p:spPr bwMode="auto">
          <a:xfrm flipH="1">
            <a:off x="4549775" y="400051"/>
            <a:ext cx="0" cy="3097213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>
            <a:off x="912813" y="5397500"/>
            <a:ext cx="4170362" cy="0"/>
          </a:xfrm>
          <a:prstGeom prst="line">
            <a:avLst/>
          </a:prstGeom>
          <a:noFill/>
          <a:ln w="28575">
            <a:solidFill>
              <a:srgbClr val="9933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14" name="Picture 7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5" y="4870450"/>
            <a:ext cx="625475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Line 4"/>
          <p:cNvSpPr>
            <a:spLocks noChangeShapeType="1"/>
          </p:cNvSpPr>
          <p:nvPr/>
        </p:nvSpPr>
        <p:spPr bwMode="auto">
          <a:xfrm>
            <a:off x="615950" y="3214688"/>
            <a:ext cx="1728788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5" y="2514600"/>
            <a:ext cx="625475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Line 6"/>
          <p:cNvSpPr>
            <a:spLocks noChangeShapeType="1"/>
          </p:cNvSpPr>
          <p:nvPr/>
        </p:nvSpPr>
        <p:spPr bwMode="auto">
          <a:xfrm>
            <a:off x="2352675" y="2822575"/>
            <a:ext cx="1728788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>
            <a:off x="615950" y="2820988"/>
            <a:ext cx="1728788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5" y="2111375"/>
            <a:ext cx="625475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Line 9"/>
          <p:cNvSpPr>
            <a:spLocks noChangeShapeType="1"/>
          </p:cNvSpPr>
          <p:nvPr/>
        </p:nvSpPr>
        <p:spPr bwMode="auto">
          <a:xfrm>
            <a:off x="630239" y="2360613"/>
            <a:ext cx="172878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>
            <a:off x="2365375" y="1543050"/>
            <a:ext cx="1728788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2" name="Line 11"/>
          <p:cNvSpPr>
            <a:spLocks noChangeShapeType="1"/>
          </p:cNvSpPr>
          <p:nvPr/>
        </p:nvSpPr>
        <p:spPr bwMode="auto">
          <a:xfrm>
            <a:off x="638175" y="1858963"/>
            <a:ext cx="1728788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3" name="Line 12"/>
          <p:cNvSpPr>
            <a:spLocks noChangeShapeType="1"/>
          </p:cNvSpPr>
          <p:nvPr/>
        </p:nvSpPr>
        <p:spPr bwMode="auto">
          <a:xfrm>
            <a:off x="4416425" y="5599113"/>
            <a:ext cx="2921000" cy="6350"/>
          </a:xfrm>
          <a:prstGeom prst="line">
            <a:avLst/>
          </a:prstGeom>
          <a:noFill/>
          <a:ln w="28575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4" name="Line 13"/>
          <p:cNvSpPr>
            <a:spLocks noChangeShapeType="1"/>
          </p:cNvSpPr>
          <p:nvPr/>
        </p:nvSpPr>
        <p:spPr bwMode="auto">
          <a:xfrm>
            <a:off x="2873375" y="5721350"/>
            <a:ext cx="1735138" cy="0"/>
          </a:xfrm>
          <a:prstGeom prst="line">
            <a:avLst/>
          </a:prstGeom>
          <a:noFill/>
          <a:ln w="28575">
            <a:solidFill>
              <a:srgbClr val="9933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5" name="Line 15"/>
          <p:cNvSpPr>
            <a:spLocks noChangeShapeType="1"/>
          </p:cNvSpPr>
          <p:nvPr/>
        </p:nvSpPr>
        <p:spPr bwMode="auto">
          <a:xfrm>
            <a:off x="2543175" y="2554288"/>
            <a:ext cx="2592388" cy="0"/>
          </a:xfrm>
          <a:prstGeom prst="line">
            <a:avLst/>
          </a:prstGeom>
          <a:noFill/>
          <a:ln w="28575">
            <a:solidFill>
              <a:srgbClr val="FF99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6" name="Line 16"/>
          <p:cNvSpPr>
            <a:spLocks noChangeShapeType="1"/>
          </p:cNvSpPr>
          <p:nvPr/>
        </p:nvSpPr>
        <p:spPr bwMode="auto">
          <a:xfrm>
            <a:off x="4924425" y="2540000"/>
            <a:ext cx="0" cy="2973388"/>
          </a:xfrm>
          <a:prstGeom prst="line">
            <a:avLst/>
          </a:prstGeom>
          <a:noFill/>
          <a:ln w="28575">
            <a:solidFill>
              <a:srgbClr val="9933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7" name="Line 17"/>
          <p:cNvSpPr>
            <a:spLocks noChangeShapeType="1"/>
          </p:cNvSpPr>
          <p:nvPr/>
        </p:nvSpPr>
        <p:spPr bwMode="auto">
          <a:xfrm>
            <a:off x="4995863" y="2560639"/>
            <a:ext cx="0" cy="2973387"/>
          </a:xfrm>
          <a:prstGeom prst="line">
            <a:avLst/>
          </a:prstGeom>
          <a:noFill/>
          <a:ln w="28575">
            <a:solidFill>
              <a:srgbClr val="9933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8" name="Line 18"/>
          <p:cNvSpPr>
            <a:spLocks noChangeShapeType="1"/>
          </p:cNvSpPr>
          <p:nvPr/>
        </p:nvSpPr>
        <p:spPr bwMode="auto">
          <a:xfrm>
            <a:off x="5211765" y="1666875"/>
            <a:ext cx="22225" cy="2160588"/>
          </a:xfrm>
          <a:prstGeom prst="line">
            <a:avLst/>
          </a:prstGeom>
          <a:noFill/>
          <a:ln w="28575">
            <a:solidFill>
              <a:srgbClr val="FF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" name="Line 19"/>
          <p:cNvSpPr>
            <a:spLocks noChangeShapeType="1"/>
          </p:cNvSpPr>
          <p:nvPr/>
        </p:nvSpPr>
        <p:spPr bwMode="auto">
          <a:xfrm flipV="1">
            <a:off x="4416426" y="4992688"/>
            <a:ext cx="3579813" cy="19050"/>
          </a:xfrm>
          <a:prstGeom prst="line">
            <a:avLst/>
          </a:prstGeom>
          <a:noFill/>
          <a:ln w="28575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30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740" y="184150"/>
            <a:ext cx="650875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Line 21"/>
          <p:cNvSpPr>
            <a:spLocks noChangeShapeType="1"/>
          </p:cNvSpPr>
          <p:nvPr/>
        </p:nvSpPr>
        <p:spPr bwMode="auto">
          <a:xfrm>
            <a:off x="5248275" y="3949700"/>
            <a:ext cx="2921000" cy="6350"/>
          </a:xfrm>
          <a:prstGeom prst="line">
            <a:avLst/>
          </a:prstGeom>
          <a:noFill/>
          <a:ln w="28575">
            <a:solidFill>
              <a:srgbClr val="FF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2" name="Line 22"/>
          <p:cNvSpPr>
            <a:spLocks noChangeShapeType="1"/>
          </p:cNvSpPr>
          <p:nvPr/>
        </p:nvSpPr>
        <p:spPr bwMode="auto">
          <a:xfrm>
            <a:off x="5251450" y="1739900"/>
            <a:ext cx="2921000" cy="6350"/>
          </a:xfrm>
          <a:prstGeom prst="line">
            <a:avLst/>
          </a:prstGeom>
          <a:noFill/>
          <a:ln w="28575">
            <a:solidFill>
              <a:srgbClr val="FF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3" name="Line 23"/>
          <p:cNvSpPr>
            <a:spLocks noChangeShapeType="1"/>
          </p:cNvSpPr>
          <p:nvPr/>
        </p:nvSpPr>
        <p:spPr bwMode="auto">
          <a:xfrm>
            <a:off x="4745038" y="2055814"/>
            <a:ext cx="0" cy="2973387"/>
          </a:xfrm>
          <a:prstGeom prst="line">
            <a:avLst/>
          </a:prstGeom>
          <a:noFill/>
          <a:ln w="28575">
            <a:solidFill>
              <a:srgbClr val="9933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4" name="Text Box 24"/>
          <p:cNvSpPr txBox="1">
            <a:spLocks noChangeArrowheads="1"/>
          </p:cNvSpPr>
          <p:nvPr/>
        </p:nvSpPr>
        <p:spPr bwMode="auto">
          <a:xfrm>
            <a:off x="7867650" y="6305552"/>
            <a:ext cx="1219200" cy="479425"/>
          </a:xfrm>
          <a:prstGeom prst="rect">
            <a:avLst/>
          </a:prstGeom>
          <a:noFill/>
          <a:ln w="6350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fr-FR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SYSPO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fr-FR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Lot 13</a:t>
            </a:r>
          </a:p>
        </p:txBody>
      </p:sp>
      <p:sp>
        <p:nvSpPr>
          <p:cNvPr id="35" name="Text Box 25"/>
          <p:cNvSpPr txBox="1">
            <a:spLocks noChangeArrowheads="1"/>
          </p:cNvSpPr>
          <p:nvPr/>
        </p:nvSpPr>
        <p:spPr bwMode="auto">
          <a:xfrm>
            <a:off x="5451475" y="1811338"/>
            <a:ext cx="2160588" cy="220662"/>
          </a:xfrm>
          <a:prstGeom prst="rect">
            <a:avLst/>
          </a:prstGeom>
          <a:noFill/>
          <a:ln w="6350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fr-FR" sz="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Matrice OMEGA SYSPO 1 - 144 ports</a:t>
            </a:r>
          </a:p>
        </p:txBody>
      </p:sp>
      <p:sp>
        <p:nvSpPr>
          <p:cNvPr id="36" name="Text Box 26"/>
          <p:cNvSpPr txBox="1">
            <a:spLocks noChangeArrowheads="1"/>
          </p:cNvSpPr>
          <p:nvPr/>
        </p:nvSpPr>
        <p:spPr bwMode="auto">
          <a:xfrm>
            <a:off x="5676900" y="5273676"/>
            <a:ext cx="484188" cy="214313"/>
          </a:xfrm>
          <a:prstGeom prst="rect">
            <a:avLst/>
          </a:prstGeom>
          <a:noFill/>
          <a:ln w="0">
            <a:solidFill>
              <a:srgbClr val="80008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fr-FR" sz="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PC1</a:t>
            </a:r>
            <a:endParaRPr lang="en-GB" altLang="fr-FR" sz="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37" name="Group 27"/>
          <p:cNvGrpSpPr>
            <a:grpSpLocks/>
          </p:cNvGrpSpPr>
          <p:nvPr/>
        </p:nvGrpSpPr>
        <p:grpSpPr bwMode="auto">
          <a:xfrm>
            <a:off x="5676900" y="4767263"/>
            <a:ext cx="490538" cy="461962"/>
            <a:chOff x="1794" y="1260"/>
            <a:chExt cx="1008" cy="1116"/>
          </a:xfrm>
        </p:grpSpPr>
        <p:pic>
          <p:nvPicPr>
            <p:cNvPr id="38" name="Picture 28" descr="9300_compare_131x14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4" y="1260"/>
              <a:ext cx="1008" cy="1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29" descr="TwoPanelProg_smal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1" y="1500"/>
              <a:ext cx="626" cy="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" name="Line 30"/>
          <p:cNvSpPr>
            <a:spLocks noChangeShapeType="1"/>
          </p:cNvSpPr>
          <p:nvPr/>
        </p:nvSpPr>
        <p:spPr bwMode="auto">
          <a:xfrm flipH="1">
            <a:off x="4057650" y="473076"/>
            <a:ext cx="0" cy="3167063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grpSp>
        <p:nvGrpSpPr>
          <p:cNvPr id="41" name="Group 31"/>
          <p:cNvGrpSpPr>
            <a:grpSpLocks/>
          </p:cNvGrpSpPr>
          <p:nvPr/>
        </p:nvGrpSpPr>
        <p:grpSpPr bwMode="auto">
          <a:xfrm>
            <a:off x="4327526" y="207974"/>
            <a:ext cx="399987" cy="275360"/>
            <a:chOff x="748" y="2679"/>
            <a:chExt cx="341" cy="318"/>
          </a:xfrm>
        </p:grpSpPr>
        <p:sp>
          <p:nvSpPr>
            <p:cNvPr id="42" name="Rectangle 32"/>
            <p:cNvSpPr>
              <a:spLocks noChangeArrowheads="1"/>
            </p:cNvSpPr>
            <p:nvPr/>
          </p:nvSpPr>
          <p:spPr bwMode="auto">
            <a:xfrm>
              <a:off x="748" y="2730"/>
              <a:ext cx="341" cy="267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fr-FR" sz="9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4Fils</a:t>
              </a:r>
              <a:endParaRPr lang="fr-FR" altLang="fr-FR" sz="9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endParaRPr>
            </a:p>
          </p:txBody>
        </p:sp>
        <p:cxnSp>
          <p:nvCxnSpPr>
            <p:cNvPr id="43" name="AutoShape 33"/>
            <p:cNvCxnSpPr>
              <a:cxnSpLocks noChangeShapeType="1"/>
              <a:endCxn id="42" idx="2"/>
            </p:cNvCxnSpPr>
            <p:nvPr/>
          </p:nvCxnSpPr>
          <p:spPr bwMode="auto">
            <a:xfrm>
              <a:off x="842" y="2679"/>
              <a:ext cx="77" cy="31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44" name="Text Box 34"/>
          <p:cNvSpPr txBox="1">
            <a:spLocks noChangeArrowheads="1"/>
          </p:cNvSpPr>
          <p:nvPr/>
        </p:nvSpPr>
        <p:spPr bwMode="auto">
          <a:xfrm>
            <a:off x="3233739" y="504826"/>
            <a:ext cx="750887" cy="404813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fr-FR" sz="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Arial" charset="0"/>
              </a:rPr>
              <a:t>12 x 4 fils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fr-FR" sz="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Arial" charset="0"/>
              </a:rPr>
              <a:t>Via FOR-22</a:t>
            </a:r>
            <a:endParaRPr lang="en-GB" altLang="fr-FR" sz="800">
              <a:solidFill>
                <a:srgbClr val="000000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45" name="AutoShape 35"/>
          <p:cNvSpPr>
            <a:spLocks noChangeArrowheads="1"/>
          </p:cNvSpPr>
          <p:nvPr/>
        </p:nvSpPr>
        <p:spPr bwMode="auto">
          <a:xfrm>
            <a:off x="4000500" y="4651375"/>
            <a:ext cx="1487488" cy="1443038"/>
          </a:xfrm>
          <a:prstGeom prst="cloudCallout">
            <a:avLst>
              <a:gd name="adj1" fmla="val -90769"/>
              <a:gd name="adj2" fmla="val -35699"/>
            </a:avLst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altLang="fr-FR" sz="8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46" name="Rectangle 36"/>
          <p:cNvSpPr>
            <a:spLocks noChangeArrowheads="1"/>
          </p:cNvSpPr>
          <p:nvPr/>
        </p:nvSpPr>
        <p:spPr bwMode="auto">
          <a:xfrm>
            <a:off x="4573590" y="5143500"/>
            <a:ext cx="4032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fr-FR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IP</a:t>
            </a:r>
          </a:p>
        </p:txBody>
      </p:sp>
      <p:sp>
        <p:nvSpPr>
          <p:cNvPr id="47" name="Line 37"/>
          <p:cNvSpPr>
            <a:spLocks noChangeShapeType="1"/>
          </p:cNvSpPr>
          <p:nvPr/>
        </p:nvSpPr>
        <p:spPr bwMode="auto">
          <a:xfrm>
            <a:off x="638175" y="1427163"/>
            <a:ext cx="1728788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graphicFrame>
        <p:nvGraphicFramePr>
          <p:cNvPr id="48" name="Object 39"/>
          <p:cNvGraphicFramePr>
            <a:graphicFrameLocks noChangeAspect="1"/>
          </p:cNvGraphicFramePr>
          <p:nvPr/>
        </p:nvGraphicFramePr>
        <p:xfrm>
          <a:off x="3886200" y="2422527"/>
          <a:ext cx="1506538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3" name="Image bitmap" r:id="rId7" imgW="2580952" imgH="1419048" progId="Paint.Picture">
                  <p:embed/>
                </p:oleObj>
              </mc:Choice>
              <mc:Fallback>
                <p:oleObj name="Image bitmap" r:id="rId7" imgW="2580952" imgH="141904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2422527"/>
                        <a:ext cx="1506538" cy="828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Text Box 40"/>
          <p:cNvSpPr txBox="1">
            <a:spLocks noChangeArrowheads="1"/>
          </p:cNvSpPr>
          <p:nvPr/>
        </p:nvSpPr>
        <p:spPr bwMode="auto">
          <a:xfrm>
            <a:off x="4605338" y="504826"/>
            <a:ext cx="576262" cy="220663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fr-FR" sz="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Arial" charset="0"/>
              </a:rPr>
              <a:t>34 x 4 Fils</a:t>
            </a:r>
          </a:p>
        </p:txBody>
      </p:sp>
      <p:graphicFrame>
        <p:nvGraphicFramePr>
          <p:cNvPr id="50" name="Object 41"/>
          <p:cNvGraphicFramePr>
            <a:graphicFrameLocks noChangeAspect="1"/>
          </p:cNvGraphicFramePr>
          <p:nvPr/>
        </p:nvGraphicFramePr>
        <p:xfrm>
          <a:off x="3886200" y="1344615"/>
          <a:ext cx="1506538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4" name="Image bitmap" r:id="rId9" imgW="2580952" imgH="1419048" progId="Paint.Picture">
                  <p:embed/>
                </p:oleObj>
              </mc:Choice>
              <mc:Fallback>
                <p:oleObj name="Image bitmap" r:id="rId9" imgW="2580952" imgH="141904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1344615"/>
                        <a:ext cx="1506538" cy="828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42"/>
          <p:cNvGraphicFramePr>
            <a:graphicFrameLocks noChangeAspect="1"/>
          </p:cNvGraphicFramePr>
          <p:nvPr/>
        </p:nvGraphicFramePr>
        <p:xfrm>
          <a:off x="3886200" y="3481390"/>
          <a:ext cx="1506538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5" name="Image bitmap" r:id="rId10" imgW="2580952" imgH="1419048" progId="Paint.Picture">
                  <p:embed/>
                </p:oleObj>
              </mc:Choice>
              <mc:Fallback>
                <p:oleObj name="Image bitmap" r:id="rId10" imgW="2580952" imgH="141904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3481390"/>
                        <a:ext cx="1506538" cy="828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Text Box 43"/>
          <p:cNvSpPr txBox="1">
            <a:spLocks noChangeArrowheads="1"/>
          </p:cNvSpPr>
          <p:nvPr/>
        </p:nvSpPr>
        <p:spPr bwMode="auto">
          <a:xfrm>
            <a:off x="6684964" y="5264151"/>
            <a:ext cx="484187" cy="214313"/>
          </a:xfrm>
          <a:prstGeom prst="rect">
            <a:avLst/>
          </a:prstGeom>
          <a:noFill/>
          <a:ln w="0">
            <a:solidFill>
              <a:srgbClr val="80008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fr-FR" sz="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PC2</a:t>
            </a:r>
            <a:endParaRPr lang="en-GB" altLang="fr-FR" sz="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53" name="Group 44"/>
          <p:cNvGrpSpPr>
            <a:grpSpLocks/>
          </p:cNvGrpSpPr>
          <p:nvPr/>
        </p:nvGrpSpPr>
        <p:grpSpPr bwMode="auto">
          <a:xfrm>
            <a:off x="6675439" y="4757738"/>
            <a:ext cx="490537" cy="461962"/>
            <a:chOff x="1794" y="1260"/>
            <a:chExt cx="1008" cy="1116"/>
          </a:xfrm>
        </p:grpSpPr>
        <p:pic>
          <p:nvPicPr>
            <p:cNvPr id="54" name="Picture 45" descr="9300_compare_131x14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4" y="1260"/>
              <a:ext cx="1008" cy="1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46" descr="TwoPanelProg_smal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1" y="1500"/>
              <a:ext cx="626" cy="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" name="Text Box 47"/>
          <p:cNvSpPr txBox="1">
            <a:spLocks noChangeArrowheads="1"/>
          </p:cNvSpPr>
          <p:nvPr/>
        </p:nvSpPr>
        <p:spPr bwMode="auto">
          <a:xfrm>
            <a:off x="8067675" y="5254626"/>
            <a:ext cx="484188" cy="214313"/>
          </a:xfrm>
          <a:prstGeom prst="rect">
            <a:avLst/>
          </a:prstGeom>
          <a:noFill/>
          <a:ln w="0">
            <a:solidFill>
              <a:srgbClr val="80008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fr-FR" sz="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PC3</a:t>
            </a:r>
            <a:endParaRPr lang="en-GB" altLang="fr-FR" sz="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57" name="Group 48"/>
          <p:cNvGrpSpPr>
            <a:grpSpLocks/>
          </p:cNvGrpSpPr>
          <p:nvPr/>
        </p:nvGrpSpPr>
        <p:grpSpPr bwMode="auto">
          <a:xfrm>
            <a:off x="8051800" y="4757738"/>
            <a:ext cx="490538" cy="461962"/>
            <a:chOff x="1794" y="1260"/>
            <a:chExt cx="1008" cy="1116"/>
          </a:xfrm>
        </p:grpSpPr>
        <p:pic>
          <p:nvPicPr>
            <p:cNvPr id="58" name="Picture 49" descr="9300_compare_131x14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4" y="1260"/>
              <a:ext cx="1008" cy="1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50" descr="TwoPanelProg_smal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1" y="1500"/>
              <a:ext cx="626" cy="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0" name="Text Box 51"/>
          <p:cNvSpPr txBox="1">
            <a:spLocks noChangeArrowheads="1"/>
          </p:cNvSpPr>
          <p:nvPr/>
        </p:nvSpPr>
        <p:spPr bwMode="auto">
          <a:xfrm>
            <a:off x="5451475" y="2708276"/>
            <a:ext cx="2160588" cy="220663"/>
          </a:xfrm>
          <a:prstGeom prst="rect">
            <a:avLst/>
          </a:prstGeom>
          <a:noFill/>
          <a:ln w="6350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fr-FR" sz="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Matrice OMEGA SYSPO 2 - 128 ports</a:t>
            </a:r>
          </a:p>
        </p:txBody>
      </p:sp>
      <p:sp>
        <p:nvSpPr>
          <p:cNvPr id="61" name="Text Box 52"/>
          <p:cNvSpPr txBox="1">
            <a:spLocks noChangeArrowheads="1"/>
          </p:cNvSpPr>
          <p:nvPr/>
        </p:nvSpPr>
        <p:spPr bwMode="auto">
          <a:xfrm>
            <a:off x="5461000" y="3678238"/>
            <a:ext cx="2160588" cy="220662"/>
          </a:xfrm>
          <a:prstGeom prst="rect">
            <a:avLst/>
          </a:prstGeom>
          <a:noFill/>
          <a:ln w="6350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fr-FR" sz="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Matrice OMEGA SYSPO 3 - 64 ports</a:t>
            </a:r>
          </a:p>
        </p:txBody>
      </p:sp>
      <p:sp>
        <p:nvSpPr>
          <p:cNvPr id="62" name="Text Box 53"/>
          <p:cNvSpPr txBox="1">
            <a:spLocks noChangeArrowheads="1"/>
          </p:cNvSpPr>
          <p:nvPr/>
        </p:nvSpPr>
        <p:spPr bwMode="auto">
          <a:xfrm>
            <a:off x="8177213" y="1595438"/>
            <a:ext cx="722312" cy="2546350"/>
          </a:xfrm>
          <a:prstGeom prst="rect">
            <a:avLst/>
          </a:prstGeom>
          <a:noFill/>
          <a:ln w="0">
            <a:solidFill>
              <a:srgbClr val="FF9966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GB" altLang="fr-FR" sz="8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GB" altLang="fr-FR" sz="8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GB" altLang="fr-FR" sz="8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GB" altLang="fr-FR" sz="8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GB" altLang="fr-FR" sz="8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fr-FR" sz="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Liaison Fibre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fr-FR" sz="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Vers 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fr-FR" sz="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GALILEO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GB" altLang="fr-FR" sz="8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GB" altLang="fr-FR" sz="8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GB" altLang="fr-FR" sz="8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GB" altLang="fr-FR" sz="8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GB" altLang="fr-FR" sz="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3" name="Line 59"/>
          <p:cNvSpPr>
            <a:spLocks noChangeShapeType="1"/>
          </p:cNvSpPr>
          <p:nvPr/>
        </p:nvSpPr>
        <p:spPr bwMode="auto">
          <a:xfrm>
            <a:off x="2547938" y="1047750"/>
            <a:ext cx="0" cy="1512888"/>
          </a:xfrm>
          <a:prstGeom prst="line">
            <a:avLst/>
          </a:prstGeom>
          <a:noFill/>
          <a:ln w="28575">
            <a:solidFill>
              <a:srgbClr val="FF99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4" name="Text Box 60"/>
          <p:cNvSpPr txBox="1">
            <a:spLocks noChangeArrowheads="1"/>
          </p:cNvSpPr>
          <p:nvPr/>
        </p:nvSpPr>
        <p:spPr bwMode="auto">
          <a:xfrm>
            <a:off x="1106490" y="252413"/>
            <a:ext cx="1241425" cy="404812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fr-FR" sz="800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Arial" charset="0"/>
              </a:rPr>
              <a:t>option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fr-FR" sz="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Arial" charset="0"/>
              </a:rPr>
              <a:t>15 x FS-BP &amp; 9 x PD2201</a:t>
            </a:r>
            <a:endParaRPr lang="en-GB" altLang="fr-FR" sz="800">
              <a:solidFill>
                <a:srgbClr val="000000"/>
              </a:solidFill>
              <a:latin typeface="Arial Narrow" pitchFamily="34" charset="0"/>
              <a:cs typeface="Arial" charset="0"/>
            </a:endParaRPr>
          </a:p>
        </p:txBody>
      </p:sp>
      <p:pic>
        <p:nvPicPr>
          <p:cNvPr id="65" name="Picture 6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538" y="4848225"/>
            <a:ext cx="347662" cy="21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6" name="Group 62"/>
          <p:cNvGrpSpPr>
            <a:grpSpLocks/>
          </p:cNvGrpSpPr>
          <p:nvPr/>
        </p:nvGrpSpPr>
        <p:grpSpPr bwMode="auto">
          <a:xfrm>
            <a:off x="34925" y="5943602"/>
            <a:ext cx="1873250" cy="877888"/>
            <a:chOff x="22" y="3744"/>
            <a:chExt cx="1180" cy="553"/>
          </a:xfrm>
        </p:grpSpPr>
        <p:sp>
          <p:nvSpPr>
            <p:cNvPr id="67" name="Line 63"/>
            <p:cNvSpPr>
              <a:spLocks noChangeShapeType="1"/>
            </p:cNvSpPr>
            <p:nvPr/>
          </p:nvSpPr>
          <p:spPr bwMode="auto">
            <a:xfrm>
              <a:off x="249" y="3803"/>
              <a:ext cx="272" cy="0"/>
            </a:xfrm>
            <a:prstGeom prst="line">
              <a:avLst/>
            </a:prstGeom>
            <a:noFill/>
            <a:ln w="38100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68" name="Line 64"/>
            <p:cNvSpPr>
              <a:spLocks noChangeShapeType="1"/>
            </p:cNvSpPr>
            <p:nvPr/>
          </p:nvSpPr>
          <p:spPr bwMode="auto">
            <a:xfrm>
              <a:off x="249" y="3893"/>
              <a:ext cx="272" cy="0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69" name="Line 65"/>
            <p:cNvSpPr>
              <a:spLocks noChangeShapeType="1"/>
            </p:cNvSpPr>
            <p:nvPr/>
          </p:nvSpPr>
          <p:spPr bwMode="auto">
            <a:xfrm>
              <a:off x="249" y="3983"/>
              <a:ext cx="27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70" name="Line 66"/>
            <p:cNvSpPr>
              <a:spLocks noChangeShapeType="1"/>
            </p:cNvSpPr>
            <p:nvPr/>
          </p:nvSpPr>
          <p:spPr bwMode="auto">
            <a:xfrm>
              <a:off x="249" y="4073"/>
              <a:ext cx="272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71" name="Line 67"/>
            <p:cNvSpPr>
              <a:spLocks noChangeShapeType="1"/>
            </p:cNvSpPr>
            <p:nvPr/>
          </p:nvSpPr>
          <p:spPr bwMode="auto">
            <a:xfrm>
              <a:off x="249" y="4163"/>
              <a:ext cx="272" cy="0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72" name="Rectangle 68"/>
            <p:cNvSpPr>
              <a:spLocks noChangeArrowheads="1"/>
            </p:cNvSpPr>
            <p:nvPr/>
          </p:nvSpPr>
          <p:spPr bwMode="auto">
            <a:xfrm>
              <a:off x="493" y="3744"/>
              <a:ext cx="648" cy="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GB" altLang="fr-FR" sz="6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Audio Analogique</a:t>
              </a:r>
            </a:p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GB" altLang="fr-FR" sz="6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Fibre Optique</a:t>
              </a:r>
            </a:p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GB" altLang="fr-FR" sz="6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Audio Numérique</a:t>
              </a:r>
            </a:p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GB" altLang="fr-FR" sz="6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Catégorie 5 analogique</a:t>
              </a:r>
            </a:p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GB" altLang="fr-FR" sz="6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Reseau Informatique</a:t>
              </a:r>
            </a:p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GB" altLang="fr-FR" sz="6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Catégorie 5</a:t>
              </a:r>
            </a:p>
          </p:txBody>
        </p:sp>
        <p:sp>
          <p:nvSpPr>
            <p:cNvPr id="73" name="Rectangle 69"/>
            <p:cNvSpPr>
              <a:spLocks noChangeArrowheads="1"/>
            </p:cNvSpPr>
            <p:nvPr/>
          </p:nvSpPr>
          <p:spPr bwMode="auto">
            <a:xfrm>
              <a:off x="22" y="3747"/>
              <a:ext cx="1180" cy="5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ea typeface="RomanC" pitchFamily="2" charset="0"/>
                  <a:cs typeface="RomanC" pitchFamily="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RomanC" pitchFamily="2" charset="0"/>
                  <a:cs typeface="RomanC" pitchFamily="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RomanC" pitchFamily="2" charset="0"/>
                  <a:cs typeface="RomanC" pitchFamily="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RomanC" pitchFamily="2" charset="0"/>
                  <a:cs typeface="RomanC" pitchFamily="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RomanC" pitchFamily="2" charset="0"/>
                  <a:cs typeface="RomanC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RomanC" pitchFamily="2" charset="0"/>
                  <a:cs typeface="RomanC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RomanC" pitchFamily="2" charset="0"/>
                  <a:cs typeface="RomanC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RomanC" pitchFamily="2" charset="0"/>
                  <a:cs typeface="RomanC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RomanC" pitchFamily="2" charset="0"/>
                  <a:cs typeface="RomanC" pitchFamily="2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altLang="fr-FR" sz="80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74" name="Line 70"/>
            <p:cNvSpPr>
              <a:spLocks noChangeShapeType="1"/>
            </p:cNvSpPr>
            <p:nvPr/>
          </p:nvSpPr>
          <p:spPr bwMode="auto">
            <a:xfrm>
              <a:off x="249" y="4244"/>
              <a:ext cx="272" cy="0"/>
            </a:xfrm>
            <a:prstGeom prst="line">
              <a:avLst/>
            </a:prstGeom>
            <a:noFill/>
            <a:ln w="38100">
              <a:solidFill>
                <a:srgbClr val="FF99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sp>
        <p:nvSpPr>
          <p:cNvPr id="75" name="Rectangle 71"/>
          <p:cNvSpPr>
            <a:spLocks noChangeArrowheads="1"/>
          </p:cNvSpPr>
          <p:nvPr/>
        </p:nvSpPr>
        <p:spPr bwMode="auto">
          <a:xfrm>
            <a:off x="1139825" y="1406526"/>
            <a:ext cx="83185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fr-FR" sz="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39 x </a:t>
            </a:r>
            <a:r>
              <a:rPr lang="en-GB" altLang="fr-FR" sz="800">
                <a:solidFill>
                  <a:srgbClr val="000000"/>
                </a:solidFill>
                <a:latin typeface="Arial" charset="0"/>
                <a:cs typeface="Arial" charset="0"/>
              </a:rPr>
              <a:t>V12PDD</a:t>
            </a:r>
          </a:p>
        </p:txBody>
      </p:sp>
      <p:grpSp>
        <p:nvGrpSpPr>
          <p:cNvPr id="76" name="Group 72"/>
          <p:cNvGrpSpPr>
            <a:grpSpLocks/>
          </p:cNvGrpSpPr>
          <p:nvPr/>
        </p:nvGrpSpPr>
        <p:grpSpPr bwMode="auto">
          <a:xfrm>
            <a:off x="2498725" y="5522913"/>
            <a:ext cx="490538" cy="461962"/>
            <a:chOff x="1794" y="1260"/>
            <a:chExt cx="1008" cy="1116"/>
          </a:xfrm>
        </p:grpSpPr>
        <p:pic>
          <p:nvPicPr>
            <p:cNvPr id="77" name="Picture 73" descr="9300_compare_131x145"/>
            <p:cNvPicPr preferRelativeResize="0"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4" y="1260"/>
              <a:ext cx="1008" cy="1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" name="Picture 74" descr="TwoPanelProg_small"/>
            <p:cNvPicPr preferRelativeResize="0"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1" y="1500"/>
              <a:ext cx="626" cy="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79" name="Object 75"/>
          <p:cNvGraphicFramePr>
            <a:graphicFrameLocks noChangeAspect="1"/>
          </p:cNvGraphicFramePr>
          <p:nvPr/>
        </p:nvGraphicFramePr>
        <p:xfrm>
          <a:off x="2547940" y="5578475"/>
          <a:ext cx="371475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6" name="Image bitmap" r:id="rId12" imgW="2905531" imgH="2390476" progId="Paint.Picture">
                  <p:embed/>
                </p:oleObj>
              </mc:Choice>
              <mc:Fallback>
                <p:oleObj name="Image bitmap" r:id="rId12" imgW="2905531" imgH="239047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7940" y="5578475"/>
                        <a:ext cx="371475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" name="Rectangle 77"/>
          <p:cNvSpPr>
            <a:spLocks noChangeArrowheads="1"/>
          </p:cNvSpPr>
          <p:nvPr/>
        </p:nvSpPr>
        <p:spPr bwMode="auto">
          <a:xfrm>
            <a:off x="1200152" y="5370513"/>
            <a:ext cx="74612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fr-FR" sz="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1 x V12PDD</a:t>
            </a:r>
          </a:p>
        </p:txBody>
      </p:sp>
      <p:sp>
        <p:nvSpPr>
          <p:cNvPr id="81" name="Rectangle 78"/>
          <p:cNvSpPr>
            <a:spLocks noChangeArrowheads="1"/>
          </p:cNvSpPr>
          <p:nvPr/>
        </p:nvSpPr>
        <p:spPr bwMode="auto">
          <a:xfrm>
            <a:off x="3048001" y="5694363"/>
            <a:ext cx="1052513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fr-FR" sz="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60 x Concert Client</a:t>
            </a:r>
          </a:p>
        </p:txBody>
      </p:sp>
      <p:sp>
        <p:nvSpPr>
          <p:cNvPr id="82" name="Text Box 80"/>
          <p:cNvSpPr txBox="1">
            <a:spLocks noChangeArrowheads="1"/>
          </p:cNvSpPr>
          <p:nvPr/>
        </p:nvSpPr>
        <p:spPr bwMode="auto">
          <a:xfrm>
            <a:off x="7059613" y="5864226"/>
            <a:ext cx="1223962" cy="214313"/>
          </a:xfrm>
          <a:prstGeom prst="rect">
            <a:avLst/>
          </a:prstGeom>
          <a:noFill/>
          <a:ln w="0">
            <a:solidFill>
              <a:srgbClr val="80008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fr-FR" sz="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Serveur CONCERT</a:t>
            </a:r>
            <a:endParaRPr lang="en-GB" altLang="fr-FR" sz="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83" name="Line 81"/>
          <p:cNvSpPr>
            <a:spLocks noChangeShapeType="1"/>
          </p:cNvSpPr>
          <p:nvPr/>
        </p:nvSpPr>
        <p:spPr bwMode="auto">
          <a:xfrm>
            <a:off x="2370138" y="1419227"/>
            <a:ext cx="0" cy="4540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4" name="Rectangle 82"/>
          <p:cNvSpPr>
            <a:spLocks noChangeArrowheads="1"/>
          </p:cNvSpPr>
          <p:nvPr/>
        </p:nvSpPr>
        <p:spPr bwMode="auto">
          <a:xfrm>
            <a:off x="1139825" y="1838326"/>
            <a:ext cx="83185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fr-FR" sz="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35 x </a:t>
            </a:r>
            <a:r>
              <a:rPr lang="en-GB" altLang="fr-FR" sz="800">
                <a:solidFill>
                  <a:srgbClr val="000000"/>
                </a:solidFill>
                <a:latin typeface="Arial" charset="0"/>
                <a:cs typeface="Arial" charset="0"/>
              </a:rPr>
              <a:t>V12PDD</a:t>
            </a:r>
          </a:p>
        </p:txBody>
      </p:sp>
      <p:sp>
        <p:nvSpPr>
          <p:cNvPr id="85" name="Rectangle 83"/>
          <p:cNvSpPr>
            <a:spLocks noChangeArrowheads="1"/>
          </p:cNvSpPr>
          <p:nvPr/>
        </p:nvSpPr>
        <p:spPr bwMode="auto">
          <a:xfrm>
            <a:off x="1177927" y="2370138"/>
            <a:ext cx="80327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fr-FR" sz="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37 x </a:t>
            </a:r>
            <a:r>
              <a:rPr lang="en-GB" altLang="fr-FR" sz="800">
                <a:solidFill>
                  <a:srgbClr val="000000"/>
                </a:solidFill>
                <a:latin typeface="Arial" charset="0"/>
                <a:cs typeface="Arial" charset="0"/>
              </a:rPr>
              <a:t>V12PDD</a:t>
            </a:r>
          </a:p>
        </p:txBody>
      </p:sp>
      <p:pic>
        <p:nvPicPr>
          <p:cNvPr id="86" name="Picture 8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5" y="1706564"/>
            <a:ext cx="625475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8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5" y="1301750"/>
            <a:ext cx="625475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8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5" y="896939"/>
            <a:ext cx="625475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" name="Line 87"/>
          <p:cNvSpPr>
            <a:spLocks noChangeShapeType="1"/>
          </p:cNvSpPr>
          <p:nvPr/>
        </p:nvSpPr>
        <p:spPr bwMode="auto">
          <a:xfrm>
            <a:off x="2357438" y="2349501"/>
            <a:ext cx="0" cy="1223963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90" name="Rectangle 88"/>
          <p:cNvSpPr>
            <a:spLocks noChangeArrowheads="1"/>
          </p:cNvSpPr>
          <p:nvPr/>
        </p:nvSpPr>
        <p:spPr bwMode="auto">
          <a:xfrm>
            <a:off x="1179515" y="2801938"/>
            <a:ext cx="80327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fr-FR" sz="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40 x </a:t>
            </a:r>
            <a:r>
              <a:rPr lang="en-GB" altLang="fr-FR" sz="800">
                <a:solidFill>
                  <a:srgbClr val="000000"/>
                </a:solidFill>
                <a:latin typeface="Arial" charset="0"/>
                <a:cs typeface="Arial" charset="0"/>
              </a:rPr>
              <a:t>V12PDD</a:t>
            </a:r>
          </a:p>
        </p:txBody>
      </p:sp>
      <p:sp>
        <p:nvSpPr>
          <p:cNvPr id="91" name="Rectangle 89"/>
          <p:cNvSpPr>
            <a:spLocks noChangeArrowheads="1"/>
          </p:cNvSpPr>
          <p:nvPr/>
        </p:nvSpPr>
        <p:spPr bwMode="auto">
          <a:xfrm>
            <a:off x="1179515" y="3195638"/>
            <a:ext cx="80327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fr-FR" sz="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40 x </a:t>
            </a:r>
            <a:r>
              <a:rPr lang="en-GB" altLang="fr-FR" sz="800">
                <a:solidFill>
                  <a:srgbClr val="000000"/>
                </a:solidFill>
                <a:latin typeface="Arial" charset="0"/>
                <a:cs typeface="Arial" charset="0"/>
              </a:rPr>
              <a:t>V12PDD</a:t>
            </a:r>
          </a:p>
        </p:txBody>
      </p:sp>
      <p:sp>
        <p:nvSpPr>
          <p:cNvPr id="92" name="Rectangle 90"/>
          <p:cNvSpPr>
            <a:spLocks noChangeArrowheads="1"/>
          </p:cNvSpPr>
          <p:nvPr/>
        </p:nvSpPr>
        <p:spPr bwMode="auto">
          <a:xfrm>
            <a:off x="1185865" y="3549651"/>
            <a:ext cx="803275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fr-FR" sz="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40 x </a:t>
            </a:r>
            <a:r>
              <a:rPr lang="en-GB" altLang="fr-FR" sz="800">
                <a:solidFill>
                  <a:srgbClr val="000000"/>
                </a:solidFill>
                <a:latin typeface="Arial" charset="0"/>
                <a:cs typeface="Arial" charset="0"/>
              </a:rPr>
              <a:t>V12PDD</a:t>
            </a:r>
          </a:p>
        </p:txBody>
      </p:sp>
      <p:sp>
        <p:nvSpPr>
          <p:cNvPr id="93" name="Line 104"/>
          <p:cNvSpPr>
            <a:spLocks noChangeShapeType="1"/>
          </p:cNvSpPr>
          <p:nvPr/>
        </p:nvSpPr>
        <p:spPr bwMode="auto">
          <a:xfrm>
            <a:off x="2357438" y="4084638"/>
            <a:ext cx="0" cy="43656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94" name="Rectangle 105"/>
          <p:cNvSpPr>
            <a:spLocks noChangeArrowheads="1"/>
          </p:cNvSpPr>
          <p:nvPr/>
        </p:nvSpPr>
        <p:spPr bwMode="auto">
          <a:xfrm>
            <a:off x="1185865" y="4070351"/>
            <a:ext cx="803275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fr-FR" sz="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30 x </a:t>
            </a:r>
            <a:r>
              <a:rPr lang="en-GB" altLang="fr-FR" sz="800">
                <a:solidFill>
                  <a:srgbClr val="000000"/>
                </a:solidFill>
                <a:latin typeface="Arial" charset="0"/>
                <a:cs typeface="Arial" charset="0"/>
              </a:rPr>
              <a:t>V12PDD</a:t>
            </a:r>
          </a:p>
        </p:txBody>
      </p:sp>
      <p:sp>
        <p:nvSpPr>
          <p:cNvPr id="95" name="Rectangle 106"/>
          <p:cNvSpPr>
            <a:spLocks noChangeArrowheads="1"/>
          </p:cNvSpPr>
          <p:nvPr/>
        </p:nvSpPr>
        <p:spPr bwMode="auto">
          <a:xfrm>
            <a:off x="1179515" y="4497388"/>
            <a:ext cx="80327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fr-FR" sz="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30 x </a:t>
            </a:r>
            <a:r>
              <a:rPr lang="en-GB" altLang="fr-FR" sz="800">
                <a:solidFill>
                  <a:srgbClr val="000000"/>
                </a:solidFill>
                <a:latin typeface="Arial" charset="0"/>
                <a:cs typeface="Arial" charset="0"/>
              </a:rPr>
              <a:t>V12PDD</a:t>
            </a:r>
          </a:p>
        </p:txBody>
      </p:sp>
      <p:grpSp>
        <p:nvGrpSpPr>
          <p:cNvPr id="96" name="Group 54"/>
          <p:cNvGrpSpPr>
            <a:grpSpLocks/>
          </p:cNvGrpSpPr>
          <p:nvPr/>
        </p:nvGrpSpPr>
        <p:grpSpPr bwMode="auto">
          <a:xfrm>
            <a:off x="2112965" y="230188"/>
            <a:ext cx="873125" cy="963612"/>
            <a:chOff x="1060" y="119"/>
            <a:chExt cx="550" cy="607"/>
          </a:xfrm>
        </p:grpSpPr>
        <p:pic>
          <p:nvPicPr>
            <p:cNvPr id="97" name="Picture 5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5" y="409"/>
              <a:ext cx="18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8" name="Picture 56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3" y="119"/>
              <a:ext cx="193" cy="2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9" name="Picture 57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7" y="408"/>
              <a:ext cx="193" cy="2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0" name="Picture 58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" y="408"/>
              <a:ext cx="193" cy="2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1" name="Picture 111" descr="9300_compare_131x14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675" y="5343526"/>
            <a:ext cx="4905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" name="Line 115"/>
          <p:cNvSpPr>
            <a:spLocks noChangeShapeType="1"/>
          </p:cNvSpPr>
          <p:nvPr/>
        </p:nvSpPr>
        <p:spPr bwMode="auto">
          <a:xfrm>
            <a:off x="5003800" y="1196975"/>
            <a:ext cx="2305050" cy="0"/>
          </a:xfrm>
          <a:prstGeom prst="line">
            <a:avLst/>
          </a:prstGeom>
          <a:noFill/>
          <a:ln w="28575">
            <a:solidFill>
              <a:srgbClr val="FF99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3" name="Text Box 116"/>
          <p:cNvSpPr txBox="1">
            <a:spLocks noChangeArrowheads="1"/>
          </p:cNvSpPr>
          <p:nvPr/>
        </p:nvSpPr>
        <p:spPr bwMode="auto">
          <a:xfrm>
            <a:off x="6215064" y="1263651"/>
            <a:ext cx="1093787" cy="220663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GB" altLang="fr-FR" sz="800">
                <a:solidFill>
                  <a:srgbClr val="000000"/>
                </a:solidFill>
                <a:latin typeface="Arial Narrow" pitchFamily="34" charset="0"/>
                <a:cs typeface="Arial" charset="0"/>
              </a:rPr>
              <a:t>NICE Mira Recorder</a:t>
            </a:r>
          </a:p>
        </p:txBody>
      </p:sp>
      <p:sp>
        <p:nvSpPr>
          <p:cNvPr id="104" name="Text Box 118"/>
          <p:cNvSpPr txBox="1">
            <a:spLocks noChangeArrowheads="1"/>
          </p:cNvSpPr>
          <p:nvPr/>
        </p:nvSpPr>
        <p:spPr bwMode="auto">
          <a:xfrm>
            <a:off x="5724526" y="504825"/>
            <a:ext cx="735013" cy="34290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fr-FR" sz="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Arial" charset="0"/>
              </a:rPr>
              <a:t>12 x interface TEL</a:t>
            </a:r>
            <a:endParaRPr lang="en-GB" altLang="fr-FR" sz="800">
              <a:solidFill>
                <a:srgbClr val="000000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105" name="Line 119"/>
          <p:cNvSpPr>
            <a:spLocks noChangeShapeType="1"/>
          </p:cNvSpPr>
          <p:nvPr/>
        </p:nvSpPr>
        <p:spPr bwMode="auto">
          <a:xfrm flipH="1">
            <a:off x="5651500" y="404814"/>
            <a:ext cx="0" cy="503237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5" tIns="45695" rIns="91385" bIns="4569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6" name="Line 120"/>
          <p:cNvSpPr>
            <a:spLocks noChangeShapeType="1"/>
          </p:cNvSpPr>
          <p:nvPr/>
        </p:nvSpPr>
        <p:spPr bwMode="auto">
          <a:xfrm>
            <a:off x="4859338" y="908050"/>
            <a:ext cx="792162" cy="0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107" name="Picture 11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60351"/>
            <a:ext cx="576262" cy="16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" name="Picture 12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0" y="1069975"/>
            <a:ext cx="6223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" name="Picture 66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359" y="6315846"/>
            <a:ext cx="1707923" cy="468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97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Line 66"/>
          <p:cNvSpPr>
            <a:spLocks noChangeShapeType="1"/>
          </p:cNvSpPr>
          <p:nvPr/>
        </p:nvSpPr>
        <p:spPr bwMode="auto">
          <a:xfrm flipV="1">
            <a:off x="6433329" y="2914657"/>
            <a:ext cx="22888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  <a:headEnd type="triangle" w="med" len="med"/>
            <a:tailEnd type="none" w="med" len="med"/>
          </a:ln>
          <a:ex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lIns="65298" tIns="32649" rIns="65298" bIns="32649"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67" name="Rectangle 266"/>
          <p:cNvSpPr/>
          <p:nvPr/>
        </p:nvSpPr>
        <p:spPr>
          <a:xfrm>
            <a:off x="6646220" y="2855899"/>
            <a:ext cx="376191" cy="100570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5298" tIns="32649" rIns="65298" bIns="32649" rtlCol="0" anchor="ctr"/>
          <a:lstStyle/>
          <a:p>
            <a:pPr algn="ctr">
              <a:spcBef>
                <a:spcPct val="50000"/>
              </a:spcBef>
            </a:pPr>
            <a:endParaRPr lang="en-GB" sz="500" b="1" dirty="0">
              <a:solidFill>
                <a:prstClr val="black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en-GB" sz="500" b="1" dirty="0">
                <a:solidFill>
                  <a:prstClr val="black"/>
                </a:solidFill>
                <a:latin typeface="Arial" charset="0"/>
              </a:rPr>
              <a:t>GRILLE</a:t>
            </a:r>
          </a:p>
          <a:p>
            <a:pPr algn="ctr">
              <a:spcBef>
                <a:spcPct val="50000"/>
              </a:spcBef>
            </a:pPr>
            <a:r>
              <a:rPr lang="en-GB" sz="500" b="1" dirty="0">
                <a:solidFill>
                  <a:prstClr val="black"/>
                </a:solidFill>
                <a:latin typeface="Arial" charset="0"/>
              </a:rPr>
              <a:t>EXT</a:t>
            </a:r>
          </a:p>
          <a:p>
            <a:pPr algn="ctr">
              <a:spcBef>
                <a:spcPct val="50000"/>
              </a:spcBef>
            </a:pPr>
            <a:r>
              <a:rPr lang="en-GB" sz="500" b="1" dirty="0">
                <a:solidFill>
                  <a:prstClr val="black"/>
                </a:solidFill>
                <a:latin typeface="Arial" charset="0"/>
              </a:rPr>
              <a:t>SDI</a:t>
            </a:r>
          </a:p>
          <a:p>
            <a:pPr algn="ctr">
              <a:spcBef>
                <a:spcPct val="50000"/>
              </a:spcBef>
            </a:pPr>
            <a:endParaRPr lang="en-GB" sz="500" b="1" dirty="0">
              <a:solidFill>
                <a:prstClr val="black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endParaRPr lang="en-GB" sz="5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68" name="Line 66"/>
          <p:cNvSpPr>
            <a:spLocks noChangeShapeType="1"/>
          </p:cNvSpPr>
          <p:nvPr/>
        </p:nvSpPr>
        <p:spPr bwMode="auto">
          <a:xfrm flipV="1">
            <a:off x="6436059" y="3818500"/>
            <a:ext cx="210160" cy="2086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  <a:headEnd type="triangle" w="med" len="med"/>
            <a:tailEnd type="none" w="med" len="med"/>
          </a:ln>
          <a:ex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lIns="65298" tIns="32649" rIns="65298" bIns="32649"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93" name="Rectangle 292"/>
          <p:cNvSpPr/>
          <p:nvPr/>
        </p:nvSpPr>
        <p:spPr>
          <a:xfrm>
            <a:off x="2562649" y="4308315"/>
            <a:ext cx="1276345" cy="506038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5298" tIns="32649" rIns="65298" bIns="32649"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284" name="Rectangle 283"/>
          <p:cNvSpPr/>
          <p:nvPr/>
        </p:nvSpPr>
        <p:spPr>
          <a:xfrm>
            <a:off x="2560123" y="2259471"/>
            <a:ext cx="1276345" cy="496326"/>
          </a:xfrm>
          <a:prstGeom prst="rect">
            <a:avLst/>
          </a:prstGeom>
          <a:solidFill>
            <a:schemeClr val="bg2"/>
          </a:solidFill>
          <a:ln>
            <a:solidFill>
              <a:schemeClr val="accent6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5298" tIns="32649" rIns="65298" bIns="32649"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43115" y="3028471"/>
            <a:ext cx="1023502" cy="9316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5298" tIns="32649" rIns="65298" bIns="32649"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203" name="Rectangle 68"/>
          <p:cNvSpPr>
            <a:spLocks noChangeArrowheads="1"/>
          </p:cNvSpPr>
          <p:nvPr/>
        </p:nvSpPr>
        <p:spPr bwMode="auto">
          <a:xfrm>
            <a:off x="2467168" y="5155523"/>
            <a:ext cx="2424280" cy="681489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65298" tIns="32649" rIns="65298" bIns="32649">
            <a:spAutoFit/>
          </a:bodyPr>
          <a:lstStyle/>
          <a:p>
            <a:pPr marL="122435" indent="-122435" algn="ctr">
              <a:spcBef>
                <a:spcPct val="50000"/>
              </a:spcBef>
              <a:buFontTx/>
              <a:buChar char="-"/>
            </a:pPr>
            <a:endParaRPr lang="en-GB" sz="400" dirty="0">
              <a:solidFill>
                <a:prstClr val="black"/>
              </a:solidFill>
              <a:latin typeface="Arial" charset="0"/>
            </a:endParaRPr>
          </a:p>
          <a:p>
            <a:pPr marL="122435" indent="-122435" algn="ctr">
              <a:spcBef>
                <a:spcPct val="50000"/>
              </a:spcBef>
              <a:buFontTx/>
              <a:buChar char="-"/>
            </a:pPr>
            <a:endParaRPr lang="en-GB" sz="400" dirty="0">
              <a:solidFill>
                <a:prstClr val="black"/>
              </a:solidFill>
              <a:latin typeface="Arial" charset="0"/>
            </a:endParaRPr>
          </a:p>
          <a:p>
            <a:pPr marL="122435" indent="-122435" algn="ctr">
              <a:spcBef>
                <a:spcPct val="50000"/>
              </a:spcBef>
              <a:buFontTx/>
              <a:buChar char="-"/>
            </a:pPr>
            <a:endParaRPr lang="en-GB" sz="400" dirty="0">
              <a:solidFill>
                <a:prstClr val="black"/>
              </a:solidFill>
              <a:latin typeface="Arial" charset="0"/>
            </a:endParaRPr>
          </a:p>
          <a:p>
            <a:pPr marL="122435" indent="-122435" algn="ctr">
              <a:spcBef>
                <a:spcPct val="50000"/>
              </a:spcBef>
              <a:buFontTx/>
              <a:buChar char="-"/>
            </a:pPr>
            <a:endParaRPr lang="en-GB" sz="400" dirty="0">
              <a:solidFill>
                <a:prstClr val="black"/>
              </a:solidFill>
              <a:latin typeface="Arial" charset="0"/>
            </a:endParaRPr>
          </a:p>
          <a:p>
            <a:pPr marL="122435" indent="-122435" algn="ctr">
              <a:spcBef>
                <a:spcPct val="50000"/>
              </a:spcBef>
              <a:buFontTx/>
              <a:buChar char="-"/>
            </a:pPr>
            <a:endParaRPr lang="en-GB" sz="400" dirty="0">
              <a:solidFill>
                <a:prstClr val="black"/>
              </a:solidFill>
              <a:latin typeface="Arial" charset="0"/>
            </a:endParaRPr>
          </a:p>
          <a:p>
            <a:pPr marL="122435" indent="-122435" algn="ctr">
              <a:spcBef>
                <a:spcPct val="50000"/>
              </a:spcBef>
              <a:buFontTx/>
              <a:buChar char="-"/>
            </a:pPr>
            <a:endParaRPr lang="en-GB" sz="400" dirty="0">
              <a:solidFill>
                <a:prstClr val="black"/>
              </a:solidFill>
              <a:latin typeface="Arial" charset="0"/>
            </a:endParaRPr>
          </a:p>
          <a:p>
            <a:pPr marL="122435" indent="-122435" algn="ctr">
              <a:spcBef>
                <a:spcPct val="50000"/>
              </a:spcBef>
              <a:buFontTx/>
              <a:buChar char="-"/>
            </a:pPr>
            <a:endParaRPr lang="en-GB" sz="400" b="1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193241" y="115669"/>
            <a:ext cx="2925495" cy="565777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fr-FR" sz="900" dirty="0"/>
              <a:t>Nouveau centre TV CANAL+ SECP</a:t>
            </a:r>
            <a:br>
              <a:rPr lang="fr-FR" sz="900" dirty="0"/>
            </a:br>
            <a:r>
              <a:rPr lang="fr-FR" sz="900" dirty="0"/>
              <a:t> système d’ordres Clear-Com</a:t>
            </a:r>
          </a:p>
        </p:txBody>
      </p:sp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9311020"/>
              </p:ext>
            </p:extLst>
          </p:nvPr>
        </p:nvGraphicFramePr>
        <p:xfrm>
          <a:off x="4074800" y="3632306"/>
          <a:ext cx="1076099" cy="5919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Image bitmap" r:id="rId3" imgW="2580952" imgH="1419048" progId="PBrush">
                  <p:embed/>
                </p:oleObj>
              </mc:Choice>
              <mc:Fallback>
                <p:oleObj name="Image bitmap" r:id="rId3" imgW="2580952" imgH="1419048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4800" y="3632306"/>
                        <a:ext cx="1076099" cy="5919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62"/>
          <p:cNvGrpSpPr>
            <a:grpSpLocks/>
          </p:cNvGrpSpPr>
          <p:nvPr/>
        </p:nvGrpSpPr>
        <p:grpSpPr bwMode="auto">
          <a:xfrm>
            <a:off x="7760181" y="6097949"/>
            <a:ext cx="1338036" cy="725715"/>
            <a:chOff x="22" y="3744"/>
            <a:chExt cx="1180" cy="640"/>
          </a:xfrm>
        </p:grpSpPr>
        <p:sp>
          <p:nvSpPr>
            <p:cNvPr id="6" name="Line 63"/>
            <p:cNvSpPr>
              <a:spLocks noChangeShapeType="1"/>
            </p:cNvSpPr>
            <p:nvPr/>
          </p:nvSpPr>
          <p:spPr bwMode="auto">
            <a:xfrm>
              <a:off x="249" y="3803"/>
              <a:ext cx="272" cy="0"/>
            </a:xfrm>
            <a:prstGeom prst="line">
              <a:avLst/>
            </a:prstGeom>
            <a:noFill/>
            <a:ln w="38100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7" name="Line 64"/>
            <p:cNvSpPr>
              <a:spLocks noChangeShapeType="1"/>
            </p:cNvSpPr>
            <p:nvPr/>
          </p:nvSpPr>
          <p:spPr bwMode="auto">
            <a:xfrm>
              <a:off x="249" y="3893"/>
              <a:ext cx="272" cy="0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8" name="Line 65"/>
            <p:cNvSpPr>
              <a:spLocks noChangeShapeType="1"/>
            </p:cNvSpPr>
            <p:nvPr/>
          </p:nvSpPr>
          <p:spPr bwMode="auto">
            <a:xfrm>
              <a:off x="249" y="3983"/>
              <a:ext cx="27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9" name="Line 66"/>
            <p:cNvSpPr>
              <a:spLocks noChangeShapeType="1"/>
            </p:cNvSpPr>
            <p:nvPr/>
          </p:nvSpPr>
          <p:spPr bwMode="auto">
            <a:xfrm>
              <a:off x="249" y="4073"/>
              <a:ext cx="272" cy="0"/>
            </a:xfrm>
            <a:prstGeom prst="line">
              <a:avLst/>
            </a:prstGeom>
            <a:noFill/>
            <a:ln w="38100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0" name="Line 67"/>
            <p:cNvSpPr>
              <a:spLocks noChangeShapeType="1"/>
            </p:cNvSpPr>
            <p:nvPr/>
          </p:nvSpPr>
          <p:spPr bwMode="auto">
            <a:xfrm>
              <a:off x="249" y="4163"/>
              <a:ext cx="272" cy="0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1" name="Rectangle 68"/>
            <p:cNvSpPr>
              <a:spLocks noChangeArrowheads="1"/>
            </p:cNvSpPr>
            <p:nvPr/>
          </p:nvSpPr>
          <p:spPr bwMode="auto">
            <a:xfrm>
              <a:off x="493" y="3744"/>
              <a:ext cx="635" cy="6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400" dirty="0">
                  <a:solidFill>
                    <a:prstClr val="black"/>
                  </a:solidFill>
                  <a:latin typeface="Arial" charset="0"/>
                </a:rPr>
                <a:t>Audio </a:t>
              </a:r>
              <a:r>
                <a:rPr lang="en-GB" sz="400" dirty="0" err="1">
                  <a:solidFill>
                    <a:prstClr val="black"/>
                  </a:solidFill>
                  <a:latin typeface="Arial" charset="0"/>
                </a:rPr>
                <a:t>Analogique</a:t>
              </a:r>
              <a:endParaRPr lang="en-GB" sz="400" dirty="0">
                <a:solidFill>
                  <a:prstClr val="black"/>
                </a:solidFill>
                <a:latin typeface="Arial" charset="0"/>
              </a:endParaRPr>
            </a:p>
            <a:p>
              <a:pPr>
                <a:spcBef>
                  <a:spcPct val="50000"/>
                </a:spcBef>
              </a:pPr>
              <a:r>
                <a:rPr lang="en-GB" sz="400" dirty="0">
                  <a:solidFill>
                    <a:prstClr val="black"/>
                  </a:solidFill>
                  <a:latin typeface="Arial" charset="0"/>
                </a:rPr>
                <a:t>Fibre </a:t>
              </a:r>
              <a:r>
                <a:rPr lang="en-GB" sz="400" dirty="0" err="1">
                  <a:solidFill>
                    <a:prstClr val="black"/>
                  </a:solidFill>
                  <a:latin typeface="Arial" charset="0"/>
                </a:rPr>
                <a:t>Optique</a:t>
              </a:r>
              <a:r>
                <a:rPr lang="en-GB" sz="400" dirty="0">
                  <a:solidFill>
                    <a:prstClr val="black"/>
                  </a:solidFill>
                  <a:latin typeface="Arial" charset="0"/>
                </a:rPr>
                <a:t> matrices</a:t>
              </a:r>
            </a:p>
            <a:p>
              <a:pPr>
                <a:spcBef>
                  <a:spcPct val="50000"/>
                </a:spcBef>
              </a:pPr>
              <a:r>
                <a:rPr lang="en-GB" sz="400" dirty="0">
                  <a:solidFill>
                    <a:prstClr val="black"/>
                  </a:solidFill>
                  <a:latin typeface="Arial" charset="0"/>
                </a:rPr>
                <a:t>MADI </a:t>
              </a:r>
              <a:r>
                <a:rPr lang="en-GB" sz="400" dirty="0" err="1">
                  <a:solidFill>
                    <a:prstClr val="black"/>
                  </a:solidFill>
                  <a:latin typeface="Arial" charset="0"/>
                </a:rPr>
                <a:t>optique</a:t>
              </a:r>
              <a:endParaRPr lang="en-GB" sz="400" dirty="0">
                <a:solidFill>
                  <a:prstClr val="black"/>
                </a:solidFill>
                <a:latin typeface="Arial" charset="0"/>
              </a:endParaRPr>
            </a:p>
            <a:p>
              <a:pPr>
                <a:spcBef>
                  <a:spcPct val="50000"/>
                </a:spcBef>
              </a:pPr>
              <a:r>
                <a:rPr lang="en-GB" sz="400" dirty="0" err="1">
                  <a:solidFill>
                    <a:prstClr val="black"/>
                  </a:solidFill>
                  <a:latin typeface="Arial" charset="0"/>
                </a:rPr>
                <a:t>Catégorie</a:t>
              </a:r>
              <a:r>
                <a:rPr lang="en-GB" sz="400" dirty="0">
                  <a:solidFill>
                    <a:prstClr val="black"/>
                  </a:solidFill>
                  <a:latin typeface="Arial" charset="0"/>
                </a:rPr>
                <a:t> 5 </a:t>
              </a:r>
              <a:r>
                <a:rPr lang="en-GB" sz="400" dirty="0" err="1">
                  <a:solidFill>
                    <a:prstClr val="black"/>
                  </a:solidFill>
                  <a:latin typeface="Arial" charset="0"/>
                </a:rPr>
                <a:t>analogique</a:t>
              </a:r>
              <a:endParaRPr lang="en-GB" sz="400" dirty="0">
                <a:solidFill>
                  <a:prstClr val="black"/>
                </a:solidFill>
                <a:latin typeface="Arial" charset="0"/>
              </a:endParaRPr>
            </a:p>
            <a:p>
              <a:pPr>
                <a:spcBef>
                  <a:spcPct val="50000"/>
                </a:spcBef>
              </a:pPr>
              <a:r>
                <a:rPr lang="en-GB" sz="400" dirty="0" err="1">
                  <a:solidFill>
                    <a:prstClr val="black"/>
                  </a:solidFill>
                  <a:latin typeface="Arial" charset="0"/>
                </a:rPr>
                <a:t>Reseau</a:t>
              </a:r>
              <a:r>
                <a:rPr lang="en-GB" sz="400" dirty="0">
                  <a:solidFill>
                    <a:prstClr val="black"/>
                  </a:solidFill>
                  <a:latin typeface="Arial" charset="0"/>
                </a:rPr>
                <a:t> </a:t>
              </a:r>
              <a:r>
                <a:rPr lang="en-GB" sz="400" dirty="0" err="1">
                  <a:solidFill>
                    <a:prstClr val="black"/>
                  </a:solidFill>
                  <a:latin typeface="Arial" charset="0"/>
                </a:rPr>
                <a:t>Informatique</a:t>
              </a:r>
              <a:endParaRPr lang="en-GB" sz="400" dirty="0">
                <a:solidFill>
                  <a:prstClr val="black"/>
                </a:solidFill>
                <a:latin typeface="Arial" charset="0"/>
              </a:endParaRPr>
            </a:p>
            <a:p>
              <a:pPr>
                <a:spcBef>
                  <a:spcPct val="50000"/>
                </a:spcBef>
              </a:pPr>
              <a:r>
                <a:rPr lang="en-GB" sz="400" dirty="0" err="1">
                  <a:solidFill>
                    <a:prstClr val="black"/>
                  </a:solidFill>
                  <a:latin typeface="Arial" charset="0"/>
                </a:rPr>
                <a:t>Catégorie</a:t>
              </a:r>
              <a:r>
                <a:rPr lang="en-GB" sz="400" dirty="0">
                  <a:solidFill>
                    <a:prstClr val="black"/>
                  </a:solidFill>
                  <a:latin typeface="Arial" charset="0"/>
                </a:rPr>
                <a:t> 5 </a:t>
              </a:r>
              <a:r>
                <a:rPr lang="en-GB" sz="400" dirty="0" err="1">
                  <a:solidFill>
                    <a:prstClr val="black"/>
                  </a:solidFill>
                  <a:latin typeface="Arial" charset="0"/>
                </a:rPr>
                <a:t>Freespeak</a:t>
              </a:r>
              <a:endParaRPr lang="en-GB" sz="400" dirty="0">
                <a:solidFill>
                  <a:prstClr val="black"/>
                </a:solidFill>
                <a:latin typeface="Arial" charset="0"/>
              </a:endParaRPr>
            </a:p>
            <a:p>
              <a:pPr>
                <a:spcBef>
                  <a:spcPct val="50000"/>
                </a:spcBef>
              </a:pPr>
              <a:r>
                <a:rPr lang="en-GB" sz="400" dirty="0">
                  <a:solidFill>
                    <a:prstClr val="black"/>
                  </a:solidFill>
                  <a:latin typeface="Arial" charset="0"/>
                </a:rPr>
                <a:t>SDI</a:t>
              </a:r>
            </a:p>
          </p:txBody>
        </p:sp>
        <p:sp>
          <p:nvSpPr>
            <p:cNvPr id="12" name="Rectangle 69"/>
            <p:cNvSpPr>
              <a:spLocks noChangeArrowheads="1"/>
            </p:cNvSpPr>
            <p:nvPr/>
          </p:nvSpPr>
          <p:spPr bwMode="auto">
            <a:xfrm>
              <a:off x="22" y="3747"/>
              <a:ext cx="1180" cy="6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3" name="Line 70"/>
            <p:cNvSpPr>
              <a:spLocks noChangeShapeType="1"/>
            </p:cNvSpPr>
            <p:nvPr/>
          </p:nvSpPr>
          <p:spPr bwMode="auto">
            <a:xfrm>
              <a:off x="249" y="4244"/>
              <a:ext cx="272" cy="0"/>
            </a:xfrm>
            <a:prstGeom prst="line">
              <a:avLst/>
            </a:prstGeom>
            <a:noFill/>
            <a:ln w="38100">
              <a:solidFill>
                <a:srgbClr val="FF99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69" name="Line 67"/>
            <p:cNvSpPr>
              <a:spLocks noChangeShapeType="1"/>
            </p:cNvSpPr>
            <p:nvPr/>
          </p:nvSpPr>
          <p:spPr bwMode="auto">
            <a:xfrm>
              <a:off x="245" y="4319"/>
              <a:ext cx="272" cy="0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</p:grpSp>
      <p:pic>
        <p:nvPicPr>
          <p:cNvPr id="26" name="Picture 105" descr="9300_compare_131x14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548" y="3537791"/>
            <a:ext cx="350384" cy="32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68"/>
          <p:cNvSpPr>
            <a:spLocks noChangeArrowheads="1"/>
          </p:cNvSpPr>
          <p:nvPr/>
        </p:nvSpPr>
        <p:spPr bwMode="auto">
          <a:xfrm>
            <a:off x="2473211" y="5164631"/>
            <a:ext cx="947817" cy="296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298" tIns="32649" rIns="65298" bIns="32649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600" b="1" dirty="0" err="1">
                <a:solidFill>
                  <a:prstClr val="black"/>
                </a:solidFill>
                <a:latin typeface="Arial" charset="0"/>
              </a:rPr>
              <a:t>Régie</a:t>
            </a:r>
            <a:r>
              <a:rPr lang="en-GB" sz="600" b="1" dirty="0">
                <a:solidFill>
                  <a:prstClr val="black"/>
                </a:solidFill>
                <a:latin typeface="Arial" charset="0"/>
              </a:rPr>
              <a:t> 1</a:t>
            </a:r>
            <a:r>
              <a:rPr lang="en-GB" sz="500" b="1" dirty="0">
                <a:solidFill>
                  <a:prstClr val="black"/>
                </a:solidFill>
                <a:latin typeface="Arial" charset="0"/>
              </a:rPr>
              <a:t>+Speak et Plateau</a:t>
            </a:r>
          </a:p>
          <a:p>
            <a:pPr>
              <a:spcBef>
                <a:spcPct val="50000"/>
              </a:spcBef>
            </a:pPr>
            <a:r>
              <a:rPr lang="en-GB" sz="600" b="1" dirty="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562649" y="5374903"/>
            <a:ext cx="906931" cy="169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562649" y="5621821"/>
            <a:ext cx="906931" cy="85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Line 65"/>
          <p:cNvSpPr>
            <a:spLocks noChangeShapeType="1"/>
          </p:cNvSpPr>
          <p:nvPr/>
        </p:nvSpPr>
        <p:spPr bwMode="auto">
          <a:xfrm>
            <a:off x="5139167" y="3944241"/>
            <a:ext cx="415104" cy="0"/>
          </a:xfrm>
          <a:prstGeom prst="line">
            <a:avLst/>
          </a:prstGeom>
          <a:ln>
            <a:headEnd type="triangle" w="med" len="med"/>
            <a:tailEnd type="triangle" w="med" len="med"/>
          </a:ln>
          <a:ex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lIns="65298" tIns="32649" rIns="65298" bIns="32649"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60" name="Line 65"/>
          <p:cNvSpPr>
            <a:spLocks noChangeShapeType="1"/>
          </p:cNvSpPr>
          <p:nvPr/>
        </p:nvSpPr>
        <p:spPr bwMode="auto">
          <a:xfrm>
            <a:off x="5139167" y="2844409"/>
            <a:ext cx="415104" cy="0"/>
          </a:xfrm>
          <a:prstGeom prst="line">
            <a:avLst/>
          </a:prstGeom>
          <a:ln>
            <a:headEnd type="triangle" w="med" len="med"/>
            <a:tailEnd type="triangle" w="med" len="med"/>
          </a:ln>
          <a:ex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lIns="65298" tIns="32649" rIns="65298" bIns="32649"/>
          <a:lstStyle/>
          <a:p>
            <a:endParaRPr lang="fr-FR">
              <a:solidFill>
                <a:prstClr val="black"/>
              </a:solidFill>
            </a:endParaRPr>
          </a:p>
        </p:txBody>
      </p:sp>
      <p:graphicFrame>
        <p:nvGraphicFramePr>
          <p:cNvPr id="28" name="Obje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9154673"/>
              </p:ext>
            </p:extLst>
          </p:nvPr>
        </p:nvGraphicFramePr>
        <p:xfrm>
          <a:off x="4074800" y="2655054"/>
          <a:ext cx="1076098" cy="5919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Image bitmap" r:id="rId8" imgW="2580952" imgH="1419048" progId="PBrush">
                  <p:embed/>
                </p:oleObj>
              </mc:Choice>
              <mc:Fallback>
                <p:oleObj name="Image bitmap" r:id="rId8" imgW="2580952" imgH="1419048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4800" y="2655054"/>
                        <a:ext cx="1076098" cy="5919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4" name="Rectangle 69"/>
          <p:cNvSpPr>
            <a:spLocks noChangeArrowheads="1"/>
          </p:cNvSpPr>
          <p:nvPr/>
        </p:nvSpPr>
        <p:spPr bwMode="auto">
          <a:xfrm>
            <a:off x="869750" y="908719"/>
            <a:ext cx="2565711" cy="840627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65298" tIns="32649" rIns="65298" bIns="32649" anchor="ctr"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113" name="Rectangle 68"/>
          <p:cNvSpPr>
            <a:spLocks noChangeArrowheads="1"/>
          </p:cNvSpPr>
          <p:nvPr/>
        </p:nvSpPr>
        <p:spPr bwMode="auto">
          <a:xfrm>
            <a:off x="876273" y="917604"/>
            <a:ext cx="641642" cy="158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298" tIns="32649" rIns="65298" bIns="32649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600" b="1" dirty="0" err="1">
                <a:solidFill>
                  <a:prstClr val="black"/>
                </a:solidFill>
                <a:latin typeface="Arial" charset="0"/>
              </a:rPr>
              <a:t>Regie</a:t>
            </a:r>
            <a:r>
              <a:rPr lang="en-GB" sz="600" b="1" dirty="0">
                <a:solidFill>
                  <a:prstClr val="black"/>
                </a:solidFill>
                <a:latin typeface="Arial" charset="0"/>
              </a:rPr>
              <a:t> 2 </a:t>
            </a:r>
            <a:r>
              <a:rPr lang="en-GB" sz="400" b="1" dirty="0">
                <a:solidFill>
                  <a:prstClr val="black"/>
                </a:solidFill>
                <a:latin typeface="Arial" charset="0"/>
              </a:rPr>
              <a:t>+Plateau</a:t>
            </a:r>
          </a:p>
        </p:txBody>
      </p:sp>
      <p:pic>
        <p:nvPicPr>
          <p:cNvPr id="115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084736" y="1193040"/>
            <a:ext cx="906931" cy="169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084736" y="1439959"/>
            <a:ext cx="906931" cy="85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2" name="Rectangle 131"/>
          <p:cNvSpPr/>
          <p:nvPr/>
        </p:nvSpPr>
        <p:spPr>
          <a:xfrm>
            <a:off x="4173066" y="3689726"/>
            <a:ext cx="726161" cy="489145"/>
          </a:xfrm>
          <a:prstGeom prst="rect">
            <a:avLst/>
          </a:prstGeom>
        </p:spPr>
        <p:txBody>
          <a:bodyPr wrap="none" lIns="65298" tIns="32649" rIns="65298" bIns="32649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500" dirty="0">
                <a:solidFill>
                  <a:srgbClr val="FFFF00"/>
                </a:solidFill>
                <a:latin typeface="Arial" charset="0"/>
              </a:rPr>
              <a:t>96 ports </a:t>
            </a:r>
            <a:r>
              <a:rPr lang="en-GB" sz="500" dirty="0" err="1">
                <a:solidFill>
                  <a:srgbClr val="FFFF00"/>
                </a:solidFill>
                <a:latin typeface="Arial" charset="0"/>
              </a:rPr>
              <a:t>analogiques</a:t>
            </a:r>
            <a:endParaRPr lang="en-GB" sz="500" dirty="0">
              <a:solidFill>
                <a:srgbClr val="FFFF00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GB" sz="500" dirty="0">
                <a:solidFill>
                  <a:srgbClr val="FFFF00"/>
                </a:solidFill>
                <a:latin typeface="Arial" charset="0"/>
              </a:rPr>
              <a:t>64 </a:t>
            </a:r>
            <a:r>
              <a:rPr lang="en-GB" sz="500" dirty="0" err="1">
                <a:solidFill>
                  <a:srgbClr val="FFFF00"/>
                </a:solidFill>
                <a:latin typeface="Arial" charset="0"/>
              </a:rPr>
              <a:t>canaux</a:t>
            </a:r>
            <a:r>
              <a:rPr lang="en-GB" sz="500" dirty="0">
                <a:solidFill>
                  <a:srgbClr val="FFFF00"/>
                </a:solidFill>
                <a:latin typeface="Arial" charset="0"/>
              </a:rPr>
              <a:t> MADI</a:t>
            </a:r>
          </a:p>
          <a:p>
            <a:pPr>
              <a:spcBef>
                <a:spcPct val="50000"/>
              </a:spcBef>
            </a:pPr>
            <a:r>
              <a:rPr lang="en-GB" sz="500" dirty="0">
                <a:solidFill>
                  <a:srgbClr val="FFFF00"/>
                </a:solidFill>
                <a:latin typeface="Arial" charset="0"/>
              </a:rPr>
              <a:t>Carte fibre</a:t>
            </a:r>
          </a:p>
          <a:p>
            <a:pPr>
              <a:spcBef>
                <a:spcPct val="50000"/>
              </a:spcBef>
            </a:pPr>
            <a:r>
              <a:rPr lang="en-GB" sz="500" dirty="0">
                <a:solidFill>
                  <a:srgbClr val="FFFF00"/>
                </a:solidFill>
                <a:latin typeface="Arial" charset="0"/>
              </a:rPr>
              <a:t>Carte </a:t>
            </a:r>
            <a:r>
              <a:rPr lang="en-GB" sz="500" dirty="0" err="1">
                <a:solidFill>
                  <a:srgbClr val="FFFF00"/>
                </a:solidFill>
                <a:latin typeface="Arial" charset="0"/>
              </a:rPr>
              <a:t>Freespeak</a:t>
            </a:r>
            <a:endParaRPr lang="en-GB" sz="5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3" name="Rectangle 132"/>
          <p:cNvSpPr/>
          <p:nvPr/>
        </p:nvSpPr>
        <p:spPr>
          <a:xfrm>
            <a:off x="4184800" y="2710614"/>
            <a:ext cx="726161" cy="489145"/>
          </a:xfrm>
          <a:prstGeom prst="rect">
            <a:avLst/>
          </a:prstGeom>
        </p:spPr>
        <p:txBody>
          <a:bodyPr wrap="none" lIns="65298" tIns="32649" rIns="65298" bIns="32649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500" dirty="0">
                <a:solidFill>
                  <a:srgbClr val="FFFF00"/>
                </a:solidFill>
                <a:latin typeface="Arial" charset="0"/>
              </a:rPr>
              <a:t>80 ports </a:t>
            </a:r>
            <a:r>
              <a:rPr lang="en-GB" sz="500" dirty="0" err="1">
                <a:solidFill>
                  <a:srgbClr val="FFFF00"/>
                </a:solidFill>
                <a:latin typeface="Arial" charset="0"/>
              </a:rPr>
              <a:t>analogiques</a:t>
            </a:r>
            <a:endParaRPr lang="en-GB" sz="500" dirty="0">
              <a:solidFill>
                <a:srgbClr val="FFFF00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GB" sz="500" dirty="0">
                <a:solidFill>
                  <a:srgbClr val="FFFF00"/>
                </a:solidFill>
                <a:latin typeface="Arial" charset="0"/>
              </a:rPr>
              <a:t>128 </a:t>
            </a:r>
            <a:r>
              <a:rPr lang="en-GB" sz="500" dirty="0" err="1">
                <a:solidFill>
                  <a:srgbClr val="FFFF00"/>
                </a:solidFill>
                <a:latin typeface="Arial" charset="0"/>
              </a:rPr>
              <a:t>canaux</a:t>
            </a:r>
            <a:r>
              <a:rPr lang="en-GB" sz="500" dirty="0">
                <a:solidFill>
                  <a:srgbClr val="FFFF00"/>
                </a:solidFill>
                <a:latin typeface="Arial" charset="0"/>
              </a:rPr>
              <a:t> MADI</a:t>
            </a:r>
          </a:p>
          <a:p>
            <a:pPr>
              <a:spcBef>
                <a:spcPct val="50000"/>
              </a:spcBef>
            </a:pPr>
            <a:r>
              <a:rPr lang="en-GB" sz="500" dirty="0">
                <a:solidFill>
                  <a:srgbClr val="FFFF00"/>
                </a:solidFill>
                <a:latin typeface="Arial" charset="0"/>
              </a:rPr>
              <a:t>Carte fibre</a:t>
            </a:r>
          </a:p>
          <a:p>
            <a:pPr>
              <a:spcBef>
                <a:spcPct val="50000"/>
              </a:spcBef>
            </a:pPr>
            <a:r>
              <a:rPr lang="en-GB" sz="500" dirty="0">
                <a:solidFill>
                  <a:srgbClr val="FFFF00"/>
                </a:solidFill>
                <a:latin typeface="Arial" charset="0"/>
              </a:rPr>
              <a:t>Carte </a:t>
            </a:r>
            <a:r>
              <a:rPr lang="en-GB" sz="500" dirty="0" err="1">
                <a:solidFill>
                  <a:srgbClr val="FFFF00"/>
                </a:solidFill>
                <a:latin typeface="Arial" charset="0"/>
              </a:rPr>
              <a:t>Freespeak</a:t>
            </a:r>
            <a:endParaRPr lang="en-GB" sz="5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6" name="Rectangle 69"/>
          <p:cNvSpPr>
            <a:spLocks noChangeArrowheads="1"/>
          </p:cNvSpPr>
          <p:nvPr/>
        </p:nvSpPr>
        <p:spPr bwMode="auto">
          <a:xfrm>
            <a:off x="3538090" y="908720"/>
            <a:ext cx="2576938" cy="840626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65298" tIns="32649" rIns="65298" bIns="32649" anchor="ctr"/>
          <a:lstStyle/>
          <a:p>
            <a:endParaRPr lang="fr-FR">
              <a:solidFill>
                <a:prstClr val="black"/>
              </a:solidFill>
            </a:endParaRPr>
          </a:p>
        </p:txBody>
      </p:sp>
      <p:pic>
        <p:nvPicPr>
          <p:cNvPr id="137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753077" y="1193040"/>
            <a:ext cx="906931" cy="169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8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753077" y="1439959"/>
            <a:ext cx="906931" cy="85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9" name="Rectangle 69"/>
          <p:cNvSpPr>
            <a:spLocks noChangeArrowheads="1"/>
          </p:cNvSpPr>
          <p:nvPr/>
        </p:nvSpPr>
        <p:spPr bwMode="auto">
          <a:xfrm>
            <a:off x="6206549" y="908720"/>
            <a:ext cx="1979744" cy="840626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65298" tIns="32649" rIns="65298" bIns="32649" anchor="ctr"/>
          <a:lstStyle/>
          <a:p>
            <a:endParaRPr lang="fr-FR">
              <a:solidFill>
                <a:prstClr val="black"/>
              </a:solidFill>
            </a:endParaRPr>
          </a:p>
        </p:txBody>
      </p:sp>
      <p:pic>
        <p:nvPicPr>
          <p:cNvPr id="150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421534" y="1191697"/>
            <a:ext cx="906931" cy="169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1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421534" y="1438616"/>
            <a:ext cx="906931" cy="85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6" name="Rectangle 69"/>
          <p:cNvSpPr>
            <a:spLocks noChangeArrowheads="1"/>
          </p:cNvSpPr>
          <p:nvPr/>
        </p:nvSpPr>
        <p:spPr bwMode="auto">
          <a:xfrm>
            <a:off x="7195795" y="2192144"/>
            <a:ext cx="1338036" cy="1162703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65298" tIns="32649" rIns="65298" bIns="32649" anchor="ctr"/>
          <a:lstStyle/>
          <a:p>
            <a:endParaRPr lang="fr-FR">
              <a:solidFill>
                <a:prstClr val="black"/>
              </a:solidFill>
            </a:endParaRPr>
          </a:p>
        </p:txBody>
      </p:sp>
      <p:pic>
        <p:nvPicPr>
          <p:cNvPr id="17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410780" y="2352804"/>
            <a:ext cx="906931" cy="169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8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410780" y="2599724"/>
            <a:ext cx="906931" cy="85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7" name="Line 66"/>
          <p:cNvSpPr>
            <a:spLocks noChangeShapeType="1"/>
          </p:cNvSpPr>
          <p:nvPr/>
        </p:nvSpPr>
        <p:spPr bwMode="auto">
          <a:xfrm flipH="1" flipV="1">
            <a:off x="5137913" y="3111986"/>
            <a:ext cx="2066476" cy="5600"/>
          </a:xfrm>
          <a:prstGeom prst="line">
            <a:avLst/>
          </a:prstGeom>
          <a:ln>
            <a:headEnd type="none" w="med" len="med"/>
            <a:tailEnd type="triangle" w="med" len="med"/>
          </a:ln>
          <a:ex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65298" tIns="32649" rIns="65298" bIns="32649"/>
          <a:lstStyle/>
          <a:p>
            <a:endParaRPr lang="fr-FR">
              <a:solidFill>
                <a:prstClr val="black"/>
              </a:solidFill>
            </a:endParaRPr>
          </a:p>
        </p:txBody>
      </p:sp>
      <p:grpSp>
        <p:nvGrpSpPr>
          <p:cNvPr id="190" name="Group 62"/>
          <p:cNvGrpSpPr>
            <a:grpSpLocks/>
          </p:cNvGrpSpPr>
          <p:nvPr/>
        </p:nvGrpSpPr>
        <p:grpSpPr bwMode="auto">
          <a:xfrm>
            <a:off x="865471" y="2205166"/>
            <a:ext cx="1338036" cy="549502"/>
            <a:chOff x="22" y="3747"/>
            <a:chExt cx="1180" cy="545"/>
          </a:xfrm>
        </p:grpSpPr>
        <p:sp>
          <p:nvSpPr>
            <p:cNvPr id="191" name="Rectangle 68"/>
            <p:cNvSpPr>
              <a:spLocks noChangeArrowheads="1"/>
            </p:cNvSpPr>
            <p:nvPr/>
          </p:nvSpPr>
          <p:spPr bwMode="auto">
            <a:xfrm>
              <a:off x="276" y="3823"/>
              <a:ext cx="84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500" dirty="0" err="1">
                  <a:solidFill>
                    <a:prstClr val="black"/>
                  </a:solidFill>
                  <a:latin typeface="Arial" charset="0"/>
                </a:rPr>
                <a:t>Panneaux</a:t>
              </a:r>
              <a:r>
                <a:rPr lang="en-GB" sz="500" dirty="0">
                  <a:solidFill>
                    <a:prstClr val="black"/>
                  </a:solidFill>
                  <a:latin typeface="Arial" charset="0"/>
                </a:rPr>
                <a:t> Diffusion (4)</a:t>
              </a:r>
            </a:p>
          </p:txBody>
        </p:sp>
        <p:sp>
          <p:nvSpPr>
            <p:cNvPr id="192" name="Rectangle 69"/>
            <p:cNvSpPr>
              <a:spLocks noChangeArrowheads="1"/>
            </p:cNvSpPr>
            <p:nvPr/>
          </p:nvSpPr>
          <p:spPr bwMode="auto">
            <a:xfrm>
              <a:off x="22" y="3747"/>
              <a:ext cx="1180" cy="545"/>
            </a:xfrm>
            <a:prstGeom prst="rect">
              <a:avLst/>
            </a:prstGeom>
            <a:ln>
              <a:headEnd/>
              <a:tailEnd/>
            </a:ln>
            <a:ex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</p:grpSp>
      <p:pic>
        <p:nvPicPr>
          <p:cNvPr id="19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086175" y="2501247"/>
            <a:ext cx="906931" cy="169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" name="Rectangle 69"/>
          <p:cNvSpPr>
            <a:spLocks noChangeArrowheads="1"/>
          </p:cNvSpPr>
          <p:nvPr/>
        </p:nvSpPr>
        <p:spPr bwMode="auto">
          <a:xfrm>
            <a:off x="870123" y="5464098"/>
            <a:ext cx="1335769" cy="534185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65298" tIns="32649" rIns="65298" bIns="32649" anchor="ctr"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14" name="Rectangle 68"/>
          <p:cNvSpPr>
            <a:spLocks noChangeArrowheads="1"/>
          </p:cNvSpPr>
          <p:nvPr/>
        </p:nvSpPr>
        <p:spPr bwMode="auto">
          <a:xfrm>
            <a:off x="883746" y="5468682"/>
            <a:ext cx="721793" cy="158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298" tIns="32649" rIns="65298" bIns="32649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600" b="1" dirty="0">
                <a:solidFill>
                  <a:prstClr val="black"/>
                </a:solidFill>
                <a:latin typeface="Arial" charset="0"/>
              </a:rPr>
              <a:t>Post-Prod News</a:t>
            </a:r>
          </a:p>
        </p:txBody>
      </p:sp>
      <p:sp>
        <p:nvSpPr>
          <p:cNvPr id="232" name="ZoneTexte 231"/>
          <p:cNvSpPr txBox="1"/>
          <p:nvPr/>
        </p:nvSpPr>
        <p:spPr>
          <a:xfrm>
            <a:off x="3862126" y="3290748"/>
            <a:ext cx="434838" cy="250602"/>
          </a:xfrm>
          <a:prstGeom prst="rect">
            <a:avLst/>
          </a:prstGeom>
          <a:noFill/>
        </p:spPr>
        <p:txBody>
          <a:bodyPr wrap="none" lIns="65298" tIns="32649" rIns="65298" bIns="32649" rtlCol="0">
            <a:spAutoFit/>
          </a:bodyPr>
          <a:lstStyle/>
          <a:p>
            <a:pPr algn="ctr"/>
            <a:r>
              <a:rPr lang="fr-FR" sz="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Liaisons</a:t>
            </a:r>
          </a:p>
          <a:p>
            <a:pPr algn="ctr"/>
            <a:r>
              <a:rPr lang="fr-FR" sz="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fibre</a:t>
            </a:r>
          </a:p>
          <a:p>
            <a:pPr algn="ctr"/>
            <a:r>
              <a:rPr lang="fr-FR" sz="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inter-matrice</a:t>
            </a:r>
          </a:p>
        </p:txBody>
      </p:sp>
      <p:sp>
        <p:nvSpPr>
          <p:cNvPr id="233" name="Line 67"/>
          <p:cNvSpPr>
            <a:spLocks noChangeShapeType="1"/>
          </p:cNvSpPr>
          <p:nvPr/>
        </p:nvSpPr>
        <p:spPr bwMode="auto">
          <a:xfrm flipH="1" flipV="1">
            <a:off x="4831664" y="3245100"/>
            <a:ext cx="5496" cy="387204"/>
          </a:xfrm>
          <a:prstGeom prst="line">
            <a:avLst/>
          </a:prstGeom>
          <a:ln>
            <a:headEnd/>
            <a:tailEnd/>
          </a:ln>
          <a:ex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lIns="65298" tIns="32649" rIns="65298" bIns="32649"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34" name="Line 67"/>
          <p:cNvSpPr>
            <a:spLocks noChangeShapeType="1"/>
          </p:cNvSpPr>
          <p:nvPr/>
        </p:nvSpPr>
        <p:spPr bwMode="auto">
          <a:xfrm>
            <a:off x="4837160" y="3480434"/>
            <a:ext cx="2853152" cy="0"/>
          </a:xfrm>
          <a:prstGeom prst="line">
            <a:avLst/>
          </a:prstGeom>
          <a:ln>
            <a:headEnd/>
            <a:tailEnd/>
          </a:ln>
          <a:ex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lIns="65298" tIns="32649" rIns="65298" bIns="32649"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35" name="Line 67"/>
          <p:cNvSpPr>
            <a:spLocks noChangeShapeType="1"/>
          </p:cNvSpPr>
          <p:nvPr/>
        </p:nvSpPr>
        <p:spPr bwMode="auto">
          <a:xfrm flipH="1">
            <a:off x="7689983" y="3480434"/>
            <a:ext cx="1" cy="1113114"/>
          </a:xfrm>
          <a:prstGeom prst="line">
            <a:avLst/>
          </a:prstGeom>
          <a:ln>
            <a:headEnd/>
            <a:tailEnd/>
          </a:ln>
          <a:ex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lIns="65298" tIns="32649" rIns="65298" bIns="32649"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36" name="Line 67"/>
          <p:cNvSpPr>
            <a:spLocks noChangeShapeType="1"/>
          </p:cNvSpPr>
          <p:nvPr/>
        </p:nvSpPr>
        <p:spPr bwMode="auto">
          <a:xfrm>
            <a:off x="7690314" y="3737607"/>
            <a:ext cx="200235" cy="1"/>
          </a:xfrm>
          <a:prstGeom prst="line">
            <a:avLst/>
          </a:prstGeom>
          <a:ln>
            <a:headEnd/>
            <a:tailEnd/>
          </a:ln>
          <a:ex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lIns="65298" tIns="32649" rIns="65298" bIns="32649"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37" name="Line 67"/>
          <p:cNvSpPr>
            <a:spLocks noChangeShapeType="1"/>
          </p:cNvSpPr>
          <p:nvPr/>
        </p:nvSpPr>
        <p:spPr bwMode="auto">
          <a:xfrm>
            <a:off x="7699460" y="4149081"/>
            <a:ext cx="200235" cy="1"/>
          </a:xfrm>
          <a:prstGeom prst="line">
            <a:avLst/>
          </a:prstGeom>
          <a:ln>
            <a:headEnd/>
            <a:tailEnd/>
          </a:ln>
          <a:ex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lIns="65298" tIns="32649" rIns="65298" bIns="32649"/>
          <a:lstStyle/>
          <a:p>
            <a:endParaRPr lang="fr-FR">
              <a:solidFill>
                <a:prstClr val="black"/>
              </a:solidFill>
            </a:endParaRPr>
          </a:p>
        </p:txBody>
      </p:sp>
      <p:pic>
        <p:nvPicPr>
          <p:cNvPr id="238" name="Picture 105" descr="9300_compare_131x14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278" y="3960147"/>
            <a:ext cx="350384" cy="32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9" name="Picture 105" descr="9300_compare_131x14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278" y="4370787"/>
            <a:ext cx="350384" cy="32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0" name="Line 67"/>
          <p:cNvSpPr>
            <a:spLocks noChangeShapeType="1"/>
          </p:cNvSpPr>
          <p:nvPr/>
        </p:nvSpPr>
        <p:spPr bwMode="auto">
          <a:xfrm>
            <a:off x="7699459" y="4587583"/>
            <a:ext cx="200235" cy="1"/>
          </a:xfrm>
          <a:prstGeom prst="line">
            <a:avLst/>
          </a:prstGeom>
          <a:ln>
            <a:headEnd/>
            <a:tailEnd/>
          </a:ln>
          <a:ex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lIns="65298" tIns="32649" rIns="65298" bIns="32649"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41" name="ZoneTexte 240"/>
          <p:cNvSpPr txBox="1"/>
          <p:nvPr/>
        </p:nvSpPr>
        <p:spPr>
          <a:xfrm>
            <a:off x="7861033" y="4707639"/>
            <a:ext cx="439648" cy="189046"/>
          </a:xfrm>
          <a:prstGeom prst="rect">
            <a:avLst/>
          </a:prstGeom>
          <a:noFill/>
        </p:spPr>
        <p:txBody>
          <a:bodyPr wrap="none" lIns="65298" tIns="32649" rIns="65298" bIns="32649" rtlCol="0">
            <a:spAutoFit/>
          </a:bodyPr>
          <a:lstStyle/>
          <a:p>
            <a:r>
              <a:rPr lang="fr-FR" sz="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Paramètrage</a:t>
            </a:r>
            <a:endParaRPr lang="fr-FR" sz="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sz="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Configuration</a:t>
            </a:r>
          </a:p>
        </p:txBody>
      </p:sp>
      <p:pic>
        <p:nvPicPr>
          <p:cNvPr id="1078" name="Picture 5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393" y="3844129"/>
            <a:ext cx="341592" cy="432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3" name="Line 67"/>
          <p:cNvSpPr>
            <a:spLocks noChangeShapeType="1"/>
          </p:cNvSpPr>
          <p:nvPr/>
        </p:nvSpPr>
        <p:spPr bwMode="auto">
          <a:xfrm>
            <a:off x="7490079" y="4091343"/>
            <a:ext cx="200235" cy="1"/>
          </a:xfrm>
          <a:prstGeom prst="line">
            <a:avLst/>
          </a:prstGeom>
          <a:ln>
            <a:headEnd/>
            <a:tailEnd/>
          </a:ln>
          <a:ex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lIns="65298" tIns="32649" rIns="65298" bIns="32649"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54" name="ZoneTexte 253"/>
          <p:cNvSpPr txBox="1"/>
          <p:nvPr/>
        </p:nvSpPr>
        <p:spPr>
          <a:xfrm>
            <a:off x="7150204" y="4236866"/>
            <a:ext cx="462810" cy="142896"/>
          </a:xfrm>
          <a:prstGeom prst="rect">
            <a:avLst/>
          </a:prstGeom>
          <a:noFill/>
        </p:spPr>
        <p:txBody>
          <a:bodyPr wrap="none" lIns="65298" tIns="32649" rIns="65298" bIns="32649" rtlCol="0">
            <a:spAutoFit/>
          </a:bodyPr>
          <a:lstStyle/>
          <a:p>
            <a:r>
              <a:rPr lang="fr-FR" sz="5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Serveur BD</a:t>
            </a:r>
          </a:p>
        </p:txBody>
      </p:sp>
      <p:sp>
        <p:nvSpPr>
          <p:cNvPr id="289" name="ZoneTexte 288"/>
          <p:cNvSpPr txBox="1"/>
          <p:nvPr/>
        </p:nvSpPr>
        <p:spPr>
          <a:xfrm>
            <a:off x="8143257" y="3633773"/>
            <a:ext cx="580712" cy="189046"/>
          </a:xfrm>
          <a:prstGeom prst="rect">
            <a:avLst/>
          </a:prstGeom>
          <a:noFill/>
        </p:spPr>
        <p:txBody>
          <a:bodyPr wrap="none" lIns="65298" tIns="32649" rIns="65298" bIns="32649" rtlCol="0">
            <a:spAutoFit/>
          </a:bodyPr>
          <a:lstStyle/>
          <a:p>
            <a:r>
              <a:rPr lang="fr-FR" sz="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Logiciels ECS + </a:t>
            </a:r>
          </a:p>
          <a:p>
            <a:r>
              <a:rPr lang="fr-FR" sz="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Production Maestro</a:t>
            </a:r>
          </a:p>
        </p:txBody>
      </p:sp>
      <p:sp>
        <p:nvSpPr>
          <p:cNvPr id="290" name="ZoneTexte 289"/>
          <p:cNvSpPr txBox="1"/>
          <p:nvPr/>
        </p:nvSpPr>
        <p:spPr>
          <a:xfrm>
            <a:off x="8176377" y="4032109"/>
            <a:ext cx="580712" cy="189046"/>
          </a:xfrm>
          <a:prstGeom prst="rect">
            <a:avLst/>
          </a:prstGeom>
          <a:noFill/>
        </p:spPr>
        <p:txBody>
          <a:bodyPr wrap="none" lIns="65298" tIns="32649" rIns="65298" bIns="32649" rtlCol="0">
            <a:spAutoFit/>
          </a:bodyPr>
          <a:lstStyle/>
          <a:p>
            <a:r>
              <a:rPr lang="fr-FR" sz="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Logiciels ECS + </a:t>
            </a:r>
          </a:p>
          <a:p>
            <a:r>
              <a:rPr lang="fr-FR" sz="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Production Maestro</a:t>
            </a:r>
          </a:p>
        </p:txBody>
      </p:sp>
      <p:sp>
        <p:nvSpPr>
          <p:cNvPr id="291" name="ZoneTexte 290"/>
          <p:cNvSpPr txBox="1"/>
          <p:nvPr/>
        </p:nvSpPr>
        <p:spPr>
          <a:xfrm>
            <a:off x="8176377" y="4443583"/>
            <a:ext cx="580712" cy="189046"/>
          </a:xfrm>
          <a:prstGeom prst="rect">
            <a:avLst/>
          </a:prstGeom>
          <a:noFill/>
        </p:spPr>
        <p:txBody>
          <a:bodyPr wrap="none" lIns="65298" tIns="32649" rIns="65298" bIns="32649" rtlCol="0">
            <a:spAutoFit/>
          </a:bodyPr>
          <a:lstStyle/>
          <a:p>
            <a:r>
              <a:rPr lang="fr-FR" sz="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Logiciels ECS + </a:t>
            </a:r>
          </a:p>
          <a:p>
            <a:r>
              <a:rPr lang="fr-FR" sz="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Production Maestro</a:t>
            </a:r>
          </a:p>
        </p:txBody>
      </p:sp>
      <p:pic>
        <p:nvPicPr>
          <p:cNvPr id="1094" name="Picture 7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452" y="137206"/>
            <a:ext cx="915059" cy="249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5" name="Picture 7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4" y="85773"/>
            <a:ext cx="1006929" cy="231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3" name="Picture 99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437" y="3781979"/>
            <a:ext cx="778769" cy="73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" name="Line 67"/>
          <p:cNvSpPr>
            <a:spLocks noChangeShapeType="1"/>
          </p:cNvSpPr>
          <p:nvPr/>
        </p:nvSpPr>
        <p:spPr bwMode="auto">
          <a:xfrm flipH="1">
            <a:off x="2279565" y="3150203"/>
            <a:ext cx="2" cy="636404"/>
          </a:xfrm>
          <a:prstGeom prst="line">
            <a:avLst/>
          </a:prstGeom>
          <a:ln>
            <a:headEnd/>
            <a:tailEnd/>
          </a:ln>
          <a:ex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lIns="65298" tIns="32649" rIns="65298" bIns="32649"/>
          <a:lstStyle/>
          <a:p>
            <a:endParaRPr lang="fr-FR">
              <a:solidFill>
                <a:prstClr val="black"/>
              </a:solidFill>
            </a:endParaRPr>
          </a:p>
        </p:txBody>
      </p:sp>
      <p:pic>
        <p:nvPicPr>
          <p:cNvPr id="314" name="Picture 9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184" y="3147788"/>
            <a:ext cx="778769" cy="73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5" name="Picture 99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95" y="3451656"/>
            <a:ext cx="778769" cy="73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6" name="Picture 99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32" y="3488178"/>
            <a:ext cx="778769" cy="73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8" name="ZoneTexte 317"/>
          <p:cNvSpPr txBox="1"/>
          <p:nvPr/>
        </p:nvSpPr>
        <p:spPr>
          <a:xfrm>
            <a:off x="717014" y="3532873"/>
            <a:ext cx="745626" cy="142896"/>
          </a:xfrm>
          <a:prstGeom prst="rect">
            <a:avLst/>
          </a:prstGeom>
          <a:noFill/>
        </p:spPr>
        <p:txBody>
          <a:bodyPr wrap="none" lIns="65298" tIns="32649" rIns="65298" bIns="32649" rtlCol="0">
            <a:spAutoFit/>
          </a:bodyPr>
          <a:lstStyle/>
          <a:p>
            <a:pPr algn="ctr"/>
            <a:r>
              <a:rPr lang="fr-FR" sz="5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 x 4 fils Site Lumière</a:t>
            </a:r>
          </a:p>
        </p:txBody>
      </p:sp>
      <p:pic>
        <p:nvPicPr>
          <p:cNvPr id="319" name="Picture 104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996" y="3336363"/>
            <a:ext cx="383143" cy="306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2" name="Rectangle 47"/>
          <p:cNvSpPr>
            <a:spLocks noChangeArrowheads="1"/>
          </p:cNvSpPr>
          <p:nvPr/>
        </p:nvSpPr>
        <p:spPr bwMode="auto">
          <a:xfrm>
            <a:off x="2107201" y="3346656"/>
            <a:ext cx="364307" cy="250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298" tIns="32649" rIns="65298" bIns="32649">
            <a:spAutoFit/>
          </a:bodyPr>
          <a:lstStyle/>
          <a:p>
            <a:pPr algn="ctr"/>
            <a:r>
              <a:rPr lang="en-GB" sz="400" dirty="0">
                <a:solidFill>
                  <a:prstClr val="black"/>
                </a:solidFill>
                <a:latin typeface="Arial" charset="0"/>
              </a:rPr>
              <a:t>Internet</a:t>
            </a:r>
          </a:p>
          <a:p>
            <a:pPr algn="ctr"/>
            <a:r>
              <a:rPr lang="en-GB" sz="400" dirty="0" err="1">
                <a:solidFill>
                  <a:prstClr val="black"/>
                </a:solidFill>
                <a:latin typeface="Arial" charset="0"/>
              </a:rPr>
              <a:t>ou</a:t>
            </a:r>
            <a:r>
              <a:rPr lang="en-GB" sz="400" dirty="0">
                <a:solidFill>
                  <a:prstClr val="black"/>
                </a:solidFill>
                <a:latin typeface="Arial" charset="0"/>
              </a:rPr>
              <a:t> liaison </a:t>
            </a:r>
          </a:p>
          <a:p>
            <a:pPr algn="ctr"/>
            <a:r>
              <a:rPr lang="en-GB" sz="400" dirty="0" err="1">
                <a:solidFill>
                  <a:prstClr val="black"/>
                </a:solidFill>
                <a:latin typeface="Arial" charset="0"/>
              </a:rPr>
              <a:t>dédiée</a:t>
            </a:r>
            <a:endParaRPr lang="en-GB" sz="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21" name="ZoneTexte 320"/>
          <p:cNvSpPr txBox="1"/>
          <p:nvPr/>
        </p:nvSpPr>
        <p:spPr>
          <a:xfrm>
            <a:off x="1923929" y="3032466"/>
            <a:ext cx="711275" cy="142896"/>
          </a:xfrm>
          <a:prstGeom prst="rect">
            <a:avLst/>
          </a:prstGeom>
          <a:noFill/>
        </p:spPr>
        <p:txBody>
          <a:bodyPr wrap="none" lIns="65298" tIns="32649" rIns="65298" bIns="32649" rtlCol="0">
            <a:spAutoFit/>
          </a:bodyPr>
          <a:lstStyle/>
          <a:p>
            <a:r>
              <a:rPr lang="fr-FR" sz="5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Interfaces IP VOICE</a:t>
            </a:r>
          </a:p>
        </p:txBody>
      </p:sp>
      <p:sp>
        <p:nvSpPr>
          <p:cNvPr id="322" name="ZoneTexte 321"/>
          <p:cNvSpPr txBox="1"/>
          <p:nvPr/>
        </p:nvSpPr>
        <p:spPr>
          <a:xfrm>
            <a:off x="750221" y="3335595"/>
            <a:ext cx="679215" cy="142896"/>
          </a:xfrm>
          <a:prstGeom prst="rect">
            <a:avLst/>
          </a:prstGeom>
          <a:noFill/>
        </p:spPr>
        <p:txBody>
          <a:bodyPr wrap="none" lIns="65298" tIns="32649" rIns="65298" bIns="32649" rtlCol="0">
            <a:spAutoFit/>
          </a:bodyPr>
          <a:lstStyle/>
          <a:p>
            <a:r>
              <a:rPr lang="fr-FR" sz="5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Interface IP VOICE</a:t>
            </a:r>
          </a:p>
        </p:txBody>
      </p:sp>
      <p:pic>
        <p:nvPicPr>
          <p:cNvPr id="271" name="Picture 5" descr="H:\PRODUITS\DRAKE\Photos_logos\Panneau Refresh\4224RBL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616" y="5653680"/>
            <a:ext cx="902927" cy="22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8" name="Line 65"/>
          <p:cNvSpPr>
            <a:spLocks noChangeShapeType="1"/>
          </p:cNvSpPr>
          <p:nvPr/>
        </p:nvSpPr>
        <p:spPr bwMode="auto">
          <a:xfrm>
            <a:off x="5137913" y="2762373"/>
            <a:ext cx="415104" cy="0"/>
          </a:xfrm>
          <a:prstGeom prst="line">
            <a:avLst/>
          </a:prstGeom>
          <a:ln>
            <a:headEnd type="triangle" w="med" len="med"/>
            <a:tailEnd type="triangle" w="med" len="med"/>
          </a:ln>
          <a:ex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lIns="65298" tIns="32649" rIns="65298" bIns="32649"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55" name="Line 66"/>
          <p:cNvSpPr>
            <a:spLocks noChangeShapeType="1"/>
          </p:cNvSpPr>
          <p:nvPr/>
        </p:nvSpPr>
        <p:spPr bwMode="auto">
          <a:xfrm flipH="1" flipV="1">
            <a:off x="2500574" y="1749346"/>
            <a:ext cx="0" cy="280473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65298" tIns="32649" rIns="65298" bIns="32649"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56" name="Line 66"/>
          <p:cNvSpPr>
            <a:spLocks noChangeShapeType="1"/>
          </p:cNvSpPr>
          <p:nvPr/>
        </p:nvSpPr>
        <p:spPr bwMode="auto">
          <a:xfrm flipH="1" flipV="1">
            <a:off x="5155246" y="1743154"/>
            <a:ext cx="0" cy="280473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65298" tIns="32649" rIns="65298" bIns="32649"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57" name="Line 66"/>
          <p:cNvSpPr>
            <a:spLocks noChangeShapeType="1"/>
          </p:cNvSpPr>
          <p:nvPr/>
        </p:nvSpPr>
        <p:spPr bwMode="auto">
          <a:xfrm flipH="1" flipV="1">
            <a:off x="7808657" y="1736961"/>
            <a:ext cx="0" cy="280473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65298" tIns="32649" rIns="65298" bIns="32649"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73" name="Line 66"/>
          <p:cNvSpPr>
            <a:spLocks noChangeShapeType="1"/>
          </p:cNvSpPr>
          <p:nvPr/>
        </p:nvSpPr>
        <p:spPr bwMode="auto">
          <a:xfrm flipV="1">
            <a:off x="2494462" y="2017432"/>
            <a:ext cx="5315456" cy="12386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65298" tIns="32649" rIns="65298" bIns="32649"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80" name="Line 66"/>
          <p:cNvSpPr>
            <a:spLocks noChangeShapeType="1"/>
          </p:cNvSpPr>
          <p:nvPr/>
        </p:nvSpPr>
        <p:spPr bwMode="auto">
          <a:xfrm flipH="1" flipV="1">
            <a:off x="4333548" y="2029820"/>
            <a:ext cx="1" cy="638501"/>
          </a:xfrm>
          <a:prstGeom prst="line">
            <a:avLst/>
          </a:prstGeom>
          <a:ln>
            <a:solidFill>
              <a:schemeClr val="accent1"/>
            </a:solidFill>
            <a:headEnd type="triangle" w="med" len="med"/>
            <a:tailEnd type="triangle" w="med" len="med"/>
          </a:ln>
          <a:ex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65298" tIns="32649" rIns="65298" bIns="32649"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83" name="Line 66"/>
          <p:cNvSpPr>
            <a:spLocks noChangeShapeType="1"/>
          </p:cNvSpPr>
          <p:nvPr/>
        </p:nvSpPr>
        <p:spPr bwMode="auto">
          <a:xfrm flipH="1" flipV="1">
            <a:off x="5673422" y="1649062"/>
            <a:ext cx="0" cy="488040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lIns="65298" tIns="32649" rIns="65298" bIns="32649"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85" name="Line 66"/>
          <p:cNvSpPr>
            <a:spLocks noChangeShapeType="1"/>
          </p:cNvSpPr>
          <p:nvPr/>
        </p:nvSpPr>
        <p:spPr bwMode="auto">
          <a:xfrm flipV="1">
            <a:off x="3012639" y="2143144"/>
            <a:ext cx="2986629" cy="6193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lIns="65298" tIns="32649" rIns="65298" bIns="32649"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88" name="Line 66"/>
          <p:cNvSpPr>
            <a:spLocks noChangeShapeType="1"/>
          </p:cNvSpPr>
          <p:nvPr/>
        </p:nvSpPr>
        <p:spPr bwMode="auto">
          <a:xfrm flipV="1">
            <a:off x="5999267" y="2143143"/>
            <a:ext cx="0" cy="462909"/>
          </a:xfrm>
          <a:prstGeom prst="line">
            <a:avLst/>
          </a:prstGeom>
          <a:ln>
            <a:headEnd type="triangle" w="med" len="med"/>
            <a:tailEnd type="triangle" w="med" len="med"/>
          </a:ln>
          <a:ex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lIns="65298" tIns="32649" rIns="65298" bIns="32649"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307" name="Line 66"/>
          <p:cNvSpPr>
            <a:spLocks noChangeShapeType="1"/>
          </p:cNvSpPr>
          <p:nvPr/>
        </p:nvSpPr>
        <p:spPr bwMode="auto">
          <a:xfrm flipH="1" flipV="1">
            <a:off x="4338149" y="4225569"/>
            <a:ext cx="0" cy="667174"/>
          </a:xfrm>
          <a:prstGeom prst="line">
            <a:avLst/>
          </a:prstGeom>
          <a:ln>
            <a:headEnd type="triangle" w="med" len="med"/>
            <a:tailEnd type="triangle" w="med" len="med"/>
          </a:ln>
          <a:ex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65298" tIns="32649" rIns="65298" bIns="32649"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308" name="Line 66"/>
          <p:cNvSpPr>
            <a:spLocks noChangeShapeType="1"/>
          </p:cNvSpPr>
          <p:nvPr/>
        </p:nvSpPr>
        <p:spPr bwMode="auto">
          <a:xfrm flipH="1" flipV="1">
            <a:off x="3962735" y="4897481"/>
            <a:ext cx="0" cy="280473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65298" tIns="32649" rIns="65298" bIns="32649"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310" name="Line 66"/>
          <p:cNvSpPr>
            <a:spLocks noChangeShapeType="1"/>
          </p:cNvSpPr>
          <p:nvPr/>
        </p:nvSpPr>
        <p:spPr bwMode="auto">
          <a:xfrm flipH="1" flipV="1">
            <a:off x="6743758" y="4890076"/>
            <a:ext cx="0" cy="280473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65298" tIns="32649" rIns="65298" bIns="32649"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311" name="Line 66"/>
          <p:cNvSpPr>
            <a:spLocks noChangeShapeType="1"/>
          </p:cNvSpPr>
          <p:nvPr/>
        </p:nvSpPr>
        <p:spPr bwMode="auto">
          <a:xfrm flipV="1">
            <a:off x="3962736" y="4897481"/>
            <a:ext cx="2779775" cy="0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65298" tIns="32649" rIns="65298" bIns="32649"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324" name="Line 66"/>
          <p:cNvSpPr>
            <a:spLocks noChangeShapeType="1"/>
          </p:cNvSpPr>
          <p:nvPr/>
        </p:nvSpPr>
        <p:spPr bwMode="auto">
          <a:xfrm flipH="1" flipV="1">
            <a:off x="5981830" y="4149778"/>
            <a:ext cx="8792" cy="656726"/>
          </a:xfrm>
          <a:prstGeom prst="line">
            <a:avLst/>
          </a:prstGeom>
          <a:ln>
            <a:headEnd type="triangle" w="med" len="med"/>
            <a:tailEnd type="triangle" w="med" len="med"/>
          </a:ln>
          <a:ex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lIns="65298" tIns="32649" rIns="65298" bIns="32649"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325" name="Line 66"/>
          <p:cNvSpPr>
            <a:spLocks noChangeShapeType="1"/>
          </p:cNvSpPr>
          <p:nvPr/>
        </p:nvSpPr>
        <p:spPr bwMode="auto">
          <a:xfrm flipV="1">
            <a:off x="4500663" y="4806504"/>
            <a:ext cx="2771082" cy="0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lIns="65298" tIns="32649" rIns="65298" bIns="32649"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326" name="Line 66"/>
          <p:cNvSpPr>
            <a:spLocks noChangeShapeType="1"/>
          </p:cNvSpPr>
          <p:nvPr/>
        </p:nvSpPr>
        <p:spPr bwMode="auto">
          <a:xfrm flipH="1" flipV="1">
            <a:off x="4500662" y="4808190"/>
            <a:ext cx="0" cy="348954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lIns="65298" tIns="32649" rIns="65298" bIns="32649"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327" name="Line 66"/>
          <p:cNvSpPr>
            <a:spLocks noChangeShapeType="1"/>
          </p:cNvSpPr>
          <p:nvPr/>
        </p:nvSpPr>
        <p:spPr bwMode="auto">
          <a:xfrm flipH="1" flipV="1">
            <a:off x="7269729" y="4814352"/>
            <a:ext cx="0" cy="471508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lIns="65298" tIns="32649" rIns="65298" bIns="32649"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82" name="Line 66"/>
          <p:cNvSpPr>
            <a:spLocks noChangeShapeType="1"/>
          </p:cNvSpPr>
          <p:nvPr/>
        </p:nvSpPr>
        <p:spPr bwMode="auto">
          <a:xfrm flipV="1">
            <a:off x="3012638" y="1729236"/>
            <a:ext cx="7122" cy="417004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lIns="65298" tIns="32649" rIns="65298" bIns="32649"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329" name="Rectangle 68"/>
          <p:cNvSpPr>
            <a:spLocks noChangeArrowheads="1"/>
          </p:cNvSpPr>
          <p:nvPr/>
        </p:nvSpPr>
        <p:spPr bwMode="auto">
          <a:xfrm>
            <a:off x="4891448" y="989363"/>
            <a:ext cx="563654" cy="681489"/>
          </a:xfrm>
          <a:prstGeom prst="rect">
            <a:avLst/>
          </a:prstGeom>
          <a:ln/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65298" tIns="32649" rIns="65298" bIns="3264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400" b="1" dirty="0">
                <a:solidFill>
                  <a:prstClr val="black"/>
                </a:solidFill>
                <a:latin typeface="Arial" charset="0"/>
              </a:rPr>
              <a:t>4 </a:t>
            </a:r>
            <a:r>
              <a:rPr lang="en-GB" sz="400" b="1" dirty="0" err="1">
                <a:solidFill>
                  <a:prstClr val="black"/>
                </a:solidFill>
                <a:latin typeface="Arial" charset="0"/>
              </a:rPr>
              <a:t>fils</a:t>
            </a:r>
            <a:r>
              <a:rPr lang="en-GB" sz="400" b="1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GB" sz="400" b="1" dirty="0" err="1">
                <a:solidFill>
                  <a:prstClr val="black"/>
                </a:solidFill>
                <a:latin typeface="Arial" charset="0"/>
              </a:rPr>
              <a:t>Régie</a:t>
            </a:r>
            <a:r>
              <a:rPr lang="en-GB" sz="400" b="1" dirty="0">
                <a:solidFill>
                  <a:prstClr val="black"/>
                </a:solidFill>
                <a:latin typeface="Arial" charset="0"/>
              </a:rPr>
              <a:t> 2</a:t>
            </a:r>
          </a:p>
          <a:p>
            <a:pPr algn="ctr">
              <a:spcBef>
                <a:spcPct val="50000"/>
              </a:spcBef>
            </a:pPr>
            <a:endParaRPr lang="en-GB" sz="400" b="1" dirty="0">
              <a:solidFill>
                <a:prstClr val="black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en-GB" sz="400" dirty="0" err="1">
                <a:solidFill>
                  <a:prstClr val="black"/>
                </a:solidFill>
                <a:latin typeface="Arial" charset="0"/>
              </a:rPr>
              <a:t>Caméras</a:t>
            </a:r>
            <a:endParaRPr lang="en-GB" sz="400" dirty="0">
              <a:solidFill>
                <a:prstClr val="black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en-GB" sz="400" dirty="0" err="1">
                <a:solidFill>
                  <a:prstClr val="black"/>
                </a:solidFill>
                <a:latin typeface="Arial" charset="0"/>
              </a:rPr>
              <a:t>Prompteur</a:t>
            </a:r>
            <a:endParaRPr lang="en-GB" sz="400" dirty="0">
              <a:solidFill>
                <a:prstClr val="black"/>
              </a:solidFill>
              <a:latin typeface="Arial" charset="0"/>
            </a:endParaRPr>
          </a:p>
          <a:p>
            <a:pPr marL="122435" indent="-122435" algn="ctr">
              <a:spcBef>
                <a:spcPct val="50000"/>
              </a:spcBef>
              <a:buFontTx/>
              <a:buChar char="-"/>
            </a:pPr>
            <a:endParaRPr lang="en-GB" sz="400" dirty="0">
              <a:solidFill>
                <a:prstClr val="black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endParaRPr lang="en-GB" sz="400" dirty="0">
              <a:solidFill>
                <a:prstClr val="black"/>
              </a:solidFill>
              <a:latin typeface="Arial" charset="0"/>
            </a:endParaRPr>
          </a:p>
          <a:p>
            <a:pPr marL="122435" indent="-122435" algn="ctr">
              <a:spcBef>
                <a:spcPct val="50000"/>
              </a:spcBef>
              <a:buFontTx/>
              <a:buChar char="-"/>
            </a:pPr>
            <a:endParaRPr lang="en-GB" sz="400" b="1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330" name="Rectangle 68"/>
          <p:cNvSpPr>
            <a:spLocks noChangeArrowheads="1"/>
          </p:cNvSpPr>
          <p:nvPr/>
        </p:nvSpPr>
        <p:spPr bwMode="auto">
          <a:xfrm>
            <a:off x="5497045" y="988530"/>
            <a:ext cx="563654" cy="681489"/>
          </a:xfrm>
          <a:prstGeom prst="rect">
            <a:avLst/>
          </a:prstGeom>
          <a:ln/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65298" tIns="32649" rIns="65298" bIns="3264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400" b="1" dirty="0">
                <a:solidFill>
                  <a:prstClr val="black"/>
                </a:solidFill>
                <a:latin typeface="Arial" charset="0"/>
              </a:rPr>
              <a:t>Morse </a:t>
            </a:r>
            <a:r>
              <a:rPr lang="en-GB" sz="400" b="1" dirty="0" err="1">
                <a:solidFill>
                  <a:prstClr val="black"/>
                </a:solidFill>
                <a:latin typeface="Arial" charset="0"/>
              </a:rPr>
              <a:t>Régie</a:t>
            </a:r>
            <a:r>
              <a:rPr lang="en-GB" sz="400" b="1" dirty="0">
                <a:solidFill>
                  <a:prstClr val="black"/>
                </a:solidFill>
                <a:latin typeface="Arial" charset="0"/>
              </a:rPr>
              <a:t> 2</a:t>
            </a:r>
          </a:p>
          <a:p>
            <a:pPr algn="ctr">
              <a:spcBef>
                <a:spcPct val="50000"/>
              </a:spcBef>
            </a:pPr>
            <a:endParaRPr lang="en-GB" sz="400" b="1" dirty="0">
              <a:solidFill>
                <a:prstClr val="black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en-GB" sz="400" dirty="0" err="1">
                <a:solidFill>
                  <a:prstClr val="black"/>
                </a:solidFill>
                <a:latin typeface="Arial" charset="0"/>
              </a:rPr>
              <a:t>oreillettes</a:t>
            </a:r>
            <a:endParaRPr lang="en-GB" sz="400" dirty="0">
              <a:solidFill>
                <a:prstClr val="black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en-GB" sz="400" dirty="0">
                <a:solidFill>
                  <a:prstClr val="black"/>
                </a:solidFill>
                <a:latin typeface="Arial" charset="0"/>
              </a:rPr>
              <a:t>retour </a:t>
            </a:r>
            <a:r>
              <a:rPr lang="en-GB" sz="400" dirty="0" err="1">
                <a:solidFill>
                  <a:prstClr val="black"/>
                </a:solidFill>
                <a:latin typeface="Arial" charset="0"/>
              </a:rPr>
              <a:t>trad</a:t>
            </a:r>
            <a:endParaRPr lang="en-GB" sz="400" dirty="0">
              <a:solidFill>
                <a:prstClr val="black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en-GB" sz="400" dirty="0" err="1">
                <a:solidFill>
                  <a:prstClr val="black"/>
                </a:solidFill>
                <a:latin typeface="Arial" charset="0"/>
              </a:rPr>
              <a:t>ordre</a:t>
            </a:r>
            <a:r>
              <a:rPr lang="en-GB" sz="400" dirty="0">
                <a:solidFill>
                  <a:prstClr val="black"/>
                </a:solidFill>
                <a:latin typeface="Arial" charset="0"/>
              </a:rPr>
              <a:t> plateau</a:t>
            </a:r>
          </a:p>
          <a:p>
            <a:pPr algn="ctr">
              <a:spcBef>
                <a:spcPct val="50000"/>
              </a:spcBef>
            </a:pPr>
            <a:endParaRPr lang="en-GB" sz="400" dirty="0">
              <a:solidFill>
                <a:prstClr val="black"/>
              </a:solidFill>
              <a:latin typeface="Arial" charset="0"/>
            </a:endParaRPr>
          </a:p>
          <a:p>
            <a:pPr marL="122435" indent="-122435" algn="ctr">
              <a:spcBef>
                <a:spcPct val="50000"/>
              </a:spcBef>
              <a:buFontTx/>
              <a:buChar char="-"/>
            </a:pPr>
            <a:endParaRPr lang="en-GB" sz="400" b="1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331" name="Rectangle 68"/>
          <p:cNvSpPr>
            <a:spLocks noChangeArrowheads="1"/>
          </p:cNvSpPr>
          <p:nvPr/>
        </p:nvSpPr>
        <p:spPr bwMode="auto">
          <a:xfrm>
            <a:off x="7571437" y="989162"/>
            <a:ext cx="563654" cy="681489"/>
          </a:xfrm>
          <a:prstGeom prst="rect">
            <a:avLst/>
          </a:prstGeom>
          <a:ln/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65298" tIns="32649" rIns="65298" bIns="3264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400" b="1" dirty="0">
                <a:solidFill>
                  <a:prstClr val="black"/>
                </a:solidFill>
                <a:latin typeface="Arial" charset="0"/>
              </a:rPr>
              <a:t>4 </a:t>
            </a:r>
            <a:r>
              <a:rPr lang="en-GB" sz="400" b="1" dirty="0" err="1">
                <a:solidFill>
                  <a:prstClr val="black"/>
                </a:solidFill>
                <a:latin typeface="Arial" charset="0"/>
              </a:rPr>
              <a:t>fils</a:t>
            </a:r>
            <a:r>
              <a:rPr lang="en-GB" sz="400" b="1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GB" sz="400" b="1" dirty="0" err="1">
                <a:solidFill>
                  <a:prstClr val="black"/>
                </a:solidFill>
                <a:latin typeface="Arial" charset="0"/>
              </a:rPr>
              <a:t>Régie</a:t>
            </a:r>
            <a:r>
              <a:rPr lang="en-GB" sz="400" b="1" dirty="0">
                <a:solidFill>
                  <a:prstClr val="black"/>
                </a:solidFill>
                <a:latin typeface="Arial" charset="0"/>
              </a:rPr>
              <a:t> 5 </a:t>
            </a:r>
          </a:p>
          <a:p>
            <a:pPr algn="ctr">
              <a:spcBef>
                <a:spcPct val="50000"/>
              </a:spcBef>
            </a:pPr>
            <a:r>
              <a:rPr lang="en-GB" sz="400" dirty="0">
                <a:solidFill>
                  <a:prstClr val="black"/>
                </a:solidFill>
                <a:latin typeface="Arial" charset="0"/>
              </a:rPr>
              <a:t> inserts</a:t>
            </a:r>
          </a:p>
          <a:p>
            <a:pPr algn="ctr">
              <a:spcBef>
                <a:spcPct val="50000"/>
              </a:spcBef>
            </a:pPr>
            <a:r>
              <a:rPr lang="en-GB" sz="400" dirty="0" err="1">
                <a:solidFill>
                  <a:prstClr val="black"/>
                </a:solidFill>
                <a:latin typeface="Arial" charset="0"/>
              </a:rPr>
              <a:t>caméras</a:t>
            </a:r>
            <a:endParaRPr lang="en-GB" sz="400" dirty="0">
              <a:solidFill>
                <a:prstClr val="black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en-GB" sz="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GB" sz="400" dirty="0" err="1">
                <a:solidFill>
                  <a:prstClr val="black"/>
                </a:solidFill>
                <a:latin typeface="Arial" charset="0"/>
              </a:rPr>
              <a:t>prompteur</a:t>
            </a:r>
            <a:endParaRPr lang="en-GB" sz="400" dirty="0">
              <a:solidFill>
                <a:prstClr val="black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en-GB" sz="400" dirty="0">
                <a:solidFill>
                  <a:prstClr val="black"/>
                </a:solidFill>
                <a:latin typeface="Arial" charset="0"/>
              </a:rPr>
              <a:t> retour </a:t>
            </a:r>
            <a:r>
              <a:rPr lang="en-GB" sz="400" dirty="0" err="1">
                <a:solidFill>
                  <a:prstClr val="black"/>
                </a:solidFill>
                <a:latin typeface="Arial" charset="0"/>
              </a:rPr>
              <a:t>trad</a:t>
            </a:r>
            <a:endParaRPr lang="en-GB" sz="400" dirty="0">
              <a:solidFill>
                <a:prstClr val="black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en-GB" sz="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GB" sz="400" dirty="0" err="1">
                <a:solidFill>
                  <a:prstClr val="black"/>
                </a:solidFill>
                <a:latin typeface="Arial" charset="0"/>
              </a:rPr>
              <a:t>oreillettes</a:t>
            </a:r>
            <a:endParaRPr lang="en-GB" sz="400" dirty="0">
              <a:solidFill>
                <a:prstClr val="black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en-GB" sz="4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GB" sz="400" dirty="0" err="1">
                <a:solidFill>
                  <a:prstClr val="black"/>
                </a:solidFill>
                <a:latin typeface="Arial" charset="0"/>
              </a:rPr>
              <a:t>ordre</a:t>
            </a:r>
            <a:r>
              <a:rPr lang="en-GB" sz="400" dirty="0">
                <a:solidFill>
                  <a:prstClr val="black"/>
                </a:solidFill>
                <a:latin typeface="Arial" charset="0"/>
              </a:rPr>
              <a:t> plateau</a:t>
            </a:r>
          </a:p>
        </p:txBody>
      </p:sp>
      <p:sp>
        <p:nvSpPr>
          <p:cNvPr id="333" name="Rectangle 68"/>
          <p:cNvSpPr>
            <a:spLocks noChangeArrowheads="1"/>
          </p:cNvSpPr>
          <p:nvPr/>
        </p:nvSpPr>
        <p:spPr bwMode="auto">
          <a:xfrm>
            <a:off x="7350842" y="2862060"/>
            <a:ext cx="1067028" cy="404490"/>
          </a:xfrm>
          <a:prstGeom prst="rect">
            <a:avLst/>
          </a:prstGeom>
          <a:ln/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65298" tIns="32649" rIns="65298" bIns="3264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400" b="1" dirty="0">
                <a:solidFill>
                  <a:prstClr val="black"/>
                </a:solidFill>
                <a:latin typeface="Arial" charset="0"/>
              </a:rPr>
              <a:t>4 </a:t>
            </a:r>
            <a:r>
              <a:rPr lang="en-GB" sz="400" b="1" dirty="0" err="1">
                <a:solidFill>
                  <a:prstClr val="black"/>
                </a:solidFill>
                <a:latin typeface="Arial" charset="0"/>
              </a:rPr>
              <a:t>fils</a:t>
            </a:r>
            <a:r>
              <a:rPr lang="en-GB" sz="400" b="1" dirty="0">
                <a:solidFill>
                  <a:prstClr val="black"/>
                </a:solidFill>
                <a:latin typeface="Arial" charset="0"/>
              </a:rPr>
              <a:t> Nodal </a:t>
            </a:r>
          </a:p>
          <a:p>
            <a:pPr algn="ctr">
              <a:spcBef>
                <a:spcPct val="50000"/>
              </a:spcBef>
            </a:pPr>
            <a:r>
              <a:rPr lang="en-GB" sz="400" dirty="0">
                <a:solidFill>
                  <a:prstClr val="black"/>
                </a:solidFill>
                <a:latin typeface="Arial" charset="0"/>
              </a:rPr>
              <a:t> codecs</a:t>
            </a:r>
          </a:p>
          <a:p>
            <a:pPr algn="ctr">
              <a:spcBef>
                <a:spcPct val="50000"/>
              </a:spcBef>
            </a:pPr>
            <a:r>
              <a:rPr lang="en-GB" sz="400" dirty="0">
                <a:solidFill>
                  <a:prstClr val="black"/>
                </a:solidFill>
                <a:latin typeface="Arial" charset="0"/>
              </a:rPr>
              <a:t> liaisons fixes et VS</a:t>
            </a:r>
          </a:p>
          <a:p>
            <a:pPr algn="ctr">
              <a:spcBef>
                <a:spcPct val="50000"/>
              </a:spcBef>
            </a:pPr>
            <a:r>
              <a:rPr lang="en-GB" sz="400" dirty="0">
                <a:solidFill>
                  <a:prstClr val="black"/>
                </a:solidFill>
                <a:latin typeface="Arial" charset="0"/>
              </a:rPr>
              <a:t>Liaisons news/3G/sat</a:t>
            </a:r>
          </a:p>
        </p:txBody>
      </p:sp>
      <p:sp>
        <p:nvSpPr>
          <p:cNvPr id="118" name="Rectangle 68"/>
          <p:cNvSpPr>
            <a:spLocks noChangeArrowheads="1"/>
          </p:cNvSpPr>
          <p:nvPr/>
        </p:nvSpPr>
        <p:spPr bwMode="auto">
          <a:xfrm>
            <a:off x="2230946" y="989995"/>
            <a:ext cx="563654" cy="681489"/>
          </a:xfrm>
          <a:prstGeom prst="rect">
            <a:avLst/>
          </a:prstGeom>
          <a:ln/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65298" tIns="32649" rIns="65298" bIns="3264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400" b="1" dirty="0">
                <a:solidFill>
                  <a:prstClr val="black"/>
                </a:solidFill>
                <a:latin typeface="Arial" charset="0"/>
              </a:rPr>
              <a:t>4 </a:t>
            </a:r>
            <a:r>
              <a:rPr lang="en-GB" sz="400" b="1" dirty="0" err="1">
                <a:solidFill>
                  <a:prstClr val="black"/>
                </a:solidFill>
                <a:latin typeface="Arial" charset="0"/>
              </a:rPr>
              <a:t>fils</a:t>
            </a:r>
            <a:r>
              <a:rPr lang="en-GB" sz="400" b="1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GB" sz="400" b="1" dirty="0" err="1">
                <a:solidFill>
                  <a:prstClr val="black"/>
                </a:solidFill>
                <a:latin typeface="Arial" charset="0"/>
              </a:rPr>
              <a:t>Régie</a:t>
            </a:r>
            <a:r>
              <a:rPr lang="en-GB" sz="400" b="1" dirty="0">
                <a:solidFill>
                  <a:prstClr val="black"/>
                </a:solidFill>
                <a:latin typeface="Arial" charset="0"/>
              </a:rPr>
              <a:t> 2</a:t>
            </a:r>
          </a:p>
          <a:p>
            <a:pPr algn="ctr">
              <a:spcBef>
                <a:spcPct val="50000"/>
              </a:spcBef>
            </a:pPr>
            <a:endParaRPr lang="en-GB" sz="400" b="1" dirty="0">
              <a:solidFill>
                <a:prstClr val="black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en-GB" sz="400" dirty="0" err="1">
                <a:solidFill>
                  <a:prstClr val="black"/>
                </a:solidFill>
                <a:latin typeface="Arial" charset="0"/>
              </a:rPr>
              <a:t>Caméras</a:t>
            </a:r>
            <a:endParaRPr lang="en-GB" sz="400" dirty="0">
              <a:solidFill>
                <a:prstClr val="black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en-GB" sz="400" dirty="0" err="1">
                <a:solidFill>
                  <a:prstClr val="black"/>
                </a:solidFill>
                <a:latin typeface="Arial" charset="0"/>
              </a:rPr>
              <a:t>Prompteur</a:t>
            </a:r>
            <a:endParaRPr lang="en-GB" sz="400" dirty="0">
              <a:solidFill>
                <a:prstClr val="black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en-GB" sz="400" dirty="0" err="1">
                <a:solidFill>
                  <a:prstClr val="black"/>
                </a:solidFill>
                <a:latin typeface="Arial" charset="0"/>
              </a:rPr>
              <a:t>Décompte</a:t>
            </a:r>
            <a:endParaRPr lang="en-GB" sz="400" dirty="0">
              <a:solidFill>
                <a:prstClr val="black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endParaRPr lang="en-GB" sz="400" dirty="0">
              <a:solidFill>
                <a:prstClr val="black"/>
              </a:solidFill>
              <a:latin typeface="Arial" charset="0"/>
            </a:endParaRPr>
          </a:p>
          <a:p>
            <a:pPr marL="122435" indent="-122435" algn="ctr">
              <a:spcBef>
                <a:spcPct val="50000"/>
              </a:spcBef>
              <a:buFontTx/>
              <a:buChar char="-"/>
            </a:pPr>
            <a:endParaRPr lang="en-GB" sz="400" b="1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328" name="Rectangle 68"/>
          <p:cNvSpPr>
            <a:spLocks noChangeArrowheads="1"/>
          </p:cNvSpPr>
          <p:nvPr/>
        </p:nvSpPr>
        <p:spPr bwMode="auto">
          <a:xfrm>
            <a:off x="2836543" y="989162"/>
            <a:ext cx="563654" cy="681489"/>
          </a:xfrm>
          <a:prstGeom prst="rect">
            <a:avLst/>
          </a:prstGeom>
          <a:ln/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65298" tIns="32649" rIns="65298" bIns="3264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400" b="1" dirty="0">
                <a:solidFill>
                  <a:prstClr val="black"/>
                </a:solidFill>
                <a:latin typeface="Arial" charset="0"/>
              </a:rPr>
              <a:t>Morse </a:t>
            </a:r>
            <a:r>
              <a:rPr lang="en-GB" sz="400" b="1" dirty="0" err="1">
                <a:solidFill>
                  <a:prstClr val="black"/>
                </a:solidFill>
                <a:latin typeface="Arial" charset="0"/>
              </a:rPr>
              <a:t>Régie</a:t>
            </a:r>
            <a:r>
              <a:rPr lang="en-GB" sz="400" b="1" dirty="0">
                <a:solidFill>
                  <a:prstClr val="black"/>
                </a:solidFill>
                <a:latin typeface="Arial" charset="0"/>
              </a:rPr>
              <a:t> 2</a:t>
            </a:r>
          </a:p>
          <a:p>
            <a:pPr algn="ctr">
              <a:spcBef>
                <a:spcPct val="50000"/>
              </a:spcBef>
            </a:pPr>
            <a:endParaRPr lang="en-GB" sz="400" b="1" dirty="0">
              <a:solidFill>
                <a:prstClr val="black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en-GB" sz="400" dirty="0" err="1">
                <a:solidFill>
                  <a:prstClr val="black"/>
                </a:solidFill>
                <a:latin typeface="Arial" charset="0"/>
              </a:rPr>
              <a:t>oreillettes</a:t>
            </a:r>
            <a:endParaRPr lang="en-GB" sz="400" dirty="0">
              <a:solidFill>
                <a:prstClr val="black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en-GB" sz="400" dirty="0">
                <a:solidFill>
                  <a:prstClr val="black"/>
                </a:solidFill>
                <a:latin typeface="Arial" charset="0"/>
              </a:rPr>
              <a:t>retour </a:t>
            </a:r>
            <a:r>
              <a:rPr lang="en-GB" sz="400" dirty="0" err="1">
                <a:solidFill>
                  <a:prstClr val="black"/>
                </a:solidFill>
                <a:latin typeface="Arial" charset="0"/>
              </a:rPr>
              <a:t>trad</a:t>
            </a:r>
            <a:endParaRPr lang="en-GB" sz="400" dirty="0">
              <a:solidFill>
                <a:prstClr val="black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en-GB" sz="400" dirty="0" err="1">
                <a:solidFill>
                  <a:prstClr val="black"/>
                </a:solidFill>
                <a:latin typeface="Arial" charset="0"/>
              </a:rPr>
              <a:t>ordre</a:t>
            </a:r>
            <a:r>
              <a:rPr lang="en-GB" sz="400" dirty="0">
                <a:solidFill>
                  <a:prstClr val="black"/>
                </a:solidFill>
                <a:latin typeface="Arial" charset="0"/>
              </a:rPr>
              <a:t> plateau</a:t>
            </a:r>
          </a:p>
          <a:p>
            <a:pPr algn="ctr">
              <a:spcBef>
                <a:spcPct val="50000"/>
              </a:spcBef>
            </a:pPr>
            <a:endParaRPr lang="en-GB" sz="400" dirty="0">
              <a:solidFill>
                <a:prstClr val="black"/>
              </a:solidFill>
              <a:latin typeface="Arial" charset="0"/>
            </a:endParaRPr>
          </a:p>
          <a:p>
            <a:pPr marL="122435" indent="-122435" algn="ctr">
              <a:spcBef>
                <a:spcPct val="50000"/>
              </a:spcBef>
              <a:buFontTx/>
              <a:buChar char="-"/>
            </a:pPr>
            <a:endParaRPr lang="en-GB" sz="400" b="1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334" name="Rectangle 68"/>
          <p:cNvSpPr>
            <a:spLocks noChangeArrowheads="1"/>
          </p:cNvSpPr>
          <p:nvPr/>
        </p:nvSpPr>
        <p:spPr bwMode="auto">
          <a:xfrm>
            <a:off x="3680908" y="5200283"/>
            <a:ext cx="563654" cy="589156"/>
          </a:xfrm>
          <a:prstGeom prst="rect">
            <a:avLst/>
          </a:prstGeom>
          <a:ln/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65298" tIns="32649" rIns="65298" bIns="3264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400" b="1" dirty="0">
                <a:solidFill>
                  <a:prstClr val="black"/>
                </a:solidFill>
                <a:latin typeface="Arial" charset="0"/>
              </a:rPr>
              <a:t>4 </a:t>
            </a:r>
            <a:r>
              <a:rPr lang="en-GB" sz="400" b="1" dirty="0" err="1">
                <a:solidFill>
                  <a:prstClr val="black"/>
                </a:solidFill>
                <a:latin typeface="Arial" charset="0"/>
              </a:rPr>
              <a:t>fils</a:t>
            </a:r>
            <a:r>
              <a:rPr lang="en-GB" sz="400" b="1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GB" sz="400" b="1" dirty="0" err="1">
                <a:solidFill>
                  <a:prstClr val="black"/>
                </a:solidFill>
                <a:latin typeface="Arial" charset="0"/>
              </a:rPr>
              <a:t>Régie</a:t>
            </a:r>
            <a:r>
              <a:rPr lang="en-GB" sz="400" b="1" dirty="0">
                <a:solidFill>
                  <a:prstClr val="black"/>
                </a:solidFill>
                <a:latin typeface="Arial" charset="0"/>
              </a:rPr>
              <a:t> 1</a:t>
            </a:r>
          </a:p>
          <a:p>
            <a:pPr algn="ctr">
              <a:spcBef>
                <a:spcPct val="50000"/>
              </a:spcBef>
            </a:pPr>
            <a:endParaRPr lang="en-GB" sz="400" b="1" dirty="0">
              <a:solidFill>
                <a:prstClr val="black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en-GB" sz="400" dirty="0" err="1">
                <a:solidFill>
                  <a:prstClr val="black"/>
                </a:solidFill>
                <a:latin typeface="Arial" charset="0"/>
              </a:rPr>
              <a:t>Caméras</a:t>
            </a:r>
            <a:endParaRPr lang="en-GB" sz="400" dirty="0">
              <a:solidFill>
                <a:prstClr val="black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en-GB" sz="400" dirty="0" err="1">
                <a:solidFill>
                  <a:prstClr val="black"/>
                </a:solidFill>
                <a:latin typeface="Arial" charset="0"/>
              </a:rPr>
              <a:t>Prompteur</a:t>
            </a:r>
            <a:endParaRPr lang="en-GB" sz="400" dirty="0">
              <a:solidFill>
                <a:prstClr val="black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endParaRPr lang="en-GB" sz="400" dirty="0">
              <a:solidFill>
                <a:prstClr val="black"/>
              </a:solidFill>
              <a:latin typeface="Arial" charset="0"/>
            </a:endParaRPr>
          </a:p>
          <a:p>
            <a:pPr marL="122435" indent="-122435" algn="ctr">
              <a:spcBef>
                <a:spcPct val="50000"/>
              </a:spcBef>
              <a:buFontTx/>
              <a:buChar char="-"/>
            </a:pPr>
            <a:endParaRPr lang="en-GB" sz="400" b="1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335" name="Rectangle 68"/>
          <p:cNvSpPr>
            <a:spLocks noChangeArrowheads="1"/>
          </p:cNvSpPr>
          <p:nvPr/>
        </p:nvSpPr>
        <p:spPr bwMode="auto">
          <a:xfrm>
            <a:off x="4286505" y="5199451"/>
            <a:ext cx="563654" cy="589156"/>
          </a:xfrm>
          <a:prstGeom prst="rect">
            <a:avLst/>
          </a:prstGeom>
          <a:ln/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65298" tIns="32649" rIns="65298" bIns="3264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400" b="1" dirty="0">
                <a:solidFill>
                  <a:prstClr val="black"/>
                </a:solidFill>
                <a:latin typeface="Arial" charset="0"/>
              </a:rPr>
              <a:t>Morse </a:t>
            </a:r>
            <a:r>
              <a:rPr lang="en-GB" sz="400" b="1" dirty="0" err="1">
                <a:solidFill>
                  <a:prstClr val="black"/>
                </a:solidFill>
                <a:latin typeface="Arial" charset="0"/>
              </a:rPr>
              <a:t>Régie</a:t>
            </a:r>
            <a:r>
              <a:rPr lang="en-GB" sz="400" b="1" dirty="0">
                <a:solidFill>
                  <a:prstClr val="black"/>
                </a:solidFill>
                <a:latin typeface="Arial" charset="0"/>
              </a:rPr>
              <a:t> 1</a:t>
            </a:r>
          </a:p>
          <a:p>
            <a:pPr algn="ctr">
              <a:spcBef>
                <a:spcPct val="50000"/>
              </a:spcBef>
            </a:pPr>
            <a:endParaRPr lang="en-GB" sz="400" b="1" dirty="0">
              <a:solidFill>
                <a:prstClr val="black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en-GB" sz="400" dirty="0" err="1">
                <a:solidFill>
                  <a:prstClr val="black"/>
                </a:solidFill>
                <a:latin typeface="Arial" charset="0"/>
              </a:rPr>
              <a:t>oreillettes</a:t>
            </a:r>
            <a:endParaRPr lang="en-GB" sz="400" dirty="0">
              <a:solidFill>
                <a:prstClr val="black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en-GB" sz="400" dirty="0">
                <a:solidFill>
                  <a:prstClr val="black"/>
                </a:solidFill>
                <a:latin typeface="Arial" charset="0"/>
              </a:rPr>
              <a:t>retour </a:t>
            </a:r>
            <a:r>
              <a:rPr lang="en-GB" sz="400" dirty="0" err="1">
                <a:solidFill>
                  <a:prstClr val="black"/>
                </a:solidFill>
                <a:latin typeface="Arial" charset="0"/>
              </a:rPr>
              <a:t>trad</a:t>
            </a:r>
            <a:endParaRPr lang="en-GB" sz="400" dirty="0">
              <a:solidFill>
                <a:prstClr val="black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en-GB" sz="400" dirty="0" err="1">
                <a:solidFill>
                  <a:prstClr val="black"/>
                </a:solidFill>
                <a:latin typeface="Arial" charset="0"/>
              </a:rPr>
              <a:t>ordre</a:t>
            </a:r>
            <a:r>
              <a:rPr lang="en-GB" sz="400" dirty="0">
                <a:solidFill>
                  <a:prstClr val="black"/>
                </a:solidFill>
                <a:latin typeface="Arial" charset="0"/>
              </a:rPr>
              <a:t> plateau</a:t>
            </a:r>
          </a:p>
          <a:p>
            <a:pPr algn="ctr">
              <a:spcBef>
                <a:spcPct val="50000"/>
              </a:spcBef>
            </a:pPr>
            <a:endParaRPr lang="en-GB" sz="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70" name="Line 66"/>
          <p:cNvSpPr>
            <a:spLocks noChangeShapeType="1"/>
          </p:cNvSpPr>
          <p:nvPr/>
        </p:nvSpPr>
        <p:spPr bwMode="auto">
          <a:xfrm flipV="1">
            <a:off x="2075208" y="1749343"/>
            <a:ext cx="2968" cy="455822"/>
          </a:xfrm>
          <a:prstGeom prst="line">
            <a:avLst/>
          </a:prstGeom>
          <a:ln>
            <a:solidFill>
              <a:srgbClr val="00B05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65298" tIns="32649" rIns="65298" bIns="32649"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171" name="Line 66"/>
          <p:cNvSpPr>
            <a:spLocks noChangeShapeType="1"/>
          </p:cNvSpPr>
          <p:nvPr/>
        </p:nvSpPr>
        <p:spPr bwMode="auto">
          <a:xfrm flipV="1">
            <a:off x="2078177" y="1908237"/>
            <a:ext cx="4964061" cy="11349"/>
          </a:xfrm>
          <a:prstGeom prst="line">
            <a:avLst/>
          </a:prstGeom>
          <a:ln>
            <a:solidFill>
              <a:srgbClr val="00B05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65298" tIns="32649" rIns="65298" bIns="32649"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172" name="Line 66"/>
          <p:cNvSpPr>
            <a:spLocks noChangeShapeType="1"/>
          </p:cNvSpPr>
          <p:nvPr/>
        </p:nvSpPr>
        <p:spPr bwMode="auto">
          <a:xfrm flipV="1">
            <a:off x="4207109" y="1743155"/>
            <a:ext cx="0" cy="170239"/>
          </a:xfrm>
          <a:prstGeom prst="line">
            <a:avLst/>
          </a:prstGeom>
          <a:ln>
            <a:solidFill>
              <a:srgbClr val="00B05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65298" tIns="32649" rIns="65298" bIns="32649"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173" name="Line 66"/>
          <p:cNvSpPr>
            <a:spLocks noChangeShapeType="1"/>
          </p:cNvSpPr>
          <p:nvPr/>
        </p:nvSpPr>
        <p:spPr bwMode="auto">
          <a:xfrm flipV="1">
            <a:off x="7044515" y="1743124"/>
            <a:ext cx="0" cy="758017"/>
          </a:xfrm>
          <a:prstGeom prst="line">
            <a:avLst/>
          </a:prstGeom>
          <a:ln>
            <a:solidFill>
              <a:srgbClr val="00B05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65298" tIns="32649" rIns="65298" bIns="32649"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179" name="Line 66"/>
          <p:cNvSpPr>
            <a:spLocks noChangeShapeType="1"/>
          </p:cNvSpPr>
          <p:nvPr/>
        </p:nvSpPr>
        <p:spPr bwMode="auto">
          <a:xfrm>
            <a:off x="7042237" y="2500750"/>
            <a:ext cx="153558" cy="0"/>
          </a:xfrm>
          <a:prstGeom prst="line">
            <a:avLst/>
          </a:prstGeom>
          <a:ln>
            <a:solidFill>
              <a:srgbClr val="00B05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65298" tIns="32649" rIns="65298" bIns="32649"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182" name="Line 66"/>
          <p:cNvSpPr>
            <a:spLocks noChangeShapeType="1"/>
          </p:cNvSpPr>
          <p:nvPr/>
        </p:nvSpPr>
        <p:spPr bwMode="auto">
          <a:xfrm>
            <a:off x="2117042" y="5034306"/>
            <a:ext cx="90220" cy="0"/>
          </a:xfrm>
          <a:prstGeom prst="line">
            <a:avLst/>
          </a:prstGeom>
          <a:ln>
            <a:solidFill>
              <a:srgbClr val="00B05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65298" tIns="32649" rIns="65298" bIns="32649"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184" name="Line 67"/>
          <p:cNvSpPr>
            <a:spLocks noChangeShapeType="1"/>
          </p:cNvSpPr>
          <p:nvPr/>
        </p:nvSpPr>
        <p:spPr bwMode="auto">
          <a:xfrm flipV="1">
            <a:off x="1552900" y="3509545"/>
            <a:ext cx="522308" cy="4880"/>
          </a:xfrm>
          <a:prstGeom prst="line">
            <a:avLst/>
          </a:prstGeom>
          <a:ln>
            <a:headEnd/>
            <a:tailEnd/>
          </a:ln>
          <a:ex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lIns="65298" tIns="32649" rIns="65298" bIns="32649"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186" name="Line 66"/>
          <p:cNvSpPr>
            <a:spLocks noChangeShapeType="1"/>
          </p:cNvSpPr>
          <p:nvPr/>
        </p:nvSpPr>
        <p:spPr bwMode="auto">
          <a:xfrm>
            <a:off x="2096662" y="4972029"/>
            <a:ext cx="3576761" cy="0"/>
          </a:xfrm>
          <a:prstGeom prst="line">
            <a:avLst/>
          </a:prstGeom>
          <a:ln>
            <a:solidFill>
              <a:srgbClr val="00B05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65298" tIns="32649" rIns="65298" bIns="32649"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194" name="Line 66"/>
          <p:cNvSpPr>
            <a:spLocks noChangeShapeType="1"/>
          </p:cNvSpPr>
          <p:nvPr/>
        </p:nvSpPr>
        <p:spPr bwMode="auto">
          <a:xfrm flipH="1" flipV="1">
            <a:off x="3400347" y="4978948"/>
            <a:ext cx="0" cy="178196"/>
          </a:xfrm>
          <a:prstGeom prst="line">
            <a:avLst/>
          </a:prstGeom>
          <a:ln>
            <a:solidFill>
              <a:srgbClr val="00B05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65298" tIns="32649" rIns="65298" bIns="32649"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198" name="Line 66"/>
          <p:cNvSpPr>
            <a:spLocks noChangeShapeType="1"/>
          </p:cNvSpPr>
          <p:nvPr/>
        </p:nvSpPr>
        <p:spPr bwMode="auto">
          <a:xfrm flipH="1" flipV="1">
            <a:off x="5673422" y="4973723"/>
            <a:ext cx="0" cy="192716"/>
          </a:xfrm>
          <a:prstGeom prst="line">
            <a:avLst/>
          </a:prstGeom>
          <a:ln>
            <a:solidFill>
              <a:srgbClr val="00B05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65298" tIns="32649" rIns="65298" bIns="32649"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199" name="Line 66"/>
          <p:cNvSpPr>
            <a:spLocks noChangeShapeType="1"/>
          </p:cNvSpPr>
          <p:nvPr/>
        </p:nvSpPr>
        <p:spPr bwMode="auto">
          <a:xfrm flipH="1" flipV="1">
            <a:off x="4726303" y="4219406"/>
            <a:ext cx="0" cy="752622"/>
          </a:xfrm>
          <a:prstGeom prst="line">
            <a:avLst/>
          </a:prstGeom>
          <a:ln>
            <a:solidFill>
              <a:srgbClr val="00B050"/>
            </a:solidFill>
            <a:headEnd type="triangle" w="med" len="med"/>
            <a:tailEnd type="triangle" w="med" len="med"/>
          </a:ln>
          <a:ex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65298" tIns="32649" rIns="65298" bIns="32649"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00" name="Line 66"/>
          <p:cNvSpPr>
            <a:spLocks noChangeShapeType="1"/>
          </p:cNvSpPr>
          <p:nvPr/>
        </p:nvSpPr>
        <p:spPr bwMode="auto">
          <a:xfrm flipH="1" flipV="1">
            <a:off x="4684021" y="1913912"/>
            <a:ext cx="0" cy="754407"/>
          </a:xfrm>
          <a:prstGeom prst="line">
            <a:avLst/>
          </a:prstGeom>
          <a:ln>
            <a:solidFill>
              <a:srgbClr val="00B050"/>
            </a:solidFill>
            <a:headEnd type="triangle" w="med" len="med"/>
            <a:tailEnd type="triangle" w="med" len="med"/>
          </a:ln>
          <a:ex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65298" tIns="32649" rIns="65298" bIns="32649"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58196" y="2606053"/>
            <a:ext cx="870129" cy="3968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5298" tIns="32649" rIns="65298" bIns="32649" rtlCol="0" anchor="ctr"/>
          <a:lstStyle/>
          <a:p>
            <a:pPr algn="ctr">
              <a:spcBef>
                <a:spcPct val="50000"/>
              </a:spcBef>
            </a:pPr>
            <a:r>
              <a:rPr lang="en-GB" sz="500" b="1" dirty="0">
                <a:solidFill>
                  <a:prstClr val="black"/>
                </a:solidFill>
                <a:latin typeface="Arial" charset="0"/>
              </a:rPr>
              <a:t>ROUTEUR MORSE 2</a:t>
            </a:r>
          </a:p>
          <a:p>
            <a:pPr algn="ctr">
              <a:spcBef>
                <a:spcPct val="50000"/>
              </a:spcBef>
            </a:pPr>
            <a:r>
              <a:rPr lang="en-GB" sz="500" b="1" dirty="0" err="1">
                <a:solidFill>
                  <a:prstClr val="black"/>
                </a:solidFill>
                <a:latin typeface="Arial" charset="0"/>
              </a:rPr>
              <a:t>Régies</a:t>
            </a:r>
            <a:r>
              <a:rPr lang="en-GB" sz="500" b="1" dirty="0">
                <a:solidFill>
                  <a:prstClr val="black"/>
                </a:solidFill>
                <a:latin typeface="Arial" charset="0"/>
              </a:rPr>
              <a:t>  2 et 4</a:t>
            </a:r>
          </a:p>
        </p:txBody>
      </p:sp>
      <p:sp>
        <p:nvSpPr>
          <p:cNvPr id="201" name="Rectangle 200"/>
          <p:cNvSpPr/>
          <p:nvPr/>
        </p:nvSpPr>
        <p:spPr>
          <a:xfrm>
            <a:off x="5563202" y="3752958"/>
            <a:ext cx="870129" cy="3968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5298" tIns="32649" rIns="65298" bIns="32649" rtlCol="0" anchor="ctr"/>
          <a:lstStyle/>
          <a:p>
            <a:pPr algn="ctr">
              <a:spcBef>
                <a:spcPct val="50000"/>
              </a:spcBef>
            </a:pPr>
            <a:r>
              <a:rPr lang="en-GB" sz="500" b="1" dirty="0">
                <a:solidFill>
                  <a:prstClr val="black"/>
                </a:solidFill>
                <a:latin typeface="Arial" charset="0"/>
              </a:rPr>
              <a:t>ROUTEUR MORSE 1</a:t>
            </a:r>
          </a:p>
          <a:p>
            <a:pPr algn="ctr">
              <a:spcBef>
                <a:spcPct val="50000"/>
              </a:spcBef>
            </a:pPr>
            <a:r>
              <a:rPr lang="en-GB" sz="500" b="1" dirty="0" err="1">
                <a:solidFill>
                  <a:prstClr val="black"/>
                </a:solidFill>
                <a:latin typeface="Arial" charset="0"/>
              </a:rPr>
              <a:t>Régies</a:t>
            </a:r>
            <a:r>
              <a:rPr lang="en-GB" sz="500" b="1" dirty="0">
                <a:solidFill>
                  <a:prstClr val="black"/>
                </a:solidFill>
                <a:latin typeface="Arial" charset="0"/>
              </a:rPr>
              <a:t> 1 et 3</a:t>
            </a:r>
          </a:p>
        </p:txBody>
      </p:sp>
      <p:sp>
        <p:nvSpPr>
          <p:cNvPr id="202" name="Line 65"/>
          <p:cNvSpPr>
            <a:spLocks noChangeShapeType="1"/>
          </p:cNvSpPr>
          <p:nvPr/>
        </p:nvSpPr>
        <p:spPr bwMode="auto">
          <a:xfrm flipH="1" flipV="1">
            <a:off x="5998265" y="3002872"/>
            <a:ext cx="1002" cy="750084"/>
          </a:xfrm>
          <a:prstGeom prst="line">
            <a:avLst/>
          </a:prstGeom>
          <a:ln>
            <a:headEnd type="triangle" w="med" len="med"/>
            <a:tailEnd type="triangle" w="med" len="med"/>
          </a:ln>
          <a:ex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lIns="65298" tIns="32649" rIns="65298" bIns="32649"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08" name="Line 66"/>
          <p:cNvSpPr>
            <a:spLocks noChangeShapeType="1"/>
          </p:cNvSpPr>
          <p:nvPr/>
        </p:nvSpPr>
        <p:spPr bwMode="auto">
          <a:xfrm flipV="1">
            <a:off x="3594749" y="3998766"/>
            <a:ext cx="483434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headEnd type="triangle" w="med" len="med"/>
            <a:tailEnd type="none" w="med" len="med"/>
          </a:ln>
          <a:ex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lIns="65298" tIns="32649" rIns="65298" bIns="32649"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12" name="Rectangle 69"/>
          <p:cNvSpPr>
            <a:spLocks noChangeArrowheads="1"/>
          </p:cNvSpPr>
          <p:nvPr/>
        </p:nvSpPr>
        <p:spPr bwMode="auto">
          <a:xfrm>
            <a:off x="880397" y="4789366"/>
            <a:ext cx="1335769" cy="534185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65298" tIns="32649" rIns="65298" bIns="32649" anchor="ctr"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16" name="Rectangle 68"/>
          <p:cNvSpPr>
            <a:spLocks noChangeArrowheads="1"/>
          </p:cNvSpPr>
          <p:nvPr/>
        </p:nvSpPr>
        <p:spPr bwMode="auto">
          <a:xfrm>
            <a:off x="889140" y="4793949"/>
            <a:ext cx="503784" cy="158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298" tIns="32649" rIns="65298" bIns="32649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600" b="1" dirty="0">
                <a:solidFill>
                  <a:prstClr val="black"/>
                </a:solidFill>
                <a:latin typeface="Arial" charset="0"/>
              </a:rPr>
              <a:t>Redaction</a:t>
            </a:r>
          </a:p>
        </p:txBody>
      </p:sp>
      <p:pic>
        <p:nvPicPr>
          <p:cNvPr id="217" name="Picture 5" descr="H:\PRODUITS\DRAKE\Photos_logos\Panneau Refresh\4224RBL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889" y="4978948"/>
            <a:ext cx="902927" cy="22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" name="Line 66"/>
          <p:cNvSpPr>
            <a:spLocks noChangeShapeType="1"/>
          </p:cNvSpPr>
          <p:nvPr/>
        </p:nvSpPr>
        <p:spPr bwMode="auto">
          <a:xfrm>
            <a:off x="2207262" y="5601071"/>
            <a:ext cx="127198" cy="0"/>
          </a:xfrm>
          <a:prstGeom prst="line">
            <a:avLst/>
          </a:prstGeom>
          <a:ln>
            <a:solidFill>
              <a:srgbClr val="00B05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65298" tIns="32649" rIns="65298" bIns="32649"/>
          <a:lstStyle/>
          <a:p>
            <a:endParaRPr lang="fr-FR">
              <a:solidFill>
                <a:prstClr val="black"/>
              </a:solidFill>
            </a:endParaRPr>
          </a:p>
        </p:txBody>
      </p:sp>
      <p:pic>
        <p:nvPicPr>
          <p:cNvPr id="219" name="Picture 101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984" y="2303953"/>
            <a:ext cx="214313" cy="359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3" name="Line 66"/>
          <p:cNvSpPr>
            <a:spLocks noChangeShapeType="1"/>
          </p:cNvSpPr>
          <p:nvPr/>
        </p:nvSpPr>
        <p:spPr bwMode="auto">
          <a:xfrm flipV="1">
            <a:off x="3200813" y="2522072"/>
            <a:ext cx="159129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lIns="65298" tIns="32649" rIns="65298" bIns="32649"/>
          <a:lstStyle/>
          <a:p>
            <a:endParaRPr lang="fr-FR">
              <a:solidFill>
                <a:prstClr val="black"/>
              </a:solidFill>
            </a:endParaRPr>
          </a:p>
        </p:txBody>
      </p:sp>
      <p:pic>
        <p:nvPicPr>
          <p:cNvPr id="221" name="Picture 90" descr="Splitter_Front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479" y="2456607"/>
            <a:ext cx="409037" cy="14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" name="Rectangle 68"/>
          <p:cNvSpPr>
            <a:spLocks noChangeArrowheads="1"/>
          </p:cNvSpPr>
          <p:nvPr/>
        </p:nvSpPr>
        <p:spPr bwMode="auto">
          <a:xfrm>
            <a:off x="3544636" y="916339"/>
            <a:ext cx="689733" cy="296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298" tIns="32649" rIns="65298" bIns="32649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600" b="1" dirty="0" err="1">
                <a:solidFill>
                  <a:prstClr val="black"/>
                </a:solidFill>
                <a:latin typeface="Arial" charset="0"/>
              </a:rPr>
              <a:t>Régie</a:t>
            </a:r>
            <a:r>
              <a:rPr lang="en-GB" sz="600" b="1" dirty="0">
                <a:solidFill>
                  <a:prstClr val="black"/>
                </a:solidFill>
                <a:latin typeface="Arial" charset="0"/>
              </a:rPr>
              <a:t> 4 </a:t>
            </a:r>
            <a:r>
              <a:rPr lang="en-GB" sz="500" b="1" dirty="0">
                <a:solidFill>
                  <a:prstClr val="black"/>
                </a:solidFill>
                <a:latin typeface="Arial" charset="0"/>
              </a:rPr>
              <a:t>+Plateau</a:t>
            </a:r>
          </a:p>
          <a:p>
            <a:pPr>
              <a:spcBef>
                <a:spcPct val="50000"/>
              </a:spcBef>
            </a:pPr>
            <a:endParaRPr lang="en-GB" sz="6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8" name="Rectangle 68"/>
          <p:cNvSpPr>
            <a:spLocks noChangeArrowheads="1"/>
          </p:cNvSpPr>
          <p:nvPr/>
        </p:nvSpPr>
        <p:spPr bwMode="auto">
          <a:xfrm>
            <a:off x="6211094" y="920148"/>
            <a:ext cx="651260" cy="296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298" tIns="32649" rIns="65298" bIns="32649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600" b="1" dirty="0" err="1">
                <a:solidFill>
                  <a:prstClr val="black"/>
                </a:solidFill>
                <a:latin typeface="Arial" charset="0"/>
              </a:rPr>
              <a:t>Régie</a:t>
            </a:r>
            <a:r>
              <a:rPr lang="en-GB" sz="600" b="1" dirty="0">
                <a:solidFill>
                  <a:prstClr val="black"/>
                </a:solidFill>
                <a:latin typeface="Arial" charset="0"/>
              </a:rPr>
              <a:t> 5 </a:t>
            </a:r>
            <a:r>
              <a:rPr lang="en-GB" sz="500" b="1" dirty="0">
                <a:solidFill>
                  <a:prstClr val="black"/>
                </a:solidFill>
                <a:latin typeface="Arial" charset="0"/>
              </a:rPr>
              <a:t>+Speak</a:t>
            </a:r>
          </a:p>
          <a:p>
            <a:pPr>
              <a:spcBef>
                <a:spcPct val="50000"/>
              </a:spcBef>
            </a:pPr>
            <a:endParaRPr lang="en-GB" sz="6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75" name="Rectangle 68"/>
          <p:cNvSpPr>
            <a:spLocks noChangeArrowheads="1"/>
          </p:cNvSpPr>
          <p:nvPr/>
        </p:nvSpPr>
        <p:spPr bwMode="auto">
          <a:xfrm>
            <a:off x="7204389" y="2200152"/>
            <a:ext cx="362720" cy="158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298" tIns="32649" rIns="65298" bIns="32649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600" b="1" dirty="0">
                <a:solidFill>
                  <a:prstClr val="black"/>
                </a:solidFill>
                <a:latin typeface="Arial" charset="0"/>
              </a:rPr>
              <a:t>Nodal</a:t>
            </a:r>
            <a:r>
              <a:rPr lang="en-GB" sz="500" dirty="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pic>
        <p:nvPicPr>
          <p:cNvPr id="225" name="Picture 103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367" y="2389812"/>
            <a:ext cx="180868" cy="249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7" name="ZoneTexte 226"/>
          <p:cNvSpPr txBox="1"/>
          <p:nvPr/>
        </p:nvSpPr>
        <p:spPr>
          <a:xfrm>
            <a:off x="2770150" y="2620145"/>
            <a:ext cx="538380" cy="142896"/>
          </a:xfrm>
          <a:prstGeom prst="rect">
            <a:avLst/>
          </a:prstGeom>
          <a:noFill/>
        </p:spPr>
        <p:txBody>
          <a:bodyPr wrap="none" lIns="65298" tIns="32649" rIns="65298" bIns="32649" rtlCol="0">
            <a:spAutoFit/>
          </a:bodyPr>
          <a:lstStyle/>
          <a:p>
            <a:r>
              <a:rPr lang="fr-FR" sz="5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Freespeak</a:t>
            </a:r>
            <a:r>
              <a:rPr lang="fr-FR" sz="5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x 8</a:t>
            </a:r>
          </a:p>
        </p:txBody>
      </p:sp>
      <p:pic>
        <p:nvPicPr>
          <p:cNvPr id="229" name="Picture 101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656" y="4345669"/>
            <a:ext cx="214313" cy="359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" name="Line 66"/>
          <p:cNvSpPr>
            <a:spLocks noChangeShapeType="1"/>
          </p:cNvSpPr>
          <p:nvPr/>
        </p:nvSpPr>
        <p:spPr bwMode="auto">
          <a:xfrm>
            <a:off x="3280377" y="4561332"/>
            <a:ext cx="143237" cy="2456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lIns="65298" tIns="32649" rIns="65298" bIns="32649"/>
          <a:lstStyle/>
          <a:p>
            <a:endParaRPr lang="fr-FR">
              <a:solidFill>
                <a:prstClr val="black"/>
              </a:solidFill>
            </a:endParaRPr>
          </a:p>
        </p:txBody>
      </p:sp>
      <p:pic>
        <p:nvPicPr>
          <p:cNvPr id="246" name="Picture 90" descr="Splitter_Front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152" y="4498323"/>
            <a:ext cx="409037" cy="14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7" name="Picture 103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040" y="4431528"/>
            <a:ext cx="180868" cy="249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9" name="ZoneTexte 248"/>
          <p:cNvSpPr txBox="1"/>
          <p:nvPr/>
        </p:nvSpPr>
        <p:spPr>
          <a:xfrm>
            <a:off x="2833824" y="4655700"/>
            <a:ext cx="556701" cy="142896"/>
          </a:xfrm>
          <a:prstGeom prst="rect">
            <a:avLst/>
          </a:prstGeom>
          <a:noFill/>
        </p:spPr>
        <p:txBody>
          <a:bodyPr wrap="none" lIns="65298" tIns="32649" rIns="65298" bIns="32649" rtlCol="0">
            <a:spAutoFit/>
          </a:bodyPr>
          <a:lstStyle/>
          <a:p>
            <a:r>
              <a:rPr lang="fr-FR" sz="5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Freespeak</a:t>
            </a:r>
            <a:r>
              <a:rPr lang="fr-FR" sz="5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x 8</a:t>
            </a:r>
          </a:p>
        </p:txBody>
      </p:sp>
      <p:sp>
        <p:nvSpPr>
          <p:cNvPr id="258" name="Line 66"/>
          <p:cNvSpPr>
            <a:spLocks noChangeShapeType="1"/>
          </p:cNvSpPr>
          <p:nvPr/>
        </p:nvSpPr>
        <p:spPr bwMode="auto">
          <a:xfrm flipH="1" flipV="1">
            <a:off x="2334460" y="4431529"/>
            <a:ext cx="6319" cy="1177089"/>
          </a:xfrm>
          <a:prstGeom prst="line">
            <a:avLst/>
          </a:prstGeom>
          <a:ln>
            <a:solidFill>
              <a:srgbClr val="00B05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65298" tIns="32649" rIns="65298" bIns="32649"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59" name="Line 66"/>
          <p:cNvSpPr>
            <a:spLocks noChangeShapeType="1"/>
          </p:cNvSpPr>
          <p:nvPr/>
        </p:nvSpPr>
        <p:spPr bwMode="auto">
          <a:xfrm flipV="1">
            <a:off x="3601552" y="4006611"/>
            <a:ext cx="0" cy="461331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lIns="65298" tIns="32649" rIns="65298" bIns="32649"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60" name="Rectangle 68"/>
          <p:cNvSpPr>
            <a:spLocks noChangeArrowheads="1"/>
          </p:cNvSpPr>
          <p:nvPr/>
        </p:nvSpPr>
        <p:spPr bwMode="auto">
          <a:xfrm>
            <a:off x="872187" y="2205166"/>
            <a:ext cx="952501" cy="158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5298" tIns="32649" rIns="65298" bIns="32649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600" b="1" dirty="0">
                <a:solidFill>
                  <a:prstClr val="black"/>
                </a:solidFill>
                <a:latin typeface="Arial" charset="0"/>
              </a:rPr>
              <a:t>Diffusion</a:t>
            </a:r>
          </a:p>
        </p:txBody>
      </p:sp>
      <p:sp>
        <p:nvSpPr>
          <p:cNvPr id="261" name="Line 64"/>
          <p:cNvSpPr>
            <a:spLocks noChangeShapeType="1"/>
          </p:cNvSpPr>
          <p:nvPr/>
        </p:nvSpPr>
        <p:spPr bwMode="auto">
          <a:xfrm>
            <a:off x="4423686" y="3223263"/>
            <a:ext cx="0" cy="411474"/>
          </a:xfrm>
          <a:prstGeom prst="line">
            <a:avLst/>
          </a:prstGeom>
          <a:ln>
            <a:headEnd type="triangle" w="med" len="med"/>
            <a:tailEnd type="triangle" w="med" len="med"/>
          </a:ln>
          <a:ex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lIns="65298" tIns="32649" rIns="65298" bIns="32649"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63" name="Line 66"/>
          <p:cNvSpPr>
            <a:spLocks noChangeShapeType="1"/>
          </p:cNvSpPr>
          <p:nvPr/>
        </p:nvSpPr>
        <p:spPr bwMode="auto">
          <a:xfrm flipV="1">
            <a:off x="2671205" y="3175361"/>
            <a:ext cx="1375882" cy="0"/>
          </a:xfrm>
          <a:prstGeom prst="line">
            <a:avLst/>
          </a:prstGeom>
          <a:ln>
            <a:headEnd type="triangle"/>
            <a:tailEnd type="triangle"/>
          </a:ln>
          <a:ex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65298" tIns="32649" rIns="65298" bIns="32649"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77" name="Line 64"/>
          <p:cNvSpPr>
            <a:spLocks noChangeShapeType="1"/>
          </p:cNvSpPr>
          <p:nvPr/>
        </p:nvSpPr>
        <p:spPr bwMode="auto">
          <a:xfrm>
            <a:off x="4314829" y="3225727"/>
            <a:ext cx="0" cy="411474"/>
          </a:xfrm>
          <a:prstGeom prst="line">
            <a:avLst/>
          </a:prstGeom>
          <a:ln>
            <a:headEnd type="triangle" w="med" len="med"/>
            <a:tailEnd type="triangle" w="med" len="med"/>
          </a:ln>
          <a:ex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lIns="65298" tIns="32649" rIns="65298" bIns="32649"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64" name="Line 66"/>
          <p:cNvSpPr>
            <a:spLocks noChangeShapeType="1"/>
          </p:cNvSpPr>
          <p:nvPr/>
        </p:nvSpPr>
        <p:spPr bwMode="auto">
          <a:xfrm flipV="1">
            <a:off x="2681775" y="3823464"/>
            <a:ext cx="1375882" cy="0"/>
          </a:xfrm>
          <a:prstGeom prst="line">
            <a:avLst/>
          </a:prstGeom>
          <a:ln>
            <a:headEnd type="triangle"/>
            <a:tailEnd type="triangle"/>
          </a:ln>
          <a:ex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65298" tIns="32649" rIns="65298" bIns="32649"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72" name="Line 66"/>
          <p:cNvSpPr>
            <a:spLocks noChangeShapeType="1"/>
          </p:cNvSpPr>
          <p:nvPr/>
        </p:nvSpPr>
        <p:spPr bwMode="auto">
          <a:xfrm flipV="1">
            <a:off x="3597276" y="2965419"/>
            <a:ext cx="483434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headEnd type="triangle" w="med" len="med"/>
            <a:tailEnd type="none" w="med" len="med"/>
          </a:ln>
          <a:ex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lIns="65298" tIns="32649" rIns="65298" bIns="32649"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94" name="Line 66"/>
          <p:cNvSpPr>
            <a:spLocks noChangeShapeType="1"/>
          </p:cNvSpPr>
          <p:nvPr/>
        </p:nvSpPr>
        <p:spPr bwMode="auto">
          <a:xfrm flipV="1">
            <a:off x="3597276" y="2599723"/>
            <a:ext cx="0" cy="358926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lIns="65298" tIns="32649" rIns="65298" bIns="32649"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950928" y="2082489"/>
            <a:ext cx="170360" cy="158277"/>
          </a:xfrm>
          <a:prstGeom prst="rect">
            <a:avLst/>
          </a:prstGeom>
          <a:noFill/>
        </p:spPr>
        <p:txBody>
          <a:bodyPr wrap="none" lIns="65298" tIns="32649" rIns="65298" bIns="32649" rtlCol="0">
            <a:spAutoFit/>
          </a:bodyPr>
          <a:lstStyle/>
          <a:p>
            <a:r>
              <a:rPr lang="fr-FR" sz="600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160" name="ZoneTexte 159"/>
          <p:cNvSpPr txBox="1"/>
          <p:nvPr/>
        </p:nvSpPr>
        <p:spPr>
          <a:xfrm>
            <a:off x="2339766" y="1942281"/>
            <a:ext cx="208832" cy="158277"/>
          </a:xfrm>
          <a:prstGeom prst="rect">
            <a:avLst/>
          </a:prstGeom>
          <a:noFill/>
        </p:spPr>
        <p:txBody>
          <a:bodyPr wrap="none" lIns="65298" tIns="32649" rIns="65298" bIns="32649" rtlCol="0">
            <a:spAutoFit/>
          </a:bodyPr>
          <a:lstStyle/>
          <a:p>
            <a:r>
              <a:rPr lang="fr-FR" sz="600" dirty="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162" name="ZoneTexte 161"/>
          <p:cNvSpPr txBox="1"/>
          <p:nvPr/>
        </p:nvSpPr>
        <p:spPr>
          <a:xfrm>
            <a:off x="4076519" y="1747521"/>
            <a:ext cx="170360" cy="158277"/>
          </a:xfrm>
          <a:prstGeom prst="rect">
            <a:avLst/>
          </a:prstGeom>
          <a:noFill/>
        </p:spPr>
        <p:txBody>
          <a:bodyPr wrap="none" lIns="65298" tIns="32649" rIns="65298" bIns="32649" rtlCol="0">
            <a:spAutoFit/>
          </a:bodyPr>
          <a:lstStyle/>
          <a:p>
            <a:r>
              <a:rPr lang="fr-FR" sz="600" dirty="0">
                <a:solidFill>
                  <a:prstClr val="black"/>
                </a:solidFill>
              </a:rPr>
              <a:t>8</a:t>
            </a:r>
          </a:p>
        </p:txBody>
      </p:sp>
      <p:sp>
        <p:nvSpPr>
          <p:cNvPr id="163" name="ZoneTexte 162"/>
          <p:cNvSpPr txBox="1"/>
          <p:nvPr/>
        </p:nvSpPr>
        <p:spPr>
          <a:xfrm>
            <a:off x="5026219" y="1902174"/>
            <a:ext cx="170360" cy="158277"/>
          </a:xfrm>
          <a:prstGeom prst="rect">
            <a:avLst/>
          </a:prstGeom>
          <a:noFill/>
        </p:spPr>
        <p:txBody>
          <a:bodyPr wrap="none" lIns="65298" tIns="32649" rIns="65298" bIns="32649" rtlCol="0">
            <a:spAutoFit/>
          </a:bodyPr>
          <a:lstStyle/>
          <a:p>
            <a:r>
              <a:rPr lang="fr-FR" sz="600" dirty="0">
                <a:solidFill>
                  <a:prstClr val="black"/>
                </a:solidFill>
              </a:rPr>
              <a:t>8</a:t>
            </a:r>
          </a:p>
        </p:txBody>
      </p:sp>
      <p:sp>
        <p:nvSpPr>
          <p:cNvPr id="165" name="ZoneTexte 164"/>
          <p:cNvSpPr txBox="1"/>
          <p:nvPr/>
        </p:nvSpPr>
        <p:spPr>
          <a:xfrm>
            <a:off x="1952551" y="1747521"/>
            <a:ext cx="170360" cy="158277"/>
          </a:xfrm>
          <a:prstGeom prst="rect">
            <a:avLst/>
          </a:prstGeom>
          <a:noFill/>
        </p:spPr>
        <p:txBody>
          <a:bodyPr wrap="none" lIns="65298" tIns="32649" rIns="65298" bIns="32649" rtlCol="0">
            <a:spAutoFit/>
          </a:bodyPr>
          <a:lstStyle/>
          <a:p>
            <a:r>
              <a:rPr lang="fr-FR" sz="600" dirty="0">
                <a:solidFill>
                  <a:prstClr val="black"/>
                </a:solidFill>
              </a:rPr>
              <a:t>8</a:t>
            </a:r>
          </a:p>
        </p:txBody>
      </p:sp>
      <p:sp>
        <p:nvSpPr>
          <p:cNvPr id="166" name="ZoneTexte 165"/>
          <p:cNvSpPr txBox="1"/>
          <p:nvPr/>
        </p:nvSpPr>
        <p:spPr>
          <a:xfrm>
            <a:off x="6900515" y="1747521"/>
            <a:ext cx="170360" cy="158277"/>
          </a:xfrm>
          <a:prstGeom prst="rect">
            <a:avLst/>
          </a:prstGeom>
          <a:noFill/>
        </p:spPr>
        <p:txBody>
          <a:bodyPr wrap="none" lIns="65298" tIns="32649" rIns="65298" bIns="32649" rtlCol="0">
            <a:spAutoFit/>
          </a:bodyPr>
          <a:lstStyle/>
          <a:p>
            <a:r>
              <a:rPr lang="fr-FR" sz="600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167" name="ZoneTexte 166"/>
          <p:cNvSpPr txBox="1"/>
          <p:nvPr/>
        </p:nvSpPr>
        <p:spPr>
          <a:xfrm>
            <a:off x="7009964" y="2379722"/>
            <a:ext cx="170360" cy="158277"/>
          </a:xfrm>
          <a:prstGeom prst="rect">
            <a:avLst/>
          </a:prstGeom>
          <a:noFill/>
        </p:spPr>
        <p:txBody>
          <a:bodyPr wrap="none" lIns="65298" tIns="32649" rIns="65298" bIns="32649" rtlCol="0">
            <a:spAutoFit/>
          </a:bodyPr>
          <a:lstStyle/>
          <a:p>
            <a:r>
              <a:rPr lang="fr-FR" sz="600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168" name="ZoneTexte 167"/>
          <p:cNvSpPr txBox="1"/>
          <p:nvPr/>
        </p:nvSpPr>
        <p:spPr>
          <a:xfrm>
            <a:off x="7643080" y="1885164"/>
            <a:ext cx="208832" cy="158277"/>
          </a:xfrm>
          <a:prstGeom prst="rect">
            <a:avLst/>
          </a:prstGeom>
          <a:noFill/>
        </p:spPr>
        <p:txBody>
          <a:bodyPr wrap="none" lIns="65298" tIns="32649" rIns="65298" bIns="32649" rtlCol="0">
            <a:spAutoFit/>
          </a:bodyPr>
          <a:lstStyle/>
          <a:p>
            <a:r>
              <a:rPr lang="fr-FR" sz="600" dirty="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169" name="ZoneTexte 168"/>
          <p:cNvSpPr txBox="1"/>
          <p:nvPr/>
        </p:nvSpPr>
        <p:spPr>
          <a:xfrm>
            <a:off x="7022410" y="2985269"/>
            <a:ext cx="208832" cy="158277"/>
          </a:xfrm>
          <a:prstGeom prst="rect">
            <a:avLst/>
          </a:prstGeom>
          <a:noFill/>
        </p:spPr>
        <p:txBody>
          <a:bodyPr wrap="none" lIns="65298" tIns="32649" rIns="65298" bIns="32649" rtlCol="0">
            <a:spAutoFit/>
          </a:bodyPr>
          <a:lstStyle/>
          <a:p>
            <a:r>
              <a:rPr lang="fr-FR" sz="600" dirty="0">
                <a:solidFill>
                  <a:prstClr val="black"/>
                </a:solidFill>
              </a:rPr>
              <a:t>46</a:t>
            </a:r>
          </a:p>
        </p:txBody>
      </p:sp>
      <p:sp>
        <p:nvSpPr>
          <p:cNvPr id="174" name="ZoneTexte 173"/>
          <p:cNvSpPr txBox="1"/>
          <p:nvPr/>
        </p:nvSpPr>
        <p:spPr>
          <a:xfrm>
            <a:off x="2736399" y="3040002"/>
            <a:ext cx="170360" cy="158277"/>
          </a:xfrm>
          <a:prstGeom prst="rect">
            <a:avLst/>
          </a:prstGeom>
          <a:noFill/>
        </p:spPr>
        <p:txBody>
          <a:bodyPr wrap="none" lIns="65298" tIns="32649" rIns="65298" bIns="32649" rtlCol="0">
            <a:spAutoFit/>
          </a:bodyPr>
          <a:lstStyle/>
          <a:p>
            <a:r>
              <a:rPr lang="fr-FR" sz="600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180" name="ZoneTexte 179"/>
          <p:cNvSpPr txBox="1"/>
          <p:nvPr/>
        </p:nvSpPr>
        <p:spPr>
          <a:xfrm>
            <a:off x="2742896" y="3693644"/>
            <a:ext cx="170360" cy="158277"/>
          </a:xfrm>
          <a:prstGeom prst="rect">
            <a:avLst/>
          </a:prstGeom>
          <a:noFill/>
        </p:spPr>
        <p:txBody>
          <a:bodyPr wrap="none" lIns="65298" tIns="32649" rIns="65298" bIns="32649" rtlCol="0">
            <a:spAutoFit/>
          </a:bodyPr>
          <a:lstStyle/>
          <a:p>
            <a:r>
              <a:rPr lang="fr-FR" sz="600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181" name="ZoneTexte 180"/>
          <p:cNvSpPr txBox="1"/>
          <p:nvPr/>
        </p:nvSpPr>
        <p:spPr>
          <a:xfrm>
            <a:off x="2174086" y="4849844"/>
            <a:ext cx="208832" cy="158277"/>
          </a:xfrm>
          <a:prstGeom prst="rect">
            <a:avLst/>
          </a:prstGeom>
          <a:noFill/>
        </p:spPr>
        <p:txBody>
          <a:bodyPr wrap="none" lIns="65298" tIns="32649" rIns="65298" bIns="32649" rtlCol="0">
            <a:spAutoFit/>
          </a:bodyPr>
          <a:lstStyle/>
          <a:p>
            <a:r>
              <a:rPr lang="fr-FR" sz="600" dirty="0">
                <a:solidFill>
                  <a:prstClr val="black"/>
                </a:solidFill>
              </a:rPr>
              <a:t>12</a:t>
            </a:r>
          </a:p>
        </p:txBody>
      </p:sp>
      <p:sp>
        <p:nvSpPr>
          <p:cNvPr id="183" name="ZoneTexte 182"/>
          <p:cNvSpPr txBox="1"/>
          <p:nvPr/>
        </p:nvSpPr>
        <p:spPr>
          <a:xfrm>
            <a:off x="2195436" y="5479944"/>
            <a:ext cx="170360" cy="158277"/>
          </a:xfrm>
          <a:prstGeom prst="rect">
            <a:avLst/>
          </a:prstGeom>
          <a:noFill/>
        </p:spPr>
        <p:txBody>
          <a:bodyPr wrap="none" lIns="65298" tIns="32649" rIns="65298" bIns="32649" rtlCol="0">
            <a:spAutoFit/>
          </a:bodyPr>
          <a:lstStyle/>
          <a:p>
            <a:r>
              <a:rPr lang="fr-FR" sz="600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185" name="Rectangle 68"/>
          <p:cNvSpPr>
            <a:spLocks noChangeArrowheads="1"/>
          </p:cNvSpPr>
          <p:nvPr/>
        </p:nvSpPr>
        <p:spPr bwMode="auto">
          <a:xfrm>
            <a:off x="5137778" y="5157146"/>
            <a:ext cx="2420646" cy="681489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65298" tIns="32649" rIns="65298" bIns="32649">
            <a:spAutoFit/>
          </a:bodyPr>
          <a:lstStyle/>
          <a:p>
            <a:pPr marL="122435" indent="-122435" algn="ctr">
              <a:spcBef>
                <a:spcPct val="50000"/>
              </a:spcBef>
              <a:buFontTx/>
              <a:buChar char="-"/>
            </a:pPr>
            <a:endParaRPr lang="en-GB" sz="400" dirty="0">
              <a:solidFill>
                <a:prstClr val="black"/>
              </a:solidFill>
              <a:latin typeface="Arial" charset="0"/>
            </a:endParaRPr>
          </a:p>
          <a:p>
            <a:pPr marL="122435" indent="-122435" algn="ctr">
              <a:spcBef>
                <a:spcPct val="50000"/>
              </a:spcBef>
              <a:buFontTx/>
              <a:buChar char="-"/>
            </a:pPr>
            <a:endParaRPr lang="en-GB" sz="400" dirty="0">
              <a:solidFill>
                <a:prstClr val="black"/>
              </a:solidFill>
              <a:latin typeface="Arial" charset="0"/>
            </a:endParaRPr>
          </a:p>
          <a:p>
            <a:pPr marL="122435" indent="-122435" algn="ctr">
              <a:spcBef>
                <a:spcPct val="50000"/>
              </a:spcBef>
              <a:buFontTx/>
              <a:buChar char="-"/>
            </a:pPr>
            <a:endParaRPr lang="en-GB" sz="400" dirty="0">
              <a:solidFill>
                <a:prstClr val="black"/>
              </a:solidFill>
              <a:latin typeface="Arial" charset="0"/>
            </a:endParaRPr>
          </a:p>
          <a:p>
            <a:pPr marL="122435" indent="-122435" algn="ctr">
              <a:spcBef>
                <a:spcPct val="50000"/>
              </a:spcBef>
              <a:buFontTx/>
              <a:buChar char="-"/>
            </a:pPr>
            <a:endParaRPr lang="en-GB" sz="400" dirty="0">
              <a:solidFill>
                <a:prstClr val="black"/>
              </a:solidFill>
              <a:latin typeface="Arial" charset="0"/>
            </a:endParaRPr>
          </a:p>
          <a:p>
            <a:pPr marL="122435" indent="-122435" algn="ctr">
              <a:spcBef>
                <a:spcPct val="50000"/>
              </a:spcBef>
              <a:buFontTx/>
              <a:buChar char="-"/>
            </a:pPr>
            <a:endParaRPr lang="en-GB" sz="400" dirty="0">
              <a:solidFill>
                <a:prstClr val="black"/>
              </a:solidFill>
              <a:latin typeface="Arial" charset="0"/>
            </a:endParaRPr>
          </a:p>
          <a:p>
            <a:pPr marL="122435" indent="-122435" algn="ctr">
              <a:spcBef>
                <a:spcPct val="50000"/>
              </a:spcBef>
              <a:buFontTx/>
              <a:buChar char="-"/>
            </a:pPr>
            <a:endParaRPr lang="en-GB" sz="400" dirty="0">
              <a:solidFill>
                <a:prstClr val="black"/>
              </a:solidFill>
              <a:latin typeface="Arial" charset="0"/>
            </a:endParaRPr>
          </a:p>
          <a:p>
            <a:pPr marL="122435" indent="-122435" algn="ctr">
              <a:spcBef>
                <a:spcPct val="50000"/>
              </a:spcBef>
              <a:buFontTx/>
              <a:buChar char="-"/>
            </a:pPr>
            <a:endParaRPr lang="en-GB" sz="400" b="1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88" name="Rectangle 68"/>
          <p:cNvSpPr>
            <a:spLocks noChangeArrowheads="1"/>
          </p:cNvSpPr>
          <p:nvPr/>
        </p:nvSpPr>
        <p:spPr bwMode="auto">
          <a:xfrm>
            <a:off x="5143821" y="5166254"/>
            <a:ext cx="947817" cy="296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298" tIns="32649" rIns="65298" bIns="32649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600" b="1" dirty="0" err="1">
                <a:solidFill>
                  <a:prstClr val="black"/>
                </a:solidFill>
                <a:latin typeface="Arial" charset="0"/>
              </a:rPr>
              <a:t>Régie</a:t>
            </a:r>
            <a:r>
              <a:rPr lang="en-GB" sz="600" b="1" dirty="0">
                <a:solidFill>
                  <a:prstClr val="black"/>
                </a:solidFill>
                <a:latin typeface="Arial" charset="0"/>
              </a:rPr>
              <a:t> 3</a:t>
            </a:r>
            <a:r>
              <a:rPr lang="en-GB" sz="500" b="1" dirty="0">
                <a:solidFill>
                  <a:prstClr val="black"/>
                </a:solidFill>
                <a:latin typeface="Arial" charset="0"/>
              </a:rPr>
              <a:t>+Speak et Plateau</a:t>
            </a:r>
          </a:p>
          <a:p>
            <a:pPr>
              <a:spcBef>
                <a:spcPct val="50000"/>
              </a:spcBef>
            </a:pPr>
            <a:r>
              <a:rPr lang="en-GB" sz="600" b="1" dirty="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pic>
        <p:nvPicPr>
          <p:cNvPr id="18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233258" y="5376526"/>
            <a:ext cx="906931" cy="169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5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233258" y="5623444"/>
            <a:ext cx="906931" cy="85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6" name="Rectangle 68"/>
          <p:cNvSpPr>
            <a:spLocks noChangeArrowheads="1"/>
          </p:cNvSpPr>
          <p:nvPr/>
        </p:nvSpPr>
        <p:spPr bwMode="auto">
          <a:xfrm>
            <a:off x="6351517" y="5201906"/>
            <a:ext cx="563654" cy="589156"/>
          </a:xfrm>
          <a:prstGeom prst="rect">
            <a:avLst/>
          </a:prstGeom>
          <a:ln/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65298" tIns="32649" rIns="65298" bIns="3264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400" b="1" dirty="0">
                <a:solidFill>
                  <a:prstClr val="black"/>
                </a:solidFill>
                <a:latin typeface="Arial" charset="0"/>
              </a:rPr>
              <a:t>4 </a:t>
            </a:r>
            <a:r>
              <a:rPr lang="en-GB" sz="400" b="1" dirty="0" err="1">
                <a:solidFill>
                  <a:prstClr val="black"/>
                </a:solidFill>
                <a:latin typeface="Arial" charset="0"/>
              </a:rPr>
              <a:t>fils</a:t>
            </a:r>
            <a:r>
              <a:rPr lang="en-GB" sz="400" b="1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GB" sz="400" b="1" dirty="0" err="1">
                <a:solidFill>
                  <a:prstClr val="black"/>
                </a:solidFill>
                <a:latin typeface="Arial" charset="0"/>
              </a:rPr>
              <a:t>Régie</a:t>
            </a:r>
            <a:r>
              <a:rPr lang="en-GB" sz="400" b="1" dirty="0">
                <a:solidFill>
                  <a:prstClr val="black"/>
                </a:solidFill>
                <a:latin typeface="Arial" charset="0"/>
              </a:rPr>
              <a:t> 3</a:t>
            </a:r>
          </a:p>
          <a:p>
            <a:pPr algn="ctr">
              <a:spcBef>
                <a:spcPct val="50000"/>
              </a:spcBef>
            </a:pPr>
            <a:endParaRPr lang="en-GB" sz="400" b="1" dirty="0">
              <a:solidFill>
                <a:prstClr val="black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en-GB" sz="400" dirty="0" err="1">
                <a:solidFill>
                  <a:prstClr val="black"/>
                </a:solidFill>
                <a:latin typeface="Arial" charset="0"/>
              </a:rPr>
              <a:t>Caméras</a:t>
            </a:r>
            <a:endParaRPr lang="en-GB" sz="400" dirty="0">
              <a:solidFill>
                <a:prstClr val="black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en-GB" sz="400" dirty="0" err="1">
                <a:solidFill>
                  <a:prstClr val="black"/>
                </a:solidFill>
                <a:latin typeface="Arial" charset="0"/>
              </a:rPr>
              <a:t>Prompteur</a:t>
            </a:r>
            <a:endParaRPr lang="en-GB" sz="400" dirty="0">
              <a:solidFill>
                <a:prstClr val="black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endParaRPr lang="en-GB" sz="400" dirty="0">
              <a:solidFill>
                <a:prstClr val="black"/>
              </a:solidFill>
              <a:latin typeface="Arial" charset="0"/>
            </a:endParaRPr>
          </a:p>
          <a:p>
            <a:pPr marL="122435" indent="-122435" algn="ctr">
              <a:spcBef>
                <a:spcPct val="50000"/>
              </a:spcBef>
              <a:buFontTx/>
              <a:buChar char="-"/>
            </a:pPr>
            <a:endParaRPr lang="en-GB" sz="400" b="1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97" name="Rectangle 68"/>
          <p:cNvSpPr>
            <a:spLocks noChangeArrowheads="1"/>
          </p:cNvSpPr>
          <p:nvPr/>
        </p:nvSpPr>
        <p:spPr bwMode="auto">
          <a:xfrm>
            <a:off x="6957114" y="5201073"/>
            <a:ext cx="563654" cy="589156"/>
          </a:xfrm>
          <a:prstGeom prst="rect">
            <a:avLst/>
          </a:prstGeom>
          <a:ln/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65298" tIns="32649" rIns="65298" bIns="3264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400" b="1" dirty="0">
                <a:solidFill>
                  <a:prstClr val="black"/>
                </a:solidFill>
                <a:latin typeface="Arial" charset="0"/>
              </a:rPr>
              <a:t>Morse </a:t>
            </a:r>
            <a:r>
              <a:rPr lang="en-GB" sz="400" b="1" dirty="0" err="1">
                <a:solidFill>
                  <a:prstClr val="black"/>
                </a:solidFill>
                <a:latin typeface="Arial" charset="0"/>
              </a:rPr>
              <a:t>Régie</a:t>
            </a:r>
            <a:r>
              <a:rPr lang="en-GB" sz="400" b="1" dirty="0">
                <a:solidFill>
                  <a:prstClr val="black"/>
                </a:solidFill>
                <a:latin typeface="Arial" charset="0"/>
              </a:rPr>
              <a:t> 3</a:t>
            </a:r>
          </a:p>
          <a:p>
            <a:pPr algn="ctr">
              <a:spcBef>
                <a:spcPct val="50000"/>
              </a:spcBef>
            </a:pPr>
            <a:endParaRPr lang="en-GB" sz="400" b="1" dirty="0">
              <a:solidFill>
                <a:prstClr val="black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en-GB" sz="400" dirty="0" err="1">
                <a:solidFill>
                  <a:prstClr val="black"/>
                </a:solidFill>
                <a:latin typeface="Arial" charset="0"/>
              </a:rPr>
              <a:t>oreillettes</a:t>
            </a:r>
            <a:endParaRPr lang="en-GB" sz="400" dirty="0">
              <a:solidFill>
                <a:prstClr val="black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en-GB" sz="400" dirty="0">
                <a:solidFill>
                  <a:prstClr val="black"/>
                </a:solidFill>
                <a:latin typeface="Arial" charset="0"/>
              </a:rPr>
              <a:t>retour </a:t>
            </a:r>
            <a:r>
              <a:rPr lang="en-GB" sz="400" dirty="0" err="1">
                <a:solidFill>
                  <a:prstClr val="black"/>
                </a:solidFill>
                <a:latin typeface="Arial" charset="0"/>
              </a:rPr>
              <a:t>trad</a:t>
            </a:r>
            <a:endParaRPr lang="en-GB" sz="400" dirty="0">
              <a:solidFill>
                <a:prstClr val="black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en-GB" sz="400" dirty="0" err="1">
                <a:solidFill>
                  <a:prstClr val="black"/>
                </a:solidFill>
                <a:latin typeface="Arial" charset="0"/>
              </a:rPr>
              <a:t>ordre</a:t>
            </a:r>
            <a:r>
              <a:rPr lang="en-GB" sz="400" dirty="0">
                <a:solidFill>
                  <a:prstClr val="black"/>
                </a:solidFill>
                <a:latin typeface="Arial" charset="0"/>
              </a:rPr>
              <a:t> plateau</a:t>
            </a:r>
          </a:p>
          <a:p>
            <a:pPr algn="ctr">
              <a:spcBef>
                <a:spcPct val="50000"/>
              </a:spcBef>
            </a:pPr>
            <a:endParaRPr lang="en-GB" sz="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9" name="ZoneTexte 208"/>
          <p:cNvSpPr txBox="1"/>
          <p:nvPr/>
        </p:nvSpPr>
        <p:spPr>
          <a:xfrm>
            <a:off x="3237423" y="5014982"/>
            <a:ext cx="208832" cy="158277"/>
          </a:xfrm>
          <a:prstGeom prst="rect">
            <a:avLst/>
          </a:prstGeom>
          <a:noFill/>
        </p:spPr>
        <p:txBody>
          <a:bodyPr wrap="none" lIns="65298" tIns="32649" rIns="65298" bIns="32649" rtlCol="0">
            <a:spAutoFit/>
          </a:bodyPr>
          <a:lstStyle/>
          <a:p>
            <a:r>
              <a:rPr lang="fr-FR" sz="600" dirty="0">
                <a:solidFill>
                  <a:prstClr val="black"/>
                </a:solidFill>
              </a:rPr>
              <a:t>11</a:t>
            </a:r>
          </a:p>
        </p:txBody>
      </p:sp>
      <p:sp>
        <p:nvSpPr>
          <p:cNvPr id="210" name="ZoneTexte 209"/>
          <p:cNvSpPr txBox="1"/>
          <p:nvPr/>
        </p:nvSpPr>
        <p:spPr>
          <a:xfrm>
            <a:off x="3837679" y="5014982"/>
            <a:ext cx="170360" cy="158277"/>
          </a:xfrm>
          <a:prstGeom prst="rect">
            <a:avLst/>
          </a:prstGeom>
          <a:noFill/>
        </p:spPr>
        <p:txBody>
          <a:bodyPr wrap="none" lIns="65298" tIns="32649" rIns="65298" bIns="32649" rtlCol="0">
            <a:spAutoFit/>
          </a:bodyPr>
          <a:lstStyle/>
          <a:p>
            <a:r>
              <a:rPr lang="fr-FR" sz="600" dirty="0">
                <a:solidFill>
                  <a:prstClr val="black"/>
                </a:solidFill>
              </a:rPr>
              <a:t>9</a:t>
            </a:r>
          </a:p>
        </p:txBody>
      </p:sp>
      <p:sp>
        <p:nvSpPr>
          <p:cNvPr id="222" name="ZoneTexte 221"/>
          <p:cNvSpPr txBox="1"/>
          <p:nvPr/>
        </p:nvSpPr>
        <p:spPr>
          <a:xfrm>
            <a:off x="5510140" y="5014982"/>
            <a:ext cx="208832" cy="158277"/>
          </a:xfrm>
          <a:prstGeom prst="rect">
            <a:avLst/>
          </a:prstGeom>
          <a:noFill/>
        </p:spPr>
        <p:txBody>
          <a:bodyPr wrap="none" lIns="65298" tIns="32649" rIns="65298" bIns="32649" rtlCol="0">
            <a:spAutoFit/>
          </a:bodyPr>
          <a:lstStyle/>
          <a:p>
            <a:r>
              <a:rPr lang="fr-FR" sz="600" dirty="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224" name="ZoneTexte 223"/>
          <p:cNvSpPr txBox="1"/>
          <p:nvPr/>
        </p:nvSpPr>
        <p:spPr>
          <a:xfrm>
            <a:off x="6577937" y="5014982"/>
            <a:ext cx="170360" cy="158277"/>
          </a:xfrm>
          <a:prstGeom prst="rect">
            <a:avLst/>
          </a:prstGeom>
          <a:noFill/>
        </p:spPr>
        <p:txBody>
          <a:bodyPr wrap="none" lIns="65298" tIns="32649" rIns="65298" bIns="32649" rtlCol="0">
            <a:spAutoFit/>
          </a:bodyPr>
          <a:lstStyle/>
          <a:p>
            <a:r>
              <a:rPr lang="fr-FR" sz="600" dirty="0">
                <a:solidFill>
                  <a:prstClr val="black"/>
                </a:solidFill>
              </a:rPr>
              <a:t>7</a:t>
            </a:r>
          </a:p>
        </p:txBody>
      </p:sp>
      <p:sp>
        <p:nvSpPr>
          <p:cNvPr id="230" name="Line 66"/>
          <p:cNvSpPr>
            <a:spLocks noChangeShapeType="1"/>
          </p:cNvSpPr>
          <p:nvPr/>
        </p:nvSpPr>
        <p:spPr bwMode="auto">
          <a:xfrm>
            <a:off x="2123861" y="4394022"/>
            <a:ext cx="90220" cy="0"/>
          </a:xfrm>
          <a:prstGeom prst="line">
            <a:avLst/>
          </a:prstGeom>
          <a:ln>
            <a:solidFill>
              <a:srgbClr val="00B05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65298" tIns="32649" rIns="65298" bIns="32649"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31" name="Rectangle 69"/>
          <p:cNvSpPr>
            <a:spLocks noChangeArrowheads="1"/>
          </p:cNvSpPr>
          <p:nvPr/>
        </p:nvSpPr>
        <p:spPr bwMode="auto">
          <a:xfrm>
            <a:off x="887217" y="4149081"/>
            <a:ext cx="1335769" cy="534185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65298" tIns="32649" rIns="65298" bIns="32649" anchor="ctr"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242" name="Rectangle 68"/>
          <p:cNvSpPr>
            <a:spLocks noChangeArrowheads="1"/>
          </p:cNvSpPr>
          <p:nvPr/>
        </p:nvSpPr>
        <p:spPr bwMode="auto">
          <a:xfrm>
            <a:off x="895960" y="4153666"/>
            <a:ext cx="598362" cy="158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298" tIns="32649" rIns="65298" bIns="32649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600" b="1" dirty="0">
                <a:solidFill>
                  <a:prstClr val="black"/>
                </a:solidFill>
                <a:latin typeface="Arial" charset="0"/>
              </a:rPr>
              <a:t>Maintenance</a:t>
            </a:r>
          </a:p>
        </p:txBody>
      </p:sp>
      <p:sp>
        <p:nvSpPr>
          <p:cNvPr id="244" name="ZoneTexte 243"/>
          <p:cNvSpPr txBox="1"/>
          <p:nvPr/>
        </p:nvSpPr>
        <p:spPr>
          <a:xfrm>
            <a:off x="2205213" y="4311617"/>
            <a:ext cx="170360" cy="158277"/>
          </a:xfrm>
          <a:prstGeom prst="rect">
            <a:avLst/>
          </a:prstGeom>
          <a:noFill/>
        </p:spPr>
        <p:txBody>
          <a:bodyPr wrap="none" lIns="65298" tIns="32649" rIns="65298" bIns="32649" rtlCol="0">
            <a:spAutoFit/>
          </a:bodyPr>
          <a:lstStyle/>
          <a:p>
            <a:r>
              <a:rPr lang="fr-FR" sz="60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248" name="Line 66"/>
          <p:cNvSpPr>
            <a:spLocks noChangeShapeType="1"/>
          </p:cNvSpPr>
          <p:nvPr/>
        </p:nvSpPr>
        <p:spPr bwMode="auto">
          <a:xfrm>
            <a:off x="2211375" y="4437059"/>
            <a:ext cx="127198" cy="0"/>
          </a:xfrm>
          <a:prstGeom prst="line">
            <a:avLst/>
          </a:prstGeom>
          <a:ln>
            <a:solidFill>
              <a:srgbClr val="00B05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65298" tIns="32649" rIns="65298" bIns="32649"/>
          <a:lstStyle/>
          <a:p>
            <a:endParaRPr lang="fr-FR">
              <a:solidFill>
                <a:prstClr val="black"/>
              </a:solidFill>
            </a:endParaRPr>
          </a:p>
        </p:txBody>
      </p:sp>
      <p:pic>
        <p:nvPicPr>
          <p:cNvPr id="250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102967" y="4403862"/>
            <a:ext cx="906931" cy="169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791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57215"/>
            <a:ext cx="8064500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813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255"/>
          <p:cNvSpPr>
            <a:spLocks noChangeArrowheads="1"/>
          </p:cNvSpPr>
          <p:nvPr/>
        </p:nvSpPr>
        <p:spPr bwMode="auto">
          <a:xfrm>
            <a:off x="1758567" y="1727909"/>
            <a:ext cx="3381375" cy="3600450"/>
          </a:xfrm>
          <a:prstGeom prst="ellipse">
            <a:avLst/>
          </a:prstGeom>
          <a:noFill/>
          <a:ln w="2857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6396" tIns="28197" rIns="56396" bIns="28197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fr-FR" altLang="fr-FR" sz="19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Oval 254"/>
          <p:cNvSpPr>
            <a:spLocks noChangeArrowheads="1"/>
          </p:cNvSpPr>
          <p:nvPr/>
        </p:nvSpPr>
        <p:spPr bwMode="auto">
          <a:xfrm>
            <a:off x="1941130" y="1862846"/>
            <a:ext cx="2949575" cy="3282950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6396" tIns="28197" rIns="56396" bIns="28197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fr-FR" altLang="fr-FR" sz="19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itle 1"/>
          <p:cNvSpPr>
            <a:spLocks/>
          </p:cNvSpPr>
          <p:nvPr/>
        </p:nvSpPr>
        <p:spPr bwMode="auto">
          <a:xfrm>
            <a:off x="1752600" y="536575"/>
            <a:ext cx="56007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611" tIns="39805" rIns="79611" bIns="39805" anchor="ctr"/>
          <a:lstStyle>
            <a:lvl1pPr defTabSz="1290638" eaLnBrk="0" hangingPunct="0"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1pPr>
            <a:lvl2pPr marL="742950" indent="-285750" defTabSz="1290638" eaLnBrk="0" hangingPunct="0"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2pPr>
            <a:lvl3pPr marL="1143000" indent="-228600" defTabSz="1290638" eaLnBrk="0" hangingPunct="0"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3pPr>
            <a:lvl4pPr marL="1600200" indent="-228600" defTabSz="1290638" eaLnBrk="0" hangingPunct="0"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4pPr>
            <a:lvl5pPr marL="2057400" indent="-228600" defTabSz="1290638" eaLnBrk="0" hangingPunct="0"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5pPr>
            <a:lvl6pPr marL="2514600" indent="-228600" defTabSz="12906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6pPr>
            <a:lvl7pPr marL="2971800" indent="-228600" defTabSz="12906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7pPr>
            <a:lvl8pPr marL="3429000" indent="-228600" defTabSz="12906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8pPr>
            <a:lvl9pPr marL="3886200" indent="-228600" defTabSz="12906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fr-FR" sz="1500" b="1" dirty="0" err="1">
                <a:latin typeface="Comic Sans MS" pitchFamily="66" charset="0"/>
              </a:rPr>
              <a:t>SYSTÈME</a:t>
            </a:r>
            <a:r>
              <a:rPr lang="en-US" altLang="fr-FR" sz="1500" b="1" dirty="0">
                <a:latin typeface="Comic Sans MS" pitchFamily="66" charset="0"/>
              </a:rPr>
              <a:t> </a:t>
            </a:r>
            <a:r>
              <a:rPr lang="en-US" altLang="fr-FR" sz="1500" b="1" dirty="0" err="1">
                <a:latin typeface="Comic Sans MS" pitchFamily="66" charset="0"/>
              </a:rPr>
              <a:t>D’ORDRES</a:t>
            </a:r>
            <a:r>
              <a:rPr lang="en-US" altLang="fr-FR" sz="1500" b="1" dirty="0">
                <a:latin typeface="Comic Sans MS" pitchFamily="66" charset="0"/>
              </a:rPr>
              <a:t> FRANCE </a:t>
            </a:r>
            <a:r>
              <a:rPr lang="en-US" altLang="fr-FR" sz="1500" b="1" dirty="0" err="1">
                <a:latin typeface="Comic Sans MS" pitchFamily="66" charset="0"/>
              </a:rPr>
              <a:t>TÉLÉVISIONS</a:t>
            </a:r>
            <a:r>
              <a:rPr lang="en-US" altLang="fr-FR" sz="1500" b="1" dirty="0">
                <a:latin typeface="Comic Sans MS" pitchFamily="66" charset="0"/>
              </a:rPr>
              <a:t/>
            </a:r>
            <a:br>
              <a:rPr lang="en-US" altLang="fr-FR" sz="1500" b="1" dirty="0">
                <a:latin typeface="Comic Sans MS" pitchFamily="66" charset="0"/>
              </a:rPr>
            </a:br>
            <a:r>
              <a:rPr lang="en-US" altLang="fr-FR" sz="1500" b="1" dirty="0">
                <a:latin typeface="Comic Sans MS" pitchFamily="66" charset="0"/>
              </a:rPr>
              <a:t>INTERCONNEXION</a:t>
            </a:r>
            <a:r>
              <a:rPr lang="en-US" altLang="fr-FR" sz="700" b="1" dirty="0">
                <a:latin typeface="Comic Sans MS" pitchFamily="66" charset="0"/>
              </a:rPr>
              <a:t>V3-7</a:t>
            </a:r>
          </a:p>
        </p:txBody>
      </p:sp>
      <p:grpSp>
        <p:nvGrpSpPr>
          <p:cNvPr id="8" name="Group 235"/>
          <p:cNvGrpSpPr>
            <a:grpSpLocks/>
          </p:cNvGrpSpPr>
          <p:nvPr/>
        </p:nvGrpSpPr>
        <p:grpSpPr bwMode="auto">
          <a:xfrm>
            <a:off x="3026981" y="1710439"/>
            <a:ext cx="1052843" cy="488949"/>
            <a:chOff x="3641" y="3319"/>
            <a:chExt cx="1098" cy="485"/>
          </a:xfrm>
        </p:grpSpPr>
        <p:pic>
          <p:nvPicPr>
            <p:cNvPr id="9" name="Picture 103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1" y="3319"/>
              <a:ext cx="851" cy="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117"/>
            <p:cNvSpPr txBox="1">
              <a:spLocks noChangeArrowheads="1"/>
            </p:cNvSpPr>
            <p:nvPr/>
          </p:nvSpPr>
          <p:spPr bwMode="auto">
            <a:xfrm>
              <a:off x="3690" y="3438"/>
              <a:ext cx="1049" cy="366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1481138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RomanC" pitchFamily="2" charset="0"/>
                  <a:cs typeface="RomanC" pitchFamily="2" charset="0"/>
                </a:defRPr>
              </a:lvl1pPr>
              <a:lvl2pPr marL="742950" indent="-285750" defTabSz="1481138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RomanC" pitchFamily="2" charset="0"/>
                  <a:cs typeface="RomanC" pitchFamily="2" charset="0"/>
                </a:defRPr>
              </a:lvl2pPr>
              <a:lvl3pPr marL="1143000" indent="-228600" defTabSz="1481138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RomanC" pitchFamily="2" charset="0"/>
                  <a:cs typeface="RomanC" pitchFamily="2" charset="0"/>
                </a:defRPr>
              </a:lvl3pPr>
              <a:lvl4pPr marL="1600200" indent="-228600" defTabSz="1481138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RomanC" pitchFamily="2" charset="0"/>
                  <a:cs typeface="RomanC" pitchFamily="2" charset="0"/>
                </a:defRPr>
              </a:lvl4pPr>
              <a:lvl5pPr marL="2057400" indent="-228600" defTabSz="1481138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RomanC" pitchFamily="2" charset="0"/>
                  <a:cs typeface="RomanC" pitchFamily="2" charset="0"/>
                </a:defRPr>
              </a:lvl5pPr>
              <a:lvl6pPr marL="2514600" indent="-228600" defTabSz="14811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RomanC" pitchFamily="2" charset="0"/>
                  <a:cs typeface="RomanC" pitchFamily="2" charset="0"/>
                </a:defRPr>
              </a:lvl6pPr>
              <a:lvl7pPr marL="2971800" indent="-228600" defTabSz="14811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RomanC" pitchFamily="2" charset="0"/>
                  <a:cs typeface="RomanC" pitchFamily="2" charset="0"/>
                </a:defRPr>
              </a:lvl7pPr>
              <a:lvl8pPr marL="3429000" indent="-228600" defTabSz="14811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RomanC" pitchFamily="2" charset="0"/>
                  <a:cs typeface="RomanC" pitchFamily="2" charset="0"/>
                </a:defRPr>
              </a:lvl8pPr>
              <a:lvl9pPr marL="3886200" indent="-228600" defTabSz="14811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RomanC" pitchFamily="2" charset="0"/>
                  <a:cs typeface="RomanC" pitchFamily="2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b="1">
                  <a:solidFill>
                    <a:srgbClr val="333399"/>
                  </a:solidFill>
                  <a:latin typeface="Arial" charset="0"/>
                </a:rPr>
                <a:t>NODAL</a:t>
              </a:r>
            </a:p>
          </p:txBody>
        </p:sp>
      </p:grpSp>
      <p:grpSp>
        <p:nvGrpSpPr>
          <p:cNvPr id="11" name="Group 237"/>
          <p:cNvGrpSpPr>
            <a:grpSpLocks/>
          </p:cNvGrpSpPr>
          <p:nvPr/>
        </p:nvGrpSpPr>
        <p:grpSpPr bwMode="auto">
          <a:xfrm>
            <a:off x="1501386" y="2735979"/>
            <a:ext cx="979488" cy="510595"/>
            <a:chOff x="3641" y="4387"/>
            <a:chExt cx="1021" cy="507"/>
          </a:xfrm>
        </p:grpSpPr>
        <p:pic>
          <p:nvPicPr>
            <p:cNvPr id="12" name="Picture 103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1" y="4387"/>
              <a:ext cx="851" cy="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118"/>
            <p:cNvSpPr txBox="1">
              <a:spLocks noChangeArrowheads="1"/>
            </p:cNvSpPr>
            <p:nvPr/>
          </p:nvSpPr>
          <p:spPr bwMode="auto">
            <a:xfrm>
              <a:off x="3690" y="4527"/>
              <a:ext cx="972" cy="367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1481138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RomanC" pitchFamily="2" charset="0"/>
                  <a:cs typeface="RomanC" pitchFamily="2" charset="0"/>
                </a:defRPr>
              </a:lvl1pPr>
              <a:lvl2pPr marL="742950" indent="-285750" defTabSz="1481138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RomanC" pitchFamily="2" charset="0"/>
                  <a:cs typeface="RomanC" pitchFamily="2" charset="0"/>
                </a:defRPr>
              </a:lvl2pPr>
              <a:lvl3pPr marL="1143000" indent="-228600" defTabSz="1481138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RomanC" pitchFamily="2" charset="0"/>
                  <a:cs typeface="RomanC" pitchFamily="2" charset="0"/>
                </a:defRPr>
              </a:lvl3pPr>
              <a:lvl4pPr marL="1600200" indent="-228600" defTabSz="1481138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RomanC" pitchFamily="2" charset="0"/>
                  <a:cs typeface="RomanC" pitchFamily="2" charset="0"/>
                </a:defRPr>
              </a:lvl4pPr>
              <a:lvl5pPr marL="2057400" indent="-228600" defTabSz="1481138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RomanC" pitchFamily="2" charset="0"/>
                  <a:cs typeface="RomanC" pitchFamily="2" charset="0"/>
                </a:defRPr>
              </a:lvl5pPr>
              <a:lvl6pPr marL="2514600" indent="-228600" defTabSz="14811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RomanC" pitchFamily="2" charset="0"/>
                  <a:cs typeface="RomanC" pitchFamily="2" charset="0"/>
                </a:defRPr>
              </a:lvl6pPr>
              <a:lvl7pPr marL="2971800" indent="-228600" defTabSz="14811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RomanC" pitchFamily="2" charset="0"/>
                  <a:cs typeface="RomanC" pitchFamily="2" charset="0"/>
                </a:defRPr>
              </a:lvl7pPr>
              <a:lvl8pPr marL="3429000" indent="-228600" defTabSz="14811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RomanC" pitchFamily="2" charset="0"/>
                  <a:cs typeface="RomanC" pitchFamily="2" charset="0"/>
                </a:defRPr>
              </a:lvl8pPr>
              <a:lvl9pPr marL="3886200" indent="-228600" defTabSz="14811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RomanC" pitchFamily="2" charset="0"/>
                  <a:cs typeface="RomanC" pitchFamily="2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b="1">
                  <a:solidFill>
                    <a:srgbClr val="333399"/>
                  </a:solidFill>
                  <a:latin typeface="Arial" charset="0"/>
                </a:rPr>
                <a:t>Fr2 AB</a:t>
              </a:r>
            </a:p>
          </p:txBody>
        </p:sp>
      </p:grpSp>
      <p:grpSp>
        <p:nvGrpSpPr>
          <p:cNvPr id="14" name="Group 236"/>
          <p:cNvGrpSpPr>
            <a:grpSpLocks/>
          </p:cNvGrpSpPr>
          <p:nvPr/>
        </p:nvGrpSpPr>
        <p:grpSpPr bwMode="auto">
          <a:xfrm>
            <a:off x="1604580" y="4158371"/>
            <a:ext cx="815975" cy="508000"/>
            <a:chOff x="5170" y="2937"/>
            <a:chExt cx="851" cy="504"/>
          </a:xfrm>
        </p:grpSpPr>
        <p:pic>
          <p:nvPicPr>
            <p:cNvPr id="15" name="Picture 103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0" y="2937"/>
              <a:ext cx="851" cy="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 Box 119"/>
            <p:cNvSpPr txBox="1">
              <a:spLocks noChangeArrowheads="1"/>
            </p:cNvSpPr>
            <p:nvPr/>
          </p:nvSpPr>
          <p:spPr bwMode="auto">
            <a:xfrm>
              <a:off x="5187" y="3075"/>
              <a:ext cx="808" cy="366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1481138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RomanC" pitchFamily="2" charset="0"/>
                  <a:cs typeface="RomanC" pitchFamily="2" charset="0"/>
                </a:defRPr>
              </a:lvl1pPr>
              <a:lvl2pPr marL="742950" indent="-285750" defTabSz="1481138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RomanC" pitchFamily="2" charset="0"/>
                  <a:cs typeface="RomanC" pitchFamily="2" charset="0"/>
                </a:defRPr>
              </a:lvl2pPr>
              <a:lvl3pPr marL="1143000" indent="-228600" defTabSz="1481138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RomanC" pitchFamily="2" charset="0"/>
                  <a:cs typeface="RomanC" pitchFamily="2" charset="0"/>
                </a:defRPr>
              </a:lvl3pPr>
              <a:lvl4pPr marL="1600200" indent="-228600" defTabSz="1481138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RomanC" pitchFamily="2" charset="0"/>
                  <a:cs typeface="RomanC" pitchFamily="2" charset="0"/>
                </a:defRPr>
              </a:lvl4pPr>
              <a:lvl5pPr marL="2057400" indent="-228600" defTabSz="1481138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RomanC" pitchFamily="2" charset="0"/>
                  <a:cs typeface="RomanC" pitchFamily="2" charset="0"/>
                </a:defRPr>
              </a:lvl5pPr>
              <a:lvl6pPr marL="2514600" indent="-228600" defTabSz="14811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RomanC" pitchFamily="2" charset="0"/>
                  <a:cs typeface="RomanC" pitchFamily="2" charset="0"/>
                </a:defRPr>
              </a:lvl6pPr>
              <a:lvl7pPr marL="2971800" indent="-228600" defTabSz="14811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RomanC" pitchFamily="2" charset="0"/>
                  <a:cs typeface="RomanC" pitchFamily="2" charset="0"/>
                </a:defRPr>
              </a:lvl7pPr>
              <a:lvl8pPr marL="3429000" indent="-228600" defTabSz="14811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RomanC" pitchFamily="2" charset="0"/>
                  <a:cs typeface="RomanC" pitchFamily="2" charset="0"/>
                </a:defRPr>
              </a:lvl8pPr>
              <a:lvl9pPr marL="3886200" indent="-228600" defTabSz="14811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RomanC" pitchFamily="2" charset="0"/>
                  <a:cs typeface="RomanC" pitchFamily="2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b="1">
                  <a:solidFill>
                    <a:srgbClr val="333399"/>
                  </a:solidFill>
                  <a:latin typeface="Arial" charset="0"/>
                </a:rPr>
                <a:t>Fr2 C</a:t>
              </a:r>
            </a:p>
          </p:txBody>
        </p:sp>
      </p:grpSp>
      <p:grpSp>
        <p:nvGrpSpPr>
          <p:cNvPr id="17" name="Group 238"/>
          <p:cNvGrpSpPr>
            <a:grpSpLocks/>
          </p:cNvGrpSpPr>
          <p:nvPr/>
        </p:nvGrpSpPr>
        <p:grpSpPr bwMode="auto">
          <a:xfrm>
            <a:off x="4135052" y="4560007"/>
            <a:ext cx="968375" cy="501650"/>
            <a:chOff x="5164" y="4759"/>
            <a:chExt cx="1009" cy="497"/>
          </a:xfrm>
        </p:grpSpPr>
        <p:pic>
          <p:nvPicPr>
            <p:cNvPr id="18" name="Picture 103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4" y="4759"/>
              <a:ext cx="851" cy="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 Box 120"/>
            <p:cNvSpPr txBox="1">
              <a:spLocks noChangeArrowheads="1"/>
            </p:cNvSpPr>
            <p:nvPr/>
          </p:nvSpPr>
          <p:spPr bwMode="auto">
            <a:xfrm>
              <a:off x="5232" y="4890"/>
              <a:ext cx="941" cy="366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1481138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RomanC" pitchFamily="2" charset="0"/>
                  <a:cs typeface="RomanC" pitchFamily="2" charset="0"/>
                </a:defRPr>
              </a:lvl1pPr>
              <a:lvl2pPr marL="742950" indent="-285750" defTabSz="1481138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RomanC" pitchFamily="2" charset="0"/>
                  <a:cs typeface="RomanC" pitchFamily="2" charset="0"/>
                </a:defRPr>
              </a:lvl2pPr>
              <a:lvl3pPr marL="1143000" indent="-228600" defTabSz="1481138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RomanC" pitchFamily="2" charset="0"/>
                  <a:cs typeface="RomanC" pitchFamily="2" charset="0"/>
                </a:defRPr>
              </a:lvl3pPr>
              <a:lvl4pPr marL="1600200" indent="-228600" defTabSz="1481138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RomanC" pitchFamily="2" charset="0"/>
                  <a:cs typeface="RomanC" pitchFamily="2" charset="0"/>
                </a:defRPr>
              </a:lvl4pPr>
              <a:lvl5pPr marL="2057400" indent="-228600" defTabSz="1481138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RomanC" pitchFamily="2" charset="0"/>
                  <a:cs typeface="RomanC" pitchFamily="2" charset="0"/>
                </a:defRPr>
              </a:lvl5pPr>
              <a:lvl6pPr marL="2514600" indent="-228600" defTabSz="14811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RomanC" pitchFamily="2" charset="0"/>
                  <a:cs typeface="RomanC" pitchFamily="2" charset="0"/>
                </a:defRPr>
              </a:lvl6pPr>
              <a:lvl7pPr marL="2971800" indent="-228600" defTabSz="14811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RomanC" pitchFamily="2" charset="0"/>
                  <a:cs typeface="RomanC" pitchFamily="2" charset="0"/>
                </a:defRPr>
              </a:lvl7pPr>
              <a:lvl8pPr marL="3429000" indent="-228600" defTabSz="14811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RomanC" pitchFamily="2" charset="0"/>
                  <a:cs typeface="RomanC" pitchFamily="2" charset="0"/>
                </a:defRPr>
              </a:lvl8pPr>
              <a:lvl9pPr marL="3886200" indent="-228600" defTabSz="14811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RomanC" pitchFamily="2" charset="0"/>
                  <a:cs typeface="RomanC" pitchFamily="2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b="1">
                  <a:solidFill>
                    <a:srgbClr val="333399"/>
                  </a:solidFill>
                  <a:latin typeface="Arial" charset="0"/>
                </a:rPr>
                <a:t>Fr3 R1</a:t>
              </a:r>
            </a:p>
          </p:txBody>
        </p:sp>
      </p:grpSp>
      <p:grpSp>
        <p:nvGrpSpPr>
          <p:cNvPr id="20" name="Group 240"/>
          <p:cNvGrpSpPr>
            <a:grpSpLocks/>
          </p:cNvGrpSpPr>
          <p:nvPr/>
        </p:nvGrpSpPr>
        <p:grpSpPr bwMode="auto">
          <a:xfrm>
            <a:off x="2926966" y="4955307"/>
            <a:ext cx="817563" cy="511176"/>
            <a:chOff x="6604" y="4387"/>
            <a:chExt cx="851" cy="506"/>
          </a:xfrm>
        </p:grpSpPr>
        <p:pic>
          <p:nvPicPr>
            <p:cNvPr id="21" name="Picture 103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4" y="4387"/>
              <a:ext cx="851" cy="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 Box 122"/>
            <p:cNvSpPr txBox="1">
              <a:spLocks noChangeArrowheads="1"/>
            </p:cNvSpPr>
            <p:nvPr/>
          </p:nvSpPr>
          <p:spPr bwMode="auto">
            <a:xfrm>
              <a:off x="6638" y="4527"/>
              <a:ext cx="566" cy="366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1481138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RomanC" pitchFamily="2" charset="0"/>
                  <a:cs typeface="RomanC" pitchFamily="2" charset="0"/>
                </a:defRPr>
              </a:lvl1pPr>
              <a:lvl2pPr marL="742950" indent="-285750" defTabSz="1481138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RomanC" pitchFamily="2" charset="0"/>
                  <a:cs typeface="RomanC" pitchFamily="2" charset="0"/>
                </a:defRPr>
              </a:lvl2pPr>
              <a:lvl3pPr marL="1143000" indent="-228600" defTabSz="1481138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RomanC" pitchFamily="2" charset="0"/>
                  <a:cs typeface="RomanC" pitchFamily="2" charset="0"/>
                </a:defRPr>
              </a:lvl3pPr>
              <a:lvl4pPr marL="1600200" indent="-228600" defTabSz="1481138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RomanC" pitchFamily="2" charset="0"/>
                  <a:cs typeface="RomanC" pitchFamily="2" charset="0"/>
                </a:defRPr>
              </a:lvl4pPr>
              <a:lvl5pPr marL="2057400" indent="-228600" defTabSz="1481138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RomanC" pitchFamily="2" charset="0"/>
                  <a:cs typeface="RomanC" pitchFamily="2" charset="0"/>
                </a:defRPr>
              </a:lvl5pPr>
              <a:lvl6pPr marL="2514600" indent="-228600" defTabSz="14811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RomanC" pitchFamily="2" charset="0"/>
                  <a:cs typeface="RomanC" pitchFamily="2" charset="0"/>
                </a:defRPr>
              </a:lvl6pPr>
              <a:lvl7pPr marL="2971800" indent="-228600" defTabSz="14811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RomanC" pitchFamily="2" charset="0"/>
                  <a:cs typeface="RomanC" pitchFamily="2" charset="0"/>
                </a:defRPr>
              </a:lvl7pPr>
              <a:lvl8pPr marL="3429000" indent="-228600" defTabSz="14811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RomanC" pitchFamily="2" charset="0"/>
                  <a:cs typeface="RomanC" pitchFamily="2" charset="0"/>
                </a:defRPr>
              </a:lvl8pPr>
              <a:lvl9pPr marL="3886200" indent="-228600" defTabSz="14811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RomanC" pitchFamily="2" charset="0"/>
                  <a:cs typeface="RomanC" pitchFamily="2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b="1">
                  <a:solidFill>
                    <a:srgbClr val="333399"/>
                  </a:solidFill>
                  <a:latin typeface="Arial" charset="0"/>
                </a:rPr>
                <a:t>Fr5</a:t>
              </a:r>
            </a:p>
          </p:txBody>
        </p:sp>
      </p:grpSp>
      <p:grpSp>
        <p:nvGrpSpPr>
          <p:cNvPr id="23" name="Group 241"/>
          <p:cNvGrpSpPr>
            <a:grpSpLocks/>
          </p:cNvGrpSpPr>
          <p:nvPr/>
        </p:nvGrpSpPr>
        <p:grpSpPr bwMode="auto">
          <a:xfrm>
            <a:off x="4301743" y="2361319"/>
            <a:ext cx="861052" cy="501650"/>
            <a:chOff x="2215" y="4169"/>
            <a:chExt cx="896" cy="497"/>
          </a:xfrm>
        </p:grpSpPr>
        <p:pic>
          <p:nvPicPr>
            <p:cNvPr id="24" name="Picture 103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5" y="4169"/>
              <a:ext cx="851" cy="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 Box 188"/>
            <p:cNvSpPr txBox="1">
              <a:spLocks noChangeArrowheads="1"/>
            </p:cNvSpPr>
            <p:nvPr/>
          </p:nvSpPr>
          <p:spPr bwMode="auto">
            <a:xfrm>
              <a:off x="2283" y="4300"/>
              <a:ext cx="828" cy="366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1481138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RomanC" pitchFamily="2" charset="0"/>
                  <a:cs typeface="RomanC" pitchFamily="2" charset="0"/>
                </a:defRPr>
              </a:lvl1pPr>
              <a:lvl2pPr marL="742950" indent="-285750" defTabSz="1481138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RomanC" pitchFamily="2" charset="0"/>
                  <a:cs typeface="RomanC" pitchFamily="2" charset="0"/>
                </a:defRPr>
              </a:lvl2pPr>
              <a:lvl3pPr marL="1143000" indent="-228600" defTabSz="1481138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RomanC" pitchFamily="2" charset="0"/>
                  <a:cs typeface="RomanC" pitchFamily="2" charset="0"/>
                </a:defRPr>
              </a:lvl3pPr>
              <a:lvl4pPr marL="1600200" indent="-228600" defTabSz="1481138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RomanC" pitchFamily="2" charset="0"/>
                  <a:cs typeface="RomanC" pitchFamily="2" charset="0"/>
                </a:defRPr>
              </a:lvl4pPr>
              <a:lvl5pPr marL="2057400" indent="-228600" defTabSz="1481138" eaLnBrk="0" hangingPunct="0">
                <a:defRPr>
                  <a:solidFill>
                    <a:schemeClr val="tx1"/>
                  </a:solidFill>
                  <a:latin typeface="Verdana" pitchFamily="34" charset="0"/>
                  <a:ea typeface="RomanC" pitchFamily="2" charset="0"/>
                  <a:cs typeface="RomanC" pitchFamily="2" charset="0"/>
                </a:defRPr>
              </a:lvl5pPr>
              <a:lvl6pPr marL="2514600" indent="-228600" defTabSz="14811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RomanC" pitchFamily="2" charset="0"/>
                  <a:cs typeface="RomanC" pitchFamily="2" charset="0"/>
                </a:defRPr>
              </a:lvl6pPr>
              <a:lvl7pPr marL="2971800" indent="-228600" defTabSz="14811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RomanC" pitchFamily="2" charset="0"/>
                  <a:cs typeface="RomanC" pitchFamily="2" charset="0"/>
                </a:defRPr>
              </a:lvl7pPr>
              <a:lvl8pPr marL="3429000" indent="-228600" defTabSz="14811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RomanC" pitchFamily="2" charset="0"/>
                  <a:cs typeface="RomanC" pitchFamily="2" charset="0"/>
                </a:defRPr>
              </a:lvl8pPr>
              <a:lvl9pPr marL="3886200" indent="-228600" defTabSz="14811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RomanC" pitchFamily="2" charset="0"/>
                  <a:cs typeface="RomanC" pitchFamily="2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b="1">
                  <a:solidFill>
                    <a:srgbClr val="333399"/>
                  </a:solidFill>
                  <a:latin typeface="Arial" charset="0"/>
                </a:rPr>
                <a:t>PCAT</a:t>
              </a:r>
            </a:p>
          </p:txBody>
        </p:sp>
      </p:grpSp>
      <p:grpSp>
        <p:nvGrpSpPr>
          <p:cNvPr id="26" name="Group 297"/>
          <p:cNvGrpSpPr>
            <a:grpSpLocks/>
          </p:cNvGrpSpPr>
          <p:nvPr/>
        </p:nvGrpSpPr>
        <p:grpSpPr bwMode="auto">
          <a:xfrm>
            <a:off x="3842953" y="1735848"/>
            <a:ext cx="88900" cy="117475"/>
            <a:chOff x="4756" y="2240"/>
            <a:chExt cx="92" cy="117"/>
          </a:xfrm>
        </p:grpSpPr>
        <p:sp>
          <p:nvSpPr>
            <p:cNvPr id="27" name="Line 295"/>
            <p:cNvSpPr>
              <a:spLocks noChangeShapeType="1"/>
            </p:cNvSpPr>
            <p:nvPr/>
          </p:nvSpPr>
          <p:spPr bwMode="auto">
            <a:xfrm flipV="1">
              <a:off x="4760" y="2240"/>
              <a:ext cx="88" cy="36"/>
            </a:xfrm>
            <a:prstGeom prst="line">
              <a:avLst/>
            </a:prstGeom>
            <a:noFill/>
            <a:ln w="28575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28" name="Line 296"/>
            <p:cNvSpPr>
              <a:spLocks noChangeShapeType="1"/>
            </p:cNvSpPr>
            <p:nvPr/>
          </p:nvSpPr>
          <p:spPr bwMode="auto">
            <a:xfrm>
              <a:off x="4756" y="2288"/>
              <a:ext cx="64" cy="69"/>
            </a:xfrm>
            <a:prstGeom prst="line">
              <a:avLst/>
            </a:prstGeom>
            <a:noFill/>
            <a:ln w="28575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grpSp>
        <p:nvGrpSpPr>
          <p:cNvPr id="29" name="Group 301"/>
          <p:cNvGrpSpPr>
            <a:grpSpLocks/>
          </p:cNvGrpSpPr>
          <p:nvPr/>
        </p:nvGrpSpPr>
        <p:grpSpPr bwMode="auto">
          <a:xfrm rot="-6091393">
            <a:off x="1888741" y="2626434"/>
            <a:ext cx="93662" cy="112713"/>
            <a:chOff x="4756" y="2240"/>
            <a:chExt cx="92" cy="117"/>
          </a:xfrm>
        </p:grpSpPr>
        <p:sp>
          <p:nvSpPr>
            <p:cNvPr id="30" name="Line 302"/>
            <p:cNvSpPr>
              <a:spLocks noChangeShapeType="1"/>
            </p:cNvSpPr>
            <p:nvPr/>
          </p:nvSpPr>
          <p:spPr bwMode="auto">
            <a:xfrm flipV="1">
              <a:off x="4760" y="2240"/>
              <a:ext cx="88" cy="36"/>
            </a:xfrm>
            <a:prstGeom prst="line">
              <a:avLst/>
            </a:prstGeom>
            <a:noFill/>
            <a:ln w="28575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31" name="Line 303"/>
            <p:cNvSpPr>
              <a:spLocks noChangeShapeType="1"/>
            </p:cNvSpPr>
            <p:nvPr/>
          </p:nvSpPr>
          <p:spPr bwMode="auto">
            <a:xfrm>
              <a:off x="4756" y="2288"/>
              <a:ext cx="64" cy="69"/>
            </a:xfrm>
            <a:prstGeom prst="line">
              <a:avLst/>
            </a:prstGeom>
            <a:noFill/>
            <a:ln w="28575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grpSp>
        <p:nvGrpSpPr>
          <p:cNvPr id="32" name="Group 304"/>
          <p:cNvGrpSpPr>
            <a:grpSpLocks/>
          </p:cNvGrpSpPr>
          <p:nvPr/>
        </p:nvGrpSpPr>
        <p:grpSpPr bwMode="auto">
          <a:xfrm rot="-10209305">
            <a:off x="2939665" y="5187071"/>
            <a:ext cx="88900" cy="119063"/>
            <a:chOff x="4756" y="2240"/>
            <a:chExt cx="92" cy="117"/>
          </a:xfrm>
        </p:grpSpPr>
        <p:sp>
          <p:nvSpPr>
            <p:cNvPr id="33" name="Line 305"/>
            <p:cNvSpPr>
              <a:spLocks noChangeShapeType="1"/>
            </p:cNvSpPr>
            <p:nvPr/>
          </p:nvSpPr>
          <p:spPr bwMode="auto">
            <a:xfrm flipV="1">
              <a:off x="4760" y="2240"/>
              <a:ext cx="88" cy="36"/>
            </a:xfrm>
            <a:prstGeom prst="line">
              <a:avLst/>
            </a:prstGeom>
            <a:noFill/>
            <a:ln w="28575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34" name="Line 306"/>
            <p:cNvSpPr>
              <a:spLocks noChangeShapeType="1"/>
            </p:cNvSpPr>
            <p:nvPr/>
          </p:nvSpPr>
          <p:spPr bwMode="auto">
            <a:xfrm>
              <a:off x="4756" y="2288"/>
              <a:ext cx="64" cy="69"/>
            </a:xfrm>
            <a:prstGeom prst="line">
              <a:avLst/>
            </a:prstGeom>
            <a:noFill/>
            <a:ln w="28575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grpSp>
        <p:nvGrpSpPr>
          <p:cNvPr id="35" name="Group 310"/>
          <p:cNvGrpSpPr>
            <a:grpSpLocks/>
          </p:cNvGrpSpPr>
          <p:nvPr/>
        </p:nvGrpSpPr>
        <p:grpSpPr bwMode="auto">
          <a:xfrm rot="5271352">
            <a:off x="5010561" y="4016291"/>
            <a:ext cx="92075" cy="112713"/>
            <a:chOff x="4756" y="2240"/>
            <a:chExt cx="92" cy="117"/>
          </a:xfrm>
        </p:grpSpPr>
        <p:sp>
          <p:nvSpPr>
            <p:cNvPr id="36" name="Line 311"/>
            <p:cNvSpPr>
              <a:spLocks noChangeShapeType="1"/>
            </p:cNvSpPr>
            <p:nvPr/>
          </p:nvSpPr>
          <p:spPr bwMode="auto">
            <a:xfrm flipV="1">
              <a:off x="4760" y="2240"/>
              <a:ext cx="88" cy="36"/>
            </a:xfrm>
            <a:prstGeom prst="line">
              <a:avLst/>
            </a:prstGeom>
            <a:noFill/>
            <a:ln w="28575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37" name="Line 312"/>
            <p:cNvSpPr>
              <a:spLocks noChangeShapeType="1"/>
            </p:cNvSpPr>
            <p:nvPr/>
          </p:nvSpPr>
          <p:spPr bwMode="auto">
            <a:xfrm>
              <a:off x="4756" y="2288"/>
              <a:ext cx="64" cy="69"/>
            </a:xfrm>
            <a:prstGeom prst="line">
              <a:avLst/>
            </a:prstGeom>
            <a:noFill/>
            <a:ln w="28575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grpSp>
        <p:nvGrpSpPr>
          <p:cNvPr id="38" name="Group 313"/>
          <p:cNvGrpSpPr>
            <a:grpSpLocks/>
          </p:cNvGrpSpPr>
          <p:nvPr/>
        </p:nvGrpSpPr>
        <p:grpSpPr bwMode="auto">
          <a:xfrm rot="3329488">
            <a:off x="4966903" y="2816935"/>
            <a:ext cx="93662" cy="112712"/>
            <a:chOff x="4756" y="2240"/>
            <a:chExt cx="92" cy="117"/>
          </a:xfrm>
        </p:grpSpPr>
        <p:sp>
          <p:nvSpPr>
            <p:cNvPr id="39" name="Line 314"/>
            <p:cNvSpPr>
              <a:spLocks noChangeShapeType="1"/>
            </p:cNvSpPr>
            <p:nvPr/>
          </p:nvSpPr>
          <p:spPr bwMode="auto">
            <a:xfrm flipV="1">
              <a:off x="4760" y="2240"/>
              <a:ext cx="88" cy="36"/>
            </a:xfrm>
            <a:prstGeom prst="line">
              <a:avLst/>
            </a:prstGeom>
            <a:noFill/>
            <a:ln w="28575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0" name="Line 315"/>
            <p:cNvSpPr>
              <a:spLocks noChangeShapeType="1"/>
            </p:cNvSpPr>
            <p:nvPr/>
          </p:nvSpPr>
          <p:spPr bwMode="auto">
            <a:xfrm>
              <a:off x="4756" y="2288"/>
              <a:ext cx="64" cy="69"/>
            </a:xfrm>
            <a:prstGeom prst="line">
              <a:avLst/>
            </a:prstGeom>
            <a:noFill/>
            <a:ln w="28575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grpSp>
        <p:nvGrpSpPr>
          <p:cNvPr id="41" name="Group 316"/>
          <p:cNvGrpSpPr>
            <a:grpSpLocks/>
          </p:cNvGrpSpPr>
          <p:nvPr/>
        </p:nvGrpSpPr>
        <p:grpSpPr bwMode="auto">
          <a:xfrm rot="-8649741">
            <a:off x="4401753" y="2254961"/>
            <a:ext cx="87312" cy="117475"/>
            <a:chOff x="4756" y="2240"/>
            <a:chExt cx="92" cy="117"/>
          </a:xfrm>
        </p:grpSpPr>
        <p:sp>
          <p:nvSpPr>
            <p:cNvPr id="42" name="Line 317"/>
            <p:cNvSpPr>
              <a:spLocks noChangeShapeType="1"/>
            </p:cNvSpPr>
            <p:nvPr/>
          </p:nvSpPr>
          <p:spPr bwMode="auto">
            <a:xfrm flipV="1">
              <a:off x="4760" y="2240"/>
              <a:ext cx="88" cy="36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3" name="Line 318"/>
            <p:cNvSpPr>
              <a:spLocks noChangeShapeType="1"/>
            </p:cNvSpPr>
            <p:nvPr/>
          </p:nvSpPr>
          <p:spPr bwMode="auto">
            <a:xfrm>
              <a:off x="4756" y="2288"/>
              <a:ext cx="64" cy="69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grpSp>
        <p:nvGrpSpPr>
          <p:cNvPr id="44" name="Group 319"/>
          <p:cNvGrpSpPr>
            <a:grpSpLocks/>
          </p:cNvGrpSpPr>
          <p:nvPr/>
        </p:nvGrpSpPr>
        <p:grpSpPr bwMode="auto">
          <a:xfrm rot="-6791916">
            <a:off x="4847046" y="3463842"/>
            <a:ext cx="93663" cy="111125"/>
            <a:chOff x="4756" y="2240"/>
            <a:chExt cx="92" cy="117"/>
          </a:xfrm>
        </p:grpSpPr>
        <p:sp>
          <p:nvSpPr>
            <p:cNvPr id="45" name="Line 320"/>
            <p:cNvSpPr>
              <a:spLocks noChangeShapeType="1"/>
            </p:cNvSpPr>
            <p:nvPr/>
          </p:nvSpPr>
          <p:spPr bwMode="auto">
            <a:xfrm flipV="1">
              <a:off x="4760" y="2240"/>
              <a:ext cx="88" cy="36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6" name="Line 321"/>
            <p:cNvSpPr>
              <a:spLocks noChangeShapeType="1"/>
            </p:cNvSpPr>
            <p:nvPr/>
          </p:nvSpPr>
          <p:spPr bwMode="auto">
            <a:xfrm>
              <a:off x="4756" y="2288"/>
              <a:ext cx="64" cy="69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grpSp>
        <p:nvGrpSpPr>
          <p:cNvPr id="47" name="Group 325"/>
          <p:cNvGrpSpPr>
            <a:grpSpLocks/>
          </p:cNvGrpSpPr>
          <p:nvPr/>
        </p:nvGrpSpPr>
        <p:grpSpPr bwMode="auto">
          <a:xfrm rot="-1783427">
            <a:off x="3738178" y="5036261"/>
            <a:ext cx="87312" cy="117475"/>
            <a:chOff x="4756" y="2240"/>
            <a:chExt cx="92" cy="117"/>
          </a:xfrm>
        </p:grpSpPr>
        <p:sp>
          <p:nvSpPr>
            <p:cNvPr id="48" name="Line 326"/>
            <p:cNvSpPr>
              <a:spLocks noChangeShapeType="1"/>
            </p:cNvSpPr>
            <p:nvPr/>
          </p:nvSpPr>
          <p:spPr bwMode="auto">
            <a:xfrm flipV="1">
              <a:off x="4760" y="2240"/>
              <a:ext cx="88" cy="36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9" name="Line 327"/>
            <p:cNvSpPr>
              <a:spLocks noChangeShapeType="1"/>
            </p:cNvSpPr>
            <p:nvPr/>
          </p:nvSpPr>
          <p:spPr bwMode="auto">
            <a:xfrm>
              <a:off x="4756" y="2288"/>
              <a:ext cx="64" cy="69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grpSp>
        <p:nvGrpSpPr>
          <p:cNvPr id="50" name="Group 328"/>
          <p:cNvGrpSpPr>
            <a:grpSpLocks/>
          </p:cNvGrpSpPr>
          <p:nvPr/>
        </p:nvGrpSpPr>
        <p:grpSpPr bwMode="auto">
          <a:xfrm rot="3696962">
            <a:off x="1910173" y="3230478"/>
            <a:ext cx="92075" cy="112712"/>
            <a:chOff x="4756" y="2240"/>
            <a:chExt cx="92" cy="117"/>
          </a:xfrm>
        </p:grpSpPr>
        <p:sp>
          <p:nvSpPr>
            <p:cNvPr id="51" name="Line 329"/>
            <p:cNvSpPr>
              <a:spLocks noChangeShapeType="1"/>
            </p:cNvSpPr>
            <p:nvPr/>
          </p:nvSpPr>
          <p:spPr bwMode="auto">
            <a:xfrm flipV="1">
              <a:off x="4760" y="2240"/>
              <a:ext cx="88" cy="36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2" name="Line 330"/>
            <p:cNvSpPr>
              <a:spLocks noChangeShapeType="1"/>
            </p:cNvSpPr>
            <p:nvPr/>
          </p:nvSpPr>
          <p:spPr bwMode="auto">
            <a:xfrm>
              <a:off x="4756" y="2288"/>
              <a:ext cx="64" cy="69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grpSp>
        <p:nvGrpSpPr>
          <p:cNvPr id="53" name="Group 334"/>
          <p:cNvGrpSpPr>
            <a:grpSpLocks/>
          </p:cNvGrpSpPr>
          <p:nvPr/>
        </p:nvGrpSpPr>
        <p:grpSpPr bwMode="auto">
          <a:xfrm rot="9688243">
            <a:off x="2936490" y="1864436"/>
            <a:ext cx="88900" cy="117475"/>
            <a:chOff x="4756" y="2240"/>
            <a:chExt cx="92" cy="117"/>
          </a:xfrm>
        </p:grpSpPr>
        <p:sp>
          <p:nvSpPr>
            <p:cNvPr id="54" name="Line 335"/>
            <p:cNvSpPr>
              <a:spLocks noChangeShapeType="1"/>
            </p:cNvSpPr>
            <p:nvPr/>
          </p:nvSpPr>
          <p:spPr bwMode="auto">
            <a:xfrm flipV="1">
              <a:off x="4760" y="2240"/>
              <a:ext cx="88" cy="36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5" name="Line 336"/>
            <p:cNvSpPr>
              <a:spLocks noChangeShapeType="1"/>
            </p:cNvSpPr>
            <p:nvPr/>
          </p:nvSpPr>
          <p:spPr bwMode="auto">
            <a:xfrm>
              <a:off x="4756" y="2288"/>
              <a:ext cx="64" cy="69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cxnSp>
        <p:nvCxnSpPr>
          <p:cNvPr id="56" name="Straight Arrow Connector 8"/>
          <p:cNvCxnSpPr>
            <a:cxnSpLocks noChangeShapeType="1"/>
          </p:cNvCxnSpPr>
          <p:nvPr/>
        </p:nvCxnSpPr>
        <p:spPr bwMode="auto">
          <a:xfrm flipV="1">
            <a:off x="7032627" y="4764090"/>
            <a:ext cx="358775" cy="3175"/>
          </a:xfrm>
          <a:prstGeom prst="straightConnector1">
            <a:avLst/>
          </a:prstGeom>
          <a:noFill/>
          <a:ln w="28575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7" name="Text Box 338"/>
          <p:cNvSpPr txBox="1">
            <a:spLocks noChangeArrowheads="1"/>
          </p:cNvSpPr>
          <p:nvPr/>
        </p:nvSpPr>
        <p:spPr bwMode="auto">
          <a:xfrm>
            <a:off x="7472364" y="4673600"/>
            <a:ext cx="1246187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6396" tIns="28197" rIns="56396" bIns="28197">
            <a:spAutoFit/>
          </a:bodyPr>
          <a:lstStyle>
            <a:lvl1pPr defTabSz="1481138" eaLnBrk="0" hangingPunct="0"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1pPr>
            <a:lvl2pPr marL="742950" indent="-285750" defTabSz="1481138" eaLnBrk="0" hangingPunct="0"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2pPr>
            <a:lvl3pPr marL="1143000" indent="-228600" defTabSz="1481138" eaLnBrk="0" hangingPunct="0"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3pPr>
            <a:lvl4pPr marL="1600200" indent="-228600" defTabSz="1481138" eaLnBrk="0" hangingPunct="0"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4pPr>
            <a:lvl5pPr marL="2057400" indent="-228600" defTabSz="1481138" eaLnBrk="0" hangingPunct="0"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5pPr>
            <a:lvl6pPr marL="2514600" indent="-228600" defTabSz="1481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6pPr>
            <a:lvl7pPr marL="2971800" indent="-228600" defTabSz="1481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7pPr>
            <a:lvl8pPr marL="3429000" indent="-228600" defTabSz="1481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8pPr>
            <a:lvl9pPr marL="3886200" indent="-228600" defTabSz="1481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fr-FR" sz="900">
                <a:solidFill>
                  <a:srgbClr val="000000"/>
                </a:solidFill>
                <a:latin typeface="Tahoma" pitchFamily="34" charset="0"/>
              </a:rPr>
              <a:t>Réseau fibre principal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fr-FR" sz="900">
                <a:solidFill>
                  <a:srgbClr val="000000"/>
                </a:solidFill>
                <a:latin typeface="Tahoma" pitchFamily="34" charset="0"/>
              </a:rPr>
              <a:t>(Max 15 matrices)</a:t>
            </a:r>
          </a:p>
        </p:txBody>
      </p:sp>
      <p:sp>
        <p:nvSpPr>
          <p:cNvPr id="58" name="Text Box 339"/>
          <p:cNvSpPr txBox="1">
            <a:spLocks noChangeArrowheads="1"/>
          </p:cNvSpPr>
          <p:nvPr/>
        </p:nvSpPr>
        <p:spPr bwMode="auto">
          <a:xfrm>
            <a:off x="7472365" y="5249865"/>
            <a:ext cx="1368425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6396" tIns="28197" rIns="56396" bIns="28197">
            <a:spAutoFit/>
          </a:bodyPr>
          <a:lstStyle>
            <a:lvl1pPr defTabSz="1481138" eaLnBrk="0" hangingPunct="0"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1pPr>
            <a:lvl2pPr marL="742950" indent="-285750" defTabSz="1481138" eaLnBrk="0" hangingPunct="0"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2pPr>
            <a:lvl3pPr marL="1143000" indent="-228600" defTabSz="1481138" eaLnBrk="0" hangingPunct="0"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3pPr>
            <a:lvl4pPr marL="1600200" indent="-228600" defTabSz="1481138" eaLnBrk="0" hangingPunct="0"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4pPr>
            <a:lvl5pPr marL="2057400" indent="-228600" defTabSz="1481138" eaLnBrk="0" hangingPunct="0"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5pPr>
            <a:lvl6pPr marL="2514600" indent="-228600" defTabSz="1481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6pPr>
            <a:lvl7pPr marL="2971800" indent="-228600" defTabSz="1481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7pPr>
            <a:lvl8pPr marL="3429000" indent="-228600" defTabSz="1481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8pPr>
            <a:lvl9pPr marL="3886200" indent="-228600" defTabSz="1481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fr-FR" sz="900">
                <a:solidFill>
                  <a:srgbClr val="000000"/>
                </a:solidFill>
                <a:latin typeface="Tahoma" pitchFamily="34" charset="0"/>
              </a:rPr>
              <a:t>Réseau fibre secondaire</a:t>
            </a:r>
          </a:p>
        </p:txBody>
      </p:sp>
      <p:cxnSp>
        <p:nvCxnSpPr>
          <p:cNvPr id="59" name="Straight Arrow Connector 43"/>
          <p:cNvCxnSpPr>
            <a:cxnSpLocks noChangeShapeType="1"/>
          </p:cNvCxnSpPr>
          <p:nvPr/>
        </p:nvCxnSpPr>
        <p:spPr bwMode="auto">
          <a:xfrm>
            <a:off x="7032625" y="5343525"/>
            <a:ext cx="330200" cy="1588"/>
          </a:xfrm>
          <a:prstGeom prst="straightConnector1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0" name="Line 343"/>
          <p:cNvSpPr>
            <a:spLocks noChangeShapeType="1"/>
          </p:cNvSpPr>
          <p:nvPr/>
        </p:nvSpPr>
        <p:spPr bwMode="auto">
          <a:xfrm flipH="1">
            <a:off x="7032625" y="4065588"/>
            <a:ext cx="3683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6396" tIns="28197" rIns="56396" bIns="28197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1" name="Text Box 344"/>
          <p:cNvSpPr txBox="1">
            <a:spLocks noChangeArrowheads="1"/>
          </p:cNvSpPr>
          <p:nvPr/>
        </p:nvSpPr>
        <p:spPr bwMode="auto">
          <a:xfrm>
            <a:off x="7472363" y="3956052"/>
            <a:ext cx="1084262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6396" tIns="28197" rIns="56396" bIns="28197">
            <a:spAutoFit/>
          </a:bodyPr>
          <a:lstStyle>
            <a:lvl1pPr defTabSz="1481138" eaLnBrk="0" hangingPunct="0"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1pPr>
            <a:lvl2pPr marL="742950" indent="-285750" defTabSz="1481138" eaLnBrk="0" hangingPunct="0"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2pPr>
            <a:lvl3pPr marL="1143000" indent="-228600" defTabSz="1481138" eaLnBrk="0" hangingPunct="0"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3pPr>
            <a:lvl4pPr marL="1600200" indent="-228600" defTabSz="1481138" eaLnBrk="0" hangingPunct="0"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4pPr>
            <a:lvl5pPr marL="2057400" indent="-228600" defTabSz="1481138" eaLnBrk="0" hangingPunct="0"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5pPr>
            <a:lvl6pPr marL="2514600" indent="-228600" defTabSz="1481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6pPr>
            <a:lvl7pPr marL="2971800" indent="-228600" defTabSz="1481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7pPr>
            <a:lvl8pPr marL="3429000" indent="-228600" defTabSz="1481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8pPr>
            <a:lvl9pPr marL="3886200" indent="-228600" defTabSz="1481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fr-FR" sz="900">
                <a:solidFill>
                  <a:srgbClr val="000000"/>
                </a:solidFill>
                <a:latin typeface="Tahoma" pitchFamily="34" charset="0"/>
              </a:rPr>
              <a:t>Réseau Ethernet 1</a:t>
            </a:r>
          </a:p>
        </p:txBody>
      </p:sp>
      <p:sp>
        <p:nvSpPr>
          <p:cNvPr id="62" name="Line 345"/>
          <p:cNvSpPr>
            <a:spLocks noChangeShapeType="1"/>
          </p:cNvSpPr>
          <p:nvPr/>
        </p:nvSpPr>
        <p:spPr bwMode="auto">
          <a:xfrm flipV="1">
            <a:off x="7032625" y="4324350"/>
            <a:ext cx="357188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6396" tIns="28197" rIns="56396" bIns="28197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3" name="Text Box 346"/>
          <p:cNvSpPr txBox="1">
            <a:spLocks noChangeArrowheads="1"/>
          </p:cNvSpPr>
          <p:nvPr/>
        </p:nvSpPr>
        <p:spPr bwMode="auto">
          <a:xfrm>
            <a:off x="7472363" y="4206875"/>
            <a:ext cx="1084262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6396" tIns="28197" rIns="56396" bIns="28197">
            <a:spAutoFit/>
          </a:bodyPr>
          <a:lstStyle>
            <a:lvl1pPr defTabSz="1481138" eaLnBrk="0" hangingPunct="0"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1pPr>
            <a:lvl2pPr marL="742950" indent="-285750" defTabSz="1481138" eaLnBrk="0" hangingPunct="0"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2pPr>
            <a:lvl3pPr marL="1143000" indent="-228600" defTabSz="1481138" eaLnBrk="0" hangingPunct="0"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3pPr>
            <a:lvl4pPr marL="1600200" indent="-228600" defTabSz="1481138" eaLnBrk="0" hangingPunct="0"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4pPr>
            <a:lvl5pPr marL="2057400" indent="-228600" defTabSz="1481138" eaLnBrk="0" hangingPunct="0"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5pPr>
            <a:lvl6pPr marL="2514600" indent="-228600" defTabSz="1481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6pPr>
            <a:lvl7pPr marL="2971800" indent="-228600" defTabSz="1481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7pPr>
            <a:lvl8pPr marL="3429000" indent="-228600" defTabSz="1481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8pPr>
            <a:lvl9pPr marL="3886200" indent="-228600" defTabSz="1481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fr-FR" sz="900">
                <a:solidFill>
                  <a:srgbClr val="000000"/>
                </a:solidFill>
                <a:latin typeface="Tahoma" pitchFamily="34" charset="0"/>
              </a:rPr>
              <a:t>Réseau Ethernet 2</a:t>
            </a:r>
          </a:p>
        </p:txBody>
      </p:sp>
      <p:sp>
        <p:nvSpPr>
          <p:cNvPr id="64" name="Line 347"/>
          <p:cNvSpPr>
            <a:spLocks noChangeShapeType="1"/>
          </p:cNvSpPr>
          <p:nvPr/>
        </p:nvSpPr>
        <p:spPr bwMode="auto">
          <a:xfrm>
            <a:off x="7032626" y="3733800"/>
            <a:ext cx="366713" cy="1588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6396" tIns="28197" rIns="56396" bIns="28197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5" name="Text Box 348"/>
          <p:cNvSpPr txBox="1">
            <a:spLocks noChangeArrowheads="1"/>
          </p:cNvSpPr>
          <p:nvPr/>
        </p:nvSpPr>
        <p:spPr bwMode="auto">
          <a:xfrm>
            <a:off x="7472363" y="3636965"/>
            <a:ext cx="812800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6396" tIns="28197" rIns="56396" bIns="28197">
            <a:spAutoFit/>
          </a:bodyPr>
          <a:lstStyle>
            <a:lvl1pPr defTabSz="1481138" eaLnBrk="0" hangingPunct="0"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1pPr>
            <a:lvl2pPr marL="742950" indent="-285750" defTabSz="1481138" eaLnBrk="0" hangingPunct="0"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2pPr>
            <a:lvl3pPr marL="1143000" indent="-228600" defTabSz="1481138" eaLnBrk="0" hangingPunct="0"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3pPr>
            <a:lvl4pPr marL="1600200" indent="-228600" defTabSz="1481138" eaLnBrk="0" hangingPunct="0"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4pPr>
            <a:lvl5pPr marL="2057400" indent="-228600" defTabSz="1481138" eaLnBrk="0" hangingPunct="0"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5pPr>
            <a:lvl6pPr marL="2514600" indent="-228600" defTabSz="1481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6pPr>
            <a:lvl7pPr marL="2971800" indent="-228600" defTabSz="1481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7pPr>
            <a:lvl8pPr marL="3429000" indent="-228600" defTabSz="1481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8pPr>
            <a:lvl9pPr marL="3886200" indent="-228600" defTabSz="1481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fr-FR" sz="900">
                <a:solidFill>
                  <a:srgbClr val="000000"/>
                </a:solidFill>
                <a:latin typeface="Tahoma" pitchFamily="34" charset="0"/>
              </a:rPr>
              <a:t>Liaisons 4 fils</a:t>
            </a:r>
          </a:p>
        </p:txBody>
      </p:sp>
      <p:pic>
        <p:nvPicPr>
          <p:cNvPr id="66" name="Picture 10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217" y="3558297"/>
            <a:ext cx="815975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Text Box 350"/>
          <p:cNvSpPr txBox="1">
            <a:spLocks noChangeArrowheads="1"/>
          </p:cNvSpPr>
          <p:nvPr/>
        </p:nvSpPr>
        <p:spPr bwMode="auto">
          <a:xfrm>
            <a:off x="4577965" y="3677360"/>
            <a:ext cx="806450" cy="334962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6396" tIns="28197" rIns="56396" bIns="28197">
            <a:spAutoFit/>
          </a:bodyPr>
          <a:lstStyle>
            <a:lvl1pPr defTabSz="1481138" eaLnBrk="0" hangingPunct="0"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1pPr>
            <a:lvl2pPr marL="742950" indent="-285750" defTabSz="1481138" eaLnBrk="0" hangingPunct="0"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2pPr>
            <a:lvl3pPr marL="1143000" indent="-228600" defTabSz="1481138" eaLnBrk="0" hangingPunct="0"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3pPr>
            <a:lvl4pPr marL="1600200" indent="-228600" defTabSz="1481138" eaLnBrk="0" hangingPunct="0"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4pPr>
            <a:lvl5pPr marL="2057400" indent="-228600" defTabSz="1481138" eaLnBrk="0" hangingPunct="0"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5pPr>
            <a:lvl6pPr marL="2514600" indent="-228600" defTabSz="1481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6pPr>
            <a:lvl7pPr marL="2971800" indent="-228600" defTabSz="1481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7pPr>
            <a:lvl8pPr marL="3429000" indent="-228600" defTabSz="1481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8pPr>
            <a:lvl9pPr marL="3886200" indent="-228600" defTabSz="1481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RomanC" pitchFamily="2" charset="0"/>
                <a:cs typeface="RomanC" pitchFamily="2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fr-FR" b="1">
                <a:solidFill>
                  <a:srgbClr val="333399"/>
                </a:solidFill>
                <a:latin typeface="Arial" charset="0"/>
              </a:rPr>
              <a:t>Traffic</a:t>
            </a:r>
          </a:p>
        </p:txBody>
      </p:sp>
      <p:sp>
        <p:nvSpPr>
          <p:cNvPr id="68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107505" y="6481142"/>
            <a:ext cx="2808288" cy="476250"/>
          </a:xfrm>
          <a:prstGeom prst="rect">
            <a:avLst/>
          </a:prstGeom>
        </p:spPr>
        <p:txBody>
          <a:bodyPr/>
          <a:lstStyle>
            <a:lvl1pPr>
              <a:defRPr sz="1200" i="1">
                <a:solidFill>
                  <a:srgbClr val="C00000"/>
                </a:solidFill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r>
              <a:rPr lang="fr-FR" altLang="fr-FR" dirty="0" smtClean="0"/>
              <a:t>Présentation BTS, 10/12/2013</a:t>
            </a:r>
            <a:endParaRPr lang="fr-FR" altLang="fr-FR" dirty="0"/>
          </a:p>
        </p:txBody>
      </p:sp>
      <p:pic>
        <p:nvPicPr>
          <p:cNvPr id="69" name="Picture 6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29" y="163756"/>
            <a:ext cx="1707923" cy="468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905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533" y="0"/>
            <a:ext cx="924706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210220" y="2420888"/>
            <a:ext cx="9001000" cy="1143000"/>
          </a:xfrm>
          <a:prstGeom prst="rect">
            <a:avLst/>
          </a:prstGeom>
        </p:spPr>
        <p:txBody>
          <a:bodyPr lIns="91418" tIns="45710" rIns="91418" bIns="45710"/>
          <a:lstStyle/>
          <a:p>
            <a:pPr eaLnBrk="1" hangingPunct="1"/>
            <a:r>
              <a:rPr lang="fr-FR" altLang="fr-FR" sz="5400" b="1" dirty="0">
                <a:solidFill>
                  <a:schemeClr val="bg1"/>
                </a:solidFill>
                <a:latin typeface="Comic Sans MS" pitchFamily="66" charset="0"/>
              </a:rPr>
              <a:t>Merci de votre attention</a:t>
            </a:r>
            <a:br>
              <a:rPr lang="fr-FR" altLang="fr-FR" sz="5400" b="1" dirty="0">
                <a:solidFill>
                  <a:schemeClr val="bg1"/>
                </a:solidFill>
                <a:latin typeface="Comic Sans MS" pitchFamily="66" charset="0"/>
              </a:rPr>
            </a:br>
            <a:r>
              <a:rPr lang="fr-FR" altLang="fr-FR" sz="5400" b="1" dirty="0">
                <a:solidFill>
                  <a:schemeClr val="bg1"/>
                </a:solidFill>
                <a:latin typeface="Comic Sans MS" pitchFamily="66" charset="0"/>
              </a:rPr>
              <a:t>à cet après-midi</a:t>
            </a:r>
            <a:br>
              <a:rPr lang="fr-FR" altLang="fr-FR" sz="5400" b="1" dirty="0">
                <a:solidFill>
                  <a:schemeClr val="bg1"/>
                </a:solidFill>
                <a:latin typeface="Comic Sans MS" pitchFamily="66" charset="0"/>
              </a:rPr>
            </a:br>
            <a:r>
              <a:rPr lang="fr-FR" altLang="fr-FR" sz="5400" b="1" dirty="0">
                <a:solidFill>
                  <a:schemeClr val="bg1"/>
                </a:solidFill>
                <a:latin typeface="Comic Sans MS" pitchFamily="66" charset="0"/>
              </a:rPr>
              <a:t/>
            </a:r>
            <a:br>
              <a:rPr lang="fr-FR" altLang="fr-FR" sz="5400" b="1" dirty="0">
                <a:solidFill>
                  <a:schemeClr val="bg1"/>
                </a:solidFill>
                <a:latin typeface="Comic Sans MS" pitchFamily="66" charset="0"/>
              </a:rPr>
            </a:br>
            <a:r>
              <a:rPr lang="fr-FR" altLang="fr-FR" sz="5400" b="1" dirty="0">
                <a:solidFill>
                  <a:schemeClr val="bg1"/>
                </a:solidFill>
                <a:latin typeface="Comic Sans MS" pitchFamily="66" charset="0"/>
              </a:rPr>
              <a:t>AUDIOPOLE</a:t>
            </a:r>
          </a:p>
        </p:txBody>
      </p:sp>
    </p:spTree>
    <p:extLst>
      <p:ext uri="{BB962C8B-B14F-4D97-AF65-F5344CB8AC3E}">
        <p14:creationId xmlns:p14="http://schemas.microsoft.com/office/powerpoint/2010/main" val="243629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repeatCount="4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5" y="620713"/>
            <a:ext cx="7775575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contenu 2"/>
          <p:cNvSpPr>
            <a:spLocks noGrp="1"/>
          </p:cNvSpPr>
          <p:nvPr>
            <p:ph idx="4294967295"/>
          </p:nvPr>
        </p:nvSpPr>
        <p:spPr>
          <a:xfrm>
            <a:off x="2268538" y="6165850"/>
            <a:ext cx="2881312" cy="431800"/>
          </a:xfrm>
          <a:prstGeom prst="rect">
            <a:avLst/>
          </a:prstGeom>
        </p:spPr>
        <p:txBody>
          <a:bodyPr lIns="91418" tIns="45710" rIns="91418" bIns="45710"/>
          <a:lstStyle/>
          <a:p>
            <a:pPr marL="0" indent="0">
              <a:buNone/>
            </a:pPr>
            <a:r>
              <a:rPr lang="fr-FR" altLang="fr-FR" sz="1600" dirty="0">
                <a:solidFill>
                  <a:schemeClr val="bg1"/>
                </a:solidFill>
                <a:latin typeface="Comic Sans MS" pitchFamily="66" charset="0"/>
              </a:rPr>
              <a:t>Céline Dion à Bercy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107505" y="6481142"/>
            <a:ext cx="2808288" cy="476250"/>
          </a:xfrm>
          <a:prstGeom prst="rect">
            <a:avLst/>
          </a:prstGeom>
        </p:spPr>
        <p:txBody>
          <a:bodyPr/>
          <a:lstStyle>
            <a:lvl1pPr>
              <a:defRPr sz="1200" i="1">
                <a:solidFill>
                  <a:srgbClr val="C00000"/>
                </a:solidFill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r>
              <a:rPr lang="fr-FR" altLang="fr-FR" dirty="0" smtClean="0"/>
              <a:t>Présentation BTS, 10/12/2013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37468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549276"/>
            <a:ext cx="8458200" cy="56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contenu 2"/>
          <p:cNvSpPr>
            <a:spLocks noGrp="1"/>
          </p:cNvSpPr>
          <p:nvPr>
            <p:ph idx="4294967295"/>
          </p:nvPr>
        </p:nvSpPr>
        <p:spPr>
          <a:xfrm>
            <a:off x="468313" y="5661025"/>
            <a:ext cx="2881312" cy="431800"/>
          </a:xfrm>
          <a:prstGeom prst="rect">
            <a:avLst/>
          </a:prstGeom>
        </p:spPr>
        <p:txBody>
          <a:bodyPr lIns="91418" tIns="45710" rIns="91418" bIns="45710"/>
          <a:lstStyle/>
          <a:p>
            <a:pPr marL="0" indent="0">
              <a:buNone/>
            </a:pPr>
            <a:r>
              <a:rPr lang="fr-FR" altLang="fr-FR" sz="1600" dirty="0">
                <a:solidFill>
                  <a:schemeClr val="bg1"/>
                </a:solidFill>
                <a:latin typeface="Comic Sans MS" pitchFamily="66" charset="0"/>
              </a:rPr>
              <a:t>Delta FM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107505" y="6481142"/>
            <a:ext cx="2808288" cy="476250"/>
          </a:xfrm>
          <a:prstGeom prst="rect">
            <a:avLst/>
          </a:prstGeom>
        </p:spPr>
        <p:txBody>
          <a:bodyPr/>
          <a:lstStyle>
            <a:lvl1pPr>
              <a:defRPr sz="1200" i="1">
                <a:solidFill>
                  <a:srgbClr val="C00000"/>
                </a:solidFill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r>
              <a:rPr lang="fr-FR" altLang="fr-FR" dirty="0" smtClean="0"/>
              <a:t>Présentation BTS, 10/12/2013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09934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/>
          <p:cNvSpPr>
            <a:spLocks noGrp="1"/>
          </p:cNvSpPr>
          <p:nvPr>
            <p:ph idx="4294967295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lIns="91418" tIns="45710" rIns="91418" bIns="45710"/>
          <a:lstStyle/>
          <a:p>
            <a:endParaRPr lang="fr-FR" altLang="fr-FR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657225"/>
            <a:ext cx="8763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contenu 2"/>
          <p:cNvSpPr txBox="1">
            <a:spLocks/>
          </p:cNvSpPr>
          <p:nvPr/>
        </p:nvSpPr>
        <p:spPr bwMode="auto">
          <a:xfrm>
            <a:off x="1258888" y="6165850"/>
            <a:ext cx="288131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5" rIns="91385" bIns="45695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fr-FR" altLang="fr-FR" sz="1600" kern="0" dirty="0"/>
              <a:t>RMC Paris</a:t>
            </a:r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107505" y="6481142"/>
            <a:ext cx="2808288" cy="476250"/>
          </a:xfrm>
          <a:prstGeom prst="rect">
            <a:avLst/>
          </a:prstGeom>
        </p:spPr>
        <p:txBody>
          <a:bodyPr/>
          <a:lstStyle>
            <a:lvl1pPr>
              <a:defRPr sz="1200" i="1">
                <a:solidFill>
                  <a:srgbClr val="C00000"/>
                </a:solidFill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r>
              <a:rPr lang="fr-FR" altLang="fr-FR" dirty="0" smtClean="0"/>
              <a:t>Présentation BTS, 10/12/2013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96870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blog.mixonline.com/briefingroom/wp-content/uploads/2009/05/paragon-studios-d-command-console-in-studio-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2150"/>
            <a:ext cx="8496300" cy="566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107505" y="6481142"/>
            <a:ext cx="2808288" cy="476250"/>
          </a:xfrm>
          <a:prstGeom prst="rect">
            <a:avLst/>
          </a:prstGeom>
        </p:spPr>
        <p:txBody>
          <a:bodyPr/>
          <a:lstStyle>
            <a:lvl1pPr>
              <a:defRPr sz="1200" i="1">
                <a:solidFill>
                  <a:srgbClr val="C00000"/>
                </a:solidFill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r>
              <a:rPr lang="fr-FR" altLang="fr-FR" dirty="0" smtClean="0"/>
              <a:t>Présentation BTS, 10/12/2013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34810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179512" y="548680"/>
            <a:ext cx="8229600" cy="1143000"/>
          </a:xfrm>
          <a:prstGeom prst="rect">
            <a:avLst/>
          </a:prstGeom>
        </p:spPr>
        <p:txBody>
          <a:bodyPr lIns="91418" tIns="45710" rIns="91418" bIns="45710"/>
          <a:lstStyle/>
          <a:p>
            <a:pPr eaLnBrk="1" hangingPunct="1"/>
            <a:r>
              <a:rPr lang="fr-FR" altLang="fr-FR" dirty="0" smtClean="0">
                <a:latin typeface="Comic Sans MS" pitchFamily="66" charset="0"/>
              </a:rPr>
              <a:t>L’audio en télévision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4294967295"/>
          </p:nvPr>
        </p:nvSpPr>
        <p:spPr>
          <a:xfrm>
            <a:off x="323528" y="1556793"/>
            <a:ext cx="8229600" cy="4525962"/>
          </a:xfrm>
          <a:prstGeom prst="rect">
            <a:avLst/>
          </a:prstGeom>
        </p:spPr>
        <p:txBody>
          <a:bodyPr lIns="91418" tIns="45710" rIns="91418" bIns="45710">
            <a:normAutofit fontScale="92500" lnSpcReduction="10000"/>
          </a:bodyPr>
          <a:lstStyle/>
          <a:p>
            <a:pPr eaLnBrk="1" hangingPunct="1"/>
            <a:r>
              <a:rPr lang="fr-FR" altLang="fr-FR" dirty="0" smtClean="0">
                <a:latin typeface="Comic Sans MS" pitchFamily="66" charset="0"/>
              </a:rPr>
              <a:t>La console de prise de son</a:t>
            </a:r>
          </a:p>
          <a:p>
            <a:pPr lvl="1" eaLnBrk="1" hangingPunct="1"/>
            <a:r>
              <a:rPr lang="fr-FR" altLang="fr-FR" dirty="0" smtClean="0">
                <a:latin typeface="Comic Sans MS" pitchFamily="66" charset="0"/>
              </a:rPr>
              <a:t>Antenne</a:t>
            </a:r>
          </a:p>
          <a:p>
            <a:pPr lvl="1" eaLnBrk="1" hangingPunct="1"/>
            <a:r>
              <a:rPr lang="fr-FR" altLang="fr-FR" dirty="0" smtClean="0">
                <a:latin typeface="Comic Sans MS" pitchFamily="66" charset="0"/>
              </a:rPr>
              <a:t>Sonorisation </a:t>
            </a:r>
          </a:p>
          <a:p>
            <a:pPr lvl="1" eaLnBrk="1" hangingPunct="1"/>
            <a:r>
              <a:rPr lang="fr-FR" altLang="fr-FR" dirty="0" smtClean="0">
                <a:latin typeface="Comic Sans MS" pitchFamily="66" charset="0"/>
              </a:rPr>
              <a:t>Retour</a:t>
            </a:r>
          </a:p>
          <a:p>
            <a:pPr lvl="1" eaLnBrk="1" hangingPunct="1"/>
            <a:r>
              <a:rPr lang="fr-FR" altLang="fr-FR" dirty="0" smtClean="0">
                <a:latin typeface="Comic Sans MS" pitchFamily="66" charset="0"/>
              </a:rPr>
              <a:t>Mixage</a:t>
            </a:r>
          </a:p>
          <a:p>
            <a:pPr eaLnBrk="1" hangingPunct="1"/>
            <a:r>
              <a:rPr lang="fr-FR" altLang="fr-FR" dirty="0" smtClean="0">
                <a:latin typeface="Comic Sans MS" pitchFamily="66" charset="0"/>
              </a:rPr>
              <a:t>Les fonctions de la console</a:t>
            </a:r>
          </a:p>
          <a:p>
            <a:pPr eaLnBrk="1" hangingPunct="1"/>
            <a:r>
              <a:rPr lang="fr-FR" altLang="fr-FR" dirty="0" smtClean="0">
                <a:latin typeface="Comic Sans MS" pitchFamily="66" charset="0"/>
              </a:rPr>
              <a:t>Les évolutions récentes</a:t>
            </a:r>
          </a:p>
          <a:p>
            <a:pPr eaLnBrk="1" hangingPunct="1"/>
            <a:r>
              <a:rPr lang="fr-FR" altLang="fr-FR" dirty="0" smtClean="0">
                <a:latin typeface="Comic Sans MS" pitchFamily="66" charset="0"/>
              </a:rPr>
              <a:t>Le </a:t>
            </a:r>
            <a:r>
              <a:rPr lang="fr-FR" altLang="fr-FR" dirty="0" err="1" smtClean="0">
                <a:latin typeface="Comic Sans MS" pitchFamily="66" charset="0"/>
              </a:rPr>
              <a:t>Loudness</a:t>
            </a:r>
            <a:r>
              <a:rPr lang="fr-FR" altLang="fr-FR" dirty="0" smtClean="0">
                <a:latin typeface="Comic Sans MS" pitchFamily="66" charset="0"/>
              </a:rPr>
              <a:t> R128</a:t>
            </a:r>
          </a:p>
          <a:p>
            <a:pPr eaLnBrk="1" hangingPunct="1"/>
            <a:r>
              <a:rPr lang="fr-FR" altLang="fr-FR" dirty="0" smtClean="0">
                <a:latin typeface="Comic Sans MS" pitchFamily="66" charset="0"/>
              </a:rPr>
              <a:t>Des exemples (studios, cars régie)</a:t>
            </a:r>
          </a:p>
          <a:p>
            <a:pPr lvl="1" eaLnBrk="1" hangingPunct="1"/>
            <a:endParaRPr lang="fr-FR" altLang="fr-FR" dirty="0" smtClean="0">
              <a:latin typeface="Comic Sans MS" pitchFamily="66" charset="0"/>
            </a:endParaRP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107505" y="6481142"/>
            <a:ext cx="2808288" cy="476250"/>
          </a:xfrm>
          <a:prstGeom prst="rect">
            <a:avLst/>
          </a:prstGeom>
        </p:spPr>
        <p:txBody>
          <a:bodyPr/>
          <a:lstStyle>
            <a:lvl1pPr>
              <a:defRPr sz="1200" i="1">
                <a:solidFill>
                  <a:srgbClr val="C00000"/>
                </a:solidFill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r>
              <a:rPr lang="fr-FR" altLang="fr-FR" dirty="0" smtClean="0"/>
              <a:t>Présentation BTS, 10/12/2013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937158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1640</Words>
  <Application>Microsoft Macintosh PowerPoint</Application>
  <PresentationFormat>Présentation à l'écran (4:3)</PresentationFormat>
  <Paragraphs>455</Paragraphs>
  <Slides>46</Slides>
  <Notes>0</Notes>
  <HiddenSlides>0</HiddenSlides>
  <MMClips>0</MMClips>
  <ScaleCrop>false</ScaleCrop>
  <HeadingPairs>
    <vt:vector size="6" baseType="variant">
      <vt:variant>
        <vt:lpstr>Thème</vt:lpstr>
      </vt:variant>
      <vt:variant>
        <vt:i4>2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46</vt:i4>
      </vt:variant>
    </vt:vector>
  </HeadingPairs>
  <TitlesOfParts>
    <vt:vector size="50" baseType="lpstr">
      <vt:lpstr>Thème Office</vt:lpstr>
      <vt:lpstr>1_Thème Office</vt:lpstr>
      <vt:lpstr>Image bitmap</vt:lpstr>
      <vt:lpstr>Acrobat Document</vt:lpstr>
      <vt:lpstr>Présentation PowerPoint</vt:lpstr>
      <vt:lpstr>L’audio en télévision</vt:lpstr>
      <vt:lpstr>Plan</vt:lpstr>
      <vt:lpstr>Les domaines de l’audio</vt:lpstr>
      <vt:lpstr>Présentation PowerPoint</vt:lpstr>
      <vt:lpstr>Présentation PowerPoint</vt:lpstr>
      <vt:lpstr>Présentation PowerPoint</vt:lpstr>
      <vt:lpstr>Présentation PowerPoint</vt:lpstr>
      <vt:lpstr>L’audio en télévision</vt:lpstr>
      <vt:lpstr>La prise de son</vt:lpstr>
      <vt:lpstr>La prise de son</vt:lpstr>
      <vt:lpstr>La norme EBU R128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Des exemples concrets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systèmes d’ordres</vt:lpstr>
      <vt:lpstr>Système 2 fils</vt:lpstr>
      <vt:lpstr>Système 2 fils numerique</vt:lpstr>
      <vt:lpstr>Système 4 fils</vt:lpstr>
      <vt:lpstr>Présentation PowerPoint</vt:lpstr>
      <vt:lpstr>Système 4 fils</vt:lpstr>
      <vt:lpstr>Des exemples concrets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Nouveau centre TV CANAL+ SECP  système d’ordres Clear-Com</vt:lpstr>
      <vt:lpstr>Présentation PowerPoint</vt:lpstr>
      <vt:lpstr>Présentation PowerPoint</vt:lpstr>
      <vt:lpstr>Merci de votre attention à cet après-midi  AUDIOPOLE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L’audio en télévision</dc:title>
  <dc:creator>Philippe DELEPINE</dc:creator>
  <cp:lastModifiedBy>Utilisateur de la version d'évaluation de Office 2004</cp:lastModifiedBy>
  <cp:revision>65</cp:revision>
  <cp:lastPrinted>2013-12-06T15:56:17Z</cp:lastPrinted>
  <dcterms:created xsi:type="dcterms:W3CDTF">2013-12-05T11:02:11Z</dcterms:created>
  <dcterms:modified xsi:type="dcterms:W3CDTF">2013-12-09T16:30:54Z</dcterms:modified>
</cp:coreProperties>
</file>