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3" r:id="rId7"/>
    <p:sldId id="260" r:id="rId8"/>
    <p:sldId id="261" r:id="rId9"/>
    <p:sldId id="272" r:id="rId10"/>
    <p:sldId id="259" r:id="rId11"/>
    <p:sldId id="267" r:id="rId12"/>
    <p:sldId id="266" r:id="rId13"/>
    <p:sldId id="271" r:id="rId14"/>
    <p:sldId id="268" r:id="rId15"/>
    <p:sldId id="270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0" d="100"/>
          <a:sy n="80" d="100"/>
        </p:scale>
        <p:origin x="-10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391C-D12D-48D3-96AA-EC526F44E717}" type="datetimeFigureOut">
              <a:rPr lang="fr-FR" smtClean="0"/>
              <a:pPr/>
              <a:t>05/12/2013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A3A4-F699-4566-AEC3-F5058E1C235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492875"/>
            <a:ext cx="36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TOTO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87524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60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3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0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11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10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5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0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3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5 décembre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423E5-2E14-4DDF-8AEA-E79CC11D99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520401" y="0"/>
            <a:ext cx="7623599" cy="492443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chemeClr val="bg1"/>
                </a:solidFill>
              </a:rPr>
              <a:t>Séminaire des métiers de la mode – Lycée Raspail</a:t>
            </a:r>
            <a:r>
              <a:rPr lang="fr-FR" sz="2600" baseline="0" dirty="0" smtClean="0">
                <a:solidFill>
                  <a:schemeClr val="bg1"/>
                </a:solidFill>
              </a:rPr>
              <a:t> Paris </a:t>
            </a:r>
            <a:endParaRPr lang="fr-FR" sz="2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fr.academic.ru/pictures/frwiki/76/Logo_men2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146590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Ci%201-Mise%20au%20point%20d'un%20mod&#232;le/Copie%20de%20version_finale_03_12_decembre_progression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truire%20une%20progression%20p&#233;dagogique.mvd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Ci%201-Mise%20au%20point%20d'un%20mod&#232;le/Copie%20de%20version_finale_03_12_decembre_progression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1671514" cy="2016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404717" y="134076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Filière des Métiers de la Mode</a:t>
            </a:r>
          </a:p>
        </p:txBody>
      </p:sp>
      <p:pic>
        <p:nvPicPr>
          <p:cNvPr id="8" name="Picture 2" descr="C:\Inspection CAEN\IEN Académie de CAEN\Filière des métiers de la mode\CENTRE D'INTERETS\plateau_techniqu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3787055" cy="2838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ZoneTexte 8"/>
          <p:cNvSpPr txBox="1"/>
          <p:nvPr/>
        </p:nvSpPr>
        <p:spPr>
          <a:xfrm>
            <a:off x="3059832" y="581832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Sandrine MYKAJ     IEN ET-STI</a:t>
            </a:r>
          </a:p>
          <a:p>
            <a:r>
              <a:rPr lang="fr-FR" dirty="0"/>
              <a:t>Corinne LECOT    Enseignante - formatrice</a:t>
            </a:r>
          </a:p>
          <a:p>
            <a:r>
              <a:rPr lang="fr-FR" dirty="0"/>
              <a:t>Valérie VAUVERT Enseignante - formatrice</a:t>
            </a:r>
          </a:p>
        </p:txBody>
      </p:sp>
      <p:pic>
        <p:nvPicPr>
          <p:cNvPr id="10" name="Picture 3" descr="C:\Inspection CAEN\IEN Académie de CAEN\Filière des métiers de la mode\CENTRE D'INTERETS\plateau_techniqu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994794" cy="2244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2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Contraintes associées à un centre d’intérêt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sp>
        <p:nvSpPr>
          <p:cNvPr id="15" name="Rectangle 14"/>
          <p:cNvSpPr/>
          <p:nvPr/>
        </p:nvSpPr>
        <p:spPr>
          <a:xfrm>
            <a:off x="1736469" y="550266"/>
            <a:ext cx="5724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La mise en place pédagogique d’un centre d’intérêt</a:t>
            </a:r>
          </a:p>
          <a:p>
            <a:pPr algn="just"/>
            <a:r>
              <a:rPr lang="fr-FR" dirty="0" smtClean="0"/>
              <a:t>Afin </a:t>
            </a:r>
            <a:r>
              <a:rPr lang="fr-FR" dirty="0"/>
              <a:t>de mettre en place avec efficacité une formation organisée autour de centres d’intérêt, plusieurs contraintes pédagogiques </a:t>
            </a:r>
            <a:r>
              <a:rPr lang="fr-FR" dirty="0" smtClean="0"/>
              <a:t>doivent être prises </a:t>
            </a:r>
            <a:r>
              <a:rPr lang="fr-FR" dirty="0"/>
              <a:t>en </a:t>
            </a:r>
            <a:r>
              <a:rPr lang="fr-FR" dirty="0" smtClean="0"/>
              <a:t>compte.</a:t>
            </a:r>
            <a:endParaRPr lang="fr-FR" dirty="0"/>
          </a:p>
        </p:txBody>
      </p:sp>
      <p:pic>
        <p:nvPicPr>
          <p:cNvPr id="20" name="Image 19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user\Documents\My Dropbox\07- Lycée\STI2D\ci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15" y="3607693"/>
            <a:ext cx="1674489" cy="18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403648" y="3000129"/>
            <a:ext cx="180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Contraintes associées à un CI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2528960" y="2053633"/>
            <a:ext cx="6219504" cy="3913176"/>
            <a:chOff x="2528960" y="2166092"/>
            <a:chExt cx="6219504" cy="3913176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528960" y="4568147"/>
              <a:ext cx="18990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4427984" y="2276872"/>
              <a:ext cx="0" cy="38023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427984" y="2276872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4932040" y="2166092"/>
              <a:ext cx="3816424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Complémentarité ou proximité de 2 CI proposés dans un cycle.</a:t>
              </a:r>
              <a:endParaRPr lang="fr-FR" sz="1400" dirty="0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4427984" y="3119551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4932040" y="2870273"/>
              <a:ext cx="3816424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Intégrer une phase de remédiation si nécessaire, une phase d’évaluation du cycle.</a:t>
              </a:r>
              <a:endParaRPr lang="fr-FR" sz="14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932040" y="3528978"/>
              <a:ext cx="3816424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Redondance de certains CI: progressivité, approfondissement des apprentissages.</a:t>
              </a:r>
              <a:endParaRPr lang="fr-FR" sz="1400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4427984" y="4568147"/>
              <a:ext cx="50405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932040" y="4301799"/>
            <a:ext cx="3816424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Position du centre d’intérêt dans la formation.</a:t>
            </a:r>
            <a:endParaRPr lang="fr-FR" sz="1400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4427983" y="5085184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4427984" y="5966809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32040" y="5812921"/>
            <a:ext cx="3816424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Disponibilité des systèmes à utiliser.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922285" y="4931296"/>
            <a:ext cx="3816424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Compatibilité des durées des cycles d’apprentissage avec le temps de formation.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681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Stratégie de formation pour la </a:t>
            </a:r>
          </a:p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Seconde BAC PRO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e 2"/>
          <p:cNvGrpSpPr/>
          <p:nvPr/>
        </p:nvGrpSpPr>
        <p:grpSpPr>
          <a:xfrm>
            <a:off x="1640190" y="563276"/>
            <a:ext cx="5524097" cy="5694560"/>
            <a:chOff x="2664009" y="1139825"/>
            <a:chExt cx="6922135" cy="9012555"/>
          </a:xfrm>
        </p:grpSpPr>
        <p:sp>
          <p:nvSpPr>
            <p:cNvPr id="9" name="Zone de texte 1"/>
            <p:cNvSpPr txBox="1"/>
            <p:nvPr/>
          </p:nvSpPr>
          <p:spPr>
            <a:xfrm>
              <a:off x="3494589" y="1139825"/>
              <a:ext cx="2017395" cy="101282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  <a:r>
                <a:rPr lang="fr-FR" sz="3600" dirty="0" smtClean="0">
                  <a:effectLst/>
                  <a:ea typeface="Calibri"/>
                  <a:cs typeface="Times New Roman"/>
                </a:rPr>
                <a:t>Ci </a:t>
              </a:r>
              <a:r>
                <a:rPr lang="fr-FR" sz="3600" dirty="0">
                  <a:effectLst/>
                  <a:ea typeface="Calibri"/>
                  <a:cs typeface="Times New Roman"/>
                </a:rPr>
                <a:t>10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0" name="Zone de texte 2"/>
            <p:cNvSpPr txBox="1"/>
            <p:nvPr/>
          </p:nvSpPr>
          <p:spPr>
            <a:xfrm>
              <a:off x="3489509" y="2585085"/>
              <a:ext cx="2017395" cy="83502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3600" dirty="0" smtClean="0">
                  <a:effectLst/>
                  <a:ea typeface="Calibri"/>
                  <a:cs typeface="Times New Roman"/>
                </a:rPr>
                <a:t>Ci </a:t>
              </a:r>
              <a:r>
                <a:rPr lang="fr-FR" sz="3600" dirty="0">
                  <a:effectLst/>
                  <a:ea typeface="Calibri"/>
                  <a:cs typeface="Times New Roman"/>
                </a:rPr>
                <a:t>1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1" name="Zone de texte 3"/>
            <p:cNvSpPr txBox="1"/>
            <p:nvPr/>
          </p:nvSpPr>
          <p:spPr>
            <a:xfrm>
              <a:off x="3489509" y="3798570"/>
              <a:ext cx="2017395" cy="83502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  <a:r>
                <a:rPr lang="fr-FR" sz="3600" dirty="0" smtClean="0">
                  <a:effectLst/>
                  <a:ea typeface="Calibri"/>
                  <a:cs typeface="Times New Roman"/>
                </a:rPr>
                <a:t>Ci </a:t>
              </a:r>
              <a:r>
                <a:rPr lang="fr-FR" sz="3600" dirty="0">
                  <a:effectLst/>
                  <a:ea typeface="Calibri"/>
                  <a:cs typeface="Times New Roman"/>
                </a:rPr>
                <a:t>3</a:t>
              </a:r>
            </a:p>
          </p:txBody>
        </p:sp>
        <p:sp>
          <p:nvSpPr>
            <p:cNvPr id="13" name="Zone de texte 4"/>
            <p:cNvSpPr txBox="1"/>
            <p:nvPr/>
          </p:nvSpPr>
          <p:spPr>
            <a:xfrm>
              <a:off x="3494589" y="4999355"/>
              <a:ext cx="2017395" cy="90233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  <a:r>
                <a:rPr lang="fr-FR" sz="3600" dirty="0" smtClean="0">
                  <a:effectLst/>
                  <a:ea typeface="Calibri"/>
                  <a:cs typeface="Times New Roman"/>
                </a:rPr>
                <a:t>Ci  </a:t>
              </a:r>
              <a:r>
                <a:rPr lang="fr-FR" sz="3600" dirty="0">
                  <a:effectLst/>
                  <a:ea typeface="Calibri"/>
                  <a:cs typeface="Times New Roman"/>
                </a:rPr>
                <a:t>9</a:t>
              </a:r>
            </a:p>
          </p:txBody>
        </p:sp>
        <p:sp>
          <p:nvSpPr>
            <p:cNvPr id="14" name="Zone de texte 5"/>
            <p:cNvSpPr txBox="1"/>
            <p:nvPr/>
          </p:nvSpPr>
          <p:spPr>
            <a:xfrm>
              <a:off x="5905684" y="1143635"/>
              <a:ext cx="3526790" cy="100901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50" dirty="0">
                  <a:effectLst/>
                  <a:ea typeface="Calibri"/>
                  <a:cs typeface="Times New Roman"/>
                </a:rPr>
                <a:t>Entrée  dans le métier : </a:t>
              </a:r>
              <a:r>
                <a:rPr lang="fr-FR" sz="1050" dirty="0" smtClean="0">
                  <a:effectLst/>
                  <a:ea typeface="Calibri"/>
                  <a:cs typeface="Times New Roman"/>
                </a:rPr>
                <a:t>réalisation</a:t>
              </a:r>
              <a:r>
                <a:rPr lang="fr-FR" sz="1050" dirty="0">
                  <a:ea typeface="Calibri"/>
                  <a:cs typeface="Times New Roman"/>
                </a:rPr>
                <a:t>.</a:t>
              </a:r>
              <a:endParaRPr lang="fr-FR" sz="1050" dirty="0" smtClean="0">
                <a:effectLst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fr-FR" sz="1050" dirty="0">
                  <a:ea typeface="Calibri"/>
                  <a:cs typeface="Times New Roman"/>
                </a:rPr>
                <a:t>M</a:t>
              </a:r>
              <a:r>
                <a:rPr lang="fr-FR" sz="1050" dirty="0" smtClean="0">
                  <a:effectLst/>
                  <a:ea typeface="Calibri"/>
                  <a:cs typeface="Times New Roman"/>
                </a:rPr>
                <a:t>otivation </a:t>
              </a:r>
              <a:r>
                <a:rPr lang="fr-FR" sz="1050" dirty="0">
                  <a:effectLst/>
                  <a:ea typeface="Calibri"/>
                  <a:cs typeface="Times New Roman"/>
                </a:rPr>
                <a:t>des élèves, cœur du </a:t>
              </a:r>
              <a:r>
                <a:rPr lang="fr-FR" sz="1050" dirty="0" smtClean="0">
                  <a:effectLst/>
                  <a:ea typeface="Calibri"/>
                  <a:cs typeface="Times New Roman"/>
                </a:rPr>
                <a:t>métier.</a:t>
              </a:r>
              <a:endParaRPr lang="fr-FR" sz="1050" dirty="0">
                <a:effectLst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fr-FR" sz="1050" dirty="0">
                  <a:effectLst/>
                  <a:ea typeface="Calibri"/>
                  <a:cs typeface="Times New Roman"/>
                </a:rPr>
                <a:t>Techniques de base (valeur de couture</a:t>
              </a:r>
              <a:r>
                <a:rPr lang="fr-FR" sz="1050" dirty="0" smtClean="0">
                  <a:effectLst/>
                  <a:ea typeface="Calibri"/>
                  <a:cs typeface="Times New Roman"/>
                </a:rPr>
                <a:t>).</a:t>
              </a:r>
              <a:endParaRPr lang="fr-FR" sz="105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600" dirty="0">
                  <a:effectLst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Zone de texte 6"/>
            <p:cNvSpPr txBox="1"/>
            <p:nvPr/>
          </p:nvSpPr>
          <p:spPr>
            <a:xfrm>
              <a:off x="5905684" y="2555875"/>
              <a:ext cx="3526790" cy="83502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>
                  <a:effectLst/>
                  <a:ea typeface="Calibri"/>
                  <a:cs typeface="Times New Roman"/>
                </a:rPr>
                <a:t>Le modèle, conception, comment faire un </a:t>
              </a:r>
              <a:r>
                <a:rPr lang="fr-FR" sz="1400" dirty="0" smtClean="0">
                  <a:effectLst/>
                  <a:ea typeface="Calibri"/>
                  <a:cs typeface="Times New Roman"/>
                </a:rPr>
                <a:t>vêtement ? </a:t>
              </a:r>
              <a:endParaRPr lang="fr-FR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Zone de texte 7"/>
            <p:cNvSpPr txBox="1"/>
            <p:nvPr/>
          </p:nvSpPr>
          <p:spPr>
            <a:xfrm>
              <a:off x="5905684" y="3802380"/>
              <a:ext cx="3526790" cy="83502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200" dirty="0">
                  <a:effectLst/>
                  <a:ea typeface="Calibri"/>
                  <a:cs typeface="Times New Roman"/>
                </a:rPr>
                <a:t>Comment exploiter un </a:t>
              </a:r>
              <a:r>
                <a:rPr lang="fr-FR" sz="1200" dirty="0" smtClean="0">
                  <a:effectLst/>
                  <a:ea typeface="Calibri"/>
                  <a:cs typeface="Times New Roman"/>
                </a:rPr>
                <a:t>patron ?</a:t>
              </a:r>
              <a:endParaRPr lang="fr-FR" sz="1200" dirty="0">
                <a:effectLst/>
                <a:ea typeface="Calibri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fr-FR" sz="1200" dirty="0" smtClean="0">
                  <a:effectLst/>
                  <a:ea typeface="Calibri"/>
                  <a:cs typeface="Times New Roman"/>
                </a:rPr>
                <a:t>(du </a:t>
              </a:r>
              <a:r>
                <a:rPr lang="fr-FR" sz="1200" dirty="0">
                  <a:effectLst/>
                  <a:ea typeface="Calibri"/>
                  <a:cs typeface="Times New Roman"/>
                </a:rPr>
                <a:t>patron au  patronnage industriel,</a:t>
              </a:r>
            </a:p>
            <a:p>
              <a:pPr>
                <a:spcAft>
                  <a:spcPts val="0"/>
                </a:spcAft>
              </a:pPr>
              <a:r>
                <a:rPr lang="fr-FR" sz="1200" dirty="0">
                  <a:effectLst/>
                  <a:ea typeface="Calibri"/>
                  <a:cs typeface="Times New Roman"/>
                </a:rPr>
                <a:t>valeur de couture….)</a:t>
              </a:r>
            </a:p>
            <a:p>
              <a:pPr>
                <a:spcAft>
                  <a:spcPts val="0"/>
                </a:spcAft>
              </a:pPr>
              <a:r>
                <a:rPr lang="fr-FR" sz="1600" dirty="0">
                  <a:effectLst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600" dirty="0">
                  <a:effectLst/>
                  <a:ea typeface="Calibri"/>
                  <a:cs typeface="Times New Roman"/>
                </a:rPr>
                <a:t> 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Zone de texte 8"/>
            <p:cNvSpPr txBox="1"/>
            <p:nvPr/>
          </p:nvSpPr>
          <p:spPr>
            <a:xfrm>
              <a:off x="5905684" y="4999355"/>
              <a:ext cx="3526790" cy="90233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Schématiser, normaliser les </a:t>
              </a:r>
              <a:r>
                <a:rPr lang="fr-FR" sz="1100" dirty="0" smtClean="0">
                  <a:effectLst/>
                  <a:ea typeface="Calibri"/>
                  <a:cs typeface="Times New Roman"/>
                </a:rPr>
                <a:t> techniques </a:t>
              </a:r>
              <a:r>
                <a:rPr lang="fr-FR" sz="1100" dirty="0">
                  <a:effectLst/>
                  <a:ea typeface="Calibri"/>
                  <a:cs typeface="Times New Roman"/>
                </a:rPr>
                <a:t>de réalisation (valeurs de couture… vues dans les 3 premiers </a:t>
              </a:r>
              <a:r>
                <a:rPr lang="fr-FR" sz="1100" dirty="0" smtClean="0">
                  <a:effectLst/>
                  <a:ea typeface="Calibri"/>
                  <a:cs typeface="Times New Roman"/>
                </a:rPr>
                <a:t>Ci). Documents </a:t>
              </a:r>
              <a:r>
                <a:rPr lang="fr-FR" sz="1100" dirty="0">
                  <a:effectLst/>
                  <a:ea typeface="Calibri"/>
                  <a:cs typeface="Times New Roman"/>
                </a:rPr>
                <a:t>techniques</a:t>
              </a:r>
            </a:p>
          </p:txBody>
        </p:sp>
        <p:sp>
          <p:nvSpPr>
            <p:cNvPr id="18" name="Zone de texte 9"/>
            <p:cNvSpPr txBox="1"/>
            <p:nvPr/>
          </p:nvSpPr>
          <p:spPr>
            <a:xfrm>
              <a:off x="3494589" y="6257925"/>
              <a:ext cx="2017395" cy="90233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  <a:r>
                <a:rPr lang="fr-FR" sz="3600" dirty="0" smtClean="0">
                  <a:effectLst/>
                  <a:ea typeface="Calibri"/>
                  <a:cs typeface="Times New Roman"/>
                </a:rPr>
                <a:t>Ci  2</a:t>
              </a:r>
              <a:endParaRPr lang="fr-FR" sz="3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9" name="Zone de texte 10"/>
            <p:cNvSpPr txBox="1"/>
            <p:nvPr/>
          </p:nvSpPr>
          <p:spPr>
            <a:xfrm>
              <a:off x="5905684" y="6257925"/>
              <a:ext cx="3526790" cy="90233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dirty="0">
                  <a:effectLst/>
                  <a:ea typeface="Calibri"/>
                  <a:cs typeface="Times New Roman"/>
                </a:rPr>
                <a:t>Les matières premières (utilisées pour réaliser un vêtement)</a:t>
              </a:r>
            </a:p>
          </p:txBody>
        </p:sp>
        <p:sp>
          <p:nvSpPr>
            <p:cNvPr id="20" name="Zone de texte 11"/>
            <p:cNvSpPr txBox="1"/>
            <p:nvPr/>
          </p:nvSpPr>
          <p:spPr>
            <a:xfrm>
              <a:off x="3494589" y="7479665"/>
              <a:ext cx="2017395" cy="150812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  <a:r>
                <a:rPr lang="fr-FR" sz="3600" dirty="0" smtClean="0">
                  <a:effectLst/>
                  <a:ea typeface="Calibri"/>
                  <a:cs typeface="Times New Roman"/>
                </a:rPr>
                <a:t>Ci  </a:t>
              </a:r>
              <a:r>
                <a:rPr lang="fr-FR" sz="3600" dirty="0">
                  <a:effectLst/>
                  <a:ea typeface="Calibri"/>
                  <a:cs typeface="Times New Roman"/>
                </a:rPr>
                <a:t>14</a:t>
              </a:r>
            </a:p>
          </p:txBody>
        </p:sp>
        <p:sp>
          <p:nvSpPr>
            <p:cNvPr id="21" name="Zone de texte 12"/>
            <p:cNvSpPr txBox="1"/>
            <p:nvPr/>
          </p:nvSpPr>
          <p:spPr>
            <a:xfrm>
              <a:off x="5905684" y="7480300"/>
              <a:ext cx="3526790" cy="150812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050" dirty="0">
                  <a:effectLst/>
                  <a:ea typeface="Calibri"/>
                  <a:cs typeface="Times New Roman"/>
                </a:rPr>
                <a:t>Réaliser un modèle (patronnage- matières premières- documents techniques- découpe- </a:t>
              </a:r>
              <a:r>
                <a:rPr lang="fr-FR" sz="1050" dirty="0" smtClean="0">
                  <a:effectLst/>
                  <a:ea typeface="Calibri"/>
                  <a:cs typeface="Times New Roman"/>
                </a:rPr>
                <a:t>réalisation, opérations </a:t>
              </a:r>
              <a:r>
                <a:rPr lang="fr-FR" sz="1050" dirty="0">
                  <a:effectLst/>
                  <a:ea typeface="Calibri"/>
                  <a:cs typeface="Times New Roman"/>
                </a:rPr>
                <a:t>de montage et </a:t>
              </a:r>
              <a:r>
                <a:rPr lang="fr-FR" sz="1050" dirty="0" smtClean="0">
                  <a:effectLst/>
                  <a:ea typeface="Calibri"/>
                  <a:cs typeface="Times New Roman"/>
                </a:rPr>
                <a:t>finitions) Techniques </a:t>
              </a:r>
              <a:r>
                <a:rPr lang="fr-FR" sz="1050" dirty="0">
                  <a:effectLst/>
                  <a:ea typeface="Calibri"/>
                  <a:cs typeface="Times New Roman"/>
                </a:rPr>
                <a:t>de </a:t>
              </a:r>
              <a:r>
                <a:rPr lang="fr-FR" sz="1050" dirty="0" smtClean="0">
                  <a:effectLst/>
                  <a:ea typeface="Calibri"/>
                  <a:cs typeface="Times New Roman"/>
                </a:rPr>
                <a:t>base</a:t>
              </a:r>
              <a:endParaRPr lang="fr-FR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Zone de texte 13"/>
            <p:cNvSpPr txBox="1"/>
            <p:nvPr/>
          </p:nvSpPr>
          <p:spPr>
            <a:xfrm>
              <a:off x="3494589" y="9250045"/>
              <a:ext cx="2017395" cy="902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/>
                  <a:cs typeface="Times New Roman"/>
                </a:rPr>
                <a:t> </a:t>
              </a:r>
              <a:r>
                <a:rPr lang="fr-FR" sz="3600" dirty="0" smtClean="0">
                  <a:effectLst/>
                  <a:ea typeface="Calibri"/>
                  <a:cs typeface="Times New Roman"/>
                </a:rPr>
                <a:t>Ci  12</a:t>
              </a:r>
              <a:endParaRPr lang="fr-FR" sz="3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Zone de texte 14"/>
            <p:cNvSpPr txBox="1"/>
            <p:nvPr/>
          </p:nvSpPr>
          <p:spPr>
            <a:xfrm>
              <a:off x="5905684" y="9250045"/>
              <a:ext cx="3526790" cy="902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200" dirty="0">
                  <a:effectLst/>
                  <a:ea typeface="Calibri"/>
                  <a:cs typeface="Times New Roman"/>
                </a:rPr>
                <a:t>Contrôle qualité du produit en cours et après la réalisation…</a:t>
              </a:r>
            </a:p>
          </p:txBody>
        </p:sp>
        <p:sp>
          <p:nvSpPr>
            <p:cNvPr id="24" name="Flèche courbée vers la droite 23"/>
            <p:cNvSpPr/>
            <p:nvPr/>
          </p:nvSpPr>
          <p:spPr>
            <a:xfrm>
              <a:off x="2901499" y="1709420"/>
              <a:ext cx="593090" cy="246951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" name="Flèche courbée vers la droite 24"/>
            <p:cNvSpPr/>
            <p:nvPr/>
          </p:nvSpPr>
          <p:spPr>
            <a:xfrm>
              <a:off x="3019609" y="1709420"/>
              <a:ext cx="474345" cy="14128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" name="Flèche courbée vers la droite 25"/>
            <p:cNvSpPr/>
            <p:nvPr/>
          </p:nvSpPr>
          <p:spPr>
            <a:xfrm>
              <a:off x="2664009" y="1709420"/>
              <a:ext cx="890270" cy="397764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7" name="Flèche courbée vers la gauche 26"/>
            <p:cNvSpPr/>
            <p:nvPr/>
          </p:nvSpPr>
          <p:spPr>
            <a:xfrm>
              <a:off x="9266104" y="2933065"/>
              <a:ext cx="320040" cy="124587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8" name="Flèche vers le bas 27"/>
            <p:cNvSpPr/>
            <p:nvPr/>
          </p:nvSpPr>
          <p:spPr>
            <a:xfrm>
              <a:off x="4408989" y="2156460"/>
              <a:ext cx="356235" cy="4235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" name="Flèche vers le bas 28"/>
            <p:cNvSpPr/>
            <p:nvPr/>
          </p:nvSpPr>
          <p:spPr>
            <a:xfrm>
              <a:off x="4408989" y="3409950"/>
              <a:ext cx="356235" cy="4235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Flèche vers le bas 29"/>
            <p:cNvSpPr/>
            <p:nvPr/>
          </p:nvSpPr>
          <p:spPr>
            <a:xfrm>
              <a:off x="8208194" y="5904230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" name="Flèche vers le bas 30"/>
            <p:cNvSpPr/>
            <p:nvPr/>
          </p:nvSpPr>
          <p:spPr>
            <a:xfrm>
              <a:off x="6616884" y="5904230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Flèche vers le bas 31"/>
            <p:cNvSpPr/>
            <p:nvPr/>
          </p:nvSpPr>
          <p:spPr>
            <a:xfrm>
              <a:off x="4514399" y="5904230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3" name="Flèche vers le bas 32"/>
            <p:cNvSpPr/>
            <p:nvPr/>
          </p:nvSpPr>
          <p:spPr>
            <a:xfrm>
              <a:off x="4514399" y="7162800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4" name="Flèche vers le bas 33"/>
            <p:cNvSpPr/>
            <p:nvPr/>
          </p:nvSpPr>
          <p:spPr>
            <a:xfrm>
              <a:off x="6616249" y="7162800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5" name="Flèche vers le bas 34"/>
            <p:cNvSpPr/>
            <p:nvPr/>
          </p:nvSpPr>
          <p:spPr>
            <a:xfrm>
              <a:off x="8206924" y="7162165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Flèche vers le bas 35"/>
            <p:cNvSpPr/>
            <p:nvPr/>
          </p:nvSpPr>
          <p:spPr>
            <a:xfrm>
              <a:off x="4514399" y="8990965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" name="Flèche vers le bas 36"/>
            <p:cNvSpPr/>
            <p:nvPr/>
          </p:nvSpPr>
          <p:spPr>
            <a:xfrm>
              <a:off x="6616249" y="8991600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8" name="Flèche vers le bas 37"/>
            <p:cNvSpPr/>
            <p:nvPr/>
          </p:nvSpPr>
          <p:spPr>
            <a:xfrm>
              <a:off x="8206924" y="8990330"/>
              <a:ext cx="356235" cy="3676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9" name="Flèche courbée vers la droite 38"/>
            <p:cNvSpPr/>
            <p:nvPr/>
          </p:nvSpPr>
          <p:spPr>
            <a:xfrm flipV="1">
              <a:off x="3020244" y="8359775"/>
              <a:ext cx="474980" cy="1389380"/>
            </a:xfrm>
            <a:prstGeom prst="curvedRightArrow">
              <a:avLst>
                <a:gd name="adj1" fmla="val 25000"/>
                <a:gd name="adj2" fmla="val 50000"/>
                <a:gd name="adj3" fmla="val 2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1" name="Flèche courbée vers la droite 40"/>
            <p:cNvSpPr/>
            <p:nvPr/>
          </p:nvSpPr>
          <p:spPr>
            <a:xfrm>
              <a:off x="3019609" y="6684645"/>
              <a:ext cx="474345" cy="14128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Formation BAC PRO Métiers de la Mode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19128" b="7836"/>
          <a:stretch/>
        </p:blipFill>
        <p:spPr bwMode="auto">
          <a:xfrm>
            <a:off x="899592" y="1279087"/>
            <a:ext cx="5084255" cy="33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7647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Fichier EXCEL : progression pédagogique</a:t>
            </a:r>
            <a:endParaRPr lang="fr-FR" dirty="0"/>
          </a:p>
        </p:txBody>
      </p:sp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r="50805" b="7791"/>
          <a:stretch/>
        </p:blipFill>
        <p:spPr bwMode="auto">
          <a:xfrm>
            <a:off x="4932040" y="2348880"/>
            <a:ext cx="3827134" cy="3017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9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Focale sur le CI 1/ Séquence n°2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822895" y="540732"/>
            <a:ext cx="1180997" cy="786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1" name="Groupe 113"/>
          <p:cNvGrpSpPr>
            <a:grpSpLocks/>
          </p:cNvGrpSpPr>
          <p:nvPr/>
        </p:nvGrpSpPr>
        <p:grpSpPr bwMode="auto">
          <a:xfrm>
            <a:off x="1194020" y="1327061"/>
            <a:ext cx="7808578" cy="4753775"/>
            <a:chOff x="677502" y="1556792"/>
            <a:chExt cx="6153396" cy="4755025"/>
          </a:xfrm>
        </p:grpSpPr>
        <p:grpSp>
          <p:nvGrpSpPr>
            <p:cNvPr id="13" name="Groupe 52"/>
            <p:cNvGrpSpPr>
              <a:grpSpLocks/>
            </p:cNvGrpSpPr>
            <p:nvPr/>
          </p:nvGrpSpPr>
          <p:grpSpPr bwMode="auto">
            <a:xfrm>
              <a:off x="677502" y="1556792"/>
              <a:ext cx="6153396" cy="3624702"/>
              <a:chOff x="485719" y="996079"/>
              <a:chExt cx="6153396" cy="3624702"/>
            </a:xfrm>
          </p:grpSpPr>
          <p:sp>
            <p:nvSpPr>
              <p:cNvPr id="24" name="Arrondir un rectangle avec un coin du même côté 23"/>
              <p:cNvSpPr/>
              <p:nvPr/>
            </p:nvSpPr>
            <p:spPr>
              <a:xfrm>
                <a:off x="1731870" y="1004018"/>
                <a:ext cx="4907244" cy="458909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fr-FR" sz="1400" b="1" dirty="0" smtClean="0"/>
                  <a:t>                Savoirs S2.3: Étude technique de conception de modèles</a:t>
                </a:r>
                <a:endParaRPr lang="fr-FR" sz="1400" b="1" dirty="0"/>
              </a:p>
            </p:txBody>
          </p:sp>
          <p:sp>
            <p:nvSpPr>
              <p:cNvPr id="25" name="Arrondir un rectangle à un seul coin 24"/>
              <p:cNvSpPr/>
              <p:nvPr/>
            </p:nvSpPr>
            <p:spPr>
              <a:xfrm>
                <a:off x="505812" y="1340657"/>
                <a:ext cx="6133303" cy="1576260"/>
              </a:xfrm>
              <a:prstGeom prst="round1Rect">
                <a:avLst>
                  <a:gd name="adj" fmla="val 459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" name="Arrondir un rectangle avec un coin du même côté 26"/>
              <p:cNvSpPr/>
              <p:nvPr/>
            </p:nvSpPr>
            <p:spPr>
              <a:xfrm>
                <a:off x="505812" y="996079"/>
                <a:ext cx="1723647" cy="344578"/>
              </a:xfrm>
              <a:prstGeom prst="round2Same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b="1" dirty="0" smtClean="0">
                    <a:solidFill>
                      <a:schemeClr val="tx1"/>
                    </a:solidFill>
                  </a:rPr>
                  <a:t>Compétence :</a:t>
                </a:r>
              </a:p>
            </p:txBody>
          </p:sp>
          <p:sp>
            <p:nvSpPr>
              <p:cNvPr id="29" name="Rectangle 53"/>
              <p:cNvSpPr>
                <a:spLocks noChangeArrowheads="1"/>
              </p:cNvSpPr>
              <p:nvPr/>
            </p:nvSpPr>
            <p:spPr bwMode="auto">
              <a:xfrm>
                <a:off x="2131439" y="4282227"/>
                <a:ext cx="89389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 b="1">
                    <a:solidFill>
                      <a:schemeClr val="bg1"/>
                    </a:solidFill>
                    <a:latin typeface="Times New Roman" charset="0"/>
                  </a:rPr>
                  <a:t>Dossiers</a:t>
                </a:r>
              </a:p>
            </p:txBody>
          </p:sp>
          <p:sp>
            <p:nvSpPr>
              <p:cNvPr id="46" name="Arrondir un rectangle avec un coin du même côté 45"/>
              <p:cNvSpPr/>
              <p:nvPr/>
            </p:nvSpPr>
            <p:spPr>
              <a:xfrm>
                <a:off x="485719" y="1844027"/>
                <a:ext cx="1503869" cy="458908"/>
              </a:xfrm>
              <a:prstGeom prst="round2Same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1600" b="1" dirty="0" smtClean="0">
                    <a:solidFill>
                      <a:schemeClr val="tx1"/>
                    </a:solidFill>
                  </a:rPr>
                  <a:t>Séquence n°2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1945792" y="5942388"/>
              <a:ext cx="1271329" cy="36942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Ressources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32326" y="1726544"/>
            <a:ext cx="322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/>
              <a:t>C2.12: Pré concevoir les patrons</a:t>
            </a:r>
          </a:p>
        </p:txBody>
      </p:sp>
      <p:sp>
        <p:nvSpPr>
          <p:cNvPr id="51" name="Arrondir un rectangle avec un coin du même côté 50"/>
          <p:cNvSpPr/>
          <p:nvPr/>
        </p:nvSpPr>
        <p:spPr>
          <a:xfrm>
            <a:off x="833919" y="1293505"/>
            <a:ext cx="380195" cy="494247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Cent</a:t>
            </a:r>
          </a:p>
          <a:p>
            <a:r>
              <a:rPr lang="fr-FR" dirty="0" err="1" smtClean="0"/>
              <a:t>re</a:t>
            </a:r>
            <a:endParaRPr lang="fr-FR" dirty="0" smtClean="0"/>
          </a:p>
          <a:p>
            <a:r>
              <a:rPr lang="fr-FR" dirty="0" smtClean="0"/>
              <a:t> d’intérêt</a:t>
            </a:r>
          </a:p>
          <a:p>
            <a:endParaRPr lang="fr-FR" dirty="0"/>
          </a:p>
          <a:p>
            <a:r>
              <a:rPr lang="fr-FR" dirty="0" smtClean="0"/>
              <a:t>1 </a:t>
            </a:r>
          </a:p>
        </p:txBody>
      </p:sp>
      <p:sp>
        <p:nvSpPr>
          <p:cNvPr id="53" name="Arrondir un rectangle à un seul coin 52"/>
          <p:cNvSpPr/>
          <p:nvPr/>
        </p:nvSpPr>
        <p:spPr>
          <a:xfrm>
            <a:off x="1233524" y="2592080"/>
            <a:ext cx="7769074" cy="694296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838673" y="2746356"/>
            <a:ext cx="564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Objectif de  formation </a:t>
            </a:r>
            <a:r>
              <a:rPr lang="fr-FR" sz="1600" dirty="0" smtClean="0"/>
              <a:t>: Participer à la mise au point d’un modèle</a:t>
            </a:r>
            <a:endParaRPr lang="fr-FR" sz="1600" dirty="0"/>
          </a:p>
        </p:txBody>
      </p:sp>
      <p:pic>
        <p:nvPicPr>
          <p:cNvPr id="55" name="Picture 3" descr="C:\Users\user\Documents\My Dropbox\07- Lycée\STI2D\ci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1" y="2553097"/>
            <a:ext cx="632435" cy="69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1241017" y="3253070"/>
            <a:ext cx="7762875" cy="2982913"/>
          </a:xfrm>
          <a:prstGeom prst="rect">
            <a:avLst/>
          </a:prstGeom>
          <a:solidFill>
            <a:srgbClr val="FFF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1313540" y="3428995"/>
            <a:ext cx="3425446" cy="4245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Lancement: énoncé de la problématique 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0" name="Forme 75"/>
          <p:cNvCxnSpPr/>
          <p:nvPr/>
        </p:nvCxnSpPr>
        <p:spPr>
          <a:xfrm rot="16200000" flipH="1">
            <a:off x="1431630" y="3951562"/>
            <a:ext cx="615043" cy="39498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/>
          <p:nvPr/>
        </p:nvCxnSpPr>
        <p:spPr>
          <a:xfrm>
            <a:off x="2938463" y="4468813"/>
            <a:ext cx="76200" cy="1587"/>
          </a:xfrm>
          <a:prstGeom prst="bentConnector3">
            <a:avLst>
              <a:gd name="adj1" fmla="val -3082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Forme 85"/>
          <p:cNvCxnSpPr/>
          <p:nvPr/>
        </p:nvCxnSpPr>
        <p:spPr>
          <a:xfrm rot="16200000" flipH="1">
            <a:off x="1045420" y="4630695"/>
            <a:ext cx="1202870" cy="39498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Forme 87"/>
          <p:cNvCxnSpPr/>
          <p:nvPr/>
        </p:nvCxnSpPr>
        <p:spPr>
          <a:xfrm rot="16200000" flipH="1">
            <a:off x="621357" y="4946501"/>
            <a:ext cx="1790699" cy="39498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ngle 74"/>
          <p:cNvCxnSpPr/>
          <p:nvPr/>
        </p:nvCxnSpPr>
        <p:spPr>
          <a:xfrm>
            <a:off x="2938463" y="5056188"/>
            <a:ext cx="76200" cy="15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en angle 75"/>
          <p:cNvCxnSpPr/>
          <p:nvPr/>
        </p:nvCxnSpPr>
        <p:spPr>
          <a:xfrm>
            <a:off x="2938463" y="5643563"/>
            <a:ext cx="76200" cy="15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765213" y="4123755"/>
            <a:ext cx="714926" cy="5551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5122454" y="3118245"/>
            <a:ext cx="1916453" cy="4154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schemeClr val="bg1"/>
                </a:solidFill>
              </a:rPr>
              <a:t>Formalisation des connaissances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21338" r="64963" b="8545"/>
          <a:stretch/>
        </p:blipFill>
        <p:spPr bwMode="auto">
          <a:xfrm>
            <a:off x="5165227" y="3533743"/>
            <a:ext cx="1916453" cy="25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Flèche droite 111"/>
          <p:cNvSpPr/>
          <p:nvPr/>
        </p:nvSpPr>
        <p:spPr>
          <a:xfrm rot="2405442">
            <a:off x="6861805" y="4834292"/>
            <a:ext cx="927140" cy="44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7347590" y="4090552"/>
            <a:ext cx="150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TP/TD remédiation</a:t>
            </a:r>
            <a:endParaRPr lang="fr-FR" dirty="0"/>
          </a:p>
        </p:txBody>
      </p:sp>
      <p:sp>
        <p:nvSpPr>
          <p:cNvPr id="114" name="Flèche vers le bas 113"/>
          <p:cNvSpPr/>
          <p:nvPr/>
        </p:nvSpPr>
        <p:spPr>
          <a:xfrm>
            <a:off x="7901496" y="4794165"/>
            <a:ext cx="433975" cy="692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7347591" y="5490257"/>
            <a:ext cx="150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Évaluation</a:t>
            </a:r>
            <a:endParaRPr lang="fr-FR" dirty="0"/>
          </a:p>
        </p:txBody>
      </p:sp>
      <p:sp>
        <p:nvSpPr>
          <p:cNvPr id="117" name="Rectangle 116"/>
          <p:cNvSpPr/>
          <p:nvPr/>
        </p:nvSpPr>
        <p:spPr>
          <a:xfrm>
            <a:off x="2545426" y="4123755"/>
            <a:ext cx="714926" cy="5551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319864" y="4123754"/>
            <a:ext cx="714926" cy="5551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765213" y="3916132"/>
            <a:ext cx="3768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Découverte du procédé de moulage</a:t>
            </a:r>
            <a:endParaRPr lang="fr-FR" sz="1100" dirty="0"/>
          </a:p>
        </p:txBody>
      </p:sp>
      <p:sp>
        <p:nvSpPr>
          <p:cNvPr id="120" name="Rectangle 119"/>
          <p:cNvSpPr/>
          <p:nvPr/>
        </p:nvSpPr>
        <p:spPr>
          <a:xfrm>
            <a:off x="1739152" y="5056188"/>
            <a:ext cx="714926" cy="5551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558161" y="5056153"/>
            <a:ext cx="714926" cy="5551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376248" y="5056152"/>
            <a:ext cx="714926" cy="5551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1739150" y="4681057"/>
            <a:ext cx="37689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Découverte du procédé de conception</a:t>
            </a:r>
          </a:p>
          <a:p>
            <a:r>
              <a:rPr lang="fr-FR" sz="1100" dirty="0" smtClean="0"/>
              <a:t> de patron en CAO</a:t>
            </a:r>
            <a:endParaRPr lang="fr-FR" sz="1100" dirty="0"/>
          </a:p>
        </p:txBody>
      </p:sp>
      <p:cxnSp>
        <p:nvCxnSpPr>
          <p:cNvPr id="3075" name="Connecteur droit 3074"/>
          <p:cNvCxnSpPr/>
          <p:nvPr/>
        </p:nvCxnSpPr>
        <p:spPr>
          <a:xfrm flipH="1" flipV="1">
            <a:off x="1432326" y="3853538"/>
            <a:ext cx="17036" cy="39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Connecteur droit 3076"/>
          <p:cNvCxnSpPr/>
          <p:nvPr/>
        </p:nvCxnSpPr>
        <p:spPr>
          <a:xfrm flipV="1">
            <a:off x="1319214" y="3853538"/>
            <a:ext cx="0" cy="39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747420" y="5837698"/>
            <a:ext cx="714926" cy="5551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TP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8" name="Rectangle 3077"/>
          <p:cNvSpPr/>
          <p:nvPr/>
        </p:nvSpPr>
        <p:spPr>
          <a:xfrm>
            <a:off x="1704966" y="560139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/>
              <a:t>Découverte du procédé </a:t>
            </a:r>
            <a:r>
              <a:rPr lang="fr-FR" sz="1050" dirty="0" smtClean="0"/>
              <a:t>de digitalisation</a:t>
            </a:r>
            <a:endParaRPr lang="fr-FR" sz="1050" dirty="0"/>
          </a:p>
        </p:txBody>
      </p:sp>
      <p:sp>
        <p:nvSpPr>
          <p:cNvPr id="3079" name="Ellipse 3078"/>
          <p:cNvSpPr/>
          <p:nvPr/>
        </p:nvSpPr>
        <p:spPr>
          <a:xfrm>
            <a:off x="1704966" y="4090552"/>
            <a:ext cx="840460" cy="64633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2471964" y="5010607"/>
            <a:ext cx="840460" cy="64633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1725546" y="5805109"/>
            <a:ext cx="840460" cy="64633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81" name="Connecteur en arc 3080"/>
          <p:cNvCxnSpPr>
            <a:stCxn id="3079" idx="5"/>
          </p:cNvCxnSpPr>
          <p:nvPr/>
        </p:nvCxnSpPr>
        <p:spPr>
          <a:xfrm rot="16200000" flipH="1">
            <a:off x="2476775" y="4587798"/>
            <a:ext cx="308580" cy="417444"/>
          </a:xfrm>
          <a:prstGeom prst="curved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Connecteur en arc 3084"/>
          <p:cNvCxnSpPr>
            <a:endCxn id="139" idx="6"/>
          </p:cNvCxnSpPr>
          <p:nvPr/>
        </p:nvCxnSpPr>
        <p:spPr>
          <a:xfrm rot="5400000">
            <a:off x="2467229" y="5755716"/>
            <a:ext cx="471337" cy="273781"/>
          </a:xfrm>
          <a:prstGeom prst="curved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ZoneTexte 3085"/>
          <p:cNvSpPr txBox="1"/>
          <p:nvPr/>
        </p:nvSpPr>
        <p:spPr>
          <a:xfrm>
            <a:off x="2471964" y="5828229"/>
            <a:ext cx="2053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Parcours de l’élève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47" name="Flèche droite 146"/>
          <p:cNvSpPr/>
          <p:nvPr/>
        </p:nvSpPr>
        <p:spPr>
          <a:xfrm>
            <a:off x="4738986" y="4223578"/>
            <a:ext cx="720080" cy="44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88" name="ZoneTexte 3087"/>
          <p:cNvSpPr txBox="1"/>
          <p:nvPr/>
        </p:nvSpPr>
        <p:spPr>
          <a:xfrm rot="16200000">
            <a:off x="3430382" y="4841188"/>
            <a:ext cx="2190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3094" name="Flèche courbée vers la gauche 3093"/>
          <p:cNvSpPr/>
          <p:nvPr/>
        </p:nvSpPr>
        <p:spPr>
          <a:xfrm rot="663202">
            <a:off x="7333770" y="1712819"/>
            <a:ext cx="894950" cy="1929691"/>
          </a:xfrm>
          <a:prstGeom prst="curved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Flèche droite 56"/>
          <p:cNvSpPr/>
          <p:nvPr/>
        </p:nvSpPr>
        <p:spPr>
          <a:xfrm>
            <a:off x="6987551" y="4090552"/>
            <a:ext cx="720080" cy="44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1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Travail engagé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55576" y="184482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</a:t>
            </a:r>
            <a:r>
              <a:rPr lang="fr-FR" sz="2400" dirty="0" smtClean="0"/>
              <a:t>e travail engagé actuellement dans l’Académie de CAEN :</a:t>
            </a:r>
          </a:p>
          <a:p>
            <a:pPr algn="just"/>
            <a:endParaRPr lang="fr-FR" sz="24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dirty="0" smtClean="0"/>
              <a:t>livret de suivi permettant la traçabilité </a:t>
            </a:r>
            <a:r>
              <a:rPr lang="fr-FR" sz="2400" dirty="0"/>
              <a:t>de l’acquisition des compétences de </a:t>
            </a:r>
            <a:r>
              <a:rPr lang="fr-FR" sz="2400" dirty="0" smtClean="0"/>
              <a:t>l’élève.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555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Points forts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89410" y="1088681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u="sng" dirty="0" smtClean="0"/>
          </a:p>
          <a:p>
            <a:r>
              <a:rPr lang="fr-FR" sz="2400" b="1" dirty="0" smtClean="0"/>
              <a:t>Cette démarche </a:t>
            </a:r>
            <a:r>
              <a:rPr lang="fr-FR" sz="2400" b="1" dirty="0"/>
              <a:t>et </a:t>
            </a:r>
            <a:r>
              <a:rPr lang="fr-FR" sz="2400" b="1" dirty="0" smtClean="0"/>
              <a:t>ces </a:t>
            </a:r>
            <a:r>
              <a:rPr lang="fr-FR" sz="2400" b="1" dirty="0"/>
              <a:t>outils </a:t>
            </a:r>
            <a:r>
              <a:rPr lang="fr-FR" sz="2400" b="1" dirty="0" smtClean="0"/>
              <a:t>sont à </a:t>
            </a:r>
            <a:r>
              <a:rPr lang="fr-FR" sz="2400" b="1" dirty="0"/>
              <a:t>développer </a:t>
            </a:r>
            <a:r>
              <a:rPr lang="fr-FR" sz="2400" b="1" dirty="0" smtClean="0"/>
              <a:t>afin de </a:t>
            </a:r>
            <a:r>
              <a:rPr lang="fr-FR" sz="2400" b="1" dirty="0"/>
              <a:t>favoriser </a:t>
            </a:r>
            <a:r>
              <a:rPr lang="fr-FR" sz="2400" b="1" dirty="0" smtClean="0"/>
              <a:t>:</a:t>
            </a:r>
            <a:endParaRPr lang="fr-FR" sz="2400" b="1" dirty="0"/>
          </a:p>
          <a:p>
            <a:endParaRPr lang="fr-FR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dirty="0" smtClean="0"/>
              <a:t>une </a:t>
            </a:r>
            <a:r>
              <a:rPr lang="fr-FR" sz="2000" dirty="0"/>
              <a:t>évaluation à visée formative </a:t>
            </a:r>
            <a:r>
              <a:rPr lang="fr-FR" sz="2000" dirty="0" smtClean="0"/>
              <a:t>centrée </a:t>
            </a:r>
            <a:r>
              <a:rPr lang="fr-FR" sz="2000" dirty="0"/>
              <a:t>sur les </a:t>
            </a:r>
            <a:r>
              <a:rPr lang="fr-FR" sz="2000" dirty="0" smtClean="0"/>
              <a:t>compétences, qui permet un suivi de l’évolution des compétences ;</a:t>
            </a:r>
            <a:endParaRPr lang="fr-FR" sz="2000" dirty="0"/>
          </a:p>
          <a:p>
            <a:endParaRPr lang="fr-FR" sz="2000" dirty="0"/>
          </a:p>
          <a:p>
            <a:endParaRPr lang="fr-FR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dirty="0" smtClean="0"/>
              <a:t>une communication sur </a:t>
            </a:r>
            <a:r>
              <a:rPr lang="fr-FR" sz="2000" dirty="0"/>
              <a:t>les acquis des </a:t>
            </a:r>
            <a:r>
              <a:rPr lang="fr-FR" sz="2000" dirty="0" smtClean="0"/>
              <a:t>élèves </a:t>
            </a:r>
            <a:r>
              <a:rPr lang="fr-FR" sz="2000" dirty="0"/>
              <a:t>plus </a:t>
            </a:r>
            <a:r>
              <a:rPr lang="fr-FR" sz="2000" dirty="0" smtClean="0"/>
              <a:t>juste 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2000" dirty="0" smtClean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dirty="0" smtClean="0"/>
              <a:t>des </a:t>
            </a:r>
            <a:r>
              <a:rPr lang="fr-FR" sz="2000" dirty="0"/>
              <a:t>pratiques d’évaluation formative en cohérence avec la logique d’évaluation certificative par </a:t>
            </a:r>
            <a:r>
              <a:rPr lang="fr-FR" sz="2000" dirty="0" smtClean="0"/>
              <a:t>CCF.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14591" y="321297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Merci pour votre attention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7466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fr-FR" b="1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920" y="6487051"/>
            <a:ext cx="53908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798288" y="6257836"/>
            <a:ext cx="53285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sp>
        <p:nvSpPr>
          <p:cNvPr id="11" name="Rectangle 10"/>
          <p:cNvSpPr/>
          <p:nvPr/>
        </p:nvSpPr>
        <p:spPr>
          <a:xfrm>
            <a:off x="-14068" y="1082641"/>
            <a:ext cx="337596" cy="5298688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chemeClr val="bg2">
                    <a:lumMod val="10000"/>
                  </a:schemeClr>
                </a:solidFill>
              </a:rPr>
              <a:t>Académie de CAEN</a:t>
            </a:r>
            <a:endParaRPr lang="fr-F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899592" y="1082641"/>
            <a:ext cx="8424936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fr-F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Constats académiques :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améliorer l’efficience des enseignements ;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nécessité d’une meilleure intégration des Contrôles en  Cours de Formation dans la formation ;</a:t>
            </a:r>
          </a:p>
          <a:p>
            <a:pPr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nécessité de prendre en charge une plus grande hétérogénéité des groupes « classe ».</a:t>
            </a:r>
          </a:p>
          <a:p>
            <a:pPr marL="0" indent="0">
              <a:buFont typeface="Arial" pitchFamily="34" charset="0"/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53972" y="4243602"/>
            <a:ext cx="7722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engagées :</a:t>
            </a:r>
          </a:p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construction d’une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rogression pédagogique organisée autour des centres d’intérêts ;</a:t>
            </a:r>
          </a:p>
          <a:p>
            <a:pPr>
              <a:spcBef>
                <a:spcPct val="200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traçabilité de l’acquisition des compétences.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32333" y="6381329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14068" y="1082641"/>
            <a:ext cx="337596" cy="5298688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chemeClr val="bg2">
                    <a:lumMod val="10000"/>
                  </a:schemeClr>
                </a:solidFill>
              </a:rPr>
              <a:t>Construction d’une progression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1171587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Démarche globale  de construction d’une progression pédagogique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798288" y="6257836"/>
            <a:ext cx="4662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11" name="Image 10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24026" r="15575" b="12766"/>
          <a:stretch/>
        </p:blipFill>
        <p:spPr bwMode="auto">
          <a:xfrm>
            <a:off x="611560" y="1844824"/>
            <a:ext cx="8136903" cy="35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6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Efficience de l’enseignement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115616" y="1515907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Améliorer l’efficience des enseignements passe par une logique de formations complémentaires, associant des démarches inductives de type TP découverte, synthèse, TD et des démarches plus déductives et classiques de </a:t>
            </a:r>
            <a:r>
              <a:rPr lang="fr-FR" sz="2400"/>
              <a:t>type </a:t>
            </a:r>
            <a:r>
              <a:rPr lang="fr-FR" sz="2400" smtClean="0"/>
              <a:t>synthèse, </a:t>
            </a:r>
            <a:r>
              <a:rPr lang="fr-FR" sz="2400" dirty="0" smtClean="0"/>
              <a:t>TD et TP.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115616" y="378400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La problématique est alors de répartir les objectifs de formation entre ces deux démarches.</a:t>
            </a:r>
            <a:endParaRPr lang="fr-FR" sz="2400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683568" y="3356992"/>
            <a:ext cx="432048" cy="6578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99592" y="5013176"/>
            <a:ext cx="1080120" cy="6480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07704" y="5014917"/>
            <a:ext cx="709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Qu’est-ce qui doit être appris de façon </a:t>
            </a:r>
            <a:r>
              <a:rPr lang="fr-FR" sz="2400" b="1" dirty="0"/>
              <a:t>i</a:t>
            </a:r>
            <a:r>
              <a:rPr lang="fr-FR" sz="2400" b="1" dirty="0" smtClean="0"/>
              <a:t>nductive et qu’est-ce qui peut rester dans une logique déductive ?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035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Organisation des trois années de formation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115616" y="112909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L’organisation des trois années de formation dépend de l’identification de concepts fondamentaux.</a:t>
            </a:r>
            <a:endParaRPr lang="fr-FR" sz="2400" dirty="0"/>
          </a:p>
        </p:txBody>
      </p:sp>
      <p:sp>
        <p:nvSpPr>
          <p:cNvPr id="10" name="Flèche courbée vers la droite 9"/>
          <p:cNvSpPr/>
          <p:nvPr/>
        </p:nvSpPr>
        <p:spPr>
          <a:xfrm>
            <a:off x="587988" y="1907062"/>
            <a:ext cx="432048" cy="6578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59854" y="222380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C’est poser, pour chaque concept, les questions de leur « criticité » et de leur « complexité ».</a:t>
            </a:r>
            <a:endParaRPr lang="fr-FR" sz="2400" dirty="0"/>
          </a:p>
        </p:txBody>
      </p:sp>
      <p:sp>
        <p:nvSpPr>
          <p:cNvPr id="13" name="Flèche courbée vers la droite 12"/>
          <p:cNvSpPr/>
          <p:nvPr/>
        </p:nvSpPr>
        <p:spPr>
          <a:xfrm>
            <a:off x="683568" y="3179877"/>
            <a:ext cx="432048" cy="6578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10807" y="3185538"/>
            <a:ext cx="69847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L’équipe pédagogique a donc réfléchi sur les points suivants: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dirty="0" smtClean="0"/>
              <a:t>identifier les points les plus fondamentaux (analyse de la criticité et de la complexité) 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dirty="0" smtClean="0"/>
              <a:t>hiérarchisation des points fondamentaux 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dirty="0" smtClean="0"/>
              <a:t>retenir les points fondamentaux qui feront l’objet de </a:t>
            </a:r>
            <a:r>
              <a:rPr lang="fr-FR" sz="2000" dirty="0" smtClean="0"/>
              <a:t>TP/TD </a:t>
            </a:r>
            <a:r>
              <a:rPr lang="fr-FR" sz="2000" dirty="0" smtClean="0"/>
              <a:t>de découverte et ceux qui relèveront du </a:t>
            </a:r>
            <a:r>
              <a:rPr lang="fr-FR" sz="2000" dirty="0" smtClean="0"/>
              <a:t>TP/TD </a:t>
            </a:r>
            <a:r>
              <a:rPr lang="fr-FR" sz="2000" dirty="0" smtClean="0"/>
              <a:t>d’application 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dirty="0" smtClean="0"/>
              <a:t>identifier les centres d’intérêts et cycle de TP associés et en déduire ainsi le nombre de séances de TP qui seront consacrées à ces apprentissages.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189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Criticité et complexité des compétences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518698" y="5594080"/>
            <a:ext cx="894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L’équipe pédagogique, par son expertise disciplinaire, a fait émerger une liste de centre d’intérêts.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28092"/>
              </p:ext>
            </p:extLst>
          </p:nvPr>
        </p:nvGraphicFramePr>
        <p:xfrm>
          <a:off x="1619672" y="836712"/>
          <a:ext cx="5623218" cy="4639966"/>
        </p:xfrm>
        <a:graphic>
          <a:graphicData uri="http://schemas.openxmlformats.org/drawingml/2006/table">
            <a:tbl>
              <a:tblPr/>
              <a:tblGrid>
                <a:gridCol w="357207"/>
                <a:gridCol w="647437"/>
                <a:gridCol w="669763"/>
                <a:gridCol w="493950"/>
                <a:gridCol w="390695"/>
                <a:gridCol w="279068"/>
                <a:gridCol w="234417"/>
                <a:gridCol w="424183"/>
                <a:gridCol w="223254"/>
                <a:gridCol w="192557"/>
                <a:gridCol w="527439"/>
                <a:gridCol w="625112"/>
                <a:gridCol w="558136"/>
              </a:tblGrid>
              <a:tr h="32699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CRITICITE (de 1 à 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COMPLEXITE        (1 à 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POIDS 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S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0">
                <a:tc gridSpan="13"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COMPETENCES BAC PRO METIERS DE LA MODE-VETEMENTS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45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Rechercher, s'informer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Participer à la mise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</a:t>
                      </a:r>
                      <a:r>
                        <a:rPr lang="fr-F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d'un modèle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Analyser la relation produit, procédés, matériaux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Industrialiser le patronnage d'un modèle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Réaliser le prototype d'un modèle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Evaluer la conformité esthétique et fonctionnelle du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prototype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Evaluer les modifications à apporter au modèle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Effectuer tout ou partie de la gradation d'un produit en CAO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S'assurer de la conformité des matériaux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Réaliser un placement en CAO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Etablir et mettre en œuvre le processus de matelassage et de découpage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Participer à l'élaboration du dossier d'industrialisation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Réaliser des opérations de montage et de finition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Contrôler l'application de la qualité au poste de travail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Contrôler la qualité des produits finis au regard du cahier des charges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676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Suivre l'exécution d'une pré série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7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Communiquer techniquement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Centres d’intérêt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668344" y="620688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81184"/>
              </p:ext>
            </p:extLst>
          </p:nvPr>
        </p:nvGraphicFramePr>
        <p:xfrm>
          <a:off x="1035861" y="1430928"/>
          <a:ext cx="7056784" cy="43891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16755"/>
                <a:gridCol w="5740029"/>
              </a:tblGrid>
              <a:tr h="7684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   Codification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Désignation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CI-1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>
                          <a:effectLst/>
                        </a:rPr>
                        <a:t>Conception et mise au point d’un modèle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CI-2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>
                          <a:effectLst/>
                        </a:rPr>
                        <a:t>Analyse produit / matériaux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CI-3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Patronnage industriel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CI-4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Prototypage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CI-5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Gradation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CI-6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Conformité des matériaux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CI-7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   </a:t>
                      </a:r>
                      <a:r>
                        <a:rPr lang="fr-FR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800" b="1" u="none" strike="noStrike" dirty="0" smtClean="0">
                          <a:effectLst/>
                        </a:rPr>
                        <a:t>Placement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CI-8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Matelassage et découpe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CI-9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Normalisation / dossier technique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CI-10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Techniques de réalisation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CI-11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Organisation de la production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CI-12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Critères et contrôle qualité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  <a:tr h="2732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>
                          <a:effectLst/>
                        </a:rPr>
                        <a:t>CI-13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>
                          <a:effectLst/>
                        </a:rPr>
                        <a:t>Communication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0" marT="0" marB="0" anchor="ctr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835696" y="526127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Centres d’intérêts</a:t>
            </a:r>
          </a:p>
          <a:p>
            <a:pPr algn="ctr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(Cette liste n’est pas chronologique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0542" y="5851461"/>
            <a:ext cx="77768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NB : Certains centre d’intérêt reviennent plusieurs fois lors de la formation, mais a des degrés de difficultés différents : </a:t>
            </a:r>
          </a:p>
          <a:p>
            <a:r>
              <a:rPr lang="fr-FR" sz="1050" dirty="0"/>
              <a:t>         </a:t>
            </a:r>
            <a:r>
              <a:rPr lang="fr-FR" sz="1050" b="1" u="sng" dirty="0"/>
              <a:t>N</a:t>
            </a:r>
            <a:r>
              <a:rPr lang="fr-FR" sz="1050" dirty="0"/>
              <a:t>iveau </a:t>
            </a:r>
            <a:r>
              <a:rPr lang="fr-FR" sz="1050" b="1" u="sng" dirty="0"/>
              <a:t>1</a:t>
            </a:r>
            <a:r>
              <a:rPr lang="fr-FR" sz="1050" dirty="0"/>
              <a:t> : niveau découverte -  </a:t>
            </a:r>
            <a:r>
              <a:rPr lang="fr-FR" sz="1050" b="1" u="sng" dirty="0"/>
              <a:t>N</a:t>
            </a:r>
            <a:r>
              <a:rPr lang="fr-FR" sz="1050" dirty="0"/>
              <a:t>iveau </a:t>
            </a:r>
            <a:r>
              <a:rPr lang="fr-FR" sz="1050" b="1" u="sng" dirty="0"/>
              <a:t>2</a:t>
            </a:r>
            <a:r>
              <a:rPr lang="fr-FR" sz="1050" u="sng" dirty="0"/>
              <a:t> </a:t>
            </a:r>
            <a:r>
              <a:rPr lang="fr-FR" sz="1050" dirty="0"/>
              <a:t>: niveau approfondissement -  </a:t>
            </a:r>
            <a:r>
              <a:rPr lang="fr-FR" sz="1050" b="1" u="sng" dirty="0"/>
              <a:t>N</a:t>
            </a:r>
            <a:r>
              <a:rPr lang="fr-FR" sz="1050" dirty="0"/>
              <a:t>iveau </a:t>
            </a:r>
            <a:r>
              <a:rPr lang="fr-FR" sz="1050" b="1" u="sng" dirty="0"/>
              <a:t>3</a:t>
            </a:r>
            <a:r>
              <a:rPr lang="fr-FR" sz="1050" dirty="0"/>
              <a:t> : niveau professionnalisation.</a:t>
            </a:r>
          </a:p>
        </p:txBody>
      </p:sp>
    </p:spTree>
    <p:extLst>
      <p:ext uri="{BB962C8B-B14F-4D97-AF65-F5344CB8AC3E}">
        <p14:creationId xmlns:p14="http://schemas.microsoft.com/office/powerpoint/2010/main" val="30688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31929" r="55988" b="19963"/>
          <a:stretch/>
        </p:blipFill>
        <p:spPr bwMode="auto">
          <a:xfrm>
            <a:off x="2972252" y="3789040"/>
            <a:ext cx="3183924" cy="20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CI/Compétences/Savoirs associés/unités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3" cstate="print"/>
          <a:srcRect t="1" b="48676"/>
          <a:stretch/>
        </p:blipFill>
        <p:spPr bwMode="auto">
          <a:xfrm>
            <a:off x="7756768" y="548680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755576" y="1518283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À cette liste de centres d’intérêt, ont été associées une matrice « centre d’intérêts/compétences », une matrice « centre d’intérêts/savoirs associés » ainsi qu’une matrice « centre d’intérêts/ unités constitutives du diplôme ».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Ces matrices sont regroupées dans un fichier EXCEL.</a:t>
            </a:r>
            <a:endParaRPr lang="fr-FR" sz="2000" dirty="0"/>
          </a:p>
        </p:txBody>
      </p:sp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30038" r="5072" b="19963"/>
          <a:stretch/>
        </p:blipFill>
        <p:spPr bwMode="auto">
          <a:xfrm>
            <a:off x="758803" y="3441423"/>
            <a:ext cx="4967688" cy="14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23880" r="80524" b="25046"/>
          <a:stretch/>
        </p:blipFill>
        <p:spPr bwMode="auto">
          <a:xfrm>
            <a:off x="6156176" y="3457275"/>
            <a:ext cx="1898151" cy="300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2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2133600" cy="365125"/>
          </a:xfrm>
        </p:spPr>
        <p:txBody>
          <a:bodyPr/>
          <a:lstStyle/>
          <a:p>
            <a:r>
              <a:rPr lang="fr-FR" b="1" dirty="0" smtClean="0"/>
              <a:t>5 décembre 2013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464" y="6375355"/>
            <a:ext cx="2133600" cy="365125"/>
          </a:xfrm>
        </p:spPr>
        <p:txBody>
          <a:bodyPr/>
          <a:lstStyle/>
          <a:p>
            <a:fld id="{49A423E5-2E14-4DDF-8AEA-E79CC11D99B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4068" y="1288930"/>
            <a:ext cx="500034" cy="4750413"/>
          </a:xfrm>
          <a:prstGeom prst="rect">
            <a:avLst/>
          </a:prstGeom>
          <a:solidFill>
            <a:srgbClr val="E4AE2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Mise en évidence de la démarche</a:t>
            </a:r>
            <a:endParaRPr lang="fr-F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98288" y="6257836"/>
            <a:ext cx="4158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Sandrine MYKAJ     </a:t>
            </a:r>
            <a:r>
              <a:rPr lang="fr-FR" sz="1100" dirty="0" smtClean="0"/>
              <a:t>IEN ET-STI</a:t>
            </a:r>
          </a:p>
          <a:p>
            <a:r>
              <a:rPr lang="fr-FR" sz="1100" b="1" dirty="0" smtClean="0"/>
              <a:t>Corinne LECOT    </a:t>
            </a:r>
            <a:r>
              <a:rPr lang="fr-FR" sz="1100" dirty="0" smtClean="0"/>
              <a:t>Enseignante - formatrice</a:t>
            </a:r>
          </a:p>
          <a:p>
            <a:r>
              <a:rPr lang="fr-FR" sz="1100" b="1" dirty="0" smtClean="0"/>
              <a:t>Valérie VAUVERT</a:t>
            </a:r>
            <a:r>
              <a:rPr lang="fr-FR" sz="1100" dirty="0" smtClean="0"/>
              <a:t> Enseignante - formatrice</a:t>
            </a:r>
            <a:endParaRPr lang="fr-FR" sz="1100" dirty="0"/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/>
          <a:srcRect t="1" b="48676"/>
          <a:stretch/>
        </p:blipFill>
        <p:spPr bwMode="auto">
          <a:xfrm>
            <a:off x="7756768" y="548680"/>
            <a:ext cx="1334254" cy="923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30038" r="5072" b="19963"/>
          <a:stretch/>
        </p:blipFill>
        <p:spPr bwMode="auto">
          <a:xfrm>
            <a:off x="683568" y="4509120"/>
            <a:ext cx="3770987" cy="11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7" t="20130" r="25158" b="26624"/>
          <a:stretch/>
        </p:blipFill>
        <p:spPr bwMode="auto">
          <a:xfrm>
            <a:off x="683568" y="1196752"/>
            <a:ext cx="3422488" cy="28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colade fermante 8"/>
          <p:cNvSpPr/>
          <p:nvPr/>
        </p:nvSpPr>
        <p:spPr>
          <a:xfrm>
            <a:off x="4446838" y="1196752"/>
            <a:ext cx="648072" cy="46085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fermante 14"/>
          <p:cNvSpPr/>
          <p:nvPr/>
        </p:nvSpPr>
        <p:spPr>
          <a:xfrm>
            <a:off x="6950219" y="2158074"/>
            <a:ext cx="288032" cy="13872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>
            <a:off x="6950219" y="3604374"/>
            <a:ext cx="288032" cy="104876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238251" y="260700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Méthode inductive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261910" y="39864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Méthode déductive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763688" y="550421"/>
            <a:ext cx="59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À l’aide de la matrice « CI/compétences » et du classement criticité/complexité, a été identifiée la démarche à privilégier.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18405"/>
              </p:ext>
            </p:extLst>
          </p:nvPr>
        </p:nvGraphicFramePr>
        <p:xfrm>
          <a:off x="5220072" y="2012170"/>
          <a:ext cx="1524000" cy="2667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CI-13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8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1188</Words>
  <Application>Microsoft Office PowerPoint</Application>
  <PresentationFormat>Affichage à l'écran (4:3)</PresentationFormat>
  <Paragraphs>376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</dc:creator>
  <cp:lastModifiedBy>SANDRINE MYKAJ</cp:lastModifiedBy>
  <cp:revision>120</cp:revision>
  <dcterms:created xsi:type="dcterms:W3CDTF">2013-11-26T18:08:28Z</dcterms:created>
  <dcterms:modified xsi:type="dcterms:W3CDTF">2013-12-05T10:31:38Z</dcterms:modified>
</cp:coreProperties>
</file>