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56" r:id="rId2"/>
    <p:sldId id="269" r:id="rId3"/>
    <p:sldId id="257" r:id="rId4"/>
    <p:sldId id="259" r:id="rId5"/>
    <p:sldId id="270" r:id="rId6"/>
    <p:sldId id="273" r:id="rId7"/>
    <p:sldId id="274" r:id="rId8"/>
    <p:sldId id="277" r:id="rId9"/>
    <p:sldId id="281" r:id="rId10"/>
    <p:sldId id="279" r:id="rId11"/>
    <p:sldId id="266" r:id="rId12"/>
    <p:sldId id="271" r:id="rId13"/>
    <p:sldId id="275" r:id="rId14"/>
    <p:sldId id="278" r:id="rId15"/>
    <p:sldId id="260" r:id="rId16"/>
    <p:sldId id="262" r:id="rId17"/>
    <p:sldId id="280" r:id="rId18"/>
    <p:sldId id="263" r:id="rId19"/>
    <p:sldId id="276" r:id="rId20"/>
    <p:sldId id="26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  <a:srgbClr val="CC9900"/>
    <a:srgbClr val="FF6600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9852" autoAdjust="0"/>
  </p:normalViewPr>
  <p:slideViewPr>
    <p:cSldViewPr>
      <p:cViewPr>
        <p:scale>
          <a:sx n="150" d="100"/>
          <a:sy n="150" d="100"/>
        </p:scale>
        <p:origin x="38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095FC-00C1-41DB-AF6B-3A8B7CA2E261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4CE4D-AA2F-40ED-B9BA-3DDA9475D95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0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6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9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4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9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9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fld id="{FE92CED0-5F0B-4A42-AB08-BAD2F9EF15E2}" type="datetimeFigureOut">
              <a:rPr lang="fr-FR" smtClean="0"/>
              <a:pPr/>
              <a:t>21/11/13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36F992-A8C4-4395-9D90-CB29F6D0E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1113"/>
            <a:ext cx="1252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381000" y="914400"/>
            <a:ext cx="8756860" cy="1192"/>
          </a:xfrm>
          <a:prstGeom prst="line">
            <a:avLst/>
          </a:prstGeom>
          <a:ln>
            <a:gradFill flip="none" rotWithShape="1">
              <a:gsLst>
                <a:gs pos="0">
                  <a:srgbClr val="120E71"/>
                </a:gs>
                <a:gs pos="100000">
                  <a:srgbClr val="FFFFFF"/>
                </a:gs>
                <a:gs pos="42000">
                  <a:schemeClr val="accent1"/>
                </a:gs>
              </a:gsLst>
              <a:lin ang="0" scaled="1"/>
              <a:tileRect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6623447"/>
            <a:ext cx="1835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21 novembre 2013</a:t>
            </a:r>
            <a:endParaRPr lang="fr-FR" sz="1100" dirty="0">
              <a:solidFill>
                <a:schemeClr val="accent2">
                  <a:lumMod val="75000"/>
                </a:schemeClr>
              </a:solidFill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86200" y="6608385"/>
            <a:ext cx="1676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PNF BTS 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SCBH</a:t>
            </a:r>
            <a:endParaRPr lang="fr-FR" sz="1200" b="1" dirty="0">
              <a:solidFill>
                <a:schemeClr val="accent2">
                  <a:lumMod val="75000"/>
                </a:schemeClr>
              </a:solidFill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09520" y="6609159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Diapo N°</a:t>
            </a:r>
            <a:fld id="{6207CA73-D683-0E46-A428-1A6FDE460996}" type="slidenum">
              <a:rPr lang="fr-FR" sz="1200" b="1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pPr eaLnBrk="1" hangingPunct="1"/>
              <a:t>‹#›</a:t>
            </a:fld>
            <a:endParaRPr lang="fr-FR" sz="1200" b="1" dirty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ragemichel/Desktop/PNF%20SCBH/6-L%E2%80%99organisation%20p%C3%A9dagogique%20et%20les%20lieux%20d%E2%80%99enseignement/CONCEPTION%20PLANNING.xls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3357.JP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Organisation pédagogique et Stratégie d’enseignement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PNF SCBH</a:t>
            </a:r>
          </a:p>
          <a:p>
            <a:pPr algn="r"/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Lycée Raspail, le 21/11/2013</a:t>
            </a:r>
            <a:endParaRPr lang="fr-FR" sz="2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Estimation de la répartition horaire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52010"/>
              </p:ext>
            </p:extLst>
          </p:nvPr>
        </p:nvGraphicFramePr>
        <p:xfrm>
          <a:off x="539552" y="1412776"/>
          <a:ext cx="8229600" cy="503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296144"/>
                <a:gridCol w="1512168"/>
                <a:gridCol w="1296144"/>
                <a:gridCol w="12448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Activités</a:t>
                      </a:r>
                      <a:endParaRPr lang="fr-F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Horaire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Stage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Répondre à une affaire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2" action="ppaction://hlinkfile"/>
                        </a:rPr>
                        <a:t>Choix de conception technique</a:t>
                      </a:r>
                      <a:endParaRPr lang="fr-FR" sz="1400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560</a:t>
                      </a:r>
                      <a:endParaRPr lang="fr-FR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70</a:t>
                      </a:r>
                      <a:endParaRPr lang="fr-FR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630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Dimensionnement ,Expérimentation et validation</a:t>
                      </a:r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Elaboration de documents</a:t>
                      </a:r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Préparation de la production (conception de processus)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45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Préparation et</a:t>
                      </a:r>
                      <a:r>
                        <a:rPr lang="fr-FR" sz="1400" baseline="0" dirty="0" smtClean="0"/>
                        <a:t> organisation de chantier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185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Activités de formation 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80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aseline="0" dirty="0" smtClean="0"/>
                        <a:t>Installation chantier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180</a:t>
                      </a:r>
                      <a:endParaRPr lang="fr-FR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380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Réalisation</a:t>
                      </a:r>
                      <a:r>
                        <a:rPr lang="fr-FR" sz="1400" baseline="0" dirty="0" smtClean="0"/>
                        <a:t> chantier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Total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1000h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130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280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1440h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Déroulé du cycle de la formation</a:t>
            </a:r>
            <a:br>
              <a:rPr lang="fr-FR" dirty="0" smtClean="0"/>
            </a:b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année 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323528" y="2132856"/>
          <a:ext cx="8331624" cy="1691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568"/>
                <a:gridCol w="207992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492"/>
                <a:gridCol w="208280"/>
                <a:gridCol w="208280"/>
                <a:gridCol w="208280"/>
                <a:gridCol w="208492"/>
                <a:gridCol w="208280"/>
              </a:tblGrid>
              <a:tr h="257183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année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70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Sept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Oct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Nov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Dec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Jan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Fev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Avr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Jui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7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2864">
                <a:tc gridSpan="1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Positionnement et période de différenciation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Enseignement Conceptuel</a:t>
                      </a:r>
                      <a:r>
                        <a:rPr lang="fr-FR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fr-FR" sz="20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Stage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 rot="16200000">
            <a:off x="-576572" y="4977172"/>
            <a:ext cx="2232248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Positionnement</a:t>
            </a:r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755576" y="4077072"/>
            <a:ext cx="2952328" cy="2232248"/>
            <a:chOff x="755576" y="4077072"/>
            <a:chExt cx="2952328" cy="223224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55576" y="4581128"/>
              <a:ext cx="2952328" cy="504056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Consolidation des compétences liées à l’enseignement général pour les élèves issus de Bac Pro</a:t>
              </a:r>
              <a:endParaRPr lang="fr-FR" sz="1200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55576" y="4077072"/>
              <a:ext cx="2952328" cy="50405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Acquisition des compétences professionnelles de bases pour les élèves non issus de bac Pro par des activités de mise en œuvre d’équipement pro</a:t>
              </a:r>
              <a:endParaRPr lang="fr-FR" sz="1000" dirty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755576" y="5085184"/>
              <a:ext cx="2952328" cy="122413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Découverte aux travers d’activités </a:t>
              </a:r>
              <a:r>
                <a:rPr lang="fr-FR" sz="1600" dirty="0" err="1" smtClean="0"/>
                <a:t>contextualisées</a:t>
              </a:r>
              <a:r>
                <a:rPr lang="fr-FR" sz="1600" dirty="0" smtClean="0"/>
                <a:t> à des situations réelles permettant la mise en place des fondamentaux </a:t>
              </a:r>
              <a:endParaRPr lang="fr-FR" sz="1600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619672" y="1196752"/>
            <a:ext cx="2880320" cy="1872208"/>
            <a:chOff x="1619672" y="1196752"/>
            <a:chExt cx="2880320" cy="1872208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1619672" y="2708920"/>
              <a:ext cx="792088" cy="360040"/>
            </a:xfrm>
            <a:prstGeom prst="roundRect">
              <a:avLst/>
            </a:prstGeom>
            <a:solidFill>
              <a:schemeClr val="lt1">
                <a:alpha val="17000"/>
              </a:schemeClr>
            </a:solidFill>
            <a:ln w="508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Légende encadrée 1 19"/>
            <p:cNvSpPr/>
            <p:nvPr/>
          </p:nvSpPr>
          <p:spPr>
            <a:xfrm>
              <a:off x="2843808" y="1196752"/>
              <a:ext cx="1656184" cy="864096"/>
            </a:xfrm>
            <a:prstGeom prst="borderCallout1">
              <a:avLst>
                <a:gd name="adj1" fmla="val 18750"/>
                <a:gd name="adj2" fmla="val -8333"/>
                <a:gd name="adj3" fmla="val 177180"/>
                <a:gd name="adj4" fmla="val -482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Stage de découverte de 2 semaines pour les élèves non issus de bac pro</a:t>
              </a:r>
              <a:endParaRPr lang="fr-FR" sz="11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707904" y="4077072"/>
            <a:ext cx="3456384" cy="2232248"/>
            <a:chOff x="3707904" y="4077072"/>
            <a:chExt cx="3456384" cy="2232248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3707904" y="4077072"/>
              <a:ext cx="3456384" cy="223224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r>
                <a:rPr lang="fr-FR" dirty="0" smtClean="0"/>
                <a:t>Développement de compétences aux travers </a:t>
              </a:r>
              <a:r>
                <a:rPr lang="fr-FR" smtClean="0"/>
                <a:t>de projets </a:t>
              </a:r>
              <a:r>
                <a:rPr lang="fr-FR" dirty="0" smtClean="0"/>
                <a:t>différenciés simples ou de parties de projets, menés de façon complémentaires</a:t>
              </a:r>
              <a:endParaRPr lang="fr-FR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5436096" y="4149080"/>
              <a:ext cx="1584176" cy="432048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Traitement individuel des  apports  complémentaires</a:t>
              </a: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3851920" y="4149080"/>
              <a:ext cx="1584176" cy="43204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Traitement individuel des  apports  complémentaires</a:t>
              </a:r>
              <a:endParaRPr lang="fr-FR" sz="1000" dirty="0"/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7164288" y="4077072"/>
            <a:ext cx="1512168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Immersion de suivi de chantier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Déroulé du cycle de la formation</a:t>
            </a:r>
            <a:br>
              <a:rPr lang="fr-FR" dirty="0" smtClean="0"/>
            </a:b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année </a:t>
            </a:r>
            <a:endParaRPr lang="fr-FR" dirty="0"/>
          </a:p>
        </p:txBody>
      </p:sp>
      <p:graphicFrame>
        <p:nvGraphicFramePr>
          <p:cNvPr id="5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51520" y="2132856"/>
          <a:ext cx="8331624" cy="16923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568"/>
                <a:gridCol w="207992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51896"/>
                <a:gridCol w="364664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492"/>
                <a:gridCol w="208280"/>
                <a:gridCol w="208280"/>
                <a:gridCol w="208280"/>
                <a:gridCol w="208492"/>
                <a:gridCol w="208280"/>
              </a:tblGrid>
              <a:tr h="339228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Deuxième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année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9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Sept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Oct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Nov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Dec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Jan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Fev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Avr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Jui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9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0994">
                <a:tc gridSpan="1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Approfondissement</a:t>
                      </a:r>
                      <a:r>
                        <a:rPr lang="fr-FR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et consolidation</a:t>
                      </a:r>
                      <a:endParaRPr lang="fr-FR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Phase de projet et de validation</a:t>
                      </a:r>
                      <a:endParaRPr lang="fr-FR" sz="2000" b="0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51520" y="4365104"/>
            <a:ext cx="3384376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 fondées sur une mise en œuvre globale du traitement de projet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635896" y="4365104"/>
            <a:ext cx="4968552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Période de certification et de poursuite de formation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596336" y="2708920"/>
            <a:ext cx="936104" cy="64807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251520" y="1268760"/>
            <a:ext cx="4824536" cy="2088232"/>
            <a:chOff x="251520" y="1268760"/>
            <a:chExt cx="4824536" cy="208823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3635896" y="2708920"/>
              <a:ext cx="1440160" cy="64807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Légende encadrée 1 14"/>
            <p:cNvSpPr/>
            <p:nvPr/>
          </p:nvSpPr>
          <p:spPr>
            <a:xfrm flipH="1">
              <a:off x="251520" y="1268760"/>
              <a:ext cx="2160240" cy="720080"/>
            </a:xfrm>
            <a:prstGeom prst="borderCallout1">
              <a:avLst>
                <a:gd name="adj1" fmla="val 54761"/>
                <a:gd name="adj2" fmla="val -4226"/>
                <a:gd name="adj3" fmla="val 193999"/>
                <a:gd name="adj4" fmla="val -60129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Réponse à une Affaire-U41</a:t>
              </a:r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059832" y="1268760"/>
            <a:ext cx="2664296" cy="2088232"/>
            <a:chOff x="3059832" y="1268760"/>
            <a:chExt cx="2664296" cy="2088232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436096" y="2708920"/>
              <a:ext cx="288032" cy="64807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Légende encadrée 1 15"/>
            <p:cNvSpPr/>
            <p:nvPr/>
          </p:nvSpPr>
          <p:spPr>
            <a:xfrm flipH="1">
              <a:off x="3059832" y="1268760"/>
              <a:ext cx="1440160" cy="720080"/>
            </a:xfrm>
            <a:prstGeom prst="borderCallout1">
              <a:avLst>
                <a:gd name="adj1" fmla="val 54761"/>
                <a:gd name="adj2" fmla="val -4226"/>
                <a:gd name="adj3" fmla="val 193999"/>
                <a:gd name="adj4" fmla="val -72449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Suivi de Chantier-U52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860032" y="1268760"/>
            <a:ext cx="2736304" cy="2088232"/>
            <a:chOff x="4860032" y="1268760"/>
            <a:chExt cx="2736304" cy="2088232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7308304" y="2708920"/>
              <a:ext cx="288032" cy="64807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Légende encadrée 1 16"/>
            <p:cNvSpPr/>
            <p:nvPr/>
          </p:nvSpPr>
          <p:spPr>
            <a:xfrm flipH="1">
              <a:off x="4860032" y="1268760"/>
              <a:ext cx="1440160" cy="720080"/>
            </a:xfrm>
            <a:prstGeom prst="borderCallout1">
              <a:avLst>
                <a:gd name="adj1" fmla="val 54761"/>
                <a:gd name="adj2" fmla="val -4226"/>
                <a:gd name="adj3" fmla="val 195894"/>
                <a:gd name="adj4" fmla="val -73396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Epreuves </a:t>
              </a:r>
              <a:r>
                <a:rPr lang="fr-FR" dirty="0" err="1" smtClean="0"/>
                <a:t>ecrites</a:t>
              </a:r>
              <a:endParaRPr lang="fr-FR" dirty="0"/>
            </a:p>
          </p:txBody>
        </p:sp>
      </p:grpSp>
      <p:sp>
        <p:nvSpPr>
          <p:cNvPr id="18" name="Légende encadrée 1 17"/>
          <p:cNvSpPr/>
          <p:nvPr/>
        </p:nvSpPr>
        <p:spPr>
          <a:xfrm flipH="1">
            <a:off x="6516216" y="1268760"/>
            <a:ext cx="1440160" cy="720080"/>
          </a:xfrm>
          <a:prstGeom prst="borderCallout1">
            <a:avLst>
              <a:gd name="adj1" fmla="val 54761"/>
              <a:gd name="adj2" fmla="val -4226"/>
              <a:gd name="adj3" fmla="val 188313"/>
              <a:gd name="adj4" fmla="val -250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Conception de SCB-U51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4427984" y="2708920"/>
            <a:ext cx="4104456" cy="1656184"/>
            <a:chOff x="5292080" y="2708920"/>
            <a:chExt cx="3240360" cy="1656184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5292080" y="2708920"/>
              <a:ext cx="1944216" cy="648072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Légende encadrée 1 19"/>
            <p:cNvSpPr/>
            <p:nvPr/>
          </p:nvSpPr>
          <p:spPr>
            <a:xfrm>
              <a:off x="6660232" y="3645024"/>
              <a:ext cx="1872208" cy="720080"/>
            </a:xfrm>
            <a:prstGeom prst="borderCallout1">
              <a:avLst>
                <a:gd name="adj1" fmla="val 18750"/>
                <a:gd name="adj2" fmla="val -8333"/>
                <a:gd name="adj3" fmla="val -39124"/>
                <a:gd name="adj4" fmla="val -37604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Expérimentation et mise en œuvre CCF-U6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de la phase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Janv</a:t>
            </a:r>
            <a:r>
              <a:rPr lang="fr-FR" dirty="0" smtClean="0"/>
              <a:t>				Fin Mai		         </a:t>
            </a:r>
            <a:r>
              <a:rPr lang="fr-FR" dirty="0" err="1" smtClean="0"/>
              <a:t>Juil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2636912"/>
            <a:ext cx="792088" cy="1728192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U41-Répondre à une affaire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899592" y="2204864"/>
            <a:ext cx="7560840" cy="2880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1691680" y="2636912"/>
            <a:ext cx="2448272" cy="1080120"/>
            <a:chOff x="1691680" y="2636912"/>
            <a:chExt cx="2448272" cy="1080120"/>
          </a:xfrm>
        </p:grpSpPr>
        <p:sp>
          <p:nvSpPr>
            <p:cNvPr id="11" name="Rectangle à coins arrondis 10"/>
            <p:cNvSpPr/>
            <p:nvPr/>
          </p:nvSpPr>
          <p:spPr>
            <a:xfrm rot="5400000">
              <a:off x="2231740" y="2096852"/>
              <a:ext cx="504056" cy="1584176"/>
            </a:xfrm>
            <a:prstGeom prst="roundRect">
              <a:avLst/>
            </a:prstGeom>
            <a:solidFill>
              <a:srgbClr val="CC99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000" dirty="0" smtClean="0"/>
                <a:t>tests de solutions en laboratoire</a:t>
              </a:r>
              <a:endParaRPr lang="fr-FR" sz="1000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 rot="5400000">
              <a:off x="3095836" y="2672916"/>
              <a:ext cx="504056" cy="1584176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000" dirty="0" smtClean="0"/>
                <a:t>Modélisation et  calcul</a:t>
              </a:r>
              <a:endParaRPr lang="fr-FR" sz="10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339752" y="4437112"/>
            <a:ext cx="2952328" cy="718339"/>
            <a:chOff x="2339752" y="4437112"/>
            <a:chExt cx="2952328" cy="718339"/>
          </a:xfrm>
        </p:grpSpPr>
        <p:sp>
          <p:nvSpPr>
            <p:cNvPr id="22" name="ZoneTexte 21"/>
            <p:cNvSpPr txBox="1"/>
            <p:nvPr/>
          </p:nvSpPr>
          <p:spPr>
            <a:xfrm>
              <a:off x="2339752" y="4509120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Intervention conjointe avec le professeur d’Arts Appliqués sur le projet architectural</a:t>
              </a:r>
              <a:endParaRPr lang="fr-FR" sz="1200" dirty="0"/>
            </a:p>
          </p:txBody>
        </p:sp>
        <p:sp>
          <p:nvSpPr>
            <p:cNvPr id="25" name="Virage 24"/>
            <p:cNvSpPr/>
            <p:nvPr/>
          </p:nvSpPr>
          <p:spPr>
            <a:xfrm rot="16200000" flipV="1">
              <a:off x="4572000" y="4293096"/>
              <a:ext cx="576064" cy="864096"/>
            </a:xfrm>
            <a:prstGeom prst="bentArrow">
              <a:avLst>
                <a:gd name="adj1" fmla="val 20859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123728" y="3212976"/>
            <a:ext cx="6084676" cy="2784505"/>
            <a:chOff x="2123728" y="3212976"/>
            <a:chExt cx="6084676" cy="2784505"/>
          </a:xfrm>
        </p:grpSpPr>
        <p:sp>
          <p:nvSpPr>
            <p:cNvPr id="35" name="ZoneTexte 34"/>
            <p:cNvSpPr txBox="1"/>
            <p:nvPr/>
          </p:nvSpPr>
          <p:spPr>
            <a:xfrm>
              <a:off x="4211960" y="4797152"/>
              <a:ext cx="2304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Support de projet exploitable pour des activités non évaluées en projet</a:t>
              </a:r>
              <a:endParaRPr lang="fr-FR" b="1" dirty="0"/>
            </a:p>
          </p:txBody>
        </p:sp>
        <p:sp>
          <p:nvSpPr>
            <p:cNvPr id="36" name="Virage 35"/>
            <p:cNvSpPr/>
            <p:nvPr/>
          </p:nvSpPr>
          <p:spPr>
            <a:xfrm rot="16200000">
              <a:off x="2699792" y="3933056"/>
              <a:ext cx="1584176" cy="1296144"/>
            </a:xfrm>
            <a:prstGeom prst="bentArrow">
              <a:avLst>
                <a:gd name="adj1" fmla="val 11106"/>
                <a:gd name="adj2" fmla="val 12051"/>
                <a:gd name="adj3" fmla="val 17471"/>
                <a:gd name="adj4" fmla="val 43750"/>
              </a:avLst>
            </a:prstGeom>
            <a:solidFill>
              <a:srgbClr val="FF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" name="Virage 36"/>
            <p:cNvSpPr/>
            <p:nvPr/>
          </p:nvSpPr>
          <p:spPr>
            <a:xfrm rot="16200000">
              <a:off x="1907704" y="3429000"/>
              <a:ext cx="2448272" cy="2016224"/>
            </a:xfrm>
            <a:prstGeom prst="bentArrow">
              <a:avLst>
                <a:gd name="adj1" fmla="val 7425"/>
                <a:gd name="adj2" fmla="val 8928"/>
                <a:gd name="adj3" fmla="val 18026"/>
                <a:gd name="adj4" fmla="val 43750"/>
              </a:avLst>
            </a:prstGeom>
            <a:solidFill>
              <a:srgbClr val="CC99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Virage 39"/>
            <p:cNvSpPr/>
            <p:nvPr/>
          </p:nvSpPr>
          <p:spPr>
            <a:xfrm rot="10800000">
              <a:off x="7164288" y="4437112"/>
              <a:ext cx="1044116" cy="1116124"/>
            </a:xfrm>
            <a:prstGeom prst="bentArrow">
              <a:avLst>
                <a:gd name="adj1" fmla="val 7425"/>
                <a:gd name="adj2" fmla="val 10703"/>
                <a:gd name="adj3" fmla="val 18026"/>
                <a:gd name="adj4" fmla="val 4375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619672" y="2780928"/>
            <a:ext cx="3168352" cy="2934330"/>
            <a:chOff x="1547664" y="2924944"/>
            <a:chExt cx="3168352" cy="2934330"/>
          </a:xfrm>
        </p:grpSpPr>
        <p:sp>
          <p:nvSpPr>
            <p:cNvPr id="43" name="Flèche droite 42"/>
            <p:cNvSpPr/>
            <p:nvPr/>
          </p:nvSpPr>
          <p:spPr>
            <a:xfrm>
              <a:off x="1763688" y="2924944"/>
              <a:ext cx="2808312" cy="288032"/>
            </a:xfrm>
            <a:prstGeom prst="rightArrow">
              <a:avLst/>
            </a:prstGeom>
            <a:solidFill>
              <a:srgbClr val="008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547664" y="2996952"/>
              <a:ext cx="316835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l’ensemble des documents attendus à l’issue de l’épreuve U41  devront être fournis pour l’U51:</a:t>
              </a:r>
            </a:p>
            <a:p>
              <a:pPr marL="85725" lvl="2" indent="179388">
                <a:buFont typeface="Arial" pitchFamily="34" charset="0"/>
                <a:buChar char="•"/>
              </a:pPr>
              <a:r>
                <a:rPr lang="fr-FR" dirty="0" smtClean="0"/>
                <a:t>Le DCE</a:t>
              </a:r>
            </a:p>
            <a:p>
              <a:pPr marL="85725" lvl="2" indent="179388">
                <a:buFont typeface="Arial" pitchFamily="34" charset="0"/>
                <a:buChar char="•"/>
              </a:pPr>
              <a:r>
                <a:rPr lang="fr-FR" dirty="0" smtClean="0"/>
                <a:t> la réponse chiffrée retenue établissant le quantitatif par famille ; </a:t>
              </a:r>
            </a:p>
            <a:p>
              <a:pPr marL="85725" lvl="2" indent="95250">
                <a:buFont typeface="Arial" pitchFamily="34" charset="0"/>
                <a:buChar char="•"/>
              </a:pPr>
              <a:r>
                <a:rPr lang="fr-FR" dirty="0" smtClean="0"/>
                <a:t> les résultats de calculs de prédétermination.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4644008" y="2636912"/>
            <a:ext cx="3960440" cy="1728192"/>
            <a:chOff x="4644008" y="2636912"/>
            <a:chExt cx="3960440" cy="1728192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716016" y="2636912"/>
              <a:ext cx="3888432" cy="1728192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4788024" y="2996952"/>
              <a:ext cx="576064" cy="1296144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dirty="0" smtClean="0"/>
                <a:t>Interprétation architecturale</a:t>
              </a:r>
              <a:endParaRPr lang="fr-FR" sz="1400" dirty="0"/>
            </a:p>
          </p:txBody>
        </p:sp>
        <p:sp>
          <p:nvSpPr>
            <p:cNvPr id="27" name="Rectangle à coins arrondis 26"/>
            <p:cNvSpPr/>
            <p:nvPr/>
          </p:nvSpPr>
          <p:spPr>
            <a:xfrm rot="16200000">
              <a:off x="5328084" y="3248980"/>
              <a:ext cx="1296144" cy="79208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 Conception de solutions</a:t>
              </a:r>
              <a:endParaRPr lang="fr-FR" sz="1400" dirty="0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6588224" y="2996952"/>
              <a:ext cx="864096" cy="129614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dirty="0" smtClean="0"/>
                <a:t>Elaborations des plans d’exécution</a:t>
              </a:r>
              <a:endParaRPr lang="fr-FR" sz="1400" dirty="0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7668344" y="2996952"/>
              <a:ext cx="792088" cy="129614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dirty="0" smtClean="0"/>
                <a:t>Préparation de la réalisation</a:t>
              </a:r>
              <a:endParaRPr lang="fr-FR" sz="14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644008" y="2636912"/>
              <a:ext cx="3960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U51-Conception de Système Constructif Bois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800" dirty="0" smtClean="0"/>
              <a:t>Les espaces d’enseignement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SALLES FINALES ZOOM ETEN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0771"/>
            <a:ext cx="9144000" cy="40964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L’organisation de l’espace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08112"/>
          </a:xfrm>
        </p:spPr>
        <p:txBody>
          <a:bodyPr>
            <a:normAutofit fontScale="32500" lnSpcReduction="20000"/>
          </a:bodyPr>
          <a:lstStyle/>
          <a:p>
            <a:r>
              <a:rPr lang="fr-FR" dirty="0" smtClean="0"/>
              <a:t>L’espace de formation doit être structurés en zones contigües pour faciliter les échanges</a:t>
            </a:r>
          </a:p>
          <a:p>
            <a:r>
              <a:rPr lang="fr-FR" dirty="0" smtClean="0"/>
              <a:t>L’espace d’étude est un lieu unique dédiés aux activités de conception et de préparation </a:t>
            </a:r>
          </a:p>
          <a:p>
            <a:r>
              <a:rPr lang="fr-FR" dirty="0" smtClean="0"/>
              <a:t>L’espace de regroupement et de communication est un lieu commun propice aux échanges, présentation orale ou revues de projets </a:t>
            </a:r>
          </a:p>
          <a:p>
            <a:r>
              <a:rPr lang="fr-FR" dirty="0" smtClean="0"/>
              <a:t>La salle de cours dédiée à la section, est le lieu privilégié d’enseignement en classe entière et de structuration des connaissances</a:t>
            </a:r>
          </a:p>
          <a:p>
            <a:r>
              <a:rPr lang="fr-FR" dirty="0" smtClean="0"/>
              <a:t>L’espace de mise en œuvre est le lieu des activités de mise en œuvre des équipements de levage, d’assemblage, de réalisation</a:t>
            </a:r>
          </a:p>
          <a:p>
            <a:r>
              <a:rPr lang="fr-FR" dirty="0" smtClean="0"/>
              <a:t>La mise en œuvre chantier pourra s’effectuer dans une zone dédiée et/où s’appuyer sur des chantiers-école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2555776" y="1556792"/>
            <a:ext cx="1224136" cy="1224136"/>
            <a:chOff x="2555776" y="1556792"/>
            <a:chExt cx="1224136" cy="122413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555776" y="1556792"/>
              <a:ext cx="1224136" cy="5040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sz="1000" b="1" dirty="0" smtClean="0"/>
                <a:t>Espace chantier</a:t>
              </a:r>
              <a:endParaRPr lang="fr-FR" sz="1000" b="1" dirty="0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2555776" y="2060848"/>
              <a:ext cx="216024" cy="720080"/>
            </a:xfrm>
            <a:prstGeom prst="straightConnector1">
              <a:avLst/>
            </a:prstGeom>
            <a:ln w="1905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6228184" y="4509120"/>
            <a:ext cx="1753118" cy="1008112"/>
            <a:chOff x="2843808" y="2780928"/>
            <a:chExt cx="1753118" cy="1008112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3419872" y="2924944"/>
              <a:ext cx="1177054" cy="86409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sz="1000" b="1" dirty="0" smtClean="0"/>
                <a:t>Espace études:</a:t>
              </a:r>
            </a:p>
            <a:p>
              <a:pPr algn="ctr"/>
              <a:r>
                <a:rPr lang="fr-FR" sz="1000" b="1" dirty="0" smtClean="0"/>
                <a:t>Conception et Préparation</a:t>
              </a:r>
              <a:endParaRPr lang="fr-FR" sz="1000" b="1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flipH="1" flipV="1">
              <a:off x="2843808" y="2780928"/>
              <a:ext cx="576064" cy="144016"/>
            </a:xfrm>
            <a:prstGeom prst="straightConnector1">
              <a:avLst/>
            </a:prstGeom>
            <a:ln w="19050" cmpd="sng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4644008" y="2996952"/>
            <a:ext cx="1728192" cy="643476"/>
            <a:chOff x="3275856" y="4509120"/>
            <a:chExt cx="1728192" cy="643476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3275856" y="4509120"/>
              <a:ext cx="1080120" cy="6434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b="1" dirty="0" smtClean="0"/>
                <a:t>Espace laboratoire</a:t>
              </a:r>
              <a:endParaRPr lang="fr-FR" sz="1000" b="1" dirty="0"/>
            </a:p>
          </p:txBody>
        </p:sp>
        <p:cxnSp>
          <p:nvCxnSpPr>
            <p:cNvPr id="17" name="Connecteur droit avec flèche 16"/>
            <p:cNvCxnSpPr>
              <a:stCxn id="11" idx="3"/>
            </p:cNvCxnSpPr>
            <p:nvPr/>
          </p:nvCxnSpPr>
          <p:spPr>
            <a:xfrm>
              <a:off x="4355976" y="4830858"/>
              <a:ext cx="648072" cy="110310"/>
            </a:xfrm>
            <a:prstGeom prst="straightConnector1">
              <a:avLst/>
            </a:prstGeom>
            <a:ln w="19050" cmpd="sng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5076056" y="1340768"/>
            <a:ext cx="2426116" cy="1440160"/>
            <a:chOff x="5652120" y="1700808"/>
            <a:chExt cx="2426116" cy="144016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724128" y="1700808"/>
              <a:ext cx="2354108" cy="72927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b="1" dirty="0" smtClean="0"/>
                <a:t>Espace de mise en </a:t>
              </a:r>
              <a:r>
                <a:rPr lang="fr-FR" sz="1000" b="1" dirty="0" err="1" smtClean="0"/>
                <a:t>oeuvre</a:t>
              </a:r>
              <a:endParaRPr lang="fr-FR" sz="1000" b="1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5652120" y="2420888"/>
              <a:ext cx="216024" cy="720080"/>
            </a:xfrm>
            <a:prstGeom prst="straightConnector1">
              <a:avLst/>
            </a:prstGeom>
            <a:ln w="1905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6876256" y="2204864"/>
            <a:ext cx="2267744" cy="1656184"/>
            <a:chOff x="6876256" y="2204864"/>
            <a:chExt cx="2267744" cy="1656184"/>
          </a:xfrm>
        </p:grpSpPr>
        <p:grpSp>
          <p:nvGrpSpPr>
            <p:cNvPr id="32" name="Groupe 31"/>
            <p:cNvGrpSpPr/>
            <p:nvPr/>
          </p:nvGrpSpPr>
          <p:grpSpPr>
            <a:xfrm>
              <a:off x="6876256" y="2204864"/>
              <a:ext cx="1224136" cy="1008112"/>
              <a:chOff x="6300192" y="2852936"/>
              <a:chExt cx="1224136" cy="1008112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6300192" y="2852936"/>
                <a:ext cx="1224136" cy="6434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 smtClean="0"/>
                  <a:t>regroupement et communication</a:t>
                </a:r>
                <a:endParaRPr lang="fr-FR" sz="1000" b="1" dirty="0"/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>
                <a:off x="6444208" y="3501008"/>
                <a:ext cx="144016" cy="360040"/>
              </a:xfrm>
              <a:prstGeom prst="straightConnector1">
                <a:avLst/>
              </a:prstGeom>
              <a:ln w="19050" cmpd="sng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/>
            <p:nvPr/>
          </p:nvGrpSpPr>
          <p:grpSpPr>
            <a:xfrm>
              <a:off x="7668344" y="3140968"/>
              <a:ext cx="1475656" cy="720080"/>
              <a:chOff x="7538684" y="3501008"/>
              <a:chExt cx="1475656" cy="72008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884368" y="3501008"/>
                <a:ext cx="1129972" cy="6434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 smtClean="0"/>
                  <a:t>Salle de cours</a:t>
                </a:r>
                <a:endParaRPr lang="fr-FR" sz="1000" b="1" dirty="0"/>
              </a:p>
            </p:txBody>
          </p:sp>
          <p:cxnSp>
            <p:nvCxnSpPr>
              <p:cNvPr id="25" name="Connecteur droit avec flèche 24"/>
              <p:cNvCxnSpPr>
                <a:stCxn id="12" idx="1"/>
              </p:cNvCxnSpPr>
              <p:nvPr/>
            </p:nvCxnSpPr>
            <p:spPr>
              <a:xfrm flipH="1">
                <a:off x="7538684" y="3822746"/>
                <a:ext cx="345684" cy="398342"/>
              </a:xfrm>
              <a:prstGeom prst="straightConnector1">
                <a:avLst/>
              </a:prstGeom>
              <a:ln w="19050" cmpd="sng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L’espace conception/préparation</a:t>
            </a:r>
            <a:endParaRPr lang="fr-FR" sz="3200" dirty="0"/>
          </a:p>
        </p:txBody>
      </p:sp>
      <p:pic>
        <p:nvPicPr>
          <p:cNvPr id="7" name="Image 6" descr="postes info 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196752"/>
            <a:ext cx="2304256" cy="2520280"/>
          </a:xfrm>
          <a:prstGeom prst="rect">
            <a:avLst/>
          </a:prstGeom>
        </p:spPr>
      </p:pic>
      <p:pic>
        <p:nvPicPr>
          <p:cNvPr id="8" name="Image 7" descr="salle be personn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05064"/>
            <a:ext cx="2232248" cy="22322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5536" y="501317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dirty="0" smtClean="0"/>
              <a:t> Espace commun conception/préparation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/>
              <a:t> Peut accueillir la classe complète</a:t>
            </a:r>
          </a:p>
          <a:p>
            <a:pPr>
              <a:buFont typeface="Arial" charset="0"/>
              <a:buChar char="•"/>
            </a:pPr>
            <a:r>
              <a:rPr lang="fr-FR" sz="1200" dirty="0" smtClean="0"/>
              <a:t> Uniquement en ilots de travail, équipé d’un poste/</a:t>
            </a:r>
            <a:r>
              <a:rPr lang="fr-FR" sz="1200" dirty="0" err="1" smtClean="0"/>
              <a:t>etudiant</a:t>
            </a:r>
            <a:endParaRPr lang="fr-FR" sz="1200" dirty="0" smtClean="0"/>
          </a:p>
          <a:p>
            <a:pPr>
              <a:buFont typeface="Arial" charset="0"/>
              <a:buChar char="•"/>
            </a:pPr>
            <a:r>
              <a:rPr lang="fr-FR" sz="1200" dirty="0" smtClean="0"/>
              <a:t> Accès aux ressources numériques (données fournisseurs, liaison internet, règlementation&amp;normes,…), outil de travail collaboratifs</a:t>
            </a:r>
          </a:p>
          <a:p>
            <a:pPr>
              <a:buFont typeface="Arial" charset="0"/>
              <a:buChar char="•"/>
            </a:pPr>
            <a:r>
              <a:rPr lang="fr-FR" sz="1200" dirty="0" smtClean="0"/>
              <a:t> Logiciel Modeleur 3D de conception, outils de simulation numérique, FAO </a:t>
            </a:r>
            <a:endParaRPr lang="fr-FR" sz="1200" dirty="0"/>
          </a:p>
        </p:txBody>
      </p:sp>
      <p:pic>
        <p:nvPicPr>
          <p:cNvPr id="14" name="Image 13" descr="SALLES CONCEP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0771"/>
            <a:ext cx="6156176" cy="363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Laboratoire</a:t>
            </a:r>
            <a:endParaRPr lang="fr-FR" dirty="0"/>
          </a:p>
        </p:txBody>
      </p:sp>
      <p:pic>
        <p:nvPicPr>
          <p:cNvPr id="4" name="Espace réservé du contenu 3" descr="SALLES CONCEPTION ET LA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984776" cy="3686812"/>
          </a:xfrm>
        </p:spPr>
      </p:pic>
      <p:sp>
        <p:nvSpPr>
          <p:cNvPr id="5" name="ZoneTexte 4"/>
          <p:cNvSpPr txBox="1"/>
          <p:nvPr/>
        </p:nvSpPr>
        <p:spPr>
          <a:xfrm>
            <a:off x="611560" y="544522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dirty="0" smtClean="0"/>
              <a:t>En liaison avec la salle de conception</a:t>
            </a:r>
          </a:p>
          <a:p>
            <a:pPr>
              <a:buFont typeface="Arial" pitchFamily="34" charset="0"/>
              <a:buChar char="•"/>
            </a:pPr>
            <a:endParaRPr lang="fr-FR" sz="1200" dirty="0" smtClean="0"/>
          </a:p>
          <a:p>
            <a:pPr>
              <a:buFont typeface="Arial" pitchFamily="34" charset="0"/>
              <a:buChar char="•"/>
            </a:pPr>
            <a:r>
              <a:rPr lang="fr-FR" sz="1200" dirty="0" smtClean="0"/>
              <a:t>Doit pouvoir accueillir les élèves pour les situations de CCF</a:t>
            </a:r>
          </a:p>
          <a:p>
            <a:pPr>
              <a:buFont typeface="Arial" pitchFamily="34" charset="0"/>
              <a:buChar char="•"/>
            </a:pPr>
            <a:endParaRPr lang="fr-FR" sz="1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zones de cours et de regroupement</a:t>
            </a:r>
            <a:endParaRPr lang="fr-FR" dirty="0"/>
          </a:p>
        </p:txBody>
      </p:sp>
      <p:pic>
        <p:nvPicPr>
          <p:cNvPr id="4" name="Espace réservé du contenu 3" descr="salle de cou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2260848" cy="2260848"/>
          </a:xfrm>
        </p:spPr>
      </p:pic>
      <p:sp>
        <p:nvSpPr>
          <p:cNvPr id="6" name="ZoneTexte 5"/>
          <p:cNvSpPr txBox="1"/>
          <p:nvPr/>
        </p:nvSpPr>
        <p:spPr>
          <a:xfrm>
            <a:off x="179512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*Salle de cours dédiée à la section, pour les phases d’apport de connaissances</a:t>
            </a:r>
          </a:p>
          <a:p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55172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Pas de zone de cours en salle Conception &amp; Préparation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95936" y="465313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*Salle de communication, pour des activités nécessitant des regroupements d’élèves comme des revues de projet, restitution orale,…</a:t>
            </a:r>
          </a:p>
          <a:p>
            <a:endParaRPr lang="fr-FR" sz="1200" dirty="0"/>
          </a:p>
        </p:txBody>
      </p:sp>
      <p:pic>
        <p:nvPicPr>
          <p:cNvPr id="10" name="Espace réservé du contenu 3" descr="SALLES FIN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1412776"/>
            <a:ext cx="4978896" cy="29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Espace Mise en œuvre</a:t>
            </a:r>
            <a:endParaRPr lang="fr-FR" dirty="0"/>
          </a:p>
        </p:txBody>
      </p:sp>
      <p:pic>
        <p:nvPicPr>
          <p:cNvPr id="4" name="Espace réservé du contenu 3" descr="ATEL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811857" cy="367240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3923928" y="4005064"/>
            <a:ext cx="500506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Les compétences métiers mobilisées aux différentes étapes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1556792"/>
            <a:ext cx="4680520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2437" y="1772816"/>
            <a:ext cx="2593379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Conception technique :</a:t>
            </a:r>
          </a:p>
          <a:p>
            <a:pPr algn="ctr"/>
            <a:r>
              <a:rPr lang="fr-FR" sz="1600" dirty="0" smtClean="0"/>
              <a:t>C1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024444" y="2924944"/>
            <a:ext cx="2411177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Préparation  Technique:</a:t>
            </a:r>
          </a:p>
          <a:p>
            <a:pPr algn="ctr"/>
            <a:r>
              <a:rPr lang="fr-FR" sz="1600" dirty="0" smtClean="0"/>
              <a:t>C2,C3-1,C3-2</a:t>
            </a:r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1203444" y="2750925"/>
            <a:ext cx="720080" cy="780087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63888" y="1628800"/>
            <a:ext cx="129614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ysClr val="windowText" lastClr="000000"/>
                </a:solidFill>
              </a:rPr>
              <a:t>Conception et Préparation de travaux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292080" y="2420888"/>
            <a:ext cx="252028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Activités de Production:</a:t>
            </a:r>
          </a:p>
          <a:p>
            <a:pPr algn="ctr"/>
            <a:r>
              <a:rPr lang="fr-FR" sz="1600" dirty="0" smtClean="0"/>
              <a:t>Compétences C2-1</a:t>
            </a:r>
            <a:endParaRPr lang="fr-FR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995936" y="4509120"/>
            <a:ext cx="295232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Installation Chantier :C2-4, C3-2</a:t>
            </a:r>
            <a:endParaRPr lang="fr-FR" sz="16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220072" y="5373216"/>
            <a:ext cx="360040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Réalisation Chantier: C2-1,C2-2,C2-4,C3</a:t>
            </a:r>
            <a:endParaRPr lang="fr-FR" sz="1600" dirty="0"/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4169955" y="5055181"/>
            <a:ext cx="720080" cy="780087"/>
          </a:xfrm>
          <a:prstGeom prst="bentUpArrow">
            <a:avLst>
              <a:gd name="adj1" fmla="val 19094"/>
              <a:gd name="adj2" fmla="val 25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732240" y="4005064"/>
            <a:ext cx="198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Conduite de travaux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516216" y="6093296"/>
            <a:ext cx="237626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Réception chantier: </a:t>
            </a:r>
            <a:r>
              <a:rPr lang="fr-FR" sz="1100" dirty="0" smtClean="0">
                <a:solidFill>
                  <a:schemeClr val="bg1"/>
                </a:solidFill>
              </a:rPr>
              <a:t>C1-4, C2-1,C2-2,C2-4,C3</a:t>
            </a:r>
          </a:p>
        </p:txBody>
      </p:sp>
      <p:sp>
        <p:nvSpPr>
          <p:cNvPr id="21" name="Flèche à angle droit 20"/>
          <p:cNvSpPr/>
          <p:nvPr/>
        </p:nvSpPr>
        <p:spPr>
          <a:xfrm rot="5400000">
            <a:off x="5761287" y="6028753"/>
            <a:ext cx="459433" cy="677769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46"/>
          <p:cNvGrpSpPr/>
          <p:nvPr/>
        </p:nvGrpSpPr>
        <p:grpSpPr>
          <a:xfrm>
            <a:off x="4067944" y="3861048"/>
            <a:ext cx="216024" cy="648072"/>
            <a:chOff x="3563888" y="4077072"/>
            <a:chExt cx="288032" cy="720080"/>
          </a:xfrm>
        </p:grpSpPr>
        <p:sp>
          <p:nvSpPr>
            <p:cNvPr id="25" name="Flèche vers le bas 24"/>
            <p:cNvSpPr/>
            <p:nvPr/>
          </p:nvSpPr>
          <p:spPr>
            <a:xfrm>
              <a:off x="3563888" y="4293096"/>
              <a:ext cx="288032" cy="50405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35896" y="4077072"/>
              <a:ext cx="144016" cy="14401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Flèche à angle droit 47"/>
          <p:cNvSpPr/>
          <p:nvPr/>
        </p:nvSpPr>
        <p:spPr>
          <a:xfrm rot="16200000">
            <a:off x="4644008" y="3284984"/>
            <a:ext cx="504056" cy="792088"/>
          </a:xfrm>
          <a:prstGeom prst="bentUpArrow">
            <a:avLst>
              <a:gd name="adj1" fmla="val 15170"/>
              <a:gd name="adj2" fmla="val 12522"/>
              <a:gd name="adj3" fmla="val 213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323528" y="980728"/>
            <a:ext cx="46085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Réponse à une affaire :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C1-1,C1-2,C2-2,C2-3,C2-4, C3-2 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5" name="Flèche vers le bas 44"/>
          <p:cNvSpPr/>
          <p:nvPr/>
        </p:nvSpPr>
        <p:spPr>
          <a:xfrm>
            <a:off x="2483768" y="1412776"/>
            <a:ext cx="216024" cy="2160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à angle droit 25"/>
          <p:cNvSpPr/>
          <p:nvPr/>
        </p:nvSpPr>
        <p:spPr>
          <a:xfrm rot="16200000">
            <a:off x="2987824" y="2276872"/>
            <a:ext cx="576064" cy="576064"/>
          </a:xfrm>
          <a:prstGeom prst="bentUpArrow">
            <a:avLst>
              <a:gd name="adj1" fmla="val 13435"/>
              <a:gd name="adj2" fmla="val 12522"/>
              <a:gd name="adj3" fmla="val 213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uble flèche horizontale 26"/>
          <p:cNvSpPr/>
          <p:nvPr/>
        </p:nvSpPr>
        <p:spPr>
          <a:xfrm>
            <a:off x="4572000" y="3068960"/>
            <a:ext cx="648072" cy="216024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L’espace suivi de chantier</a:t>
            </a:r>
            <a:endParaRPr lang="fr-FR" dirty="0"/>
          </a:p>
        </p:txBody>
      </p:sp>
      <p:pic>
        <p:nvPicPr>
          <p:cNvPr id="4" name="Espace réservé du contenu 3" descr="ZONE CHANT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29600" cy="3222139"/>
          </a:xfrm>
        </p:spPr>
      </p:pic>
      <p:sp>
        <p:nvSpPr>
          <p:cNvPr id="5" name="ZoneTexte 4"/>
          <p:cNvSpPr txBox="1"/>
          <p:nvPr/>
        </p:nvSpPr>
        <p:spPr>
          <a:xfrm>
            <a:off x="683568" y="508518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200" dirty="0" smtClean="0"/>
              <a:t>Equipement de levage</a:t>
            </a:r>
          </a:p>
          <a:p>
            <a:pPr>
              <a:buFont typeface="Arial" charset="0"/>
              <a:buChar char="•"/>
            </a:pPr>
            <a:r>
              <a:rPr lang="fr-FR" sz="1200" dirty="0" smtClean="0"/>
              <a:t>Zone d’implantation</a:t>
            </a:r>
          </a:p>
          <a:p>
            <a:pPr>
              <a:buFont typeface="Arial" charset="0"/>
              <a:buChar char="•"/>
            </a:pPr>
            <a:r>
              <a:rPr lang="fr-FR" sz="1200" dirty="0" smtClean="0"/>
              <a:t>Zone de travail en hauteur</a:t>
            </a:r>
          </a:p>
          <a:p>
            <a:pPr>
              <a:buFont typeface="Arial" charset="0"/>
              <a:buChar char="•"/>
            </a:pPr>
            <a:r>
              <a:rPr lang="fr-FR" sz="1200" dirty="0" smtClean="0"/>
              <a:t>Plateforme d’assemblage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251520" y="1484784"/>
            <a:ext cx="4752528" cy="2952328"/>
            <a:chOff x="251520" y="1484784"/>
            <a:chExt cx="4752528" cy="295232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51520" y="1484784"/>
              <a:ext cx="4752528" cy="29523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419872" y="1556792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ysClr val="windowText" lastClr="000000"/>
                  </a:solidFill>
                </a:rPr>
                <a:t>Conception et Préparation de travaux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923928" y="4221088"/>
            <a:ext cx="5005064" cy="1800200"/>
            <a:chOff x="3923928" y="4221088"/>
            <a:chExt cx="5005064" cy="1800200"/>
          </a:xfrm>
        </p:grpSpPr>
        <p:grpSp>
          <p:nvGrpSpPr>
            <p:cNvPr id="42" name="Groupe 41"/>
            <p:cNvGrpSpPr/>
            <p:nvPr/>
          </p:nvGrpSpPr>
          <p:grpSpPr>
            <a:xfrm>
              <a:off x="3923928" y="4581128"/>
              <a:ext cx="5005064" cy="1440160"/>
              <a:chOff x="3923928" y="4581128"/>
              <a:chExt cx="5005064" cy="1440160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3923928" y="4581128"/>
                <a:ext cx="5005064" cy="14401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6804248" y="4725144"/>
                <a:ext cx="1985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ysClr val="windowText" lastClr="000000"/>
                    </a:solidFill>
                  </a:rPr>
                  <a:t>Conduite de travaux</a:t>
                </a:r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3923928" y="4221088"/>
              <a:ext cx="288032" cy="504056"/>
              <a:chOff x="3563888" y="4077072"/>
              <a:chExt cx="288032" cy="7200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35896" y="4077072"/>
                <a:ext cx="144016" cy="14401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lèche vers le bas 24"/>
              <p:cNvSpPr/>
              <p:nvPr/>
            </p:nvSpPr>
            <p:spPr>
              <a:xfrm>
                <a:off x="3563888" y="4293096"/>
                <a:ext cx="288032" cy="504056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8832" cy="562074"/>
          </a:xfrm>
        </p:spPr>
        <p:txBody>
          <a:bodyPr>
            <a:noAutofit/>
          </a:bodyPr>
          <a:lstStyle/>
          <a:p>
            <a:r>
              <a:rPr lang="fr-FR" sz="2000" dirty="0" smtClean="0"/>
              <a:t>Organisation pédagogique dans les différentes phases du traitement d’un  projet</a:t>
            </a:r>
            <a:endParaRPr lang="fr-FR" sz="2000" dirty="0"/>
          </a:p>
        </p:txBody>
      </p:sp>
      <p:grpSp>
        <p:nvGrpSpPr>
          <p:cNvPr id="52" name="Groupe 51"/>
          <p:cNvGrpSpPr/>
          <p:nvPr/>
        </p:nvGrpSpPr>
        <p:grpSpPr>
          <a:xfrm>
            <a:off x="3995936" y="4077072"/>
            <a:ext cx="3528392" cy="1800200"/>
            <a:chOff x="3995936" y="4077072"/>
            <a:chExt cx="3528392" cy="1800200"/>
          </a:xfrm>
        </p:grpSpPr>
        <p:grpSp>
          <p:nvGrpSpPr>
            <p:cNvPr id="49" name="Groupe 48"/>
            <p:cNvGrpSpPr/>
            <p:nvPr/>
          </p:nvGrpSpPr>
          <p:grpSpPr>
            <a:xfrm>
              <a:off x="3995936" y="4725144"/>
              <a:ext cx="3528392" cy="1152128"/>
              <a:chOff x="3995936" y="4725144"/>
              <a:chExt cx="3528392" cy="1152128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995936" y="4725144"/>
                <a:ext cx="2304256" cy="50405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/>
                  <a:t>Installation Chantier</a:t>
                </a:r>
                <a:endParaRPr lang="fr-FR" sz="1100" dirty="0"/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220072" y="5373216"/>
                <a:ext cx="2304256" cy="50405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/>
                  <a:t>Réalisation Chantier</a:t>
                </a:r>
                <a:endParaRPr lang="fr-FR" sz="1100" dirty="0"/>
              </a:p>
            </p:txBody>
          </p:sp>
          <p:sp>
            <p:nvSpPr>
              <p:cNvPr id="16" name="Flèche à angle droit 15"/>
              <p:cNvSpPr/>
              <p:nvPr/>
            </p:nvSpPr>
            <p:spPr>
              <a:xfrm rot="5400000">
                <a:off x="4385980" y="5199196"/>
                <a:ext cx="576063" cy="780087"/>
              </a:xfrm>
              <a:prstGeom prst="bent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Flèche à angle droit 47"/>
            <p:cNvSpPr/>
            <p:nvPr/>
          </p:nvSpPr>
          <p:spPr>
            <a:xfrm rot="16200000">
              <a:off x="4860032" y="3933056"/>
              <a:ext cx="432048" cy="720080"/>
            </a:xfrm>
            <a:prstGeom prst="bentUpArrow">
              <a:avLst>
                <a:gd name="adj1" fmla="val 13435"/>
                <a:gd name="adj2" fmla="val 12522"/>
                <a:gd name="adj3" fmla="val 2133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Rectangle à coins arrondis 43"/>
          <p:cNvSpPr/>
          <p:nvPr/>
        </p:nvSpPr>
        <p:spPr>
          <a:xfrm>
            <a:off x="323528" y="1052736"/>
            <a:ext cx="46085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Réponse à une affaire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323528" y="1484784"/>
            <a:ext cx="2952328" cy="1512168"/>
            <a:chOff x="323528" y="1484784"/>
            <a:chExt cx="2952328" cy="1512168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323528" y="1484784"/>
              <a:ext cx="2952328" cy="1512168"/>
            </a:xfrm>
            <a:prstGeom prst="roundRect">
              <a:avLst/>
            </a:prstGeom>
            <a:ln w="57150"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fr-FR" sz="1600" b="1" dirty="0" smtClean="0"/>
                <a:t>Conception technique</a:t>
              </a:r>
              <a:endParaRPr lang="fr-FR" sz="1600" b="1" dirty="0"/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395536" y="1844824"/>
              <a:ext cx="2736304" cy="1080120"/>
              <a:chOff x="467544" y="1340768"/>
              <a:chExt cx="2736304" cy="1152128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67544" y="1988840"/>
                <a:ext cx="2736304" cy="5040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82550" algn="ctr"/>
                <a:r>
                  <a:rPr lang="fr-FR" sz="1200" dirty="0" smtClean="0"/>
                  <a:t>Elaboration de documents</a:t>
                </a:r>
                <a:endParaRPr lang="fr-FR" sz="1200" dirty="0"/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1763688" y="1340768"/>
                <a:ext cx="1440160" cy="6480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82550" algn="ctr"/>
                <a:r>
                  <a:rPr lang="fr-FR" sz="1000" dirty="0" smtClean="0"/>
                  <a:t>Dimensionnement, expérimentation et validation </a:t>
                </a:r>
              </a:p>
            </p:txBody>
          </p:sp>
          <p:sp>
            <p:nvSpPr>
              <p:cNvPr id="4" name="Rectangle à coins arrondis 3"/>
              <p:cNvSpPr/>
              <p:nvPr/>
            </p:nvSpPr>
            <p:spPr>
              <a:xfrm>
                <a:off x="467544" y="1340768"/>
                <a:ext cx="1296144" cy="6480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82550" algn="ctr"/>
                <a:r>
                  <a:rPr lang="fr-FR" sz="1000" dirty="0" smtClean="0"/>
                  <a:t>Choix de des solutions techniques</a:t>
                </a:r>
              </a:p>
            </p:txBody>
          </p:sp>
        </p:grpSp>
      </p:grpSp>
      <p:sp>
        <p:nvSpPr>
          <p:cNvPr id="43" name="AutoShape 8"/>
          <p:cNvSpPr>
            <a:spLocks noChangeArrowheads="1"/>
          </p:cNvSpPr>
          <p:nvPr/>
        </p:nvSpPr>
        <p:spPr bwMode="auto">
          <a:xfrm rot="-9188280">
            <a:off x="1192467" y="1698456"/>
            <a:ext cx="1250555" cy="127626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857" y="9871"/>
                </a:moveTo>
                <a:cubicBezTo>
                  <a:pt x="20377" y="4675"/>
                  <a:pt x="16018" y="700"/>
                  <a:pt x="10800" y="700"/>
                </a:cubicBezTo>
                <a:cubicBezTo>
                  <a:pt x="5221" y="700"/>
                  <a:pt x="700" y="5221"/>
                  <a:pt x="700" y="10800"/>
                </a:cubicBezTo>
                <a:cubicBezTo>
                  <a:pt x="700" y="16378"/>
                  <a:pt x="5221" y="20900"/>
                  <a:pt x="10800" y="20900"/>
                </a:cubicBezTo>
                <a:cubicBezTo>
                  <a:pt x="13182" y="20900"/>
                  <a:pt x="15488" y="20057"/>
                  <a:pt x="17309" y="18522"/>
                </a:cubicBezTo>
                <a:lnTo>
                  <a:pt x="17760" y="19057"/>
                </a:lnTo>
                <a:cubicBezTo>
                  <a:pt x="15813" y="20699"/>
                  <a:pt x="13347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379" y="-1"/>
                  <a:pt x="21041" y="4250"/>
                  <a:pt x="21554" y="9806"/>
                </a:cubicBezTo>
                <a:lnTo>
                  <a:pt x="24242" y="9558"/>
                </a:lnTo>
                <a:lnTo>
                  <a:pt x="21486" y="12875"/>
                </a:lnTo>
                <a:lnTo>
                  <a:pt x="18168" y="10119"/>
                </a:lnTo>
                <a:lnTo>
                  <a:pt x="20857" y="9871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" name="Groupe 40"/>
          <p:cNvGrpSpPr/>
          <p:nvPr/>
        </p:nvGrpSpPr>
        <p:grpSpPr>
          <a:xfrm>
            <a:off x="4644008" y="3068960"/>
            <a:ext cx="3528392" cy="936104"/>
            <a:chOff x="4644008" y="3068960"/>
            <a:chExt cx="3528392" cy="93610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652120" y="3068960"/>
              <a:ext cx="2520280" cy="93610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Activités de formation de production</a:t>
              </a:r>
              <a:endParaRPr lang="fr-FR" sz="1100" dirty="0"/>
            </a:p>
          </p:txBody>
        </p:sp>
        <p:sp>
          <p:nvSpPr>
            <p:cNvPr id="33" name="Double flèche horizontale 32"/>
            <p:cNvSpPr/>
            <p:nvPr/>
          </p:nvSpPr>
          <p:spPr>
            <a:xfrm>
              <a:off x="4644008" y="3429000"/>
              <a:ext cx="936104" cy="144016"/>
            </a:xfrm>
            <a:prstGeom prst="left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755573" y="2708920"/>
            <a:ext cx="3888435" cy="1584176"/>
            <a:chOff x="755573" y="2708920"/>
            <a:chExt cx="3888435" cy="158417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547664" y="3789040"/>
              <a:ext cx="3024336" cy="50405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Préparation et organisation de chantier:</a:t>
              </a:r>
            </a:p>
            <a:p>
              <a:pPr marL="82550" indent="3175" algn="ctr"/>
              <a:r>
                <a:rPr lang="fr-FR" sz="1100" dirty="0" smtClean="0"/>
                <a:t>Devis, Planning, Commandes, Elaboration de documents de chantier</a:t>
              </a:r>
            </a:p>
          </p:txBody>
        </p:sp>
        <p:sp>
          <p:nvSpPr>
            <p:cNvPr id="7" name="Flèche à angle droit 6"/>
            <p:cNvSpPr/>
            <p:nvPr/>
          </p:nvSpPr>
          <p:spPr>
            <a:xfrm rot="5400000">
              <a:off x="785576" y="3038957"/>
              <a:ext cx="720082" cy="780087"/>
            </a:xfrm>
            <a:prstGeom prst="bentUpArrow">
              <a:avLst>
                <a:gd name="adj1" fmla="val 14096"/>
                <a:gd name="adj2" fmla="val 18185"/>
                <a:gd name="adj3" fmla="val 25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1547664" y="3356992"/>
              <a:ext cx="3024336" cy="4320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Préparation de la production:</a:t>
              </a:r>
            </a:p>
            <a:p>
              <a:pPr algn="ctr"/>
              <a:r>
                <a:rPr lang="fr-FR" sz="1100" dirty="0" smtClean="0"/>
                <a:t> conception de processus </a:t>
              </a:r>
            </a:p>
          </p:txBody>
        </p:sp>
        <p:sp>
          <p:nvSpPr>
            <p:cNvPr id="37" name="Flèche à angle droit 36"/>
            <p:cNvSpPr/>
            <p:nvPr/>
          </p:nvSpPr>
          <p:spPr>
            <a:xfrm rot="16200000">
              <a:off x="3491880" y="2492896"/>
              <a:ext cx="288032" cy="720080"/>
            </a:xfrm>
            <a:prstGeom prst="bentUpArrow">
              <a:avLst>
                <a:gd name="adj1" fmla="val 13435"/>
                <a:gd name="adj2" fmla="val 12522"/>
                <a:gd name="adj3" fmla="val 2133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1475656" y="3068960"/>
              <a:ext cx="3168352" cy="122413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fr-FR" sz="1600" b="1" dirty="0" smtClean="0"/>
                <a:t>Préparation technique</a:t>
              </a:r>
              <a:endParaRPr lang="fr-FR" sz="1600" b="1" dirty="0"/>
            </a:p>
          </p:txBody>
        </p:sp>
      </p:grpSp>
      <p:sp>
        <p:nvSpPr>
          <p:cNvPr id="45" name="Flèche vers le bas 44"/>
          <p:cNvSpPr/>
          <p:nvPr/>
        </p:nvSpPr>
        <p:spPr>
          <a:xfrm>
            <a:off x="2483768" y="1340768"/>
            <a:ext cx="144016" cy="2160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/>
          <p:cNvGrpSpPr/>
          <p:nvPr/>
        </p:nvGrpSpPr>
        <p:grpSpPr>
          <a:xfrm>
            <a:off x="5004048" y="2492896"/>
            <a:ext cx="3528392" cy="4248472"/>
            <a:chOff x="5004048" y="2492896"/>
            <a:chExt cx="3528392" cy="4248472"/>
          </a:xfrm>
        </p:grpSpPr>
        <p:grpSp>
          <p:nvGrpSpPr>
            <p:cNvPr id="51" name="Groupe 50"/>
            <p:cNvGrpSpPr/>
            <p:nvPr/>
          </p:nvGrpSpPr>
          <p:grpSpPr>
            <a:xfrm>
              <a:off x="5796135" y="5589240"/>
              <a:ext cx="2596980" cy="1152128"/>
              <a:chOff x="5796135" y="5589240"/>
              <a:chExt cx="2596980" cy="1152128"/>
            </a:xfrm>
          </p:grpSpPr>
          <p:grpSp>
            <p:nvGrpSpPr>
              <p:cNvPr id="50" name="Groupe 49"/>
              <p:cNvGrpSpPr/>
              <p:nvPr/>
            </p:nvGrpSpPr>
            <p:grpSpPr>
              <a:xfrm>
                <a:off x="5796135" y="5949281"/>
                <a:ext cx="2596980" cy="792087"/>
                <a:chOff x="5796135" y="5949281"/>
                <a:chExt cx="2596980" cy="792087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6516216" y="6165304"/>
                  <a:ext cx="1876899" cy="576064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bg1"/>
                      </a:solidFill>
                    </a:rPr>
                    <a:t>Réception chantier</a:t>
                  </a:r>
                </a:p>
              </p:txBody>
            </p:sp>
            <p:sp>
              <p:nvSpPr>
                <p:cNvPr id="21" name="Flèche à angle droit 20"/>
                <p:cNvSpPr/>
                <p:nvPr/>
              </p:nvSpPr>
              <p:spPr>
                <a:xfrm rot="5400000">
                  <a:off x="5774980" y="5970436"/>
                  <a:ext cx="720080" cy="677769"/>
                </a:xfrm>
                <a:prstGeom prst="bentUpArrow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8" name="Flèche à angle droit 27"/>
              <p:cNvSpPr/>
              <p:nvPr/>
            </p:nvSpPr>
            <p:spPr>
              <a:xfrm rot="16200000">
                <a:off x="7704348" y="5481228"/>
                <a:ext cx="504056" cy="720080"/>
              </a:xfrm>
              <a:prstGeom prst="bentUpArrow">
                <a:avLst>
                  <a:gd name="adj1" fmla="val 7556"/>
                  <a:gd name="adj2" fmla="val 12522"/>
                  <a:gd name="adj3" fmla="val 2133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Flèche à angle droit 52"/>
            <p:cNvSpPr/>
            <p:nvPr/>
          </p:nvSpPr>
          <p:spPr>
            <a:xfrm rot="16200000">
              <a:off x="4968044" y="2528900"/>
              <a:ext cx="3600400" cy="3528392"/>
            </a:xfrm>
            <a:prstGeom prst="bentUpArrow">
              <a:avLst>
                <a:gd name="adj1" fmla="val 1228"/>
                <a:gd name="adj2" fmla="val 5290"/>
                <a:gd name="adj3" fmla="val 9278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4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compétences métiers mobilisées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0">
              <a:buNone/>
            </a:pPr>
            <a:r>
              <a:rPr lang="fr-FR" dirty="0" smtClean="0"/>
              <a:t>Le plan de formation doit donc proposer des situations d’apprentissage favorisant cette mobilisation des compétences et mettant en évidence les interactions, amont et aval des étapes du projet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Un travail d’équipe impératif</a:t>
            </a:r>
          </a:p>
          <a:p>
            <a:r>
              <a:rPr lang="fr-FR" dirty="0" smtClean="0"/>
              <a:t>Des supports d’étude communs sous forme d’étude de cas et de projets</a:t>
            </a:r>
          </a:p>
          <a:p>
            <a:r>
              <a:rPr lang="fr-FR" dirty="0" smtClean="0"/>
              <a:t>Un lieu de formation adapté facilitant les échanges </a:t>
            </a:r>
          </a:p>
          <a:p>
            <a:r>
              <a:rPr lang="fr-FR" dirty="0" smtClean="0"/>
              <a:t>Mettre en place la </a:t>
            </a:r>
            <a:r>
              <a:rPr lang="fr-FR" dirty="0" err="1" smtClean="0"/>
              <a:t>co</a:t>
            </a:r>
            <a:r>
              <a:rPr lang="fr-FR" dirty="0" smtClean="0"/>
              <a:t>-animation avec le professeur d’arts appliqués sur le décodage architectural de projets </a:t>
            </a:r>
          </a:p>
          <a:p>
            <a:r>
              <a:rPr lang="fr-FR" dirty="0" smtClean="0"/>
              <a:t>Mettre en place une zone chantier</a:t>
            </a:r>
          </a:p>
          <a:p>
            <a:r>
              <a:rPr lang="fr-FR" dirty="0" smtClean="0"/>
              <a:t>Intégrer l’usage du numérique à des fins d’ingénierie collaborative</a:t>
            </a:r>
          </a:p>
          <a:p>
            <a:r>
              <a:rPr lang="fr-FR" dirty="0" smtClean="0"/>
              <a:t>Le(s) stage(s) en entreprise est une composante à part entière de la formation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dirty="0" smtClean="0"/>
              <a:t>Grille horaire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980729"/>
          <a:ext cx="8229600" cy="57550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15814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kern="80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Horaire de 1</a:t>
                      </a:r>
                      <a:r>
                        <a:rPr lang="fr-FR" sz="1200" kern="800" baseline="30000"/>
                        <a:t>ère</a:t>
                      </a:r>
                      <a:r>
                        <a:rPr lang="fr-FR" sz="1200" kern="800"/>
                        <a:t> année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Horaire de 2</a:t>
                      </a:r>
                      <a:r>
                        <a:rPr lang="fr-FR" sz="1200" kern="800" baseline="30000" dirty="0"/>
                        <a:t>ème</a:t>
                      </a:r>
                      <a:r>
                        <a:rPr lang="fr-FR" sz="1200" kern="800" dirty="0"/>
                        <a:t> année</a:t>
                      </a:r>
                      <a:endParaRPr lang="fr-FR" sz="1200" kern="80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5814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Semaine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a + b + c</a:t>
                      </a:r>
                      <a:r>
                        <a:rPr lang="fr-FR" sz="1200" kern="800" baseline="30000"/>
                        <a:t>(2)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Année </a:t>
                      </a:r>
                      <a:r>
                        <a:rPr lang="fr-FR" sz="1200" kern="800" baseline="30000"/>
                        <a:t>(3)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Semaine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a + b + c</a:t>
                      </a:r>
                      <a:r>
                        <a:rPr lang="fr-FR" sz="1200" kern="800" baseline="30000"/>
                        <a:t>(2)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Année </a:t>
                      </a:r>
                      <a:r>
                        <a:rPr lang="fr-FR" sz="1200" kern="800" baseline="30000"/>
                        <a:t>(3)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200" kern="800"/>
                        <a:t>1. Culture générale et expression 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 + 0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96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 + 0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96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800"/>
                        <a:t>2. Langue vivante étrangère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 + 1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64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 + 1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64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800"/>
                        <a:t>3. Mathématiques 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 + 1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96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 + 1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96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200" kern="800"/>
                        <a:t>4. Physiques - Chimie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 + 0 + 2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96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 + 0 + 2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96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200" kern="800"/>
                        <a:t>5. Étude architecturale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 + 0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64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</a:t>
                      </a:r>
                      <a:r>
                        <a:rPr lang="fr-FR" sz="1200" kern="800" baseline="30000"/>
                        <a:t>(4)</a:t>
                      </a:r>
                      <a:r>
                        <a:rPr lang="fr-FR" sz="1200" kern="800"/>
                        <a:t> + 0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64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fr-FR" sz="1200" kern="800"/>
                        <a:t>6. Étude et préparation de projet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4 + 8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384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12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4</a:t>
                      </a:r>
                      <a:r>
                        <a:rPr lang="fr-FR" sz="1200" kern="800" baseline="30000"/>
                        <a:t>(4)</a:t>
                      </a:r>
                      <a:r>
                        <a:rPr lang="fr-FR" sz="1200" kern="800"/>
                        <a:t> + 8 + 0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384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7. Organisation et mise en œuvre</a:t>
                      </a:r>
                      <a:endParaRPr lang="fr-FR" sz="1200" kern="80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8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 + 2 + 4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256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8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 + 2 + 4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256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415814">
                <a:tc gridSpan="2">
                  <a:txBody>
                    <a:bodyPr/>
                    <a:lstStyle/>
                    <a:p>
                      <a:pPr marR="177800" algn="r">
                        <a:spcAft>
                          <a:spcPts val="0"/>
                        </a:spcAft>
                      </a:pPr>
                      <a:r>
                        <a:rPr lang="fr-FR" sz="1200" kern="800"/>
                        <a:t>Total 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33 h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15 + 12 + 6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1056</a:t>
                      </a:r>
                      <a:r>
                        <a:rPr lang="fr-FR" sz="1200" kern="800" baseline="30000"/>
                        <a:t>(1)</a:t>
                      </a:r>
                      <a:r>
                        <a:rPr lang="fr-FR" sz="1200" kern="800"/>
                        <a:t> h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33 h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15 + 12 + 6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/>
                        <a:t>1056</a:t>
                      </a:r>
                      <a:r>
                        <a:rPr lang="fr-FR" sz="1200" kern="800" baseline="30000"/>
                        <a:t>(1)</a:t>
                      </a:r>
                      <a:r>
                        <a:rPr lang="fr-FR" sz="1200" kern="800"/>
                        <a:t> h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512648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r-FR" sz="1200" kern="800"/>
                    </a:p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/>
                        <a:t>(1) :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r-FR" sz="1200" kern="800"/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/>
                        <a:t>Les horaires tiennent compte des 8 semaines de stage en milieu professionnel. 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5814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/>
                        <a:t>(2) :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/>
                        <a:t>a : cours en division entière, b : travaux dirigés ou pratiques de laboratoire, c : travaux pratiques d’atelier ou projet.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0810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/>
                        <a:t>(3) :</a:t>
                      </a:r>
                    </a:p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/>
                        <a:t>(4) :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R="123825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L'horaire annuel est donné à titre indicatif.</a:t>
                      </a:r>
                    </a:p>
                    <a:p>
                      <a:pPr marR="123825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Une partie des horaires repérés se fera en </a:t>
                      </a:r>
                      <a:r>
                        <a:rPr lang="fr-FR" sz="1200" kern="800" dirty="0" err="1"/>
                        <a:t>co</a:t>
                      </a:r>
                      <a:r>
                        <a:rPr lang="fr-FR" sz="1200" kern="800" dirty="0"/>
                        <a:t>-animation, notamment lors du projet pour guider les étudiants dans le décodage du projet architectural.</a:t>
                      </a:r>
                      <a:endParaRPr lang="fr-FR" sz="1200" kern="800" dirty="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à coins arrondis 58"/>
          <p:cNvSpPr/>
          <p:nvPr/>
        </p:nvSpPr>
        <p:spPr>
          <a:xfrm>
            <a:off x="323528" y="4437112"/>
            <a:ext cx="2880320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251520" y="1052736"/>
            <a:ext cx="2952328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Organisation des espaces d’enseignements</a:t>
            </a:r>
            <a:endParaRPr lang="fr-FR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2348881"/>
            <a:ext cx="237626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177800" indent="-82550" algn="ctr">
              <a:buNone/>
            </a:pPr>
            <a:r>
              <a:rPr lang="fr-FR" sz="1000" dirty="0" smtClean="0"/>
              <a:t>Dimensionnement, expérimentation et validation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635896" y="2204864"/>
            <a:ext cx="223224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et préparation de projet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3203848" y="1988840"/>
            <a:ext cx="0" cy="11521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6588224" y="3068960"/>
            <a:ext cx="237626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/>
            <a:r>
              <a:rPr lang="fr-FR" sz="1200" dirty="0" smtClean="0"/>
              <a:t>Espace Conception</a:t>
            </a:r>
          </a:p>
        </p:txBody>
      </p:sp>
      <p:sp>
        <p:nvSpPr>
          <p:cNvPr id="24" name="Espace réservé du contenu 7"/>
          <p:cNvSpPr txBox="1">
            <a:spLocks/>
          </p:cNvSpPr>
          <p:nvPr/>
        </p:nvSpPr>
        <p:spPr>
          <a:xfrm>
            <a:off x="6588224" y="2420888"/>
            <a:ext cx="237626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77800" marR="0" lvl="0" indent="-8255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dirty="0" smtClean="0"/>
              <a:t>Espace Laboratoire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588224" y="1772816"/>
            <a:ext cx="237626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>
              <a:spcBef>
                <a:spcPct val="20000"/>
              </a:spcBef>
            </a:pPr>
            <a:r>
              <a:rPr lang="fr-FR" sz="1200" dirty="0" smtClean="0"/>
              <a:t>Espace de Regroupement/Communication</a:t>
            </a:r>
            <a:endParaRPr lang="fr-FR" sz="12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6228184" y="3284984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228184" y="2636912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228184" y="1988840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228184" y="1988840"/>
            <a:ext cx="0" cy="12961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5868144" y="26369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3635896" y="4365104"/>
            <a:ext cx="22322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Organisation et mise en </a:t>
            </a:r>
            <a:r>
              <a:rPr lang="fr-FR" dirty="0" err="1" smtClean="0"/>
              <a:t>oeuvre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467544" y="3933056"/>
            <a:ext cx="237626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/>
            <a:r>
              <a:rPr lang="fr-FR" sz="1200" dirty="0" smtClean="0"/>
              <a:t>Préparation et organisation</a:t>
            </a:r>
          </a:p>
        </p:txBody>
      </p:sp>
      <p:sp>
        <p:nvSpPr>
          <p:cNvPr id="36" name="Espace réservé du contenu 7"/>
          <p:cNvSpPr txBox="1">
            <a:spLocks/>
          </p:cNvSpPr>
          <p:nvPr/>
        </p:nvSpPr>
        <p:spPr>
          <a:xfrm>
            <a:off x="467544" y="4509121"/>
            <a:ext cx="237626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77800" marR="0" lvl="0" indent="-8255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dirty="0" smtClean="0"/>
              <a:t>Installation Chantier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467544" y="5085184"/>
            <a:ext cx="237626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/>
            <a:r>
              <a:rPr lang="fr-FR" sz="1200" dirty="0" smtClean="0"/>
              <a:t>Réalisation Chantier</a:t>
            </a:r>
            <a:endParaRPr lang="fr-FR" sz="1200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2843808" y="4149080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843808" y="4725144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843808" y="5301208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203848" y="4149080"/>
            <a:ext cx="0" cy="1152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203848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6588224" y="4581128"/>
            <a:ext cx="237626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/>
            <a:r>
              <a:rPr lang="fr-FR" sz="1200" dirty="0" smtClean="0"/>
              <a:t>Espace de Regroupement/Communication</a:t>
            </a:r>
          </a:p>
        </p:txBody>
      </p:sp>
      <p:sp>
        <p:nvSpPr>
          <p:cNvPr id="44" name="Espace réservé du contenu 7"/>
          <p:cNvSpPr txBox="1">
            <a:spLocks/>
          </p:cNvSpPr>
          <p:nvPr/>
        </p:nvSpPr>
        <p:spPr>
          <a:xfrm>
            <a:off x="6588224" y="3933056"/>
            <a:ext cx="237626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77800" marR="0" lvl="0" indent="-8255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dirty="0" smtClean="0"/>
              <a:t>Espace Préparation de production et  de Chantier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6588224" y="5373216"/>
            <a:ext cx="237626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>
              <a:spcBef>
                <a:spcPct val="20000"/>
              </a:spcBef>
            </a:pPr>
            <a:r>
              <a:rPr lang="fr-FR" sz="1200" dirty="0" smtClean="0"/>
              <a:t>Espace de mise en </a:t>
            </a:r>
            <a:r>
              <a:rPr lang="fr-FR" sz="1200" dirty="0" err="1" smtClean="0"/>
              <a:t>oeuvre</a:t>
            </a:r>
            <a:endParaRPr lang="fr-FR" sz="1200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6228184" y="4797152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228184" y="4149080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228184" y="4149080"/>
            <a:ext cx="0" cy="20882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5868144" y="479715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3995936" y="2996952"/>
            <a:ext cx="1296144" cy="1296144"/>
            <a:chOff x="4283968" y="3212976"/>
            <a:chExt cx="666664" cy="738673"/>
          </a:xfrm>
        </p:grpSpPr>
        <p:sp>
          <p:nvSpPr>
            <p:cNvPr id="51" name="Flèche en arc 50"/>
            <p:cNvSpPr/>
            <p:nvPr/>
          </p:nvSpPr>
          <p:spPr>
            <a:xfrm>
              <a:off x="4283968" y="3212976"/>
              <a:ext cx="648072" cy="648072"/>
            </a:xfrm>
            <a:prstGeom prst="circular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2" name="Flèche en arc 51"/>
            <p:cNvSpPr/>
            <p:nvPr/>
          </p:nvSpPr>
          <p:spPr>
            <a:xfrm rot="11003389">
              <a:off x="4302560" y="3303577"/>
              <a:ext cx="648072" cy="648072"/>
            </a:xfrm>
            <a:prstGeom prst="circular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4139952" y="34290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Projet</a:t>
            </a:r>
            <a:endParaRPr lang="fr-FR" sz="2000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6228184" y="5589240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395536" y="11967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Conception et Préparation de Travaux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467544" y="55892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Conduite de Travaux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3419872" y="148478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4h Classe entière</a:t>
            </a:r>
          </a:p>
          <a:p>
            <a:r>
              <a:rPr lang="fr-FR" sz="1400" dirty="0" smtClean="0"/>
              <a:t>8h Travaux Dirigés ou pratiques de Laboratoire</a:t>
            </a:r>
          </a:p>
          <a:p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3347864" y="5229200"/>
            <a:ext cx="288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2h Classe entière</a:t>
            </a:r>
          </a:p>
          <a:p>
            <a:r>
              <a:rPr lang="fr-FR" sz="1400" dirty="0" smtClean="0"/>
              <a:t>2h Travaux Dirigés ou de Laboratoire</a:t>
            </a:r>
          </a:p>
          <a:p>
            <a:r>
              <a:rPr lang="fr-FR" sz="1400" dirty="0" smtClean="0"/>
              <a:t>4h Travaux pratiques d’atelier ou de projet</a:t>
            </a:r>
          </a:p>
          <a:p>
            <a:endParaRPr lang="fr-FR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6588224" y="6021288"/>
            <a:ext cx="2376264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>
              <a:spcBef>
                <a:spcPct val="20000"/>
              </a:spcBef>
            </a:pPr>
            <a:r>
              <a:rPr lang="fr-FR" sz="1200" dirty="0" smtClean="0"/>
              <a:t>Espace Chantier</a:t>
            </a:r>
            <a:endParaRPr lang="fr-FR" sz="1200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6228184" y="6237312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5364088" y="2996952"/>
            <a:ext cx="3779912" cy="1440160"/>
            <a:chOff x="5364088" y="2996952"/>
            <a:chExt cx="3779912" cy="1440160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6444208" y="2996952"/>
              <a:ext cx="2699792" cy="1440160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5364088" y="3068960"/>
              <a:ext cx="1080120" cy="432048"/>
            </a:xfrm>
            <a:prstGeom prst="wedgeRoundRectCallout">
              <a:avLst>
                <a:gd name="adj1" fmla="val 48074"/>
                <a:gd name="adj2" fmla="val 12402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Espace Commun</a:t>
              </a:r>
              <a:endParaRPr lang="fr-FR" sz="1200" dirty="0"/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467544" y="1772816"/>
            <a:ext cx="237626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/>
            <a:r>
              <a:rPr lang="fr-FR" sz="1000" dirty="0" smtClean="0"/>
              <a:t>Choix de des solutions techniques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67544" y="2924944"/>
            <a:ext cx="237626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82550" algn="ctr"/>
            <a:r>
              <a:rPr lang="fr-FR" sz="1200" dirty="0" smtClean="0"/>
              <a:t>Elaboration de documents</a:t>
            </a:r>
            <a:endParaRPr lang="fr-FR" sz="1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843808" y="1988840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843808" y="2564904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843808" y="3140968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203848" y="25649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3203848" y="1124744"/>
            <a:ext cx="2232248" cy="4824536"/>
            <a:chOff x="3203848" y="1124744"/>
            <a:chExt cx="2232248" cy="4824536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4355976" y="1124744"/>
              <a:ext cx="1080120" cy="4824536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3203848" y="1124744"/>
              <a:ext cx="1080120" cy="4824536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3275856" y="1340768"/>
              <a:ext cx="936104" cy="360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GrA</a:t>
              </a:r>
              <a:endParaRPr lang="fr-FR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427984" y="1340768"/>
              <a:ext cx="936104" cy="360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GrB</a:t>
              </a:r>
              <a:endParaRPr lang="fr-FR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1043608" y="1700808"/>
            <a:ext cx="4464496" cy="3456384"/>
            <a:chOff x="1043608" y="1700808"/>
            <a:chExt cx="4464496" cy="3456384"/>
          </a:xfrm>
        </p:grpSpPr>
        <p:grpSp>
          <p:nvGrpSpPr>
            <p:cNvPr id="50" name="Groupe 49"/>
            <p:cNvGrpSpPr/>
            <p:nvPr/>
          </p:nvGrpSpPr>
          <p:grpSpPr>
            <a:xfrm>
              <a:off x="1043608" y="4293096"/>
              <a:ext cx="4464496" cy="864096"/>
              <a:chOff x="1043608" y="1700808"/>
              <a:chExt cx="4464496" cy="864096"/>
            </a:xfrm>
          </p:grpSpPr>
          <p:sp>
            <p:nvSpPr>
              <p:cNvPr id="51" name="Rectangle à coins arrondis 50"/>
              <p:cNvSpPr/>
              <p:nvPr/>
            </p:nvSpPr>
            <p:spPr>
              <a:xfrm>
                <a:off x="1043608" y="1700808"/>
                <a:ext cx="4464496" cy="864096"/>
              </a:xfrm>
              <a:prstGeom prst="roundRect">
                <a:avLst/>
              </a:prstGeom>
              <a:solidFill>
                <a:schemeClr val="accent1">
                  <a:alpha val="21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Rectangle à coins arrondis 51"/>
              <p:cNvSpPr/>
              <p:nvPr/>
            </p:nvSpPr>
            <p:spPr>
              <a:xfrm>
                <a:off x="1187624" y="1916832"/>
                <a:ext cx="1512168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Modulo 4h</a:t>
                </a:r>
                <a:endParaRPr lang="fr-FR" dirty="0"/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1043608" y="3429000"/>
              <a:ext cx="4464496" cy="864096"/>
              <a:chOff x="1043608" y="1700808"/>
              <a:chExt cx="4464496" cy="864096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1043608" y="1700808"/>
                <a:ext cx="4464496" cy="864096"/>
              </a:xfrm>
              <a:prstGeom prst="roundRect">
                <a:avLst/>
              </a:prstGeom>
              <a:solidFill>
                <a:schemeClr val="accent1">
                  <a:alpha val="21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à coins arrondis 48"/>
              <p:cNvSpPr/>
              <p:nvPr/>
            </p:nvSpPr>
            <p:spPr>
              <a:xfrm>
                <a:off x="1187624" y="1916832"/>
                <a:ext cx="1512168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Modulo 4h</a:t>
                </a:r>
                <a:endParaRPr lang="fr-FR" dirty="0"/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1043608" y="2564904"/>
              <a:ext cx="4464496" cy="864096"/>
              <a:chOff x="1043608" y="1700808"/>
              <a:chExt cx="4464496" cy="864096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1043608" y="1700808"/>
                <a:ext cx="4464496" cy="864096"/>
              </a:xfrm>
              <a:prstGeom prst="roundRect">
                <a:avLst/>
              </a:prstGeom>
              <a:solidFill>
                <a:schemeClr val="accent1">
                  <a:alpha val="21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>
                <a:off x="1187624" y="1916832"/>
                <a:ext cx="1512168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Modulo 4h</a:t>
                </a:r>
                <a:endParaRPr lang="fr-FR" dirty="0"/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1043608" y="1700808"/>
              <a:ext cx="4464496" cy="864096"/>
              <a:chOff x="1043608" y="1700808"/>
              <a:chExt cx="4464496" cy="864096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1043608" y="1700808"/>
                <a:ext cx="4464496" cy="864096"/>
              </a:xfrm>
              <a:prstGeom prst="roundRect">
                <a:avLst/>
              </a:prstGeom>
              <a:solidFill>
                <a:schemeClr val="accent1">
                  <a:alpha val="21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à coins arrondis 35"/>
              <p:cNvSpPr/>
              <p:nvPr/>
            </p:nvSpPr>
            <p:spPr>
              <a:xfrm>
                <a:off x="1187624" y="1916832"/>
                <a:ext cx="1512168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Modulo 4h</a:t>
                </a:r>
                <a:endParaRPr lang="fr-FR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hebdomadaire pour une division complète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57" name="Groupe 56"/>
          <p:cNvGrpSpPr/>
          <p:nvPr/>
        </p:nvGrpSpPr>
        <p:grpSpPr>
          <a:xfrm>
            <a:off x="3275856" y="1772816"/>
            <a:ext cx="2088232" cy="3960440"/>
            <a:chOff x="3275856" y="1772816"/>
            <a:chExt cx="2088232" cy="396044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275856" y="1772816"/>
              <a:ext cx="936104" cy="79208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4h</a:t>
              </a:r>
              <a:endParaRPr lang="fr-FR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4427984" y="1772816"/>
              <a:ext cx="9361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4h</a:t>
              </a:r>
              <a:endParaRPr lang="fr-FR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3275856" y="2636912"/>
              <a:ext cx="9361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4h</a:t>
              </a:r>
              <a:endParaRPr lang="fr-FR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427984" y="2636912"/>
              <a:ext cx="936104" cy="79208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4h</a:t>
              </a:r>
              <a:endParaRPr lang="fr-FR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3275856" y="3429000"/>
              <a:ext cx="936104" cy="4320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2h</a:t>
              </a:r>
              <a:endParaRPr lang="fr-FR" dirty="0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4427984" y="3429000"/>
              <a:ext cx="936104" cy="43204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2h</a:t>
              </a:r>
              <a:endParaRPr lang="fr-FR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4427984" y="3861048"/>
              <a:ext cx="936104" cy="4320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2h</a:t>
              </a:r>
              <a:endParaRPr lang="fr-FR" dirty="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275856" y="3861048"/>
              <a:ext cx="936104" cy="43204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2h</a:t>
              </a:r>
              <a:endParaRPr lang="fr-FR" dirty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3275856" y="4293096"/>
              <a:ext cx="2088232" cy="43204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2h</a:t>
              </a:r>
              <a:endParaRPr lang="fr-FR" dirty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3275856" y="5301208"/>
              <a:ext cx="2088232" cy="43204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2h</a:t>
              </a:r>
              <a:endParaRPr lang="fr-FR" dirty="0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3275856" y="4725144"/>
              <a:ext cx="2088232" cy="4320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2h</a:t>
              </a:r>
              <a:endParaRPr lang="fr-FR" dirty="0"/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5940152" y="1412776"/>
            <a:ext cx="29523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dirty="0" smtClean="0"/>
              <a:t> Maximiser la présence de la classe sur l’ensemble du plateau technique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Alignement en barrette des deux groupes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Facilite la mise en évidence des interactions sur des projets ou parties de projets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Permet des temps de </a:t>
            </a:r>
            <a:r>
              <a:rPr lang="fr-FR" sz="1400" dirty="0" err="1" smtClean="0"/>
              <a:t>co</a:t>
            </a:r>
            <a:r>
              <a:rPr lang="fr-FR" sz="1400" dirty="0" smtClean="0"/>
              <a:t>-animation</a:t>
            </a:r>
          </a:p>
          <a:p>
            <a:pPr>
              <a:buFont typeface="Arial" pitchFamily="34" charset="0"/>
              <a:buChar char="•"/>
            </a:pPr>
            <a:endParaRPr lang="fr-F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37"/>
          <p:cNvGrpSpPr/>
          <p:nvPr/>
        </p:nvGrpSpPr>
        <p:grpSpPr>
          <a:xfrm>
            <a:off x="251520" y="1484784"/>
            <a:ext cx="4752528" cy="2952328"/>
            <a:chOff x="251520" y="1484784"/>
            <a:chExt cx="4752528" cy="295232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51520" y="1484784"/>
              <a:ext cx="4752528" cy="29523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419872" y="1556792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ysClr val="windowText" lastClr="000000"/>
                  </a:solidFill>
                </a:rPr>
                <a:t>Conception et Préparation de travaux</a:t>
              </a:r>
            </a:p>
          </p:txBody>
        </p:sp>
      </p:grpSp>
      <p:grpSp>
        <p:nvGrpSpPr>
          <p:cNvPr id="8" name="Groupe 45"/>
          <p:cNvGrpSpPr/>
          <p:nvPr/>
        </p:nvGrpSpPr>
        <p:grpSpPr>
          <a:xfrm>
            <a:off x="3923928" y="4221088"/>
            <a:ext cx="5005064" cy="1800200"/>
            <a:chOff x="3923928" y="4221088"/>
            <a:chExt cx="5005064" cy="1800200"/>
          </a:xfrm>
        </p:grpSpPr>
        <p:grpSp>
          <p:nvGrpSpPr>
            <p:cNvPr id="9" name="Groupe 41"/>
            <p:cNvGrpSpPr/>
            <p:nvPr/>
          </p:nvGrpSpPr>
          <p:grpSpPr>
            <a:xfrm>
              <a:off x="3923928" y="4581128"/>
              <a:ext cx="5005064" cy="1440160"/>
              <a:chOff x="3923928" y="4581128"/>
              <a:chExt cx="5005064" cy="1440160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3923928" y="4581128"/>
                <a:ext cx="5005064" cy="14401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6804248" y="4725144"/>
                <a:ext cx="1985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ysClr val="windowText" lastClr="000000"/>
                    </a:solidFill>
                  </a:rPr>
                  <a:t>Conduite de travaux</a:t>
                </a:r>
              </a:p>
            </p:txBody>
          </p:sp>
        </p:grpSp>
        <p:grpSp>
          <p:nvGrpSpPr>
            <p:cNvPr id="11" name="Groupe 46"/>
            <p:cNvGrpSpPr/>
            <p:nvPr/>
          </p:nvGrpSpPr>
          <p:grpSpPr>
            <a:xfrm>
              <a:off x="3923928" y="4221088"/>
              <a:ext cx="288032" cy="504056"/>
              <a:chOff x="3563888" y="4077072"/>
              <a:chExt cx="288032" cy="7200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35896" y="4077072"/>
                <a:ext cx="144016" cy="14401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lèche vers le bas 24"/>
              <p:cNvSpPr/>
              <p:nvPr/>
            </p:nvSpPr>
            <p:spPr>
              <a:xfrm>
                <a:off x="3563888" y="4293096"/>
                <a:ext cx="288032" cy="504056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8832" cy="562074"/>
          </a:xfrm>
        </p:spPr>
        <p:txBody>
          <a:bodyPr>
            <a:noAutofit/>
          </a:bodyPr>
          <a:lstStyle/>
          <a:p>
            <a:r>
              <a:rPr lang="fr-FR" sz="2000" dirty="0" smtClean="0"/>
              <a:t>Organisation pédagogique dans les différentes phases du traitement d’un  projet</a:t>
            </a:r>
            <a:endParaRPr lang="fr-FR" sz="2000" dirty="0"/>
          </a:p>
        </p:txBody>
      </p:sp>
      <p:grpSp>
        <p:nvGrpSpPr>
          <p:cNvPr id="15" name="Groupe 51"/>
          <p:cNvGrpSpPr/>
          <p:nvPr/>
        </p:nvGrpSpPr>
        <p:grpSpPr>
          <a:xfrm>
            <a:off x="3995936" y="4077072"/>
            <a:ext cx="3528392" cy="1800200"/>
            <a:chOff x="3995936" y="4077072"/>
            <a:chExt cx="3528392" cy="1800200"/>
          </a:xfrm>
        </p:grpSpPr>
        <p:grpSp>
          <p:nvGrpSpPr>
            <p:cNvPr id="17" name="Groupe 48"/>
            <p:cNvGrpSpPr/>
            <p:nvPr/>
          </p:nvGrpSpPr>
          <p:grpSpPr>
            <a:xfrm>
              <a:off x="3995936" y="4725144"/>
              <a:ext cx="3528392" cy="1152128"/>
              <a:chOff x="3995936" y="4725144"/>
              <a:chExt cx="3528392" cy="1152128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995936" y="4725144"/>
                <a:ext cx="2304256" cy="50405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/>
                  <a:t>Installation Chantier</a:t>
                </a:r>
                <a:endParaRPr lang="fr-FR" sz="1100" dirty="0"/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220072" y="5373216"/>
                <a:ext cx="2304256" cy="50405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/>
                  <a:t>Réalisation Chantier</a:t>
                </a:r>
                <a:endParaRPr lang="fr-FR" sz="1100" dirty="0"/>
              </a:p>
            </p:txBody>
          </p:sp>
          <p:sp>
            <p:nvSpPr>
              <p:cNvPr id="16" name="Flèche à angle droit 15"/>
              <p:cNvSpPr/>
              <p:nvPr/>
            </p:nvSpPr>
            <p:spPr>
              <a:xfrm rot="5400000">
                <a:off x="4385980" y="5199196"/>
                <a:ext cx="576063" cy="780087"/>
              </a:xfrm>
              <a:prstGeom prst="bent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Flèche à angle droit 47"/>
            <p:cNvSpPr/>
            <p:nvPr/>
          </p:nvSpPr>
          <p:spPr>
            <a:xfrm rot="16200000">
              <a:off x="4860032" y="3933056"/>
              <a:ext cx="432048" cy="720080"/>
            </a:xfrm>
            <a:prstGeom prst="bentUpArrow">
              <a:avLst>
                <a:gd name="adj1" fmla="val 13435"/>
                <a:gd name="adj2" fmla="val 12522"/>
                <a:gd name="adj3" fmla="val 2133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Rectangle à coins arrondis 43"/>
          <p:cNvSpPr/>
          <p:nvPr/>
        </p:nvSpPr>
        <p:spPr>
          <a:xfrm>
            <a:off x="323528" y="1052736"/>
            <a:ext cx="46085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Réponse </a:t>
            </a:r>
            <a:r>
              <a:rPr lang="fr-FR" smtClean="0">
                <a:solidFill>
                  <a:schemeClr val="bg1"/>
                </a:solidFill>
              </a:rPr>
              <a:t>à une affaire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8" name="Groupe 38"/>
          <p:cNvGrpSpPr/>
          <p:nvPr/>
        </p:nvGrpSpPr>
        <p:grpSpPr>
          <a:xfrm>
            <a:off x="323528" y="1484784"/>
            <a:ext cx="2952328" cy="1512168"/>
            <a:chOff x="323528" y="1484784"/>
            <a:chExt cx="2952328" cy="1512168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323528" y="1484784"/>
              <a:ext cx="2952328" cy="1512168"/>
            </a:xfrm>
            <a:prstGeom prst="roundRect">
              <a:avLst/>
            </a:prstGeom>
            <a:ln w="57150"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fr-FR" sz="1600" b="1" dirty="0" smtClean="0"/>
                <a:t>Conception technique</a:t>
              </a:r>
              <a:endParaRPr lang="fr-FR" sz="1600" b="1" dirty="0"/>
            </a:p>
          </p:txBody>
        </p:sp>
        <p:grpSp>
          <p:nvGrpSpPr>
            <p:cNvPr id="19" name="Groupe 33"/>
            <p:cNvGrpSpPr/>
            <p:nvPr/>
          </p:nvGrpSpPr>
          <p:grpSpPr>
            <a:xfrm>
              <a:off x="395536" y="1844824"/>
              <a:ext cx="2736304" cy="1080120"/>
              <a:chOff x="467544" y="1340768"/>
              <a:chExt cx="2736304" cy="1152128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67544" y="1988840"/>
                <a:ext cx="2736304" cy="5040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82550" algn="ctr"/>
                <a:r>
                  <a:rPr lang="fr-FR" sz="1200" dirty="0" smtClean="0"/>
                  <a:t>Elaboration de documents</a:t>
                </a:r>
                <a:endParaRPr lang="fr-FR" sz="1200" dirty="0"/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1763688" y="1340768"/>
                <a:ext cx="1440160" cy="6480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82550" algn="ctr"/>
                <a:r>
                  <a:rPr lang="fr-FR" sz="1000" dirty="0" smtClean="0"/>
                  <a:t>Dimensionnement, expérimentation et validation </a:t>
                </a:r>
              </a:p>
            </p:txBody>
          </p:sp>
          <p:sp>
            <p:nvSpPr>
              <p:cNvPr id="4" name="Rectangle à coins arrondis 3"/>
              <p:cNvSpPr/>
              <p:nvPr/>
            </p:nvSpPr>
            <p:spPr>
              <a:xfrm>
                <a:off x="467544" y="1340768"/>
                <a:ext cx="1296144" cy="6480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82550" algn="ctr"/>
                <a:r>
                  <a:rPr lang="fr-FR" sz="1000" dirty="0" smtClean="0"/>
                  <a:t>Choix de des solutions techniques</a:t>
                </a:r>
              </a:p>
            </p:txBody>
          </p:sp>
        </p:grpSp>
      </p:grpSp>
      <p:grpSp>
        <p:nvGrpSpPr>
          <p:cNvPr id="24" name="Groupe 40"/>
          <p:cNvGrpSpPr/>
          <p:nvPr/>
        </p:nvGrpSpPr>
        <p:grpSpPr>
          <a:xfrm>
            <a:off x="4644008" y="3068960"/>
            <a:ext cx="3528392" cy="936104"/>
            <a:chOff x="4644008" y="3068960"/>
            <a:chExt cx="3528392" cy="93610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652120" y="3068960"/>
              <a:ext cx="2520280" cy="93610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Activités de formation de production</a:t>
              </a:r>
              <a:endParaRPr lang="fr-FR" sz="1100" dirty="0"/>
            </a:p>
          </p:txBody>
        </p:sp>
        <p:sp>
          <p:nvSpPr>
            <p:cNvPr id="33" name="Double flèche horizontale 32"/>
            <p:cNvSpPr/>
            <p:nvPr/>
          </p:nvSpPr>
          <p:spPr>
            <a:xfrm>
              <a:off x="4644008" y="3429000"/>
              <a:ext cx="936104" cy="144016"/>
            </a:xfrm>
            <a:prstGeom prst="left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39"/>
          <p:cNvGrpSpPr/>
          <p:nvPr/>
        </p:nvGrpSpPr>
        <p:grpSpPr>
          <a:xfrm>
            <a:off x="755573" y="2708920"/>
            <a:ext cx="3888435" cy="1584176"/>
            <a:chOff x="755573" y="2708920"/>
            <a:chExt cx="3888435" cy="158417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547664" y="3789040"/>
              <a:ext cx="3024336" cy="50405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Préparation et organisation de chantier:</a:t>
              </a:r>
            </a:p>
            <a:p>
              <a:pPr marL="82550" indent="3175" algn="ctr"/>
              <a:r>
                <a:rPr lang="fr-FR" sz="1100" dirty="0" smtClean="0"/>
                <a:t>Devis, Planning, Commandes, Elaboration de documents de chantier</a:t>
              </a:r>
            </a:p>
          </p:txBody>
        </p:sp>
        <p:sp>
          <p:nvSpPr>
            <p:cNvPr id="7" name="Flèche à angle droit 6"/>
            <p:cNvSpPr/>
            <p:nvPr/>
          </p:nvSpPr>
          <p:spPr>
            <a:xfrm rot="5400000">
              <a:off x="785576" y="3038957"/>
              <a:ext cx="720082" cy="780087"/>
            </a:xfrm>
            <a:prstGeom prst="bentUpArrow">
              <a:avLst>
                <a:gd name="adj1" fmla="val 14096"/>
                <a:gd name="adj2" fmla="val 18185"/>
                <a:gd name="adj3" fmla="val 25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1547664" y="3356992"/>
              <a:ext cx="3024336" cy="4320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Préparation de la production:</a:t>
              </a:r>
            </a:p>
            <a:p>
              <a:pPr algn="ctr"/>
              <a:r>
                <a:rPr lang="fr-FR" sz="1100" dirty="0" smtClean="0"/>
                <a:t> conception de processus </a:t>
              </a:r>
            </a:p>
          </p:txBody>
        </p:sp>
        <p:sp>
          <p:nvSpPr>
            <p:cNvPr id="37" name="Flèche à angle droit 36"/>
            <p:cNvSpPr/>
            <p:nvPr/>
          </p:nvSpPr>
          <p:spPr>
            <a:xfrm rot="16200000">
              <a:off x="3491880" y="2492896"/>
              <a:ext cx="288032" cy="720080"/>
            </a:xfrm>
            <a:prstGeom prst="bentUpArrow">
              <a:avLst>
                <a:gd name="adj1" fmla="val 13435"/>
                <a:gd name="adj2" fmla="val 12522"/>
                <a:gd name="adj3" fmla="val 2133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1475656" y="3068960"/>
              <a:ext cx="3168352" cy="122413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fr-FR" sz="1600" b="1" dirty="0" smtClean="0"/>
                <a:t>Préparation technique</a:t>
              </a:r>
              <a:endParaRPr lang="fr-FR" sz="1600" b="1" dirty="0"/>
            </a:p>
          </p:txBody>
        </p:sp>
      </p:grpSp>
      <p:sp>
        <p:nvSpPr>
          <p:cNvPr id="45" name="Flèche vers le bas 44"/>
          <p:cNvSpPr/>
          <p:nvPr/>
        </p:nvSpPr>
        <p:spPr>
          <a:xfrm>
            <a:off x="2483768" y="1340768"/>
            <a:ext cx="144016" cy="2160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53"/>
          <p:cNvGrpSpPr/>
          <p:nvPr/>
        </p:nvGrpSpPr>
        <p:grpSpPr>
          <a:xfrm>
            <a:off x="5004048" y="2492896"/>
            <a:ext cx="3528392" cy="4248472"/>
            <a:chOff x="5004048" y="2492896"/>
            <a:chExt cx="3528392" cy="4248472"/>
          </a:xfrm>
        </p:grpSpPr>
        <p:grpSp>
          <p:nvGrpSpPr>
            <p:cNvPr id="34" name="Groupe 50"/>
            <p:cNvGrpSpPr/>
            <p:nvPr/>
          </p:nvGrpSpPr>
          <p:grpSpPr>
            <a:xfrm>
              <a:off x="5796135" y="5589240"/>
              <a:ext cx="2596980" cy="1152128"/>
              <a:chOff x="5796135" y="5589240"/>
              <a:chExt cx="2596980" cy="1152128"/>
            </a:xfrm>
          </p:grpSpPr>
          <p:grpSp>
            <p:nvGrpSpPr>
              <p:cNvPr id="38" name="Groupe 49"/>
              <p:cNvGrpSpPr/>
              <p:nvPr/>
            </p:nvGrpSpPr>
            <p:grpSpPr>
              <a:xfrm>
                <a:off x="5796135" y="5949281"/>
                <a:ext cx="2596980" cy="792087"/>
                <a:chOff x="5796135" y="5949281"/>
                <a:chExt cx="2596980" cy="792087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6516216" y="6165304"/>
                  <a:ext cx="1876899" cy="576064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bg1"/>
                      </a:solidFill>
                    </a:rPr>
                    <a:t>Réception chantier</a:t>
                  </a:r>
                </a:p>
              </p:txBody>
            </p:sp>
            <p:sp>
              <p:nvSpPr>
                <p:cNvPr id="21" name="Flèche à angle droit 20"/>
                <p:cNvSpPr/>
                <p:nvPr/>
              </p:nvSpPr>
              <p:spPr>
                <a:xfrm rot="5400000">
                  <a:off x="5774980" y="5970436"/>
                  <a:ext cx="720080" cy="677769"/>
                </a:xfrm>
                <a:prstGeom prst="bentUpArrow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8" name="Flèche à angle droit 27"/>
              <p:cNvSpPr/>
              <p:nvPr/>
            </p:nvSpPr>
            <p:spPr>
              <a:xfrm rot="16200000">
                <a:off x="7704348" y="5481228"/>
                <a:ext cx="504056" cy="720080"/>
              </a:xfrm>
              <a:prstGeom prst="bentUpArrow">
                <a:avLst>
                  <a:gd name="adj1" fmla="val 7556"/>
                  <a:gd name="adj2" fmla="val 12522"/>
                  <a:gd name="adj3" fmla="val 2133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Flèche à angle droit 52"/>
            <p:cNvSpPr/>
            <p:nvPr/>
          </p:nvSpPr>
          <p:spPr>
            <a:xfrm rot="16200000">
              <a:off x="4968044" y="2528900"/>
              <a:ext cx="3600400" cy="3528392"/>
            </a:xfrm>
            <a:prstGeom prst="bentUpArrow">
              <a:avLst>
                <a:gd name="adj1" fmla="val 1228"/>
                <a:gd name="adj2" fmla="val 5290"/>
                <a:gd name="adj3" fmla="val 9278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1403648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560h</a:t>
            </a:r>
            <a:endParaRPr lang="fr-FR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4067944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30h</a:t>
            </a:r>
            <a:endParaRPr lang="fr-FR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4283968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70h</a:t>
            </a:r>
            <a:endParaRPr lang="fr-FR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5796136" y="47971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30h</a:t>
            </a:r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6588224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80h</a:t>
            </a:r>
            <a:endParaRPr lang="fr-FR" b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7020272" y="54452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140h</a:t>
            </a:r>
            <a:endParaRPr lang="fr-FR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4139952" y="10527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90h</a:t>
            </a:r>
            <a:endParaRPr lang="fr-F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Personnalisé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1489</Words>
  <Application>Microsoft Macintosh PowerPoint</Application>
  <PresentationFormat>Présentation à l'écran (4:3)</PresentationFormat>
  <Paragraphs>409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Modèle par défaut</vt:lpstr>
      <vt:lpstr>Organisation pédagogique et Stratégie d’enseignement</vt:lpstr>
      <vt:lpstr>Les compétences métiers mobilisées aux différentes étapes</vt:lpstr>
      <vt:lpstr>Organisation pédagogique dans les différentes phases du traitement d’un  projet</vt:lpstr>
      <vt:lpstr>Les compétences métiers mobilisées</vt:lpstr>
      <vt:lpstr>Recommandations</vt:lpstr>
      <vt:lpstr>Grille horaire</vt:lpstr>
      <vt:lpstr>Organisation des espaces d’enseignements</vt:lpstr>
      <vt:lpstr>Organisation hebdomadaire pour une division complète </vt:lpstr>
      <vt:lpstr>Organisation pédagogique dans les différentes phases du traitement d’un  projet</vt:lpstr>
      <vt:lpstr>Estimation de la répartition horaire</vt:lpstr>
      <vt:lpstr>Déroulé du cycle de la formation 1ère année </vt:lpstr>
      <vt:lpstr>Déroulé du cycle de la formation 2ème  année </vt:lpstr>
      <vt:lpstr>Organisation de la phase projet</vt:lpstr>
      <vt:lpstr>Présentation PowerPoint</vt:lpstr>
      <vt:lpstr>L’organisation de l’espace de formation</vt:lpstr>
      <vt:lpstr>L’espace conception/préparation</vt:lpstr>
      <vt:lpstr>Laboratoire</vt:lpstr>
      <vt:lpstr>Les zones de cours et de regroupement</vt:lpstr>
      <vt:lpstr>Espace Mise en œuvre</vt:lpstr>
      <vt:lpstr>L’espace suivi de chantier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pédagogique et lieu d’enseignement</dc:title>
  <dc:creator>F.BACON</dc:creator>
  <cp:lastModifiedBy>Michel Rage</cp:lastModifiedBy>
  <cp:revision>47</cp:revision>
  <dcterms:created xsi:type="dcterms:W3CDTF">2013-09-09T16:14:33Z</dcterms:created>
  <dcterms:modified xsi:type="dcterms:W3CDTF">2013-11-21T12:32:00Z</dcterms:modified>
</cp:coreProperties>
</file>