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717" r:id="rId2"/>
    <p:sldId id="723" r:id="rId3"/>
    <p:sldId id="722" r:id="rId4"/>
    <p:sldId id="721" r:id="rId5"/>
    <p:sldId id="735" r:id="rId6"/>
    <p:sldId id="736" r:id="rId7"/>
    <p:sldId id="724" r:id="rId8"/>
    <p:sldId id="737" r:id="rId9"/>
    <p:sldId id="738" r:id="rId10"/>
    <p:sldId id="739" r:id="rId11"/>
    <p:sldId id="740" r:id="rId12"/>
    <p:sldId id="741" r:id="rId13"/>
    <p:sldId id="742" r:id="rId14"/>
    <p:sldId id="743" r:id="rId15"/>
    <p:sldId id="744" r:id="rId16"/>
    <p:sldId id="745" r:id="rId17"/>
  </p:sldIdLst>
  <p:sldSz cx="9144000" cy="6858000" type="screen4x3"/>
  <p:notesSz cx="6858000" cy="9144000"/>
  <p:defaultTextStyle>
    <a:defPPr>
      <a:defRPr lang="fr-FR"/>
    </a:defPPr>
    <a:lvl1pPr algn="l" rtl="0" fontAlgn="base">
      <a:spcBef>
        <a:spcPct val="0"/>
      </a:spcBef>
      <a:spcAft>
        <a:spcPct val="0"/>
      </a:spcAft>
      <a:defRPr sz="2000" kern="1200">
        <a:solidFill>
          <a:schemeClr val="tx1"/>
        </a:solidFill>
        <a:latin typeface="Arial" charset="0"/>
        <a:ea typeface="ＭＳ Ｐゴシック" charset="0"/>
        <a:cs typeface="Arial" charset="0"/>
      </a:defRPr>
    </a:lvl1pPr>
    <a:lvl2pPr marL="457200" algn="l" rtl="0" fontAlgn="base">
      <a:spcBef>
        <a:spcPct val="0"/>
      </a:spcBef>
      <a:spcAft>
        <a:spcPct val="0"/>
      </a:spcAft>
      <a:defRPr sz="2000" kern="1200">
        <a:solidFill>
          <a:schemeClr val="tx1"/>
        </a:solidFill>
        <a:latin typeface="Arial" charset="0"/>
        <a:ea typeface="ＭＳ Ｐゴシック" charset="0"/>
        <a:cs typeface="Arial" charset="0"/>
      </a:defRPr>
    </a:lvl2pPr>
    <a:lvl3pPr marL="914400" algn="l" rtl="0" fontAlgn="base">
      <a:spcBef>
        <a:spcPct val="0"/>
      </a:spcBef>
      <a:spcAft>
        <a:spcPct val="0"/>
      </a:spcAft>
      <a:defRPr sz="2000" kern="1200">
        <a:solidFill>
          <a:schemeClr val="tx1"/>
        </a:solidFill>
        <a:latin typeface="Arial" charset="0"/>
        <a:ea typeface="ＭＳ Ｐゴシック" charset="0"/>
        <a:cs typeface="Arial"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Arial"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Arial" charset="0"/>
      </a:defRPr>
    </a:lvl5pPr>
    <a:lvl6pPr marL="2286000" algn="l" defTabSz="457200" rtl="0" eaLnBrk="1" latinLnBrk="0" hangingPunct="1">
      <a:defRPr sz="2000" kern="1200">
        <a:solidFill>
          <a:schemeClr val="tx1"/>
        </a:solidFill>
        <a:latin typeface="Arial" charset="0"/>
        <a:ea typeface="ＭＳ Ｐゴシック" charset="0"/>
        <a:cs typeface="Arial" charset="0"/>
      </a:defRPr>
    </a:lvl6pPr>
    <a:lvl7pPr marL="2743200" algn="l" defTabSz="457200" rtl="0" eaLnBrk="1" latinLnBrk="0" hangingPunct="1">
      <a:defRPr sz="2000" kern="1200">
        <a:solidFill>
          <a:schemeClr val="tx1"/>
        </a:solidFill>
        <a:latin typeface="Arial" charset="0"/>
        <a:ea typeface="ＭＳ Ｐゴシック" charset="0"/>
        <a:cs typeface="Arial" charset="0"/>
      </a:defRPr>
    </a:lvl7pPr>
    <a:lvl8pPr marL="3200400" algn="l" defTabSz="457200" rtl="0" eaLnBrk="1" latinLnBrk="0" hangingPunct="1">
      <a:defRPr sz="2000" kern="1200">
        <a:solidFill>
          <a:schemeClr val="tx1"/>
        </a:solidFill>
        <a:latin typeface="Arial" charset="0"/>
        <a:ea typeface="ＭＳ Ｐゴシック" charset="0"/>
        <a:cs typeface="Arial" charset="0"/>
      </a:defRPr>
    </a:lvl8pPr>
    <a:lvl9pPr marL="3657600" algn="l" defTabSz="457200" rtl="0" eaLnBrk="1" latinLnBrk="0" hangingPunct="1">
      <a:defRPr sz="2000" kern="1200">
        <a:solidFill>
          <a:schemeClr val="tx1"/>
        </a:solidFill>
        <a:latin typeface="Arial" charset="0"/>
        <a:ea typeface="ＭＳ Ｐゴシック" charset="0"/>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y.Lot" initials="G" lastIdx="2" clrIdx="0"/>
  <p:cmAuthor id="1" name="ala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20E81"/>
    <a:srgbClr val="120EA1"/>
    <a:srgbClr val="151185"/>
    <a:srgbClr val="1626A1"/>
    <a:srgbClr val="FDE5A1"/>
    <a:srgbClr val="120E64"/>
    <a:srgbClr val="120E79"/>
    <a:srgbClr val="120E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24" autoAdjust="0"/>
  </p:normalViewPr>
  <p:slideViewPr>
    <p:cSldViewPr>
      <p:cViewPr>
        <p:scale>
          <a:sx n="75" d="100"/>
          <a:sy n="75" d="100"/>
        </p:scale>
        <p:origin x="-1224" y="-36"/>
      </p:cViewPr>
      <p:guideLst>
        <p:guide orient="horz" pos="2160"/>
        <p:guide pos="2880"/>
      </p:guideLst>
    </p:cSldViewPr>
  </p:slideViewPr>
  <p:outlineViewPr>
    <p:cViewPr>
      <p:scale>
        <a:sx n="33" d="100"/>
        <a:sy n="33" d="100"/>
      </p:scale>
      <p:origin x="0" y="41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BD333-514C-448B-AE06-7CE87553677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1B0F83BE-07DC-4B74-8E56-E5C913B7073B}">
      <dgm:prSet phldrT="[Texte]" custT="1"/>
      <dgm:spPr>
        <a:solidFill>
          <a:schemeClr val="tx2"/>
        </a:solidFill>
      </dgm:spPr>
      <dgm:t>
        <a:bodyPr rIns="36000" anchor="ctr" anchorCtr="0"/>
        <a:lstStyle/>
        <a:p>
          <a:r>
            <a:rPr lang="fr-FR" sz="2800" b="1" dirty="0" smtClean="0"/>
            <a:t>C1-3. Expérimenter des solutions constructives</a:t>
          </a:r>
          <a:endParaRPr lang="fr-FR" sz="2800" dirty="0"/>
        </a:p>
      </dgm:t>
    </dgm:pt>
    <dgm:pt modelId="{AD0513C3-C38C-4A15-897A-73C6B9DF2101}" type="parTrans" cxnId="{E0A1F214-B372-4935-A219-0274468F2B37}">
      <dgm:prSet/>
      <dgm:spPr>
        <a:ln>
          <a:solidFill>
            <a:schemeClr val="tx2"/>
          </a:solidFill>
          <a:tailEnd type="stealth" w="lg" len="lg"/>
        </a:ln>
      </dgm:spPr>
      <dgm:t>
        <a:bodyPr/>
        <a:lstStyle/>
        <a:p>
          <a:endParaRPr lang="fr-FR"/>
        </a:p>
      </dgm:t>
    </dgm:pt>
    <dgm:pt modelId="{7A5A5C51-56D5-4A60-B015-D4097D0F812A}" type="sibTrans" cxnId="{E0A1F214-B372-4935-A219-0274468F2B37}">
      <dgm:prSet/>
      <dgm:spPr/>
      <dgm:t>
        <a:bodyPr/>
        <a:lstStyle/>
        <a:p>
          <a:endParaRPr lang="fr-FR"/>
        </a:p>
      </dgm:t>
    </dgm:pt>
    <dgm:pt modelId="{658D8A34-5DC8-4CFF-B419-F0D724138486}">
      <dgm:prSet phldrT="[Texte]" custT="1"/>
      <dgm:spPr>
        <a:solidFill>
          <a:schemeClr val="tx2"/>
        </a:solidFill>
      </dgm:spPr>
      <dgm:t>
        <a:bodyPr/>
        <a:lstStyle/>
        <a:p>
          <a:r>
            <a:rPr lang="fr-FR" sz="2400" dirty="0" smtClean="0"/>
            <a:t>Vérifier par une expérimentation le comportement attendu d’une intention de conception.</a:t>
          </a:r>
          <a:endParaRPr lang="fr-FR" sz="2400" b="1" dirty="0"/>
        </a:p>
      </dgm:t>
    </dgm:pt>
    <dgm:pt modelId="{BC495292-3AB0-49F0-A779-8FCD39162E20}" type="parTrans" cxnId="{6214E2A0-56F5-4B62-BFF5-3B19BF1C602E}">
      <dgm:prSet/>
      <dgm:spPr>
        <a:ln>
          <a:solidFill>
            <a:schemeClr val="tx2"/>
          </a:solidFill>
          <a:tailEnd type="stealth" w="lg" len="lg"/>
        </a:ln>
      </dgm:spPr>
      <dgm:t>
        <a:bodyPr/>
        <a:lstStyle/>
        <a:p>
          <a:endParaRPr lang="fr-FR"/>
        </a:p>
      </dgm:t>
    </dgm:pt>
    <dgm:pt modelId="{C7768C86-624B-49A2-B474-99F5CE4EE5A0}" type="sibTrans" cxnId="{6214E2A0-56F5-4B62-BFF5-3B19BF1C602E}">
      <dgm:prSet/>
      <dgm:spPr/>
      <dgm:t>
        <a:bodyPr/>
        <a:lstStyle/>
        <a:p>
          <a:endParaRPr lang="fr-FR"/>
        </a:p>
      </dgm:t>
    </dgm:pt>
    <dgm:pt modelId="{00224A76-5994-4E40-AEA0-54BC7B32F5A3}">
      <dgm:prSet phldrT="[Texte]" custT="1"/>
      <dgm:spPr>
        <a:solidFill>
          <a:schemeClr val="tx2"/>
        </a:solidFill>
      </dgm:spPr>
      <dgm:t>
        <a:bodyPr/>
        <a:lstStyle/>
        <a:p>
          <a:r>
            <a:rPr lang="fr-FR" sz="2400" dirty="0" smtClean="0"/>
            <a:t>Définir les conditions de l’essai (objectifs, mise en situation, protocole, matériel).</a:t>
          </a:r>
          <a:endParaRPr lang="fr-FR" sz="2400" b="1" dirty="0"/>
        </a:p>
      </dgm:t>
    </dgm:pt>
    <dgm:pt modelId="{E1F93B2B-7A92-4B88-8656-DFB56F0B0B7F}" type="parTrans" cxnId="{31AAACDE-9065-4334-8EC9-06F2DBE7CCA8}">
      <dgm:prSet/>
      <dgm:spPr>
        <a:ln>
          <a:solidFill>
            <a:schemeClr val="tx2"/>
          </a:solidFill>
          <a:tailEnd type="stealth" w="lg" len="lg"/>
        </a:ln>
      </dgm:spPr>
      <dgm:t>
        <a:bodyPr/>
        <a:lstStyle/>
        <a:p>
          <a:endParaRPr lang="fr-FR"/>
        </a:p>
      </dgm:t>
    </dgm:pt>
    <dgm:pt modelId="{D103F1B9-B0D8-4E36-8A4B-9D07ED58C953}" type="sibTrans" cxnId="{31AAACDE-9065-4334-8EC9-06F2DBE7CCA8}">
      <dgm:prSet/>
      <dgm:spPr/>
      <dgm:t>
        <a:bodyPr/>
        <a:lstStyle/>
        <a:p>
          <a:endParaRPr lang="fr-FR"/>
        </a:p>
      </dgm:t>
    </dgm:pt>
    <dgm:pt modelId="{8C251C6C-9EE3-47D3-8966-C21C6DD17BB4}">
      <dgm:prSet custT="1"/>
      <dgm:spPr>
        <a:solidFill>
          <a:schemeClr val="tx2"/>
        </a:solidFill>
      </dgm:spPr>
      <dgm:t>
        <a:bodyPr/>
        <a:lstStyle/>
        <a:p>
          <a:r>
            <a:rPr lang="fr-FR" sz="2400" dirty="0" smtClean="0"/>
            <a:t>Émettre des hypothèses sur les paramètres influant le comportement attendu (mécanique, thermique, acoustique, étanchéité à l’air …).</a:t>
          </a:r>
          <a:endParaRPr lang="fr-FR" sz="2400" b="1" dirty="0" smtClean="0"/>
        </a:p>
      </dgm:t>
    </dgm:pt>
    <dgm:pt modelId="{36F81367-7A51-40D1-B807-DD41397C88E1}" type="parTrans" cxnId="{A8C736D9-D927-4514-B1F2-816B1C718D6D}">
      <dgm:prSet/>
      <dgm:spPr>
        <a:ln>
          <a:solidFill>
            <a:schemeClr val="tx2"/>
          </a:solidFill>
          <a:tailEnd type="stealth" w="lg" len="lg"/>
        </a:ln>
      </dgm:spPr>
      <dgm:t>
        <a:bodyPr/>
        <a:lstStyle/>
        <a:p>
          <a:endParaRPr lang="fr-FR"/>
        </a:p>
      </dgm:t>
    </dgm:pt>
    <dgm:pt modelId="{C5C18EE4-0F22-40BC-A5B5-06D2A6E27EC4}" type="sibTrans" cxnId="{A8C736D9-D927-4514-B1F2-816B1C718D6D}">
      <dgm:prSet/>
      <dgm:spPr/>
      <dgm:t>
        <a:bodyPr/>
        <a:lstStyle/>
        <a:p>
          <a:endParaRPr lang="fr-FR"/>
        </a:p>
      </dgm:t>
    </dgm:pt>
    <dgm:pt modelId="{CC4717C1-9E83-4257-BB23-274189886F97}">
      <dgm:prSet custT="1"/>
      <dgm:spPr>
        <a:solidFill>
          <a:schemeClr val="tx2"/>
        </a:solidFill>
      </dgm:spPr>
      <dgm:t>
        <a:bodyPr/>
        <a:lstStyle/>
        <a:p>
          <a:r>
            <a:rPr lang="fr-FR" sz="2400" dirty="0" smtClean="0"/>
            <a:t>Conduire les essais et interpréter les résultats aux regards des hypothèses de départ.</a:t>
          </a:r>
          <a:endParaRPr lang="fr-FR" sz="2400" b="1" dirty="0"/>
        </a:p>
      </dgm:t>
    </dgm:pt>
    <dgm:pt modelId="{0461B416-D7A1-410C-AA20-ED72AB05C771}" type="parTrans" cxnId="{E2EA12E9-9CAF-40A9-83F2-48D5B003F597}">
      <dgm:prSet/>
      <dgm:spPr>
        <a:ln>
          <a:solidFill>
            <a:schemeClr val="tx2"/>
          </a:solidFill>
          <a:tailEnd type="stealth" w="lg" len="lg"/>
        </a:ln>
      </dgm:spPr>
      <dgm:t>
        <a:bodyPr/>
        <a:lstStyle/>
        <a:p>
          <a:endParaRPr lang="fr-FR"/>
        </a:p>
      </dgm:t>
    </dgm:pt>
    <dgm:pt modelId="{49EC40CE-739D-46D2-9E24-8752B2166D89}" type="sibTrans" cxnId="{E2EA12E9-9CAF-40A9-83F2-48D5B003F597}">
      <dgm:prSet/>
      <dgm:spPr/>
      <dgm:t>
        <a:bodyPr/>
        <a:lstStyle/>
        <a:p>
          <a:endParaRPr lang="fr-FR"/>
        </a:p>
      </dgm:t>
    </dgm:pt>
    <dgm:pt modelId="{DAFD24CC-4558-4E59-8BF0-6A9005C36E41}" type="pres">
      <dgm:prSet presAssocID="{341BD333-514C-448B-AE06-7CE875536776}" presName="diagram" presStyleCnt="0">
        <dgm:presLayoutVars>
          <dgm:chPref val="1"/>
          <dgm:dir/>
          <dgm:animOne val="branch"/>
          <dgm:animLvl val="lvl"/>
          <dgm:resizeHandles val="exact"/>
        </dgm:presLayoutVars>
      </dgm:prSet>
      <dgm:spPr/>
      <dgm:t>
        <a:bodyPr/>
        <a:lstStyle/>
        <a:p>
          <a:endParaRPr lang="fr-FR"/>
        </a:p>
      </dgm:t>
    </dgm:pt>
    <dgm:pt modelId="{02684FED-3A24-400C-A9E5-291CDE9DFBA1}" type="pres">
      <dgm:prSet presAssocID="{1B0F83BE-07DC-4B74-8E56-E5C913B7073B}" presName="root1" presStyleCnt="0"/>
      <dgm:spPr/>
    </dgm:pt>
    <dgm:pt modelId="{826629D1-3E4C-4AB9-86F6-286F5C6C8113}" type="pres">
      <dgm:prSet presAssocID="{1B0F83BE-07DC-4B74-8E56-E5C913B7073B}" presName="LevelOneTextNode" presStyleLbl="node0" presStyleIdx="0" presStyleCnt="1" custScaleX="169240" custScaleY="321775">
        <dgm:presLayoutVars>
          <dgm:chPref val="3"/>
        </dgm:presLayoutVars>
      </dgm:prSet>
      <dgm:spPr/>
      <dgm:t>
        <a:bodyPr/>
        <a:lstStyle/>
        <a:p>
          <a:endParaRPr lang="fr-FR"/>
        </a:p>
      </dgm:t>
    </dgm:pt>
    <dgm:pt modelId="{858112CA-27C2-4E9F-8EDD-6C8A4A628FFA}" type="pres">
      <dgm:prSet presAssocID="{1B0F83BE-07DC-4B74-8E56-E5C913B7073B}" presName="level2hierChild" presStyleCnt="0"/>
      <dgm:spPr/>
    </dgm:pt>
    <dgm:pt modelId="{FC8E3ACE-830C-460E-8030-9CB9AC318D8C}" type="pres">
      <dgm:prSet presAssocID="{BC495292-3AB0-49F0-A779-8FCD39162E20}" presName="conn2-1" presStyleLbl="parChTrans1D2" presStyleIdx="0" presStyleCnt="4"/>
      <dgm:spPr/>
      <dgm:t>
        <a:bodyPr/>
        <a:lstStyle/>
        <a:p>
          <a:endParaRPr lang="fr-FR"/>
        </a:p>
      </dgm:t>
    </dgm:pt>
    <dgm:pt modelId="{52A082AA-C974-4FF6-9492-7EA86B9CB502}" type="pres">
      <dgm:prSet presAssocID="{BC495292-3AB0-49F0-A779-8FCD39162E20}" presName="connTx" presStyleLbl="parChTrans1D2" presStyleIdx="0" presStyleCnt="4"/>
      <dgm:spPr/>
      <dgm:t>
        <a:bodyPr/>
        <a:lstStyle/>
        <a:p>
          <a:endParaRPr lang="fr-FR"/>
        </a:p>
      </dgm:t>
    </dgm:pt>
    <dgm:pt modelId="{BAA3AB8B-12A1-48B4-8321-8CD940C7C5A4}" type="pres">
      <dgm:prSet presAssocID="{658D8A34-5DC8-4CFF-B419-F0D724138486}" presName="root2" presStyleCnt="0"/>
      <dgm:spPr/>
    </dgm:pt>
    <dgm:pt modelId="{4C5F03BB-F779-4B1C-9E6D-FFC727FE9342}" type="pres">
      <dgm:prSet presAssocID="{658D8A34-5DC8-4CFF-B419-F0D724138486}" presName="LevelTwoTextNode" presStyleLbl="node2" presStyleIdx="0" presStyleCnt="4" custScaleX="311563" custScaleY="123186" custLinFactNeighborX="-4879" custLinFactNeighborY="-7162">
        <dgm:presLayoutVars>
          <dgm:chPref val="3"/>
        </dgm:presLayoutVars>
      </dgm:prSet>
      <dgm:spPr/>
      <dgm:t>
        <a:bodyPr/>
        <a:lstStyle/>
        <a:p>
          <a:endParaRPr lang="fr-FR"/>
        </a:p>
      </dgm:t>
    </dgm:pt>
    <dgm:pt modelId="{3F04B595-7E54-41BF-9408-0EF2503318C6}" type="pres">
      <dgm:prSet presAssocID="{658D8A34-5DC8-4CFF-B419-F0D724138486}" presName="level3hierChild" presStyleCnt="0"/>
      <dgm:spPr/>
    </dgm:pt>
    <dgm:pt modelId="{ABE2CF8B-08CC-403A-961D-E3B80DED9750}" type="pres">
      <dgm:prSet presAssocID="{36F81367-7A51-40D1-B807-DD41397C88E1}" presName="conn2-1" presStyleLbl="parChTrans1D2" presStyleIdx="1" presStyleCnt="4"/>
      <dgm:spPr/>
      <dgm:t>
        <a:bodyPr/>
        <a:lstStyle/>
        <a:p>
          <a:endParaRPr lang="fr-FR"/>
        </a:p>
      </dgm:t>
    </dgm:pt>
    <dgm:pt modelId="{3560FD0B-D3AD-4AFC-8FA8-086ABB7E9A94}" type="pres">
      <dgm:prSet presAssocID="{36F81367-7A51-40D1-B807-DD41397C88E1}" presName="connTx" presStyleLbl="parChTrans1D2" presStyleIdx="1" presStyleCnt="4"/>
      <dgm:spPr/>
      <dgm:t>
        <a:bodyPr/>
        <a:lstStyle/>
        <a:p>
          <a:endParaRPr lang="fr-FR"/>
        </a:p>
      </dgm:t>
    </dgm:pt>
    <dgm:pt modelId="{310767DB-88A7-427F-AD77-D849B4FE68F0}" type="pres">
      <dgm:prSet presAssocID="{8C251C6C-9EE3-47D3-8966-C21C6DD17BB4}" presName="root2" presStyleCnt="0"/>
      <dgm:spPr/>
    </dgm:pt>
    <dgm:pt modelId="{F56222E5-675D-48E7-A601-CF7C3F6C52CE}" type="pres">
      <dgm:prSet presAssocID="{8C251C6C-9EE3-47D3-8966-C21C6DD17BB4}" presName="LevelTwoTextNode" presStyleLbl="node2" presStyleIdx="1" presStyleCnt="4" custScaleX="309819" custScaleY="182844" custLinFactNeighborX="-4879" custLinFactNeighborY="-3919">
        <dgm:presLayoutVars>
          <dgm:chPref val="3"/>
        </dgm:presLayoutVars>
      </dgm:prSet>
      <dgm:spPr/>
      <dgm:t>
        <a:bodyPr/>
        <a:lstStyle/>
        <a:p>
          <a:endParaRPr lang="fr-FR"/>
        </a:p>
      </dgm:t>
    </dgm:pt>
    <dgm:pt modelId="{691976E5-FF42-4D6E-89C9-62A98C1E5A71}" type="pres">
      <dgm:prSet presAssocID="{8C251C6C-9EE3-47D3-8966-C21C6DD17BB4}" presName="level3hierChild" presStyleCnt="0"/>
      <dgm:spPr/>
    </dgm:pt>
    <dgm:pt modelId="{EC022AE5-A7DF-48FE-B46B-5FF02B91BDFB}" type="pres">
      <dgm:prSet presAssocID="{E1F93B2B-7A92-4B88-8656-DFB56F0B0B7F}" presName="conn2-1" presStyleLbl="parChTrans1D2" presStyleIdx="2" presStyleCnt="4"/>
      <dgm:spPr/>
      <dgm:t>
        <a:bodyPr/>
        <a:lstStyle/>
        <a:p>
          <a:endParaRPr lang="fr-FR"/>
        </a:p>
      </dgm:t>
    </dgm:pt>
    <dgm:pt modelId="{E9689E5B-5B2F-4CFD-8AC1-8EDED2B2B6CC}" type="pres">
      <dgm:prSet presAssocID="{E1F93B2B-7A92-4B88-8656-DFB56F0B0B7F}" presName="connTx" presStyleLbl="parChTrans1D2" presStyleIdx="2" presStyleCnt="4"/>
      <dgm:spPr/>
      <dgm:t>
        <a:bodyPr/>
        <a:lstStyle/>
        <a:p>
          <a:endParaRPr lang="fr-FR"/>
        </a:p>
      </dgm:t>
    </dgm:pt>
    <dgm:pt modelId="{0771EDEE-0F0A-4FFF-8A89-50CFBD8A5340}" type="pres">
      <dgm:prSet presAssocID="{00224A76-5994-4E40-AEA0-54BC7B32F5A3}" presName="root2" presStyleCnt="0"/>
      <dgm:spPr/>
    </dgm:pt>
    <dgm:pt modelId="{1A112572-E20E-431C-A1B9-6C38A9C6D41A}" type="pres">
      <dgm:prSet presAssocID="{00224A76-5994-4E40-AEA0-54BC7B32F5A3}" presName="LevelTwoTextNode" presStyleLbl="node2" presStyleIdx="2" presStyleCnt="4" custScaleX="317257" custScaleY="119242" custLinFactNeighborX="-5587" custLinFactNeighborY="-3753">
        <dgm:presLayoutVars>
          <dgm:chPref val="3"/>
        </dgm:presLayoutVars>
      </dgm:prSet>
      <dgm:spPr/>
      <dgm:t>
        <a:bodyPr/>
        <a:lstStyle/>
        <a:p>
          <a:endParaRPr lang="fr-FR"/>
        </a:p>
      </dgm:t>
    </dgm:pt>
    <dgm:pt modelId="{69969898-B2AF-4D7E-80C5-C0871755F4BF}" type="pres">
      <dgm:prSet presAssocID="{00224A76-5994-4E40-AEA0-54BC7B32F5A3}" presName="level3hierChild" presStyleCnt="0"/>
      <dgm:spPr/>
    </dgm:pt>
    <dgm:pt modelId="{43F7CFD1-44A2-4D1F-A420-D12BA1A6E2AC}" type="pres">
      <dgm:prSet presAssocID="{0461B416-D7A1-410C-AA20-ED72AB05C771}" presName="conn2-1" presStyleLbl="parChTrans1D2" presStyleIdx="3" presStyleCnt="4"/>
      <dgm:spPr/>
      <dgm:t>
        <a:bodyPr/>
        <a:lstStyle/>
        <a:p>
          <a:endParaRPr lang="fr-FR"/>
        </a:p>
      </dgm:t>
    </dgm:pt>
    <dgm:pt modelId="{EAFD5039-D6F8-4E7A-89C9-047F9852AE53}" type="pres">
      <dgm:prSet presAssocID="{0461B416-D7A1-410C-AA20-ED72AB05C771}" presName="connTx" presStyleLbl="parChTrans1D2" presStyleIdx="3" presStyleCnt="4"/>
      <dgm:spPr/>
      <dgm:t>
        <a:bodyPr/>
        <a:lstStyle/>
        <a:p>
          <a:endParaRPr lang="fr-FR"/>
        </a:p>
      </dgm:t>
    </dgm:pt>
    <dgm:pt modelId="{EDD2A5B8-AEE8-43E8-945E-91966887FA9A}" type="pres">
      <dgm:prSet presAssocID="{CC4717C1-9E83-4257-BB23-274189886F97}" presName="root2" presStyleCnt="0"/>
      <dgm:spPr/>
    </dgm:pt>
    <dgm:pt modelId="{D7BF94D6-8BA4-461E-87E9-2123927971CB}" type="pres">
      <dgm:prSet presAssocID="{CC4717C1-9E83-4257-BB23-274189886F97}" presName="LevelTwoTextNode" presStyleLbl="node2" presStyleIdx="3" presStyleCnt="4" custScaleX="317774" custScaleY="123824" custLinFactNeighborX="-4879" custLinFactNeighborY="-5878">
        <dgm:presLayoutVars>
          <dgm:chPref val="3"/>
        </dgm:presLayoutVars>
      </dgm:prSet>
      <dgm:spPr/>
      <dgm:t>
        <a:bodyPr/>
        <a:lstStyle/>
        <a:p>
          <a:endParaRPr lang="fr-FR"/>
        </a:p>
      </dgm:t>
    </dgm:pt>
    <dgm:pt modelId="{02585458-1DAA-4E07-BA17-65102724989C}" type="pres">
      <dgm:prSet presAssocID="{CC4717C1-9E83-4257-BB23-274189886F97}" presName="level3hierChild" presStyleCnt="0"/>
      <dgm:spPr/>
    </dgm:pt>
  </dgm:ptLst>
  <dgm:cxnLst>
    <dgm:cxn modelId="{E2EA12E9-9CAF-40A9-83F2-48D5B003F597}" srcId="{1B0F83BE-07DC-4B74-8E56-E5C913B7073B}" destId="{CC4717C1-9E83-4257-BB23-274189886F97}" srcOrd="3" destOrd="0" parTransId="{0461B416-D7A1-410C-AA20-ED72AB05C771}" sibTransId="{49EC40CE-739D-46D2-9E24-8752B2166D89}"/>
    <dgm:cxn modelId="{6214E2A0-56F5-4B62-BFF5-3B19BF1C602E}" srcId="{1B0F83BE-07DC-4B74-8E56-E5C913B7073B}" destId="{658D8A34-5DC8-4CFF-B419-F0D724138486}" srcOrd="0" destOrd="0" parTransId="{BC495292-3AB0-49F0-A779-8FCD39162E20}" sibTransId="{C7768C86-624B-49A2-B474-99F5CE4EE5A0}"/>
    <dgm:cxn modelId="{A7329D1B-6F50-4755-B57A-4B71276585BE}" type="presOf" srcId="{341BD333-514C-448B-AE06-7CE875536776}" destId="{DAFD24CC-4558-4E59-8BF0-6A9005C36E41}" srcOrd="0" destOrd="0" presId="urn:microsoft.com/office/officeart/2005/8/layout/hierarchy2"/>
    <dgm:cxn modelId="{31AAACDE-9065-4334-8EC9-06F2DBE7CCA8}" srcId="{1B0F83BE-07DC-4B74-8E56-E5C913B7073B}" destId="{00224A76-5994-4E40-AEA0-54BC7B32F5A3}" srcOrd="2" destOrd="0" parTransId="{E1F93B2B-7A92-4B88-8656-DFB56F0B0B7F}" sibTransId="{D103F1B9-B0D8-4E36-8A4B-9D07ED58C953}"/>
    <dgm:cxn modelId="{A8C736D9-D927-4514-B1F2-816B1C718D6D}" srcId="{1B0F83BE-07DC-4B74-8E56-E5C913B7073B}" destId="{8C251C6C-9EE3-47D3-8966-C21C6DD17BB4}" srcOrd="1" destOrd="0" parTransId="{36F81367-7A51-40D1-B807-DD41397C88E1}" sibTransId="{C5C18EE4-0F22-40BC-A5B5-06D2A6E27EC4}"/>
    <dgm:cxn modelId="{7F5D04D1-D0B9-4BBA-94E1-95CB5516CA40}" type="presOf" srcId="{E1F93B2B-7A92-4B88-8656-DFB56F0B0B7F}" destId="{EC022AE5-A7DF-48FE-B46B-5FF02B91BDFB}" srcOrd="0" destOrd="0" presId="urn:microsoft.com/office/officeart/2005/8/layout/hierarchy2"/>
    <dgm:cxn modelId="{FD526623-32A0-4DF1-92C6-3AFE718D6FCE}" type="presOf" srcId="{0461B416-D7A1-410C-AA20-ED72AB05C771}" destId="{EAFD5039-D6F8-4E7A-89C9-047F9852AE53}" srcOrd="1" destOrd="0" presId="urn:microsoft.com/office/officeart/2005/8/layout/hierarchy2"/>
    <dgm:cxn modelId="{11130CE4-1BA4-4B6F-9068-3470DAB2E42D}" type="presOf" srcId="{36F81367-7A51-40D1-B807-DD41397C88E1}" destId="{ABE2CF8B-08CC-403A-961D-E3B80DED9750}" srcOrd="0" destOrd="0" presId="urn:microsoft.com/office/officeart/2005/8/layout/hierarchy2"/>
    <dgm:cxn modelId="{5AEF81F7-AD0D-4CC8-A869-781949D26010}" type="presOf" srcId="{0461B416-D7A1-410C-AA20-ED72AB05C771}" destId="{43F7CFD1-44A2-4D1F-A420-D12BA1A6E2AC}" srcOrd="0" destOrd="0" presId="urn:microsoft.com/office/officeart/2005/8/layout/hierarchy2"/>
    <dgm:cxn modelId="{53D8DD12-CFAD-4B4F-991A-3C29FDD1D3FC}" type="presOf" srcId="{BC495292-3AB0-49F0-A779-8FCD39162E20}" destId="{FC8E3ACE-830C-460E-8030-9CB9AC318D8C}" srcOrd="0" destOrd="0" presId="urn:microsoft.com/office/officeart/2005/8/layout/hierarchy2"/>
    <dgm:cxn modelId="{5A53D316-D35E-452B-B58E-A9C605F2DD65}" type="presOf" srcId="{CC4717C1-9E83-4257-BB23-274189886F97}" destId="{D7BF94D6-8BA4-461E-87E9-2123927971CB}" srcOrd="0" destOrd="0" presId="urn:microsoft.com/office/officeart/2005/8/layout/hierarchy2"/>
    <dgm:cxn modelId="{E0A1F214-B372-4935-A219-0274468F2B37}" srcId="{341BD333-514C-448B-AE06-7CE875536776}" destId="{1B0F83BE-07DC-4B74-8E56-E5C913B7073B}" srcOrd="0" destOrd="0" parTransId="{AD0513C3-C38C-4A15-897A-73C6B9DF2101}" sibTransId="{7A5A5C51-56D5-4A60-B015-D4097D0F812A}"/>
    <dgm:cxn modelId="{A54A41CC-A4EE-4F0B-8661-77F89CDBB6F0}" type="presOf" srcId="{36F81367-7A51-40D1-B807-DD41397C88E1}" destId="{3560FD0B-D3AD-4AFC-8FA8-086ABB7E9A94}" srcOrd="1" destOrd="0" presId="urn:microsoft.com/office/officeart/2005/8/layout/hierarchy2"/>
    <dgm:cxn modelId="{C4EEF715-8871-480D-B0D4-B8D37E1BFC7C}" type="presOf" srcId="{E1F93B2B-7A92-4B88-8656-DFB56F0B0B7F}" destId="{E9689E5B-5B2F-4CFD-8AC1-8EDED2B2B6CC}" srcOrd="1" destOrd="0" presId="urn:microsoft.com/office/officeart/2005/8/layout/hierarchy2"/>
    <dgm:cxn modelId="{EEE05D9E-E995-41D6-960F-0388B94F07B2}" type="presOf" srcId="{658D8A34-5DC8-4CFF-B419-F0D724138486}" destId="{4C5F03BB-F779-4B1C-9E6D-FFC727FE9342}" srcOrd="0" destOrd="0" presId="urn:microsoft.com/office/officeart/2005/8/layout/hierarchy2"/>
    <dgm:cxn modelId="{AEC41382-30C1-497D-AEC4-7EBCE0889C4E}" type="presOf" srcId="{BC495292-3AB0-49F0-A779-8FCD39162E20}" destId="{52A082AA-C974-4FF6-9492-7EA86B9CB502}" srcOrd="1" destOrd="0" presId="urn:microsoft.com/office/officeart/2005/8/layout/hierarchy2"/>
    <dgm:cxn modelId="{EB379238-0A07-4DC8-A8AA-477971501AAE}" type="presOf" srcId="{00224A76-5994-4E40-AEA0-54BC7B32F5A3}" destId="{1A112572-E20E-431C-A1B9-6C38A9C6D41A}" srcOrd="0" destOrd="0" presId="urn:microsoft.com/office/officeart/2005/8/layout/hierarchy2"/>
    <dgm:cxn modelId="{AB0DA1D7-BB2C-474E-B778-793AE8F4ED48}" type="presOf" srcId="{1B0F83BE-07DC-4B74-8E56-E5C913B7073B}" destId="{826629D1-3E4C-4AB9-86F6-286F5C6C8113}" srcOrd="0" destOrd="0" presId="urn:microsoft.com/office/officeart/2005/8/layout/hierarchy2"/>
    <dgm:cxn modelId="{EA3F6724-3255-4E90-B837-C39AC98B364B}" type="presOf" srcId="{8C251C6C-9EE3-47D3-8966-C21C6DD17BB4}" destId="{F56222E5-675D-48E7-A601-CF7C3F6C52CE}" srcOrd="0" destOrd="0" presId="urn:microsoft.com/office/officeart/2005/8/layout/hierarchy2"/>
    <dgm:cxn modelId="{40313A5F-8B99-4CC5-9A4F-18F6DFC63CE3}" type="presParOf" srcId="{DAFD24CC-4558-4E59-8BF0-6A9005C36E41}" destId="{02684FED-3A24-400C-A9E5-291CDE9DFBA1}" srcOrd="0" destOrd="0" presId="urn:microsoft.com/office/officeart/2005/8/layout/hierarchy2"/>
    <dgm:cxn modelId="{E699A406-06D3-4A7C-8CD9-D564F5EF20A9}" type="presParOf" srcId="{02684FED-3A24-400C-A9E5-291CDE9DFBA1}" destId="{826629D1-3E4C-4AB9-86F6-286F5C6C8113}" srcOrd="0" destOrd="0" presId="urn:microsoft.com/office/officeart/2005/8/layout/hierarchy2"/>
    <dgm:cxn modelId="{9DACCF57-745F-4E06-92F3-66BBD9A6A893}" type="presParOf" srcId="{02684FED-3A24-400C-A9E5-291CDE9DFBA1}" destId="{858112CA-27C2-4E9F-8EDD-6C8A4A628FFA}" srcOrd="1" destOrd="0" presId="urn:microsoft.com/office/officeart/2005/8/layout/hierarchy2"/>
    <dgm:cxn modelId="{12CBCBBB-0627-490D-861A-09D59B39638C}" type="presParOf" srcId="{858112CA-27C2-4E9F-8EDD-6C8A4A628FFA}" destId="{FC8E3ACE-830C-460E-8030-9CB9AC318D8C}" srcOrd="0" destOrd="0" presId="urn:microsoft.com/office/officeart/2005/8/layout/hierarchy2"/>
    <dgm:cxn modelId="{65C99358-BA26-4928-BB7B-5DCACD25949C}" type="presParOf" srcId="{FC8E3ACE-830C-460E-8030-9CB9AC318D8C}" destId="{52A082AA-C974-4FF6-9492-7EA86B9CB502}" srcOrd="0" destOrd="0" presId="urn:microsoft.com/office/officeart/2005/8/layout/hierarchy2"/>
    <dgm:cxn modelId="{632784B3-E6F6-4ECB-9850-C2D9BB1FE903}" type="presParOf" srcId="{858112CA-27C2-4E9F-8EDD-6C8A4A628FFA}" destId="{BAA3AB8B-12A1-48B4-8321-8CD940C7C5A4}" srcOrd="1" destOrd="0" presId="urn:microsoft.com/office/officeart/2005/8/layout/hierarchy2"/>
    <dgm:cxn modelId="{2687E028-C4FF-4AFC-BB0F-2DD804C0C54A}" type="presParOf" srcId="{BAA3AB8B-12A1-48B4-8321-8CD940C7C5A4}" destId="{4C5F03BB-F779-4B1C-9E6D-FFC727FE9342}" srcOrd="0" destOrd="0" presId="urn:microsoft.com/office/officeart/2005/8/layout/hierarchy2"/>
    <dgm:cxn modelId="{39842268-5702-43FC-955F-0A18E020F1E8}" type="presParOf" srcId="{BAA3AB8B-12A1-48B4-8321-8CD940C7C5A4}" destId="{3F04B595-7E54-41BF-9408-0EF2503318C6}" srcOrd="1" destOrd="0" presId="urn:microsoft.com/office/officeart/2005/8/layout/hierarchy2"/>
    <dgm:cxn modelId="{9E5EE5F8-2CBD-49BF-AEDF-271438CB4741}" type="presParOf" srcId="{858112CA-27C2-4E9F-8EDD-6C8A4A628FFA}" destId="{ABE2CF8B-08CC-403A-961D-E3B80DED9750}" srcOrd="2" destOrd="0" presId="urn:microsoft.com/office/officeart/2005/8/layout/hierarchy2"/>
    <dgm:cxn modelId="{FAA2EDB2-4CD0-4B06-BAF6-797E6ADE9906}" type="presParOf" srcId="{ABE2CF8B-08CC-403A-961D-E3B80DED9750}" destId="{3560FD0B-D3AD-4AFC-8FA8-086ABB7E9A94}" srcOrd="0" destOrd="0" presId="urn:microsoft.com/office/officeart/2005/8/layout/hierarchy2"/>
    <dgm:cxn modelId="{473AA71F-3002-41AE-8EF3-7EC5A29F3166}" type="presParOf" srcId="{858112CA-27C2-4E9F-8EDD-6C8A4A628FFA}" destId="{310767DB-88A7-427F-AD77-D849B4FE68F0}" srcOrd="3" destOrd="0" presId="urn:microsoft.com/office/officeart/2005/8/layout/hierarchy2"/>
    <dgm:cxn modelId="{9B4D35B3-ED94-46E4-9E01-9B191B389BB2}" type="presParOf" srcId="{310767DB-88A7-427F-AD77-D849B4FE68F0}" destId="{F56222E5-675D-48E7-A601-CF7C3F6C52CE}" srcOrd="0" destOrd="0" presId="urn:microsoft.com/office/officeart/2005/8/layout/hierarchy2"/>
    <dgm:cxn modelId="{AA62CD15-EDFD-4DBD-8E00-7375D35EBFD1}" type="presParOf" srcId="{310767DB-88A7-427F-AD77-D849B4FE68F0}" destId="{691976E5-FF42-4D6E-89C9-62A98C1E5A71}" srcOrd="1" destOrd="0" presId="urn:microsoft.com/office/officeart/2005/8/layout/hierarchy2"/>
    <dgm:cxn modelId="{70FB85A2-01C9-401D-B124-E871188A396F}" type="presParOf" srcId="{858112CA-27C2-4E9F-8EDD-6C8A4A628FFA}" destId="{EC022AE5-A7DF-48FE-B46B-5FF02B91BDFB}" srcOrd="4" destOrd="0" presId="urn:microsoft.com/office/officeart/2005/8/layout/hierarchy2"/>
    <dgm:cxn modelId="{08601DFD-B047-457C-ADA7-112F29DC6A9A}" type="presParOf" srcId="{EC022AE5-A7DF-48FE-B46B-5FF02B91BDFB}" destId="{E9689E5B-5B2F-4CFD-8AC1-8EDED2B2B6CC}" srcOrd="0" destOrd="0" presId="urn:microsoft.com/office/officeart/2005/8/layout/hierarchy2"/>
    <dgm:cxn modelId="{705AFF64-0EA6-4FDF-92E9-4814F5F08E57}" type="presParOf" srcId="{858112CA-27C2-4E9F-8EDD-6C8A4A628FFA}" destId="{0771EDEE-0F0A-4FFF-8A89-50CFBD8A5340}" srcOrd="5" destOrd="0" presId="urn:microsoft.com/office/officeart/2005/8/layout/hierarchy2"/>
    <dgm:cxn modelId="{3F9C8BE4-389A-4ADA-A990-243D7A75A63E}" type="presParOf" srcId="{0771EDEE-0F0A-4FFF-8A89-50CFBD8A5340}" destId="{1A112572-E20E-431C-A1B9-6C38A9C6D41A}" srcOrd="0" destOrd="0" presId="urn:microsoft.com/office/officeart/2005/8/layout/hierarchy2"/>
    <dgm:cxn modelId="{8DEB44C4-374A-46A9-857C-92D43C830EF4}" type="presParOf" srcId="{0771EDEE-0F0A-4FFF-8A89-50CFBD8A5340}" destId="{69969898-B2AF-4D7E-80C5-C0871755F4BF}" srcOrd="1" destOrd="0" presId="urn:microsoft.com/office/officeart/2005/8/layout/hierarchy2"/>
    <dgm:cxn modelId="{FCA1B560-E30D-469B-A88E-B60FE0FE9B8D}" type="presParOf" srcId="{858112CA-27C2-4E9F-8EDD-6C8A4A628FFA}" destId="{43F7CFD1-44A2-4D1F-A420-D12BA1A6E2AC}" srcOrd="6" destOrd="0" presId="urn:microsoft.com/office/officeart/2005/8/layout/hierarchy2"/>
    <dgm:cxn modelId="{AEFB1D0B-4AB5-4568-BF6B-B77B5533293C}" type="presParOf" srcId="{43F7CFD1-44A2-4D1F-A420-D12BA1A6E2AC}" destId="{EAFD5039-D6F8-4E7A-89C9-047F9852AE53}" srcOrd="0" destOrd="0" presId="urn:microsoft.com/office/officeart/2005/8/layout/hierarchy2"/>
    <dgm:cxn modelId="{8C26ABB8-F0B3-4DD3-89D6-A20F9F10B49C}" type="presParOf" srcId="{858112CA-27C2-4E9F-8EDD-6C8A4A628FFA}" destId="{EDD2A5B8-AEE8-43E8-945E-91966887FA9A}" srcOrd="7" destOrd="0" presId="urn:microsoft.com/office/officeart/2005/8/layout/hierarchy2"/>
    <dgm:cxn modelId="{8369BFD6-6A3F-4CAB-82E8-43E0A609ACB6}" type="presParOf" srcId="{EDD2A5B8-AEE8-43E8-945E-91966887FA9A}" destId="{D7BF94D6-8BA4-461E-87E9-2123927971CB}" srcOrd="0" destOrd="0" presId="urn:microsoft.com/office/officeart/2005/8/layout/hierarchy2"/>
    <dgm:cxn modelId="{4A3182AD-42BE-46E5-B9E3-36ECE453F548}" type="presParOf" srcId="{EDD2A5B8-AEE8-43E8-945E-91966887FA9A}" destId="{02585458-1DAA-4E07-BA17-65102724989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6629D1-3E4C-4AB9-86F6-286F5C6C8113}">
      <dsp:nvSpPr>
        <dsp:cNvPr id="0" name=""/>
        <dsp:cNvSpPr/>
      </dsp:nvSpPr>
      <dsp:spPr>
        <a:xfrm>
          <a:off x="10322" y="1271701"/>
          <a:ext cx="2929782" cy="2785189"/>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36000" bIns="17780" numCol="1" spcCol="1270" anchor="ctr" anchorCtr="0">
          <a:noAutofit/>
        </a:bodyPr>
        <a:lstStyle/>
        <a:p>
          <a:pPr lvl="0" algn="ctr" defTabSz="1244600">
            <a:lnSpc>
              <a:spcPct val="90000"/>
            </a:lnSpc>
            <a:spcBef>
              <a:spcPct val="0"/>
            </a:spcBef>
            <a:spcAft>
              <a:spcPct val="35000"/>
            </a:spcAft>
          </a:pPr>
          <a:r>
            <a:rPr lang="fr-FR" sz="2800" b="1" kern="1200" dirty="0" smtClean="0"/>
            <a:t>C1-3. Expérimenter des solutions constructives</a:t>
          </a:r>
          <a:endParaRPr lang="fr-FR" sz="2800" kern="1200" dirty="0"/>
        </a:p>
      </dsp:txBody>
      <dsp:txXfrm>
        <a:off x="10322" y="1271701"/>
        <a:ext cx="2929782" cy="2785189"/>
      </dsp:txXfrm>
    </dsp:sp>
    <dsp:sp modelId="{FC8E3ACE-830C-460E-8030-9CB9AC318D8C}">
      <dsp:nvSpPr>
        <dsp:cNvPr id="0" name=""/>
        <dsp:cNvSpPr/>
      </dsp:nvSpPr>
      <dsp:spPr>
        <a:xfrm rot="17168801">
          <a:off x="2150970" y="1599665"/>
          <a:ext cx="2186262" cy="29238"/>
        </a:xfrm>
        <a:custGeom>
          <a:avLst/>
          <a:gdLst/>
          <a:ahLst/>
          <a:cxnLst/>
          <a:rect l="0" t="0" r="0" b="0"/>
          <a:pathLst>
            <a:path>
              <a:moveTo>
                <a:pt x="0" y="14619"/>
              </a:moveTo>
              <a:lnTo>
                <a:pt x="2186262" y="14619"/>
              </a:lnTo>
            </a:path>
          </a:pathLst>
        </a:custGeom>
        <a:noFill/>
        <a:ln w="25400" cap="flat" cmpd="sng" algn="ctr">
          <a:solidFill>
            <a:schemeClr val="tx2"/>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rot="17168801">
        <a:off x="3189445" y="1559628"/>
        <a:ext cx="109313" cy="109313"/>
      </dsp:txXfrm>
    </dsp:sp>
    <dsp:sp modelId="{4C5F03BB-F779-4B1C-9E6D-FFC727FE9342}">
      <dsp:nvSpPr>
        <dsp:cNvPr id="0" name=""/>
        <dsp:cNvSpPr/>
      </dsp:nvSpPr>
      <dsp:spPr>
        <a:xfrm>
          <a:off x="3548099" y="31144"/>
          <a:ext cx="5393594" cy="106626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Vérifier par une expérimentation le comportement attendu d’une intention de conception.</a:t>
          </a:r>
          <a:endParaRPr lang="fr-FR" sz="2400" b="1" kern="1200" dirty="0"/>
        </a:p>
      </dsp:txBody>
      <dsp:txXfrm>
        <a:off x="3548099" y="31144"/>
        <a:ext cx="5393594" cy="1066261"/>
      </dsp:txXfrm>
    </dsp:sp>
    <dsp:sp modelId="{ABE2CF8B-08CC-403A-961D-E3B80DED9750}">
      <dsp:nvSpPr>
        <dsp:cNvPr id="0" name=""/>
        <dsp:cNvSpPr/>
      </dsp:nvSpPr>
      <dsp:spPr>
        <a:xfrm rot="18872882">
          <a:off x="2810753" y="2340845"/>
          <a:ext cx="866696" cy="29238"/>
        </a:xfrm>
        <a:custGeom>
          <a:avLst/>
          <a:gdLst/>
          <a:ahLst/>
          <a:cxnLst/>
          <a:rect l="0" t="0" r="0" b="0"/>
          <a:pathLst>
            <a:path>
              <a:moveTo>
                <a:pt x="0" y="14619"/>
              </a:moveTo>
              <a:lnTo>
                <a:pt x="866696" y="14619"/>
              </a:lnTo>
            </a:path>
          </a:pathLst>
        </a:custGeom>
        <a:noFill/>
        <a:ln w="25400" cap="flat" cmpd="sng" algn="ctr">
          <a:solidFill>
            <a:schemeClr val="tx2"/>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872882">
        <a:off x="3222434" y="2333797"/>
        <a:ext cx="43334" cy="43334"/>
      </dsp:txXfrm>
    </dsp:sp>
    <dsp:sp modelId="{F56222E5-675D-48E7-A601-CF7C3F6C52CE}">
      <dsp:nvSpPr>
        <dsp:cNvPr id="0" name=""/>
        <dsp:cNvSpPr/>
      </dsp:nvSpPr>
      <dsp:spPr>
        <a:xfrm>
          <a:off x="3548099" y="1255311"/>
          <a:ext cx="5363403" cy="158264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Émettre des hypothèses sur les paramètres influant le comportement attendu (mécanique, thermique, acoustique, étanchéité à l’air …).</a:t>
          </a:r>
          <a:endParaRPr lang="fr-FR" sz="2400" b="1" kern="1200" dirty="0" smtClean="0"/>
        </a:p>
      </dsp:txBody>
      <dsp:txXfrm>
        <a:off x="3548099" y="1255311"/>
        <a:ext cx="5363403" cy="1582643"/>
      </dsp:txXfrm>
    </dsp:sp>
    <dsp:sp modelId="{EC022AE5-A7DF-48FE-B46B-5FF02B91BDFB}">
      <dsp:nvSpPr>
        <dsp:cNvPr id="0" name=""/>
        <dsp:cNvSpPr/>
      </dsp:nvSpPr>
      <dsp:spPr>
        <a:xfrm rot="3242054">
          <a:off x="2730792" y="3060173"/>
          <a:ext cx="1014363" cy="29238"/>
        </a:xfrm>
        <a:custGeom>
          <a:avLst/>
          <a:gdLst/>
          <a:ahLst/>
          <a:cxnLst/>
          <a:rect l="0" t="0" r="0" b="0"/>
          <a:pathLst>
            <a:path>
              <a:moveTo>
                <a:pt x="0" y="14619"/>
              </a:moveTo>
              <a:lnTo>
                <a:pt x="1014363" y="14619"/>
              </a:lnTo>
            </a:path>
          </a:pathLst>
        </a:custGeom>
        <a:noFill/>
        <a:ln w="25400" cap="flat" cmpd="sng" algn="ctr">
          <a:solidFill>
            <a:schemeClr val="tx2"/>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3242054">
        <a:off x="3212615" y="3049433"/>
        <a:ext cx="50718" cy="50718"/>
      </dsp:txXfrm>
    </dsp:sp>
    <dsp:sp modelId="{1A112572-E20E-431C-A1B9-6C38A9C6D41A}">
      <dsp:nvSpPr>
        <dsp:cNvPr id="0" name=""/>
        <dsp:cNvSpPr/>
      </dsp:nvSpPr>
      <dsp:spPr>
        <a:xfrm>
          <a:off x="3535842" y="2969227"/>
          <a:ext cx="5492165" cy="103212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Définir les conditions de l’essai (objectifs, mise en situation, protocole, matériel).</a:t>
          </a:r>
          <a:endParaRPr lang="fr-FR" sz="2400" b="1" kern="1200" dirty="0"/>
        </a:p>
      </dsp:txBody>
      <dsp:txXfrm>
        <a:off x="3535842" y="2969227"/>
        <a:ext cx="5492165" cy="1032123"/>
      </dsp:txXfrm>
    </dsp:sp>
    <dsp:sp modelId="{43F7CFD1-44A2-4D1F-A420-D12BA1A6E2AC}">
      <dsp:nvSpPr>
        <dsp:cNvPr id="0" name=""/>
        <dsp:cNvSpPr/>
      </dsp:nvSpPr>
      <dsp:spPr>
        <a:xfrm rot="4377932">
          <a:off x="2206381" y="3641871"/>
          <a:ext cx="2075441" cy="29238"/>
        </a:xfrm>
        <a:custGeom>
          <a:avLst/>
          <a:gdLst/>
          <a:ahLst/>
          <a:cxnLst/>
          <a:rect l="0" t="0" r="0" b="0"/>
          <a:pathLst>
            <a:path>
              <a:moveTo>
                <a:pt x="0" y="14619"/>
              </a:moveTo>
              <a:lnTo>
                <a:pt x="2075441" y="14619"/>
              </a:lnTo>
            </a:path>
          </a:pathLst>
        </a:custGeom>
        <a:noFill/>
        <a:ln w="25400" cap="flat" cmpd="sng" algn="ctr">
          <a:solidFill>
            <a:schemeClr val="tx2"/>
          </a:solidFill>
          <a:prstDash val="solid"/>
          <a:tailEnd type="stealth" w="lg" len="lg"/>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fr-FR" sz="700" kern="1200"/>
        </a:p>
      </dsp:txBody>
      <dsp:txXfrm rot="4377932">
        <a:off x="3192216" y="3604604"/>
        <a:ext cx="103772" cy="103772"/>
      </dsp:txXfrm>
    </dsp:sp>
    <dsp:sp modelId="{D7BF94D6-8BA4-461E-87E9-2123927971CB}">
      <dsp:nvSpPr>
        <dsp:cNvPr id="0" name=""/>
        <dsp:cNvSpPr/>
      </dsp:nvSpPr>
      <dsp:spPr>
        <a:xfrm>
          <a:off x="3548099" y="4112793"/>
          <a:ext cx="5501115" cy="1071783"/>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Conduire les essais et interpréter les résultats aux regards des hypothèses de départ.</a:t>
          </a:r>
          <a:endParaRPr lang="fr-FR" sz="2400" b="1" kern="1200" dirty="0"/>
        </a:p>
      </dsp:txBody>
      <dsp:txXfrm>
        <a:off x="3548099" y="4112793"/>
        <a:ext cx="5501115" cy="10717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584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3584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584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FEC8380-0B0F-AB45-908E-72F1B5CF4E3D}" type="slidenum">
              <a:rPr lang="fr-FR"/>
              <a:pPr/>
              <a:t>‹N°›</a:t>
            </a:fld>
            <a:endParaRPr lang="fr-FR"/>
          </a:p>
        </p:txBody>
      </p:sp>
    </p:spTree>
    <p:extLst>
      <p:ext uri="{BB962C8B-B14F-4D97-AF65-F5344CB8AC3E}">
        <p14:creationId xmlns="" xmlns:p14="http://schemas.microsoft.com/office/powerpoint/2010/main" val="191555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fr-FR"/>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64F71F5-F6CE-2242-9591-0D173A7FC8B9}" type="slidenum">
              <a:rPr lang="fr-FR"/>
              <a:pPr/>
              <a:t>‹N°›</a:t>
            </a:fld>
            <a:endParaRPr lang="fr-FR"/>
          </a:p>
        </p:txBody>
      </p:sp>
    </p:spTree>
    <p:extLst>
      <p:ext uri="{BB962C8B-B14F-4D97-AF65-F5344CB8AC3E}">
        <p14:creationId xmlns="" xmlns:p14="http://schemas.microsoft.com/office/powerpoint/2010/main" val="94256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u="sng" dirty="0" smtClean="0">
                <a:solidFill>
                  <a:schemeClr val="tx2">
                    <a:lumMod val="60000"/>
                    <a:lumOff val="40000"/>
                  </a:schemeClr>
                </a:solidFill>
              </a:rPr>
              <a:t>Parole</a:t>
            </a:r>
            <a:r>
              <a:rPr lang="fr-FR" sz="1200" dirty="0" smtClean="0">
                <a:solidFill>
                  <a:schemeClr val="tx2">
                    <a:lumMod val="60000"/>
                    <a:lumOff val="40000"/>
                  </a:schemeClr>
                </a:solidFill>
              </a:rPr>
              <a:t>  </a:t>
            </a:r>
            <a:r>
              <a:rPr lang="fr-FR" sz="1200" b="0" dirty="0" smtClean="0">
                <a:solidFill>
                  <a:schemeClr val="tx2">
                    <a:lumMod val="60000"/>
                    <a:lumOff val="40000"/>
                  </a:schemeClr>
                </a:solidFill>
                <a:sym typeface="Wingdings" pitchFamily="2" charset="2"/>
              </a:rPr>
              <a:t> </a:t>
            </a:r>
            <a:r>
              <a:rPr lang="fr-FR" sz="1200" b="0" dirty="0" smtClean="0">
                <a:solidFill>
                  <a:schemeClr val="tx2">
                    <a:lumMod val="60000"/>
                    <a:lumOff val="40000"/>
                  </a:schemeClr>
                </a:solidFill>
              </a:rPr>
              <a:t> </a:t>
            </a:r>
            <a:r>
              <a:rPr lang="fr-FR" sz="1200" b="0" i="0" dirty="0" smtClean="0">
                <a:solidFill>
                  <a:schemeClr val="tx2">
                    <a:lumMod val="40000"/>
                    <a:lumOff val="60000"/>
                  </a:schemeClr>
                </a:solidFill>
              </a:rPr>
              <a:t>Guy LOT </a:t>
            </a:r>
            <a:r>
              <a:rPr lang="fr-FR" sz="1200" b="0" i="1" dirty="0" smtClean="0"/>
              <a:t>; </a:t>
            </a:r>
            <a:r>
              <a:rPr lang="fr-FR" sz="1200" b="0" i="0" u="sng" dirty="0" smtClean="0">
                <a:solidFill>
                  <a:srgbClr val="00B050"/>
                </a:solidFill>
              </a:rPr>
              <a:t>temps</a:t>
            </a:r>
            <a:r>
              <a:rPr lang="fr-FR" sz="1200" b="1" i="1" dirty="0" smtClean="0">
                <a:solidFill>
                  <a:srgbClr val="00B050"/>
                </a:solidFill>
              </a:rPr>
              <a:t>=</a:t>
            </a:r>
            <a:r>
              <a:rPr lang="fr-FR" sz="1200" dirty="0" smtClean="0">
                <a:solidFill>
                  <a:srgbClr val="00B050"/>
                </a:solidFill>
              </a:rPr>
              <a:t>2min</a:t>
            </a:r>
            <a:r>
              <a:rPr lang="fr-FR" sz="1200" dirty="0" smtClean="0"/>
              <a:t> ; </a:t>
            </a:r>
            <a:r>
              <a:rPr lang="fr-FR" sz="1200" u="sng" dirty="0" smtClean="0">
                <a:solidFill>
                  <a:srgbClr val="7030A0"/>
                </a:solidFill>
              </a:rPr>
              <a:t>Objet : </a:t>
            </a:r>
            <a:r>
              <a:rPr lang="fr-FR" sz="1200" dirty="0" smtClean="0">
                <a:solidFill>
                  <a:srgbClr val="7030A0"/>
                </a:solidFill>
              </a:rPr>
              <a:t>expliquer</a:t>
            </a:r>
            <a:r>
              <a:rPr lang="fr-FR" sz="1200" baseline="0" dirty="0" smtClean="0">
                <a:solidFill>
                  <a:srgbClr val="7030A0"/>
                </a:solidFill>
              </a:rPr>
              <a:t> dans quel but cette compétence à été développée</a:t>
            </a:r>
            <a:r>
              <a:rPr lang="fr-FR" sz="1200" baseline="0" dirty="0" smtClean="0">
                <a:solidFill>
                  <a:schemeClr val="tx1"/>
                </a:solidFill>
              </a:rPr>
              <a:t> à savoir origine et parcours de formation des étudiants.</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964F71F5-F6CE-2242-9591-0D173A7FC8B9}"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000" u="sng" dirty="0" smtClean="0">
                <a:solidFill>
                  <a:schemeClr val="tx2">
                    <a:lumMod val="60000"/>
                    <a:lumOff val="40000"/>
                  </a:schemeClr>
                </a:solidFill>
              </a:rPr>
              <a:t>Parole</a:t>
            </a:r>
            <a:r>
              <a:rPr lang="fr-FR" sz="1000" dirty="0" smtClean="0">
                <a:solidFill>
                  <a:schemeClr val="tx2">
                    <a:lumMod val="60000"/>
                    <a:lumOff val="40000"/>
                  </a:schemeClr>
                </a:solidFill>
              </a:rPr>
              <a:t>  </a:t>
            </a:r>
            <a:r>
              <a:rPr lang="fr-FR" sz="1000" b="0" dirty="0" smtClean="0">
                <a:solidFill>
                  <a:schemeClr val="tx2">
                    <a:lumMod val="60000"/>
                    <a:lumOff val="40000"/>
                  </a:schemeClr>
                </a:solidFill>
                <a:sym typeface="Wingdings" pitchFamily="2" charset="2"/>
              </a:rPr>
              <a:t> </a:t>
            </a:r>
            <a:r>
              <a:rPr lang="fr-FR" sz="1000" b="0" dirty="0" smtClean="0">
                <a:solidFill>
                  <a:schemeClr val="tx2">
                    <a:lumMod val="60000"/>
                    <a:lumOff val="40000"/>
                  </a:schemeClr>
                </a:solidFill>
              </a:rPr>
              <a:t> </a:t>
            </a:r>
            <a:r>
              <a:rPr lang="fr-FR" sz="1000" b="0" i="0" dirty="0" smtClean="0">
                <a:solidFill>
                  <a:schemeClr val="tx2">
                    <a:lumMod val="40000"/>
                    <a:lumOff val="60000"/>
                  </a:schemeClr>
                </a:solidFill>
              </a:rPr>
              <a:t>Guy LOT </a:t>
            </a:r>
            <a:r>
              <a:rPr lang="fr-FR" sz="1000" b="0" i="1" dirty="0" smtClean="0"/>
              <a:t>; </a:t>
            </a:r>
            <a:r>
              <a:rPr lang="fr-FR" sz="1000" b="0" i="0" u="sng" dirty="0" smtClean="0">
                <a:solidFill>
                  <a:srgbClr val="00B050"/>
                </a:solidFill>
              </a:rPr>
              <a:t>temps</a:t>
            </a:r>
            <a:r>
              <a:rPr lang="fr-FR" sz="1000" b="1" i="1" dirty="0" smtClean="0">
                <a:solidFill>
                  <a:srgbClr val="00B050"/>
                </a:solidFill>
              </a:rPr>
              <a:t>=</a:t>
            </a:r>
            <a:r>
              <a:rPr lang="fr-FR" sz="1000" dirty="0" smtClean="0">
                <a:solidFill>
                  <a:srgbClr val="00B050"/>
                </a:solidFill>
              </a:rPr>
              <a:t>2min</a:t>
            </a:r>
            <a:r>
              <a:rPr lang="fr-FR" sz="1000" dirty="0" smtClean="0"/>
              <a:t> ; </a:t>
            </a:r>
            <a:r>
              <a:rPr lang="fr-FR" sz="1000" u="sng" dirty="0" smtClean="0">
                <a:solidFill>
                  <a:srgbClr val="7030A0"/>
                </a:solidFill>
              </a:rPr>
              <a:t>Objet :</a:t>
            </a:r>
            <a:r>
              <a:rPr lang="fr-FR" sz="1000" u="none" dirty="0" smtClean="0">
                <a:solidFill>
                  <a:srgbClr val="7030A0"/>
                </a:solidFill>
              </a:rPr>
              <a:t> pour S32-1 ; S32-2 ; S32-3 rappeler les</a:t>
            </a:r>
            <a:r>
              <a:rPr lang="fr-FR" sz="1000" u="none" baseline="0" dirty="0" smtClean="0">
                <a:solidFill>
                  <a:srgbClr val="7030A0"/>
                </a:solidFill>
              </a:rPr>
              <a:t> limites de connaissances (ouvrage de structure bois de taille réelle), les moyens, outils et méthodes utilisés. Insister sur l’aspect organisation et sécurité des postes de travail.</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000" i="1" u="none" baseline="0" dirty="0" smtClean="0">
                <a:solidFill>
                  <a:srgbClr val="7030A0"/>
                </a:solidFill>
              </a:rPr>
              <a:t>« un travail pensé et organisé est un travail sans danger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000" u="none" baseline="0" dirty="0" smtClean="0">
                <a:solidFill>
                  <a:srgbClr val="7030A0"/>
                </a:solidFill>
              </a:rPr>
              <a:t>Pour S32-4 et S32-5  développement ci-après. </a:t>
            </a:r>
            <a:endParaRPr lang="fr-FR" sz="1000" u="none" dirty="0" smtClean="0"/>
          </a:p>
        </p:txBody>
      </p:sp>
      <p:sp>
        <p:nvSpPr>
          <p:cNvPr id="4" name="Espace réservé du numéro de diapositive 3"/>
          <p:cNvSpPr>
            <a:spLocks noGrp="1"/>
          </p:cNvSpPr>
          <p:nvPr>
            <p:ph type="sldNum" sz="quarter" idx="10"/>
          </p:nvPr>
        </p:nvSpPr>
        <p:spPr/>
        <p:txBody>
          <a:bodyPr/>
          <a:lstStyle/>
          <a:p>
            <a:fld id="{964F71F5-F6CE-2242-9591-0D173A7FC8B9}"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sz="1200" u="sng" dirty="0" smtClean="0">
                <a:solidFill>
                  <a:schemeClr val="tx2">
                    <a:lumMod val="60000"/>
                    <a:lumOff val="40000"/>
                  </a:schemeClr>
                </a:solidFill>
              </a:rPr>
              <a:t>Parole</a:t>
            </a:r>
            <a:r>
              <a:rPr lang="fr-FR" sz="1200" dirty="0" smtClean="0">
                <a:solidFill>
                  <a:schemeClr val="tx2">
                    <a:lumMod val="60000"/>
                    <a:lumOff val="40000"/>
                  </a:schemeClr>
                </a:solidFill>
              </a:rPr>
              <a:t>  </a:t>
            </a:r>
            <a:r>
              <a:rPr lang="fr-FR" sz="1200" b="0" dirty="0" smtClean="0">
                <a:solidFill>
                  <a:schemeClr val="tx2">
                    <a:lumMod val="60000"/>
                    <a:lumOff val="40000"/>
                  </a:schemeClr>
                </a:solidFill>
                <a:sym typeface="Wingdings" pitchFamily="2" charset="2"/>
              </a:rPr>
              <a:t> </a:t>
            </a:r>
            <a:r>
              <a:rPr lang="fr-FR" sz="1200" b="0" dirty="0" smtClean="0">
                <a:solidFill>
                  <a:schemeClr val="tx2">
                    <a:lumMod val="60000"/>
                    <a:lumOff val="40000"/>
                  </a:schemeClr>
                </a:solidFill>
              </a:rPr>
              <a:t> </a:t>
            </a:r>
            <a:r>
              <a:rPr lang="fr-FR" sz="1200" b="0" i="0" dirty="0" smtClean="0">
                <a:solidFill>
                  <a:schemeClr val="tx2">
                    <a:lumMod val="40000"/>
                    <a:lumOff val="60000"/>
                  </a:schemeClr>
                </a:solidFill>
              </a:rPr>
              <a:t>Guy LOT </a:t>
            </a:r>
            <a:r>
              <a:rPr lang="fr-FR" sz="1200" b="0" i="1" dirty="0" smtClean="0"/>
              <a:t>; </a:t>
            </a:r>
            <a:r>
              <a:rPr lang="fr-FR" sz="1200" b="0" i="0" u="sng" dirty="0" smtClean="0">
                <a:solidFill>
                  <a:srgbClr val="00B050"/>
                </a:solidFill>
              </a:rPr>
              <a:t>temps</a:t>
            </a:r>
            <a:r>
              <a:rPr lang="fr-FR" sz="1200" b="1" i="1" dirty="0" smtClean="0">
                <a:solidFill>
                  <a:srgbClr val="00B050"/>
                </a:solidFill>
              </a:rPr>
              <a:t>=</a:t>
            </a:r>
            <a:r>
              <a:rPr lang="fr-FR" sz="1200" dirty="0" smtClean="0">
                <a:solidFill>
                  <a:srgbClr val="00B050"/>
                </a:solidFill>
              </a:rPr>
              <a:t>2min</a:t>
            </a:r>
            <a:r>
              <a:rPr lang="fr-FR" sz="1200" dirty="0" smtClean="0"/>
              <a:t> ; </a:t>
            </a:r>
            <a:r>
              <a:rPr lang="fr-FR" sz="1200" u="sng" dirty="0" smtClean="0">
                <a:solidFill>
                  <a:srgbClr val="7030A0"/>
                </a:solidFill>
              </a:rPr>
              <a:t>Objet :</a:t>
            </a:r>
            <a:r>
              <a:rPr lang="fr-FR" sz="1200" u="none" dirty="0" smtClean="0">
                <a:solidFill>
                  <a:srgbClr val="7030A0"/>
                </a:solidFill>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u="none" dirty="0" smtClean="0">
                <a:solidFill>
                  <a:srgbClr val="7030A0"/>
                </a:solidFill>
              </a:rPr>
              <a:t>- Intérêt d’aborder ces connaissances pour mieux analyser</a:t>
            </a:r>
            <a:r>
              <a:rPr lang="fr-FR" sz="1200" u="none" baseline="0" dirty="0" smtClean="0">
                <a:solidFill>
                  <a:srgbClr val="7030A0"/>
                </a:solidFill>
              </a:rPr>
              <a:t> et appréhender la conception.</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u="none" baseline="0" dirty="0" smtClean="0">
                <a:solidFill>
                  <a:srgbClr val="7030A0"/>
                </a:solidFill>
              </a:rPr>
              <a:t>« Faire pour ce souvenir de ce qu’il ne faut pas faire ou bien faire. »</a:t>
            </a:r>
          </a:p>
          <a:p>
            <a:pPr marL="0" marR="0" indent="0" algn="l" defTabSz="914400" rtl="0" eaLnBrk="0" fontAlgn="base" latinLnBrk="0" hangingPunct="0">
              <a:lnSpc>
                <a:spcPct val="100000"/>
              </a:lnSpc>
              <a:spcBef>
                <a:spcPct val="30000"/>
              </a:spcBef>
              <a:spcAft>
                <a:spcPct val="0"/>
              </a:spcAft>
              <a:buClrTx/>
              <a:buSzTx/>
              <a:buFontTx/>
              <a:buChar char="-"/>
              <a:tabLst/>
              <a:defRPr/>
            </a:pPr>
            <a:r>
              <a:rPr lang="fr-FR" sz="1200" dirty="0" smtClean="0"/>
              <a:t>Animer des équipes dans le but d’organiser, de planifier et de distribuer les tâches de la réalisation en faisant respecter les méthodes de mises en œuvres et les règles de sécurités.</a:t>
            </a: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i="1" dirty="0" smtClean="0"/>
              <a:t>« bien faire, et laisser dire ou bien dire pour bien faire faire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i="1" u="none" dirty="0" smtClean="0"/>
          </a:p>
        </p:txBody>
      </p:sp>
      <p:sp>
        <p:nvSpPr>
          <p:cNvPr id="4" name="Espace réservé du numéro de diapositive 3"/>
          <p:cNvSpPr>
            <a:spLocks noGrp="1"/>
          </p:cNvSpPr>
          <p:nvPr>
            <p:ph type="sldNum" sz="quarter" idx="10"/>
          </p:nvPr>
        </p:nvSpPr>
        <p:spPr/>
        <p:txBody>
          <a:bodyPr/>
          <a:lstStyle/>
          <a:p>
            <a:fld id="{964F71F5-F6CE-2242-9591-0D173A7FC8B9}"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64F71F5-F6CE-2242-9591-0D173A7FC8B9}"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484AADFE-C84D-964F-ADF5-2A0BC680CF55}" type="slidenum">
              <a:rPr lang="fr-FR"/>
              <a:pPr/>
              <a:t>‹N°›</a:t>
            </a:fld>
            <a:endParaRPr lang="fr-FR"/>
          </a:p>
        </p:txBody>
      </p:sp>
    </p:spTree>
    <p:extLst>
      <p:ext uri="{BB962C8B-B14F-4D97-AF65-F5344CB8AC3E}">
        <p14:creationId xmlns="" xmlns:p14="http://schemas.microsoft.com/office/powerpoint/2010/main" val="37964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2AD3622-9C2E-9C44-9C11-09D329436495}" type="slidenum">
              <a:rPr lang="fr-FR"/>
              <a:pPr/>
              <a:t>‹N°›</a:t>
            </a:fld>
            <a:endParaRPr lang="fr-FR"/>
          </a:p>
        </p:txBody>
      </p:sp>
    </p:spTree>
    <p:extLst>
      <p:ext uri="{BB962C8B-B14F-4D97-AF65-F5344CB8AC3E}">
        <p14:creationId xmlns="" xmlns:p14="http://schemas.microsoft.com/office/powerpoint/2010/main" val="361325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15AE1DAA-DA3C-2443-9D0F-A292275C27F9}" type="slidenum">
              <a:rPr lang="fr-FR"/>
              <a:pPr/>
              <a:t>‹N°›</a:t>
            </a:fld>
            <a:endParaRPr lang="fr-FR"/>
          </a:p>
        </p:txBody>
      </p:sp>
    </p:spTree>
    <p:extLst>
      <p:ext uri="{BB962C8B-B14F-4D97-AF65-F5344CB8AC3E}">
        <p14:creationId xmlns="" xmlns:p14="http://schemas.microsoft.com/office/powerpoint/2010/main" val="23035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4"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5"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73061500-6C04-2744-9BED-8E1F94A2E015}" type="slidenum">
              <a:rPr lang="fr-FR"/>
              <a:pPr/>
              <a:t>‹N°›</a:t>
            </a:fld>
            <a:endParaRPr lang="fr-FR"/>
          </a:p>
        </p:txBody>
      </p:sp>
    </p:spTree>
    <p:extLst>
      <p:ext uri="{BB962C8B-B14F-4D97-AF65-F5344CB8AC3E}">
        <p14:creationId xmlns="" xmlns:p14="http://schemas.microsoft.com/office/powerpoint/2010/main" val="2752760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C3114519-7BFB-2D44-AE89-CA6D1D985E11}" type="slidenum">
              <a:rPr lang="fr-FR"/>
              <a:pPr/>
              <a:t>‹N°›</a:t>
            </a:fld>
            <a:endParaRPr lang="fr-FR"/>
          </a:p>
        </p:txBody>
      </p:sp>
    </p:spTree>
    <p:extLst>
      <p:ext uri="{BB962C8B-B14F-4D97-AF65-F5344CB8AC3E}">
        <p14:creationId xmlns="" xmlns:p14="http://schemas.microsoft.com/office/powerpoint/2010/main" val="363849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9B67D42A-B951-9242-B7F5-0863670FBB4D}" type="slidenum">
              <a:rPr lang="fr-FR"/>
              <a:pPr/>
              <a:t>‹N°›</a:t>
            </a:fld>
            <a:endParaRPr lang="fr-FR"/>
          </a:p>
        </p:txBody>
      </p:sp>
    </p:spTree>
    <p:extLst>
      <p:ext uri="{BB962C8B-B14F-4D97-AF65-F5344CB8AC3E}">
        <p14:creationId xmlns="" xmlns:p14="http://schemas.microsoft.com/office/powerpoint/2010/main" val="107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5"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6"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8CD76D19-6FDD-0C41-8A56-69BA0740ADF1}" type="slidenum">
              <a:rPr lang="fr-FR"/>
              <a:pPr/>
              <a:t>‹N°›</a:t>
            </a:fld>
            <a:endParaRPr lang="fr-FR"/>
          </a:p>
        </p:txBody>
      </p:sp>
    </p:spTree>
    <p:extLst>
      <p:ext uri="{BB962C8B-B14F-4D97-AF65-F5344CB8AC3E}">
        <p14:creationId xmlns="" xmlns:p14="http://schemas.microsoft.com/office/powerpoint/2010/main" val="1430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4AD89C86-65F7-564A-A703-36B7B6C1A7CD}" type="slidenum">
              <a:rPr lang="fr-FR"/>
              <a:pPr/>
              <a:t>‹N°›</a:t>
            </a:fld>
            <a:endParaRPr lang="fr-FR"/>
          </a:p>
        </p:txBody>
      </p:sp>
    </p:spTree>
    <p:extLst>
      <p:ext uri="{BB962C8B-B14F-4D97-AF65-F5344CB8AC3E}">
        <p14:creationId xmlns="" xmlns:p14="http://schemas.microsoft.com/office/powerpoint/2010/main" val="260964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8"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9"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03F5C31D-B88E-9A44-B705-C5F5B9D7AE67}" type="slidenum">
              <a:rPr lang="fr-FR"/>
              <a:pPr/>
              <a:t>‹N°›</a:t>
            </a:fld>
            <a:endParaRPr lang="fr-FR"/>
          </a:p>
        </p:txBody>
      </p:sp>
    </p:spTree>
    <p:extLst>
      <p:ext uri="{BB962C8B-B14F-4D97-AF65-F5344CB8AC3E}">
        <p14:creationId xmlns="" xmlns:p14="http://schemas.microsoft.com/office/powerpoint/2010/main" val="412591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4"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5"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59797013-75C4-2E4F-9C39-EF04F31F5252}" type="slidenum">
              <a:rPr lang="fr-FR"/>
              <a:pPr/>
              <a:t>‹N°›</a:t>
            </a:fld>
            <a:endParaRPr lang="fr-FR"/>
          </a:p>
        </p:txBody>
      </p:sp>
    </p:spTree>
    <p:extLst>
      <p:ext uri="{BB962C8B-B14F-4D97-AF65-F5344CB8AC3E}">
        <p14:creationId xmlns="" xmlns:p14="http://schemas.microsoft.com/office/powerpoint/2010/main" val="365345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3" name="Rectangl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4" name="Rectangl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DE650043-E25A-7245-937B-3A7F9522D123}" type="slidenum">
              <a:rPr lang="fr-FR"/>
              <a:pPr/>
              <a:t>‹N°›</a:t>
            </a:fld>
            <a:endParaRPr lang="fr-FR"/>
          </a:p>
        </p:txBody>
      </p:sp>
    </p:spTree>
    <p:extLst>
      <p:ext uri="{BB962C8B-B14F-4D97-AF65-F5344CB8AC3E}">
        <p14:creationId xmlns="" xmlns:p14="http://schemas.microsoft.com/office/powerpoint/2010/main" val="34467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898B7C18-ED0A-2A43-BD52-972DD9A86CD3}" type="slidenum">
              <a:rPr lang="fr-FR"/>
              <a:pPr/>
              <a:t>‹N°›</a:t>
            </a:fld>
            <a:endParaRPr lang="fr-FR"/>
          </a:p>
        </p:txBody>
      </p:sp>
    </p:spTree>
    <p:extLst>
      <p:ext uri="{BB962C8B-B14F-4D97-AF65-F5344CB8AC3E}">
        <p14:creationId xmlns="" xmlns:p14="http://schemas.microsoft.com/office/powerpoint/2010/main" val="398536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0" y="6553200"/>
            <a:ext cx="2133600" cy="304800"/>
          </a:xfrm>
          <a:prstGeom prst="rect">
            <a:avLst/>
          </a:prstGeom>
        </p:spPr>
        <p:txBody>
          <a:bodyPr/>
          <a:lstStyle>
            <a:lvl1pPr>
              <a:defRPr>
                <a:ea typeface="Arial" charset="0"/>
              </a:defRPr>
            </a:lvl1pPr>
          </a:lstStyle>
          <a:p>
            <a:pPr>
              <a:defRPr/>
            </a:pPr>
            <a:endParaRPr lang="fr-FR"/>
          </a:p>
        </p:txBody>
      </p:sp>
      <p:sp>
        <p:nvSpPr>
          <p:cNvPr id="6" name="Espace réservé du pied de page 5"/>
          <p:cNvSpPr>
            <a:spLocks noGrp="1" noChangeArrowheads="1"/>
          </p:cNvSpPr>
          <p:nvPr>
            <p:ph type="ftr" sz="quarter" idx="11"/>
          </p:nvPr>
        </p:nvSpPr>
        <p:spPr>
          <a:xfrm>
            <a:off x="3124200" y="6553200"/>
            <a:ext cx="2895600" cy="304800"/>
          </a:xfrm>
          <a:prstGeom prst="rect">
            <a:avLst/>
          </a:prstGeom>
        </p:spPr>
        <p:txBody>
          <a:bodyPr/>
          <a:lstStyle>
            <a:lvl1pPr>
              <a:defRPr>
                <a:ea typeface="Arial" charset="0"/>
              </a:defRPr>
            </a:lvl1pPr>
          </a:lstStyle>
          <a:p>
            <a:pPr>
              <a:defRPr/>
            </a:pPr>
            <a:endParaRPr lang="fr-FR"/>
          </a:p>
        </p:txBody>
      </p:sp>
      <p:sp>
        <p:nvSpPr>
          <p:cNvPr id="7" name="Espace réservé du numéro de diapositive 6"/>
          <p:cNvSpPr>
            <a:spLocks noGrp="1" noChangeArrowheads="1"/>
          </p:cNvSpPr>
          <p:nvPr>
            <p:ph type="sldNum" sz="quarter" idx="12"/>
          </p:nvPr>
        </p:nvSpPr>
        <p:spPr>
          <a:xfrm>
            <a:off x="7010400" y="6553200"/>
            <a:ext cx="2133600" cy="304800"/>
          </a:xfrm>
          <a:prstGeom prst="rect">
            <a:avLst/>
          </a:prstGeom>
        </p:spPr>
        <p:txBody>
          <a:bodyPr vert="horz" wrap="square" lIns="91440" tIns="45720" rIns="91440" bIns="45720" numCol="1" anchor="t" anchorCtr="0" compatLnSpc="1">
            <a:prstTxWarp prst="textNoShape">
              <a:avLst/>
            </a:prstTxWarp>
          </a:bodyPr>
          <a:lstStyle>
            <a:lvl1pPr>
              <a:defRPr/>
            </a:lvl1pPr>
          </a:lstStyle>
          <a:p>
            <a:fld id="{5D92A96D-AA2D-9F4A-AC27-92DBB4D2530E}" type="slidenum">
              <a:rPr lang="fr-FR"/>
              <a:pPr/>
              <a:t>‹N°›</a:t>
            </a:fld>
            <a:endParaRPr lang="fr-FR"/>
          </a:p>
        </p:txBody>
      </p:sp>
    </p:spTree>
    <p:extLst>
      <p:ext uri="{BB962C8B-B14F-4D97-AF65-F5344CB8AC3E}">
        <p14:creationId xmlns="" xmlns:p14="http://schemas.microsoft.com/office/powerpoint/2010/main" val="60949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lumMod val="95000"/>
              </a:schemeClr>
            </a:gs>
            <a:gs pos="100000">
              <a:schemeClr val="bg1">
                <a:lumMod val="6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0"/>
            <a:ext cx="7315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28" name="Picture 46"/>
          <p:cNvPicPr>
            <a:picLocks noChangeAspect="1" noChangeArrowheads="1"/>
          </p:cNvPicPr>
          <p:nvPr/>
        </p:nvPicPr>
        <p:blipFill>
          <a:blip r:embed="rId15" cstate="email">
            <a:clrChange>
              <a:clrFrom>
                <a:srgbClr val="FFFFFF"/>
              </a:clrFrom>
              <a:clrTo>
                <a:srgbClr val="FFFFFF">
                  <a:alpha val="0"/>
                </a:srgbClr>
              </a:clrTo>
            </a:clrChange>
            <a:lum bright="-16000" contrast="34000"/>
            <a:extLst>
              <a:ext uri="{28A0092B-C50C-407E-A947-70E740481C1C}">
                <a14:useLocalDpi xmlns="" xmlns:a14="http://schemas.microsoft.com/office/drawing/2010/main" val="0"/>
              </a:ext>
            </a:extLst>
          </a:blip>
          <a:srcRect/>
          <a:stretch>
            <a:fillRect/>
          </a:stretch>
        </p:blipFill>
        <p:spPr bwMode="auto">
          <a:xfrm>
            <a:off x="-23813" y="11113"/>
            <a:ext cx="1252538"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8" name="Connecteur droit 7"/>
          <p:cNvCxnSpPr/>
          <p:nvPr/>
        </p:nvCxnSpPr>
        <p:spPr>
          <a:xfrm>
            <a:off x="381000" y="914400"/>
            <a:ext cx="8756860" cy="1192"/>
          </a:xfrm>
          <a:prstGeom prst="line">
            <a:avLst/>
          </a:prstGeom>
          <a:ln>
            <a:gradFill flip="none" rotWithShape="1">
              <a:gsLst>
                <a:gs pos="0">
                  <a:srgbClr val="120E71"/>
                </a:gs>
                <a:gs pos="100000">
                  <a:srgbClr val="FFFFFF"/>
                </a:gs>
                <a:gs pos="42000">
                  <a:schemeClr val="accent1"/>
                </a:gs>
              </a:gsLst>
              <a:lin ang="0" scaled="1"/>
              <a:tileRect/>
            </a:gradFill>
          </a:ln>
          <a:effectLst>
            <a:outerShdw blurRad="40000" dist="23000" dir="5400000" rotWithShape="0">
              <a:srgbClr val="000000">
                <a:alpha val="35000"/>
              </a:srgbClr>
            </a:outerShdw>
            <a:reflection blurRad="6350" stA="50000" endA="300" endPos="90000" dir="5400000" sy="-100000" algn="bl" rotWithShape="0"/>
          </a:effectLst>
        </p:spPr>
        <p:style>
          <a:lnRef idx="3">
            <a:schemeClr val="accent1"/>
          </a:lnRef>
          <a:fillRef idx="0">
            <a:schemeClr val="accent1"/>
          </a:fillRef>
          <a:effectRef idx="2">
            <a:schemeClr val="accent1"/>
          </a:effectRef>
          <a:fontRef idx="minor">
            <a:schemeClr val="tx1"/>
          </a:fontRef>
        </p:style>
      </p:cxnSp>
      <p:sp>
        <p:nvSpPr>
          <p:cNvPr id="9" name="ZoneTexte 8"/>
          <p:cNvSpPr txBox="1"/>
          <p:nvPr/>
        </p:nvSpPr>
        <p:spPr>
          <a:xfrm>
            <a:off x="0" y="6623447"/>
            <a:ext cx="1835696" cy="261610"/>
          </a:xfrm>
          <a:prstGeom prst="rect">
            <a:avLst/>
          </a:prstGeom>
          <a:noFill/>
        </p:spPr>
        <p:txBody>
          <a:bodyPr wrap="square">
            <a:spAutoFit/>
          </a:bodyPr>
          <a:lstStyle/>
          <a:p>
            <a:pPr>
              <a:defRPr/>
            </a:pPr>
            <a:r>
              <a:rPr lang="fr-FR" sz="1100" dirty="0" smtClean="0">
                <a:solidFill>
                  <a:schemeClr val="accent2">
                    <a:lumMod val="75000"/>
                  </a:schemeClr>
                </a:solidFill>
                <a:latin typeface="Arial Black"/>
                <a:ea typeface="Arial" charset="0"/>
                <a:cs typeface="Arial Black"/>
              </a:rPr>
              <a:t>21 novembre 2013</a:t>
            </a:r>
            <a:endParaRPr lang="fr-FR" sz="1100" dirty="0">
              <a:solidFill>
                <a:schemeClr val="accent2">
                  <a:lumMod val="75000"/>
                </a:schemeClr>
              </a:solidFill>
              <a:latin typeface="Arial Black"/>
              <a:ea typeface="Arial" charset="0"/>
              <a:cs typeface="Arial Black"/>
            </a:endParaRPr>
          </a:p>
        </p:txBody>
      </p:sp>
      <p:sp>
        <p:nvSpPr>
          <p:cNvPr id="10" name="ZoneTexte 9"/>
          <p:cNvSpPr txBox="1"/>
          <p:nvPr/>
        </p:nvSpPr>
        <p:spPr>
          <a:xfrm>
            <a:off x="3886200" y="6608385"/>
            <a:ext cx="1676400" cy="276999"/>
          </a:xfrm>
          <a:prstGeom prst="rect">
            <a:avLst/>
          </a:prstGeom>
          <a:noFill/>
        </p:spPr>
        <p:txBody>
          <a:bodyPr>
            <a:spAutoFit/>
          </a:bodyPr>
          <a:lstStyle/>
          <a:p>
            <a:pPr algn="ctr">
              <a:defRPr/>
            </a:pPr>
            <a:r>
              <a:rPr lang="fr-FR" sz="1200" b="1" dirty="0">
                <a:solidFill>
                  <a:schemeClr val="accent2">
                    <a:lumMod val="75000"/>
                  </a:schemeClr>
                </a:solidFill>
                <a:latin typeface="Arial Black"/>
                <a:ea typeface="Arial" charset="0"/>
                <a:cs typeface="Arial Black"/>
              </a:rPr>
              <a:t>PNF BTS </a:t>
            </a:r>
            <a:r>
              <a:rPr lang="fr-FR" sz="1200" b="1" dirty="0" smtClean="0">
                <a:solidFill>
                  <a:schemeClr val="accent2">
                    <a:lumMod val="75000"/>
                  </a:schemeClr>
                </a:solidFill>
                <a:latin typeface="Arial Black"/>
                <a:ea typeface="Arial" charset="0"/>
                <a:cs typeface="Arial Black"/>
              </a:rPr>
              <a:t>SCBH</a:t>
            </a:r>
            <a:endParaRPr lang="fr-FR" sz="1200" b="1" dirty="0">
              <a:solidFill>
                <a:schemeClr val="accent2">
                  <a:lumMod val="75000"/>
                </a:schemeClr>
              </a:solidFill>
              <a:latin typeface="Arial Black"/>
              <a:ea typeface="Arial" charset="0"/>
              <a:cs typeface="Arial Black"/>
            </a:endParaRPr>
          </a:p>
        </p:txBody>
      </p:sp>
      <p:sp>
        <p:nvSpPr>
          <p:cNvPr id="11" name="ZoneTexte 10"/>
          <p:cNvSpPr txBox="1"/>
          <p:nvPr/>
        </p:nvSpPr>
        <p:spPr>
          <a:xfrm>
            <a:off x="8109520" y="6609159"/>
            <a:ext cx="1143000" cy="276225"/>
          </a:xfrm>
          <a:prstGeom prst="rect">
            <a:avLst/>
          </a:prstGeom>
          <a:noFill/>
        </p:spPr>
        <p:txBody>
          <a:bodyPr>
            <a:spAutoFit/>
          </a:bodyPr>
          <a:lstStyle>
            <a:lvl1pPr eaLnBrk="0" hangingPunct="0">
              <a:defRPr sz="2000">
                <a:solidFill>
                  <a:schemeClr val="tx1"/>
                </a:solidFill>
                <a:latin typeface="Arial" charset="0"/>
                <a:ea typeface="ＭＳ Ｐゴシック" charset="0"/>
                <a:cs typeface="Arial" charset="0"/>
              </a:defRPr>
            </a:lvl1pPr>
            <a:lvl2pPr marL="37931725" indent="-37474525" eaLnBrk="0" hangingPunct="0">
              <a:defRPr sz="2000">
                <a:solidFill>
                  <a:schemeClr val="tx1"/>
                </a:solidFill>
                <a:latin typeface="Arial" charset="0"/>
                <a:ea typeface="Arial" charset="0"/>
                <a:cs typeface="Arial" charset="0"/>
              </a:defRPr>
            </a:lvl2pPr>
            <a:lvl3pPr eaLnBrk="0" hangingPunct="0">
              <a:defRPr sz="2000">
                <a:solidFill>
                  <a:schemeClr val="tx1"/>
                </a:solidFill>
                <a:latin typeface="Arial" charset="0"/>
                <a:ea typeface="Arial" charset="0"/>
                <a:cs typeface="Arial" charset="0"/>
              </a:defRPr>
            </a:lvl3pPr>
            <a:lvl4pPr eaLnBrk="0" hangingPunct="0">
              <a:defRPr sz="2000">
                <a:solidFill>
                  <a:schemeClr val="tx1"/>
                </a:solidFill>
                <a:latin typeface="Arial" charset="0"/>
                <a:ea typeface="Arial" charset="0"/>
                <a:cs typeface="Arial" charset="0"/>
              </a:defRPr>
            </a:lvl4pPr>
            <a:lvl5pPr eaLnBrk="0" hangingPunct="0">
              <a:defRPr sz="2000">
                <a:solidFill>
                  <a:schemeClr val="tx1"/>
                </a:solidFill>
                <a:latin typeface="Arial" charset="0"/>
                <a:ea typeface="Arial" charset="0"/>
                <a:cs typeface="Arial" charset="0"/>
              </a:defRPr>
            </a:lvl5pPr>
            <a:lvl6pPr marL="457200" eaLnBrk="0" fontAlgn="base" hangingPunct="0">
              <a:spcBef>
                <a:spcPct val="0"/>
              </a:spcBef>
              <a:spcAft>
                <a:spcPct val="0"/>
              </a:spcAft>
              <a:defRPr sz="2000">
                <a:solidFill>
                  <a:schemeClr val="tx1"/>
                </a:solidFill>
                <a:latin typeface="Arial" charset="0"/>
                <a:ea typeface="Arial" charset="0"/>
                <a:cs typeface="Arial" charset="0"/>
              </a:defRPr>
            </a:lvl6pPr>
            <a:lvl7pPr marL="914400" eaLnBrk="0" fontAlgn="base" hangingPunct="0">
              <a:spcBef>
                <a:spcPct val="0"/>
              </a:spcBef>
              <a:spcAft>
                <a:spcPct val="0"/>
              </a:spcAft>
              <a:defRPr sz="2000">
                <a:solidFill>
                  <a:schemeClr val="tx1"/>
                </a:solidFill>
                <a:latin typeface="Arial" charset="0"/>
                <a:ea typeface="Arial" charset="0"/>
                <a:cs typeface="Arial" charset="0"/>
              </a:defRPr>
            </a:lvl7pPr>
            <a:lvl8pPr marL="1371600" eaLnBrk="0" fontAlgn="base" hangingPunct="0">
              <a:spcBef>
                <a:spcPct val="0"/>
              </a:spcBef>
              <a:spcAft>
                <a:spcPct val="0"/>
              </a:spcAft>
              <a:defRPr sz="2000">
                <a:solidFill>
                  <a:schemeClr val="tx1"/>
                </a:solidFill>
                <a:latin typeface="Arial" charset="0"/>
                <a:ea typeface="Arial" charset="0"/>
                <a:cs typeface="Arial" charset="0"/>
              </a:defRPr>
            </a:lvl8pPr>
            <a:lvl9pPr marL="1828800" eaLnBrk="0" fontAlgn="base" hangingPunct="0">
              <a:spcBef>
                <a:spcPct val="0"/>
              </a:spcBef>
              <a:spcAft>
                <a:spcPct val="0"/>
              </a:spcAft>
              <a:defRPr sz="2000">
                <a:solidFill>
                  <a:schemeClr val="tx1"/>
                </a:solidFill>
                <a:latin typeface="Arial" charset="0"/>
                <a:ea typeface="Arial" charset="0"/>
                <a:cs typeface="Arial" charset="0"/>
              </a:defRPr>
            </a:lvl9pPr>
          </a:lstStyle>
          <a:p>
            <a:pPr eaLnBrk="1" hangingPunct="1"/>
            <a:r>
              <a:rPr lang="fr-FR" sz="1100" dirty="0">
                <a:solidFill>
                  <a:schemeClr val="accent2">
                    <a:lumMod val="75000"/>
                  </a:schemeClr>
                </a:solidFill>
                <a:latin typeface="Arial Black"/>
                <a:cs typeface="Arial Black"/>
              </a:rPr>
              <a:t>Diapo N°</a:t>
            </a:r>
            <a:fld id="{6207CA73-D683-0E46-A428-1A6FDE460996}" type="slidenum">
              <a:rPr lang="fr-FR" sz="1200" b="1">
                <a:solidFill>
                  <a:schemeClr val="accent2">
                    <a:lumMod val="75000"/>
                  </a:schemeClr>
                </a:solidFill>
                <a:latin typeface="Arial Black"/>
                <a:cs typeface="Arial Black"/>
              </a:rPr>
              <a:pPr eaLnBrk="1" hangingPunct="1"/>
              <a:t>‹N°›</a:t>
            </a:fld>
            <a:endParaRPr lang="fr-FR" sz="1200" b="1" dirty="0">
              <a:solidFill>
                <a:schemeClr val="accent2">
                  <a:lumMod val="75000"/>
                </a:schemeClr>
              </a:solidFill>
              <a:latin typeface="Arial Black"/>
              <a:cs typeface="Arial Black"/>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G_3357.JPG"/>
          <p:cNvPicPr>
            <a:picLocks noChangeAspect="1"/>
          </p:cNvPicPr>
          <p:nvPr/>
        </p:nvPicPr>
        <p:blipFill>
          <a:blip r:embed="rId2" cstate="email">
            <a:alphaModFix amt="49000"/>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itre 1"/>
          <p:cNvSpPr>
            <a:spLocks noGrp="1"/>
          </p:cNvSpPr>
          <p:nvPr>
            <p:ph type="ctrTitle"/>
          </p:nvPr>
        </p:nvSpPr>
        <p:spPr>
          <a:xfrm>
            <a:off x="683568" y="2780928"/>
            <a:ext cx="7772400" cy="1470025"/>
          </a:xfrm>
        </p:spPr>
        <p:txBody>
          <a:bodyPr/>
          <a:lstStyle/>
          <a:p>
            <a:r>
              <a:rPr lang="fr-FR" sz="5400" b="1" dirty="0" smtClean="0">
                <a:solidFill>
                  <a:schemeClr val="tx1"/>
                </a:solidFill>
              </a:rPr>
              <a:t>EXPERIMENTER DES SOLUTIONS CONSTRUCTIVES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196751"/>
            <a:ext cx="8229600" cy="4929411"/>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fr-FR" sz="2400" b="1" kern="0" dirty="0" smtClean="0">
                <a:latin typeface="+mn-lt"/>
                <a:ea typeface="ＭＳ Ｐゴシック" charset="-128"/>
              </a:rPr>
              <a:t>Dans un deuxième temps (1</a:t>
            </a:r>
            <a:r>
              <a:rPr lang="fr-FR" sz="2400" b="1" kern="0" baseline="30000" dirty="0" smtClean="0">
                <a:latin typeface="+mn-lt"/>
                <a:ea typeface="ＭＳ Ｐゴシック" charset="-128"/>
              </a:rPr>
              <a:t>ère</a:t>
            </a:r>
            <a:r>
              <a:rPr lang="fr-FR" sz="2400" b="1" kern="0" dirty="0" smtClean="0">
                <a:latin typeface="+mn-lt"/>
                <a:ea typeface="ＭＳ Ｐゴシック" charset="-128"/>
              </a:rPr>
              <a:t> et 2</a:t>
            </a:r>
            <a:r>
              <a:rPr lang="fr-FR" sz="2400" b="1" kern="0" baseline="30000" dirty="0" smtClean="0">
                <a:latin typeface="+mn-lt"/>
                <a:ea typeface="ＭＳ Ｐゴシック" charset="-128"/>
              </a:rPr>
              <a:t>ème</a:t>
            </a:r>
            <a:r>
              <a:rPr lang="fr-FR" sz="2400" b="1" kern="0" dirty="0" smtClean="0">
                <a:latin typeface="+mn-lt"/>
                <a:ea typeface="ＭＳ Ｐゴシック" charset="-128"/>
              </a:rPr>
              <a:t> année) :</a:t>
            </a:r>
            <a:endParaRPr kumimoji="0" lang="fr-FR" sz="2400" b="1"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b="0" i="0" u="none" strike="noStrike" kern="0" cap="none" spc="0" normalizeH="0" baseline="0" noProof="0" dirty="0" smtClean="0">
                <a:ln>
                  <a:noFill/>
                </a:ln>
                <a:solidFill>
                  <a:schemeClr val="tx1"/>
                </a:solidFill>
                <a:effectLst/>
                <a:uLnTx/>
                <a:uFillTx/>
                <a:latin typeface="+mn-lt"/>
                <a:ea typeface="ＭＳ Ｐゴシック" charset="-128"/>
              </a:rPr>
              <a:t>Réaliser des essais pour déterminer les performances des solutions d’assemblages (bois – bois, bois – dérivés du bois, bois métal « pointes, boulons, gougeons, crampons, anneaux …)</a:t>
            </a:r>
            <a:r>
              <a:rPr kumimoji="0" lang="fr-FR" b="0" i="0" u="none" strike="noStrike" kern="0" cap="none" spc="0" normalizeH="0" baseline="0" noProof="0" dirty="0" smtClean="0">
                <a:ln>
                  <a:noFill/>
                </a:ln>
                <a:effectLst/>
                <a:uLnTx/>
                <a:uFillTx/>
                <a:latin typeface="+mn-lt"/>
                <a:ea typeface="ＭＳ Ｐゴシック" charset="-128"/>
              </a:rPr>
              <a:t> où </a:t>
            </a:r>
            <a:r>
              <a:rPr kumimoji="0" lang="fr-FR" b="0" i="0" u="none" strike="noStrike" kern="0" cap="none" spc="0" normalizeH="0" baseline="0" noProof="0" dirty="0" smtClean="0">
                <a:ln>
                  <a:noFill/>
                </a:ln>
                <a:solidFill>
                  <a:schemeClr val="tx1"/>
                </a:solidFill>
                <a:effectLst/>
                <a:uLnTx/>
                <a:uFillTx/>
                <a:latin typeface="+mn-lt"/>
                <a:ea typeface="ＭＳ Ｐゴシック" charset="-128"/>
              </a:rPr>
              <a:t>l’étudiant définira le </a:t>
            </a:r>
            <a:r>
              <a:rPr kumimoji="0" lang="fr-FR" b="0" i="0" u="none" strike="noStrike" kern="0" cap="none" spc="0" normalizeH="0" baseline="0" noProof="0" dirty="0" smtClean="0">
                <a:ln>
                  <a:noFill/>
                </a:ln>
                <a:solidFill>
                  <a:schemeClr val="tx1"/>
                </a:solidFill>
                <a:effectLst/>
                <a:uLnTx/>
                <a:uFillTx/>
                <a:latin typeface="+mn-lt"/>
                <a:ea typeface="ＭＳ Ｐゴシック" charset="-128"/>
              </a:rPr>
              <a:t>protocole d’essai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34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fr-FR" sz="32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p:txBody>
      </p:sp>
      <p:sp>
        <p:nvSpPr>
          <p:cNvPr id="3"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pic>
        <p:nvPicPr>
          <p:cNvPr id="4" name="Image 3" descr="2013-11-06 11.02.00.jpg"/>
          <p:cNvPicPr>
            <a:picLocks noChangeAspect="1"/>
          </p:cNvPicPr>
          <p:nvPr/>
        </p:nvPicPr>
        <p:blipFill>
          <a:blip r:embed="rId2" cstate="print"/>
          <a:stretch>
            <a:fillRect/>
          </a:stretch>
        </p:blipFill>
        <p:spPr>
          <a:xfrm>
            <a:off x="1403648" y="3212976"/>
            <a:ext cx="2571750" cy="3429000"/>
          </a:xfrm>
          <a:prstGeom prst="rect">
            <a:avLst/>
          </a:prstGeom>
        </p:spPr>
      </p:pic>
      <p:pic>
        <p:nvPicPr>
          <p:cNvPr id="6" name="Image 5" descr="assemblage essai.jpg"/>
          <p:cNvPicPr>
            <a:picLocks noChangeAspect="1"/>
          </p:cNvPicPr>
          <p:nvPr/>
        </p:nvPicPr>
        <p:blipFill>
          <a:blip r:embed="rId3" cstate="print"/>
          <a:stretch>
            <a:fillRect/>
          </a:stretch>
        </p:blipFill>
        <p:spPr>
          <a:xfrm>
            <a:off x="5436096" y="3212976"/>
            <a:ext cx="2221750" cy="335699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124745"/>
            <a:ext cx="8229600" cy="5001418"/>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400" b="0" i="0" u="none" strike="noStrike" kern="0" cap="none" spc="0" normalizeH="0" baseline="0" noProof="0" dirty="0" smtClean="0">
                <a:ln>
                  <a:noFill/>
                </a:ln>
                <a:effectLst/>
                <a:uLnTx/>
                <a:uFillTx/>
                <a:latin typeface="+mn-lt"/>
                <a:ea typeface="ＭＳ Ｐゴシック" charset="-128"/>
              </a:rPr>
              <a:t>Réaliser des tests                                                      de déperditions                                                    thermiques</a:t>
            </a:r>
            <a:r>
              <a:rPr kumimoji="0" lang="fr-FR" sz="2400" b="0" i="0" u="none" strike="noStrike" kern="0" cap="none" spc="0" normalizeH="0" noProof="0" dirty="0" smtClean="0">
                <a:ln>
                  <a:noFill/>
                </a:ln>
                <a:effectLst/>
                <a:uLnTx/>
                <a:uFillTx/>
                <a:latin typeface="+mn-lt"/>
                <a:ea typeface="ＭＳ Ｐゴシック" charset="-128"/>
              </a:rPr>
              <a:t> </a:t>
            </a:r>
            <a:r>
              <a:rPr kumimoji="0" lang="fr-FR" sz="2400" b="0" i="0" u="none" strike="noStrike" kern="0" cap="none" spc="0" normalizeH="0" baseline="0" noProof="0" dirty="0" smtClean="0">
                <a:ln>
                  <a:noFill/>
                </a:ln>
                <a:effectLst/>
                <a:uLnTx/>
                <a:uFillTx/>
                <a:latin typeface="+mn-lt"/>
                <a:ea typeface="ＭＳ Ｐゴシック" charset="-128"/>
              </a:rPr>
              <a:t>sur des                                            bâtiments</a:t>
            </a:r>
            <a:r>
              <a:rPr kumimoji="0" lang="fr-FR" sz="2400" b="0" i="0" u="none" strike="noStrike" kern="0" cap="none" spc="0" normalizeH="0" noProof="0" dirty="0" smtClean="0">
                <a:ln>
                  <a:noFill/>
                </a:ln>
                <a:effectLst/>
                <a:uLnTx/>
                <a:uFillTx/>
                <a:latin typeface="+mn-lt"/>
                <a:ea typeface="ＭＳ Ｐゴシック" charset="-128"/>
              </a:rPr>
              <a:t> </a:t>
            </a:r>
            <a:r>
              <a:rPr kumimoji="0" lang="fr-FR" sz="2400" b="0" i="0" u="none" strike="noStrike" kern="0" cap="none" spc="0" normalizeH="0" baseline="0" noProof="0" dirty="0" smtClean="0">
                <a:ln>
                  <a:noFill/>
                </a:ln>
                <a:effectLst/>
                <a:uLnTx/>
                <a:uFillTx/>
                <a:latin typeface="+mn-lt"/>
                <a:ea typeface="ＭＳ Ｐゴシック" charset="-128"/>
              </a:rPr>
              <a:t>existants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28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lang="fr-FR" sz="2800" kern="0" dirty="0" smtClean="0">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28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tabLst/>
              <a:defRPr/>
            </a:pPr>
            <a:endParaRPr lang="fr-FR" sz="2800" kern="0" dirty="0" smtClean="0">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3400" b="0" i="0" u="none" strike="noStrike" kern="0" cap="none" spc="0" normalizeH="0" baseline="0" noProof="0" dirty="0" smtClean="0">
              <a:ln>
                <a:noFill/>
              </a:ln>
              <a:solidFill>
                <a:schemeClr val="tx1"/>
              </a:solidFill>
              <a:effectLst/>
              <a:uLnTx/>
              <a:uFillTx/>
              <a:latin typeface="+mn-lt"/>
              <a:ea typeface="ＭＳ Ｐゴシック" charset="-128"/>
            </a:endParaRPr>
          </a:p>
        </p:txBody>
      </p:sp>
      <p:sp>
        <p:nvSpPr>
          <p:cNvPr id="3"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pic>
        <p:nvPicPr>
          <p:cNvPr id="5" name="Image 2" descr="air3.jpg"/>
          <p:cNvPicPr>
            <a:picLocks noChangeAspect="1"/>
          </p:cNvPicPr>
          <p:nvPr/>
        </p:nvPicPr>
        <p:blipFill>
          <a:blip r:embed="rId2" cstate="print"/>
          <a:srcRect/>
          <a:stretch>
            <a:fillRect/>
          </a:stretch>
        </p:blipFill>
        <p:spPr bwMode="auto">
          <a:xfrm>
            <a:off x="1043608" y="3861048"/>
            <a:ext cx="7056784" cy="2687871"/>
          </a:xfrm>
          <a:prstGeom prst="rect">
            <a:avLst/>
          </a:prstGeom>
          <a:noFill/>
          <a:ln w="9525">
            <a:noFill/>
            <a:miter lim="800000"/>
            <a:headEnd/>
            <a:tailEnd/>
          </a:ln>
        </p:spPr>
      </p:pic>
      <p:pic>
        <p:nvPicPr>
          <p:cNvPr id="6" name="Image 3" descr="air4.jpg"/>
          <p:cNvPicPr>
            <a:picLocks noChangeAspect="1"/>
          </p:cNvPicPr>
          <p:nvPr/>
        </p:nvPicPr>
        <p:blipFill>
          <a:blip r:embed="rId3" cstate="print"/>
          <a:srcRect/>
          <a:stretch>
            <a:fillRect/>
          </a:stretch>
        </p:blipFill>
        <p:spPr bwMode="auto">
          <a:xfrm>
            <a:off x="4499991" y="1052736"/>
            <a:ext cx="364879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457200" y="1124745"/>
            <a:ext cx="8229600" cy="5001418"/>
          </a:xfrm>
          <a:prstGeom prst="rect">
            <a:avLst/>
          </a:prstGeom>
        </p:spPr>
        <p:txBody>
          <a:bodyPr/>
          <a:lstStyle/>
          <a:p>
            <a:pPr marL="742950" lvl="1" indent="-285750" eaLnBrk="0" hangingPunct="0">
              <a:spcBef>
                <a:spcPct val="20000"/>
              </a:spcBef>
              <a:buFontTx/>
              <a:buChar char="–"/>
            </a:pPr>
            <a:r>
              <a:rPr lang="fr-FR" sz="2800" kern="0" dirty="0" smtClean="0">
                <a:ea typeface="ＭＳ Ｐゴシック" charset="-128"/>
              </a:rPr>
              <a:t>Réaliser des tests                                     d’étanchéité à l’air                                               (porte soufflante,                                             machine à fumée)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3400" b="0" i="0" u="none" strike="noStrike" kern="0" cap="none" spc="0" normalizeH="0" baseline="0" noProof="0" dirty="0" smtClean="0">
              <a:ln>
                <a:noFill/>
              </a:ln>
              <a:solidFill>
                <a:schemeClr val="tx1"/>
              </a:solidFill>
              <a:effectLst/>
              <a:uLnTx/>
              <a:uFillTx/>
              <a:latin typeface="+mn-lt"/>
              <a:ea typeface="ＭＳ Ｐゴシック" charset="-128"/>
            </a:endParaRPr>
          </a:p>
        </p:txBody>
      </p:sp>
      <p:sp>
        <p:nvSpPr>
          <p:cNvPr id="3"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pic>
        <p:nvPicPr>
          <p:cNvPr id="4" name="Image 3" descr="air1.jpg"/>
          <p:cNvPicPr>
            <a:picLocks noChangeAspect="1"/>
          </p:cNvPicPr>
          <p:nvPr/>
        </p:nvPicPr>
        <p:blipFill>
          <a:blip r:embed="rId2" cstate="print"/>
          <a:srcRect/>
          <a:stretch>
            <a:fillRect/>
          </a:stretch>
        </p:blipFill>
        <p:spPr bwMode="auto">
          <a:xfrm>
            <a:off x="4499992" y="1124744"/>
            <a:ext cx="4032448" cy="5375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3" name="Espace réservé du contenu 2"/>
          <p:cNvSpPr txBox="1">
            <a:spLocks/>
          </p:cNvSpPr>
          <p:nvPr/>
        </p:nvSpPr>
        <p:spPr>
          <a:xfrm>
            <a:off x="457200" y="1700807"/>
            <a:ext cx="8229600" cy="4425355"/>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400" b="0" i="0" u="none" strike="noStrike" kern="0" cap="none" spc="0" normalizeH="0" baseline="0" noProof="0" dirty="0" smtClean="0">
                <a:ln>
                  <a:noFill/>
                </a:ln>
                <a:solidFill>
                  <a:schemeClr val="tx1"/>
                </a:solidFill>
                <a:effectLst/>
                <a:uLnTx/>
                <a:uFillTx/>
                <a:latin typeface="+mn-lt"/>
                <a:ea typeface="ＭＳ Ｐゴシック" charset="-128"/>
              </a:rPr>
              <a:t>Réaliser des tests d’étanchéité à l’eau</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400" b="0" i="0" u="none" strike="noStrike" kern="0" cap="none" spc="0" normalizeH="0" baseline="0" noProof="0" dirty="0" smtClean="0">
                <a:ln>
                  <a:noFill/>
                </a:ln>
                <a:solidFill>
                  <a:schemeClr val="tx1"/>
                </a:solidFill>
                <a:effectLst/>
                <a:uLnTx/>
                <a:uFillTx/>
                <a:latin typeface="+mn-lt"/>
                <a:ea typeface="ＭＳ Ｐゴシック" charset="-128"/>
              </a:rPr>
              <a:t>Réaliser des mesures d’isolation acoustique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fr-FR" sz="32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p:txBody>
      </p:sp>
      <p:pic>
        <p:nvPicPr>
          <p:cNvPr id="4" name="Image 3" descr="sonometre-numerique-bk732.jpg"/>
          <p:cNvPicPr>
            <a:picLocks noChangeAspect="1"/>
          </p:cNvPicPr>
          <p:nvPr/>
        </p:nvPicPr>
        <p:blipFill>
          <a:blip r:embed="rId2" cstate="print"/>
          <a:srcRect/>
          <a:stretch>
            <a:fillRect/>
          </a:stretch>
        </p:blipFill>
        <p:spPr bwMode="auto">
          <a:xfrm>
            <a:off x="3131840" y="2708920"/>
            <a:ext cx="4684713" cy="3652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4" name="Espace réservé du contenu 2"/>
          <p:cNvSpPr txBox="1">
            <a:spLocks/>
          </p:cNvSpPr>
          <p:nvPr/>
        </p:nvSpPr>
        <p:spPr>
          <a:xfrm>
            <a:off x="457200" y="1600200"/>
            <a:ext cx="8229600" cy="4525963"/>
          </a:xfrm>
          <a:prstGeom prst="rect">
            <a:avLst/>
          </a:prstGeom>
        </p:spPr>
        <p:txBody>
          <a:bodyPr/>
          <a:lstStyle/>
          <a:p>
            <a:pPr marL="342900" lvl="1" indent="-342900" eaLnBrk="0" hangingPunct="0">
              <a:spcBef>
                <a:spcPct val="20000"/>
              </a:spcBef>
              <a:buFont typeface="Arial" charset="0"/>
              <a:buChar char="•"/>
            </a:pPr>
            <a:r>
              <a:rPr lang="fr-FR" sz="2800" b="1" u="sng" dirty="0" smtClean="0"/>
              <a:t>En 2</a:t>
            </a:r>
            <a:r>
              <a:rPr lang="fr-FR" sz="2800" b="1" u="sng" baseline="30000" dirty="0" smtClean="0"/>
              <a:t>ème</a:t>
            </a:r>
            <a:r>
              <a:rPr lang="fr-FR" sz="2800" b="1" u="sng" dirty="0" smtClean="0"/>
              <a:t> année </a:t>
            </a:r>
            <a:r>
              <a:rPr lang="fr-FR" sz="2800" dirty="0" smtClean="0"/>
              <a:t>:</a:t>
            </a:r>
            <a:endParaRPr lang="fr-FR" sz="2800" kern="0" dirty="0" smtClean="0">
              <a:ea typeface="ＭＳ Ｐゴシック" charset="-128"/>
            </a:endParaRPr>
          </a:p>
          <a:p>
            <a:pPr marL="342900" marR="0" lvl="1"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fr-FR" sz="28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1"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L’étudiant devra définir le protocole d’essai, le matériel à mettre en œuvre, les mesures à effectuer et analyser les résultats pour faire un choix de matériaux, de matériels et de mise en œuvre.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fr-FR" sz="32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3" name="Espace réservé du contenu 2"/>
          <p:cNvSpPr txBox="1">
            <a:spLocks/>
          </p:cNvSpPr>
          <p:nvPr/>
        </p:nvSpPr>
        <p:spPr>
          <a:xfrm>
            <a:off x="457200" y="1268760"/>
            <a:ext cx="8229600" cy="4857403"/>
          </a:xfrm>
          <a:prstGeom prst="rect">
            <a:avLst/>
          </a:prstGeom>
        </p:spPr>
        <p:txBody>
          <a:bodyPr/>
          <a:lstStyle/>
          <a:p>
            <a:pPr marL="342900" marR="0" lvl="1" indent="-342900" algn="l" defTabSz="914400" rtl="0" eaLnBrk="0" fontAlgn="base" latinLnBrk="0" hangingPunct="0">
              <a:lnSpc>
                <a:spcPct val="100000"/>
              </a:lnSpc>
              <a:spcBef>
                <a:spcPct val="20000"/>
              </a:spcBef>
              <a:spcAft>
                <a:spcPct val="0"/>
              </a:spcAft>
              <a:buClrTx/>
              <a:buSzTx/>
              <a:tabLst/>
              <a:defRPr/>
            </a:pPr>
            <a:r>
              <a:rPr lang="fr-FR" sz="2800" kern="0" dirty="0" smtClean="0">
                <a:latin typeface="+mn-lt"/>
                <a:ea typeface="ＭＳ Ｐゴシック" charset="-128"/>
              </a:rPr>
              <a:t>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L’étudiant pourra à partir d’une structure fabriquée à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l’atelier : </a:t>
            </a:r>
          </a:p>
          <a:p>
            <a:pPr marL="342900" marR="0" lvl="1" indent="-342900" algn="l" defTabSz="914400" rtl="0" eaLnBrk="0" fontAlgn="base" latinLnBrk="0" hangingPunct="0">
              <a:lnSpc>
                <a:spcPct val="100000"/>
              </a:lnSpc>
              <a:spcBef>
                <a:spcPct val="20000"/>
              </a:spcBef>
              <a:spcAft>
                <a:spcPct val="0"/>
              </a:spcAft>
              <a:buClrTx/>
              <a:buSzTx/>
              <a:tabLst/>
              <a:defRPr/>
            </a:pPr>
            <a:r>
              <a:rPr lang="fr-FR" sz="2800" kern="0" dirty="0" smtClean="0">
                <a:latin typeface="+mn-lt"/>
                <a:ea typeface="ＭＳ Ｐゴシック" charset="-128"/>
              </a:rPr>
              <a:t>-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réaliser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un</a:t>
            </a:r>
            <a:r>
              <a:rPr kumimoji="0" lang="fr-FR" sz="2800" b="0" i="0" u="none" strike="noStrike" kern="0" cap="none" spc="0" normalizeH="0" noProof="0" dirty="0" smtClean="0">
                <a:ln>
                  <a:noFill/>
                </a:ln>
                <a:solidFill>
                  <a:schemeClr val="tx1"/>
                </a:solidFill>
                <a:effectLst/>
                <a:uLnTx/>
                <a:uFillTx/>
                <a:latin typeface="+mn-lt"/>
                <a:ea typeface="ＭＳ Ｐゴシック" charset="-128"/>
              </a:rPr>
              <a:t> test d</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’étanchéité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à </a:t>
            </a: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l’air.</a:t>
            </a:r>
          </a:p>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lang="fr-FR" sz="2800" kern="0" dirty="0" smtClean="0">
                <a:latin typeface="+mn-lt"/>
                <a:ea typeface="ＭＳ Ｐゴシック" charset="-128"/>
              </a:rPr>
              <a:t>a</a:t>
            </a:r>
            <a:r>
              <a:rPr lang="fr-FR" sz="2800" kern="0" noProof="0" dirty="0" err="1" smtClean="0">
                <a:latin typeface="+mn-lt"/>
                <a:ea typeface="ＭＳ Ｐゴシック" charset="-128"/>
              </a:rPr>
              <a:t>nalyser</a:t>
            </a:r>
            <a:r>
              <a:rPr lang="fr-FR" sz="2800" kern="0" noProof="0" dirty="0" smtClean="0">
                <a:latin typeface="+mn-lt"/>
                <a:ea typeface="ＭＳ Ｐゴシック" charset="-128"/>
              </a:rPr>
              <a:t> le comportement </a:t>
            </a:r>
            <a:r>
              <a:rPr kumimoji="0" lang="fr-FR" sz="2800" b="0" i="0" u="none" strike="noStrike" kern="0" cap="none" spc="0" normalizeH="0" noProof="0" dirty="0" smtClean="0">
                <a:ln>
                  <a:noFill/>
                </a:ln>
                <a:solidFill>
                  <a:schemeClr val="tx1"/>
                </a:solidFill>
                <a:effectLst/>
                <a:uLnTx/>
                <a:uFillTx/>
                <a:latin typeface="+mn-lt"/>
                <a:ea typeface="ＭＳ Ｐゴシック" charset="-128"/>
              </a:rPr>
              <a:t>thermique</a:t>
            </a:r>
          </a:p>
          <a:p>
            <a:pPr marL="342900" marR="0" lvl="1" indent="-342900" algn="l" defTabSz="914400" rtl="0" eaLnBrk="0" fontAlgn="base" latinLnBrk="0" hangingPunct="0">
              <a:lnSpc>
                <a:spcPct val="100000"/>
              </a:lnSpc>
              <a:spcBef>
                <a:spcPct val="20000"/>
              </a:spcBef>
              <a:spcAft>
                <a:spcPct val="0"/>
              </a:spcAft>
              <a:buClrTx/>
              <a:buSzTx/>
              <a:buFontTx/>
              <a:buChar char="-"/>
              <a:tabLst/>
              <a:defRPr/>
            </a:pPr>
            <a:r>
              <a:rPr kumimoji="0" lang="fr-FR" sz="2800" b="0" i="0" u="none" strike="noStrike" kern="0" cap="none" spc="0" normalizeH="0" noProof="0" dirty="0" smtClean="0">
                <a:ln>
                  <a:noFill/>
                </a:ln>
                <a:solidFill>
                  <a:schemeClr val="tx1"/>
                </a:solidFill>
                <a:effectLst/>
                <a:uLnTx/>
                <a:uFillTx/>
                <a:latin typeface="+mn-lt"/>
                <a:ea typeface="ＭＳ Ｐゴシック" charset="-128"/>
              </a:rPr>
              <a:t> </a:t>
            </a:r>
            <a:r>
              <a:rPr lang="fr-FR" sz="2800" kern="0" noProof="0" dirty="0" smtClean="0">
                <a:latin typeface="+mn-lt"/>
                <a:ea typeface="ＭＳ Ｐゴシック" charset="-128"/>
              </a:rPr>
              <a:t>vérifier </a:t>
            </a:r>
            <a:r>
              <a:rPr lang="fr-FR" sz="2800" kern="0" noProof="0" dirty="0" smtClean="0">
                <a:latin typeface="+mn-lt"/>
                <a:ea typeface="ＭＳ Ｐゴシック" charset="-128"/>
              </a:rPr>
              <a:t>sa </a:t>
            </a:r>
          </a:p>
          <a:p>
            <a:pPr marL="342900" marR="0" lvl="1" indent="-342900" algn="l" defTabSz="914400" rtl="0" eaLnBrk="0" fontAlgn="base" latinLnBrk="0" hangingPunct="0">
              <a:lnSpc>
                <a:spcPct val="100000"/>
              </a:lnSpc>
              <a:spcBef>
                <a:spcPct val="20000"/>
              </a:spcBef>
              <a:spcAft>
                <a:spcPct val="0"/>
              </a:spcAft>
              <a:buClrTx/>
              <a:buSzTx/>
              <a:tabLst/>
              <a:defRPr/>
            </a:pPr>
            <a:r>
              <a:rPr kumimoji="0" lang="fr-FR" sz="2800" b="0" i="0" u="none" strike="noStrike" kern="0" cap="none" spc="0" normalizeH="0" baseline="0" dirty="0" smtClean="0">
                <a:ln>
                  <a:noFill/>
                </a:ln>
                <a:solidFill>
                  <a:schemeClr val="tx1"/>
                </a:solidFill>
                <a:effectLst/>
                <a:uLnTx/>
                <a:uFillTx/>
                <a:latin typeface="+mn-lt"/>
                <a:ea typeface="ＭＳ Ｐゴシック" charset="-128"/>
              </a:rPr>
              <a:t>	conformité</a:t>
            </a:r>
          </a:p>
          <a:p>
            <a:pPr marL="342900" marR="0" lvl="1" indent="-342900" algn="l" defTabSz="914400" rtl="0" eaLnBrk="0" fontAlgn="base" latinLnBrk="0" hangingPunct="0">
              <a:lnSpc>
                <a:spcPct val="100000"/>
              </a:lnSpc>
              <a:spcBef>
                <a:spcPct val="20000"/>
              </a:spcBef>
              <a:spcAft>
                <a:spcPct val="0"/>
              </a:spcAft>
              <a:buClrTx/>
              <a:buSzTx/>
              <a:tabLst/>
              <a:defRPr/>
            </a:pPr>
            <a:r>
              <a:rPr lang="fr-FR" sz="2800" kern="0" noProof="0" dirty="0" smtClean="0">
                <a:latin typeface="+mn-lt"/>
                <a:ea typeface="ＭＳ Ｐゴシック" charset="-128"/>
              </a:rPr>
              <a:t>	vis-à-vis de </a:t>
            </a:r>
            <a:r>
              <a:rPr kumimoji="0" lang="fr-FR" sz="2800" b="0" i="0" u="none" strike="noStrike" kern="0" cap="none" spc="0" normalizeH="0" baseline="0" dirty="0" smtClean="0">
                <a:ln>
                  <a:noFill/>
                </a:ln>
                <a:solidFill>
                  <a:schemeClr val="tx1"/>
                </a:solidFill>
                <a:effectLst/>
                <a:uLnTx/>
                <a:uFillTx/>
                <a:latin typeface="+mn-lt"/>
                <a:ea typeface="ＭＳ Ｐゴシック" charset="-128"/>
              </a:rPr>
              <a:t>la </a:t>
            </a:r>
          </a:p>
          <a:p>
            <a:pPr marL="342900" marR="0" lvl="1" indent="-342900" algn="l" defTabSz="914400" rtl="0" eaLnBrk="0" fontAlgn="base" latinLnBrk="0" hangingPunct="0">
              <a:lnSpc>
                <a:spcPct val="100000"/>
              </a:lnSpc>
              <a:spcBef>
                <a:spcPct val="20000"/>
              </a:spcBef>
              <a:spcAft>
                <a:spcPct val="0"/>
              </a:spcAft>
              <a:buClrTx/>
              <a:buSzTx/>
              <a:tabLst/>
              <a:defRPr/>
            </a:pPr>
            <a:r>
              <a:rPr lang="fr-FR" sz="2800" kern="0" dirty="0" smtClean="0">
                <a:latin typeface="+mn-lt"/>
                <a:ea typeface="ＭＳ Ｐゴシック" charset="-128"/>
              </a:rPr>
              <a:t>	</a:t>
            </a:r>
            <a:r>
              <a:rPr kumimoji="0" lang="fr-FR" sz="2800" b="0" i="0" u="none" strike="noStrike" kern="0" cap="none" spc="0" normalizeH="0" baseline="0" dirty="0" smtClean="0">
                <a:ln>
                  <a:noFill/>
                </a:ln>
                <a:solidFill>
                  <a:schemeClr val="tx1"/>
                </a:solidFill>
                <a:effectLst/>
                <a:uLnTx/>
                <a:uFillTx/>
                <a:latin typeface="+mn-lt"/>
                <a:ea typeface="ＭＳ Ｐゴシック" charset="-128"/>
              </a:rPr>
              <a:t>réglementation</a:t>
            </a:r>
            <a:endParaRPr kumimoji="0" lang="fr-FR" sz="28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fr-FR" sz="3200" b="0"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endParaRPr>
          </a:p>
        </p:txBody>
      </p:sp>
      <p:pic>
        <p:nvPicPr>
          <p:cNvPr id="4" name="Image 3" descr="2013-11-05 13.15.31.jpg"/>
          <p:cNvPicPr>
            <a:picLocks noChangeAspect="1"/>
          </p:cNvPicPr>
          <p:nvPr/>
        </p:nvPicPr>
        <p:blipFill>
          <a:blip r:embed="rId2" cstate="print"/>
          <a:stretch>
            <a:fillRect/>
          </a:stretch>
        </p:blipFill>
        <p:spPr>
          <a:xfrm>
            <a:off x="4427984" y="3212976"/>
            <a:ext cx="4320480" cy="324036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3" name="Espace réservé du contenu 2"/>
          <p:cNvSpPr txBox="1">
            <a:spLocks/>
          </p:cNvSpPr>
          <p:nvPr/>
        </p:nvSpPr>
        <p:spPr>
          <a:xfrm>
            <a:off x="467544" y="1124744"/>
            <a:ext cx="8229600" cy="5001419"/>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Réaliser des essais sur de petites structures :</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fr-FR" b="0" i="0" u="none" strike="noStrike" kern="0" cap="none" spc="0" normalizeH="0" baseline="0" noProof="0" dirty="0" smtClean="0">
                <a:ln>
                  <a:noFill/>
                </a:ln>
                <a:solidFill>
                  <a:schemeClr val="tx1"/>
                </a:solidFill>
                <a:effectLst/>
                <a:uLnTx/>
                <a:uFillTx/>
                <a:latin typeface="+mn-lt"/>
                <a:ea typeface="ＭＳ Ｐゴシック" charset="-128"/>
              </a:rPr>
              <a:t>Poutres : rôle de l'inertie, cisaillement                      longitudinal, déversement, flambement,                                      poutres sur appuis multiples…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fr-FR" b="0" i="0" u="none" strike="noStrike" kern="0" cap="none" spc="0" normalizeH="0" baseline="0" noProof="0" dirty="0" smtClean="0">
                <a:ln>
                  <a:noFill/>
                </a:ln>
                <a:solidFill>
                  <a:schemeClr val="tx1"/>
                </a:solidFill>
                <a:effectLst/>
                <a:uLnTx/>
                <a:uFillTx/>
                <a:latin typeface="+mn-lt"/>
                <a:ea typeface="ＭＳ Ｐゴシック" charset="-128"/>
              </a:rPr>
              <a:t>fermettes, fermes, mur ossature bois :                               traction et compression des structures                                        triangulées, contreventement sur                                         maquette structurelle, rigidité des murs                                    à ossature bois…</a:t>
            </a:r>
          </a:p>
          <a:p>
            <a:pPr marL="1143000" marR="0" lvl="2" indent="-228600" algn="l" defTabSz="914400" rtl="0" eaLnBrk="0" fontAlgn="base" latinLnBrk="0" hangingPunct="0">
              <a:lnSpc>
                <a:spcPct val="100000"/>
              </a:lnSpc>
              <a:spcBef>
                <a:spcPct val="20000"/>
              </a:spcBef>
              <a:spcAft>
                <a:spcPct val="0"/>
              </a:spcAft>
              <a:buClrTx/>
              <a:buSzTx/>
              <a:buFontTx/>
              <a:buChar char="•"/>
              <a:tabLst/>
              <a:defRPr/>
            </a:pPr>
            <a:r>
              <a:rPr kumimoji="0" lang="fr-FR" b="0" i="0" u="none" strike="noStrike" kern="0" cap="none" spc="0" normalizeH="0" baseline="0" noProof="0" dirty="0" smtClean="0">
                <a:ln>
                  <a:noFill/>
                </a:ln>
                <a:solidFill>
                  <a:schemeClr val="tx1"/>
                </a:solidFill>
                <a:effectLst/>
                <a:uLnTx/>
                <a:uFillTx/>
                <a:latin typeface="+mn-lt"/>
                <a:ea typeface="ＭＳ Ｐゴシック" charset="-128"/>
              </a:rPr>
              <a:t>Assemblages : ancrages des murs et                                 pieds de poteaux, plan de collage,                                     comparatif de type d'assemblages…</a:t>
            </a:r>
          </a:p>
        </p:txBody>
      </p:sp>
      <p:pic>
        <p:nvPicPr>
          <p:cNvPr id="4" name="Image 3" descr="banc de flexion.jpg"/>
          <p:cNvPicPr>
            <a:picLocks noChangeAspect="1"/>
          </p:cNvPicPr>
          <p:nvPr/>
        </p:nvPicPr>
        <p:blipFill>
          <a:blip r:embed="rId2" cstate="print"/>
          <a:stretch>
            <a:fillRect/>
          </a:stretch>
        </p:blipFill>
        <p:spPr>
          <a:xfrm>
            <a:off x="6372200" y="1628800"/>
            <a:ext cx="2376264" cy="483793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196752"/>
            <a:ext cx="8673778" cy="2088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a:defRPr/>
            </a:pPr>
            <a:endParaRPr kumimoji="0" lang="fr-FR" sz="4400" b="1" i="0" u="none" strike="noStrike" kern="0" cap="none" spc="0" normalizeH="0" baseline="0" noProof="0" dirty="0">
              <a:ln>
                <a:noFill/>
              </a:ln>
              <a:solidFill>
                <a:schemeClr val="tx2"/>
              </a:solidFill>
              <a:effectLst/>
              <a:uLnTx/>
              <a:uFillTx/>
              <a:latin typeface="Arial" charset="0"/>
              <a:ea typeface="ＭＳ Ｐゴシック" charset="0"/>
              <a:cs typeface="ＭＳ Ｐゴシック" charset="0"/>
            </a:endParaRPr>
          </a:p>
        </p:txBody>
      </p:sp>
      <p:sp>
        <p:nvSpPr>
          <p:cNvPr id="9" name="Titre 1"/>
          <p:cNvSpPr txBox="1">
            <a:spLocks/>
          </p:cNvSpPr>
          <p:nvPr/>
        </p:nvSpPr>
        <p:spPr>
          <a:xfrm>
            <a:off x="467544" y="188640"/>
            <a:ext cx="8229600" cy="73347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rPr>
              <a:t>ACTIVITES</a:t>
            </a:r>
          </a:p>
        </p:txBody>
      </p:sp>
      <p:sp>
        <p:nvSpPr>
          <p:cNvPr id="10" name="Rectangle 9"/>
          <p:cNvSpPr/>
          <p:nvPr/>
        </p:nvSpPr>
        <p:spPr>
          <a:xfrm>
            <a:off x="539552" y="1628506"/>
            <a:ext cx="8136904" cy="3970318"/>
          </a:xfrm>
          <a:prstGeom prst="rect">
            <a:avLst/>
          </a:prstGeom>
        </p:spPr>
        <p:txBody>
          <a:bodyPr wrap="square">
            <a:spAutoFit/>
          </a:bodyPr>
          <a:lstStyle/>
          <a:p>
            <a:pPr marL="0" lvl="2"/>
            <a:r>
              <a:rPr lang="fr-FR" sz="4000" b="1" u="sng" dirty="0" smtClean="0"/>
              <a:t>Concevoir les Systèmes Constructifs Bois</a:t>
            </a:r>
            <a:endParaRPr lang="fr-FR" sz="4000" u="sng" dirty="0" smtClean="0"/>
          </a:p>
          <a:p>
            <a:endParaRPr lang="fr-FR" sz="2800" dirty="0" smtClean="0"/>
          </a:p>
          <a:p>
            <a:r>
              <a:rPr lang="fr-FR" sz="3600" dirty="0" smtClean="0"/>
              <a:t>Ses activités consistent, au sein de son entreprise, à choisir des solutions constructives à l’aide de l’expérimentation.</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3"/>
          <p:cNvGraphicFramePr>
            <a:graphicFrameLocks/>
          </p:cNvGraphicFramePr>
          <p:nvPr/>
        </p:nvGraphicFramePr>
        <p:xfrm>
          <a:off x="0" y="1124744"/>
          <a:ext cx="9144000"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re 1"/>
          <p:cNvSpPr txBox="1">
            <a:spLocks/>
          </p:cNvSpPr>
          <p:nvPr/>
        </p:nvSpPr>
        <p:spPr>
          <a:xfrm>
            <a:off x="1259632" y="116632"/>
            <a:ext cx="7704857" cy="719807"/>
          </a:xfrm>
          <a:prstGeom prst="rect">
            <a:avLst/>
          </a:prstGeom>
        </p:spPr>
        <p:txBody>
          <a:bodyPr rtlCol="0">
            <a:normAutofit/>
          </a:bodyPr>
          <a:lstStyle/>
          <a:p>
            <a:pPr marL="0" marR="0" lvl="0" indent="0" algn="ctr" defTabSz="914400" rtl="0" eaLnBrk="0" fontAlgn="auto" latinLnBrk="0" hangingPunct="0">
              <a:lnSpc>
                <a:spcPct val="100000"/>
              </a:lnSpc>
              <a:spcBef>
                <a:spcPct val="0"/>
              </a:spcBef>
              <a:spcAft>
                <a:spcPts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rPr>
              <a:t>COMPETENCES</a:t>
            </a:r>
            <a:endParaRPr kumimoji="0" lang="fr-FR" sz="3200" b="1" i="0" u="none" strike="noStrike" kern="0" cap="none" spc="0" normalizeH="0" baseline="0" noProof="0" dirty="0">
              <a:ln>
                <a:noFill/>
              </a:ln>
              <a:solidFill>
                <a:schemeClr val="tx2"/>
              </a:solidFill>
              <a:effectLst/>
              <a:uLnTx/>
              <a:uFillTx/>
              <a:latin typeface="+mj-lt"/>
              <a:ea typeface="ＭＳ Ｐゴシック" charset="0"/>
              <a:cs typeface="ＭＳ Ｐゴシック"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826629D1-3E4C-4AB9-86F6-286F5C6C8113}"/>
                                            </p:graphicEl>
                                          </p:spTgt>
                                        </p:tgtEl>
                                        <p:attrNameLst>
                                          <p:attrName>style.visibility</p:attrName>
                                        </p:attrNameLst>
                                      </p:cBhvr>
                                      <p:to>
                                        <p:strVal val="visible"/>
                                      </p:to>
                                    </p:set>
                                    <p:anim calcmode="lin" valueType="num">
                                      <p:cBhvr additive="base">
                                        <p:cTn id="7" dur="500" fill="hold"/>
                                        <p:tgtEl>
                                          <p:spTgt spid="6">
                                            <p:graphicEl>
                                              <a:dgm id="{826629D1-3E4C-4AB9-86F6-286F5C6C811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26629D1-3E4C-4AB9-86F6-286F5C6C811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FC8E3ACE-830C-460E-8030-9CB9AC318D8C}"/>
                                            </p:graphicEl>
                                          </p:spTgt>
                                        </p:tgtEl>
                                        <p:attrNameLst>
                                          <p:attrName>style.visibility</p:attrName>
                                        </p:attrNameLst>
                                      </p:cBhvr>
                                      <p:to>
                                        <p:strVal val="visible"/>
                                      </p:to>
                                    </p:set>
                                    <p:anim calcmode="lin" valueType="num">
                                      <p:cBhvr additive="base">
                                        <p:cTn id="13" dur="500" fill="hold"/>
                                        <p:tgtEl>
                                          <p:spTgt spid="6">
                                            <p:graphicEl>
                                              <a:dgm id="{FC8E3ACE-830C-460E-8030-9CB9AC318D8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FC8E3ACE-830C-460E-8030-9CB9AC318D8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4C5F03BB-F779-4B1C-9E6D-FFC727FE9342}"/>
                                            </p:graphicEl>
                                          </p:spTgt>
                                        </p:tgtEl>
                                        <p:attrNameLst>
                                          <p:attrName>style.visibility</p:attrName>
                                        </p:attrNameLst>
                                      </p:cBhvr>
                                      <p:to>
                                        <p:strVal val="visible"/>
                                      </p:to>
                                    </p:set>
                                    <p:anim calcmode="lin" valueType="num">
                                      <p:cBhvr additive="base">
                                        <p:cTn id="17" dur="500" fill="hold"/>
                                        <p:tgtEl>
                                          <p:spTgt spid="6">
                                            <p:graphicEl>
                                              <a:dgm id="{4C5F03BB-F779-4B1C-9E6D-FFC727FE9342}"/>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4C5F03BB-F779-4B1C-9E6D-FFC727FE9342}"/>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graphicEl>
                                              <a:dgm id="{ABE2CF8B-08CC-403A-961D-E3B80DED9750}"/>
                                            </p:graphicEl>
                                          </p:spTgt>
                                        </p:tgtEl>
                                        <p:attrNameLst>
                                          <p:attrName>style.visibility</p:attrName>
                                        </p:attrNameLst>
                                      </p:cBhvr>
                                      <p:to>
                                        <p:strVal val="visible"/>
                                      </p:to>
                                    </p:set>
                                    <p:anim calcmode="lin" valueType="num">
                                      <p:cBhvr additive="base">
                                        <p:cTn id="23" dur="500" fill="hold"/>
                                        <p:tgtEl>
                                          <p:spTgt spid="6">
                                            <p:graphicEl>
                                              <a:dgm id="{ABE2CF8B-08CC-403A-961D-E3B80DED9750}"/>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ABE2CF8B-08CC-403A-961D-E3B80DED9750}"/>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graphicEl>
                                              <a:dgm id="{F56222E5-675D-48E7-A601-CF7C3F6C52CE}"/>
                                            </p:graphicEl>
                                          </p:spTgt>
                                        </p:tgtEl>
                                        <p:attrNameLst>
                                          <p:attrName>style.visibility</p:attrName>
                                        </p:attrNameLst>
                                      </p:cBhvr>
                                      <p:to>
                                        <p:strVal val="visible"/>
                                      </p:to>
                                    </p:set>
                                    <p:anim calcmode="lin" valueType="num">
                                      <p:cBhvr additive="base">
                                        <p:cTn id="27" dur="500" fill="hold"/>
                                        <p:tgtEl>
                                          <p:spTgt spid="6">
                                            <p:graphicEl>
                                              <a:dgm id="{F56222E5-675D-48E7-A601-CF7C3F6C52C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graphicEl>
                                              <a:dgm id="{F56222E5-675D-48E7-A601-CF7C3F6C52C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graphicEl>
                                              <a:dgm id="{EC022AE5-A7DF-48FE-B46B-5FF02B91BDFB}"/>
                                            </p:graphicEl>
                                          </p:spTgt>
                                        </p:tgtEl>
                                        <p:attrNameLst>
                                          <p:attrName>style.visibility</p:attrName>
                                        </p:attrNameLst>
                                      </p:cBhvr>
                                      <p:to>
                                        <p:strVal val="visible"/>
                                      </p:to>
                                    </p:set>
                                    <p:anim calcmode="lin" valueType="num">
                                      <p:cBhvr additive="base">
                                        <p:cTn id="33" dur="500" fill="hold"/>
                                        <p:tgtEl>
                                          <p:spTgt spid="6">
                                            <p:graphicEl>
                                              <a:dgm id="{EC022AE5-A7DF-48FE-B46B-5FF02B91BDFB}"/>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graphicEl>
                                              <a:dgm id="{EC022AE5-A7DF-48FE-B46B-5FF02B91BDFB}"/>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graphicEl>
                                              <a:dgm id="{1A112572-E20E-431C-A1B9-6C38A9C6D41A}"/>
                                            </p:graphicEl>
                                          </p:spTgt>
                                        </p:tgtEl>
                                        <p:attrNameLst>
                                          <p:attrName>style.visibility</p:attrName>
                                        </p:attrNameLst>
                                      </p:cBhvr>
                                      <p:to>
                                        <p:strVal val="visible"/>
                                      </p:to>
                                    </p:set>
                                    <p:anim calcmode="lin" valueType="num">
                                      <p:cBhvr additive="base">
                                        <p:cTn id="37" dur="500" fill="hold"/>
                                        <p:tgtEl>
                                          <p:spTgt spid="6">
                                            <p:graphicEl>
                                              <a:dgm id="{1A112572-E20E-431C-A1B9-6C38A9C6D41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graphicEl>
                                              <a:dgm id="{1A112572-E20E-431C-A1B9-6C38A9C6D41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graphicEl>
                                              <a:dgm id="{43F7CFD1-44A2-4D1F-A420-D12BA1A6E2AC}"/>
                                            </p:graphicEl>
                                          </p:spTgt>
                                        </p:tgtEl>
                                        <p:attrNameLst>
                                          <p:attrName>style.visibility</p:attrName>
                                        </p:attrNameLst>
                                      </p:cBhvr>
                                      <p:to>
                                        <p:strVal val="visible"/>
                                      </p:to>
                                    </p:set>
                                    <p:anim calcmode="lin" valueType="num">
                                      <p:cBhvr additive="base">
                                        <p:cTn id="43" dur="500" fill="hold"/>
                                        <p:tgtEl>
                                          <p:spTgt spid="6">
                                            <p:graphicEl>
                                              <a:dgm id="{43F7CFD1-44A2-4D1F-A420-D12BA1A6E2A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graphicEl>
                                              <a:dgm id="{43F7CFD1-44A2-4D1F-A420-D12BA1A6E2A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graphicEl>
                                              <a:dgm id="{D7BF94D6-8BA4-461E-87E9-2123927971CB}"/>
                                            </p:graphicEl>
                                          </p:spTgt>
                                        </p:tgtEl>
                                        <p:attrNameLst>
                                          <p:attrName>style.visibility</p:attrName>
                                        </p:attrNameLst>
                                      </p:cBhvr>
                                      <p:to>
                                        <p:strVal val="visible"/>
                                      </p:to>
                                    </p:set>
                                    <p:anim calcmode="lin" valueType="num">
                                      <p:cBhvr additive="base">
                                        <p:cTn id="47" dur="500" fill="hold"/>
                                        <p:tgtEl>
                                          <p:spTgt spid="6">
                                            <p:graphicEl>
                                              <a:dgm id="{D7BF94D6-8BA4-461E-87E9-2123927971C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graphicEl>
                                              <a:dgm id="{D7BF94D6-8BA4-461E-87E9-2123927971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79512" y="1196752"/>
            <a:ext cx="8640960" cy="86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lgn="ctr">
              <a:defRPr/>
            </a:pPr>
            <a:endParaRPr kumimoji="0" lang="fr-FR" sz="6000" b="1" i="0" u="none" strike="noStrike" kern="0" cap="none" spc="0" normalizeH="0" baseline="0" noProof="0" dirty="0">
              <a:ln>
                <a:noFill/>
              </a:ln>
              <a:solidFill>
                <a:schemeClr val="folHlink"/>
              </a:solidFill>
              <a:effectLst/>
              <a:uLnTx/>
              <a:uFillTx/>
              <a:latin typeface="Arial" charset="0"/>
              <a:ea typeface="ＭＳ Ｐゴシック" charset="0"/>
              <a:cs typeface="ＭＳ Ｐゴシック" charset="0"/>
            </a:endParaRPr>
          </a:p>
        </p:txBody>
      </p:sp>
      <p:sp>
        <p:nvSpPr>
          <p:cNvPr id="20" name="Titre 1"/>
          <p:cNvSpPr txBox="1">
            <a:spLocks/>
          </p:cNvSpPr>
          <p:nvPr/>
        </p:nvSpPr>
        <p:spPr bwMode="auto">
          <a:xfrm>
            <a:off x="1259632" y="116632"/>
            <a:ext cx="7509520" cy="9221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rPr>
              <a:t>LES</a:t>
            </a:r>
            <a:r>
              <a:rPr kumimoji="0" lang="fr-FR" sz="3200" b="1" i="0" u="none" strike="noStrike" kern="0" cap="none" spc="0" normalizeH="0" noProof="0" dirty="0" smtClean="0">
                <a:ln>
                  <a:noFill/>
                </a:ln>
                <a:solidFill>
                  <a:schemeClr val="tx2"/>
                </a:solidFill>
                <a:effectLst/>
                <a:uLnTx/>
                <a:uFillTx/>
                <a:latin typeface="+mj-lt"/>
                <a:ea typeface="ＭＳ Ｐゴシック" charset="0"/>
                <a:cs typeface="ＭＳ Ｐゴシック" charset="0"/>
              </a:rPr>
              <a:t> SAVOIRS ASSOCIES</a:t>
            </a:r>
            <a:r>
              <a:rPr kumimoji="0" lang="fr-FR" sz="1600" b="0" i="0" u="none" strike="noStrike" kern="0" cap="none" spc="0" normalizeH="0" baseline="0" noProof="0" dirty="0" smtClean="0">
                <a:ln>
                  <a:noFill/>
                </a:ln>
                <a:solidFill>
                  <a:srgbClr val="FF0000"/>
                </a:solidFill>
                <a:effectLst/>
                <a:uLnTx/>
                <a:uFillTx/>
                <a:latin typeface="+mj-lt"/>
                <a:ea typeface="ＭＳ Ｐゴシック" charset="0"/>
                <a:cs typeface="ＭＳ Ｐゴシック" charset="0"/>
              </a:rPr>
              <a:t/>
            </a:r>
            <a:br>
              <a:rPr kumimoji="0" lang="fr-FR" sz="1600" b="0" i="0" u="none" strike="noStrike" kern="0" cap="none" spc="0" normalizeH="0" baseline="0" noProof="0" dirty="0" smtClean="0">
                <a:ln>
                  <a:noFill/>
                </a:ln>
                <a:solidFill>
                  <a:srgbClr val="FF0000"/>
                </a:solidFill>
                <a:effectLst/>
                <a:uLnTx/>
                <a:uFillTx/>
                <a:latin typeface="+mj-lt"/>
                <a:ea typeface="ＭＳ Ｐゴシック" charset="0"/>
                <a:cs typeface="ＭＳ Ｐゴシック" charset="0"/>
              </a:rPr>
            </a:br>
            <a:endParaRPr kumimoji="0" lang="fr-FR" sz="1600" b="0" i="0" u="none" strike="noStrike" kern="0" cap="none" spc="0" normalizeH="0" baseline="0" noProof="0" dirty="0" smtClean="0">
              <a:ln>
                <a:noFill/>
              </a:ln>
              <a:solidFill>
                <a:srgbClr val="FF0000"/>
              </a:solidFill>
              <a:effectLst/>
              <a:uLnTx/>
              <a:uFillTx/>
              <a:latin typeface="+mj-lt"/>
              <a:ea typeface="ＭＳ Ｐゴシック" charset="0"/>
              <a:cs typeface="ＭＳ Ｐゴシック" charset="0"/>
            </a:endParaRPr>
          </a:p>
        </p:txBody>
      </p:sp>
      <p:sp>
        <p:nvSpPr>
          <p:cNvPr id="21" name="Espace réservé du contenu 2"/>
          <p:cNvSpPr txBox="1">
            <a:spLocks/>
          </p:cNvSpPr>
          <p:nvPr/>
        </p:nvSpPr>
        <p:spPr bwMode="auto">
          <a:xfrm>
            <a:off x="457200" y="1341438"/>
            <a:ext cx="8229600" cy="478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normAutofit fontScale="85000" lnSpcReduction="10000"/>
          </a:bodyPr>
          <a:lstStyle/>
          <a:p>
            <a:pPr marL="0" marR="0" lvl="0" indent="0" algn="ctr" defTabSz="914400" rtl="0" eaLnBrk="0" fontAlgn="auto" latinLnBrk="0" hangingPunct="0">
              <a:lnSpc>
                <a:spcPct val="100000"/>
              </a:lnSpc>
              <a:spcBef>
                <a:spcPct val="20000"/>
              </a:spcBef>
              <a:spcAft>
                <a:spcPts val="0"/>
              </a:spcAft>
              <a:buClrTx/>
              <a:buSzTx/>
              <a:tabLst/>
              <a:defRPr/>
            </a:pPr>
            <a:r>
              <a:rPr kumimoji="0" lang="fr-FR" sz="3200" b="1" i="0" u="none" strike="noStrike" kern="0" cap="none" spc="0" normalizeH="0" baseline="0" noProof="0" dirty="0" smtClean="0">
                <a:ln>
                  <a:noFill/>
                </a:ln>
                <a:solidFill>
                  <a:srgbClr val="7030A0"/>
                </a:solidFill>
                <a:effectLst/>
                <a:uLnTx/>
                <a:uFillTx/>
                <a:latin typeface="+mn-lt"/>
                <a:ea typeface="ＭＳ Ｐゴシック" charset="0"/>
                <a:cs typeface="ＭＳ Ｐゴシック" charset="0"/>
              </a:rPr>
              <a:t>S15 – </a:t>
            </a:r>
            <a:r>
              <a:rPr kumimoji="0" lang="fr-FR" sz="3200" b="1" i="0" u="sng" strike="noStrike" kern="0" cap="none" spc="0" normalizeH="0" baseline="0" noProof="0" dirty="0" smtClean="0">
                <a:ln>
                  <a:noFill/>
                </a:ln>
                <a:solidFill>
                  <a:srgbClr val="7030A0"/>
                </a:solidFill>
                <a:effectLst/>
                <a:uLnTx/>
                <a:uFillTx/>
                <a:latin typeface="+mn-lt"/>
                <a:ea typeface="ＭＳ Ｐゴシック" charset="0"/>
                <a:cs typeface="ＭＳ Ｐゴシック" charset="0"/>
              </a:rPr>
              <a:t>Approche expérimentale du comportement du matériau et des structures bois. </a:t>
            </a:r>
          </a:p>
          <a:p>
            <a:pPr lvl="0" eaLnBrk="0" fontAlgn="auto" hangingPunct="0">
              <a:spcBef>
                <a:spcPct val="20000"/>
              </a:spcBef>
              <a:spcAft>
                <a:spcPts val="0"/>
              </a:spcAft>
              <a:buFont typeface="Arial" charset="0"/>
              <a:buChar char="•"/>
              <a:defRPr/>
            </a:pPr>
            <a:r>
              <a:rPr lang="fr-FR" sz="3300" b="1" kern="0" noProof="0" dirty="0" smtClean="0">
                <a:latin typeface="+mn-lt"/>
                <a:cs typeface="ＭＳ Ｐゴシック" charset="0"/>
              </a:rPr>
              <a:t>S15-1. </a:t>
            </a:r>
            <a:r>
              <a:rPr lang="fr-FR" sz="3300" b="1" kern="0" dirty="0" smtClean="0">
                <a:latin typeface="+mn-lt"/>
                <a:cs typeface="ＭＳ Ｐゴシック" charset="0"/>
              </a:rPr>
              <a:t>La démarche expérimentale</a:t>
            </a:r>
            <a:r>
              <a:rPr kumimoji="0" lang="fr-FR" sz="3300" b="1" i="0" u="none" strike="noStrike" kern="0" cap="none" spc="0" normalizeH="0" baseline="0" noProof="0" dirty="0" smtClean="0">
                <a:ln>
                  <a:noFill/>
                </a:ln>
                <a:solidFill>
                  <a:schemeClr val="tx1"/>
                </a:solidFill>
                <a:effectLst/>
                <a:uLnTx/>
                <a:uFillTx/>
                <a:latin typeface="+mn-lt"/>
                <a:ea typeface="ＭＳ Ｐゴシック" charset="0"/>
                <a:cs typeface="ＭＳ Ｐゴシック" charset="0"/>
              </a:rPr>
              <a:t>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Méthodologie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observation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hypothèses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expérimentation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résultats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interprétations ;</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conclusion.</a:t>
            </a:r>
          </a:p>
          <a:p>
            <a:pPr lvl="2" eaLnBrk="0" fontAlgn="auto" hangingPunct="0">
              <a:spcBef>
                <a:spcPct val="20000"/>
              </a:spcBef>
              <a:spcAft>
                <a:spcPts val="0"/>
              </a:spcAft>
              <a:buFont typeface="Arial" pitchFamily="34" charset="0"/>
              <a:buChar char="–"/>
              <a:defRPr/>
            </a:pPr>
            <a:r>
              <a:rPr kumimoji="0" lang="fr-FR" sz="2800" b="0" i="0" u="none" strike="noStrike" kern="0" cap="none" spc="0" normalizeH="0" baseline="0" noProof="0" dirty="0" smtClean="0">
                <a:ln>
                  <a:noFill/>
                </a:ln>
                <a:solidFill>
                  <a:schemeClr val="tx1"/>
                </a:solidFill>
                <a:effectLst/>
                <a:uLnTx/>
                <a:uFillTx/>
                <a:latin typeface="+mn-lt"/>
                <a:ea typeface="ＭＳ Ｐゴシック" charset="-128"/>
              </a:rPr>
              <a:t> Protocole expérimental (essais et mesures).</a:t>
            </a:r>
          </a:p>
          <a:p>
            <a:pPr marL="0" marR="0" lvl="0" indent="0" algn="ctr" defTabSz="914400" rtl="0" eaLnBrk="0" fontAlgn="auto" latinLnBrk="0" hangingPunct="0">
              <a:lnSpc>
                <a:spcPct val="100000"/>
              </a:lnSpc>
              <a:spcBef>
                <a:spcPct val="20000"/>
              </a:spcBef>
              <a:spcAft>
                <a:spcPts val="0"/>
              </a:spcAft>
              <a:buClrTx/>
              <a:buSzTx/>
              <a:buFont typeface="Arial" pitchFamily="34" charset="0"/>
              <a:buChar char="•"/>
              <a:tabLst/>
              <a:defRPr/>
            </a:pPr>
            <a:endParaRPr kumimoji="0" lang="fr-FR" sz="3200" b="0" i="0" u="none" strike="noStrike" kern="0" cap="none" spc="0" normalizeH="0" baseline="0" noProof="0" dirty="0">
              <a:ln>
                <a:noFill/>
              </a:ln>
              <a:solidFill>
                <a:schemeClr val="tx1"/>
              </a:solidFill>
              <a:effectLst/>
              <a:uLnTx/>
              <a:uFillTx/>
              <a:latin typeface="+mn-lt"/>
              <a:ea typeface="ＭＳ Ｐゴシック" charset="0"/>
              <a:cs typeface="ＭＳ Ｐゴシック"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 calcmode="lin" valueType="num">
                                      <p:cBhvr additive="base">
                                        <p:cTn id="1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1">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xEl>
                                              <p:pRg st="3" end="3"/>
                                            </p:txEl>
                                          </p:spTgt>
                                        </p:tgtEl>
                                        <p:attrNameLst>
                                          <p:attrName>style.visibility</p:attrName>
                                        </p:attrNameLst>
                                      </p:cBhvr>
                                      <p:to>
                                        <p:strVal val="visible"/>
                                      </p:to>
                                    </p:set>
                                    <p:anim calcmode="lin" valueType="num">
                                      <p:cBhvr additive="base">
                                        <p:cTn id="21"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xEl>
                                              <p:pRg st="5" end="5"/>
                                            </p:txEl>
                                          </p:spTgt>
                                        </p:tgtEl>
                                        <p:attrNameLst>
                                          <p:attrName>style.visibility</p:attrName>
                                        </p:attrNameLst>
                                      </p:cBhvr>
                                      <p:to>
                                        <p:strVal val="visible"/>
                                      </p:to>
                                    </p:set>
                                    <p:anim calcmode="lin" valueType="num">
                                      <p:cBhvr additive="base">
                                        <p:cTn id="29"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 calcmode="lin" valueType="num">
                                      <p:cBhvr additive="base">
                                        <p:cTn id="33" dur="500" fill="hold"/>
                                        <p:tgtEl>
                                          <p:spTgt spid="2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1">
                                            <p:txEl>
                                              <p:pRg st="7" end="7"/>
                                            </p:txEl>
                                          </p:spTgt>
                                        </p:tgtEl>
                                        <p:attrNameLst>
                                          <p:attrName>style.visibility</p:attrName>
                                        </p:attrNameLst>
                                      </p:cBhvr>
                                      <p:to>
                                        <p:strVal val="visible"/>
                                      </p:to>
                                    </p:set>
                                    <p:anim calcmode="lin" valueType="num">
                                      <p:cBhvr additive="base">
                                        <p:cTn id="37" dur="500" fill="hold"/>
                                        <p:tgtEl>
                                          <p:spTgt spid="2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1">
                                            <p:txEl>
                                              <p:pRg st="8" end="8"/>
                                            </p:txEl>
                                          </p:spTgt>
                                        </p:tgtEl>
                                        <p:attrNameLst>
                                          <p:attrName>style.visibility</p:attrName>
                                        </p:attrNameLst>
                                      </p:cBhvr>
                                      <p:to>
                                        <p:strVal val="visible"/>
                                      </p:to>
                                    </p:set>
                                    <p:anim calcmode="lin" valueType="num">
                                      <p:cBhvr additive="base">
                                        <p:cTn id="41" dur="500" fill="hold"/>
                                        <p:tgtEl>
                                          <p:spTgt spid="21">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xEl>
                                              <p:pRg st="9" end="9"/>
                                            </p:txEl>
                                          </p:spTgt>
                                        </p:tgtEl>
                                        <p:attrNameLst>
                                          <p:attrName>style.visibility</p:attrName>
                                        </p:attrNameLst>
                                      </p:cBhvr>
                                      <p:to>
                                        <p:strVal val="visible"/>
                                      </p:to>
                                    </p:set>
                                    <p:anim calcmode="lin" valueType="num">
                                      <p:cBhvr additive="base">
                                        <p:cTn id="45" dur="500" fill="hold"/>
                                        <p:tgtEl>
                                          <p:spTgt spid="21">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SAVOIRS ASSOCIES (suite)</a:t>
            </a:r>
            <a:endParaRPr lang="fr-FR" b="1" dirty="0"/>
          </a:p>
        </p:txBody>
      </p:sp>
      <p:sp>
        <p:nvSpPr>
          <p:cNvPr id="4" name="Espace réservé du contenu 2"/>
          <p:cNvSpPr>
            <a:spLocks noGrp="1"/>
          </p:cNvSpPr>
          <p:nvPr>
            <p:ph idx="1"/>
          </p:nvPr>
        </p:nvSpPr>
        <p:spPr/>
        <p:txBody>
          <a:bodyPr rtlCol="0">
            <a:normAutofit fontScale="92500"/>
          </a:bodyPr>
          <a:lstStyle/>
          <a:p>
            <a:pPr fontAlgn="auto">
              <a:spcAft>
                <a:spcPts val="0"/>
              </a:spcAft>
              <a:buFont typeface="Arial" pitchFamily="34" charset="0"/>
              <a:buChar char="•"/>
              <a:defRPr/>
            </a:pPr>
            <a:r>
              <a:rPr lang="fr-FR" sz="3000" b="1" dirty="0" smtClean="0"/>
              <a:t>S15-2. Mise en œuvre d’une démarche expérimentale dans les domaines suivants :</a:t>
            </a:r>
          </a:p>
          <a:p>
            <a:pPr lvl="1" fontAlgn="auto">
              <a:spcAft>
                <a:spcPts val="0"/>
              </a:spcAft>
              <a:buFont typeface="Arial" pitchFamily="34" charset="0"/>
              <a:buChar char="–"/>
              <a:defRPr/>
            </a:pPr>
            <a:r>
              <a:rPr lang="fr-FR" sz="2600" dirty="0" smtClean="0"/>
              <a:t>comportement mécanique et physique du matériau bois et des dérivés du bois ;</a:t>
            </a:r>
          </a:p>
          <a:p>
            <a:pPr lvl="1" fontAlgn="auto">
              <a:spcAft>
                <a:spcPts val="0"/>
              </a:spcAft>
              <a:buFont typeface="Arial" pitchFamily="34" charset="0"/>
              <a:buChar char="–"/>
              <a:defRPr/>
            </a:pPr>
            <a:r>
              <a:rPr lang="fr-FR" sz="2600" dirty="0" smtClean="0"/>
              <a:t>comportement mécanique des assemblages usuels ;</a:t>
            </a:r>
          </a:p>
          <a:p>
            <a:pPr lvl="1" fontAlgn="auto">
              <a:spcAft>
                <a:spcPts val="0"/>
              </a:spcAft>
              <a:buFont typeface="Arial" pitchFamily="34" charset="0"/>
              <a:buChar char="–"/>
              <a:defRPr/>
            </a:pPr>
            <a:r>
              <a:rPr lang="fr-FR" sz="2600" dirty="0" smtClean="0"/>
              <a:t>comportement mécanique d’une petite structure : poutre, ferme, mur bois… ;</a:t>
            </a:r>
          </a:p>
          <a:p>
            <a:pPr lvl="1" fontAlgn="auto">
              <a:spcAft>
                <a:spcPts val="0"/>
              </a:spcAft>
              <a:buFont typeface="Arial" pitchFamily="34" charset="0"/>
              <a:buChar char="–"/>
              <a:defRPr/>
            </a:pPr>
            <a:r>
              <a:rPr lang="fr-FR" sz="2600" dirty="0" smtClean="0"/>
              <a:t>comportement thermique ;</a:t>
            </a:r>
          </a:p>
          <a:p>
            <a:pPr lvl="1" fontAlgn="auto">
              <a:spcAft>
                <a:spcPts val="0"/>
              </a:spcAft>
              <a:buFont typeface="Arial" pitchFamily="34" charset="0"/>
              <a:buChar char="–"/>
              <a:defRPr/>
            </a:pPr>
            <a:r>
              <a:rPr lang="fr-FR" sz="2600" dirty="0" smtClean="0"/>
              <a:t>comportement acoustique ;</a:t>
            </a:r>
          </a:p>
          <a:p>
            <a:pPr lvl="1" fontAlgn="auto">
              <a:spcAft>
                <a:spcPts val="0"/>
              </a:spcAft>
              <a:buFont typeface="Arial" pitchFamily="34" charset="0"/>
              <a:buChar char="–"/>
              <a:defRPr/>
            </a:pPr>
            <a:r>
              <a:rPr lang="fr-FR" sz="2600" dirty="0" smtClean="0"/>
              <a:t>étanchéité à l’air.</a:t>
            </a:r>
          </a:p>
          <a:p>
            <a:pPr fontAlgn="auto">
              <a:spcAft>
                <a:spcPts val="0"/>
              </a:spcAft>
              <a:buFont typeface="Arial" pitchFamily="34" charset="0"/>
              <a:buChar char="•"/>
              <a:defRPr/>
            </a:pPr>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SAVOIRS ASSOCIES (suite)</a:t>
            </a:r>
            <a:endParaRPr lang="fr-FR" b="1" dirty="0"/>
          </a:p>
        </p:txBody>
      </p:sp>
      <p:sp>
        <p:nvSpPr>
          <p:cNvPr id="3" name="Espace réservé du contenu 2"/>
          <p:cNvSpPr>
            <a:spLocks noGrp="1"/>
          </p:cNvSpPr>
          <p:nvPr>
            <p:ph idx="1"/>
          </p:nvPr>
        </p:nvSpPr>
        <p:spPr/>
        <p:txBody>
          <a:bodyPr/>
          <a:lstStyle/>
          <a:p>
            <a:pPr fontAlgn="auto">
              <a:spcAft>
                <a:spcPts val="0"/>
              </a:spcAft>
              <a:buFont typeface="Arial" pitchFamily="34" charset="0"/>
              <a:buChar char="•"/>
              <a:defRPr/>
            </a:pPr>
            <a:r>
              <a:rPr lang="fr-FR" sz="2800" b="1" dirty="0" smtClean="0"/>
              <a:t>S15-3. Interprétation des résultats d’une démarche expérimentale </a:t>
            </a:r>
            <a:r>
              <a:rPr lang="fr-FR" dirty="0" smtClean="0"/>
              <a:t>:</a:t>
            </a:r>
          </a:p>
          <a:p>
            <a:pPr fontAlgn="auto">
              <a:spcAft>
                <a:spcPts val="0"/>
              </a:spcAft>
              <a:buNone/>
              <a:defRPr/>
            </a:pPr>
            <a:endParaRPr lang="fr-FR" dirty="0" smtClean="0"/>
          </a:p>
          <a:p>
            <a:pPr lvl="1" fontAlgn="auto">
              <a:spcAft>
                <a:spcPts val="0"/>
              </a:spcAft>
              <a:buFont typeface="Arial" pitchFamily="34" charset="0"/>
              <a:buChar char="–"/>
              <a:defRPr/>
            </a:pPr>
            <a:r>
              <a:rPr lang="fr-FR" dirty="0" smtClean="0"/>
              <a:t>mise en évidence d’un comportement ;</a:t>
            </a:r>
          </a:p>
          <a:p>
            <a:pPr lvl="1" fontAlgn="auto">
              <a:spcAft>
                <a:spcPts val="0"/>
              </a:spcAft>
              <a:buFont typeface="Arial" pitchFamily="34" charset="0"/>
              <a:buChar char="–"/>
              <a:defRPr/>
            </a:pPr>
            <a:r>
              <a:rPr lang="fr-FR" dirty="0" smtClean="0"/>
              <a:t>comparaison avec une loi de comportement ;</a:t>
            </a:r>
          </a:p>
          <a:p>
            <a:pPr lvl="1" fontAlgn="auto">
              <a:spcAft>
                <a:spcPts val="0"/>
              </a:spcAft>
              <a:buFont typeface="Arial" pitchFamily="34" charset="0"/>
              <a:buChar char="–"/>
              <a:defRPr/>
            </a:pPr>
            <a:r>
              <a:rPr lang="fr-FR" dirty="0" smtClean="0"/>
              <a:t>compte rendu d’expérimentation.</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re 1"/>
          <p:cNvSpPr txBox="1">
            <a:spLocks/>
          </p:cNvSpPr>
          <p:nvPr/>
        </p:nvSpPr>
        <p:spPr>
          <a:xfrm>
            <a:off x="1371600" y="188640"/>
            <a:ext cx="7315200" cy="72576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rPr>
              <a:t>LES OBJECTIFS</a:t>
            </a:r>
            <a:endParaRPr kumimoji="0" lang="fr-FR" sz="3200" b="1" i="0" u="none" strike="noStrike" kern="0" cap="none" spc="0" normalizeH="0" baseline="0" noProof="0" dirty="0">
              <a:ln>
                <a:noFill/>
              </a:ln>
              <a:solidFill>
                <a:schemeClr val="tx2"/>
              </a:solidFill>
              <a:effectLst/>
              <a:uLnTx/>
              <a:uFillTx/>
              <a:latin typeface="+mj-lt"/>
              <a:ea typeface="ＭＳ Ｐゴシック" charset="0"/>
              <a:cs typeface="ＭＳ Ｐゴシック" charset="0"/>
            </a:endParaRPr>
          </a:p>
        </p:txBody>
      </p:sp>
      <p:sp>
        <p:nvSpPr>
          <p:cNvPr id="22" name="Espace réservé du contenu 2"/>
          <p:cNvSpPr txBox="1">
            <a:spLocks/>
          </p:cNvSpPr>
          <p:nvPr/>
        </p:nvSpPr>
        <p:spPr>
          <a:xfrm>
            <a:off x="457200" y="1600200"/>
            <a:ext cx="8229600" cy="4525963"/>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fr-FR" sz="2400" kern="0" noProof="0" dirty="0" smtClean="0">
                <a:latin typeface="+mn-lt"/>
                <a:cs typeface="ＭＳ Ｐゴシック" charset="0"/>
              </a:rPr>
              <a:t>Permettre de développer des compétences complémentaires à l’approche théorique</a:t>
            </a:r>
          </a:p>
          <a:p>
            <a:pPr marL="800100" lvl="1" indent="-342900" eaLnBrk="0" hangingPunct="0">
              <a:spcBef>
                <a:spcPct val="20000"/>
              </a:spcBef>
              <a:buFontTx/>
              <a:buChar char="•"/>
              <a:defRPr/>
            </a:pPr>
            <a:r>
              <a:rPr lang="fr-FR" sz="2400" kern="0" noProof="0" dirty="0" smtClean="0">
                <a:latin typeface="+mn-lt"/>
                <a:cs typeface="ＭＳ Ｐゴシック" charset="0"/>
              </a:rPr>
              <a:t>Établir</a:t>
            </a:r>
            <a:r>
              <a:rPr kumimoji="0" lang="fr-FR" sz="2400" b="0" i="0" u="none" strike="noStrike" kern="0" cap="none" spc="0" normalizeH="0" baseline="0" noProof="0" dirty="0" smtClean="0">
                <a:ln>
                  <a:noFill/>
                </a:ln>
                <a:effectLst/>
                <a:uLnTx/>
                <a:uFillTx/>
                <a:latin typeface="+mn-lt"/>
                <a:ea typeface="ＭＳ Ｐゴシック" charset="0"/>
                <a:cs typeface="ＭＳ Ｐゴシック" charset="0"/>
              </a:rPr>
              <a:t> un protocole d’essai </a:t>
            </a:r>
          </a:p>
          <a:p>
            <a:pPr marL="800100" lvl="1" indent="-342900" eaLnBrk="0" hangingPunct="0">
              <a:spcBef>
                <a:spcPct val="20000"/>
              </a:spcBef>
              <a:buFontTx/>
              <a:buChar char="•"/>
              <a:defRPr/>
            </a:pPr>
            <a:r>
              <a:rPr lang="fr-FR" sz="2400" kern="0" dirty="0" smtClean="0">
                <a:latin typeface="+mn-lt"/>
                <a:cs typeface="ＭＳ Ｐゴシック" charset="0"/>
              </a:rPr>
              <a:t>Expérimenter</a:t>
            </a:r>
          </a:p>
          <a:p>
            <a:pPr marL="800100" lvl="1" indent="-342900" eaLnBrk="0" hangingPunct="0">
              <a:spcBef>
                <a:spcPct val="20000"/>
              </a:spcBef>
              <a:buFontTx/>
              <a:buChar char="•"/>
              <a:defRPr/>
            </a:pPr>
            <a:r>
              <a:rPr lang="fr-FR" sz="2400" kern="0" dirty="0" smtClean="0">
                <a:latin typeface="+mn-lt"/>
                <a:cs typeface="ＭＳ Ｐゴシック" charset="0"/>
              </a:rPr>
              <a:t>Analyser les résultats </a:t>
            </a:r>
          </a:p>
          <a:p>
            <a:pPr marL="800100" lvl="1" indent="-342900" eaLnBrk="0" hangingPunct="0">
              <a:spcBef>
                <a:spcPct val="20000"/>
              </a:spcBef>
              <a:defRPr/>
            </a:pPr>
            <a:r>
              <a:rPr lang="fr-FR" sz="2400" kern="0" dirty="0" smtClean="0">
                <a:solidFill>
                  <a:srgbClr val="FF0000"/>
                </a:solidFill>
                <a:latin typeface="+mn-lt"/>
                <a:cs typeface="ＭＳ Ｐゴシック" charset="0"/>
              </a:rPr>
              <a:t>L’objectif n’est pas de vérifier les normes.</a:t>
            </a:r>
            <a:endParaRPr lang="fr-FR" sz="2400" kern="0" dirty="0">
              <a:solidFill>
                <a:srgbClr val="FF0000"/>
              </a:solidFill>
              <a:latin typeface="+mn-lt"/>
              <a:cs typeface="ＭＳ Ｐゴシック"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fr-FR" sz="2400" kern="0" dirty="0" smtClean="0">
                <a:latin typeface="+mn-lt"/>
                <a:cs typeface="ＭＳ Ｐゴシック" charset="0"/>
              </a:rPr>
              <a:t>Cet enseignement se fera en parallèle </a:t>
            </a:r>
            <a:r>
              <a:rPr lang="fr-FR" sz="2400" kern="0" dirty="0" smtClean="0">
                <a:latin typeface="+mn-lt"/>
                <a:cs typeface="ＭＳ Ｐゴシック" charset="0"/>
              </a:rPr>
              <a:t>avec les </a:t>
            </a:r>
            <a:r>
              <a:rPr lang="fr-FR" sz="2400" kern="0" dirty="0" smtClean="0">
                <a:latin typeface="+mn-lt"/>
                <a:cs typeface="ＭＳ Ｐゴシック" charset="0"/>
              </a:rPr>
              <a:t>cours de conception pour appréhender le comportement du bois et </a:t>
            </a:r>
            <a:r>
              <a:rPr lang="fr-FR" sz="2400" kern="0" dirty="0" smtClean="0">
                <a:latin typeface="+mn-lt"/>
                <a:cs typeface="ＭＳ Ｐゴシック" charset="0"/>
              </a:rPr>
              <a:t>ses dérivés.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fr-FR" sz="2400" kern="0" dirty="0" smtClean="0">
                <a:latin typeface="+mn-lt"/>
                <a:cs typeface="ＭＳ Ｐゴシック" charset="0"/>
              </a:rPr>
              <a:t>Il permet de</a:t>
            </a:r>
            <a:r>
              <a:rPr lang="fr-FR" sz="2400" kern="0" dirty="0" smtClean="0">
                <a:latin typeface="+mn-lt"/>
                <a:cs typeface="ＭＳ Ｐゴシック" charset="0"/>
              </a:rPr>
              <a:t> favoriser l’innovation et de valoriser </a:t>
            </a:r>
            <a:r>
              <a:rPr lang="fr-FR" sz="2400" kern="0" dirty="0" smtClean="0">
                <a:latin typeface="+mn-lt"/>
                <a:cs typeface="ＭＳ Ｐゴシック" charset="0"/>
              </a:rPr>
              <a:t>des solutions constructives </a:t>
            </a:r>
            <a:endParaRPr kumimoji="0" lang="fr-FR" sz="2400" b="0" i="0" u="none" strike="noStrike" kern="0" cap="none" spc="0" normalizeH="0" baseline="0" noProof="0" dirty="0" smtClean="0">
              <a:ln>
                <a:noFill/>
              </a:ln>
              <a:effectLst/>
              <a:uLnTx/>
              <a:uFillTx/>
              <a:latin typeface="+mn-lt"/>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 calcmode="lin" valueType="num">
                                      <p:cBhvr additive="base">
                                        <p:cTn id="7"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 calcmode="lin" valueType="num">
                                      <p:cBhvr additive="base">
                                        <p:cTn id="13"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anim calcmode="lin" valueType="num">
                                      <p:cBhvr additive="base">
                                        <p:cTn id="19"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 calcmode="lin" valueType="num">
                                      <p:cBhvr additive="base">
                                        <p:cTn id="2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2">
                                            <p:txEl>
                                              <p:pRg st="4" end="4"/>
                                            </p:txEl>
                                          </p:spTgt>
                                        </p:tgtEl>
                                        <p:attrNameLst>
                                          <p:attrName>style.visibility</p:attrName>
                                        </p:attrNameLst>
                                      </p:cBhvr>
                                      <p:to>
                                        <p:strVal val="visible"/>
                                      </p:to>
                                    </p:set>
                                    <p:animEffect transition="in" filter="diamond(in)">
                                      <p:cBhvr>
                                        <p:cTn id="31" dur="2000"/>
                                        <p:tgtEl>
                                          <p:spTgt spid="2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
                                            <p:txEl>
                                              <p:pRg st="5" end="5"/>
                                            </p:txEl>
                                          </p:spTgt>
                                        </p:tgtEl>
                                        <p:attrNameLst>
                                          <p:attrName>style.visibility</p:attrName>
                                        </p:attrNameLst>
                                      </p:cBhvr>
                                      <p:to>
                                        <p:strVal val="visible"/>
                                      </p:to>
                                    </p:set>
                                    <p:anim calcmode="lin" valueType="num">
                                      <p:cBhvr additive="base">
                                        <p:cTn id="36"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2">
                                            <p:txEl>
                                              <p:pRg st="6" end="6"/>
                                            </p:txEl>
                                          </p:spTgt>
                                        </p:tgtEl>
                                        <p:attrNameLst>
                                          <p:attrName>style.visibility</p:attrName>
                                        </p:attrNameLst>
                                      </p:cBhvr>
                                      <p:to>
                                        <p:strVal val="visible"/>
                                      </p:to>
                                    </p:set>
                                    <p:anim calcmode="lin" valueType="num">
                                      <p:cBhvr additive="base">
                                        <p:cTn id="42"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sp>
        <p:nvSpPr>
          <p:cNvPr id="4" name="Espace réservé du contenu 2"/>
          <p:cNvSpPr txBox="1">
            <a:spLocks/>
          </p:cNvSpPr>
          <p:nvPr/>
        </p:nvSpPr>
        <p:spPr>
          <a:xfrm>
            <a:off x="457200" y="1052736"/>
            <a:ext cx="8229600" cy="5073427"/>
          </a:xfrm>
          <a:prstGeom prst="rect">
            <a:avLst/>
          </a:prstGeom>
        </p:spPr>
        <p:txBody>
          <a:bodyPr/>
          <a:lstStyle/>
          <a:p>
            <a:pPr marL="742950" lvl="1" indent="-285750" eaLnBrk="0" hangingPunct="0">
              <a:spcBef>
                <a:spcPct val="20000"/>
              </a:spcBef>
              <a:buFont typeface="Arial" charset="0"/>
              <a:buChar char="•"/>
            </a:pPr>
            <a:r>
              <a:rPr lang="fr-FR" sz="3200" b="1" u="sng" dirty="0" smtClean="0"/>
              <a:t>En 1</a:t>
            </a:r>
            <a:r>
              <a:rPr lang="fr-FR" sz="3200" b="1" u="sng" baseline="30000" dirty="0" smtClean="0"/>
              <a:t>ère</a:t>
            </a:r>
            <a:r>
              <a:rPr lang="fr-FR" sz="3200" b="1" u="sng" dirty="0" smtClean="0"/>
              <a:t> année </a:t>
            </a:r>
            <a:r>
              <a:rPr lang="fr-FR" sz="3200" dirty="0" smtClean="0"/>
              <a:t>:</a:t>
            </a:r>
            <a:endParaRPr kumimoji="0" lang="fr-FR" sz="2400" b="0" i="0" u="none" strike="noStrike" kern="0" cap="none" spc="0" normalizeH="0" baseline="0" noProof="0" dirty="0" smtClean="0">
              <a:ln>
                <a:noFill/>
              </a:ln>
              <a:effectLst/>
              <a:uLnTx/>
              <a:uFillTx/>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400" b="0" i="0" u="none" strike="noStrike" kern="0" cap="none" spc="0" normalizeH="0" baseline="0" noProof="0" dirty="0" smtClean="0">
                <a:ln>
                  <a:noFill/>
                </a:ln>
                <a:effectLst/>
                <a:uLnTx/>
                <a:uFillTx/>
                <a:latin typeface="+mn-lt"/>
                <a:ea typeface="ＭＳ Ｐゴシック" charset="-128"/>
              </a:rPr>
              <a:t>Réaliser des essais mécanique à l’aide de normes (flexion, compression, traction…) pour construire le socle</a:t>
            </a:r>
            <a:r>
              <a:rPr kumimoji="0" lang="fr-FR" sz="2400" b="0" i="0" u="none" strike="noStrike" kern="0" cap="none" spc="0" normalizeH="0" noProof="0" dirty="0" smtClean="0">
                <a:ln>
                  <a:noFill/>
                </a:ln>
                <a:effectLst/>
                <a:uLnTx/>
                <a:uFillTx/>
                <a:latin typeface="+mn-lt"/>
                <a:ea typeface="ＭＳ Ｐゴシック" charset="-128"/>
              </a:rPr>
              <a:t> des connaissances</a:t>
            </a:r>
            <a:r>
              <a:rPr kumimoji="0" lang="fr-FR" sz="2400" b="0" i="0" u="none" strike="noStrike" kern="0" cap="none" spc="0" normalizeH="0" baseline="0" noProof="0" dirty="0" smtClean="0">
                <a:ln>
                  <a:noFill/>
                </a:ln>
                <a:effectLst/>
                <a:uLnTx/>
                <a:uFillTx/>
                <a:latin typeface="+mn-lt"/>
                <a:ea typeface="ＭＳ Ｐゴシック" charset="-128"/>
              </a:rPr>
              <a:t> scientifiques du matériau bois et de ses dérivés.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FR" sz="2400" b="0" i="0" u="none" strike="noStrike" kern="0" cap="none" spc="0" normalizeH="0" baseline="0" noProof="0" dirty="0" smtClean="0">
                <a:ln>
                  <a:noFill/>
                </a:ln>
                <a:effectLst/>
                <a:uLnTx/>
                <a:uFillTx/>
                <a:latin typeface="+mn-lt"/>
                <a:ea typeface="ＭＳ Ｐゴシック" charset="-128"/>
              </a:rPr>
              <a:t>Mettre en place une démarche expérimentale.</a:t>
            </a:r>
          </a:p>
        </p:txBody>
      </p:sp>
      <p:pic>
        <p:nvPicPr>
          <p:cNvPr id="5" name="Image 3" descr="compression axiale.jpg"/>
          <p:cNvPicPr>
            <a:picLocks noChangeAspect="1"/>
          </p:cNvPicPr>
          <p:nvPr/>
        </p:nvPicPr>
        <p:blipFill>
          <a:blip r:embed="rId2" cstate="print"/>
          <a:srcRect/>
          <a:stretch>
            <a:fillRect/>
          </a:stretch>
        </p:blipFill>
        <p:spPr bwMode="auto">
          <a:xfrm>
            <a:off x="4870450" y="3666852"/>
            <a:ext cx="3816350" cy="2544763"/>
          </a:xfrm>
          <a:prstGeom prst="rect">
            <a:avLst/>
          </a:prstGeom>
          <a:noFill/>
          <a:ln w="9525">
            <a:noFill/>
            <a:miter lim="800000"/>
            <a:headEnd/>
            <a:tailEnd/>
          </a:ln>
        </p:spPr>
      </p:pic>
      <p:pic>
        <p:nvPicPr>
          <p:cNvPr id="1026" name="Picture 2" descr="C:\Users\alain\Documents\2013-2014\SCBH 2014\PRESENTATION NOVEMBRE\séminaire 21 novembre 2013\version actualisée\7-Préparation, mise en œuvre et expérimentation\IMAGES\essais-de-caracterisation-du-bois-rupture-en-flexion-4-points.jpg"/>
          <p:cNvPicPr>
            <a:picLocks noChangeAspect="1" noChangeArrowheads="1"/>
          </p:cNvPicPr>
          <p:nvPr/>
        </p:nvPicPr>
        <p:blipFill>
          <a:blip r:embed="rId3" cstate="print"/>
          <a:srcRect/>
          <a:stretch>
            <a:fillRect/>
          </a:stretch>
        </p:blipFill>
        <p:spPr bwMode="auto">
          <a:xfrm>
            <a:off x="800870" y="3691335"/>
            <a:ext cx="4032448" cy="252028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371600" y="188640"/>
            <a:ext cx="7315200" cy="725760"/>
          </a:xfrm>
          <a:prstGeom prst="rect">
            <a:avLst/>
          </a:prstGeom>
        </p:spPr>
        <p:txBody>
          <a:bodyPr/>
          <a:lstStyle/>
          <a:p>
            <a:pPr lvl="0" algn="ctr" eaLnBrk="0" hangingPunct="0"/>
            <a:r>
              <a:rPr lang="fr-FR" sz="3200" b="1" dirty="0" smtClean="0">
                <a:solidFill>
                  <a:schemeClr val="tx2"/>
                </a:solidFill>
              </a:rPr>
              <a:t>PROPOSITION D’ENSEIGNEMENT</a:t>
            </a:r>
            <a:endParaRPr kumimoji="0" lang="fr-FR" sz="3200" b="0" i="0" u="none" strike="noStrike" kern="0" cap="none" spc="0" normalizeH="0" baseline="0" noProof="0" dirty="0" smtClean="0">
              <a:ln>
                <a:noFill/>
              </a:ln>
              <a:solidFill>
                <a:schemeClr val="tx2"/>
              </a:solidFill>
              <a:effectLst/>
              <a:uLnTx/>
              <a:uFillTx/>
              <a:latin typeface="+mj-lt"/>
              <a:ea typeface="ＭＳ Ｐゴシック" charset="0"/>
              <a:cs typeface="ＭＳ Ｐゴシック" charset="0"/>
            </a:endParaRPr>
          </a:p>
        </p:txBody>
      </p:sp>
      <p:pic>
        <p:nvPicPr>
          <p:cNvPr id="5" name="Image 4" descr="enceinte-climatique-mkf-115-binder.jpg"/>
          <p:cNvPicPr>
            <a:picLocks noChangeAspect="1"/>
          </p:cNvPicPr>
          <p:nvPr/>
        </p:nvPicPr>
        <p:blipFill>
          <a:blip r:embed="rId2" cstate="print"/>
          <a:stretch>
            <a:fillRect/>
          </a:stretch>
        </p:blipFill>
        <p:spPr>
          <a:xfrm>
            <a:off x="5364088" y="1340768"/>
            <a:ext cx="3600400" cy="4536504"/>
          </a:xfrm>
          <a:prstGeom prst="rect">
            <a:avLst/>
          </a:prstGeom>
        </p:spPr>
      </p:pic>
      <p:sp>
        <p:nvSpPr>
          <p:cNvPr id="4" name="Espace réservé du contenu 2"/>
          <p:cNvSpPr txBox="1">
            <a:spLocks/>
          </p:cNvSpPr>
          <p:nvPr/>
        </p:nvSpPr>
        <p:spPr>
          <a:xfrm>
            <a:off x="457200" y="2636912"/>
            <a:ext cx="5338936" cy="3489251"/>
          </a:xfrm>
          <a:prstGeom prst="rect">
            <a:avLst/>
          </a:prstGeom>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fr-FR" sz="2400" kern="0" dirty="0">
                <a:latin typeface="+mn-lt"/>
                <a:ea typeface="ＭＳ Ｐゴシック" charset="-128"/>
              </a:rPr>
              <a:t>Etudier les propriétés physiques du bois et de ses dérivés (comportement à l’humidité, séchage, masse volumique</a:t>
            </a:r>
            <a:r>
              <a:rPr lang="fr-FR" sz="2400" kern="0" dirty="0" smtClean="0">
                <a:latin typeface="+mn-lt"/>
                <a:ea typeface="ＭＳ Ｐゴシック" charset="-128"/>
              </a:rPr>
              <a:t>…)</a:t>
            </a:r>
            <a:endParaRPr lang="fr-FR" sz="2400" kern="0" dirty="0">
              <a:latin typeface="+mn-lt"/>
              <a:ea typeface="ＭＳ Ｐゴシック" charset="-128"/>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fr-FR" sz="2400" b="0" i="0" u="none" strike="noStrike" kern="0" cap="none" spc="0" normalizeH="0" baseline="0" noProof="0" dirty="0" smtClean="0">
              <a:ln>
                <a:noFill/>
              </a:ln>
              <a:solidFill>
                <a:schemeClr val="tx1"/>
              </a:solidFill>
              <a:effectLst/>
              <a:uLnTx/>
              <a:uFillTx/>
              <a:latin typeface="+mn-lt"/>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Personnalisée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14394</TotalTime>
  <Words>591</Words>
  <Application>Microsoft Office PowerPoint</Application>
  <PresentationFormat>Affichage à l'écran (4:3)</PresentationFormat>
  <Paragraphs>93</Paragraphs>
  <Slides>16</Slides>
  <Notes>4</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Modèle par défaut</vt:lpstr>
      <vt:lpstr>EXPERIMENTER DES SOLUTIONS CONSTRUCTIVES</vt:lpstr>
      <vt:lpstr>Diapositive 2</vt:lpstr>
      <vt:lpstr>Diapositive 3</vt:lpstr>
      <vt:lpstr>Diapositive 4</vt:lpstr>
      <vt:lpstr>LES SAVOIRS ASSOCIES (suite)</vt:lpstr>
      <vt:lpstr>LES SAVOIRS ASSOCIES (suite)</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Company>Rectorat de Rennes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 CRCI</dc:title>
  <dc:creator>cdubois</dc:creator>
  <cp:lastModifiedBy>alain</cp:lastModifiedBy>
  <cp:revision>472</cp:revision>
  <dcterms:created xsi:type="dcterms:W3CDTF">2011-05-12T16:33:39Z</dcterms:created>
  <dcterms:modified xsi:type="dcterms:W3CDTF">2013-11-20T15:20:32Z</dcterms:modified>
</cp:coreProperties>
</file>