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2.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3.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notesSlides/notesSlide4.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85" r:id="rId3"/>
    <p:sldId id="279" r:id="rId4"/>
    <p:sldId id="280" r:id="rId5"/>
    <p:sldId id="281" r:id="rId6"/>
    <p:sldId id="283" r:id="rId7"/>
    <p:sldId id="284" r:id="rId8"/>
    <p:sldId id="286" r:id="rId9"/>
    <p:sldId id="287" r:id="rId10"/>
    <p:sldId id="294" r:id="rId11"/>
    <p:sldId id="295" r:id="rId12"/>
    <p:sldId id="296" r:id="rId13"/>
    <p:sldId id="297" r:id="rId14"/>
    <p:sldId id="289" r:id="rId15"/>
    <p:sldId id="290" r:id="rId16"/>
    <p:sldId id="291" r:id="rId17"/>
    <p:sldId id="292" r:id="rId18"/>
    <p:sldId id="308" r:id="rId19"/>
    <p:sldId id="309" r:id="rId20"/>
    <p:sldId id="319" r:id="rId21"/>
    <p:sldId id="293" r:id="rId22"/>
    <p:sldId id="315" r:id="rId23"/>
    <p:sldId id="316" r:id="rId24"/>
    <p:sldId id="317" r:id="rId25"/>
    <p:sldId id="318" r:id="rId26"/>
    <p:sldId id="298" r:id="rId27"/>
    <p:sldId id="310" r:id="rId28"/>
    <p:sldId id="306" r:id="rId29"/>
    <p:sldId id="320" r:id="rId30"/>
    <p:sldId id="321" r:id="rId31"/>
    <p:sldId id="307"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3399"/>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4" d="100"/>
          <a:sy n="134" d="100"/>
        </p:scale>
        <p:origin x="-872"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RECTORAT\Mes%20documents\IGEN-Minist&#232;re\2011-2012\PNF%20S-SI\27%20mars%202012\Grille%20&#233;valuation%20SSI%20projet%20V2-modifiab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2395544"/>
        <c:axId val="-2132393944"/>
      </c:barChart>
      <c:catAx>
        <c:axId val="-2132395544"/>
        <c:scaling>
          <c:orientation val="maxMin"/>
        </c:scaling>
        <c:delete val="1"/>
        <c:axPos val="l"/>
        <c:majorGridlines>
          <c:spPr>
            <a:ln w="3175">
              <a:solidFill>
                <a:srgbClr val="000000"/>
              </a:solidFill>
              <a:prstDash val="solid"/>
            </a:ln>
          </c:spPr>
        </c:majorGridlines>
        <c:majorTickMark val="out"/>
        <c:minorTickMark val="none"/>
        <c:tickLblPos val="nextTo"/>
        <c:crossAx val="-2132393944"/>
        <c:crosses val="autoZero"/>
        <c:auto val="1"/>
        <c:lblAlgn val="ctr"/>
        <c:lblOffset val="100"/>
        <c:noMultiLvlLbl val="0"/>
      </c:catAx>
      <c:valAx>
        <c:axId val="-2132393944"/>
        <c:scaling>
          <c:orientation val="minMax"/>
          <c:max val="1.0"/>
          <c:min val="0.0"/>
        </c:scaling>
        <c:delete val="1"/>
        <c:axPos val="t"/>
        <c:numFmt formatCode="General" sourceLinked="1"/>
        <c:majorTickMark val="out"/>
        <c:minorTickMark val="none"/>
        <c:tickLblPos val="nextTo"/>
        <c:crossAx val="-2132395544"/>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96028417413913"/>
          <c:y val="0.0373134328358209"/>
          <c:w val="0.907287702063399"/>
          <c:h val="0.805970149253731"/>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[2]Notation!$O$5:$O$10</c:f>
              <c:numCache>
                <c:formatCode>General</c:formatCode>
                <c:ptCount val="6"/>
                <c:pt idx="0">
                  <c:v>0.0</c:v>
                </c:pt>
                <c:pt idx="1">
                  <c:v>0.0</c:v>
                </c:pt>
                <c:pt idx="2">
                  <c:v>0.0</c:v>
                </c:pt>
                <c:pt idx="3">
                  <c:v>0.0</c:v>
                </c:pt>
                <c:pt idx="4">
                  <c:v>0.0</c:v>
                </c:pt>
                <c:pt idx="5">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0746808"/>
        <c:axId val="-2130744856"/>
      </c:barChart>
      <c:catAx>
        <c:axId val="-2130746808"/>
        <c:scaling>
          <c:orientation val="maxMin"/>
        </c:scaling>
        <c:delete val="1"/>
        <c:axPos val="l"/>
        <c:majorGridlines>
          <c:spPr>
            <a:ln w="3175">
              <a:solidFill>
                <a:srgbClr val="000000"/>
              </a:solidFill>
              <a:prstDash val="solid"/>
            </a:ln>
          </c:spPr>
        </c:majorGridlines>
        <c:majorTickMark val="out"/>
        <c:minorTickMark val="none"/>
        <c:tickLblPos val="nextTo"/>
        <c:crossAx val="-2130744856"/>
        <c:crosses val="autoZero"/>
        <c:auto val="1"/>
        <c:lblAlgn val="ctr"/>
        <c:lblOffset val="100"/>
        <c:noMultiLvlLbl val="0"/>
      </c:catAx>
      <c:valAx>
        <c:axId val="-2130744856"/>
        <c:scaling>
          <c:orientation val="minMax"/>
          <c:max val="1.0"/>
          <c:min val="0.0"/>
        </c:scaling>
        <c:delete val="1"/>
        <c:axPos val="t"/>
        <c:numFmt formatCode="General" sourceLinked="1"/>
        <c:majorTickMark val="out"/>
        <c:minorTickMark val="none"/>
        <c:tickLblPos val="nextTo"/>
        <c:crossAx val="-2130746808"/>
        <c:crosses val="autoZero"/>
        <c:crossBetween val="between"/>
        <c:majorUnit val="0.333300000000001"/>
      </c:valAx>
      <c:spPr>
        <a:solidFill>
          <a:srgbClr val="FFFF99"/>
        </a:solidFill>
        <a:ln w="12700">
          <a:solidFill>
            <a:srgbClr val="808080"/>
          </a:solidFill>
          <a:prstDash val="solid"/>
        </a:ln>
      </c:spPr>
    </c:plotArea>
    <c:plotVisOnly val="1"/>
    <c:dispBlanksAs val="gap"/>
    <c:showDLblsOverMax val="0"/>
  </c:chart>
  <c:spPr>
    <a:noFill/>
    <a:ln w="9525">
      <a:noFill/>
    </a:ln>
  </c:spPr>
  <c:txPr>
    <a:bodyPr/>
    <a:lstStyle/>
    <a:p>
      <a:pPr>
        <a:defRPr sz="125" b="0" i="0" u="none" strike="noStrike" baseline="0">
          <a:solidFill>
            <a:srgbClr val="000000"/>
          </a:solidFill>
          <a:latin typeface="Arial"/>
          <a:ea typeface="Arial"/>
          <a:cs typeface="Arial"/>
        </a:defRPr>
      </a:pPr>
      <a:endParaRPr lang="fr-F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36912751677852"/>
          <c:y val="0.022831152036744"/>
          <c:w val="0.919463087248321"/>
          <c:h val="0.958908385543243"/>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[2]Notation!$O$12:$O$23</c:f>
              <c:numCache>
                <c:formatCode>General</c:formatCode>
                <c:ptCount val="12"/>
                <c:pt idx="0">
                  <c:v>0.0</c:v>
                </c:pt>
                <c:pt idx="1">
                  <c:v>0.0</c:v>
                </c:pt>
                <c:pt idx="2">
                  <c:v>0.0</c:v>
                </c:pt>
                <c:pt idx="3">
                  <c:v>0.0</c:v>
                </c:pt>
                <c:pt idx="4">
                  <c:v>0.0</c:v>
                </c:pt>
                <c:pt idx="5">
                  <c:v>0.0</c:v>
                </c:pt>
                <c:pt idx="6">
                  <c:v>0.0</c:v>
                </c:pt>
                <c:pt idx="7">
                  <c:v>0.0</c:v>
                </c:pt>
                <c:pt idx="8">
                  <c:v>0.0</c:v>
                </c:pt>
                <c:pt idx="9">
                  <c:v>0.0</c:v>
                </c:pt>
                <c:pt idx="10">
                  <c:v>0.0</c:v>
                </c:pt>
                <c:pt idx="11">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1708760"/>
        <c:axId val="-2131710648"/>
      </c:barChart>
      <c:catAx>
        <c:axId val="-2131708760"/>
        <c:scaling>
          <c:orientation val="maxMin"/>
        </c:scaling>
        <c:delete val="1"/>
        <c:axPos val="l"/>
        <c:majorGridlines>
          <c:spPr>
            <a:ln w="3175">
              <a:solidFill>
                <a:srgbClr val="000000"/>
              </a:solidFill>
              <a:prstDash val="solid"/>
            </a:ln>
          </c:spPr>
        </c:majorGridlines>
        <c:majorTickMark val="out"/>
        <c:minorTickMark val="none"/>
        <c:tickLblPos val="nextTo"/>
        <c:crossAx val="-2131710648"/>
        <c:crosses val="autoZero"/>
        <c:auto val="1"/>
        <c:lblAlgn val="ctr"/>
        <c:lblOffset val="100"/>
        <c:noMultiLvlLbl val="0"/>
      </c:catAx>
      <c:valAx>
        <c:axId val="-2131710648"/>
        <c:scaling>
          <c:orientation val="minMax"/>
          <c:max val="1.0"/>
          <c:min val="0.0"/>
        </c:scaling>
        <c:delete val="1"/>
        <c:axPos val="t"/>
        <c:numFmt formatCode="General" sourceLinked="1"/>
        <c:majorTickMark val="out"/>
        <c:minorTickMark val="none"/>
        <c:tickLblPos val="nextTo"/>
        <c:crossAx val="-2131708760"/>
        <c:crosses val="autoZero"/>
        <c:crossBetween val="between"/>
        <c:majorUnit val="0.333300000000001"/>
      </c:valAx>
      <c:spPr>
        <a:solidFill>
          <a:srgbClr val="CCFFFF"/>
        </a:solidFill>
        <a:ln w="3175">
          <a:solidFill>
            <a:srgbClr val="000000"/>
          </a:solidFill>
          <a:prstDash val="solid"/>
        </a:ln>
      </c:spPr>
    </c:plotArea>
    <c:plotVisOnly val="1"/>
    <c:dispBlanksAs val="gap"/>
    <c:showDLblsOverMax val="0"/>
  </c:chart>
  <c:spPr>
    <a:noFill/>
    <a:ln w="9525">
      <a:noFill/>
    </a:ln>
  </c:spPr>
  <c:txPr>
    <a:bodyPr/>
    <a:lstStyle/>
    <a:p>
      <a:pPr>
        <a:defRPr sz="175" b="0" i="0" u="none" strike="noStrike" baseline="0">
          <a:solidFill>
            <a:srgbClr val="000000"/>
          </a:solidFill>
          <a:latin typeface="Arial"/>
          <a:ea typeface="Arial"/>
          <a:cs typeface="Arial"/>
        </a:defRPr>
      </a:pPr>
      <a:endParaRPr lang="fr-F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671140939597318"/>
          <c:y val="0.0342465753424657"/>
          <c:w val="0.906040268456377"/>
          <c:h val="0.938356164383561"/>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[2]Notation!$O$25:$O$32</c:f>
              <c:numCache>
                <c:formatCode>General</c:formatCode>
                <c:ptCount val="8"/>
                <c:pt idx="0">
                  <c:v>0.0</c:v>
                </c:pt>
                <c:pt idx="1">
                  <c:v>0.0</c:v>
                </c:pt>
                <c:pt idx="2">
                  <c:v>0.0</c:v>
                </c:pt>
                <c:pt idx="3">
                  <c:v>0.0</c:v>
                </c:pt>
                <c:pt idx="4">
                  <c:v>0.0</c:v>
                </c:pt>
                <c:pt idx="5">
                  <c:v>0.0</c:v>
                </c:pt>
                <c:pt idx="6">
                  <c:v>0.0</c:v>
                </c:pt>
                <c:pt idx="7">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1736360"/>
        <c:axId val="-2131738248"/>
      </c:barChart>
      <c:catAx>
        <c:axId val="-2131736360"/>
        <c:scaling>
          <c:orientation val="maxMin"/>
        </c:scaling>
        <c:delete val="1"/>
        <c:axPos val="l"/>
        <c:majorGridlines>
          <c:spPr>
            <a:ln w="3175">
              <a:solidFill>
                <a:srgbClr val="000000"/>
              </a:solidFill>
              <a:prstDash val="solid"/>
            </a:ln>
          </c:spPr>
        </c:majorGridlines>
        <c:majorTickMark val="out"/>
        <c:minorTickMark val="none"/>
        <c:tickLblPos val="nextTo"/>
        <c:crossAx val="-2131738248"/>
        <c:crosses val="autoZero"/>
        <c:auto val="1"/>
        <c:lblAlgn val="ctr"/>
        <c:lblOffset val="100"/>
        <c:noMultiLvlLbl val="0"/>
      </c:catAx>
      <c:valAx>
        <c:axId val="-2131738248"/>
        <c:scaling>
          <c:orientation val="minMax"/>
          <c:max val="1.0"/>
          <c:min val="0.0"/>
        </c:scaling>
        <c:delete val="1"/>
        <c:axPos val="t"/>
        <c:numFmt formatCode="General" sourceLinked="1"/>
        <c:majorTickMark val="out"/>
        <c:minorTickMark val="none"/>
        <c:tickLblPos val="nextTo"/>
        <c:crossAx val="-2131736360"/>
        <c:crosses val="autoZero"/>
        <c:crossBetween val="between"/>
        <c:majorUnit val="0.333300000000001"/>
      </c:valAx>
      <c:spPr>
        <a:solidFill>
          <a:srgbClr val="FFCC99"/>
        </a:solidFill>
        <a:ln w="3175">
          <a:solidFill>
            <a:srgbClr val="000000"/>
          </a:solidFill>
          <a:prstDash val="solid"/>
        </a:ln>
      </c:spPr>
    </c:plotArea>
    <c:plotVisOnly val="1"/>
    <c:dispBlanksAs val="gap"/>
    <c:showDLblsOverMax val="0"/>
  </c:chart>
  <c:spPr>
    <a:noFill/>
    <a:ln w="9525">
      <a:noFill/>
    </a:ln>
  </c:spPr>
  <c:txPr>
    <a:bodyPr/>
    <a:lstStyle/>
    <a:p>
      <a:pPr>
        <a:defRPr sz="125" b="0" i="0" u="none" strike="noStrike" baseline="0">
          <a:solidFill>
            <a:srgbClr val="000000"/>
          </a:solidFill>
          <a:latin typeface="Arial"/>
          <a:ea typeface="Arial"/>
          <a:cs typeface="Arial"/>
        </a:defRPr>
      </a:pPr>
      <a:endParaRPr lang="fr-F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2797592"/>
        <c:axId val="-2112795640"/>
      </c:barChart>
      <c:catAx>
        <c:axId val="-2112797592"/>
        <c:scaling>
          <c:orientation val="maxMin"/>
        </c:scaling>
        <c:delete val="1"/>
        <c:axPos val="l"/>
        <c:majorGridlines>
          <c:spPr>
            <a:ln w="3175">
              <a:solidFill>
                <a:srgbClr val="000000"/>
              </a:solidFill>
              <a:prstDash val="solid"/>
            </a:ln>
          </c:spPr>
        </c:majorGridlines>
        <c:majorTickMark val="out"/>
        <c:minorTickMark val="none"/>
        <c:tickLblPos val="nextTo"/>
        <c:crossAx val="-2112795640"/>
        <c:crosses val="autoZero"/>
        <c:auto val="1"/>
        <c:lblAlgn val="ctr"/>
        <c:lblOffset val="100"/>
        <c:noMultiLvlLbl val="0"/>
      </c:catAx>
      <c:valAx>
        <c:axId val="-2112795640"/>
        <c:scaling>
          <c:orientation val="minMax"/>
          <c:max val="1.0"/>
          <c:min val="0.0"/>
        </c:scaling>
        <c:delete val="1"/>
        <c:axPos val="t"/>
        <c:numFmt formatCode="General" sourceLinked="1"/>
        <c:majorTickMark val="out"/>
        <c:minorTickMark val="none"/>
        <c:tickLblPos val="nextTo"/>
        <c:crossAx val="-2112797592"/>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2770056"/>
        <c:axId val="-2112768104"/>
      </c:barChart>
      <c:catAx>
        <c:axId val="-2112770056"/>
        <c:scaling>
          <c:orientation val="maxMin"/>
        </c:scaling>
        <c:delete val="1"/>
        <c:axPos val="l"/>
        <c:majorGridlines>
          <c:spPr>
            <a:ln w="3175">
              <a:solidFill>
                <a:srgbClr val="000000"/>
              </a:solidFill>
              <a:prstDash val="solid"/>
            </a:ln>
          </c:spPr>
        </c:majorGridlines>
        <c:majorTickMark val="out"/>
        <c:minorTickMark val="none"/>
        <c:tickLblPos val="nextTo"/>
        <c:crossAx val="-2112768104"/>
        <c:crosses val="autoZero"/>
        <c:auto val="1"/>
        <c:lblAlgn val="ctr"/>
        <c:lblOffset val="100"/>
        <c:noMultiLvlLbl val="0"/>
      </c:catAx>
      <c:valAx>
        <c:axId val="-2112768104"/>
        <c:scaling>
          <c:orientation val="minMax"/>
          <c:max val="1.0"/>
          <c:min val="0.0"/>
        </c:scaling>
        <c:delete val="1"/>
        <c:axPos val="t"/>
        <c:numFmt formatCode="General" sourceLinked="1"/>
        <c:majorTickMark val="out"/>
        <c:minorTickMark val="none"/>
        <c:tickLblPos val="nextTo"/>
        <c:crossAx val="-2112770056"/>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2742520"/>
        <c:axId val="-2112740568"/>
      </c:barChart>
      <c:catAx>
        <c:axId val="-2112742520"/>
        <c:scaling>
          <c:orientation val="maxMin"/>
        </c:scaling>
        <c:delete val="1"/>
        <c:axPos val="l"/>
        <c:majorGridlines>
          <c:spPr>
            <a:ln w="3175">
              <a:solidFill>
                <a:srgbClr val="000000"/>
              </a:solidFill>
              <a:prstDash val="solid"/>
            </a:ln>
          </c:spPr>
        </c:majorGridlines>
        <c:majorTickMark val="out"/>
        <c:minorTickMark val="none"/>
        <c:tickLblPos val="nextTo"/>
        <c:crossAx val="-2112740568"/>
        <c:crosses val="autoZero"/>
        <c:auto val="1"/>
        <c:lblAlgn val="ctr"/>
        <c:lblOffset val="100"/>
        <c:noMultiLvlLbl val="0"/>
      </c:catAx>
      <c:valAx>
        <c:axId val="-2112740568"/>
        <c:scaling>
          <c:orientation val="minMax"/>
          <c:max val="1.0"/>
          <c:min val="0.0"/>
        </c:scaling>
        <c:delete val="1"/>
        <c:axPos val="t"/>
        <c:numFmt formatCode="General" sourceLinked="1"/>
        <c:majorTickMark val="out"/>
        <c:minorTickMark val="none"/>
        <c:tickLblPos val="nextTo"/>
        <c:crossAx val="-2112742520"/>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96028417413913"/>
          <c:y val="0.0373134328358209"/>
          <c:w val="0.907287702063399"/>
          <c:h val="0.805970149253731"/>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[2]Notation!$O$5:$O$10</c:f>
              <c:numCache>
                <c:formatCode>General</c:formatCode>
                <c:ptCount val="6"/>
                <c:pt idx="0">
                  <c:v>0.0</c:v>
                </c:pt>
                <c:pt idx="1">
                  <c:v>0.0</c:v>
                </c:pt>
                <c:pt idx="2">
                  <c:v>0.0</c:v>
                </c:pt>
                <c:pt idx="3">
                  <c:v>0.0</c:v>
                </c:pt>
                <c:pt idx="4">
                  <c:v>0.0</c:v>
                </c:pt>
                <c:pt idx="5">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2714232"/>
        <c:axId val="-2112712280"/>
      </c:barChart>
      <c:catAx>
        <c:axId val="-2112714232"/>
        <c:scaling>
          <c:orientation val="maxMin"/>
        </c:scaling>
        <c:delete val="1"/>
        <c:axPos val="l"/>
        <c:majorGridlines>
          <c:spPr>
            <a:ln w="3175">
              <a:solidFill>
                <a:srgbClr val="000000"/>
              </a:solidFill>
              <a:prstDash val="solid"/>
            </a:ln>
          </c:spPr>
        </c:majorGridlines>
        <c:majorTickMark val="out"/>
        <c:minorTickMark val="none"/>
        <c:tickLblPos val="nextTo"/>
        <c:crossAx val="-2112712280"/>
        <c:crosses val="autoZero"/>
        <c:auto val="1"/>
        <c:lblAlgn val="ctr"/>
        <c:lblOffset val="100"/>
        <c:noMultiLvlLbl val="0"/>
      </c:catAx>
      <c:valAx>
        <c:axId val="-2112712280"/>
        <c:scaling>
          <c:orientation val="minMax"/>
          <c:max val="1.0"/>
          <c:min val="0.0"/>
        </c:scaling>
        <c:delete val="1"/>
        <c:axPos val="t"/>
        <c:numFmt formatCode="General" sourceLinked="1"/>
        <c:majorTickMark val="out"/>
        <c:minorTickMark val="none"/>
        <c:tickLblPos val="nextTo"/>
        <c:crossAx val="-2112714232"/>
        <c:crosses val="autoZero"/>
        <c:crossBetween val="between"/>
        <c:majorUnit val="0.333300000000001"/>
      </c:valAx>
      <c:spPr>
        <a:solidFill>
          <a:srgbClr val="FFFF99"/>
        </a:solidFill>
        <a:ln w="12700">
          <a:solidFill>
            <a:srgbClr val="808080"/>
          </a:solidFill>
          <a:prstDash val="solid"/>
        </a:ln>
      </c:spPr>
    </c:plotArea>
    <c:plotVisOnly val="1"/>
    <c:dispBlanksAs val="gap"/>
    <c:showDLblsOverMax val="0"/>
  </c:chart>
  <c:spPr>
    <a:noFill/>
    <a:ln w="9525">
      <a:noFill/>
    </a:ln>
  </c:spPr>
  <c:txPr>
    <a:bodyPr/>
    <a:lstStyle/>
    <a:p>
      <a:pPr>
        <a:defRPr sz="125" b="0" i="0" u="none" strike="noStrike" baseline="0">
          <a:solidFill>
            <a:srgbClr val="000000"/>
          </a:solidFill>
          <a:latin typeface="Arial"/>
          <a:ea typeface="Arial"/>
          <a:cs typeface="Arial"/>
        </a:defRPr>
      </a:pPr>
      <a:endParaRPr lang="fr-F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36912751677852"/>
          <c:y val="0.022831152036744"/>
          <c:w val="0.919463087248321"/>
          <c:h val="0.958908385543243"/>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[2]Notation!$O$12:$O$23</c:f>
              <c:numCache>
                <c:formatCode>General</c:formatCode>
                <c:ptCount val="12"/>
                <c:pt idx="0">
                  <c:v>0.0</c:v>
                </c:pt>
                <c:pt idx="1">
                  <c:v>0.0</c:v>
                </c:pt>
                <c:pt idx="2">
                  <c:v>0.0</c:v>
                </c:pt>
                <c:pt idx="3">
                  <c:v>0.0</c:v>
                </c:pt>
                <c:pt idx="4">
                  <c:v>0.0</c:v>
                </c:pt>
                <c:pt idx="5">
                  <c:v>0.0</c:v>
                </c:pt>
                <c:pt idx="6">
                  <c:v>0.0</c:v>
                </c:pt>
                <c:pt idx="7">
                  <c:v>0.0</c:v>
                </c:pt>
                <c:pt idx="8">
                  <c:v>0.0</c:v>
                </c:pt>
                <c:pt idx="9">
                  <c:v>0.0</c:v>
                </c:pt>
                <c:pt idx="10">
                  <c:v>0.0</c:v>
                </c:pt>
                <c:pt idx="11">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2686520"/>
        <c:axId val="-2112684568"/>
      </c:barChart>
      <c:catAx>
        <c:axId val="-2112686520"/>
        <c:scaling>
          <c:orientation val="maxMin"/>
        </c:scaling>
        <c:delete val="1"/>
        <c:axPos val="l"/>
        <c:majorGridlines>
          <c:spPr>
            <a:ln w="3175">
              <a:solidFill>
                <a:srgbClr val="000000"/>
              </a:solidFill>
              <a:prstDash val="solid"/>
            </a:ln>
          </c:spPr>
        </c:majorGridlines>
        <c:majorTickMark val="out"/>
        <c:minorTickMark val="none"/>
        <c:tickLblPos val="nextTo"/>
        <c:crossAx val="-2112684568"/>
        <c:crosses val="autoZero"/>
        <c:auto val="1"/>
        <c:lblAlgn val="ctr"/>
        <c:lblOffset val="100"/>
        <c:noMultiLvlLbl val="0"/>
      </c:catAx>
      <c:valAx>
        <c:axId val="-2112684568"/>
        <c:scaling>
          <c:orientation val="minMax"/>
          <c:max val="1.0"/>
          <c:min val="0.0"/>
        </c:scaling>
        <c:delete val="1"/>
        <c:axPos val="t"/>
        <c:numFmt formatCode="General" sourceLinked="1"/>
        <c:majorTickMark val="out"/>
        <c:minorTickMark val="none"/>
        <c:tickLblPos val="nextTo"/>
        <c:crossAx val="-2112686520"/>
        <c:crosses val="autoZero"/>
        <c:crossBetween val="between"/>
        <c:majorUnit val="0.333300000000001"/>
      </c:valAx>
      <c:spPr>
        <a:solidFill>
          <a:srgbClr val="CCFFFF"/>
        </a:solidFill>
        <a:ln w="3175">
          <a:solidFill>
            <a:srgbClr val="000000"/>
          </a:solidFill>
          <a:prstDash val="solid"/>
        </a:ln>
      </c:spPr>
    </c:plotArea>
    <c:plotVisOnly val="1"/>
    <c:dispBlanksAs val="gap"/>
    <c:showDLblsOverMax val="0"/>
  </c:chart>
  <c:spPr>
    <a:noFill/>
    <a:ln w="9525">
      <a:noFill/>
    </a:ln>
  </c:spPr>
  <c:txPr>
    <a:bodyPr/>
    <a:lstStyle/>
    <a:p>
      <a:pPr>
        <a:defRPr sz="175" b="0" i="0" u="none" strike="noStrike" baseline="0">
          <a:solidFill>
            <a:srgbClr val="000000"/>
          </a:solidFill>
          <a:latin typeface="Arial"/>
          <a:ea typeface="Arial"/>
          <a:cs typeface="Arial"/>
        </a:defRPr>
      </a:pPr>
      <a:endParaRPr lang="fr-FR"/>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671140939597318"/>
          <c:y val="0.0342465753424657"/>
          <c:w val="0.906040268456377"/>
          <c:h val="0.938356164383561"/>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[2]Notation!$O$25:$O$32</c:f>
              <c:numCache>
                <c:formatCode>General</c:formatCode>
                <c:ptCount val="8"/>
                <c:pt idx="0">
                  <c:v>0.0</c:v>
                </c:pt>
                <c:pt idx="1">
                  <c:v>0.0</c:v>
                </c:pt>
                <c:pt idx="2">
                  <c:v>0.0</c:v>
                </c:pt>
                <c:pt idx="3">
                  <c:v>0.0</c:v>
                </c:pt>
                <c:pt idx="4">
                  <c:v>0.0</c:v>
                </c:pt>
                <c:pt idx="5">
                  <c:v>0.0</c:v>
                </c:pt>
                <c:pt idx="6">
                  <c:v>0.0</c:v>
                </c:pt>
                <c:pt idx="7">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2658920"/>
        <c:axId val="-2112656968"/>
      </c:barChart>
      <c:catAx>
        <c:axId val="-2112658920"/>
        <c:scaling>
          <c:orientation val="maxMin"/>
        </c:scaling>
        <c:delete val="1"/>
        <c:axPos val="l"/>
        <c:majorGridlines>
          <c:spPr>
            <a:ln w="3175">
              <a:solidFill>
                <a:srgbClr val="000000"/>
              </a:solidFill>
              <a:prstDash val="solid"/>
            </a:ln>
          </c:spPr>
        </c:majorGridlines>
        <c:majorTickMark val="out"/>
        <c:minorTickMark val="none"/>
        <c:tickLblPos val="nextTo"/>
        <c:crossAx val="-2112656968"/>
        <c:crosses val="autoZero"/>
        <c:auto val="1"/>
        <c:lblAlgn val="ctr"/>
        <c:lblOffset val="100"/>
        <c:noMultiLvlLbl val="0"/>
      </c:catAx>
      <c:valAx>
        <c:axId val="-2112656968"/>
        <c:scaling>
          <c:orientation val="minMax"/>
          <c:max val="1.0"/>
          <c:min val="0.0"/>
        </c:scaling>
        <c:delete val="1"/>
        <c:axPos val="t"/>
        <c:numFmt formatCode="General" sourceLinked="1"/>
        <c:majorTickMark val="out"/>
        <c:minorTickMark val="none"/>
        <c:tickLblPos val="nextTo"/>
        <c:crossAx val="-2112658920"/>
        <c:crosses val="autoZero"/>
        <c:crossBetween val="between"/>
        <c:majorUnit val="0.333300000000001"/>
      </c:valAx>
      <c:spPr>
        <a:solidFill>
          <a:srgbClr val="FFCC99"/>
        </a:solidFill>
        <a:ln w="3175">
          <a:solidFill>
            <a:srgbClr val="000000"/>
          </a:solidFill>
          <a:prstDash val="solid"/>
        </a:ln>
      </c:spPr>
    </c:plotArea>
    <c:plotVisOnly val="1"/>
    <c:dispBlanksAs val="gap"/>
    <c:showDLblsOverMax val="0"/>
  </c:chart>
  <c:spPr>
    <a:noFill/>
    <a:ln w="9525">
      <a:noFill/>
    </a:ln>
  </c:spPr>
  <c:txPr>
    <a:bodyPr/>
    <a:lstStyle/>
    <a:p>
      <a:pPr>
        <a:defRPr sz="125" b="0" i="0" u="none" strike="noStrike" baseline="0">
          <a:solidFill>
            <a:srgbClr val="000000"/>
          </a:solidFill>
          <a:latin typeface="Arial"/>
          <a:ea typeface="Arial"/>
          <a:cs typeface="Arial"/>
        </a:defRPr>
      </a:pPr>
      <a:endParaRPr lang="fr-F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1557400"/>
        <c:axId val="-2111555448"/>
      </c:barChart>
      <c:catAx>
        <c:axId val="-2111557400"/>
        <c:scaling>
          <c:orientation val="maxMin"/>
        </c:scaling>
        <c:delete val="1"/>
        <c:axPos val="l"/>
        <c:majorGridlines>
          <c:spPr>
            <a:ln w="3175">
              <a:solidFill>
                <a:srgbClr val="000000"/>
              </a:solidFill>
              <a:prstDash val="solid"/>
            </a:ln>
          </c:spPr>
        </c:majorGridlines>
        <c:majorTickMark val="out"/>
        <c:minorTickMark val="none"/>
        <c:tickLblPos val="nextTo"/>
        <c:crossAx val="-2111555448"/>
        <c:crosses val="autoZero"/>
        <c:auto val="1"/>
        <c:lblAlgn val="ctr"/>
        <c:lblOffset val="100"/>
        <c:noMultiLvlLbl val="0"/>
      </c:catAx>
      <c:valAx>
        <c:axId val="-2111555448"/>
        <c:scaling>
          <c:orientation val="minMax"/>
          <c:max val="1.0"/>
          <c:min val="0.0"/>
        </c:scaling>
        <c:delete val="1"/>
        <c:axPos val="t"/>
        <c:numFmt formatCode="General" sourceLinked="1"/>
        <c:majorTickMark val="out"/>
        <c:minorTickMark val="none"/>
        <c:tickLblPos val="nextTo"/>
        <c:crossAx val="-2111557400"/>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2322968"/>
        <c:axId val="-2132321016"/>
      </c:barChart>
      <c:catAx>
        <c:axId val="-2132322968"/>
        <c:scaling>
          <c:orientation val="maxMin"/>
        </c:scaling>
        <c:delete val="1"/>
        <c:axPos val="l"/>
        <c:majorGridlines>
          <c:spPr>
            <a:ln w="3175">
              <a:solidFill>
                <a:srgbClr val="000000"/>
              </a:solidFill>
              <a:prstDash val="solid"/>
            </a:ln>
          </c:spPr>
        </c:majorGridlines>
        <c:majorTickMark val="out"/>
        <c:minorTickMark val="none"/>
        <c:tickLblPos val="nextTo"/>
        <c:crossAx val="-2132321016"/>
        <c:crosses val="autoZero"/>
        <c:auto val="1"/>
        <c:lblAlgn val="ctr"/>
        <c:lblOffset val="100"/>
        <c:noMultiLvlLbl val="0"/>
      </c:catAx>
      <c:valAx>
        <c:axId val="-2132321016"/>
        <c:scaling>
          <c:orientation val="minMax"/>
          <c:max val="1.0"/>
          <c:min val="0.0"/>
        </c:scaling>
        <c:delete val="1"/>
        <c:axPos val="t"/>
        <c:numFmt formatCode="General" sourceLinked="1"/>
        <c:majorTickMark val="out"/>
        <c:minorTickMark val="none"/>
        <c:tickLblPos val="nextTo"/>
        <c:crossAx val="-2132322968"/>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1529304"/>
        <c:axId val="-2111527352"/>
      </c:barChart>
      <c:catAx>
        <c:axId val="-2111529304"/>
        <c:scaling>
          <c:orientation val="maxMin"/>
        </c:scaling>
        <c:delete val="1"/>
        <c:axPos val="l"/>
        <c:majorGridlines>
          <c:spPr>
            <a:ln w="3175">
              <a:solidFill>
                <a:srgbClr val="000000"/>
              </a:solidFill>
              <a:prstDash val="solid"/>
            </a:ln>
          </c:spPr>
        </c:majorGridlines>
        <c:majorTickMark val="out"/>
        <c:minorTickMark val="none"/>
        <c:tickLblPos val="nextTo"/>
        <c:crossAx val="-2111527352"/>
        <c:crosses val="autoZero"/>
        <c:auto val="1"/>
        <c:lblAlgn val="ctr"/>
        <c:lblOffset val="100"/>
        <c:noMultiLvlLbl val="0"/>
      </c:catAx>
      <c:valAx>
        <c:axId val="-2111527352"/>
        <c:scaling>
          <c:orientation val="minMax"/>
          <c:max val="1.0"/>
          <c:min val="0.0"/>
        </c:scaling>
        <c:delete val="1"/>
        <c:axPos val="t"/>
        <c:numFmt formatCode="General" sourceLinked="1"/>
        <c:majorTickMark val="out"/>
        <c:minorTickMark val="none"/>
        <c:tickLblPos val="nextTo"/>
        <c:crossAx val="-2111529304"/>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1501768"/>
        <c:axId val="-2111499816"/>
      </c:barChart>
      <c:catAx>
        <c:axId val="-2111501768"/>
        <c:scaling>
          <c:orientation val="maxMin"/>
        </c:scaling>
        <c:delete val="1"/>
        <c:axPos val="l"/>
        <c:majorGridlines>
          <c:spPr>
            <a:ln w="3175">
              <a:solidFill>
                <a:srgbClr val="000000"/>
              </a:solidFill>
              <a:prstDash val="solid"/>
            </a:ln>
          </c:spPr>
        </c:majorGridlines>
        <c:majorTickMark val="out"/>
        <c:minorTickMark val="none"/>
        <c:tickLblPos val="nextTo"/>
        <c:crossAx val="-2111499816"/>
        <c:crosses val="autoZero"/>
        <c:auto val="1"/>
        <c:lblAlgn val="ctr"/>
        <c:lblOffset val="100"/>
        <c:noMultiLvlLbl val="0"/>
      </c:catAx>
      <c:valAx>
        <c:axId val="-2111499816"/>
        <c:scaling>
          <c:orientation val="minMax"/>
          <c:max val="1.0"/>
          <c:min val="0.0"/>
        </c:scaling>
        <c:delete val="1"/>
        <c:axPos val="t"/>
        <c:numFmt formatCode="General" sourceLinked="1"/>
        <c:majorTickMark val="out"/>
        <c:minorTickMark val="none"/>
        <c:tickLblPos val="nextTo"/>
        <c:crossAx val="-2111501768"/>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96028417413913"/>
          <c:y val="0.0373134328358209"/>
          <c:w val="0.907287702063399"/>
          <c:h val="0.805970149253731"/>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[1]Notation!$O$5:$O$10</c:f>
              <c:numCache>
                <c:formatCode>General</c:formatCode>
                <c:ptCount val="6"/>
                <c:pt idx="0">
                  <c:v>0.0</c:v>
                </c:pt>
                <c:pt idx="1">
                  <c:v>0.0</c:v>
                </c:pt>
                <c:pt idx="2">
                  <c:v>0.0</c:v>
                </c:pt>
                <c:pt idx="3">
                  <c:v>0.0</c:v>
                </c:pt>
                <c:pt idx="4">
                  <c:v>0.0</c:v>
                </c:pt>
                <c:pt idx="5">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1473480"/>
        <c:axId val="-2111471528"/>
      </c:barChart>
      <c:catAx>
        <c:axId val="-2111473480"/>
        <c:scaling>
          <c:orientation val="maxMin"/>
        </c:scaling>
        <c:delete val="1"/>
        <c:axPos val="l"/>
        <c:majorGridlines>
          <c:spPr>
            <a:ln w="3175">
              <a:solidFill>
                <a:srgbClr val="000000"/>
              </a:solidFill>
              <a:prstDash val="solid"/>
            </a:ln>
          </c:spPr>
        </c:majorGridlines>
        <c:majorTickMark val="out"/>
        <c:minorTickMark val="none"/>
        <c:tickLblPos val="nextTo"/>
        <c:crossAx val="-2111471528"/>
        <c:crosses val="autoZero"/>
        <c:auto val="1"/>
        <c:lblAlgn val="ctr"/>
        <c:lblOffset val="100"/>
        <c:noMultiLvlLbl val="0"/>
      </c:catAx>
      <c:valAx>
        <c:axId val="-2111471528"/>
        <c:scaling>
          <c:orientation val="minMax"/>
          <c:max val="1.0"/>
          <c:min val="0.0"/>
        </c:scaling>
        <c:delete val="1"/>
        <c:axPos val="t"/>
        <c:numFmt formatCode="General" sourceLinked="1"/>
        <c:majorTickMark val="out"/>
        <c:minorTickMark val="none"/>
        <c:tickLblPos val="nextTo"/>
        <c:crossAx val="-2111473480"/>
        <c:crosses val="autoZero"/>
        <c:crossBetween val="between"/>
        <c:majorUnit val="0.333300000000001"/>
      </c:valAx>
      <c:spPr>
        <a:solidFill>
          <a:srgbClr val="FFFF99"/>
        </a:solidFill>
        <a:ln w="12700">
          <a:solidFill>
            <a:srgbClr val="808080"/>
          </a:solidFill>
          <a:prstDash val="solid"/>
        </a:ln>
      </c:spPr>
    </c:plotArea>
    <c:plotVisOnly val="1"/>
    <c:dispBlanksAs val="gap"/>
    <c:showDLblsOverMax val="0"/>
  </c:chart>
  <c:spPr>
    <a:noFill/>
    <a:ln w="9525">
      <a:noFill/>
    </a:ln>
  </c:spPr>
  <c:txPr>
    <a:bodyPr/>
    <a:lstStyle/>
    <a:p>
      <a:pPr>
        <a:defRPr sz="125" b="0" i="0" u="none" strike="noStrike" baseline="0">
          <a:solidFill>
            <a:srgbClr val="000000"/>
          </a:solidFill>
          <a:latin typeface="Arial"/>
          <a:ea typeface="Arial"/>
          <a:cs typeface="Arial"/>
        </a:defRPr>
      </a:pPr>
      <a:endParaRPr lang="fr-FR"/>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36912751677852"/>
          <c:y val="0.022831152036744"/>
          <c:w val="0.919463087248321"/>
          <c:h val="0.958908385543243"/>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[1]Notation!$O$12:$O$23</c:f>
              <c:numCache>
                <c:formatCode>General</c:formatCode>
                <c:ptCount val="12"/>
                <c:pt idx="0">
                  <c:v>0.0</c:v>
                </c:pt>
                <c:pt idx="1">
                  <c:v>0.0</c:v>
                </c:pt>
                <c:pt idx="2">
                  <c:v>0.0</c:v>
                </c:pt>
                <c:pt idx="3">
                  <c:v>0.0</c:v>
                </c:pt>
                <c:pt idx="4">
                  <c:v>0.0</c:v>
                </c:pt>
                <c:pt idx="5">
                  <c:v>0.0</c:v>
                </c:pt>
                <c:pt idx="6">
                  <c:v>0.0</c:v>
                </c:pt>
                <c:pt idx="7">
                  <c:v>0.0</c:v>
                </c:pt>
                <c:pt idx="8">
                  <c:v>0.0</c:v>
                </c:pt>
                <c:pt idx="9">
                  <c:v>0.0</c:v>
                </c:pt>
                <c:pt idx="10">
                  <c:v>0.0</c:v>
                </c:pt>
                <c:pt idx="11">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1445768"/>
        <c:axId val="-2111443816"/>
      </c:barChart>
      <c:catAx>
        <c:axId val="-2111445768"/>
        <c:scaling>
          <c:orientation val="maxMin"/>
        </c:scaling>
        <c:delete val="1"/>
        <c:axPos val="l"/>
        <c:majorGridlines>
          <c:spPr>
            <a:ln w="3175">
              <a:solidFill>
                <a:srgbClr val="000000"/>
              </a:solidFill>
              <a:prstDash val="solid"/>
            </a:ln>
          </c:spPr>
        </c:majorGridlines>
        <c:majorTickMark val="out"/>
        <c:minorTickMark val="none"/>
        <c:tickLblPos val="nextTo"/>
        <c:crossAx val="-2111443816"/>
        <c:crosses val="autoZero"/>
        <c:auto val="1"/>
        <c:lblAlgn val="ctr"/>
        <c:lblOffset val="100"/>
        <c:noMultiLvlLbl val="0"/>
      </c:catAx>
      <c:valAx>
        <c:axId val="-2111443816"/>
        <c:scaling>
          <c:orientation val="minMax"/>
          <c:max val="1.0"/>
          <c:min val="0.0"/>
        </c:scaling>
        <c:delete val="1"/>
        <c:axPos val="t"/>
        <c:numFmt formatCode="General" sourceLinked="1"/>
        <c:majorTickMark val="out"/>
        <c:minorTickMark val="none"/>
        <c:tickLblPos val="nextTo"/>
        <c:crossAx val="-2111445768"/>
        <c:crosses val="autoZero"/>
        <c:crossBetween val="between"/>
        <c:majorUnit val="0.333300000000001"/>
      </c:valAx>
      <c:spPr>
        <a:solidFill>
          <a:srgbClr val="CCFFFF"/>
        </a:solidFill>
        <a:ln w="3175">
          <a:solidFill>
            <a:srgbClr val="000000"/>
          </a:solidFill>
          <a:prstDash val="solid"/>
        </a:ln>
      </c:spPr>
    </c:plotArea>
    <c:plotVisOnly val="1"/>
    <c:dispBlanksAs val="gap"/>
    <c:showDLblsOverMax val="0"/>
  </c:chart>
  <c:spPr>
    <a:noFill/>
    <a:ln w="9525">
      <a:noFill/>
    </a:ln>
  </c:spPr>
  <c:txPr>
    <a:bodyPr/>
    <a:lstStyle/>
    <a:p>
      <a:pPr>
        <a:defRPr sz="175" b="0" i="0" u="none" strike="noStrike" baseline="0">
          <a:solidFill>
            <a:srgbClr val="000000"/>
          </a:solidFill>
          <a:latin typeface="Arial"/>
          <a:ea typeface="Arial"/>
          <a:cs typeface="Arial"/>
        </a:defRPr>
      </a:pPr>
      <a:endParaRPr lang="fr-FR"/>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671140939597318"/>
          <c:y val="0.0342465753424657"/>
          <c:w val="0.906040268456377"/>
          <c:h val="0.938356164383561"/>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[1]Notation!$O$25:$O$32</c:f>
              <c:numCache>
                <c:formatCode>General</c:formatCode>
                <c:ptCount val="8"/>
                <c:pt idx="0">
                  <c:v>0.0</c:v>
                </c:pt>
                <c:pt idx="1">
                  <c:v>0.0</c:v>
                </c:pt>
                <c:pt idx="2">
                  <c:v>0.0</c:v>
                </c:pt>
                <c:pt idx="3">
                  <c:v>0.0</c:v>
                </c:pt>
                <c:pt idx="4">
                  <c:v>0.0</c:v>
                </c:pt>
                <c:pt idx="5">
                  <c:v>0.0</c:v>
                </c:pt>
                <c:pt idx="6">
                  <c:v>0.0</c:v>
                </c:pt>
                <c:pt idx="7">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11418168"/>
        <c:axId val="-2111416216"/>
      </c:barChart>
      <c:catAx>
        <c:axId val="-2111418168"/>
        <c:scaling>
          <c:orientation val="maxMin"/>
        </c:scaling>
        <c:delete val="1"/>
        <c:axPos val="l"/>
        <c:majorGridlines>
          <c:spPr>
            <a:ln w="3175">
              <a:solidFill>
                <a:srgbClr val="000000"/>
              </a:solidFill>
              <a:prstDash val="solid"/>
            </a:ln>
          </c:spPr>
        </c:majorGridlines>
        <c:majorTickMark val="out"/>
        <c:minorTickMark val="none"/>
        <c:tickLblPos val="nextTo"/>
        <c:crossAx val="-2111416216"/>
        <c:crosses val="autoZero"/>
        <c:auto val="1"/>
        <c:lblAlgn val="ctr"/>
        <c:lblOffset val="100"/>
        <c:noMultiLvlLbl val="0"/>
      </c:catAx>
      <c:valAx>
        <c:axId val="-2111416216"/>
        <c:scaling>
          <c:orientation val="minMax"/>
          <c:max val="1.0"/>
          <c:min val="0.0"/>
        </c:scaling>
        <c:delete val="1"/>
        <c:axPos val="t"/>
        <c:numFmt formatCode="General" sourceLinked="1"/>
        <c:majorTickMark val="out"/>
        <c:minorTickMark val="none"/>
        <c:tickLblPos val="nextTo"/>
        <c:crossAx val="-2111418168"/>
        <c:crosses val="autoZero"/>
        <c:crossBetween val="between"/>
        <c:majorUnit val="0.333300000000001"/>
      </c:valAx>
      <c:spPr>
        <a:solidFill>
          <a:srgbClr val="FFCC99"/>
        </a:solidFill>
        <a:ln w="3175">
          <a:solidFill>
            <a:srgbClr val="000000"/>
          </a:solidFill>
          <a:prstDash val="solid"/>
        </a:ln>
      </c:spPr>
    </c:plotArea>
    <c:plotVisOnly val="1"/>
    <c:dispBlanksAs val="gap"/>
    <c:showDLblsOverMax val="0"/>
  </c:chart>
  <c:spPr>
    <a:noFill/>
    <a:ln w="9525">
      <a:noFill/>
    </a:ln>
  </c:spPr>
  <c:txPr>
    <a:bodyPr/>
    <a:lstStyle/>
    <a:p>
      <a:pPr>
        <a:defRPr sz="125" b="0" i="0" u="none" strike="noStrike" baseline="0">
          <a:solidFill>
            <a:srgbClr val="000000"/>
          </a:solidFill>
          <a:latin typeface="Arial"/>
          <a:ea typeface="Arial"/>
          <a:cs typeface="Arial"/>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2295432"/>
        <c:axId val="-2132293480"/>
      </c:barChart>
      <c:catAx>
        <c:axId val="-2132295432"/>
        <c:scaling>
          <c:orientation val="maxMin"/>
        </c:scaling>
        <c:delete val="1"/>
        <c:axPos val="l"/>
        <c:majorGridlines>
          <c:spPr>
            <a:ln w="3175">
              <a:solidFill>
                <a:srgbClr val="000000"/>
              </a:solidFill>
              <a:prstDash val="solid"/>
            </a:ln>
          </c:spPr>
        </c:majorGridlines>
        <c:majorTickMark val="out"/>
        <c:minorTickMark val="none"/>
        <c:tickLblPos val="nextTo"/>
        <c:crossAx val="-2132293480"/>
        <c:crosses val="autoZero"/>
        <c:auto val="1"/>
        <c:lblAlgn val="ctr"/>
        <c:lblOffset val="100"/>
        <c:noMultiLvlLbl val="0"/>
      </c:catAx>
      <c:valAx>
        <c:axId val="-2132293480"/>
        <c:scaling>
          <c:orientation val="minMax"/>
          <c:max val="1.0"/>
          <c:min val="0.0"/>
        </c:scaling>
        <c:delete val="1"/>
        <c:axPos val="t"/>
        <c:numFmt formatCode="General" sourceLinked="1"/>
        <c:majorTickMark val="out"/>
        <c:minorTickMark val="none"/>
        <c:tickLblPos val="nextTo"/>
        <c:crossAx val="-2132295432"/>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96028417413913"/>
          <c:y val="0.0373134328358209"/>
          <c:w val="0.907287702063399"/>
          <c:h val="0.805970149253731"/>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[2]Notation!$O$5:$O$10</c:f>
              <c:numCache>
                <c:formatCode>General</c:formatCode>
                <c:ptCount val="6"/>
                <c:pt idx="0">
                  <c:v>0.0</c:v>
                </c:pt>
                <c:pt idx="1">
                  <c:v>0.0</c:v>
                </c:pt>
                <c:pt idx="2">
                  <c:v>0.0</c:v>
                </c:pt>
                <c:pt idx="3">
                  <c:v>0.0</c:v>
                </c:pt>
                <c:pt idx="4">
                  <c:v>0.0</c:v>
                </c:pt>
                <c:pt idx="5">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2267144"/>
        <c:axId val="-2132265192"/>
      </c:barChart>
      <c:catAx>
        <c:axId val="-2132267144"/>
        <c:scaling>
          <c:orientation val="maxMin"/>
        </c:scaling>
        <c:delete val="1"/>
        <c:axPos val="l"/>
        <c:majorGridlines>
          <c:spPr>
            <a:ln w="3175">
              <a:solidFill>
                <a:srgbClr val="000000"/>
              </a:solidFill>
              <a:prstDash val="solid"/>
            </a:ln>
          </c:spPr>
        </c:majorGridlines>
        <c:majorTickMark val="out"/>
        <c:minorTickMark val="none"/>
        <c:tickLblPos val="nextTo"/>
        <c:crossAx val="-2132265192"/>
        <c:crosses val="autoZero"/>
        <c:auto val="1"/>
        <c:lblAlgn val="ctr"/>
        <c:lblOffset val="100"/>
        <c:noMultiLvlLbl val="0"/>
      </c:catAx>
      <c:valAx>
        <c:axId val="-2132265192"/>
        <c:scaling>
          <c:orientation val="minMax"/>
          <c:max val="1.0"/>
          <c:min val="0.0"/>
        </c:scaling>
        <c:delete val="1"/>
        <c:axPos val="t"/>
        <c:numFmt formatCode="General" sourceLinked="1"/>
        <c:majorTickMark val="out"/>
        <c:minorTickMark val="none"/>
        <c:tickLblPos val="nextTo"/>
        <c:crossAx val="-2132267144"/>
        <c:crosses val="autoZero"/>
        <c:crossBetween val="between"/>
        <c:majorUnit val="0.333300000000001"/>
      </c:valAx>
      <c:spPr>
        <a:solidFill>
          <a:srgbClr val="FFFF99"/>
        </a:solidFill>
        <a:ln w="12700">
          <a:solidFill>
            <a:srgbClr val="808080"/>
          </a:solidFill>
          <a:prstDash val="solid"/>
        </a:ln>
      </c:spPr>
    </c:plotArea>
    <c:plotVisOnly val="1"/>
    <c:dispBlanksAs val="gap"/>
    <c:showDLblsOverMax val="0"/>
  </c:chart>
  <c:spPr>
    <a:noFill/>
    <a:ln w="9525">
      <a:noFill/>
    </a:ln>
  </c:spPr>
  <c:txPr>
    <a:bodyPr/>
    <a:lstStyle/>
    <a:p>
      <a:pPr>
        <a:defRPr sz="125" b="0" i="0" u="none" strike="noStrike" baseline="0">
          <a:solidFill>
            <a:srgbClr val="000000"/>
          </a:solidFill>
          <a:latin typeface="Arial"/>
          <a:ea typeface="Arial"/>
          <a:cs typeface="Arial"/>
        </a:defRPr>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36912751677852"/>
          <c:y val="0.022831152036744"/>
          <c:w val="0.919463087248321"/>
          <c:h val="0.958908385543243"/>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[2]Notation!$O$12:$O$23</c:f>
              <c:numCache>
                <c:formatCode>General</c:formatCode>
                <c:ptCount val="12"/>
                <c:pt idx="0">
                  <c:v>0.0</c:v>
                </c:pt>
                <c:pt idx="1">
                  <c:v>0.0</c:v>
                </c:pt>
                <c:pt idx="2">
                  <c:v>0.0</c:v>
                </c:pt>
                <c:pt idx="3">
                  <c:v>0.0</c:v>
                </c:pt>
                <c:pt idx="4">
                  <c:v>0.0</c:v>
                </c:pt>
                <c:pt idx="5">
                  <c:v>0.0</c:v>
                </c:pt>
                <c:pt idx="6">
                  <c:v>0.0</c:v>
                </c:pt>
                <c:pt idx="7">
                  <c:v>0.0</c:v>
                </c:pt>
                <c:pt idx="8">
                  <c:v>0.0</c:v>
                </c:pt>
                <c:pt idx="9">
                  <c:v>0.0</c:v>
                </c:pt>
                <c:pt idx="10">
                  <c:v>0.0</c:v>
                </c:pt>
                <c:pt idx="11">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2239432"/>
        <c:axId val="-2132237480"/>
      </c:barChart>
      <c:catAx>
        <c:axId val="-2132239432"/>
        <c:scaling>
          <c:orientation val="maxMin"/>
        </c:scaling>
        <c:delete val="1"/>
        <c:axPos val="l"/>
        <c:majorGridlines>
          <c:spPr>
            <a:ln w="3175">
              <a:solidFill>
                <a:srgbClr val="000000"/>
              </a:solidFill>
              <a:prstDash val="solid"/>
            </a:ln>
          </c:spPr>
        </c:majorGridlines>
        <c:majorTickMark val="out"/>
        <c:minorTickMark val="none"/>
        <c:tickLblPos val="nextTo"/>
        <c:crossAx val="-2132237480"/>
        <c:crosses val="autoZero"/>
        <c:auto val="1"/>
        <c:lblAlgn val="ctr"/>
        <c:lblOffset val="100"/>
        <c:noMultiLvlLbl val="0"/>
      </c:catAx>
      <c:valAx>
        <c:axId val="-2132237480"/>
        <c:scaling>
          <c:orientation val="minMax"/>
          <c:max val="1.0"/>
          <c:min val="0.0"/>
        </c:scaling>
        <c:delete val="1"/>
        <c:axPos val="t"/>
        <c:numFmt formatCode="General" sourceLinked="1"/>
        <c:majorTickMark val="out"/>
        <c:minorTickMark val="none"/>
        <c:tickLblPos val="nextTo"/>
        <c:crossAx val="-2132239432"/>
        <c:crosses val="autoZero"/>
        <c:crossBetween val="between"/>
        <c:majorUnit val="0.333300000000001"/>
      </c:valAx>
      <c:spPr>
        <a:solidFill>
          <a:srgbClr val="CCFFFF"/>
        </a:solidFill>
        <a:ln w="3175">
          <a:solidFill>
            <a:srgbClr val="000000"/>
          </a:solidFill>
          <a:prstDash val="solid"/>
        </a:ln>
      </c:spPr>
    </c:plotArea>
    <c:plotVisOnly val="1"/>
    <c:dispBlanksAs val="gap"/>
    <c:showDLblsOverMax val="0"/>
  </c:chart>
  <c:spPr>
    <a:noFill/>
    <a:ln w="9525">
      <a:noFill/>
    </a:ln>
  </c:spPr>
  <c:txPr>
    <a:bodyPr/>
    <a:lstStyle/>
    <a:p>
      <a:pPr>
        <a:defRPr sz="175" b="0" i="0" u="none" strike="noStrike" baseline="0">
          <a:solidFill>
            <a:srgbClr val="000000"/>
          </a:solidFill>
          <a:latin typeface="Arial"/>
          <a:ea typeface="Arial"/>
          <a:cs typeface="Arial"/>
        </a:defRPr>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671140939597318"/>
          <c:y val="0.0342465753424657"/>
          <c:w val="0.906040268456377"/>
          <c:h val="0.938356164383561"/>
        </c:manualLayout>
      </c:layout>
      <c:barChart>
        <c:barDir val="bar"/>
        <c:grouping val="clustered"/>
        <c:varyColors val="0"/>
        <c:ser>
          <c:idx val="0"/>
          <c:order val="0"/>
          <c:spPr>
            <a:solidFill>
              <a:srgbClr val="000000"/>
            </a:solidFill>
            <a:ln w="12700">
              <a:solidFill>
                <a:srgbClr val="000000"/>
              </a:solidFill>
              <a:prstDash val="solid"/>
            </a:ln>
          </c:spPr>
          <c:invertIfNegative val="1"/>
          <c:val>
            <c:numRef>
              <c:f>[2]Notation!$O$25:$O$32</c:f>
              <c:numCache>
                <c:formatCode>General</c:formatCode>
                <c:ptCount val="8"/>
                <c:pt idx="0">
                  <c:v>0.0</c:v>
                </c:pt>
                <c:pt idx="1">
                  <c:v>0.0</c:v>
                </c:pt>
                <c:pt idx="2">
                  <c:v>0.0</c:v>
                </c:pt>
                <c:pt idx="3">
                  <c:v>0.0</c:v>
                </c:pt>
                <c:pt idx="4">
                  <c:v>0.0</c:v>
                </c:pt>
                <c:pt idx="5">
                  <c:v>0.0</c:v>
                </c:pt>
                <c:pt idx="6">
                  <c:v>0.0</c:v>
                </c:pt>
                <c:pt idx="7">
                  <c:v>0.0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2211272"/>
        <c:axId val="-2132209320"/>
      </c:barChart>
      <c:catAx>
        <c:axId val="-2132211272"/>
        <c:scaling>
          <c:orientation val="maxMin"/>
        </c:scaling>
        <c:delete val="1"/>
        <c:axPos val="l"/>
        <c:majorGridlines>
          <c:spPr>
            <a:ln w="3175">
              <a:solidFill>
                <a:srgbClr val="000000"/>
              </a:solidFill>
              <a:prstDash val="solid"/>
            </a:ln>
          </c:spPr>
        </c:majorGridlines>
        <c:majorTickMark val="out"/>
        <c:minorTickMark val="none"/>
        <c:tickLblPos val="nextTo"/>
        <c:crossAx val="-2132209320"/>
        <c:crosses val="autoZero"/>
        <c:auto val="1"/>
        <c:lblAlgn val="ctr"/>
        <c:lblOffset val="100"/>
        <c:noMultiLvlLbl val="0"/>
      </c:catAx>
      <c:valAx>
        <c:axId val="-2132209320"/>
        <c:scaling>
          <c:orientation val="minMax"/>
          <c:max val="1.0"/>
          <c:min val="0.0"/>
        </c:scaling>
        <c:delete val="1"/>
        <c:axPos val="t"/>
        <c:numFmt formatCode="General" sourceLinked="1"/>
        <c:majorTickMark val="out"/>
        <c:minorTickMark val="none"/>
        <c:tickLblPos val="nextTo"/>
        <c:crossAx val="-2132211272"/>
        <c:crosses val="autoZero"/>
        <c:crossBetween val="between"/>
        <c:majorUnit val="0.333300000000001"/>
      </c:valAx>
      <c:spPr>
        <a:solidFill>
          <a:srgbClr val="FFCC99"/>
        </a:solidFill>
        <a:ln w="3175">
          <a:solidFill>
            <a:srgbClr val="000000"/>
          </a:solidFill>
          <a:prstDash val="solid"/>
        </a:ln>
      </c:spPr>
    </c:plotArea>
    <c:plotVisOnly val="1"/>
    <c:dispBlanksAs val="gap"/>
    <c:showDLblsOverMax val="0"/>
  </c:chart>
  <c:spPr>
    <a:noFill/>
    <a:ln w="9525">
      <a:noFill/>
    </a:ln>
  </c:spPr>
  <c:txPr>
    <a:bodyPr/>
    <a:lstStyle/>
    <a:p>
      <a:pPr>
        <a:defRPr sz="125" b="0" i="0" u="none" strike="noStrike" baseline="0">
          <a:solidFill>
            <a:srgbClr val="000000"/>
          </a:solidFill>
          <a:latin typeface="Arial"/>
          <a:ea typeface="Arial"/>
          <a:cs typeface="Arial"/>
        </a:defRPr>
      </a:pPr>
      <a:endParaRPr lang="fr-F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0830168"/>
        <c:axId val="-2130828216"/>
      </c:barChart>
      <c:catAx>
        <c:axId val="-2130830168"/>
        <c:scaling>
          <c:orientation val="maxMin"/>
        </c:scaling>
        <c:delete val="1"/>
        <c:axPos val="l"/>
        <c:majorGridlines>
          <c:spPr>
            <a:ln w="3175">
              <a:solidFill>
                <a:srgbClr val="000000"/>
              </a:solidFill>
              <a:prstDash val="solid"/>
            </a:ln>
          </c:spPr>
        </c:majorGridlines>
        <c:majorTickMark val="out"/>
        <c:minorTickMark val="none"/>
        <c:tickLblPos val="nextTo"/>
        <c:crossAx val="-2130828216"/>
        <c:crosses val="autoZero"/>
        <c:auto val="1"/>
        <c:lblAlgn val="ctr"/>
        <c:lblOffset val="100"/>
        <c:noMultiLvlLbl val="0"/>
      </c:catAx>
      <c:valAx>
        <c:axId val="-2130828216"/>
        <c:scaling>
          <c:orientation val="minMax"/>
          <c:max val="1.0"/>
          <c:min val="0.0"/>
        </c:scaling>
        <c:delete val="1"/>
        <c:axPos val="t"/>
        <c:numFmt formatCode="General" sourceLinked="1"/>
        <c:majorTickMark val="out"/>
        <c:minorTickMark val="none"/>
        <c:tickLblPos val="nextTo"/>
        <c:crossAx val="-2130830168"/>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0802632"/>
        <c:axId val="-2130800680"/>
      </c:barChart>
      <c:catAx>
        <c:axId val="-2130802632"/>
        <c:scaling>
          <c:orientation val="maxMin"/>
        </c:scaling>
        <c:delete val="1"/>
        <c:axPos val="l"/>
        <c:majorGridlines>
          <c:spPr>
            <a:ln w="3175">
              <a:solidFill>
                <a:srgbClr val="000000"/>
              </a:solidFill>
              <a:prstDash val="solid"/>
            </a:ln>
          </c:spPr>
        </c:majorGridlines>
        <c:majorTickMark val="out"/>
        <c:minorTickMark val="none"/>
        <c:tickLblPos val="nextTo"/>
        <c:crossAx val="-2130800680"/>
        <c:crosses val="autoZero"/>
        <c:auto val="1"/>
        <c:lblAlgn val="ctr"/>
        <c:lblOffset val="100"/>
        <c:noMultiLvlLbl val="0"/>
      </c:catAx>
      <c:valAx>
        <c:axId val="-2130800680"/>
        <c:scaling>
          <c:orientation val="minMax"/>
          <c:max val="1.0"/>
          <c:min val="0.0"/>
        </c:scaling>
        <c:delete val="1"/>
        <c:axPos val="t"/>
        <c:numFmt formatCode="General" sourceLinked="1"/>
        <c:majorTickMark val="out"/>
        <c:minorTickMark val="none"/>
        <c:tickLblPos val="nextTo"/>
        <c:crossAx val="-2130802632"/>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0000"/>
            </a:solidFill>
            <a:ln w="12700">
              <a:solidFill>
                <a:srgbClr val="000000"/>
              </a:solidFill>
              <a:prstDash val="solid"/>
            </a:ln>
          </c:spPr>
          <c:invertIfNegative val="1"/>
          <c:val>
            <c:numRef>
              <c:f>Notation!#REF!</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dLbls>
          <c:showLegendKey val="0"/>
          <c:showVal val="0"/>
          <c:showCatName val="0"/>
          <c:showSerName val="0"/>
          <c:showPercent val="0"/>
          <c:showBubbleSize val="0"/>
        </c:dLbls>
        <c:gapWidth val="150"/>
        <c:axId val="-2130775096"/>
        <c:axId val="-2130773144"/>
      </c:barChart>
      <c:catAx>
        <c:axId val="-2130775096"/>
        <c:scaling>
          <c:orientation val="maxMin"/>
        </c:scaling>
        <c:delete val="1"/>
        <c:axPos val="l"/>
        <c:majorGridlines>
          <c:spPr>
            <a:ln w="3175">
              <a:solidFill>
                <a:srgbClr val="000000"/>
              </a:solidFill>
              <a:prstDash val="solid"/>
            </a:ln>
          </c:spPr>
        </c:majorGridlines>
        <c:majorTickMark val="out"/>
        <c:minorTickMark val="none"/>
        <c:tickLblPos val="nextTo"/>
        <c:crossAx val="-2130773144"/>
        <c:crosses val="autoZero"/>
        <c:auto val="1"/>
        <c:lblAlgn val="ctr"/>
        <c:lblOffset val="100"/>
        <c:noMultiLvlLbl val="0"/>
      </c:catAx>
      <c:valAx>
        <c:axId val="-2130773144"/>
        <c:scaling>
          <c:orientation val="minMax"/>
          <c:max val="1.0"/>
          <c:min val="0.0"/>
        </c:scaling>
        <c:delete val="1"/>
        <c:axPos val="t"/>
        <c:numFmt formatCode="General" sourceLinked="1"/>
        <c:majorTickMark val="out"/>
        <c:minorTickMark val="none"/>
        <c:tickLblPos val="nextTo"/>
        <c:crossAx val="-2130775096"/>
        <c:crosses val="autoZero"/>
        <c:crossBetween val="between"/>
        <c:majorUnit val="0.333300000000001"/>
      </c:valAx>
      <c:spPr>
        <a:solidFill>
          <a:srgbClr val="CC99FF"/>
        </a:solidFill>
        <a:ln w="3175">
          <a:solidFill>
            <a:srgbClr val="000000"/>
          </a:solidFill>
          <a:prstDash val="solid"/>
        </a:ln>
      </c:spPr>
    </c:plotArea>
    <c:plotVisOnly val="1"/>
    <c:dispBlanksAs val="gap"/>
    <c:showDLblsOverMax val="0"/>
  </c:chart>
  <c:spPr>
    <a:noFill/>
    <a:ln w="9525">
      <a:noFill/>
    </a:ln>
  </c:spPr>
  <c:txPr>
    <a:bodyPr/>
    <a:lstStyle/>
    <a:p>
      <a:pPr>
        <a:defRPr sz="100" b="0" i="0" u="none" strike="noStrike" baseline="0">
          <a:solidFill>
            <a:srgbClr val="000000"/>
          </a:solidFill>
          <a:latin typeface="Arial"/>
          <a:ea typeface="Arial"/>
          <a:cs typeface="Arial"/>
        </a:defRPr>
      </a:pPr>
      <a:endParaRPr lang="fr-F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F225F7-8CA4-47D7-9B1A-A088F4CB5B9B}" type="datetimeFigureOut">
              <a:rPr lang="fr-FR" smtClean="0"/>
              <a:pPr/>
              <a:t>19/11/2013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9EE559-A75D-4805-9DBB-49A82CD03F79}" type="slidenum">
              <a:rPr lang="fr-FR" smtClean="0"/>
              <a:pPr/>
              <a:t>‹#›</a:t>
            </a:fld>
            <a:endParaRPr lang="fr-FR"/>
          </a:p>
        </p:txBody>
      </p:sp>
    </p:spTree>
    <p:extLst>
      <p:ext uri="{BB962C8B-B14F-4D97-AF65-F5344CB8AC3E}">
        <p14:creationId xmlns:p14="http://schemas.microsoft.com/office/powerpoint/2010/main" val="1513866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22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23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24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25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a:t>
            </a:fld>
            <a:endParaRPr lang="fr-FR"/>
          </a:p>
        </p:txBody>
      </p:sp>
      <p:pic>
        <p:nvPicPr>
          <p:cNvPr id="7"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52538"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144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a:t>
            </a:fld>
            <a:endParaRPr lang="fr-FR"/>
          </a:p>
        </p:txBody>
      </p:sp>
    </p:spTree>
    <p:extLst>
      <p:ext uri="{BB962C8B-B14F-4D97-AF65-F5344CB8AC3E}">
        <p14:creationId xmlns:p14="http://schemas.microsoft.com/office/powerpoint/2010/main" val="2224394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a:t>
            </a:fld>
            <a:endParaRPr lang="fr-FR"/>
          </a:p>
        </p:txBody>
      </p:sp>
    </p:spTree>
    <p:extLst>
      <p:ext uri="{BB962C8B-B14F-4D97-AF65-F5344CB8AC3E}">
        <p14:creationId xmlns:p14="http://schemas.microsoft.com/office/powerpoint/2010/main" val="540296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a:t>
            </a:fld>
            <a:endParaRPr lang="fr-FR"/>
          </a:p>
        </p:txBody>
      </p:sp>
    </p:spTree>
    <p:extLst>
      <p:ext uri="{BB962C8B-B14F-4D97-AF65-F5344CB8AC3E}">
        <p14:creationId xmlns:p14="http://schemas.microsoft.com/office/powerpoint/2010/main" val="91185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a:t>
            </a:fld>
            <a:endParaRPr lang="fr-FR"/>
          </a:p>
        </p:txBody>
      </p:sp>
    </p:spTree>
    <p:extLst>
      <p:ext uri="{BB962C8B-B14F-4D97-AF65-F5344CB8AC3E}">
        <p14:creationId xmlns:p14="http://schemas.microsoft.com/office/powerpoint/2010/main" val="423391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r>
              <a:rPr lang="fr-FR" smtClean="0"/>
              <a:t>19 novembre 2013</a:t>
            </a:r>
            <a:endParaRPr lang="fr-FR"/>
          </a:p>
        </p:txBody>
      </p:sp>
      <p:sp>
        <p:nvSpPr>
          <p:cNvPr id="6" name="Espace réservé du pied de page 5"/>
          <p:cNvSpPr>
            <a:spLocks noGrp="1"/>
          </p:cNvSpPr>
          <p:nvPr>
            <p:ph type="ftr" sz="quarter" idx="11"/>
          </p:nvPr>
        </p:nvSpPr>
        <p:spPr/>
        <p:txBody>
          <a:bodyPr/>
          <a:lstStyle/>
          <a:p>
            <a:r>
              <a:rPr lang="fr-FR" smtClean="0"/>
              <a:t>Nobert Perrot - Doyen du groupe STI de l'IGEN</a:t>
            </a:r>
            <a:endParaRPr lang="fr-FR"/>
          </a:p>
        </p:txBody>
      </p:sp>
      <p:sp>
        <p:nvSpPr>
          <p:cNvPr id="7" name="Espace réservé du numéro de diapositive 6"/>
          <p:cNvSpPr>
            <a:spLocks noGrp="1"/>
          </p:cNvSpPr>
          <p:nvPr>
            <p:ph type="sldNum" sz="quarter" idx="12"/>
          </p:nvPr>
        </p:nvSpPr>
        <p:spPr/>
        <p:txBody>
          <a:bodyPr/>
          <a:lstStyle/>
          <a:p>
            <a:fld id="{CA6AC5F9-CEDA-4ED3-966E-6E7BAAF25606}" type="slidenum">
              <a:rPr lang="fr-FR" smtClean="0"/>
              <a:pPr/>
              <a:t>‹#›</a:t>
            </a:fld>
            <a:endParaRPr lang="fr-FR"/>
          </a:p>
        </p:txBody>
      </p:sp>
    </p:spTree>
    <p:extLst>
      <p:ext uri="{BB962C8B-B14F-4D97-AF65-F5344CB8AC3E}">
        <p14:creationId xmlns:p14="http://schemas.microsoft.com/office/powerpoint/2010/main" val="658851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r>
              <a:rPr lang="fr-FR" smtClean="0"/>
              <a:t>19 novembre 2013</a:t>
            </a:r>
            <a:endParaRPr lang="fr-FR"/>
          </a:p>
        </p:txBody>
      </p:sp>
      <p:sp>
        <p:nvSpPr>
          <p:cNvPr id="8" name="Espace réservé du pied de page 7"/>
          <p:cNvSpPr>
            <a:spLocks noGrp="1"/>
          </p:cNvSpPr>
          <p:nvPr>
            <p:ph type="ftr" sz="quarter" idx="11"/>
          </p:nvPr>
        </p:nvSpPr>
        <p:spPr/>
        <p:txBody>
          <a:bodyPr/>
          <a:lstStyle/>
          <a:p>
            <a:r>
              <a:rPr lang="fr-FR" smtClean="0"/>
              <a:t>Nobert Perrot - Doyen du groupe STI de l'IGEN</a:t>
            </a:r>
            <a:endParaRPr lang="fr-FR"/>
          </a:p>
        </p:txBody>
      </p:sp>
      <p:sp>
        <p:nvSpPr>
          <p:cNvPr id="9" name="Espace réservé du numéro de diapositive 8"/>
          <p:cNvSpPr>
            <a:spLocks noGrp="1"/>
          </p:cNvSpPr>
          <p:nvPr>
            <p:ph type="sldNum" sz="quarter" idx="12"/>
          </p:nvPr>
        </p:nvSpPr>
        <p:spPr/>
        <p:txBody>
          <a:bodyPr/>
          <a:lstStyle/>
          <a:p>
            <a:fld id="{CA6AC5F9-CEDA-4ED3-966E-6E7BAAF25606}" type="slidenum">
              <a:rPr lang="fr-FR" smtClean="0"/>
              <a:pPr/>
              <a:t>‹#›</a:t>
            </a:fld>
            <a:endParaRPr lang="fr-FR"/>
          </a:p>
        </p:txBody>
      </p:sp>
    </p:spTree>
    <p:extLst>
      <p:ext uri="{BB962C8B-B14F-4D97-AF65-F5344CB8AC3E}">
        <p14:creationId xmlns:p14="http://schemas.microsoft.com/office/powerpoint/2010/main" val="2056086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r>
              <a:rPr lang="fr-FR" smtClean="0"/>
              <a:t>19 novembre 2013</a:t>
            </a:r>
            <a:endParaRPr lang="fr-FR"/>
          </a:p>
        </p:txBody>
      </p:sp>
      <p:sp>
        <p:nvSpPr>
          <p:cNvPr id="4" name="Espace réservé du pied de page 3"/>
          <p:cNvSpPr>
            <a:spLocks noGrp="1"/>
          </p:cNvSpPr>
          <p:nvPr>
            <p:ph type="ftr" sz="quarter" idx="11"/>
          </p:nvPr>
        </p:nvSpPr>
        <p:spPr/>
        <p:txBody>
          <a:bodyPr/>
          <a:lstStyle/>
          <a:p>
            <a:r>
              <a:rPr lang="fr-FR" smtClean="0"/>
              <a:t>Nobert Perrot - Doyen du groupe STI de l'IGEN</a:t>
            </a:r>
            <a:endParaRPr lang="fr-FR"/>
          </a:p>
        </p:txBody>
      </p:sp>
      <p:sp>
        <p:nvSpPr>
          <p:cNvPr id="5" name="Espace réservé du numéro de diapositive 4"/>
          <p:cNvSpPr>
            <a:spLocks noGrp="1"/>
          </p:cNvSpPr>
          <p:nvPr>
            <p:ph type="sldNum" sz="quarter" idx="12"/>
          </p:nvPr>
        </p:nvSpPr>
        <p:spPr/>
        <p:txBody>
          <a:bodyPr/>
          <a:lstStyle/>
          <a:p>
            <a:fld id="{CA6AC5F9-CEDA-4ED3-966E-6E7BAAF25606}" type="slidenum">
              <a:rPr lang="fr-FR" smtClean="0"/>
              <a:pPr/>
              <a:t>‹#›</a:t>
            </a:fld>
            <a:endParaRPr lang="fr-FR"/>
          </a:p>
        </p:txBody>
      </p:sp>
    </p:spTree>
    <p:extLst>
      <p:ext uri="{BB962C8B-B14F-4D97-AF65-F5344CB8AC3E}">
        <p14:creationId xmlns:p14="http://schemas.microsoft.com/office/powerpoint/2010/main" val="45037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19 novembre 2013</a:t>
            </a:r>
            <a:endParaRPr lang="fr-FR"/>
          </a:p>
        </p:txBody>
      </p:sp>
      <p:sp>
        <p:nvSpPr>
          <p:cNvPr id="3" name="Espace réservé du pied de page 2"/>
          <p:cNvSpPr>
            <a:spLocks noGrp="1"/>
          </p:cNvSpPr>
          <p:nvPr>
            <p:ph type="ftr" sz="quarter" idx="11"/>
          </p:nvPr>
        </p:nvSpPr>
        <p:spPr/>
        <p:txBody>
          <a:bodyPr/>
          <a:lstStyle/>
          <a:p>
            <a:r>
              <a:rPr lang="fr-FR" smtClean="0"/>
              <a:t>Nobert Perrot - Doyen du groupe STI de l'IGEN</a:t>
            </a:r>
            <a:endParaRPr lang="fr-FR"/>
          </a:p>
        </p:txBody>
      </p:sp>
      <p:sp>
        <p:nvSpPr>
          <p:cNvPr id="4" name="Espace réservé du numéro de diapositive 3"/>
          <p:cNvSpPr>
            <a:spLocks noGrp="1"/>
          </p:cNvSpPr>
          <p:nvPr>
            <p:ph type="sldNum" sz="quarter" idx="12"/>
          </p:nvPr>
        </p:nvSpPr>
        <p:spPr/>
        <p:txBody>
          <a:bodyPr/>
          <a:lstStyle/>
          <a:p>
            <a:fld id="{CA6AC5F9-CEDA-4ED3-966E-6E7BAAF25606}" type="slidenum">
              <a:rPr lang="fr-FR" smtClean="0"/>
              <a:pPr/>
              <a:t>‹#›</a:t>
            </a:fld>
            <a:endParaRPr lang="fr-FR"/>
          </a:p>
        </p:txBody>
      </p:sp>
    </p:spTree>
    <p:extLst>
      <p:ext uri="{BB962C8B-B14F-4D97-AF65-F5344CB8AC3E}">
        <p14:creationId xmlns:p14="http://schemas.microsoft.com/office/powerpoint/2010/main" val="1602627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t>19 novembre 2013</a:t>
            </a:r>
            <a:endParaRPr lang="fr-FR"/>
          </a:p>
        </p:txBody>
      </p:sp>
      <p:sp>
        <p:nvSpPr>
          <p:cNvPr id="6" name="Espace réservé du pied de page 5"/>
          <p:cNvSpPr>
            <a:spLocks noGrp="1"/>
          </p:cNvSpPr>
          <p:nvPr>
            <p:ph type="ftr" sz="quarter" idx="11"/>
          </p:nvPr>
        </p:nvSpPr>
        <p:spPr/>
        <p:txBody>
          <a:bodyPr/>
          <a:lstStyle/>
          <a:p>
            <a:r>
              <a:rPr lang="fr-FR" smtClean="0"/>
              <a:t>Nobert Perrot - Doyen du groupe STI de l'IGEN</a:t>
            </a:r>
            <a:endParaRPr lang="fr-FR"/>
          </a:p>
        </p:txBody>
      </p:sp>
      <p:sp>
        <p:nvSpPr>
          <p:cNvPr id="7" name="Espace réservé du numéro de diapositive 6"/>
          <p:cNvSpPr>
            <a:spLocks noGrp="1"/>
          </p:cNvSpPr>
          <p:nvPr>
            <p:ph type="sldNum" sz="quarter" idx="12"/>
          </p:nvPr>
        </p:nvSpPr>
        <p:spPr/>
        <p:txBody>
          <a:bodyPr/>
          <a:lstStyle/>
          <a:p>
            <a:fld id="{CA6AC5F9-CEDA-4ED3-966E-6E7BAAF25606}" type="slidenum">
              <a:rPr lang="fr-FR" smtClean="0"/>
              <a:pPr/>
              <a:t>‹#›</a:t>
            </a:fld>
            <a:endParaRPr lang="fr-FR"/>
          </a:p>
        </p:txBody>
      </p:sp>
    </p:spTree>
    <p:extLst>
      <p:ext uri="{BB962C8B-B14F-4D97-AF65-F5344CB8AC3E}">
        <p14:creationId xmlns:p14="http://schemas.microsoft.com/office/powerpoint/2010/main" val="2421183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t>19 novembre 2013</a:t>
            </a:r>
            <a:endParaRPr lang="fr-FR"/>
          </a:p>
        </p:txBody>
      </p:sp>
      <p:sp>
        <p:nvSpPr>
          <p:cNvPr id="6" name="Espace réservé du pied de page 5"/>
          <p:cNvSpPr>
            <a:spLocks noGrp="1"/>
          </p:cNvSpPr>
          <p:nvPr>
            <p:ph type="ftr" sz="quarter" idx="11"/>
          </p:nvPr>
        </p:nvSpPr>
        <p:spPr/>
        <p:txBody>
          <a:bodyPr/>
          <a:lstStyle/>
          <a:p>
            <a:r>
              <a:rPr lang="fr-FR" smtClean="0"/>
              <a:t>Nobert Perrot - Doyen du groupe STI de l'IGEN</a:t>
            </a:r>
            <a:endParaRPr lang="fr-FR"/>
          </a:p>
        </p:txBody>
      </p:sp>
      <p:sp>
        <p:nvSpPr>
          <p:cNvPr id="7" name="Espace réservé du numéro de diapositive 6"/>
          <p:cNvSpPr>
            <a:spLocks noGrp="1"/>
          </p:cNvSpPr>
          <p:nvPr>
            <p:ph type="sldNum" sz="quarter" idx="12"/>
          </p:nvPr>
        </p:nvSpPr>
        <p:spPr/>
        <p:txBody>
          <a:bodyPr/>
          <a:lstStyle/>
          <a:p>
            <a:fld id="{CA6AC5F9-CEDA-4ED3-966E-6E7BAAF25606}" type="slidenum">
              <a:rPr lang="fr-FR" smtClean="0"/>
              <a:pPr/>
              <a:t>‹#›</a:t>
            </a:fld>
            <a:endParaRPr lang="fr-FR"/>
          </a:p>
        </p:txBody>
      </p:sp>
    </p:spTree>
    <p:extLst>
      <p:ext uri="{BB962C8B-B14F-4D97-AF65-F5344CB8AC3E}">
        <p14:creationId xmlns:p14="http://schemas.microsoft.com/office/powerpoint/2010/main" val="10464717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e la date 3"/>
          <p:cNvSpPr>
            <a:spLocks noGrp="1"/>
          </p:cNvSpPr>
          <p:nvPr>
            <p:ph type="dt" sz="half" idx="2"/>
          </p:nvPr>
        </p:nvSpPr>
        <p:spPr>
          <a:xfrm>
            <a:off x="-30224" y="646103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smtClean="0"/>
              <a:t>19 novembre 2013</a:t>
            </a:r>
            <a:endParaRPr lang="fr-FR"/>
          </a:p>
        </p:txBody>
      </p:sp>
      <p:sp>
        <p:nvSpPr>
          <p:cNvPr id="5" name="Espace réservé du pied de page 4"/>
          <p:cNvSpPr>
            <a:spLocks noGrp="1"/>
          </p:cNvSpPr>
          <p:nvPr>
            <p:ph type="ftr" sz="quarter" idx="3"/>
          </p:nvPr>
        </p:nvSpPr>
        <p:spPr>
          <a:xfrm>
            <a:off x="2771800" y="6492875"/>
            <a:ext cx="345638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Nobert Perrot - Doyen du groupe STI de l'IGEN</a:t>
            </a:r>
            <a:endParaRPr lang="fr-FR"/>
          </a:p>
        </p:txBody>
      </p:sp>
      <p:sp>
        <p:nvSpPr>
          <p:cNvPr id="6" name="Espace réservé du numéro de diapositive 5"/>
          <p:cNvSpPr>
            <a:spLocks noGrp="1"/>
          </p:cNvSpPr>
          <p:nvPr>
            <p:ph type="sldNum" sz="quarter" idx="4"/>
          </p:nvPr>
        </p:nvSpPr>
        <p:spPr>
          <a:xfrm>
            <a:off x="6995999"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AC5F9-CEDA-4ED3-966E-6E7BAAF25606}" type="slidenum">
              <a:rPr lang="fr-FR" smtClean="0"/>
              <a:pPr/>
              <a:t>‹#›</a:t>
            </a:fld>
            <a:endParaRPr lang="fr-FR"/>
          </a:p>
        </p:txBody>
      </p:sp>
      <p:pic>
        <p:nvPicPr>
          <p:cNvPr id="7" name="Picture 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52538"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8053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6" Type="http://schemas.openxmlformats.org/officeDocument/2006/relationships/chart" Target="../charts/chart4.xml"/><Relationship Id="rId7" Type="http://schemas.openxmlformats.org/officeDocument/2006/relationships/chart" Target="../charts/chart5.xml"/><Relationship Id="rId8" Type="http://schemas.openxmlformats.org/officeDocument/2006/relationships/chart" Target="../charts/chart6.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3.xml.rels><?xml version="1.0" encoding="UTF-8" standalone="yes"?>
<Relationships xmlns="http://schemas.openxmlformats.org/package/2006/relationships"><Relationship Id="rId3" Type="http://schemas.openxmlformats.org/officeDocument/2006/relationships/chart" Target="../charts/chart7.xml"/><Relationship Id="rId4" Type="http://schemas.openxmlformats.org/officeDocument/2006/relationships/chart" Target="../charts/chart8.xml"/><Relationship Id="rId5" Type="http://schemas.openxmlformats.org/officeDocument/2006/relationships/chart" Target="../charts/chart9.xml"/><Relationship Id="rId6" Type="http://schemas.openxmlformats.org/officeDocument/2006/relationships/chart" Target="../charts/chart10.xml"/><Relationship Id="rId7" Type="http://schemas.openxmlformats.org/officeDocument/2006/relationships/chart" Target="../charts/chart11.xml"/><Relationship Id="rId8" Type="http://schemas.openxmlformats.org/officeDocument/2006/relationships/chart" Target="../charts/chart12.xml"/><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4.xml.rels><?xml version="1.0" encoding="UTF-8" standalone="yes"?>
<Relationships xmlns="http://schemas.openxmlformats.org/package/2006/relationships"><Relationship Id="rId3" Type="http://schemas.openxmlformats.org/officeDocument/2006/relationships/chart" Target="../charts/chart13.xml"/><Relationship Id="rId4" Type="http://schemas.openxmlformats.org/officeDocument/2006/relationships/chart" Target="../charts/chart14.xml"/><Relationship Id="rId5" Type="http://schemas.openxmlformats.org/officeDocument/2006/relationships/chart" Target="../charts/chart15.xml"/><Relationship Id="rId6" Type="http://schemas.openxmlformats.org/officeDocument/2006/relationships/chart" Target="../charts/chart16.xml"/><Relationship Id="rId7" Type="http://schemas.openxmlformats.org/officeDocument/2006/relationships/chart" Target="../charts/chart17.xml"/><Relationship Id="rId8" Type="http://schemas.openxmlformats.org/officeDocument/2006/relationships/chart" Target="../charts/chart18.xml"/><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25.xml.rels><?xml version="1.0" encoding="UTF-8" standalone="yes"?>
<Relationships xmlns="http://schemas.openxmlformats.org/package/2006/relationships"><Relationship Id="rId3" Type="http://schemas.openxmlformats.org/officeDocument/2006/relationships/chart" Target="../charts/chart19.xml"/><Relationship Id="rId4" Type="http://schemas.openxmlformats.org/officeDocument/2006/relationships/chart" Target="../charts/chart20.xml"/><Relationship Id="rId5" Type="http://schemas.openxmlformats.org/officeDocument/2006/relationships/chart" Target="../charts/chart21.xml"/><Relationship Id="rId6" Type="http://schemas.openxmlformats.org/officeDocument/2006/relationships/chart" Target="../charts/chart22.xml"/><Relationship Id="rId7" Type="http://schemas.openxmlformats.org/officeDocument/2006/relationships/chart" Target="../charts/chart23.xml"/><Relationship Id="rId8" Type="http://schemas.openxmlformats.org/officeDocument/2006/relationships/chart" Target="../charts/chart24.xml"/><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ILOT%20V4.xls" TargetMode="External"/><Relationship Id="rId3" Type="http://schemas.openxmlformats.org/officeDocument/2006/relationships/hyperlink" Target="R%C3%A9sultats-SI-2013.xls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1</a:t>
            </a:fld>
            <a:endParaRPr lang="fr-FR"/>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08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8"/>
          <p:cNvSpPr txBox="1">
            <a:spLocks noChangeArrowheads="1"/>
          </p:cNvSpPr>
          <p:nvPr/>
        </p:nvSpPr>
        <p:spPr bwMode="auto">
          <a:xfrm>
            <a:off x="305800" y="2564904"/>
            <a:ext cx="8568952" cy="1781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lnSpc>
                <a:spcPct val="130000"/>
              </a:lnSpc>
              <a:spcBef>
                <a:spcPct val="50000"/>
              </a:spcBef>
            </a:pPr>
            <a:r>
              <a:rPr lang="fr-FR" sz="4400" b="1" dirty="0" smtClean="0">
                <a:solidFill>
                  <a:srgbClr val="0000FF"/>
                </a:solidFill>
                <a:latin typeface="Calibri" pitchFamily="34" charset="0"/>
                <a:ea typeface="ＭＳ Ｐゴシック"/>
                <a:cs typeface="ＭＳ Ｐゴシック"/>
              </a:rPr>
              <a:t>Épreuves de sciences de l’ingénieur du baccalauréat S 2013</a:t>
            </a:r>
            <a:endParaRPr lang="fr-FR" sz="2800" b="1" dirty="0">
              <a:solidFill>
                <a:srgbClr val="0000FF"/>
              </a:solidFill>
              <a:latin typeface="Calibri" pitchFamily="34" charset="0"/>
              <a:ea typeface="ＭＳ Ｐゴシック"/>
              <a:cs typeface="ＭＳ Ｐゴシック"/>
            </a:endParaRPr>
          </a:p>
        </p:txBody>
      </p:sp>
    </p:spTree>
    <p:extLst>
      <p:ext uri="{BB962C8B-B14F-4D97-AF65-F5344CB8AC3E}">
        <p14:creationId xmlns:p14="http://schemas.microsoft.com/office/powerpoint/2010/main" val="399774924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10</a:t>
            </a:fld>
            <a:endParaRPr lang="fr-FR"/>
          </a:p>
        </p:txBody>
      </p:sp>
      <p:sp>
        <p:nvSpPr>
          <p:cNvPr id="7" name="ZoneTexte 6"/>
          <p:cNvSpPr txBox="1"/>
          <p:nvPr/>
        </p:nvSpPr>
        <p:spPr>
          <a:xfrm>
            <a:off x="418456" y="1196752"/>
            <a:ext cx="8185992" cy="5133713"/>
          </a:xfrm>
          <a:prstGeom prst="rect">
            <a:avLst/>
          </a:prstGeom>
          <a:noFill/>
        </p:spPr>
        <p:txBody>
          <a:bodyPr wrap="square" rtlCol="0">
            <a:spAutoFit/>
          </a:bodyPr>
          <a:lstStyle/>
          <a:p>
            <a:pPr algn="just">
              <a:lnSpc>
                <a:spcPct val="130000"/>
              </a:lnSpc>
            </a:pPr>
            <a:r>
              <a:rPr lang="fr-FR" sz="2800" i="1" dirty="0">
                <a:solidFill>
                  <a:srgbClr val="0000FF"/>
                </a:solidFill>
              </a:rPr>
              <a:t>En classe terminale, un projet interdisciplinaire sera également mis en place dans un volume horaire d’environ </a:t>
            </a:r>
            <a:r>
              <a:rPr lang="fr-FR" sz="2800" b="1" i="1" dirty="0">
                <a:solidFill>
                  <a:srgbClr val="0000FF"/>
                </a:solidFill>
              </a:rPr>
              <a:t>70 heures en collaboration avec les disciplines scientifiques ou encore les disciplines de l’enseignement commun</a:t>
            </a:r>
            <a:r>
              <a:rPr lang="fr-FR" sz="2800" i="1" dirty="0">
                <a:solidFill>
                  <a:srgbClr val="0000FF"/>
                </a:solidFill>
              </a:rPr>
              <a:t>. </a:t>
            </a:r>
            <a:endParaRPr lang="fr-FR" sz="2800" i="1" dirty="0" smtClean="0">
              <a:solidFill>
                <a:srgbClr val="0000FF"/>
              </a:solidFill>
            </a:endParaRPr>
          </a:p>
          <a:p>
            <a:pPr algn="just">
              <a:lnSpc>
                <a:spcPct val="130000"/>
              </a:lnSpc>
            </a:pPr>
            <a:endParaRPr lang="fr-FR" sz="2800" dirty="0">
              <a:solidFill>
                <a:srgbClr val="0000FF"/>
              </a:solidFill>
            </a:endParaRPr>
          </a:p>
          <a:p>
            <a:pPr algn="just">
              <a:lnSpc>
                <a:spcPct val="130000"/>
              </a:lnSpc>
            </a:pPr>
            <a:r>
              <a:rPr lang="fr-FR" sz="2800" b="1" dirty="0">
                <a:solidFill>
                  <a:srgbClr val="0000FF"/>
                </a:solidFill>
              </a:rPr>
              <a:t>L’horaire affecté pour le programme </a:t>
            </a:r>
            <a:r>
              <a:rPr lang="fr-FR" sz="2800" b="1" dirty="0" smtClean="0">
                <a:solidFill>
                  <a:srgbClr val="0000FF"/>
                </a:solidFill>
              </a:rPr>
              <a:t>(hors projet et TPE) de </a:t>
            </a:r>
            <a:r>
              <a:rPr lang="fr-FR" sz="2800" b="1" dirty="0">
                <a:solidFill>
                  <a:srgbClr val="0000FF"/>
                </a:solidFill>
              </a:rPr>
              <a:t>sciences de l’ingénieur est donc de 6 heures, aussi bien en première qu’en terminale</a:t>
            </a:r>
            <a:r>
              <a:rPr lang="fr-FR" sz="2800" b="1" dirty="0" smtClean="0">
                <a:solidFill>
                  <a:srgbClr val="0000FF"/>
                </a:solidFill>
              </a:rPr>
              <a:t>.</a:t>
            </a:r>
            <a:endParaRPr lang="fr-FR" dirty="0"/>
          </a:p>
        </p:txBody>
      </p:sp>
    </p:spTree>
    <p:extLst>
      <p:ext uri="{BB962C8B-B14F-4D97-AF65-F5344CB8AC3E}">
        <p14:creationId xmlns:p14="http://schemas.microsoft.com/office/powerpoint/2010/main" val="32533357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11</a:t>
            </a:fld>
            <a:endParaRPr lang="fr-FR"/>
          </a:p>
        </p:txBody>
      </p:sp>
      <p:sp>
        <p:nvSpPr>
          <p:cNvPr id="7" name="ZoneTexte 6"/>
          <p:cNvSpPr txBox="1"/>
          <p:nvPr/>
        </p:nvSpPr>
        <p:spPr>
          <a:xfrm>
            <a:off x="596877" y="1340768"/>
            <a:ext cx="8064896" cy="5004447"/>
          </a:xfrm>
          <a:prstGeom prst="rect">
            <a:avLst/>
          </a:prstGeom>
          <a:noFill/>
        </p:spPr>
        <p:txBody>
          <a:bodyPr wrap="square" rtlCol="0">
            <a:spAutoFit/>
          </a:bodyPr>
          <a:lstStyle/>
          <a:p>
            <a:r>
              <a:rPr lang="fr-FR" sz="2800" b="1" dirty="0" smtClean="0">
                <a:solidFill>
                  <a:srgbClr val="0000FF"/>
                </a:solidFill>
              </a:rPr>
              <a:t>Objectifs</a:t>
            </a:r>
          </a:p>
          <a:p>
            <a:pPr algn="just">
              <a:lnSpc>
                <a:spcPct val="130000"/>
              </a:lnSpc>
            </a:pPr>
            <a:r>
              <a:rPr lang="fr-FR" sz="2800" dirty="0" smtClean="0">
                <a:solidFill>
                  <a:srgbClr val="0000FF"/>
                </a:solidFill>
              </a:rPr>
              <a:t>1. Gommer l’effet néfaste des 8 (respectivement 7) heures hebdomadaires en sciences de l’ingénieur en terminale (respectivement en première), en introduisant l’interdisciplinarité.</a:t>
            </a:r>
          </a:p>
          <a:p>
            <a:pPr>
              <a:lnSpc>
                <a:spcPct val="130000"/>
              </a:lnSpc>
            </a:pPr>
            <a:r>
              <a:rPr lang="fr-FR" sz="2800" dirty="0" smtClean="0">
                <a:solidFill>
                  <a:srgbClr val="0000FF"/>
                </a:solidFill>
              </a:rPr>
              <a:t>2. Initier </a:t>
            </a:r>
            <a:r>
              <a:rPr lang="fr-FR" sz="2800" dirty="0">
                <a:solidFill>
                  <a:srgbClr val="0000FF"/>
                </a:solidFill>
              </a:rPr>
              <a:t>et </a:t>
            </a:r>
            <a:r>
              <a:rPr lang="fr-FR" sz="2800" dirty="0" smtClean="0">
                <a:solidFill>
                  <a:srgbClr val="0000FF"/>
                </a:solidFill>
              </a:rPr>
              <a:t>valoriser </a:t>
            </a:r>
            <a:r>
              <a:rPr lang="fr-FR" sz="2800" dirty="0">
                <a:solidFill>
                  <a:srgbClr val="0000FF"/>
                </a:solidFill>
              </a:rPr>
              <a:t>les comportements collaboratifs dans les classes. Le mode de formation traditionnel et unidirectionnel (un professeur face à ses élèves</a:t>
            </a:r>
            <a:r>
              <a:rPr lang="fr-FR" sz="2800" dirty="0" smtClean="0">
                <a:solidFill>
                  <a:srgbClr val="0000FF"/>
                </a:solidFill>
              </a:rPr>
              <a:t>) </a:t>
            </a:r>
            <a:r>
              <a:rPr lang="fr-FR" sz="2800" dirty="0">
                <a:solidFill>
                  <a:srgbClr val="0000FF"/>
                </a:solidFill>
              </a:rPr>
              <a:t>doit </a:t>
            </a:r>
            <a:r>
              <a:rPr lang="fr-FR" sz="2800" dirty="0" smtClean="0">
                <a:solidFill>
                  <a:srgbClr val="0000FF"/>
                </a:solidFill>
              </a:rPr>
              <a:t>être </a:t>
            </a:r>
            <a:r>
              <a:rPr lang="fr-FR" sz="2800" dirty="0">
                <a:solidFill>
                  <a:srgbClr val="0000FF"/>
                </a:solidFill>
              </a:rPr>
              <a:t>complété par une pédagogie plus participative.  </a:t>
            </a:r>
            <a:endParaRPr lang="fr-FR" dirty="0"/>
          </a:p>
        </p:txBody>
      </p:sp>
    </p:spTree>
    <p:extLst>
      <p:ext uri="{BB962C8B-B14F-4D97-AF65-F5344CB8AC3E}">
        <p14:creationId xmlns:p14="http://schemas.microsoft.com/office/powerpoint/2010/main" val="203005510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12</a:t>
            </a:fld>
            <a:endParaRPr lang="fr-FR"/>
          </a:p>
        </p:txBody>
      </p:sp>
      <p:sp>
        <p:nvSpPr>
          <p:cNvPr id="7" name="ZoneTexte 6"/>
          <p:cNvSpPr txBox="1"/>
          <p:nvPr/>
        </p:nvSpPr>
        <p:spPr>
          <a:xfrm>
            <a:off x="323528" y="1215698"/>
            <a:ext cx="8352928" cy="4616648"/>
          </a:xfrm>
          <a:prstGeom prst="rect">
            <a:avLst/>
          </a:prstGeom>
          <a:noFill/>
        </p:spPr>
        <p:txBody>
          <a:bodyPr wrap="square" rtlCol="0">
            <a:spAutoFit/>
          </a:bodyPr>
          <a:lstStyle/>
          <a:p>
            <a:pPr algn="just">
              <a:lnSpc>
                <a:spcPct val="150000"/>
              </a:lnSpc>
            </a:pPr>
            <a:r>
              <a:rPr lang="fr-FR" sz="2800" b="1" dirty="0" smtClean="0">
                <a:solidFill>
                  <a:srgbClr val="0000FF"/>
                </a:solidFill>
              </a:rPr>
              <a:t>Moyens pour le projet et le TPE </a:t>
            </a:r>
          </a:p>
          <a:p>
            <a:pPr algn="just">
              <a:lnSpc>
                <a:spcPct val="150000"/>
              </a:lnSpc>
            </a:pPr>
            <a:r>
              <a:rPr lang="fr-FR" sz="2800" dirty="0" smtClean="0">
                <a:solidFill>
                  <a:srgbClr val="0000FF"/>
                </a:solidFill>
              </a:rPr>
              <a:t>L’horaire </a:t>
            </a:r>
            <a:r>
              <a:rPr lang="fr-FR" sz="2800" dirty="0">
                <a:solidFill>
                  <a:srgbClr val="0000FF"/>
                </a:solidFill>
              </a:rPr>
              <a:t>officiel </a:t>
            </a:r>
            <a:r>
              <a:rPr lang="fr-FR" sz="2800" dirty="0" smtClean="0">
                <a:solidFill>
                  <a:srgbClr val="0000FF"/>
                </a:solidFill>
              </a:rPr>
              <a:t>de SI est de 8 </a:t>
            </a:r>
            <a:r>
              <a:rPr lang="fr-FR" sz="2800" dirty="0">
                <a:solidFill>
                  <a:srgbClr val="0000FF"/>
                </a:solidFill>
              </a:rPr>
              <a:t>heures en </a:t>
            </a:r>
            <a:r>
              <a:rPr lang="fr-FR" sz="2800" dirty="0" smtClean="0">
                <a:solidFill>
                  <a:srgbClr val="0000FF"/>
                </a:solidFill>
              </a:rPr>
              <a:t>terminale (respectivement </a:t>
            </a:r>
            <a:r>
              <a:rPr lang="fr-FR" sz="2800" dirty="0">
                <a:solidFill>
                  <a:srgbClr val="0000FF"/>
                </a:solidFill>
              </a:rPr>
              <a:t>de 7 </a:t>
            </a:r>
            <a:r>
              <a:rPr lang="fr-FR" sz="2800" dirty="0" smtClean="0">
                <a:solidFill>
                  <a:srgbClr val="0000FF"/>
                </a:solidFill>
              </a:rPr>
              <a:t>heures en première), </a:t>
            </a:r>
            <a:r>
              <a:rPr lang="fr-FR" sz="2800" dirty="0">
                <a:solidFill>
                  <a:srgbClr val="0000FF"/>
                </a:solidFill>
              </a:rPr>
              <a:t>dont 2 heures pour </a:t>
            </a:r>
            <a:r>
              <a:rPr lang="fr-FR" sz="2800" dirty="0" smtClean="0">
                <a:solidFill>
                  <a:srgbClr val="0000FF"/>
                </a:solidFill>
              </a:rPr>
              <a:t>le projet (</a:t>
            </a:r>
            <a:r>
              <a:rPr lang="fr-FR" sz="2800" dirty="0">
                <a:solidFill>
                  <a:srgbClr val="0000FF"/>
                </a:solidFill>
              </a:rPr>
              <a:t>respectivement </a:t>
            </a:r>
            <a:r>
              <a:rPr lang="fr-FR" sz="2800" dirty="0" smtClean="0">
                <a:solidFill>
                  <a:srgbClr val="0000FF"/>
                </a:solidFill>
              </a:rPr>
              <a:t>1 heure pour le TPE). </a:t>
            </a:r>
            <a:r>
              <a:rPr lang="fr-FR" sz="2800" b="1" dirty="0" smtClean="0">
                <a:solidFill>
                  <a:srgbClr val="0000FF"/>
                </a:solidFill>
              </a:rPr>
              <a:t>Ces</a:t>
            </a:r>
            <a:r>
              <a:rPr lang="fr-FR" sz="2800" dirty="0" smtClean="0">
                <a:solidFill>
                  <a:srgbClr val="0000FF"/>
                </a:solidFill>
              </a:rPr>
              <a:t> </a:t>
            </a:r>
            <a:r>
              <a:rPr lang="fr-FR" sz="2800" b="1" dirty="0">
                <a:solidFill>
                  <a:srgbClr val="0000FF"/>
                </a:solidFill>
              </a:rPr>
              <a:t>2 heures </a:t>
            </a:r>
            <a:r>
              <a:rPr lang="fr-FR" sz="2800" b="1" dirty="0" smtClean="0">
                <a:solidFill>
                  <a:srgbClr val="0000FF"/>
                </a:solidFill>
              </a:rPr>
              <a:t>(respectivement 1 heure) sont à </a:t>
            </a:r>
            <a:r>
              <a:rPr lang="fr-FR" sz="2800" b="1" dirty="0">
                <a:solidFill>
                  <a:srgbClr val="0000FF"/>
                </a:solidFill>
              </a:rPr>
              <a:t>répartir entre les professeurs qui interviennent sur le </a:t>
            </a:r>
            <a:r>
              <a:rPr lang="fr-FR" sz="2800" b="1" dirty="0" smtClean="0">
                <a:solidFill>
                  <a:srgbClr val="0000FF"/>
                </a:solidFill>
              </a:rPr>
              <a:t>projet</a:t>
            </a:r>
            <a:r>
              <a:rPr lang="fr-FR" sz="2800" b="1" dirty="0">
                <a:solidFill>
                  <a:srgbClr val="0000FF"/>
                </a:solidFill>
              </a:rPr>
              <a:t> </a:t>
            </a:r>
            <a:r>
              <a:rPr lang="fr-FR" sz="2800" b="1" dirty="0" smtClean="0">
                <a:solidFill>
                  <a:srgbClr val="0000FF"/>
                </a:solidFill>
              </a:rPr>
              <a:t>(respectivement le TPE).</a:t>
            </a:r>
          </a:p>
        </p:txBody>
      </p:sp>
    </p:spTree>
    <p:extLst>
      <p:ext uri="{BB962C8B-B14F-4D97-AF65-F5344CB8AC3E}">
        <p14:creationId xmlns:p14="http://schemas.microsoft.com/office/powerpoint/2010/main" val="36191887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13</a:t>
            </a:fld>
            <a:endParaRPr lang="fr-FR"/>
          </a:p>
        </p:txBody>
      </p:sp>
      <p:sp>
        <p:nvSpPr>
          <p:cNvPr id="7" name="ZoneTexte 6"/>
          <p:cNvSpPr txBox="1"/>
          <p:nvPr/>
        </p:nvSpPr>
        <p:spPr>
          <a:xfrm>
            <a:off x="467544" y="1844824"/>
            <a:ext cx="8208912" cy="2308324"/>
          </a:xfrm>
          <a:prstGeom prst="rect">
            <a:avLst/>
          </a:prstGeom>
          <a:noFill/>
        </p:spPr>
        <p:txBody>
          <a:bodyPr wrap="square" rtlCol="0">
            <a:spAutoFit/>
          </a:bodyPr>
          <a:lstStyle/>
          <a:p>
            <a:pPr algn="just">
              <a:lnSpc>
                <a:spcPct val="150000"/>
              </a:lnSpc>
            </a:pPr>
            <a:r>
              <a:rPr lang="fr-FR" sz="2800" dirty="0">
                <a:solidFill>
                  <a:srgbClr val="0000FF"/>
                </a:solidFill>
              </a:rPr>
              <a:t>Les professeurs de SII n’ont donc aucune légitimité pour revendiquer </a:t>
            </a:r>
            <a:r>
              <a:rPr lang="fr-FR" sz="2800" dirty="0" smtClean="0">
                <a:solidFill>
                  <a:srgbClr val="0000FF"/>
                </a:solidFill>
              </a:rPr>
              <a:t>les </a:t>
            </a:r>
            <a:r>
              <a:rPr lang="fr-FR" sz="2800" dirty="0">
                <a:solidFill>
                  <a:srgbClr val="0000FF"/>
                </a:solidFill>
              </a:rPr>
              <a:t>8 heures </a:t>
            </a:r>
            <a:r>
              <a:rPr lang="fr-FR" sz="2800" dirty="0" smtClean="0">
                <a:solidFill>
                  <a:srgbClr val="0000FF"/>
                </a:solidFill>
              </a:rPr>
              <a:t>de SI en </a:t>
            </a:r>
            <a:r>
              <a:rPr lang="fr-FR" sz="2800" dirty="0">
                <a:solidFill>
                  <a:srgbClr val="0000FF"/>
                </a:solidFill>
              </a:rPr>
              <a:t>terminale</a:t>
            </a:r>
            <a:r>
              <a:rPr lang="fr-FR" sz="2800" dirty="0" smtClean="0">
                <a:solidFill>
                  <a:srgbClr val="0000FF"/>
                </a:solidFill>
              </a:rPr>
              <a:t>.</a:t>
            </a:r>
            <a:r>
              <a:rPr lang="fr-FR" sz="2800" dirty="0">
                <a:solidFill>
                  <a:srgbClr val="0000FF"/>
                </a:solidFill>
              </a:rPr>
              <a:t> </a:t>
            </a:r>
            <a:r>
              <a:rPr lang="fr-FR" sz="2800" dirty="0" smtClean="0">
                <a:solidFill>
                  <a:srgbClr val="0000FF"/>
                </a:solidFill>
              </a:rPr>
              <a:t>(respectivement </a:t>
            </a:r>
            <a:r>
              <a:rPr lang="fr-FR" sz="2800" dirty="0">
                <a:solidFill>
                  <a:srgbClr val="0000FF"/>
                </a:solidFill>
              </a:rPr>
              <a:t>les 7 </a:t>
            </a:r>
            <a:r>
              <a:rPr lang="fr-FR" sz="2800" dirty="0" smtClean="0">
                <a:solidFill>
                  <a:srgbClr val="0000FF"/>
                </a:solidFill>
              </a:rPr>
              <a:t>heures en première).</a:t>
            </a:r>
            <a:endParaRPr lang="fr-FR" sz="2800" dirty="0"/>
          </a:p>
          <a:p>
            <a:endParaRPr lang="fr-FR" dirty="0"/>
          </a:p>
        </p:txBody>
      </p:sp>
    </p:spTree>
    <p:extLst>
      <p:ext uri="{BB962C8B-B14F-4D97-AF65-F5344CB8AC3E}">
        <p14:creationId xmlns:p14="http://schemas.microsoft.com/office/powerpoint/2010/main" val="251419282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14</a:t>
            </a:fld>
            <a:endParaRPr lang="fr-FR"/>
          </a:p>
        </p:txBody>
      </p:sp>
      <p:sp>
        <p:nvSpPr>
          <p:cNvPr id="7" name="ZoneTexte 6"/>
          <p:cNvSpPr txBox="1"/>
          <p:nvPr/>
        </p:nvSpPr>
        <p:spPr>
          <a:xfrm>
            <a:off x="471072" y="1556792"/>
            <a:ext cx="8392848" cy="3903504"/>
          </a:xfrm>
          <a:prstGeom prst="rect">
            <a:avLst/>
          </a:prstGeom>
          <a:noFill/>
        </p:spPr>
        <p:txBody>
          <a:bodyPr wrap="square" rtlCol="0">
            <a:spAutoFit/>
          </a:bodyPr>
          <a:lstStyle/>
          <a:p>
            <a:pPr algn="just">
              <a:lnSpc>
                <a:spcPct val="150000"/>
              </a:lnSpc>
            </a:pPr>
            <a:r>
              <a:rPr lang="fr-FR" sz="2800" dirty="0" smtClean="0">
                <a:solidFill>
                  <a:srgbClr val="0000FF"/>
                </a:solidFill>
              </a:rPr>
              <a:t>Les moyens existent donc pour mettre en place ces projets interdisciplinaires qui ne sont pas des projets GE-GM, contrairement à ce que sous-entend cette phrase :</a:t>
            </a:r>
            <a:r>
              <a:rPr lang="fr-FR" sz="2800" dirty="0" smtClean="0"/>
              <a:t> « </a:t>
            </a:r>
            <a:r>
              <a:rPr lang="fr-FR" sz="2800" i="1" dirty="0" smtClean="0"/>
              <a:t>certains </a:t>
            </a:r>
            <a:r>
              <a:rPr lang="fr-FR" sz="2800" i="1" dirty="0"/>
              <a:t>chefs d'établissement et/ou chefs de travaux n'ont pas joué leur rôle incitateur arguant de l'absence de moyens horaires dédiés dans leur </a:t>
            </a:r>
            <a:r>
              <a:rPr lang="fr-FR" sz="2800" i="1" dirty="0" smtClean="0"/>
              <a:t>DHG ».</a:t>
            </a:r>
            <a:endParaRPr lang="fr-FR" sz="2800" i="1" dirty="0" smtClean="0">
              <a:solidFill>
                <a:srgbClr val="0000FF"/>
              </a:solidFill>
            </a:endParaRPr>
          </a:p>
        </p:txBody>
      </p:sp>
    </p:spTree>
    <p:extLst>
      <p:ext uri="{BB962C8B-B14F-4D97-AF65-F5344CB8AC3E}">
        <p14:creationId xmlns:p14="http://schemas.microsoft.com/office/powerpoint/2010/main" val="138767978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15</a:t>
            </a:fld>
            <a:endParaRPr lang="fr-FR"/>
          </a:p>
        </p:txBody>
      </p:sp>
      <p:sp>
        <p:nvSpPr>
          <p:cNvPr id="7" name="ZoneTexte 6"/>
          <p:cNvSpPr txBox="1"/>
          <p:nvPr/>
        </p:nvSpPr>
        <p:spPr>
          <a:xfrm>
            <a:off x="500748" y="980728"/>
            <a:ext cx="8391732" cy="5780044"/>
          </a:xfrm>
          <a:prstGeom prst="rect">
            <a:avLst/>
          </a:prstGeom>
          <a:noFill/>
        </p:spPr>
        <p:txBody>
          <a:bodyPr wrap="square" rtlCol="0">
            <a:spAutoFit/>
          </a:bodyPr>
          <a:lstStyle/>
          <a:p>
            <a:pPr>
              <a:lnSpc>
                <a:spcPct val="150000"/>
              </a:lnSpc>
            </a:pPr>
            <a:r>
              <a:rPr lang="fr-FR" sz="2800" b="1" dirty="0">
                <a:solidFill>
                  <a:srgbClr val="0000FF"/>
                </a:solidFill>
              </a:rPr>
              <a:t> </a:t>
            </a:r>
            <a:r>
              <a:rPr lang="fr-FR" sz="2800" b="1" dirty="0" smtClean="0">
                <a:solidFill>
                  <a:srgbClr val="0000FF"/>
                </a:solidFill>
              </a:rPr>
              <a:t>Difficultés rencontrées</a:t>
            </a:r>
          </a:p>
          <a:p>
            <a:pPr algn="just">
              <a:lnSpc>
                <a:spcPct val="130000"/>
              </a:lnSpc>
            </a:pPr>
            <a:r>
              <a:rPr lang="fr-FR" sz="2800" i="1" dirty="0" smtClean="0"/>
              <a:t>« Les </a:t>
            </a:r>
            <a:r>
              <a:rPr lang="fr-FR" sz="2800" i="1" dirty="0"/>
              <a:t>projets de </a:t>
            </a:r>
            <a:r>
              <a:rPr lang="fr-FR" sz="2800" i="1" dirty="0" smtClean="0"/>
              <a:t>SI </a:t>
            </a:r>
            <a:r>
              <a:rPr lang="fr-FR" sz="2800" i="1" dirty="0"/>
              <a:t>2013 étaient des copies presque conformes des projets STI2D, c'est-à-dire en appui sur une démarche de conception </a:t>
            </a:r>
            <a:r>
              <a:rPr lang="fr-FR" sz="2800" i="1" dirty="0" smtClean="0"/>
              <a:t>et de pré-industrialisation </a:t>
            </a:r>
            <a:r>
              <a:rPr lang="fr-FR" sz="2800" i="1" dirty="0"/>
              <a:t>d'une maquette ou </a:t>
            </a:r>
            <a:r>
              <a:rPr lang="fr-FR" sz="2800" i="1" dirty="0" smtClean="0"/>
              <a:t>prototype ».</a:t>
            </a:r>
          </a:p>
          <a:p>
            <a:pPr algn="just">
              <a:lnSpc>
                <a:spcPct val="130000"/>
              </a:lnSpc>
            </a:pPr>
            <a:r>
              <a:rPr lang="fr-FR" sz="2800" i="1" dirty="0" smtClean="0"/>
              <a:t>« Les </a:t>
            </a:r>
            <a:r>
              <a:rPr lang="fr-FR" sz="2800" i="1" dirty="0"/>
              <a:t>professeurs ont trop souvent privilégiés la conception de l’objet afin d’aboutir au produit final, au détriment d’un réel apprentissage des compétences clés telles que modéliser et expérimenter menant à la mesure des </a:t>
            </a:r>
            <a:r>
              <a:rPr lang="fr-FR" sz="2800" i="1" dirty="0" smtClean="0"/>
              <a:t>écarts ».</a:t>
            </a:r>
            <a:endParaRPr lang="fr-FR" sz="2800" i="1" dirty="0"/>
          </a:p>
        </p:txBody>
      </p:sp>
    </p:spTree>
    <p:extLst>
      <p:ext uri="{BB962C8B-B14F-4D97-AF65-F5344CB8AC3E}">
        <p14:creationId xmlns:p14="http://schemas.microsoft.com/office/powerpoint/2010/main" val="164837158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16</a:t>
            </a:fld>
            <a:endParaRPr lang="fr-FR"/>
          </a:p>
        </p:txBody>
      </p:sp>
      <p:sp>
        <p:nvSpPr>
          <p:cNvPr id="7" name="ZoneTexte 6"/>
          <p:cNvSpPr txBox="1"/>
          <p:nvPr/>
        </p:nvSpPr>
        <p:spPr>
          <a:xfrm>
            <a:off x="602452" y="1412776"/>
            <a:ext cx="8218020" cy="3903504"/>
          </a:xfrm>
          <a:prstGeom prst="rect">
            <a:avLst/>
          </a:prstGeom>
          <a:noFill/>
        </p:spPr>
        <p:txBody>
          <a:bodyPr wrap="square" rtlCol="0">
            <a:spAutoFit/>
          </a:bodyPr>
          <a:lstStyle/>
          <a:p>
            <a:pPr algn="just">
              <a:lnSpc>
                <a:spcPct val="150000"/>
              </a:lnSpc>
            </a:pPr>
            <a:r>
              <a:rPr lang="fr-FR" sz="2800" i="1" dirty="0" smtClean="0"/>
              <a:t>« La </a:t>
            </a:r>
            <a:r>
              <a:rPr lang="fr-FR" sz="2800" i="1" dirty="0"/>
              <a:t>dimension scientifique des projets en </a:t>
            </a:r>
            <a:r>
              <a:rPr lang="fr-FR" sz="2800" i="1" dirty="0" smtClean="0"/>
              <a:t>SI </a:t>
            </a:r>
            <a:r>
              <a:rPr lang="fr-FR" sz="2800" i="1" dirty="0"/>
              <a:t>est mal intégrée par les enseignants. Ils se sont limités trop souvent à conduire un projet « technologique » avec des phases de conception et de réalisation, mais la nécessité de fournir un modèle pour l’utiliser, le valider, le faire évoluer,  n’est pas mise en </a:t>
            </a:r>
            <a:r>
              <a:rPr lang="fr-FR" sz="2800" i="1" dirty="0" smtClean="0"/>
              <a:t>avant ».</a:t>
            </a:r>
            <a:endParaRPr lang="fr-FR" dirty="0"/>
          </a:p>
        </p:txBody>
      </p:sp>
    </p:spTree>
    <p:extLst>
      <p:ext uri="{BB962C8B-B14F-4D97-AF65-F5344CB8AC3E}">
        <p14:creationId xmlns:p14="http://schemas.microsoft.com/office/powerpoint/2010/main" val="202150326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17</a:t>
            </a:fld>
            <a:endParaRPr lang="fr-FR"/>
          </a:p>
        </p:txBody>
      </p:sp>
      <p:sp>
        <p:nvSpPr>
          <p:cNvPr id="7" name="ZoneTexte 6"/>
          <p:cNvSpPr txBox="1"/>
          <p:nvPr/>
        </p:nvSpPr>
        <p:spPr>
          <a:xfrm>
            <a:off x="611560" y="1124744"/>
            <a:ext cx="8208912" cy="4616648"/>
          </a:xfrm>
          <a:prstGeom prst="rect">
            <a:avLst/>
          </a:prstGeom>
          <a:noFill/>
        </p:spPr>
        <p:txBody>
          <a:bodyPr wrap="square" rtlCol="0">
            <a:spAutoFit/>
          </a:bodyPr>
          <a:lstStyle/>
          <a:p>
            <a:pPr algn="just">
              <a:lnSpc>
                <a:spcPct val="150000"/>
              </a:lnSpc>
            </a:pPr>
            <a:r>
              <a:rPr lang="fr-FR" sz="2800" i="1" dirty="0" smtClean="0"/>
              <a:t>« Si </a:t>
            </a:r>
            <a:r>
              <a:rPr lang="fr-FR" sz="2800" i="1" dirty="0"/>
              <a:t>l’on veut que les collègues des disciplines associées se motivent pour le projet, il faudra certainement les associer à la validation des </a:t>
            </a:r>
            <a:r>
              <a:rPr lang="fr-FR" sz="2800" i="1" dirty="0" smtClean="0"/>
              <a:t>projets ».</a:t>
            </a:r>
          </a:p>
          <a:p>
            <a:pPr algn="just">
              <a:lnSpc>
                <a:spcPct val="150000"/>
              </a:lnSpc>
            </a:pPr>
            <a:endParaRPr lang="fr-FR" sz="2800" i="1" dirty="0"/>
          </a:p>
          <a:p>
            <a:pPr algn="just">
              <a:lnSpc>
                <a:spcPct val="150000"/>
              </a:lnSpc>
            </a:pPr>
            <a:r>
              <a:rPr lang="fr-FR" sz="2800" dirty="0" smtClean="0">
                <a:solidFill>
                  <a:srgbClr val="0000FF"/>
                </a:solidFill>
              </a:rPr>
              <a:t>Sur ce dernier point, il va falloir relancer la coopération avec les groupes de l’IGEN concernés par ce projet.</a:t>
            </a:r>
          </a:p>
          <a:p>
            <a:pPr algn="just">
              <a:lnSpc>
                <a:spcPct val="150000"/>
              </a:lnSpc>
            </a:pPr>
            <a:endParaRPr lang="fr-FR" sz="2800" i="1" dirty="0"/>
          </a:p>
        </p:txBody>
      </p:sp>
    </p:spTree>
    <p:extLst>
      <p:ext uri="{BB962C8B-B14F-4D97-AF65-F5344CB8AC3E}">
        <p14:creationId xmlns:p14="http://schemas.microsoft.com/office/powerpoint/2010/main" val="332954588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18</a:t>
            </a:fld>
            <a:endParaRPr lang="fr-FR"/>
          </a:p>
        </p:txBody>
      </p:sp>
      <p:sp>
        <p:nvSpPr>
          <p:cNvPr id="7" name="ZoneTexte 6"/>
          <p:cNvSpPr txBox="1"/>
          <p:nvPr/>
        </p:nvSpPr>
        <p:spPr>
          <a:xfrm>
            <a:off x="467544" y="1196752"/>
            <a:ext cx="8424936" cy="5410712"/>
          </a:xfrm>
          <a:prstGeom prst="rect">
            <a:avLst/>
          </a:prstGeom>
          <a:noFill/>
        </p:spPr>
        <p:txBody>
          <a:bodyPr wrap="square" rtlCol="0">
            <a:spAutoFit/>
          </a:bodyPr>
          <a:lstStyle/>
          <a:p>
            <a:pPr algn="just">
              <a:lnSpc>
                <a:spcPct val="130000"/>
              </a:lnSpc>
            </a:pPr>
            <a:r>
              <a:rPr lang="fr-FR" sz="2800" dirty="0" smtClean="0">
                <a:solidFill>
                  <a:srgbClr val="0000FF"/>
                </a:solidFill>
              </a:rPr>
              <a:t>Imaginer </a:t>
            </a:r>
            <a:r>
              <a:rPr lang="fr-FR" sz="2800" dirty="0">
                <a:solidFill>
                  <a:srgbClr val="0000FF"/>
                </a:solidFill>
              </a:rPr>
              <a:t>des projets qui portent plus sur l’élaboration et la mise au point d’un couplage entre un protocole expérimental et une </a:t>
            </a:r>
            <a:r>
              <a:rPr lang="fr-FR" sz="2800" dirty="0" smtClean="0">
                <a:solidFill>
                  <a:srgbClr val="0000FF"/>
                </a:solidFill>
              </a:rPr>
              <a:t>modélisation </a:t>
            </a:r>
            <a:r>
              <a:rPr lang="fr-FR" sz="2800" dirty="0">
                <a:solidFill>
                  <a:srgbClr val="0000FF"/>
                </a:solidFill>
              </a:rPr>
              <a:t>que sur la conception structurelle d’un objet technique</a:t>
            </a:r>
            <a:r>
              <a:rPr lang="fr-FR" sz="2800" dirty="0" smtClean="0">
                <a:solidFill>
                  <a:srgbClr val="0000FF"/>
                </a:solidFill>
              </a:rPr>
              <a:t>.</a:t>
            </a:r>
          </a:p>
          <a:p>
            <a:pPr algn="just">
              <a:lnSpc>
                <a:spcPct val="130000"/>
              </a:lnSpc>
            </a:pPr>
            <a:r>
              <a:rPr lang="fr-FR" sz="2800" dirty="0" smtClean="0">
                <a:solidFill>
                  <a:srgbClr val="0000FF"/>
                </a:solidFill>
              </a:rPr>
              <a:t> </a:t>
            </a:r>
            <a:r>
              <a:rPr lang="fr-FR" sz="2800" dirty="0">
                <a:solidFill>
                  <a:srgbClr val="0000FF"/>
                </a:solidFill>
              </a:rPr>
              <a:t>Ces profils de projet, plus scientifiques, constituent une différence marquée avec les projets </a:t>
            </a:r>
            <a:r>
              <a:rPr lang="fr-FR" sz="2800" dirty="0" smtClean="0">
                <a:solidFill>
                  <a:srgbClr val="0000FF"/>
                </a:solidFill>
              </a:rPr>
              <a:t>d’approfondissement menés </a:t>
            </a:r>
            <a:r>
              <a:rPr lang="fr-FR" sz="2800" dirty="0">
                <a:solidFill>
                  <a:srgbClr val="0000FF"/>
                </a:solidFill>
              </a:rPr>
              <a:t>en terminale STI2D, qui sont davantage centrés sur la conception structurelle et son prototypage de validation</a:t>
            </a:r>
            <a:r>
              <a:rPr lang="fr-FR" sz="2800" dirty="0"/>
              <a:t>.</a:t>
            </a:r>
          </a:p>
          <a:p>
            <a:endParaRPr lang="fr-FR" dirty="0"/>
          </a:p>
        </p:txBody>
      </p:sp>
      <p:sp>
        <p:nvSpPr>
          <p:cNvPr id="8" name="ZoneTexte 7"/>
          <p:cNvSpPr txBox="1"/>
          <p:nvPr/>
        </p:nvSpPr>
        <p:spPr>
          <a:xfrm>
            <a:off x="3419872" y="420708"/>
            <a:ext cx="3384376" cy="523220"/>
          </a:xfrm>
          <a:prstGeom prst="rect">
            <a:avLst/>
          </a:prstGeom>
          <a:noFill/>
        </p:spPr>
        <p:txBody>
          <a:bodyPr wrap="square" rtlCol="0">
            <a:spAutoFit/>
          </a:bodyPr>
          <a:lstStyle/>
          <a:p>
            <a:r>
              <a:rPr lang="fr-FR" sz="2800" b="1" dirty="0" smtClean="0">
                <a:solidFill>
                  <a:srgbClr val="0000FF"/>
                </a:solidFill>
              </a:rPr>
              <a:t>En conclusion</a:t>
            </a:r>
            <a:endParaRPr lang="fr-FR" sz="2800" b="1" dirty="0">
              <a:solidFill>
                <a:srgbClr val="0000FF"/>
              </a:solidFill>
            </a:endParaRPr>
          </a:p>
        </p:txBody>
      </p:sp>
    </p:spTree>
    <p:extLst>
      <p:ext uri="{BB962C8B-B14F-4D97-AF65-F5344CB8AC3E}">
        <p14:creationId xmlns:p14="http://schemas.microsoft.com/office/powerpoint/2010/main" val="48545928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19</a:t>
            </a:fld>
            <a:endParaRPr lang="fr-FR"/>
          </a:p>
        </p:txBody>
      </p:sp>
      <p:sp>
        <p:nvSpPr>
          <p:cNvPr id="7" name="ZoneTexte 6"/>
          <p:cNvSpPr txBox="1"/>
          <p:nvPr/>
        </p:nvSpPr>
        <p:spPr>
          <a:xfrm>
            <a:off x="652736" y="1412776"/>
            <a:ext cx="8095728" cy="4247317"/>
          </a:xfrm>
          <a:prstGeom prst="rect">
            <a:avLst/>
          </a:prstGeom>
          <a:noFill/>
        </p:spPr>
        <p:txBody>
          <a:bodyPr wrap="square" rtlCol="0">
            <a:spAutoFit/>
          </a:bodyPr>
          <a:lstStyle/>
          <a:p>
            <a:pPr algn="just">
              <a:lnSpc>
                <a:spcPct val="150000"/>
              </a:lnSpc>
            </a:pPr>
            <a:r>
              <a:rPr lang="fr-FR" sz="2800" dirty="0" smtClean="0">
                <a:solidFill>
                  <a:srgbClr val="0000FF"/>
                </a:solidFill>
              </a:rPr>
              <a:t>Les supports des projets ne doivent pas se limiter à ceux du laboratoire de </a:t>
            </a:r>
            <a:r>
              <a:rPr lang="fr-FR" sz="2800" smtClean="0">
                <a:solidFill>
                  <a:srgbClr val="0000FF"/>
                </a:solidFill>
              </a:rPr>
              <a:t>sciences de </a:t>
            </a:r>
            <a:r>
              <a:rPr lang="fr-FR" sz="2800" dirty="0" smtClean="0">
                <a:solidFill>
                  <a:srgbClr val="0000FF"/>
                </a:solidFill>
              </a:rPr>
              <a:t>l’ingénieur.</a:t>
            </a:r>
          </a:p>
          <a:p>
            <a:pPr algn="just">
              <a:lnSpc>
                <a:spcPct val="150000"/>
              </a:lnSpc>
            </a:pPr>
            <a:endParaRPr lang="fr-FR" sz="2800" dirty="0">
              <a:solidFill>
                <a:srgbClr val="0000FF"/>
              </a:solidFill>
            </a:endParaRPr>
          </a:p>
          <a:p>
            <a:pPr algn="just">
              <a:lnSpc>
                <a:spcPct val="150000"/>
              </a:lnSpc>
            </a:pPr>
            <a:r>
              <a:rPr lang="fr-FR" sz="2800" dirty="0" smtClean="0">
                <a:solidFill>
                  <a:srgbClr val="0000FF"/>
                </a:solidFill>
              </a:rPr>
              <a:t>La </a:t>
            </a:r>
            <a:r>
              <a:rPr lang="fr-FR" sz="2800" dirty="0">
                <a:solidFill>
                  <a:srgbClr val="0000FF"/>
                </a:solidFill>
              </a:rPr>
              <a:t>lecture du numéro 186 de mai-juin 2013 de la revue Technologie Spécial bac S sciences de l’ingénieur doit être encouragée.</a:t>
            </a:r>
            <a:endParaRPr lang="fr-FR" sz="2800" i="1" dirty="0"/>
          </a:p>
          <a:p>
            <a:endParaRPr lang="fr-FR" dirty="0"/>
          </a:p>
        </p:txBody>
      </p:sp>
    </p:spTree>
    <p:extLst>
      <p:ext uri="{BB962C8B-B14F-4D97-AF65-F5344CB8AC3E}">
        <p14:creationId xmlns:p14="http://schemas.microsoft.com/office/powerpoint/2010/main" val="3003214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2</a:t>
            </a:fld>
            <a:endParaRPr lang="fr-FR"/>
          </a:p>
        </p:txBody>
      </p:sp>
      <p:sp>
        <p:nvSpPr>
          <p:cNvPr id="7" name="ZoneTexte 6"/>
          <p:cNvSpPr txBox="1"/>
          <p:nvPr/>
        </p:nvSpPr>
        <p:spPr>
          <a:xfrm>
            <a:off x="796732" y="2717631"/>
            <a:ext cx="7632848" cy="646331"/>
          </a:xfrm>
          <a:prstGeom prst="rect">
            <a:avLst/>
          </a:prstGeom>
          <a:noFill/>
        </p:spPr>
        <p:txBody>
          <a:bodyPr wrap="square" rtlCol="0">
            <a:spAutoFit/>
          </a:bodyPr>
          <a:lstStyle/>
          <a:p>
            <a:pPr algn="ctr"/>
            <a:r>
              <a:rPr lang="fr-FR" sz="3600" b="1" dirty="0" smtClean="0">
                <a:solidFill>
                  <a:srgbClr val="0000FF"/>
                </a:solidFill>
              </a:rPr>
              <a:t>Épreuve</a:t>
            </a:r>
            <a:r>
              <a:rPr lang="fr-FR" sz="3200" b="1" dirty="0" smtClean="0">
                <a:solidFill>
                  <a:srgbClr val="0000FF"/>
                </a:solidFill>
              </a:rPr>
              <a:t> écrite</a:t>
            </a:r>
            <a:endParaRPr lang="fr-FR" sz="3200" b="1" dirty="0">
              <a:solidFill>
                <a:srgbClr val="0000FF"/>
              </a:solidFill>
            </a:endParaRPr>
          </a:p>
        </p:txBody>
      </p:sp>
    </p:spTree>
    <p:extLst>
      <p:ext uri="{BB962C8B-B14F-4D97-AF65-F5344CB8AC3E}">
        <p14:creationId xmlns:p14="http://schemas.microsoft.com/office/powerpoint/2010/main" val="309751152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20</a:t>
            </a:fld>
            <a:endParaRPr lang="fr-FR"/>
          </a:p>
        </p:txBody>
      </p:sp>
      <p:sp>
        <p:nvSpPr>
          <p:cNvPr id="7" name="ZoneTexte 6"/>
          <p:cNvSpPr txBox="1"/>
          <p:nvPr/>
        </p:nvSpPr>
        <p:spPr>
          <a:xfrm>
            <a:off x="539552" y="2204864"/>
            <a:ext cx="8352928" cy="3082895"/>
          </a:xfrm>
          <a:prstGeom prst="rect">
            <a:avLst/>
          </a:prstGeom>
          <a:noFill/>
        </p:spPr>
        <p:txBody>
          <a:bodyPr wrap="square" rtlCol="0">
            <a:spAutoFit/>
          </a:bodyPr>
          <a:lstStyle/>
          <a:p>
            <a:pPr algn="just">
              <a:lnSpc>
                <a:spcPct val="150000"/>
              </a:lnSpc>
            </a:pPr>
            <a:r>
              <a:rPr lang="fr-FR" sz="4400" b="1" dirty="0" smtClean="0">
                <a:solidFill>
                  <a:srgbClr val="FF0000"/>
                </a:solidFill>
              </a:rPr>
              <a:t>Tout </a:t>
            </a:r>
            <a:r>
              <a:rPr lang="fr-FR" sz="4400" b="1" smtClean="0">
                <a:solidFill>
                  <a:srgbClr val="FF0000"/>
                </a:solidFill>
              </a:rPr>
              <a:t>projet </a:t>
            </a:r>
            <a:r>
              <a:rPr lang="fr-FR" sz="4400" b="1" smtClean="0">
                <a:solidFill>
                  <a:srgbClr val="FF0000"/>
                </a:solidFill>
              </a:rPr>
              <a:t>non interdisciplinaire </a:t>
            </a:r>
            <a:r>
              <a:rPr lang="fr-FR" sz="4400" b="1" dirty="0" smtClean="0">
                <a:solidFill>
                  <a:srgbClr val="FF0000"/>
                </a:solidFill>
              </a:rPr>
              <a:t>ne doit pas être validé par les IA-IPR.</a:t>
            </a:r>
            <a:endParaRPr lang="fr-FR" sz="4400" b="1" dirty="0">
              <a:solidFill>
                <a:srgbClr val="FF0000"/>
              </a:solidFill>
            </a:endParaRPr>
          </a:p>
        </p:txBody>
      </p:sp>
    </p:spTree>
    <p:extLst>
      <p:ext uri="{BB962C8B-B14F-4D97-AF65-F5344CB8AC3E}">
        <p14:creationId xmlns:p14="http://schemas.microsoft.com/office/powerpoint/2010/main" val="354184303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21</a:t>
            </a:fld>
            <a:endParaRPr lang="fr-FR"/>
          </a:p>
        </p:txBody>
      </p:sp>
      <p:sp>
        <p:nvSpPr>
          <p:cNvPr id="7" name="ZoneTexte 6"/>
          <p:cNvSpPr txBox="1"/>
          <p:nvPr/>
        </p:nvSpPr>
        <p:spPr>
          <a:xfrm>
            <a:off x="445860" y="1383408"/>
            <a:ext cx="7992888" cy="4401205"/>
          </a:xfrm>
          <a:prstGeom prst="rect">
            <a:avLst/>
          </a:prstGeom>
          <a:noFill/>
        </p:spPr>
        <p:txBody>
          <a:bodyPr wrap="square" rtlCol="0">
            <a:spAutoFit/>
          </a:bodyPr>
          <a:lstStyle/>
          <a:p>
            <a:r>
              <a:rPr lang="fr-FR" sz="2800" b="1" dirty="0" smtClean="0">
                <a:solidFill>
                  <a:srgbClr val="0000FF"/>
                </a:solidFill>
              </a:rPr>
              <a:t>Évaluation du projet</a:t>
            </a:r>
          </a:p>
          <a:p>
            <a:pPr algn="just">
              <a:lnSpc>
                <a:spcPct val="150000"/>
              </a:lnSpc>
            </a:pPr>
            <a:r>
              <a:rPr lang="fr-FR" sz="2800" dirty="0" smtClean="0">
                <a:solidFill>
                  <a:srgbClr val="0000FF"/>
                </a:solidFill>
              </a:rPr>
              <a:t>«</a:t>
            </a:r>
            <a:r>
              <a:rPr lang="fr-FR" sz="2800" smtClean="0">
                <a:solidFill>
                  <a:srgbClr val="0000FF"/>
                </a:solidFill>
              </a:rPr>
              <a:t> L’évaluation </a:t>
            </a:r>
            <a:r>
              <a:rPr lang="fr-FR" sz="2800" dirty="0" smtClean="0">
                <a:solidFill>
                  <a:srgbClr val="0000FF"/>
                </a:solidFill>
              </a:rPr>
              <a:t>du projet » est sur 10 points </a:t>
            </a:r>
            <a:r>
              <a:rPr lang="fr-FR" sz="2800" smtClean="0">
                <a:solidFill>
                  <a:srgbClr val="0000FF"/>
                </a:solidFill>
              </a:rPr>
              <a:t>et « la </a:t>
            </a:r>
            <a:r>
              <a:rPr lang="fr-FR" sz="2800" dirty="0" smtClean="0">
                <a:solidFill>
                  <a:srgbClr val="0000FF"/>
                </a:solidFill>
              </a:rPr>
              <a:t>soutenance </a:t>
            </a:r>
            <a:r>
              <a:rPr lang="fr-FR" sz="2800" smtClean="0">
                <a:solidFill>
                  <a:srgbClr val="0000FF"/>
                </a:solidFill>
              </a:rPr>
              <a:t>du projet » </a:t>
            </a:r>
            <a:r>
              <a:rPr lang="fr-FR" sz="2800" dirty="0" smtClean="0">
                <a:solidFill>
                  <a:srgbClr val="0000FF"/>
                </a:solidFill>
              </a:rPr>
              <a:t>sur 10 points (BOEN spécial n°7 du 6 octobre 2011).</a:t>
            </a:r>
          </a:p>
          <a:p>
            <a:pPr algn="just">
              <a:lnSpc>
                <a:spcPct val="150000"/>
              </a:lnSpc>
            </a:pPr>
            <a:r>
              <a:rPr lang="fr-FR" sz="2800" dirty="0" smtClean="0">
                <a:solidFill>
                  <a:srgbClr val="0000FF"/>
                </a:solidFill>
              </a:rPr>
              <a:t>La grille a été publiée au BOEN du 3 mai 2012, et son exploitation a été clairement précisée lors du séminaire du 27 mars 2012.</a:t>
            </a:r>
            <a:endParaRPr lang="fr-FR" sz="2800" dirty="0">
              <a:solidFill>
                <a:srgbClr val="0000FF"/>
              </a:solidFill>
            </a:endParaRPr>
          </a:p>
        </p:txBody>
      </p:sp>
    </p:spTree>
    <p:extLst>
      <p:ext uri="{BB962C8B-B14F-4D97-AF65-F5344CB8AC3E}">
        <p14:creationId xmlns:p14="http://schemas.microsoft.com/office/powerpoint/2010/main" val="133031410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a:xfrm>
            <a:off x="8172400" y="6356350"/>
            <a:ext cx="514400" cy="365125"/>
          </a:xfrm>
        </p:spPr>
        <p:txBody>
          <a:bodyPr/>
          <a:lstStyle/>
          <a:p>
            <a:fld id="{291D6C86-4C56-4C53-9A9D-CE9BD38A16C3}" type="slidenum">
              <a:rPr lang="fr-FR" smtClean="0"/>
              <a:pPr/>
              <a:t>22</a:t>
            </a:fld>
            <a:endParaRPr lang="fr-FR" dirty="0"/>
          </a:p>
        </p:txBody>
      </p:sp>
      <p:graphicFrame>
        <p:nvGraphicFramePr>
          <p:cNvPr id="61" name="Tableau 60"/>
          <p:cNvGraphicFramePr>
            <a:graphicFrameLocks noGrp="1"/>
          </p:cNvGraphicFramePr>
          <p:nvPr/>
        </p:nvGraphicFramePr>
        <p:xfrm>
          <a:off x="848136" y="1465024"/>
          <a:ext cx="8081553" cy="4922532"/>
        </p:xfrm>
        <a:graphic>
          <a:graphicData uri="http://schemas.openxmlformats.org/drawingml/2006/table">
            <a:tbl>
              <a:tblPr/>
              <a:tblGrid>
                <a:gridCol w="962456"/>
                <a:gridCol w="1735865"/>
                <a:gridCol w="283421"/>
                <a:gridCol w="1026713"/>
                <a:gridCol w="2604383"/>
                <a:gridCol w="118165"/>
                <a:gridCol w="100350"/>
                <a:gridCol w="100350"/>
                <a:gridCol w="100350"/>
                <a:gridCol w="100350"/>
                <a:gridCol w="100350"/>
                <a:gridCol w="50177"/>
                <a:gridCol w="25400"/>
                <a:gridCol w="773223"/>
              </a:tblGrid>
              <a:tr h="288360">
                <a:tc gridSpan="4">
                  <a:txBody>
                    <a:bodyPr/>
                    <a:lstStyle/>
                    <a:p>
                      <a:pPr algn="l" fontAlgn="ctr"/>
                      <a:r>
                        <a:rPr lang="fr-FR" sz="800" b="0" i="0" u="none" strike="noStrike" dirty="0">
                          <a:solidFill>
                            <a:srgbClr val="000000"/>
                          </a:solidFill>
                          <a:latin typeface="Arial"/>
                        </a:rPr>
                        <a:t>Baccalauréat Scientifique "Sciences de l'Ingénieur" (S-SI)</a:t>
                      </a:r>
                    </a:p>
                  </a:txBody>
                  <a:tcPr marL="0" marR="0" marT="0" marB="0" anchor="ctr">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r>
                        <a:rPr lang="fr-FR" sz="800" b="1" i="0" u="none" strike="noStrike">
                          <a:solidFill>
                            <a:srgbClr val="FF0000"/>
                          </a:solidFill>
                          <a:latin typeface="Arial"/>
                        </a:rPr>
                        <a:t>Soutenance Projet</a:t>
                      </a:r>
                    </a:p>
                  </a:txBody>
                  <a:tcPr marL="0" marR="0" marT="0" marB="0" anchor="ctr">
                    <a:lnL>
                      <a:noFill/>
                    </a:lnL>
                    <a:lnR>
                      <a:noFill/>
                    </a:lnR>
                    <a:lnT>
                      <a:noFill/>
                    </a:lnT>
                    <a:lnB>
                      <a:noFill/>
                    </a:lnB>
                  </a:tcPr>
                </a:tc>
                <a:tc gridSpan="2">
                  <a:txBody>
                    <a:bodyPr/>
                    <a:lstStyle/>
                    <a:p>
                      <a:endParaRPr lang="fr-FR" dirty="0"/>
                    </a:p>
                  </a:txBody>
                  <a:tcPr marL="0" marR="0" marT="0" marB="0" anchor="ctr">
                    <a:lnL>
                      <a:noFill/>
                    </a:lnL>
                    <a:lnR>
                      <a:noFill/>
                    </a:lnR>
                    <a:lnT>
                      <a:noFill/>
                    </a:lnT>
                    <a:lnB>
                      <a:noFill/>
                    </a:lnB>
                  </a:tcPr>
                </a:tc>
                <a:tc hMerge="1">
                  <a:txBody>
                    <a:bodyPr/>
                    <a:lstStyle/>
                    <a:p>
                      <a:pPr algn="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1" i="0" u="none" strike="noStrike">
                        <a:solidFill>
                          <a:srgbClr val="FF0000"/>
                        </a:solidFill>
                        <a:latin typeface="Arial"/>
                      </a:endParaRPr>
                    </a:p>
                  </a:txBody>
                  <a:tcPr marL="0" marR="0" marT="0" marB="0" anchor="ctr">
                    <a:lnL>
                      <a:noFill/>
                    </a:lnL>
                    <a:lnR>
                      <a:noFill/>
                    </a:lnR>
                    <a:lnT>
                      <a:noFill/>
                    </a:lnT>
                    <a:lnB>
                      <a:noFill/>
                    </a:lnB>
                  </a:tcPr>
                </a:tc>
                <a:tc>
                  <a:txBody>
                    <a:bodyPr/>
                    <a:lstStyle/>
                    <a:p>
                      <a:pPr algn="ct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ct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1" i="0" u="none" strike="noStrike">
                        <a:solidFill>
                          <a:srgbClr val="FF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endParaRPr lang="fr-FR" sz="400" b="0" i="0" u="none" strike="noStrike">
                        <a:solidFill>
                          <a:srgbClr val="0000FF"/>
                        </a:solidFill>
                        <a:latin typeface="Arial"/>
                      </a:endParaRPr>
                    </a:p>
                  </a:txBody>
                  <a:tcPr marL="0" marR="0" marT="0" marB="0" anchor="ctr">
                    <a:lnL>
                      <a:noFill/>
                    </a:lnL>
                    <a:lnR>
                      <a:noFill/>
                    </a:lnR>
                    <a:lnT>
                      <a:noFill/>
                    </a:lnT>
                    <a:lnB>
                      <a:noFill/>
                    </a:lnB>
                  </a:tcPr>
                </a:tc>
              </a:tr>
              <a:tr h="224280">
                <a:tc gridSpan="2">
                  <a:txBody>
                    <a:bodyPr/>
                    <a:lstStyle/>
                    <a:p>
                      <a:pPr algn="l" fontAlgn="ctr"/>
                      <a:endParaRPr lang="fr-FR" sz="800" b="0" i="0" u="none" strike="noStrike">
                        <a:solidFill>
                          <a:srgbClr val="000000"/>
                        </a:solidFill>
                        <a:latin typeface="Arial"/>
                      </a:endParaRPr>
                    </a:p>
                  </a:txBody>
                  <a:tcPr marL="0" marR="0" marT="0" marB="0" anchor="ctr">
                    <a:lnL>
                      <a:noFill/>
                    </a:lnL>
                    <a:lnR>
                      <a:noFill/>
                    </a:lnR>
                    <a:lnT>
                      <a:noFill/>
                    </a:lnT>
                    <a:lnB>
                      <a:noFill/>
                    </a:lnB>
                  </a:tcPr>
                </a:tc>
                <a:tc hMerge="1">
                  <a:txBody>
                    <a:bodyPr/>
                    <a:lstStyle/>
                    <a:p>
                      <a:endParaRPr lang="fr-FR"/>
                    </a:p>
                  </a:txBody>
                  <a:tcPr/>
                </a:tc>
                <a:tc gridSpan="2">
                  <a:txBody>
                    <a:bodyPr/>
                    <a:lstStyle/>
                    <a:p>
                      <a:pPr algn="l" fontAlgn="ctr"/>
                      <a:endParaRPr lang="fr-FR" sz="800" b="0" i="0" u="none" strike="noStrike">
                        <a:solidFill>
                          <a:srgbClr val="000000"/>
                        </a:solidFill>
                        <a:latin typeface="Arial"/>
                      </a:endParaRPr>
                    </a:p>
                  </a:txBody>
                  <a:tcPr marL="0" marR="0" marT="0" marB="0" anchor="ctr">
                    <a:lnL>
                      <a:noFill/>
                    </a:lnL>
                    <a:lnR>
                      <a:noFill/>
                    </a:lnR>
                    <a:lnT>
                      <a:noFill/>
                    </a:lnT>
                    <a:lnB>
                      <a:noFill/>
                    </a:lnB>
                  </a:tcPr>
                </a:tc>
                <a:tc hMerge="1">
                  <a:txBody>
                    <a:bodyPr/>
                    <a:lstStyle/>
                    <a:p>
                      <a:endParaRPr lang="fr-FR"/>
                    </a:p>
                  </a:txBody>
                  <a:tcPr/>
                </a:tc>
                <a:tc>
                  <a:txBody>
                    <a:bodyPr/>
                    <a:lstStyle/>
                    <a:p>
                      <a:pPr algn="l" fontAlgn="ctr"/>
                      <a:r>
                        <a:rPr lang="fr-FR" sz="800" b="1" i="0" u="none" strike="noStrike" dirty="0">
                          <a:solidFill>
                            <a:srgbClr val="0000FF"/>
                          </a:solidFill>
                          <a:latin typeface="Arial"/>
                        </a:rPr>
                        <a:t>0</a:t>
                      </a:r>
                    </a:p>
                  </a:txBody>
                  <a:tcPr marL="0" marR="0" marT="0" marB="0" anchor="ctr">
                    <a:lnL>
                      <a:noFill/>
                    </a:lnL>
                    <a:lnR>
                      <a:noFill/>
                    </a:lnR>
                    <a:lnT>
                      <a:noFill/>
                    </a:lnT>
                    <a:lnB>
                      <a:noFill/>
                    </a:lnB>
                  </a:tcPr>
                </a:tc>
                <a:tc gridSpan="6">
                  <a:txBody>
                    <a:bodyPr/>
                    <a:lstStyle/>
                    <a:p>
                      <a:pPr algn="ctr" fontAlgn="ctr"/>
                      <a:r>
                        <a:rPr lang="fr-FR" sz="800" b="1" i="0" u="none" strike="noStrike" dirty="0">
                          <a:solidFill>
                            <a:srgbClr val="0000FF"/>
                          </a:solidFill>
                          <a:latin typeface="Arial"/>
                        </a:rPr>
                        <a:t>0</a:t>
                      </a:r>
                    </a:p>
                  </a:txBody>
                  <a:tcPr marL="0" marR="0" marT="0" marB="0" anchor="ctr">
                    <a:lnL>
                      <a:noFill/>
                    </a:lnL>
                    <a:lnR>
                      <a:noFill/>
                    </a:lnR>
                    <a:lnT>
                      <a:noFill/>
                    </a:lnT>
                    <a:lnB>
                      <a:noFill/>
                    </a:lnB>
                  </a:tcPr>
                </a:tc>
                <a:tc hMerge="1">
                  <a:txBody>
                    <a:bodyPr/>
                    <a:lstStyle/>
                    <a:p>
                      <a:pPr algn="ctr" fontAlgn="ctr"/>
                      <a:endParaRPr lang="fr-FR" sz="800" b="1" i="0" u="none" strike="noStrike" dirty="0">
                        <a:solidFill>
                          <a:srgbClr val="0000FF"/>
                        </a:solidFill>
                        <a:latin typeface="Arial"/>
                      </a:endParaRPr>
                    </a:p>
                  </a:txBody>
                  <a:tcPr marL="0" marR="0" marT="0" marB="0" anchor="ctr">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l" fontAlgn="ctr"/>
                      <a:r>
                        <a:rPr lang="fr-FR" sz="700" b="1" i="0" u="none" strike="noStrike" dirty="0">
                          <a:solidFill>
                            <a:srgbClr val="0000FF"/>
                          </a:solidFill>
                          <a:latin typeface="Arial"/>
                        </a:rPr>
                        <a:t>Poids de la compétence</a:t>
                      </a:r>
                    </a:p>
                  </a:txBody>
                  <a:tcPr marL="0" marR="0" marT="0" marB="0" anchor="ctr">
                    <a:lnL>
                      <a:noFill/>
                    </a:lnL>
                    <a:lnR>
                      <a:noFill/>
                    </a:lnR>
                    <a:lnT>
                      <a:noFill/>
                    </a:lnT>
                    <a:lnB>
                      <a:noFill/>
                    </a:lnB>
                  </a:tcPr>
                </a:tc>
              </a:tr>
              <a:tr h="256320">
                <a:tc gridSpan="4">
                  <a:txBody>
                    <a:bodyPr/>
                    <a:lstStyle/>
                    <a:p>
                      <a:pPr algn="ctr" fontAlgn="ctr"/>
                      <a:r>
                        <a:rPr lang="fr-FR" sz="800" b="1" i="0" u="none" strike="noStrike">
                          <a:solidFill>
                            <a:srgbClr val="000000"/>
                          </a:solidFill>
                          <a:latin typeface="Arial"/>
                        </a:rPr>
                        <a:t>Compétences évaluées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r>
                        <a:rPr lang="fr-FR" sz="800" b="1" i="1" u="none" strike="noStrike" dirty="0">
                          <a:solidFill>
                            <a:srgbClr val="000000"/>
                          </a:solidFill>
                          <a:latin typeface="Arial"/>
                        </a:rPr>
                        <a:t>Indicateurs de performance                                                                </a:t>
                      </a:r>
                      <a:r>
                        <a:rPr lang="fr-FR" sz="800" b="0" i="0" u="none" strike="noStrike" dirty="0">
                          <a:solidFill>
                            <a:srgbClr val="000000"/>
                          </a:solidFill>
                          <a:latin typeface="Arial"/>
                        </a:rPr>
                        <a:t>évaluation</a:t>
                      </a:r>
                      <a:endParaRPr lang="fr-FR" sz="800" b="1" i="1" u="none" strike="noStrike" dirty="0">
                        <a:solidFill>
                          <a:srgbClr val="000000"/>
                        </a:solidFill>
                        <a:latin typeface="Arial"/>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ctr" fontAlgn="ctr"/>
                      <a:r>
                        <a:rPr lang="fr-FR" sz="800" b="1" i="1" u="none" strike="noStrike" dirty="0">
                          <a:solidFill>
                            <a:srgbClr val="000000"/>
                          </a:solidFill>
                          <a:latin typeface="Arial"/>
                        </a:rPr>
                        <a:t>non</a:t>
                      </a:r>
                    </a:p>
                  </a:txBody>
                  <a:tcPr marL="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algn="ctr" fontAlgn="ctr"/>
                      <a:endParaRPr lang="fr-FR" sz="800" b="1" i="1"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l" fontAlgn="ctr"/>
                      <a:r>
                        <a:rPr lang="fr-FR" sz="700" b="0" i="0" u="none" strike="noStrike" dirty="0">
                          <a:solidFill>
                            <a:srgbClr val="0000FF"/>
                          </a:solidFill>
                          <a:latin typeface="Arial"/>
                        </a:rPr>
                        <a:t>Poids du critère</a:t>
                      </a:r>
                    </a:p>
                  </a:txBody>
                  <a:tcPr marL="0" marR="0" marT="0" marB="0" anchor="ctr">
                    <a:lnL>
                      <a:noFill/>
                    </a:lnL>
                    <a:lnR>
                      <a:noFill/>
                    </a:lnR>
                    <a:lnT>
                      <a:noFill/>
                    </a:lnT>
                    <a:lnB>
                      <a:noFill/>
                    </a:lnB>
                  </a:tcPr>
                </a:tc>
              </a:tr>
              <a:tr h="132773">
                <a:tc gridSpan="11">
                  <a:txBody>
                    <a:bodyPr/>
                    <a:lstStyle/>
                    <a:p>
                      <a:pPr algn="l" fontAlgn="ctr"/>
                      <a:r>
                        <a:rPr lang="fr-FR" sz="700" b="1" i="0" u="none" strike="noStrike" dirty="0">
                          <a:solidFill>
                            <a:srgbClr val="000000"/>
                          </a:solidFill>
                          <a:latin typeface="Arial"/>
                        </a:rPr>
                        <a:t>B - Modéliser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5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40%</a:t>
                      </a:r>
                    </a:p>
                  </a:txBody>
                  <a:tcPr marL="0" marR="0" marT="0" marB="0" anchor="ctr">
                    <a:lnL>
                      <a:noFill/>
                    </a:lnL>
                    <a:lnR>
                      <a:noFill/>
                    </a:lnR>
                    <a:lnT>
                      <a:noFill/>
                    </a:lnT>
                    <a:lnB>
                      <a:noFill/>
                    </a:lnB>
                  </a:tcPr>
                </a:tc>
              </a:tr>
              <a:tr h="142794">
                <a:tc rowSpan="2">
                  <a:txBody>
                    <a:bodyPr/>
                    <a:lstStyle/>
                    <a:p>
                      <a:pPr algn="ctr" fontAlgn="ctr"/>
                      <a:r>
                        <a:rPr lang="fr-FR" sz="700" b="1" i="0" u="none" strike="noStrike" dirty="0">
                          <a:solidFill>
                            <a:srgbClr val="000000"/>
                          </a:solidFill>
                          <a:latin typeface="Arial"/>
                        </a:rPr>
                        <a:t>B3.2 - Résoudre et simuler</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l" fontAlgn="ctr"/>
                      <a:r>
                        <a:rPr lang="fr-FR" sz="700" b="0" i="0" u="none" strike="noStrike" dirty="0">
                          <a:solidFill>
                            <a:srgbClr val="000000"/>
                          </a:solidFill>
                          <a:latin typeface="Arial"/>
                        </a:rPr>
                        <a:t>Simuler le fonctionnement de tout ou partie d’un système à l’aide d’un modèle fourni</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paramètres influents sont identifiés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7500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limites de simulation sont correctement définies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35277">
                <a:tc rowSpan="4">
                  <a:txBody>
                    <a:bodyPr/>
                    <a:lstStyle/>
                    <a:p>
                      <a:pPr algn="ctr" fontAlgn="ctr"/>
                      <a:r>
                        <a:rPr lang="fr-FR" sz="700" b="1" i="0" u="none" strike="noStrike">
                          <a:solidFill>
                            <a:srgbClr val="000000"/>
                          </a:solidFill>
                          <a:latin typeface="Arial"/>
                        </a:rPr>
                        <a:t>B4 - Valider un modèle</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gridSpan="2">
                  <a:txBody>
                    <a:bodyPr/>
                    <a:lstStyle/>
                    <a:p>
                      <a:pPr algn="l" fontAlgn="ctr"/>
                      <a:r>
                        <a:rPr lang="fr-FR" sz="700" b="0" i="0" u="none" strike="noStrike">
                          <a:solidFill>
                            <a:srgbClr val="000000"/>
                          </a:solidFill>
                          <a:latin typeface="Arial"/>
                        </a:rPr>
                        <a:t>Valider un modèle fourni, Interpréter les résultats obtenus, préciser les limites de validité du modèle utilisé et modifier les paramètres du modèle pour répondre au cahier des charges ou aux résultats expérimentaux</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résultats sont correctement interprétés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15%</a:t>
                      </a:r>
                    </a:p>
                  </a:txBody>
                  <a:tcPr marL="0" marR="0" marT="0" marB="0" anchor="ctr">
                    <a:lnL>
                      <a:noFill/>
                    </a:lnL>
                    <a:lnR>
                      <a:noFill/>
                    </a:lnR>
                    <a:lnT>
                      <a:noFill/>
                    </a:lnT>
                    <a:lnB>
                      <a:noFill/>
                    </a:lnB>
                  </a:tcPr>
                </a:tc>
              </a:tr>
              <a:tr h="13527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Ces limites sont explicitées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3527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paramètres modifiés sont pertinents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75822">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modèle modifié répond aux attentes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88494">
                <a:tc gridSpan="11">
                  <a:txBody>
                    <a:bodyPr/>
                    <a:lstStyle/>
                    <a:p>
                      <a:pPr algn="l" fontAlgn="ctr"/>
                      <a:r>
                        <a:rPr lang="fr-FR" sz="700" b="1" i="0" u="none" strike="noStrike" dirty="0">
                          <a:solidFill>
                            <a:srgbClr val="000000"/>
                          </a:solidFill>
                          <a:latin typeface="Arial"/>
                        </a:rPr>
                        <a:t> C - Expérimenter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1"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40%</a:t>
                      </a:r>
                    </a:p>
                  </a:txBody>
                  <a:tcPr marL="0" marR="0" marT="0" marB="0" anchor="ctr">
                    <a:lnL>
                      <a:noFill/>
                    </a:lnL>
                    <a:lnR>
                      <a:noFill/>
                    </a:lnR>
                    <a:lnT>
                      <a:noFill/>
                    </a:lnT>
                    <a:lnB>
                      <a:noFill/>
                    </a:lnB>
                  </a:tcPr>
                </a:tc>
              </a:tr>
              <a:tr h="170067">
                <a:tc rowSpan="5">
                  <a:txBody>
                    <a:bodyPr/>
                    <a:lstStyle/>
                    <a:p>
                      <a:pPr algn="ctr" fontAlgn="ctr"/>
                      <a:r>
                        <a:rPr lang="fr-FR" sz="700" b="1" i="0" u="none" strike="noStrike">
                          <a:solidFill>
                            <a:srgbClr val="000000"/>
                          </a:solidFill>
                          <a:latin typeface="Arial"/>
                        </a:rPr>
                        <a:t> C1 - Justifier le choix d’un protocole expérimental</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gridSpan="2">
                  <a:txBody>
                    <a:bodyPr/>
                    <a:lstStyle/>
                    <a:p>
                      <a:pPr algn="l" fontAlgn="ctr"/>
                      <a:r>
                        <a:rPr lang="fr-FR" sz="700" b="0" i="0" u="none" strike="noStrike">
                          <a:solidFill>
                            <a:srgbClr val="000000"/>
                          </a:solidFill>
                          <a:latin typeface="Arial"/>
                        </a:rPr>
                        <a:t>Identifier les grandeurs physiques à mesurer, décrire une chaîne d’acquisition, identifier le comportement des composants et justifier le choix des essais réalisés</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grandeurs spécifiques (d'entrée, sortie, matière d'œuvre…) sont correctement identifiées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éléments de la chaîne sont correctement identifiés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6922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choix et réglages des capteurs et appareils de mesure sont correctement explicités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7%</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comportement est précisément décrit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5%</a:t>
                      </a:r>
                    </a:p>
                  </a:txBody>
                  <a:tcPr marL="0" marR="0" marT="0" marB="0" anchor="ctr">
                    <a:lnL>
                      <a:noFill/>
                    </a:lnL>
                    <a:lnR>
                      <a:noFill/>
                    </a:lnR>
                    <a:lnT>
                      <a:noFill/>
                    </a:lnT>
                    <a:lnB>
                      <a:noFill/>
                    </a:lnB>
                  </a:tcPr>
                </a:tc>
              </a:tr>
              <a:tr h="224280">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Un protocole expérimental adapté de recueil de résultats est conçu ou complété, validé et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dirty="0">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rowSpan="7">
                  <a:txBody>
                    <a:bodyPr/>
                    <a:lstStyle/>
                    <a:p>
                      <a:pPr algn="ctr" fontAlgn="ctr"/>
                      <a:r>
                        <a:rPr lang="fr-FR" sz="700" b="1" i="0" u="none" strike="noStrike">
                          <a:solidFill>
                            <a:srgbClr val="000000"/>
                          </a:solidFill>
                          <a:latin typeface="Arial"/>
                        </a:rPr>
                        <a:t>C2 - Mettre en œuvre un protocole expérimental</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gridSpan="2">
                  <a:txBody>
                    <a:bodyPr/>
                    <a:lstStyle/>
                    <a:p>
                      <a:pPr algn="l" fontAlgn="ctr"/>
                      <a:r>
                        <a:rPr lang="fr-FR" sz="700" b="0" i="0" u="none" strike="noStrike">
                          <a:solidFill>
                            <a:srgbClr val="000000"/>
                          </a:solidFill>
                          <a:latin typeface="Arial"/>
                        </a:rPr>
                        <a:t>Conduire les essais en respectant les consignes de sécurité à partir d’un protocole fourni et traiter les données mesurées en vue d’analyser les écarts</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capteurs et appareils de mesure sont correctement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 système étudié est correctement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règles de sécurité sont connues et respectées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protocole d'essai est respecté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résultats sont présentés clairement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9%</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résultats sont correctement analysés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a:solidFill>
                            <a:srgbClr val="000000"/>
                          </a:solidFill>
                          <a:latin typeface="Arial"/>
                        </a:rPr>
                        <a:t>Les méthodes et outils de traitement sont cohérents avec le problème posé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9%</a:t>
                      </a:r>
                    </a:p>
                  </a:txBody>
                  <a:tcPr marL="0" marR="0" marT="0" marB="0" anchor="ctr">
                    <a:lnL>
                      <a:noFill/>
                    </a:lnL>
                    <a:lnR>
                      <a:noFill/>
                    </a:lnR>
                    <a:lnT>
                      <a:noFill/>
                    </a:lnT>
                    <a:lnB>
                      <a:noFill/>
                    </a:lnB>
                  </a:tcPr>
                </a:tc>
              </a:tr>
              <a:tr h="132773">
                <a:tc gridSpan="11">
                  <a:txBody>
                    <a:bodyPr/>
                    <a:lstStyle/>
                    <a:p>
                      <a:pPr algn="l" fontAlgn="ctr"/>
                      <a:r>
                        <a:rPr lang="fr-FR" sz="700" b="1" i="0" u="none" strike="noStrike" dirty="0">
                          <a:solidFill>
                            <a:srgbClr val="000000"/>
                          </a:solidFill>
                          <a:latin typeface="Arial"/>
                        </a:rPr>
                        <a:t> D - Communiquer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1"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20%</a:t>
                      </a:r>
                    </a:p>
                  </a:txBody>
                  <a:tcPr marL="0" marR="0" marT="0" marB="0" anchor="ctr">
                    <a:lnL>
                      <a:noFill/>
                    </a:lnL>
                    <a:lnR>
                      <a:noFill/>
                    </a:lnR>
                    <a:lnT>
                      <a:noFill/>
                    </a:lnT>
                    <a:lnB>
                      <a:noFill/>
                    </a:lnB>
                  </a:tcPr>
                </a:tc>
              </a:tr>
              <a:tr h="132773">
                <a:tc rowSpan="4">
                  <a:txBody>
                    <a:bodyPr/>
                    <a:lstStyle/>
                    <a:p>
                      <a:pPr algn="ctr" fontAlgn="ctr"/>
                      <a:r>
                        <a:rPr lang="fr-FR" sz="700" b="1" i="0" u="none" strike="noStrike">
                          <a:solidFill>
                            <a:srgbClr val="000000"/>
                          </a:solidFill>
                          <a:latin typeface="Arial"/>
                        </a:rPr>
                        <a:t>D1 - Rechercher et traiter des informations</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gridSpan="2">
                  <a:txBody>
                    <a:bodyPr/>
                    <a:lstStyle/>
                    <a:p>
                      <a:pPr algn="l" fontAlgn="ctr"/>
                      <a:r>
                        <a:rPr lang="fr-FR" sz="700" b="0" i="0" u="none" strike="noStrike">
                          <a:solidFill>
                            <a:srgbClr val="000000"/>
                          </a:solidFill>
                          <a:latin typeface="Arial"/>
                        </a:rPr>
                        <a:t>Rechercher, analyser, choisir et classer des informations</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outils de recherche documentaire sont bien choisis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techniques de recherche documentaire sont maîtrisées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5%</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informations conservées sont opportunes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5%</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classement des données permet de les retrouver rapidement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rowSpan="4">
                  <a:txBody>
                    <a:bodyPr/>
                    <a:lstStyle/>
                    <a:p>
                      <a:pPr algn="ctr" fontAlgn="ctr"/>
                      <a:r>
                        <a:rPr lang="fr-FR" sz="700" b="1" i="0" u="none" strike="noStrike">
                          <a:solidFill>
                            <a:srgbClr val="000000"/>
                          </a:solidFill>
                          <a:latin typeface="Arial"/>
                        </a:rPr>
                        <a:t>D2 - Mettre en œuvre une communication</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gridSpan="2">
                  <a:txBody>
                    <a:bodyPr/>
                    <a:lstStyle/>
                    <a:p>
                      <a:pPr algn="ctr" fontAlgn="ctr"/>
                      <a:r>
                        <a:rPr lang="fr-FR" sz="700" b="0" i="0" u="none" strike="noStrike">
                          <a:solidFill>
                            <a:srgbClr val="000000"/>
                          </a:solidFill>
                          <a:latin typeface="Arial"/>
                        </a:rPr>
                        <a:t>Choisir un support de communication et un média adapté, argumenter, produire un support de communication et adapter sa stratégie de communication au contexte</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outils de communication sont maîtrisés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support utilisé est adapté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La production finale permet la compréhension du problème et de sa résolution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12140">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La production respecte le cahier des charges (écrit/oral, texte/vidéo, durée, public visé,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bl>
          </a:graphicData>
        </a:graphic>
      </p:graphicFrame>
      <p:graphicFrame>
        <p:nvGraphicFramePr>
          <p:cNvPr id="62"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4"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9"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5"/>
          </a:graphicData>
        </a:graphic>
      </p:graphicFrame>
      <p:grpSp>
        <p:nvGrpSpPr>
          <p:cNvPr id="2" name="Groupe 71"/>
          <p:cNvGrpSpPr/>
          <p:nvPr/>
        </p:nvGrpSpPr>
        <p:grpSpPr>
          <a:xfrm>
            <a:off x="8077214" y="2332380"/>
            <a:ext cx="378949" cy="4094920"/>
            <a:chOff x="8063962" y="2093844"/>
            <a:chExt cx="378949" cy="4094920"/>
          </a:xfrm>
        </p:grpSpPr>
        <p:graphicFrame>
          <p:nvGraphicFramePr>
            <p:cNvPr id="56" name="Chart 16"/>
            <p:cNvGraphicFramePr>
              <a:graphicFrameLocks/>
            </p:cNvGraphicFramePr>
            <p:nvPr/>
          </p:nvGraphicFramePr>
          <p:xfrm>
            <a:off x="8063962" y="2093844"/>
            <a:ext cx="357190" cy="113611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7" name="Chart 21"/>
            <p:cNvGraphicFramePr>
              <a:graphicFrameLocks/>
            </p:cNvGraphicFramePr>
            <p:nvPr/>
          </p:nvGraphicFramePr>
          <p:xfrm>
            <a:off x="8064436" y="3189596"/>
            <a:ext cx="363946" cy="184718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8" name="Chart 29"/>
            <p:cNvGraphicFramePr>
              <a:graphicFrameLocks/>
            </p:cNvGraphicFramePr>
            <p:nvPr/>
          </p:nvGraphicFramePr>
          <p:xfrm>
            <a:off x="8090466" y="5093716"/>
            <a:ext cx="352445" cy="1095048"/>
          </p:xfrm>
          <a:graphic>
            <a:graphicData uri="http://schemas.openxmlformats.org/drawingml/2006/chart">
              <c:chart xmlns:c="http://schemas.openxmlformats.org/drawingml/2006/chart" xmlns:r="http://schemas.openxmlformats.org/officeDocument/2006/relationships" r:id="rId8"/>
            </a:graphicData>
          </a:graphic>
        </p:graphicFrame>
      </p:grpSp>
      <p:sp>
        <p:nvSpPr>
          <p:cNvPr id="12" name="Rectangle 11"/>
          <p:cNvSpPr/>
          <p:nvPr/>
        </p:nvSpPr>
        <p:spPr>
          <a:xfrm>
            <a:off x="848139" y="2690191"/>
            <a:ext cx="7818783" cy="3684105"/>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1285461" y="3352800"/>
            <a:ext cx="3657600" cy="1166191"/>
          </a:xfrm>
          <a:prstGeom prst="wedgeRectCallout">
            <a:avLst>
              <a:gd name="adj1" fmla="val 42541"/>
              <a:gd name="adj2" fmla="val -104490"/>
            </a:avLst>
          </a:prstGeom>
        </p:spPr>
        <p:style>
          <a:lnRef idx="2">
            <a:schemeClr val="accent5"/>
          </a:lnRef>
          <a:fillRef idx="1">
            <a:schemeClr val="lt1"/>
          </a:fillRef>
          <a:effectRef idx="0">
            <a:schemeClr val="accent5"/>
          </a:effectRef>
          <a:fontRef idx="minor">
            <a:schemeClr val="dk1"/>
          </a:fontRef>
        </p:style>
        <p:txBody>
          <a:bodyPr rtlCol="0" anchor="ctr"/>
          <a:lstStyle/>
          <a:p>
            <a:r>
              <a:rPr lang="fr-FR" b="1" i="1" dirty="0" smtClean="0"/>
              <a:t>La premier revue de projet évalue les items de la compétences B32, soit 16% de la note totale</a:t>
            </a:r>
            <a:endParaRPr lang="fr-FR" dirty="0"/>
          </a:p>
        </p:txBody>
      </p:sp>
      <p:sp>
        <p:nvSpPr>
          <p:cNvPr id="14" name="ZoneTexte 13"/>
          <p:cNvSpPr txBox="1"/>
          <p:nvPr/>
        </p:nvSpPr>
        <p:spPr>
          <a:xfrm>
            <a:off x="1258956" y="4876801"/>
            <a:ext cx="6546574" cy="646331"/>
          </a:xfrm>
          <a:prstGeom prst="rect">
            <a:avLst/>
          </a:prstGeom>
          <a:noFill/>
        </p:spPr>
        <p:txBody>
          <a:bodyPr wrap="square" rtlCol="0">
            <a:spAutoFit/>
          </a:bodyPr>
          <a:lstStyle/>
          <a:p>
            <a:r>
              <a:rPr lang="fr-FR" b="1" dirty="0" smtClean="0">
                <a:solidFill>
                  <a:srgbClr val="FF0000"/>
                </a:solidFill>
              </a:rPr>
              <a:t>D’autres compétences en cours de construction peuvent être mobilisées par les élèves sans être évaluées à cette étape du projet</a:t>
            </a:r>
            <a:endParaRPr lang="fr-FR" b="1" dirty="0">
              <a:solidFill>
                <a:srgbClr val="FF0000"/>
              </a:solidFill>
            </a:endParaRPr>
          </a:p>
        </p:txBody>
      </p:sp>
      <p:sp>
        <p:nvSpPr>
          <p:cNvPr id="15" name="ZoneTexte 14"/>
          <p:cNvSpPr txBox="1"/>
          <p:nvPr/>
        </p:nvSpPr>
        <p:spPr>
          <a:xfrm>
            <a:off x="3114261" y="482418"/>
            <a:ext cx="4411977" cy="523220"/>
          </a:xfrm>
          <a:prstGeom prst="rect">
            <a:avLst/>
          </a:prstGeom>
          <a:noFill/>
        </p:spPr>
        <p:txBody>
          <a:bodyPr wrap="none" rtlCol="0">
            <a:spAutoFit/>
          </a:bodyPr>
          <a:lstStyle/>
          <a:p>
            <a:pPr marL="514350" indent="-514350"/>
            <a:r>
              <a:rPr lang="fr-FR" sz="2800" b="1" dirty="0" smtClean="0">
                <a:solidFill>
                  <a:srgbClr val="0000FF"/>
                </a:solidFill>
              </a:rPr>
              <a:t>La  première revue de projet</a:t>
            </a:r>
          </a:p>
        </p:txBody>
      </p:sp>
      <p:sp>
        <p:nvSpPr>
          <p:cNvPr id="3" name="Espace réservé de la date 2"/>
          <p:cNvSpPr>
            <a:spLocks noGrp="1"/>
          </p:cNvSpPr>
          <p:nvPr>
            <p:ph type="dt" sz="half" idx="10"/>
          </p:nvPr>
        </p:nvSpPr>
        <p:spPr/>
        <p:txBody>
          <a:bodyPr/>
          <a:lstStyle/>
          <a:p>
            <a:r>
              <a:rPr lang="fr-FR" smtClean="0"/>
              <a:t>19 novembre 2013</a:t>
            </a:r>
            <a:endParaRPr lang="fr-FR"/>
          </a:p>
        </p:txBody>
      </p:sp>
      <p:sp>
        <p:nvSpPr>
          <p:cNvPr id="4" name="Espace réservé du pied de page 3"/>
          <p:cNvSpPr>
            <a:spLocks noGrp="1"/>
          </p:cNvSpPr>
          <p:nvPr>
            <p:ph type="ftr" sz="quarter" idx="11"/>
          </p:nvPr>
        </p:nvSpPr>
        <p:spPr/>
        <p:txBody>
          <a:bodyPr/>
          <a:lstStyle/>
          <a:p>
            <a:r>
              <a:rPr lang="fr-FR" smtClean="0"/>
              <a:t>Nobert Perrot - Doyen du groupe STI de l'IGEN</a:t>
            </a:r>
            <a:endParaRPr lang="fr-FR"/>
          </a:p>
        </p:txBody>
      </p:sp>
    </p:spTree>
    <p:extLst>
      <p:ext uri="{BB962C8B-B14F-4D97-AF65-F5344CB8AC3E}">
        <p14:creationId xmlns:p14="http://schemas.microsoft.com/office/powerpoint/2010/main" val="29431448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a:xfrm>
            <a:off x="8172400" y="6356350"/>
            <a:ext cx="514400" cy="365125"/>
          </a:xfrm>
        </p:spPr>
        <p:txBody>
          <a:bodyPr/>
          <a:lstStyle/>
          <a:p>
            <a:fld id="{291D6C86-4C56-4C53-9A9D-CE9BD38A16C3}" type="slidenum">
              <a:rPr lang="fr-FR" smtClean="0"/>
              <a:pPr/>
              <a:t>23</a:t>
            </a:fld>
            <a:endParaRPr lang="fr-FR" dirty="0"/>
          </a:p>
        </p:txBody>
      </p:sp>
      <p:graphicFrame>
        <p:nvGraphicFramePr>
          <p:cNvPr id="61" name="Tableau 60"/>
          <p:cNvGraphicFramePr>
            <a:graphicFrameLocks noGrp="1"/>
          </p:cNvGraphicFramePr>
          <p:nvPr/>
        </p:nvGraphicFramePr>
        <p:xfrm>
          <a:off x="848136" y="1465024"/>
          <a:ext cx="8081553" cy="4922532"/>
        </p:xfrm>
        <a:graphic>
          <a:graphicData uri="http://schemas.openxmlformats.org/drawingml/2006/table">
            <a:tbl>
              <a:tblPr/>
              <a:tblGrid>
                <a:gridCol w="962456"/>
                <a:gridCol w="1735865"/>
                <a:gridCol w="283421"/>
                <a:gridCol w="1026713"/>
                <a:gridCol w="2604383"/>
                <a:gridCol w="118165"/>
                <a:gridCol w="100350"/>
                <a:gridCol w="100350"/>
                <a:gridCol w="100350"/>
                <a:gridCol w="100350"/>
                <a:gridCol w="100350"/>
                <a:gridCol w="50177"/>
                <a:gridCol w="25400"/>
                <a:gridCol w="773223"/>
              </a:tblGrid>
              <a:tr h="288360">
                <a:tc gridSpan="4">
                  <a:txBody>
                    <a:bodyPr/>
                    <a:lstStyle/>
                    <a:p>
                      <a:pPr algn="l" fontAlgn="ctr"/>
                      <a:r>
                        <a:rPr lang="fr-FR" sz="800" b="0" i="0" u="none" strike="noStrike" dirty="0">
                          <a:solidFill>
                            <a:srgbClr val="000000"/>
                          </a:solidFill>
                          <a:latin typeface="Arial"/>
                        </a:rPr>
                        <a:t>Baccalauréat Scientifique "Sciences de l'Ingénieur" (S-SI)</a:t>
                      </a:r>
                    </a:p>
                  </a:txBody>
                  <a:tcPr marL="0" marR="0" marT="0" marB="0" anchor="ctr">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r>
                        <a:rPr lang="fr-FR" sz="800" b="1" i="0" u="none" strike="noStrike">
                          <a:solidFill>
                            <a:srgbClr val="FF0000"/>
                          </a:solidFill>
                          <a:latin typeface="Arial"/>
                        </a:rPr>
                        <a:t>Soutenance Projet</a:t>
                      </a:r>
                    </a:p>
                  </a:txBody>
                  <a:tcPr marL="0" marR="0" marT="0" marB="0" anchor="ctr">
                    <a:lnL>
                      <a:noFill/>
                    </a:lnL>
                    <a:lnR>
                      <a:noFill/>
                    </a:lnR>
                    <a:lnT>
                      <a:noFill/>
                    </a:lnT>
                    <a:lnB>
                      <a:noFill/>
                    </a:lnB>
                  </a:tcPr>
                </a:tc>
                <a:tc gridSpan="2">
                  <a:txBody>
                    <a:bodyPr/>
                    <a:lstStyle/>
                    <a:p>
                      <a:endParaRPr lang="fr-FR" dirty="0"/>
                    </a:p>
                  </a:txBody>
                  <a:tcPr marL="0" marR="0" marT="0" marB="0" anchor="ctr">
                    <a:lnL>
                      <a:noFill/>
                    </a:lnL>
                    <a:lnR>
                      <a:noFill/>
                    </a:lnR>
                    <a:lnT>
                      <a:noFill/>
                    </a:lnT>
                    <a:lnB>
                      <a:noFill/>
                    </a:lnB>
                  </a:tcPr>
                </a:tc>
                <a:tc hMerge="1">
                  <a:txBody>
                    <a:bodyPr/>
                    <a:lstStyle/>
                    <a:p>
                      <a:pPr algn="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1" i="0" u="none" strike="noStrike">
                        <a:solidFill>
                          <a:srgbClr val="FF0000"/>
                        </a:solidFill>
                        <a:latin typeface="Arial"/>
                      </a:endParaRPr>
                    </a:p>
                  </a:txBody>
                  <a:tcPr marL="0" marR="0" marT="0" marB="0" anchor="ctr">
                    <a:lnL>
                      <a:noFill/>
                    </a:lnL>
                    <a:lnR>
                      <a:noFill/>
                    </a:lnR>
                    <a:lnT>
                      <a:noFill/>
                    </a:lnT>
                    <a:lnB>
                      <a:noFill/>
                    </a:lnB>
                  </a:tcPr>
                </a:tc>
                <a:tc>
                  <a:txBody>
                    <a:bodyPr/>
                    <a:lstStyle/>
                    <a:p>
                      <a:pPr algn="ct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ct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1" i="0" u="none" strike="noStrike">
                        <a:solidFill>
                          <a:srgbClr val="FF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endParaRPr lang="fr-FR" sz="400" b="0" i="0" u="none" strike="noStrike">
                        <a:solidFill>
                          <a:srgbClr val="0000FF"/>
                        </a:solidFill>
                        <a:latin typeface="Arial"/>
                      </a:endParaRPr>
                    </a:p>
                  </a:txBody>
                  <a:tcPr marL="0" marR="0" marT="0" marB="0" anchor="ctr">
                    <a:lnL>
                      <a:noFill/>
                    </a:lnL>
                    <a:lnR>
                      <a:noFill/>
                    </a:lnR>
                    <a:lnT>
                      <a:noFill/>
                    </a:lnT>
                    <a:lnB>
                      <a:noFill/>
                    </a:lnB>
                  </a:tcPr>
                </a:tc>
              </a:tr>
              <a:tr h="224280">
                <a:tc gridSpan="2">
                  <a:txBody>
                    <a:bodyPr/>
                    <a:lstStyle/>
                    <a:p>
                      <a:pPr algn="l" fontAlgn="ctr"/>
                      <a:endParaRPr lang="fr-FR" sz="800" b="0" i="0" u="none" strike="noStrike" dirty="0">
                        <a:solidFill>
                          <a:srgbClr val="000000"/>
                        </a:solidFill>
                        <a:latin typeface="Arial"/>
                      </a:endParaRPr>
                    </a:p>
                  </a:txBody>
                  <a:tcPr marL="0" marR="0" marT="0" marB="0" anchor="ctr">
                    <a:lnL>
                      <a:noFill/>
                    </a:lnL>
                    <a:lnR>
                      <a:noFill/>
                    </a:lnR>
                    <a:lnT>
                      <a:noFill/>
                    </a:lnT>
                    <a:lnB>
                      <a:noFill/>
                    </a:lnB>
                  </a:tcPr>
                </a:tc>
                <a:tc hMerge="1">
                  <a:txBody>
                    <a:bodyPr/>
                    <a:lstStyle/>
                    <a:p>
                      <a:endParaRPr lang="fr-FR"/>
                    </a:p>
                  </a:txBody>
                  <a:tcPr/>
                </a:tc>
                <a:tc gridSpan="2">
                  <a:txBody>
                    <a:bodyPr/>
                    <a:lstStyle/>
                    <a:p>
                      <a:pPr algn="l" fontAlgn="ctr"/>
                      <a:endParaRPr lang="fr-FR" sz="800" b="0" i="0" u="none" strike="noStrike">
                        <a:solidFill>
                          <a:srgbClr val="000000"/>
                        </a:solidFill>
                        <a:latin typeface="Arial"/>
                      </a:endParaRPr>
                    </a:p>
                  </a:txBody>
                  <a:tcPr marL="0" marR="0" marT="0" marB="0" anchor="ctr">
                    <a:lnL>
                      <a:noFill/>
                    </a:lnL>
                    <a:lnR>
                      <a:noFill/>
                    </a:lnR>
                    <a:lnT>
                      <a:noFill/>
                    </a:lnT>
                    <a:lnB>
                      <a:noFill/>
                    </a:lnB>
                  </a:tcPr>
                </a:tc>
                <a:tc hMerge="1">
                  <a:txBody>
                    <a:bodyPr/>
                    <a:lstStyle/>
                    <a:p>
                      <a:endParaRPr lang="fr-FR"/>
                    </a:p>
                  </a:txBody>
                  <a:tcPr/>
                </a:tc>
                <a:tc>
                  <a:txBody>
                    <a:bodyPr/>
                    <a:lstStyle/>
                    <a:p>
                      <a:pPr algn="l" fontAlgn="ctr"/>
                      <a:r>
                        <a:rPr lang="fr-FR" sz="800" b="1" i="0" u="none" strike="noStrike" dirty="0">
                          <a:solidFill>
                            <a:srgbClr val="0000FF"/>
                          </a:solidFill>
                          <a:latin typeface="Arial"/>
                        </a:rPr>
                        <a:t>0</a:t>
                      </a:r>
                    </a:p>
                  </a:txBody>
                  <a:tcPr marL="0" marR="0" marT="0" marB="0" anchor="ctr">
                    <a:lnL>
                      <a:noFill/>
                    </a:lnL>
                    <a:lnR>
                      <a:noFill/>
                    </a:lnR>
                    <a:lnT>
                      <a:noFill/>
                    </a:lnT>
                    <a:lnB>
                      <a:noFill/>
                    </a:lnB>
                  </a:tcPr>
                </a:tc>
                <a:tc gridSpan="6">
                  <a:txBody>
                    <a:bodyPr/>
                    <a:lstStyle/>
                    <a:p>
                      <a:pPr algn="ctr" fontAlgn="ctr"/>
                      <a:r>
                        <a:rPr lang="fr-FR" sz="800" b="1" i="0" u="none" strike="noStrike" dirty="0">
                          <a:solidFill>
                            <a:srgbClr val="0000FF"/>
                          </a:solidFill>
                          <a:latin typeface="Arial"/>
                        </a:rPr>
                        <a:t>0</a:t>
                      </a:r>
                    </a:p>
                  </a:txBody>
                  <a:tcPr marL="0" marR="0" marT="0" marB="0" anchor="ctr">
                    <a:lnL>
                      <a:noFill/>
                    </a:lnL>
                    <a:lnR>
                      <a:noFill/>
                    </a:lnR>
                    <a:lnT>
                      <a:noFill/>
                    </a:lnT>
                    <a:lnB>
                      <a:noFill/>
                    </a:lnB>
                  </a:tcPr>
                </a:tc>
                <a:tc hMerge="1">
                  <a:txBody>
                    <a:bodyPr/>
                    <a:lstStyle/>
                    <a:p>
                      <a:pPr algn="ctr" fontAlgn="ctr"/>
                      <a:endParaRPr lang="fr-FR" sz="800" b="1" i="0" u="none" strike="noStrike" dirty="0">
                        <a:solidFill>
                          <a:srgbClr val="0000FF"/>
                        </a:solidFill>
                        <a:latin typeface="Arial"/>
                      </a:endParaRPr>
                    </a:p>
                  </a:txBody>
                  <a:tcPr marL="0" marR="0" marT="0" marB="0" anchor="ctr">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l" fontAlgn="ctr"/>
                      <a:r>
                        <a:rPr lang="fr-FR" sz="700" b="1" i="0" u="none" strike="noStrike" dirty="0">
                          <a:solidFill>
                            <a:srgbClr val="0000FF"/>
                          </a:solidFill>
                          <a:latin typeface="Arial"/>
                        </a:rPr>
                        <a:t>Poids de la compétence</a:t>
                      </a:r>
                    </a:p>
                  </a:txBody>
                  <a:tcPr marL="0" marR="0" marT="0" marB="0" anchor="ctr">
                    <a:lnL>
                      <a:noFill/>
                    </a:lnL>
                    <a:lnR>
                      <a:noFill/>
                    </a:lnR>
                    <a:lnT>
                      <a:noFill/>
                    </a:lnT>
                    <a:lnB>
                      <a:noFill/>
                    </a:lnB>
                  </a:tcPr>
                </a:tc>
              </a:tr>
              <a:tr h="256320">
                <a:tc gridSpan="4">
                  <a:txBody>
                    <a:bodyPr/>
                    <a:lstStyle/>
                    <a:p>
                      <a:pPr algn="ctr" fontAlgn="ctr"/>
                      <a:r>
                        <a:rPr lang="fr-FR" sz="800" b="1" i="0" u="none" strike="noStrike">
                          <a:solidFill>
                            <a:srgbClr val="000000"/>
                          </a:solidFill>
                          <a:latin typeface="Arial"/>
                        </a:rPr>
                        <a:t>Compétences évaluées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r>
                        <a:rPr lang="fr-FR" sz="800" b="1" i="1" u="none" strike="noStrike" dirty="0">
                          <a:solidFill>
                            <a:srgbClr val="000000"/>
                          </a:solidFill>
                          <a:latin typeface="Arial"/>
                        </a:rPr>
                        <a:t>Indicateurs de performance                                                                </a:t>
                      </a:r>
                      <a:r>
                        <a:rPr lang="fr-FR" sz="800" b="0" i="0" u="none" strike="noStrike" dirty="0">
                          <a:solidFill>
                            <a:srgbClr val="000000"/>
                          </a:solidFill>
                          <a:latin typeface="Arial"/>
                        </a:rPr>
                        <a:t>évaluation</a:t>
                      </a:r>
                      <a:endParaRPr lang="fr-FR" sz="800" b="1" i="1" u="none" strike="noStrike" dirty="0">
                        <a:solidFill>
                          <a:srgbClr val="000000"/>
                        </a:solidFill>
                        <a:latin typeface="Arial"/>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ctr" fontAlgn="ctr"/>
                      <a:r>
                        <a:rPr lang="fr-FR" sz="800" b="1" i="1" u="none" strike="noStrike" dirty="0">
                          <a:solidFill>
                            <a:srgbClr val="000000"/>
                          </a:solidFill>
                          <a:latin typeface="Arial"/>
                        </a:rPr>
                        <a:t>non</a:t>
                      </a:r>
                    </a:p>
                  </a:txBody>
                  <a:tcPr marL="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algn="ctr" fontAlgn="ctr"/>
                      <a:endParaRPr lang="fr-FR" sz="800" b="1" i="1"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l" fontAlgn="ctr"/>
                      <a:r>
                        <a:rPr lang="fr-FR" sz="700" b="0" i="0" u="none" strike="noStrike" dirty="0">
                          <a:solidFill>
                            <a:srgbClr val="0000FF"/>
                          </a:solidFill>
                          <a:latin typeface="Arial"/>
                        </a:rPr>
                        <a:t>Poids du critère</a:t>
                      </a:r>
                    </a:p>
                  </a:txBody>
                  <a:tcPr marL="0" marR="0" marT="0" marB="0" anchor="ctr">
                    <a:lnL>
                      <a:noFill/>
                    </a:lnL>
                    <a:lnR>
                      <a:noFill/>
                    </a:lnR>
                    <a:lnT>
                      <a:noFill/>
                    </a:lnT>
                    <a:lnB>
                      <a:noFill/>
                    </a:lnB>
                  </a:tcPr>
                </a:tc>
              </a:tr>
              <a:tr h="132773">
                <a:tc gridSpan="11">
                  <a:txBody>
                    <a:bodyPr/>
                    <a:lstStyle/>
                    <a:p>
                      <a:pPr algn="l" fontAlgn="ctr"/>
                      <a:r>
                        <a:rPr lang="fr-FR" sz="500" b="1" i="0" u="none" strike="noStrike" dirty="0">
                          <a:solidFill>
                            <a:srgbClr val="000000"/>
                          </a:solidFill>
                          <a:latin typeface="Arial"/>
                        </a:rPr>
                        <a:t>B - Modéliser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5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40%</a:t>
                      </a:r>
                    </a:p>
                  </a:txBody>
                  <a:tcPr marL="0" marR="0" marT="0" marB="0" anchor="ctr">
                    <a:lnL>
                      <a:noFill/>
                    </a:lnL>
                    <a:lnR>
                      <a:noFill/>
                    </a:lnR>
                    <a:lnT>
                      <a:noFill/>
                    </a:lnT>
                    <a:lnB>
                      <a:noFill/>
                    </a:lnB>
                  </a:tcPr>
                </a:tc>
              </a:tr>
              <a:tr h="142794">
                <a:tc rowSpan="2">
                  <a:txBody>
                    <a:bodyPr/>
                    <a:lstStyle/>
                    <a:p>
                      <a:pPr algn="ctr" fontAlgn="ctr"/>
                      <a:r>
                        <a:rPr lang="fr-FR" sz="700" b="1" i="0" u="none" strike="noStrike" dirty="0">
                          <a:solidFill>
                            <a:srgbClr val="000000"/>
                          </a:solidFill>
                          <a:latin typeface="Arial"/>
                        </a:rPr>
                        <a:t>B3.2 - Résoudre et simuler</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l" fontAlgn="ctr"/>
                      <a:r>
                        <a:rPr lang="fr-FR" sz="700" b="0" i="0" u="none" strike="noStrike" dirty="0">
                          <a:solidFill>
                            <a:srgbClr val="000000"/>
                          </a:solidFill>
                          <a:latin typeface="Arial"/>
                        </a:rPr>
                        <a:t>Simuler le fonctionnement de tout ou partie d’un système à l’aide d’un modèle fourni</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500" b="0" i="0" u="none" strike="noStrike" dirty="0">
                          <a:solidFill>
                            <a:srgbClr val="000000"/>
                          </a:solidFill>
                          <a:latin typeface="Arial"/>
                        </a:rPr>
                        <a:t>Les paramètres influents sont identifiés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7500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limites de simulation sont correctement définies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35277">
                <a:tc rowSpan="4">
                  <a:txBody>
                    <a:bodyPr/>
                    <a:lstStyle/>
                    <a:p>
                      <a:pPr algn="ctr" fontAlgn="ctr"/>
                      <a:r>
                        <a:rPr lang="fr-FR" sz="700" b="1" i="0" u="none" strike="noStrike">
                          <a:solidFill>
                            <a:srgbClr val="000000"/>
                          </a:solidFill>
                          <a:latin typeface="Arial"/>
                        </a:rPr>
                        <a:t>B4 - Valider un modèle</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gridSpan="2">
                  <a:txBody>
                    <a:bodyPr/>
                    <a:lstStyle/>
                    <a:p>
                      <a:pPr algn="l" fontAlgn="ctr"/>
                      <a:r>
                        <a:rPr lang="fr-FR" sz="700" b="0" i="0" u="none" strike="noStrike">
                          <a:solidFill>
                            <a:srgbClr val="000000"/>
                          </a:solidFill>
                          <a:latin typeface="Arial"/>
                        </a:rPr>
                        <a:t>Valider un modèle fourni, Interpréter les résultats obtenus, préciser les limites de validité du modèle utilisé et modifier les paramètres du modèle pour répondre au cahier des charges ou aux résultats expérimentaux</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résultats sont correctement interprétés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15%</a:t>
                      </a:r>
                    </a:p>
                  </a:txBody>
                  <a:tcPr marL="0" marR="0" marT="0" marB="0" anchor="ctr">
                    <a:lnL>
                      <a:noFill/>
                    </a:lnL>
                    <a:lnR>
                      <a:noFill/>
                    </a:lnR>
                    <a:lnT>
                      <a:noFill/>
                    </a:lnT>
                    <a:lnB>
                      <a:noFill/>
                    </a:lnB>
                  </a:tcPr>
                </a:tc>
              </a:tr>
              <a:tr h="13527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Ces limites sont explicitées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3527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paramètres modifiés sont pertinents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75822">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modèle modifié répond aux attentes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88494">
                <a:tc gridSpan="11">
                  <a:txBody>
                    <a:bodyPr/>
                    <a:lstStyle/>
                    <a:p>
                      <a:pPr algn="l" fontAlgn="ctr"/>
                      <a:r>
                        <a:rPr lang="fr-FR" sz="700" b="1" i="0" u="none" strike="noStrike" dirty="0">
                          <a:solidFill>
                            <a:srgbClr val="000000"/>
                          </a:solidFill>
                          <a:latin typeface="Arial"/>
                        </a:rPr>
                        <a:t> C - Expérimenter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1"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40%</a:t>
                      </a:r>
                    </a:p>
                  </a:txBody>
                  <a:tcPr marL="0" marR="0" marT="0" marB="0" anchor="ctr">
                    <a:lnL>
                      <a:noFill/>
                    </a:lnL>
                    <a:lnR>
                      <a:noFill/>
                    </a:lnR>
                    <a:lnT>
                      <a:noFill/>
                    </a:lnT>
                    <a:lnB>
                      <a:noFill/>
                    </a:lnB>
                  </a:tcPr>
                </a:tc>
              </a:tr>
              <a:tr h="170067">
                <a:tc rowSpan="5">
                  <a:txBody>
                    <a:bodyPr/>
                    <a:lstStyle/>
                    <a:p>
                      <a:pPr algn="ctr" fontAlgn="ctr"/>
                      <a:r>
                        <a:rPr lang="fr-FR" sz="700" b="1" i="0" u="none" strike="noStrike">
                          <a:solidFill>
                            <a:srgbClr val="000000"/>
                          </a:solidFill>
                          <a:latin typeface="Arial"/>
                        </a:rPr>
                        <a:t> C1 - Justifier le choix d’un protocole expérimental</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gridSpan="2">
                  <a:txBody>
                    <a:bodyPr/>
                    <a:lstStyle/>
                    <a:p>
                      <a:pPr algn="l" fontAlgn="ctr"/>
                      <a:r>
                        <a:rPr lang="fr-FR" sz="700" b="0" i="0" u="none" strike="noStrike">
                          <a:solidFill>
                            <a:srgbClr val="000000"/>
                          </a:solidFill>
                          <a:latin typeface="Arial"/>
                        </a:rPr>
                        <a:t>Identifier les grandeurs physiques à mesurer, décrire une chaîne d’acquisition, identifier le comportement des composants et justifier le choix des essais réalisés</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grandeurs spécifiques (d'entrée, sortie, matière d'œuvre…) sont correctement identifiées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éléments de la chaîne sont correctement identifiés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6922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choix et réglages des capteurs et appareils de mesure sont correctement explicités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7%</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comportement est précisément décrit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5%</a:t>
                      </a:r>
                    </a:p>
                  </a:txBody>
                  <a:tcPr marL="0" marR="0" marT="0" marB="0" anchor="ctr">
                    <a:lnL>
                      <a:noFill/>
                    </a:lnL>
                    <a:lnR>
                      <a:noFill/>
                    </a:lnR>
                    <a:lnT>
                      <a:noFill/>
                    </a:lnT>
                    <a:lnB>
                      <a:noFill/>
                    </a:lnB>
                  </a:tcPr>
                </a:tc>
              </a:tr>
              <a:tr h="224280">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Un protocole expérimental adapté de recueil de résultats est conçu ou complété, validé et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dirty="0">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rowSpan="7">
                  <a:txBody>
                    <a:bodyPr/>
                    <a:lstStyle/>
                    <a:p>
                      <a:pPr algn="ctr" fontAlgn="ctr"/>
                      <a:r>
                        <a:rPr lang="fr-FR" sz="700" b="1" i="0" u="none" strike="noStrike">
                          <a:solidFill>
                            <a:srgbClr val="000000"/>
                          </a:solidFill>
                          <a:latin typeface="Arial"/>
                        </a:rPr>
                        <a:t>C2 - Mettre en œuvre un protocole expérimental</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gridSpan="2">
                  <a:txBody>
                    <a:bodyPr/>
                    <a:lstStyle/>
                    <a:p>
                      <a:pPr algn="l" fontAlgn="ctr"/>
                      <a:r>
                        <a:rPr lang="fr-FR" sz="700" b="0" i="0" u="none" strike="noStrike">
                          <a:solidFill>
                            <a:srgbClr val="000000"/>
                          </a:solidFill>
                          <a:latin typeface="Arial"/>
                        </a:rPr>
                        <a:t>Conduire les essais en respectant les consignes de sécurité à partir d’un protocole fourni et traiter les données mesurées en vue d’analyser les écarts</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capteurs et appareils de mesure sont correctement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 système étudié est correctement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règles de sécurité sont connues et respectées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protocole d'essai est respecté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résultats sont présentés clairement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9%</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résultats sont correctement analysés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a:solidFill>
                            <a:srgbClr val="000000"/>
                          </a:solidFill>
                          <a:latin typeface="Arial"/>
                        </a:rPr>
                        <a:t>Les méthodes et outils de traitement sont cohérents avec le problème posé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9%</a:t>
                      </a:r>
                    </a:p>
                  </a:txBody>
                  <a:tcPr marL="0" marR="0" marT="0" marB="0" anchor="ctr">
                    <a:lnL>
                      <a:noFill/>
                    </a:lnL>
                    <a:lnR>
                      <a:noFill/>
                    </a:lnR>
                    <a:lnT>
                      <a:noFill/>
                    </a:lnT>
                    <a:lnB>
                      <a:noFill/>
                    </a:lnB>
                  </a:tcPr>
                </a:tc>
              </a:tr>
              <a:tr h="132773">
                <a:tc gridSpan="11">
                  <a:txBody>
                    <a:bodyPr/>
                    <a:lstStyle/>
                    <a:p>
                      <a:pPr algn="l" fontAlgn="ctr"/>
                      <a:r>
                        <a:rPr lang="fr-FR" sz="700" b="1" i="0" u="none" strike="noStrike" dirty="0">
                          <a:solidFill>
                            <a:srgbClr val="000000"/>
                          </a:solidFill>
                          <a:latin typeface="Arial"/>
                        </a:rPr>
                        <a:t> D - Communiquer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1"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20%</a:t>
                      </a:r>
                    </a:p>
                  </a:txBody>
                  <a:tcPr marL="0" marR="0" marT="0" marB="0" anchor="ctr">
                    <a:lnL>
                      <a:noFill/>
                    </a:lnL>
                    <a:lnR>
                      <a:noFill/>
                    </a:lnR>
                    <a:lnT>
                      <a:noFill/>
                    </a:lnT>
                    <a:lnB>
                      <a:noFill/>
                    </a:lnB>
                  </a:tcPr>
                </a:tc>
              </a:tr>
              <a:tr h="132773">
                <a:tc rowSpan="4">
                  <a:txBody>
                    <a:bodyPr/>
                    <a:lstStyle/>
                    <a:p>
                      <a:pPr algn="ctr" fontAlgn="ctr"/>
                      <a:r>
                        <a:rPr lang="fr-FR" sz="700" b="1" i="0" u="none" strike="noStrike">
                          <a:solidFill>
                            <a:srgbClr val="000000"/>
                          </a:solidFill>
                          <a:latin typeface="Arial"/>
                        </a:rPr>
                        <a:t>D1 - Rechercher et traiter des informations</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gridSpan="2">
                  <a:txBody>
                    <a:bodyPr/>
                    <a:lstStyle/>
                    <a:p>
                      <a:pPr algn="l" fontAlgn="ctr"/>
                      <a:r>
                        <a:rPr lang="fr-FR" sz="700" b="0" i="0" u="none" strike="noStrike">
                          <a:solidFill>
                            <a:srgbClr val="000000"/>
                          </a:solidFill>
                          <a:latin typeface="Arial"/>
                        </a:rPr>
                        <a:t>Rechercher, analyser, choisir et classer des informations</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outils de recherche documentaire sont bien choisis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techniques de recherche documentaire sont maîtrisées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5%</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informations conservées sont opportunes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5%</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classement des données permet de les retrouver rapidement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rowSpan="4">
                  <a:txBody>
                    <a:bodyPr/>
                    <a:lstStyle/>
                    <a:p>
                      <a:pPr algn="ctr" fontAlgn="ctr"/>
                      <a:r>
                        <a:rPr lang="fr-FR" sz="700" b="1" i="0" u="none" strike="noStrike">
                          <a:solidFill>
                            <a:srgbClr val="000000"/>
                          </a:solidFill>
                          <a:latin typeface="Arial"/>
                        </a:rPr>
                        <a:t>D2 - Mettre en œuvre une communication</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gridSpan="2">
                  <a:txBody>
                    <a:bodyPr/>
                    <a:lstStyle/>
                    <a:p>
                      <a:pPr algn="ctr" fontAlgn="ctr"/>
                      <a:r>
                        <a:rPr lang="fr-FR" sz="700" b="0" i="0" u="none" strike="noStrike">
                          <a:solidFill>
                            <a:srgbClr val="000000"/>
                          </a:solidFill>
                          <a:latin typeface="Arial"/>
                        </a:rPr>
                        <a:t>Choisir un support de communication et un média adapté, argumenter, produire un support de communication et adapter sa stratégie de communication au contexte</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outils de communication sont maîtrisés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support utilisé est adapté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La production finale permet la compréhension du problème et de sa résolution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12140">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La production respecte le cahier des charges (écrit/oral, texte/vidéo, durée, public visé,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bl>
          </a:graphicData>
        </a:graphic>
      </p:graphicFrame>
      <p:graphicFrame>
        <p:nvGraphicFramePr>
          <p:cNvPr id="62"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4"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9"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5"/>
          </a:graphicData>
        </a:graphic>
      </p:graphicFrame>
      <p:grpSp>
        <p:nvGrpSpPr>
          <p:cNvPr id="2" name="Groupe 71"/>
          <p:cNvGrpSpPr/>
          <p:nvPr/>
        </p:nvGrpSpPr>
        <p:grpSpPr>
          <a:xfrm>
            <a:off x="8077214" y="2332380"/>
            <a:ext cx="378949" cy="4094920"/>
            <a:chOff x="8063962" y="2093844"/>
            <a:chExt cx="378949" cy="4094920"/>
          </a:xfrm>
        </p:grpSpPr>
        <p:graphicFrame>
          <p:nvGraphicFramePr>
            <p:cNvPr id="56" name="Chart 16"/>
            <p:cNvGraphicFramePr>
              <a:graphicFrameLocks/>
            </p:cNvGraphicFramePr>
            <p:nvPr/>
          </p:nvGraphicFramePr>
          <p:xfrm>
            <a:off x="8063962" y="2093844"/>
            <a:ext cx="357190" cy="113611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7" name="Chart 21"/>
            <p:cNvGraphicFramePr>
              <a:graphicFrameLocks/>
            </p:cNvGraphicFramePr>
            <p:nvPr/>
          </p:nvGraphicFramePr>
          <p:xfrm>
            <a:off x="8064436" y="3189596"/>
            <a:ext cx="363946" cy="184718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8" name="Chart 29"/>
            <p:cNvGraphicFramePr>
              <a:graphicFrameLocks/>
            </p:cNvGraphicFramePr>
            <p:nvPr/>
          </p:nvGraphicFramePr>
          <p:xfrm>
            <a:off x="8090466" y="5093716"/>
            <a:ext cx="352445" cy="1095048"/>
          </p:xfrm>
          <a:graphic>
            <a:graphicData uri="http://schemas.openxmlformats.org/drawingml/2006/chart">
              <c:chart xmlns:c="http://schemas.openxmlformats.org/drawingml/2006/chart" xmlns:r="http://schemas.openxmlformats.org/officeDocument/2006/relationships" r:id="rId8"/>
            </a:graphicData>
          </a:graphic>
        </p:graphicFrame>
      </p:grpSp>
      <p:sp>
        <p:nvSpPr>
          <p:cNvPr id="12" name="Rectangle 11"/>
          <p:cNvSpPr/>
          <p:nvPr/>
        </p:nvSpPr>
        <p:spPr>
          <a:xfrm>
            <a:off x="861391" y="2252870"/>
            <a:ext cx="7832035" cy="993912"/>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1934818" y="1470992"/>
            <a:ext cx="5512904" cy="1457738"/>
          </a:xfrm>
          <a:prstGeom prst="wedgeRectCallout">
            <a:avLst>
              <a:gd name="adj1" fmla="val -28606"/>
              <a:gd name="adj2" fmla="val 141841"/>
            </a:avLst>
          </a:prstGeom>
        </p:spPr>
        <p:style>
          <a:lnRef idx="2">
            <a:schemeClr val="accent5"/>
          </a:lnRef>
          <a:fillRef idx="1">
            <a:schemeClr val="lt1"/>
          </a:fillRef>
          <a:effectRef idx="0">
            <a:schemeClr val="accent5"/>
          </a:effectRef>
          <a:fontRef idx="minor">
            <a:schemeClr val="dk1"/>
          </a:fontRef>
        </p:style>
        <p:txBody>
          <a:bodyPr rtlCol="0" anchor="ctr"/>
          <a:lstStyle/>
          <a:p>
            <a:r>
              <a:rPr lang="fr-FR" b="1" i="1" dirty="0" smtClean="0"/>
              <a:t>La seconde revue de projet évalue les items des compétences C1 et C2 sauf </a:t>
            </a:r>
            <a:r>
              <a:rPr lang="fr-FR" sz="1600" b="1" i="1" dirty="0" smtClean="0"/>
              <a:t>les Items 15 (le comportement est précisément décrit ) et 22 (les résultats sont correctement analysés), </a:t>
            </a:r>
            <a:r>
              <a:rPr lang="fr-FR" b="1" i="1" dirty="0" smtClean="0"/>
              <a:t>soit 34% de la note totale</a:t>
            </a:r>
            <a:endParaRPr lang="fr-FR" dirty="0"/>
          </a:p>
        </p:txBody>
      </p:sp>
      <p:sp>
        <p:nvSpPr>
          <p:cNvPr id="15" name="Rectangle 14"/>
          <p:cNvSpPr/>
          <p:nvPr/>
        </p:nvSpPr>
        <p:spPr>
          <a:xfrm>
            <a:off x="848140" y="5221358"/>
            <a:ext cx="7845287" cy="1232452"/>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219200" y="5499652"/>
            <a:ext cx="7182678" cy="646331"/>
          </a:xfrm>
          <a:prstGeom prst="rect">
            <a:avLst/>
          </a:prstGeom>
          <a:noFill/>
        </p:spPr>
        <p:txBody>
          <a:bodyPr wrap="square" rtlCol="0">
            <a:spAutoFit/>
          </a:bodyPr>
          <a:lstStyle/>
          <a:p>
            <a:r>
              <a:rPr lang="fr-FR" b="1" dirty="0" smtClean="0">
                <a:solidFill>
                  <a:srgbClr val="FF0000"/>
                </a:solidFill>
              </a:rPr>
              <a:t>D’autres compétences peuvent être mobilisées par les élèves sans être évaluées à cette étape du projet</a:t>
            </a:r>
            <a:endParaRPr lang="fr-FR" b="1" dirty="0">
              <a:solidFill>
                <a:srgbClr val="FF0000"/>
              </a:solidFill>
            </a:endParaRPr>
          </a:p>
        </p:txBody>
      </p:sp>
      <p:sp>
        <p:nvSpPr>
          <p:cNvPr id="16" name="Rectangle 15"/>
          <p:cNvSpPr/>
          <p:nvPr/>
        </p:nvSpPr>
        <p:spPr>
          <a:xfrm>
            <a:off x="3829877" y="3935896"/>
            <a:ext cx="4784035" cy="106017"/>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p:nvSpPr>
        <p:spPr>
          <a:xfrm>
            <a:off x="3803371" y="4956314"/>
            <a:ext cx="4890055" cy="145773"/>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3187845" y="424622"/>
            <a:ext cx="4197111" cy="523220"/>
          </a:xfrm>
          <a:prstGeom prst="rect">
            <a:avLst/>
          </a:prstGeom>
          <a:noFill/>
        </p:spPr>
        <p:txBody>
          <a:bodyPr wrap="none" rtlCol="0">
            <a:spAutoFit/>
          </a:bodyPr>
          <a:lstStyle/>
          <a:p>
            <a:pPr marL="514350" indent="-514350"/>
            <a:r>
              <a:rPr lang="fr-FR" sz="2800" b="1" dirty="0">
                <a:solidFill>
                  <a:srgbClr val="0000FF"/>
                </a:solidFill>
              </a:rPr>
              <a:t>L</a:t>
            </a:r>
            <a:r>
              <a:rPr lang="fr-FR" sz="2800" b="1" dirty="0" smtClean="0">
                <a:solidFill>
                  <a:srgbClr val="0000FF"/>
                </a:solidFill>
              </a:rPr>
              <a:t>a seconde revue de projet</a:t>
            </a:r>
          </a:p>
        </p:txBody>
      </p:sp>
      <p:sp>
        <p:nvSpPr>
          <p:cNvPr id="3" name="Espace réservé de la date 2"/>
          <p:cNvSpPr>
            <a:spLocks noGrp="1"/>
          </p:cNvSpPr>
          <p:nvPr>
            <p:ph type="dt" sz="half" idx="10"/>
          </p:nvPr>
        </p:nvSpPr>
        <p:spPr/>
        <p:txBody>
          <a:bodyPr/>
          <a:lstStyle/>
          <a:p>
            <a:r>
              <a:rPr lang="fr-FR" smtClean="0"/>
              <a:t>19 novembre 2013</a:t>
            </a:r>
            <a:endParaRPr lang="fr-FR"/>
          </a:p>
        </p:txBody>
      </p:sp>
      <p:sp>
        <p:nvSpPr>
          <p:cNvPr id="4" name="Espace réservé du pied de page 3"/>
          <p:cNvSpPr>
            <a:spLocks noGrp="1"/>
          </p:cNvSpPr>
          <p:nvPr>
            <p:ph type="ftr" sz="quarter" idx="11"/>
          </p:nvPr>
        </p:nvSpPr>
        <p:spPr/>
        <p:txBody>
          <a:bodyPr/>
          <a:lstStyle/>
          <a:p>
            <a:r>
              <a:rPr lang="fr-FR" smtClean="0"/>
              <a:t>Nobert Perrot - Doyen du groupe STI de l'IGEN</a:t>
            </a:r>
            <a:endParaRPr lang="fr-FR"/>
          </a:p>
        </p:txBody>
      </p:sp>
    </p:spTree>
    <p:extLst>
      <p:ext uri="{BB962C8B-B14F-4D97-AF65-F5344CB8AC3E}">
        <p14:creationId xmlns:p14="http://schemas.microsoft.com/office/powerpoint/2010/main" val="374418110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a:xfrm>
            <a:off x="8172400" y="6356350"/>
            <a:ext cx="514400" cy="365125"/>
          </a:xfrm>
        </p:spPr>
        <p:txBody>
          <a:bodyPr/>
          <a:lstStyle/>
          <a:p>
            <a:fld id="{291D6C86-4C56-4C53-9A9D-CE9BD38A16C3}" type="slidenum">
              <a:rPr lang="fr-FR" smtClean="0"/>
              <a:pPr/>
              <a:t>24</a:t>
            </a:fld>
            <a:endParaRPr lang="fr-FR" dirty="0"/>
          </a:p>
        </p:txBody>
      </p:sp>
      <p:graphicFrame>
        <p:nvGraphicFramePr>
          <p:cNvPr id="61" name="Tableau 60"/>
          <p:cNvGraphicFramePr>
            <a:graphicFrameLocks noGrp="1"/>
          </p:cNvGraphicFramePr>
          <p:nvPr/>
        </p:nvGraphicFramePr>
        <p:xfrm>
          <a:off x="848136" y="1465024"/>
          <a:ext cx="8081553" cy="4922532"/>
        </p:xfrm>
        <a:graphic>
          <a:graphicData uri="http://schemas.openxmlformats.org/drawingml/2006/table">
            <a:tbl>
              <a:tblPr/>
              <a:tblGrid>
                <a:gridCol w="962456"/>
                <a:gridCol w="1735865"/>
                <a:gridCol w="283421"/>
                <a:gridCol w="1026713"/>
                <a:gridCol w="2604383"/>
                <a:gridCol w="118165"/>
                <a:gridCol w="100350"/>
                <a:gridCol w="100350"/>
                <a:gridCol w="100350"/>
                <a:gridCol w="100350"/>
                <a:gridCol w="100350"/>
                <a:gridCol w="50177"/>
                <a:gridCol w="25400"/>
                <a:gridCol w="773223"/>
              </a:tblGrid>
              <a:tr h="288360">
                <a:tc gridSpan="4">
                  <a:txBody>
                    <a:bodyPr/>
                    <a:lstStyle/>
                    <a:p>
                      <a:pPr algn="l" fontAlgn="ctr"/>
                      <a:r>
                        <a:rPr lang="fr-FR" sz="800" b="0" i="0" u="none" strike="noStrike" dirty="0">
                          <a:solidFill>
                            <a:srgbClr val="000000"/>
                          </a:solidFill>
                          <a:latin typeface="Arial"/>
                        </a:rPr>
                        <a:t>Baccalauréat Scientifique "Sciences de l'Ingénieur" (S-SI)</a:t>
                      </a:r>
                    </a:p>
                  </a:txBody>
                  <a:tcPr marL="0" marR="0" marT="0" marB="0" anchor="ctr">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r>
                        <a:rPr lang="fr-FR" sz="800" b="1" i="0" u="none" strike="noStrike">
                          <a:solidFill>
                            <a:srgbClr val="FF0000"/>
                          </a:solidFill>
                          <a:latin typeface="Arial"/>
                        </a:rPr>
                        <a:t>Soutenance Projet</a:t>
                      </a:r>
                    </a:p>
                  </a:txBody>
                  <a:tcPr marL="0" marR="0" marT="0" marB="0" anchor="ctr">
                    <a:lnL>
                      <a:noFill/>
                    </a:lnL>
                    <a:lnR>
                      <a:noFill/>
                    </a:lnR>
                    <a:lnT>
                      <a:noFill/>
                    </a:lnT>
                    <a:lnB>
                      <a:noFill/>
                    </a:lnB>
                  </a:tcPr>
                </a:tc>
                <a:tc gridSpan="2">
                  <a:txBody>
                    <a:bodyPr/>
                    <a:lstStyle/>
                    <a:p>
                      <a:endParaRPr lang="fr-FR" dirty="0"/>
                    </a:p>
                  </a:txBody>
                  <a:tcPr marL="0" marR="0" marT="0" marB="0" anchor="ctr">
                    <a:lnL>
                      <a:noFill/>
                    </a:lnL>
                    <a:lnR>
                      <a:noFill/>
                    </a:lnR>
                    <a:lnT>
                      <a:noFill/>
                    </a:lnT>
                    <a:lnB>
                      <a:noFill/>
                    </a:lnB>
                  </a:tcPr>
                </a:tc>
                <a:tc hMerge="1">
                  <a:txBody>
                    <a:bodyPr/>
                    <a:lstStyle/>
                    <a:p>
                      <a:pPr algn="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1" i="0" u="none" strike="noStrike">
                        <a:solidFill>
                          <a:srgbClr val="FF0000"/>
                        </a:solidFill>
                        <a:latin typeface="Arial"/>
                      </a:endParaRPr>
                    </a:p>
                  </a:txBody>
                  <a:tcPr marL="0" marR="0" marT="0" marB="0" anchor="ctr">
                    <a:lnL>
                      <a:noFill/>
                    </a:lnL>
                    <a:lnR>
                      <a:noFill/>
                    </a:lnR>
                    <a:lnT>
                      <a:noFill/>
                    </a:lnT>
                    <a:lnB>
                      <a:noFill/>
                    </a:lnB>
                  </a:tcPr>
                </a:tc>
                <a:tc>
                  <a:txBody>
                    <a:bodyPr/>
                    <a:lstStyle/>
                    <a:p>
                      <a:pPr algn="ct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ct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1" i="0" u="none" strike="noStrike">
                        <a:solidFill>
                          <a:srgbClr val="FF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endParaRPr lang="fr-FR" sz="400" b="0" i="0" u="none" strike="noStrike">
                        <a:solidFill>
                          <a:srgbClr val="0000FF"/>
                        </a:solidFill>
                        <a:latin typeface="Arial"/>
                      </a:endParaRPr>
                    </a:p>
                  </a:txBody>
                  <a:tcPr marL="0" marR="0" marT="0" marB="0" anchor="ctr">
                    <a:lnL>
                      <a:noFill/>
                    </a:lnL>
                    <a:lnR>
                      <a:noFill/>
                    </a:lnR>
                    <a:lnT>
                      <a:noFill/>
                    </a:lnT>
                    <a:lnB>
                      <a:noFill/>
                    </a:lnB>
                  </a:tcPr>
                </a:tc>
              </a:tr>
              <a:tr h="224280">
                <a:tc gridSpan="2">
                  <a:txBody>
                    <a:bodyPr/>
                    <a:lstStyle/>
                    <a:p>
                      <a:pPr algn="l" fontAlgn="ctr"/>
                      <a:endParaRPr lang="fr-FR" sz="800" b="0" i="0" u="none" strike="noStrike" dirty="0">
                        <a:solidFill>
                          <a:srgbClr val="000000"/>
                        </a:solidFill>
                        <a:latin typeface="Arial"/>
                      </a:endParaRPr>
                    </a:p>
                  </a:txBody>
                  <a:tcPr marL="0" marR="0" marT="0" marB="0" anchor="ctr">
                    <a:lnL>
                      <a:noFill/>
                    </a:lnL>
                    <a:lnR>
                      <a:noFill/>
                    </a:lnR>
                    <a:lnT>
                      <a:noFill/>
                    </a:lnT>
                    <a:lnB>
                      <a:noFill/>
                    </a:lnB>
                  </a:tcPr>
                </a:tc>
                <a:tc hMerge="1">
                  <a:txBody>
                    <a:bodyPr/>
                    <a:lstStyle/>
                    <a:p>
                      <a:endParaRPr lang="fr-FR"/>
                    </a:p>
                  </a:txBody>
                  <a:tcPr/>
                </a:tc>
                <a:tc gridSpan="2">
                  <a:txBody>
                    <a:bodyPr/>
                    <a:lstStyle/>
                    <a:p>
                      <a:pPr algn="l" fontAlgn="ctr"/>
                      <a:endParaRPr lang="fr-FR" sz="800" b="0" i="0" u="none" strike="noStrike">
                        <a:solidFill>
                          <a:srgbClr val="000000"/>
                        </a:solidFill>
                        <a:latin typeface="Arial"/>
                      </a:endParaRPr>
                    </a:p>
                  </a:txBody>
                  <a:tcPr marL="0" marR="0" marT="0" marB="0" anchor="ctr">
                    <a:lnL>
                      <a:noFill/>
                    </a:lnL>
                    <a:lnR>
                      <a:noFill/>
                    </a:lnR>
                    <a:lnT>
                      <a:noFill/>
                    </a:lnT>
                    <a:lnB>
                      <a:noFill/>
                    </a:lnB>
                  </a:tcPr>
                </a:tc>
                <a:tc hMerge="1">
                  <a:txBody>
                    <a:bodyPr/>
                    <a:lstStyle/>
                    <a:p>
                      <a:endParaRPr lang="fr-FR"/>
                    </a:p>
                  </a:txBody>
                  <a:tcPr/>
                </a:tc>
                <a:tc>
                  <a:txBody>
                    <a:bodyPr/>
                    <a:lstStyle/>
                    <a:p>
                      <a:pPr algn="l" fontAlgn="ctr"/>
                      <a:r>
                        <a:rPr lang="fr-FR" sz="800" b="1" i="0" u="none" strike="noStrike" dirty="0">
                          <a:solidFill>
                            <a:srgbClr val="0000FF"/>
                          </a:solidFill>
                          <a:latin typeface="Arial"/>
                        </a:rPr>
                        <a:t>0</a:t>
                      </a:r>
                    </a:p>
                  </a:txBody>
                  <a:tcPr marL="0" marR="0" marT="0" marB="0" anchor="ctr">
                    <a:lnL>
                      <a:noFill/>
                    </a:lnL>
                    <a:lnR>
                      <a:noFill/>
                    </a:lnR>
                    <a:lnT>
                      <a:noFill/>
                    </a:lnT>
                    <a:lnB>
                      <a:noFill/>
                    </a:lnB>
                  </a:tcPr>
                </a:tc>
                <a:tc gridSpan="6">
                  <a:txBody>
                    <a:bodyPr/>
                    <a:lstStyle/>
                    <a:p>
                      <a:pPr algn="ctr" fontAlgn="ctr"/>
                      <a:r>
                        <a:rPr lang="fr-FR" sz="800" b="1" i="0" u="none" strike="noStrike" dirty="0">
                          <a:solidFill>
                            <a:srgbClr val="0000FF"/>
                          </a:solidFill>
                          <a:latin typeface="Arial"/>
                        </a:rPr>
                        <a:t>0</a:t>
                      </a:r>
                    </a:p>
                  </a:txBody>
                  <a:tcPr marL="0" marR="0" marT="0" marB="0" anchor="ctr">
                    <a:lnL>
                      <a:noFill/>
                    </a:lnL>
                    <a:lnR>
                      <a:noFill/>
                    </a:lnR>
                    <a:lnT>
                      <a:noFill/>
                    </a:lnT>
                    <a:lnB>
                      <a:noFill/>
                    </a:lnB>
                  </a:tcPr>
                </a:tc>
                <a:tc hMerge="1">
                  <a:txBody>
                    <a:bodyPr/>
                    <a:lstStyle/>
                    <a:p>
                      <a:pPr algn="ctr" fontAlgn="ctr"/>
                      <a:endParaRPr lang="fr-FR" sz="800" b="1" i="0" u="none" strike="noStrike" dirty="0">
                        <a:solidFill>
                          <a:srgbClr val="0000FF"/>
                        </a:solidFill>
                        <a:latin typeface="Arial"/>
                      </a:endParaRPr>
                    </a:p>
                  </a:txBody>
                  <a:tcPr marL="0" marR="0" marT="0" marB="0" anchor="ctr">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l" fontAlgn="ctr"/>
                      <a:r>
                        <a:rPr lang="fr-FR" sz="700" b="1" i="0" u="none" strike="noStrike" dirty="0">
                          <a:solidFill>
                            <a:srgbClr val="0000FF"/>
                          </a:solidFill>
                          <a:latin typeface="Arial"/>
                        </a:rPr>
                        <a:t>Poids de la compétence</a:t>
                      </a:r>
                    </a:p>
                  </a:txBody>
                  <a:tcPr marL="0" marR="0" marT="0" marB="0" anchor="ctr">
                    <a:lnL>
                      <a:noFill/>
                    </a:lnL>
                    <a:lnR>
                      <a:noFill/>
                    </a:lnR>
                    <a:lnT>
                      <a:noFill/>
                    </a:lnT>
                    <a:lnB>
                      <a:noFill/>
                    </a:lnB>
                  </a:tcPr>
                </a:tc>
              </a:tr>
              <a:tr h="256320">
                <a:tc gridSpan="4">
                  <a:txBody>
                    <a:bodyPr/>
                    <a:lstStyle/>
                    <a:p>
                      <a:pPr algn="ctr" fontAlgn="ctr"/>
                      <a:r>
                        <a:rPr lang="fr-FR" sz="800" b="1" i="0" u="none" strike="noStrike">
                          <a:solidFill>
                            <a:srgbClr val="000000"/>
                          </a:solidFill>
                          <a:latin typeface="Arial"/>
                        </a:rPr>
                        <a:t>Compétences évaluées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r>
                        <a:rPr lang="fr-FR" sz="800" b="1" i="1" u="none" strike="noStrike" dirty="0">
                          <a:solidFill>
                            <a:srgbClr val="000000"/>
                          </a:solidFill>
                          <a:latin typeface="Arial"/>
                        </a:rPr>
                        <a:t>Indicateurs de performance                                                                </a:t>
                      </a:r>
                      <a:r>
                        <a:rPr lang="fr-FR" sz="800" b="0" i="0" u="none" strike="noStrike" dirty="0">
                          <a:solidFill>
                            <a:srgbClr val="000000"/>
                          </a:solidFill>
                          <a:latin typeface="Arial"/>
                        </a:rPr>
                        <a:t>évaluation</a:t>
                      </a:r>
                      <a:endParaRPr lang="fr-FR" sz="800" b="1" i="1" u="none" strike="noStrike" dirty="0">
                        <a:solidFill>
                          <a:srgbClr val="000000"/>
                        </a:solidFill>
                        <a:latin typeface="Arial"/>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ctr" fontAlgn="ctr"/>
                      <a:r>
                        <a:rPr lang="fr-FR" sz="800" b="1" i="1" u="none" strike="noStrike" dirty="0">
                          <a:solidFill>
                            <a:srgbClr val="000000"/>
                          </a:solidFill>
                          <a:latin typeface="Arial"/>
                        </a:rPr>
                        <a:t>non</a:t>
                      </a:r>
                    </a:p>
                  </a:txBody>
                  <a:tcPr marL="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algn="ctr" fontAlgn="ctr"/>
                      <a:endParaRPr lang="fr-FR" sz="800" b="1" i="1"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l" fontAlgn="ctr"/>
                      <a:r>
                        <a:rPr lang="fr-FR" sz="700" b="0" i="0" u="none" strike="noStrike" dirty="0">
                          <a:solidFill>
                            <a:srgbClr val="0000FF"/>
                          </a:solidFill>
                          <a:latin typeface="Arial"/>
                        </a:rPr>
                        <a:t>Poids du critère</a:t>
                      </a:r>
                    </a:p>
                  </a:txBody>
                  <a:tcPr marL="0" marR="0" marT="0" marB="0" anchor="ctr">
                    <a:lnL>
                      <a:noFill/>
                    </a:lnL>
                    <a:lnR>
                      <a:noFill/>
                    </a:lnR>
                    <a:lnT>
                      <a:noFill/>
                    </a:lnT>
                    <a:lnB>
                      <a:noFill/>
                    </a:lnB>
                  </a:tcPr>
                </a:tc>
              </a:tr>
              <a:tr h="132773">
                <a:tc gridSpan="11">
                  <a:txBody>
                    <a:bodyPr/>
                    <a:lstStyle/>
                    <a:p>
                      <a:pPr algn="l" fontAlgn="ctr"/>
                      <a:r>
                        <a:rPr lang="fr-FR" sz="500" b="1" i="0" u="none" strike="noStrike" dirty="0">
                          <a:solidFill>
                            <a:srgbClr val="000000"/>
                          </a:solidFill>
                          <a:latin typeface="Arial"/>
                        </a:rPr>
                        <a:t>B - Modéliser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5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40%</a:t>
                      </a:r>
                    </a:p>
                  </a:txBody>
                  <a:tcPr marL="0" marR="0" marT="0" marB="0" anchor="ctr">
                    <a:lnL>
                      <a:noFill/>
                    </a:lnL>
                    <a:lnR>
                      <a:noFill/>
                    </a:lnR>
                    <a:lnT>
                      <a:noFill/>
                    </a:lnT>
                    <a:lnB>
                      <a:noFill/>
                    </a:lnB>
                  </a:tcPr>
                </a:tc>
              </a:tr>
              <a:tr h="142794">
                <a:tc rowSpan="2">
                  <a:txBody>
                    <a:bodyPr/>
                    <a:lstStyle/>
                    <a:p>
                      <a:pPr algn="ctr" fontAlgn="ctr"/>
                      <a:r>
                        <a:rPr lang="fr-FR" sz="700" b="1" i="0" u="none" strike="noStrike" dirty="0">
                          <a:solidFill>
                            <a:srgbClr val="000000"/>
                          </a:solidFill>
                          <a:latin typeface="Arial"/>
                        </a:rPr>
                        <a:t>B3.2 - Résoudre et simuler</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l" fontAlgn="ctr"/>
                      <a:r>
                        <a:rPr lang="fr-FR" sz="700" b="0" i="0" u="none" strike="noStrike" dirty="0">
                          <a:solidFill>
                            <a:srgbClr val="000000"/>
                          </a:solidFill>
                          <a:latin typeface="Arial"/>
                        </a:rPr>
                        <a:t>Simuler le fonctionnement de tout ou partie d’un système à l’aide d’un modèle fourni</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500" b="0" i="0" u="none" strike="noStrike" dirty="0">
                          <a:solidFill>
                            <a:srgbClr val="000000"/>
                          </a:solidFill>
                          <a:latin typeface="Arial"/>
                        </a:rPr>
                        <a:t>Les paramètres influents sont identifiés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7500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limites de simulation sont correctement définies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35277">
                <a:tc rowSpan="4">
                  <a:txBody>
                    <a:bodyPr/>
                    <a:lstStyle/>
                    <a:p>
                      <a:pPr algn="ctr" fontAlgn="ctr"/>
                      <a:r>
                        <a:rPr lang="fr-FR" sz="700" b="1" i="0" u="none" strike="noStrike">
                          <a:solidFill>
                            <a:srgbClr val="000000"/>
                          </a:solidFill>
                          <a:latin typeface="Arial"/>
                        </a:rPr>
                        <a:t>B4 - Valider un modèle</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gridSpan="2">
                  <a:txBody>
                    <a:bodyPr/>
                    <a:lstStyle/>
                    <a:p>
                      <a:pPr algn="l" fontAlgn="ctr"/>
                      <a:r>
                        <a:rPr lang="fr-FR" sz="700" b="0" i="0" u="none" strike="noStrike">
                          <a:solidFill>
                            <a:srgbClr val="000000"/>
                          </a:solidFill>
                          <a:latin typeface="Arial"/>
                        </a:rPr>
                        <a:t>Valider un modèle fourni, Interpréter les résultats obtenus, préciser les limites de validité du modèle utilisé et modifier les paramètres du modèle pour répondre au cahier des charges ou aux résultats expérimentaux</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résultats sont correctement interprétés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15%</a:t>
                      </a:r>
                    </a:p>
                  </a:txBody>
                  <a:tcPr marL="0" marR="0" marT="0" marB="0" anchor="ctr">
                    <a:lnL>
                      <a:noFill/>
                    </a:lnL>
                    <a:lnR>
                      <a:noFill/>
                    </a:lnR>
                    <a:lnT>
                      <a:noFill/>
                    </a:lnT>
                    <a:lnB>
                      <a:noFill/>
                    </a:lnB>
                  </a:tcPr>
                </a:tc>
              </a:tr>
              <a:tr h="13527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Ces limites sont explicitées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3527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paramètres modifiés sont pertinents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75822">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modèle modifié répond aux attentes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88494">
                <a:tc gridSpan="11">
                  <a:txBody>
                    <a:bodyPr/>
                    <a:lstStyle/>
                    <a:p>
                      <a:pPr algn="l" fontAlgn="ctr"/>
                      <a:r>
                        <a:rPr lang="fr-FR" sz="700" b="1" i="0" u="none" strike="noStrike" dirty="0">
                          <a:solidFill>
                            <a:srgbClr val="000000"/>
                          </a:solidFill>
                          <a:latin typeface="Arial"/>
                        </a:rPr>
                        <a:t> C - Expérimenter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1"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40%</a:t>
                      </a:r>
                    </a:p>
                  </a:txBody>
                  <a:tcPr marL="0" marR="0" marT="0" marB="0" anchor="ctr">
                    <a:lnL>
                      <a:noFill/>
                    </a:lnL>
                    <a:lnR>
                      <a:noFill/>
                    </a:lnR>
                    <a:lnT>
                      <a:noFill/>
                    </a:lnT>
                    <a:lnB>
                      <a:noFill/>
                    </a:lnB>
                  </a:tcPr>
                </a:tc>
              </a:tr>
              <a:tr h="170067">
                <a:tc rowSpan="5">
                  <a:txBody>
                    <a:bodyPr/>
                    <a:lstStyle/>
                    <a:p>
                      <a:pPr algn="ctr" fontAlgn="ctr"/>
                      <a:r>
                        <a:rPr lang="fr-FR" sz="700" b="1" i="0" u="none" strike="noStrike">
                          <a:solidFill>
                            <a:srgbClr val="000000"/>
                          </a:solidFill>
                          <a:latin typeface="Arial"/>
                        </a:rPr>
                        <a:t> C1 - Justifier le choix d’un protocole expérimental</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gridSpan="2">
                  <a:txBody>
                    <a:bodyPr/>
                    <a:lstStyle/>
                    <a:p>
                      <a:pPr algn="l" fontAlgn="ctr"/>
                      <a:r>
                        <a:rPr lang="fr-FR" sz="700" b="0" i="0" u="none" strike="noStrike">
                          <a:solidFill>
                            <a:srgbClr val="000000"/>
                          </a:solidFill>
                          <a:latin typeface="Arial"/>
                        </a:rPr>
                        <a:t>Identifier les grandeurs physiques à mesurer, décrire une chaîne d’acquisition, identifier le comportement des composants et justifier le choix des essais réalisés</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grandeurs spécifiques (d'entrée, sortie, matière d'œuvre…) sont correctement identifiées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éléments de la chaîne sont correctement identifiés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6922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choix et réglages des capteurs et appareils de mesure sont correctement explicités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7%</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comportement est précisément décrit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5%</a:t>
                      </a:r>
                    </a:p>
                  </a:txBody>
                  <a:tcPr marL="0" marR="0" marT="0" marB="0" anchor="ctr">
                    <a:lnL>
                      <a:noFill/>
                    </a:lnL>
                    <a:lnR>
                      <a:noFill/>
                    </a:lnR>
                    <a:lnT>
                      <a:noFill/>
                    </a:lnT>
                    <a:lnB>
                      <a:noFill/>
                    </a:lnB>
                  </a:tcPr>
                </a:tc>
              </a:tr>
              <a:tr h="224280">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Un protocole expérimental adapté de recueil de résultats est conçu ou complété, validé et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dirty="0">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rowSpan="7">
                  <a:txBody>
                    <a:bodyPr/>
                    <a:lstStyle/>
                    <a:p>
                      <a:pPr algn="ctr" fontAlgn="ctr"/>
                      <a:r>
                        <a:rPr lang="fr-FR" sz="700" b="1" i="0" u="none" strike="noStrike" dirty="0">
                          <a:solidFill>
                            <a:srgbClr val="000000"/>
                          </a:solidFill>
                          <a:latin typeface="Arial"/>
                        </a:rPr>
                        <a:t>C2 - Mettre en œuvre un protocole expérimental</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gridSpan="2">
                  <a:txBody>
                    <a:bodyPr/>
                    <a:lstStyle/>
                    <a:p>
                      <a:pPr algn="l" fontAlgn="ctr"/>
                      <a:r>
                        <a:rPr lang="fr-FR" sz="700" b="0" i="0" u="none" strike="noStrike">
                          <a:solidFill>
                            <a:srgbClr val="000000"/>
                          </a:solidFill>
                          <a:latin typeface="Arial"/>
                        </a:rPr>
                        <a:t>Conduire les essais en respectant les consignes de sécurité à partir d’un protocole fourni et traiter les données mesurées en vue d’analyser les écarts</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capteurs et appareils de mesure sont correctement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 système étudié est correctement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règles de sécurité sont connues et respectées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protocole d'essai est respecté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résultats sont présentés clairement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9%</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résultats sont correctement analysés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a:solidFill>
                            <a:srgbClr val="000000"/>
                          </a:solidFill>
                          <a:latin typeface="Arial"/>
                        </a:rPr>
                        <a:t>Les méthodes et outils de traitement sont cohérents avec le problème posé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9%</a:t>
                      </a:r>
                    </a:p>
                  </a:txBody>
                  <a:tcPr marL="0" marR="0" marT="0" marB="0" anchor="ctr">
                    <a:lnL>
                      <a:noFill/>
                    </a:lnL>
                    <a:lnR>
                      <a:noFill/>
                    </a:lnR>
                    <a:lnT>
                      <a:noFill/>
                    </a:lnT>
                    <a:lnB>
                      <a:noFill/>
                    </a:lnB>
                  </a:tcPr>
                </a:tc>
              </a:tr>
              <a:tr h="132773">
                <a:tc gridSpan="11">
                  <a:txBody>
                    <a:bodyPr/>
                    <a:lstStyle/>
                    <a:p>
                      <a:pPr algn="l" fontAlgn="ctr"/>
                      <a:r>
                        <a:rPr lang="fr-FR" sz="700" b="1" i="0" u="none" strike="noStrike" dirty="0">
                          <a:solidFill>
                            <a:srgbClr val="000000"/>
                          </a:solidFill>
                          <a:latin typeface="Arial"/>
                        </a:rPr>
                        <a:t> D - Communiquer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1"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20%</a:t>
                      </a:r>
                    </a:p>
                  </a:txBody>
                  <a:tcPr marL="0" marR="0" marT="0" marB="0" anchor="ctr">
                    <a:lnL>
                      <a:noFill/>
                    </a:lnL>
                    <a:lnR>
                      <a:noFill/>
                    </a:lnR>
                    <a:lnT>
                      <a:noFill/>
                    </a:lnT>
                    <a:lnB>
                      <a:noFill/>
                    </a:lnB>
                  </a:tcPr>
                </a:tc>
              </a:tr>
              <a:tr h="132773">
                <a:tc rowSpan="4">
                  <a:txBody>
                    <a:bodyPr/>
                    <a:lstStyle/>
                    <a:p>
                      <a:pPr algn="ctr" fontAlgn="ctr"/>
                      <a:r>
                        <a:rPr lang="fr-FR" sz="700" b="1" i="0" u="none" strike="noStrike">
                          <a:solidFill>
                            <a:srgbClr val="000000"/>
                          </a:solidFill>
                          <a:latin typeface="Arial"/>
                        </a:rPr>
                        <a:t>D1 - Rechercher et traiter des informations</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gridSpan="2">
                  <a:txBody>
                    <a:bodyPr/>
                    <a:lstStyle/>
                    <a:p>
                      <a:pPr algn="l" fontAlgn="ctr"/>
                      <a:r>
                        <a:rPr lang="fr-FR" sz="700" b="0" i="0" u="none" strike="noStrike">
                          <a:solidFill>
                            <a:srgbClr val="000000"/>
                          </a:solidFill>
                          <a:latin typeface="Arial"/>
                        </a:rPr>
                        <a:t>Rechercher, analyser, choisir et classer des informations</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outils de recherche documentaire sont bien choisis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techniques de recherche documentaire sont maîtrisées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5%</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informations conservées sont opportunes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5%</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classement des données permet de les retrouver rapidement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rowSpan="4">
                  <a:txBody>
                    <a:bodyPr/>
                    <a:lstStyle/>
                    <a:p>
                      <a:pPr algn="ctr" fontAlgn="ctr"/>
                      <a:r>
                        <a:rPr lang="fr-FR" sz="700" b="1" i="0" u="none" strike="noStrike">
                          <a:solidFill>
                            <a:srgbClr val="000000"/>
                          </a:solidFill>
                          <a:latin typeface="Arial"/>
                        </a:rPr>
                        <a:t>D2 - Mettre en œuvre une communication</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gridSpan="2">
                  <a:txBody>
                    <a:bodyPr/>
                    <a:lstStyle/>
                    <a:p>
                      <a:pPr algn="ctr" fontAlgn="ctr"/>
                      <a:r>
                        <a:rPr lang="fr-FR" sz="700" b="0" i="0" u="none" strike="noStrike" dirty="0">
                          <a:solidFill>
                            <a:srgbClr val="000000"/>
                          </a:solidFill>
                          <a:latin typeface="Arial"/>
                        </a:rPr>
                        <a:t>Choisir un support de communication et un média adapté, argumenter, produire un support de communication et adapter sa stratégie de communication au contexte</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outils de communication sont maîtrisés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support utilisé est adapté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La production finale permet la compréhension du problème et de sa résolution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12140">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La production respecte le cahier des charges (écrit/oral, texte/vidéo, durée, public visé,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bl>
          </a:graphicData>
        </a:graphic>
      </p:graphicFrame>
      <p:graphicFrame>
        <p:nvGraphicFramePr>
          <p:cNvPr id="62"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4"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9"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5"/>
          </a:graphicData>
        </a:graphic>
      </p:graphicFrame>
      <p:grpSp>
        <p:nvGrpSpPr>
          <p:cNvPr id="2" name="Groupe 71"/>
          <p:cNvGrpSpPr/>
          <p:nvPr/>
        </p:nvGrpSpPr>
        <p:grpSpPr>
          <a:xfrm>
            <a:off x="8077214" y="2332380"/>
            <a:ext cx="378949" cy="4094920"/>
            <a:chOff x="8063962" y="2093844"/>
            <a:chExt cx="378949" cy="4094920"/>
          </a:xfrm>
        </p:grpSpPr>
        <p:graphicFrame>
          <p:nvGraphicFramePr>
            <p:cNvPr id="56" name="Chart 16"/>
            <p:cNvGraphicFramePr>
              <a:graphicFrameLocks/>
            </p:cNvGraphicFramePr>
            <p:nvPr/>
          </p:nvGraphicFramePr>
          <p:xfrm>
            <a:off x="8063962" y="2093844"/>
            <a:ext cx="357190" cy="113611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7" name="Chart 21"/>
            <p:cNvGraphicFramePr>
              <a:graphicFrameLocks/>
            </p:cNvGraphicFramePr>
            <p:nvPr/>
          </p:nvGraphicFramePr>
          <p:xfrm>
            <a:off x="8064436" y="3189596"/>
            <a:ext cx="363946" cy="184718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8" name="Chart 29"/>
            <p:cNvGraphicFramePr>
              <a:graphicFrameLocks/>
            </p:cNvGraphicFramePr>
            <p:nvPr/>
          </p:nvGraphicFramePr>
          <p:xfrm>
            <a:off x="8090466" y="5093716"/>
            <a:ext cx="352445" cy="1095048"/>
          </p:xfrm>
          <a:graphic>
            <a:graphicData uri="http://schemas.openxmlformats.org/drawingml/2006/chart">
              <c:chart xmlns:c="http://schemas.openxmlformats.org/drawingml/2006/chart" xmlns:r="http://schemas.openxmlformats.org/officeDocument/2006/relationships" r:id="rId8"/>
            </a:graphicData>
          </a:graphic>
        </p:graphicFrame>
      </p:grpSp>
      <p:sp>
        <p:nvSpPr>
          <p:cNvPr id="12" name="Rectangle 11"/>
          <p:cNvSpPr/>
          <p:nvPr/>
        </p:nvSpPr>
        <p:spPr>
          <a:xfrm>
            <a:off x="834887" y="2690190"/>
            <a:ext cx="7858539" cy="556591"/>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2332383" y="1046922"/>
            <a:ext cx="5512904" cy="914400"/>
          </a:xfrm>
          <a:prstGeom prst="wedgeRectCallout">
            <a:avLst>
              <a:gd name="adj1" fmla="val -51554"/>
              <a:gd name="adj2" fmla="val 115671"/>
            </a:avLst>
          </a:prstGeom>
        </p:spPr>
        <p:style>
          <a:lnRef idx="2">
            <a:schemeClr val="accent5"/>
          </a:lnRef>
          <a:fillRef idx="1">
            <a:schemeClr val="lt1"/>
          </a:fillRef>
          <a:effectRef idx="0">
            <a:schemeClr val="accent5"/>
          </a:effectRef>
          <a:fontRef idx="minor">
            <a:schemeClr val="dk1"/>
          </a:fontRef>
        </p:style>
        <p:txBody>
          <a:bodyPr rtlCol="0" anchor="ctr"/>
          <a:lstStyle/>
          <a:p>
            <a:r>
              <a:rPr lang="fr-FR" b="1" i="1" dirty="0" smtClean="0"/>
              <a:t>Les deux revue de projet cumulées évaluent B32 et C1,C2 </a:t>
            </a:r>
            <a:r>
              <a:rPr lang="fr-FR" sz="1600" b="1" i="1" dirty="0" smtClean="0"/>
              <a:t>(sauf items 15 et 22). Elles représente 50% de la note totale du projet</a:t>
            </a:r>
            <a:endParaRPr lang="fr-FR" sz="1600" dirty="0"/>
          </a:p>
        </p:txBody>
      </p:sp>
      <p:sp>
        <p:nvSpPr>
          <p:cNvPr id="15" name="Rectangle 14"/>
          <p:cNvSpPr/>
          <p:nvPr/>
        </p:nvSpPr>
        <p:spPr>
          <a:xfrm>
            <a:off x="848140" y="5221358"/>
            <a:ext cx="7845287" cy="1232452"/>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980661" y="5486400"/>
            <a:ext cx="6957391" cy="646331"/>
          </a:xfrm>
          <a:prstGeom prst="rect">
            <a:avLst/>
          </a:prstGeom>
          <a:noFill/>
        </p:spPr>
        <p:txBody>
          <a:bodyPr wrap="square" rtlCol="0">
            <a:spAutoFit/>
          </a:bodyPr>
          <a:lstStyle/>
          <a:p>
            <a:r>
              <a:rPr lang="fr-FR" b="1" dirty="0" smtClean="0">
                <a:solidFill>
                  <a:srgbClr val="FF0000"/>
                </a:solidFill>
              </a:rPr>
              <a:t>D’autres compétences peuvent être mobilisées par les élèves sans être évaluées à ces étapes du projet</a:t>
            </a:r>
            <a:endParaRPr lang="fr-FR" b="1" dirty="0">
              <a:solidFill>
                <a:srgbClr val="FF0000"/>
              </a:solidFill>
            </a:endParaRPr>
          </a:p>
        </p:txBody>
      </p:sp>
      <p:sp>
        <p:nvSpPr>
          <p:cNvPr id="16" name="Rectangle 15"/>
          <p:cNvSpPr/>
          <p:nvPr/>
        </p:nvSpPr>
        <p:spPr>
          <a:xfrm>
            <a:off x="3829877" y="3935896"/>
            <a:ext cx="4784035" cy="106017"/>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p:nvSpPr>
        <p:spPr>
          <a:xfrm>
            <a:off x="3856379" y="4956314"/>
            <a:ext cx="4784035" cy="106017"/>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2332383" y="1046923"/>
            <a:ext cx="5512904" cy="914400"/>
          </a:xfrm>
          <a:prstGeom prst="wedgeRectCallout">
            <a:avLst>
              <a:gd name="adj1" fmla="val -35929"/>
              <a:gd name="adj2" fmla="val 300868"/>
            </a:avLst>
          </a:prstGeom>
        </p:spPr>
        <p:style>
          <a:lnRef idx="2">
            <a:schemeClr val="accent5"/>
          </a:lnRef>
          <a:fillRef idx="1">
            <a:schemeClr val="lt1"/>
          </a:fillRef>
          <a:effectRef idx="0">
            <a:schemeClr val="accent5"/>
          </a:effectRef>
          <a:fontRef idx="minor">
            <a:schemeClr val="dk1"/>
          </a:fontRef>
        </p:style>
        <p:txBody>
          <a:bodyPr rtlCol="0" anchor="ctr"/>
          <a:lstStyle/>
          <a:p>
            <a:r>
              <a:rPr lang="fr-FR" sz="2000" b="1" i="1" dirty="0" smtClean="0"/>
              <a:t>Les deux revues de projet évaluent B32, C1, C2 (sauf items 15 et 22). Elles représentent 50% de la note totale du projet</a:t>
            </a:r>
            <a:endParaRPr lang="fr-FR" sz="2000" dirty="0"/>
          </a:p>
        </p:txBody>
      </p:sp>
      <p:sp>
        <p:nvSpPr>
          <p:cNvPr id="19" name="ZoneTexte 18"/>
          <p:cNvSpPr txBox="1"/>
          <p:nvPr/>
        </p:nvSpPr>
        <p:spPr>
          <a:xfrm>
            <a:off x="3856379" y="238186"/>
            <a:ext cx="3172920" cy="523220"/>
          </a:xfrm>
          <a:prstGeom prst="rect">
            <a:avLst/>
          </a:prstGeom>
          <a:noFill/>
        </p:spPr>
        <p:txBody>
          <a:bodyPr wrap="none" rtlCol="0">
            <a:spAutoFit/>
          </a:bodyPr>
          <a:lstStyle/>
          <a:p>
            <a:pPr marL="514350" indent="-514350"/>
            <a:r>
              <a:rPr lang="fr-FR" sz="2800" b="1" dirty="0" smtClean="0">
                <a:solidFill>
                  <a:srgbClr val="0000FF"/>
                </a:solidFill>
              </a:rPr>
              <a:t>Les revues de projet</a:t>
            </a:r>
          </a:p>
        </p:txBody>
      </p:sp>
      <p:sp>
        <p:nvSpPr>
          <p:cNvPr id="3" name="Espace réservé de la date 2"/>
          <p:cNvSpPr>
            <a:spLocks noGrp="1"/>
          </p:cNvSpPr>
          <p:nvPr>
            <p:ph type="dt" sz="half" idx="10"/>
          </p:nvPr>
        </p:nvSpPr>
        <p:spPr/>
        <p:txBody>
          <a:bodyPr/>
          <a:lstStyle/>
          <a:p>
            <a:r>
              <a:rPr lang="fr-FR" smtClean="0"/>
              <a:t>19 novembre 2013</a:t>
            </a:r>
            <a:endParaRPr lang="fr-FR"/>
          </a:p>
        </p:txBody>
      </p:sp>
      <p:sp>
        <p:nvSpPr>
          <p:cNvPr id="4" name="Espace réservé du pied de page 3"/>
          <p:cNvSpPr>
            <a:spLocks noGrp="1"/>
          </p:cNvSpPr>
          <p:nvPr>
            <p:ph type="ftr" sz="quarter" idx="11"/>
          </p:nvPr>
        </p:nvSpPr>
        <p:spPr/>
        <p:txBody>
          <a:bodyPr/>
          <a:lstStyle/>
          <a:p>
            <a:r>
              <a:rPr lang="fr-FR" smtClean="0"/>
              <a:t>Nobert Perrot - Doyen du groupe STI de l'IGEN</a:t>
            </a:r>
            <a:endParaRPr lang="fr-FR"/>
          </a:p>
        </p:txBody>
      </p:sp>
    </p:spTree>
    <p:extLst>
      <p:ext uri="{BB962C8B-B14F-4D97-AF65-F5344CB8AC3E}">
        <p14:creationId xmlns:p14="http://schemas.microsoft.com/office/powerpoint/2010/main" val="322380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a:xfrm>
            <a:off x="8172400" y="6356350"/>
            <a:ext cx="514400" cy="365125"/>
          </a:xfrm>
        </p:spPr>
        <p:txBody>
          <a:bodyPr/>
          <a:lstStyle/>
          <a:p>
            <a:fld id="{291D6C86-4C56-4C53-9A9D-CE9BD38A16C3}" type="slidenum">
              <a:rPr lang="fr-FR" smtClean="0"/>
              <a:pPr/>
              <a:t>25</a:t>
            </a:fld>
            <a:endParaRPr lang="fr-FR" dirty="0"/>
          </a:p>
        </p:txBody>
      </p:sp>
      <p:graphicFrame>
        <p:nvGraphicFramePr>
          <p:cNvPr id="61" name="Tableau 60"/>
          <p:cNvGraphicFramePr>
            <a:graphicFrameLocks noGrp="1"/>
          </p:cNvGraphicFramePr>
          <p:nvPr/>
        </p:nvGraphicFramePr>
        <p:xfrm>
          <a:off x="848136" y="1465024"/>
          <a:ext cx="8081553" cy="4922532"/>
        </p:xfrm>
        <a:graphic>
          <a:graphicData uri="http://schemas.openxmlformats.org/drawingml/2006/table">
            <a:tbl>
              <a:tblPr/>
              <a:tblGrid>
                <a:gridCol w="1046925"/>
                <a:gridCol w="1651396"/>
                <a:gridCol w="283421"/>
                <a:gridCol w="1026713"/>
                <a:gridCol w="2604383"/>
                <a:gridCol w="118165"/>
                <a:gridCol w="100350"/>
                <a:gridCol w="100350"/>
                <a:gridCol w="100350"/>
                <a:gridCol w="100350"/>
                <a:gridCol w="100350"/>
                <a:gridCol w="50177"/>
                <a:gridCol w="25400"/>
                <a:gridCol w="773223"/>
              </a:tblGrid>
              <a:tr h="288360">
                <a:tc gridSpan="4">
                  <a:txBody>
                    <a:bodyPr/>
                    <a:lstStyle/>
                    <a:p>
                      <a:pPr algn="l" fontAlgn="ctr"/>
                      <a:r>
                        <a:rPr lang="fr-FR" sz="800" b="0" i="0" u="none" strike="noStrike" dirty="0">
                          <a:solidFill>
                            <a:srgbClr val="000000"/>
                          </a:solidFill>
                          <a:latin typeface="Arial"/>
                        </a:rPr>
                        <a:t>Baccalauréat Scientifique "Sciences de l'Ingénieur" (S-SI)</a:t>
                      </a:r>
                    </a:p>
                  </a:txBody>
                  <a:tcPr marL="0" marR="0" marT="0" marB="0" anchor="ctr">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r>
                        <a:rPr lang="fr-FR" sz="800" b="1" i="0" u="none" strike="noStrike">
                          <a:solidFill>
                            <a:srgbClr val="FF0000"/>
                          </a:solidFill>
                          <a:latin typeface="Arial"/>
                        </a:rPr>
                        <a:t>Soutenance Projet</a:t>
                      </a:r>
                    </a:p>
                  </a:txBody>
                  <a:tcPr marL="0" marR="0" marT="0" marB="0" anchor="ctr">
                    <a:lnL>
                      <a:noFill/>
                    </a:lnL>
                    <a:lnR>
                      <a:noFill/>
                    </a:lnR>
                    <a:lnT>
                      <a:noFill/>
                    </a:lnT>
                    <a:lnB>
                      <a:noFill/>
                    </a:lnB>
                  </a:tcPr>
                </a:tc>
                <a:tc gridSpan="2">
                  <a:txBody>
                    <a:bodyPr/>
                    <a:lstStyle/>
                    <a:p>
                      <a:endParaRPr lang="fr-FR" dirty="0"/>
                    </a:p>
                  </a:txBody>
                  <a:tcPr marL="0" marR="0" marT="0" marB="0" anchor="ctr">
                    <a:lnL>
                      <a:noFill/>
                    </a:lnL>
                    <a:lnR>
                      <a:noFill/>
                    </a:lnR>
                    <a:lnT>
                      <a:noFill/>
                    </a:lnT>
                    <a:lnB>
                      <a:noFill/>
                    </a:lnB>
                  </a:tcPr>
                </a:tc>
                <a:tc hMerge="1">
                  <a:txBody>
                    <a:bodyPr/>
                    <a:lstStyle/>
                    <a:p>
                      <a:pPr algn="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1" i="0" u="none" strike="noStrike">
                        <a:solidFill>
                          <a:srgbClr val="FF0000"/>
                        </a:solidFill>
                        <a:latin typeface="Arial"/>
                      </a:endParaRPr>
                    </a:p>
                  </a:txBody>
                  <a:tcPr marL="0" marR="0" marT="0" marB="0" anchor="ctr">
                    <a:lnL>
                      <a:noFill/>
                    </a:lnL>
                    <a:lnR>
                      <a:noFill/>
                    </a:lnR>
                    <a:lnT>
                      <a:noFill/>
                    </a:lnT>
                    <a:lnB>
                      <a:noFill/>
                    </a:lnB>
                  </a:tcPr>
                </a:tc>
                <a:tc>
                  <a:txBody>
                    <a:bodyPr/>
                    <a:lstStyle/>
                    <a:p>
                      <a:pPr algn="ct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ctr" fontAlgn="ctr"/>
                      <a:endParaRPr lang="fr-FR" sz="500" b="0" i="0" u="none" strike="noStrike">
                        <a:solidFill>
                          <a:srgbClr val="000000"/>
                        </a:solidFill>
                        <a:latin typeface="Arial"/>
                      </a:endParaRPr>
                    </a:p>
                  </a:txBody>
                  <a:tcPr marL="0" marR="0" marT="0" marB="0" anchor="ctr">
                    <a:lnL>
                      <a:noFill/>
                    </a:lnL>
                    <a:lnR>
                      <a:noFill/>
                    </a:lnR>
                    <a:lnT>
                      <a:noFill/>
                    </a:lnT>
                    <a:lnB>
                      <a:noFill/>
                    </a:lnB>
                  </a:tcPr>
                </a:tc>
                <a:tc>
                  <a:txBody>
                    <a:bodyPr/>
                    <a:lstStyle/>
                    <a:p>
                      <a:pPr algn="l" fontAlgn="ctr"/>
                      <a:endParaRPr lang="fr-FR" sz="500" b="1" i="0" u="none" strike="noStrike">
                        <a:solidFill>
                          <a:srgbClr val="FF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endParaRPr lang="fr-FR" sz="400" b="0" i="0" u="none" strike="noStrike">
                        <a:solidFill>
                          <a:srgbClr val="0000FF"/>
                        </a:solidFill>
                        <a:latin typeface="Arial"/>
                      </a:endParaRPr>
                    </a:p>
                  </a:txBody>
                  <a:tcPr marL="0" marR="0" marT="0" marB="0" anchor="ctr">
                    <a:lnL>
                      <a:noFill/>
                    </a:lnL>
                    <a:lnR>
                      <a:noFill/>
                    </a:lnR>
                    <a:lnT>
                      <a:noFill/>
                    </a:lnT>
                    <a:lnB>
                      <a:noFill/>
                    </a:lnB>
                  </a:tcPr>
                </a:tc>
              </a:tr>
              <a:tr h="224280">
                <a:tc gridSpan="2">
                  <a:txBody>
                    <a:bodyPr/>
                    <a:lstStyle/>
                    <a:p>
                      <a:pPr algn="l" fontAlgn="ctr"/>
                      <a:endParaRPr lang="fr-FR" sz="800" b="0" i="0" u="none" strike="noStrike" dirty="0">
                        <a:solidFill>
                          <a:srgbClr val="000000"/>
                        </a:solidFill>
                        <a:latin typeface="Arial"/>
                      </a:endParaRPr>
                    </a:p>
                  </a:txBody>
                  <a:tcPr marL="0" marR="0" marT="0" marB="0" anchor="ctr">
                    <a:lnL>
                      <a:noFill/>
                    </a:lnL>
                    <a:lnR>
                      <a:noFill/>
                    </a:lnR>
                    <a:lnT>
                      <a:noFill/>
                    </a:lnT>
                    <a:lnB>
                      <a:noFill/>
                    </a:lnB>
                  </a:tcPr>
                </a:tc>
                <a:tc hMerge="1">
                  <a:txBody>
                    <a:bodyPr/>
                    <a:lstStyle/>
                    <a:p>
                      <a:endParaRPr lang="fr-FR"/>
                    </a:p>
                  </a:txBody>
                  <a:tcPr/>
                </a:tc>
                <a:tc gridSpan="2">
                  <a:txBody>
                    <a:bodyPr/>
                    <a:lstStyle/>
                    <a:p>
                      <a:pPr algn="l" fontAlgn="ctr"/>
                      <a:endParaRPr lang="fr-FR" sz="800" b="0" i="0" u="none" strike="noStrike">
                        <a:solidFill>
                          <a:srgbClr val="000000"/>
                        </a:solidFill>
                        <a:latin typeface="Arial"/>
                      </a:endParaRPr>
                    </a:p>
                  </a:txBody>
                  <a:tcPr marL="0" marR="0" marT="0" marB="0" anchor="ctr">
                    <a:lnL>
                      <a:noFill/>
                    </a:lnL>
                    <a:lnR>
                      <a:noFill/>
                    </a:lnR>
                    <a:lnT>
                      <a:noFill/>
                    </a:lnT>
                    <a:lnB>
                      <a:noFill/>
                    </a:lnB>
                  </a:tcPr>
                </a:tc>
                <a:tc hMerge="1">
                  <a:txBody>
                    <a:bodyPr/>
                    <a:lstStyle/>
                    <a:p>
                      <a:endParaRPr lang="fr-FR"/>
                    </a:p>
                  </a:txBody>
                  <a:tcPr/>
                </a:tc>
                <a:tc>
                  <a:txBody>
                    <a:bodyPr/>
                    <a:lstStyle/>
                    <a:p>
                      <a:pPr algn="l" fontAlgn="ctr"/>
                      <a:r>
                        <a:rPr lang="fr-FR" sz="800" b="1" i="0" u="none" strike="noStrike" dirty="0">
                          <a:solidFill>
                            <a:srgbClr val="0000FF"/>
                          </a:solidFill>
                          <a:latin typeface="Arial"/>
                        </a:rPr>
                        <a:t>0</a:t>
                      </a:r>
                    </a:p>
                  </a:txBody>
                  <a:tcPr marL="0" marR="0" marT="0" marB="0" anchor="ctr">
                    <a:lnL>
                      <a:noFill/>
                    </a:lnL>
                    <a:lnR>
                      <a:noFill/>
                    </a:lnR>
                    <a:lnT>
                      <a:noFill/>
                    </a:lnT>
                    <a:lnB>
                      <a:noFill/>
                    </a:lnB>
                  </a:tcPr>
                </a:tc>
                <a:tc gridSpan="6">
                  <a:txBody>
                    <a:bodyPr/>
                    <a:lstStyle/>
                    <a:p>
                      <a:pPr algn="ctr" fontAlgn="ctr"/>
                      <a:r>
                        <a:rPr lang="fr-FR" sz="800" b="1" i="0" u="none" strike="noStrike" dirty="0">
                          <a:solidFill>
                            <a:srgbClr val="0000FF"/>
                          </a:solidFill>
                          <a:latin typeface="Arial"/>
                        </a:rPr>
                        <a:t>0</a:t>
                      </a:r>
                    </a:p>
                  </a:txBody>
                  <a:tcPr marL="0" marR="0" marT="0" marB="0" anchor="ctr">
                    <a:lnL>
                      <a:noFill/>
                    </a:lnL>
                    <a:lnR>
                      <a:noFill/>
                    </a:lnR>
                    <a:lnT>
                      <a:noFill/>
                    </a:lnT>
                    <a:lnB>
                      <a:noFill/>
                    </a:lnB>
                  </a:tcPr>
                </a:tc>
                <a:tc hMerge="1">
                  <a:txBody>
                    <a:bodyPr/>
                    <a:lstStyle/>
                    <a:p>
                      <a:pPr algn="ctr" fontAlgn="ctr"/>
                      <a:endParaRPr lang="fr-FR" sz="800" b="1" i="0" u="none" strike="noStrike" dirty="0">
                        <a:solidFill>
                          <a:srgbClr val="0000FF"/>
                        </a:solidFill>
                        <a:latin typeface="Arial"/>
                      </a:endParaRPr>
                    </a:p>
                  </a:txBody>
                  <a:tcPr marL="0" marR="0" marT="0" marB="0" anchor="ctr">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a:noFill/>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l" fontAlgn="ctr"/>
                      <a:r>
                        <a:rPr lang="fr-FR" sz="700" b="1" i="0" u="none" strike="noStrike" dirty="0">
                          <a:solidFill>
                            <a:srgbClr val="0000FF"/>
                          </a:solidFill>
                          <a:latin typeface="Arial"/>
                        </a:rPr>
                        <a:t>Poids de la compétence</a:t>
                      </a:r>
                    </a:p>
                  </a:txBody>
                  <a:tcPr marL="0" marR="0" marT="0" marB="0" anchor="ctr">
                    <a:lnL>
                      <a:noFill/>
                    </a:lnL>
                    <a:lnR>
                      <a:noFill/>
                    </a:lnR>
                    <a:lnT>
                      <a:noFill/>
                    </a:lnT>
                    <a:lnB>
                      <a:noFill/>
                    </a:lnB>
                  </a:tcPr>
                </a:tc>
              </a:tr>
              <a:tr h="256320">
                <a:tc gridSpan="4">
                  <a:txBody>
                    <a:bodyPr/>
                    <a:lstStyle/>
                    <a:p>
                      <a:pPr algn="ctr" fontAlgn="ctr"/>
                      <a:r>
                        <a:rPr lang="fr-FR" sz="800" b="1" i="0" u="none" strike="noStrike">
                          <a:solidFill>
                            <a:srgbClr val="000000"/>
                          </a:solidFill>
                          <a:latin typeface="Arial"/>
                        </a:rPr>
                        <a:t>Compétences évaluées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r>
                        <a:rPr lang="fr-FR" sz="800" b="1" i="1" u="none" strike="noStrike" dirty="0">
                          <a:solidFill>
                            <a:srgbClr val="000000"/>
                          </a:solidFill>
                          <a:latin typeface="Arial"/>
                        </a:rPr>
                        <a:t>Indicateurs de performance                                                                </a:t>
                      </a:r>
                      <a:r>
                        <a:rPr lang="fr-FR" sz="800" b="0" i="0" u="none" strike="noStrike" dirty="0">
                          <a:solidFill>
                            <a:srgbClr val="000000"/>
                          </a:solidFill>
                          <a:latin typeface="Arial"/>
                        </a:rPr>
                        <a:t>évaluation</a:t>
                      </a:r>
                      <a:endParaRPr lang="fr-FR" sz="800" b="1" i="1" u="none" strike="noStrike" dirty="0">
                        <a:solidFill>
                          <a:srgbClr val="000000"/>
                        </a:solidFill>
                        <a:latin typeface="Arial"/>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ctr" fontAlgn="ctr"/>
                      <a:r>
                        <a:rPr lang="fr-FR" sz="800" b="1" i="1" u="none" strike="noStrike" dirty="0">
                          <a:solidFill>
                            <a:srgbClr val="000000"/>
                          </a:solidFill>
                          <a:latin typeface="Arial"/>
                        </a:rPr>
                        <a:t>non</a:t>
                      </a:r>
                    </a:p>
                  </a:txBody>
                  <a:tcPr marL="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algn="ctr" fontAlgn="ctr"/>
                      <a:endParaRPr lang="fr-FR" sz="800" b="1" i="1"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l" fontAlgn="ctr"/>
                      <a:r>
                        <a:rPr lang="fr-FR" sz="700" b="0" i="0" u="none" strike="noStrike" dirty="0">
                          <a:solidFill>
                            <a:srgbClr val="0000FF"/>
                          </a:solidFill>
                          <a:latin typeface="Arial"/>
                        </a:rPr>
                        <a:t>Poids du critère</a:t>
                      </a:r>
                    </a:p>
                  </a:txBody>
                  <a:tcPr marL="0" marR="0" marT="0" marB="0" anchor="ctr">
                    <a:lnL>
                      <a:noFill/>
                    </a:lnL>
                    <a:lnR>
                      <a:noFill/>
                    </a:lnR>
                    <a:lnT>
                      <a:noFill/>
                    </a:lnT>
                    <a:lnB>
                      <a:noFill/>
                    </a:lnB>
                  </a:tcPr>
                </a:tc>
              </a:tr>
              <a:tr h="132773">
                <a:tc gridSpan="11">
                  <a:txBody>
                    <a:bodyPr/>
                    <a:lstStyle/>
                    <a:p>
                      <a:pPr algn="l" fontAlgn="ctr"/>
                      <a:r>
                        <a:rPr lang="fr-FR" sz="500" b="1" i="0" u="none" strike="noStrike" dirty="0">
                          <a:solidFill>
                            <a:srgbClr val="000000"/>
                          </a:solidFill>
                          <a:latin typeface="Arial"/>
                        </a:rPr>
                        <a:t>B - Modéliser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5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40%</a:t>
                      </a:r>
                    </a:p>
                  </a:txBody>
                  <a:tcPr marL="0" marR="0" marT="0" marB="0" anchor="ctr">
                    <a:lnL>
                      <a:noFill/>
                    </a:lnL>
                    <a:lnR>
                      <a:noFill/>
                    </a:lnR>
                    <a:lnT>
                      <a:noFill/>
                    </a:lnT>
                    <a:lnB>
                      <a:noFill/>
                    </a:lnB>
                  </a:tcPr>
                </a:tc>
              </a:tr>
              <a:tr h="142794">
                <a:tc rowSpan="2">
                  <a:txBody>
                    <a:bodyPr/>
                    <a:lstStyle/>
                    <a:p>
                      <a:pPr algn="ctr" fontAlgn="ctr"/>
                      <a:r>
                        <a:rPr lang="fr-FR" sz="700" b="1" i="0" u="none" strike="noStrike" dirty="0">
                          <a:solidFill>
                            <a:srgbClr val="000000"/>
                          </a:solidFill>
                          <a:latin typeface="Arial"/>
                        </a:rPr>
                        <a:t>B3.2 - Résoudre et simuler</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l" fontAlgn="ctr"/>
                      <a:r>
                        <a:rPr lang="fr-FR" sz="700" b="0" i="0" u="none" strike="noStrike" dirty="0">
                          <a:solidFill>
                            <a:srgbClr val="000000"/>
                          </a:solidFill>
                          <a:latin typeface="Arial"/>
                        </a:rPr>
                        <a:t>Simuler le fonctionnement de tout ou partie d’un système à l’aide d’un modèle fourni</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500" b="0" i="0" u="none" strike="noStrike" dirty="0">
                          <a:solidFill>
                            <a:srgbClr val="000000"/>
                          </a:solidFill>
                          <a:latin typeface="Arial"/>
                        </a:rPr>
                        <a:t>Les paramètres influents sont identifiés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7500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limites de simulation sont correctement définies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35277">
                <a:tc rowSpan="4">
                  <a:txBody>
                    <a:bodyPr/>
                    <a:lstStyle/>
                    <a:p>
                      <a:pPr algn="ctr" fontAlgn="ctr"/>
                      <a:r>
                        <a:rPr lang="fr-FR" sz="700" b="1" i="0" u="none" strike="noStrike">
                          <a:solidFill>
                            <a:srgbClr val="000000"/>
                          </a:solidFill>
                          <a:latin typeface="Arial"/>
                        </a:rPr>
                        <a:t>B4 - Valider un modèle</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gridSpan="2">
                  <a:txBody>
                    <a:bodyPr/>
                    <a:lstStyle/>
                    <a:p>
                      <a:pPr algn="l" fontAlgn="ctr"/>
                      <a:r>
                        <a:rPr lang="fr-FR" sz="700" b="0" i="0" u="none" strike="noStrike">
                          <a:solidFill>
                            <a:srgbClr val="000000"/>
                          </a:solidFill>
                          <a:latin typeface="Arial"/>
                        </a:rPr>
                        <a:t>Valider un modèle fourni, Interpréter les résultats obtenus, préciser les limites de validité du modèle utilisé et modifier les paramètres du modèle pour répondre au cahier des charges ou aux résultats expérimentaux</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résultats sont correctement interprétés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15%</a:t>
                      </a:r>
                    </a:p>
                  </a:txBody>
                  <a:tcPr marL="0" marR="0" marT="0" marB="0" anchor="ctr">
                    <a:lnL>
                      <a:noFill/>
                    </a:lnL>
                    <a:lnR>
                      <a:noFill/>
                    </a:lnR>
                    <a:lnT>
                      <a:noFill/>
                    </a:lnT>
                    <a:lnB>
                      <a:noFill/>
                    </a:lnB>
                  </a:tcPr>
                </a:tc>
              </a:tr>
              <a:tr h="13527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Ces limites sont explicitées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35277">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paramètres modifiés sont pertinents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75822">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modèle modifié répond aux attentes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15%</a:t>
                      </a:r>
                    </a:p>
                  </a:txBody>
                  <a:tcPr marL="0" marR="0" marT="0" marB="0" anchor="ctr">
                    <a:lnL>
                      <a:noFill/>
                    </a:lnL>
                    <a:lnR>
                      <a:noFill/>
                    </a:lnR>
                    <a:lnT>
                      <a:noFill/>
                    </a:lnT>
                    <a:lnB>
                      <a:noFill/>
                    </a:lnB>
                  </a:tcPr>
                </a:tc>
              </a:tr>
              <a:tr h="188494">
                <a:tc gridSpan="11">
                  <a:txBody>
                    <a:bodyPr/>
                    <a:lstStyle/>
                    <a:p>
                      <a:pPr algn="l" fontAlgn="ctr"/>
                      <a:r>
                        <a:rPr lang="fr-FR" sz="700" b="1" i="0" u="none" strike="noStrike" dirty="0">
                          <a:solidFill>
                            <a:srgbClr val="000000"/>
                          </a:solidFill>
                          <a:latin typeface="Arial"/>
                        </a:rPr>
                        <a:t> C - Expérimenter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1"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40%</a:t>
                      </a:r>
                    </a:p>
                  </a:txBody>
                  <a:tcPr marL="0" marR="0" marT="0" marB="0" anchor="ctr">
                    <a:lnL>
                      <a:noFill/>
                    </a:lnL>
                    <a:lnR>
                      <a:noFill/>
                    </a:lnR>
                    <a:lnT>
                      <a:noFill/>
                    </a:lnT>
                    <a:lnB>
                      <a:noFill/>
                    </a:lnB>
                  </a:tcPr>
                </a:tc>
              </a:tr>
              <a:tr h="170067">
                <a:tc rowSpan="5">
                  <a:txBody>
                    <a:bodyPr/>
                    <a:lstStyle/>
                    <a:p>
                      <a:pPr algn="ctr" fontAlgn="ctr"/>
                      <a:r>
                        <a:rPr lang="fr-FR" sz="700" b="1" i="0" u="none" strike="noStrike">
                          <a:solidFill>
                            <a:srgbClr val="000000"/>
                          </a:solidFill>
                          <a:latin typeface="Arial"/>
                        </a:rPr>
                        <a:t> C1 - Justifier le choix d’un protocole expérimental</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gridSpan="2">
                  <a:txBody>
                    <a:bodyPr/>
                    <a:lstStyle/>
                    <a:p>
                      <a:pPr algn="l" fontAlgn="ctr"/>
                      <a:r>
                        <a:rPr lang="fr-FR" sz="700" b="0" i="0" u="none" strike="noStrike">
                          <a:solidFill>
                            <a:srgbClr val="000000"/>
                          </a:solidFill>
                          <a:latin typeface="Arial"/>
                        </a:rPr>
                        <a:t>Identifier les grandeurs physiques à mesurer, décrire une chaîne d’acquisition, identifier le comportement des composants et justifier le choix des essais réalisés</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grandeurs spécifiques (d'entrée, sortie, matière d'œuvre…) sont correctement identifiées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éléments de la chaîne sont correctement identifiés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6922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choix et réglages des capteurs et appareils de mesure sont correctement explicités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7%</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comportement est précisément décrit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5%</a:t>
                      </a:r>
                    </a:p>
                  </a:txBody>
                  <a:tcPr marL="0" marR="0" marT="0" marB="0" anchor="ctr">
                    <a:lnL>
                      <a:noFill/>
                    </a:lnL>
                    <a:lnR>
                      <a:noFill/>
                    </a:lnR>
                    <a:lnT>
                      <a:noFill/>
                    </a:lnT>
                    <a:lnB>
                      <a:noFill/>
                    </a:lnB>
                  </a:tcPr>
                </a:tc>
              </a:tr>
              <a:tr h="224280">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Un protocole expérimental adapté de recueil de résultats est conçu ou complété, validé et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dirty="0">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rowSpan="7">
                  <a:txBody>
                    <a:bodyPr/>
                    <a:lstStyle/>
                    <a:p>
                      <a:pPr algn="ctr" fontAlgn="ctr"/>
                      <a:r>
                        <a:rPr lang="fr-FR" sz="700" b="1" i="0" u="none" strike="noStrike">
                          <a:solidFill>
                            <a:srgbClr val="000000"/>
                          </a:solidFill>
                          <a:latin typeface="Arial"/>
                        </a:rPr>
                        <a:t>C2 - Mettre en œuvre un protocole expérimental</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gridSpan="2">
                  <a:txBody>
                    <a:bodyPr/>
                    <a:lstStyle/>
                    <a:p>
                      <a:pPr algn="l" fontAlgn="ctr"/>
                      <a:r>
                        <a:rPr lang="fr-FR" sz="700" b="0" i="0" u="none" strike="noStrike" dirty="0">
                          <a:solidFill>
                            <a:srgbClr val="000000"/>
                          </a:solidFill>
                          <a:latin typeface="Arial"/>
                        </a:rPr>
                        <a:t>Conduire les essais en respectant les consignes de sécurité à partir d’un protocole fourni et traiter les données mesurées en vue d’analyser les écarts</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capteurs et appareils de mesure sont correctement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 système étudié est correctement mis en œuvre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règles de sécurité sont connues et respectées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8%</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protocole d'essai est respecté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résultats sont présentés clairement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9%</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résultats sont correctement analysés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a:solidFill>
                            <a:srgbClr val="000000"/>
                          </a:solidFill>
                          <a:latin typeface="Arial"/>
                        </a:rPr>
                        <a:t>Les méthodes et outils de traitement sont cohérents avec le problème posé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9%</a:t>
                      </a:r>
                    </a:p>
                  </a:txBody>
                  <a:tcPr marL="0" marR="0" marT="0" marB="0" anchor="ctr">
                    <a:lnL>
                      <a:noFill/>
                    </a:lnL>
                    <a:lnR>
                      <a:noFill/>
                    </a:lnR>
                    <a:lnT>
                      <a:noFill/>
                    </a:lnT>
                    <a:lnB>
                      <a:noFill/>
                    </a:lnB>
                  </a:tcPr>
                </a:tc>
              </a:tr>
              <a:tr h="132773">
                <a:tc gridSpan="11">
                  <a:txBody>
                    <a:bodyPr/>
                    <a:lstStyle/>
                    <a:p>
                      <a:pPr algn="l" fontAlgn="ctr"/>
                      <a:r>
                        <a:rPr lang="fr-FR" sz="700" b="1" i="0" u="none" strike="noStrike" dirty="0">
                          <a:solidFill>
                            <a:srgbClr val="000000"/>
                          </a:solidFill>
                          <a:latin typeface="Arial"/>
                        </a:rPr>
                        <a:t> D - Communiquer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1"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1" i="0" u="none" strike="noStrike" dirty="0">
                          <a:solidFill>
                            <a:srgbClr val="0000FF"/>
                          </a:solidFill>
                          <a:latin typeface="Arial"/>
                        </a:rPr>
                        <a:t>20%</a:t>
                      </a:r>
                    </a:p>
                  </a:txBody>
                  <a:tcPr marL="0" marR="0" marT="0" marB="0" anchor="ctr">
                    <a:lnL>
                      <a:noFill/>
                    </a:lnL>
                    <a:lnR>
                      <a:noFill/>
                    </a:lnR>
                    <a:lnT>
                      <a:noFill/>
                    </a:lnT>
                    <a:lnB>
                      <a:noFill/>
                    </a:lnB>
                  </a:tcPr>
                </a:tc>
              </a:tr>
              <a:tr h="132773">
                <a:tc rowSpan="4">
                  <a:txBody>
                    <a:bodyPr/>
                    <a:lstStyle/>
                    <a:p>
                      <a:pPr algn="ctr" fontAlgn="ctr"/>
                      <a:r>
                        <a:rPr lang="fr-FR" sz="700" b="1" i="0" u="none" strike="noStrike">
                          <a:solidFill>
                            <a:srgbClr val="000000"/>
                          </a:solidFill>
                          <a:latin typeface="Arial"/>
                        </a:rPr>
                        <a:t>D1 - Rechercher et traiter des informations</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gridSpan="2">
                  <a:txBody>
                    <a:bodyPr/>
                    <a:lstStyle/>
                    <a:p>
                      <a:pPr algn="l" fontAlgn="ctr"/>
                      <a:r>
                        <a:rPr lang="fr-FR" sz="700" b="0" i="0" u="none" strike="noStrike">
                          <a:solidFill>
                            <a:srgbClr val="000000"/>
                          </a:solidFill>
                          <a:latin typeface="Arial"/>
                        </a:rPr>
                        <a:t>Rechercher, analyser, choisir et classer des informations</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outils de recherche documentaire sont bien choisis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Les techniques de recherche documentaire sont maîtrisées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a:solidFill>
                            <a:srgbClr val="0000FF"/>
                          </a:solidFill>
                          <a:latin typeface="Arial"/>
                        </a:rPr>
                        <a:t>5%</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informations conservées sont opportunes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5%</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classement des données permet de les retrouver rapidement</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rowSpan="4">
                  <a:txBody>
                    <a:bodyPr/>
                    <a:lstStyle/>
                    <a:p>
                      <a:pPr algn="ctr" fontAlgn="ctr"/>
                      <a:r>
                        <a:rPr lang="fr-FR" sz="700" b="1" i="0" u="none" strike="noStrike">
                          <a:solidFill>
                            <a:srgbClr val="000000"/>
                          </a:solidFill>
                          <a:latin typeface="Arial"/>
                        </a:rPr>
                        <a:t>D2 - Mettre en œuvre une communication</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gridSpan="2">
                  <a:txBody>
                    <a:bodyPr/>
                    <a:lstStyle/>
                    <a:p>
                      <a:pPr algn="ctr" fontAlgn="ctr"/>
                      <a:r>
                        <a:rPr lang="fr-FR" sz="700" b="0" i="0" u="none" strike="noStrike">
                          <a:solidFill>
                            <a:srgbClr val="000000"/>
                          </a:solidFill>
                          <a:latin typeface="Arial"/>
                        </a:rPr>
                        <a:t>Choisir un support de communication et un média adapté, argumenter, produire un support de communication et adapter sa stratégie de communication au contexte</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Les outils de communication sont maîtrisés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Le support utilisé est adapté</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10%</a:t>
                      </a:r>
                    </a:p>
                  </a:txBody>
                  <a:tcPr marL="0" marR="0" marT="0" marB="0" anchor="ctr">
                    <a:lnL>
                      <a:noFill/>
                    </a:lnL>
                    <a:lnR>
                      <a:noFill/>
                    </a:lnR>
                    <a:lnT>
                      <a:noFill/>
                    </a:lnT>
                    <a:lnB>
                      <a:noFill/>
                    </a:lnB>
                  </a:tcPr>
                </a:tc>
              </a:tr>
              <a:tr h="132773">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3">
                  <a:txBody>
                    <a:bodyPr/>
                    <a:lstStyle/>
                    <a:p>
                      <a:pPr algn="l" fontAlgn="ctr"/>
                      <a:r>
                        <a:rPr lang="fr-FR" sz="700" b="0" i="0" u="none" strike="noStrike" dirty="0">
                          <a:solidFill>
                            <a:srgbClr val="000000"/>
                          </a:solidFill>
                          <a:latin typeface="Arial"/>
                        </a:rPr>
                        <a:t>La production finale permet la compréhension du problème et de sa résolution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r h="112140">
                <a:tc vMerge="1">
                  <a:txBody>
                    <a:bodyPr/>
                    <a:lstStyle/>
                    <a:p>
                      <a:endParaRPr lang="fr-FR"/>
                    </a:p>
                  </a:txBody>
                  <a:tcPr/>
                </a:tc>
                <a:tc gridSpan="2" vMerge="1">
                  <a:txBody>
                    <a:bodyPr/>
                    <a:lstStyle/>
                    <a:p>
                      <a:endParaRPr lang="fr-FR"/>
                    </a:p>
                  </a:txBody>
                  <a:tcPr/>
                </a:tc>
                <a:tc hMerge="1" vMerge="1">
                  <a:txBody>
                    <a:bodyPr/>
                    <a:lstStyle/>
                    <a:p>
                      <a:pPr algn="l" fontAlgn="ctr"/>
                      <a:endParaRPr lang="fr-FR" sz="7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700" b="0" i="0" u="none" strike="noStrike" dirty="0">
                          <a:solidFill>
                            <a:srgbClr val="000000"/>
                          </a:solidFill>
                          <a:latin typeface="Arial"/>
                        </a:rPr>
                        <a:t>La production respecte le cahier des charges (écrit/oral, texte/vidéo, durée, public visé,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400" b="0" i="1"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5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fr-FR" sz="500" b="0" i="0" u="none" strike="noStrike">
                        <a:solidFill>
                          <a:srgbClr val="FF0000"/>
                        </a:solidFill>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500" b="0" i="0" u="none" strike="noStrike">
                        <a:solidFill>
                          <a:srgbClr val="0000FF"/>
                        </a:solidFill>
                        <a:latin typeface="Arial"/>
                      </a:endParaRPr>
                    </a:p>
                  </a:txBody>
                  <a:tcPr marL="0" marR="0" marT="0" marB="0" anchor="ctr">
                    <a:lnL>
                      <a:noFill/>
                    </a:lnL>
                    <a:lnR>
                      <a:noFill/>
                    </a:lnR>
                    <a:lnT>
                      <a:noFill/>
                    </a:lnT>
                    <a:lnB>
                      <a:noFill/>
                    </a:lnB>
                  </a:tcPr>
                </a:tc>
                <a:tc>
                  <a:txBody>
                    <a:bodyPr/>
                    <a:lstStyle/>
                    <a:p>
                      <a:pPr algn="ctr" fontAlgn="ctr"/>
                      <a:r>
                        <a:rPr lang="fr-FR" sz="700" b="0" i="0" u="none" strike="noStrike" dirty="0">
                          <a:solidFill>
                            <a:srgbClr val="0000FF"/>
                          </a:solidFill>
                          <a:latin typeface="Arial"/>
                        </a:rPr>
                        <a:t>20%</a:t>
                      </a:r>
                    </a:p>
                  </a:txBody>
                  <a:tcPr marL="0" marR="0" marT="0" marB="0" anchor="ctr">
                    <a:lnL>
                      <a:noFill/>
                    </a:lnL>
                    <a:lnR>
                      <a:noFill/>
                    </a:lnR>
                    <a:lnT>
                      <a:noFill/>
                    </a:lnT>
                    <a:lnB>
                      <a:noFill/>
                    </a:lnB>
                  </a:tcPr>
                </a:tc>
              </a:tr>
            </a:tbl>
          </a:graphicData>
        </a:graphic>
      </p:graphicFrame>
      <p:graphicFrame>
        <p:nvGraphicFramePr>
          <p:cNvPr id="62"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4"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9" name="Chart 37"/>
          <p:cNvGraphicFramePr>
            <a:graphicFrameLocks/>
          </p:cNvGraphicFramePr>
          <p:nvPr/>
        </p:nvGraphicFramePr>
        <p:xfrm>
          <a:off x="11639550" y="3810000"/>
          <a:ext cx="1409700" cy="38100"/>
        </p:xfrm>
        <a:graphic>
          <a:graphicData uri="http://schemas.openxmlformats.org/drawingml/2006/chart">
            <c:chart xmlns:c="http://schemas.openxmlformats.org/drawingml/2006/chart" xmlns:r="http://schemas.openxmlformats.org/officeDocument/2006/relationships" r:id="rId5"/>
          </a:graphicData>
        </a:graphic>
      </p:graphicFrame>
      <p:grpSp>
        <p:nvGrpSpPr>
          <p:cNvPr id="2" name="Groupe 71"/>
          <p:cNvGrpSpPr/>
          <p:nvPr/>
        </p:nvGrpSpPr>
        <p:grpSpPr>
          <a:xfrm>
            <a:off x="8077214" y="2332380"/>
            <a:ext cx="378949" cy="4094920"/>
            <a:chOff x="8063962" y="2093844"/>
            <a:chExt cx="378949" cy="4094920"/>
          </a:xfrm>
        </p:grpSpPr>
        <p:graphicFrame>
          <p:nvGraphicFramePr>
            <p:cNvPr id="56" name="Chart 16"/>
            <p:cNvGraphicFramePr>
              <a:graphicFrameLocks/>
            </p:cNvGraphicFramePr>
            <p:nvPr/>
          </p:nvGraphicFramePr>
          <p:xfrm>
            <a:off x="8063962" y="2093844"/>
            <a:ext cx="357190" cy="113611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7" name="Chart 21"/>
            <p:cNvGraphicFramePr>
              <a:graphicFrameLocks/>
            </p:cNvGraphicFramePr>
            <p:nvPr/>
          </p:nvGraphicFramePr>
          <p:xfrm>
            <a:off x="8064436" y="3189596"/>
            <a:ext cx="363946" cy="184718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8" name="Chart 29"/>
            <p:cNvGraphicFramePr>
              <a:graphicFrameLocks/>
            </p:cNvGraphicFramePr>
            <p:nvPr/>
          </p:nvGraphicFramePr>
          <p:xfrm>
            <a:off x="8090466" y="5093716"/>
            <a:ext cx="352445" cy="1095048"/>
          </p:xfrm>
          <a:graphic>
            <a:graphicData uri="http://schemas.openxmlformats.org/drawingml/2006/chart">
              <c:chart xmlns:c="http://schemas.openxmlformats.org/drawingml/2006/chart" xmlns:r="http://schemas.openxmlformats.org/officeDocument/2006/relationships" r:id="rId8"/>
            </a:graphicData>
          </a:graphic>
        </p:graphicFrame>
      </p:grpSp>
      <p:sp>
        <p:nvSpPr>
          <p:cNvPr id="12" name="Rectangle 11"/>
          <p:cNvSpPr/>
          <p:nvPr/>
        </p:nvSpPr>
        <p:spPr>
          <a:xfrm>
            <a:off x="861392" y="2372140"/>
            <a:ext cx="7805530" cy="331304"/>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1179447" y="1113182"/>
            <a:ext cx="6361043" cy="1424610"/>
          </a:xfrm>
          <a:prstGeom prst="wedgeRectCallout">
            <a:avLst>
              <a:gd name="adj1" fmla="val -32456"/>
              <a:gd name="adj2" fmla="val 285424"/>
            </a:avLst>
          </a:prstGeom>
        </p:spPr>
        <p:style>
          <a:lnRef idx="2">
            <a:schemeClr val="accent5"/>
          </a:lnRef>
          <a:fillRef idx="1">
            <a:schemeClr val="lt1"/>
          </a:fillRef>
          <a:effectRef idx="0">
            <a:schemeClr val="accent5"/>
          </a:effectRef>
          <a:fontRef idx="minor">
            <a:schemeClr val="dk1"/>
          </a:fontRef>
        </p:style>
        <p:txBody>
          <a:bodyPr tIns="0" bIns="0" rtlCol="0" anchor="ctr"/>
          <a:lstStyle/>
          <a:p>
            <a:r>
              <a:rPr lang="fr-FR" sz="1600" b="1" i="1" dirty="0" smtClean="0"/>
              <a:t>La soutenance évalue les compétences B4, D1 et D2 ainsi que les Items 15 (C1, le comportement est précisément décrit ) et 22 (C2, les résultats sont correctement analysés), elle représente 50% de la note totale de projet</a:t>
            </a:r>
          </a:p>
          <a:p>
            <a:endParaRPr lang="fr-FR" b="1" i="1" dirty="0" smtClean="0"/>
          </a:p>
          <a:p>
            <a:endParaRPr lang="fr-FR" dirty="0"/>
          </a:p>
        </p:txBody>
      </p:sp>
      <p:sp>
        <p:nvSpPr>
          <p:cNvPr id="15" name="Rectangle 14"/>
          <p:cNvSpPr/>
          <p:nvPr/>
        </p:nvSpPr>
        <p:spPr>
          <a:xfrm>
            <a:off x="3829879" y="3485324"/>
            <a:ext cx="4810540" cy="384311"/>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3829838" y="4081670"/>
            <a:ext cx="4916557" cy="834887"/>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p:nvSpPr>
        <p:spPr>
          <a:xfrm>
            <a:off x="3843127" y="5088835"/>
            <a:ext cx="4784035" cy="119270"/>
          </a:xfrm>
          <a:prstGeom prst="rect">
            <a:avLst/>
          </a:prstGeom>
          <a:solidFill>
            <a:schemeClr val="bg1">
              <a:alpha val="81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391478" y="1921566"/>
            <a:ext cx="5512904" cy="584775"/>
          </a:xfrm>
          <a:prstGeom prst="rect">
            <a:avLst/>
          </a:prstGeom>
          <a:noFill/>
        </p:spPr>
        <p:txBody>
          <a:bodyPr wrap="square" rtlCol="0">
            <a:spAutoFit/>
          </a:bodyPr>
          <a:lstStyle/>
          <a:p>
            <a:r>
              <a:rPr lang="fr-FR" sz="1600" b="1" dirty="0" smtClean="0">
                <a:solidFill>
                  <a:srgbClr val="FF0000"/>
                </a:solidFill>
              </a:rPr>
              <a:t>D’autres compétences peuvent être mobilisées par les élèves sans être évaluées à la soutenance du projet</a:t>
            </a:r>
            <a:endParaRPr lang="fr-FR" sz="1600" b="1" dirty="0">
              <a:solidFill>
                <a:srgbClr val="FF0000"/>
              </a:solidFill>
            </a:endParaRPr>
          </a:p>
        </p:txBody>
      </p:sp>
      <p:sp>
        <p:nvSpPr>
          <p:cNvPr id="18" name="ZoneTexte 17"/>
          <p:cNvSpPr txBox="1"/>
          <p:nvPr/>
        </p:nvSpPr>
        <p:spPr>
          <a:xfrm>
            <a:off x="3173480" y="192653"/>
            <a:ext cx="3854004" cy="523220"/>
          </a:xfrm>
          <a:prstGeom prst="rect">
            <a:avLst/>
          </a:prstGeom>
          <a:noFill/>
        </p:spPr>
        <p:txBody>
          <a:bodyPr wrap="none" rtlCol="0">
            <a:spAutoFit/>
          </a:bodyPr>
          <a:lstStyle/>
          <a:p>
            <a:pPr marL="514350" indent="-514350"/>
            <a:r>
              <a:rPr lang="fr-FR" sz="2800" b="1" dirty="0" smtClean="0">
                <a:solidFill>
                  <a:srgbClr val="0000FF"/>
                </a:solidFill>
              </a:rPr>
              <a:t>La  soutenance du projet</a:t>
            </a:r>
          </a:p>
        </p:txBody>
      </p:sp>
      <p:sp>
        <p:nvSpPr>
          <p:cNvPr id="3" name="Espace réservé de la date 2"/>
          <p:cNvSpPr>
            <a:spLocks noGrp="1"/>
          </p:cNvSpPr>
          <p:nvPr>
            <p:ph type="dt" sz="half" idx="10"/>
          </p:nvPr>
        </p:nvSpPr>
        <p:spPr/>
        <p:txBody>
          <a:bodyPr/>
          <a:lstStyle/>
          <a:p>
            <a:r>
              <a:rPr lang="fr-FR" smtClean="0"/>
              <a:t>19 novembre 2013</a:t>
            </a:r>
            <a:endParaRPr lang="fr-FR"/>
          </a:p>
        </p:txBody>
      </p:sp>
      <p:sp>
        <p:nvSpPr>
          <p:cNvPr id="4" name="Espace réservé du pied de page 3"/>
          <p:cNvSpPr>
            <a:spLocks noGrp="1"/>
          </p:cNvSpPr>
          <p:nvPr>
            <p:ph type="ftr" sz="quarter" idx="11"/>
          </p:nvPr>
        </p:nvSpPr>
        <p:spPr/>
        <p:txBody>
          <a:bodyPr/>
          <a:lstStyle/>
          <a:p>
            <a:r>
              <a:rPr lang="fr-FR" smtClean="0"/>
              <a:t>Nobert Perrot - Doyen du groupe STI de l'IGEN</a:t>
            </a:r>
            <a:endParaRPr lang="fr-FR"/>
          </a:p>
        </p:txBody>
      </p:sp>
    </p:spTree>
    <p:extLst>
      <p:ext uri="{BB962C8B-B14F-4D97-AF65-F5344CB8AC3E}">
        <p14:creationId xmlns:p14="http://schemas.microsoft.com/office/powerpoint/2010/main" val="233856916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26</a:t>
            </a:fld>
            <a:endParaRPr lang="fr-FR"/>
          </a:p>
        </p:txBody>
      </p:sp>
      <p:sp>
        <p:nvSpPr>
          <p:cNvPr id="7" name="ZoneTexte 6"/>
          <p:cNvSpPr txBox="1"/>
          <p:nvPr/>
        </p:nvSpPr>
        <p:spPr>
          <a:xfrm>
            <a:off x="395536" y="1196752"/>
            <a:ext cx="8352928" cy="4247317"/>
          </a:xfrm>
          <a:prstGeom prst="rect">
            <a:avLst/>
          </a:prstGeom>
          <a:noFill/>
        </p:spPr>
        <p:txBody>
          <a:bodyPr wrap="square" rtlCol="0">
            <a:spAutoFit/>
          </a:bodyPr>
          <a:lstStyle/>
          <a:p>
            <a:pPr algn="just">
              <a:lnSpc>
                <a:spcPct val="150000"/>
              </a:lnSpc>
            </a:pPr>
            <a:r>
              <a:rPr lang="fr-FR" sz="2800" dirty="0" smtClean="0">
                <a:solidFill>
                  <a:srgbClr val="0000FF"/>
                </a:solidFill>
              </a:rPr>
              <a:t>Moyenne  nationale : 13,81</a:t>
            </a:r>
            <a:endParaRPr lang="fr-FR" sz="2800" dirty="0">
              <a:solidFill>
                <a:srgbClr val="0000FF"/>
              </a:solidFill>
            </a:endParaRPr>
          </a:p>
          <a:p>
            <a:pPr algn="just">
              <a:lnSpc>
                <a:spcPct val="150000"/>
              </a:lnSpc>
            </a:pPr>
            <a:r>
              <a:rPr lang="fr-FR" sz="2800" dirty="0" smtClean="0">
                <a:solidFill>
                  <a:srgbClr val="0000FF"/>
                </a:solidFill>
              </a:rPr>
              <a:t>Maximum académique : 15,01</a:t>
            </a:r>
          </a:p>
          <a:p>
            <a:pPr algn="just">
              <a:lnSpc>
                <a:spcPct val="150000"/>
              </a:lnSpc>
            </a:pPr>
            <a:r>
              <a:rPr lang="fr-FR" sz="2800" dirty="0" smtClean="0">
                <a:solidFill>
                  <a:srgbClr val="0000FF"/>
                </a:solidFill>
              </a:rPr>
              <a:t>Minimum académique : 11,00</a:t>
            </a:r>
          </a:p>
          <a:p>
            <a:pPr algn="just">
              <a:lnSpc>
                <a:spcPct val="150000"/>
              </a:lnSpc>
            </a:pPr>
            <a:endParaRPr lang="fr-FR" sz="2800" i="1" dirty="0"/>
          </a:p>
          <a:p>
            <a:pPr algn="just">
              <a:lnSpc>
                <a:spcPct val="150000"/>
              </a:lnSpc>
            </a:pPr>
            <a:r>
              <a:rPr lang="fr-FR" sz="2800" dirty="0" smtClean="0">
                <a:solidFill>
                  <a:srgbClr val="0000FF"/>
                </a:solidFill>
              </a:rPr>
              <a:t>Les </a:t>
            </a:r>
            <a:r>
              <a:rPr lang="fr-FR" sz="2800" dirty="0">
                <a:solidFill>
                  <a:srgbClr val="0000FF"/>
                </a:solidFill>
              </a:rPr>
              <a:t>interrogateurs </a:t>
            </a:r>
            <a:r>
              <a:rPr lang="fr-FR" sz="2800" dirty="0" smtClean="0">
                <a:solidFill>
                  <a:srgbClr val="0000FF"/>
                </a:solidFill>
              </a:rPr>
              <a:t>doivent-ils avoir </a:t>
            </a:r>
            <a:r>
              <a:rPr lang="fr-FR" sz="2800" dirty="0">
                <a:solidFill>
                  <a:srgbClr val="0000FF"/>
                </a:solidFill>
              </a:rPr>
              <a:t>à disposition l'évaluation relative </a:t>
            </a:r>
            <a:r>
              <a:rPr lang="fr-FR" sz="2800" dirty="0" smtClean="0">
                <a:solidFill>
                  <a:srgbClr val="0000FF"/>
                </a:solidFill>
              </a:rPr>
              <a:t>aux revues de projet</a:t>
            </a:r>
            <a:r>
              <a:rPr lang="fr-FR" sz="2800" dirty="0">
                <a:solidFill>
                  <a:srgbClr val="0000FF"/>
                </a:solidFill>
              </a:rPr>
              <a:t> </a:t>
            </a:r>
            <a:r>
              <a:rPr lang="fr-FR" sz="2800" dirty="0" smtClean="0">
                <a:solidFill>
                  <a:srgbClr val="0000FF"/>
                </a:solidFill>
              </a:rPr>
              <a:t>?</a:t>
            </a:r>
            <a:endParaRPr lang="fr-FR" dirty="0"/>
          </a:p>
          <a:p>
            <a:endParaRPr lang="fr-FR" dirty="0"/>
          </a:p>
        </p:txBody>
      </p:sp>
    </p:spTree>
    <p:extLst>
      <p:ext uri="{BB962C8B-B14F-4D97-AF65-F5344CB8AC3E}">
        <p14:creationId xmlns:p14="http://schemas.microsoft.com/office/powerpoint/2010/main" val="191722297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27</a:t>
            </a:fld>
            <a:endParaRPr lang="fr-FR"/>
          </a:p>
        </p:txBody>
      </p:sp>
      <p:sp>
        <p:nvSpPr>
          <p:cNvPr id="7" name="ZoneTexte 6"/>
          <p:cNvSpPr txBox="1"/>
          <p:nvPr/>
        </p:nvSpPr>
        <p:spPr>
          <a:xfrm>
            <a:off x="644724" y="1152208"/>
            <a:ext cx="8103740" cy="5262979"/>
          </a:xfrm>
          <a:prstGeom prst="rect">
            <a:avLst/>
          </a:prstGeom>
          <a:noFill/>
        </p:spPr>
        <p:txBody>
          <a:bodyPr wrap="square" rtlCol="0">
            <a:spAutoFit/>
          </a:bodyPr>
          <a:lstStyle/>
          <a:p>
            <a:pPr algn="just">
              <a:lnSpc>
                <a:spcPct val="150000"/>
              </a:lnSpc>
            </a:pPr>
            <a:r>
              <a:rPr lang="fr-FR" sz="2800" dirty="0">
                <a:solidFill>
                  <a:srgbClr val="0000FF"/>
                </a:solidFill>
              </a:rPr>
              <a:t>Des améliorations doivent être apportées, car après chaque revue de projet aucune note n’apparaît. Cela peut générer une certaine frustration chez les professeurs.</a:t>
            </a:r>
          </a:p>
          <a:p>
            <a:pPr algn="just">
              <a:lnSpc>
                <a:spcPct val="150000"/>
              </a:lnSpc>
            </a:pPr>
            <a:endParaRPr lang="fr-FR" sz="2800" dirty="0" smtClean="0">
              <a:solidFill>
                <a:srgbClr val="0000FF"/>
              </a:solidFill>
            </a:endParaRPr>
          </a:p>
          <a:p>
            <a:pPr algn="just">
              <a:lnSpc>
                <a:spcPct val="150000"/>
              </a:lnSpc>
            </a:pPr>
            <a:r>
              <a:rPr lang="fr-FR" sz="2800" dirty="0" smtClean="0">
                <a:solidFill>
                  <a:srgbClr val="0000FF"/>
                </a:solidFill>
              </a:rPr>
              <a:t>Déclarer un des items non évalué, en cochant la case correspondantes dans la colonne </a:t>
            </a:r>
            <a:r>
              <a:rPr lang="fr-FR" sz="2800" i="1" dirty="0" smtClean="0">
                <a:solidFill>
                  <a:srgbClr val="0000FF"/>
                </a:solidFill>
              </a:rPr>
              <a:t>non</a:t>
            </a:r>
            <a:r>
              <a:rPr lang="fr-FR" sz="2800" dirty="0" smtClean="0">
                <a:solidFill>
                  <a:srgbClr val="0000FF"/>
                </a:solidFill>
              </a:rPr>
              <a:t>, donne un résultat qui n’est pas très juste. </a:t>
            </a:r>
            <a:endParaRPr lang="fr-FR" sz="2800" dirty="0">
              <a:solidFill>
                <a:srgbClr val="0000FF"/>
              </a:solidFill>
            </a:endParaRPr>
          </a:p>
        </p:txBody>
      </p:sp>
    </p:spTree>
    <p:extLst>
      <p:ext uri="{BB962C8B-B14F-4D97-AF65-F5344CB8AC3E}">
        <p14:creationId xmlns:p14="http://schemas.microsoft.com/office/powerpoint/2010/main" val="119808203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28</a:t>
            </a:fld>
            <a:endParaRPr lang="fr-FR"/>
          </a:p>
        </p:txBody>
      </p:sp>
      <p:sp>
        <p:nvSpPr>
          <p:cNvPr id="7" name="ZoneTexte 6"/>
          <p:cNvSpPr txBox="1"/>
          <p:nvPr/>
        </p:nvSpPr>
        <p:spPr>
          <a:xfrm>
            <a:off x="387524" y="1340768"/>
            <a:ext cx="8432948" cy="3970318"/>
          </a:xfrm>
          <a:prstGeom prst="rect">
            <a:avLst/>
          </a:prstGeom>
          <a:noFill/>
        </p:spPr>
        <p:txBody>
          <a:bodyPr wrap="square" rtlCol="0">
            <a:spAutoFit/>
          </a:bodyPr>
          <a:lstStyle/>
          <a:p>
            <a:pPr algn="just">
              <a:lnSpc>
                <a:spcPct val="150000"/>
              </a:lnSpc>
            </a:pPr>
            <a:r>
              <a:rPr lang="fr-FR" sz="2800" dirty="0">
                <a:solidFill>
                  <a:srgbClr val="0000FF"/>
                </a:solidFill>
              </a:rPr>
              <a:t>Une réflexion </a:t>
            </a:r>
            <a:r>
              <a:rPr lang="fr-FR" sz="2800" dirty="0" smtClean="0">
                <a:solidFill>
                  <a:srgbClr val="0000FF"/>
                </a:solidFill>
              </a:rPr>
              <a:t>devra </a:t>
            </a:r>
            <a:r>
              <a:rPr lang="fr-FR" sz="2800" dirty="0">
                <a:solidFill>
                  <a:srgbClr val="0000FF"/>
                </a:solidFill>
              </a:rPr>
              <a:t>aussi </a:t>
            </a:r>
            <a:r>
              <a:rPr lang="fr-FR" sz="2800" dirty="0" smtClean="0">
                <a:solidFill>
                  <a:srgbClr val="0000FF"/>
                </a:solidFill>
              </a:rPr>
              <a:t>être menée </a:t>
            </a:r>
            <a:r>
              <a:rPr lang="fr-FR" sz="2800" dirty="0">
                <a:solidFill>
                  <a:srgbClr val="0000FF"/>
                </a:solidFill>
              </a:rPr>
              <a:t>sur la pondération des indicateurs d'évaluation. En effet, beaucoup d'enseignants </a:t>
            </a:r>
            <a:r>
              <a:rPr lang="fr-FR" sz="2800" dirty="0" smtClean="0">
                <a:solidFill>
                  <a:srgbClr val="0000FF"/>
                </a:solidFill>
              </a:rPr>
              <a:t>semblent avoir </a:t>
            </a:r>
            <a:r>
              <a:rPr lang="fr-FR" sz="2800" dirty="0">
                <a:solidFill>
                  <a:srgbClr val="0000FF"/>
                </a:solidFill>
              </a:rPr>
              <a:t>du mal à évaluer les deux items de D1 </a:t>
            </a:r>
            <a:r>
              <a:rPr lang="fr-FR" sz="2800" dirty="0" smtClean="0">
                <a:solidFill>
                  <a:srgbClr val="0000FF"/>
                </a:solidFill>
              </a:rPr>
              <a:t> : </a:t>
            </a:r>
            <a:r>
              <a:rPr lang="fr-FR" sz="2800" i="1" dirty="0" smtClean="0">
                <a:solidFill>
                  <a:srgbClr val="0000FF"/>
                </a:solidFill>
              </a:rPr>
              <a:t>Les </a:t>
            </a:r>
            <a:r>
              <a:rPr lang="fr-FR" sz="2800" i="1" dirty="0">
                <a:solidFill>
                  <a:srgbClr val="0000FF"/>
                </a:solidFill>
              </a:rPr>
              <a:t>outils de recherche documentaire sont bien choisis </a:t>
            </a:r>
            <a:r>
              <a:rPr lang="fr-FR" sz="2800" i="1" dirty="0" smtClean="0">
                <a:solidFill>
                  <a:srgbClr val="0000FF"/>
                </a:solidFill>
              </a:rPr>
              <a:t>(</a:t>
            </a:r>
            <a:r>
              <a:rPr lang="fr-FR" sz="2800" dirty="0" smtClean="0">
                <a:solidFill>
                  <a:srgbClr val="0000FF"/>
                </a:solidFill>
              </a:rPr>
              <a:t>10 %) </a:t>
            </a:r>
            <a:r>
              <a:rPr lang="fr-FR" sz="2800" dirty="0">
                <a:solidFill>
                  <a:srgbClr val="0000FF"/>
                </a:solidFill>
              </a:rPr>
              <a:t>et </a:t>
            </a:r>
            <a:r>
              <a:rPr lang="fr-FR" sz="2800" i="1" dirty="0">
                <a:solidFill>
                  <a:srgbClr val="0000FF"/>
                </a:solidFill>
              </a:rPr>
              <a:t>Les techniques de recherche documentaire sont maitrisées </a:t>
            </a:r>
            <a:r>
              <a:rPr lang="fr-FR" sz="2800" i="1" dirty="0" smtClean="0">
                <a:solidFill>
                  <a:srgbClr val="0000FF"/>
                </a:solidFill>
              </a:rPr>
              <a:t>(</a:t>
            </a:r>
            <a:r>
              <a:rPr lang="fr-FR" sz="2800" dirty="0" smtClean="0">
                <a:solidFill>
                  <a:srgbClr val="0000FF"/>
                </a:solidFill>
              </a:rPr>
              <a:t>5 %).</a:t>
            </a:r>
            <a:endParaRPr lang="fr-FR" sz="2800" dirty="0">
              <a:solidFill>
                <a:srgbClr val="0000FF"/>
              </a:solidFill>
            </a:endParaRPr>
          </a:p>
        </p:txBody>
      </p:sp>
    </p:spTree>
    <p:extLst>
      <p:ext uri="{BB962C8B-B14F-4D97-AF65-F5344CB8AC3E}">
        <p14:creationId xmlns:p14="http://schemas.microsoft.com/office/powerpoint/2010/main" val="122520707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29</a:t>
            </a:fld>
            <a:endParaRPr lang="fr-FR"/>
          </a:p>
        </p:txBody>
      </p:sp>
      <p:sp>
        <p:nvSpPr>
          <p:cNvPr id="7" name="ZoneTexte 6"/>
          <p:cNvSpPr txBox="1"/>
          <p:nvPr/>
        </p:nvSpPr>
        <p:spPr>
          <a:xfrm>
            <a:off x="899592" y="2717631"/>
            <a:ext cx="7097940" cy="646331"/>
          </a:xfrm>
          <a:prstGeom prst="rect">
            <a:avLst/>
          </a:prstGeom>
          <a:noFill/>
        </p:spPr>
        <p:txBody>
          <a:bodyPr wrap="square" rtlCol="0">
            <a:spAutoFit/>
          </a:bodyPr>
          <a:lstStyle/>
          <a:p>
            <a:pPr algn="ctr"/>
            <a:r>
              <a:rPr lang="fr-FR" sz="3600" b="1" dirty="0" smtClean="0">
                <a:solidFill>
                  <a:srgbClr val="0000FF"/>
                </a:solidFill>
              </a:rPr>
              <a:t>Conclusions</a:t>
            </a:r>
            <a:endParaRPr lang="fr-FR" sz="3200" b="1" dirty="0">
              <a:solidFill>
                <a:srgbClr val="0000FF"/>
              </a:solidFill>
            </a:endParaRPr>
          </a:p>
        </p:txBody>
      </p:sp>
    </p:spTree>
    <p:extLst>
      <p:ext uri="{BB962C8B-B14F-4D97-AF65-F5344CB8AC3E}">
        <p14:creationId xmlns:p14="http://schemas.microsoft.com/office/powerpoint/2010/main" val="249257922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3</a:t>
            </a:fld>
            <a:endParaRPr lang="fr-FR"/>
          </a:p>
        </p:txBody>
      </p:sp>
      <p:sp>
        <p:nvSpPr>
          <p:cNvPr id="2" name="ZoneTexte 1"/>
          <p:cNvSpPr txBox="1"/>
          <p:nvPr/>
        </p:nvSpPr>
        <p:spPr>
          <a:xfrm>
            <a:off x="356692" y="1412776"/>
            <a:ext cx="8424936" cy="4616648"/>
          </a:xfrm>
          <a:prstGeom prst="rect">
            <a:avLst/>
          </a:prstGeom>
          <a:noFill/>
        </p:spPr>
        <p:txBody>
          <a:bodyPr wrap="square" rtlCol="0">
            <a:spAutoFit/>
          </a:bodyPr>
          <a:lstStyle/>
          <a:p>
            <a:pPr algn="just">
              <a:lnSpc>
                <a:spcPct val="150000"/>
              </a:lnSpc>
            </a:pPr>
            <a:r>
              <a:rPr lang="fr-FR" sz="2800" b="1" dirty="0">
                <a:solidFill>
                  <a:srgbClr val="0000FF"/>
                </a:solidFill>
              </a:rPr>
              <a:t>Sujet métropole </a:t>
            </a:r>
            <a:r>
              <a:rPr lang="fr-FR" sz="2800" dirty="0">
                <a:solidFill>
                  <a:srgbClr val="0000FF"/>
                </a:solidFill>
              </a:rPr>
              <a:t>: thermographie aérienne d’une station de ski par ballon captif </a:t>
            </a:r>
            <a:r>
              <a:rPr lang="fr-FR" sz="2800" dirty="0" smtClean="0">
                <a:solidFill>
                  <a:srgbClr val="0000FF"/>
                </a:solidFill>
              </a:rPr>
              <a:t> (juin) et robot </a:t>
            </a:r>
            <a:r>
              <a:rPr lang="fr-FR" sz="2800" dirty="0">
                <a:solidFill>
                  <a:srgbClr val="0000FF"/>
                </a:solidFill>
              </a:rPr>
              <a:t>domestique laveur de sol SCOOBA 385 </a:t>
            </a:r>
            <a:r>
              <a:rPr lang="fr-FR" sz="2800" dirty="0" smtClean="0">
                <a:solidFill>
                  <a:srgbClr val="0000FF"/>
                </a:solidFill>
              </a:rPr>
              <a:t>(septembre).</a:t>
            </a:r>
            <a:endParaRPr lang="fr-FR" sz="2800" dirty="0">
              <a:solidFill>
                <a:srgbClr val="0000FF"/>
              </a:solidFill>
            </a:endParaRPr>
          </a:p>
          <a:p>
            <a:pPr algn="just">
              <a:lnSpc>
                <a:spcPct val="150000"/>
              </a:lnSpc>
            </a:pPr>
            <a:endParaRPr lang="fr-FR" sz="2800" dirty="0" smtClean="0">
              <a:solidFill>
                <a:srgbClr val="0000FF"/>
              </a:solidFill>
            </a:endParaRPr>
          </a:p>
          <a:p>
            <a:pPr algn="just">
              <a:lnSpc>
                <a:spcPct val="150000"/>
              </a:lnSpc>
            </a:pPr>
            <a:r>
              <a:rPr lang="fr-FR" sz="2800" b="1" dirty="0" smtClean="0">
                <a:solidFill>
                  <a:srgbClr val="0000FF"/>
                </a:solidFill>
              </a:rPr>
              <a:t>Sujet </a:t>
            </a:r>
            <a:r>
              <a:rPr lang="fr-FR" sz="2800" b="1" dirty="0">
                <a:solidFill>
                  <a:srgbClr val="0000FF"/>
                </a:solidFill>
              </a:rPr>
              <a:t>Polynésie française </a:t>
            </a:r>
            <a:r>
              <a:rPr lang="fr-FR" sz="2800" dirty="0">
                <a:solidFill>
                  <a:srgbClr val="0000FF"/>
                </a:solidFill>
              </a:rPr>
              <a:t>: </a:t>
            </a:r>
            <a:r>
              <a:rPr lang="fr-FR" sz="2800" dirty="0" smtClean="0">
                <a:solidFill>
                  <a:srgbClr val="0000FF"/>
                </a:solidFill>
              </a:rPr>
              <a:t>vidéosurveillance </a:t>
            </a:r>
            <a:r>
              <a:rPr lang="fr-FR" sz="2800" dirty="0">
                <a:solidFill>
                  <a:srgbClr val="0000FF"/>
                </a:solidFill>
              </a:rPr>
              <a:t>du raccordement au réseau électrique du parc expérimental </a:t>
            </a:r>
            <a:r>
              <a:rPr lang="fr-FR" sz="2800" dirty="0" err="1">
                <a:solidFill>
                  <a:srgbClr val="0000FF"/>
                </a:solidFill>
              </a:rPr>
              <a:t>hydrolien</a:t>
            </a:r>
            <a:r>
              <a:rPr lang="fr-FR" sz="2800" dirty="0">
                <a:solidFill>
                  <a:srgbClr val="0000FF"/>
                </a:solidFill>
              </a:rPr>
              <a:t> EDF </a:t>
            </a:r>
            <a:r>
              <a:rPr lang="fr-FR" sz="2800">
                <a:solidFill>
                  <a:srgbClr val="0000FF"/>
                </a:solidFill>
              </a:rPr>
              <a:t>de </a:t>
            </a:r>
            <a:r>
              <a:rPr lang="fr-FR" sz="2800" smtClean="0">
                <a:solidFill>
                  <a:srgbClr val="0000FF"/>
                </a:solidFill>
              </a:rPr>
              <a:t>Paimpol-Bréhat.</a:t>
            </a:r>
            <a:endParaRPr lang="fr-FR" sz="2800" dirty="0" smtClean="0"/>
          </a:p>
        </p:txBody>
      </p:sp>
    </p:spTree>
    <p:extLst>
      <p:ext uri="{BB962C8B-B14F-4D97-AF65-F5344CB8AC3E}">
        <p14:creationId xmlns:p14="http://schemas.microsoft.com/office/powerpoint/2010/main" val="177221382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30</a:t>
            </a:fld>
            <a:endParaRPr lang="fr-FR"/>
          </a:p>
        </p:txBody>
      </p:sp>
      <p:sp>
        <p:nvSpPr>
          <p:cNvPr id="7" name="ZoneTexte 6"/>
          <p:cNvSpPr txBox="1"/>
          <p:nvPr/>
        </p:nvSpPr>
        <p:spPr>
          <a:xfrm>
            <a:off x="395536" y="1124744"/>
            <a:ext cx="8424936" cy="5262979"/>
          </a:xfrm>
          <a:prstGeom prst="rect">
            <a:avLst/>
          </a:prstGeom>
          <a:noFill/>
        </p:spPr>
        <p:txBody>
          <a:bodyPr wrap="square" rtlCol="0">
            <a:spAutoFit/>
          </a:bodyPr>
          <a:lstStyle/>
          <a:p>
            <a:pPr algn="just">
              <a:lnSpc>
                <a:spcPct val="150000"/>
              </a:lnSpc>
            </a:pPr>
            <a:r>
              <a:rPr lang="fr-FR" sz="2800" dirty="0" smtClean="0">
                <a:solidFill>
                  <a:srgbClr val="0000FF"/>
                </a:solidFill>
              </a:rPr>
              <a:t>Les sciences de l’ingénieur n’ont pas vocation à n’être enseignées que dans certains lycées. </a:t>
            </a:r>
            <a:r>
              <a:rPr lang="fr-FR" sz="2800" b="1" dirty="0" smtClean="0">
                <a:solidFill>
                  <a:srgbClr val="0000FF"/>
                </a:solidFill>
              </a:rPr>
              <a:t>Il faut promouvoir leur enseignement dans tous les lycées</a:t>
            </a:r>
            <a:r>
              <a:rPr lang="fr-FR" b="1" dirty="0" smtClean="0">
                <a:solidFill>
                  <a:srgbClr val="0000FF"/>
                </a:solidFill>
              </a:rPr>
              <a:t>, </a:t>
            </a:r>
            <a:r>
              <a:rPr lang="fr-FR" sz="2800" b="1" dirty="0">
                <a:solidFill>
                  <a:srgbClr val="0000FF"/>
                </a:solidFill>
              </a:rPr>
              <a:t>d’autant plus que 95 % des bacheliers S-SI poursuivent des études supérieures scientifiques et technologiques </a:t>
            </a:r>
            <a:r>
              <a:rPr lang="fr-FR" sz="2800" b="1" dirty="0" smtClean="0">
                <a:solidFill>
                  <a:srgbClr val="0000FF"/>
                </a:solidFill>
              </a:rPr>
              <a:t>longues.</a:t>
            </a:r>
          </a:p>
          <a:p>
            <a:pPr algn="just">
              <a:lnSpc>
                <a:spcPct val="150000"/>
              </a:lnSpc>
            </a:pPr>
            <a:r>
              <a:rPr lang="fr-FR" sz="2800" dirty="0" smtClean="0">
                <a:solidFill>
                  <a:srgbClr val="0000FF"/>
                </a:solidFill>
              </a:rPr>
              <a:t>Cette promotion passe aussi par la participation à des concours nationaux comme les olympiades de sciences de l’ingénieur.</a:t>
            </a:r>
            <a:endParaRPr lang="fr-FR" sz="2800" dirty="0">
              <a:solidFill>
                <a:srgbClr val="0000FF"/>
              </a:solidFill>
            </a:endParaRPr>
          </a:p>
        </p:txBody>
      </p:sp>
    </p:spTree>
    <p:extLst>
      <p:ext uri="{BB962C8B-B14F-4D97-AF65-F5344CB8AC3E}">
        <p14:creationId xmlns:p14="http://schemas.microsoft.com/office/powerpoint/2010/main" val="82331262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quarter" idx="10"/>
          </p:nvPr>
        </p:nvSpPr>
        <p:spPr/>
        <p:txBody>
          <a:bodyPr/>
          <a:lstStyle/>
          <a:p>
            <a:pPr>
              <a:defRPr/>
            </a:pPr>
            <a:r>
              <a:rPr lang="fr-FR" smtClean="0"/>
              <a:t>19 novembre 2013</a:t>
            </a:r>
            <a:endParaRPr lang="fr-FR"/>
          </a:p>
        </p:txBody>
      </p:sp>
      <p:sp>
        <p:nvSpPr>
          <p:cNvPr id="5" name="Espace réservé du pied de page 4"/>
          <p:cNvSpPr>
            <a:spLocks noGrp="1"/>
          </p:cNvSpPr>
          <p:nvPr>
            <p:ph type="ftr" sz="quarter" idx="11"/>
          </p:nvPr>
        </p:nvSpPr>
        <p:spPr/>
        <p:txBody>
          <a:bodyPr/>
          <a:lstStyle/>
          <a:p>
            <a:pPr>
              <a:defRPr/>
            </a:pPr>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pPr>
              <a:defRPr/>
            </a:pPr>
            <a:fld id="{1498FCA5-4606-45F2-946E-1AA38CD5B6F6}" type="slidenum">
              <a:rPr lang="fr-FR"/>
              <a:pPr>
                <a:defRPr/>
              </a:pPr>
              <a:t>31</a:t>
            </a:fld>
            <a:endParaRPr lang="fr-FR"/>
          </a:p>
        </p:txBody>
      </p:sp>
      <p:pic>
        <p:nvPicPr>
          <p:cNvPr id="3994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2266950"/>
            <a:ext cx="3062288" cy="212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2" name="Rectangle 3"/>
          <p:cNvSpPr>
            <a:spLocks noChangeArrowheads="1"/>
          </p:cNvSpPr>
          <p:nvPr/>
        </p:nvSpPr>
        <p:spPr bwMode="auto">
          <a:xfrm>
            <a:off x="909638" y="1628775"/>
            <a:ext cx="4752975" cy="424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nSpc>
                <a:spcPct val="150000"/>
              </a:lnSpc>
            </a:pPr>
            <a:r>
              <a:rPr lang="fr-FR" sz="3200" b="1" dirty="0">
                <a:solidFill>
                  <a:srgbClr val="0000FF"/>
                </a:solidFill>
                <a:latin typeface="Arial" charset="0"/>
                <a:cs typeface="Times New Roman" pitchFamily="18" charset="0"/>
              </a:rPr>
              <a:t>Les nouvelles technologies nous ont condamnés à devenir intelligents. </a:t>
            </a:r>
            <a:endParaRPr lang="fr-FR" sz="3200" b="1" dirty="0">
              <a:solidFill>
                <a:srgbClr val="0000FF"/>
              </a:solidFill>
              <a:latin typeface="Arial" charset="0"/>
            </a:endParaRPr>
          </a:p>
          <a:p>
            <a:pPr eaLnBrk="0" hangingPunct="0"/>
            <a:endParaRPr lang="fr-FR" sz="3200" dirty="0">
              <a:solidFill>
                <a:srgbClr val="0000FF"/>
              </a:solidFill>
              <a:latin typeface="Arial" charset="0"/>
              <a:cs typeface="Times New Roman" pitchFamily="18" charset="0"/>
            </a:endParaRPr>
          </a:p>
          <a:p>
            <a:pPr eaLnBrk="0" hangingPunct="0"/>
            <a:r>
              <a:rPr lang="fr-FR" sz="2800" i="1" dirty="0">
                <a:solidFill>
                  <a:srgbClr val="0000FF"/>
                </a:solidFill>
                <a:latin typeface="Arial" charset="0"/>
                <a:cs typeface="Times New Roman" pitchFamily="18" charset="0"/>
              </a:rPr>
              <a:t>Michel Serres</a:t>
            </a:r>
            <a:endParaRPr lang="fr-FR" sz="2800" i="1" dirty="0">
              <a:solidFill>
                <a:srgbClr val="0000FF"/>
              </a:solidFill>
              <a:latin typeface="Arial" charset="0"/>
            </a:endParaRPr>
          </a:p>
          <a:p>
            <a:pPr eaLnBrk="0" hangingPunct="0"/>
            <a:endParaRPr lang="fr-FR" dirty="0">
              <a:latin typeface="Arial" charset="0"/>
            </a:endParaRPr>
          </a:p>
        </p:txBody>
      </p:sp>
      <p:sp>
        <p:nvSpPr>
          <p:cNvPr id="39943" name="Rectangle 4"/>
          <p:cNvSpPr>
            <a:spLocks noChangeArrowheads="1"/>
          </p:cNvSpPr>
          <p:nvPr/>
        </p:nvSpPr>
        <p:spPr bwMode="auto">
          <a:xfrm>
            <a:off x="0" y="20002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latin typeface="Arial" charset="0"/>
            </a:endParaRPr>
          </a:p>
        </p:txBody>
      </p:sp>
    </p:spTree>
    <p:extLst>
      <p:ext uri="{BB962C8B-B14F-4D97-AF65-F5344CB8AC3E}">
        <p14:creationId xmlns:p14="http://schemas.microsoft.com/office/powerpoint/2010/main" val="219840367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4</a:t>
            </a:fld>
            <a:endParaRPr lang="fr-FR"/>
          </a:p>
        </p:txBody>
      </p:sp>
      <p:sp>
        <p:nvSpPr>
          <p:cNvPr id="7" name="ZoneTexte 6"/>
          <p:cNvSpPr txBox="1"/>
          <p:nvPr/>
        </p:nvSpPr>
        <p:spPr>
          <a:xfrm>
            <a:off x="289268" y="1052736"/>
            <a:ext cx="8568952" cy="5539978"/>
          </a:xfrm>
          <a:prstGeom prst="rect">
            <a:avLst/>
          </a:prstGeom>
          <a:noFill/>
        </p:spPr>
        <p:txBody>
          <a:bodyPr wrap="square" rtlCol="0">
            <a:spAutoFit/>
          </a:bodyPr>
          <a:lstStyle/>
          <a:p>
            <a:pPr algn="just">
              <a:lnSpc>
                <a:spcPct val="150000"/>
              </a:lnSpc>
            </a:pPr>
            <a:r>
              <a:rPr lang="fr-FR" sz="2800" dirty="0">
                <a:solidFill>
                  <a:srgbClr val="0000FF"/>
                </a:solidFill>
              </a:rPr>
              <a:t>Sujets articulés autour d’une modélisation </a:t>
            </a:r>
            <a:r>
              <a:rPr lang="fr-FR" sz="2800" dirty="0" err="1">
                <a:solidFill>
                  <a:srgbClr val="0000FF"/>
                </a:solidFill>
              </a:rPr>
              <a:t>multiphysique</a:t>
            </a:r>
            <a:r>
              <a:rPr lang="fr-FR" sz="2800" dirty="0">
                <a:solidFill>
                  <a:srgbClr val="0000FF"/>
                </a:solidFill>
              </a:rPr>
              <a:t> du système étudié </a:t>
            </a:r>
            <a:r>
              <a:rPr lang="fr-FR" sz="2800" dirty="0" smtClean="0">
                <a:solidFill>
                  <a:srgbClr val="0000FF"/>
                </a:solidFill>
              </a:rPr>
              <a:t>; le  </a:t>
            </a:r>
            <a:r>
              <a:rPr lang="fr-FR" sz="2800" dirty="0">
                <a:solidFill>
                  <a:srgbClr val="0000FF"/>
                </a:solidFill>
              </a:rPr>
              <a:t>candidat </a:t>
            </a:r>
            <a:r>
              <a:rPr lang="fr-FR" sz="2800" dirty="0" smtClean="0">
                <a:solidFill>
                  <a:srgbClr val="0000FF"/>
                </a:solidFill>
              </a:rPr>
              <a:t>est amené </a:t>
            </a:r>
            <a:r>
              <a:rPr lang="fr-FR" sz="2800" dirty="0">
                <a:solidFill>
                  <a:srgbClr val="0000FF"/>
                </a:solidFill>
              </a:rPr>
              <a:t>à répondre à des problématiques </a:t>
            </a:r>
            <a:r>
              <a:rPr lang="fr-FR" sz="2800" dirty="0" smtClean="0">
                <a:solidFill>
                  <a:srgbClr val="0000FF"/>
                </a:solidFill>
              </a:rPr>
              <a:t>conclues </a:t>
            </a:r>
            <a:r>
              <a:rPr lang="fr-FR" sz="2800" dirty="0">
                <a:solidFill>
                  <a:srgbClr val="0000FF"/>
                </a:solidFill>
              </a:rPr>
              <a:t>par une synthèse finale réflexive. </a:t>
            </a:r>
          </a:p>
          <a:p>
            <a:pPr algn="just">
              <a:lnSpc>
                <a:spcPct val="150000"/>
              </a:lnSpc>
            </a:pPr>
            <a:r>
              <a:rPr lang="fr-FR" sz="2800" dirty="0" smtClean="0">
                <a:solidFill>
                  <a:srgbClr val="0000FF"/>
                </a:solidFill>
              </a:rPr>
              <a:t>Sujets </a:t>
            </a:r>
            <a:r>
              <a:rPr lang="fr-FR" sz="2800" dirty="0">
                <a:solidFill>
                  <a:srgbClr val="0000FF"/>
                </a:solidFill>
              </a:rPr>
              <a:t>nécessitant d’allier en permanence des moments d’analyse et de synthèse caractéristiques de la démarche d’ingénieur autour </a:t>
            </a:r>
            <a:r>
              <a:rPr lang="fr-FR" sz="2800" dirty="0" smtClean="0">
                <a:solidFill>
                  <a:srgbClr val="0000FF"/>
                </a:solidFill>
              </a:rPr>
              <a:t>de </a:t>
            </a:r>
            <a:r>
              <a:rPr lang="fr-FR" sz="2800" dirty="0">
                <a:solidFill>
                  <a:srgbClr val="0000FF"/>
                </a:solidFill>
              </a:rPr>
              <a:t>la notion d’écarts, en référence avec le programme.</a:t>
            </a:r>
          </a:p>
          <a:p>
            <a:endParaRPr lang="fr-FR" dirty="0"/>
          </a:p>
        </p:txBody>
      </p:sp>
    </p:spTree>
    <p:extLst>
      <p:ext uri="{BB962C8B-B14F-4D97-AF65-F5344CB8AC3E}">
        <p14:creationId xmlns:p14="http://schemas.microsoft.com/office/powerpoint/2010/main" val="12938712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5</a:t>
            </a:fld>
            <a:endParaRPr lang="fr-FR"/>
          </a:p>
        </p:txBody>
      </p:sp>
      <p:sp>
        <p:nvSpPr>
          <p:cNvPr id="7" name="ZoneTexte 6"/>
          <p:cNvSpPr txBox="1"/>
          <p:nvPr/>
        </p:nvSpPr>
        <p:spPr>
          <a:xfrm>
            <a:off x="196752" y="1332796"/>
            <a:ext cx="8767736" cy="3323987"/>
          </a:xfrm>
          <a:prstGeom prst="rect">
            <a:avLst/>
          </a:prstGeom>
          <a:noFill/>
        </p:spPr>
        <p:txBody>
          <a:bodyPr wrap="square" rtlCol="0">
            <a:spAutoFit/>
          </a:bodyPr>
          <a:lstStyle/>
          <a:p>
            <a:pPr algn="just">
              <a:lnSpc>
                <a:spcPct val="150000"/>
              </a:lnSpc>
            </a:pPr>
            <a:r>
              <a:rPr lang="fr-FR" sz="2800" dirty="0">
                <a:solidFill>
                  <a:srgbClr val="0000FF"/>
                </a:solidFill>
              </a:rPr>
              <a:t>Systèmes </a:t>
            </a:r>
            <a:r>
              <a:rPr lang="fr-FR" sz="2800" dirty="0" err="1" smtClean="0">
                <a:solidFill>
                  <a:srgbClr val="0000FF"/>
                </a:solidFill>
              </a:rPr>
              <a:t>pluritechnologiques</a:t>
            </a:r>
            <a:r>
              <a:rPr lang="fr-FR" sz="2800" dirty="0" smtClean="0">
                <a:solidFill>
                  <a:srgbClr val="0000FF"/>
                </a:solidFill>
              </a:rPr>
              <a:t> </a:t>
            </a:r>
            <a:r>
              <a:rPr lang="fr-FR" sz="2800" dirty="0">
                <a:solidFill>
                  <a:srgbClr val="0000FF"/>
                </a:solidFill>
              </a:rPr>
              <a:t>élaborés à partir des démarches précisées dans le document d’accompagnement , et les documents accompagnant le sujet  zéro.</a:t>
            </a:r>
          </a:p>
          <a:p>
            <a:pPr>
              <a:lnSpc>
                <a:spcPct val="150000"/>
              </a:lnSpc>
            </a:pPr>
            <a:r>
              <a:rPr lang="fr-FR" sz="2800" b="1" dirty="0" smtClean="0">
                <a:solidFill>
                  <a:srgbClr val="0000FF"/>
                </a:solidFill>
              </a:rPr>
              <a:t>Sujets volontairement plus faciles que le sujet zéro. Trop ?</a:t>
            </a:r>
            <a:endParaRPr lang="fr-FR" sz="2800" b="1" dirty="0">
              <a:solidFill>
                <a:srgbClr val="0000FF"/>
              </a:solidFill>
            </a:endParaRPr>
          </a:p>
        </p:txBody>
      </p:sp>
      <p:sp>
        <p:nvSpPr>
          <p:cNvPr id="8" name="ZoneTexte 7"/>
          <p:cNvSpPr txBox="1"/>
          <p:nvPr/>
        </p:nvSpPr>
        <p:spPr>
          <a:xfrm>
            <a:off x="196752" y="4869160"/>
            <a:ext cx="8424936" cy="1384995"/>
          </a:xfrm>
          <a:prstGeom prst="rect">
            <a:avLst/>
          </a:prstGeom>
          <a:noFill/>
        </p:spPr>
        <p:txBody>
          <a:bodyPr wrap="square" rtlCol="0">
            <a:spAutoFit/>
          </a:bodyPr>
          <a:lstStyle/>
          <a:p>
            <a:r>
              <a:rPr lang="fr-FR" sz="2800" dirty="0" smtClean="0">
                <a:solidFill>
                  <a:srgbClr val="0000FF"/>
                </a:solidFill>
                <a:hlinkClick r:id="rId2" action="ppaction://hlinkfile"/>
              </a:rPr>
              <a:t>Grille de correction</a:t>
            </a:r>
            <a:r>
              <a:rPr lang="fr-FR" sz="2800" dirty="0" smtClean="0">
                <a:solidFill>
                  <a:srgbClr val="0000FF"/>
                </a:solidFill>
              </a:rPr>
              <a:t>  (BOEN du 3 mai 2012)</a:t>
            </a:r>
          </a:p>
          <a:p>
            <a:endParaRPr lang="fr-FR" sz="2800" dirty="0">
              <a:solidFill>
                <a:srgbClr val="0000FF"/>
              </a:solidFill>
            </a:endParaRPr>
          </a:p>
          <a:p>
            <a:r>
              <a:rPr lang="fr-FR" sz="2800" dirty="0" smtClean="0">
                <a:solidFill>
                  <a:srgbClr val="0000FF"/>
                </a:solidFill>
                <a:hlinkClick r:id="rId3" action="ppaction://hlinkfile"/>
              </a:rPr>
              <a:t>Résultats</a:t>
            </a:r>
            <a:endParaRPr lang="fr-FR" sz="2800" dirty="0">
              <a:solidFill>
                <a:srgbClr val="0000FF"/>
              </a:solidFill>
            </a:endParaRPr>
          </a:p>
        </p:txBody>
      </p:sp>
    </p:spTree>
    <p:extLst>
      <p:ext uri="{BB962C8B-B14F-4D97-AF65-F5344CB8AC3E}">
        <p14:creationId xmlns:p14="http://schemas.microsoft.com/office/powerpoint/2010/main" val="37471726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6</a:t>
            </a:fld>
            <a:endParaRPr lang="fr-FR"/>
          </a:p>
        </p:txBody>
      </p:sp>
      <p:sp>
        <p:nvSpPr>
          <p:cNvPr id="7" name="ZoneTexte 6"/>
          <p:cNvSpPr txBox="1"/>
          <p:nvPr/>
        </p:nvSpPr>
        <p:spPr>
          <a:xfrm>
            <a:off x="533872" y="1556792"/>
            <a:ext cx="8358608" cy="3257174"/>
          </a:xfrm>
          <a:prstGeom prst="rect">
            <a:avLst/>
          </a:prstGeom>
          <a:noFill/>
        </p:spPr>
        <p:txBody>
          <a:bodyPr wrap="square" rtlCol="0">
            <a:spAutoFit/>
          </a:bodyPr>
          <a:lstStyle/>
          <a:p>
            <a:pPr algn="just">
              <a:lnSpc>
                <a:spcPct val="150000"/>
              </a:lnSpc>
            </a:pPr>
            <a:r>
              <a:rPr lang="fr-FR" sz="2800" dirty="0">
                <a:solidFill>
                  <a:srgbClr val="0000FF"/>
                </a:solidFill>
              </a:rPr>
              <a:t>La plupart des académies a choisi une correction par îlots afin d’homogénéiser et d’harmoniser les points de vue des correcteurs. Chaque correcteur a corrigé toutes les questions d’une même copie quelle que soit sa spécialité d’origine. </a:t>
            </a:r>
            <a:endParaRPr lang="fr-FR" dirty="0"/>
          </a:p>
        </p:txBody>
      </p:sp>
    </p:spTree>
    <p:extLst>
      <p:ext uri="{BB962C8B-B14F-4D97-AF65-F5344CB8AC3E}">
        <p14:creationId xmlns:p14="http://schemas.microsoft.com/office/powerpoint/2010/main" val="393975241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7</a:t>
            </a:fld>
            <a:endParaRPr lang="fr-FR"/>
          </a:p>
        </p:txBody>
      </p:sp>
      <p:sp>
        <p:nvSpPr>
          <p:cNvPr id="7" name="ZoneTexte 6"/>
          <p:cNvSpPr txBox="1"/>
          <p:nvPr/>
        </p:nvSpPr>
        <p:spPr>
          <a:xfrm>
            <a:off x="370424" y="1340768"/>
            <a:ext cx="8570068" cy="3970318"/>
          </a:xfrm>
          <a:prstGeom prst="rect">
            <a:avLst/>
          </a:prstGeom>
          <a:noFill/>
        </p:spPr>
        <p:txBody>
          <a:bodyPr wrap="square" rtlCol="0">
            <a:spAutoFit/>
          </a:bodyPr>
          <a:lstStyle/>
          <a:p>
            <a:pPr algn="just">
              <a:lnSpc>
                <a:spcPct val="150000"/>
              </a:lnSpc>
            </a:pPr>
            <a:r>
              <a:rPr lang="fr-FR" sz="2800" b="1" dirty="0">
                <a:solidFill>
                  <a:srgbClr val="0000FF"/>
                </a:solidFill>
              </a:rPr>
              <a:t>Futurs sujets</a:t>
            </a:r>
          </a:p>
          <a:p>
            <a:pPr algn="just">
              <a:lnSpc>
                <a:spcPct val="150000"/>
              </a:lnSpc>
            </a:pPr>
            <a:r>
              <a:rPr lang="fr-FR" sz="2800" dirty="0" smtClean="0">
                <a:solidFill>
                  <a:srgbClr val="0000FF"/>
                </a:solidFill>
              </a:rPr>
              <a:t>Sujets proposés seront dans le même esprit.</a:t>
            </a:r>
          </a:p>
          <a:p>
            <a:pPr algn="just">
              <a:lnSpc>
                <a:spcPct val="150000"/>
              </a:lnSpc>
            </a:pPr>
            <a:r>
              <a:rPr lang="fr-FR" sz="2800" dirty="0" smtClean="0">
                <a:solidFill>
                  <a:srgbClr val="0000FF"/>
                </a:solidFill>
              </a:rPr>
              <a:t>Un </a:t>
            </a:r>
            <a:r>
              <a:rPr lang="fr-FR" sz="2800" dirty="0">
                <a:solidFill>
                  <a:srgbClr val="0000FF"/>
                </a:solidFill>
              </a:rPr>
              <a:t>ajustement sera réalisé sur le niveau </a:t>
            </a:r>
            <a:r>
              <a:rPr lang="fr-FR" sz="2800" dirty="0" smtClean="0">
                <a:solidFill>
                  <a:srgbClr val="0000FF"/>
                </a:solidFill>
              </a:rPr>
              <a:t>des difficultés technologiques et scientifiques </a:t>
            </a:r>
            <a:r>
              <a:rPr lang="fr-FR" sz="2800" dirty="0">
                <a:solidFill>
                  <a:srgbClr val="0000FF"/>
                </a:solidFill>
              </a:rPr>
              <a:t>de l’épreuve mais </a:t>
            </a:r>
            <a:r>
              <a:rPr lang="fr-FR" sz="2800" dirty="0" smtClean="0">
                <a:solidFill>
                  <a:srgbClr val="0000FF"/>
                </a:solidFill>
              </a:rPr>
              <a:t>certainement aussi </a:t>
            </a:r>
            <a:r>
              <a:rPr lang="fr-FR" sz="2800" dirty="0">
                <a:solidFill>
                  <a:srgbClr val="0000FF"/>
                </a:solidFill>
              </a:rPr>
              <a:t>sur la pondération de la grille, permettant ainsi une évaluation plus fine des candidats. </a:t>
            </a:r>
            <a:endParaRPr lang="fr-FR" dirty="0"/>
          </a:p>
        </p:txBody>
      </p:sp>
    </p:spTree>
    <p:extLst>
      <p:ext uri="{BB962C8B-B14F-4D97-AF65-F5344CB8AC3E}">
        <p14:creationId xmlns:p14="http://schemas.microsoft.com/office/powerpoint/2010/main" val="299163335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8</a:t>
            </a:fld>
            <a:endParaRPr lang="fr-FR"/>
          </a:p>
        </p:txBody>
      </p:sp>
      <p:sp>
        <p:nvSpPr>
          <p:cNvPr id="7" name="ZoneTexte 6"/>
          <p:cNvSpPr txBox="1"/>
          <p:nvPr/>
        </p:nvSpPr>
        <p:spPr>
          <a:xfrm>
            <a:off x="899592" y="2717631"/>
            <a:ext cx="7097940" cy="646331"/>
          </a:xfrm>
          <a:prstGeom prst="rect">
            <a:avLst/>
          </a:prstGeom>
          <a:noFill/>
        </p:spPr>
        <p:txBody>
          <a:bodyPr wrap="square" rtlCol="0">
            <a:spAutoFit/>
          </a:bodyPr>
          <a:lstStyle/>
          <a:p>
            <a:pPr algn="ctr"/>
            <a:r>
              <a:rPr lang="fr-FR" sz="3600" b="1" dirty="0" smtClean="0">
                <a:solidFill>
                  <a:srgbClr val="0000FF"/>
                </a:solidFill>
              </a:rPr>
              <a:t>Projet</a:t>
            </a:r>
            <a:endParaRPr lang="fr-FR" sz="3200" b="1" dirty="0">
              <a:solidFill>
                <a:srgbClr val="0000FF"/>
              </a:solidFill>
            </a:endParaRPr>
          </a:p>
        </p:txBody>
      </p:sp>
    </p:spTree>
    <p:extLst>
      <p:ext uri="{BB962C8B-B14F-4D97-AF65-F5344CB8AC3E}">
        <p14:creationId xmlns:p14="http://schemas.microsoft.com/office/powerpoint/2010/main" val="117317656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19 novembre 2013</a:t>
            </a:r>
            <a:endParaRPr lang="fr-FR"/>
          </a:p>
        </p:txBody>
      </p:sp>
      <p:sp>
        <p:nvSpPr>
          <p:cNvPr id="5" name="Espace réservé du pied de page 4"/>
          <p:cNvSpPr>
            <a:spLocks noGrp="1"/>
          </p:cNvSpPr>
          <p:nvPr>
            <p:ph type="ftr" sz="quarter" idx="11"/>
          </p:nvPr>
        </p:nvSpPr>
        <p:spPr/>
        <p:txBody>
          <a:bodyPr/>
          <a:lstStyle/>
          <a:p>
            <a:r>
              <a:rPr lang="fr-FR" smtClean="0"/>
              <a:t>Nobert Perrot - Doyen du groupe STI de l'IGEN</a:t>
            </a:r>
            <a:endParaRPr lang="fr-FR"/>
          </a:p>
        </p:txBody>
      </p:sp>
      <p:sp>
        <p:nvSpPr>
          <p:cNvPr id="6" name="Espace réservé du numéro de diapositive 5"/>
          <p:cNvSpPr>
            <a:spLocks noGrp="1"/>
          </p:cNvSpPr>
          <p:nvPr>
            <p:ph type="sldNum" sz="quarter" idx="12"/>
          </p:nvPr>
        </p:nvSpPr>
        <p:spPr/>
        <p:txBody>
          <a:bodyPr/>
          <a:lstStyle/>
          <a:p>
            <a:fld id="{CA6AC5F9-CEDA-4ED3-966E-6E7BAAF25606}" type="slidenum">
              <a:rPr lang="fr-FR" smtClean="0"/>
              <a:pPr/>
              <a:t>9</a:t>
            </a:fld>
            <a:endParaRPr lang="fr-FR"/>
          </a:p>
        </p:txBody>
      </p:sp>
      <p:sp>
        <p:nvSpPr>
          <p:cNvPr id="7" name="ZoneTexte 6"/>
          <p:cNvSpPr txBox="1"/>
          <p:nvPr/>
        </p:nvSpPr>
        <p:spPr>
          <a:xfrm>
            <a:off x="539552" y="1196752"/>
            <a:ext cx="8280920" cy="4875181"/>
          </a:xfrm>
          <a:prstGeom prst="rect">
            <a:avLst/>
          </a:prstGeom>
          <a:noFill/>
        </p:spPr>
        <p:txBody>
          <a:bodyPr wrap="square" rtlCol="0">
            <a:spAutoFit/>
          </a:bodyPr>
          <a:lstStyle/>
          <a:p>
            <a:r>
              <a:rPr lang="fr-FR" sz="2800" b="1" dirty="0">
                <a:solidFill>
                  <a:srgbClr val="0000FF"/>
                </a:solidFill>
              </a:rPr>
              <a:t>Bulletin officiel spécial n° 9 du 30 septembre 2010 </a:t>
            </a:r>
            <a:endParaRPr lang="fr-FR" sz="2800" b="1" dirty="0" smtClean="0">
              <a:solidFill>
                <a:srgbClr val="0000FF"/>
              </a:solidFill>
            </a:endParaRPr>
          </a:p>
          <a:p>
            <a:r>
              <a:rPr lang="fr-FR" sz="2800" i="1" dirty="0" smtClean="0">
                <a:solidFill>
                  <a:srgbClr val="0000FF"/>
                </a:solidFill>
              </a:rPr>
              <a:t>Interdisciplinarité </a:t>
            </a:r>
            <a:endParaRPr lang="fr-FR" sz="2800" i="1" dirty="0">
              <a:solidFill>
                <a:srgbClr val="0000FF"/>
              </a:solidFill>
            </a:endParaRPr>
          </a:p>
          <a:p>
            <a:pPr algn="just">
              <a:lnSpc>
                <a:spcPct val="130000"/>
              </a:lnSpc>
            </a:pPr>
            <a:r>
              <a:rPr lang="fr-FR" sz="2800" i="1" dirty="0">
                <a:solidFill>
                  <a:srgbClr val="0000FF"/>
                </a:solidFill>
              </a:rPr>
              <a:t>En classe de première</a:t>
            </a:r>
            <a:r>
              <a:rPr lang="fr-FR" sz="2800" b="1" i="1" dirty="0">
                <a:solidFill>
                  <a:srgbClr val="0000FF"/>
                </a:solidFill>
              </a:rPr>
              <a:t>, les travaux personnels encadrés sont intégrés dans l’horaire de sciences de l’ingénieur</a:t>
            </a:r>
            <a:r>
              <a:rPr lang="fr-FR" sz="2800" i="1" dirty="0">
                <a:solidFill>
                  <a:srgbClr val="0000FF"/>
                </a:solidFill>
              </a:rPr>
              <a:t>. Le principe de base est la pluridisciplinarité, </a:t>
            </a:r>
            <a:r>
              <a:rPr lang="fr-FR" sz="2800" b="1" i="1" dirty="0">
                <a:solidFill>
                  <a:srgbClr val="0000FF"/>
                </a:solidFill>
              </a:rPr>
              <a:t>deux disciplines au moins doivent être impliquées : la discipline caractéristique de la série ainsi que, par exemple, les mathématiques, la physique-chimie ou encore les sciences de la vie et de la Terre. </a:t>
            </a:r>
          </a:p>
        </p:txBody>
      </p:sp>
    </p:spTree>
    <p:extLst>
      <p:ext uri="{BB962C8B-B14F-4D97-AF65-F5344CB8AC3E}">
        <p14:creationId xmlns:p14="http://schemas.microsoft.com/office/powerpoint/2010/main" val="2181110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1145</TotalTime>
  <Words>3546</Words>
  <Application>Microsoft Macintosh PowerPoint</Application>
  <PresentationFormat>Présentation à l'écran (4:3)</PresentationFormat>
  <Paragraphs>1024</Paragraphs>
  <Slides>31</Slides>
  <Notes>4</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MEN</dc:creator>
  <cp:lastModifiedBy>Philippe Young</cp:lastModifiedBy>
  <cp:revision>63</cp:revision>
  <dcterms:created xsi:type="dcterms:W3CDTF">2012-11-06T10:15:43Z</dcterms:created>
  <dcterms:modified xsi:type="dcterms:W3CDTF">2013-11-19T10:20:00Z</dcterms:modified>
</cp:coreProperties>
</file>