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95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2D1A680-02A2-4D75-AA8A-68089327F1D1}" type="datetimeFigureOut">
              <a:rPr lang="fr-FR" smtClean="0"/>
              <a:t>04/04/2013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0BE7BD-BDC5-4F06-9BF5-CF65DE5DA3E9}"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2D1A680-02A2-4D75-AA8A-68089327F1D1}" type="datetimeFigureOut">
              <a:rPr lang="fr-FR" smtClean="0"/>
              <a:t>04/04/2013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0BE7BD-BDC5-4F06-9BF5-CF65DE5DA3E9}"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2D1A680-02A2-4D75-AA8A-68089327F1D1}" type="datetimeFigureOut">
              <a:rPr lang="fr-FR" smtClean="0"/>
              <a:t>04/04/2013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0BE7BD-BDC5-4F06-9BF5-CF65DE5DA3E9}"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2D1A680-02A2-4D75-AA8A-68089327F1D1}" type="datetimeFigureOut">
              <a:rPr lang="fr-FR" smtClean="0"/>
              <a:t>04/04/2013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0BE7BD-BDC5-4F06-9BF5-CF65DE5DA3E9}"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2D1A680-02A2-4D75-AA8A-68089327F1D1}" type="datetimeFigureOut">
              <a:rPr lang="fr-FR" smtClean="0"/>
              <a:t>04/04/2013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0BE7BD-BDC5-4F06-9BF5-CF65DE5DA3E9}"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2D1A680-02A2-4D75-AA8A-68089327F1D1}" type="datetimeFigureOut">
              <a:rPr lang="fr-FR" smtClean="0"/>
              <a:t>04/04/2013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0BE7BD-BDC5-4F06-9BF5-CF65DE5DA3E9}"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2D1A680-02A2-4D75-AA8A-68089327F1D1}" type="datetimeFigureOut">
              <a:rPr lang="fr-FR" smtClean="0"/>
              <a:t>04/04/2013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E0BE7BD-BDC5-4F06-9BF5-CF65DE5DA3E9}"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12D1A680-02A2-4D75-AA8A-68089327F1D1}" type="datetimeFigureOut">
              <a:rPr lang="fr-FR" smtClean="0"/>
              <a:t>04/04/2013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E0BE7BD-BDC5-4F06-9BF5-CF65DE5DA3E9}"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2D1A680-02A2-4D75-AA8A-68089327F1D1}" type="datetimeFigureOut">
              <a:rPr lang="fr-FR" smtClean="0"/>
              <a:t>04/04/2013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E0BE7BD-BDC5-4F06-9BF5-CF65DE5DA3E9}"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2D1A680-02A2-4D75-AA8A-68089327F1D1}" type="datetimeFigureOut">
              <a:rPr lang="fr-FR" smtClean="0"/>
              <a:t>04/04/2013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0BE7BD-BDC5-4F06-9BF5-CF65DE5DA3E9}"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2D1A680-02A2-4D75-AA8A-68089327F1D1}" type="datetimeFigureOut">
              <a:rPr lang="fr-FR" smtClean="0"/>
              <a:t>04/04/2013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0BE7BD-BDC5-4F06-9BF5-CF65DE5DA3E9}"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age 8" descr="Penly.jpg"/>
          <p:cNvPicPr>
            <a:picLocks noChangeAspect="1"/>
          </p:cNvPicPr>
          <p:nvPr userDrawn="1"/>
        </p:nvPicPr>
        <p:blipFill>
          <a:blip r:embed="rId13" cstate="print">
            <a:lum bright="47000" contrast="-76000"/>
          </a:blip>
          <a:stretch>
            <a:fillRect/>
          </a:stretch>
        </p:blipFill>
        <p:spPr>
          <a:xfrm>
            <a:off x="0" y="-60517"/>
            <a:ext cx="9144000" cy="6081805"/>
          </a:xfrm>
          <a:prstGeom prst="rect">
            <a:avLst/>
          </a:prstGeom>
        </p:spPr>
      </p:pic>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D1A680-02A2-4D75-AA8A-68089327F1D1}" type="datetimeFigureOut">
              <a:rPr lang="fr-FR" smtClean="0"/>
              <a:t>04/04/2013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BE7BD-BDC5-4F06-9BF5-CF65DE5DA3E9}" type="slidenum">
              <a:rPr lang="fr-FR" smtClean="0"/>
              <a:t>‹N°›</a:t>
            </a:fld>
            <a:endParaRPr lang="fr-FR"/>
          </a:p>
        </p:txBody>
      </p:sp>
      <p:sp>
        <p:nvSpPr>
          <p:cNvPr id="41986" name="AutoShape 2" descr="http://oxygene-terre.fr/blog/wp-content/uploads/2012/04/penly-110315CP5002.jpg"/>
          <p:cNvSpPr>
            <a:spLocks noChangeAspect="1" noChangeArrowheads="1"/>
          </p:cNvSpPr>
          <p:nvPr userDrawn="1"/>
        </p:nvSpPr>
        <p:spPr bwMode="auto">
          <a:xfrm>
            <a:off x="63500" y="-136525"/>
            <a:ext cx="8372475" cy="557212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1988" name="AutoShape 4" descr="http://oxygene-terre.fr/blog/wp-content/uploads/2012/04/penly-110315CP5002.jpg"/>
          <p:cNvSpPr>
            <a:spLocks noChangeAspect="1" noChangeArrowheads="1"/>
          </p:cNvSpPr>
          <p:nvPr userDrawn="1"/>
        </p:nvSpPr>
        <p:spPr bwMode="auto">
          <a:xfrm>
            <a:off x="63500" y="-136525"/>
            <a:ext cx="8372475" cy="5572125"/>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2" name="Image 11" descr="index.jpg"/>
          <p:cNvPicPr>
            <a:picLocks noChangeAspect="1"/>
          </p:cNvPicPr>
          <p:nvPr userDrawn="1"/>
        </p:nvPicPr>
        <p:blipFill>
          <a:blip r:embed="rId14" cstate="print"/>
          <a:stretch>
            <a:fillRect/>
          </a:stretch>
        </p:blipFill>
        <p:spPr>
          <a:xfrm>
            <a:off x="0" y="6019491"/>
            <a:ext cx="683567" cy="838509"/>
          </a:xfrm>
          <a:prstGeom prst="rect">
            <a:avLst/>
          </a:prstGeom>
        </p:spPr>
      </p:pic>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Rénovatio</a:t>
            </a:r>
            <a:r>
              <a:rPr lang="fr-FR" dirty="0"/>
              <a:t>n</a:t>
            </a:r>
            <a:r>
              <a:rPr lang="fr-FR" dirty="0" smtClean="0"/>
              <a:t> du baccalauréat professionnel Environnement Nucléaire</a:t>
            </a:r>
            <a:endParaRPr lang="fr-FR" dirty="0"/>
          </a:p>
        </p:txBody>
      </p:sp>
      <p:sp>
        <p:nvSpPr>
          <p:cNvPr id="3" name="Sous-titre 2"/>
          <p:cNvSpPr>
            <a:spLocks noGrp="1"/>
          </p:cNvSpPr>
          <p:nvPr>
            <p:ph type="subTitle" idx="1"/>
          </p:nvPr>
        </p:nvSpPr>
        <p:spPr/>
        <p:txBody>
          <a:bodyPr/>
          <a:lstStyle/>
          <a:p>
            <a:r>
              <a:rPr lang="fr-FR" dirty="0" smtClean="0"/>
              <a:t>Rapport d’étape</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profil de compétences du bachelier professionnel</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Un professionnel :</a:t>
            </a:r>
          </a:p>
          <a:p>
            <a:pPr lvl="1"/>
            <a:r>
              <a:rPr lang="fr-FR" dirty="0" smtClean="0"/>
              <a:t>Conscient des risques liés à son activité, et qui sait adapter son comportement en conséquence,</a:t>
            </a:r>
          </a:p>
          <a:p>
            <a:pPr lvl="1"/>
            <a:r>
              <a:rPr lang="fr-FR" dirty="0" smtClean="0"/>
              <a:t>Respectueux des réglementations, normes et procédures,</a:t>
            </a:r>
          </a:p>
          <a:p>
            <a:pPr lvl="1"/>
            <a:r>
              <a:rPr lang="fr-FR" dirty="0" smtClean="0"/>
              <a:t>Maîtrisant les technologies et les aptitudes nécessaires à l’accomplissement des activités à exécuter,</a:t>
            </a:r>
          </a:p>
          <a:p>
            <a:pPr lvl="1"/>
            <a:r>
              <a:rPr lang="fr-FR" dirty="0" smtClean="0"/>
              <a:t>Capable de communiquer sur son activité avec sa hiérarchie pour participer au REX, à l’amélioration continue…</a:t>
            </a:r>
          </a:p>
          <a:p>
            <a:pPr lvl="1"/>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De nouveaux savoirs qui ne le sont pas vraiment…</a:t>
            </a:r>
            <a:endParaRPr lang="fr-FR" dirty="0"/>
          </a:p>
        </p:txBody>
      </p:sp>
      <p:sp>
        <p:nvSpPr>
          <p:cNvPr id="3" name="Espace réservé du contenu 2"/>
          <p:cNvSpPr>
            <a:spLocks noGrp="1"/>
          </p:cNvSpPr>
          <p:nvPr>
            <p:ph idx="1"/>
          </p:nvPr>
        </p:nvSpPr>
        <p:spPr/>
        <p:txBody>
          <a:bodyPr>
            <a:normAutofit/>
          </a:bodyPr>
          <a:lstStyle/>
          <a:p>
            <a:r>
              <a:rPr lang="fr-FR" dirty="0" smtClean="0"/>
              <a:t>Un bachelier professionnel en environnement nucléaire doit maîtriser les savoirs de base en mécanique, électricité, hydraulique pour ses futures activités professionnelles et pour passer sereinement la certification intermédiaire d’où l’apparition des champs S1 à S5 du référentiel BEP MPEI comme champs S1 à S5 du baccalauréat professionnel 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De nouveaux savoirs qui ne le sont pas vraiment…</a:t>
            </a:r>
            <a:endParaRPr lang="fr-FR" dirty="0"/>
          </a:p>
        </p:txBody>
      </p:sp>
      <p:sp>
        <p:nvSpPr>
          <p:cNvPr id="3" name="Espace réservé du contenu 2"/>
          <p:cNvSpPr>
            <a:spLocks noGrp="1"/>
          </p:cNvSpPr>
          <p:nvPr>
            <p:ph idx="1"/>
          </p:nvPr>
        </p:nvSpPr>
        <p:spPr/>
        <p:txBody>
          <a:bodyPr/>
          <a:lstStyle/>
          <a:p>
            <a:r>
              <a:rPr lang="fr-FR" dirty="0"/>
              <a:t>S1 : Etude des biens</a:t>
            </a:r>
            <a:r>
              <a:rPr lang="fr-FR" dirty="0" smtClean="0"/>
              <a:t> </a:t>
            </a:r>
          </a:p>
          <a:p>
            <a:r>
              <a:rPr lang="fr-FR" dirty="0" smtClean="0"/>
              <a:t>S2 </a:t>
            </a:r>
            <a:r>
              <a:rPr lang="fr-FR" dirty="0"/>
              <a:t>: Etude des chaînes fonctionnelles</a:t>
            </a:r>
            <a:r>
              <a:rPr lang="fr-FR" dirty="0" smtClean="0"/>
              <a:t> </a:t>
            </a:r>
          </a:p>
          <a:p>
            <a:r>
              <a:rPr lang="fr-FR" dirty="0" smtClean="0"/>
              <a:t>S3 </a:t>
            </a:r>
            <a:r>
              <a:rPr lang="fr-FR" dirty="0"/>
              <a:t>: Intervention de </a:t>
            </a:r>
            <a:r>
              <a:rPr lang="fr-FR" dirty="0" smtClean="0"/>
              <a:t>maintenance</a:t>
            </a:r>
            <a:endParaRPr lang="fr-FR" dirty="0"/>
          </a:p>
          <a:p>
            <a:r>
              <a:rPr lang="fr-FR" dirty="0" smtClean="0"/>
              <a:t>S4 </a:t>
            </a:r>
            <a:r>
              <a:rPr lang="fr-FR" dirty="0"/>
              <a:t>: </a:t>
            </a:r>
            <a:r>
              <a:rPr lang="fr-FR" dirty="0" smtClean="0"/>
              <a:t>SST</a:t>
            </a:r>
            <a:endParaRPr lang="fr-FR" dirty="0"/>
          </a:p>
          <a:p>
            <a:r>
              <a:rPr lang="fr-FR" dirty="0" smtClean="0"/>
              <a:t>S5 </a:t>
            </a:r>
            <a:r>
              <a:rPr lang="fr-FR" dirty="0"/>
              <a:t>: </a:t>
            </a:r>
            <a:r>
              <a:rPr lang="fr-FR" dirty="0" smtClean="0"/>
              <a:t>Méthodes </a:t>
            </a:r>
            <a:r>
              <a:rPr lang="fr-FR" dirty="0"/>
              <a:t>de maintenance</a:t>
            </a:r>
            <a:r>
              <a:rPr lang="fr-FR" dirty="0" smtClean="0"/>
              <a:t> </a:t>
            </a:r>
            <a:r>
              <a:rPr lang="fr-FR" dirty="0"/>
              <a:t> </a:t>
            </a:r>
            <a:r>
              <a:rPr lang="fr-FR" dirty="0" smtClean="0"/>
              <a:t> </a:t>
            </a:r>
            <a:r>
              <a:rPr lang="fr-FR" dirty="0"/>
              <a:t> </a:t>
            </a:r>
            <a:r>
              <a:rPr lang="fr-FR" dirty="0" smtClean="0"/>
              <a:t>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Des nouveaux savoirs issus du REX et spécifiques à l’EN</a:t>
            </a:r>
            <a:endParaRPr lang="fr-FR" dirty="0"/>
          </a:p>
        </p:txBody>
      </p:sp>
      <p:sp>
        <p:nvSpPr>
          <p:cNvPr id="3" name="Espace réservé du contenu 2"/>
          <p:cNvSpPr>
            <a:spLocks noGrp="1"/>
          </p:cNvSpPr>
          <p:nvPr>
            <p:ph idx="1"/>
          </p:nvPr>
        </p:nvSpPr>
        <p:spPr/>
        <p:txBody>
          <a:bodyPr/>
          <a:lstStyle/>
          <a:p>
            <a:r>
              <a:rPr lang="fr-FR" dirty="0"/>
              <a:t>S6 : Intervention en </a:t>
            </a:r>
            <a:r>
              <a:rPr lang="fr-FR" dirty="0" smtClean="0"/>
              <a:t>environnement nucléaire</a:t>
            </a:r>
            <a:endParaRPr lang="fr-FR" dirty="0"/>
          </a:p>
          <a:p>
            <a:r>
              <a:rPr lang="fr-FR" dirty="0" smtClean="0"/>
              <a:t>S7 </a:t>
            </a:r>
            <a:r>
              <a:rPr lang="fr-FR" dirty="0"/>
              <a:t>: Installations nucléaires et exploitants</a:t>
            </a:r>
            <a:r>
              <a:rPr lang="fr-FR" dirty="0" smtClean="0"/>
              <a:t> </a:t>
            </a:r>
            <a:r>
              <a:rPr lang="fr-FR" dirty="0"/>
              <a:t> </a:t>
            </a:r>
            <a:r>
              <a:rPr lang="fr-FR" dirty="0" smtClean="0"/>
              <a:t> </a:t>
            </a:r>
            <a:r>
              <a:rPr lang="fr-FR" dirty="0"/>
              <a:t> </a:t>
            </a:r>
            <a:r>
              <a:rPr lang="fr-FR" dirty="0" smtClean="0"/>
              <a:t> </a:t>
            </a:r>
            <a:r>
              <a:rPr lang="fr-FR" dirty="0"/>
              <a:t> </a:t>
            </a:r>
            <a:r>
              <a:rPr lang="fr-FR" dirty="0" smtClean="0"/>
              <a:t>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 savoir important : la radioprotection ou la physique nucléaire </a:t>
            </a:r>
            <a:r>
              <a:rPr lang="fr-FR" dirty="0" err="1" smtClean="0"/>
              <a:t>contextualisée</a:t>
            </a:r>
            <a:endParaRPr lang="fr-FR" dirty="0"/>
          </a:p>
        </p:txBody>
      </p:sp>
      <p:sp>
        <p:nvSpPr>
          <p:cNvPr id="3" name="Espace réservé du contenu 2"/>
          <p:cNvSpPr>
            <a:spLocks noGrp="1"/>
          </p:cNvSpPr>
          <p:nvPr>
            <p:ph idx="1"/>
          </p:nvPr>
        </p:nvSpPr>
        <p:spPr>
          <a:xfrm>
            <a:off x="457200" y="1988840"/>
            <a:ext cx="8229600" cy="4137323"/>
          </a:xfrm>
        </p:spPr>
        <p:txBody>
          <a:bodyPr/>
          <a:lstStyle/>
          <a:p>
            <a:r>
              <a:rPr lang="fr-FR" dirty="0" smtClean="0"/>
              <a:t>Le champ S8 : la radioprotection</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Proposition de maquette de certification</a:t>
            </a:r>
            <a:endParaRPr lang="fr-FR" dirty="0"/>
          </a:p>
        </p:txBody>
      </p:sp>
      <p:graphicFrame>
        <p:nvGraphicFramePr>
          <p:cNvPr id="4" name="Tableau 3"/>
          <p:cNvGraphicFramePr>
            <a:graphicFrameLocks noGrp="1"/>
          </p:cNvGraphicFramePr>
          <p:nvPr/>
        </p:nvGraphicFramePr>
        <p:xfrm>
          <a:off x="611560" y="1484784"/>
          <a:ext cx="8208911" cy="5006690"/>
        </p:xfrm>
        <a:graphic>
          <a:graphicData uri="http://schemas.openxmlformats.org/drawingml/2006/table">
            <a:tbl>
              <a:tblPr/>
              <a:tblGrid>
                <a:gridCol w="3854674"/>
                <a:gridCol w="1664160"/>
                <a:gridCol w="1314308"/>
                <a:gridCol w="1375769"/>
              </a:tblGrid>
              <a:tr h="783447">
                <a:tc>
                  <a:txBody>
                    <a:bodyPr/>
                    <a:lstStyle/>
                    <a:p>
                      <a:pPr algn="l">
                        <a:lnSpc>
                          <a:spcPct val="115000"/>
                        </a:lnSpc>
                        <a:spcAft>
                          <a:spcPts val="0"/>
                        </a:spcAft>
                      </a:pPr>
                      <a:r>
                        <a:rPr lang="fr-FR" sz="1200" b="1" dirty="0">
                          <a:solidFill>
                            <a:srgbClr val="000000"/>
                          </a:solidFill>
                          <a:latin typeface="Calibri"/>
                          <a:ea typeface="Times New Roman"/>
                          <a:cs typeface="Times New Roman"/>
                        </a:rPr>
                        <a:t> </a:t>
                      </a:r>
                      <a:endParaRPr lang="fr-FR" sz="1200" dirty="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200">
                          <a:solidFill>
                            <a:srgbClr val="000000"/>
                          </a:solidFill>
                          <a:latin typeface="Calibri"/>
                          <a:ea typeface="Times New Roman"/>
                          <a:cs typeface="Times New Roman"/>
                        </a:rPr>
                        <a:t>U2 : Préparer un chantier en environnement nucléaire</a:t>
                      </a:r>
                      <a:endParaRPr lang="fr-FR" sz="120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200">
                          <a:solidFill>
                            <a:srgbClr val="000000"/>
                          </a:solidFill>
                          <a:latin typeface="Calibri"/>
                          <a:ea typeface="Times New Roman"/>
                          <a:cs typeface="Times New Roman"/>
                        </a:rPr>
                        <a:t>U31 : gérer, communiquer, rendre compte</a:t>
                      </a:r>
                      <a:endParaRPr lang="fr-FR" sz="120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200">
                          <a:solidFill>
                            <a:srgbClr val="000000"/>
                          </a:solidFill>
                          <a:latin typeface="Calibri"/>
                          <a:ea typeface="Times New Roman"/>
                          <a:cs typeface="Times New Roman"/>
                        </a:rPr>
                        <a:t>U32 : intervenir en environnement nucléaire</a:t>
                      </a:r>
                      <a:endParaRPr lang="fr-FR" sz="120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724">
                <a:tc>
                  <a:txBody>
                    <a:bodyPr/>
                    <a:lstStyle/>
                    <a:p>
                      <a:pPr algn="l">
                        <a:lnSpc>
                          <a:spcPct val="115000"/>
                        </a:lnSpc>
                        <a:spcAft>
                          <a:spcPts val="0"/>
                        </a:spcAft>
                      </a:pPr>
                      <a:r>
                        <a:rPr lang="fr-FR" sz="1200" b="1" dirty="0">
                          <a:solidFill>
                            <a:srgbClr val="000000"/>
                          </a:solidFill>
                          <a:latin typeface="Calibri"/>
                          <a:ea typeface="Times New Roman"/>
                          <a:cs typeface="Times New Roman"/>
                        </a:rPr>
                        <a:t>C1.1. : Rechercher les informations relatives au dossier d’intervention</a:t>
                      </a:r>
                      <a:endParaRPr lang="fr-FR" sz="1200" dirty="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a:solidFill>
                            <a:srgbClr val="000000"/>
                          </a:solidFill>
                          <a:latin typeface="Calibri"/>
                          <a:ea typeface="Times New Roman"/>
                          <a:cs typeface="Times New Roman"/>
                        </a:rPr>
                        <a:t>X</a:t>
                      </a:r>
                      <a:endParaRPr lang="fr-FR" sz="1200" dirty="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Calibri"/>
                          <a:ea typeface="Times New Roman"/>
                          <a:cs typeface="Times New Roman"/>
                        </a:rPr>
                        <a:t> </a:t>
                      </a:r>
                      <a:endParaRPr lang="fr-FR" sz="120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Calibri"/>
                          <a:ea typeface="Times New Roman"/>
                          <a:cs typeface="Times New Roman"/>
                        </a:rPr>
                        <a:t> </a:t>
                      </a:r>
                      <a:endParaRPr lang="fr-FR" sz="120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724">
                <a:tc>
                  <a:txBody>
                    <a:bodyPr/>
                    <a:lstStyle/>
                    <a:p>
                      <a:pPr algn="l">
                        <a:lnSpc>
                          <a:spcPct val="115000"/>
                        </a:lnSpc>
                        <a:spcAft>
                          <a:spcPts val="0"/>
                        </a:spcAft>
                      </a:pPr>
                      <a:r>
                        <a:rPr lang="fr-FR" sz="1200" b="1" dirty="0">
                          <a:solidFill>
                            <a:srgbClr val="000000"/>
                          </a:solidFill>
                          <a:latin typeface="Calibri"/>
                          <a:ea typeface="Times New Roman"/>
                          <a:cs typeface="Times New Roman"/>
                        </a:rPr>
                        <a:t>C1.2 : Respecter les contraintes et réglementations de l'environnement nucléaire</a:t>
                      </a:r>
                      <a:endParaRPr lang="fr-FR" sz="1200" dirty="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a:solidFill>
                            <a:srgbClr val="000000"/>
                          </a:solidFill>
                          <a:latin typeface="Calibri"/>
                          <a:ea typeface="Times New Roman"/>
                          <a:cs typeface="Times New Roman"/>
                        </a:rPr>
                        <a:t>X</a:t>
                      </a:r>
                      <a:endParaRPr lang="fr-FR" sz="1200" dirty="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Calibri"/>
                          <a:ea typeface="Times New Roman"/>
                          <a:cs typeface="Times New Roman"/>
                        </a:rPr>
                        <a:t> </a:t>
                      </a:r>
                      <a:endParaRPr lang="fr-FR" sz="120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Calibri"/>
                          <a:ea typeface="Times New Roman"/>
                          <a:cs typeface="Times New Roman"/>
                        </a:rPr>
                        <a:t> </a:t>
                      </a:r>
                      <a:endParaRPr lang="fr-FR" sz="120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724">
                <a:tc>
                  <a:txBody>
                    <a:bodyPr/>
                    <a:lstStyle/>
                    <a:p>
                      <a:pPr algn="l">
                        <a:lnSpc>
                          <a:spcPct val="115000"/>
                        </a:lnSpc>
                        <a:spcAft>
                          <a:spcPts val="0"/>
                        </a:spcAft>
                      </a:pPr>
                      <a:r>
                        <a:rPr lang="fr-FR" sz="1200" b="1" dirty="0">
                          <a:solidFill>
                            <a:srgbClr val="000000"/>
                          </a:solidFill>
                          <a:latin typeface="Calibri"/>
                          <a:ea typeface="Times New Roman"/>
                          <a:cs typeface="Times New Roman"/>
                        </a:rPr>
                        <a:t>C1.3. : Maîtriser les données géographiques et se repérer dans l’espace professionnel</a:t>
                      </a:r>
                      <a:endParaRPr lang="fr-FR" sz="1200" dirty="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a:solidFill>
                            <a:srgbClr val="000000"/>
                          </a:solidFill>
                          <a:latin typeface="Calibri"/>
                          <a:ea typeface="Times New Roman"/>
                          <a:cs typeface="Times New Roman"/>
                        </a:rPr>
                        <a:t>X</a:t>
                      </a:r>
                      <a:endParaRPr lang="fr-FR" sz="1200" dirty="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a:solidFill>
                            <a:srgbClr val="000000"/>
                          </a:solidFill>
                          <a:latin typeface="Calibri"/>
                          <a:ea typeface="Times New Roman"/>
                          <a:cs typeface="Times New Roman"/>
                        </a:rPr>
                        <a:t> </a:t>
                      </a:r>
                      <a:endParaRPr lang="fr-FR" sz="1200" dirty="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Calibri"/>
                          <a:ea typeface="Times New Roman"/>
                          <a:cs typeface="Times New Roman"/>
                        </a:rPr>
                        <a:t> </a:t>
                      </a:r>
                      <a:endParaRPr lang="fr-FR" sz="120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62">
                <a:tc>
                  <a:txBody>
                    <a:bodyPr/>
                    <a:lstStyle/>
                    <a:p>
                      <a:pPr algn="l">
                        <a:lnSpc>
                          <a:spcPct val="115000"/>
                        </a:lnSpc>
                        <a:spcAft>
                          <a:spcPts val="0"/>
                        </a:spcAft>
                      </a:pPr>
                      <a:r>
                        <a:rPr lang="fr-FR" sz="1200" b="1" dirty="0">
                          <a:solidFill>
                            <a:srgbClr val="000000"/>
                          </a:solidFill>
                          <a:latin typeface="Calibri"/>
                          <a:ea typeface="Times New Roman"/>
                          <a:cs typeface="Times New Roman"/>
                        </a:rPr>
                        <a:t>C2.1. : Identifier les risques réels ou potentiels</a:t>
                      </a:r>
                      <a:endParaRPr lang="fr-FR" sz="1200" dirty="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Calibri"/>
                          <a:ea typeface="Times New Roman"/>
                          <a:cs typeface="Times New Roman"/>
                        </a:rPr>
                        <a:t>X</a:t>
                      </a:r>
                      <a:endParaRPr lang="fr-FR" sz="120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a:solidFill>
                            <a:srgbClr val="000000"/>
                          </a:solidFill>
                          <a:latin typeface="Calibri"/>
                          <a:ea typeface="Times New Roman"/>
                          <a:cs typeface="Times New Roman"/>
                        </a:rPr>
                        <a:t> </a:t>
                      </a:r>
                      <a:endParaRPr lang="fr-FR" sz="1200" dirty="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Calibri"/>
                          <a:ea typeface="Times New Roman"/>
                          <a:cs typeface="Times New Roman"/>
                        </a:rPr>
                        <a:t> </a:t>
                      </a:r>
                      <a:endParaRPr lang="fr-FR" sz="120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62">
                <a:tc>
                  <a:txBody>
                    <a:bodyPr/>
                    <a:lstStyle/>
                    <a:p>
                      <a:pPr algn="l">
                        <a:lnSpc>
                          <a:spcPct val="115000"/>
                        </a:lnSpc>
                        <a:spcAft>
                          <a:spcPts val="0"/>
                        </a:spcAft>
                      </a:pPr>
                      <a:r>
                        <a:rPr lang="fr-FR" sz="1200" b="1" dirty="0">
                          <a:solidFill>
                            <a:srgbClr val="000000"/>
                          </a:solidFill>
                          <a:latin typeface="Calibri"/>
                          <a:ea typeface="Times New Roman"/>
                          <a:cs typeface="Times New Roman"/>
                        </a:rPr>
                        <a:t>C2.2 : Participer à la planification du chantier</a:t>
                      </a:r>
                      <a:endParaRPr lang="fr-FR" sz="1200" dirty="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Calibri"/>
                          <a:ea typeface="Times New Roman"/>
                          <a:cs typeface="Times New Roman"/>
                        </a:rPr>
                        <a:t> X</a:t>
                      </a:r>
                      <a:endParaRPr lang="fr-FR" sz="120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a:solidFill>
                            <a:srgbClr val="000000"/>
                          </a:solidFill>
                          <a:latin typeface="Calibri"/>
                          <a:ea typeface="Times New Roman"/>
                          <a:cs typeface="Times New Roman"/>
                        </a:rPr>
                        <a:t> </a:t>
                      </a:r>
                      <a:endParaRPr lang="fr-FR" sz="1200" dirty="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fr-FR" sz="1200">
                        <a:latin typeface="Calibri"/>
                        <a:ea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724">
                <a:tc>
                  <a:txBody>
                    <a:bodyPr/>
                    <a:lstStyle/>
                    <a:p>
                      <a:pPr algn="l">
                        <a:lnSpc>
                          <a:spcPct val="115000"/>
                        </a:lnSpc>
                        <a:spcAft>
                          <a:spcPts val="0"/>
                        </a:spcAft>
                      </a:pPr>
                      <a:r>
                        <a:rPr lang="fr-FR" sz="1200" b="1" dirty="0">
                          <a:solidFill>
                            <a:srgbClr val="000000"/>
                          </a:solidFill>
                          <a:latin typeface="Calibri"/>
                          <a:ea typeface="Times New Roman"/>
                          <a:cs typeface="Times New Roman"/>
                        </a:rPr>
                        <a:t>C2.3 : Respecter l'organisation matérielle de l'intervention</a:t>
                      </a:r>
                      <a:endParaRPr lang="fr-FR" sz="1200" dirty="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Calibri"/>
                          <a:ea typeface="Times New Roman"/>
                          <a:cs typeface="Times New Roman"/>
                        </a:rPr>
                        <a:t> </a:t>
                      </a:r>
                      <a:endParaRPr lang="fr-FR" sz="120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a:solidFill>
                            <a:srgbClr val="000000"/>
                          </a:solidFill>
                          <a:latin typeface="Calibri"/>
                          <a:ea typeface="Times New Roman"/>
                          <a:cs typeface="Times New Roman"/>
                        </a:rPr>
                        <a:t> </a:t>
                      </a:r>
                      <a:endParaRPr lang="fr-FR" sz="1200" dirty="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Calibri"/>
                          <a:ea typeface="Times New Roman"/>
                          <a:cs typeface="Times New Roman"/>
                        </a:rPr>
                        <a:t> X</a:t>
                      </a:r>
                      <a:endParaRPr lang="fr-FR" sz="120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724">
                <a:tc>
                  <a:txBody>
                    <a:bodyPr/>
                    <a:lstStyle/>
                    <a:p>
                      <a:pPr algn="l">
                        <a:lnSpc>
                          <a:spcPct val="115000"/>
                        </a:lnSpc>
                        <a:spcAft>
                          <a:spcPts val="0"/>
                        </a:spcAft>
                      </a:pPr>
                      <a:r>
                        <a:rPr lang="fr-FR" sz="1200" b="1">
                          <a:solidFill>
                            <a:srgbClr val="000000"/>
                          </a:solidFill>
                          <a:latin typeface="Calibri"/>
                          <a:ea typeface="Times New Roman"/>
                          <a:cs typeface="Times New Roman"/>
                        </a:rPr>
                        <a:t>C3.1. : Informer sa hiérarchie du déroulement des interventions</a:t>
                      </a:r>
                      <a:endParaRPr lang="fr-FR" sz="120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a:solidFill>
                            <a:srgbClr val="000000"/>
                          </a:solidFill>
                          <a:latin typeface="Calibri"/>
                          <a:ea typeface="Times New Roman"/>
                          <a:cs typeface="Times New Roman"/>
                        </a:rPr>
                        <a:t> </a:t>
                      </a:r>
                      <a:endParaRPr lang="fr-FR" sz="1200" dirty="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a:solidFill>
                            <a:srgbClr val="000000"/>
                          </a:solidFill>
                          <a:latin typeface="Calibri"/>
                          <a:ea typeface="Times New Roman"/>
                          <a:cs typeface="Times New Roman"/>
                        </a:rPr>
                        <a:t>X</a:t>
                      </a:r>
                      <a:endParaRPr lang="fr-FR" sz="1200" dirty="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Calibri"/>
                          <a:ea typeface="Times New Roman"/>
                          <a:cs typeface="Times New Roman"/>
                        </a:rPr>
                        <a:t> </a:t>
                      </a:r>
                      <a:endParaRPr lang="fr-FR" sz="120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62">
                <a:tc>
                  <a:txBody>
                    <a:bodyPr/>
                    <a:lstStyle/>
                    <a:p>
                      <a:pPr algn="l">
                        <a:lnSpc>
                          <a:spcPct val="115000"/>
                        </a:lnSpc>
                        <a:spcAft>
                          <a:spcPts val="0"/>
                        </a:spcAft>
                      </a:pPr>
                      <a:r>
                        <a:rPr lang="fr-FR" sz="1200" b="1">
                          <a:solidFill>
                            <a:srgbClr val="000000"/>
                          </a:solidFill>
                          <a:latin typeface="Calibri"/>
                          <a:ea typeface="Times New Roman"/>
                          <a:cs typeface="Times New Roman"/>
                        </a:rPr>
                        <a:t>C4.1. : Mettre en œuvre des matériels</a:t>
                      </a:r>
                      <a:endParaRPr lang="fr-FR" sz="120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a:solidFill>
                            <a:srgbClr val="000000"/>
                          </a:solidFill>
                          <a:latin typeface="Calibri"/>
                          <a:ea typeface="Times New Roman"/>
                          <a:cs typeface="Times New Roman"/>
                        </a:rPr>
                        <a:t> </a:t>
                      </a:r>
                      <a:endParaRPr lang="fr-FR" sz="1200" dirty="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Calibri"/>
                          <a:ea typeface="Times New Roman"/>
                          <a:cs typeface="Times New Roman"/>
                        </a:rPr>
                        <a:t> </a:t>
                      </a:r>
                      <a:endParaRPr lang="fr-FR" sz="120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Calibri"/>
                          <a:ea typeface="Times New Roman"/>
                          <a:cs typeface="Times New Roman"/>
                        </a:rPr>
                        <a:t>X</a:t>
                      </a:r>
                      <a:endParaRPr lang="fr-FR" sz="120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62">
                <a:tc>
                  <a:txBody>
                    <a:bodyPr/>
                    <a:lstStyle/>
                    <a:p>
                      <a:pPr algn="l">
                        <a:lnSpc>
                          <a:spcPct val="115000"/>
                        </a:lnSpc>
                        <a:spcAft>
                          <a:spcPts val="0"/>
                        </a:spcAft>
                      </a:pPr>
                      <a:r>
                        <a:rPr lang="fr-FR" sz="1200" b="1">
                          <a:solidFill>
                            <a:srgbClr val="000000"/>
                          </a:solidFill>
                          <a:latin typeface="Calibri"/>
                          <a:ea typeface="Times New Roman"/>
                          <a:cs typeface="Times New Roman"/>
                        </a:rPr>
                        <a:t>C4.2 : Assurer l'évacuation des déchets</a:t>
                      </a:r>
                      <a:endParaRPr lang="fr-FR" sz="120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a:solidFill>
                            <a:srgbClr val="000000"/>
                          </a:solidFill>
                          <a:latin typeface="Calibri"/>
                          <a:ea typeface="Times New Roman"/>
                          <a:cs typeface="Times New Roman"/>
                        </a:rPr>
                        <a:t> </a:t>
                      </a:r>
                      <a:endParaRPr lang="fr-FR" sz="1200" dirty="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Calibri"/>
                          <a:ea typeface="Times New Roman"/>
                          <a:cs typeface="Times New Roman"/>
                        </a:rPr>
                        <a:t> </a:t>
                      </a:r>
                      <a:endParaRPr lang="fr-FR" sz="120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a:solidFill>
                            <a:srgbClr val="000000"/>
                          </a:solidFill>
                          <a:latin typeface="Calibri"/>
                          <a:ea typeface="Times New Roman"/>
                          <a:cs typeface="Times New Roman"/>
                        </a:rPr>
                        <a:t>X</a:t>
                      </a:r>
                      <a:endParaRPr lang="fr-FR" sz="1200" dirty="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724">
                <a:tc>
                  <a:txBody>
                    <a:bodyPr/>
                    <a:lstStyle/>
                    <a:p>
                      <a:pPr algn="l">
                        <a:lnSpc>
                          <a:spcPct val="115000"/>
                        </a:lnSpc>
                        <a:spcAft>
                          <a:spcPts val="0"/>
                        </a:spcAft>
                      </a:pPr>
                      <a:r>
                        <a:rPr lang="fr-FR" sz="1200" b="1">
                          <a:solidFill>
                            <a:srgbClr val="000000"/>
                          </a:solidFill>
                          <a:latin typeface="Calibri"/>
                          <a:ea typeface="Times New Roman"/>
                          <a:cs typeface="Times New Roman"/>
                        </a:rPr>
                        <a:t>C4.3. : Adapter son action en fonction des risques évalués</a:t>
                      </a:r>
                      <a:endParaRPr lang="fr-FR" sz="120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a:solidFill>
                            <a:srgbClr val="000000"/>
                          </a:solidFill>
                          <a:latin typeface="Calibri"/>
                          <a:ea typeface="Times New Roman"/>
                          <a:cs typeface="Times New Roman"/>
                        </a:rPr>
                        <a:t>X</a:t>
                      </a:r>
                      <a:endParaRPr lang="fr-FR" sz="1200" dirty="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Calibri"/>
                          <a:ea typeface="Times New Roman"/>
                          <a:cs typeface="Times New Roman"/>
                        </a:rPr>
                        <a:t> </a:t>
                      </a:r>
                      <a:endParaRPr lang="fr-FR" sz="120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a:solidFill>
                            <a:srgbClr val="000000"/>
                          </a:solidFill>
                          <a:latin typeface="Calibri"/>
                          <a:ea typeface="Times New Roman"/>
                          <a:cs typeface="Times New Roman"/>
                        </a:rPr>
                        <a:t> </a:t>
                      </a:r>
                      <a:endParaRPr lang="fr-FR" sz="1200" dirty="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62">
                <a:tc>
                  <a:txBody>
                    <a:bodyPr/>
                    <a:lstStyle/>
                    <a:p>
                      <a:pPr algn="l">
                        <a:lnSpc>
                          <a:spcPct val="115000"/>
                        </a:lnSpc>
                        <a:spcAft>
                          <a:spcPts val="0"/>
                        </a:spcAft>
                      </a:pPr>
                      <a:r>
                        <a:rPr lang="fr-FR" sz="1200" b="1">
                          <a:solidFill>
                            <a:srgbClr val="000000"/>
                          </a:solidFill>
                          <a:latin typeface="Calibri"/>
                          <a:ea typeface="Times New Roman"/>
                          <a:cs typeface="Times New Roman"/>
                        </a:rPr>
                        <a:t>C4.4. : Réagir en cas d’incident ou d’accident</a:t>
                      </a:r>
                      <a:endParaRPr lang="fr-FR" sz="120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Calibri"/>
                          <a:ea typeface="Times New Roman"/>
                          <a:cs typeface="Times New Roman"/>
                        </a:rPr>
                        <a:t> </a:t>
                      </a:r>
                      <a:endParaRPr lang="fr-FR" sz="120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a:solidFill>
                            <a:srgbClr val="000000"/>
                          </a:solidFill>
                          <a:latin typeface="Calibri"/>
                          <a:ea typeface="Times New Roman"/>
                          <a:cs typeface="Times New Roman"/>
                        </a:rPr>
                        <a:t>X</a:t>
                      </a:r>
                      <a:endParaRPr lang="fr-FR" sz="1200" dirty="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a:solidFill>
                            <a:srgbClr val="000000"/>
                          </a:solidFill>
                          <a:latin typeface="Calibri"/>
                          <a:ea typeface="Times New Roman"/>
                          <a:cs typeface="Times New Roman"/>
                        </a:rPr>
                        <a:t> </a:t>
                      </a:r>
                      <a:endParaRPr lang="fr-FR" sz="1200" dirty="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724">
                <a:tc>
                  <a:txBody>
                    <a:bodyPr/>
                    <a:lstStyle/>
                    <a:p>
                      <a:pPr algn="l">
                        <a:lnSpc>
                          <a:spcPct val="115000"/>
                        </a:lnSpc>
                        <a:spcAft>
                          <a:spcPts val="0"/>
                        </a:spcAft>
                      </a:pPr>
                      <a:r>
                        <a:rPr lang="fr-FR" sz="1200" b="1">
                          <a:solidFill>
                            <a:srgbClr val="000000"/>
                          </a:solidFill>
                          <a:latin typeface="Calibri"/>
                          <a:ea typeface="Times New Roman"/>
                          <a:cs typeface="Times New Roman"/>
                        </a:rPr>
                        <a:t>C5.1. : Contrôler les paramètres physiques de l’environnement</a:t>
                      </a:r>
                      <a:endParaRPr lang="fr-FR" sz="120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Calibri"/>
                          <a:ea typeface="Times New Roman"/>
                          <a:cs typeface="Times New Roman"/>
                        </a:rPr>
                        <a:t> </a:t>
                      </a:r>
                      <a:endParaRPr lang="fr-FR" sz="120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a:solidFill>
                            <a:srgbClr val="000000"/>
                          </a:solidFill>
                          <a:latin typeface="Calibri"/>
                          <a:ea typeface="Times New Roman"/>
                          <a:cs typeface="Times New Roman"/>
                        </a:rPr>
                        <a:t> </a:t>
                      </a:r>
                      <a:endParaRPr lang="fr-FR" sz="1200" dirty="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a:solidFill>
                            <a:srgbClr val="000000"/>
                          </a:solidFill>
                          <a:latin typeface="Calibri"/>
                          <a:ea typeface="Times New Roman"/>
                          <a:cs typeface="Times New Roman"/>
                        </a:rPr>
                        <a:t>X</a:t>
                      </a:r>
                      <a:endParaRPr lang="fr-FR" sz="1200" dirty="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62">
                <a:tc>
                  <a:txBody>
                    <a:bodyPr/>
                    <a:lstStyle/>
                    <a:p>
                      <a:pPr algn="l">
                        <a:lnSpc>
                          <a:spcPct val="115000"/>
                        </a:lnSpc>
                        <a:spcAft>
                          <a:spcPts val="0"/>
                        </a:spcAft>
                      </a:pPr>
                      <a:r>
                        <a:rPr lang="fr-FR" sz="1200" b="1">
                          <a:solidFill>
                            <a:srgbClr val="000000"/>
                          </a:solidFill>
                          <a:latin typeface="Calibri"/>
                          <a:ea typeface="Times New Roman"/>
                          <a:cs typeface="Times New Roman"/>
                        </a:rPr>
                        <a:t>C5.2 : Participer au contrôle de la qualité</a:t>
                      </a:r>
                      <a:endParaRPr lang="fr-FR" sz="120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Calibri"/>
                          <a:ea typeface="Times New Roman"/>
                          <a:cs typeface="Times New Roman"/>
                        </a:rPr>
                        <a:t> </a:t>
                      </a:r>
                      <a:endParaRPr lang="fr-FR" sz="120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a:solidFill>
                            <a:srgbClr val="000000"/>
                          </a:solidFill>
                          <a:latin typeface="Calibri"/>
                          <a:ea typeface="Times New Roman"/>
                          <a:cs typeface="Times New Roman"/>
                        </a:rPr>
                        <a:t> </a:t>
                      </a:r>
                      <a:endParaRPr lang="fr-FR" sz="1200" dirty="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a:solidFill>
                            <a:srgbClr val="000000"/>
                          </a:solidFill>
                          <a:latin typeface="Calibri"/>
                          <a:ea typeface="Times New Roman"/>
                          <a:cs typeface="Times New Roman"/>
                        </a:rPr>
                        <a:t>X</a:t>
                      </a:r>
                      <a:endParaRPr lang="fr-FR" sz="1200" dirty="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62">
                <a:tc>
                  <a:txBody>
                    <a:bodyPr/>
                    <a:lstStyle/>
                    <a:p>
                      <a:pPr algn="l">
                        <a:lnSpc>
                          <a:spcPct val="115000"/>
                        </a:lnSpc>
                        <a:spcAft>
                          <a:spcPts val="0"/>
                        </a:spcAft>
                      </a:pPr>
                      <a:r>
                        <a:rPr lang="fr-FR" sz="1200" b="1">
                          <a:solidFill>
                            <a:srgbClr val="000000"/>
                          </a:solidFill>
                          <a:latin typeface="Calibri"/>
                          <a:ea typeface="Times New Roman"/>
                          <a:cs typeface="Times New Roman"/>
                        </a:rPr>
                        <a:t>C5.3 : Participer au contrôle final</a:t>
                      </a:r>
                      <a:endParaRPr lang="fr-FR" sz="120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Calibri"/>
                          <a:ea typeface="Times New Roman"/>
                          <a:cs typeface="Times New Roman"/>
                        </a:rPr>
                        <a:t> </a:t>
                      </a:r>
                      <a:endParaRPr lang="fr-FR" sz="120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000000"/>
                          </a:solidFill>
                          <a:latin typeface="Calibri"/>
                          <a:ea typeface="Times New Roman"/>
                          <a:cs typeface="Times New Roman"/>
                        </a:rPr>
                        <a:t> </a:t>
                      </a:r>
                      <a:endParaRPr lang="fr-FR" sz="120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a:solidFill>
                            <a:srgbClr val="000000"/>
                          </a:solidFill>
                          <a:latin typeface="Calibri"/>
                          <a:ea typeface="Times New Roman"/>
                          <a:cs typeface="Times New Roman"/>
                        </a:rPr>
                        <a:t>X</a:t>
                      </a:r>
                      <a:endParaRPr lang="fr-FR" sz="1200" dirty="0">
                        <a:latin typeface="Calibri"/>
                        <a:ea typeface="Calibri"/>
                        <a:cs typeface="Times New Roman"/>
                      </a:endParaRPr>
                    </a:p>
                  </a:txBody>
                  <a:tcPr marL="37481" marR="374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Référentiel d’habilitation nucléaire</a:t>
            </a:r>
            <a:endParaRPr lang="fr-FR" dirty="0"/>
          </a:p>
        </p:txBody>
      </p:sp>
      <p:sp>
        <p:nvSpPr>
          <p:cNvPr id="3" name="Espace réservé du contenu 2"/>
          <p:cNvSpPr>
            <a:spLocks noGrp="1"/>
          </p:cNvSpPr>
          <p:nvPr>
            <p:ph idx="1"/>
          </p:nvPr>
        </p:nvSpPr>
        <p:spPr/>
        <p:txBody>
          <a:bodyPr/>
          <a:lstStyle/>
          <a:p>
            <a:r>
              <a:rPr lang="fr-FR" dirty="0" smtClean="0"/>
              <a:t>Travail en cours avec les professionnels</a:t>
            </a:r>
          </a:p>
          <a:p>
            <a:r>
              <a:rPr lang="fr-FR" dirty="0" smtClean="0"/>
              <a:t>Prise en compte de la nouvelle politique d’habilitation d’EDF (AREVA ?)</a:t>
            </a:r>
            <a:endParaRPr lang="fr-FR" dirty="0"/>
          </a:p>
        </p:txBody>
      </p:sp>
      <p:pic>
        <p:nvPicPr>
          <p:cNvPr id="29699" name="Picture 3"/>
          <p:cNvPicPr>
            <a:picLocks noChangeAspect="1" noChangeArrowheads="1"/>
          </p:cNvPicPr>
          <p:nvPr/>
        </p:nvPicPr>
        <p:blipFill>
          <a:blip r:embed="rId2" cstate="print"/>
          <a:srcRect/>
          <a:stretch>
            <a:fillRect/>
          </a:stretch>
        </p:blipFill>
        <p:spPr bwMode="auto">
          <a:xfrm>
            <a:off x="3419872" y="3356992"/>
            <a:ext cx="2324553" cy="328997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699"/>
                                        </p:tgtEl>
                                        <p:attrNameLst>
                                          <p:attrName>style.visibility</p:attrName>
                                        </p:attrNameLst>
                                      </p:cBhvr>
                                      <p:to>
                                        <p:strVal val="visible"/>
                                      </p:to>
                                    </p:set>
                                    <p:animEffect transition="in" filter="fade">
                                      <p:cBhvr>
                                        <p:cTn id="17" dur="20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Une rénovation pour quels objectifs ?</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Prendre en compte le REX des entreprises et des lycées après cinq années de promotions : profils de postes occupés, compétences émergentes ou à conforter,…et faire évoluer le RAP,</a:t>
            </a:r>
          </a:p>
          <a:p>
            <a:r>
              <a:rPr lang="fr-FR" dirty="0" smtClean="0"/>
              <a:t>Prendre en compte l’arrivée du BTS Environnement nucléaire modifiant le positionnement du baccalauréat sur certaines compétences liées à l’encadrement d’équipe,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Une rénovation pour quels objectifs ?</a:t>
            </a:r>
            <a:endParaRPr lang="fr-FR" dirty="0"/>
          </a:p>
        </p:txBody>
      </p:sp>
      <p:sp>
        <p:nvSpPr>
          <p:cNvPr id="3" name="Espace réservé du contenu 2"/>
          <p:cNvSpPr>
            <a:spLocks noGrp="1"/>
          </p:cNvSpPr>
          <p:nvPr>
            <p:ph idx="1"/>
          </p:nvPr>
        </p:nvSpPr>
        <p:spPr/>
        <p:txBody>
          <a:bodyPr>
            <a:normAutofit/>
          </a:bodyPr>
          <a:lstStyle/>
          <a:p>
            <a:r>
              <a:rPr lang="fr-FR" dirty="0" smtClean="0"/>
              <a:t>Mieux prendre en compte la réforme du baccalauréat professionnel en trois ans et la certification intermédiaire commune aux baccalauréats professionnels du champ de la maintenance</a:t>
            </a:r>
          </a:p>
          <a:p>
            <a:r>
              <a:rPr lang="fr-FR" dirty="0" smtClean="0"/>
              <a:t>Faire évoluer le statut «confidentiel » du programme lié à la radioprotection (physique nucléaire) et les contenus associés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Une rénovation pour quels objectifs ?</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Préciser les champs de savoirs liés à une culture générale de la maintenance (AFS des systèmes propres à l’EN)</a:t>
            </a:r>
          </a:p>
          <a:p>
            <a:r>
              <a:rPr lang="fr-FR" dirty="0" smtClean="0"/>
              <a:t>Préciser les champs de savoirs liés aux activités spécifiques de l’environnement nucléaire :</a:t>
            </a:r>
          </a:p>
          <a:p>
            <a:pPr lvl="1"/>
            <a:r>
              <a:rPr lang="fr-FR" dirty="0" smtClean="0"/>
              <a:t>Logistique</a:t>
            </a:r>
          </a:p>
          <a:p>
            <a:pPr lvl="1"/>
            <a:r>
              <a:rPr lang="fr-FR" dirty="0" smtClean="0"/>
              <a:t>Démantèlement</a:t>
            </a:r>
          </a:p>
          <a:p>
            <a:pPr lvl="1"/>
            <a:r>
              <a:rPr lang="fr-FR" dirty="0" smtClean="0"/>
              <a:t>Traitement des déchets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Une rénovation pour quels objectifs ?</a:t>
            </a: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smtClean="0"/>
              <a:t>Préciser l’articulation entre les compétences et les tâches professionnelles pour mieux cerner la certification</a:t>
            </a:r>
          </a:p>
          <a:p>
            <a:r>
              <a:rPr lang="fr-FR" dirty="0" smtClean="0"/>
              <a:t>Préciser l’articulation entre les champs de savoirs et les compétences pour mieux cerner les volumes d’enseignement</a:t>
            </a:r>
          </a:p>
          <a:p>
            <a:r>
              <a:rPr lang="fr-FR" dirty="0" smtClean="0"/>
              <a:t>Faire évoluer la certification et le règlement d’examen</a:t>
            </a:r>
          </a:p>
          <a:p>
            <a:r>
              <a:rPr lang="fr-FR" dirty="0" smtClean="0"/>
              <a:t>Préparer un document d’accompagnement précisant les limites de connaissances de certains savoirs communs au domaine de la maintenance et des indications en termes d’équipement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Une rénovation pour quels objectifs ?</a:t>
            </a:r>
            <a:endParaRPr lang="fr-FR" dirty="0"/>
          </a:p>
        </p:txBody>
      </p:sp>
      <p:sp>
        <p:nvSpPr>
          <p:cNvPr id="3" name="Espace réservé du contenu 2"/>
          <p:cNvSpPr>
            <a:spLocks noGrp="1"/>
          </p:cNvSpPr>
          <p:nvPr>
            <p:ph idx="1"/>
          </p:nvPr>
        </p:nvSpPr>
        <p:spPr/>
        <p:txBody>
          <a:bodyPr/>
          <a:lstStyle/>
          <a:p>
            <a:r>
              <a:rPr lang="fr-FR" dirty="0" smtClean="0"/>
              <a:t>Différencier le référentiel de formation et les exigences des habilitations nécessaires à l’employabilité en créant un référentiel d’habilitation nucléaire qui précisera les habilitations nécessaires à l’obtention des diplômes, et celles qui seront de la responsabilité locale des CNPE et des prestataires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Une rénovation pour quels objectifs ?</a:t>
            </a:r>
            <a:endParaRPr lang="fr-FR" dirty="0"/>
          </a:p>
        </p:txBody>
      </p:sp>
      <p:sp>
        <p:nvSpPr>
          <p:cNvPr id="3" name="Espace réservé du contenu 2"/>
          <p:cNvSpPr>
            <a:spLocks noGrp="1"/>
          </p:cNvSpPr>
          <p:nvPr>
            <p:ph idx="1"/>
          </p:nvPr>
        </p:nvSpPr>
        <p:spPr/>
        <p:txBody>
          <a:bodyPr>
            <a:normAutofit/>
          </a:bodyPr>
          <a:lstStyle/>
          <a:p>
            <a:r>
              <a:rPr lang="fr-FR" dirty="0"/>
              <a:t>U</a:t>
            </a:r>
            <a:r>
              <a:rPr lang="fr-FR" dirty="0" smtClean="0"/>
              <a:t>n délai visant une application du nouveau référentiel à la RS2014 mais une communication aux équipes dès la RS2013</a:t>
            </a:r>
          </a:p>
          <a:p>
            <a:r>
              <a:rPr lang="fr-FR" dirty="0" smtClean="0"/>
              <a:t>Démarrage du groupe de travail le 17 janvier 2013</a:t>
            </a:r>
            <a:endParaRPr lang="fr-FR" dirty="0" smtClean="0"/>
          </a:p>
          <a:p>
            <a:r>
              <a:rPr lang="fr-FR" dirty="0" smtClean="0"/>
              <a:t>Présentation du projet de rénovation le 15 mai chez AREVA à la profession</a:t>
            </a:r>
          </a:p>
          <a:p>
            <a:r>
              <a:rPr lang="fr-FR" dirty="0" smtClean="0"/>
              <a:t>Premier passage en CPC le 11 juin</a:t>
            </a:r>
            <a:endParaRPr lang="fr-FR" dirty="0"/>
          </a:p>
        </p:txBody>
      </p:sp>
      <p:pic>
        <p:nvPicPr>
          <p:cNvPr id="1028" name="Picture 4" descr="Screen Bean soumis devant son patron"/>
          <p:cNvPicPr>
            <a:picLocks noChangeAspect="1" noChangeArrowheads="1"/>
          </p:cNvPicPr>
          <p:nvPr/>
        </p:nvPicPr>
        <p:blipFill>
          <a:blip r:embed="rId2" cstate="print"/>
          <a:srcRect/>
          <a:stretch>
            <a:fillRect/>
          </a:stretch>
        </p:blipFill>
        <p:spPr bwMode="auto">
          <a:xfrm>
            <a:off x="6732240" y="4725144"/>
            <a:ext cx="2132856" cy="2132856"/>
          </a:xfrm>
          <a:prstGeom prst="rect">
            <a:avLst/>
          </a:prstGeom>
        </p:spPr>
      </p:pic>
      <p:sp>
        <p:nvSpPr>
          <p:cNvPr id="6" name="ZoneTexte 5"/>
          <p:cNvSpPr txBox="1"/>
          <p:nvPr/>
        </p:nvSpPr>
        <p:spPr>
          <a:xfrm>
            <a:off x="3707904" y="6021288"/>
            <a:ext cx="3096344" cy="369332"/>
          </a:xfrm>
          <a:prstGeom prst="rect">
            <a:avLst/>
          </a:prstGeom>
          <a:noFill/>
        </p:spPr>
        <p:txBody>
          <a:bodyPr wrap="square" rtlCol="0">
            <a:spAutoFit/>
          </a:bodyPr>
          <a:lstStyle/>
          <a:p>
            <a:r>
              <a:rPr lang="fr-FR" dirty="0" smtClean="0"/>
              <a:t>Halte aux cadences infernales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 calcmode="lin" valueType="num">
                                      <p:cBhvr additive="base">
                                        <p:cTn id="27" dur="500" fill="hold"/>
                                        <p:tgtEl>
                                          <p:spTgt spid="1028"/>
                                        </p:tgtEl>
                                        <p:attrNameLst>
                                          <p:attrName>ppt_x</p:attrName>
                                        </p:attrNameLst>
                                      </p:cBhvr>
                                      <p:tavLst>
                                        <p:tav tm="0">
                                          <p:val>
                                            <p:strVal val="#ppt_x"/>
                                          </p:val>
                                        </p:tav>
                                        <p:tav tm="100000">
                                          <p:val>
                                            <p:strVal val="#ppt_x"/>
                                          </p:val>
                                        </p:tav>
                                      </p:tavLst>
                                    </p:anim>
                                    <p:anim calcmode="lin" valueType="num">
                                      <p:cBhvr additive="base">
                                        <p:cTn id="28" dur="500" fill="hold"/>
                                        <p:tgtEl>
                                          <p:spTgt spid="102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L’évolution du RAP</a:t>
            </a:r>
            <a:endParaRPr lang="fr-FR" dirty="0"/>
          </a:p>
        </p:txBody>
      </p:sp>
      <p:sp>
        <p:nvSpPr>
          <p:cNvPr id="3" name="Espace réservé du contenu 2"/>
          <p:cNvSpPr>
            <a:spLocks noGrp="1"/>
          </p:cNvSpPr>
          <p:nvPr>
            <p:ph idx="1"/>
          </p:nvPr>
        </p:nvSpPr>
        <p:spPr/>
        <p:txBody>
          <a:bodyPr>
            <a:normAutofit/>
          </a:bodyPr>
          <a:lstStyle/>
          <a:p>
            <a:r>
              <a:rPr lang="fr-FR" dirty="0"/>
              <a:t>A1 : Responsabilisation </a:t>
            </a:r>
            <a:r>
              <a:rPr lang="fr-FR" dirty="0" smtClean="0"/>
              <a:t>et </a:t>
            </a:r>
            <a:r>
              <a:rPr lang="fr-FR" dirty="0"/>
              <a:t>communication</a:t>
            </a:r>
          </a:p>
          <a:p>
            <a:r>
              <a:rPr lang="fr-FR" dirty="0"/>
              <a:t>A2 : Exécution d’opérations de logistique</a:t>
            </a:r>
          </a:p>
          <a:p>
            <a:r>
              <a:rPr lang="fr-FR" dirty="0"/>
              <a:t>A3 : Participation à la gestion des déchets</a:t>
            </a:r>
          </a:p>
          <a:p>
            <a:r>
              <a:rPr lang="fr-FR" dirty="0"/>
              <a:t>A4 : </a:t>
            </a:r>
            <a:r>
              <a:rPr lang="fr-FR" sz="2800" dirty="0"/>
              <a:t>Exécution d’opérations </a:t>
            </a:r>
            <a:r>
              <a:rPr lang="fr-FR" sz="2800" dirty="0" smtClean="0"/>
              <a:t>de démantèlement</a:t>
            </a:r>
            <a:endParaRPr lang="fr-FR" dirty="0"/>
          </a:p>
          <a:p>
            <a:r>
              <a:rPr lang="fr-FR" dirty="0"/>
              <a:t>A5 : Assistance en sécurité et radioprotection</a:t>
            </a:r>
          </a:p>
          <a:p>
            <a:r>
              <a:rPr lang="fr-FR" dirty="0"/>
              <a:t>A6 : Exécution d’opérations de maintenance</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L’évolution des compétences</a:t>
            </a:r>
            <a:endParaRPr lang="fr-FR" dirty="0"/>
          </a:p>
        </p:txBody>
      </p:sp>
      <p:sp>
        <p:nvSpPr>
          <p:cNvPr id="3" name="Espace réservé du contenu 2"/>
          <p:cNvSpPr>
            <a:spLocks noGrp="1"/>
          </p:cNvSpPr>
          <p:nvPr>
            <p:ph idx="1"/>
          </p:nvPr>
        </p:nvSpPr>
        <p:spPr/>
        <p:txBody>
          <a:bodyPr>
            <a:normAutofit fontScale="55000" lnSpcReduction="20000"/>
          </a:bodyPr>
          <a:lstStyle/>
          <a:p>
            <a:r>
              <a:rPr lang="fr-FR" b="1" dirty="0"/>
              <a:t>C1.1. : Rechercher les informations relatives au dossier d’intervention</a:t>
            </a:r>
            <a:endParaRPr lang="fr-FR" dirty="0"/>
          </a:p>
          <a:p>
            <a:r>
              <a:rPr lang="fr-FR" b="1" dirty="0"/>
              <a:t>C1.2 : Respecter les contraintes et réglementations de l'environnement nucléaire</a:t>
            </a:r>
            <a:endParaRPr lang="fr-FR" dirty="0"/>
          </a:p>
          <a:p>
            <a:r>
              <a:rPr lang="fr-FR" b="1" dirty="0"/>
              <a:t>C1.3. : Maîtriser les données géographiques et se repérer dans l’espace </a:t>
            </a:r>
            <a:r>
              <a:rPr lang="fr-FR" b="1" dirty="0" smtClean="0"/>
              <a:t>	professionnel</a:t>
            </a:r>
            <a:endParaRPr lang="fr-FR" dirty="0"/>
          </a:p>
          <a:p>
            <a:r>
              <a:rPr lang="fr-FR" b="1" dirty="0"/>
              <a:t>C2.1. : Identifier les risques réels ou potentiels</a:t>
            </a:r>
            <a:endParaRPr lang="fr-FR" dirty="0"/>
          </a:p>
          <a:p>
            <a:r>
              <a:rPr lang="fr-FR" b="1" dirty="0"/>
              <a:t>C2.2 : Participer à la planification du chantier</a:t>
            </a:r>
            <a:endParaRPr lang="fr-FR" dirty="0"/>
          </a:p>
          <a:p>
            <a:r>
              <a:rPr lang="fr-FR" b="1" dirty="0"/>
              <a:t>C2.3 : Respecter l'organisation matérielle de l'intervention</a:t>
            </a:r>
            <a:endParaRPr lang="fr-FR" dirty="0"/>
          </a:p>
          <a:p>
            <a:r>
              <a:rPr lang="fr-FR" b="1" dirty="0"/>
              <a:t>C3.1. : Informer sa hiérarchie du déroulement des interventions</a:t>
            </a:r>
            <a:endParaRPr lang="fr-FR" dirty="0"/>
          </a:p>
          <a:p>
            <a:r>
              <a:rPr lang="fr-FR" b="1" dirty="0"/>
              <a:t>C4.1. : Mettre en œuvre des matériels</a:t>
            </a:r>
            <a:endParaRPr lang="fr-FR" dirty="0"/>
          </a:p>
          <a:p>
            <a:r>
              <a:rPr lang="fr-FR" b="1" dirty="0"/>
              <a:t>C4.2 : Assurer l'évacuation des déchets</a:t>
            </a:r>
            <a:endParaRPr lang="fr-FR" dirty="0"/>
          </a:p>
          <a:p>
            <a:r>
              <a:rPr lang="fr-FR" b="1" dirty="0"/>
              <a:t>C4.3. : Adapter son action en fonction des risques évalués</a:t>
            </a:r>
            <a:endParaRPr lang="fr-FR" dirty="0"/>
          </a:p>
          <a:p>
            <a:r>
              <a:rPr lang="fr-FR" b="1" dirty="0"/>
              <a:t>C4.4. : Réagir en cas d’incident ou d’accident</a:t>
            </a:r>
            <a:endParaRPr lang="fr-FR" dirty="0"/>
          </a:p>
          <a:p>
            <a:r>
              <a:rPr lang="fr-FR" b="1" dirty="0"/>
              <a:t>C5.1. : Contrôler les paramètres physiques de l’environnement</a:t>
            </a:r>
            <a:endParaRPr lang="fr-FR" dirty="0"/>
          </a:p>
          <a:p>
            <a:r>
              <a:rPr lang="fr-FR" b="1" dirty="0"/>
              <a:t>C5.2 : Participer au contrôle de la qualité</a:t>
            </a:r>
            <a:endParaRPr lang="fr-FR" dirty="0"/>
          </a:p>
          <a:p>
            <a:r>
              <a:rPr lang="fr-FR" b="1" dirty="0"/>
              <a:t>C5.3 : Participer au </a:t>
            </a:r>
            <a:r>
              <a:rPr lang="fr-FR" b="1" dirty="0" smtClean="0"/>
              <a:t>contrôle final</a:t>
            </a:r>
          </a:p>
        </p:txBody>
      </p:sp>
      <p:sp>
        <p:nvSpPr>
          <p:cNvPr id="4" name="ZoneTexte 3"/>
          <p:cNvSpPr txBox="1"/>
          <p:nvPr/>
        </p:nvSpPr>
        <p:spPr>
          <a:xfrm flipH="1">
            <a:off x="683568" y="6095037"/>
            <a:ext cx="828091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b="1" dirty="0" smtClean="0"/>
              <a:t>Resserrement à 14 compétences en supprimant certaines compétences d’encadrement et de formation</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20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20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20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
                                            <p:bg/>
                                          </p:spTgt>
                                        </p:tgtEl>
                                        <p:attrNameLst>
                                          <p:attrName>style.visibility</p:attrName>
                                        </p:attrNameLst>
                                      </p:cBhvr>
                                      <p:to>
                                        <p:strVal val="visible"/>
                                      </p:to>
                                    </p:set>
                                    <p:animEffect transition="in" filter="fade">
                                      <p:cBhvr>
                                        <p:cTn id="77" dur="2000"/>
                                        <p:tgtEl>
                                          <p:spTgt spid="4">
                                            <p:bg/>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
                                            <p:txEl>
                                              <p:pRg st="0" end="0"/>
                                            </p:txEl>
                                          </p:spTgt>
                                        </p:tgtEl>
                                        <p:attrNameLst>
                                          <p:attrName>style.visibility</p:attrName>
                                        </p:attrNameLst>
                                      </p:cBhvr>
                                      <p:to>
                                        <p:strVal val="visible"/>
                                      </p:to>
                                    </p:set>
                                    <p:animEffect transition="in" filter="fade">
                                      <p:cBhvr>
                                        <p:cTn id="8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103</TotalTime>
  <Words>759</Words>
  <Application>Microsoft Office PowerPoint</Application>
  <PresentationFormat>Affichage à l'écran (4:3)</PresentationFormat>
  <Paragraphs>132</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Rénovation du baccalauréat professionnel Environnement Nucléaire</vt:lpstr>
      <vt:lpstr>Une rénovation pour quels objectifs ?</vt:lpstr>
      <vt:lpstr>Une rénovation pour quels objectifs ?</vt:lpstr>
      <vt:lpstr>Une rénovation pour quels objectifs ?</vt:lpstr>
      <vt:lpstr>Une rénovation pour quels objectifs ?</vt:lpstr>
      <vt:lpstr>Une rénovation pour quels objectifs ?</vt:lpstr>
      <vt:lpstr>Une rénovation pour quels objectifs ?</vt:lpstr>
      <vt:lpstr>L’évolution du RAP</vt:lpstr>
      <vt:lpstr>L’évolution des compétences</vt:lpstr>
      <vt:lpstr>Le profil de compétences du bachelier professionnel</vt:lpstr>
      <vt:lpstr>De nouveaux savoirs qui ne le sont pas vraiment…</vt:lpstr>
      <vt:lpstr>De nouveaux savoirs qui ne le sont pas vraiment…</vt:lpstr>
      <vt:lpstr>Des nouveaux savoirs issus du REX et spécifiques à l’EN</vt:lpstr>
      <vt:lpstr>Un savoir important : la radioprotection ou la physique nucléaire contextualisée</vt:lpstr>
      <vt:lpstr>Proposition de maquette de certification</vt:lpstr>
      <vt:lpstr>Référentiel d’habilitation nucléaire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Rénovation du baccalauréat professionnel Environnement Nucléaire</dc:title>
  <dc:creator>eszmata</dc:creator>
  <cp:lastModifiedBy>eszmata</cp:lastModifiedBy>
  <cp:revision>24</cp:revision>
  <dcterms:created xsi:type="dcterms:W3CDTF">2013-04-04T11:22:10Z</dcterms:created>
  <dcterms:modified xsi:type="dcterms:W3CDTF">2013-04-04T13:05:14Z</dcterms:modified>
</cp:coreProperties>
</file>