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707" r:id="rId4"/>
    <p:sldMasterId id="2147483719" r:id="rId5"/>
  </p:sldMasterIdLst>
  <p:notesMasterIdLst>
    <p:notesMasterId r:id="rId82"/>
  </p:notesMasterIdLst>
  <p:sldIdLst>
    <p:sldId id="257" r:id="rId6"/>
    <p:sldId id="272" r:id="rId7"/>
    <p:sldId id="259" r:id="rId8"/>
    <p:sldId id="334" r:id="rId9"/>
    <p:sldId id="301" r:id="rId10"/>
    <p:sldId id="258" r:id="rId11"/>
    <p:sldId id="398" r:id="rId12"/>
    <p:sldId id="399" r:id="rId13"/>
    <p:sldId id="401" r:id="rId14"/>
    <p:sldId id="402" r:id="rId15"/>
    <p:sldId id="400" r:id="rId16"/>
    <p:sldId id="403" r:id="rId17"/>
    <p:sldId id="404" r:id="rId18"/>
    <p:sldId id="405" r:id="rId19"/>
    <p:sldId id="406" r:id="rId20"/>
    <p:sldId id="335" r:id="rId21"/>
    <p:sldId id="336" r:id="rId22"/>
    <p:sldId id="337" r:id="rId23"/>
    <p:sldId id="261" r:id="rId24"/>
    <p:sldId id="276" r:id="rId25"/>
    <p:sldId id="298" r:id="rId26"/>
    <p:sldId id="277" r:id="rId27"/>
    <p:sldId id="300" r:id="rId28"/>
    <p:sldId id="279" r:id="rId29"/>
    <p:sldId id="299" r:id="rId30"/>
    <p:sldId id="273" r:id="rId31"/>
    <p:sldId id="278" r:id="rId32"/>
    <p:sldId id="281" r:id="rId33"/>
    <p:sldId id="338" r:id="rId34"/>
    <p:sldId id="382" r:id="rId35"/>
    <p:sldId id="383" r:id="rId36"/>
    <p:sldId id="384" r:id="rId37"/>
    <p:sldId id="385" r:id="rId38"/>
    <p:sldId id="386" r:id="rId39"/>
    <p:sldId id="346" r:id="rId40"/>
    <p:sldId id="387" r:id="rId41"/>
    <p:sldId id="388" r:id="rId42"/>
    <p:sldId id="389" r:id="rId43"/>
    <p:sldId id="390" r:id="rId44"/>
    <p:sldId id="391" r:id="rId45"/>
    <p:sldId id="392" r:id="rId46"/>
    <p:sldId id="393" r:id="rId47"/>
    <p:sldId id="394" r:id="rId48"/>
    <p:sldId id="348" r:id="rId49"/>
    <p:sldId id="350" r:id="rId50"/>
    <p:sldId id="351" r:id="rId51"/>
    <p:sldId id="352" r:id="rId52"/>
    <p:sldId id="365" r:id="rId53"/>
    <p:sldId id="366" r:id="rId54"/>
    <p:sldId id="409" r:id="rId55"/>
    <p:sldId id="410" r:id="rId56"/>
    <p:sldId id="368" r:id="rId57"/>
    <p:sldId id="363" r:id="rId58"/>
    <p:sldId id="369" r:id="rId59"/>
    <p:sldId id="396" r:id="rId60"/>
    <p:sldId id="353" r:id="rId61"/>
    <p:sldId id="411" r:id="rId62"/>
    <p:sldId id="412" r:id="rId63"/>
    <p:sldId id="354" r:id="rId64"/>
    <p:sldId id="356" r:id="rId65"/>
    <p:sldId id="357" r:id="rId66"/>
    <p:sldId id="370" r:id="rId67"/>
    <p:sldId id="371" r:id="rId68"/>
    <p:sldId id="372" r:id="rId69"/>
    <p:sldId id="373" r:id="rId70"/>
    <p:sldId id="374" r:id="rId71"/>
    <p:sldId id="375" r:id="rId72"/>
    <p:sldId id="376" r:id="rId73"/>
    <p:sldId id="377" r:id="rId74"/>
    <p:sldId id="378" r:id="rId75"/>
    <p:sldId id="379" r:id="rId76"/>
    <p:sldId id="263" r:id="rId77"/>
    <p:sldId id="408" r:id="rId78"/>
    <p:sldId id="318" r:id="rId79"/>
    <p:sldId id="302" r:id="rId80"/>
    <p:sldId id="295" r:id="rId8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4660"/>
  </p:normalViewPr>
  <p:slideViewPr>
    <p:cSldViewPr>
      <p:cViewPr varScale="1">
        <p:scale>
          <a:sx n="83" d="100"/>
          <a:sy n="83" d="100"/>
        </p:scale>
        <p:origin x="-16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philippe\Fichier%20recu\Environnement%20Nucl&#233;aire\PNF\Orientation%20et%20suivi.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numRef>
              <c:f>Feuil1!$E$6:$E$10</c:f>
              <c:numCache>
                <c:formatCode>General</c:formatCode>
                <c:ptCount val="5"/>
                <c:pt idx="0">
                  <c:v>0</c:v>
                </c:pt>
                <c:pt idx="1">
                  <c:v>8</c:v>
                </c:pt>
                <c:pt idx="2">
                  <c:v>12</c:v>
                </c:pt>
                <c:pt idx="3">
                  <c:v>16</c:v>
                </c:pt>
                <c:pt idx="4">
                  <c:v>20</c:v>
                </c:pt>
              </c:numCache>
            </c:numRef>
          </c:cat>
          <c:val>
            <c:numRef>
              <c:f>Feuil1!$D$6:$D$10</c:f>
              <c:numCache>
                <c:formatCode>General</c:formatCode>
                <c:ptCount val="5"/>
                <c:pt idx="0">
                  <c:v>1</c:v>
                </c:pt>
                <c:pt idx="1">
                  <c:v>1</c:v>
                </c:pt>
                <c:pt idx="2">
                  <c:v>20</c:v>
                </c:pt>
                <c:pt idx="3">
                  <c:v>26</c:v>
                </c:pt>
                <c:pt idx="4">
                  <c:v>3</c:v>
                </c:pt>
              </c:numCache>
            </c:numRef>
          </c:val>
        </c:ser>
        <c:dLbls>
          <c:showLegendKey val="0"/>
          <c:showVal val="0"/>
          <c:showCatName val="0"/>
          <c:showSerName val="0"/>
          <c:showPercent val="0"/>
          <c:showBubbleSize val="0"/>
        </c:dLbls>
        <c:gapWidth val="150"/>
        <c:axId val="309857664"/>
        <c:axId val="309879936"/>
      </c:barChart>
      <c:catAx>
        <c:axId val="309857664"/>
        <c:scaling>
          <c:orientation val="minMax"/>
        </c:scaling>
        <c:delete val="0"/>
        <c:axPos val="b"/>
        <c:numFmt formatCode="General" sourceLinked="1"/>
        <c:majorTickMark val="out"/>
        <c:minorTickMark val="none"/>
        <c:tickLblPos val="nextTo"/>
        <c:crossAx val="309879936"/>
        <c:crosses val="autoZero"/>
        <c:auto val="1"/>
        <c:lblAlgn val="ctr"/>
        <c:lblOffset val="100"/>
        <c:noMultiLvlLbl val="0"/>
      </c:catAx>
      <c:valAx>
        <c:axId val="309879936"/>
        <c:scaling>
          <c:orientation val="minMax"/>
        </c:scaling>
        <c:delete val="0"/>
        <c:axPos val="l"/>
        <c:majorGridlines/>
        <c:numFmt formatCode="General" sourceLinked="1"/>
        <c:majorTickMark val="out"/>
        <c:minorTickMark val="none"/>
        <c:tickLblPos val="nextTo"/>
        <c:crossAx val="3098576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ayant obtenu un emploi en CDI ou CDD dans un autre secteur</a:t>
            </a:r>
          </a:p>
        </c:rich>
      </c:tx>
      <c:overlay val="0"/>
    </c:title>
    <c:autoTitleDeleted val="0"/>
    <c:plotArea>
      <c:layout/>
      <c:barChart>
        <c:barDir val="col"/>
        <c:grouping val="clustered"/>
        <c:varyColors val="1"/>
        <c:ser>
          <c:idx val="0"/>
          <c:order val="0"/>
          <c:tx>
            <c:v>Pourcentage d'élève ayant obtenu un emploi en CDI ou CDD dans un autre secteur</c:v>
          </c:tx>
          <c:invertIfNegative val="0"/>
          <c:dLbls>
            <c:showLegendKey val="0"/>
            <c:showVal val="1"/>
            <c:showCatName val="0"/>
            <c:showSerName val="0"/>
            <c:showPercent val="0"/>
            <c:showBubbleSize val="0"/>
            <c:showLeaderLines val="0"/>
          </c:dLbls>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Bilan'!$C$10;'Orientation Bilan'!$E$10;'Orientation Bilan'!$I$10;'Orientation Bilan'!$K$10;'Orientation Bilan'!$M$10;'Orientation Bilan'!$O$10)</c:f>
              <c:numCache>
                <c:formatCode>0%</c:formatCode>
                <c:ptCount val="6"/>
                <c:pt idx="0">
                  <c:v>8.3333333333333329E-2</c:v>
                </c:pt>
                <c:pt idx="1">
                  <c:v>4.3478260869565216E-2</c:v>
                </c:pt>
                <c:pt idx="2">
                  <c:v>0</c:v>
                </c:pt>
                <c:pt idx="3">
                  <c:v>2.1739130434782608E-2</c:v>
                </c:pt>
                <c:pt idx="4">
                  <c:v>1.4084507042253521E-2</c:v>
                </c:pt>
                <c:pt idx="5">
                  <c:v>6.1538461538461542E-2</c:v>
                </c:pt>
              </c:numCache>
            </c:numRef>
          </c:val>
        </c:ser>
        <c:dLbls>
          <c:showLegendKey val="0"/>
          <c:showVal val="0"/>
          <c:showCatName val="0"/>
          <c:showSerName val="0"/>
          <c:showPercent val="0"/>
          <c:showBubbleSize val="0"/>
        </c:dLbls>
        <c:gapWidth val="150"/>
        <c:axId val="274351616"/>
        <c:axId val="274353152"/>
      </c:barChart>
      <c:catAx>
        <c:axId val="274351616"/>
        <c:scaling>
          <c:orientation val="minMax"/>
        </c:scaling>
        <c:delete val="0"/>
        <c:axPos val="b"/>
        <c:numFmt formatCode="General" sourceLinked="1"/>
        <c:majorTickMark val="out"/>
        <c:minorTickMark val="out"/>
        <c:tickLblPos val="nextTo"/>
        <c:crossAx val="274353152"/>
        <c:crosses val="autoZero"/>
        <c:auto val="0"/>
        <c:lblAlgn val="ctr"/>
        <c:lblOffset val="1"/>
        <c:noMultiLvlLbl val="0"/>
      </c:catAx>
      <c:valAx>
        <c:axId val="274353152"/>
        <c:scaling>
          <c:orientation val="minMax"/>
        </c:scaling>
        <c:delete val="0"/>
        <c:axPos val="l"/>
        <c:majorGridlines/>
        <c:numFmt formatCode="0%" sourceLinked="1"/>
        <c:majorTickMark val="out"/>
        <c:minorTickMark val="none"/>
        <c:tickLblPos val="nextTo"/>
        <c:crossAx val="274351616"/>
        <c:crosses val="autoZero"/>
        <c:crossBetween val="between"/>
      </c:valAx>
    </c:plotArea>
    <c:legend>
      <c:legendPos val="r"/>
      <c:overlay val="0"/>
    </c:legend>
    <c:plotVisOnly val="1"/>
    <c:dispBlanksAs val="zero"/>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Divers, pôle emploi, redoublement</a:t>
            </a:r>
            <a:r>
              <a:rPr lang="fr-FR" dirty="0" smtClean="0"/>
              <a:t>, sans </a:t>
            </a:r>
            <a:r>
              <a:rPr lang="fr-FR" dirty="0"/>
              <a:t>nouvelle</a:t>
            </a:r>
          </a:p>
        </c:rich>
      </c:tx>
      <c:overlay val="0"/>
    </c:title>
    <c:autoTitleDeleted val="0"/>
    <c:plotArea>
      <c:layout/>
      <c:barChart>
        <c:barDir val="col"/>
        <c:grouping val="clustered"/>
        <c:varyColors val="1"/>
        <c:ser>
          <c:idx val="0"/>
          <c:order val="0"/>
          <c:tx>
            <c:v>Divers, pôle emploi, redoublement,sans nouvelle</c:v>
          </c:tx>
          <c:invertIfNegative val="0"/>
          <c:dLbls>
            <c:showLegendKey val="0"/>
            <c:showVal val="1"/>
            <c:showCatName val="0"/>
            <c:showSerName val="0"/>
            <c:showPercent val="0"/>
            <c:showBubbleSize val="0"/>
            <c:showLeaderLines val="0"/>
          </c:dLbls>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Bilan'!$C$11;'Orientation Bilan'!$E$11;'Orientation Bilan'!$I$11;'Orientation Bilan'!$K$11;'Orientation Bilan'!$M$11;'Orientation Bilan'!$O$11)</c:f>
              <c:numCache>
                <c:formatCode>0%</c:formatCode>
                <c:ptCount val="6"/>
                <c:pt idx="0">
                  <c:v>0.16666666666666666</c:v>
                </c:pt>
                <c:pt idx="1">
                  <c:v>8.6956521739130432E-2</c:v>
                </c:pt>
                <c:pt idx="2">
                  <c:v>9.5238095238095233E-2</c:v>
                </c:pt>
                <c:pt idx="3">
                  <c:v>0.17391304347826086</c:v>
                </c:pt>
                <c:pt idx="4">
                  <c:v>0.18309859154929578</c:v>
                </c:pt>
                <c:pt idx="5">
                  <c:v>0.50769230769230766</c:v>
                </c:pt>
              </c:numCache>
            </c:numRef>
          </c:val>
        </c:ser>
        <c:dLbls>
          <c:showLegendKey val="0"/>
          <c:showVal val="0"/>
          <c:showCatName val="0"/>
          <c:showSerName val="0"/>
          <c:showPercent val="0"/>
          <c:showBubbleSize val="0"/>
        </c:dLbls>
        <c:gapWidth val="150"/>
        <c:axId val="275355136"/>
        <c:axId val="275356672"/>
      </c:barChart>
      <c:catAx>
        <c:axId val="275355136"/>
        <c:scaling>
          <c:orientation val="minMax"/>
        </c:scaling>
        <c:delete val="0"/>
        <c:axPos val="b"/>
        <c:numFmt formatCode="General" sourceLinked="1"/>
        <c:majorTickMark val="out"/>
        <c:minorTickMark val="out"/>
        <c:tickLblPos val="nextTo"/>
        <c:crossAx val="275356672"/>
        <c:crosses val="autoZero"/>
        <c:auto val="0"/>
        <c:lblAlgn val="ctr"/>
        <c:lblOffset val="1"/>
        <c:noMultiLvlLbl val="0"/>
      </c:catAx>
      <c:valAx>
        <c:axId val="275356672"/>
        <c:scaling>
          <c:orientation val="minMax"/>
        </c:scaling>
        <c:delete val="0"/>
        <c:axPos val="l"/>
        <c:majorGridlines/>
        <c:numFmt formatCode="0%" sourceLinked="1"/>
        <c:majorTickMark val="out"/>
        <c:minorTickMark val="none"/>
        <c:tickLblPos val="nextTo"/>
        <c:crossAx val="275355136"/>
        <c:crosses val="autoZero"/>
        <c:crossBetween val="between"/>
      </c:valAx>
    </c:plotArea>
    <c:legend>
      <c:legendPos val="r"/>
      <c:overlay val="0"/>
    </c:legend>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1"/>
        <c:ser>
          <c:idx val="0"/>
          <c:order val="0"/>
          <c:tx>
            <c:v>Bagnols sur Cèze</c:v>
          </c:tx>
          <c:invertIfNegative val="0"/>
          <c:dLbls>
            <c:showLegendKey val="0"/>
            <c:showVal val="1"/>
            <c:showCatName val="0"/>
            <c:showSerName val="0"/>
            <c:showPercent val="0"/>
            <c:showBubbleSize val="0"/>
            <c:showLeaderLines val="0"/>
          </c:dLbls>
          <c:cat>
            <c:strRef>
              <c:f>'Orientation BTS'!$A$5:$A$11</c:f>
              <c:strCache>
                <c:ptCount val="7"/>
                <c:pt idx="0">
                  <c:v>Nbre Poursuite d'étude</c:v>
                </c:pt>
                <c:pt idx="1">
                  <c:v>Nbre emploi tout confondu</c:v>
                </c:pt>
                <c:pt idx="2">
                  <c:v>Nbre emploi dans le secteur nucléaire</c:v>
                </c:pt>
                <c:pt idx="3">
                  <c:v>Nbre CDI dans l'Industrie Nucléaire</c:v>
                </c:pt>
                <c:pt idx="4">
                  <c:v>Nbre de CDD dans l'Industrie Nucléaire</c:v>
                </c:pt>
                <c:pt idx="5">
                  <c:v>Nbre de CDI ou CDD dans autre</c:v>
                </c:pt>
                <c:pt idx="6">
                  <c:v>Divers (sans nouvelle, redoublement, Pôle Emploi,etc..)</c:v>
                </c:pt>
              </c:strCache>
            </c:strRef>
          </c:cat>
          <c:val>
            <c:numRef>
              <c:f>'Orientation BTS'!$C$5:$C$11</c:f>
              <c:numCache>
                <c:formatCode>0%</c:formatCode>
                <c:ptCount val="7"/>
                <c:pt idx="0">
                  <c:v>0.375</c:v>
                </c:pt>
                <c:pt idx="1">
                  <c:v>0.375</c:v>
                </c:pt>
                <c:pt idx="2">
                  <c:v>0.375</c:v>
                </c:pt>
                <c:pt idx="3">
                  <c:v>0.3125</c:v>
                </c:pt>
                <c:pt idx="4">
                  <c:v>6.25E-2</c:v>
                </c:pt>
                <c:pt idx="5">
                  <c:v>0</c:v>
                </c:pt>
                <c:pt idx="6">
                  <c:v>0.25</c:v>
                </c:pt>
              </c:numCache>
            </c:numRef>
          </c:val>
        </c:ser>
        <c:dLbls>
          <c:showLegendKey val="0"/>
          <c:showVal val="0"/>
          <c:showCatName val="0"/>
          <c:showSerName val="0"/>
          <c:showPercent val="0"/>
          <c:showBubbleSize val="0"/>
        </c:dLbls>
        <c:gapWidth val="150"/>
        <c:axId val="275420672"/>
        <c:axId val="275422208"/>
      </c:barChart>
      <c:catAx>
        <c:axId val="275420672"/>
        <c:scaling>
          <c:orientation val="minMax"/>
        </c:scaling>
        <c:delete val="0"/>
        <c:axPos val="b"/>
        <c:majorTickMark val="out"/>
        <c:minorTickMark val="none"/>
        <c:tickLblPos val="nextTo"/>
        <c:crossAx val="275422208"/>
        <c:crosses val="autoZero"/>
        <c:auto val="1"/>
        <c:lblAlgn val="ctr"/>
        <c:lblOffset val="100"/>
        <c:noMultiLvlLbl val="0"/>
      </c:catAx>
      <c:valAx>
        <c:axId val="275422208"/>
        <c:scaling>
          <c:orientation val="minMax"/>
        </c:scaling>
        <c:delete val="0"/>
        <c:axPos val="l"/>
        <c:majorGridlines/>
        <c:numFmt formatCode="0%" sourceLinked="1"/>
        <c:majorTickMark val="out"/>
        <c:minorTickMark val="none"/>
        <c:tickLblPos val="nextTo"/>
        <c:crossAx val="27542067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Lbls>
            <c:showLegendKey val="0"/>
            <c:showVal val="1"/>
            <c:showCatName val="0"/>
            <c:showSerName val="0"/>
            <c:showPercent val="0"/>
            <c:showBubbleSize val="0"/>
            <c:showLeaderLines val="0"/>
          </c:dLbls>
          <c:cat>
            <c:strRef>
              <c:f>'Résultat des examens'!$A$4:$A$11</c:f>
              <c:strCache>
                <c:ptCount val="8"/>
                <c:pt idx="0">
                  <c:v>2008</c:v>
                </c:pt>
                <c:pt idx="1">
                  <c:v>2009</c:v>
                </c:pt>
                <c:pt idx="2">
                  <c:v>2010</c:v>
                </c:pt>
                <c:pt idx="3">
                  <c:v>2011</c:v>
                </c:pt>
                <c:pt idx="4">
                  <c:v>2012</c:v>
                </c:pt>
                <c:pt idx="5">
                  <c:v>2013</c:v>
                </c:pt>
                <c:pt idx="7">
                  <c:v>Moyenne </c:v>
                </c:pt>
              </c:strCache>
            </c:strRef>
          </c:cat>
          <c:val>
            <c:numRef>
              <c:f>'Résultat des examens'!$D$4:$D$11</c:f>
              <c:numCache>
                <c:formatCode>0%</c:formatCode>
                <c:ptCount val="8"/>
                <c:pt idx="0">
                  <c:v>0.71739130434782605</c:v>
                </c:pt>
                <c:pt idx="1">
                  <c:v>1</c:v>
                </c:pt>
                <c:pt idx="2">
                  <c:v>0.92222222222222228</c:v>
                </c:pt>
                <c:pt idx="3">
                  <c:v>0.87387387387387383</c:v>
                </c:pt>
                <c:pt idx="4">
                  <c:v>0.95959595959595956</c:v>
                </c:pt>
                <c:pt idx="5">
                  <c:v>0.81578947368421051</c:v>
                </c:pt>
                <c:pt idx="7">
                  <c:v>0.88631984585741808</c:v>
                </c:pt>
              </c:numCache>
            </c:numRef>
          </c:val>
        </c:ser>
        <c:dLbls>
          <c:showLegendKey val="0"/>
          <c:showVal val="0"/>
          <c:showCatName val="0"/>
          <c:showSerName val="0"/>
          <c:showPercent val="0"/>
          <c:showBubbleSize val="0"/>
        </c:dLbls>
        <c:gapWidth val="150"/>
        <c:axId val="259361408"/>
        <c:axId val="259377792"/>
      </c:barChart>
      <c:catAx>
        <c:axId val="259361408"/>
        <c:scaling>
          <c:orientation val="minMax"/>
        </c:scaling>
        <c:delete val="0"/>
        <c:axPos val="b"/>
        <c:numFmt formatCode="General" sourceLinked="1"/>
        <c:majorTickMark val="out"/>
        <c:minorTickMark val="none"/>
        <c:tickLblPos val="nextTo"/>
        <c:crossAx val="259377792"/>
        <c:crosses val="autoZero"/>
        <c:auto val="1"/>
        <c:lblAlgn val="ctr"/>
        <c:lblOffset val="100"/>
        <c:noMultiLvlLbl val="0"/>
      </c:catAx>
      <c:valAx>
        <c:axId val="259377792"/>
        <c:scaling>
          <c:orientation val="minMax"/>
          <c:max val="1"/>
        </c:scaling>
        <c:delete val="0"/>
        <c:axPos val="l"/>
        <c:majorGridlines/>
        <c:numFmt formatCode="0%" sourceLinked="1"/>
        <c:majorTickMark val="out"/>
        <c:minorTickMark val="none"/>
        <c:tickLblPos val="nextTo"/>
        <c:crossAx val="2593614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Nombre d'élèves </a:t>
            </a:r>
            <a:r>
              <a:rPr lang="fr-FR" dirty="0" smtClean="0"/>
              <a:t>présentés</a:t>
            </a:r>
            <a:r>
              <a:rPr lang="fr-FR" baseline="0" dirty="0" smtClean="0"/>
              <a:t> </a:t>
            </a:r>
            <a:r>
              <a:rPr lang="fr-FR" dirty="0" smtClean="0"/>
              <a:t>à </a:t>
            </a:r>
            <a:r>
              <a:rPr lang="fr-FR" dirty="0"/>
              <a:t>l'examen</a:t>
            </a:r>
          </a:p>
        </c:rich>
      </c:tx>
      <c:layout/>
      <c:overlay val="0"/>
    </c:title>
    <c:autoTitleDeleted val="0"/>
    <c:plotArea>
      <c:layout/>
      <c:lineChart>
        <c:grouping val="standard"/>
        <c:varyColors val="0"/>
        <c:ser>
          <c:idx val="0"/>
          <c:order val="0"/>
          <c:tx>
            <c:v>Nombre d'élèves présentés à l'examen</c:v>
          </c:tx>
          <c:dLbls>
            <c:showLegendKey val="0"/>
            <c:showVal val="1"/>
            <c:showCatName val="0"/>
            <c:showSerName val="0"/>
            <c:showPercent val="0"/>
            <c:showBubbleSize val="0"/>
            <c:showLeaderLines val="0"/>
          </c:dLbls>
          <c:cat>
            <c:numRef>
              <c:f>'Résultat des examens'!$A$4:$A$9</c:f>
              <c:numCache>
                <c:formatCode>General</c:formatCode>
                <c:ptCount val="6"/>
                <c:pt idx="0">
                  <c:v>2008</c:v>
                </c:pt>
                <c:pt idx="1">
                  <c:v>2009</c:v>
                </c:pt>
                <c:pt idx="2">
                  <c:v>2010</c:v>
                </c:pt>
                <c:pt idx="3">
                  <c:v>2011</c:v>
                </c:pt>
                <c:pt idx="4">
                  <c:v>2012</c:v>
                </c:pt>
                <c:pt idx="5">
                  <c:v>2013</c:v>
                </c:pt>
              </c:numCache>
            </c:numRef>
          </c:cat>
          <c:val>
            <c:numRef>
              <c:f>'Résultat des examens'!$B$4:$B$9</c:f>
              <c:numCache>
                <c:formatCode>General</c:formatCode>
                <c:ptCount val="6"/>
                <c:pt idx="0">
                  <c:v>46</c:v>
                </c:pt>
                <c:pt idx="1">
                  <c:v>59</c:v>
                </c:pt>
                <c:pt idx="2">
                  <c:v>90</c:v>
                </c:pt>
                <c:pt idx="3">
                  <c:v>111</c:v>
                </c:pt>
                <c:pt idx="4">
                  <c:v>99</c:v>
                </c:pt>
                <c:pt idx="5">
                  <c:v>114</c:v>
                </c:pt>
              </c:numCache>
            </c:numRef>
          </c:val>
          <c:smooth val="0"/>
        </c:ser>
        <c:dLbls>
          <c:showLegendKey val="0"/>
          <c:showVal val="0"/>
          <c:showCatName val="0"/>
          <c:showSerName val="0"/>
          <c:showPercent val="0"/>
          <c:showBubbleSize val="0"/>
        </c:dLbls>
        <c:marker val="1"/>
        <c:smooth val="0"/>
        <c:axId val="263323648"/>
        <c:axId val="262272896"/>
      </c:lineChart>
      <c:valAx>
        <c:axId val="262272896"/>
        <c:scaling>
          <c:orientation val="minMax"/>
        </c:scaling>
        <c:delete val="0"/>
        <c:axPos val="l"/>
        <c:majorGridlines/>
        <c:numFmt formatCode="General" sourceLinked="1"/>
        <c:majorTickMark val="out"/>
        <c:minorTickMark val="none"/>
        <c:tickLblPos val="nextTo"/>
        <c:crossAx val="263323648"/>
        <c:crosses val="autoZero"/>
        <c:crossBetween val="between"/>
      </c:valAx>
      <c:catAx>
        <c:axId val="263323648"/>
        <c:scaling>
          <c:orientation val="minMax"/>
        </c:scaling>
        <c:delete val="0"/>
        <c:axPos val="b"/>
        <c:numFmt formatCode="General" sourceLinked="1"/>
        <c:majorTickMark val="out"/>
        <c:minorTickMark val="none"/>
        <c:tickLblPos val="nextTo"/>
        <c:crossAx val="262272896"/>
        <c:crosses val="autoZero"/>
        <c:auto val="1"/>
        <c:lblAlgn val="ctr"/>
        <c:lblOffset val="100"/>
        <c:noMultiLvlLbl val="0"/>
      </c:cat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1"/>
        <c:ser>
          <c:idx val="0"/>
          <c:order val="0"/>
          <c:tx>
            <c:v>Pourcentage d'élève reçu</c:v>
          </c:tx>
          <c:invertIfNegative val="0"/>
          <c:dLbls>
            <c:showLegendKey val="0"/>
            <c:showVal val="1"/>
            <c:showCatName val="0"/>
            <c:showSerName val="0"/>
            <c:showPercent val="0"/>
            <c:showBubbleSize val="0"/>
            <c:showLeaderLines val="0"/>
          </c:dLbls>
          <c:cat>
            <c:strRef>
              <c:f>'Résultat des examens'!$A$4:$A$11</c:f>
              <c:strCache>
                <c:ptCount val="8"/>
                <c:pt idx="0">
                  <c:v>2008</c:v>
                </c:pt>
                <c:pt idx="1">
                  <c:v>2009</c:v>
                </c:pt>
                <c:pt idx="2">
                  <c:v>2010</c:v>
                </c:pt>
                <c:pt idx="3">
                  <c:v>2011</c:v>
                </c:pt>
                <c:pt idx="4">
                  <c:v>2012</c:v>
                </c:pt>
                <c:pt idx="5">
                  <c:v>2013</c:v>
                </c:pt>
                <c:pt idx="7">
                  <c:v>Moyenne </c:v>
                </c:pt>
              </c:strCache>
            </c:strRef>
          </c:cat>
          <c:val>
            <c:numRef>
              <c:f>'Résultat des examens'!$D$4:$D$11</c:f>
              <c:numCache>
                <c:formatCode>0%</c:formatCode>
                <c:ptCount val="8"/>
                <c:pt idx="0">
                  <c:v>0.71739130434782605</c:v>
                </c:pt>
                <c:pt idx="1">
                  <c:v>1</c:v>
                </c:pt>
                <c:pt idx="2">
                  <c:v>0.92222222222222228</c:v>
                </c:pt>
                <c:pt idx="3">
                  <c:v>0.87387387387387383</c:v>
                </c:pt>
                <c:pt idx="4">
                  <c:v>0.95959595959595956</c:v>
                </c:pt>
                <c:pt idx="5">
                  <c:v>0.81578947368421051</c:v>
                </c:pt>
                <c:pt idx="7">
                  <c:v>0.88631984585741808</c:v>
                </c:pt>
              </c:numCache>
            </c:numRef>
          </c:val>
        </c:ser>
        <c:dLbls>
          <c:showLegendKey val="0"/>
          <c:showVal val="0"/>
          <c:showCatName val="0"/>
          <c:showSerName val="0"/>
          <c:showPercent val="0"/>
          <c:showBubbleSize val="0"/>
        </c:dLbls>
        <c:gapWidth val="150"/>
        <c:axId val="272306560"/>
        <c:axId val="272308096"/>
      </c:barChart>
      <c:catAx>
        <c:axId val="272306560"/>
        <c:scaling>
          <c:orientation val="minMax"/>
        </c:scaling>
        <c:delete val="0"/>
        <c:axPos val="b"/>
        <c:numFmt formatCode="General" sourceLinked="1"/>
        <c:majorTickMark val="out"/>
        <c:minorTickMark val="none"/>
        <c:tickLblPos val="nextTo"/>
        <c:crossAx val="272308096"/>
        <c:crosses val="autoZero"/>
        <c:auto val="1"/>
        <c:lblAlgn val="ctr"/>
        <c:lblOffset val="100"/>
        <c:noMultiLvlLbl val="0"/>
      </c:catAx>
      <c:valAx>
        <c:axId val="272308096"/>
        <c:scaling>
          <c:orientation val="minMax"/>
          <c:max val="1"/>
        </c:scaling>
        <c:delete val="0"/>
        <c:axPos val="l"/>
        <c:majorGridlines/>
        <c:numFmt formatCode="0%" sourceLinked="1"/>
        <c:majorTickMark val="out"/>
        <c:minorTickMark val="none"/>
        <c:tickLblPos val="nextTo"/>
        <c:crossAx val="2723065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poursuivant des études</a:t>
            </a:r>
          </a:p>
        </c:rich>
      </c:tx>
      <c:layout/>
      <c:overlay val="0"/>
    </c:title>
    <c:autoTitleDeleted val="0"/>
    <c:plotArea>
      <c:layout/>
      <c:barChart>
        <c:barDir val="col"/>
        <c:grouping val="clustered"/>
        <c:varyColors val="1"/>
        <c:ser>
          <c:idx val="0"/>
          <c:order val="0"/>
          <c:tx>
            <c:v>Pourcentage d'élève poursuivant des études</c:v>
          </c:tx>
          <c:invertIfNegative val="0"/>
          <c:dLbls>
            <c:showLegendKey val="0"/>
            <c:showVal val="1"/>
            <c:showCatName val="0"/>
            <c:showSerName val="0"/>
            <c:showPercent val="0"/>
            <c:showBubbleSize val="0"/>
            <c:showLeaderLines val="0"/>
          </c:dLbls>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Bilan'!$C$5;'Orientation Bilan'!$E$5;'Orientation Bilan'!$I$5;'Orientation Bilan'!$K$5;'Orientation Bilan'!$M$5;'Orientation Bilan'!$O$5)</c:f>
              <c:numCache>
                <c:formatCode>0%</c:formatCode>
                <c:ptCount val="6"/>
                <c:pt idx="0">
                  <c:v>0.16666666666666666</c:v>
                </c:pt>
                <c:pt idx="1">
                  <c:v>0.21739130434782608</c:v>
                </c:pt>
                <c:pt idx="2">
                  <c:v>0.38095238095238093</c:v>
                </c:pt>
                <c:pt idx="3">
                  <c:v>0.46739130434782611</c:v>
                </c:pt>
                <c:pt idx="4">
                  <c:v>0.57746478873239437</c:v>
                </c:pt>
                <c:pt idx="5">
                  <c:v>0.32307692307692309</c:v>
                </c:pt>
              </c:numCache>
            </c:numRef>
          </c:val>
        </c:ser>
        <c:dLbls>
          <c:showLegendKey val="0"/>
          <c:showVal val="0"/>
          <c:showCatName val="0"/>
          <c:showSerName val="0"/>
          <c:showPercent val="0"/>
          <c:showBubbleSize val="0"/>
        </c:dLbls>
        <c:gapWidth val="150"/>
        <c:axId val="272347520"/>
        <c:axId val="272349056"/>
      </c:barChart>
      <c:catAx>
        <c:axId val="272347520"/>
        <c:scaling>
          <c:orientation val="minMax"/>
        </c:scaling>
        <c:delete val="0"/>
        <c:axPos val="b"/>
        <c:numFmt formatCode="General" sourceLinked="1"/>
        <c:majorTickMark val="out"/>
        <c:minorTickMark val="out"/>
        <c:tickLblPos val="nextTo"/>
        <c:crossAx val="272349056"/>
        <c:crosses val="autoZero"/>
        <c:auto val="0"/>
        <c:lblAlgn val="ctr"/>
        <c:lblOffset val="1"/>
        <c:noMultiLvlLbl val="0"/>
      </c:catAx>
      <c:valAx>
        <c:axId val="272349056"/>
        <c:scaling>
          <c:orientation val="minMax"/>
        </c:scaling>
        <c:delete val="0"/>
        <c:axPos val="l"/>
        <c:majorGridlines/>
        <c:numFmt formatCode="0%" sourceLinked="1"/>
        <c:majorTickMark val="out"/>
        <c:minorTickMark val="none"/>
        <c:tickLblPos val="nextTo"/>
        <c:crossAx val="272347520"/>
        <c:crosses val="autoZero"/>
        <c:crossBetween val="between"/>
      </c:valAx>
    </c:plotArea>
    <c:legend>
      <c:legendPos val="r"/>
      <c:layout/>
      <c:overlay val="0"/>
    </c:legend>
    <c:plotVisOnly val="0"/>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ayant obtenu un emploi</a:t>
            </a:r>
          </a:p>
        </c:rich>
      </c:tx>
      <c:layout/>
      <c:overlay val="0"/>
    </c:title>
    <c:autoTitleDeleted val="0"/>
    <c:plotArea>
      <c:layout/>
      <c:barChart>
        <c:barDir val="col"/>
        <c:grouping val="clustered"/>
        <c:varyColors val="1"/>
        <c:ser>
          <c:idx val="0"/>
          <c:order val="0"/>
          <c:tx>
            <c:v>Pourcentage d'élève ayant obtenu un emploi</c:v>
          </c:tx>
          <c:invertIfNegative val="0"/>
          <c:dLbls>
            <c:showLegendKey val="0"/>
            <c:showVal val="1"/>
            <c:showCatName val="0"/>
            <c:showSerName val="0"/>
            <c:showPercent val="0"/>
            <c:showBubbleSize val="0"/>
            <c:showLeaderLines val="0"/>
          </c:dLbls>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Bilan'!$C$6;'Orientation Bilan'!$E$6;'Orientation Bilan'!$I$6;'Orientation Bilan'!$K$6;'Orientation Bilan'!$M$6;'Orientation Bilan'!$O$6)</c:f>
              <c:numCache>
                <c:formatCode>0%</c:formatCode>
                <c:ptCount val="6"/>
                <c:pt idx="0">
                  <c:v>0.66666666666666663</c:v>
                </c:pt>
                <c:pt idx="1">
                  <c:v>0.69565217391304346</c:v>
                </c:pt>
                <c:pt idx="2">
                  <c:v>0.52380952380952384</c:v>
                </c:pt>
                <c:pt idx="3">
                  <c:v>0.34782608695652173</c:v>
                </c:pt>
                <c:pt idx="4">
                  <c:v>0.25352112676056338</c:v>
                </c:pt>
                <c:pt idx="5">
                  <c:v>0.16923076923076924</c:v>
                </c:pt>
              </c:numCache>
            </c:numRef>
          </c:val>
        </c:ser>
        <c:dLbls>
          <c:showLegendKey val="0"/>
          <c:showVal val="0"/>
          <c:showCatName val="0"/>
          <c:showSerName val="0"/>
          <c:showPercent val="0"/>
          <c:showBubbleSize val="0"/>
        </c:dLbls>
        <c:gapWidth val="150"/>
        <c:axId val="272474496"/>
        <c:axId val="272476032"/>
      </c:barChart>
      <c:catAx>
        <c:axId val="272474496"/>
        <c:scaling>
          <c:orientation val="minMax"/>
        </c:scaling>
        <c:delete val="0"/>
        <c:axPos val="b"/>
        <c:numFmt formatCode="General" sourceLinked="1"/>
        <c:majorTickMark val="out"/>
        <c:minorTickMark val="out"/>
        <c:tickLblPos val="nextTo"/>
        <c:crossAx val="272476032"/>
        <c:crosses val="autoZero"/>
        <c:auto val="0"/>
        <c:lblAlgn val="ctr"/>
        <c:lblOffset val="1"/>
        <c:noMultiLvlLbl val="0"/>
      </c:catAx>
      <c:valAx>
        <c:axId val="272476032"/>
        <c:scaling>
          <c:orientation val="minMax"/>
        </c:scaling>
        <c:delete val="0"/>
        <c:axPos val="l"/>
        <c:majorGridlines/>
        <c:numFmt formatCode="0%" sourceLinked="1"/>
        <c:majorTickMark val="out"/>
        <c:minorTickMark val="none"/>
        <c:tickLblPos val="nextTo"/>
        <c:crossAx val="272474496"/>
        <c:crosses val="autoZero"/>
        <c:crossBetween val="between"/>
      </c:valAx>
    </c:plotArea>
    <c:legend>
      <c:legendPos val="r"/>
      <c:layout/>
      <c:overlay val="0"/>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ayant obtenu un emploi dans le Nucléaire</a:t>
            </a:r>
          </a:p>
        </c:rich>
      </c:tx>
      <c:overlay val="0"/>
    </c:title>
    <c:autoTitleDeleted val="0"/>
    <c:plotArea>
      <c:layout/>
      <c:barChart>
        <c:barDir val="col"/>
        <c:grouping val="clustered"/>
        <c:varyColors val="1"/>
        <c:ser>
          <c:idx val="0"/>
          <c:order val="0"/>
          <c:tx>
            <c:v>Pourcentage d'élève ayant obtenu un emploi dans le Nucléaire</c:v>
          </c:tx>
          <c:invertIfNegative val="0"/>
          <c:dLbls>
            <c:showLegendKey val="0"/>
            <c:showVal val="1"/>
            <c:showCatName val="0"/>
            <c:showSerName val="0"/>
            <c:showPercent val="0"/>
            <c:showBubbleSize val="0"/>
            <c:showLeaderLines val="0"/>
          </c:dLbls>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Bilan'!$C$7;'Orientation Bilan'!$E$7;'Orientation Bilan'!$I$7;'Orientation Bilan'!$K$7;'Orientation Bilan'!$M$7;'Orientation Bilan'!$O$7)</c:f>
              <c:numCache>
                <c:formatCode>0%</c:formatCode>
                <c:ptCount val="6"/>
                <c:pt idx="0">
                  <c:v>0.58333333333333337</c:v>
                </c:pt>
                <c:pt idx="1">
                  <c:v>0.65217391304347827</c:v>
                </c:pt>
                <c:pt idx="2">
                  <c:v>0.52380952380952384</c:v>
                </c:pt>
                <c:pt idx="3">
                  <c:v>0.32608695652173914</c:v>
                </c:pt>
                <c:pt idx="4">
                  <c:v>0.22535211267605634</c:v>
                </c:pt>
                <c:pt idx="5">
                  <c:v>0.1076923076923077</c:v>
                </c:pt>
              </c:numCache>
            </c:numRef>
          </c:val>
        </c:ser>
        <c:dLbls>
          <c:showLegendKey val="0"/>
          <c:showVal val="0"/>
          <c:showCatName val="0"/>
          <c:showSerName val="0"/>
          <c:showPercent val="0"/>
          <c:showBubbleSize val="0"/>
        </c:dLbls>
        <c:gapWidth val="150"/>
        <c:axId val="272552320"/>
        <c:axId val="272553856"/>
      </c:barChart>
      <c:catAx>
        <c:axId val="272552320"/>
        <c:scaling>
          <c:orientation val="minMax"/>
        </c:scaling>
        <c:delete val="0"/>
        <c:axPos val="b"/>
        <c:numFmt formatCode="General" sourceLinked="1"/>
        <c:majorTickMark val="out"/>
        <c:minorTickMark val="out"/>
        <c:tickLblPos val="nextTo"/>
        <c:crossAx val="272553856"/>
        <c:crosses val="autoZero"/>
        <c:auto val="0"/>
        <c:lblAlgn val="ctr"/>
        <c:lblOffset val="1"/>
        <c:noMultiLvlLbl val="0"/>
      </c:catAx>
      <c:valAx>
        <c:axId val="272553856"/>
        <c:scaling>
          <c:orientation val="minMax"/>
        </c:scaling>
        <c:delete val="0"/>
        <c:axPos val="l"/>
        <c:majorGridlines/>
        <c:numFmt formatCode="0%" sourceLinked="1"/>
        <c:majorTickMark val="out"/>
        <c:minorTickMark val="none"/>
        <c:tickLblPos val="nextTo"/>
        <c:crossAx val="272552320"/>
        <c:crosses val="autoZero"/>
        <c:crossBetween val="between"/>
      </c:valAx>
    </c:plotArea>
    <c:legend>
      <c:legendPos val="r"/>
      <c:overlay val="0"/>
    </c:legend>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ayant obtenu un emploi dans le Nucléaire en CDD</a:t>
            </a:r>
          </a:p>
        </c:rich>
      </c:tx>
      <c:overlay val="0"/>
    </c:title>
    <c:autoTitleDeleted val="0"/>
    <c:plotArea>
      <c:layout/>
      <c:barChart>
        <c:barDir val="col"/>
        <c:grouping val="clustered"/>
        <c:varyColors val="1"/>
        <c:ser>
          <c:idx val="0"/>
          <c:order val="0"/>
          <c:tx>
            <c:v>Pourcentage d'élève ayant obtenu un emploi dans le Nucléaire en CDD</c:v>
          </c:tx>
          <c:invertIfNegative val="0"/>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Bilan'!$C$9;'Orientation Bilan'!$E$9;'Orientation Bilan'!$I$9;'Orientation Bilan'!$K$9;'Orientation Bilan'!$M$9;'Orientation Bilan'!$O$9)</c:f>
              <c:numCache>
                <c:formatCode>0%</c:formatCode>
                <c:ptCount val="6"/>
                <c:pt idx="0">
                  <c:v>0.25</c:v>
                </c:pt>
                <c:pt idx="1">
                  <c:v>8.6956521739130432E-2</c:v>
                </c:pt>
                <c:pt idx="2">
                  <c:v>0.19047619047619047</c:v>
                </c:pt>
                <c:pt idx="3">
                  <c:v>0.15217391304347827</c:v>
                </c:pt>
                <c:pt idx="4">
                  <c:v>0.11267605633802817</c:v>
                </c:pt>
                <c:pt idx="5">
                  <c:v>7.6923076923076927E-2</c:v>
                </c:pt>
              </c:numCache>
            </c:numRef>
          </c:val>
        </c:ser>
        <c:dLbls>
          <c:showLegendKey val="0"/>
          <c:showVal val="0"/>
          <c:showCatName val="0"/>
          <c:showSerName val="0"/>
          <c:showPercent val="0"/>
          <c:showBubbleSize val="0"/>
        </c:dLbls>
        <c:gapWidth val="150"/>
        <c:axId val="272613376"/>
        <c:axId val="272614912"/>
      </c:barChart>
      <c:catAx>
        <c:axId val="272613376"/>
        <c:scaling>
          <c:orientation val="minMax"/>
        </c:scaling>
        <c:delete val="0"/>
        <c:axPos val="b"/>
        <c:numFmt formatCode="General" sourceLinked="1"/>
        <c:majorTickMark val="out"/>
        <c:minorTickMark val="out"/>
        <c:tickLblPos val="nextTo"/>
        <c:crossAx val="272614912"/>
        <c:crosses val="autoZero"/>
        <c:auto val="0"/>
        <c:lblAlgn val="ctr"/>
        <c:lblOffset val="1"/>
        <c:noMultiLvlLbl val="0"/>
      </c:catAx>
      <c:valAx>
        <c:axId val="272614912"/>
        <c:scaling>
          <c:orientation val="minMax"/>
        </c:scaling>
        <c:delete val="0"/>
        <c:axPos val="l"/>
        <c:majorGridlines/>
        <c:numFmt formatCode="0%" sourceLinked="1"/>
        <c:majorTickMark val="out"/>
        <c:minorTickMark val="none"/>
        <c:tickLblPos val="nextTo"/>
        <c:crossAx val="272613376"/>
        <c:crosses val="autoZero"/>
        <c:crossBetween val="between"/>
      </c:valAx>
    </c:plotArea>
    <c:legend>
      <c:legendPos val="r"/>
      <c:overlay val="0"/>
    </c:legend>
    <c:plotVisOnly val="1"/>
    <c:dispBlanksAs val="zero"/>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Pourcentage </a:t>
            </a:r>
            <a:r>
              <a:rPr lang="fr-FR" dirty="0" smtClean="0"/>
              <a:t>d'élèves </a:t>
            </a:r>
            <a:r>
              <a:rPr lang="fr-FR" dirty="0"/>
              <a:t>ayant obtenu un emploi dans le Nucléaire en CDI</a:t>
            </a:r>
          </a:p>
        </c:rich>
      </c:tx>
      <c:overlay val="0"/>
    </c:title>
    <c:autoTitleDeleted val="0"/>
    <c:plotArea>
      <c:layout/>
      <c:barChart>
        <c:barDir val="col"/>
        <c:grouping val="clustered"/>
        <c:varyColors val="1"/>
        <c:ser>
          <c:idx val="0"/>
          <c:order val="0"/>
          <c:tx>
            <c:v>Pourcentage d'élève ayant obtenu un emploi dans le Nucléaire en CDI</c:v>
          </c:tx>
          <c:invertIfNegative val="0"/>
          <c:cat>
            <c:numRef>
              <c:f>('Orientation Bilan'!$B$3;'Orientation Bilan'!$D$3;'Orientation Bilan'!$H$3;'Orientation Bilan'!$J$3;'Orientation Bilan'!$L$3;'Orientation Bilan'!$N$3)</c:f>
              <c:numCache>
                <c:formatCode>General</c:formatCode>
                <c:ptCount val="6"/>
                <c:pt idx="0">
                  <c:v>2008</c:v>
                </c:pt>
                <c:pt idx="1">
                  <c:v>2009</c:v>
                </c:pt>
                <c:pt idx="2">
                  <c:v>2010</c:v>
                </c:pt>
                <c:pt idx="3">
                  <c:v>2011</c:v>
                </c:pt>
                <c:pt idx="4">
                  <c:v>2012</c:v>
                </c:pt>
                <c:pt idx="5">
                  <c:v>2013</c:v>
                </c:pt>
              </c:numCache>
            </c:numRef>
          </c:cat>
          <c:val>
            <c:numRef>
              <c:f>('Orientation Bilan'!$C$8;'Orientation Bilan'!$E$8;'Orientation Bilan'!$I$8;'Orientation Bilan'!$K$8;'Orientation Bilan'!$M$8;'Orientation Bilan'!$O$8)</c:f>
              <c:numCache>
                <c:formatCode>0%</c:formatCode>
                <c:ptCount val="6"/>
                <c:pt idx="0">
                  <c:v>0.33333333333333331</c:v>
                </c:pt>
                <c:pt idx="1">
                  <c:v>0.56521739130434778</c:v>
                </c:pt>
                <c:pt idx="2">
                  <c:v>0.33333333333333331</c:v>
                </c:pt>
                <c:pt idx="3">
                  <c:v>0.17391304347826086</c:v>
                </c:pt>
                <c:pt idx="4">
                  <c:v>0.11267605633802817</c:v>
                </c:pt>
                <c:pt idx="5">
                  <c:v>3.0769230769230771E-2</c:v>
                </c:pt>
              </c:numCache>
            </c:numRef>
          </c:val>
        </c:ser>
        <c:dLbls>
          <c:showLegendKey val="0"/>
          <c:showVal val="0"/>
          <c:showCatName val="0"/>
          <c:showSerName val="0"/>
          <c:showPercent val="0"/>
          <c:showBubbleSize val="0"/>
        </c:dLbls>
        <c:gapWidth val="150"/>
        <c:axId val="272639488"/>
        <c:axId val="272641024"/>
      </c:barChart>
      <c:catAx>
        <c:axId val="272639488"/>
        <c:scaling>
          <c:orientation val="minMax"/>
        </c:scaling>
        <c:delete val="0"/>
        <c:axPos val="b"/>
        <c:numFmt formatCode="General" sourceLinked="1"/>
        <c:majorTickMark val="out"/>
        <c:minorTickMark val="out"/>
        <c:tickLblPos val="nextTo"/>
        <c:crossAx val="272641024"/>
        <c:crosses val="autoZero"/>
        <c:auto val="0"/>
        <c:lblAlgn val="ctr"/>
        <c:lblOffset val="1"/>
        <c:noMultiLvlLbl val="0"/>
      </c:catAx>
      <c:valAx>
        <c:axId val="272641024"/>
        <c:scaling>
          <c:orientation val="minMax"/>
        </c:scaling>
        <c:delete val="0"/>
        <c:axPos val="l"/>
        <c:majorGridlines/>
        <c:numFmt formatCode="0%" sourceLinked="1"/>
        <c:majorTickMark val="out"/>
        <c:minorTickMark val="none"/>
        <c:tickLblPos val="nextTo"/>
        <c:crossAx val="272639488"/>
        <c:crosses val="autoZero"/>
        <c:crossBetween val="between"/>
      </c:valAx>
    </c:plotArea>
    <c:legend>
      <c:legendPos val="r"/>
      <c:overlay val="0"/>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3A42F3-307A-4B94-83B9-3E1AAB9AEB7C}" type="datetimeFigureOut">
              <a:rPr lang="fr-FR"/>
              <a:pPr>
                <a:defRPr/>
              </a:pPr>
              <a:t>28/01/2014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5FEFF84-9A76-40C6-A5BA-DFC85B6B15FF}" type="slidenum">
              <a:rPr lang="fr-FR"/>
              <a:pPr>
                <a:defRPr/>
              </a:pPr>
              <a:t>‹N°›</a:t>
            </a:fld>
            <a:endParaRPr lang="fr-FR"/>
          </a:p>
        </p:txBody>
      </p:sp>
    </p:spTree>
    <p:extLst>
      <p:ext uri="{BB962C8B-B14F-4D97-AF65-F5344CB8AC3E}">
        <p14:creationId xmlns:p14="http://schemas.microsoft.com/office/powerpoint/2010/main" val="26864603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49FAFF-B03B-4BBA-8984-568A04FF9BEE}" type="slidenum">
              <a:rPr lang="fr-FR"/>
              <a:pPr fontAlgn="base">
                <a:spcBef>
                  <a:spcPct val="0"/>
                </a:spcBef>
                <a:spcAft>
                  <a:spcPct val="0"/>
                </a:spcAft>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819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CBC429-85F1-4375-8BED-D58F458FF87F}" type="slidenum">
              <a:rPr lang="fr-FR">
                <a:solidFill>
                  <a:srgbClr val="000000"/>
                </a:solidFill>
              </a:rPr>
              <a:pPr fontAlgn="base">
                <a:spcBef>
                  <a:spcPct val="0"/>
                </a:spcBef>
                <a:spcAft>
                  <a:spcPct val="0"/>
                </a:spcAft>
              </a:pPr>
              <a:t>33</a:t>
            </a:fld>
            <a:endParaRPr lang="fr-F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B0D5CCF-E5F1-4CFA-B9F6-AB23A6AB5CD7}"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C1B0B18-0CAE-4617-BB76-DFB7BC2E8AF3}" type="slidenum">
              <a:rPr lang="fr-FR"/>
              <a:pPr>
                <a:defRPr/>
              </a:pPr>
              <a:t>‹N°›</a:t>
            </a:fld>
            <a:endParaRPr lang="fr-FR"/>
          </a:p>
        </p:txBody>
      </p:sp>
    </p:spTree>
    <p:extLst>
      <p:ext uri="{BB962C8B-B14F-4D97-AF65-F5344CB8AC3E}">
        <p14:creationId xmlns:p14="http://schemas.microsoft.com/office/powerpoint/2010/main" val="263246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C6D6E84-1130-4AB9-AE7B-88B46EF6BD67}"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E610D9F-796C-4414-95E6-51E231E71226}" type="slidenum">
              <a:rPr lang="fr-FR"/>
              <a:pPr>
                <a:defRPr/>
              </a:pPr>
              <a:t>‹N°›</a:t>
            </a:fld>
            <a:endParaRPr lang="fr-FR"/>
          </a:p>
        </p:txBody>
      </p:sp>
    </p:spTree>
    <p:extLst>
      <p:ext uri="{BB962C8B-B14F-4D97-AF65-F5344CB8AC3E}">
        <p14:creationId xmlns:p14="http://schemas.microsoft.com/office/powerpoint/2010/main" val="159811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80805AD-3FFB-482F-A905-C0A393885DCE}"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895578B-6007-49C6-BF73-6EC577CAFD35}" type="slidenum">
              <a:rPr lang="fr-FR"/>
              <a:pPr>
                <a:defRPr/>
              </a:pPr>
              <a:t>‹N°›</a:t>
            </a:fld>
            <a:endParaRPr lang="fr-FR"/>
          </a:p>
        </p:txBody>
      </p:sp>
    </p:spTree>
    <p:extLst>
      <p:ext uri="{BB962C8B-B14F-4D97-AF65-F5344CB8AC3E}">
        <p14:creationId xmlns:p14="http://schemas.microsoft.com/office/powerpoint/2010/main" val="330530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0535B48-7E77-4317-A6FB-28D5028BD7C6}"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1F5DB77-05BE-4195-BD8F-72736D7E78F0}" type="slidenum">
              <a:rPr lang="fr-FR"/>
              <a:pPr>
                <a:defRPr/>
              </a:pPr>
              <a:t>‹N°›</a:t>
            </a:fld>
            <a:endParaRPr lang="fr-FR"/>
          </a:p>
        </p:txBody>
      </p:sp>
    </p:spTree>
    <p:extLst>
      <p:ext uri="{BB962C8B-B14F-4D97-AF65-F5344CB8AC3E}">
        <p14:creationId xmlns:p14="http://schemas.microsoft.com/office/powerpoint/2010/main" val="126997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90B0CD9-98E5-4067-B910-69D0785C705C}"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1034C08-8BC6-4E32-906F-4F57B96C9E08}" type="slidenum">
              <a:rPr lang="fr-FR"/>
              <a:pPr>
                <a:defRPr/>
              </a:pPr>
              <a:t>‹N°›</a:t>
            </a:fld>
            <a:endParaRPr lang="fr-FR"/>
          </a:p>
        </p:txBody>
      </p:sp>
    </p:spTree>
    <p:extLst>
      <p:ext uri="{BB962C8B-B14F-4D97-AF65-F5344CB8AC3E}">
        <p14:creationId xmlns:p14="http://schemas.microsoft.com/office/powerpoint/2010/main" val="255890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C10D736-0781-43EA-866A-619B8FB12216}"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A9FC84F-FAB0-41D8-9714-DA55E68856CA}" type="slidenum">
              <a:rPr lang="fr-FR"/>
              <a:pPr>
                <a:defRPr/>
              </a:pPr>
              <a:t>‹N°›</a:t>
            </a:fld>
            <a:endParaRPr lang="fr-FR"/>
          </a:p>
        </p:txBody>
      </p:sp>
    </p:spTree>
    <p:extLst>
      <p:ext uri="{BB962C8B-B14F-4D97-AF65-F5344CB8AC3E}">
        <p14:creationId xmlns:p14="http://schemas.microsoft.com/office/powerpoint/2010/main" val="3138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3A09743-0165-4804-841A-69BA0D5BFCE8}"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B248C99-0B6D-4FBF-A77A-CC3CAAA08410}" type="slidenum">
              <a:rPr lang="fr-FR"/>
              <a:pPr>
                <a:defRPr/>
              </a:pPr>
              <a:t>‹N°›</a:t>
            </a:fld>
            <a:endParaRPr lang="fr-FR"/>
          </a:p>
        </p:txBody>
      </p:sp>
    </p:spTree>
    <p:extLst>
      <p:ext uri="{BB962C8B-B14F-4D97-AF65-F5344CB8AC3E}">
        <p14:creationId xmlns:p14="http://schemas.microsoft.com/office/powerpoint/2010/main" val="1788413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62E7C28-0BC4-4C34-8525-28310E929489}" type="datetime1">
              <a:rPr lang="fr-FR"/>
              <a:pPr>
                <a:defRPr/>
              </a:pPr>
              <a:t>28/01/2014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78E2E23-9233-4DB8-99C9-35CE8D46B547}" type="slidenum">
              <a:rPr lang="fr-FR"/>
              <a:pPr>
                <a:defRPr/>
              </a:pPr>
              <a:t>‹N°›</a:t>
            </a:fld>
            <a:endParaRPr lang="fr-FR"/>
          </a:p>
        </p:txBody>
      </p:sp>
    </p:spTree>
    <p:extLst>
      <p:ext uri="{BB962C8B-B14F-4D97-AF65-F5344CB8AC3E}">
        <p14:creationId xmlns:p14="http://schemas.microsoft.com/office/powerpoint/2010/main" val="405667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571A52D-3509-4EE3-AD2B-E874FC97372B}" type="datetime1">
              <a:rPr lang="fr-FR"/>
              <a:pPr>
                <a:defRPr/>
              </a:pPr>
              <a:t>28/01/2014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06D55B9-7D45-4386-B36C-ACEC160D33C3}" type="slidenum">
              <a:rPr lang="fr-FR"/>
              <a:pPr>
                <a:defRPr/>
              </a:pPr>
              <a:t>‹N°›</a:t>
            </a:fld>
            <a:endParaRPr lang="fr-FR"/>
          </a:p>
        </p:txBody>
      </p:sp>
    </p:spTree>
    <p:extLst>
      <p:ext uri="{BB962C8B-B14F-4D97-AF65-F5344CB8AC3E}">
        <p14:creationId xmlns:p14="http://schemas.microsoft.com/office/powerpoint/2010/main" val="243996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179C494-D62A-41B7-BC70-FD8B2C80FAD4}" type="datetime1">
              <a:rPr lang="fr-FR"/>
              <a:pPr>
                <a:defRPr/>
              </a:pPr>
              <a:t>28/01/2014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52938BB-8F98-4470-B90D-0EE2690426A3}" type="slidenum">
              <a:rPr lang="fr-FR"/>
              <a:pPr>
                <a:defRPr/>
              </a:pPr>
              <a:t>‹N°›</a:t>
            </a:fld>
            <a:endParaRPr lang="fr-FR"/>
          </a:p>
        </p:txBody>
      </p:sp>
    </p:spTree>
    <p:extLst>
      <p:ext uri="{BB962C8B-B14F-4D97-AF65-F5344CB8AC3E}">
        <p14:creationId xmlns:p14="http://schemas.microsoft.com/office/powerpoint/2010/main" val="100507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73AFB85-F958-4BE2-9437-F01718DA627C}"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301A621-5481-426F-A6F4-5DCF3AEF1AFD}" type="slidenum">
              <a:rPr lang="fr-FR"/>
              <a:pPr>
                <a:defRPr/>
              </a:pPr>
              <a:t>‹N°›</a:t>
            </a:fld>
            <a:endParaRPr lang="fr-FR"/>
          </a:p>
        </p:txBody>
      </p:sp>
    </p:spTree>
    <p:extLst>
      <p:ext uri="{BB962C8B-B14F-4D97-AF65-F5344CB8AC3E}">
        <p14:creationId xmlns:p14="http://schemas.microsoft.com/office/powerpoint/2010/main" val="310115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D002FB6-6028-4424-AE32-1E9894A16453}"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23C055-FA03-440C-98EE-F49A347D127F}" type="slidenum">
              <a:rPr lang="fr-FR"/>
              <a:pPr>
                <a:defRPr/>
              </a:pPr>
              <a:t>‹N°›</a:t>
            </a:fld>
            <a:endParaRPr lang="fr-FR"/>
          </a:p>
        </p:txBody>
      </p:sp>
    </p:spTree>
    <p:extLst>
      <p:ext uri="{BB962C8B-B14F-4D97-AF65-F5344CB8AC3E}">
        <p14:creationId xmlns:p14="http://schemas.microsoft.com/office/powerpoint/2010/main" val="229462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8CE632-EF42-4CDD-991E-E66D78A86180}"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7ECDCF0-165E-49C7-B22D-E1A0A5D5150C}" type="slidenum">
              <a:rPr lang="fr-FR"/>
              <a:pPr>
                <a:defRPr/>
              </a:pPr>
              <a:t>‹N°›</a:t>
            </a:fld>
            <a:endParaRPr lang="fr-FR"/>
          </a:p>
        </p:txBody>
      </p:sp>
    </p:spTree>
    <p:extLst>
      <p:ext uri="{BB962C8B-B14F-4D97-AF65-F5344CB8AC3E}">
        <p14:creationId xmlns:p14="http://schemas.microsoft.com/office/powerpoint/2010/main" val="3739781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26D0CA3-B61A-4A3D-8260-7A45222C11ED}"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2CDAD80-6A0D-43B7-887A-3784DC12E935}" type="slidenum">
              <a:rPr lang="fr-FR"/>
              <a:pPr>
                <a:defRPr/>
              </a:pPr>
              <a:t>‹N°›</a:t>
            </a:fld>
            <a:endParaRPr lang="fr-FR"/>
          </a:p>
        </p:txBody>
      </p:sp>
    </p:spTree>
    <p:extLst>
      <p:ext uri="{BB962C8B-B14F-4D97-AF65-F5344CB8AC3E}">
        <p14:creationId xmlns:p14="http://schemas.microsoft.com/office/powerpoint/2010/main" val="3161384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4B98D9F-27EE-4CDB-86AC-E2C3B6A3A1C0}"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D03DE7-C763-4DCC-9C36-FD2C1226C698}" type="slidenum">
              <a:rPr lang="fr-FR"/>
              <a:pPr>
                <a:defRPr/>
              </a:pPr>
              <a:t>‹N°›</a:t>
            </a:fld>
            <a:endParaRPr lang="fr-FR"/>
          </a:p>
        </p:txBody>
      </p:sp>
    </p:spTree>
    <p:extLst>
      <p:ext uri="{BB962C8B-B14F-4D97-AF65-F5344CB8AC3E}">
        <p14:creationId xmlns:p14="http://schemas.microsoft.com/office/powerpoint/2010/main" val="3315513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3DBCBB-CC1E-44B6-A5E1-017CCD973AD8}" type="datetime1">
              <a:rPr lang="fr-FR" smtClean="0">
                <a:solidFill>
                  <a:prstClr val="black">
                    <a:tint val="75000"/>
                  </a:prstClr>
                </a:solidFill>
              </a:rPr>
              <a:pPr/>
              <a:t>28/01/2014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7663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233D72-B2FC-4762-8813-8BB662743F84}" type="datetime1">
              <a:rPr lang="fr-FR" smtClean="0">
                <a:solidFill>
                  <a:prstClr val="black">
                    <a:tint val="75000"/>
                  </a:prstClr>
                </a:solidFill>
              </a:rPr>
              <a:pPr/>
              <a:t>28/01/2014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2772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FAD1E05-25AE-4A36-93DD-FED3EEC4452C}" type="datetime1">
              <a:rPr lang="fr-FR" smtClean="0">
                <a:solidFill>
                  <a:prstClr val="black">
                    <a:tint val="75000"/>
                  </a:prstClr>
                </a:solidFill>
              </a:rPr>
              <a:pPr/>
              <a:t>28/01/2014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94731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830137C-4BB9-434D-BEBE-1EFF9EFCD269}" type="datetime1">
              <a:rPr lang="fr-FR" smtClean="0">
                <a:solidFill>
                  <a:prstClr val="black">
                    <a:tint val="75000"/>
                  </a:prstClr>
                </a:solidFill>
              </a:rPr>
              <a:pPr/>
              <a:t>28/01/2014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6428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7ACCBC-094E-4F39-91C4-BC109AE1FBEB}" type="datetime1">
              <a:rPr lang="fr-FR" smtClean="0">
                <a:solidFill>
                  <a:prstClr val="black">
                    <a:tint val="75000"/>
                  </a:prstClr>
                </a:solidFill>
              </a:rPr>
              <a:pPr/>
              <a:t>28/01/2014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1342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58D8C30-50D1-497D-811D-B8DE83027A00}" type="datetime1">
              <a:rPr lang="fr-FR" smtClean="0">
                <a:solidFill>
                  <a:prstClr val="black">
                    <a:tint val="75000"/>
                  </a:prstClr>
                </a:solidFill>
              </a:rPr>
              <a:pPr/>
              <a:t>28/01/2014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843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8C9276-3E7A-485F-A01F-C99C7620C7FE}" type="datetime1">
              <a:rPr lang="fr-FR" smtClean="0">
                <a:solidFill>
                  <a:prstClr val="black">
                    <a:tint val="75000"/>
                  </a:prstClr>
                </a:solidFill>
              </a:rPr>
              <a:pPr/>
              <a:t>28/01/2014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457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28987AF-9B68-47C9-87DB-188F504462C5}"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B631FBD-6938-440B-AB10-B46A7436A1DF}" type="slidenum">
              <a:rPr lang="fr-FR"/>
              <a:pPr>
                <a:defRPr/>
              </a:pPr>
              <a:t>‹N°›</a:t>
            </a:fld>
            <a:endParaRPr lang="fr-FR"/>
          </a:p>
        </p:txBody>
      </p:sp>
    </p:spTree>
    <p:extLst>
      <p:ext uri="{BB962C8B-B14F-4D97-AF65-F5344CB8AC3E}">
        <p14:creationId xmlns:p14="http://schemas.microsoft.com/office/powerpoint/2010/main" val="3363693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E983EC-3450-4A90-84F1-59C8A3A22F5F}" type="datetime1">
              <a:rPr lang="fr-FR" smtClean="0">
                <a:solidFill>
                  <a:prstClr val="black">
                    <a:tint val="75000"/>
                  </a:prstClr>
                </a:solidFill>
              </a:rPr>
              <a:pPr/>
              <a:t>28/01/2014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236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38CA70-561D-4312-9E66-86D0D6412118}" type="datetime1">
              <a:rPr lang="fr-FR" smtClean="0">
                <a:solidFill>
                  <a:prstClr val="black">
                    <a:tint val="75000"/>
                  </a:prstClr>
                </a:solidFill>
              </a:rPr>
              <a:pPr/>
              <a:t>28/01/2014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2224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30C52B-C2FE-468F-8D61-DD33BBDC2602}" type="datetime1">
              <a:rPr lang="fr-FR" smtClean="0">
                <a:solidFill>
                  <a:prstClr val="black">
                    <a:tint val="75000"/>
                  </a:prstClr>
                </a:solidFill>
              </a:rPr>
              <a:pPr/>
              <a:t>28/01/2014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4036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0D6C80-7B9C-46DF-B16E-DBE46F96B2C0}" type="datetime1">
              <a:rPr lang="fr-FR" smtClean="0">
                <a:solidFill>
                  <a:prstClr val="black">
                    <a:tint val="75000"/>
                  </a:prstClr>
                </a:solidFill>
              </a:rPr>
              <a:pPr/>
              <a:t>28/01/2014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4CA52B-59C6-4B49-8C85-3626AAC9DA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6724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D14617F0-0D52-4AB6-8B6C-84C8699219AC}"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007BA32D-5068-4608-8967-C2FD6906757A}" type="slidenum">
              <a:rPr lang="fr-FR"/>
              <a:pPr>
                <a:defRPr/>
              </a:pPr>
              <a:t>‹N°›</a:t>
            </a:fld>
            <a:endParaRPr lang="fr-FR"/>
          </a:p>
        </p:txBody>
      </p:sp>
    </p:spTree>
    <p:extLst>
      <p:ext uri="{BB962C8B-B14F-4D97-AF65-F5344CB8AC3E}">
        <p14:creationId xmlns:p14="http://schemas.microsoft.com/office/powerpoint/2010/main" val="2196286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BA7FE36F-6F43-4855-83E3-4F8F4589640A}"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F3548584-6801-41D1-BC29-870D80BD0695}" type="slidenum">
              <a:rPr lang="fr-FR"/>
              <a:pPr>
                <a:defRPr/>
              </a:pPr>
              <a:t>‹N°›</a:t>
            </a:fld>
            <a:endParaRPr lang="fr-FR"/>
          </a:p>
        </p:txBody>
      </p:sp>
    </p:spTree>
    <p:extLst>
      <p:ext uri="{BB962C8B-B14F-4D97-AF65-F5344CB8AC3E}">
        <p14:creationId xmlns:p14="http://schemas.microsoft.com/office/powerpoint/2010/main" val="324164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defTabSz="457200">
              <a:defRPr/>
            </a:lvl1pPr>
          </a:lstStyle>
          <a:p>
            <a:pPr>
              <a:defRPr/>
            </a:pPr>
            <a:fld id="{D02D9B1B-F9D1-4047-9EA0-6F922E5BF4A2}"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44404099-7FF0-41C3-8654-CE124D34C8D6}" type="slidenum">
              <a:rPr lang="fr-FR"/>
              <a:pPr>
                <a:defRPr/>
              </a:pPr>
              <a:t>‹N°›</a:t>
            </a:fld>
            <a:endParaRPr lang="fr-FR"/>
          </a:p>
        </p:txBody>
      </p:sp>
    </p:spTree>
    <p:extLst>
      <p:ext uri="{BB962C8B-B14F-4D97-AF65-F5344CB8AC3E}">
        <p14:creationId xmlns:p14="http://schemas.microsoft.com/office/powerpoint/2010/main" val="2712086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defTabSz="457200">
              <a:defRPr/>
            </a:lvl1pPr>
          </a:lstStyle>
          <a:p>
            <a:pPr>
              <a:defRPr/>
            </a:pPr>
            <a:fld id="{4D4E0A48-9929-43E5-AF16-9974F84EED57}"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defTabSz="457200">
              <a:defRPr/>
            </a:lvl1pPr>
          </a:lstStyle>
          <a:p>
            <a:pPr>
              <a:defRPr/>
            </a:pPr>
            <a:fld id="{4DFF27F8-659C-42BD-A861-60C520DA66D9}" type="slidenum">
              <a:rPr lang="fr-FR"/>
              <a:pPr>
                <a:defRPr/>
              </a:pPr>
              <a:t>‹N°›</a:t>
            </a:fld>
            <a:endParaRPr lang="fr-FR"/>
          </a:p>
        </p:txBody>
      </p:sp>
    </p:spTree>
    <p:extLst>
      <p:ext uri="{BB962C8B-B14F-4D97-AF65-F5344CB8AC3E}">
        <p14:creationId xmlns:p14="http://schemas.microsoft.com/office/powerpoint/2010/main" val="213627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defTabSz="457200">
              <a:defRPr/>
            </a:lvl1pPr>
          </a:lstStyle>
          <a:p>
            <a:pPr>
              <a:defRPr/>
            </a:pPr>
            <a:fld id="{175B2CF4-EF33-400C-A2DF-AB203737E6C9}" type="datetime1">
              <a:rPr lang="fr-FR"/>
              <a:pPr>
                <a:defRPr/>
              </a:pPr>
              <a:t>28/01/2014</a:t>
            </a:fld>
            <a:endParaRPr lang="fr-FR"/>
          </a:p>
        </p:txBody>
      </p:sp>
      <p:sp>
        <p:nvSpPr>
          <p:cNvPr id="8"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defTabSz="457200">
              <a:defRPr/>
            </a:lvl1pPr>
          </a:lstStyle>
          <a:p>
            <a:pPr>
              <a:defRPr/>
            </a:pPr>
            <a:fld id="{728E120F-7360-4794-8213-91784C2FF7D4}" type="slidenum">
              <a:rPr lang="fr-FR"/>
              <a:pPr>
                <a:defRPr/>
              </a:pPr>
              <a:t>‹N°›</a:t>
            </a:fld>
            <a:endParaRPr lang="fr-FR"/>
          </a:p>
        </p:txBody>
      </p:sp>
    </p:spTree>
    <p:extLst>
      <p:ext uri="{BB962C8B-B14F-4D97-AF65-F5344CB8AC3E}">
        <p14:creationId xmlns:p14="http://schemas.microsoft.com/office/powerpoint/2010/main" val="336061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defTabSz="457200">
              <a:defRPr/>
            </a:lvl1pPr>
          </a:lstStyle>
          <a:p>
            <a:pPr>
              <a:defRPr/>
            </a:pPr>
            <a:fld id="{578E027D-7A56-449B-A5A7-783088F31C3F}" type="datetime1">
              <a:rPr lang="fr-FR"/>
              <a:pPr>
                <a:defRPr/>
              </a:pPr>
              <a:t>28/01/2014</a:t>
            </a:fld>
            <a:endParaRPr lang="fr-FR"/>
          </a:p>
        </p:txBody>
      </p:sp>
      <p:sp>
        <p:nvSpPr>
          <p:cNvPr id="4"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defTabSz="457200">
              <a:defRPr/>
            </a:lvl1pPr>
          </a:lstStyle>
          <a:p>
            <a:pPr>
              <a:defRPr/>
            </a:pPr>
            <a:fld id="{AE43DDD2-30C9-463B-83ED-9BB68F1D89D0}" type="slidenum">
              <a:rPr lang="fr-FR"/>
              <a:pPr>
                <a:defRPr/>
              </a:pPr>
              <a:t>‹N°›</a:t>
            </a:fld>
            <a:endParaRPr lang="fr-FR"/>
          </a:p>
        </p:txBody>
      </p:sp>
    </p:spTree>
    <p:extLst>
      <p:ext uri="{BB962C8B-B14F-4D97-AF65-F5344CB8AC3E}">
        <p14:creationId xmlns:p14="http://schemas.microsoft.com/office/powerpoint/2010/main" val="183695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9D55DA5-0A00-4370-B994-80749810BC9D}"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923D631-D7EC-49A6-B69F-B1824B1AAE1E}" type="slidenum">
              <a:rPr lang="fr-FR"/>
              <a:pPr>
                <a:defRPr/>
              </a:pPr>
              <a:t>‹N°›</a:t>
            </a:fld>
            <a:endParaRPr lang="fr-FR"/>
          </a:p>
        </p:txBody>
      </p:sp>
    </p:spTree>
    <p:extLst>
      <p:ext uri="{BB962C8B-B14F-4D97-AF65-F5344CB8AC3E}">
        <p14:creationId xmlns:p14="http://schemas.microsoft.com/office/powerpoint/2010/main" val="1765445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457200">
              <a:defRPr/>
            </a:lvl1pPr>
          </a:lstStyle>
          <a:p>
            <a:pPr>
              <a:defRPr/>
            </a:pPr>
            <a:fld id="{5A054B56-DD7D-4A2D-AA77-3C8FB139E9DA}" type="datetime1">
              <a:rPr lang="fr-FR"/>
              <a:pPr>
                <a:defRPr/>
              </a:pPr>
              <a:t>28/01/2014</a:t>
            </a:fld>
            <a:endParaRPr lang="fr-FR"/>
          </a:p>
        </p:txBody>
      </p:sp>
      <p:sp>
        <p:nvSpPr>
          <p:cNvPr id="3"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defTabSz="457200">
              <a:defRPr/>
            </a:lvl1pPr>
          </a:lstStyle>
          <a:p>
            <a:pPr>
              <a:defRPr/>
            </a:pPr>
            <a:fld id="{D4A13DA2-2A0C-45AF-91D0-CA1015DC1FC1}" type="slidenum">
              <a:rPr lang="fr-FR"/>
              <a:pPr>
                <a:defRPr/>
              </a:pPr>
              <a:t>‹N°›</a:t>
            </a:fld>
            <a:endParaRPr lang="fr-FR"/>
          </a:p>
        </p:txBody>
      </p:sp>
    </p:spTree>
    <p:extLst>
      <p:ext uri="{BB962C8B-B14F-4D97-AF65-F5344CB8AC3E}">
        <p14:creationId xmlns:p14="http://schemas.microsoft.com/office/powerpoint/2010/main" val="924511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457200">
              <a:defRPr/>
            </a:lvl1pPr>
          </a:lstStyle>
          <a:p>
            <a:pPr>
              <a:defRPr/>
            </a:pPr>
            <a:fld id="{ACDF9383-F533-422B-A20E-83064DFB852F}"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defTabSz="457200">
              <a:defRPr/>
            </a:lvl1pPr>
          </a:lstStyle>
          <a:p>
            <a:pPr>
              <a:defRPr/>
            </a:pPr>
            <a:fld id="{A9A9D9CB-0BD8-417E-9CF5-86D47C6A17E8}" type="slidenum">
              <a:rPr lang="fr-FR"/>
              <a:pPr>
                <a:defRPr/>
              </a:pPr>
              <a:t>‹N°›</a:t>
            </a:fld>
            <a:endParaRPr lang="fr-FR"/>
          </a:p>
        </p:txBody>
      </p:sp>
    </p:spTree>
    <p:extLst>
      <p:ext uri="{BB962C8B-B14F-4D97-AF65-F5344CB8AC3E}">
        <p14:creationId xmlns:p14="http://schemas.microsoft.com/office/powerpoint/2010/main" val="2002312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457200">
              <a:defRPr/>
            </a:lvl1pPr>
          </a:lstStyle>
          <a:p>
            <a:pPr>
              <a:defRPr/>
            </a:pPr>
            <a:fld id="{8F9319CB-B174-4BAA-B899-D1E93D2213F6}"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defTabSz="457200">
              <a:defRPr/>
            </a:lvl1pPr>
          </a:lstStyle>
          <a:p>
            <a:pPr>
              <a:defRPr/>
            </a:pPr>
            <a:fld id="{29E2EC1F-5490-47F6-9D97-FE44F9670C25}" type="slidenum">
              <a:rPr lang="fr-FR"/>
              <a:pPr>
                <a:defRPr/>
              </a:pPr>
              <a:t>‹N°›</a:t>
            </a:fld>
            <a:endParaRPr lang="fr-FR"/>
          </a:p>
        </p:txBody>
      </p:sp>
    </p:spTree>
    <p:extLst>
      <p:ext uri="{BB962C8B-B14F-4D97-AF65-F5344CB8AC3E}">
        <p14:creationId xmlns:p14="http://schemas.microsoft.com/office/powerpoint/2010/main" val="380655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9FD02FD9-91C3-45A4-8979-61F76175AA38}"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3876DC2C-A622-4A38-8DB3-22F3423FCFCC}" type="slidenum">
              <a:rPr lang="fr-FR"/>
              <a:pPr>
                <a:defRPr/>
              </a:pPr>
              <a:t>‹N°›</a:t>
            </a:fld>
            <a:endParaRPr lang="fr-FR"/>
          </a:p>
        </p:txBody>
      </p:sp>
    </p:spTree>
    <p:extLst>
      <p:ext uri="{BB962C8B-B14F-4D97-AF65-F5344CB8AC3E}">
        <p14:creationId xmlns:p14="http://schemas.microsoft.com/office/powerpoint/2010/main" val="480427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457200">
              <a:defRPr/>
            </a:lvl1pPr>
          </a:lstStyle>
          <a:p>
            <a:pPr>
              <a:defRPr/>
            </a:pPr>
            <a:fld id="{B843774D-260F-4EE6-AF57-2264505BB5E3}"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defTabSz="45720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defTabSz="457200">
              <a:defRPr/>
            </a:lvl1pPr>
          </a:lstStyle>
          <a:p>
            <a:pPr>
              <a:defRPr/>
            </a:pPr>
            <a:fld id="{11151E33-BA13-4C85-92FC-465B57878ACB}" type="slidenum">
              <a:rPr lang="fr-FR"/>
              <a:pPr>
                <a:defRPr/>
              </a:pPr>
              <a:t>‹N°›</a:t>
            </a:fld>
            <a:endParaRPr lang="fr-FR"/>
          </a:p>
        </p:txBody>
      </p:sp>
    </p:spTree>
    <p:extLst>
      <p:ext uri="{BB962C8B-B14F-4D97-AF65-F5344CB8AC3E}">
        <p14:creationId xmlns:p14="http://schemas.microsoft.com/office/powerpoint/2010/main" val="204714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18D1A47-6B50-4170-8F5C-3EA0F2F0A96A}"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F710077-30D2-45CF-B6AD-56381836D2BF}" type="slidenum">
              <a:rPr lang="fr-FR"/>
              <a:pPr>
                <a:defRPr/>
              </a:pPr>
              <a:t>‹N°›</a:t>
            </a:fld>
            <a:endParaRPr lang="fr-FR"/>
          </a:p>
        </p:txBody>
      </p:sp>
    </p:spTree>
    <p:extLst>
      <p:ext uri="{BB962C8B-B14F-4D97-AF65-F5344CB8AC3E}">
        <p14:creationId xmlns:p14="http://schemas.microsoft.com/office/powerpoint/2010/main" val="358235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FB7F55-6910-4686-A941-9E98676DB3C0}"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BF303B-D8EF-48A1-A777-FCFB59C0BA2B}" type="slidenum">
              <a:rPr lang="fr-FR"/>
              <a:pPr>
                <a:defRPr/>
              </a:pPr>
              <a:t>‹N°›</a:t>
            </a:fld>
            <a:endParaRPr lang="fr-FR"/>
          </a:p>
        </p:txBody>
      </p:sp>
    </p:spTree>
    <p:extLst>
      <p:ext uri="{BB962C8B-B14F-4D97-AF65-F5344CB8AC3E}">
        <p14:creationId xmlns:p14="http://schemas.microsoft.com/office/powerpoint/2010/main" val="1359852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8B68119-2C96-4AE6-A667-B0610F352DE7}"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4D98326-3246-432F-8FA5-51C72B39E74C}" type="slidenum">
              <a:rPr lang="fr-FR"/>
              <a:pPr>
                <a:defRPr/>
              </a:pPr>
              <a:t>‹N°›</a:t>
            </a:fld>
            <a:endParaRPr lang="fr-FR"/>
          </a:p>
        </p:txBody>
      </p:sp>
    </p:spTree>
    <p:extLst>
      <p:ext uri="{BB962C8B-B14F-4D97-AF65-F5344CB8AC3E}">
        <p14:creationId xmlns:p14="http://schemas.microsoft.com/office/powerpoint/2010/main" val="1033842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A695D35-D9E9-48C2-B0B0-B4B1592FD488}"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38A8A02-4D5C-4F41-BEDD-8D6710D6B126}" type="slidenum">
              <a:rPr lang="fr-FR"/>
              <a:pPr>
                <a:defRPr/>
              </a:pPr>
              <a:t>‹N°›</a:t>
            </a:fld>
            <a:endParaRPr lang="fr-FR"/>
          </a:p>
        </p:txBody>
      </p:sp>
    </p:spTree>
    <p:extLst>
      <p:ext uri="{BB962C8B-B14F-4D97-AF65-F5344CB8AC3E}">
        <p14:creationId xmlns:p14="http://schemas.microsoft.com/office/powerpoint/2010/main" val="2021595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D726CA0-F723-4211-8161-F63B47223FA4}" type="datetime1">
              <a:rPr lang="fr-FR"/>
              <a:pPr>
                <a:defRPr/>
              </a:pPr>
              <a:t>28/01/2014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C841D2F-52D2-4ED3-AE26-2B22AD703A3D}" type="slidenum">
              <a:rPr lang="fr-FR"/>
              <a:pPr>
                <a:defRPr/>
              </a:pPr>
              <a:t>‹N°›</a:t>
            </a:fld>
            <a:endParaRPr lang="fr-FR"/>
          </a:p>
        </p:txBody>
      </p:sp>
    </p:spTree>
    <p:extLst>
      <p:ext uri="{BB962C8B-B14F-4D97-AF65-F5344CB8AC3E}">
        <p14:creationId xmlns:p14="http://schemas.microsoft.com/office/powerpoint/2010/main" val="111847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5E14A44-83C3-4AFB-AE7B-67C27912CA9F}" type="datetime1">
              <a:rPr lang="fr-FR"/>
              <a:pPr>
                <a:defRPr/>
              </a:pPr>
              <a:t>28/01/2014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314CEE5-F452-4AC6-9936-4BF682323865}" type="slidenum">
              <a:rPr lang="fr-FR"/>
              <a:pPr>
                <a:defRPr/>
              </a:pPr>
              <a:t>‹N°›</a:t>
            </a:fld>
            <a:endParaRPr lang="fr-FR"/>
          </a:p>
        </p:txBody>
      </p:sp>
    </p:spTree>
    <p:extLst>
      <p:ext uri="{BB962C8B-B14F-4D97-AF65-F5344CB8AC3E}">
        <p14:creationId xmlns:p14="http://schemas.microsoft.com/office/powerpoint/2010/main" val="2923758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F07CD60-EF3D-41A6-B2F3-0682F3065211}" type="datetime1">
              <a:rPr lang="fr-FR"/>
              <a:pPr>
                <a:defRPr/>
              </a:pPr>
              <a:t>28/01/2014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12A7B89-1CD3-4BD7-A2BA-F1D9E643DD00}" type="slidenum">
              <a:rPr lang="fr-FR"/>
              <a:pPr>
                <a:defRPr/>
              </a:pPr>
              <a:t>‹N°›</a:t>
            </a:fld>
            <a:endParaRPr lang="fr-FR"/>
          </a:p>
        </p:txBody>
      </p:sp>
    </p:spTree>
    <p:extLst>
      <p:ext uri="{BB962C8B-B14F-4D97-AF65-F5344CB8AC3E}">
        <p14:creationId xmlns:p14="http://schemas.microsoft.com/office/powerpoint/2010/main" val="2740030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DDD65D5-9789-4CBD-9C46-12D0C19A867C}" type="datetime1">
              <a:rPr lang="fr-FR"/>
              <a:pPr>
                <a:defRPr/>
              </a:pPr>
              <a:t>28/01/2014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FD6FA83-A9E8-4078-9189-9AB3C0A9F902}" type="slidenum">
              <a:rPr lang="fr-FR"/>
              <a:pPr>
                <a:defRPr/>
              </a:pPr>
              <a:t>‹N°›</a:t>
            </a:fld>
            <a:endParaRPr lang="fr-FR"/>
          </a:p>
        </p:txBody>
      </p:sp>
    </p:spTree>
    <p:extLst>
      <p:ext uri="{BB962C8B-B14F-4D97-AF65-F5344CB8AC3E}">
        <p14:creationId xmlns:p14="http://schemas.microsoft.com/office/powerpoint/2010/main" val="295776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EFF77A6-0481-48FC-B54A-EC0F755291B3}"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F5BA00-03AB-44D2-B769-DF25995A2575}" type="slidenum">
              <a:rPr lang="fr-FR"/>
              <a:pPr>
                <a:defRPr/>
              </a:pPr>
              <a:t>‹N°›</a:t>
            </a:fld>
            <a:endParaRPr lang="fr-FR"/>
          </a:p>
        </p:txBody>
      </p:sp>
    </p:spTree>
    <p:extLst>
      <p:ext uri="{BB962C8B-B14F-4D97-AF65-F5344CB8AC3E}">
        <p14:creationId xmlns:p14="http://schemas.microsoft.com/office/powerpoint/2010/main" val="167997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24394E-F378-4E7B-B870-CB8FA5A0603A}"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6510300-6532-44ED-9FB4-504A9330C341}" type="slidenum">
              <a:rPr lang="fr-FR"/>
              <a:pPr>
                <a:defRPr/>
              </a:pPr>
              <a:t>‹N°›</a:t>
            </a:fld>
            <a:endParaRPr lang="fr-FR"/>
          </a:p>
        </p:txBody>
      </p:sp>
    </p:spTree>
    <p:extLst>
      <p:ext uri="{BB962C8B-B14F-4D97-AF65-F5344CB8AC3E}">
        <p14:creationId xmlns:p14="http://schemas.microsoft.com/office/powerpoint/2010/main" val="3678017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DF02CEC-7FE8-438F-82F7-CF98AF0847AF}"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94DD90-420B-4A7E-B4F7-28D7DC5D1B1C}" type="slidenum">
              <a:rPr lang="fr-FR"/>
              <a:pPr>
                <a:defRPr/>
              </a:pPr>
              <a:t>‹N°›</a:t>
            </a:fld>
            <a:endParaRPr lang="fr-FR"/>
          </a:p>
        </p:txBody>
      </p:sp>
    </p:spTree>
    <p:extLst>
      <p:ext uri="{BB962C8B-B14F-4D97-AF65-F5344CB8AC3E}">
        <p14:creationId xmlns:p14="http://schemas.microsoft.com/office/powerpoint/2010/main" val="561793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BF33E22-86FB-4D90-ABBF-C2FE1E1F5604}" type="datetime1">
              <a:rPr lang="fr-FR"/>
              <a:pPr>
                <a:defRPr/>
              </a:pPr>
              <a:t>28/01/2014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B9A035E-0767-46A1-A8A3-48EBD850F3F5}" type="slidenum">
              <a:rPr lang="fr-FR"/>
              <a:pPr>
                <a:defRPr/>
              </a:pPr>
              <a:t>‹N°›</a:t>
            </a:fld>
            <a:endParaRPr lang="fr-FR"/>
          </a:p>
        </p:txBody>
      </p:sp>
    </p:spTree>
    <p:extLst>
      <p:ext uri="{BB962C8B-B14F-4D97-AF65-F5344CB8AC3E}">
        <p14:creationId xmlns:p14="http://schemas.microsoft.com/office/powerpoint/2010/main" val="239765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CBFF9D6-998C-416B-AD64-309C8267A5C6}" type="datetime1">
              <a:rPr lang="fr-FR"/>
              <a:pPr>
                <a:defRPr/>
              </a:pPr>
              <a:t>28/01/2014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0AA4AF7-6FC7-4A17-9481-53F5970FA651}" type="slidenum">
              <a:rPr lang="fr-FR"/>
              <a:pPr>
                <a:defRPr/>
              </a:pPr>
              <a:t>‹N°›</a:t>
            </a:fld>
            <a:endParaRPr lang="fr-FR"/>
          </a:p>
        </p:txBody>
      </p:sp>
    </p:spTree>
    <p:extLst>
      <p:ext uri="{BB962C8B-B14F-4D97-AF65-F5344CB8AC3E}">
        <p14:creationId xmlns:p14="http://schemas.microsoft.com/office/powerpoint/2010/main" val="361740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001CA46-C716-45EF-B574-18A95118A022}" type="datetime1">
              <a:rPr lang="fr-FR"/>
              <a:pPr>
                <a:defRPr/>
              </a:pPr>
              <a:t>28/01/2014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32A1E4D-0FCA-4F81-8E8B-E090D35D2DF3}" type="slidenum">
              <a:rPr lang="fr-FR"/>
              <a:pPr>
                <a:defRPr/>
              </a:pPr>
              <a:t>‹N°›</a:t>
            </a:fld>
            <a:endParaRPr lang="fr-FR"/>
          </a:p>
        </p:txBody>
      </p:sp>
    </p:spTree>
    <p:extLst>
      <p:ext uri="{BB962C8B-B14F-4D97-AF65-F5344CB8AC3E}">
        <p14:creationId xmlns:p14="http://schemas.microsoft.com/office/powerpoint/2010/main" val="33039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8A966B6-9F5A-4B39-B0C9-2371CAB9DE38}"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8C9830F-8DA4-4B37-94A0-D4912A7EAD88}" type="slidenum">
              <a:rPr lang="fr-FR"/>
              <a:pPr>
                <a:defRPr/>
              </a:pPr>
              <a:t>‹N°›</a:t>
            </a:fld>
            <a:endParaRPr lang="fr-FR"/>
          </a:p>
        </p:txBody>
      </p:sp>
    </p:spTree>
    <p:extLst>
      <p:ext uri="{BB962C8B-B14F-4D97-AF65-F5344CB8AC3E}">
        <p14:creationId xmlns:p14="http://schemas.microsoft.com/office/powerpoint/2010/main" val="416279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C74491F-29B8-4716-8E2B-A1E71D5891AC}" type="datetime1">
              <a:rPr lang="fr-FR"/>
              <a:pPr>
                <a:defRPr/>
              </a:pPr>
              <a:t>28/01/2014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5890FED-7DFE-4577-9808-D5AB5D75208D}" type="slidenum">
              <a:rPr lang="fr-FR"/>
              <a:pPr>
                <a:defRPr/>
              </a:pPr>
              <a:t>‹N°›</a:t>
            </a:fld>
            <a:endParaRPr lang="fr-FR"/>
          </a:p>
        </p:txBody>
      </p:sp>
    </p:spTree>
    <p:extLst>
      <p:ext uri="{BB962C8B-B14F-4D97-AF65-F5344CB8AC3E}">
        <p14:creationId xmlns:p14="http://schemas.microsoft.com/office/powerpoint/2010/main" val="146201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0FC65E0-695C-45F1-BDD6-F5431E65F73B}" type="datetime1">
              <a:rPr lang="fr-FR"/>
              <a:pPr>
                <a:defRPr/>
              </a:pPr>
              <a:t>28/01/2014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D35DE96-940A-4C49-9AE3-17B7611539E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FAFA0CA-0BB2-46C3-86BD-4DAEFF4E8FEC}" type="datetime1">
              <a:rPr lang="fr-FR"/>
              <a:pPr>
                <a:defRPr/>
              </a:pPr>
              <a:t>28/01/2014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8B112FD-E196-41A8-B04F-91CE11AE4FE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3A32AB-5C27-455A-8F81-42385B2DF2A8}" type="datetime1">
              <a:rPr lang="fr-FR" smtClean="0">
                <a:solidFill>
                  <a:prstClr val="black">
                    <a:tint val="75000"/>
                  </a:prstClr>
                </a:solidFill>
                <a:latin typeface="Calibri"/>
                <a:cs typeface="+mn-cs"/>
              </a:rPr>
              <a:pPr fontAlgn="auto">
                <a:spcBef>
                  <a:spcPts val="0"/>
                </a:spcBef>
                <a:spcAft>
                  <a:spcPts val="0"/>
                </a:spcAft>
              </a:pPr>
              <a:t>28/01/2014</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4CA52B-59C6-4B49-8C85-3626AAC9DA22}"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36060484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mn-lt"/>
                <a:cs typeface="+mn-cs"/>
              </a:defRPr>
            </a:lvl1pPr>
          </a:lstStyle>
          <a:p>
            <a:pPr>
              <a:defRPr/>
            </a:pPr>
            <a:fld id="{09BFEB19-5DE5-4665-A054-3F7E3759C47E}" type="datetime1">
              <a:rPr lang="fr-FR"/>
              <a:pPr>
                <a:defRPr/>
              </a:pPr>
              <a:t>28/01/2014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mn-lt"/>
                <a:cs typeface="+mn-cs"/>
              </a:defRPr>
            </a:lvl1pPr>
          </a:lstStyle>
          <a:p>
            <a:pPr>
              <a:defRPr/>
            </a:pPr>
            <a:fld id="{3C40ED60-F249-405F-B985-E74DDCC26B32}" type="slidenum">
              <a:rPr lang="fr-FR"/>
              <a:pPr>
                <a:defRPr/>
              </a:pPr>
              <a:t>‹N°›</a:t>
            </a:fld>
            <a:endParaRPr lang="fr-FR"/>
          </a:p>
        </p:txBody>
      </p:sp>
    </p:spTree>
    <p:extLst>
      <p:ext uri="{BB962C8B-B14F-4D97-AF65-F5344CB8AC3E}">
        <p14:creationId xmlns:p14="http://schemas.microsoft.com/office/powerpoint/2010/main" val="6987733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BA28E21-BC43-4BE0-91E6-A6CF48B591CF}" type="datetime1">
              <a:rPr lang="fr-FR"/>
              <a:pPr>
                <a:defRPr/>
              </a:pPr>
              <a:t>28/01/2014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1F1B599-DFB2-4497-B0BA-7097538F9D0E}" type="slidenum">
              <a:rPr lang="fr-FR"/>
              <a:pPr>
                <a:defRPr/>
              </a:pPr>
              <a:t>‹N°›</a:t>
            </a:fld>
            <a:endParaRPr lang="fr-FR"/>
          </a:p>
        </p:txBody>
      </p:sp>
    </p:spTree>
    <p:extLst>
      <p:ext uri="{BB962C8B-B14F-4D97-AF65-F5344CB8AC3E}">
        <p14:creationId xmlns:p14="http://schemas.microsoft.com/office/powerpoint/2010/main" val="10387432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D&#233;mant&#232;lement%20des%20installations%20nucl&#233;aires%20au%20CEA_visiatome%2014%2003%202013.pptx"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hyperlink" Target="S&#233;minaire%20PNF%20Environenment%20Nucl&#233;aire%20-%20Quelles%20activit&#233;s%20regroupe%20une%20PGAC.ppt"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 name="ZoneTexte 6"/>
          <p:cNvSpPr txBox="1"/>
          <p:nvPr/>
        </p:nvSpPr>
        <p:spPr>
          <a:xfrm>
            <a:off x="1444427" y="2708920"/>
            <a:ext cx="7165751" cy="243143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rPr>
              <a:t>PLAN NATIONAL DE FORMATION</a:t>
            </a:r>
          </a:p>
          <a:p>
            <a:pPr algn="ctr" fontAlgn="auto">
              <a:spcBef>
                <a:spcPts val="0"/>
              </a:spcBef>
              <a:spcAft>
                <a:spcPts val="0"/>
              </a:spcAft>
              <a:defRPr/>
            </a:pPr>
            <a:endParaRPr lang="fr-FR" sz="3600" b="1" spc="50" dirty="0">
              <a:ln w="11430"/>
              <a:solidFill>
                <a:srgbClr val="7030A0"/>
              </a:solidFill>
              <a:effectLst>
                <a:outerShdw blurRad="76200" dist="50800" dir="5400000" algn="tl" rotWithShape="0">
                  <a:srgbClr val="000000">
                    <a:alpha val="65000"/>
                  </a:srgbClr>
                </a:outerShdw>
              </a:effectLst>
            </a:endParaRPr>
          </a:p>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rPr>
              <a:t>FILIERE NUCLEAIRE</a:t>
            </a:r>
          </a:p>
          <a:p>
            <a:pPr algn="ctr" fontAlgn="auto">
              <a:spcBef>
                <a:spcPts val="0"/>
              </a:spcBef>
              <a:spcAft>
                <a:spcPts val="0"/>
              </a:spcAft>
              <a:defRPr/>
            </a:pPr>
            <a:endParaRPr lang="fr-FR" sz="2000" b="1" spc="50" dirty="0">
              <a:ln w="11430"/>
              <a:solidFill>
                <a:srgbClr val="7030A0"/>
              </a:solidFill>
              <a:effectLst>
                <a:outerShdw blurRad="76200" dist="50800" dir="5400000" algn="tl" rotWithShape="0">
                  <a:srgbClr val="000000">
                    <a:alpha val="65000"/>
                  </a:srgbClr>
                </a:outerShdw>
              </a:effectLst>
            </a:endParaRPr>
          </a:p>
          <a:p>
            <a:pPr algn="ctr" fontAlgn="auto">
              <a:spcBef>
                <a:spcPts val="0"/>
              </a:spcBef>
              <a:spcAft>
                <a:spcPts val="0"/>
              </a:spcAft>
              <a:defRPr/>
            </a:pPr>
            <a:endParaRPr lang="fr-FR" sz="2400" b="1" spc="50" dirty="0">
              <a:ln w="11430"/>
              <a:solidFill>
                <a:srgbClr val="7030A0"/>
              </a:solidFill>
              <a:effectLst>
                <a:outerShdw blurRad="76200" dist="50800" dir="5400000" algn="tl" rotWithShape="0">
                  <a:srgbClr val="000000">
                    <a:alpha val="65000"/>
                  </a:srgbClr>
                </a:outerShdw>
              </a:effectLst>
            </a:endParaRPr>
          </a:p>
        </p:txBody>
      </p:sp>
      <p:sp>
        <p:nvSpPr>
          <p:cNvPr id="9" name="ZoneTexte 8"/>
          <p:cNvSpPr txBox="1"/>
          <p:nvPr/>
        </p:nvSpPr>
        <p:spPr>
          <a:xfrm>
            <a:off x="6188109" y="31387"/>
            <a:ext cx="2754645" cy="400110"/>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2000" b="1" spc="50" dirty="0">
                <a:ln w="11430"/>
                <a:solidFill>
                  <a:srgbClr val="7030A0"/>
                </a:solidFill>
              </a:rPr>
              <a:t>Le 10 décembre 2013</a:t>
            </a:r>
          </a:p>
        </p:txBody>
      </p:sp>
      <p:sp>
        <p:nvSpPr>
          <p:cNvPr id="5" name="Rectangle 4"/>
          <p:cNvSpPr/>
          <p:nvPr/>
        </p:nvSpPr>
        <p:spPr>
          <a:xfrm>
            <a:off x="1630363" y="5516563"/>
            <a:ext cx="6583362" cy="708025"/>
          </a:xfrm>
          <a:prstGeom prst="rect">
            <a:avLst/>
          </a:prstGeom>
        </p:spPr>
        <p:txBody>
          <a:bodyPr>
            <a:spAutoFit/>
          </a:bodyPr>
          <a:lstStyle/>
          <a:p>
            <a:pPr algn="ctr" fontAlgn="auto">
              <a:spcBef>
                <a:spcPts val="0"/>
              </a:spcBef>
              <a:spcAft>
                <a:spcPts val="0"/>
              </a:spcAft>
              <a:defRPr/>
            </a:pPr>
            <a:r>
              <a:rPr lang="fr-FR" sz="2000" b="1" spc="50" dirty="0">
                <a:ln w="11430"/>
                <a:solidFill>
                  <a:srgbClr val="7030A0"/>
                </a:solidFill>
                <a:latin typeface="+mn-lt"/>
                <a:cs typeface="+mn-cs"/>
              </a:rPr>
              <a:t>Lycée Raspail, </a:t>
            </a:r>
          </a:p>
          <a:p>
            <a:pPr algn="ctr" fontAlgn="auto">
              <a:spcBef>
                <a:spcPts val="0"/>
              </a:spcBef>
              <a:spcAft>
                <a:spcPts val="0"/>
              </a:spcAft>
              <a:defRPr/>
            </a:pPr>
            <a:r>
              <a:rPr lang="fr-FR" sz="2000" b="1" spc="50" dirty="0">
                <a:ln w="11430"/>
                <a:solidFill>
                  <a:srgbClr val="7030A0"/>
                </a:solidFill>
                <a:latin typeface="+mn-lt"/>
                <a:cs typeface="+mn-cs"/>
              </a:rPr>
              <a:t>5 </a:t>
            </a:r>
            <a:r>
              <a:rPr lang="fr-FR" sz="2000" b="1" spc="50" dirty="0" smtClean="0">
                <a:ln w="11430"/>
                <a:solidFill>
                  <a:srgbClr val="7030A0"/>
                </a:solidFill>
                <a:latin typeface="+mn-lt"/>
                <a:cs typeface="+mn-cs"/>
              </a:rPr>
              <a:t>bis, </a:t>
            </a:r>
            <a:r>
              <a:rPr lang="fr-FR" sz="2000" b="1" spc="50" dirty="0">
                <a:ln w="11430"/>
                <a:solidFill>
                  <a:srgbClr val="7030A0"/>
                </a:solidFill>
                <a:latin typeface="+mn-lt"/>
                <a:cs typeface="+mn-cs"/>
              </a:rPr>
              <a:t>avenue Maurice d'Ocagne - 75014 Paris</a:t>
            </a:r>
          </a:p>
        </p:txBody>
      </p:sp>
      <p:pic>
        <p:nvPicPr>
          <p:cNvPr id="3085" name="il_fi" descr="http://www.logotheque.fr/6386-2/logo+RE__PUBLIQUE+FRANC__AISE+Liberte__+Egalite__+Fraternite__.jpg"/>
          <p:cNvPicPr>
            <a:picLocks noChangeAspect="1" noChangeArrowheads="1"/>
          </p:cNvPicPr>
          <p:nvPr/>
        </p:nvPicPr>
        <p:blipFill>
          <a:blip r:embed="rId3">
            <a:extLst>
              <a:ext uri="{28A0092B-C50C-407E-A947-70E740481C1C}">
                <a14:useLocalDpi xmlns:a14="http://schemas.microsoft.com/office/drawing/2010/main" val="0"/>
              </a:ext>
            </a:extLst>
          </a:blip>
          <a:srcRect l="3906" t="22195" r="4141" b="22562"/>
          <a:stretch>
            <a:fillRect/>
          </a:stretch>
        </p:blipFill>
        <p:spPr bwMode="auto">
          <a:xfrm>
            <a:off x="3759200" y="542925"/>
            <a:ext cx="21971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2"/>
          <p:cNvSpPr>
            <a:spLocks noChangeArrowheads="1"/>
          </p:cNvSpPr>
          <p:nvPr/>
        </p:nvSpPr>
        <p:spPr bwMode="auto">
          <a:xfrm>
            <a:off x="3021013" y="1831975"/>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atin typeface="Arial" charset="0"/>
                <a:ea typeface="Times New Roman" pitchFamily="18" charset="0"/>
                <a:cs typeface="Arial Unicode MS" pitchFamily="34" charset="-128"/>
              </a:rPr>
              <a:t>Ministère de l’Éducation Nationale</a:t>
            </a:r>
            <a:endParaRPr lang="fr-FR" sz="1100">
              <a:latin typeface="Arial Narrow" pitchFamily="34" charset="0"/>
              <a:ea typeface="Calibri" pitchFamily="34" charset="0"/>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2293" name="Rectangle 2"/>
          <p:cNvSpPr>
            <a:spLocks noChangeArrowheads="1"/>
          </p:cNvSpPr>
          <p:nvPr/>
        </p:nvSpPr>
        <p:spPr bwMode="auto">
          <a:xfrm>
            <a:off x="965200" y="1581150"/>
            <a:ext cx="78295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b="1">
                <a:solidFill>
                  <a:srgbClr val="7030A0"/>
                </a:solidFill>
              </a:rPr>
              <a:t>Anglais :</a:t>
            </a:r>
          </a:p>
          <a:p>
            <a:pPr algn="just"/>
            <a:r>
              <a:rPr lang="fr-FR" sz="2000">
                <a:solidFill>
                  <a:srgbClr val="7030A0"/>
                </a:solidFill>
              </a:rPr>
              <a:t>Le membre du Jury a noté de grandes disparités entre les résultats obtenus par les candidats lors de l’épreuve d’expression orale. Les candidats issus des sections professionnelles émettent des difficultés pour s’exprimer à l’oral.</a:t>
            </a:r>
          </a:p>
        </p:txBody>
      </p:sp>
      <p:graphicFrame>
        <p:nvGraphicFramePr>
          <p:cNvPr id="5" name="Tableau 4"/>
          <p:cNvGraphicFramePr>
            <a:graphicFrameLocks noGrp="1"/>
          </p:cNvGraphicFramePr>
          <p:nvPr/>
        </p:nvGraphicFramePr>
        <p:xfrm>
          <a:off x="1187450" y="3392488"/>
          <a:ext cx="7129463" cy="2484847"/>
        </p:xfrm>
        <a:graphic>
          <a:graphicData uri="http://schemas.openxmlformats.org/drawingml/2006/table">
            <a:tbl>
              <a:tblPr firstRow="1" firstCol="1" bandRow="1">
                <a:tableStyleId>{5C22544A-7EE6-4342-B048-85BDC9FD1C3A}</a:tableStyleId>
              </a:tblPr>
              <a:tblGrid>
                <a:gridCol w="5053088"/>
                <a:gridCol w="2076375"/>
              </a:tblGrid>
              <a:tr h="350452">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Moyenne</a:t>
                      </a:r>
                      <a:endParaRPr lang="fr-FR" sz="2000" dirty="0">
                        <a:effectLst/>
                        <a:latin typeface="Calibri"/>
                        <a:ea typeface="Calibri"/>
                        <a:cs typeface="Times New Roman"/>
                      </a:endParaRPr>
                    </a:p>
                  </a:txBody>
                  <a:tcPr marL="68586" marR="68586" marT="0" marB="0"/>
                </a:tc>
              </a:tr>
              <a:tr h="350452">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10.25</a:t>
                      </a:r>
                      <a:endParaRPr lang="fr-FR" sz="2000" dirty="0">
                        <a:effectLst/>
                        <a:latin typeface="Calibri"/>
                        <a:ea typeface="Calibri"/>
                        <a:cs typeface="Times New Roman"/>
                      </a:endParaRPr>
                    </a:p>
                  </a:txBody>
                  <a:tcPr marL="68586" marR="68586" marT="0" marB="0"/>
                </a:tc>
              </a:tr>
              <a:tr h="350452">
                <a:tc>
                  <a:txBody>
                    <a:bodyPr/>
                    <a:lstStyle/>
                    <a:p>
                      <a:pPr>
                        <a:lnSpc>
                          <a:spcPct val="115000"/>
                        </a:lnSpc>
                        <a:spcAft>
                          <a:spcPts val="0"/>
                        </a:spcAft>
                      </a:pPr>
                      <a:r>
                        <a:rPr lang="fr-FR" sz="2000" dirty="0">
                          <a:effectLst/>
                        </a:rPr>
                        <a:t>Lycée Blaise Pascal Saint DIZIER</a:t>
                      </a:r>
                      <a:endParaRPr lang="fr-FR" sz="20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11.9</a:t>
                      </a:r>
                      <a:endParaRPr lang="fr-FR" sz="2000" dirty="0">
                        <a:effectLst/>
                        <a:latin typeface="Calibri"/>
                        <a:ea typeface="Calibri"/>
                        <a:cs typeface="Times New Roman"/>
                      </a:endParaRPr>
                    </a:p>
                  </a:txBody>
                  <a:tcPr marL="68586" marR="68586" marT="0" marB="0"/>
                </a:tc>
              </a:tr>
              <a:tr h="350452">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14.33</a:t>
                      </a:r>
                      <a:endParaRPr lang="fr-FR" sz="2000" dirty="0">
                        <a:effectLst/>
                        <a:latin typeface="Calibri"/>
                        <a:ea typeface="Calibri"/>
                        <a:cs typeface="Times New Roman"/>
                      </a:endParaRPr>
                    </a:p>
                  </a:txBody>
                  <a:tcPr marL="68586" marR="68586" marT="0" marB="0"/>
                </a:tc>
              </a:tr>
              <a:tr h="350452">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9.86</a:t>
                      </a:r>
                      <a:endParaRPr lang="fr-FR" sz="2000" dirty="0">
                        <a:effectLst/>
                        <a:latin typeface="Calibri"/>
                        <a:ea typeface="Calibri"/>
                        <a:cs typeface="Times New Roman"/>
                      </a:endParaRPr>
                    </a:p>
                  </a:txBody>
                  <a:tcPr marL="68586" marR="68586" marT="0" marB="0"/>
                </a:tc>
              </a:tr>
              <a:tr h="350452">
                <a:tc>
                  <a:txBody>
                    <a:bodyPr/>
                    <a:lstStyle/>
                    <a:p>
                      <a:pPr>
                        <a:lnSpc>
                          <a:spcPct val="115000"/>
                        </a:lnSpc>
                        <a:spcAft>
                          <a:spcPts val="0"/>
                        </a:spcAft>
                      </a:pPr>
                      <a:r>
                        <a:rPr lang="fr-FR" sz="2000" dirty="0">
                          <a:effectLst/>
                        </a:rPr>
                        <a:t>Lycée </a:t>
                      </a:r>
                      <a:r>
                        <a:rPr lang="fr-FR" sz="2000" dirty="0" err="1">
                          <a:effectLst/>
                        </a:rPr>
                        <a:t>A.Malraux</a:t>
                      </a:r>
                      <a:r>
                        <a:rPr lang="fr-FR" sz="2000" dirty="0">
                          <a:effectLst/>
                        </a:rPr>
                        <a:t> MONTEREAU</a:t>
                      </a:r>
                      <a:endParaRPr lang="fr-FR" sz="20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11.15</a:t>
                      </a:r>
                      <a:endParaRPr lang="fr-FR" sz="2000" dirty="0">
                        <a:effectLst/>
                        <a:latin typeface="Calibri"/>
                        <a:ea typeface="Calibri"/>
                        <a:cs typeface="Times New Roman"/>
                      </a:endParaRPr>
                    </a:p>
                  </a:txBody>
                  <a:tcPr marL="68586" marR="68586" marT="0" marB="0"/>
                </a:tc>
              </a:tr>
              <a:tr h="381727">
                <a:tc>
                  <a:txBody>
                    <a:bodyPr/>
                    <a:lstStyle/>
                    <a:p>
                      <a:pPr>
                        <a:lnSpc>
                          <a:spcPct val="115000"/>
                        </a:lnSpc>
                        <a:spcAft>
                          <a:spcPts val="0"/>
                        </a:spcAft>
                      </a:pPr>
                      <a:r>
                        <a:rPr lang="fr-FR" sz="2000" dirty="0">
                          <a:effectLst/>
                        </a:rPr>
                        <a:t>Total</a:t>
                      </a:r>
                      <a:endParaRPr lang="fr-FR" sz="2000" dirty="0">
                        <a:effectLst/>
                        <a:latin typeface="Calibri"/>
                        <a:ea typeface="Calibri"/>
                        <a:cs typeface="Times New Roman"/>
                      </a:endParaRPr>
                    </a:p>
                  </a:txBody>
                  <a:tcPr marL="68586" marR="68586" marT="0" marB="0"/>
                </a:tc>
                <a:tc>
                  <a:txBody>
                    <a:bodyPr/>
                    <a:lstStyle/>
                    <a:p>
                      <a:pPr algn="ctr">
                        <a:lnSpc>
                          <a:spcPct val="115000"/>
                        </a:lnSpc>
                        <a:spcAft>
                          <a:spcPts val="0"/>
                        </a:spcAft>
                      </a:pPr>
                      <a:r>
                        <a:rPr lang="fr-FR" sz="2000" dirty="0">
                          <a:effectLst/>
                        </a:rPr>
                        <a:t>10.9</a:t>
                      </a:r>
                      <a:endParaRPr lang="fr-FR" sz="2000" dirty="0">
                        <a:effectLst/>
                        <a:latin typeface="Calibri"/>
                        <a:ea typeface="Calibri"/>
                        <a:cs typeface="Times New Roman"/>
                      </a:endParaRPr>
                    </a:p>
                  </a:txBody>
                  <a:tcPr marL="68586" marR="68586" marT="0" marB="0"/>
                </a:tc>
              </a:tr>
            </a:tbl>
          </a:graphicData>
        </a:graphic>
      </p:graphicFrame>
      <p:sp>
        <p:nvSpPr>
          <p:cNvPr id="12320"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ECA087-634A-495F-BFFA-8CDE208A74EA}" type="slidenum">
              <a:rPr lang="fr-FR">
                <a:solidFill>
                  <a:srgbClr val="898989"/>
                </a:solidFill>
              </a:rPr>
              <a:pPr fontAlgn="base">
                <a:spcBef>
                  <a:spcPct val="0"/>
                </a:spcBef>
                <a:spcAft>
                  <a:spcPct val="0"/>
                </a:spcAft>
              </a:pPr>
              <a:t>10</a:t>
            </a:fld>
            <a:endParaRPr lang="fr-FR">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3317" name="Rectangle 2"/>
          <p:cNvSpPr>
            <a:spLocks noChangeArrowheads="1"/>
          </p:cNvSpPr>
          <p:nvPr/>
        </p:nvSpPr>
        <p:spPr bwMode="auto">
          <a:xfrm>
            <a:off x="1006475" y="1557338"/>
            <a:ext cx="76692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b="1">
                <a:solidFill>
                  <a:srgbClr val="7030A0"/>
                </a:solidFill>
              </a:rPr>
              <a:t>Mathématiques :</a:t>
            </a:r>
            <a:endParaRPr lang="fr-FR" sz="2000">
              <a:solidFill>
                <a:srgbClr val="7030A0"/>
              </a:solidFill>
            </a:endParaRPr>
          </a:p>
          <a:p>
            <a:r>
              <a:rPr lang="fr-FR" sz="2000">
                <a:solidFill>
                  <a:srgbClr val="7030A0"/>
                </a:solidFill>
              </a:rPr>
              <a:t>Le membre du Jury a relevé une certaine rigueur dans les rédactions des copies.</a:t>
            </a:r>
          </a:p>
        </p:txBody>
      </p:sp>
      <p:graphicFrame>
        <p:nvGraphicFramePr>
          <p:cNvPr id="5" name="Tableau 4"/>
          <p:cNvGraphicFramePr>
            <a:graphicFrameLocks noGrp="1"/>
          </p:cNvGraphicFramePr>
          <p:nvPr/>
        </p:nvGraphicFramePr>
        <p:xfrm>
          <a:off x="1149350" y="3429000"/>
          <a:ext cx="7310438" cy="2454277"/>
        </p:xfrm>
        <a:graphic>
          <a:graphicData uri="http://schemas.openxmlformats.org/drawingml/2006/table">
            <a:tbl>
              <a:tblPr firstRow="1" firstCol="1" bandRow="1">
                <a:tableStyleId>{5C22544A-7EE6-4342-B048-85BDC9FD1C3A}</a:tableStyleId>
              </a:tblPr>
              <a:tblGrid>
                <a:gridCol w="5181356"/>
                <a:gridCol w="2129082"/>
              </a:tblGrid>
              <a:tr h="350611">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Moyenne</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9.94</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14.8</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dirty="0">
                          <a:effectLst/>
                        </a:rPr>
                        <a:t>CFAI Saint DIZIER</a:t>
                      </a:r>
                      <a:endParaRPr lang="fr-FR"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14.33</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9.14</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a:effectLst/>
                        </a:rPr>
                        <a:t>Lycée A.Malraux MONTEREAU</a:t>
                      </a:r>
                      <a:endParaRPr lang="fr-FR" sz="200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9.46</a:t>
                      </a:r>
                      <a:endParaRPr lang="fr-FR" sz="2000" dirty="0">
                        <a:effectLst/>
                        <a:latin typeface="Calibri"/>
                        <a:ea typeface="Calibri"/>
                        <a:cs typeface="Times New Roman"/>
                      </a:endParaRPr>
                    </a:p>
                  </a:txBody>
                  <a:tcPr marL="68578" marR="68578" marT="0" marB="0"/>
                </a:tc>
              </a:tr>
              <a:tr h="350611">
                <a:tc>
                  <a:txBody>
                    <a:bodyPr/>
                    <a:lstStyle/>
                    <a:p>
                      <a:pPr>
                        <a:lnSpc>
                          <a:spcPct val="115000"/>
                        </a:lnSpc>
                        <a:spcAft>
                          <a:spcPts val="0"/>
                        </a:spcAft>
                      </a:pPr>
                      <a:r>
                        <a:rPr lang="fr-FR" sz="2000" dirty="0">
                          <a:effectLst/>
                        </a:rPr>
                        <a:t>Total</a:t>
                      </a:r>
                      <a:endParaRPr lang="fr-FR" sz="20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fr-FR" sz="2000" dirty="0">
                          <a:effectLst/>
                        </a:rPr>
                        <a:t>10.78</a:t>
                      </a:r>
                      <a:endParaRPr lang="fr-FR" sz="2000" dirty="0">
                        <a:effectLst/>
                        <a:latin typeface="Calibri"/>
                        <a:ea typeface="Calibri"/>
                        <a:cs typeface="Times New Roman"/>
                      </a:endParaRPr>
                    </a:p>
                  </a:txBody>
                  <a:tcPr marL="68578" marR="68578" marT="0" marB="0"/>
                </a:tc>
              </a:tr>
            </a:tbl>
          </a:graphicData>
        </a:graphic>
      </p:graphicFrame>
      <p:sp>
        <p:nvSpPr>
          <p:cNvPr id="13344"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7D57BB-2ADD-449D-A202-07FF02FA600E}" type="slidenum">
              <a:rPr lang="fr-FR">
                <a:solidFill>
                  <a:srgbClr val="898989"/>
                </a:solidFill>
              </a:rPr>
              <a:pPr fontAlgn="base">
                <a:spcBef>
                  <a:spcPct val="0"/>
                </a:spcBef>
                <a:spcAft>
                  <a:spcPct val="0"/>
                </a:spcAft>
              </a:pPr>
              <a:t>11</a:t>
            </a:fld>
            <a:endParaRPr lang="fr-FR">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4341" name="Rectangle 6"/>
          <p:cNvSpPr>
            <a:spLocks noChangeArrowheads="1"/>
          </p:cNvSpPr>
          <p:nvPr/>
        </p:nvSpPr>
        <p:spPr bwMode="auto">
          <a:xfrm>
            <a:off x="900113" y="1581150"/>
            <a:ext cx="7966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000" b="1">
                <a:solidFill>
                  <a:srgbClr val="7030A0"/>
                </a:solidFill>
              </a:rPr>
              <a:t>Pré étude et modélisation :</a:t>
            </a:r>
          </a:p>
          <a:p>
            <a:pPr algn="just"/>
            <a:r>
              <a:rPr lang="fr-FR" sz="2000">
                <a:solidFill>
                  <a:srgbClr val="7030A0"/>
                </a:solidFill>
              </a:rPr>
              <a:t>Les membres du Jury ont relevé que le sujet était trop typé radioprotection, la partie « Physique Nucléaire » n’était pas assez importante. Le programme est composé de nombreux champs il est donc très complexe de traiter l’ensemble de ceux-ci à travers un seul sujet.</a:t>
            </a:r>
          </a:p>
        </p:txBody>
      </p:sp>
      <p:graphicFrame>
        <p:nvGraphicFramePr>
          <p:cNvPr id="8" name="Tableau 7"/>
          <p:cNvGraphicFramePr>
            <a:graphicFrameLocks noGrp="1"/>
          </p:cNvGraphicFramePr>
          <p:nvPr/>
        </p:nvGraphicFramePr>
        <p:xfrm>
          <a:off x="1042988" y="3424238"/>
          <a:ext cx="7540625" cy="2453640"/>
        </p:xfrm>
        <a:graphic>
          <a:graphicData uri="http://schemas.openxmlformats.org/drawingml/2006/table">
            <a:tbl>
              <a:tblPr firstRow="1" firstCol="1" bandRow="1">
                <a:tableStyleId>{5C22544A-7EE6-4342-B048-85BDC9FD1C3A}</a:tableStyleId>
              </a:tblPr>
              <a:tblGrid>
                <a:gridCol w="5344504"/>
                <a:gridCol w="2196121"/>
              </a:tblGrid>
              <a:tr h="350384">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a:effectLst/>
                        </a:rPr>
                        <a:t>Moyenne</a:t>
                      </a:r>
                      <a:endParaRPr lang="fr-FR" sz="200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12.88</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14.6</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13.33</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a:effectLst/>
                        </a:rPr>
                        <a:t>10.86</a:t>
                      </a:r>
                      <a:endParaRPr lang="fr-FR" sz="200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Lycée A.Malraux MONTEREAU</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9.31</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dirty="0">
                          <a:effectLst/>
                        </a:rPr>
                        <a:t>Total</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11.98</a:t>
                      </a:r>
                      <a:endParaRPr lang="fr-FR" sz="2000" dirty="0">
                        <a:effectLst/>
                        <a:latin typeface="Calibri"/>
                        <a:ea typeface="Calibri"/>
                        <a:cs typeface="Times New Roman"/>
                      </a:endParaRPr>
                    </a:p>
                  </a:txBody>
                  <a:tcPr marL="68582" marR="68582" marT="0" marB="0"/>
                </a:tc>
              </a:tr>
            </a:tbl>
          </a:graphicData>
        </a:graphic>
      </p:graphicFrame>
      <p:sp>
        <p:nvSpPr>
          <p:cNvPr id="14368"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70EBA6-C2F8-4676-BFBD-8BCC0C2B84D3}" type="slidenum">
              <a:rPr lang="fr-FR">
                <a:solidFill>
                  <a:srgbClr val="898989"/>
                </a:solidFill>
              </a:rPr>
              <a:pPr fontAlgn="base">
                <a:spcBef>
                  <a:spcPct val="0"/>
                </a:spcBef>
                <a:spcAft>
                  <a:spcPct val="0"/>
                </a:spcAft>
              </a:pPr>
              <a:t>12</a:t>
            </a:fld>
            <a:endParaRPr lang="fr-FR">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5365" name="Rectangle 2"/>
          <p:cNvSpPr>
            <a:spLocks noChangeArrowheads="1"/>
          </p:cNvSpPr>
          <p:nvPr/>
        </p:nvSpPr>
        <p:spPr bwMode="auto">
          <a:xfrm>
            <a:off x="827088" y="1557338"/>
            <a:ext cx="7921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fr-FR" sz="2000" b="1">
                <a:solidFill>
                  <a:srgbClr val="7030A0"/>
                </a:solidFill>
                <a:ea typeface="Calibri" pitchFamily="34" charset="0"/>
                <a:cs typeface="Times New Roman" pitchFamily="18" charset="0"/>
              </a:rPr>
              <a:t>Détermination et choix technologique :</a:t>
            </a:r>
            <a:endParaRPr lang="fr-FR" sz="2000">
              <a:solidFill>
                <a:srgbClr val="7030A0"/>
              </a:solidFill>
              <a:ea typeface="Calibri" pitchFamily="34" charset="0"/>
              <a:cs typeface="Times New Roman" pitchFamily="18" charset="0"/>
            </a:endParaRPr>
          </a:p>
          <a:p>
            <a:pPr algn="just">
              <a:lnSpc>
                <a:spcPct val="115000"/>
              </a:lnSpc>
            </a:pPr>
            <a:r>
              <a:rPr lang="fr-FR" sz="2000">
                <a:solidFill>
                  <a:srgbClr val="7030A0"/>
                </a:solidFill>
                <a:ea typeface="Calibri" pitchFamily="34" charset="0"/>
                <a:cs typeface="Times New Roman" pitchFamily="18" charset="0"/>
              </a:rPr>
              <a:t>Les membres du Jury ont noté des erreurs dans la correction et que le sujet était bien équilibré dans son contenu mais pas dans la répartition des points.</a:t>
            </a:r>
          </a:p>
        </p:txBody>
      </p:sp>
      <p:graphicFrame>
        <p:nvGraphicFramePr>
          <p:cNvPr id="5" name="Tableau 4"/>
          <p:cNvGraphicFramePr>
            <a:graphicFrameLocks noGrp="1"/>
          </p:cNvGraphicFramePr>
          <p:nvPr/>
        </p:nvGraphicFramePr>
        <p:xfrm>
          <a:off x="1042988" y="3424238"/>
          <a:ext cx="7273925" cy="2453640"/>
        </p:xfrm>
        <a:graphic>
          <a:graphicData uri="http://schemas.openxmlformats.org/drawingml/2006/table">
            <a:tbl>
              <a:tblPr firstRow="1" firstCol="1" bandRow="1">
                <a:tableStyleId>{5C22544A-7EE6-4342-B048-85BDC9FD1C3A}</a:tableStyleId>
              </a:tblPr>
              <a:tblGrid>
                <a:gridCol w="5155479"/>
                <a:gridCol w="2118446"/>
              </a:tblGrid>
              <a:tr h="350384">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a:effectLst/>
                        </a:rPr>
                        <a:t>Moyenne</a:t>
                      </a:r>
                      <a:endParaRPr lang="fr-FR" sz="200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dirty="0">
                          <a:effectLst/>
                        </a:rPr>
                        <a:t>CFA  </a:t>
                      </a:r>
                      <a:r>
                        <a:rPr lang="fr-FR" sz="2000" dirty="0" err="1">
                          <a:effectLst/>
                        </a:rPr>
                        <a:t>Education</a:t>
                      </a:r>
                      <a:r>
                        <a:rPr lang="fr-FR" sz="2000" dirty="0">
                          <a:effectLst/>
                        </a:rPr>
                        <a:t> Nationale du GARD</a:t>
                      </a:r>
                      <a:endParaRPr lang="fr-FR" sz="2000" dirty="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10.63</a:t>
                      </a:r>
                      <a:endParaRPr lang="fr-FR" sz="2000" dirty="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12</a:t>
                      </a:r>
                      <a:endParaRPr lang="fr-FR" sz="2000" dirty="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10.33</a:t>
                      </a:r>
                      <a:endParaRPr lang="fr-FR" sz="2000" dirty="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baseline="0" dirty="0" smtClean="0">
                          <a:effectLst/>
                        </a:rPr>
                        <a:t> </a:t>
                      </a:r>
                      <a:r>
                        <a:rPr lang="fr-FR" sz="2000" dirty="0" smtClean="0">
                          <a:effectLst/>
                        </a:rPr>
                        <a:t>Victor </a:t>
                      </a:r>
                      <a:r>
                        <a:rPr lang="fr-FR" sz="2000" dirty="0">
                          <a:effectLst/>
                        </a:rPr>
                        <a:t>OBERNAI</a:t>
                      </a:r>
                      <a:endParaRPr lang="fr-FR" sz="2000" dirty="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11.14</a:t>
                      </a:r>
                      <a:endParaRPr lang="fr-FR" sz="2000" dirty="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a:effectLst/>
                        </a:rPr>
                        <a:t>Lycée A.Malraux MONTEREAU</a:t>
                      </a:r>
                      <a:endParaRPr lang="fr-FR" sz="200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13.38</a:t>
                      </a:r>
                      <a:endParaRPr lang="fr-FR" sz="2000" dirty="0">
                        <a:effectLst/>
                        <a:latin typeface="Calibri"/>
                        <a:ea typeface="Calibri"/>
                        <a:cs typeface="Times New Roman"/>
                      </a:endParaRPr>
                    </a:p>
                  </a:txBody>
                  <a:tcPr marL="68591" marR="68591" marT="0" marB="0"/>
                </a:tc>
              </a:tr>
              <a:tr h="350384">
                <a:tc>
                  <a:txBody>
                    <a:bodyPr/>
                    <a:lstStyle/>
                    <a:p>
                      <a:pPr>
                        <a:lnSpc>
                          <a:spcPct val="115000"/>
                        </a:lnSpc>
                        <a:spcAft>
                          <a:spcPts val="0"/>
                        </a:spcAft>
                      </a:pPr>
                      <a:r>
                        <a:rPr lang="fr-FR" sz="2000">
                          <a:effectLst/>
                        </a:rPr>
                        <a:t>Total</a:t>
                      </a:r>
                      <a:endParaRPr lang="fr-FR" sz="2000">
                        <a:effectLst/>
                        <a:latin typeface="Calibri"/>
                        <a:ea typeface="Calibri"/>
                        <a:cs typeface="Times New Roman"/>
                      </a:endParaRPr>
                    </a:p>
                  </a:txBody>
                  <a:tcPr marL="68591" marR="68591" marT="0" marB="0"/>
                </a:tc>
                <a:tc>
                  <a:txBody>
                    <a:bodyPr/>
                    <a:lstStyle/>
                    <a:p>
                      <a:pPr algn="ctr">
                        <a:lnSpc>
                          <a:spcPct val="115000"/>
                        </a:lnSpc>
                        <a:spcAft>
                          <a:spcPts val="0"/>
                        </a:spcAft>
                      </a:pPr>
                      <a:r>
                        <a:rPr lang="fr-FR" sz="2000" dirty="0">
                          <a:effectLst/>
                        </a:rPr>
                        <a:t>11.60</a:t>
                      </a:r>
                      <a:endParaRPr lang="fr-FR" sz="2000" dirty="0">
                        <a:effectLst/>
                        <a:latin typeface="Calibri"/>
                        <a:ea typeface="Calibri"/>
                        <a:cs typeface="Times New Roman"/>
                      </a:endParaRPr>
                    </a:p>
                  </a:txBody>
                  <a:tcPr marL="68591" marR="68591" marT="0" marB="0"/>
                </a:tc>
              </a:tr>
            </a:tbl>
          </a:graphicData>
        </a:graphic>
      </p:graphicFrame>
      <p:sp>
        <p:nvSpPr>
          <p:cNvPr id="1539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B6AF82-6E33-4316-B4EC-A906CF9E23D9}" type="slidenum">
              <a:rPr lang="fr-FR">
                <a:solidFill>
                  <a:srgbClr val="898989"/>
                </a:solidFill>
              </a:rPr>
              <a:pPr fontAlgn="base">
                <a:spcBef>
                  <a:spcPct val="0"/>
                </a:spcBef>
                <a:spcAft>
                  <a:spcPct val="0"/>
                </a:spcAft>
              </a:pPr>
              <a:t>13</a:t>
            </a:fld>
            <a:endParaRPr lang="fr-FR">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6389" name="Rectangle 2"/>
          <p:cNvSpPr>
            <a:spLocks noChangeArrowheads="1"/>
          </p:cNvSpPr>
          <p:nvPr/>
        </p:nvSpPr>
        <p:spPr bwMode="auto">
          <a:xfrm>
            <a:off x="827088" y="1549400"/>
            <a:ext cx="787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000" b="1">
                <a:solidFill>
                  <a:srgbClr val="7030A0"/>
                </a:solidFill>
              </a:rPr>
              <a:t>Activité environnement nucléaire :</a:t>
            </a:r>
          </a:p>
          <a:p>
            <a:pPr algn="just"/>
            <a:r>
              <a:rPr lang="fr-FR" sz="2000">
                <a:solidFill>
                  <a:srgbClr val="7030A0"/>
                </a:solidFill>
              </a:rPr>
              <a:t>Le membre du Jury a relevé qu’il était nécessaire d’effectuer une adaptation des grilles d’évaluation.</a:t>
            </a:r>
          </a:p>
        </p:txBody>
      </p:sp>
      <p:graphicFrame>
        <p:nvGraphicFramePr>
          <p:cNvPr id="5" name="Tableau 4"/>
          <p:cNvGraphicFramePr>
            <a:graphicFrameLocks noGrp="1"/>
          </p:cNvGraphicFramePr>
          <p:nvPr/>
        </p:nvGraphicFramePr>
        <p:xfrm>
          <a:off x="1071563" y="3424238"/>
          <a:ext cx="7677150" cy="2453640"/>
        </p:xfrm>
        <a:graphic>
          <a:graphicData uri="http://schemas.openxmlformats.org/drawingml/2006/table">
            <a:tbl>
              <a:tblPr firstRow="1" firstCol="1" bandRow="1">
                <a:tableStyleId>{5C22544A-7EE6-4342-B048-85BDC9FD1C3A}</a:tableStyleId>
              </a:tblPr>
              <a:tblGrid>
                <a:gridCol w="5441267"/>
                <a:gridCol w="2235883"/>
              </a:tblGrid>
              <a:tr h="350384">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a:effectLst/>
                        </a:rPr>
                        <a:t>Moyenne</a:t>
                      </a:r>
                      <a:endParaRPr lang="fr-FR" sz="200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13.56</a:t>
                      </a:r>
                      <a:endParaRPr lang="fr-FR" sz="2000" dirty="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13.6</a:t>
                      </a:r>
                      <a:endParaRPr lang="fr-FR" sz="2000" dirty="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12.5</a:t>
                      </a:r>
                      <a:endParaRPr lang="fr-FR" sz="2000" dirty="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13.86</a:t>
                      </a:r>
                      <a:endParaRPr lang="fr-FR" sz="2000" dirty="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a:effectLst/>
                        </a:rPr>
                        <a:t>Lycée A.Malraux MONTEREAU</a:t>
                      </a:r>
                      <a:endParaRPr lang="fr-FR" sz="200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13.12</a:t>
                      </a:r>
                      <a:endParaRPr lang="fr-FR" sz="2000" dirty="0">
                        <a:effectLst/>
                        <a:latin typeface="Calibri"/>
                        <a:ea typeface="Calibri"/>
                        <a:cs typeface="Times New Roman"/>
                      </a:endParaRPr>
                    </a:p>
                  </a:txBody>
                  <a:tcPr marL="68576" marR="68576" marT="0" marB="0"/>
                </a:tc>
              </a:tr>
              <a:tr h="350384">
                <a:tc>
                  <a:txBody>
                    <a:bodyPr/>
                    <a:lstStyle/>
                    <a:p>
                      <a:pPr>
                        <a:lnSpc>
                          <a:spcPct val="115000"/>
                        </a:lnSpc>
                        <a:spcAft>
                          <a:spcPts val="0"/>
                        </a:spcAft>
                      </a:pPr>
                      <a:r>
                        <a:rPr lang="fr-FR" sz="2000">
                          <a:effectLst/>
                        </a:rPr>
                        <a:t>Total</a:t>
                      </a:r>
                      <a:endParaRPr lang="fr-FR" sz="2000">
                        <a:effectLst/>
                        <a:latin typeface="Calibri"/>
                        <a:ea typeface="Calibri"/>
                        <a:cs typeface="Times New Roman"/>
                      </a:endParaRPr>
                    </a:p>
                  </a:txBody>
                  <a:tcPr marL="68576" marR="68576" marT="0" marB="0"/>
                </a:tc>
                <a:tc>
                  <a:txBody>
                    <a:bodyPr/>
                    <a:lstStyle/>
                    <a:p>
                      <a:pPr algn="ctr">
                        <a:lnSpc>
                          <a:spcPct val="115000"/>
                        </a:lnSpc>
                        <a:spcAft>
                          <a:spcPts val="0"/>
                        </a:spcAft>
                      </a:pPr>
                      <a:r>
                        <a:rPr lang="fr-FR" sz="2000" dirty="0">
                          <a:effectLst/>
                        </a:rPr>
                        <a:t>13.46</a:t>
                      </a:r>
                      <a:endParaRPr lang="fr-FR" sz="2000" dirty="0">
                        <a:effectLst/>
                        <a:latin typeface="Calibri"/>
                        <a:ea typeface="Calibri"/>
                        <a:cs typeface="Times New Roman"/>
                      </a:endParaRPr>
                    </a:p>
                  </a:txBody>
                  <a:tcPr marL="68576" marR="68576" marT="0" marB="0"/>
                </a:tc>
              </a:tr>
            </a:tbl>
          </a:graphicData>
        </a:graphic>
      </p:graphicFrame>
      <p:sp>
        <p:nvSpPr>
          <p:cNvPr id="1641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C3151A6-7773-45D5-8057-60CBC4B11D49}" type="slidenum">
              <a:rPr lang="fr-FR">
                <a:solidFill>
                  <a:srgbClr val="898989"/>
                </a:solidFill>
              </a:rPr>
              <a:pPr fontAlgn="base">
                <a:spcBef>
                  <a:spcPct val="0"/>
                </a:spcBef>
                <a:spcAft>
                  <a:spcPct val="0"/>
                </a:spcAft>
              </a:pPr>
              <a:t>14</a:t>
            </a:fld>
            <a:endParaRPr lang="fr-FR">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7413" name="Rectangle 2"/>
          <p:cNvSpPr>
            <a:spLocks noChangeArrowheads="1"/>
          </p:cNvSpPr>
          <p:nvPr/>
        </p:nvSpPr>
        <p:spPr bwMode="auto">
          <a:xfrm>
            <a:off x="827088" y="1581150"/>
            <a:ext cx="79676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000" b="1">
                <a:solidFill>
                  <a:srgbClr val="7030A0"/>
                </a:solidFill>
              </a:rPr>
              <a:t>Activité professionnelle :</a:t>
            </a:r>
          </a:p>
          <a:p>
            <a:pPr algn="just"/>
            <a:r>
              <a:rPr lang="fr-FR" sz="2000">
                <a:solidFill>
                  <a:srgbClr val="7030A0"/>
                </a:solidFill>
              </a:rPr>
              <a:t>Les membres du Jury ont relevé une disparité conséquente entre les candidats, les problématiques présentées par les étudiants sous statut scolaire étaient moins pertinentes que celles présentées par les apprentis.  Certains dossiers s’apparentaient à ceux des BTS MI.</a:t>
            </a:r>
          </a:p>
        </p:txBody>
      </p:sp>
      <p:graphicFrame>
        <p:nvGraphicFramePr>
          <p:cNvPr id="5" name="Tableau 4"/>
          <p:cNvGraphicFramePr>
            <a:graphicFrameLocks noGrp="1"/>
          </p:cNvGraphicFramePr>
          <p:nvPr/>
        </p:nvGraphicFramePr>
        <p:xfrm>
          <a:off x="992188" y="3424238"/>
          <a:ext cx="7540625" cy="2453640"/>
        </p:xfrm>
        <a:graphic>
          <a:graphicData uri="http://schemas.openxmlformats.org/drawingml/2006/table">
            <a:tbl>
              <a:tblPr firstRow="1" firstCol="1" bandRow="1">
                <a:tableStyleId>{5C22544A-7EE6-4342-B048-85BDC9FD1C3A}</a:tableStyleId>
              </a:tblPr>
              <a:tblGrid>
                <a:gridCol w="5344504"/>
                <a:gridCol w="2196121"/>
              </a:tblGrid>
              <a:tr h="350384">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a:effectLst/>
                        </a:rPr>
                        <a:t>Moyenne</a:t>
                      </a:r>
                      <a:endParaRPr lang="fr-FR" sz="200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14.53</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13.26</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12.92</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14.2</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dirty="0">
                          <a:effectLst/>
                        </a:rPr>
                        <a:t>Lycée </a:t>
                      </a:r>
                      <a:r>
                        <a:rPr lang="fr-FR" sz="2000" dirty="0" err="1">
                          <a:effectLst/>
                        </a:rPr>
                        <a:t>A.Malraux</a:t>
                      </a:r>
                      <a:r>
                        <a:rPr lang="fr-FR" sz="2000" dirty="0">
                          <a:effectLst/>
                        </a:rPr>
                        <a:t> MONTEREAU</a:t>
                      </a:r>
                      <a:endParaRPr lang="fr-FR" sz="2000" dirty="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12.81</a:t>
                      </a:r>
                      <a:endParaRPr lang="fr-FR" sz="2000" dirty="0">
                        <a:effectLst/>
                        <a:latin typeface="Calibri"/>
                        <a:ea typeface="Calibri"/>
                        <a:cs typeface="Times New Roman"/>
                      </a:endParaRPr>
                    </a:p>
                  </a:txBody>
                  <a:tcPr marL="68582" marR="68582" marT="0" marB="0"/>
                </a:tc>
              </a:tr>
              <a:tr h="350384">
                <a:tc>
                  <a:txBody>
                    <a:bodyPr/>
                    <a:lstStyle/>
                    <a:p>
                      <a:pPr>
                        <a:lnSpc>
                          <a:spcPct val="115000"/>
                        </a:lnSpc>
                        <a:spcAft>
                          <a:spcPts val="0"/>
                        </a:spcAft>
                      </a:pPr>
                      <a:r>
                        <a:rPr lang="fr-FR" sz="2000">
                          <a:effectLst/>
                        </a:rPr>
                        <a:t>Total</a:t>
                      </a:r>
                      <a:endParaRPr lang="fr-FR" sz="2000">
                        <a:effectLst/>
                        <a:latin typeface="Calibri"/>
                        <a:ea typeface="Calibri"/>
                        <a:cs typeface="Times New Roman"/>
                      </a:endParaRPr>
                    </a:p>
                  </a:txBody>
                  <a:tcPr marL="68582" marR="68582" marT="0" marB="0"/>
                </a:tc>
                <a:tc>
                  <a:txBody>
                    <a:bodyPr/>
                    <a:lstStyle/>
                    <a:p>
                      <a:pPr algn="ctr">
                        <a:lnSpc>
                          <a:spcPct val="115000"/>
                        </a:lnSpc>
                        <a:spcAft>
                          <a:spcPts val="0"/>
                        </a:spcAft>
                      </a:pPr>
                      <a:r>
                        <a:rPr lang="fr-FR" sz="2000" dirty="0">
                          <a:effectLst/>
                        </a:rPr>
                        <a:t>13.71</a:t>
                      </a:r>
                      <a:endParaRPr lang="fr-FR" sz="2000" dirty="0">
                        <a:effectLst/>
                        <a:latin typeface="Calibri"/>
                        <a:ea typeface="Calibri"/>
                        <a:cs typeface="Times New Roman"/>
                      </a:endParaRPr>
                    </a:p>
                  </a:txBody>
                  <a:tcPr marL="68582" marR="68582" marT="0" marB="0"/>
                </a:tc>
              </a:tr>
            </a:tbl>
          </a:graphicData>
        </a:graphic>
      </p:graphicFrame>
      <p:sp>
        <p:nvSpPr>
          <p:cNvPr id="17440"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0F70DCC-4641-468D-B6C9-BB23C806A43F}" type="slidenum">
              <a:rPr lang="fr-FR">
                <a:solidFill>
                  <a:srgbClr val="898989"/>
                </a:solidFill>
              </a:rPr>
              <a:pPr fontAlgn="base">
                <a:spcBef>
                  <a:spcPct val="0"/>
                </a:spcBef>
                <a:spcAft>
                  <a:spcPct val="0"/>
                </a:spcAft>
              </a:pPr>
              <a:t>15</a:t>
            </a:fld>
            <a:endParaRPr lang="fr-FR">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Validation des Acquis de l’Expérience</a:t>
            </a:r>
          </a:p>
        </p:txBody>
      </p:sp>
      <p:sp>
        <p:nvSpPr>
          <p:cNvPr id="7" name="ZoneTexte 6"/>
          <p:cNvSpPr txBox="1"/>
          <p:nvPr/>
        </p:nvSpPr>
        <p:spPr>
          <a:xfrm>
            <a:off x="827584" y="2492896"/>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La VAE à l’Éducation nationale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3" name="Rectangle 2"/>
          <p:cNvSpPr/>
          <p:nvPr/>
        </p:nvSpPr>
        <p:spPr>
          <a:xfrm>
            <a:off x="992188" y="4868863"/>
            <a:ext cx="7756525" cy="1754187"/>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Jean-Pierre DELORME - IA-IPR STI </a:t>
            </a:r>
          </a:p>
          <a:p>
            <a:pPr algn="ctr" fontAlgn="auto">
              <a:spcBef>
                <a:spcPts val="0"/>
              </a:spcBef>
              <a:spcAft>
                <a:spcPts val="0"/>
              </a:spcAft>
              <a:defRPr/>
            </a:pPr>
            <a:r>
              <a:rPr lang="fr-FR" b="1" i="1" spc="50" dirty="0">
                <a:ln w="11430"/>
                <a:solidFill>
                  <a:srgbClr val="7030A0"/>
                </a:solidFill>
                <a:latin typeface="+mn-lt"/>
                <a:cs typeface="+mn-cs"/>
              </a:rPr>
              <a:t>Académie de Montpellier</a:t>
            </a:r>
            <a:r>
              <a:rPr lang="fr-FR" b="1" i="1" spc="50" dirty="0">
                <a:ln w="11430"/>
                <a:solidFill>
                  <a:srgbClr val="7030A0"/>
                </a:solidFill>
                <a:latin typeface="+mn-lt"/>
                <a:cs typeface="Arial" pitchFamily="34" charset="0"/>
              </a:rPr>
              <a:t> </a:t>
            </a:r>
          </a:p>
          <a:p>
            <a:pPr algn="ctr" fontAlgn="auto">
              <a:spcBef>
                <a:spcPts val="0"/>
              </a:spcBef>
              <a:spcAft>
                <a:spcPts val="0"/>
              </a:spcAft>
              <a:defRPr/>
            </a:pPr>
            <a:r>
              <a:rPr lang="fr-FR" b="1" i="1" spc="50" dirty="0">
                <a:ln w="11430"/>
                <a:solidFill>
                  <a:srgbClr val="7030A0"/>
                </a:solidFill>
                <a:latin typeface="+mn-lt"/>
                <a:cs typeface="Arial" pitchFamily="34" charset="0"/>
              </a:rPr>
              <a:t>Jean-Philippe FOURNOU - IA-IPR Sciences physiques et chimiques </a:t>
            </a:r>
          </a:p>
          <a:p>
            <a:pPr algn="ctr" fontAlgn="auto">
              <a:spcBef>
                <a:spcPts val="0"/>
              </a:spcBef>
              <a:spcAft>
                <a:spcPts val="0"/>
              </a:spcAft>
              <a:defRPr/>
            </a:pPr>
            <a:r>
              <a:rPr lang="fr-FR" b="1" i="1" spc="50" dirty="0">
                <a:ln w="11430"/>
                <a:solidFill>
                  <a:srgbClr val="7030A0"/>
                </a:solidFill>
                <a:latin typeface="+mn-lt"/>
                <a:cs typeface="Arial" pitchFamily="34" charset="0"/>
              </a:rPr>
              <a:t>Académie de Rouen </a:t>
            </a:r>
            <a:endParaRPr lang="fr-FR" b="1" i="1" spc="50" dirty="0">
              <a:ln w="11430"/>
              <a:solidFill>
                <a:srgbClr val="7030A0"/>
              </a:solidFill>
              <a:latin typeface="+mn-lt"/>
              <a:cs typeface="+mn-cs"/>
            </a:endParaRPr>
          </a:p>
          <a:p>
            <a:pPr algn="ctr" fontAlgn="auto">
              <a:spcBef>
                <a:spcPts val="0"/>
              </a:spcBef>
              <a:spcAft>
                <a:spcPts val="0"/>
              </a:spcAft>
              <a:defRPr/>
            </a:pPr>
            <a:r>
              <a:rPr lang="fr-FR" b="1" i="1" spc="50" dirty="0">
                <a:ln w="11430"/>
                <a:solidFill>
                  <a:srgbClr val="7030A0"/>
                </a:solidFill>
                <a:latin typeface="+mn-lt"/>
                <a:cs typeface="+mn-cs"/>
              </a:rPr>
              <a:t>Fabrice METHEE – Chargé de mission STI </a:t>
            </a:r>
          </a:p>
          <a:p>
            <a:pPr algn="ctr" fontAlgn="auto">
              <a:spcBef>
                <a:spcPts val="0"/>
              </a:spcBef>
              <a:spcAft>
                <a:spcPts val="0"/>
              </a:spcAft>
              <a:defRPr/>
            </a:pPr>
            <a:r>
              <a:rPr lang="fr-FR" b="1" i="1" spc="50" dirty="0">
                <a:ln w="11430"/>
                <a:solidFill>
                  <a:srgbClr val="7030A0"/>
                </a:solidFill>
                <a:latin typeface="+mn-lt"/>
                <a:cs typeface="+mn-cs"/>
              </a:rPr>
              <a:t> Académie de Bordeaux</a:t>
            </a:r>
          </a:p>
        </p:txBody>
      </p:sp>
      <p:sp>
        <p:nvSpPr>
          <p:cNvPr id="1844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5C51067-E515-4906-A710-F41FEFA00643}" type="slidenum">
              <a:rPr lang="fr-FR">
                <a:solidFill>
                  <a:srgbClr val="898989"/>
                </a:solidFill>
              </a:rPr>
              <a:pPr fontAlgn="base">
                <a:spcBef>
                  <a:spcPct val="0"/>
                </a:spcBef>
                <a:spcAft>
                  <a:spcPct val="0"/>
                </a:spcAft>
              </a:pPr>
              <a:t>16</a:t>
            </a:fld>
            <a:endParaRPr lang="fr-FR">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Validation des Acquis de l’Expérience</a:t>
            </a:r>
          </a:p>
        </p:txBody>
      </p:sp>
      <p:sp>
        <p:nvSpPr>
          <p:cNvPr id="7" name="ZoneTexte 6"/>
          <p:cNvSpPr txBox="1"/>
          <p:nvPr/>
        </p:nvSpPr>
        <p:spPr>
          <a:xfrm>
            <a:off x="943803" y="874167"/>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Bilan des candidats au Baccalauréat Professionnel Environnement Nucléaire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graphicFrame>
        <p:nvGraphicFramePr>
          <p:cNvPr id="5" name="Tableau 4"/>
          <p:cNvGraphicFramePr>
            <a:graphicFrameLocks noGrp="1"/>
          </p:cNvGraphicFramePr>
          <p:nvPr/>
        </p:nvGraphicFramePr>
        <p:xfrm>
          <a:off x="755650" y="2708275"/>
          <a:ext cx="8064501" cy="2190750"/>
        </p:xfrm>
        <a:graphic>
          <a:graphicData uri="http://schemas.openxmlformats.org/drawingml/2006/table">
            <a:tbl>
              <a:tblPr>
                <a:tableStyleId>{C4B1156A-380E-4F78-BDF5-A606A8083BF9}</a:tableStyleId>
              </a:tblPr>
              <a:tblGrid>
                <a:gridCol w="1050750"/>
                <a:gridCol w="1943887"/>
                <a:gridCol w="1641796"/>
                <a:gridCol w="1760005"/>
                <a:gridCol w="1668063"/>
              </a:tblGrid>
              <a:tr h="300987">
                <a:tc gridSpan="5">
                  <a:txBody>
                    <a:bodyPr/>
                    <a:lstStyle/>
                    <a:p>
                      <a:pPr algn="ctr" fontAlgn="b"/>
                      <a:r>
                        <a:rPr lang="fr-FR" sz="2000" b="1" u="none" strike="noStrike" dirty="0">
                          <a:effectLst/>
                        </a:rPr>
                        <a:t>Bac Professionnel</a:t>
                      </a:r>
                      <a:endParaRPr lang="fr-FR" sz="2000" b="1" i="0" u="none" strike="noStrike" dirty="0">
                        <a:solidFill>
                          <a:srgbClr val="000000"/>
                        </a:solidFill>
                        <a:effectLst/>
                        <a:latin typeface="Calibri"/>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0987">
                <a:tc>
                  <a:txBody>
                    <a:bodyPr/>
                    <a:lstStyle/>
                    <a:p>
                      <a:pPr algn="ctr" fontAlgn="ctr"/>
                      <a:r>
                        <a:rPr lang="fr-FR" sz="2000" u="none" strike="noStrike" dirty="0">
                          <a:effectLst/>
                        </a:rPr>
                        <a:t>Session</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Nombre de candidats</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Candidats Reçus</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Validation partielle</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Aucune validation </a:t>
                      </a:r>
                      <a:endParaRPr lang="fr-FR" sz="2000" b="0" i="0" u="none" strike="noStrike" dirty="0">
                        <a:solidFill>
                          <a:srgbClr val="000000"/>
                        </a:solidFill>
                        <a:effectLst/>
                        <a:latin typeface="Calibri"/>
                      </a:endParaRPr>
                    </a:p>
                  </a:txBody>
                  <a:tcPr marL="9525" marR="9525" marT="9525" marB="0" anchor="ctr"/>
                </a:tc>
              </a:tr>
              <a:tr h="300987">
                <a:tc gridSpan="5">
                  <a:txBody>
                    <a:bodyPr/>
                    <a:lstStyle/>
                    <a:p>
                      <a:pPr algn="ctr" fontAlgn="ctr"/>
                      <a:r>
                        <a:rPr lang="fr-FR" sz="2000" u="none" strike="noStrike" dirty="0">
                          <a:effectLst/>
                        </a:rPr>
                        <a:t> </a:t>
                      </a:r>
                      <a:endParaRPr lang="fr-FR" sz="2000" b="0" i="0" u="none" strike="noStrike" dirty="0">
                        <a:solidFill>
                          <a:srgbClr val="000000"/>
                        </a:solidFill>
                        <a:effectLst/>
                        <a:latin typeface="Calibri"/>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0987">
                <a:tc>
                  <a:txBody>
                    <a:bodyPr/>
                    <a:lstStyle/>
                    <a:p>
                      <a:pPr algn="ctr" fontAlgn="ctr"/>
                      <a:r>
                        <a:rPr lang="fr-FR" sz="2000" u="none" strike="noStrike">
                          <a:effectLst/>
                        </a:rPr>
                        <a:t>2012</a:t>
                      </a:r>
                      <a:endParaRPr lang="fr-FR" sz="2000" b="0" i="0" u="none" strike="noStrike">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3</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a:effectLst/>
                        </a:rPr>
                        <a:t>2</a:t>
                      </a:r>
                      <a:endParaRPr lang="fr-FR" sz="2000" b="0" i="0" u="none" strike="noStrike">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a:effectLst/>
                        </a:rPr>
                        <a:t> </a:t>
                      </a:r>
                      <a:endParaRPr lang="fr-FR" sz="1100" b="0" i="0" u="none" strike="noStrike">
                        <a:solidFill>
                          <a:srgbClr val="000000"/>
                        </a:solidFill>
                        <a:effectLst/>
                        <a:latin typeface="Calibri"/>
                      </a:endParaRPr>
                    </a:p>
                  </a:txBody>
                  <a:tcPr marL="9525" marR="9525" marT="9525" marB="0" anchor="ctr"/>
                </a:tc>
              </a:tr>
              <a:tr h="300987">
                <a:tc gridSpan="5">
                  <a:txBody>
                    <a:bodyPr/>
                    <a:lstStyle/>
                    <a:p>
                      <a:pPr algn="ctr" fontAlgn="ctr"/>
                      <a:r>
                        <a:rPr lang="fr-FR" sz="2000" u="none" strike="noStrike" dirty="0">
                          <a:effectLst/>
                        </a:rPr>
                        <a:t> </a:t>
                      </a:r>
                      <a:endParaRPr lang="fr-FR" sz="2000" b="0" i="0" u="none" strike="noStrike" dirty="0">
                        <a:solidFill>
                          <a:srgbClr val="000000"/>
                        </a:solidFill>
                        <a:effectLst/>
                        <a:latin typeface="Calibri"/>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0987">
                <a:tc>
                  <a:txBody>
                    <a:bodyPr/>
                    <a:lstStyle/>
                    <a:p>
                      <a:pPr algn="ctr" fontAlgn="ctr"/>
                      <a:r>
                        <a:rPr lang="fr-FR" sz="2000" u="none" strike="noStrike">
                          <a:effectLst/>
                        </a:rPr>
                        <a:t>2013</a:t>
                      </a:r>
                      <a:endParaRPr lang="fr-FR" sz="2000" b="0" i="0" u="none" strike="noStrike">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2</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2000" u="none" strike="noStrike">
                          <a:effectLst/>
                        </a:rPr>
                        <a:t>2</a:t>
                      </a:r>
                      <a:endParaRPr lang="fr-FR" sz="2000" b="0" i="0" u="none" strike="noStrike">
                        <a:solidFill>
                          <a:srgbClr val="000000"/>
                        </a:solidFill>
                        <a:effectLst/>
                        <a:latin typeface="Calibri"/>
                      </a:endParaRPr>
                    </a:p>
                  </a:txBody>
                  <a:tcPr marL="9525" marR="9525" marT="9525" marB="0" anchor="ctr"/>
                </a:tc>
                <a:tc>
                  <a:txBody>
                    <a:bodyPr/>
                    <a:lstStyle/>
                    <a:p>
                      <a:pPr algn="ctr" fontAlgn="ctr"/>
                      <a:r>
                        <a:rPr lang="fr-FR" sz="2000" u="none" strike="noStrike" dirty="0">
                          <a:effectLst/>
                        </a:rPr>
                        <a:t> </a:t>
                      </a:r>
                      <a:endParaRPr lang="fr-FR" sz="20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ctr"/>
                </a:tc>
              </a:tr>
            </a:tbl>
          </a:graphicData>
        </a:graphic>
      </p:graphicFrame>
      <p:sp>
        <p:nvSpPr>
          <p:cNvPr id="19504"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11DBE9-5280-4838-AB17-822C055BD855}" type="slidenum">
              <a:rPr lang="fr-FR">
                <a:solidFill>
                  <a:srgbClr val="898989"/>
                </a:solidFill>
              </a:rPr>
              <a:pPr fontAlgn="base">
                <a:spcBef>
                  <a:spcPct val="0"/>
                </a:spcBef>
                <a:spcAft>
                  <a:spcPct val="0"/>
                </a:spcAft>
              </a:pPr>
              <a:t>17</a:t>
            </a:fld>
            <a:endParaRPr lang="fr-FR">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Validation des Acquis de l’Expérience</a:t>
            </a:r>
          </a:p>
        </p:txBody>
      </p:sp>
      <p:sp>
        <p:nvSpPr>
          <p:cNvPr id="7" name="ZoneTexte 6"/>
          <p:cNvSpPr txBox="1"/>
          <p:nvPr/>
        </p:nvSpPr>
        <p:spPr>
          <a:xfrm>
            <a:off x="943803" y="874167"/>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Bilan des candidats au Brevet de Technicien Supérieur: Environnement Nucléaire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graphicFrame>
        <p:nvGraphicFramePr>
          <p:cNvPr id="3" name="Tableau 2"/>
          <p:cNvGraphicFramePr>
            <a:graphicFrameLocks noGrp="1"/>
          </p:cNvGraphicFramePr>
          <p:nvPr/>
        </p:nvGraphicFramePr>
        <p:xfrm>
          <a:off x="782638" y="2708275"/>
          <a:ext cx="8110536" cy="2190750"/>
        </p:xfrm>
        <a:graphic>
          <a:graphicData uri="http://schemas.openxmlformats.org/drawingml/2006/table">
            <a:tbl>
              <a:tblPr>
                <a:tableStyleId>{C4B1156A-380E-4F78-BDF5-A606A8083BF9}</a:tableStyleId>
              </a:tblPr>
              <a:tblGrid>
                <a:gridCol w="1056746"/>
                <a:gridCol w="1954984"/>
                <a:gridCol w="1651168"/>
                <a:gridCol w="1770052"/>
                <a:gridCol w="1677586"/>
              </a:tblGrid>
              <a:tr h="311274">
                <a:tc gridSpan="5">
                  <a:txBody>
                    <a:bodyPr/>
                    <a:lstStyle/>
                    <a:p>
                      <a:pPr algn="ctr" fontAlgn="b"/>
                      <a:r>
                        <a:rPr lang="fr-FR" sz="2000" b="1" u="none" strike="noStrike" dirty="0">
                          <a:effectLst/>
                        </a:rPr>
                        <a:t>BTS</a:t>
                      </a:r>
                      <a:endParaRPr lang="fr-FR" sz="2000" b="1" i="0" u="none" strike="noStrike" dirty="0">
                        <a:solidFill>
                          <a:srgbClr val="000000"/>
                        </a:solidFill>
                        <a:effectLst/>
                        <a:latin typeface="Calibri"/>
                      </a:endParaRPr>
                    </a:p>
                  </a:txBody>
                  <a:tcPr marL="9527" marR="9527"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11274">
                <a:tc>
                  <a:txBody>
                    <a:bodyPr/>
                    <a:lstStyle/>
                    <a:p>
                      <a:pPr algn="ctr" fontAlgn="ctr"/>
                      <a:r>
                        <a:rPr lang="fr-FR" sz="2000" u="none" strike="noStrike">
                          <a:effectLst/>
                        </a:rPr>
                        <a:t>Session</a:t>
                      </a:r>
                      <a:endParaRPr lang="fr-FR" sz="2000" b="0" i="0" u="none" strike="noStrike">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Nombre de candidats</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Candidats Reçus</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Validation partielle</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Aucune validation </a:t>
                      </a:r>
                      <a:endParaRPr lang="fr-FR" sz="2000" b="0" i="0" u="none" strike="noStrike" dirty="0">
                        <a:solidFill>
                          <a:srgbClr val="000000"/>
                        </a:solidFill>
                        <a:effectLst/>
                        <a:latin typeface="Calibri"/>
                      </a:endParaRPr>
                    </a:p>
                  </a:txBody>
                  <a:tcPr marL="9527" marR="9527" marT="9525" marB="0" anchor="ctr"/>
                </a:tc>
              </a:tr>
              <a:tr h="311274">
                <a:tc gridSpan="5">
                  <a:txBody>
                    <a:bodyPr/>
                    <a:lstStyle/>
                    <a:p>
                      <a:pPr algn="ctr" fontAlgn="ctr"/>
                      <a:r>
                        <a:rPr lang="fr-FR" sz="2000" u="none" strike="noStrike" dirty="0">
                          <a:effectLst/>
                        </a:rPr>
                        <a:t> </a:t>
                      </a:r>
                      <a:endParaRPr lang="fr-FR" sz="2000" b="0" i="0" u="none" strike="noStrike" dirty="0">
                        <a:solidFill>
                          <a:srgbClr val="000000"/>
                        </a:solidFill>
                        <a:effectLst/>
                        <a:latin typeface="Calibri"/>
                      </a:endParaRPr>
                    </a:p>
                  </a:txBody>
                  <a:tcPr marL="9527" marR="9527"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11274">
                <a:tc>
                  <a:txBody>
                    <a:bodyPr/>
                    <a:lstStyle/>
                    <a:p>
                      <a:pPr algn="ctr" fontAlgn="ctr"/>
                      <a:r>
                        <a:rPr lang="fr-FR" sz="2000" u="none" strike="noStrike" dirty="0">
                          <a:effectLst/>
                        </a:rPr>
                        <a:t>2013</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a:effectLst/>
                        </a:rPr>
                        <a:t>5</a:t>
                      </a:r>
                      <a:endParaRPr lang="fr-FR" sz="2000" b="0" i="0" u="none" strike="noStrike">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3</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u="none" strike="noStrike" dirty="0">
                          <a:effectLst/>
                        </a:rPr>
                        <a:t>1</a:t>
                      </a:r>
                      <a:endParaRPr lang="fr-FR" sz="2000" b="0" i="0" u="none" strike="noStrike" dirty="0">
                        <a:solidFill>
                          <a:srgbClr val="000000"/>
                        </a:solidFill>
                        <a:effectLst/>
                        <a:latin typeface="Calibri"/>
                      </a:endParaRPr>
                    </a:p>
                  </a:txBody>
                  <a:tcPr marL="9527" marR="9527" marT="9525" marB="0" anchor="ctr"/>
                </a:tc>
              </a:tr>
              <a:tr h="311274">
                <a:tc>
                  <a:txBody>
                    <a:bodyPr/>
                    <a:lstStyle/>
                    <a:p>
                      <a:pPr algn="ctr" fontAlgn="ctr"/>
                      <a:endParaRPr lang="fr-FR" sz="2000" b="0" i="0" u="none" strike="noStrike">
                        <a:solidFill>
                          <a:srgbClr val="000000"/>
                        </a:solidFill>
                        <a:effectLst/>
                        <a:latin typeface="Calibri"/>
                      </a:endParaRPr>
                    </a:p>
                  </a:txBody>
                  <a:tcPr marL="9527" marR="9527" marT="9525" marB="0" anchor="ctr"/>
                </a:tc>
                <a:tc>
                  <a:txBody>
                    <a:bodyPr/>
                    <a:lstStyle/>
                    <a:p>
                      <a:pPr algn="ctr" fontAlgn="ctr"/>
                      <a:endParaRPr lang="fr-FR" sz="2000" b="0" i="0" u="none" strike="noStrike">
                        <a:solidFill>
                          <a:srgbClr val="000000"/>
                        </a:solidFill>
                        <a:effectLst/>
                        <a:latin typeface="Calibri"/>
                      </a:endParaRPr>
                    </a:p>
                  </a:txBody>
                  <a:tcPr marL="9527" marR="9527" marT="9525" marB="0" anchor="ctr"/>
                </a:tc>
                <a:tc>
                  <a:txBody>
                    <a:bodyPr/>
                    <a:lstStyle/>
                    <a:p>
                      <a:pPr algn="ctr" fontAlgn="ctr"/>
                      <a:endParaRPr lang="fr-FR" sz="2000" b="0" i="0" u="none" strike="noStrike" dirty="0">
                        <a:solidFill>
                          <a:srgbClr val="000000"/>
                        </a:solidFill>
                        <a:effectLst/>
                        <a:latin typeface="Calibri"/>
                      </a:endParaRPr>
                    </a:p>
                  </a:txBody>
                  <a:tcPr marL="9527" marR="9527" marT="9525" marB="0" anchor="ctr"/>
                </a:tc>
                <a:tc>
                  <a:txBody>
                    <a:bodyPr/>
                    <a:lstStyle/>
                    <a:p>
                      <a:pPr algn="ctr" fontAlgn="ctr"/>
                      <a:endParaRPr lang="fr-FR" sz="2000" b="0" i="0" u="none" strike="noStrike" dirty="0">
                        <a:solidFill>
                          <a:srgbClr val="000000"/>
                        </a:solidFill>
                        <a:effectLst/>
                        <a:latin typeface="Calibri"/>
                      </a:endParaRPr>
                    </a:p>
                  </a:txBody>
                  <a:tcPr marL="9527" marR="9527" marT="9525" marB="0" anchor="ctr"/>
                </a:tc>
                <a:tc>
                  <a:txBody>
                    <a:bodyPr/>
                    <a:lstStyle/>
                    <a:p>
                      <a:pPr algn="ctr" fontAlgn="ctr"/>
                      <a:endParaRPr lang="fr-FR" sz="2000" b="0" i="0" u="none" strike="noStrike" dirty="0">
                        <a:solidFill>
                          <a:srgbClr val="000000"/>
                        </a:solidFill>
                        <a:effectLst/>
                        <a:latin typeface="Calibri"/>
                      </a:endParaRPr>
                    </a:p>
                  </a:txBody>
                  <a:tcPr marL="9527" marR="9527" marT="9525" marB="0" anchor="ctr"/>
                </a:tc>
              </a:tr>
              <a:tr h="311274">
                <a:tc>
                  <a:txBody>
                    <a:bodyPr/>
                    <a:lstStyle/>
                    <a:p>
                      <a:pPr algn="ctr" fontAlgn="ctr"/>
                      <a:r>
                        <a:rPr lang="fr-FR" sz="2000" b="0" i="0" u="none" strike="noStrike" dirty="0" smtClean="0">
                          <a:solidFill>
                            <a:srgbClr val="000000"/>
                          </a:solidFill>
                          <a:effectLst/>
                          <a:latin typeface="Calibri"/>
                        </a:rPr>
                        <a:t>2014</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b="0" i="0" u="none" strike="noStrike" dirty="0" smtClean="0">
                          <a:solidFill>
                            <a:srgbClr val="000000"/>
                          </a:solidFill>
                          <a:effectLst/>
                          <a:latin typeface="Calibri"/>
                        </a:rPr>
                        <a:t>5</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b="0" i="0" u="none" strike="noStrike" dirty="0" smtClean="0">
                          <a:solidFill>
                            <a:srgbClr val="000000"/>
                          </a:solidFill>
                          <a:effectLst/>
                          <a:latin typeface="Calibri"/>
                        </a:rPr>
                        <a:t>2</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b="0" i="0" u="none" strike="noStrike" dirty="0" smtClean="0">
                          <a:solidFill>
                            <a:srgbClr val="000000"/>
                          </a:solidFill>
                          <a:effectLst/>
                          <a:latin typeface="Calibri"/>
                        </a:rPr>
                        <a:t>2</a:t>
                      </a:r>
                      <a:endParaRPr lang="fr-FR" sz="2000" b="0" i="0" u="none" strike="noStrike" dirty="0">
                        <a:solidFill>
                          <a:srgbClr val="000000"/>
                        </a:solidFill>
                        <a:effectLst/>
                        <a:latin typeface="Calibri"/>
                      </a:endParaRPr>
                    </a:p>
                  </a:txBody>
                  <a:tcPr marL="9527" marR="9527" marT="9525" marB="0" anchor="ctr"/>
                </a:tc>
                <a:tc>
                  <a:txBody>
                    <a:bodyPr/>
                    <a:lstStyle/>
                    <a:p>
                      <a:pPr algn="ctr" fontAlgn="ctr"/>
                      <a:r>
                        <a:rPr lang="fr-FR" sz="2000" b="0" i="0" u="none" strike="noStrike" dirty="0" smtClean="0">
                          <a:solidFill>
                            <a:srgbClr val="000000"/>
                          </a:solidFill>
                          <a:effectLst/>
                          <a:latin typeface="Calibri"/>
                        </a:rPr>
                        <a:t>1</a:t>
                      </a:r>
                      <a:endParaRPr lang="fr-FR" sz="2000" b="0" i="0" u="none" strike="noStrike" dirty="0">
                        <a:solidFill>
                          <a:srgbClr val="000000"/>
                        </a:solidFill>
                        <a:effectLst/>
                        <a:latin typeface="Calibri"/>
                      </a:endParaRPr>
                    </a:p>
                  </a:txBody>
                  <a:tcPr marL="9527" marR="9527" marT="9525" marB="0" anchor="ctr"/>
                </a:tc>
              </a:tr>
            </a:tbl>
          </a:graphicData>
        </a:graphic>
      </p:graphicFrame>
      <p:sp>
        <p:nvSpPr>
          <p:cNvPr id="2052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3B35DD-2F58-4BA0-8C49-0F660AD4C4AA}" type="slidenum">
              <a:rPr lang="fr-FR">
                <a:solidFill>
                  <a:srgbClr val="898989"/>
                </a:solidFill>
              </a:rPr>
              <a:pPr fontAlgn="base">
                <a:spcBef>
                  <a:spcPct val="0"/>
                </a:spcBef>
                <a:spcAft>
                  <a:spcPct val="0"/>
                </a:spcAft>
              </a:pPr>
              <a:t>18</a:t>
            </a:fld>
            <a:endParaRPr lang="fr-FR">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 name="ZoneTexte 6"/>
          <p:cNvSpPr txBox="1"/>
          <p:nvPr/>
        </p:nvSpPr>
        <p:spPr>
          <a:xfrm>
            <a:off x="755576" y="1124744"/>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Bilan filière</a:t>
            </a:r>
          </a:p>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Bac Pro environnement nucléaire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823913" y="5697538"/>
            <a:ext cx="7921625" cy="647700"/>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Fabrice METHEE – Chargé de mission d’inspection STI </a:t>
            </a:r>
          </a:p>
          <a:p>
            <a:pPr algn="ctr" fontAlgn="auto">
              <a:spcBef>
                <a:spcPts val="0"/>
              </a:spcBef>
              <a:spcAft>
                <a:spcPts val="0"/>
              </a:spcAft>
              <a:defRPr/>
            </a:pPr>
            <a:r>
              <a:rPr lang="fr-FR" b="1" i="1" spc="50" dirty="0">
                <a:ln w="11430"/>
                <a:solidFill>
                  <a:srgbClr val="7030A0"/>
                </a:solidFill>
                <a:latin typeface="+mn-lt"/>
                <a:cs typeface="+mn-cs"/>
              </a:rPr>
              <a:t> Académie de Bordeaux</a:t>
            </a:r>
          </a:p>
        </p:txBody>
      </p:sp>
      <p:sp>
        <p:nvSpPr>
          <p:cNvPr id="8" name="Rectangle 7"/>
          <p:cNvSpPr/>
          <p:nvPr/>
        </p:nvSpPr>
        <p:spPr>
          <a:xfrm>
            <a:off x="1692275" y="2492375"/>
            <a:ext cx="6861175" cy="2894013"/>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ü"/>
              <a:defRPr/>
            </a:pPr>
            <a:r>
              <a:rPr lang="fr-FR" sz="2800" spc="50" dirty="0">
                <a:ln w="11430"/>
                <a:solidFill>
                  <a:srgbClr val="7030A0"/>
                </a:solidFill>
                <a:latin typeface="+mn-lt"/>
                <a:cs typeface="+mn-cs"/>
              </a:rPr>
              <a:t>Évolution des effectifs</a:t>
            </a:r>
          </a:p>
          <a:p>
            <a:pPr marL="285750" indent="-285750" fontAlgn="auto">
              <a:spcBef>
                <a:spcPts val="0"/>
              </a:spcBef>
              <a:spcAft>
                <a:spcPts val="0"/>
              </a:spcAft>
              <a:buFont typeface="Wingdings" panose="05000000000000000000" pitchFamily="2" charset="2"/>
              <a:buChar char="ü"/>
              <a:defRPr/>
            </a:pPr>
            <a:endParaRPr lang="fr-FR" sz="1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800" spc="50" dirty="0">
                <a:ln w="11430"/>
                <a:solidFill>
                  <a:srgbClr val="7030A0"/>
                </a:solidFill>
                <a:latin typeface="+mn-lt"/>
                <a:cs typeface="+mn-cs"/>
              </a:rPr>
              <a:t>Les difficultés rencontrées par les candidats – Session 2013 </a:t>
            </a:r>
          </a:p>
          <a:p>
            <a:pPr fontAlgn="auto">
              <a:spcBef>
                <a:spcPts val="0"/>
              </a:spcBef>
              <a:spcAft>
                <a:spcPts val="0"/>
              </a:spcAft>
              <a:defRPr/>
            </a:pPr>
            <a:endParaRPr lang="fr-FR" sz="1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800" spc="50" dirty="0">
                <a:ln w="11430"/>
                <a:solidFill>
                  <a:srgbClr val="7030A0"/>
                </a:solidFill>
                <a:latin typeface="+mn-lt"/>
                <a:cs typeface="+mn-cs"/>
              </a:rPr>
              <a:t>Le contrôle en cours de formation</a:t>
            </a:r>
          </a:p>
          <a:p>
            <a:pPr marL="285750" indent="-285750" fontAlgn="auto">
              <a:spcBef>
                <a:spcPts val="0"/>
              </a:spcBef>
              <a:spcAft>
                <a:spcPts val="0"/>
              </a:spcAft>
              <a:buFont typeface="Wingdings" panose="05000000000000000000" pitchFamily="2" charset="2"/>
              <a:buChar char="ü"/>
              <a:defRPr/>
            </a:pPr>
            <a:endParaRPr lang="fr-FR" sz="1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800" spc="50" dirty="0">
                <a:ln w="11430"/>
                <a:solidFill>
                  <a:srgbClr val="7030A0"/>
                </a:solidFill>
                <a:latin typeface="+mn-lt"/>
                <a:cs typeface="+mn-cs"/>
              </a:rPr>
              <a:t>Résultats au BAC PRO</a:t>
            </a:r>
          </a:p>
        </p:txBody>
      </p:sp>
      <p:sp>
        <p:nvSpPr>
          <p:cNvPr id="2151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BC396A-5ADC-489B-B09F-8AE4FC610497}" type="slidenum">
              <a:rPr lang="fr-FR">
                <a:solidFill>
                  <a:srgbClr val="898989"/>
                </a:solidFill>
              </a:rPr>
              <a:pPr fontAlgn="base">
                <a:spcBef>
                  <a:spcPct val="0"/>
                </a:spcBef>
                <a:spcAft>
                  <a:spcPct val="0"/>
                </a:spcAft>
              </a:pPr>
              <a:t>19</a:t>
            </a:fld>
            <a:endParaRPr lang="fr-FR">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3" descr="I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3" name="Rectangle 2"/>
          <p:cNvSpPr/>
          <p:nvPr/>
        </p:nvSpPr>
        <p:spPr>
          <a:xfrm>
            <a:off x="671513" y="858838"/>
            <a:ext cx="8364537" cy="6034087"/>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Intervenants :</a:t>
            </a:r>
          </a:p>
          <a:p>
            <a:pPr algn="ctr" fontAlgn="auto">
              <a:spcBef>
                <a:spcPts val="0"/>
              </a:spcBef>
              <a:spcAft>
                <a:spcPts val="0"/>
              </a:spcAft>
              <a:defRPr/>
            </a:pPr>
            <a:endParaRPr lang="fr-FR" b="1" i="1" spc="50" dirty="0">
              <a:ln w="11430"/>
              <a:solidFill>
                <a:srgbClr val="7030A0"/>
              </a:solidFill>
              <a:latin typeface="+mn-lt"/>
              <a:cs typeface="+mn-cs"/>
            </a:endParaRPr>
          </a:p>
          <a:p>
            <a:pPr algn="just" fontAlgn="auto">
              <a:spcBef>
                <a:spcPts val="0"/>
              </a:spcBef>
              <a:spcAft>
                <a:spcPts val="0"/>
              </a:spcAft>
              <a:defRPr/>
            </a:pPr>
            <a:r>
              <a:rPr lang="fr-FR" b="1" i="1" spc="50" dirty="0">
                <a:ln w="11430"/>
                <a:solidFill>
                  <a:srgbClr val="7030A0"/>
                </a:solidFill>
                <a:latin typeface="+mj-lt"/>
                <a:cs typeface="Arial" pitchFamily="34" charset="0"/>
              </a:rPr>
              <a:t>Jean-Michel  SCHMITT - Inspecteur général de l'éducation nationale </a:t>
            </a:r>
          </a:p>
          <a:p>
            <a:pPr algn="just" fontAlgn="auto">
              <a:spcBef>
                <a:spcPts val="0"/>
              </a:spcBef>
              <a:spcAft>
                <a:spcPts val="0"/>
              </a:spcAft>
              <a:defRPr/>
            </a:pPr>
            <a:r>
              <a:rPr lang="fr-FR" b="1" i="1" spc="50" dirty="0">
                <a:ln w="11430"/>
                <a:solidFill>
                  <a:srgbClr val="7030A0"/>
                </a:solidFill>
                <a:latin typeface="+mj-lt"/>
                <a:cs typeface="Arial" pitchFamily="34" charset="0"/>
              </a:rPr>
              <a:t>Groupe Sciences et techniques Industrielles </a:t>
            </a:r>
          </a:p>
          <a:p>
            <a:pPr algn="just" fontAlgn="auto">
              <a:spcBef>
                <a:spcPts val="0"/>
              </a:spcBef>
              <a:spcAft>
                <a:spcPts val="0"/>
              </a:spcAft>
              <a:defRPr/>
            </a:pPr>
            <a:r>
              <a:rPr lang="fr-FR" b="1" i="1" spc="50" dirty="0">
                <a:ln w="11430"/>
                <a:solidFill>
                  <a:srgbClr val="7030A0"/>
                </a:solidFill>
                <a:latin typeface="+mj-lt"/>
                <a:cs typeface="Arial" pitchFamily="34" charset="0"/>
              </a:rPr>
              <a:t>Frédéric THOLLON - Inspecteur général de l'éducation nationale </a:t>
            </a:r>
          </a:p>
          <a:p>
            <a:pPr algn="just" fontAlgn="auto">
              <a:spcBef>
                <a:spcPts val="0"/>
              </a:spcBef>
              <a:spcAft>
                <a:spcPts val="0"/>
              </a:spcAft>
              <a:defRPr/>
            </a:pPr>
            <a:r>
              <a:rPr lang="fr-FR" b="1" i="1" spc="50" dirty="0">
                <a:ln w="11430"/>
                <a:solidFill>
                  <a:srgbClr val="7030A0"/>
                </a:solidFill>
                <a:latin typeface="+mj-lt"/>
                <a:cs typeface="Arial" pitchFamily="34" charset="0"/>
              </a:rPr>
              <a:t>Groupe des sciences physiques et chimiques fondamentales et appliquées</a:t>
            </a:r>
          </a:p>
          <a:p>
            <a:pPr algn="just" fontAlgn="auto">
              <a:spcBef>
                <a:spcPts val="0"/>
              </a:spcBef>
              <a:spcAft>
                <a:spcPts val="0"/>
              </a:spcAft>
              <a:defRPr/>
            </a:pPr>
            <a:endParaRPr lang="fr-FR" b="1" i="1" spc="50" dirty="0">
              <a:ln w="11430"/>
              <a:solidFill>
                <a:srgbClr val="7030A0"/>
              </a:solidFill>
              <a:latin typeface="+mj-lt"/>
              <a:cs typeface="Arial" pitchFamily="34" charset="0"/>
            </a:endParaRPr>
          </a:p>
          <a:p>
            <a:pPr algn="just" fontAlgn="auto">
              <a:spcBef>
                <a:spcPts val="0"/>
              </a:spcBef>
              <a:spcAft>
                <a:spcPts val="0"/>
              </a:spcAft>
              <a:defRPr/>
            </a:pPr>
            <a:r>
              <a:rPr lang="fr-FR" b="1" i="1" spc="50" dirty="0">
                <a:ln w="11430"/>
                <a:solidFill>
                  <a:srgbClr val="7030A0"/>
                </a:solidFill>
                <a:latin typeface="+mj-lt"/>
                <a:cs typeface="Arial" pitchFamily="34" charset="0"/>
              </a:rPr>
              <a:t>Jean-Pierre DELORME - IA-IPR STI  - </a:t>
            </a:r>
            <a:r>
              <a:rPr lang="fr-FR" b="1" i="1" spc="50" dirty="0" err="1">
                <a:ln w="11430"/>
                <a:solidFill>
                  <a:srgbClr val="7030A0"/>
                </a:solidFill>
                <a:latin typeface="+mj-lt"/>
                <a:cs typeface="Arial" pitchFamily="34" charset="0"/>
              </a:rPr>
              <a:t>Ac</a:t>
            </a:r>
            <a:r>
              <a:rPr lang="fr-FR" b="1" i="1" spc="50" dirty="0">
                <a:ln w="11430"/>
                <a:solidFill>
                  <a:srgbClr val="7030A0"/>
                </a:solidFill>
                <a:latin typeface="+mj-lt"/>
                <a:cs typeface="Arial" pitchFamily="34" charset="0"/>
              </a:rPr>
              <a:t>. de Montpellier </a:t>
            </a:r>
          </a:p>
          <a:p>
            <a:pPr algn="just" fontAlgn="auto">
              <a:spcBef>
                <a:spcPts val="0"/>
              </a:spcBef>
              <a:spcAft>
                <a:spcPts val="0"/>
              </a:spcAft>
              <a:defRPr/>
            </a:pPr>
            <a:r>
              <a:rPr lang="fr-FR" b="1" i="1" spc="50" dirty="0">
                <a:ln w="11430"/>
                <a:solidFill>
                  <a:srgbClr val="7030A0"/>
                </a:solidFill>
                <a:latin typeface="+mj-lt"/>
                <a:cs typeface="Arial" pitchFamily="34" charset="0"/>
              </a:rPr>
              <a:t>(</a:t>
            </a:r>
            <a:r>
              <a:rPr lang="fr-FR" b="1" i="1" dirty="0">
                <a:solidFill>
                  <a:srgbClr val="7030A0"/>
                </a:solidFill>
                <a:latin typeface="+mj-lt"/>
                <a:cs typeface="Arial" pitchFamily="34" charset="0"/>
              </a:rPr>
              <a:t>chargé de mission nationale environnement nucléaire) </a:t>
            </a:r>
            <a:endParaRPr lang="fr-FR" b="1" i="1" spc="50" dirty="0">
              <a:ln w="11430"/>
              <a:solidFill>
                <a:srgbClr val="7030A0"/>
              </a:solidFill>
              <a:latin typeface="+mj-lt"/>
              <a:cs typeface="Arial" pitchFamily="34" charset="0"/>
            </a:endParaRPr>
          </a:p>
          <a:p>
            <a:pPr algn="just" fontAlgn="auto">
              <a:spcBef>
                <a:spcPts val="0"/>
              </a:spcBef>
              <a:spcAft>
                <a:spcPts val="0"/>
              </a:spcAft>
              <a:defRPr/>
            </a:pPr>
            <a:r>
              <a:rPr lang="fr-FR" b="1" i="1" spc="50" dirty="0">
                <a:ln w="11430"/>
                <a:solidFill>
                  <a:srgbClr val="7030A0"/>
                </a:solidFill>
                <a:latin typeface="+mj-lt"/>
                <a:cs typeface="Arial" pitchFamily="34" charset="0"/>
              </a:rPr>
              <a:t>Jean-Philippe FOURNOU - IA-IPR Sciences physiques et chimiques – </a:t>
            </a:r>
            <a:r>
              <a:rPr lang="fr-FR" b="1" i="1" spc="50" dirty="0" err="1">
                <a:ln w="11430"/>
                <a:solidFill>
                  <a:srgbClr val="7030A0"/>
                </a:solidFill>
                <a:latin typeface="+mj-lt"/>
                <a:cs typeface="Arial" pitchFamily="34" charset="0"/>
              </a:rPr>
              <a:t>Ac</a:t>
            </a:r>
            <a:r>
              <a:rPr lang="fr-FR" b="1" i="1" spc="50" dirty="0">
                <a:ln w="11430"/>
                <a:solidFill>
                  <a:srgbClr val="7030A0"/>
                </a:solidFill>
                <a:latin typeface="+mj-lt"/>
                <a:cs typeface="Arial" pitchFamily="34" charset="0"/>
              </a:rPr>
              <a:t>. de Rouen Sandrine TAUZIN - IEN-EG - Mathématiques Sciences physiques – </a:t>
            </a:r>
            <a:r>
              <a:rPr lang="fr-FR" b="1" i="1" spc="50" dirty="0" err="1">
                <a:ln w="11430"/>
                <a:solidFill>
                  <a:srgbClr val="7030A0"/>
                </a:solidFill>
                <a:latin typeface="+mj-lt"/>
                <a:cs typeface="Arial" pitchFamily="34" charset="0"/>
              </a:rPr>
              <a:t>Ac</a:t>
            </a:r>
            <a:r>
              <a:rPr lang="fr-FR" b="1" i="1" spc="50" dirty="0">
                <a:ln w="11430"/>
                <a:solidFill>
                  <a:srgbClr val="7030A0"/>
                </a:solidFill>
                <a:latin typeface="+mj-lt"/>
                <a:cs typeface="Arial" pitchFamily="34" charset="0"/>
              </a:rPr>
              <a:t>. de Rouen</a:t>
            </a:r>
          </a:p>
          <a:p>
            <a:pPr algn="just" fontAlgn="auto">
              <a:spcBef>
                <a:spcPts val="0"/>
              </a:spcBef>
              <a:spcAft>
                <a:spcPts val="0"/>
              </a:spcAft>
              <a:defRPr/>
            </a:pPr>
            <a:r>
              <a:rPr lang="fr-FR" b="1" i="1" spc="50" dirty="0">
                <a:ln w="11430"/>
                <a:solidFill>
                  <a:srgbClr val="7030A0"/>
                </a:solidFill>
                <a:latin typeface="+mj-lt"/>
                <a:cs typeface="Arial" pitchFamily="34" charset="0"/>
              </a:rPr>
              <a:t>Fabrice METHEE – Chargé de mission d’inspection STI  - </a:t>
            </a:r>
            <a:r>
              <a:rPr lang="fr-FR" b="1" i="1" spc="50" dirty="0" err="1">
                <a:ln w="11430"/>
                <a:solidFill>
                  <a:srgbClr val="7030A0"/>
                </a:solidFill>
                <a:latin typeface="+mj-lt"/>
                <a:cs typeface="Arial" pitchFamily="34" charset="0"/>
              </a:rPr>
              <a:t>Ac</a:t>
            </a:r>
            <a:r>
              <a:rPr lang="fr-FR" b="1" i="1" spc="50" dirty="0">
                <a:ln w="11430"/>
                <a:solidFill>
                  <a:srgbClr val="7030A0"/>
                </a:solidFill>
                <a:latin typeface="+mj-lt"/>
                <a:cs typeface="Arial" pitchFamily="34" charset="0"/>
              </a:rPr>
              <a:t>. de Bordeaux </a:t>
            </a:r>
          </a:p>
          <a:p>
            <a:pPr algn="just" fontAlgn="auto">
              <a:spcBef>
                <a:spcPts val="0"/>
              </a:spcBef>
              <a:spcAft>
                <a:spcPts val="0"/>
              </a:spcAft>
              <a:defRPr/>
            </a:pPr>
            <a:endParaRPr lang="fr-FR" b="1" i="1" spc="50" dirty="0">
              <a:ln w="11430"/>
              <a:solidFill>
                <a:srgbClr val="7030A0"/>
              </a:solidFill>
              <a:latin typeface="+mj-lt"/>
              <a:cs typeface="Arial" pitchFamily="34" charset="0"/>
            </a:endParaRPr>
          </a:p>
          <a:p>
            <a:pPr algn="just" fontAlgn="auto">
              <a:spcBef>
                <a:spcPts val="0"/>
              </a:spcBef>
              <a:spcAft>
                <a:spcPts val="0"/>
              </a:spcAft>
              <a:defRPr/>
            </a:pPr>
            <a:r>
              <a:rPr lang="fr-FR" b="1" i="1" spc="50" dirty="0">
                <a:ln w="11430"/>
                <a:solidFill>
                  <a:srgbClr val="7030A0"/>
                </a:solidFill>
                <a:latin typeface="+mj-lt"/>
                <a:cs typeface="Arial" pitchFamily="34" charset="0"/>
              </a:rPr>
              <a:t>Philippe CLARIS - Chef de travaux du lycée Albert Einstein - Bagnols-sur-Cèze -30</a:t>
            </a:r>
          </a:p>
          <a:p>
            <a:pPr algn="just" fontAlgn="auto">
              <a:spcBef>
                <a:spcPts val="0"/>
              </a:spcBef>
              <a:spcAft>
                <a:spcPts val="0"/>
              </a:spcAft>
              <a:defRPr/>
            </a:pPr>
            <a:r>
              <a:rPr lang="fr-FR" b="1" i="1" spc="50" dirty="0">
                <a:ln w="11430"/>
                <a:solidFill>
                  <a:srgbClr val="7030A0"/>
                </a:solidFill>
                <a:latin typeface="+mj-lt"/>
                <a:cs typeface="Arial" pitchFamily="34" charset="0"/>
              </a:rPr>
              <a:t>Jacques CADON – Chef de travaux du LP Alexis de Tocqueville Cherbourg - 50</a:t>
            </a:r>
          </a:p>
          <a:p>
            <a:pPr algn="just" fontAlgn="auto">
              <a:spcBef>
                <a:spcPts val="0"/>
              </a:spcBef>
              <a:spcAft>
                <a:spcPts val="0"/>
              </a:spcAft>
              <a:defRPr/>
            </a:pPr>
            <a:r>
              <a:rPr lang="fr-FR" b="1" i="1" spc="50" dirty="0">
                <a:ln w="11430"/>
                <a:solidFill>
                  <a:srgbClr val="7030A0"/>
                </a:solidFill>
                <a:latin typeface="+mj-lt"/>
                <a:cs typeface="Arial" pitchFamily="34" charset="0"/>
              </a:rPr>
              <a:t>Thomas BRIĖRE – Enseignant au lycée Paul-Émile Victor – Obernai – 67</a:t>
            </a:r>
          </a:p>
          <a:p>
            <a:pPr algn="just" fontAlgn="auto">
              <a:spcBef>
                <a:spcPts val="0"/>
              </a:spcBef>
              <a:spcAft>
                <a:spcPts val="0"/>
              </a:spcAft>
              <a:defRPr/>
            </a:pPr>
            <a:endParaRPr lang="fr-FR" b="1" i="1" spc="50" dirty="0">
              <a:ln w="11430"/>
              <a:solidFill>
                <a:srgbClr val="7030A0"/>
              </a:solidFill>
              <a:latin typeface="+mj-lt"/>
              <a:cs typeface="Arial" pitchFamily="34" charset="0"/>
            </a:endParaRPr>
          </a:p>
          <a:p>
            <a:pPr fontAlgn="ctr">
              <a:lnSpc>
                <a:spcPct val="115000"/>
              </a:lnSpc>
              <a:spcBef>
                <a:spcPts val="0"/>
              </a:spcBef>
              <a:spcAft>
                <a:spcPts val="0"/>
              </a:spcAft>
              <a:defRPr/>
            </a:pPr>
            <a:r>
              <a:rPr lang="fr-FR" b="1" i="1" dirty="0">
                <a:solidFill>
                  <a:srgbClr val="7030A0"/>
                </a:solidFill>
                <a:latin typeface="+mj-lt"/>
                <a:cs typeface="Arial" pitchFamily="34" charset="0"/>
              </a:rPr>
              <a:t>Dominique LAMBELET - EDF</a:t>
            </a:r>
            <a:endParaRPr lang="fr-FR" i="1" dirty="0">
              <a:solidFill>
                <a:srgbClr val="7030A0"/>
              </a:solidFill>
              <a:latin typeface="+mj-lt"/>
              <a:cs typeface="Arial" pitchFamily="34" charset="0"/>
            </a:endParaRPr>
          </a:p>
          <a:p>
            <a:pPr fontAlgn="ctr">
              <a:lnSpc>
                <a:spcPct val="115000"/>
              </a:lnSpc>
              <a:spcBef>
                <a:spcPts val="0"/>
              </a:spcBef>
              <a:spcAft>
                <a:spcPts val="0"/>
              </a:spcAft>
              <a:defRPr/>
            </a:pPr>
            <a:r>
              <a:rPr lang="fr-FR" b="1" i="1" dirty="0">
                <a:solidFill>
                  <a:srgbClr val="7030A0"/>
                </a:solidFill>
                <a:latin typeface="+mj-lt"/>
                <a:cs typeface="Arial" pitchFamily="34" charset="0"/>
              </a:rPr>
              <a:t>Michel K. JEANJACQUES - CEA</a:t>
            </a:r>
            <a:endParaRPr lang="fr-FR" i="1" dirty="0">
              <a:solidFill>
                <a:srgbClr val="7030A0"/>
              </a:solidFill>
              <a:latin typeface="+mj-lt"/>
              <a:cs typeface="Arial" pitchFamily="34" charset="0"/>
            </a:endParaRPr>
          </a:p>
          <a:p>
            <a:pPr fontAlgn="ctr">
              <a:lnSpc>
                <a:spcPct val="115000"/>
              </a:lnSpc>
              <a:spcBef>
                <a:spcPts val="0"/>
              </a:spcBef>
              <a:spcAft>
                <a:spcPts val="0"/>
              </a:spcAft>
              <a:defRPr/>
            </a:pPr>
            <a:r>
              <a:rPr lang="fr-FR" b="1" i="1" dirty="0">
                <a:solidFill>
                  <a:srgbClr val="7030A0"/>
                </a:solidFill>
                <a:latin typeface="+mj-lt"/>
                <a:cs typeface="Arial" pitchFamily="34" charset="0"/>
              </a:rPr>
              <a:t>Grégory SARAFINOF - COPSAR</a:t>
            </a:r>
            <a:endParaRPr lang="fr-FR" i="1" dirty="0">
              <a:solidFill>
                <a:srgbClr val="7030A0"/>
              </a:solidFill>
              <a:latin typeface="+mj-lt"/>
              <a:cs typeface="Arial" pitchFamily="34" charset="0"/>
            </a:endParaRPr>
          </a:p>
          <a:p>
            <a:pPr algn="just" fontAlgn="auto">
              <a:spcBef>
                <a:spcPts val="0"/>
              </a:spcBef>
              <a:spcAft>
                <a:spcPts val="0"/>
              </a:spcAft>
              <a:defRPr/>
            </a:pPr>
            <a:endParaRPr lang="fr-FR" b="1" i="1" spc="50" dirty="0">
              <a:ln w="11430"/>
              <a:solidFill>
                <a:srgbClr val="7030A0"/>
              </a:solidFill>
              <a:latin typeface="+mn-lt"/>
              <a:cs typeface="+mn-cs"/>
            </a:endParaRPr>
          </a:p>
        </p:txBody>
      </p:sp>
      <p:sp>
        <p:nvSpPr>
          <p:cNvPr id="8" name="Rectangle 7"/>
          <p:cNvSpPr/>
          <p:nvPr/>
        </p:nvSpPr>
        <p:spPr>
          <a:xfrm rot="16200000">
            <a:off x="-2964657" y="3266282"/>
            <a:ext cx="6469063" cy="400050"/>
          </a:xfrm>
          <a:prstGeom prst="rect">
            <a:avLst/>
          </a:prstGeom>
        </p:spPr>
        <p:txBody>
          <a:bodyPr>
            <a:spAutoFit/>
          </a:bodyPr>
          <a:lstStyle/>
          <a:p>
            <a:pPr algn="ctr" fontAlgn="auto">
              <a:spcBef>
                <a:spcPts val="0"/>
              </a:spcBef>
              <a:spcAft>
                <a:spcPts val="0"/>
              </a:spcAft>
              <a:defRPr/>
            </a:pPr>
            <a:r>
              <a:rPr lang="fr-FR" sz="2000" b="1" spc="50" dirty="0">
                <a:ln w="11430"/>
                <a:solidFill>
                  <a:schemeClr val="bg1"/>
                </a:solidFill>
                <a:effectLst>
                  <a:outerShdw blurRad="76200" dist="50800" dir="5400000" algn="tl" rotWithShape="0">
                    <a:srgbClr val="000000">
                      <a:alpha val="65000"/>
                    </a:srgbClr>
                  </a:outerShdw>
                </a:effectLst>
                <a:latin typeface="+mn-lt"/>
                <a:cs typeface="+mn-cs"/>
              </a:rPr>
              <a:t>PLAN NATIONAL DE FORMATION - FILIERE NUCLEAIRE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3" descr="I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22535" name="Rectangle 7"/>
          <p:cNvSpPr>
            <a:spLocks noChangeArrowheads="1"/>
          </p:cNvSpPr>
          <p:nvPr/>
        </p:nvSpPr>
        <p:spPr bwMode="auto">
          <a:xfrm>
            <a:off x="1444625" y="1052513"/>
            <a:ext cx="708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b="1">
                <a:solidFill>
                  <a:srgbClr val="000000"/>
                </a:solidFill>
              </a:rPr>
              <a:t>EVOLUTION DES EFFECTIFS – ENTRANTS </a:t>
            </a:r>
          </a:p>
          <a:p>
            <a:pPr algn="ctr"/>
            <a:r>
              <a:rPr lang="fr-FR" b="1">
                <a:solidFill>
                  <a:srgbClr val="000000"/>
                </a:solidFill>
              </a:rPr>
              <a:t>BCP EN de 2010 à 2013</a:t>
            </a:r>
          </a:p>
        </p:txBody>
      </p:sp>
      <p:graphicFrame>
        <p:nvGraphicFramePr>
          <p:cNvPr id="22536" name="Graphique 6"/>
          <p:cNvGraphicFramePr>
            <a:graphicFrameLocks/>
          </p:cNvGraphicFramePr>
          <p:nvPr/>
        </p:nvGraphicFramePr>
        <p:xfrm>
          <a:off x="704850" y="1778000"/>
          <a:ext cx="8212138" cy="4870450"/>
        </p:xfrm>
        <a:graphic>
          <a:graphicData uri="http://schemas.openxmlformats.org/presentationml/2006/ole">
            <mc:AlternateContent xmlns:mc="http://schemas.openxmlformats.org/markup-compatibility/2006">
              <mc:Choice xmlns:v="urn:schemas-microsoft-com:vml" Requires="v">
                <p:oleObj spid="_x0000_s22549" r:id="rId5" imgW="8212024" imgH="4871126" progId="Excel.Chart.8">
                  <p:embed/>
                </p:oleObj>
              </mc:Choice>
              <mc:Fallback>
                <p:oleObj r:id="rId5" imgW="8212024" imgH="4871126" progId="Excel.Chart.8">
                  <p:embed/>
                  <p:pic>
                    <p:nvPicPr>
                      <p:cNvPr id="0" name="Graphiqu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778000"/>
                        <a:ext cx="8212138"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22538"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524D47-1467-43E0-AB72-F6CB846FD03C}" type="slidenum">
              <a:rPr lang="fr-FR">
                <a:solidFill>
                  <a:srgbClr val="898989"/>
                </a:solidFill>
              </a:rPr>
              <a:pPr fontAlgn="base">
                <a:spcBef>
                  <a:spcPct val="0"/>
                </a:spcBef>
                <a:spcAft>
                  <a:spcPct val="0"/>
                </a:spcAft>
              </a:pPr>
              <a:t>20</a:t>
            </a:fld>
            <a:endParaRPr lang="fr-FR">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258888" y="1989138"/>
            <a:ext cx="6192837"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200" b="1" dirty="0">
              <a:solidFill>
                <a:prstClr val="black"/>
              </a:solidFill>
              <a:latin typeface="Arial" pitchFamily="34" charset="0"/>
              <a:cs typeface="Arial" pitchFamily="34" charset="0"/>
            </a:endParaRPr>
          </a:p>
        </p:txBody>
      </p:sp>
      <p:sp>
        <p:nvSpPr>
          <p:cNvPr id="23560" name="Rectangle 12"/>
          <p:cNvSpPr>
            <a:spLocks noChangeArrowheads="1"/>
          </p:cNvSpPr>
          <p:nvPr/>
        </p:nvSpPr>
        <p:spPr bwMode="auto">
          <a:xfrm>
            <a:off x="992188" y="1052513"/>
            <a:ext cx="754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rgbClr val="7030A0"/>
                </a:solidFill>
                <a:latin typeface="Arial" charset="0"/>
              </a:rPr>
              <a:t>Les difficultés rencontrées </a:t>
            </a:r>
          </a:p>
        </p:txBody>
      </p:sp>
      <p:sp>
        <p:nvSpPr>
          <p:cNvPr id="12" name="Rectangle 11"/>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5" name="Rectangle 4"/>
          <p:cNvSpPr/>
          <p:nvPr/>
        </p:nvSpPr>
        <p:spPr>
          <a:xfrm>
            <a:off x="992188" y="2000250"/>
            <a:ext cx="7874000" cy="1508125"/>
          </a:xfrm>
          <a:prstGeom prst="rect">
            <a:avLst/>
          </a:prstGeom>
        </p:spPr>
        <p:txBody>
          <a:bodyPr>
            <a:spAutoFit/>
          </a:bodyPr>
          <a:lstStyle/>
          <a:p>
            <a:pPr marL="540000" indent="-432000" fontAlgn="auto">
              <a:spcBef>
                <a:spcPts val="0"/>
              </a:spcBef>
              <a:spcAft>
                <a:spcPts val="600"/>
              </a:spcAft>
              <a:buFont typeface="+mj-lt"/>
              <a:buAutoNum type="arabicPeriod"/>
              <a:defRPr/>
            </a:pPr>
            <a:r>
              <a:rPr lang="fr-FR" sz="2400" b="1" dirty="0">
                <a:solidFill>
                  <a:srgbClr val="7030A0"/>
                </a:solidFill>
                <a:latin typeface="Arial"/>
                <a:ea typeface="Calibri"/>
                <a:cs typeface="+mn-cs"/>
              </a:rPr>
              <a:t>Le recrutement</a:t>
            </a:r>
          </a:p>
          <a:p>
            <a:pPr marL="800100" indent="-342900" fontAlgn="auto">
              <a:spcBef>
                <a:spcPts val="600"/>
              </a:spcBef>
              <a:spcAft>
                <a:spcPts val="600"/>
              </a:spcAft>
              <a:buFont typeface="Wingdings" pitchFamily="2" charset="2"/>
              <a:buChar char="§"/>
              <a:defRPr/>
            </a:pPr>
            <a:r>
              <a:rPr lang="fr-FR" sz="2400" dirty="0">
                <a:solidFill>
                  <a:srgbClr val="7030A0"/>
                </a:solidFill>
                <a:latin typeface="Arial"/>
                <a:ea typeface="Calibri"/>
                <a:cs typeface="+mn-cs"/>
              </a:rPr>
              <a:t>Regard anxieux sur le nucléaire civil</a:t>
            </a:r>
          </a:p>
          <a:p>
            <a:pPr marL="800100" indent="-342900" fontAlgn="auto">
              <a:spcBef>
                <a:spcPts val="600"/>
              </a:spcBef>
              <a:spcAft>
                <a:spcPts val="600"/>
              </a:spcAft>
              <a:buFont typeface="Wingdings" pitchFamily="2" charset="2"/>
              <a:buChar char="§"/>
              <a:defRPr/>
            </a:pPr>
            <a:r>
              <a:rPr lang="fr-FR" sz="2400" dirty="0">
                <a:solidFill>
                  <a:srgbClr val="7030A0"/>
                </a:solidFill>
                <a:latin typeface="Arial"/>
                <a:ea typeface="Calibri"/>
                <a:cs typeface="+mn-cs"/>
              </a:rPr>
              <a:t>L’âge des élèves</a:t>
            </a:r>
          </a:p>
        </p:txBody>
      </p:sp>
      <p:sp>
        <p:nvSpPr>
          <p:cNvPr id="23563"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8FC831-A318-410C-A632-592FD4DB2E11}" type="slidenum">
              <a:rPr lang="fr-FR">
                <a:solidFill>
                  <a:srgbClr val="898989"/>
                </a:solidFill>
              </a:rPr>
              <a:pPr fontAlgn="base">
                <a:spcBef>
                  <a:spcPct val="0"/>
                </a:spcBef>
                <a:spcAft>
                  <a:spcPct val="0"/>
                </a:spcAft>
              </a:pPr>
              <a:t>21</a:t>
            </a:fld>
            <a:endParaRPr lang="fr-FR">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258888" y="1989138"/>
            <a:ext cx="57626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7030A0"/>
              </a:solidFill>
            </a:endParaRPr>
          </a:p>
        </p:txBody>
      </p:sp>
      <p:sp>
        <p:nvSpPr>
          <p:cNvPr id="7" name="Rectangle 6"/>
          <p:cNvSpPr/>
          <p:nvPr/>
        </p:nvSpPr>
        <p:spPr>
          <a:xfrm>
            <a:off x="955675" y="3429000"/>
            <a:ext cx="7612063" cy="2678113"/>
          </a:xfrm>
          <a:prstGeom prst="rect">
            <a:avLst/>
          </a:prstGeom>
        </p:spPr>
        <p:txBody>
          <a:bodyPr>
            <a:spAutoFit/>
          </a:bodyPr>
          <a:lstStyle/>
          <a:p>
            <a:pPr fontAlgn="auto">
              <a:spcBef>
                <a:spcPts val="0"/>
              </a:spcBef>
              <a:spcAft>
                <a:spcPts val="0"/>
              </a:spcAft>
              <a:defRPr/>
            </a:pPr>
            <a:r>
              <a:rPr lang="fr-FR" sz="2400" b="1" dirty="0">
                <a:solidFill>
                  <a:srgbClr val="7030A0"/>
                </a:solidFill>
                <a:latin typeface="Arial" pitchFamily="34" charset="0"/>
                <a:cs typeface="Arial" pitchFamily="34" charset="0"/>
              </a:rPr>
              <a:t>3.   Sujet E2 - SESSION 2013</a:t>
            </a:r>
            <a:endParaRPr lang="fr-FR" sz="2400" dirty="0">
              <a:solidFill>
                <a:srgbClr val="7030A0"/>
              </a:solidFill>
              <a:latin typeface="Arial" pitchFamily="34" charset="0"/>
              <a:cs typeface="Arial" pitchFamily="34" charset="0"/>
            </a:endParaRP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Exploitation des différentes ressources </a:t>
            </a: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Les questions ouvertes ont mis en difficulté les candidats</a:t>
            </a: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Compréhension des schémas techniques</a:t>
            </a: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Des réponses trop techniques attendues</a:t>
            </a: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Analyse des documents</a:t>
            </a:r>
          </a:p>
        </p:txBody>
      </p:sp>
      <p:sp>
        <p:nvSpPr>
          <p:cNvPr id="24585" name="Rectangle 10"/>
          <p:cNvSpPr>
            <a:spLocks noChangeArrowheads="1"/>
          </p:cNvSpPr>
          <p:nvPr/>
        </p:nvSpPr>
        <p:spPr bwMode="auto">
          <a:xfrm>
            <a:off x="992188" y="911225"/>
            <a:ext cx="754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rgbClr val="7030A0"/>
                </a:solidFill>
                <a:latin typeface="Arial" charset="0"/>
              </a:rPr>
              <a:t>Les difficultés rencontrées</a:t>
            </a:r>
          </a:p>
        </p:txBody>
      </p:sp>
      <p:sp>
        <p:nvSpPr>
          <p:cNvPr id="10" name="Rectangle 9"/>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12" name="Rectangle 11"/>
          <p:cNvSpPr/>
          <p:nvPr/>
        </p:nvSpPr>
        <p:spPr>
          <a:xfrm>
            <a:off x="1046163" y="2074863"/>
            <a:ext cx="7612062" cy="1354137"/>
          </a:xfrm>
          <a:prstGeom prst="rect">
            <a:avLst/>
          </a:prstGeom>
        </p:spPr>
        <p:txBody>
          <a:bodyPr>
            <a:spAutoFit/>
          </a:bodyPr>
          <a:lstStyle/>
          <a:p>
            <a:pPr marL="457200" indent="-457200" fontAlgn="auto">
              <a:spcBef>
                <a:spcPts val="0"/>
              </a:spcBef>
              <a:spcAft>
                <a:spcPts val="600"/>
              </a:spcAft>
              <a:buFontTx/>
              <a:buAutoNum type="arabicPeriod" startAt="2"/>
              <a:defRPr/>
            </a:pPr>
            <a:r>
              <a:rPr lang="fr-FR" sz="2400" b="1" dirty="0">
                <a:solidFill>
                  <a:srgbClr val="7030A0"/>
                </a:solidFill>
                <a:latin typeface="Arial" pitchFamily="34" charset="0"/>
                <a:cs typeface="Arial" pitchFamily="34" charset="0"/>
              </a:rPr>
              <a:t>Sujet E11 - SESSION 2013</a:t>
            </a:r>
          </a:p>
          <a:p>
            <a:pPr marL="285750" indent="-285750" fontAlgn="auto">
              <a:spcBef>
                <a:spcPts val="0"/>
              </a:spcBef>
              <a:spcAft>
                <a:spcPts val="600"/>
              </a:spcAft>
              <a:buFont typeface="Wingdings" pitchFamily="2" charset="2"/>
              <a:buChar char="§"/>
              <a:defRPr/>
            </a:pPr>
            <a:r>
              <a:rPr lang="fr-FR" sz="2400" dirty="0">
                <a:solidFill>
                  <a:srgbClr val="7030A0"/>
                </a:solidFill>
                <a:latin typeface="Arial" pitchFamily="34" charset="0"/>
                <a:cs typeface="Arial" pitchFamily="34" charset="0"/>
              </a:rPr>
              <a:t>Formules </a:t>
            </a:r>
          </a:p>
          <a:p>
            <a:pPr marL="285750" indent="-285750" fontAlgn="auto">
              <a:spcBef>
                <a:spcPts val="0"/>
              </a:spcBef>
              <a:spcAft>
                <a:spcPts val="600"/>
              </a:spcAft>
              <a:buFont typeface="Wingdings" pitchFamily="2" charset="2"/>
              <a:buChar char="§"/>
              <a:defRPr/>
            </a:pPr>
            <a:r>
              <a:rPr lang="fr-FR" sz="2400" dirty="0">
                <a:solidFill>
                  <a:srgbClr val="7030A0"/>
                </a:solidFill>
                <a:latin typeface="Arial" pitchFamily="34" charset="0"/>
                <a:cs typeface="Arial" pitchFamily="34" charset="0"/>
              </a:rPr>
              <a:t>Calculs </a:t>
            </a:r>
          </a:p>
        </p:txBody>
      </p:sp>
      <p:sp>
        <p:nvSpPr>
          <p:cNvPr id="24588" name="Rectangle 4"/>
          <p:cNvSpPr>
            <a:spLocks noChangeArrowheads="1"/>
          </p:cNvSpPr>
          <p:nvPr/>
        </p:nvSpPr>
        <p:spPr bwMode="auto">
          <a:xfrm>
            <a:off x="1055688" y="1557338"/>
            <a:ext cx="6037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7030A0"/>
                </a:solidFill>
                <a:latin typeface="Arial" charset="0"/>
              </a:rPr>
              <a:t>Épreuves professionnelles</a:t>
            </a:r>
          </a:p>
        </p:txBody>
      </p:sp>
      <p:sp>
        <p:nvSpPr>
          <p:cNvPr id="24589"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1BD010-373D-49A7-9B56-5B43421E50CC}" type="slidenum">
              <a:rPr lang="fr-FR">
                <a:solidFill>
                  <a:srgbClr val="898989"/>
                </a:solidFill>
              </a:rPr>
              <a:pPr fontAlgn="base">
                <a:spcBef>
                  <a:spcPct val="0"/>
                </a:spcBef>
                <a:spcAft>
                  <a:spcPct val="0"/>
                </a:spcAft>
              </a:pPr>
              <a:t>22</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258888" y="1989138"/>
            <a:ext cx="57626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7030A0"/>
              </a:solidFill>
            </a:endParaRPr>
          </a:p>
        </p:txBody>
      </p:sp>
      <p:sp>
        <p:nvSpPr>
          <p:cNvPr id="10" name="Rectangle 9"/>
          <p:cNvSpPr/>
          <p:nvPr/>
        </p:nvSpPr>
        <p:spPr>
          <a:xfrm>
            <a:off x="728663" y="1412875"/>
            <a:ext cx="8137525" cy="4908550"/>
          </a:xfrm>
          <a:prstGeom prst="rect">
            <a:avLst/>
          </a:prstGeom>
        </p:spPr>
        <p:txBody>
          <a:bodyPr>
            <a:spAutoFit/>
          </a:bodyPr>
          <a:lstStyle/>
          <a:p>
            <a:pPr fontAlgn="auto">
              <a:spcBef>
                <a:spcPts val="0"/>
              </a:spcBef>
              <a:spcAft>
                <a:spcPts val="0"/>
              </a:spcAft>
              <a:defRPr/>
            </a:pPr>
            <a:r>
              <a:rPr lang="fr-FR" sz="2400" b="1" dirty="0">
                <a:solidFill>
                  <a:srgbClr val="7030A0"/>
                </a:solidFill>
                <a:latin typeface="Arial" pitchFamily="34" charset="0"/>
                <a:cs typeface="Arial" pitchFamily="34" charset="0"/>
              </a:rPr>
              <a:t>4. Le contrôle en cours de formation</a:t>
            </a:r>
          </a:p>
          <a:p>
            <a:pPr fontAlgn="auto">
              <a:spcBef>
                <a:spcPts val="0"/>
              </a:spcBef>
              <a:spcAft>
                <a:spcPts val="0"/>
              </a:spcAft>
              <a:defRPr/>
            </a:pPr>
            <a:endParaRPr lang="fr-FR" sz="2400" b="1" dirty="0">
              <a:solidFill>
                <a:srgbClr val="7030A0"/>
              </a:solidFill>
              <a:latin typeface="Arial" pitchFamily="34" charset="0"/>
              <a:cs typeface="Arial" pitchFamily="34" charset="0"/>
            </a:endParaRPr>
          </a:p>
          <a:p>
            <a:pPr fontAlgn="auto">
              <a:spcBef>
                <a:spcPts val="0"/>
              </a:spcBef>
              <a:spcAft>
                <a:spcPts val="0"/>
              </a:spcAft>
              <a:defRPr/>
            </a:pPr>
            <a:r>
              <a:rPr lang="fr-FR" sz="2400" b="1" dirty="0">
                <a:solidFill>
                  <a:srgbClr val="7030A0"/>
                </a:solidFill>
                <a:latin typeface="Arial" pitchFamily="34" charset="0"/>
                <a:cs typeface="Arial" pitchFamily="34" charset="0"/>
              </a:rPr>
              <a:t>4.1 L’organisation constatée</a:t>
            </a:r>
          </a:p>
          <a:p>
            <a:pPr marL="342900" indent="-342900" fontAlgn="auto">
              <a:spcBef>
                <a:spcPts val="600"/>
              </a:spcBef>
              <a:spcAft>
                <a:spcPts val="600"/>
              </a:spcAft>
              <a:buFont typeface="Wingdings" pitchFamily="2" charset="2"/>
              <a:buChar char="§"/>
              <a:defRPr/>
            </a:pPr>
            <a:r>
              <a:rPr lang="fr-FR" sz="2400" b="1" dirty="0">
                <a:solidFill>
                  <a:srgbClr val="7030A0"/>
                </a:solidFill>
                <a:latin typeface="Arial" pitchFamily="34" charset="0"/>
                <a:cs typeface="Arial" pitchFamily="34" charset="0"/>
              </a:rPr>
              <a:t>E31</a:t>
            </a:r>
            <a:r>
              <a:rPr lang="fr-FR" sz="2400" dirty="0">
                <a:solidFill>
                  <a:srgbClr val="7030A0"/>
                </a:solidFill>
                <a:latin typeface="Arial" pitchFamily="34" charset="0"/>
                <a:cs typeface="Arial" pitchFamily="34" charset="0"/>
              </a:rPr>
              <a:t> planifiée sur une journée avec la participation de professionnels</a:t>
            </a:r>
          </a:p>
          <a:p>
            <a:pPr marL="342900" indent="-342900" fontAlgn="auto">
              <a:spcBef>
                <a:spcPts val="600"/>
              </a:spcBef>
              <a:spcAft>
                <a:spcPts val="600"/>
              </a:spcAft>
              <a:buFont typeface="Wingdings" pitchFamily="2" charset="2"/>
              <a:buChar char="§"/>
              <a:defRPr/>
            </a:pPr>
            <a:r>
              <a:rPr lang="fr-FR" sz="2400" b="1" dirty="0">
                <a:solidFill>
                  <a:srgbClr val="7030A0"/>
                </a:solidFill>
                <a:latin typeface="Arial" pitchFamily="34" charset="0"/>
                <a:cs typeface="Arial" pitchFamily="34" charset="0"/>
              </a:rPr>
              <a:t>E32</a:t>
            </a:r>
            <a:r>
              <a:rPr lang="fr-FR" sz="2400" dirty="0">
                <a:solidFill>
                  <a:srgbClr val="7030A0"/>
                </a:solidFill>
                <a:latin typeface="Arial" pitchFamily="34" charset="0"/>
                <a:cs typeface="Arial" pitchFamily="34" charset="0"/>
              </a:rPr>
              <a:t> (intervention pratique) organisée par groupe de 3 élèves sur une semaine ou sur un trimestre. Les candidats sont évalués par un professeur de la spécialité plus un professionnel </a:t>
            </a:r>
          </a:p>
          <a:p>
            <a:pPr marL="342900" indent="-342900" fontAlgn="auto">
              <a:spcBef>
                <a:spcPts val="600"/>
              </a:spcBef>
              <a:spcAft>
                <a:spcPts val="600"/>
              </a:spcAft>
              <a:buFont typeface="Wingdings" pitchFamily="2" charset="2"/>
              <a:buChar char="§"/>
              <a:defRPr/>
            </a:pPr>
            <a:r>
              <a:rPr lang="fr-FR" sz="2400" b="1" dirty="0">
                <a:solidFill>
                  <a:srgbClr val="7030A0"/>
                </a:solidFill>
                <a:latin typeface="Arial" pitchFamily="34" charset="0"/>
                <a:cs typeface="Arial" pitchFamily="34" charset="0"/>
              </a:rPr>
              <a:t>E33</a:t>
            </a:r>
            <a:r>
              <a:rPr lang="fr-FR" sz="2400" dirty="0">
                <a:solidFill>
                  <a:srgbClr val="7030A0"/>
                </a:solidFill>
                <a:latin typeface="Arial" pitchFamily="34" charset="0"/>
                <a:cs typeface="Arial" pitchFamily="34" charset="0"/>
              </a:rPr>
              <a:t> (préparation du chantier) passage des candidats au fil de l’eau en fonction de niveaux d’acquisition des compétences</a:t>
            </a:r>
          </a:p>
        </p:txBody>
      </p:sp>
      <p:sp>
        <p:nvSpPr>
          <p:cNvPr id="11" name="Rectangle 10"/>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25610" name="Rectangle 12"/>
          <p:cNvSpPr>
            <a:spLocks noChangeArrowheads="1"/>
          </p:cNvSpPr>
          <p:nvPr/>
        </p:nvSpPr>
        <p:spPr bwMode="auto">
          <a:xfrm>
            <a:off x="1027113" y="857250"/>
            <a:ext cx="754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rgbClr val="7030A0"/>
                </a:solidFill>
                <a:latin typeface="Arial" charset="0"/>
              </a:rPr>
              <a:t>Les difficultés rencontrées </a:t>
            </a:r>
          </a:p>
        </p:txBody>
      </p:sp>
      <p:sp>
        <p:nvSpPr>
          <p:cNvPr id="2561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FDE7B16-22AC-4850-A2B7-E0EB2B1D060D}" type="slidenum">
              <a:rPr lang="fr-FR">
                <a:solidFill>
                  <a:srgbClr val="898989"/>
                </a:solidFill>
              </a:rPr>
              <a:pPr fontAlgn="base">
                <a:spcBef>
                  <a:spcPct val="0"/>
                </a:spcBef>
                <a:spcAft>
                  <a:spcPct val="0"/>
                </a:spcAft>
              </a:pPr>
              <a:t>23</a:t>
            </a:fld>
            <a:endParaRPr lang="fr-FR">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258888" y="1989138"/>
            <a:ext cx="57626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 name="Rectangle 4"/>
          <p:cNvSpPr/>
          <p:nvPr/>
        </p:nvSpPr>
        <p:spPr>
          <a:xfrm>
            <a:off x="755650" y="1204913"/>
            <a:ext cx="8570913" cy="5554662"/>
          </a:xfrm>
          <a:prstGeom prst="rect">
            <a:avLst/>
          </a:prstGeom>
        </p:spPr>
        <p:txBody>
          <a:bodyPr>
            <a:spAutoFit/>
          </a:bodyPr>
          <a:lstStyle/>
          <a:p>
            <a:pPr fontAlgn="auto">
              <a:spcBef>
                <a:spcPts val="0"/>
              </a:spcBef>
              <a:spcAft>
                <a:spcPts val="0"/>
              </a:spcAft>
              <a:defRPr/>
            </a:pPr>
            <a:r>
              <a:rPr lang="fr-FR" sz="2400" b="1" dirty="0">
                <a:solidFill>
                  <a:srgbClr val="7030A0"/>
                </a:solidFill>
                <a:latin typeface="Arial" pitchFamily="34" charset="0"/>
                <a:cs typeface="Arial" pitchFamily="34" charset="0"/>
              </a:rPr>
              <a:t>4.2  Mise en œuvre</a:t>
            </a:r>
          </a:p>
          <a:p>
            <a:pPr fontAlgn="auto">
              <a:spcBef>
                <a:spcPts val="0"/>
              </a:spcBef>
              <a:spcAft>
                <a:spcPts val="0"/>
              </a:spcAft>
              <a:defRPr/>
            </a:pPr>
            <a:endParaRPr lang="fr-FR" sz="1200" b="1" dirty="0">
              <a:solidFill>
                <a:srgbClr val="7030A0"/>
              </a:solidFill>
              <a:latin typeface="Arial" pitchFamily="34" charset="0"/>
              <a:cs typeface="Arial" pitchFamily="34" charset="0"/>
            </a:endParaRP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Les enseignants doivent posséder un REX important</a:t>
            </a:r>
          </a:p>
          <a:p>
            <a:pPr marL="342900" indent="-342900" fontAlgn="auto">
              <a:spcBef>
                <a:spcPts val="600"/>
              </a:spcBef>
              <a:spcAft>
                <a:spcPts val="600"/>
              </a:spcAft>
              <a:buFont typeface="Wingdings" pitchFamily="2" charset="2"/>
              <a:buChar char="§"/>
              <a:defRPr/>
            </a:pPr>
            <a:r>
              <a:rPr lang="fr-FR" sz="2400" dirty="0">
                <a:solidFill>
                  <a:srgbClr val="7030A0"/>
                </a:solidFill>
                <a:latin typeface="Arial" pitchFamily="34" charset="0"/>
                <a:cs typeface="Arial" pitchFamily="34" charset="0"/>
              </a:rPr>
              <a:t>Un nombre de scénarii permettant de diversifier les    situations d’évaluation</a:t>
            </a:r>
          </a:p>
          <a:p>
            <a:pPr marL="342900" indent="-342900" fontAlgn="auto">
              <a:spcBef>
                <a:spcPts val="600"/>
              </a:spcBef>
              <a:spcAft>
                <a:spcPts val="600"/>
              </a:spcAft>
              <a:buFont typeface="Wingdings" pitchFamily="2" charset="2"/>
              <a:buChar char="§"/>
              <a:defRPr/>
            </a:pPr>
            <a:r>
              <a:rPr lang="fr-FR" sz="2400" dirty="0">
                <a:solidFill>
                  <a:srgbClr val="7030A0"/>
                </a:solidFill>
                <a:latin typeface="Arial" pitchFamily="34" charset="0"/>
                <a:cs typeface="Arial" pitchFamily="34" charset="0"/>
              </a:rPr>
              <a:t>Le suivi du niveau d’acquisition des compétences</a:t>
            </a:r>
          </a:p>
          <a:p>
            <a:pPr marL="342900" indent="-342900" fontAlgn="auto">
              <a:spcBef>
                <a:spcPts val="600"/>
              </a:spcBef>
              <a:spcAft>
                <a:spcPts val="600"/>
              </a:spcAft>
              <a:buFont typeface="Wingdings" pitchFamily="2" charset="2"/>
              <a:buChar char="§"/>
              <a:defRPr/>
            </a:pPr>
            <a:r>
              <a:rPr lang="fr-FR" sz="2400" dirty="0">
                <a:solidFill>
                  <a:srgbClr val="7030A0"/>
                </a:solidFill>
                <a:latin typeface="Arial" pitchFamily="34" charset="0"/>
                <a:cs typeface="Arial" pitchFamily="34" charset="0"/>
              </a:rPr>
              <a:t>Basé essentiellement sur de la communication orale au moment de l’intervention cela implique le plus souvent deux encadrants pour trois élèves</a:t>
            </a:r>
          </a:p>
          <a:p>
            <a:pPr marL="342900" indent="-342900" fontAlgn="auto">
              <a:spcBef>
                <a:spcPts val="600"/>
              </a:spcBef>
              <a:spcAft>
                <a:spcPts val="600"/>
              </a:spcAft>
              <a:buFont typeface="Wingdings" pitchFamily="2" charset="2"/>
              <a:buChar char="§"/>
              <a:defRPr/>
            </a:pPr>
            <a:r>
              <a:rPr lang="fr-FR" sz="2400" dirty="0">
                <a:solidFill>
                  <a:srgbClr val="7030A0"/>
                </a:solidFill>
                <a:latin typeface="Arial" pitchFamily="34" charset="0"/>
                <a:cs typeface="Arial" pitchFamily="34" charset="0"/>
              </a:rPr>
              <a:t>Gestion des élèves qui ne sont pas en situation d’évaluation</a:t>
            </a:r>
          </a:p>
          <a:p>
            <a:pPr marL="342900" indent="-342900" fontAlgn="auto">
              <a:spcBef>
                <a:spcPts val="600"/>
              </a:spcBef>
              <a:spcAft>
                <a:spcPts val="600"/>
              </a:spcAft>
              <a:buFont typeface="Wingdings" pitchFamily="2" charset="2"/>
              <a:buChar char="§"/>
              <a:defRPr/>
            </a:pPr>
            <a:r>
              <a:rPr lang="fr-FR" sz="2400" dirty="0">
                <a:solidFill>
                  <a:srgbClr val="7030A0"/>
                </a:solidFill>
                <a:latin typeface="Arial" pitchFamily="34" charset="0"/>
                <a:cs typeface="Arial" pitchFamily="34" charset="0"/>
              </a:rPr>
              <a:t>Complexité et volume des dossiers techniques à mettre en œuvre</a:t>
            </a:r>
          </a:p>
        </p:txBody>
      </p:sp>
      <p:sp>
        <p:nvSpPr>
          <p:cNvPr id="11" name="Rectangle 10"/>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26634" name="Rectangle 9"/>
          <p:cNvSpPr>
            <a:spLocks noChangeArrowheads="1"/>
          </p:cNvSpPr>
          <p:nvPr/>
        </p:nvSpPr>
        <p:spPr bwMode="auto">
          <a:xfrm>
            <a:off x="1087438" y="620713"/>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a:solidFill>
                  <a:srgbClr val="7030A0"/>
                </a:solidFill>
                <a:latin typeface="Arial" charset="0"/>
              </a:rPr>
              <a:t>Les difficultés rencontrées </a:t>
            </a:r>
          </a:p>
        </p:txBody>
      </p:sp>
      <p:sp>
        <p:nvSpPr>
          <p:cNvPr id="26635"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1E3E92-B740-437C-9F45-B4562DCF9DB3}" type="slidenum">
              <a:rPr lang="fr-FR">
                <a:solidFill>
                  <a:srgbClr val="898989"/>
                </a:solidFill>
              </a:rPr>
              <a:pPr fontAlgn="base">
                <a:spcBef>
                  <a:spcPct val="0"/>
                </a:spcBef>
                <a:spcAft>
                  <a:spcPct val="0"/>
                </a:spcAft>
              </a:pPr>
              <a:t>24</a:t>
            </a:fld>
            <a:endParaRPr lang="fr-FR">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258888" y="1989138"/>
            <a:ext cx="576262"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736600" y="1844675"/>
            <a:ext cx="7848600" cy="3786188"/>
          </a:xfrm>
          <a:prstGeom prst="rect">
            <a:avLst/>
          </a:prstGeom>
        </p:spPr>
        <p:txBody>
          <a:bodyPr>
            <a:spAutoFit/>
          </a:bodyPr>
          <a:lstStyle/>
          <a:p>
            <a:pPr fontAlgn="auto">
              <a:spcBef>
                <a:spcPts val="0"/>
              </a:spcBef>
              <a:spcAft>
                <a:spcPts val="0"/>
              </a:spcAft>
              <a:defRPr/>
            </a:pPr>
            <a:r>
              <a:rPr lang="fr-FR" sz="2400" b="1" dirty="0">
                <a:solidFill>
                  <a:srgbClr val="7030A0"/>
                </a:solidFill>
                <a:latin typeface="Arial" pitchFamily="34" charset="0"/>
                <a:cs typeface="Arial" pitchFamily="34" charset="0"/>
              </a:rPr>
              <a:t>5.  Les PFMP</a:t>
            </a:r>
          </a:p>
          <a:p>
            <a:pPr marL="457200" indent="-457200" fontAlgn="auto">
              <a:spcBef>
                <a:spcPts val="0"/>
              </a:spcBef>
              <a:spcAft>
                <a:spcPts val="0"/>
              </a:spcAft>
              <a:buFontTx/>
              <a:buAutoNum type="arabicPeriod" startAt="4"/>
              <a:defRPr/>
            </a:pPr>
            <a:endParaRPr lang="fr-FR" sz="2400" b="1" dirty="0">
              <a:solidFill>
                <a:srgbClr val="7030A0"/>
              </a:solidFill>
              <a:latin typeface="Arial" pitchFamily="34" charset="0"/>
              <a:cs typeface="Arial" pitchFamily="34" charset="0"/>
            </a:endParaRP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Les visites d’évaluation des PFMP peuvent être réalisées uniquement par les enseignants du domaine professionnel (accès centrale contrôlé)</a:t>
            </a:r>
          </a:p>
          <a:p>
            <a:pPr marL="342900" indent="-342900" fontAlgn="auto">
              <a:spcBef>
                <a:spcPts val="0"/>
              </a:spcBef>
              <a:spcAft>
                <a:spcPts val="0"/>
              </a:spcAft>
              <a:buFont typeface="Wingdings" pitchFamily="2" charset="2"/>
              <a:buChar char="§"/>
              <a:defRPr/>
            </a:pPr>
            <a:endParaRPr lang="fr-FR" sz="2400" dirty="0">
              <a:solidFill>
                <a:srgbClr val="7030A0"/>
              </a:solidFill>
              <a:latin typeface="Arial" pitchFamily="34" charset="0"/>
              <a:cs typeface="Arial" pitchFamily="34" charset="0"/>
            </a:endParaRPr>
          </a:p>
          <a:p>
            <a:pPr marL="342900" indent="-342900" fontAlgn="auto">
              <a:spcBef>
                <a:spcPts val="0"/>
              </a:spcBef>
              <a:spcAft>
                <a:spcPts val="0"/>
              </a:spcAft>
              <a:buFont typeface="Wingdings" pitchFamily="2" charset="2"/>
              <a:buChar char="§"/>
              <a:defRPr/>
            </a:pPr>
            <a:r>
              <a:rPr lang="fr-FR" sz="2400" dirty="0">
                <a:solidFill>
                  <a:srgbClr val="7030A0"/>
                </a:solidFill>
                <a:latin typeface="Arial" pitchFamily="34" charset="0"/>
                <a:cs typeface="Arial" pitchFamily="34" charset="0"/>
              </a:rPr>
              <a:t>Accès difficile en zone contrôlée pour les mineurs (même avec les demandes de dérogation)</a:t>
            </a:r>
          </a:p>
          <a:p>
            <a:pPr marL="342900" indent="-342900" fontAlgn="auto">
              <a:spcBef>
                <a:spcPts val="0"/>
              </a:spcBef>
              <a:spcAft>
                <a:spcPts val="0"/>
              </a:spcAft>
              <a:buFont typeface="Arial" pitchFamily="34" charset="0"/>
              <a:buChar char="•"/>
              <a:defRPr/>
            </a:pPr>
            <a:endParaRPr lang="fr-FR" sz="2400" b="1" dirty="0">
              <a:solidFill>
                <a:srgbClr val="7030A0"/>
              </a:solidFill>
              <a:latin typeface="Arial" pitchFamily="34" charset="0"/>
              <a:cs typeface="Arial" pitchFamily="34" charset="0"/>
            </a:endParaRPr>
          </a:p>
          <a:p>
            <a:pPr fontAlgn="auto">
              <a:spcBef>
                <a:spcPts val="0"/>
              </a:spcBef>
              <a:spcAft>
                <a:spcPts val="0"/>
              </a:spcAft>
              <a:defRPr/>
            </a:pPr>
            <a:endParaRPr lang="fr-FR" sz="2400" dirty="0">
              <a:solidFill>
                <a:srgbClr val="7030A0"/>
              </a:solidFill>
              <a:latin typeface="Arial" pitchFamily="34" charset="0"/>
              <a:cs typeface="Arial" pitchFamily="34" charset="0"/>
            </a:endParaRPr>
          </a:p>
        </p:txBody>
      </p:sp>
      <p:sp>
        <p:nvSpPr>
          <p:cNvPr id="10" name="Rectangle 9"/>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27658" name="Rectangle 8"/>
          <p:cNvSpPr>
            <a:spLocks noChangeArrowheads="1"/>
          </p:cNvSpPr>
          <p:nvPr/>
        </p:nvSpPr>
        <p:spPr bwMode="auto">
          <a:xfrm>
            <a:off x="1065213" y="865188"/>
            <a:ext cx="754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rgbClr val="7030A0"/>
                </a:solidFill>
                <a:latin typeface="Arial" charset="0"/>
              </a:rPr>
              <a:t>Les difficultés rencontrées </a:t>
            </a:r>
          </a:p>
        </p:txBody>
      </p:sp>
      <p:sp>
        <p:nvSpPr>
          <p:cNvPr id="276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2F4D29-BF0F-4EA2-BF0E-ED7ACCBC34FF}" type="slidenum">
              <a:rPr lang="fr-FR">
                <a:solidFill>
                  <a:srgbClr val="898989"/>
                </a:solidFill>
              </a:rPr>
              <a:pPr fontAlgn="base">
                <a:spcBef>
                  <a:spcPct val="0"/>
                </a:spcBef>
                <a:spcAft>
                  <a:spcPct val="0"/>
                </a:spcAft>
              </a:pPr>
              <a:t>25</a:t>
            </a:fld>
            <a:endParaRPr lang="fr-FR">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3" descr="I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graphicFrame>
        <p:nvGraphicFramePr>
          <p:cNvPr id="28679" name="Graphique 6"/>
          <p:cNvGraphicFramePr>
            <a:graphicFrameLocks/>
          </p:cNvGraphicFramePr>
          <p:nvPr/>
        </p:nvGraphicFramePr>
        <p:xfrm>
          <a:off x="704850" y="1865313"/>
          <a:ext cx="8310563" cy="4927600"/>
        </p:xfrm>
        <a:graphic>
          <a:graphicData uri="http://schemas.openxmlformats.org/presentationml/2006/ole">
            <mc:AlternateContent xmlns:mc="http://schemas.openxmlformats.org/markup-compatibility/2006">
              <mc:Choice xmlns:v="urn:schemas-microsoft-com:vml" Requires="v">
                <p:oleObj spid="_x0000_s28696" r:id="rId5" imgW="8309568" imgH="4925995" progId="Excel.Chart.8">
                  <p:embed/>
                </p:oleObj>
              </mc:Choice>
              <mc:Fallback>
                <p:oleObj r:id="rId5" imgW="8309568" imgH="4925995" progId="Excel.Chart.8">
                  <p:embed/>
                  <p:pic>
                    <p:nvPicPr>
                      <p:cNvPr id="0" name="Graphiqu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865313"/>
                        <a:ext cx="8310563" cy="492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8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325" y="1052513"/>
            <a:ext cx="677863" cy="100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11" name="ZoneTexte 10"/>
          <p:cNvSpPr txBox="1"/>
          <p:nvPr/>
        </p:nvSpPr>
        <p:spPr>
          <a:xfrm>
            <a:off x="869028" y="974299"/>
            <a:ext cx="7920880" cy="954107"/>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2800" b="1" spc="50" dirty="0">
                <a:ln w="11430"/>
                <a:solidFill>
                  <a:srgbClr val="7030A0"/>
                </a:solidFill>
              </a:rPr>
              <a:t>Résultats à l’examen du Baccalauréat Professionnel Environnement Nucléaire</a:t>
            </a:r>
          </a:p>
        </p:txBody>
      </p:sp>
      <p:sp>
        <p:nvSpPr>
          <p:cNvPr id="2868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362FEB-4ECC-40EB-BD54-A17349E02267}" type="slidenum">
              <a:rPr lang="fr-FR">
                <a:solidFill>
                  <a:srgbClr val="898989"/>
                </a:solidFill>
              </a:rPr>
              <a:pPr fontAlgn="base">
                <a:spcBef>
                  <a:spcPct val="0"/>
                </a:spcBef>
                <a:spcAft>
                  <a:spcPct val="0"/>
                </a:spcAft>
              </a:pPr>
              <a:t>26</a:t>
            </a:fld>
            <a:endParaRPr lang="fr-FR">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3" descr="I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29703" name="Rectangle 7"/>
          <p:cNvSpPr>
            <a:spLocks noChangeArrowheads="1"/>
          </p:cNvSpPr>
          <p:nvPr/>
        </p:nvSpPr>
        <p:spPr bwMode="auto">
          <a:xfrm>
            <a:off x="827088" y="869950"/>
            <a:ext cx="803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b="1">
                <a:solidFill>
                  <a:srgbClr val="000000"/>
                </a:solidFill>
              </a:rPr>
              <a:t>Résultats à l’examen du Baccalauréat Professionnel Environnement Nucléaire</a:t>
            </a:r>
          </a:p>
          <a:p>
            <a:pPr algn="ctr"/>
            <a:r>
              <a:rPr lang="fr-FR" b="1">
                <a:solidFill>
                  <a:srgbClr val="000000"/>
                </a:solidFill>
              </a:rPr>
              <a:t>EVOLUTION DES EFFECTIFS – BCP EN  de 2008 à 2013</a:t>
            </a:r>
          </a:p>
        </p:txBody>
      </p:sp>
      <p:graphicFrame>
        <p:nvGraphicFramePr>
          <p:cNvPr id="29704" name="Graphique 9"/>
          <p:cNvGraphicFramePr>
            <a:graphicFrameLocks/>
          </p:cNvGraphicFramePr>
          <p:nvPr/>
        </p:nvGraphicFramePr>
        <p:xfrm>
          <a:off x="704850" y="1778000"/>
          <a:ext cx="8212138" cy="4797425"/>
        </p:xfrm>
        <a:graphic>
          <a:graphicData uri="http://schemas.openxmlformats.org/presentationml/2006/ole">
            <mc:AlternateContent xmlns:mc="http://schemas.openxmlformats.org/markup-compatibility/2006">
              <mc:Choice xmlns:v="urn:schemas-microsoft-com:vml" Requires="v">
                <p:oleObj spid="_x0000_s29717" r:id="rId5" imgW="8212024" imgH="4797968" progId="Excel.Chart.8">
                  <p:embed/>
                </p:oleObj>
              </mc:Choice>
              <mc:Fallback>
                <p:oleObj r:id="rId5" imgW="8212024" imgH="4797968" progId="Excel.Chart.8">
                  <p:embed/>
                  <p:pic>
                    <p:nvPicPr>
                      <p:cNvPr id="0" name="Graphiqu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778000"/>
                        <a:ext cx="8212138" cy="479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2970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B38FAC-C26D-43AD-AE4C-3AF0DB7A0149}" type="slidenum">
              <a:rPr lang="fr-FR">
                <a:solidFill>
                  <a:srgbClr val="898989"/>
                </a:solidFill>
              </a:rPr>
              <a:pPr fontAlgn="base">
                <a:spcBef>
                  <a:spcPct val="0"/>
                </a:spcBef>
                <a:spcAft>
                  <a:spcPct val="0"/>
                </a:spcAft>
              </a:pPr>
              <a:t>27</a:t>
            </a:fld>
            <a:endParaRPr lang="fr-FR">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graphicFrame>
        <p:nvGraphicFramePr>
          <p:cNvPr id="8" name="Graphique 7"/>
          <p:cNvGraphicFramePr>
            <a:graphicFrameLocks/>
          </p:cNvGraphicFramePr>
          <p:nvPr/>
        </p:nvGraphicFramePr>
        <p:xfrm>
          <a:off x="1817577" y="2492896"/>
          <a:ext cx="5857876" cy="3705225"/>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869028" y="974299"/>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rPr>
              <a:t>Résultats à l’examen du Baccalauréat Professionnel Environnement Nucléaire</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11" name="Rectangle 10"/>
          <p:cNvSpPr/>
          <p:nvPr/>
        </p:nvSpPr>
        <p:spPr>
          <a:xfrm rot="16200000">
            <a:off x="-3068637" y="3171825"/>
            <a:ext cx="6697662" cy="585788"/>
          </a:xfrm>
          <a:prstGeom prst="rect">
            <a:avLst/>
          </a:prstGeom>
        </p:spPr>
        <p:txBody>
          <a:bodyPr>
            <a:spAutoFit/>
          </a:bodyPr>
          <a:lstStyle/>
          <a:p>
            <a:pPr algn="ctr" fontAlgn="auto">
              <a:spcBef>
                <a:spcPts val="0"/>
              </a:spcBef>
              <a:spcAft>
                <a:spcPts val="0"/>
              </a:spcAft>
              <a:defRPr/>
            </a:pPr>
            <a:r>
              <a:rPr lang="fr-FR" sz="3200" b="1" spc="50" dirty="0">
                <a:ln w="11430"/>
                <a:solidFill>
                  <a:schemeClr val="bg1"/>
                </a:solidFill>
                <a:effectLst>
                  <a:outerShdw blurRad="76200" dist="50800" dir="5400000" algn="tl" rotWithShape="0">
                    <a:srgbClr val="000000">
                      <a:alpha val="65000"/>
                    </a:srgbClr>
                  </a:outerShdw>
                </a:effectLst>
                <a:latin typeface="+mn-lt"/>
                <a:cs typeface="+mn-cs"/>
              </a:rPr>
              <a:t>Bilan BAC PRO EN</a:t>
            </a:r>
            <a:endParaRPr lang="fr-FR" dirty="0">
              <a:solidFill>
                <a:schemeClr val="bg1"/>
              </a:solidFill>
              <a:latin typeface="+mn-lt"/>
              <a:cs typeface="+mn-cs"/>
            </a:endParaRPr>
          </a:p>
        </p:txBody>
      </p:sp>
      <p:sp>
        <p:nvSpPr>
          <p:cNvPr id="3073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EF23187-2EBB-469F-A73F-F969AFE7EC18}" type="slidenum">
              <a:rPr lang="fr-FR">
                <a:solidFill>
                  <a:srgbClr val="898989"/>
                </a:solidFill>
              </a:rPr>
              <a:pPr fontAlgn="base">
                <a:spcBef>
                  <a:spcPct val="0"/>
                </a:spcBef>
                <a:spcAft>
                  <a:spcPct val="0"/>
                </a:spcAft>
              </a:pPr>
              <a:t>28</a:t>
            </a:fld>
            <a:endParaRPr lang="fr-FR">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7" name="ZoneTexte 6"/>
          <p:cNvSpPr txBox="1"/>
          <p:nvPr/>
        </p:nvSpPr>
        <p:spPr>
          <a:xfrm>
            <a:off x="980581" y="980728"/>
            <a:ext cx="7920880" cy="3600986"/>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Rénovation du baccalauréat professionnel </a:t>
            </a:r>
          </a:p>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ENVIRONNEMENT NUCLEAIRE</a:t>
            </a:r>
          </a:p>
          <a:p>
            <a:pPr algn="ctr" fontAlgn="auto">
              <a:spcBef>
                <a:spcPts val="0"/>
              </a:spcBef>
              <a:spcAft>
                <a:spcPts val="0"/>
              </a:spcAft>
              <a:defRPr/>
            </a:pPr>
            <a:endParaRPr lang="fr-FR" sz="2000" b="1" spc="50" dirty="0">
              <a:ln w="11430"/>
              <a:solidFill>
                <a:srgbClr val="7030A0"/>
              </a:solidFill>
              <a:effectLst>
                <a:outerShdw blurRad="76200" dist="50800" dir="5400000" algn="tl" rotWithShape="0">
                  <a:srgbClr val="000000">
                    <a:alpha val="65000"/>
                  </a:srgbClr>
                </a:outerShdw>
              </a:effectLst>
            </a:endParaRPr>
          </a:p>
          <a:p>
            <a:pPr marL="457200" indent="-457200" fontAlgn="auto">
              <a:spcBef>
                <a:spcPts val="0"/>
              </a:spcBef>
              <a:spcAft>
                <a:spcPts val="0"/>
              </a:spcAft>
              <a:buFont typeface="Wingdings" pitchFamily="2" charset="2"/>
              <a:buChar char="ü"/>
              <a:defRPr/>
            </a:pPr>
            <a:r>
              <a:rPr lang="fr-FR" sz="2800" spc="50" dirty="0">
                <a:ln w="11430"/>
                <a:solidFill>
                  <a:srgbClr val="7030A0"/>
                </a:solidFill>
              </a:rPr>
              <a:t>Présentation générale  </a:t>
            </a:r>
          </a:p>
          <a:p>
            <a:pPr marL="914400" lvl="1" indent="-457200" fontAlgn="auto">
              <a:spcBef>
                <a:spcPts val="0"/>
              </a:spcBef>
              <a:spcAft>
                <a:spcPts val="0"/>
              </a:spcAft>
              <a:buFont typeface="Arial" pitchFamily="34" charset="0"/>
              <a:buChar char="•"/>
              <a:defRPr/>
            </a:pPr>
            <a:r>
              <a:rPr lang="fr-FR" sz="2000" dirty="0">
                <a:solidFill>
                  <a:srgbClr val="7030A0"/>
                </a:solidFill>
              </a:rPr>
              <a:t>Une rénovation pour quels objectifs ?</a:t>
            </a:r>
          </a:p>
          <a:p>
            <a:pPr marL="914400" lvl="1" indent="-457200" fontAlgn="auto">
              <a:spcBef>
                <a:spcPts val="0"/>
              </a:spcBef>
              <a:spcAft>
                <a:spcPts val="0"/>
              </a:spcAft>
              <a:buFont typeface="Arial" pitchFamily="34" charset="0"/>
              <a:buChar char="•"/>
              <a:defRPr/>
            </a:pPr>
            <a:r>
              <a:rPr lang="fr-FR" sz="2000" dirty="0">
                <a:solidFill>
                  <a:srgbClr val="7030A0"/>
                </a:solidFill>
              </a:rPr>
              <a:t>L’évolution du RAP</a:t>
            </a:r>
          </a:p>
          <a:p>
            <a:pPr marL="914400" lvl="1" indent="-457200" fontAlgn="auto">
              <a:spcBef>
                <a:spcPts val="0"/>
              </a:spcBef>
              <a:spcAft>
                <a:spcPts val="0"/>
              </a:spcAft>
              <a:buFont typeface="Arial" pitchFamily="34" charset="0"/>
              <a:buChar char="•"/>
              <a:defRPr/>
            </a:pPr>
            <a:r>
              <a:rPr lang="fr-FR" sz="2000" spc="50" dirty="0">
                <a:ln w="11430"/>
                <a:solidFill>
                  <a:srgbClr val="7030A0"/>
                </a:solidFill>
                <a:cs typeface="Arial" charset="0"/>
              </a:rPr>
              <a:t>Le référentiel de certification</a:t>
            </a:r>
            <a:endParaRPr lang="fr-FR" sz="2800" spc="50" dirty="0">
              <a:ln w="11430"/>
              <a:solidFill>
                <a:srgbClr val="7030A0"/>
              </a:solidFill>
            </a:endParaRPr>
          </a:p>
          <a:p>
            <a:pPr marL="457200" indent="-457200" fontAlgn="auto">
              <a:spcBef>
                <a:spcPts val="0"/>
              </a:spcBef>
              <a:spcAft>
                <a:spcPts val="0"/>
              </a:spcAft>
              <a:buFont typeface="Wingdings" pitchFamily="2" charset="2"/>
              <a:buChar char="ü"/>
              <a:defRPr/>
            </a:pPr>
            <a:r>
              <a:rPr lang="fr-FR" sz="2800" spc="50" dirty="0">
                <a:ln w="11430"/>
                <a:solidFill>
                  <a:srgbClr val="7030A0"/>
                </a:solidFill>
              </a:rPr>
              <a:t>Les sciences physiques</a:t>
            </a:r>
          </a:p>
          <a:p>
            <a:pPr marL="457200" indent="-457200" fontAlgn="auto">
              <a:spcBef>
                <a:spcPts val="0"/>
              </a:spcBef>
              <a:spcAft>
                <a:spcPts val="0"/>
              </a:spcAft>
              <a:buFont typeface="Wingdings" pitchFamily="2" charset="2"/>
              <a:buChar char="ü"/>
              <a:defRPr/>
            </a:pPr>
            <a:r>
              <a:rPr lang="fr-FR" sz="2800" spc="50" dirty="0">
                <a:ln w="11430"/>
                <a:solidFill>
                  <a:srgbClr val="7030A0"/>
                </a:solidFill>
              </a:rPr>
              <a:t>Les nouvelles épreuves</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0" name="Rectangle 9"/>
          <p:cNvSpPr/>
          <p:nvPr/>
        </p:nvSpPr>
        <p:spPr>
          <a:xfrm>
            <a:off x="839788" y="4868863"/>
            <a:ext cx="7921625" cy="1754187"/>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Jean-Pierre DELORME - IA-IPR STI - Académie de Montpellier</a:t>
            </a:r>
          </a:p>
          <a:p>
            <a:pPr algn="ctr" fontAlgn="auto">
              <a:spcBef>
                <a:spcPts val="0"/>
              </a:spcBef>
              <a:spcAft>
                <a:spcPts val="0"/>
              </a:spcAft>
              <a:defRPr/>
            </a:pPr>
            <a:r>
              <a:rPr lang="fr-FR" b="1" i="1" spc="50" dirty="0">
                <a:ln w="11430"/>
                <a:solidFill>
                  <a:srgbClr val="7030A0"/>
                </a:solidFill>
                <a:latin typeface="+mn-lt"/>
                <a:cs typeface="Arial" pitchFamily="34" charset="0"/>
              </a:rPr>
              <a:t> Fabrice METHEE – Chargé de mission STI - Académie de Bordeaux</a:t>
            </a:r>
          </a:p>
          <a:p>
            <a:pPr algn="ctr" fontAlgn="auto">
              <a:spcBef>
                <a:spcPts val="0"/>
              </a:spcBef>
              <a:spcAft>
                <a:spcPts val="0"/>
              </a:spcAft>
              <a:defRPr/>
            </a:pPr>
            <a:r>
              <a:rPr lang="fr-FR" b="1" i="1" spc="50" dirty="0">
                <a:ln w="11430"/>
                <a:solidFill>
                  <a:srgbClr val="7030A0"/>
                </a:solidFill>
                <a:latin typeface="+mn-lt"/>
                <a:cs typeface="Arial" pitchFamily="34" charset="0"/>
              </a:rPr>
              <a:t>Jean-Philippe FOURNOU - IA-IPR Sciences physiques et chimiques </a:t>
            </a:r>
          </a:p>
          <a:p>
            <a:pPr algn="ctr" fontAlgn="auto">
              <a:spcBef>
                <a:spcPts val="0"/>
              </a:spcBef>
              <a:spcAft>
                <a:spcPts val="0"/>
              </a:spcAft>
              <a:defRPr/>
            </a:pPr>
            <a:r>
              <a:rPr lang="fr-FR" b="1" i="1" spc="50" dirty="0">
                <a:ln w="11430"/>
                <a:solidFill>
                  <a:srgbClr val="7030A0"/>
                </a:solidFill>
                <a:latin typeface="+mn-lt"/>
                <a:cs typeface="Arial" pitchFamily="34" charset="0"/>
              </a:rPr>
              <a:t> Académie de de Rouen </a:t>
            </a:r>
          </a:p>
          <a:p>
            <a:pPr algn="ctr" fontAlgn="auto">
              <a:spcBef>
                <a:spcPts val="0"/>
              </a:spcBef>
              <a:spcAft>
                <a:spcPts val="0"/>
              </a:spcAft>
              <a:defRPr/>
            </a:pPr>
            <a:r>
              <a:rPr lang="fr-FR" b="1" i="1" spc="50" dirty="0">
                <a:ln w="11430"/>
                <a:solidFill>
                  <a:srgbClr val="7030A0"/>
                </a:solidFill>
                <a:latin typeface="+mn-lt"/>
                <a:cs typeface="+mn-cs"/>
              </a:rPr>
              <a:t>Sandrine TAUZIN - IEN-EG - Mathématiques Sciences physiques </a:t>
            </a:r>
          </a:p>
          <a:p>
            <a:pPr algn="ctr" fontAlgn="auto">
              <a:spcBef>
                <a:spcPts val="0"/>
              </a:spcBef>
              <a:spcAft>
                <a:spcPts val="0"/>
              </a:spcAft>
              <a:defRPr/>
            </a:pPr>
            <a:r>
              <a:rPr lang="fr-FR" b="1" i="1" spc="50" dirty="0">
                <a:ln w="11430"/>
                <a:solidFill>
                  <a:srgbClr val="7030A0"/>
                </a:solidFill>
                <a:latin typeface="+mn-lt"/>
                <a:cs typeface="+mn-cs"/>
              </a:rPr>
              <a:t>Académie de Rouen</a:t>
            </a:r>
          </a:p>
        </p:txBody>
      </p:sp>
      <p:sp>
        <p:nvSpPr>
          <p:cNvPr id="3175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87A7D2-0190-4D0E-8BA0-6B2601077671}" type="slidenum">
              <a:rPr lang="fr-FR">
                <a:solidFill>
                  <a:srgbClr val="898989"/>
                </a:solidFill>
              </a:rPr>
              <a:pPr fontAlgn="base">
                <a:spcBef>
                  <a:spcPct val="0"/>
                </a:spcBef>
                <a:spcAft>
                  <a:spcPct val="0"/>
                </a:spcAft>
              </a:pPr>
              <a:t>29</a:t>
            </a:fld>
            <a:endParaRPr lang="fr-FR">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5125" name="Rectangle 11"/>
          <p:cNvSpPr>
            <a:spLocks noChangeArrowheads="1"/>
          </p:cNvSpPr>
          <p:nvPr/>
        </p:nvSpPr>
        <p:spPr bwMode="auto">
          <a:xfrm rot="-5400000">
            <a:off x="-622299" y="3167062"/>
            <a:ext cx="178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b="1">
                <a:solidFill>
                  <a:srgbClr val="FFFFFF"/>
                </a:solidFill>
              </a:rPr>
              <a:t>PLANNING</a:t>
            </a:r>
          </a:p>
        </p:txBody>
      </p:sp>
      <p:graphicFrame>
        <p:nvGraphicFramePr>
          <p:cNvPr id="2" name="Tableau 1"/>
          <p:cNvGraphicFramePr>
            <a:graphicFrameLocks noGrp="1"/>
          </p:cNvGraphicFramePr>
          <p:nvPr/>
        </p:nvGraphicFramePr>
        <p:xfrm>
          <a:off x="755650" y="233363"/>
          <a:ext cx="8208963" cy="6364504"/>
        </p:xfrm>
        <a:graphic>
          <a:graphicData uri="http://schemas.openxmlformats.org/drawingml/2006/table">
            <a:tbl>
              <a:tblPr firstRow="1" firstCol="1" bandRow="1">
                <a:tableStyleId>{5C22544A-7EE6-4342-B048-85BDC9FD1C3A}</a:tableStyleId>
              </a:tblPr>
              <a:tblGrid>
                <a:gridCol w="1584186"/>
                <a:gridCol w="2736321"/>
                <a:gridCol w="3888456"/>
              </a:tblGrid>
              <a:tr h="315455">
                <a:tc>
                  <a:txBody>
                    <a:bodyPr/>
                    <a:lstStyle/>
                    <a:p>
                      <a:pPr>
                        <a:lnSpc>
                          <a:spcPct val="115000"/>
                        </a:lnSpc>
                        <a:spcAft>
                          <a:spcPts val="0"/>
                        </a:spcAft>
                      </a:pPr>
                      <a:r>
                        <a:rPr lang="fr-FR" sz="1800" dirty="0">
                          <a:effectLst/>
                          <a:latin typeface="Arial" pitchFamily="34" charset="0"/>
                          <a:cs typeface="Arial" pitchFamily="34" charset="0"/>
                        </a:rPr>
                        <a:t>Horaires</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a:effectLst/>
                          <a:latin typeface="Arial" pitchFamily="34" charset="0"/>
                          <a:cs typeface="Arial" pitchFamily="34" charset="0"/>
                        </a:rPr>
                        <a:t>Titre de l’intervention</a:t>
                      </a:r>
                      <a:endParaRPr lang="fr-FR" sz="180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a:effectLst/>
                          <a:latin typeface="Arial" pitchFamily="34" charset="0"/>
                          <a:cs typeface="Arial" pitchFamily="34" charset="0"/>
                        </a:rPr>
                        <a:t>Intervenants</a:t>
                      </a:r>
                      <a:endParaRPr lang="fr-FR" sz="1800">
                        <a:effectLst/>
                        <a:latin typeface="Arial" pitchFamily="34" charset="0"/>
                        <a:ea typeface="Calibri"/>
                        <a:cs typeface="Arial" pitchFamily="34" charset="0"/>
                      </a:endParaRPr>
                    </a:p>
                  </a:txBody>
                  <a:tcPr marL="38334" marR="38334" marT="0" marB="0"/>
                </a:tc>
              </a:tr>
              <a:tr h="315455">
                <a:tc>
                  <a:txBody>
                    <a:bodyPr/>
                    <a:lstStyle/>
                    <a:p>
                      <a:pPr>
                        <a:lnSpc>
                          <a:spcPct val="115000"/>
                        </a:lnSpc>
                        <a:spcAft>
                          <a:spcPts val="0"/>
                        </a:spcAft>
                      </a:pPr>
                      <a:r>
                        <a:rPr lang="fr-FR" sz="1800" dirty="0">
                          <a:effectLst/>
                          <a:latin typeface="Arial" pitchFamily="34" charset="0"/>
                          <a:cs typeface="Arial" pitchFamily="34" charset="0"/>
                        </a:rPr>
                        <a:t>9h / 9h30 </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smtClean="0">
                          <a:effectLst/>
                          <a:latin typeface="Arial" pitchFamily="34" charset="0"/>
                          <a:cs typeface="Arial" pitchFamily="34" charset="0"/>
                        </a:rPr>
                        <a:t>Accueil</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tc>
              </a:tr>
              <a:tr h="630911">
                <a:tc rowSpan="3">
                  <a:txBody>
                    <a:bodyPr/>
                    <a:lstStyle/>
                    <a:p>
                      <a:pPr>
                        <a:lnSpc>
                          <a:spcPct val="115000"/>
                        </a:lnSpc>
                        <a:spcAft>
                          <a:spcPts val="0"/>
                        </a:spcAft>
                      </a:pPr>
                      <a:r>
                        <a:rPr lang="fr-FR" sz="1800" dirty="0">
                          <a:effectLst/>
                          <a:latin typeface="Arial" pitchFamily="34" charset="0"/>
                          <a:cs typeface="Arial" pitchFamily="34" charset="0"/>
                        </a:rPr>
                        <a:t>9h30 / 10h45</a:t>
                      </a:r>
                    </a:p>
                    <a:p>
                      <a:pPr>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Présentation du séminaire</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Jean-Michel  </a:t>
                      </a:r>
                      <a:r>
                        <a:rPr lang="fr-FR" sz="1800" dirty="0" smtClean="0">
                          <a:effectLst/>
                          <a:latin typeface="Arial" pitchFamily="34" charset="0"/>
                          <a:cs typeface="Arial" pitchFamily="34" charset="0"/>
                        </a:rPr>
                        <a:t>SCHMITT</a:t>
                      </a:r>
                      <a:r>
                        <a:rPr lang="fr-FR" sz="1800" baseline="0" dirty="0" smtClean="0">
                          <a:effectLst/>
                          <a:latin typeface="Arial" pitchFamily="34" charset="0"/>
                          <a:cs typeface="Arial" pitchFamily="34" charset="0"/>
                        </a:rPr>
                        <a:t> </a:t>
                      </a:r>
                      <a:r>
                        <a:rPr lang="fr-FR" sz="1800" dirty="0" smtClean="0">
                          <a:effectLst/>
                          <a:latin typeface="Arial" pitchFamily="34" charset="0"/>
                          <a:cs typeface="Arial" pitchFamily="34" charset="0"/>
                        </a:rPr>
                        <a:t>- IGEN</a:t>
                      </a:r>
                    </a:p>
                    <a:p>
                      <a:pPr>
                        <a:lnSpc>
                          <a:spcPct val="115000"/>
                        </a:lnSpc>
                        <a:spcAft>
                          <a:spcPts val="0"/>
                        </a:spcAft>
                      </a:pPr>
                      <a:r>
                        <a:rPr lang="fr-FR" sz="1800" dirty="0" smtClean="0">
                          <a:effectLst/>
                          <a:latin typeface="Arial" pitchFamily="34" charset="0"/>
                          <a:cs typeface="Arial" pitchFamily="34" charset="0"/>
                        </a:rPr>
                        <a:t>Frédéric </a:t>
                      </a:r>
                      <a:r>
                        <a:rPr lang="fr-FR" sz="1800" dirty="0">
                          <a:effectLst/>
                          <a:latin typeface="Arial" pitchFamily="34" charset="0"/>
                          <a:cs typeface="Arial" pitchFamily="34" charset="0"/>
                        </a:rPr>
                        <a:t>THOLLON - IGEN</a:t>
                      </a:r>
                      <a:endParaRPr lang="fr-FR" sz="1800" dirty="0">
                        <a:effectLst/>
                        <a:latin typeface="Arial" pitchFamily="34" charset="0"/>
                        <a:ea typeface="Calibri"/>
                        <a:cs typeface="Arial" pitchFamily="34" charset="0"/>
                      </a:endParaRPr>
                    </a:p>
                  </a:txBody>
                  <a:tcPr marL="38334" marR="38334" marT="0" marB="0"/>
                </a:tc>
              </a:tr>
              <a:tr h="1001548">
                <a:tc vMerge="1">
                  <a:txBody>
                    <a:bodyPr/>
                    <a:lstStyle/>
                    <a:p>
                      <a:endParaRPr lang="fr-FR"/>
                    </a:p>
                  </a:txBody>
                  <a:tcPr/>
                </a:tc>
                <a:tc>
                  <a:txBody>
                    <a:bodyPr/>
                    <a:lstStyle/>
                    <a:p>
                      <a:pPr>
                        <a:lnSpc>
                          <a:spcPct val="115000"/>
                        </a:lnSpc>
                        <a:spcAft>
                          <a:spcPts val="0"/>
                        </a:spcAft>
                      </a:pPr>
                      <a:r>
                        <a:rPr lang="fr-FR" sz="1800" dirty="0">
                          <a:effectLst/>
                          <a:latin typeface="Arial" pitchFamily="34" charset="0"/>
                          <a:cs typeface="Arial" pitchFamily="34" charset="0"/>
                        </a:rPr>
                        <a:t>Bilan de la session 2013 du </a:t>
                      </a:r>
                      <a:r>
                        <a:rPr lang="fr-FR" sz="1800" dirty="0" smtClean="0">
                          <a:effectLst/>
                          <a:latin typeface="Arial" pitchFamily="34" charset="0"/>
                          <a:cs typeface="Arial" pitchFamily="34" charset="0"/>
                        </a:rPr>
                        <a:t>BTS</a:t>
                      </a:r>
                      <a:r>
                        <a:rPr lang="fr-FR" sz="1800" baseline="0" dirty="0" smtClean="0">
                          <a:effectLst/>
                          <a:latin typeface="Arial" pitchFamily="34" charset="0"/>
                          <a:cs typeface="Arial" pitchFamily="34" charset="0"/>
                        </a:rPr>
                        <a:t> EN - </a:t>
                      </a:r>
                      <a:r>
                        <a:rPr lang="fr-FR" sz="1800" dirty="0" smtClean="0">
                          <a:effectLst/>
                          <a:latin typeface="Arial" pitchFamily="34" charset="0"/>
                          <a:cs typeface="Arial" pitchFamily="34" charset="0"/>
                        </a:rPr>
                        <a:t>VAE</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Jean-Pierre </a:t>
                      </a:r>
                      <a:r>
                        <a:rPr lang="fr-FR" sz="1800" dirty="0" smtClean="0">
                          <a:effectLst/>
                          <a:latin typeface="Arial" pitchFamily="34" charset="0"/>
                          <a:cs typeface="Arial" pitchFamily="34" charset="0"/>
                        </a:rPr>
                        <a:t>DELORME</a:t>
                      </a:r>
                    </a:p>
                    <a:p>
                      <a:pPr>
                        <a:lnSpc>
                          <a:spcPct val="115000"/>
                        </a:lnSpc>
                        <a:spcAft>
                          <a:spcPts val="0"/>
                        </a:spcAft>
                      </a:pPr>
                      <a:r>
                        <a:rPr lang="fr-FR" sz="1800" dirty="0" smtClean="0">
                          <a:effectLst/>
                          <a:latin typeface="Arial" pitchFamily="34" charset="0"/>
                          <a:cs typeface="Arial" pitchFamily="34" charset="0"/>
                        </a:rPr>
                        <a:t>Jean-Philippe FOURNOU</a:t>
                      </a:r>
                    </a:p>
                    <a:p>
                      <a:pPr>
                        <a:lnSpc>
                          <a:spcPct val="115000"/>
                        </a:lnSpc>
                        <a:spcAft>
                          <a:spcPts val="0"/>
                        </a:spcAft>
                      </a:pPr>
                      <a:r>
                        <a:rPr lang="fr-FR" sz="1800" dirty="0" smtClean="0">
                          <a:effectLst/>
                          <a:latin typeface="Arial" pitchFamily="34" charset="0"/>
                          <a:cs typeface="Arial" pitchFamily="34" charset="0"/>
                        </a:rPr>
                        <a:t>Fabrice MÉTHÉE</a:t>
                      </a:r>
                      <a:endParaRPr lang="fr-FR" sz="1800" dirty="0">
                        <a:effectLst/>
                        <a:latin typeface="Arial" pitchFamily="34" charset="0"/>
                        <a:ea typeface="Calibri"/>
                        <a:cs typeface="Arial" pitchFamily="34" charset="0"/>
                      </a:endParaRPr>
                    </a:p>
                  </a:txBody>
                  <a:tcPr marL="38334" marR="38334" marT="0" marB="0"/>
                </a:tc>
              </a:tr>
              <a:tr h="630911">
                <a:tc vMerge="1">
                  <a:txBody>
                    <a:bodyPr/>
                    <a:lstStyle/>
                    <a:p>
                      <a:endParaRPr lang="fr-FR"/>
                    </a:p>
                  </a:txBody>
                  <a:tcPr/>
                </a:tc>
                <a:tc>
                  <a:txBody>
                    <a:bodyPr/>
                    <a:lstStyle/>
                    <a:p>
                      <a:pPr>
                        <a:lnSpc>
                          <a:spcPct val="115000"/>
                        </a:lnSpc>
                        <a:spcAft>
                          <a:spcPts val="0"/>
                        </a:spcAft>
                      </a:pPr>
                      <a:r>
                        <a:rPr lang="fr-FR" sz="1800">
                          <a:effectLst/>
                          <a:latin typeface="Arial" pitchFamily="34" charset="0"/>
                          <a:cs typeface="Arial" pitchFamily="34" charset="0"/>
                        </a:rPr>
                        <a:t>Bilan de la session 2013 du Bac pro EN</a:t>
                      </a:r>
                      <a:endParaRPr lang="fr-FR" sz="180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Fabrice </a:t>
                      </a:r>
                      <a:r>
                        <a:rPr lang="fr-FR" sz="1800" dirty="0" smtClean="0">
                          <a:effectLst/>
                          <a:latin typeface="Arial" pitchFamily="34" charset="0"/>
                          <a:cs typeface="Arial" pitchFamily="34" charset="0"/>
                        </a:rPr>
                        <a:t>MÉTHÉE</a:t>
                      </a:r>
                      <a:endParaRPr lang="fr-FR" sz="1800" dirty="0">
                        <a:effectLst/>
                        <a:latin typeface="Arial" pitchFamily="34" charset="0"/>
                        <a:ea typeface="Calibri"/>
                        <a:cs typeface="Arial" pitchFamily="34" charset="0"/>
                      </a:endParaRPr>
                    </a:p>
                  </a:txBody>
                  <a:tcPr marL="38334" marR="38334" marT="0" marB="0"/>
                </a:tc>
              </a:tr>
              <a:tr h="2839097">
                <a:tc>
                  <a:txBody>
                    <a:bodyPr/>
                    <a:lstStyle/>
                    <a:p>
                      <a:pPr>
                        <a:lnSpc>
                          <a:spcPct val="115000"/>
                        </a:lnSpc>
                        <a:spcAft>
                          <a:spcPts val="0"/>
                        </a:spcAft>
                      </a:pPr>
                      <a:r>
                        <a:rPr lang="fr-FR" sz="1800" dirty="0">
                          <a:effectLst/>
                          <a:latin typeface="Arial" pitchFamily="34" charset="0"/>
                          <a:cs typeface="Arial" pitchFamily="34" charset="0"/>
                        </a:rPr>
                        <a:t> </a:t>
                      </a:r>
                    </a:p>
                    <a:p>
                      <a:pPr>
                        <a:lnSpc>
                          <a:spcPct val="115000"/>
                        </a:lnSpc>
                        <a:spcAft>
                          <a:spcPts val="0"/>
                        </a:spcAft>
                      </a:pPr>
                      <a:r>
                        <a:rPr lang="fr-FR" sz="1800" dirty="0">
                          <a:effectLst/>
                          <a:latin typeface="Arial" pitchFamily="34" charset="0"/>
                          <a:cs typeface="Arial" pitchFamily="34" charset="0"/>
                        </a:rPr>
                        <a:t>10h45 / 11h20</a:t>
                      </a:r>
                    </a:p>
                    <a:p>
                      <a:pPr>
                        <a:lnSpc>
                          <a:spcPct val="115000"/>
                        </a:lnSpc>
                        <a:spcAft>
                          <a:spcPts val="0"/>
                        </a:spcAft>
                      </a:pP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11h20 </a:t>
                      </a:r>
                      <a:r>
                        <a:rPr lang="fr-FR" sz="1800" dirty="0">
                          <a:effectLst/>
                          <a:latin typeface="Arial" pitchFamily="34" charset="0"/>
                          <a:cs typeface="Arial" pitchFamily="34" charset="0"/>
                        </a:rPr>
                        <a:t>/ 11h40</a:t>
                      </a:r>
                    </a:p>
                    <a:p>
                      <a:pPr>
                        <a:lnSpc>
                          <a:spcPct val="115000"/>
                        </a:lnSpc>
                        <a:spcAft>
                          <a:spcPts val="0"/>
                        </a:spcAft>
                      </a:pPr>
                      <a:r>
                        <a:rPr lang="fr-FR" sz="1800" dirty="0">
                          <a:effectLst/>
                          <a:latin typeface="Arial" pitchFamily="34" charset="0"/>
                          <a:cs typeface="Arial" pitchFamily="34" charset="0"/>
                        </a:rPr>
                        <a:t> </a:t>
                      </a:r>
                    </a:p>
                    <a:p>
                      <a:pPr>
                        <a:lnSpc>
                          <a:spcPct val="115000"/>
                        </a:lnSpc>
                        <a:spcAft>
                          <a:spcPts val="0"/>
                        </a:spcAft>
                      </a:pPr>
                      <a:r>
                        <a:rPr lang="fr-FR" sz="1800" dirty="0">
                          <a:effectLst/>
                          <a:latin typeface="Arial" pitchFamily="34" charset="0"/>
                          <a:cs typeface="Arial" pitchFamily="34" charset="0"/>
                        </a:rPr>
                        <a:t>11h40 / 12h</a:t>
                      </a:r>
                    </a:p>
                    <a:p>
                      <a:pPr>
                        <a:lnSpc>
                          <a:spcPct val="115000"/>
                        </a:lnSpc>
                        <a:spcAft>
                          <a:spcPts val="0"/>
                        </a:spcAft>
                      </a:pPr>
                      <a:r>
                        <a:rPr lang="fr-FR" sz="1800" dirty="0">
                          <a:effectLst/>
                          <a:latin typeface="Arial" pitchFamily="34" charset="0"/>
                          <a:cs typeface="Arial" pitchFamily="34" charset="0"/>
                        </a:rPr>
                        <a:t> </a:t>
                      </a:r>
                    </a:p>
                    <a:p>
                      <a:pPr>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tc>
                <a:tc>
                  <a:txBody>
                    <a:bodyPr/>
                    <a:lstStyle/>
                    <a:p>
                      <a:pPr marL="449580" indent="-449580">
                        <a:lnSpc>
                          <a:spcPct val="115000"/>
                        </a:lnSpc>
                        <a:spcAft>
                          <a:spcPts val="0"/>
                        </a:spcAft>
                      </a:pPr>
                      <a:r>
                        <a:rPr lang="fr-FR" sz="1800" dirty="0">
                          <a:effectLst/>
                          <a:latin typeface="Arial" pitchFamily="34" charset="0"/>
                          <a:cs typeface="Arial" pitchFamily="34" charset="0"/>
                        </a:rPr>
                        <a:t>Rénovation Bac pro EN :</a:t>
                      </a:r>
                    </a:p>
                    <a:p>
                      <a:pPr marL="342900" lvl="0" indent="-342900">
                        <a:lnSpc>
                          <a:spcPct val="115000"/>
                        </a:lnSpc>
                        <a:spcAft>
                          <a:spcPts val="0"/>
                        </a:spcAft>
                        <a:buFont typeface="Symbol"/>
                        <a:buChar char=""/>
                      </a:pPr>
                      <a:r>
                        <a:rPr lang="fr-FR" sz="1800" dirty="0">
                          <a:effectLst/>
                          <a:latin typeface="Arial" pitchFamily="34" charset="0"/>
                          <a:cs typeface="Arial" pitchFamily="34" charset="0"/>
                        </a:rPr>
                        <a:t>présentation </a:t>
                      </a:r>
                      <a:r>
                        <a:rPr lang="fr-FR" sz="1800" dirty="0" smtClean="0">
                          <a:effectLst/>
                          <a:latin typeface="Arial" pitchFamily="34" charset="0"/>
                          <a:cs typeface="Arial" pitchFamily="34" charset="0"/>
                        </a:rPr>
                        <a:t>générale</a:t>
                      </a:r>
                    </a:p>
                    <a:p>
                      <a:pPr marL="0" lvl="0" indent="0">
                        <a:lnSpc>
                          <a:spcPct val="115000"/>
                        </a:lnSpc>
                        <a:spcAft>
                          <a:spcPts val="0"/>
                        </a:spcAft>
                        <a:buFont typeface="Symbol"/>
                        <a:buNone/>
                      </a:pPr>
                      <a:endParaRPr lang="fr-FR" sz="1800" dirty="0">
                        <a:effectLst/>
                        <a:latin typeface="Arial" pitchFamily="34" charset="0"/>
                        <a:cs typeface="Arial" pitchFamily="34" charset="0"/>
                      </a:endParaRPr>
                    </a:p>
                    <a:p>
                      <a:pPr marL="342900" lvl="0" indent="-342900">
                        <a:lnSpc>
                          <a:spcPct val="115000"/>
                        </a:lnSpc>
                        <a:spcAft>
                          <a:spcPts val="0"/>
                        </a:spcAft>
                        <a:buFont typeface="Symbol"/>
                        <a:buChar char=""/>
                      </a:pPr>
                      <a:r>
                        <a:rPr lang="fr-FR" sz="1800" dirty="0">
                          <a:effectLst/>
                          <a:latin typeface="Arial" pitchFamily="34" charset="0"/>
                          <a:cs typeface="Arial" pitchFamily="34" charset="0"/>
                        </a:rPr>
                        <a:t>les sciences </a:t>
                      </a:r>
                      <a:r>
                        <a:rPr lang="fr-FR" sz="1800" dirty="0" smtClean="0">
                          <a:effectLst/>
                          <a:latin typeface="Arial" pitchFamily="34" charset="0"/>
                          <a:cs typeface="Arial" pitchFamily="34" charset="0"/>
                        </a:rPr>
                        <a:t>physiques</a:t>
                      </a:r>
                      <a:endParaRPr lang="fr-FR" sz="1800" dirty="0">
                        <a:effectLst/>
                        <a:latin typeface="Arial" pitchFamily="34" charset="0"/>
                        <a:cs typeface="Arial" pitchFamily="34" charset="0"/>
                      </a:endParaRPr>
                    </a:p>
                    <a:p>
                      <a:pPr marL="342900" lvl="0" indent="-342900">
                        <a:lnSpc>
                          <a:spcPct val="115000"/>
                        </a:lnSpc>
                        <a:spcAft>
                          <a:spcPts val="0"/>
                        </a:spcAft>
                        <a:buFont typeface="Symbol"/>
                        <a:buChar char=""/>
                      </a:pPr>
                      <a:r>
                        <a:rPr lang="fr-FR" sz="1800" dirty="0">
                          <a:effectLst/>
                          <a:latin typeface="Arial" pitchFamily="34" charset="0"/>
                          <a:cs typeface="Arial" pitchFamily="34" charset="0"/>
                        </a:rPr>
                        <a:t>nouvelles épreuves</a:t>
                      </a:r>
                    </a:p>
                    <a:p>
                      <a:pPr marL="228600">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 </a:t>
                      </a:r>
                    </a:p>
                    <a:p>
                      <a:pPr>
                        <a:lnSpc>
                          <a:spcPct val="115000"/>
                        </a:lnSpc>
                        <a:spcAft>
                          <a:spcPts val="0"/>
                        </a:spcAft>
                      </a:pPr>
                      <a:r>
                        <a:rPr lang="fr-FR" sz="1800" dirty="0">
                          <a:effectLst/>
                          <a:latin typeface="Arial" pitchFamily="34" charset="0"/>
                          <a:cs typeface="Arial" pitchFamily="34" charset="0"/>
                        </a:rPr>
                        <a:t>Jean-Pierre </a:t>
                      </a:r>
                      <a:r>
                        <a:rPr lang="fr-FR" sz="1800" dirty="0" smtClean="0">
                          <a:effectLst/>
                          <a:latin typeface="Arial" pitchFamily="34" charset="0"/>
                          <a:cs typeface="Arial" pitchFamily="34" charset="0"/>
                        </a:rPr>
                        <a:t>DELORME</a:t>
                      </a:r>
                    </a:p>
                    <a:p>
                      <a:pPr>
                        <a:lnSpc>
                          <a:spcPct val="115000"/>
                        </a:lnSpc>
                        <a:spcAft>
                          <a:spcPts val="0"/>
                        </a:spcAft>
                      </a:pPr>
                      <a:r>
                        <a:rPr lang="fr-FR" sz="1800" dirty="0" smtClean="0">
                          <a:effectLst/>
                          <a:latin typeface="Arial" pitchFamily="34" charset="0"/>
                          <a:cs typeface="Arial" pitchFamily="34" charset="0"/>
                        </a:rPr>
                        <a:t>Fabrice </a:t>
                      </a:r>
                      <a:r>
                        <a:rPr lang="fr-FR" sz="1800" dirty="0">
                          <a:effectLst/>
                          <a:latin typeface="Arial" pitchFamily="34" charset="0"/>
                          <a:cs typeface="Arial" pitchFamily="34" charset="0"/>
                        </a:rPr>
                        <a:t>MÉTHÉE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Jean-Philippe </a:t>
                      </a:r>
                      <a:r>
                        <a:rPr lang="fr-FR" sz="1800" dirty="0">
                          <a:effectLst/>
                          <a:latin typeface="Arial" pitchFamily="34" charset="0"/>
                          <a:cs typeface="Arial" pitchFamily="34" charset="0"/>
                        </a:rPr>
                        <a:t>FOURNOU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Sandrine </a:t>
                      </a:r>
                      <a:r>
                        <a:rPr lang="fr-FR" sz="1800" dirty="0">
                          <a:effectLst/>
                          <a:latin typeface="Arial" pitchFamily="34" charset="0"/>
                          <a:cs typeface="Arial" pitchFamily="34" charset="0"/>
                        </a:rPr>
                        <a:t>TAUZIN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Jean-Pierre DELORME</a:t>
                      </a:r>
                    </a:p>
                    <a:p>
                      <a:pPr>
                        <a:lnSpc>
                          <a:spcPct val="115000"/>
                        </a:lnSpc>
                        <a:spcAft>
                          <a:spcPts val="0"/>
                        </a:spcAft>
                      </a:pPr>
                      <a:r>
                        <a:rPr lang="fr-FR" sz="1800" dirty="0" smtClean="0">
                          <a:effectLst/>
                          <a:latin typeface="Arial" pitchFamily="34" charset="0"/>
                          <a:cs typeface="Arial" pitchFamily="34" charset="0"/>
                        </a:rPr>
                        <a:t>Fabrice </a:t>
                      </a:r>
                      <a:r>
                        <a:rPr lang="fr-FR" sz="1800" dirty="0">
                          <a:effectLst/>
                          <a:latin typeface="Arial" pitchFamily="34" charset="0"/>
                          <a:cs typeface="Arial" pitchFamily="34" charset="0"/>
                        </a:rPr>
                        <a:t>MÉTHÉE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Jean-Philippe FOURNOU</a:t>
                      </a:r>
                    </a:p>
                    <a:p>
                      <a:pPr>
                        <a:lnSpc>
                          <a:spcPct val="115000"/>
                        </a:lnSpc>
                        <a:spcAft>
                          <a:spcPts val="0"/>
                        </a:spcAft>
                      </a:pPr>
                      <a:r>
                        <a:rPr lang="fr-FR" sz="1800" dirty="0" smtClean="0">
                          <a:effectLst/>
                          <a:latin typeface="Arial" pitchFamily="34" charset="0"/>
                          <a:cs typeface="Arial" pitchFamily="34" charset="0"/>
                        </a:rPr>
                        <a:t>Sandrine </a:t>
                      </a:r>
                      <a:r>
                        <a:rPr lang="fr-FR" sz="1800" dirty="0">
                          <a:effectLst/>
                          <a:latin typeface="Arial" pitchFamily="34" charset="0"/>
                          <a:cs typeface="Arial" pitchFamily="34" charset="0"/>
                        </a:rPr>
                        <a:t>TAUZIN</a:t>
                      </a:r>
                      <a:endParaRPr lang="fr-FR" sz="1800" dirty="0">
                        <a:effectLst/>
                        <a:latin typeface="Arial" pitchFamily="34" charset="0"/>
                        <a:ea typeface="Calibri"/>
                        <a:cs typeface="Arial" pitchFamily="34" charset="0"/>
                      </a:endParaRPr>
                    </a:p>
                  </a:txBody>
                  <a:tcPr marL="38334" marR="38334" marT="0" marB="0"/>
                </a:tc>
              </a:tr>
              <a:tr h="630911">
                <a:tc>
                  <a:txBody>
                    <a:bodyPr/>
                    <a:lstStyle/>
                    <a:p>
                      <a:pPr>
                        <a:lnSpc>
                          <a:spcPct val="115000"/>
                        </a:lnSpc>
                        <a:spcAft>
                          <a:spcPts val="0"/>
                        </a:spcAft>
                      </a:pPr>
                      <a:r>
                        <a:rPr lang="fr-FR" sz="1800">
                          <a:effectLst/>
                          <a:latin typeface="Arial" pitchFamily="34" charset="0"/>
                          <a:cs typeface="Arial" pitchFamily="34" charset="0"/>
                        </a:rPr>
                        <a:t>12h / 13h30</a:t>
                      </a:r>
                      <a:endParaRPr lang="fr-FR" sz="180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a:effectLst/>
                          <a:latin typeface="Arial" pitchFamily="34" charset="0"/>
                          <a:cs typeface="Arial" pitchFamily="34" charset="0"/>
                        </a:rPr>
                        <a:t>Pause déjeuner</a:t>
                      </a:r>
                    </a:p>
                    <a:p>
                      <a:pPr>
                        <a:lnSpc>
                          <a:spcPct val="115000"/>
                        </a:lnSpc>
                        <a:spcAft>
                          <a:spcPts val="0"/>
                        </a:spcAft>
                      </a:pPr>
                      <a:r>
                        <a:rPr lang="fr-FR" sz="1800">
                          <a:effectLst/>
                          <a:latin typeface="Arial" pitchFamily="34" charset="0"/>
                          <a:cs typeface="Arial" pitchFamily="34" charset="0"/>
                        </a:rPr>
                        <a:t> </a:t>
                      </a:r>
                      <a:endParaRPr lang="fr-FR" sz="1800">
                        <a:effectLst/>
                        <a:latin typeface="Arial" pitchFamily="34" charset="0"/>
                        <a:ea typeface="Calibri"/>
                        <a:cs typeface="Arial" pitchFamily="34" charset="0"/>
                      </a:endParaRPr>
                    </a:p>
                  </a:txBody>
                  <a:tcPr marL="38334" marR="38334" marT="0" marB="0"/>
                </a:tc>
                <a:tc>
                  <a:txBody>
                    <a:bodyPr/>
                    <a:lstStyle/>
                    <a:p>
                      <a:pPr>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9" name="Titre 1"/>
          <p:cNvSpPr txBox="1">
            <a:spLocks/>
          </p:cNvSpPr>
          <p:nvPr/>
        </p:nvSpPr>
        <p:spPr>
          <a:xfrm>
            <a:off x="625475" y="1052513"/>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10" name="Espace réservé du contenu 2"/>
          <p:cNvSpPr txBox="1">
            <a:spLocks/>
          </p:cNvSpPr>
          <p:nvPr/>
        </p:nvSpPr>
        <p:spPr bwMode="auto">
          <a:xfrm>
            <a:off x="755650" y="2060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54013" indent="-354013" algn="just" eaLnBrk="1" hangingPunct="1">
              <a:spcBef>
                <a:spcPct val="20000"/>
              </a:spcBef>
              <a:buFont typeface="Wingdings" pitchFamily="2" charset="2"/>
              <a:buChar char="§"/>
              <a:defRPr/>
            </a:pPr>
            <a:r>
              <a:rPr lang="fr-FR" sz="2800" dirty="0" smtClean="0">
                <a:solidFill>
                  <a:srgbClr val="7030A0"/>
                </a:solidFill>
              </a:rPr>
              <a:t>Prendre en compte la réforme du baccalauréat professionnel en trois ans et la certification intermédiaire commune aux baccalauréats professionnels du champ de la maintenance</a:t>
            </a:r>
          </a:p>
          <a:p>
            <a:pPr marL="457200" indent="-457200" eaLnBrk="1" hangingPunct="1">
              <a:spcBef>
                <a:spcPct val="20000"/>
              </a:spcBef>
              <a:buFont typeface="Wingdings" pitchFamily="2" charset="2"/>
              <a:buChar char="§"/>
              <a:defRPr/>
            </a:pPr>
            <a:endParaRPr lang="fr-FR" sz="2800" dirty="0" smtClean="0">
              <a:solidFill>
                <a:srgbClr val="7030A0"/>
              </a:solidFill>
            </a:endParaRPr>
          </a:p>
          <a:p>
            <a:pPr marL="354013" indent="-354013" algn="just" eaLnBrk="1" hangingPunct="1">
              <a:spcBef>
                <a:spcPct val="20000"/>
              </a:spcBef>
              <a:buFont typeface="Wingdings" pitchFamily="2" charset="2"/>
              <a:buChar char="§"/>
              <a:defRPr/>
            </a:pPr>
            <a:r>
              <a:rPr lang="fr-FR" sz="2800" dirty="0" smtClean="0">
                <a:solidFill>
                  <a:srgbClr val="7030A0"/>
                </a:solidFill>
              </a:rPr>
              <a:t>Faire évoluer le statut «confidentiel » du programme lié à la radioprotection (physique nucléaire) et les contenus associés</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277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59343E-CE57-4E44-9652-BF207E46DEDB}" type="slidenum">
              <a:rPr lang="fr-FR" smtClean="0">
                <a:solidFill>
                  <a:srgbClr val="898989"/>
                </a:solidFill>
              </a:rPr>
              <a:pPr fontAlgn="base">
                <a:spcBef>
                  <a:spcPct val="0"/>
                </a:spcBef>
                <a:spcAft>
                  <a:spcPct val="0"/>
                </a:spcAft>
              </a:pPr>
              <a:t>30</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9" name="Titre 1"/>
          <p:cNvSpPr txBox="1">
            <a:spLocks/>
          </p:cNvSpPr>
          <p:nvPr/>
        </p:nvSpPr>
        <p:spPr>
          <a:xfrm>
            <a:off x="625475" y="1052513"/>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10" name="Espace réservé du contenu 2"/>
          <p:cNvSpPr txBox="1">
            <a:spLocks/>
          </p:cNvSpPr>
          <p:nvPr/>
        </p:nvSpPr>
        <p:spPr bwMode="auto">
          <a:xfrm>
            <a:off x="755650" y="2060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457200" algn="just" eaLnBrk="1" hangingPunct="1">
              <a:spcBef>
                <a:spcPct val="20000"/>
              </a:spcBef>
              <a:buFont typeface="Wingdings" pitchFamily="2" charset="2"/>
              <a:buChar char="§"/>
              <a:defRPr/>
            </a:pPr>
            <a:r>
              <a:rPr lang="fr-FR" sz="2800" dirty="0" smtClean="0">
                <a:solidFill>
                  <a:srgbClr val="7030A0"/>
                </a:solidFill>
              </a:rPr>
              <a:t>Prendre en compte le REX des entreprises et des lycées après cinq années de promotions : profils de postes occupés, compétences émergentes ou à conforter,…et faire évoluer le RAP</a:t>
            </a:r>
          </a:p>
          <a:p>
            <a:pPr algn="just" eaLnBrk="1" hangingPunct="1">
              <a:spcBef>
                <a:spcPct val="20000"/>
              </a:spcBef>
              <a:buFont typeface="Arial" charset="0"/>
              <a:buChar char="•"/>
              <a:defRPr/>
            </a:pPr>
            <a:endParaRPr lang="fr-FR" sz="2800" dirty="0" smtClean="0">
              <a:solidFill>
                <a:srgbClr val="7030A0"/>
              </a:solidFill>
            </a:endParaRPr>
          </a:p>
          <a:p>
            <a:pPr marL="457200" indent="-457200" algn="just" eaLnBrk="1" hangingPunct="1">
              <a:spcBef>
                <a:spcPct val="20000"/>
              </a:spcBef>
              <a:buFont typeface="Wingdings" pitchFamily="2" charset="2"/>
              <a:buChar char="§"/>
              <a:defRPr/>
            </a:pPr>
            <a:r>
              <a:rPr lang="fr-FR" sz="2800" dirty="0" smtClean="0">
                <a:solidFill>
                  <a:srgbClr val="7030A0"/>
                </a:solidFill>
              </a:rPr>
              <a:t>Prendre en compte l’arrivée du BTS environnement nucléaire modifiant le positionnement du baccalauréat sur certaines compétences liées à l’encadrement d’équipe et la nécessité de "rééquilibrer les contenus pédagogiques"  </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379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EEC720-DBC1-4D50-A908-547425E6E5E8}" type="slidenum">
              <a:rPr lang="fr-FR" smtClean="0">
                <a:solidFill>
                  <a:srgbClr val="898989"/>
                </a:solidFill>
              </a:rPr>
              <a:pPr fontAlgn="base">
                <a:spcBef>
                  <a:spcPct val="0"/>
                </a:spcBef>
                <a:spcAft>
                  <a:spcPct val="0"/>
                </a:spcAft>
              </a:pPr>
              <a:t>31</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1052513"/>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10" name="Espace réservé du contenu 2"/>
          <p:cNvSpPr txBox="1">
            <a:spLocks/>
          </p:cNvSpPr>
          <p:nvPr/>
        </p:nvSpPr>
        <p:spPr bwMode="auto">
          <a:xfrm>
            <a:off x="755650" y="2060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defRPr>
                <a:solidFill>
                  <a:schemeClr val="tx1"/>
                </a:solidFill>
                <a:latin typeface="Calibri" pitchFamily="34" charset="0"/>
              </a:defRPr>
            </a:lvl1pPr>
            <a:lvl2pPr marL="742950" indent="-285750">
              <a:defRPr>
                <a:solidFill>
                  <a:schemeClr val="tx1"/>
                </a:solidFill>
                <a:latin typeface="Calibri" pitchFamily="34" charset="0"/>
              </a:defRPr>
            </a:lvl2pPr>
            <a:lvl3pPr marL="1371600" indent="-4572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ct val="20000"/>
              </a:spcBef>
              <a:buFont typeface="Wingdings" pitchFamily="2" charset="2"/>
              <a:buChar char="§"/>
            </a:pPr>
            <a:r>
              <a:rPr lang="fr-FR" sz="2800">
                <a:solidFill>
                  <a:srgbClr val="7030A0"/>
                </a:solidFill>
              </a:rPr>
              <a:t>Préciser les champs de savoirs liés à une culture générale de la maintenance</a:t>
            </a:r>
          </a:p>
          <a:p>
            <a:pPr algn="just">
              <a:spcBef>
                <a:spcPct val="20000"/>
              </a:spcBef>
              <a:buFont typeface="Wingdings" pitchFamily="2" charset="2"/>
              <a:buChar char="§"/>
            </a:pPr>
            <a:endParaRPr lang="fr-FR" sz="2800">
              <a:solidFill>
                <a:srgbClr val="7030A0"/>
              </a:solidFill>
            </a:endParaRPr>
          </a:p>
          <a:p>
            <a:pPr algn="just">
              <a:spcBef>
                <a:spcPct val="20000"/>
              </a:spcBef>
              <a:buFont typeface="Wingdings" pitchFamily="2" charset="2"/>
              <a:buChar char="§"/>
            </a:pPr>
            <a:r>
              <a:rPr lang="fr-FR" sz="2800">
                <a:solidFill>
                  <a:srgbClr val="7030A0"/>
                </a:solidFill>
              </a:rPr>
              <a:t>Préciser les champs de savoirs liés aux activités spécifiques de l’environnement nucléaire :</a:t>
            </a:r>
          </a:p>
          <a:p>
            <a:pPr lvl="2" algn="just">
              <a:spcBef>
                <a:spcPct val="20000"/>
              </a:spcBef>
              <a:buFont typeface="Wingdings" pitchFamily="2" charset="2"/>
              <a:buChar char="ü"/>
            </a:pPr>
            <a:r>
              <a:rPr lang="fr-FR" sz="2800">
                <a:solidFill>
                  <a:srgbClr val="7030A0"/>
                </a:solidFill>
              </a:rPr>
              <a:t>Logistique</a:t>
            </a:r>
          </a:p>
          <a:p>
            <a:pPr lvl="2" algn="just">
              <a:spcBef>
                <a:spcPct val="20000"/>
              </a:spcBef>
              <a:buFont typeface="Wingdings" pitchFamily="2" charset="2"/>
              <a:buChar char="ü"/>
            </a:pPr>
            <a:r>
              <a:rPr lang="fr-FR" sz="2800">
                <a:solidFill>
                  <a:srgbClr val="7030A0"/>
                </a:solidFill>
              </a:rPr>
              <a:t>Démantèlement</a:t>
            </a:r>
          </a:p>
          <a:p>
            <a:pPr lvl="2" algn="just">
              <a:spcBef>
                <a:spcPct val="20000"/>
              </a:spcBef>
              <a:buFont typeface="Wingdings" pitchFamily="2" charset="2"/>
              <a:buChar char="ü"/>
            </a:pPr>
            <a:r>
              <a:rPr lang="fr-FR" sz="2800">
                <a:solidFill>
                  <a:srgbClr val="7030A0"/>
                </a:solidFill>
              </a:rPr>
              <a:t>Traitement des déchets</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482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C9DC1D-D1E6-4775-8C6D-7AF1569B4D6A}" type="slidenum">
              <a:rPr lang="fr-FR" smtClean="0">
                <a:solidFill>
                  <a:srgbClr val="898989"/>
                </a:solidFill>
              </a:rPr>
              <a:pPr fontAlgn="base">
                <a:spcBef>
                  <a:spcPct val="0"/>
                </a:spcBef>
                <a:spcAft>
                  <a:spcPct val="0"/>
                </a:spcAft>
              </a:pPr>
              <a:t>32</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3" descr="IG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35845" name="Espace réservé du contenu 2"/>
          <p:cNvSpPr txBox="1">
            <a:spLocks/>
          </p:cNvSpPr>
          <p:nvPr/>
        </p:nvSpPr>
        <p:spPr bwMode="auto">
          <a:xfrm>
            <a:off x="755650" y="2349500"/>
            <a:ext cx="82296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ct val="20000"/>
              </a:spcBef>
              <a:buFont typeface="Wingdings" pitchFamily="2" charset="2"/>
              <a:buChar char="§"/>
            </a:pPr>
            <a:r>
              <a:rPr lang="fr-FR" sz="2800">
                <a:solidFill>
                  <a:srgbClr val="7030A0"/>
                </a:solidFill>
              </a:rPr>
              <a:t>Préciser l’articulation entre les compétences et les tâches professionnelles pour mieux cerner la certification</a:t>
            </a:r>
          </a:p>
          <a:p>
            <a:pPr algn="just">
              <a:spcBef>
                <a:spcPct val="20000"/>
              </a:spcBef>
              <a:buFont typeface="Wingdings" pitchFamily="2" charset="2"/>
              <a:buChar char="§"/>
            </a:pPr>
            <a:endParaRPr lang="fr-FR" sz="1400">
              <a:solidFill>
                <a:srgbClr val="7030A0"/>
              </a:solidFill>
            </a:endParaRPr>
          </a:p>
          <a:p>
            <a:pPr algn="just">
              <a:spcBef>
                <a:spcPct val="20000"/>
              </a:spcBef>
              <a:buFont typeface="Wingdings" pitchFamily="2" charset="2"/>
              <a:buChar char="§"/>
            </a:pPr>
            <a:r>
              <a:rPr lang="fr-FR" sz="2800">
                <a:solidFill>
                  <a:srgbClr val="7030A0"/>
                </a:solidFill>
              </a:rPr>
              <a:t>Préciser l’articulation entre les champs de savoirs et les compétences pour mieux cerner les volumes d’enseignement</a:t>
            </a:r>
          </a:p>
          <a:p>
            <a:pPr algn="just">
              <a:spcBef>
                <a:spcPct val="20000"/>
              </a:spcBef>
              <a:buFont typeface="Wingdings" pitchFamily="2" charset="2"/>
              <a:buChar char="§"/>
            </a:pPr>
            <a:endParaRPr lang="fr-FR" sz="1400">
              <a:solidFill>
                <a:srgbClr val="7030A0"/>
              </a:solidFill>
            </a:endParaRPr>
          </a:p>
          <a:p>
            <a:pPr algn="just">
              <a:spcBef>
                <a:spcPct val="20000"/>
              </a:spcBef>
              <a:buFont typeface="Wingdings" pitchFamily="2" charset="2"/>
              <a:buChar char="§"/>
            </a:pPr>
            <a:r>
              <a:rPr lang="fr-FR" sz="2800">
                <a:solidFill>
                  <a:srgbClr val="7030A0"/>
                </a:solidFill>
              </a:rPr>
              <a:t>Faire évoluer la certification et le règlement d’examen</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584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207E3A-B6F9-463F-9BA0-78A9312AA67D}" type="slidenum">
              <a:rPr lang="fr-FR" smtClean="0">
                <a:solidFill>
                  <a:srgbClr val="898989"/>
                </a:solidFill>
              </a:rPr>
              <a:pPr fontAlgn="base">
                <a:spcBef>
                  <a:spcPct val="0"/>
                </a:spcBef>
                <a:spcAft>
                  <a:spcPct val="0"/>
                </a:spcAft>
              </a:pPr>
              <a:t>33</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36869" name="Espace réservé du contenu 2"/>
          <p:cNvSpPr txBox="1">
            <a:spLocks/>
          </p:cNvSpPr>
          <p:nvPr/>
        </p:nvSpPr>
        <p:spPr bwMode="auto">
          <a:xfrm>
            <a:off x="755650" y="183515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ct val="20000"/>
              </a:spcBef>
              <a:buFont typeface="Wingdings" pitchFamily="2" charset="2"/>
              <a:buChar char="§"/>
            </a:pPr>
            <a:r>
              <a:rPr lang="fr-FR" sz="2800">
                <a:solidFill>
                  <a:srgbClr val="7030A0"/>
                </a:solidFill>
              </a:rPr>
              <a:t>Différencier le référentiel de formation et les exigences des habilitations nécessaires à l’employabilité en précisant les habilitations nécessaires à l’obtention des diplômes, et celles qui seront de la responsabilité locale des CNPE et des prestataires</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687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3CFC7E6-3D0E-4DAC-9354-3AEF2149BEA9}" type="slidenum">
              <a:rPr lang="fr-FR" smtClean="0">
                <a:solidFill>
                  <a:srgbClr val="898989"/>
                </a:solidFill>
              </a:rPr>
              <a:pPr fontAlgn="base">
                <a:spcBef>
                  <a:spcPct val="0"/>
                </a:spcBef>
                <a:spcAft>
                  <a:spcPct val="0"/>
                </a:spcAft>
              </a:pPr>
              <a:t>34</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smtClean="0">
                <a:solidFill>
                  <a:srgbClr val="7030A0"/>
                </a:solidFill>
              </a:rPr>
              <a:t>Une rénovation pour quels objectifs ?</a:t>
            </a:r>
            <a:endParaRPr lang="fr-FR" sz="3200" b="1" dirty="0">
              <a:solidFill>
                <a:srgbClr val="7030A0"/>
              </a:solidFill>
            </a:endParaRPr>
          </a:p>
        </p:txBody>
      </p:sp>
      <p:sp>
        <p:nvSpPr>
          <p:cNvPr id="10" name="Espace réservé du contenu 2"/>
          <p:cNvSpPr txBox="1">
            <a:spLocks/>
          </p:cNvSpPr>
          <p:nvPr/>
        </p:nvSpPr>
        <p:spPr bwMode="auto">
          <a:xfrm>
            <a:off x="755650" y="183515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ct val="20000"/>
              </a:spcBef>
              <a:buFont typeface="Wingdings" pitchFamily="2" charset="2"/>
              <a:buChar char="§"/>
            </a:pPr>
            <a:r>
              <a:rPr lang="fr-FR" sz="2800">
                <a:solidFill>
                  <a:srgbClr val="C00000"/>
                </a:solidFill>
              </a:rPr>
              <a:t>Un délai visant une application du nouveau référentiel à la rentrée scolaire 2014 mais une communication aux équipes pendant l’année scolaire 2013-2014</a:t>
            </a:r>
          </a:p>
          <a:p>
            <a:pPr algn="just">
              <a:spcBef>
                <a:spcPct val="20000"/>
              </a:spcBef>
              <a:buFont typeface="Wingdings" pitchFamily="2" charset="2"/>
              <a:buChar char="§"/>
            </a:pPr>
            <a:r>
              <a:rPr lang="fr-FR" sz="2800">
                <a:solidFill>
                  <a:srgbClr val="7030A0"/>
                </a:solidFill>
              </a:rPr>
              <a:t>Démarrage du groupe de travail le 17 janvier 2013</a:t>
            </a:r>
          </a:p>
          <a:p>
            <a:pPr algn="just">
              <a:spcBef>
                <a:spcPct val="20000"/>
              </a:spcBef>
              <a:buFont typeface="Wingdings" pitchFamily="2" charset="2"/>
              <a:buChar char="§"/>
            </a:pPr>
            <a:r>
              <a:rPr lang="fr-FR" sz="2800">
                <a:solidFill>
                  <a:srgbClr val="7030A0"/>
                </a:solidFill>
              </a:rPr>
              <a:t>Présentation du projet de rénovation le 15 mai chez AREVA à la profession</a:t>
            </a:r>
          </a:p>
          <a:p>
            <a:pPr algn="just">
              <a:spcBef>
                <a:spcPct val="20000"/>
              </a:spcBef>
              <a:buFont typeface="Wingdings" pitchFamily="2" charset="2"/>
              <a:buChar char="§"/>
            </a:pPr>
            <a:r>
              <a:rPr lang="fr-FR" sz="2800">
                <a:solidFill>
                  <a:srgbClr val="7030A0"/>
                </a:solidFill>
              </a:rPr>
              <a:t>Premier passage en CPC le 11 juin 2013, dernier le 9 décembre 2013</a:t>
            </a:r>
          </a:p>
        </p:txBody>
      </p:sp>
      <p:sp>
        <p:nvSpPr>
          <p:cNvPr id="3789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9D505EB-2D02-426D-A27C-7F882D087D41}" type="slidenum">
              <a:rPr lang="fr-FR">
                <a:solidFill>
                  <a:srgbClr val="898989"/>
                </a:solidFill>
              </a:rPr>
              <a:pPr fontAlgn="base">
                <a:spcBef>
                  <a:spcPct val="0"/>
                </a:spcBef>
                <a:spcAft>
                  <a:spcPct val="0"/>
                </a:spcAft>
              </a:pPr>
              <a:t>35</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3" name="Rectangle 2"/>
          <p:cNvSpPr/>
          <p:nvPr/>
        </p:nvSpPr>
        <p:spPr>
          <a:xfrm>
            <a:off x="858838" y="4300538"/>
            <a:ext cx="7516812" cy="1754187"/>
          </a:xfrm>
          <a:prstGeom prst="rect">
            <a:avLst/>
          </a:prstGeom>
        </p:spPr>
        <p:txBody>
          <a:bodyPr>
            <a:spAutoFit/>
          </a:bodyPr>
          <a:lstStyle/>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latin typeface="+mn-lt"/>
              </a:rPr>
              <a:t>LE BAC PRO </a:t>
            </a:r>
          </a:p>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latin typeface="+mn-lt"/>
              </a:rPr>
              <a:t>TECHNIQUES D’INTERVENTIONS SUR INSTALLATIONS NUCLÉAIRES </a:t>
            </a:r>
          </a:p>
        </p:txBody>
      </p:sp>
      <p:sp>
        <p:nvSpPr>
          <p:cNvPr id="38917" name="Titre 1"/>
          <p:cNvSpPr>
            <a:spLocks noGrp="1"/>
          </p:cNvSpPr>
          <p:nvPr>
            <p:ph type="ctrTitle"/>
          </p:nvPr>
        </p:nvSpPr>
        <p:spPr>
          <a:xfrm>
            <a:off x="755650" y="1268413"/>
            <a:ext cx="7772400" cy="1470025"/>
          </a:xfrm>
        </p:spPr>
        <p:txBody>
          <a:bodyPr/>
          <a:lstStyle/>
          <a:p>
            <a:pPr eaLnBrk="1" hangingPunct="1"/>
            <a:r>
              <a:rPr lang="fr-FR" sz="3600" smtClean="0">
                <a:solidFill>
                  <a:srgbClr val="7030A0"/>
                </a:solidFill>
              </a:rPr>
              <a:t>Baccalauréat professionnel Environnement Nucléaire</a:t>
            </a:r>
          </a:p>
        </p:txBody>
      </p:sp>
      <p:sp>
        <p:nvSpPr>
          <p:cNvPr id="5" name="Flèche vers le bas 4"/>
          <p:cNvSpPr/>
          <p:nvPr/>
        </p:nvSpPr>
        <p:spPr>
          <a:xfrm>
            <a:off x="4402138" y="2816225"/>
            <a:ext cx="431800" cy="122555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892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375D4F-158D-4071-B4BF-B88CC98625B4}" type="slidenum">
              <a:rPr lang="fr-FR" smtClean="0">
                <a:solidFill>
                  <a:srgbClr val="898989"/>
                </a:solidFill>
              </a:rPr>
              <a:pPr fontAlgn="base">
                <a:spcBef>
                  <a:spcPct val="0"/>
                </a:spcBef>
                <a:spcAft>
                  <a:spcPct val="0"/>
                </a:spcAft>
              </a:pPr>
              <a:t>36</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3" name="Rectangle 2"/>
          <p:cNvSpPr/>
          <p:nvPr/>
        </p:nvSpPr>
        <p:spPr>
          <a:xfrm>
            <a:off x="992188" y="981075"/>
            <a:ext cx="7516812" cy="646113"/>
          </a:xfrm>
          <a:prstGeom prst="rect">
            <a:avLst/>
          </a:prstGeom>
        </p:spPr>
        <p:txBody>
          <a:bodyPr>
            <a:spAutoFit/>
          </a:bodyPr>
          <a:lstStyle/>
          <a:p>
            <a:pPr algn="ctr" fontAlgn="auto">
              <a:spcBef>
                <a:spcPts val="0"/>
              </a:spcBef>
              <a:spcAft>
                <a:spcPts val="0"/>
              </a:spcAft>
              <a:defRPr/>
            </a:pPr>
            <a:r>
              <a:rPr lang="fr-FR" sz="3600" b="1" spc="50" dirty="0">
                <a:ln w="11430"/>
                <a:solidFill>
                  <a:srgbClr val="7030A0"/>
                </a:solidFill>
                <a:latin typeface="+mn-lt"/>
              </a:rPr>
              <a:t>Pourquoi ce changement de nom ?</a:t>
            </a:r>
          </a:p>
        </p:txBody>
      </p:sp>
      <p:sp>
        <p:nvSpPr>
          <p:cNvPr id="9" name="Rectangle 8"/>
          <p:cNvSpPr>
            <a:spLocks noChangeArrowheads="1"/>
          </p:cNvSpPr>
          <p:nvPr/>
        </p:nvSpPr>
        <p:spPr bwMode="auto">
          <a:xfrm>
            <a:off x="766763" y="2133600"/>
            <a:ext cx="7966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buFont typeface="Wingdings" pitchFamily="2" charset="2"/>
              <a:buChar char="§"/>
            </a:pPr>
            <a:r>
              <a:rPr lang="fr-FR" sz="2800">
                <a:solidFill>
                  <a:srgbClr val="7030A0"/>
                </a:solidFill>
              </a:rPr>
              <a:t>Le mot environnement n’est pas représentatif du métier</a:t>
            </a:r>
          </a:p>
          <a:p>
            <a:pPr marL="354013" indent="-354013">
              <a:buFont typeface="Wingdings" pitchFamily="2" charset="2"/>
              <a:buChar char="§"/>
            </a:pPr>
            <a:endParaRPr lang="fr-FR" sz="2800">
              <a:solidFill>
                <a:srgbClr val="7030A0"/>
              </a:solidFill>
            </a:endParaRPr>
          </a:p>
          <a:p>
            <a:pPr marL="354013" indent="-354013">
              <a:buFont typeface="Wingdings" pitchFamily="2" charset="2"/>
              <a:buChar char="§"/>
            </a:pPr>
            <a:r>
              <a:rPr lang="fr-FR" sz="2800">
                <a:solidFill>
                  <a:srgbClr val="7030A0"/>
                </a:solidFill>
              </a:rPr>
              <a:t>Placer la maintenance au centre et au cœur du diplôme</a:t>
            </a:r>
          </a:p>
          <a:p>
            <a:pPr marL="354013" indent="-354013">
              <a:buFont typeface="Wingdings" pitchFamily="2" charset="2"/>
              <a:buChar char="§"/>
            </a:pPr>
            <a:endParaRPr lang="fr-FR" sz="2800">
              <a:solidFill>
                <a:srgbClr val="7030A0"/>
              </a:solidFill>
            </a:endParaRPr>
          </a:p>
          <a:p>
            <a:pPr marL="354013" indent="-354013">
              <a:buFont typeface="Wingdings" pitchFamily="2" charset="2"/>
              <a:buChar char="§"/>
            </a:pPr>
            <a:r>
              <a:rPr lang="fr-FR" sz="2800">
                <a:solidFill>
                  <a:srgbClr val="7030A0"/>
                </a:solidFill>
              </a:rPr>
              <a:t>L’utilisation du terme "technicien" devant est contesté car représente pour les industriels un niveau élevé et ne couvre pas une appellation métier</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994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A66915C-3BCF-4166-A64A-A7438579136F}" type="slidenum">
              <a:rPr lang="fr-FR" smtClean="0">
                <a:solidFill>
                  <a:srgbClr val="898989"/>
                </a:solidFill>
              </a:rPr>
              <a:pPr fontAlgn="base">
                <a:spcBef>
                  <a:spcPct val="0"/>
                </a:spcBef>
                <a:spcAft>
                  <a:spcPct val="0"/>
                </a:spcAft>
              </a:pPr>
              <a:t>37</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L’évolution du RAP</a:t>
            </a:r>
          </a:p>
        </p:txBody>
      </p:sp>
      <p:sp>
        <p:nvSpPr>
          <p:cNvPr id="10" name="Espace réservé du contenu 2"/>
          <p:cNvSpPr txBox="1">
            <a:spLocks/>
          </p:cNvSpPr>
          <p:nvPr/>
        </p:nvSpPr>
        <p:spPr>
          <a:xfrm>
            <a:off x="755650" y="1835150"/>
            <a:ext cx="8229600" cy="4751388"/>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4013" indent="-354013" algn="l" fontAlgn="auto">
              <a:spcAft>
                <a:spcPts val="0"/>
              </a:spcAft>
              <a:buFont typeface="Wingdings" pitchFamily="2" charset="2"/>
              <a:buChar char="§"/>
              <a:defRPr/>
            </a:pPr>
            <a:r>
              <a:rPr lang="fr-FR" sz="2800" dirty="0" smtClean="0">
                <a:solidFill>
                  <a:srgbClr val="7030A0"/>
                </a:solidFill>
              </a:rPr>
              <a:t> Le </a:t>
            </a:r>
            <a:r>
              <a:rPr lang="fr-FR" sz="2800" dirty="0">
                <a:solidFill>
                  <a:srgbClr val="7030A0"/>
                </a:solidFill>
              </a:rPr>
              <a:t>titulaire du Baccalauréat professionnel « Techniques d’Interventions sur Installations Nucléaires » </a:t>
            </a:r>
            <a:r>
              <a:rPr lang="fr-FR" sz="2800" dirty="0">
                <a:solidFill>
                  <a:srgbClr val="C00000"/>
                </a:solidFill>
              </a:rPr>
              <a:t>est membre actif d’une équipe opérationnelle</a:t>
            </a:r>
            <a:r>
              <a:rPr lang="fr-FR" sz="2800" dirty="0">
                <a:solidFill>
                  <a:srgbClr val="FF0000"/>
                </a:solidFill>
              </a:rPr>
              <a:t> </a:t>
            </a:r>
            <a:r>
              <a:rPr lang="fr-FR" sz="2800" dirty="0">
                <a:solidFill>
                  <a:srgbClr val="7030A0"/>
                </a:solidFill>
              </a:rPr>
              <a:t>intervenant en environnement </a:t>
            </a:r>
            <a:r>
              <a:rPr lang="fr-FR" sz="2800" dirty="0" smtClean="0">
                <a:solidFill>
                  <a:srgbClr val="7030A0"/>
                </a:solidFill>
              </a:rPr>
              <a:t>nucléaire</a:t>
            </a:r>
            <a:endParaRPr lang="fr-FR" sz="2800" dirty="0">
              <a:solidFill>
                <a:srgbClr val="7030A0"/>
              </a:solidFill>
            </a:endParaRPr>
          </a:p>
          <a:p>
            <a:pPr algn="l" fontAlgn="auto">
              <a:spcAft>
                <a:spcPts val="0"/>
              </a:spcAft>
              <a:buFont typeface="Arial" pitchFamily="34" charset="0"/>
              <a:buChar char="•"/>
              <a:defRPr/>
            </a:pPr>
            <a:endParaRPr lang="fr-FR" sz="2800" dirty="0">
              <a:solidFill>
                <a:srgbClr val="7030A0"/>
              </a:solidFill>
            </a:endParaRPr>
          </a:p>
          <a:p>
            <a:pPr algn="l" fontAlgn="auto">
              <a:spcAft>
                <a:spcPts val="0"/>
              </a:spcAft>
              <a:defRPr/>
            </a:pPr>
            <a:r>
              <a:rPr lang="fr-FR" sz="2800" dirty="0">
                <a:solidFill>
                  <a:srgbClr val="7030A0"/>
                </a:solidFill>
              </a:rPr>
              <a:t>Son travail consiste à :</a:t>
            </a:r>
          </a:p>
          <a:p>
            <a:pPr algn="l" fontAlgn="auto">
              <a:spcAft>
                <a:spcPts val="0"/>
              </a:spcAft>
              <a:defRPr/>
            </a:pPr>
            <a:r>
              <a:rPr lang="fr-FR" sz="2800" dirty="0" smtClean="0">
                <a:solidFill>
                  <a:srgbClr val="7030A0"/>
                </a:solidFill>
              </a:rPr>
              <a:t>- </a:t>
            </a:r>
            <a:r>
              <a:rPr lang="fr-FR" sz="2800" dirty="0" smtClean="0">
                <a:solidFill>
                  <a:srgbClr val="C00000"/>
                </a:solidFill>
              </a:rPr>
              <a:t>assurer </a:t>
            </a:r>
            <a:r>
              <a:rPr lang="fr-FR" sz="2800" dirty="0" smtClean="0">
                <a:solidFill>
                  <a:srgbClr val="C00000"/>
                </a:solidFill>
                <a:sym typeface="Symbol"/>
              </a:rPr>
              <a:t> </a:t>
            </a:r>
            <a:r>
              <a:rPr lang="fr-FR" sz="2800" dirty="0" smtClean="0">
                <a:solidFill>
                  <a:srgbClr val="C00000"/>
                </a:solidFill>
              </a:rPr>
              <a:t>participer </a:t>
            </a:r>
            <a:r>
              <a:rPr lang="fr-FR" sz="2800" dirty="0">
                <a:solidFill>
                  <a:srgbClr val="7030A0"/>
                </a:solidFill>
              </a:rPr>
              <a:t>à des opérations de logistique nucléaire </a:t>
            </a:r>
          </a:p>
          <a:p>
            <a:pPr algn="l" fontAlgn="auto">
              <a:spcAft>
                <a:spcPts val="0"/>
              </a:spcAft>
              <a:defRPr/>
            </a:pPr>
            <a:r>
              <a:rPr lang="fr-FR" sz="2800" dirty="0">
                <a:solidFill>
                  <a:srgbClr val="7030A0"/>
                </a:solidFill>
              </a:rPr>
              <a:t>- </a:t>
            </a:r>
            <a:r>
              <a:rPr lang="fr-FR" sz="2800" dirty="0">
                <a:solidFill>
                  <a:srgbClr val="C00000"/>
                </a:solidFill>
              </a:rPr>
              <a:t>participer</a:t>
            </a:r>
            <a:r>
              <a:rPr lang="fr-FR" sz="2800" dirty="0">
                <a:solidFill>
                  <a:srgbClr val="7030A0"/>
                </a:solidFill>
              </a:rPr>
              <a:t> à la gestion de déchets des industries nucléaires </a:t>
            </a:r>
            <a:endParaRPr lang="fr-FR" sz="2800" dirty="0" smtClean="0">
              <a:solidFill>
                <a:srgbClr val="7030A0"/>
              </a:solidFill>
            </a:endParaRPr>
          </a:p>
          <a:p>
            <a:pPr algn="l" fontAlgn="auto">
              <a:spcAft>
                <a:spcPts val="0"/>
              </a:spcAft>
              <a:defRPr/>
            </a:pPr>
            <a:r>
              <a:rPr lang="fr-FR" sz="2800" dirty="0" smtClean="0">
                <a:solidFill>
                  <a:srgbClr val="7030A0"/>
                </a:solidFill>
              </a:rPr>
              <a:t>- </a:t>
            </a:r>
            <a:r>
              <a:rPr lang="fr-FR" sz="2800" dirty="0" smtClean="0">
                <a:solidFill>
                  <a:srgbClr val="C00000"/>
                </a:solidFill>
              </a:rPr>
              <a:t>contribuer </a:t>
            </a:r>
            <a:r>
              <a:rPr lang="fr-FR" sz="2800" dirty="0" smtClean="0">
                <a:solidFill>
                  <a:srgbClr val="C00000"/>
                </a:solidFill>
                <a:sym typeface="Symbol"/>
              </a:rPr>
              <a:t></a:t>
            </a:r>
            <a:r>
              <a:rPr lang="fr-FR" sz="2800" dirty="0" smtClean="0">
                <a:solidFill>
                  <a:srgbClr val="C00000"/>
                </a:solidFill>
              </a:rPr>
              <a:t> participer </a:t>
            </a:r>
            <a:r>
              <a:rPr lang="fr-FR" sz="2800" dirty="0" smtClean="0">
                <a:solidFill>
                  <a:srgbClr val="7030A0"/>
                </a:solidFill>
              </a:rPr>
              <a:t>aux opérations de démantèlement d’installations </a:t>
            </a:r>
          </a:p>
          <a:p>
            <a:pPr algn="l" fontAlgn="auto">
              <a:spcAft>
                <a:spcPts val="0"/>
              </a:spcAft>
              <a:defRPr/>
            </a:pPr>
            <a:r>
              <a:rPr lang="fr-FR" sz="2800" dirty="0" smtClean="0">
                <a:solidFill>
                  <a:srgbClr val="7030A0"/>
                </a:solidFill>
              </a:rPr>
              <a:t>- </a:t>
            </a:r>
            <a:r>
              <a:rPr lang="fr-FR" sz="2800" dirty="0">
                <a:solidFill>
                  <a:srgbClr val="7030A0"/>
                </a:solidFill>
              </a:rPr>
              <a:t>assurer des opérations de maintenance préventive et </a:t>
            </a:r>
            <a:r>
              <a:rPr lang="fr-FR" sz="2800" dirty="0" smtClean="0">
                <a:solidFill>
                  <a:srgbClr val="7030A0"/>
                </a:solidFill>
              </a:rPr>
              <a:t>corrective</a:t>
            </a:r>
            <a:endParaRPr lang="fr-FR" sz="2800" dirty="0">
              <a:solidFill>
                <a:srgbClr val="7030A0"/>
              </a:solidFill>
            </a:endParaRP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096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FA0A76D-ED84-4A6C-8E32-027197DE521E}" type="slidenum">
              <a:rPr lang="fr-FR" smtClean="0">
                <a:solidFill>
                  <a:srgbClr val="898989"/>
                </a:solidFill>
              </a:rPr>
              <a:pPr fontAlgn="base">
                <a:spcBef>
                  <a:spcPct val="0"/>
                </a:spcBef>
                <a:spcAft>
                  <a:spcPct val="0"/>
                </a:spcAft>
              </a:pPr>
              <a:t>38</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L’évolution du RAP</a:t>
            </a:r>
          </a:p>
        </p:txBody>
      </p:sp>
      <p:sp>
        <p:nvSpPr>
          <p:cNvPr id="10" name="Espace réservé du contenu 2"/>
          <p:cNvSpPr txBox="1">
            <a:spLocks/>
          </p:cNvSpPr>
          <p:nvPr/>
        </p:nvSpPr>
        <p:spPr bwMode="auto">
          <a:xfrm>
            <a:off x="755650" y="183515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fr-FR" sz="2800">
                <a:solidFill>
                  <a:srgbClr val="7030A0"/>
                </a:solidFill>
              </a:rPr>
              <a:t>6 ACTIVITES PROFESSIONNELLES</a:t>
            </a:r>
          </a:p>
          <a:p>
            <a:pPr>
              <a:spcBef>
                <a:spcPct val="20000"/>
              </a:spcBef>
              <a:buFont typeface="Arial" charset="0"/>
              <a:buNone/>
            </a:pPr>
            <a:endParaRPr lang="fr-FR" sz="2800">
              <a:solidFill>
                <a:srgbClr val="7030A0"/>
              </a:solidFill>
            </a:endParaRPr>
          </a:p>
          <a:p>
            <a:pPr>
              <a:spcBef>
                <a:spcPct val="20000"/>
              </a:spcBef>
            </a:pPr>
            <a:r>
              <a:rPr lang="fr-FR" sz="2800">
                <a:solidFill>
                  <a:srgbClr val="7030A0"/>
                </a:solidFill>
              </a:rPr>
              <a:t>A1 : Fiabiliser les interventions et communiquer</a:t>
            </a:r>
          </a:p>
          <a:p>
            <a:pPr>
              <a:spcBef>
                <a:spcPct val="20000"/>
              </a:spcBef>
            </a:pPr>
            <a:r>
              <a:rPr lang="fr-FR" sz="2800">
                <a:solidFill>
                  <a:srgbClr val="7030A0"/>
                </a:solidFill>
              </a:rPr>
              <a:t>A2 : Exécuter des opérations de logistique</a:t>
            </a:r>
          </a:p>
          <a:p>
            <a:pPr>
              <a:spcBef>
                <a:spcPct val="20000"/>
              </a:spcBef>
            </a:pPr>
            <a:r>
              <a:rPr lang="fr-FR" sz="2800">
                <a:solidFill>
                  <a:srgbClr val="7030A0"/>
                </a:solidFill>
              </a:rPr>
              <a:t>A3 : Participer à la gestion des déchets</a:t>
            </a:r>
          </a:p>
          <a:p>
            <a:pPr>
              <a:spcBef>
                <a:spcPct val="20000"/>
              </a:spcBef>
            </a:pPr>
            <a:r>
              <a:rPr lang="fr-FR" sz="2800">
                <a:solidFill>
                  <a:srgbClr val="7030A0"/>
                </a:solidFill>
              </a:rPr>
              <a:t>A4 : Exécuter des opérations de démantèlement</a:t>
            </a:r>
          </a:p>
          <a:p>
            <a:pPr>
              <a:spcBef>
                <a:spcPct val="20000"/>
              </a:spcBef>
            </a:pPr>
            <a:r>
              <a:rPr lang="fr-FR" sz="2800">
                <a:solidFill>
                  <a:srgbClr val="7030A0"/>
                </a:solidFill>
              </a:rPr>
              <a:t>A5 : Participer à la sécurité et à la radioprotection</a:t>
            </a:r>
          </a:p>
          <a:p>
            <a:pPr>
              <a:spcBef>
                <a:spcPct val="20000"/>
              </a:spcBef>
            </a:pPr>
            <a:r>
              <a:rPr lang="fr-FR" sz="2800">
                <a:solidFill>
                  <a:srgbClr val="7030A0"/>
                </a:solidFill>
              </a:rPr>
              <a:t>A6 : Exécuter des opérations de maintenance</a:t>
            </a:r>
          </a:p>
          <a:p>
            <a:pPr>
              <a:spcBef>
                <a:spcPct val="20000"/>
              </a:spcBef>
              <a:buFont typeface="Arial" charset="0"/>
              <a:buChar char="•"/>
            </a:pPr>
            <a:endParaRPr lang="fr-FR" sz="2800">
              <a:solidFill>
                <a:srgbClr val="7030A0"/>
              </a:solidFill>
            </a:endParaRPr>
          </a:p>
          <a:p>
            <a:pPr>
              <a:spcBef>
                <a:spcPct val="20000"/>
              </a:spcBef>
              <a:buFont typeface="Arial" charset="0"/>
              <a:buChar char="•"/>
            </a:pPr>
            <a:endParaRPr lang="fr-FR" sz="2800">
              <a:solidFill>
                <a:srgbClr val="7030A0"/>
              </a:solidFill>
            </a:endParaRP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199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C0A2A5-BCC9-4654-99AC-FF7941FE06DC}" type="slidenum">
              <a:rPr lang="fr-FR" smtClean="0">
                <a:solidFill>
                  <a:srgbClr val="898989"/>
                </a:solidFill>
              </a:rPr>
              <a:pPr fontAlgn="base">
                <a:spcBef>
                  <a:spcPct val="0"/>
                </a:spcBef>
                <a:spcAft>
                  <a:spcPct val="0"/>
                </a:spcAft>
              </a:pPr>
              <a:t>39</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6149" name="Rectangle 11"/>
          <p:cNvSpPr>
            <a:spLocks noChangeArrowheads="1"/>
          </p:cNvSpPr>
          <p:nvPr/>
        </p:nvSpPr>
        <p:spPr bwMode="auto">
          <a:xfrm rot="-5400000">
            <a:off x="-622299" y="3167062"/>
            <a:ext cx="178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b="1">
                <a:solidFill>
                  <a:srgbClr val="FFFFFF"/>
                </a:solidFill>
              </a:rPr>
              <a:t>PLANNING</a:t>
            </a:r>
          </a:p>
        </p:txBody>
      </p:sp>
      <p:graphicFrame>
        <p:nvGraphicFramePr>
          <p:cNvPr id="2" name="Tableau 1"/>
          <p:cNvGraphicFramePr>
            <a:graphicFrameLocks noGrp="1"/>
          </p:cNvGraphicFramePr>
          <p:nvPr>
            <p:extLst>
              <p:ext uri="{D42A27DB-BD31-4B8C-83A1-F6EECF244321}">
                <p14:modId xmlns:p14="http://schemas.microsoft.com/office/powerpoint/2010/main" val="1631654209"/>
              </p:ext>
            </p:extLst>
          </p:nvPr>
        </p:nvGraphicFramePr>
        <p:xfrm>
          <a:off x="755650" y="541338"/>
          <a:ext cx="8208963" cy="5767545"/>
        </p:xfrm>
        <a:graphic>
          <a:graphicData uri="http://schemas.openxmlformats.org/drawingml/2006/table">
            <a:tbl>
              <a:tblPr firstRow="1" firstCol="1" bandRow="1">
                <a:tableStyleId>{5C22544A-7EE6-4342-B048-85BDC9FD1C3A}</a:tableStyleId>
              </a:tblPr>
              <a:tblGrid>
                <a:gridCol w="1584186"/>
                <a:gridCol w="2736321"/>
                <a:gridCol w="3888456"/>
              </a:tblGrid>
              <a:tr h="315458">
                <a:tc>
                  <a:txBody>
                    <a:bodyPr/>
                    <a:lstStyle/>
                    <a:p>
                      <a:pPr>
                        <a:lnSpc>
                          <a:spcPct val="115000"/>
                        </a:lnSpc>
                        <a:spcAft>
                          <a:spcPts val="0"/>
                        </a:spcAft>
                      </a:pPr>
                      <a:r>
                        <a:rPr lang="fr-FR" sz="1800" dirty="0">
                          <a:effectLst/>
                          <a:latin typeface="Arial" pitchFamily="34" charset="0"/>
                          <a:cs typeface="Arial" pitchFamily="34" charset="0"/>
                        </a:rPr>
                        <a:t>Horaires</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a:effectLst/>
                          <a:latin typeface="Arial" pitchFamily="34" charset="0"/>
                          <a:cs typeface="Arial" pitchFamily="34" charset="0"/>
                        </a:rPr>
                        <a:t>Titre de l’intervention</a:t>
                      </a:r>
                      <a:endParaRPr lang="fr-FR" sz="180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a:effectLst/>
                          <a:latin typeface="Arial" pitchFamily="34" charset="0"/>
                          <a:cs typeface="Arial" pitchFamily="34" charset="0"/>
                        </a:rPr>
                        <a:t>Intervenants</a:t>
                      </a:r>
                      <a:endParaRPr lang="fr-FR" sz="1800">
                        <a:effectLst/>
                        <a:latin typeface="Arial" pitchFamily="34" charset="0"/>
                        <a:ea typeface="Calibri"/>
                        <a:cs typeface="Arial" pitchFamily="34" charset="0"/>
                      </a:endParaRPr>
                    </a:p>
                  </a:txBody>
                  <a:tcPr marL="38334" marR="38334" marT="0" marB="0" anchor="ctr"/>
                </a:tc>
              </a:tr>
              <a:tr h="630916">
                <a:tc>
                  <a:txBody>
                    <a:bodyPr/>
                    <a:lstStyle/>
                    <a:p>
                      <a:pPr>
                        <a:lnSpc>
                          <a:spcPct val="115000"/>
                        </a:lnSpc>
                        <a:spcAft>
                          <a:spcPts val="0"/>
                        </a:spcAft>
                      </a:pPr>
                      <a:r>
                        <a:rPr lang="fr-FR" sz="1800" dirty="0">
                          <a:effectLst/>
                          <a:latin typeface="Arial" pitchFamily="34" charset="0"/>
                          <a:cs typeface="Arial" pitchFamily="34" charset="0"/>
                        </a:rPr>
                        <a:t>13h30 / 14h</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Pratique de fiabilisation des activités humaines</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Dominique LAMBELET - EDF</a:t>
                      </a:r>
                      <a:endParaRPr lang="fr-FR" sz="1800" dirty="0">
                        <a:effectLst/>
                        <a:latin typeface="Arial" pitchFamily="34" charset="0"/>
                        <a:ea typeface="Calibri"/>
                        <a:cs typeface="Arial" pitchFamily="34" charset="0"/>
                      </a:endParaRPr>
                    </a:p>
                  </a:txBody>
                  <a:tcPr marL="38334" marR="38334" marT="0" marB="0" anchor="ctr"/>
                </a:tc>
              </a:tr>
              <a:tr h="630916">
                <a:tc>
                  <a:txBody>
                    <a:bodyPr/>
                    <a:lstStyle/>
                    <a:p>
                      <a:pPr>
                        <a:lnSpc>
                          <a:spcPct val="115000"/>
                        </a:lnSpc>
                        <a:spcAft>
                          <a:spcPts val="0"/>
                        </a:spcAft>
                      </a:pPr>
                      <a:r>
                        <a:rPr lang="fr-FR" sz="1800" dirty="0">
                          <a:effectLst/>
                          <a:latin typeface="Arial" pitchFamily="34" charset="0"/>
                          <a:cs typeface="Arial" pitchFamily="34" charset="0"/>
                        </a:rPr>
                        <a:t>14h / 14h30</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smtClean="0">
                          <a:effectLst/>
                          <a:latin typeface="Arial" pitchFamily="34" charset="0"/>
                          <a:cs typeface="Arial" pitchFamily="34" charset="0"/>
                        </a:rPr>
                        <a:t>Le</a:t>
                      </a:r>
                      <a:r>
                        <a:rPr lang="fr-FR" sz="1800" baseline="0" dirty="0" smtClean="0">
                          <a:effectLst/>
                          <a:latin typeface="Arial" pitchFamily="34" charset="0"/>
                          <a:cs typeface="Arial" pitchFamily="34" charset="0"/>
                        </a:rPr>
                        <a:t> </a:t>
                      </a:r>
                      <a:r>
                        <a:rPr lang="fr-FR" sz="1800" dirty="0" smtClean="0">
                          <a:effectLst/>
                          <a:latin typeface="Arial" pitchFamily="34" charset="0"/>
                          <a:cs typeface="Arial" pitchFamily="34" charset="0"/>
                        </a:rPr>
                        <a:t>démantèlement des installations nucléaires</a:t>
                      </a:r>
                      <a:endParaRPr lang="fr-FR" sz="1800" dirty="0">
                        <a:effectLst/>
                        <a:latin typeface="Arial" pitchFamily="34" charset="0"/>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Michel K. JEANJACQUES - CEA</a:t>
                      </a:r>
                      <a:endParaRPr lang="fr-FR" sz="1800" dirty="0">
                        <a:effectLst/>
                        <a:latin typeface="Arial" pitchFamily="34" charset="0"/>
                        <a:ea typeface="Calibri"/>
                        <a:cs typeface="Arial" pitchFamily="34" charset="0"/>
                      </a:endParaRPr>
                    </a:p>
                  </a:txBody>
                  <a:tcPr marL="38334" marR="38334" marT="0" marB="0" anchor="ctr"/>
                </a:tc>
              </a:tr>
              <a:tr h="630916">
                <a:tc>
                  <a:txBody>
                    <a:bodyPr/>
                    <a:lstStyle/>
                    <a:p>
                      <a:pPr>
                        <a:lnSpc>
                          <a:spcPct val="115000"/>
                        </a:lnSpc>
                        <a:spcAft>
                          <a:spcPts val="0"/>
                        </a:spcAft>
                      </a:pPr>
                      <a:r>
                        <a:rPr lang="fr-FR" sz="1800">
                          <a:effectLst/>
                          <a:latin typeface="Arial" pitchFamily="34" charset="0"/>
                          <a:cs typeface="Arial" pitchFamily="34" charset="0"/>
                        </a:rPr>
                        <a:t>14h30 / 15h</a:t>
                      </a:r>
                      <a:endParaRPr lang="fr-FR" sz="180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Quelles activités regroupe une PGAC ? </a:t>
                      </a: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Grégory SARAFINOF - COPSAR</a:t>
                      </a:r>
                      <a:endParaRPr lang="fr-FR" sz="1800" dirty="0">
                        <a:effectLst/>
                        <a:latin typeface="Arial" pitchFamily="34" charset="0"/>
                        <a:ea typeface="Calibri"/>
                        <a:cs typeface="Arial" pitchFamily="34" charset="0"/>
                      </a:endParaRPr>
                    </a:p>
                  </a:txBody>
                  <a:tcPr marL="38334" marR="38334" marT="0" marB="0" anchor="ctr"/>
                </a:tc>
              </a:tr>
              <a:tr h="315458">
                <a:tc>
                  <a:txBody>
                    <a:bodyPr/>
                    <a:lstStyle/>
                    <a:p>
                      <a:pPr>
                        <a:lnSpc>
                          <a:spcPct val="115000"/>
                        </a:lnSpc>
                        <a:spcAft>
                          <a:spcPts val="0"/>
                        </a:spcAft>
                      </a:pPr>
                      <a:r>
                        <a:rPr lang="fr-FR" sz="1800" dirty="0">
                          <a:effectLst/>
                          <a:latin typeface="Arial" pitchFamily="34" charset="0"/>
                          <a:cs typeface="Arial" pitchFamily="34" charset="0"/>
                        </a:rPr>
                        <a:t>15h / </a:t>
                      </a:r>
                      <a:r>
                        <a:rPr lang="fr-FR" sz="1800" dirty="0" smtClean="0">
                          <a:effectLst/>
                          <a:latin typeface="Arial" pitchFamily="34" charset="0"/>
                          <a:cs typeface="Arial" pitchFamily="34" charset="0"/>
                        </a:rPr>
                        <a:t>15h15</a:t>
                      </a:r>
                      <a:endParaRPr lang="fr-FR" sz="1800" dirty="0">
                        <a:effectLst/>
                        <a:latin typeface="Arial" pitchFamily="34" charset="0"/>
                        <a:ea typeface="Calibri"/>
                        <a:cs typeface="Arial" pitchFamily="34" charset="0"/>
                      </a:endParaRPr>
                    </a:p>
                  </a:txBody>
                  <a:tcPr marL="38334" marR="3833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Arial" pitchFamily="34" charset="0"/>
                          <a:cs typeface="Arial" pitchFamily="34" charset="0"/>
                        </a:rPr>
                        <a:t>Pause</a:t>
                      </a:r>
                    </a:p>
                  </a:txBody>
                  <a:tcPr marL="38334" marR="38334" marT="0" marB="0" anchor="ctr"/>
                </a:tc>
                <a:tc>
                  <a:txBody>
                    <a:bodyPr/>
                    <a:lstStyle/>
                    <a:p>
                      <a:endParaRPr lang="fr-FR" sz="1800" dirty="0"/>
                    </a:p>
                  </a:txBody>
                  <a:tcPr marL="38334" marR="38334" marT="0" marB="0" anchor="ctr"/>
                </a:tc>
              </a:tr>
              <a:tr h="630916">
                <a:tc>
                  <a:txBody>
                    <a:bodyPr/>
                    <a:lstStyle/>
                    <a:p>
                      <a:pPr>
                        <a:lnSpc>
                          <a:spcPct val="115000"/>
                        </a:lnSpc>
                        <a:spcAft>
                          <a:spcPts val="0"/>
                        </a:spcAft>
                      </a:pPr>
                      <a:r>
                        <a:rPr lang="fr-FR" sz="1800" dirty="0" smtClean="0">
                          <a:effectLst/>
                          <a:latin typeface="Arial" pitchFamily="34" charset="0"/>
                          <a:cs typeface="Arial" pitchFamily="34" charset="0"/>
                        </a:rPr>
                        <a:t>15h15 </a:t>
                      </a:r>
                      <a:r>
                        <a:rPr lang="fr-FR" sz="1800" dirty="0">
                          <a:effectLst/>
                          <a:latin typeface="Arial" pitchFamily="34" charset="0"/>
                          <a:cs typeface="Arial" pitchFamily="34" charset="0"/>
                        </a:rPr>
                        <a:t>/ </a:t>
                      </a:r>
                      <a:r>
                        <a:rPr lang="fr-FR" sz="1800" dirty="0" smtClean="0">
                          <a:effectLst/>
                          <a:latin typeface="Arial" pitchFamily="34" charset="0"/>
                          <a:cs typeface="Arial" pitchFamily="34" charset="0"/>
                        </a:rPr>
                        <a:t>15h30</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Orientation des élèves </a:t>
                      </a:r>
                      <a:r>
                        <a:rPr lang="fr-FR" sz="1800" dirty="0" smtClean="0">
                          <a:effectLst/>
                          <a:latin typeface="Arial" pitchFamily="34" charset="0"/>
                          <a:cs typeface="Arial" pitchFamily="34" charset="0"/>
                        </a:rPr>
                        <a:t> </a:t>
                      </a:r>
                      <a:r>
                        <a:rPr lang="fr-FR" sz="1800" dirty="0">
                          <a:effectLst/>
                          <a:latin typeface="Arial" pitchFamily="34" charset="0"/>
                          <a:cs typeface="Arial" pitchFamily="34" charset="0"/>
                        </a:rPr>
                        <a:t>Insertion professionnelle</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Fabrice MÉTHÉE – Philippe </a:t>
                      </a:r>
                      <a:r>
                        <a:rPr lang="fr-FR" sz="1800" dirty="0" smtClean="0">
                          <a:effectLst/>
                          <a:latin typeface="Arial" pitchFamily="34" charset="0"/>
                          <a:cs typeface="Arial" pitchFamily="34" charset="0"/>
                        </a:rPr>
                        <a:t>CLARIS (Chef des travaux Bagnols)</a:t>
                      </a:r>
                      <a:endParaRPr lang="fr-FR" sz="1800" dirty="0">
                        <a:effectLst/>
                        <a:latin typeface="Arial" pitchFamily="34" charset="0"/>
                        <a:ea typeface="Calibri"/>
                        <a:cs typeface="Arial" pitchFamily="34" charset="0"/>
                      </a:endParaRPr>
                    </a:p>
                  </a:txBody>
                  <a:tcPr marL="38334" marR="38334" marT="0" marB="0" anchor="ctr"/>
                </a:tc>
              </a:tr>
              <a:tr h="720057">
                <a:tc>
                  <a:txBody>
                    <a:bodyPr/>
                    <a:lstStyle/>
                    <a:p>
                      <a:pPr>
                        <a:lnSpc>
                          <a:spcPct val="115000"/>
                        </a:lnSpc>
                        <a:spcAft>
                          <a:spcPts val="0"/>
                        </a:spcAft>
                      </a:pPr>
                      <a:r>
                        <a:rPr lang="fr-FR" sz="1800" dirty="0" smtClean="0">
                          <a:effectLst/>
                          <a:latin typeface="Arial" pitchFamily="34" charset="0"/>
                          <a:cs typeface="Arial" pitchFamily="34" charset="0"/>
                        </a:rPr>
                        <a:t>15h30 </a:t>
                      </a:r>
                      <a:r>
                        <a:rPr lang="fr-FR" sz="1800" dirty="0">
                          <a:effectLst/>
                          <a:latin typeface="Arial" pitchFamily="34" charset="0"/>
                          <a:cs typeface="Arial" pitchFamily="34" charset="0"/>
                        </a:rPr>
                        <a:t>/ </a:t>
                      </a:r>
                      <a:r>
                        <a:rPr lang="fr-FR" sz="1800" dirty="0" smtClean="0">
                          <a:effectLst/>
                          <a:latin typeface="Arial" pitchFamily="34" charset="0"/>
                          <a:cs typeface="Arial" pitchFamily="34" charset="0"/>
                        </a:rPr>
                        <a:t>15h45</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Ressources pédagogiques partagées</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Thomas BRIĖRE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Enseignant </a:t>
                      </a:r>
                      <a:r>
                        <a:rPr lang="fr-FR" sz="1800" dirty="0">
                          <a:effectLst/>
                          <a:latin typeface="Arial" pitchFamily="34" charset="0"/>
                          <a:cs typeface="Arial" pitchFamily="34" charset="0"/>
                        </a:rPr>
                        <a:t>Lycée Obernai</a:t>
                      </a:r>
                      <a:endParaRPr lang="fr-FR" sz="1800" dirty="0">
                        <a:effectLst/>
                        <a:latin typeface="Arial" pitchFamily="34" charset="0"/>
                        <a:ea typeface="Calibri"/>
                        <a:cs typeface="Arial" pitchFamily="34" charset="0"/>
                      </a:endParaRPr>
                    </a:p>
                  </a:txBody>
                  <a:tcPr marL="38334" marR="38334" marT="0" marB="0" anchor="ctr"/>
                </a:tc>
              </a:tr>
              <a:tr h="1261832">
                <a:tc>
                  <a:txBody>
                    <a:bodyPr/>
                    <a:lstStyle/>
                    <a:p>
                      <a:pPr>
                        <a:lnSpc>
                          <a:spcPct val="115000"/>
                        </a:lnSpc>
                        <a:spcAft>
                          <a:spcPts val="0"/>
                        </a:spcAft>
                      </a:pPr>
                      <a:r>
                        <a:rPr lang="fr-FR" sz="1800" dirty="0" smtClean="0">
                          <a:effectLst/>
                          <a:latin typeface="Arial" pitchFamily="34" charset="0"/>
                          <a:cs typeface="Arial" pitchFamily="34" charset="0"/>
                        </a:rPr>
                        <a:t>15h45 </a:t>
                      </a:r>
                      <a:r>
                        <a:rPr lang="fr-FR" sz="1800" dirty="0">
                          <a:effectLst/>
                          <a:latin typeface="Arial" pitchFamily="34" charset="0"/>
                          <a:cs typeface="Arial" pitchFamily="34" charset="0"/>
                        </a:rPr>
                        <a:t>/ </a:t>
                      </a:r>
                      <a:r>
                        <a:rPr lang="fr-FR" sz="1800" dirty="0" smtClean="0">
                          <a:effectLst/>
                          <a:latin typeface="Arial" pitchFamily="34" charset="0"/>
                          <a:cs typeface="Arial" pitchFamily="34" charset="0"/>
                        </a:rPr>
                        <a:t>16h</a:t>
                      </a:r>
                      <a:endParaRPr lang="fr-FR" sz="1800" dirty="0">
                        <a:effectLst/>
                        <a:latin typeface="Arial" pitchFamily="34" charset="0"/>
                        <a:ea typeface="Calibri"/>
                        <a:cs typeface="Arial" pitchFamily="34" charset="0"/>
                      </a:endParaRPr>
                    </a:p>
                  </a:txBody>
                  <a:tcPr marL="38334" marR="38334" marT="0" marB="0" anchor="ctr"/>
                </a:tc>
                <a:tc>
                  <a:txBody>
                    <a:bodyPr/>
                    <a:lstStyle/>
                    <a:p>
                      <a:pPr marL="449580" indent="-449580">
                        <a:lnSpc>
                          <a:spcPct val="115000"/>
                        </a:lnSpc>
                        <a:spcAft>
                          <a:spcPts val="0"/>
                        </a:spcAft>
                      </a:pPr>
                      <a:r>
                        <a:rPr lang="fr-FR" sz="1800" dirty="0">
                          <a:effectLst/>
                          <a:latin typeface="Arial" pitchFamily="34" charset="0"/>
                          <a:cs typeface="Arial" pitchFamily="34" charset="0"/>
                        </a:rPr>
                        <a:t>Les habilitations</a:t>
                      </a:r>
                    </a:p>
                    <a:p>
                      <a:pPr marL="449580" indent="-449580">
                        <a:lnSpc>
                          <a:spcPct val="115000"/>
                        </a:lnSpc>
                        <a:spcAft>
                          <a:spcPts val="0"/>
                        </a:spcAft>
                      </a:pPr>
                      <a:r>
                        <a:rPr lang="fr-FR" sz="1800" dirty="0">
                          <a:effectLst/>
                          <a:latin typeface="Arial" pitchFamily="34" charset="0"/>
                          <a:cs typeface="Arial" pitchFamily="34" charset="0"/>
                        </a:rPr>
                        <a:t>Guide d’équipement</a:t>
                      </a:r>
                    </a:p>
                    <a:p>
                      <a:pPr marL="0" indent="0">
                        <a:lnSpc>
                          <a:spcPct val="115000"/>
                        </a:lnSpc>
                        <a:spcAft>
                          <a:spcPts val="0"/>
                        </a:spcAft>
                      </a:pPr>
                      <a:r>
                        <a:rPr lang="fr-FR" sz="1800" dirty="0" smtClean="0">
                          <a:effectLst/>
                          <a:latin typeface="Arial" pitchFamily="34" charset="0"/>
                          <a:cs typeface="Arial" pitchFamily="34" charset="0"/>
                        </a:rPr>
                        <a:t>Document</a:t>
                      </a:r>
                      <a:r>
                        <a:rPr lang="fr-FR" sz="1800" baseline="0" dirty="0" smtClean="0">
                          <a:effectLst/>
                          <a:latin typeface="Arial" pitchFamily="34" charset="0"/>
                          <a:cs typeface="Arial" pitchFamily="34" charset="0"/>
                        </a:rPr>
                        <a:t> </a:t>
                      </a:r>
                      <a:r>
                        <a:rPr lang="fr-FR" sz="1800" dirty="0" smtClean="0">
                          <a:effectLst/>
                          <a:latin typeface="Arial" pitchFamily="34" charset="0"/>
                          <a:cs typeface="Arial" pitchFamily="34" charset="0"/>
                        </a:rPr>
                        <a:t>d’accompagnement</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Jean-Pierre DELORME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Jacques </a:t>
                      </a:r>
                      <a:r>
                        <a:rPr lang="fr-FR" sz="1800" dirty="0">
                          <a:effectLst/>
                          <a:latin typeface="Arial" pitchFamily="34" charset="0"/>
                          <a:cs typeface="Arial" pitchFamily="34" charset="0"/>
                        </a:rPr>
                        <a:t>CADON (Chef des travaux </a:t>
                      </a:r>
                      <a:endParaRPr lang="fr-FR" sz="1800" dirty="0" smtClean="0">
                        <a:effectLst/>
                        <a:latin typeface="Arial" pitchFamily="34" charset="0"/>
                        <a:cs typeface="Arial" pitchFamily="34" charset="0"/>
                      </a:endParaRPr>
                    </a:p>
                    <a:p>
                      <a:pPr>
                        <a:lnSpc>
                          <a:spcPct val="115000"/>
                        </a:lnSpc>
                        <a:spcAft>
                          <a:spcPts val="0"/>
                        </a:spcAft>
                      </a:pPr>
                      <a:r>
                        <a:rPr lang="fr-FR" sz="1800" dirty="0" smtClean="0">
                          <a:effectLst/>
                          <a:latin typeface="Arial" pitchFamily="34" charset="0"/>
                          <a:cs typeface="Arial" pitchFamily="34" charset="0"/>
                        </a:rPr>
                        <a:t>à </a:t>
                      </a:r>
                      <a:r>
                        <a:rPr lang="fr-FR" sz="1800" dirty="0">
                          <a:effectLst/>
                          <a:latin typeface="Arial" pitchFamily="34" charset="0"/>
                          <a:cs typeface="Arial" pitchFamily="34" charset="0"/>
                        </a:rPr>
                        <a:t>Cherbourg)</a:t>
                      </a:r>
                      <a:endParaRPr lang="fr-FR" sz="1800" dirty="0">
                        <a:effectLst/>
                        <a:latin typeface="Arial" pitchFamily="34" charset="0"/>
                        <a:ea typeface="Calibri"/>
                        <a:cs typeface="Arial" pitchFamily="34" charset="0"/>
                      </a:endParaRPr>
                    </a:p>
                  </a:txBody>
                  <a:tcPr marL="38334" marR="38334" marT="0" marB="0" anchor="ctr"/>
                </a:tc>
              </a:tr>
              <a:tr h="630916">
                <a:tc>
                  <a:txBody>
                    <a:bodyPr/>
                    <a:lstStyle/>
                    <a:p>
                      <a:pPr>
                        <a:lnSpc>
                          <a:spcPct val="115000"/>
                        </a:lnSpc>
                        <a:spcAft>
                          <a:spcPts val="0"/>
                        </a:spcAft>
                      </a:pPr>
                      <a:r>
                        <a:rPr lang="fr-FR" sz="1800" dirty="0" smtClean="0">
                          <a:effectLst/>
                          <a:latin typeface="Arial" pitchFamily="34" charset="0"/>
                          <a:cs typeface="Arial" pitchFamily="34" charset="0"/>
                        </a:rPr>
                        <a:t>16h </a:t>
                      </a:r>
                      <a:r>
                        <a:rPr lang="fr-FR" sz="1800" dirty="0">
                          <a:effectLst/>
                          <a:latin typeface="Arial" pitchFamily="34" charset="0"/>
                          <a:cs typeface="Arial" pitchFamily="34" charset="0"/>
                        </a:rPr>
                        <a:t>/ 16h30</a:t>
                      </a:r>
                    </a:p>
                    <a:p>
                      <a:pPr>
                        <a:lnSpc>
                          <a:spcPct val="115000"/>
                        </a:lnSpc>
                        <a:spcAft>
                          <a:spcPts val="0"/>
                        </a:spcAft>
                      </a:pPr>
                      <a:r>
                        <a:rPr lang="fr-FR" sz="1800" dirty="0">
                          <a:effectLst/>
                          <a:latin typeface="Arial" pitchFamily="34" charset="0"/>
                          <a:cs typeface="Arial" pitchFamily="34" charset="0"/>
                        </a:rPr>
                        <a:t> </a:t>
                      </a:r>
                      <a:endParaRPr lang="fr-FR" sz="1800" dirty="0">
                        <a:effectLst/>
                        <a:latin typeface="Arial" pitchFamily="34" charset="0"/>
                        <a:ea typeface="Calibri"/>
                        <a:cs typeface="Arial" pitchFamily="34" charset="0"/>
                      </a:endParaRPr>
                    </a:p>
                  </a:txBody>
                  <a:tcPr marL="38334" marR="38334" marT="0" marB="0" anchor="ctr"/>
                </a:tc>
                <a:tc>
                  <a:txBody>
                    <a:bodyPr/>
                    <a:lstStyle/>
                    <a:p>
                      <a:pPr marL="449580" indent="-449580">
                        <a:lnSpc>
                          <a:spcPct val="115000"/>
                        </a:lnSpc>
                        <a:spcAft>
                          <a:spcPts val="0"/>
                        </a:spcAft>
                      </a:pPr>
                      <a:r>
                        <a:rPr lang="fr-FR" sz="1800" dirty="0" err="1">
                          <a:effectLst/>
                          <a:latin typeface="Arial" pitchFamily="34" charset="0"/>
                          <a:cs typeface="Arial" pitchFamily="34" charset="0"/>
                        </a:rPr>
                        <a:t>Echanges</a:t>
                      </a:r>
                      <a:r>
                        <a:rPr lang="fr-FR" sz="1800" dirty="0">
                          <a:effectLst/>
                          <a:latin typeface="Arial" pitchFamily="34" charset="0"/>
                          <a:cs typeface="Arial" pitchFamily="34" charset="0"/>
                        </a:rPr>
                        <a:t> et conclusions</a:t>
                      </a:r>
                      <a:endParaRPr lang="fr-FR" sz="1800" dirty="0">
                        <a:effectLst/>
                        <a:latin typeface="Arial" pitchFamily="34" charset="0"/>
                        <a:ea typeface="Calibri"/>
                        <a:cs typeface="Arial" pitchFamily="34" charset="0"/>
                      </a:endParaRPr>
                    </a:p>
                  </a:txBody>
                  <a:tcPr marL="38334" marR="38334" marT="0" marB="0" anchor="ctr"/>
                </a:tc>
                <a:tc>
                  <a:txBody>
                    <a:bodyPr/>
                    <a:lstStyle/>
                    <a:p>
                      <a:pPr>
                        <a:lnSpc>
                          <a:spcPct val="115000"/>
                        </a:lnSpc>
                        <a:spcAft>
                          <a:spcPts val="0"/>
                        </a:spcAft>
                      </a:pPr>
                      <a:r>
                        <a:rPr lang="fr-FR" sz="1800" dirty="0">
                          <a:effectLst/>
                          <a:latin typeface="Arial" pitchFamily="34" charset="0"/>
                          <a:cs typeface="Arial" pitchFamily="34" charset="0"/>
                        </a:rPr>
                        <a:t>Jean-Michel  </a:t>
                      </a:r>
                      <a:r>
                        <a:rPr lang="fr-FR" sz="1800" dirty="0" smtClean="0">
                          <a:effectLst/>
                          <a:latin typeface="Arial" pitchFamily="34" charset="0"/>
                          <a:cs typeface="Arial" pitchFamily="34" charset="0"/>
                        </a:rPr>
                        <a:t>SCHMITT</a:t>
                      </a:r>
                      <a:endParaRPr lang="fr-FR" sz="1800" dirty="0">
                        <a:effectLst/>
                        <a:latin typeface="Arial" pitchFamily="34" charset="0"/>
                        <a:cs typeface="Arial" pitchFamily="34" charset="0"/>
                      </a:endParaRPr>
                    </a:p>
                  </a:txBody>
                  <a:tcPr marL="38334" marR="38334" marT="0" marB="0"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L’évolution du RAP</a:t>
            </a:r>
          </a:p>
        </p:txBody>
      </p:sp>
      <p:graphicFrame>
        <p:nvGraphicFramePr>
          <p:cNvPr id="3" name="Tableau 2"/>
          <p:cNvGraphicFramePr>
            <a:graphicFrameLocks noGrp="1"/>
          </p:cNvGraphicFramePr>
          <p:nvPr/>
        </p:nvGraphicFramePr>
        <p:xfrm>
          <a:off x="992188" y="2222500"/>
          <a:ext cx="7756525" cy="2926080"/>
        </p:xfrm>
        <a:graphic>
          <a:graphicData uri="http://schemas.openxmlformats.org/drawingml/2006/table">
            <a:tbl>
              <a:tblPr firstRow="1" firstCol="1" bandRow="1" bandCol="1">
                <a:tableStyleId>{5C22544A-7EE6-4342-B048-85BDC9FD1C3A}</a:tableStyleId>
              </a:tblPr>
              <a:tblGrid>
                <a:gridCol w="5692655"/>
                <a:gridCol w="2063870"/>
              </a:tblGrid>
              <a:tr h="731441">
                <a:tc>
                  <a:txBody>
                    <a:bodyPr/>
                    <a:lstStyle/>
                    <a:p>
                      <a:pPr algn="ctr">
                        <a:spcAft>
                          <a:spcPts val="0"/>
                        </a:spcAft>
                      </a:pPr>
                      <a:r>
                        <a:rPr lang="fr-FR" sz="2400" dirty="0">
                          <a:effectLst/>
                        </a:rPr>
                        <a:t>Tâches</a:t>
                      </a:r>
                      <a:endParaRPr lang="fr-FR" sz="2400" dirty="0">
                        <a:effectLst/>
                        <a:latin typeface="Arial Narrow"/>
                        <a:ea typeface="Calibri"/>
                        <a:cs typeface="Arial Unicode MS"/>
                      </a:endParaRPr>
                    </a:p>
                  </a:txBody>
                  <a:tcPr marL="68580" marR="68580" marT="0" marB="0" anchor="ctr"/>
                </a:tc>
                <a:tc>
                  <a:txBody>
                    <a:bodyPr/>
                    <a:lstStyle/>
                    <a:p>
                      <a:pPr algn="ctr">
                        <a:spcAft>
                          <a:spcPts val="0"/>
                        </a:spcAft>
                      </a:pPr>
                      <a:r>
                        <a:rPr lang="fr-FR" sz="2400">
                          <a:effectLst/>
                        </a:rPr>
                        <a:t>Niveau d’autonomie</a:t>
                      </a:r>
                      <a:endParaRPr lang="fr-FR" sz="2400">
                        <a:effectLst/>
                        <a:latin typeface="Arial Narrow"/>
                        <a:ea typeface="Calibri"/>
                        <a:cs typeface="Arial Unicode MS"/>
                      </a:endParaRPr>
                    </a:p>
                  </a:txBody>
                  <a:tcPr marL="68580" marR="68580" marT="0" marB="0" anchor="ctr"/>
                </a:tc>
              </a:tr>
              <a:tr h="1097161">
                <a:tc>
                  <a:txBody>
                    <a:bodyPr/>
                    <a:lstStyle/>
                    <a:p>
                      <a:pPr algn="just">
                        <a:spcBef>
                          <a:spcPts val="600"/>
                        </a:spcBef>
                        <a:spcAft>
                          <a:spcPts val="600"/>
                        </a:spcAft>
                      </a:pPr>
                      <a:r>
                        <a:rPr lang="fr-FR" sz="2400">
                          <a:effectLst/>
                        </a:rPr>
                        <a:t>Exécute la tâche demandée en respectant la procédure prescrite ou les règles définies par l'entreprise ou le donneur d'ordre</a:t>
                      </a:r>
                      <a:endParaRPr lang="fr-FR" sz="2400">
                        <a:effectLst/>
                        <a:latin typeface="Arial Narrow"/>
                        <a:ea typeface="Calibri"/>
                        <a:cs typeface="Arial Unicode MS"/>
                      </a:endParaRPr>
                    </a:p>
                  </a:txBody>
                  <a:tcPr marL="68580" marR="68580" marT="0" marB="0" anchor="ctr"/>
                </a:tc>
                <a:tc>
                  <a:txBody>
                    <a:bodyPr/>
                    <a:lstStyle/>
                    <a:p>
                      <a:pPr algn="ctr">
                        <a:spcBef>
                          <a:spcPts val="600"/>
                        </a:spcBef>
                        <a:spcAft>
                          <a:spcPts val="600"/>
                        </a:spcAft>
                      </a:pPr>
                      <a:r>
                        <a:rPr lang="fr-FR" sz="2400">
                          <a:effectLst/>
                        </a:rPr>
                        <a:t>1</a:t>
                      </a:r>
                      <a:endParaRPr lang="fr-FR" sz="2400">
                        <a:effectLst/>
                        <a:latin typeface="Arial Narrow"/>
                        <a:ea typeface="Calibri"/>
                        <a:cs typeface="Arial Unicode MS"/>
                      </a:endParaRPr>
                    </a:p>
                  </a:txBody>
                  <a:tcPr marL="68580" marR="68580" marT="0" marB="0" anchor="ctr"/>
                </a:tc>
              </a:tr>
              <a:tr h="1097161">
                <a:tc>
                  <a:txBody>
                    <a:bodyPr/>
                    <a:lstStyle/>
                    <a:p>
                      <a:pPr algn="just">
                        <a:spcBef>
                          <a:spcPts val="600"/>
                        </a:spcBef>
                        <a:spcAft>
                          <a:spcPts val="600"/>
                        </a:spcAft>
                      </a:pPr>
                      <a:r>
                        <a:rPr lang="fr-FR" sz="2400">
                          <a:effectLst/>
                        </a:rPr>
                        <a:t>Prépare et/ou met en œuvre et/ou contrôle la tâche demandée sous la responsabilité de sa hiérarchie</a:t>
                      </a:r>
                      <a:endParaRPr lang="fr-FR" sz="2400">
                        <a:effectLst/>
                        <a:latin typeface="Arial Narrow"/>
                        <a:ea typeface="Calibri"/>
                        <a:cs typeface="Arial Unicode MS"/>
                      </a:endParaRPr>
                    </a:p>
                  </a:txBody>
                  <a:tcPr marL="68580" marR="68580" marT="0" marB="0" anchor="ctr"/>
                </a:tc>
                <a:tc>
                  <a:txBody>
                    <a:bodyPr/>
                    <a:lstStyle/>
                    <a:p>
                      <a:pPr algn="ctr">
                        <a:spcBef>
                          <a:spcPts val="600"/>
                        </a:spcBef>
                        <a:spcAft>
                          <a:spcPts val="600"/>
                        </a:spcAft>
                      </a:pPr>
                      <a:r>
                        <a:rPr lang="fr-FR" sz="2400" dirty="0">
                          <a:effectLst/>
                        </a:rPr>
                        <a:t>2</a:t>
                      </a:r>
                      <a:endParaRPr lang="fr-FR" sz="2400" dirty="0">
                        <a:effectLst/>
                        <a:latin typeface="Arial Narrow"/>
                        <a:ea typeface="Calibri"/>
                        <a:cs typeface="Arial Unicode MS"/>
                      </a:endParaRPr>
                    </a:p>
                  </a:txBody>
                  <a:tcPr marL="68580" marR="68580" marT="0" marB="0" anchor="ctr"/>
                </a:tc>
              </a:tr>
            </a:tbl>
          </a:graphicData>
        </a:graphic>
      </p:graphicFrame>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302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7D9AED-86F4-4B01-86E3-CCE7FF0026E9}" type="slidenum">
              <a:rPr lang="fr-FR" smtClean="0">
                <a:solidFill>
                  <a:srgbClr val="898989"/>
                </a:solidFill>
              </a:rPr>
              <a:pPr fontAlgn="base">
                <a:spcBef>
                  <a:spcPct val="0"/>
                </a:spcBef>
                <a:spcAft>
                  <a:spcPct val="0"/>
                </a:spcAft>
              </a:pPr>
              <a:t>40</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L’évolution du RAP</a:t>
            </a:r>
          </a:p>
        </p:txBody>
      </p:sp>
      <p:sp>
        <p:nvSpPr>
          <p:cNvPr id="10" name="Espace réservé du contenu 2"/>
          <p:cNvSpPr txBox="1">
            <a:spLocks/>
          </p:cNvSpPr>
          <p:nvPr/>
        </p:nvSpPr>
        <p:spPr bwMode="auto">
          <a:xfrm>
            <a:off x="755650" y="183515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fr-FR" sz="2800">
                <a:solidFill>
                  <a:srgbClr val="7030A0"/>
                </a:solidFill>
              </a:rPr>
              <a:t>Le titulaire du baccalauréat professionnel dispose de connaissances pour être :</a:t>
            </a:r>
          </a:p>
          <a:p>
            <a:pPr>
              <a:spcBef>
                <a:spcPct val="20000"/>
              </a:spcBef>
              <a:buFont typeface="Arial" charset="0"/>
              <a:buNone/>
            </a:pPr>
            <a:r>
              <a:rPr lang="fr-FR" sz="2800">
                <a:solidFill>
                  <a:srgbClr val="7030A0"/>
                </a:solidFill>
              </a:rPr>
              <a:t>- agent de logistique nucléaire</a:t>
            </a:r>
          </a:p>
          <a:p>
            <a:pPr>
              <a:spcBef>
                <a:spcPct val="20000"/>
              </a:spcBef>
              <a:buFont typeface="Arial" charset="0"/>
              <a:buNone/>
            </a:pPr>
            <a:r>
              <a:rPr lang="fr-FR" sz="2800">
                <a:solidFill>
                  <a:srgbClr val="7030A0"/>
                </a:solidFill>
              </a:rPr>
              <a:t>- agent d’intervention et d’exploitation</a:t>
            </a:r>
          </a:p>
          <a:p>
            <a:pPr>
              <a:spcBef>
                <a:spcPct val="20000"/>
              </a:spcBef>
              <a:buFont typeface="Arial" charset="0"/>
              <a:buNone/>
            </a:pPr>
            <a:r>
              <a:rPr lang="fr-FR" sz="2800">
                <a:solidFill>
                  <a:srgbClr val="7030A0"/>
                </a:solidFill>
              </a:rPr>
              <a:t>- agent technique</a:t>
            </a:r>
          </a:p>
          <a:p>
            <a:pPr>
              <a:spcBef>
                <a:spcPct val="20000"/>
              </a:spcBef>
              <a:buFont typeface="Arial" charset="0"/>
              <a:buNone/>
            </a:pPr>
            <a:r>
              <a:rPr lang="fr-FR" sz="2800">
                <a:solidFill>
                  <a:srgbClr val="7030A0"/>
                </a:solidFill>
              </a:rPr>
              <a:t>- agent d’intervention</a:t>
            </a:r>
          </a:p>
          <a:p>
            <a:pPr>
              <a:spcBef>
                <a:spcPct val="20000"/>
              </a:spcBef>
              <a:buFont typeface="Arial" charset="0"/>
              <a:buNone/>
            </a:pPr>
            <a:r>
              <a:rPr lang="fr-FR" sz="2800">
                <a:solidFill>
                  <a:srgbClr val="7030A0"/>
                </a:solidFill>
              </a:rPr>
              <a:t>- agent de démantèlement</a:t>
            </a:r>
          </a:p>
        </p:txBody>
      </p:sp>
      <p:sp>
        <p:nvSpPr>
          <p:cNvPr id="7" name="Rectangle 6"/>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40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41F6F3E-50CB-4725-A9A0-51D3E54759F6}" type="slidenum">
              <a:rPr lang="fr-FR" smtClean="0">
                <a:solidFill>
                  <a:srgbClr val="898989"/>
                </a:solidFill>
              </a:rPr>
              <a:pPr fontAlgn="base">
                <a:spcBef>
                  <a:spcPct val="0"/>
                </a:spcBef>
                <a:spcAft>
                  <a:spcPct val="0"/>
                </a:spcAft>
              </a:pPr>
              <a:t>41</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625475" y="1489075"/>
            <a:ext cx="8229600" cy="5715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fr-FR" sz="2800" b="1" dirty="0" smtClean="0">
                <a:solidFill>
                  <a:srgbClr val="7030A0"/>
                </a:solidFill>
              </a:rPr>
              <a:t>  Le </a:t>
            </a:r>
            <a:r>
              <a:rPr lang="fr-FR" sz="2800" b="1" dirty="0">
                <a:solidFill>
                  <a:srgbClr val="7030A0"/>
                </a:solidFill>
              </a:rPr>
              <a:t>profil de compétences du bachelier professionnel</a:t>
            </a:r>
          </a:p>
        </p:txBody>
      </p:sp>
      <p:sp>
        <p:nvSpPr>
          <p:cNvPr id="10" name="Espace réservé du contenu 2"/>
          <p:cNvSpPr txBox="1">
            <a:spLocks/>
          </p:cNvSpPr>
          <p:nvPr/>
        </p:nvSpPr>
        <p:spPr bwMode="auto">
          <a:xfrm>
            <a:off x="755650" y="2051050"/>
            <a:ext cx="8229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914400" indent="-45720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fr-FR" sz="2800">
                <a:solidFill>
                  <a:srgbClr val="7030A0"/>
                </a:solidFill>
              </a:rPr>
              <a:t>Un professionnel :</a:t>
            </a:r>
          </a:p>
          <a:p>
            <a:pPr lvl="1">
              <a:spcBef>
                <a:spcPct val="20000"/>
              </a:spcBef>
              <a:buFont typeface="Wingdings" pitchFamily="2" charset="2"/>
              <a:buChar char="Ø"/>
            </a:pPr>
            <a:r>
              <a:rPr lang="fr-FR" sz="2400">
                <a:solidFill>
                  <a:srgbClr val="7030A0"/>
                </a:solidFill>
              </a:rPr>
              <a:t>Conscient des risques liés à son activité, et qui sait adapter son comportement en conséquence</a:t>
            </a:r>
          </a:p>
          <a:p>
            <a:pPr lvl="1">
              <a:spcBef>
                <a:spcPct val="20000"/>
              </a:spcBef>
              <a:buFont typeface="Wingdings" pitchFamily="2" charset="2"/>
              <a:buChar char="Ø"/>
            </a:pPr>
            <a:r>
              <a:rPr lang="fr-FR" sz="2400">
                <a:solidFill>
                  <a:srgbClr val="7030A0"/>
                </a:solidFill>
              </a:rPr>
              <a:t>Respectueux des réglementations, normes et procédures</a:t>
            </a:r>
          </a:p>
          <a:p>
            <a:pPr lvl="1">
              <a:spcBef>
                <a:spcPct val="20000"/>
              </a:spcBef>
              <a:buFont typeface="Wingdings" pitchFamily="2" charset="2"/>
              <a:buChar char="Ø"/>
            </a:pPr>
            <a:r>
              <a:rPr lang="fr-FR" sz="2400">
                <a:solidFill>
                  <a:srgbClr val="7030A0"/>
                </a:solidFill>
              </a:rPr>
              <a:t>Maîtrisant les technologies et les aptitudes nécessaires à l’accomplissement des activités à exécuter</a:t>
            </a:r>
          </a:p>
          <a:p>
            <a:pPr lvl="1">
              <a:spcBef>
                <a:spcPct val="20000"/>
              </a:spcBef>
              <a:buFont typeface="Wingdings" pitchFamily="2" charset="2"/>
              <a:buChar char="Ø"/>
            </a:pPr>
            <a:r>
              <a:rPr lang="fr-FR" sz="2400">
                <a:solidFill>
                  <a:srgbClr val="7030A0"/>
                </a:solidFill>
              </a:rPr>
              <a:t>Capable de communiquer sur son activité avec sa hiérarchie pour participer au REX, à l’amélioration continue…</a:t>
            </a:r>
          </a:p>
        </p:txBody>
      </p:sp>
      <p:sp>
        <p:nvSpPr>
          <p:cNvPr id="3" name="Rectangle 2"/>
          <p:cNvSpPr>
            <a:spLocks noChangeArrowheads="1"/>
          </p:cNvSpPr>
          <p:nvPr/>
        </p:nvSpPr>
        <p:spPr bwMode="auto">
          <a:xfrm>
            <a:off x="766763" y="5910263"/>
            <a:ext cx="8099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a:solidFill>
                  <a:srgbClr val="000000"/>
                </a:solidFill>
              </a:rPr>
              <a:t>Resserrement à 15 compétences en supprimant certaines compétences d’encadrement et de formation</a:t>
            </a:r>
          </a:p>
        </p:txBody>
      </p:sp>
      <p:sp>
        <p:nvSpPr>
          <p:cNvPr id="5" name="Rectangle 4"/>
          <p:cNvSpPr/>
          <p:nvPr/>
        </p:nvSpPr>
        <p:spPr>
          <a:xfrm>
            <a:off x="766763" y="858838"/>
            <a:ext cx="7981950" cy="584200"/>
          </a:xfrm>
          <a:prstGeom prst="rect">
            <a:avLst/>
          </a:prstGeom>
        </p:spPr>
        <p:txBody>
          <a:bodyPr>
            <a:spAutoFit/>
          </a:bodyPr>
          <a:lstStyle/>
          <a:p>
            <a:pPr algn="ctr" fontAlgn="auto">
              <a:spcBef>
                <a:spcPts val="0"/>
              </a:spcBef>
              <a:spcAft>
                <a:spcPts val="0"/>
              </a:spcAft>
              <a:defRPr/>
            </a:pPr>
            <a:r>
              <a:rPr lang="fr-FR" sz="3200" b="1" spc="50" dirty="0">
                <a:ln w="11430"/>
                <a:solidFill>
                  <a:srgbClr val="7030A0"/>
                </a:solidFill>
                <a:latin typeface="+mn-lt"/>
              </a:rPr>
              <a:t>Le référentiel de certification</a:t>
            </a:r>
          </a:p>
        </p:txBody>
      </p:sp>
      <p:sp>
        <p:nvSpPr>
          <p:cNvPr id="7" name="Flèche vers le bas 6"/>
          <p:cNvSpPr/>
          <p:nvPr/>
        </p:nvSpPr>
        <p:spPr>
          <a:xfrm>
            <a:off x="4740275" y="5494338"/>
            <a:ext cx="263525" cy="38258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ln>
                <a:solidFill>
                  <a:srgbClr val="7030A0"/>
                </a:solidFill>
              </a:ln>
              <a:solidFill>
                <a:srgbClr val="7030A0"/>
              </a:solidFill>
            </a:endParaRPr>
          </a:p>
        </p:txBody>
      </p:sp>
      <p:sp>
        <p:nvSpPr>
          <p:cNvPr id="11" name="Rectangle 10"/>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506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49A282-42B7-45EA-9C2B-FEE497E839B1}" type="slidenum">
              <a:rPr lang="fr-FR" smtClean="0">
                <a:solidFill>
                  <a:srgbClr val="898989"/>
                </a:solidFill>
              </a:rPr>
              <a:pPr fontAlgn="base">
                <a:spcBef>
                  <a:spcPct val="0"/>
                </a:spcBef>
                <a:spcAft>
                  <a:spcPct val="0"/>
                </a:spcAft>
              </a:pPr>
              <a:t>42</a:t>
            </a:fld>
            <a:endParaRPr lang="fr-FR"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Bac Pro T.I.I.N.</a:t>
            </a:r>
          </a:p>
        </p:txBody>
      </p:sp>
      <p:sp>
        <p:nvSpPr>
          <p:cNvPr id="9" name="Titre 1"/>
          <p:cNvSpPr txBox="1">
            <a:spLocks/>
          </p:cNvSpPr>
          <p:nvPr/>
        </p:nvSpPr>
        <p:spPr>
          <a:xfrm>
            <a:off x="827088" y="1052513"/>
            <a:ext cx="7921625" cy="5715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L’évolution des compétences</a:t>
            </a:r>
          </a:p>
        </p:txBody>
      </p:sp>
      <p:sp>
        <p:nvSpPr>
          <p:cNvPr id="3" name="Rectangle 2"/>
          <p:cNvSpPr/>
          <p:nvPr/>
        </p:nvSpPr>
        <p:spPr>
          <a:xfrm>
            <a:off x="827088" y="1844675"/>
            <a:ext cx="2147887" cy="369888"/>
          </a:xfrm>
          <a:prstGeom prst="rect">
            <a:avLst/>
          </a:prstGeom>
        </p:spPr>
        <p:txBody>
          <a:bodyPr wrap="none">
            <a:spAutoFit/>
          </a:bodyPr>
          <a:lstStyle/>
          <a:p>
            <a:pPr fontAlgn="auto">
              <a:spcBef>
                <a:spcPts val="0"/>
              </a:spcBef>
              <a:spcAft>
                <a:spcPts val="0"/>
              </a:spcAft>
              <a:defRPr/>
            </a:pPr>
            <a:r>
              <a:rPr lang="fr-FR" b="1" cap="all" dirty="0">
                <a:solidFill>
                  <a:prstClr val="black"/>
                </a:solidFill>
                <a:latin typeface="Arial"/>
                <a:ea typeface="Calibri"/>
              </a:rPr>
              <a:t>CP1 S’INFORMER</a:t>
            </a:r>
            <a:endParaRPr lang="fr-FR" dirty="0">
              <a:solidFill>
                <a:prstClr val="black"/>
              </a:solidFill>
              <a:latin typeface="+mn-lt"/>
            </a:endParaRPr>
          </a:p>
        </p:txBody>
      </p:sp>
      <p:sp>
        <p:nvSpPr>
          <p:cNvPr id="5" name="Rectangle 4"/>
          <p:cNvSpPr/>
          <p:nvPr/>
        </p:nvSpPr>
        <p:spPr>
          <a:xfrm>
            <a:off x="827088" y="2420938"/>
            <a:ext cx="4305300" cy="369887"/>
          </a:xfrm>
          <a:prstGeom prst="rect">
            <a:avLst/>
          </a:prstGeom>
        </p:spPr>
        <p:txBody>
          <a:bodyPr wrap="none">
            <a:spAutoFit/>
          </a:bodyPr>
          <a:lstStyle/>
          <a:p>
            <a:pPr fontAlgn="auto">
              <a:spcBef>
                <a:spcPts val="0"/>
              </a:spcBef>
              <a:spcAft>
                <a:spcPts val="0"/>
              </a:spcAft>
              <a:defRPr/>
            </a:pPr>
            <a:r>
              <a:rPr lang="fr-FR" b="1" cap="all" dirty="0">
                <a:solidFill>
                  <a:prstClr val="black"/>
                </a:solidFill>
                <a:latin typeface="Arial"/>
                <a:ea typeface="Calibri"/>
              </a:rPr>
              <a:t>CP2 PREPARER SON INTERVENTION</a:t>
            </a:r>
            <a:endParaRPr lang="fr-FR" dirty="0">
              <a:solidFill>
                <a:prstClr val="black"/>
              </a:solidFill>
              <a:latin typeface="+mn-lt"/>
            </a:endParaRPr>
          </a:p>
        </p:txBody>
      </p:sp>
      <p:sp>
        <p:nvSpPr>
          <p:cNvPr id="46087" name="Rectangle 7"/>
          <p:cNvSpPr>
            <a:spLocks noChangeArrowheads="1"/>
          </p:cNvSpPr>
          <p:nvPr/>
        </p:nvSpPr>
        <p:spPr bwMode="auto">
          <a:xfrm>
            <a:off x="827088" y="2997200"/>
            <a:ext cx="633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0000"/>
                </a:solidFill>
                <a:latin typeface="Arial" charset="0"/>
              </a:rPr>
              <a:t>CP3 COMMUNIQUER AVEC SA HIERARCHIE</a:t>
            </a:r>
            <a:endParaRPr lang="fr-FR">
              <a:solidFill>
                <a:srgbClr val="000000"/>
              </a:solidFill>
            </a:endParaRPr>
          </a:p>
        </p:txBody>
      </p:sp>
      <p:sp>
        <p:nvSpPr>
          <p:cNvPr id="46088" name="Rectangle 10"/>
          <p:cNvSpPr>
            <a:spLocks noChangeArrowheads="1"/>
          </p:cNvSpPr>
          <p:nvPr/>
        </p:nvSpPr>
        <p:spPr bwMode="auto">
          <a:xfrm>
            <a:off x="827088" y="3573463"/>
            <a:ext cx="698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C00000"/>
                </a:solidFill>
                <a:latin typeface="Arial" charset="0"/>
              </a:rPr>
              <a:t>CP4 CONDUIRE L’EXECUTION D’UN CHANTIER</a:t>
            </a:r>
          </a:p>
          <a:p>
            <a:r>
              <a:rPr lang="fr-FR" b="1">
                <a:solidFill>
                  <a:srgbClr val="C00000"/>
                </a:solidFill>
                <a:latin typeface="Arial" charset="0"/>
              </a:rPr>
              <a:t> </a:t>
            </a:r>
          </a:p>
          <a:p>
            <a:endParaRPr lang="fr-FR" b="1">
              <a:solidFill>
                <a:srgbClr val="C00000"/>
              </a:solidFill>
              <a:latin typeface="Arial" charset="0"/>
            </a:endParaRPr>
          </a:p>
          <a:p>
            <a:endParaRPr lang="fr-FR" b="1">
              <a:solidFill>
                <a:srgbClr val="C00000"/>
              </a:solidFill>
              <a:latin typeface="Arial" charset="0"/>
            </a:endParaRPr>
          </a:p>
          <a:p>
            <a:r>
              <a:rPr lang="fr-FR" b="1">
                <a:solidFill>
                  <a:srgbClr val="C00000"/>
                </a:solidFill>
                <a:latin typeface="Arial" charset="0"/>
              </a:rPr>
              <a:t>CP4 INTERVENIR EN ENVIRONNEMENT NUCLEAIRE</a:t>
            </a:r>
            <a:endParaRPr lang="fr-FR">
              <a:solidFill>
                <a:srgbClr val="C00000"/>
              </a:solidFill>
            </a:endParaRPr>
          </a:p>
        </p:txBody>
      </p:sp>
      <p:sp>
        <p:nvSpPr>
          <p:cNvPr id="46089" name="Rectangle 11"/>
          <p:cNvSpPr>
            <a:spLocks noChangeArrowheads="1"/>
          </p:cNvSpPr>
          <p:nvPr/>
        </p:nvSpPr>
        <p:spPr bwMode="auto">
          <a:xfrm>
            <a:off x="827088" y="5318125"/>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0000"/>
                </a:solidFill>
                <a:latin typeface="Arial" charset="0"/>
              </a:rPr>
              <a:t>CP5 CONTROLER</a:t>
            </a:r>
            <a:endParaRPr lang="fr-FR">
              <a:solidFill>
                <a:srgbClr val="000000"/>
              </a:solidFill>
            </a:endParaRPr>
          </a:p>
        </p:txBody>
      </p:sp>
      <p:sp>
        <p:nvSpPr>
          <p:cNvPr id="13" name="Flèche vers le bas 12"/>
          <p:cNvSpPr/>
          <p:nvPr/>
        </p:nvSpPr>
        <p:spPr>
          <a:xfrm>
            <a:off x="4032250" y="4095750"/>
            <a:ext cx="179388" cy="431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1" name="Rectangle 10"/>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4609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46DAADF-B420-43AE-830E-BD547A79A681}" type="slidenum">
              <a:rPr lang="fr-FR" smtClean="0">
                <a:solidFill>
                  <a:srgbClr val="898989"/>
                </a:solidFill>
              </a:rPr>
              <a:pPr fontAlgn="base">
                <a:spcBef>
                  <a:spcPct val="0"/>
                </a:spcBef>
                <a:spcAft>
                  <a:spcPct val="0"/>
                </a:spcAft>
              </a:pPr>
              <a:t>43</a:t>
            </a:fld>
            <a:endParaRPr lang="fr-FR"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150B339-1017-4200-A7C7-7C00C5F1C7BD}" type="slidenum">
              <a:rPr lang="fr-FR">
                <a:solidFill>
                  <a:srgbClr val="898989"/>
                </a:solidFill>
              </a:rPr>
              <a:pPr fontAlgn="base">
                <a:spcBef>
                  <a:spcPct val="0"/>
                </a:spcBef>
                <a:spcAft>
                  <a:spcPct val="0"/>
                </a:spcAft>
              </a:pPr>
              <a:t>44</a:t>
            </a:fld>
            <a:endParaRPr lang="fr-FR">
              <a:solidFill>
                <a:srgbClr val="898989"/>
              </a:solidFill>
            </a:endParaRPr>
          </a:p>
        </p:txBody>
      </p:sp>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800" b="1" dirty="0">
                <a:solidFill>
                  <a:prstClr val="white"/>
                </a:solidFill>
              </a:rPr>
              <a:t>Bac Pro T.I.I.N. - L’évolution des compétences</a:t>
            </a:r>
            <a:r>
              <a:rPr lang="fr-FR" sz="3200" b="1" dirty="0">
                <a:solidFill>
                  <a:prstClr val="white"/>
                </a:solidFill>
              </a:rPr>
              <a:t> </a:t>
            </a:r>
          </a:p>
        </p:txBody>
      </p:sp>
      <p:sp>
        <p:nvSpPr>
          <p:cNvPr id="47108" name="Espace réservé du contenu 2"/>
          <p:cNvSpPr txBox="1">
            <a:spLocks/>
          </p:cNvSpPr>
          <p:nvPr/>
        </p:nvSpPr>
        <p:spPr bwMode="auto">
          <a:xfrm>
            <a:off x="733425" y="115888"/>
            <a:ext cx="82296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charset="0"/>
              <a:buNone/>
            </a:pPr>
            <a:r>
              <a:rPr lang="fr-FR" sz="2000">
                <a:solidFill>
                  <a:srgbClr val="7030A0"/>
                </a:solidFill>
              </a:rPr>
              <a:t>CP1.1 : </a:t>
            </a:r>
            <a:r>
              <a:rPr lang="fr-FR" sz="2000" b="1">
                <a:solidFill>
                  <a:srgbClr val="7030A0"/>
                </a:solidFill>
              </a:rPr>
              <a:t>Rechercher</a:t>
            </a:r>
            <a:r>
              <a:rPr lang="fr-FR" sz="2000">
                <a:solidFill>
                  <a:srgbClr val="7030A0"/>
                </a:solidFill>
              </a:rPr>
              <a:t> les informations relatives au dossier d’intervention</a:t>
            </a:r>
          </a:p>
          <a:p>
            <a:pPr>
              <a:spcBef>
                <a:spcPct val="20000"/>
              </a:spcBef>
              <a:buFont typeface="Arial" charset="0"/>
              <a:buNone/>
            </a:pPr>
            <a:r>
              <a:rPr lang="fr-FR" sz="2000">
                <a:solidFill>
                  <a:srgbClr val="7030A0"/>
                </a:solidFill>
              </a:rPr>
              <a:t>CP1.2 : </a:t>
            </a:r>
            <a:r>
              <a:rPr lang="fr-FR" sz="2000" b="1">
                <a:solidFill>
                  <a:srgbClr val="7030A0"/>
                </a:solidFill>
              </a:rPr>
              <a:t>Respecter</a:t>
            </a:r>
            <a:r>
              <a:rPr lang="fr-FR" sz="2000">
                <a:solidFill>
                  <a:srgbClr val="7030A0"/>
                </a:solidFill>
              </a:rPr>
              <a:t> les contraintes et réglementations de l'environnement</a:t>
            </a:r>
          </a:p>
          <a:p>
            <a:pPr>
              <a:spcBef>
                <a:spcPct val="20000"/>
              </a:spcBef>
              <a:buFont typeface="Arial" charset="0"/>
              <a:buNone/>
            </a:pPr>
            <a:r>
              <a:rPr lang="fr-FR" sz="2000">
                <a:solidFill>
                  <a:srgbClr val="7030A0"/>
                </a:solidFill>
              </a:rPr>
              <a:t>              nucléaire</a:t>
            </a:r>
          </a:p>
          <a:p>
            <a:pPr>
              <a:spcBef>
                <a:spcPct val="20000"/>
              </a:spcBef>
              <a:buFont typeface="Arial" charset="0"/>
              <a:buNone/>
            </a:pPr>
            <a:r>
              <a:rPr lang="fr-FR" sz="2000">
                <a:solidFill>
                  <a:srgbClr val="7030A0"/>
                </a:solidFill>
              </a:rPr>
              <a:t>CP1.3 : </a:t>
            </a:r>
            <a:r>
              <a:rPr lang="fr-FR" sz="2000" b="1">
                <a:solidFill>
                  <a:srgbClr val="7030A0"/>
                </a:solidFill>
              </a:rPr>
              <a:t>Maîtriser</a:t>
            </a:r>
            <a:r>
              <a:rPr lang="fr-FR" sz="2000">
                <a:solidFill>
                  <a:srgbClr val="7030A0"/>
                </a:solidFill>
              </a:rPr>
              <a:t> les données géographiques et se repérer dans l’espace 	professionnel</a:t>
            </a:r>
          </a:p>
          <a:p>
            <a:pPr>
              <a:spcBef>
                <a:spcPct val="20000"/>
              </a:spcBef>
              <a:buFont typeface="Arial" charset="0"/>
              <a:buNone/>
            </a:pPr>
            <a:endParaRPr lang="fr-FR" sz="800">
              <a:solidFill>
                <a:srgbClr val="7030A0"/>
              </a:solidFill>
            </a:endParaRPr>
          </a:p>
          <a:p>
            <a:pPr>
              <a:spcBef>
                <a:spcPct val="20000"/>
              </a:spcBef>
              <a:buFont typeface="Arial" charset="0"/>
              <a:buNone/>
            </a:pPr>
            <a:r>
              <a:rPr lang="fr-FR" sz="2000">
                <a:solidFill>
                  <a:srgbClr val="7030A0"/>
                </a:solidFill>
              </a:rPr>
              <a:t>CP2.1 : </a:t>
            </a:r>
            <a:r>
              <a:rPr lang="fr-FR" sz="2000" b="1">
                <a:solidFill>
                  <a:srgbClr val="7030A0"/>
                </a:solidFill>
              </a:rPr>
              <a:t>Identifier</a:t>
            </a:r>
            <a:r>
              <a:rPr lang="fr-FR" sz="2000">
                <a:solidFill>
                  <a:srgbClr val="7030A0"/>
                </a:solidFill>
              </a:rPr>
              <a:t> les risques réels ou potentiels</a:t>
            </a:r>
          </a:p>
          <a:p>
            <a:pPr>
              <a:spcBef>
                <a:spcPct val="20000"/>
              </a:spcBef>
              <a:buFont typeface="Arial" charset="0"/>
              <a:buNone/>
            </a:pPr>
            <a:r>
              <a:rPr lang="fr-FR" sz="2000">
                <a:solidFill>
                  <a:srgbClr val="7030A0"/>
                </a:solidFill>
              </a:rPr>
              <a:t>CP2.2 : </a:t>
            </a:r>
            <a:r>
              <a:rPr lang="fr-FR" sz="2000" b="1">
                <a:solidFill>
                  <a:srgbClr val="7030A0"/>
                </a:solidFill>
              </a:rPr>
              <a:t>Participer</a:t>
            </a:r>
            <a:r>
              <a:rPr lang="fr-FR" sz="2000">
                <a:solidFill>
                  <a:srgbClr val="7030A0"/>
                </a:solidFill>
              </a:rPr>
              <a:t> à la planification du chantier</a:t>
            </a:r>
          </a:p>
          <a:p>
            <a:pPr>
              <a:spcBef>
                <a:spcPct val="20000"/>
              </a:spcBef>
              <a:buFont typeface="Arial" charset="0"/>
              <a:buNone/>
            </a:pPr>
            <a:r>
              <a:rPr lang="fr-FR" sz="2000">
                <a:solidFill>
                  <a:srgbClr val="7030A0"/>
                </a:solidFill>
              </a:rPr>
              <a:t>CP2.3 : </a:t>
            </a:r>
            <a:r>
              <a:rPr lang="fr-FR" sz="2000" b="1">
                <a:solidFill>
                  <a:srgbClr val="7030A0"/>
                </a:solidFill>
              </a:rPr>
              <a:t>Respecter</a:t>
            </a:r>
            <a:r>
              <a:rPr lang="fr-FR" sz="2000">
                <a:solidFill>
                  <a:srgbClr val="7030A0"/>
                </a:solidFill>
              </a:rPr>
              <a:t> l'organisation matérielle de l'intervention</a:t>
            </a:r>
          </a:p>
          <a:p>
            <a:pPr>
              <a:spcBef>
                <a:spcPct val="20000"/>
              </a:spcBef>
              <a:buFont typeface="Arial" charset="0"/>
              <a:buNone/>
            </a:pPr>
            <a:endParaRPr lang="fr-FR" sz="800">
              <a:solidFill>
                <a:srgbClr val="7030A0"/>
              </a:solidFill>
            </a:endParaRPr>
          </a:p>
          <a:p>
            <a:pPr>
              <a:spcBef>
                <a:spcPct val="20000"/>
              </a:spcBef>
              <a:buFont typeface="Arial" charset="0"/>
              <a:buNone/>
            </a:pPr>
            <a:r>
              <a:rPr lang="fr-FR" sz="2000">
                <a:solidFill>
                  <a:srgbClr val="7030A0"/>
                </a:solidFill>
              </a:rPr>
              <a:t>CP3.1 : </a:t>
            </a:r>
            <a:r>
              <a:rPr lang="fr-FR" sz="2000" b="1">
                <a:solidFill>
                  <a:srgbClr val="7030A0"/>
                </a:solidFill>
              </a:rPr>
              <a:t>Informer </a:t>
            </a:r>
            <a:r>
              <a:rPr lang="fr-FR" sz="2000">
                <a:solidFill>
                  <a:srgbClr val="7030A0"/>
                </a:solidFill>
              </a:rPr>
              <a:t>sa hiérarchie du déroulement des interventions</a:t>
            </a:r>
          </a:p>
          <a:p>
            <a:pPr>
              <a:spcBef>
                <a:spcPct val="20000"/>
              </a:spcBef>
              <a:buFont typeface="Arial" charset="0"/>
              <a:buNone/>
            </a:pPr>
            <a:endParaRPr lang="fr-FR" sz="800">
              <a:solidFill>
                <a:srgbClr val="7030A0"/>
              </a:solidFill>
            </a:endParaRPr>
          </a:p>
          <a:p>
            <a:pPr>
              <a:spcBef>
                <a:spcPct val="20000"/>
              </a:spcBef>
              <a:buFont typeface="Arial" charset="0"/>
              <a:buNone/>
            </a:pPr>
            <a:r>
              <a:rPr lang="fr-FR" sz="2000">
                <a:solidFill>
                  <a:srgbClr val="7030A0"/>
                </a:solidFill>
              </a:rPr>
              <a:t>CP4.1 : </a:t>
            </a:r>
            <a:r>
              <a:rPr lang="fr-FR" sz="2000" b="1">
                <a:solidFill>
                  <a:srgbClr val="7030A0"/>
                </a:solidFill>
              </a:rPr>
              <a:t>Mettre en œuvre </a:t>
            </a:r>
            <a:r>
              <a:rPr lang="fr-FR" sz="2000">
                <a:solidFill>
                  <a:srgbClr val="7030A0"/>
                </a:solidFill>
              </a:rPr>
              <a:t>des matériels</a:t>
            </a:r>
          </a:p>
          <a:p>
            <a:pPr>
              <a:spcBef>
                <a:spcPct val="20000"/>
              </a:spcBef>
              <a:buFont typeface="Arial" charset="0"/>
              <a:buNone/>
            </a:pPr>
            <a:r>
              <a:rPr lang="fr-FR" sz="2000">
                <a:solidFill>
                  <a:srgbClr val="7030A0"/>
                </a:solidFill>
              </a:rPr>
              <a:t>CP4.2 : </a:t>
            </a:r>
            <a:r>
              <a:rPr lang="fr-FR" sz="2000" b="1">
                <a:solidFill>
                  <a:srgbClr val="7030A0"/>
                </a:solidFill>
              </a:rPr>
              <a:t>Assurer</a:t>
            </a:r>
            <a:r>
              <a:rPr lang="fr-FR" sz="2000">
                <a:solidFill>
                  <a:srgbClr val="7030A0"/>
                </a:solidFill>
              </a:rPr>
              <a:t> l'évacuation des déchets</a:t>
            </a:r>
          </a:p>
          <a:p>
            <a:pPr>
              <a:spcBef>
                <a:spcPct val="20000"/>
              </a:spcBef>
              <a:buFont typeface="Arial" charset="0"/>
              <a:buNone/>
            </a:pPr>
            <a:r>
              <a:rPr lang="fr-FR" sz="2000">
                <a:solidFill>
                  <a:srgbClr val="7030A0"/>
                </a:solidFill>
              </a:rPr>
              <a:t>CP4.3 : </a:t>
            </a:r>
            <a:r>
              <a:rPr lang="fr-FR" sz="2000" b="1">
                <a:solidFill>
                  <a:srgbClr val="7030A0"/>
                </a:solidFill>
              </a:rPr>
              <a:t>Réagir</a:t>
            </a:r>
            <a:r>
              <a:rPr lang="fr-FR" sz="2000">
                <a:solidFill>
                  <a:srgbClr val="7030A0"/>
                </a:solidFill>
              </a:rPr>
              <a:t> en fonction des risques évalués</a:t>
            </a:r>
          </a:p>
          <a:p>
            <a:pPr>
              <a:spcBef>
                <a:spcPct val="20000"/>
              </a:spcBef>
              <a:buFont typeface="Arial" charset="0"/>
              <a:buNone/>
            </a:pPr>
            <a:r>
              <a:rPr lang="fr-FR" sz="2000">
                <a:solidFill>
                  <a:srgbClr val="7030A0"/>
                </a:solidFill>
              </a:rPr>
              <a:t>CP4.4 : </a:t>
            </a:r>
            <a:r>
              <a:rPr lang="fr-FR" sz="2000" b="1">
                <a:solidFill>
                  <a:srgbClr val="7030A0"/>
                </a:solidFill>
              </a:rPr>
              <a:t>Réagir</a:t>
            </a:r>
            <a:r>
              <a:rPr lang="fr-FR" sz="2000">
                <a:solidFill>
                  <a:srgbClr val="7030A0"/>
                </a:solidFill>
              </a:rPr>
              <a:t> en cas d’incident ou d’accident</a:t>
            </a:r>
          </a:p>
          <a:p>
            <a:pPr>
              <a:spcBef>
                <a:spcPct val="20000"/>
              </a:spcBef>
              <a:buFont typeface="Arial" charset="0"/>
              <a:buNone/>
            </a:pPr>
            <a:r>
              <a:rPr lang="fr-FR" sz="2000">
                <a:solidFill>
                  <a:srgbClr val="7030A0"/>
                </a:solidFill>
              </a:rPr>
              <a:t>CP4.5 : </a:t>
            </a:r>
            <a:r>
              <a:rPr lang="fr-FR" sz="2000" b="1">
                <a:solidFill>
                  <a:srgbClr val="7030A0"/>
                </a:solidFill>
              </a:rPr>
              <a:t>Réaliser </a:t>
            </a:r>
            <a:r>
              <a:rPr lang="fr-FR" sz="2000">
                <a:solidFill>
                  <a:srgbClr val="7030A0"/>
                </a:solidFill>
              </a:rPr>
              <a:t>des opérations de maintenance</a:t>
            </a:r>
          </a:p>
          <a:p>
            <a:pPr>
              <a:spcBef>
                <a:spcPct val="20000"/>
              </a:spcBef>
              <a:buFont typeface="Arial" charset="0"/>
              <a:buNone/>
            </a:pPr>
            <a:endParaRPr lang="fr-FR" sz="800">
              <a:solidFill>
                <a:srgbClr val="7030A0"/>
              </a:solidFill>
            </a:endParaRPr>
          </a:p>
          <a:p>
            <a:pPr>
              <a:spcBef>
                <a:spcPct val="20000"/>
              </a:spcBef>
              <a:buFont typeface="Arial" charset="0"/>
              <a:buNone/>
            </a:pPr>
            <a:r>
              <a:rPr lang="fr-FR" sz="2000">
                <a:solidFill>
                  <a:srgbClr val="7030A0"/>
                </a:solidFill>
              </a:rPr>
              <a:t>CP5.1 : </a:t>
            </a:r>
            <a:r>
              <a:rPr lang="fr-FR" sz="2000" b="1">
                <a:solidFill>
                  <a:srgbClr val="7030A0"/>
                </a:solidFill>
              </a:rPr>
              <a:t>Contrôler </a:t>
            </a:r>
            <a:r>
              <a:rPr lang="fr-FR" sz="2000">
                <a:solidFill>
                  <a:srgbClr val="7030A0"/>
                </a:solidFill>
              </a:rPr>
              <a:t>les paramètres physiques de l’environnement</a:t>
            </a:r>
          </a:p>
          <a:p>
            <a:pPr>
              <a:spcBef>
                <a:spcPct val="20000"/>
              </a:spcBef>
              <a:buFont typeface="Arial" charset="0"/>
              <a:buNone/>
            </a:pPr>
            <a:r>
              <a:rPr lang="fr-FR" sz="2000">
                <a:solidFill>
                  <a:srgbClr val="7030A0"/>
                </a:solidFill>
              </a:rPr>
              <a:t>CP5.2 : </a:t>
            </a:r>
            <a:r>
              <a:rPr lang="fr-FR" sz="2000" b="1">
                <a:solidFill>
                  <a:srgbClr val="7030A0"/>
                </a:solidFill>
              </a:rPr>
              <a:t>Participer</a:t>
            </a:r>
            <a:r>
              <a:rPr lang="fr-FR" sz="2000">
                <a:solidFill>
                  <a:srgbClr val="7030A0"/>
                </a:solidFill>
              </a:rPr>
              <a:t> au contrôle de la qualité</a:t>
            </a:r>
          </a:p>
          <a:p>
            <a:pPr>
              <a:spcBef>
                <a:spcPct val="20000"/>
              </a:spcBef>
              <a:buFont typeface="Arial" charset="0"/>
              <a:buNone/>
            </a:pPr>
            <a:r>
              <a:rPr lang="fr-FR" sz="2000">
                <a:solidFill>
                  <a:srgbClr val="7030A0"/>
                </a:solidFill>
              </a:rPr>
              <a:t>CP5.3 : </a:t>
            </a:r>
            <a:r>
              <a:rPr lang="fr-FR" sz="2000" b="1">
                <a:solidFill>
                  <a:srgbClr val="7030A0"/>
                </a:solidFill>
              </a:rPr>
              <a:t>Participe</a:t>
            </a:r>
            <a:r>
              <a:rPr lang="fr-FR" sz="2000">
                <a:solidFill>
                  <a:srgbClr val="7030A0"/>
                </a:solidFill>
              </a:rPr>
              <a:t>r au contrôle final</a:t>
            </a:r>
          </a:p>
        </p:txBody>
      </p:sp>
      <p:sp>
        <p:nvSpPr>
          <p:cNvPr id="2" name="ZoneTexte 1"/>
          <p:cNvSpPr txBox="1">
            <a:spLocks noChangeArrowheads="1"/>
          </p:cNvSpPr>
          <p:nvPr/>
        </p:nvSpPr>
        <p:spPr bwMode="auto">
          <a:xfrm>
            <a:off x="704850" y="152400"/>
            <a:ext cx="8229600" cy="16922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fr-FR" sz="3800" b="1">
              <a:solidFill>
                <a:schemeClr val="bg1"/>
              </a:solidFill>
            </a:endParaRPr>
          </a:p>
          <a:p>
            <a:pPr algn="ctr"/>
            <a:r>
              <a:rPr lang="fr-FR" sz="2800" b="1">
                <a:solidFill>
                  <a:schemeClr val="bg1"/>
                </a:solidFill>
              </a:rPr>
              <a:t>CP1 S’INFORMER</a:t>
            </a:r>
          </a:p>
          <a:p>
            <a:pPr algn="ctr"/>
            <a:endParaRPr lang="fr-FR" sz="3800" b="1">
              <a:solidFill>
                <a:schemeClr val="bg1"/>
              </a:solidFill>
            </a:endParaRPr>
          </a:p>
        </p:txBody>
      </p:sp>
      <p:sp>
        <p:nvSpPr>
          <p:cNvPr id="5" name="ZoneTexte 4"/>
          <p:cNvSpPr txBox="1"/>
          <p:nvPr/>
        </p:nvSpPr>
        <p:spPr>
          <a:xfrm>
            <a:off x="735013" y="1978025"/>
            <a:ext cx="8229600" cy="1185863"/>
          </a:xfrm>
          <a:prstGeom prst="rect">
            <a:avLst/>
          </a:prstGeom>
          <a:solidFill>
            <a:srgbClr val="7030A0"/>
          </a:solidFill>
        </p:spPr>
        <p:txBody>
          <a:bodyPr>
            <a:spAutoFit/>
          </a:bodyPr>
          <a:lstStyle/>
          <a:p>
            <a:pPr algn="ctr" fontAlgn="auto">
              <a:spcBef>
                <a:spcPts val="0"/>
              </a:spcBef>
              <a:spcAft>
                <a:spcPts val="0"/>
              </a:spcAft>
              <a:defRPr/>
            </a:pPr>
            <a:endParaRPr lang="fr-FR" sz="2100" b="1" dirty="0">
              <a:solidFill>
                <a:schemeClr val="bg1"/>
              </a:solidFill>
              <a:latin typeface="+mn-lt"/>
              <a:cs typeface="+mn-cs"/>
            </a:endParaRPr>
          </a:p>
          <a:p>
            <a:pPr algn="ctr" fontAlgn="auto">
              <a:spcBef>
                <a:spcPts val="0"/>
              </a:spcBef>
              <a:spcAft>
                <a:spcPts val="0"/>
              </a:spcAft>
              <a:defRPr/>
            </a:pPr>
            <a:r>
              <a:rPr lang="fr-FR" sz="2800" b="1" cap="all" dirty="0">
                <a:solidFill>
                  <a:schemeClr val="bg1"/>
                </a:solidFill>
                <a:latin typeface="+mj-lt"/>
                <a:ea typeface="Calibri"/>
              </a:rPr>
              <a:t>CP2 PREPARER SON INTERVENTION</a:t>
            </a:r>
            <a:endParaRPr lang="fr-FR" sz="2800" dirty="0">
              <a:solidFill>
                <a:schemeClr val="bg1"/>
              </a:solidFill>
              <a:latin typeface="+mj-lt"/>
            </a:endParaRPr>
          </a:p>
          <a:p>
            <a:pPr algn="ctr" fontAlgn="auto">
              <a:spcBef>
                <a:spcPts val="0"/>
              </a:spcBef>
              <a:spcAft>
                <a:spcPts val="0"/>
              </a:spcAft>
              <a:defRPr/>
            </a:pPr>
            <a:endParaRPr lang="fr-FR" sz="2200" b="1" dirty="0">
              <a:solidFill>
                <a:schemeClr val="bg1"/>
              </a:solidFill>
              <a:latin typeface="+mn-lt"/>
              <a:cs typeface="+mn-cs"/>
            </a:endParaRPr>
          </a:p>
        </p:txBody>
      </p:sp>
      <p:sp>
        <p:nvSpPr>
          <p:cNvPr id="7" name="ZoneTexte 6"/>
          <p:cNvSpPr txBox="1"/>
          <p:nvPr/>
        </p:nvSpPr>
        <p:spPr>
          <a:xfrm>
            <a:off x="682625" y="3265488"/>
            <a:ext cx="8229600" cy="523875"/>
          </a:xfrm>
          <a:prstGeom prst="rect">
            <a:avLst/>
          </a:prstGeom>
          <a:solidFill>
            <a:srgbClr val="7030A0"/>
          </a:solidFill>
        </p:spPr>
        <p:txBody>
          <a:bodyPr>
            <a:spAutoFit/>
          </a:bodyPr>
          <a:lstStyle/>
          <a:p>
            <a:pPr algn="ctr">
              <a:defRPr/>
            </a:pPr>
            <a:r>
              <a:rPr lang="fr-FR" sz="2800" b="1" dirty="0">
                <a:solidFill>
                  <a:schemeClr val="bg1"/>
                </a:solidFill>
                <a:latin typeface="+mj-lt"/>
              </a:rPr>
              <a:t>CP3 COMMUNIQUER AVEC SA HIERARCHIE</a:t>
            </a:r>
            <a:endParaRPr lang="fr-FR" sz="2800" dirty="0">
              <a:solidFill>
                <a:schemeClr val="bg1"/>
              </a:solidFill>
              <a:latin typeface="+mj-lt"/>
            </a:endParaRPr>
          </a:p>
        </p:txBody>
      </p:sp>
      <p:sp>
        <p:nvSpPr>
          <p:cNvPr id="8" name="ZoneTexte 7"/>
          <p:cNvSpPr txBox="1">
            <a:spLocks noChangeArrowheads="1"/>
          </p:cNvSpPr>
          <p:nvPr/>
        </p:nvSpPr>
        <p:spPr bwMode="auto">
          <a:xfrm>
            <a:off x="682625" y="3860800"/>
            <a:ext cx="8229600" cy="1754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fr-FR" sz="4000" b="1">
              <a:solidFill>
                <a:schemeClr val="bg1"/>
              </a:solidFill>
            </a:endParaRPr>
          </a:p>
          <a:p>
            <a:pPr algn="ctr"/>
            <a:r>
              <a:rPr lang="fr-FR" sz="2800" b="1">
                <a:solidFill>
                  <a:schemeClr val="bg1"/>
                </a:solidFill>
              </a:rPr>
              <a:t>CP4 INTERVENIR EN ENVIRONNEMENT NUCLEAIRE</a:t>
            </a:r>
          </a:p>
          <a:p>
            <a:pPr algn="ctr"/>
            <a:endParaRPr lang="fr-FR" sz="4000" b="1">
              <a:solidFill>
                <a:schemeClr val="bg1"/>
              </a:solidFill>
            </a:endParaRPr>
          </a:p>
        </p:txBody>
      </p:sp>
      <p:sp>
        <p:nvSpPr>
          <p:cNvPr id="9" name="ZoneTexte 8"/>
          <p:cNvSpPr txBox="1"/>
          <p:nvPr/>
        </p:nvSpPr>
        <p:spPr>
          <a:xfrm>
            <a:off x="671513" y="5705475"/>
            <a:ext cx="8229600" cy="1108075"/>
          </a:xfrm>
          <a:prstGeom prst="rect">
            <a:avLst/>
          </a:prstGeom>
          <a:solidFill>
            <a:srgbClr val="7030A0"/>
          </a:solidFill>
        </p:spPr>
        <p:txBody>
          <a:bodyPr>
            <a:spAutoFit/>
          </a:bodyPr>
          <a:lstStyle/>
          <a:p>
            <a:pPr algn="ctr" fontAlgn="auto">
              <a:spcBef>
                <a:spcPts val="0"/>
              </a:spcBef>
              <a:spcAft>
                <a:spcPts val="0"/>
              </a:spcAft>
              <a:defRPr/>
            </a:pPr>
            <a:endParaRPr lang="fr-FR" sz="1900" b="1" dirty="0">
              <a:solidFill>
                <a:schemeClr val="bg1"/>
              </a:solidFill>
              <a:latin typeface="+mn-lt"/>
              <a:cs typeface="+mn-cs"/>
            </a:endParaRPr>
          </a:p>
          <a:p>
            <a:pPr algn="ctr" fontAlgn="auto">
              <a:spcBef>
                <a:spcPts val="0"/>
              </a:spcBef>
              <a:spcAft>
                <a:spcPts val="0"/>
              </a:spcAft>
              <a:defRPr/>
            </a:pPr>
            <a:r>
              <a:rPr lang="fr-FR" sz="2800" b="1" cap="all" dirty="0">
                <a:solidFill>
                  <a:schemeClr val="bg1"/>
                </a:solidFill>
                <a:latin typeface="+mj-lt"/>
                <a:ea typeface="Calibri"/>
              </a:rPr>
              <a:t>CP5 CONTROLER</a:t>
            </a:r>
          </a:p>
          <a:p>
            <a:pPr algn="ctr" fontAlgn="auto">
              <a:spcBef>
                <a:spcPts val="0"/>
              </a:spcBef>
              <a:spcAft>
                <a:spcPts val="0"/>
              </a:spcAft>
              <a:defRPr/>
            </a:pPr>
            <a:endParaRPr lang="fr-FR" sz="1900" b="1"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grpId="0"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xit" presetSubtype="0" fill="hold" grpId="0" nodeType="clickEffect">
                                  <p:stCondLst>
                                    <p:cond delay="0"/>
                                  </p:stCondLst>
                                  <p:childTnLst>
                                    <p:animEffect transition="out" filter="fade">
                                      <p:cBhvr>
                                        <p:cTn id="34" dur="1000"/>
                                        <p:tgtEl>
                                          <p:spTgt spid="9"/>
                                        </p:tgtEl>
                                      </p:cBhvr>
                                    </p:animEffect>
                                    <p:anim calcmode="lin" valueType="num">
                                      <p:cBhvr>
                                        <p:cTn id="35" dur="1000"/>
                                        <p:tgtEl>
                                          <p:spTgt spid="9"/>
                                        </p:tgtEl>
                                        <p:attrNameLst>
                                          <p:attrName>ppt_x</p:attrName>
                                        </p:attrNameLst>
                                      </p:cBhvr>
                                      <p:tavLst>
                                        <p:tav tm="0">
                                          <p:val>
                                            <p:strVal val="ppt_x"/>
                                          </p:val>
                                        </p:tav>
                                        <p:tav tm="100000">
                                          <p:val>
                                            <p:strVal val="ppt_x"/>
                                          </p:val>
                                        </p:tav>
                                      </p:tavLst>
                                    </p:anim>
                                    <p:anim calcmode="lin" valueType="num">
                                      <p:cBhvr>
                                        <p:cTn id="36" dur="1000"/>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De nouveaux savoirs qui ne le sont pas vraiment…</a:t>
            </a:r>
          </a:p>
        </p:txBody>
      </p:sp>
      <p:sp>
        <p:nvSpPr>
          <p:cNvPr id="10" name="Espace réservé du contenu 2"/>
          <p:cNvSpPr txBox="1">
            <a:spLocks/>
          </p:cNvSpPr>
          <p:nvPr/>
        </p:nvSpPr>
        <p:spPr bwMode="auto">
          <a:xfrm>
            <a:off x="755650" y="2133600"/>
            <a:ext cx="8229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ct val="20000"/>
              </a:spcBef>
              <a:buFont typeface="Arial" charset="0"/>
              <a:buNone/>
            </a:pPr>
            <a:r>
              <a:rPr lang="fr-FR" sz="2800">
                <a:solidFill>
                  <a:srgbClr val="7030A0"/>
                </a:solidFill>
              </a:rPr>
              <a:t>Le futur bachelier professionnel doit maîtriser les savoirs de base en mécanique, électricité, hydraulique pour ses futures activités professionnelles et pour passer sereinement la certification intermédiaire. </a:t>
            </a:r>
          </a:p>
          <a:p>
            <a:pPr algn="just">
              <a:spcBef>
                <a:spcPct val="20000"/>
              </a:spcBef>
              <a:buFont typeface="Arial" charset="0"/>
              <a:buNone/>
            </a:pPr>
            <a:endParaRPr lang="fr-FR" sz="2800">
              <a:solidFill>
                <a:srgbClr val="7030A0"/>
              </a:solidFill>
            </a:endParaRPr>
          </a:p>
          <a:p>
            <a:pPr algn="just">
              <a:spcBef>
                <a:spcPct val="20000"/>
              </a:spcBef>
              <a:buFont typeface="Arial" charset="0"/>
              <a:buNone/>
            </a:pPr>
            <a:r>
              <a:rPr lang="fr-FR" sz="2800">
                <a:solidFill>
                  <a:srgbClr val="7030A0"/>
                </a:solidFill>
                <a:sym typeface="Symbol" pitchFamily="18" charset="2"/>
              </a:rPr>
              <a:t> L</a:t>
            </a:r>
            <a:r>
              <a:rPr lang="fr-FR" sz="2800">
                <a:solidFill>
                  <a:srgbClr val="7030A0"/>
                </a:solidFill>
              </a:rPr>
              <a:t>’apparition </a:t>
            </a:r>
            <a:r>
              <a:rPr lang="fr-FR" sz="2800" b="1">
                <a:solidFill>
                  <a:srgbClr val="7030A0"/>
                </a:solidFill>
              </a:rPr>
              <a:t>des champs S1 à S5 du référentiel BEP MPEI comme champs S1 à S5 du baccalauréat professionnel </a:t>
            </a:r>
            <a:r>
              <a:rPr lang="fr-FR" sz="2800">
                <a:solidFill>
                  <a:srgbClr val="7030A0"/>
                </a:solidFill>
              </a:rPr>
              <a:t>techniques d’interventions sur installations nucléaires. </a:t>
            </a:r>
          </a:p>
          <a:p>
            <a:pPr lvl="1">
              <a:spcBef>
                <a:spcPct val="20000"/>
              </a:spcBef>
              <a:buFont typeface="Arial" charset="0"/>
              <a:buNone/>
            </a:pPr>
            <a:endParaRPr lang="fr-FR" sz="2800">
              <a:solidFill>
                <a:srgbClr val="7030A0"/>
              </a:solidFill>
            </a:endParaRPr>
          </a:p>
        </p:txBody>
      </p:sp>
      <p:sp>
        <p:nvSpPr>
          <p:cNvPr id="4813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E0AD7E-7F0E-43CF-8B96-8E2979B34749}" type="slidenum">
              <a:rPr lang="fr-FR">
                <a:solidFill>
                  <a:srgbClr val="898989"/>
                </a:solidFill>
              </a:rPr>
              <a:pPr fontAlgn="base">
                <a:spcBef>
                  <a:spcPct val="0"/>
                </a:spcBef>
                <a:spcAft>
                  <a:spcPct val="0"/>
                </a:spcAft>
              </a:pPr>
              <a:t>45</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De nouveaux savoirs qui ne le sont pas vraiment…</a:t>
            </a:r>
          </a:p>
        </p:txBody>
      </p:sp>
      <p:sp>
        <p:nvSpPr>
          <p:cNvPr id="10" name="Espace réservé du contenu 2"/>
          <p:cNvSpPr txBox="1">
            <a:spLocks/>
          </p:cNvSpPr>
          <p:nvPr/>
        </p:nvSpPr>
        <p:spPr>
          <a:xfrm>
            <a:off x="755650" y="1835150"/>
            <a:ext cx="8229600" cy="4751388"/>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4013" indent="-354013" algn="l" fontAlgn="auto">
              <a:spcAft>
                <a:spcPts val="0"/>
              </a:spcAft>
              <a:buFont typeface="Wingdings" pitchFamily="2" charset="2"/>
              <a:buChar char="§"/>
              <a:defRPr/>
            </a:pPr>
            <a:r>
              <a:rPr lang="fr-FR" sz="2800" dirty="0">
                <a:solidFill>
                  <a:srgbClr val="7030A0"/>
                </a:solidFill>
              </a:rPr>
              <a:t>S1 : Étude des biens : solutions constructives </a:t>
            </a:r>
            <a:r>
              <a:rPr lang="fr-FR" sz="2800" dirty="0" smtClean="0">
                <a:solidFill>
                  <a:srgbClr val="7030A0"/>
                </a:solidFill>
              </a:rPr>
              <a:t>et  </a:t>
            </a:r>
          </a:p>
          <a:p>
            <a:pPr marL="354013" indent="-354013" algn="l" fontAlgn="auto">
              <a:spcAft>
                <a:spcPts val="0"/>
              </a:spcAft>
              <a:buFont typeface="Wingdings" pitchFamily="2" charset="2"/>
              <a:buChar char="§"/>
              <a:defRPr/>
            </a:pPr>
            <a:r>
              <a:rPr lang="fr-FR" sz="2800" dirty="0">
                <a:solidFill>
                  <a:srgbClr val="7030A0"/>
                </a:solidFill>
              </a:rPr>
              <a:t> </a:t>
            </a:r>
            <a:r>
              <a:rPr lang="fr-FR" sz="2800" dirty="0" smtClean="0">
                <a:solidFill>
                  <a:srgbClr val="7030A0"/>
                </a:solidFill>
              </a:rPr>
              <a:t>        comportement mécanique</a:t>
            </a:r>
          </a:p>
          <a:p>
            <a:pPr marL="354013" indent="-354013" algn="l" fontAlgn="auto">
              <a:spcAft>
                <a:spcPts val="0"/>
              </a:spcAft>
              <a:buFont typeface="Wingdings" pitchFamily="2" charset="2"/>
              <a:buChar char="§"/>
              <a:defRPr/>
            </a:pPr>
            <a:r>
              <a:rPr lang="fr-FR" sz="2800" dirty="0" smtClean="0">
                <a:solidFill>
                  <a:srgbClr val="7030A0"/>
                </a:solidFill>
              </a:rPr>
              <a:t>S2 </a:t>
            </a:r>
            <a:r>
              <a:rPr lang="fr-FR" sz="2800" dirty="0">
                <a:solidFill>
                  <a:srgbClr val="7030A0"/>
                </a:solidFill>
              </a:rPr>
              <a:t>: Étude des biens: les chaînes fonctionnelles</a:t>
            </a:r>
          </a:p>
          <a:p>
            <a:pPr marL="354013" indent="-354013" algn="l" fontAlgn="auto">
              <a:spcAft>
                <a:spcPts val="0"/>
              </a:spcAft>
              <a:buFont typeface="Wingdings" pitchFamily="2" charset="2"/>
              <a:buChar char="§"/>
              <a:defRPr/>
            </a:pPr>
            <a:r>
              <a:rPr lang="fr-FR" sz="2800" dirty="0">
                <a:solidFill>
                  <a:srgbClr val="7030A0"/>
                </a:solidFill>
              </a:rPr>
              <a:t>S3 : Interventions de maintenance</a:t>
            </a:r>
          </a:p>
          <a:p>
            <a:pPr marL="354013" indent="-354013" algn="l" fontAlgn="auto">
              <a:spcAft>
                <a:spcPts val="0"/>
              </a:spcAft>
              <a:buFont typeface="Wingdings" pitchFamily="2" charset="2"/>
              <a:buChar char="§"/>
              <a:defRPr/>
            </a:pPr>
            <a:r>
              <a:rPr lang="fr-FR" sz="2800" dirty="0">
                <a:solidFill>
                  <a:srgbClr val="7030A0"/>
                </a:solidFill>
              </a:rPr>
              <a:t>S4 : Santé et sécurité au </a:t>
            </a:r>
            <a:r>
              <a:rPr lang="fr-FR" sz="2800" dirty="0" smtClean="0">
                <a:solidFill>
                  <a:srgbClr val="7030A0"/>
                </a:solidFill>
              </a:rPr>
              <a:t>travail</a:t>
            </a:r>
          </a:p>
          <a:p>
            <a:pPr marL="354013" indent="-354013" algn="l" fontAlgn="auto">
              <a:spcAft>
                <a:spcPts val="0"/>
              </a:spcAft>
              <a:buFont typeface="Wingdings" pitchFamily="2" charset="2"/>
              <a:buChar char="§"/>
              <a:defRPr/>
            </a:pPr>
            <a:r>
              <a:rPr lang="fr-FR" sz="2800" dirty="0" smtClean="0">
                <a:solidFill>
                  <a:srgbClr val="7030A0"/>
                </a:solidFill>
              </a:rPr>
              <a:t>S5 </a:t>
            </a:r>
            <a:r>
              <a:rPr lang="fr-FR" sz="2800" dirty="0">
                <a:solidFill>
                  <a:srgbClr val="7030A0"/>
                </a:solidFill>
              </a:rPr>
              <a:t>: Méthodes de maintenance</a:t>
            </a:r>
            <a:endParaRPr lang="fr-FR" sz="2800" dirty="0" smtClean="0">
              <a:solidFill>
                <a:srgbClr val="7030A0"/>
              </a:solidFill>
            </a:endParaRPr>
          </a:p>
          <a:p>
            <a:pPr algn="l" fontAlgn="auto">
              <a:spcAft>
                <a:spcPts val="0"/>
              </a:spcAft>
              <a:buFont typeface="Arial" pitchFamily="34" charset="0"/>
              <a:buChar char="•"/>
              <a:defRPr/>
            </a:pPr>
            <a:endParaRPr lang="fr-FR" dirty="0">
              <a:solidFill>
                <a:srgbClr val="7030A0"/>
              </a:solidFill>
            </a:endParaRPr>
          </a:p>
        </p:txBody>
      </p:sp>
      <p:sp>
        <p:nvSpPr>
          <p:cNvPr id="4915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B9B316-A99E-48B1-BC2E-47411FEEBD26}" type="slidenum">
              <a:rPr lang="fr-FR">
                <a:solidFill>
                  <a:srgbClr val="898989"/>
                </a:solidFill>
              </a:rPr>
              <a:pPr fontAlgn="base">
                <a:spcBef>
                  <a:spcPct val="0"/>
                </a:spcBef>
                <a:spcAft>
                  <a:spcPct val="0"/>
                </a:spcAft>
              </a:pPr>
              <a:t>46</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9" name="Titre 1"/>
          <p:cNvSpPr txBox="1">
            <a:spLocks/>
          </p:cNvSpPr>
          <p:nvPr/>
        </p:nvSpPr>
        <p:spPr>
          <a:xfrm>
            <a:off x="625475" y="692150"/>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200" b="1" dirty="0">
                <a:solidFill>
                  <a:srgbClr val="7030A0"/>
                </a:solidFill>
              </a:rPr>
              <a:t>Des nouveaux savoirs issus du REX et </a:t>
            </a:r>
            <a:endParaRPr lang="fr-FR" sz="3200" b="1" dirty="0" smtClean="0">
              <a:solidFill>
                <a:srgbClr val="7030A0"/>
              </a:solidFill>
            </a:endParaRPr>
          </a:p>
          <a:p>
            <a:pPr fontAlgn="auto">
              <a:spcAft>
                <a:spcPts val="0"/>
              </a:spcAft>
              <a:defRPr/>
            </a:pPr>
            <a:r>
              <a:rPr lang="fr-FR" sz="3200" b="1" dirty="0" smtClean="0">
                <a:solidFill>
                  <a:srgbClr val="7030A0"/>
                </a:solidFill>
              </a:rPr>
              <a:t>spécifiques </a:t>
            </a:r>
            <a:r>
              <a:rPr lang="fr-FR" sz="3200" b="1" dirty="0">
                <a:solidFill>
                  <a:srgbClr val="7030A0"/>
                </a:solidFill>
              </a:rPr>
              <a:t>à </a:t>
            </a:r>
            <a:r>
              <a:rPr lang="fr-FR" sz="3200" b="1" dirty="0" smtClean="0">
                <a:solidFill>
                  <a:srgbClr val="7030A0"/>
                </a:solidFill>
              </a:rPr>
              <a:t>la filière</a:t>
            </a:r>
            <a:endParaRPr lang="fr-FR" sz="3200" b="1" dirty="0">
              <a:solidFill>
                <a:srgbClr val="7030A0"/>
              </a:solidFill>
            </a:endParaRPr>
          </a:p>
        </p:txBody>
      </p:sp>
      <p:sp>
        <p:nvSpPr>
          <p:cNvPr id="10" name="Espace réservé du contenu 2"/>
          <p:cNvSpPr txBox="1">
            <a:spLocks/>
          </p:cNvSpPr>
          <p:nvPr/>
        </p:nvSpPr>
        <p:spPr bwMode="auto">
          <a:xfrm>
            <a:off x="755650" y="2276475"/>
            <a:ext cx="82296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Wingdings" pitchFamily="2" charset="2"/>
              <a:buChar char="§"/>
            </a:pPr>
            <a:r>
              <a:rPr lang="fr-FR" sz="2800">
                <a:solidFill>
                  <a:srgbClr val="7030A0"/>
                </a:solidFill>
              </a:rPr>
              <a:t>S6 : Interventions en environnement nucléaire</a:t>
            </a:r>
          </a:p>
          <a:p>
            <a:pPr>
              <a:spcBef>
                <a:spcPct val="20000"/>
              </a:spcBef>
              <a:buFont typeface="Wingdings" pitchFamily="2" charset="2"/>
              <a:buChar char="§"/>
            </a:pPr>
            <a:r>
              <a:rPr lang="fr-FR" sz="2800">
                <a:solidFill>
                  <a:srgbClr val="7030A0"/>
                </a:solidFill>
              </a:rPr>
              <a:t>S7 : Installations nucléaires et exploitants</a:t>
            </a:r>
            <a:endParaRPr lang="fr-FR" sz="3200">
              <a:solidFill>
                <a:srgbClr val="7030A0"/>
              </a:solidFill>
            </a:endParaRPr>
          </a:p>
        </p:txBody>
      </p:sp>
      <p:sp>
        <p:nvSpPr>
          <p:cNvPr id="7" name="Titre 1"/>
          <p:cNvSpPr txBox="1">
            <a:spLocks/>
          </p:cNvSpPr>
          <p:nvPr/>
        </p:nvSpPr>
        <p:spPr>
          <a:xfrm>
            <a:off x="625475" y="3679825"/>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3100" b="1" dirty="0" smtClean="0">
                <a:solidFill>
                  <a:srgbClr val="7030A0"/>
                </a:solidFill>
              </a:rPr>
              <a:t>Un savoir important : la radioprotection ou la physique nucléaire contextualisée</a:t>
            </a:r>
            <a:endParaRPr lang="fr-FR" sz="3100" b="1" dirty="0">
              <a:solidFill>
                <a:srgbClr val="7030A0"/>
              </a:solidFill>
            </a:endParaRPr>
          </a:p>
        </p:txBody>
      </p:sp>
      <p:sp>
        <p:nvSpPr>
          <p:cNvPr id="8" name="Espace réservé du contenu 2"/>
          <p:cNvSpPr txBox="1">
            <a:spLocks/>
          </p:cNvSpPr>
          <p:nvPr/>
        </p:nvSpPr>
        <p:spPr bwMode="auto">
          <a:xfrm>
            <a:off x="566738" y="5084763"/>
            <a:ext cx="8326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265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Wingdings" pitchFamily="2" charset="2"/>
              <a:buChar char="§"/>
            </a:pPr>
            <a:r>
              <a:rPr lang="fr-FR" sz="2800">
                <a:solidFill>
                  <a:srgbClr val="7030A0"/>
                </a:solidFill>
              </a:rPr>
              <a:t>S8 : La radioprotection</a:t>
            </a:r>
          </a:p>
        </p:txBody>
      </p:sp>
      <p:sp>
        <p:nvSpPr>
          <p:cNvPr id="50185" name="Espace réservé du numéro de diapositive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C85786-3829-42BC-9946-4DCDAD7EDACE}" type="slidenum">
              <a:rPr lang="fr-FR">
                <a:solidFill>
                  <a:srgbClr val="898989"/>
                </a:solidFill>
              </a:rPr>
              <a:pPr fontAlgn="base">
                <a:spcBef>
                  <a:spcPct val="0"/>
                </a:spcBef>
                <a:spcAft>
                  <a:spcPct val="0"/>
                </a:spcAft>
              </a:pPr>
              <a:t>47</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8" name="ZoneTexte 7"/>
          <p:cNvSpPr txBox="1"/>
          <p:nvPr/>
        </p:nvSpPr>
        <p:spPr>
          <a:xfrm>
            <a:off x="856154" y="2134801"/>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Les sciences physiques</a:t>
            </a:r>
          </a:p>
        </p:txBody>
      </p:sp>
      <p:sp>
        <p:nvSpPr>
          <p:cNvPr id="5" name="Rectangle 4"/>
          <p:cNvSpPr/>
          <p:nvPr/>
        </p:nvSpPr>
        <p:spPr>
          <a:xfrm>
            <a:off x="855663" y="5084763"/>
            <a:ext cx="8010525" cy="1200150"/>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Arial" pitchFamily="34" charset="0"/>
              </a:rPr>
              <a:t>Jean-Philippe FOURNOU - IA-IPR Sciences physiques et chimiques </a:t>
            </a:r>
          </a:p>
          <a:p>
            <a:pPr algn="ctr" fontAlgn="auto">
              <a:spcBef>
                <a:spcPts val="0"/>
              </a:spcBef>
              <a:spcAft>
                <a:spcPts val="0"/>
              </a:spcAft>
              <a:defRPr/>
            </a:pPr>
            <a:r>
              <a:rPr lang="fr-FR" b="1" i="1" spc="50" dirty="0">
                <a:ln w="11430"/>
                <a:solidFill>
                  <a:srgbClr val="7030A0"/>
                </a:solidFill>
                <a:latin typeface="+mn-lt"/>
                <a:cs typeface="Arial" pitchFamily="34" charset="0"/>
              </a:rPr>
              <a:t>Académie de Rouen </a:t>
            </a:r>
          </a:p>
          <a:p>
            <a:pPr algn="ctr" fontAlgn="auto">
              <a:spcBef>
                <a:spcPts val="0"/>
              </a:spcBef>
              <a:spcAft>
                <a:spcPts val="0"/>
              </a:spcAft>
              <a:defRPr/>
            </a:pPr>
            <a:r>
              <a:rPr lang="fr-FR" b="1" i="1" spc="50" dirty="0">
                <a:ln w="11430"/>
                <a:solidFill>
                  <a:srgbClr val="7030A0"/>
                </a:solidFill>
                <a:latin typeface="+mn-lt"/>
                <a:cs typeface="+mn-cs"/>
              </a:rPr>
              <a:t>Sandrine TAUZIN - IEN-EG - Mathématiques Sciences physiques </a:t>
            </a:r>
          </a:p>
          <a:p>
            <a:pPr algn="ctr" fontAlgn="auto">
              <a:spcBef>
                <a:spcPts val="0"/>
              </a:spcBef>
              <a:spcAft>
                <a:spcPts val="0"/>
              </a:spcAft>
              <a:defRPr/>
            </a:pPr>
            <a:r>
              <a:rPr lang="fr-FR" b="1" i="1" spc="50" dirty="0">
                <a:ln w="11430"/>
                <a:solidFill>
                  <a:srgbClr val="7030A0"/>
                </a:solidFill>
                <a:latin typeface="+mn-lt"/>
                <a:cs typeface="+mn-cs"/>
              </a:rPr>
              <a:t>Académie de Rouen</a:t>
            </a:r>
          </a:p>
        </p:txBody>
      </p:sp>
      <p:sp>
        <p:nvSpPr>
          <p:cNvPr id="5120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C91CFBA-1F9C-45FF-ACCF-9BC7DF9F253E}" type="slidenum">
              <a:rPr lang="fr-FR">
                <a:solidFill>
                  <a:srgbClr val="898989"/>
                </a:solidFill>
              </a:rPr>
              <a:pPr fontAlgn="base">
                <a:spcBef>
                  <a:spcPct val="0"/>
                </a:spcBef>
                <a:spcAft>
                  <a:spcPct val="0"/>
                </a:spcAft>
              </a:pPr>
              <a:t>48</a:t>
            </a:fld>
            <a:endParaRPr lang="fr-FR">
              <a:solidFill>
                <a:srgbClr val="89898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8" name="ZoneTexte 7"/>
          <p:cNvSpPr txBox="1"/>
          <p:nvPr/>
        </p:nvSpPr>
        <p:spPr>
          <a:xfrm>
            <a:off x="856154" y="2134801"/>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Les nouvelles épreuves</a:t>
            </a:r>
          </a:p>
        </p:txBody>
      </p:sp>
      <p:sp>
        <p:nvSpPr>
          <p:cNvPr id="7" name="Rectangle 6"/>
          <p:cNvSpPr/>
          <p:nvPr/>
        </p:nvSpPr>
        <p:spPr>
          <a:xfrm>
            <a:off x="855663" y="4365625"/>
            <a:ext cx="7921625" cy="2308225"/>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Jean-Pierre DELORME - IA-IPR STI </a:t>
            </a:r>
          </a:p>
          <a:p>
            <a:pPr algn="ctr" fontAlgn="auto">
              <a:spcBef>
                <a:spcPts val="0"/>
              </a:spcBef>
              <a:spcAft>
                <a:spcPts val="0"/>
              </a:spcAft>
              <a:defRPr/>
            </a:pPr>
            <a:r>
              <a:rPr lang="fr-FR" b="1" i="1" spc="50" dirty="0">
                <a:ln w="11430"/>
                <a:solidFill>
                  <a:srgbClr val="7030A0"/>
                </a:solidFill>
                <a:latin typeface="+mn-lt"/>
                <a:cs typeface="+mn-cs"/>
              </a:rPr>
              <a:t>Académie de Montpellier</a:t>
            </a:r>
          </a:p>
          <a:p>
            <a:pPr algn="ctr" fontAlgn="auto">
              <a:spcBef>
                <a:spcPts val="0"/>
              </a:spcBef>
              <a:spcAft>
                <a:spcPts val="0"/>
              </a:spcAft>
              <a:defRPr/>
            </a:pPr>
            <a:r>
              <a:rPr lang="fr-FR" b="1" i="1" spc="50" dirty="0">
                <a:ln w="11430"/>
                <a:solidFill>
                  <a:srgbClr val="7030A0"/>
                </a:solidFill>
                <a:latin typeface="+mn-lt"/>
                <a:cs typeface="Arial" pitchFamily="34" charset="0"/>
              </a:rPr>
              <a:t> Fabrice METHEE – Chargé de mission STI </a:t>
            </a:r>
          </a:p>
          <a:p>
            <a:pPr algn="ctr" fontAlgn="auto">
              <a:spcBef>
                <a:spcPts val="0"/>
              </a:spcBef>
              <a:spcAft>
                <a:spcPts val="0"/>
              </a:spcAft>
              <a:defRPr/>
            </a:pPr>
            <a:r>
              <a:rPr lang="fr-FR" b="1" i="1" spc="50" dirty="0">
                <a:ln w="11430"/>
                <a:solidFill>
                  <a:srgbClr val="7030A0"/>
                </a:solidFill>
                <a:latin typeface="+mn-lt"/>
                <a:cs typeface="Arial" pitchFamily="34" charset="0"/>
              </a:rPr>
              <a:t> Académie de Bordeaux</a:t>
            </a:r>
          </a:p>
          <a:p>
            <a:pPr algn="ctr" fontAlgn="auto">
              <a:spcBef>
                <a:spcPts val="0"/>
              </a:spcBef>
              <a:spcAft>
                <a:spcPts val="0"/>
              </a:spcAft>
              <a:defRPr/>
            </a:pPr>
            <a:r>
              <a:rPr lang="fr-FR" b="1" i="1" spc="50" dirty="0">
                <a:ln w="11430"/>
                <a:solidFill>
                  <a:srgbClr val="7030A0"/>
                </a:solidFill>
                <a:latin typeface="+mn-lt"/>
                <a:cs typeface="Arial" pitchFamily="34" charset="0"/>
              </a:rPr>
              <a:t>Jean-Philippe FOURNOU - IA-IPR Sciences physiques et chimiques </a:t>
            </a:r>
          </a:p>
          <a:p>
            <a:pPr algn="ctr" fontAlgn="auto">
              <a:spcBef>
                <a:spcPts val="0"/>
              </a:spcBef>
              <a:spcAft>
                <a:spcPts val="0"/>
              </a:spcAft>
              <a:defRPr/>
            </a:pPr>
            <a:r>
              <a:rPr lang="fr-FR" b="1" i="1" spc="50" dirty="0">
                <a:ln w="11430"/>
                <a:solidFill>
                  <a:srgbClr val="7030A0"/>
                </a:solidFill>
                <a:latin typeface="+mn-lt"/>
                <a:cs typeface="Arial" pitchFamily="34" charset="0"/>
              </a:rPr>
              <a:t> Académie de de Rouen </a:t>
            </a:r>
          </a:p>
          <a:p>
            <a:pPr algn="ctr" fontAlgn="auto">
              <a:spcBef>
                <a:spcPts val="0"/>
              </a:spcBef>
              <a:spcAft>
                <a:spcPts val="0"/>
              </a:spcAft>
              <a:defRPr/>
            </a:pPr>
            <a:r>
              <a:rPr lang="fr-FR" b="1" i="1" spc="50" dirty="0">
                <a:ln w="11430"/>
                <a:solidFill>
                  <a:srgbClr val="7030A0"/>
                </a:solidFill>
                <a:latin typeface="+mn-lt"/>
                <a:cs typeface="+mn-cs"/>
              </a:rPr>
              <a:t>Sandrine TAUZIN - IEN-EG - Mathématiques Sciences physiques </a:t>
            </a:r>
          </a:p>
          <a:p>
            <a:pPr algn="ctr" fontAlgn="auto">
              <a:spcBef>
                <a:spcPts val="0"/>
              </a:spcBef>
              <a:spcAft>
                <a:spcPts val="0"/>
              </a:spcAft>
              <a:defRPr/>
            </a:pPr>
            <a:r>
              <a:rPr lang="fr-FR" b="1" i="1" spc="50" dirty="0">
                <a:ln w="11430"/>
                <a:solidFill>
                  <a:srgbClr val="7030A0"/>
                </a:solidFill>
                <a:latin typeface="+mn-lt"/>
                <a:cs typeface="+mn-cs"/>
              </a:rPr>
              <a:t>Académie de Rouen</a:t>
            </a:r>
          </a:p>
        </p:txBody>
      </p:sp>
      <p:sp>
        <p:nvSpPr>
          <p:cNvPr id="5223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985BC9-42B2-4EE0-BEB4-5612743E7545}" type="slidenum">
              <a:rPr lang="fr-FR">
                <a:solidFill>
                  <a:srgbClr val="898989"/>
                </a:solidFill>
              </a:rPr>
              <a:pPr fontAlgn="base">
                <a:spcBef>
                  <a:spcPct val="0"/>
                </a:spcBef>
                <a:spcAft>
                  <a:spcPct val="0"/>
                </a:spcAft>
              </a:pPr>
              <a:t>49</a:t>
            </a:fld>
            <a:endParaRPr lang="fr-FR">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66"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174" name="Rectangle 6"/>
          <p:cNvSpPr>
            <a:spLocks noChangeArrowheads="1"/>
          </p:cNvSpPr>
          <p:nvPr/>
        </p:nvSpPr>
        <p:spPr bwMode="auto">
          <a:xfrm rot="-5400000">
            <a:off x="-2281237" y="3167063"/>
            <a:ext cx="510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2800" b="1">
                <a:solidFill>
                  <a:srgbClr val="FFFFFF"/>
                </a:solidFill>
              </a:rPr>
              <a:t>LOCALISATION DES FORMATIONS</a:t>
            </a:r>
          </a:p>
        </p:txBody>
      </p:sp>
      <p:pic>
        <p:nvPicPr>
          <p:cNvPr id="717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09700"/>
            <a:ext cx="52641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au 8"/>
          <p:cNvGraphicFramePr>
            <a:graphicFrameLocks noGrp="1"/>
          </p:cNvGraphicFramePr>
          <p:nvPr/>
        </p:nvGraphicFramePr>
        <p:xfrm>
          <a:off x="684213" y="892175"/>
          <a:ext cx="1325562" cy="781050"/>
        </p:xfrm>
        <a:graphic>
          <a:graphicData uri="http://schemas.openxmlformats.org/drawingml/2006/table">
            <a:tbl>
              <a:tblPr firstRow="1" bandRow="1">
                <a:tableStyleId>{5C22544A-7EE6-4342-B048-85BDC9FD1C3A}</a:tableStyleId>
              </a:tblPr>
              <a:tblGrid>
                <a:gridCol w="480857"/>
                <a:gridCol w="264771"/>
                <a:gridCol w="248543"/>
                <a:gridCol w="331391"/>
              </a:tblGrid>
              <a:tr h="281178">
                <a:tc gridSpan="4">
                  <a:txBody>
                    <a:bodyPr/>
                    <a:lstStyle/>
                    <a:p>
                      <a:pPr algn="ctr"/>
                      <a:r>
                        <a:rPr lang="fr-FR" sz="1200" dirty="0" smtClean="0"/>
                        <a:t>CHERBOURG</a:t>
                      </a:r>
                      <a:endParaRPr lang="fr-FR" sz="1200" dirty="0"/>
                    </a:p>
                  </a:txBody>
                  <a:tcPr marL="91393" marR="91393" marT="45674" marB="45674"/>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9936">
                <a:tc>
                  <a:txBody>
                    <a:bodyPr/>
                    <a:lstStyle/>
                    <a:p>
                      <a:r>
                        <a:rPr lang="fr-FR" sz="1000" dirty="0" smtClean="0"/>
                        <a:t>BAC</a:t>
                      </a:r>
                      <a:endParaRPr lang="fr-FR" sz="1000" dirty="0"/>
                    </a:p>
                  </a:txBody>
                  <a:tcPr marL="91393" marR="91393" marT="45674" marB="45674"/>
                </a:tc>
                <a:tc>
                  <a:txBody>
                    <a:bodyPr/>
                    <a:lstStyle/>
                    <a:p>
                      <a:endParaRPr lang="fr-FR" sz="1000" dirty="0"/>
                    </a:p>
                  </a:txBody>
                  <a:tcPr marL="91393" marR="91393" marT="45674" marB="45674"/>
                </a:tc>
                <a:tc>
                  <a:txBody>
                    <a:bodyPr/>
                    <a:lstStyle/>
                    <a:p>
                      <a:r>
                        <a:rPr lang="fr-FR" sz="1000" dirty="0" smtClean="0"/>
                        <a:t>A</a:t>
                      </a:r>
                      <a:endParaRPr lang="fr-FR" sz="1000" dirty="0"/>
                    </a:p>
                  </a:txBody>
                  <a:tcPr marL="91393" marR="91393" marT="45674" marB="45674"/>
                </a:tc>
                <a:tc>
                  <a:txBody>
                    <a:bodyPr/>
                    <a:lstStyle/>
                    <a:p>
                      <a:r>
                        <a:rPr lang="fr-FR" sz="1000" dirty="0" smtClean="0"/>
                        <a:t>CP</a:t>
                      </a:r>
                      <a:endParaRPr lang="fr-FR" sz="1000" dirty="0"/>
                    </a:p>
                  </a:txBody>
                  <a:tcPr marL="91393" marR="91393" marT="45674" marB="45674"/>
                </a:tc>
              </a:tr>
              <a:tr h="249936">
                <a:tc>
                  <a:txBody>
                    <a:bodyPr/>
                    <a:lstStyle/>
                    <a:p>
                      <a:r>
                        <a:rPr lang="fr-FR" sz="1000" dirty="0" smtClean="0"/>
                        <a:t>BTS</a:t>
                      </a:r>
                      <a:endParaRPr lang="fr-FR" sz="1000" dirty="0"/>
                    </a:p>
                  </a:txBody>
                  <a:tcPr marL="91393" marR="91393" marT="45674" marB="45674"/>
                </a:tc>
                <a:tc>
                  <a:txBody>
                    <a:bodyPr/>
                    <a:lstStyle/>
                    <a:p>
                      <a:endParaRPr lang="fr-FR" sz="1000" dirty="0"/>
                    </a:p>
                  </a:txBody>
                  <a:tcPr marL="91393" marR="91393" marT="45674" marB="45674"/>
                </a:tc>
                <a:tc>
                  <a:txBody>
                    <a:bodyPr/>
                    <a:lstStyle/>
                    <a:p>
                      <a:endParaRPr lang="fr-FR" sz="1000" dirty="0"/>
                    </a:p>
                  </a:txBody>
                  <a:tcPr marL="91393" marR="91393" marT="45674" marB="45674"/>
                </a:tc>
                <a:tc>
                  <a:txBody>
                    <a:bodyPr/>
                    <a:lstStyle/>
                    <a:p>
                      <a:endParaRPr lang="fr-FR" sz="1000" dirty="0"/>
                    </a:p>
                  </a:txBody>
                  <a:tcPr marL="91393" marR="91393" marT="45674" marB="45674"/>
                </a:tc>
              </a:tr>
            </a:tbl>
          </a:graphicData>
        </a:graphic>
      </p:graphicFrame>
      <p:sp>
        <p:nvSpPr>
          <p:cNvPr id="11" name="Flèche gauche 10"/>
          <p:cNvSpPr/>
          <p:nvPr/>
        </p:nvSpPr>
        <p:spPr>
          <a:xfrm rot="12720772" flipV="1">
            <a:off x="1747838" y="1941513"/>
            <a:ext cx="1404937"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graphicFrame>
        <p:nvGraphicFramePr>
          <p:cNvPr id="12" name="Tableau 11"/>
          <p:cNvGraphicFramePr>
            <a:graphicFrameLocks noGrp="1"/>
          </p:cNvGraphicFramePr>
          <p:nvPr/>
        </p:nvGraphicFramePr>
        <p:xfrm>
          <a:off x="2268538" y="650875"/>
          <a:ext cx="1150937" cy="762000"/>
        </p:xfrm>
        <a:graphic>
          <a:graphicData uri="http://schemas.openxmlformats.org/drawingml/2006/table">
            <a:tbl>
              <a:tblPr firstRow="1" bandRow="1">
                <a:tableStyleId>{5C22544A-7EE6-4342-B048-85BDC9FD1C3A}</a:tableStyleId>
              </a:tblPr>
              <a:tblGrid>
                <a:gridCol w="417511"/>
                <a:gridCol w="229891"/>
                <a:gridCol w="215801"/>
                <a:gridCol w="287734"/>
              </a:tblGrid>
              <a:tr h="240027">
                <a:tc gridSpan="4">
                  <a:txBody>
                    <a:bodyPr/>
                    <a:lstStyle/>
                    <a:p>
                      <a:pPr algn="ctr"/>
                      <a:r>
                        <a:rPr lang="fr-FR" sz="1200" dirty="0" smtClean="0"/>
                        <a:t>DIEPPE</a:t>
                      </a:r>
                      <a:endParaRPr lang="fr-FR" sz="1200" dirty="0"/>
                    </a:p>
                  </a:txBody>
                  <a:tcPr marL="91345" marR="91345"/>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345" marR="91345"/>
                </a:tc>
                <a:tc>
                  <a:txBody>
                    <a:bodyPr/>
                    <a:lstStyle/>
                    <a:p>
                      <a:r>
                        <a:rPr lang="fr-FR" sz="1000" dirty="0" smtClean="0"/>
                        <a:t>S</a:t>
                      </a:r>
                      <a:endParaRPr lang="fr-FR" sz="1000" dirty="0"/>
                    </a:p>
                  </a:txBody>
                  <a:tcPr marL="91345" marR="91345"/>
                </a:tc>
                <a:tc>
                  <a:txBody>
                    <a:bodyPr/>
                    <a:lstStyle/>
                    <a:p>
                      <a:r>
                        <a:rPr lang="fr-FR" sz="1000" dirty="0" smtClean="0"/>
                        <a:t>A</a:t>
                      </a:r>
                      <a:endParaRPr lang="fr-FR" sz="1000" dirty="0"/>
                    </a:p>
                  </a:txBody>
                  <a:tcPr marL="91345" marR="91345"/>
                </a:tc>
                <a:tc>
                  <a:txBody>
                    <a:bodyPr/>
                    <a:lstStyle/>
                    <a:p>
                      <a:endParaRPr lang="fr-FR" sz="1000" dirty="0"/>
                    </a:p>
                  </a:txBody>
                  <a:tcPr marL="91345" marR="91345"/>
                </a:tc>
              </a:tr>
              <a:tr h="240027">
                <a:tc>
                  <a:txBody>
                    <a:bodyPr/>
                    <a:lstStyle/>
                    <a:p>
                      <a:r>
                        <a:rPr lang="fr-FR" sz="1000" dirty="0" smtClean="0"/>
                        <a:t>BTS</a:t>
                      </a:r>
                      <a:endParaRPr lang="fr-FR" sz="1000" dirty="0"/>
                    </a:p>
                  </a:txBody>
                  <a:tcPr marL="91345" marR="91345"/>
                </a:tc>
                <a:tc>
                  <a:txBody>
                    <a:bodyPr/>
                    <a:lstStyle/>
                    <a:p>
                      <a:r>
                        <a:rPr lang="fr-FR" sz="1000" dirty="0" smtClean="0"/>
                        <a:t>S</a:t>
                      </a:r>
                      <a:endParaRPr lang="fr-FR" sz="1000" dirty="0"/>
                    </a:p>
                  </a:txBody>
                  <a:tcPr marL="91345" marR="91345"/>
                </a:tc>
                <a:tc>
                  <a:txBody>
                    <a:bodyPr/>
                    <a:lstStyle/>
                    <a:p>
                      <a:endParaRPr lang="fr-FR" sz="1000" dirty="0"/>
                    </a:p>
                  </a:txBody>
                  <a:tcPr marL="91345" marR="91345"/>
                </a:tc>
                <a:tc>
                  <a:txBody>
                    <a:bodyPr/>
                    <a:lstStyle/>
                    <a:p>
                      <a:endParaRPr lang="fr-FR" sz="1000" dirty="0"/>
                    </a:p>
                  </a:txBody>
                  <a:tcPr marL="91345" marR="91345"/>
                </a:tc>
              </a:tr>
            </a:tbl>
          </a:graphicData>
        </a:graphic>
      </p:graphicFrame>
      <p:graphicFrame>
        <p:nvGraphicFramePr>
          <p:cNvPr id="13" name="Tableau 12"/>
          <p:cNvGraphicFramePr>
            <a:graphicFrameLocks noGrp="1"/>
          </p:cNvGraphicFramePr>
          <p:nvPr/>
        </p:nvGraphicFramePr>
        <p:xfrm>
          <a:off x="3635375" y="650875"/>
          <a:ext cx="1152524" cy="762000"/>
        </p:xfrm>
        <a:graphic>
          <a:graphicData uri="http://schemas.openxmlformats.org/drawingml/2006/table">
            <a:tbl>
              <a:tblPr firstRow="1" bandRow="1">
                <a:tableStyleId>{5C22544A-7EE6-4342-B048-85BDC9FD1C3A}</a:tableStyleId>
              </a:tblPr>
              <a:tblGrid>
                <a:gridCol w="418087"/>
                <a:gridCol w="230208"/>
                <a:gridCol w="216098"/>
                <a:gridCol w="288131"/>
              </a:tblGrid>
              <a:tr h="240027">
                <a:tc gridSpan="4">
                  <a:txBody>
                    <a:bodyPr/>
                    <a:lstStyle/>
                    <a:p>
                      <a:pPr algn="ctr"/>
                      <a:r>
                        <a:rPr lang="fr-FR" sz="1200" dirty="0" smtClean="0"/>
                        <a:t>DUNKERQUE</a:t>
                      </a:r>
                      <a:endParaRPr lang="fr-FR" sz="1200" dirty="0"/>
                    </a:p>
                  </a:txBody>
                  <a:tcPr marL="91472" marR="91472"/>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472" marR="91472"/>
                </a:tc>
                <a:tc>
                  <a:txBody>
                    <a:bodyPr/>
                    <a:lstStyle/>
                    <a:p>
                      <a:endParaRPr lang="fr-FR" sz="1000" dirty="0"/>
                    </a:p>
                  </a:txBody>
                  <a:tcPr marL="91472" marR="91472"/>
                </a:tc>
                <a:tc>
                  <a:txBody>
                    <a:bodyPr/>
                    <a:lstStyle/>
                    <a:p>
                      <a:r>
                        <a:rPr lang="fr-FR" sz="1000" dirty="0" smtClean="0"/>
                        <a:t>A</a:t>
                      </a:r>
                      <a:endParaRPr lang="fr-FR" sz="1000" dirty="0"/>
                    </a:p>
                  </a:txBody>
                  <a:tcPr marL="91472" marR="91472"/>
                </a:tc>
                <a:tc>
                  <a:txBody>
                    <a:bodyPr/>
                    <a:lstStyle/>
                    <a:p>
                      <a:endParaRPr lang="fr-FR" sz="1000" dirty="0"/>
                    </a:p>
                  </a:txBody>
                  <a:tcPr marL="91472" marR="91472"/>
                </a:tc>
              </a:tr>
              <a:tr h="240027">
                <a:tc>
                  <a:txBody>
                    <a:bodyPr/>
                    <a:lstStyle/>
                    <a:p>
                      <a:r>
                        <a:rPr lang="fr-FR" sz="1000" dirty="0" smtClean="0"/>
                        <a:t>BTS</a:t>
                      </a:r>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r>
            </a:tbl>
          </a:graphicData>
        </a:graphic>
      </p:graphicFrame>
      <p:graphicFrame>
        <p:nvGraphicFramePr>
          <p:cNvPr id="14" name="Tableau 13"/>
          <p:cNvGraphicFramePr>
            <a:graphicFrameLocks noGrp="1"/>
          </p:cNvGraphicFramePr>
          <p:nvPr/>
        </p:nvGraphicFramePr>
        <p:xfrm>
          <a:off x="4932363" y="650875"/>
          <a:ext cx="1152524" cy="762000"/>
        </p:xfrm>
        <a:graphic>
          <a:graphicData uri="http://schemas.openxmlformats.org/drawingml/2006/table">
            <a:tbl>
              <a:tblPr firstRow="1" bandRow="1">
                <a:tableStyleId>{5C22544A-7EE6-4342-B048-85BDC9FD1C3A}</a:tableStyleId>
              </a:tblPr>
              <a:tblGrid>
                <a:gridCol w="418087"/>
                <a:gridCol w="230208"/>
                <a:gridCol w="216098"/>
                <a:gridCol w="288131"/>
              </a:tblGrid>
              <a:tr h="240027">
                <a:tc gridSpan="4">
                  <a:txBody>
                    <a:bodyPr/>
                    <a:lstStyle/>
                    <a:p>
                      <a:pPr algn="ctr"/>
                      <a:r>
                        <a:rPr lang="fr-FR" sz="1200" dirty="0" smtClean="0"/>
                        <a:t>GIVET</a:t>
                      </a:r>
                      <a:endParaRPr lang="fr-FR" sz="1200" dirty="0"/>
                    </a:p>
                  </a:txBody>
                  <a:tcPr marL="91472" marR="91472"/>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472" marR="91472"/>
                </a:tc>
                <a:tc>
                  <a:txBody>
                    <a:bodyPr/>
                    <a:lstStyle/>
                    <a:p>
                      <a:endParaRPr lang="fr-FR" sz="1000" dirty="0"/>
                    </a:p>
                  </a:txBody>
                  <a:tcPr marL="91472" marR="91472"/>
                </a:tc>
                <a:tc>
                  <a:txBody>
                    <a:bodyPr/>
                    <a:lstStyle/>
                    <a:p>
                      <a:r>
                        <a:rPr lang="fr-FR" sz="1000" dirty="0" smtClean="0"/>
                        <a:t>A</a:t>
                      </a:r>
                      <a:endParaRPr lang="fr-FR" sz="1000" dirty="0"/>
                    </a:p>
                  </a:txBody>
                  <a:tcPr marL="91472" marR="91472"/>
                </a:tc>
                <a:tc>
                  <a:txBody>
                    <a:bodyPr/>
                    <a:lstStyle/>
                    <a:p>
                      <a:endParaRPr lang="fr-FR" sz="1000" dirty="0"/>
                    </a:p>
                  </a:txBody>
                  <a:tcPr marL="91472" marR="91472"/>
                </a:tc>
              </a:tr>
              <a:tr h="240027">
                <a:tc>
                  <a:txBody>
                    <a:bodyPr/>
                    <a:lstStyle/>
                    <a:p>
                      <a:r>
                        <a:rPr lang="fr-FR" sz="1000" dirty="0" smtClean="0"/>
                        <a:t>BTS</a:t>
                      </a:r>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r>
            </a:tbl>
          </a:graphicData>
        </a:graphic>
      </p:graphicFrame>
      <p:graphicFrame>
        <p:nvGraphicFramePr>
          <p:cNvPr id="15" name="Tableau 14"/>
          <p:cNvGraphicFramePr>
            <a:graphicFrameLocks noGrp="1"/>
          </p:cNvGraphicFramePr>
          <p:nvPr/>
        </p:nvGraphicFramePr>
        <p:xfrm>
          <a:off x="6227763" y="650875"/>
          <a:ext cx="1152524" cy="762000"/>
        </p:xfrm>
        <a:graphic>
          <a:graphicData uri="http://schemas.openxmlformats.org/drawingml/2006/table">
            <a:tbl>
              <a:tblPr firstRow="1" bandRow="1">
                <a:tableStyleId>{5C22544A-7EE6-4342-B048-85BDC9FD1C3A}</a:tableStyleId>
              </a:tblPr>
              <a:tblGrid>
                <a:gridCol w="418087"/>
                <a:gridCol w="230208"/>
                <a:gridCol w="216098"/>
                <a:gridCol w="288131"/>
              </a:tblGrid>
              <a:tr h="240027">
                <a:tc gridSpan="4">
                  <a:txBody>
                    <a:bodyPr/>
                    <a:lstStyle/>
                    <a:p>
                      <a:pPr algn="ctr"/>
                      <a:r>
                        <a:rPr lang="fr-FR" sz="1200" dirty="0" smtClean="0"/>
                        <a:t>SAINT DIZIER</a:t>
                      </a:r>
                      <a:endParaRPr lang="fr-FR" sz="1200" dirty="0"/>
                    </a:p>
                  </a:txBody>
                  <a:tcPr marL="91472" marR="91472"/>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472" marR="91472"/>
                </a:tc>
                <a:tc>
                  <a:txBody>
                    <a:bodyPr/>
                    <a:lstStyle/>
                    <a:p>
                      <a:r>
                        <a:rPr lang="fr-FR" sz="1000" dirty="0" smtClean="0"/>
                        <a:t>S</a:t>
                      </a:r>
                      <a:endParaRPr lang="fr-FR" sz="1000" dirty="0"/>
                    </a:p>
                  </a:txBody>
                  <a:tcPr marL="91472" marR="91472"/>
                </a:tc>
                <a:tc>
                  <a:txBody>
                    <a:bodyPr/>
                    <a:lstStyle/>
                    <a:p>
                      <a:r>
                        <a:rPr lang="fr-FR" sz="1000" dirty="0" smtClean="0"/>
                        <a:t>A</a:t>
                      </a:r>
                      <a:endParaRPr lang="fr-FR" sz="1000" dirty="0"/>
                    </a:p>
                  </a:txBody>
                  <a:tcPr marL="91472" marR="91472"/>
                </a:tc>
                <a:tc>
                  <a:txBody>
                    <a:bodyPr/>
                    <a:lstStyle/>
                    <a:p>
                      <a:endParaRPr lang="fr-FR" sz="1000" dirty="0"/>
                    </a:p>
                  </a:txBody>
                  <a:tcPr marL="91472" marR="91472"/>
                </a:tc>
              </a:tr>
              <a:tr h="240027">
                <a:tc>
                  <a:txBody>
                    <a:bodyPr/>
                    <a:lstStyle/>
                    <a:p>
                      <a:r>
                        <a:rPr lang="fr-FR" sz="1000" dirty="0" smtClean="0"/>
                        <a:t>BTS</a:t>
                      </a:r>
                      <a:endParaRPr lang="fr-FR" sz="1000" dirty="0"/>
                    </a:p>
                  </a:txBody>
                  <a:tcPr marL="91472" marR="91472"/>
                </a:tc>
                <a:tc>
                  <a:txBody>
                    <a:bodyPr/>
                    <a:lstStyle/>
                    <a:p>
                      <a:r>
                        <a:rPr lang="fr-FR" sz="1000" dirty="0" smtClean="0"/>
                        <a:t>S</a:t>
                      </a:r>
                      <a:endParaRPr lang="fr-FR" sz="1000" dirty="0"/>
                    </a:p>
                  </a:txBody>
                  <a:tcPr marL="91472" marR="91472"/>
                </a:tc>
                <a:tc>
                  <a:txBody>
                    <a:bodyPr/>
                    <a:lstStyle/>
                    <a:p>
                      <a:r>
                        <a:rPr lang="fr-FR" sz="1000" dirty="0" smtClean="0"/>
                        <a:t>A</a:t>
                      </a:r>
                      <a:endParaRPr lang="fr-FR" sz="1000" dirty="0"/>
                    </a:p>
                  </a:txBody>
                  <a:tcPr marL="91472" marR="91472"/>
                </a:tc>
                <a:tc>
                  <a:txBody>
                    <a:bodyPr/>
                    <a:lstStyle/>
                    <a:p>
                      <a:endParaRPr lang="fr-FR" sz="1000" dirty="0"/>
                    </a:p>
                  </a:txBody>
                  <a:tcPr marL="91472" marR="91472"/>
                </a:tc>
              </a:tr>
            </a:tbl>
          </a:graphicData>
        </a:graphic>
      </p:graphicFrame>
      <p:graphicFrame>
        <p:nvGraphicFramePr>
          <p:cNvPr id="16" name="Tableau 15"/>
          <p:cNvGraphicFramePr>
            <a:graphicFrameLocks noGrp="1"/>
          </p:cNvGraphicFramePr>
          <p:nvPr/>
        </p:nvGraphicFramePr>
        <p:xfrm>
          <a:off x="7019925" y="1514475"/>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THIONVILLE</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endParaRPr lang="fr-FR" sz="1000" dirty="0"/>
                    </a:p>
                  </a:txBody>
                  <a:tcPr marL="91500" marR="91500"/>
                </a:tc>
                <a:tc>
                  <a:txBody>
                    <a:bodyPr/>
                    <a:lstStyle/>
                    <a:p>
                      <a:r>
                        <a:rPr lang="fr-FR" sz="1000" dirty="0" smtClean="0"/>
                        <a:t>A</a:t>
                      </a:r>
                      <a:endParaRPr lang="fr-FR" sz="1000" dirty="0"/>
                    </a:p>
                  </a:txBody>
                  <a:tcPr marL="91500" marR="91500"/>
                </a:tc>
                <a:tc>
                  <a:txBody>
                    <a:bodyPr/>
                    <a:lstStyle/>
                    <a:p>
                      <a:r>
                        <a:rPr lang="fr-FR" sz="1000" dirty="0" smtClean="0"/>
                        <a:t>CP</a:t>
                      </a:r>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endParaRPr lang="fr-FR" sz="1000" dirty="0"/>
                    </a:p>
                  </a:txBody>
                  <a:tcPr marL="91500" marR="91500"/>
                </a:tc>
                <a:tc>
                  <a:txBody>
                    <a:bodyPr/>
                    <a:lstStyle/>
                    <a:p>
                      <a:r>
                        <a:rPr lang="fr-FR" sz="1000" dirty="0" smtClean="0"/>
                        <a:t>A</a:t>
                      </a:r>
                      <a:endParaRPr lang="fr-FR" sz="1000" dirty="0"/>
                    </a:p>
                  </a:txBody>
                  <a:tcPr marL="91500" marR="91500"/>
                </a:tc>
                <a:tc>
                  <a:txBody>
                    <a:bodyPr/>
                    <a:lstStyle/>
                    <a:p>
                      <a:r>
                        <a:rPr lang="fr-FR" sz="1000" dirty="0" smtClean="0"/>
                        <a:t>CP</a:t>
                      </a:r>
                      <a:endParaRPr lang="fr-FR" sz="1000" dirty="0"/>
                    </a:p>
                  </a:txBody>
                  <a:tcPr marL="91500" marR="91500"/>
                </a:tc>
              </a:tr>
            </a:tbl>
          </a:graphicData>
        </a:graphic>
      </p:graphicFrame>
      <p:graphicFrame>
        <p:nvGraphicFramePr>
          <p:cNvPr id="17" name="Tableau 16"/>
          <p:cNvGraphicFramePr>
            <a:graphicFrameLocks noGrp="1"/>
          </p:cNvGraphicFramePr>
          <p:nvPr/>
        </p:nvGraphicFramePr>
        <p:xfrm>
          <a:off x="611188" y="4508500"/>
          <a:ext cx="1152524" cy="762000"/>
        </p:xfrm>
        <a:graphic>
          <a:graphicData uri="http://schemas.openxmlformats.org/drawingml/2006/table">
            <a:tbl>
              <a:tblPr firstRow="1" bandRow="1">
                <a:tableStyleId>{5C22544A-7EE6-4342-B048-85BDC9FD1C3A}</a:tableStyleId>
              </a:tblPr>
              <a:tblGrid>
                <a:gridCol w="418087"/>
                <a:gridCol w="230208"/>
                <a:gridCol w="216098"/>
                <a:gridCol w="288131"/>
              </a:tblGrid>
              <a:tr h="240027">
                <a:tc gridSpan="4">
                  <a:txBody>
                    <a:bodyPr/>
                    <a:lstStyle/>
                    <a:p>
                      <a:pPr algn="ctr"/>
                      <a:r>
                        <a:rPr lang="fr-FR" sz="1200" dirty="0" smtClean="0"/>
                        <a:t>BLAYE</a:t>
                      </a:r>
                      <a:endParaRPr lang="fr-FR" sz="1200" dirty="0"/>
                    </a:p>
                  </a:txBody>
                  <a:tcPr marL="91472" marR="91472"/>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472" marR="91472"/>
                </a:tc>
                <a:tc>
                  <a:txBody>
                    <a:bodyPr/>
                    <a:lstStyle/>
                    <a:p>
                      <a:r>
                        <a:rPr lang="fr-FR" sz="1000" dirty="0" smtClean="0"/>
                        <a:t>S</a:t>
                      </a:r>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r>
              <a:tr h="240027">
                <a:tc>
                  <a:txBody>
                    <a:bodyPr/>
                    <a:lstStyle/>
                    <a:p>
                      <a:r>
                        <a:rPr lang="fr-FR" sz="1000" dirty="0" smtClean="0"/>
                        <a:t>BTS</a:t>
                      </a:r>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c>
                  <a:txBody>
                    <a:bodyPr/>
                    <a:lstStyle/>
                    <a:p>
                      <a:endParaRPr lang="fr-FR" sz="1000" dirty="0"/>
                    </a:p>
                  </a:txBody>
                  <a:tcPr marL="91472" marR="91472"/>
                </a:tc>
              </a:tr>
            </a:tbl>
          </a:graphicData>
        </a:graphic>
      </p:graphicFrame>
      <p:graphicFrame>
        <p:nvGraphicFramePr>
          <p:cNvPr id="18" name="Tableau 17"/>
          <p:cNvGraphicFramePr>
            <a:graphicFrameLocks noGrp="1"/>
          </p:cNvGraphicFramePr>
          <p:nvPr/>
        </p:nvGraphicFramePr>
        <p:xfrm>
          <a:off x="611188" y="2420938"/>
          <a:ext cx="1296987" cy="762000"/>
        </p:xfrm>
        <a:graphic>
          <a:graphicData uri="http://schemas.openxmlformats.org/drawingml/2006/table">
            <a:tbl>
              <a:tblPr firstRow="1" bandRow="1">
                <a:tableStyleId>{5C22544A-7EE6-4342-B048-85BDC9FD1C3A}</a:tableStyleId>
              </a:tblPr>
              <a:tblGrid>
                <a:gridCol w="470492"/>
                <a:gridCol w="259063"/>
                <a:gridCol w="324247"/>
                <a:gridCol w="243185"/>
              </a:tblGrid>
              <a:tr h="240027">
                <a:tc gridSpan="4">
                  <a:txBody>
                    <a:bodyPr/>
                    <a:lstStyle/>
                    <a:p>
                      <a:pPr algn="ctr"/>
                      <a:r>
                        <a:rPr lang="fr-FR" sz="1200" dirty="0" smtClean="0"/>
                        <a:t>MONTEREAU</a:t>
                      </a:r>
                      <a:endParaRPr lang="fr-FR" sz="1200" dirty="0"/>
                    </a:p>
                  </a:txBody>
                  <a:tcPr marL="91499" marR="91499"/>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499" marR="91499"/>
                </a:tc>
                <a:tc>
                  <a:txBody>
                    <a:bodyPr/>
                    <a:lstStyle/>
                    <a:p>
                      <a:endParaRPr lang="fr-FR" sz="1000" dirty="0"/>
                    </a:p>
                  </a:txBody>
                  <a:tcPr marL="91499" marR="91499"/>
                </a:tc>
                <a:tc>
                  <a:txBody>
                    <a:bodyPr/>
                    <a:lstStyle/>
                    <a:p>
                      <a:endParaRPr lang="fr-FR" sz="1000" dirty="0"/>
                    </a:p>
                  </a:txBody>
                  <a:tcPr marL="91499" marR="91499"/>
                </a:tc>
                <a:tc>
                  <a:txBody>
                    <a:bodyPr/>
                    <a:lstStyle/>
                    <a:p>
                      <a:endParaRPr lang="fr-FR" sz="1000" dirty="0"/>
                    </a:p>
                  </a:txBody>
                  <a:tcPr marL="91499" marR="91499"/>
                </a:tc>
              </a:tr>
              <a:tr h="240027">
                <a:tc>
                  <a:txBody>
                    <a:bodyPr/>
                    <a:lstStyle/>
                    <a:p>
                      <a:r>
                        <a:rPr lang="fr-FR" sz="1000" dirty="0" smtClean="0"/>
                        <a:t>BTS</a:t>
                      </a:r>
                      <a:endParaRPr lang="fr-FR" sz="1000" dirty="0"/>
                    </a:p>
                  </a:txBody>
                  <a:tcPr marL="91499" marR="91499"/>
                </a:tc>
                <a:tc>
                  <a:txBody>
                    <a:bodyPr/>
                    <a:lstStyle/>
                    <a:p>
                      <a:endParaRPr lang="fr-FR" sz="1000" dirty="0"/>
                    </a:p>
                  </a:txBody>
                  <a:tcPr marL="91499" marR="91499"/>
                </a:tc>
                <a:tc>
                  <a:txBody>
                    <a:bodyPr/>
                    <a:lstStyle/>
                    <a:p>
                      <a:pPr marL="0" indent="0" algn="l"/>
                      <a:r>
                        <a:rPr lang="fr-FR" sz="1000" dirty="0" smtClean="0"/>
                        <a:t>CP</a:t>
                      </a:r>
                    </a:p>
                  </a:txBody>
                  <a:tcPr marL="91499" marR="91499"/>
                </a:tc>
                <a:tc>
                  <a:txBody>
                    <a:bodyPr/>
                    <a:lstStyle/>
                    <a:p>
                      <a:endParaRPr lang="fr-FR" sz="1000" dirty="0"/>
                    </a:p>
                  </a:txBody>
                  <a:tcPr marL="91499" marR="91499"/>
                </a:tc>
              </a:tr>
            </a:tbl>
          </a:graphicData>
        </a:graphic>
      </p:graphicFrame>
      <p:graphicFrame>
        <p:nvGraphicFramePr>
          <p:cNvPr id="19" name="Tableau 18"/>
          <p:cNvGraphicFramePr>
            <a:graphicFrameLocks noGrp="1"/>
          </p:cNvGraphicFramePr>
          <p:nvPr/>
        </p:nvGraphicFramePr>
        <p:xfrm>
          <a:off x="7019925" y="5589588"/>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BAGNOLS</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endParaRPr lang="fr-FR" sz="1000" dirty="0"/>
                    </a:p>
                  </a:txBody>
                  <a:tcPr marL="91500" marR="91500"/>
                </a:tc>
                <a:tc>
                  <a:txBody>
                    <a:bodyPr/>
                    <a:lstStyle/>
                    <a:p>
                      <a:r>
                        <a:rPr lang="fr-FR" sz="1000" dirty="0" smtClean="0"/>
                        <a:t>A</a:t>
                      </a:r>
                      <a:endParaRPr lang="fr-FR" sz="1000" dirty="0"/>
                    </a:p>
                  </a:txBody>
                  <a:tcPr marL="91500" marR="91500"/>
                </a:tc>
                <a:tc>
                  <a:txBody>
                    <a:bodyPr/>
                    <a:lstStyle/>
                    <a:p>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endParaRPr lang="fr-FR" sz="1000" dirty="0"/>
                    </a:p>
                  </a:txBody>
                  <a:tcPr marL="91500" marR="91500"/>
                </a:tc>
                <a:tc>
                  <a:txBody>
                    <a:bodyPr/>
                    <a:lstStyle/>
                    <a:p>
                      <a:r>
                        <a:rPr lang="fr-FR" sz="1000" dirty="0" smtClean="0"/>
                        <a:t>A</a:t>
                      </a:r>
                      <a:endParaRPr lang="fr-FR" sz="1000" dirty="0"/>
                    </a:p>
                  </a:txBody>
                  <a:tcPr marL="91500" marR="91500"/>
                </a:tc>
                <a:tc>
                  <a:txBody>
                    <a:bodyPr/>
                    <a:lstStyle/>
                    <a:p>
                      <a:endParaRPr lang="fr-FR" sz="1000" dirty="0"/>
                    </a:p>
                  </a:txBody>
                  <a:tcPr marL="91500" marR="91500"/>
                </a:tc>
              </a:tr>
            </a:tbl>
          </a:graphicData>
        </a:graphic>
      </p:graphicFrame>
      <p:graphicFrame>
        <p:nvGraphicFramePr>
          <p:cNvPr id="20" name="Tableau 19"/>
          <p:cNvGraphicFramePr>
            <a:graphicFrameLocks noGrp="1"/>
          </p:cNvGraphicFramePr>
          <p:nvPr/>
        </p:nvGraphicFramePr>
        <p:xfrm>
          <a:off x="7019925" y="4797425"/>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MONTELIMAR</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bl>
          </a:graphicData>
        </a:graphic>
      </p:graphicFrame>
      <p:graphicFrame>
        <p:nvGraphicFramePr>
          <p:cNvPr id="21" name="Tableau 20"/>
          <p:cNvGraphicFramePr>
            <a:graphicFrameLocks noGrp="1"/>
          </p:cNvGraphicFramePr>
          <p:nvPr/>
        </p:nvGraphicFramePr>
        <p:xfrm>
          <a:off x="7019925" y="2349500"/>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OBERNAI</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endParaRPr lang="fr-FR" sz="1000" dirty="0"/>
                    </a:p>
                  </a:txBody>
                  <a:tcPr marL="91500" marR="91500"/>
                </a:tc>
                <a:tc>
                  <a:txBody>
                    <a:bodyPr/>
                    <a:lstStyle/>
                    <a:p>
                      <a:r>
                        <a:rPr lang="fr-FR" sz="1000" dirty="0" smtClean="0"/>
                        <a:t>A</a:t>
                      </a:r>
                      <a:endParaRPr lang="fr-FR" sz="1000" dirty="0"/>
                    </a:p>
                  </a:txBody>
                  <a:tcPr marL="91500" marR="91500"/>
                </a:tc>
                <a:tc>
                  <a:txBody>
                    <a:bodyPr/>
                    <a:lstStyle/>
                    <a:p>
                      <a:endParaRPr lang="fr-FR" sz="1000" dirty="0"/>
                    </a:p>
                  </a:txBody>
                  <a:tcPr marL="91500" marR="91500"/>
                </a:tc>
              </a:tr>
            </a:tbl>
          </a:graphicData>
        </a:graphic>
      </p:graphicFrame>
      <p:graphicFrame>
        <p:nvGraphicFramePr>
          <p:cNvPr id="22" name="Tableau 21"/>
          <p:cNvGraphicFramePr>
            <a:graphicFrameLocks noGrp="1"/>
          </p:cNvGraphicFramePr>
          <p:nvPr/>
        </p:nvGraphicFramePr>
        <p:xfrm>
          <a:off x="7019925" y="3243263"/>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GIEN</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bl>
          </a:graphicData>
        </a:graphic>
      </p:graphicFrame>
      <p:graphicFrame>
        <p:nvGraphicFramePr>
          <p:cNvPr id="25" name="Tableau 24"/>
          <p:cNvGraphicFramePr>
            <a:graphicFrameLocks noGrp="1"/>
          </p:cNvGraphicFramePr>
          <p:nvPr/>
        </p:nvGraphicFramePr>
        <p:xfrm>
          <a:off x="7019925" y="4035425"/>
          <a:ext cx="1296988" cy="762000"/>
        </p:xfrm>
        <a:graphic>
          <a:graphicData uri="http://schemas.openxmlformats.org/drawingml/2006/table">
            <a:tbl>
              <a:tblPr firstRow="1" bandRow="1">
                <a:tableStyleId>{5C22544A-7EE6-4342-B048-85BDC9FD1C3A}</a:tableStyleId>
              </a:tblPr>
              <a:tblGrid>
                <a:gridCol w="470492"/>
                <a:gridCol w="259064"/>
                <a:gridCol w="243185"/>
                <a:gridCol w="324247"/>
              </a:tblGrid>
              <a:tr h="240027">
                <a:tc gridSpan="4">
                  <a:txBody>
                    <a:bodyPr/>
                    <a:lstStyle/>
                    <a:p>
                      <a:pPr algn="ctr"/>
                      <a:r>
                        <a:rPr lang="fr-FR" sz="1200" dirty="0" smtClean="0"/>
                        <a:t>LE CREUSOT</a:t>
                      </a:r>
                      <a:endParaRPr lang="fr-FR" sz="1200" dirty="0"/>
                    </a:p>
                  </a:txBody>
                  <a:tcPr marL="91500" marR="91500"/>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240027">
                <a:tc>
                  <a:txBody>
                    <a:bodyPr/>
                    <a:lstStyle/>
                    <a:p>
                      <a:r>
                        <a:rPr lang="fr-FR" sz="1000" dirty="0" smtClean="0"/>
                        <a:t>BAC</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r h="240027">
                <a:tc>
                  <a:txBody>
                    <a:bodyPr/>
                    <a:lstStyle/>
                    <a:p>
                      <a:r>
                        <a:rPr lang="fr-FR" sz="1000" dirty="0" smtClean="0"/>
                        <a:t>BTS</a:t>
                      </a:r>
                      <a:endParaRPr lang="fr-FR" sz="1000" dirty="0"/>
                    </a:p>
                  </a:txBody>
                  <a:tcPr marL="91500" marR="91500"/>
                </a:tc>
                <a:tc>
                  <a:txBody>
                    <a:bodyPr/>
                    <a:lstStyle/>
                    <a:p>
                      <a:r>
                        <a:rPr lang="fr-FR" sz="1000" dirty="0" smtClean="0"/>
                        <a:t>S</a:t>
                      </a:r>
                      <a:endParaRPr lang="fr-FR" sz="1000" dirty="0"/>
                    </a:p>
                  </a:txBody>
                  <a:tcPr marL="91500" marR="91500"/>
                </a:tc>
                <a:tc>
                  <a:txBody>
                    <a:bodyPr/>
                    <a:lstStyle/>
                    <a:p>
                      <a:endParaRPr lang="fr-FR" sz="1000" dirty="0"/>
                    </a:p>
                  </a:txBody>
                  <a:tcPr marL="91500" marR="91500"/>
                </a:tc>
                <a:tc>
                  <a:txBody>
                    <a:bodyPr/>
                    <a:lstStyle/>
                    <a:p>
                      <a:endParaRPr lang="fr-FR" sz="1000" dirty="0"/>
                    </a:p>
                  </a:txBody>
                  <a:tcPr marL="91500" marR="91500"/>
                </a:tc>
              </a:tr>
            </a:tbl>
          </a:graphicData>
        </a:graphic>
      </p:graphicFrame>
      <p:sp>
        <p:nvSpPr>
          <p:cNvPr id="27" name="Flèche gauche 26"/>
          <p:cNvSpPr/>
          <p:nvPr/>
        </p:nvSpPr>
        <p:spPr>
          <a:xfrm rot="13950283">
            <a:off x="3124994" y="1780382"/>
            <a:ext cx="1044575"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28" name="Flèche gauche 27"/>
          <p:cNvSpPr/>
          <p:nvPr/>
        </p:nvSpPr>
        <p:spPr>
          <a:xfrm rot="15240000">
            <a:off x="4325938" y="1390650"/>
            <a:ext cx="287338"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29" name="Flèche gauche 28"/>
          <p:cNvSpPr/>
          <p:nvPr/>
        </p:nvSpPr>
        <p:spPr>
          <a:xfrm rot="16200000">
            <a:off x="5130007" y="1677194"/>
            <a:ext cx="755650"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0" name="Flèche gauche 29"/>
          <p:cNvSpPr/>
          <p:nvPr/>
        </p:nvSpPr>
        <p:spPr>
          <a:xfrm rot="17580000">
            <a:off x="5068888" y="2152650"/>
            <a:ext cx="1763712" cy="71438"/>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1" name="Flèche gauche 30"/>
          <p:cNvSpPr/>
          <p:nvPr/>
        </p:nvSpPr>
        <p:spPr>
          <a:xfrm rot="19620000">
            <a:off x="6011863" y="2174875"/>
            <a:ext cx="1116012" cy="71438"/>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2" name="Flèche gauche 31"/>
          <p:cNvSpPr/>
          <p:nvPr/>
        </p:nvSpPr>
        <p:spPr>
          <a:xfrm rot="10860000">
            <a:off x="1733550" y="3065463"/>
            <a:ext cx="3024188"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3" name="Flèche gauche 32"/>
          <p:cNvSpPr/>
          <p:nvPr/>
        </p:nvSpPr>
        <p:spPr>
          <a:xfrm rot="10800000">
            <a:off x="1747838" y="4913313"/>
            <a:ext cx="1455737"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4" name="Flèche gauche 33"/>
          <p:cNvSpPr/>
          <p:nvPr/>
        </p:nvSpPr>
        <p:spPr>
          <a:xfrm rot="19920000">
            <a:off x="6627813" y="2900363"/>
            <a:ext cx="431800"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5" name="Flèche gauche 34"/>
          <p:cNvSpPr/>
          <p:nvPr/>
        </p:nvSpPr>
        <p:spPr>
          <a:xfrm rot="21660000">
            <a:off x="4645025" y="3524250"/>
            <a:ext cx="2376488" cy="73025"/>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6" name="Flèche gauche 35"/>
          <p:cNvSpPr/>
          <p:nvPr/>
        </p:nvSpPr>
        <p:spPr>
          <a:xfrm rot="22200000">
            <a:off x="5568950" y="4205288"/>
            <a:ext cx="1474788"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7" name="Flèche gauche 36"/>
          <p:cNvSpPr/>
          <p:nvPr/>
        </p:nvSpPr>
        <p:spPr>
          <a:xfrm rot="21180000">
            <a:off x="5621338" y="5432425"/>
            <a:ext cx="1404937" cy="71438"/>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sp>
        <p:nvSpPr>
          <p:cNvPr id="38" name="Flèche gauche 37"/>
          <p:cNvSpPr/>
          <p:nvPr/>
        </p:nvSpPr>
        <p:spPr>
          <a:xfrm rot="22560000">
            <a:off x="5507038" y="5878513"/>
            <a:ext cx="1584325" cy="71437"/>
          </a:xfrm>
          <a:prstGeom prst="leftArrow">
            <a:avLst/>
          </a:prstGeom>
          <a:solidFill>
            <a:schemeClr val="tx1"/>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a:ln>
                <a:solidFill>
                  <a:prstClr val="white"/>
                </a:solidFill>
              </a:ln>
              <a:solidFill>
                <a:prstClr val="black"/>
              </a:solidFill>
            </a:endParaRPr>
          </a:p>
        </p:txBody>
      </p:sp>
      <p:graphicFrame>
        <p:nvGraphicFramePr>
          <p:cNvPr id="43" name="Tableau 42"/>
          <p:cNvGraphicFramePr>
            <a:graphicFrameLocks noGrp="1"/>
          </p:cNvGraphicFramePr>
          <p:nvPr/>
        </p:nvGraphicFramePr>
        <p:xfrm>
          <a:off x="611188" y="5578475"/>
          <a:ext cx="1657350" cy="1235332"/>
        </p:xfrm>
        <a:graphic>
          <a:graphicData uri="http://schemas.openxmlformats.org/drawingml/2006/table">
            <a:tbl>
              <a:tblPr firstRow="1" bandRow="1">
                <a:tableStyleId>{5C22544A-7EE6-4342-B048-85BDC9FD1C3A}</a:tableStyleId>
              </a:tblPr>
              <a:tblGrid>
                <a:gridCol w="644524"/>
                <a:gridCol w="1012826"/>
              </a:tblGrid>
              <a:tr h="365612">
                <a:tc gridSpan="2">
                  <a:txBody>
                    <a:bodyPr/>
                    <a:lstStyle/>
                    <a:p>
                      <a:pPr algn="ctr"/>
                      <a:r>
                        <a:rPr lang="fr-FR" sz="1800" dirty="0" smtClean="0">
                          <a:solidFill>
                            <a:schemeClr val="tx2">
                              <a:lumMod val="75000"/>
                            </a:schemeClr>
                          </a:solidFill>
                        </a:rPr>
                        <a:t>Légende à R13</a:t>
                      </a:r>
                      <a:endParaRPr lang="fr-FR" sz="1800" dirty="0">
                        <a:solidFill>
                          <a:schemeClr val="tx2">
                            <a:lumMod val="75000"/>
                          </a:schemeClr>
                        </a:solidFill>
                      </a:endParaRPr>
                    </a:p>
                  </a:txBody>
                  <a:tcPr marL="91504" marR="91504" marT="45701" marB="45701">
                    <a:solidFill>
                      <a:srgbClr val="FFFF00"/>
                    </a:solidFill>
                  </a:tcPr>
                </a:tc>
                <a:tc hMerge="1">
                  <a:txBody>
                    <a:bodyPr/>
                    <a:lstStyle/>
                    <a:p>
                      <a:endParaRPr lang="fr-FR" dirty="0"/>
                    </a:p>
                  </a:txBody>
                  <a:tcPr/>
                </a:tc>
              </a:tr>
              <a:tr h="321046">
                <a:tc>
                  <a:txBody>
                    <a:bodyPr/>
                    <a:lstStyle/>
                    <a:p>
                      <a:r>
                        <a:rPr lang="fr-FR" sz="1200" b="1" dirty="0" smtClean="0"/>
                        <a:t>S</a:t>
                      </a:r>
                      <a:endParaRPr lang="fr-FR" sz="1200" b="1" dirty="0"/>
                    </a:p>
                  </a:txBody>
                  <a:tcPr marL="91504" marR="91504" marT="45701" marB="45701"/>
                </a:tc>
                <a:tc>
                  <a:txBody>
                    <a:bodyPr/>
                    <a:lstStyle/>
                    <a:p>
                      <a:r>
                        <a:rPr lang="fr-FR" sz="1200" dirty="0" smtClean="0"/>
                        <a:t>Scolaire</a:t>
                      </a:r>
                      <a:endParaRPr lang="fr-FR" sz="1200" dirty="0"/>
                    </a:p>
                  </a:txBody>
                  <a:tcPr marL="91504" marR="91504" marT="45701" marB="45701"/>
                </a:tc>
              </a:tr>
              <a:tr h="274209">
                <a:tc>
                  <a:txBody>
                    <a:bodyPr/>
                    <a:lstStyle/>
                    <a:p>
                      <a:r>
                        <a:rPr lang="fr-FR" sz="1200" b="1" dirty="0" smtClean="0"/>
                        <a:t>A</a:t>
                      </a:r>
                      <a:endParaRPr lang="fr-FR" sz="1200" b="1" dirty="0"/>
                    </a:p>
                  </a:txBody>
                  <a:tcPr marL="91504" marR="91504" marT="45701" marB="45701"/>
                </a:tc>
                <a:tc>
                  <a:txBody>
                    <a:bodyPr/>
                    <a:lstStyle/>
                    <a:p>
                      <a:r>
                        <a:rPr lang="fr-FR" sz="1200" dirty="0" smtClean="0"/>
                        <a:t>Apprenti</a:t>
                      </a:r>
                      <a:endParaRPr lang="fr-FR" sz="1200" dirty="0"/>
                    </a:p>
                  </a:txBody>
                  <a:tcPr marL="91504" marR="91504" marT="45701" marB="45701"/>
                </a:tc>
              </a:tr>
              <a:tr h="274209">
                <a:tc>
                  <a:txBody>
                    <a:bodyPr/>
                    <a:lstStyle/>
                    <a:p>
                      <a:r>
                        <a:rPr lang="fr-FR" sz="1200" b="1" dirty="0" smtClean="0"/>
                        <a:t>CP</a:t>
                      </a:r>
                      <a:endParaRPr lang="fr-FR" sz="1200" b="1" dirty="0"/>
                    </a:p>
                  </a:txBody>
                  <a:tcPr marL="91504" marR="91504" marT="45701" marB="45701"/>
                </a:tc>
                <a:tc>
                  <a:txBody>
                    <a:bodyPr/>
                    <a:lstStyle/>
                    <a:p>
                      <a:r>
                        <a:rPr lang="fr-FR" sz="1200" dirty="0" smtClean="0"/>
                        <a:t>Contrat Pro</a:t>
                      </a:r>
                      <a:endParaRPr lang="fr-FR" sz="1200" dirty="0"/>
                    </a:p>
                  </a:txBody>
                  <a:tcPr marL="91504" marR="91504" marT="45701" marB="45701"/>
                </a:tc>
              </a:tr>
            </a:tbl>
          </a:graphicData>
        </a:graphic>
      </p:graphicFrame>
      <p:sp>
        <p:nvSpPr>
          <p:cNvPr id="7452" name="ZoneTexte 39"/>
          <p:cNvSpPr txBox="1">
            <a:spLocks noChangeArrowheads="1"/>
          </p:cNvSpPr>
          <p:nvPr/>
        </p:nvSpPr>
        <p:spPr bwMode="auto">
          <a:xfrm>
            <a:off x="1733550" y="188913"/>
            <a:ext cx="5646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2000" b="1">
                <a:solidFill>
                  <a:srgbClr val="7030A0"/>
                </a:solidFill>
              </a:rPr>
              <a:t>Bac Pro et BTS en Environnement Nucléaire</a:t>
            </a:r>
          </a:p>
        </p:txBody>
      </p:sp>
      <p:sp>
        <p:nvSpPr>
          <p:cNvPr id="745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533C16-0BE1-4314-8160-A25A1DF92006}" type="slidenum">
              <a:rPr lang="fr-FR">
                <a:solidFill>
                  <a:srgbClr val="898989"/>
                </a:solidFill>
              </a:rPr>
              <a:pPr fontAlgn="base">
                <a:spcBef>
                  <a:spcPct val="0"/>
                </a:spcBef>
                <a:spcAft>
                  <a:spcPct val="0"/>
                </a:spcAft>
              </a:pPr>
              <a:t>5</a:t>
            </a:fld>
            <a:endParaRPr lang="fr-FR">
              <a:solidFill>
                <a:srgbClr val="89898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Calibri"/>
              </a:rPr>
              <a:t>Filière nucléaire</a:t>
            </a:r>
          </a:p>
        </p:txBody>
      </p:sp>
      <p:sp>
        <p:nvSpPr>
          <p:cNvPr id="43013" name="Rectangle 4"/>
          <p:cNvSpPr>
            <a:spLocks noChangeArrowheads="1"/>
          </p:cNvSpPr>
          <p:nvPr/>
        </p:nvSpPr>
        <p:spPr bwMode="auto">
          <a:xfrm>
            <a:off x="765175" y="981075"/>
            <a:ext cx="8110538"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smtClean="0">
                <a:solidFill>
                  <a:srgbClr val="7030A0"/>
                </a:solidFill>
                <a:cs typeface="Arial" pitchFamily="34" charset="0"/>
              </a:rPr>
              <a:t>ÉPREUVE E2</a:t>
            </a:r>
          </a:p>
          <a:p>
            <a:r>
              <a:rPr lang="fr-FR" sz="2400" b="1" smtClean="0">
                <a:solidFill>
                  <a:srgbClr val="7030A0"/>
                </a:solidFill>
                <a:cs typeface="Arial" pitchFamily="34" charset="0"/>
              </a:rPr>
              <a:t>PRÉPARER UN CHANTIER EN ENVIRONNEMENT NUCLÉAIRE  </a:t>
            </a:r>
            <a:r>
              <a:rPr lang="fr-FR" sz="2400" smtClean="0">
                <a:solidFill>
                  <a:srgbClr val="7030A0"/>
                </a:solidFill>
                <a:cs typeface="Arial" pitchFamily="34" charset="0"/>
              </a:rPr>
              <a:t>Durée : 4h00 – Coefficient 7</a:t>
            </a:r>
          </a:p>
          <a:p>
            <a:endParaRPr lang="fr-FR" sz="1000" smtClean="0">
              <a:solidFill>
                <a:srgbClr val="7030A0"/>
              </a:solidFill>
              <a:cs typeface="Arial" pitchFamily="34" charset="0"/>
            </a:endParaRPr>
          </a:p>
          <a:p>
            <a:r>
              <a:rPr lang="fr-FR" sz="2000" smtClean="0">
                <a:solidFill>
                  <a:srgbClr val="7030A0"/>
                </a:solidFill>
                <a:cs typeface="Arial" pitchFamily="34" charset="0"/>
              </a:rPr>
              <a:t>A partir de données techniques relatives à la réalisation d’un chantier de logistique de maintenance nucléaire, de gestion de déchets des industries nucléaires, de démantèlements d’installations nucléaires ou de travaux particuliers liés à un environnement nucléaire, </a:t>
            </a:r>
            <a:r>
              <a:rPr lang="fr-FR" sz="2000" b="1" smtClean="0">
                <a:solidFill>
                  <a:srgbClr val="7030A0"/>
                </a:solidFill>
                <a:cs typeface="Arial" pitchFamily="34" charset="0"/>
              </a:rPr>
              <a:t>l'épreuve permet de vérifier que le candidat a acquis tout ou partie des compétences </a:t>
            </a:r>
            <a:r>
              <a:rPr lang="fr-FR" sz="2000" smtClean="0">
                <a:solidFill>
                  <a:srgbClr val="7030A0"/>
                </a:solidFill>
                <a:cs typeface="Arial" pitchFamily="34" charset="0"/>
              </a:rPr>
              <a:t>suivantes :</a:t>
            </a:r>
          </a:p>
          <a:p>
            <a:endParaRPr lang="fr-FR" sz="2000" smtClean="0">
              <a:solidFill>
                <a:srgbClr val="7030A0"/>
              </a:solidFill>
              <a:cs typeface="Arial" pitchFamily="34" charset="0"/>
            </a:endParaRPr>
          </a:p>
          <a:p>
            <a:r>
              <a:rPr lang="fr-FR" sz="2000" smtClean="0">
                <a:solidFill>
                  <a:srgbClr val="7030A0"/>
                </a:solidFill>
                <a:cs typeface="Arial" pitchFamily="34" charset="0"/>
              </a:rPr>
              <a:t>CP1.1	Rechercher les informations relatives au dossier d’intervention</a:t>
            </a:r>
          </a:p>
          <a:p>
            <a:r>
              <a:rPr lang="fr-FR" sz="2000" smtClean="0">
                <a:solidFill>
                  <a:srgbClr val="7030A0"/>
                </a:solidFill>
                <a:cs typeface="Arial" pitchFamily="34" charset="0"/>
              </a:rPr>
              <a:t>CP1.2	Respecter les contraintes et réglementations de l'environnement </a:t>
            </a:r>
          </a:p>
          <a:p>
            <a:r>
              <a:rPr lang="fr-FR" sz="2000" smtClean="0">
                <a:solidFill>
                  <a:srgbClr val="7030A0"/>
                </a:solidFill>
                <a:cs typeface="Arial" pitchFamily="34" charset="0"/>
              </a:rPr>
              <a:t>                nucléaire</a:t>
            </a:r>
          </a:p>
          <a:p>
            <a:r>
              <a:rPr lang="fr-FR" sz="2000" smtClean="0">
                <a:solidFill>
                  <a:srgbClr val="7030A0"/>
                </a:solidFill>
                <a:cs typeface="Arial" pitchFamily="34" charset="0"/>
              </a:rPr>
              <a:t>CP1.3	Maîtriser les données géographiques et se repérer dans l’espace</a:t>
            </a:r>
          </a:p>
          <a:p>
            <a:r>
              <a:rPr lang="fr-FR" sz="2000" smtClean="0">
                <a:solidFill>
                  <a:srgbClr val="7030A0"/>
                </a:solidFill>
                <a:cs typeface="Arial" pitchFamily="34" charset="0"/>
              </a:rPr>
              <a:t>                professionnel</a:t>
            </a:r>
          </a:p>
          <a:p>
            <a:r>
              <a:rPr lang="fr-FR" sz="2000" smtClean="0">
                <a:solidFill>
                  <a:srgbClr val="7030A0"/>
                </a:solidFill>
                <a:cs typeface="Arial" pitchFamily="34" charset="0"/>
              </a:rPr>
              <a:t>CP2.1	Identifier les risques réels ou potentiels</a:t>
            </a:r>
          </a:p>
          <a:p>
            <a:r>
              <a:rPr lang="fr-FR" sz="2000" smtClean="0">
                <a:solidFill>
                  <a:srgbClr val="7030A0"/>
                </a:solidFill>
                <a:cs typeface="Arial" pitchFamily="34" charset="0"/>
              </a:rPr>
              <a:t>CP2.2	Participer à la planification du chantier</a:t>
            </a:r>
          </a:p>
          <a:p>
            <a:r>
              <a:rPr lang="fr-FR" sz="2000" smtClean="0">
                <a:solidFill>
                  <a:srgbClr val="7030A0"/>
                </a:solidFill>
                <a:cs typeface="Arial" pitchFamily="34" charset="0"/>
              </a:rPr>
              <a:t>CP4.3	Réagir en fonction des risques évalués</a:t>
            </a:r>
          </a:p>
        </p:txBody>
      </p:sp>
      <p:sp>
        <p:nvSpPr>
          <p:cNvPr id="18438" name="Espace réservé du numéro de diapositive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B851C2C0-8638-412F-A676-207209496840}" type="slidenum">
              <a:rPr lang="fr-FR" smtClean="0">
                <a:solidFill>
                  <a:srgbClr val="898989"/>
                </a:solidFill>
                <a:latin typeface="Calibri" pitchFamily="34" charset="0"/>
              </a:rPr>
              <a:pPr eaLnBrk="1" fontAlgn="base" hangingPunct="1">
                <a:spcBef>
                  <a:spcPct val="0"/>
                </a:spcBef>
                <a:spcAft>
                  <a:spcPct val="0"/>
                </a:spcAft>
                <a:defRPr/>
              </a:pPr>
              <a:t>50</a:t>
            </a:fld>
            <a:endParaRPr lang="fr-FR" smtClean="0">
              <a:solidFill>
                <a:srgbClr val="898989"/>
              </a:solidFill>
              <a:latin typeface="Calibri" pitchFamily="34" charset="0"/>
            </a:endParaRPr>
          </a:p>
        </p:txBody>
      </p:sp>
    </p:spTree>
    <p:extLst>
      <p:ext uri="{BB962C8B-B14F-4D97-AF65-F5344CB8AC3E}">
        <p14:creationId xmlns:p14="http://schemas.microsoft.com/office/powerpoint/2010/main" val="2542812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Calibri"/>
              </a:rPr>
              <a:t>Filière nucléaire</a:t>
            </a:r>
          </a:p>
        </p:txBody>
      </p:sp>
      <p:sp>
        <p:nvSpPr>
          <p:cNvPr id="44037" name="Rectangle 11"/>
          <p:cNvSpPr>
            <a:spLocks noChangeArrowheads="1"/>
          </p:cNvSpPr>
          <p:nvPr/>
        </p:nvSpPr>
        <p:spPr bwMode="auto">
          <a:xfrm>
            <a:off x="684213" y="2606675"/>
            <a:ext cx="2735262" cy="12001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FR" b="1" smtClean="0">
                <a:solidFill>
                  <a:srgbClr val="7030A0"/>
                </a:solidFill>
                <a:cs typeface="Arial" pitchFamily="34" charset="0"/>
              </a:rPr>
              <a:t>SOUS-ÉPREUVE E21 (U21) </a:t>
            </a:r>
          </a:p>
          <a:p>
            <a:pPr algn="ctr"/>
            <a:r>
              <a:rPr lang="fr-FR" b="1" smtClean="0">
                <a:solidFill>
                  <a:srgbClr val="7030A0"/>
                </a:solidFill>
                <a:cs typeface="Arial" pitchFamily="34" charset="0"/>
              </a:rPr>
              <a:t>Pré-étude et mise en conformité du chantier</a:t>
            </a:r>
          </a:p>
          <a:p>
            <a:pPr algn="ctr"/>
            <a:r>
              <a:rPr lang="fr-FR" b="1" smtClean="0">
                <a:solidFill>
                  <a:srgbClr val="7030A0"/>
                </a:solidFill>
                <a:cs typeface="Arial" pitchFamily="34" charset="0"/>
              </a:rPr>
              <a:t>1h30 – Coefficient 3</a:t>
            </a:r>
          </a:p>
        </p:txBody>
      </p:sp>
      <p:sp>
        <p:nvSpPr>
          <p:cNvPr id="44038" name="Rectangle 12"/>
          <p:cNvSpPr>
            <a:spLocks noChangeArrowheads="1"/>
          </p:cNvSpPr>
          <p:nvPr/>
        </p:nvSpPr>
        <p:spPr bwMode="auto">
          <a:xfrm>
            <a:off x="5789613" y="2606675"/>
            <a:ext cx="3024187" cy="923925"/>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FR" b="1" smtClean="0">
                <a:solidFill>
                  <a:srgbClr val="7030A0"/>
                </a:solidFill>
                <a:cs typeface="Arial" pitchFamily="34" charset="0"/>
              </a:rPr>
              <a:t>SOUS-ÉPREUVE E22 (U22) </a:t>
            </a:r>
          </a:p>
          <a:p>
            <a:pPr algn="ctr"/>
            <a:r>
              <a:rPr lang="fr-FR" b="1" smtClean="0">
                <a:solidFill>
                  <a:srgbClr val="7030A0"/>
                </a:solidFill>
                <a:cs typeface="Arial" pitchFamily="34" charset="0"/>
              </a:rPr>
              <a:t>Préparation des interventions</a:t>
            </a:r>
          </a:p>
          <a:p>
            <a:pPr algn="ctr"/>
            <a:r>
              <a:rPr lang="fr-FR" b="1" smtClean="0">
                <a:solidFill>
                  <a:srgbClr val="7030A0"/>
                </a:solidFill>
                <a:cs typeface="Arial" pitchFamily="34" charset="0"/>
              </a:rPr>
              <a:t>2h30 – Coefficient 4</a:t>
            </a:r>
          </a:p>
        </p:txBody>
      </p:sp>
      <p:sp>
        <p:nvSpPr>
          <p:cNvPr id="44039" name="Rectangle 2"/>
          <p:cNvSpPr>
            <a:spLocks noChangeArrowheads="1"/>
          </p:cNvSpPr>
          <p:nvPr/>
        </p:nvSpPr>
        <p:spPr bwMode="auto">
          <a:xfrm>
            <a:off x="2195513" y="6921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b="1" smtClean="0">
                <a:solidFill>
                  <a:srgbClr val="7030A0"/>
                </a:solidFill>
                <a:cs typeface="Arial" pitchFamily="34" charset="0"/>
              </a:rPr>
              <a:t>ÉPREUVE E2</a:t>
            </a:r>
          </a:p>
          <a:p>
            <a:pPr algn="ctr"/>
            <a:r>
              <a:rPr lang="fr-FR" sz="2400" b="1" smtClean="0">
                <a:solidFill>
                  <a:srgbClr val="7030A0"/>
                </a:solidFill>
                <a:cs typeface="Arial" pitchFamily="34" charset="0"/>
              </a:rPr>
              <a:t>PRÉPARER UN CHANTIER EN ENVIRONNEMENT NUCLÉAIRE</a:t>
            </a:r>
          </a:p>
          <a:p>
            <a:pPr algn="ctr"/>
            <a:r>
              <a:rPr lang="fr-FR" sz="2400" b="1" smtClean="0">
                <a:solidFill>
                  <a:srgbClr val="7030A0"/>
                </a:solidFill>
                <a:cs typeface="Arial" pitchFamily="34" charset="0"/>
              </a:rPr>
              <a:t>Coefficient 7 – Durée 4h00</a:t>
            </a:r>
            <a:endParaRPr lang="fr-FR" smtClean="0">
              <a:solidFill>
                <a:srgbClr val="000000"/>
              </a:solidFill>
              <a:cs typeface="Arial" pitchFamily="34" charset="0"/>
            </a:endParaRPr>
          </a:p>
        </p:txBody>
      </p:sp>
      <p:sp>
        <p:nvSpPr>
          <p:cNvPr id="19464" name="Espace réservé du numéro de diapositive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F2908565-67B6-4545-9635-84705C40E58D}" type="slidenum">
              <a:rPr lang="fr-FR" smtClean="0">
                <a:solidFill>
                  <a:srgbClr val="898989"/>
                </a:solidFill>
                <a:latin typeface="Calibri" pitchFamily="34" charset="0"/>
              </a:rPr>
              <a:pPr eaLnBrk="1" fontAlgn="base" hangingPunct="1">
                <a:spcBef>
                  <a:spcPct val="0"/>
                </a:spcBef>
                <a:spcAft>
                  <a:spcPct val="0"/>
                </a:spcAft>
                <a:defRPr/>
              </a:pPr>
              <a:t>51</a:t>
            </a:fld>
            <a:endParaRPr lang="fr-FR" smtClean="0">
              <a:solidFill>
                <a:srgbClr val="898989"/>
              </a:solidFill>
              <a:latin typeface="Calibri" pitchFamily="34" charset="0"/>
            </a:endParaRPr>
          </a:p>
        </p:txBody>
      </p:sp>
      <p:sp>
        <p:nvSpPr>
          <p:cNvPr id="44041" name="Rectangle 14"/>
          <p:cNvSpPr>
            <a:spLocks noChangeArrowheads="1"/>
          </p:cNvSpPr>
          <p:nvPr/>
        </p:nvSpPr>
        <p:spPr bwMode="auto">
          <a:xfrm>
            <a:off x="5842000" y="3959225"/>
            <a:ext cx="3076575" cy="368300"/>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FR" b="1" smtClean="0">
                <a:solidFill>
                  <a:srgbClr val="7030A0"/>
                </a:solidFill>
                <a:cs typeface="Arial" pitchFamily="34" charset="0"/>
              </a:rPr>
              <a:t>CP1.3 - CP2.1 - CP2.2 - CP4.3</a:t>
            </a:r>
          </a:p>
        </p:txBody>
      </p:sp>
      <p:cxnSp>
        <p:nvCxnSpPr>
          <p:cNvPr id="20" name="Connecteur droit avec flèche 19"/>
          <p:cNvCxnSpPr/>
          <p:nvPr/>
        </p:nvCxnSpPr>
        <p:spPr>
          <a:xfrm flipH="1">
            <a:off x="3627438" y="2274888"/>
            <a:ext cx="989012" cy="43973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4616450" y="2274888"/>
            <a:ext cx="892175" cy="43973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4044" name="Rectangle 24"/>
          <p:cNvSpPr>
            <a:spLocks noChangeArrowheads="1"/>
          </p:cNvSpPr>
          <p:nvPr/>
        </p:nvSpPr>
        <p:spPr bwMode="auto">
          <a:xfrm>
            <a:off x="684213" y="4486275"/>
            <a:ext cx="2735262" cy="16002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FR" sz="1400" smtClean="0">
                <a:solidFill>
                  <a:srgbClr val="7030A0"/>
                </a:solidFill>
                <a:cs typeface="Arial" pitchFamily="34" charset="0"/>
              </a:rPr>
              <a:t>S1 : Études des biens : solutions constructives et  comportement mécanique</a:t>
            </a:r>
          </a:p>
          <a:p>
            <a:r>
              <a:rPr lang="fr-FR" sz="1400" smtClean="0">
                <a:solidFill>
                  <a:srgbClr val="7030A0"/>
                </a:solidFill>
                <a:cs typeface="Arial" pitchFamily="34" charset="0"/>
              </a:rPr>
              <a:t>­S2 : Études des biens : les chaines fonctionnelles</a:t>
            </a:r>
          </a:p>
          <a:p>
            <a:r>
              <a:rPr lang="fr-FR" sz="1400" smtClean="0">
                <a:solidFill>
                  <a:srgbClr val="7030A0"/>
                </a:solidFill>
                <a:cs typeface="Arial" pitchFamily="34" charset="0"/>
              </a:rPr>
              <a:t>S4 : Santé et sécurité au travail</a:t>
            </a:r>
          </a:p>
          <a:p>
            <a:r>
              <a:rPr lang="fr-FR" sz="1400" smtClean="0">
                <a:solidFill>
                  <a:srgbClr val="7030A0"/>
                </a:solidFill>
                <a:cs typeface="Arial" pitchFamily="34" charset="0"/>
              </a:rPr>
              <a:t>S8 : Radioprotection</a:t>
            </a:r>
          </a:p>
        </p:txBody>
      </p:sp>
      <p:sp>
        <p:nvSpPr>
          <p:cNvPr id="44045" name="Rectangle 25"/>
          <p:cNvSpPr>
            <a:spLocks noChangeArrowheads="1"/>
          </p:cNvSpPr>
          <p:nvPr/>
        </p:nvSpPr>
        <p:spPr bwMode="auto">
          <a:xfrm>
            <a:off x="5842000" y="4486275"/>
            <a:ext cx="3024188" cy="15700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FR" sz="1600" smtClean="0">
                <a:solidFill>
                  <a:srgbClr val="7030A0"/>
                </a:solidFill>
                <a:cs typeface="Arial" pitchFamily="34" charset="0"/>
              </a:rPr>
              <a:t>S5 : Méthodes de maintenance</a:t>
            </a:r>
          </a:p>
          <a:p>
            <a:r>
              <a:rPr lang="fr-FR" sz="1600" smtClean="0">
                <a:solidFill>
                  <a:srgbClr val="7030A0"/>
                </a:solidFill>
                <a:cs typeface="Arial" pitchFamily="34" charset="0"/>
              </a:rPr>
              <a:t>S6 : Interventions en environnement nucléaire</a:t>
            </a:r>
          </a:p>
          <a:p>
            <a:r>
              <a:rPr lang="fr-FR" sz="1600" smtClean="0">
                <a:solidFill>
                  <a:srgbClr val="7030A0"/>
                </a:solidFill>
                <a:cs typeface="Arial" pitchFamily="34" charset="0"/>
              </a:rPr>
              <a:t>S7 : Installations nucléaires et exploitants</a:t>
            </a:r>
          </a:p>
          <a:p>
            <a:r>
              <a:rPr lang="fr-FR" sz="1600" smtClean="0">
                <a:solidFill>
                  <a:srgbClr val="7030A0"/>
                </a:solidFill>
                <a:cs typeface="Arial" pitchFamily="34" charset="0"/>
              </a:rPr>
              <a:t>S8 : Radioprotection</a:t>
            </a:r>
          </a:p>
        </p:txBody>
      </p:sp>
      <p:sp>
        <p:nvSpPr>
          <p:cNvPr id="44046" name="Rectangle 2"/>
          <p:cNvSpPr>
            <a:spLocks noChangeArrowheads="1"/>
          </p:cNvSpPr>
          <p:nvPr/>
        </p:nvSpPr>
        <p:spPr bwMode="auto">
          <a:xfrm>
            <a:off x="2047875" y="368141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sz="2400" b="1" smtClean="0">
              <a:solidFill>
                <a:srgbClr val="7030A0"/>
              </a:solidFill>
              <a:cs typeface="Arial" pitchFamily="34" charset="0"/>
            </a:endParaRPr>
          </a:p>
        </p:txBody>
      </p:sp>
      <p:sp>
        <p:nvSpPr>
          <p:cNvPr id="44047" name="Rectangle 3"/>
          <p:cNvSpPr>
            <a:spLocks noChangeArrowheads="1"/>
          </p:cNvSpPr>
          <p:nvPr/>
        </p:nvSpPr>
        <p:spPr bwMode="auto">
          <a:xfrm>
            <a:off x="684213" y="3959225"/>
            <a:ext cx="2735262" cy="368300"/>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FR" b="1" smtClean="0">
                <a:solidFill>
                  <a:srgbClr val="7030A0"/>
                </a:solidFill>
                <a:cs typeface="Arial" pitchFamily="34" charset="0"/>
              </a:rPr>
              <a:t>CP1.1 - CP1.2</a:t>
            </a:r>
          </a:p>
        </p:txBody>
      </p:sp>
    </p:spTree>
    <p:extLst>
      <p:ext uri="{BB962C8B-B14F-4D97-AF65-F5344CB8AC3E}">
        <p14:creationId xmlns:p14="http://schemas.microsoft.com/office/powerpoint/2010/main" val="3326179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5" name="Rectangle 4"/>
          <p:cNvSpPr/>
          <p:nvPr/>
        </p:nvSpPr>
        <p:spPr>
          <a:xfrm>
            <a:off x="728663" y="1052513"/>
            <a:ext cx="8307387" cy="4648200"/>
          </a:xfrm>
          <a:prstGeom prst="rect">
            <a:avLst/>
          </a:prstGeom>
        </p:spPr>
        <p:txBody>
          <a:bodyPr>
            <a:spAutoFit/>
          </a:bodyPr>
          <a:lstStyle/>
          <a:p>
            <a:pPr fontAlgn="auto">
              <a:spcBef>
                <a:spcPts val="0"/>
              </a:spcBef>
              <a:spcAft>
                <a:spcPts val="0"/>
              </a:spcAft>
              <a:defRPr/>
            </a:pPr>
            <a:r>
              <a:rPr lang="fr-FR" sz="2800" b="1" dirty="0">
                <a:solidFill>
                  <a:srgbClr val="7030A0"/>
                </a:solidFill>
                <a:latin typeface="+mj-lt"/>
                <a:ea typeface="Times New Roman"/>
                <a:cs typeface="Arial Unicode MS"/>
              </a:rPr>
              <a:t>ÉPREUVE E3 (UNITÉS U31, U32, U33 et U34)</a:t>
            </a:r>
          </a:p>
          <a:p>
            <a:pPr fontAlgn="auto">
              <a:spcBef>
                <a:spcPts val="0"/>
              </a:spcBef>
              <a:spcAft>
                <a:spcPts val="0"/>
              </a:spcAft>
              <a:defRPr/>
            </a:pPr>
            <a:r>
              <a:rPr lang="fr-FR" sz="2800" dirty="0">
                <a:solidFill>
                  <a:srgbClr val="7030A0"/>
                </a:solidFill>
                <a:latin typeface="+mj-lt"/>
                <a:ea typeface="Times New Roman"/>
                <a:cs typeface="Arial Unicode MS"/>
              </a:rPr>
              <a:t>ÉPREUVE PRATIQUE PRENANT EN COMPTE</a:t>
            </a:r>
          </a:p>
          <a:p>
            <a:pPr fontAlgn="auto">
              <a:spcBef>
                <a:spcPts val="0"/>
              </a:spcBef>
              <a:spcAft>
                <a:spcPts val="0"/>
              </a:spcAft>
              <a:defRPr/>
            </a:pPr>
            <a:r>
              <a:rPr lang="fr-FR" sz="2800" dirty="0">
                <a:solidFill>
                  <a:srgbClr val="7030A0"/>
                </a:solidFill>
                <a:latin typeface="+mj-lt"/>
                <a:ea typeface="Times New Roman"/>
                <a:cs typeface="Arial Unicode MS"/>
              </a:rPr>
              <a:t>LA PÉRIODE DE FORMATION OU L’ACTIVITÉ EN MILIEU PROFESSIONNEL - Coefficient : 10</a:t>
            </a:r>
          </a:p>
          <a:p>
            <a:pPr fontAlgn="auto">
              <a:spcBef>
                <a:spcPts val="0"/>
              </a:spcBef>
              <a:spcAft>
                <a:spcPts val="0"/>
              </a:spcAft>
              <a:defRPr/>
            </a:pPr>
            <a:endParaRPr lang="fr-FR" sz="2800" b="1" dirty="0">
              <a:solidFill>
                <a:srgbClr val="7030A0"/>
              </a:solidFill>
              <a:latin typeface="+mj-lt"/>
              <a:ea typeface="Times New Roman"/>
              <a:cs typeface="Arial Unicode MS"/>
            </a:endParaRPr>
          </a:p>
          <a:p>
            <a:pPr fontAlgn="auto">
              <a:spcBef>
                <a:spcPts val="0"/>
              </a:spcBef>
              <a:spcAft>
                <a:spcPts val="0"/>
              </a:spcAft>
              <a:defRPr/>
            </a:pPr>
            <a:r>
              <a:rPr lang="fr-FR" sz="2800" b="1" dirty="0">
                <a:solidFill>
                  <a:srgbClr val="7030A0"/>
                </a:solidFill>
                <a:latin typeface="+mj-lt"/>
                <a:ea typeface="Times New Roman"/>
                <a:cs typeface="Arial Unicode MS"/>
              </a:rPr>
              <a:t>Cette épreuve est constituée de quatre sous-épreuves :</a:t>
            </a:r>
          </a:p>
          <a:p>
            <a:pPr marL="342900" indent="-342900" fontAlgn="auto">
              <a:spcBef>
                <a:spcPts val="0"/>
              </a:spcBef>
              <a:spcAft>
                <a:spcPts val="0"/>
              </a:spcAft>
              <a:buFont typeface="Wingdings" pitchFamily="2" charset="2"/>
              <a:buChar char="§"/>
              <a:defRPr/>
            </a:pPr>
            <a:r>
              <a:rPr lang="fr-FR" sz="2400" dirty="0">
                <a:solidFill>
                  <a:srgbClr val="7030A0"/>
                </a:solidFill>
                <a:latin typeface="+mj-lt"/>
                <a:ea typeface="Times New Roman"/>
                <a:cs typeface="Arial Unicode MS"/>
              </a:rPr>
              <a:t>Sous-épreuve E31 : Gérer, communiquer et rendre compte</a:t>
            </a:r>
          </a:p>
          <a:p>
            <a:pPr marL="342900" indent="-342900" fontAlgn="auto">
              <a:spcBef>
                <a:spcPts val="0"/>
              </a:spcBef>
              <a:spcAft>
                <a:spcPts val="0"/>
              </a:spcAft>
              <a:buFont typeface="Wingdings" pitchFamily="2" charset="2"/>
              <a:buChar char="§"/>
              <a:defRPr/>
            </a:pPr>
            <a:r>
              <a:rPr lang="fr-FR" sz="2400" dirty="0">
                <a:solidFill>
                  <a:srgbClr val="7030A0"/>
                </a:solidFill>
                <a:latin typeface="+mj-lt"/>
                <a:ea typeface="Times New Roman"/>
                <a:cs typeface="Arial Unicode MS"/>
              </a:rPr>
              <a:t>Sous-épreuve E32 : Intervenir en environnement nucléaire</a:t>
            </a:r>
          </a:p>
          <a:p>
            <a:pPr marL="342900" indent="-342900" fontAlgn="auto">
              <a:spcBef>
                <a:spcPts val="0"/>
              </a:spcBef>
              <a:spcAft>
                <a:spcPts val="0"/>
              </a:spcAft>
              <a:buFont typeface="Wingdings" pitchFamily="2" charset="2"/>
              <a:buChar char="§"/>
              <a:defRPr/>
            </a:pPr>
            <a:r>
              <a:rPr lang="fr-FR" sz="2400" dirty="0">
                <a:solidFill>
                  <a:srgbClr val="7030A0"/>
                </a:solidFill>
                <a:latin typeface="+mj-lt"/>
                <a:ea typeface="Times New Roman"/>
                <a:cs typeface="Arial Unicode MS"/>
              </a:rPr>
              <a:t>Sous-épreuve E33 : Économie-gestion</a:t>
            </a:r>
          </a:p>
          <a:p>
            <a:pPr marL="342900" indent="-342900" fontAlgn="auto">
              <a:spcBef>
                <a:spcPts val="0"/>
              </a:spcBef>
              <a:spcAft>
                <a:spcPts val="0"/>
              </a:spcAft>
              <a:buFont typeface="Wingdings" pitchFamily="2" charset="2"/>
              <a:buChar char="§"/>
              <a:defRPr/>
            </a:pPr>
            <a:r>
              <a:rPr lang="fr-FR" sz="2400" dirty="0">
                <a:solidFill>
                  <a:srgbClr val="7030A0"/>
                </a:solidFill>
                <a:latin typeface="+mj-lt"/>
                <a:ea typeface="Times New Roman"/>
                <a:cs typeface="Arial Unicode MS"/>
              </a:rPr>
              <a:t>Sous-épreuve E34 : Prévention, santé, environnement</a:t>
            </a:r>
          </a:p>
          <a:p>
            <a:pPr fontAlgn="auto">
              <a:spcBef>
                <a:spcPts val="0"/>
              </a:spcBef>
              <a:spcAft>
                <a:spcPts val="0"/>
              </a:spcAft>
              <a:defRPr/>
            </a:pPr>
            <a:endParaRPr lang="fr-FR" sz="2800" dirty="0">
              <a:solidFill>
                <a:srgbClr val="7030A0"/>
              </a:solidFill>
              <a:latin typeface="+mn-lt"/>
              <a:cs typeface="+mn-cs"/>
            </a:endParaRPr>
          </a:p>
        </p:txBody>
      </p:sp>
      <p:sp>
        <p:nvSpPr>
          <p:cNvPr id="5530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21E81D-0F01-4594-BA93-BA2C1E70A9CB}" type="slidenum">
              <a:rPr lang="fr-FR">
                <a:solidFill>
                  <a:srgbClr val="898989"/>
                </a:solidFill>
              </a:rPr>
              <a:pPr fontAlgn="base">
                <a:spcBef>
                  <a:spcPct val="0"/>
                </a:spcBef>
                <a:spcAft>
                  <a:spcPct val="0"/>
                </a:spcAft>
              </a:pPr>
              <a:t>52</a:t>
            </a:fld>
            <a:endParaRPr lang="fr-FR">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5" name="Rectangle 4"/>
          <p:cNvSpPr/>
          <p:nvPr/>
        </p:nvSpPr>
        <p:spPr>
          <a:xfrm>
            <a:off x="728663" y="1052513"/>
            <a:ext cx="8307387" cy="1816100"/>
          </a:xfrm>
          <a:prstGeom prst="rect">
            <a:avLst/>
          </a:prstGeom>
        </p:spPr>
        <p:txBody>
          <a:bodyPr>
            <a:spAutoFit/>
          </a:bodyPr>
          <a:lstStyle/>
          <a:p>
            <a:pPr fontAlgn="auto">
              <a:spcBef>
                <a:spcPts val="0"/>
              </a:spcBef>
              <a:spcAft>
                <a:spcPts val="0"/>
              </a:spcAft>
              <a:defRPr/>
            </a:pPr>
            <a:r>
              <a:rPr lang="fr-FR" sz="2800" b="1" dirty="0">
                <a:solidFill>
                  <a:srgbClr val="7030A0"/>
                </a:solidFill>
                <a:latin typeface="+mj-lt"/>
                <a:ea typeface="Times New Roman"/>
                <a:cs typeface="Arial Unicode MS"/>
              </a:rPr>
              <a:t>SOUS-ÉPREUVE E31 (UNITÉ U31)</a:t>
            </a:r>
          </a:p>
          <a:p>
            <a:pPr fontAlgn="auto">
              <a:spcBef>
                <a:spcPts val="0"/>
              </a:spcBef>
              <a:spcAft>
                <a:spcPts val="0"/>
              </a:spcAft>
              <a:defRPr/>
            </a:pPr>
            <a:r>
              <a:rPr lang="fr-FR" sz="2800" dirty="0">
                <a:solidFill>
                  <a:srgbClr val="7030A0"/>
                </a:solidFill>
                <a:latin typeface="+mj-lt"/>
                <a:ea typeface="Times New Roman"/>
                <a:cs typeface="Arial Unicode MS"/>
              </a:rPr>
              <a:t>Gérer, communiquer, rendre compte</a:t>
            </a:r>
          </a:p>
          <a:p>
            <a:pPr fontAlgn="auto">
              <a:spcBef>
                <a:spcPts val="0"/>
              </a:spcBef>
              <a:spcAft>
                <a:spcPts val="0"/>
              </a:spcAft>
              <a:defRPr/>
            </a:pPr>
            <a:r>
              <a:rPr lang="fr-FR" sz="2800" dirty="0">
                <a:solidFill>
                  <a:srgbClr val="7030A0"/>
                </a:solidFill>
                <a:latin typeface="+mj-lt"/>
                <a:ea typeface="Times New Roman"/>
                <a:cs typeface="Arial Unicode MS"/>
              </a:rPr>
              <a:t>Coefficient : 2</a:t>
            </a:r>
          </a:p>
          <a:p>
            <a:pPr fontAlgn="auto">
              <a:spcBef>
                <a:spcPts val="0"/>
              </a:spcBef>
              <a:spcAft>
                <a:spcPts val="0"/>
              </a:spcAft>
              <a:defRPr/>
            </a:pPr>
            <a:endParaRPr lang="fr-FR" sz="2800" dirty="0">
              <a:solidFill>
                <a:srgbClr val="7030A0"/>
              </a:solidFill>
              <a:latin typeface="+mn-lt"/>
              <a:cs typeface="+mn-cs"/>
            </a:endParaRPr>
          </a:p>
        </p:txBody>
      </p:sp>
      <p:sp>
        <p:nvSpPr>
          <p:cNvPr id="7" name="Rectangle 6"/>
          <p:cNvSpPr/>
          <p:nvPr/>
        </p:nvSpPr>
        <p:spPr>
          <a:xfrm>
            <a:off x="728663" y="2781300"/>
            <a:ext cx="8137525" cy="3230563"/>
          </a:xfrm>
          <a:prstGeom prst="rect">
            <a:avLst/>
          </a:prstGeom>
        </p:spPr>
        <p:txBody>
          <a:bodyPr>
            <a:spAutoFit/>
          </a:bodyPr>
          <a:lstStyle/>
          <a:p>
            <a:pPr fontAlgn="auto">
              <a:spcBef>
                <a:spcPts val="0"/>
              </a:spcBef>
              <a:spcAft>
                <a:spcPts val="0"/>
              </a:spcAft>
              <a:defRPr/>
            </a:pPr>
            <a:r>
              <a:rPr lang="fr-FR" sz="2400" dirty="0">
                <a:solidFill>
                  <a:srgbClr val="7030A0"/>
                </a:solidFill>
                <a:latin typeface="+mn-lt"/>
                <a:cs typeface="+mn-cs"/>
              </a:rPr>
              <a:t>Il s'agit de vérifier les compétences du candidat liées à : </a:t>
            </a:r>
          </a:p>
          <a:p>
            <a:pPr marL="342900" indent="-342900" fontAlgn="auto">
              <a:spcBef>
                <a:spcPts val="0"/>
              </a:spcBef>
              <a:spcAft>
                <a:spcPts val="0"/>
              </a:spcAft>
              <a:buFont typeface="Wingdings" pitchFamily="2" charset="2"/>
              <a:buChar char="§"/>
              <a:defRPr/>
            </a:pPr>
            <a:r>
              <a:rPr lang="fr-FR" sz="2400" b="1" dirty="0">
                <a:solidFill>
                  <a:srgbClr val="7030A0"/>
                </a:solidFill>
                <a:latin typeface="+mn-lt"/>
                <a:cs typeface="+mn-cs"/>
              </a:rPr>
              <a:t>L’analyse et la présentation d’un accident survenu dans une installation nucléaire</a:t>
            </a:r>
          </a:p>
          <a:p>
            <a:pPr marL="171450" indent="-171450" fontAlgn="auto">
              <a:spcBef>
                <a:spcPts val="0"/>
              </a:spcBef>
              <a:spcAft>
                <a:spcPts val="0"/>
              </a:spcAft>
              <a:buFont typeface="Wingdings" pitchFamily="2" charset="2"/>
              <a:buChar char="§"/>
              <a:defRPr/>
            </a:pPr>
            <a:endParaRPr lang="fr-FR" sz="1200" b="1" dirty="0">
              <a:solidFill>
                <a:srgbClr val="7030A0"/>
              </a:solidFill>
              <a:latin typeface="+mn-lt"/>
              <a:cs typeface="+mn-cs"/>
            </a:endParaRPr>
          </a:p>
          <a:p>
            <a:pPr marL="342900" indent="-342900" fontAlgn="auto">
              <a:spcBef>
                <a:spcPts val="0"/>
              </a:spcBef>
              <a:spcAft>
                <a:spcPts val="0"/>
              </a:spcAft>
              <a:buFont typeface="Wingdings" pitchFamily="2" charset="2"/>
              <a:buChar char="§"/>
              <a:defRPr/>
            </a:pPr>
            <a:r>
              <a:rPr lang="fr-FR" sz="2400" b="1" dirty="0">
                <a:solidFill>
                  <a:srgbClr val="7030A0"/>
                </a:solidFill>
                <a:latin typeface="+mn-lt"/>
                <a:cs typeface="+mn-cs"/>
              </a:rPr>
              <a:t>L’utilisation des outils de communication habituellement utilisés dans l’entreprise</a:t>
            </a:r>
          </a:p>
          <a:p>
            <a:pPr fontAlgn="auto">
              <a:spcBef>
                <a:spcPts val="0"/>
              </a:spcBef>
              <a:spcAft>
                <a:spcPts val="0"/>
              </a:spcAft>
              <a:defRPr/>
            </a:pPr>
            <a:endParaRPr lang="fr-FR" sz="2400" dirty="0">
              <a:solidFill>
                <a:srgbClr val="7030A0"/>
              </a:solidFill>
              <a:latin typeface="+mn-lt"/>
              <a:cs typeface="+mn-cs"/>
            </a:endParaRPr>
          </a:p>
          <a:p>
            <a:pPr fontAlgn="auto">
              <a:spcBef>
                <a:spcPts val="0"/>
              </a:spcBef>
              <a:spcAft>
                <a:spcPts val="0"/>
              </a:spcAft>
              <a:defRPr/>
            </a:pPr>
            <a:r>
              <a:rPr lang="fr-FR" sz="2400" dirty="0">
                <a:solidFill>
                  <a:srgbClr val="7030A0"/>
                </a:solidFill>
                <a:latin typeface="+mn-lt"/>
                <a:cs typeface="+mn-cs"/>
              </a:rPr>
              <a:t>CP3.1	Informer sa hiérarchie du déroulement des interventions</a:t>
            </a:r>
          </a:p>
          <a:p>
            <a:pPr fontAlgn="auto">
              <a:spcBef>
                <a:spcPts val="0"/>
              </a:spcBef>
              <a:spcAft>
                <a:spcPts val="0"/>
              </a:spcAft>
              <a:defRPr/>
            </a:pPr>
            <a:r>
              <a:rPr lang="fr-FR" sz="2400" dirty="0">
                <a:solidFill>
                  <a:srgbClr val="7030A0"/>
                </a:solidFill>
                <a:latin typeface="+mn-lt"/>
                <a:cs typeface="+mn-cs"/>
              </a:rPr>
              <a:t>CP4.4	Réagir en cas d’incident ou d’accident</a:t>
            </a:r>
          </a:p>
        </p:txBody>
      </p:sp>
      <p:sp>
        <p:nvSpPr>
          <p:cNvPr id="5632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4EC0C0-60F2-4E38-8021-B7473E9BB227}" type="slidenum">
              <a:rPr lang="fr-FR">
                <a:solidFill>
                  <a:srgbClr val="898989"/>
                </a:solidFill>
              </a:rPr>
              <a:pPr fontAlgn="base">
                <a:spcBef>
                  <a:spcPct val="0"/>
                </a:spcBef>
                <a:spcAft>
                  <a:spcPct val="0"/>
                </a:spcAft>
              </a:pPr>
              <a:t>53</a:t>
            </a:fld>
            <a:endParaRPr lang="fr-FR">
              <a:solidFill>
                <a:srgbClr val="898989"/>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5" name="Rectangle 4"/>
          <p:cNvSpPr/>
          <p:nvPr/>
        </p:nvSpPr>
        <p:spPr>
          <a:xfrm>
            <a:off x="728663" y="1052513"/>
            <a:ext cx="8307387" cy="5262562"/>
          </a:xfrm>
          <a:prstGeom prst="rect">
            <a:avLst/>
          </a:prstGeom>
        </p:spPr>
        <p:txBody>
          <a:bodyPr>
            <a:spAutoFit/>
          </a:bodyPr>
          <a:lstStyle/>
          <a:p>
            <a:pPr algn="just" fontAlgn="auto">
              <a:spcBef>
                <a:spcPts val="0"/>
              </a:spcBef>
              <a:spcAft>
                <a:spcPts val="0"/>
              </a:spcAft>
              <a:defRPr/>
            </a:pPr>
            <a:r>
              <a:rPr lang="fr-FR" sz="2800" b="1" dirty="0">
                <a:solidFill>
                  <a:srgbClr val="7030A0"/>
                </a:solidFill>
                <a:latin typeface="+mj-lt"/>
                <a:ea typeface="Times New Roman"/>
                <a:cs typeface="Arial Unicode MS"/>
              </a:rPr>
              <a:t>SOUS-ÉPREUVE E32 (UNITÉ U32)</a:t>
            </a:r>
          </a:p>
          <a:p>
            <a:pPr algn="just" fontAlgn="auto">
              <a:spcBef>
                <a:spcPts val="0"/>
              </a:spcBef>
              <a:spcAft>
                <a:spcPts val="0"/>
              </a:spcAft>
              <a:defRPr/>
            </a:pPr>
            <a:r>
              <a:rPr lang="fr-FR" sz="2800" dirty="0">
                <a:solidFill>
                  <a:srgbClr val="7030A0"/>
                </a:solidFill>
                <a:latin typeface="+mj-lt"/>
                <a:ea typeface="Times New Roman"/>
                <a:cs typeface="Arial Unicode MS"/>
              </a:rPr>
              <a:t>Intervenir en environnement nucléaire</a:t>
            </a:r>
          </a:p>
          <a:p>
            <a:pPr algn="just" fontAlgn="auto">
              <a:spcBef>
                <a:spcPts val="0"/>
              </a:spcBef>
              <a:spcAft>
                <a:spcPts val="0"/>
              </a:spcAft>
              <a:defRPr/>
            </a:pPr>
            <a:r>
              <a:rPr lang="fr-FR" sz="2800" dirty="0">
                <a:solidFill>
                  <a:srgbClr val="7030A0"/>
                </a:solidFill>
                <a:latin typeface="+mj-lt"/>
                <a:ea typeface="Times New Roman"/>
                <a:cs typeface="Arial Unicode MS"/>
              </a:rPr>
              <a:t>Coefficient : 6</a:t>
            </a:r>
          </a:p>
          <a:p>
            <a:pPr algn="just" fontAlgn="auto">
              <a:spcBef>
                <a:spcPts val="0"/>
              </a:spcBef>
              <a:spcAft>
                <a:spcPts val="0"/>
              </a:spcAft>
              <a:defRPr/>
            </a:pPr>
            <a:endParaRPr lang="fr-FR" sz="2800" dirty="0">
              <a:solidFill>
                <a:srgbClr val="7030A0"/>
              </a:solidFill>
              <a:latin typeface="+mj-lt"/>
              <a:ea typeface="Times New Roman"/>
              <a:cs typeface="Arial Unicode MS"/>
            </a:endParaRPr>
          </a:p>
          <a:p>
            <a:pPr algn="just" fontAlgn="auto">
              <a:spcBef>
                <a:spcPts val="0"/>
              </a:spcBef>
              <a:spcAft>
                <a:spcPts val="0"/>
              </a:spcAft>
              <a:defRPr/>
            </a:pPr>
            <a:r>
              <a:rPr lang="fr-FR" sz="2800" dirty="0">
                <a:solidFill>
                  <a:srgbClr val="7030A0"/>
                </a:solidFill>
                <a:latin typeface="+mn-lt"/>
                <a:cs typeface="+mn-cs"/>
              </a:rPr>
              <a:t>L'objectif : </a:t>
            </a:r>
            <a:r>
              <a:rPr lang="fr-FR" sz="2800" b="1" dirty="0">
                <a:solidFill>
                  <a:srgbClr val="7030A0"/>
                </a:solidFill>
                <a:latin typeface="+mn-lt"/>
                <a:cs typeface="+mn-cs"/>
              </a:rPr>
              <a:t>placer le candidat en situation d’intervention au sein d’une équipe </a:t>
            </a:r>
            <a:r>
              <a:rPr lang="fr-FR" sz="2800" dirty="0">
                <a:solidFill>
                  <a:srgbClr val="7030A0"/>
                </a:solidFill>
                <a:latin typeface="+mn-lt"/>
                <a:cs typeface="+mn-cs"/>
              </a:rPr>
              <a:t>sur un chantier de logistique de maintenance nucléaire, de gestion de déchets des industries nucléaires, de démantèlements d’installations nucléaires ou de travaux particuliers liés à un environnement nucléaire</a:t>
            </a:r>
          </a:p>
          <a:p>
            <a:pPr algn="just" fontAlgn="auto">
              <a:spcBef>
                <a:spcPts val="0"/>
              </a:spcBef>
              <a:spcAft>
                <a:spcPts val="0"/>
              </a:spcAft>
              <a:defRPr/>
            </a:pPr>
            <a:endParaRPr lang="fr-FR" sz="2800" dirty="0">
              <a:solidFill>
                <a:srgbClr val="7030A0"/>
              </a:solidFill>
              <a:latin typeface="+mj-lt"/>
              <a:ea typeface="Times New Roman"/>
              <a:cs typeface="Arial Unicode MS"/>
            </a:endParaRPr>
          </a:p>
          <a:p>
            <a:pPr algn="just" fontAlgn="auto">
              <a:spcBef>
                <a:spcPts val="0"/>
              </a:spcBef>
              <a:spcAft>
                <a:spcPts val="0"/>
              </a:spcAft>
              <a:defRPr/>
            </a:pPr>
            <a:endParaRPr lang="fr-FR" sz="2800" dirty="0">
              <a:solidFill>
                <a:srgbClr val="7030A0"/>
              </a:solidFill>
              <a:latin typeface="+mn-lt"/>
              <a:cs typeface="+mn-cs"/>
            </a:endParaRPr>
          </a:p>
        </p:txBody>
      </p:sp>
      <p:sp>
        <p:nvSpPr>
          <p:cNvPr id="5735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97D1B5-D36A-4C65-A100-2AC6F61B95AE}" type="slidenum">
              <a:rPr lang="fr-FR">
                <a:solidFill>
                  <a:srgbClr val="898989"/>
                </a:solidFill>
              </a:rPr>
              <a:pPr fontAlgn="base">
                <a:spcBef>
                  <a:spcPct val="0"/>
                </a:spcBef>
                <a:spcAft>
                  <a:spcPct val="0"/>
                </a:spcAft>
              </a:pPr>
              <a:t>54</a:t>
            </a:fld>
            <a:endParaRPr lang="fr-FR">
              <a:solidFill>
                <a:srgbClr val="898989"/>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5" name="Rectangle 4"/>
          <p:cNvSpPr/>
          <p:nvPr/>
        </p:nvSpPr>
        <p:spPr>
          <a:xfrm>
            <a:off x="827088" y="1052513"/>
            <a:ext cx="7632700" cy="954087"/>
          </a:xfrm>
          <a:prstGeom prst="rect">
            <a:avLst/>
          </a:prstGeom>
        </p:spPr>
        <p:txBody>
          <a:bodyPr>
            <a:spAutoFit/>
          </a:bodyPr>
          <a:lstStyle/>
          <a:p>
            <a:pPr algn="ctr" fontAlgn="auto">
              <a:spcBef>
                <a:spcPts val="0"/>
              </a:spcBef>
              <a:spcAft>
                <a:spcPts val="0"/>
              </a:spcAft>
              <a:defRPr/>
            </a:pPr>
            <a:r>
              <a:rPr lang="fr-FR" sz="2800" b="1" dirty="0">
                <a:solidFill>
                  <a:srgbClr val="7030A0"/>
                </a:solidFill>
                <a:latin typeface="+mj-lt"/>
                <a:ea typeface="Times New Roman"/>
                <a:cs typeface="Arial Unicode MS"/>
              </a:rPr>
              <a:t>SOUS-ÉPREUVE E32 (UNITÉ U32)</a:t>
            </a:r>
          </a:p>
          <a:p>
            <a:pPr algn="ctr" fontAlgn="auto">
              <a:spcBef>
                <a:spcPts val="0"/>
              </a:spcBef>
              <a:spcAft>
                <a:spcPts val="0"/>
              </a:spcAft>
              <a:defRPr/>
            </a:pPr>
            <a:r>
              <a:rPr lang="fr-FR" sz="2800" dirty="0">
                <a:solidFill>
                  <a:srgbClr val="7030A0"/>
                </a:solidFill>
                <a:latin typeface="+mj-lt"/>
                <a:ea typeface="Times New Roman"/>
                <a:cs typeface="Arial Unicode MS"/>
              </a:rPr>
              <a:t>Intervenir en environnement nucléaire</a:t>
            </a:r>
          </a:p>
        </p:txBody>
      </p:sp>
      <p:graphicFrame>
        <p:nvGraphicFramePr>
          <p:cNvPr id="3" name="Tableau 2"/>
          <p:cNvGraphicFramePr>
            <a:graphicFrameLocks noGrp="1"/>
          </p:cNvGraphicFramePr>
          <p:nvPr/>
        </p:nvGraphicFramePr>
        <p:xfrm>
          <a:off x="827088" y="4149725"/>
          <a:ext cx="7561262" cy="2133600"/>
        </p:xfrm>
        <a:graphic>
          <a:graphicData uri="http://schemas.openxmlformats.org/drawingml/2006/table">
            <a:tbl>
              <a:tblPr firstRow="1" firstCol="1" bandRow="1">
                <a:tableStyleId>{5C22544A-7EE6-4342-B048-85BDC9FD1C3A}</a:tableStyleId>
              </a:tblPr>
              <a:tblGrid>
                <a:gridCol w="7561262"/>
              </a:tblGrid>
              <a:tr h="288290">
                <a:tc>
                  <a:txBody>
                    <a:bodyPr/>
                    <a:lstStyle/>
                    <a:p>
                      <a:pPr algn="l">
                        <a:spcAft>
                          <a:spcPts val="0"/>
                        </a:spcAft>
                      </a:pPr>
                      <a:r>
                        <a:rPr lang="fr-FR" sz="2000" dirty="0">
                          <a:effectLst/>
                        </a:rPr>
                        <a:t>CP2.3	Respecter l'organisation matérielle de l'intervention</a:t>
                      </a:r>
                      <a:endParaRPr lang="fr-FR" sz="2000" dirty="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a:effectLst/>
                        </a:rPr>
                        <a:t>CP4.1	Mettre en œuvre des matériels</a:t>
                      </a:r>
                      <a:endParaRPr lang="fr-FR" sz="200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a:effectLst/>
                        </a:rPr>
                        <a:t>CP4.2	Assurer l'évacuation des déchets</a:t>
                      </a:r>
                      <a:endParaRPr lang="fr-FR" sz="200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dirty="0">
                          <a:effectLst/>
                        </a:rPr>
                        <a:t>CP4.5  </a:t>
                      </a:r>
                      <a:r>
                        <a:rPr lang="fr-FR" sz="2000" dirty="0" smtClean="0">
                          <a:effectLst/>
                        </a:rPr>
                        <a:t>      Réaliser </a:t>
                      </a:r>
                      <a:r>
                        <a:rPr lang="fr-FR" sz="2000" dirty="0">
                          <a:effectLst/>
                        </a:rPr>
                        <a:t>des opérations de maintenance</a:t>
                      </a:r>
                      <a:endParaRPr lang="fr-FR" sz="2000" dirty="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a:effectLst/>
                        </a:rPr>
                        <a:t>CP5.1	Contrôler les paramètres physiques de l’environnement</a:t>
                      </a:r>
                      <a:endParaRPr lang="fr-FR" sz="200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a:effectLst/>
                        </a:rPr>
                        <a:t>CP5.2	Participer au contrôle de la qualité</a:t>
                      </a:r>
                      <a:endParaRPr lang="fr-FR" sz="2000">
                        <a:effectLst/>
                        <a:latin typeface="Arial Narrow"/>
                        <a:ea typeface="Calibri"/>
                        <a:cs typeface="Arial Unicode MS"/>
                      </a:endParaRPr>
                    </a:p>
                  </a:txBody>
                  <a:tcPr marL="68584" marR="68584" marT="0" marB="0" anchor="ctr"/>
                </a:tc>
              </a:tr>
              <a:tr h="288290">
                <a:tc>
                  <a:txBody>
                    <a:bodyPr/>
                    <a:lstStyle/>
                    <a:p>
                      <a:pPr algn="l">
                        <a:spcAft>
                          <a:spcPts val="0"/>
                        </a:spcAft>
                      </a:pPr>
                      <a:r>
                        <a:rPr lang="fr-FR" sz="2000" dirty="0">
                          <a:effectLst/>
                        </a:rPr>
                        <a:t>CP5.3	Participer au contrôle final</a:t>
                      </a:r>
                      <a:endParaRPr lang="fr-FR" sz="2000" dirty="0">
                        <a:effectLst/>
                        <a:latin typeface="Arial Narrow"/>
                        <a:ea typeface="Calibri"/>
                        <a:cs typeface="Arial Unicode MS"/>
                      </a:endParaRPr>
                    </a:p>
                  </a:txBody>
                  <a:tcPr marL="68584" marR="68584" marT="0" marB="0" anchor="ctr"/>
                </a:tc>
              </a:tr>
            </a:tbl>
          </a:graphicData>
        </a:graphic>
      </p:graphicFrame>
      <p:sp>
        <p:nvSpPr>
          <p:cNvPr id="58392" name="Rectangle 7"/>
          <p:cNvSpPr>
            <a:spLocks noChangeArrowheads="1"/>
          </p:cNvSpPr>
          <p:nvPr/>
        </p:nvSpPr>
        <p:spPr bwMode="auto">
          <a:xfrm>
            <a:off x="2286000" y="211455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000" b="1"/>
              <a:t>C42 Mettre en œuvre des matériels</a:t>
            </a:r>
          </a:p>
          <a:p>
            <a:pPr algn="ctr"/>
            <a:r>
              <a:rPr lang="fr-FR" sz="2000" b="1"/>
              <a:t>C43 Trier et stocker des déchets</a:t>
            </a:r>
          </a:p>
          <a:p>
            <a:pPr algn="ctr"/>
            <a:r>
              <a:rPr lang="fr-FR" sz="2000" b="1"/>
              <a:t>C52 Contrôler la qualité</a:t>
            </a:r>
          </a:p>
        </p:txBody>
      </p:sp>
      <p:sp>
        <p:nvSpPr>
          <p:cNvPr id="9" name="Flèche vers le bas 8"/>
          <p:cNvSpPr/>
          <p:nvPr/>
        </p:nvSpPr>
        <p:spPr>
          <a:xfrm>
            <a:off x="4427538" y="3429000"/>
            <a:ext cx="28892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8394"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E5CD7D-A055-428F-B0DA-51BEDE11139B}" type="slidenum">
              <a:rPr lang="fr-FR">
                <a:solidFill>
                  <a:srgbClr val="898989"/>
                </a:solidFill>
              </a:rPr>
              <a:pPr fontAlgn="base">
                <a:spcBef>
                  <a:spcPct val="0"/>
                </a:spcBef>
                <a:spcAft>
                  <a:spcPct val="0"/>
                </a:spcAft>
              </a:pPr>
              <a:t>55</a:t>
            </a:fld>
            <a:endParaRPr 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T.I.I.N.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graphicFrame>
        <p:nvGraphicFramePr>
          <p:cNvPr id="11" name="Tableau 10"/>
          <p:cNvGraphicFramePr>
            <a:graphicFrameLocks noGrp="1"/>
          </p:cNvGraphicFramePr>
          <p:nvPr>
            <p:extLst>
              <p:ext uri="{D42A27DB-BD31-4B8C-83A1-F6EECF244321}">
                <p14:modId xmlns:p14="http://schemas.microsoft.com/office/powerpoint/2010/main" val="2057621014"/>
              </p:ext>
            </p:extLst>
          </p:nvPr>
        </p:nvGraphicFramePr>
        <p:xfrm>
          <a:off x="755650" y="711065"/>
          <a:ext cx="8208962" cy="5958295"/>
        </p:xfrm>
        <a:graphic>
          <a:graphicData uri="http://schemas.openxmlformats.org/drawingml/2006/table">
            <a:tbl>
              <a:tblPr bandCol="1">
                <a:tableStyleId>{C4B1156A-380E-4F78-BDF5-A606A8083BF9}</a:tableStyleId>
              </a:tblPr>
              <a:tblGrid>
                <a:gridCol w="5806354"/>
                <a:gridCol w="600652"/>
                <a:gridCol w="600652"/>
                <a:gridCol w="600652"/>
                <a:gridCol w="600652"/>
              </a:tblGrid>
              <a:tr h="841360">
                <a:tc>
                  <a:txBody>
                    <a:bodyPr/>
                    <a:lstStyle/>
                    <a:p>
                      <a:pPr algn="l">
                        <a:lnSpc>
                          <a:spcPct val="115000"/>
                        </a:lnSpc>
                        <a:spcAft>
                          <a:spcPts val="0"/>
                        </a:spcAft>
                      </a:pPr>
                      <a:r>
                        <a:rPr lang="fr-FR" sz="1600" i="1" dirty="0" smtClean="0">
                          <a:latin typeface="+mn-lt"/>
                        </a:rPr>
                        <a:t>U2 : Préparer un chantier en EN </a:t>
                      </a:r>
                      <a:r>
                        <a:rPr lang="fr-FR" sz="1600" i="1" baseline="0" dirty="0" smtClean="0">
                          <a:latin typeface="+mn-lt"/>
                        </a:rPr>
                        <a:t>- </a:t>
                      </a:r>
                      <a:r>
                        <a:rPr lang="fr-FR" sz="1600" i="1" dirty="0" smtClean="0">
                          <a:latin typeface="+mn-lt"/>
                        </a:rPr>
                        <a:t>U21</a:t>
                      </a:r>
                      <a:r>
                        <a:rPr lang="fr-FR" sz="1600" i="1" baseline="0" dirty="0" smtClean="0">
                          <a:latin typeface="+mn-lt"/>
                        </a:rPr>
                        <a:t> : </a:t>
                      </a:r>
                      <a:r>
                        <a:rPr lang="fr-FR" sz="1600" i="1" dirty="0" smtClean="0">
                          <a:latin typeface="+mn-lt"/>
                        </a:rPr>
                        <a:t>pré-étude et mise en conformité du chantier</a:t>
                      </a:r>
                      <a:r>
                        <a:rPr lang="fr-FR" sz="1600" i="1" baseline="0" dirty="0" smtClean="0">
                          <a:latin typeface="+mn-lt"/>
                        </a:rPr>
                        <a:t> - </a:t>
                      </a:r>
                      <a:r>
                        <a:rPr lang="fr-FR" sz="1600" i="1" dirty="0" smtClean="0">
                          <a:latin typeface="+mn-lt"/>
                        </a:rPr>
                        <a:t>U22 : Préparation des intervention</a:t>
                      </a:r>
                    </a:p>
                    <a:p>
                      <a:pPr algn="l">
                        <a:lnSpc>
                          <a:spcPct val="115000"/>
                        </a:lnSpc>
                        <a:spcAft>
                          <a:spcPts val="0"/>
                        </a:spcAft>
                      </a:pPr>
                      <a:r>
                        <a:rPr lang="fr-FR" sz="1600" i="1" dirty="0" smtClean="0">
                          <a:latin typeface="+mn-lt"/>
                        </a:rPr>
                        <a:t>U31 : gérer, communiquer, rendre compte</a:t>
                      </a:r>
                      <a:r>
                        <a:rPr lang="fr-FR" sz="1600" i="1" baseline="0" dirty="0" smtClean="0">
                          <a:latin typeface="+mn-lt"/>
                        </a:rPr>
                        <a:t> - </a:t>
                      </a:r>
                      <a:r>
                        <a:rPr lang="fr-FR" sz="1600" i="1" dirty="0" smtClean="0">
                          <a:latin typeface="+mn-lt"/>
                        </a:rPr>
                        <a:t>U32 : intervenir en EN</a:t>
                      </a:r>
                    </a:p>
                  </a:txBody>
                  <a:tcPr marL="37481" marR="37481"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mn-lt"/>
                          <a:ea typeface="Calibri"/>
                          <a:cs typeface="Times New Roman"/>
                        </a:rPr>
                        <a:t>U21 </a:t>
                      </a:r>
                      <a:endParaRPr lang="fr-FR" sz="1600" dirty="0">
                        <a:latin typeface="+mn-lt"/>
                        <a:ea typeface="Calibri"/>
                        <a:cs typeface="Times New Roman"/>
                      </a:endParaRPr>
                    </a:p>
                  </a:txBody>
                  <a:tcPr marL="37481" marR="3748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mn-lt"/>
                          <a:ea typeface="Calibri"/>
                          <a:cs typeface="Times New Roman"/>
                        </a:rPr>
                        <a:t>U22</a:t>
                      </a:r>
                      <a:endParaRPr lang="fr-FR" sz="1600" dirty="0">
                        <a:latin typeface="+mn-lt"/>
                        <a:ea typeface="Calibri"/>
                        <a:cs typeface="Times New Roman"/>
                      </a:endParaRPr>
                    </a:p>
                  </a:txBody>
                  <a:tcPr marL="37481" marR="3748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smtClean="0">
                          <a:latin typeface="+mn-lt"/>
                        </a:rPr>
                        <a:t>U31</a:t>
                      </a:r>
                      <a:endParaRPr lang="fr-FR" sz="1600" dirty="0">
                        <a:latin typeface="+mn-lt"/>
                        <a:ea typeface="Calibri"/>
                        <a:cs typeface="Times New Roman"/>
                      </a:endParaRPr>
                    </a:p>
                  </a:txBody>
                  <a:tcPr marL="37481" marR="3748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600" dirty="0">
                          <a:latin typeface="+mn-lt"/>
                        </a:rPr>
                        <a:t>U32 </a:t>
                      </a:r>
                      <a:endParaRPr lang="fr-FR" sz="1600" dirty="0">
                        <a:latin typeface="+mn-lt"/>
                        <a:ea typeface="Calibri"/>
                        <a:cs typeface="Times New Roman"/>
                      </a:endParaRPr>
                    </a:p>
                  </a:txBody>
                  <a:tcPr marL="37481" marR="3748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722">
                <a:tc>
                  <a:txBody>
                    <a:bodyPr/>
                    <a:lstStyle/>
                    <a:p>
                      <a:pPr algn="l">
                        <a:lnSpc>
                          <a:spcPct val="115000"/>
                        </a:lnSpc>
                        <a:spcAft>
                          <a:spcPts val="0"/>
                        </a:spcAft>
                      </a:pPr>
                      <a:r>
                        <a:rPr lang="fr-FR" sz="1600" dirty="0" smtClean="0">
                          <a:latin typeface="+mn-lt"/>
                        </a:rPr>
                        <a:t>CP1.1 </a:t>
                      </a:r>
                      <a:r>
                        <a:rPr lang="fr-FR" sz="1600" dirty="0">
                          <a:latin typeface="+mn-lt"/>
                        </a:rPr>
                        <a:t>: Rechercher les informations relatives au dossier d’intervention</a:t>
                      </a:r>
                      <a:endParaRPr lang="fr-FR" sz="1600" dirty="0">
                        <a:latin typeface="+mn-lt"/>
                        <a:ea typeface="Calibri"/>
                        <a:cs typeface="Times New Roman"/>
                      </a:endParaRPr>
                    </a:p>
                  </a:txBody>
                  <a:tcPr marL="37481" marR="37481" marT="0" marB="0" anchor="b">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FR" sz="1600" dirty="0" smtClean="0">
                          <a:latin typeface="+mn-lt"/>
                          <a:ea typeface="Calibri"/>
                          <a:cs typeface="Times New Roman"/>
                        </a:rPr>
                        <a:t>X</a:t>
                      </a:r>
                      <a:endParaRPr lang="fr-FR" sz="1600" dirty="0">
                        <a:latin typeface="+mn-lt"/>
                        <a:ea typeface="Calibri"/>
                        <a:cs typeface="Times New Roman"/>
                      </a:endParaRPr>
                    </a:p>
                  </a:txBody>
                  <a:tcPr marL="37481" marR="37481" marT="0" marB="0" anchor="b">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lnT w="12700" cap="flat" cmpd="sng" algn="ctr">
                      <a:solidFill>
                        <a:schemeClr val="tx1"/>
                      </a:solidFill>
                      <a:prstDash val="solid"/>
                      <a:round/>
                      <a:headEnd type="none" w="med" len="med"/>
                      <a:tailEnd type="none" w="med" len="med"/>
                    </a:lnT>
                  </a:tcPr>
                </a:tc>
              </a:tr>
              <a:tr h="560906">
                <a:tc>
                  <a:txBody>
                    <a:bodyPr/>
                    <a:lstStyle/>
                    <a:p>
                      <a:pPr algn="l">
                        <a:lnSpc>
                          <a:spcPct val="115000"/>
                        </a:lnSpc>
                        <a:spcAft>
                          <a:spcPts val="0"/>
                        </a:spcAft>
                      </a:pPr>
                      <a:r>
                        <a:rPr lang="fr-FR" sz="1600" dirty="0" smtClean="0">
                          <a:latin typeface="+mn-lt"/>
                        </a:rPr>
                        <a:t>CP1.2 </a:t>
                      </a:r>
                      <a:r>
                        <a:rPr lang="fr-FR" sz="1600" dirty="0">
                          <a:latin typeface="+mn-lt"/>
                        </a:rPr>
                        <a:t>: Respecter les contraintes et réglementations de l'environnement nucléaire</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smtClean="0">
                          <a:latin typeface="+mn-lt"/>
                          <a:ea typeface="Calibri"/>
                          <a:cs typeface="Times New Roman"/>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r>
              <a:tr h="560906">
                <a:tc>
                  <a:txBody>
                    <a:bodyPr/>
                    <a:lstStyle/>
                    <a:p>
                      <a:pPr algn="l">
                        <a:lnSpc>
                          <a:spcPct val="115000"/>
                        </a:lnSpc>
                        <a:spcAft>
                          <a:spcPts val="0"/>
                        </a:spcAft>
                      </a:pPr>
                      <a:r>
                        <a:rPr lang="fr-FR" sz="1600" dirty="0" smtClean="0">
                          <a:latin typeface="+mn-lt"/>
                        </a:rPr>
                        <a:t>CP1.3 </a:t>
                      </a:r>
                      <a:r>
                        <a:rPr lang="fr-FR" sz="1600" dirty="0">
                          <a:latin typeface="+mn-lt"/>
                        </a:rPr>
                        <a:t>: Maîtriser les données géographiques et se repérer dans l’espace professionnel</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CP2.1 </a:t>
                      </a:r>
                      <a:r>
                        <a:rPr lang="fr-FR" sz="1600" dirty="0">
                          <a:latin typeface="+mn-lt"/>
                        </a:rPr>
                        <a:t>: Identifier les risques réels ou potentiels</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CP2.2 </a:t>
                      </a:r>
                      <a:r>
                        <a:rPr lang="fr-FR" sz="1600" dirty="0">
                          <a:latin typeface="+mn-lt"/>
                        </a:rPr>
                        <a:t>: Participer à la planification du chantier</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pPr>
                      <a:endParaRPr lang="fr-FR" sz="1600">
                        <a:latin typeface="+mn-lt"/>
                        <a:ea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CP2.3 </a:t>
                      </a:r>
                      <a:r>
                        <a:rPr lang="fr-FR" sz="1600" dirty="0">
                          <a:latin typeface="+mn-lt"/>
                        </a:rPr>
                        <a:t>: Respecter l'organisation matérielle de l'intervention</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X</a:t>
                      </a:r>
                      <a:endParaRPr lang="fr-FR" sz="1600">
                        <a:latin typeface="+mn-lt"/>
                        <a:ea typeface="Calibri"/>
                        <a:cs typeface="Times New Roman"/>
                      </a:endParaRPr>
                    </a:p>
                  </a:txBody>
                  <a:tcPr marL="37481" marR="37481" marT="0" marB="0" anchor="b"/>
                </a:tc>
              </a:tr>
              <a:tr h="303606">
                <a:tc>
                  <a:txBody>
                    <a:bodyPr/>
                    <a:lstStyle/>
                    <a:p>
                      <a:pPr algn="l">
                        <a:lnSpc>
                          <a:spcPct val="115000"/>
                        </a:lnSpc>
                        <a:spcAft>
                          <a:spcPts val="0"/>
                        </a:spcAft>
                      </a:pPr>
                      <a:r>
                        <a:rPr lang="fr-FR" sz="1600" dirty="0" smtClean="0">
                          <a:latin typeface="+mn-lt"/>
                        </a:rPr>
                        <a:t>CP3.1 </a:t>
                      </a:r>
                      <a:r>
                        <a:rPr lang="fr-FR" sz="1600" dirty="0">
                          <a:latin typeface="+mn-lt"/>
                        </a:rPr>
                        <a:t>: Informer sa hiérarchie du déroulement des interventions</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CP4.1 </a:t>
                      </a:r>
                      <a:r>
                        <a:rPr lang="fr-FR" sz="1600" dirty="0">
                          <a:latin typeface="+mn-lt"/>
                        </a:rPr>
                        <a:t>: Mettre en œuvre des matériels</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X</a:t>
                      </a:r>
                      <a:endParaRPr lang="fr-FR" sz="160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CP4.2 </a:t>
                      </a:r>
                      <a:r>
                        <a:rPr lang="fr-FR" sz="1600" dirty="0">
                          <a:latin typeface="+mn-lt"/>
                        </a:rPr>
                        <a:t>: Assurer l'évacuation des déchets</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CP4.3 </a:t>
                      </a:r>
                      <a:r>
                        <a:rPr lang="fr-FR" sz="1600" dirty="0">
                          <a:latin typeface="+mn-lt"/>
                        </a:rPr>
                        <a:t>: </a:t>
                      </a:r>
                      <a:r>
                        <a:rPr lang="fr-FR" sz="1600" dirty="0" smtClean="0">
                          <a:latin typeface="+mn-lt"/>
                        </a:rPr>
                        <a:t>Réagir en fonction des risques évalués</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CP4.4 </a:t>
                      </a:r>
                      <a:r>
                        <a:rPr lang="fr-FR" sz="1600" dirty="0">
                          <a:latin typeface="+mn-lt"/>
                        </a:rPr>
                        <a:t>: Réagir en cas d’incident ou d’accident</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CP4.5 : Réaliser des opérations de maintenance</a:t>
                      </a:r>
                      <a:endParaRPr lang="fr-FR" sz="1600" b="1"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smtClean="0">
                          <a:latin typeface="+mn-lt"/>
                        </a:rPr>
                        <a:t>X</a:t>
                      </a:r>
                      <a:endParaRPr lang="fr-FR" sz="1600" dirty="0">
                        <a:latin typeface="+mn-lt"/>
                        <a:ea typeface="Calibri"/>
                        <a:cs typeface="Times New Roman"/>
                      </a:endParaRPr>
                    </a:p>
                  </a:txBody>
                  <a:tcPr marL="37481" marR="37481" marT="0" marB="0" anchor="b"/>
                </a:tc>
              </a:tr>
              <a:tr h="326155">
                <a:tc>
                  <a:txBody>
                    <a:bodyPr/>
                    <a:lstStyle/>
                    <a:p>
                      <a:pPr algn="l">
                        <a:lnSpc>
                          <a:spcPct val="115000"/>
                        </a:lnSpc>
                        <a:spcAft>
                          <a:spcPts val="0"/>
                        </a:spcAft>
                      </a:pPr>
                      <a:r>
                        <a:rPr lang="fr-FR" sz="1600" dirty="0" smtClean="0">
                          <a:latin typeface="+mn-lt"/>
                        </a:rPr>
                        <a:t>CP5.1 </a:t>
                      </a:r>
                      <a:r>
                        <a:rPr lang="fr-FR" sz="1600" dirty="0">
                          <a:latin typeface="+mn-lt"/>
                        </a:rPr>
                        <a:t>: Contrôler les paramètres physiques de l’environnement</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CP5.2 </a:t>
                      </a:r>
                      <a:r>
                        <a:rPr lang="fr-FR" sz="1600" dirty="0">
                          <a:latin typeface="+mn-lt"/>
                        </a:rPr>
                        <a:t>: Participer au contrôle de la qualité</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a:latin typeface="+mn-lt"/>
                        </a:rPr>
                        <a:t> </a:t>
                      </a:r>
                      <a:endParaRPr lang="fr-FR" sz="160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r>
              <a:tr h="280453">
                <a:tc>
                  <a:txBody>
                    <a:bodyPr/>
                    <a:lstStyle/>
                    <a:p>
                      <a:pPr algn="l">
                        <a:lnSpc>
                          <a:spcPct val="115000"/>
                        </a:lnSpc>
                        <a:spcAft>
                          <a:spcPts val="0"/>
                        </a:spcAft>
                      </a:pPr>
                      <a:r>
                        <a:rPr lang="fr-FR" sz="1600" dirty="0" smtClean="0">
                          <a:latin typeface="+mn-lt"/>
                        </a:rPr>
                        <a:t>CP5.3 </a:t>
                      </a:r>
                      <a:r>
                        <a:rPr lang="fr-FR" sz="1600" dirty="0">
                          <a:latin typeface="+mn-lt"/>
                        </a:rPr>
                        <a:t>: Participer au contrôle final</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 </a:t>
                      </a:r>
                      <a:endParaRPr lang="fr-FR" sz="1600" dirty="0">
                        <a:latin typeface="+mn-lt"/>
                        <a:ea typeface="Calibri"/>
                        <a:cs typeface="Times New Roman"/>
                      </a:endParaRPr>
                    </a:p>
                  </a:txBody>
                  <a:tcPr marL="37481" marR="37481" marT="0" marB="0" anchor="b"/>
                </a:tc>
                <a:tc>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37481" marR="37481"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Commission spécialisée des lycées</a:t>
            </a:r>
          </a:p>
        </p:txBody>
      </p:sp>
      <p:sp>
        <p:nvSpPr>
          <p:cNvPr id="7" name="ZoneTexte 6"/>
          <p:cNvSpPr txBox="1"/>
          <p:nvPr/>
        </p:nvSpPr>
        <p:spPr>
          <a:xfrm>
            <a:off x="1223120" y="136237"/>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Le règlement d’examen</a:t>
            </a:r>
          </a:p>
        </p:txBody>
      </p:sp>
      <p:sp>
        <p:nvSpPr>
          <p:cNvPr id="2" name="Espace réservé du numéro de diapositive 1"/>
          <p:cNvSpPr>
            <a:spLocks noGrp="1"/>
          </p:cNvSpPr>
          <p:nvPr>
            <p:ph type="sldNum" sz="quarter" idx="12"/>
          </p:nvPr>
        </p:nvSpPr>
        <p:spPr/>
        <p:txBody>
          <a:bodyPr/>
          <a:lstStyle/>
          <a:p>
            <a:pPr>
              <a:defRPr/>
            </a:pPr>
            <a:fld id="{0938706F-B0D4-44A3-A838-F387633E1CB3}" type="slidenum">
              <a:rPr lang="fr-FR" smtClean="0"/>
              <a:pPr>
                <a:defRPr/>
              </a:pPr>
              <a:t>57</a:t>
            </a:fld>
            <a:endParaRPr lang="fr-FR"/>
          </a:p>
        </p:txBody>
      </p:sp>
      <p:pic>
        <p:nvPicPr>
          <p:cNvPr id="266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85863"/>
            <a:ext cx="8413750" cy="476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648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2400" b="1" dirty="0">
                <a:solidFill>
                  <a:prstClr val="white"/>
                </a:solidFill>
              </a:rPr>
              <a:t>Commission spécialisée des lycées</a:t>
            </a:r>
          </a:p>
        </p:txBody>
      </p:sp>
      <p:sp>
        <p:nvSpPr>
          <p:cNvPr id="2" name="Espace réservé du numéro de diapositive 1"/>
          <p:cNvSpPr>
            <a:spLocks noGrp="1"/>
          </p:cNvSpPr>
          <p:nvPr>
            <p:ph type="sldNum" sz="quarter" idx="12"/>
          </p:nvPr>
        </p:nvSpPr>
        <p:spPr/>
        <p:txBody>
          <a:bodyPr/>
          <a:lstStyle/>
          <a:p>
            <a:pPr>
              <a:defRPr/>
            </a:pPr>
            <a:fld id="{A99DE8F6-5B2A-4947-A2ED-681BAF6223E7}" type="slidenum">
              <a:rPr lang="fr-FR" smtClean="0"/>
              <a:pPr>
                <a:defRPr/>
              </a:pPr>
              <a:t>58</a:t>
            </a:fld>
            <a:endParaRPr lang="fr-F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84582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950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8" name="ZoneTexte 7"/>
          <p:cNvSpPr txBox="1"/>
          <p:nvPr/>
        </p:nvSpPr>
        <p:spPr>
          <a:xfrm>
            <a:off x="856154" y="2134801"/>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Pratique de fiabilisation des activités humaines</a:t>
            </a:r>
          </a:p>
        </p:txBody>
      </p:sp>
      <p:sp>
        <p:nvSpPr>
          <p:cNvPr id="60424" name="Rectangle 8"/>
          <p:cNvSpPr>
            <a:spLocks noChangeArrowheads="1"/>
          </p:cNvSpPr>
          <p:nvPr/>
        </p:nvSpPr>
        <p:spPr bwMode="auto">
          <a:xfrm>
            <a:off x="3397250" y="5445125"/>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1">
                <a:solidFill>
                  <a:srgbClr val="7030A0"/>
                </a:solidFill>
              </a:rPr>
              <a:t>Dominique LAMBELET - EDF</a:t>
            </a:r>
          </a:p>
        </p:txBody>
      </p:sp>
      <p:sp>
        <p:nvSpPr>
          <p:cNvPr id="6042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58EC778-0BEA-4AD3-A48D-B74FBF2C6CBF}" type="slidenum">
              <a:rPr lang="fr-FR">
                <a:solidFill>
                  <a:srgbClr val="898989"/>
                </a:solidFill>
              </a:rPr>
              <a:pPr fontAlgn="base">
                <a:spcBef>
                  <a:spcPct val="0"/>
                </a:spcBef>
                <a:spcAft>
                  <a:spcPct val="0"/>
                </a:spcAft>
              </a:pPr>
              <a:t>59</a:t>
            </a:fld>
            <a:endParaRPr lang="fr-FR">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 name="ZoneTexte 6"/>
          <p:cNvSpPr txBox="1"/>
          <p:nvPr/>
        </p:nvSpPr>
        <p:spPr>
          <a:xfrm>
            <a:off x="827584" y="2492896"/>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Bilan de la session 2013 </a:t>
            </a:r>
          </a:p>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BTS environnement nucléaire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827088" y="5375275"/>
            <a:ext cx="8039100" cy="1200150"/>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Jean-Pierre DELORME - IA-IPR STI </a:t>
            </a:r>
          </a:p>
          <a:p>
            <a:pPr algn="ctr" fontAlgn="auto">
              <a:spcBef>
                <a:spcPts val="0"/>
              </a:spcBef>
              <a:spcAft>
                <a:spcPts val="0"/>
              </a:spcAft>
              <a:defRPr/>
            </a:pPr>
            <a:r>
              <a:rPr lang="fr-FR" b="1" i="1" spc="50" dirty="0">
                <a:ln w="11430"/>
                <a:solidFill>
                  <a:srgbClr val="7030A0"/>
                </a:solidFill>
                <a:latin typeface="+mn-lt"/>
                <a:cs typeface="+mn-cs"/>
              </a:rPr>
              <a:t>Académie de Montpellier</a:t>
            </a:r>
          </a:p>
          <a:p>
            <a:pPr algn="ctr" fontAlgn="auto">
              <a:spcBef>
                <a:spcPts val="0"/>
              </a:spcBef>
              <a:spcAft>
                <a:spcPts val="0"/>
              </a:spcAft>
              <a:defRPr/>
            </a:pPr>
            <a:r>
              <a:rPr lang="fr-FR" b="1" i="1" spc="50" dirty="0">
                <a:ln w="11430"/>
                <a:solidFill>
                  <a:srgbClr val="7030A0"/>
                </a:solidFill>
                <a:latin typeface="+mn-lt"/>
                <a:cs typeface="+mn-cs"/>
              </a:rPr>
              <a:t>Jean-Philippe FOURNOU - IA-IPR Sciences physiques et chimiques  </a:t>
            </a:r>
          </a:p>
          <a:p>
            <a:pPr algn="ctr" fontAlgn="auto">
              <a:spcBef>
                <a:spcPts val="0"/>
              </a:spcBef>
              <a:spcAft>
                <a:spcPts val="0"/>
              </a:spcAft>
              <a:defRPr/>
            </a:pPr>
            <a:r>
              <a:rPr lang="fr-FR" b="1" i="1" spc="50" dirty="0">
                <a:ln w="11430"/>
                <a:solidFill>
                  <a:srgbClr val="7030A0"/>
                </a:solidFill>
                <a:latin typeface="+mn-lt"/>
                <a:cs typeface="+mn-cs"/>
              </a:rPr>
              <a:t>Académie de Rouen</a:t>
            </a:r>
          </a:p>
        </p:txBody>
      </p:sp>
      <p:sp>
        <p:nvSpPr>
          <p:cNvPr id="820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7E61A1-FF93-4A91-BFEA-4A46425B3A00}" type="slidenum">
              <a:rPr lang="fr-FR">
                <a:solidFill>
                  <a:srgbClr val="898989"/>
                </a:solidFill>
              </a:rPr>
              <a:pPr fontAlgn="base">
                <a:spcBef>
                  <a:spcPct val="0"/>
                </a:spcBef>
                <a:spcAft>
                  <a:spcPct val="0"/>
                </a:spcAft>
              </a:pPr>
              <a:t>6</a:t>
            </a:fld>
            <a:endParaRPr lang="fr-FR">
              <a:solidFill>
                <a:srgbClr val="898989"/>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61448" name="Rectangle 8"/>
          <p:cNvSpPr>
            <a:spLocks noChangeArrowheads="1"/>
          </p:cNvSpPr>
          <p:nvPr/>
        </p:nvSpPr>
        <p:spPr bwMode="auto">
          <a:xfrm>
            <a:off x="3397250" y="54451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1">
                <a:solidFill>
                  <a:srgbClr val="7030A0"/>
                </a:solidFill>
              </a:rPr>
              <a:t>Michel K. JEANJACQUES - CEA</a:t>
            </a:r>
          </a:p>
        </p:txBody>
      </p:sp>
      <p:sp>
        <p:nvSpPr>
          <p:cNvPr id="6144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545AE9-D539-40FE-86A0-E480210FEF08}" type="slidenum">
              <a:rPr lang="fr-FR">
                <a:solidFill>
                  <a:srgbClr val="898989"/>
                </a:solidFill>
              </a:rPr>
              <a:pPr fontAlgn="base">
                <a:spcBef>
                  <a:spcPct val="0"/>
                </a:spcBef>
                <a:spcAft>
                  <a:spcPct val="0"/>
                </a:spcAft>
              </a:pPr>
              <a:t>60</a:t>
            </a:fld>
            <a:endParaRPr lang="fr-FR">
              <a:solidFill>
                <a:srgbClr val="898989"/>
              </a:solidFill>
            </a:endParaRPr>
          </a:p>
        </p:txBody>
      </p:sp>
      <p:pic>
        <p:nvPicPr>
          <p:cNvPr id="30723" name="Picture 3">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785" y="1196752"/>
            <a:ext cx="528283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62472" name="Rectangle 8"/>
          <p:cNvSpPr>
            <a:spLocks noChangeArrowheads="1"/>
          </p:cNvSpPr>
          <p:nvPr/>
        </p:nvSpPr>
        <p:spPr bwMode="auto">
          <a:xfrm>
            <a:off x="2843808" y="5445125"/>
            <a:ext cx="360144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b="1" dirty="0">
                <a:solidFill>
                  <a:srgbClr val="7030A0"/>
                </a:solidFill>
              </a:rPr>
              <a:t>Grégory SARAFINOF - COPSAR</a:t>
            </a:r>
          </a:p>
        </p:txBody>
      </p:sp>
      <p:sp>
        <p:nvSpPr>
          <p:cNvPr id="6247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F70A9C-4B7B-4D3F-8D5F-302D708233F5}" type="slidenum">
              <a:rPr lang="fr-FR">
                <a:solidFill>
                  <a:srgbClr val="898989"/>
                </a:solidFill>
              </a:rPr>
              <a:pPr fontAlgn="base">
                <a:spcBef>
                  <a:spcPct val="0"/>
                </a:spcBef>
                <a:spcAft>
                  <a:spcPct val="0"/>
                </a:spcAft>
              </a:pPr>
              <a:t>61</a:t>
            </a:fld>
            <a:endParaRPr lang="fr-FR">
              <a:solidFill>
                <a:srgbClr val="898989"/>
              </a:solidFill>
            </a:endParaRPr>
          </a:p>
        </p:txBody>
      </p:sp>
      <p:pic>
        <p:nvPicPr>
          <p:cNvPr id="31746" name="Picture 2">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052736"/>
            <a:ext cx="527511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7" name="ZoneTexte 6"/>
          <p:cNvSpPr txBox="1"/>
          <p:nvPr/>
        </p:nvSpPr>
        <p:spPr>
          <a:xfrm>
            <a:off x="827584" y="2492896"/>
            <a:ext cx="7920880" cy="1569660"/>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Suivi des cohortes des lauréats du Baccalauréat Professionnel Environnement Nucléaire</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3" name="Rectangle 2"/>
          <p:cNvSpPr/>
          <p:nvPr/>
        </p:nvSpPr>
        <p:spPr>
          <a:xfrm>
            <a:off x="1773238" y="5375275"/>
            <a:ext cx="6029325" cy="1476375"/>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Fabrice METHEE – Chargé de mission STI </a:t>
            </a:r>
          </a:p>
          <a:p>
            <a:pPr algn="ctr" fontAlgn="auto">
              <a:spcBef>
                <a:spcPts val="0"/>
              </a:spcBef>
              <a:spcAft>
                <a:spcPts val="0"/>
              </a:spcAft>
              <a:defRPr/>
            </a:pPr>
            <a:r>
              <a:rPr lang="fr-FR" b="1" i="1" spc="50" dirty="0">
                <a:ln w="11430"/>
                <a:solidFill>
                  <a:srgbClr val="7030A0"/>
                </a:solidFill>
                <a:latin typeface="+mn-lt"/>
                <a:cs typeface="+mn-cs"/>
              </a:rPr>
              <a:t> Académie de Bordeaux</a:t>
            </a:r>
          </a:p>
          <a:p>
            <a:pPr algn="ctr" fontAlgn="auto">
              <a:spcBef>
                <a:spcPts val="0"/>
              </a:spcBef>
              <a:spcAft>
                <a:spcPts val="0"/>
              </a:spcAft>
              <a:defRPr/>
            </a:pPr>
            <a:r>
              <a:rPr lang="fr-FR" b="1" i="1" spc="50" dirty="0">
                <a:ln w="11430"/>
                <a:solidFill>
                  <a:srgbClr val="7030A0"/>
                </a:solidFill>
                <a:latin typeface="+mn-lt"/>
                <a:cs typeface="+mn-cs"/>
              </a:rPr>
              <a:t>Philippe CLARIS – Chef de travaux</a:t>
            </a:r>
          </a:p>
          <a:p>
            <a:pPr algn="ctr" fontAlgn="auto">
              <a:spcBef>
                <a:spcPts val="0"/>
              </a:spcBef>
              <a:spcAft>
                <a:spcPts val="0"/>
              </a:spcAft>
              <a:defRPr/>
            </a:pPr>
            <a:r>
              <a:rPr lang="fr-FR" b="1" i="1" spc="50" dirty="0">
                <a:ln w="11430"/>
                <a:solidFill>
                  <a:srgbClr val="7030A0"/>
                </a:solidFill>
                <a:latin typeface="+mn-lt"/>
                <a:cs typeface="+mn-cs"/>
              </a:rPr>
              <a:t>Académie de Montpellier</a:t>
            </a:r>
          </a:p>
          <a:p>
            <a:pPr algn="ctr" fontAlgn="auto">
              <a:spcBef>
                <a:spcPts val="0"/>
              </a:spcBef>
              <a:spcAft>
                <a:spcPts val="0"/>
              </a:spcAft>
              <a:defRPr/>
            </a:pPr>
            <a:endParaRPr lang="fr-FR" b="1" i="1" spc="50" dirty="0">
              <a:ln w="11430"/>
              <a:solidFill>
                <a:srgbClr val="7030A0"/>
              </a:solidFill>
              <a:latin typeface="+mn-lt"/>
              <a:cs typeface="+mn-cs"/>
            </a:endParaRPr>
          </a:p>
        </p:txBody>
      </p:sp>
      <p:sp>
        <p:nvSpPr>
          <p:cNvPr id="6349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6703F3-8A53-4534-ADE3-3A522077182E}" type="slidenum">
              <a:rPr lang="fr-FR">
                <a:solidFill>
                  <a:srgbClr val="898989"/>
                </a:solidFill>
              </a:rPr>
              <a:pPr fontAlgn="base">
                <a:spcBef>
                  <a:spcPct val="0"/>
                </a:spcBef>
                <a:spcAft>
                  <a:spcPct val="0"/>
                </a:spcAft>
              </a:pPr>
              <a:t>62</a:t>
            </a:fld>
            <a:endParaRPr lang="fr-FR">
              <a:solidFill>
                <a:srgbClr val="89898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107721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rPr>
              <a:t>Résultats à l’examen du Baccalauréat Professionnel Environnement Nucléaire</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10" name="Graphique 9"/>
          <p:cNvGraphicFramePr>
            <a:graphicFrameLocks/>
          </p:cNvGraphicFramePr>
          <p:nvPr/>
        </p:nvGraphicFramePr>
        <p:xfrm>
          <a:off x="962072" y="2074287"/>
          <a:ext cx="3465912" cy="2578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nvGraphicFramePr>
        <p:xfrm>
          <a:off x="4448359" y="4005064"/>
          <a:ext cx="4417716" cy="2481089"/>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C4C147-97EC-457B-9425-EAF959F74FA1}" type="slidenum">
              <a:rPr lang="fr-FR">
                <a:solidFill>
                  <a:srgbClr val="898989"/>
                </a:solidFill>
              </a:rPr>
              <a:pPr fontAlgn="base">
                <a:spcBef>
                  <a:spcPct val="0"/>
                </a:spcBef>
                <a:spcAft>
                  <a:spcPct val="0"/>
                </a:spcAft>
              </a:pPr>
              <a:t>63</a:t>
            </a:fld>
            <a:endParaRPr lang="fr-FR">
              <a:solidFill>
                <a:srgbClr val="898989"/>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Orientation et insertion professionnelle</a:t>
            </a:r>
          </a:p>
        </p:txBody>
      </p:sp>
      <p:sp>
        <p:nvSpPr>
          <p:cNvPr id="10" name="Rectangle 9"/>
          <p:cNvSpPr/>
          <p:nvPr/>
        </p:nvSpPr>
        <p:spPr>
          <a:xfrm>
            <a:off x="1814513" y="1773238"/>
            <a:ext cx="6030912" cy="5262562"/>
          </a:xfrm>
          <a:prstGeom prst="rect">
            <a:avLst/>
          </a:prstGeom>
        </p:spPr>
        <p:txBody>
          <a:bodyPr>
            <a:spAutoFit/>
          </a:bodyPr>
          <a:lstStyle/>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Poursuites d’études</a:t>
            </a:r>
          </a:p>
          <a:p>
            <a:pPr marL="285750" indent="-285750" fontAlgn="auto">
              <a:spcBef>
                <a:spcPts val="0"/>
              </a:spcBef>
              <a:spcAft>
                <a:spcPts val="0"/>
              </a:spcAft>
              <a:buFont typeface="Wingdings" panose="05000000000000000000" pitchFamily="2" charset="2"/>
              <a:buChar char="ü"/>
              <a:defRPr/>
            </a:pPr>
            <a:endParaRPr lang="fr-FR" sz="2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Insertion professionnelle</a:t>
            </a:r>
          </a:p>
          <a:p>
            <a:pPr fontAlgn="auto">
              <a:spcBef>
                <a:spcPts val="0"/>
              </a:spcBef>
              <a:spcAft>
                <a:spcPts val="0"/>
              </a:spcAft>
              <a:defRPr/>
            </a:pPr>
            <a:endParaRPr lang="fr-FR" sz="2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Emploi dans le secteur nucléaire</a:t>
            </a:r>
          </a:p>
          <a:p>
            <a:pPr marL="285750" indent="-285750" fontAlgn="auto">
              <a:spcBef>
                <a:spcPts val="0"/>
              </a:spcBef>
              <a:spcAft>
                <a:spcPts val="0"/>
              </a:spcAft>
              <a:buFont typeface="Wingdings" panose="05000000000000000000" pitchFamily="2" charset="2"/>
              <a:buChar char="ü"/>
              <a:defRPr/>
            </a:pPr>
            <a:endParaRPr lang="fr-FR" sz="2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Contrat en CDI et en CDD dans le secteur Nucléaire</a:t>
            </a:r>
          </a:p>
          <a:p>
            <a:pPr fontAlgn="auto">
              <a:spcBef>
                <a:spcPts val="0"/>
              </a:spcBef>
              <a:spcAft>
                <a:spcPts val="0"/>
              </a:spcAft>
              <a:defRPr/>
            </a:pPr>
            <a:endParaRPr lang="fr-FR" sz="2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Nombre d’emplois dans un autre secteur</a:t>
            </a:r>
          </a:p>
          <a:p>
            <a:pPr fontAlgn="auto">
              <a:spcBef>
                <a:spcPts val="0"/>
              </a:spcBef>
              <a:spcAft>
                <a:spcPts val="0"/>
              </a:spcAft>
              <a:defRPr/>
            </a:pPr>
            <a:endParaRPr lang="fr-FR" sz="2400" spc="50" dirty="0">
              <a:ln w="11430"/>
              <a:solidFill>
                <a:srgbClr val="7030A0"/>
              </a:solidFill>
              <a:latin typeface="+mn-lt"/>
              <a:cs typeface="+mn-cs"/>
            </a:endParaRPr>
          </a:p>
          <a:p>
            <a:pPr marL="285750" indent="-285750" fontAlgn="auto">
              <a:spcBef>
                <a:spcPts val="0"/>
              </a:spcBef>
              <a:spcAft>
                <a:spcPts val="0"/>
              </a:spcAft>
              <a:buFont typeface="Wingdings" panose="05000000000000000000" pitchFamily="2" charset="2"/>
              <a:buChar char="ü"/>
              <a:defRPr/>
            </a:pPr>
            <a:r>
              <a:rPr lang="fr-FR" sz="2400" spc="50" dirty="0">
                <a:ln w="11430"/>
                <a:solidFill>
                  <a:srgbClr val="7030A0"/>
                </a:solidFill>
                <a:latin typeface="+mn-lt"/>
                <a:cs typeface="+mn-cs"/>
              </a:rPr>
              <a:t>Divers, doublement, pôle emploi, sans nouvelle </a:t>
            </a:r>
          </a:p>
          <a:p>
            <a:pPr algn="ctr" fontAlgn="auto">
              <a:spcBef>
                <a:spcPts val="0"/>
              </a:spcBef>
              <a:spcAft>
                <a:spcPts val="0"/>
              </a:spcAft>
              <a:defRPr/>
            </a:pPr>
            <a:endParaRPr lang="fr-FR" sz="2400" b="1" i="1" spc="50" dirty="0">
              <a:ln w="11430"/>
              <a:solidFill>
                <a:srgbClr val="7030A0"/>
              </a:solidFill>
              <a:latin typeface="+mn-lt"/>
              <a:cs typeface="+mn-cs"/>
            </a:endParaRP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6554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1E5A174-64BF-4BF1-A213-44998D12E22D}" type="slidenum">
              <a:rPr lang="fr-FR">
                <a:solidFill>
                  <a:srgbClr val="898989"/>
                </a:solidFill>
              </a:rPr>
              <a:pPr fontAlgn="base">
                <a:spcBef>
                  <a:spcPct val="0"/>
                </a:spcBef>
                <a:spcAft>
                  <a:spcPct val="0"/>
                </a:spcAft>
              </a:pPr>
              <a:t>64</a:t>
            </a:fld>
            <a:endParaRPr lang="fr-FR">
              <a:solidFill>
                <a:srgbClr val="898989"/>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Poursuites d’études</a:t>
            </a:r>
          </a:p>
        </p:txBody>
      </p:sp>
      <p:sp>
        <p:nvSpPr>
          <p:cNvPr id="8" name="Rectangle 7"/>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10" name="Graphique 9"/>
          <p:cNvGraphicFramePr>
            <a:graphicFrameLocks/>
          </p:cNvGraphicFramePr>
          <p:nvPr/>
        </p:nvGraphicFramePr>
        <p:xfrm>
          <a:off x="1187624" y="1988840"/>
          <a:ext cx="6707282" cy="3668808"/>
        </p:xfrm>
        <a:graphic>
          <a:graphicData uri="http://schemas.openxmlformats.org/drawingml/2006/chart">
            <c:chart xmlns:c="http://schemas.openxmlformats.org/drawingml/2006/chart" xmlns:r="http://schemas.openxmlformats.org/officeDocument/2006/relationships" r:id="rId3"/>
          </a:graphicData>
        </a:graphic>
      </p:graphicFrame>
      <p:sp>
        <p:nvSpPr>
          <p:cNvPr id="6656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DD5116-3A8A-48C0-9916-0D2DD5971C67}" type="slidenum">
              <a:rPr lang="fr-FR">
                <a:solidFill>
                  <a:srgbClr val="898989"/>
                </a:solidFill>
              </a:rPr>
              <a:pPr fontAlgn="base">
                <a:spcBef>
                  <a:spcPct val="0"/>
                </a:spcBef>
                <a:spcAft>
                  <a:spcPct val="0"/>
                </a:spcAft>
              </a:pPr>
              <a:t>65</a:t>
            </a:fld>
            <a:endParaRPr lang="fr-FR">
              <a:solidFill>
                <a:srgbClr val="898989"/>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insertion professionnelle</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8" name="Graphique 7"/>
          <p:cNvGraphicFramePr>
            <a:graphicFrameLocks/>
          </p:cNvGraphicFramePr>
          <p:nvPr/>
        </p:nvGraphicFramePr>
        <p:xfrm>
          <a:off x="1676412" y="2060848"/>
          <a:ext cx="6306111" cy="3668808"/>
        </p:xfrm>
        <a:graphic>
          <a:graphicData uri="http://schemas.openxmlformats.org/drawingml/2006/chart">
            <c:chart xmlns:c="http://schemas.openxmlformats.org/drawingml/2006/chart" xmlns:r="http://schemas.openxmlformats.org/officeDocument/2006/relationships" r:id="rId3"/>
          </a:graphicData>
        </a:graphic>
      </p:graphicFrame>
      <p:sp>
        <p:nvSpPr>
          <p:cNvPr id="6861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EC87A4-698B-4241-A2A7-3CAD0C112444}" type="slidenum">
              <a:rPr lang="fr-FR">
                <a:solidFill>
                  <a:srgbClr val="898989"/>
                </a:solidFill>
              </a:rPr>
              <a:pPr fontAlgn="base">
                <a:spcBef>
                  <a:spcPct val="0"/>
                </a:spcBef>
                <a:spcAft>
                  <a:spcPct val="0"/>
                </a:spcAft>
              </a:pPr>
              <a:t>66</a:t>
            </a:fld>
            <a:endParaRPr lang="fr-FR">
              <a:solidFill>
                <a:srgbClr val="898989"/>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Employabilité dans le secteur nucléaire</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10" name="Graphique 9"/>
          <p:cNvGraphicFramePr>
            <a:graphicFrameLocks/>
          </p:cNvGraphicFramePr>
          <p:nvPr/>
        </p:nvGraphicFramePr>
        <p:xfrm>
          <a:off x="942988" y="2204864"/>
          <a:ext cx="7846920" cy="3668808"/>
        </p:xfrm>
        <a:graphic>
          <a:graphicData uri="http://schemas.openxmlformats.org/drawingml/2006/chart">
            <c:chart xmlns:c="http://schemas.openxmlformats.org/drawingml/2006/chart" xmlns:r="http://schemas.openxmlformats.org/officeDocument/2006/relationships" r:id="rId3"/>
          </a:graphicData>
        </a:graphic>
      </p:graphicFrame>
      <p:sp>
        <p:nvSpPr>
          <p:cNvPr id="6964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D16E5E-1832-462F-AA8D-227248A8EC7C}" type="slidenum">
              <a:rPr lang="fr-FR">
                <a:solidFill>
                  <a:srgbClr val="898989"/>
                </a:solidFill>
              </a:rPr>
              <a:pPr fontAlgn="base">
                <a:spcBef>
                  <a:spcPct val="0"/>
                </a:spcBef>
                <a:spcAft>
                  <a:spcPct val="0"/>
                </a:spcAft>
              </a:pPr>
              <a:t>67</a:t>
            </a:fld>
            <a:endParaRPr lang="fr-FR">
              <a:solidFill>
                <a:srgbClr val="898989"/>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8" name="Rectangle 7"/>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12" name="ZoneTexte 11"/>
          <p:cNvSpPr txBox="1"/>
          <p:nvPr/>
        </p:nvSpPr>
        <p:spPr>
          <a:xfrm>
            <a:off x="991989" y="980728"/>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Employabilité dans le secteur nucléaire</a:t>
            </a:r>
          </a:p>
        </p:txBody>
      </p:sp>
      <p:graphicFrame>
        <p:nvGraphicFramePr>
          <p:cNvPr id="9" name="Graphique 8"/>
          <p:cNvGraphicFramePr>
            <a:graphicFrameLocks/>
          </p:cNvGraphicFramePr>
          <p:nvPr/>
        </p:nvGraphicFramePr>
        <p:xfrm>
          <a:off x="3898237" y="4077072"/>
          <a:ext cx="5014632" cy="236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nvGraphicFramePr>
        <p:xfrm>
          <a:off x="1259633" y="1565504"/>
          <a:ext cx="4507720" cy="2440780"/>
        </p:xfrm>
        <a:graphic>
          <a:graphicData uri="http://schemas.openxmlformats.org/drawingml/2006/chart">
            <c:chart xmlns:c="http://schemas.openxmlformats.org/drawingml/2006/chart" xmlns:r="http://schemas.openxmlformats.org/officeDocument/2006/relationships" r:id="rId4"/>
          </a:graphicData>
        </a:graphic>
      </p:graphicFrame>
      <p:sp>
        <p:nvSpPr>
          <p:cNvPr id="7066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AC471E-AF99-452B-90EE-4F06C336AF35}" type="slidenum">
              <a:rPr lang="fr-FR">
                <a:solidFill>
                  <a:srgbClr val="898989"/>
                </a:solidFill>
              </a:rPr>
              <a:pPr fontAlgn="base">
                <a:spcBef>
                  <a:spcPct val="0"/>
                </a:spcBef>
                <a:spcAft>
                  <a:spcPct val="0"/>
                </a:spcAft>
              </a:pPr>
              <a:t>68</a:t>
            </a:fld>
            <a:endParaRPr lang="fr-FR">
              <a:solidFill>
                <a:srgbClr val="898989"/>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869028" y="974299"/>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Employabilité dans les autres secteurs</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10" name="Graphique 9"/>
          <p:cNvGraphicFramePr>
            <a:graphicFrameLocks/>
          </p:cNvGraphicFramePr>
          <p:nvPr/>
        </p:nvGraphicFramePr>
        <p:xfrm>
          <a:off x="1725438" y="2132856"/>
          <a:ext cx="6208059" cy="3668808"/>
        </p:xfrm>
        <a:graphic>
          <a:graphicData uri="http://schemas.openxmlformats.org/drawingml/2006/chart">
            <c:chart xmlns:c="http://schemas.openxmlformats.org/drawingml/2006/chart" xmlns:r="http://schemas.openxmlformats.org/officeDocument/2006/relationships" r:id="rId3"/>
          </a:graphicData>
        </a:graphic>
      </p:graphicFrame>
      <p:sp>
        <p:nvSpPr>
          <p:cNvPr id="7168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C99620-048E-4822-86F7-69D4EBC18352}" type="slidenum">
              <a:rPr lang="fr-FR">
                <a:solidFill>
                  <a:srgbClr val="898989"/>
                </a:solidFill>
              </a:rPr>
              <a:pPr fontAlgn="base">
                <a:spcBef>
                  <a:spcPct val="0"/>
                </a:spcBef>
                <a:spcAft>
                  <a:spcPct val="0"/>
                </a:spcAft>
              </a:pPr>
              <a:t>69</a:t>
            </a:fld>
            <a:endParaRPr lang="fr-FR">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7384"/>
            <a:ext cx="539552" cy="6885384"/>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958850" y="1844675"/>
            <a:ext cx="7716838" cy="3108325"/>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fr-FR" sz="2800" dirty="0">
                <a:solidFill>
                  <a:srgbClr val="7030A0"/>
                </a:solidFill>
                <a:latin typeface="+mn-lt"/>
                <a:cs typeface="+mn-cs"/>
              </a:rPr>
              <a:t>Les ¾ des 50 candidats de cette année ont suivi la formation par apprentissage</a:t>
            </a:r>
          </a:p>
          <a:p>
            <a:pPr fontAlgn="auto">
              <a:spcBef>
                <a:spcPts val="0"/>
              </a:spcBef>
              <a:spcAft>
                <a:spcPts val="0"/>
              </a:spcAft>
              <a:defRPr/>
            </a:pPr>
            <a:endParaRPr lang="fr-FR" sz="2800" dirty="0">
              <a:solidFill>
                <a:srgbClr val="7030A0"/>
              </a:solidFill>
              <a:latin typeface="+mn-lt"/>
              <a:cs typeface="+mn-cs"/>
            </a:endParaRPr>
          </a:p>
          <a:p>
            <a:pPr marL="457200" indent="-457200" fontAlgn="auto">
              <a:spcBef>
                <a:spcPts val="0"/>
              </a:spcBef>
              <a:spcAft>
                <a:spcPts val="0"/>
              </a:spcAft>
              <a:buFont typeface="Arial" pitchFamily="34" charset="0"/>
              <a:buChar char="•"/>
              <a:defRPr/>
            </a:pPr>
            <a:r>
              <a:rPr lang="fr-FR" sz="2800" dirty="0">
                <a:solidFill>
                  <a:srgbClr val="7030A0"/>
                </a:solidFill>
                <a:latin typeface="+mn-lt"/>
                <a:cs typeface="+mn-cs"/>
              </a:rPr>
              <a:t>52 candidats se sont présentés à la session 2013</a:t>
            </a:r>
          </a:p>
          <a:p>
            <a:pPr fontAlgn="auto">
              <a:spcBef>
                <a:spcPts val="0"/>
              </a:spcBef>
              <a:spcAft>
                <a:spcPts val="0"/>
              </a:spcAft>
              <a:defRPr/>
            </a:pPr>
            <a:endParaRPr lang="fr-FR" sz="2800" dirty="0">
              <a:solidFill>
                <a:srgbClr val="7030A0"/>
              </a:solidFill>
              <a:latin typeface="+mn-lt"/>
              <a:cs typeface="+mn-cs"/>
            </a:endParaRPr>
          </a:p>
          <a:p>
            <a:pPr marL="457200" indent="-457200" fontAlgn="auto">
              <a:spcBef>
                <a:spcPts val="0"/>
              </a:spcBef>
              <a:spcAft>
                <a:spcPts val="0"/>
              </a:spcAft>
              <a:buFont typeface="Arial" pitchFamily="34" charset="0"/>
              <a:buChar char="•"/>
              <a:defRPr/>
            </a:pPr>
            <a:r>
              <a:rPr lang="fr-FR" sz="2800" dirty="0">
                <a:solidFill>
                  <a:srgbClr val="7030A0"/>
                </a:solidFill>
                <a:latin typeface="+mn-lt"/>
                <a:cs typeface="+mn-cs"/>
              </a:rPr>
              <a:t>47 reçus dont une validation du diplôme par la voie de la VAE. Cela représente 90.38% d’admis</a:t>
            </a:r>
          </a:p>
        </p:txBody>
      </p:sp>
      <p:sp>
        <p:nvSpPr>
          <p:cNvPr id="5" name="Rectangle 4"/>
          <p:cNvSpPr/>
          <p:nvPr/>
        </p:nvSpPr>
        <p:spPr>
          <a:xfrm rot="16200000">
            <a:off x="-3159125" y="3140075"/>
            <a:ext cx="6858001" cy="523875"/>
          </a:xfrm>
          <a:prstGeom prst="rect">
            <a:avLst/>
          </a:prstGeom>
        </p:spPr>
        <p:txBody>
          <a:bodyPr>
            <a:spAutoFit/>
          </a:bodyPr>
          <a:lstStyle/>
          <a:p>
            <a:pPr algn="ctr" fontAlgn="auto">
              <a:spcBef>
                <a:spcPts val="0"/>
              </a:spcBef>
              <a:spcAft>
                <a:spcPts val="0"/>
              </a:spcAft>
              <a:defRPr/>
            </a:pPr>
            <a:r>
              <a:rPr lang="fr-FR" sz="2800" b="1" spc="50" dirty="0">
                <a:ln w="11430"/>
                <a:solidFill>
                  <a:schemeClr val="bg1"/>
                </a:solidFill>
                <a:effectLst>
                  <a:outerShdw blurRad="76200" dist="50800" dir="5400000" algn="tl" rotWithShape="0">
                    <a:srgbClr val="000000">
                      <a:alpha val="65000"/>
                    </a:srgbClr>
                  </a:outerShdw>
                </a:effectLst>
                <a:latin typeface="+mn-lt"/>
                <a:cs typeface="+mn-cs"/>
              </a:rPr>
              <a:t>Bilan de la session 2013 - BTS EN</a:t>
            </a:r>
            <a:endParaRPr lang="fr-FR" sz="2800" b="1" dirty="0">
              <a:solidFill>
                <a:schemeClr val="bg1"/>
              </a:solidFill>
              <a:latin typeface="+mn-lt"/>
              <a:cs typeface="+mn-cs"/>
            </a:endParaRPr>
          </a:p>
        </p:txBody>
      </p:sp>
      <p:sp>
        <p:nvSpPr>
          <p:cNvPr id="9225"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DAC334-A27B-4DA7-9F7F-EB15ADBB3996}" type="slidenum">
              <a:rPr lang="fr-FR">
                <a:solidFill>
                  <a:srgbClr val="898989"/>
                </a:solidFill>
              </a:rPr>
              <a:pPr fontAlgn="base">
                <a:spcBef>
                  <a:spcPct val="0"/>
                </a:spcBef>
                <a:spcAft>
                  <a:spcPct val="0"/>
                </a:spcAft>
              </a:pPr>
              <a:t>7</a:t>
            </a:fld>
            <a:endParaRPr lang="fr-FR">
              <a:solidFill>
                <a:srgbClr val="898989"/>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9" name="ZoneTexte 8"/>
          <p:cNvSpPr txBox="1"/>
          <p:nvPr/>
        </p:nvSpPr>
        <p:spPr>
          <a:xfrm>
            <a:off x="995287" y="974298"/>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Divers</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graphicFrame>
        <p:nvGraphicFramePr>
          <p:cNvPr id="8" name="Graphique 7"/>
          <p:cNvGraphicFramePr>
            <a:graphicFrameLocks/>
          </p:cNvGraphicFramePr>
          <p:nvPr/>
        </p:nvGraphicFramePr>
        <p:xfrm>
          <a:off x="1352767" y="2060848"/>
          <a:ext cx="6306111" cy="3668808"/>
        </p:xfrm>
        <a:graphic>
          <a:graphicData uri="http://schemas.openxmlformats.org/drawingml/2006/chart">
            <c:chart xmlns:c="http://schemas.openxmlformats.org/drawingml/2006/chart" xmlns:r="http://schemas.openxmlformats.org/officeDocument/2006/relationships" r:id="rId3"/>
          </a:graphicData>
        </a:graphic>
      </p:graphicFrame>
      <p:sp>
        <p:nvSpPr>
          <p:cNvPr id="72713"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7394669-859C-4FDF-8098-9D2A887BF264}" type="slidenum">
              <a:rPr lang="fr-FR">
                <a:solidFill>
                  <a:srgbClr val="898989"/>
                </a:solidFill>
              </a:rPr>
              <a:pPr fontAlgn="base">
                <a:spcBef>
                  <a:spcPct val="0"/>
                </a:spcBef>
                <a:spcAft>
                  <a:spcPct val="0"/>
                </a:spcAft>
              </a:pPr>
              <a:t>70</a:t>
            </a:fld>
            <a:endParaRPr lang="fr-FR">
              <a:solidFill>
                <a:srgbClr val="898989"/>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sp>
        <p:nvSpPr>
          <p:cNvPr id="7" name="Rectangle 6"/>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Orientation et insertion professionnelle</a:t>
            </a:r>
          </a:p>
        </p:txBody>
      </p:sp>
      <p:sp>
        <p:nvSpPr>
          <p:cNvPr id="10" name="ZoneTexte 9"/>
          <p:cNvSpPr txBox="1"/>
          <p:nvPr/>
        </p:nvSpPr>
        <p:spPr>
          <a:xfrm>
            <a:off x="945195" y="864801"/>
            <a:ext cx="7920880" cy="954107"/>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2800" b="1" spc="50" dirty="0">
                <a:ln w="11430"/>
                <a:solidFill>
                  <a:srgbClr val="7030A0"/>
                </a:solidFill>
              </a:rPr>
              <a:t>Suivi des cohortes des lauréats du Brevet de Technicien Supérieur Environnement Nucléaire</a:t>
            </a:r>
          </a:p>
        </p:txBody>
      </p:sp>
      <p:graphicFrame>
        <p:nvGraphicFramePr>
          <p:cNvPr id="11" name="Graphique 10"/>
          <p:cNvGraphicFramePr>
            <a:graphicFrameLocks/>
          </p:cNvGraphicFramePr>
          <p:nvPr/>
        </p:nvGraphicFramePr>
        <p:xfrm>
          <a:off x="683568" y="2014622"/>
          <a:ext cx="8182507" cy="4510722"/>
        </p:xfrm>
        <a:graphic>
          <a:graphicData uri="http://schemas.openxmlformats.org/drawingml/2006/chart">
            <c:chart xmlns:c="http://schemas.openxmlformats.org/drawingml/2006/chart" xmlns:r="http://schemas.openxmlformats.org/officeDocument/2006/relationships" r:id="rId3"/>
          </a:graphicData>
        </a:graphic>
      </p:graphicFrame>
      <p:sp>
        <p:nvSpPr>
          <p:cNvPr id="7373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2F2E8F-AC07-4B5B-83DF-A277F18BB61E}" type="slidenum">
              <a:rPr lang="fr-FR">
                <a:solidFill>
                  <a:srgbClr val="898989"/>
                </a:solidFill>
              </a:rPr>
              <a:pPr fontAlgn="base">
                <a:spcBef>
                  <a:spcPct val="0"/>
                </a:spcBef>
                <a:spcAft>
                  <a:spcPct val="0"/>
                </a:spcAft>
              </a:pPr>
              <a:t>71</a:t>
            </a:fld>
            <a:endParaRPr lang="fr-FR">
              <a:solidFill>
                <a:srgbClr val="898989"/>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 name="ZoneTexte 6"/>
          <p:cNvSpPr txBox="1"/>
          <p:nvPr/>
        </p:nvSpPr>
        <p:spPr>
          <a:xfrm>
            <a:off x="827584" y="2492896"/>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Ressources pédagogiques partagées</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8" name="Rectangle 7"/>
          <p:cNvSpPr/>
          <p:nvPr/>
        </p:nvSpPr>
        <p:spPr>
          <a:xfrm>
            <a:off x="944563" y="6021388"/>
            <a:ext cx="7921625" cy="369887"/>
          </a:xfrm>
          <a:prstGeom prst="rect">
            <a:avLst/>
          </a:prstGeom>
        </p:spPr>
        <p:txBody>
          <a:bodyPr>
            <a:spAutoFit/>
          </a:bodyPr>
          <a:lstStyle/>
          <a:p>
            <a:pPr algn="ctr" fontAlgn="auto">
              <a:spcBef>
                <a:spcPts val="0"/>
              </a:spcBef>
              <a:spcAft>
                <a:spcPts val="0"/>
              </a:spcAft>
              <a:defRPr/>
            </a:pPr>
            <a:r>
              <a:rPr lang="fr-FR" b="1" i="1" spc="50" dirty="0">
                <a:ln w="11430"/>
                <a:solidFill>
                  <a:srgbClr val="7030A0"/>
                </a:solidFill>
                <a:latin typeface="+mn-lt"/>
                <a:cs typeface="+mn-cs"/>
              </a:rPr>
              <a:t>Thomas BRIĖRE – Enseignant au lycée Paul-Émile Victor – Obernai - 67</a:t>
            </a:r>
          </a:p>
        </p:txBody>
      </p:sp>
      <p:sp>
        <p:nvSpPr>
          <p:cNvPr id="7578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9500D4-8A7B-4915-9ADD-DE5FB3F8A40D}" type="slidenum">
              <a:rPr lang="fr-FR">
                <a:solidFill>
                  <a:srgbClr val="898989"/>
                </a:solidFill>
              </a:rPr>
              <a:pPr fontAlgn="base">
                <a:spcBef>
                  <a:spcPct val="0"/>
                </a:spcBef>
                <a:spcAft>
                  <a:spcPct val="0"/>
                </a:spcAft>
              </a:pPr>
              <a:t>72</a:t>
            </a:fld>
            <a:endParaRPr lang="fr-FR">
              <a:solidFill>
                <a:srgbClr val="898989"/>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GEN.JPG"/>
          <p:cNvPicPr>
            <a:picLocks noChangeAspect="1"/>
          </p:cNvPicPr>
          <p:nvPr/>
        </p:nvPicPr>
        <p:blipFill>
          <a:blip r:embed="rId2" cstate="print"/>
          <a:stretch>
            <a:fillRect/>
          </a:stretch>
        </p:blipFill>
        <p:spPr>
          <a:xfrm>
            <a:off x="539552" y="0"/>
            <a:ext cx="904875" cy="857250"/>
          </a:xfrm>
          <a:prstGeom prst="rect">
            <a:avLst/>
          </a:prstGeom>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rtlCol="0" anchor="ctr"/>
          <a:lstStyle/>
          <a:p>
            <a:pPr algn="ctr" fontAlgn="auto">
              <a:spcBef>
                <a:spcPts val="0"/>
              </a:spcBef>
              <a:spcAft>
                <a:spcPts val="0"/>
              </a:spcAft>
            </a:pPr>
            <a:r>
              <a:rPr lang="fr-FR" sz="3200" b="1" dirty="0">
                <a:solidFill>
                  <a:prstClr val="white"/>
                </a:solidFill>
              </a:rPr>
              <a:t>RNR EDUSCOL « Industrie Nucléaire »</a:t>
            </a:r>
          </a:p>
        </p:txBody>
      </p:sp>
      <p:sp>
        <p:nvSpPr>
          <p:cNvPr id="2" name="Rectangle 1"/>
          <p:cNvSpPr/>
          <p:nvPr/>
        </p:nvSpPr>
        <p:spPr>
          <a:xfrm>
            <a:off x="6444208" y="251460"/>
            <a:ext cx="2421867" cy="369332"/>
          </a:xfrm>
          <a:prstGeom prst="rect">
            <a:avLst/>
          </a:prstGeom>
          <a:noFill/>
        </p:spPr>
        <p:txBody>
          <a:bodyPr wrap="square" lIns="91440" tIns="45720" rIns="91440" bIns="45720">
            <a:spAutoFit/>
          </a:bodyPr>
          <a:lstStyle/>
          <a:p>
            <a:pPr algn="ctr" fontAlgn="auto">
              <a:spcBef>
                <a:spcPts val="0"/>
              </a:spcBef>
              <a:spcAft>
                <a:spcPts val="0"/>
              </a:spcAft>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Calibri"/>
                <a:cs typeface="+mn-cs"/>
              </a:rPr>
              <a:t>PNF Filière nucléaire</a:t>
            </a:r>
          </a:p>
        </p:txBody>
      </p:sp>
      <p:sp>
        <p:nvSpPr>
          <p:cNvPr id="7" name="Espace réservé du numéro de diapositive 6"/>
          <p:cNvSpPr>
            <a:spLocks noGrp="1"/>
          </p:cNvSpPr>
          <p:nvPr>
            <p:ph type="sldNum" sz="quarter" idx="12"/>
          </p:nvPr>
        </p:nvSpPr>
        <p:spPr/>
        <p:txBody>
          <a:bodyPr/>
          <a:lstStyle/>
          <a:p>
            <a:fld id="{A14CA52B-59C6-4B49-8C85-3626AAC9DA22}" type="slidenum">
              <a:rPr lang="fr-FR" smtClean="0">
                <a:solidFill>
                  <a:prstClr val="black">
                    <a:tint val="75000"/>
                  </a:prstClr>
                </a:solidFill>
              </a:rPr>
              <a:pPr/>
              <a:t>73</a:t>
            </a:fld>
            <a:endParaRPr lang="fr-FR">
              <a:solidFill>
                <a:prstClr val="black">
                  <a:tint val="75000"/>
                </a:prstClr>
              </a:solidFill>
            </a:endParaRPr>
          </a:p>
        </p:txBody>
      </p:sp>
      <p:sp>
        <p:nvSpPr>
          <p:cNvPr id="8" name="Text Box 4"/>
          <p:cNvSpPr txBox="1">
            <a:spLocks noChangeArrowheads="1"/>
          </p:cNvSpPr>
          <p:nvPr/>
        </p:nvSpPr>
        <p:spPr bwMode="auto">
          <a:xfrm>
            <a:off x="684212" y="908720"/>
            <a:ext cx="8459787" cy="5078313"/>
          </a:xfrm>
          <a:prstGeom prst="rect">
            <a:avLst/>
          </a:prstGeom>
          <a:noFill/>
          <a:ln w="9525">
            <a:noFill/>
            <a:miter lim="800000"/>
            <a:headEnd/>
            <a:tailEnd/>
          </a:ln>
          <a:effectLst/>
        </p:spPr>
        <p:txBody>
          <a:bodyPr wrap="square">
            <a:spAutoFit/>
          </a:bodyPr>
          <a:lstStyle/>
          <a:p>
            <a:pPr fontAlgn="auto">
              <a:spcBef>
                <a:spcPts val="0"/>
              </a:spcBef>
              <a:spcAft>
                <a:spcPts val="0"/>
              </a:spcAft>
            </a:pPr>
            <a:r>
              <a:rPr lang="fr-FR" b="1" u="sng" dirty="0">
                <a:solidFill>
                  <a:srgbClr val="7030A0"/>
                </a:solidFill>
                <a:latin typeface="Calibri"/>
                <a:cs typeface="+mn-cs"/>
              </a:rPr>
              <a:t>Dernières nouvelles</a:t>
            </a:r>
          </a:p>
          <a:p>
            <a:pPr fontAlgn="auto">
              <a:spcBef>
                <a:spcPts val="0"/>
              </a:spcBef>
              <a:spcAft>
                <a:spcPts val="0"/>
              </a:spcAft>
            </a:pPr>
            <a:endParaRPr lang="fr-FR" dirty="0">
              <a:solidFill>
                <a:srgbClr val="7030A0"/>
              </a:solidFill>
              <a:latin typeface="Calibri"/>
              <a:cs typeface="+mn-cs"/>
            </a:endParaRPr>
          </a:p>
          <a:p>
            <a:pPr fontAlgn="auto">
              <a:spcBef>
                <a:spcPts val="0"/>
              </a:spcBef>
              <a:spcAft>
                <a:spcPts val="0"/>
              </a:spcAft>
              <a:buFontTx/>
              <a:buBlip>
                <a:blip r:embed="rId3"/>
              </a:buBlip>
            </a:pPr>
            <a:r>
              <a:rPr lang="fr-FR" b="1" dirty="0">
                <a:solidFill>
                  <a:srgbClr val="7030A0"/>
                </a:solidFill>
                <a:latin typeface="Calibri"/>
                <a:cs typeface="+mn-cs"/>
              </a:rPr>
              <a:t> MAJ des news diverses</a:t>
            </a:r>
          </a:p>
          <a:p>
            <a:pPr fontAlgn="auto">
              <a:spcBef>
                <a:spcPts val="0"/>
              </a:spcBef>
              <a:spcAft>
                <a:spcPts val="0"/>
              </a:spcAft>
              <a:buFontTx/>
              <a:buBlip>
                <a:blip r:embed="rId3"/>
              </a:buBlip>
            </a:pPr>
            <a:r>
              <a:rPr lang="fr-FR" b="1" dirty="0">
                <a:solidFill>
                  <a:srgbClr val="7030A0"/>
                </a:solidFill>
                <a:latin typeface="Calibri"/>
                <a:cs typeface="+mn-cs"/>
              </a:rPr>
              <a:t> MAJ des sujets d’épreuves</a:t>
            </a:r>
          </a:p>
          <a:p>
            <a:pPr fontAlgn="auto">
              <a:spcBef>
                <a:spcPts val="0"/>
              </a:spcBef>
              <a:spcAft>
                <a:spcPts val="0"/>
              </a:spcAft>
              <a:buFontTx/>
              <a:buBlip>
                <a:blip r:embed="rId3"/>
              </a:buBlip>
            </a:pPr>
            <a:r>
              <a:rPr lang="fr-FR" b="1" dirty="0">
                <a:solidFill>
                  <a:srgbClr val="7030A0"/>
                </a:solidFill>
                <a:latin typeface="Calibri"/>
                <a:cs typeface="+mn-cs"/>
              </a:rPr>
              <a:t> Mise en ligne de plusieurs corrigés avec accès restreint</a:t>
            </a:r>
          </a:p>
          <a:p>
            <a:pPr fontAlgn="auto">
              <a:spcBef>
                <a:spcPts val="0"/>
              </a:spcBef>
              <a:spcAft>
                <a:spcPts val="0"/>
              </a:spcAft>
              <a:buFontTx/>
              <a:buBlip>
                <a:blip r:embed="rId3"/>
              </a:buBlip>
            </a:pPr>
            <a:r>
              <a:rPr lang="fr-FR" b="1" dirty="0">
                <a:solidFill>
                  <a:srgbClr val="7030A0"/>
                </a:solidFill>
                <a:latin typeface="Calibri"/>
                <a:cs typeface="+mn-cs"/>
              </a:rPr>
              <a:t> Création d’un formulaire pour le signalement des erreurs dans les divers documents</a:t>
            </a:r>
          </a:p>
          <a:p>
            <a:pPr fontAlgn="auto">
              <a:spcBef>
                <a:spcPts val="0"/>
              </a:spcBef>
              <a:spcAft>
                <a:spcPts val="0"/>
              </a:spcAft>
            </a:pPr>
            <a:endParaRPr lang="fr-FR" b="1" u="sng" dirty="0">
              <a:solidFill>
                <a:srgbClr val="7030A0"/>
              </a:solidFill>
              <a:latin typeface="Calibri"/>
              <a:cs typeface="+mn-cs"/>
            </a:endParaRPr>
          </a:p>
          <a:p>
            <a:pPr fontAlgn="auto">
              <a:spcBef>
                <a:spcPts val="0"/>
              </a:spcBef>
              <a:spcAft>
                <a:spcPts val="0"/>
              </a:spcAft>
            </a:pPr>
            <a:r>
              <a:rPr lang="fr-FR" b="1" u="sng" dirty="0">
                <a:solidFill>
                  <a:srgbClr val="7030A0"/>
                </a:solidFill>
                <a:latin typeface="Calibri"/>
                <a:cs typeface="+mn-cs"/>
              </a:rPr>
              <a:t>Perspectives</a:t>
            </a:r>
          </a:p>
          <a:p>
            <a:pPr fontAlgn="auto">
              <a:spcBef>
                <a:spcPts val="0"/>
              </a:spcBef>
              <a:spcAft>
                <a:spcPts val="0"/>
              </a:spcAft>
            </a:pPr>
            <a:endParaRPr lang="fr-FR" dirty="0">
              <a:solidFill>
                <a:srgbClr val="7030A0"/>
              </a:solidFill>
              <a:latin typeface="Calibri"/>
              <a:cs typeface="+mn-cs"/>
            </a:endParaRPr>
          </a:p>
          <a:p>
            <a:pPr fontAlgn="auto">
              <a:spcBef>
                <a:spcPts val="0"/>
              </a:spcBef>
              <a:spcAft>
                <a:spcPts val="0"/>
              </a:spcAft>
              <a:buFontTx/>
              <a:buBlip>
                <a:blip r:embed="rId3"/>
              </a:buBlip>
            </a:pPr>
            <a:r>
              <a:rPr lang="fr-FR" b="1" dirty="0">
                <a:solidFill>
                  <a:srgbClr val="7030A0"/>
                </a:solidFill>
                <a:latin typeface="Calibri"/>
                <a:cs typeface="+mn-cs"/>
              </a:rPr>
              <a:t> Mise en ligne des documents de toutes les épreuves de chaque examen</a:t>
            </a:r>
          </a:p>
          <a:p>
            <a:pPr fontAlgn="auto">
              <a:spcBef>
                <a:spcPts val="0"/>
              </a:spcBef>
              <a:spcAft>
                <a:spcPts val="0"/>
              </a:spcAft>
              <a:buFontTx/>
              <a:buBlip>
                <a:blip r:embed="rId3"/>
              </a:buBlip>
            </a:pPr>
            <a:r>
              <a:rPr lang="fr-FR" b="1" dirty="0">
                <a:solidFill>
                  <a:srgbClr val="7030A0"/>
                </a:solidFill>
                <a:latin typeface="Calibri"/>
                <a:cs typeface="+mn-cs"/>
              </a:rPr>
              <a:t> Mise en ligne des corrigés perso (A remonter à l’animateur)</a:t>
            </a:r>
          </a:p>
          <a:p>
            <a:pPr fontAlgn="auto">
              <a:spcBef>
                <a:spcPts val="0"/>
              </a:spcBef>
              <a:spcAft>
                <a:spcPts val="0"/>
              </a:spcAft>
              <a:buFontTx/>
              <a:buBlip>
                <a:blip r:embed="rId3"/>
              </a:buBlip>
            </a:pPr>
            <a:r>
              <a:rPr lang="fr-FR" b="1" dirty="0">
                <a:solidFill>
                  <a:srgbClr val="7030A0"/>
                </a:solidFill>
                <a:latin typeface="Calibri"/>
                <a:cs typeface="+mn-cs"/>
              </a:rPr>
              <a:t> Partage de ressources d’autres spécialités intéressantes pour la filière Nucléaire</a:t>
            </a:r>
          </a:p>
          <a:p>
            <a:pPr fontAlgn="auto">
              <a:spcBef>
                <a:spcPts val="0"/>
              </a:spcBef>
              <a:spcAft>
                <a:spcPts val="0"/>
              </a:spcAft>
              <a:buFontTx/>
              <a:buBlip>
                <a:blip r:embed="rId3"/>
              </a:buBlip>
            </a:pPr>
            <a:r>
              <a:rPr lang="fr-FR" b="1" dirty="0">
                <a:solidFill>
                  <a:srgbClr val="7030A0"/>
                </a:solidFill>
                <a:latin typeface="Calibri"/>
                <a:cs typeface="+mn-cs"/>
              </a:rPr>
              <a:t> Création d’une application pour </a:t>
            </a:r>
            <a:r>
              <a:rPr lang="fr-FR" b="1" dirty="0" err="1">
                <a:solidFill>
                  <a:srgbClr val="7030A0"/>
                </a:solidFill>
                <a:latin typeface="Calibri"/>
                <a:cs typeface="+mn-cs"/>
              </a:rPr>
              <a:t>Android</a:t>
            </a:r>
            <a:r>
              <a:rPr lang="fr-FR" b="1" dirty="0">
                <a:solidFill>
                  <a:srgbClr val="7030A0"/>
                </a:solidFill>
                <a:latin typeface="Calibri"/>
                <a:cs typeface="+mn-cs"/>
              </a:rPr>
              <a:t> ® (</a:t>
            </a:r>
            <a:r>
              <a:rPr lang="fr-FR" b="1" dirty="0" err="1">
                <a:solidFill>
                  <a:srgbClr val="7030A0"/>
                </a:solidFill>
                <a:latin typeface="Calibri"/>
                <a:cs typeface="+mn-cs"/>
              </a:rPr>
              <a:t>Admin</a:t>
            </a:r>
            <a:r>
              <a:rPr lang="fr-FR" b="1" dirty="0">
                <a:solidFill>
                  <a:srgbClr val="7030A0"/>
                </a:solidFill>
                <a:latin typeface="Calibri"/>
                <a:cs typeface="+mn-cs"/>
              </a:rPr>
              <a:t>. Nationaux)</a:t>
            </a:r>
          </a:p>
          <a:p>
            <a:pPr fontAlgn="auto">
              <a:spcBef>
                <a:spcPts val="0"/>
              </a:spcBef>
              <a:spcAft>
                <a:spcPts val="0"/>
              </a:spcAft>
              <a:buFontTx/>
              <a:buBlip>
                <a:blip r:embed="rId3"/>
              </a:buBlip>
            </a:pPr>
            <a:r>
              <a:rPr lang="fr-FR" b="1" dirty="0">
                <a:solidFill>
                  <a:srgbClr val="7030A0"/>
                </a:solidFill>
                <a:latin typeface="Calibri"/>
                <a:cs typeface="+mn-cs"/>
              </a:rPr>
              <a:t> Mise en place d’un flux RSS avec MAJ sur les </a:t>
            </a:r>
            <a:r>
              <a:rPr lang="fr-FR" b="1">
                <a:solidFill>
                  <a:srgbClr val="7030A0"/>
                </a:solidFill>
                <a:latin typeface="Calibri"/>
                <a:cs typeface="+mn-cs"/>
              </a:rPr>
              <a:t>dates </a:t>
            </a:r>
            <a:r>
              <a:rPr lang="fr-FR" b="1" smtClean="0">
                <a:solidFill>
                  <a:srgbClr val="7030A0"/>
                </a:solidFill>
                <a:latin typeface="Calibri"/>
                <a:cs typeface="+mn-cs"/>
              </a:rPr>
              <a:t>des modifications</a:t>
            </a:r>
            <a:endParaRPr lang="fr-FR" b="1" dirty="0">
              <a:solidFill>
                <a:srgbClr val="7030A0"/>
              </a:solidFill>
              <a:latin typeface="Calibri"/>
              <a:cs typeface="+mn-cs"/>
            </a:endParaRPr>
          </a:p>
          <a:p>
            <a:pPr fontAlgn="auto">
              <a:spcBef>
                <a:spcPts val="0"/>
              </a:spcBef>
              <a:spcAft>
                <a:spcPts val="0"/>
              </a:spcAft>
              <a:buFontTx/>
              <a:buBlip>
                <a:blip r:embed="rId3"/>
              </a:buBlip>
            </a:pPr>
            <a:r>
              <a:rPr lang="fr-FR" b="1" dirty="0">
                <a:solidFill>
                  <a:srgbClr val="7030A0"/>
                </a:solidFill>
                <a:latin typeface="Calibri"/>
                <a:cs typeface="+mn-cs"/>
              </a:rPr>
              <a:t> Indexation des ressources par Tâche Professionnelle et/ou Compétence et/ou Savoirs</a:t>
            </a:r>
          </a:p>
          <a:p>
            <a:pPr fontAlgn="auto">
              <a:spcBef>
                <a:spcPts val="0"/>
              </a:spcBef>
              <a:spcAft>
                <a:spcPts val="0"/>
              </a:spcAft>
            </a:pPr>
            <a:endParaRPr lang="fr-FR" b="1" dirty="0">
              <a:solidFill>
                <a:srgbClr val="7030A0"/>
              </a:solidFill>
              <a:latin typeface="Calibri"/>
              <a:cs typeface="+mn-cs"/>
            </a:endParaRPr>
          </a:p>
          <a:p>
            <a:pPr fontAlgn="auto">
              <a:spcBef>
                <a:spcPts val="0"/>
              </a:spcBef>
              <a:spcAft>
                <a:spcPts val="0"/>
              </a:spcAft>
            </a:pPr>
            <a:endParaRPr lang="fr-FR" b="1" dirty="0">
              <a:solidFill>
                <a:srgbClr val="7030A0"/>
              </a:solidFill>
              <a:latin typeface="Calibri"/>
              <a:cs typeface="+mn-cs"/>
            </a:endParaRPr>
          </a:p>
          <a:p>
            <a:pPr fontAlgn="auto">
              <a:spcBef>
                <a:spcPts val="0"/>
              </a:spcBef>
              <a:spcAft>
                <a:spcPts val="0"/>
              </a:spcAft>
            </a:pPr>
            <a:r>
              <a:rPr lang="fr-FR" b="1" dirty="0">
                <a:solidFill>
                  <a:srgbClr val="7030A0"/>
                </a:solidFill>
                <a:latin typeface="Calibri"/>
                <a:cs typeface="+mn-cs"/>
              </a:rPr>
              <a:t>Requêtes diverses…?</a:t>
            </a:r>
          </a:p>
        </p:txBody>
      </p:sp>
    </p:spTree>
    <p:extLst>
      <p:ext uri="{BB962C8B-B14F-4D97-AF65-F5344CB8AC3E}">
        <p14:creationId xmlns:p14="http://schemas.microsoft.com/office/powerpoint/2010/main" val="27462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heckerboard(across)">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heckerboard(across)">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checkerboard(across)">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checkerboard(across)">
                                      <p:cBhvr>
                                        <p:cTn id="32" dur="5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checkerboard(across)">
                                      <p:cBhvr>
                                        <p:cTn id="37" dur="5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checkerboard(across)">
                                      <p:cBhvr>
                                        <p:cTn id="42" dur="500"/>
                                        <p:tgtEl>
                                          <p:spTgt spid="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checkerboard(across)">
                                      <p:cBhvr>
                                        <p:cTn id="47" dur="500"/>
                                        <p:tgtEl>
                                          <p:spTgt spid="8">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8">
                                            <p:txEl>
                                              <p:pRg st="13" end="13"/>
                                            </p:txEl>
                                          </p:spTgt>
                                        </p:tgtEl>
                                        <p:attrNameLst>
                                          <p:attrName>style.visibility</p:attrName>
                                        </p:attrNameLst>
                                      </p:cBhvr>
                                      <p:to>
                                        <p:strVal val="visible"/>
                                      </p:to>
                                    </p:set>
                                    <p:animEffect transition="in" filter="checkerboard(across)">
                                      <p:cBhvr>
                                        <p:cTn id="52" dur="500"/>
                                        <p:tgtEl>
                                          <p:spTgt spid="8">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checkerboard(across)">
                                      <p:cBhvr>
                                        <p:cTn id="57" dur="500"/>
                                        <p:tgtEl>
                                          <p:spTgt spid="8">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17" end="17"/>
                                            </p:txEl>
                                          </p:spTgt>
                                        </p:tgtEl>
                                        <p:attrNameLst>
                                          <p:attrName>style.visibility</p:attrName>
                                        </p:attrNameLst>
                                      </p:cBhvr>
                                      <p:to>
                                        <p:strVal val="visible"/>
                                      </p:to>
                                    </p:set>
                                    <p:animEffect transition="in" filter="blinds(horizontal)">
                                      <p:cBhvr>
                                        <p:cTn id="62"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Bac Pro </a:t>
            </a:r>
            <a:r>
              <a:rPr lang="fr-FR" sz="3200" b="1" dirty="0" smtClean="0">
                <a:solidFill>
                  <a:prstClr val="white"/>
                </a:solidFill>
              </a:rPr>
              <a:t>T.I.I.N</a:t>
            </a:r>
            <a:r>
              <a:rPr lang="fr-FR" sz="3200" b="1" dirty="0">
                <a:solidFill>
                  <a:prstClr val="white"/>
                </a:solidFill>
              </a:rPr>
              <a:t>.</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3" name="Rectangle 2"/>
          <p:cNvSpPr/>
          <p:nvPr/>
        </p:nvSpPr>
        <p:spPr>
          <a:xfrm>
            <a:off x="1444625" y="1989138"/>
            <a:ext cx="6207125" cy="1754187"/>
          </a:xfrm>
          <a:prstGeom prst="rect">
            <a:avLst/>
          </a:prstGeom>
        </p:spPr>
        <p:txBody>
          <a:bodyPr wrap="none">
            <a:spAutoFit/>
          </a:bodyPr>
          <a:lstStyle/>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latin typeface="+mn-lt"/>
                <a:cs typeface="+mn-cs"/>
              </a:rPr>
              <a:t>Les habilitations</a:t>
            </a:r>
          </a:p>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latin typeface="+mn-lt"/>
                <a:cs typeface="+mn-cs"/>
              </a:rPr>
              <a:t>Guide d’équipement</a:t>
            </a:r>
          </a:p>
          <a:p>
            <a:pPr algn="ctr" fontAlgn="auto">
              <a:spcBef>
                <a:spcPts val="0"/>
              </a:spcBef>
              <a:spcAft>
                <a:spcPts val="0"/>
              </a:spcAft>
              <a:defRPr/>
            </a:pPr>
            <a:r>
              <a:rPr lang="fr-FR" sz="3600" b="1" spc="50" dirty="0">
                <a:ln w="11430"/>
                <a:solidFill>
                  <a:srgbClr val="7030A0"/>
                </a:solidFill>
                <a:effectLst>
                  <a:outerShdw blurRad="76200" dist="50800" dir="5400000" algn="tl" rotWithShape="0">
                    <a:srgbClr val="000000">
                      <a:alpha val="65000"/>
                    </a:srgbClr>
                  </a:outerShdw>
                </a:effectLst>
                <a:latin typeface="+mn-lt"/>
                <a:cs typeface="+mn-cs"/>
              </a:rPr>
              <a:t>Document d’accompagnement</a:t>
            </a:r>
          </a:p>
        </p:txBody>
      </p:sp>
      <p:sp>
        <p:nvSpPr>
          <p:cNvPr id="76806" name="Rectangle 4"/>
          <p:cNvSpPr>
            <a:spLocks noChangeArrowheads="1"/>
          </p:cNvSpPr>
          <p:nvPr/>
        </p:nvSpPr>
        <p:spPr bwMode="auto">
          <a:xfrm>
            <a:off x="777875" y="5300663"/>
            <a:ext cx="754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b="1">
                <a:solidFill>
                  <a:srgbClr val="7030A0"/>
                </a:solidFill>
              </a:rPr>
              <a:t>Jean-Pierre DELORME - IA-IPR STI  - Académie de Montpellier </a:t>
            </a:r>
          </a:p>
          <a:p>
            <a:pPr algn="ctr"/>
            <a:r>
              <a:rPr lang="fr-FR" b="1">
                <a:solidFill>
                  <a:srgbClr val="7030A0"/>
                </a:solidFill>
              </a:rPr>
              <a:t>(chargé de mission nationale environnement nucléaire) </a:t>
            </a:r>
          </a:p>
          <a:p>
            <a:pPr algn="ctr"/>
            <a:endParaRPr lang="fr-FR" b="1">
              <a:solidFill>
                <a:srgbClr val="7030A0"/>
              </a:solidFill>
            </a:endParaRPr>
          </a:p>
          <a:p>
            <a:pPr algn="ctr"/>
            <a:r>
              <a:rPr lang="fr-FR" b="1">
                <a:solidFill>
                  <a:srgbClr val="7030A0"/>
                </a:solidFill>
              </a:rPr>
              <a:t>Jacques CADON – Chef de travaux du LP Alexis de Tocqueville Cherbourg - 50</a:t>
            </a:r>
          </a:p>
        </p:txBody>
      </p:sp>
      <p:sp>
        <p:nvSpPr>
          <p:cNvPr id="76807"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6C5E9C7-48AA-42E0-BC88-FAC7637C3862}" type="slidenum">
              <a:rPr lang="fr-FR">
                <a:solidFill>
                  <a:srgbClr val="898989"/>
                </a:solidFill>
              </a:rPr>
              <a:pPr fontAlgn="base">
                <a:spcBef>
                  <a:spcPct val="0"/>
                </a:spcBef>
                <a:spcAft>
                  <a:spcPct val="0"/>
                </a:spcAft>
              </a:pPr>
              <a:t>74</a:t>
            </a:fld>
            <a:endParaRPr lang="fr-FR">
              <a:solidFill>
                <a:srgbClr val="898989"/>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Habilitations en Bac </a:t>
            </a:r>
            <a:r>
              <a:rPr lang="fr-FR" sz="3200" b="1">
                <a:solidFill>
                  <a:prstClr val="white"/>
                </a:solidFill>
              </a:rPr>
              <a:t>Pro </a:t>
            </a:r>
            <a:r>
              <a:rPr lang="fr-FR" sz="3200" b="1" smtClean="0">
                <a:solidFill>
                  <a:prstClr val="white"/>
                </a:solidFill>
              </a:rPr>
              <a:t>T.I.I.N</a:t>
            </a:r>
            <a:r>
              <a:rPr lang="fr-FR" sz="3200" b="1" dirty="0">
                <a:solidFill>
                  <a:prstClr val="white"/>
                </a:solidFill>
              </a:rPr>
              <a:t>.</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PNF Filière nucléaire</a:t>
            </a:r>
          </a:p>
        </p:txBody>
      </p:sp>
      <p:graphicFrame>
        <p:nvGraphicFramePr>
          <p:cNvPr id="8" name="Tableau 7"/>
          <p:cNvGraphicFramePr>
            <a:graphicFrameLocks noGrp="1"/>
          </p:cNvGraphicFramePr>
          <p:nvPr/>
        </p:nvGraphicFramePr>
        <p:xfrm>
          <a:off x="755650" y="981075"/>
          <a:ext cx="8208963" cy="5731223"/>
        </p:xfrm>
        <a:graphic>
          <a:graphicData uri="http://schemas.openxmlformats.org/drawingml/2006/table">
            <a:tbl>
              <a:tblPr bandCol="1">
                <a:tableStyleId>{ED083AE6-46FA-4A59-8FB0-9F97EB10719F}</a:tableStyleId>
              </a:tblPr>
              <a:tblGrid>
                <a:gridCol w="2736321"/>
                <a:gridCol w="2880337"/>
                <a:gridCol w="2592305"/>
              </a:tblGrid>
              <a:tr h="487947">
                <a:tc>
                  <a:txBody>
                    <a:bodyPr/>
                    <a:lstStyle/>
                    <a:p>
                      <a:pPr algn="ctr">
                        <a:spcAft>
                          <a:spcPts val="0"/>
                        </a:spcAft>
                      </a:pPr>
                      <a:r>
                        <a:rPr lang="fr-FR" sz="1600" dirty="0"/>
                        <a:t>Quand</a:t>
                      </a:r>
                      <a:endParaRPr lang="fr-FR" sz="1600" dirty="0">
                        <a:latin typeface="Arial Narrow"/>
                        <a:ea typeface="Calibri"/>
                        <a:cs typeface="Arial Unicode MS"/>
                      </a:endParaRPr>
                    </a:p>
                  </a:txBody>
                  <a:tcPr marL="64451" marR="64451" marT="0" marB="0" anchor="ctr"/>
                </a:tc>
                <a:tc>
                  <a:txBody>
                    <a:bodyPr/>
                    <a:lstStyle/>
                    <a:p>
                      <a:pPr algn="ctr">
                        <a:spcAft>
                          <a:spcPts val="0"/>
                        </a:spcAft>
                      </a:pPr>
                      <a:r>
                        <a:rPr lang="fr-FR" sz="1600"/>
                        <a:t>Intitulé de la formation</a:t>
                      </a:r>
                      <a:endParaRPr lang="fr-FR" sz="1600">
                        <a:latin typeface="Arial Narrow"/>
                        <a:ea typeface="Calibri"/>
                        <a:cs typeface="Arial Unicode MS"/>
                      </a:endParaRPr>
                    </a:p>
                  </a:txBody>
                  <a:tcPr marL="64451" marR="64451" marT="0" marB="0" anchor="ctr"/>
                </a:tc>
                <a:tc>
                  <a:txBody>
                    <a:bodyPr/>
                    <a:lstStyle/>
                    <a:p>
                      <a:pPr algn="ctr">
                        <a:spcAft>
                          <a:spcPts val="0"/>
                        </a:spcAft>
                      </a:pPr>
                      <a:r>
                        <a:rPr lang="fr-FR" sz="1600"/>
                        <a:t>Où</a:t>
                      </a:r>
                      <a:endParaRPr lang="fr-FR" sz="1600">
                        <a:latin typeface="Arial Narrow"/>
                        <a:ea typeface="Calibri"/>
                        <a:cs typeface="Arial Unicode MS"/>
                      </a:endParaRPr>
                    </a:p>
                  </a:txBody>
                  <a:tcPr marL="64451" marR="64451" marT="0" marB="0" anchor="ctr"/>
                </a:tc>
              </a:tr>
              <a:tr h="487641">
                <a:tc>
                  <a:txBody>
                    <a:bodyPr/>
                    <a:lstStyle/>
                    <a:p>
                      <a:pPr algn="just">
                        <a:spcAft>
                          <a:spcPts val="0"/>
                        </a:spcAft>
                      </a:pPr>
                      <a:r>
                        <a:rPr lang="fr-FR" sz="1600" dirty="0"/>
                        <a:t>En première année de Bac Pro</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Risques </a:t>
                      </a:r>
                      <a:r>
                        <a:rPr lang="fr-FR" sz="1600" dirty="0" smtClean="0"/>
                        <a:t>électriques</a:t>
                      </a:r>
                      <a:r>
                        <a:rPr lang="fr-FR" sz="1600" baseline="0" dirty="0" smtClean="0"/>
                        <a:t> </a:t>
                      </a:r>
                      <a:r>
                        <a:rPr lang="fr-FR" sz="1600" dirty="0" smtClean="0"/>
                        <a:t>B1V </a:t>
                      </a:r>
                      <a:r>
                        <a:rPr lang="fr-FR" sz="1600" dirty="0"/>
                        <a:t>et H0</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Dans les établissements scolaires</a:t>
                      </a:r>
                      <a:endParaRPr lang="fr-FR" sz="1600" b="1" dirty="0">
                        <a:latin typeface="Arial Narrow"/>
                        <a:ea typeface="Calibri"/>
                        <a:cs typeface="Arial Unicode MS"/>
                      </a:endParaRPr>
                    </a:p>
                  </a:txBody>
                  <a:tcPr marL="64451" marR="64451" marT="0" marB="0" anchor="ctr"/>
                </a:tc>
              </a:tr>
              <a:tr h="975283">
                <a:tc>
                  <a:txBody>
                    <a:bodyPr/>
                    <a:lstStyle/>
                    <a:p>
                      <a:pPr algn="just">
                        <a:spcAft>
                          <a:spcPts val="0"/>
                        </a:spcAft>
                      </a:pPr>
                      <a:r>
                        <a:rPr lang="fr-FR" sz="1600" dirty="0"/>
                        <a:t>En première année, avant la 1</a:t>
                      </a:r>
                      <a:r>
                        <a:rPr lang="fr-FR" sz="1600" baseline="30000" dirty="0"/>
                        <a:t>ère</a:t>
                      </a:r>
                      <a:r>
                        <a:rPr lang="fr-FR" sz="1600" dirty="0"/>
                        <a:t> période de stage en entreprise</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Prévention des Risques : niveau 1</a:t>
                      </a:r>
                    </a:p>
                    <a:p>
                      <a:pPr algn="just">
                        <a:spcAft>
                          <a:spcPts val="0"/>
                        </a:spcAft>
                      </a:pPr>
                      <a:r>
                        <a:rPr lang="fr-FR" sz="1600" dirty="0"/>
                        <a:t>PR1</a:t>
                      </a:r>
                    </a:p>
                    <a:p>
                      <a:pPr algn="just">
                        <a:spcAft>
                          <a:spcPts val="0"/>
                        </a:spcAft>
                      </a:pPr>
                      <a:r>
                        <a:rPr lang="fr-FR" sz="1600" dirty="0"/>
                        <a:t>Avec choix de l’option parmi </a:t>
                      </a:r>
                    </a:p>
                    <a:p>
                      <a:pPr algn="just">
                        <a:spcAft>
                          <a:spcPts val="0"/>
                        </a:spcAft>
                      </a:pPr>
                      <a:r>
                        <a:rPr lang="fr-FR" sz="1600" dirty="0"/>
                        <a:t>RN, CC, CR</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Centre agréé CEFRI</a:t>
                      </a:r>
                      <a:endParaRPr lang="fr-FR" sz="1600" b="1" dirty="0">
                        <a:latin typeface="Arial Narrow"/>
                        <a:ea typeface="Calibri"/>
                        <a:cs typeface="Arial Unicode MS"/>
                      </a:endParaRPr>
                    </a:p>
                  </a:txBody>
                  <a:tcPr marL="64451" marR="64451" marT="0" marB="0" anchor="ctr"/>
                </a:tc>
              </a:tr>
              <a:tr h="731462">
                <a:tc>
                  <a:txBody>
                    <a:bodyPr/>
                    <a:lstStyle/>
                    <a:p>
                      <a:pPr algn="just">
                        <a:spcAft>
                          <a:spcPts val="0"/>
                        </a:spcAft>
                      </a:pPr>
                      <a:r>
                        <a:rPr lang="fr-FR" sz="1600"/>
                        <a:t>En première année, avant la 1</a:t>
                      </a:r>
                      <a:r>
                        <a:rPr lang="fr-FR" sz="1600" baseline="30000"/>
                        <a:t>ère</a:t>
                      </a:r>
                      <a:r>
                        <a:rPr lang="fr-FR" sz="1600"/>
                        <a:t> période de stage en entreprise</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Assurance Qualité : AQ1</a:t>
                      </a:r>
                    </a:p>
                    <a:p>
                      <a:pPr algn="just">
                        <a:spcAft>
                          <a:spcPts val="0"/>
                        </a:spcAft>
                      </a:pPr>
                      <a:r>
                        <a:rPr lang="fr-FR" sz="1600" dirty="0"/>
                        <a:t>Habilitation de Niveau 1 : HN1</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Centre habilité UTO</a:t>
                      </a:r>
                      <a:endParaRPr lang="fr-FR" sz="1600" b="1" dirty="0">
                        <a:latin typeface="Arial Narrow"/>
                        <a:ea typeface="Calibri"/>
                        <a:cs typeface="Arial Unicode MS"/>
                      </a:endParaRPr>
                    </a:p>
                  </a:txBody>
                  <a:tcPr marL="64451" marR="64451" marT="0" marB="0" anchor="ctr"/>
                </a:tc>
              </a:tr>
              <a:tr h="975283">
                <a:tc>
                  <a:txBody>
                    <a:bodyPr/>
                    <a:lstStyle/>
                    <a:p>
                      <a:pPr algn="just">
                        <a:spcAft>
                          <a:spcPts val="0"/>
                        </a:spcAft>
                      </a:pPr>
                      <a:r>
                        <a:rPr lang="fr-FR" sz="1600"/>
                        <a:t>En première année, avant la 1</a:t>
                      </a:r>
                      <a:r>
                        <a:rPr lang="fr-FR" sz="1600" baseline="30000"/>
                        <a:t>ère</a:t>
                      </a:r>
                      <a:r>
                        <a:rPr lang="fr-FR" sz="1600"/>
                        <a:t> période de stage en entreprise (après le HN1) ou en deuxième année de formation</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Qualité Sûreté des Prestataires</a:t>
                      </a:r>
                    </a:p>
                    <a:p>
                      <a:pPr algn="just">
                        <a:spcAft>
                          <a:spcPts val="0"/>
                        </a:spcAft>
                      </a:pPr>
                      <a:r>
                        <a:rPr lang="fr-FR" sz="1600" dirty="0"/>
                        <a:t>QSP</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Centre habilité UTO</a:t>
                      </a:r>
                      <a:endParaRPr lang="fr-FR" sz="1600" b="1" dirty="0">
                        <a:latin typeface="Arial Narrow"/>
                        <a:ea typeface="Calibri"/>
                        <a:cs typeface="Arial Unicode MS"/>
                      </a:endParaRPr>
                    </a:p>
                  </a:txBody>
                  <a:tcPr marL="64451" marR="64451" marT="0" marB="0" anchor="ctr"/>
                </a:tc>
              </a:tr>
              <a:tr h="487641">
                <a:tc>
                  <a:txBody>
                    <a:bodyPr/>
                    <a:lstStyle/>
                    <a:p>
                      <a:pPr algn="just">
                        <a:spcAft>
                          <a:spcPts val="0"/>
                        </a:spcAft>
                      </a:pPr>
                      <a:r>
                        <a:rPr lang="fr-FR" sz="1600"/>
                        <a:t>En classe de première ou terminale</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Sécurité Secourisme du Travail</a:t>
                      </a:r>
                    </a:p>
                    <a:p>
                      <a:pPr algn="just">
                        <a:spcAft>
                          <a:spcPts val="0"/>
                        </a:spcAft>
                      </a:pPr>
                      <a:r>
                        <a:rPr lang="fr-FR" sz="1600" dirty="0"/>
                        <a:t>SST</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Dans les établissements scolaires en cours </a:t>
                      </a:r>
                      <a:r>
                        <a:rPr lang="fr-FR" sz="1600"/>
                        <a:t>de </a:t>
                      </a:r>
                      <a:r>
                        <a:rPr lang="fr-FR" sz="1600" baseline="0" smtClean="0"/>
                        <a:t> PSE</a:t>
                      </a:r>
                      <a:endParaRPr lang="fr-FR" sz="1600" b="1" dirty="0">
                        <a:latin typeface="Arial Narrow"/>
                        <a:ea typeface="Calibri"/>
                        <a:cs typeface="Arial Unicode MS"/>
                      </a:endParaRPr>
                    </a:p>
                  </a:txBody>
                  <a:tcPr marL="64451" marR="64451" marT="0" marB="0" anchor="ctr"/>
                </a:tc>
              </a:tr>
              <a:tr h="731462">
                <a:tc>
                  <a:txBody>
                    <a:bodyPr/>
                    <a:lstStyle/>
                    <a:p>
                      <a:pPr algn="just">
                        <a:spcAft>
                          <a:spcPts val="0"/>
                        </a:spcAft>
                      </a:pPr>
                      <a:r>
                        <a:rPr lang="fr-FR" sz="1600"/>
                        <a:t>En cours de formation</a:t>
                      </a:r>
                    </a:p>
                    <a:p>
                      <a:pPr algn="just">
                        <a:spcAft>
                          <a:spcPts val="0"/>
                        </a:spcAft>
                      </a:pPr>
                      <a:r>
                        <a:rPr lang="fr-FR" sz="1600"/>
                        <a:t>1</a:t>
                      </a:r>
                      <a:r>
                        <a:rPr lang="fr-FR" sz="1600" baseline="30000"/>
                        <a:t>ère</a:t>
                      </a:r>
                      <a:r>
                        <a:rPr lang="fr-FR" sz="1600"/>
                        <a:t> année de préférence</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Prévention des Risques liés à l’Activité Physique : PRAP</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Dans les établissements scolaires (par des formateurs habilités)</a:t>
                      </a:r>
                      <a:endParaRPr lang="fr-FR" sz="1600" b="1" dirty="0">
                        <a:latin typeface="Arial Narrow"/>
                        <a:ea typeface="Calibri"/>
                        <a:cs typeface="Arial Unicode MS"/>
                      </a:endParaRPr>
                    </a:p>
                  </a:txBody>
                  <a:tcPr marL="64451" marR="64451" marT="0" marB="0" anchor="ctr"/>
                </a:tc>
              </a:tr>
              <a:tr h="427078">
                <a:tc>
                  <a:txBody>
                    <a:bodyPr/>
                    <a:lstStyle/>
                    <a:p>
                      <a:pPr algn="just">
                        <a:spcAft>
                          <a:spcPts val="0"/>
                        </a:spcAft>
                      </a:pPr>
                      <a:r>
                        <a:rPr lang="fr-FR" sz="1600"/>
                        <a:t>En cours de formation</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a:t>Risque incendie niveau 1 </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Centre habilité</a:t>
                      </a:r>
                      <a:endParaRPr lang="fr-FR" sz="1600" b="1" dirty="0">
                        <a:latin typeface="Arial Narrow"/>
                        <a:ea typeface="Calibri"/>
                        <a:cs typeface="Arial Unicode MS"/>
                      </a:endParaRPr>
                    </a:p>
                  </a:txBody>
                  <a:tcPr marL="64451" marR="64451" marT="0" marB="0" anchor="ctr"/>
                </a:tc>
              </a:tr>
              <a:tr h="427078">
                <a:tc>
                  <a:txBody>
                    <a:bodyPr/>
                    <a:lstStyle/>
                    <a:p>
                      <a:pPr algn="just">
                        <a:spcAft>
                          <a:spcPts val="0"/>
                        </a:spcAft>
                      </a:pPr>
                      <a:r>
                        <a:rPr lang="fr-FR" sz="1600"/>
                        <a:t>En cours de formation	</a:t>
                      </a:r>
                      <a:endParaRPr lang="fr-FR" sz="1600" b="1">
                        <a:latin typeface="Arial Narrow"/>
                        <a:ea typeface="Calibri"/>
                        <a:cs typeface="Arial Unicode MS"/>
                      </a:endParaRPr>
                    </a:p>
                  </a:txBody>
                  <a:tcPr marL="64451" marR="64451" marT="0" marB="0" anchor="ctr"/>
                </a:tc>
                <a:tc>
                  <a:txBody>
                    <a:bodyPr/>
                    <a:lstStyle/>
                    <a:p>
                      <a:pPr algn="just">
                        <a:spcAft>
                          <a:spcPts val="0"/>
                        </a:spcAft>
                      </a:pPr>
                      <a:r>
                        <a:rPr lang="fr-FR" sz="1600" dirty="0"/>
                        <a:t>Travail en hauteur</a:t>
                      </a:r>
                      <a:endParaRPr lang="fr-FR" sz="1600" b="1" dirty="0">
                        <a:latin typeface="Arial Narrow"/>
                        <a:ea typeface="Calibri"/>
                        <a:cs typeface="Arial Unicode MS"/>
                      </a:endParaRPr>
                    </a:p>
                  </a:txBody>
                  <a:tcPr marL="64451" marR="64451" marT="0" marB="0" anchor="ctr"/>
                </a:tc>
                <a:tc>
                  <a:txBody>
                    <a:bodyPr/>
                    <a:lstStyle/>
                    <a:p>
                      <a:pPr algn="just">
                        <a:spcAft>
                          <a:spcPts val="0"/>
                        </a:spcAft>
                      </a:pPr>
                      <a:r>
                        <a:rPr lang="fr-FR" sz="1600" dirty="0"/>
                        <a:t>Centre habilité</a:t>
                      </a:r>
                      <a:endParaRPr lang="fr-FR" sz="1600" b="1" dirty="0">
                        <a:latin typeface="Arial Narrow"/>
                        <a:ea typeface="Calibri"/>
                        <a:cs typeface="Arial Unicode MS"/>
                      </a:endParaRPr>
                    </a:p>
                  </a:txBody>
                  <a:tcPr marL="64451" marR="64451" marT="0" marB="0"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endParaRPr lang="fr-FR" sz="3200" b="1" dirty="0">
              <a:solidFill>
                <a:prstClr val="white"/>
              </a:solidFill>
            </a:endParaRPr>
          </a:p>
        </p:txBody>
      </p:sp>
      <p:sp>
        <p:nvSpPr>
          <p:cNvPr id="7" name="ZoneTexte 6"/>
          <p:cNvSpPr txBox="1"/>
          <p:nvPr/>
        </p:nvSpPr>
        <p:spPr>
          <a:xfrm>
            <a:off x="853842" y="2476818"/>
            <a:ext cx="7920880" cy="584775"/>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3200" b="1" spc="50" dirty="0">
                <a:ln w="11430"/>
                <a:solidFill>
                  <a:srgbClr val="7030A0"/>
                </a:solidFill>
                <a:effectLst>
                  <a:outerShdw blurRad="76200" dist="50800" dir="5400000" algn="tl" rotWithShape="0">
                    <a:srgbClr val="000000">
                      <a:alpha val="65000"/>
                    </a:srgbClr>
                  </a:outerShdw>
                </a:effectLst>
              </a:rPr>
              <a:t>MERCI DE VOTRE ATTENTION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0245" name="Rectangle 7"/>
          <p:cNvSpPr>
            <a:spLocks noChangeArrowheads="1"/>
          </p:cNvSpPr>
          <p:nvPr/>
        </p:nvSpPr>
        <p:spPr bwMode="auto">
          <a:xfrm>
            <a:off x="962025" y="1125538"/>
            <a:ext cx="7786688"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 </a:t>
            </a:r>
            <a:r>
              <a:rPr lang="fr-FR" sz="2000" b="1">
                <a:solidFill>
                  <a:srgbClr val="7030A0"/>
                </a:solidFill>
              </a:rPr>
              <a:t>Analyse des résultats de l’ensemble des candidats :</a:t>
            </a:r>
          </a:p>
          <a:p>
            <a:endParaRPr lang="fr-FR" sz="2000">
              <a:solidFill>
                <a:srgbClr val="7030A0"/>
              </a:solidFill>
            </a:endParaRPr>
          </a:p>
          <a:p>
            <a:r>
              <a:rPr lang="fr-FR" sz="2000">
                <a:solidFill>
                  <a:srgbClr val="7030A0"/>
                </a:solidFill>
              </a:rPr>
              <a:t>Moyenne générale : 12.21</a:t>
            </a:r>
          </a:p>
          <a:p>
            <a:r>
              <a:rPr lang="fr-FR" sz="2000">
                <a:solidFill>
                  <a:srgbClr val="7030A0"/>
                </a:solidFill>
              </a:rPr>
              <a:t>Ecart Type : 2.85</a:t>
            </a:r>
          </a:p>
          <a:p>
            <a:r>
              <a:rPr lang="fr-FR" sz="2000">
                <a:solidFill>
                  <a:srgbClr val="7030A0"/>
                </a:solidFill>
              </a:rPr>
              <a:t>Note Maxi : 17.5</a:t>
            </a:r>
          </a:p>
          <a:p>
            <a:r>
              <a:rPr lang="fr-FR" sz="2000">
                <a:solidFill>
                  <a:srgbClr val="7030A0"/>
                </a:solidFill>
              </a:rPr>
              <a:t>Note Min : 0, le candidat ne s’est pas présenté.</a:t>
            </a:r>
          </a:p>
          <a:p>
            <a:r>
              <a:rPr lang="fr-FR" sz="2000">
                <a:solidFill>
                  <a:srgbClr val="7030A0"/>
                </a:solidFill>
              </a:rPr>
              <a:t>Ci-dessous la répartition des notes des candidats.</a:t>
            </a:r>
          </a:p>
          <a:p>
            <a:endParaRPr lang="fr-FR"/>
          </a:p>
        </p:txBody>
      </p:sp>
      <p:graphicFrame>
        <p:nvGraphicFramePr>
          <p:cNvPr id="9" name="Graphique 8"/>
          <p:cNvGraphicFramePr/>
          <p:nvPr/>
        </p:nvGraphicFramePr>
        <p:xfrm>
          <a:off x="2339752" y="3648512"/>
          <a:ext cx="4783757"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024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D16D52-9103-40ED-86E1-CFC48B8F0DE6}" type="slidenum">
              <a:rPr lang="fr-FR">
                <a:solidFill>
                  <a:srgbClr val="898989"/>
                </a:solidFill>
              </a:rPr>
              <a:pPr fontAlgn="base">
                <a:spcBef>
                  <a:spcPct val="0"/>
                </a:spcBef>
                <a:spcAft>
                  <a:spcPct val="0"/>
                </a:spcAft>
              </a:pPr>
              <a:t>8</a:t>
            </a:fld>
            <a:endParaRPr lang="fr-FR">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3" descr="IG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90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539552"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200" b="1" dirty="0">
                <a:solidFill>
                  <a:prstClr val="white"/>
                </a:solidFill>
              </a:rPr>
              <a:t>Bilan de la session 2013 - BTS EN</a:t>
            </a:r>
          </a:p>
        </p:txBody>
      </p:sp>
      <p:sp>
        <p:nvSpPr>
          <p:cNvPr id="2" name="Rectangle 1"/>
          <p:cNvSpPr/>
          <p:nvPr/>
        </p:nvSpPr>
        <p:spPr>
          <a:xfrm>
            <a:off x="6444208" y="251460"/>
            <a:ext cx="2421867" cy="369332"/>
          </a:xfrm>
          <a:prstGeom prst="rect">
            <a:avLst/>
          </a:prstGeom>
          <a:noFill/>
        </p:spPr>
        <p:txBody>
          <a:bodyPr>
            <a:spAutoFit/>
          </a:bodyPr>
          <a:lstStyle/>
          <a:p>
            <a:pPr algn="ctr" fontAlgn="auto">
              <a:spcBef>
                <a:spcPts val="0"/>
              </a:spcBef>
              <a:spcAft>
                <a:spcPts val="0"/>
              </a:spcAft>
              <a:defRPr/>
            </a:pPr>
            <a:r>
              <a:rPr lang="fr-FR" spc="100" dirty="0">
                <a:ln w="18000">
                  <a:solidFill>
                    <a:schemeClr val="accent1">
                      <a:satMod val="200000"/>
                      <a:tint val="72000"/>
                    </a:schemeClr>
                  </a:solidFill>
                  <a:prstDash val="solid"/>
                </a:ln>
                <a:solidFill>
                  <a:srgbClr val="7030A0">
                    <a:alpha val="5700"/>
                  </a:srgbClr>
                </a:solidFill>
                <a:effectLst>
                  <a:outerShdw blurRad="38100" dist="38100" dir="2700000" algn="tl">
                    <a:srgbClr val="000000">
                      <a:alpha val="43137"/>
                    </a:srgbClr>
                  </a:outerShdw>
                </a:effectLst>
                <a:latin typeface="+mn-lt"/>
                <a:cs typeface="+mn-cs"/>
              </a:rPr>
              <a:t>PNF Filière nucléaire</a:t>
            </a:r>
          </a:p>
        </p:txBody>
      </p:sp>
      <p:sp>
        <p:nvSpPr>
          <p:cNvPr id="11269" name="Rectangle 6"/>
          <p:cNvSpPr>
            <a:spLocks noChangeArrowheads="1"/>
          </p:cNvSpPr>
          <p:nvPr/>
        </p:nvSpPr>
        <p:spPr bwMode="auto">
          <a:xfrm>
            <a:off x="969963" y="1484313"/>
            <a:ext cx="770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a:solidFill>
                  <a:srgbClr val="7030A0"/>
                </a:solidFill>
              </a:rPr>
              <a:t>• </a:t>
            </a:r>
            <a:r>
              <a:rPr lang="fr-FR" sz="2000" b="1">
                <a:solidFill>
                  <a:srgbClr val="7030A0"/>
                </a:solidFill>
              </a:rPr>
              <a:t>Analyse des résultats par discipline :</a:t>
            </a:r>
          </a:p>
          <a:p>
            <a:endParaRPr lang="fr-FR" sz="2000">
              <a:solidFill>
                <a:srgbClr val="7030A0"/>
              </a:solidFill>
            </a:endParaRPr>
          </a:p>
          <a:p>
            <a:r>
              <a:rPr lang="fr-FR" sz="2000" b="1">
                <a:solidFill>
                  <a:srgbClr val="7030A0"/>
                </a:solidFill>
              </a:rPr>
              <a:t>Culture générale :</a:t>
            </a:r>
          </a:p>
          <a:p>
            <a:pPr algn="just"/>
            <a:r>
              <a:rPr lang="fr-FR" sz="2000">
                <a:solidFill>
                  <a:srgbClr val="7030A0"/>
                </a:solidFill>
              </a:rPr>
              <a:t>Le membre du Jury n’a pas été surpris par les résultats, le sujet était conforme aux attentes des formateurs.</a:t>
            </a:r>
          </a:p>
        </p:txBody>
      </p:sp>
      <p:graphicFrame>
        <p:nvGraphicFramePr>
          <p:cNvPr id="3" name="Tableau 2"/>
          <p:cNvGraphicFramePr>
            <a:graphicFrameLocks noGrp="1" noChangeAspect="1"/>
          </p:cNvGraphicFramePr>
          <p:nvPr/>
        </p:nvGraphicFramePr>
        <p:xfrm>
          <a:off x="969963" y="3409950"/>
          <a:ext cx="7705725" cy="2847974"/>
        </p:xfrm>
        <a:graphic>
          <a:graphicData uri="http://schemas.openxmlformats.org/drawingml/2006/table">
            <a:tbl>
              <a:tblPr firstRow="1" firstCol="1" bandRow="1">
                <a:tableStyleId>{5C22544A-7EE6-4342-B048-85BDC9FD1C3A}</a:tableStyleId>
              </a:tblPr>
              <a:tblGrid>
                <a:gridCol w="1658146"/>
                <a:gridCol w="4541635"/>
                <a:gridCol w="1505944"/>
              </a:tblGrid>
              <a:tr h="701130">
                <a:tc>
                  <a:txBody>
                    <a:bodyPr/>
                    <a:lstStyle/>
                    <a:p>
                      <a:pPr algn="ctr">
                        <a:lnSpc>
                          <a:spcPct val="115000"/>
                        </a:lnSpc>
                        <a:spcAft>
                          <a:spcPts val="0"/>
                        </a:spcAft>
                      </a:pPr>
                      <a:r>
                        <a:rPr lang="fr-FR" sz="2000" dirty="0">
                          <a:effectLst/>
                        </a:rPr>
                        <a:t>Nombre de candidats</a:t>
                      </a:r>
                      <a:endParaRPr lang="fr-FR" sz="2000" dirty="0">
                        <a:effectLst/>
                        <a:latin typeface="Calibri"/>
                        <a:ea typeface="Calibri"/>
                        <a:cs typeface="Times New Roman"/>
                      </a:endParaRPr>
                    </a:p>
                  </a:txBody>
                  <a:tcPr marL="68568" marR="68568" marT="0" marB="0"/>
                </a:tc>
                <a:tc>
                  <a:txBody>
                    <a:bodyPr/>
                    <a:lstStyle/>
                    <a:p>
                      <a:pPr algn="ctr">
                        <a:lnSpc>
                          <a:spcPct val="115000"/>
                        </a:lnSpc>
                        <a:spcAft>
                          <a:spcPts val="0"/>
                        </a:spcAft>
                      </a:pPr>
                      <a:r>
                        <a:rPr lang="fr-FR" sz="2000" dirty="0" err="1">
                          <a:effectLst/>
                        </a:rPr>
                        <a:t>Etablissement</a:t>
                      </a:r>
                      <a:endParaRPr lang="fr-FR" sz="2000" dirty="0">
                        <a:effectLst/>
                        <a:latin typeface="Calibri"/>
                        <a:ea typeface="Calibri"/>
                        <a:cs typeface="Times New Roman"/>
                      </a:endParaRPr>
                    </a:p>
                  </a:txBody>
                  <a:tcPr marL="68568" marR="68568" marT="0" marB="0"/>
                </a:tc>
                <a:tc>
                  <a:txBody>
                    <a:bodyPr/>
                    <a:lstStyle/>
                    <a:p>
                      <a:pPr algn="ctr">
                        <a:lnSpc>
                          <a:spcPct val="115000"/>
                        </a:lnSpc>
                        <a:spcAft>
                          <a:spcPts val="0"/>
                        </a:spcAft>
                      </a:pPr>
                      <a:r>
                        <a:rPr lang="fr-FR" sz="2000">
                          <a:effectLst/>
                        </a:rPr>
                        <a:t>Moyenne</a:t>
                      </a:r>
                      <a:endParaRPr lang="fr-FR" sz="2000">
                        <a:effectLst/>
                        <a:latin typeface="Calibri"/>
                        <a:ea typeface="Calibri"/>
                        <a:cs typeface="Times New Roman"/>
                      </a:endParaRPr>
                    </a:p>
                  </a:txBody>
                  <a:tcPr marL="68568" marR="68568" marT="0" marB="0"/>
                </a:tc>
              </a:tr>
              <a:tr h="350565">
                <a:tc>
                  <a:txBody>
                    <a:bodyPr/>
                    <a:lstStyle/>
                    <a:p>
                      <a:pPr algn="ctr">
                        <a:lnSpc>
                          <a:spcPct val="115000"/>
                        </a:lnSpc>
                        <a:spcAft>
                          <a:spcPts val="0"/>
                        </a:spcAft>
                      </a:pPr>
                      <a:r>
                        <a:rPr lang="fr-FR" sz="2000">
                          <a:effectLst/>
                        </a:rPr>
                        <a:t>16</a:t>
                      </a:r>
                      <a:endParaRPr lang="fr-FR" sz="200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a:effectLst/>
                        </a:rPr>
                        <a:t>CFA  Education Nationale du GARD</a:t>
                      </a:r>
                      <a:endParaRPr lang="fr-FR" sz="2000">
                        <a:effectLst/>
                        <a:latin typeface="Calibri"/>
                        <a:ea typeface="Calibri"/>
                        <a:cs typeface="Times New Roman"/>
                      </a:endParaRPr>
                    </a:p>
                  </a:txBody>
                  <a:tcPr marL="68568" marR="68568" marT="0" marB="0"/>
                </a:tc>
                <a:tc>
                  <a:txBody>
                    <a:bodyPr/>
                    <a:lstStyle/>
                    <a:p>
                      <a:pPr>
                        <a:lnSpc>
                          <a:spcPct val="115000"/>
                        </a:lnSpc>
                        <a:spcAft>
                          <a:spcPts val="0"/>
                        </a:spcAft>
                      </a:pPr>
                      <a:r>
                        <a:rPr lang="fr-FR" sz="2000">
                          <a:effectLst/>
                        </a:rPr>
                        <a:t>10.09</a:t>
                      </a:r>
                      <a:endParaRPr lang="fr-FR" sz="2000">
                        <a:effectLst/>
                        <a:latin typeface="Calibri"/>
                        <a:ea typeface="Calibri"/>
                        <a:cs typeface="Times New Roman"/>
                      </a:endParaRPr>
                    </a:p>
                  </a:txBody>
                  <a:tcPr marL="68568" marR="68568" marT="0" marB="0"/>
                </a:tc>
              </a:tr>
              <a:tr h="350565">
                <a:tc>
                  <a:txBody>
                    <a:bodyPr/>
                    <a:lstStyle/>
                    <a:p>
                      <a:pPr algn="ctr">
                        <a:lnSpc>
                          <a:spcPct val="115000"/>
                        </a:lnSpc>
                        <a:spcAft>
                          <a:spcPts val="0"/>
                        </a:spcAft>
                      </a:pPr>
                      <a:r>
                        <a:rPr lang="fr-FR" sz="2000">
                          <a:effectLst/>
                        </a:rPr>
                        <a:t>10</a:t>
                      </a:r>
                      <a:endParaRPr lang="fr-FR" sz="200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a:effectLst/>
                        </a:rPr>
                        <a:t>Lycée Blaise Pascal Saint DIZIER</a:t>
                      </a:r>
                      <a:endParaRPr lang="fr-FR" sz="2000">
                        <a:effectLst/>
                        <a:latin typeface="Calibri"/>
                        <a:ea typeface="Calibri"/>
                        <a:cs typeface="Times New Roman"/>
                      </a:endParaRPr>
                    </a:p>
                  </a:txBody>
                  <a:tcPr marL="68568" marR="68568" marT="0" marB="0"/>
                </a:tc>
                <a:tc>
                  <a:txBody>
                    <a:bodyPr/>
                    <a:lstStyle/>
                    <a:p>
                      <a:pPr>
                        <a:lnSpc>
                          <a:spcPct val="115000"/>
                        </a:lnSpc>
                        <a:spcAft>
                          <a:spcPts val="0"/>
                        </a:spcAft>
                      </a:pPr>
                      <a:r>
                        <a:rPr lang="fr-FR" sz="2000">
                          <a:effectLst/>
                        </a:rPr>
                        <a:t>11.35</a:t>
                      </a:r>
                      <a:endParaRPr lang="fr-FR" sz="2000">
                        <a:effectLst/>
                        <a:latin typeface="Calibri"/>
                        <a:ea typeface="Calibri"/>
                        <a:cs typeface="Times New Roman"/>
                      </a:endParaRPr>
                    </a:p>
                  </a:txBody>
                  <a:tcPr marL="68568" marR="68568" marT="0" marB="0"/>
                </a:tc>
              </a:tr>
              <a:tr h="394019">
                <a:tc>
                  <a:txBody>
                    <a:bodyPr/>
                    <a:lstStyle/>
                    <a:p>
                      <a:pPr algn="ctr">
                        <a:lnSpc>
                          <a:spcPct val="115000"/>
                        </a:lnSpc>
                        <a:spcAft>
                          <a:spcPts val="0"/>
                        </a:spcAft>
                      </a:pPr>
                      <a:r>
                        <a:rPr lang="fr-FR" sz="2000" dirty="0">
                          <a:effectLst/>
                        </a:rPr>
                        <a:t>3</a:t>
                      </a:r>
                      <a:endParaRPr lang="fr-FR" sz="2000" dirty="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a:effectLst/>
                        </a:rPr>
                        <a:t>CFAI Saint DIZIER</a:t>
                      </a:r>
                      <a:endParaRPr lang="fr-FR" sz="2000">
                        <a:effectLst/>
                        <a:latin typeface="Calibri"/>
                        <a:ea typeface="Calibri"/>
                        <a:cs typeface="Times New Roman"/>
                      </a:endParaRPr>
                    </a:p>
                  </a:txBody>
                  <a:tcPr marL="68568" marR="68568" marT="0" marB="0"/>
                </a:tc>
                <a:tc>
                  <a:txBody>
                    <a:bodyPr/>
                    <a:lstStyle/>
                    <a:p>
                      <a:pPr>
                        <a:lnSpc>
                          <a:spcPct val="115000"/>
                        </a:lnSpc>
                        <a:spcAft>
                          <a:spcPts val="0"/>
                        </a:spcAft>
                      </a:pPr>
                      <a:r>
                        <a:rPr lang="fr-FR" sz="2000">
                          <a:effectLst/>
                        </a:rPr>
                        <a:t>8</a:t>
                      </a:r>
                      <a:endParaRPr lang="fr-FR" sz="2000">
                        <a:effectLst/>
                        <a:latin typeface="Calibri"/>
                        <a:ea typeface="Calibri"/>
                        <a:cs typeface="Times New Roman"/>
                      </a:endParaRPr>
                    </a:p>
                  </a:txBody>
                  <a:tcPr marL="68568" marR="68568" marT="0" marB="0"/>
                </a:tc>
              </a:tr>
              <a:tr h="350565">
                <a:tc>
                  <a:txBody>
                    <a:bodyPr/>
                    <a:lstStyle/>
                    <a:p>
                      <a:pPr algn="ctr">
                        <a:lnSpc>
                          <a:spcPct val="115000"/>
                        </a:lnSpc>
                        <a:spcAft>
                          <a:spcPts val="0"/>
                        </a:spcAft>
                      </a:pPr>
                      <a:r>
                        <a:rPr lang="fr-FR" sz="2000">
                          <a:effectLst/>
                        </a:rPr>
                        <a:t>7</a:t>
                      </a:r>
                      <a:endParaRPr lang="fr-FR" sz="200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dirty="0">
                          <a:effectLst/>
                        </a:rPr>
                        <a:t>LPI </a:t>
                      </a:r>
                      <a:r>
                        <a:rPr lang="fr-FR" sz="2000" dirty="0" smtClean="0">
                          <a:effectLst/>
                        </a:rPr>
                        <a:t>Paul-</a:t>
                      </a:r>
                      <a:r>
                        <a:rPr lang="fr-FR" sz="2000" dirty="0" err="1" smtClean="0">
                          <a:effectLst/>
                        </a:rPr>
                        <a:t>Emile</a:t>
                      </a:r>
                      <a:r>
                        <a:rPr lang="fr-FR" sz="2000" dirty="0" smtClean="0">
                          <a:effectLst/>
                        </a:rPr>
                        <a:t> </a:t>
                      </a:r>
                      <a:r>
                        <a:rPr lang="fr-FR" sz="2000" dirty="0">
                          <a:effectLst/>
                        </a:rPr>
                        <a:t>Victor OBERNAI</a:t>
                      </a:r>
                      <a:endParaRPr lang="fr-FR" sz="2000" dirty="0">
                        <a:effectLst/>
                        <a:latin typeface="Calibri"/>
                        <a:ea typeface="Calibri"/>
                        <a:cs typeface="Times New Roman"/>
                      </a:endParaRPr>
                    </a:p>
                  </a:txBody>
                  <a:tcPr marL="68568" marR="68568" marT="0" marB="0"/>
                </a:tc>
                <a:tc>
                  <a:txBody>
                    <a:bodyPr/>
                    <a:lstStyle/>
                    <a:p>
                      <a:pPr>
                        <a:lnSpc>
                          <a:spcPct val="115000"/>
                        </a:lnSpc>
                        <a:spcAft>
                          <a:spcPts val="0"/>
                        </a:spcAft>
                      </a:pPr>
                      <a:r>
                        <a:rPr lang="fr-FR" sz="2000">
                          <a:effectLst/>
                        </a:rPr>
                        <a:t>6.86</a:t>
                      </a:r>
                      <a:endParaRPr lang="fr-FR" sz="2000">
                        <a:effectLst/>
                        <a:latin typeface="Calibri"/>
                        <a:ea typeface="Calibri"/>
                        <a:cs typeface="Times New Roman"/>
                      </a:endParaRPr>
                    </a:p>
                  </a:txBody>
                  <a:tcPr marL="68568" marR="68568" marT="0" marB="0"/>
                </a:tc>
              </a:tr>
              <a:tr h="350565">
                <a:tc>
                  <a:txBody>
                    <a:bodyPr/>
                    <a:lstStyle/>
                    <a:p>
                      <a:pPr algn="ctr">
                        <a:lnSpc>
                          <a:spcPct val="115000"/>
                        </a:lnSpc>
                        <a:spcAft>
                          <a:spcPts val="0"/>
                        </a:spcAft>
                      </a:pPr>
                      <a:r>
                        <a:rPr lang="fr-FR" sz="2000">
                          <a:effectLst/>
                        </a:rPr>
                        <a:t>13</a:t>
                      </a:r>
                      <a:endParaRPr lang="fr-FR" sz="200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a:effectLst/>
                        </a:rPr>
                        <a:t>Lycée A.Malraux MONTEREAU</a:t>
                      </a:r>
                      <a:endParaRPr lang="fr-FR" sz="2000">
                        <a:effectLst/>
                        <a:latin typeface="Calibri"/>
                        <a:ea typeface="Calibri"/>
                        <a:cs typeface="Times New Roman"/>
                      </a:endParaRPr>
                    </a:p>
                  </a:txBody>
                  <a:tcPr marL="68568" marR="68568" marT="0" marB="0"/>
                </a:tc>
                <a:tc>
                  <a:txBody>
                    <a:bodyPr/>
                    <a:lstStyle/>
                    <a:p>
                      <a:pPr>
                        <a:lnSpc>
                          <a:spcPct val="115000"/>
                        </a:lnSpc>
                        <a:spcAft>
                          <a:spcPts val="0"/>
                        </a:spcAft>
                      </a:pPr>
                      <a:r>
                        <a:rPr lang="fr-FR" sz="2000">
                          <a:effectLst/>
                        </a:rPr>
                        <a:t>9.65</a:t>
                      </a:r>
                      <a:endParaRPr lang="fr-FR" sz="2000">
                        <a:effectLst/>
                        <a:latin typeface="Calibri"/>
                        <a:ea typeface="Calibri"/>
                        <a:cs typeface="Times New Roman"/>
                      </a:endParaRPr>
                    </a:p>
                  </a:txBody>
                  <a:tcPr marL="68568" marR="68568" marT="0" marB="0"/>
                </a:tc>
              </a:tr>
              <a:tr h="350565">
                <a:tc>
                  <a:txBody>
                    <a:bodyPr/>
                    <a:lstStyle/>
                    <a:p>
                      <a:pPr algn="ctr">
                        <a:lnSpc>
                          <a:spcPct val="115000"/>
                        </a:lnSpc>
                        <a:spcAft>
                          <a:spcPts val="0"/>
                        </a:spcAft>
                      </a:pPr>
                      <a:r>
                        <a:rPr lang="fr-FR" sz="2000">
                          <a:effectLst/>
                        </a:rPr>
                        <a:t>51</a:t>
                      </a:r>
                      <a:endParaRPr lang="fr-FR" sz="2000">
                        <a:effectLst/>
                        <a:latin typeface="Calibri"/>
                        <a:ea typeface="Calibri"/>
                        <a:cs typeface="Times New Roman"/>
                      </a:endParaRPr>
                    </a:p>
                  </a:txBody>
                  <a:tcPr marL="68568" marR="68568" marT="0" marB="0" anchor="ctr"/>
                </a:tc>
                <a:tc>
                  <a:txBody>
                    <a:bodyPr/>
                    <a:lstStyle/>
                    <a:p>
                      <a:pPr>
                        <a:lnSpc>
                          <a:spcPct val="115000"/>
                        </a:lnSpc>
                        <a:spcAft>
                          <a:spcPts val="0"/>
                        </a:spcAft>
                      </a:pPr>
                      <a:r>
                        <a:rPr lang="fr-FR" sz="2000">
                          <a:effectLst/>
                        </a:rPr>
                        <a:t>Total</a:t>
                      </a:r>
                      <a:endParaRPr lang="fr-FR" sz="2000">
                        <a:effectLst/>
                        <a:latin typeface="Calibri"/>
                        <a:ea typeface="Calibri"/>
                        <a:cs typeface="Times New Roman"/>
                      </a:endParaRPr>
                    </a:p>
                  </a:txBody>
                  <a:tcPr marL="68568" marR="68568" marT="0" marB="0"/>
                </a:tc>
                <a:tc>
                  <a:txBody>
                    <a:bodyPr/>
                    <a:lstStyle/>
                    <a:p>
                      <a:pPr>
                        <a:lnSpc>
                          <a:spcPct val="115000"/>
                        </a:lnSpc>
                        <a:spcAft>
                          <a:spcPts val="0"/>
                        </a:spcAft>
                      </a:pPr>
                      <a:r>
                        <a:rPr lang="fr-FR" sz="2000" dirty="0">
                          <a:effectLst/>
                        </a:rPr>
                        <a:t>9.51</a:t>
                      </a:r>
                      <a:endParaRPr lang="fr-FR" sz="2000" dirty="0">
                        <a:effectLst/>
                        <a:latin typeface="Calibri"/>
                        <a:ea typeface="Calibri"/>
                        <a:cs typeface="Times New Roman"/>
                      </a:endParaRPr>
                    </a:p>
                  </a:txBody>
                  <a:tcPr marL="68568" marR="68568" marT="0" marB="0"/>
                </a:tc>
              </a:tr>
            </a:tbl>
          </a:graphicData>
        </a:graphic>
      </p:graphicFrame>
      <p:sp>
        <p:nvSpPr>
          <p:cNvPr id="1130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C3826FE-26C1-45BA-9B42-8BF6795601CF}" type="slidenum">
              <a:rPr lang="fr-FR">
                <a:solidFill>
                  <a:srgbClr val="898989"/>
                </a:solidFill>
              </a:rPr>
              <a:pPr fontAlgn="base">
                <a:spcBef>
                  <a:spcPct val="0"/>
                </a:spcBef>
                <a:spcAft>
                  <a:spcPct val="0"/>
                </a:spcAft>
              </a:pPr>
              <a:t>9</a:t>
            </a:fld>
            <a:endParaRPr lang="fr-FR">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1854</TotalTime>
  <Words>4054</Words>
  <Application>Microsoft Office PowerPoint</Application>
  <PresentationFormat>Affichage à l'écran (4:3)</PresentationFormat>
  <Paragraphs>1016</Paragraphs>
  <Slides>76</Slides>
  <Notes>2</Notes>
  <HiddenSlides>0</HiddenSlides>
  <MMClips>0</MMClips>
  <ScaleCrop>false</ScaleCrop>
  <HeadingPairs>
    <vt:vector size="6" baseType="variant">
      <vt:variant>
        <vt:lpstr>Thème</vt:lpstr>
      </vt:variant>
      <vt:variant>
        <vt:i4>5</vt:i4>
      </vt:variant>
      <vt:variant>
        <vt:lpstr>Serveurs OLE incorporés</vt:lpstr>
      </vt:variant>
      <vt:variant>
        <vt:i4>1</vt:i4>
      </vt:variant>
      <vt:variant>
        <vt:lpstr>Titres des diapositives</vt:lpstr>
      </vt:variant>
      <vt:variant>
        <vt:i4>76</vt:i4>
      </vt:variant>
    </vt:vector>
  </HeadingPairs>
  <TitlesOfParts>
    <vt:vector size="82" baseType="lpstr">
      <vt:lpstr>1_Thème Office</vt:lpstr>
      <vt:lpstr>2_Thème Office</vt:lpstr>
      <vt:lpstr>3_Thème Office</vt:lpstr>
      <vt:lpstr>4_Thème Office</vt:lpstr>
      <vt:lpstr>5_Thème Office</vt:lpstr>
      <vt:lpstr>Graphique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Baccalauréat professionnel Environnement Nucléaire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FMETHEE</dc:creator>
  <cp:lastModifiedBy>FMETHEE</cp:lastModifiedBy>
  <cp:revision>174</cp:revision>
  <dcterms:created xsi:type="dcterms:W3CDTF">2013-11-18T18:53:51Z</dcterms:created>
  <dcterms:modified xsi:type="dcterms:W3CDTF">2014-01-28T19:39:56Z</dcterms:modified>
</cp:coreProperties>
</file>