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4"/>
  </p:sldMasterIdLst>
  <p:notesMasterIdLst>
    <p:notesMasterId r:id="rId37"/>
  </p:notesMasterIdLst>
  <p:sldIdLst>
    <p:sldId id="350" r:id="rId5"/>
    <p:sldId id="357" r:id="rId6"/>
    <p:sldId id="360" r:id="rId7"/>
    <p:sldId id="361" r:id="rId8"/>
    <p:sldId id="359" r:id="rId9"/>
    <p:sldId id="353" r:id="rId10"/>
    <p:sldId id="358" r:id="rId11"/>
    <p:sldId id="363" r:id="rId12"/>
    <p:sldId id="362" r:id="rId13"/>
    <p:sldId id="364" r:id="rId14"/>
    <p:sldId id="366" r:id="rId15"/>
    <p:sldId id="388" r:id="rId16"/>
    <p:sldId id="368" r:id="rId17"/>
    <p:sldId id="369" r:id="rId18"/>
    <p:sldId id="370" r:id="rId19"/>
    <p:sldId id="371" r:id="rId20"/>
    <p:sldId id="372" r:id="rId21"/>
    <p:sldId id="373" r:id="rId22"/>
    <p:sldId id="374" r:id="rId23"/>
    <p:sldId id="375" r:id="rId24"/>
    <p:sldId id="376" r:id="rId25"/>
    <p:sldId id="377" r:id="rId26"/>
    <p:sldId id="378" r:id="rId27"/>
    <p:sldId id="379" r:id="rId28"/>
    <p:sldId id="380" r:id="rId29"/>
    <p:sldId id="381" r:id="rId30"/>
    <p:sldId id="382" r:id="rId31"/>
    <p:sldId id="383" r:id="rId32"/>
    <p:sldId id="384" r:id="rId33"/>
    <p:sldId id="385" r:id="rId34"/>
    <p:sldId id="386" r:id="rId35"/>
    <p:sldId id="387" r:id="rId36"/>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ÉRATEURS" id="{0B896E98-F45E-4768-8620-EDDF394BE181}">
          <p14:sldIdLst>
            <p14:sldId id="350"/>
            <p14:sldId id="357"/>
            <p14:sldId id="360"/>
            <p14:sldId id="361"/>
            <p14:sldId id="359"/>
            <p14:sldId id="353"/>
            <p14:sldId id="358"/>
            <p14:sldId id="363"/>
            <p14:sldId id="362"/>
            <p14:sldId id="364"/>
            <p14:sldId id="366"/>
            <p14:sldId id="388"/>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Lst>
        </p14:section>
      </p14:sectionLst>
    </p:ext>
    <p:ext uri="{EFAFB233-063F-42B5-8137-9DF3F51BA10A}">
      <p15:sldGuideLst xmlns:p15="http://schemas.microsoft.com/office/powerpoint/2012/main">
        <p15:guide id="1" orient="horz" pos="1620">
          <p15:clr>
            <a:srgbClr val="A4A3A4"/>
          </p15:clr>
        </p15:guide>
        <p15:guide id="2" orient="horz" pos="191">
          <p15:clr>
            <a:srgbClr val="A4A3A4"/>
          </p15:clr>
        </p15:guide>
        <p15:guide id="3" orient="horz" pos="854">
          <p15:clr>
            <a:srgbClr val="A4A3A4"/>
          </p15:clr>
        </p15:guide>
        <p15:guide id="4" orient="horz" pos="821">
          <p15:clr>
            <a:srgbClr val="A4A3A4"/>
          </p15:clr>
        </p15:guide>
        <p15:guide id="5" orient="horz" pos="3049">
          <p15:clr>
            <a:srgbClr val="A4A3A4"/>
          </p15:clr>
        </p15:guide>
        <p15:guide id="6" orient="horz" pos="3151">
          <p15:clr>
            <a:srgbClr val="A4A3A4"/>
          </p15:clr>
        </p15:guide>
        <p15:guide id="7" pos="2880">
          <p15:clr>
            <a:srgbClr val="A4A3A4"/>
          </p15:clr>
        </p15:guide>
        <p15:guide id="8" pos="476">
          <p15:clr>
            <a:srgbClr val="A4A3A4"/>
          </p15:clr>
        </p15:guide>
        <p15:guide id="9" pos="5193">
          <p15:clr>
            <a:srgbClr val="A4A3A4"/>
          </p15:clr>
        </p15:guide>
        <p15:guide id="10" pos="546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D4A2AF-7C83-3248-AF88-5F1A74D0F44D}" v="6" dt="2024-02-09T13:21:57.674"/>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40" autoAdjust="0"/>
    <p:restoredTop sz="93208" autoAdjust="0"/>
  </p:normalViewPr>
  <p:slideViewPr>
    <p:cSldViewPr showGuides="1">
      <p:cViewPr varScale="1">
        <p:scale>
          <a:sx n="111" d="100"/>
          <a:sy n="111" d="100"/>
        </p:scale>
        <p:origin x="114" y="378"/>
      </p:cViewPr>
      <p:guideLst>
        <p:guide orient="horz" pos="1620"/>
        <p:guide orient="horz" pos="191"/>
        <p:guide orient="horz" pos="854"/>
        <p:guide orient="horz" pos="821"/>
        <p:guide orient="horz" pos="3049"/>
        <p:guide orient="horz" pos="3151"/>
        <p:guide pos="2880"/>
        <p:guide pos="476"/>
        <p:guide pos="5193"/>
        <p:guide pos="5465"/>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D680E798-53FF-4C51-A981-953463752515}" type="datetimeFigureOut">
              <a:rPr lang="fr-FR" smtClean="0"/>
              <a:pPr/>
              <a:t>12/03/2024</a:t>
            </a:fld>
            <a:endParaRPr lang="fr-FR"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fld id="{1B06CD8F-B7ED-4A05-9FB1-A01CC0EF02CC}" type="slidenum">
              <a:rPr lang="fr-FR" smtClean="0"/>
              <a:pPr/>
              <a:t>‹N°›</a:t>
            </a:fld>
            <a:endParaRPr lang="fr-FR" dirty="0"/>
          </a:p>
        </p:txBody>
      </p:sp>
    </p:spTree>
    <p:extLst>
      <p:ext uri="{BB962C8B-B14F-4D97-AF65-F5344CB8AC3E}">
        <p14:creationId xmlns:p14="http://schemas.microsoft.com/office/powerpoint/2010/main" val="411662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spcBef>
                <a:spcPts val="0"/>
              </a:spcBef>
              <a:spcAft>
                <a:spcPts val="0"/>
              </a:spcAft>
              <a:buFont typeface="Arial" panose="020B0604020202020204" pitchFamily="34" charset="0"/>
              <a:buChar char="•"/>
            </a:pPr>
            <a:r>
              <a:rPr lang="fr-FR" sz="1200" b="0" dirty="0"/>
              <a:t>disruption technologique, liée notamment à l’agenda environnemental, avec le moteur électrique et l’évolution du mix énergétique ;</a:t>
            </a:r>
          </a:p>
          <a:p>
            <a:pPr marL="285750" indent="-285750">
              <a:spcBef>
                <a:spcPts val="0"/>
              </a:spcBef>
              <a:spcAft>
                <a:spcPts val="0"/>
              </a:spcAft>
              <a:buFont typeface="Arial" panose="020B0604020202020204" pitchFamily="34" charset="0"/>
              <a:buChar char="•"/>
            </a:pPr>
            <a:r>
              <a:rPr lang="fr-FR" sz="1200" b="0" dirty="0"/>
              <a:t>disruption numérique avec le véhicule connecté, intelligent, autonome et la question de la protection des données ;</a:t>
            </a:r>
          </a:p>
          <a:p>
            <a:pPr marL="285750" indent="-285750">
              <a:spcBef>
                <a:spcPts val="0"/>
              </a:spcBef>
              <a:spcAft>
                <a:spcPts val="0"/>
              </a:spcAft>
              <a:buFont typeface="Arial" panose="020B0604020202020204" pitchFamily="34" charset="0"/>
              <a:buChar char="•"/>
            </a:pPr>
            <a:r>
              <a:rPr lang="fr-FR" sz="1200" b="0" dirty="0"/>
              <a:t>disruption sociétale, avec de nouvelles offres de mobilité et une profonde évolution du rapport à la voiture ;</a:t>
            </a:r>
          </a:p>
          <a:p>
            <a:endParaRPr lang="fr-FR" dirty="0"/>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2</a:t>
            </a:fld>
            <a:endParaRPr lang="fr-FR" dirty="0"/>
          </a:p>
        </p:txBody>
      </p:sp>
    </p:spTree>
    <p:extLst>
      <p:ext uri="{BB962C8B-B14F-4D97-AF65-F5344CB8AC3E}">
        <p14:creationId xmlns:p14="http://schemas.microsoft.com/office/powerpoint/2010/main" val="1476486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t>Définir le besoin au niveau pédagogique et didactique</a:t>
            </a:r>
          </a:p>
          <a:p>
            <a:r>
              <a:rPr lang="fr-FR" dirty="0"/>
              <a:t>Le besoin</a:t>
            </a:r>
            <a:r>
              <a:rPr lang="fr-FR" baseline="0" dirty="0"/>
              <a:t> d’équiper les ateliers d’une infrastructure de recharge des véhicules électriques est apparu comme une évidence. Il avait été identifié en amont, lors de la phase d’élaboration du projet de restructuration de la filière de la maintenance automobile, et budgété « grossièrement » avec la région. Cette anticipation a permis de garantir le financement des projets sur toute la durée du projet. </a:t>
            </a:r>
            <a:endParaRPr lang="fr-FR" dirty="0"/>
          </a:p>
          <a:p>
            <a:r>
              <a:rPr lang="fr-FR" dirty="0"/>
              <a:t>Au niveau pédagogique, même</a:t>
            </a:r>
            <a:r>
              <a:rPr lang="fr-FR" baseline="0" dirty="0"/>
              <a:t> si les élèves n’ont pas besoin de comprendre les difficultés liées à l’acheminement de l’électricité au point d’utilisation, ils sont des utilisateurs et peuvent être confrontés à des problèmes de charge qu’ils doivent être en mesure d’identifier. </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t>Budgéter les projets et définir un échéancier</a:t>
            </a:r>
          </a:p>
          <a:p>
            <a:r>
              <a:rPr lang="fr-FR" dirty="0"/>
              <a:t>La</a:t>
            </a:r>
            <a:r>
              <a:rPr lang="fr-FR" baseline="0" dirty="0"/>
              <a:t> région, qui finance l’acquisition du matériel pédagogique, établit un échéancier pour le financement. Un financement sur 3 ans </a:t>
            </a:r>
          </a:p>
          <a:p>
            <a:r>
              <a:rPr lang="fr-FR" baseline="0" dirty="0"/>
              <a:t>Une difficulté réside dans le fait que le pôle immobilier doit être sollicité pour ce qui concerne les travaux. </a:t>
            </a:r>
          </a:p>
          <a:p>
            <a:r>
              <a:rPr lang="fr-FR" baseline="0" dirty="0"/>
              <a:t>Nous avons négocié la planification des projets en fonction de la stratégie de déploiement des projets de BTS que nous avions établie.</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t>Mobiliser les partenaires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t>La région : </a:t>
            </a:r>
            <a:r>
              <a:rPr lang="fr-FR" sz="1200" b="0" dirty="0"/>
              <a:t>s’assurer de la mobilisation du pôle immobilier et du pôle équipements.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t>EDF</a:t>
            </a:r>
            <a:r>
              <a:rPr lang="fr-FR" sz="1200" b="1" baseline="0" dirty="0"/>
              <a:t> </a:t>
            </a:r>
            <a:r>
              <a:rPr lang="fr-FR" sz="1200" b="0" baseline="0" dirty="0"/>
              <a:t>: dans le cadre de la déclinaison de l’accord-cadre en académie, le partenariat avec EDF est très développé sur un grand nombre d’actions qui sont plus de l’ordre de la promotion des métiers ou de la découverte des métiers. Les échanges en COPIL ont permis d’échanger sur le projet d’installation de bornes et ces discussions nous ont amenés à organiser une visite du site des Renardières ( Éric SCHMITT et Guy DENOZI vous le présenteront tout à l’heure).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dirty="0"/>
              <a:t>Cette visite « dans un magasin de jouets pour électrotechniciens » nous a enchanté et il nous est apparu évident que les professeurs devaient bénéficier de l’opportunité de rencontrer des ingénieurs, des chercheurs et des techniciens de ce calibre pour prendre la mesure de ce qui se joue dans un avenir proche en terme de production et de distribution de l’énergie et notamment en ce qui concerne la recharge des véhicules.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dirty="0"/>
              <a:t>Nous avons eu la chance de compter sur des partenaires RH qui ont œuvré pour nous permettre d’élaborer le cahier des charges de la formation des enseignants et de mobiliser des chercheurs pour permettre aux professeurs de monter en compétences.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t>De notre côté</a:t>
            </a:r>
            <a:r>
              <a:rPr lang="fr-FR" sz="1200" b="0" baseline="0" dirty="0"/>
              <a:t> nous avons négocié avec </a:t>
            </a:r>
            <a:r>
              <a:rPr lang="fr-FR" sz="1200" b="1" baseline="0" dirty="0"/>
              <a:t>l’EAFC </a:t>
            </a:r>
            <a:r>
              <a:rPr lang="fr-FR" sz="1200" b="0" baseline="0" dirty="0"/>
              <a:t>la p</a:t>
            </a:r>
            <a:r>
              <a:rPr lang="fr-FR" sz="1200" b="0" dirty="0"/>
              <a:t>rise en charge du coût de formation et l’EAFC frais de déplacement.</a:t>
            </a:r>
          </a:p>
          <a:p>
            <a:r>
              <a:rPr lang="fr-FR" dirty="0"/>
              <a:t>Rédaction d’un cahier des charges</a:t>
            </a:r>
            <a:r>
              <a:rPr lang="fr-FR" baseline="0" dirty="0"/>
              <a:t> avec les responsables du site des Renardières </a:t>
            </a:r>
          </a:p>
          <a:p>
            <a:r>
              <a:rPr lang="fr-FR" b="1" baseline="0" dirty="0"/>
              <a:t>Les collègues inspecteurs </a:t>
            </a:r>
            <a:r>
              <a:rPr lang="fr-FR" baseline="0" dirty="0"/>
              <a:t>ont été sollicités pour accompagner le déploiement des projets au sein des établissements  et se faire le relai à l’échelle de leur académie des actions à développer dans les établissements. </a:t>
            </a:r>
          </a:p>
          <a:p>
            <a:r>
              <a:rPr lang="fr-FR" dirty="0"/>
              <a:t>Les DDFPT des établissements de l’automobile ont été des interlocuteurs privilégiés</a:t>
            </a:r>
            <a:r>
              <a:rPr lang="fr-FR" baseline="0" dirty="0"/>
              <a:t> pour étudier l’implantation des bornes de recharge </a:t>
            </a:r>
            <a:r>
              <a:rPr lang="fr-FR" dirty="0"/>
              <a:t>et les équipes</a:t>
            </a:r>
            <a:r>
              <a:rPr lang="fr-FR" baseline="0" dirty="0"/>
              <a:t> enseignantes en BTS Electrotechnique ont été mobilisés pour accompagner les étudiants dans leur projet.</a:t>
            </a:r>
          </a:p>
          <a:p>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t>Etablir des règles de collaboration </a:t>
            </a:r>
          </a:p>
          <a:p>
            <a:r>
              <a:rPr lang="fr-FR" baseline="0" dirty="0"/>
              <a:t>C’est le point le plus important à ne pas négliger et qui n’est pas forcément le plus simple à réaliser. </a:t>
            </a:r>
          </a:p>
          <a:p>
            <a:r>
              <a:rPr lang="fr-FR" baseline="0" dirty="0"/>
              <a:t>Calendriers sont différents entre les commissions permanentes de la région, la programmation des projets de BTS, la disponibilité des matériels…</a:t>
            </a:r>
          </a:p>
          <a:p>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11</a:t>
            </a:fld>
            <a:endParaRPr lang="fr-FR" dirty="0"/>
          </a:p>
        </p:txBody>
      </p:sp>
    </p:spTree>
    <p:extLst>
      <p:ext uri="{BB962C8B-B14F-4D97-AF65-F5344CB8AC3E}">
        <p14:creationId xmlns:p14="http://schemas.microsoft.com/office/powerpoint/2010/main" val="448115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effectLst/>
                <a:latin typeface="Arial" panose="020B0604020202020204" pitchFamily="34" charset="0"/>
              </a:rPr>
              <a:t>La R&amp;D d’EDF couvre l’ensemble des métiers et activités du secteur de l’énergie</a:t>
            </a:r>
          </a:p>
          <a:p>
            <a:r>
              <a:rPr lang="fr-FR" dirty="0">
                <a:effectLst/>
                <a:latin typeface="Arial" panose="020B0604020202020204" pitchFamily="34" charset="0"/>
              </a:rPr>
              <a:t>Les missions de la R&amp;D:</a:t>
            </a:r>
          </a:p>
          <a:p>
            <a:pPr marL="171450" indent="-171450">
              <a:buFont typeface="Arial" panose="020B0604020202020204" pitchFamily="34" charset="0"/>
              <a:buChar char="•"/>
            </a:pPr>
            <a:r>
              <a:rPr lang="fr-FR" dirty="0">
                <a:effectLst/>
                <a:latin typeface="Arial" panose="020B0604020202020204" pitchFamily="34" charset="0"/>
              </a:rPr>
              <a:t>Améliorer la performance du groupe EDF dans toutes ses activités d’aujourd’hui et en faire profiter ses clients.</a:t>
            </a:r>
          </a:p>
          <a:p>
            <a:pPr marL="171450" indent="-171450">
              <a:buFont typeface="Arial" panose="020B0604020202020204" pitchFamily="34" charset="0"/>
              <a:buChar char="•"/>
            </a:pPr>
            <a:r>
              <a:rPr lang="fr-FR" dirty="0">
                <a:effectLst/>
                <a:latin typeface="Arial" panose="020B0604020202020204" pitchFamily="34" charset="0"/>
              </a:rPr>
              <a:t>Préparer l’avenir énergétique en travaillant sur les solutions et les technologies de rupture.</a:t>
            </a:r>
          </a:p>
          <a:p>
            <a:pPr marL="171450" indent="-171450">
              <a:buFont typeface="Arial" panose="020B0604020202020204" pitchFamily="34" charset="0"/>
              <a:buChar char="•"/>
            </a:pPr>
            <a:r>
              <a:rPr lang="fr-FR" dirty="0">
                <a:effectLst/>
                <a:latin typeface="Arial" panose="020B0604020202020204" pitchFamily="34" charset="0"/>
              </a:rPr>
              <a:t>Effectuer des recherches pour des commanditaires externes au groupe EDF, dans le cadre de partenariats ou de commandes.</a:t>
            </a:r>
          </a:p>
          <a:p>
            <a:pPr marL="171450" indent="-171450">
              <a:buFont typeface="Arial" panose="020B0604020202020204" pitchFamily="34" charset="0"/>
              <a:buChar char="•"/>
            </a:pPr>
            <a:endParaRPr lang="fr-FR" dirty="0">
              <a:effectLst/>
              <a:latin typeface="Arial" panose="020B0604020202020204" pitchFamily="34" charset="0"/>
            </a:endParaRPr>
          </a:p>
          <a:p>
            <a:pPr marL="0" indent="0">
              <a:buFont typeface="Arial" panose="020B0604020202020204" pitchFamily="34" charset="0"/>
              <a:buNone/>
            </a:pPr>
            <a:r>
              <a:rPr lang="fr-FR" dirty="0">
                <a:effectLst/>
                <a:latin typeface="Arial" panose="020B0604020202020204" pitchFamily="34" charset="0"/>
              </a:rPr>
              <a:t>La R&amp;D en chiffre:</a:t>
            </a:r>
          </a:p>
          <a:p>
            <a:pPr marL="171450" indent="-171450">
              <a:buFont typeface="Arial" panose="020B0604020202020204" pitchFamily="34" charset="0"/>
              <a:buChar char="•"/>
            </a:pPr>
            <a:r>
              <a:rPr lang="fr-FR" dirty="0">
                <a:effectLst/>
                <a:latin typeface="Arial" panose="020B0604020202020204" pitchFamily="34" charset="0"/>
              </a:rPr>
              <a:t>Près de 1800 salariés en France (31% de femmes et 13ù de moins de 30 ans)</a:t>
            </a:r>
          </a:p>
          <a:p>
            <a:pPr marL="171450" indent="-171450">
              <a:buFont typeface="Arial" panose="020B0604020202020204" pitchFamily="34" charset="0"/>
              <a:buChar char="•"/>
            </a:pPr>
            <a:r>
              <a:rPr lang="fr-FR" dirty="0">
                <a:effectLst/>
                <a:latin typeface="Arial" panose="020B0604020202020204" pitchFamily="34" charset="0"/>
              </a:rPr>
              <a:t>Plus de 200 chercheurs enseignants</a:t>
            </a:r>
          </a:p>
          <a:p>
            <a:pPr marL="171450" indent="-171450">
              <a:buFont typeface="Arial" panose="020B0604020202020204" pitchFamily="34" charset="0"/>
              <a:buChar char="•"/>
            </a:pPr>
            <a:r>
              <a:rPr lang="fr-FR" dirty="0">
                <a:effectLst/>
                <a:latin typeface="Arial" panose="020B0604020202020204" pitchFamily="34" charset="0"/>
              </a:rPr>
              <a:t>160 doctorants</a:t>
            </a:r>
          </a:p>
          <a:p>
            <a:pPr marL="171450" indent="-171450">
              <a:buFont typeface="Arial" panose="020B0604020202020204" pitchFamily="34" charset="0"/>
              <a:buChar char="•"/>
            </a:pPr>
            <a:r>
              <a:rPr lang="fr-FR" dirty="0">
                <a:effectLst/>
                <a:latin typeface="Arial" panose="020B0604020202020204" pitchFamily="34" charset="0"/>
              </a:rPr>
              <a:t>230 chercheurs experts séniors avec un haut niveau d’expertise sur le niveau national et international</a:t>
            </a:r>
          </a:p>
          <a:p>
            <a:pPr marL="171450" indent="-171450">
              <a:buFont typeface="Arial" panose="020B0604020202020204" pitchFamily="34" charset="0"/>
              <a:buChar char="•"/>
            </a:pPr>
            <a:r>
              <a:rPr lang="fr-FR" dirty="0">
                <a:effectLst/>
                <a:latin typeface="Arial" panose="020B0604020202020204" pitchFamily="34" charset="0"/>
              </a:rPr>
              <a:t>42 nationalités</a:t>
            </a:r>
          </a:p>
          <a:p>
            <a:pPr marL="171450" indent="-171450">
              <a:buFont typeface="Arial" panose="020B0604020202020204" pitchFamily="34" charset="0"/>
              <a:buChar char="•"/>
            </a:pPr>
            <a:r>
              <a:rPr lang="fr-FR" dirty="0">
                <a:effectLst/>
                <a:latin typeface="Arial" panose="020B0604020202020204" pitchFamily="34" charset="0"/>
              </a:rPr>
              <a:t>Plus de 300 partenariats académiques et industriels</a:t>
            </a:r>
          </a:p>
          <a:p>
            <a:pPr marL="171450" indent="-171450">
              <a:buFont typeface="Arial" panose="020B0604020202020204" pitchFamily="34" charset="0"/>
              <a:buChar char="•"/>
            </a:pPr>
            <a:r>
              <a:rPr lang="fr-FR" dirty="0">
                <a:effectLst/>
                <a:latin typeface="Arial" panose="020B0604020202020204" pitchFamily="34" charset="0"/>
              </a:rPr>
              <a:t>9 centres de recherche en France et à l’étranger</a:t>
            </a:r>
          </a:p>
          <a:p>
            <a:pPr marL="171450" indent="-171450">
              <a:buFont typeface="Arial" panose="020B0604020202020204" pitchFamily="34" charset="0"/>
              <a:buChar char="•"/>
            </a:pPr>
            <a:r>
              <a:rPr lang="fr-FR" dirty="0">
                <a:effectLst/>
                <a:latin typeface="Arial" panose="020B0604020202020204" pitchFamily="34" charset="0"/>
              </a:rPr>
              <a:t>473 M€ de budget en 2022</a:t>
            </a:r>
          </a:p>
          <a:p>
            <a:pPr marL="171450" indent="-171450">
              <a:buFont typeface="Arial" panose="020B0604020202020204" pitchFamily="34" charset="0"/>
              <a:buChar char="•"/>
            </a:pPr>
            <a:r>
              <a:rPr lang="fr-FR" dirty="0">
                <a:effectLst/>
                <a:latin typeface="Arial" panose="020B0604020202020204" pitchFamily="34" charset="0"/>
              </a:rPr>
              <a:t>99% des budgets d’exploitation dédiés à la décarbonation et à la transition des systèmes énergétiques.</a:t>
            </a:r>
          </a:p>
          <a:p>
            <a:pPr marL="171450" indent="-171450">
              <a:buFont typeface="Arial" panose="020B0604020202020204" pitchFamily="34" charset="0"/>
              <a:buChar char="•"/>
            </a:pPr>
            <a:r>
              <a:rPr lang="fr-FR" dirty="0">
                <a:effectLst/>
                <a:latin typeface="Arial" panose="020B0604020202020204" pitchFamily="34" charset="0"/>
              </a:rPr>
              <a:t>Plus de 70 plateformes d’essais, de mesures et de simulation</a:t>
            </a:r>
          </a:p>
          <a:p>
            <a:pPr marL="171450" indent="-171450">
              <a:buFont typeface="Arial" panose="020B0604020202020204" pitchFamily="34" charset="0"/>
              <a:buChar char="•"/>
            </a:pPr>
            <a:r>
              <a:rPr lang="fr-FR" dirty="0">
                <a:effectLst/>
                <a:latin typeface="Arial" panose="020B0604020202020204" pitchFamily="34" charset="0"/>
              </a:rPr>
              <a:t>2189 brevets</a:t>
            </a:r>
          </a:p>
          <a:p>
            <a:pPr marL="171450" indent="-171450">
              <a:buFont typeface="Arial" panose="020B0604020202020204" pitchFamily="34" charset="0"/>
              <a:buChar char="•"/>
            </a:pPr>
            <a:r>
              <a:rPr lang="fr-FR" dirty="0">
                <a:effectLst/>
                <a:latin typeface="Arial" panose="020B0604020202020204" pitchFamily="34" charset="0"/>
              </a:rPr>
              <a:t>270 publications scientifiques dans des revues en 2022</a:t>
            </a:r>
          </a:p>
          <a:p>
            <a:pPr marL="171450" indent="-171450">
              <a:buFont typeface="Arial" panose="020B0604020202020204" pitchFamily="34" charset="0"/>
              <a:buChar char="•"/>
            </a:pPr>
            <a:r>
              <a:rPr lang="fr-FR" dirty="0">
                <a:effectLst/>
                <a:latin typeface="Arial" panose="020B0604020202020204" pitchFamily="34" charset="0"/>
              </a:rPr>
              <a:t>40 actions réalisées avec des écoles/universités (forums et visites écoles)</a:t>
            </a:r>
          </a:p>
          <a:p>
            <a:pPr marL="171450" indent="-171450">
              <a:buFont typeface="Arial" panose="020B0604020202020204" pitchFamily="34" charset="0"/>
              <a:buChar char="•"/>
            </a:pPr>
            <a:endParaRPr lang="fr-FR" dirty="0">
              <a:effectLst/>
              <a:latin typeface="Arial" panose="020B0604020202020204" pitchFamily="34" charset="0"/>
            </a:endParaRPr>
          </a:p>
          <a:p>
            <a:pPr marL="0" indent="0">
              <a:buFont typeface="Arial" panose="020B0604020202020204" pitchFamily="34" charset="0"/>
              <a:buNone/>
            </a:pPr>
            <a:r>
              <a:rPr lang="fr-FR" dirty="0"/>
              <a:t>IZIVIA, filiale 100 % EDF, propose des solutions de recharge pour véhicules électriques à destination des collectivités, des entreprises et des conducteurs. À ce titre, IZIVIA apporte son expertise à ses clients via une gamme d’offres complète : fourniture et installation de bornes de recharge, supervision et maintenance des infrastructures et offres de services aux utilisateurs (avec notre carte de recharge et l’application IZIVIA).</a:t>
            </a:r>
          </a:p>
          <a:p>
            <a:pPr marL="0" indent="0">
              <a:buFont typeface="Arial" panose="020B0604020202020204" pitchFamily="34" charset="0"/>
              <a:buNone/>
            </a:pPr>
            <a:r>
              <a:rPr lang="fr-FR" dirty="0">
                <a:effectLst/>
                <a:latin typeface="Arial" panose="020B0604020202020204" pitchFamily="34" charset="0"/>
              </a:rPr>
              <a:t>+25000 points de charge exploités</a:t>
            </a:r>
          </a:p>
          <a:p>
            <a:pPr marL="0" indent="0">
              <a:buFont typeface="Arial" panose="020B0604020202020204" pitchFamily="34" charset="0"/>
              <a:buNone/>
            </a:pPr>
            <a:r>
              <a:rPr lang="fr-FR" dirty="0">
                <a:effectLst/>
                <a:latin typeface="Arial" panose="020B0604020202020204" pitchFamily="34" charset="0"/>
              </a:rPr>
              <a:t>300000 points de charge accessibles avec le </a:t>
            </a:r>
            <a:r>
              <a:rPr lang="fr-FR" dirty="0" err="1">
                <a:effectLst/>
                <a:latin typeface="Arial" panose="020B0604020202020204" pitchFamily="34" charset="0"/>
              </a:rPr>
              <a:t>pass</a:t>
            </a:r>
            <a:r>
              <a:rPr lang="fr-FR" dirty="0">
                <a:effectLst/>
                <a:latin typeface="Arial" panose="020B0604020202020204" pitchFamily="34" charset="0"/>
              </a:rPr>
              <a:t> </a:t>
            </a:r>
            <a:r>
              <a:rPr lang="fr-FR" dirty="0" err="1">
                <a:effectLst/>
                <a:latin typeface="Arial" panose="020B0604020202020204" pitchFamily="34" charset="0"/>
              </a:rPr>
              <a:t>Izivia</a:t>
            </a:r>
            <a:endParaRPr lang="fr-FR" dirty="0">
              <a:effectLst/>
              <a:latin typeface="Arial" panose="020B0604020202020204" pitchFamily="34" charset="0"/>
            </a:endParaRPr>
          </a:p>
          <a:p>
            <a:pPr marL="0" indent="0">
              <a:buFont typeface="Arial" panose="020B0604020202020204" pitchFamily="34" charset="0"/>
              <a:buNone/>
            </a:pPr>
            <a:r>
              <a:rPr lang="fr-FR" dirty="0">
                <a:effectLst/>
                <a:latin typeface="Arial" panose="020B0604020202020204" pitchFamily="34" charset="0"/>
              </a:rPr>
              <a:t>190 collaborateurs</a:t>
            </a:r>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12</a:t>
            </a:fld>
            <a:endParaRPr lang="fr-FR" dirty="0"/>
          </a:p>
        </p:txBody>
      </p:sp>
    </p:spTree>
    <p:extLst>
      <p:ext uri="{BB962C8B-B14F-4D97-AF65-F5344CB8AC3E}">
        <p14:creationId xmlns:p14="http://schemas.microsoft.com/office/powerpoint/2010/main" val="2456920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18</a:t>
            </a:fld>
            <a:endParaRPr lang="fr-FR" dirty="0"/>
          </a:p>
        </p:txBody>
      </p:sp>
    </p:spTree>
    <p:extLst>
      <p:ext uri="{BB962C8B-B14F-4D97-AF65-F5344CB8AC3E}">
        <p14:creationId xmlns:p14="http://schemas.microsoft.com/office/powerpoint/2010/main" val="2913955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21</a:t>
            </a:fld>
            <a:endParaRPr lang="fr-FR" dirty="0"/>
          </a:p>
        </p:txBody>
      </p:sp>
    </p:spTree>
    <p:extLst>
      <p:ext uri="{BB962C8B-B14F-4D97-AF65-F5344CB8AC3E}">
        <p14:creationId xmlns:p14="http://schemas.microsoft.com/office/powerpoint/2010/main" val="3015202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3</a:t>
            </a:fld>
            <a:endParaRPr lang="fr-FR" dirty="0"/>
          </a:p>
        </p:txBody>
      </p:sp>
    </p:spTree>
    <p:extLst>
      <p:ext uri="{BB962C8B-B14F-4D97-AF65-F5344CB8AC3E}">
        <p14:creationId xmlns:p14="http://schemas.microsoft.com/office/powerpoint/2010/main" val="880974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4</a:t>
            </a:fld>
            <a:endParaRPr lang="fr-FR" dirty="0"/>
          </a:p>
        </p:txBody>
      </p:sp>
    </p:spTree>
    <p:extLst>
      <p:ext uri="{BB962C8B-B14F-4D97-AF65-F5344CB8AC3E}">
        <p14:creationId xmlns:p14="http://schemas.microsoft.com/office/powerpoint/2010/main" val="2983677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Identifier</a:t>
            </a:r>
            <a:r>
              <a:rPr lang="fr-FR" baseline="0" dirty="0"/>
              <a:t> les collaborations possibles à l’échelle du territoire Grand Est</a:t>
            </a:r>
            <a:endParaRPr lang="fr-FR" dirty="0"/>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5</a:t>
            </a:fld>
            <a:endParaRPr lang="fr-FR" dirty="0"/>
          </a:p>
        </p:txBody>
      </p:sp>
    </p:spTree>
    <p:extLst>
      <p:ext uri="{BB962C8B-B14F-4D97-AF65-F5344CB8AC3E}">
        <p14:creationId xmlns:p14="http://schemas.microsoft.com/office/powerpoint/2010/main" val="4107296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a:t>
            </a:r>
            <a:r>
              <a:rPr lang="fr-FR" baseline="0" dirty="0"/>
              <a:t> a fallu réunir les représentants des trois académies, inspecteurs IEN de la filière automobile et IA-IPR en charge de la filière électrotechnique, les représentants des établissements sélectionnés dans le cadre de la première tranche du projet Proviseurs, DDFPT et professeurs de BTS, les représentants de la région (Direction des lycées durables et de l’éducation – service des équipements des lycées), les représentants de la société EDF Délégué emploi – RSE- RH Grand EST et Monsieur GRAF ici présent chargé de mission RH. </a:t>
            </a:r>
          </a:p>
          <a:p>
            <a:r>
              <a:rPr lang="fr-FR" baseline="0" dirty="0"/>
              <a:t>Nous nous sommes réunis au lycée André CITROËN à Marly en Moselle en présentiel au point central de la région.</a:t>
            </a:r>
          </a:p>
          <a:p>
            <a:endParaRPr lang="fr-FR" dirty="0"/>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6</a:t>
            </a:fld>
            <a:endParaRPr lang="fr-FR" dirty="0"/>
          </a:p>
        </p:txBody>
      </p:sp>
    </p:spTree>
    <p:extLst>
      <p:ext uri="{BB962C8B-B14F-4D97-AF65-F5344CB8AC3E}">
        <p14:creationId xmlns:p14="http://schemas.microsoft.com/office/powerpoint/2010/main" val="4055499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décarbonation des usages énergétiques par des services innovants et performants doit permettre le développement de solutions intégrant la mobilité électrique.</a:t>
            </a:r>
          </a:p>
          <a:p>
            <a:r>
              <a:rPr lang="fr-FR" dirty="0"/>
              <a:t>Le virage a été donné par l’ensemble des constructeurs automobiles et la transformation des métiers dans ce secteur est à son tout début.</a:t>
            </a:r>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7</a:t>
            </a:fld>
            <a:endParaRPr lang="fr-FR" dirty="0"/>
          </a:p>
        </p:txBody>
      </p:sp>
    </p:spTree>
    <p:extLst>
      <p:ext uri="{BB962C8B-B14F-4D97-AF65-F5344CB8AC3E}">
        <p14:creationId xmlns:p14="http://schemas.microsoft.com/office/powerpoint/2010/main" val="4092168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t>Objectifs pour l’EN </a:t>
            </a:r>
          </a:p>
          <a:p>
            <a:endParaRPr lang="fr-FR" dirty="0"/>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8</a:t>
            </a:fld>
            <a:endParaRPr lang="fr-FR" dirty="0"/>
          </a:p>
        </p:txBody>
      </p:sp>
    </p:spTree>
    <p:extLst>
      <p:ext uri="{BB962C8B-B14F-4D97-AF65-F5344CB8AC3E}">
        <p14:creationId xmlns:p14="http://schemas.microsoft.com/office/powerpoint/2010/main" val="3495335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dirty="0"/>
              <a:t>Le développement du véhicule électrique, en pleine expansion, s'inscrit totalement dans sa stratégie.</a:t>
            </a:r>
          </a:p>
          <a:p>
            <a:endParaRPr lang="fr-FR" dirty="0"/>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9</a:t>
            </a:fld>
            <a:endParaRPr lang="fr-FR" dirty="0"/>
          </a:p>
        </p:txBody>
      </p:sp>
    </p:spTree>
    <p:extLst>
      <p:ext uri="{BB962C8B-B14F-4D97-AF65-F5344CB8AC3E}">
        <p14:creationId xmlns:p14="http://schemas.microsoft.com/office/powerpoint/2010/main" val="379777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t>
            </a:r>
            <a:r>
              <a:rPr lang="fr-FR" baseline="0" dirty="0"/>
              <a:t> SCHAEFFER </a:t>
            </a:r>
            <a:r>
              <a:rPr lang="fr-FR" dirty="0"/>
              <a:t>: la transition énergétique est en marche et va s’accélérer dans le Grand Est. Cela concerne la mutation de plus de 5000 emplois engendrée par la baisse du parc des véhicules thermiques. C’est un enjeu important pour EDF qui dispose d’un bureau de Recherche &amp; Développement de pointe sur le sujet – reconnu</a:t>
            </a:r>
            <a:r>
              <a:rPr lang="fr-FR" baseline="0" dirty="0"/>
              <a:t> par</a:t>
            </a:r>
            <a:r>
              <a:rPr lang="fr-FR" dirty="0"/>
              <a:t> de nombreux fournisseurs. </a:t>
            </a:r>
          </a:p>
          <a:p>
            <a:r>
              <a:rPr lang="fr-FR" dirty="0"/>
              <a:t>Il faut dès à présent anticiper la formation pour que nous</a:t>
            </a:r>
            <a:r>
              <a:rPr lang="fr-FR" baseline="0" dirty="0"/>
              <a:t> disposions de personnels </a:t>
            </a:r>
            <a:r>
              <a:rPr lang="fr-FR" dirty="0"/>
              <a:t>compétents</a:t>
            </a:r>
            <a:r>
              <a:rPr lang="fr-FR" baseline="0" dirty="0"/>
              <a:t> sur le territoire du </a:t>
            </a:r>
            <a:r>
              <a:rPr lang="fr-FR" dirty="0"/>
              <a:t>Grand Est qui est un berceau de l’industrie des énergies et de</a:t>
            </a:r>
            <a:r>
              <a:rPr lang="fr-FR" baseline="0" dirty="0"/>
              <a:t> l’</a:t>
            </a:r>
            <a:r>
              <a:rPr lang="fr-FR" dirty="0"/>
              <a:t>automobile. C’est une démarche innovante et de pointe en France.</a:t>
            </a:r>
          </a:p>
          <a:p>
            <a:endParaRPr lang="fr-FR" dirty="0"/>
          </a:p>
          <a:p>
            <a:r>
              <a:rPr lang="fr-FR" dirty="0"/>
              <a:t>Ce travail collaboratif sera une référence – répondre conjointement à un besoin de court terme.</a:t>
            </a:r>
          </a:p>
          <a:p>
            <a:endParaRPr lang="fr-FR" dirty="0"/>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10</a:t>
            </a:fld>
            <a:endParaRPr lang="fr-FR" dirty="0"/>
          </a:p>
        </p:txBody>
      </p:sp>
    </p:spTree>
    <p:extLst>
      <p:ext uri="{BB962C8B-B14F-4D97-AF65-F5344CB8AC3E}">
        <p14:creationId xmlns:p14="http://schemas.microsoft.com/office/powerpoint/2010/main" val="16786879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49635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r>
              <a:rPr lang="fr-FR"/>
              <a:t>XX/XX/XXXX</a:t>
            </a:r>
            <a:endParaRPr lang="fr-FR" dirty="0"/>
          </a:p>
        </p:txBody>
      </p:sp>
      <p:sp>
        <p:nvSpPr>
          <p:cNvPr id="5" name="Espace réservé du pied de page 4"/>
          <p:cNvSpPr>
            <a:spLocks noGrp="1"/>
          </p:cNvSpPr>
          <p:nvPr>
            <p:ph type="ftr" sz="quarter" idx="11"/>
          </p:nvPr>
        </p:nvSpPr>
        <p:spPr bwMode="gray">
          <a:xfrm>
            <a:off x="720000" y="3919897"/>
            <a:ext cx="3240000" cy="900000"/>
          </a:xfrm>
          <a:prstGeom prst="rect">
            <a:avLst/>
          </a:prstGeom>
        </p:spPr>
        <p:txBody>
          <a:bodyPr anchor="b" anchorCtr="0"/>
          <a:lstStyle>
            <a:lvl1pPr>
              <a:defRPr sz="1150"/>
            </a:lvl1pPr>
          </a:lstStyle>
          <a:p>
            <a:r>
              <a:rPr lang="fr-FR" dirty="0"/>
              <a:t>Inspection générale de l’éducation,</a:t>
            </a:r>
            <a:br>
              <a:rPr lang="fr-FR" dirty="0"/>
            </a:br>
            <a:r>
              <a:rPr lang="fr-FR" dirty="0"/>
              <a:t>du sport et de la recherche </a:t>
            </a:r>
          </a:p>
        </p:txBody>
      </p:sp>
      <p:sp>
        <p:nvSpPr>
          <p:cNvPr id="6" name="Espace réservé du numéro de diapositive 5"/>
          <p:cNvSpPr>
            <a:spLocks noGrp="1"/>
          </p:cNvSpPr>
          <p:nvPr>
            <p:ph type="sldNum" sz="quarter" idx="12"/>
          </p:nvPr>
        </p:nvSpPr>
        <p:spPr bwMode="gray">
          <a:xfrm>
            <a:off x="0" y="4963500"/>
            <a:ext cx="180000" cy="180000"/>
          </a:xfrm>
          <a:ln>
            <a:solidFill>
              <a:schemeClr val="tx1">
                <a:alpha val="0"/>
              </a:schemeClr>
            </a:solidFill>
          </a:ln>
        </p:spPr>
        <p:txBody>
          <a:bodyPr/>
          <a:lstStyle>
            <a:lvl1pPr>
              <a:defRPr sz="100">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pic>
        <p:nvPicPr>
          <p:cNvPr id="11" name="Image 10">
            <a:extLst>
              <a:ext uri="{FF2B5EF4-FFF2-40B4-BE49-F238E27FC236}">
                <a16:creationId xmlns:a16="http://schemas.microsoft.com/office/drawing/2014/main" id="{67176BF8-0E9B-6545-8201-9FD5D1F6C536}"/>
              </a:ext>
            </a:extLst>
          </p:cNvPr>
          <p:cNvPicPr>
            <a:picLocks noChangeAspect="1"/>
          </p:cNvPicPr>
          <p:nvPr userDrawn="1"/>
        </p:nvPicPr>
        <p:blipFill>
          <a:blip r:embed="rId2"/>
          <a:stretch>
            <a:fillRect/>
          </a:stretch>
        </p:blipFill>
        <p:spPr>
          <a:xfrm>
            <a:off x="323528" y="177075"/>
            <a:ext cx="3135919" cy="2844000"/>
          </a:xfrm>
          <a:prstGeom prst="rect">
            <a:avLst/>
          </a:prstGeom>
        </p:spPr>
      </p:pic>
      <p:pic>
        <p:nvPicPr>
          <p:cNvPr id="10" name="Image 9">
            <a:extLst>
              <a:ext uri="{FF2B5EF4-FFF2-40B4-BE49-F238E27FC236}">
                <a16:creationId xmlns:a16="http://schemas.microsoft.com/office/drawing/2014/main" id="{052A0ED1-3FEF-0A43-8552-58B203600D9C}"/>
              </a:ext>
            </a:extLst>
          </p:cNvPr>
          <p:cNvPicPr>
            <a:picLocks noChangeAspect="1"/>
          </p:cNvPicPr>
          <p:nvPr userDrawn="1"/>
        </p:nvPicPr>
        <p:blipFill>
          <a:blip r:embed="rId3"/>
          <a:stretch>
            <a:fillRect/>
          </a:stretch>
        </p:blipFill>
        <p:spPr>
          <a:xfrm>
            <a:off x="6444208" y="544975"/>
            <a:ext cx="2016224" cy="1248855"/>
          </a:xfrm>
          <a:prstGeom prst="rect">
            <a:avLst/>
          </a:prstGeom>
        </p:spPr>
      </p:pic>
    </p:spTree>
    <p:extLst>
      <p:ext uri="{BB962C8B-B14F-4D97-AF65-F5344CB8AC3E}">
        <p14:creationId xmlns:p14="http://schemas.microsoft.com/office/powerpoint/2010/main" val="3432610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sp>
        <p:nvSpPr>
          <p:cNvPr id="8" name="Espace réservé du numéro de diapositive 7"/>
          <p:cNvSpPr>
            <a:spLocks noGrp="1"/>
          </p:cNvSpPr>
          <p:nvPr>
            <p:ph type="sldNum" sz="quarter" idx="12"/>
          </p:nvPr>
        </p:nvSpPr>
        <p:spPr bwMode="gray">
          <a:xfrm>
            <a:off x="7434000" y="4796511"/>
            <a:ext cx="1350000" cy="360000"/>
          </a:xfrm>
        </p:spPr>
        <p:txBody>
          <a:bodyPr/>
          <a:lstStyle/>
          <a:p>
            <a:fld id="{733122C9-A0B9-462F-8757-0847AD287B63}" type="slidenum">
              <a:rPr lang="fr-FR" smtClean="0"/>
              <a:pPr/>
              <a:t>‹N°›</a:t>
            </a:fld>
            <a:endParaRPr lang="fr-FR" dirty="0"/>
          </a:p>
        </p:txBody>
      </p:sp>
      <p:sp>
        <p:nvSpPr>
          <p:cNvPr id="11" name="Espace réservé du texte 10"/>
          <p:cNvSpPr>
            <a:spLocks noGrp="1"/>
          </p:cNvSpPr>
          <p:nvPr>
            <p:ph type="body" sz="quarter" idx="13" hasCustomPrompt="1"/>
          </p:nvPr>
        </p:nvSpPr>
        <p:spPr bwMode="gray">
          <a:xfrm>
            <a:off x="360000" y="2346046"/>
            <a:ext cx="8424000" cy="2077200"/>
          </a:xfrm>
        </p:spPr>
        <p:txBody>
          <a:bodyPr/>
          <a:lstStyle>
            <a:lvl1pPr>
              <a:lnSpc>
                <a:spcPct val="90000"/>
              </a:lnSpc>
              <a:spcAft>
                <a:spcPts val="0"/>
              </a:spcAft>
              <a:defRPr sz="3250" b="1" cap="all" baseline="0"/>
            </a:lvl1pPr>
            <a:lvl2pPr marL="0" indent="0">
              <a:spcBef>
                <a:spcPts val="500"/>
              </a:spcBef>
              <a:spcAft>
                <a:spcPts val="0"/>
              </a:spcAft>
              <a:buNone/>
              <a:defRPr sz="1850"/>
            </a:lvl2pPr>
          </a:lstStyle>
          <a:p>
            <a:pPr lvl="0"/>
            <a:r>
              <a:rPr lang="fr-FR" dirty="0"/>
              <a:t>Titre</a:t>
            </a:r>
          </a:p>
          <a:p>
            <a:pPr lvl="1"/>
            <a:r>
              <a:rPr lang="fr-FR" dirty="0"/>
              <a:t>Sous-titre</a:t>
            </a:r>
          </a:p>
        </p:txBody>
      </p:sp>
      <p:pic>
        <p:nvPicPr>
          <p:cNvPr id="13" name="Image 12">
            <a:extLst>
              <a:ext uri="{FF2B5EF4-FFF2-40B4-BE49-F238E27FC236}">
                <a16:creationId xmlns:a16="http://schemas.microsoft.com/office/drawing/2014/main" id="{ED506F14-ED0D-7542-8543-B7C07D594069}"/>
              </a:ext>
            </a:extLst>
          </p:cNvPr>
          <p:cNvPicPr>
            <a:picLocks noChangeAspect="1"/>
          </p:cNvPicPr>
          <p:nvPr userDrawn="1"/>
        </p:nvPicPr>
        <p:blipFill>
          <a:blip r:embed="rId2"/>
          <a:stretch>
            <a:fillRect/>
          </a:stretch>
        </p:blipFill>
        <p:spPr>
          <a:xfrm>
            <a:off x="7046496" y="360000"/>
            <a:ext cx="1737504" cy="1076215"/>
          </a:xfrm>
          <a:prstGeom prst="rect">
            <a:avLst/>
          </a:prstGeom>
        </p:spPr>
      </p:pic>
      <p:pic>
        <p:nvPicPr>
          <p:cNvPr id="14" name="Image 13">
            <a:extLst>
              <a:ext uri="{FF2B5EF4-FFF2-40B4-BE49-F238E27FC236}">
                <a16:creationId xmlns:a16="http://schemas.microsoft.com/office/drawing/2014/main" id="{D87260C3-EF3A-0B48-9C85-9F85D7A88D50}"/>
              </a:ext>
            </a:extLst>
          </p:cNvPr>
          <p:cNvPicPr>
            <a:picLocks noChangeAspect="1"/>
          </p:cNvPicPr>
          <p:nvPr userDrawn="1"/>
        </p:nvPicPr>
        <p:blipFill>
          <a:blip r:embed="rId3"/>
          <a:stretch>
            <a:fillRect/>
          </a:stretch>
        </p:blipFill>
        <p:spPr>
          <a:xfrm>
            <a:off x="180000" y="180000"/>
            <a:ext cx="1587803" cy="1440000"/>
          </a:xfrm>
          <a:prstGeom prst="rect">
            <a:avLst/>
          </a:prstGeom>
        </p:spPr>
      </p:pic>
    </p:spTree>
    <p:extLst>
      <p:ext uri="{BB962C8B-B14F-4D97-AF65-F5344CB8AC3E}">
        <p14:creationId xmlns:p14="http://schemas.microsoft.com/office/powerpoint/2010/main" val="3483904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59999" y="900000"/>
            <a:ext cx="8424000" cy="720000"/>
          </a:xfrm>
        </p:spPr>
        <p:txBody>
          <a:bodyPr/>
          <a:lstStyle>
            <a:lvl1pPr>
              <a:defRPr/>
            </a:lvl1pPr>
          </a:lstStyle>
          <a:p>
            <a:r>
              <a:rPr lang="fr-FR" dirty="0"/>
              <a:t>Titre</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359998" y="1891968"/>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3312000" y="1893600"/>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6263999" y="1893600"/>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Tree>
    <p:extLst>
      <p:ext uri="{BB962C8B-B14F-4D97-AF65-F5344CB8AC3E}">
        <p14:creationId xmlns:p14="http://schemas.microsoft.com/office/powerpoint/2010/main" val="1641030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738000"/>
            <a:ext cx="9144000" cy="4406400"/>
          </a:xfrm>
          <a:solidFill>
            <a:schemeClr val="bg1">
              <a:lumMod val="85000"/>
            </a:schemeClr>
          </a:solidFill>
        </p:spPr>
        <p:txBody>
          <a:bodyPr tIns="1080000" anchor="ctr" anchorCtr="0"/>
          <a:lstStyle>
            <a:lvl1pPr algn="ctr">
              <a:defRPr cap="all" baseline="0"/>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2" name="Titre 1"/>
          <p:cNvSpPr>
            <a:spLocks noGrp="1"/>
          </p:cNvSpPr>
          <p:nvPr>
            <p:ph type="title" hasCustomPrompt="1"/>
          </p:nvPr>
        </p:nvSpPr>
        <p:spPr bwMode="gray">
          <a:xfrm>
            <a:off x="359999" y="738000"/>
            <a:ext cx="8424000" cy="40464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tx1"/>
            </a:solidFill>
          </a:ln>
        </p:spPr>
        <p:txBody>
          <a:bodyPr lIns="0" bIns="360000" anchor="ctr" anchorCtr="0"/>
          <a:lstStyle>
            <a:lvl1pPr marL="396000" indent="-396000">
              <a:buFont typeface="+mj-lt"/>
              <a:buAutoNum type="arabicPeriod"/>
              <a:defRPr sz="3250"/>
            </a:lvl1pPr>
          </a:lstStyle>
          <a:p>
            <a:r>
              <a:rPr lang="fr-FR" dirty="0"/>
              <a:t>Titre</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190859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textes 3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59999" y="900000"/>
            <a:ext cx="8424000" cy="720000"/>
          </a:xfrm>
        </p:spPr>
        <p:txBody>
          <a:bodyPr/>
          <a:lstStyle>
            <a:lvl1pPr>
              <a:defRPr/>
            </a:lvl1pPr>
          </a:lstStyle>
          <a:p>
            <a:r>
              <a:rPr lang="fr-FR" dirty="0"/>
              <a:t>Titre</a:t>
            </a:r>
          </a:p>
        </p:txBody>
      </p:sp>
      <p:sp>
        <p:nvSpPr>
          <p:cNvPr id="3" name="Espace réservé de la date 2"/>
          <p:cNvSpPr>
            <a:spLocks noGrp="1"/>
          </p:cNvSpPr>
          <p:nvPr>
            <p:ph type="dt" sz="half" idx="10"/>
          </p:nvPr>
        </p:nvSpPr>
        <p:spPr bwMode="gray">
          <a:xfrm>
            <a:off x="7614000" y="4783500"/>
            <a:ext cx="1170000" cy="360000"/>
          </a:xfrm>
          <a:prstGeom prst="rect">
            <a:avLst/>
          </a:prstGeom>
        </p:spPr>
        <p:txBody>
          <a:bodyPr/>
          <a:lstStyle/>
          <a:p>
            <a:pPr algn="r"/>
            <a:r>
              <a:rPr lang="fr-FR" cap="all"/>
              <a:t>XX/XX/XXXX</a:t>
            </a:r>
            <a:endParaRPr lang="fr-FR" cap="all" dirty="0"/>
          </a:p>
        </p:txBody>
      </p:sp>
      <p:sp>
        <p:nvSpPr>
          <p:cNvPr id="4" name="Espace réservé du pied de page 3"/>
          <p:cNvSpPr>
            <a:spLocks noGrp="1"/>
          </p:cNvSpPr>
          <p:nvPr>
            <p:ph type="ftr" sz="quarter" idx="11"/>
          </p:nvPr>
        </p:nvSpPr>
        <p:spPr bwMode="gray">
          <a:xfrm>
            <a:off x="360000" y="4783500"/>
            <a:ext cx="5904000" cy="360000"/>
          </a:xfrm>
          <a:prstGeom prst="rect">
            <a:avLst/>
          </a:prstGeom>
        </p:spPr>
        <p:txBody>
          <a:bodyPr/>
          <a:lstStyle/>
          <a:p>
            <a:r>
              <a:rPr lang="fr-FR" dirty="0"/>
              <a:t>Inspection générale de l’éducation,</a:t>
            </a:r>
            <a:br>
              <a:rPr lang="fr-FR" dirty="0"/>
            </a:br>
            <a:r>
              <a:rPr lang="fr-FR" dirty="0"/>
              <a:t>du sport et de la recherche</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0" name="Espace réservé du texte 9"/>
          <p:cNvSpPr>
            <a:spLocks noGrp="1"/>
          </p:cNvSpPr>
          <p:nvPr>
            <p:ph type="body" sz="quarter" idx="13" hasCustomPrompt="1"/>
          </p:nvPr>
        </p:nvSpPr>
        <p:spPr bwMode="gray">
          <a:xfrm>
            <a:off x="3312000" y="180000"/>
            <a:ext cx="5472000" cy="360000"/>
          </a:xfrm>
        </p:spPr>
        <p:txBody>
          <a:bodyPr/>
          <a:lstStyle>
            <a:lvl1pPr marL="108000" indent="-108000" algn="r">
              <a:spcAft>
                <a:spcPts val="0"/>
              </a:spcAft>
              <a:buFont typeface="+mj-lt"/>
              <a:buAutoNum type="arabicPeriod"/>
              <a:defRPr sz="750" b="1"/>
            </a:lvl1pPr>
            <a:lvl2pPr marL="108000" indent="-108000" algn="r">
              <a:spcBef>
                <a:spcPts val="0"/>
              </a:spcBef>
              <a:spcAft>
                <a:spcPts val="0"/>
              </a:spcAft>
              <a:buFont typeface="+mj-lt"/>
              <a:buAutoNum type="alphaLcPeriod"/>
              <a:defRPr sz="750"/>
            </a:lvl2pPr>
          </a:lstStyle>
          <a:p>
            <a:pPr lvl="0"/>
            <a:r>
              <a:rPr lang="fr-FR" dirty="0"/>
              <a:t>Titre</a:t>
            </a:r>
          </a:p>
          <a:p>
            <a:pPr lvl="1"/>
            <a:r>
              <a:rPr lang="fr-FR" dirty="0"/>
              <a:t>Sous-titre</a:t>
            </a:r>
          </a:p>
        </p:txBody>
      </p:sp>
      <p:sp>
        <p:nvSpPr>
          <p:cNvPr id="12" name="Espace réservé du texte 11"/>
          <p:cNvSpPr>
            <a:spLocks noGrp="1"/>
          </p:cNvSpPr>
          <p:nvPr>
            <p:ph type="body" sz="quarter" idx="14" hasCustomPrompt="1"/>
          </p:nvPr>
        </p:nvSpPr>
        <p:spPr bwMode="gray">
          <a:xfrm>
            <a:off x="359999"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3" name="Espace réservé du texte 11"/>
          <p:cNvSpPr>
            <a:spLocks noGrp="1"/>
          </p:cNvSpPr>
          <p:nvPr>
            <p:ph type="body" sz="quarter" idx="15" hasCustomPrompt="1"/>
          </p:nvPr>
        </p:nvSpPr>
        <p:spPr bwMode="gray">
          <a:xfrm>
            <a:off x="3312000"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p:cNvSpPr>
            <a:spLocks noGrp="1"/>
          </p:cNvSpPr>
          <p:nvPr>
            <p:ph type="body" sz="quarter" idx="16" hasCustomPrompt="1"/>
          </p:nvPr>
        </p:nvSpPr>
        <p:spPr bwMode="gray">
          <a:xfrm>
            <a:off x="6264000"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3840454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u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323528" y="87474"/>
            <a:ext cx="8229600" cy="871538"/>
          </a:xfrm>
        </p:spPr>
        <p:txBody>
          <a:bodyPr anchor="ctr"/>
          <a:lstStyle>
            <a:lvl1pPr algn="r">
              <a:buNone/>
              <a:defRPr sz="1800" b="0" u="none">
                <a:solidFill>
                  <a:schemeClr val="bg1">
                    <a:lumMod val="65000"/>
                    <a:lumOff val="35000"/>
                  </a:schemeClr>
                </a:solidFill>
              </a:defRPr>
            </a:lvl1pPr>
            <a:extLst/>
          </a:lstStyle>
          <a:p>
            <a:r>
              <a:rPr kumimoji="0" lang="fr-FR" dirty="0"/>
              <a:t>CLIQUEZ POUR MODIFIER LE STYLE DU TITRE</a:t>
            </a:r>
            <a:endParaRPr kumimoji="0" lang="en-US" dirty="0"/>
          </a:p>
        </p:txBody>
      </p:sp>
      <p:sp>
        <p:nvSpPr>
          <p:cNvPr id="4" name="Espace réservé du contenu 3"/>
          <p:cNvSpPr>
            <a:spLocks noGrp="1"/>
          </p:cNvSpPr>
          <p:nvPr>
            <p:ph sz="half" idx="1"/>
          </p:nvPr>
        </p:nvSpPr>
        <p:spPr>
          <a:xfrm>
            <a:off x="683568" y="1059582"/>
            <a:ext cx="8208912" cy="3429000"/>
          </a:xfrm>
        </p:spPr>
        <p:txBody>
          <a:bodyPr/>
          <a:lstStyle>
            <a:lvl1pPr>
              <a:defRPr sz="2400"/>
            </a:lvl1pPr>
            <a:lvl2pPr>
              <a:defRPr sz="2100"/>
            </a:lvl2pPr>
            <a:lvl3pPr>
              <a:defRPr sz="1800"/>
            </a:lvl3pPr>
            <a:lvl4pPr>
              <a:defRPr sz="1500"/>
            </a:lvl4pPr>
            <a:lvl5pPr>
              <a:defRPr sz="1500"/>
            </a:lvl5pPr>
            <a:extLs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dirty="0"/>
          </a:p>
        </p:txBody>
      </p:sp>
      <p:cxnSp>
        <p:nvCxnSpPr>
          <p:cNvPr id="9" name="Connecteur droit 8"/>
          <p:cNvCxnSpPr/>
          <p:nvPr userDrawn="1"/>
        </p:nvCxnSpPr>
        <p:spPr>
          <a:xfrm flipH="1">
            <a:off x="323529" y="737996"/>
            <a:ext cx="8064896" cy="0"/>
          </a:xfrm>
          <a:prstGeom prst="line">
            <a:avLst/>
          </a:prstGeom>
          <a:ln>
            <a:solidFill>
              <a:srgbClr val="2F15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8305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359999" y="900000"/>
            <a:ext cx="8424000" cy="720000"/>
          </a:xfrm>
          <a:prstGeom prst="rect">
            <a:avLst/>
          </a:prstGeom>
        </p:spPr>
        <p:txBody>
          <a:bodyPr vert="horz" lIns="0" tIns="0" rIns="0" bIns="0" rtlCol="0" anchor="t" anchorCtr="0">
            <a:noAutofit/>
          </a:bodyPr>
          <a:lstStyle/>
          <a:p>
            <a:r>
              <a:rPr lang="fr-FR" noProof="0" dirty="0"/>
              <a:t>Titre</a:t>
            </a:r>
          </a:p>
        </p:txBody>
      </p:sp>
      <p:sp>
        <p:nvSpPr>
          <p:cNvPr id="3" name="Espace réservé du texte 2"/>
          <p:cNvSpPr>
            <a:spLocks noGrp="1"/>
          </p:cNvSpPr>
          <p:nvPr>
            <p:ph type="body" idx="1"/>
          </p:nvPr>
        </p:nvSpPr>
        <p:spPr bwMode="gray">
          <a:xfrm>
            <a:off x="359999" y="1836000"/>
            <a:ext cx="8424000" cy="2574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6" name="Espace réservé du numéro de diapositive 5"/>
          <p:cNvSpPr>
            <a:spLocks noGrp="1"/>
          </p:cNvSpPr>
          <p:nvPr>
            <p:ph type="sldNum" sz="quarter" idx="4"/>
          </p:nvPr>
        </p:nvSpPr>
        <p:spPr bwMode="gray">
          <a:xfrm>
            <a:off x="7433999"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‹N°›</a:t>
            </a:fld>
            <a:endParaRPr lang="fr-FR" dirty="0"/>
          </a:p>
        </p:txBody>
      </p:sp>
      <p:pic>
        <p:nvPicPr>
          <p:cNvPr id="9" name="Image 8">
            <a:extLst>
              <a:ext uri="{FF2B5EF4-FFF2-40B4-BE49-F238E27FC236}">
                <a16:creationId xmlns:a16="http://schemas.microsoft.com/office/drawing/2014/main" id="{7C9F8281-E0B1-E740-BC5A-01ADDF3A6514}"/>
              </a:ext>
            </a:extLst>
          </p:cNvPr>
          <p:cNvPicPr>
            <a:picLocks noChangeAspect="1"/>
          </p:cNvPicPr>
          <p:nvPr userDrawn="1"/>
        </p:nvPicPr>
        <p:blipFill>
          <a:blip r:embed="rId8"/>
          <a:stretch>
            <a:fillRect/>
          </a:stretch>
        </p:blipFill>
        <p:spPr>
          <a:xfrm>
            <a:off x="1098001" y="179999"/>
            <a:ext cx="593680" cy="367727"/>
          </a:xfrm>
          <a:prstGeom prst="rect">
            <a:avLst/>
          </a:prstGeom>
        </p:spPr>
      </p:pic>
      <p:pic>
        <p:nvPicPr>
          <p:cNvPr id="12" name="Image 11">
            <a:extLst>
              <a:ext uri="{FF2B5EF4-FFF2-40B4-BE49-F238E27FC236}">
                <a16:creationId xmlns:a16="http://schemas.microsoft.com/office/drawing/2014/main" id="{81F3959E-B020-EA40-896C-0471D92513AA}"/>
              </a:ext>
            </a:extLst>
          </p:cNvPr>
          <p:cNvPicPr>
            <a:picLocks noChangeAspect="1"/>
          </p:cNvPicPr>
          <p:nvPr userDrawn="1"/>
        </p:nvPicPr>
        <p:blipFill>
          <a:blip r:embed="rId9"/>
          <a:stretch>
            <a:fillRect/>
          </a:stretch>
        </p:blipFill>
        <p:spPr>
          <a:xfrm>
            <a:off x="288000" y="108000"/>
            <a:ext cx="555733" cy="504000"/>
          </a:xfrm>
          <a:prstGeom prst="rect">
            <a:avLst/>
          </a:prstGeom>
        </p:spPr>
      </p:pic>
    </p:spTree>
  </p:cSld>
  <p:clrMap bg1="lt1" tx1="dk1" bg2="lt2" tx2="dk2" accent1="accent1" accent2="accent2" accent3="accent3" accent4="accent4" accent5="accent5" accent6="accent6" hlink="hlink" folHlink="folHlink"/>
  <p:sldLayoutIdLst>
    <p:sldLayoutId id="2147483808" r:id="rId1"/>
    <p:sldLayoutId id="2147483812" r:id="rId2"/>
    <p:sldLayoutId id="2147483810" r:id="rId3"/>
    <p:sldLayoutId id="2147483811" r:id="rId4"/>
    <p:sldLayoutId id="2147483809" r:id="rId5"/>
    <p:sldLayoutId id="2147483813" r:id="rId6"/>
  </p:sldLayoutIdLst>
  <p:hf hdr="0"/>
  <p:txStyles>
    <p:title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jpe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4.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6FBF2-5D1A-87E6-69F9-C55C46B2256E}"/>
              </a:ext>
            </a:extLst>
          </p:cNvPr>
          <p:cNvSpPr>
            <a:spLocks noGrp="1"/>
          </p:cNvSpPr>
          <p:nvPr>
            <p:ph type="title"/>
          </p:nvPr>
        </p:nvSpPr>
        <p:spPr>
          <a:xfrm>
            <a:off x="1691680" y="51470"/>
            <a:ext cx="7452320" cy="720000"/>
          </a:xfrm>
        </p:spPr>
        <p:txBody>
          <a:bodyPr anchor="ctr" anchorCtr="0"/>
          <a:lstStyle/>
          <a:p>
            <a:pPr algn="ctr">
              <a:lnSpc>
                <a:spcPct val="100000"/>
              </a:lnSpc>
            </a:pPr>
            <a:r>
              <a:rPr lang="fr-FR" altLang="fr-FR" i="1" dirty="0">
                <a:solidFill>
                  <a:srgbClr val="006600"/>
                </a:solidFill>
                <a:latin typeface="Calibri" pitchFamily="34" charset="0"/>
                <a:cs typeface="Arial" charset="0"/>
              </a:rPr>
              <a:t>Grenoble, le 13 mars 2024 à 8h15</a:t>
            </a:r>
            <a:endParaRPr lang="en-FR" dirty="0"/>
          </a:p>
        </p:txBody>
      </p:sp>
      <p:sp>
        <p:nvSpPr>
          <p:cNvPr id="3" name="Slide Number Placeholder 2">
            <a:extLst>
              <a:ext uri="{FF2B5EF4-FFF2-40B4-BE49-F238E27FC236}">
                <a16:creationId xmlns:a16="http://schemas.microsoft.com/office/drawing/2014/main" id="{6B37E3DB-C4DD-B511-4F33-A10ED01901F9}"/>
              </a:ext>
            </a:extLst>
          </p:cNvPr>
          <p:cNvSpPr>
            <a:spLocks noGrp="1"/>
          </p:cNvSpPr>
          <p:nvPr>
            <p:ph type="sldNum" sz="quarter" idx="12"/>
          </p:nvPr>
        </p:nvSpPr>
        <p:spPr/>
        <p:txBody>
          <a:bodyPr/>
          <a:lstStyle/>
          <a:p>
            <a:fld id="{733122C9-A0B9-462F-8757-0847AD287B63}" type="slidenum">
              <a:rPr lang="fr-FR" smtClean="0"/>
              <a:pPr/>
              <a:t>1</a:t>
            </a:fld>
            <a:endParaRPr lang="fr-FR" dirty="0"/>
          </a:p>
        </p:txBody>
      </p:sp>
      <p:sp>
        <p:nvSpPr>
          <p:cNvPr id="4" name="Text Placeholder 3">
            <a:extLst>
              <a:ext uri="{FF2B5EF4-FFF2-40B4-BE49-F238E27FC236}">
                <a16:creationId xmlns:a16="http://schemas.microsoft.com/office/drawing/2014/main" id="{21C93D26-BC2A-C0CD-603E-F902511C1DB2}"/>
              </a:ext>
            </a:extLst>
          </p:cNvPr>
          <p:cNvSpPr>
            <a:spLocks noGrp="1"/>
          </p:cNvSpPr>
          <p:nvPr>
            <p:ph type="body" sz="quarter" idx="13"/>
          </p:nvPr>
        </p:nvSpPr>
        <p:spPr>
          <a:xfrm>
            <a:off x="323528" y="843558"/>
            <a:ext cx="8460471" cy="4032448"/>
          </a:xfrm>
        </p:spPr>
        <p:txBody>
          <a:bodyPr/>
          <a:lstStyle/>
          <a:p>
            <a:pPr marL="0" indent="0">
              <a:spcBef>
                <a:spcPts val="0"/>
              </a:spcBef>
              <a:spcAft>
                <a:spcPts val="0"/>
              </a:spcAft>
              <a:buNone/>
            </a:pPr>
            <a:endParaRPr lang="fr-FR" sz="2000" i="1" dirty="0"/>
          </a:p>
          <a:p>
            <a:pPr marL="0" indent="0">
              <a:spcBef>
                <a:spcPts val="0"/>
              </a:spcBef>
              <a:spcAft>
                <a:spcPts val="0"/>
              </a:spcAft>
              <a:buNone/>
            </a:pPr>
            <a:r>
              <a:rPr lang="fr-FR" sz="2000" i="1" dirty="0"/>
              <a:t>11h00 - 12h15 </a:t>
            </a:r>
          </a:p>
          <a:p>
            <a:pPr marL="0" indent="0">
              <a:spcBef>
                <a:spcPts val="0"/>
              </a:spcBef>
              <a:spcAft>
                <a:spcPts val="0"/>
              </a:spcAft>
              <a:buNone/>
            </a:pPr>
            <a:endParaRPr lang="fr-FR" sz="2000" u="sng" dirty="0"/>
          </a:p>
          <a:p>
            <a:pPr marL="0" indent="0">
              <a:spcBef>
                <a:spcPts val="0"/>
              </a:spcBef>
              <a:spcAft>
                <a:spcPts val="0"/>
              </a:spcAft>
              <a:buNone/>
            </a:pPr>
            <a:r>
              <a:rPr lang="fr-FR" sz="2000" u="sng" dirty="0">
                <a:solidFill>
                  <a:srgbClr val="0070C0"/>
                </a:solidFill>
              </a:rPr>
              <a:t>Ateliers : les coopérations école-entreprise</a:t>
            </a:r>
            <a:r>
              <a:rPr lang="fr-FR" sz="2000" dirty="0">
                <a:solidFill>
                  <a:srgbClr val="0070C0"/>
                </a:solidFill>
              </a:rPr>
              <a:t> n°4 : la coopération dans les mobilités, installation de recharge pour véhicule électrique</a:t>
            </a:r>
          </a:p>
          <a:p>
            <a:pPr marL="0" indent="0">
              <a:spcBef>
                <a:spcPts val="0"/>
              </a:spcBef>
              <a:spcAft>
                <a:spcPts val="0"/>
              </a:spcAft>
              <a:buClr>
                <a:schemeClr val="accent3"/>
              </a:buClr>
              <a:buNone/>
              <a:defRPr/>
            </a:pPr>
            <a:endParaRPr lang="fr-FR" sz="1600" b="0" dirty="0"/>
          </a:p>
          <a:p>
            <a:pPr marL="0" indent="0">
              <a:spcBef>
                <a:spcPts val="0"/>
              </a:spcBef>
              <a:spcAft>
                <a:spcPts val="0"/>
              </a:spcAft>
              <a:buClr>
                <a:schemeClr val="accent3"/>
              </a:buClr>
              <a:buNone/>
              <a:defRPr/>
            </a:pPr>
            <a:r>
              <a:rPr lang="fr-FR" sz="1600" b="0" dirty="0"/>
              <a:t>Christophe MÜLLER, IEN STI, académie de Nancy-Metz</a:t>
            </a:r>
            <a:r>
              <a:rPr lang="fr-FR" sz="2000" b="0" dirty="0"/>
              <a:t/>
            </a:r>
            <a:br>
              <a:rPr lang="fr-FR" sz="2000" b="0" dirty="0"/>
            </a:br>
            <a:r>
              <a:rPr lang="fr-FR" sz="1600" b="0" dirty="0" err="1"/>
              <a:t>Eric</a:t>
            </a:r>
            <a:r>
              <a:rPr lang="fr-FR" sz="1600" b="0" dirty="0"/>
              <a:t> SEUILLOT, IA-IPR, académie de Nancy-Metz</a:t>
            </a:r>
            <a:r>
              <a:rPr lang="fr-FR" sz="2000" b="0" dirty="0"/>
              <a:t/>
            </a:r>
            <a:br>
              <a:rPr lang="fr-FR" sz="2000" b="0" dirty="0"/>
            </a:br>
            <a:r>
              <a:rPr lang="fr-FR" sz="1600" b="0" dirty="0"/>
              <a:t>Guy DENOZI, enseignant au lycée </a:t>
            </a:r>
            <a:r>
              <a:rPr lang="fr-FR" sz="1600" b="0" dirty="0" err="1"/>
              <a:t>Hanzelet</a:t>
            </a:r>
            <a:r>
              <a:rPr lang="fr-FR" sz="1600" b="0" dirty="0"/>
              <a:t> de Pont-à-Mousson, académie de Nancy-Metz</a:t>
            </a:r>
            <a:r>
              <a:rPr lang="fr-FR" sz="2000" b="0" dirty="0"/>
              <a:t/>
            </a:r>
            <a:br>
              <a:rPr lang="fr-FR" sz="2000" b="0" dirty="0"/>
            </a:br>
            <a:r>
              <a:rPr lang="fr-FR" sz="1600" b="0" dirty="0" err="1"/>
              <a:t>Eric</a:t>
            </a:r>
            <a:r>
              <a:rPr lang="fr-FR" sz="1600" b="0" dirty="0"/>
              <a:t> SCHMITT, enseignant au lycée </a:t>
            </a:r>
            <a:r>
              <a:rPr lang="fr-FR" sz="1600" b="0" dirty="0" err="1"/>
              <a:t>Hanzelet</a:t>
            </a:r>
            <a:r>
              <a:rPr lang="fr-FR" sz="1600" b="0" dirty="0"/>
              <a:t> de Pont-à-Mousson, académie de Nancy-Metz</a:t>
            </a:r>
            <a:r>
              <a:rPr lang="fr-FR" sz="2000" b="0" dirty="0"/>
              <a:t/>
            </a:r>
            <a:br>
              <a:rPr lang="fr-FR" sz="2000" b="0" dirty="0"/>
            </a:br>
            <a:r>
              <a:rPr lang="fr-FR" sz="1600" b="0" dirty="0"/>
              <a:t>Xavier GRAF, chargé de mission RH relations école entreprise, EDF délégation régionale Grand Est</a:t>
            </a:r>
            <a:endParaRPr lang="fr-FR" altLang="fr-FR" sz="2000" b="0" i="1" dirty="0">
              <a:solidFill>
                <a:srgbClr val="0000CC"/>
              </a:solidFill>
              <a:effectLst>
                <a:outerShdw blurRad="38100" dist="38100" dir="2700000" algn="tl">
                  <a:srgbClr val="000000">
                    <a:alpha val="43137"/>
                  </a:srgbClr>
                </a:outerShdw>
              </a:effectLst>
            </a:endParaRPr>
          </a:p>
          <a:p>
            <a:pPr marL="0" indent="0">
              <a:spcBef>
                <a:spcPts val="0"/>
              </a:spcBef>
              <a:spcAft>
                <a:spcPts val="0"/>
              </a:spcAft>
              <a:buClr>
                <a:schemeClr val="accent3"/>
              </a:buClr>
              <a:buNone/>
              <a:defRPr/>
            </a:pPr>
            <a:r>
              <a:rPr lang="fr-FR" altLang="fr-FR" sz="2000" b="0" i="1" dirty="0">
                <a:solidFill>
                  <a:srgbClr val="0000CC"/>
                </a:solidFill>
                <a:effectLst>
                  <a:outerShdw blurRad="38100" dist="38100" dir="2700000" algn="tl">
                    <a:srgbClr val="000000">
                      <a:alpha val="43137"/>
                    </a:srgbClr>
                  </a:outerShdw>
                </a:effectLst>
              </a:rPr>
              <a:t> </a:t>
            </a:r>
          </a:p>
          <a:p>
            <a:pPr marL="0" indent="0">
              <a:spcBef>
                <a:spcPts val="0"/>
              </a:spcBef>
              <a:spcAft>
                <a:spcPts val="0"/>
              </a:spcAft>
              <a:buClr>
                <a:schemeClr val="accent3"/>
              </a:buClr>
              <a:buNone/>
              <a:defRPr/>
            </a:pPr>
            <a:endParaRPr lang="fr-FR" altLang="fr-FR" sz="2000" b="0" i="1" dirty="0">
              <a:solidFill>
                <a:srgbClr val="0000CC"/>
              </a:solidFill>
            </a:endParaRPr>
          </a:p>
          <a:p>
            <a:pPr marL="0" indent="0">
              <a:spcBef>
                <a:spcPts val="0"/>
              </a:spcBef>
              <a:spcAft>
                <a:spcPts val="0"/>
              </a:spcAft>
              <a:buNone/>
            </a:pPr>
            <a:endParaRPr lang="fr-FR" sz="2000" u="sng" dirty="0"/>
          </a:p>
          <a:p>
            <a:pPr marL="0" indent="0">
              <a:lnSpc>
                <a:spcPct val="114000"/>
              </a:lnSpc>
              <a:spcBef>
                <a:spcPts val="0"/>
              </a:spcBef>
              <a:spcAft>
                <a:spcPts val="0"/>
              </a:spcAft>
              <a:buNone/>
            </a:pPr>
            <a:endParaRPr lang="fr-FR" sz="2000" u="sng" dirty="0"/>
          </a:p>
        </p:txBody>
      </p:sp>
    </p:spTree>
    <p:extLst>
      <p:ext uri="{BB962C8B-B14F-4D97-AF65-F5344CB8AC3E}">
        <p14:creationId xmlns:p14="http://schemas.microsoft.com/office/powerpoint/2010/main" val="1164132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6FBF2-5D1A-87E6-69F9-C55C46B2256E}"/>
              </a:ext>
            </a:extLst>
          </p:cNvPr>
          <p:cNvSpPr>
            <a:spLocks noGrp="1"/>
          </p:cNvSpPr>
          <p:nvPr>
            <p:ph type="title"/>
          </p:nvPr>
        </p:nvSpPr>
        <p:spPr>
          <a:xfrm>
            <a:off x="1691680" y="51470"/>
            <a:ext cx="7452320" cy="720000"/>
          </a:xfrm>
        </p:spPr>
        <p:txBody>
          <a:bodyPr anchor="ctr" anchorCtr="0"/>
          <a:lstStyle/>
          <a:p>
            <a:pPr algn="ctr">
              <a:lnSpc>
                <a:spcPct val="100000"/>
              </a:lnSpc>
            </a:pPr>
            <a:r>
              <a:rPr lang="fr-FR" i="1" dirty="0">
                <a:solidFill>
                  <a:srgbClr val="006600"/>
                </a:solidFill>
                <a:latin typeface="Calibri" pitchFamily="34" charset="0"/>
                <a:cs typeface="Arial" charset="0"/>
              </a:rPr>
              <a:t>Des objectifs différents mais partagés</a:t>
            </a:r>
            <a:endParaRPr lang="en-FR" dirty="0"/>
          </a:p>
        </p:txBody>
      </p:sp>
      <p:sp>
        <p:nvSpPr>
          <p:cNvPr id="3" name="Slide Number Placeholder 2">
            <a:extLst>
              <a:ext uri="{FF2B5EF4-FFF2-40B4-BE49-F238E27FC236}">
                <a16:creationId xmlns:a16="http://schemas.microsoft.com/office/drawing/2014/main" id="{6B37E3DB-C4DD-B511-4F33-A10ED01901F9}"/>
              </a:ext>
            </a:extLst>
          </p:cNvPr>
          <p:cNvSpPr>
            <a:spLocks noGrp="1"/>
          </p:cNvSpPr>
          <p:nvPr>
            <p:ph type="sldNum" sz="quarter" idx="12"/>
          </p:nvPr>
        </p:nvSpPr>
        <p:spPr/>
        <p:txBody>
          <a:bodyPr/>
          <a:lstStyle/>
          <a:p>
            <a:fld id="{733122C9-A0B9-462F-8757-0847AD287B63}" type="slidenum">
              <a:rPr lang="fr-FR" smtClean="0"/>
              <a:pPr/>
              <a:t>10</a:t>
            </a:fld>
            <a:endParaRPr lang="fr-FR" dirty="0"/>
          </a:p>
        </p:txBody>
      </p:sp>
      <p:sp>
        <p:nvSpPr>
          <p:cNvPr id="4" name="Text Placeholder 3">
            <a:extLst>
              <a:ext uri="{FF2B5EF4-FFF2-40B4-BE49-F238E27FC236}">
                <a16:creationId xmlns:a16="http://schemas.microsoft.com/office/drawing/2014/main" id="{21C93D26-BC2A-C0CD-603E-F902511C1DB2}"/>
              </a:ext>
            </a:extLst>
          </p:cNvPr>
          <p:cNvSpPr>
            <a:spLocks noGrp="1"/>
          </p:cNvSpPr>
          <p:nvPr>
            <p:ph type="body" sz="quarter" idx="13"/>
          </p:nvPr>
        </p:nvSpPr>
        <p:spPr>
          <a:xfrm>
            <a:off x="323528" y="843558"/>
            <a:ext cx="8460471" cy="4032448"/>
          </a:xfrm>
        </p:spPr>
        <p:txBody>
          <a:bodyPr/>
          <a:lstStyle/>
          <a:p>
            <a:pPr marL="0" indent="0">
              <a:spcBef>
                <a:spcPts val="0"/>
              </a:spcBef>
              <a:spcAft>
                <a:spcPts val="0"/>
              </a:spcAft>
              <a:buClr>
                <a:schemeClr val="accent3"/>
              </a:buClr>
              <a:buNone/>
              <a:defRPr/>
            </a:pPr>
            <a:r>
              <a:rPr lang="fr-FR" altLang="fr-FR" sz="1200" b="0" i="1" dirty="0">
                <a:solidFill>
                  <a:srgbClr val="0000CC"/>
                </a:solidFill>
                <a:effectLst>
                  <a:outerShdw blurRad="38100" dist="38100" dir="2700000" algn="tl">
                    <a:srgbClr val="000000">
                      <a:alpha val="43137"/>
                    </a:srgbClr>
                  </a:outerShdw>
                </a:effectLst>
              </a:rPr>
              <a:t> </a:t>
            </a:r>
          </a:p>
          <a:p>
            <a:pPr marL="0" indent="0">
              <a:spcBef>
                <a:spcPts val="0"/>
              </a:spcBef>
              <a:spcAft>
                <a:spcPts val="0"/>
              </a:spcAft>
              <a:buClr>
                <a:schemeClr val="accent3"/>
              </a:buClr>
              <a:buNone/>
              <a:defRPr/>
            </a:pPr>
            <a:endParaRPr lang="fr-FR" altLang="fr-FR" sz="1200" b="0" i="1" dirty="0">
              <a:solidFill>
                <a:srgbClr val="0000CC"/>
              </a:solidFill>
            </a:endParaRPr>
          </a:p>
          <a:p>
            <a:pPr marL="0" indent="0">
              <a:spcBef>
                <a:spcPts val="0"/>
              </a:spcBef>
              <a:spcAft>
                <a:spcPts val="0"/>
              </a:spcAft>
              <a:buNone/>
            </a:pPr>
            <a:endParaRPr lang="fr-FR" sz="1200" u="sng" dirty="0"/>
          </a:p>
          <a:p>
            <a:pPr marL="0" indent="0">
              <a:lnSpc>
                <a:spcPct val="114000"/>
              </a:lnSpc>
              <a:spcBef>
                <a:spcPts val="0"/>
              </a:spcBef>
              <a:spcAft>
                <a:spcPts val="0"/>
              </a:spcAft>
              <a:buNone/>
            </a:pPr>
            <a:endParaRPr lang="fr-FR" sz="1200" u="sng" dirty="0"/>
          </a:p>
        </p:txBody>
      </p:sp>
      <p:pic>
        <p:nvPicPr>
          <p:cNvPr id="9" name="Image 8"/>
          <p:cNvPicPr>
            <a:picLocks noChangeAspect="1"/>
          </p:cNvPicPr>
          <p:nvPr/>
        </p:nvPicPr>
        <p:blipFill rotWithShape="1">
          <a:blip r:embed="rId3"/>
          <a:srcRect t="20226" b="14078"/>
          <a:stretch/>
        </p:blipFill>
        <p:spPr>
          <a:xfrm>
            <a:off x="155519" y="3222323"/>
            <a:ext cx="2016224" cy="786707"/>
          </a:xfrm>
          <a:prstGeom prst="rect">
            <a:avLst/>
          </a:prstGeom>
        </p:spPr>
      </p:pic>
      <p:pic>
        <p:nvPicPr>
          <p:cNvPr id="10" name="Image 9"/>
          <p:cNvPicPr>
            <a:picLocks noChangeAspect="1"/>
          </p:cNvPicPr>
          <p:nvPr/>
        </p:nvPicPr>
        <p:blipFill>
          <a:blip r:embed="rId4"/>
          <a:stretch>
            <a:fillRect/>
          </a:stretch>
        </p:blipFill>
        <p:spPr>
          <a:xfrm>
            <a:off x="323528" y="2032751"/>
            <a:ext cx="1512168" cy="645192"/>
          </a:xfrm>
          <a:prstGeom prst="rect">
            <a:avLst/>
          </a:prstGeom>
        </p:spPr>
      </p:pic>
      <p:sp>
        <p:nvSpPr>
          <p:cNvPr id="11" name="Text Placeholder 3">
            <a:extLst>
              <a:ext uri="{FF2B5EF4-FFF2-40B4-BE49-F238E27FC236}">
                <a16:creationId xmlns:a16="http://schemas.microsoft.com/office/drawing/2014/main" id="{21C93D26-BC2A-C0CD-603E-F902511C1DB2}"/>
              </a:ext>
            </a:extLst>
          </p:cNvPr>
          <p:cNvSpPr>
            <a:spLocks noGrp="1"/>
          </p:cNvSpPr>
          <p:nvPr>
            <p:ph type="body" sz="quarter" idx="13"/>
          </p:nvPr>
        </p:nvSpPr>
        <p:spPr>
          <a:xfrm>
            <a:off x="3032411" y="1131590"/>
            <a:ext cx="5732551" cy="3384416"/>
          </a:xfrm>
        </p:spPr>
        <p:txBody>
          <a:bodyPr/>
          <a:lstStyle/>
          <a:p>
            <a:pPr marL="0" indent="0">
              <a:spcBef>
                <a:spcPts val="0"/>
              </a:spcBef>
              <a:spcAft>
                <a:spcPts val="0"/>
              </a:spcAft>
              <a:buNone/>
            </a:pPr>
            <a:endParaRPr lang="fr-FR" sz="1800" b="0" dirty="0"/>
          </a:p>
          <a:p>
            <a:pPr marL="0" indent="0">
              <a:lnSpc>
                <a:spcPct val="114000"/>
              </a:lnSpc>
              <a:spcBef>
                <a:spcPts val="0"/>
              </a:spcBef>
              <a:spcAft>
                <a:spcPts val="0"/>
              </a:spcAft>
              <a:buNone/>
            </a:pPr>
            <a:endParaRPr lang="fr-FR" sz="2400" b="0" dirty="0"/>
          </a:p>
        </p:txBody>
      </p:sp>
      <p:sp>
        <p:nvSpPr>
          <p:cNvPr id="12" name="Text Placeholder 3">
            <a:extLst>
              <a:ext uri="{FF2B5EF4-FFF2-40B4-BE49-F238E27FC236}">
                <a16:creationId xmlns:a16="http://schemas.microsoft.com/office/drawing/2014/main" id="{21C93D26-BC2A-C0CD-603E-F902511C1DB2}"/>
              </a:ext>
            </a:extLst>
          </p:cNvPr>
          <p:cNvSpPr>
            <a:spLocks noGrp="1"/>
          </p:cNvSpPr>
          <p:nvPr>
            <p:ph type="body" sz="quarter" idx="13"/>
          </p:nvPr>
        </p:nvSpPr>
        <p:spPr>
          <a:xfrm>
            <a:off x="2475384" y="1057737"/>
            <a:ext cx="6289578" cy="3592016"/>
          </a:xfrm>
        </p:spPr>
        <p:txBody>
          <a:bodyPr/>
          <a:lstStyle/>
          <a:p>
            <a:pPr marL="342900" indent="-342900">
              <a:lnSpc>
                <a:spcPct val="114000"/>
              </a:lnSpc>
              <a:spcBef>
                <a:spcPts val="0"/>
              </a:spcBef>
              <a:spcAft>
                <a:spcPts val="0"/>
              </a:spcAft>
              <a:buFont typeface="Arial" panose="020B0604020202020204" pitchFamily="34" charset="0"/>
              <a:buChar char="•"/>
            </a:pPr>
            <a:r>
              <a:rPr lang="fr-FR" sz="2400" b="0" dirty="0"/>
              <a:t>Accompagner la mutation des emplois dans la maintenance des véhicules thermiques.</a:t>
            </a:r>
          </a:p>
          <a:p>
            <a:pPr marL="342900" indent="-342900">
              <a:lnSpc>
                <a:spcPct val="114000"/>
              </a:lnSpc>
              <a:spcBef>
                <a:spcPts val="0"/>
              </a:spcBef>
              <a:spcAft>
                <a:spcPts val="0"/>
              </a:spcAft>
              <a:buFont typeface="Arial" panose="020B0604020202020204" pitchFamily="34" charset="0"/>
              <a:buChar char="•"/>
            </a:pPr>
            <a:endParaRPr lang="fr-FR" sz="1100" b="0" dirty="0"/>
          </a:p>
          <a:p>
            <a:pPr marL="342900" indent="-342900">
              <a:lnSpc>
                <a:spcPct val="114000"/>
              </a:lnSpc>
              <a:spcBef>
                <a:spcPts val="0"/>
              </a:spcBef>
              <a:spcAft>
                <a:spcPts val="0"/>
              </a:spcAft>
              <a:buFont typeface="Arial" panose="020B0604020202020204" pitchFamily="34" charset="0"/>
              <a:buChar char="•"/>
            </a:pPr>
            <a:r>
              <a:rPr lang="fr-FR" sz="2400" b="0" dirty="0"/>
              <a:t> Préparer aux métiers de demain.</a:t>
            </a:r>
          </a:p>
          <a:p>
            <a:pPr marL="342900" indent="-342900">
              <a:lnSpc>
                <a:spcPct val="114000"/>
              </a:lnSpc>
              <a:spcBef>
                <a:spcPts val="0"/>
              </a:spcBef>
              <a:spcAft>
                <a:spcPts val="0"/>
              </a:spcAft>
              <a:buFont typeface="Arial" panose="020B0604020202020204" pitchFamily="34" charset="0"/>
              <a:buChar char="•"/>
            </a:pPr>
            <a:endParaRPr lang="fr-FR" sz="1100" b="0" dirty="0"/>
          </a:p>
          <a:p>
            <a:pPr marL="342900" indent="-342900">
              <a:lnSpc>
                <a:spcPct val="114000"/>
              </a:lnSpc>
              <a:spcBef>
                <a:spcPts val="0"/>
              </a:spcBef>
              <a:spcAft>
                <a:spcPts val="0"/>
              </a:spcAft>
              <a:buFont typeface="Arial" panose="020B0604020202020204" pitchFamily="34" charset="0"/>
              <a:buChar char="•"/>
            </a:pPr>
            <a:r>
              <a:rPr lang="fr-FR" sz="2400" b="0" dirty="0"/>
              <a:t>Adapter les formations en adéquation avec les attentes des professionnels.</a:t>
            </a:r>
          </a:p>
          <a:p>
            <a:pPr marL="342900" indent="-342900">
              <a:lnSpc>
                <a:spcPct val="114000"/>
              </a:lnSpc>
              <a:spcBef>
                <a:spcPts val="0"/>
              </a:spcBef>
              <a:spcAft>
                <a:spcPts val="0"/>
              </a:spcAft>
              <a:buFont typeface="Arial" panose="020B0604020202020204" pitchFamily="34" charset="0"/>
              <a:buChar char="•"/>
            </a:pPr>
            <a:endParaRPr lang="fr-FR" sz="1100" b="0" dirty="0"/>
          </a:p>
          <a:p>
            <a:pPr marL="342900" indent="-342900">
              <a:lnSpc>
                <a:spcPct val="114000"/>
              </a:lnSpc>
              <a:spcBef>
                <a:spcPts val="0"/>
              </a:spcBef>
              <a:spcAft>
                <a:spcPts val="0"/>
              </a:spcAft>
              <a:buFont typeface="Arial" panose="020B0604020202020204" pitchFamily="34" charset="0"/>
              <a:buChar char="•"/>
            </a:pPr>
            <a:r>
              <a:rPr lang="fr-FR" sz="2400" b="0" dirty="0"/>
              <a:t>Maintenir les compétences vis-à-vis des évolutions des matériels</a:t>
            </a:r>
          </a:p>
          <a:p>
            <a:pPr marL="0" indent="0">
              <a:lnSpc>
                <a:spcPct val="114000"/>
              </a:lnSpc>
              <a:spcBef>
                <a:spcPts val="0"/>
              </a:spcBef>
              <a:spcAft>
                <a:spcPts val="0"/>
              </a:spcAft>
              <a:buNone/>
            </a:pPr>
            <a:endParaRPr lang="fr-FR" sz="2400" b="0" dirty="0"/>
          </a:p>
          <a:p>
            <a:pPr marL="0" indent="0">
              <a:lnSpc>
                <a:spcPct val="114000"/>
              </a:lnSpc>
              <a:spcBef>
                <a:spcPts val="0"/>
              </a:spcBef>
              <a:spcAft>
                <a:spcPts val="0"/>
              </a:spcAft>
              <a:buNone/>
            </a:pPr>
            <a:endParaRPr lang="fr-FR" sz="2400" b="0" dirty="0"/>
          </a:p>
        </p:txBody>
      </p:sp>
    </p:spTree>
    <p:extLst>
      <p:ext uri="{BB962C8B-B14F-4D97-AF65-F5344CB8AC3E}">
        <p14:creationId xmlns:p14="http://schemas.microsoft.com/office/powerpoint/2010/main" val="486633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6FBF2-5D1A-87E6-69F9-C55C46B2256E}"/>
              </a:ext>
            </a:extLst>
          </p:cNvPr>
          <p:cNvSpPr>
            <a:spLocks noGrp="1"/>
          </p:cNvSpPr>
          <p:nvPr>
            <p:ph type="title"/>
          </p:nvPr>
        </p:nvSpPr>
        <p:spPr>
          <a:xfrm>
            <a:off x="1691680" y="51470"/>
            <a:ext cx="7452320" cy="720000"/>
          </a:xfrm>
        </p:spPr>
        <p:txBody>
          <a:bodyPr anchor="ctr" anchorCtr="0"/>
          <a:lstStyle/>
          <a:p>
            <a:pPr algn="ctr">
              <a:lnSpc>
                <a:spcPct val="100000"/>
              </a:lnSpc>
            </a:pPr>
            <a:r>
              <a:rPr lang="fr-FR" i="1" dirty="0">
                <a:solidFill>
                  <a:srgbClr val="006600"/>
                </a:solidFill>
                <a:latin typeface="Calibri" pitchFamily="34" charset="0"/>
                <a:cs typeface="Arial" charset="0"/>
              </a:rPr>
              <a:t>Démarche de travail</a:t>
            </a:r>
            <a:endParaRPr lang="en-FR" dirty="0"/>
          </a:p>
        </p:txBody>
      </p:sp>
      <p:sp>
        <p:nvSpPr>
          <p:cNvPr id="3" name="Slide Number Placeholder 2">
            <a:extLst>
              <a:ext uri="{FF2B5EF4-FFF2-40B4-BE49-F238E27FC236}">
                <a16:creationId xmlns:a16="http://schemas.microsoft.com/office/drawing/2014/main" id="{6B37E3DB-C4DD-B511-4F33-A10ED01901F9}"/>
              </a:ext>
            </a:extLst>
          </p:cNvPr>
          <p:cNvSpPr>
            <a:spLocks noGrp="1"/>
          </p:cNvSpPr>
          <p:nvPr>
            <p:ph type="sldNum" sz="quarter" idx="12"/>
          </p:nvPr>
        </p:nvSpPr>
        <p:spPr/>
        <p:txBody>
          <a:bodyPr/>
          <a:lstStyle/>
          <a:p>
            <a:fld id="{733122C9-A0B9-462F-8757-0847AD287B63}" type="slidenum">
              <a:rPr lang="fr-FR" smtClean="0"/>
              <a:pPr/>
              <a:t>11</a:t>
            </a:fld>
            <a:endParaRPr lang="fr-FR" dirty="0"/>
          </a:p>
        </p:txBody>
      </p:sp>
      <p:sp>
        <p:nvSpPr>
          <p:cNvPr id="4" name="Text Placeholder 3">
            <a:extLst>
              <a:ext uri="{FF2B5EF4-FFF2-40B4-BE49-F238E27FC236}">
                <a16:creationId xmlns:a16="http://schemas.microsoft.com/office/drawing/2014/main" id="{21C93D26-BC2A-C0CD-603E-F902511C1DB2}"/>
              </a:ext>
            </a:extLst>
          </p:cNvPr>
          <p:cNvSpPr>
            <a:spLocks noGrp="1"/>
          </p:cNvSpPr>
          <p:nvPr>
            <p:ph type="body" sz="quarter" idx="13"/>
          </p:nvPr>
        </p:nvSpPr>
        <p:spPr>
          <a:xfrm>
            <a:off x="323528" y="843558"/>
            <a:ext cx="8460471" cy="4032448"/>
          </a:xfrm>
        </p:spPr>
        <p:txBody>
          <a:bodyPr/>
          <a:lstStyle/>
          <a:p>
            <a:pPr marL="0" indent="0">
              <a:spcBef>
                <a:spcPts val="0"/>
              </a:spcBef>
              <a:spcAft>
                <a:spcPts val="0"/>
              </a:spcAft>
              <a:buClr>
                <a:schemeClr val="accent3"/>
              </a:buClr>
              <a:buNone/>
              <a:defRPr/>
            </a:pPr>
            <a:r>
              <a:rPr lang="fr-FR" altLang="fr-FR" sz="1200" b="0" i="1" dirty="0">
                <a:solidFill>
                  <a:srgbClr val="0000CC"/>
                </a:solidFill>
                <a:effectLst>
                  <a:outerShdw blurRad="38100" dist="38100" dir="2700000" algn="tl">
                    <a:srgbClr val="000000">
                      <a:alpha val="43137"/>
                    </a:srgbClr>
                  </a:outerShdw>
                </a:effectLst>
              </a:rPr>
              <a:t> </a:t>
            </a:r>
          </a:p>
          <a:p>
            <a:pPr marL="0" indent="0">
              <a:spcBef>
                <a:spcPts val="0"/>
              </a:spcBef>
              <a:spcAft>
                <a:spcPts val="0"/>
              </a:spcAft>
              <a:buClr>
                <a:schemeClr val="accent3"/>
              </a:buClr>
              <a:buNone/>
              <a:defRPr/>
            </a:pPr>
            <a:endParaRPr lang="fr-FR" altLang="fr-FR" sz="1200" b="0" i="1" dirty="0">
              <a:solidFill>
                <a:srgbClr val="0000CC"/>
              </a:solidFill>
            </a:endParaRPr>
          </a:p>
          <a:p>
            <a:pPr marL="0" indent="0">
              <a:spcBef>
                <a:spcPts val="0"/>
              </a:spcBef>
              <a:spcAft>
                <a:spcPts val="0"/>
              </a:spcAft>
              <a:buNone/>
            </a:pPr>
            <a:endParaRPr lang="fr-FR" sz="1200" u="sng" dirty="0"/>
          </a:p>
          <a:p>
            <a:pPr marL="0" indent="0">
              <a:lnSpc>
                <a:spcPct val="114000"/>
              </a:lnSpc>
              <a:spcBef>
                <a:spcPts val="0"/>
              </a:spcBef>
              <a:spcAft>
                <a:spcPts val="0"/>
              </a:spcAft>
              <a:buNone/>
            </a:pPr>
            <a:endParaRPr lang="fr-FR" sz="1200" u="sng" dirty="0"/>
          </a:p>
        </p:txBody>
      </p:sp>
      <p:sp>
        <p:nvSpPr>
          <p:cNvPr id="11" name="Text Placeholder 3">
            <a:extLst>
              <a:ext uri="{FF2B5EF4-FFF2-40B4-BE49-F238E27FC236}">
                <a16:creationId xmlns:a16="http://schemas.microsoft.com/office/drawing/2014/main" id="{21C93D26-BC2A-C0CD-603E-F902511C1DB2}"/>
              </a:ext>
            </a:extLst>
          </p:cNvPr>
          <p:cNvSpPr>
            <a:spLocks noGrp="1"/>
          </p:cNvSpPr>
          <p:nvPr>
            <p:ph type="body" sz="quarter" idx="13"/>
          </p:nvPr>
        </p:nvSpPr>
        <p:spPr>
          <a:xfrm>
            <a:off x="323529" y="1131550"/>
            <a:ext cx="8441434" cy="3384416"/>
          </a:xfrm>
        </p:spPr>
        <p:txBody>
          <a:bodyPr/>
          <a:lstStyle/>
          <a:p>
            <a:pPr marL="342900" indent="-342900">
              <a:lnSpc>
                <a:spcPct val="114000"/>
              </a:lnSpc>
              <a:spcBef>
                <a:spcPts val="0"/>
              </a:spcBef>
              <a:spcAft>
                <a:spcPts val="0"/>
              </a:spcAft>
              <a:buFont typeface="Arial" panose="020B0604020202020204" pitchFamily="34" charset="0"/>
              <a:buChar char="•"/>
            </a:pPr>
            <a:r>
              <a:rPr lang="fr-FR" sz="2400" b="0" dirty="0"/>
              <a:t>Définir le besoin au niveau pédagogique et didactique</a:t>
            </a:r>
          </a:p>
          <a:p>
            <a:pPr marL="342900" indent="-342900">
              <a:lnSpc>
                <a:spcPct val="114000"/>
              </a:lnSpc>
              <a:spcBef>
                <a:spcPts val="0"/>
              </a:spcBef>
              <a:spcAft>
                <a:spcPts val="0"/>
              </a:spcAft>
              <a:buFont typeface="Arial" panose="020B0604020202020204" pitchFamily="34" charset="0"/>
              <a:buChar char="•"/>
            </a:pPr>
            <a:endParaRPr lang="fr-FR" sz="2400" b="0" dirty="0"/>
          </a:p>
          <a:p>
            <a:pPr marL="342900" indent="-342900">
              <a:lnSpc>
                <a:spcPct val="114000"/>
              </a:lnSpc>
              <a:spcBef>
                <a:spcPts val="0"/>
              </a:spcBef>
              <a:spcAft>
                <a:spcPts val="0"/>
              </a:spcAft>
              <a:buFont typeface="Arial" panose="020B0604020202020204" pitchFamily="34" charset="0"/>
              <a:buChar char="•"/>
            </a:pPr>
            <a:r>
              <a:rPr lang="fr-FR" sz="2400" b="0" dirty="0"/>
              <a:t>Budgéter les projets et les travaux et définir un échéancier et une stratégie de déploiement</a:t>
            </a:r>
          </a:p>
          <a:p>
            <a:pPr marL="342900" indent="-342900">
              <a:lnSpc>
                <a:spcPct val="114000"/>
              </a:lnSpc>
              <a:spcBef>
                <a:spcPts val="0"/>
              </a:spcBef>
              <a:spcAft>
                <a:spcPts val="0"/>
              </a:spcAft>
              <a:buFont typeface="Arial" panose="020B0604020202020204" pitchFamily="34" charset="0"/>
              <a:buChar char="•"/>
            </a:pPr>
            <a:endParaRPr lang="fr-FR" sz="2400" b="0" dirty="0"/>
          </a:p>
          <a:p>
            <a:pPr marL="342900" indent="-342900">
              <a:lnSpc>
                <a:spcPct val="114000"/>
              </a:lnSpc>
              <a:spcBef>
                <a:spcPts val="0"/>
              </a:spcBef>
              <a:spcAft>
                <a:spcPts val="0"/>
              </a:spcAft>
              <a:buFont typeface="Arial" panose="020B0604020202020204" pitchFamily="34" charset="0"/>
              <a:buChar char="•"/>
            </a:pPr>
            <a:r>
              <a:rPr lang="fr-FR" sz="2400" b="0" dirty="0"/>
              <a:t>Mobiliser les partenaires </a:t>
            </a:r>
          </a:p>
          <a:p>
            <a:pPr marL="342900" indent="-342900">
              <a:lnSpc>
                <a:spcPct val="114000"/>
              </a:lnSpc>
              <a:spcBef>
                <a:spcPts val="0"/>
              </a:spcBef>
              <a:spcAft>
                <a:spcPts val="0"/>
              </a:spcAft>
              <a:buFont typeface="Arial" panose="020B0604020202020204" pitchFamily="34" charset="0"/>
              <a:buChar char="•"/>
            </a:pPr>
            <a:endParaRPr lang="fr-FR" sz="2400" b="0" dirty="0"/>
          </a:p>
          <a:p>
            <a:pPr marL="342900" indent="-342900">
              <a:lnSpc>
                <a:spcPct val="114000"/>
              </a:lnSpc>
              <a:spcBef>
                <a:spcPts val="0"/>
              </a:spcBef>
              <a:spcAft>
                <a:spcPts val="0"/>
              </a:spcAft>
              <a:buFont typeface="Arial" panose="020B0604020202020204" pitchFamily="34" charset="0"/>
              <a:buChar char="•"/>
            </a:pPr>
            <a:r>
              <a:rPr lang="fr-FR" sz="2400" b="0" dirty="0"/>
              <a:t>Etablir des règles de collaboration </a:t>
            </a:r>
          </a:p>
        </p:txBody>
      </p:sp>
    </p:spTree>
    <p:extLst>
      <p:ext uri="{BB962C8B-B14F-4D97-AF65-F5344CB8AC3E}">
        <p14:creationId xmlns:p14="http://schemas.microsoft.com/office/powerpoint/2010/main" val="1446888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6FBF2-5D1A-87E6-69F9-C55C46B2256E}"/>
              </a:ext>
            </a:extLst>
          </p:cNvPr>
          <p:cNvSpPr>
            <a:spLocks noGrp="1"/>
          </p:cNvSpPr>
          <p:nvPr>
            <p:ph type="title"/>
          </p:nvPr>
        </p:nvSpPr>
        <p:spPr>
          <a:xfrm>
            <a:off x="1691680" y="51470"/>
            <a:ext cx="7452320" cy="720000"/>
          </a:xfrm>
        </p:spPr>
        <p:txBody>
          <a:bodyPr anchor="ctr" anchorCtr="0"/>
          <a:lstStyle/>
          <a:p>
            <a:pPr algn="ctr">
              <a:lnSpc>
                <a:spcPct val="100000"/>
              </a:lnSpc>
            </a:pPr>
            <a:r>
              <a:rPr lang="fr-FR" altLang="fr-FR" i="1" dirty="0">
                <a:solidFill>
                  <a:srgbClr val="006600"/>
                </a:solidFill>
                <a:latin typeface="Calibri" pitchFamily="34" charset="0"/>
                <a:cs typeface="Arial" charset="0"/>
              </a:rPr>
              <a:t>Lien EDF R&amp;D des RENARDIERES - IZIVIA</a:t>
            </a:r>
            <a:endParaRPr lang="en-FR" dirty="0"/>
          </a:p>
        </p:txBody>
      </p:sp>
      <p:sp>
        <p:nvSpPr>
          <p:cNvPr id="3" name="Slide Number Placeholder 2">
            <a:extLst>
              <a:ext uri="{FF2B5EF4-FFF2-40B4-BE49-F238E27FC236}">
                <a16:creationId xmlns:a16="http://schemas.microsoft.com/office/drawing/2014/main" id="{6B37E3DB-C4DD-B511-4F33-A10ED01901F9}"/>
              </a:ext>
            </a:extLst>
          </p:cNvPr>
          <p:cNvSpPr>
            <a:spLocks noGrp="1"/>
          </p:cNvSpPr>
          <p:nvPr>
            <p:ph type="sldNum" sz="quarter" idx="12"/>
          </p:nvPr>
        </p:nvSpPr>
        <p:spPr/>
        <p:txBody>
          <a:bodyPr/>
          <a:lstStyle/>
          <a:p>
            <a:fld id="{733122C9-A0B9-462F-8757-0847AD287B63}" type="slidenum">
              <a:rPr lang="fr-FR" smtClean="0"/>
              <a:pPr/>
              <a:t>12</a:t>
            </a:fld>
            <a:endParaRPr lang="fr-FR" dirty="0"/>
          </a:p>
        </p:txBody>
      </p:sp>
      <p:sp>
        <p:nvSpPr>
          <p:cNvPr id="4" name="Text Placeholder 3">
            <a:extLst>
              <a:ext uri="{FF2B5EF4-FFF2-40B4-BE49-F238E27FC236}">
                <a16:creationId xmlns:a16="http://schemas.microsoft.com/office/drawing/2014/main" id="{21C93D26-BC2A-C0CD-603E-F902511C1DB2}"/>
              </a:ext>
            </a:extLst>
          </p:cNvPr>
          <p:cNvSpPr>
            <a:spLocks noGrp="1"/>
          </p:cNvSpPr>
          <p:nvPr>
            <p:ph type="body" sz="quarter" idx="13"/>
          </p:nvPr>
        </p:nvSpPr>
        <p:spPr>
          <a:xfrm>
            <a:off x="323528" y="843558"/>
            <a:ext cx="8460471" cy="4032448"/>
          </a:xfrm>
        </p:spPr>
        <p:txBody>
          <a:bodyPr/>
          <a:lstStyle/>
          <a:p>
            <a:pPr marL="0" indent="0">
              <a:spcBef>
                <a:spcPts val="0"/>
              </a:spcBef>
              <a:spcAft>
                <a:spcPts val="0"/>
              </a:spcAft>
              <a:buClr>
                <a:schemeClr val="accent3"/>
              </a:buClr>
              <a:buNone/>
              <a:defRPr/>
            </a:pPr>
            <a:r>
              <a:rPr lang="fr-FR" altLang="fr-FR" sz="1200" b="0" i="1" dirty="0">
                <a:solidFill>
                  <a:srgbClr val="0000CC"/>
                </a:solidFill>
                <a:effectLst>
                  <a:outerShdw blurRad="38100" dist="38100" dir="2700000" algn="tl">
                    <a:srgbClr val="000000">
                      <a:alpha val="43137"/>
                    </a:srgbClr>
                  </a:outerShdw>
                </a:effectLst>
              </a:rPr>
              <a:t> </a:t>
            </a:r>
          </a:p>
          <a:p>
            <a:pPr marL="0" indent="0">
              <a:spcBef>
                <a:spcPts val="0"/>
              </a:spcBef>
              <a:spcAft>
                <a:spcPts val="0"/>
              </a:spcAft>
              <a:buClr>
                <a:schemeClr val="accent3"/>
              </a:buClr>
              <a:buNone/>
              <a:defRPr/>
            </a:pPr>
            <a:endParaRPr lang="fr-FR" altLang="fr-FR" sz="1200" b="0" i="1" dirty="0">
              <a:solidFill>
                <a:srgbClr val="0000CC"/>
              </a:solidFill>
            </a:endParaRPr>
          </a:p>
          <a:p>
            <a:pPr marL="0" indent="0">
              <a:spcBef>
                <a:spcPts val="0"/>
              </a:spcBef>
              <a:spcAft>
                <a:spcPts val="0"/>
              </a:spcAft>
              <a:buNone/>
            </a:pPr>
            <a:endParaRPr lang="fr-FR" sz="1200" u="sng" dirty="0"/>
          </a:p>
          <a:p>
            <a:pPr marL="0" indent="0">
              <a:lnSpc>
                <a:spcPct val="114000"/>
              </a:lnSpc>
              <a:spcBef>
                <a:spcPts val="0"/>
              </a:spcBef>
              <a:spcAft>
                <a:spcPts val="0"/>
              </a:spcAft>
              <a:buNone/>
            </a:pPr>
            <a:endParaRPr lang="fr-FR" sz="1200" u="sng" dirty="0"/>
          </a:p>
        </p:txBody>
      </p:sp>
      <p:pic>
        <p:nvPicPr>
          <p:cNvPr id="11" name="Image 10" descr="215798">
            <a:extLst>
              <a:ext uri="{FF2B5EF4-FFF2-40B4-BE49-F238E27FC236}">
                <a16:creationId xmlns:a16="http://schemas.microsoft.com/office/drawing/2014/main" id="{D7531F9D-BE77-4A14-B686-24D99174BBF8}"/>
              </a:ext>
            </a:extLst>
          </p:cNvPr>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11560" y="987574"/>
            <a:ext cx="1207105" cy="804737"/>
          </a:xfrm>
          <a:prstGeom prst="rect">
            <a:avLst/>
          </a:prstGeom>
          <a:noFill/>
          <a:ln>
            <a:noFill/>
          </a:ln>
        </p:spPr>
      </p:pic>
      <p:pic>
        <p:nvPicPr>
          <p:cNvPr id="12" name="Image 11" descr="Basse definition_JPG86T1L0K5">
            <a:extLst>
              <a:ext uri="{FF2B5EF4-FFF2-40B4-BE49-F238E27FC236}">
                <a16:creationId xmlns:a16="http://schemas.microsoft.com/office/drawing/2014/main" id="{2DC98418-48DF-4BC9-A0DC-F6AEF9D47DE0}"/>
              </a:ext>
            </a:extLst>
          </p:cNvPr>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611560" y="3592511"/>
            <a:ext cx="1201162" cy="798556"/>
          </a:xfrm>
          <a:prstGeom prst="rect">
            <a:avLst/>
          </a:prstGeom>
          <a:noFill/>
          <a:ln>
            <a:noFill/>
          </a:ln>
        </p:spPr>
      </p:pic>
      <p:pic>
        <p:nvPicPr>
          <p:cNvPr id="13" name="Image 12" descr="Basse definition_JPGUK51J8BN">
            <a:extLst>
              <a:ext uri="{FF2B5EF4-FFF2-40B4-BE49-F238E27FC236}">
                <a16:creationId xmlns:a16="http://schemas.microsoft.com/office/drawing/2014/main" id="{BF4BD090-5939-4124-BCD1-7974A6976302}"/>
              </a:ext>
            </a:extLst>
          </p:cNvPr>
          <p:cNvPicPr>
            <a:picLocks noGrp="1" noChangeAspect="1"/>
          </p:cNvPicPr>
          <p:nvPr isPhoto="1"/>
        </p:nvPicPr>
        <p:blipFill>
          <a:blip r:embed="rId5" cstate="print">
            <a:lum/>
            <a:extLst>
              <a:ext uri="{28A0092B-C50C-407E-A947-70E740481C1C}">
                <a14:useLocalDpi xmlns:a14="http://schemas.microsoft.com/office/drawing/2010/main" val="0"/>
              </a:ext>
            </a:extLst>
          </a:blip>
          <a:stretch>
            <a:fillRect/>
          </a:stretch>
        </p:blipFill>
        <p:spPr>
          <a:xfrm>
            <a:off x="2527922" y="2728415"/>
            <a:ext cx="1201163" cy="798557"/>
          </a:xfrm>
          <a:prstGeom prst="rect">
            <a:avLst/>
          </a:prstGeom>
          <a:noFill/>
          <a:ln>
            <a:noFill/>
          </a:ln>
        </p:spPr>
      </p:pic>
      <p:pic>
        <p:nvPicPr>
          <p:cNvPr id="14" name="Image 13" descr="Basse definition_JPGSY4GPS77">
            <a:extLst>
              <a:ext uri="{FF2B5EF4-FFF2-40B4-BE49-F238E27FC236}">
                <a16:creationId xmlns:a16="http://schemas.microsoft.com/office/drawing/2014/main" id="{53F0199C-1ADB-4DFC-81F9-0A21264E7F70}"/>
              </a:ext>
            </a:extLst>
          </p:cNvPr>
          <p:cNvPicPr>
            <a:picLocks noGrp="1" noChangeAspect="1"/>
          </p:cNvPicPr>
          <p:nvPr isPhoto="1"/>
        </p:nvPicPr>
        <p:blipFill>
          <a:blip r:embed="rId6" cstate="print">
            <a:lum/>
            <a:extLst>
              <a:ext uri="{28A0092B-C50C-407E-A947-70E740481C1C}">
                <a14:useLocalDpi xmlns:a14="http://schemas.microsoft.com/office/drawing/2010/main" val="0"/>
              </a:ext>
            </a:extLst>
          </a:blip>
          <a:stretch>
            <a:fillRect/>
          </a:stretch>
        </p:blipFill>
        <p:spPr>
          <a:xfrm>
            <a:off x="2541148" y="1855341"/>
            <a:ext cx="1192943" cy="793093"/>
          </a:xfrm>
          <a:prstGeom prst="rect">
            <a:avLst/>
          </a:prstGeom>
          <a:noFill/>
          <a:ln>
            <a:noFill/>
          </a:ln>
        </p:spPr>
      </p:pic>
      <p:pic>
        <p:nvPicPr>
          <p:cNvPr id="15" name="Image 14" descr="Basse definition_JPGK7V92MJN">
            <a:extLst>
              <a:ext uri="{FF2B5EF4-FFF2-40B4-BE49-F238E27FC236}">
                <a16:creationId xmlns:a16="http://schemas.microsoft.com/office/drawing/2014/main" id="{60851854-3508-4E5E-8A89-CAAD38942579}"/>
              </a:ext>
            </a:extLst>
          </p:cNvPr>
          <p:cNvPicPr>
            <a:picLocks noGrp="1" noChangeAspect="1"/>
          </p:cNvPicPr>
          <p:nvPr isPhoto="1"/>
        </p:nvPicPr>
        <p:blipFill>
          <a:blip r:embed="rId7" cstate="print">
            <a:lum/>
            <a:extLst>
              <a:ext uri="{28A0092B-C50C-407E-A947-70E740481C1C}">
                <a14:useLocalDpi xmlns:a14="http://schemas.microsoft.com/office/drawing/2010/main" val="0"/>
              </a:ext>
            </a:extLst>
          </a:blip>
          <a:stretch>
            <a:fillRect/>
          </a:stretch>
        </p:blipFill>
        <p:spPr>
          <a:xfrm>
            <a:off x="2530994" y="3592511"/>
            <a:ext cx="1201163" cy="798557"/>
          </a:xfrm>
          <a:prstGeom prst="rect">
            <a:avLst/>
          </a:prstGeom>
          <a:noFill/>
          <a:ln>
            <a:noFill/>
          </a:ln>
        </p:spPr>
      </p:pic>
      <p:pic>
        <p:nvPicPr>
          <p:cNvPr id="16" name="Image 15" descr="dalkia">
            <a:extLst>
              <a:ext uri="{FF2B5EF4-FFF2-40B4-BE49-F238E27FC236}">
                <a16:creationId xmlns:a16="http://schemas.microsoft.com/office/drawing/2014/main" id="{569FC600-5F40-4F74-863B-61FDB59F377B}"/>
              </a:ext>
            </a:extLst>
          </p:cNvPr>
          <p:cNvPicPr>
            <a:picLocks noGrp="1" noChangeAspect="1"/>
          </p:cNvPicPr>
          <p:nvPr isPhoto="1"/>
        </p:nvPicPr>
        <p:blipFill>
          <a:blip r:embed="rId8" cstate="print">
            <a:lum/>
            <a:extLst>
              <a:ext uri="{28A0092B-C50C-407E-A947-70E740481C1C}">
                <a14:useLocalDpi xmlns:a14="http://schemas.microsoft.com/office/drawing/2010/main" val="0"/>
              </a:ext>
            </a:extLst>
          </a:blip>
          <a:stretch>
            <a:fillRect/>
          </a:stretch>
        </p:blipFill>
        <p:spPr>
          <a:xfrm>
            <a:off x="611144" y="2728415"/>
            <a:ext cx="1198017" cy="796466"/>
          </a:xfrm>
          <a:prstGeom prst="rect">
            <a:avLst/>
          </a:prstGeom>
          <a:noFill/>
          <a:ln>
            <a:noFill/>
          </a:ln>
        </p:spPr>
      </p:pic>
      <p:pic>
        <p:nvPicPr>
          <p:cNvPr id="17" name="Image 16">
            <a:extLst>
              <a:ext uri="{FF2B5EF4-FFF2-40B4-BE49-F238E27FC236}">
                <a16:creationId xmlns:a16="http://schemas.microsoft.com/office/drawing/2014/main" id="{20B8356E-14A3-4062-B4EE-76FC03EE2A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7963" y="1855823"/>
            <a:ext cx="1206229" cy="804545"/>
          </a:xfrm>
          <a:prstGeom prst="rect">
            <a:avLst/>
          </a:prstGeom>
        </p:spPr>
      </p:pic>
      <p:pic>
        <p:nvPicPr>
          <p:cNvPr id="18" name="Image 17" descr="Basse definition_JPG8S4BAO90">
            <a:extLst>
              <a:ext uri="{FF2B5EF4-FFF2-40B4-BE49-F238E27FC236}">
                <a16:creationId xmlns:a16="http://schemas.microsoft.com/office/drawing/2014/main" id="{A0D030F1-87F5-4BEC-B620-39F53639C0D2}"/>
              </a:ext>
            </a:extLst>
          </p:cNvPr>
          <p:cNvPicPr>
            <a:picLocks noGrp="1" noChangeAspect="1"/>
          </p:cNvPicPr>
          <p:nvPr isPhoto="1"/>
        </p:nvPicPr>
        <p:blipFill>
          <a:blip r:embed="rId10" cstate="print">
            <a:lum/>
            <a:extLst>
              <a:ext uri="{28A0092B-C50C-407E-A947-70E740481C1C}">
                <a14:useLocalDpi xmlns:a14="http://schemas.microsoft.com/office/drawing/2010/main" val="0"/>
              </a:ext>
            </a:extLst>
          </a:blip>
          <a:stretch>
            <a:fillRect/>
          </a:stretch>
        </p:blipFill>
        <p:spPr>
          <a:xfrm>
            <a:off x="2544949" y="992331"/>
            <a:ext cx="1189143" cy="799980"/>
          </a:xfrm>
          <a:prstGeom prst="rect">
            <a:avLst/>
          </a:prstGeom>
          <a:noFill/>
          <a:ln>
            <a:noFill/>
          </a:ln>
        </p:spPr>
      </p:pic>
      <p:sp>
        <p:nvSpPr>
          <p:cNvPr id="5" name="Text Placeholder 3">
            <a:extLst>
              <a:ext uri="{FF2B5EF4-FFF2-40B4-BE49-F238E27FC236}">
                <a16:creationId xmlns:a16="http://schemas.microsoft.com/office/drawing/2014/main" id="{7E7C6A6A-8019-6CC6-FB30-CFB1C7975D8C}"/>
              </a:ext>
            </a:extLst>
          </p:cNvPr>
          <p:cNvSpPr txBox="1">
            <a:spLocks/>
          </p:cNvSpPr>
          <p:nvPr/>
        </p:nvSpPr>
        <p:spPr bwMode="gray">
          <a:xfrm>
            <a:off x="4013554" y="1057737"/>
            <a:ext cx="4751407" cy="3592016"/>
          </a:xfrm>
          <a:prstGeom prst="rect">
            <a:avLst/>
          </a:prstGeom>
        </p:spPr>
        <p:txBody>
          <a:bodyPr vert="horz" lIns="0" tIns="0" rIns="0" bIns="0" rtlCol="0" anchor="t" anchorCtr="0">
            <a:noAutofit/>
          </a:bodyPr>
          <a:lstStyle>
            <a:lvl1pPr marL="144000" indent="-144000" algn="l" defTabSz="914400" rtl="0" eaLnBrk="1" latinLnBrk="0" hangingPunct="1">
              <a:lnSpc>
                <a:spcPct val="100000"/>
              </a:lnSpc>
              <a:spcBef>
                <a:spcPts val="400"/>
              </a:spcBef>
              <a:spcAft>
                <a:spcPts val="800"/>
              </a:spcAft>
              <a:buFont typeface="+mj-lt"/>
              <a:buAutoNum type="arabicPeriod"/>
              <a:defRPr sz="1050" b="1" kern="1200">
                <a:solidFill>
                  <a:schemeClr val="tx1"/>
                </a:solidFill>
                <a:latin typeface="+mn-lt"/>
                <a:ea typeface="+mn-ea"/>
                <a:cs typeface="+mn-cs"/>
              </a:defRPr>
            </a:lvl1pPr>
            <a:lvl2pPr marL="324000" indent="-144000" algn="l" defTabSz="914400" rtl="0" eaLnBrk="1" latinLnBrk="0" hangingPunct="1">
              <a:lnSpc>
                <a:spcPct val="100000"/>
              </a:lnSpc>
              <a:spcBef>
                <a:spcPts val="600"/>
              </a:spcBef>
              <a:spcAft>
                <a:spcPts val="800"/>
              </a:spcAft>
              <a:buFont typeface="+mj-lt"/>
              <a:buAutoNum type="alphaLcPeriod"/>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lnSpc>
                <a:spcPct val="114000"/>
              </a:lnSpc>
              <a:spcBef>
                <a:spcPts val="0"/>
              </a:spcBef>
              <a:spcAft>
                <a:spcPts val="0"/>
              </a:spcAft>
              <a:buFont typeface="Arial" panose="020B0604020202020204" pitchFamily="34" charset="0"/>
              <a:buChar char="•"/>
            </a:pPr>
            <a:r>
              <a:rPr lang="fr-FR" sz="1600" b="0" dirty="0"/>
              <a:t>Apporter notre expertise dans le domaine de la recherche et du développement.</a:t>
            </a:r>
          </a:p>
          <a:p>
            <a:pPr marL="342900" indent="-342900">
              <a:lnSpc>
                <a:spcPct val="114000"/>
              </a:lnSpc>
              <a:spcBef>
                <a:spcPts val="0"/>
              </a:spcBef>
              <a:spcAft>
                <a:spcPts val="0"/>
              </a:spcAft>
              <a:buFont typeface="Arial" panose="020B0604020202020204" pitchFamily="34" charset="0"/>
              <a:buChar char="•"/>
            </a:pPr>
            <a:r>
              <a:rPr lang="fr-FR" sz="1600" b="0" dirty="0">
                <a:effectLst/>
                <a:latin typeface="Arial" panose="020B0604020202020204" pitchFamily="34" charset="0"/>
              </a:rPr>
              <a:t>La plus importante R&amp;D dans le monde des énergéticiens.</a:t>
            </a:r>
          </a:p>
          <a:p>
            <a:pPr marL="342900" indent="-342900">
              <a:lnSpc>
                <a:spcPct val="114000"/>
              </a:lnSpc>
              <a:spcBef>
                <a:spcPts val="0"/>
              </a:spcBef>
              <a:spcAft>
                <a:spcPts val="0"/>
              </a:spcAft>
              <a:buFont typeface="Arial" panose="020B0604020202020204" pitchFamily="34" charset="0"/>
              <a:buChar char="•"/>
            </a:pPr>
            <a:r>
              <a:rPr lang="fr-FR" sz="1600" b="0" dirty="0">
                <a:latin typeface="Arial" panose="020B0604020202020204" pitchFamily="34" charset="0"/>
              </a:rPr>
              <a:t>Une expertise sur les bornes de recharge en testant et en qualifiant le matériel.</a:t>
            </a:r>
          </a:p>
          <a:p>
            <a:pPr marL="342900" indent="-342900">
              <a:lnSpc>
                <a:spcPct val="114000"/>
              </a:lnSpc>
              <a:spcBef>
                <a:spcPts val="0"/>
              </a:spcBef>
              <a:spcAft>
                <a:spcPts val="0"/>
              </a:spcAft>
              <a:buFont typeface="Arial" panose="020B0604020202020204" pitchFamily="34" charset="0"/>
              <a:buChar char="•"/>
            </a:pPr>
            <a:endParaRPr lang="fr-FR" sz="1600" b="0" dirty="0">
              <a:latin typeface="Arial" panose="020B0604020202020204" pitchFamily="34" charset="0"/>
            </a:endParaRPr>
          </a:p>
          <a:p>
            <a:pPr marL="342900" indent="-342900">
              <a:lnSpc>
                <a:spcPct val="114000"/>
              </a:lnSpc>
              <a:spcBef>
                <a:spcPts val="0"/>
              </a:spcBef>
              <a:spcAft>
                <a:spcPts val="0"/>
              </a:spcAft>
              <a:buFont typeface="Arial" panose="020B0604020202020204" pitchFamily="34" charset="0"/>
              <a:buChar char="•"/>
            </a:pPr>
            <a:r>
              <a:rPr lang="fr-FR" sz="1600" b="0" dirty="0">
                <a:latin typeface="Arial" panose="020B0604020202020204" pitchFamily="34" charset="0"/>
              </a:rPr>
              <a:t>IZIVIA, acteur majeur de la mobilité électrique en France.</a:t>
            </a:r>
          </a:p>
          <a:p>
            <a:pPr marL="342900" indent="-342900">
              <a:lnSpc>
                <a:spcPct val="114000"/>
              </a:lnSpc>
              <a:spcBef>
                <a:spcPts val="0"/>
              </a:spcBef>
              <a:spcAft>
                <a:spcPts val="0"/>
              </a:spcAft>
              <a:buFont typeface="Arial" panose="020B0604020202020204" pitchFamily="34" charset="0"/>
              <a:buChar char="•"/>
            </a:pPr>
            <a:r>
              <a:rPr lang="fr-FR" sz="1600" b="0" dirty="0">
                <a:latin typeface="Arial" panose="020B0604020202020204" pitchFamily="34" charset="0"/>
              </a:rPr>
              <a:t>De la fourniture de bornes électriques, aux services pour utilisateurs de véhicules électriques pour les entreprises et collectivités</a:t>
            </a:r>
          </a:p>
          <a:p>
            <a:pPr marL="342900" indent="-342900">
              <a:lnSpc>
                <a:spcPct val="114000"/>
              </a:lnSpc>
              <a:spcBef>
                <a:spcPts val="0"/>
              </a:spcBef>
              <a:spcAft>
                <a:spcPts val="0"/>
              </a:spcAft>
              <a:buFont typeface="Arial" panose="020B0604020202020204" pitchFamily="34" charset="0"/>
              <a:buChar char="•"/>
            </a:pPr>
            <a:endParaRPr lang="fr-FR" sz="1800" b="0" dirty="0">
              <a:latin typeface="Arial" panose="020B0604020202020204" pitchFamily="34" charset="0"/>
            </a:endParaRPr>
          </a:p>
          <a:p>
            <a:pPr marL="342900" indent="-342900">
              <a:lnSpc>
                <a:spcPct val="114000"/>
              </a:lnSpc>
              <a:spcBef>
                <a:spcPts val="0"/>
              </a:spcBef>
              <a:spcAft>
                <a:spcPts val="0"/>
              </a:spcAft>
              <a:buFont typeface="Arial" panose="020B0604020202020204" pitchFamily="34" charset="0"/>
              <a:buChar char="•"/>
            </a:pPr>
            <a:endParaRPr lang="fr-FR" sz="1800" b="0" dirty="0">
              <a:latin typeface="Arial" panose="020B0604020202020204" pitchFamily="34" charset="0"/>
            </a:endParaRPr>
          </a:p>
          <a:p>
            <a:pPr marL="342900" indent="-342900">
              <a:lnSpc>
                <a:spcPct val="114000"/>
              </a:lnSpc>
              <a:spcBef>
                <a:spcPts val="0"/>
              </a:spcBef>
              <a:spcAft>
                <a:spcPts val="0"/>
              </a:spcAft>
              <a:buFont typeface="Arial" panose="020B0604020202020204" pitchFamily="34" charset="0"/>
              <a:buChar char="•"/>
            </a:pPr>
            <a:endParaRPr lang="fr-FR" sz="1800" b="0" dirty="0"/>
          </a:p>
          <a:p>
            <a:pPr marL="0" indent="0">
              <a:lnSpc>
                <a:spcPct val="114000"/>
              </a:lnSpc>
              <a:spcBef>
                <a:spcPts val="0"/>
              </a:spcBef>
              <a:spcAft>
                <a:spcPts val="0"/>
              </a:spcAft>
              <a:buFont typeface="+mj-lt"/>
              <a:buNone/>
            </a:pPr>
            <a:endParaRPr lang="fr-FR" sz="2400" b="0" dirty="0"/>
          </a:p>
          <a:p>
            <a:pPr marL="0" indent="0">
              <a:lnSpc>
                <a:spcPct val="114000"/>
              </a:lnSpc>
              <a:spcBef>
                <a:spcPts val="0"/>
              </a:spcBef>
              <a:spcAft>
                <a:spcPts val="0"/>
              </a:spcAft>
              <a:buFont typeface="+mj-lt"/>
              <a:buNone/>
            </a:pPr>
            <a:endParaRPr lang="fr-FR" sz="2400" b="0" dirty="0"/>
          </a:p>
        </p:txBody>
      </p:sp>
    </p:spTree>
    <p:extLst>
      <p:ext uri="{BB962C8B-B14F-4D97-AF65-F5344CB8AC3E}">
        <p14:creationId xmlns:p14="http://schemas.microsoft.com/office/powerpoint/2010/main" val="1232748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3D2005F4-BC89-799A-8DF5-D792ECE7EEBE}"/>
              </a:ext>
            </a:extLst>
          </p:cNvPr>
          <p:cNvSpPr>
            <a:spLocks noGrp="1"/>
          </p:cNvSpPr>
          <p:nvPr>
            <p:ph type="pic" sz="quarter" idx="13"/>
          </p:nvPr>
        </p:nvSpPr>
        <p:spPr>
          <a:xfrm>
            <a:off x="0" y="738001"/>
            <a:ext cx="9144000" cy="4406400"/>
          </a:xfrm>
        </p:spPr>
      </p:sp>
      <p:pic>
        <p:nvPicPr>
          <p:cNvPr id="7" name="Image 6">
            <a:extLst>
              <a:ext uri="{FF2B5EF4-FFF2-40B4-BE49-F238E27FC236}">
                <a16:creationId xmlns:a16="http://schemas.microsoft.com/office/drawing/2014/main" id="{C72E45FA-B672-D459-7EB7-705A81F0CE69}"/>
              </a:ext>
            </a:extLst>
          </p:cNvPr>
          <p:cNvPicPr>
            <a:picLocks noChangeAspect="1"/>
          </p:cNvPicPr>
          <p:nvPr/>
        </p:nvPicPr>
        <p:blipFill>
          <a:blip r:embed="rId2"/>
          <a:stretch>
            <a:fillRect/>
          </a:stretch>
        </p:blipFill>
        <p:spPr>
          <a:xfrm>
            <a:off x="0" y="721561"/>
            <a:ext cx="9144000" cy="4740311"/>
          </a:xfrm>
          <a:prstGeom prst="rect">
            <a:avLst/>
          </a:prstGeom>
        </p:spPr>
      </p:pic>
      <p:sp>
        <p:nvSpPr>
          <p:cNvPr id="5" name="Titre 4">
            <a:extLst>
              <a:ext uri="{FF2B5EF4-FFF2-40B4-BE49-F238E27FC236}">
                <a16:creationId xmlns:a16="http://schemas.microsoft.com/office/drawing/2014/main" id="{72E7556D-2BF9-386A-5969-6C6E1EA4ACD1}"/>
              </a:ext>
            </a:extLst>
          </p:cNvPr>
          <p:cNvSpPr>
            <a:spLocks noGrp="1"/>
          </p:cNvSpPr>
          <p:nvPr>
            <p:ph type="title"/>
          </p:nvPr>
        </p:nvSpPr>
        <p:spPr>
          <a:xfrm>
            <a:off x="354942" y="888516"/>
            <a:ext cx="7402648" cy="4406399"/>
          </a:xfrm>
        </p:spPr>
        <p:txBody>
          <a:bodyPr/>
          <a:lstStyle/>
          <a:p>
            <a:pPr marL="0" indent="0">
              <a:buNone/>
            </a:pPr>
            <a:r>
              <a:rPr lang="fr-FR" dirty="0">
                <a:solidFill>
                  <a:schemeClr val="tx2">
                    <a:lumMod val="50000"/>
                  </a:schemeClr>
                </a:solidFill>
              </a:rPr>
              <a:t>Projet IRVE GRAND EST : </a:t>
            </a:r>
            <a:br>
              <a:rPr lang="fr-FR" dirty="0">
                <a:solidFill>
                  <a:schemeClr val="tx2">
                    <a:lumMod val="50000"/>
                  </a:schemeClr>
                </a:solidFill>
              </a:rPr>
            </a:br>
            <a:r>
              <a:rPr lang="fr-FR" dirty="0">
                <a:solidFill>
                  <a:schemeClr val="tx2">
                    <a:lumMod val="50000"/>
                  </a:schemeClr>
                </a:solidFill>
              </a:rPr>
              <a:t>Notre expérience</a:t>
            </a:r>
            <a:br>
              <a:rPr lang="fr-FR" dirty="0">
                <a:solidFill>
                  <a:schemeClr val="tx2">
                    <a:lumMod val="50000"/>
                  </a:schemeClr>
                </a:solidFill>
              </a:rPr>
            </a:br>
            <a:r>
              <a:rPr lang="fr-FR" dirty="0">
                <a:solidFill>
                  <a:schemeClr val="tx2">
                    <a:lumMod val="50000"/>
                  </a:schemeClr>
                </a:solidFill>
              </a:rPr>
              <a:t/>
            </a:r>
            <a:br>
              <a:rPr lang="fr-FR" dirty="0">
                <a:solidFill>
                  <a:schemeClr val="tx2">
                    <a:lumMod val="50000"/>
                  </a:schemeClr>
                </a:solidFill>
              </a:rPr>
            </a:br>
            <a:r>
              <a:rPr lang="fr-FR" dirty="0">
                <a:solidFill>
                  <a:schemeClr val="tx2">
                    <a:lumMod val="50000"/>
                  </a:schemeClr>
                </a:solidFill>
              </a:rPr>
              <a:t>Éric SCHMITT &amp; Guy DENOZI</a:t>
            </a:r>
            <a:br>
              <a:rPr lang="fr-FR" dirty="0">
                <a:solidFill>
                  <a:schemeClr val="tx2">
                    <a:lumMod val="50000"/>
                  </a:schemeClr>
                </a:solidFill>
              </a:rPr>
            </a:br>
            <a:r>
              <a:rPr lang="fr-FR" dirty="0">
                <a:solidFill>
                  <a:schemeClr val="tx2">
                    <a:lumMod val="50000"/>
                  </a:schemeClr>
                </a:solidFill>
              </a:rPr>
              <a:t/>
            </a:r>
            <a:br>
              <a:rPr lang="fr-FR" dirty="0">
                <a:solidFill>
                  <a:schemeClr val="tx2">
                    <a:lumMod val="50000"/>
                  </a:schemeClr>
                </a:solidFill>
              </a:rPr>
            </a:br>
            <a:r>
              <a:rPr lang="fr-FR" dirty="0">
                <a:solidFill>
                  <a:schemeClr val="tx2">
                    <a:lumMod val="50000"/>
                  </a:schemeClr>
                </a:solidFill>
              </a:rPr>
              <a:t>BTS ÉLECTROTECHNIQUE </a:t>
            </a:r>
            <a:br>
              <a:rPr lang="fr-FR" dirty="0">
                <a:solidFill>
                  <a:schemeClr val="tx2">
                    <a:lumMod val="50000"/>
                  </a:schemeClr>
                </a:solidFill>
              </a:rPr>
            </a:br>
            <a:r>
              <a:rPr lang="fr-FR" dirty="0">
                <a:solidFill>
                  <a:schemeClr val="tx2">
                    <a:lumMod val="50000"/>
                  </a:schemeClr>
                </a:solidFill>
              </a:rPr>
              <a:t>Promotion 2022</a:t>
            </a:r>
          </a:p>
        </p:txBody>
      </p:sp>
      <p:sp>
        <p:nvSpPr>
          <p:cNvPr id="3" name="Espace réservé du numéro de diapositive 2">
            <a:extLst>
              <a:ext uri="{FF2B5EF4-FFF2-40B4-BE49-F238E27FC236}">
                <a16:creationId xmlns:a16="http://schemas.microsoft.com/office/drawing/2014/main" id="{484B1BF0-0AD6-C8DF-27B2-B1A630DE1BF7}"/>
              </a:ext>
            </a:extLst>
          </p:cNvPr>
          <p:cNvSpPr>
            <a:spLocks noGrp="1"/>
          </p:cNvSpPr>
          <p:nvPr>
            <p:ph type="sldNum" sz="quarter" idx="12"/>
          </p:nvPr>
        </p:nvSpPr>
        <p:spPr/>
        <p:txBody>
          <a:bodyPr/>
          <a:lstStyle/>
          <a:p>
            <a:fld id="{733122C9-A0B9-462F-8757-0847AD287B63}" type="slidenum">
              <a:rPr lang="fr-FR" smtClean="0"/>
              <a:pPr/>
              <a:t>13</a:t>
            </a:fld>
            <a:endParaRPr lang="fr-FR" dirty="0"/>
          </a:p>
        </p:txBody>
      </p:sp>
    </p:spTree>
    <p:extLst>
      <p:ext uri="{BB962C8B-B14F-4D97-AF65-F5344CB8AC3E}">
        <p14:creationId xmlns:p14="http://schemas.microsoft.com/office/powerpoint/2010/main" val="499106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750FE66-0234-BFB9-48F3-B79F9281F490}"/>
              </a:ext>
            </a:extLst>
          </p:cNvPr>
          <p:cNvSpPr>
            <a:spLocks noGrp="1"/>
          </p:cNvSpPr>
          <p:nvPr>
            <p:ph type="title"/>
          </p:nvPr>
        </p:nvSpPr>
        <p:spPr>
          <a:xfrm>
            <a:off x="399603" y="81196"/>
            <a:ext cx="8229600" cy="871538"/>
          </a:xfrm>
        </p:spPr>
        <p:txBody>
          <a:bodyPr/>
          <a:lstStyle/>
          <a:p>
            <a:r>
              <a:rPr lang="fr-FR" dirty="0">
                <a:solidFill>
                  <a:srgbClr val="006600"/>
                </a:solidFill>
              </a:rPr>
              <a:t>SOMMAIRE</a:t>
            </a:r>
          </a:p>
        </p:txBody>
      </p:sp>
      <p:sp>
        <p:nvSpPr>
          <p:cNvPr id="6" name="Espace réservé du contenu 5">
            <a:extLst>
              <a:ext uri="{FF2B5EF4-FFF2-40B4-BE49-F238E27FC236}">
                <a16:creationId xmlns:a16="http://schemas.microsoft.com/office/drawing/2014/main" id="{6FC4B8E4-1561-C8C9-027E-C52BCB4D8982}"/>
              </a:ext>
            </a:extLst>
          </p:cNvPr>
          <p:cNvSpPr>
            <a:spLocks noGrp="1"/>
          </p:cNvSpPr>
          <p:nvPr>
            <p:ph sz="half" idx="1"/>
          </p:nvPr>
        </p:nvSpPr>
        <p:spPr/>
        <p:txBody>
          <a:bodyPr/>
          <a:lstStyle/>
          <a:p>
            <a:pPr marL="342900" indent="-342900">
              <a:buFont typeface="Arial" panose="020B0604020202020204" pitchFamily="34" charset="0"/>
              <a:buChar char="•"/>
            </a:pPr>
            <a:r>
              <a:rPr lang="fr-FR" dirty="0">
                <a:solidFill>
                  <a:schemeClr val="accent6">
                    <a:lumMod val="50000"/>
                  </a:schemeClr>
                </a:solidFill>
              </a:rPr>
              <a:t>Introduction</a:t>
            </a:r>
          </a:p>
          <a:p>
            <a:pPr marL="342900" indent="-342900">
              <a:buFont typeface="Arial" panose="020B0604020202020204" pitchFamily="34" charset="0"/>
              <a:buChar char="•"/>
            </a:pPr>
            <a:endParaRPr lang="fr-FR" dirty="0">
              <a:solidFill>
                <a:schemeClr val="accent6">
                  <a:lumMod val="50000"/>
                </a:schemeClr>
              </a:solidFill>
            </a:endParaRPr>
          </a:p>
          <a:p>
            <a:pPr marL="342900" indent="-342900">
              <a:buFont typeface="Arial" panose="020B0604020202020204" pitchFamily="34" charset="0"/>
              <a:buChar char="•"/>
            </a:pPr>
            <a:r>
              <a:rPr lang="fr-FR" dirty="0">
                <a:solidFill>
                  <a:schemeClr val="accent6">
                    <a:lumMod val="50000"/>
                  </a:schemeClr>
                </a:solidFill>
              </a:rPr>
              <a:t>La formation</a:t>
            </a:r>
          </a:p>
          <a:p>
            <a:pPr marL="342900" indent="-342900">
              <a:buFont typeface="Arial" panose="020B0604020202020204" pitchFamily="34" charset="0"/>
              <a:buChar char="•"/>
            </a:pPr>
            <a:endParaRPr lang="fr-FR" dirty="0">
              <a:solidFill>
                <a:schemeClr val="accent6">
                  <a:lumMod val="50000"/>
                </a:schemeClr>
              </a:solidFill>
            </a:endParaRPr>
          </a:p>
          <a:p>
            <a:pPr marL="342900" indent="-342900">
              <a:buFont typeface="Arial" panose="020B0604020202020204" pitchFamily="34" charset="0"/>
              <a:buChar char="•"/>
            </a:pPr>
            <a:r>
              <a:rPr lang="fr-FR" dirty="0">
                <a:solidFill>
                  <a:schemeClr val="accent6">
                    <a:lumMod val="50000"/>
                  </a:schemeClr>
                </a:solidFill>
              </a:rPr>
              <a:t>Exploitation pédagogique</a:t>
            </a:r>
          </a:p>
          <a:p>
            <a:pPr marL="342900" indent="-342900">
              <a:buFont typeface="Arial" panose="020B0604020202020204" pitchFamily="34" charset="0"/>
              <a:buChar char="•"/>
            </a:pPr>
            <a:endParaRPr lang="fr-FR" dirty="0">
              <a:solidFill>
                <a:schemeClr val="accent6">
                  <a:lumMod val="50000"/>
                </a:schemeClr>
              </a:solidFill>
            </a:endParaRPr>
          </a:p>
          <a:p>
            <a:pPr marL="342900" indent="-342900">
              <a:buFont typeface="Arial" panose="020B0604020202020204" pitchFamily="34" charset="0"/>
              <a:buChar char="•"/>
            </a:pPr>
            <a:r>
              <a:rPr lang="fr-FR" dirty="0">
                <a:solidFill>
                  <a:schemeClr val="accent6">
                    <a:lumMod val="50000"/>
                  </a:schemeClr>
                </a:solidFill>
              </a:rPr>
              <a:t>Le projet Marly</a:t>
            </a:r>
          </a:p>
          <a:p>
            <a:pPr marL="342900" indent="-342900">
              <a:buFont typeface="Arial" panose="020B0604020202020204" pitchFamily="34" charset="0"/>
              <a:buChar char="•"/>
            </a:pPr>
            <a:endParaRPr lang="fr-FR" dirty="0">
              <a:solidFill>
                <a:schemeClr val="accent6">
                  <a:lumMod val="50000"/>
                </a:schemeClr>
              </a:solidFill>
            </a:endParaRPr>
          </a:p>
          <a:p>
            <a:pPr marL="342900" indent="-342900">
              <a:buFont typeface="Arial" panose="020B0604020202020204" pitchFamily="34" charset="0"/>
              <a:buChar char="•"/>
            </a:pPr>
            <a:r>
              <a:rPr lang="fr-FR" dirty="0">
                <a:solidFill>
                  <a:schemeClr val="accent6">
                    <a:lumMod val="50000"/>
                  </a:schemeClr>
                </a:solidFill>
              </a:rPr>
              <a:t>Retour d’expérience</a:t>
            </a:r>
          </a:p>
        </p:txBody>
      </p:sp>
      <p:sp>
        <p:nvSpPr>
          <p:cNvPr id="3" name="Espace réservé du numéro de diapositive 2">
            <a:extLst>
              <a:ext uri="{FF2B5EF4-FFF2-40B4-BE49-F238E27FC236}">
                <a16:creationId xmlns:a16="http://schemas.microsoft.com/office/drawing/2014/main" id="{E166B620-5663-E401-470C-4531D378A992}"/>
              </a:ext>
            </a:extLst>
          </p:cNvPr>
          <p:cNvSpPr>
            <a:spLocks noGrp="1"/>
          </p:cNvSpPr>
          <p:nvPr>
            <p:ph type="sldNum" sz="quarter" idx="4294967295"/>
          </p:nvPr>
        </p:nvSpPr>
        <p:spPr>
          <a:xfrm>
            <a:off x="7793832" y="4797029"/>
            <a:ext cx="1350169" cy="359569"/>
          </a:xfrm>
        </p:spPr>
        <p:txBody>
          <a:bodyPr/>
          <a:lstStyle/>
          <a:p>
            <a:fld id="{733122C9-A0B9-462F-8757-0847AD287B63}" type="slidenum">
              <a:rPr lang="fr-FR" smtClean="0"/>
              <a:pPr/>
              <a:t>14</a:t>
            </a:fld>
            <a:endParaRPr lang="fr-FR" dirty="0"/>
          </a:p>
        </p:txBody>
      </p:sp>
      <p:pic>
        <p:nvPicPr>
          <p:cNvPr id="2" name="Image 1">
            <a:extLst>
              <a:ext uri="{FF2B5EF4-FFF2-40B4-BE49-F238E27FC236}">
                <a16:creationId xmlns:a16="http://schemas.microsoft.com/office/drawing/2014/main" id="{72E78A29-4A1F-74EF-8FEA-9249F9C52D91}"/>
              </a:ext>
            </a:extLst>
          </p:cNvPr>
          <p:cNvPicPr>
            <a:picLocks noChangeAspect="1"/>
          </p:cNvPicPr>
          <p:nvPr/>
        </p:nvPicPr>
        <p:blipFill>
          <a:blip r:embed="rId2"/>
          <a:stretch>
            <a:fillRect/>
          </a:stretch>
        </p:blipFill>
        <p:spPr>
          <a:xfrm>
            <a:off x="5083189" y="845886"/>
            <a:ext cx="3661208" cy="4159816"/>
          </a:xfrm>
          <a:prstGeom prst="rect">
            <a:avLst/>
          </a:prstGeom>
        </p:spPr>
      </p:pic>
    </p:spTree>
    <p:extLst>
      <p:ext uri="{BB962C8B-B14F-4D97-AF65-F5344CB8AC3E}">
        <p14:creationId xmlns:p14="http://schemas.microsoft.com/office/powerpoint/2010/main" val="956147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1CE12-03A7-AB23-0E80-BD463F7A7DE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54DB7FA-FFA0-70D6-14AF-7A66645AD6D5}"/>
              </a:ext>
            </a:extLst>
          </p:cNvPr>
          <p:cNvSpPr>
            <a:spLocks noGrp="1"/>
          </p:cNvSpPr>
          <p:nvPr>
            <p:ph type="title"/>
          </p:nvPr>
        </p:nvSpPr>
        <p:spPr>
          <a:xfrm>
            <a:off x="457200" y="87474"/>
            <a:ext cx="8229600" cy="871538"/>
          </a:xfrm>
        </p:spPr>
        <p:txBody>
          <a:bodyPr/>
          <a:lstStyle/>
          <a:p>
            <a:r>
              <a:rPr lang="fr-FR" dirty="0">
                <a:solidFill>
                  <a:srgbClr val="006600"/>
                </a:solidFill>
              </a:rPr>
              <a:t>LANCEMENT DU PROJET</a:t>
            </a:r>
          </a:p>
        </p:txBody>
      </p:sp>
      <p:sp>
        <p:nvSpPr>
          <p:cNvPr id="3" name="Espace réservé du contenu 2">
            <a:extLst>
              <a:ext uri="{FF2B5EF4-FFF2-40B4-BE49-F238E27FC236}">
                <a16:creationId xmlns:a16="http://schemas.microsoft.com/office/drawing/2014/main" id="{C7914271-87A6-E191-286A-BCC4DD305858}"/>
              </a:ext>
            </a:extLst>
          </p:cNvPr>
          <p:cNvSpPr>
            <a:spLocks noGrp="1"/>
          </p:cNvSpPr>
          <p:nvPr>
            <p:ph sz="half" idx="1"/>
          </p:nvPr>
        </p:nvSpPr>
        <p:spPr>
          <a:xfrm>
            <a:off x="232475" y="959012"/>
            <a:ext cx="5389007" cy="3672408"/>
          </a:xfrm>
        </p:spPr>
        <p:txBody>
          <a:bodyPr>
            <a:normAutofit/>
          </a:bodyPr>
          <a:lstStyle/>
          <a:p>
            <a:pPr marL="308610" indent="-257175">
              <a:buFont typeface="Arial" panose="020B0604020202020204" pitchFamily="34" charset="0"/>
              <a:buChar char="•"/>
            </a:pPr>
            <a:r>
              <a:rPr lang="fr-FR" sz="1800" dirty="0">
                <a:solidFill>
                  <a:schemeClr val="tx1">
                    <a:lumMod val="95000"/>
                    <a:lumOff val="5000"/>
                  </a:schemeClr>
                </a:solidFill>
                <a:ea typeface="Calibri" panose="020F0502020204030204" pitchFamily="34" charset="0"/>
                <a:cs typeface="Times New Roman" panose="02020603050405020304" pitchFamily="18" charset="0"/>
              </a:rPr>
              <a:t>Inauguration du dispositif en septembre 2021</a:t>
            </a:r>
          </a:p>
          <a:p>
            <a:pPr marL="308610" indent="-257175">
              <a:buFont typeface="Arial" panose="020B0604020202020204" pitchFamily="34" charset="0"/>
              <a:buChar char="•"/>
            </a:pPr>
            <a:endParaRPr lang="fr-FR" sz="1800" dirty="0">
              <a:solidFill>
                <a:schemeClr val="tx1">
                  <a:lumMod val="95000"/>
                  <a:lumOff val="5000"/>
                </a:schemeClr>
              </a:solidFill>
              <a:ea typeface="Calibri" panose="020F0502020204030204" pitchFamily="34" charset="0"/>
              <a:cs typeface="Times New Roman" panose="02020603050405020304" pitchFamily="18" charset="0"/>
            </a:endParaRPr>
          </a:p>
          <a:p>
            <a:pPr marL="308610" indent="-257175">
              <a:buFont typeface="Arial" panose="020B0604020202020204" pitchFamily="34" charset="0"/>
              <a:buChar char="•"/>
            </a:pPr>
            <a:r>
              <a:rPr lang="fr-FR" sz="1800" dirty="0">
                <a:solidFill>
                  <a:schemeClr val="tx1">
                    <a:lumMod val="95000"/>
                    <a:lumOff val="5000"/>
                  </a:schemeClr>
                </a:solidFill>
                <a:ea typeface="Calibri" panose="020F0502020204030204" pitchFamily="34" charset="0"/>
                <a:cs typeface="Times New Roman" panose="02020603050405020304" pitchFamily="18" charset="0"/>
              </a:rPr>
              <a:t>Rencontre des différents acteurs du projet</a:t>
            </a:r>
          </a:p>
          <a:p>
            <a:pPr marL="308610" indent="-257175">
              <a:buFont typeface="Arial" panose="020B0604020202020204" pitchFamily="34" charset="0"/>
              <a:buChar char="•"/>
            </a:pPr>
            <a:endParaRPr lang="fr-FR" sz="1800" dirty="0">
              <a:solidFill>
                <a:schemeClr val="tx1">
                  <a:lumMod val="95000"/>
                  <a:lumOff val="5000"/>
                </a:schemeClr>
              </a:solidFill>
              <a:ea typeface="Calibri" panose="020F0502020204030204" pitchFamily="34" charset="0"/>
              <a:cs typeface="Times New Roman" panose="02020603050405020304" pitchFamily="18" charset="0"/>
            </a:endParaRPr>
          </a:p>
          <a:p>
            <a:pPr marL="308610" indent="-257175">
              <a:buFont typeface="Arial" panose="020B0604020202020204" pitchFamily="34" charset="0"/>
              <a:buChar char="•"/>
            </a:pPr>
            <a:r>
              <a:rPr lang="fr-FR" sz="1800" dirty="0">
                <a:solidFill>
                  <a:schemeClr val="tx1">
                    <a:lumMod val="95000"/>
                    <a:lumOff val="5000"/>
                  </a:schemeClr>
                </a:solidFill>
                <a:ea typeface="Calibri" panose="020F0502020204030204" pitchFamily="34" charset="0"/>
                <a:cs typeface="Times New Roman" panose="02020603050405020304" pitchFamily="18" charset="0"/>
              </a:rPr>
              <a:t>Mise en place de la feuille de route</a:t>
            </a:r>
          </a:p>
          <a:p>
            <a:pPr marL="308610" indent="-257175">
              <a:buFont typeface="Arial" panose="020B0604020202020204" pitchFamily="34" charset="0"/>
              <a:buChar char="•"/>
            </a:pPr>
            <a:endParaRPr lang="fr-FR" sz="1800" dirty="0">
              <a:solidFill>
                <a:schemeClr val="tx1">
                  <a:lumMod val="95000"/>
                  <a:lumOff val="5000"/>
                </a:schemeClr>
              </a:solidFill>
              <a:ea typeface="Calibri" panose="020F0502020204030204" pitchFamily="34" charset="0"/>
              <a:cs typeface="Times New Roman" panose="02020603050405020304" pitchFamily="18" charset="0"/>
            </a:endParaRPr>
          </a:p>
          <a:p>
            <a:pPr marL="308610" indent="-257175">
              <a:buFont typeface="Arial" panose="020B0604020202020204" pitchFamily="34" charset="0"/>
              <a:buChar char="•"/>
            </a:pPr>
            <a:r>
              <a:rPr lang="fr-FR" sz="1800" dirty="0">
                <a:solidFill>
                  <a:schemeClr val="tx1">
                    <a:lumMod val="95000"/>
                    <a:lumOff val="5000"/>
                  </a:schemeClr>
                </a:solidFill>
                <a:ea typeface="Calibri" panose="020F0502020204030204" pitchFamily="34" charset="0"/>
                <a:cs typeface="Times New Roman" panose="02020603050405020304" pitchFamily="18" charset="0"/>
              </a:rPr>
              <a:t>Désignation des porteurs de projet et affectation des établissements cibles</a:t>
            </a:r>
          </a:p>
          <a:p>
            <a:pPr marL="308610" indent="-257175">
              <a:buFont typeface="Arial" panose="020B0604020202020204" pitchFamily="34" charset="0"/>
              <a:buChar char="•"/>
            </a:pPr>
            <a:endParaRPr lang="fr-FR" sz="1800" dirty="0">
              <a:solidFill>
                <a:schemeClr val="tx1">
                  <a:lumMod val="95000"/>
                  <a:lumOff val="5000"/>
                </a:schemeClr>
              </a:solidFill>
              <a:ea typeface="Calibri" panose="020F0502020204030204" pitchFamily="34" charset="0"/>
              <a:cs typeface="Times New Roman" panose="02020603050405020304" pitchFamily="18" charset="0"/>
            </a:endParaRPr>
          </a:p>
          <a:p>
            <a:pPr marL="308610" indent="-257175">
              <a:buFont typeface="Arial" panose="020B0604020202020204" pitchFamily="34" charset="0"/>
              <a:buChar char="•"/>
            </a:pPr>
            <a:r>
              <a:rPr lang="fr-FR" sz="1800" dirty="0">
                <a:solidFill>
                  <a:schemeClr val="tx1">
                    <a:lumMod val="95000"/>
                    <a:lumOff val="5000"/>
                  </a:schemeClr>
                </a:solidFill>
                <a:ea typeface="Calibri" panose="020F0502020204030204" pitchFamily="34" charset="0"/>
                <a:cs typeface="Times New Roman" panose="02020603050405020304" pitchFamily="18" charset="0"/>
              </a:rPr>
              <a:t>Veille technologique à destination des professeurs encadrants de projet</a:t>
            </a:r>
          </a:p>
          <a:p>
            <a:pPr marL="257175" indent="-257175">
              <a:buFont typeface="Arial" panose="020B0604020202020204" pitchFamily="34" charset="0"/>
              <a:buChar char="•"/>
            </a:pPr>
            <a:endParaRPr lang="fr-FR" sz="1800" dirty="0">
              <a:solidFill>
                <a:schemeClr val="tx1">
                  <a:lumMod val="95000"/>
                  <a:lumOff val="5000"/>
                </a:schemeClr>
              </a:solidFill>
            </a:endParaRPr>
          </a:p>
        </p:txBody>
      </p:sp>
      <p:pic>
        <p:nvPicPr>
          <p:cNvPr id="7" name="Image 6">
            <a:extLst>
              <a:ext uri="{FF2B5EF4-FFF2-40B4-BE49-F238E27FC236}">
                <a16:creationId xmlns:a16="http://schemas.microsoft.com/office/drawing/2014/main" id="{6C35F4CB-ECCF-1E10-E24C-7E9A775A8F16}"/>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711194" y="788919"/>
            <a:ext cx="3200331" cy="4267108"/>
          </a:xfrm>
          <a:prstGeom prst="rect">
            <a:avLst/>
          </a:prstGeom>
        </p:spPr>
      </p:pic>
    </p:spTree>
    <p:extLst>
      <p:ext uri="{BB962C8B-B14F-4D97-AF65-F5344CB8AC3E}">
        <p14:creationId xmlns:p14="http://schemas.microsoft.com/office/powerpoint/2010/main" val="3408938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1381C8-BC72-4629-9920-08744B8BD5D4}"/>
              </a:ext>
            </a:extLst>
          </p:cNvPr>
          <p:cNvSpPr>
            <a:spLocks noGrp="1"/>
          </p:cNvSpPr>
          <p:nvPr>
            <p:ph type="title"/>
          </p:nvPr>
        </p:nvSpPr>
        <p:spPr>
          <a:xfrm>
            <a:off x="755576" y="84289"/>
            <a:ext cx="8229600" cy="871538"/>
          </a:xfrm>
        </p:spPr>
        <p:txBody>
          <a:bodyPr/>
          <a:lstStyle/>
          <a:p>
            <a:r>
              <a:rPr lang="fr-FR" dirty="0">
                <a:solidFill>
                  <a:srgbClr val="006600"/>
                </a:solidFill>
              </a:rPr>
              <a:t>LA FORMATION DES PROFESSEURS ENCADRANTS DE PROJETS</a:t>
            </a:r>
          </a:p>
        </p:txBody>
      </p:sp>
      <p:sp>
        <p:nvSpPr>
          <p:cNvPr id="7" name="Espace réservé du contenu 6">
            <a:extLst>
              <a:ext uri="{FF2B5EF4-FFF2-40B4-BE49-F238E27FC236}">
                <a16:creationId xmlns:a16="http://schemas.microsoft.com/office/drawing/2014/main" id="{270D5CC8-ACF6-7D78-7F8A-C227223CC094}"/>
              </a:ext>
            </a:extLst>
          </p:cNvPr>
          <p:cNvSpPr>
            <a:spLocks noGrp="1"/>
          </p:cNvSpPr>
          <p:nvPr>
            <p:ph sz="half" idx="1"/>
          </p:nvPr>
        </p:nvSpPr>
        <p:spPr>
          <a:xfrm>
            <a:off x="1256678" y="774162"/>
            <a:ext cx="8208912" cy="3429000"/>
          </a:xfrm>
        </p:spPr>
        <p:txBody>
          <a:bodyPr/>
          <a:lstStyle/>
          <a:p>
            <a:r>
              <a:rPr lang="fr-FR" dirty="0">
                <a:solidFill>
                  <a:srgbClr val="0070C0"/>
                </a:solidFill>
              </a:rPr>
              <a:t>Formation au sein d’EDF </a:t>
            </a:r>
            <a:r>
              <a:rPr lang="fr-FR" dirty="0" err="1">
                <a:solidFill>
                  <a:srgbClr val="0070C0"/>
                </a:solidFill>
              </a:rPr>
              <a:t>Lab</a:t>
            </a:r>
            <a:r>
              <a:rPr lang="fr-FR" dirty="0">
                <a:solidFill>
                  <a:srgbClr val="0070C0"/>
                </a:solidFill>
              </a:rPr>
              <a:t> Les Renardières</a:t>
            </a:r>
          </a:p>
        </p:txBody>
      </p:sp>
      <p:sp>
        <p:nvSpPr>
          <p:cNvPr id="4" name="Titre 1">
            <a:extLst>
              <a:ext uri="{FF2B5EF4-FFF2-40B4-BE49-F238E27FC236}">
                <a16:creationId xmlns:a16="http://schemas.microsoft.com/office/drawing/2014/main" id="{9BF18722-7384-A669-8C50-7CCF813C3593}"/>
              </a:ext>
            </a:extLst>
          </p:cNvPr>
          <p:cNvSpPr txBox="1">
            <a:spLocks/>
          </p:cNvSpPr>
          <p:nvPr/>
        </p:nvSpPr>
        <p:spPr bwMode="gray">
          <a:xfrm>
            <a:off x="457200" y="44854"/>
            <a:ext cx="8229600" cy="871538"/>
          </a:xfrm>
          <a:prstGeom prst="rect">
            <a:avLst/>
          </a:prstGeom>
        </p:spPr>
        <p:txBody>
          <a:bodyPr vert="horz" lIns="0" tIns="0" rIns="0" bIns="0" rtlCol="0" anchor="ctr" anchorCtr="0">
            <a:noAutofit/>
          </a:bodyPr>
          <a:lstStyle>
            <a:lvl1pPr algn="r" defTabSz="1219170" rtl="0" eaLnBrk="1" latinLnBrk="0" hangingPunct="1">
              <a:lnSpc>
                <a:spcPct val="90000"/>
              </a:lnSpc>
              <a:spcBef>
                <a:spcPct val="0"/>
              </a:spcBef>
              <a:buNone/>
              <a:defRPr sz="2400" b="0" u="none" kern="1200">
                <a:solidFill>
                  <a:schemeClr val="bg1">
                    <a:lumMod val="65000"/>
                    <a:lumOff val="35000"/>
                  </a:schemeClr>
                </a:solidFill>
                <a:latin typeface="+mj-lt"/>
                <a:ea typeface="+mj-ea"/>
                <a:cs typeface="+mj-cs"/>
              </a:defRPr>
            </a:lvl1pPr>
          </a:lstStyle>
          <a:p>
            <a:endParaRPr lang="fr-FR" sz="1800" dirty="0">
              <a:solidFill>
                <a:schemeClr val="tx1">
                  <a:lumMod val="65000"/>
                  <a:lumOff val="35000"/>
                </a:schemeClr>
              </a:solidFill>
            </a:endParaRPr>
          </a:p>
        </p:txBody>
      </p:sp>
      <p:pic>
        <p:nvPicPr>
          <p:cNvPr id="11" name="Image 10">
            <a:extLst>
              <a:ext uri="{FF2B5EF4-FFF2-40B4-BE49-F238E27FC236}">
                <a16:creationId xmlns:a16="http://schemas.microsoft.com/office/drawing/2014/main" id="{F9CF2C2A-0F4B-07C0-ADC3-25C4790438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374" t="16386" r="8681" b="10925"/>
          <a:stretch/>
        </p:blipFill>
        <p:spPr>
          <a:xfrm rot="10800000">
            <a:off x="1628453" y="1286724"/>
            <a:ext cx="5619750" cy="3738736"/>
          </a:xfrm>
          <a:prstGeom prst="rect">
            <a:avLst/>
          </a:prstGeom>
        </p:spPr>
      </p:pic>
    </p:spTree>
    <p:extLst>
      <p:ext uri="{BB962C8B-B14F-4D97-AF65-F5344CB8AC3E}">
        <p14:creationId xmlns:p14="http://schemas.microsoft.com/office/powerpoint/2010/main" val="796930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9175F0-2E2D-3DBF-1143-13624D54FB69}"/>
              </a:ext>
            </a:extLst>
          </p:cNvPr>
          <p:cNvSpPr>
            <a:spLocks noGrp="1"/>
          </p:cNvSpPr>
          <p:nvPr>
            <p:ph type="title"/>
          </p:nvPr>
        </p:nvSpPr>
        <p:spPr/>
        <p:txBody>
          <a:bodyPr/>
          <a:lstStyle/>
          <a:p>
            <a:r>
              <a:rPr lang="fr-FR" dirty="0">
                <a:solidFill>
                  <a:srgbClr val="006600"/>
                </a:solidFill>
              </a:rPr>
              <a:t>MISE EN PLACE DE LA FORMATION</a:t>
            </a:r>
          </a:p>
        </p:txBody>
      </p:sp>
      <p:sp>
        <p:nvSpPr>
          <p:cNvPr id="3" name="Espace réservé du contenu 2">
            <a:extLst>
              <a:ext uri="{FF2B5EF4-FFF2-40B4-BE49-F238E27FC236}">
                <a16:creationId xmlns:a16="http://schemas.microsoft.com/office/drawing/2014/main" id="{25F74C05-FC39-4499-ED5A-9215655AA51D}"/>
              </a:ext>
            </a:extLst>
          </p:cNvPr>
          <p:cNvSpPr>
            <a:spLocks noGrp="1"/>
          </p:cNvSpPr>
          <p:nvPr>
            <p:ph sz="half" idx="1"/>
          </p:nvPr>
        </p:nvSpPr>
        <p:spPr>
          <a:xfrm>
            <a:off x="1003270" y="2798262"/>
            <a:ext cx="6866981" cy="2043901"/>
          </a:xfrm>
        </p:spPr>
        <p:txBody>
          <a:bodyPr/>
          <a:lstStyle/>
          <a:p>
            <a:endParaRPr lang="fr-FR" sz="1800" dirty="0"/>
          </a:p>
          <a:p>
            <a:pPr marL="257175" indent="-257175">
              <a:buFont typeface="Arial" panose="020B0604020202020204" pitchFamily="34" charset="0"/>
              <a:buChar char="•"/>
            </a:pPr>
            <a:r>
              <a:rPr lang="fr-FR" sz="1800" dirty="0"/>
              <a:t>Attente des professeurs : définition des besoins</a:t>
            </a:r>
          </a:p>
          <a:p>
            <a:pPr marL="257175" indent="-257175">
              <a:buFont typeface="Arial" panose="020B0604020202020204" pitchFamily="34" charset="0"/>
              <a:buChar char="•"/>
            </a:pPr>
            <a:endParaRPr lang="fr-FR" sz="1800" dirty="0"/>
          </a:p>
          <a:p>
            <a:pPr marL="257175" indent="-257175">
              <a:buFont typeface="Arial" panose="020B0604020202020204" pitchFamily="34" charset="0"/>
              <a:buChar char="•"/>
            </a:pPr>
            <a:r>
              <a:rPr lang="fr-FR" sz="1800" dirty="0"/>
              <a:t>Prise de contact avec l’équipe R&amp;D Mobilité électrique d’EDF</a:t>
            </a:r>
          </a:p>
          <a:p>
            <a:pPr marL="257175" indent="-257175">
              <a:buFont typeface="Arial" panose="020B0604020202020204" pitchFamily="34" charset="0"/>
              <a:buChar char="•"/>
            </a:pPr>
            <a:endParaRPr lang="fr-FR" sz="1800" dirty="0"/>
          </a:p>
          <a:p>
            <a:pPr marL="257175" indent="-257175">
              <a:buFont typeface="Arial" panose="020B0604020202020204" pitchFamily="34" charset="0"/>
              <a:buChar char="•"/>
            </a:pPr>
            <a:r>
              <a:rPr lang="fr-FR" sz="1800" dirty="0"/>
              <a:t>Élaboration du programme de formation</a:t>
            </a:r>
          </a:p>
          <a:p>
            <a:endParaRPr lang="fr-FR" sz="1800" dirty="0"/>
          </a:p>
          <a:p>
            <a:endParaRPr lang="fr-FR" sz="1800" dirty="0"/>
          </a:p>
          <a:p>
            <a:endParaRPr lang="fr-FR" sz="1800" dirty="0"/>
          </a:p>
          <a:p>
            <a:endParaRPr lang="fr-FR" sz="1800" dirty="0"/>
          </a:p>
        </p:txBody>
      </p:sp>
      <p:pic>
        <p:nvPicPr>
          <p:cNvPr id="4" name="Image 3">
            <a:extLst>
              <a:ext uri="{FF2B5EF4-FFF2-40B4-BE49-F238E27FC236}">
                <a16:creationId xmlns:a16="http://schemas.microsoft.com/office/drawing/2014/main" id="{EDE6318B-A31D-8350-82E9-C1F66752E7AA}"/>
              </a:ext>
            </a:extLst>
          </p:cNvPr>
          <p:cNvPicPr>
            <a:picLocks noChangeAspect="1"/>
          </p:cNvPicPr>
          <p:nvPr/>
        </p:nvPicPr>
        <p:blipFill>
          <a:blip r:embed="rId2"/>
          <a:stretch>
            <a:fillRect/>
          </a:stretch>
        </p:blipFill>
        <p:spPr>
          <a:xfrm>
            <a:off x="328417" y="803210"/>
            <a:ext cx="8216687" cy="2043901"/>
          </a:xfrm>
          <a:prstGeom prst="rect">
            <a:avLst/>
          </a:prstGeom>
        </p:spPr>
      </p:pic>
    </p:spTree>
    <p:extLst>
      <p:ext uri="{BB962C8B-B14F-4D97-AF65-F5344CB8AC3E}">
        <p14:creationId xmlns:p14="http://schemas.microsoft.com/office/powerpoint/2010/main" val="2666019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35D5C3-4453-84FD-679E-AE3A1C1A9DF9}"/>
              </a:ext>
            </a:extLst>
          </p:cNvPr>
          <p:cNvSpPr>
            <a:spLocks noGrp="1"/>
          </p:cNvSpPr>
          <p:nvPr>
            <p:ph type="title"/>
          </p:nvPr>
        </p:nvSpPr>
        <p:spPr>
          <a:xfrm>
            <a:off x="613052" y="0"/>
            <a:ext cx="8229600" cy="871538"/>
          </a:xfrm>
        </p:spPr>
        <p:txBody>
          <a:bodyPr/>
          <a:lstStyle/>
          <a:p>
            <a:r>
              <a:rPr lang="fr-FR" dirty="0">
                <a:solidFill>
                  <a:srgbClr val="006600"/>
                </a:solidFill>
              </a:rPr>
              <a:t>FEUILLE DE ROUTE DE LA FORMATION</a:t>
            </a:r>
          </a:p>
        </p:txBody>
      </p:sp>
      <p:sp>
        <p:nvSpPr>
          <p:cNvPr id="5" name="ZoneTexte 4">
            <a:extLst>
              <a:ext uri="{FF2B5EF4-FFF2-40B4-BE49-F238E27FC236}">
                <a16:creationId xmlns:a16="http://schemas.microsoft.com/office/drawing/2014/main" id="{9087FBAD-A3D3-6BAD-9ED7-C34DCD5B40CB}"/>
              </a:ext>
            </a:extLst>
          </p:cNvPr>
          <p:cNvSpPr txBox="1"/>
          <p:nvPr/>
        </p:nvSpPr>
        <p:spPr>
          <a:xfrm>
            <a:off x="116415" y="784809"/>
            <a:ext cx="4706708" cy="3647152"/>
          </a:xfrm>
          <a:prstGeom prst="rect">
            <a:avLst/>
          </a:prstGeom>
          <a:noFill/>
        </p:spPr>
        <p:txBody>
          <a:bodyPr wrap="square" rtlCol="0">
            <a:spAutoFit/>
          </a:bodyPr>
          <a:lstStyle/>
          <a:p>
            <a:pPr marL="257175" indent="-257175">
              <a:buFont typeface="Arial" panose="020B0604020202020204" pitchFamily="34" charset="0"/>
              <a:buChar char="•"/>
            </a:pPr>
            <a:r>
              <a:rPr lang="fr-FR" sz="1650" dirty="0">
                <a:solidFill>
                  <a:schemeClr val="tx1">
                    <a:lumMod val="95000"/>
                    <a:lumOff val="5000"/>
                  </a:schemeClr>
                </a:solidFill>
              </a:rPr>
              <a:t>Le véhicule électrique et sa charge</a:t>
            </a:r>
          </a:p>
          <a:p>
            <a:pPr marL="257175" indent="-257175">
              <a:buFont typeface="Arial" panose="020B0604020202020204" pitchFamily="34" charset="0"/>
              <a:buChar char="•"/>
            </a:pPr>
            <a:endParaRPr lang="fr-FR" sz="1650" dirty="0">
              <a:solidFill>
                <a:schemeClr val="tx1">
                  <a:lumMod val="95000"/>
                  <a:lumOff val="5000"/>
                </a:schemeClr>
              </a:solidFill>
            </a:endParaRPr>
          </a:p>
          <a:p>
            <a:pPr marL="257175" indent="-257175">
              <a:buFont typeface="Arial" panose="020B0604020202020204" pitchFamily="34" charset="0"/>
              <a:buChar char="•"/>
            </a:pPr>
            <a:r>
              <a:rPr lang="fr-FR" sz="1650" dirty="0">
                <a:solidFill>
                  <a:schemeClr val="tx1">
                    <a:lumMod val="95000"/>
                    <a:lumOff val="5000"/>
                  </a:schemeClr>
                </a:solidFill>
              </a:rPr>
              <a:t>Intégration de la mobilité électrique sur le réseau</a:t>
            </a:r>
          </a:p>
          <a:p>
            <a:pPr marL="257175" indent="-257175">
              <a:buFont typeface="Arial" panose="020B0604020202020204" pitchFamily="34" charset="0"/>
              <a:buChar char="•"/>
            </a:pPr>
            <a:endParaRPr lang="fr-FR" sz="1650" dirty="0">
              <a:solidFill>
                <a:schemeClr val="tx1">
                  <a:lumMod val="95000"/>
                  <a:lumOff val="5000"/>
                </a:schemeClr>
              </a:solidFill>
            </a:endParaRPr>
          </a:p>
          <a:p>
            <a:pPr marL="257175" indent="-257175">
              <a:buFont typeface="Arial" panose="020B0604020202020204" pitchFamily="34" charset="0"/>
              <a:buChar char="•"/>
            </a:pPr>
            <a:r>
              <a:rPr lang="fr-FR" sz="1650" dirty="0">
                <a:solidFill>
                  <a:schemeClr val="tx1">
                    <a:lumMod val="95000"/>
                    <a:lumOff val="5000"/>
                  </a:schemeClr>
                </a:solidFill>
              </a:rPr>
              <a:t>Électronique de puissance dans les chargeurs</a:t>
            </a:r>
          </a:p>
          <a:p>
            <a:pPr marL="257175" indent="-257175">
              <a:buFont typeface="Arial" panose="020B0604020202020204" pitchFamily="34" charset="0"/>
              <a:buChar char="•"/>
            </a:pPr>
            <a:endParaRPr lang="fr-FR" sz="1650" dirty="0">
              <a:solidFill>
                <a:schemeClr val="tx1">
                  <a:lumMod val="95000"/>
                  <a:lumOff val="5000"/>
                </a:schemeClr>
              </a:solidFill>
            </a:endParaRPr>
          </a:p>
          <a:p>
            <a:pPr marL="257175" indent="-257175">
              <a:buFont typeface="Arial" panose="020B0604020202020204" pitchFamily="34" charset="0"/>
              <a:buChar char="•"/>
            </a:pPr>
            <a:r>
              <a:rPr lang="fr-FR" sz="1650" dirty="0">
                <a:solidFill>
                  <a:schemeClr val="tx1">
                    <a:lumMod val="95000"/>
                    <a:lumOff val="5000"/>
                  </a:schemeClr>
                </a:solidFill>
              </a:rPr>
              <a:t>L’avenir de la charge / technologie des batteries</a:t>
            </a:r>
          </a:p>
          <a:p>
            <a:pPr marL="257175" indent="-257175">
              <a:buFont typeface="Arial" panose="020B0604020202020204" pitchFamily="34" charset="0"/>
              <a:buChar char="•"/>
            </a:pPr>
            <a:endParaRPr lang="fr-FR" sz="1650" dirty="0">
              <a:solidFill>
                <a:schemeClr val="tx1">
                  <a:lumMod val="95000"/>
                  <a:lumOff val="5000"/>
                </a:schemeClr>
              </a:solidFill>
            </a:endParaRPr>
          </a:p>
          <a:p>
            <a:pPr marL="257175" indent="-257175">
              <a:buFont typeface="Arial" panose="020B0604020202020204" pitchFamily="34" charset="0"/>
              <a:buChar char="•"/>
            </a:pPr>
            <a:r>
              <a:rPr lang="fr-FR" sz="1650" dirty="0">
                <a:solidFill>
                  <a:schemeClr val="tx1">
                    <a:lumMod val="95000"/>
                    <a:lumOff val="5000"/>
                  </a:schemeClr>
                </a:solidFill>
              </a:rPr>
              <a:t>Ingénierie pédagogique autour de la charge des V.E</a:t>
            </a:r>
          </a:p>
          <a:p>
            <a:pPr marL="257175" indent="-257175">
              <a:buFont typeface="Arial" panose="020B0604020202020204" pitchFamily="34" charset="0"/>
              <a:buChar char="•"/>
            </a:pPr>
            <a:endParaRPr lang="fr-FR" sz="1650" dirty="0">
              <a:solidFill>
                <a:schemeClr val="tx1">
                  <a:lumMod val="95000"/>
                  <a:lumOff val="5000"/>
                </a:schemeClr>
              </a:solidFill>
            </a:endParaRPr>
          </a:p>
        </p:txBody>
      </p:sp>
      <p:pic>
        <p:nvPicPr>
          <p:cNvPr id="9" name="Espace réservé du contenu 8">
            <a:extLst>
              <a:ext uri="{FF2B5EF4-FFF2-40B4-BE49-F238E27FC236}">
                <a16:creationId xmlns:a16="http://schemas.microsoft.com/office/drawing/2014/main" id="{9D2FD6DB-2DC0-2FB5-0E6E-05D6C4B2A8CB}"/>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10800000">
            <a:off x="4823123" y="784808"/>
            <a:ext cx="4204462" cy="3153347"/>
          </a:xfrm>
        </p:spPr>
      </p:pic>
      <p:sp>
        <p:nvSpPr>
          <p:cNvPr id="10" name="ZoneTexte 9">
            <a:extLst>
              <a:ext uri="{FF2B5EF4-FFF2-40B4-BE49-F238E27FC236}">
                <a16:creationId xmlns:a16="http://schemas.microsoft.com/office/drawing/2014/main" id="{52F41247-72B8-3A9E-C658-5B4C44C9C9B2}"/>
              </a:ext>
            </a:extLst>
          </p:cNvPr>
          <p:cNvSpPr txBox="1"/>
          <p:nvPr/>
        </p:nvSpPr>
        <p:spPr>
          <a:xfrm>
            <a:off x="1714499" y="3865420"/>
            <a:ext cx="7595755" cy="1442703"/>
          </a:xfrm>
          <a:prstGeom prst="rect">
            <a:avLst/>
          </a:prstGeom>
          <a:noFill/>
        </p:spPr>
        <p:txBody>
          <a:bodyPr wrap="square" rtlCol="0">
            <a:spAutoFit/>
          </a:bodyPr>
          <a:lstStyle/>
          <a:p>
            <a:r>
              <a:rPr lang="fr-FR" sz="1350" dirty="0">
                <a:solidFill>
                  <a:schemeClr val="tx2">
                    <a:lumMod val="60000"/>
                    <a:lumOff val="40000"/>
                  </a:schemeClr>
                </a:solidFill>
              </a:rPr>
              <a:t>Intervenants EDF R&amp;D :</a:t>
            </a:r>
          </a:p>
          <a:p>
            <a:pPr lvl="1">
              <a:lnSpc>
                <a:spcPct val="150000"/>
              </a:lnSpc>
            </a:pPr>
            <a:r>
              <a:rPr lang="fr-FR" sz="1350" dirty="0">
                <a:solidFill>
                  <a:schemeClr val="tx2">
                    <a:lumMod val="60000"/>
                    <a:lumOff val="40000"/>
                  </a:schemeClr>
                </a:solidFill>
              </a:rPr>
              <a:t>Valérie MURIN : </a:t>
            </a:r>
            <a:r>
              <a:rPr lang="en-US" sz="1350" dirty="0">
                <a:solidFill>
                  <a:schemeClr val="tx2">
                    <a:lumMod val="60000"/>
                    <a:lumOff val="40000"/>
                  </a:schemeClr>
                </a:solidFill>
              </a:rPr>
              <a:t>R&amp;D Project Manager on Charging Infrastructure for e-Mobility</a:t>
            </a:r>
            <a:endParaRPr lang="fr-FR" sz="1350" dirty="0">
              <a:solidFill>
                <a:schemeClr val="tx2">
                  <a:lumMod val="60000"/>
                  <a:lumOff val="40000"/>
                </a:schemeClr>
              </a:solidFill>
            </a:endParaRPr>
          </a:p>
          <a:p>
            <a:pPr lvl="1">
              <a:lnSpc>
                <a:spcPct val="150000"/>
              </a:lnSpc>
            </a:pPr>
            <a:r>
              <a:rPr lang="fr-FR" sz="1350" dirty="0">
                <a:solidFill>
                  <a:schemeClr val="tx2">
                    <a:lumMod val="60000"/>
                    <a:lumOff val="40000"/>
                  </a:schemeClr>
                </a:solidFill>
              </a:rPr>
              <a:t>Yohan WANDEROILD : Ingénieur Chercheur</a:t>
            </a:r>
          </a:p>
          <a:p>
            <a:pPr lvl="1">
              <a:lnSpc>
                <a:spcPct val="150000"/>
              </a:lnSpc>
            </a:pPr>
            <a:r>
              <a:rPr lang="fr-FR" sz="1350" dirty="0">
                <a:solidFill>
                  <a:schemeClr val="tx2">
                    <a:lumMod val="60000"/>
                    <a:lumOff val="40000"/>
                  </a:schemeClr>
                </a:solidFill>
              </a:rPr>
              <a:t>Thierry BRINCOURT : Expert Sénior Mobilité Électrique</a:t>
            </a:r>
          </a:p>
          <a:p>
            <a:endParaRPr lang="fr-FR" sz="1350" dirty="0">
              <a:solidFill>
                <a:schemeClr val="tx2">
                  <a:lumMod val="60000"/>
                  <a:lumOff val="40000"/>
                </a:schemeClr>
              </a:solidFill>
            </a:endParaRPr>
          </a:p>
        </p:txBody>
      </p:sp>
    </p:spTree>
    <p:extLst>
      <p:ext uri="{BB962C8B-B14F-4D97-AF65-F5344CB8AC3E}">
        <p14:creationId xmlns:p14="http://schemas.microsoft.com/office/powerpoint/2010/main" val="778242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8CAF0D-AE46-CEFC-EC68-419BDB79F211}"/>
              </a:ext>
            </a:extLst>
          </p:cNvPr>
          <p:cNvSpPr>
            <a:spLocks noGrp="1"/>
          </p:cNvSpPr>
          <p:nvPr>
            <p:ph type="title"/>
          </p:nvPr>
        </p:nvSpPr>
        <p:spPr/>
        <p:txBody>
          <a:bodyPr/>
          <a:lstStyle/>
          <a:p>
            <a:r>
              <a:rPr lang="fr-FR" dirty="0">
                <a:solidFill>
                  <a:srgbClr val="006600"/>
                </a:solidFill>
              </a:rPr>
              <a:t>BILAN DE LA FORMATION</a:t>
            </a:r>
          </a:p>
        </p:txBody>
      </p:sp>
      <p:sp>
        <p:nvSpPr>
          <p:cNvPr id="3" name="Espace réservé du contenu 2">
            <a:extLst>
              <a:ext uri="{FF2B5EF4-FFF2-40B4-BE49-F238E27FC236}">
                <a16:creationId xmlns:a16="http://schemas.microsoft.com/office/drawing/2014/main" id="{3DF7E181-ECCB-4802-B58C-D3D2153DD95F}"/>
              </a:ext>
            </a:extLst>
          </p:cNvPr>
          <p:cNvSpPr>
            <a:spLocks noGrp="1"/>
          </p:cNvSpPr>
          <p:nvPr>
            <p:ph sz="half" idx="1"/>
          </p:nvPr>
        </p:nvSpPr>
        <p:spPr>
          <a:xfrm>
            <a:off x="138545" y="1132318"/>
            <a:ext cx="4194464" cy="3429000"/>
          </a:xfrm>
        </p:spPr>
        <p:txBody>
          <a:bodyPr/>
          <a:lstStyle/>
          <a:p>
            <a:pPr marL="342900" indent="-342900">
              <a:buFont typeface="Arial" panose="020B0604020202020204" pitchFamily="34" charset="0"/>
              <a:buChar char="•"/>
            </a:pPr>
            <a:r>
              <a:rPr lang="fr-FR" sz="2100" dirty="0"/>
              <a:t>Formation de haute technicité / réinvestissement du contenu</a:t>
            </a:r>
          </a:p>
          <a:p>
            <a:pPr marL="342900" indent="-342900">
              <a:buFont typeface="Arial" panose="020B0604020202020204" pitchFamily="34" charset="0"/>
              <a:buChar char="•"/>
            </a:pPr>
            <a:endParaRPr lang="fr-FR" sz="2100" dirty="0"/>
          </a:p>
          <a:p>
            <a:pPr marL="342900" indent="-342900">
              <a:buFont typeface="Arial" panose="020B0604020202020204" pitchFamily="34" charset="0"/>
              <a:buChar char="•"/>
            </a:pPr>
            <a:r>
              <a:rPr lang="fr-FR" sz="2100" dirty="0"/>
              <a:t>Disponibilité de l’équipe de formateurs</a:t>
            </a:r>
          </a:p>
          <a:p>
            <a:pPr marL="342900" indent="-342900">
              <a:buFont typeface="Arial" panose="020B0604020202020204" pitchFamily="34" charset="0"/>
              <a:buChar char="•"/>
            </a:pPr>
            <a:endParaRPr lang="fr-FR" sz="2100" dirty="0"/>
          </a:p>
          <a:p>
            <a:pPr marL="342900" indent="-342900">
              <a:buFont typeface="Arial" panose="020B0604020202020204" pitchFamily="34" charset="0"/>
              <a:buChar char="•"/>
            </a:pPr>
            <a:r>
              <a:rPr lang="fr-FR" sz="2100" dirty="0"/>
              <a:t>Qualité des échanges</a:t>
            </a:r>
          </a:p>
          <a:p>
            <a:pPr marL="342900" indent="-342900">
              <a:buFont typeface="Arial" panose="020B0604020202020204" pitchFamily="34" charset="0"/>
              <a:buChar char="•"/>
            </a:pPr>
            <a:endParaRPr lang="fr-FR" sz="2100" dirty="0"/>
          </a:p>
          <a:p>
            <a:pPr marL="342900" indent="-342900">
              <a:buFont typeface="Arial" panose="020B0604020202020204" pitchFamily="34" charset="0"/>
              <a:buChar char="•"/>
            </a:pPr>
            <a:r>
              <a:rPr lang="fr-FR" sz="2100" dirty="0"/>
              <a:t>Activités techniques proposées</a:t>
            </a:r>
          </a:p>
          <a:p>
            <a:pPr marL="342900" indent="-342900">
              <a:buFont typeface="Arial" panose="020B0604020202020204" pitchFamily="34" charset="0"/>
              <a:buChar char="•"/>
            </a:pPr>
            <a:endParaRPr lang="fr-FR" sz="2100" dirty="0"/>
          </a:p>
          <a:p>
            <a:pPr marL="342900" indent="-342900">
              <a:buFont typeface="Arial" panose="020B0604020202020204" pitchFamily="34" charset="0"/>
              <a:buChar char="•"/>
            </a:pPr>
            <a:endParaRPr lang="fr-FR" sz="2100" dirty="0"/>
          </a:p>
          <a:p>
            <a:pPr marL="342900" indent="-342900">
              <a:buFont typeface="Arial" panose="020B0604020202020204" pitchFamily="34" charset="0"/>
              <a:buChar char="•"/>
            </a:pPr>
            <a:endParaRPr lang="fr-FR" sz="2100" dirty="0"/>
          </a:p>
          <a:p>
            <a:pPr marL="342900" indent="-342900">
              <a:buFont typeface="Arial" panose="020B0604020202020204" pitchFamily="34" charset="0"/>
              <a:buChar char="•"/>
            </a:pPr>
            <a:endParaRPr lang="fr-FR" sz="2100" dirty="0"/>
          </a:p>
        </p:txBody>
      </p:sp>
      <p:pic>
        <p:nvPicPr>
          <p:cNvPr id="5" name="Image 4">
            <a:extLst>
              <a:ext uri="{FF2B5EF4-FFF2-40B4-BE49-F238E27FC236}">
                <a16:creationId xmlns:a16="http://schemas.microsoft.com/office/drawing/2014/main" id="{3AD0A53E-6D4D-880E-8D59-4C6AE5AF57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3455" y="1132318"/>
            <a:ext cx="4572000" cy="3429000"/>
          </a:xfrm>
          <a:prstGeom prst="rect">
            <a:avLst/>
          </a:prstGeom>
        </p:spPr>
      </p:pic>
    </p:spTree>
    <p:extLst>
      <p:ext uri="{BB962C8B-B14F-4D97-AF65-F5344CB8AC3E}">
        <p14:creationId xmlns:p14="http://schemas.microsoft.com/office/powerpoint/2010/main" val="1179570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6FBF2-5D1A-87E6-69F9-C55C46B2256E}"/>
              </a:ext>
            </a:extLst>
          </p:cNvPr>
          <p:cNvSpPr>
            <a:spLocks noGrp="1"/>
          </p:cNvSpPr>
          <p:nvPr>
            <p:ph type="title"/>
          </p:nvPr>
        </p:nvSpPr>
        <p:spPr>
          <a:xfrm>
            <a:off x="1691680" y="51470"/>
            <a:ext cx="7452320" cy="720000"/>
          </a:xfrm>
        </p:spPr>
        <p:txBody>
          <a:bodyPr anchor="ctr" anchorCtr="0"/>
          <a:lstStyle/>
          <a:p>
            <a:pPr algn="ctr">
              <a:lnSpc>
                <a:spcPct val="100000"/>
              </a:lnSpc>
            </a:pPr>
            <a:r>
              <a:rPr lang="fr-FR" i="1" dirty="0">
                <a:solidFill>
                  <a:srgbClr val="006600"/>
                </a:solidFill>
                <a:latin typeface="Calibri" pitchFamily="34" charset="0"/>
                <a:cs typeface="Arial" charset="0"/>
              </a:rPr>
              <a:t>Origine du PROJET IRVE</a:t>
            </a:r>
            <a:endParaRPr lang="en-FR" dirty="0"/>
          </a:p>
        </p:txBody>
      </p:sp>
      <p:sp>
        <p:nvSpPr>
          <p:cNvPr id="3" name="Slide Number Placeholder 2">
            <a:extLst>
              <a:ext uri="{FF2B5EF4-FFF2-40B4-BE49-F238E27FC236}">
                <a16:creationId xmlns:a16="http://schemas.microsoft.com/office/drawing/2014/main" id="{6B37E3DB-C4DD-B511-4F33-A10ED01901F9}"/>
              </a:ext>
            </a:extLst>
          </p:cNvPr>
          <p:cNvSpPr>
            <a:spLocks noGrp="1"/>
          </p:cNvSpPr>
          <p:nvPr>
            <p:ph type="sldNum" sz="quarter" idx="12"/>
          </p:nvPr>
        </p:nvSpPr>
        <p:spPr/>
        <p:txBody>
          <a:bodyPr/>
          <a:lstStyle/>
          <a:p>
            <a:fld id="{733122C9-A0B9-462F-8757-0847AD287B63}" type="slidenum">
              <a:rPr lang="fr-FR" smtClean="0"/>
              <a:pPr/>
              <a:t>2</a:t>
            </a:fld>
            <a:endParaRPr lang="fr-FR" dirty="0"/>
          </a:p>
        </p:txBody>
      </p:sp>
      <p:sp>
        <p:nvSpPr>
          <p:cNvPr id="4" name="Text Placeholder 3">
            <a:extLst>
              <a:ext uri="{FF2B5EF4-FFF2-40B4-BE49-F238E27FC236}">
                <a16:creationId xmlns:a16="http://schemas.microsoft.com/office/drawing/2014/main" id="{21C93D26-BC2A-C0CD-603E-F902511C1DB2}"/>
              </a:ext>
            </a:extLst>
          </p:cNvPr>
          <p:cNvSpPr>
            <a:spLocks noGrp="1"/>
          </p:cNvSpPr>
          <p:nvPr>
            <p:ph type="body" sz="quarter" idx="13"/>
          </p:nvPr>
        </p:nvSpPr>
        <p:spPr>
          <a:xfrm>
            <a:off x="323528" y="843558"/>
            <a:ext cx="8460471" cy="4032448"/>
          </a:xfrm>
        </p:spPr>
        <p:txBody>
          <a:bodyPr/>
          <a:lstStyle/>
          <a:p>
            <a:pPr marL="0" indent="0">
              <a:spcBef>
                <a:spcPts val="0"/>
              </a:spcBef>
              <a:spcAft>
                <a:spcPts val="0"/>
              </a:spcAft>
              <a:buNone/>
            </a:pPr>
            <a:endParaRPr lang="fr-FR" sz="1800" b="0" dirty="0"/>
          </a:p>
          <a:p>
            <a:pPr marL="0" indent="0">
              <a:spcBef>
                <a:spcPts val="0"/>
              </a:spcBef>
              <a:spcAft>
                <a:spcPts val="0"/>
              </a:spcAft>
              <a:buNone/>
            </a:pPr>
            <a:r>
              <a:rPr lang="fr-FR" sz="2400" dirty="0"/>
              <a:t>Eléments de contexte de la filière automobile :</a:t>
            </a:r>
          </a:p>
          <a:p>
            <a:pPr marL="0" indent="0">
              <a:spcBef>
                <a:spcPts val="0"/>
              </a:spcBef>
              <a:spcAft>
                <a:spcPts val="0"/>
              </a:spcAft>
              <a:buNone/>
            </a:pPr>
            <a:endParaRPr lang="fr-FR" sz="900" dirty="0"/>
          </a:p>
          <a:p>
            <a:pPr marL="0" indent="0">
              <a:spcBef>
                <a:spcPts val="0"/>
              </a:spcBef>
              <a:spcAft>
                <a:spcPts val="0"/>
              </a:spcAft>
              <a:buNone/>
            </a:pPr>
            <a:endParaRPr lang="fr-FR" sz="900" dirty="0"/>
          </a:p>
          <a:p>
            <a:pPr marL="285750" indent="-285750">
              <a:spcBef>
                <a:spcPts val="0"/>
              </a:spcBef>
              <a:spcAft>
                <a:spcPts val="0"/>
              </a:spcAft>
              <a:buFont typeface="Arial" panose="020B0604020202020204" pitchFamily="34" charset="0"/>
              <a:buChar char="•"/>
            </a:pPr>
            <a:r>
              <a:rPr lang="fr-FR" sz="2400" b="0" dirty="0"/>
              <a:t>disruption technologique ;</a:t>
            </a:r>
          </a:p>
          <a:p>
            <a:pPr marL="285750" indent="-285750">
              <a:spcBef>
                <a:spcPts val="0"/>
              </a:spcBef>
              <a:spcAft>
                <a:spcPts val="0"/>
              </a:spcAft>
              <a:buFont typeface="Arial" panose="020B0604020202020204" pitchFamily="34" charset="0"/>
              <a:buChar char="•"/>
            </a:pPr>
            <a:r>
              <a:rPr lang="fr-FR" sz="2400" b="0" dirty="0"/>
              <a:t>disruption numérique ;</a:t>
            </a:r>
          </a:p>
          <a:p>
            <a:pPr marL="285750" indent="-285750">
              <a:spcBef>
                <a:spcPts val="0"/>
              </a:spcBef>
              <a:spcAft>
                <a:spcPts val="0"/>
              </a:spcAft>
              <a:buFont typeface="Arial" panose="020B0604020202020204" pitchFamily="34" charset="0"/>
              <a:buChar char="•"/>
            </a:pPr>
            <a:r>
              <a:rPr lang="fr-FR" sz="2400" b="0" dirty="0"/>
              <a:t>disruption sociétale.</a:t>
            </a:r>
          </a:p>
          <a:p>
            <a:pPr marL="0" indent="0">
              <a:spcBef>
                <a:spcPts val="0"/>
              </a:spcBef>
              <a:spcAft>
                <a:spcPts val="0"/>
              </a:spcAft>
              <a:buNone/>
            </a:pPr>
            <a:r>
              <a:rPr lang="fr-FR" sz="1600" b="0" dirty="0"/>
              <a:t> </a:t>
            </a:r>
            <a:endParaRPr lang="fr-FR" b="0" dirty="0"/>
          </a:p>
          <a:p>
            <a:pPr marL="0" indent="0">
              <a:spcBef>
                <a:spcPts val="0"/>
              </a:spcBef>
              <a:spcAft>
                <a:spcPts val="0"/>
              </a:spcAft>
              <a:buNone/>
            </a:pPr>
            <a:r>
              <a:rPr lang="fr-FR" sz="2400" b="0" dirty="0"/>
              <a:t>Nécessité de faire des investissements massifs dans la filière de la maintenance des véhicules et notamment pour l’acquisition de véhicules hybrides et électriques ;</a:t>
            </a:r>
          </a:p>
          <a:p>
            <a:pPr marL="0" indent="0">
              <a:spcBef>
                <a:spcPts val="0"/>
              </a:spcBef>
              <a:spcAft>
                <a:spcPts val="0"/>
              </a:spcAft>
              <a:buNone/>
            </a:pPr>
            <a:endParaRPr lang="fr-FR" sz="1200" b="0" dirty="0"/>
          </a:p>
          <a:p>
            <a:pPr marL="0" indent="0">
              <a:spcBef>
                <a:spcPts val="0"/>
              </a:spcBef>
              <a:spcAft>
                <a:spcPts val="0"/>
              </a:spcAft>
              <a:buNone/>
            </a:pPr>
            <a:r>
              <a:rPr lang="fr-FR" sz="2400" b="0" dirty="0"/>
              <a:t>Nécessité de créer une infrastructure de recharge au sein des ateliers.</a:t>
            </a:r>
            <a:endParaRPr lang="fr-FR" sz="2000" b="0" dirty="0"/>
          </a:p>
          <a:p>
            <a:pPr marL="0" indent="0">
              <a:spcBef>
                <a:spcPts val="0"/>
              </a:spcBef>
              <a:spcAft>
                <a:spcPts val="0"/>
              </a:spcAft>
              <a:buNone/>
            </a:pPr>
            <a:endParaRPr lang="fr-FR" altLang="fr-FR" sz="2400" b="0" dirty="0">
              <a:solidFill>
                <a:srgbClr val="0000CC"/>
              </a:solidFill>
              <a:effectLst>
                <a:outerShdw blurRad="38100" dist="38100" dir="2700000" algn="tl">
                  <a:srgbClr val="000000">
                    <a:alpha val="43137"/>
                  </a:srgbClr>
                </a:outerShdw>
              </a:effectLst>
            </a:endParaRPr>
          </a:p>
          <a:p>
            <a:pPr marL="0" indent="0">
              <a:spcBef>
                <a:spcPts val="0"/>
              </a:spcBef>
              <a:spcAft>
                <a:spcPts val="0"/>
              </a:spcAft>
              <a:buClr>
                <a:schemeClr val="accent3"/>
              </a:buClr>
              <a:buNone/>
              <a:defRPr/>
            </a:pPr>
            <a:endParaRPr lang="fr-FR" altLang="fr-FR" sz="2400" b="0" dirty="0">
              <a:solidFill>
                <a:srgbClr val="0000CC"/>
              </a:solidFill>
            </a:endParaRPr>
          </a:p>
          <a:p>
            <a:pPr marL="0" indent="0">
              <a:spcBef>
                <a:spcPts val="0"/>
              </a:spcBef>
              <a:spcAft>
                <a:spcPts val="0"/>
              </a:spcAft>
              <a:buNone/>
            </a:pPr>
            <a:endParaRPr lang="fr-FR" sz="2400" b="0" u="sng" dirty="0"/>
          </a:p>
          <a:p>
            <a:pPr marL="0" indent="0">
              <a:lnSpc>
                <a:spcPct val="114000"/>
              </a:lnSpc>
              <a:spcBef>
                <a:spcPts val="0"/>
              </a:spcBef>
              <a:spcAft>
                <a:spcPts val="0"/>
              </a:spcAft>
              <a:buNone/>
            </a:pPr>
            <a:endParaRPr lang="fr-FR" sz="2400" b="0" u="sng" dirty="0"/>
          </a:p>
        </p:txBody>
      </p:sp>
      <p:pic>
        <p:nvPicPr>
          <p:cNvPr id="6" name="Image 5"/>
          <p:cNvPicPr>
            <a:picLocks noChangeAspect="1"/>
          </p:cNvPicPr>
          <p:nvPr/>
        </p:nvPicPr>
        <p:blipFill>
          <a:blip r:embed="rId3"/>
          <a:stretch>
            <a:fillRect/>
          </a:stretch>
        </p:blipFill>
        <p:spPr>
          <a:xfrm>
            <a:off x="4546591" y="1635646"/>
            <a:ext cx="2432271" cy="1368152"/>
          </a:xfrm>
          <a:prstGeom prst="rect">
            <a:avLst/>
          </a:prstGeom>
        </p:spPr>
      </p:pic>
    </p:spTree>
    <p:extLst>
      <p:ext uri="{BB962C8B-B14F-4D97-AF65-F5344CB8AC3E}">
        <p14:creationId xmlns:p14="http://schemas.microsoft.com/office/powerpoint/2010/main" val="4141728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D66C22-2E68-9454-98D5-02A1CEFE3BF6}"/>
              </a:ext>
            </a:extLst>
          </p:cNvPr>
          <p:cNvSpPr>
            <a:spLocks noGrp="1"/>
          </p:cNvSpPr>
          <p:nvPr>
            <p:ph type="title"/>
          </p:nvPr>
        </p:nvSpPr>
        <p:spPr>
          <a:xfrm>
            <a:off x="611560" y="0"/>
            <a:ext cx="8229600" cy="871538"/>
          </a:xfrm>
        </p:spPr>
        <p:txBody>
          <a:bodyPr/>
          <a:lstStyle/>
          <a:p>
            <a:r>
              <a:rPr lang="fr-FR" dirty="0">
                <a:solidFill>
                  <a:srgbClr val="006600"/>
                </a:solidFill>
              </a:rPr>
              <a:t>RÉINVESTISSEMENT DE LA FORMATION 1/2</a:t>
            </a:r>
          </a:p>
        </p:txBody>
      </p:sp>
      <p:sp>
        <p:nvSpPr>
          <p:cNvPr id="3" name="Espace réservé du contenu 2">
            <a:extLst>
              <a:ext uri="{FF2B5EF4-FFF2-40B4-BE49-F238E27FC236}">
                <a16:creationId xmlns:a16="http://schemas.microsoft.com/office/drawing/2014/main" id="{4548B03E-BE22-B9F8-AF71-A8B4C4ED87D5}"/>
              </a:ext>
            </a:extLst>
          </p:cNvPr>
          <p:cNvSpPr>
            <a:spLocks noGrp="1"/>
          </p:cNvSpPr>
          <p:nvPr>
            <p:ph sz="half" idx="1"/>
          </p:nvPr>
        </p:nvSpPr>
        <p:spPr>
          <a:xfrm>
            <a:off x="136492" y="857250"/>
            <a:ext cx="5017399" cy="3429000"/>
          </a:xfrm>
        </p:spPr>
        <p:txBody>
          <a:bodyPr/>
          <a:lstStyle/>
          <a:p>
            <a:r>
              <a:rPr lang="fr-FR" sz="2100" b="1" dirty="0"/>
              <a:t>Alternance avec l’entreprise TECHNO CITY</a:t>
            </a:r>
          </a:p>
          <a:p>
            <a:r>
              <a:rPr lang="fr-FR" sz="2100" b="1" dirty="0"/>
              <a:t>En projet (E61 / E62) : </a:t>
            </a:r>
          </a:p>
          <a:p>
            <a:pPr marL="342900" indent="-342900">
              <a:lnSpc>
                <a:spcPct val="150000"/>
              </a:lnSpc>
              <a:buFont typeface="Arial" panose="020B0604020202020204" pitchFamily="34" charset="0"/>
              <a:buChar char="•"/>
            </a:pPr>
            <a:r>
              <a:rPr lang="fr-FR" sz="2100" dirty="0"/>
              <a:t>Installation d’une IRVE dans notre établissement</a:t>
            </a:r>
          </a:p>
          <a:p>
            <a:pPr marL="342900" indent="-342900">
              <a:lnSpc>
                <a:spcPct val="150000"/>
              </a:lnSpc>
              <a:buFont typeface="Arial" panose="020B0604020202020204" pitchFamily="34" charset="0"/>
              <a:buChar char="•"/>
            </a:pPr>
            <a:r>
              <a:rPr lang="fr-FR" sz="2100" dirty="0"/>
              <a:t>Étude &amp; réalisation d’un simulateur V.E de puissance pour le test de bornes de charge</a:t>
            </a:r>
          </a:p>
          <a:p>
            <a:pPr marL="342900" indent="-342900">
              <a:lnSpc>
                <a:spcPct val="150000"/>
              </a:lnSpc>
              <a:buFont typeface="Arial" panose="020B0604020202020204" pitchFamily="34" charset="0"/>
              <a:buChar char="•"/>
            </a:pPr>
            <a:r>
              <a:rPr lang="fr-FR" sz="2100" dirty="0"/>
              <a:t>Le projet IRVE GRAND EST</a:t>
            </a:r>
          </a:p>
          <a:p>
            <a:endParaRPr lang="fr-FR" sz="2100" dirty="0"/>
          </a:p>
        </p:txBody>
      </p:sp>
      <p:pic>
        <p:nvPicPr>
          <p:cNvPr id="6" name="Image 5">
            <a:extLst>
              <a:ext uri="{FF2B5EF4-FFF2-40B4-BE49-F238E27FC236}">
                <a16:creationId xmlns:a16="http://schemas.microsoft.com/office/drawing/2014/main" id="{7917F489-DEEE-39F0-6E91-C4C0E764BCC4}"/>
              </a:ext>
            </a:extLst>
          </p:cNvPr>
          <p:cNvPicPr>
            <a:picLocks noChangeAspect="1"/>
          </p:cNvPicPr>
          <p:nvPr/>
        </p:nvPicPr>
        <p:blipFill>
          <a:blip r:embed="rId2"/>
          <a:stretch>
            <a:fillRect/>
          </a:stretch>
        </p:blipFill>
        <p:spPr>
          <a:xfrm rot="167244">
            <a:off x="5808589" y="2924432"/>
            <a:ext cx="3155423" cy="2278308"/>
          </a:xfrm>
          <a:prstGeom prst="rect">
            <a:avLst/>
          </a:prstGeom>
        </p:spPr>
      </p:pic>
      <p:pic>
        <p:nvPicPr>
          <p:cNvPr id="8" name="Image 7">
            <a:extLst>
              <a:ext uri="{FF2B5EF4-FFF2-40B4-BE49-F238E27FC236}">
                <a16:creationId xmlns:a16="http://schemas.microsoft.com/office/drawing/2014/main" id="{14C27A37-F6E0-D88D-2C20-423320A42DEC}"/>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867398" y="788167"/>
            <a:ext cx="3048003" cy="2214806"/>
          </a:xfrm>
          <a:prstGeom prst="rect">
            <a:avLst/>
          </a:prstGeom>
        </p:spPr>
      </p:pic>
    </p:spTree>
    <p:extLst>
      <p:ext uri="{BB962C8B-B14F-4D97-AF65-F5344CB8AC3E}">
        <p14:creationId xmlns:p14="http://schemas.microsoft.com/office/powerpoint/2010/main" val="293868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2EE5D5A-F5E6-72B8-1959-FDA2444DEEB7}"/>
              </a:ext>
            </a:extLst>
          </p:cNvPr>
          <p:cNvSpPr>
            <a:spLocks noGrp="1"/>
          </p:cNvSpPr>
          <p:nvPr>
            <p:ph sz="half" idx="1"/>
          </p:nvPr>
        </p:nvSpPr>
        <p:spPr>
          <a:xfrm>
            <a:off x="189857" y="959012"/>
            <a:ext cx="5641474" cy="4184488"/>
          </a:xfrm>
        </p:spPr>
        <p:txBody>
          <a:bodyPr/>
          <a:lstStyle/>
          <a:p>
            <a:r>
              <a:rPr lang="fr-FR" sz="1800" b="1" dirty="0"/>
              <a:t>En organisation de projet / chantier (E52) :</a:t>
            </a:r>
          </a:p>
          <a:p>
            <a:pPr marL="342900" indent="-342900">
              <a:buFont typeface="Arial" panose="020B0604020202020204" pitchFamily="34" charset="0"/>
              <a:buChar char="•"/>
            </a:pPr>
            <a:r>
              <a:rPr lang="fr-FR" sz="1800" dirty="0"/>
              <a:t>Suivi du chantier de terrassement </a:t>
            </a:r>
          </a:p>
          <a:p>
            <a:pPr marL="342900" indent="-342900">
              <a:buFont typeface="Arial" panose="020B0604020202020204" pitchFamily="34" charset="0"/>
              <a:buChar char="•"/>
            </a:pPr>
            <a:r>
              <a:rPr lang="fr-FR" sz="1800" dirty="0"/>
              <a:t>Installation des bornes de charges</a:t>
            </a:r>
          </a:p>
          <a:p>
            <a:pPr marL="342900" indent="-342900">
              <a:buFont typeface="Arial" panose="020B0604020202020204" pitchFamily="34" charset="0"/>
              <a:buChar char="•"/>
            </a:pPr>
            <a:endParaRPr lang="fr-FR" sz="1800" dirty="0"/>
          </a:p>
          <a:p>
            <a:r>
              <a:rPr lang="fr-FR" sz="1800" b="1" dirty="0"/>
              <a:t>En A.D.M (E51): </a:t>
            </a:r>
          </a:p>
          <a:p>
            <a:pPr marL="342900" indent="-342900">
              <a:buFont typeface="Arial" panose="020B0604020202020204" pitchFamily="34" charset="0"/>
              <a:buChar char="•"/>
            </a:pPr>
            <a:r>
              <a:rPr lang="fr-FR" sz="1800" dirty="0"/>
              <a:t>Activité de réception de d’intégration d’une borne dans une grappe IRVE</a:t>
            </a:r>
          </a:p>
          <a:p>
            <a:pPr marL="342900" indent="-342900">
              <a:buFont typeface="Arial" panose="020B0604020202020204" pitchFamily="34" charset="0"/>
              <a:buChar char="•"/>
            </a:pPr>
            <a:r>
              <a:rPr lang="fr-FR" sz="1800" dirty="0"/>
              <a:t>Vérification de la communication entre une borne et son véhicule</a:t>
            </a:r>
          </a:p>
          <a:p>
            <a:pPr marL="342900" indent="-342900">
              <a:buFont typeface="Arial" panose="020B0604020202020204" pitchFamily="34" charset="0"/>
              <a:buChar char="•"/>
            </a:pPr>
            <a:r>
              <a:rPr lang="fr-FR" sz="1800" dirty="0"/>
              <a:t>Intégration et paramétrage d’un système de monitoring énergétique dans une IRVE</a:t>
            </a:r>
          </a:p>
          <a:p>
            <a:endParaRPr lang="fr-FR" sz="1800" dirty="0"/>
          </a:p>
        </p:txBody>
      </p:sp>
      <p:sp>
        <p:nvSpPr>
          <p:cNvPr id="4" name="Titre 1">
            <a:extLst>
              <a:ext uri="{FF2B5EF4-FFF2-40B4-BE49-F238E27FC236}">
                <a16:creationId xmlns:a16="http://schemas.microsoft.com/office/drawing/2014/main" id="{BD0509AB-8BF2-21FB-4D45-A1CB33CBF9EE}"/>
              </a:ext>
            </a:extLst>
          </p:cNvPr>
          <p:cNvSpPr>
            <a:spLocks noGrp="1"/>
          </p:cNvSpPr>
          <p:nvPr>
            <p:ph type="title"/>
          </p:nvPr>
        </p:nvSpPr>
        <p:spPr>
          <a:xfrm>
            <a:off x="323850" y="86916"/>
            <a:ext cx="8229600" cy="871538"/>
          </a:xfrm>
        </p:spPr>
        <p:txBody>
          <a:bodyPr/>
          <a:lstStyle/>
          <a:p>
            <a:r>
              <a:rPr lang="fr-FR" dirty="0">
                <a:solidFill>
                  <a:srgbClr val="006600"/>
                </a:solidFill>
              </a:rPr>
              <a:t>RÉINVESTISSEMENT DE LA FORMATION 2/2</a:t>
            </a:r>
          </a:p>
        </p:txBody>
      </p:sp>
      <p:pic>
        <p:nvPicPr>
          <p:cNvPr id="5" name="Image 4">
            <a:extLst>
              <a:ext uri="{FF2B5EF4-FFF2-40B4-BE49-F238E27FC236}">
                <a16:creationId xmlns:a16="http://schemas.microsoft.com/office/drawing/2014/main" id="{001D9971-D1ED-FEDD-8BF2-A4DE15EFBDE6}"/>
              </a:ext>
            </a:extLst>
          </p:cNvPr>
          <p:cNvPicPr>
            <a:picLocks noChangeAspect="1"/>
          </p:cNvPicPr>
          <p:nvPr/>
        </p:nvPicPr>
        <p:blipFill>
          <a:blip r:embed="rId3"/>
          <a:stretch>
            <a:fillRect/>
          </a:stretch>
        </p:blipFill>
        <p:spPr>
          <a:xfrm>
            <a:off x="5831331" y="955625"/>
            <a:ext cx="2856113" cy="3813802"/>
          </a:xfrm>
          <a:prstGeom prst="rect">
            <a:avLst/>
          </a:prstGeom>
        </p:spPr>
      </p:pic>
    </p:spTree>
    <p:extLst>
      <p:ext uri="{BB962C8B-B14F-4D97-AF65-F5344CB8AC3E}">
        <p14:creationId xmlns:p14="http://schemas.microsoft.com/office/powerpoint/2010/main" val="486313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1D68B2-C050-14EB-22C3-71929C150C6C}"/>
              </a:ext>
            </a:extLst>
          </p:cNvPr>
          <p:cNvSpPr>
            <a:spLocks noGrp="1"/>
          </p:cNvSpPr>
          <p:nvPr>
            <p:ph type="title"/>
          </p:nvPr>
        </p:nvSpPr>
        <p:spPr>
          <a:xfrm>
            <a:off x="310945" y="68599"/>
            <a:ext cx="8229600" cy="871538"/>
          </a:xfrm>
        </p:spPr>
        <p:txBody>
          <a:bodyPr/>
          <a:lstStyle/>
          <a:p>
            <a:r>
              <a:rPr lang="fr-FR" dirty="0">
                <a:solidFill>
                  <a:srgbClr val="006600"/>
                </a:solidFill>
              </a:rPr>
              <a:t>Le projet IRVE GRAND EST</a:t>
            </a:r>
          </a:p>
        </p:txBody>
      </p:sp>
      <p:pic>
        <p:nvPicPr>
          <p:cNvPr id="5" name="Image 4">
            <a:extLst>
              <a:ext uri="{FF2B5EF4-FFF2-40B4-BE49-F238E27FC236}">
                <a16:creationId xmlns:a16="http://schemas.microsoft.com/office/drawing/2014/main" id="{79DE77A8-FF08-F1F0-E03E-33CD3C33400E}"/>
              </a:ext>
            </a:extLst>
          </p:cNvPr>
          <p:cNvPicPr>
            <a:picLocks noChangeAspect="1"/>
          </p:cNvPicPr>
          <p:nvPr/>
        </p:nvPicPr>
        <p:blipFill rotWithShape="1">
          <a:blip r:embed="rId2"/>
          <a:srcRect t="5778" r="5498"/>
          <a:stretch/>
        </p:blipFill>
        <p:spPr>
          <a:xfrm>
            <a:off x="1187624" y="1285560"/>
            <a:ext cx="6768752" cy="3780553"/>
          </a:xfrm>
          <a:prstGeom prst="rect">
            <a:avLst/>
          </a:prstGeom>
        </p:spPr>
      </p:pic>
      <p:sp>
        <p:nvSpPr>
          <p:cNvPr id="3" name="ZoneTexte 2">
            <a:extLst>
              <a:ext uri="{FF2B5EF4-FFF2-40B4-BE49-F238E27FC236}">
                <a16:creationId xmlns:a16="http://schemas.microsoft.com/office/drawing/2014/main" id="{ED8819FB-3B65-3118-D4C0-98F5BCAD8F27}"/>
              </a:ext>
            </a:extLst>
          </p:cNvPr>
          <p:cNvSpPr txBox="1"/>
          <p:nvPr/>
        </p:nvSpPr>
        <p:spPr>
          <a:xfrm>
            <a:off x="1761163" y="915566"/>
            <a:ext cx="5616624" cy="369332"/>
          </a:xfrm>
          <a:prstGeom prst="rect">
            <a:avLst/>
          </a:prstGeom>
          <a:noFill/>
        </p:spPr>
        <p:txBody>
          <a:bodyPr wrap="square" rtlCol="0">
            <a:spAutoFit/>
          </a:bodyPr>
          <a:lstStyle/>
          <a:p>
            <a:pPr algn="ctr"/>
            <a:r>
              <a:rPr lang="fr-FR" dirty="0">
                <a:solidFill>
                  <a:srgbClr val="0000CC"/>
                </a:solidFill>
              </a:rPr>
              <a:t>EXEMPLE DU LYCÉE A. CITROËN</a:t>
            </a:r>
          </a:p>
        </p:txBody>
      </p:sp>
    </p:spTree>
    <p:extLst>
      <p:ext uri="{BB962C8B-B14F-4D97-AF65-F5344CB8AC3E}">
        <p14:creationId xmlns:p14="http://schemas.microsoft.com/office/powerpoint/2010/main" val="3364652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F385E4-348B-A403-80FB-DFAB11610019}"/>
              </a:ext>
            </a:extLst>
          </p:cNvPr>
          <p:cNvSpPr>
            <a:spLocks noGrp="1"/>
          </p:cNvSpPr>
          <p:nvPr>
            <p:ph type="title"/>
          </p:nvPr>
        </p:nvSpPr>
        <p:spPr>
          <a:xfrm>
            <a:off x="738121" y="87365"/>
            <a:ext cx="8229600" cy="871538"/>
          </a:xfrm>
        </p:spPr>
        <p:txBody>
          <a:bodyPr/>
          <a:lstStyle/>
          <a:p>
            <a:r>
              <a:rPr lang="fr-FR" dirty="0">
                <a:solidFill>
                  <a:srgbClr val="006600"/>
                </a:solidFill>
              </a:rPr>
              <a:t>PRÉPARATION DU CAHIER DES CHARGES DU PROJET</a:t>
            </a:r>
          </a:p>
        </p:txBody>
      </p:sp>
      <p:sp>
        <p:nvSpPr>
          <p:cNvPr id="3" name="Espace réservé du contenu 2">
            <a:extLst>
              <a:ext uri="{FF2B5EF4-FFF2-40B4-BE49-F238E27FC236}">
                <a16:creationId xmlns:a16="http://schemas.microsoft.com/office/drawing/2014/main" id="{C0D6E2E0-16A1-3309-0E3C-234645A82524}"/>
              </a:ext>
            </a:extLst>
          </p:cNvPr>
          <p:cNvSpPr>
            <a:spLocks noGrp="1"/>
          </p:cNvSpPr>
          <p:nvPr>
            <p:ph sz="half" idx="1"/>
          </p:nvPr>
        </p:nvSpPr>
        <p:spPr>
          <a:xfrm>
            <a:off x="323529" y="755597"/>
            <a:ext cx="4903099" cy="3429000"/>
          </a:xfrm>
        </p:spPr>
        <p:txBody>
          <a:bodyPr/>
          <a:lstStyle/>
          <a:p>
            <a:pPr marL="342900" indent="-342900">
              <a:buFont typeface="Arial" panose="020B0604020202020204" pitchFamily="34" charset="0"/>
              <a:buChar char="•"/>
            </a:pPr>
            <a:r>
              <a:rPr lang="fr-FR" sz="2100" dirty="0"/>
              <a:t>Audit technique</a:t>
            </a:r>
          </a:p>
          <a:p>
            <a:pPr marL="342900" indent="-342900">
              <a:buFont typeface="Arial" panose="020B0604020202020204" pitchFamily="34" charset="0"/>
              <a:buChar char="•"/>
            </a:pPr>
            <a:endParaRPr lang="fr-FR" sz="2100" dirty="0"/>
          </a:p>
          <a:p>
            <a:pPr marL="342900" indent="-342900">
              <a:buFont typeface="Arial" panose="020B0604020202020204" pitchFamily="34" charset="0"/>
              <a:buChar char="•"/>
            </a:pPr>
            <a:r>
              <a:rPr lang="fr-FR" sz="2100" dirty="0"/>
              <a:t>Définition du lieu d’implantation avec le client</a:t>
            </a:r>
          </a:p>
          <a:p>
            <a:pPr marL="342900" indent="-342900">
              <a:buFont typeface="Arial" panose="020B0604020202020204" pitchFamily="34" charset="0"/>
              <a:buChar char="•"/>
            </a:pPr>
            <a:endParaRPr lang="fr-FR" sz="2100" dirty="0"/>
          </a:p>
          <a:p>
            <a:pPr marL="342900" indent="-342900">
              <a:buFont typeface="Arial" panose="020B0604020202020204" pitchFamily="34" charset="0"/>
              <a:buChar char="•"/>
            </a:pPr>
            <a:r>
              <a:rPr lang="fr-FR" sz="2100" dirty="0"/>
              <a:t>Récupération des dossiers techniques nécessaires  (DOE / Schémas )</a:t>
            </a:r>
          </a:p>
          <a:p>
            <a:pPr marL="342900" indent="-342900">
              <a:buFont typeface="Arial" panose="020B0604020202020204" pitchFamily="34" charset="0"/>
              <a:buChar char="•"/>
            </a:pPr>
            <a:endParaRPr lang="fr-FR" sz="2100" dirty="0"/>
          </a:p>
          <a:p>
            <a:pPr marL="342900" indent="-342900">
              <a:buFont typeface="Arial" panose="020B0604020202020204" pitchFamily="34" charset="0"/>
              <a:buChar char="•"/>
            </a:pPr>
            <a:r>
              <a:rPr lang="fr-FR" sz="2100" dirty="0"/>
              <a:t>Bilan de puissance</a:t>
            </a:r>
          </a:p>
          <a:p>
            <a:pPr marL="342900" indent="-342900">
              <a:buFont typeface="Arial" panose="020B0604020202020204" pitchFamily="34" charset="0"/>
              <a:buChar char="•"/>
            </a:pPr>
            <a:endParaRPr lang="fr-FR" sz="2100" dirty="0"/>
          </a:p>
          <a:p>
            <a:pPr marL="342900" indent="-342900">
              <a:buFont typeface="Arial" panose="020B0604020202020204" pitchFamily="34" charset="0"/>
              <a:buChar char="•"/>
            </a:pPr>
            <a:r>
              <a:rPr lang="fr-FR" sz="2100" dirty="0"/>
              <a:t>Rencontre avec un représentant de la Maison des Régions </a:t>
            </a:r>
          </a:p>
        </p:txBody>
      </p:sp>
      <p:pic>
        <p:nvPicPr>
          <p:cNvPr id="4" name="Image 3">
            <a:extLst>
              <a:ext uri="{FF2B5EF4-FFF2-40B4-BE49-F238E27FC236}">
                <a16:creationId xmlns:a16="http://schemas.microsoft.com/office/drawing/2014/main" id="{D4F84503-3F31-1A8F-98BB-E25A34C35785}"/>
              </a:ext>
            </a:extLst>
          </p:cNvPr>
          <p:cNvPicPr>
            <a:picLocks noChangeAspect="1"/>
          </p:cNvPicPr>
          <p:nvPr/>
        </p:nvPicPr>
        <p:blipFill>
          <a:blip r:embed="rId2"/>
          <a:stretch>
            <a:fillRect/>
          </a:stretch>
        </p:blipFill>
        <p:spPr>
          <a:xfrm>
            <a:off x="5226627" y="1107787"/>
            <a:ext cx="3712786" cy="3859103"/>
          </a:xfrm>
          <a:prstGeom prst="rect">
            <a:avLst/>
          </a:prstGeom>
        </p:spPr>
      </p:pic>
    </p:spTree>
    <p:extLst>
      <p:ext uri="{BB962C8B-B14F-4D97-AF65-F5344CB8AC3E}">
        <p14:creationId xmlns:p14="http://schemas.microsoft.com/office/powerpoint/2010/main" val="15842895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36D395-62F4-BC62-088A-14C5E065EA32}"/>
              </a:ext>
            </a:extLst>
          </p:cNvPr>
          <p:cNvSpPr>
            <a:spLocks noGrp="1"/>
          </p:cNvSpPr>
          <p:nvPr>
            <p:ph type="title"/>
          </p:nvPr>
        </p:nvSpPr>
        <p:spPr/>
        <p:txBody>
          <a:bodyPr/>
          <a:lstStyle/>
          <a:p>
            <a:r>
              <a:rPr lang="fr-FR" dirty="0">
                <a:solidFill>
                  <a:srgbClr val="006600"/>
                </a:solidFill>
              </a:rPr>
              <a:t>CONTRAINTES DU PROJET</a:t>
            </a:r>
          </a:p>
        </p:txBody>
      </p:sp>
      <p:sp>
        <p:nvSpPr>
          <p:cNvPr id="3" name="Espace réservé du contenu 2">
            <a:extLst>
              <a:ext uri="{FF2B5EF4-FFF2-40B4-BE49-F238E27FC236}">
                <a16:creationId xmlns:a16="http://schemas.microsoft.com/office/drawing/2014/main" id="{38B562DA-D86E-3977-CA60-55EC92077DD7}"/>
              </a:ext>
            </a:extLst>
          </p:cNvPr>
          <p:cNvSpPr>
            <a:spLocks noGrp="1"/>
          </p:cNvSpPr>
          <p:nvPr>
            <p:ph sz="half" idx="1"/>
          </p:nvPr>
        </p:nvSpPr>
        <p:spPr>
          <a:xfrm>
            <a:off x="83305" y="802037"/>
            <a:ext cx="4488695" cy="3429000"/>
          </a:xfrm>
        </p:spPr>
        <p:txBody>
          <a:bodyPr/>
          <a:lstStyle/>
          <a:p>
            <a:r>
              <a:rPr lang="fr-FR" sz="1050" b="1" dirty="0"/>
              <a:t>Limites techniques </a:t>
            </a:r>
          </a:p>
          <a:p>
            <a:pPr marL="466307" lvl="1" indent="-214313"/>
            <a:r>
              <a:rPr lang="fr-FR" sz="1050" dirty="0"/>
              <a:t>Intégration d’une borne de 2X22kW</a:t>
            </a:r>
          </a:p>
          <a:p>
            <a:pPr marL="466307" lvl="1" indent="-214313"/>
            <a:r>
              <a:rPr lang="fr-FR" sz="1050" dirty="0"/>
              <a:t>Taux de charge du transformateur </a:t>
            </a:r>
          </a:p>
          <a:p>
            <a:pPr marL="466307" lvl="1" indent="-214313"/>
            <a:r>
              <a:rPr lang="fr-FR" sz="1050" dirty="0"/>
              <a:t>L’établissement est équipé de 4 points de charges</a:t>
            </a:r>
          </a:p>
          <a:p>
            <a:pPr marL="466307" lvl="1" indent="-214313"/>
            <a:r>
              <a:rPr lang="fr-FR" sz="1050" dirty="0"/>
              <a:t>2 points de charge de 2x22kW installés dans l’atelier maintenance VE/VH</a:t>
            </a:r>
          </a:p>
          <a:p>
            <a:endParaRPr lang="fr-FR" sz="1050" dirty="0"/>
          </a:p>
          <a:p>
            <a:r>
              <a:rPr lang="fr-FR" sz="1050" b="1" dirty="0"/>
              <a:t>Avec Opérateur Région Grand Est </a:t>
            </a:r>
          </a:p>
          <a:p>
            <a:pPr marL="466307" lvl="1" indent="-214313"/>
            <a:r>
              <a:rPr lang="fr-FR" sz="1050" dirty="0"/>
              <a:t>Délimitation du périmètre d’intervention</a:t>
            </a:r>
          </a:p>
          <a:p>
            <a:pPr marL="466307" lvl="1" indent="-214313"/>
            <a:r>
              <a:rPr lang="fr-FR" sz="1050" dirty="0"/>
              <a:t>Choix de l’emplacement du départ d’alimentation</a:t>
            </a:r>
          </a:p>
          <a:p>
            <a:endParaRPr lang="fr-FR" sz="1050" dirty="0"/>
          </a:p>
          <a:p>
            <a:r>
              <a:rPr lang="fr-FR" sz="1050" b="1" dirty="0"/>
              <a:t>Avec l’opérateur IZIVIA</a:t>
            </a:r>
          </a:p>
          <a:p>
            <a:pPr marL="466307" lvl="1" indent="-214313"/>
            <a:r>
              <a:rPr lang="fr-FR" sz="1050" dirty="0"/>
              <a:t>Disponibilité de la borne</a:t>
            </a:r>
          </a:p>
          <a:p>
            <a:pPr marL="466307" lvl="1" indent="-214313"/>
            <a:r>
              <a:rPr lang="fr-FR" sz="1050" dirty="0"/>
              <a:t>Possibilité de standardiser les bornes de l’IRVE (Atelier + nouvelle borne )</a:t>
            </a:r>
          </a:p>
          <a:p>
            <a:pPr marL="466307" lvl="1" indent="-214313"/>
            <a:r>
              <a:rPr lang="fr-FR" sz="1050" dirty="0"/>
              <a:t>Solution de gestion de puissance centralisée</a:t>
            </a:r>
          </a:p>
        </p:txBody>
      </p:sp>
      <p:pic>
        <p:nvPicPr>
          <p:cNvPr id="4" name="Image 3">
            <a:extLst>
              <a:ext uri="{FF2B5EF4-FFF2-40B4-BE49-F238E27FC236}">
                <a16:creationId xmlns:a16="http://schemas.microsoft.com/office/drawing/2014/main" id="{93AF4986-BC41-25A4-C4FD-3FC9463EE51E}"/>
              </a:ext>
            </a:extLst>
          </p:cNvPr>
          <p:cNvPicPr>
            <a:picLocks noChangeAspect="1"/>
          </p:cNvPicPr>
          <p:nvPr/>
        </p:nvPicPr>
        <p:blipFill>
          <a:blip r:embed="rId2"/>
          <a:stretch>
            <a:fillRect/>
          </a:stretch>
        </p:blipFill>
        <p:spPr>
          <a:xfrm>
            <a:off x="5370163" y="802037"/>
            <a:ext cx="3062852" cy="2142532"/>
          </a:xfrm>
          <a:prstGeom prst="rect">
            <a:avLst/>
          </a:prstGeom>
        </p:spPr>
      </p:pic>
      <p:pic>
        <p:nvPicPr>
          <p:cNvPr id="5" name="Image 4">
            <a:extLst>
              <a:ext uri="{FF2B5EF4-FFF2-40B4-BE49-F238E27FC236}">
                <a16:creationId xmlns:a16="http://schemas.microsoft.com/office/drawing/2014/main" id="{2C55F413-1737-3F28-7CD1-2B8AEDDB221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5370163" y="3024440"/>
            <a:ext cx="3062852" cy="1962140"/>
          </a:xfrm>
          <a:prstGeom prst="rect">
            <a:avLst/>
          </a:prstGeom>
        </p:spPr>
      </p:pic>
    </p:spTree>
    <p:extLst>
      <p:ext uri="{BB962C8B-B14F-4D97-AF65-F5344CB8AC3E}">
        <p14:creationId xmlns:p14="http://schemas.microsoft.com/office/powerpoint/2010/main" val="3964645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B8E880-7E12-422C-87EA-EEEFDA64A6E8}"/>
              </a:ext>
            </a:extLst>
          </p:cNvPr>
          <p:cNvSpPr>
            <a:spLocks noGrp="1"/>
          </p:cNvSpPr>
          <p:nvPr>
            <p:ph type="title"/>
          </p:nvPr>
        </p:nvSpPr>
        <p:spPr/>
        <p:txBody>
          <a:bodyPr/>
          <a:lstStyle/>
          <a:p>
            <a:r>
              <a:rPr lang="fr-FR" dirty="0">
                <a:solidFill>
                  <a:srgbClr val="006600"/>
                </a:solidFill>
              </a:rPr>
              <a:t>Définition du projet 1/3</a:t>
            </a:r>
          </a:p>
        </p:txBody>
      </p:sp>
      <p:sp>
        <p:nvSpPr>
          <p:cNvPr id="3" name="Espace réservé du contenu 2">
            <a:extLst>
              <a:ext uri="{FF2B5EF4-FFF2-40B4-BE49-F238E27FC236}">
                <a16:creationId xmlns:a16="http://schemas.microsoft.com/office/drawing/2014/main" id="{EEB3E8C0-57E5-4231-8ABC-03B4990F30FD}"/>
              </a:ext>
            </a:extLst>
          </p:cNvPr>
          <p:cNvSpPr>
            <a:spLocks noGrp="1"/>
          </p:cNvSpPr>
          <p:nvPr>
            <p:ph sz="half" idx="1"/>
          </p:nvPr>
        </p:nvSpPr>
        <p:spPr>
          <a:xfrm>
            <a:off x="232475" y="959012"/>
            <a:ext cx="4286518" cy="3672408"/>
          </a:xfrm>
        </p:spPr>
        <p:txBody>
          <a:bodyPr>
            <a:normAutofit fontScale="92500" lnSpcReduction="20000"/>
          </a:bodyPr>
          <a:lstStyle/>
          <a:p>
            <a:pPr marL="51435"/>
            <a:r>
              <a:rPr lang="fr-FR" sz="1900" dirty="0">
                <a:ea typeface="Calibri" panose="020F0502020204030204" pitchFamily="34" charset="0"/>
                <a:cs typeface="Times New Roman" panose="02020603050405020304" pitchFamily="18" charset="0"/>
              </a:rPr>
              <a:t>Installation d’une borne de charge pour véhicule électrique dans un atelier de maintenance pour véhicule automobile.</a:t>
            </a:r>
          </a:p>
          <a:p>
            <a:pPr marL="51435"/>
            <a:endParaRPr lang="fr-FR" sz="1800" dirty="0">
              <a:ea typeface="Calibri" panose="020F0502020204030204" pitchFamily="34" charset="0"/>
              <a:cs typeface="Times New Roman" panose="02020603050405020304" pitchFamily="18" charset="0"/>
            </a:endParaRPr>
          </a:p>
          <a:p>
            <a:pPr lvl="1"/>
            <a:r>
              <a:rPr lang="fr-FR" sz="1900" dirty="0">
                <a:ea typeface="Calibri" panose="020F0502020204030204" pitchFamily="34" charset="0"/>
                <a:cs typeface="Times New Roman" panose="02020603050405020304" pitchFamily="18" charset="0"/>
              </a:rPr>
              <a:t>2 étudiants</a:t>
            </a:r>
          </a:p>
          <a:p>
            <a:pPr lvl="1"/>
            <a:endParaRPr lang="fr-FR" sz="1300" dirty="0">
              <a:ea typeface="Calibri" panose="020F0502020204030204" pitchFamily="34" charset="0"/>
              <a:cs typeface="Times New Roman" panose="02020603050405020304" pitchFamily="18" charset="0"/>
            </a:endParaRPr>
          </a:p>
          <a:p>
            <a:pPr lvl="1"/>
            <a:r>
              <a:rPr lang="fr-FR" sz="1900" dirty="0">
                <a:ea typeface="Calibri" panose="020F0502020204030204" pitchFamily="34" charset="0"/>
                <a:cs typeface="Times New Roman" panose="02020603050405020304" pitchFamily="18" charset="0"/>
              </a:rPr>
              <a:t>Typologies : infrastructure de recharge</a:t>
            </a:r>
          </a:p>
          <a:p>
            <a:pPr lvl="1"/>
            <a:endParaRPr lang="fr-FR" sz="1300" dirty="0">
              <a:ea typeface="Calibri" panose="020F0502020204030204" pitchFamily="34" charset="0"/>
              <a:cs typeface="Times New Roman" panose="02020603050405020304" pitchFamily="18" charset="0"/>
            </a:endParaRPr>
          </a:p>
          <a:p>
            <a:pPr lvl="1"/>
            <a:r>
              <a:rPr lang="fr-FR" sz="1900" dirty="0">
                <a:ea typeface="Calibri" panose="020F0502020204030204" pitchFamily="34" charset="0"/>
                <a:cs typeface="Times New Roman" panose="02020603050405020304" pitchFamily="18" charset="0"/>
              </a:rPr>
              <a:t>Client  : Centre de Formation Automobile </a:t>
            </a:r>
            <a:r>
              <a:rPr lang="fr-FR" sz="1900" dirty="0" err="1">
                <a:ea typeface="Calibri" panose="020F0502020204030204" pitchFamily="34" charset="0"/>
                <a:cs typeface="Times New Roman" panose="02020603050405020304" pitchFamily="18" charset="0"/>
              </a:rPr>
              <a:t>A.Citroën</a:t>
            </a:r>
            <a:r>
              <a:rPr lang="fr-FR" sz="1900" dirty="0">
                <a:ea typeface="Calibri" panose="020F0502020204030204" pitchFamily="34" charset="0"/>
                <a:cs typeface="Times New Roman" panose="02020603050405020304" pitchFamily="18" charset="0"/>
              </a:rPr>
              <a:t> Marly</a:t>
            </a:r>
          </a:p>
          <a:p>
            <a:pPr marL="180000" lvl="1" indent="0">
              <a:buNone/>
            </a:pPr>
            <a:endParaRPr lang="fr-FR" sz="1200" dirty="0">
              <a:ea typeface="Calibri" panose="020F0502020204030204" pitchFamily="34" charset="0"/>
              <a:cs typeface="Times New Roman" panose="02020603050405020304" pitchFamily="18" charset="0"/>
            </a:endParaRPr>
          </a:p>
          <a:p>
            <a:pPr lvl="1"/>
            <a:r>
              <a:rPr lang="fr-FR" sz="1900" dirty="0">
                <a:ea typeface="Calibri" panose="020F0502020204030204" pitchFamily="34" charset="0"/>
                <a:cs typeface="Times New Roman" panose="02020603050405020304" pitchFamily="18" charset="0"/>
              </a:rPr>
              <a:t>Budget : 10 à 15 k€</a:t>
            </a:r>
            <a:r>
              <a:rPr lang="fr-FR" sz="2200" dirty="0">
                <a:ea typeface="Calibri" panose="020F0502020204030204" pitchFamily="34" charset="0"/>
                <a:cs typeface="Times New Roman" panose="02020603050405020304" pitchFamily="18" charset="0"/>
              </a:rPr>
              <a:t>	</a:t>
            </a:r>
          </a:p>
          <a:p>
            <a:endParaRPr lang="fr-FR" sz="1800" dirty="0"/>
          </a:p>
        </p:txBody>
      </p:sp>
      <p:pic>
        <p:nvPicPr>
          <p:cNvPr id="4" name="Image 3">
            <a:extLst>
              <a:ext uri="{FF2B5EF4-FFF2-40B4-BE49-F238E27FC236}">
                <a16:creationId xmlns:a16="http://schemas.microsoft.com/office/drawing/2014/main" id="{18F47CBE-2571-495D-A817-C24757D3047E}"/>
              </a:ext>
            </a:extLst>
          </p:cNvPr>
          <p:cNvPicPr>
            <a:picLocks noChangeAspect="1"/>
          </p:cNvPicPr>
          <p:nvPr/>
        </p:nvPicPr>
        <p:blipFill>
          <a:blip r:embed="rId2"/>
          <a:stretch>
            <a:fillRect/>
          </a:stretch>
        </p:blipFill>
        <p:spPr>
          <a:xfrm>
            <a:off x="4786337" y="871079"/>
            <a:ext cx="4034135" cy="4034135"/>
          </a:xfrm>
          <a:prstGeom prst="rect">
            <a:avLst/>
          </a:prstGeom>
        </p:spPr>
      </p:pic>
    </p:spTree>
    <p:extLst>
      <p:ext uri="{BB962C8B-B14F-4D97-AF65-F5344CB8AC3E}">
        <p14:creationId xmlns:p14="http://schemas.microsoft.com/office/powerpoint/2010/main" val="512185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951D87A7-9127-49EB-B852-53794FFB0F41}"/>
              </a:ext>
            </a:extLst>
          </p:cNvPr>
          <p:cNvPicPr>
            <a:picLocks noGrp="1" noChangeAspect="1"/>
          </p:cNvPicPr>
          <p:nvPr>
            <p:ph sz="half" idx="1"/>
          </p:nvPr>
        </p:nvPicPr>
        <p:blipFill>
          <a:blip r:embed="rId2"/>
          <a:stretch>
            <a:fillRect/>
          </a:stretch>
        </p:blipFill>
        <p:spPr>
          <a:xfrm>
            <a:off x="5191274" y="2575930"/>
            <a:ext cx="3176694" cy="2131243"/>
          </a:xfrm>
          <a:prstGeom prst="rect">
            <a:avLst/>
          </a:prstGeom>
        </p:spPr>
      </p:pic>
      <p:sp>
        <p:nvSpPr>
          <p:cNvPr id="5" name="Zone de texte 2">
            <a:extLst>
              <a:ext uri="{FF2B5EF4-FFF2-40B4-BE49-F238E27FC236}">
                <a16:creationId xmlns:a16="http://schemas.microsoft.com/office/drawing/2014/main" id="{733549CC-C075-42CC-B31A-195C6044EE4F}"/>
              </a:ext>
            </a:extLst>
          </p:cNvPr>
          <p:cNvSpPr txBox="1">
            <a:spLocks noChangeArrowheads="1"/>
          </p:cNvSpPr>
          <p:nvPr/>
        </p:nvSpPr>
        <p:spPr bwMode="auto">
          <a:xfrm>
            <a:off x="6779621" y="4080520"/>
            <a:ext cx="842963" cy="207169"/>
          </a:xfrm>
          <a:prstGeom prst="rect">
            <a:avLst/>
          </a:prstGeom>
          <a:solidFill>
            <a:srgbClr val="FFFFFF">
              <a:alpha val="58000"/>
            </a:srgbClr>
          </a:solidFill>
          <a:ln w="9525">
            <a:noFill/>
            <a:miter lim="800000"/>
            <a:headEnd/>
            <a:tailEnd/>
          </a:ln>
        </p:spPr>
        <p:txBody>
          <a:bodyPr rot="0" vert="horz" wrap="square" lIns="68580" tIns="34290" rIns="68580" bIns="34290" anchor="t" anchorCtr="0">
            <a:noAutofit/>
          </a:bodyPr>
          <a:lstStyle/>
          <a:p>
            <a:pPr>
              <a:lnSpc>
                <a:spcPct val="107000"/>
              </a:lnSpc>
              <a:spcAft>
                <a:spcPts val="600"/>
              </a:spcAft>
            </a:pPr>
            <a:r>
              <a:rPr lang="fr-FR" sz="825" dirty="0">
                <a:solidFill>
                  <a:srgbClr val="7030A0"/>
                </a:solidFill>
                <a:latin typeface="Calibri" panose="020F0502020204030204" pitchFamily="34" charset="0"/>
                <a:ea typeface="Calibri" panose="020F0502020204030204" pitchFamily="34" charset="0"/>
                <a:cs typeface="Times New Roman" panose="02020603050405020304" pitchFamily="18" charset="0"/>
              </a:rPr>
              <a:t>Zone diagnostic</a:t>
            </a:r>
          </a:p>
        </p:txBody>
      </p:sp>
      <p:sp>
        <p:nvSpPr>
          <p:cNvPr id="6" name="Zone de texte 2">
            <a:extLst>
              <a:ext uri="{FF2B5EF4-FFF2-40B4-BE49-F238E27FC236}">
                <a16:creationId xmlns:a16="http://schemas.microsoft.com/office/drawing/2014/main" id="{805B8E13-B92E-414E-9BEA-D97FFF96AB4F}"/>
              </a:ext>
            </a:extLst>
          </p:cNvPr>
          <p:cNvSpPr txBox="1">
            <a:spLocks noChangeArrowheads="1"/>
          </p:cNvSpPr>
          <p:nvPr/>
        </p:nvSpPr>
        <p:spPr bwMode="auto">
          <a:xfrm>
            <a:off x="3621789" y="2659259"/>
            <a:ext cx="1357313" cy="200025"/>
          </a:xfrm>
          <a:prstGeom prst="rect">
            <a:avLst/>
          </a:prstGeom>
          <a:solidFill>
            <a:srgbClr val="FFFFFF">
              <a:alpha val="56000"/>
            </a:srgbClr>
          </a:solidFill>
          <a:ln w="9525">
            <a:noFill/>
            <a:miter lim="800000"/>
            <a:headEnd/>
            <a:tailEnd/>
          </a:ln>
        </p:spPr>
        <p:txBody>
          <a:bodyPr rot="0" vert="horz" wrap="square" lIns="68580" tIns="34290" rIns="68580" bIns="34290" anchor="t" anchorCtr="0">
            <a:noAutofit/>
          </a:bodyPr>
          <a:lstStyle/>
          <a:p>
            <a:pPr>
              <a:lnSpc>
                <a:spcPct val="107000"/>
              </a:lnSpc>
              <a:spcAft>
                <a:spcPts val="600"/>
              </a:spcAft>
            </a:pPr>
            <a:r>
              <a:rPr lang="fr-FR" sz="825" dirty="0">
                <a:solidFill>
                  <a:srgbClr val="002060"/>
                </a:solidFill>
                <a:latin typeface="Calibri" panose="020F0502020204030204" pitchFamily="34" charset="0"/>
                <a:ea typeface="Calibri" panose="020F0502020204030204" pitchFamily="34" charset="0"/>
                <a:cs typeface="Times New Roman" panose="02020603050405020304" pitchFamily="18" charset="0"/>
              </a:rPr>
              <a:t>Poste de livraison et TGBT </a:t>
            </a:r>
          </a:p>
        </p:txBody>
      </p:sp>
      <p:cxnSp>
        <p:nvCxnSpPr>
          <p:cNvPr id="7" name="Connecteur droit avec flèche 6">
            <a:extLst>
              <a:ext uri="{FF2B5EF4-FFF2-40B4-BE49-F238E27FC236}">
                <a16:creationId xmlns:a16="http://schemas.microsoft.com/office/drawing/2014/main" id="{6ABD494F-E4A0-4E99-98BE-E692129CF448}"/>
              </a:ext>
            </a:extLst>
          </p:cNvPr>
          <p:cNvCxnSpPr>
            <a:cxnSpLocks/>
            <a:stCxn id="6" idx="3"/>
          </p:cNvCxnSpPr>
          <p:nvPr/>
        </p:nvCxnSpPr>
        <p:spPr>
          <a:xfrm>
            <a:off x="4979102" y="2759272"/>
            <a:ext cx="1466256" cy="153286"/>
          </a:xfrm>
          <a:prstGeom prst="straightConnector1">
            <a:avLst/>
          </a:prstGeom>
          <a:noFill/>
          <a:ln w="22225" cap="flat" cmpd="sng" algn="ctr">
            <a:solidFill>
              <a:srgbClr val="FFFF00"/>
            </a:solidFill>
            <a:prstDash val="solid"/>
            <a:miter lim="800000"/>
            <a:tailEnd type="triangle"/>
          </a:ln>
          <a:effectLst/>
        </p:spPr>
      </p:cxnSp>
      <p:sp>
        <p:nvSpPr>
          <p:cNvPr id="9" name="ZoneTexte 8">
            <a:extLst>
              <a:ext uri="{FF2B5EF4-FFF2-40B4-BE49-F238E27FC236}">
                <a16:creationId xmlns:a16="http://schemas.microsoft.com/office/drawing/2014/main" id="{DA7F517C-8119-4BB4-A038-3D8F84E797DF}"/>
              </a:ext>
            </a:extLst>
          </p:cNvPr>
          <p:cNvSpPr txBox="1"/>
          <p:nvPr/>
        </p:nvSpPr>
        <p:spPr>
          <a:xfrm>
            <a:off x="162732" y="1241281"/>
            <a:ext cx="3946256" cy="3093154"/>
          </a:xfrm>
          <a:prstGeom prst="rect">
            <a:avLst/>
          </a:prstGeom>
          <a:noFill/>
        </p:spPr>
        <p:txBody>
          <a:bodyPr wrap="square">
            <a:spAutoFit/>
          </a:bodyPr>
          <a:lstStyle/>
          <a:p>
            <a:pPr marL="257175" indent="-257175">
              <a:buFont typeface="Arial" panose="020B0604020202020204" pitchFamily="34" charset="0"/>
              <a:buChar char="•"/>
            </a:pPr>
            <a:r>
              <a:rPr lang="fr-FR" sz="1500" dirty="0">
                <a:solidFill>
                  <a:schemeClr val="tx1">
                    <a:lumMod val="95000"/>
                    <a:lumOff val="5000"/>
                  </a:schemeClr>
                </a:solidFill>
              </a:rPr>
              <a:t>Le centre de formation est alimenté en coupure d’artère depuis le réseau de distribution HTA </a:t>
            </a:r>
          </a:p>
          <a:p>
            <a:pPr marL="257175" indent="-257175">
              <a:buFont typeface="Arial" panose="020B0604020202020204" pitchFamily="34" charset="0"/>
              <a:buChar char="•"/>
            </a:pPr>
            <a:endParaRPr lang="fr-FR" sz="1500" dirty="0">
              <a:solidFill>
                <a:schemeClr val="tx1">
                  <a:lumMod val="95000"/>
                  <a:lumOff val="5000"/>
                </a:schemeClr>
              </a:solidFill>
            </a:endParaRPr>
          </a:p>
          <a:p>
            <a:pPr marL="257175" indent="-257175">
              <a:buFont typeface="Arial" panose="020B0604020202020204" pitchFamily="34" charset="0"/>
              <a:buChar char="•"/>
            </a:pPr>
            <a:r>
              <a:rPr lang="fr-FR" sz="1500" dirty="0">
                <a:solidFill>
                  <a:schemeClr val="tx1">
                    <a:lumMod val="95000"/>
                    <a:lumOff val="5000"/>
                  </a:schemeClr>
                </a:solidFill>
              </a:rPr>
              <a:t>Le poste de livraison comporte un transformateur E.R.I de 630kVA. </a:t>
            </a:r>
          </a:p>
          <a:p>
            <a:pPr marL="257175" indent="-257175">
              <a:buFont typeface="Arial" panose="020B0604020202020204" pitchFamily="34" charset="0"/>
              <a:buChar char="•"/>
            </a:pPr>
            <a:endParaRPr lang="fr-FR" sz="1500" dirty="0">
              <a:solidFill>
                <a:schemeClr val="tx1">
                  <a:lumMod val="95000"/>
                  <a:lumOff val="5000"/>
                </a:schemeClr>
              </a:solidFill>
            </a:endParaRPr>
          </a:p>
          <a:p>
            <a:pPr marL="257175" indent="-257175">
              <a:buFont typeface="Arial" panose="020B0604020202020204" pitchFamily="34" charset="0"/>
              <a:buChar char="•"/>
            </a:pPr>
            <a:r>
              <a:rPr lang="fr-FR" sz="1500" dirty="0">
                <a:solidFill>
                  <a:schemeClr val="tx1">
                    <a:lumMod val="95000"/>
                    <a:lumOff val="5000"/>
                  </a:schemeClr>
                </a:solidFill>
              </a:rPr>
              <a:t>Le poste intègre le TGBT.</a:t>
            </a:r>
          </a:p>
          <a:p>
            <a:pPr marL="257175" indent="-257175">
              <a:buFont typeface="Arial" panose="020B0604020202020204" pitchFamily="34" charset="0"/>
              <a:buChar char="•"/>
            </a:pPr>
            <a:endParaRPr lang="fr-FR" sz="1500" dirty="0">
              <a:solidFill>
                <a:schemeClr val="tx1">
                  <a:lumMod val="95000"/>
                  <a:lumOff val="5000"/>
                </a:schemeClr>
              </a:solidFill>
            </a:endParaRPr>
          </a:p>
          <a:p>
            <a:pPr marL="257175" indent="-257175">
              <a:buFont typeface="Arial" panose="020B0604020202020204" pitchFamily="34" charset="0"/>
              <a:buChar char="•"/>
            </a:pPr>
            <a:r>
              <a:rPr lang="fr-FR" sz="1500" dirty="0">
                <a:solidFill>
                  <a:schemeClr val="tx1">
                    <a:lumMod val="95000"/>
                    <a:lumOff val="5000"/>
                  </a:schemeClr>
                </a:solidFill>
              </a:rPr>
              <a:t>La zone dans laquelle sera intégrée la borne de charge pour V.E est située au sein de la zone diagnostic ( accueil véhicules)</a:t>
            </a:r>
          </a:p>
        </p:txBody>
      </p:sp>
      <p:pic>
        <p:nvPicPr>
          <p:cNvPr id="11" name="Image 10">
            <a:extLst>
              <a:ext uri="{FF2B5EF4-FFF2-40B4-BE49-F238E27FC236}">
                <a16:creationId xmlns:a16="http://schemas.microsoft.com/office/drawing/2014/main" id="{958F7B57-010F-44C1-97AE-785CF0B2FFBF}"/>
              </a:ext>
            </a:extLst>
          </p:cNvPr>
          <p:cNvPicPr>
            <a:picLocks noChangeAspect="1"/>
          </p:cNvPicPr>
          <p:nvPr/>
        </p:nvPicPr>
        <p:blipFill>
          <a:blip r:embed="rId3"/>
          <a:stretch>
            <a:fillRect/>
          </a:stretch>
        </p:blipFill>
        <p:spPr>
          <a:xfrm>
            <a:off x="4160329" y="813884"/>
            <a:ext cx="4307174" cy="1692287"/>
          </a:xfrm>
          <a:prstGeom prst="rect">
            <a:avLst/>
          </a:prstGeom>
        </p:spPr>
      </p:pic>
      <p:sp>
        <p:nvSpPr>
          <p:cNvPr id="3" name="Titre 1">
            <a:extLst>
              <a:ext uri="{FF2B5EF4-FFF2-40B4-BE49-F238E27FC236}">
                <a16:creationId xmlns:a16="http://schemas.microsoft.com/office/drawing/2014/main" id="{EFE8A167-9F9C-412C-8EA6-B6F9D90FDEF4}"/>
              </a:ext>
            </a:extLst>
          </p:cNvPr>
          <p:cNvSpPr txBox="1">
            <a:spLocks/>
          </p:cNvSpPr>
          <p:nvPr/>
        </p:nvSpPr>
        <p:spPr bwMode="gray">
          <a:xfrm>
            <a:off x="237903" y="16630"/>
            <a:ext cx="8229600" cy="871538"/>
          </a:xfrm>
          <a:prstGeom prst="rect">
            <a:avLst/>
          </a:prstGeom>
        </p:spPr>
        <p:txBody>
          <a:bodyPr vert="horz" lIns="0" tIns="0" rIns="0" bIns="0" rtlCol="0" anchor="ctr" anchorCtr="0">
            <a:noAutofit/>
          </a:bodyPr>
          <a:lstStyle>
            <a:lvl1pPr algn="r" defTabSz="1219170" rtl="0" eaLnBrk="1" latinLnBrk="0" hangingPunct="1">
              <a:lnSpc>
                <a:spcPct val="90000"/>
              </a:lnSpc>
              <a:spcBef>
                <a:spcPct val="0"/>
              </a:spcBef>
              <a:buNone/>
              <a:defRPr sz="2400" b="0" u="none" kern="1200">
                <a:solidFill>
                  <a:schemeClr val="bg1">
                    <a:lumMod val="65000"/>
                    <a:lumOff val="35000"/>
                  </a:schemeClr>
                </a:solidFill>
                <a:latin typeface="+mj-lt"/>
                <a:ea typeface="+mj-ea"/>
                <a:cs typeface="+mj-cs"/>
              </a:defRPr>
            </a:lvl1pPr>
          </a:lstStyle>
          <a:p>
            <a:r>
              <a:rPr lang="fr-FR" sz="1800" dirty="0">
                <a:solidFill>
                  <a:srgbClr val="006600"/>
                </a:solidFill>
              </a:rPr>
              <a:t>DÉFINITION DU PROJET 2/3</a:t>
            </a:r>
          </a:p>
        </p:txBody>
      </p:sp>
    </p:spTree>
    <p:extLst>
      <p:ext uri="{BB962C8B-B14F-4D97-AF65-F5344CB8AC3E}">
        <p14:creationId xmlns:p14="http://schemas.microsoft.com/office/powerpoint/2010/main" val="2949284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EC604D-BDCC-4FE1-84D8-D89EA0F47521}"/>
              </a:ext>
            </a:extLst>
          </p:cNvPr>
          <p:cNvSpPr>
            <a:spLocks noGrp="1"/>
          </p:cNvSpPr>
          <p:nvPr>
            <p:ph type="title"/>
          </p:nvPr>
        </p:nvSpPr>
        <p:spPr/>
        <p:txBody>
          <a:bodyPr/>
          <a:lstStyle/>
          <a:p>
            <a:r>
              <a:rPr lang="fr-FR" dirty="0"/>
              <a:t>Demande client</a:t>
            </a:r>
          </a:p>
        </p:txBody>
      </p:sp>
      <p:sp>
        <p:nvSpPr>
          <p:cNvPr id="3" name="Espace réservé du contenu 2">
            <a:extLst>
              <a:ext uri="{FF2B5EF4-FFF2-40B4-BE49-F238E27FC236}">
                <a16:creationId xmlns:a16="http://schemas.microsoft.com/office/drawing/2014/main" id="{688FD900-4A44-4655-A303-15A65F92976C}"/>
              </a:ext>
            </a:extLst>
          </p:cNvPr>
          <p:cNvSpPr>
            <a:spLocks noGrp="1"/>
          </p:cNvSpPr>
          <p:nvPr>
            <p:ph sz="half" idx="1"/>
          </p:nvPr>
        </p:nvSpPr>
        <p:spPr>
          <a:xfrm>
            <a:off x="297219" y="1200562"/>
            <a:ext cx="4586308" cy="3429000"/>
          </a:xfrm>
        </p:spPr>
        <p:txBody>
          <a:bodyPr>
            <a:normAutofit fontScale="77500" lnSpcReduction="20000"/>
          </a:bodyPr>
          <a:lstStyle/>
          <a:p>
            <a:pPr marL="342900" indent="-342900">
              <a:buFont typeface="Arial" panose="020B0604020202020204" pitchFamily="34" charset="0"/>
              <a:buChar char="•"/>
            </a:pPr>
            <a:r>
              <a:rPr lang="fr-FR" dirty="0">
                <a:solidFill>
                  <a:schemeClr val="tx1">
                    <a:lumMod val="95000"/>
                    <a:lumOff val="5000"/>
                  </a:schemeClr>
                </a:solidFill>
              </a:rPr>
              <a:t>Sous-traitance de pose des câbles sur les cheminements situés en hauteur</a:t>
            </a:r>
          </a:p>
          <a:p>
            <a:pPr marL="342900" indent="-342900">
              <a:buFont typeface="Arial" panose="020B0604020202020204" pitchFamily="34" charset="0"/>
              <a:buChar char="•"/>
            </a:pPr>
            <a:endParaRPr lang="fr-FR" dirty="0">
              <a:solidFill>
                <a:schemeClr val="tx1">
                  <a:lumMod val="95000"/>
                  <a:lumOff val="5000"/>
                </a:schemeClr>
              </a:solidFill>
            </a:endParaRPr>
          </a:p>
          <a:p>
            <a:pPr marL="342900" indent="-342900">
              <a:buFont typeface="Arial" panose="020B0604020202020204" pitchFamily="34" charset="0"/>
              <a:buChar char="•"/>
            </a:pPr>
            <a:r>
              <a:rPr lang="fr-FR" dirty="0">
                <a:solidFill>
                  <a:schemeClr val="tx1">
                    <a:lumMod val="95000"/>
                    <a:lumOff val="5000"/>
                  </a:schemeClr>
                </a:solidFill>
              </a:rPr>
              <a:t>Intégration du départ dans un tableau divisionnaire existant</a:t>
            </a:r>
          </a:p>
          <a:p>
            <a:pPr marL="342900" indent="-342900">
              <a:buFont typeface="Arial" panose="020B0604020202020204" pitchFamily="34" charset="0"/>
              <a:buChar char="•"/>
            </a:pPr>
            <a:endParaRPr lang="fr-FR" dirty="0">
              <a:solidFill>
                <a:schemeClr val="tx1">
                  <a:lumMod val="95000"/>
                  <a:lumOff val="5000"/>
                </a:schemeClr>
              </a:solidFill>
            </a:endParaRPr>
          </a:p>
          <a:p>
            <a:pPr marL="342900" indent="-342900">
              <a:buFont typeface="Arial" panose="020B0604020202020204" pitchFamily="34" charset="0"/>
              <a:buChar char="•"/>
            </a:pPr>
            <a:r>
              <a:rPr lang="fr-FR" dirty="0">
                <a:solidFill>
                  <a:schemeClr val="tx1">
                    <a:lumMod val="95000"/>
                    <a:lumOff val="5000"/>
                  </a:schemeClr>
                </a:solidFill>
              </a:rPr>
              <a:t>Dimensionnement de l’installation avec vérification préalable de la disponibilité de puissance</a:t>
            </a:r>
          </a:p>
          <a:p>
            <a:pPr marL="342900" indent="-342900">
              <a:buFont typeface="Arial" panose="020B0604020202020204" pitchFamily="34" charset="0"/>
              <a:buChar char="•"/>
            </a:pPr>
            <a:endParaRPr lang="fr-FR" dirty="0">
              <a:solidFill>
                <a:schemeClr val="tx1">
                  <a:lumMod val="95000"/>
                  <a:lumOff val="5000"/>
                </a:schemeClr>
              </a:solidFill>
            </a:endParaRPr>
          </a:p>
          <a:p>
            <a:pPr marL="342900" indent="-342900">
              <a:buFont typeface="Arial" panose="020B0604020202020204" pitchFamily="34" charset="0"/>
              <a:buChar char="•"/>
            </a:pPr>
            <a:r>
              <a:rPr lang="fr-FR" dirty="0">
                <a:solidFill>
                  <a:schemeClr val="tx1">
                    <a:lumMod val="95000"/>
                    <a:lumOff val="5000"/>
                  </a:schemeClr>
                </a:solidFill>
              </a:rPr>
              <a:t>Intégration d’une solution de limitation dynamique de puissance de charge</a:t>
            </a:r>
          </a:p>
          <a:p>
            <a:endParaRPr lang="fr-FR" dirty="0">
              <a:solidFill>
                <a:schemeClr val="tx1">
                  <a:lumMod val="95000"/>
                  <a:lumOff val="5000"/>
                </a:schemeClr>
              </a:solidFill>
            </a:endParaRPr>
          </a:p>
        </p:txBody>
      </p:sp>
      <p:pic>
        <p:nvPicPr>
          <p:cNvPr id="6" name="Image 5">
            <a:extLst>
              <a:ext uri="{FF2B5EF4-FFF2-40B4-BE49-F238E27FC236}">
                <a16:creationId xmlns:a16="http://schemas.microsoft.com/office/drawing/2014/main" id="{E3CC2D5A-A8DD-7DF8-8C1E-491F806EA517}"/>
              </a:ext>
            </a:extLst>
          </p:cNvPr>
          <p:cNvPicPr>
            <a:picLocks noChangeAspect="1"/>
          </p:cNvPicPr>
          <p:nvPr/>
        </p:nvPicPr>
        <p:blipFill>
          <a:blip r:embed="rId2"/>
          <a:stretch>
            <a:fillRect/>
          </a:stretch>
        </p:blipFill>
        <p:spPr>
          <a:xfrm>
            <a:off x="5364911" y="790414"/>
            <a:ext cx="3188217" cy="2124648"/>
          </a:xfrm>
          <a:prstGeom prst="rect">
            <a:avLst/>
          </a:prstGeom>
        </p:spPr>
      </p:pic>
      <p:pic>
        <p:nvPicPr>
          <p:cNvPr id="7" name="Image 6">
            <a:extLst>
              <a:ext uri="{FF2B5EF4-FFF2-40B4-BE49-F238E27FC236}">
                <a16:creationId xmlns:a16="http://schemas.microsoft.com/office/drawing/2014/main" id="{66015017-F85E-0CD2-C5FC-AC6C4E5FC2AE}"/>
              </a:ext>
            </a:extLst>
          </p:cNvPr>
          <p:cNvPicPr>
            <a:picLocks noChangeAspect="1"/>
          </p:cNvPicPr>
          <p:nvPr/>
        </p:nvPicPr>
        <p:blipFill>
          <a:blip r:embed="rId3"/>
          <a:stretch>
            <a:fillRect/>
          </a:stretch>
        </p:blipFill>
        <p:spPr>
          <a:xfrm>
            <a:off x="5366155" y="2974294"/>
            <a:ext cx="3186974" cy="2124649"/>
          </a:xfrm>
          <a:prstGeom prst="rect">
            <a:avLst/>
          </a:prstGeom>
        </p:spPr>
      </p:pic>
      <p:sp>
        <p:nvSpPr>
          <p:cNvPr id="8" name="Titre 1">
            <a:extLst>
              <a:ext uri="{FF2B5EF4-FFF2-40B4-BE49-F238E27FC236}">
                <a16:creationId xmlns:a16="http://schemas.microsoft.com/office/drawing/2014/main" id="{DB1777D7-A46E-0727-FBB4-E210ED08FD0D}"/>
              </a:ext>
            </a:extLst>
          </p:cNvPr>
          <p:cNvSpPr txBox="1">
            <a:spLocks/>
          </p:cNvSpPr>
          <p:nvPr/>
        </p:nvSpPr>
        <p:spPr bwMode="gray">
          <a:xfrm>
            <a:off x="323528" y="28242"/>
            <a:ext cx="8229600" cy="871538"/>
          </a:xfrm>
          <a:prstGeom prst="rect">
            <a:avLst/>
          </a:prstGeom>
        </p:spPr>
        <p:txBody>
          <a:bodyPr vert="horz" lIns="0" tIns="0" rIns="0" bIns="0" rtlCol="0" anchor="ctr" anchorCtr="0">
            <a:noAutofit/>
          </a:bodyPr>
          <a:lstStyle>
            <a:lvl1pPr algn="r" defTabSz="1219170" rtl="0" eaLnBrk="1" latinLnBrk="0" hangingPunct="1">
              <a:lnSpc>
                <a:spcPct val="90000"/>
              </a:lnSpc>
              <a:spcBef>
                <a:spcPct val="0"/>
              </a:spcBef>
              <a:buNone/>
              <a:defRPr sz="2400" b="0" u="none" kern="1200">
                <a:solidFill>
                  <a:schemeClr val="bg1">
                    <a:lumMod val="65000"/>
                    <a:lumOff val="35000"/>
                  </a:schemeClr>
                </a:solidFill>
                <a:latin typeface="+mj-lt"/>
                <a:ea typeface="+mj-ea"/>
                <a:cs typeface="+mj-cs"/>
              </a:defRPr>
            </a:lvl1pPr>
          </a:lstStyle>
          <a:p>
            <a:r>
              <a:rPr lang="fr-FR" sz="1800" dirty="0">
                <a:solidFill>
                  <a:srgbClr val="006600"/>
                </a:solidFill>
              </a:rPr>
              <a:t>DÉFINITION DU PROJET 3/3</a:t>
            </a:r>
          </a:p>
        </p:txBody>
      </p:sp>
    </p:spTree>
    <p:extLst>
      <p:ext uri="{BB962C8B-B14F-4D97-AF65-F5344CB8AC3E}">
        <p14:creationId xmlns:p14="http://schemas.microsoft.com/office/powerpoint/2010/main" val="83669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F9CB43-9C4B-4CA9-9941-FD15C820585D}"/>
              </a:ext>
            </a:extLst>
          </p:cNvPr>
          <p:cNvSpPr>
            <a:spLocks noGrp="1"/>
          </p:cNvSpPr>
          <p:nvPr>
            <p:ph type="title"/>
          </p:nvPr>
        </p:nvSpPr>
        <p:spPr>
          <a:xfrm>
            <a:off x="539552" y="51470"/>
            <a:ext cx="8229600" cy="871538"/>
          </a:xfrm>
        </p:spPr>
        <p:txBody>
          <a:bodyPr/>
          <a:lstStyle/>
          <a:p>
            <a:r>
              <a:rPr lang="fr-FR" dirty="0">
                <a:solidFill>
                  <a:srgbClr val="006600"/>
                </a:solidFill>
              </a:rPr>
              <a:t>DÉROULEMENT DU PROJET 1/2</a:t>
            </a:r>
          </a:p>
        </p:txBody>
      </p:sp>
      <p:sp>
        <p:nvSpPr>
          <p:cNvPr id="3" name="Espace réservé du contenu 2">
            <a:extLst>
              <a:ext uri="{FF2B5EF4-FFF2-40B4-BE49-F238E27FC236}">
                <a16:creationId xmlns:a16="http://schemas.microsoft.com/office/drawing/2014/main" id="{86E8AB99-BF49-4ED1-BC0D-575E6FC2266A}"/>
              </a:ext>
            </a:extLst>
          </p:cNvPr>
          <p:cNvSpPr>
            <a:spLocks noGrp="1"/>
          </p:cNvSpPr>
          <p:nvPr>
            <p:ph sz="half" idx="1"/>
          </p:nvPr>
        </p:nvSpPr>
        <p:spPr>
          <a:xfrm>
            <a:off x="121073" y="857250"/>
            <a:ext cx="4946873" cy="3429000"/>
          </a:xfrm>
        </p:spPr>
        <p:txBody>
          <a:bodyPr/>
          <a:lstStyle/>
          <a:p>
            <a:pPr marL="51435"/>
            <a:r>
              <a:rPr lang="fr-FR" dirty="0"/>
              <a:t>La borne a été définie en partenariat avec la filiale mobilité électrique, IZIVIA, d’EDF.</a:t>
            </a:r>
          </a:p>
          <a:p>
            <a:pPr marL="51435"/>
            <a:endParaRPr lang="fr-FR" dirty="0"/>
          </a:p>
          <a:p>
            <a:pPr lvl="1"/>
            <a:r>
              <a:rPr lang="fr-FR" dirty="0"/>
              <a:t>les études techniques ont été menées en accord avec les services techniques de la Région Grand Est.</a:t>
            </a:r>
          </a:p>
          <a:p>
            <a:pPr lvl="1"/>
            <a:endParaRPr lang="fr-FR" dirty="0"/>
          </a:p>
          <a:p>
            <a:pPr lvl="1"/>
            <a:r>
              <a:rPr lang="fr-FR" dirty="0"/>
              <a:t> L’étude préliminaire  a fait état d’un transformateur chargé à 85%.</a:t>
            </a:r>
          </a:p>
          <a:p>
            <a:endParaRPr lang="fr-FR" dirty="0"/>
          </a:p>
        </p:txBody>
      </p:sp>
      <p:pic>
        <p:nvPicPr>
          <p:cNvPr id="4" name="Image 3">
            <a:extLst>
              <a:ext uri="{FF2B5EF4-FFF2-40B4-BE49-F238E27FC236}">
                <a16:creationId xmlns:a16="http://schemas.microsoft.com/office/drawing/2014/main" id="{EBBA511A-F051-DB1A-3FDB-B6E46D3B5A5A}"/>
              </a:ext>
            </a:extLst>
          </p:cNvPr>
          <p:cNvPicPr>
            <a:picLocks noChangeAspect="1"/>
          </p:cNvPicPr>
          <p:nvPr/>
        </p:nvPicPr>
        <p:blipFill rotWithShape="1">
          <a:blip r:embed="rId2"/>
          <a:srcRect l="11741" r="10478"/>
          <a:stretch/>
        </p:blipFill>
        <p:spPr>
          <a:xfrm>
            <a:off x="5572851" y="857250"/>
            <a:ext cx="3115208" cy="2002532"/>
          </a:xfrm>
          <a:prstGeom prst="rect">
            <a:avLst/>
          </a:prstGeom>
        </p:spPr>
      </p:pic>
      <p:pic>
        <p:nvPicPr>
          <p:cNvPr id="6" name="Image 5">
            <a:extLst>
              <a:ext uri="{FF2B5EF4-FFF2-40B4-BE49-F238E27FC236}">
                <a16:creationId xmlns:a16="http://schemas.microsoft.com/office/drawing/2014/main" id="{D623D073-4E75-8505-4E7A-7824DC37FC13}"/>
              </a:ext>
            </a:extLst>
          </p:cNvPr>
          <p:cNvPicPr>
            <a:picLocks noChangeAspect="1"/>
          </p:cNvPicPr>
          <p:nvPr/>
        </p:nvPicPr>
        <p:blipFill>
          <a:blip r:embed="rId3"/>
          <a:stretch>
            <a:fillRect/>
          </a:stretch>
        </p:blipFill>
        <p:spPr>
          <a:xfrm>
            <a:off x="5580112" y="3003798"/>
            <a:ext cx="3107946" cy="2070009"/>
          </a:xfrm>
          <a:prstGeom prst="rect">
            <a:avLst/>
          </a:prstGeom>
        </p:spPr>
      </p:pic>
    </p:spTree>
    <p:extLst>
      <p:ext uri="{BB962C8B-B14F-4D97-AF65-F5344CB8AC3E}">
        <p14:creationId xmlns:p14="http://schemas.microsoft.com/office/powerpoint/2010/main" val="687685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968DD3-BCAA-BD0C-74C3-85BF18046DD7}"/>
              </a:ext>
            </a:extLst>
          </p:cNvPr>
          <p:cNvSpPr>
            <a:spLocks noGrp="1"/>
          </p:cNvSpPr>
          <p:nvPr>
            <p:ph type="title"/>
          </p:nvPr>
        </p:nvSpPr>
        <p:spPr/>
        <p:txBody>
          <a:bodyPr/>
          <a:lstStyle/>
          <a:p>
            <a:r>
              <a:rPr lang="fr-FR" dirty="0">
                <a:solidFill>
                  <a:srgbClr val="006600"/>
                </a:solidFill>
              </a:rPr>
              <a:t>DÉROULEMENT DU PROJET 2/2</a:t>
            </a:r>
          </a:p>
        </p:txBody>
      </p:sp>
      <p:pic>
        <p:nvPicPr>
          <p:cNvPr id="5" name="Espace réservé du contenu 4">
            <a:extLst>
              <a:ext uri="{FF2B5EF4-FFF2-40B4-BE49-F238E27FC236}">
                <a16:creationId xmlns:a16="http://schemas.microsoft.com/office/drawing/2014/main" id="{01795308-7041-6B82-10C5-89210C285D79}"/>
              </a:ext>
            </a:extLst>
          </p:cNvPr>
          <p:cNvPicPr>
            <a:picLocks noGrp="1" noChangeAspect="1"/>
          </p:cNvPicPr>
          <p:nvPr>
            <p:ph sz="half" idx="1"/>
          </p:nvPr>
        </p:nvPicPr>
        <p:blipFill>
          <a:blip r:embed="rId2"/>
          <a:stretch>
            <a:fillRect/>
          </a:stretch>
        </p:blipFill>
        <p:spPr>
          <a:xfrm>
            <a:off x="5208279" y="857250"/>
            <a:ext cx="3612194" cy="3995305"/>
          </a:xfrm>
        </p:spPr>
      </p:pic>
      <p:sp>
        <p:nvSpPr>
          <p:cNvPr id="6" name="ZoneTexte 5">
            <a:extLst>
              <a:ext uri="{FF2B5EF4-FFF2-40B4-BE49-F238E27FC236}">
                <a16:creationId xmlns:a16="http://schemas.microsoft.com/office/drawing/2014/main" id="{691F775B-DF53-764A-3566-86C7C2AE89C6}"/>
              </a:ext>
            </a:extLst>
          </p:cNvPr>
          <p:cNvSpPr txBox="1"/>
          <p:nvPr/>
        </p:nvSpPr>
        <p:spPr>
          <a:xfrm>
            <a:off x="151108" y="985348"/>
            <a:ext cx="5057171" cy="3323987"/>
          </a:xfrm>
          <a:prstGeom prst="rect">
            <a:avLst/>
          </a:prstGeom>
          <a:noFill/>
        </p:spPr>
        <p:txBody>
          <a:bodyPr wrap="square" rtlCol="0">
            <a:spAutoFit/>
          </a:bodyPr>
          <a:lstStyle/>
          <a:p>
            <a:pPr marL="342900" indent="-342900">
              <a:buFont typeface="Arial" panose="020B0604020202020204" pitchFamily="34" charset="0"/>
              <a:buChar char="•"/>
            </a:pPr>
            <a:r>
              <a:rPr lang="fr-FR" sz="2100" dirty="0"/>
              <a:t>Utilisation d’un gestionnaire de charge dynamique</a:t>
            </a:r>
          </a:p>
          <a:p>
            <a:pPr marL="342900" indent="-342900">
              <a:buFont typeface="Arial" panose="020B0604020202020204" pitchFamily="34" charset="0"/>
              <a:buChar char="•"/>
            </a:pPr>
            <a:endParaRPr lang="fr-FR" sz="2100" dirty="0"/>
          </a:p>
          <a:p>
            <a:pPr marL="342900" indent="-342900">
              <a:buFont typeface="Arial" panose="020B0604020202020204" pitchFamily="34" charset="0"/>
              <a:buChar char="•"/>
            </a:pPr>
            <a:r>
              <a:rPr lang="fr-FR" sz="2100" dirty="0"/>
              <a:t>Utilisation d’une borne identique à celle déjà installée dans l’atelier mobilité électrique</a:t>
            </a:r>
          </a:p>
          <a:p>
            <a:pPr marL="342900" indent="-342900">
              <a:buFont typeface="Arial" panose="020B0604020202020204" pitchFamily="34" charset="0"/>
              <a:buChar char="•"/>
            </a:pPr>
            <a:endParaRPr lang="fr-FR" sz="2100" dirty="0"/>
          </a:p>
          <a:p>
            <a:pPr marL="342900" indent="-342900">
              <a:buFont typeface="Arial" panose="020B0604020202020204" pitchFamily="34" charset="0"/>
              <a:buChar char="•"/>
            </a:pPr>
            <a:r>
              <a:rPr lang="fr-FR" sz="2100" dirty="0"/>
              <a:t>Utilisation du protocole OCPP pour assurer l’interopérabilité avec le module de gestion IZIVIA</a:t>
            </a:r>
          </a:p>
        </p:txBody>
      </p:sp>
    </p:spTree>
    <p:extLst>
      <p:ext uri="{BB962C8B-B14F-4D97-AF65-F5344CB8AC3E}">
        <p14:creationId xmlns:p14="http://schemas.microsoft.com/office/powerpoint/2010/main" val="1140662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6FBF2-5D1A-87E6-69F9-C55C46B2256E}"/>
              </a:ext>
            </a:extLst>
          </p:cNvPr>
          <p:cNvSpPr>
            <a:spLocks noGrp="1"/>
          </p:cNvSpPr>
          <p:nvPr>
            <p:ph type="title"/>
          </p:nvPr>
        </p:nvSpPr>
        <p:spPr>
          <a:xfrm>
            <a:off x="1691680" y="51470"/>
            <a:ext cx="7452320" cy="720000"/>
          </a:xfrm>
        </p:spPr>
        <p:txBody>
          <a:bodyPr anchor="ctr" anchorCtr="0"/>
          <a:lstStyle/>
          <a:p>
            <a:pPr algn="ctr">
              <a:lnSpc>
                <a:spcPct val="100000"/>
              </a:lnSpc>
            </a:pPr>
            <a:r>
              <a:rPr lang="fr-FR" i="1" dirty="0">
                <a:solidFill>
                  <a:srgbClr val="006600"/>
                </a:solidFill>
                <a:latin typeface="Calibri" pitchFamily="34" charset="0"/>
                <a:cs typeface="Arial" charset="0"/>
              </a:rPr>
              <a:t>Origine du PROJET IRVE</a:t>
            </a:r>
            <a:endParaRPr lang="en-FR" dirty="0"/>
          </a:p>
        </p:txBody>
      </p:sp>
      <p:sp>
        <p:nvSpPr>
          <p:cNvPr id="3" name="Slide Number Placeholder 2">
            <a:extLst>
              <a:ext uri="{FF2B5EF4-FFF2-40B4-BE49-F238E27FC236}">
                <a16:creationId xmlns:a16="http://schemas.microsoft.com/office/drawing/2014/main" id="{6B37E3DB-C4DD-B511-4F33-A10ED01901F9}"/>
              </a:ext>
            </a:extLst>
          </p:cNvPr>
          <p:cNvSpPr>
            <a:spLocks noGrp="1"/>
          </p:cNvSpPr>
          <p:nvPr>
            <p:ph type="sldNum" sz="quarter" idx="12"/>
          </p:nvPr>
        </p:nvSpPr>
        <p:spPr/>
        <p:txBody>
          <a:bodyPr/>
          <a:lstStyle/>
          <a:p>
            <a:fld id="{733122C9-A0B9-462F-8757-0847AD287B63}" type="slidenum">
              <a:rPr lang="fr-FR" smtClean="0"/>
              <a:pPr/>
              <a:t>3</a:t>
            </a:fld>
            <a:endParaRPr lang="fr-FR" dirty="0"/>
          </a:p>
        </p:txBody>
      </p:sp>
      <p:pic>
        <p:nvPicPr>
          <p:cNvPr id="5" name="Image 4"/>
          <p:cNvPicPr>
            <a:picLocks noChangeAspect="1"/>
          </p:cNvPicPr>
          <p:nvPr/>
        </p:nvPicPr>
        <p:blipFill>
          <a:blip r:embed="rId3"/>
          <a:stretch>
            <a:fillRect/>
          </a:stretch>
        </p:blipFill>
        <p:spPr>
          <a:xfrm>
            <a:off x="5533110" y="1491630"/>
            <a:ext cx="3276364" cy="1872208"/>
          </a:xfrm>
          <a:prstGeom prst="rect">
            <a:avLst/>
          </a:prstGeom>
        </p:spPr>
      </p:pic>
      <p:sp>
        <p:nvSpPr>
          <p:cNvPr id="4" name="Text Placeholder 3">
            <a:extLst>
              <a:ext uri="{FF2B5EF4-FFF2-40B4-BE49-F238E27FC236}">
                <a16:creationId xmlns:a16="http://schemas.microsoft.com/office/drawing/2014/main" id="{21C93D26-BC2A-C0CD-603E-F902511C1DB2}"/>
              </a:ext>
            </a:extLst>
          </p:cNvPr>
          <p:cNvSpPr>
            <a:spLocks noGrp="1"/>
          </p:cNvSpPr>
          <p:nvPr>
            <p:ph type="body" sz="quarter" idx="13"/>
          </p:nvPr>
        </p:nvSpPr>
        <p:spPr>
          <a:xfrm>
            <a:off x="377280" y="411470"/>
            <a:ext cx="5040560" cy="4464496"/>
          </a:xfrm>
        </p:spPr>
        <p:txBody>
          <a:bodyPr/>
          <a:lstStyle/>
          <a:p>
            <a:pPr marL="0" indent="0">
              <a:spcBef>
                <a:spcPts val="0"/>
              </a:spcBef>
              <a:spcAft>
                <a:spcPts val="0"/>
              </a:spcAft>
              <a:buNone/>
            </a:pPr>
            <a:endParaRPr lang="fr-FR" sz="1800" b="0" dirty="0"/>
          </a:p>
          <a:p>
            <a:pPr marL="0" indent="0">
              <a:spcBef>
                <a:spcPts val="0"/>
              </a:spcBef>
              <a:spcAft>
                <a:spcPts val="0"/>
              </a:spcAft>
              <a:buNone/>
            </a:pPr>
            <a:endParaRPr lang="fr-FR" sz="2400" b="0" dirty="0"/>
          </a:p>
          <a:p>
            <a:pPr marL="0" indent="0">
              <a:spcBef>
                <a:spcPts val="0"/>
              </a:spcBef>
              <a:spcAft>
                <a:spcPts val="0"/>
              </a:spcAft>
              <a:buNone/>
            </a:pPr>
            <a:r>
              <a:rPr lang="fr-FR" sz="2400" dirty="0"/>
              <a:t>Objectif initial : </a:t>
            </a:r>
          </a:p>
          <a:p>
            <a:pPr marL="0" indent="0">
              <a:spcBef>
                <a:spcPts val="0"/>
              </a:spcBef>
              <a:spcAft>
                <a:spcPts val="0"/>
              </a:spcAft>
              <a:buNone/>
            </a:pPr>
            <a:endParaRPr lang="fr-FR" sz="1400" b="0" dirty="0"/>
          </a:p>
          <a:p>
            <a:pPr marL="0" indent="0">
              <a:spcBef>
                <a:spcPts val="0"/>
              </a:spcBef>
              <a:spcAft>
                <a:spcPts val="0"/>
              </a:spcAft>
              <a:buNone/>
            </a:pPr>
            <a:r>
              <a:rPr lang="fr-FR" sz="2400" b="0" dirty="0"/>
              <a:t>Participer à l’évolution de la filière automobile et répondre aux besoins des entreprises par la professionnalisation des professeurs, l’évolution de la formation des élèves, des étudiants et des apprentis et par le réaménagement, la restructuration ou l’adaptation des plateaux techniques.</a:t>
            </a:r>
            <a:endParaRPr lang="fr-FR" sz="2400" b="0" u="sng" dirty="0"/>
          </a:p>
          <a:p>
            <a:pPr marL="0" indent="0">
              <a:lnSpc>
                <a:spcPct val="114000"/>
              </a:lnSpc>
              <a:spcBef>
                <a:spcPts val="0"/>
              </a:spcBef>
              <a:spcAft>
                <a:spcPts val="0"/>
              </a:spcAft>
              <a:buNone/>
            </a:pPr>
            <a:endParaRPr lang="fr-FR" sz="2400" b="0" u="sng" dirty="0"/>
          </a:p>
        </p:txBody>
      </p:sp>
    </p:spTree>
    <p:extLst>
      <p:ext uri="{BB962C8B-B14F-4D97-AF65-F5344CB8AC3E}">
        <p14:creationId xmlns:p14="http://schemas.microsoft.com/office/powerpoint/2010/main" val="1180569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7A1D4F-9AA9-85F6-06A5-FB53ABD4FA51}"/>
              </a:ext>
            </a:extLst>
          </p:cNvPr>
          <p:cNvSpPr>
            <a:spLocks noGrp="1"/>
          </p:cNvSpPr>
          <p:nvPr>
            <p:ph type="title"/>
          </p:nvPr>
        </p:nvSpPr>
        <p:spPr/>
        <p:txBody>
          <a:bodyPr/>
          <a:lstStyle/>
          <a:p>
            <a:r>
              <a:rPr lang="fr-FR" dirty="0">
                <a:solidFill>
                  <a:srgbClr val="006600"/>
                </a:solidFill>
              </a:rPr>
              <a:t>FINALISATION DU PROJET</a:t>
            </a:r>
          </a:p>
        </p:txBody>
      </p:sp>
      <p:sp>
        <p:nvSpPr>
          <p:cNvPr id="3" name="Espace réservé du contenu 2">
            <a:extLst>
              <a:ext uri="{FF2B5EF4-FFF2-40B4-BE49-F238E27FC236}">
                <a16:creationId xmlns:a16="http://schemas.microsoft.com/office/drawing/2014/main" id="{1743AC08-E55D-607D-784E-274F825AA152}"/>
              </a:ext>
            </a:extLst>
          </p:cNvPr>
          <p:cNvSpPr>
            <a:spLocks noGrp="1"/>
          </p:cNvSpPr>
          <p:nvPr>
            <p:ph sz="half" idx="1"/>
          </p:nvPr>
        </p:nvSpPr>
        <p:spPr>
          <a:xfrm>
            <a:off x="323528" y="857250"/>
            <a:ext cx="4802537" cy="3429000"/>
          </a:xfrm>
        </p:spPr>
        <p:txBody>
          <a:bodyPr/>
          <a:lstStyle/>
          <a:p>
            <a:pPr marL="342900" indent="-342900">
              <a:buFont typeface="Arial" panose="020B0604020202020204" pitchFamily="34" charset="0"/>
              <a:buChar char="•"/>
            </a:pPr>
            <a:r>
              <a:rPr lang="fr-FR" sz="1800" dirty="0"/>
              <a:t>Le dossier de réalisation a été établi et évalué à l’épreuve E61</a:t>
            </a:r>
          </a:p>
          <a:p>
            <a:pPr marL="342900" indent="-342900">
              <a:buFont typeface="Arial" panose="020B0604020202020204" pitchFamily="34" charset="0"/>
              <a:buChar char="•"/>
            </a:pPr>
            <a:endParaRPr lang="fr-FR" sz="1800" dirty="0"/>
          </a:p>
          <a:p>
            <a:pPr marL="342900" indent="-342900">
              <a:buFont typeface="Arial" panose="020B0604020202020204" pitchFamily="34" charset="0"/>
              <a:buChar char="•"/>
            </a:pPr>
            <a:r>
              <a:rPr lang="fr-FR" sz="1800" dirty="0"/>
              <a:t>Gros retard dans la livraison des matériels</a:t>
            </a:r>
          </a:p>
          <a:p>
            <a:pPr marL="342900" indent="-342900">
              <a:buFont typeface="Arial" panose="020B0604020202020204" pitchFamily="34" charset="0"/>
              <a:buChar char="•"/>
            </a:pPr>
            <a:endParaRPr lang="fr-FR" sz="1800" dirty="0"/>
          </a:p>
          <a:p>
            <a:pPr marL="342900" indent="-342900">
              <a:buFont typeface="Arial" panose="020B0604020202020204" pitchFamily="34" charset="0"/>
              <a:buChar char="•"/>
            </a:pPr>
            <a:r>
              <a:rPr lang="fr-FR" sz="1800" dirty="0"/>
              <a:t>Nécessité d’un plan B pour E62</a:t>
            </a:r>
          </a:p>
          <a:p>
            <a:pPr marL="342900" indent="-342900">
              <a:buFont typeface="Arial" panose="020B0604020202020204" pitchFamily="34" charset="0"/>
              <a:buChar char="•"/>
            </a:pPr>
            <a:endParaRPr lang="fr-FR" sz="1800" dirty="0"/>
          </a:p>
          <a:p>
            <a:pPr marL="342900" indent="-342900">
              <a:buFont typeface="Arial" panose="020B0604020202020204" pitchFamily="34" charset="0"/>
              <a:buChar char="•"/>
            </a:pPr>
            <a:r>
              <a:rPr lang="fr-FR" sz="1800" dirty="0"/>
              <a:t>Transmission du dossier de réalisation aux collègues du lycée </a:t>
            </a:r>
            <a:r>
              <a:rPr lang="fr-FR" sz="1800" dirty="0" err="1"/>
              <a:t>A.Citroën</a:t>
            </a:r>
            <a:r>
              <a:rPr lang="fr-FR" sz="1800" dirty="0"/>
              <a:t> en accord avec le DDFPT</a:t>
            </a:r>
          </a:p>
          <a:p>
            <a:pPr marL="342900" indent="-342900">
              <a:buFont typeface="Arial" panose="020B0604020202020204" pitchFamily="34" charset="0"/>
              <a:buChar char="•"/>
            </a:pPr>
            <a:r>
              <a:rPr lang="fr-FR" sz="1800" dirty="0"/>
              <a:t>Sous </a:t>
            </a:r>
            <a:r>
              <a:rPr lang="fr-FR" sz="1800" dirty="0" err="1"/>
              <a:t>traitance</a:t>
            </a:r>
            <a:r>
              <a:rPr lang="fr-FR" sz="1800" dirty="0"/>
              <a:t> de réalisation par la section MELEC</a:t>
            </a:r>
          </a:p>
        </p:txBody>
      </p:sp>
      <p:pic>
        <p:nvPicPr>
          <p:cNvPr id="4" name="Image 3">
            <a:extLst>
              <a:ext uri="{FF2B5EF4-FFF2-40B4-BE49-F238E27FC236}">
                <a16:creationId xmlns:a16="http://schemas.microsoft.com/office/drawing/2014/main" id="{4D339FEC-D89E-AE9A-7455-FE1F7B5A981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5724687" y="857250"/>
            <a:ext cx="3143236" cy="4187330"/>
          </a:xfrm>
          <a:prstGeom prst="rect">
            <a:avLst/>
          </a:prstGeom>
        </p:spPr>
      </p:pic>
    </p:spTree>
    <p:extLst>
      <p:ext uri="{BB962C8B-B14F-4D97-AF65-F5344CB8AC3E}">
        <p14:creationId xmlns:p14="http://schemas.microsoft.com/office/powerpoint/2010/main" val="348823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522B06-1B00-0CF2-BE6A-9B40C49D2033}"/>
              </a:ext>
            </a:extLst>
          </p:cNvPr>
          <p:cNvSpPr>
            <a:spLocks noGrp="1"/>
          </p:cNvSpPr>
          <p:nvPr>
            <p:ph type="title"/>
          </p:nvPr>
        </p:nvSpPr>
        <p:spPr/>
        <p:txBody>
          <a:bodyPr/>
          <a:lstStyle/>
          <a:p>
            <a:r>
              <a:rPr lang="fr-FR" dirty="0">
                <a:solidFill>
                  <a:srgbClr val="006600"/>
                </a:solidFill>
              </a:rPr>
              <a:t>BILAN À L’ISSUE DE LA PREMIÈRE SESSION</a:t>
            </a:r>
            <a:endParaRPr lang="fr-FR" dirty="0"/>
          </a:p>
        </p:txBody>
      </p:sp>
      <p:sp>
        <p:nvSpPr>
          <p:cNvPr id="3" name="Espace réservé du contenu 2">
            <a:extLst>
              <a:ext uri="{FF2B5EF4-FFF2-40B4-BE49-F238E27FC236}">
                <a16:creationId xmlns:a16="http://schemas.microsoft.com/office/drawing/2014/main" id="{21152289-352D-2212-F44A-9830BC5ED31B}"/>
              </a:ext>
            </a:extLst>
          </p:cNvPr>
          <p:cNvSpPr>
            <a:spLocks noGrp="1"/>
          </p:cNvSpPr>
          <p:nvPr>
            <p:ph sz="half" idx="1"/>
          </p:nvPr>
        </p:nvSpPr>
        <p:spPr>
          <a:xfrm>
            <a:off x="296888" y="1059582"/>
            <a:ext cx="5566444" cy="3874740"/>
          </a:xfrm>
        </p:spPr>
        <p:txBody>
          <a:bodyPr/>
          <a:lstStyle/>
          <a:p>
            <a:endParaRPr lang="fr-FR" sz="1600" dirty="0"/>
          </a:p>
          <a:p>
            <a:pPr marL="342900" indent="-342900">
              <a:buFont typeface="Arial" panose="020B0604020202020204" pitchFamily="34" charset="0"/>
              <a:buChar char="•"/>
            </a:pPr>
            <a:r>
              <a:rPr lang="fr-FR" sz="1600" dirty="0"/>
              <a:t>Temporalité différente des partenaires</a:t>
            </a:r>
          </a:p>
          <a:p>
            <a:pPr marL="342900" indent="-342900">
              <a:buFont typeface="Arial" panose="020B0604020202020204" pitchFamily="34" charset="0"/>
              <a:buChar char="•"/>
            </a:pPr>
            <a:endParaRPr lang="fr-FR" sz="1600" dirty="0"/>
          </a:p>
          <a:p>
            <a:pPr marL="342900" indent="-342900">
              <a:buFont typeface="Arial" panose="020B0604020202020204" pitchFamily="34" charset="0"/>
              <a:buChar char="•"/>
            </a:pPr>
            <a:r>
              <a:rPr lang="fr-FR" sz="1600" dirty="0"/>
              <a:t>Mécanismes financiers (budgéter les dépenses)</a:t>
            </a:r>
          </a:p>
          <a:p>
            <a:endParaRPr lang="fr-FR" sz="1600" dirty="0"/>
          </a:p>
          <a:p>
            <a:pPr marL="342900" indent="-342900">
              <a:buFont typeface="Arial" panose="020B0604020202020204" pitchFamily="34" charset="0"/>
              <a:buChar char="•"/>
            </a:pPr>
            <a:r>
              <a:rPr lang="fr-FR" sz="1600" dirty="0">
                <a:solidFill>
                  <a:schemeClr val="tx1">
                    <a:lumMod val="95000"/>
                    <a:lumOff val="5000"/>
                  </a:schemeClr>
                </a:solidFill>
              </a:rPr>
              <a:t>Difficultés à comprendre les contraintes de chacun</a:t>
            </a:r>
          </a:p>
          <a:p>
            <a:pPr marL="342900" indent="-342900">
              <a:buFont typeface="Arial" panose="020B0604020202020204" pitchFamily="34" charset="0"/>
              <a:buChar char="•"/>
            </a:pPr>
            <a:endParaRPr lang="fr-FR" sz="1600" dirty="0">
              <a:solidFill>
                <a:schemeClr val="tx1">
                  <a:lumMod val="95000"/>
                  <a:lumOff val="5000"/>
                </a:schemeClr>
              </a:solidFill>
            </a:endParaRPr>
          </a:p>
          <a:p>
            <a:pPr marL="342900" indent="-342900">
              <a:buFont typeface="Arial" panose="020B0604020202020204" pitchFamily="34" charset="0"/>
              <a:buChar char="•"/>
            </a:pPr>
            <a:r>
              <a:rPr lang="fr-FR" sz="1600" dirty="0">
                <a:solidFill>
                  <a:schemeClr val="tx1">
                    <a:lumMod val="95000"/>
                    <a:lumOff val="5000"/>
                  </a:schemeClr>
                </a:solidFill>
              </a:rPr>
              <a:t>Nécessité de prévoir un plan B en projet de BTS</a:t>
            </a:r>
          </a:p>
          <a:p>
            <a:pPr marL="342900" indent="-342900">
              <a:buFont typeface="Arial" panose="020B0604020202020204" pitchFamily="34" charset="0"/>
              <a:buChar char="•"/>
            </a:pPr>
            <a:endParaRPr lang="fr-FR" sz="1600" dirty="0">
              <a:solidFill>
                <a:schemeClr val="tx1">
                  <a:lumMod val="95000"/>
                  <a:lumOff val="5000"/>
                </a:schemeClr>
              </a:solidFill>
            </a:endParaRPr>
          </a:p>
          <a:p>
            <a:pPr marL="342900" indent="-342900">
              <a:buFont typeface="Arial" panose="020B0604020202020204" pitchFamily="34" charset="0"/>
              <a:buChar char="•"/>
            </a:pPr>
            <a:r>
              <a:rPr lang="fr-FR" sz="1600" dirty="0">
                <a:solidFill>
                  <a:schemeClr val="tx1">
                    <a:lumMod val="95000"/>
                    <a:lumOff val="5000"/>
                  </a:schemeClr>
                </a:solidFill>
              </a:rPr>
              <a:t>Problématique de la sécurité des étudiants dans un environnement de formation différent</a:t>
            </a:r>
          </a:p>
          <a:p>
            <a:endParaRPr lang="fr-FR" sz="1600" dirty="0">
              <a:solidFill>
                <a:schemeClr val="tx1">
                  <a:lumMod val="95000"/>
                  <a:lumOff val="5000"/>
                </a:schemeClr>
              </a:solidFill>
            </a:endParaRPr>
          </a:p>
          <a:p>
            <a:pPr marL="342900" indent="-342900">
              <a:buFont typeface="Arial" panose="020B0604020202020204" pitchFamily="34" charset="0"/>
              <a:buChar char="•"/>
            </a:pPr>
            <a:endParaRPr lang="fr-FR" sz="1600" dirty="0"/>
          </a:p>
          <a:p>
            <a:pPr marL="342900" indent="-342900">
              <a:buFont typeface="Arial" panose="020B0604020202020204" pitchFamily="34" charset="0"/>
              <a:buChar char="•"/>
            </a:pPr>
            <a:endParaRPr lang="fr-FR" sz="1600" dirty="0"/>
          </a:p>
        </p:txBody>
      </p:sp>
      <p:pic>
        <p:nvPicPr>
          <p:cNvPr id="6" name="Image 5">
            <a:extLst>
              <a:ext uri="{FF2B5EF4-FFF2-40B4-BE49-F238E27FC236}">
                <a16:creationId xmlns:a16="http://schemas.microsoft.com/office/drawing/2014/main" id="{D6100F72-178A-0931-22F2-8A2EFBDC3931}"/>
              </a:ext>
            </a:extLst>
          </p:cNvPr>
          <p:cNvPicPr>
            <a:picLocks noChangeAspect="1"/>
          </p:cNvPicPr>
          <p:nvPr/>
        </p:nvPicPr>
        <p:blipFill>
          <a:blip r:embed="rId2"/>
          <a:stretch>
            <a:fillRect/>
          </a:stretch>
        </p:blipFill>
        <p:spPr>
          <a:xfrm>
            <a:off x="6854115" y="1304352"/>
            <a:ext cx="2197599" cy="2534795"/>
          </a:xfrm>
          <a:prstGeom prst="rect">
            <a:avLst/>
          </a:prstGeom>
        </p:spPr>
      </p:pic>
      <p:pic>
        <p:nvPicPr>
          <p:cNvPr id="7" name="Image 6">
            <a:extLst>
              <a:ext uri="{FF2B5EF4-FFF2-40B4-BE49-F238E27FC236}">
                <a16:creationId xmlns:a16="http://schemas.microsoft.com/office/drawing/2014/main" id="{AF9EF569-2039-E9CB-8AA5-062174B11354}"/>
              </a:ext>
            </a:extLst>
          </p:cNvPr>
          <p:cNvPicPr>
            <a:picLocks noChangeAspect="1"/>
          </p:cNvPicPr>
          <p:nvPr/>
        </p:nvPicPr>
        <p:blipFill>
          <a:blip r:embed="rId3"/>
          <a:stretch>
            <a:fillRect/>
          </a:stretch>
        </p:blipFill>
        <p:spPr>
          <a:xfrm>
            <a:off x="5220072" y="890276"/>
            <a:ext cx="1634558" cy="914675"/>
          </a:xfrm>
          <a:prstGeom prst="rect">
            <a:avLst/>
          </a:prstGeom>
        </p:spPr>
      </p:pic>
      <p:pic>
        <p:nvPicPr>
          <p:cNvPr id="8" name="Image 7">
            <a:extLst>
              <a:ext uri="{FF2B5EF4-FFF2-40B4-BE49-F238E27FC236}">
                <a16:creationId xmlns:a16="http://schemas.microsoft.com/office/drawing/2014/main" id="{6230B6B8-AE76-C641-02FF-F6F72E7ED188}"/>
              </a:ext>
            </a:extLst>
          </p:cNvPr>
          <p:cNvPicPr>
            <a:picLocks noChangeAspect="1"/>
          </p:cNvPicPr>
          <p:nvPr/>
        </p:nvPicPr>
        <p:blipFill rotWithShape="1">
          <a:blip r:embed="rId4"/>
          <a:srcRect t="20226" b="14078"/>
          <a:stretch/>
        </p:blipFill>
        <p:spPr>
          <a:xfrm>
            <a:off x="5461944" y="3795886"/>
            <a:ext cx="2583655" cy="1008112"/>
          </a:xfrm>
          <a:prstGeom prst="rect">
            <a:avLst/>
          </a:prstGeom>
        </p:spPr>
      </p:pic>
    </p:spTree>
    <p:extLst>
      <p:ext uri="{BB962C8B-B14F-4D97-AF65-F5344CB8AC3E}">
        <p14:creationId xmlns:p14="http://schemas.microsoft.com/office/powerpoint/2010/main" val="1067041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658778-4566-98E0-E676-895F7AAE6496}"/>
              </a:ext>
            </a:extLst>
          </p:cNvPr>
          <p:cNvSpPr>
            <a:spLocks noGrp="1"/>
          </p:cNvSpPr>
          <p:nvPr>
            <p:ph type="title"/>
          </p:nvPr>
        </p:nvSpPr>
        <p:spPr/>
        <p:txBody>
          <a:bodyPr/>
          <a:lstStyle/>
          <a:p>
            <a:r>
              <a:rPr lang="fr-FR" dirty="0">
                <a:solidFill>
                  <a:srgbClr val="006600"/>
                </a:solidFill>
              </a:rPr>
              <a:t>EN CONCLUSION</a:t>
            </a:r>
          </a:p>
        </p:txBody>
      </p:sp>
      <p:sp>
        <p:nvSpPr>
          <p:cNvPr id="5" name="Espace réservé du contenu 4">
            <a:extLst>
              <a:ext uri="{FF2B5EF4-FFF2-40B4-BE49-F238E27FC236}">
                <a16:creationId xmlns:a16="http://schemas.microsoft.com/office/drawing/2014/main" id="{04C0BD44-1D23-30D1-08E3-ADED12716D5D}"/>
              </a:ext>
            </a:extLst>
          </p:cNvPr>
          <p:cNvSpPr>
            <a:spLocks noGrp="1"/>
          </p:cNvSpPr>
          <p:nvPr>
            <p:ph sz="half" idx="1"/>
          </p:nvPr>
        </p:nvSpPr>
        <p:spPr>
          <a:xfrm>
            <a:off x="107504" y="771550"/>
            <a:ext cx="6400618" cy="3429000"/>
          </a:xfrm>
        </p:spPr>
        <p:txBody>
          <a:bodyPr/>
          <a:lstStyle/>
          <a:p>
            <a:pPr marL="171450" indent="-171450">
              <a:buFont typeface="Arial" panose="020B0604020202020204" pitchFamily="34" charset="0"/>
              <a:buChar char="•"/>
            </a:pPr>
            <a:r>
              <a:rPr lang="fr-FR" sz="1200" dirty="0"/>
              <a:t>Synergie E.N / Région / IZIVIA</a:t>
            </a:r>
          </a:p>
          <a:p>
            <a:pPr marL="171450" indent="-171450">
              <a:buFont typeface="Arial" panose="020B0604020202020204" pitchFamily="34" charset="0"/>
              <a:buChar char="•"/>
            </a:pPr>
            <a:endParaRPr lang="fr-FR" sz="1200" dirty="0"/>
          </a:p>
          <a:p>
            <a:pPr marL="171450" indent="-171450">
              <a:buFont typeface="Arial" panose="020B0604020202020204" pitchFamily="34" charset="0"/>
              <a:buChar char="•"/>
            </a:pPr>
            <a:r>
              <a:rPr lang="fr-FR" sz="1200" dirty="0"/>
              <a:t>Retours d’expérience qui a permis d’ajuster et améliorer le fonctionnement du projet pour les années suivantes</a:t>
            </a:r>
          </a:p>
          <a:p>
            <a:pPr marL="171450" indent="-171450">
              <a:buFont typeface="Arial" panose="020B0604020202020204" pitchFamily="34" charset="0"/>
              <a:buChar char="•"/>
            </a:pPr>
            <a:endParaRPr lang="fr-FR" sz="1200" dirty="0"/>
          </a:p>
          <a:p>
            <a:pPr marL="171450" indent="-171450">
              <a:buFont typeface="Arial" panose="020B0604020202020204" pitchFamily="34" charset="0"/>
              <a:buChar char="•"/>
            </a:pPr>
            <a:r>
              <a:rPr lang="fr-FR" sz="1200" dirty="0"/>
              <a:t>POUR LES ENCADRANTS :</a:t>
            </a:r>
          </a:p>
          <a:p>
            <a:pPr marL="537750" lvl="1" indent="-285750"/>
            <a:r>
              <a:rPr lang="fr-FR" sz="1200" dirty="0"/>
              <a:t>Gestion de projet multi- partenaires</a:t>
            </a:r>
          </a:p>
          <a:p>
            <a:pPr marL="537750" lvl="1" indent="-285750"/>
            <a:r>
              <a:rPr lang="fr-FR" sz="1200" dirty="0"/>
              <a:t>Reconnaissance du niveau d’expertise technique</a:t>
            </a:r>
          </a:p>
          <a:p>
            <a:pPr marL="537750" lvl="1" indent="-285750"/>
            <a:r>
              <a:rPr lang="fr-FR" sz="1200" dirty="0"/>
              <a:t>Echanges techniques avec les représentants de la  RÉGION GRAND EST et IZIVIA</a:t>
            </a:r>
          </a:p>
          <a:p>
            <a:pPr marL="537750" lvl="1" indent="-285750"/>
            <a:r>
              <a:rPr lang="fr-FR" sz="1200" b="1" dirty="0"/>
              <a:t>Formation EDF LABS : expérience irremplaçable et enthousiasmante</a:t>
            </a:r>
          </a:p>
          <a:p>
            <a:pPr marL="537750" lvl="1" indent="-285750"/>
            <a:endParaRPr lang="fr-FR" sz="1200" b="1" dirty="0"/>
          </a:p>
          <a:p>
            <a:pPr marL="171450" indent="-171450">
              <a:buFont typeface="Arial" panose="020B0604020202020204" pitchFamily="34" charset="0"/>
              <a:buChar char="•"/>
            </a:pPr>
            <a:r>
              <a:rPr lang="fr-FR" sz="1200" dirty="0"/>
              <a:t>POINT DE VUE ÉTUDIANTS :</a:t>
            </a:r>
          </a:p>
          <a:p>
            <a:pPr marL="537750" lvl="1" indent="-285750"/>
            <a:r>
              <a:rPr lang="fr-FR" sz="1200" dirty="0"/>
              <a:t>Problématique en lien avec la transition énergétique </a:t>
            </a:r>
          </a:p>
          <a:p>
            <a:pPr marL="537750" lvl="1" indent="-285750"/>
            <a:r>
              <a:rPr lang="fr-FR" sz="1200" dirty="0"/>
              <a:t>Projet motivant car innovant</a:t>
            </a:r>
          </a:p>
          <a:p>
            <a:pPr marL="537750" lvl="1" indent="-285750"/>
            <a:r>
              <a:rPr lang="fr-FR" sz="1200" dirty="0"/>
              <a:t>Autonomie augmentée</a:t>
            </a:r>
          </a:p>
        </p:txBody>
      </p:sp>
      <p:pic>
        <p:nvPicPr>
          <p:cNvPr id="3" name="Image 2">
            <a:extLst>
              <a:ext uri="{FF2B5EF4-FFF2-40B4-BE49-F238E27FC236}">
                <a16:creationId xmlns:a16="http://schemas.microsoft.com/office/drawing/2014/main" id="{D321D57C-4E47-2CAB-4AB2-E9A80BAF5FD4}"/>
              </a:ext>
            </a:extLst>
          </p:cNvPr>
          <p:cNvPicPr>
            <a:picLocks noChangeAspect="1"/>
          </p:cNvPicPr>
          <p:nvPr/>
        </p:nvPicPr>
        <p:blipFill>
          <a:blip r:embed="rId2"/>
          <a:stretch>
            <a:fillRect/>
          </a:stretch>
        </p:blipFill>
        <p:spPr>
          <a:xfrm>
            <a:off x="6719149" y="798695"/>
            <a:ext cx="2267909" cy="4060288"/>
          </a:xfrm>
          <a:prstGeom prst="rect">
            <a:avLst/>
          </a:prstGeom>
        </p:spPr>
      </p:pic>
    </p:spTree>
    <p:extLst>
      <p:ext uri="{BB962C8B-B14F-4D97-AF65-F5344CB8AC3E}">
        <p14:creationId xmlns:p14="http://schemas.microsoft.com/office/powerpoint/2010/main" val="1014735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6FBF2-5D1A-87E6-69F9-C55C46B2256E}"/>
              </a:ext>
            </a:extLst>
          </p:cNvPr>
          <p:cNvSpPr>
            <a:spLocks noGrp="1"/>
          </p:cNvSpPr>
          <p:nvPr>
            <p:ph type="title"/>
          </p:nvPr>
        </p:nvSpPr>
        <p:spPr>
          <a:xfrm>
            <a:off x="1691680" y="51470"/>
            <a:ext cx="7452320" cy="720000"/>
          </a:xfrm>
        </p:spPr>
        <p:txBody>
          <a:bodyPr anchor="ctr" anchorCtr="0"/>
          <a:lstStyle/>
          <a:p>
            <a:pPr algn="ctr">
              <a:lnSpc>
                <a:spcPct val="100000"/>
              </a:lnSpc>
            </a:pPr>
            <a:r>
              <a:rPr lang="fr-FR" i="1" dirty="0">
                <a:solidFill>
                  <a:srgbClr val="006600"/>
                </a:solidFill>
                <a:latin typeface="Calibri" pitchFamily="34" charset="0"/>
                <a:cs typeface="Arial" charset="0"/>
              </a:rPr>
              <a:t>Origine du PROJET IRVE</a:t>
            </a:r>
            <a:endParaRPr lang="en-FR" dirty="0"/>
          </a:p>
        </p:txBody>
      </p:sp>
      <p:sp>
        <p:nvSpPr>
          <p:cNvPr id="3" name="Slide Number Placeholder 2">
            <a:extLst>
              <a:ext uri="{FF2B5EF4-FFF2-40B4-BE49-F238E27FC236}">
                <a16:creationId xmlns:a16="http://schemas.microsoft.com/office/drawing/2014/main" id="{6B37E3DB-C4DD-B511-4F33-A10ED01901F9}"/>
              </a:ext>
            </a:extLst>
          </p:cNvPr>
          <p:cNvSpPr>
            <a:spLocks noGrp="1"/>
          </p:cNvSpPr>
          <p:nvPr>
            <p:ph type="sldNum" sz="quarter" idx="12"/>
          </p:nvPr>
        </p:nvSpPr>
        <p:spPr/>
        <p:txBody>
          <a:bodyPr/>
          <a:lstStyle/>
          <a:p>
            <a:fld id="{733122C9-A0B9-462F-8757-0847AD287B63}" type="slidenum">
              <a:rPr lang="fr-FR" smtClean="0"/>
              <a:pPr/>
              <a:t>4</a:t>
            </a:fld>
            <a:endParaRPr lang="fr-FR" dirty="0"/>
          </a:p>
        </p:txBody>
      </p:sp>
      <p:sp>
        <p:nvSpPr>
          <p:cNvPr id="4" name="Text Placeholder 3">
            <a:extLst>
              <a:ext uri="{FF2B5EF4-FFF2-40B4-BE49-F238E27FC236}">
                <a16:creationId xmlns:a16="http://schemas.microsoft.com/office/drawing/2014/main" id="{21C93D26-BC2A-C0CD-603E-F902511C1DB2}"/>
              </a:ext>
            </a:extLst>
          </p:cNvPr>
          <p:cNvSpPr>
            <a:spLocks noGrp="1"/>
          </p:cNvSpPr>
          <p:nvPr>
            <p:ph type="body" sz="quarter" idx="13"/>
          </p:nvPr>
        </p:nvSpPr>
        <p:spPr>
          <a:xfrm>
            <a:off x="323528" y="843558"/>
            <a:ext cx="8460471" cy="4032448"/>
          </a:xfrm>
        </p:spPr>
        <p:txBody>
          <a:bodyPr/>
          <a:lstStyle/>
          <a:p>
            <a:pPr marL="0" indent="0">
              <a:spcBef>
                <a:spcPts val="0"/>
              </a:spcBef>
              <a:spcAft>
                <a:spcPts val="0"/>
              </a:spcAft>
              <a:buNone/>
            </a:pPr>
            <a:endParaRPr lang="fr-FR" sz="1800" b="0" dirty="0"/>
          </a:p>
          <a:p>
            <a:pPr marL="0" indent="0">
              <a:spcBef>
                <a:spcPts val="0"/>
              </a:spcBef>
              <a:spcAft>
                <a:spcPts val="0"/>
              </a:spcAft>
              <a:buNone/>
            </a:pPr>
            <a:r>
              <a:rPr lang="fr-FR" sz="2400" dirty="0"/>
              <a:t>Opportunité : mobiliser les étudiants de BTS Electrotechnique</a:t>
            </a:r>
          </a:p>
          <a:p>
            <a:pPr marL="0" indent="0">
              <a:spcBef>
                <a:spcPts val="0"/>
              </a:spcBef>
              <a:spcAft>
                <a:spcPts val="0"/>
              </a:spcAft>
              <a:buNone/>
            </a:pPr>
            <a:endParaRPr lang="fr-FR" sz="1400" b="0" dirty="0"/>
          </a:p>
          <a:p>
            <a:pPr marL="0" indent="0">
              <a:spcBef>
                <a:spcPts val="0"/>
              </a:spcBef>
              <a:spcAft>
                <a:spcPts val="0"/>
              </a:spcAft>
              <a:buNone/>
            </a:pPr>
            <a:r>
              <a:rPr lang="fr-FR" sz="2400" b="0" dirty="0"/>
              <a:t>Des étudiants de BTS mobilisés dans le cadre de leur formation pour faire évoluer les équipements des ateliers de maintenance des véhicules.</a:t>
            </a:r>
          </a:p>
          <a:p>
            <a:pPr marL="0" indent="0">
              <a:spcBef>
                <a:spcPts val="0"/>
              </a:spcBef>
              <a:spcAft>
                <a:spcPts val="0"/>
              </a:spcAft>
              <a:buNone/>
            </a:pPr>
            <a:endParaRPr lang="fr-FR" sz="2400" b="0" dirty="0"/>
          </a:p>
          <a:p>
            <a:pPr marL="0" indent="0">
              <a:spcBef>
                <a:spcPts val="0"/>
              </a:spcBef>
              <a:spcAft>
                <a:spcPts val="0"/>
              </a:spcAft>
              <a:buNone/>
            </a:pPr>
            <a:r>
              <a:rPr lang="fr-FR" sz="2400" b="0" dirty="0"/>
              <a:t>Des infrastructures de recharge des véhicules électriques qui contribuent à la professionnalisation des élèves de baccalauréat professionnel maintenance des véhicules</a:t>
            </a:r>
          </a:p>
          <a:p>
            <a:pPr marL="0" indent="0">
              <a:spcBef>
                <a:spcPts val="0"/>
              </a:spcBef>
              <a:spcAft>
                <a:spcPts val="0"/>
              </a:spcAft>
              <a:buClr>
                <a:schemeClr val="accent3"/>
              </a:buClr>
              <a:buNone/>
              <a:defRPr/>
            </a:pPr>
            <a:endParaRPr lang="fr-FR" altLang="fr-FR" sz="2400" b="0" dirty="0">
              <a:solidFill>
                <a:srgbClr val="0000CC"/>
              </a:solidFill>
            </a:endParaRPr>
          </a:p>
          <a:p>
            <a:pPr marL="0" indent="0">
              <a:spcBef>
                <a:spcPts val="0"/>
              </a:spcBef>
              <a:spcAft>
                <a:spcPts val="0"/>
              </a:spcAft>
              <a:buNone/>
            </a:pPr>
            <a:endParaRPr lang="fr-FR" sz="2400" b="0" u="sng" dirty="0"/>
          </a:p>
          <a:p>
            <a:pPr marL="0" indent="0">
              <a:lnSpc>
                <a:spcPct val="114000"/>
              </a:lnSpc>
              <a:spcBef>
                <a:spcPts val="0"/>
              </a:spcBef>
              <a:spcAft>
                <a:spcPts val="0"/>
              </a:spcAft>
              <a:buNone/>
            </a:pPr>
            <a:endParaRPr lang="fr-FR" sz="2400" b="0" u="sng"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8779" y="936104"/>
            <a:ext cx="1883701" cy="1059582"/>
          </a:xfrm>
          <a:prstGeom prst="rect">
            <a:avLst/>
          </a:prstGeom>
        </p:spPr>
      </p:pic>
    </p:spTree>
    <p:extLst>
      <p:ext uri="{BB962C8B-B14F-4D97-AF65-F5344CB8AC3E}">
        <p14:creationId xmlns:p14="http://schemas.microsoft.com/office/powerpoint/2010/main" val="2963335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6FBF2-5D1A-87E6-69F9-C55C46B2256E}"/>
              </a:ext>
            </a:extLst>
          </p:cNvPr>
          <p:cNvSpPr>
            <a:spLocks noGrp="1"/>
          </p:cNvSpPr>
          <p:nvPr>
            <p:ph type="title"/>
          </p:nvPr>
        </p:nvSpPr>
        <p:spPr>
          <a:xfrm>
            <a:off x="1691680" y="51470"/>
            <a:ext cx="7452320" cy="720000"/>
          </a:xfrm>
        </p:spPr>
        <p:txBody>
          <a:bodyPr anchor="ctr" anchorCtr="0"/>
          <a:lstStyle/>
          <a:p>
            <a:pPr algn="ctr">
              <a:lnSpc>
                <a:spcPct val="100000"/>
              </a:lnSpc>
            </a:pPr>
            <a:r>
              <a:rPr lang="fr-FR" i="1" dirty="0">
                <a:solidFill>
                  <a:srgbClr val="006600"/>
                </a:solidFill>
                <a:latin typeface="Calibri" pitchFamily="34" charset="0"/>
                <a:cs typeface="Arial" charset="0"/>
              </a:rPr>
              <a:t>Déroulé du PROJET IRVE</a:t>
            </a:r>
            <a:endParaRPr lang="en-FR" dirty="0"/>
          </a:p>
        </p:txBody>
      </p:sp>
      <p:sp>
        <p:nvSpPr>
          <p:cNvPr id="3" name="Slide Number Placeholder 2">
            <a:extLst>
              <a:ext uri="{FF2B5EF4-FFF2-40B4-BE49-F238E27FC236}">
                <a16:creationId xmlns:a16="http://schemas.microsoft.com/office/drawing/2014/main" id="{6B37E3DB-C4DD-B511-4F33-A10ED01901F9}"/>
              </a:ext>
            </a:extLst>
          </p:cNvPr>
          <p:cNvSpPr>
            <a:spLocks noGrp="1"/>
          </p:cNvSpPr>
          <p:nvPr>
            <p:ph type="sldNum" sz="quarter" idx="12"/>
          </p:nvPr>
        </p:nvSpPr>
        <p:spPr/>
        <p:txBody>
          <a:bodyPr/>
          <a:lstStyle/>
          <a:p>
            <a:fld id="{733122C9-A0B9-462F-8757-0847AD287B63}" type="slidenum">
              <a:rPr lang="fr-FR" smtClean="0"/>
              <a:pPr/>
              <a:t>5</a:t>
            </a:fld>
            <a:endParaRPr lang="fr-FR" dirty="0"/>
          </a:p>
        </p:txBody>
      </p:sp>
      <p:pic>
        <p:nvPicPr>
          <p:cNvPr id="6" name="Image 5"/>
          <p:cNvPicPr>
            <a:picLocks noChangeAspect="1"/>
          </p:cNvPicPr>
          <p:nvPr/>
        </p:nvPicPr>
        <p:blipFill>
          <a:blip r:embed="rId3"/>
          <a:stretch>
            <a:fillRect/>
          </a:stretch>
        </p:blipFill>
        <p:spPr>
          <a:xfrm>
            <a:off x="3275856" y="555526"/>
            <a:ext cx="5711324" cy="4327570"/>
          </a:xfrm>
          <a:prstGeom prst="rect">
            <a:avLst/>
          </a:prstGeom>
        </p:spPr>
      </p:pic>
      <p:sp>
        <p:nvSpPr>
          <p:cNvPr id="7" name="Text Placeholder 3">
            <a:extLst>
              <a:ext uri="{FF2B5EF4-FFF2-40B4-BE49-F238E27FC236}">
                <a16:creationId xmlns:a16="http://schemas.microsoft.com/office/drawing/2014/main" id="{21C93D26-BC2A-C0CD-603E-F902511C1DB2}"/>
              </a:ext>
            </a:extLst>
          </p:cNvPr>
          <p:cNvSpPr>
            <a:spLocks noGrp="1"/>
          </p:cNvSpPr>
          <p:nvPr>
            <p:ph type="body" sz="quarter" idx="13"/>
          </p:nvPr>
        </p:nvSpPr>
        <p:spPr>
          <a:xfrm>
            <a:off x="179512" y="843558"/>
            <a:ext cx="8460471" cy="4032448"/>
          </a:xfrm>
        </p:spPr>
        <p:txBody>
          <a:bodyPr/>
          <a:lstStyle/>
          <a:p>
            <a:pPr marL="0" indent="0">
              <a:spcBef>
                <a:spcPts val="0"/>
              </a:spcBef>
              <a:spcAft>
                <a:spcPts val="0"/>
              </a:spcAft>
              <a:buNone/>
            </a:pPr>
            <a:r>
              <a:rPr lang="fr-FR" sz="2400" b="0" dirty="0">
                <a:solidFill>
                  <a:srgbClr val="0070C0"/>
                </a:solidFill>
              </a:rPr>
              <a:t>Un projet à l’échelle de la</a:t>
            </a:r>
          </a:p>
          <a:p>
            <a:pPr marL="0" indent="0">
              <a:spcBef>
                <a:spcPts val="0"/>
              </a:spcBef>
              <a:spcAft>
                <a:spcPts val="0"/>
              </a:spcAft>
              <a:buNone/>
            </a:pPr>
            <a:r>
              <a:rPr lang="fr-FR" sz="2400" b="0" dirty="0">
                <a:solidFill>
                  <a:srgbClr val="0070C0"/>
                </a:solidFill>
              </a:rPr>
              <a:t>Région Grand Est</a:t>
            </a:r>
          </a:p>
          <a:p>
            <a:pPr marL="0" indent="0">
              <a:spcBef>
                <a:spcPts val="0"/>
              </a:spcBef>
              <a:spcAft>
                <a:spcPts val="0"/>
              </a:spcAft>
              <a:buNone/>
            </a:pPr>
            <a:endParaRPr lang="fr-FR" sz="1800" b="0" dirty="0"/>
          </a:p>
          <a:p>
            <a:pPr marL="0" indent="0">
              <a:spcBef>
                <a:spcPts val="0"/>
              </a:spcBef>
              <a:spcAft>
                <a:spcPts val="0"/>
              </a:spcAft>
              <a:buNone/>
            </a:pPr>
            <a:r>
              <a:rPr lang="fr-FR" sz="1800" dirty="0"/>
              <a:t>Nancy-Metz : </a:t>
            </a:r>
          </a:p>
          <a:p>
            <a:pPr marL="0" indent="0">
              <a:spcBef>
                <a:spcPts val="0"/>
              </a:spcBef>
              <a:spcAft>
                <a:spcPts val="0"/>
              </a:spcAft>
              <a:buNone/>
            </a:pPr>
            <a:r>
              <a:rPr lang="fr-FR" sz="1800" b="0" dirty="0"/>
              <a:t>BAC PRO MV : 9 lycées </a:t>
            </a:r>
          </a:p>
          <a:p>
            <a:pPr marL="0" indent="0">
              <a:spcBef>
                <a:spcPts val="0"/>
              </a:spcBef>
              <a:spcAft>
                <a:spcPts val="0"/>
              </a:spcAft>
              <a:buNone/>
            </a:pPr>
            <a:r>
              <a:rPr lang="fr-FR" sz="1800" b="0" dirty="0"/>
              <a:t>BTS Electrotechnique : 9 lycées</a:t>
            </a:r>
          </a:p>
          <a:p>
            <a:pPr marL="0" indent="0">
              <a:spcBef>
                <a:spcPts val="0"/>
              </a:spcBef>
              <a:spcAft>
                <a:spcPts val="0"/>
              </a:spcAft>
              <a:buNone/>
            </a:pPr>
            <a:endParaRPr lang="fr-FR" sz="1800" b="0" dirty="0"/>
          </a:p>
          <a:p>
            <a:pPr marL="0" indent="0">
              <a:spcBef>
                <a:spcPts val="0"/>
              </a:spcBef>
              <a:spcAft>
                <a:spcPts val="0"/>
              </a:spcAft>
              <a:buNone/>
            </a:pPr>
            <a:r>
              <a:rPr lang="fr-FR" sz="1800" dirty="0"/>
              <a:t>Reims : </a:t>
            </a:r>
          </a:p>
          <a:p>
            <a:pPr marL="0" indent="0">
              <a:spcBef>
                <a:spcPts val="0"/>
              </a:spcBef>
              <a:spcAft>
                <a:spcPts val="0"/>
              </a:spcAft>
              <a:buNone/>
            </a:pPr>
            <a:r>
              <a:rPr lang="fr-FR" sz="1800" b="0" dirty="0"/>
              <a:t>BAC PRO MV : 6 lycées </a:t>
            </a:r>
          </a:p>
          <a:p>
            <a:pPr marL="0" indent="0">
              <a:spcBef>
                <a:spcPts val="0"/>
              </a:spcBef>
              <a:spcAft>
                <a:spcPts val="0"/>
              </a:spcAft>
              <a:buNone/>
            </a:pPr>
            <a:r>
              <a:rPr lang="fr-FR" sz="1800" b="0" dirty="0"/>
              <a:t>BTS Electrotechnique : 2 lycées</a:t>
            </a:r>
          </a:p>
          <a:p>
            <a:pPr marL="0" indent="0">
              <a:spcBef>
                <a:spcPts val="0"/>
              </a:spcBef>
              <a:spcAft>
                <a:spcPts val="0"/>
              </a:spcAft>
              <a:buNone/>
            </a:pPr>
            <a:endParaRPr lang="fr-FR" sz="1800" b="0" dirty="0"/>
          </a:p>
          <a:p>
            <a:pPr marL="0" indent="0">
              <a:spcBef>
                <a:spcPts val="0"/>
              </a:spcBef>
              <a:spcAft>
                <a:spcPts val="0"/>
              </a:spcAft>
              <a:buNone/>
            </a:pPr>
            <a:r>
              <a:rPr lang="fr-FR" sz="1800" dirty="0"/>
              <a:t>Strasbourg : </a:t>
            </a:r>
          </a:p>
          <a:p>
            <a:pPr marL="0" indent="0">
              <a:spcBef>
                <a:spcPts val="0"/>
              </a:spcBef>
              <a:spcAft>
                <a:spcPts val="0"/>
              </a:spcAft>
              <a:buNone/>
            </a:pPr>
            <a:r>
              <a:rPr lang="fr-FR" sz="1800" b="0" dirty="0"/>
              <a:t>BAC PRO MV : 4 lycées </a:t>
            </a:r>
          </a:p>
          <a:p>
            <a:pPr marL="0" indent="0">
              <a:spcBef>
                <a:spcPts val="0"/>
              </a:spcBef>
              <a:spcAft>
                <a:spcPts val="0"/>
              </a:spcAft>
              <a:buNone/>
            </a:pPr>
            <a:r>
              <a:rPr lang="fr-FR" sz="1800" b="0" dirty="0"/>
              <a:t>BTS Electrotechnique : 3 lycées</a:t>
            </a:r>
          </a:p>
          <a:p>
            <a:pPr marL="0" indent="0">
              <a:spcBef>
                <a:spcPts val="0"/>
              </a:spcBef>
              <a:spcAft>
                <a:spcPts val="0"/>
              </a:spcAft>
              <a:buNone/>
            </a:pPr>
            <a:endParaRPr lang="fr-FR" sz="1800" dirty="0"/>
          </a:p>
          <a:p>
            <a:pPr marL="0" indent="0">
              <a:spcBef>
                <a:spcPts val="0"/>
              </a:spcBef>
              <a:spcAft>
                <a:spcPts val="0"/>
              </a:spcAft>
              <a:buNone/>
            </a:pPr>
            <a:endParaRPr lang="fr-FR" sz="1800" dirty="0"/>
          </a:p>
          <a:p>
            <a:pPr marL="0" indent="0">
              <a:spcBef>
                <a:spcPts val="0"/>
              </a:spcBef>
              <a:spcAft>
                <a:spcPts val="0"/>
              </a:spcAft>
              <a:buNone/>
            </a:pPr>
            <a:endParaRPr lang="fr-FR" altLang="fr-FR" sz="1800" b="0" dirty="0">
              <a:solidFill>
                <a:srgbClr val="0000CC"/>
              </a:solidFill>
              <a:effectLst>
                <a:outerShdw blurRad="38100" dist="38100" dir="2700000" algn="tl">
                  <a:srgbClr val="000000">
                    <a:alpha val="43137"/>
                  </a:srgbClr>
                </a:outerShdw>
              </a:effectLst>
            </a:endParaRPr>
          </a:p>
          <a:p>
            <a:pPr marL="0" indent="0">
              <a:spcBef>
                <a:spcPts val="0"/>
              </a:spcBef>
              <a:spcAft>
                <a:spcPts val="0"/>
              </a:spcAft>
              <a:buClr>
                <a:schemeClr val="accent3"/>
              </a:buClr>
              <a:buNone/>
              <a:defRPr/>
            </a:pPr>
            <a:endParaRPr lang="fr-FR" altLang="fr-FR" sz="1800" b="0" dirty="0">
              <a:solidFill>
                <a:srgbClr val="0000CC"/>
              </a:solidFill>
            </a:endParaRPr>
          </a:p>
          <a:p>
            <a:pPr marL="0" indent="0">
              <a:spcBef>
                <a:spcPts val="0"/>
              </a:spcBef>
              <a:spcAft>
                <a:spcPts val="0"/>
              </a:spcAft>
              <a:buNone/>
            </a:pPr>
            <a:endParaRPr lang="fr-FR" sz="1800" u="sng" dirty="0"/>
          </a:p>
          <a:p>
            <a:pPr marL="0" indent="0">
              <a:lnSpc>
                <a:spcPct val="114000"/>
              </a:lnSpc>
              <a:spcBef>
                <a:spcPts val="0"/>
              </a:spcBef>
              <a:spcAft>
                <a:spcPts val="0"/>
              </a:spcAft>
              <a:buNone/>
            </a:pPr>
            <a:endParaRPr lang="fr-FR" sz="1800" u="sng" dirty="0"/>
          </a:p>
        </p:txBody>
      </p:sp>
      <p:sp>
        <p:nvSpPr>
          <p:cNvPr id="8" name="Title 1">
            <a:extLst>
              <a:ext uri="{FF2B5EF4-FFF2-40B4-BE49-F238E27FC236}">
                <a16:creationId xmlns:a16="http://schemas.microsoft.com/office/drawing/2014/main" id="{C9E6FBF2-5D1A-87E6-69F9-C55C46B2256E}"/>
              </a:ext>
            </a:extLst>
          </p:cNvPr>
          <p:cNvSpPr txBox="1">
            <a:spLocks/>
          </p:cNvSpPr>
          <p:nvPr/>
        </p:nvSpPr>
        <p:spPr bwMode="gray">
          <a:xfrm>
            <a:off x="5676778" y="411510"/>
            <a:ext cx="3359718" cy="72000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pPr algn="ctr">
              <a:lnSpc>
                <a:spcPct val="100000"/>
              </a:lnSpc>
            </a:pPr>
            <a:r>
              <a:rPr lang="fr-FR" sz="1800" i="1" dirty="0">
                <a:solidFill>
                  <a:srgbClr val="0070C0"/>
                </a:solidFill>
                <a:latin typeface="Calibri" pitchFamily="34" charset="0"/>
                <a:cs typeface="Arial" charset="0"/>
              </a:rPr>
              <a:t>Maintenance des véhicules : MV</a:t>
            </a:r>
            <a:endParaRPr lang="en-FR" sz="1800" dirty="0">
              <a:solidFill>
                <a:srgbClr val="0070C0"/>
              </a:solidFill>
            </a:endParaRPr>
          </a:p>
        </p:txBody>
      </p:sp>
    </p:spTree>
    <p:extLst>
      <p:ext uri="{BB962C8B-B14F-4D97-AF65-F5344CB8AC3E}">
        <p14:creationId xmlns:p14="http://schemas.microsoft.com/office/powerpoint/2010/main" val="2136983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6FBF2-5D1A-87E6-69F9-C55C46B2256E}"/>
              </a:ext>
            </a:extLst>
          </p:cNvPr>
          <p:cNvSpPr>
            <a:spLocks noGrp="1"/>
          </p:cNvSpPr>
          <p:nvPr>
            <p:ph type="title"/>
          </p:nvPr>
        </p:nvSpPr>
        <p:spPr>
          <a:xfrm>
            <a:off x="1691680" y="51470"/>
            <a:ext cx="7452320" cy="720000"/>
          </a:xfrm>
        </p:spPr>
        <p:txBody>
          <a:bodyPr anchor="ctr" anchorCtr="0"/>
          <a:lstStyle/>
          <a:p>
            <a:pPr algn="ctr">
              <a:lnSpc>
                <a:spcPct val="100000"/>
              </a:lnSpc>
            </a:pPr>
            <a:r>
              <a:rPr lang="fr-FR" altLang="fr-FR" i="1" dirty="0">
                <a:solidFill>
                  <a:srgbClr val="006600"/>
                </a:solidFill>
                <a:latin typeface="Calibri" pitchFamily="34" charset="0"/>
                <a:cs typeface="Arial" charset="0"/>
              </a:rPr>
              <a:t>Déroulé : réunir les partenaires</a:t>
            </a:r>
            <a:endParaRPr lang="en-FR" dirty="0"/>
          </a:p>
        </p:txBody>
      </p:sp>
      <p:sp>
        <p:nvSpPr>
          <p:cNvPr id="3" name="Slide Number Placeholder 2">
            <a:extLst>
              <a:ext uri="{FF2B5EF4-FFF2-40B4-BE49-F238E27FC236}">
                <a16:creationId xmlns:a16="http://schemas.microsoft.com/office/drawing/2014/main" id="{6B37E3DB-C4DD-B511-4F33-A10ED01901F9}"/>
              </a:ext>
            </a:extLst>
          </p:cNvPr>
          <p:cNvSpPr>
            <a:spLocks noGrp="1"/>
          </p:cNvSpPr>
          <p:nvPr>
            <p:ph type="sldNum" sz="quarter" idx="12"/>
          </p:nvPr>
        </p:nvSpPr>
        <p:spPr/>
        <p:txBody>
          <a:bodyPr/>
          <a:lstStyle/>
          <a:p>
            <a:fld id="{733122C9-A0B9-462F-8757-0847AD287B63}" type="slidenum">
              <a:rPr lang="fr-FR" smtClean="0"/>
              <a:pPr/>
              <a:t>6</a:t>
            </a:fld>
            <a:endParaRPr lang="fr-FR" dirty="0"/>
          </a:p>
        </p:txBody>
      </p:sp>
      <p:sp>
        <p:nvSpPr>
          <p:cNvPr id="4" name="Text Placeholder 3">
            <a:extLst>
              <a:ext uri="{FF2B5EF4-FFF2-40B4-BE49-F238E27FC236}">
                <a16:creationId xmlns:a16="http://schemas.microsoft.com/office/drawing/2014/main" id="{21C93D26-BC2A-C0CD-603E-F902511C1DB2}"/>
              </a:ext>
            </a:extLst>
          </p:cNvPr>
          <p:cNvSpPr>
            <a:spLocks noGrp="1"/>
          </p:cNvSpPr>
          <p:nvPr>
            <p:ph type="body" sz="quarter" idx="13"/>
          </p:nvPr>
        </p:nvSpPr>
        <p:spPr>
          <a:xfrm>
            <a:off x="323528" y="843558"/>
            <a:ext cx="8460471" cy="4032448"/>
          </a:xfrm>
        </p:spPr>
        <p:txBody>
          <a:bodyPr/>
          <a:lstStyle/>
          <a:p>
            <a:pPr marL="0" indent="0">
              <a:spcBef>
                <a:spcPts val="0"/>
              </a:spcBef>
              <a:spcAft>
                <a:spcPts val="0"/>
              </a:spcAft>
              <a:buClr>
                <a:schemeClr val="accent3"/>
              </a:buClr>
              <a:buNone/>
              <a:defRPr/>
            </a:pPr>
            <a:r>
              <a:rPr lang="fr-FR" altLang="fr-FR" sz="1200" b="0" i="1" dirty="0">
                <a:solidFill>
                  <a:srgbClr val="0000CC"/>
                </a:solidFill>
                <a:effectLst>
                  <a:outerShdw blurRad="38100" dist="38100" dir="2700000" algn="tl">
                    <a:srgbClr val="000000">
                      <a:alpha val="43137"/>
                    </a:srgbClr>
                  </a:outerShdw>
                </a:effectLst>
              </a:rPr>
              <a:t> </a:t>
            </a:r>
          </a:p>
          <a:p>
            <a:pPr marL="0" indent="0">
              <a:spcBef>
                <a:spcPts val="0"/>
              </a:spcBef>
              <a:spcAft>
                <a:spcPts val="0"/>
              </a:spcAft>
              <a:buClr>
                <a:schemeClr val="accent3"/>
              </a:buClr>
              <a:buNone/>
              <a:defRPr/>
            </a:pPr>
            <a:endParaRPr lang="fr-FR" altLang="fr-FR" sz="1200" b="0" i="1" dirty="0">
              <a:solidFill>
                <a:srgbClr val="0000CC"/>
              </a:solidFill>
            </a:endParaRPr>
          </a:p>
          <a:p>
            <a:pPr marL="0" indent="0">
              <a:spcBef>
                <a:spcPts val="0"/>
              </a:spcBef>
              <a:spcAft>
                <a:spcPts val="0"/>
              </a:spcAft>
              <a:buNone/>
            </a:pPr>
            <a:endParaRPr lang="fr-FR" sz="1200" u="sng" dirty="0"/>
          </a:p>
          <a:p>
            <a:pPr marL="0" indent="0">
              <a:lnSpc>
                <a:spcPct val="114000"/>
              </a:lnSpc>
              <a:spcBef>
                <a:spcPts val="0"/>
              </a:spcBef>
              <a:spcAft>
                <a:spcPts val="0"/>
              </a:spcAft>
              <a:buNone/>
            </a:pPr>
            <a:endParaRPr lang="fr-FR" sz="1200" u="sng" dirty="0"/>
          </a:p>
        </p:txBody>
      </p:sp>
      <p:pic>
        <p:nvPicPr>
          <p:cNvPr id="5" name="Image 4"/>
          <p:cNvPicPr>
            <a:picLocks noChangeAspect="1"/>
          </p:cNvPicPr>
          <p:nvPr/>
        </p:nvPicPr>
        <p:blipFill>
          <a:blip r:embed="rId3"/>
          <a:stretch>
            <a:fillRect/>
          </a:stretch>
        </p:blipFill>
        <p:spPr>
          <a:xfrm>
            <a:off x="2684059" y="970890"/>
            <a:ext cx="1815933" cy="2094567"/>
          </a:xfrm>
          <a:prstGeom prst="rect">
            <a:avLst/>
          </a:prstGeom>
        </p:spPr>
      </p:pic>
      <p:pic>
        <p:nvPicPr>
          <p:cNvPr id="6" name="Image 5"/>
          <p:cNvPicPr>
            <a:picLocks noChangeAspect="1"/>
          </p:cNvPicPr>
          <p:nvPr/>
        </p:nvPicPr>
        <p:blipFill>
          <a:blip r:embed="rId4"/>
          <a:stretch>
            <a:fillRect/>
          </a:stretch>
        </p:blipFill>
        <p:spPr>
          <a:xfrm>
            <a:off x="162208" y="2434069"/>
            <a:ext cx="2444939" cy="1368152"/>
          </a:xfrm>
          <a:prstGeom prst="rect">
            <a:avLst/>
          </a:prstGeom>
        </p:spPr>
      </p:pic>
      <p:pic>
        <p:nvPicPr>
          <p:cNvPr id="7" name="Image 6"/>
          <p:cNvPicPr>
            <a:picLocks noChangeAspect="1"/>
          </p:cNvPicPr>
          <p:nvPr/>
        </p:nvPicPr>
        <p:blipFill>
          <a:blip r:embed="rId5"/>
          <a:stretch>
            <a:fillRect/>
          </a:stretch>
        </p:blipFill>
        <p:spPr>
          <a:xfrm>
            <a:off x="4619637" y="1004231"/>
            <a:ext cx="1824571" cy="2027883"/>
          </a:xfrm>
          <a:prstGeom prst="rect">
            <a:avLst/>
          </a:prstGeom>
        </p:spPr>
      </p:pic>
      <p:pic>
        <p:nvPicPr>
          <p:cNvPr id="8" name="Image 7"/>
          <p:cNvPicPr>
            <a:picLocks noChangeAspect="1"/>
          </p:cNvPicPr>
          <p:nvPr/>
        </p:nvPicPr>
        <p:blipFill>
          <a:blip r:embed="rId6"/>
          <a:stretch>
            <a:fillRect/>
          </a:stretch>
        </p:blipFill>
        <p:spPr>
          <a:xfrm>
            <a:off x="6510747" y="927067"/>
            <a:ext cx="1661653" cy="1864528"/>
          </a:xfrm>
          <a:prstGeom prst="rect">
            <a:avLst/>
          </a:prstGeom>
        </p:spPr>
      </p:pic>
      <p:pic>
        <p:nvPicPr>
          <p:cNvPr id="9" name="Image 8"/>
          <p:cNvPicPr>
            <a:picLocks noChangeAspect="1"/>
          </p:cNvPicPr>
          <p:nvPr/>
        </p:nvPicPr>
        <p:blipFill rotWithShape="1">
          <a:blip r:embed="rId7"/>
          <a:srcRect t="20226" b="14078"/>
          <a:stretch/>
        </p:blipFill>
        <p:spPr>
          <a:xfrm>
            <a:off x="2768467" y="3732220"/>
            <a:ext cx="2583655" cy="1008112"/>
          </a:xfrm>
          <a:prstGeom prst="rect">
            <a:avLst/>
          </a:prstGeom>
        </p:spPr>
      </p:pic>
      <p:pic>
        <p:nvPicPr>
          <p:cNvPr id="10" name="Image 9"/>
          <p:cNvPicPr>
            <a:picLocks noChangeAspect="1"/>
          </p:cNvPicPr>
          <p:nvPr/>
        </p:nvPicPr>
        <p:blipFill>
          <a:blip r:embed="rId8"/>
          <a:stretch>
            <a:fillRect/>
          </a:stretch>
        </p:blipFill>
        <p:spPr>
          <a:xfrm>
            <a:off x="5556258" y="3802221"/>
            <a:ext cx="1877741" cy="801170"/>
          </a:xfrm>
          <a:prstGeom prst="rect">
            <a:avLst/>
          </a:prstGeom>
        </p:spPr>
      </p:pic>
    </p:spTree>
    <p:extLst>
      <p:ext uri="{BB962C8B-B14F-4D97-AF65-F5344CB8AC3E}">
        <p14:creationId xmlns:p14="http://schemas.microsoft.com/office/powerpoint/2010/main" val="198931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6FBF2-5D1A-87E6-69F9-C55C46B2256E}"/>
              </a:ext>
            </a:extLst>
          </p:cNvPr>
          <p:cNvSpPr>
            <a:spLocks noGrp="1"/>
          </p:cNvSpPr>
          <p:nvPr>
            <p:ph type="title"/>
          </p:nvPr>
        </p:nvSpPr>
        <p:spPr>
          <a:xfrm>
            <a:off x="1691680" y="51470"/>
            <a:ext cx="7452320" cy="720000"/>
          </a:xfrm>
        </p:spPr>
        <p:txBody>
          <a:bodyPr anchor="ctr" anchorCtr="0"/>
          <a:lstStyle/>
          <a:p>
            <a:pPr algn="ctr">
              <a:lnSpc>
                <a:spcPct val="100000"/>
              </a:lnSpc>
            </a:pPr>
            <a:r>
              <a:rPr lang="fr-FR" i="1" dirty="0">
                <a:solidFill>
                  <a:srgbClr val="006600"/>
                </a:solidFill>
                <a:latin typeface="Calibri" pitchFamily="34" charset="0"/>
                <a:cs typeface="Arial" charset="0"/>
              </a:rPr>
              <a:t>Objectif du PROJET IRVE</a:t>
            </a:r>
            <a:endParaRPr lang="en-FR" dirty="0"/>
          </a:p>
        </p:txBody>
      </p:sp>
      <p:sp>
        <p:nvSpPr>
          <p:cNvPr id="3" name="Slide Number Placeholder 2">
            <a:extLst>
              <a:ext uri="{FF2B5EF4-FFF2-40B4-BE49-F238E27FC236}">
                <a16:creationId xmlns:a16="http://schemas.microsoft.com/office/drawing/2014/main" id="{6B37E3DB-C4DD-B511-4F33-A10ED01901F9}"/>
              </a:ext>
            </a:extLst>
          </p:cNvPr>
          <p:cNvSpPr>
            <a:spLocks noGrp="1"/>
          </p:cNvSpPr>
          <p:nvPr>
            <p:ph type="sldNum" sz="quarter" idx="12"/>
          </p:nvPr>
        </p:nvSpPr>
        <p:spPr/>
        <p:txBody>
          <a:bodyPr/>
          <a:lstStyle/>
          <a:p>
            <a:fld id="{733122C9-A0B9-462F-8757-0847AD287B63}" type="slidenum">
              <a:rPr lang="fr-FR" smtClean="0"/>
              <a:pPr/>
              <a:t>7</a:t>
            </a:fld>
            <a:endParaRPr lang="fr-FR" dirty="0"/>
          </a:p>
        </p:txBody>
      </p:sp>
      <p:sp>
        <p:nvSpPr>
          <p:cNvPr id="4" name="Text Placeholder 3">
            <a:extLst>
              <a:ext uri="{FF2B5EF4-FFF2-40B4-BE49-F238E27FC236}">
                <a16:creationId xmlns:a16="http://schemas.microsoft.com/office/drawing/2014/main" id="{21C93D26-BC2A-C0CD-603E-F902511C1DB2}"/>
              </a:ext>
            </a:extLst>
          </p:cNvPr>
          <p:cNvSpPr>
            <a:spLocks noGrp="1"/>
          </p:cNvSpPr>
          <p:nvPr>
            <p:ph type="body" sz="quarter" idx="13"/>
          </p:nvPr>
        </p:nvSpPr>
        <p:spPr>
          <a:xfrm>
            <a:off x="323528" y="843558"/>
            <a:ext cx="8460471" cy="4032448"/>
          </a:xfrm>
        </p:spPr>
        <p:txBody>
          <a:bodyPr/>
          <a:lstStyle/>
          <a:p>
            <a:pPr marL="0" indent="0">
              <a:spcBef>
                <a:spcPts val="0"/>
              </a:spcBef>
              <a:spcAft>
                <a:spcPts val="0"/>
              </a:spcAft>
              <a:buNone/>
            </a:pPr>
            <a:endParaRPr lang="fr-FR" sz="1800" u="sng" dirty="0"/>
          </a:p>
          <a:p>
            <a:pPr marL="0" indent="0">
              <a:spcBef>
                <a:spcPts val="0"/>
              </a:spcBef>
              <a:spcAft>
                <a:spcPts val="0"/>
              </a:spcAft>
              <a:buNone/>
            </a:pPr>
            <a:endParaRPr lang="fr-FR" sz="1800" i="1" dirty="0"/>
          </a:p>
          <a:p>
            <a:pPr marL="0" indent="0">
              <a:spcBef>
                <a:spcPts val="0"/>
              </a:spcBef>
              <a:spcAft>
                <a:spcPts val="0"/>
              </a:spcAft>
              <a:buNone/>
            </a:pPr>
            <a:endParaRPr lang="fr-FR" altLang="fr-FR" sz="1800" b="0" i="1" dirty="0">
              <a:solidFill>
                <a:srgbClr val="0000CC"/>
              </a:solidFill>
              <a:effectLst>
                <a:outerShdw blurRad="38100" dist="38100" dir="2700000" algn="tl">
                  <a:srgbClr val="000000">
                    <a:alpha val="43137"/>
                  </a:srgbClr>
                </a:outerShdw>
              </a:effectLst>
            </a:endParaRPr>
          </a:p>
          <a:p>
            <a:pPr marL="0" indent="0">
              <a:spcBef>
                <a:spcPts val="0"/>
              </a:spcBef>
              <a:spcAft>
                <a:spcPts val="0"/>
              </a:spcAft>
              <a:buClr>
                <a:schemeClr val="accent3"/>
              </a:buClr>
              <a:buNone/>
              <a:defRPr/>
            </a:pPr>
            <a:endParaRPr lang="fr-FR" altLang="fr-FR" sz="1800" b="0" i="1" dirty="0">
              <a:solidFill>
                <a:srgbClr val="0000CC"/>
              </a:solidFill>
            </a:endParaRPr>
          </a:p>
          <a:p>
            <a:pPr marL="0" indent="0">
              <a:spcBef>
                <a:spcPts val="0"/>
              </a:spcBef>
              <a:spcAft>
                <a:spcPts val="0"/>
              </a:spcAft>
              <a:buNone/>
            </a:pPr>
            <a:endParaRPr lang="fr-FR" sz="1800" u="sng" dirty="0"/>
          </a:p>
          <a:p>
            <a:pPr marL="0" indent="0">
              <a:lnSpc>
                <a:spcPct val="114000"/>
              </a:lnSpc>
              <a:spcBef>
                <a:spcPts val="0"/>
              </a:spcBef>
              <a:spcAft>
                <a:spcPts val="0"/>
              </a:spcAft>
              <a:buNone/>
            </a:pPr>
            <a:endParaRPr lang="fr-FR" sz="1800" u="sng" dirty="0"/>
          </a:p>
        </p:txBody>
      </p:sp>
      <p:pic>
        <p:nvPicPr>
          <p:cNvPr id="5" name="Image 4" descr="Test de la Toyota Prius hybride rechargeable à Strasbourg"/>
          <p:cNvPicPr/>
          <p:nvPr/>
        </p:nvPicPr>
        <p:blipFill>
          <a:blip r:embed="rId3">
            <a:extLst>
              <a:ext uri="{28A0092B-C50C-407E-A947-70E740481C1C}">
                <a14:useLocalDpi xmlns:a14="http://schemas.microsoft.com/office/drawing/2010/main" val="0"/>
              </a:ext>
            </a:extLst>
          </a:blip>
          <a:srcRect/>
          <a:stretch>
            <a:fillRect/>
          </a:stretch>
        </p:blipFill>
        <p:spPr bwMode="auto">
          <a:xfrm>
            <a:off x="1979712" y="771470"/>
            <a:ext cx="6480720" cy="4177749"/>
          </a:xfrm>
          <a:prstGeom prst="rect">
            <a:avLst/>
          </a:prstGeom>
          <a:noFill/>
          <a:ln>
            <a:noFill/>
          </a:ln>
        </p:spPr>
      </p:pic>
      <p:sp>
        <p:nvSpPr>
          <p:cNvPr id="6" name="Espace réservé du contenu 2"/>
          <p:cNvSpPr txBox="1">
            <a:spLocks/>
          </p:cNvSpPr>
          <p:nvPr/>
        </p:nvSpPr>
        <p:spPr>
          <a:xfrm>
            <a:off x="2483768" y="770344"/>
            <a:ext cx="6048672" cy="1441365"/>
          </a:xfrm>
          <a:prstGeom prst="rect">
            <a:avLst/>
          </a:prstGeom>
        </p:spPr>
        <p:txBody>
          <a:bodyPr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fr-FR" b="1" i="1" dirty="0">
                <a:solidFill>
                  <a:schemeClr val="bg1"/>
                </a:solidFill>
                <a:latin typeface="Arial" panose="020B0604020202020204" pitchFamily="34" charset="0"/>
                <a:cs typeface="Arial" panose="020B0604020202020204" pitchFamily="34" charset="0"/>
              </a:rPr>
              <a:t>« Accompagner la transition de la mobilité thermique vers la mobilité électrique en formant les professionnels                   de demain ».</a:t>
            </a:r>
            <a:endParaRPr lang="fr-FR" b="1" dirty="0">
              <a:solidFill>
                <a:schemeClr val="bg1"/>
              </a:solidFill>
              <a:latin typeface="Arial" panose="020B0604020202020204" pitchFamily="34" charset="0"/>
              <a:cs typeface="Arial" panose="020B0604020202020204" pitchFamily="34" charset="0"/>
            </a:endParaRPr>
          </a:p>
        </p:txBody>
      </p:sp>
      <p:pic>
        <p:nvPicPr>
          <p:cNvPr id="7" name="Image 6"/>
          <p:cNvPicPr>
            <a:picLocks noChangeAspect="1"/>
          </p:cNvPicPr>
          <p:nvPr/>
        </p:nvPicPr>
        <p:blipFill>
          <a:blip r:embed="rId4"/>
          <a:stretch>
            <a:fillRect/>
          </a:stretch>
        </p:blipFill>
        <p:spPr>
          <a:xfrm>
            <a:off x="207532" y="4227934"/>
            <a:ext cx="1085443" cy="609039"/>
          </a:xfrm>
          <a:prstGeom prst="rect">
            <a:avLst/>
          </a:prstGeom>
        </p:spPr>
      </p:pic>
      <p:pic>
        <p:nvPicPr>
          <p:cNvPr id="9" name="Image 8"/>
          <p:cNvPicPr>
            <a:picLocks noChangeAspect="1"/>
          </p:cNvPicPr>
          <p:nvPr/>
        </p:nvPicPr>
        <p:blipFill>
          <a:blip r:embed="rId5"/>
          <a:stretch>
            <a:fillRect/>
          </a:stretch>
        </p:blipFill>
        <p:spPr>
          <a:xfrm>
            <a:off x="92027" y="890470"/>
            <a:ext cx="833335" cy="961200"/>
          </a:xfrm>
          <a:prstGeom prst="rect">
            <a:avLst/>
          </a:prstGeom>
        </p:spPr>
      </p:pic>
      <p:pic>
        <p:nvPicPr>
          <p:cNvPr id="10" name="Image 9"/>
          <p:cNvPicPr>
            <a:picLocks noChangeAspect="1"/>
          </p:cNvPicPr>
          <p:nvPr/>
        </p:nvPicPr>
        <p:blipFill>
          <a:blip r:embed="rId6"/>
          <a:stretch>
            <a:fillRect/>
          </a:stretch>
        </p:blipFill>
        <p:spPr>
          <a:xfrm>
            <a:off x="898856" y="890470"/>
            <a:ext cx="864832" cy="961200"/>
          </a:xfrm>
          <a:prstGeom prst="rect">
            <a:avLst/>
          </a:prstGeom>
        </p:spPr>
      </p:pic>
      <p:pic>
        <p:nvPicPr>
          <p:cNvPr id="11" name="Image 10"/>
          <p:cNvPicPr>
            <a:picLocks noChangeAspect="1"/>
          </p:cNvPicPr>
          <p:nvPr/>
        </p:nvPicPr>
        <p:blipFill>
          <a:blip r:embed="rId7"/>
          <a:stretch>
            <a:fillRect/>
          </a:stretch>
        </p:blipFill>
        <p:spPr>
          <a:xfrm>
            <a:off x="110238" y="2046062"/>
            <a:ext cx="789354" cy="885728"/>
          </a:xfrm>
          <a:prstGeom prst="rect">
            <a:avLst/>
          </a:prstGeom>
        </p:spPr>
      </p:pic>
      <p:pic>
        <p:nvPicPr>
          <p:cNvPr id="13" name="Image 12"/>
          <p:cNvPicPr>
            <a:picLocks noChangeAspect="1"/>
          </p:cNvPicPr>
          <p:nvPr/>
        </p:nvPicPr>
        <p:blipFill rotWithShape="1">
          <a:blip r:embed="rId8"/>
          <a:srcRect t="20226" b="14078"/>
          <a:stretch/>
        </p:blipFill>
        <p:spPr>
          <a:xfrm>
            <a:off x="261160" y="3174455"/>
            <a:ext cx="854456" cy="333399"/>
          </a:xfrm>
          <a:prstGeom prst="rect">
            <a:avLst/>
          </a:prstGeom>
        </p:spPr>
      </p:pic>
      <p:pic>
        <p:nvPicPr>
          <p:cNvPr id="14" name="Image 13"/>
          <p:cNvPicPr>
            <a:picLocks noChangeAspect="1"/>
          </p:cNvPicPr>
          <p:nvPr/>
        </p:nvPicPr>
        <p:blipFill>
          <a:blip r:embed="rId9"/>
          <a:stretch>
            <a:fillRect/>
          </a:stretch>
        </p:blipFill>
        <p:spPr>
          <a:xfrm>
            <a:off x="294952" y="3659398"/>
            <a:ext cx="603904" cy="257666"/>
          </a:xfrm>
          <a:prstGeom prst="rect">
            <a:avLst/>
          </a:prstGeom>
        </p:spPr>
      </p:pic>
    </p:spTree>
    <p:extLst>
      <p:ext uri="{BB962C8B-B14F-4D97-AF65-F5344CB8AC3E}">
        <p14:creationId xmlns:p14="http://schemas.microsoft.com/office/powerpoint/2010/main" val="3223660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6FBF2-5D1A-87E6-69F9-C55C46B2256E}"/>
              </a:ext>
            </a:extLst>
          </p:cNvPr>
          <p:cNvSpPr>
            <a:spLocks noGrp="1"/>
          </p:cNvSpPr>
          <p:nvPr>
            <p:ph type="title"/>
          </p:nvPr>
        </p:nvSpPr>
        <p:spPr>
          <a:xfrm>
            <a:off x="1691680" y="51470"/>
            <a:ext cx="7452320" cy="720000"/>
          </a:xfrm>
        </p:spPr>
        <p:txBody>
          <a:bodyPr anchor="ctr" anchorCtr="0"/>
          <a:lstStyle/>
          <a:p>
            <a:pPr algn="ctr">
              <a:lnSpc>
                <a:spcPct val="100000"/>
              </a:lnSpc>
            </a:pPr>
            <a:r>
              <a:rPr lang="fr-FR" i="1" dirty="0">
                <a:solidFill>
                  <a:srgbClr val="006600"/>
                </a:solidFill>
                <a:latin typeface="Calibri" pitchFamily="34" charset="0"/>
                <a:cs typeface="Arial" charset="0"/>
              </a:rPr>
              <a:t>Des objectifs différents mais partagés</a:t>
            </a:r>
            <a:endParaRPr lang="en-FR" dirty="0"/>
          </a:p>
        </p:txBody>
      </p:sp>
      <p:sp>
        <p:nvSpPr>
          <p:cNvPr id="3" name="Slide Number Placeholder 2">
            <a:extLst>
              <a:ext uri="{FF2B5EF4-FFF2-40B4-BE49-F238E27FC236}">
                <a16:creationId xmlns:a16="http://schemas.microsoft.com/office/drawing/2014/main" id="{6B37E3DB-C4DD-B511-4F33-A10ED01901F9}"/>
              </a:ext>
            </a:extLst>
          </p:cNvPr>
          <p:cNvSpPr>
            <a:spLocks noGrp="1"/>
          </p:cNvSpPr>
          <p:nvPr>
            <p:ph type="sldNum" sz="quarter" idx="12"/>
          </p:nvPr>
        </p:nvSpPr>
        <p:spPr/>
        <p:txBody>
          <a:bodyPr/>
          <a:lstStyle/>
          <a:p>
            <a:fld id="{733122C9-A0B9-462F-8757-0847AD287B63}" type="slidenum">
              <a:rPr lang="fr-FR" smtClean="0"/>
              <a:pPr/>
              <a:t>8</a:t>
            </a:fld>
            <a:endParaRPr lang="fr-FR" dirty="0"/>
          </a:p>
        </p:txBody>
      </p:sp>
      <p:sp>
        <p:nvSpPr>
          <p:cNvPr id="4" name="Text Placeholder 3">
            <a:extLst>
              <a:ext uri="{FF2B5EF4-FFF2-40B4-BE49-F238E27FC236}">
                <a16:creationId xmlns:a16="http://schemas.microsoft.com/office/drawing/2014/main" id="{21C93D26-BC2A-C0CD-603E-F902511C1DB2}"/>
              </a:ext>
            </a:extLst>
          </p:cNvPr>
          <p:cNvSpPr>
            <a:spLocks noGrp="1"/>
          </p:cNvSpPr>
          <p:nvPr>
            <p:ph type="body" sz="quarter" idx="13"/>
          </p:nvPr>
        </p:nvSpPr>
        <p:spPr>
          <a:xfrm>
            <a:off x="323528" y="843558"/>
            <a:ext cx="8460471" cy="4032448"/>
          </a:xfrm>
        </p:spPr>
        <p:txBody>
          <a:bodyPr/>
          <a:lstStyle/>
          <a:p>
            <a:pPr marL="0" indent="0">
              <a:spcBef>
                <a:spcPts val="0"/>
              </a:spcBef>
              <a:spcAft>
                <a:spcPts val="0"/>
              </a:spcAft>
              <a:buClr>
                <a:schemeClr val="accent3"/>
              </a:buClr>
              <a:buNone/>
              <a:defRPr/>
            </a:pPr>
            <a:r>
              <a:rPr lang="fr-FR" altLang="fr-FR" sz="1200" b="0" i="1" dirty="0">
                <a:solidFill>
                  <a:srgbClr val="0000CC"/>
                </a:solidFill>
                <a:effectLst>
                  <a:outerShdw blurRad="38100" dist="38100" dir="2700000" algn="tl">
                    <a:srgbClr val="000000">
                      <a:alpha val="43137"/>
                    </a:srgbClr>
                  </a:outerShdw>
                </a:effectLst>
              </a:rPr>
              <a:t> </a:t>
            </a:r>
          </a:p>
          <a:p>
            <a:pPr marL="0" indent="0">
              <a:spcBef>
                <a:spcPts val="0"/>
              </a:spcBef>
              <a:spcAft>
                <a:spcPts val="0"/>
              </a:spcAft>
              <a:buClr>
                <a:schemeClr val="accent3"/>
              </a:buClr>
              <a:buNone/>
              <a:defRPr/>
            </a:pPr>
            <a:endParaRPr lang="fr-FR" altLang="fr-FR" sz="1200" b="0" i="1" dirty="0">
              <a:solidFill>
                <a:srgbClr val="0000CC"/>
              </a:solidFill>
            </a:endParaRPr>
          </a:p>
          <a:p>
            <a:pPr marL="0" indent="0">
              <a:spcBef>
                <a:spcPts val="0"/>
              </a:spcBef>
              <a:spcAft>
                <a:spcPts val="0"/>
              </a:spcAft>
              <a:buNone/>
            </a:pPr>
            <a:endParaRPr lang="fr-FR" sz="1200" u="sng" dirty="0"/>
          </a:p>
          <a:p>
            <a:pPr marL="0" indent="0">
              <a:lnSpc>
                <a:spcPct val="114000"/>
              </a:lnSpc>
              <a:spcBef>
                <a:spcPts val="0"/>
              </a:spcBef>
              <a:spcAft>
                <a:spcPts val="0"/>
              </a:spcAft>
              <a:buNone/>
            </a:pPr>
            <a:endParaRPr lang="fr-FR" sz="1200" u="sng" dirty="0"/>
          </a:p>
        </p:txBody>
      </p:sp>
      <p:pic>
        <p:nvPicPr>
          <p:cNvPr id="5" name="Image 4"/>
          <p:cNvPicPr>
            <a:picLocks noChangeAspect="1"/>
          </p:cNvPicPr>
          <p:nvPr/>
        </p:nvPicPr>
        <p:blipFill>
          <a:blip r:embed="rId3"/>
          <a:stretch>
            <a:fillRect/>
          </a:stretch>
        </p:blipFill>
        <p:spPr>
          <a:xfrm>
            <a:off x="357185" y="1186651"/>
            <a:ext cx="951837" cy="1097885"/>
          </a:xfrm>
          <a:prstGeom prst="rect">
            <a:avLst/>
          </a:prstGeom>
        </p:spPr>
      </p:pic>
      <p:pic>
        <p:nvPicPr>
          <p:cNvPr id="7" name="Image 6"/>
          <p:cNvPicPr>
            <a:picLocks noChangeAspect="1"/>
          </p:cNvPicPr>
          <p:nvPr/>
        </p:nvPicPr>
        <p:blipFill>
          <a:blip r:embed="rId4"/>
          <a:stretch>
            <a:fillRect/>
          </a:stretch>
        </p:blipFill>
        <p:spPr>
          <a:xfrm>
            <a:off x="201993" y="2284536"/>
            <a:ext cx="1149475" cy="1277561"/>
          </a:xfrm>
          <a:prstGeom prst="rect">
            <a:avLst/>
          </a:prstGeom>
        </p:spPr>
      </p:pic>
      <p:pic>
        <p:nvPicPr>
          <p:cNvPr id="8" name="Image 7"/>
          <p:cNvPicPr>
            <a:picLocks noChangeAspect="1"/>
          </p:cNvPicPr>
          <p:nvPr/>
        </p:nvPicPr>
        <p:blipFill>
          <a:blip r:embed="rId5"/>
          <a:stretch>
            <a:fillRect/>
          </a:stretch>
        </p:blipFill>
        <p:spPr>
          <a:xfrm>
            <a:off x="283052" y="3564169"/>
            <a:ext cx="976580" cy="1095813"/>
          </a:xfrm>
          <a:prstGeom prst="rect">
            <a:avLst/>
          </a:prstGeom>
        </p:spPr>
      </p:pic>
      <p:sp>
        <p:nvSpPr>
          <p:cNvPr id="11" name="Rectangle 10"/>
          <p:cNvSpPr/>
          <p:nvPr/>
        </p:nvSpPr>
        <p:spPr>
          <a:xfrm>
            <a:off x="1691681" y="1325542"/>
            <a:ext cx="7092318" cy="3262432"/>
          </a:xfrm>
          <a:prstGeom prst="rect">
            <a:avLst/>
          </a:prstGeom>
        </p:spPr>
        <p:txBody>
          <a:bodyPr wrap="square">
            <a:spAutoFit/>
          </a:bodyPr>
          <a:lstStyle/>
          <a:p>
            <a:pPr marL="342900" indent="-342900">
              <a:buFont typeface="Arial" panose="020B0604020202020204" pitchFamily="34" charset="0"/>
              <a:buChar char="•"/>
            </a:pPr>
            <a:r>
              <a:rPr lang="fr-FR" sz="2400" dirty="0"/>
              <a:t>professionnaliser les élèves de BAC PRO Maintenance des véhicules en adaptant les plateaux techniques aux évolutions de la filière ;</a:t>
            </a:r>
          </a:p>
          <a:p>
            <a:pPr marL="342900" indent="-342900">
              <a:buFont typeface="Arial" panose="020B0604020202020204" pitchFamily="34" charset="0"/>
              <a:buChar char="•"/>
            </a:pPr>
            <a:endParaRPr lang="fr-FR" sz="1400" dirty="0"/>
          </a:p>
          <a:p>
            <a:pPr marL="342900" indent="-342900">
              <a:buFont typeface="Arial" panose="020B0604020202020204" pitchFamily="34" charset="0"/>
              <a:buChar char="•"/>
            </a:pPr>
            <a:r>
              <a:rPr lang="fr-FR" sz="2400" dirty="0"/>
              <a:t>permettre à des étudiants de BTS Electrotechnique de l’académie Nancy-Metz de procéder à l’étude d’implantation et aux raccordements des bornes de recharge dans le cadre de leur projet d’étude. </a:t>
            </a:r>
          </a:p>
        </p:txBody>
      </p:sp>
    </p:spTree>
    <p:extLst>
      <p:ext uri="{BB962C8B-B14F-4D97-AF65-F5344CB8AC3E}">
        <p14:creationId xmlns:p14="http://schemas.microsoft.com/office/powerpoint/2010/main" val="707877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6FBF2-5D1A-87E6-69F9-C55C46B2256E}"/>
              </a:ext>
            </a:extLst>
          </p:cNvPr>
          <p:cNvSpPr>
            <a:spLocks noGrp="1"/>
          </p:cNvSpPr>
          <p:nvPr>
            <p:ph type="title"/>
          </p:nvPr>
        </p:nvSpPr>
        <p:spPr>
          <a:xfrm>
            <a:off x="1691680" y="51470"/>
            <a:ext cx="7452320" cy="720000"/>
          </a:xfrm>
        </p:spPr>
        <p:txBody>
          <a:bodyPr anchor="ctr" anchorCtr="0"/>
          <a:lstStyle/>
          <a:p>
            <a:pPr algn="ctr">
              <a:lnSpc>
                <a:spcPct val="100000"/>
              </a:lnSpc>
            </a:pPr>
            <a:r>
              <a:rPr lang="fr-FR" i="1" dirty="0">
                <a:solidFill>
                  <a:srgbClr val="006600"/>
                </a:solidFill>
                <a:latin typeface="Calibri" pitchFamily="34" charset="0"/>
                <a:cs typeface="Arial" charset="0"/>
              </a:rPr>
              <a:t>Des objectifs différents mais partagés</a:t>
            </a:r>
            <a:endParaRPr lang="en-FR" dirty="0"/>
          </a:p>
        </p:txBody>
      </p:sp>
      <p:sp>
        <p:nvSpPr>
          <p:cNvPr id="3" name="Slide Number Placeholder 2">
            <a:extLst>
              <a:ext uri="{FF2B5EF4-FFF2-40B4-BE49-F238E27FC236}">
                <a16:creationId xmlns:a16="http://schemas.microsoft.com/office/drawing/2014/main" id="{6B37E3DB-C4DD-B511-4F33-A10ED01901F9}"/>
              </a:ext>
            </a:extLst>
          </p:cNvPr>
          <p:cNvSpPr>
            <a:spLocks noGrp="1"/>
          </p:cNvSpPr>
          <p:nvPr>
            <p:ph type="sldNum" sz="quarter" idx="12"/>
          </p:nvPr>
        </p:nvSpPr>
        <p:spPr/>
        <p:txBody>
          <a:bodyPr/>
          <a:lstStyle/>
          <a:p>
            <a:fld id="{733122C9-A0B9-462F-8757-0847AD287B63}" type="slidenum">
              <a:rPr lang="fr-FR" smtClean="0"/>
              <a:pPr/>
              <a:t>9</a:t>
            </a:fld>
            <a:endParaRPr lang="fr-FR" dirty="0"/>
          </a:p>
        </p:txBody>
      </p:sp>
      <p:sp>
        <p:nvSpPr>
          <p:cNvPr id="4" name="Text Placeholder 3">
            <a:extLst>
              <a:ext uri="{FF2B5EF4-FFF2-40B4-BE49-F238E27FC236}">
                <a16:creationId xmlns:a16="http://schemas.microsoft.com/office/drawing/2014/main" id="{21C93D26-BC2A-C0CD-603E-F902511C1DB2}"/>
              </a:ext>
            </a:extLst>
          </p:cNvPr>
          <p:cNvSpPr>
            <a:spLocks noGrp="1"/>
          </p:cNvSpPr>
          <p:nvPr>
            <p:ph type="body" sz="quarter" idx="13"/>
          </p:nvPr>
        </p:nvSpPr>
        <p:spPr>
          <a:xfrm>
            <a:off x="323528" y="843558"/>
            <a:ext cx="8460471" cy="4032448"/>
          </a:xfrm>
        </p:spPr>
        <p:txBody>
          <a:bodyPr/>
          <a:lstStyle/>
          <a:p>
            <a:pPr marL="0" indent="0">
              <a:spcBef>
                <a:spcPts val="0"/>
              </a:spcBef>
              <a:spcAft>
                <a:spcPts val="0"/>
              </a:spcAft>
              <a:buClr>
                <a:schemeClr val="accent3"/>
              </a:buClr>
              <a:buNone/>
              <a:defRPr/>
            </a:pPr>
            <a:r>
              <a:rPr lang="fr-FR" altLang="fr-FR" sz="1200" b="0" i="1" dirty="0">
                <a:solidFill>
                  <a:srgbClr val="0000CC"/>
                </a:solidFill>
                <a:effectLst>
                  <a:outerShdw blurRad="38100" dist="38100" dir="2700000" algn="tl">
                    <a:srgbClr val="000000">
                      <a:alpha val="43137"/>
                    </a:srgbClr>
                  </a:outerShdw>
                </a:effectLst>
              </a:rPr>
              <a:t> </a:t>
            </a:r>
          </a:p>
          <a:p>
            <a:pPr marL="0" indent="0">
              <a:spcBef>
                <a:spcPts val="0"/>
              </a:spcBef>
              <a:spcAft>
                <a:spcPts val="0"/>
              </a:spcAft>
              <a:buClr>
                <a:schemeClr val="accent3"/>
              </a:buClr>
              <a:buNone/>
              <a:defRPr/>
            </a:pPr>
            <a:endParaRPr lang="fr-FR" altLang="fr-FR" sz="1200" b="0" i="1" dirty="0">
              <a:solidFill>
                <a:srgbClr val="0000CC"/>
              </a:solidFill>
            </a:endParaRPr>
          </a:p>
          <a:p>
            <a:pPr marL="0" indent="0">
              <a:spcBef>
                <a:spcPts val="0"/>
              </a:spcBef>
              <a:spcAft>
                <a:spcPts val="0"/>
              </a:spcAft>
              <a:buNone/>
            </a:pPr>
            <a:endParaRPr lang="fr-FR" sz="1200" u="sng" dirty="0"/>
          </a:p>
          <a:p>
            <a:pPr marL="0" indent="0">
              <a:lnSpc>
                <a:spcPct val="114000"/>
              </a:lnSpc>
              <a:spcBef>
                <a:spcPts val="0"/>
              </a:spcBef>
              <a:spcAft>
                <a:spcPts val="0"/>
              </a:spcAft>
              <a:buNone/>
            </a:pPr>
            <a:endParaRPr lang="fr-FR" sz="1200" u="sng" dirty="0"/>
          </a:p>
        </p:txBody>
      </p:sp>
      <p:pic>
        <p:nvPicPr>
          <p:cNvPr id="6" name="Image 5"/>
          <p:cNvPicPr>
            <a:picLocks noChangeAspect="1"/>
          </p:cNvPicPr>
          <p:nvPr/>
        </p:nvPicPr>
        <p:blipFill>
          <a:blip r:embed="rId3"/>
          <a:stretch>
            <a:fillRect/>
          </a:stretch>
        </p:blipFill>
        <p:spPr>
          <a:xfrm>
            <a:off x="162208" y="1995686"/>
            <a:ext cx="2444939" cy="1368152"/>
          </a:xfrm>
          <a:prstGeom prst="rect">
            <a:avLst/>
          </a:prstGeom>
        </p:spPr>
      </p:pic>
      <p:sp>
        <p:nvSpPr>
          <p:cNvPr id="11" name="Text Placeholder 3">
            <a:extLst>
              <a:ext uri="{FF2B5EF4-FFF2-40B4-BE49-F238E27FC236}">
                <a16:creationId xmlns:a16="http://schemas.microsoft.com/office/drawing/2014/main" id="{21C93D26-BC2A-C0CD-603E-F902511C1DB2}"/>
              </a:ext>
            </a:extLst>
          </p:cNvPr>
          <p:cNvSpPr>
            <a:spLocks noGrp="1"/>
          </p:cNvSpPr>
          <p:nvPr>
            <p:ph type="body" sz="quarter" idx="13"/>
          </p:nvPr>
        </p:nvSpPr>
        <p:spPr>
          <a:xfrm>
            <a:off x="2768467" y="1419622"/>
            <a:ext cx="5996495" cy="3384416"/>
          </a:xfrm>
        </p:spPr>
        <p:txBody>
          <a:bodyPr/>
          <a:lstStyle/>
          <a:p>
            <a:pPr marL="342900" indent="-342900">
              <a:lnSpc>
                <a:spcPct val="114000"/>
              </a:lnSpc>
              <a:spcBef>
                <a:spcPts val="0"/>
              </a:spcBef>
              <a:spcAft>
                <a:spcPts val="0"/>
              </a:spcAft>
              <a:buFont typeface="Arial" panose="020B0604020202020204" pitchFamily="34" charset="0"/>
              <a:buChar char="•"/>
            </a:pPr>
            <a:r>
              <a:rPr lang="fr-FR" sz="2400" b="0" dirty="0"/>
              <a:t>Moderniser la politique de transport de la région Grand Est, en cohérence avec son ambition de développement durable. </a:t>
            </a:r>
          </a:p>
          <a:p>
            <a:pPr marL="0" indent="0">
              <a:lnSpc>
                <a:spcPct val="114000"/>
              </a:lnSpc>
              <a:spcBef>
                <a:spcPts val="0"/>
              </a:spcBef>
              <a:spcAft>
                <a:spcPts val="0"/>
              </a:spcAft>
              <a:buNone/>
            </a:pPr>
            <a:endParaRPr lang="fr-FR" sz="1600" b="0" dirty="0"/>
          </a:p>
          <a:p>
            <a:pPr marL="342900" indent="-342900">
              <a:lnSpc>
                <a:spcPct val="114000"/>
              </a:lnSpc>
              <a:spcBef>
                <a:spcPts val="0"/>
              </a:spcBef>
              <a:spcAft>
                <a:spcPts val="0"/>
              </a:spcAft>
              <a:buFont typeface="Arial" panose="020B0604020202020204" pitchFamily="34" charset="0"/>
              <a:buChar char="•"/>
            </a:pPr>
            <a:r>
              <a:rPr lang="fr-FR" sz="2400" b="0" dirty="0"/>
              <a:t>Soutenir une filière automobile fortement implantée. </a:t>
            </a:r>
          </a:p>
          <a:p>
            <a:pPr marL="0" indent="0">
              <a:lnSpc>
                <a:spcPct val="114000"/>
              </a:lnSpc>
              <a:spcBef>
                <a:spcPts val="0"/>
              </a:spcBef>
              <a:spcAft>
                <a:spcPts val="0"/>
              </a:spcAft>
              <a:buNone/>
            </a:pPr>
            <a:endParaRPr lang="fr-FR" sz="1600" b="0" dirty="0"/>
          </a:p>
          <a:p>
            <a:pPr marL="342900" indent="-342900">
              <a:lnSpc>
                <a:spcPct val="114000"/>
              </a:lnSpc>
              <a:spcBef>
                <a:spcPts val="0"/>
              </a:spcBef>
              <a:spcAft>
                <a:spcPts val="0"/>
              </a:spcAft>
              <a:buFont typeface="Arial" panose="020B0604020202020204" pitchFamily="34" charset="0"/>
              <a:buChar char="•"/>
            </a:pPr>
            <a:r>
              <a:rPr lang="fr-FR" sz="2400" b="0" dirty="0"/>
              <a:t>Investir pour les lycées du futur</a:t>
            </a:r>
          </a:p>
        </p:txBody>
      </p:sp>
    </p:spTree>
    <p:extLst>
      <p:ext uri="{BB962C8B-B14F-4D97-AF65-F5344CB8AC3E}">
        <p14:creationId xmlns:p14="http://schemas.microsoft.com/office/powerpoint/2010/main" val="1999820706"/>
      </p:ext>
    </p:extLst>
  </p:cSld>
  <p:clrMapOvr>
    <a:masterClrMapping/>
  </p:clrMapOvr>
</p:sld>
</file>

<file path=ppt/theme/theme1.xml><?xml version="1.0" encoding="utf-8"?>
<a:theme xmlns:a="http://schemas.openxmlformats.org/drawingml/2006/main" name="OPÉRATEURS">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_operateurs_marianne" id="{1EB93FB9-5B2A-4444-9D92-666D34DD4FF3}" vid="{9879FAF7-A2DC-4F74-A711-29419AA131B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escription0 xmlns="d9b8819f-644e-4e2e-bf09-8a76532e681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73AB55E0CC5DA459F57F5A42893F46A005A087D358B12CA4E82A8A8BA9B8A8CF200D3544DBFAD4F664AA25DF68E6D1F0A9E00689F2856DFEDCE40890FDCED81A7DFC9005761E08C1A07DB43B3A357B10727CD5A" ma:contentTypeVersion="2" ma:contentTypeDescription="Crée un document." ma:contentTypeScope="" ma:versionID="3b2eb62d90c0b376c2b485a936e4b745">
  <xsd:schema xmlns:xsd="http://www.w3.org/2001/XMLSchema" xmlns:xs="http://www.w3.org/2001/XMLSchema" xmlns:p="http://schemas.microsoft.com/office/2006/metadata/properties" xmlns:ns2="d9b8819f-644e-4e2e-bf09-8a76532e681c" targetNamespace="http://schemas.microsoft.com/office/2006/metadata/properties" ma:root="true" ma:fieldsID="974c2ac12628b5015b2945173a957d44" ns2:_="">
    <xsd:import namespace="d9b8819f-644e-4e2e-bf09-8a76532e681c"/>
    <xsd:element name="properties">
      <xsd:complexType>
        <xsd:sequence>
          <xsd:element name="documentManagement">
            <xsd:complexType>
              <xsd:all>
                <xsd:element ref="ns2: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b8819f-644e-4e2e-bf09-8a76532e681c" elementFormDefault="qualified">
    <xsd:import namespace="http://schemas.microsoft.com/office/2006/documentManagement/types"/>
    <xsd:import namespace="http://schemas.microsoft.com/office/infopath/2007/PartnerControls"/>
    <xsd:element name="Description0" ma:index="8" nillable="true" ma:displayName="Description" ma:description="Description du document" ma:internalName="Description0">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ma:readOnly="true"/>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644853-58D5-4E4F-918E-447A87E43617}">
  <ds:schemaRefs>
    <ds:schemaRef ds:uri="http://schemas.microsoft.com/sharepoint/v3/contenttype/forms"/>
  </ds:schemaRefs>
</ds:datastoreItem>
</file>

<file path=customXml/itemProps2.xml><?xml version="1.0" encoding="utf-8"?>
<ds:datastoreItem xmlns:ds="http://schemas.openxmlformats.org/officeDocument/2006/customXml" ds:itemID="{45BA0E59-EC97-427E-B729-C78A72CB1682}">
  <ds:schemaRefs>
    <ds:schemaRef ds:uri="http://schemas.microsoft.com/office/2006/documentManagement/types"/>
    <ds:schemaRef ds:uri="http://purl.org/dc/terms/"/>
    <ds:schemaRef ds:uri="http://schemas.microsoft.com/office/2006/metadata/properties"/>
    <ds:schemaRef ds:uri="http://schemas.microsoft.com/office/infopath/2007/PartnerControls"/>
    <ds:schemaRef ds:uri="http://purl.org/dc/dcmitype/"/>
    <ds:schemaRef ds:uri="http://purl.org/dc/elements/1.1/"/>
    <ds:schemaRef ds:uri="http://schemas.openxmlformats.org/package/2006/metadata/core-properties"/>
    <ds:schemaRef ds:uri="d9b8819f-644e-4e2e-bf09-8a76532e681c"/>
    <ds:schemaRef ds:uri="http://www.w3.org/XML/1998/namespace"/>
  </ds:schemaRefs>
</ds:datastoreItem>
</file>

<file path=customXml/itemProps3.xml><?xml version="1.0" encoding="utf-8"?>
<ds:datastoreItem xmlns:ds="http://schemas.openxmlformats.org/officeDocument/2006/customXml" ds:itemID="{C97D3793-9BAC-458C-BD96-BB8CEE1F53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b8819f-644e-4e2e-bf09-8a76532e68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OPÉRATEURS</Template>
  <TotalTime>2585</TotalTime>
  <Words>2686</Words>
  <Application>Microsoft Office PowerPoint</Application>
  <PresentationFormat>Affichage à l'écran (16:9)</PresentationFormat>
  <Paragraphs>375</Paragraphs>
  <Slides>32</Slides>
  <Notes>13</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32</vt:i4>
      </vt:variant>
    </vt:vector>
  </HeadingPairs>
  <TitlesOfParts>
    <vt:vector size="36" baseType="lpstr">
      <vt:lpstr>Arial</vt:lpstr>
      <vt:lpstr>Calibri</vt:lpstr>
      <vt:lpstr>Times New Roman</vt:lpstr>
      <vt:lpstr>OPÉRATEURS</vt:lpstr>
      <vt:lpstr>Grenoble, le 13 mars 2024 à 8h15</vt:lpstr>
      <vt:lpstr>Origine du PROJET IRVE</vt:lpstr>
      <vt:lpstr>Origine du PROJET IRVE</vt:lpstr>
      <vt:lpstr>Origine du PROJET IRVE</vt:lpstr>
      <vt:lpstr>Déroulé du PROJET IRVE</vt:lpstr>
      <vt:lpstr>Déroulé : réunir les partenaires</vt:lpstr>
      <vt:lpstr>Objectif du PROJET IRVE</vt:lpstr>
      <vt:lpstr>Des objectifs différents mais partagés</vt:lpstr>
      <vt:lpstr>Des objectifs différents mais partagés</vt:lpstr>
      <vt:lpstr>Des objectifs différents mais partagés</vt:lpstr>
      <vt:lpstr>Démarche de travail</vt:lpstr>
      <vt:lpstr>Lien EDF R&amp;D des RENARDIERES - IZIVIA</vt:lpstr>
      <vt:lpstr>Projet IRVE GRAND EST :  Notre expérience  Éric SCHMITT &amp; Guy DENOZI  BTS ÉLECTROTECHNIQUE  Promotion 2022</vt:lpstr>
      <vt:lpstr>SOMMAIRE</vt:lpstr>
      <vt:lpstr>LANCEMENT DU PROJET</vt:lpstr>
      <vt:lpstr>LA FORMATION DES PROFESSEURS ENCADRANTS DE PROJETS</vt:lpstr>
      <vt:lpstr>MISE EN PLACE DE LA FORMATION</vt:lpstr>
      <vt:lpstr>FEUILLE DE ROUTE DE LA FORMATION</vt:lpstr>
      <vt:lpstr>BILAN DE LA FORMATION</vt:lpstr>
      <vt:lpstr>RÉINVESTISSEMENT DE LA FORMATION 1/2</vt:lpstr>
      <vt:lpstr>RÉINVESTISSEMENT DE LA FORMATION 2/2</vt:lpstr>
      <vt:lpstr>Le projet IRVE GRAND EST</vt:lpstr>
      <vt:lpstr>PRÉPARATION DU CAHIER DES CHARGES DU PROJET</vt:lpstr>
      <vt:lpstr>CONTRAINTES DU PROJET</vt:lpstr>
      <vt:lpstr>Définition du projet 1/3</vt:lpstr>
      <vt:lpstr>Présentation PowerPoint</vt:lpstr>
      <vt:lpstr>Demande client</vt:lpstr>
      <vt:lpstr>DÉROULEMENT DU PROJET 1/2</vt:lpstr>
      <vt:lpstr>DÉROULEMENT DU PROJET 2/2</vt:lpstr>
      <vt:lpstr>FINALISATION DU PROJET</vt:lpstr>
      <vt:lpstr>BILAN À L’ISSUE DE LA PREMIÈRE SESSION</vt:lpstr>
      <vt:lpstr>EN CONCLUSION</vt:lpstr>
    </vt:vector>
  </TitlesOfParts>
  <Manager>Client</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 format 16/9 standard sans pied de page</dc:title>
  <dc:subject>Client</dc:subject>
  <dc:creator>Microsoft Office User</dc:creator>
  <cp:lastModifiedBy>Claude Pojolat</cp:lastModifiedBy>
  <cp:revision>124</cp:revision>
  <dcterms:created xsi:type="dcterms:W3CDTF">2020-08-05T13:45:51Z</dcterms:created>
  <dcterms:modified xsi:type="dcterms:W3CDTF">2024-03-12T05:17:45Z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0x010100873AB55E0CC5DA459F57F5A42893F46A005A087D358B12CA4E82A8A8BA9B8A8CF200D3544DBFAD4F664AA25DF68E6D1F0A9E00689F2856DFEDCE40890FDCED81A7DFC9005761E08C1A07DB43B3A357B10727CD5A</vt:lpwstr>
  </property>
  <property fmtid="{D5CDD505-2E9C-101B-9397-08002B2CF9AE}" pid="3" name="MSIP_Label_2d26f538-337a-4593-a7e6-123667b1a538_Enabled">
    <vt:lpwstr>true</vt:lpwstr>
  </property>
  <property fmtid="{D5CDD505-2E9C-101B-9397-08002B2CF9AE}" pid="4" name="MSIP_Label_2d26f538-337a-4593-a7e6-123667b1a538_SetDate">
    <vt:lpwstr>2024-02-27T12:10:37Z</vt:lpwstr>
  </property>
  <property fmtid="{D5CDD505-2E9C-101B-9397-08002B2CF9AE}" pid="5" name="MSIP_Label_2d26f538-337a-4593-a7e6-123667b1a538_Method">
    <vt:lpwstr>Standard</vt:lpwstr>
  </property>
  <property fmtid="{D5CDD505-2E9C-101B-9397-08002B2CF9AE}" pid="6" name="MSIP_Label_2d26f538-337a-4593-a7e6-123667b1a538_Name">
    <vt:lpwstr>C1 Interne</vt:lpwstr>
  </property>
  <property fmtid="{D5CDD505-2E9C-101B-9397-08002B2CF9AE}" pid="7" name="MSIP_Label_2d26f538-337a-4593-a7e6-123667b1a538_SiteId">
    <vt:lpwstr>e242425b-70fc-44dc-9ddf-c21e304e6c80</vt:lpwstr>
  </property>
  <property fmtid="{D5CDD505-2E9C-101B-9397-08002B2CF9AE}" pid="8" name="MSIP_Label_2d26f538-337a-4593-a7e6-123667b1a538_ActionId">
    <vt:lpwstr>5b289bb3-4a14-434f-b94d-6bc077dc2b42</vt:lpwstr>
  </property>
  <property fmtid="{D5CDD505-2E9C-101B-9397-08002B2CF9AE}" pid="9" name="MSIP_Label_2d26f538-337a-4593-a7e6-123667b1a538_ContentBits">
    <vt:lpwstr>0</vt:lpwstr>
  </property>
</Properties>
</file>