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7" r:id="rId4"/>
  </p:sldMasterIdLst>
  <p:notesMasterIdLst>
    <p:notesMasterId r:id="rId25"/>
  </p:notesMasterIdLst>
  <p:sldIdLst>
    <p:sldId id="326" r:id="rId5"/>
    <p:sldId id="368" r:id="rId6"/>
    <p:sldId id="369" r:id="rId7"/>
    <p:sldId id="356" r:id="rId8"/>
    <p:sldId id="357" r:id="rId9"/>
    <p:sldId id="358" r:id="rId10"/>
    <p:sldId id="370" r:id="rId11"/>
    <p:sldId id="256" r:id="rId12"/>
    <p:sldId id="262" r:id="rId13"/>
    <p:sldId id="263" r:id="rId14"/>
    <p:sldId id="266" r:id="rId15"/>
    <p:sldId id="267" r:id="rId16"/>
    <p:sldId id="367" r:id="rId17"/>
    <p:sldId id="361" r:id="rId18"/>
    <p:sldId id="359" r:id="rId19"/>
    <p:sldId id="354" r:id="rId20"/>
    <p:sldId id="355" r:id="rId21"/>
    <p:sldId id="363" r:id="rId22"/>
    <p:sldId id="364" r:id="rId23"/>
    <p:sldId id="353" r:id="rId24"/>
  </p:sldIdLst>
  <p:sldSz cx="9144000" cy="5143500" type="screen16x9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OPÉRATEURS" id="{0B896E98-F45E-4768-8620-EDDF394BE181}">
          <p14:sldIdLst>
            <p14:sldId id="326"/>
            <p14:sldId id="368"/>
            <p14:sldId id="369"/>
            <p14:sldId id="356"/>
            <p14:sldId id="357"/>
            <p14:sldId id="358"/>
            <p14:sldId id="370"/>
            <p14:sldId id="256"/>
            <p14:sldId id="262"/>
            <p14:sldId id="263"/>
            <p14:sldId id="266"/>
            <p14:sldId id="267"/>
            <p14:sldId id="367"/>
            <p14:sldId id="361"/>
            <p14:sldId id="359"/>
            <p14:sldId id="354"/>
            <p14:sldId id="355"/>
            <p14:sldId id="363"/>
            <p14:sldId id="364"/>
            <p14:sldId id="353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orient="horz" pos="191">
          <p15:clr>
            <a:srgbClr val="A4A3A4"/>
          </p15:clr>
        </p15:guide>
        <p15:guide id="3" orient="horz" pos="854">
          <p15:clr>
            <a:srgbClr val="A4A3A4"/>
          </p15:clr>
        </p15:guide>
        <p15:guide id="4" orient="horz" pos="821">
          <p15:clr>
            <a:srgbClr val="A4A3A4"/>
          </p15:clr>
        </p15:guide>
        <p15:guide id="5" orient="horz" pos="3049">
          <p15:clr>
            <a:srgbClr val="A4A3A4"/>
          </p15:clr>
        </p15:guide>
        <p15:guide id="6" orient="horz" pos="3151">
          <p15:clr>
            <a:srgbClr val="A4A3A4"/>
          </p15:clr>
        </p15:guide>
        <p15:guide id="7" pos="2880">
          <p15:clr>
            <a:srgbClr val="A4A3A4"/>
          </p15:clr>
        </p15:guide>
        <p15:guide id="8" pos="476">
          <p15:clr>
            <a:srgbClr val="A4A3A4"/>
          </p15:clr>
        </p15:guide>
        <p15:guide id="9" pos="5193">
          <p15:clr>
            <a:srgbClr val="A4A3A4"/>
          </p15:clr>
        </p15:guide>
        <p15:guide id="10" pos="5465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00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1D4A2AF-7C83-3248-AF88-5F1A74D0F44D}" v="6" dt="2024-02-09T13:21:57.674"/>
  </p1510:revLst>
</p1510:revInfo>
</file>

<file path=ppt/tableStyles.xml><?xml version="1.0" encoding="utf-8"?>
<a:tblStyleLst xmlns:a="http://schemas.openxmlformats.org/drawingml/2006/main" def="{5C22544A-7EE6-4342-B048-85BDC9FD1C3A}">
  <a:tblStyle styleId="{21E4AEA4-8DFA-4A89-87EB-49C32662AFE0}" styleName="Medium Style 2 –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00A15C55-8517-42AA-B614-E9B94910E393}" styleName="Medium Style 2 –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C083E6E3-FA7D-4D7B-A595-EF9225AFEA82}" styleName="Light Style 1 –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440" autoAdjust="0"/>
    <p:restoredTop sz="95469"/>
  </p:normalViewPr>
  <p:slideViewPr>
    <p:cSldViewPr showGuides="1">
      <p:cViewPr varScale="1">
        <p:scale>
          <a:sx n="86" d="100"/>
          <a:sy n="86" d="100"/>
        </p:scale>
        <p:origin x="1062" y="90"/>
      </p:cViewPr>
      <p:guideLst>
        <p:guide orient="horz" pos="1620"/>
        <p:guide orient="horz" pos="191"/>
        <p:guide orient="horz" pos="854"/>
        <p:guide orient="horz" pos="821"/>
        <p:guide orient="horz" pos="3049"/>
        <p:guide orient="horz" pos="3151"/>
        <p:guide pos="2880"/>
        <p:guide pos="476"/>
        <p:guide pos="5193"/>
        <p:guide pos="5465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presProps" Target="presProps.xml"/><Relationship Id="rId39" Type="http://schemas.microsoft.com/office/2015/10/relationships/revisionInfo" Target="revisionInfo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pitchFamily="34" charset="0"/>
              </a:defRPr>
            </a:lvl1pPr>
          </a:lstStyle>
          <a:p>
            <a:endParaRPr lang="fr-FR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pitchFamily="34" charset="0"/>
              </a:defRPr>
            </a:lvl1pPr>
          </a:lstStyle>
          <a:p>
            <a:fld id="{D680E798-53FF-4C51-A981-953463752515}" type="datetimeFigureOut">
              <a:rPr lang="fr-FR" smtClean="0"/>
              <a:pPr/>
              <a:t>11/03/2024</a:t>
            </a:fld>
            <a:endParaRPr lang="fr-FR" dirty="0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 dirty="0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pitchFamily="34" charset="0"/>
              </a:defRPr>
            </a:lvl1pPr>
          </a:lstStyle>
          <a:p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rial" pitchFamily="34" charset="0"/>
              </a:defRPr>
            </a:lvl1pPr>
          </a:lstStyle>
          <a:p>
            <a:fld id="{1B06CD8F-B7ED-4A05-9FB1-A01CC0EF02CC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116626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06CD8F-B7ED-4A05-9FB1-A01CC0EF02CC}" type="slidenum">
              <a:rPr lang="fr-FR" smtClean="0"/>
              <a:pPr/>
              <a:t>2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53142966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06CD8F-B7ED-4A05-9FB1-A01CC0EF02CC}" type="slidenum">
              <a:rPr lang="fr-FR" smtClean="0"/>
              <a:pPr/>
              <a:t>15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00047474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06CD8F-B7ED-4A05-9FB1-A01CC0EF02CC}" type="slidenum">
              <a:rPr lang="fr-FR" smtClean="0"/>
              <a:pPr/>
              <a:t>16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30829855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06CD8F-B7ED-4A05-9FB1-A01CC0EF02CC}" type="slidenum">
              <a:rPr lang="fr-FR" smtClean="0"/>
              <a:pPr/>
              <a:t>17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54860805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06CD8F-B7ED-4A05-9FB1-A01CC0EF02CC}" type="slidenum">
              <a:rPr lang="fr-FR" smtClean="0"/>
              <a:pPr/>
              <a:t>18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4868481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06CD8F-B7ED-4A05-9FB1-A01CC0EF02CC}" type="slidenum">
              <a:rPr lang="fr-FR" smtClean="0"/>
              <a:pPr/>
              <a:t>19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7025998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REMI : Métiers de la réalisation d’ensembles</a:t>
            </a:r>
            <a:r>
              <a:rPr lang="fr-FR" baseline="0" dirty="0"/>
              <a:t> mécaniques industriels</a:t>
            </a:r>
          </a:p>
          <a:p>
            <a:r>
              <a:rPr lang="fr-FR" baseline="0" dirty="0"/>
              <a:t>PMIA : Pilotage et de la maintenance d’installations industrielles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06CD8F-B7ED-4A05-9FB1-A01CC0EF02CC}" type="slidenum">
              <a:rPr lang="fr-FR" smtClean="0"/>
              <a:pPr/>
              <a:t>3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8732845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AMI CMA - ACFPI : Accélération des Cartes des Formations</a:t>
            </a:r>
            <a:r>
              <a:rPr lang="fr-FR" sz="1200" baseline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Professionnelles Initiales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06CD8F-B7ED-4A05-9FB1-A01CC0EF02CC}" type="slidenum">
              <a:rPr lang="fr-FR" smtClean="0"/>
              <a:pPr/>
              <a:t>4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9669542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BESOIN</a:t>
            </a:r>
            <a:r>
              <a:rPr lang="fr-FR" baseline="0" dirty="0"/>
              <a:t>S DU TERRAIN :</a:t>
            </a:r>
          </a:p>
          <a:p>
            <a:r>
              <a:rPr lang="fr-FR" dirty="0"/>
              <a:t>- On est sur de la</a:t>
            </a:r>
            <a:r>
              <a:rPr lang="fr-FR" baseline="0" dirty="0"/>
              <a:t> « </a:t>
            </a:r>
            <a:r>
              <a:rPr lang="fr-FR" dirty="0"/>
              <a:t>Technologie » du</a:t>
            </a:r>
            <a:r>
              <a:rPr lang="fr-FR" baseline="0" dirty="0"/>
              <a:t> passé (10 à 20 ans) qu’il faut appréhender</a:t>
            </a:r>
          </a:p>
          <a:p>
            <a:pPr marL="0" indent="0">
              <a:buFontTx/>
              <a:buNone/>
            </a:pPr>
            <a:r>
              <a:rPr lang="fr-FR" baseline="0" dirty="0"/>
              <a:t>- Lecture de schémas électriques </a:t>
            </a:r>
          </a:p>
          <a:p>
            <a:pPr marL="0" indent="0">
              <a:buFontTx/>
              <a:buNone/>
            </a:pPr>
            <a:r>
              <a:rPr lang="fr-FR" baseline="0" dirty="0"/>
              <a:t>- Intervention en zones contrôler, analyse mode opératoires</a:t>
            </a:r>
          </a:p>
          <a:p>
            <a:pPr marL="171450" indent="-171450">
              <a:buFontTx/>
              <a:buChar char="-"/>
            </a:pPr>
            <a:r>
              <a:rPr lang="fr-FR" baseline="0" dirty="0"/>
              <a:t>Alimentation de secours (décharge/ recharge batteries, redresseurs)</a:t>
            </a:r>
          </a:p>
          <a:p>
            <a:pPr marL="171450" indent="-171450">
              <a:buFontTx/>
              <a:buChar char="-"/>
            </a:pPr>
            <a:r>
              <a:rPr lang="fr-FR" baseline="0" dirty="0"/>
              <a:t>Relayage (approche logique </a:t>
            </a:r>
            <a:r>
              <a:rPr lang="fr-FR" baseline="0" dirty="0" err="1"/>
              <a:t>cablée</a:t>
            </a:r>
            <a:endParaRPr lang="fr-FR" baseline="0" dirty="0"/>
          </a:p>
          <a:p>
            <a:pPr marL="171450" indent="-171450">
              <a:buFontTx/>
              <a:buChar char="-"/>
            </a:pPr>
            <a:r>
              <a:rPr lang="fr-FR" baseline="0" dirty="0"/>
              <a:t>Communication : qualité des comptes rendus ..</a:t>
            </a: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06CD8F-B7ED-4A05-9FB1-A01CC0EF02CC}" type="slidenum">
              <a:rPr lang="fr-FR" smtClean="0"/>
              <a:pPr/>
              <a:t>5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70224010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Le mini-bâtiment réacteur est construit à l'échelle 1/3. L'effet d'échelle provoque l'accélération du vieillissement du béton (x9). </a:t>
            </a:r>
          </a:p>
          <a:p>
            <a:r>
              <a:rPr lang="fr-FR" dirty="0"/>
              <a:t>Pratique pour analyser le comportement des matériaux d'ouvrages dont on veut porter la durée de vie à 60 ans.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06CD8F-B7ED-4A05-9FB1-A01CC0EF02CC}" type="slidenum">
              <a:rPr lang="fr-FR" smtClean="0"/>
              <a:pPr/>
              <a:t>6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80802241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Où,</a:t>
            </a:r>
            <a:r>
              <a:rPr lang="fr-FR" baseline="0" dirty="0"/>
              <a:t> quand, comment ? (Financement AMI CMA formateurs, concepteurs de ressources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06CD8F-B7ED-4A05-9FB1-A01CC0EF02CC}" type="slidenum">
              <a:rPr lang="fr-FR" smtClean="0"/>
              <a:pPr/>
              <a:t>7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8912434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06CD8F-B7ED-4A05-9FB1-A01CC0EF02CC}" type="slidenum">
              <a:rPr lang="fr-FR" smtClean="0"/>
              <a:pPr/>
              <a:t>12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10254313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06CD8F-B7ED-4A05-9FB1-A01CC0EF02CC}" type="slidenum">
              <a:rPr lang="fr-FR" smtClean="0"/>
              <a:pPr/>
              <a:t>13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91356457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06CD8F-B7ED-4A05-9FB1-A01CC0EF02CC}" type="slidenum">
              <a:rPr lang="fr-FR" smtClean="0"/>
              <a:pPr/>
              <a:t>14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4568229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jpg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uver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 bwMode="gray">
          <a:xfrm>
            <a:off x="0" y="4963500"/>
            <a:ext cx="180000" cy="180000"/>
          </a:xfrm>
          <a:prstGeom prst="rect">
            <a:avLst/>
          </a:prstGeom>
          <a:ln>
            <a:solidFill>
              <a:schemeClr val="tx1">
                <a:alpha val="0"/>
              </a:schemeClr>
            </a:solidFill>
          </a:ln>
        </p:spPr>
        <p:txBody>
          <a:bodyPr/>
          <a:lstStyle>
            <a:lvl1pPr>
              <a:defRPr sz="10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r>
              <a:rPr lang="fr-FR"/>
              <a:t>XX/XX/XXXX</a:t>
            </a:r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 bwMode="gray">
          <a:xfrm>
            <a:off x="720000" y="3919897"/>
            <a:ext cx="3240000" cy="900000"/>
          </a:xfrm>
          <a:prstGeom prst="rect">
            <a:avLst/>
          </a:prstGeom>
        </p:spPr>
        <p:txBody>
          <a:bodyPr anchor="b" anchorCtr="0"/>
          <a:lstStyle>
            <a:lvl1pPr>
              <a:defRPr sz="1150"/>
            </a:lvl1pPr>
          </a:lstStyle>
          <a:p>
            <a:r>
              <a:rPr lang="fr-FR" dirty="0"/>
              <a:t>Inspection générale de l’éducation,</a:t>
            </a:r>
            <a:br>
              <a:rPr lang="fr-FR" dirty="0"/>
            </a:br>
            <a:r>
              <a:rPr lang="fr-FR" dirty="0"/>
              <a:t>du sport et de la recherche 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 bwMode="gray">
          <a:xfrm>
            <a:off x="0" y="4963500"/>
            <a:ext cx="180000" cy="180000"/>
          </a:xfrm>
          <a:ln>
            <a:solidFill>
              <a:schemeClr val="tx1">
                <a:alpha val="0"/>
              </a:schemeClr>
            </a:solidFill>
          </a:ln>
        </p:spPr>
        <p:txBody>
          <a:bodyPr/>
          <a:lstStyle>
            <a:lvl1pPr>
              <a:defRPr sz="10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fld id="{10C140CD-8AED-46FF-A9A2-77308F3F39AE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7" name="Titre 6"/>
          <p:cNvSpPr>
            <a:spLocks noGrp="1"/>
          </p:cNvSpPr>
          <p:nvPr>
            <p:ph type="title" hasCustomPrompt="1"/>
          </p:nvPr>
        </p:nvSpPr>
        <p:spPr bwMode="gray">
          <a:xfrm>
            <a:off x="0" y="0"/>
            <a:ext cx="180000" cy="180000"/>
          </a:xfrm>
          <a:ln>
            <a:solidFill>
              <a:schemeClr val="tx1">
                <a:alpha val="0"/>
              </a:schemeClr>
            </a:solidFill>
          </a:ln>
        </p:spPr>
        <p:txBody>
          <a:bodyPr/>
          <a:lstStyle>
            <a:lvl1pPr>
              <a:defRPr sz="10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r>
              <a:rPr lang="fr-FR" dirty="0"/>
              <a:t>Titre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67176BF8-0E9B-6545-8201-9FD5D1F6C53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23528" y="177075"/>
            <a:ext cx="3135919" cy="2844000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052A0ED1-3FEF-0A43-8552-58B203600D9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444208" y="544975"/>
            <a:ext cx="2016224" cy="1248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26109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re et sous-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/>
          <p:cNvSpPr>
            <a:spLocks noGrp="1"/>
          </p:cNvSpPr>
          <p:nvPr>
            <p:ph type="title" hasCustomPrompt="1"/>
          </p:nvPr>
        </p:nvSpPr>
        <p:spPr bwMode="gray">
          <a:xfrm>
            <a:off x="0" y="0"/>
            <a:ext cx="180000" cy="180000"/>
          </a:xfrm>
          <a:ln>
            <a:solidFill>
              <a:schemeClr val="tx1">
                <a:alpha val="0"/>
              </a:schemeClr>
            </a:solidFill>
          </a:ln>
        </p:spPr>
        <p:txBody>
          <a:bodyPr/>
          <a:lstStyle>
            <a:lvl1pPr>
              <a:defRPr sz="10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r>
              <a:rPr lang="fr-FR" dirty="0"/>
              <a:t>Titre</a:t>
            </a:r>
          </a:p>
        </p:txBody>
      </p:sp>
      <p:sp>
        <p:nvSpPr>
          <p:cNvPr id="8" name="Espace réservé du numéro de diapositive 7"/>
          <p:cNvSpPr>
            <a:spLocks noGrp="1"/>
          </p:cNvSpPr>
          <p:nvPr>
            <p:ph type="sldNum" sz="quarter" idx="12"/>
          </p:nvPr>
        </p:nvSpPr>
        <p:spPr bwMode="gray">
          <a:xfrm>
            <a:off x="7434000" y="4796511"/>
            <a:ext cx="1350000" cy="360000"/>
          </a:xfrm>
        </p:spPr>
        <p:txBody>
          <a:bodyPr/>
          <a:lstStyle/>
          <a:p>
            <a:fld id="{733122C9-A0B9-462F-8757-0847AD287B63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1" name="Espace réservé du texte 10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360000" y="2346046"/>
            <a:ext cx="8424000" cy="2077200"/>
          </a:xfrm>
        </p:spPr>
        <p:txBody>
          <a:bodyPr/>
          <a:lstStyle>
            <a:lvl1pPr>
              <a:lnSpc>
                <a:spcPct val="90000"/>
              </a:lnSpc>
              <a:spcAft>
                <a:spcPts val="0"/>
              </a:spcAft>
              <a:defRPr sz="3250" b="1" cap="all" baseline="0"/>
            </a:lvl1pPr>
            <a:lvl2pPr marL="0" indent="0">
              <a:spcBef>
                <a:spcPts val="500"/>
              </a:spcBef>
              <a:spcAft>
                <a:spcPts val="0"/>
              </a:spcAft>
              <a:buNone/>
              <a:defRPr sz="1850"/>
            </a:lvl2pPr>
          </a:lstStyle>
          <a:p>
            <a:pPr lvl="0"/>
            <a:r>
              <a:rPr lang="fr-FR" dirty="0"/>
              <a:t>Titre</a:t>
            </a:r>
          </a:p>
          <a:p>
            <a:pPr lvl="1"/>
            <a:r>
              <a:rPr lang="fr-FR" dirty="0"/>
              <a:t>Sous-titre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ED506F14-ED0D-7542-8543-B7C07D59406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046496" y="360000"/>
            <a:ext cx="1737504" cy="1076215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D87260C3-EF3A-0B48-9C85-9F85D7A88D5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80000" y="180000"/>
            <a:ext cx="1587803" cy="14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39045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mmai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 bwMode="gray">
          <a:xfrm>
            <a:off x="359999" y="900000"/>
            <a:ext cx="8424000" cy="720000"/>
          </a:xfrm>
        </p:spPr>
        <p:txBody>
          <a:bodyPr/>
          <a:lstStyle>
            <a:lvl1pPr>
              <a:defRPr/>
            </a:lvl1pPr>
          </a:lstStyle>
          <a:p>
            <a:r>
              <a:rPr lang="fr-FR" dirty="0"/>
              <a:t>Titre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733122C9-A0B9-462F-8757-0847AD287B63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8" name="Espace réservé du texte 7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359998" y="1891968"/>
            <a:ext cx="2520000" cy="2530800"/>
          </a:xfrm>
        </p:spPr>
        <p:txBody>
          <a:bodyPr/>
          <a:lstStyle>
            <a:lvl1pPr marL="144000" indent="-144000">
              <a:spcBef>
                <a:spcPts val="400"/>
              </a:spcBef>
              <a:spcAft>
                <a:spcPts val="800"/>
              </a:spcAft>
              <a:buFont typeface="+mj-lt"/>
              <a:buAutoNum type="arabicPeriod"/>
              <a:defRPr b="1"/>
            </a:lvl1pPr>
            <a:lvl2pPr marL="324000" indent="-144000">
              <a:spcBef>
                <a:spcPts val="600"/>
              </a:spcBef>
              <a:spcAft>
                <a:spcPts val="800"/>
              </a:spcAft>
              <a:buFont typeface="+mj-lt"/>
              <a:buAutoNum type="alphaLcPeriod"/>
              <a:defRPr/>
            </a:lvl2pPr>
          </a:lstStyle>
          <a:p>
            <a:pPr lvl="0"/>
            <a:r>
              <a:rPr lang="fr-FR" dirty="0"/>
              <a:t>Titre de la partie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9" name="Espace réservé du texte 7"/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3312000" y="1893600"/>
            <a:ext cx="2520000" cy="2530800"/>
          </a:xfrm>
        </p:spPr>
        <p:txBody>
          <a:bodyPr/>
          <a:lstStyle>
            <a:lvl1pPr marL="144000" indent="-144000">
              <a:spcBef>
                <a:spcPts val="400"/>
              </a:spcBef>
              <a:spcAft>
                <a:spcPts val="800"/>
              </a:spcAft>
              <a:buFont typeface="+mj-lt"/>
              <a:buAutoNum type="arabicPeriod"/>
              <a:defRPr b="1"/>
            </a:lvl1pPr>
            <a:lvl2pPr marL="324000" indent="-144000">
              <a:spcBef>
                <a:spcPts val="600"/>
              </a:spcBef>
              <a:spcAft>
                <a:spcPts val="800"/>
              </a:spcAft>
              <a:buFont typeface="+mj-lt"/>
              <a:buAutoNum type="alphaLcPeriod"/>
              <a:defRPr/>
            </a:lvl2pPr>
          </a:lstStyle>
          <a:p>
            <a:pPr lvl="0"/>
            <a:r>
              <a:rPr lang="fr-FR" dirty="0"/>
              <a:t>Titre de la partie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0" name="Espace réservé du texte 7"/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6263999" y="1893600"/>
            <a:ext cx="2520000" cy="2530800"/>
          </a:xfrm>
        </p:spPr>
        <p:txBody>
          <a:bodyPr/>
          <a:lstStyle>
            <a:lvl1pPr marL="144000" indent="-144000">
              <a:spcBef>
                <a:spcPts val="400"/>
              </a:spcBef>
              <a:spcAft>
                <a:spcPts val="800"/>
              </a:spcAft>
              <a:buFont typeface="+mj-lt"/>
              <a:buAutoNum type="arabicPeriod"/>
              <a:defRPr b="1"/>
            </a:lvl1pPr>
            <a:lvl2pPr marL="324000" indent="-144000">
              <a:spcBef>
                <a:spcPts val="600"/>
              </a:spcBef>
              <a:spcAft>
                <a:spcPts val="800"/>
              </a:spcAft>
              <a:buFont typeface="+mj-lt"/>
              <a:buAutoNum type="alphaLcPeriod"/>
              <a:defRPr/>
            </a:lvl2pPr>
          </a:lstStyle>
          <a:p>
            <a:pPr lvl="0"/>
            <a:r>
              <a:rPr lang="fr-FR" dirty="0"/>
              <a:t>Titre de la partie</a:t>
            </a:r>
          </a:p>
          <a:p>
            <a:pPr lvl="1"/>
            <a:r>
              <a:rPr lang="fr-FR" dirty="0"/>
              <a:t>Deuxième niveau</a:t>
            </a:r>
          </a:p>
        </p:txBody>
      </p:sp>
      <p:pic>
        <p:nvPicPr>
          <p:cNvPr id="7" name="Image 6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09" b="14159"/>
          <a:stretch/>
        </p:blipFill>
        <p:spPr>
          <a:xfrm>
            <a:off x="1835696" y="123478"/>
            <a:ext cx="806439" cy="576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10304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pour une image  7"/>
          <p:cNvSpPr>
            <a:spLocks noGrp="1"/>
          </p:cNvSpPr>
          <p:nvPr>
            <p:ph type="pic" sz="quarter" idx="13" hasCustomPrompt="1"/>
          </p:nvPr>
        </p:nvSpPr>
        <p:spPr bwMode="gray">
          <a:xfrm>
            <a:off x="0" y="738000"/>
            <a:ext cx="9144000" cy="4406400"/>
          </a:xfrm>
          <a:solidFill>
            <a:schemeClr val="bg1">
              <a:lumMod val="85000"/>
            </a:schemeClr>
          </a:solidFill>
        </p:spPr>
        <p:txBody>
          <a:bodyPr tIns="1080000" anchor="ctr" anchorCtr="0"/>
          <a:lstStyle>
            <a:lvl1pPr algn="ctr">
              <a:defRPr cap="all" baseline="0"/>
            </a:lvl1pPr>
          </a:lstStyle>
          <a:p>
            <a:r>
              <a:rPr lang="fr-FR" dirty="0"/>
              <a:t>Sélectionner l’icône pour insérer une image, </a:t>
            </a:r>
            <a:br>
              <a:rPr lang="fr-FR" dirty="0"/>
            </a:br>
            <a:r>
              <a:rPr lang="fr-FR" dirty="0"/>
              <a:t>puis disposer l’image en arrière plan </a:t>
            </a:r>
            <a:br>
              <a:rPr lang="fr-FR" dirty="0"/>
            </a:br>
            <a:r>
              <a:rPr lang="fr-FR" dirty="0"/>
              <a:t>(Sélectionner l’image avec le bouton droit de la souris / </a:t>
            </a:r>
            <a:br>
              <a:rPr lang="fr-FR" dirty="0"/>
            </a:br>
            <a:r>
              <a:rPr lang="fr-FR" dirty="0"/>
              <a:t>Mettre à l’arrière plan)</a:t>
            </a:r>
          </a:p>
        </p:txBody>
      </p:sp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 bwMode="gray">
          <a:xfrm>
            <a:off x="359999" y="738000"/>
            <a:ext cx="8424000" cy="4046400"/>
          </a:xfrm>
          <a:custGeom>
            <a:avLst/>
            <a:gdLst>
              <a:gd name="connsiteX0" fmla="*/ 8424000 w 8424000"/>
              <a:gd name="connsiteY0" fmla="*/ 4046400 h 4046400"/>
              <a:gd name="connsiteX1" fmla="*/ 0 w 8424000"/>
              <a:gd name="connsiteY1" fmla="*/ 4046360 h 4046400"/>
              <a:gd name="connsiteX2" fmla="*/ 0 w 8424000"/>
              <a:gd name="connsiteY2" fmla="*/ 40 h 4046400"/>
              <a:gd name="connsiteX3" fmla="*/ 8424000 w 8424000"/>
              <a:gd name="connsiteY3" fmla="*/ 0 h 4046400"/>
              <a:gd name="connsiteX4" fmla="*/ 8424000 w 8424000"/>
              <a:gd name="connsiteY4" fmla="*/ 4046400 h 4046400"/>
              <a:gd name="connsiteX0" fmla="*/ 8424000 w 8424000"/>
              <a:gd name="connsiteY0" fmla="*/ 4046400 h 4046400"/>
              <a:gd name="connsiteX1" fmla="*/ 0 w 8424000"/>
              <a:gd name="connsiteY1" fmla="*/ 4046360 h 4046400"/>
              <a:gd name="connsiteX2" fmla="*/ 0 w 8424000"/>
              <a:gd name="connsiteY2" fmla="*/ 40 h 4046400"/>
              <a:gd name="connsiteX3" fmla="*/ 8424000 w 8424000"/>
              <a:gd name="connsiteY3" fmla="*/ 0 h 4046400"/>
              <a:gd name="connsiteX0" fmla="*/ 8424000 w 8424000"/>
              <a:gd name="connsiteY0" fmla="*/ 4046400 h 4046400"/>
              <a:gd name="connsiteX1" fmla="*/ 0 w 8424000"/>
              <a:gd name="connsiteY1" fmla="*/ 4046360 h 4046400"/>
              <a:gd name="connsiteX2" fmla="*/ 0 w 8424000"/>
              <a:gd name="connsiteY2" fmla="*/ 40 h 4046400"/>
              <a:gd name="connsiteX3" fmla="*/ 8424000 w 8424000"/>
              <a:gd name="connsiteY3" fmla="*/ 0 h 4046400"/>
              <a:gd name="connsiteX4" fmla="*/ 8424000 w 8424000"/>
              <a:gd name="connsiteY4" fmla="*/ 4046400 h 4046400"/>
              <a:gd name="connsiteX0" fmla="*/ 8424000 w 8424000"/>
              <a:gd name="connsiteY0" fmla="*/ 4046400 h 4046400"/>
              <a:gd name="connsiteX1" fmla="*/ 0 w 8424000"/>
              <a:gd name="connsiteY1" fmla="*/ 4046360 h 4046400"/>
              <a:gd name="connsiteX2" fmla="*/ 8424000 w 8424000"/>
              <a:gd name="connsiteY2" fmla="*/ 0 h 4046400"/>
              <a:gd name="connsiteX0" fmla="*/ 8424000 w 8424000"/>
              <a:gd name="connsiteY0" fmla="*/ 4046400 h 4046400"/>
              <a:gd name="connsiteX1" fmla="*/ 0 w 8424000"/>
              <a:gd name="connsiteY1" fmla="*/ 4046360 h 4046400"/>
              <a:gd name="connsiteX2" fmla="*/ 0 w 8424000"/>
              <a:gd name="connsiteY2" fmla="*/ 40 h 4046400"/>
              <a:gd name="connsiteX3" fmla="*/ 8424000 w 8424000"/>
              <a:gd name="connsiteY3" fmla="*/ 0 h 4046400"/>
              <a:gd name="connsiteX4" fmla="*/ 8424000 w 8424000"/>
              <a:gd name="connsiteY4" fmla="*/ 4046400 h 4046400"/>
              <a:gd name="connsiteX0" fmla="*/ 8424000 w 8424000"/>
              <a:gd name="connsiteY0" fmla="*/ 4046400 h 4046400"/>
              <a:gd name="connsiteX1" fmla="*/ 0 w 8424000"/>
              <a:gd name="connsiteY1" fmla="*/ 4046360 h 4046400"/>
              <a:gd name="connsiteX2" fmla="*/ 8424000 w 8424000"/>
              <a:gd name="connsiteY2" fmla="*/ 0 h 4046400"/>
              <a:gd name="connsiteX0" fmla="*/ 8424000 w 8424000"/>
              <a:gd name="connsiteY0" fmla="*/ 4046400 h 4046400"/>
              <a:gd name="connsiteX1" fmla="*/ 0 w 8424000"/>
              <a:gd name="connsiteY1" fmla="*/ 4046360 h 4046400"/>
              <a:gd name="connsiteX2" fmla="*/ 0 w 8424000"/>
              <a:gd name="connsiteY2" fmla="*/ 40 h 4046400"/>
              <a:gd name="connsiteX3" fmla="*/ 8424000 w 8424000"/>
              <a:gd name="connsiteY3" fmla="*/ 0 h 4046400"/>
              <a:gd name="connsiteX4" fmla="*/ 8424000 w 8424000"/>
              <a:gd name="connsiteY4" fmla="*/ 4046400 h 4046400"/>
              <a:gd name="connsiteX0" fmla="*/ 8424000 w 8424000"/>
              <a:gd name="connsiteY0" fmla="*/ 4046400 h 4046400"/>
              <a:gd name="connsiteX1" fmla="*/ 0 w 8424000"/>
              <a:gd name="connsiteY1" fmla="*/ 4046360 h 4046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8424000" h="4046400" stroke="0" extrusionOk="0">
                <a:moveTo>
                  <a:pt x="8424000" y="4046400"/>
                </a:moveTo>
                <a:lnTo>
                  <a:pt x="0" y="4046360"/>
                </a:lnTo>
                <a:lnTo>
                  <a:pt x="0" y="40"/>
                </a:lnTo>
                <a:cubicBezTo>
                  <a:pt x="0" y="18"/>
                  <a:pt x="3771553" y="0"/>
                  <a:pt x="8424000" y="0"/>
                </a:cubicBezTo>
                <a:lnTo>
                  <a:pt x="8424000" y="4046400"/>
                </a:lnTo>
                <a:close/>
              </a:path>
              <a:path w="8424000" h="4046400" fill="none">
                <a:moveTo>
                  <a:pt x="8424000" y="4046400"/>
                </a:moveTo>
                <a:lnTo>
                  <a:pt x="0" y="4046360"/>
                </a:lnTo>
              </a:path>
            </a:pathLst>
          </a:custGeom>
          <a:ln w="10160">
            <a:solidFill>
              <a:schemeClr val="tx1"/>
            </a:solidFill>
          </a:ln>
        </p:spPr>
        <p:txBody>
          <a:bodyPr lIns="0" bIns="360000" anchor="ctr" anchorCtr="0"/>
          <a:lstStyle>
            <a:lvl1pPr marL="396000" indent="-396000">
              <a:buFont typeface="+mj-lt"/>
              <a:buAutoNum type="arabicPeriod"/>
              <a:defRPr sz="3250"/>
            </a:lvl1pPr>
          </a:lstStyle>
          <a:p>
            <a:r>
              <a:rPr lang="fr-FR" dirty="0"/>
              <a:t>Titre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733122C9-A0B9-462F-8757-0847AD287B63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9085968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textes 3 colon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 bwMode="gray">
          <a:xfrm>
            <a:off x="359999" y="900000"/>
            <a:ext cx="8424000" cy="720000"/>
          </a:xfrm>
        </p:spPr>
        <p:txBody>
          <a:bodyPr/>
          <a:lstStyle>
            <a:lvl1pPr>
              <a:defRPr/>
            </a:lvl1pPr>
          </a:lstStyle>
          <a:p>
            <a:r>
              <a:rPr lang="fr-FR" dirty="0"/>
              <a:t>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 bwMode="gray">
          <a:xfrm>
            <a:off x="7614000" y="4783500"/>
            <a:ext cx="1170000" cy="360000"/>
          </a:xfrm>
          <a:prstGeom prst="rect">
            <a:avLst/>
          </a:prstGeom>
        </p:spPr>
        <p:txBody>
          <a:bodyPr/>
          <a:lstStyle/>
          <a:p>
            <a:pPr algn="r"/>
            <a:r>
              <a:rPr lang="fr-FR" cap="all"/>
              <a:t>XX/XX/XXXX</a:t>
            </a:r>
            <a:endParaRPr lang="fr-FR" cap="all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 bwMode="gray">
          <a:xfrm>
            <a:off x="360000" y="4783500"/>
            <a:ext cx="5904000" cy="360000"/>
          </a:xfrm>
          <a:prstGeom prst="rect">
            <a:avLst/>
          </a:prstGeom>
        </p:spPr>
        <p:txBody>
          <a:bodyPr/>
          <a:lstStyle/>
          <a:p>
            <a:r>
              <a:rPr lang="fr-FR" dirty="0"/>
              <a:t>Inspection générale de l’éducation,</a:t>
            </a:r>
            <a:br>
              <a:rPr lang="fr-FR" dirty="0"/>
            </a:br>
            <a:r>
              <a:rPr lang="fr-FR" dirty="0"/>
              <a:t>du sport et de la recherche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733122C9-A0B9-462F-8757-0847AD287B63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0" name="Espace réservé du texte 9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3312000" y="180000"/>
            <a:ext cx="5472000" cy="360000"/>
          </a:xfrm>
        </p:spPr>
        <p:txBody>
          <a:bodyPr/>
          <a:lstStyle>
            <a:lvl1pPr marL="108000" indent="-108000" algn="r">
              <a:spcAft>
                <a:spcPts val="0"/>
              </a:spcAft>
              <a:buFont typeface="+mj-lt"/>
              <a:buAutoNum type="arabicPeriod"/>
              <a:defRPr sz="750" b="1"/>
            </a:lvl1pPr>
            <a:lvl2pPr marL="108000" indent="-108000" algn="r"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  <a:defRPr sz="750"/>
            </a:lvl2pPr>
          </a:lstStyle>
          <a:p>
            <a:pPr lvl="0"/>
            <a:r>
              <a:rPr lang="fr-FR" dirty="0"/>
              <a:t>Titre</a:t>
            </a:r>
          </a:p>
          <a:p>
            <a:pPr lvl="1"/>
            <a:r>
              <a:rPr lang="fr-FR" dirty="0"/>
              <a:t>Sous-titre</a:t>
            </a:r>
          </a:p>
        </p:txBody>
      </p:sp>
      <p:sp>
        <p:nvSpPr>
          <p:cNvPr id="12" name="Espace réservé du texte 11"/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359999" y="1836000"/>
            <a:ext cx="2520000" cy="2574000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 baseline="0"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fr-FR" dirty="0"/>
              <a:t>Texte de niveau 1</a:t>
            </a:r>
          </a:p>
          <a:p>
            <a:pPr lvl="1"/>
            <a:r>
              <a:rPr lang="fr-FR" dirty="0"/>
              <a:t>Texte de niveau 2</a:t>
            </a:r>
          </a:p>
          <a:p>
            <a:pPr lvl="2"/>
            <a:r>
              <a:rPr lang="fr-FR" dirty="0"/>
              <a:t>Texte de niveau 3</a:t>
            </a:r>
          </a:p>
          <a:p>
            <a:pPr lvl="3"/>
            <a:r>
              <a:rPr lang="fr-FR" dirty="0"/>
              <a:t>Texte de niveau 4</a:t>
            </a:r>
          </a:p>
          <a:p>
            <a:pPr lvl="4"/>
            <a:r>
              <a:rPr lang="fr-FR" dirty="0"/>
              <a:t>Texte de niveau 5</a:t>
            </a:r>
          </a:p>
        </p:txBody>
      </p:sp>
      <p:sp>
        <p:nvSpPr>
          <p:cNvPr id="13" name="Espace réservé du texte 11"/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3312000" y="1836000"/>
            <a:ext cx="2520000" cy="2574000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 baseline="0"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fr-FR" dirty="0"/>
              <a:t>Texte de niveau 1</a:t>
            </a:r>
          </a:p>
          <a:p>
            <a:pPr lvl="1"/>
            <a:r>
              <a:rPr lang="fr-FR" dirty="0"/>
              <a:t>Texte de niveau 2</a:t>
            </a:r>
          </a:p>
          <a:p>
            <a:pPr lvl="2"/>
            <a:r>
              <a:rPr lang="fr-FR" dirty="0"/>
              <a:t>Texte de niveau 3</a:t>
            </a:r>
          </a:p>
          <a:p>
            <a:pPr lvl="3"/>
            <a:r>
              <a:rPr lang="fr-FR" dirty="0"/>
              <a:t>Texte de niveau 4</a:t>
            </a:r>
          </a:p>
          <a:p>
            <a:pPr lvl="4"/>
            <a:r>
              <a:rPr lang="fr-FR" dirty="0"/>
              <a:t>Texte de niveau 5</a:t>
            </a:r>
          </a:p>
        </p:txBody>
      </p:sp>
      <p:sp>
        <p:nvSpPr>
          <p:cNvPr id="14" name="Espace réservé du texte 11"/>
          <p:cNvSpPr>
            <a:spLocks noGrp="1"/>
          </p:cNvSpPr>
          <p:nvPr>
            <p:ph type="body" sz="quarter" idx="16" hasCustomPrompt="1"/>
          </p:nvPr>
        </p:nvSpPr>
        <p:spPr bwMode="gray">
          <a:xfrm>
            <a:off x="6264000" y="1836000"/>
            <a:ext cx="2520000" cy="2574000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 baseline="0"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fr-FR" dirty="0"/>
              <a:t>Texte de niveau 1</a:t>
            </a:r>
          </a:p>
          <a:p>
            <a:pPr lvl="1"/>
            <a:r>
              <a:rPr lang="fr-FR" dirty="0"/>
              <a:t>Texte de niveau 2</a:t>
            </a:r>
          </a:p>
          <a:p>
            <a:pPr lvl="2"/>
            <a:r>
              <a:rPr lang="fr-FR" dirty="0"/>
              <a:t>Texte de niveau 3</a:t>
            </a:r>
          </a:p>
          <a:p>
            <a:pPr lvl="3"/>
            <a:r>
              <a:rPr lang="fr-FR" dirty="0"/>
              <a:t>Texte de niveau 4</a:t>
            </a:r>
          </a:p>
          <a:p>
            <a:pPr lvl="4"/>
            <a:r>
              <a:rPr lang="fr-FR" dirty="0"/>
              <a:t>Texte de niveau 5</a:t>
            </a:r>
          </a:p>
        </p:txBody>
      </p:sp>
      <p:pic>
        <p:nvPicPr>
          <p:cNvPr id="11" name="Image 10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09" b="14159"/>
          <a:stretch/>
        </p:blipFill>
        <p:spPr>
          <a:xfrm>
            <a:off x="1835696" y="123478"/>
            <a:ext cx="806439" cy="576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04549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66216" y="1085850"/>
            <a:ext cx="6619244" cy="2497186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6216" y="3583035"/>
            <a:ext cx="6619244" cy="646065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3/11/2024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194D5227-7841-4A9D-BDF0-C5E5DF0D988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257" y="699542"/>
            <a:ext cx="1110914" cy="820824"/>
          </a:xfrm>
          <a:prstGeom prst="rect">
            <a:avLst/>
          </a:prstGeom>
        </p:spPr>
      </p:pic>
      <p:sp>
        <p:nvSpPr>
          <p:cNvPr id="9" name="Espace réservé du pied de page 7">
            <a:extLst>
              <a:ext uri="{FF2B5EF4-FFF2-40B4-BE49-F238E27FC236}">
                <a16:creationId xmlns:a16="http://schemas.microsoft.com/office/drawing/2014/main" id="{C971FB0E-FD20-451C-8792-550DB8F71E30}"/>
              </a:ext>
            </a:extLst>
          </p:cNvPr>
          <p:cNvSpPr txBox="1">
            <a:spLocks/>
          </p:cNvSpPr>
          <p:nvPr userDrawn="1"/>
        </p:nvSpPr>
        <p:spPr>
          <a:xfrm>
            <a:off x="242646" y="4618874"/>
            <a:ext cx="8187419" cy="270000"/>
          </a:xfrm>
          <a:prstGeom prst="rect">
            <a:avLst/>
          </a:prstGeom>
        </p:spPr>
        <p:txBody>
          <a:bodyPr vert="horz" lIns="68580" tIns="34290" rIns="68580" bIns="34290" rtlCol="0" anchor="b"/>
          <a:lstStyle>
            <a:defPPr>
              <a:defRPr lang="en-US"/>
            </a:defPPr>
            <a:lvl1pPr marL="0" algn="l" defTabSz="457200" rtl="0" eaLnBrk="1" latinLnBrk="0" hangingPunct="1">
              <a:defRPr sz="1100" b="0" i="0" kern="1200">
                <a:solidFill>
                  <a:schemeClr val="tx1">
                    <a:tint val="75000"/>
                    <a:alpha val="6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200" i="1">
                <a:solidFill>
                  <a:schemeClr val="tx1">
                    <a:alpha val="60000"/>
                  </a:schemeClr>
                </a:solidFill>
              </a:rPr>
              <a:t>Inspection de l’enseignement technique – Fabrice METHEE, Inspecteur de l’éducation nationale ET - STI</a:t>
            </a:r>
            <a:endParaRPr lang="fr-FR" sz="1200" i="1" dirty="0">
              <a:solidFill>
                <a:schemeClr val="tx1">
                  <a:alpha val="60000"/>
                </a:schemeClr>
              </a:solidFill>
            </a:endParaRP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9FD67346-D7EA-4F5B-8E2F-335929DBBAB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34331" y="1635647"/>
            <a:ext cx="1023801" cy="720080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09" b="14159"/>
          <a:stretch/>
        </p:blipFill>
        <p:spPr>
          <a:xfrm>
            <a:off x="1835696" y="123478"/>
            <a:ext cx="806439" cy="576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53574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3/11/2024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  <p:pic>
        <p:nvPicPr>
          <p:cNvPr id="8" name="Image 7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09" b="14159"/>
          <a:stretch/>
        </p:blipFill>
        <p:spPr>
          <a:xfrm>
            <a:off x="1835696" y="123478"/>
            <a:ext cx="806439" cy="576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00570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2.jp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 bwMode="gray">
          <a:xfrm>
            <a:off x="359999" y="900000"/>
            <a:ext cx="8424000" cy="720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fr-FR" noProof="0" dirty="0"/>
              <a:t>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 bwMode="gray">
          <a:xfrm>
            <a:off x="359999" y="1836000"/>
            <a:ext cx="8424000" cy="2574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fr-FR" noProof="0" dirty="0"/>
              <a:t>Texte de niveau 1</a:t>
            </a:r>
          </a:p>
          <a:p>
            <a:pPr lvl="1"/>
            <a:r>
              <a:rPr lang="fr-FR" noProof="0" dirty="0"/>
              <a:t>Texte de niveau 2</a:t>
            </a:r>
          </a:p>
          <a:p>
            <a:pPr lvl="2"/>
            <a:r>
              <a:rPr lang="fr-FR" noProof="0" dirty="0"/>
              <a:t>Texte de niveau 3</a:t>
            </a:r>
          </a:p>
          <a:p>
            <a:pPr lvl="3"/>
            <a:r>
              <a:rPr lang="fr-FR" noProof="0" dirty="0"/>
              <a:t>Texte de niveau 4</a:t>
            </a:r>
          </a:p>
          <a:p>
            <a:pPr lvl="4"/>
            <a:r>
              <a:rPr lang="fr-FR" noProof="0" dirty="0"/>
              <a:t>Texte de niveau 5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 bwMode="gray">
          <a:xfrm>
            <a:off x="7433999" y="4783500"/>
            <a:ext cx="1350000" cy="36000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r">
              <a:defRPr sz="750" b="1">
                <a:solidFill>
                  <a:schemeClr val="tx1"/>
                </a:solidFill>
              </a:defRPr>
            </a:lvl1pPr>
          </a:lstStyle>
          <a:p>
            <a:fld id="{733122C9-A0B9-462F-8757-0847AD287B63}" type="slidenum">
              <a:rPr lang="fr-FR" smtClean="0"/>
              <a:pPr/>
              <a:t>‹N°›</a:t>
            </a:fld>
            <a:endParaRPr lang="fr-FR" dirty="0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7C9F8281-E0B1-E740-BC5A-01ADDF3A6514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1098001" y="179999"/>
            <a:ext cx="593680" cy="367727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81F3959E-B020-EA40-896C-0471D92513AA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288000" y="108000"/>
            <a:ext cx="555733" cy="504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808" r:id="rId1"/>
    <p:sldLayoutId id="2147483812" r:id="rId2"/>
    <p:sldLayoutId id="2147483810" r:id="rId3"/>
    <p:sldLayoutId id="2147483811" r:id="rId4"/>
    <p:sldLayoutId id="2147483809" r:id="rId5"/>
    <p:sldLayoutId id="2147483813" r:id="rId6"/>
    <p:sldLayoutId id="2147483814" r:id="rId7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55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500"/>
        </a:spcAft>
        <a:buFont typeface="Arial" pitchFamily="34" charset="0"/>
        <a:buNone/>
        <a:defRPr sz="1050" b="0" kern="1200">
          <a:solidFill>
            <a:schemeClr val="tx1"/>
          </a:solidFill>
          <a:latin typeface="+mn-lt"/>
          <a:ea typeface="+mn-ea"/>
          <a:cs typeface="+mn-cs"/>
        </a:defRPr>
      </a:lvl1pPr>
      <a:lvl2pPr marL="252000" indent="-72000" algn="l" defTabSz="914400" rtl="0" eaLnBrk="1" latinLnBrk="0" hangingPunct="1">
        <a:lnSpc>
          <a:spcPct val="100000"/>
        </a:lnSpc>
        <a:spcBef>
          <a:spcPts val="600"/>
        </a:spcBef>
        <a:spcAft>
          <a:spcPts val="600"/>
        </a:spcAft>
        <a:buFont typeface="Arial" pitchFamily="34" charset="0"/>
        <a:buChar char="•"/>
        <a:defRPr sz="950" kern="1200">
          <a:solidFill>
            <a:schemeClr val="tx1"/>
          </a:solidFill>
          <a:latin typeface="+mn-lt"/>
          <a:ea typeface="+mn-ea"/>
          <a:cs typeface="+mn-cs"/>
        </a:defRPr>
      </a:lvl2pPr>
      <a:lvl3pPr marL="432000" indent="-72000" algn="l" defTabSz="914400" rtl="0" eaLnBrk="1" latinLnBrk="0" hangingPunct="1">
        <a:lnSpc>
          <a:spcPct val="100000"/>
        </a:lnSpc>
        <a:spcBef>
          <a:spcPts val="100"/>
        </a:spcBef>
        <a:spcAft>
          <a:spcPts val="100"/>
        </a:spcAft>
        <a:buSzPct val="100000"/>
        <a:buFont typeface="Arial" pitchFamily="34" charset="0"/>
        <a:buChar char="•"/>
        <a:defRPr sz="850" kern="1200">
          <a:solidFill>
            <a:schemeClr val="tx1"/>
          </a:solidFill>
          <a:latin typeface="+mn-lt"/>
          <a:ea typeface="+mn-ea"/>
          <a:cs typeface="+mn-cs"/>
        </a:defRPr>
      </a:lvl3pPr>
      <a:lvl4pPr marL="612000" indent="-72000" algn="l" defTabSz="914400" rtl="0" eaLnBrk="1" latinLnBrk="0" hangingPunct="1">
        <a:lnSpc>
          <a:spcPct val="100000"/>
        </a:lnSpc>
        <a:spcBef>
          <a:spcPts val="100"/>
        </a:spcBef>
        <a:spcAft>
          <a:spcPts val="100"/>
        </a:spcAft>
        <a:buSzPct val="100000"/>
        <a:buFont typeface="Arial" pitchFamily="34" charset="0"/>
        <a:buChar char="•"/>
        <a:defRPr sz="750" kern="1200">
          <a:solidFill>
            <a:schemeClr val="tx1"/>
          </a:solidFill>
          <a:latin typeface="+mn-lt"/>
          <a:ea typeface="+mn-ea"/>
          <a:cs typeface="+mn-cs"/>
        </a:defRPr>
      </a:lvl4pPr>
      <a:lvl5pPr marL="828000" indent="-72000" algn="l" defTabSz="914400" rtl="0" eaLnBrk="1" latinLnBrk="0" hangingPunct="1">
        <a:lnSpc>
          <a:spcPct val="100000"/>
        </a:lnSpc>
        <a:spcBef>
          <a:spcPts val="100"/>
        </a:spcBef>
        <a:spcAft>
          <a:spcPts val="100"/>
        </a:spcAft>
        <a:buSzPct val="100000"/>
        <a:buFont typeface="Arial" pitchFamily="34" charset="0"/>
        <a:buChar char="•"/>
        <a:defRPr sz="7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inrs.fr/risques/rayonnements-ionisants/reglementation.html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.jp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g"/><Relationship Id="rId3" Type="http://schemas.openxmlformats.org/officeDocument/2006/relationships/image" Target="../media/image15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10" Type="http://schemas.openxmlformats.org/officeDocument/2006/relationships/image" Target="../media/image20.png"/><Relationship Id="rId4" Type="http://schemas.openxmlformats.org/officeDocument/2006/relationships/image" Target="../media/image23.png"/><Relationship Id="rId9" Type="http://schemas.openxmlformats.org/officeDocument/2006/relationships/image" Target="../media/image28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1.png"/><Relationship Id="rId5" Type="http://schemas.openxmlformats.org/officeDocument/2006/relationships/image" Target="../media/image30.emf"/><Relationship Id="rId4" Type="http://schemas.openxmlformats.org/officeDocument/2006/relationships/image" Target="../media/image2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XX/XX/XXXX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Inspection générale de l’éducation,</a:t>
            </a:r>
            <a:br>
              <a:rPr lang="fr-FR" dirty="0"/>
            </a:br>
            <a:r>
              <a:rPr lang="fr-FR" dirty="0"/>
              <a:t>du sport et de la recherche</a:t>
            </a: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C140CD-8AED-46FF-A9A2-77308F3F39AE}" type="slidenum">
              <a:rPr lang="fr-FR" smtClean="0"/>
              <a:pPr/>
              <a:t>1</a:t>
            </a:fld>
            <a:endParaRPr lang="fr-FR" dirty="0"/>
          </a:p>
        </p:txBody>
      </p:sp>
      <p:sp>
        <p:nvSpPr>
          <p:cNvPr id="2" name="Rectangle 1"/>
          <p:cNvSpPr/>
          <p:nvPr/>
        </p:nvSpPr>
        <p:spPr>
          <a:xfrm>
            <a:off x="1835696" y="2283718"/>
            <a:ext cx="648072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altLang="fr-FR" sz="3600" b="1" spc="300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PNF filière Électrotechnique</a:t>
            </a:r>
            <a:br>
              <a:rPr lang="fr-FR" altLang="fr-FR" sz="3600" b="1" spc="300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</a:br>
            <a:r>
              <a:rPr lang="fr-FR" altLang="fr-FR" sz="2400" b="1" i="1" spc="300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  </a:t>
            </a:r>
            <a:br>
              <a:rPr lang="fr-FR" altLang="fr-FR" sz="2400" b="1" i="1" spc="300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</a:br>
            <a:r>
              <a:rPr lang="fr-FR" altLang="fr-FR" sz="2400" b="1" i="1" dirty="0">
                <a:solidFill>
                  <a:srgbClr val="0000CC"/>
                </a:solidFill>
              </a:rPr>
              <a:t>Grenoble, les 12 et 13 mars 2024</a:t>
            </a:r>
            <a:endParaRPr lang="fr-FR" sz="2400" dirty="0"/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09" b="14159"/>
          <a:stretch/>
        </p:blipFill>
        <p:spPr>
          <a:xfrm>
            <a:off x="3419872" y="315516"/>
            <a:ext cx="2520280" cy="1800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42969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914259" y="216834"/>
            <a:ext cx="3059873" cy="499788"/>
          </a:xfrm>
        </p:spPr>
        <p:txBody>
          <a:bodyPr/>
          <a:lstStyle/>
          <a:p>
            <a:r>
              <a:rPr lang="fr-FR" sz="2100" dirty="0"/>
              <a:t>La classe de 1ère</a:t>
            </a:r>
          </a:p>
        </p:txBody>
      </p:sp>
      <p:sp>
        <p:nvSpPr>
          <p:cNvPr id="17" name="Rectangle 16"/>
          <p:cNvSpPr/>
          <p:nvPr/>
        </p:nvSpPr>
        <p:spPr>
          <a:xfrm>
            <a:off x="205623" y="3075806"/>
            <a:ext cx="2347664" cy="1033011"/>
          </a:xfrm>
          <a:prstGeom prst="rect">
            <a:avLst/>
          </a:prstGeom>
          <a:solidFill>
            <a:srgbClr val="006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dirty="0"/>
              <a:t>Module de 12h</a:t>
            </a:r>
          </a:p>
          <a:p>
            <a:pPr algn="ctr"/>
            <a:r>
              <a:rPr lang="fr-FR" sz="1600" dirty="0"/>
              <a:t>TP contextualisés</a:t>
            </a:r>
          </a:p>
        </p:txBody>
      </p:sp>
      <p:sp>
        <p:nvSpPr>
          <p:cNvPr id="19" name="Rectangle 18"/>
          <p:cNvSpPr/>
          <p:nvPr/>
        </p:nvSpPr>
        <p:spPr>
          <a:xfrm>
            <a:off x="2723887" y="1563639"/>
            <a:ext cx="1620692" cy="2524838"/>
          </a:xfrm>
          <a:prstGeom prst="rect">
            <a:avLst/>
          </a:prstGeom>
          <a:solidFill>
            <a:srgbClr val="006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dirty="0"/>
              <a:t>En entreprise en lien avec le diplôme, hors coloration</a:t>
            </a:r>
          </a:p>
          <a:p>
            <a:pPr algn="ctr"/>
            <a:endParaRPr lang="fr-FR" sz="1600" dirty="0"/>
          </a:p>
        </p:txBody>
      </p:sp>
      <p:sp>
        <p:nvSpPr>
          <p:cNvPr id="22" name="Rectangle 21"/>
          <p:cNvSpPr/>
          <p:nvPr/>
        </p:nvSpPr>
        <p:spPr>
          <a:xfrm>
            <a:off x="205622" y="1563638"/>
            <a:ext cx="2347664" cy="1391941"/>
          </a:xfrm>
          <a:prstGeom prst="rect">
            <a:avLst/>
          </a:prstGeom>
          <a:solidFill>
            <a:srgbClr val="006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dirty="0"/>
              <a:t>Travail autour du module </a:t>
            </a:r>
          </a:p>
          <a:p>
            <a:pPr algn="ctr"/>
            <a:r>
              <a:rPr lang="fr-FR" sz="1600" dirty="0"/>
              <a:t>E-learning</a:t>
            </a:r>
          </a:p>
          <a:p>
            <a:pPr algn="ctr"/>
            <a:r>
              <a:rPr lang="fr-FR" sz="1600" dirty="0"/>
              <a:t>Travail en interdisciplinarité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62A0D16C-3E35-4369-97B5-4BEDC5F90D35}"/>
              </a:ext>
            </a:extLst>
          </p:cNvPr>
          <p:cNvSpPr/>
          <p:nvPr/>
        </p:nvSpPr>
        <p:spPr>
          <a:xfrm>
            <a:off x="6960745" y="1563638"/>
            <a:ext cx="1736480" cy="2524838"/>
          </a:xfrm>
          <a:prstGeom prst="rect">
            <a:avLst/>
          </a:prstGeom>
          <a:solidFill>
            <a:srgbClr val="006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dirty="0"/>
              <a:t>En entreprise en lien avec le diplôme, hors coloration</a:t>
            </a:r>
          </a:p>
        </p:txBody>
      </p:sp>
      <p:sp>
        <p:nvSpPr>
          <p:cNvPr id="18" name="Flèche droite 4">
            <a:extLst>
              <a:ext uri="{FF2B5EF4-FFF2-40B4-BE49-F238E27FC236}">
                <a16:creationId xmlns:a16="http://schemas.microsoft.com/office/drawing/2014/main" id="{A4229A15-5BCF-42A6-8EB9-726993315B95}"/>
              </a:ext>
            </a:extLst>
          </p:cNvPr>
          <p:cNvSpPr/>
          <p:nvPr/>
        </p:nvSpPr>
        <p:spPr>
          <a:xfrm>
            <a:off x="205623" y="4113503"/>
            <a:ext cx="8773082" cy="81316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1200" dirty="0"/>
              <a:t>                          1</a:t>
            </a:r>
            <a:r>
              <a:rPr lang="fr-FR" sz="1200" baseline="30000" dirty="0"/>
              <a:t>er</a:t>
            </a:r>
            <a:r>
              <a:rPr lang="fr-FR" sz="1200" dirty="0"/>
              <a:t> SEMESTRE                                                                   2ème SEMESTRE</a:t>
            </a:r>
          </a:p>
        </p:txBody>
      </p:sp>
      <p:sp>
        <p:nvSpPr>
          <p:cNvPr id="10" name="Rectangle 9"/>
          <p:cNvSpPr/>
          <p:nvPr/>
        </p:nvSpPr>
        <p:spPr>
          <a:xfrm>
            <a:off x="3015647" y="4346202"/>
            <a:ext cx="1037172" cy="33310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dirty="0"/>
              <a:t>PFMP</a:t>
            </a:r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id="{EB65244F-616F-44BA-8D41-A2A7C1AE4753}"/>
              </a:ext>
            </a:extLst>
          </p:cNvPr>
          <p:cNvSpPr/>
          <p:nvPr/>
        </p:nvSpPr>
        <p:spPr>
          <a:xfrm>
            <a:off x="205623" y="914339"/>
            <a:ext cx="1888588" cy="403695"/>
          </a:xfrm>
          <a:prstGeom prst="roundRect">
            <a:avLst/>
          </a:prstGeom>
          <a:solidFill>
            <a:srgbClr val="0066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dirty="0"/>
              <a:t>Tous les élèves</a:t>
            </a:r>
          </a:p>
        </p:txBody>
      </p:sp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id="{53323BF0-9D78-429C-97E5-E6C52C00CF40}"/>
              </a:ext>
            </a:extLst>
          </p:cNvPr>
          <p:cNvSpPr/>
          <p:nvPr/>
        </p:nvSpPr>
        <p:spPr>
          <a:xfrm>
            <a:off x="4318700" y="832966"/>
            <a:ext cx="3059873" cy="614329"/>
          </a:xfrm>
          <a:prstGeom prst="roundRect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dirty="0"/>
              <a:t>Les élèves volontaires engagées dans la coloration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5B0F4CF3-9524-4C82-9614-878F956C1B74}"/>
              </a:ext>
            </a:extLst>
          </p:cNvPr>
          <p:cNvSpPr/>
          <p:nvPr/>
        </p:nvSpPr>
        <p:spPr>
          <a:xfrm>
            <a:off x="4515180" y="3051583"/>
            <a:ext cx="2347664" cy="1036894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dirty="0"/>
              <a:t>Module de 12h</a:t>
            </a:r>
          </a:p>
          <a:p>
            <a:pPr algn="ctr"/>
            <a:r>
              <a:rPr lang="fr-FR" sz="1600" dirty="0"/>
              <a:t>TP contextualisés dont 6h sur chantier école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3F0C99EA-1AF9-4288-9C6C-FC6D5420FD5F}"/>
              </a:ext>
            </a:extLst>
          </p:cNvPr>
          <p:cNvSpPr/>
          <p:nvPr/>
        </p:nvSpPr>
        <p:spPr>
          <a:xfrm>
            <a:off x="4515179" y="1563638"/>
            <a:ext cx="2347664" cy="1371601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dirty="0"/>
              <a:t>Travail autour du module </a:t>
            </a:r>
          </a:p>
          <a:p>
            <a:pPr algn="ctr"/>
            <a:r>
              <a:rPr lang="fr-FR" sz="1600" dirty="0"/>
              <a:t>E-learning</a:t>
            </a:r>
          </a:p>
          <a:p>
            <a:pPr algn="ctr"/>
            <a:r>
              <a:rPr lang="fr-FR" sz="1600" dirty="0"/>
              <a:t>Travail en interdisciplinarité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ACA8F996-B7D1-4AEA-8502-502A0E44546B}"/>
              </a:ext>
            </a:extLst>
          </p:cNvPr>
          <p:cNvSpPr/>
          <p:nvPr/>
        </p:nvSpPr>
        <p:spPr>
          <a:xfrm>
            <a:off x="7378573" y="4355657"/>
            <a:ext cx="1037172" cy="33310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dirty="0"/>
              <a:t>PFMP</a:t>
            </a:r>
          </a:p>
        </p:txBody>
      </p:sp>
    </p:spTree>
    <p:extLst>
      <p:ext uri="{BB962C8B-B14F-4D97-AF65-F5344CB8AC3E}">
        <p14:creationId xmlns:p14="http://schemas.microsoft.com/office/powerpoint/2010/main" val="106515136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843808" y="239989"/>
            <a:ext cx="5749032" cy="1050398"/>
          </a:xfrm>
        </p:spPr>
        <p:txBody>
          <a:bodyPr/>
          <a:lstStyle/>
          <a:p>
            <a:r>
              <a:rPr lang="fr-FR" sz="2100" dirty="0"/>
              <a:t>La classe de terminale </a:t>
            </a:r>
            <a:br>
              <a:rPr lang="fr-FR" sz="2100" dirty="0"/>
            </a:br>
            <a:r>
              <a:rPr lang="fr-FR" sz="2100" dirty="0"/>
              <a:t>Pour les élèves inscrits dans la coloration</a:t>
            </a:r>
          </a:p>
        </p:txBody>
      </p:sp>
      <p:sp>
        <p:nvSpPr>
          <p:cNvPr id="16" name="Espace réservé du contenu 15"/>
          <p:cNvSpPr>
            <a:spLocks noGrp="1"/>
          </p:cNvSpPr>
          <p:nvPr>
            <p:ph idx="1"/>
          </p:nvPr>
        </p:nvSpPr>
        <p:spPr>
          <a:xfrm>
            <a:off x="302914" y="1159157"/>
            <a:ext cx="7907745" cy="703756"/>
          </a:xfrm>
        </p:spPr>
        <p:txBody>
          <a:bodyPr/>
          <a:lstStyle/>
          <a:p>
            <a:r>
              <a:rPr lang="fr-FR" sz="1600" dirty="0"/>
              <a:t>Les élève volontaires devront réaliser une PFMP ou un stage dans une entreprise de la filière nucléaire </a:t>
            </a:r>
            <a:r>
              <a:rPr lang="fr-FR" sz="1600" u="sng" dirty="0"/>
              <a:t>dans une des deux périodes au choix</a:t>
            </a:r>
            <a:r>
              <a:rPr lang="fr-FR" sz="1600" dirty="0"/>
              <a:t>.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9B5D6D3-3703-4405-9D09-786BD69C5053}"/>
              </a:ext>
            </a:extLst>
          </p:cNvPr>
          <p:cNvSpPr/>
          <p:nvPr/>
        </p:nvSpPr>
        <p:spPr>
          <a:xfrm>
            <a:off x="4086571" y="1810892"/>
            <a:ext cx="1333516" cy="22115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 dirty="0"/>
          </a:p>
          <a:p>
            <a:pPr algn="ctr"/>
            <a:endParaRPr lang="fr-FR" sz="1600" dirty="0"/>
          </a:p>
          <a:p>
            <a:pPr algn="ctr"/>
            <a:endParaRPr lang="fr-FR" sz="1600" dirty="0"/>
          </a:p>
          <a:p>
            <a:pPr algn="ctr"/>
            <a:r>
              <a:rPr lang="fr-FR" sz="1600" dirty="0"/>
              <a:t>1 journée sur chantier école</a:t>
            </a:r>
          </a:p>
          <a:p>
            <a:pPr algn="ctr"/>
            <a:r>
              <a:rPr lang="fr-FR" sz="1600" dirty="0"/>
              <a:t>CNPE ou LP de l’Estuaire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62A0D16C-3E35-4369-97B5-4BEDC5F90D35}"/>
              </a:ext>
            </a:extLst>
          </p:cNvPr>
          <p:cNvSpPr/>
          <p:nvPr/>
        </p:nvSpPr>
        <p:spPr>
          <a:xfrm>
            <a:off x="7138532" y="1799580"/>
            <a:ext cx="1267802" cy="22115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dirty="0"/>
              <a:t>*Pour les élèves volontaires,  6s dans une entreprise</a:t>
            </a:r>
          </a:p>
          <a:p>
            <a:pPr algn="ctr"/>
            <a:r>
              <a:rPr lang="fr-FR" sz="1600" dirty="0"/>
              <a:t>en lien avec le nucléaire</a:t>
            </a:r>
          </a:p>
        </p:txBody>
      </p:sp>
      <p:sp>
        <p:nvSpPr>
          <p:cNvPr id="18" name="Flèche droite 4">
            <a:extLst>
              <a:ext uri="{FF2B5EF4-FFF2-40B4-BE49-F238E27FC236}">
                <a16:creationId xmlns:a16="http://schemas.microsoft.com/office/drawing/2014/main" id="{A4229A15-5BCF-42A6-8EB9-726993315B95}"/>
              </a:ext>
            </a:extLst>
          </p:cNvPr>
          <p:cNvSpPr/>
          <p:nvPr/>
        </p:nvSpPr>
        <p:spPr>
          <a:xfrm>
            <a:off x="229544" y="4031743"/>
            <a:ext cx="8186202" cy="81316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1200" dirty="0"/>
              <a:t>                1</a:t>
            </a:r>
            <a:r>
              <a:rPr lang="fr-FR" sz="1200" baseline="30000" dirty="0"/>
              <a:t>er</a:t>
            </a:r>
            <a:r>
              <a:rPr lang="fr-FR" sz="1200" dirty="0"/>
              <a:t> SEMESTRE                                                         2</a:t>
            </a:r>
            <a:r>
              <a:rPr lang="fr-FR" sz="1200" baseline="30000" dirty="0"/>
              <a:t>ème</a:t>
            </a:r>
            <a:r>
              <a:rPr lang="fr-FR" sz="1200" dirty="0"/>
              <a:t> SEMESTRE</a:t>
            </a:r>
          </a:p>
        </p:txBody>
      </p:sp>
      <p:sp>
        <p:nvSpPr>
          <p:cNvPr id="10" name="Rectangle 9"/>
          <p:cNvSpPr/>
          <p:nvPr/>
        </p:nvSpPr>
        <p:spPr>
          <a:xfrm>
            <a:off x="2924030" y="4262205"/>
            <a:ext cx="917395" cy="33310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dirty="0"/>
              <a:t>PFMP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79B867F-7692-493C-90AE-552F37339025}"/>
              </a:ext>
            </a:extLst>
          </p:cNvPr>
          <p:cNvSpPr/>
          <p:nvPr/>
        </p:nvSpPr>
        <p:spPr>
          <a:xfrm>
            <a:off x="5523699" y="1802303"/>
            <a:ext cx="1510778" cy="2211560"/>
          </a:xfrm>
          <a:prstGeom prst="rect">
            <a:avLst/>
          </a:prstGeom>
          <a:solidFill>
            <a:srgbClr val="006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dirty="0"/>
              <a:t>Formation – CCF - … Hors coloration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3317114-1A9F-4EB4-B569-F084692A81EA}"/>
              </a:ext>
            </a:extLst>
          </p:cNvPr>
          <p:cNvSpPr/>
          <p:nvPr/>
        </p:nvSpPr>
        <p:spPr>
          <a:xfrm>
            <a:off x="229545" y="3280588"/>
            <a:ext cx="2347664" cy="754040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dirty="0"/>
              <a:t>Module de 12h</a:t>
            </a:r>
          </a:p>
          <a:p>
            <a:pPr algn="ctr"/>
            <a:r>
              <a:rPr lang="fr-FR" sz="1600" dirty="0"/>
              <a:t>TP contextualisés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FBA3F79D-8D6B-4CD8-9A75-2F5652684B11}"/>
              </a:ext>
            </a:extLst>
          </p:cNvPr>
          <p:cNvSpPr/>
          <p:nvPr/>
        </p:nvSpPr>
        <p:spPr>
          <a:xfrm>
            <a:off x="211733" y="1820040"/>
            <a:ext cx="2347664" cy="1327774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dirty="0"/>
              <a:t>Travail autour du module </a:t>
            </a:r>
          </a:p>
          <a:p>
            <a:pPr algn="ctr"/>
            <a:r>
              <a:rPr lang="fr-FR" sz="1600" dirty="0"/>
              <a:t>E-learning</a:t>
            </a:r>
          </a:p>
          <a:p>
            <a:pPr algn="ctr"/>
            <a:r>
              <a:rPr lang="fr-FR" sz="1600" dirty="0"/>
              <a:t>Travail en interdisciplinarité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D58260AD-0078-430C-BE51-85A1D6C9D0EA}"/>
              </a:ext>
            </a:extLst>
          </p:cNvPr>
          <p:cNvSpPr/>
          <p:nvPr/>
        </p:nvSpPr>
        <p:spPr>
          <a:xfrm>
            <a:off x="2680820" y="1820040"/>
            <a:ext cx="1267802" cy="22115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dirty="0"/>
              <a:t>*Possibilité pour les élèves volontaires,  6s dans une entreprise</a:t>
            </a:r>
          </a:p>
          <a:p>
            <a:pPr algn="ctr"/>
            <a:r>
              <a:rPr lang="fr-FR" sz="1600" dirty="0"/>
              <a:t>en lien avec le nucléaire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189CBE4D-AC0D-4F09-B9F1-DFDB94D97F64}"/>
              </a:ext>
            </a:extLst>
          </p:cNvPr>
          <p:cNvSpPr/>
          <p:nvPr/>
        </p:nvSpPr>
        <p:spPr>
          <a:xfrm>
            <a:off x="7293264" y="4240999"/>
            <a:ext cx="917395" cy="33310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dirty="0"/>
              <a:t>STAGE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30BCDA2A-247B-438B-A6C4-881521FD47D0}"/>
              </a:ext>
            </a:extLst>
          </p:cNvPr>
          <p:cNvSpPr txBox="1"/>
          <p:nvPr/>
        </p:nvSpPr>
        <p:spPr>
          <a:xfrm rot="16200000">
            <a:off x="7163730" y="3004356"/>
            <a:ext cx="309571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Attestation de compétences </a:t>
            </a:r>
          </a:p>
          <a:p>
            <a:r>
              <a:rPr lang="fr-FR" dirty="0"/>
              <a:t>&amp; Passeport nucléaire</a:t>
            </a: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52F5375F-F12C-48DD-8C61-4238EBF17D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35934" y="1903548"/>
            <a:ext cx="988218" cy="740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839361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oneTexte 6">
            <a:extLst>
              <a:ext uri="{FF2B5EF4-FFF2-40B4-BE49-F238E27FC236}">
                <a16:creationId xmlns:a16="http://schemas.microsoft.com/office/drawing/2014/main" id="{2A04CD5A-513A-4B01-B873-293DB53B1136}"/>
              </a:ext>
            </a:extLst>
          </p:cNvPr>
          <p:cNvSpPr txBox="1"/>
          <p:nvPr/>
        </p:nvSpPr>
        <p:spPr>
          <a:xfrm>
            <a:off x="2375248" y="267494"/>
            <a:ext cx="6768752" cy="3366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Wingdings 3" panose="05040102010807070707" pitchFamily="18" charset="2"/>
              <a:buChar char=""/>
              <a:tabLst>
                <a:tab pos="457200" algn="l"/>
              </a:tabLst>
            </a:pPr>
            <a:r>
              <a:rPr lang="fr-FR" sz="1600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Présentation d’une activité en BAC PRO MSPC – </a:t>
            </a:r>
            <a:r>
              <a:rPr lang="fr-FR" sz="1600" b="1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Ac</a:t>
            </a:r>
            <a:r>
              <a:rPr lang="fr-FR" sz="1600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Bordeaux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A9CD1D66-89CA-4C61-9791-74AA50FA04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1218" y="802367"/>
            <a:ext cx="3234678" cy="3844434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F94D8719-97C0-479D-A6FF-8ADCC8FF57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27984" y="740633"/>
            <a:ext cx="4104456" cy="3947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27266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oneTexte 6">
            <a:extLst>
              <a:ext uri="{FF2B5EF4-FFF2-40B4-BE49-F238E27FC236}">
                <a16:creationId xmlns:a16="http://schemas.microsoft.com/office/drawing/2014/main" id="{2A04CD5A-513A-4B01-B873-293DB53B1136}"/>
              </a:ext>
            </a:extLst>
          </p:cNvPr>
          <p:cNvSpPr txBox="1"/>
          <p:nvPr/>
        </p:nvSpPr>
        <p:spPr>
          <a:xfrm>
            <a:off x="2375248" y="267494"/>
            <a:ext cx="6768752" cy="3366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Wingdings 3" panose="05040102010807070707" pitchFamily="18" charset="2"/>
              <a:buChar char=""/>
              <a:tabLst>
                <a:tab pos="457200" algn="l"/>
              </a:tabLst>
            </a:pPr>
            <a:r>
              <a:rPr lang="fr-FR" sz="1600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Présentation d’une activité en BAC PRO MSPC – </a:t>
            </a:r>
            <a:r>
              <a:rPr lang="fr-FR" sz="1600" b="1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Ac</a:t>
            </a:r>
            <a:r>
              <a:rPr lang="fr-FR" sz="1600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Bordeaux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F3864110-5273-4EC4-99F4-8836104424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5731" y="915566"/>
            <a:ext cx="5420041" cy="3600400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3850CAC3-1336-473B-8BC8-A62B0B41B677}"/>
              </a:ext>
            </a:extLst>
          </p:cNvPr>
          <p:cNvSpPr txBox="1"/>
          <p:nvPr/>
        </p:nvSpPr>
        <p:spPr>
          <a:xfrm>
            <a:off x="5889790" y="2571750"/>
            <a:ext cx="3134041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400" i="1" dirty="0"/>
              <a:t>La contamination des surfaces par des matières radioactives est susceptible de provoquer l'irradiation des personnes par des voies diverses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4BBB9263-7141-4316-8808-61E19EAEF31F}"/>
              </a:ext>
            </a:extLst>
          </p:cNvPr>
          <p:cNvSpPr txBox="1"/>
          <p:nvPr/>
        </p:nvSpPr>
        <p:spPr>
          <a:xfrm>
            <a:off x="5889791" y="3939902"/>
            <a:ext cx="3134041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400" i="1" dirty="0">
                <a:hlinkClick r:id="rId4"/>
              </a:rPr>
              <a:t>https://www.inrs.fr/risques/rayonnements-ionisants/reglementation.html</a:t>
            </a:r>
            <a:endParaRPr lang="fr-FR" sz="1400" i="1" dirty="0"/>
          </a:p>
          <a:p>
            <a:endParaRPr lang="fr-FR" sz="1400" dirty="0"/>
          </a:p>
        </p:txBody>
      </p:sp>
    </p:spTree>
    <p:extLst>
      <p:ext uri="{BB962C8B-B14F-4D97-AF65-F5344CB8AC3E}">
        <p14:creationId xmlns:p14="http://schemas.microsoft.com/office/powerpoint/2010/main" val="75876445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 15">
            <a:extLst>
              <a:ext uri="{FF2B5EF4-FFF2-40B4-BE49-F238E27FC236}">
                <a16:creationId xmlns:a16="http://schemas.microsoft.com/office/drawing/2014/main" id="{6404FEA3-0EB5-4752-B7EC-3DA6741613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2478" y="861540"/>
            <a:ext cx="4011489" cy="3920478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A4146908-B5AC-4AAF-BEDC-BC4F366289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92080" y="861540"/>
            <a:ext cx="2685220" cy="3744000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1189DA64-F779-4B23-B88D-3FEC4CB39147}"/>
              </a:ext>
            </a:extLst>
          </p:cNvPr>
          <p:cNvSpPr txBox="1"/>
          <p:nvPr/>
        </p:nvSpPr>
        <p:spPr>
          <a:xfrm>
            <a:off x="3707904" y="224123"/>
            <a:ext cx="5600086" cy="3366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Wingdings 3" panose="05040102010807070707" pitchFamily="18" charset="2"/>
              <a:buChar char=""/>
              <a:tabLst>
                <a:tab pos="457200" algn="l"/>
              </a:tabLst>
            </a:pPr>
            <a:r>
              <a:rPr lang="fr-FR" sz="1600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Présentation d’une activité en BAC PRO MSPC</a:t>
            </a:r>
          </a:p>
        </p:txBody>
      </p:sp>
    </p:spTree>
    <p:extLst>
      <p:ext uri="{BB962C8B-B14F-4D97-AF65-F5344CB8AC3E}">
        <p14:creationId xmlns:p14="http://schemas.microsoft.com/office/powerpoint/2010/main" val="18167753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3DE17B36-C2E3-4150-AB8F-4A0146E758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0" y="888296"/>
            <a:ext cx="4573514" cy="3366908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C7D94581-B99A-4B2B-8033-97D581ACC8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22615" y="1419622"/>
            <a:ext cx="3857821" cy="2494207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E78C5586-F80F-44DD-8BE5-F3B5EABE425B}"/>
              </a:ext>
            </a:extLst>
          </p:cNvPr>
          <p:cNvSpPr txBox="1"/>
          <p:nvPr/>
        </p:nvSpPr>
        <p:spPr>
          <a:xfrm>
            <a:off x="3707904" y="224123"/>
            <a:ext cx="5600086" cy="3366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Wingdings 3" panose="05040102010807070707" pitchFamily="18" charset="2"/>
              <a:buChar char=""/>
              <a:tabLst>
                <a:tab pos="457200" algn="l"/>
              </a:tabLst>
            </a:pPr>
            <a:r>
              <a:rPr lang="fr-FR" sz="1600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Présentation d’une activité en BAC PRO MSPC</a:t>
            </a:r>
          </a:p>
        </p:txBody>
      </p:sp>
    </p:spTree>
    <p:extLst>
      <p:ext uri="{BB962C8B-B14F-4D97-AF65-F5344CB8AC3E}">
        <p14:creationId xmlns:p14="http://schemas.microsoft.com/office/powerpoint/2010/main" val="323743805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34CCF8C2-46BE-4DDC-89CA-BDCD3D9B20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0" y="987574"/>
            <a:ext cx="2478810" cy="3579862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26E7D392-38C4-4ADC-87AF-EDA02A8868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61177" y="987574"/>
            <a:ext cx="2597287" cy="3651870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4102D440-2A3F-45F1-A810-D5DB8F4BA26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64112" y="1635646"/>
            <a:ext cx="3454004" cy="2355726"/>
          </a:xfrm>
          <a:prstGeom prst="rect">
            <a:avLst/>
          </a:prstGeom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B03ACBC2-2B84-43C6-94F3-A8FDD985DAFE}"/>
              </a:ext>
            </a:extLst>
          </p:cNvPr>
          <p:cNvSpPr txBox="1"/>
          <p:nvPr/>
        </p:nvSpPr>
        <p:spPr>
          <a:xfrm>
            <a:off x="3707904" y="224123"/>
            <a:ext cx="5600086" cy="3366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Wingdings 3" panose="05040102010807070707" pitchFamily="18" charset="2"/>
              <a:buChar char=""/>
              <a:tabLst>
                <a:tab pos="457200" algn="l"/>
              </a:tabLst>
            </a:pPr>
            <a:r>
              <a:rPr lang="fr-FR" sz="1600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Présentation d’une activité en BAC PRO MSPC</a:t>
            </a:r>
          </a:p>
        </p:txBody>
      </p:sp>
    </p:spTree>
    <p:extLst>
      <p:ext uri="{BB962C8B-B14F-4D97-AF65-F5344CB8AC3E}">
        <p14:creationId xmlns:p14="http://schemas.microsoft.com/office/powerpoint/2010/main" val="92003188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9EBDB496-AE40-4EDE-BF4F-8086C5BC4E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1600" y="719555"/>
            <a:ext cx="3062530" cy="3888142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5E48681D-9295-4565-A87D-C2A460C1DD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16016" y="719555"/>
            <a:ext cx="2967994" cy="3888142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25FC4109-A6E5-4F5C-9334-82A8C2D4DFEF}"/>
              </a:ext>
            </a:extLst>
          </p:cNvPr>
          <p:cNvSpPr txBox="1"/>
          <p:nvPr/>
        </p:nvSpPr>
        <p:spPr>
          <a:xfrm>
            <a:off x="3707904" y="224123"/>
            <a:ext cx="5600086" cy="3366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Wingdings 3" panose="05040102010807070707" pitchFamily="18" charset="2"/>
              <a:buChar char=""/>
              <a:tabLst>
                <a:tab pos="457200" algn="l"/>
              </a:tabLst>
            </a:pPr>
            <a:r>
              <a:rPr lang="fr-FR" sz="1600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Présentation d’une activité en BAC PRO MSPC</a:t>
            </a:r>
          </a:p>
        </p:txBody>
      </p:sp>
    </p:spTree>
    <p:extLst>
      <p:ext uri="{BB962C8B-B14F-4D97-AF65-F5344CB8AC3E}">
        <p14:creationId xmlns:p14="http://schemas.microsoft.com/office/powerpoint/2010/main" val="216304950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4F6B7053-47AC-41B6-B570-D642276349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9672" y="771550"/>
            <a:ext cx="5296219" cy="3862202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59183176-229C-41D8-8633-47A8618CDEBF}"/>
              </a:ext>
            </a:extLst>
          </p:cNvPr>
          <p:cNvSpPr txBox="1"/>
          <p:nvPr/>
        </p:nvSpPr>
        <p:spPr>
          <a:xfrm>
            <a:off x="3707904" y="224123"/>
            <a:ext cx="5600086" cy="3366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Wingdings 3" panose="05040102010807070707" pitchFamily="18" charset="2"/>
              <a:buChar char=""/>
              <a:tabLst>
                <a:tab pos="457200" algn="l"/>
              </a:tabLst>
            </a:pPr>
            <a:r>
              <a:rPr lang="fr-FR" sz="1600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Présentation d’une activité en BAC PRO MSPC</a:t>
            </a:r>
          </a:p>
        </p:txBody>
      </p:sp>
    </p:spTree>
    <p:extLst>
      <p:ext uri="{BB962C8B-B14F-4D97-AF65-F5344CB8AC3E}">
        <p14:creationId xmlns:p14="http://schemas.microsoft.com/office/powerpoint/2010/main" val="287154430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oneTexte 6">
            <a:extLst>
              <a:ext uri="{FF2B5EF4-FFF2-40B4-BE49-F238E27FC236}">
                <a16:creationId xmlns:a16="http://schemas.microsoft.com/office/drawing/2014/main" id="{2A04CD5A-513A-4B01-B873-293DB53B1136}"/>
              </a:ext>
            </a:extLst>
          </p:cNvPr>
          <p:cNvSpPr txBox="1"/>
          <p:nvPr/>
        </p:nvSpPr>
        <p:spPr>
          <a:xfrm>
            <a:off x="3707904" y="224123"/>
            <a:ext cx="5600086" cy="3366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Wingdings 3" panose="05040102010807070707" pitchFamily="18" charset="2"/>
              <a:buChar char=""/>
              <a:tabLst>
                <a:tab pos="457200" algn="l"/>
              </a:tabLst>
            </a:pPr>
            <a:r>
              <a:rPr lang="fr-FR" sz="1600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Présentation d’une activité en BAC PRO MSPC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25D77CEF-215B-4289-8187-2F7C06D0E8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7584" y="604125"/>
            <a:ext cx="3197639" cy="4134150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B8DC0747-7999-4325-BB87-AB3C19AE4D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0" y="616911"/>
            <a:ext cx="3351300" cy="4134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65099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" name="Groupe 50"/>
          <p:cNvGrpSpPr/>
          <p:nvPr/>
        </p:nvGrpSpPr>
        <p:grpSpPr>
          <a:xfrm>
            <a:off x="356015" y="1712521"/>
            <a:ext cx="3132348" cy="3132348"/>
            <a:chOff x="356015" y="1712521"/>
            <a:chExt cx="3132348" cy="3132348"/>
          </a:xfrm>
        </p:grpSpPr>
        <p:pic>
          <p:nvPicPr>
            <p:cNvPr id="7" name="Image 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6015" y="1712521"/>
              <a:ext cx="3132348" cy="3132348"/>
            </a:xfrm>
            <a:prstGeom prst="rect">
              <a:avLst/>
            </a:prstGeom>
          </p:spPr>
        </p:pic>
        <p:sp>
          <p:nvSpPr>
            <p:cNvPr id="19" name="Forme libre 18"/>
            <p:cNvSpPr/>
            <p:nvPr/>
          </p:nvSpPr>
          <p:spPr>
            <a:xfrm>
              <a:off x="1921651" y="2532653"/>
              <a:ext cx="301025" cy="329997"/>
            </a:xfrm>
            <a:custGeom>
              <a:avLst/>
              <a:gdLst>
                <a:gd name="connsiteX0" fmla="*/ 85802 w 307837"/>
                <a:gd name="connsiteY0" fmla="*/ 326513 h 327937"/>
                <a:gd name="connsiteX1" fmla="*/ 59608 w 307837"/>
                <a:gd name="connsiteY1" fmla="*/ 283650 h 327937"/>
                <a:gd name="connsiteX2" fmla="*/ 35796 w 307837"/>
                <a:gd name="connsiteY2" fmla="*/ 281269 h 327937"/>
                <a:gd name="connsiteX3" fmla="*/ 35796 w 307837"/>
                <a:gd name="connsiteY3" fmla="*/ 257457 h 327937"/>
                <a:gd name="connsiteX4" fmla="*/ 59608 w 307837"/>
                <a:gd name="connsiteY4" fmla="*/ 228882 h 327937"/>
                <a:gd name="connsiteX5" fmla="*/ 54846 w 307837"/>
                <a:gd name="connsiteY5" fmla="*/ 195544 h 327937"/>
                <a:gd name="connsiteX6" fmla="*/ 66752 w 307837"/>
                <a:gd name="connsiteY6" fmla="*/ 131250 h 327937"/>
                <a:gd name="connsiteX7" fmla="*/ 40558 w 307837"/>
                <a:gd name="connsiteY7" fmla="*/ 128869 h 327937"/>
                <a:gd name="connsiteX8" fmla="*/ 23889 w 307837"/>
                <a:gd name="connsiteY8" fmla="*/ 121725 h 327937"/>
                <a:gd name="connsiteX9" fmla="*/ 7221 w 307837"/>
                <a:gd name="connsiteY9" fmla="*/ 112200 h 327937"/>
                <a:gd name="connsiteX10" fmla="*/ 2458 w 307837"/>
                <a:gd name="connsiteY10" fmla="*/ 90769 h 327937"/>
                <a:gd name="connsiteX11" fmla="*/ 45321 w 307837"/>
                <a:gd name="connsiteY11" fmla="*/ 95532 h 327937"/>
                <a:gd name="connsiteX12" fmla="*/ 28652 w 307837"/>
                <a:gd name="connsiteY12" fmla="*/ 69338 h 327937"/>
                <a:gd name="connsiteX13" fmla="*/ 11983 w 307837"/>
                <a:gd name="connsiteY13" fmla="*/ 57432 h 327937"/>
                <a:gd name="connsiteX14" fmla="*/ 11983 w 307837"/>
                <a:gd name="connsiteY14" fmla="*/ 43144 h 327937"/>
                <a:gd name="connsiteX15" fmla="*/ 31033 w 307837"/>
                <a:gd name="connsiteY15" fmla="*/ 38382 h 327937"/>
                <a:gd name="connsiteX16" fmla="*/ 66752 w 307837"/>
                <a:gd name="connsiteY16" fmla="*/ 19332 h 327937"/>
                <a:gd name="connsiteX17" fmla="*/ 88183 w 307837"/>
                <a:gd name="connsiteY17" fmla="*/ 282 h 327937"/>
                <a:gd name="connsiteX18" fmla="*/ 131046 w 307837"/>
                <a:gd name="connsiteY18" fmla="*/ 7425 h 327937"/>
                <a:gd name="connsiteX19" fmla="*/ 190577 w 307837"/>
                <a:gd name="connsiteY19" fmla="*/ 282 h 327937"/>
                <a:gd name="connsiteX20" fmla="*/ 216771 w 307837"/>
                <a:gd name="connsiteY20" fmla="*/ 9807 h 327937"/>
                <a:gd name="connsiteX21" fmla="*/ 219152 w 307837"/>
                <a:gd name="connsiteY21" fmla="*/ 33619 h 327937"/>
                <a:gd name="connsiteX22" fmla="*/ 273921 w 307837"/>
                <a:gd name="connsiteY22" fmla="*/ 74100 h 327937"/>
                <a:gd name="connsiteX23" fmla="*/ 278683 w 307837"/>
                <a:gd name="connsiteY23" fmla="*/ 93150 h 327937"/>
                <a:gd name="connsiteX24" fmla="*/ 276302 w 307837"/>
                <a:gd name="connsiteY24" fmla="*/ 114582 h 327937"/>
                <a:gd name="connsiteX25" fmla="*/ 281064 w 307837"/>
                <a:gd name="connsiteY25" fmla="*/ 140775 h 327937"/>
                <a:gd name="connsiteX26" fmla="*/ 295352 w 307837"/>
                <a:gd name="connsiteY26" fmla="*/ 147919 h 327937"/>
                <a:gd name="connsiteX27" fmla="*/ 307258 w 307837"/>
                <a:gd name="connsiteY27" fmla="*/ 164588 h 327937"/>
                <a:gd name="connsiteX28" fmla="*/ 276302 w 307837"/>
                <a:gd name="connsiteY28" fmla="*/ 188400 h 327937"/>
                <a:gd name="connsiteX29" fmla="*/ 271539 w 307837"/>
                <a:gd name="connsiteY29" fmla="*/ 188400 h 327937"/>
                <a:gd name="connsiteX30" fmla="*/ 259633 w 307837"/>
                <a:gd name="connsiteY30" fmla="*/ 205069 h 327937"/>
                <a:gd name="connsiteX31" fmla="*/ 266777 w 307837"/>
                <a:gd name="connsiteY31" fmla="*/ 226500 h 327937"/>
                <a:gd name="connsiteX32" fmla="*/ 266777 w 307837"/>
                <a:gd name="connsiteY32" fmla="*/ 236025 h 327937"/>
                <a:gd name="connsiteX33" fmla="*/ 233439 w 307837"/>
                <a:gd name="connsiteY33" fmla="*/ 245550 h 327937"/>
                <a:gd name="connsiteX34" fmla="*/ 188196 w 307837"/>
                <a:gd name="connsiteY34" fmla="*/ 245550 h 327937"/>
                <a:gd name="connsiteX35" fmla="*/ 171527 w 307837"/>
                <a:gd name="connsiteY35" fmla="*/ 259838 h 327937"/>
                <a:gd name="connsiteX36" fmla="*/ 176289 w 307837"/>
                <a:gd name="connsiteY36" fmla="*/ 278888 h 327937"/>
                <a:gd name="connsiteX37" fmla="*/ 166764 w 307837"/>
                <a:gd name="connsiteY37" fmla="*/ 300319 h 327937"/>
                <a:gd name="connsiteX38" fmla="*/ 154858 w 307837"/>
                <a:gd name="connsiteY38" fmla="*/ 316988 h 327937"/>
                <a:gd name="connsiteX39" fmla="*/ 85802 w 307837"/>
                <a:gd name="connsiteY39" fmla="*/ 326513 h 327937"/>
                <a:gd name="connsiteX0" fmla="*/ 64371 w 307837"/>
                <a:gd name="connsiteY0" fmla="*/ 328894 h 330274"/>
                <a:gd name="connsiteX1" fmla="*/ 59608 w 307837"/>
                <a:gd name="connsiteY1" fmla="*/ 283650 h 330274"/>
                <a:gd name="connsiteX2" fmla="*/ 35796 w 307837"/>
                <a:gd name="connsiteY2" fmla="*/ 281269 h 330274"/>
                <a:gd name="connsiteX3" fmla="*/ 35796 w 307837"/>
                <a:gd name="connsiteY3" fmla="*/ 257457 h 330274"/>
                <a:gd name="connsiteX4" fmla="*/ 59608 w 307837"/>
                <a:gd name="connsiteY4" fmla="*/ 228882 h 330274"/>
                <a:gd name="connsiteX5" fmla="*/ 54846 w 307837"/>
                <a:gd name="connsiteY5" fmla="*/ 195544 h 330274"/>
                <a:gd name="connsiteX6" fmla="*/ 66752 w 307837"/>
                <a:gd name="connsiteY6" fmla="*/ 131250 h 330274"/>
                <a:gd name="connsiteX7" fmla="*/ 40558 w 307837"/>
                <a:gd name="connsiteY7" fmla="*/ 128869 h 330274"/>
                <a:gd name="connsiteX8" fmla="*/ 23889 w 307837"/>
                <a:gd name="connsiteY8" fmla="*/ 121725 h 330274"/>
                <a:gd name="connsiteX9" fmla="*/ 7221 w 307837"/>
                <a:gd name="connsiteY9" fmla="*/ 112200 h 330274"/>
                <a:gd name="connsiteX10" fmla="*/ 2458 w 307837"/>
                <a:gd name="connsiteY10" fmla="*/ 90769 h 330274"/>
                <a:gd name="connsiteX11" fmla="*/ 45321 w 307837"/>
                <a:gd name="connsiteY11" fmla="*/ 95532 h 330274"/>
                <a:gd name="connsiteX12" fmla="*/ 28652 w 307837"/>
                <a:gd name="connsiteY12" fmla="*/ 69338 h 330274"/>
                <a:gd name="connsiteX13" fmla="*/ 11983 w 307837"/>
                <a:gd name="connsiteY13" fmla="*/ 57432 h 330274"/>
                <a:gd name="connsiteX14" fmla="*/ 11983 w 307837"/>
                <a:gd name="connsiteY14" fmla="*/ 43144 h 330274"/>
                <a:gd name="connsiteX15" fmla="*/ 31033 w 307837"/>
                <a:gd name="connsiteY15" fmla="*/ 38382 h 330274"/>
                <a:gd name="connsiteX16" fmla="*/ 66752 w 307837"/>
                <a:gd name="connsiteY16" fmla="*/ 19332 h 330274"/>
                <a:gd name="connsiteX17" fmla="*/ 88183 w 307837"/>
                <a:gd name="connsiteY17" fmla="*/ 282 h 330274"/>
                <a:gd name="connsiteX18" fmla="*/ 131046 w 307837"/>
                <a:gd name="connsiteY18" fmla="*/ 7425 h 330274"/>
                <a:gd name="connsiteX19" fmla="*/ 190577 w 307837"/>
                <a:gd name="connsiteY19" fmla="*/ 282 h 330274"/>
                <a:gd name="connsiteX20" fmla="*/ 216771 w 307837"/>
                <a:gd name="connsiteY20" fmla="*/ 9807 h 330274"/>
                <a:gd name="connsiteX21" fmla="*/ 219152 w 307837"/>
                <a:gd name="connsiteY21" fmla="*/ 33619 h 330274"/>
                <a:gd name="connsiteX22" fmla="*/ 273921 w 307837"/>
                <a:gd name="connsiteY22" fmla="*/ 74100 h 330274"/>
                <a:gd name="connsiteX23" fmla="*/ 278683 w 307837"/>
                <a:gd name="connsiteY23" fmla="*/ 93150 h 330274"/>
                <a:gd name="connsiteX24" fmla="*/ 276302 w 307837"/>
                <a:gd name="connsiteY24" fmla="*/ 114582 h 330274"/>
                <a:gd name="connsiteX25" fmla="*/ 281064 w 307837"/>
                <a:gd name="connsiteY25" fmla="*/ 140775 h 330274"/>
                <a:gd name="connsiteX26" fmla="*/ 295352 w 307837"/>
                <a:gd name="connsiteY26" fmla="*/ 147919 h 330274"/>
                <a:gd name="connsiteX27" fmla="*/ 307258 w 307837"/>
                <a:gd name="connsiteY27" fmla="*/ 164588 h 330274"/>
                <a:gd name="connsiteX28" fmla="*/ 276302 w 307837"/>
                <a:gd name="connsiteY28" fmla="*/ 188400 h 330274"/>
                <a:gd name="connsiteX29" fmla="*/ 271539 w 307837"/>
                <a:gd name="connsiteY29" fmla="*/ 188400 h 330274"/>
                <a:gd name="connsiteX30" fmla="*/ 259633 w 307837"/>
                <a:gd name="connsiteY30" fmla="*/ 205069 h 330274"/>
                <a:gd name="connsiteX31" fmla="*/ 266777 w 307837"/>
                <a:gd name="connsiteY31" fmla="*/ 226500 h 330274"/>
                <a:gd name="connsiteX32" fmla="*/ 266777 w 307837"/>
                <a:gd name="connsiteY32" fmla="*/ 236025 h 330274"/>
                <a:gd name="connsiteX33" fmla="*/ 233439 w 307837"/>
                <a:gd name="connsiteY33" fmla="*/ 245550 h 330274"/>
                <a:gd name="connsiteX34" fmla="*/ 188196 w 307837"/>
                <a:gd name="connsiteY34" fmla="*/ 245550 h 330274"/>
                <a:gd name="connsiteX35" fmla="*/ 171527 w 307837"/>
                <a:gd name="connsiteY35" fmla="*/ 259838 h 330274"/>
                <a:gd name="connsiteX36" fmla="*/ 176289 w 307837"/>
                <a:gd name="connsiteY36" fmla="*/ 278888 h 330274"/>
                <a:gd name="connsiteX37" fmla="*/ 166764 w 307837"/>
                <a:gd name="connsiteY37" fmla="*/ 300319 h 330274"/>
                <a:gd name="connsiteX38" fmla="*/ 154858 w 307837"/>
                <a:gd name="connsiteY38" fmla="*/ 316988 h 330274"/>
                <a:gd name="connsiteX39" fmla="*/ 64371 w 307837"/>
                <a:gd name="connsiteY39" fmla="*/ 328894 h 330274"/>
                <a:gd name="connsiteX0" fmla="*/ 64371 w 307837"/>
                <a:gd name="connsiteY0" fmla="*/ 328894 h 329997"/>
                <a:gd name="connsiteX1" fmla="*/ 61990 w 307837"/>
                <a:gd name="connsiteY1" fmla="*/ 288412 h 329997"/>
                <a:gd name="connsiteX2" fmla="*/ 35796 w 307837"/>
                <a:gd name="connsiteY2" fmla="*/ 281269 h 329997"/>
                <a:gd name="connsiteX3" fmla="*/ 35796 w 307837"/>
                <a:gd name="connsiteY3" fmla="*/ 257457 h 329997"/>
                <a:gd name="connsiteX4" fmla="*/ 59608 w 307837"/>
                <a:gd name="connsiteY4" fmla="*/ 228882 h 329997"/>
                <a:gd name="connsiteX5" fmla="*/ 54846 w 307837"/>
                <a:gd name="connsiteY5" fmla="*/ 195544 h 329997"/>
                <a:gd name="connsiteX6" fmla="*/ 66752 w 307837"/>
                <a:gd name="connsiteY6" fmla="*/ 131250 h 329997"/>
                <a:gd name="connsiteX7" fmla="*/ 40558 w 307837"/>
                <a:gd name="connsiteY7" fmla="*/ 128869 h 329997"/>
                <a:gd name="connsiteX8" fmla="*/ 23889 w 307837"/>
                <a:gd name="connsiteY8" fmla="*/ 121725 h 329997"/>
                <a:gd name="connsiteX9" fmla="*/ 7221 w 307837"/>
                <a:gd name="connsiteY9" fmla="*/ 112200 h 329997"/>
                <a:gd name="connsiteX10" fmla="*/ 2458 w 307837"/>
                <a:gd name="connsiteY10" fmla="*/ 90769 h 329997"/>
                <a:gd name="connsiteX11" fmla="*/ 45321 w 307837"/>
                <a:gd name="connsiteY11" fmla="*/ 95532 h 329997"/>
                <a:gd name="connsiteX12" fmla="*/ 28652 w 307837"/>
                <a:gd name="connsiteY12" fmla="*/ 69338 h 329997"/>
                <a:gd name="connsiteX13" fmla="*/ 11983 w 307837"/>
                <a:gd name="connsiteY13" fmla="*/ 57432 h 329997"/>
                <a:gd name="connsiteX14" fmla="*/ 11983 w 307837"/>
                <a:gd name="connsiteY14" fmla="*/ 43144 h 329997"/>
                <a:gd name="connsiteX15" fmla="*/ 31033 w 307837"/>
                <a:gd name="connsiteY15" fmla="*/ 38382 h 329997"/>
                <a:gd name="connsiteX16" fmla="*/ 66752 w 307837"/>
                <a:gd name="connsiteY16" fmla="*/ 19332 h 329997"/>
                <a:gd name="connsiteX17" fmla="*/ 88183 w 307837"/>
                <a:gd name="connsiteY17" fmla="*/ 282 h 329997"/>
                <a:gd name="connsiteX18" fmla="*/ 131046 w 307837"/>
                <a:gd name="connsiteY18" fmla="*/ 7425 h 329997"/>
                <a:gd name="connsiteX19" fmla="*/ 190577 w 307837"/>
                <a:gd name="connsiteY19" fmla="*/ 282 h 329997"/>
                <a:gd name="connsiteX20" fmla="*/ 216771 w 307837"/>
                <a:gd name="connsiteY20" fmla="*/ 9807 h 329997"/>
                <a:gd name="connsiteX21" fmla="*/ 219152 w 307837"/>
                <a:gd name="connsiteY21" fmla="*/ 33619 h 329997"/>
                <a:gd name="connsiteX22" fmla="*/ 273921 w 307837"/>
                <a:gd name="connsiteY22" fmla="*/ 74100 h 329997"/>
                <a:gd name="connsiteX23" fmla="*/ 278683 w 307837"/>
                <a:gd name="connsiteY23" fmla="*/ 93150 h 329997"/>
                <a:gd name="connsiteX24" fmla="*/ 276302 w 307837"/>
                <a:gd name="connsiteY24" fmla="*/ 114582 h 329997"/>
                <a:gd name="connsiteX25" fmla="*/ 281064 w 307837"/>
                <a:gd name="connsiteY25" fmla="*/ 140775 h 329997"/>
                <a:gd name="connsiteX26" fmla="*/ 295352 w 307837"/>
                <a:gd name="connsiteY26" fmla="*/ 147919 h 329997"/>
                <a:gd name="connsiteX27" fmla="*/ 307258 w 307837"/>
                <a:gd name="connsiteY27" fmla="*/ 164588 h 329997"/>
                <a:gd name="connsiteX28" fmla="*/ 276302 w 307837"/>
                <a:gd name="connsiteY28" fmla="*/ 188400 h 329997"/>
                <a:gd name="connsiteX29" fmla="*/ 271539 w 307837"/>
                <a:gd name="connsiteY29" fmla="*/ 188400 h 329997"/>
                <a:gd name="connsiteX30" fmla="*/ 259633 w 307837"/>
                <a:gd name="connsiteY30" fmla="*/ 205069 h 329997"/>
                <a:gd name="connsiteX31" fmla="*/ 266777 w 307837"/>
                <a:gd name="connsiteY31" fmla="*/ 226500 h 329997"/>
                <a:gd name="connsiteX32" fmla="*/ 266777 w 307837"/>
                <a:gd name="connsiteY32" fmla="*/ 236025 h 329997"/>
                <a:gd name="connsiteX33" fmla="*/ 233439 w 307837"/>
                <a:gd name="connsiteY33" fmla="*/ 245550 h 329997"/>
                <a:gd name="connsiteX34" fmla="*/ 188196 w 307837"/>
                <a:gd name="connsiteY34" fmla="*/ 245550 h 329997"/>
                <a:gd name="connsiteX35" fmla="*/ 171527 w 307837"/>
                <a:gd name="connsiteY35" fmla="*/ 259838 h 329997"/>
                <a:gd name="connsiteX36" fmla="*/ 176289 w 307837"/>
                <a:gd name="connsiteY36" fmla="*/ 278888 h 329997"/>
                <a:gd name="connsiteX37" fmla="*/ 166764 w 307837"/>
                <a:gd name="connsiteY37" fmla="*/ 300319 h 329997"/>
                <a:gd name="connsiteX38" fmla="*/ 154858 w 307837"/>
                <a:gd name="connsiteY38" fmla="*/ 316988 h 329997"/>
                <a:gd name="connsiteX39" fmla="*/ 64371 w 307837"/>
                <a:gd name="connsiteY39" fmla="*/ 328894 h 329997"/>
                <a:gd name="connsiteX0" fmla="*/ 50084 w 307837"/>
                <a:gd name="connsiteY0" fmla="*/ 328894 h 329997"/>
                <a:gd name="connsiteX1" fmla="*/ 61990 w 307837"/>
                <a:gd name="connsiteY1" fmla="*/ 288412 h 329997"/>
                <a:gd name="connsiteX2" fmla="*/ 35796 w 307837"/>
                <a:gd name="connsiteY2" fmla="*/ 281269 h 329997"/>
                <a:gd name="connsiteX3" fmla="*/ 35796 w 307837"/>
                <a:gd name="connsiteY3" fmla="*/ 257457 h 329997"/>
                <a:gd name="connsiteX4" fmla="*/ 59608 w 307837"/>
                <a:gd name="connsiteY4" fmla="*/ 228882 h 329997"/>
                <a:gd name="connsiteX5" fmla="*/ 54846 w 307837"/>
                <a:gd name="connsiteY5" fmla="*/ 195544 h 329997"/>
                <a:gd name="connsiteX6" fmla="*/ 66752 w 307837"/>
                <a:gd name="connsiteY6" fmla="*/ 131250 h 329997"/>
                <a:gd name="connsiteX7" fmla="*/ 40558 w 307837"/>
                <a:gd name="connsiteY7" fmla="*/ 128869 h 329997"/>
                <a:gd name="connsiteX8" fmla="*/ 23889 w 307837"/>
                <a:gd name="connsiteY8" fmla="*/ 121725 h 329997"/>
                <a:gd name="connsiteX9" fmla="*/ 7221 w 307837"/>
                <a:gd name="connsiteY9" fmla="*/ 112200 h 329997"/>
                <a:gd name="connsiteX10" fmla="*/ 2458 w 307837"/>
                <a:gd name="connsiteY10" fmla="*/ 90769 h 329997"/>
                <a:gd name="connsiteX11" fmla="*/ 45321 w 307837"/>
                <a:gd name="connsiteY11" fmla="*/ 95532 h 329997"/>
                <a:gd name="connsiteX12" fmla="*/ 28652 w 307837"/>
                <a:gd name="connsiteY12" fmla="*/ 69338 h 329997"/>
                <a:gd name="connsiteX13" fmla="*/ 11983 w 307837"/>
                <a:gd name="connsiteY13" fmla="*/ 57432 h 329997"/>
                <a:gd name="connsiteX14" fmla="*/ 11983 w 307837"/>
                <a:gd name="connsiteY14" fmla="*/ 43144 h 329997"/>
                <a:gd name="connsiteX15" fmla="*/ 31033 w 307837"/>
                <a:gd name="connsiteY15" fmla="*/ 38382 h 329997"/>
                <a:gd name="connsiteX16" fmla="*/ 66752 w 307837"/>
                <a:gd name="connsiteY16" fmla="*/ 19332 h 329997"/>
                <a:gd name="connsiteX17" fmla="*/ 88183 w 307837"/>
                <a:gd name="connsiteY17" fmla="*/ 282 h 329997"/>
                <a:gd name="connsiteX18" fmla="*/ 131046 w 307837"/>
                <a:gd name="connsiteY18" fmla="*/ 7425 h 329997"/>
                <a:gd name="connsiteX19" fmla="*/ 190577 w 307837"/>
                <a:gd name="connsiteY19" fmla="*/ 282 h 329997"/>
                <a:gd name="connsiteX20" fmla="*/ 216771 w 307837"/>
                <a:gd name="connsiteY20" fmla="*/ 9807 h 329997"/>
                <a:gd name="connsiteX21" fmla="*/ 219152 w 307837"/>
                <a:gd name="connsiteY21" fmla="*/ 33619 h 329997"/>
                <a:gd name="connsiteX22" fmla="*/ 273921 w 307837"/>
                <a:gd name="connsiteY22" fmla="*/ 74100 h 329997"/>
                <a:gd name="connsiteX23" fmla="*/ 278683 w 307837"/>
                <a:gd name="connsiteY23" fmla="*/ 93150 h 329997"/>
                <a:gd name="connsiteX24" fmla="*/ 276302 w 307837"/>
                <a:gd name="connsiteY24" fmla="*/ 114582 h 329997"/>
                <a:gd name="connsiteX25" fmla="*/ 281064 w 307837"/>
                <a:gd name="connsiteY25" fmla="*/ 140775 h 329997"/>
                <a:gd name="connsiteX26" fmla="*/ 295352 w 307837"/>
                <a:gd name="connsiteY26" fmla="*/ 147919 h 329997"/>
                <a:gd name="connsiteX27" fmla="*/ 307258 w 307837"/>
                <a:gd name="connsiteY27" fmla="*/ 164588 h 329997"/>
                <a:gd name="connsiteX28" fmla="*/ 276302 w 307837"/>
                <a:gd name="connsiteY28" fmla="*/ 188400 h 329997"/>
                <a:gd name="connsiteX29" fmla="*/ 271539 w 307837"/>
                <a:gd name="connsiteY29" fmla="*/ 188400 h 329997"/>
                <a:gd name="connsiteX30" fmla="*/ 259633 w 307837"/>
                <a:gd name="connsiteY30" fmla="*/ 205069 h 329997"/>
                <a:gd name="connsiteX31" fmla="*/ 266777 w 307837"/>
                <a:gd name="connsiteY31" fmla="*/ 226500 h 329997"/>
                <a:gd name="connsiteX32" fmla="*/ 266777 w 307837"/>
                <a:gd name="connsiteY32" fmla="*/ 236025 h 329997"/>
                <a:gd name="connsiteX33" fmla="*/ 233439 w 307837"/>
                <a:gd name="connsiteY33" fmla="*/ 245550 h 329997"/>
                <a:gd name="connsiteX34" fmla="*/ 188196 w 307837"/>
                <a:gd name="connsiteY34" fmla="*/ 245550 h 329997"/>
                <a:gd name="connsiteX35" fmla="*/ 171527 w 307837"/>
                <a:gd name="connsiteY35" fmla="*/ 259838 h 329997"/>
                <a:gd name="connsiteX36" fmla="*/ 176289 w 307837"/>
                <a:gd name="connsiteY36" fmla="*/ 278888 h 329997"/>
                <a:gd name="connsiteX37" fmla="*/ 166764 w 307837"/>
                <a:gd name="connsiteY37" fmla="*/ 300319 h 329997"/>
                <a:gd name="connsiteX38" fmla="*/ 154858 w 307837"/>
                <a:gd name="connsiteY38" fmla="*/ 316988 h 329997"/>
                <a:gd name="connsiteX39" fmla="*/ 50084 w 307837"/>
                <a:gd name="connsiteY39" fmla="*/ 328894 h 329997"/>
                <a:gd name="connsiteX0" fmla="*/ 49741 w 307494"/>
                <a:gd name="connsiteY0" fmla="*/ 328894 h 329997"/>
                <a:gd name="connsiteX1" fmla="*/ 61647 w 307494"/>
                <a:gd name="connsiteY1" fmla="*/ 288412 h 329997"/>
                <a:gd name="connsiteX2" fmla="*/ 35453 w 307494"/>
                <a:gd name="connsiteY2" fmla="*/ 281269 h 329997"/>
                <a:gd name="connsiteX3" fmla="*/ 35453 w 307494"/>
                <a:gd name="connsiteY3" fmla="*/ 257457 h 329997"/>
                <a:gd name="connsiteX4" fmla="*/ 59265 w 307494"/>
                <a:gd name="connsiteY4" fmla="*/ 228882 h 329997"/>
                <a:gd name="connsiteX5" fmla="*/ 54503 w 307494"/>
                <a:gd name="connsiteY5" fmla="*/ 195544 h 329997"/>
                <a:gd name="connsiteX6" fmla="*/ 66409 w 307494"/>
                <a:gd name="connsiteY6" fmla="*/ 131250 h 329997"/>
                <a:gd name="connsiteX7" fmla="*/ 40215 w 307494"/>
                <a:gd name="connsiteY7" fmla="*/ 128869 h 329997"/>
                <a:gd name="connsiteX8" fmla="*/ 23546 w 307494"/>
                <a:gd name="connsiteY8" fmla="*/ 121725 h 329997"/>
                <a:gd name="connsiteX9" fmla="*/ 6878 w 307494"/>
                <a:gd name="connsiteY9" fmla="*/ 112200 h 329997"/>
                <a:gd name="connsiteX10" fmla="*/ 2115 w 307494"/>
                <a:gd name="connsiteY10" fmla="*/ 90769 h 329997"/>
                <a:gd name="connsiteX11" fmla="*/ 40215 w 307494"/>
                <a:gd name="connsiteY11" fmla="*/ 88388 h 329997"/>
                <a:gd name="connsiteX12" fmla="*/ 28309 w 307494"/>
                <a:gd name="connsiteY12" fmla="*/ 69338 h 329997"/>
                <a:gd name="connsiteX13" fmla="*/ 11640 w 307494"/>
                <a:gd name="connsiteY13" fmla="*/ 57432 h 329997"/>
                <a:gd name="connsiteX14" fmla="*/ 11640 w 307494"/>
                <a:gd name="connsiteY14" fmla="*/ 43144 h 329997"/>
                <a:gd name="connsiteX15" fmla="*/ 30690 w 307494"/>
                <a:gd name="connsiteY15" fmla="*/ 38382 h 329997"/>
                <a:gd name="connsiteX16" fmla="*/ 66409 w 307494"/>
                <a:gd name="connsiteY16" fmla="*/ 19332 h 329997"/>
                <a:gd name="connsiteX17" fmla="*/ 87840 w 307494"/>
                <a:gd name="connsiteY17" fmla="*/ 282 h 329997"/>
                <a:gd name="connsiteX18" fmla="*/ 130703 w 307494"/>
                <a:gd name="connsiteY18" fmla="*/ 7425 h 329997"/>
                <a:gd name="connsiteX19" fmla="*/ 190234 w 307494"/>
                <a:gd name="connsiteY19" fmla="*/ 282 h 329997"/>
                <a:gd name="connsiteX20" fmla="*/ 216428 w 307494"/>
                <a:gd name="connsiteY20" fmla="*/ 9807 h 329997"/>
                <a:gd name="connsiteX21" fmla="*/ 218809 w 307494"/>
                <a:gd name="connsiteY21" fmla="*/ 33619 h 329997"/>
                <a:gd name="connsiteX22" fmla="*/ 273578 w 307494"/>
                <a:gd name="connsiteY22" fmla="*/ 74100 h 329997"/>
                <a:gd name="connsiteX23" fmla="*/ 278340 w 307494"/>
                <a:gd name="connsiteY23" fmla="*/ 93150 h 329997"/>
                <a:gd name="connsiteX24" fmla="*/ 275959 w 307494"/>
                <a:gd name="connsiteY24" fmla="*/ 114582 h 329997"/>
                <a:gd name="connsiteX25" fmla="*/ 280721 w 307494"/>
                <a:gd name="connsiteY25" fmla="*/ 140775 h 329997"/>
                <a:gd name="connsiteX26" fmla="*/ 295009 w 307494"/>
                <a:gd name="connsiteY26" fmla="*/ 147919 h 329997"/>
                <a:gd name="connsiteX27" fmla="*/ 306915 w 307494"/>
                <a:gd name="connsiteY27" fmla="*/ 164588 h 329997"/>
                <a:gd name="connsiteX28" fmla="*/ 275959 w 307494"/>
                <a:gd name="connsiteY28" fmla="*/ 188400 h 329997"/>
                <a:gd name="connsiteX29" fmla="*/ 271196 w 307494"/>
                <a:gd name="connsiteY29" fmla="*/ 188400 h 329997"/>
                <a:gd name="connsiteX30" fmla="*/ 259290 w 307494"/>
                <a:gd name="connsiteY30" fmla="*/ 205069 h 329997"/>
                <a:gd name="connsiteX31" fmla="*/ 266434 w 307494"/>
                <a:gd name="connsiteY31" fmla="*/ 226500 h 329997"/>
                <a:gd name="connsiteX32" fmla="*/ 266434 w 307494"/>
                <a:gd name="connsiteY32" fmla="*/ 236025 h 329997"/>
                <a:gd name="connsiteX33" fmla="*/ 233096 w 307494"/>
                <a:gd name="connsiteY33" fmla="*/ 245550 h 329997"/>
                <a:gd name="connsiteX34" fmla="*/ 187853 w 307494"/>
                <a:gd name="connsiteY34" fmla="*/ 245550 h 329997"/>
                <a:gd name="connsiteX35" fmla="*/ 171184 w 307494"/>
                <a:gd name="connsiteY35" fmla="*/ 259838 h 329997"/>
                <a:gd name="connsiteX36" fmla="*/ 175946 w 307494"/>
                <a:gd name="connsiteY36" fmla="*/ 278888 h 329997"/>
                <a:gd name="connsiteX37" fmla="*/ 166421 w 307494"/>
                <a:gd name="connsiteY37" fmla="*/ 300319 h 329997"/>
                <a:gd name="connsiteX38" fmla="*/ 154515 w 307494"/>
                <a:gd name="connsiteY38" fmla="*/ 316988 h 329997"/>
                <a:gd name="connsiteX39" fmla="*/ 49741 w 307494"/>
                <a:gd name="connsiteY39" fmla="*/ 328894 h 329997"/>
                <a:gd name="connsiteX0" fmla="*/ 43272 w 301025"/>
                <a:gd name="connsiteY0" fmla="*/ 328894 h 329997"/>
                <a:gd name="connsiteX1" fmla="*/ 55178 w 301025"/>
                <a:gd name="connsiteY1" fmla="*/ 288412 h 329997"/>
                <a:gd name="connsiteX2" fmla="*/ 28984 w 301025"/>
                <a:gd name="connsiteY2" fmla="*/ 281269 h 329997"/>
                <a:gd name="connsiteX3" fmla="*/ 28984 w 301025"/>
                <a:gd name="connsiteY3" fmla="*/ 257457 h 329997"/>
                <a:gd name="connsiteX4" fmla="*/ 52796 w 301025"/>
                <a:gd name="connsiteY4" fmla="*/ 228882 h 329997"/>
                <a:gd name="connsiteX5" fmla="*/ 48034 w 301025"/>
                <a:gd name="connsiteY5" fmla="*/ 195544 h 329997"/>
                <a:gd name="connsiteX6" fmla="*/ 59940 w 301025"/>
                <a:gd name="connsiteY6" fmla="*/ 131250 h 329997"/>
                <a:gd name="connsiteX7" fmla="*/ 33746 w 301025"/>
                <a:gd name="connsiteY7" fmla="*/ 128869 h 329997"/>
                <a:gd name="connsiteX8" fmla="*/ 17077 w 301025"/>
                <a:gd name="connsiteY8" fmla="*/ 121725 h 329997"/>
                <a:gd name="connsiteX9" fmla="*/ 409 w 301025"/>
                <a:gd name="connsiteY9" fmla="*/ 112200 h 329997"/>
                <a:gd name="connsiteX10" fmla="*/ 7553 w 301025"/>
                <a:gd name="connsiteY10" fmla="*/ 90769 h 329997"/>
                <a:gd name="connsiteX11" fmla="*/ 33746 w 301025"/>
                <a:gd name="connsiteY11" fmla="*/ 88388 h 329997"/>
                <a:gd name="connsiteX12" fmla="*/ 21840 w 301025"/>
                <a:gd name="connsiteY12" fmla="*/ 69338 h 329997"/>
                <a:gd name="connsiteX13" fmla="*/ 5171 w 301025"/>
                <a:gd name="connsiteY13" fmla="*/ 57432 h 329997"/>
                <a:gd name="connsiteX14" fmla="*/ 5171 w 301025"/>
                <a:gd name="connsiteY14" fmla="*/ 43144 h 329997"/>
                <a:gd name="connsiteX15" fmla="*/ 24221 w 301025"/>
                <a:gd name="connsiteY15" fmla="*/ 38382 h 329997"/>
                <a:gd name="connsiteX16" fmla="*/ 59940 w 301025"/>
                <a:gd name="connsiteY16" fmla="*/ 19332 h 329997"/>
                <a:gd name="connsiteX17" fmla="*/ 81371 w 301025"/>
                <a:gd name="connsiteY17" fmla="*/ 282 h 329997"/>
                <a:gd name="connsiteX18" fmla="*/ 124234 w 301025"/>
                <a:gd name="connsiteY18" fmla="*/ 7425 h 329997"/>
                <a:gd name="connsiteX19" fmla="*/ 183765 w 301025"/>
                <a:gd name="connsiteY19" fmla="*/ 282 h 329997"/>
                <a:gd name="connsiteX20" fmla="*/ 209959 w 301025"/>
                <a:gd name="connsiteY20" fmla="*/ 9807 h 329997"/>
                <a:gd name="connsiteX21" fmla="*/ 212340 w 301025"/>
                <a:gd name="connsiteY21" fmla="*/ 33619 h 329997"/>
                <a:gd name="connsiteX22" fmla="*/ 267109 w 301025"/>
                <a:gd name="connsiteY22" fmla="*/ 74100 h 329997"/>
                <a:gd name="connsiteX23" fmla="*/ 271871 w 301025"/>
                <a:gd name="connsiteY23" fmla="*/ 93150 h 329997"/>
                <a:gd name="connsiteX24" fmla="*/ 269490 w 301025"/>
                <a:gd name="connsiteY24" fmla="*/ 114582 h 329997"/>
                <a:gd name="connsiteX25" fmla="*/ 274252 w 301025"/>
                <a:gd name="connsiteY25" fmla="*/ 140775 h 329997"/>
                <a:gd name="connsiteX26" fmla="*/ 288540 w 301025"/>
                <a:gd name="connsiteY26" fmla="*/ 147919 h 329997"/>
                <a:gd name="connsiteX27" fmla="*/ 300446 w 301025"/>
                <a:gd name="connsiteY27" fmla="*/ 164588 h 329997"/>
                <a:gd name="connsiteX28" fmla="*/ 269490 w 301025"/>
                <a:gd name="connsiteY28" fmla="*/ 188400 h 329997"/>
                <a:gd name="connsiteX29" fmla="*/ 264727 w 301025"/>
                <a:gd name="connsiteY29" fmla="*/ 188400 h 329997"/>
                <a:gd name="connsiteX30" fmla="*/ 252821 w 301025"/>
                <a:gd name="connsiteY30" fmla="*/ 205069 h 329997"/>
                <a:gd name="connsiteX31" fmla="*/ 259965 w 301025"/>
                <a:gd name="connsiteY31" fmla="*/ 226500 h 329997"/>
                <a:gd name="connsiteX32" fmla="*/ 259965 w 301025"/>
                <a:gd name="connsiteY32" fmla="*/ 236025 h 329997"/>
                <a:gd name="connsiteX33" fmla="*/ 226627 w 301025"/>
                <a:gd name="connsiteY33" fmla="*/ 245550 h 329997"/>
                <a:gd name="connsiteX34" fmla="*/ 181384 w 301025"/>
                <a:gd name="connsiteY34" fmla="*/ 245550 h 329997"/>
                <a:gd name="connsiteX35" fmla="*/ 164715 w 301025"/>
                <a:gd name="connsiteY35" fmla="*/ 259838 h 329997"/>
                <a:gd name="connsiteX36" fmla="*/ 169477 w 301025"/>
                <a:gd name="connsiteY36" fmla="*/ 278888 h 329997"/>
                <a:gd name="connsiteX37" fmla="*/ 159952 w 301025"/>
                <a:gd name="connsiteY37" fmla="*/ 300319 h 329997"/>
                <a:gd name="connsiteX38" fmla="*/ 148046 w 301025"/>
                <a:gd name="connsiteY38" fmla="*/ 316988 h 329997"/>
                <a:gd name="connsiteX39" fmla="*/ 43272 w 301025"/>
                <a:gd name="connsiteY39" fmla="*/ 328894 h 329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301025" h="329997">
                  <a:moveTo>
                    <a:pt x="43272" y="328894"/>
                  </a:moveTo>
                  <a:cubicBezTo>
                    <a:pt x="27794" y="324131"/>
                    <a:pt x="57559" y="296349"/>
                    <a:pt x="55178" y="288412"/>
                  </a:cubicBezTo>
                  <a:cubicBezTo>
                    <a:pt x="52797" y="280475"/>
                    <a:pt x="33350" y="286428"/>
                    <a:pt x="28984" y="281269"/>
                  </a:cubicBezTo>
                  <a:cubicBezTo>
                    <a:pt x="24618" y="276110"/>
                    <a:pt x="25015" y="266188"/>
                    <a:pt x="28984" y="257457"/>
                  </a:cubicBezTo>
                  <a:cubicBezTo>
                    <a:pt x="32953" y="248726"/>
                    <a:pt x="49621" y="239201"/>
                    <a:pt x="52796" y="228882"/>
                  </a:cubicBezTo>
                  <a:cubicBezTo>
                    <a:pt x="55971" y="218563"/>
                    <a:pt x="46843" y="211816"/>
                    <a:pt x="48034" y="195544"/>
                  </a:cubicBezTo>
                  <a:cubicBezTo>
                    <a:pt x="49225" y="179272"/>
                    <a:pt x="62321" y="142362"/>
                    <a:pt x="59940" y="131250"/>
                  </a:cubicBezTo>
                  <a:cubicBezTo>
                    <a:pt x="57559" y="120138"/>
                    <a:pt x="40890" y="130456"/>
                    <a:pt x="33746" y="128869"/>
                  </a:cubicBezTo>
                  <a:cubicBezTo>
                    <a:pt x="26602" y="127281"/>
                    <a:pt x="22633" y="124503"/>
                    <a:pt x="17077" y="121725"/>
                  </a:cubicBezTo>
                  <a:cubicBezTo>
                    <a:pt x="11521" y="118947"/>
                    <a:pt x="1996" y="117359"/>
                    <a:pt x="409" y="112200"/>
                  </a:cubicBezTo>
                  <a:cubicBezTo>
                    <a:pt x="-1178" y="107041"/>
                    <a:pt x="1997" y="94738"/>
                    <a:pt x="7553" y="90769"/>
                  </a:cubicBezTo>
                  <a:cubicBezTo>
                    <a:pt x="13109" y="86800"/>
                    <a:pt x="31365" y="91960"/>
                    <a:pt x="33746" y="88388"/>
                  </a:cubicBezTo>
                  <a:cubicBezTo>
                    <a:pt x="36127" y="84816"/>
                    <a:pt x="26603" y="74497"/>
                    <a:pt x="21840" y="69338"/>
                  </a:cubicBezTo>
                  <a:cubicBezTo>
                    <a:pt x="17078" y="64179"/>
                    <a:pt x="7949" y="61798"/>
                    <a:pt x="5171" y="57432"/>
                  </a:cubicBezTo>
                  <a:cubicBezTo>
                    <a:pt x="2393" y="53066"/>
                    <a:pt x="1996" y="46319"/>
                    <a:pt x="5171" y="43144"/>
                  </a:cubicBezTo>
                  <a:cubicBezTo>
                    <a:pt x="8346" y="39969"/>
                    <a:pt x="15093" y="42351"/>
                    <a:pt x="24221" y="38382"/>
                  </a:cubicBezTo>
                  <a:cubicBezTo>
                    <a:pt x="33349" y="34413"/>
                    <a:pt x="50415" y="25682"/>
                    <a:pt x="59940" y="19332"/>
                  </a:cubicBezTo>
                  <a:cubicBezTo>
                    <a:pt x="69465" y="12982"/>
                    <a:pt x="70655" y="2266"/>
                    <a:pt x="81371" y="282"/>
                  </a:cubicBezTo>
                  <a:cubicBezTo>
                    <a:pt x="92087" y="-1703"/>
                    <a:pt x="107168" y="7425"/>
                    <a:pt x="124234" y="7425"/>
                  </a:cubicBezTo>
                  <a:cubicBezTo>
                    <a:pt x="141300" y="7425"/>
                    <a:pt x="169478" y="-115"/>
                    <a:pt x="183765" y="282"/>
                  </a:cubicBezTo>
                  <a:cubicBezTo>
                    <a:pt x="198052" y="679"/>
                    <a:pt x="205197" y="4251"/>
                    <a:pt x="209959" y="9807"/>
                  </a:cubicBezTo>
                  <a:cubicBezTo>
                    <a:pt x="214721" y="15363"/>
                    <a:pt x="202815" y="22904"/>
                    <a:pt x="212340" y="33619"/>
                  </a:cubicBezTo>
                  <a:cubicBezTo>
                    <a:pt x="221865" y="44334"/>
                    <a:pt x="257187" y="64178"/>
                    <a:pt x="267109" y="74100"/>
                  </a:cubicBezTo>
                  <a:cubicBezTo>
                    <a:pt x="277031" y="84022"/>
                    <a:pt x="271474" y="86403"/>
                    <a:pt x="271871" y="93150"/>
                  </a:cubicBezTo>
                  <a:cubicBezTo>
                    <a:pt x="272268" y="99897"/>
                    <a:pt x="269093" y="106645"/>
                    <a:pt x="269490" y="114582"/>
                  </a:cubicBezTo>
                  <a:cubicBezTo>
                    <a:pt x="269887" y="122519"/>
                    <a:pt x="271077" y="135219"/>
                    <a:pt x="274252" y="140775"/>
                  </a:cubicBezTo>
                  <a:cubicBezTo>
                    <a:pt x="277427" y="146331"/>
                    <a:pt x="284174" y="143950"/>
                    <a:pt x="288540" y="147919"/>
                  </a:cubicBezTo>
                  <a:cubicBezTo>
                    <a:pt x="292906" y="151888"/>
                    <a:pt x="303621" y="157841"/>
                    <a:pt x="300446" y="164588"/>
                  </a:cubicBezTo>
                  <a:cubicBezTo>
                    <a:pt x="297271" y="171335"/>
                    <a:pt x="269490" y="188400"/>
                    <a:pt x="269490" y="188400"/>
                  </a:cubicBezTo>
                  <a:cubicBezTo>
                    <a:pt x="263537" y="192369"/>
                    <a:pt x="267505" y="185622"/>
                    <a:pt x="264727" y="188400"/>
                  </a:cubicBezTo>
                  <a:cubicBezTo>
                    <a:pt x="261949" y="191178"/>
                    <a:pt x="253615" y="198719"/>
                    <a:pt x="252821" y="205069"/>
                  </a:cubicBezTo>
                  <a:cubicBezTo>
                    <a:pt x="252027" y="211419"/>
                    <a:pt x="259965" y="226500"/>
                    <a:pt x="259965" y="226500"/>
                  </a:cubicBezTo>
                  <a:cubicBezTo>
                    <a:pt x="261156" y="231659"/>
                    <a:pt x="265521" y="232850"/>
                    <a:pt x="259965" y="236025"/>
                  </a:cubicBezTo>
                  <a:cubicBezTo>
                    <a:pt x="254409" y="239200"/>
                    <a:pt x="239724" y="243963"/>
                    <a:pt x="226627" y="245550"/>
                  </a:cubicBezTo>
                  <a:cubicBezTo>
                    <a:pt x="213530" y="247137"/>
                    <a:pt x="191703" y="243169"/>
                    <a:pt x="181384" y="245550"/>
                  </a:cubicBezTo>
                  <a:cubicBezTo>
                    <a:pt x="171065" y="247931"/>
                    <a:pt x="166699" y="254282"/>
                    <a:pt x="164715" y="259838"/>
                  </a:cubicBezTo>
                  <a:cubicBezTo>
                    <a:pt x="162731" y="265394"/>
                    <a:pt x="170271" y="272141"/>
                    <a:pt x="169477" y="278888"/>
                  </a:cubicBezTo>
                  <a:cubicBezTo>
                    <a:pt x="168683" y="285635"/>
                    <a:pt x="163524" y="293969"/>
                    <a:pt x="159952" y="300319"/>
                  </a:cubicBezTo>
                  <a:cubicBezTo>
                    <a:pt x="156380" y="306669"/>
                    <a:pt x="167493" y="312226"/>
                    <a:pt x="148046" y="316988"/>
                  </a:cubicBezTo>
                  <a:cubicBezTo>
                    <a:pt x="128599" y="321750"/>
                    <a:pt x="58750" y="333657"/>
                    <a:pt x="43272" y="328894"/>
                  </a:cubicBezTo>
                  <a:close/>
                </a:path>
              </a:pathLst>
            </a:custGeom>
            <a:solidFill>
              <a:schemeClr val="bg2">
                <a:lumMod val="40000"/>
                <a:lumOff val="60000"/>
                <a:alpha val="22000"/>
              </a:schemeClr>
            </a:solidFill>
            <a:ln w="31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C9E6FBF2-5D1A-87E6-69F9-C55C46B225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1680" y="51470"/>
            <a:ext cx="7452320" cy="720000"/>
          </a:xfrm>
        </p:spPr>
        <p:txBody>
          <a:bodyPr anchor="ctr" anchorCtr="0"/>
          <a:lstStyle/>
          <a:p>
            <a:pPr algn="ctr">
              <a:lnSpc>
                <a:spcPct val="100000"/>
              </a:lnSpc>
            </a:pPr>
            <a:r>
              <a:rPr lang="fr-FR" altLang="fr-FR" i="1" dirty="0">
                <a:solidFill>
                  <a:srgbClr val="006600"/>
                </a:solidFill>
                <a:latin typeface="Calibri" pitchFamily="34" charset="0"/>
                <a:cs typeface="Arial" charset="0"/>
              </a:rPr>
              <a:t>Grenoble, le 13 mars 2024 à 8h15</a:t>
            </a:r>
            <a:endParaRPr lang="en-FR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B37E3DB-C4DD-B511-4F33-A10ED01901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3122C9-A0B9-462F-8757-0847AD287B63}" type="slidenum">
              <a:rPr lang="fr-FR" smtClean="0"/>
              <a:pPr/>
              <a:t>2</a:t>
            </a:fld>
            <a:endParaRPr lang="fr-FR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1C93D26-BC2A-C0CD-603E-F902511C1DB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04478" y="653058"/>
            <a:ext cx="8460471" cy="280392"/>
          </a:xfrm>
        </p:spPr>
        <p:txBody>
          <a:bodyPr/>
          <a:lstStyle/>
          <a:p>
            <a:pPr marL="0" indent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400" u="sng" dirty="0"/>
              <a:t>ETAT DES LIEUX ACADEMIE DE CRETEIL</a:t>
            </a:r>
          </a:p>
        </p:txBody>
      </p:sp>
      <p:sp>
        <p:nvSpPr>
          <p:cNvPr id="8" name="ZoneTexte 7"/>
          <p:cNvSpPr txBox="1"/>
          <p:nvPr/>
        </p:nvSpPr>
        <p:spPr>
          <a:xfrm>
            <a:off x="3660639" y="920025"/>
            <a:ext cx="3132644" cy="769441"/>
          </a:xfrm>
          <a:prstGeom prst="rect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sz="1600" b="1" dirty="0">
                <a:solidFill>
                  <a:schemeClr val="bg1"/>
                </a:solidFill>
              </a:rPr>
              <a:t>Pôle nucléaire </a:t>
            </a:r>
          </a:p>
          <a:p>
            <a:pPr algn="ctr"/>
            <a:r>
              <a:rPr lang="fr-FR" sz="1600" b="1" dirty="0">
                <a:solidFill>
                  <a:schemeClr val="bg1"/>
                </a:solidFill>
              </a:rPr>
              <a:t>de Montereau </a:t>
            </a:r>
            <a:r>
              <a:rPr lang="fr-FR" sz="1600" b="1" dirty="0" err="1">
                <a:solidFill>
                  <a:schemeClr val="bg1"/>
                </a:solidFill>
              </a:rPr>
              <a:t>Fault</a:t>
            </a:r>
            <a:r>
              <a:rPr lang="fr-FR" sz="1600" b="1" dirty="0">
                <a:solidFill>
                  <a:schemeClr val="bg1"/>
                </a:solidFill>
              </a:rPr>
              <a:t> Yonne (77) </a:t>
            </a:r>
          </a:p>
          <a:p>
            <a:pPr algn="ctr"/>
            <a:r>
              <a:rPr lang="fr-FR" sz="1200" b="1" dirty="0">
                <a:solidFill>
                  <a:schemeClr val="bg1"/>
                </a:solidFill>
              </a:rPr>
              <a:t>Lycée André Malraux</a:t>
            </a:r>
          </a:p>
        </p:txBody>
      </p:sp>
      <p:cxnSp>
        <p:nvCxnSpPr>
          <p:cNvPr id="9" name="Connecteur droit avec flèche 8"/>
          <p:cNvCxnSpPr>
            <a:stCxn id="8" idx="1"/>
          </p:cNvCxnSpPr>
          <p:nvPr/>
        </p:nvCxnSpPr>
        <p:spPr>
          <a:xfrm flipH="1">
            <a:off x="2133991" y="1304746"/>
            <a:ext cx="1526648" cy="1425833"/>
          </a:xfrm>
          <a:prstGeom prst="straightConnector1">
            <a:avLst/>
          </a:prstGeom>
          <a:ln>
            <a:solidFill>
              <a:schemeClr val="bg2"/>
            </a:solidFill>
            <a:headEnd type="non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7" name="Image 36"/>
          <p:cNvPicPr>
            <a:picLocks noChangeAspect="1"/>
          </p:cNvPicPr>
          <p:nvPr/>
        </p:nvPicPr>
        <p:blipFill rotWithShape="1">
          <a:blip r:embed="rId4"/>
          <a:srcRect t="11515" r="12737" b="10606"/>
          <a:stretch/>
        </p:blipFill>
        <p:spPr>
          <a:xfrm>
            <a:off x="280302" y="1075849"/>
            <a:ext cx="690563" cy="592076"/>
          </a:xfrm>
          <a:prstGeom prst="rect">
            <a:avLst/>
          </a:prstGeom>
        </p:spPr>
      </p:pic>
      <p:pic>
        <p:nvPicPr>
          <p:cNvPr id="40" name="Image 3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0234" y="2865351"/>
            <a:ext cx="1383081" cy="9286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1" name="Rectangle 40"/>
          <p:cNvSpPr/>
          <p:nvPr/>
        </p:nvSpPr>
        <p:spPr>
          <a:xfrm>
            <a:off x="3625703" y="1886803"/>
            <a:ext cx="528017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200" b="1" i="1" dirty="0"/>
              <a:t>FCIL: Formation en  Robinetterie et Maintenance Nucléaire (Bac +1)</a:t>
            </a:r>
          </a:p>
          <a:p>
            <a:r>
              <a:rPr lang="fr-FR" sz="1200" b="1" i="1" dirty="0"/>
              <a:t>BTS EN : Environnement Nucléaire</a:t>
            </a:r>
          </a:p>
          <a:p>
            <a:r>
              <a:rPr lang="fr-FR" sz="1200" b="1" i="1" dirty="0"/>
              <a:t>BAC PRO MSPC :Maintenance des systèmes de production connectés</a:t>
            </a:r>
            <a:endParaRPr lang="fr-FR" sz="1200" dirty="0">
              <a:effectLst/>
            </a:endParaRPr>
          </a:p>
        </p:txBody>
      </p:sp>
      <p:pic>
        <p:nvPicPr>
          <p:cNvPr id="42" name="Image 4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4226" y="1030151"/>
            <a:ext cx="924836" cy="616689"/>
          </a:xfrm>
          <a:prstGeom prst="rect">
            <a:avLst/>
          </a:prstGeom>
        </p:spPr>
      </p:pic>
      <p:pic>
        <p:nvPicPr>
          <p:cNvPr id="43" name="Image 4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1075" y="2971800"/>
            <a:ext cx="1227094" cy="8239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7" name="Image 4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619600" y="3582227"/>
            <a:ext cx="1426886" cy="8647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8" name="Image 4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771685" y="3561626"/>
            <a:ext cx="1272361" cy="9542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9" name="Image 4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244387" y="4231043"/>
            <a:ext cx="1145031" cy="7150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0" name="ZoneTexte 49"/>
          <p:cNvSpPr txBox="1"/>
          <p:nvPr/>
        </p:nvSpPr>
        <p:spPr>
          <a:xfrm>
            <a:off x="5529336" y="2609849"/>
            <a:ext cx="1695809" cy="307777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sz="1400" b="1" dirty="0"/>
              <a:t>Chantier école</a:t>
            </a:r>
          </a:p>
        </p:txBody>
      </p:sp>
      <p:pic>
        <p:nvPicPr>
          <p:cNvPr id="52" name="Image 5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551558" y="3084328"/>
            <a:ext cx="1697837" cy="11155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4122359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4E6A99D-739F-486C-BA3A-C4EEB05EAA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9999" y="1380476"/>
            <a:ext cx="8424000" cy="375606"/>
          </a:xfrm>
        </p:spPr>
        <p:txBody>
          <a:bodyPr/>
          <a:lstStyle/>
          <a:p>
            <a:r>
              <a:rPr lang="fr-FR" sz="1800" dirty="0"/>
              <a:t>La </a:t>
            </a:r>
            <a:r>
              <a:rPr lang="fr-FR" sz="1600" dirty="0"/>
              <a:t>formation</a:t>
            </a:r>
            <a:r>
              <a:rPr lang="fr-FR" sz="1800" dirty="0"/>
              <a:t> des enseignants – Exemple de contenu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5254458-3103-4CDF-B242-EF801180AE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9999" y="1762184"/>
            <a:ext cx="8599459" cy="2391535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Visite de centrale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La prévention des risques liés à l’exposition aux rayonnements ionisants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Décoder un DRT (Liste des Documents Applicables, plan de situation, schéma, organigramme, a</a:t>
            </a:r>
            <a:r>
              <a:rPr lang="fr-FR" sz="1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nalyse de Risques sur l’Environnement, gamme d’intervention, document de suivi de l’intervention, panneau de chantier, cartographie radiologique)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Procédures en zone ATEX de niveau 2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Procédure d’accès à une ZC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Activités pratiques sur chantier école en ZC (chargement d’un groupe </a:t>
            </a:r>
            <a:r>
              <a:rPr lang="fr-FR" sz="1400" dirty="0" err="1">
                <a:latin typeface="Arial" panose="020B0604020202020204" pitchFamily="34" charset="0"/>
                <a:cs typeface="Arial" panose="020B0604020202020204" pitchFamily="34" charset="0"/>
              </a:rPr>
              <a:t>moto-pompe</a:t>
            </a:r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, raccordements, mise en service)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AFCC3BB5-981B-491A-9AED-AF0955F13209}"/>
              </a:ext>
            </a:extLst>
          </p:cNvPr>
          <p:cNvSpPr txBox="1"/>
          <p:nvPr/>
        </p:nvSpPr>
        <p:spPr>
          <a:xfrm>
            <a:off x="4571999" y="74729"/>
            <a:ext cx="4572000" cy="6635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Wingdings 3" panose="05040102010807070707" pitchFamily="18" charset="2"/>
              <a:buChar char=""/>
              <a:tabLst>
                <a:tab pos="457200" algn="l"/>
              </a:tabLst>
            </a:pPr>
            <a:r>
              <a:rPr lang="fr-FR" sz="1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Les freins et les leviers d’un point de vue enseignants</a:t>
            </a:r>
          </a:p>
        </p:txBody>
      </p:sp>
      <p:sp>
        <p:nvSpPr>
          <p:cNvPr id="6" name="Titre 1">
            <a:extLst>
              <a:ext uri="{FF2B5EF4-FFF2-40B4-BE49-F238E27FC236}">
                <a16:creationId xmlns:a16="http://schemas.microsoft.com/office/drawing/2014/main" id="{D9EB029F-652C-485D-A252-1AB023C569F8}"/>
              </a:ext>
            </a:extLst>
          </p:cNvPr>
          <p:cNvSpPr txBox="1">
            <a:spLocks/>
          </p:cNvSpPr>
          <p:nvPr/>
        </p:nvSpPr>
        <p:spPr bwMode="gray">
          <a:xfrm>
            <a:off x="365028" y="756574"/>
            <a:ext cx="8599459" cy="37560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55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1600" dirty="0">
                <a:solidFill>
                  <a:schemeClr val="tx2">
                    <a:lumMod val="75000"/>
                  </a:schemeClr>
                </a:solidFill>
              </a:rPr>
              <a:t>L’organisation pédagogique ; le manque de connaissances ; les autorisations d’accès ;</a:t>
            </a:r>
          </a:p>
          <a:p>
            <a:r>
              <a:rPr lang="fr-FR" sz="1600" dirty="0">
                <a:solidFill>
                  <a:schemeClr val="tx2">
                    <a:lumMod val="75000"/>
                  </a:schemeClr>
                </a:solidFill>
              </a:rPr>
              <a:t>le suivi des PFMP ; le volet administratif 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54923AF3-B02D-43E4-B24D-A26DD8A9AF1C}"/>
              </a:ext>
            </a:extLst>
          </p:cNvPr>
          <p:cNvSpPr txBox="1"/>
          <p:nvPr/>
        </p:nvSpPr>
        <p:spPr>
          <a:xfrm>
            <a:off x="179512" y="4153719"/>
            <a:ext cx="4572000" cy="6635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Wingdings 3" panose="05040102010807070707" pitchFamily="18" charset="2"/>
              <a:buChar char=""/>
              <a:tabLst>
                <a:tab pos="457200" algn="l"/>
              </a:tabLst>
            </a:pPr>
            <a:r>
              <a:rPr lang="fr-FR" sz="1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Les freins et les leviers d’un point de vue des élèves</a:t>
            </a:r>
          </a:p>
        </p:txBody>
      </p:sp>
      <p:sp>
        <p:nvSpPr>
          <p:cNvPr id="8" name="Titre 9">
            <a:extLst>
              <a:ext uri="{FF2B5EF4-FFF2-40B4-BE49-F238E27FC236}">
                <a16:creationId xmlns:a16="http://schemas.microsoft.com/office/drawing/2014/main" id="{54115948-8BB7-427D-9654-1EB3305C14CD}"/>
              </a:ext>
            </a:extLst>
          </p:cNvPr>
          <p:cNvSpPr txBox="1">
            <a:spLocks/>
          </p:cNvSpPr>
          <p:nvPr/>
        </p:nvSpPr>
        <p:spPr bwMode="gray">
          <a:xfrm>
            <a:off x="2771800" y="4703746"/>
            <a:ext cx="6948305" cy="36004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55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2000" dirty="0"/>
              <a:t>La mobilité ; le manque de rigueur dans le travail ; …</a:t>
            </a:r>
          </a:p>
        </p:txBody>
      </p:sp>
      <p:sp>
        <p:nvSpPr>
          <p:cNvPr id="9" name="Flèche : virage 8">
            <a:extLst>
              <a:ext uri="{FF2B5EF4-FFF2-40B4-BE49-F238E27FC236}">
                <a16:creationId xmlns:a16="http://schemas.microsoft.com/office/drawing/2014/main" id="{4AD3CA8B-7C51-49FA-A4A2-93B327E66BBD}"/>
              </a:ext>
            </a:extLst>
          </p:cNvPr>
          <p:cNvSpPr/>
          <p:nvPr/>
        </p:nvSpPr>
        <p:spPr>
          <a:xfrm rot="5400000">
            <a:off x="5078966" y="4161473"/>
            <a:ext cx="354219" cy="648072"/>
          </a:xfrm>
          <a:prstGeom prst="ben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67344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E6FBF2-5D1A-87E6-69F9-C55C46B225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1680" y="51470"/>
            <a:ext cx="7452320" cy="720000"/>
          </a:xfrm>
        </p:spPr>
        <p:txBody>
          <a:bodyPr anchor="ctr" anchorCtr="0"/>
          <a:lstStyle/>
          <a:p>
            <a:pPr algn="ctr">
              <a:lnSpc>
                <a:spcPct val="100000"/>
              </a:lnSpc>
            </a:pPr>
            <a:r>
              <a:rPr lang="fr-FR" altLang="fr-FR" i="1" dirty="0">
                <a:solidFill>
                  <a:srgbClr val="006600"/>
                </a:solidFill>
                <a:latin typeface="Calibri" pitchFamily="34" charset="0"/>
                <a:cs typeface="Arial" charset="0"/>
              </a:rPr>
              <a:t>Grenoble, le 13 mars 2024 à 8h15</a:t>
            </a:r>
            <a:endParaRPr lang="en-FR" dirty="0"/>
          </a:p>
        </p:txBody>
      </p:sp>
      <p:sp>
        <p:nvSpPr>
          <p:cNvPr id="8" name="ZoneTexte 7"/>
          <p:cNvSpPr txBox="1"/>
          <p:nvPr/>
        </p:nvSpPr>
        <p:spPr>
          <a:xfrm>
            <a:off x="3097116" y="929023"/>
            <a:ext cx="3132644" cy="769441"/>
          </a:xfrm>
          <a:prstGeom prst="rect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sz="1600" b="1" dirty="0">
                <a:solidFill>
                  <a:schemeClr val="bg1"/>
                </a:solidFill>
              </a:rPr>
              <a:t>Pôle nucléaire </a:t>
            </a:r>
          </a:p>
          <a:p>
            <a:pPr algn="ctr"/>
            <a:r>
              <a:rPr lang="fr-FR" sz="1600" b="1" dirty="0">
                <a:solidFill>
                  <a:schemeClr val="bg1"/>
                </a:solidFill>
              </a:rPr>
              <a:t>de Montereau </a:t>
            </a:r>
            <a:r>
              <a:rPr lang="fr-FR" sz="1600" b="1" dirty="0" err="1">
                <a:solidFill>
                  <a:schemeClr val="bg1"/>
                </a:solidFill>
              </a:rPr>
              <a:t>Fault</a:t>
            </a:r>
            <a:r>
              <a:rPr lang="fr-FR" sz="1600" b="1" dirty="0">
                <a:solidFill>
                  <a:schemeClr val="bg1"/>
                </a:solidFill>
              </a:rPr>
              <a:t> Yonne (77) </a:t>
            </a:r>
          </a:p>
          <a:p>
            <a:pPr algn="ctr"/>
            <a:r>
              <a:rPr lang="fr-FR" sz="1200" b="1" dirty="0">
                <a:solidFill>
                  <a:schemeClr val="bg1"/>
                </a:solidFill>
              </a:rPr>
              <a:t>Lycée André Malraux</a:t>
            </a:r>
          </a:p>
        </p:txBody>
      </p:sp>
      <p:sp>
        <p:nvSpPr>
          <p:cNvPr id="6" name="Rectangle à coins arrondis 5"/>
          <p:cNvSpPr/>
          <p:nvPr/>
        </p:nvSpPr>
        <p:spPr>
          <a:xfrm>
            <a:off x="207288" y="2063497"/>
            <a:ext cx="3306726" cy="786809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b="1" dirty="0"/>
              <a:t>BAC PRO MELEC</a:t>
            </a:r>
          </a:p>
          <a:p>
            <a:pPr marL="285750" indent="-285750">
              <a:buFontTx/>
              <a:buChar char="-"/>
            </a:pPr>
            <a:r>
              <a:rPr lang="fr-FR" sz="1200" dirty="0"/>
              <a:t>Lycée La Fayette Champagne sur Seine</a:t>
            </a:r>
          </a:p>
          <a:p>
            <a:pPr marL="285750" indent="-285750">
              <a:buFontTx/>
              <a:buChar char="-"/>
            </a:pPr>
            <a:r>
              <a:rPr lang="fr-FR" sz="1200" dirty="0"/>
              <a:t>Lycée La Mare Carrée Moissy Cramayel</a:t>
            </a:r>
          </a:p>
        </p:txBody>
      </p:sp>
      <p:sp>
        <p:nvSpPr>
          <p:cNvPr id="22" name="Rectangle à coins arrondis 21"/>
          <p:cNvSpPr/>
          <p:nvPr/>
        </p:nvSpPr>
        <p:spPr>
          <a:xfrm>
            <a:off x="3668234" y="2066560"/>
            <a:ext cx="2062715" cy="808074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b="1" dirty="0"/>
              <a:t>BAC PRO MSPC</a:t>
            </a:r>
          </a:p>
        </p:txBody>
      </p:sp>
      <p:sp>
        <p:nvSpPr>
          <p:cNvPr id="23" name="Rectangle à coins arrondis 22"/>
          <p:cNvSpPr/>
          <p:nvPr/>
        </p:nvSpPr>
        <p:spPr>
          <a:xfrm>
            <a:off x="5898482" y="2064635"/>
            <a:ext cx="2712782" cy="808074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b="1" dirty="0"/>
              <a:t>BAC PRO TCI</a:t>
            </a:r>
          </a:p>
          <a:p>
            <a:pPr algn="ctr"/>
            <a:r>
              <a:rPr lang="fr-FR" sz="1200" b="1" dirty="0"/>
              <a:t>- </a:t>
            </a:r>
            <a:r>
              <a:rPr lang="fr-FR" sz="1200" dirty="0"/>
              <a:t>Lycée G. Eiffel Varennes sur Seine </a:t>
            </a:r>
          </a:p>
        </p:txBody>
      </p:sp>
      <p:sp>
        <p:nvSpPr>
          <p:cNvPr id="10" name="ZoneTexte 9"/>
          <p:cNvSpPr txBox="1"/>
          <p:nvPr/>
        </p:nvSpPr>
        <p:spPr>
          <a:xfrm>
            <a:off x="127590" y="556253"/>
            <a:ext cx="59170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/>
              <a:t>Rentrée 2023 : Coloration « Nucléaire » de 3 Bac pro</a:t>
            </a:r>
          </a:p>
        </p:txBody>
      </p:sp>
      <p:sp>
        <p:nvSpPr>
          <p:cNvPr id="28" name="Flèche droite 27"/>
          <p:cNvSpPr/>
          <p:nvPr/>
        </p:nvSpPr>
        <p:spPr>
          <a:xfrm rot="5400000">
            <a:off x="3025527" y="1749679"/>
            <a:ext cx="303672" cy="27644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30" name="Groupe 29"/>
          <p:cNvGrpSpPr/>
          <p:nvPr/>
        </p:nvGrpSpPr>
        <p:grpSpPr>
          <a:xfrm>
            <a:off x="217151" y="3215269"/>
            <a:ext cx="8346837" cy="639375"/>
            <a:chOff x="2810068" y="1573961"/>
            <a:chExt cx="5362332" cy="531000"/>
          </a:xfrm>
        </p:grpSpPr>
        <p:sp>
          <p:nvSpPr>
            <p:cNvPr id="31" name="Flèche droite 30"/>
            <p:cNvSpPr/>
            <p:nvPr/>
          </p:nvSpPr>
          <p:spPr>
            <a:xfrm>
              <a:off x="3299871" y="1573961"/>
              <a:ext cx="4872529" cy="531000"/>
            </a:xfrm>
            <a:prstGeom prst="rightArrow">
              <a:avLst/>
            </a:prstGeom>
            <a:gradFill rotWithShape="1">
              <a:gsLst>
                <a:gs pos="0">
                  <a:srgbClr val="FFD500">
                    <a:shade val="51000"/>
                    <a:satMod val="130000"/>
                  </a:srgbClr>
                </a:gs>
                <a:gs pos="80000">
                  <a:srgbClr val="FFD500">
                    <a:shade val="93000"/>
                    <a:satMod val="130000"/>
                  </a:srgbClr>
                </a:gs>
                <a:gs pos="100000">
                  <a:srgbClr val="FFD500">
                    <a:shade val="94000"/>
                    <a:satMod val="135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FFD500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" name="Rectangle 31"/>
            <p:cNvSpPr/>
            <p:nvPr/>
          </p:nvSpPr>
          <p:spPr>
            <a:xfrm>
              <a:off x="3050675" y="1707654"/>
              <a:ext cx="153173" cy="288032"/>
            </a:xfrm>
            <a:prstGeom prst="rect">
              <a:avLst/>
            </a:prstGeom>
            <a:gradFill rotWithShape="1">
              <a:gsLst>
                <a:gs pos="0">
                  <a:srgbClr val="FFD500">
                    <a:shade val="51000"/>
                    <a:satMod val="130000"/>
                  </a:srgbClr>
                </a:gs>
                <a:gs pos="80000">
                  <a:srgbClr val="FFD500">
                    <a:shade val="93000"/>
                    <a:satMod val="130000"/>
                  </a:srgbClr>
                </a:gs>
                <a:gs pos="100000">
                  <a:srgbClr val="FFD500">
                    <a:shade val="94000"/>
                    <a:satMod val="135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FFD500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3" name="Rectangle 32"/>
            <p:cNvSpPr/>
            <p:nvPr/>
          </p:nvSpPr>
          <p:spPr>
            <a:xfrm flipH="1">
              <a:off x="2810068" y="1707654"/>
              <a:ext cx="152400" cy="288032"/>
            </a:xfrm>
            <a:prstGeom prst="rect">
              <a:avLst/>
            </a:prstGeom>
            <a:gradFill rotWithShape="1">
              <a:gsLst>
                <a:gs pos="0">
                  <a:srgbClr val="FFD500">
                    <a:shade val="51000"/>
                    <a:satMod val="130000"/>
                  </a:srgbClr>
                </a:gs>
                <a:gs pos="80000">
                  <a:srgbClr val="FFD500">
                    <a:shade val="93000"/>
                    <a:satMod val="130000"/>
                  </a:srgbClr>
                </a:gs>
                <a:gs pos="100000">
                  <a:srgbClr val="FFD500">
                    <a:shade val="94000"/>
                    <a:satMod val="135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FFD500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34" name="ZoneTexte 33"/>
          <p:cNvSpPr txBox="1"/>
          <p:nvPr/>
        </p:nvSpPr>
        <p:spPr>
          <a:xfrm>
            <a:off x="948038" y="3362090"/>
            <a:ext cx="1036117" cy="369332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600" b="1" i="0" u="none" strike="noStrike" kern="0" cap="none" spc="0" normalizeH="0" baseline="0" noProof="0" dirty="0">
                <a:ln>
                  <a:noFill/>
                </a:ln>
                <a:solidFill>
                  <a:srgbClr val="8C2237">
                    <a:lumMod val="60000"/>
                    <a:lumOff val="40000"/>
                  </a:srgbClr>
                </a:solidFill>
                <a:effectLst/>
                <a:uLnTx/>
                <a:uFillTx/>
              </a:rPr>
              <a:t>Trimestre 3 </a:t>
            </a:r>
            <a:r>
              <a:rPr kumimoji="0" lang="fr-FR" sz="600" b="0" i="0" u="none" strike="noStrike" kern="0" cap="none" spc="0" normalizeH="0" baseline="0" noProof="0" dirty="0">
                <a:ln>
                  <a:noFill/>
                </a:ln>
                <a:solidFill>
                  <a:srgbClr val="8C2237">
                    <a:lumMod val="60000"/>
                    <a:lumOff val="40000"/>
                  </a:srgbClr>
                </a:solidFill>
                <a:effectLst/>
                <a:uLnTx/>
                <a:uFillTx/>
              </a:rPr>
              <a:t>: Information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600" b="0" i="0" u="none" strike="noStrike" kern="0" cap="none" spc="0" normalizeH="0" baseline="0" noProof="0" dirty="0">
                <a:ln>
                  <a:noFill/>
                </a:ln>
                <a:solidFill>
                  <a:srgbClr val="8C2237">
                    <a:lumMod val="60000"/>
                    <a:lumOff val="40000"/>
                  </a:srgbClr>
                </a:solidFill>
                <a:effectLst/>
                <a:uLnTx/>
                <a:uFillTx/>
              </a:rPr>
              <a:t>sur la filière du nucléaire </a:t>
            </a:r>
          </a:p>
        </p:txBody>
      </p:sp>
      <p:sp>
        <p:nvSpPr>
          <p:cNvPr id="35" name="ZoneTexte 34"/>
          <p:cNvSpPr txBox="1"/>
          <p:nvPr/>
        </p:nvSpPr>
        <p:spPr>
          <a:xfrm>
            <a:off x="3989555" y="4225566"/>
            <a:ext cx="2614157" cy="407804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21215A"/>
            </a:solidFill>
            <a:prstDash val="solid"/>
          </a:ln>
          <a:effectLst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05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Pôle nucléaire (Chantier-Ecole)</a:t>
            </a:r>
            <a:r>
              <a:rPr kumimoji="0" lang="fr-FR" sz="1050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:</a:t>
            </a:r>
            <a:r>
              <a:rPr kumimoji="0" lang="fr-FR" sz="105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Lycée Malraux </a:t>
            </a:r>
            <a:r>
              <a:rPr kumimoji="0" lang="fr-FR" sz="9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MONTEREAU FAULT YONNE</a:t>
            </a:r>
          </a:p>
        </p:txBody>
      </p:sp>
      <p:sp>
        <p:nvSpPr>
          <p:cNvPr id="38" name="ZoneTexte 37"/>
          <p:cNvSpPr txBox="1"/>
          <p:nvPr/>
        </p:nvSpPr>
        <p:spPr>
          <a:xfrm>
            <a:off x="303014" y="3743434"/>
            <a:ext cx="1756064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050" b="1" kern="0" dirty="0">
                <a:solidFill>
                  <a:srgbClr val="000000"/>
                </a:solidFill>
              </a:rPr>
              <a:t>2de</a:t>
            </a:r>
            <a:r>
              <a:rPr kumimoji="0" lang="fr-FR" sz="105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 Familles de métiers TNE-</a:t>
            </a:r>
            <a:r>
              <a:rPr kumimoji="0" lang="fr-FR" sz="1050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 </a:t>
            </a:r>
            <a:r>
              <a:rPr kumimoji="0" lang="fr-FR" sz="105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REMI - PMIA</a:t>
            </a:r>
          </a:p>
        </p:txBody>
      </p:sp>
      <p:cxnSp>
        <p:nvCxnSpPr>
          <p:cNvPr id="39" name="Connecteur droit 38"/>
          <p:cNvCxnSpPr/>
          <p:nvPr/>
        </p:nvCxnSpPr>
        <p:spPr>
          <a:xfrm flipV="1">
            <a:off x="217151" y="3546052"/>
            <a:ext cx="0" cy="601446"/>
          </a:xfrm>
          <a:prstGeom prst="line">
            <a:avLst/>
          </a:prstGeom>
          <a:noFill/>
          <a:ln w="9525" cap="flat" cmpd="sng" algn="ctr">
            <a:solidFill>
              <a:srgbClr val="005841">
                <a:shade val="95000"/>
                <a:satMod val="105000"/>
              </a:srgbClr>
            </a:solidFill>
            <a:prstDash val="solid"/>
          </a:ln>
          <a:effectLst/>
        </p:spPr>
      </p:cxnSp>
      <p:cxnSp>
        <p:nvCxnSpPr>
          <p:cNvPr id="44" name="Connecteur droit 43"/>
          <p:cNvCxnSpPr/>
          <p:nvPr/>
        </p:nvCxnSpPr>
        <p:spPr>
          <a:xfrm flipV="1">
            <a:off x="2007122" y="3378794"/>
            <a:ext cx="4192" cy="777455"/>
          </a:xfrm>
          <a:prstGeom prst="line">
            <a:avLst/>
          </a:prstGeom>
          <a:noFill/>
          <a:ln w="9525" cap="flat" cmpd="sng" algn="ctr">
            <a:solidFill>
              <a:srgbClr val="005841">
                <a:shade val="95000"/>
                <a:satMod val="105000"/>
              </a:srgbClr>
            </a:solidFill>
            <a:prstDash val="solid"/>
          </a:ln>
          <a:effectLst/>
        </p:spPr>
      </p:cxnSp>
      <p:cxnSp>
        <p:nvCxnSpPr>
          <p:cNvPr id="45" name="Connecteur droit avec flèche 44"/>
          <p:cNvCxnSpPr/>
          <p:nvPr/>
        </p:nvCxnSpPr>
        <p:spPr>
          <a:xfrm flipV="1">
            <a:off x="217151" y="4138353"/>
            <a:ext cx="1794163" cy="5429"/>
          </a:xfrm>
          <a:prstGeom prst="straightConnector1">
            <a:avLst/>
          </a:prstGeom>
          <a:noFill/>
          <a:ln w="9525" cap="flat" cmpd="sng" algn="ctr">
            <a:solidFill>
              <a:srgbClr val="005841">
                <a:shade val="95000"/>
                <a:satMod val="105000"/>
              </a:srgbClr>
            </a:solidFill>
            <a:prstDash val="solid"/>
            <a:headEnd type="triangle"/>
            <a:tailEnd type="triangle"/>
          </a:ln>
          <a:effectLst/>
        </p:spPr>
      </p:cxnSp>
      <p:sp>
        <p:nvSpPr>
          <p:cNvPr id="46" name="ZoneTexte 45"/>
          <p:cNvSpPr txBox="1"/>
          <p:nvPr/>
        </p:nvSpPr>
        <p:spPr>
          <a:xfrm>
            <a:off x="2536779" y="3774607"/>
            <a:ext cx="1546997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05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1</a:t>
            </a:r>
            <a:r>
              <a:rPr kumimoji="0" lang="fr-FR" sz="1050" b="1" i="0" u="none" strike="noStrike" kern="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ère</a:t>
            </a:r>
            <a:r>
              <a:rPr kumimoji="0" lang="fr-FR" sz="105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 BAC Pro</a:t>
            </a:r>
          </a:p>
        </p:txBody>
      </p:sp>
      <p:cxnSp>
        <p:nvCxnSpPr>
          <p:cNvPr id="53" name="Connecteur droit 52"/>
          <p:cNvCxnSpPr/>
          <p:nvPr/>
        </p:nvCxnSpPr>
        <p:spPr>
          <a:xfrm flipH="1" flipV="1">
            <a:off x="4917918" y="3387571"/>
            <a:ext cx="0" cy="789460"/>
          </a:xfrm>
          <a:prstGeom prst="line">
            <a:avLst/>
          </a:prstGeom>
          <a:noFill/>
          <a:ln w="9525" cap="flat" cmpd="sng" algn="ctr">
            <a:solidFill>
              <a:srgbClr val="005841">
                <a:shade val="95000"/>
                <a:satMod val="105000"/>
              </a:srgbClr>
            </a:solidFill>
            <a:prstDash val="solid"/>
          </a:ln>
          <a:effectLst/>
        </p:spPr>
      </p:cxnSp>
      <p:cxnSp>
        <p:nvCxnSpPr>
          <p:cNvPr id="54" name="Connecteur droit avec flèche 53"/>
          <p:cNvCxnSpPr/>
          <p:nvPr/>
        </p:nvCxnSpPr>
        <p:spPr>
          <a:xfrm flipV="1">
            <a:off x="2011329" y="4134017"/>
            <a:ext cx="2892161" cy="0"/>
          </a:xfrm>
          <a:prstGeom prst="straightConnector1">
            <a:avLst/>
          </a:prstGeom>
          <a:noFill/>
          <a:ln w="9525" cap="flat" cmpd="sng" algn="ctr">
            <a:solidFill>
              <a:srgbClr val="005841">
                <a:shade val="95000"/>
                <a:satMod val="105000"/>
              </a:srgbClr>
            </a:solidFill>
            <a:prstDash val="solid"/>
            <a:headEnd type="triangle"/>
            <a:tailEnd type="triangle"/>
          </a:ln>
          <a:effectLst/>
        </p:spPr>
      </p:cxnSp>
      <p:sp>
        <p:nvSpPr>
          <p:cNvPr id="55" name="ZoneTexte 54"/>
          <p:cNvSpPr txBox="1"/>
          <p:nvPr/>
        </p:nvSpPr>
        <p:spPr>
          <a:xfrm>
            <a:off x="1957659" y="3332168"/>
            <a:ext cx="668294" cy="369332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600" b="1" i="0" u="none" strike="noStrike" kern="0" cap="none" spc="0" normalizeH="0" baseline="0" noProof="0" dirty="0">
                <a:ln>
                  <a:noFill/>
                </a:ln>
                <a:solidFill>
                  <a:srgbClr val="8C2237">
                    <a:lumMod val="60000"/>
                    <a:lumOff val="40000"/>
                  </a:srgbClr>
                </a:solidFill>
                <a:effectLst/>
                <a:uLnTx/>
                <a:uFillTx/>
              </a:rPr>
              <a:t>T1-T2 </a:t>
            </a:r>
            <a:r>
              <a:rPr kumimoji="0" lang="fr-FR" sz="600" b="0" i="0" u="none" strike="noStrike" kern="0" cap="none" spc="0" normalizeH="0" baseline="0" noProof="0" dirty="0">
                <a:ln>
                  <a:noFill/>
                </a:ln>
                <a:solidFill>
                  <a:srgbClr val="8C2237">
                    <a:lumMod val="60000"/>
                    <a:lumOff val="40000"/>
                  </a:srgbClr>
                </a:solidFill>
                <a:effectLst/>
                <a:uLnTx/>
                <a:uFillTx/>
              </a:rPr>
              <a:t>: identification d’un vivier</a:t>
            </a:r>
          </a:p>
        </p:txBody>
      </p:sp>
      <p:sp>
        <p:nvSpPr>
          <p:cNvPr id="56" name="ZoneTexte 55"/>
          <p:cNvSpPr txBox="1"/>
          <p:nvPr/>
        </p:nvSpPr>
        <p:spPr>
          <a:xfrm>
            <a:off x="2935762" y="3355752"/>
            <a:ext cx="807057" cy="369332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600" b="1" i="0" u="none" strike="noStrike" kern="0" cap="none" spc="0" normalizeH="0" baseline="0" noProof="0" dirty="0">
                <a:ln>
                  <a:noFill/>
                </a:ln>
                <a:solidFill>
                  <a:srgbClr val="8C2237">
                    <a:lumMod val="60000"/>
                    <a:lumOff val="40000"/>
                  </a:srgbClr>
                </a:solidFill>
                <a:effectLst/>
                <a:uLnTx/>
                <a:uFillTx/>
              </a:rPr>
              <a:t>T3 : </a:t>
            </a:r>
            <a:r>
              <a:rPr kumimoji="0" lang="fr-FR" sz="600" b="0" i="0" u="none" strike="noStrike" kern="0" cap="none" spc="0" normalizeH="0" baseline="0" noProof="0" dirty="0">
                <a:ln>
                  <a:noFill/>
                </a:ln>
                <a:solidFill>
                  <a:srgbClr val="8C2237">
                    <a:lumMod val="60000"/>
                    <a:lumOff val="40000"/>
                  </a:srgbClr>
                </a:solidFill>
                <a:effectLst/>
                <a:uLnTx/>
                <a:uFillTx/>
              </a:rPr>
              <a:t>Activités colorées en plateaux Lycées</a:t>
            </a:r>
          </a:p>
        </p:txBody>
      </p:sp>
      <p:cxnSp>
        <p:nvCxnSpPr>
          <p:cNvPr id="57" name="Connecteur droit 56"/>
          <p:cNvCxnSpPr/>
          <p:nvPr/>
        </p:nvCxnSpPr>
        <p:spPr>
          <a:xfrm>
            <a:off x="2550200" y="3376248"/>
            <a:ext cx="0" cy="328340"/>
          </a:xfrm>
          <a:prstGeom prst="line">
            <a:avLst/>
          </a:prstGeom>
          <a:noFill/>
          <a:ln w="9525" cap="flat" cmpd="sng" algn="ctr">
            <a:solidFill>
              <a:srgbClr val="000000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sp>
        <p:nvSpPr>
          <p:cNvPr id="58" name="ZoneTexte 57"/>
          <p:cNvSpPr txBox="1"/>
          <p:nvPr/>
        </p:nvSpPr>
        <p:spPr>
          <a:xfrm>
            <a:off x="4166889" y="3371094"/>
            <a:ext cx="807057" cy="369332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T3-</a:t>
            </a:r>
            <a:r>
              <a:rPr kumimoji="0" lang="fr-FR" sz="6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 </a:t>
            </a:r>
            <a:r>
              <a:rPr kumimoji="0" lang="fr-FR" sz="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PFMP</a:t>
            </a:r>
            <a:r>
              <a:rPr kumimoji="0" lang="fr-FR" sz="6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6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Pôle nucléaire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6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2 semaines</a:t>
            </a:r>
          </a:p>
        </p:txBody>
      </p:sp>
      <p:cxnSp>
        <p:nvCxnSpPr>
          <p:cNvPr id="59" name="Connecteur droit 58"/>
          <p:cNvCxnSpPr/>
          <p:nvPr/>
        </p:nvCxnSpPr>
        <p:spPr>
          <a:xfrm flipH="1">
            <a:off x="3977596" y="3368100"/>
            <a:ext cx="7670" cy="953854"/>
          </a:xfrm>
          <a:prstGeom prst="line">
            <a:avLst/>
          </a:prstGeom>
          <a:noFill/>
          <a:ln w="9525" cap="flat" cmpd="sng" algn="ctr">
            <a:solidFill>
              <a:srgbClr val="000000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sp>
        <p:nvSpPr>
          <p:cNvPr id="60" name="ZoneTexte 59"/>
          <p:cNvSpPr txBox="1"/>
          <p:nvPr/>
        </p:nvSpPr>
        <p:spPr>
          <a:xfrm>
            <a:off x="5500574" y="3757497"/>
            <a:ext cx="1546997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05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Tale BAC Pro</a:t>
            </a:r>
          </a:p>
        </p:txBody>
      </p:sp>
      <p:cxnSp>
        <p:nvCxnSpPr>
          <p:cNvPr id="61" name="Connecteur droit avec flèche 60"/>
          <p:cNvCxnSpPr/>
          <p:nvPr/>
        </p:nvCxnSpPr>
        <p:spPr>
          <a:xfrm>
            <a:off x="4915284" y="4132335"/>
            <a:ext cx="3314022" cy="15336"/>
          </a:xfrm>
          <a:prstGeom prst="straightConnector1">
            <a:avLst/>
          </a:prstGeom>
          <a:noFill/>
          <a:ln w="9525" cap="flat" cmpd="sng" algn="ctr">
            <a:solidFill>
              <a:srgbClr val="005841">
                <a:shade val="95000"/>
                <a:satMod val="105000"/>
              </a:srgbClr>
            </a:solidFill>
            <a:prstDash val="solid"/>
            <a:headEnd type="triangle"/>
            <a:tailEnd type="triangle"/>
          </a:ln>
          <a:effectLst/>
        </p:spPr>
      </p:cxnSp>
      <p:cxnSp>
        <p:nvCxnSpPr>
          <p:cNvPr id="62" name="Connecteur droit 61"/>
          <p:cNvCxnSpPr/>
          <p:nvPr/>
        </p:nvCxnSpPr>
        <p:spPr>
          <a:xfrm flipV="1">
            <a:off x="8229306" y="3705412"/>
            <a:ext cx="17930" cy="932330"/>
          </a:xfrm>
          <a:prstGeom prst="line">
            <a:avLst/>
          </a:prstGeom>
          <a:noFill/>
          <a:ln w="9525" cap="flat" cmpd="sng" algn="ctr">
            <a:solidFill>
              <a:srgbClr val="005841">
                <a:shade val="95000"/>
                <a:satMod val="105000"/>
              </a:srgbClr>
            </a:solidFill>
            <a:prstDash val="solid"/>
          </a:ln>
          <a:effectLst/>
        </p:spPr>
      </p:cxnSp>
      <p:sp>
        <p:nvSpPr>
          <p:cNvPr id="63" name="ZoneTexte 62"/>
          <p:cNvSpPr txBox="1"/>
          <p:nvPr/>
        </p:nvSpPr>
        <p:spPr>
          <a:xfrm>
            <a:off x="5991615" y="3350013"/>
            <a:ext cx="988609" cy="369332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T2-</a:t>
            </a:r>
            <a:r>
              <a:rPr kumimoji="0" lang="fr-FR" sz="6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 </a:t>
            </a:r>
            <a:r>
              <a:rPr kumimoji="0" lang="fr-FR" sz="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PFMP</a:t>
            </a:r>
            <a:r>
              <a:rPr kumimoji="0" lang="fr-FR" sz="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6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Pôle nucléaire/ centrale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600" kern="0" dirty="0">
                <a:solidFill>
                  <a:srgbClr val="FF0000"/>
                </a:solidFill>
              </a:rPr>
              <a:t>(2+4)</a:t>
            </a:r>
            <a:r>
              <a:rPr kumimoji="0" lang="fr-FR" sz="6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 semaines</a:t>
            </a:r>
          </a:p>
        </p:txBody>
      </p:sp>
      <p:sp>
        <p:nvSpPr>
          <p:cNvPr id="64" name="ZoneTexte 63"/>
          <p:cNvSpPr txBox="1"/>
          <p:nvPr/>
        </p:nvSpPr>
        <p:spPr>
          <a:xfrm>
            <a:off x="6809126" y="3350013"/>
            <a:ext cx="1707058" cy="369332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          T3</a:t>
            </a:r>
            <a:r>
              <a:rPr kumimoji="0" lang="fr-FR" sz="6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 </a:t>
            </a:r>
            <a:r>
              <a:rPr kumimoji="0" lang="fr-FR" sz="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Accompagnement</a:t>
            </a:r>
            <a:r>
              <a:rPr kumimoji="0" lang="fr-FR" sz="6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 :</a:t>
            </a:r>
          </a:p>
          <a:p>
            <a:pPr marR="0" lvl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fr-FR" sz="6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     - insertion professionnelle (6 semaines) </a:t>
            </a:r>
          </a:p>
          <a:p>
            <a:pPr marR="0" lvl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fr-FR" sz="6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     - poursuite d’études</a:t>
            </a:r>
          </a:p>
        </p:txBody>
      </p:sp>
      <p:sp>
        <p:nvSpPr>
          <p:cNvPr id="65" name="ZoneTexte 64"/>
          <p:cNvSpPr txBox="1"/>
          <p:nvPr/>
        </p:nvSpPr>
        <p:spPr>
          <a:xfrm>
            <a:off x="5000511" y="3384016"/>
            <a:ext cx="807057" cy="369332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600" b="1" i="0" u="none" strike="noStrike" kern="0" cap="none" spc="0" normalizeH="0" baseline="0" noProof="0" dirty="0">
                <a:ln>
                  <a:noFill/>
                </a:ln>
                <a:solidFill>
                  <a:srgbClr val="8C2237">
                    <a:lumMod val="60000"/>
                    <a:lumOff val="40000"/>
                  </a:srgbClr>
                </a:solidFill>
                <a:effectLst/>
                <a:uLnTx/>
                <a:uFillTx/>
              </a:rPr>
              <a:t>T1-T2 : </a:t>
            </a:r>
            <a:r>
              <a:rPr kumimoji="0" lang="fr-FR" sz="600" b="0" i="0" u="none" strike="noStrike" kern="0" cap="none" spc="0" normalizeH="0" baseline="0" noProof="0" dirty="0">
                <a:ln>
                  <a:noFill/>
                </a:ln>
                <a:solidFill>
                  <a:srgbClr val="8C2237">
                    <a:lumMod val="60000"/>
                    <a:lumOff val="40000"/>
                  </a:srgbClr>
                </a:solidFill>
                <a:effectLst/>
                <a:uLnTx/>
                <a:uFillTx/>
              </a:rPr>
              <a:t>Activités colorées en plateaux Lycées</a:t>
            </a:r>
          </a:p>
        </p:txBody>
      </p:sp>
      <p:cxnSp>
        <p:nvCxnSpPr>
          <p:cNvPr id="66" name="Connecteur droit 65"/>
          <p:cNvCxnSpPr/>
          <p:nvPr/>
        </p:nvCxnSpPr>
        <p:spPr>
          <a:xfrm flipH="1">
            <a:off x="6962294" y="3376609"/>
            <a:ext cx="5624" cy="1034026"/>
          </a:xfrm>
          <a:prstGeom prst="line">
            <a:avLst/>
          </a:prstGeom>
          <a:noFill/>
          <a:ln w="9525" cap="flat" cmpd="sng" algn="ctr">
            <a:solidFill>
              <a:srgbClr val="000000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sp>
        <p:nvSpPr>
          <p:cNvPr id="68" name="Rectangle à coins arrondis 67"/>
          <p:cNvSpPr/>
          <p:nvPr/>
        </p:nvSpPr>
        <p:spPr>
          <a:xfrm>
            <a:off x="251020" y="2946390"/>
            <a:ext cx="695488" cy="338751"/>
          </a:xfrm>
          <a:prstGeom prst="roundRect">
            <a:avLst/>
          </a:prstGeom>
          <a:solidFill>
            <a:srgbClr val="FFD500">
              <a:lumMod val="60000"/>
              <a:lumOff val="40000"/>
            </a:srgbClr>
          </a:solidFill>
          <a:ln w="25400" cap="flat" cmpd="sng" algn="ctr">
            <a:solidFill>
              <a:srgbClr val="FFC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De la  5</a:t>
            </a:r>
            <a:r>
              <a:rPr kumimoji="0" lang="fr-FR" sz="800" b="0" i="0" u="none" strike="noStrike" kern="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ème</a:t>
            </a:r>
            <a:r>
              <a:rPr kumimoji="0" lang="fr-FR" sz="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à la 3</a:t>
            </a:r>
            <a:r>
              <a:rPr kumimoji="0" lang="fr-FR" sz="800" b="0" i="0" u="none" strike="noStrike" kern="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ème</a:t>
            </a:r>
          </a:p>
        </p:txBody>
      </p:sp>
      <p:pic>
        <p:nvPicPr>
          <p:cNvPr id="69" name="Image 68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40969" y="2845275"/>
            <a:ext cx="568530" cy="329652"/>
          </a:xfrm>
          <a:prstGeom prst="rect">
            <a:avLst/>
          </a:prstGeom>
        </p:spPr>
      </p:pic>
      <p:pic>
        <p:nvPicPr>
          <p:cNvPr id="70" name="Image 6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57008" y="3291544"/>
            <a:ext cx="143763" cy="142325"/>
          </a:xfrm>
          <a:prstGeom prst="rect">
            <a:avLst/>
          </a:prstGeom>
        </p:spPr>
      </p:pic>
      <p:pic>
        <p:nvPicPr>
          <p:cNvPr id="71" name="Image 7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6598" y="3036611"/>
            <a:ext cx="146317" cy="140220"/>
          </a:xfrm>
          <a:prstGeom prst="rect">
            <a:avLst/>
          </a:prstGeom>
        </p:spPr>
      </p:pic>
      <p:pic>
        <p:nvPicPr>
          <p:cNvPr id="72" name="Image 7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99614" y="3308684"/>
            <a:ext cx="146317" cy="140220"/>
          </a:xfrm>
          <a:prstGeom prst="rect">
            <a:avLst/>
          </a:prstGeom>
        </p:spPr>
      </p:pic>
      <p:pic>
        <p:nvPicPr>
          <p:cNvPr id="73" name="Image 7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24696" y="3305055"/>
            <a:ext cx="146317" cy="140220"/>
          </a:xfrm>
          <a:prstGeom prst="rect">
            <a:avLst/>
          </a:prstGeom>
        </p:spPr>
      </p:pic>
      <p:pic>
        <p:nvPicPr>
          <p:cNvPr id="17" name="Image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0076" y="4362428"/>
            <a:ext cx="907533" cy="357436"/>
          </a:xfrm>
          <a:prstGeom prst="rect">
            <a:avLst/>
          </a:prstGeom>
        </p:spPr>
      </p:pic>
      <p:pic>
        <p:nvPicPr>
          <p:cNvPr id="18" name="Image 1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1041" y="4407841"/>
            <a:ext cx="1125722" cy="289037"/>
          </a:xfrm>
          <a:prstGeom prst="rect">
            <a:avLst/>
          </a:prstGeom>
        </p:spPr>
      </p:pic>
      <p:pic>
        <p:nvPicPr>
          <p:cNvPr id="21" name="Image 2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25129" y="3120530"/>
            <a:ext cx="741774" cy="245356"/>
          </a:xfrm>
          <a:prstGeom prst="rect">
            <a:avLst/>
          </a:prstGeom>
        </p:spPr>
      </p:pic>
      <p:sp>
        <p:nvSpPr>
          <p:cNvPr id="24" name="ZoneTexte 23"/>
          <p:cNvSpPr txBox="1"/>
          <p:nvPr/>
        </p:nvSpPr>
        <p:spPr>
          <a:xfrm>
            <a:off x="2764932" y="4396932"/>
            <a:ext cx="862447" cy="246221"/>
          </a:xfrm>
          <a:prstGeom prst="rect">
            <a:avLst/>
          </a:prstGeom>
          <a:solidFill>
            <a:srgbClr val="3399FF"/>
          </a:solidFill>
          <a:ln>
            <a:solidFill>
              <a:schemeClr val="bg1">
                <a:lumMod val="6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fr-FR" sz="1000" b="1" dirty="0"/>
              <a:t>E-learning</a:t>
            </a:r>
          </a:p>
        </p:txBody>
      </p:sp>
      <p:sp>
        <p:nvSpPr>
          <p:cNvPr id="47" name="Flèche droite 46"/>
          <p:cNvSpPr/>
          <p:nvPr/>
        </p:nvSpPr>
        <p:spPr>
          <a:xfrm rot="5400000">
            <a:off x="4549527" y="1756607"/>
            <a:ext cx="303672" cy="27644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8" name="Flèche droite 47"/>
          <p:cNvSpPr/>
          <p:nvPr/>
        </p:nvSpPr>
        <p:spPr>
          <a:xfrm rot="5400000">
            <a:off x="5983472" y="1756607"/>
            <a:ext cx="303672" cy="27644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Flèche vers le bas 4"/>
          <p:cNvSpPr/>
          <p:nvPr/>
        </p:nvSpPr>
        <p:spPr>
          <a:xfrm>
            <a:off x="4212480" y="2945122"/>
            <a:ext cx="1007918" cy="39188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ZoneTexte 10"/>
          <p:cNvSpPr txBox="1"/>
          <p:nvPr/>
        </p:nvSpPr>
        <p:spPr>
          <a:xfrm>
            <a:off x="-108033" y="4187664"/>
            <a:ext cx="71697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700" dirty="0"/>
              <a:t>Rentrée 2023</a:t>
            </a:r>
          </a:p>
        </p:txBody>
      </p:sp>
      <p:sp>
        <p:nvSpPr>
          <p:cNvPr id="67" name="ZoneTexte 66"/>
          <p:cNvSpPr txBox="1"/>
          <p:nvPr/>
        </p:nvSpPr>
        <p:spPr>
          <a:xfrm>
            <a:off x="4736334" y="3817638"/>
            <a:ext cx="71697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700" dirty="0"/>
              <a:t>Rentrée 2024</a:t>
            </a:r>
          </a:p>
        </p:txBody>
      </p:sp>
      <p:pic>
        <p:nvPicPr>
          <p:cNvPr id="12" name="Image 11"/>
          <p:cNvPicPr>
            <a:picLocks noChangeAspect="1"/>
          </p:cNvPicPr>
          <p:nvPr/>
        </p:nvPicPr>
        <p:blipFill rotWithShape="1">
          <a:blip r:embed="rId9"/>
          <a:srcRect r="4977" b="13683"/>
          <a:stretch/>
        </p:blipFill>
        <p:spPr>
          <a:xfrm>
            <a:off x="6765070" y="4224021"/>
            <a:ext cx="681319" cy="412195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74" name="ZoneTexte 73"/>
          <p:cNvSpPr txBox="1"/>
          <p:nvPr/>
        </p:nvSpPr>
        <p:spPr>
          <a:xfrm>
            <a:off x="6759094" y="4641761"/>
            <a:ext cx="1464236" cy="392415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21215A"/>
            </a:solidFill>
            <a:prstDash val="solid"/>
          </a:ln>
          <a:effectLst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050" b="1" kern="0" dirty="0">
                <a:solidFill>
                  <a:srgbClr val="000000"/>
                </a:solidFill>
                <a:latin typeface="Arial"/>
              </a:rPr>
              <a:t>C</a:t>
            </a:r>
            <a:r>
              <a:rPr kumimoji="0" lang="fr-FR" sz="105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entrale</a:t>
            </a:r>
            <a:r>
              <a:rPr kumimoji="0" lang="fr-FR" sz="1050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: </a:t>
            </a:r>
            <a:r>
              <a:rPr kumimoji="0" lang="fr-FR" sz="90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NOGENT SUR SEINE</a:t>
            </a:r>
            <a:endParaRPr kumimoji="0" lang="fr-FR" sz="90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9" name="ZoneTexte 18"/>
          <p:cNvSpPr txBox="1"/>
          <p:nvPr/>
        </p:nvSpPr>
        <p:spPr>
          <a:xfrm>
            <a:off x="6526017" y="4237318"/>
            <a:ext cx="251009" cy="3753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+</a:t>
            </a:r>
          </a:p>
        </p:txBody>
      </p:sp>
      <p:sp>
        <p:nvSpPr>
          <p:cNvPr id="76" name="Rectangle à coins arrondis 75"/>
          <p:cNvSpPr/>
          <p:nvPr/>
        </p:nvSpPr>
        <p:spPr>
          <a:xfrm>
            <a:off x="8649821" y="2747041"/>
            <a:ext cx="414669" cy="795315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vert270" rtlCol="0" anchor="ctr"/>
          <a:lstStyle/>
          <a:p>
            <a:pPr algn="ctr"/>
            <a:r>
              <a:rPr lang="fr-FR" sz="800" dirty="0"/>
              <a:t>Insertion pro « Nucléaire »</a:t>
            </a:r>
          </a:p>
        </p:txBody>
      </p:sp>
      <p:sp>
        <p:nvSpPr>
          <p:cNvPr id="77" name="Rectangle à coins arrondis 76"/>
          <p:cNvSpPr/>
          <p:nvPr/>
        </p:nvSpPr>
        <p:spPr>
          <a:xfrm>
            <a:off x="8445024" y="3705624"/>
            <a:ext cx="627322" cy="850253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vert270" rtlCol="0" anchor="ctr"/>
          <a:lstStyle/>
          <a:p>
            <a:pPr algn="ctr"/>
            <a:r>
              <a:rPr lang="fr-FR" sz="800" dirty="0"/>
              <a:t>Année de Spécialisation</a:t>
            </a:r>
          </a:p>
          <a:p>
            <a:pPr algn="ctr"/>
            <a:r>
              <a:rPr lang="fr-FR" sz="800" dirty="0"/>
              <a:t>BTS </a:t>
            </a:r>
          </a:p>
          <a:p>
            <a:pPr algn="ctr"/>
            <a:r>
              <a:rPr lang="fr-FR" sz="800" dirty="0"/>
              <a:t>CIRA, EN, ET</a:t>
            </a:r>
          </a:p>
          <a:p>
            <a:pPr algn="ctr"/>
            <a:endParaRPr lang="fr-FR" sz="1000" dirty="0"/>
          </a:p>
        </p:txBody>
      </p:sp>
    </p:spTree>
    <p:extLst>
      <p:ext uri="{BB962C8B-B14F-4D97-AF65-F5344CB8AC3E}">
        <p14:creationId xmlns:p14="http://schemas.microsoft.com/office/powerpoint/2010/main" val="22419458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E6FBF2-5D1A-87E6-69F9-C55C46B225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1680" y="51470"/>
            <a:ext cx="7452320" cy="720000"/>
          </a:xfrm>
        </p:spPr>
        <p:txBody>
          <a:bodyPr anchor="ctr" anchorCtr="0"/>
          <a:lstStyle/>
          <a:p>
            <a:pPr algn="ctr">
              <a:lnSpc>
                <a:spcPct val="100000"/>
              </a:lnSpc>
            </a:pPr>
            <a:r>
              <a:rPr lang="fr-FR" altLang="fr-FR" i="1" dirty="0">
                <a:solidFill>
                  <a:srgbClr val="006600"/>
                </a:solidFill>
                <a:latin typeface="Calibri" pitchFamily="34" charset="0"/>
                <a:cs typeface="Arial" charset="0"/>
              </a:rPr>
              <a:t>Grenoble, le 13 mars 2024 à 8h15</a:t>
            </a:r>
            <a:endParaRPr lang="en-FR" dirty="0"/>
          </a:p>
        </p:txBody>
      </p:sp>
      <p:sp>
        <p:nvSpPr>
          <p:cNvPr id="6" name="Rectangle à coins arrondis 5"/>
          <p:cNvSpPr/>
          <p:nvPr/>
        </p:nvSpPr>
        <p:spPr>
          <a:xfrm>
            <a:off x="307367" y="1506204"/>
            <a:ext cx="1961264" cy="786809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fr-FR" sz="1400" b="1" dirty="0"/>
              <a:t>BAC PRO MELEC</a:t>
            </a:r>
          </a:p>
          <a:p>
            <a:r>
              <a:rPr lang="fr-FR" sz="1400" b="1" dirty="0"/>
              <a:t>BAC PRO MSPC</a:t>
            </a:r>
          </a:p>
          <a:p>
            <a:r>
              <a:rPr lang="fr-FR" sz="1400" b="1" dirty="0"/>
              <a:t>BAC PRO TCI</a:t>
            </a:r>
          </a:p>
        </p:txBody>
      </p:sp>
      <p:sp>
        <p:nvSpPr>
          <p:cNvPr id="10" name="ZoneTexte 9"/>
          <p:cNvSpPr txBox="1"/>
          <p:nvPr/>
        </p:nvSpPr>
        <p:spPr>
          <a:xfrm>
            <a:off x="138222" y="736787"/>
            <a:ext cx="58272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/>
              <a:t>Axe de travail 2023 -2024 : Coloration « Nucléaire » </a:t>
            </a:r>
          </a:p>
        </p:txBody>
      </p:sp>
      <p:pic>
        <p:nvPicPr>
          <p:cNvPr id="51" name="Image 5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243" y="3298330"/>
            <a:ext cx="2706351" cy="1521884"/>
          </a:xfrm>
          <a:prstGeom prst="rect">
            <a:avLst/>
          </a:prstGeom>
        </p:spPr>
      </p:pic>
      <p:sp>
        <p:nvSpPr>
          <p:cNvPr id="52" name="Rectangle à coins arrondis 51"/>
          <p:cNvSpPr/>
          <p:nvPr/>
        </p:nvSpPr>
        <p:spPr>
          <a:xfrm>
            <a:off x="2751910" y="1187227"/>
            <a:ext cx="6252754" cy="227034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165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1- Identification d’activités colorées « Nucléaire » sur les    </a:t>
            </a:r>
          </a:p>
          <a:p>
            <a:r>
              <a:rPr lang="fr-FR" sz="165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bac pro </a:t>
            </a:r>
          </a:p>
          <a:p>
            <a:r>
              <a:rPr lang="fr-FR" sz="165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2- Choix d’équipements et chiffrage pour AMI CMA - ACFPI  </a:t>
            </a:r>
          </a:p>
          <a:p>
            <a:r>
              <a:rPr lang="fr-FR" sz="165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3- Contenu des périodes de PFMP (2x2 semaines) sur le pôle </a:t>
            </a:r>
          </a:p>
          <a:p>
            <a:r>
              <a:rPr lang="fr-FR" sz="165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nucléaire, intervenants, 6 semaines parcours insertion, …</a:t>
            </a:r>
          </a:p>
          <a:p>
            <a:r>
              <a:rPr lang="fr-FR" sz="165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4- Formation des enseignants (32 h) EAFC et partenaires</a:t>
            </a:r>
          </a:p>
          <a:p>
            <a:pPr algn="ctr"/>
            <a:r>
              <a:rPr lang="fr-FR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</p:txBody>
      </p:sp>
      <p:sp>
        <p:nvSpPr>
          <p:cNvPr id="77" name="Flèche droite 76"/>
          <p:cNvSpPr/>
          <p:nvPr/>
        </p:nvSpPr>
        <p:spPr>
          <a:xfrm>
            <a:off x="2384083" y="1856631"/>
            <a:ext cx="303672" cy="27644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767240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E6FBF2-5D1A-87E6-69F9-C55C46B225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1680" y="51470"/>
            <a:ext cx="7452320" cy="720000"/>
          </a:xfrm>
        </p:spPr>
        <p:txBody>
          <a:bodyPr anchor="ctr" anchorCtr="0"/>
          <a:lstStyle/>
          <a:p>
            <a:pPr algn="ctr">
              <a:lnSpc>
                <a:spcPct val="100000"/>
              </a:lnSpc>
            </a:pPr>
            <a:r>
              <a:rPr lang="fr-FR" altLang="fr-FR" i="1" dirty="0">
                <a:solidFill>
                  <a:srgbClr val="006600"/>
                </a:solidFill>
                <a:latin typeface="Calibri" pitchFamily="34" charset="0"/>
                <a:cs typeface="Arial" charset="0"/>
              </a:rPr>
              <a:t>Grenoble, le 13 mars 2024 à 8h15</a:t>
            </a:r>
            <a:endParaRPr lang="en-FR" dirty="0"/>
          </a:p>
        </p:txBody>
      </p:sp>
      <p:sp>
        <p:nvSpPr>
          <p:cNvPr id="10" name="ZoneTexte 9"/>
          <p:cNvSpPr txBox="1"/>
          <p:nvPr/>
        </p:nvSpPr>
        <p:spPr>
          <a:xfrm>
            <a:off x="138222" y="736787"/>
            <a:ext cx="60580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/>
              <a:t>Activités : Coloration « Nucléaire » BAC PRO MELEC </a:t>
            </a:r>
          </a:p>
        </p:txBody>
      </p:sp>
      <p:sp>
        <p:nvSpPr>
          <p:cNvPr id="7" name="Rectangle à coins arrondis 6"/>
          <p:cNvSpPr/>
          <p:nvPr/>
        </p:nvSpPr>
        <p:spPr>
          <a:xfrm>
            <a:off x="2686577" y="3063294"/>
            <a:ext cx="2033470" cy="53642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1400" b="1" dirty="0"/>
              <a:t>Besoin de l’expertise terrain </a:t>
            </a: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725712" y="3699561"/>
            <a:ext cx="681160" cy="394959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9489" y="4435349"/>
            <a:ext cx="484999" cy="150607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4200" y="3628472"/>
            <a:ext cx="494853" cy="494853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84" t="39207" r="12776" b="37488"/>
          <a:stretch/>
        </p:blipFill>
        <p:spPr>
          <a:xfrm>
            <a:off x="3801016" y="4134136"/>
            <a:ext cx="914400" cy="198120"/>
          </a:xfrm>
          <a:prstGeom prst="rect">
            <a:avLst/>
          </a:prstGeom>
        </p:spPr>
      </p:pic>
      <p:sp>
        <p:nvSpPr>
          <p:cNvPr id="13" name="Rectangle à coins arrondis 12"/>
          <p:cNvSpPr/>
          <p:nvPr/>
        </p:nvSpPr>
        <p:spPr>
          <a:xfrm>
            <a:off x="4568632" y="1400787"/>
            <a:ext cx="2213508" cy="86811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/>
              <a:t>Coloration en Bac Pro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b="1" dirty="0"/>
              <a:t>60h/an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b="1" dirty="0"/>
              <a:t>180h/3 ans </a:t>
            </a:r>
          </a:p>
        </p:txBody>
      </p:sp>
      <p:sp>
        <p:nvSpPr>
          <p:cNvPr id="15" name="Rectangle à coins arrondis 14"/>
          <p:cNvSpPr/>
          <p:nvPr/>
        </p:nvSpPr>
        <p:spPr>
          <a:xfrm>
            <a:off x="1140311" y="1140308"/>
            <a:ext cx="3052605" cy="1409252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fr-FR" sz="1400" dirty="0"/>
              <a:t>Acculturation : E-learning, chantier-Ecole, …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fr-FR" sz="1400" dirty="0"/>
              <a:t>Visites de sites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fr-FR" sz="1400" b="1" dirty="0"/>
              <a:t>Activités en établissement</a:t>
            </a:r>
            <a:r>
              <a:rPr lang="fr-FR" sz="1400" dirty="0"/>
              <a:t>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fr-FR" sz="1400" dirty="0"/>
              <a:t>Intervention de professionnels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fr-FR" sz="1400" dirty="0"/>
              <a:t>PFMP</a:t>
            </a:r>
          </a:p>
        </p:txBody>
      </p:sp>
      <p:sp>
        <p:nvSpPr>
          <p:cNvPr id="16" name="Flèche droite 15"/>
          <p:cNvSpPr/>
          <p:nvPr/>
        </p:nvSpPr>
        <p:spPr>
          <a:xfrm>
            <a:off x="2255501" y="3205778"/>
            <a:ext cx="365446" cy="32273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Rectangle à coins arrondis 16"/>
          <p:cNvSpPr/>
          <p:nvPr/>
        </p:nvSpPr>
        <p:spPr>
          <a:xfrm>
            <a:off x="88093" y="2961609"/>
            <a:ext cx="2129239" cy="88963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1400" b="1" dirty="0"/>
              <a:t>Activités </a:t>
            </a:r>
            <a:r>
              <a:rPr lang="fr-FR" sz="1400" b="1" dirty="0">
                <a:solidFill>
                  <a:srgbClr val="FF0000"/>
                </a:solidFill>
              </a:rPr>
              <a:t>« Contextualisées » </a:t>
            </a:r>
            <a:r>
              <a:rPr lang="fr-FR" sz="1400" b="1" dirty="0"/>
              <a:t>représentatives du Nucléaire</a:t>
            </a:r>
          </a:p>
        </p:txBody>
      </p:sp>
      <p:sp>
        <p:nvSpPr>
          <p:cNvPr id="30" name="Flèche droite 29"/>
          <p:cNvSpPr/>
          <p:nvPr/>
        </p:nvSpPr>
        <p:spPr>
          <a:xfrm rot="5400000">
            <a:off x="336303" y="2360794"/>
            <a:ext cx="1014294" cy="159317"/>
          </a:xfrm>
          <a:prstGeom prst="rightArrow">
            <a:avLst>
              <a:gd name="adj1" fmla="val 34436"/>
              <a:gd name="adj2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29" name="Connecteur droit 28"/>
          <p:cNvCxnSpPr>
            <a:stCxn id="33" idx="1"/>
          </p:cNvCxnSpPr>
          <p:nvPr/>
        </p:nvCxnSpPr>
        <p:spPr>
          <a:xfrm flipH="1">
            <a:off x="808873" y="1938682"/>
            <a:ext cx="398032" cy="0"/>
          </a:xfrm>
          <a:prstGeom prst="line">
            <a:avLst/>
          </a:prstGeom>
          <a:ln w="57150">
            <a:solidFill>
              <a:srgbClr val="00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Rectangle à coins arrondis 32"/>
          <p:cNvSpPr/>
          <p:nvPr/>
        </p:nvSpPr>
        <p:spPr>
          <a:xfrm>
            <a:off x="1206905" y="1793454"/>
            <a:ext cx="2786231" cy="290456"/>
          </a:xfrm>
          <a:prstGeom prst="roundRect">
            <a:avLst/>
          </a:prstGeom>
          <a:noFill/>
          <a:ln>
            <a:solidFill>
              <a:schemeClr val="bg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36" name="Connecteur droit 35"/>
          <p:cNvCxnSpPr/>
          <p:nvPr/>
        </p:nvCxnSpPr>
        <p:spPr>
          <a:xfrm>
            <a:off x="3757984" y="3737001"/>
            <a:ext cx="0" cy="103273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ZoneTexte 36"/>
          <p:cNvSpPr txBox="1"/>
          <p:nvPr/>
        </p:nvSpPr>
        <p:spPr>
          <a:xfrm>
            <a:off x="2187368" y="3844577"/>
            <a:ext cx="159213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Tx/>
              <a:buChar char="-"/>
            </a:pPr>
            <a:r>
              <a:rPr lang="fr-FR" sz="1000" dirty="0"/>
              <a:t>Enseignants du « pôle nucléaire »</a:t>
            </a:r>
          </a:p>
          <a:p>
            <a:pPr marL="171450" indent="-171450">
              <a:buFontTx/>
              <a:buChar char="-"/>
            </a:pPr>
            <a:r>
              <a:rPr lang="fr-FR" sz="1000" dirty="0"/>
              <a:t>Stagiaires - Apprentis</a:t>
            </a:r>
          </a:p>
        </p:txBody>
      </p:sp>
      <p:sp>
        <p:nvSpPr>
          <p:cNvPr id="40" name="Flèche droite 39"/>
          <p:cNvSpPr/>
          <p:nvPr/>
        </p:nvSpPr>
        <p:spPr>
          <a:xfrm>
            <a:off x="4824777" y="3188618"/>
            <a:ext cx="365446" cy="32273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9" name="Image 38"/>
          <p:cNvPicPr>
            <a:picLocks noChangeAspect="1"/>
          </p:cNvPicPr>
          <p:nvPr/>
        </p:nvPicPr>
        <p:blipFill rotWithShape="1">
          <a:blip r:embed="rId7"/>
          <a:srcRect l="45686" t="11335" r="24477" b="11033"/>
          <a:stretch/>
        </p:blipFill>
        <p:spPr>
          <a:xfrm>
            <a:off x="5214110" y="2981361"/>
            <a:ext cx="1033808" cy="1512263"/>
          </a:xfrm>
          <a:prstGeom prst="rect">
            <a:avLst/>
          </a:prstGeom>
        </p:spPr>
      </p:pic>
      <p:pic>
        <p:nvPicPr>
          <p:cNvPr id="41" name="Image 4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2618" y="2374176"/>
            <a:ext cx="1393372" cy="10450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2" name="Image 41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86"/>
          <a:stretch/>
        </p:blipFill>
        <p:spPr>
          <a:xfrm>
            <a:off x="6644594" y="3822734"/>
            <a:ext cx="1158377" cy="13207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3" name="ZoneTexte 42"/>
          <p:cNvSpPr txBox="1"/>
          <p:nvPr/>
        </p:nvSpPr>
        <p:spPr>
          <a:xfrm>
            <a:off x="5347033" y="2708366"/>
            <a:ext cx="83602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800" dirty="0"/>
              <a:t>Fiche activités </a:t>
            </a:r>
          </a:p>
        </p:txBody>
      </p:sp>
      <p:sp>
        <p:nvSpPr>
          <p:cNvPr id="46" name="ZoneTexte 45"/>
          <p:cNvSpPr txBox="1"/>
          <p:nvPr/>
        </p:nvSpPr>
        <p:spPr>
          <a:xfrm>
            <a:off x="6657683" y="1977937"/>
            <a:ext cx="11277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800" b="1" dirty="0"/>
              <a:t>ACTIVITE 1 Contrôle des relais de protections</a:t>
            </a:r>
          </a:p>
        </p:txBody>
      </p:sp>
      <p:sp>
        <p:nvSpPr>
          <p:cNvPr id="47" name="ZoneTexte 46"/>
          <p:cNvSpPr txBox="1"/>
          <p:nvPr/>
        </p:nvSpPr>
        <p:spPr>
          <a:xfrm>
            <a:off x="6653307" y="3480165"/>
            <a:ext cx="11277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800" b="1" dirty="0"/>
              <a:t>ACTIVITE 2 Contrôle autonomie batterie</a:t>
            </a:r>
          </a:p>
        </p:txBody>
      </p:sp>
      <p:sp>
        <p:nvSpPr>
          <p:cNvPr id="48" name="Flèche droite 47"/>
          <p:cNvSpPr/>
          <p:nvPr/>
        </p:nvSpPr>
        <p:spPr>
          <a:xfrm>
            <a:off x="6287589" y="3000422"/>
            <a:ext cx="268684" cy="871806"/>
          </a:xfrm>
          <a:prstGeom prst="rightArrow">
            <a:avLst>
              <a:gd name="adj1" fmla="val 50000"/>
              <a:gd name="adj2" fmla="val 5279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0" name="Rectangle à coins arrondis 49"/>
          <p:cNvSpPr/>
          <p:nvPr/>
        </p:nvSpPr>
        <p:spPr>
          <a:xfrm>
            <a:off x="8107680" y="2818978"/>
            <a:ext cx="966651" cy="1082462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900" b="1" dirty="0"/>
              <a:t>Production des ressources par les enseignants </a:t>
            </a:r>
          </a:p>
        </p:txBody>
      </p:sp>
      <p:sp>
        <p:nvSpPr>
          <p:cNvPr id="51" name="Flèche droite 50"/>
          <p:cNvSpPr/>
          <p:nvPr/>
        </p:nvSpPr>
        <p:spPr>
          <a:xfrm>
            <a:off x="7798526" y="2943816"/>
            <a:ext cx="268684" cy="871806"/>
          </a:xfrm>
          <a:prstGeom prst="rightArrow">
            <a:avLst>
              <a:gd name="adj1" fmla="val 50000"/>
              <a:gd name="adj2" fmla="val 5279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3" name="ZoneTexte 52"/>
          <p:cNvSpPr txBox="1"/>
          <p:nvPr/>
        </p:nvSpPr>
        <p:spPr>
          <a:xfrm>
            <a:off x="5199018" y="4524102"/>
            <a:ext cx="13193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800" i="1" dirty="0"/>
              <a:t>- PREPARATION</a:t>
            </a:r>
          </a:p>
          <a:p>
            <a:r>
              <a:rPr lang="fr-FR" sz="800" i="1" dirty="0"/>
              <a:t>- MAINTENANCE</a:t>
            </a:r>
          </a:p>
          <a:p>
            <a:r>
              <a:rPr lang="fr-FR" sz="800" i="1" dirty="0"/>
              <a:t>- MISE EN SERVICE  </a:t>
            </a:r>
          </a:p>
        </p:txBody>
      </p:sp>
      <p:pic>
        <p:nvPicPr>
          <p:cNvPr id="54" name="Image 5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820729" y="4635005"/>
            <a:ext cx="741774" cy="245356"/>
          </a:xfrm>
          <a:prstGeom prst="rect">
            <a:avLst/>
          </a:prstGeom>
        </p:spPr>
      </p:pic>
      <p:sp>
        <p:nvSpPr>
          <p:cNvPr id="3" name="Accolade ouvrante 2">
            <a:extLst>
              <a:ext uri="{FF2B5EF4-FFF2-40B4-BE49-F238E27FC236}">
                <a16:creationId xmlns:a16="http://schemas.microsoft.com/office/drawing/2014/main" id="{3E532444-AB9F-4962-9FD2-834B0E5F1D9E}"/>
              </a:ext>
            </a:extLst>
          </p:cNvPr>
          <p:cNvSpPr/>
          <p:nvPr/>
        </p:nvSpPr>
        <p:spPr>
          <a:xfrm rot="10800000">
            <a:off x="4192916" y="1140308"/>
            <a:ext cx="289562" cy="1388564"/>
          </a:xfrm>
          <a:prstGeom prst="leftBrac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504971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E6FBF2-5D1A-87E6-69F9-C55C46B225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1680" y="51470"/>
            <a:ext cx="7452320" cy="720000"/>
          </a:xfrm>
        </p:spPr>
        <p:txBody>
          <a:bodyPr anchor="ctr" anchorCtr="0"/>
          <a:lstStyle/>
          <a:p>
            <a:pPr algn="ctr">
              <a:lnSpc>
                <a:spcPct val="100000"/>
              </a:lnSpc>
            </a:pPr>
            <a:r>
              <a:rPr lang="fr-FR" altLang="fr-FR" i="1" dirty="0">
                <a:solidFill>
                  <a:srgbClr val="006600"/>
                </a:solidFill>
                <a:latin typeface="Calibri" pitchFamily="34" charset="0"/>
                <a:cs typeface="Arial" charset="0"/>
              </a:rPr>
              <a:t>Grenoble, le 13 mars 2024 à 8h15</a:t>
            </a:r>
            <a:endParaRPr lang="en-FR" dirty="0"/>
          </a:p>
        </p:txBody>
      </p:sp>
      <p:sp>
        <p:nvSpPr>
          <p:cNvPr id="6" name="Rectangle à coins arrondis 5"/>
          <p:cNvSpPr/>
          <p:nvPr/>
        </p:nvSpPr>
        <p:spPr>
          <a:xfrm>
            <a:off x="181861" y="1333618"/>
            <a:ext cx="1961264" cy="428507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fr-FR" sz="1400" b="1" dirty="0"/>
              <a:t>BAC PRO MELEC</a:t>
            </a:r>
          </a:p>
        </p:txBody>
      </p:sp>
      <p:sp>
        <p:nvSpPr>
          <p:cNvPr id="10" name="ZoneTexte 9"/>
          <p:cNvSpPr txBox="1"/>
          <p:nvPr/>
        </p:nvSpPr>
        <p:spPr>
          <a:xfrm>
            <a:off x="138222" y="736787"/>
            <a:ext cx="26555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/>
              <a:t>PFMP : Chantier-Ecole</a:t>
            </a:r>
          </a:p>
        </p:txBody>
      </p:sp>
      <p:sp>
        <p:nvSpPr>
          <p:cNvPr id="77" name="Flèche droite 76"/>
          <p:cNvSpPr/>
          <p:nvPr/>
        </p:nvSpPr>
        <p:spPr>
          <a:xfrm>
            <a:off x="2349252" y="1473454"/>
            <a:ext cx="303672" cy="27644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232" y="1814997"/>
            <a:ext cx="1608051" cy="10565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Image 7"/>
          <p:cNvPicPr>
            <a:picLocks noChangeAspect="1"/>
          </p:cNvPicPr>
          <p:nvPr/>
        </p:nvPicPr>
        <p:blipFill rotWithShape="1">
          <a:blip r:embed="rId4"/>
          <a:srcRect l="8943" t="15283" r="7339" b="14542"/>
          <a:stretch/>
        </p:blipFill>
        <p:spPr>
          <a:xfrm>
            <a:off x="3061894" y="826835"/>
            <a:ext cx="2610393" cy="123023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74562" y="3584105"/>
            <a:ext cx="1619795" cy="396242"/>
          </a:xfrm>
          <a:prstGeom prst="wedgeRectCallout">
            <a:avLst>
              <a:gd name="adj1" fmla="val 154501"/>
              <a:gd name="adj2" fmla="val 12361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100" dirty="0"/>
              <a:t>Intervenants EDF</a:t>
            </a:r>
          </a:p>
        </p:txBody>
      </p:sp>
      <p:sp>
        <p:nvSpPr>
          <p:cNvPr id="13" name="Rectangle 12"/>
          <p:cNvSpPr/>
          <p:nvPr/>
        </p:nvSpPr>
        <p:spPr>
          <a:xfrm rot="19873772">
            <a:off x="1870568" y="2591352"/>
            <a:ext cx="1980029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3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Exemple</a:t>
            </a: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34867" y="2244004"/>
            <a:ext cx="4563455" cy="2728073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6708812" y="1996776"/>
            <a:ext cx="1619795" cy="1106515"/>
          </a:xfrm>
          <a:prstGeom prst="wedgeRectCallout">
            <a:avLst>
              <a:gd name="adj1" fmla="val -87217"/>
              <a:gd name="adj2" fmla="val 14132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100" dirty="0"/>
              <a:t>RDV de la recherche EDF </a:t>
            </a:r>
            <a:r>
              <a:rPr lang="fr-FR" sz="1100" dirty="0" err="1"/>
              <a:t>Lab</a:t>
            </a:r>
            <a:r>
              <a:rPr lang="fr-FR" sz="1100" dirty="0"/>
              <a:t> « les renardières » </a:t>
            </a:r>
            <a:r>
              <a:rPr lang="fr-FR" sz="1100" dirty="0" err="1"/>
              <a:t>Morêt</a:t>
            </a:r>
            <a:r>
              <a:rPr lang="fr-FR" sz="1100" dirty="0"/>
              <a:t> sur Loing</a:t>
            </a:r>
          </a:p>
          <a:p>
            <a:pPr algn="ctr"/>
            <a:endParaRPr lang="fr-FR" sz="1100" dirty="0"/>
          </a:p>
        </p:txBody>
      </p:sp>
      <p:sp>
        <p:nvSpPr>
          <p:cNvPr id="15" name="Rectangle 14"/>
          <p:cNvSpPr/>
          <p:nvPr/>
        </p:nvSpPr>
        <p:spPr>
          <a:xfrm>
            <a:off x="54840" y="4338933"/>
            <a:ext cx="1619795" cy="396242"/>
          </a:xfrm>
          <a:prstGeom prst="wedgeRectCallout">
            <a:avLst>
              <a:gd name="adj1" fmla="val 112660"/>
              <a:gd name="adj2" fmla="val 5574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100" dirty="0"/>
              <a:t>Travaux pratiques</a:t>
            </a:r>
          </a:p>
        </p:txBody>
      </p:sp>
      <p:sp>
        <p:nvSpPr>
          <p:cNvPr id="16" name="ZoneTexte 15"/>
          <p:cNvSpPr txBox="1"/>
          <p:nvPr/>
        </p:nvSpPr>
        <p:spPr>
          <a:xfrm>
            <a:off x="5809612" y="1159265"/>
            <a:ext cx="169922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800" dirty="0"/>
              <a:t>Croisement calendrier des PFMP des 4 établissements</a:t>
            </a: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97765" y="2704212"/>
            <a:ext cx="498325" cy="885084"/>
          </a:xfrm>
          <a:prstGeom prst="rect">
            <a:avLst/>
          </a:prstGeom>
        </p:spPr>
      </p:pic>
      <p:pic>
        <p:nvPicPr>
          <p:cNvPr id="17" name="Image 16"/>
          <p:cNvPicPr>
            <a:picLocks noChangeAspect="1"/>
          </p:cNvPicPr>
          <p:nvPr/>
        </p:nvPicPr>
        <p:blipFill rotWithShape="1">
          <a:blip r:embed="rId7"/>
          <a:srcRect l="1791" t="24931" r="2408" b="18270"/>
          <a:stretch/>
        </p:blipFill>
        <p:spPr>
          <a:xfrm>
            <a:off x="6673516" y="4105942"/>
            <a:ext cx="2470484" cy="82349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7353299" y="3557885"/>
            <a:ext cx="147637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800" dirty="0"/>
              <a:t>Mini enceinte 1/3</a:t>
            </a:r>
          </a:p>
          <a:p>
            <a:pPr algn="ctr"/>
            <a:r>
              <a:rPr lang="fr-FR" sz="800" dirty="0"/>
              <a:t>de confinement réacteur</a:t>
            </a:r>
          </a:p>
        </p:txBody>
      </p:sp>
    </p:spTree>
    <p:extLst>
      <p:ext uri="{BB962C8B-B14F-4D97-AF65-F5344CB8AC3E}">
        <p14:creationId xmlns:p14="http://schemas.microsoft.com/office/powerpoint/2010/main" val="13260643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E6FBF2-5D1A-87E6-69F9-C55C46B225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1680" y="51470"/>
            <a:ext cx="7452320" cy="720000"/>
          </a:xfrm>
        </p:spPr>
        <p:txBody>
          <a:bodyPr anchor="ctr" anchorCtr="0"/>
          <a:lstStyle/>
          <a:p>
            <a:pPr algn="ctr">
              <a:lnSpc>
                <a:spcPct val="100000"/>
              </a:lnSpc>
            </a:pPr>
            <a:r>
              <a:rPr lang="fr-FR" altLang="fr-FR" i="1" dirty="0">
                <a:solidFill>
                  <a:srgbClr val="006600"/>
                </a:solidFill>
                <a:latin typeface="Calibri" pitchFamily="34" charset="0"/>
                <a:cs typeface="Arial" charset="0"/>
              </a:rPr>
              <a:t>Grenoble, le 13 mars 2024 à 8h15</a:t>
            </a:r>
            <a:endParaRPr lang="en-FR" dirty="0"/>
          </a:p>
        </p:txBody>
      </p:sp>
      <p:sp>
        <p:nvSpPr>
          <p:cNvPr id="10" name="ZoneTexte 9"/>
          <p:cNvSpPr txBox="1"/>
          <p:nvPr/>
        </p:nvSpPr>
        <p:spPr>
          <a:xfrm>
            <a:off x="138222" y="736787"/>
            <a:ext cx="51347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/>
              <a:t>Formation des enseignants et contributions :</a:t>
            </a:r>
          </a:p>
        </p:txBody>
      </p:sp>
      <p:sp>
        <p:nvSpPr>
          <p:cNvPr id="52" name="Rectangle à coins arrondis 51"/>
          <p:cNvSpPr/>
          <p:nvPr/>
        </p:nvSpPr>
        <p:spPr>
          <a:xfrm>
            <a:off x="151533" y="1357929"/>
            <a:ext cx="5357055" cy="336714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32h de formation au Plan d’animation </a:t>
            </a:r>
          </a:p>
          <a:p>
            <a:endParaRPr lang="fr-FR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fr-FR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CAMPUS EDF de Saclay 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Visite des plateaux techniques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Rencontre personnels EDF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1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fr-FR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Sur le Pôle Nucléaire Montereau (Formateurs) 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Notion de sureté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Assurance qualité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Prise en main de dossiers d’intervention : chantier-Ecole</a:t>
            </a:r>
          </a:p>
          <a:p>
            <a:endParaRPr lang="fr-FR" sz="1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fr-FR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 centrale </a:t>
            </a:r>
            <a:r>
              <a:rPr lang="fr-FR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Visite de la centrale de Nogent sur Seine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Immersion sur activités « coloration » (Projet à l’étude)</a:t>
            </a:r>
          </a:p>
          <a:p>
            <a:r>
              <a:rPr lang="fr-FR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</p:txBody>
      </p:sp>
      <p:grpSp>
        <p:nvGrpSpPr>
          <p:cNvPr id="8" name="Groupe 7"/>
          <p:cNvGrpSpPr/>
          <p:nvPr/>
        </p:nvGrpSpPr>
        <p:grpSpPr>
          <a:xfrm>
            <a:off x="5705476" y="1733550"/>
            <a:ext cx="1866900" cy="1638300"/>
            <a:chOff x="2277979" y="1026694"/>
            <a:chExt cx="3818021" cy="3563487"/>
          </a:xfrm>
        </p:grpSpPr>
        <p:pic>
          <p:nvPicPr>
            <p:cNvPr id="9" name="Image 8"/>
            <p:cNvPicPr>
              <a:picLocks noChangeAspect="1"/>
            </p:cNvPicPr>
            <p:nvPr/>
          </p:nvPicPr>
          <p:blipFill rotWithShape="1">
            <a:blip r:embed="rId3"/>
            <a:srcRect l="1299" t="33265" r="63562" b="8402"/>
            <a:stretch/>
          </p:blipFill>
          <p:spPr>
            <a:xfrm>
              <a:off x="2277979" y="1026694"/>
              <a:ext cx="3818021" cy="3563487"/>
            </a:xfrm>
            <a:prstGeom prst="rect">
              <a:avLst/>
            </a:prstGeom>
          </p:spPr>
        </p:pic>
        <p:pic>
          <p:nvPicPr>
            <p:cNvPr id="11" name="Image 10"/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21725" y="3196039"/>
              <a:ext cx="725966" cy="725966"/>
            </a:xfrm>
            <a:prstGeom prst="rect">
              <a:avLst/>
            </a:prstGeom>
          </p:spPr>
        </p:pic>
        <p:pic>
          <p:nvPicPr>
            <p:cNvPr id="12" name="Image 11"/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69884" y="1497605"/>
              <a:ext cx="725966" cy="725966"/>
            </a:xfrm>
            <a:prstGeom prst="rect">
              <a:avLst/>
            </a:prstGeom>
          </p:spPr>
        </p:pic>
        <p:pic>
          <p:nvPicPr>
            <p:cNvPr id="13" name="Image 12"/>
            <p:cNvPicPr>
              <a:picLocks noChangeAspect="1"/>
            </p:cNvPicPr>
            <p:nvPr/>
          </p:nvPicPr>
          <p:blipFill rotWithShape="1"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382" t="26643" r="21727" b="24522"/>
            <a:stretch/>
          </p:blipFill>
          <p:spPr>
            <a:xfrm>
              <a:off x="5088713" y="2431129"/>
              <a:ext cx="325212" cy="312072"/>
            </a:xfrm>
            <a:prstGeom prst="rect">
              <a:avLst/>
            </a:prstGeom>
          </p:spPr>
        </p:pic>
        <p:pic>
          <p:nvPicPr>
            <p:cNvPr id="14" name="Image 13"/>
            <p:cNvPicPr>
              <a:picLocks noChangeAspect="1"/>
            </p:cNvPicPr>
            <p:nvPr/>
          </p:nvPicPr>
          <p:blipFill rotWithShape="1"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382" t="26643" r="21727" b="24522"/>
            <a:stretch/>
          </p:blipFill>
          <p:spPr>
            <a:xfrm>
              <a:off x="5659466" y="3354494"/>
              <a:ext cx="325212" cy="312072"/>
            </a:xfrm>
            <a:prstGeom prst="rect">
              <a:avLst/>
            </a:prstGeom>
          </p:spPr>
        </p:pic>
      </p:grpSp>
      <p:sp>
        <p:nvSpPr>
          <p:cNvPr id="15" name="Rectangle à coins arrondis 14"/>
          <p:cNvSpPr/>
          <p:nvPr/>
        </p:nvSpPr>
        <p:spPr>
          <a:xfrm>
            <a:off x="6029325" y="3695700"/>
            <a:ext cx="2409825" cy="91440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1200" b="1" dirty="0"/>
              <a:t>Mise en place d’un groupe de travail </a:t>
            </a:r>
          </a:p>
          <a:p>
            <a:pPr algn="ctr"/>
            <a:r>
              <a:rPr lang="fr-FR" sz="1200" b="1" dirty="0"/>
              <a:t>Production des ressources (TP) pour la coloration.</a:t>
            </a:r>
          </a:p>
        </p:txBody>
      </p:sp>
      <p:sp>
        <p:nvSpPr>
          <p:cNvPr id="16" name="Rectangle à coins arrondis 15"/>
          <p:cNvSpPr/>
          <p:nvPr/>
        </p:nvSpPr>
        <p:spPr>
          <a:xfrm>
            <a:off x="5477401" y="701093"/>
            <a:ext cx="2771249" cy="603831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fr-FR" sz="1400" b="1" dirty="0">
                <a:solidFill>
                  <a:srgbClr val="000000"/>
                </a:solidFill>
              </a:rPr>
              <a:t>Pilotage IEN</a:t>
            </a:r>
          </a:p>
          <a:p>
            <a:pPr lvl="0" algn="ctr"/>
            <a:r>
              <a:rPr lang="fr-FR" sz="1200" b="1" dirty="0">
                <a:solidFill>
                  <a:srgbClr val="000000"/>
                </a:solidFill>
              </a:rPr>
              <a:t>Où ? Quand ? Comment ? Pourquoi ?</a:t>
            </a: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86213" y="1688952"/>
            <a:ext cx="1407703" cy="8827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13676" y="2586577"/>
            <a:ext cx="1215889" cy="756697"/>
          </a:xfrm>
          <a:prstGeom prst="rect">
            <a:avLst/>
          </a:prstGeom>
        </p:spPr>
      </p:pic>
      <p:sp>
        <p:nvSpPr>
          <p:cNvPr id="18" name="Flèche droite 17"/>
          <p:cNvSpPr/>
          <p:nvPr/>
        </p:nvSpPr>
        <p:spPr>
          <a:xfrm>
            <a:off x="5608301" y="3948728"/>
            <a:ext cx="365446" cy="32273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ZoneTexte 18"/>
          <p:cNvSpPr txBox="1"/>
          <p:nvPr/>
        </p:nvSpPr>
        <p:spPr>
          <a:xfrm>
            <a:off x="7899733" y="1536791"/>
            <a:ext cx="83602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800" dirty="0"/>
              <a:t>Visites</a:t>
            </a:r>
          </a:p>
        </p:txBody>
      </p:sp>
      <p:sp>
        <p:nvSpPr>
          <p:cNvPr id="20" name="ZoneTexte 19"/>
          <p:cNvSpPr txBox="1"/>
          <p:nvPr/>
        </p:nvSpPr>
        <p:spPr>
          <a:xfrm>
            <a:off x="7899733" y="2470241"/>
            <a:ext cx="83602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800" dirty="0"/>
              <a:t>Immersion</a:t>
            </a:r>
          </a:p>
        </p:txBody>
      </p:sp>
      <p:sp>
        <p:nvSpPr>
          <p:cNvPr id="21" name="ZoneTexte 20"/>
          <p:cNvSpPr txBox="1"/>
          <p:nvPr/>
        </p:nvSpPr>
        <p:spPr>
          <a:xfrm>
            <a:off x="5585158" y="1536791"/>
            <a:ext cx="112044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800" dirty="0"/>
              <a:t>Calendrier</a:t>
            </a:r>
          </a:p>
        </p:txBody>
      </p:sp>
    </p:spTree>
    <p:extLst>
      <p:ext uri="{BB962C8B-B14F-4D97-AF65-F5344CB8AC3E}">
        <p14:creationId xmlns:p14="http://schemas.microsoft.com/office/powerpoint/2010/main" val="174748849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403648" y="1118792"/>
            <a:ext cx="5418538" cy="1789399"/>
          </a:xfrm>
        </p:spPr>
        <p:txBody>
          <a:bodyPr/>
          <a:lstStyle/>
          <a:p>
            <a:r>
              <a:rPr lang="fr-FR" sz="3150" dirty="0"/>
              <a:t>Exemple de déploiement</a:t>
            </a:r>
            <a:br>
              <a:rPr lang="fr-FR" sz="3150" dirty="0"/>
            </a:br>
            <a:r>
              <a:rPr lang="fr-FR" sz="3150" dirty="0"/>
              <a:t>Du passeport nucléaire à la coloration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AD5E8BDD-51CB-4CDE-807F-537FA49CA2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24143" y="3507012"/>
            <a:ext cx="2130545" cy="837000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E0108A67-B470-4D8A-AFFC-90B0AD4A9F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24142" y="1899139"/>
            <a:ext cx="2116916" cy="1485000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CBEFF775-A562-43AA-A8D0-583FFE875F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24142" y="187391"/>
            <a:ext cx="2077212" cy="1555904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49F3FCC2-74B3-4500-B6C4-CA29BC75E8E1}"/>
              </a:ext>
            </a:extLst>
          </p:cNvPr>
          <p:cNvSpPr txBox="1"/>
          <p:nvPr/>
        </p:nvSpPr>
        <p:spPr>
          <a:xfrm>
            <a:off x="242646" y="3567679"/>
            <a:ext cx="490076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350" dirty="0"/>
              <a:t>Lycée des métiers Sud Périgord Hélène Duc – Bergerac</a:t>
            </a:r>
          </a:p>
          <a:p>
            <a:r>
              <a:rPr lang="fr-FR" sz="1350" dirty="0"/>
              <a:t>Lycée Professionnel Régional Jean Monnet – Foulayronnes</a:t>
            </a:r>
          </a:p>
          <a:p>
            <a:r>
              <a:rPr lang="fr-FR" sz="1350" dirty="0"/>
              <a:t>Lycée Polyvalent Jean Monnet – Libourne</a:t>
            </a:r>
          </a:p>
          <a:p>
            <a:r>
              <a:rPr lang="fr-FR" sz="1350" dirty="0"/>
              <a:t>Lycée professionnel Philippe Cousteau – St André de Cubzac</a:t>
            </a:r>
          </a:p>
        </p:txBody>
      </p:sp>
    </p:spTree>
    <p:extLst>
      <p:ext uri="{BB962C8B-B14F-4D97-AF65-F5344CB8AC3E}">
        <p14:creationId xmlns:p14="http://schemas.microsoft.com/office/powerpoint/2010/main" val="130151078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59999" y="843638"/>
            <a:ext cx="8424000" cy="720000"/>
          </a:xfrm>
        </p:spPr>
        <p:txBody>
          <a:bodyPr/>
          <a:lstStyle/>
          <a:p>
            <a:r>
              <a:rPr lang="fr-FR" sz="2100" dirty="0"/>
              <a:t>La classe de seconde bac pro </a:t>
            </a:r>
            <a:r>
              <a:rPr lang="fr-FR" sz="2100" dirty="0" err="1"/>
              <a:t>FdM</a:t>
            </a:r>
            <a:r>
              <a:rPr lang="fr-FR" sz="2100" dirty="0"/>
              <a:t> palier d’orientation</a:t>
            </a:r>
          </a:p>
        </p:txBody>
      </p:sp>
      <p:sp>
        <p:nvSpPr>
          <p:cNvPr id="8" name="Espace réservé du contenu 7"/>
          <p:cNvSpPr>
            <a:spLocks noGrp="1"/>
          </p:cNvSpPr>
          <p:nvPr>
            <p:ph idx="1"/>
          </p:nvPr>
        </p:nvSpPr>
        <p:spPr>
          <a:xfrm>
            <a:off x="4714493" y="1275606"/>
            <a:ext cx="1468103" cy="2288199"/>
          </a:xfrm>
          <a:prstGeom prst="rect">
            <a:avLst/>
          </a:prstGeom>
          <a:solidFill>
            <a:srgbClr val="006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r>
              <a:rPr lang="fr-FR" sz="1400" dirty="0"/>
              <a:t>Temps dédié à l’orientation</a:t>
            </a:r>
          </a:p>
          <a:p>
            <a:pPr algn="ctr"/>
            <a:endParaRPr lang="fr-FR" sz="1400" dirty="0"/>
          </a:p>
          <a:p>
            <a:pPr algn="ctr"/>
            <a:r>
              <a:rPr lang="fr-FR" sz="1400" dirty="0"/>
              <a:t>Module </a:t>
            </a:r>
          </a:p>
          <a:p>
            <a:pPr algn="ctr"/>
            <a:r>
              <a:rPr lang="fr-FR" sz="1400" dirty="0"/>
              <a:t>E-learning</a:t>
            </a:r>
          </a:p>
          <a:p>
            <a:pPr algn="ctr"/>
            <a:r>
              <a:rPr lang="fr-FR" sz="1400" dirty="0"/>
              <a:t>Visite centrale</a:t>
            </a:r>
          </a:p>
          <a:p>
            <a:pPr algn="ctr"/>
            <a:r>
              <a:rPr lang="fr-FR" sz="1400" dirty="0"/>
              <a:t>Présentation du passeport et coloration</a:t>
            </a:r>
          </a:p>
        </p:txBody>
      </p:sp>
      <p:sp>
        <p:nvSpPr>
          <p:cNvPr id="6" name="Rectangle 5"/>
          <p:cNvSpPr/>
          <p:nvPr/>
        </p:nvSpPr>
        <p:spPr>
          <a:xfrm>
            <a:off x="2669581" y="1275607"/>
            <a:ext cx="1548788" cy="2270788"/>
          </a:xfrm>
          <a:prstGeom prst="rect">
            <a:avLst/>
          </a:prstGeom>
          <a:solidFill>
            <a:srgbClr val="006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dirty="0"/>
              <a:t>Temps dédié à la présentation des métiers</a:t>
            </a:r>
          </a:p>
          <a:p>
            <a:pPr algn="ctr"/>
            <a:endParaRPr lang="fr-FR" sz="1400" dirty="0"/>
          </a:p>
          <a:p>
            <a:pPr algn="ctr"/>
            <a:r>
              <a:rPr lang="fr-FR" sz="1400" dirty="0"/>
              <a:t>Les colorations…</a:t>
            </a:r>
          </a:p>
          <a:p>
            <a:pPr algn="ctr"/>
            <a:r>
              <a:rPr lang="fr-FR" sz="1400" dirty="0"/>
              <a:t>Vidéos sur métiers dans le nucléaire, interventions,…</a:t>
            </a:r>
          </a:p>
        </p:txBody>
      </p:sp>
      <p:cxnSp>
        <p:nvCxnSpPr>
          <p:cNvPr id="10" name="Connecteur droit avec flèche 9"/>
          <p:cNvCxnSpPr>
            <a:cxnSpLocks/>
          </p:cNvCxnSpPr>
          <p:nvPr/>
        </p:nvCxnSpPr>
        <p:spPr>
          <a:xfrm>
            <a:off x="3443975" y="3659564"/>
            <a:ext cx="0" cy="29165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cteur droit avec flèche 11"/>
          <p:cNvCxnSpPr>
            <a:cxnSpLocks/>
          </p:cNvCxnSpPr>
          <p:nvPr/>
        </p:nvCxnSpPr>
        <p:spPr>
          <a:xfrm flipH="1">
            <a:off x="5452689" y="3681577"/>
            <a:ext cx="1" cy="27432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Espace réservé du contenu 7">
            <a:extLst>
              <a:ext uri="{FF2B5EF4-FFF2-40B4-BE49-F238E27FC236}">
                <a16:creationId xmlns:a16="http://schemas.microsoft.com/office/drawing/2014/main" id="{387FF255-D3D7-4EAE-BF64-5C1B7C71B5FA}"/>
              </a:ext>
            </a:extLst>
          </p:cNvPr>
          <p:cNvSpPr txBox="1">
            <a:spLocks/>
          </p:cNvSpPr>
          <p:nvPr/>
        </p:nvSpPr>
        <p:spPr>
          <a:xfrm>
            <a:off x="6450916" y="1275607"/>
            <a:ext cx="1468103" cy="2272798"/>
          </a:xfrm>
          <a:prstGeom prst="rect">
            <a:avLst/>
          </a:prstGeom>
          <a:solidFill>
            <a:srgbClr val="006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68580" tIns="34290" rIns="68580" bIns="3429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06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1400" dirty="0"/>
              <a:t>Module de 8h</a:t>
            </a:r>
          </a:p>
          <a:p>
            <a:pPr marL="0" indent="0" algn="ctr">
              <a:buNone/>
            </a:pPr>
            <a:r>
              <a:rPr lang="fr-FR" sz="1400" dirty="0"/>
              <a:t> TP contextualisés intégrant des parties du </a:t>
            </a:r>
          </a:p>
          <a:p>
            <a:pPr marL="0" indent="0" algn="ctr">
              <a:buNone/>
            </a:pPr>
            <a:r>
              <a:rPr lang="fr-FR" sz="1400" dirty="0"/>
              <a:t>E-learning</a:t>
            </a:r>
          </a:p>
          <a:p>
            <a:pPr marL="0" indent="0" algn="ctr">
              <a:buNone/>
            </a:pPr>
            <a:r>
              <a:rPr lang="fr-FR" sz="1400" dirty="0"/>
              <a:t>Travail en interdisciplinarité</a:t>
            </a:r>
          </a:p>
        </p:txBody>
      </p:sp>
      <p:cxnSp>
        <p:nvCxnSpPr>
          <p:cNvPr id="13" name="Connecteur droit avec flèche 12">
            <a:extLst>
              <a:ext uri="{FF2B5EF4-FFF2-40B4-BE49-F238E27FC236}">
                <a16:creationId xmlns:a16="http://schemas.microsoft.com/office/drawing/2014/main" id="{80C60F6A-A6E1-4DDD-A273-7C6B9001AB3A}"/>
              </a:ext>
            </a:extLst>
          </p:cNvPr>
          <p:cNvCxnSpPr>
            <a:cxnSpLocks/>
          </p:cNvCxnSpPr>
          <p:nvPr/>
        </p:nvCxnSpPr>
        <p:spPr>
          <a:xfrm flipH="1">
            <a:off x="7184967" y="3683272"/>
            <a:ext cx="1" cy="27432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 : coins arrondis 14">
            <a:extLst>
              <a:ext uri="{FF2B5EF4-FFF2-40B4-BE49-F238E27FC236}">
                <a16:creationId xmlns:a16="http://schemas.microsoft.com/office/drawing/2014/main" id="{783A40ED-63EA-46E4-823D-E3076C3F4541}"/>
              </a:ext>
            </a:extLst>
          </p:cNvPr>
          <p:cNvSpPr/>
          <p:nvPr/>
        </p:nvSpPr>
        <p:spPr>
          <a:xfrm>
            <a:off x="284871" y="1275606"/>
            <a:ext cx="1888588" cy="403695"/>
          </a:xfrm>
          <a:prstGeom prst="roundRect">
            <a:avLst/>
          </a:prstGeom>
          <a:solidFill>
            <a:srgbClr val="0066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Tous les élèves </a:t>
            </a:r>
          </a:p>
        </p:txBody>
      </p:sp>
      <p:sp>
        <p:nvSpPr>
          <p:cNvPr id="16" name="Rectangle : coins arrondis 15">
            <a:extLst>
              <a:ext uri="{FF2B5EF4-FFF2-40B4-BE49-F238E27FC236}">
                <a16:creationId xmlns:a16="http://schemas.microsoft.com/office/drawing/2014/main" id="{4DD49AD1-11D3-4261-AFE2-2A08BCEFAC44}"/>
              </a:ext>
            </a:extLst>
          </p:cNvPr>
          <p:cNvSpPr/>
          <p:nvPr/>
        </p:nvSpPr>
        <p:spPr>
          <a:xfrm>
            <a:off x="284871" y="1834910"/>
            <a:ext cx="1888588" cy="1198573"/>
          </a:xfrm>
          <a:prstGeom prst="roundRect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Les élèves volontaires engagées dans la coloration</a:t>
            </a: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89AA9720-9D24-49D7-82BF-64A1BEDE72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3459" y="3659564"/>
            <a:ext cx="1125722" cy="289037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A36A8769-B328-49F8-ACB6-C57F41155AE8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501314" y="3604818"/>
            <a:ext cx="681160" cy="394959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7EF671C3-FDFF-4FC4-9D9D-D892394AEB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36320" y="4381955"/>
            <a:ext cx="1321004" cy="739761"/>
          </a:xfrm>
          <a:prstGeom prst="rect">
            <a:avLst/>
          </a:prstGeom>
        </p:spPr>
      </p:pic>
      <p:sp>
        <p:nvSpPr>
          <p:cNvPr id="5" name="Flèche droite 4"/>
          <p:cNvSpPr/>
          <p:nvPr/>
        </p:nvSpPr>
        <p:spPr>
          <a:xfrm>
            <a:off x="1179980" y="3876469"/>
            <a:ext cx="7218432" cy="81316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1350" dirty="0"/>
              <a:t>                             Semaine de l’industrie        Janvier -Février                    Mars - Avril</a:t>
            </a:r>
          </a:p>
        </p:txBody>
      </p:sp>
    </p:spTree>
    <p:extLst>
      <p:ext uri="{BB962C8B-B14F-4D97-AF65-F5344CB8AC3E}">
        <p14:creationId xmlns:p14="http://schemas.microsoft.com/office/powerpoint/2010/main" val="1437995794"/>
      </p:ext>
    </p:extLst>
  </p:cSld>
  <p:clrMapOvr>
    <a:masterClrMapping/>
  </p:clrMapOvr>
</p:sld>
</file>

<file path=ppt/theme/theme1.xml><?xml version="1.0" encoding="utf-8"?>
<a:theme xmlns:a="http://schemas.openxmlformats.org/drawingml/2006/main" name="OPÉRATEURS">
  <a:themeElements>
    <a:clrScheme name="GOUVERNEMENT PPT">
      <a:dk1>
        <a:srgbClr val="000000"/>
      </a:dk1>
      <a:lt1>
        <a:srgbClr val="FFFFFF"/>
      </a:lt1>
      <a:dk2>
        <a:srgbClr val="000091"/>
      </a:dk2>
      <a:lt2>
        <a:srgbClr val="E1000F"/>
      </a:lt2>
      <a:accent1>
        <a:srgbClr val="005841"/>
      </a:accent1>
      <a:accent2>
        <a:srgbClr val="21215A"/>
      </a:accent2>
      <a:accent3>
        <a:srgbClr val="FFD500"/>
      </a:accent3>
      <a:accent4>
        <a:srgbClr val="EA5433"/>
      </a:accent4>
      <a:accent5>
        <a:srgbClr val="8C2237"/>
      </a:accent5>
      <a:accent6>
        <a:srgbClr val="49311F"/>
      </a:accent6>
      <a:hlink>
        <a:srgbClr val="000000"/>
      </a:hlink>
      <a:folHlink>
        <a:srgbClr val="000000"/>
      </a:folHlink>
    </a:clrScheme>
    <a:fontScheme name="Personnalisé 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pt_operateurs_marianne" id="{1EB93FB9-5B2A-4444-9D92-666D34DD4FF3}" vid="{9879FAF7-A2DC-4F74-A711-29419AA131B0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73AB55E0CC5DA459F57F5A42893F46A005A087D358B12CA4E82A8A8BA9B8A8CF200D3544DBFAD4F664AA25DF68E6D1F0A9E00689F2856DFEDCE40890FDCED81A7DFC9005761E08C1A07DB43B3A357B10727CD5A" ma:contentTypeVersion="2" ma:contentTypeDescription="Crée un document." ma:contentTypeScope="" ma:versionID="3b2eb62d90c0b376c2b485a936e4b745">
  <xsd:schema xmlns:xsd="http://www.w3.org/2001/XMLSchema" xmlns:xs="http://www.w3.org/2001/XMLSchema" xmlns:p="http://schemas.microsoft.com/office/2006/metadata/properties" xmlns:ns2="d9b8819f-644e-4e2e-bf09-8a76532e681c" targetNamespace="http://schemas.microsoft.com/office/2006/metadata/properties" ma:root="true" ma:fieldsID="974c2ac12628b5015b2945173a957d44" ns2:_="">
    <xsd:import namespace="d9b8819f-644e-4e2e-bf09-8a76532e681c"/>
    <xsd:element name="properties">
      <xsd:complexType>
        <xsd:sequence>
          <xsd:element name="documentManagement">
            <xsd:complexType>
              <xsd:all>
                <xsd:element ref="ns2:Description0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9b8819f-644e-4e2e-bf09-8a76532e681c" elementFormDefault="qualified">
    <xsd:import namespace="http://schemas.microsoft.com/office/2006/documentManagement/types"/>
    <xsd:import namespace="http://schemas.microsoft.com/office/infopath/2007/PartnerControls"/>
    <xsd:element name="Description0" ma:index="8" nillable="true" ma:displayName="Description" ma:description="Description du document" ma:internalName="Description0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 ma:readOnly="true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Description0 xmlns="d9b8819f-644e-4e2e-bf09-8a76532e681c" xsi:nil="true"/>
  </documentManagement>
</p:properties>
</file>

<file path=customXml/itemProps1.xml><?xml version="1.0" encoding="utf-8"?>
<ds:datastoreItem xmlns:ds="http://schemas.openxmlformats.org/officeDocument/2006/customXml" ds:itemID="{C97D3793-9BAC-458C-BD96-BB8CEE1F533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d9b8819f-644e-4e2e-bf09-8a76532e681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5A644853-58D5-4E4F-918E-447A87E43617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45BA0E59-EC97-427E-B729-C78A72CB1682}">
  <ds:schemaRefs>
    <ds:schemaRef ds:uri="http://schemas.microsoft.com/office/2006/metadata/properties"/>
    <ds:schemaRef ds:uri="http://schemas.microsoft.com/office/2006/documentManagement/types"/>
    <ds:schemaRef ds:uri="http://purl.org/dc/terms/"/>
    <ds:schemaRef ds:uri="http://purl.org/dc/elements/1.1/"/>
    <ds:schemaRef ds:uri="http://schemas.microsoft.com/office/infopath/2007/PartnerControls"/>
    <ds:schemaRef ds:uri="d9b8819f-644e-4e2e-bf09-8a76532e681c"/>
    <ds:schemaRef ds:uri="http://schemas.openxmlformats.org/package/2006/metadata/core-properties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OPÉRATEURS</Template>
  <TotalTime>753</TotalTime>
  <Words>1295</Words>
  <Application>Microsoft Office PowerPoint</Application>
  <PresentationFormat>Affichage à l'écran (16:9)</PresentationFormat>
  <Paragraphs>233</Paragraphs>
  <Slides>20</Slides>
  <Notes>14</Notes>
  <HiddenSlides>0</HiddenSlides>
  <MMClips>0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20</vt:i4>
      </vt:variant>
    </vt:vector>
  </HeadingPairs>
  <TitlesOfParts>
    <vt:vector size="26" baseType="lpstr">
      <vt:lpstr>Arial</vt:lpstr>
      <vt:lpstr>Calibri</vt:lpstr>
      <vt:lpstr>Times New Roman</vt:lpstr>
      <vt:lpstr>Wingdings</vt:lpstr>
      <vt:lpstr>Wingdings 3</vt:lpstr>
      <vt:lpstr>OPÉRATEURS</vt:lpstr>
      <vt:lpstr>Présentation PowerPoint</vt:lpstr>
      <vt:lpstr>Grenoble, le 13 mars 2024 à 8h15</vt:lpstr>
      <vt:lpstr>Grenoble, le 13 mars 2024 à 8h15</vt:lpstr>
      <vt:lpstr>Grenoble, le 13 mars 2024 à 8h15</vt:lpstr>
      <vt:lpstr>Grenoble, le 13 mars 2024 à 8h15</vt:lpstr>
      <vt:lpstr>Grenoble, le 13 mars 2024 à 8h15</vt:lpstr>
      <vt:lpstr>Grenoble, le 13 mars 2024 à 8h15</vt:lpstr>
      <vt:lpstr>Exemple de déploiement Du passeport nucléaire à la coloration</vt:lpstr>
      <vt:lpstr>La classe de seconde bac pro FdM palier d’orientation</vt:lpstr>
      <vt:lpstr>La classe de 1ère</vt:lpstr>
      <vt:lpstr>La classe de terminale  Pour les élèves inscrits dans la coloration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La formation des enseignants – Exemple de contenu</vt:lpstr>
    </vt:vector>
  </TitlesOfParts>
  <Manager>Client</Manager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 format 16/9 standard sans pied de page</dc:title>
  <dc:subject>Client</dc:subject>
  <dc:creator>Microsoft Office User</dc:creator>
  <cp:lastModifiedBy>Claude Pojolat</cp:lastModifiedBy>
  <cp:revision>71</cp:revision>
  <dcterms:created xsi:type="dcterms:W3CDTF">2020-08-05T13:45:51Z</dcterms:created>
  <dcterms:modified xsi:type="dcterms:W3CDTF">2024-03-11T09:32:13Z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0x010100873AB55E0CC5DA459F57F5A42893F46A005A087D358B12CA4E82A8A8BA9B8A8CF200D3544DBFAD4F664AA25DF68E6D1F0A9E00689F2856DFEDCE40890FDCED81A7DFC9005761E08C1A07DB43B3A357B10727CD5A</vt:lpwstr>
  </property>
</Properties>
</file>