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jpg"/>
  <Override PartName="/ppt/media/image8.jpg" ContentType="image/jpg"/>
  <Override PartName="/ppt/media/image9.jpg" ContentType="image/jpg"/>
  <Override PartName="/ppt/media/image1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7.jpg" ContentType="image/jpg"/>
  <Override PartName="/ppt/media/image28.jpg" ContentType="image/jpg"/>
  <Override PartName="/ppt/media/image29.jpg" ContentType="image/jpg"/>
  <Override PartName="/ppt/media/image3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3_F2504BE2.xml" ContentType="application/vnd.ms-powerpoint.comments+xml"/>
  <Override PartName="/ppt/comments/modernComment_11F_71C238.xml" ContentType="application/vnd.ms-powerpoint.comments+xml"/>
  <Override PartName="/ppt/comments/modernComment_106_B78898A5.xml" ContentType="application/vnd.ms-powerpoint.comments+xml"/>
  <Override PartName="/ppt/comments/modernComment_108_F32FA807.xml" ContentType="application/vnd.ms-powerpoint.comments+xml"/>
  <Override PartName="/ppt/comments/modernComment_10B_813C40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6"/>
  </p:notesMasterIdLst>
  <p:sldIdLst>
    <p:sldId id="258" r:id="rId3"/>
    <p:sldId id="257" r:id="rId4"/>
    <p:sldId id="270" r:id="rId5"/>
    <p:sldId id="259" r:id="rId6"/>
    <p:sldId id="287" r:id="rId7"/>
    <p:sldId id="261" r:id="rId8"/>
    <p:sldId id="290" r:id="rId9"/>
    <p:sldId id="271" r:id="rId10"/>
    <p:sldId id="262" r:id="rId11"/>
    <p:sldId id="260" r:id="rId12"/>
    <p:sldId id="269" r:id="rId13"/>
    <p:sldId id="263" r:id="rId14"/>
    <p:sldId id="274" r:id="rId15"/>
    <p:sldId id="275" r:id="rId16"/>
    <p:sldId id="276" r:id="rId17"/>
    <p:sldId id="264" r:id="rId18"/>
    <p:sldId id="266" r:id="rId19"/>
    <p:sldId id="267" r:id="rId20"/>
    <p:sldId id="268" r:id="rId21"/>
    <p:sldId id="291" r:id="rId22"/>
    <p:sldId id="293" r:id="rId23"/>
    <p:sldId id="292" r:id="rId24"/>
    <p:sldId id="294"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uy LOCCI" initials="gL" lastIdx="3" clrIdx="0">
    <p:extLst>
      <p:ext uri="{19B8F6BF-5375-455C-9EA6-DF929625EA0E}">
        <p15:presenceInfo xmlns:p15="http://schemas.microsoft.com/office/powerpoint/2012/main" userId="ecc8c08e5faaec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90" autoAdjust="0"/>
    <p:restoredTop sz="87956" autoAdjust="0"/>
  </p:normalViewPr>
  <p:slideViewPr>
    <p:cSldViewPr snapToGrid="0">
      <p:cViewPr varScale="1">
        <p:scale>
          <a:sx n="61" d="100"/>
          <a:sy n="61" d="100"/>
        </p:scale>
        <p:origin x="67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2" d="100"/>
          <a:sy n="82" d="100"/>
        </p:scale>
        <p:origin x="3352"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omments/modernComment_103_F2504BE2.xml><?xml version="1.0" encoding="utf-8"?>
<p188:cmLst xmlns:a="http://schemas.openxmlformats.org/drawingml/2006/main" xmlns:r="http://schemas.openxmlformats.org/officeDocument/2006/relationships" xmlns:p188="http://schemas.microsoft.com/office/powerpoint/2018/8/main">
  <p188:cm id="{8B6F5AFC-08CE-B94B-A14B-95439C3F0479}" authorId="{8443ED59-20C7-4FDF-8DCA-8A14D1AA1C8C}" created="2024-03-04T16:43:26.194">
    <pc:sldMkLst xmlns:pc="http://schemas.microsoft.com/office/powerpoint/2013/main/command">
      <pc:docMk/>
      <pc:sldMk cId="4065348578" sldId="259"/>
    </pc:sldMkLst>
    <p188:txBody>
      <a:bodyPr/>
      <a:lstStyle/>
      <a:p>
        <a:r>
          <a:rPr lang="fr-FR"/>
          <a:t>Les offres s’adressent essentiellement aux techniciens et ingénieurs en aéronautique, en logiciel et en avionique, et concernent aussi les métiers autour de la mécanique et des ensembles dynamiques et du composite. 
Ils ont également un besoin sur les expertises émergentes. Ça concerne des postes de cyber-experts, de data analystes. 
La particularité du site de Marignane, c’est que tous les métiers de la production, de l’ingénierie, des fonctions supports y sont représentés. 
</a:t>
        </a:r>
      </a:p>
    </p188:txBody>
  </p188:cm>
</p188:cmLst>
</file>

<file path=ppt/comments/modernComment_106_B78898A5.xml><?xml version="1.0" encoding="utf-8"?>
<p188:cmLst xmlns:a="http://schemas.openxmlformats.org/drawingml/2006/main" xmlns:r="http://schemas.openxmlformats.org/officeDocument/2006/relationships" xmlns:p188="http://schemas.microsoft.com/office/powerpoint/2018/8/main">
  <p188:cm id="{E07CDC8D-EF03-7D40-9587-B6FDE84AD1BF}" authorId="{8443ED59-20C7-4FDF-8DCA-8A14D1AA1C8C}" created="2024-03-04T17:02:09.564">
    <ac:deMkLst xmlns:ac="http://schemas.microsoft.com/office/drawing/2013/main/command">
      <pc:docMk xmlns:pc="http://schemas.microsoft.com/office/powerpoint/2013/main/command"/>
      <pc:sldMk xmlns:pc="http://schemas.microsoft.com/office/powerpoint/2013/main/command" cId="3079182501" sldId="262"/>
      <ac:spMk id="2" creationId="{4E72F4E1-F0F4-A64C-AC86-38F5A11A07AE}"/>
    </ac:deMkLst>
    <p188:txBody>
      <a:bodyPr/>
      <a:lstStyle/>
      <a:p>
        <a:r>
          <a:rPr lang="fr-FR"/>
          <a:t>Ces colorations de diplômes s’effectueront dans le cadre de conventions de coopération spécifiques entre Airbus Hélicopters et l’établissement scolaire concerné. 
Elles viseront à rendre attractive les formations professionnelles en les adaptant aux besoins spécifiques locaux. Elles renforceront leur lisibilité auprès des élèves, des parents et des potentiels recruteurs.
</a:t>
        </a:r>
      </a:p>
    </p188:txBody>
  </p188:cm>
</p188:cmLst>
</file>

<file path=ppt/comments/modernComment_108_F32FA807.xml><?xml version="1.0" encoding="utf-8"?>
<p188:cmLst xmlns:a="http://schemas.openxmlformats.org/drawingml/2006/main" xmlns:r="http://schemas.openxmlformats.org/officeDocument/2006/relationships" xmlns:p188="http://schemas.microsoft.com/office/powerpoint/2018/8/main">
  <p188:cm id="{DCAF8134-EC7A-704B-AC91-75E141ADF761}" authorId="{8443ED59-20C7-4FDF-8DCA-8A14D1AA1C8C}" created="2024-03-04T17:20:00.462">
    <pc:sldMkLst xmlns:pc="http://schemas.microsoft.com/office/powerpoint/2013/main/command">
      <pc:docMk/>
      <pc:sldMk cId="4079986695" sldId="264"/>
    </pc:sldMkLst>
    <p188:replyLst>
      <p188:reply id="{E6BB0DA4-B0CF-BE42-8548-C5526C3CBFB4}" authorId="{8443ED59-20C7-4FDF-8DCA-8A14D1AA1C8C}" created="2024-03-04T17:23:29.975">
        <p188:txBody>
          <a:bodyPr/>
          <a:lstStyle/>
          <a:p>
            <a:r>
              <a:rPr lang="fr-FR"/>
              <a:t>Au regard des dispositions règlementaires en vigueur, Airbus Hélicopters peut accueillir dans ses structures des élèves mineurs dans le cadre de leurs périodes de formation en milieu professionnel (PFMP). 
</a:t>
            </a:r>
          </a:p>
        </p188:txBody>
      </p188:reply>
    </p188:replyLst>
    <p188:txBody>
      <a:bodyPr/>
      <a:lstStyle/>
      <a:p>
        <a:r>
          <a:rPr lang="fr-FR"/>
          <a:t>- mentorat
Airbus Hélicopters propose dans ce cadre partenarial la mise en place d’un système de mentorat avec des mentors attitrés, salariés d’Airbus Hélicopters avec pour objectif de favoriser la persévérance, la réussite et l’insertion professionnelle des lycéens. 
</a:t>
        </a:r>
      </a:p>
    </p188:txBody>
  </p188:cm>
</p188:cmLst>
</file>

<file path=ppt/comments/modernComment_10B_813C409.xml><?xml version="1.0" encoding="utf-8"?>
<p188:cmLst xmlns:a="http://schemas.openxmlformats.org/drawingml/2006/main" xmlns:r="http://schemas.openxmlformats.org/officeDocument/2006/relationships" xmlns:p188="http://schemas.microsoft.com/office/powerpoint/2018/8/main">
  <p188:cm id="{EF8294B7-FE94-DB4C-8C06-3452E7A72B5D}" authorId="{8443ED59-20C7-4FDF-8DCA-8A14D1AA1C8C}" created="2024-03-04T17:46:02.485">
    <pc:sldMkLst xmlns:pc="http://schemas.microsoft.com/office/powerpoint/2013/main/command">
      <pc:docMk/>
      <pc:sldMk cId="135513097" sldId="267"/>
    </pc:sldMkLst>
    <p188:txBody>
      <a:bodyPr/>
      <a:lstStyle/>
      <a:p>
        <a:r>
          <a:rPr lang="fr-FR"/>
          <a:t>Le lycée Louis Blériot et Airbus Hélicopters conviennent de développer des actions en partenariat portant sur la découverte du monde économique et professionnel, auprès des apprenants du lycées et des équipes éducatives, quelle que soit la voie d’enseignement d’une part, et des enseignements d’autre part.
</a:t>
        </a:r>
      </a:p>
    </p188:txBody>
  </p188:cm>
</p188:cmLst>
</file>

<file path=ppt/comments/modernComment_11F_71C238.xml><?xml version="1.0" encoding="utf-8"?>
<p188:cmLst xmlns:a="http://schemas.openxmlformats.org/drawingml/2006/main" xmlns:r="http://schemas.openxmlformats.org/officeDocument/2006/relationships" xmlns:p188="http://schemas.microsoft.com/office/powerpoint/2018/8/main">
  <p188:cm id="{97B2C175-250E-D646-BA00-EB91A7D14B0F}" authorId="{8443ED59-20C7-4FDF-8DCA-8A14D1AA1C8C}" created="2024-03-04T16:43:37.452">
    <pc:sldMkLst xmlns:pc="http://schemas.microsoft.com/office/powerpoint/2013/main/command">
      <pc:docMk/>
      <pc:sldMk cId="7455288" sldId="287"/>
    </pc:sldMkLst>
    <p188:txBody>
      <a:bodyPr/>
      <a:lstStyle/>
      <a:p>
        <a:r>
          <a:rPr lang="fr-FR"/>
          <a:t>
En plus d’une politique de recrutement importante, l’entreprise a une politique de pré-embauche conséquente.
Ils ont recruté 300 apprentis à la rentrée 2023 et ils ont mis l’accent aussi sur les stages. 
200 personnes en stage seront accueillies sur toute l’année scolaire 2023-2024
Cet intérêt pour la formation vient de la volonté de l’entreprise "de préparer l’avenir. 
Il cherche à avoir un bon équilibre entre les profils expérimentés et les moins de 28 ans. 
Au moins un tiers des personnes que l’on recrute sont des jeunes
À côté, Airbus Helicopters a également l’intention de renforcer la diversité, d’intégrer un nombre de jeunes filles plus important à leur équipe. 
Ils cherchent à atteindre un quota de 20 % de jeunes femmes.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5548D-E45F-1242-8F0D-A30E9C02632E}" type="datetimeFigureOut">
              <a:rPr lang="fr-FR" smtClean="0"/>
              <a:t>14/03/2024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8BD21-07E4-A74B-ACD3-321BE7CD5A6E}" type="slidenum">
              <a:rPr lang="fr-FR" smtClean="0"/>
              <a:t>‹N°›</a:t>
            </a:fld>
            <a:endParaRPr lang="fr-FR"/>
          </a:p>
        </p:txBody>
      </p:sp>
    </p:spTree>
    <p:extLst>
      <p:ext uri="{BB962C8B-B14F-4D97-AF65-F5344CB8AC3E}">
        <p14:creationId xmlns:p14="http://schemas.microsoft.com/office/powerpoint/2010/main" val="367810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Constat du besoin : depuis quelque année, </a:t>
            </a:r>
            <a:r>
              <a:rPr lang="fr-FR" i="1" dirty="0"/>
              <a:t>l’entreprise a une politique de recrutement externe assez active. </a:t>
            </a:r>
            <a:r>
              <a:rPr lang="fr-FR" dirty="0"/>
              <a:t>Les offres s’adressent essentiellement aux techniciens et ingénieurs en aéronautique, en logiciel et en avionique, et concernent aussi les métiers autour de la mécanique et des ensembles dynamiques et du composite. </a:t>
            </a:r>
            <a:r>
              <a:rPr lang="fr-FR" i="1" dirty="0"/>
              <a:t>ils ont également un besoin sur les expertises émergentes. Ça concerne des postes de cyber-experts, de data analystes</a:t>
            </a:r>
            <a:r>
              <a:rPr lang="fr-FR" dirty="0"/>
              <a:t>. </a:t>
            </a:r>
            <a:r>
              <a:rPr lang="fr-FR" i="1" dirty="0"/>
              <a:t>La particularité du site de Marignane, c’est que tous les métiers de la production, de l’ingénierie, des fonctions supports y sont représentés. Il y a 8 500 salariés qui y travaillent. </a:t>
            </a:r>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2</a:t>
            </a:fld>
            <a:endParaRPr lang="fr-FR"/>
          </a:p>
        </p:txBody>
      </p:sp>
    </p:spTree>
    <p:extLst>
      <p:ext uri="{BB962C8B-B14F-4D97-AF65-F5344CB8AC3E}">
        <p14:creationId xmlns:p14="http://schemas.microsoft.com/office/powerpoint/2010/main" val="109054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20</a:t>
            </a:fld>
            <a:endParaRPr lang="fr-FR"/>
          </a:p>
        </p:txBody>
      </p:sp>
    </p:spTree>
    <p:extLst>
      <p:ext uri="{BB962C8B-B14F-4D97-AF65-F5344CB8AC3E}">
        <p14:creationId xmlns:p14="http://schemas.microsoft.com/office/powerpoint/2010/main" val="8996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98BD21-07E4-A74B-ACD3-321BE7CD5A6E}" type="slidenum">
              <a:rPr lang="fr-FR" smtClean="0"/>
              <a:t>21</a:t>
            </a:fld>
            <a:endParaRPr lang="fr-FR"/>
          </a:p>
        </p:txBody>
      </p:sp>
    </p:spTree>
    <p:extLst>
      <p:ext uri="{BB962C8B-B14F-4D97-AF65-F5344CB8AC3E}">
        <p14:creationId xmlns:p14="http://schemas.microsoft.com/office/powerpoint/2010/main" val="44967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Amélioration de l'image de l'entreprise :</a:t>
            </a:r>
            <a:r>
              <a:rPr lang="fr-FR" sz="1200" b="0" i="0" u="none" strike="noStrike" kern="1200" dirty="0">
                <a:solidFill>
                  <a:schemeClr val="tx1"/>
                </a:solidFill>
                <a:effectLst/>
                <a:latin typeface="+mn-lt"/>
                <a:ea typeface="+mn-ea"/>
                <a:cs typeface="+mn-cs"/>
              </a:rPr>
              <a:t> Pour l'entreprise, ce type de partenariat démontre son engagement envers l'éducation et la formation des jeunes, ce qui peut améliorer son image de marque et sa réputation auprès de la communauté locale. Cela peut également aider l'entreprise à attirer et à retenir des talents qualifiés.</a:t>
            </a:r>
          </a:p>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4</a:t>
            </a:fld>
            <a:endParaRPr lang="fr-FR"/>
          </a:p>
        </p:txBody>
      </p:sp>
    </p:spTree>
    <p:extLst>
      <p:ext uri="{BB962C8B-B14F-4D97-AF65-F5344CB8AC3E}">
        <p14:creationId xmlns:p14="http://schemas.microsoft.com/office/powerpoint/2010/main" val="401769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plus d’une politique de recrutement importante, l’entreprise a une politique de pré-embauche conséquente. Ils ont</a:t>
            </a:r>
            <a:r>
              <a:rPr lang="fr-FR" i="1" dirty="0"/>
              <a:t> recruté 300 apprentis à la rentrée 2023 et ils ont mis l’accent aussi sur les stages. 200 personnes en stage seront accueillies sur toute l’année scolaire 2023-2024</a:t>
            </a:r>
            <a:endParaRPr lang="fr-FR" dirty="0"/>
          </a:p>
          <a:p>
            <a:r>
              <a:rPr lang="fr-FR" dirty="0"/>
              <a:t>Cet intérêt pour la formation vient de la volonté de l’entreprise "</a:t>
            </a:r>
            <a:r>
              <a:rPr lang="fr-FR" i="1" dirty="0"/>
              <a:t>de préparer l’avenir. Il cherche à avoir un bon équilibre entre les profils expérimentés et les moins de 28 ans. Au moins un tiers des personnes que l’on recrute sont des jeunes</a:t>
            </a:r>
            <a:endParaRPr lang="fr-FR" dirty="0"/>
          </a:p>
          <a:p>
            <a:r>
              <a:rPr lang="fr-FR" dirty="0"/>
              <a:t>À côté, Airbus Helicopters a également l’intention de renforcer la diversité, d’intégrer un nombre de jeunes filles plus important à leur équipe. Ils cherchent à atteindre un quota de 20 % de jeunes femmes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5</a:t>
            </a:fld>
            <a:endParaRPr lang="fr-FR"/>
          </a:p>
        </p:txBody>
      </p:sp>
    </p:spTree>
    <p:extLst>
      <p:ext uri="{BB962C8B-B14F-4D97-AF65-F5344CB8AC3E}">
        <p14:creationId xmlns:p14="http://schemas.microsoft.com/office/powerpoint/2010/main" val="120903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7</a:t>
            </a:fld>
            <a:endParaRPr lang="fr-FR"/>
          </a:p>
        </p:txBody>
      </p:sp>
    </p:spTree>
    <p:extLst>
      <p:ext uri="{BB962C8B-B14F-4D97-AF65-F5344CB8AC3E}">
        <p14:creationId xmlns:p14="http://schemas.microsoft.com/office/powerpoint/2010/main" val="298407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Formation adaptée aux besoins du marché :</a:t>
            </a:r>
            <a:r>
              <a:rPr lang="fr-FR" dirty="0"/>
              <a:t> Le lycée professionnel peut ajuster ses programmes de formation pour répondre aux besoins du marché du travail local et régional. En travaillant en collaboration avec des entreprises, l'école peut garantir que ses élèves acquièrent les compétences et les connaissances recherchées par les employeurs.</a:t>
            </a:r>
          </a:p>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9</a:t>
            </a:fld>
            <a:endParaRPr lang="fr-FR"/>
          </a:p>
        </p:txBody>
      </p:sp>
    </p:spTree>
    <p:extLst>
      <p:ext uri="{BB962C8B-B14F-4D97-AF65-F5344CB8AC3E}">
        <p14:creationId xmlns:p14="http://schemas.microsoft.com/office/powerpoint/2010/main" val="178234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11</a:t>
            </a:fld>
            <a:endParaRPr lang="fr-FR"/>
          </a:p>
        </p:txBody>
      </p:sp>
    </p:spTree>
    <p:extLst>
      <p:ext uri="{BB962C8B-B14F-4D97-AF65-F5344CB8AC3E}">
        <p14:creationId xmlns:p14="http://schemas.microsoft.com/office/powerpoint/2010/main" val="13796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dirty="0">
                <a:solidFill>
                  <a:srgbClr val="FF0000"/>
                </a:solidFill>
              </a:rPr>
              <a:t>Airbus Helicopters pourra ainsi intervenir en mobilisant des professionnels volontaires pour favoriser et promouvoir la diversité des métiers et des parcours professionnels dans le domaine de l’aéronautique.</a:t>
            </a:r>
          </a:p>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16</a:t>
            </a:fld>
            <a:endParaRPr lang="fr-FR"/>
          </a:p>
        </p:txBody>
      </p:sp>
    </p:spTree>
    <p:extLst>
      <p:ext uri="{BB962C8B-B14F-4D97-AF65-F5344CB8AC3E}">
        <p14:creationId xmlns:p14="http://schemas.microsoft.com/office/powerpoint/2010/main" val="183702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Accès à une main-d'œuvre qualifiée :</a:t>
            </a:r>
            <a:r>
              <a:rPr lang="fr-FR" sz="1200" b="0" i="0" u="none" strike="noStrike" kern="1200" dirty="0">
                <a:solidFill>
                  <a:schemeClr val="tx1"/>
                </a:solidFill>
                <a:effectLst/>
                <a:latin typeface="+mn-lt"/>
                <a:ea typeface="+mn-ea"/>
                <a:cs typeface="+mn-cs"/>
              </a:rPr>
              <a:t> Pour l'entreprise, ce partenariat peut fournir un accès direct à des étudiants formés dans des compétences spécifiques pertinentes pour ses besoins en personnel. Cela peut réduire les coûts de recrutement et de formation en embauchant des individus déjà familiarisés avec les pratiques et les technologies de l'entreprise.</a:t>
            </a:r>
          </a:p>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17</a:t>
            </a:fld>
            <a:endParaRPr lang="fr-FR"/>
          </a:p>
        </p:txBody>
      </p:sp>
    </p:spTree>
    <p:extLst>
      <p:ext uri="{BB962C8B-B14F-4D97-AF65-F5344CB8AC3E}">
        <p14:creationId xmlns:p14="http://schemas.microsoft.com/office/powerpoint/2010/main" val="156532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98BD21-07E4-A74B-ACD3-321BE7CD5A6E}" type="slidenum">
              <a:rPr lang="fr-FR" smtClean="0"/>
              <a:t>19</a:t>
            </a:fld>
            <a:endParaRPr lang="fr-FR"/>
          </a:p>
        </p:txBody>
      </p:sp>
    </p:spTree>
    <p:extLst>
      <p:ext uri="{BB962C8B-B14F-4D97-AF65-F5344CB8AC3E}">
        <p14:creationId xmlns:p14="http://schemas.microsoft.com/office/powerpoint/2010/main" val="360444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4B262B-EE86-4771-BC4C-CE6E4C28490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2303C01-30B9-4693-9289-78EBEC826A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764431-E7F3-4DFF-929E-1B8DA3380D94}"/>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36E3E988-196A-4F95-B6DE-3E2B7EAA68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D8CE69-8660-4708-BE1C-67FF66E32FDD}"/>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55595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9EC68-C313-4367-B24B-7F1EAB9FC6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227F976-3EF8-4625-837C-B5645A4D9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B3EAC04-F2E7-442D-9956-5345EA2F6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E9FB7D1-0CBA-49C0-BE5F-7FB49A0149B5}"/>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6" name="Espace réservé du pied de page 5">
            <a:extLst>
              <a:ext uri="{FF2B5EF4-FFF2-40B4-BE49-F238E27FC236}">
                <a16:creationId xmlns:a16="http://schemas.microsoft.com/office/drawing/2014/main" id="{9DC22840-BA21-4CF8-A4D5-2DF391DE83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26E0FF-84E9-4CEC-9E9C-0F348335CBC6}"/>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118575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940B2-695A-46B2-A92C-E013AAFDF2A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55E79C3-2167-458C-AB8A-CE1567F2908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DA30D3-8079-4350-BD9B-F675528BED90}"/>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717A9861-BBC9-440E-8152-D164353E9D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087A3C-9963-4B18-903E-6DB3E1218063}"/>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18123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85E7AD-EEBA-408D-950A-087D08F4677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1B95E26-221E-49F3-A968-EB9E1D1032E2}"/>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26B301-37D4-4911-9DE2-23B352F2D716}"/>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81AF7E1D-701C-4FA4-9436-95226008C8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9FA71B-CE21-4D2C-81A6-21257F06F4BB}"/>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2959344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FBDDF-1C06-40B6-BCA1-BB9877BFFFF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19C651E-8402-4588-86C7-E261259C4A84}"/>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34BA52-008F-4C70-983F-13900AF78274}"/>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B250E62C-5E66-4AD4-A336-1E2F7955DA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7B888C-98EF-4229-9630-CB68DD3CDC00}"/>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1577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84EC30-AEC5-4A99-BE4C-3D70E8196A3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E496C13-830D-4044-AAA3-A8AE02794E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C7A9746-45B0-46A5-910E-6E2961062C4C}"/>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60F10A87-08D8-48DD-9A49-8729B7DD5A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B3360B-ECDA-4CEC-AE39-224528EE6C76}"/>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1028188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15CD1-0E2B-4A8E-9CC8-450D0408E71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7C9F56-E700-46A0-9317-DD1B1562592A}"/>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13536EF-394E-49B6-89F2-D9BC7B7BD49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CB06B16-6E9F-4E1A-95E7-D6820511F0B6}"/>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6" name="Espace réservé du pied de page 5">
            <a:extLst>
              <a:ext uri="{FF2B5EF4-FFF2-40B4-BE49-F238E27FC236}">
                <a16:creationId xmlns:a16="http://schemas.microsoft.com/office/drawing/2014/main" id="{84652E3D-6FF3-4F8D-8EAE-68B19E7C22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30F3AE-BB00-4301-A7A2-E7C1980388B3}"/>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1874390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6D1546-C5CC-4291-90C2-AFB268F4FB1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5D8F8CE-8C15-4F1C-988D-EC612533A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C8FBAAE5-0B69-4DA5-86EF-D67F29BD79E3}"/>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1FE60AE-0D0E-4473-B693-66C7AB023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51CED0F8-6A7F-4A0E-B995-77FC07EDEF0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D890A11-8D76-422A-AB74-CD12A360AD32}"/>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8" name="Espace réservé du pied de page 7">
            <a:extLst>
              <a:ext uri="{FF2B5EF4-FFF2-40B4-BE49-F238E27FC236}">
                <a16:creationId xmlns:a16="http://schemas.microsoft.com/office/drawing/2014/main" id="{5EB7AC73-4A48-4136-B849-208CD55E3B9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F3483A7-DD31-4054-9724-6964731F7D55}"/>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402135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5360E-4944-4679-9719-7B841DDCD3A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DDD3488-4AD0-4677-AD68-18A4549D6C26}"/>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4" name="Espace réservé du pied de page 3">
            <a:extLst>
              <a:ext uri="{FF2B5EF4-FFF2-40B4-BE49-F238E27FC236}">
                <a16:creationId xmlns:a16="http://schemas.microsoft.com/office/drawing/2014/main" id="{2CD1EC04-F102-4667-ABDE-ED7CAD23339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A9871D0-76B8-43A7-B19F-11C62E65E842}"/>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405488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434164-7951-4EF6-8277-A2ACD5ED087D}"/>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3" name="Espace réservé du pied de page 2">
            <a:extLst>
              <a:ext uri="{FF2B5EF4-FFF2-40B4-BE49-F238E27FC236}">
                <a16:creationId xmlns:a16="http://schemas.microsoft.com/office/drawing/2014/main" id="{68C8A6BA-E207-49A2-9877-8078E0E91DB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A9939A-84F1-4693-A702-D0FDAD49CCAF}"/>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30872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TITUS">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434164-7951-4EF6-8277-A2ACD5ED087D}"/>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3" name="Espace réservé du pied de page 2">
            <a:extLst>
              <a:ext uri="{FF2B5EF4-FFF2-40B4-BE49-F238E27FC236}">
                <a16:creationId xmlns:a16="http://schemas.microsoft.com/office/drawing/2014/main" id="{68C8A6BA-E207-49A2-9877-8078E0E91DB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A9939A-84F1-4693-A702-D0FDAD49CCAF}"/>
              </a:ext>
            </a:extLst>
          </p:cNvPr>
          <p:cNvSpPr>
            <a:spLocks noGrp="1"/>
          </p:cNvSpPr>
          <p:nvPr>
            <p:ph type="sldNum" sz="quarter" idx="12"/>
          </p:nvPr>
        </p:nvSpPr>
        <p:spPr/>
        <p:txBody>
          <a:bodyPr/>
          <a:lstStyle/>
          <a:p>
            <a:fld id="{24E8B1F7-4D9C-477A-8B8C-6050F39EC3D4}" type="slidenum">
              <a:rPr lang="fr-FR" smtClean="0"/>
              <a:t>‹N°›</a:t>
            </a:fld>
            <a:endParaRPr lang="fr-FR"/>
          </a:p>
        </p:txBody>
      </p:sp>
      <p:pic>
        <p:nvPicPr>
          <p:cNvPr id="5" name="Image 4">
            <a:extLst>
              <a:ext uri="{FF2B5EF4-FFF2-40B4-BE49-F238E27FC236}">
                <a16:creationId xmlns:a16="http://schemas.microsoft.com/office/drawing/2014/main" id="{7C9F8281-E0B1-E740-BC5A-01ADDF3A6514}"/>
              </a:ext>
            </a:extLst>
          </p:cNvPr>
          <p:cNvPicPr>
            <a:picLocks noChangeAspect="1"/>
          </p:cNvPicPr>
          <p:nvPr userDrawn="1"/>
        </p:nvPicPr>
        <p:blipFill>
          <a:blip r:embed="rId2"/>
          <a:stretch>
            <a:fillRect/>
          </a:stretch>
        </p:blipFill>
        <p:spPr>
          <a:xfrm>
            <a:off x="1098001" y="179999"/>
            <a:ext cx="593680" cy="367727"/>
          </a:xfrm>
          <a:prstGeom prst="rect">
            <a:avLst/>
          </a:prstGeom>
        </p:spPr>
      </p:pic>
      <p:pic>
        <p:nvPicPr>
          <p:cNvPr id="6" name="Image 5">
            <a:extLst>
              <a:ext uri="{FF2B5EF4-FFF2-40B4-BE49-F238E27FC236}">
                <a16:creationId xmlns:a16="http://schemas.microsoft.com/office/drawing/2014/main" id="{81F3959E-B020-EA40-896C-0471D92513AA}"/>
              </a:ext>
            </a:extLst>
          </p:cNvPr>
          <p:cNvPicPr>
            <a:picLocks noChangeAspect="1"/>
          </p:cNvPicPr>
          <p:nvPr userDrawn="1"/>
        </p:nvPicPr>
        <p:blipFill>
          <a:blip r:embed="rId3"/>
          <a:stretch>
            <a:fillRect/>
          </a:stretch>
        </p:blipFill>
        <p:spPr>
          <a:xfrm>
            <a:off x="288000" y="108000"/>
            <a:ext cx="555733" cy="504000"/>
          </a:xfrm>
          <a:prstGeom prst="rect">
            <a:avLst/>
          </a:prstGeom>
        </p:spPr>
      </p:pic>
      <p:pic>
        <p:nvPicPr>
          <p:cNvPr id="7" name="Image 6"/>
          <p:cNvPicPr>
            <a:picLocks noChangeAspect="1"/>
          </p:cNvPicPr>
          <p:nvPr userDrawn="1"/>
        </p:nvPicPr>
        <p:blipFill rotWithShape="1">
          <a:blip r:embed="rId4">
            <a:extLst>
              <a:ext uri="{28A0092B-C50C-407E-A947-70E740481C1C}">
                <a14:useLocalDpi xmlns:a14="http://schemas.microsoft.com/office/drawing/2010/main" val="0"/>
              </a:ext>
            </a:extLst>
          </a:blip>
          <a:srcRect t="14409" b="14159"/>
          <a:stretch/>
        </p:blipFill>
        <p:spPr>
          <a:xfrm>
            <a:off x="1835696" y="123478"/>
            <a:ext cx="806439" cy="576064"/>
          </a:xfrm>
          <a:prstGeom prst="rect">
            <a:avLst/>
          </a:prstGeom>
        </p:spPr>
      </p:pic>
    </p:spTree>
    <p:extLst>
      <p:ext uri="{BB962C8B-B14F-4D97-AF65-F5344CB8AC3E}">
        <p14:creationId xmlns:p14="http://schemas.microsoft.com/office/powerpoint/2010/main" val="374654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DC826-38A1-4AD0-A036-16EF7F1B45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8BD5620-7A25-4B60-86E5-3506896EFE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2752813-7749-45E1-9CB2-22678A23F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2401065-B309-411D-AB46-61065401A6BF}"/>
              </a:ext>
            </a:extLst>
          </p:cNvPr>
          <p:cNvSpPr>
            <a:spLocks noGrp="1"/>
          </p:cNvSpPr>
          <p:nvPr>
            <p:ph type="dt" sz="half" idx="10"/>
          </p:nvPr>
        </p:nvSpPr>
        <p:spPr/>
        <p:txBody>
          <a:bodyPr/>
          <a:lstStyle/>
          <a:p>
            <a:fld id="{567A0102-83C4-4B8A-B770-21DF2D89367D}" type="datetimeFigureOut">
              <a:rPr lang="fr-FR" smtClean="0"/>
              <a:t>14/03/2024</a:t>
            </a:fld>
            <a:endParaRPr lang="fr-FR"/>
          </a:p>
        </p:txBody>
      </p:sp>
      <p:sp>
        <p:nvSpPr>
          <p:cNvPr id="6" name="Espace réservé du pied de page 5">
            <a:extLst>
              <a:ext uri="{FF2B5EF4-FFF2-40B4-BE49-F238E27FC236}">
                <a16:creationId xmlns:a16="http://schemas.microsoft.com/office/drawing/2014/main" id="{4BC3A28B-163B-4F64-BEEA-9ED83A25C8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D97B0E-B605-49C9-89C6-977548DDADC6}"/>
              </a:ext>
            </a:extLst>
          </p:cNvPr>
          <p:cNvSpPr>
            <a:spLocks noGrp="1"/>
          </p:cNvSpPr>
          <p:nvPr>
            <p:ph type="sldNum" sz="quarter" idx="12"/>
          </p:nvPr>
        </p:nvSpPr>
        <p:spPr/>
        <p:txBody>
          <a:bodyPr/>
          <a:lstStyle/>
          <a:p>
            <a:fld id="{24E8B1F7-4D9C-477A-8B8C-6050F39EC3D4}" type="slidenum">
              <a:rPr lang="fr-FR" smtClean="0"/>
              <a:t>‹N°›</a:t>
            </a:fld>
            <a:endParaRPr lang="fr-FR"/>
          </a:p>
        </p:txBody>
      </p:sp>
    </p:spTree>
    <p:extLst>
      <p:ext uri="{BB962C8B-B14F-4D97-AF65-F5344CB8AC3E}">
        <p14:creationId xmlns:p14="http://schemas.microsoft.com/office/powerpoint/2010/main" val="263428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17E9AFC-DA66-46EC-8427-F2807EDA7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97ACDA8-76C5-44CE-8951-21D704367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B5BC32-AC3F-4BAF-8D77-FC219D0880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A0102-83C4-4B8A-B770-21DF2D89367D}"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8D82027F-3B22-437B-A41F-CA71F3EC1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1D67030-59C3-4580-958D-A9522FFF1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8B1F7-4D9C-477A-8B8C-6050F39EC3D4}" type="slidenum">
              <a:rPr lang="fr-FR" smtClean="0"/>
              <a:t>‹N°›</a:t>
            </a:fld>
            <a:endParaRPr lang="fr-FR"/>
          </a:p>
        </p:txBody>
      </p:sp>
      <p:pic>
        <p:nvPicPr>
          <p:cNvPr id="7" name="Image 6">
            <a:extLst>
              <a:ext uri="{FF2B5EF4-FFF2-40B4-BE49-F238E27FC236}">
                <a16:creationId xmlns:a16="http://schemas.microsoft.com/office/drawing/2014/main" id="{7C9F8281-E0B1-E740-BC5A-01ADDF3A6514}"/>
              </a:ext>
            </a:extLst>
          </p:cNvPr>
          <p:cNvPicPr>
            <a:picLocks noChangeAspect="1"/>
          </p:cNvPicPr>
          <p:nvPr userDrawn="1"/>
        </p:nvPicPr>
        <p:blipFill>
          <a:blip r:embed="rId14"/>
          <a:stretch>
            <a:fillRect/>
          </a:stretch>
        </p:blipFill>
        <p:spPr>
          <a:xfrm>
            <a:off x="1098001" y="179999"/>
            <a:ext cx="593680" cy="367727"/>
          </a:xfrm>
          <a:prstGeom prst="rect">
            <a:avLst/>
          </a:prstGeom>
        </p:spPr>
      </p:pic>
      <p:pic>
        <p:nvPicPr>
          <p:cNvPr id="8" name="Image 7">
            <a:extLst>
              <a:ext uri="{FF2B5EF4-FFF2-40B4-BE49-F238E27FC236}">
                <a16:creationId xmlns:a16="http://schemas.microsoft.com/office/drawing/2014/main" id="{81F3959E-B020-EA40-896C-0471D92513AA}"/>
              </a:ext>
            </a:extLst>
          </p:cNvPr>
          <p:cNvPicPr>
            <a:picLocks noChangeAspect="1"/>
          </p:cNvPicPr>
          <p:nvPr userDrawn="1"/>
        </p:nvPicPr>
        <p:blipFill>
          <a:blip r:embed="rId15"/>
          <a:stretch>
            <a:fillRect/>
          </a:stretch>
        </p:blipFill>
        <p:spPr>
          <a:xfrm>
            <a:off x="288000" y="108000"/>
            <a:ext cx="555733" cy="504000"/>
          </a:xfrm>
          <a:prstGeom prst="rect">
            <a:avLst/>
          </a:prstGeom>
        </p:spPr>
      </p:pic>
      <p:pic>
        <p:nvPicPr>
          <p:cNvPr id="9" name="Image 8"/>
          <p:cNvPicPr>
            <a:picLocks noChangeAspect="1"/>
          </p:cNvPicPr>
          <p:nvPr userDrawn="1"/>
        </p:nvPicPr>
        <p:blipFill rotWithShape="1">
          <a:blip r:embed="rId16">
            <a:extLst>
              <a:ext uri="{28A0092B-C50C-407E-A947-70E740481C1C}">
                <a14:useLocalDpi xmlns:a14="http://schemas.microsoft.com/office/drawing/2010/main" val="0"/>
              </a:ext>
            </a:extLst>
          </a:blip>
          <a:srcRect t="14409" b="14159"/>
          <a:stretch/>
        </p:blipFill>
        <p:spPr>
          <a:xfrm>
            <a:off x="1835696" y="123478"/>
            <a:ext cx="806439" cy="576064"/>
          </a:xfrm>
          <a:prstGeom prst="rect">
            <a:avLst/>
          </a:prstGeom>
        </p:spPr>
      </p:pic>
    </p:spTree>
    <p:extLst>
      <p:ext uri="{BB962C8B-B14F-4D97-AF65-F5344CB8AC3E}">
        <p14:creationId xmlns:p14="http://schemas.microsoft.com/office/powerpoint/2010/main" val="2402280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2.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5.jpeg"/><Relationship Id="rId7"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jpeg"/><Relationship Id="rId7"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jpg"/><Relationship Id="rId10" Type="http://schemas.openxmlformats.org/officeDocument/2006/relationships/image" Target="../media/image25.jpeg"/><Relationship Id="rId4" Type="http://schemas.openxmlformats.org/officeDocument/2006/relationships/image" Target="../media/image19.jp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18/10/relationships/comments" Target="../comments/modernComment_108_F32FA80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18/10/relationships/comments" Target="../comments/modernComment_10B_813C409.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18/10/relationships/comments" Target="../comments/modernComment_103_F2504BE2.xml"/><Relationship Id="rId5" Type="http://schemas.openxmlformats.org/officeDocument/2006/relationships/image" Target="../media/image11.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18/10/relationships/comments" Target="../comments/modernComment_11F_71C238.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18/10/relationships/comments" Target="../comments/modernComment_106_B78898A5.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54DF1DF5-BF2E-4FE3-A626-ECF45BC209F5}"/>
              </a:ext>
            </a:extLst>
          </p:cNvPr>
          <p:cNvGrpSpPr/>
          <p:nvPr/>
        </p:nvGrpSpPr>
        <p:grpSpPr>
          <a:xfrm>
            <a:off x="0" y="2381689"/>
            <a:ext cx="11580420" cy="4403153"/>
            <a:chOff x="-661580" y="1730787"/>
            <a:chExt cx="12208814" cy="5033618"/>
          </a:xfrm>
        </p:grpSpPr>
        <p:pic>
          <p:nvPicPr>
            <p:cNvPr id="5" name="Image 4">
              <a:extLst>
                <a:ext uri="{FF2B5EF4-FFF2-40B4-BE49-F238E27FC236}">
                  <a16:creationId xmlns:a16="http://schemas.microsoft.com/office/drawing/2014/main" id="{EA32615A-C70D-4531-BEE3-1C915A7D6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539" y="1730787"/>
              <a:ext cx="8770695" cy="5033618"/>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8065CB67-0C8F-49B4-BEE8-D128227EE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9613" y="6093091"/>
              <a:ext cx="2028618" cy="608061"/>
            </a:xfrm>
            <a:prstGeom prst="rect">
              <a:avLst/>
            </a:prstGeom>
          </p:spPr>
        </p:pic>
        <p:pic>
          <p:nvPicPr>
            <p:cNvPr id="7" name="Image 6">
              <a:extLst>
                <a:ext uri="{FF2B5EF4-FFF2-40B4-BE49-F238E27FC236}">
                  <a16:creationId xmlns:a16="http://schemas.microsoft.com/office/drawing/2014/main" id="{4A76F8ED-E81C-4AC7-9EA3-1C4A89C55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80" y="5460031"/>
              <a:ext cx="1417983" cy="1000343"/>
            </a:xfrm>
            <a:prstGeom prst="rect">
              <a:avLst/>
            </a:prstGeom>
          </p:spPr>
        </p:pic>
      </p:grpSp>
      <p:pic>
        <p:nvPicPr>
          <p:cNvPr id="6" name="Image 5">
            <a:extLst>
              <a:ext uri="{FF2B5EF4-FFF2-40B4-BE49-F238E27FC236}">
                <a16:creationId xmlns:a16="http://schemas.microsoft.com/office/drawing/2014/main" id="{67176BF8-0E9B-6545-8201-9FD5D1F6C536}"/>
              </a:ext>
            </a:extLst>
          </p:cNvPr>
          <p:cNvPicPr>
            <a:picLocks noChangeAspect="1"/>
          </p:cNvPicPr>
          <p:nvPr/>
        </p:nvPicPr>
        <p:blipFill>
          <a:blip r:embed="rId5"/>
          <a:stretch>
            <a:fillRect/>
          </a:stretch>
        </p:blipFill>
        <p:spPr>
          <a:xfrm>
            <a:off x="87039" y="0"/>
            <a:ext cx="3135919" cy="2844000"/>
          </a:xfrm>
          <a:prstGeom prst="rect">
            <a:avLst/>
          </a:prstGeom>
        </p:spPr>
      </p:pic>
      <p:pic>
        <p:nvPicPr>
          <p:cNvPr id="9" name="Image 8">
            <a:extLst>
              <a:ext uri="{FF2B5EF4-FFF2-40B4-BE49-F238E27FC236}">
                <a16:creationId xmlns:a16="http://schemas.microsoft.com/office/drawing/2014/main" id="{052A0ED1-3FEF-0A43-8552-58B203600D9C}"/>
              </a:ext>
            </a:extLst>
          </p:cNvPr>
          <p:cNvPicPr>
            <a:picLocks noChangeAspect="1"/>
          </p:cNvPicPr>
          <p:nvPr/>
        </p:nvPicPr>
        <p:blipFill>
          <a:blip r:embed="rId6"/>
          <a:stretch>
            <a:fillRect/>
          </a:stretch>
        </p:blipFill>
        <p:spPr>
          <a:xfrm>
            <a:off x="8051032" y="281645"/>
            <a:ext cx="3314072" cy="2052746"/>
          </a:xfrm>
          <a:prstGeom prst="rect">
            <a:avLst/>
          </a:prstGeom>
        </p:spPr>
      </p:pic>
      <p:pic>
        <p:nvPicPr>
          <p:cNvPr id="10" name="Image 9"/>
          <p:cNvPicPr>
            <a:picLocks noChangeAspect="1"/>
          </p:cNvPicPr>
          <p:nvPr/>
        </p:nvPicPr>
        <p:blipFill rotWithShape="1">
          <a:blip r:embed="rId7">
            <a:extLst>
              <a:ext uri="{28A0092B-C50C-407E-A947-70E740481C1C}">
                <a14:useLocalDpi xmlns:a14="http://schemas.microsoft.com/office/drawing/2010/main" val="0"/>
              </a:ext>
            </a:extLst>
          </a:blip>
          <a:srcRect t="14409" b="14159"/>
          <a:stretch/>
        </p:blipFill>
        <p:spPr>
          <a:xfrm>
            <a:off x="3774854" y="-13272"/>
            <a:ext cx="3319628" cy="2371312"/>
          </a:xfrm>
          <a:prstGeom prst="rect">
            <a:avLst/>
          </a:prstGeom>
        </p:spPr>
      </p:pic>
    </p:spTree>
    <p:extLst>
      <p:ext uri="{BB962C8B-B14F-4D97-AF65-F5344CB8AC3E}">
        <p14:creationId xmlns:p14="http://schemas.microsoft.com/office/powerpoint/2010/main" val="978232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5F98D5C4-AF85-924E-8225-F631C3D43B7A}"/>
              </a:ext>
            </a:extLst>
          </p:cNvPr>
          <p:cNvSpPr txBox="1"/>
          <p:nvPr/>
        </p:nvSpPr>
        <p:spPr>
          <a:xfrm>
            <a:off x="1128156" y="475013"/>
            <a:ext cx="10462161" cy="4093428"/>
          </a:xfrm>
          <a:prstGeom prst="rect">
            <a:avLst/>
          </a:prstGeom>
          <a:noFill/>
        </p:spPr>
        <p:txBody>
          <a:bodyPr wrap="square" rtlCol="0">
            <a:spAutoFit/>
          </a:bodyPr>
          <a:lstStyle/>
          <a:p>
            <a:pPr algn="ctr"/>
            <a:r>
              <a:rPr lang="fr-FR" sz="2400" b="1" i="1" dirty="0">
                <a:solidFill>
                  <a:schemeClr val="accent1"/>
                </a:solidFill>
              </a:rPr>
              <a:t>Organisation/modalités de mise en œuvre avec les établissements</a:t>
            </a:r>
          </a:p>
          <a:p>
            <a:endParaRPr lang="fr-FR" dirty="0"/>
          </a:p>
          <a:p>
            <a:endParaRPr lang="fr-FR" dirty="0"/>
          </a:p>
          <a:p>
            <a:endParaRPr lang="fr-FR" dirty="0"/>
          </a:p>
          <a:p>
            <a:pPr marL="285750" indent="-285750">
              <a:buFont typeface="Wingdings" pitchFamily="2" charset="2"/>
              <a:buChar char="v"/>
            </a:pPr>
            <a:r>
              <a:rPr lang="fr-FR" sz="2000" b="1" i="1" u="sng" dirty="0"/>
              <a:t>Accompagnement des équipes éducatives </a:t>
            </a:r>
          </a:p>
          <a:p>
            <a:endParaRPr lang="fr-FR" dirty="0"/>
          </a:p>
          <a:p>
            <a:r>
              <a:rPr lang="fr-FR" dirty="0"/>
              <a:t>Airbus Hélicopters proposera d’accompagner les enseignants en mettant à disposition :</a:t>
            </a:r>
          </a:p>
          <a:p>
            <a:endParaRPr lang="fr-FR" dirty="0"/>
          </a:p>
          <a:p>
            <a:pPr marL="285750" indent="-285750">
              <a:buFontTx/>
              <a:buChar char="-"/>
            </a:pPr>
            <a:r>
              <a:rPr lang="fr-FR" dirty="0"/>
              <a:t>des supports de formation (à développer pédagogiquement) , </a:t>
            </a:r>
          </a:p>
          <a:p>
            <a:pPr marL="285750" indent="-285750">
              <a:buFontTx/>
              <a:buChar char="-"/>
            </a:pPr>
            <a:r>
              <a:rPr lang="fr-FR" dirty="0"/>
              <a:t>des journées d’immersions et d’échanges pour développer les connaissances relatives aux principaux métiers pour lesquels Airbus Hélicopters recrute, </a:t>
            </a:r>
          </a:p>
          <a:p>
            <a:pPr marL="285750" indent="-285750">
              <a:buFontTx/>
              <a:buChar char="-"/>
            </a:pPr>
            <a:r>
              <a:rPr lang="fr-FR" dirty="0"/>
              <a:t>des visites des sites en lien avec des technologies électriques spécifiques.</a:t>
            </a:r>
          </a:p>
          <a:p>
            <a:endParaRPr lang="fr-FR" dirty="0"/>
          </a:p>
          <a:p>
            <a:endParaRPr lang="fr-FR" dirty="0"/>
          </a:p>
        </p:txBody>
      </p:sp>
      <p:pic>
        <p:nvPicPr>
          <p:cNvPr id="7" name="Image 6">
            <a:extLst>
              <a:ext uri="{FF2B5EF4-FFF2-40B4-BE49-F238E27FC236}">
                <a16:creationId xmlns:a16="http://schemas.microsoft.com/office/drawing/2014/main" id="{5E5E04A1-F69A-29BA-AD3B-E150724EA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885" y="4166245"/>
            <a:ext cx="2253819" cy="2007603"/>
          </a:xfrm>
          <a:prstGeom prst="rect">
            <a:avLst/>
          </a:prstGeom>
        </p:spPr>
      </p:pic>
    </p:spTree>
    <p:extLst>
      <p:ext uri="{BB962C8B-B14F-4D97-AF65-F5344CB8AC3E}">
        <p14:creationId xmlns:p14="http://schemas.microsoft.com/office/powerpoint/2010/main" val="3422877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5951713E-C414-0340-8B09-755C358618F8}"/>
              </a:ext>
            </a:extLst>
          </p:cNvPr>
          <p:cNvSpPr txBox="1"/>
          <p:nvPr/>
        </p:nvSpPr>
        <p:spPr>
          <a:xfrm>
            <a:off x="605471" y="672826"/>
            <a:ext cx="11387748" cy="5983689"/>
          </a:xfrm>
          <a:prstGeom prst="rect">
            <a:avLst/>
          </a:prstGeom>
          <a:noFill/>
        </p:spPr>
        <p:txBody>
          <a:bodyPr wrap="square" rtlCol="0">
            <a:spAutoFit/>
          </a:bodyPr>
          <a:lstStyle/>
          <a:p>
            <a:pPr marL="12700">
              <a:lnSpc>
                <a:spcPts val="3010"/>
              </a:lnSpc>
              <a:spcBef>
                <a:spcPts val="100"/>
              </a:spcBef>
              <a:tabLst>
                <a:tab pos="241300" algn="l"/>
              </a:tabLst>
            </a:pPr>
            <a:r>
              <a:rPr lang="fr-FR" sz="1600" b="1" i="1" u="sng" spc="-50" dirty="0"/>
              <a:t>PLAN DE FORMATION</a:t>
            </a:r>
            <a:r>
              <a:rPr lang="fr-FR" sz="1600" b="1" i="1" u="sng" spc="-35" dirty="0"/>
              <a:t> </a:t>
            </a:r>
            <a:r>
              <a:rPr lang="fr-FR" sz="1600" b="1" i="1" u="sng" spc="-5" dirty="0"/>
              <a:t>ENSEIGNANT</a:t>
            </a:r>
            <a:endParaRPr lang="fr-FR" sz="1600" b="1" i="1" u="sng" dirty="0">
              <a:cs typeface="Calibri"/>
            </a:endParaRPr>
          </a:p>
          <a:p>
            <a:pPr marL="241300" indent="-228600">
              <a:lnSpc>
                <a:spcPts val="3010"/>
              </a:lnSpc>
              <a:spcBef>
                <a:spcPts val="100"/>
              </a:spcBef>
              <a:buFont typeface="Arial MT"/>
              <a:buChar char="•"/>
              <a:tabLst>
                <a:tab pos="241300" algn="l"/>
              </a:tabLst>
            </a:pPr>
            <a:r>
              <a:rPr lang="fr-FR" sz="1600" dirty="0">
                <a:cs typeface="Calibri"/>
              </a:rPr>
              <a:t>8</a:t>
            </a:r>
            <a:r>
              <a:rPr lang="fr-FR" sz="1600" spc="-40" dirty="0">
                <a:cs typeface="Calibri"/>
              </a:rPr>
              <a:t> </a:t>
            </a:r>
            <a:r>
              <a:rPr lang="fr-FR" sz="1600" spc="-10" dirty="0">
                <a:cs typeface="Calibri"/>
              </a:rPr>
              <a:t>JANVIER 2024:</a:t>
            </a:r>
            <a:endParaRPr lang="fr-FR" sz="1600" dirty="0">
              <a:cs typeface="Calibri"/>
            </a:endParaRPr>
          </a:p>
          <a:p>
            <a:pPr marL="469900" lvl="1">
              <a:lnSpc>
                <a:spcPts val="2360"/>
              </a:lnSpc>
              <a:tabLst>
                <a:tab pos="697865" algn="l"/>
                <a:tab pos="698500" algn="l"/>
              </a:tabLst>
            </a:pPr>
            <a:r>
              <a:rPr lang="fr-FR" sz="1600" spc="-30" dirty="0">
                <a:cs typeface="Calibri"/>
              </a:rPr>
              <a:t>- PRESENTATION</a:t>
            </a:r>
            <a:r>
              <a:rPr lang="fr-FR" sz="1600" spc="-5" dirty="0">
                <a:cs typeface="Calibri"/>
              </a:rPr>
              <a:t> DU CENTRELEC </a:t>
            </a:r>
            <a:r>
              <a:rPr lang="fr-FR" sz="1600" dirty="0">
                <a:cs typeface="Calibri"/>
              </a:rPr>
              <a:t>(</a:t>
            </a:r>
            <a:r>
              <a:rPr lang="fr-FR" sz="1600" spc="-10" dirty="0">
                <a:cs typeface="Calibri"/>
              </a:rPr>
              <a:t> </a:t>
            </a:r>
            <a:r>
              <a:rPr lang="fr-FR" sz="1600" spc="-5" dirty="0">
                <a:cs typeface="Calibri"/>
              </a:rPr>
              <a:t>ARCHITECTURE </a:t>
            </a:r>
            <a:r>
              <a:rPr lang="fr-FR" sz="1600" dirty="0">
                <a:cs typeface="Calibri"/>
              </a:rPr>
              <a:t>ET </a:t>
            </a:r>
            <a:r>
              <a:rPr lang="fr-FR" sz="1600" spc="-5" dirty="0">
                <a:cs typeface="Calibri"/>
              </a:rPr>
              <a:t>ACTIVITES)</a:t>
            </a:r>
            <a:endParaRPr lang="fr-FR" sz="1600" dirty="0">
              <a:cs typeface="Calibri"/>
            </a:endParaRPr>
          </a:p>
          <a:p>
            <a:pPr marL="469900" lvl="1">
              <a:lnSpc>
                <a:spcPts val="2470"/>
              </a:lnSpc>
              <a:tabLst>
                <a:tab pos="697865" algn="l"/>
                <a:tab pos="698500" algn="l"/>
              </a:tabLst>
            </a:pPr>
            <a:r>
              <a:rPr lang="fr-FR" sz="1600" spc="-40" dirty="0">
                <a:cs typeface="Calibri"/>
              </a:rPr>
              <a:t>- EVALUATION</a:t>
            </a:r>
            <a:r>
              <a:rPr lang="fr-FR" sz="1600" dirty="0">
                <a:cs typeface="Calibri"/>
              </a:rPr>
              <a:t> </a:t>
            </a:r>
            <a:r>
              <a:rPr lang="fr-FR" sz="1600" spc="-10" dirty="0">
                <a:cs typeface="Calibri"/>
              </a:rPr>
              <a:t>DES</a:t>
            </a:r>
            <a:r>
              <a:rPr lang="fr-FR" sz="1600" spc="5" dirty="0">
                <a:cs typeface="Calibri"/>
              </a:rPr>
              <a:t> </a:t>
            </a:r>
            <a:r>
              <a:rPr lang="fr-FR" sz="1600" spc="-5" dirty="0">
                <a:cs typeface="Calibri"/>
              </a:rPr>
              <a:t>BESOINS</a:t>
            </a:r>
            <a:r>
              <a:rPr lang="fr-FR" sz="1600" spc="5" dirty="0">
                <a:cs typeface="Calibri"/>
              </a:rPr>
              <a:t> </a:t>
            </a:r>
            <a:r>
              <a:rPr lang="fr-FR" sz="1600" spc="-5" dirty="0">
                <a:cs typeface="Calibri"/>
              </a:rPr>
              <a:t>DE</a:t>
            </a:r>
            <a:r>
              <a:rPr lang="fr-FR" sz="1600" dirty="0">
                <a:cs typeface="Calibri"/>
              </a:rPr>
              <a:t> </a:t>
            </a:r>
            <a:r>
              <a:rPr lang="fr-FR" sz="1600" spc="-25" dirty="0">
                <a:cs typeface="Calibri"/>
              </a:rPr>
              <a:t>FORMATION</a:t>
            </a:r>
            <a:r>
              <a:rPr lang="fr-FR" sz="1600" spc="5" dirty="0">
                <a:cs typeface="Calibri"/>
              </a:rPr>
              <a:t> </a:t>
            </a:r>
            <a:r>
              <a:rPr lang="fr-FR" sz="1600" spc="-5" dirty="0">
                <a:cs typeface="Calibri"/>
              </a:rPr>
              <a:t>ENSEIGNANT</a:t>
            </a:r>
            <a:endParaRPr lang="fr-FR" sz="1600" dirty="0">
              <a:cs typeface="Calibri"/>
            </a:endParaRPr>
          </a:p>
          <a:p>
            <a:pPr lvl="1">
              <a:lnSpc>
                <a:spcPct val="100000"/>
              </a:lnSpc>
              <a:spcBef>
                <a:spcPts val="10"/>
              </a:spcBef>
              <a:buFont typeface="Arial MT"/>
              <a:buChar char="•"/>
            </a:pPr>
            <a:endParaRPr lang="fr-FR" sz="1600" dirty="0">
              <a:cs typeface="Calibri"/>
            </a:endParaRPr>
          </a:p>
          <a:p>
            <a:pPr marL="241300" indent="-228600">
              <a:lnSpc>
                <a:spcPts val="2960"/>
              </a:lnSpc>
              <a:spcBef>
                <a:spcPts val="5"/>
              </a:spcBef>
              <a:buFont typeface="Arial MT"/>
              <a:buChar char="•"/>
              <a:tabLst>
                <a:tab pos="241300" algn="l"/>
              </a:tabLst>
            </a:pPr>
            <a:r>
              <a:rPr lang="fr-FR" sz="1600" spc="-5" dirty="0">
                <a:cs typeface="Calibri"/>
              </a:rPr>
              <a:t>11</a:t>
            </a:r>
            <a:r>
              <a:rPr lang="fr-FR" sz="1600" spc="-40" dirty="0">
                <a:cs typeface="Calibri"/>
              </a:rPr>
              <a:t> </a:t>
            </a:r>
            <a:r>
              <a:rPr lang="fr-FR" sz="1600" spc="-10" dirty="0">
                <a:cs typeface="Calibri"/>
              </a:rPr>
              <a:t>JANVIER</a:t>
            </a:r>
            <a:r>
              <a:rPr lang="fr-FR" sz="1600" spc="-20" dirty="0">
                <a:cs typeface="Calibri"/>
              </a:rPr>
              <a:t> </a:t>
            </a:r>
            <a:r>
              <a:rPr lang="fr-FR" sz="1600" spc="-10" dirty="0">
                <a:cs typeface="Calibri"/>
              </a:rPr>
              <a:t>2024:</a:t>
            </a:r>
            <a:endParaRPr lang="fr-FR" sz="1600" dirty="0">
              <a:cs typeface="Calibri"/>
            </a:endParaRPr>
          </a:p>
          <a:p>
            <a:pPr marL="469900" lvl="1">
              <a:lnSpc>
                <a:spcPts val="2480"/>
              </a:lnSpc>
              <a:tabLst>
                <a:tab pos="697865" algn="l"/>
                <a:tab pos="698500" algn="l"/>
              </a:tabLst>
            </a:pPr>
            <a:r>
              <a:rPr lang="fr-FR" sz="1600" spc="-30" dirty="0">
                <a:cs typeface="Calibri"/>
              </a:rPr>
              <a:t>- PRESENTATION</a:t>
            </a:r>
            <a:r>
              <a:rPr lang="fr-FR" sz="1600" dirty="0">
                <a:cs typeface="Calibri"/>
              </a:rPr>
              <a:t> </a:t>
            </a:r>
            <a:r>
              <a:rPr lang="fr-FR" sz="1600" spc="-10" dirty="0">
                <a:cs typeface="Calibri"/>
              </a:rPr>
              <a:t>DES</a:t>
            </a:r>
            <a:r>
              <a:rPr lang="fr-FR" sz="1600" dirty="0">
                <a:cs typeface="Calibri"/>
              </a:rPr>
              <a:t> </a:t>
            </a:r>
            <a:r>
              <a:rPr lang="fr-FR" sz="1600" spc="-5" dirty="0">
                <a:cs typeface="Calibri"/>
              </a:rPr>
              <a:t>SUPPORTS DE</a:t>
            </a:r>
            <a:r>
              <a:rPr lang="fr-FR" sz="1600" dirty="0">
                <a:cs typeface="Calibri"/>
              </a:rPr>
              <a:t> </a:t>
            </a:r>
            <a:r>
              <a:rPr lang="fr-FR" sz="1600" spc="-25" dirty="0">
                <a:cs typeface="Calibri"/>
              </a:rPr>
              <a:t>FORMATION</a:t>
            </a:r>
            <a:r>
              <a:rPr lang="fr-FR" sz="1600" spc="5" dirty="0">
                <a:cs typeface="Calibri"/>
              </a:rPr>
              <a:t> </a:t>
            </a:r>
            <a:r>
              <a:rPr lang="fr-FR" sz="1600" dirty="0">
                <a:cs typeface="Calibri"/>
              </a:rPr>
              <a:t>ET </a:t>
            </a:r>
            <a:r>
              <a:rPr lang="fr-FR" sz="1600" spc="-10" dirty="0">
                <a:cs typeface="Calibri"/>
              </a:rPr>
              <a:t>DES</a:t>
            </a:r>
            <a:r>
              <a:rPr lang="fr-FR" sz="1600" dirty="0">
                <a:cs typeface="Calibri"/>
              </a:rPr>
              <a:t> </a:t>
            </a:r>
            <a:r>
              <a:rPr lang="fr-FR" sz="1600" spc="-5" dirty="0">
                <a:cs typeface="Calibri"/>
              </a:rPr>
              <a:t>ACTIVITES</a:t>
            </a:r>
            <a:r>
              <a:rPr lang="fr-FR" sz="1600" dirty="0">
                <a:cs typeface="Calibri"/>
              </a:rPr>
              <a:t> </a:t>
            </a:r>
            <a:r>
              <a:rPr lang="fr-FR" sz="1600" spc="-25" dirty="0">
                <a:cs typeface="Calibri"/>
              </a:rPr>
              <a:t>PRATIQUES</a:t>
            </a:r>
            <a:endParaRPr lang="fr-FR" sz="1600" dirty="0">
              <a:cs typeface="Calibri"/>
            </a:endParaRPr>
          </a:p>
          <a:p>
            <a:pPr lvl="1">
              <a:lnSpc>
                <a:spcPct val="100000"/>
              </a:lnSpc>
              <a:spcBef>
                <a:spcPts val="10"/>
              </a:spcBef>
              <a:buFont typeface="Arial MT"/>
              <a:buChar char="•"/>
            </a:pPr>
            <a:endParaRPr lang="fr-FR" sz="1600" dirty="0">
              <a:cs typeface="Calibri"/>
            </a:endParaRPr>
          </a:p>
          <a:p>
            <a:pPr marL="241300" indent="-228600">
              <a:lnSpc>
                <a:spcPts val="2960"/>
              </a:lnSpc>
              <a:buFont typeface="Arial MT"/>
              <a:buChar char="•"/>
              <a:tabLst>
                <a:tab pos="241300" algn="l"/>
              </a:tabLst>
            </a:pPr>
            <a:r>
              <a:rPr lang="fr-FR" sz="1600" spc="-5" dirty="0">
                <a:cs typeface="Calibri"/>
              </a:rPr>
              <a:t>12,13</a:t>
            </a:r>
            <a:r>
              <a:rPr lang="fr-FR" sz="1600" spc="-30" dirty="0">
                <a:cs typeface="Calibri"/>
              </a:rPr>
              <a:t> </a:t>
            </a:r>
            <a:r>
              <a:rPr lang="fr-FR" sz="1600" spc="-15" dirty="0">
                <a:cs typeface="Calibri"/>
              </a:rPr>
              <a:t>et </a:t>
            </a:r>
            <a:r>
              <a:rPr lang="fr-FR" sz="1600" spc="-5" dirty="0">
                <a:cs typeface="Calibri"/>
              </a:rPr>
              <a:t>15</a:t>
            </a:r>
            <a:r>
              <a:rPr lang="fr-FR" sz="1600" spc="-25" dirty="0">
                <a:cs typeface="Calibri"/>
              </a:rPr>
              <a:t> </a:t>
            </a:r>
            <a:r>
              <a:rPr lang="fr-FR" sz="1600" spc="-10" dirty="0">
                <a:cs typeface="Calibri"/>
              </a:rPr>
              <a:t>FEVRIER 2024:</a:t>
            </a:r>
            <a:endParaRPr lang="fr-FR" sz="1600" dirty="0">
              <a:cs typeface="Calibri"/>
            </a:endParaRPr>
          </a:p>
          <a:p>
            <a:pPr marL="469900" lvl="1">
              <a:lnSpc>
                <a:spcPts val="2360"/>
              </a:lnSpc>
              <a:tabLst>
                <a:tab pos="697865" algn="l"/>
                <a:tab pos="698500" algn="l"/>
              </a:tabLst>
            </a:pPr>
            <a:r>
              <a:rPr lang="fr-FR" sz="1600" spc="-25" dirty="0">
                <a:cs typeface="Calibri"/>
              </a:rPr>
              <a:t>- REALISATION</a:t>
            </a:r>
            <a:r>
              <a:rPr lang="fr-FR" sz="1600" spc="5" dirty="0">
                <a:cs typeface="Calibri"/>
              </a:rPr>
              <a:t> </a:t>
            </a:r>
            <a:r>
              <a:rPr lang="fr-FR" sz="1600" spc="-5" dirty="0">
                <a:cs typeface="Calibri"/>
              </a:rPr>
              <a:t>DE</a:t>
            </a:r>
            <a:r>
              <a:rPr lang="fr-FR" sz="1600" dirty="0">
                <a:cs typeface="Calibri"/>
              </a:rPr>
              <a:t> </a:t>
            </a:r>
            <a:r>
              <a:rPr lang="fr-FR" sz="1600" spc="-5" dirty="0">
                <a:cs typeface="Calibri"/>
              </a:rPr>
              <a:t>HARNAIS</a:t>
            </a:r>
            <a:r>
              <a:rPr lang="fr-FR" sz="1600" spc="5" dirty="0">
                <a:cs typeface="Calibri"/>
              </a:rPr>
              <a:t> </a:t>
            </a:r>
            <a:r>
              <a:rPr lang="fr-FR" sz="1600" dirty="0">
                <a:cs typeface="Calibri"/>
              </a:rPr>
              <a:t>ET</a:t>
            </a:r>
            <a:r>
              <a:rPr lang="fr-FR" sz="1600" spc="10" dirty="0">
                <a:cs typeface="Calibri"/>
              </a:rPr>
              <a:t> </a:t>
            </a:r>
            <a:r>
              <a:rPr lang="fr-FR" sz="1600" spc="-5" dirty="0">
                <a:cs typeface="Calibri"/>
              </a:rPr>
              <a:t>DE</a:t>
            </a:r>
            <a:r>
              <a:rPr lang="fr-FR" sz="1600" dirty="0">
                <a:cs typeface="Calibri"/>
              </a:rPr>
              <a:t> </a:t>
            </a:r>
            <a:r>
              <a:rPr lang="fr-FR" sz="1600" spc="-5" dirty="0">
                <a:cs typeface="Calibri"/>
              </a:rPr>
              <a:t>BOITIER</a:t>
            </a:r>
            <a:endParaRPr lang="fr-FR" sz="1600" dirty="0">
              <a:cs typeface="Calibri"/>
            </a:endParaRPr>
          </a:p>
          <a:p>
            <a:pPr marL="469900" lvl="1">
              <a:lnSpc>
                <a:spcPts val="2350"/>
              </a:lnSpc>
              <a:tabLst>
                <a:tab pos="697865" algn="l"/>
                <a:tab pos="698500" algn="l"/>
              </a:tabLst>
            </a:pPr>
            <a:r>
              <a:rPr lang="fr-FR" sz="1600" dirty="0">
                <a:cs typeface="Calibri"/>
              </a:rPr>
              <a:t>- PRISE</a:t>
            </a:r>
            <a:r>
              <a:rPr lang="fr-FR" sz="1600" spc="-20" dirty="0">
                <a:cs typeface="Calibri"/>
              </a:rPr>
              <a:t> </a:t>
            </a:r>
            <a:r>
              <a:rPr lang="fr-FR" sz="1600" dirty="0">
                <a:cs typeface="Calibri"/>
              </a:rPr>
              <a:t>EN</a:t>
            </a:r>
            <a:r>
              <a:rPr lang="fr-FR" sz="1600" spc="-10" dirty="0">
                <a:cs typeface="Calibri"/>
              </a:rPr>
              <a:t> </a:t>
            </a:r>
            <a:r>
              <a:rPr lang="fr-FR" sz="1600" spc="-5" dirty="0">
                <a:cs typeface="Calibri"/>
              </a:rPr>
              <a:t>MAIN</a:t>
            </a:r>
            <a:r>
              <a:rPr lang="fr-FR" sz="1600" spc="-15" dirty="0">
                <a:cs typeface="Calibri"/>
              </a:rPr>
              <a:t> </a:t>
            </a:r>
            <a:r>
              <a:rPr lang="fr-FR" sz="1600" spc="-10" dirty="0">
                <a:cs typeface="Calibri"/>
              </a:rPr>
              <a:t>DES</a:t>
            </a:r>
            <a:r>
              <a:rPr lang="fr-FR" sz="1600" spc="-15" dirty="0">
                <a:cs typeface="Calibri"/>
              </a:rPr>
              <a:t> </a:t>
            </a:r>
            <a:r>
              <a:rPr lang="fr-FR" sz="1600" dirty="0">
                <a:cs typeface="Calibri"/>
              </a:rPr>
              <a:t>OUTILS SPECIFIQUES</a:t>
            </a:r>
          </a:p>
          <a:p>
            <a:pPr marL="469900" lvl="1">
              <a:lnSpc>
                <a:spcPts val="2470"/>
              </a:lnSpc>
              <a:tabLst>
                <a:tab pos="697865" algn="l"/>
                <a:tab pos="698500" algn="l"/>
              </a:tabLst>
            </a:pPr>
            <a:r>
              <a:rPr lang="fr-FR" sz="1600" spc="-10" dirty="0">
                <a:cs typeface="Calibri"/>
              </a:rPr>
              <a:t>- DECOUVERTE DES </a:t>
            </a:r>
            <a:r>
              <a:rPr lang="fr-FR" sz="1600" dirty="0">
                <a:cs typeface="Calibri"/>
              </a:rPr>
              <a:t>OUTILS</a:t>
            </a:r>
            <a:r>
              <a:rPr lang="fr-FR" sz="1600" spc="-10" dirty="0">
                <a:cs typeface="Calibri"/>
              </a:rPr>
              <a:t> </a:t>
            </a:r>
            <a:r>
              <a:rPr lang="fr-FR" sz="1600" spc="-20" dirty="0">
                <a:cs typeface="Calibri"/>
              </a:rPr>
              <a:t>INFORMATIQUES</a:t>
            </a:r>
            <a:endParaRPr lang="fr-FR" sz="1600" dirty="0">
              <a:cs typeface="Calibri"/>
            </a:endParaRPr>
          </a:p>
          <a:p>
            <a:pPr lvl="1">
              <a:lnSpc>
                <a:spcPct val="100000"/>
              </a:lnSpc>
              <a:spcBef>
                <a:spcPts val="15"/>
              </a:spcBef>
              <a:buFont typeface="Arial MT"/>
              <a:buChar char="•"/>
            </a:pPr>
            <a:endParaRPr lang="fr-FR" sz="1600" dirty="0">
              <a:cs typeface="Calibri"/>
            </a:endParaRPr>
          </a:p>
          <a:p>
            <a:pPr marL="241300" indent="-228600">
              <a:lnSpc>
                <a:spcPts val="2960"/>
              </a:lnSpc>
              <a:buFont typeface="Arial MT"/>
              <a:buChar char="•"/>
              <a:tabLst>
                <a:tab pos="241300" algn="l"/>
              </a:tabLst>
            </a:pPr>
            <a:r>
              <a:rPr lang="fr-FR" sz="1600" dirty="0">
                <a:cs typeface="Calibri"/>
              </a:rPr>
              <a:t>A</a:t>
            </a:r>
            <a:r>
              <a:rPr lang="fr-FR" sz="1600" spc="-45" dirty="0">
                <a:cs typeface="Calibri"/>
              </a:rPr>
              <a:t> </a:t>
            </a:r>
            <a:r>
              <a:rPr lang="fr-FR" sz="1600" spc="-5" dirty="0">
                <a:cs typeface="Calibri"/>
              </a:rPr>
              <a:t>VENIR</a:t>
            </a:r>
            <a:endParaRPr lang="fr-FR" sz="1600" dirty="0">
              <a:cs typeface="Calibri"/>
            </a:endParaRPr>
          </a:p>
          <a:p>
            <a:pPr marL="469900" lvl="1">
              <a:lnSpc>
                <a:spcPts val="2480"/>
              </a:lnSpc>
              <a:tabLst>
                <a:tab pos="697865" algn="l"/>
                <a:tab pos="698500" algn="l"/>
              </a:tabLst>
            </a:pPr>
            <a:r>
              <a:rPr lang="fr-FR" sz="1600" cap="all" dirty="0"/>
              <a:t>- Les 2 enseignants  </a:t>
            </a:r>
            <a:r>
              <a:rPr lang="fr-FR" sz="1600" cap="all" dirty="0" err="1"/>
              <a:t>participeronT</a:t>
            </a:r>
            <a:r>
              <a:rPr lang="fr-FR" sz="1600" cap="all" dirty="0"/>
              <a:t> à  plusieurs formations spécifiques (5 journées) relatives au CQPM (à positionner sur la période du 25/03 au 19/04).</a:t>
            </a:r>
          </a:p>
          <a:p>
            <a:pPr marL="698500" lvl="1" indent="-228600">
              <a:lnSpc>
                <a:spcPts val="2480"/>
              </a:lnSpc>
              <a:buFont typeface="Arial MT"/>
              <a:buChar char="•"/>
              <a:tabLst>
                <a:tab pos="697865" algn="l"/>
                <a:tab pos="698500" algn="l"/>
              </a:tabLst>
            </a:pPr>
            <a:endParaRPr lang="fr-FR" sz="1600" dirty="0">
              <a:cs typeface="Calibri"/>
            </a:endParaRPr>
          </a:p>
          <a:p>
            <a:endParaRPr lang="fr-FR" sz="1600" dirty="0"/>
          </a:p>
        </p:txBody>
      </p:sp>
      <p:sp>
        <p:nvSpPr>
          <p:cNvPr id="6" name="ZoneTexte 5">
            <a:extLst>
              <a:ext uri="{FF2B5EF4-FFF2-40B4-BE49-F238E27FC236}">
                <a16:creationId xmlns:a16="http://schemas.microsoft.com/office/drawing/2014/main" id="{BB99EB6D-313C-C90E-59E8-0FFF3DFD7154}"/>
              </a:ext>
            </a:extLst>
          </p:cNvPr>
          <p:cNvSpPr txBox="1"/>
          <p:nvPr/>
        </p:nvSpPr>
        <p:spPr>
          <a:xfrm>
            <a:off x="1987704" y="273425"/>
            <a:ext cx="8870796" cy="461665"/>
          </a:xfrm>
          <a:prstGeom prst="rect">
            <a:avLst/>
          </a:prstGeom>
          <a:noFill/>
        </p:spPr>
        <p:txBody>
          <a:bodyPr wrap="square">
            <a:spAutoFit/>
          </a:bodyPr>
          <a:lstStyle/>
          <a:p>
            <a:pPr algn="ctr"/>
            <a:r>
              <a:rPr lang="fr-FR" sz="2400" b="1" i="1" dirty="0">
                <a:solidFill>
                  <a:schemeClr val="accent1"/>
                </a:solidFill>
              </a:rPr>
              <a:t>Organisation/modalités de mise en œuvre avec les établissements</a:t>
            </a:r>
          </a:p>
        </p:txBody>
      </p:sp>
    </p:spTree>
    <p:extLst>
      <p:ext uri="{BB962C8B-B14F-4D97-AF65-F5344CB8AC3E}">
        <p14:creationId xmlns:p14="http://schemas.microsoft.com/office/powerpoint/2010/main" val="862833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0DAF58AB-1E78-4844-8595-09E52FD278D0}"/>
              </a:ext>
            </a:extLst>
          </p:cNvPr>
          <p:cNvSpPr txBox="1"/>
          <p:nvPr/>
        </p:nvSpPr>
        <p:spPr>
          <a:xfrm>
            <a:off x="1001486" y="1187971"/>
            <a:ext cx="10189028" cy="4555093"/>
          </a:xfrm>
          <a:prstGeom prst="rect">
            <a:avLst/>
          </a:prstGeom>
          <a:noFill/>
        </p:spPr>
        <p:txBody>
          <a:bodyPr wrap="square" rtlCol="0">
            <a:spAutoFit/>
          </a:bodyPr>
          <a:lstStyle/>
          <a:p>
            <a:pPr marL="285750" indent="-285750">
              <a:buFont typeface="Wingdings" pitchFamily="2" charset="2"/>
              <a:buChar char="v"/>
            </a:pPr>
            <a:r>
              <a:rPr lang="fr-FR" sz="2000" b="1" i="1" u="sng" dirty="0"/>
              <a:t>Fourniture de matériels et conduite de projets</a:t>
            </a:r>
          </a:p>
          <a:p>
            <a:endParaRPr lang="fr-FR" dirty="0"/>
          </a:p>
          <a:p>
            <a:r>
              <a:rPr lang="fr-FR" u="sng" dirty="0"/>
              <a:t>Le partenariat concerne:</a:t>
            </a:r>
          </a:p>
          <a:p>
            <a:endParaRPr lang="fr-FR" dirty="0"/>
          </a:p>
          <a:p>
            <a:r>
              <a:rPr lang="fr-FR" dirty="0"/>
              <a:t>	- La fourniture de matériel (Matière d’œuvre) et d’équipements dédiés</a:t>
            </a:r>
          </a:p>
          <a:p>
            <a:endParaRPr lang="fr-FR" dirty="0"/>
          </a:p>
          <a:p>
            <a:r>
              <a:rPr lang="fr-FR" dirty="0"/>
              <a:t>	- L’accompagnement de classes dans la conduite d’un projet sur des thèmes concrets liés à 	l’activité d’Airbus Helicopters.</a:t>
            </a:r>
          </a:p>
          <a:p>
            <a:endParaRPr lang="fr-FR" dirty="0"/>
          </a:p>
          <a:p>
            <a:r>
              <a:rPr lang="fr-FR" dirty="0"/>
              <a:t>	- La mise en place d’un plateau technique dédié à la coloration  dans le lycée Blériot</a:t>
            </a:r>
          </a:p>
          <a:p>
            <a:endParaRPr lang="fr-FR" dirty="0"/>
          </a:p>
          <a:p>
            <a:r>
              <a:rPr lang="fr-FR" dirty="0"/>
              <a:t>	- L’expertise et l’accompagnement pour la demande de matériels et outillages spécifiques 	au niveau du PRELP.</a:t>
            </a:r>
          </a:p>
          <a:p>
            <a:r>
              <a:rPr lang="fr-FR" dirty="0"/>
              <a:t>	</a:t>
            </a:r>
          </a:p>
          <a:p>
            <a:r>
              <a:rPr lang="fr-FR" dirty="0"/>
              <a:t>	- Dépôt de projet AMI CMA France 2030 « Produire le premier hélicoptère bas carbone »</a:t>
            </a:r>
          </a:p>
          <a:p>
            <a:endParaRPr lang="fr-FR" dirty="0"/>
          </a:p>
        </p:txBody>
      </p:sp>
      <p:sp>
        <p:nvSpPr>
          <p:cNvPr id="3" name="ZoneTexte 2">
            <a:extLst>
              <a:ext uri="{FF2B5EF4-FFF2-40B4-BE49-F238E27FC236}">
                <a16:creationId xmlns:a16="http://schemas.microsoft.com/office/drawing/2014/main" id="{1828528D-2990-8F84-6923-C84A9EF38629}"/>
              </a:ext>
            </a:extLst>
          </p:cNvPr>
          <p:cNvSpPr txBox="1"/>
          <p:nvPr/>
        </p:nvSpPr>
        <p:spPr>
          <a:xfrm>
            <a:off x="1987704" y="273425"/>
            <a:ext cx="8159905" cy="830997"/>
          </a:xfrm>
          <a:prstGeom prst="rect">
            <a:avLst/>
          </a:prstGeom>
          <a:noFill/>
        </p:spPr>
        <p:txBody>
          <a:bodyPr wrap="square">
            <a:spAutoFit/>
          </a:bodyPr>
          <a:lstStyle/>
          <a:p>
            <a:pPr algn="ctr"/>
            <a:r>
              <a:rPr lang="fr-FR" sz="2400" b="1" i="1" dirty="0">
                <a:solidFill>
                  <a:schemeClr val="accent1"/>
                </a:solidFill>
              </a:rPr>
              <a:t>Organisation/modalités de mise en œuvre avec les établissements</a:t>
            </a:r>
          </a:p>
        </p:txBody>
      </p:sp>
    </p:spTree>
    <p:extLst>
      <p:ext uri="{BB962C8B-B14F-4D97-AF65-F5344CB8AC3E}">
        <p14:creationId xmlns:p14="http://schemas.microsoft.com/office/powerpoint/2010/main" val="2918957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pic>
        <p:nvPicPr>
          <p:cNvPr id="12" name="object 3">
            <a:extLst>
              <a:ext uri="{FF2B5EF4-FFF2-40B4-BE49-F238E27FC236}">
                <a16:creationId xmlns:a16="http://schemas.microsoft.com/office/drawing/2014/main" id="{4710EC13-36AC-5F4D-8348-132C299738DC}"/>
              </a:ext>
            </a:extLst>
          </p:cNvPr>
          <p:cNvPicPr/>
          <p:nvPr/>
        </p:nvPicPr>
        <p:blipFill>
          <a:blip r:embed="rId4" cstate="print"/>
          <a:stretch>
            <a:fillRect/>
          </a:stretch>
        </p:blipFill>
        <p:spPr>
          <a:xfrm>
            <a:off x="9913184" y="984229"/>
            <a:ext cx="1652466" cy="2203287"/>
          </a:xfrm>
          <a:prstGeom prst="rect">
            <a:avLst/>
          </a:prstGeom>
          <a:effectLst>
            <a:softEdge rad="177800"/>
          </a:effectLst>
        </p:spPr>
      </p:pic>
      <p:pic>
        <p:nvPicPr>
          <p:cNvPr id="13" name="object 4">
            <a:extLst>
              <a:ext uri="{FF2B5EF4-FFF2-40B4-BE49-F238E27FC236}">
                <a16:creationId xmlns:a16="http://schemas.microsoft.com/office/drawing/2014/main" id="{0F5B5936-1BA2-A749-A99A-F9FF72310117}"/>
              </a:ext>
            </a:extLst>
          </p:cNvPr>
          <p:cNvPicPr/>
          <p:nvPr/>
        </p:nvPicPr>
        <p:blipFill>
          <a:blip r:embed="rId5" cstate="print"/>
          <a:stretch>
            <a:fillRect/>
          </a:stretch>
        </p:blipFill>
        <p:spPr>
          <a:xfrm>
            <a:off x="9590213" y="3601892"/>
            <a:ext cx="1652464" cy="2203284"/>
          </a:xfrm>
          <a:prstGeom prst="rect">
            <a:avLst/>
          </a:prstGeom>
          <a:effectLst>
            <a:softEdge rad="127000"/>
          </a:effectLst>
        </p:spPr>
      </p:pic>
      <p:grpSp>
        <p:nvGrpSpPr>
          <p:cNvPr id="14" name="object 5">
            <a:extLst>
              <a:ext uri="{FF2B5EF4-FFF2-40B4-BE49-F238E27FC236}">
                <a16:creationId xmlns:a16="http://schemas.microsoft.com/office/drawing/2014/main" id="{CCDA65BB-F82D-454B-B07F-86D518E65335}"/>
              </a:ext>
            </a:extLst>
          </p:cNvPr>
          <p:cNvGrpSpPr/>
          <p:nvPr/>
        </p:nvGrpSpPr>
        <p:grpSpPr>
          <a:xfrm>
            <a:off x="5010516" y="927593"/>
            <a:ext cx="4734763" cy="5002814"/>
            <a:chOff x="4495484" y="1401564"/>
            <a:chExt cx="4734763" cy="5002814"/>
          </a:xfrm>
        </p:grpSpPr>
        <p:pic>
          <p:nvPicPr>
            <p:cNvPr id="15" name="object 6">
              <a:extLst>
                <a:ext uri="{FF2B5EF4-FFF2-40B4-BE49-F238E27FC236}">
                  <a16:creationId xmlns:a16="http://schemas.microsoft.com/office/drawing/2014/main" id="{2D030069-D63E-4B48-B1E7-F4E3C0F2A76D}"/>
                </a:ext>
              </a:extLst>
            </p:cNvPr>
            <p:cNvPicPr/>
            <p:nvPr/>
          </p:nvPicPr>
          <p:blipFill>
            <a:blip r:embed="rId6" cstate="print"/>
            <a:stretch>
              <a:fillRect/>
            </a:stretch>
          </p:blipFill>
          <p:spPr>
            <a:xfrm>
              <a:off x="4495484" y="1401564"/>
              <a:ext cx="1810948" cy="2408857"/>
            </a:xfrm>
            <a:prstGeom prst="rect">
              <a:avLst/>
            </a:prstGeom>
            <a:effectLst>
              <a:softEdge rad="190500"/>
            </a:effectLst>
          </p:spPr>
        </p:pic>
        <p:pic>
          <p:nvPicPr>
            <p:cNvPr id="16" name="object 7">
              <a:extLst>
                <a:ext uri="{FF2B5EF4-FFF2-40B4-BE49-F238E27FC236}">
                  <a16:creationId xmlns:a16="http://schemas.microsoft.com/office/drawing/2014/main" id="{7296692A-217A-164A-9627-DD98B561151B}"/>
                </a:ext>
              </a:extLst>
            </p:cNvPr>
            <p:cNvPicPr/>
            <p:nvPr/>
          </p:nvPicPr>
          <p:blipFill>
            <a:blip r:embed="rId7" cstate="print"/>
            <a:stretch>
              <a:fillRect/>
            </a:stretch>
          </p:blipFill>
          <p:spPr>
            <a:xfrm>
              <a:off x="5431350" y="4063381"/>
              <a:ext cx="3121329" cy="2340997"/>
            </a:xfrm>
            <a:prstGeom prst="rect">
              <a:avLst/>
            </a:prstGeom>
            <a:effectLst>
              <a:softEdge rad="165100"/>
            </a:effectLst>
          </p:spPr>
        </p:pic>
        <p:pic>
          <p:nvPicPr>
            <p:cNvPr id="17" name="object 8">
              <a:extLst>
                <a:ext uri="{FF2B5EF4-FFF2-40B4-BE49-F238E27FC236}">
                  <a16:creationId xmlns:a16="http://schemas.microsoft.com/office/drawing/2014/main" id="{AC951463-8BE7-3540-B880-553AD62526D7}"/>
                </a:ext>
              </a:extLst>
            </p:cNvPr>
            <p:cNvPicPr/>
            <p:nvPr/>
          </p:nvPicPr>
          <p:blipFill>
            <a:blip r:embed="rId8" cstate="print"/>
            <a:stretch>
              <a:fillRect/>
            </a:stretch>
          </p:blipFill>
          <p:spPr>
            <a:xfrm>
              <a:off x="6468227" y="1458200"/>
              <a:ext cx="2762020" cy="2071514"/>
            </a:xfrm>
            <a:prstGeom prst="rect">
              <a:avLst/>
            </a:prstGeom>
            <a:effectLst>
              <a:softEdge rad="88900"/>
            </a:effectLst>
          </p:spPr>
        </p:pic>
      </p:grpSp>
      <p:sp>
        <p:nvSpPr>
          <p:cNvPr id="18" name="object 9">
            <a:extLst>
              <a:ext uri="{FF2B5EF4-FFF2-40B4-BE49-F238E27FC236}">
                <a16:creationId xmlns:a16="http://schemas.microsoft.com/office/drawing/2014/main" id="{9C035849-74E3-9546-A14C-9740F82574CD}"/>
              </a:ext>
            </a:extLst>
          </p:cNvPr>
          <p:cNvSpPr txBox="1"/>
          <p:nvPr/>
        </p:nvSpPr>
        <p:spPr>
          <a:xfrm>
            <a:off x="1650607" y="784686"/>
            <a:ext cx="4295775" cy="5288627"/>
          </a:xfrm>
          <a:prstGeom prst="rect">
            <a:avLst/>
          </a:prstGeom>
        </p:spPr>
        <p:txBody>
          <a:bodyPr vert="horz" wrap="square" lIns="0" tIns="12700" rIns="0" bIns="0" rtlCol="0">
            <a:spAutoFit/>
          </a:bodyPr>
          <a:lstStyle/>
          <a:p>
            <a:pPr marL="298450" indent="-285750">
              <a:lnSpc>
                <a:spcPts val="2135"/>
              </a:lnSpc>
              <a:spcBef>
                <a:spcPts val="100"/>
              </a:spcBef>
              <a:buChar char="-"/>
              <a:tabLst>
                <a:tab pos="297815" algn="l"/>
                <a:tab pos="298450" algn="l"/>
              </a:tabLst>
            </a:pPr>
            <a:r>
              <a:rPr sz="1400" spc="-5" dirty="0">
                <a:latin typeface="Calibri"/>
                <a:cs typeface="Calibri"/>
              </a:rPr>
              <a:t>FRETTE</a:t>
            </a:r>
            <a:endParaRPr sz="1400" dirty="0">
              <a:latin typeface="Calibri"/>
              <a:cs typeface="Calibri"/>
            </a:endParaRPr>
          </a:p>
          <a:p>
            <a:pPr marL="298450" indent="-285750">
              <a:lnSpc>
                <a:spcPts val="2135"/>
              </a:lnSpc>
              <a:buChar char="-"/>
              <a:tabLst>
                <a:tab pos="297815" algn="l"/>
                <a:tab pos="298450" algn="l"/>
              </a:tabLst>
            </a:pPr>
            <a:r>
              <a:rPr sz="1400" spc="-5" dirty="0">
                <a:latin typeface="Calibri"/>
                <a:cs typeface="Calibri"/>
              </a:rPr>
              <a:t>RESILLE</a:t>
            </a:r>
            <a:r>
              <a:rPr sz="1400" spc="-15" dirty="0">
                <a:latin typeface="Calibri"/>
                <a:cs typeface="Calibri"/>
              </a:rPr>
              <a:t> </a:t>
            </a:r>
            <a:r>
              <a:rPr sz="1400" spc="-5" dirty="0">
                <a:latin typeface="Calibri"/>
                <a:cs typeface="Calibri"/>
              </a:rPr>
              <a:t>(FILET</a:t>
            </a:r>
            <a:r>
              <a:rPr sz="1400" spc="-15" dirty="0">
                <a:latin typeface="Calibri"/>
                <a:cs typeface="Calibri"/>
              </a:rPr>
              <a:t> </a:t>
            </a:r>
            <a:r>
              <a:rPr sz="1400" spc="-10" dirty="0">
                <a:latin typeface="Calibri"/>
                <a:cs typeface="Calibri"/>
              </a:rPr>
              <a:t>POUR</a:t>
            </a:r>
            <a:r>
              <a:rPr sz="1400" spc="-15" dirty="0">
                <a:latin typeface="Calibri"/>
                <a:cs typeface="Calibri"/>
              </a:rPr>
              <a:t> TORON)</a:t>
            </a:r>
            <a:endParaRPr sz="1400" dirty="0">
              <a:latin typeface="Calibri"/>
              <a:cs typeface="Calibri"/>
            </a:endParaRPr>
          </a:p>
          <a:p>
            <a:pPr marL="298450" indent="-285750">
              <a:lnSpc>
                <a:spcPct val="100000"/>
              </a:lnSpc>
              <a:spcBef>
                <a:spcPts val="45"/>
              </a:spcBef>
              <a:buChar char="-"/>
              <a:tabLst>
                <a:tab pos="297815" algn="l"/>
                <a:tab pos="298450" algn="l"/>
              </a:tabLst>
            </a:pPr>
            <a:r>
              <a:rPr sz="1400" spc="-10" dirty="0">
                <a:latin typeface="Calibri"/>
                <a:cs typeface="Calibri"/>
              </a:rPr>
              <a:t>ECARTEUR</a:t>
            </a:r>
            <a:r>
              <a:rPr sz="1400" spc="-25" dirty="0">
                <a:latin typeface="Calibri"/>
                <a:cs typeface="Calibri"/>
              </a:rPr>
              <a:t> </a:t>
            </a:r>
            <a:r>
              <a:rPr sz="1400" spc="-5" dirty="0">
                <a:latin typeface="Calibri"/>
                <a:cs typeface="Calibri"/>
              </a:rPr>
              <a:t>POUR</a:t>
            </a:r>
            <a:r>
              <a:rPr sz="1400" spc="-25" dirty="0">
                <a:latin typeface="Calibri"/>
                <a:cs typeface="Calibri"/>
              </a:rPr>
              <a:t> </a:t>
            </a:r>
            <a:r>
              <a:rPr sz="1400" spc="-20" dirty="0">
                <a:latin typeface="Calibri"/>
                <a:cs typeface="Calibri"/>
              </a:rPr>
              <a:t>SEGREGATION</a:t>
            </a:r>
            <a:endParaRPr sz="1400" dirty="0">
              <a:latin typeface="Calibri"/>
              <a:cs typeface="Calibri"/>
            </a:endParaRPr>
          </a:p>
          <a:p>
            <a:pPr marL="298450" indent="-285750">
              <a:lnSpc>
                <a:spcPts val="2135"/>
              </a:lnSpc>
              <a:spcBef>
                <a:spcPts val="25"/>
              </a:spcBef>
              <a:buChar char="-"/>
              <a:tabLst>
                <a:tab pos="297815" algn="l"/>
                <a:tab pos="298450" algn="l"/>
              </a:tabLst>
            </a:pPr>
            <a:r>
              <a:rPr sz="1400" spc="-25" dirty="0">
                <a:latin typeface="Calibri"/>
                <a:cs typeface="Calibri"/>
              </a:rPr>
              <a:t>CONTACT</a:t>
            </a:r>
            <a:endParaRPr sz="1400" dirty="0">
              <a:latin typeface="Calibri"/>
              <a:cs typeface="Calibri"/>
            </a:endParaRPr>
          </a:p>
          <a:p>
            <a:pPr marL="298450" indent="-285750">
              <a:lnSpc>
                <a:spcPts val="2135"/>
              </a:lnSpc>
              <a:buChar char="-"/>
              <a:tabLst>
                <a:tab pos="297815" algn="l"/>
                <a:tab pos="298450" algn="l"/>
              </a:tabLst>
            </a:pPr>
            <a:r>
              <a:rPr sz="1400" spc="-5" dirty="0">
                <a:latin typeface="Calibri"/>
                <a:cs typeface="Calibri"/>
              </a:rPr>
              <a:t>FERRULE</a:t>
            </a:r>
            <a:r>
              <a:rPr sz="1400" spc="-10" dirty="0">
                <a:latin typeface="Calibri"/>
                <a:cs typeface="Calibri"/>
              </a:rPr>
              <a:t> </a:t>
            </a:r>
            <a:r>
              <a:rPr sz="1400" spc="-5" dirty="0">
                <a:latin typeface="Calibri"/>
                <a:cs typeface="Calibri"/>
              </a:rPr>
              <a:t>(MANCHON</a:t>
            </a:r>
            <a:r>
              <a:rPr sz="1400" spc="-10" dirty="0">
                <a:latin typeface="Calibri"/>
                <a:cs typeface="Calibri"/>
              </a:rPr>
              <a:t> </a:t>
            </a:r>
            <a:r>
              <a:rPr sz="1400" spc="-15" dirty="0">
                <a:latin typeface="Calibri"/>
                <a:cs typeface="Calibri"/>
              </a:rPr>
              <a:t>AUTOSOUDEUR</a:t>
            </a:r>
            <a:endParaRPr sz="1400" dirty="0">
              <a:latin typeface="Calibri"/>
              <a:cs typeface="Calibri"/>
            </a:endParaRPr>
          </a:p>
          <a:p>
            <a:pPr marL="298450" indent="-285750">
              <a:lnSpc>
                <a:spcPts val="2135"/>
              </a:lnSpc>
              <a:spcBef>
                <a:spcPts val="25"/>
              </a:spcBef>
              <a:buChar char="-"/>
              <a:tabLst>
                <a:tab pos="297815" algn="l"/>
                <a:tab pos="298450" algn="l"/>
              </a:tabLst>
            </a:pPr>
            <a:r>
              <a:rPr sz="1400" spc="-5" dirty="0">
                <a:latin typeface="Calibri"/>
                <a:cs typeface="Calibri"/>
              </a:rPr>
              <a:t>ETIQUETTE</a:t>
            </a:r>
            <a:r>
              <a:rPr sz="1400" spc="-15" dirty="0">
                <a:latin typeface="Calibri"/>
                <a:cs typeface="Calibri"/>
              </a:rPr>
              <a:t> </a:t>
            </a:r>
            <a:r>
              <a:rPr sz="1400" spc="-5" dirty="0">
                <a:latin typeface="Calibri"/>
                <a:cs typeface="Calibri"/>
              </a:rPr>
              <a:t>MR500/600</a:t>
            </a:r>
            <a:endParaRPr sz="1400" dirty="0">
              <a:latin typeface="Calibri"/>
              <a:cs typeface="Calibri"/>
            </a:endParaRPr>
          </a:p>
          <a:p>
            <a:pPr marL="298450" marR="756285" indent="-285750">
              <a:lnSpc>
                <a:spcPts val="2210"/>
              </a:lnSpc>
              <a:spcBef>
                <a:spcPts val="10"/>
              </a:spcBef>
              <a:buChar char="-"/>
              <a:tabLst>
                <a:tab pos="297815" algn="l"/>
                <a:tab pos="298450" algn="l"/>
              </a:tabLst>
            </a:pPr>
            <a:r>
              <a:rPr sz="1400" spc="-5" dirty="0">
                <a:latin typeface="Calibri"/>
                <a:cs typeface="Calibri"/>
              </a:rPr>
              <a:t>GAINE</a:t>
            </a:r>
            <a:r>
              <a:rPr sz="1400" spc="-25" dirty="0">
                <a:latin typeface="Calibri"/>
                <a:cs typeface="Calibri"/>
              </a:rPr>
              <a:t> </a:t>
            </a:r>
            <a:r>
              <a:rPr sz="1400" spc="-5" dirty="0">
                <a:latin typeface="Calibri"/>
                <a:cs typeface="Calibri"/>
              </a:rPr>
              <a:t>MBBM</a:t>
            </a:r>
            <a:r>
              <a:rPr sz="1400" spc="-25" dirty="0">
                <a:latin typeface="Calibri"/>
                <a:cs typeface="Calibri"/>
              </a:rPr>
              <a:t> </a:t>
            </a:r>
            <a:r>
              <a:rPr sz="1400" spc="-15" dirty="0">
                <a:latin typeface="Calibri"/>
                <a:cs typeface="Calibri"/>
              </a:rPr>
              <a:t>(CHAUFFANTE</a:t>
            </a:r>
            <a:r>
              <a:rPr sz="1400" spc="-25" dirty="0">
                <a:latin typeface="Calibri"/>
                <a:cs typeface="Calibri"/>
              </a:rPr>
              <a:t> </a:t>
            </a:r>
            <a:r>
              <a:rPr sz="1400" spc="-5" dirty="0">
                <a:latin typeface="Calibri"/>
                <a:cs typeface="Calibri"/>
              </a:rPr>
              <a:t>POUR </a:t>
            </a:r>
            <a:r>
              <a:rPr sz="1400" spc="-390" dirty="0">
                <a:latin typeface="Calibri"/>
                <a:cs typeface="Calibri"/>
              </a:rPr>
              <a:t> </a:t>
            </a:r>
            <a:r>
              <a:rPr sz="1400" spc="-10" dirty="0">
                <a:latin typeface="Calibri"/>
                <a:cs typeface="Calibri"/>
              </a:rPr>
              <a:t>FINITION)</a:t>
            </a:r>
            <a:endParaRPr sz="1400" dirty="0">
              <a:latin typeface="Calibri"/>
              <a:cs typeface="Calibri"/>
            </a:endParaRPr>
          </a:p>
          <a:p>
            <a:pPr marL="298450" indent="-285750">
              <a:lnSpc>
                <a:spcPts val="2075"/>
              </a:lnSpc>
              <a:buChar char="-"/>
              <a:tabLst>
                <a:tab pos="297815" algn="l"/>
                <a:tab pos="298450" algn="l"/>
              </a:tabLst>
            </a:pPr>
            <a:r>
              <a:rPr sz="1400" spc="-10" dirty="0">
                <a:latin typeface="Calibri"/>
                <a:cs typeface="Calibri"/>
              </a:rPr>
              <a:t>BAND </a:t>
            </a:r>
            <a:r>
              <a:rPr sz="1400" spc="-5" dirty="0">
                <a:latin typeface="Calibri"/>
                <a:cs typeface="Calibri"/>
              </a:rPr>
              <a:t>IT</a:t>
            </a:r>
            <a:r>
              <a:rPr sz="1400" spc="-15" dirty="0">
                <a:latin typeface="Calibri"/>
                <a:cs typeface="Calibri"/>
              </a:rPr>
              <a:t> </a:t>
            </a:r>
            <a:r>
              <a:rPr sz="1400" spc="-5" dirty="0">
                <a:latin typeface="Calibri"/>
                <a:cs typeface="Calibri"/>
              </a:rPr>
              <a:t>(COLLIER</a:t>
            </a:r>
            <a:r>
              <a:rPr sz="1400" spc="-15" dirty="0">
                <a:latin typeface="Calibri"/>
                <a:cs typeface="Calibri"/>
              </a:rPr>
              <a:t> INOX)</a:t>
            </a:r>
            <a:endParaRPr sz="1400" dirty="0">
              <a:latin typeface="Calibri"/>
              <a:cs typeface="Calibri"/>
            </a:endParaRPr>
          </a:p>
          <a:p>
            <a:pPr marL="298450" indent="-285750">
              <a:lnSpc>
                <a:spcPts val="2135"/>
              </a:lnSpc>
              <a:buChar char="-"/>
              <a:tabLst>
                <a:tab pos="297815" algn="l"/>
                <a:tab pos="298450" algn="l"/>
              </a:tabLst>
            </a:pPr>
            <a:r>
              <a:rPr sz="1400" spc="-5" dirty="0">
                <a:latin typeface="Calibri"/>
                <a:cs typeface="Calibri"/>
              </a:rPr>
              <a:t>COLLIER</a:t>
            </a:r>
            <a:r>
              <a:rPr sz="1400" spc="-30" dirty="0">
                <a:latin typeface="Calibri"/>
                <a:cs typeface="Calibri"/>
              </a:rPr>
              <a:t> </a:t>
            </a:r>
            <a:r>
              <a:rPr sz="1400" spc="-5" dirty="0">
                <a:latin typeface="Calibri"/>
                <a:cs typeface="Calibri"/>
              </a:rPr>
              <a:t>RIZLAN</a:t>
            </a:r>
            <a:endParaRPr sz="1400" dirty="0">
              <a:latin typeface="Calibri"/>
              <a:cs typeface="Calibri"/>
            </a:endParaRPr>
          </a:p>
          <a:p>
            <a:pPr marL="298450" indent="-285750">
              <a:lnSpc>
                <a:spcPts val="2135"/>
              </a:lnSpc>
              <a:spcBef>
                <a:spcPts val="20"/>
              </a:spcBef>
              <a:buChar char="-"/>
              <a:tabLst>
                <a:tab pos="297815" algn="l"/>
                <a:tab pos="298450" algn="l"/>
              </a:tabLst>
            </a:pPr>
            <a:r>
              <a:rPr sz="1400" spc="-10" dirty="0">
                <a:latin typeface="Calibri"/>
                <a:cs typeface="Calibri"/>
              </a:rPr>
              <a:t>COSSE</a:t>
            </a:r>
            <a:r>
              <a:rPr sz="1400" spc="-25" dirty="0">
                <a:latin typeface="Calibri"/>
                <a:cs typeface="Calibri"/>
              </a:rPr>
              <a:t> </a:t>
            </a:r>
            <a:r>
              <a:rPr sz="1400" spc="-10" dirty="0">
                <a:latin typeface="Calibri"/>
                <a:cs typeface="Calibri"/>
              </a:rPr>
              <a:t>RONDE</a:t>
            </a:r>
            <a:endParaRPr sz="1400" dirty="0">
              <a:latin typeface="Calibri"/>
              <a:cs typeface="Calibri"/>
            </a:endParaRPr>
          </a:p>
          <a:p>
            <a:pPr marL="298450" indent="-285750">
              <a:lnSpc>
                <a:spcPts val="2135"/>
              </a:lnSpc>
              <a:buChar char="-"/>
              <a:tabLst>
                <a:tab pos="297815" algn="l"/>
                <a:tab pos="298450" algn="l"/>
              </a:tabLst>
            </a:pPr>
            <a:r>
              <a:rPr sz="1400" spc="-25" dirty="0">
                <a:latin typeface="Calibri"/>
                <a:cs typeface="Calibri"/>
              </a:rPr>
              <a:t>OBTURATEUR</a:t>
            </a:r>
            <a:endParaRPr sz="1400" dirty="0">
              <a:latin typeface="Calibri"/>
              <a:cs typeface="Calibri"/>
            </a:endParaRPr>
          </a:p>
          <a:p>
            <a:pPr marL="298450" indent="-285750">
              <a:lnSpc>
                <a:spcPct val="100000"/>
              </a:lnSpc>
              <a:spcBef>
                <a:spcPts val="50"/>
              </a:spcBef>
              <a:buChar char="-"/>
              <a:tabLst>
                <a:tab pos="297815" algn="l"/>
                <a:tab pos="298450" algn="l"/>
              </a:tabLst>
            </a:pPr>
            <a:r>
              <a:rPr sz="1400" spc="-5" dirty="0">
                <a:latin typeface="Calibri"/>
                <a:cs typeface="Calibri"/>
              </a:rPr>
              <a:t>GAINE </a:t>
            </a:r>
            <a:r>
              <a:rPr sz="1400" spc="-25" dirty="0">
                <a:latin typeface="Calibri"/>
                <a:cs typeface="Calibri"/>
              </a:rPr>
              <a:t>RETRACTABLE(RAYCHEM</a:t>
            </a:r>
            <a:r>
              <a:rPr sz="1400" spc="-5" dirty="0">
                <a:latin typeface="Calibri"/>
                <a:cs typeface="Calibri"/>
              </a:rPr>
              <a:t> 1/4RW)</a:t>
            </a:r>
            <a:endParaRPr sz="1400" dirty="0">
              <a:latin typeface="Calibri"/>
              <a:cs typeface="Calibri"/>
            </a:endParaRPr>
          </a:p>
          <a:p>
            <a:pPr marL="298450" indent="-285750">
              <a:lnSpc>
                <a:spcPts val="2135"/>
              </a:lnSpc>
              <a:spcBef>
                <a:spcPts val="25"/>
              </a:spcBef>
              <a:buChar char="-"/>
              <a:tabLst>
                <a:tab pos="297815" algn="l"/>
                <a:tab pos="298450" algn="l"/>
              </a:tabLst>
            </a:pPr>
            <a:r>
              <a:rPr sz="1400" spc="-5" dirty="0">
                <a:latin typeface="Calibri"/>
                <a:cs typeface="Calibri"/>
              </a:rPr>
              <a:t>SPLICE </a:t>
            </a:r>
            <a:r>
              <a:rPr sz="1400" spc="-10" dirty="0">
                <a:latin typeface="Calibri"/>
                <a:cs typeface="Calibri"/>
              </a:rPr>
              <a:t>(CONNECTEUR</a:t>
            </a:r>
            <a:r>
              <a:rPr sz="1400" spc="-5" dirty="0">
                <a:latin typeface="Calibri"/>
                <a:cs typeface="Calibri"/>
              </a:rPr>
              <a:t> </a:t>
            </a:r>
            <a:r>
              <a:rPr sz="1400" dirty="0">
                <a:latin typeface="Calibri"/>
                <a:cs typeface="Calibri"/>
              </a:rPr>
              <a:t>A</a:t>
            </a:r>
            <a:r>
              <a:rPr sz="1400" spc="-5" dirty="0">
                <a:latin typeface="Calibri"/>
                <a:cs typeface="Calibri"/>
              </a:rPr>
              <a:t> </a:t>
            </a:r>
            <a:r>
              <a:rPr sz="1400" spc="-10" dirty="0">
                <a:latin typeface="Calibri"/>
                <a:cs typeface="Calibri"/>
              </a:rPr>
              <a:t>SERTIR</a:t>
            </a:r>
            <a:r>
              <a:rPr sz="1400" dirty="0">
                <a:latin typeface="Calibri"/>
                <a:cs typeface="Calibri"/>
              </a:rPr>
              <a:t> )</a:t>
            </a:r>
          </a:p>
          <a:p>
            <a:pPr marL="298450" indent="-285750">
              <a:lnSpc>
                <a:spcPts val="2135"/>
              </a:lnSpc>
              <a:buChar char="-"/>
              <a:tabLst>
                <a:tab pos="297815" algn="l"/>
                <a:tab pos="298450" algn="l"/>
              </a:tabLst>
            </a:pPr>
            <a:r>
              <a:rPr sz="1400" spc="-5" dirty="0">
                <a:latin typeface="Calibri"/>
                <a:cs typeface="Calibri"/>
              </a:rPr>
              <a:t>VISSERIE</a:t>
            </a:r>
            <a:r>
              <a:rPr sz="1400" spc="-15" dirty="0">
                <a:latin typeface="Calibri"/>
                <a:cs typeface="Calibri"/>
              </a:rPr>
              <a:t> </a:t>
            </a:r>
            <a:r>
              <a:rPr sz="1400" spc="-25" dirty="0">
                <a:latin typeface="Calibri"/>
                <a:cs typeface="Calibri"/>
              </a:rPr>
              <a:t>TAILLE</a:t>
            </a:r>
            <a:r>
              <a:rPr sz="1400" spc="-15" dirty="0">
                <a:latin typeface="Calibri"/>
                <a:cs typeface="Calibri"/>
              </a:rPr>
              <a:t> </a:t>
            </a:r>
            <a:r>
              <a:rPr sz="1400" dirty="0">
                <a:latin typeface="Calibri"/>
                <a:cs typeface="Calibri"/>
              </a:rPr>
              <a:t>4</a:t>
            </a:r>
            <a:r>
              <a:rPr sz="1400" spc="-10" dirty="0">
                <a:latin typeface="Calibri"/>
                <a:cs typeface="Calibri"/>
              </a:rPr>
              <a:t> </a:t>
            </a:r>
            <a:r>
              <a:rPr sz="1400" spc="-5" dirty="0">
                <a:latin typeface="Calibri"/>
                <a:cs typeface="Calibri"/>
              </a:rPr>
              <a:t>OU</a:t>
            </a:r>
            <a:r>
              <a:rPr sz="1400" spc="-15" dirty="0">
                <a:latin typeface="Calibri"/>
                <a:cs typeface="Calibri"/>
              </a:rPr>
              <a:t> </a:t>
            </a:r>
            <a:r>
              <a:rPr sz="1400" dirty="0">
                <a:latin typeface="Calibri"/>
                <a:cs typeface="Calibri"/>
              </a:rPr>
              <a:t>3</a:t>
            </a:r>
          </a:p>
          <a:p>
            <a:pPr marL="298450" marR="304800" indent="-285750">
              <a:lnSpc>
                <a:spcPts val="2110"/>
              </a:lnSpc>
              <a:spcBef>
                <a:spcPts val="135"/>
              </a:spcBef>
              <a:buChar char="-"/>
              <a:tabLst>
                <a:tab pos="297815" algn="l"/>
                <a:tab pos="298450" algn="l"/>
              </a:tabLst>
            </a:pPr>
            <a:r>
              <a:rPr sz="1400" spc="-5" dirty="0">
                <a:latin typeface="Calibri"/>
                <a:cs typeface="Calibri"/>
              </a:rPr>
              <a:t>GAINE</a:t>
            </a:r>
            <a:r>
              <a:rPr sz="1400" spc="-10" dirty="0">
                <a:latin typeface="Calibri"/>
                <a:cs typeface="Calibri"/>
              </a:rPr>
              <a:t> AMALGAMANTE</a:t>
            </a:r>
            <a:r>
              <a:rPr sz="1400" spc="-5" dirty="0">
                <a:latin typeface="Calibri"/>
                <a:cs typeface="Calibri"/>
              </a:rPr>
              <a:t> </a:t>
            </a:r>
            <a:r>
              <a:rPr sz="1400" spc="-10" dirty="0">
                <a:latin typeface="Calibri"/>
                <a:cs typeface="Calibri"/>
              </a:rPr>
              <a:t>BANDE</a:t>
            </a:r>
            <a:r>
              <a:rPr sz="1400" spc="-5" dirty="0">
                <a:latin typeface="Calibri"/>
                <a:cs typeface="Calibri"/>
              </a:rPr>
              <a:t> </a:t>
            </a:r>
            <a:r>
              <a:rPr sz="1400" dirty="0">
                <a:latin typeface="Calibri"/>
                <a:cs typeface="Calibri"/>
              </a:rPr>
              <a:t>A</a:t>
            </a:r>
            <a:r>
              <a:rPr sz="1400" spc="-5" dirty="0">
                <a:latin typeface="Calibri"/>
                <a:cs typeface="Calibri"/>
              </a:rPr>
              <a:t> </a:t>
            </a:r>
            <a:r>
              <a:rPr sz="1400" spc="-10" dirty="0">
                <a:latin typeface="Calibri"/>
                <a:cs typeface="Calibri"/>
              </a:rPr>
              <a:t>FROID </a:t>
            </a:r>
            <a:r>
              <a:rPr sz="1400" spc="-395" dirty="0">
                <a:latin typeface="Calibri"/>
                <a:cs typeface="Calibri"/>
              </a:rPr>
              <a:t> </a:t>
            </a:r>
            <a:r>
              <a:rPr sz="1400" spc="-15" dirty="0">
                <a:latin typeface="Calibri"/>
                <a:cs typeface="Calibri"/>
              </a:rPr>
              <a:t>(PROTECTION</a:t>
            </a:r>
            <a:r>
              <a:rPr sz="1400" dirty="0">
                <a:latin typeface="Calibri"/>
                <a:cs typeface="Calibri"/>
              </a:rPr>
              <a:t> </a:t>
            </a:r>
            <a:r>
              <a:rPr sz="1400" spc="-5" dirty="0">
                <a:latin typeface="Calibri"/>
                <a:cs typeface="Calibri"/>
              </a:rPr>
              <a:t>CABLE</a:t>
            </a:r>
            <a:r>
              <a:rPr sz="1400" dirty="0">
                <a:latin typeface="Calibri"/>
                <a:cs typeface="Calibri"/>
              </a:rPr>
              <a:t> </a:t>
            </a:r>
            <a:r>
              <a:rPr sz="1400" spc="-5" dirty="0">
                <a:latin typeface="Calibri"/>
                <a:cs typeface="Calibri"/>
              </a:rPr>
              <a:t>SENSIBLE)</a:t>
            </a:r>
            <a:endParaRPr sz="1400" dirty="0">
              <a:latin typeface="Calibri"/>
              <a:cs typeface="Calibri"/>
            </a:endParaRPr>
          </a:p>
          <a:p>
            <a:pPr marL="298450" indent="-285750">
              <a:lnSpc>
                <a:spcPts val="2150"/>
              </a:lnSpc>
              <a:buChar char="-"/>
              <a:tabLst>
                <a:tab pos="297815" algn="l"/>
                <a:tab pos="298450" algn="l"/>
              </a:tabLst>
            </a:pPr>
            <a:r>
              <a:rPr sz="1400" spc="-5" dirty="0">
                <a:latin typeface="Calibri"/>
                <a:cs typeface="Calibri"/>
              </a:rPr>
              <a:t>GAINE</a:t>
            </a:r>
            <a:r>
              <a:rPr sz="1400" spc="-10" dirty="0">
                <a:latin typeface="Calibri"/>
                <a:cs typeface="Calibri"/>
              </a:rPr>
              <a:t> </a:t>
            </a:r>
            <a:r>
              <a:rPr sz="1400" spc="-5" dirty="0">
                <a:latin typeface="Calibri"/>
                <a:cs typeface="Calibri"/>
              </a:rPr>
              <a:t>KYNAR</a:t>
            </a:r>
            <a:r>
              <a:rPr sz="1400" spc="-10" dirty="0">
                <a:latin typeface="Calibri"/>
                <a:cs typeface="Calibri"/>
              </a:rPr>
              <a:t> </a:t>
            </a:r>
            <a:r>
              <a:rPr sz="1400" spc="-30" dirty="0">
                <a:latin typeface="Calibri"/>
                <a:cs typeface="Calibri"/>
              </a:rPr>
              <a:t>(RATTRAPAGE</a:t>
            </a:r>
            <a:r>
              <a:rPr sz="1400" spc="-5" dirty="0">
                <a:latin typeface="Calibri"/>
                <a:cs typeface="Calibri"/>
              </a:rPr>
              <a:t> </a:t>
            </a:r>
            <a:r>
              <a:rPr sz="1400" spc="-25" dirty="0">
                <a:latin typeface="Calibri"/>
                <a:cs typeface="Calibri"/>
              </a:rPr>
              <a:t>CONTACT)</a:t>
            </a:r>
            <a:endParaRPr sz="1400" dirty="0">
              <a:latin typeface="Calibri"/>
              <a:cs typeface="Calibri"/>
            </a:endParaRPr>
          </a:p>
          <a:p>
            <a:pPr marL="298450" indent="-285750">
              <a:lnSpc>
                <a:spcPts val="2135"/>
              </a:lnSpc>
              <a:spcBef>
                <a:spcPts val="25"/>
              </a:spcBef>
              <a:buChar char="-"/>
              <a:tabLst>
                <a:tab pos="297815" algn="l"/>
                <a:tab pos="298450" algn="l"/>
              </a:tabLst>
            </a:pPr>
            <a:r>
              <a:rPr sz="1400" spc="-5" dirty="0">
                <a:latin typeface="Calibri"/>
                <a:cs typeface="Calibri"/>
              </a:rPr>
              <a:t>BOUGIE</a:t>
            </a:r>
            <a:endParaRPr sz="1400" dirty="0">
              <a:latin typeface="Calibri"/>
              <a:cs typeface="Calibri"/>
            </a:endParaRPr>
          </a:p>
          <a:p>
            <a:pPr marL="298450" indent="-285750">
              <a:lnSpc>
                <a:spcPts val="2135"/>
              </a:lnSpc>
              <a:buChar char="-"/>
              <a:tabLst>
                <a:tab pos="297815" algn="l"/>
                <a:tab pos="298450" algn="l"/>
              </a:tabLst>
            </a:pPr>
            <a:r>
              <a:rPr sz="1400" spc="-5" dirty="0">
                <a:latin typeface="Calibri"/>
                <a:cs typeface="Calibri"/>
              </a:rPr>
              <a:t>GAINE</a:t>
            </a:r>
            <a:r>
              <a:rPr sz="1400" spc="-10" dirty="0">
                <a:latin typeface="Calibri"/>
                <a:cs typeface="Calibri"/>
              </a:rPr>
              <a:t> </a:t>
            </a:r>
            <a:r>
              <a:rPr sz="1400" spc="-5" dirty="0">
                <a:latin typeface="Calibri"/>
                <a:cs typeface="Calibri"/>
              </a:rPr>
              <a:t>HTNS OU MOMEX</a:t>
            </a:r>
            <a:r>
              <a:rPr sz="1400" dirty="0">
                <a:latin typeface="Calibri"/>
                <a:cs typeface="Calibri"/>
              </a:rPr>
              <a:t> </a:t>
            </a:r>
            <a:r>
              <a:rPr sz="1400" spc="-5" dirty="0">
                <a:latin typeface="Calibri"/>
                <a:cs typeface="Calibri"/>
              </a:rPr>
              <a:t>(VERTE EN</a:t>
            </a:r>
            <a:r>
              <a:rPr sz="1400" dirty="0">
                <a:latin typeface="Calibri"/>
                <a:cs typeface="Calibri"/>
              </a:rPr>
              <a:t> </a:t>
            </a:r>
            <a:r>
              <a:rPr sz="1400" spc="-15" dirty="0">
                <a:latin typeface="Calibri"/>
                <a:cs typeface="Calibri"/>
              </a:rPr>
              <a:t>TOILE)</a:t>
            </a:r>
            <a:endParaRPr sz="1400" dirty="0">
              <a:latin typeface="Calibri"/>
              <a:cs typeface="Calibri"/>
            </a:endParaRPr>
          </a:p>
          <a:p>
            <a:pPr marL="12700">
              <a:lnSpc>
                <a:spcPct val="100000"/>
              </a:lnSpc>
              <a:spcBef>
                <a:spcPts val="25"/>
              </a:spcBef>
              <a:tabLst>
                <a:tab pos="297815" algn="l"/>
              </a:tabLst>
            </a:pPr>
            <a:r>
              <a:rPr sz="1400" dirty="0">
                <a:latin typeface="Calibri"/>
                <a:cs typeface="Calibri"/>
              </a:rPr>
              <a:t>-	</a:t>
            </a:r>
            <a:r>
              <a:rPr sz="1400" spc="-10" dirty="0">
                <a:latin typeface="Calibri"/>
                <a:cs typeface="Calibri"/>
              </a:rPr>
              <a:t>……</a:t>
            </a:r>
            <a:endParaRPr sz="1400" dirty="0">
              <a:latin typeface="Calibri"/>
              <a:cs typeface="Calibri"/>
            </a:endParaRPr>
          </a:p>
        </p:txBody>
      </p:sp>
      <p:sp>
        <p:nvSpPr>
          <p:cNvPr id="2" name="ZoneTexte 1">
            <a:extLst>
              <a:ext uri="{FF2B5EF4-FFF2-40B4-BE49-F238E27FC236}">
                <a16:creationId xmlns:a16="http://schemas.microsoft.com/office/drawing/2014/main" id="{68C9BAB9-1918-BE4F-B5FE-68C25EB6783C}"/>
              </a:ext>
            </a:extLst>
          </p:cNvPr>
          <p:cNvSpPr txBox="1"/>
          <p:nvPr/>
        </p:nvSpPr>
        <p:spPr>
          <a:xfrm>
            <a:off x="7233992" y="3140227"/>
            <a:ext cx="2511287" cy="461665"/>
          </a:xfrm>
          <a:prstGeom prst="rect">
            <a:avLst/>
          </a:prstGeom>
          <a:noFill/>
        </p:spPr>
        <p:txBody>
          <a:bodyPr wrap="square" rtlCol="0">
            <a:spAutoFit/>
          </a:bodyPr>
          <a:lstStyle/>
          <a:p>
            <a:r>
              <a:rPr lang="fr-FR" sz="2400" spc="-50" dirty="0"/>
              <a:t>C</a:t>
            </a:r>
            <a:r>
              <a:rPr lang="fr-FR" sz="2400" spc="-5" dirty="0"/>
              <a:t>O</a:t>
            </a:r>
            <a:r>
              <a:rPr lang="fr-FR" sz="2400" dirty="0"/>
              <a:t>N</a:t>
            </a:r>
            <a:r>
              <a:rPr lang="fr-FR" sz="2400" spc="-10" dirty="0"/>
              <a:t>S</a:t>
            </a:r>
            <a:r>
              <a:rPr lang="fr-FR" sz="2400" spc="-5" dirty="0"/>
              <a:t>OMM</a:t>
            </a:r>
            <a:r>
              <a:rPr lang="fr-FR" sz="2400" spc="-10" dirty="0"/>
              <a:t>A</a:t>
            </a:r>
            <a:r>
              <a:rPr lang="fr-FR" sz="2400" spc="-5" dirty="0"/>
              <a:t>B</a:t>
            </a:r>
            <a:r>
              <a:rPr lang="fr-FR" sz="2400" spc="-10" dirty="0"/>
              <a:t>L</a:t>
            </a:r>
            <a:r>
              <a:rPr lang="fr-FR" sz="2400" dirty="0"/>
              <a:t>E</a:t>
            </a:r>
          </a:p>
        </p:txBody>
      </p:sp>
      <p:sp>
        <p:nvSpPr>
          <p:cNvPr id="3" name="ZoneTexte 2">
            <a:extLst>
              <a:ext uri="{FF2B5EF4-FFF2-40B4-BE49-F238E27FC236}">
                <a16:creationId xmlns:a16="http://schemas.microsoft.com/office/drawing/2014/main" id="{2841FDC5-3756-D46C-5BAB-A9D64FA81340}"/>
              </a:ext>
            </a:extLst>
          </p:cNvPr>
          <p:cNvSpPr txBox="1"/>
          <p:nvPr/>
        </p:nvSpPr>
        <p:spPr>
          <a:xfrm>
            <a:off x="2689522" y="299133"/>
            <a:ext cx="8587474" cy="461665"/>
          </a:xfrm>
          <a:prstGeom prst="rect">
            <a:avLst/>
          </a:prstGeom>
          <a:noFill/>
        </p:spPr>
        <p:txBody>
          <a:bodyPr wrap="square">
            <a:spAutoFit/>
          </a:bodyPr>
          <a:lstStyle/>
          <a:p>
            <a:pPr algn="ctr"/>
            <a:r>
              <a:rPr lang="fr-FR" sz="2400" b="1" i="1" dirty="0">
                <a:solidFill>
                  <a:schemeClr val="accent1"/>
                </a:solidFill>
              </a:rPr>
              <a:t>Organisation/modalités de mise en œuvre avec les établissements</a:t>
            </a:r>
          </a:p>
        </p:txBody>
      </p:sp>
    </p:spTree>
    <p:extLst>
      <p:ext uri="{BB962C8B-B14F-4D97-AF65-F5344CB8AC3E}">
        <p14:creationId xmlns:p14="http://schemas.microsoft.com/office/powerpoint/2010/main" val="207016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12" name="object 8">
            <a:extLst>
              <a:ext uri="{FF2B5EF4-FFF2-40B4-BE49-F238E27FC236}">
                <a16:creationId xmlns:a16="http://schemas.microsoft.com/office/drawing/2014/main" id="{3908E41B-6916-7942-83B4-03256397B735}"/>
              </a:ext>
            </a:extLst>
          </p:cNvPr>
          <p:cNvSpPr txBox="1">
            <a:spLocks/>
          </p:cNvSpPr>
          <p:nvPr/>
        </p:nvSpPr>
        <p:spPr>
          <a:xfrm>
            <a:off x="315823" y="799162"/>
            <a:ext cx="6313761"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09600">
              <a:lnSpc>
                <a:spcPct val="100000"/>
              </a:lnSpc>
              <a:spcBef>
                <a:spcPts val="100"/>
              </a:spcBef>
            </a:pPr>
            <a:r>
              <a:rPr lang="fr-FR" sz="2800" u="sng" spc="-10" dirty="0"/>
              <a:t>OUTILLAGE</a:t>
            </a:r>
            <a:r>
              <a:rPr lang="fr-FR" sz="2800" u="sng" spc="-65" dirty="0"/>
              <a:t> </a:t>
            </a:r>
            <a:r>
              <a:rPr lang="fr-FR" sz="2800" u="sng" spc="-55" dirty="0"/>
              <a:t>STANDARD</a:t>
            </a:r>
          </a:p>
        </p:txBody>
      </p:sp>
      <p:pic>
        <p:nvPicPr>
          <p:cNvPr id="13" name="object 9">
            <a:extLst>
              <a:ext uri="{FF2B5EF4-FFF2-40B4-BE49-F238E27FC236}">
                <a16:creationId xmlns:a16="http://schemas.microsoft.com/office/drawing/2014/main" id="{95137316-7229-804C-907B-3F3571A6295C}"/>
              </a:ext>
            </a:extLst>
          </p:cNvPr>
          <p:cNvPicPr/>
          <p:nvPr/>
        </p:nvPicPr>
        <p:blipFill>
          <a:blip r:embed="rId4" cstate="print"/>
          <a:stretch>
            <a:fillRect/>
          </a:stretch>
        </p:blipFill>
        <p:spPr>
          <a:xfrm>
            <a:off x="8445813" y="1425641"/>
            <a:ext cx="1666788" cy="1850812"/>
          </a:xfrm>
          <a:prstGeom prst="rect">
            <a:avLst/>
          </a:prstGeom>
          <a:effectLst>
            <a:softEdge rad="101600"/>
          </a:effectLst>
        </p:spPr>
      </p:pic>
      <p:pic>
        <p:nvPicPr>
          <p:cNvPr id="14" name="object 10">
            <a:extLst>
              <a:ext uri="{FF2B5EF4-FFF2-40B4-BE49-F238E27FC236}">
                <a16:creationId xmlns:a16="http://schemas.microsoft.com/office/drawing/2014/main" id="{EA26248A-DD80-464F-93D4-5832A3D79F5A}"/>
              </a:ext>
            </a:extLst>
          </p:cNvPr>
          <p:cNvPicPr/>
          <p:nvPr/>
        </p:nvPicPr>
        <p:blipFill>
          <a:blip r:embed="rId5" cstate="print"/>
          <a:stretch>
            <a:fillRect/>
          </a:stretch>
        </p:blipFill>
        <p:spPr>
          <a:xfrm>
            <a:off x="7039503" y="1273094"/>
            <a:ext cx="1666788" cy="2155906"/>
          </a:xfrm>
          <a:prstGeom prst="rect">
            <a:avLst/>
          </a:prstGeom>
          <a:effectLst>
            <a:softEdge rad="101600"/>
          </a:effectLst>
        </p:spPr>
      </p:pic>
      <p:sp>
        <p:nvSpPr>
          <p:cNvPr id="16" name="object 12">
            <a:extLst>
              <a:ext uri="{FF2B5EF4-FFF2-40B4-BE49-F238E27FC236}">
                <a16:creationId xmlns:a16="http://schemas.microsoft.com/office/drawing/2014/main" id="{290E33B8-B553-7A48-B4D1-20D83F6E09D1}"/>
              </a:ext>
            </a:extLst>
          </p:cNvPr>
          <p:cNvSpPr txBox="1"/>
          <p:nvPr/>
        </p:nvSpPr>
        <p:spPr>
          <a:xfrm>
            <a:off x="906643" y="1285747"/>
            <a:ext cx="4540885" cy="3311525"/>
          </a:xfrm>
          <a:prstGeom prst="rect">
            <a:avLst/>
          </a:prstGeom>
        </p:spPr>
        <p:txBody>
          <a:bodyPr vert="horz" wrap="square" lIns="0" tIns="12700" rIns="0" bIns="0" rtlCol="0">
            <a:spAutoFit/>
          </a:bodyPr>
          <a:lstStyle/>
          <a:p>
            <a:pPr marL="298450" indent="-285750">
              <a:lnSpc>
                <a:spcPts val="2135"/>
              </a:lnSpc>
              <a:spcBef>
                <a:spcPts val="100"/>
              </a:spcBef>
              <a:buChar char="-"/>
              <a:tabLst>
                <a:tab pos="297815" algn="l"/>
                <a:tab pos="298450" algn="l"/>
              </a:tabLst>
            </a:pPr>
            <a:r>
              <a:rPr sz="1600" spc="-5" dirty="0">
                <a:latin typeface="Calibri"/>
                <a:cs typeface="Calibri"/>
              </a:rPr>
              <a:t>PINCE </a:t>
            </a:r>
            <a:r>
              <a:rPr sz="1600" dirty="0">
                <a:latin typeface="Calibri"/>
                <a:cs typeface="Calibri"/>
              </a:rPr>
              <a:t>A</a:t>
            </a:r>
            <a:r>
              <a:rPr sz="1600" spc="-5" dirty="0">
                <a:latin typeface="Calibri"/>
                <a:cs typeface="Calibri"/>
              </a:rPr>
              <a:t> DENUDER </a:t>
            </a:r>
            <a:r>
              <a:rPr sz="1600" spc="-15" dirty="0">
                <a:latin typeface="Calibri"/>
                <a:cs typeface="Calibri"/>
              </a:rPr>
              <a:t>GAUCG</a:t>
            </a:r>
            <a:r>
              <a:rPr sz="1600" spc="5" dirty="0">
                <a:latin typeface="Calibri"/>
                <a:cs typeface="Calibri"/>
              </a:rPr>
              <a:t> </a:t>
            </a:r>
            <a:r>
              <a:rPr sz="1600" dirty="0">
                <a:latin typeface="Calibri"/>
                <a:cs typeface="Calibri"/>
              </a:rPr>
              <a:t>16 À</a:t>
            </a:r>
            <a:r>
              <a:rPr sz="1600" spc="-5" dirty="0">
                <a:latin typeface="Calibri"/>
                <a:cs typeface="Calibri"/>
              </a:rPr>
              <a:t> </a:t>
            </a:r>
            <a:r>
              <a:rPr sz="1600" dirty="0">
                <a:latin typeface="Calibri"/>
                <a:cs typeface="Calibri"/>
              </a:rPr>
              <a:t>26</a:t>
            </a:r>
            <a:r>
              <a:rPr sz="1600" spc="5" dirty="0">
                <a:latin typeface="Calibri"/>
                <a:cs typeface="Calibri"/>
              </a:rPr>
              <a:t> </a:t>
            </a:r>
            <a:r>
              <a:rPr sz="1600" spc="-5" dirty="0">
                <a:latin typeface="Calibri"/>
                <a:cs typeface="Calibri"/>
              </a:rPr>
              <a:t>ET </a:t>
            </a:r>
            <a:r>
              <a:rPr sz="1600" dirty="0">
                <a:latin typeface="Calibri"/>
                <a:cs typeface="Calibri"/>
              </a:rPr>
              <a:t>10 À 14</a:t>
            </a:r>
          </a:p>
          <a:p>
            <a:pPr marL="298450" indent="-285750">
              <a:lnSpc>
                <a:spcPts val="2135"/>
              </a:lnSpc>
              <a:buChar char="-"/>
              <a:tabLst>
                <a:tab pos="297815" algn="l"/>
                <a:tab pos="298450" algn="l"/>
              </a:tabLst>
            </a:pPr>
            <a:r>
              <a:rPr sz="1600" dirty="0">
                <a:latin typeface="Calibri"/>
                <a:cs typeface="Calibri"/>
              </a:rPr>
              <a:t>CLE</a:t>
            </a:r>
            <a:r>
              <a:rPr sz="1600" spc="-20" dirty="0">
                <a:latin typeface="Calibri"/>
                <a:cs typeface="Calibri"/>
              </a:rPr>
              <a:t> </a:t>
            </a:r>
            <a:r>
              <a:rPr sz="1600" dirty="0">
                <a:latin typeface="Calibri"/>
                <a:cs typeface="Calibri"/>
              </a:rPr>
              <a:t>A</a:t>
            </a:r>
            <a:r>
              <a:rPr sz="1600" spc="-20" dirty="0">
                <a:latin typeface="Calibri"/>
                <a:cs typeface="Calibri"/>
              </a:rPr>
              <a:t> </a:t>
            </a:r>
            <a:r>
              <a:rPr sz="1600" spc="-5" dirty="0">
                <a:latin typeface="Calibri"/>
                <a:cs typeface="Calibri"/>
              </a:rPr>
              <a:t>SANGLE</a:t>
            </a:r>
            <a:r>
              <a:rPr sz="1600" spc="-20" dirty="0">
                <a:latin typeface="Calibri"/>
                <a:cs typeface="Calibri"/>
              </a:rPr>
              <a:t> </a:t>
            </a:r>
            <a:r>
              <a:rPr sz="1600" spc="-5" dirty="0">
                <a:latin typeface="Calibri"/>
                <a:cs typeface="Calibri"/>
              </a:rPr>
              <a:t>(SERRAGE)</a:t>
            </a:r>
            <a:endParaRPr sz="1600" dirty="0">
              <a:latin typeface="Calibri"/>
              <a:cs typeface="Calibri"/>
            </a:endParaRPr>
          </a:p>
          <a:p>
            <a:pPr marL="298450" indent="-285750">
              <a:lnSpc>
                <a:spcPct val="100000"/>
              </a:lnSpc>
              <a:spcBef>
                <a:spcPts val="25"/>
              </a:spcBef>
              <a:buChar char="-"/>
              <a:tabLst>
                <a:tab pos="297815" algn="l"/>
                <a:tab pos="298450" algn="l"/>
              </a:tabLst>
            </a:pPr>
            <a:r>
              <a:rPr sz="1600" spc="-5" dirty="0">
                <a:latin typeface="Calibri"/>
                <a:cs typeface="Calibri"/>
              </a:rPr>
              <a:t>PINCE</a:t>
            </a:r>
            <a:r>
              <a:rPr sz="1600" spc="-10" dirty="0">
                <a:latin typeface="Calibri"/>
                <a:cs typeface="Calibri"/>
              </a:rPr>
              <a:t> </a:t>
            </a:r>
            <a:r>
              <a:rPr sz="1600" dirty="0">
                <a:latin typeface="Calibri"/>
                <a:cs typeface="Calibri"/>
              </a:rPr>
              <a:t>A</a:t>
            </a:r>
            <a:r>
              <a:rPr sz="1600" spc="-10" dirty="0">
                <a:latin typeface="Calibri"/>
                <a:cs typeface="Calibri"/>
              </a:rPr>
              <a:t> SERTIR</a:t>
            </a:r>
            <a:r>
              <a:rPr sz="1600" spc="-5" dirty="0">
                <a:latin typeface="Calibri"/>
                <a:cs typeface="Calibri"/>
              </a:rPr>
              <a:t> ET</a:t>
            </a:r>
            <a:r>
              <a:rPr sz="1600" spc="-10" dirty="0">
                <a:latin typeface="Calibri"/>
                <a:cs typeface="Calibri"/>
              </a:rPr>
              <a:t> TOURELLE</a:t>
            </a:r>
            <a:endParaRPr sz="1600" dirty="0">
              <a:latin typeface="Calibri"/>
              <a:cs typeface="Calibri"/>
            </a:endParaRPr>
          </a:p>
          <a:p>
            <a:pPr marL="755650" lvl="1" indent="-286385">
              <a:lnSpc>
                <a:spcPts val="2125"/>
              </a:lnSpc>
              <a:spcBef>
                <a:spcPts val="45"/>
              </a:spcBef>
              <a:buFont typeface="Wingdings"/>
              <a:buChar char=""/>
              <a:tabLst>
                <a:tab pos="755650" algn="l"/>
              </a:tabLst>
            </a:pPr>
            <a:r>
              <a:rPr sz="1600" spc="-5" dirty="0">
                <a:latin typeface="Calibri"/>
                <a:cs typeface="Calibri"/>
              </a:rPr>
              <a:t>BLEU</a:t>
            </a:r>
            <a:r>
              <a:rPr sz="1600" spc="-35" dirty="0">
                <a:latin typeface="Calibri"/>
                <a:cs typeface="Calibri"/>
              </a:rPr>
              <a:t> </a:t>
            </a:r>
            <a:r>
              <a:rPr sz="1600" spc="-5" dirty="0">
                <a:latin typeface="Calibri"/>
                <a:cs typeface="Calibri"/>
              </a:rPr>
              <a:t>201</a:t>
            </a:r>
            <a:endParaRPr sz="1600" dirty="0">
              <a:latin typeface="Calibri"/>
              <a:cs typeface="Calibri"/>
            </a:endParaRPr>
          </a:p>
          <a:p>
            <a:pPr marL="755650" lvl="1" indent="-286385">
              <a:lnSpc>
                <a:spcPts val="2125"/>
              </a:lnSpc>
              <a:buFont typeface="Wingdings"/>
              <a:buChar char=""/>
              <a:tabLst>
                <a:tab pos="755650" algn="l"/>
              </a:tabLst>
            </a:pPr>
            <a:r>
              <a:rPr sz="1600" spc="-10" dirty="0">
                <a:latin typeface="Calibri"/>
                <a:cs typeface="Calibri"/>
              </a:rPr>
              <a:t>VERTE</a:t>
            </a:r>
            <a:r>
              <a:rPr sz="1600" spc="-35" dirty="0">
                <a:latin typeface="Calibri"/>
                <a:cs typeface="Calibri"/>
              </a:rPr>
              <a:t> </a:t>
            </a:r>
            <a:r>
              <a:rPr sz="1600" spc="-5" dirty="0">
                <a:latin typeface="Calibri"/>
                <a:cs typeface="Calibri"/>
              </a:rPr>
              <a:t>701</a:t>
            </a:r>
            <a:endParaRPr sz="1600" dirty="0">
              <a:latin typeface="Calibri"/>
              <a:cs typeface="Calibri"/>
            </a:endParaRPr>
          </a:p>
          <a:p>
            <a:pPr marL="298450" indent="-285750">
              <a:lnSpc>
                <a:spcPts val="2135"/>
              </a:lnSpc>
              <a:spcBef>
                <a:spcPts val="50"/>
              </a:spcBef>
              <a:buChar char="-"/>
              <a:tabLst>
                <a:tab pos="297815" algn="l"/>
                <a:tab pos="298450" algn="l"/>
              </a:tabLst>
            </a:pPr>
            <a:r>
              <a:rPr sz="1600" spc="-5" dirty="0">
                <a:latin typeface="Calibri"/>
                <a:cs typeface="Calibri"/>
              </a:rPr>
              <a:t>PINCE</a:t>
            </a:r>
            <a:r>
              <a:rPr sz="1600" spc="-25" dirty="0">
                <a:latin typeface="Calibri"/>
                <a:cs typeface="Calibri"/>
              </a:rPr>
              <a:t> COUPANTE</a:t>
            </a:r>
            <a:endParaRPr sz="1600" dirty="0">
              <a:latin typeface="Calibri"/>
              <a:cs typeface="Calibri"/>
            </a:endParaRPr>
          </a:p>
          <a:p>
            <a:pPr marL="298450" indent="-285750">
              <a:lnSpc>
                <a:spcPts val="2135"/>
              </a:lnSpc>
              <a:buChar char="-"/>
              <a:tabLst>
                <a:tab pos="297815" algn="l"/>
                <a:tab pos="298450" algn="l"/>
              </a:tabLst>
            </a:pPr>
            <a:r>
              <a:rPr sz="1600" spc="-15" dirty="0">
                <a:latin typeface="Calibri"/>
                <a:cs typeface="Calibri"/>
              </a:rPr>
              <a:t>PISTOLET</a:t>
            </a:r>
            <a:r>
              <a:rPr sz="1600" spc="-10" dirty="0">
                <a:latin typeface="Calibri"/>
                <a:cs typeface="Calibri"/>
              </a:rPr>
              <a:t> </a:t>
            </a:r>
            <a:r>
              <a:rPr sz="1600" dirty="0">
                <a:latin typeface="Calibri"/>
                <a:cs typeface="Calibri"/>
              </a:rPr>
              <a:t>A</a:t>
            </a:r>
            <a:r>
              <a:rPr sz="1600" spc="-15" dirty="0">
                <a:latin typeface="Calibri"/>
                <a:cs typeface="Calibri"/>
              </a:rPr>
              <a:t> </a:t>
            </a:r>
            <a:r>
              <a:rPr sz="1600" spc="-5" dirty="0">
                <a:latin typeface="Calibri"/>
                <a:cs typeface="Calibri"/>
              </a:rPr>
              <a:t>TYRAPS</a:t>
            </a:r>
            <a:r>
              <a:rPr sz="1600" spc="-10" dirty="0">
                <a:latin typeface="Calibri"/>
                <a:cs typeface="Calibri"/>
              </a:rPr>
              <a:t> </a:t>
            </a:r>
            <a:r>
              <a:rPr sz="1600" spc="-5" dirty="0">
                <a:latin typeface="Calibri"/>
                <a:cs typeface="Calibri"/>
              </a:rPr>
              <a:t>OU</a:t>
            </a:r>
            <a:r>
              <a:rPr sz="1600" spc="-10" dirty="0">
                <a:latin typeface="Calibri"/>
                <a:cs typeface="Calibri"/>
              </a:rPr>
              <a:t> RYZLAN</a:t>
            </a:r>
            <a:endParaRPr sz="1600" dirty="0">
              <a:latin typeface="Calibri"/>
              <a:cs typeface="Calibri"/>
            </a:endParaRPr>
          </a:p>
          <a:p>
            <a:pPr marL="298450" indent="-285750">
              <a:lnSpc>
                <a:spcPct val="100000"/>
              </a:lnSpc>
              <a:spcBef>
                <a:spcPts val="25"/>
              </a:spcBef>
              <a:buChar char="-"/>
              <a:tabLst>
                <a:tab pos="297815" algn="l"/>
                <a:tab pos="298450" algn="l"/>
              </a:tabLst>
            </a:pPr>
            <a:r>
              <a:rPr sz="1600" dirty="0">
                <a:latin typeface="Calibri"/>
                <a:cs typeface="Calibri"/>
              </a:rPr>
              <a:t>CUTTER</a:t>
            </a:r>
          </a:p>
          <a:p>
            <a:pPr marL="298450" indent="-285750">
              <a:lnSpc>
                <a:spcPts val="2125"/>
              </a:lnSpc>
              <a:spcBef>
                <a:spcPts val="45"/>
              </a:spcBef>
              <a:buChar char="-"/>
              <a:tabLst>
                <a:tab pos="297815" algn="l"/>
                <a:tab pos="298450" algn="l"/>
              </a:tabLst>
            </a:pPr>
            <a:r>
              <a:rPr sz="1600" spc="-15" dirty="0">
                <a:latin typeface="Calibri"/>
                <a:cs typeface="Calibri"/>
              </a:rPr>
              <a:t>PISTOLET</a:t>
            </a:r>
            <a:r>
              <a:rPr sz="1600" spc="-20" dirty="0">
                <a:latin typeface="Calibri"/>
                <a:cs typeface="Calibri"/>
              </a:rPr>
              <a:t> CHAUFFANT</a:t>
            </a:r>
            <a:endParaRPr sz="1600" dirty="0">
              <a:latin typeface="Calibri"/>
              <a:cs typeface="Calibri"/>
            </a:endParaRPr>
          </a:p>
          <a:p>
            <a:pPr marL="298450" indent="-285750">
              <a:lnSpc>
                <a:spcPts val="2125"/>
              </a:lnSpc>
              <a:buChar char="-"/>
              <a:tabLst>
                <a:tab pos="297815" algn="l"/>
                <a:tab pos="298450" algn="l"/>
              </a:tabLst>
            </a:pPr>
            <a:r>
              <a:rPr sz="1600" spc="-10" dirty="0">
                <a:latin typeface="Calibri"/>
                <a:cs typeface="Calibri"/>
              </a:rPr>
              <a:t>PLUME</a:t>
            </a:r>
            <a:r>
              <a:rPr sz="1600" spc="-25" dirty="0">
                <a:latin typeface="Calibri"/>
                <a:cs typeface="Calibri"/>
              </a:rPr>
              <a:t> </a:t>
            </a:r>
            <a:r>
              <a:rPr sz="1600" spc="-5" dirty="0">
                <a:latin typeface="Calibri"/>
                <a:cs typeface="Calibri"/>
              </a:rPr>
              <a:t>(ENFICHEUR</a:t>
            </a:r>
            <a:r>
              <a:rPr sz="1600" spc="-20" dirty="0">
                <a:latin typeface="Calibri"/>
                <a:cs typeface="Calibri"/>
              </a:rPr>
              <a:t> </a:t>
            </a:r>
            <a:r>
              <a:rPr sz="1600" spc="-5" dirty="0">
                <a:latin typeface="Calibri"/>
                <a:cs typeface="Calibri"/>
              </a:rPr>
              <a:t>/DESENFICHEUR</a:t>
            </a:r>
            <a:endParaRPr sz="1600" dirty="0">
              <a:latin typeface="Calibri"/>
              <a:cs typeface="Calibri"/>
            </a:endParaRPr>
          </a:p>
          <a:p>
            <a:pPr marL="298450" indent="-285750">
              <a:lnSpc>
                <a:spcPts val="2135"/>
              </a:lnSpc>
              <a:spcBef>
                <a:spcPts val="50"/>
              </a:spcBef>
              <a:buChar char="-"/>
              <a:tabLst>
                <a:tab pos="297815" algn="l"/>
                <a:tab pos="298450" algn="l"/>
              </a:tabLst>
            </a:pPr>
            <a:r>
              <a:rPr sz="1600" spc="-5" dirty="0">
                <a:latin typeface="Calibri"/>
                <a:cs typeface="Calibri"/>
              </a:rPr>
              <a:t>FER</a:t>
            </a:r>
            <a:r>
              <a:rPr sz="1600" spc="-15" dirty="0">
                <a:latin typeface="Calibri"/>
                <a:cs typeface="Calibri"/>
              </a:rPr>
              <a:t> </a:t>
            </a:r>
            <a:r>
              <a:rPr sz="1600" dirty="0">
                <a:latin typeface="Calibri"/>
                <a:cs typeface="Calibri"/>
              </a:rPr>
              <a:t>A</a:t>
            </a:r>
            <a:r>
              <a:rPr sz="1600" spc="-10" dirty="0">
                <a:latin typeface="Calibri"/>
                <a:cs typeface="Calibri"/>
              </a:rPr>
              <a:t> </a:t>
            </a:r>
            <a:r>
              <a:rPr sz="1600" spc="-5" dirty="0">
                <a:latin typeface="Calibri"/>
                <a:cs typeface="Calibri"/>
              </a:rPr>
              <a:t>SOUDER</a:t>
            </a:r>
            <a:r>
              <a:rPr sz="1600" spc="-15" dirty="0">
                <a:latin typeface="Calibri"/>
                <a:cs typeface="Calibri"/>
              </a:rPr>
              <a:t> </a:t>
            </a:r>
            <a:r>
              <a:rPr sz="1600" spc="-5" dirty="0">
                <a:latin typeface="Calibri"/>
                <a:cs typeface="Calibri"/>
              </a:rPr>
              <a:t>ET</a:t>
            </a:r>
            <a:r>
              <a:rPr sz="1600" spc="-10" dirty="0">
                <a:latin typeface="Calibri"/>
                <a:cs typeface="Calibri"/>
              </a:rPr>
              <a:t> </a:t>
            </a:r>
            <a:r>
              <a:rPr sz="1600" spc="-35" dirty="0">
                <a:latin typeface="Calibri"/>
                <a:cs typeface="Calibri"/>
              </a:rPr>
              <a:t>ETAIN</a:t>
            </a:r>
            <a:endParaRPr sz="1600" dirty="0">
              <a:latin typeface="Calibri"/>
              <a:cs typeface="Calibri"/>
            </a:endParaRPr>
          </a:p>
          <a:p>
            <a:pPr marL="298450" indent="-285750">
              <a:lnSpc>
                <a:spcPts val="2135"/>
              </a:lnSpc>
              <a:buChar char="-"/>
              <a:tabLst>
                <a:tab pos="297815" algn="l"/>
                <a:tab pos="298450" algn="l"/>
              </a:tabLst>
            </a:pPr>
            <a:r>
              <a:rPr sz="1600" spc="-10" dirty="0">
                <a:latin typeface="Calibri"/>
                <a:cs typeface="Calibri"/>
              </a:rPr>
              <a:t>BACKSHELL</a:t>
            </a:r>
            <a:endParaRPr sz="1600" dirty="0">
              <a:latin typeface="Calibri"/>
              <a:cs typeface="Calibri"/>
            </a:endParaRPr>
          </a:p>
        </p:txBody>
      </p:sp>
      <p:pic>
        <p:nvPicPr>
          <p:cNvPr id="17" name="object 13">
            <a:extLst>
              <a:ext uri="{FF2B5EF4-FFF2-40B4-BE49-F238E27FC236}">
                <a16:creationId xmlns:a16="http://schemas.microsoft.com/office/drawing/2014/main" id="{9A2CC0C8-FEBE-474D-969F-4B128103E289}"/>
              </a:ext>
            </a:extLst>
          </p:cNvPr>
          <p:cNvPicPr/>
          <p:nvPr/>
        </p:nvPicPr>
        <p:blipFill>
          <a:blip r:embed="rId6" cstate="print"/>
          <a:stretch>
            <a:fillRect/>
          </a:stretch>
        </p:blipFill>
        <p:spPr>
          <a:xfrm rot="5400000">
            <a:off x="9758404" y="4152197"/>
            <a:ext cx="1915246" cy="1538909"/>
          </a:xfrm>
          <a:prstGeom prst="rect">
            <a:avLst/>
          </a:prstGeom>
          <a:ln>
            <a:noFill/>
          </a:ln>
          <a:effectLst>
            <a:outerShdw blurRad="292100" dist="139700" dir="2700000" algn="tl" rotWithShape="0">
              <a:srgbClr val="333333">
                <a:alpha val="65000"/>
              </a:srgbClr>
            </a:outerShdw>
            <a:softEdge rad="141834"/>
          </a:effectLst>
        </p:spPr>
      </p:pic>
      <p:sp>
        <p:nvSpPr>
          <p:cNvPr id="2" name="ZoneTexte 1">
            <a:extLst>
              <a:ext uri="{FF2B5EF4-FFF2-40B4-BE49-F238E27FC236}">
                <a16:creationId xmlns:a16="http://schemas.microsoft.com/office/drawing/2014/main" id="{87F4691D-1D98-CE30-F140-C467D54900D8}"/>
              </a:ext>
            </a:extLst>
          </p:cNvPr>
          <p:cNvSpPr txBox="1"/>
          <p:nvPr/>
        </p:nvSpPr>
        <p:spPr>
          <a:xfrm>
            <a:off x="1881809" y="193421"/>
            <a:ext cx="9495550" cy="461665"/>
          </a:xfrm>
          <a:prstGeom prst="rect">
            <a:avLst/>
          </a:prstGeom>
          <a:noFill/>
        </p:spPr>
        <p:txBody>
          <a:bodyPr wrap="square">
            <a:spAutoFit/>
          </a:bodyPr>
          <a:lstStyle/>
          <a:p>
            <a:pPr algn="ctr"/>
            <a:r>
              <a:rPr lang="fr-FR" sz="2400" b="1" i="1" dirty="0">
                <a:solidFill>
                  <a:schemeClr val="accent1"/>
                </a:solidFill>
              </a:rPr>
              <a:t>Organisation/modalités de mise en œuvre avec les établissements</a:t>
            </a:r>
          </a:p>
        </p:txBody>
      </p:sp>
      <p:pic>
        <p:nvPicPr>
          <p:cNvPr id="3" name="Image 2">
            <a:extLst>
              <a:ext uri="{FF2B5EF4-FFF2-40B4-BE49-F238E27FC236}">
                <a16:creationId xmlns:a16="http://schemas.microsoft.com/office/drawing/2014/main" id="{D6FDBFBF-CBB9-7B52-E6AE-76DB91F84292}"/>
              </a:ext>
            </a:extLst>
          </p:cNvPr>
          <p:cNvPicPr>
            <a:picLocks noChangeAspect="1"/>
          </p:cNvPicPr>
          <p:nvPr/>
        </p:nvPicPr>
        <p:blipFill rotWithShape="1">
          <a:blip r:embed="rId7"/>
          <a:srcRect t="26296"/>
          <a:stretch/>
        </p:blipFill>
        <p:spPr>
          <a:xfrm>
            <a:off x="7118948" y="4137503"/>
            <a:ext cx="2641375" cy="1741771"/>
          </a:xfrm>
          <a:prstGeom prst="rect">
            <a:avLst/>
          </a:prstGeom>
          <a:ln>
            <a:noFill/>
          </a:ln>
          <a:effectLst>
            <a:outerShdw blurRad="292100" dist="139700" dir="2700000" algn="tl" rotWithShape="0">
              <a:srgbClr val="333333">
                <a:alpha val="65000"/>
              </a:srgbClr>
            </a:outerShdw>
            <a:softEdge rad="154513"/>
          </a:effectLst>
        </p:spPr>
      </p:pic>
      <p:pic>
        <p:nvPicPr>
          <p:cNvPr id="18" name="Image 17">
            <a:extLst>
              <a:ext uri="{FF2B5EF4-FFF2-40B4-BE49-F238E27FC236}">
                <a16:creationId xmlns:a16="http://schemas.microsoft.com/office/drawing/2014/main" id="{9195A88F-E686-D4C5-9F08-BEAE5FD836D8}"/>
              </a:ext>
            </a:extLst>
          </p:cNvPr>
          <p:cNvPicPr>
            <a:picLocks noChangeAspect="1"/>
          </p:cNvPicPr>
          <p:nvPr/>
        </p:nvPicPr>
        <p:blipFill>
          <a:blip r:embed="rId8"/>
          <a:stretch>
            <a:fillRect/>
          </a:stretch>
        </p:blipFill>
        <p:spPr>
          <a:xfrm rot="5400000">
            <a:off x="5068090" y="4032693"/>
            <a:ext cx="2110379" cy="1582784"/>
          </a:xfrm>
          <a:prstGeom prst="rect">
            <a:avLst/>
          </a:prstGeom>
          <a:ln>
            <a:noFill/>
          </a:ln>
          <a:effectLst>
            <a:outerShdw blurRad="292100" dist="139700" dir="2700000" algn="tl" rotWithShape="0">
              <a:srgbClr val="333333">
                <a:alpha val="65000"/>
              </a:srgbClr>
            </a:outerShdw>
            <a:softEdge rad="121449"/>
          </a:effectLst>
        </p:spPr>
      </p:pic>
      <p:pic>
        <p:nvPicPr>
          <p:cNvPr id="19" name="Image 18">
            <a:extLst>
              <a:ext uri="{FF2B5EF4-FFF2-40B4-BE49-F238E27FC236}">
                <a16:creationId xmlns:a16="http://schemas.microsoft.com/office/drawing/2014/main" id="{C22E2DA5-A245-17FE-6503-3409A1F6EA6C}"/>
              </a:ext>
            </a:extLst>
          </p:cNvPr>
          <p:cNvPicPr>
            <a:picLocks noChangeAspect="1"/>
          </p:cNvPicPr>
          <p:nvPr/>
        </p:nvPicPr>
        <p:blipFill>
          <a:blip r:embed="rId9"/>
          <a:stretch>
            <a:fillRect/>
          </a:stretch>
        </p:blipFill>
        <p:spPr>
          <a:xfrm rot="5400000">
            <a:off x="9708116" y="1619139"/>
            <a:ext cx="2051879" cy="1538909"/>
          </a:xfrm>
          <a:prstGeom prst="rect">
            <a:avLst/>
          </a:prstGeom>
          <a:ln>
            <a:noFill/>
          </a:ln>
          <a:effectLst>
            <a:outerShdw blurRad="190500" algn="tl" rotWithShape="0">
              <a:srgbClr val="000000">
                <a:alpha val="70000"/>
              </a:srgbClr>
            </a:outerShdw>
          </a:effectLst>
        </p:spPr>
      </p:pic>
      <p:pic>
        <p:nvPicPr>
          <p:cNvPr id="20" name="Image 19">
            <a:extLst>
              <a:ext uri="{FF2B5EF4-FFF2-40B4-BE49-F238E27FC236}">
                <a16:creationId xmlns:a16="http://schemas.microsoft.com/office/drawing/2014/main" id="{BB7926D2-9077-4246-25F2-6C8613AF9705}"/>
              </a:ext>
            </a:extLst>
          </p:cNvPr>
          <p:cNvPicPr>
            <a:picLocks noChangeAspect="1"/>
          </p:cNvPicPr>
          <p:nvPr/>
        </p:nvPicPr>
        <p:blipFill rotWithShape="1">
          <a:blip r:embed="rId10"/>
          <a:srcRect l="35837" t="18132" r="33394" b="12021"/>
          <a:stretch/>
        </p:blipFill>
        <p:spPr>
          <a:xfrm rot="5400000">
            <a:off x="3134266" y="4146951"/>
            <a:ext cx="1282001" cy="2182644"/>
          </a:xfrm>
          <a:prstGeom prst="rect">
            <a:avLst/>
          </a:prstGeom>
          <a:ln>
            <a:noFill/>
          </a:ln>
          <a:effectLst>
            <a:outerShdw blurRad="190500" algn="tl" rotWithShape="0">
              <a:srgbClr val="000000">
                <a:alpha val="70000"/>
              </a:srgbClr>
            </a:outerShdw>
            <a:softEdge rad="142184"/>
          </a:effectLst>
        </p:spPr>
      </p:pic>
      <p:pic>
        <p:nvPicPr>
          <p:cNvPr id="21" name="Image 20">
            <a:extLst>
              <a:ext uri="{FF2B5EF4-FFF2-40B4-BE49-F238E27FC236}">
                <a16:creationId xmlns:a16="http://schemas.microsoft.com/office/drawing/2014/main" id="{32F4A22D-D7B9-E218-8585-BE40D29FA6F6}"/>
              </a:ext>
            </a:extLst>
          </p:cNvPr>
          <p:cNvPicPr>
            <a:picLocks noChangeAspect="1"/>
          </p:cNvPicPr>
          <p:nvPr/>
        </p:nvPicPr>
        <p:blipFill rotWithShape="1">
          <a:blip r:embed="rId11"/>
          <a:srcRect l="18235" t="13995" r="9424" b="14516"/>
          <a:stretch/>
        </p:blipFill>
        <p:spPr>
          <a:xfrm rot="5400000">
            <a:off x="5133533" y="1621054"/>
            <a:ext cx="1996725" cy="1479926"/>
          </a:xfrm>
          <a:prstGeom prst="rect">
            <a:avLst/>
          </a:prstGeom>
          <a:ln>
            <a:noFill/>
          </a:ln>
          <a:effectLst>
            <a:outerShdw blurRad="190500" algn="tl" rotWithShape="0">
              <a:srgbClr val="000000">
                <a:alpha val="70000"/>
              </a:srgbClr>
            </a:outerShdw>
            <a:softEdge rad="112562"/>
          </a:effectLst>
        </p:spPr>
      </p:pic>
    </p:spTree>
    <p:extLst>
      <p:ext uri="{BB962C8B-B14F-4D97-AF65-F5344CB8AC3E}">
        <p14:creationId xmlns:p14="http://schemas.microsoft.com/office/powerpoint/2010/main" val="3108346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6" name="object 2">
            <a:extLst>
              <a:ext uri="{FF2B5EF4-FFF2-40B4-BE49-F238E27FC236}">
                <a16:creationId xmlns:a16="http://schemas.microsoft.com/office/drawing/2014/main" id="{497CC276-E8B5-5E4D-A165-171822CC89D5}"/>
              </a:ext>
            </a:extLst>
          </p:cNvPr>
          <p:cNvSpPr txBox="1">
            <a:spLocks/>
          </p:cNvSpPr>
          <p:nvPr/>
        </p:nvSpPr>
        <p:spPr>
          <a:xfrm>
            <a:off x="847604" y="1169077"/>
            <a:ext cx="384133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fr-FR" sz="2800" u="sng" spc="-10" dirty="0"/>
              <a:t>OUTILLAGE</a:t>
            </a:r>
            <a:r>
              <a:rPr lang="fr-FR" sz="2800" u="sng" spc="-35" dirty="0"/>
              <a:t> </a:t>
            </a:r>
            <a:r>
              <a:rPr lang="fr-FR" sz="2800" u="sng" spc="-10" dirty="0"/>
              <a:t>SPECIFIQUE</a:t>
            </a:r>
          </a:p>
        </p:txBody>
      </p:sp>
      <p:sp>
        <p:nvSpPr>
          <p:cNvPr id="7" name="object 3">
            <a:extLst>
              <a:ext uri="{FF2B5EF4-FFF2-40B4-BE49-F238E27FC236}">
                <a16:creationId xmlns:a16="http://schemas.microsoft.com/office/drawing/2014/main" id="{C85B351D-8F90-954F-BAE6-42868B0DC995}"/>
              </a:ext>
            </a:extLst>
          </p:cNvPr>
          <p:cNvSpPr txBox="1"/>
          <p:nvPr/>
        </p:nvSpPr>
        <p:spPr>
          <a:xfrm>
            <a:off x="916939" y="1716532"/>
            <a:ext cx="4898390" cy="1546860"/>
          </a:xfrm>
          <a:prstGeom prst="rect">
            <a:avLst/>
          </a:prstGeom>
        </p:spPr>
        <p:txBody>
          <a:bodyPr vert="horz" wrap="square" lIns="0" tIns="91440" rIns="0" bIns="0" rtlCol="0">
            <a:spAutoFit/>
          </a:bodyPr>
          <a:lstStyle/>
          <a:p>
            <a:pPr marL="241300" indent="-228600">
              <a:lnSpc>
                <a:spcPct val="100000"/>
              </a:lnSpc>
              <a:spcBef>
                <a:spcPts val="720"/>
              </a:spcBef>
              <a:buFont typeface="Arial MT"/>
              <a:buChar char="•"/>
              <a:tabLst>
                <a:tab pos="241300" algn="l"/>
              </a:tabLst>
            </a:pPr>
            <a:r>
              <a:rPr sz="2800" spc="-15" dirty="0">
                <a:latin typeface="Calibri"/>
                <a:cs typeface="Calibri"/>
              </a:rPr>
              <a:t>DECOUPE</a:t>
            </a:r>
            <a:r>
              <a:rPr sz="2800" spc="-25" dirty="0">
                <a:latin typeface="Calibri"/>
                <a:cs typeface="Calibri"/>
              </a:rPr>
              <a:t> </a:t>
            </a:r>
            <a:r>
              <a:rPr sz="2800" spc="-5" dirty="0">
                <a:latin typeface="Calibri"/>
                <a:cs typeface="Calibri"/>
              </a:rPr>
              <a:t>LAZER</a:t>
            </a:r>
            <a:endParaRPr sz="2800" dirty="0">
              <a:latin typeface="Calibri"/>
              <a:cs typeface="Calibri"/>
            </a:endParaRPr>
          </a:p>
          <a:p>
            <a:pPr marL="241300" indent="-228600">
              <a:lnSpc>
                <a:spcPct val="100000"/>
              </a:lnSpc>
              <a:spcBef>
                <a:spcPts val="625"/>
              </a:spcBef>
              <a:buFont typeface="Arial MT"/>
              <a:buChar char="•"/>
              <a:tabLst>
                <a:tab pos="241300" algn="l"/>
              </a:tabLst>
            </a:pPr>
            <a:r>
              <a:rPr sz="2800" spc="-5" dirty="0">
                <a:latin typeface="Calibri"/>
                <a:cs typeface="Calibri"/>
              </a:rPr>
              <a:t>DOUILLE</a:t>
            </a:r>
            <a:r>
              <a:rPr sz="2800" spc="-30" dirty="0">
                <a:latin typeface="Calibri"/>
                <a:cs typeface="Calibri"/>
              </a:rPr>
              <a:t> </a:t>
            </a:r>
            <a:r>
              <a:rPr sz="2800" dirty="0">
                <a:latin typeface="Calibri"/>
                <a:cs typeface="Calibri"/>
              </a:rPr>
              <a:t>A</a:t>
            </a:r>
            <a:r>
              <a:rPr sz="2800" spc="-15" dirty="0">
                <a:latin typeface="Calibri"/>
                <a:cs typeface="Calibri"/>
              </a:rPr>
              <a:t> </a:t>
            </a:r>
            <a:r>
              <a:rPr sz="2800" spc="-25" dirty="0">
                <a:latin typeface="Calibri"/>
                <a:cs typeface="Calibri"/>
              </a:rPr>
              <a:t>ERGOT</a:t>
            </a:r>
            <a:endParaRPr sz="2800" dirty="0">
              <a:latin typeface="Calibri"/>
              <a:cs typeface="Calibri"/>
            </a:endParaRPr>
          </a:p>
          <a:p>
            <a:pPr marL="241300" indent="-228600">
              <a:lnSpc>
                <a:spcPct val="100000"/>
              </a:lnSpc>
              <a:spcBef>
                <a:spcPts val="650"/>
              </a:spcBef>
              <a:buFont typeface="Arial MT"/>
              <a:buChar char="•"/>
              <a:tabLst>
                <a:tab pos="241300" algn="l"/>
              </a:tabLst>
            </a:pPr>
            <a:r>
              <a:rPr sz="2800" spc="-5" dirty="0">
                <a:latin typeface="Calibri"/>
                <a:cs typeface="Calibri"/>
              </a:rPr>
              <a:t>DENUDEUR </a:t>
            </a:r>
            <a:r>
              <a:rPr sz="2800" spc="-15" dirty="0">
                <a:latin typeface="Calibri"/>
                <a:cs typeface="Calibri"/>
              </a:rPr>
              <a:t>COAXIAL</a:t>
            </a:r>
            <a:r>
              <a:rPr sz="2800" spc="-10" dirty="0">
                <a:latin typeface="Calibri"/>
                <a:cs typeface="Calibri"/>
              </a:rPr>
              <a:t> SYLADE </a:t>
            </a:r>
            <a:r>
              <a:rPr sz="2800" dirty="0">
                <a:latin typeface="Calibri"/>
                <a:cs typeface="Calibri"/>
              </a:rPr>
              <a:t>7H</a:t>
            </a:r>
          </a:p>
        </p:txBody>
      </p:sp>
      <p:pic>
        <p:nvPicPr>
          <p:cNvPr id="8" name="object 4">
            <a:extLst>
              <a:ext uri="{FF2B5EF4-FFF2-40B4-BE49-F238E27FC236}">
                <a16:creationId xmlns:a16="http://schemas.microsoft.com/office/drawing/2014/main" id="{6CFE1C6E-027F-C045-8C4A-F6BBA67E25AB}"/>
              </a:ext>
            </a:extLst>
          </p:cNvPr>
          <p:cNvPicPr/>
          <p:nvPr/>
        </p:nvPicPr>
        <p:blipFill>
          <a:blip r:embed="rId4" cstate="print"/>
          <a:stretch>
            <a:fillRect/>
          </a:stretch>
        </p:blipFill>
        <p:spPr>
          <a:xfrm>
            <a:off x="9089460" y="1994691"/>
            <a:ext cx="2185601" cy="2914134"/>
          </a:xfrm>
          <a:prstGeom prst="rect">
            <a:avLst/>
          </a:prstGeom>
          <a:effectLst>
            <a:softEdge rad="139700"/>
          </a:effectLst>
        </p:spPr>
      </p:pic>
      <p:pic>
        <p:nvPicPr>
          <p:cNvPr id="9" name="object 5">
            <a:extLst>
              <a:ext uri="{FF2B5EF4-FFF2-40B4-BE49-F238E27FC236}">
                <a16:creationId xmlns:a16="http://schemas.microsoft.com/office/drawing/2014/main" id="{1D883815-D0AD-E942-A32E-967D5BCB7B69}"/>
              </a:ext>
            </a:extLst>
          </p:cNvPr>
          <p:cNvPicPr/>
          <p:nvPr/>
        </p:nvPicPr>
        <p:blipFill>
          <a:blip r:embed="rId5" cstate="print"/>
          <a:stretch>
            <a:fillRect/>
          </a:stretch>
        </p:blipFill>
        <p:spPr>
          <a:xfrm>
            <a:off x="566931" y="3937214"/>
            <a:ext cx="4122008" cy="1751709"/>
          </a:xfrm>
          <a:prstGeom prst="rect">
            <a:avLst/>
          </a:prstGeom>
          <a:effectLst>
            <a:softEdge rad="165100"/>
          </a:effectLst>
        </p:spPr>
      </p:pic>
      <p:grpSp>
        <p:nvGrpSpPr>
          <p:cNvPr id="10" name="object 6">
            <a:extLst>
              <a:ext uri="{FF2B5EF4-FFF2-40B4-BE49-F238E27FC236}">
                <a16:creationId xmlns:a16="http://schemas.microsoft.com/office/drawing/2014/main" id="{9E19B02A-D03E-634E-AD7A-73415539BEE2}"/>
              </a:ext>
            </a:extLst>
          </p:cNvPr>
          <p:cNvGrpSpPr/>
          <p:nvPr/>
        </p:nvGrpSpPr>
        <p:grpSpPr>
          <a:xfrm>
            <a:off x="5074023" y="1062864"/>
            <a:ext cx="4011295" cy="5063490"/>
            <a:chOff x="5074023" y="1248987"/>
            <a:chExt cx="4011295" cy="5063490"/>
          </a:xfrm>
        </p:grpSpPr>
        <p:pic>
          <p:nvPicPr>
            <p:cNvPr id="11" name="object 7">
              <a:extLst>
                <a:ext uri="{FF2B5EF4-FFF2-40B4-BE49-F238E27FC236}">
                  <a16:creationId xmlns:a16="http://schemas.microsoft.com/office/drawing/2014/main" id="{1F796550-FA30-E042-B652-61AD02882672}"/>
                </a:ext>
              </a:extLst>
            </p:cNvPr>
            <p:cNvPicPr/>
            <p:nvPr/>
          </p:nvPicPr>
          <p:blipFill>
            <a:blip r:embed="rId6" cstate="print"/>
            <a:stretch>
              <a:fillRect/>
            </a:stretch>
          </p:blipFill>
          <p:spPr>
            <a:xfrm>
              <a:off x="5775754" y="1248987"/>
              <a:ext cx="2914134" cy="2914134"/>
            </a:xfrm>
            <a:prstGeom prst="rect">
              <a:avLst/>
            </a:prstGeom>
            <a:effectLst>
              <a:softEdge rad="241300"/>
            </a:effectLst>
          </p:spPr>
        </p:pic>
        <p:pic>
          <p:nvPicPr>
            <p:cNvPr id="12" name="object 8">
              <a:extLst>
                <a:ext uri="{FF2B5EF4-FFF2-40B4-BE49-F238E27FC236}">
                  <a16:creationId xmlns:a16="http://schemas.microsoft.com/office/drawing/2014/main" id="{6B8E06ED-601C-1B4D-9486-303507C75A60}"/>
                </a:ext>
              </a:extLst>
            </p:cNvPr>
            <p:cNvPicPr/>
            <p:nvPr/>
          </p:nvPicPr>
          <p:blipFill>
            <a:blip r:embed="rId7" cstate="print"/>
            <a:stretch>
              <a:fillRect/>
            </a:stretch>
          </p:blipFill>
          <p:spPr>
            <a:xfrm>
              <a:off x="5074023" y="4049615"/>
              <a:ext cx="4011140" cy="2262283"/>
            </a:xfrm>
            <a:prstGeom prst="rect">
              <a:avLst/>
            </a:prstGeom>
            <a:effectLst>
              <a:softEdge rad="215900"/>
            </a:effectLst>
          </p:spPr>
        </p:pic>
      </p:grpSp>
      <p:sp>
        <p:nvSpPr>
          <p:cNvPr id="2" name="ZoneTexte 1">
            <a:extLst>
              <a:ext uri="{FF2B5EF4-FFF2-40B4-BE49-F238E27FC236}">
                <a16:creationId xmlns:a16="http://schemas.microsoft.com/office/drawing/2014/main" id="{645866EC-9181-38E4-5B53-5312B3C55ECE}"/>
              </a:ext>
            </a:extLst>
          </p:cNvPr>
          <p:cNvSpPr txBox="1"/>
          <p:nvPr/>
        </p:nvSpPr>
        <p:spPr>
          <a:xfrm>
            <a:off x="1881809" y="193421"/>
            <a:ext cx="9495550" cy="461665"/>
          </a:xfrm>
          <a:prstGeom prst="rect">
            <a:avLst/>
          </a:prstGeom>
          <a:noFill/>
        </p:spPr>
        <p:txBody>
          <a:bodyPr wrap="square">
            <a:spAutoFit/>
          </a:bodyPr>
          <a:lstStyle/>
          <a:p>
            <a:pPr algn="ctr"/>
            <a:r>
              <a:rPr lang="fr-FR" sz="2400" b="1" i="1" dirty="0">
                <a:solidFill>
                  <a:schemeClr val="accent1"/>
                </a:solidFill>
              </a:rPr>
              <a:t>Organisation/modalités de mise en œuvre avec les établissements</a:t>
            </a:r>
          </a:p>
        </p:txBody>
      </p:sp>
    </p:spTree>
    <p:extLst>
      <p:ext uri="{BB962C8B-B14F-4D97-AF65-F5344CB8AC3E}">
        <p14:creationId xmlns:p14="http://schemas.microsoft.com/office/powerpoint/2010/main" val="3246073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3" name="ZoneTexte 2">
            <a:extLst>
              <a:ext uri="{FF2B5EF4-FFF2-40B4-BE49-F238E27FC236}">
                <a16:creationId xmlns:a16="http://schemas.microsoft.com/office/drawing/2014/main" id="{D4F62019-06D3-A84F-AD09-7DC1B62A70F1}"/>
              </a:ext>
            </a:extLst>
          </p:cNvPr>
          <p:cNvSpPr txBox="1"/>
          <p:nvPr/>
        </p:nvSpPr>
        <p:spPr>
          <a:xfrm>
            <a:off x="620616" y="1162634"/>
            <a:ext cx="11372603" cy="4524315"/>
          </a:xfrm>
          <a:prstGeom prst="rect">
            <a:avLst/>
          </a:prstGeom>
          <a:noFill/>
        </p:spPr>
        <p:txBody>
          <a:bodyPr wrap="square" rtlCol="0">
            <a:spAutoFit/>
          </a:bodyPr>
          <a:lstStyle/>
          <a:p>
            <a:pPr marL="285750" indent="-285750">
              <a:buFont typeface="Wingdings" pitchFamily="2" charset="2"/>
              <a:buChar char="v"/>
            </a:pPr>
            <a:r>
              <a:rPr lang="fr-FR" sz="2000" b="1" i="1" u="sng" dirty="0"/>
              <a:t>Accueil des élèves et apprentis</a:t>
            </a:r>
          </a:p>
          <a:p>
            <a:r>
              <a:rPr lang="fr-FR" dirty="0"/>
              <a:t/>
            </a:r>
            <a:br>
              <a:rPr lang="fr-FR" dirty="0"/>
            </a:br>
            <a:r>
              <a:rPr lang="fr-FR" u="sng" dirty="0"/>
              <a:t>Airbus Helicopters mobilisera des salariés en vue d’accueillir :</a:t>
            </a:r>
          </a:p>
          <a:p>
            <a:endParaRPr lang="fr-FR" dirty="0"/>
          </a:p>
          <a:p>
            <a:r>
              <a:rPr lang="fr-FR" dirty="0"/>
              <a:t>- des lycéens professionnels dans le cadre des périodes de formation en milieu professionnel (PFMP) et des stages ; </a:t>
            </a:r>
          </a:p>
          <a:p>
            <a:r>
              <a:rPr lang="fr-FR" dirty="0"/>
              <a:t>- des apprentis et stagiaires de la formation professionnelle.</a:t>
            </a:r>
          </a:p>
          <a:p>
            <a:endParaRPr lang="fr-FR" dirty="0"/>
          </a:p>
          <a:p>
            <a:endParaRPr lang="fr-FR" dirty="0"/>
          </a:p>
          <a:p>
            <a:r>
              <a:rPr lang="fr-FR" sz="1600" i="1" u="sng" dirty="0"/>
              <a:t>REMARQUES :</a:t>
            </a:r>
            <a:endParaRPr lang="fr-FR" sz="1600" i="1" dirty="0"/>
          </a:p>
          <a:p>
            <a:r>
              <a:rPr lang="fr-FR" dirty="0"/>
              <a:t>Le Lycée BLERIOT a invité AIRBUS à participer au </a:t>
            </a:r>
            <a:r>
              <a:rPr lang="fr-FR" b="1" i="1" dirty="0"/>
              <a:t>forum des entreprises et formations </a:t>
            </a:r>
            <a:r>
              <a:rPr lang="fr-FR" dirty="0"/>
              <a:t>organisé la semaine du 15/12 à destination des Terminales BACPRO.</a:t>
            </a:r>
          </a:p>
          <a:p>
            <a:r>
              <a:rPr lang="fr-FR" dirty="0"/>
              <a:t>AIRBUS a répondu favorablement et propose d’accueillir deux stagiaires de TBAC sur la session du 25/03 au 19/04 2024.</a:t>
            </a:r>
          </a:p>
          <a:p>
            <a:endParaRPr lang="fr-FR" dirty="0"/>
          </a:p>
          <a:p>
            <a:endParaRPr lang="fr-FR" dirty="0"/>
          </a:p>
          <a:p>
            <a:endParaRPr lang="fr-FR" dirty="0"/>
          </a:p>
          <a:p>
            <a:endParaRPr lang="fr-FR" dirty="0"/>
          </a:p>
        </p:txBody>
      </p:sp>
      <p:sp>
        <p:nvSpPr>
          <p:cNvPr id="2" name="ZoneTexte 1">
            <a:extLst>
              <a:ext uri="{FF2B5EF4-FFF2-40B4-BE49-F238E27FC236}">
                <a16:creationId xmlns:a16="http://schemas.microsoft.com/office/drawing/2014/main" id="{848C54DF-3078-43A3-5167-9B8BA7A7158E}"/>
              </a:ext>
            </a:extLst>
          </p:cNvPr>
          <p:cNvSpPr txBox="1"/>
          <p:nvPr/>
        </p:nvSpPr>
        <p:spPr>
          <a:xfrm>
            <a:off x="2016047" y="160726"/>
            <a:ext cx="8159905" cy="830997"/>
          </a:xfrm>
          <a:prstGeom prst="rect">
            <a:avLst/>
          </a:prstGeom>
          <a:noFill/>
        </p:spPr>
        <p:txBody>
          <a:bodyPr wrap="square">
            <a:spAutoFit/>
          </a:bodyPr>
          <a:lstStyle/>
          <a:p>
            <a:pPr algn="ctr"/>
            <a:r>
              <a:rPr lang="fr-FR" sz="2400" b="1" i="1" dirty="0">
                <a:solidFill>
                  <a:schemeClr val="accent1"/>
                </a:solidFill>
              </a:rPr>
              <a:t>Organisation/modalités de mise en œuvre avec les établissements</a:t>
            </a:r>
          </a:p>
        </p:txBody>
      </p:sp>
    </p:spTree>
    <p:extLst>
      <p:ext uri="{BB962C8B-B14F-4D97-AF65-F5344CB8AC3E}">
        <p14:creationId xmlns:p14="http://schemas.microsoft.com/office/powerpoint/2010/main" val="4079986695"/>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3F8C4DF5-ADBE-DB45-9DAE-C79A1B3A6CA1}"/>
              </a:ext>
            </a:extLst>
          </p:cNvPr>
          <p:cNvSpPr txBox="1"/>
          <p:nvPr/>
        </p:nvSpPr>
        <p:spPr>
          <a:xfrm>
            <a:off x="629222" y="656456"/>
            <a:ext cx="11363997" cy="5663089"/>
          </a:xfrm>
          <a:prstGeom prst="rect">
            <a:avLst/>
          </a:prstGeom>
          <a:noFill/>
        </p:spPr>
        <p:txBody>
          <a:bodyPr wrap="square" rtlCol="0">
            <a:spAutoFit/>
          </a:bodyPr>
          <a:lstStyle/>
          <a:p>
            <a:pPr algn="ctr"/>
            <a:r>
              <a:rPr lang="fr-FR" sz="2000" b="1" i="1" dirty="0">
                <a:solidFill>
                  <a:schemeClr val="accent1"/>
                </a:solidFill>
              </a:rPr>
              <a:t>Apport pour l’établissement, les apprenants</a:t>
            </a:r>
            <a:endParaRPr lang="fr-FR" sz="2000" dirty="0"/>
          </a:p>
          <a:p>
            <a:endParaRPr lang="fr-FR" dirty="0">
              <a:solidFill>
                <a:srgbClr val="FF0000"/>
              </a:solidFill>
            </a:endParaRPr>
          </a:p>
          <a:p>
            <a:r>
              <a:rPr lang="fr-FR" dirty="0"/>
              <a:t/>
            </a:r>
            <a:br>
              <a:rPr lang="fr-FR" dirty="0"/>
            </a:br>
            <a:endParaRPr lang="fr-FR" dirty="0"/>
          </a:p>
          <a:p>
            <a:r>
              <a:rPr lang="fr-FR" u="sng" dirty="0"/>
              <a:t>L’ensemble des actions devra permettre :</a:t>
            </a:r>
          </a:p>
          <a:p>
            <a:r>
              <a:rPr lang="fr-FR" dirty="0"/>
              <a:t>-  de favoriser et faciliter l’élaboration du projet d’orientation scolaire et professionnelle des jeunes, </a:t>
            </a:r>
          </a:p>
          <a:p>
            <a:r>
              <a:rPr lang="fr-FR" dirty="0"/>
              <a:t>-  de faire évoluer l’image traditionnelle des métiers pour favoriser la mixité hommes/femmes, </a:t>
            </a:r>
          </a:p>
          <a:p>
            <a:r>
              <a:rPr lang="fr-FR" dirty="0"/>
              <a:t>-  de lutter contre toute discrimination à l’accès à la formation et à l’emploi.</a:t>
            </a:r>
          </a:p>
          <a:p>
            <a:pPr marL="285750" indent="-285750">
              <a:buFontTx/>
              <a:buChar char="-"/>
            </a:pPr>
            <a:endParaRPr lang="fr-FR" dirty="0"/>
          </a:p>
          <a:p>
            <a:pPr marL="285750" indent="-285750">
              <a:buFontTx/>
              <a:buChar char="-"/>
            </a:pPr>
            <a:endParaRPr lang="fr-FR" dirty="0"/>
          </a:p>
          <a:p>
            <a:r>
              <a:rPr lang="fr-FR" u="sng" dirty="0"/>
              <a:t>Possibilité de recrutement :</a:t>
            </a:r>
          </a:p>
          <a:p>
            <a:r>
              <a:rPr lang="fr-FR" b="0" i="0" u="none" strike="noStrike" dirty="0">
                <a:solidFill>
                  <a:srgbClr val="202124"/>
                </a:solidFill>
                <a:effectLst/>
                <a:latin typeface="Google Sans"/>
              </a:rPr>
              <a:t>-  Safran </a:t>
            </a:r>
            <a:r>
              <a:rPr lang="fr-FR" b="0" i="0" u="none" strike="noStrike" dirty="0" err="1">
                <a:solidFill>
                  <a:srgbClr val="202124"/>
                </a:solidFill>
                <a:effectLst/>
                <a:latin typeface="Google Sans"/>
              </a:rPr>
              <a:t>Electrical</a:t>
            </a:r>
            <a:r>
              <a:rPr lang="fr-FR" b="0" i="0" u="none" strike="noStrike" dirty="0">
                <a:solidFill>
                  <a:srgbClr val="202124"/>
                </a:solidFill>
                <a:effectLst/>
                <a:latin typeface="Google Sans"/>
              </a:rPr>
              <a:t> &amp; Power site de </a:t>
            </a:r>
            <a:r>
              <a:rPr lang="fr-FR" dirty="0">
                <a:solidFill>
                  <a:srgbClr val="202124"/>
                </a:solidFill>
                <a:latin typeface="Google Sans"/>
              </a:rPr>
              <a:t>V</a:t>
            </a:r>
            <a:r>
              <a:rPr lang="fr-FR" b="0" i="0" u="none" strike="noStrike" dirty="0">
                <a:solidFill>
                  <a:srgbClr val="202124"/>
                </a:solidFill>
                <a:effectLst/>
                <a:latin typeface="Google Sans"/>
              </a:rPr>
              <a:t>itrolles</a:t>
            </a:r>
          </a:p>
          <a:p>
            <a:r>
              <a:rPr lang="fr-FR" dirty="0">
                <a:solidFill>
                  <a:srgbClr val="202124"/>
                </a:solidFill>
                <a:latin typeface="Google Sans"/>
              </a:rPr>
              <a:t>-  </a:t>
            </a:r>
            <a:r>
              <a:rPr lang="fr-FR" dirty="0" err="1">
                <a:solidFill>
                  <a:srgbClr val="202124"/>
                </a:solidFill>
                <a:latin typeface="Google Sans"/>
              </a:rPr>
              <a:t>Sefee</a:t>
            </a:r>
            <a:r>
              <a:rPr lang="fr-FR" dirty="0">
                <a:solidFill>
                  <a:srgbClr val="202124"/>
                </a:solidFill>
                <a:latin typeface="Google Sans"/>
              </a:rPr>
              <a:t> site de Velaux</a:t>
            </a:r>
          </a:p>
          <a:p>
            <a:pPr marL="285750" indent="-285750">
              <a:buFontTx/>
              <a:buChar char="-"/>
            </a:pPr>
            <a:r>
              <a:rPr lang="fr-FR" b="0" i="0" u="none" strike="noStrike" dirty="0">
                <a:solidFill>
                  <a:srgbClr val="202124"/>
                </a:solidFill>
                <a:effectLst/>
                <a:latin typeface="Google Sans"/>
              </a:rPr>
              <a:t>Dassault aviation site d’Istres</a:t>
            </a:r>
          </a:p>
          <a:p>
            <a:pPr marL="285750" indent="-285750">
              <a:buFontTx/>
              <a:buChar char="-"/>
            </a:pPr>
            <a:r>
              <a:rPr lang="fr-FR" dirty="0" err="1">
                <a:solidFill>
                  <a:srgbClr val="202124"/>
                </a:solidFill>
                <a:latin typeface="Google Sans"/>
              </a:rPr>
              <a:t>Gimbal</a:t>
            </a:r>
            <a:r>
              <a:rPr lang="fr-FR" dirty="0">
                <a:solidFill>
                  <a:srgbClr val="202124"/>
                </a:solidFill>
                <a:latin typeface="Google Sans"/>
              </a:rPr>
              <a:t> Hélicoptères</a:t>
            </a:r>
            <a:endParaRPr lang="fr-FR" b="0" i="0" u="none" strike="noStrike" dirty="0">
              <a:solidFill>
                <a:srgbClr val="202124"/>
              </a:solidFill>
              <a:effectLst/>
              <a:latin typeface="Google Sans"/>
            </a:endParaRPr>
          </a:p>
          <a:p>
            <a:pPr marL="285750" indent="-285750">
              <a:buFontTx/>
              <a:buChar char="-"/>
            </a:pPr>
            <a:r>
              <a:rPr lang="fr-FR" dirty="0">
                <a:solidFill>
                  <a:srgbClr val="202124"/>
                </a:solidFill>
                <a:latin typeface="Google Sans"/>
              </a:rPr>
              <a:t>…</a:t>
            </a:r>
            <a:endParaRPr lang="fr-FR" b="0" i="0" u="none" strike="noStrike" dirty="0">
              <a:solidFill>
                <a:srgbClr val="202124"/>
              </a:solidFill>
              <a:effectLst/>
              <a:latin typeface="Google Sans"/>
            </a:endParaRPr>
          </a:p>
          <a:p>
            <a:pPr marL="285750" indent="-285750">
              <a:buFontTx/>
              <a:buChar char="-"/>
            </a:pPr>
            <a:endParaRPr lang="fr-FR" b="0" i="0" u="none" strike="noStrike" dirty="0">
              <a:solidFill>
                <a:srgbClr val="202124"/>
              </a:solidFill>
              <a:effectLst/>
              <a:latin typeface="Google Sans"/>
            </a:endParaRPr>
          </a:p>
          <a:p>
            <a:endParaRPr lang="fr-FR" dirty="0"/>
          </a:p>
          <a:p>
            <a:endParaRPr lang="fr-FR" dirty="0"/>
          </a:p>
          <a:p>
            <a:endParaRPr lang="fr-FR" dirty="0"/>
          </a:p>
        </p:txBody>
      </p:sp>
    </p:spTree>
    <p:extLst>
      <p:ext uri="{BB962C8B-B14F-4D97-AF65-F5344CB8AC3E}">
        <p14:creationId xmlns:p14="http://schemas.microsoft.com/office/powerpoint/2010/main" val="2858989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BA835658-E410-7B43-828B-57A69E5EDA9C}"/>
              </a:ext>
            </a:extLst>
          </p:cNvPr>
          <p:cNvSpPr txBox="1"/>
          <p:nvPr/>
        </p:nvSpPr>
        <p:spPr>
          <a:xfrm>
            <a:off x="795647" y="451262"/>
            <a:ext cx="10960924" cy="3785652"/>
          </a:xfrm>
          <a:prstGeom prst="rect">
            <a:avLst/>
          </a:prstGeom>
          <a:noFill/>
        </p:spPr>
        <p:txBody>
          <a:bodyPr wrap="square" rtlCol="0">
            <a:spAutoFit/>
          </a:bodyPr>
          <a:lstStyle/>
          <a:p>
            <a:pPr algn="ctr"/>
            <a:r>
              <a:rPr lang="fr-FR" sz="2400" b="1" i="1" dirty="0">
                <a:solidFill>
                  <a:schemeClr val="accent1"/>
                </a:solidFill>
              </a:rPr>
              <a:t>Bilan/suite </a:t>
            </a:r>
          </a:p>
          <a:p>
            <a:r>
              <a:rPr lang="fr-FR" dirty="0"/>
              <a:t/>
            </a:r>
            <a:br>
              <a:rPr lang="fr-FR" dirty="0"/>
            </a:br>
            <a:endParaRPr lang="fr-FR" dirty="0"/>
          </a:p>
          <a:p>
            <a:pPr marL="285750" indent="-285750">
              <a:buFont typeface="Arial" panose="020B0604020202020204" pitchFamily="34" charset="0"/>
              <a:buChar char="•"/>
            </a:pPr>
            <a:r>
              <a:rPr lang="fr-FR" b="1" i="1" dirty="0">
                <a:solidFill>
                  <a:schemeClr val="accent3">
                    <a:lumMod val="75000"/>
                  </a:schemeClr>
                </a:solidFill>
              </a:rPr>
              <a:t>Certification et reconnaissance :</a:t>
            </a:r>
          </a:p>
          <a:p>
            <a:endParaRPr lang="fr-FR" b="1" i="1" dirty="0">
              <a:solidFill>
                <a:schemeClr val="accent3">
                  <a:lumMod val="75000"/>
                </a:schemeClr>
              </a:solidFill>
            </a:endParaRPr>
          </a:p>
          <a:p>
            <a:pPr algn="just"/>
            <a:r>
              <a:rPr lang="fr-FR" dirty="0"/>
              <a:t>Travailler avec Airbus Helicopters pour obtenir la reconnaissance du programme de formation (coloration AIRBUS), ce qui peut aider à renforcer l’attractivité de la filière BAC PRO MELEC au lycée BLERIOT.</a:t>
            </a:r>
          </a:p>
          <a:p>
            <a:pPr algn="just"/>
            <a:endParaRPr lang="fr-FR" dirty="0"/>
          </a:p>
          <a:p>
            <a:pPr algn="just"/>
            <a:r>
              <a:rPr lang="fr-FR" dirty="0"/>
              <a:t>Analyse et opportunité d’une Formation Complémentaire d’Initiative Locale </a:t>
            </a:r>
            <a:r>
              <a:rPr lang="fr-FR" b="1" i="1" dirty="0">
                <a:solidFill>
                  <a:schemeClr val="accent6">
                    <a:lumMod val="75000"/>
                  </a:schemeClr>
                </a:solidFill>
              </a:rPr>
              <a:t>(FCIL) </a:t>
            </a:r>
            <a:r>
              <a:rPr lang="fr-FR" dirty="0"/>
              <a:t>dans l’établissement.</a:t>
            </a:r>
          </a:p>
          <a:p>
            <a:pPr algn="just"/>
            <a:endParaRPr lang="fr-FR" dirty="0"/>
          </a:p>
          <a:p>
            <a:endParaRPr lang="fr-FR" dirty="0">
              <a:latin typeface="Calibri" panose="020F0502020204030204" pitchFamily="34" charset="0"/>
              <a:cs typeface="Calibri" panose="020F0502020204030204" pitchFamily="34" charset="0"/>
            </a:endParaRPr>
          </a:p>
          <a:p>
            <a:endParaRPr lang="fr-FR" dirty="0"/>
          </a:p>
          <a:p>
            <a:endParaRPr lang="fr-FR" dirty="0"/>
          </a:p>
        </p:txBody>
      </p:sp>
    </p:spTree>
    <p:extLst>
      <p:ext uri="{BB962C8B-B14F-4D97-AF65-F5344CB8AC3E}">
        <p14:creationId xmlns:p14="http://schemas.microsoft.com/office/powerpoint/2010/main" val="135513097"/>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C6336959-1AD1-1D4F-B03E-D20371B1D926}"/>
              </a:ext>
            </a:extLst>
          </p:cNvPr>
          <p:cNvSpPr txBox="1"/>
          <p:nvPr/>
        </p:nvSpPr>
        <p:spPr>
          <a:xfrm>
            <a:off x="942108" y="475012"/>
            <a:ext cx="10521538" cy="461665"/>
          </a:xfrm>
          <a:prstGeom prst="rect">
            <a:avLst/>
          </a:prstGeom>
          <a:noFill/>
        </p:spPr>
        <p:txBody>
          <a:bodyPr wrap="square" rtlCol="0">
            <a:spAutoFit/>
          </a:bodyPr>
          <a:lstStyle/>
          <a:p>
            <a:pPr algn="ctr"/>
            <a:r>
              <a:rPr lang="fr-FR" sz="2400" b="1" i="1" dirty="0">
                <a:solidFill>
                  <a:schemeClr val="accent1"/>
                </a:solidFill>
              </a:rPr>
              <a:t>Est-ce modélisable/transposable ?</a:t>
            </a:r>
          </a:p>
        </p:txBody>
      </p:sp>
      <p:sp>
        <p:nvSpPr>
          <p:cNvPr id="7" name="ZoneTexte 6">
            <a:extLst>
              <a:ext uri="{FF2B5EF4-FFF2-40B4-BE49-F238E27FC236}">
                <a16:creationId xmlns:a16="http://schemas.microsoft.com/office/drawing/2014/main" id="{1EF81164-8FF0-CB35-CAD8-261625633EB2}"/>
              </a:ext>
            </a:extLst>
          </p:cNvPr>
          <p:cNvSpPr txBox="1"/>
          <p:nvPr/>
        </p:nvSpPr>
        <p:spPr>
          <a:xfrm>
            <a:off x="814039" y="1588264"/>
            <a:ext cx="10794381" cy="3416320"/>
          </a:xfrm>
          <a:prstGeom prst="rect">
            <a:avLst/>
          </a:prstGeom>
          <a:noFill/>
        </p:spPr>
        <p:txBody>
          <a:bodyPr wrap="square" rtlCol="0">
            <a:spAutoFit/>
          </a:bodyPr>
          <a:lstStyle/>
          <a:p>
            <a:r>
              <a:rPr lang="fr-FR" dirty="0"/>
              <a:t>Le phasage et le montage de ce dispositif nous permettent d’affirmer que la transposition est réalisable avec d’autres partenaires .</a:t>
            </a:r>
          </a:p>
          <a:p>
            <a:endParaRPr lang="fr-FR" dirty="0"/>
          </a:p>
          <a:p>
            <a:pPr marL="285750" indent="-285750">
              <a:buFontTx/>
              <a:buChar char="-"/>
            </a:pPr>
            <a:r>
              <a:rPr lang="fr-FR" dirty="0"/>
              <a:t>Rencontre des IPE et ou des entreprises</a:t>
            </a:r>
          </a:p>
          <a:p>
            <a:pPr marL="285750" indent="-285750">
              <a:buFontTx/>
              <a:buChar char="-"/>
            </a:pPr>
            <a:r>
              <a:rPr lang="fr-FR" dirty="0"/>
              <a:t>Rapprochement avec les  établissements de formation</a:t>
            </a:r>
          </a:p>
          <a:p>
            <a:pPr marL="285750" indent="-285750">
              <a:buFontTx/>
              <a:buChar char="-"/>
            </a:pPr>
            <a:r>
              <a:rPr lang="fr-FR" dirty="0"/>
              <a:t>Expertise des besoins en formation enseignant</a:t>
            </a:r>
          </a:p>
          <a:p>
            <a:pPr marL="285750" indent="-285750">
              <a:buFontTx/>
              <a:buChar char="-"/>
            </a:pPr>
            <a:r>
              <a:rPr lang="fr-FR" dirty="0"/>
              <a:t>Négociation des ressources humaines (CZR)</a:t>
            </a:r>
          </a:p>
          <a:p>
            <a:pPr marL="285750" indent="-285750">
              <a:buFontTx/>
              <a:buChar char="-"/>
            </a:pPr>
            <a:r>
              <a:rPr lang="fr-FR" dirty="0"/>
              <a:t>Signature d’un partenariat tripartite (entreprise /établissement/rectorat)</a:t>
            </a:r>
          </a:p>
          <a:p>
            <a:pPr marL="285750" indent="-285750">
              <a:buFontTx/>
              <a:buChar char="-"/>
            </a:pPr>
            <a:r>
              <a:rPr lang="fr-FR" dirty="0"/>
              <a:t>Formation des enseignants aux gestes techniques spécifiques</a:t>
            </a:r>
          </a:p>
          <a:p>
            <a:pPr marL="285750" indent="-285750">
              <a:buFontTx/>
              <a:buChar char="-"/>
            </a:pPr>
            <a:r>
              <a:rPr lang="fr-FR" dirty="0"/>
              <a:t>Evaluation des besoins matériels </a:t>
            </a:r>
          </a:p>
          <a:p>
            <a:pPr marL="285750" indent="-285750">
              <a:buFontTx/>
              <a:buChar char="-"/>
            </a:pPr>
            <a:r>
              <a:rPr lang="fr-FR" dirty="0"/>
              <a:t>Mise en place des plateaux techniques</a:t>
            </a:r>
          </a:p>
          <a:p>
            <a:pPr marL="285750" indent="-285750">
              <a:buFontTx/>
              <a:buChar char="-"/>
            </a:pPr>
            <a:endParaRPr lang="fr-FR" dirty="0"/>
          </a:p>
        </p:txBody>
      </p:sp>
    </p:spTree>
    <p:extLst>
      <p:ext uri="{BB962C8B-B14F-4D97-AF65-F5344CB8AC3E}">
        <p14:creationId xmlns:p14="http://schemas.microsoft.com/office/powerpoint/2010/main" val="170198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7" name="ZoneTexte 6">
            <a:extLst>
              <a:ext uri="{FF2B5EF4-FFF2-40B4-BE49-F238E27FC236}">
                <a16:creationId xmlns:a16="http://schemas.microsoft.com/office/drawing/2014/main" id="{191D0B06-4F06-494F-A312-07E598349B2E}"/>
              </a:ext>
            </a:extLst>
          </p:cNvPr>
          <p:cNvSpPr txBox="1"/>
          <p:nvPr/>
        </p:nvSpPr>
        <p:spPr>
          <a:xfrm>
            <a:off x="529744" y="670192"/>
            <a:ext cx="11198430" cy="4708981"/>
          </a:xfrm>
          <a:prstGeom prst="rect">
            <a:avLst/>
          </a:prstGeom>
          <a:noFill/>
        </p:spPr>
        <p:txBody>
          <a:bodyPr wrap="square" rtlCol="0">
            <a:spAutoFit/>
          </a:bodyPr>
          <a:lstStyle/>
          <a:p>
            <a:pPr algn="ctr"/>
            <a:r>
              <a:rPr lang="fr-FR" sz="2400" b="1" i="1" dirty="0">
                <a:solidFill>
                  <a:schemeClr val="accent1"/>
                </a:solidFill>
              </a:rPr>
              <a:t>« Câbleur faisceaux - boitiers électriques hélicoptère »</a:t>
            </a:r>
            <a:endParaRPr lang="fr-FR" sz="2400" b="1" i="1" dirty="0">
              <a:solidFill>
                <a:srgbClr val="FF0000"/>
              </a:solidFill>
            </a:endParaRPr>
          </a:p>
          <a:p>
            <a:endParaRPr lang="fr-FR" sz="2400" b="1" i="1" dirty="0"/>
          </a:p>
          <a:p>
            <a:r>
              <a:rPr lang="fr-FR" b="1" dirty="0"/>
              <a:t>Airbus Helicopters</a:t>
            </a:r>
            <a:r>
              <a:rPr lang="fr-FR" dirty="0"/>
              <a:t> est le premier fabricant d'hélicoptères civils au monde et l'un des principaux constructeurs d'hélicoptères militaires. </a:t>
            </a:r>
          </a:p>
          <a:p>
            <a:endParaRPr lang="fr-FR" dirty="0"/>
          </a:p>
          <a:p>
            <a:r>
              <a:rPr lang="fr-FR" dirty="0"/>
              <a:t>Créé sous le nom d'</a:t>
            </a:r>
            <a:r>
              <a:rPr lang="fr-FR" b="1" dirty="0"/>
              <a:t>Eurocopter</a:t>
            </a:r>
            <a:r>
              <a:rPr lang="fr-FR" dirty="0"/>
              <a:t> en 1992 à partir de la fusion des divisions hélicoptères de l'entreprise française Aérospatiale (SNIAS) et de l'entreprise allemande Deutsche Aerospace (DASA).</a:t>
            </a:r>
          </a:p>
          <a:p>
            <a:endParaRPr lang="fr-FR" dirty="0"/>
          </a:p>
          <a:p>
            <a:r>
              <a:rPr lang="fr-FR" dirty="0"/>
              <a:t>Le siège de la société est installé dans le sud de la France à Marignane, près de Marseille, où elle possède son principal site de production en France, l'autre se situant à Dugny, près de Paris.</a:t>
            </a:r>
          </a:p>
          <a:p>
            <a:endParaRPr lang="fr-FR" dirty="0"/>
          </a:p>
          <a:p>
            <a:r>
              <a:rPr lang="fr-FR" i="1" dirty="0"/>
              <a:t>Il y a 8 500 salariés qui y travaillent. </a:t>
            </a:r>
          </a:p>
          <a:p>
            <a:endParaRPr lang="fr-FR" dirty="0"/>
          </a:p>
          <a:p>
            <a:r>
              <a:rPr lang="fr-FR" i="1" dirty="0"/>
              <a:t>C’est le 3e site industriel en France.</a:t>
            </a:r>
            <a:endParaRPr lang="fr-FR" dirty="0"/>
          </a:p>
          <a:p>
            <a:endParaRPr lang="fr-FR" dirty="0"/>
          </a:p>
          <a:p>
            <a:endParaRPr lang="fr-FR" dirty="0"/>
          </a:p>
        </p:txBody>
      </p:sp>
    </p:spTree>
    <p:extLst>
      <p:ext uri="{BB962C8B-B14F-4D97-AF65-F5344CB8AC3E}">
        <p14:creationId xmlns:p14="http://schemas.microsoft.com/office/powerpoint/2010/main" val="4065534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C6336959-1AD1-1D4F-B03E-D20371B1D926}"/>
              </a:ext>
            </a:extLst>
          </p:cNvPr>
          <p:cNvSpPr txBox="1"/>
          <p:nvPr/>
        </p:nvSpPr>
        <p:spPr>
          <a:xfrm>
            <a:off x="942108" y="475012"/>
            <a:ext cx="10521538" cy="461665"/>
          </a:xfrm>
          <a:prstGeom prst="rect">
            <a:avLst/>
          </a:prstGeom>
          <a:noFill/>
        </p:spPr>
        <p:txBody>
          <a:bodyPr wrap="square" rtlCol="0">
            <a:spAutoFit/>
          </a:bodyPr>
          <a:lstStyle/>
          <a:p>
            <a:pPr algn="ctr"/>
            <a:r>
              <a:rPr lang="fr-FR" sz="2400" b="1" i="1" dirty="0">
                <a:solidFill>
                  <a:schemeClr val="accent1"/>
                </a:solidFill>
              </a:rPr>
              <a:t>En résumé</a:t>
            </a:r>
          </a:p>
        </p:txBody>
      </p:sp>
      <p:sp>
        <p:nvSpPr>
          <p:cNvPr id="7" name="ZoneTexte 6">
            <a:extLst>
              <a:ext uri="{FF2B5EF4-FFF2-40B4-BE49-F238E27FC236}">
                <a16:creationId xmlns:a16="http://schemas.microsoft.com/office/drawing/2014/main" id="{1EF81164-8FF0-CB35-CAD8-261625633EB2}"/>
              </a:ext>
            </a:extLst>
          </p:cNvPr>
          <p:cNvSpPr txBox="1"/>
          <p:nvPr/>
        </p:nvSpPr>
        <p:spPr>
          <a:xfrm>
            <a:off x="1555390" y="1408855"/>
            <a:ext cx="10172783" cy="3693319"/>
          </a:xfrm>
          <a:prstGeom prst="rect">
            <a:avLst/>
          </a:prstGeom>
          <a:noFill/>
        </p:spPr>
        <p:txBody>
          <a:bodyPr wrap="square" rtlCol="0">
            <a:spAutoFit/>
          </a:bodyPr>
          <a:lstStyle/>
          <a:p>
            <a:r>
              <a:rPr lang="fr-FR" dirty="0"/>
              <a:t>Le partenariat entre l’entreprise AIRBUS HELICOPTERS et le lycée Louis BLÉRIOT est mutuellement bénéfique.</a:t>
            </a:r>
          </a:p>
          <a:p>
            <a:endParaRPr lang="fr-FR" dirty="0"/>
          </a:p>
          <a:p>
            <a:r>
              <a:rPr lang="fr-FR" dirty="0"/>
              <a:t>Pour le Lycée :</a:t>
            </a:r>
          </a:p>
          <a:p>
            <a:pPr marL="742950" lvl="1" indent="-285750">
              <a:buFont typeface="Arial" panose="020B0604020202020204" pitchFamily="34" charset="0"/>
              <a:buChar char="•"/>
            </a:pPr>
            <a:r>
              <a:rPr lang="fr-FR" dirty="0"/>
              <a:t>Créé des opportunités d'apprentissage pratique pour les élèves</a:t>
            </a:r>
          </a:p>
          <a:p>
            <a:pPr marL="742950" lvl="1" indent="-285750">
              <a:buFont typeface="Arial" panose="020B0604020202020204" pitchFamily="34" charset="0"/>
              <a:buChar char="•"/>
            </a:pPr>
            <a:r>
              <a:rPr lang="fr-FR" dirty="0"/>
              <a:t>Facilite l'entrée des apprenants sur le marché du travail </a:t>
            </a:r>
          </a:p>
          <a:p>
            <a:pPr lvl="1"/>
            <a:endParaRPr lang="fr-FR" dirty="0"/>
          </a:p>
          <a:p>
            <a:r>
              <a:rPr lang="fr-FR" dirty="0"/>
              <a:t>Pour l’entreprise :</a:t>
            </a:r>
          </a:p>
          <a:p>
            <a:pPr marL="742950" lvl="1" indent="-285750">
              <a:buFont typeface="Arial" panose="020B0604020202020204" pitchFamily="34" charset="0"/>
              <a:buChar char="•"/>
            </a:pPr>
            <a:r>
              <a:rPr lang="fr-FR" dirty="0"/>
              <a:t>Établi des relations précoces pour recruter des stagiaires, des apprentis ou de futurs employés.</a:t>
            </a:r>
          </a:p>
          <a:p>
            <a:pPr marL="742950" lvl="1" indent="-285750">
              <a:buFont typeface="Arial" panose="020B0604020202020204" pitchFamily="34" charset="0"/>
              <a:buChar char="•"/>
            </a:pPr>
            <a:r>
              <a:rPr lang="fr-FR" dirty="0"/>
              <a:t>Réduit les coûts de recrutement et formation</a:t>
            </a:r>
          </a:p>
          <a:p>
            <a:pPr marL="742950" lvl="1" indent="-285750">
              <a:buFont typeface="Arial" panose="020B0604020202020204" pitchFamily="34" charset="0"/>
              <a:buChar char="•"/>
            </a:pPr>
            <a:endParaRPr lang="fr-FR" dirty="0"/>
          </a:p>
          <a:p>
            <a:r>
              <a:rPr lang="fr-FR" b="1" dirty="0"/>
              <a:t>Le succès repose sur une communication ouverte et régulière .</a:t>
            </a:r>
          </a:p>
          <a:p>
            <a:r>
              <a:rPr lang="fr-FR" b="1" i="1" dirty="0"/>
              <a:t>Indéniablement les liens entre l’Éducation Nationale et le monde du travail  seront renforcés.</a:t>
            </a:r>
          </a:p>
        </p:txBody>
      </p:sp>
    </p:spTree>
    <p:extLst>
      <p:ext uri="{BB962C8B-B14F-4D97-AF65-F5344CB8AC3E}">
        <p14:creationId xmlns:p14="http://schemas.microsoft.com/office/powerpoint/2010/main" val="1657512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28FDD-6D90-5D5E-AFC6-C6E9614D7978}"/>
              </a:ext>
            </a:extLst>
          </p:cNvPr>
          <p:cNvSpPr>
            <a:spLocks noGrp="1"/>
          </p:cNvSpPr>
          <p:nvPr>
            <p:ph type="title"/>
          </p:nvPr>
        </p:nvSpPr>
        <p:spPr>
          <a:xfrm>
            <a:off x="-2830396" y="854193"/>
            <a:ext cx="10515600" cy="1325563"/>
          </a:xfrm>
        </p:spPr>
        <p:txBody>
          <a:bodyPr>
            <a:normAutofit/>
          </a:bodyPr>
          <a:lstStyle/>
          <a:p>
            <a:pPr algn="ctr"/>
            <a:r>
              <a:rPr lang="fr-FR" sz="2400" u="sng" dirty="0"/>
              <a:t>ORDRE DES OPERATIONS</a:t>
            </a:r>
          </a:p>
        </p:txBody>
      </p:sp>
      <p:sp>
        <p:nvSpPr>
          <p:cNvPr id="3" name="Espace réservé du contenu 2">
            <a:extLst>
              <a:ext uri="{FF2B5EF4-FFF2-40B4-BE49-F238E27FC236}">
                <a16:creationId xmlns:a16="http://schemas.microsoft.com/office/drawing/2014/main" id="{F8AA36D9-E510-883E-50CD-B28FFAF9835C}"/>
              </a:ext>
            </a:extLst>
          </p:cNvPr>
          <p:cNvSpPr>
            <a:spLocks noGrp="1"/>
          </p:cNvSpPr>
          <p:nvPr>
            <p:ph idx="1"/>
          </p:nvPr>
        </p:nvSpPr>
        <p:spPr/>
        <p:txBody>
          <a:bodyPr>
            <a:normAutofit/>
          </a:bodyPr>
          <a:lstStyle/>
          <a:p>
            <a:r>
              <a:rPr lang="fr-FR" sz="2000" dirty="0"/>
              <a:t>OF (ORDRE  DE FABRICATION)</a:t>
            </a:r>
          </a:p>
          <a:p>
            <a:pPr lvl="1"/>
            <a:r>
              <a:rPr lang="fr-FR" sz="2000" dirty="0"/>
              <a:t>MES (LOGICIEL DE SUIVI DU DOSSIER)</a:t>
            </a:r>
          </a:p>
          <a:p>
            <a:r>
              <a:rPr lang="fr-FR" sz="2000" dirty="0"/>
              <a:t>DECOUPE ET MARQUAGE DU CABLE </a:t>
            </a:r>
          </a:p>
          <a:p>
            <a:r>
              <a:rPr lang="fr-FR" sz="2000" dirty="0"/>
              <a:t>COMPOSANTS </a:t>
            </a:r>
          </a:p>
          <a:p>
            <a:r>
              <a:rPr lang="fr-FR" sz="2000" dirty="0"/>
              <a:t>ASSEMBLAGE</a:t>
            </a:r>
          </a:p>
          <a:p>
            <a:pPr lvl="1"/>
            <a:r>
              <a:rPr lang="fr-FR" sz="2000" dirty="0"/>
              <a:t>DOC DE BRANCHEMENT, OUTILS ET REGLAGE (DIVA)</a:t>
            </a:r>
          </a:p>
          <a:p>
            <a:pPr lvl="1"/>
            <a:r>
              <a:rPr lang="fr-FR" sz="2000" dirty="0"/>
              <a:t>FICHE QUALITÉ (WEB FI)</a:t>
            </a:r>
          </a:p>
          <a:p>
            <a:pPr lvl="1"/>
            <a:r>
              <a:rPr lang="fr-FR" sz="2000" dirty="0"/>
              <a:t>PLAN 2D OU 3D</a:t>
            </a:r>
          </a:p>
          <a:p>
            <a:r>
              <a:rPr lang="fr-FR" sz="2000" dirty="0"/>
              <a:t>TEST</a:t>
            </a:r>
          </a:p>
          <a:p>
            <a:r>
              <a:rPr lang="fr-FR" sz="2000" dirty="0"/>
              <a:t>INTEGRATION</a:t>
            </a:r>
          </a:p>
        </p:txBody>
      </p:sp>
      <p:pic>
        <p:nvPicPr>
          <p:cNvPr id="5" name="Image 4">
            <a:extLst>
              <a:ext uri="{FF2B5EF4-FFF2-40B4-BE49-F238E27FC236}">
                <a16:creationId xmlns:a16="http://schemas.microsoft.com/office/drawing/2014/main" id="{A47EABBA-27F0-A18C-B70A-92E0D5A0C670}"/>
              </a:ext>
            </a:extLst>
          </p:cNvPr>
          <p:cNvPicPr>
            <a:picLocks noChangeAspect="1"/>
          </p:cNvPicPr>
          <p:nvPr/>
        </p:nvPicPr>
        <p:blipFill>
          <a:blip r:embed="rId3"/>
          <a:stretch>
            <a:fillRect/>
          </a:stretch>
        </p:blipFill>
        <p:spPr>
          <a:xfrm>
            <a:off x="8577153" y="951139"/>
            <a:ext cx="3068026" cy="2301020"/>
          </a:xfrm>
          <a:prstGeom prst="rect">
            <a:avLst/>
          </a:prstGeom>
          <a:effectLst>
            <a:softEdge rad="68130"/>
          </a:effectLst>
        </p:spPr>
      </p:pic>
      <p:pic>
        <p:nvPicPr>
          <p:cNvPr id="7" name="Image 6">
            <a:extLst>
              <a:ext uri="{FF2B5EF4-FFF2-40B4-BE49-F238E27FC236}">
                <a16:creationId xmlns:a16="http://schemas.microsoft.com/office/drawing/2014/main" id="{21C879A8-E44A-D7A9-789F-500C204EB24A}"/>
              </a:ext>
            </a:extLst>
          </p:cNvPr>
          <p:cNvPicPr>
            <a:picLocks noChangeAspect="1"/>
          </p:cNvPicPr>
          <p:nvPr/>
        </p:nvPicPr>
        <p:blipFill>
          <a:blip r:embed="rId4"/>
          <a:stretch>
            <a:fillRect/>
          </a:stretch>
        </p:blipFill>
        <p:spPr>
          <a:xfrm>
            <a:off x="8559728" y="3338959"/>
            <a:ext cx="3085451" cy="2314088"/>
          </a:xfrm>
          <a:prstGeom prst="rect">
            <a:avLst/>
          </a:prstGeom>
          <a:effectLst>
            <a:softEdge rad="65167"/>
          </a:effectLst>
        </p:spPr>
      </p:pic>
      <p:sp>
        <p:nvSpPr>
          <p:cNvPr id="4" name="ZoneTexte 3">
            <a:extLst>
              <a:ext uri="{FF2B5EF4-FFF2-40B4-BE49-F238E27FC236}">
                <a16:creationId xmlns:a16="http://schemas.microsoft.com/office/drawing/2014/main" id="{4873E668-6B19-6440-720F-6A0C5F52D784}"/>
              </a:ext>
            </a:extLst>
          </p:cNvPr>
          <p:cNvSpPr txBox="1"/>
          <p:nvPr/>
        </p:nvSpPr>
        <p:spPr>
          <a:xfrm>
            <a:off x="746489" y="400101"/>
            <a:ext cx="10521538" cy="461665"/>
          </a:xfrm>
          <a:prstGeom prst="rect">
            <a:avLst/>
          </a:prstGeom>
          <a:noFill/>
        </p:spPr>
        <p:txBody>
          <a:bodyPr wrap="square" rtlCol="0">
            <a:spAutoFit/>
          </a:bodyPr>
          <a:lstStyle/>
          <a:p>
            <a:pPr algn="ctr"/>
            <a:r>
              <a:rPr lang="fr-FR" sz="2400" b="1" i="1" dirty="0">
                <a:solidFill>
                  <a:schemeClr val="accent1"/>
                </a:solidFill>
              </a:rPr>
              <a:t>Pour aller plus loin…</a:t>
            </a:r>
          </a:p>
        </p:txBody>
      </p:sp>
      <p:pic>
        <p:nvPicPr>
          <p:cNvPr id="6" name="Image 5">
            <a:extLst>
              <a:ext uri="{FF2B5EF4-FFF2-40B4-BE49-F238E27FC236}">
                <a16:creationId xmlns:a16="http://schemas.microsoft.com/office/drawing/2014/main" id="{714F860B-3524-4207-12A4-925D47F9E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9" name="Image 8">
            <a:extLst>
              <a:ext uri="{FF2B5EF4-FFF2-40B4-BE49-F238E27FC236}">
                <a16:creationId xmlns:a16="http://schemas.microsoft.com/office/drawing/2014/main" id="{E8B317BB-B576-1C87-2B97-E363C0FE66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Tree>
    <p:extLst>
      <p:ext uri="{BB962C8B-B14F-4D97-AF65-F5344CB8AC3E}">
        <p14:creationId xmlns:p14="http://schemas.microsoft.com/office/powerpoint/2010/main" val="2100728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C13C56-69A9-6758-6130-5A26A08AE9B3}"/>
              </a:ext>
            </a:extLst>
          </p:cNvPr>
          <p:cNvSpPr>
            <a:spLocks noGrp="1"/>
          </p:cNvSpPr>
          <p:nvPr>
            <p:ph type="title"/>
          </p:nvPr>
        </p:nvSpPr>
        <p:spPr>
          <a:xfrm>
            <a:off x="-1347060" y="623857"/>
            <a:ext cx="10515600" cy="1325563"/>
          </a:xfrm>
        </p:spPr>
        <p:txBody>
          <a:bodyPr>
            <a:normAutofit/>
          </a:bodyPr>
          <a:lstStyle/>
          <a:p>
            <a:pPr algn="ctr"/>
            <a:r>
              <a:rPr lang="fr-FR" sz="2400" b="1" u="sng" dirty="0"/>
              <a:t>NOTIONS DE BASES POUR LA RÉALISATION</a:t>
            </a:r>
          </a:p>
        </p:txBody>
      </p:sp>
      <p:sp>
        <p:nvSpPr>
          <p:cNvPr id="3" name="Espace réservé du contenu 2">
            <a:extLst>
              <a:ext uri="{FF2B5EF4-FFF2-40B4-BE49-F238E27FC236}">
                <a16:creationId xmlns:a16="http://schemas.microsoft.com/office/drawing/2014/main" id="{EEF65566-0562-79C7-65FF-29D95E4D2F00}"/>
              </a:ext>
            </a:extLst>
          </p:cNvPr>
          <p:cNvSpPr>
            <a:spLocks noGrp="1"/>
          </p:cNvSpPr>
          <p:nvPr>
            <p:ph idx="1"/>
          </p:nvPr>
        </p:nvSpPr>
        <p:spPr>
          <a:xfrm>
            <a:off x="1881809" y="1600554"/>
            <a:ext cx="5571995" cy="5055961"/>
          </a:xfrm>
        </p:spPr>
        <p:txBody>
          <a:bodyPr>
            <a:normAutofit fontScale="77500" lnSpcReduction="20000"/>
          </a:bodyPr>
          <a:lstStyle/>
          <a:p>
            <a:r>
              <a:rPr lang="fr-FR" dirty="0"/>
              <a:t>DENUDER</a:t>
            </a:r>
          </a:p>
          <a:p>
            <a:r>
              <a:rPr lang="fr-FR" dirty="0"/>
              <a:t>SERTIR</a:t>
            </a:r>
          </a:p>
          <a:p>
            <a:r>
              <a:rPr lang="fr-FR" dirty="0"/>
              <a:t>SOUDER A L’ETAIN</a:t>
            </a:r>
          </a:p>
          <a:p>
            <a:r>
              <a:rPr lang="fr-FR" dirty="0"/>
              <a:t>AUTOSOUDURE SQ108 (FERRULE)</a:t>
            </a:r>
          </a:p>
          <a:p>
            <a:r>
              <a:rPr lang="fr-FR" dirty="0"/>
              <a:t>FINITION (BANDE ET BAND IT)</a:t>
            </a:r>
          </a:p>
          <a:p>
            <a:r>
              <a:rPr lang="fr-FR" dirty="0"/>
              <a:t>CHEMINER</a:t>
            </a:r>
          </a:p>
          <a:p>
            <a:r>
              <a:rPr lang="fr-FR" dirty="0"/>
              <a:t>SERRER / TORQUER/ ORIENTER</a:t>
            </a:r>
          </a:p>
          <a:p>
            <a:r>
              <a:rPr lang="fr-FR" dirty="0"/>
              <a:t>FRETTER (NŒUD)</a:t>
            </a:r>
          </a:p>
          <a:p>
            <a:r>
              <a:rPr lang="fr-FR" dirty="0"/>
              <a:t>ENFICHER ET DESENFICHER</a:t>
            </a:r>
          </a:p>
          <a:p>
            <a:r>
              <a:rPr lang="fr-FR" dirty="0"/>
              <a:t>RACCORDER ET REPRISE DE MASSE (SPLICE)</a:t>
            </a:r>
          </a:p>
          <a:p>
            <a:r>
              <a:rPr lang="fr-FR" dirty="0"/>
              <a:t>RATTRAPER DE JEU AVEC GAINE (BOURRAGE)</a:t>
            </a:r>
          </a:p>
          <a:p>
            <a:r>
              <a:rPr lang="fr-FR" dirty="0"/>
              <a:t>POSER LES OBTURATEURS</a:t>
            </a:r>
          </a:p>
          <a:p>
            <a:r>
              <a:rPr lang="fr-FR" dirty="0"/>
              <a:t>S’APPUYER SUR DES DOCUMENTS</a:t>
            </a:r>
          </a:p>
          <a:p>
            <a:r>
              <a:rPr lang="fr-FR" dirty="0"/>
              <a:t>……</a:t>
            </a:r>
          </a:p>
        </p:txBody>
      </p:sp>
      <p:pic>
        <p:nvPicPr>
          <p:cNvPr id="4098" name="Picture 2" descr="Le savoir-faire | DIDAPRO - Didactique professionnelle">
            <a:extLst>
              <a:ext uri="{FF2B5EF4-FFF2-40B4-BE49-F238E27FC236}">
                <a16:creationId xmlns:a16="http://schemas.microsoft.com/office/drawing/2014/main" id="{95B40AE3-E5C5-9BA4-0DC9-A361EF9AB9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4189" y="1600554"/>
            <a:ext cx="4132580" cy="414794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C258826-DF9E-DBD6-D8D1-80E64EBBF3BB}"/>
              </a:ext>
            </a:extLst>
          </p:cNvPr>
          <p:cNvSpPr txBox="1"/>
          <p:nvPr/>
        </p:nvSpPr>
        <p:spPr>
          <a:xfrm>
            <a:off x="835231" y="398812"/>
            <a:ext cx="10521538" cy="461665"/>
          </a:xfrm>
          <a:prstGeom prst="rect">
            <a:avLst/>
          </a:prstGeom>
          <a:noFill/>
        </p:spPr>
        <p:txBody>
          <a:bodyPr wrap="square" rtlCol="0">
            <a:spAutoFit/>
          </a:bodyPr>
          <a:lstStyle/>
          <a:p>
            <a:pPr algn="ctr"/>
            <a:r>
              <a:rPr lang="fr-FR" sz="2400" b="1" i="1" dirty="0">
                <a:solidFill>
                  <a:schemeClr val="accent1"/>
                </a:solidFill>
              </a:rPr>
              <a:t>Pour aller plus loin…</a:t>
            </a:r>
          </a:p>
        </p:txBody>
      </p:sp>
      <p:pic>
        <p:nvPicPr>
          <p:cNvPr id="5" name="Image 4">
            <a:extLst>
              <a:ext uri="{FF2B5EF4-FFF2-40B4-BE49-F238E27FC236}">
                <a16:creationId xmlns:a16="http://schemas.microsoft.com/office/drawing/2014/main" id="{2601AE28-40F6-6200-2243-DAEC37051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pic>
        <p:nvPicPr>
          <p:cNvPr id="6" name="Image 5">
            <a:extLst>
              <a:ext uri="{FF2B5EF4-FFF2-40B4-BE49-F238E27FC236}">
                <a16:creationId xmlns:a16="http://schemas.microsoft.com/office/drawing/2014/main" id="{C3457ABE-4987-61D6-C503-3103D93BE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spTree>
    <p:extLst>
      <p:ext uri="{BB962C8B-B14F-4D97-AF65-F5344CB8AC3E}">
        <p14:creationId xmlns:p14="http://schemas.microsoft.com/office/powerpoint/2010/main" val="3716965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4FA215-4DE2-2AA7-3ED4-25488FC128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769658EB-5958-1DC8-7C58-79504A8A6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6" name="Titre 5">
            <a:extLst>
              <a:ext uri="{FF2B5EF4-FFF2-40B4-BE49-F238E27FC236}">
                <a16:creationId xmlns:a16="http://schemas.microsoft.com/office/drawing/2014/main" id="{0F152674-C712-410C-B6D7-7AEC1ED08A4E}"/>
              </a:ext>
            </a:extLst>
          </p:cNvPr>
          <p:cNvSpPr txBox="1">
            <a:spLocks noGrp="1"/>
          </p:cNvSpPr>
          <p:nvPr>
            <p:ph type="title"/>
          </p:nvPr>
        </p:nvSpPr>
        <p:spPr>
          <a:xfrm>
            <a:off x="609600" y="2897727"/>
            <a:ext cx="10515600" cy="701731"/>
          </a:xfrm>
          <a:prstGeom prst="rect">
            <a:avLst/>
          </a:prstGeom>
          <a:noFill/>
        </p:spPr>
        <p:txBody>
          <a:bodyPr wrap="square" rtlCol="0">
            <a:spAutoFit/>
          </a:bodyPr>
          <a:lstStyle/>
          <a:p>
            <a:pPr algn="ctr"/>
            <a:r>
              <a:rPr lang="fr-FR" b="1" i="1" dirty="0">
                <a:solidFill>
                  <a:schemeClr val="accent1"/>
                </a:solidFill>
              </a:rPr>
              <a:t>Merci pour votre écoute…</a:t>
            </a:r>
          </a:p>
        </p:txBody>
      </p:sp>
    </p:spTree>
    <p:extLst>
      <p:ext uri="{BB962C8B-B14F-4D97-AF65-F5344CB8AC3E}">
        <p14:creationId xmlns:p14="http://schemas.microsoft.com/office/powerpoint/2010/main" val="1723266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pic>
        <p:nvPicPr>
          <p:cNvPr id="6" name="object 2">
            <a:extLst>
              <a:ext uri="{FF2B5EF4-FFF2-40B4-BE49-F238E27FC236}">
                <a16:creationId xmlns:a16="http://schemas.microsoft.com/office/drawing/2014/main" id="{DEDB159D-D0C1-5640-AD83-51129CB5BCA2}"/>
              </a:ext>
            </a:extLst>
          </p:cNvPr>
          <p:cNvPicPr/>
          <p:nvPr/>
        </p:nvPicPr>
        <p:blipFill>
          <a:blip r:embed="rId4" cstate="print"/>
          <a:stretch>
            <a:fillRect/>
          </a:stretch>
        </p:blipFill>
        <p:spPr>
          <a:xfrm>
            <a:off x="1377467" y="905915"/>
            <a:ext cx="3989771" cy="2602971"/>
          </a:xfrm>
          <a:prstGeom prst="rect">
            <a:avLst/>
          </a:prstGeom>
          <a:effectLst>
            <a:softEdge rad="355600"/>
          </a:effectLst>
        </p:spPr>
      </p:pic>
      <p:pic>
        <p:nvPicPr>
          <p:cNvPr id="7" name="object 3">
            <a:extLst>
              <a:ext uri="{FF2B5EF4-FFF2-40B4-BE49-F238E27FC236}">
                <a16:creationId xmlns:a16="http://schemas.microsoft.com/office/drawing/2014/main" id="{E26C7084-E067-A74C-A578-749A61DBBFCC}"/>
              </a:ext>
            </a:extLst>
          </p:cNvPr>
          <p:cNvPicPr/>
          <p:nvPr/>
        </p:nvPicPr>
        <p:blipFill>
          <a:blip r:embed="rId5" cstate="print"/>
          <a:stretch>
            <a:fillRect/>
          </a:stretch>
        </p:blipFill>
        <p:spPr>
          <a:xfrm>
            <a:off x="6487923" y="974070"/>
            <a:ext cx="3963988" cy="2586789"/>
          </a:xfrm>
          <a:prstGeom prst="rect">
            <a:avLst/>
          </a:prstGeom>
          <a:effectLst>
            <a:softEdge rad="254000"/>
          </a:effectLst>
        </p:spPr>
      </p:pic>
      <p:sp>
        <p:nvSpPr>
          <p:cNvPr id="8" name="object 4">
            <a:extLst>
              <a:ext uri="{FF2B5EF4-FFF2-40B4-BE49-F238E27FC236}">
                <a16:creationId xmlns:a16="http://schemas.microsoft.com/office/drawing/2014/main" id="{E8EC7695-E57A-EA4D-BCED-741F50DDB3D4}"/>
              </a:ext>
            </a:extLst>
          </p:cNvPr>
          <p:cNvSpPr txBox="1"/>
          <p:nvPr/>
        </p:nvSpPr>
        <p:spPr>
          <a:xfrm>
            <a:off x="2034692" y="3429000"/>
            <a:ext cx="10611816" cy="289823"/>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FABRICATION</a:t>
            </a:r>
            <a:r>
              <a:rPr sz="1800" spc="-15" dirty="0">
                <a:latin typeface="Calibri"/>
                <a:cs typeface="Calibri"/>
              </a:rPr>
              <a:t> </a:t>
            </a:r>
            <a:r>
              <a:rPr sz="1800" dirty="0">
                <a:latin typeface="Calibri"/>
                <a:cs typeface="Calibri"/>
              </a:rPr>
              <a:t>DE</a:t>
            </a:r>
            <a:r>
              <a:rPr sz="1800" spc="-15" dirty="0">
                <a:latin typeface="Calibri"/>
                <a:cs typeface="Calibri"/>
              </a:rPr>
              <a:t> </a:t>
            </a:r>
            <a:r>
              <a:rPr sz="1800" spc="-5" dirty="0">
                <a:latin typeface="Calibri"/>
                <a:cs typeface="Calibri"/>
              </a:rPr>
              <a:t>HARNAIS</a:t>
            </a:r>
            <a:r>
              <a:rPr lang="fr-FR" sz="1800" spc="-5" dirty="0">
                <a:latin typeface="Calibri"/>
                <a:cs typeface="Calibri"/>
              </a:rPr>
              <a:t>          			 </a:t>
            </a:r>
            <a:r>
              <a:rPr lang="fr-FR" spc="-30" dirty="0">
                <a:cs typeface="Calibri"/>
              </a:rPr>
              <a:t>FABRICATION</a:t>
            </a:r>
            <a:r>
              <a:rPr lang="fr-FR" spc="-10" dirty="0">
                <a:cs typeface="Calibri"/>
              </a:rPr>
              <a:t> </a:t>
            </a:r>
            <a:r>
              <a:rPr lang="fr-FR" dirty="0">
                <a:cs typeface="Calibri"/>
              </a:rPr>
              <a:t>DE</a:t>
            </a:r>
            <a:r>
              <a:rPr lang="fr-FR" spc="-15" dirty="0">
                <a:cs typeface="Calibri"/>
              </a:rPr>
              <a:t> </a:t>
            </a:r>
            <a:r>
              <a:rPr lang="fr-FR" spc="-5" dirty="0">
                <a:cs typeface="Calibri"/>
              </a:rPr>
              <a:t>BOITIERS</a:t>
            </a:r>
            <a:endParaRPr sz="1800" dirty="0">
              <a:latin typeface="Calibri"/>
              <a:cs typeface="Calibri"/>
            </a:endParaRPr>
          </a:p>
        </p:txBody>
      </p:sp>
      <p:pic>
        <p:nvPicPr>
          <p:cNvPr id="9" name="object 6">
            <a:extLst>
              <a:ext uri="{FF2B5EF4-FFF2-40B4-BE49-F238E27FC236}">
                <a16:creationId xmlns:a16="http://schemas.microsoft.com/office/drawing/2014/main" id="{4E2658EA-708B-4E46-B137-D65B83BA7598}"/>
              </a:ext>
            </a:extLst>
          </p:cNvPr>
          <p:cNvPicPr/>
          <p:nvPr/>
        </p:nvPicPr>
        <p:blipFill>
          <a:blip r:embed="rId6" cstate="print"/>
          <a:stretch>
            <a:fillRect/>
          </a:stretch>
        </p:blipFill>
        <p:spPr>
          <a:xfrm>
            <a:off x="5930561" y="3842093"/>
            <a:ext cx="4761057" cy="2169254"/>
          </a:xfrm>
          <a:prstGeom prst="rect">
            <a:avLst/>
          </a:prstGeom>
          <a:effectLst>
            <a:softEdge rad="190500"/>
          </a:effectLst>
        </p:spPr>
      </p:pic>
      <p:pic>
        <p:nvPicPr>
          <p:cNvPr id="10" name="object 7">
            <a:extLst>
              <a:ext uri="{FF2B5EF4-FFF2-40B4-BE49-F238E27FC236}">
                <a16:creationId xmlns:a16="http://schemas.microsoft.com/office/drawing/2014/main" id="{9D639B5A-50B9-0445-A2E8-0929A9D1B489}"/>
              </a:ext>
            </a:extLst>
          </p:cNvPr>
          <p:cNvPicPr/>
          <p:nvPr/>
        </p:nvPicPr>
        <p:blipFill>
          <a:blip r:embed="rId7" cstate="print"/>
          <a:stretch>
            <a:fillRect/>
          </a:stretch>
        </p:blipFill>
        <p:spPr>
          <a:xfrm>
            <a:off x="1552183" y="3779242"/>
            <a:ext cx="3640340" cy="2372945"/>
          </a:xfrm>
          <a:prstGeom prst="rect">
            <a:avLst/>
          </a:prstGeom>
          <a:effectLst>
            <a:softEdge rad="127000"/>
          </a:effectLst>
        </p:spPr>
      </p:pic>
      <p:sp>
        <p:nvSpPr>
          <p:cNvPr id="3" name="ZoneTexte 2">
            <a:extLst>
              <a:ext uri="{FF2B5EF4-FFF2-40B4-BE49-F238E27FC236}">
                <a16:creationId xmlns:a16="http://schemas.microsoft.com/office/drawing/2014/main" id="{FA226A71-12E4-8CE4-A3AC-6A4B6D616211}"/>
              </a:ext>
            </a:extLst>
          </p:cNvPr>
          <p:cNvSpPr txBox="1"/>
          <p:nvPr/>
        </p:nvSpPr>
        <p:spPr>
          <a:xfrm>
            <a:off x="4178300" y="295868"/>
            <a:ext cx="6324600" cy="400110"/>
          </a:xfrm>
          <a:prstGeom prst="rect">
            <a:avLst/>
          </a:prstGeom>
          <a:noFill/>
        </p:spPr>
        <p:txBody>
          <a:bodyPr wrap="square">
            <a:spAutoFit/>
          </a:bodyPr>
          <a:lstStyle/>
          <a:p>
            <a:r>
              <a:rPr lang="fr-FR" sz="2000" b="1" i="1" dirty="0">
                <a:solidFill>
                  <a:schemeClr val="accent1"/>
                </a:solidFill>
              </a:rPr>
              <a:t>Activité de l’entité  </a:t>
            </a:r>
            <a:r>
              <a:rPr lang="fr-FR" sz="2000" b="1" i="1" dirty="0" err="1">
                <a:solidFill>
                  <a:schemeClr val="accent1"/>
                </a:solidFill>
              </a:rPr>
              <a:t>Centrelec</a:t>
            </a:r>
            <a:r>
              <a:rPr lang="fr-FR" sz="2000" b="1" i="1" dirty="0">
                <a:solidFill>
                  <a:schemeClr val="accent1"/>
                </a:solidFill>
              </a:rPr>
              <a:t> AIRBUS</a:t>
            </a:r>
            <a:endParaRPr lang="fr-FR" sz="2000" dirty="0"/>
          </a:p>
        </p:txBody>
      </p:sp>
    </p:spTree>
    <p:extLst>
      <p:ext uri="{BB962C8B-B14F-4D97-AF65-F5344CB8AC3E}">
        <p14:creationId xmlns:p14="http://schemas.microsoft.com/office/powerpoint/2010/main" val="419791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72FDEC72-6428-B448-943D-04B953CED822}"/>
              </a:ext>
            </a:extLst>
          </p:cNvPr>
          <p:cNvSpPr txBox="1"/>
          <p:nvPr/>
        </p:nvSpPr>
        <p:spPr>
          <a:xfrm>
            <a:off x="712519" y="498764"/>
            <a:ext cx="11280700" cy="3970318"/>
          </a:xfrm>
          <a:prstGeom prst="rect">
            <a:avLst/>
          </a:prstGeom>
          <a:noFill/>
        </p:spPr>
        <p:txBody>
          <a:bodyPr wrap="square" rtlCol="0">
            <a:spAutoFit/>
          </a:bodyPr>
          <a:lstStyle/>
          <a:p>
            <a:pPr algn="ctr"/>
            <a:r>
              <a:rPr lang="fr-FR" sz="2400" b="1" i="1" dirty="0">
                <a:solidFill>
                  <a:schemeClr val="accent1"/>
                </a:solidFill>
              </a:rPr>
              <a:t>Origine de cette démarche/initiative/action</a:t>
            </a:r>
          </a:p>
          <a:p>
            <a:pPr algn="ctr"/>
            <a:endParaRPr lang="fr-FR" sz="2400" b="1" i="1" dirty="0">
              <a:solidFill>
                <a:schemeClr val="accent1"/>
              </a:solidFill>
            </a:endParaRPr>
          </a:p>
          <a:p>
            <a:pPr algn="ctr"/>
            <a:endParaRPr lang="fr-FR" sz="2400" b="1" i="1" dirty="0">
              <a:solidFill>
                <a:schemeClr val="accent1"/>
              </a:solidFill>
            </a:endParaRPr>
          </a:p>
          <a:p>
            <a:pPr algn="just"/>
            <a:r>
              <a:rPr lang="fr-FR" dirty="0"/>
              <a:t>Sollicitation par l’ingénieur pour l’école (I.P.E.) M. SZABO  afin de répondre à une attente de la société Airbus et ses sous-traitants. </a:t>
            </a:r>
          </a:p>
          <a:p>
            <a:pPr algn="just"/>
            <a:endParaRPr lang="fr-FR" dirty="0"/>
          </a:p>
          <a:p>
            <a:pPr algn="just"/>
            <a:r>
              <a:rPr lang="fr-FR" dirty="0"/>
              <a:t>Il a fallu identifier clairement les objectifs de la coloration de la filière électrotechnique avec Airbus Hélicopters.</a:t>
            </a:r>
          </a:p>
          <a:p>
            <a:pPr algn="just"/>
            <a:endParaRPr lang="fr-FR" dirty="0"/>
          </a:p>
          <a:p>
            <a:pPr algn="just"/>
            <a:r>
              <a:rPr lang="fr-FR" dirty="0"/>
              <a:t>Besoin d’un vivier d’élèves Bac Pro MELEC ayant eu leur diplôme pour pouvoir intégrer la formation CQPM 309.</a:t>
            </a:r>
          </a:p>
          <a:p>
            <a:pPr algn="just"/>
            <a:endParaRPr lang="fr-FR" dirty="0"/>
          </a:p>
          <a:p>
            <a:pPr algn="just"/>
            <a:endParaRPr lang="fr-FR" dirty="0"/>
          </a:p>
          <a:p>
            <a:pPr algn="just"/>
            <a:endParaRPr lang="fr-FR" i="1" dirty="0"/>
          </a:p>
          <a:p>
            <a:pPr algn="just"/>
            <a:endParaRPr lang="fr-FR" i="1" dirty="0"/>
          </a:p>
        </p:txBody>
      </p:sp>
      <p:pic>
        <p:nvPicPr>
          <p:cNvPr id="10" name="Image 9">
            <a:extLst>
              <a:ext uri="{FF2B5EF4-FFF2-40B4-BE49-F238E27FC236}">
                <a16:creationId xmlns:a16="http://schemas.microsoft.com/office/drawing/2014/main" id="{6579E713-181F-5C01-5E51-3D6862030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00" y="3429000"/>
            <a:ext cx="3746500" cy="2806824"/>
          </a:xfrm>
          <a:prstGeom prst="rect">
            <a:avLst/>
          </a:prstGeom>
          <a:effectLst>
            <a:softEdge rad="217800"/>
          </a:effectLst>
        </p:spPr>
      </p:pic>
    </p:spTree>
    <p:extLst>
      <p:ext uri="{BB962C8B-B14F-4D97-AF65-F5344CB8AC3E}">
        <p14:creationId xmlns:p14="http://schemas.microsoft.com/office/powerpoint/2010/main" val="4065348578"/>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6"/>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72FDEC72-6428-B448-943D-04B953CED822}"/>
              </a:ext>
            </a:extLst>
          </p:cNvPr>
          <p:cNvSpPr txBox="1"/>
          <p:nvPr/>
        </p:nvSpPr>
        <p:spPr>
          <a:xfrm>
            <a:off x="712519" y="498764"/>
            <a:ext cx="11091554" cy="5693866"/>
          </a:xfrm>
          <a:prstGeom prst="rect">
            <a:avLst/>
          </a:prstGeom>
          <a:noFill/>
        </p:spPr>
        <p:txBody>
          <a:bodyPr wrap="square" rtlCol="0">
            <a:spAutoFit/>
          </a:bodyPr>
          <a:lstStyle/>
          <a:p>
            <a:pPr algn="ctr"/>
            <a:r>
              <a:rPr lang="fr-FR" sz="2400" b="1" i="1" dirty="0">
                <a:solidFill>
                  <a:schemeClr val="accent1"/>
                </a:solidFill>
              </a:rPr>
              <a:t>Origine de cette démarche/initiative/action</a:t>
            </a:r>
          </a:p>
          <a:p>
            <a:pPr algn="ctr"/>
            <a:endParaRPr lang="fr-FR" sz="2400" b="1" i="1" dirty="0">
              <a:solidFill>
                <a:schemeClr val="accent1"/>
              </a:solidFill>
            </a:endParaRPr>
          </a:p>
          <a:p>
            <a:r>
              <a:rPr lang="fr-FR" sz="2000" b="1" i="1" dirty="0">
                <a:solidFill>
                  <a:srgbClr val="0070C0"/>
                </a:solidFill>
              </a:rPr>
              <a:t>Besoins en recrutement :</a:t>
            </a:r>
          </a:p>
          <a:p>
            <a:r>
              <a:rPr lang="fr-FR" sz="2000" b="1" i="1" dirty="0">
                <a:solidFill>
                  <a:srgbClr val="0070C0"/>
                </a:solidFill>
              </a:rPr>
              <a:t> </a:t>
            </a:r>
          </a:p>
          <a:p>
            <a:pPr algn="just"/>
            <a:r>
              <a:rPr lang="fr-FR" sz="2000" dirty="0"/>
              <a:t>Constat : depuis quelques années, </a:t>
            </a:r>
            <a:r>
              <a:rPr lang="fr-FR" sz="2000" i="1" dirty="0"/>
              <a:t>l’entreprise a une politique de recrutement externe assez active.</a:t>
            </a:r>
          </a:p>
          <a:p>
            <a:pPr algn="just"/>
            <a:endParaRPr lang="fr-FR" sz="2000" i="1" dirty="0"/>
          </a:p>
          <a:p>
            <a:r>
              <a:rPr lang="fr-FR" sz="2000" dirty="0"/>
              <a:t>AIRBUS a une vision opérationnelle sur 5 ans ; </a:t>
            </a:r>
          </a:p>
          <a:p>
            <a:endParaRPr lang="fr-FR" sz="2000" dirty="0"/>
          </a:p>
          <a:p>
            <a:r>
              <a:rPr lang="fr-FR" sz="2000" dirty="0"/>
              <a:t>Une charge d’activité croissante jusqu’en 2028 et actuellement pénurie de « compagnons » en ELEC.</a:t>
            </a:r>
          </a:p>
          <a:p>
            <a:endParaRPr lang="fr-FR" sz="2000" dirty="0"/>
          </a:p>
          <a:p>
            <a:r>
              <a:rPr lang="fr-FR" sz="2000" dirty="0"/>
              <a:t>SAFRAN/DASSAULT/SEFE sont également en recherches.</a:t>
            </a:r>
            <a:endParaRPr lang="fr-FR" sz="2000" i="1" dirty="0"/>
          </a:p>
          <a:p>
            <a:pPr algn="just"/>
            <a:endParaRPr lang="fr-FR" sz="2000" i="1" dirty="0"/>
          </a:p>
          <a:p>
            <a:pPr algn="just"/>
            <a:r>
              <a:rPr lang="fr-FR" sz="2000" i="1" dirty="0">
                <a:solidFill>
                  <a:srgbClr val="FF0000"/>
                </a:solidFill>
              </a:rPr>
              <a:t>Le site de Marignane a recruté:	En 2022 : 500 personnes </a:t>
            </a:r>
          </a:p>
          <a:p>
            <a:pPr algn="just"/>
            <a:r>
              <a:rPr lang="fr-FR" sz="2000" i="1" dirty="0">
                <a:solidFill>
                  <a:srgbClr val="FF0000"/>
                </a:solidFill>
              </a:rPr>
              <a:t>				En 2023 : plus de 700 personnes</a:t>
            </a:r>
          </a:p>
          <a:p>
            <a:pPr algn="just"/>
            <a:endParaRPr lang="fr-FR" sz="2000" b="1" i="1" dirty="0">
              <a:solidFill>
                <a:srgbClr val="0070C0"/>
              </a:solidFill>
            </a:endParaRPr>
          </a:p>
          <a:p>
            <a:r>
              <a:rPr lang="fr-FR" sz="2000" dirty="0"/>
              <a:t>Il s’agit également d’équilibrer la pyramide des âges et la mixité Homme/Femme.</a:t>
            </a:r>
          </a:p>
          <a:p>
            <a:endParaRPr lang="fr-FR" dirty="0"/>
          </a:p>
          <a:p>
            <a:endParaRPr lang="fr-FR" dirty="0"/>
          </a:p>
        </p:txBody>
      </p:sp>
    </p:spTree>
    <p:extLst>
      <p:ext uri="{BB962C8B-B14F-4D97-AF65-F5344CB8AC3E}">
        <p14:creationId xmlns:p14="http://schemas.microsoft.com/office/powerpoint/2010/main" val="7455288"/>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0A8B88CA-4047-9343-8231-563DC52A7AB6}"/>
              </a:ext>
            </a:extLst>
          </p:cNvPr>
          <p:cNvSpPr txBox="1"/>
          <p:nvPr/>
        </p:nvSpPr>
        <p:spPr>
          <a:xfrm>
            <a:off x="463826" y="1519358"/>
            <a:ext cx="11079678" cy="3139321"/>
          </a:xfrm>
          <a:prstGeom prst="rect">
            <a:avLst/>
          </a:prstGeom>
          <a:noFill/>
        </p:spPr>
        <p:txBody>
          <a:bodyPr wrap="square" rtlCol="0">
            <a:spAutoFit/>
          </a:bodyPr>
          <a:lstStyle/>
          <a:p>
            <a:r>
              <a:rPr lang="fr-FR" dirty="0"/>
              <a:t>Phase 1 : Rencontre du lycée Blériot formation électrotechnique, du Lycée Mendes France filière aéronautique, du GRETA sur le site de production AIRBUS  afin de récolter les besoins et répertorier les compétences et les connaissances requises pour travailler avec Airbus Helicopters dans le domaine électrotechnique.</a:t>
            </a:r>
          </a:p>
          <a:p>
            <a:endParaRPr lang="fr-FR" dirty="0"/>
          </a:p>
          <a:p>
            <a:r>
              <a:rPr lang="fr-FR" dirty="0"/>
              <a:t>Phase 2 : Création d'un programme détaillé qui inclut les domaines de formations nécessaires, les ressources requises, les méthodes d'enseignement et d'évaluation, ainsi que les partenariats potentiels avec Airbus Helicopters.</a:t>
            </a:r>
          </a:p>
          <a:p>
            <a:endParaRPr lang="fr-FR" dirty="0"/>
          </a:p>
          <a:p>
            <a:r>
              <a:rPr lang="fr-FR" dirty="0"/>
              <a:t>Phase 3 : Identification  des formateurs qualifiés et expérimentés dans le domaine de l'électrotechnique et capables  de s’adapter aux méthodes de câblages spécifiques à l’aéronautique .</a:t>
            </a:r>
          </a:p>
          <a:p>
            <a:endParaRPr lang="fr-FR" dirty="0"/>
          </a:p>
          <a:p>
            <a:endParaRPr lang="fr-FR" dirty="0"/>
          </a:p>
        </p:txBody>
      </p:sp>
      <p:sp>
        <p:nvSpPr>
          <p:cNvPr id="3" name="ZoneTexte 2">
            <a:extLst>
              <a:ext uri="{FF2B5EF4-FFF2-40B4-BE49-F238E27FC236}">
                <a16:creationId xmlns:a16="http://schemas.microsoft.com/office/drawing/2014/main" id="{119FCC8A-D8EF-0BCF-039A-C21D3192F123}"/>
              </a:ext>
            </a:extLst>
          </p:cNvPr>
          <p:cNvSpPr txBox="1"/>
          <p:nvPr/>
        </p:nvSpPr>
        <p:spPr>
          <a:xfrm>
            <a:off x="2879803" y="499104"/>
            <a:ext cx="6094140" cy="461665"/>
          </a:xfrm>
          <a:prstGeom prst="rect">
            <a:avLst/>
          </a:prstGeom>
          <a:noFill/>
        </p:spPr>
        <p:txBody>
          <a:bodyPr wrap="square">
            <a:spAutoFit/>
          </a:bodyPr>
          <a:lstStyle/>
          <a:p>
            <a:pPr algn="ctr"/>
            <a:r>
              <a:rPr lang="fr-FR" sz="2400" b="1" i="1" dirty="0">
                <a:solidFill>
                  <a:schemeClr val="accent1"/>
                </a:solidFill>
              </a:rPr>
              <a:t>Déroulé </a:t>
            </a:r>
          </a:p>
        </p:txBody>
      </p:sp>
      <p:pic>
        <p:nvPicPr>
          <p:cNvPr id="7" name="Image 6">
            <a:extLst>
              <a:ext uri="{FF2B5EF4-FFF2-40B4-BE49-F238E27FC236}">
                <a16:creationId xmlns:a16="http://schemas.microsoft.com/office/drawing/2014/main" id="{F93DD2A6-D5ED-36AF-9695-B79476F3E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292" y="4367375"/>
            <a:ext cx="1905416" cy="1580101"/>
          </a:xfrm>
          <a:prstGeom prst="rect">
            <a:avLst/>
          </a:prstGeom>
          <a:effectLst>
            <a:softEdge rad="236454"/>
          </a:effectLst>
        </p:spPr>
      </p:pic>
    </p:spTree>
    <p:extLst>
      <p:ext uri="{BB962C8B-B14F-4D97-AF65-F5344CB8AC3E}">
        <p14:creationId xmlns:p14="http://schemas.microsoft.com/office/powerpoint/2010/main" val="4038563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0A8B88CA-4047-9343-8231-563DC52A7AB6}"/>
              </a:ext>
            </a:extLst>
          </p:cNvPr>
          <p:cNvSpPr txBox="1"/>
          <p:nvPr/>
        </p:nvSpPr>
        <p:spPr>
          <a:xfrm>
            <a:off x="775236" y="1243968"/>
            <a:ext cx="11079678" cy="3693319"/>
          </a:xfrm>
          <a:prstGeom prst="rect">
            <a:avLst/>
          </a:prstGeom>
          <a:noFill/>
        </p:spPr>
        <p:txBody>
          <a:bodyPr wrap="square" rtlCol="0">
            <a:spAutoFit/>
          </a:bodyPr>
          <a:lstStyle/>
          <a:p>
            <a:endParaRPr lang="fr-FR" dirty="0"/>
          </a:p>
          <a:p>
            <a:r>
              <a:rPr lang="fr-FR" dirty="0"/>
              <a:t>Phase 4 : Mise en place, en accord avec le Secrétaire Général de la région académique PACA, d’un professeur contractuel sur zone de remplacement (CZR) pour effectuer l’intérim des enseignants qui partent en formation.</a:t>
            </a:r>
          </a:p>
          <a:p>
            <a:endParaRPr lang="fr-FR" dirty="0"/>
          </a:p>
          <a:p>
            <a:r>
              <a:rPr lang="fr-FR" dirty="0"/>
              <a:t>Phase 5 : </a:t>
            </a:r>
            <a:r>
              <a:rPr lang="fr-FR" b="1" dirty="0"/>
              <a:t>Identifier </a:t>
            </a:r>
            <a:r>
              <a:rPr lang="fr-FR" dirty="0"/>
              <a:t>un représentant ou une équipe de chaque partie pour coordonner le partenariat. </a:t>
            </a:r>
          </a:p>
          <a:p>
            <a:endParaRPr lang="fr-FR" dirty="0"/>
          </a:p>
          <a:p>
            <a:r>
              <a:rPr lang="fr-FR" dirty="0"/>
              <a:t>Phase 6:  Accompagnement par l’IPE  pour travailler sur la </a:t>
            </a:r>
            <a:r>
              <a:rPr lang="fr-FR" b="1" dirty="0"/>
              <a:t>construction d’activités professionnelles </a:t>
            </a:r>
            <a:r>
              <a:rPr lang="fr-FR" dirty="0"/>
              <a:t>et séances spécifiques à partir de supports fournis par AIRBUS </a:t>
            </a:r>
          </a:p>
          <a:p>
            <a:endParaRPr lang="fr-FR" dirty="0"/>
          </a:p>
          <a:p>
            <a:r>
              <a:rPr lang="fr-FR" i="1" dirty="0"/>
              <a:t>Il s’agit de s’appuyer sur les Tâches et Compétences du référentiel BAC PRO MELEC et de faire le lien avec les contenus de formation.</a:t>
            </a:r>
          </a:p>
          <a:p>
            <a:endParaRPr lang="fr-FR" dirty="0"/>
          </a:p>
          <a:p>
            <a:endParaRPr lang="fr-FR" dirty="0"/>
          </a:p>
        </p:txBody>
      </p:sp>
      <p:sp>
        <p:nvSpPr>
          <p:cNvPr id="7" name="ZoneTexte 6">
            <a:extLst>
              <a:ext uri="{FF2B5EF4-FFF2-40B4-BE49-F238E27FC236}">
                <a16:creationId xmlns:a16="http://schemas.microsoft.com/office/drawing/2014/main" id="{7B2A7332-AE6D-7107-BDC3-A183E66959E0}"/>
              </a:ext>
            </a:extLst>
          </p:cNvPr>
          <p:cNvSpPr txBox="1"/>
          <p:nvPr/>
        </p:nvSpPr>
        <p:spPr>
          <a:xfrm>
            <a:off x="2879803" y="499104"/>
            <a:ext cx="6094140" cy="461665"/>
          </a:xfrm>
          <a:prstGeom prst="rect">
            <a:avLst/>
          </a:prstGeom>
          <a:noFill/>
        </p:spPr>
        <p:txBody>
          <a:bodyPr wrap="square">
            <a:spAutoFit/>
          </a:bodyPr>
          <a:lstStyle/>
          <a:p>
            <a:pPr algn="ctr"/>
            <a:r>
              <a:rPr lang="fr-FR" sz="2400" b="1" i="1" dirty="0">
                <a:solidFill>
                  <a:schemeClr val="accent1"/>
                </a:solidFill>
              </a:rPr>
              <a:t>Déroulé </a:t>
            </a:r>
          </a:p>
        </p:txBody>
      </p:sp>
      <p:pic>
        <p:nvPicPr>
          <p:cNvPr id="6" name="Image 5">
            <a:extLst>
              <a:ext uri="{FF2B5EF4-FFF2-40B4-BE49-F238E27FC236}">
                <a16:creationId xmlns:a16="http://schemas.microsoft.com/office/drawing/2014/main" id="{F20B6D90-4F7B-B6FF-FF5D-A9C8B7A7D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292" y="4430435"/>
            <a:ext cx="1905416" cy="1580101"/>
          </a:xfrm>
          <a:prstGeom prst="rect">
            <a:avLst/>
          </a:prstGeom>
          <a:effectLst>
            <a:softEdge rad="234011"/>
          </a:effectLst>
        </p:spPr>
      </p:pic>
    </p:spTree>
    <p:extLst>
      <p:ext uri="{BB962C8B-B14F-4D97-AF65-F5344CB8AC3E}">
        <p14:creationId xmlns:p14="http://schemas.microsoft.com/office/powerpoint/2010/main" val="4157375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11" name="object 2">
            <a:extLst>
              <a:ext uri="{FF2B5EF4-FFF2-40B4-BE49-F238E27FC236}">
                <a16:creationId xmlns:a16="http://schemas.microsoft.com/office/drawing/2014/main" id="{1BDA5E9E-BD1E-B347-A007-BA86241FE337}"/>
              </a:ext>
            </a:extLst>
          </p:cNvPr>
          <p:cNvSpPr txBox="1">
            <a:spLocks/>
          </p:cNvSpPr>
          <p:nvPr/>
        </p:nvSpPr>
        <p:spPr>
          <a:xfrm>
            <a:off x="3432503" y="591716"/>
            <a:ext cx="5053575" cy="289823"/>
          </a:xfrm>
          <a:prstGeom prst="rect">
            <a:avLst/>
          </a:prstGeom>
        </p:spPr>
        <p:txBody>
          <a:bodyPr vert="horz" wrap="square" lIns="0" tIns="12700" rIns="0" bIns="0" rtlCol="0">
            <a:spAutoFit/>
          </a:bodyPr>
          <a:lstStyle>
            <a:lvl1pPr>
              <a:defRPr sz="4400" b="0" i="0">
                <a:solidFill>
                  <a:schemeClr val="tx1"/>
                </a:solidFill>
                <a:latin typeface="Calibri Light"/>
                <a:ea typeface="+mj-ea"/>
                <a:cs typeface="Calibri Light"/>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1800" b="1" i="0" u="none" strike="noStrike" kern="0" cap="none" spc="-15" normalizeH="0" baseline="0" noProof="0" dirty="0">
                <a:ln>
                  <a:noFill/>
                </a:ln>
                <a:solidFill>
                  <a:sysClr val="windowText" lastClr="000000"/>
                </a:solidFill>
                <a:effectLst/>
                <a:uLnTx/>
                <a:uFillTx/>
                <a:latin typeface="Calibri Light"/>
                <a:ea typeface="+mj-ea"/>
                <a:cs typeface="Calibri Light"/>
              </a:rPr>
              <a:t>COMPETENCES</a:t>
            </a:r>
            <a:r>
              <a:rPr kumimoji="0" lang="fr-FR" sz="1800" b="1" i="0" u="none" strike="noStrike" kern="0" cap="none" spc="-5" normalizeH="0" baseline="0" noProof="0" dirty="0">
                <a:ln>
                  <a:noFill/>
                </a:ln>
                <a:solidFill>
                  <a:sysClr val="windowText" lastClr="000000"/>
                </a:solidFill>
                <a:effectLst/>
                <a:uLnTx/>
                <a:uFillTx/>
                <a:latin typeface="Calibri Light"/>
                <a:ea typeface="+mj-ea"/>
                <a:cs typeface="Calibri Light"/>
              </a:rPr>
              <a:t> </a:t>
            </a:r>
            <a:r>
              <a:rPr kumimoji="0" lang="fr-FR" sz="1800" b="1" i="0" u="none" strike="noStrike" kern="0" cap="none" spc="-30" normalizeH="0" baseline="0" noProof="0" dirty="0">
                <a:ln>
                  <a:noFill/>
                </a:ln>
                <a:solidFill>
                  <a:sysClr val="windowText" lastClr="000000"/>
                </a:solidFill>
                <a:effectLst/>
                <a:uLnTx/>
                <a:uFillTx/>
                <a:latin typeface="Calibri Light"/>
                <a:ea typeface="+mj-ea"/>
                <a:cs typeface="Calibri Light"/>
              </a:rPr>
              <a:t>BAC</a:t>
            </a:r>
            <a:r>
              <a:rPr kumimoji="0" lang="fr-FR" sz="1800" b="1" i="0" u="none" strike="noStrike" kern="0" cap="none" spc="-5" normalizeH="0" baseline="0" noProof="0" dirty="0">
                <a:ln>
                  <a:noFill/>
                </a:ln>
                <a:solidFill>
                  <a:sysClr val="windowText" lastClr="000000"/>
                </a:solidFill>
                <a:effectLst/>
                <a:uLnTx/>
                <a:uFillTx/>
                <a:latin typeface="Calibri Light"/>
                <a:ea typeface="+mj-ea"/>
                <a:cs typeface="Calibri Light"/>
              </a:rPr>
              <a:t> </a:t>
            </a:r>
            <a:r>
              <a:rPr kumimoji="0" lang="fr-FR" sz="1800" b="1" i="0" u="none" strike="noStrike" kern="0" cap="none" spc="-15" normalizeH="0" baseline="0" noProof="0" dirty="0">
                <a:ln>
                  <a:noFill/>
                </a:ln>
                <a:solidFill>
                  <a:sysClr val="windowText" lastClr="000000"/>
                </a:solidFill>
                <a:effectLst/>
                <a:uLnTx/>
                <a:uFillTx/>
                <a:latin typeface="Calibri Light"/>
                <a:ea typeface="+mj-ea"/>
                <a:cs typeface="Calibri Light"/>
              </a:rPr>
              <a:t>MELEC</a:t>
            </a:r>
            <a:r>
              <a:rPr kumimoji="0" lang="fr-FR" sz="1800" b="1" i="0" u="none" strike="noStrike" kern="0" cap="none" spc="-5" normalizeH="0" baseline="0" noProof="0" dirty="0">
                <a:ln>
                  <a:noFill/>
                </a:ln>
                <a:solidFill>
                  <a:sysClr val="windowText" lastClr="000000"/>
                </a:solidFill>
                <a:effectLst/>
                <a:uLnTx/>
                <a:uFillTx/>
                <a:latin typeface="Calibri Light"/>
                <a:ea typeface="+mj-ea"/>
                <a:cs typeface="Calibri Light"/>
              </a:rPr>
              <a:t> </a:t>
            </a:r>
            <a:r>
              <a:rPr kumimoji="0" lang="fr-FR" sz="1800" b="1" i="0" u="none" strike="noStrike" kern="0" cap="none" spc="0" normalizeH="0" baseline="0" noProof="0" dirty="0">
                <a:ln>
                  <a:noFill/>
                </a:ln>
                <a:solidFill>
                  <a:sysClr val="windowText" lastClr="000000"/>
                </a:solidFill>
                <a:effectLst/>
                <a:uLnTx/>
                <a:uFillTx/>
                <a:latin typeface="Calibri Light"/>
                <a:ea typeface="+mj-ea"/>
                <a:cs typeface="Calibri Light"/>
              </a:rPr>
              <a:t>/</a:t>
            </a:r>
            <a:r>
              <a:rPr kumimoji="0" lang="fr-FR" sz="1800" b="1" i="0" u="none" strike="noStrike" kern="0" cap="none" spc="5" normalizeH="0" baseline="0" noProof="0" dirty="0">
                <a:ln>
                  <a:noFill/>
                </a:ln>
                <a:solidFill>
                  <a:sysClr val="windowText" lastClr="000000"/>
                </a:solidFill>
                <a:effectLst/>
                <a:uLnTx/>
                <a:uFillTx/>
                <a:latin typeface="Calibri Light"/>
                <a:ea typeface="+mj-ea"/>
                <a:cs typeface="Calibri Light"/>
              </a:rPr>
              <a:t> </a:t>
            </a:r>
            <a:r>
              <a:rPr kumimoji="0" lang="fr-FR" sz="1800" b="1" i="0" u="none" strike="noStrike" kern="0" cap="none" spc="-10" normalizeH="0" baseline="0" noProof="0" dirty="0">
                <a:ln>
                  <a:noFill/>
                </a:ln>
                <a:solidFill>
                  <a:sysClr val="windowText" lastClr="000000"/>
                </a:solidFill>
                <a:effectLst/>
                <a:uLnTx/>
                <a:uFillTx/>
                <a:latin typeface="Calibri Light"/>
                <a:ea typeface="+mj-ea"/>
                <a:cs typeface="Calibri Light"/>
              </a:rPr>
              <a:t>CENTRELEC</a:t>
            </a:r>
            <a:r>
              <a:rPr kumimoji="0" lang="fr-FR" sz="1800" b="1" i="0" u="none" strike="noStrike" kern="0" cap="none" spc="0" normalizeH="0" baseline="0" noProof="0" dirty="0">
                <a:ln>
                  <a:noFill/>
                </a:ln>
                <a:solidFill>
                  <a:sysClr val="windowText" lastClr="000000"/>
                </a:solidFill>
                <a:effectLst/>
                <a:uLnTx/>
                <a:uFillTx/>
                <a:latin typeface="Calibri Light"/>
                <a:ea typeface="+mj-ea"/>
                <a:cs typeface="Calibri Light"/>
              </a:rPr>
              <a:t> </a:t>
            </a:r>
            <a:r>
              <a:rPr kumimoji="0" lang="fr-FR" sz="1800" b="1" i="0" u="none" strike="noStrike" kern="0" cap="none" spc="-5" normalizeH="0" baseline="0" noProof="0" dirty="0">
                <a:ln>
                  <a:noFill/>
                </a:ln>
                <a:solidFill>
                  <a:sysClr val="windowText" lastClr="000000"/>
                </a:solidFill>
                <a:effectLst/>
                <a:uLnTx/>
                <a:uFillTx/>
                <a:latin typeface="Calibri Light"/>
                <a:ea typeface="+mj-ea"/>
                <a:cs typeface="Calibri Light"/>
              </a:rPr>
              <a:t>AIRBUS</a:t>
            </a:r>
          </a:p>
        </p:txBody>
      </p:sp>
      <p:sp>
        <p:nvSpPr>
          <p:cNvPr id="12" name="object 3">
            <a:extLst>
              <a:ext uri="{FF2B5EF4-FFF2-40B4-BE49-F238E27FC236}">
                <a16:creationId xmlns:a16="http://schemas.microsoft.com/office/drawing/2014/main" id="{EF48AF64-70AD-4243-A0A8-C723A2D2FE29}"/>
              </a:ext>
            </a:extLst>
          </p:cNvPr>
          <p:cNvSpPr txBox="1">
            <a:spLocks/>
          </p:cNvSpPr>
          <p:nvPr/>
        </p:nvSpPr>
        <p:spPr>
          <a:xfrm>
            <a:off x="1881809" y="926361"/>
            <a:ext cx="10296904" cy="5339923"/>
          </a:xfrm>
          <a:prstGeom prst="rect">
            <a:avLst/>
          </a:prstGeom>
        </p:spPr>
        <p:txBody>
          <a:bodyPr vert="horz" wrap="square" lIns="0" tIns="12700" rIns="0" bIns="0" rtlCol="0">
            <a:spAutoFit/>
          </a:bodyPr>
          <a:lstStyle>
            <a:lvl1pPr marL="0">
              <a:defRPr sz="1700" b="0" i="0">
                <a:solidFill>
                  <a:schemeClr val="tx1"/>
                </a:solidFill>
                <a:latin typeface="Arial MT"/>
                <a:ea typeface="+mn-ea"/>
                <a:cs typeface="Arial M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defTabSz="914400" eaLnBrk="1" fontAlgn="auto" latinLnBrk="0" hangingPunct="1">
              <a:spcBef>
                <a:spcPts val="100"/>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C1 </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fr-FR" sz="1400" b="1"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Analyser les</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conditions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l’opération</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et</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son</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contexte ;</a:t>
            </a:r>
          </a:p>
          <a:p>
            <a:pPr marL="12700" marR="0" lvl="0" defTabSz="914400" eaLnBrk="1" fontAlgn="auto" latinLnBrk="0" hangingPunct="1">
              <a:spcBef>
                <a:spcPts val="0"/>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C2</a:t>
            </a:r>
            <a:r>
              <a:rPr kumimoji="0" lang="fr-FR" sz="14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fr-FR" sz="1400" b="1"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Organiser</a:t>
            </a:r>
            <a:r>
              <a:rPr kumimoji="0" lang="fr-FR" sz="1400" b="0"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l’opération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dans</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son</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contexte ;</a:t>
            </a:r>
          </a:p>
          <a:p>
            <a:pPr marL="734695" lvl="1" indent="-264795">
              <a:buFont typeface="Arial MT"/>
              <a:buChar char="•"/>
              <a:tabLst>
                <a:tab pos="276860" algn="l"/>
                <a:tab pos="277495" algn="l"/>
              </a:tabLst>
              <a:defRPr/>
            </a:pPr>
            <a:r>
              <a:rPr lang="fr-FR" sz="1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Vérifier et compléter si besoin la liste des matériels électriques équipements et outillages nécessaires aux opérations</a:t>
            </a:r>
            <a:r>
              <a:rPr lang="fr-FR" sz="1400" dirty="0">
                <a:solidFill>
                  <a:srgbClr val="C00000"/>
                </a:solidFill>
                <a:effectLst/>
                <a:latin typeface="Arial" panose="020B0604020202020204" pitchFamily="34" charset="0"/>
                <a:cs typeface="Arial" panose="020B0604020202020204" pitchFamily="34" charset="0"/>
              </a:rPr>
              <a:t> </a:t>
            </a:r>
            <a:endPar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720090" marR="0" lvl="1" indent="-264795" defTabSz="914400" eaLnBrk="1" fontAlgn="auto" latinLnBrk="0" hangingPunct="1">
              <a:spcBef>
                <a:spcPts val="0"/>
              </a:spcBef>
              <a:spcAft>
                <a:spcPts val="0"/>
              </a:spcAft>
              <a:buClrTx/>
              <a:buSzTx/>
              <a:buFontTx/>
              <a:buChar char="•"/>
              <a:tabLst>
                <a:tab pos="719455" algn="l"/>
                <a:tab pos="720090" algn="l"/>
              </a:tabLst>
              <a:defRPr/>
            </a:pP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Organiser</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son</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poste</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de</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travail,</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tri</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sélectif,</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choix</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de</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l’outillage,…..</a:t>
            </a:r>
            <a:endPar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700" marR="0" lvl="0" defTabSz="914400" eaLnBrk="1" fontAlgn="auto" latinLnBrk="0" hangingPunct="1">
              <a:spcBef>
                <a:spcPts val="150"/>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C3</a:t>
            </a: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Définir</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une</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installation</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à</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l’aide</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solutions</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préétablies</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12700" marR="0" lvl="0" defTabSz="914400" eaLnBrk="1" fontAlgn="auto" latinLnBrk="0" hangingPunct="1">
              <a:spcBef>
                <a:spcPts val="360"/>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C4</a:t>
            </a:r>
            <a:r>
              <a:rPr kumimoji="0" lang="fr-FR" sz="14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Réaliser</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une</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installation</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a:t>
            </a:r>
            <a:r>
              <a:rPr kumimoji="0" lang="fr-FR" sz="1400" b="0"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manière</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éco-responsable</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720090" marR="0" lvl="1" indent="-264795" defTabSz="914400" eaLnBrk="1" fontAlgn="auto" latinLnBrk="0" hangingPunct="1">
              <a:spcBef>
                <a:spcPts val="254"/>
              </a:spcBef>
              <a:spcAft>
                <a:spcPts val="0"/>
              </a:spcAft>
              <a:buClrTx/>
              <a:buSzTx/>
              <a:buFontTx/>
              <a:buChar char="•"/>
              <a:tabLst>
                <a:tab pos="719455" algn="l"/>
                <a:tab pos="720090" algn="l"/>
              </a:tabLst>
              <a:defRPr/>
            </a:pP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Réalisation</a:t>
            </a:r>
            <a:r>
              <a:rPr kumimoji="0" lang="fr-FR" sz="1400" b="0" i="0" u="none" strike="noStrike" kern="0" cap="none" spc="1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d’un</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harnais</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ou</a:t>
            </a:r>
            <a:r>
              <a:rPr kumimoji="0" lang="fr-FR" sz="1400" b="0" i="0" u="none" strike="noStrike" kern="0" cap="none" spc="1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d’un</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faisceau</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dans</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les</a:t>
            </a:r>
            <a:r>
              <a:rPr kumimoji="0" lang="fr-FR" sz="1400" b="0" i="0" u="none" strike="noStrike" kern="0" cap="none" spc="1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règles</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de</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l’art</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(fiche</a:t>
            </a:r>
            <a:r>
              <a:rPr kumimoji="0" lang="fr-FR" sz="1400" b="0" i="0" u="none" strike="noStrike" kern="0" cap="none" spc="1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qualité</a:t>
            </a:r>
            <a:r>
              <a:rPr kumimoji="0" lang="fr-FR" sz="1400" b="0" i="0" u="none" strike="noStrike" kern="0" cap="none" spc="2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WEBFI)</a:t>
            </a:r>
            <a:endPar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700" marR="0" lvl="0" defTabSz="914400" eaLnBrk="1" fontAlgn="auto" latinLnBrk="0" hangingPunct="1">
              <a:spcBef>
                <a:spcPts val="250"/>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C5</a:t>
            </a:r>
            <a:r>
              <a:rPr kumimoji="0" lang="fr-FR" sz="14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Contrôler</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les</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grandeurs</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caractéristiques</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a:t>
            </a:r>
            <a:r>
              <a:rPr kumimoji="0" lang="fr-FR" sz="1400" b="0"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l’installation</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720090" marR="0" lvl="1" indent="-264795" defTabSz="914400" eaLnBrk="1" fontAlgn="auto" latinLnBrk="0" hangingPunct="1">
              <a:spcBef>
                <a:spcPts val="350"/>
              </a:spcBef>
              <a:spcAft>
                <a:spcPts val="0"/>
              </a:spcAft>
              <a:buClrTx/>
              <a:buSzTx/>
              <a:buFontTx/>
              <a:buChar char="•"/>
              <a:tabLst>
                <a:tab pos="719455" algn="l"/>
                <a:tab pos="720090" algn="l"/>
              </a:tabLst>
              <a:defRPr/>
            </a:pPr>
            <a:r>
              <a:rPr kumimoji="0" lang="fr-FR" sz="1400" b="0" i="0" u="none" strike="noStrike" kern="0" cap="none" spc="-35" normalizeH="0" baseline="0" noProof="0" dirty="0">
                <a:ln>
                  <a:noFill/>
                </a:ln>
                <a:solidFill>
                  <a:srgbClr val="C00000"/>
                </a:solidFill>
                <a:effectLst/>
                <a:uLnTx/>
                <a:uFillTx/>
                <a:latin typeface="Arial" panose="020B0604020202020204" pitchFamily="34" charset="0"/>
                <a:cs typeface="Arial" panose="020B0604020202020204" pitchFamily="34" charset="0"/>
              </a:rPr>
              <a:t>Test</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de</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claquage</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et</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d’isolement</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d’une</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raccord</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coaxial</a:t>
            </a:r>
            <a:endPar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700" marR="0" lvl="0" defTabSz="914400" eaLnBrk="1" fontAlgn="auto" latinLnBrk="0" hangingPunct="1">
              <a:spcBef>
                <a:spcPts val="250"/>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C6</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Régler,</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paramétrer</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les</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matériels</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de</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l’installation</a:t>
            </a:r>
            <a:r>
              <a:rPr kumimoji="0" lang="fr-FR" sz="14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12700" marR="0" lvl="0" defTabSz="914400" eaLnBrk="1" fontAlgn="auto" latinLnBrk="0" hangingPunct="1">
              <a:spcBef>
                <a:spcPts val="745"/>
              </a:spcBef>
              <a:spcAft>
                <a:spcPts val="0"/>
              </a:spcAft>
              <a:buClrTx/>
              <a:buSzTx/>
              <a:tabLst>
                <a:tab pos="276860" algn="l"/>
                <a:tab pos="277495" algn="l"/>
              </a:tabLst>
              <a:defRPr/>
            </a:pPr>
            <a:r>
              <a:rPr kumimoji="0" lang="fr-FR" sz="14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C7 </a:t>
            </a:r>
            <a:r>
              <a:rPr kumimoji="0" lang="fr-FR"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fr-FR" sz="1400" b="1"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Valider</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le fonctionnement</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a:t>
            </a:r>
            <a:r>
              <a:rPr kumimoji="0" lang="fr-FR" sz="1400" b="0"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l’installation</a:t>
            </a:r>
            <a:r>
              <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p>
          <a:p>
            <a:pPr marL="720090" marR="0" lvl="1" indent="-264795" defTabSz="914400" eaLnBrk="1" fontAlgn="auto" latinLnBrk="0" hangingPunct="1">
              <a:spcBef>
                <a:spcPts val="160"/>
              </a:spcBef>
              <a:spcAft>
                <a:spcPts val="0"/>
              </a:spcAft>
              <a:buClrTx/>
              <a:buSzTx/>
              <a:buFontTx/>
              <a:buChar char="•"/>
              <a:tabLst>
                <a:tab pos="719455" algn="l"/>
                <a:tab pos="720090" algn="l"/>
              </a:tabLst>
              <a:defRPr/>
            </a:pP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Essai</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de</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5" normalizeH="0" baseline="0" noProof="0" dirty="0">
                <a:ln>
                  <a:noFill/>
                </a:ln>
                <a:solidFill>
                  <a:srgbClr val="C00000"/>
                </a:solidFill>
                <a:effectLst/>
                <a:uLnTx/>
                <a:uFillTx/>
                <a:latin typeface="Arial" panose="020B0604020202020204" pitchFamily="34" charset="0"/>
                <a:cs typeface="Arial" panose="020B0604020202020204" pitchFamily="34" charset="0"/>
              </a:rPr>
              <a:t>continuité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des</a:t>
            </a:r>
            <a:r>
              <a:rPr kumimoji="0" lang="fr-FR" sz="1400" b="0" i="0" u="none" strike="noStrike" kern="0" cap="none" spc="-1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fr-FR" sz="14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connecteurs</a:t>
            </a:r>
            <a:endParaRPr kumimoji="0" lang="fr-FR"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700">
              <a:spcBef>
                <a:spcPts val="100"/>
              </a:spcBef>
              <a:tabLst>
                <a:tab pos="276860" algn="l"/>
                <a:tab pos="277495" algn="l"/>
              </a:tabLst>
            </a:pPr>
            <a:r>
              <a:rPr lang="fr-FR" sz="1400" b="1" spc="-5" dirty="0">
                <a:solidFill>
                  <a:prstClr val="black"/>
                </a:solidFill>
                <a:latin typeface="Arial" panose="020B0604020202020204" pitchFamily="34" charset="0"/>
                <a:cs typeface="Arial" panose="020B0604020202020204" pitchFamily="34" charset="0"/>
              </a:rPr>
              <a:t>C8</a:t>
            </a:r>
            <a:r>
              <a:rPr lang="fr-FR" sz="1400" b="1" spc="-10" dirty="0">
                <a:solidFill>
                  <a:prstClr val="black"/>
                </a:solidFill>
                <a:latin typeface="Arial" panose="020B0604020202020204" pitchFamily="34" charset="0"/>
                <a:cs typeface="Arial" panose="020B0604020202020204" pitchFamily="34" charset="0"/>
              </a:rPr>
              <a:t> </a:t>
            </a:r>
            <a:r>
              <a:rPr lang="fr-FR" sz="1400" b="1" dirty="0">
                <a:solidFill>
                  <a:prstClr val="black"/>
                </a:solidFill>
                <a:latin typeface="Arial" panose="020B0604020202020204" pitchFamily="34" charset="0"/>
                <a:cs typeface="Arial" panose="020B0604020202020204" pitchFamily="34" charset="0"/>
              </a:rPr>
              <a:t>:</a:t>
            </a:r>
            <a:r>
              <a:rPr lang="fr-FR" sz="1400" b="1"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Diagnostiquer</a:t>
            </a:r>
            <a:r>
              <a:rPr lang="fr-FR" sz="1400" spc="-10" dirty="0">
                <a:solidFill>
                  <a:prstClr val="black"/>
                </a:solidFill>
                <a:latin typeface="Arial" panose="020B0604020202020204" pitchFamily="34" charset="0"/>
                <a:cs typeface="Arial" panose="020B0604020202020204" pitchFamily="34" charset="0"/>
              </a:rPr>
              <a:t> </a:t>
            </a:r>
            <a:r>
              <a:rPr lang="fr-FR" sz="1400" dirty="0">
                <a:solidFill>
                  <a:prstClr val="black"/>
                </a:solidFill>
                <a:latin typeface="Arial" panose="020B0604020202020204" pitchFamily="34" charset="0"/>
                <a:cs typeface="Arial" panose="020B0604020202020204" pitchFamily="34" charset="0"/>
              </a:rPr>
              <a:t>un </a:t>
            </a:r>
            <a:r>
              <a:rPr lang="fr-FR" sz="1400" spc="-5" dirty="0">
                <a:solidFill>
                  <a:prstClr val="black"/>
                </a:solidFill>
                <a:latin typeface="Arial" panose="020B0604020202020204" pitchFamily="34" charset="0"/>
                <a:cs typeface="Arial" panose="020B0604020202020204" pitchFamily="34" charset="0"/>
              </a:rPr>
              <a:t>dysfonctionnement</a:t>
            </a:r>
            <a:r>
              <a:rPr lang="fr-FR" sz="1400" spc="5" dirty="0">
                <a:solidFill>
                  <a:prstClr val="black"/>
                </a:solidFill>
                <a:latin typeface="Arial" panose="020B0604020202020204" pitchFamily="34" charset="0"/>
                <a:cs typeface="Arial" panose="020B0604020202020204" pitchFamily="34" charset="0"/>
              </a:rPr>
              <a:t> </a:t>
            </a:r>
            <a:r>
              <a:rPr lang="fr-FR" sz="1400" dirty="0">
                <a:solidFill>
                  <a:prstClr val="black"/>
                </a:solidFill>
                <a:latin typeface="Arial" panose="020B0604020202020204" pitchFamily="34" charset="0"/>
                <a:cs typeface="Arial" panose="020B0604020202020204" pitchFamily="34" charset="0"/>
              </a:rPr>
              <a:t>;</a:t>
            </a:r>
          </a:p>
          <a:p>
            <a:pPr marL="12700">
              <a:tabLst>
                <a:tab pos="276860" algn="l"/>
                <a:tab pos="277495" algn="l"/>
              </a:tabLst>
            </a:pPr>
            <a:r>
              <a:rPr lang="fr-FR" sz="1400" b="1" spc="-5" dirty="0">
                <a:solidFill>
                  <a:prstClr val="black"/>
                </a:solidFill>
                <a:latin typeface="Arial" panose="020B0604020202020204" pitchFamily="34" charset="0"/>
                <a:cs typeface="Arial" panose="020B0604020202020204" pitchFamily="34" charset="0"/>
              </a:rPr>
              <a:t>C9</a:t>
            </a:r>
            <a:r>
              <a:rPr lang="fr-FR" sz="1400" b="1" spc="-10" dirty="0">
                <a:solidFill>
                  <a:prstClr val="black"/>
                </a:solidFill>
                <a:latin typeface="Arial" panose="020B0604020202020204" pitchFamily="34" charset="0"/>
                <a:cs typeface="Arial" panose="020B0604020202020204" pitchFamily="34" charset="0"/>
              </a:rPr>
              <a:t> </a:t>
            </a:r>
            <a:r>
              <a:rPr lang="fr-FR" sz="1400" b="1" dirty="0">
                <a:solidFill>
                  <a:prstClr val="black"/>
                </a:solidFill>
                <a:latin typeface="Arial" panose="020B0604020202020204" pitchFamily="34" charset="0"/>
                <a:cs typeface="Arial" panose="020B0604020202020204" pitchFamily="34" charset="0"/>
              </a:rPr>
              <a:t>:</a:t>
            </a:r>
            <a:r>
              <a:rPr lang="fr-FR" sz="1400" b="1" spc="-15"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Remplacer</a:t>
            </a:r>
            <a:r>
              <a:rPr lang="fr-FR" sz="1400" spc="-15" dirty="0">
                <a:solidFill>
                  <a:prstClr val="black"/>
                </a:solidFill>
                <a:latin typeface="Arial" panose="020B0604020202020204" pitchFamily="34" charset="0"/>
                <a:cs typeface="Arial" panose="020B0604020202020204" pitchFamily="34" charset="0"/>
              </a:rPr>
              <a:t> </a:t>
            </a:r>
            <a:r>
              <a:rPr lang="fr-FR" sz="1400" dirty="0">
                <a:solidFill>
                  <a:prstClr val="black"/>
                </a:solidFill>
                <a:latin typeface="Arial" panose="020B0604020202020204" pitchFamily="34" charset="0"/>
                <a:cs typeface="Arial" panose="020B0604020202020204" pitchFamily="34" charset="0"/>
              </a:rPr>
              <a:t>un</a:t>
            </a:r>
            <a:r>
              <a:rPr lang="fr-FR" sz="1400" spc="-5" dirty="0">
                <a:solidFill>
                  <a:prstClr val="black"/>
                </a:solidFill>
                <a:latin typeface="Arial" panose="020B0604020202020204" pitchFamily="34" charset="0"/>
                <a:cs typeface="Arial" panose="020B0604020202020204" pitchFamily="34" charset="0"/>
              </a:rPr>
              <a:t> matériel</a:t>
            </a:r>
            <a:r>
              <a:rPr lang="fr-FR" sz="1400"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électrique</a:t>
            </a:r>
            <a:r>
              <a:rPr lang="fr-FR" sz="1400" dirty="0">
                <a:solidFill>
                  <a:prstClr val="black"/>
                </a:solidFill>
                <a:latin typeface="Arial" panose="020B0604020202020204" pitchFamily="34" charset="0"/>
                <a:cs typeface="Arial" panose="020B0604020202020204" pitchFamily="34" charset="0"/>
              </a:rPr>
              <a:t> ;</a:t>
            </a:r>
          </a:p>
          <a:p>
            <a:pPr marL="734695" lvl="1" indent="-264795">
              <a:buFont typeface="Arial MT"/>
              <a:buChar char="•"/>
              <a:tabLst>
                <a:tab pos="276860" algn="l"/>
                <a:tab pos="277495" algn="l"/>
              </a:tabLst>
            </a:pPr>
            <a:r>
              <a:rPr lang="fr-FR" sz="1400" spc="-5" dirty="0">
                <a:solidFill>
                  <a:srgbClr val="C00000"/>
                </a:solidFill>
                <a:latin typeface="Arial" panose="020B0604020202020204" pitchFamily="34" charset="0"/>
                <a:cs typeface="Arial" panose="020B0604020202020204" pitchFamily="34" charset="0"/>
              </a:rPr>
              <a:t>Remise</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en</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état</a:t>
            </a:r>
            <a:r>
              <a:rPr lang="fr-FR" sz="1400" spc="1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suite</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retour</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du</a:t>
            </a:r>
            <a:r>
              <a:rPr lang="fr-FR" sz="1400" spc="1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service</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phase</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de</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test</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(mauvais</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serrage,</a:t>
            </a:r>
            <a:r>
              <a:rPr lang="fr-FR" sz="1400" spc="1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mauvaise</a:t>
            </a:r>
            <a:r>
              <a:rPr lang="fr-FR" sz="1400" spc="1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connexion,</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inversion</a:t>
            </a:r>
            <a:r>
              <a:rPr lang="fr-FR" sz="1400" spc="10"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de</a:t>
            </a:r>
            <a:r>
              <a:rPr lang="fr-FR" sz="1400" spc="1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fils,…..)</a:t>
            </a:r>
            <a:endParaRPr lang="fr-FR" sz="1400" dirty="0">
              <a:solidFill>
                <a:prstClr val="black"/>
              </a:solidFill>
              <a:latin typeface="Arial" panose="020B0604020202020204" pitchFamily="34" charset="0"/>
              <a:cs typeface="Arial" panose="020B0604020202020204" pitchFamily="34" charset="0"/>
            </a:endParaRPr>
          </a:p>
          <a:p>
            <a:pPr marL="0" lvl="1">
              <a:tabLst>
                <a:tab pos="276860" algn="l"/>
                <a:tab pos="277495" algn="l"/>
              </a:tabLst>
            </a:pPr>
            <a:r>
              <a:rPr lang="fr-FR" sz="1400" b="1" spc="-5" dirty="0">
                <a:solidFill>
                  <a:prstClr val="black"/>
                </a:solidFill>
                <a:latin typeface="Arial" panose="020B0604020202020204" pitchFamily="34" charset="0"/>
                <a:cs typeface="Arial" panose="020B0604020202020204" pitchFamily="34" charset="0"/>
              </a:rPr>
              <a:t>C10</a:t>
            </a:r>
            <a:r>
              <a:rPr lang="fr-FR" sz="1400" b="1" dirty="0">
                <a:solidFill>
                  <a:prstClr val="black"/>
                </a:solidFill>
                <a:latin typeface="Arial" panose="020B0604020202020204" pitchFamily="34" charset="0"/>
                <a:cs typeface="Arial" panose="020B0604020202020204" pitchFamily="34" charset="0"/>
              </a:rPr>
              <a:t> :</a:t>
            </a:r>
            <a:r>
              <a:rPr lang="fr-FR" sz="1400" b="1"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Exploiter les</a:t>
            </a:r>
            <a:r>
              <a:rPr lang="fr-FR" sz="140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outils numériques </a:t>
            </a:r>
            <a:r>
              <a:rPr lang="fr-FR" sz="1400" dirty="0">
                <a:solidFill>
                  <a:prstClr val="black"/>
                </a:solidFill>
                <a:latin typeface="Arial" panose="020B0604020202020204" pitchFamily="34" charset="0"/>
                <a:cs typeface="Arial" panose="020B0604020202020204" pitchFamily="34" charset="0"/>
              </a:rPr>
              <a:t>dans</a:t>
            </a:r>
            <a:r>
              <a:rPr lang="fr-FR" sz="1400" spc="5"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le</a:t>
            </a:r>
            <a:r>
              <a:rPr lang="fr-FR" sz="1400" dirty="0">
                <a:solidFill>
                  <a:prstClr val="black"/>
                </a:solidFill>
                <a:latin typeface="Arial" panose="020B0604020202020204" pitchFamily="34" charset="0"/>
                <a:cs typeface="Arial" panose="020B0604020202020204" pitchFamily="34" charset="0"/>
              </a:rPr>
              <a:t> contexte</a:t>
            </a:r>
            <a:r>
              <a:rPr lang="fr-FR" sz="1400" spc="5"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professionnel</a:t>
            </a:r>
            <a:r>
              <a:rPr lang="fr-FR" sz="1400" spc="5" dirty="0">
                <a:solidFill>
                  <a:prstClr val="black"/>
                </a:solidFill>
                <a:latin typeface="Arial" panose="020B0604020202020204" pitchFamily="34" charset="0"/>
                <a:cs typeface="Arial" panose="020B0604020202020204" pitchFamily="34" charset="0"/>
              </a:rPr>
              <a:t> </a:t>
            </a:r>
            <a:r>
              <a:rPr lang="fr-FR" sz="1400" dirty="0">
                <a:solidFill>
                  <a:prstClr val="black"/>
                </a:solidFill>
                <a:latin typeface="Arial" panose="020B0604020202020204" pitchFamily="34" charset="0"/>
                <a:cs typeface="Arial" panose="020B0604020202020204" pitchFamily="34" charset="0"/>
              </a:rPr>
              <a:t>;</a:t>
            </a:r>
          </a:p>
          <a:p>
            <a:pPr marL="720090" lvl="1" indent="-264795">
              <a:buFontTx/>
              <a:buChar char="•"/>
              <a:tabLst>
                <a:tab pos="719455" algn="l"/>
                <a:tab pos="720090" algn="l"/>
              </a:tabLst>
            </a:pPr>
            <a:r>
              <a:rPr lang="fr-FR" sz="1400" spc="-5" dirty="0">
                <a:solidFill>
                  <a:srgbClr val="C00000"/>
                </a:solidFill>
                <a:latin typeface="Arial" panose="020B0604020202020204" pitchFamily="34" charset="0"/>
                <a:cs typeface="Arial" panose="020B0604020202020204" pitchFamily="34" charset="0"/>
              </a:rPr>
              <a:t>Exploiter</a:t>
            </a:r>
            <a:r>
              <a:rPr lang="fr-FR" sz="140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fiche qualité </a:t>
            </a:r>
            <a:r>
              <a:rPr lang="fr-FR" sz="1400" dirty="0">
                <a:solidFill>
                  <a:srgbClr val="C00000"/>
                </a:solidFill>
                <a:latin typeface="Arial" panose="020B0604020202020204" pitchFamily="34" charset="0"/>
                <a:cs typeface="Arial" panose="020B0604020202020204" pitchFamily="34" charset="0"/>
              </a:rPr>
              <a:t>ou procédure</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de</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montage</a:t>
            </a:r>
            <a:endParaRPr lang="fr-FR" sz="1400" dirty="0">
              <a:solidFill>
                <a:prstClr val="black"/>
              </a:solidFill>
              <a:latin typeface="Arial" panose="020B0604020202020204" pitchFamily="34" charset="0"/>
              <a:cs typeface="Arial" panose="020B0604020202020204" pitchFamily="34" charset="0"/>
            </a:endParaRPr>
          </a:p>
          <a:p>
            <a:pPr marL="12700">
              <a:tabLst>
                <a:tab pos="276860" algn="l"/>
                <a:tab pos="277495" algn="l"/>
              </a:tabLst>
            </a:pPr>
            <a:r>
              <a:rPr lang="fr-FR" sz="1400" b="1" spc="-35" dirty="0">
                <a:solidFill>
                  <a:prstClr val="black"/>
                </a:solidFill>
                <a:latin typeface="Arial" panose="020B0604020202020204" pitchFamily="34" charset="0"/>
                <a:cs typeface="Arial" panose="020B0604020202020204" pitchFamily="34" charset="0"/>
              </a:rPr>
              <a:t>C11</a:t>
            </a:r>
            <a:r>
              <a:rPr lang="fr-FR" sz="1400" b="1" spc="-5" dirty="0">
                <a:solidFill>
                  <a:prstClr val="black"/>
                </a:solidFill>
                <a:latin typeface="Arial" panose="020B0604020202020204" pitchFamily="34" charset="0"/>
                <a:cs typeface="Arial" panose="020B0604020202020204" pitchFamily="34" charset="0"/>
              </a:rPr>
              <a:t> </a:t>
            </a:r>
            <a:r>
              <a:rPr lang="fr-FR" sz="1400" b="1" dirty="0">
                <a:solidFill>
                  <a:prstClr val="black"/>
                </a:solidFill>
                <a:latin typeface="Arial" panose="020B0604020202020204" pitchFamily="34" charset="0"/>
                <a:cs typeface="Arial" panose="020B0604020202020204" pitchFamily="34" charset="0"/>
              </a:rPr>
              <a:t>:</a:t>
            </a:r>
            <a:r>
              <a:rPr lang="fr-FR" sz="1400" b="1"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Compléter</a:t>
            </a:r>
            <a:r>
              <a:rPr lang="fr-FR" sz="140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les documents</a:t>
            </a:r>
            <a:r>
              <a:rPr lang="fr-FR" sz="140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liés</a:t>
            </a:r>
            <a:r>
              <a:rPr lang="fr-FR" sz="1400" spc="-10" dirty="0">
                <a:solidFill>
                  <a:prstClr val="black"/>
                </a:solidFill>
                <a:latin typeface="Arial" panose="020B0604020202020204" pitchFamily="34" charset="0"/>
                <a:cs typeface="Arial" panose="020B0604020202020204" pitchFamily="34" charset="0"/>
              </a:rPr>
              <a:t> </a:t>
            </a:r>
            <a:r>
              <a:rPr lang="fr-FR" sz="1400" dirty="0">
                <a:solidFill>
                  <a:prstClr val="black"/>
                </a:solidFill>
                <a:latin typeface="Arial" panose="020B0604020202020204" pitchFamily="34" charset="0"/>
                <a:cs typeface="Arial" panose="020B0604020202020204" pitchFamily="34" charset="0"/>
              </a:rPr>
              <a:t>aux</a:t>
            </a:r>
            <a:r>
              <a:rPr lang="fr-FR" sz="1400" spc="-5" dirty="0">
                <a:solidFill>
                  <a:prstClr val="black"/>
                </a:solidFill>
                <a:latin typeface="Arial" panose="020B0604020202020204" pitchFamily="34" charset="0"/>
                <a:cs typeface="Arial" panose="020B0604020202020204" pitchFamily="34" charset="0"/>
              </a:rPr>
              <a:t> opérations </a:t>
            </a:r>
            <a:r>
              <a:rPr lang="fr-FR" sz="1400" dirty="0">
                <a:solidFill>
                  <a:prstClr val="black"/>
                </a:solidFill>
                <a:latin typeface="Arial" panose="020B0604020202020204" pitchFamily="34" charset="0"/>
                <a:cs typeface="Arial" panose="020B0604020202020204" pitchFamily="34" charset="0"/>
              </a:rPr>
              <a:t>;</a:t>
            </a:r>
          </a:p>
          <a:p>
            <a:pPr marL="720090" lvl="1" indent="-264795">
              <a:buFontTx/>
              <a:buChar char="•"/>
              <a:tabLst>
                <a:tab pos="719455" algn="l"/>
                <a:tab pos="720090" algn="l"/>
              </a:tabLst>
            </a:pPr>
            <a:r>
              <a:rPr lang="fr-FR" sz="1400" dirty="0">
                <a:solidFill>
                  <a:srgbClr val="C00000"/>
                </a:solidFill>
                <a:latin typeface="Arial" panose="020B0604020202020204" pitchFamily="34" charset="0"/>
                <a:cs typeface="Arial" panose="020B0604020202020204" pitchFamily="34" charset="0"/>
              </a:rPr>
              <a:t>Faire remonter</a:t>
            </a:r>
            <a:r>
              <a:rPr lang="fr-FR" sz="1400" spc="10"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l’information</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lors</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d’une</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adéquation</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sur</a:t>
            </a:r>
            <a:r>
              <a:rPr lang="fr-FR" sz="1400" spc="5" dirty="0">
                <a:solidFill>
                  <a:srgbClr val="C00000"/>
                </a:solidFill>
                <a:latin typeface="Arial" panose="020B0604020202020204" pitchFamily="34" charset="0"/>
                <a:cs typeface="Arial" panose="020B0604020202020204" pitchFamily="34" charset="0"/>
              </a:rPr>
              <a:t> </a:t>
            </a:r>
            <a:r>
              <a:rPr lang="fr-FR" sz="1400" spc="-30" dirty="0">
                <a:solidFill>
                  <a:srgbClr val="C00000"/>
                </a:solidFill>
                <a:latin typeface="Arial" panose="020B0604020202020204" pitchFamily="34" charset="0"/>
                <a:cs typeface="Arial" panose="020B0604020202020204" pitchFamily="34" charset="0"/>
              </a:rPr>
              <a:t>DIVA</a:t>
            </a:r>
            <a:endParaRPr lang="fr-FR" sz="1400" dirty="0">
              <a:solidFill>
                <a:prstClr val="black"/>
              </a:solidFill>
              <a:latin typeface="Arial" panose="020B0604020202020204" pitchFamily="34" charset="0"/>
              <a:cs typeface="Arial" panose="020B0604020202020204" pitchFamily="34" charset="0"/>
            </a:endParaRPr>
          </a:p>
          <a:p>
            <a:pPr marL="12700">
              <a:tabLst>
                <a:tab pos="276860" algn="l"/>
                <a:tab pos="277495" algn="l"/>
              </a:tabLst>
            </a:pPr>
            <a:r>
              <a:rPr lang="fr-FR" sz="1400" b="1" spc="-5" dirty="0">
                <a:solidFill>
                  <a:prstClr val="black"/>
                </a:solidFill>
                <a:latin typeface="Arial" panose="020B0604020202020204" pitchFamily="34" charset="0"/>
                <a:cs typeface="Arial" panose="020B0604020202020204" pitchFamily="34" charset="0"/>
              </a:rPr>
              <a:t>C12 </a:t>
            </a:r>
            <a:r>
              <a:rPr lang="fr-FR" sz="1400" b="1" dirty="0">
                <a:solidFill>
                  <a:prstClr val="black"/>
                </a:solidFill>
                <a:latin typeface="Arial" panose="020B0604020202020204" pitchFamily="34" charset="0"/>
                <a:cs typeface="Arial" panose="020B0604020202020204" pitchFamily="34" charset="0"/>
              </a:rPr>
              <a:t>:</a:t>
            </a:r>
            <a:r>
              <a:rPr lang="fr-FR" sz="1400" b="1"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Communiquer</a:t>
            </a:r>
            <a:r>
              <a:rPr lang="fr-FR" sz="140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entre professionnels </a:t>
            </a:r>
            <a:r>
              <a:rPr lang="fr-FR" sz="1400" dirty="0">
                <a:solidFill>
                  <a:prstClr val="black"/>
                </a:solidFill>
                <a:latin typeface="Arial" panose="020B0604020202020204" pitchFamily="34" charset="0"/>
                <a:cs typeface="Arial" panose="020B0604020202020204" pitchFamily="34" charset="0"/>
              </a:rPr>
              <a:t>sur</a:t>
            </a:r>
            <a:r>
              <a:rPr lang="fr-FR" sz="1400" spc="-5" dirty="0">
                <a:solidFill>
                  <a:prstClr val="black"/>
                </a:solidFill>
                <a:latin typeface="Arial" panose="020B0604020202020204" pitchFamily="34" charset="0"/>
                <a:cs typeface="Arial" panose="020B0604020202020204" pitchFamily="34" charset="0"/>
              </a:rPr>
              <a:t> l’opération</a:t>
            </a:r>
            <a:r>
              <a:rPr lang="fr-FR" sz="1400" dirty="0">
                <a:solidFill>
                  <a:prstClr val="black"/>
                </a:solidFill>
                <a:latin typeface="Arial" panose="020B0604020202020204" pitchFamily="34" charset="0"/>
                <a:cs typeface="Arial" panose="020B0604020202020204" pitchFamily="34" charset="0"/>
              </a:rPr>
              <a:t> ;</a:t>
            </a:r>
          </a:p>
          <a:p>
            <a:pPr marL="720090" lvl="1" indent="-264795">
              <a:buFontTx/>
              <a:buChar char="•"/>
              <a:tabLst>
                <a:tab pos="719455" algn="l"/>
                <a:tab pos="720090" algn="l"/>
              </a:tabLst>
            </a:pPr>
            <a:r>
              <a:rPr lang="fr-FR" sz="1400" spc="-5" dirty="0">
                <a:solidFill>
                  <a:srgbClr val="C00000"/>
                </a:solidFill>
                <a:latin typeface="Arial" panose="020B0604020202020204" pitchFamily="34" charset="0"/>
                <a:cs typeface="Arial" panose="020B0604020202020204" pitchFamily="34" charset="0"/>
              </a:rPr>
              <a:t>Communiquer</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avec</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les</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intégrateurs</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de</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la</a:t>
            </a:r>
            <a:r>
              <a:rPr lang="fr-FR" sz="1400" spc="5" dirty="0">
                <a:solidFill>
                  <a:srgbClr val="C00000"/>
                </a:solidFill>
                <a:latin typeface="Arial" panose="020B0604020202020204" pitchFamily="34" charset="0"/>
                <a:cs typeface="Arial" panose="020B0604020202020204" pitchFamily="34" charset="0"/>
              </a:rPr>
              <a:t> </a:t>
            </a:r>
            <a:r>
              <a:rPr lang="fr-FR" sz="1400" spc="-5" dirty="0">
                <a:solidFill>
                  <a:srgbClr val="C00000"/>
                </a:solidFill>
                <a:latin typeface="Arial" panose="020B0604020202020204" pitchFamily="34" charset="0"/>
                <a:cs typeface="Arial" panose="020B0604020202020204" pitchFamily="34" charset="0"/>
              </a:rPr>
              <a:t>chaine</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de montage</a:t>
            </a:r>
            <a:endParaRPr lang="fr-FR" sz="1400" dirty="0">
              <a:solidFill>
                <a:prstClr val="black"/>
              </a:solidFill>
              <a:latin typeface="Arial" panose="020B0604020202020204" pitchFamily="34" charset="0"/>
              <a:cs typeface="Arial" panose="020B0604020202020204" pitchFamily="34" charset="0"/>
            </a:endParaRPr>
          </a:p>
          <a:p>
            <a:pPr marL="12700">
              <a:tabLst>
                <a:tab pos="276860" algn="l"/>
                <a:tab pos="277495" algn="l"/>
              </a:tabLst>
            </a:pPr>
            <a:r>
              <a:rPr lang="fr-FR" sz="1400" b="1" spc="-5" dirty="0">
                <a:solidFill>
                  <a:prstClr val="black"/>
                </a:solidFill>
                <a:latin typeface="Arial" panose="020B0604020202020204" pitchFamily="34" charset="0"/>
                <a:cs typeface="Arial" panose="020B0604020202020204" pitchFamily="34" charset="0"/>
              </a:rPr>
              <a:t>C13 </a:t>
            </a:r>
            <a:r>
              <a:rPr lang="fr-FR" sz="1400" b="1" dirty="0">
                <a:solidFill>
                  <a:prstClr val="black"/>
                </a:solidFill>
                <a:latin typeface="Arial" panose="020B0604020202020204" pitchFamily="34" charset="0"/>
                <a:cs typeface="Arial" panose="020B0604020202020204" pitchFamily="34" charset="0"/>
              </a:rPr>
              <a:t>:</a:t>
            </a:r>
            <a:r>
              <a:rPr lang="fr-FR" sz="1400" b="1"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Communiquer </a:t>
            </a:r>
            <a:r>
              <a:rPr lang="fr-FR" sz="1400" dirty="0">
                <a:solidFill>
                  <a:prstClr val="black"/>
                </a:solidFill>
                <a:latin typeface="Arial" panose="020B0604020202020204" pitchFamily="34" charset="0"/>
                <a:cs typeface="Arial" panose="020B0604020202020204" pitchFamily="34" charset="0"/>
              </a:rPr>
              <a:t>avec</a:t>
            </a:r>
            <a:r>
              <a:rPr lang="fr-FR" sz="1400" spc="-1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le</a:t>
            </a:r>
            <a:r>
              <a:rPr lang="fr-FR" sz="1400"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client/usager</a:t>
            </a:r>
            <a:r>
              <a:rPr lang="fr-FR" sz="1400" spc="-10" dirty="0">
                <a:solidFill>
                  <a:prstClr val="black"/>
                </a:solidFill>
                <a:latin typeface="Arial" panose="020B0604020202020204" pitchFamily="34" charset="0"/>
                <a:cs typeface="Arial" panose="020B0604020202020204" pitchFamily="34" charset="0"/>
              </a:rPr>
              <a:t> </a:t>
            </a:r>
            <a:r>
              <a:rPr lang="fr-FR" sz="1400" dirty="0">
                <a:solidFill>
                  <a:prstClr val="black"/>
                </a:solidFill>
                <a:latin typeface="Arial" panose="020B0604020202020204" pitchFamily="34" charset="0"/>
                <a:cs typeface="Arial" panose="020B0604020202020204" pitchFamily="34" charset="0"/>
              </a:rPr>
              <a:t>sur</a:t>
            </a:r>
            <a:r>
              <a:rPr lang="fr-FR" sz="1400" spc="-15" dirty="0">
                <a:solidFill>
                  <a:prstClr val="black"/>
                </a:solidFill>
                <a:latin typeface="Arial" panose="020B0604020202020204" pitchFamily="34" charset="0"/>
                <a:cs typeface="Arial" panose="020B0604020202020204" pitchFamily="34" charset="0"/>
              </a:rPr>
              <a:t> </a:t>
            </a:r>
            <a:r>
              <a:rPr lang="fr-FR" sz="1400" spc="-5" dirty="0">
                <a:solidFill>
                  <a:prstClr val="black"/>
                </a:solidFill>
                <a:latin typeface="Arial" panose="020B0604020202020204" pitchFamily="34" charset="0"/>
                <a:cs typeface="Arial" panose="020B0604020202020204" pitchFamily="34" charset="0"/>
              </a:rPr>
              <a:t>l’opération.</a:t>
            </a:r>
          </a:p>
          <a:p>
            <a:pPr marL="734695" lvl="1" indent="-264795">
              <a:buFont typeface="Arial MT"/>
              <a:buChar char="•"/>
              <a:tabLst>
                <a:tab pos="276860" algn="l"/>
                <a:tab pos="277495" algn="l"/>
              </a:tabLst>
            </a:pPr>
            <a:r>
              <a:rPr lang="fr-FR" sz="1400" spc="-5" dirty="0">
                <a:solidFill>
                  <a:srgbClr val="C00000"/>
                </a:solidFill>
                <a:latin typeface="Arial" panose="020B0604020202020204" pitchFamily="34" charset="0"/>
                <a:cs typeface="Arial" panose="020B0604020202020204" pitchFamily="34" charset="0"/>
              </a:rPr>
              <a:t>Communiquer</a:t>
            </a:r>
            <a:r>
              <a:rPr lang="fr-FR" sz="1400" dirty="0">
                <a:solidFill>
                  <a:srgbClr val="C00000"/>
                </a:solidFill>
                <a:latin typeface="Arial" panose="020B0604020202020204" pitchFamily="34" charset="0"/>
                <a:cs typeface="Arial" panose="020B0604020202020204" pitchFamily="34" charset="0"/>
              </a:rPr>
              <a:t> entre</a:t>
            </a:r>
            <a:r>
              <a:rPr lang="fr-FR" sz="1400" spc="-5" dirty="0">
                <a:solidFill>
                  <a:srgbClr val="C00000"/>
                </a:solidFill>
                <a:latin typeface="Arial" panose="020B0604020202020204" pitchFamily="34" charset="0"/>
                <a:cs typeface="Arial" panose="020B0604020202020204" pitchFamily="34" charset="0"/>
              </a:rPr>
              <a:t> </a:t>
            </a:r>
            <a:r>
              <a:rPr lang="fr-FR" sz="1400" dirty="0">
                <a:solidFill>
                  <a:srgbClr val="C00000"/>
                </a:solidFill>
                <a:latin typeface="Arial" panose="020B0604020202020204" pitchFamily="34" charset="0"/>
                <a:cs typeface="Arial" panose="020B0604020202020204" pitchFamily="34" charset="0"/>
              </a:rPr>
              <a:t>compagnons du</a:t>
            </a:r>
            <a:r>
              <a:rPr lang="fr-FR" sz="1400" spc="-5" dirty="0">
                <a:solidFill>
                  <a:srgbClr val="C00000"/>
                </a:solidFill>
                <a:latin typeface="Arial" panose="020B0604020202020204" pitchFamily="34" charset="0"/>
                <a:cs typeface="Arial" panose="020B0604020202020204" pitchFamily="34" charset="0"/>
              </a:rPr>
              <a:t> </a:t>
            </a:r>
            <a:r>
              <a:rPr lang="fr-FR" sz="1400" spc="-5" dirty="0" err="1">
                <a:solidFill>
                  <a:srgbClr val="C00000"/>
                </a:solidFill>
                <a:latin typeface="Arial" panose="020B0604020202020204" pitchFamily="34" charset="0"/>
                <a:cs typeface="Arial" panose="020B0604020202020204" pitchFamily="34" charset="0"/>
              </a:rPr>
              <a:t>centrelec</a:t>
            </a:r>
            <a:endParaRPr lang="fr-FR" sz="1400" dirty="0">
              <a:solidFill>
                <a:prstClr val="black"/>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F09825F-EE06-0CDC-E901-0EB2E9770CAE}"/>
              </a:ext>
            </a:extLst>
          </p:cNvPr>
          <p:cNvSpPr txBox="1"/>
          <p:nvPr/>
        </p:nvSpPr>
        <p:spPr>
          <a:xfrm>
            <a:off x="2807618" y="116007"/>
            <a:ext cx="6094140" cy="461665"/>
          </a:xfrm>
          <a:prstGeom prst="rect">
            <a:avLst/>
          </a:prstGeom>
          <a:noFill/>
        </p:spPr>
        <p:txBody>
          <a:bodyPr wrap="square">
            <a:spAutoFit/>
          </a:bodyPr>
          <a:lstStyle/>
          <a:p>
            <a:pPr algn="ctr"/>
            <a:r>
              <a:rPr lang="fr-FR" sz="2400" b="1" i="1" dirty="0">
                <a:solidFill>
                  <a:schemeClr val="accent1"/>
                </a:solidFill>
              </a:rPr>
              <a:t>Déroulé </a:t>
            </a:r>
          </a:p>
        </p:txBody>
      </p:sp>
    </p:spTree>
    <p:extLst>
      <p:ext uri="{BB962C8B-B14F-4D97-AF65-F5344CB8AC3E}">
        <p14:creationId xmlns:p14="http://schemas.microsoft.com/office/powerpoint/2010/main" val="1685065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C9E667-6E43-4FC9-AE2B-84EBE0377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26" y="5656172"/>
            <a:ext cx="1417983" cy="1000343"/>
          </a:xfrm>
          <a:prstGeom prst="rect">
            <a:avLst/>
          </a:prstGeom>
        </p:spPr>
      </p:pic>
      <p:pic>
        <p:nvPicPr>
          <p:cNvPr id="5" name="Image 4">
            <a:extLst>
              <a:ext uri="{FF2B5EF4-FFF2-40B4-BE49-F238E27FC236}">
                <a16:creationId xmlns:a16="http://schemas.microsoft.com/office/drawing/2014/main" id="{425937DA-AA7D-4303-851A-7450052A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01" y="5962254"/>
            <a:ext cx="2028618" cy="608061"/>
          </a:xfrm>
          <a:prstGeom prst="rect">
            <a:avLst/>
          </a:prstGeom>
        </p:spPr>
      </p:pic>
      <p:sp>
        <p:nvSpPr>
          <p:cNvPr id="2" name="ZoneTexte 1">
            <a:extLst>
              <a:ext uri="{FF2B5EF4-FFF2-40B4-BE49-F238E27FC236}">
                <a16:creationId xmlns:a16="http://schemas.microsoft.com/office/drawing/2014/main" id="{4E72F4E1-F0F4-A64C-AC86-38F5A11A07AE}"/>
              </a:ext>
            </a:extLst>
          </p:cNvPr>
          <p:cNvSpPr txBox="1"/>
          <p:nvPr/>
        </p:nvSpPr>
        <p:spPr>
          <a:xfrm>
            <a:off x="463826" y="713077"/>
            <a:ext cx="11529393" cy="4801314"/>
          </a:xfrm>
          <a:prstGeom prst="rect">
            <a:avLst/>
          </a:prstGeom>
          <a:noFill/>
        </p:spPr>
        <p:txBody>
          <a:bodyPr wrap="square" rtlCol="0">
            <a:spAutoFit/>
          </a:bodyPr>
          <a:lstStyle/>
          <a:p>
            <a:pPr algn="ctr"/>
            <a:r>
              <a:rPr lang="fr-FR" sz="2400" b="1" i="1" dirty="0">
                <a:solidFill>
                  <a:schemeClr val="accent1"/>
                </a:solidFill>
              </a:rPr>
              <a:t>Objectifs</a:t>
            </a:r>
          </a:p>
          <a:p>
            <a:pPr algn="ctr"/>
            <a:endParaRPr lang="fr-FR" sz="2400" b="1" i="1" dirty="0">
              <a:solidFill>
                <a:schemeClr val="accent1"/>
              </a:solidFill>
            </a:endParaRPr>
          </a:p>
          <a:p>
            <a:pPr algn="ctr"/>
            <a:endParaRPr lang="fr-FR" sz="2400" b="1" i="1" dirty="0">
              <a:solidFill>
                <a:schemeClr val="accent1"/>
              </a:solidFill>
            </a:endParaRPr>
          </a:p>
          <a:p>
            <a:pPr algn="just"/>
            <a:r>
              <a:rPr lang="fr-FR" dirty="0"/>
              <a:t>Les partenaires s’engagent dans une démarche de coloration de diplômes correspondant aux métiers pour lesquels Airbus </a:t>
            </a:r>
            <a:r>
              <a:rPr lang="fr-FR" dirty="0" err="1"/>
              <a:t>Hélicopters</a:t>
            </a:r>
            <a:r>
              <a:rPr lang="fr-FR" dirty="0"/>
              <a:t> et ses partenaires recrutent au regard des référentiels existants. </a:t>
            </a:r>
          </a:p>
          <a:p>
            <a:pPr algn="just"/>
            <a:endParaRPr lang="fr-FR" dirty="0"/>
          </a:p>
          <a:p>
            <a:pPr algn="just"/>
            <a:r>
              <a:rPr lang="fr-FR" dirty="0"/>
              <a:t>La démarche est faite en concertation avec l’inspecteur de spécialité et tous les acteurs impliqués dans cette coloration.</a:t>
            </a:r>
          </a:p>
          <a:p>
            <a:pPr algn="just"/>
            <a:endParaRPr lang="fr-FR" dirty="0">
              <a:solidFill>
                <a:srgbClr val="FF0000"/>
              </a:solidFill>
            </a:endParaRPr>
          </a:p>
          <a:p>
            <a:endParaRPr lang="fr-FR" dirty="0"/>
          </a:p>
          <a:p>
            <a:r>
              <a:rPr lang="fr-FR" dirty="0"/>
              <a:t>En terme d’opérationnalité : </a:t>
            </a:r>
          </a:p>
          <a:p>
            <a:endParaRPr lang="fr-FR" dirty="0"/>
          </a:p>
          <a:p>
            <a:r>
              <a:rPr lang="fr-FR" dirty="0"/>
              <a:t>- </a:t>
            </a:r>
            <a:r>
              <a:rPr lang="fr-FR" dirty="0">
                <a:solidFill>
                  <a:srgbClr val="FF0000"/>
                </a:solidFill>
              </a:rPr>
              <a:t>Coloration : environ 100h de formation spécifique lissées  sur 2 ans + PFMP (élèves choisis par l’IPE et l’équipe pédagogique)</a:t>
            </a:r>
          </a:p>
          <a:p>
            <a:endParaRPr lang="fr-FR" dirty="0">
              <a:solidFill>
                <a:srgbClr val="FF0000"/>
              </a:solidFill>
            </a:endParaRPr>
          </a:p>
          <a:p>
            <a:r>
              <a:rPr lang="fr-FR" dirty="0">
                <a:solidFill>
                  <a:srgbClr val="FF0000"/>
                </a:solidFill>
              </a:rPr>
              <a:t>- CQPM 309 : 12 semaines de formation GRETA + 8 à 9 semaines d’accompagnement en entreprise</a:t>
            </a:r>
          </a:p>
          <a:p>
            <a:endParaRPr lang="fr-FR" dirty="0"/>
          </a:p>
        </p:txBody>
      </p:sp>
    </p:spTree>
    <p:extLst>
      <p:ext uri="{BB962C8B-B14F-4D97-AF65-F5344CB8AC3E}">
        <p14:creationId xmlns:p14="http://schemas.microsoft.com/office/powerpoint/2010/main" val="3079182501"/>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2b332f25-56e9-4032-8bdf-e49fe73161b8</TitusGUID>
  <TitusMetadata xmlns="">eyJucyI6Imh0dHA6XC9cL3d3dy50aXR1cy5jb21cL25zXC9BaXJidXNIZWxpY29wdGVycyIsInByb3BzIjpbeyJuIjoiRFAiLCJ2YWxzIjpbeyJ2YWx1ZSI6Ik5CUEQifV19LHsibiI6IkVDMSIsInZhbHMiOlt7InZhbHVlIjoiTlQifV19LHsibiI6IlRDMSIsInZhbHMiOltdfSx7Im4iOiJSQzEiLCJ2YWxzIjpbXX0seyJuIjoiUk4xIiwidmFscyI6W119LHsibiI6IkRWUERFQ29tbW9uRUMiLCJ2YWxzIjpbXX0seyJuIjoiRFZQRVNDb21tb25FQyIsInZhbHMiOltdfSx7Im4iOiJEVlBHQkNvbW1vbkVDIiwidmFscyI6W119LHsibiI6IkRWUE1MQU1BRFUiLCJ2YWxzIjpbXX0seyJuIjoiRFZQQ0NDb21tb25FQyIsInZhbHMiOltdfSx7Im4iOiJMQU4xIiwidmFscyI6W119LHsibiI6IkVDMiIsInZhbHMiOlt7InZhbHVlIjoiTlQifV19LHsibiI6IlJDMiIsInZhbHMiOltdfSx7Im4iOiJVU0MiLCJ2YWxzIjpbXX0seyJuIjoiVEMyIiwidmFscyI6W119LHsibiI6IlJOMiIsInZhbHMiOltdfSx7Im4iOiJEVlBFQVIiLCJ2YWxzIjpbXX0seyJuIjoiRFZQSVRBUiIsInZhbHMiOltdfSx7Im4iOiJSTkVBUjk5IiwidmFscyI6W119LHsibiI6IkNSIiwidmFscyI6W119LHsibiI6IkxBTjIiLCJ2YWxzIjpbXX0seyJuIjoiTlNKIiwidmFscyI6W3sidmFsdWUiOiJOQSJ9XX0seyJuIjoiTlMiLCJ2YWxzIjpbXX0seyJuIjoiQ0MiLCJ2YWxzIjpbeyJ2YWx1ZSI6Ik5BIn1dfSx7Im4iOiJDQ0MiLCJ2YWxzIjpbXX0seyJuIjoiQlBEIiwidmFscyI6W3sidmFsdWUiOiJCIn1dfSx7Im4iOiJWTSIsInZhbHMiOlt7InZhbHVlIjoiWSJ9XX1dfQ==</TitusMetadata>
</titus>
</file>

<file path=customXml/itemProps1.xml><?xml version="1.0" encoding="utf-8"?>
<ds:datastoreItem xmlns:ds="http://schemas.openxmlformats.org/officeDocument/2006/customXml" ds:itemID="{F42B2422-D97A-4BEF-9395-45750044ECF5}">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otalTime>111</TotalTime>
  <Words>2245</Words>
  <Application>Microsoft Office PowerPoint</Application>
  <PresentationFormat>Grand écran</PresentationFormat>
  <Paragraphs>284</Paragraphs>
  <Slides>23</Slides>
  <Notes>11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Arial</vt:lpstr>
      <vt:lpstr>Arial MT</vt:lpstr>
      <vt:lpstr>Calibri</vt:lpstr>
      <vt:lpstr>Calibri Light</vt:lpstr>
      <vt:lpstr>Google Sans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ORDRE DES OPERATIONS</vt:lpstr>
      <vt:lpstr>NOTIONS DE BASES POUR LA RÉALISATION</vt:lpstr>
      <vt:lpstr>Merci pour votre écoute…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Coralie Hawkins</dc:creator>
  <cp:lastModifiedBy>Claude Pojolat</cp:lastModifiedBy>
  <cp:revision>61</cp:revision>
  <dcterms:created xsi:type="dcterms:W3CDTF">2024-02-29T18:47:47Z</dcterms:created>
  <dcterms:modified xsi:type="dcterms:W3CDTF">2024-03-14T16:37:19Z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2b332f25-56e9-4032-8bdf-e49fe73161b8</vt:lpwstr>
  </property>
  <property fmtid="{D5CDD505-2E9C-101B-9397-08002B2CF9AE}" pid="3" name="ClassificationUserID">
    <vt:lpwstr>A44950</vt:lpwstr>
  </property>
  <property fmtid="{D5CDD505-2E9C-101B-9397-08002B2CF9AE}" pid="4" name="ClassificationUTCDatestamp">
    <vt:lpwstr>2024-03-11T13:16:10.4641312Z</vt:lpwstr>
  </property>
  <property fmtid="{D5CDD505-2E9C-101B-9397-08002B2CF9AE}" pid="5" name="Taxonomy Reference">
    <vt:lpwstr>AH v3.3 -  M1943_Appendix C_4</vt:lpwstr>
  </property>
  <property fmtid="{D5CDD505-2E9C-101B-9397-08002B2CF9AE}" pid="6" name="e-tag">
    <vt:lpwstr>XXPCA|||||XXCCA</vt:lpwstr>
  </property>
  <property fmtid="{D5CDD505-2E9C-101B-9397-08002B2CF9AE}" pid="7" name="DataSensitivity">
    <vt:lpwstr>Not or Basic Personal Data|||||Not Applicable</vt:lpwstr>
  </property>
  <property fmtid="{D5CDD505-2E9C-101B-9397-08002B2CF9AE}" pid="8" name="TVM">
    <vt:lpwstr>Y</vt:lpwstr>
  </property>
  <property fmtid="{D5CDD505-2E9C-101B-9397-08002B2CF9AE}" pid="9" name="TempHistorization">
    <vt:lpwstr>,||||||||||||||A44950|2024-03-11T13:16:11.3474122Z</vt:lpwstr>
  </property>
  <property fmtid="{D5CDD505-2E9C-101B-9397-08002B2CF9AE}" pid="10" name="Historization">
    <vt:lpwstr>EC_Rationale|EC_National_Country|EC_EX_Country|EC_NationalRegulationTag|EC_EXRegulationTagEAR|EC_EXRegulationTagITAR|DECommonECClassificationCode|ESCommonECClassificationCode|FRMLAMADUClassificationCode|GBCommonECClassificationCode|ECCClassificationCode1|</vt:lpwstr>
  </property>
  <property fmtid="{D5CDD505-2E9C-101B-9397-08002B2CF9AE}" pid="11" name="DP">
    <vt:lpwstr>NBPD</vt:lpwstr>
  </property>
  <property fmtid="{D5CDD505-2E9C-101B-9397-08002B2CF9AE}" pid="12" name="EC1">
    <vt:lpwstr>NT</vt:lpwstr>
  </property>
  <property fmtid="{D5CDD505-2E9C-101B-9397-08002B2CF9AE}" pid="13" name="EC2">
    <vt:lpwstr>NT</vt:lpwstr>
  </property>
  <property fmtid="{D5CDD505-2E9C-101B-9397-08002B2CF9AE}" pid="14" name="NSJ">
    <vt:lpwstr>NA</vt:lpwstr>
  </property>
  <property fmtid="{D5CDD505-2E9C-101B-9397-08002B2CF9AE}" pid="15" name="CC">
    <vt:lpwstr>NA</vt:lpwstr>
  </property>
  <property fmtid="{D5CDD505-2E9C-101B-9397-08002B2CF9AE}" pid="16" name="BPD">
    <vt:lpwstr>B</vt:lpwstr>
  </property>
  <property fmtid="{D5CDD505-2E9C-101B-9397-08002B2CF9AE}" pid="17" name="VM">
    <vt:lpwstr>Y</vt:lpwstr>
  </property>
</Properties>
</file>