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76" r:id="rId5"/>
    <p:sldId id="27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orient="horz" pos="191" userDrawn="1">
          <p15:clr>
            <a:srgbClr val="A4A3A4"/>
          </p15:clr>
        </p15:guide>
        <p15:guide id="3" orient="horz" pos="854" userDrawn="1">
          <p15:clr>
            <a:srgbClr val="A4A3A4"/>
          </p15:clr>
        </p15:guide>
        <p15:guide id="4" orient="horz" pos="821" userDrawn="1">
          <p15:clr>
            <a:srgbClr val="A4A3A4"/>
          </p15:clr>
        </p15:guide>
        <p15:guide id="5" orient="horz" pos="3049" userDrawn="1">
          <p15:clr>
            <a:srgbClr val="A4A3A4"/>
          </p15:clr>
        </p15:guide>
        <p15:guide id="6" orient="horz" pos="3151" userDrawn="1">
          <p15:clr>
            <a:srgbClr val="A4A3A4"/>
          </p15:clr>
        </p15:guide>
        <p15:guide id="7" pos="2880" userDrawn="1">
          <p15:clr>
            <a:srgbClr val="A4A3A4"/>
          </p15:clr>
        </p15:guide>
        <p15:guide id="8" pos="476" userDrawn="1">
          <p15:clr>
            <a:srgbClr val="A4A3A4"/>
          </p15:clr>
        </p15:guide>
        <p15:guide id="9" pos="5193" userDrawn="1">
          <p15:clr>
            <a:srgbClr val="A4A3A4"/>
          </p15:clr>
        </p15:guide>
        <p15:guide id="10" pos="54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654" y="7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FF440-8484-4A8B-8F49-E55AE71165B7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7AB24-DACD-480D-B396-4F694C0791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2664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4DC30-D6A0-473C-A7A6-D54F0BD3556C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AF752-2943-4808-8B1E-15108B3A7A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592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863"/>
            </a:lvl1pPr>
          </a:lstStyle>
          <a:p>
            <a:r>
              <a:rPr lang="fr-FR"/>
              <a:t>DGESCO C1-2 Bureau de la formation des personnels enseignants et d’éducation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4" y="51470"/>
            <a:ext cx="4355623" cy="358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DGESCO C1-2 Bureau de la formation des personnels enseignants et d’éducation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438" b="1" cap="all" baseline="0"/>
            </a:lvl1pPr>
            <a:lvl2pPr marL="0" indent="0">
              <a:spcBef>
                <a:spcPts val="375"/>
              </a:spcBef>
              <a:spcAft>
                <a:spcPts val="0"/>
              </a:spcAft>
              <a:buNone/>
              <a:defRPr sz="1388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8317"/>
            <a:ext cx="2195811" cy="180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DGESCO C1-2 Bureau de la formation des personnels enseignants et d’éducation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9" y="1891968"/>
            <a:ext cx="2520000" cy="2530800"/>
          </a:xfrm>
        </p:spPr>
        <p:txBody>
          <a:bodyPr/>
          <a:lstStyle>
            <a:lvl1pPr marL="108000" indent="-108000"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  <a:defRPr b="1"/>
            </a:lvl1pPr>
            <a:lvl2pPr marL="243000" indent="-108000">
              <a:spcBef>
                <a:spcPts val="450"/>
              </a:spcBef>
              <a:spcAft>
                <a:spcPts val="6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08000" indent="-108000"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  <a:defRPr b="1"/>
            </a:lvl1pPr>
            <a:lvl2pPr marL="243000" indent="-108000">
              <a:spcBef>
                <a:spcPts val="450"/>
              </a:spcBef>
              <a:spcAft>
                <a:spcPts val="6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08000" indent="-108000"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  <a:defRPr b="1"/>
            </a:lvl1pPr>
            <a:lvl2pPr marL="243000" indent="-108000">
              <a:spcBef>
                <a:spcPts val="450"/>
              </a:spcBef>
              <a:spcAft>
                <a:spcPts val="6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059582"/>
            <a:ext cx="9144000" cy="4084818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297000" indent="-297000">
              <a:buFont typeface="+mj-lt"/>
              <a:buAutoNum type="arabicPeriod"/>
              <a:defRPr sz="2438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DGESCO C1-2 Bureau de la formation des personnels enseignants et d’éducation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DGESCO C1-2 Bureau de la formation des personnels enseignants et d’éducation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81000" indent="-81000" algn="r">
              <a:spcAft>
                <a:spcPts val="0"/>
              </a:spcAft>
              <a:buFont typeface="+mj-lt"/>
              <a:buAutoNum type="arabicPeriod"/>
              <a:defRPr sz="563" b="1"/>
            </a:lvl1pPr>
            <a:lvl2pPr marL="81000" indent="-81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563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DGESCO C1-2 Bureau de la formation des personnels enseignants et d’éducation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59999" y="1836000"/>
            <a:ext cx="8424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81000" indent="-81000" algn="r">
              <a:spcAft>
                <a:spcPts val="0"/>
              </a:spcAft>
              <a:buFont typeface="+mj-lt"/>
              <a:buAutoNum type="arabicPeriod"/>
              <a:defRPr sz="563" b="1"/>
            </a:lvl1pPr>
            <a:lvl2pPr marL="81000" indent="-81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563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563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563" b="1">
                <a:solidFill>
                  <a:schemeClr val="tx1"/>
                </a:solidFill>
              </a:defRPr>
            </a:lvl1pPr>
          </a:lstStyle>
          <a:p>
            <a:r>
              <a:rPr lang="fr-FR"/>
              <a:t>DGESCO C1-2 Bureau de la formation des personnels enseignants et d’éducation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563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8000"/>
            <a:ext cx="755935" cy="6215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798" r:id="rId6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91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375"/>
        </a:spcAft>
        <a:buFont typeface="Arial" pitchFamily="34" charset="0"/>
        <a:buNone/>
        <a:defRPr sz="788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54000" algn="l" defTabSz="685800" rtl="0" eaLnBrk="1" latinLnBrk="0" hangingPunct="1">
        <a:lnSpc>
          <a:spcPct val="100000"/>
        </a:lnSpc>
        <a:spcBef>
          <a:spcPts val="450"/>
        </a:spcBef>
        <a:spcAft>
          <a:spcPts val="450"/>
        </a:spcAft>
        <a:buFont typeface="Arial" pitchFamily="34" charset="0"/>
        <a:buChar char="•"/>
        <a:defRPr sz="713" kern="1200">
          <a:solidFill>
            <a:schemeClr val="tx1"/>
          </a:solidFill>
          <a:latin typeface="+mn-lt"/>
          <a:ea typeface="+mn-ea"/>
          <a:cs typeface="+mn-cs"/>
        </a:defRPr>
      </a:lvl2pPr>
      <a:lvl3pPr marL="324000" indent="-54000" algn="l" defTabSz="685800" rtl="0" eaLnBrk="1" latinLnBrk="0" hangingPunct="1">
        <a:lnSpc>
          <a:spcPct val="100000"/>
        </a:lnSpc>
        <a:spcBef>
          <a:spcPts val="75"/>
        </a:spcBef>
        <a:spcAft>
          <a:spcPts val="75"/>
        </a:spcAft>
        <a:buSzPct val="100000"/>
        <a:buFont typeface="Arial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3pPr>
      <a:lvl4pPr marL="459000" indent="-54000" algn="l" defTabSz="685800" rtl="0" eaLnBrk="1" latinLnBrk="0" hangingPunct="1">
        <a:lnSpc>
          <a:spcPct val="100000"/>
        </a:lnSpc>
        <a:spcBef>
          <a:spcPts val="75"/>
        </a:spcBef>
        <a:spcAft>
          <a:spcPts val="75"/>
        </a:spcAft>
        <a:buSzPct val="100000"/>
        <a:buFont typeface="Arial" pitchFamily="34" charset="0"/>
        <a:buChar char="•"/>
        <a:defRPr sz="563" kern="1200">
          <a:solidFill>
            <a:schemeClr val="tx1"/>
          </a:solidFill>
          <a:latin typeface="+mn-lt"/>
          <a:ea typeface="+mn-ea"/>
          <a:cs typeface="+mn-cs"/>
        </a:defRPr>
      </a:lvl4pPr>
      <a:lvl5pPr marL="621000" indent="-54000" algn="l" defTabSz="685800" rtl="0" eaLnBrk="1" latinLnBrk="0" hangingPunct="1">
        <a:lnSpc>
          <a:spcPct val="100000"/>
        </a:lnSpc>
        <a:spcBef>
          <a:spcPts val="75"/>
        </a:spcBef>
        <a:spcAft>
          <a:spcPts val="75"/>
        </a:spcAft>
        <a:buSzPct val="100000"/>
        <a:buFont typeface="Arial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4-Pre%20sentat&#176;%20PNF%20CMQE%20et%20atelier5%20Mars%202024.pptx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5-Pr&#233;sentat&#176;%20PNF%20COMMUNAUTE%20PEDAGOGIQUE%20Mars2024.pptx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1-Pre%20sentat&#176;%20PNF%20ELT%20Intro%20J2-Chiffres%20cle%20s-Diplo%20mes%20-%20version3.pptx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2-Pre&#769;sentat&#176;%20PNF%20Chantiers%20Mars%202024.pptx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3-Pr&#233;sentat&#176;%20PNF%20BTS%20Elec%20ADM%20Mars2024(1).pptx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525" dirty="0">
                <a:latin typeface="Marianne" panose="02000000000000000000" pitchFamily="2" charset="0"/>
              </a:rPr>
              <a:t>DGESCO C1-2 Bureau de la formation des personnels enseignants et d’éducation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9" name="Titre 11"/>
          <p:cNvSpPr txBox="1">
            <a:spLocks/>
          </p:cNvSpPr>
          <p:nvPr/>
        </p:nvSpPr>
        <p:spPr bwMode="gray">
          <a:xfrm>
            <a:off x="176982" y="1345522"/>
            <a:ext cx="8721212" cy="2643448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" kern="1200">
                <a:solidFill>
                  <a:schemeClr val="tx1">
                    <a:alpha val="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>
              <a:defRPr/>
            </a:pPr>
            <a:r>
              <a:rPr lang="fr-FR" sz="2800" b="1" dirty="0">
                <a:solidFill>
                  <a:srgbClr val="0000FF"/>
                </a:solidFill>
                <a:latin typeface="Marianne" panose="02000000000000000000" pitchFamily="2" charset="0"/>
              </a:rPr>
              <a:t>La place des formations dans l’évolution des métiers de la filière de l’énergie électrique</a:t>
            </a:r>
          </a:p>
          <a:p>
            <a:pPr algn="ctr" defTabSz="685800">
              <a:defRPr/>
            </a:pPr>
            <a:endParaRPr lang="fr-FR" sz="2800" b="1" dirty="0">
              <a:solidFill>
                <a:srgbClr val="0000FF"/>
              </a:solidFill>
              <a:latin typeface="Marianne" panose="02000000000000000000" pitchFamily="2" charset="0"/>
            </a:endParaRPr>
          </a:p>
          <a:p>
            <a:pPr defTabSz="685800">
              <a:defRPr/>
            </a:pPr>
            <a:endParaRPr lang="fr-FR" sz="2800" b="1" dirty="0">
              <a:solidFill>
                <a:prstClr val="black"/>
              </a:solidFill>
              <a:latin typeface="Marianne" panose="02000000000000000000" pitchFamily="2" charset="0"/>
            </a:endParaRPr>
          </a:p>
          <a:p>
            <a:pPr defTabSz="685800">
              <a:defRPr/>
            </a:pPr>
            <a:endParaRPr lang="fr-FR" sz="2800" b="1" dirty="0">
              <a:solidFill>
                <a:prstClr val="black"/>
              </a:solidFill>
              <a:latin typeface="Marianne" panose="02000000000000000000" pitchFamily="2" charset="0"/>
            </a:endParaRPr>
          </a:p>
          <a:p>
            <a:pPr defTabSz="685800">
              <a:defRPr/>
            </a:pPr>
            <a:endParaRPr lang="fr-FR" sz="2800" b="1" dirty="0">
              <a:solidFill>
                <a:prstClr val="black"/>
              </a:solidFill>
              <a:latin typeface="Marianne" panose="02000000000000000000" pitchFamily="2" charset="0"/>
            </a:endParaRPr>
          </a:p>
          <a:p>
            <a:pPr algn="ctr" defTabSz="685800">
              <a:defRPr/>
            </a:pPr>
            <a:r>
              <a:rPr lang="fr-FR" sz="2800" b="1" dirty="0">
                <a:solidFill>
                  <a:prstClr val="black"/>
                </a:solidFill>
                <a:latin typeface="Marianne" panose="02000000000000000000" pitchFamily="2" charset="0"/>
              </a:rPr>
              <a:t>Mardi 12 et mercredi 13 mars 2024</a:t>
            </a:r>
            <a:endParaRPr lang="fr-FR" sz="2800" dirty="0">
              <a:solidFill>
                <a:prstClr val="black"/>
              </a:solidFill>
              <a:latin typeface="Marianne" panose="02000000000000000000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02205" y="532759"/>
            <a:ext cx="40088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b="1" dirty="0">
                <a:latin typeface="Marianne" panose="02000000000000000000" pitchFamily="2" charset="0"/>
              </a:rPr>
              <a:t>Programme National de Formation 2023-2024</a:t>
            </a:r>
          </a:p>
          <a:p>
            <a:pPr algn="r"/>
            <a:r>
              <a:rPr lang="fr-FR" sz="1050" b="1" dirty="0">
                <a:latin typeface="Marianne" panose="02000000000000000000" pitchFamily="2" charset="0"/>
              </a:rPr>
              <a:t>Professionnalisation des acteurs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1"/>
          <p:cNvSpPr txBox="1">
            <a:spLocks/>
          </p:cNvSpPr>
          <p:nvPr/>
        </p:nvSpPr>
        <p:spPr bwMode="gray">
          <a:xfrm>
            <a:off x="270000" y="1776845"/>
            <a:ext cx="8292109" cy="2628672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" kern="1200">
                <a:solidFill>
                  <a:schemeClr val="tx1">
                    <a:alpha val="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>
              <a:defRPr/>
            </a:pPr>
            <a:endParaRPr lang="fr-FR" sz="2100" dirty="0">
              <a:solidFill>
                <a:prstClr val="black"/>
              </a:solidFill>
              <a:latin typeface="Marianne" panose="020000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7962" y="1241047"/>
            <a:ext cx="8466513" cy="1595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fr-FR" sz="2400" b="1" dirty="0">
                <a:solidFill>
                  <a:srgbClr val="0000CC"/>
                </a:solidFill>
                <a:latin typeface="Marianne" panose="02000000000000000000" pitchFamily="2" charset="0"/>
                <a:hlinkClick r:id="rId2" action="ppaction://hlinkpres?slideindex=1&amp;slidetitle="/>
              </a:rPr>
              <a:t>La relation entre les établissements et les campus des métiers et des qualifications d'excellence</a:t>
            </a:r>
            <a:endParaRPr lang="fr-FR" sz="2400" b="1" dirty="0">
              <a:solidFill>
                <a:srgbClr val="0000CC"/>
              </a:solidFill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fr-FR" sz="1050" dirty="0"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1050"/>
              </a:lnSpc>
              <a:spcBef>
                <a:spcPts val="450"/>
              </a:spcBef>
            </a:pPr>
            <a:r>
              <a:rPr lang="fr-FR" sz="1200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Anabelle Moriceau, </a:t>
            </a:r>
            <a:r>
              <a:rPr lang="fr-FR" sz="1200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directrice opérationnelle du CMQ Smart </a:t>
            </a:r>
            <a:r>
              <a:rPr lang="fr-FR" sz="1200" dirty="0" err="1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fr-FR" sz="1200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fr-FR" sz="1200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académie de Grenoble</a:t>
            </a:r>
          </a:p>
          <a:p>
            <a:pPr algn="r">
              <a:lnSpc>
                <a:spcPts val="1050"/>
              </a:lnSpc>
              <a:spcBef>
                <a:spcPts val="450"/>
              </a:spcBef>
            </a:pPr>
            <a:r>
              <a:rPr lang="fr-FR" sz="1200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Michel </a:t>
            </a:r>
            <a:r>
              <a:rPr lang="fr-FR" sz="1200" b="1" dirty="0" err="1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Burel</a:t>
            </a:r>
            <a:r>
              <a:rPr lang="fr-FR" sz="1200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200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ingénieur pour l’Ecole, Schneider Electric</a:t>
            </a:r>
            <a:endParaRPr lang="fr-FR" sz="1200" dirty="0">
              <a:latin typeface="Marianne" panose="020000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7962" y="4785452"/>
            <a:ext cx="44577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b="1" dirty="0">
                <a:latin typeface="Marianne" panose="02000000000000000000" pitchFamily="2" charset="0"/>
              </a:rPr>
              <a:t>DGESCO C1-2 Bureau de la formation des personnels enseignants et d’éducation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35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9585" y="808560"/>
            <a:ext cx="7664335" cy="3711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fr-FR" sz="1350" b="1" dirty="0">
                <a:solidFill>
                  <a:srgbClr val="0000CC"/>
                </a:solidFill>
                <a:latin typeface="Marianne" panose="02000000000000000000" pitchFamily="2" charset="0"/>
              </a:rPr>
              <a:t>Ateliers : les coopérations école-entreprise</a:t>
            </a:r>
          </a:p>
          <a:p>
            <a: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Marianne" panose="02000000000000000000" pitchFamily="2" charset="0"/>
              </a:rPr>
              <a:t>Atelier n°1 : La coopération avec la Marine Nationale</a:t>
            </a:r>
          </a:p>
          <a:p>
            <a:r>
              <a:rPr lang="fr-FR" sz="900" b="1" i="1" dirty="0">
                <a:latin typeface="Marianne" panose="02000000000000000000" pitchFamily="2" charset="0"/>
              </a:rPr>
              <a:t>Ludovic </a:t>
            </a:r>
            <a:r>
              <a:rPr lang="fr-FR" sz="900" b="1" i="1" dirty="0" err="1">
                <a:latin typeface="Marianne" panose="02000000000000000000" pitchFamily="2" charset="0"/>
              </a:rPr>
              <a:t>Mauclair</a:t>
            </a:r>
            <a:r>
              <a:rPr lang="fr-FR" sz="900" i="1" dirty="0">
                <a:latin typeface="Marianne" panose="02000000000000000000" pitchFamily="2" charset="0"/>
              </a:rPr>
              <a:t>, IEN de STI, académie de Rennes</a:t>
            </a:r>
          </a:p>
          <a:p>
            <a:endParaRPr lang="fr-FR" sz="900" dirty="0">
              <a:solidFill>
                <a:schemeClr val="accent1">
                  <a:lumMod val="75000"/>
                </a:schemeClr>
              </a:solidFill>
              <a:latin typeface="Marianne" panose="02000000000000000000" pitchFamily="2" charset="0"/>
            </a:endParaRPr>
          </a:p>
          <a:p>
            <a: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Marianne" panose="02000000000000000000" pitchFamily="2" charset="0"/>
              </a:rPr>
              <a:t>Atelier n°2 : La coopération avec Airbus Hélicoptère</a:t>
            </a:r>
          </a:p>
          <a:p>
            <a:r>
              <a:rPr lang="fr-FR" sz="900" b="1" i="1" dirty="0">
                <a:latin typeface="Marianne" panose="02000000000000000000" pitchFamily="2" charset="0"/>
              </a:rPr>
              <a:t>Laurent </a:t>
            </a:r>
            <a:r>
              <a:rPr lang="fr-FR" sz="900" b="1" i="1" dirty="0" err="1">
                <a:latin typeface="Marianne" panose="02000000000000000000" pitchFamily="2" charset="0"/>
              </a:rPr>
              <a:t>Gauci</a:t>
            </a:r>
            <a:r>
              <a:rPr lang="fr-FR" sz="900" i="1" dirty="0">
                <a:latin typeface="Marianne" panose="02000000000000000000" pitchFamily="2" charset="0"/>
              </a:rPr>
              <a:t>, enseignant au lycée Blériot de Marignane, académie d’Aix-Marseille</a:t>
            </a:r>
          </a:p>
          <a:p>
            <a:r>
              <a:rPr lang="fr-FR" sz="900" b="1" i="1" dirty="0">
                <a:latin typeface="Marianne" panose="02000000000000000000" pitchFamily="2" charset="0"/>
              </a:rPr>
              <a:t>Guy </a:t>
            </a:r>
            <a:r>
              <a:rPr lang="fr-FR" sz="900" b="1" i="1" dirty="0" err="1">
                <a:latin typeface="Marianne" panose="02000000000000000000" pitchFamily="2" charset="0"/>
              </a:rPr>
              <a:t>Locci</a:t>
            </a:r>
            <a:r>
              <a:rPr lang="fr-FR" sz="900" i="1" dirty="0">
                <a:latin typeface="Marianne" panose="02000000000000000000" pitchFamily="2" charset="0"/>
              </a:rPr>
              <a:t>, IEN-ET STI, académie d’Aix-Marseille</a:t>
            </a:r>
          </a:p>
          <a:p>
            <a:r>
              <a:rPr lang="fr-FR" sz="900" b="1" i="1" dirty="0" err="1">
                <a:latin typeface="Marianne" panose="02000000000000000000" pitchFamily="2" charset="0"/>
              </a:rPr>
              <a:t>Oualid</a:t>
            </a:r>
            <a:r>
              <a:rPr lang="fr-FR" sz="900" b="1" i="1" dirty="0">
                <a:latin typeface="Marianne" panose="02000000000000000000" pitchFamily="2" charset="0"/>
              </a:rPr>
              <a:t> </a:t>
            </a:r>
            <a:r>
              <a:rPr lang="fr-FR" sz="900" b="1" i="1" dirty="0" err="1">
                <a:latin typeface="Marianne" panose="02000000000000000000" pitchFamily="2" charset="0"/>
              </a:rPr>
              <a:t>Marzouki</a:t>
            </a:r>
            <a:r>
              <a:rPr lang="fr-FR" sz="900" i="1" dirty="0">
                <a:latin typeface="Marianne" panose="02000000000000000000" pitchFamily="2" charset="0"/>
              </a:rPr>
              <a:t>, enseignant au lycée Blériot de Marignane, académie d’Aix-Marseille</a:t>
            </a:r>
          </a:p>
          <a:p>
            <a:r>
              <a:rPr lang="fr-FR" sz="900" b="1" i="1" dirty="0">
                <a:latin typeface="Marianne" panose="02000000000000000000" pitchFamily="2" charset="0"/>
              </a:rPr>
              <a:t>Alain Torre</a:t>
            </a:r>
            <a:r>
              <a:rPr lang="fr-FR" sz="900" i="1" dirty="0">
                <a:latin typeface="Marianne" panose="02000000000000000000" pitchFamily="2" charset="0"/>
              </a:rPr>
              <a:t>, technicien, AIRBUS</a:t>
            </a:r>
          </a:p>
          <a:p>
            <a:r>
              <a:rPr lang="fr-FR" sz="900" b="1" i="1" dirty="0">
                <a:latin typeface="Marianne" panose="02000000000000000000" pitchFamily="2" charset="0"/>
              </a:rPr>
              <a:t>Christian Szabo</a:t>
            </a:r>
            <a:r>
              <a:rPr lang="fr-FR" sz="900" i="1" dirty="0">
                <a:latin typeface="Marianne" panose="02000000000000000000" pitchFamily="2" charset="0"/>
              </a:rPr>
              <a:t>, technicien, AIRBUS</a:t>
            </a:r>
          </a:p>
          <a:p>
            <a:endParaRPr lang="fr-FR" sz="900" i="1" dirty="0">
              <a:latin typeface="Marianne" panose="02000000000000000000" pitchFamily="2" charset="0"/>
            </a:endParaRPr>
          </a:p>
          <a:p>
            <a: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Marianne" panose="02000000000000000000" pitchFamily="2" charset="0"/>
              </a:rPr>
              <a:t>Atelier n°3 : La coopération avec la filière nucléaire</a:t>
            </a:r>
          </a:p>
          <a:p>
            <a:r>
              <a:rPr lang="fr-FR" sz="900" b="1" i="1" dirty="0">
                <a:latin typeface="Marianne" panose="02000000000000000000" pitchFamily="2" charset="0"/>
              </a:rPr>
              <a:t>Fabrice </a:t>
            </a:r>
            <a:r>
              <a:rPr lang="fr-FR" sz="900" b="1" i="1" dirty="0" err="1">
                <a:latin typeface="Marianne" panose="02000000000000000000" pitchFamily="2" charset="0"/>
              </a:rPr>
              <a:t>Methee</a:t>
            </a:r>
            <a:r>
              <a:rPr lang="fr-FR" sz="900" i="1" dirty="0">
                <a:latin typeface="Marianne" panose="02000000000000000000" pitchFamily="2" charset="0"/>
              </a:rPr>
              <a:t>, IEN STI, académie de Bordeaux</a:t>
            </a:r>
          </a:p>
          <a:p>
            <a:r>
              <a:rPr lang="fr-FR" sz="900" b="1" i="1" dirty="0">
                <a:latin typeface="Marianne" panose="02000000000000000000" pitchFamily="2" charset="0"/>
              </a:rPr>
              <a:t>Vincent </a:t>
            </a:r>
            <a:r>
              <a:rPr lang="fr-FR" sz="900" b="1" i="1" dirty="0" err="1">
                <a:latin typeface="Marianne" panose="02000000000000000000" pitchFamily="2" charset="0"/>
              </a:rPr>
              <a:t>Zaccardo</a:t>
            </a:r>
            <a:r>
              <a:rPr lang="fr-FR" sz="900" i="1" dirty="0">
                <a:latin typeface="Marianne" panose="02000000000000000000" pitchFamily="2" charset="0"/>
              </a:rPr>
              <a:t>, IEN STI, académie de Créteil</a:t>
            </a:r>
          </a:p>
          <a:p>
            <a:endParaRPr lang="fr-FR" sz="900" i="1" dirty="0">
              <a:latin typeface="Marianne" panose="02000000000000000000" pitchFamily="2" charset="0"/>
            </a:endParaRPr>
          </a:p>
          <a:p>
            <a: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Marianne" panose="02000000000000000000" pitchFamily="2" charset="0"/>
              </a:rPr>
              <a:t>Atelier n°4 : La coopération dans les mobilités, installation de recharge pour véhicule électrique</a:t>
            </a:r>
            <a:r>
              <a:rPr lang="fr-FR" sz="1050" dirty="0">
                <a:solidFill>
                  <a:schemeClr val="accent1">
                    <a:lumMod val="75000"/>
                  </a:schemeClr>
                </a:solidFill>
                <a:latin typeface="Marianne" panose="02000000000000000000" pitchFamily="2" charset="0"/>
              </a:rPr>
              <a:t> </a:t>
            </a:r>
          </a:p>
          <a:p>
            <a:r>
              <a:rPr lang="fr-FR" sz="900" b="1" i="1" dirty="0">
                <a:latin typeface="Marianne" panose="02000000000000000000" pitchFamily="2" charset="0"/>
              </a:rPr>
              <a:t>Christophe Muller</a:t>
            </a:r>
            <a:r>
              <a:rPr lang="fr-FR" sz="900" i="1" dirty="0">
                <a:latin typeface="Marianne" panose="02000000000000000000" pitchFamily="2" charset="0"/>
              </a:rPr>
              <a:t>, IEN STI, académie de Nancy-Metz </a:t>
            </a:r>
          </a:p>
          <a:p>
            <a:r>
              <a:rPr lang="pt-BR" sz="900" b="1" i="1" dirty="0">
                <a:latin typeface="Marianne" panose="02000000000000000000" pitchFamily="2" charset="0"/>
              </a:rPr>
              <a:t>Eric Seuillot</a:t>
            </a:r>
            <a:r>
              <a:rPr lang="pt-BR" sz="900" i="1" dirty="0">
                <a:latin typeface="Marianne" panose="02000000000000000000" pitchFamily="2" charset="0"/>
              </a:rPr>
              <a:t>, IA-IPR, académie de Nancy-Metz </a:t>
            </a:r>
          </a:p>
          <a:p>
            <a:r>
              <a:rPr lang="fr-FR" sz="900" b="1" i="1" dirty="0">
                <a:latin typeface="Marianne" panose="02000000000000000000" pitchFamily="2" charset="0"/>
              </a:rPr>
              <a:t>Guy </a:t>
            </a:r>
            <a:r>
              <a:rPr lang="fr-FR" sz="900" b="1" i="1" dirty="0" err="1">
                <a:latin typeface="Marianne" panose="02000000000000000000" pitchFamily="2" charset="0"/>
              </a:rPr>
              <a:t>Denozi</a:t>
            </a:r>
            <a:r>
              <a:rPr lang="fr-FR" sz="900" i="1" dirty="0">
                <a:latin typeface="Marianne" panose="02000000000000000000" pitchFamily="2" charset="0"/>
              </a:rPr>
              <a:t>, enseignant au lycée </a:t>
            </a:r>
            <a:r>
              <a:rPr lang="fr-FR" sz="900" i="1" dirty="0" err="1">
                <a:latin typeface="Marianne" panose="02000000000000000000" pitchFamily="2" charset="0"/>
              </a:rPr>
              <a:t>Hanzelet</a:t>
            </a:r>
            <a:r>
              <a:rPr lang="fr-FR" sz="900" i="1" dirty="0">
                <a:latin typeface="Marianne" panose="02000000000000000000" pitchFamily="2" charset="0"/>
              </a:rPr>
              <a:t> de Pont-à-Mousson, académie de Nancy-Metz </a:t>
            </a:r>
          </a:p>
          <a:p>
            <a:r>
              <a:rPr lang="fr-FR" sz="900" b="1" i="1" dirty="0">
                <a:latin typeface="Marianne" panose="02000000000000000000" pitchFamily="2" charset="0"/>
              </a:rPr>
              <a:t>Eric Schmitt</a:t>
            </a:r>
            <a:r>
              <a:rPr lang="fr-FR" sz="900" i="1" dirty="0">
                <a:latin typeface="Marianne" panose="02000000000000000000" pitchFamily="2" charset="0"/>
              </a:rPr>
              <a:t>, enseignant au lycée </a:t>
            </a:r>
            <a:r>
              <a:rPr lang="fr-FR" sz="900" i="1" dirty="0" err="1">
                <a:latin typeface="Marianne" panose="02000000000000000000" pitchFamily="2" charset="0"/>
              </a:rPr>
              <a:t>Hanzelet</a:t>
            </a:r>
            <a:r>
              <a:rPr lang="fr-FR" sz="900" i="1" dirty="0">
                <a:latin typeface="Marianne" panose="02000000000000000000" pitchFamily="2" charset="0"/>
              </a:rPr>
              <a:t> de Pont-à-Mousson, académie de Nancy-Metz </a:t>
            </a:r>
          </a:p>
          <a:p>
            <a:r>
              <a:rPr lang="fr-FR" sz="900" i="1" dirty="0">
                <a:latin typeface="Marianne" panose="02000000000000000000" pitchFamily="2" charset="0"/>
              </a:rPr>
              <a:t>Représentant du groupe EDF (à venir) </a:t>
            </a:r>
          </a:p>
          <a:p>
            <a:endParaRPr lang="fr-FR" sz="900" i="1" dirty="0">
              <a:latin typeface="Marianne" panose="02000000000000000000" pitchFamily="2" charset="0"/>
            </a:endParaRPr>
          </a:p>
          <a:p>
            <a: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Marianne" panose="02000000000000000000" pitchFamily="2" charset="0"/>
              </a:rPr>
              <a:t>Atelier n°5 : La coopération avec les campus des métiers et des qualifications </a:t>
            </a:r>
          </a:p>
          <a:p>
            <a:r>
              <a:rPr lang="fr-FR" sz="900" b="1" i="1" dirty="0">
                <a:latin typeface="Marianne" panose="02000000000000000000" pitchFamily="2" charset="0"/>
              </a:rPr>
              <a:t>Anabelle Moriceau</a:t>
            </a:r>
            <a:r>
              <a:rPr lang="fr-FR" sz="900" i="1" dirty="0">
                <a:latin typeface="Marianne" panose="02000000000000000000" pitchFamily="2" charset="0"/>
              </a:rPr>
              <a:t>, directrice opérationnelle du CMQ Smart </a:t>
            </a:r>
            <a:r>
              <a:rPr lang="fr-FR" sz="900" i="1" dirty="0" err="1">
                <a:latin typeface="Marianne" panose="02000000000000000000" pitchFamily="2" charset="0"/>
              </a:rPr>
              <a:t>Energy</a:t>
            </a:r>
            <a:r>
              <a:rPr lang="fr-FR" sz="900" i="1" dirty="0">
                <a:latin typeface="Marianne" panose="02000000000000000000" pitchFamily="2" charset="0"/>
              </a:rPr>
              <a:t> </a:t>
            </a:r>
            <a:r>
              <a:rPr lang="fr-FR" sz="900" i="1" dirty="0" err="1">
                <a:latin typeface="Marianne" panose="02000000000000000000" pitchFamily="2" charset="0"/>
              </a:rPr>
              <a:t>Systems</a:t>
            </a:r>
            <a:r>
              <a:rPr lang="fr-FR" sz="900" i="1" dirty="0">
                <a:latin typeface="Marianne" panose="02000000000000000000" pitchFamily="2" charset="0"/>
              </a:rPr>
              <a:t>, académie de Grenoble </a:t>
            </a:r>
          </a:p>
          <a:p>
            <a:r>
              <a:rPr lang="fr-FR" sz="900" b="1" i="1" dirty="0">
                <a:latin typeface="Marianne" panose="02000000000000000000" pitchFamily="2" charset="0"/>
              </a:rPr>
              <a:t>Michel </a:t>
            </a:r>
            <a:r>
              <a:rPr lang="fr-FR" sz="900" b="1" i="1" dirty="0" err="1">
                <a:latin typeface="Marianne" panose="02000000000000000000" pitchFamily="2" charset="0"/>
              </a:rPr>
              <a:t>Burel</a:t>
            </a:r>
            <a:r>
              <a:rPr lang="fr-FR" sz="900" i="1" dirty="0">
                <a:latin typeface="Marianne" panose="02000000000000000000" pitchFamily="2" charset="0"/>
              </a:rPr>
              <a:t>, ingénieur pour l’Ecole, Schneider Electric </a:t>
            </a:r>
          </a:p>
        </p:txBody>
      </p:sp>
      <p:sp>
        <p:nvSpPr>
          <p:cNvPr id="6" name="Rectangle 5"/>
          <p:cNvSpPr/>
          <p:nvPr/>
        </p:nvSpPr>
        <p:spPr>
          <a:xfrm>
            <a:off x="96836" y="1189704"/>
            <a:ext cx="795751" cy="2059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Salle 32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6836" y="1621420"/>
            <a:ext cx="799821" cy="2195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Salle Fabre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6836" y="2635045"/>
            <a:ext cx="795751" cy="2134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Salle 106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8926" y="3198453"/>
            <a:ext cx="774167" cy="17983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Salle 156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6836" y="4087891"/>
            <a:ext cx="795751" cy="2088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Salle 352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76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1"/>
          <p:cNvSpPr txBox="1">
            <a:spLocks/>
          </p:cNvSpPr>
          <p:nvPr/>
        </p:nvSpPr>
        <p:spPr bwMode="gray">
          <a:xfrm>
            <a:off x="270000" y="1776845"/>
            <a:ext cx="8292109" cy="2628672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" kern="1200">
                <a:solidFill>
                  <a:schemeClr val="tx1">
                    <a:alpha val="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>
              <a:defRPr/>
            </a:pPr>
            <a:endParaRPr lang="fr-FR" sz="2100" dirty="0">
              <a:solidFill>
                <a:prstClr val="black"/>
              </a:solidFill>
              <a:latin typeface="Marianne" panose="020000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7962" y="4785452"/>
            <a:ext cx="44577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600" b="1" dirty="0">
                <a:solidFill>
                  <a:prstClr val="black"/>
                </a:solidFill>
                <a:latin typeface="Marianne" panose="02000000000000000000" pitchFamily="2" charset="0"/>
              </a:rPr>
              <a:t>DGESCO C1-2 Bureau de la formation des personnels enseignants et d’éducation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91540" y="951482"/>
            <a:ext cx="7593699" cy="229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ts val="105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i="1" dirty="0">
                <a:solidFill>
                  <a:prstClr val="black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Rappel- Déroulé de la journée</a:t>
            </a:r>
            <a:endParaRPr lang="fr-FR" sz="2000" dirty="0">
              <a:solidFill>
                <a:prstClr val="black"/>
              </a:solidFill>
              <a:latin typeface="Marianne Light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>
              <a:lnSpc>
                <a:spcPts val="105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100" b="1" i="1" dirty="0">
                <a:solidFill>
                  <a:srgbClr val="009099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10h45 – 11h00 : Pause </a:t>
            </a:r>
            <a:endParaRPr lang="fr-FR" sz="1100" dirty="0">
              <a:solidFill>
                <a:prstClr val="black"/>
              </a:solidFill>
              <a:latin typeface="Marianne Light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685800">
              <a:lnSpc>
                <a:spcPts val="105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6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11h00 : Ateliers : les coopérations école-entreprise</a:t>
            </a:r>
          </a:p>
          <a:p>
            <a:pPr algn="ctr" defTabSz="685800">
              <a:lnSpc>
                <a:spcPts val="105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100" b="1" i="1" dirty="0">
                <a:solidFill>
                  <a:srgbClr val="009099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12h15 - 13h30 : Pause déjeuner</a:t>
            </a:r>
            <a:endParaRPr lang="fr-FR" sz="1100" dirty="0">
              <a:solidFill>
                <a:prstClr val="black"/>
              </a:solidFill>
              <a:latin typeface="Marianne Light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685800">
              <a:lnSpc>
                <a:spcPts val="105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6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13h30 : Les enjeux de la formation des enseignants</a:t>
            </a:r>
          </a:p>
          <a:p>
            <a:pPr algn="just" defTabSz="685800">
              <a:lnSpc>
                <a:spcPts val="105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6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14h15 : La pédagogie de demain dans la filière</a:t>
            </a:r>
          </a:p>
          <a:p>
            <a:pPr algn="just" defTabSz="685800">
              <a:lnSpc>
                <a:spcPts val="105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6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14h45 : Clôture du séminaire</a:t>
            </a:r>
          </a:p>
          <a:p>
            <a:pPr algn="ctr" defTabSz="685800">
              <a:lnSpc>
                <a:spcPts val="105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100" b="1" i="1" dirty="0">
                <a:solidFill>
                  <a:srgbClr val="009099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15h : Fin du séminaire</a:t>
            </a:r>
            <a:endParaRPr lang="fr-FR" sz="1100" dirty="0">
              <a:solidFill>
                <a:prstClr val="black"/>
              </a:solidFill>
              <a:latin typeface="Marianne Light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27144" y="431893"/>
            <a:ext cx="2218396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fr-FR" sz="1350" b="1" dirty="0">
                <a:solidFill>
                  <a:prstClr val="black"/>
                </a:solidFill>
                <a:latin typeface="Marianne" panose="02000000000000000000" pitchFamily="2" charset="0"/>
              </a:rPr>
              <a:t>Mercredi 13 mars 2024</a:t>
            </a:r>
            <a:endParaRPr lang="fr-FR" sz="1350" dirty="0">
              <a:solidFill>
                <a:prstClr val="black"/>
              </a:solidFill>
              <a:latin typeface="Marianne" panose="02000000000000000000" pitchFamily="2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48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1"/>
          <p:cNvSpPr txBox="1">
            <a:spLocks/>
          </p:cNvSpPr>
          <p:nvPr/>
        </p:nvSpPr>
        <p:spPr bwMode="gray">
          <a:xfrm>
            <a:off x="270000" y="1776845"/>
            <a:ext cx="8292109" cy="2628672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" kern="1200">
                <a:solidFill>
                  <a:schemeClr val="tx1">
                    <a:alpha val="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>
              <a:defRPr/>
            </a:pPr>
            <a:endParaRPr lang="fr-FR" sz="2100" dirty="0">
              <a:solidFill>
                <a:prstClr val="black"/>
              </a:solidFill>
              <a:latin typeface="Marianne" panose="020000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7962" y="4785452"/>
            <a:ext cx="44577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600" b="1" dirty="0">
                <a:solidFill>
                  <a:prstClr val="black"/>
                </a:solidFill>
                <a:latin typeface="Marianne" panose="02000000000000000000" pitchFamily="2" charset="0"/>
              </a:rPr>
              <a:t>DGESCO C1-2 Bureau de la formation des personnels enseignants et d’éducation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615226" y="1568230"/>
            <a:ext cx="7344295" cy="883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ts val="1050"/>
              </a:lnSpc>
              <a:spcBef>
                <a:spcPts val="900"/>
              </a:spcBef>
              <a:spcAft>
                <a:spcPts val="450"/>
              </a:spcAft>
              <a:defRPr/>
            </a:pPr>
            <a:r>
              <a:rPr lang="fr-FR" sz="1600" b="1" i="1" dirty="0">
                <a:solidFill>
                  <a:srgbClr val="009099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Pause</a:t>
            </a:r>
          </a:p>
          <a:p>
            <a:pPr algn="ctr" defTabSz="685800">
              <a:lnSpc>
                <a:spcPts val="1050"/>
              </a:lnSpc>
              <a:spcBef>
                <a:spcPts val="900"/>
              </a:spcBef>
              <a:spcAft>
                <a:spcPts val="450"/>
              </a:spcAft>
              <a:defRPr/>
            </a:pPr>
            <a:endParaRPr lang="fr-FR" sz="1600" b="1" i="1" dirty="0">
              <a:solidFill>
                <a:srgbClr val="009099"/>
              </a:solidFill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>
              <a:lnSpc>
                <a:spcPts val="1050"/>
              </a:lnSpc>
              <a:spcBef>
                <a:spcPts val="900"/>
              </a:spcBef>
              <a:spcAft>
                <a:spcPts val="450"/>
              </a:spcAft>
              <a:defRPr/>
            </a:pPr>
            <a:r>
              <a:rPr lang="fr-FR" sz="1600" b="1" i="1" dirty="0">
                <a:solidFill>
                  <a:srgbClr val="009099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Rendez-vous à 11h, en ateliers </a:t>
            </a:r>
            <a:endParaRPr lang="fr-FR" sz="1600" dirty="0">
              <a:solidFill>
                <a:prstClr val="black"/>
              </a:solidFill>
              <a:latin typeface="Marianne Light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149" y="1316451"/>
            <a:ext cx="3461785" cy="314124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721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965" y="1610641"/>
            <a:ext cx="6883042" cy="3019419"/>
          </a:xfrm>
          <a:prstGeom prst="rect">
            <a:avLst/>
          </a:prstGeom>
        </p:spPr>
      </p:pic>
      <p:sp>
        <p:nvSpPr>
          <p:cNvPr id="6" name="Titre 11"/>
          <p:cNvSpPr txBox="1">
            <a:spLocks/>
          </p:cNvSpPr>
          <p:nvPr/>
        </p:nvSpPr>
        <p:spPr bwMode="gray">
          <a:xfrm>
            <a:off x="270000" y="1776845"/>
            <a:ext cx="8292109" cy="2628672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" kern="1200">
                <a:solidFill>
                  <a:schemeClr val="tx1">
                    <a:alpha val="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>
              <a:defRPr/>
            </a:pPr>
            <a:endParaRPr lang="fr-FR" sz="2100" dirty="0">
              <a:solidFill>
                <a:prstClr val="black"/>
              </a:solidFill>
              <a:latin typeface="Marianne" panose="020000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69999" y="636445"/>
            <a:ext cx="8466513" cy="1161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fr-FR" sz="2400" b="1" dirty="0">
                <a:solidFill>
                  <a:srgbClr val="0000CC"/>
                </a:solidFill>
                <a:latin typeface="Marianne" panose="02000000000000000000" pitchFamily="2" charset="0"/>
              </a:rPr>
              <a:t>Les enjeux de la formation des enseignants</a:t>
            </a:r>
            <a:endParaRPr lang="fr-FR" sz="1500" b="1" dirty="0">
              <a:solidFill>
                <a:srgbClr val="0000CC"/>
              </a:solidFill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fr-FR" sz="1050" dirty="0"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1050"/>
              </a:lnSpc>
              <a:spcBef>
                <a:spcPts val="450"/>
              </a:spcBef>
            </a:pPr>
            <a:r>
              <a:rPr lang="fr-FR" sz="1200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Vincent Audebert, </a:t>
            </a:r>
            <a:r>
              <a:rPr lang="fr-FR" sz="1200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chef du bureau de la formation des personnels enseignants et d’éducation, direction générale de l’enseignement scolaire.</a:t>
            </a:r>
            <a:endParaRPr lang="fr-FR" sz="1050" dirty="0">
              <a:latin typeface="Marianne" panose="020000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7962" y="4785452"/>
            <a:ext cx="44577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b="1" dirty="0">
                <a:latin typeface="Marianne" panose="02000000000000000000" pitchFamily="2" charset="0"/>
              </a:rPr>
              <a:t>DGESCO C1-2 Bureau de la formation des personnels enseignants et d’éducation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17962" y="2013383"/>
            <a:ext cx="8466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endParaRPr lang="fr-FR" sz="1050" dirty="0"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1050"/>
              </a:lnSpc>
              <a:spcBef>
                <a:spcPts val="450"/>
              </a:spcBef>
            </a:pPr>
            <a:r>
              <a:rPr lang="fr-FR" sz="1200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poser vos questions pendant l’intervention: </a:t>
            </a:r>
            <a:endParaRPr lang="fr-FR" sz="1050" dirty="0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71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1"/>
          <p:cNvSpPr txBox="1">
            <a:spLocks/>
          </p:cNvSpPr>
          <p:nvPr/>
        </p:nvSpPr>
        <p:spPr bwMode="gray">
          <a:xfrm>
            <a:off x="270000" y="1776845"/>
            <a:ext cx="8292109" cy="2628672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" kern="1200">
                <a:solidFill>
                  <a:schemeClr val="tx1">
                    <a:alpha val="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>
              <a:defRPr/>
            </a:pPr>
            <a:endParaRPr lang="fr-FR" sz="2100" dirty="0">
              <a:solidFill>
                <a:prstClr val="black"/>
              </a:solidFill>
              <a:latin typeface="Marianne" panose="020000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7962" y="1241047"/>
            <a:ext cx="8466513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fr-FR" sz="2400" b="1" dirty="0">
                <a:solidFill>
                  <a:srgbClr val="0000CC"/>
                </a:solidFill>
                <a:latin typeface="Marianne" panose="02000000000000000000" pitchFamily="2" charset="0"/>
                <a:hlinkClick r:id="rId2" action="ppaction://hlinkpres?slideindex=1&amp;slidetitle="/>
              </a:rPr>
              <a:t>Exemple d’une communauté pédagogique d’apprentissage pour mettre en œuvre la formation des enseignants en lien avec l’entreprise</a:t>
            </a:r>
            <a:endParaRPr lang="fr-FR" sz="2400" dirty="0"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fr-FR" sz="1050" dirty="0"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1050"/>
              </a:lnSpc>
              <a:spcBef>
                <a:spcPts val="450"/>
              </a:spcBef>
            </a:pPr>
            <a:r>
              <a:rPr lang="fr-FR" sz="2000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Christophe Muller, </a:t>
            </a:r>
            <a:r>
              <a:rPr lang="fr-FR" sz="2000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IEN STI, académie de Nancy-Metz</a:t>
            </a:r>
            <a:endParaRPr lang="fr-FR" sz="2000" dirty="0">
              <a:latin typeface="Marianne" panose="020000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7962" y="4785452"/>
            <a:ext cx="44577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b="1" dirty="0">
                <a:latin typeface="Marianne" panose="02000000000000000000" pitchFamily="2" charset="0"/>
              </a:rPr>
              <a:t>DGESCO C1-2 Bureau de la formation des personnels enseignants et d’éducation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02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1"/>
          <p:cNvSpPr txBox="1">
            <a:spLocks/>
          </p:cNvSpPr>
          <p:nvPr/>
        </p:nvSpPr>
        <p:spPr bwMode="gray">
          <a:xfrm>
            <a:off x="270000" y="1776845"/>
            <a:ext cx="8292109" cy="2628672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" kern="1200">
                <a:solidFill>
                  <a:schemeClr val="tx1">
                    <a:alpha val="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>
              <a:defRPr/>
            </a:pPr>
            <a:endParaRPr lang="fr-FR" sz="2100" dirty="0">
              <a:solidFill>
                <a:prstClr val="black"/>
              </a:solidFill>
              <a:latin typeface="Marianne" panose="020000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7962" y="1241047"/>
            <a:ext cx="8466513" cy="1020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fr-FR" sz="2400" b="1" dirty="0">
                <a:solidFill>
                  <a:srgbClr val="0000CC"/>
                </a:solidFill>
                <a:latin typeface="Marianne" panose="02000000000000000000" pitchFamily="2" charset="0"/>
              </a:rPr>
              <a:t>Clôture du séminaire</a:t>
            </a:r>
            <a:endParaRPr lang="fr-FR" sz="2400" dirty="0"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fr-FR" sz="1050" dirty="0"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1050"/>
              </a:lnSpc>
              <a:spcBef>
                <a:spcPts val="450"/>
              </a:spcBef>
            </a:pPr>
            <a:r>
              <a:rPr lang="fr-FR" sz="1600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Federico </a:t>
            </a:r>
            <a:r>
              <a:rPr lang="fr-FR" sz="1600" b="1" dirty="0" err="1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Berera</a:t>
            </a:r>
            <a:r>
              <a:rPr lang="fr-FR" sz="1600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600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inspecteur général de l’éducation, du sport et de la recherche</a:t>
            </a:r>
            <a:endParaRPr lang="fr-FR" sz="1600" dirty="0">
              <a:latin typeface="Marianne" panose="020000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7962" y="4785452"/>
            <a:ext cx="44577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b="1" dirty="0">
                <a:latin typeface="Marianne" panose="02000000000000000000" pitchFamily="2" charset="0"/>
              </a:rPr>
              <a:t>DGESCO C1-2 Bureau de la formation des personnels enseignants et d’éducation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820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1489" y="1241886"/>
            <a:ext cx="52067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350"/>
              </a:spcBef>
              <a:spcAft>
                <a:spcPts val="450"/>
              </a:spcAft>
            </a:pPr>
            <a:r>
              <a:rPr lang="fr-FR" sz="2000" b="1" dirty="0">
                <a:solidFill>
                  <a:srgbClr val="0000CC"/>
                </a:solidFill>
                <a:latin typeface="Marianne" panose="02000000000000000000" pitchFamily="2" charset="0"/>
              </a:rPr>
              <a:t>Évaluation</a:t>
            </a:r>
          </a:p>
          <a:p>
            <a:pPr>
              <a:spcBef>
                <a:spcPts val="1350"/>
              </a:spcBef>
              <a:spcAft>
                <a:spcPts val="450"/>
              </a:spcAft>
            </a:pPr>
            <a:endParaRPr lang="fr-FR" sz="1500" b="1" dirty="0">
              <a:solidFill>
                <a:srgbClr val="0000CC"/>
              </a:solidFill>
              <a:latin typeface="Marianne" panose="02000000000000000000" pitchFamily="2" charset="0"/>
            </a:endParaRPr>
          </a:p>
          <a:p>
            <a:pPr>
              <a:spcBef>
                <a:spcPts val="1350"/>
              </a:spcBef>
              <a:spcAft>
                <a:spcPts val="450"/>
              </a:spcAft>
            </a:pPr>
            <a:endParaRPr lang="fr-FR" sz="1500" b="1" dirty="0">
              <a:solidFill>
                <a:srgbClr val="0000CC"/>
              </a:solidFill>
              <a:latin typeface="Marianne" panose="02000000000000000000" pitchFamily="2" charset="0"/>
            </a:endParaRPr>
          </a:p>
          <a:p>
            <a:pPr>
              <a:spcBef>
                <a:spcPts val="1350"/>
              </a:spcBef>
              <a:spcAft>
                <a:spcPts val="450"/>
              </a:spcAft>
            </a:pPr>
            <a:r>
              <a:rPr lang="fr-FR" sz="1350" b="1" dirty="0">
                <a:latin typeface="Marianne" panose="02000000000000000000" pitchFamily="2" charset="0"/>
              </a:rPr>
              <a:t>Nous vous remercions de bien vouloir prendre le temps de répondre au questionnaire d’évaluation du séminaire. </a:t>
            </a:r>
          </a:p>
          <a:p>
            <a:pPr>
              <a:spcBef>
                <a:spcPts val="1350"/>
              </a:spcBef>
              <a:spcAft>
                <a:spcPts val="450"/>
              </a:spcAft>
            </a:pPr>
            <a:endParaRPr lang="fr-FR" sz="1350" b="1" dirty="0">
              <a:latin typeface="Marianne" panose="02000000000000000000" pitchFamily="2" charset="0"/>
            </a:endParaRPr>
          </a:p>
          <a:p>
            <a:pPr>
              <a:spcBef>
                <a:spcPts val="1350"/>
              </a:spcBef>
              <a:spcAft>
                <a:spcPts val="450"/>
              </a:spcAft>
            </a:pPr>
            <a:endParaRPr lang="fr-FR" sz="1350" dirty="0">
              <a:latin typeface="Marianne" panose="02000000000000000000" pitchFamily="2" charset="0"/>
            </a:endParaRPr>
          </a:p>
          <a:p>
            <a:pPr algn="r">
              <a:spcBef>
                <a:spcPts val="450"/>
              </a:spcBef>
              <a:spcAft>
                <a:spcPts val="450"/>
              </a:spcAft>
            </a:pPr>
            <a:endParaRPr lang="fr-FR" sz="1050" dirty="0">
              <a:latin typeface="Marianne" panose="020000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17962" y="4785452"/>
            <a:ext cx="44577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b="1" dirty="0">
                <a:latin typeface="Marianne" panose="02000000000000000000" pitchFamily="2" charset="0"/>
              </a:rPr>
              <a:t>DGESCO C1-2 Bureau de la formation des personnels enseignants et d’éducation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861" y="1518891"/>
            <a:ext cx="2143125" cy="21431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107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1"/>
          <p:cNvSpPr txBox="1">
            <a:spLocks/>
          </p:cNvSpPr>
          <p:nvPr/>
        </p:nvSpPr>
        <p:spPr bwMode="gray">
          <a:xfrm>
            <a:off x="270000" y="1776845"/>
            <a:ext cx="8292109" cy="2628672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" kern="1200">
                <a:solidFill>
                  <a:schemeClr val="tx1">
                    <a:alpha val="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>
              <a:defRPr/>
            </a:pPr>
            <a:endParaRPr lang="fr-FR" sz="2100" dirty="0">
              <a:solidFill>
                <a:prstClr val="black"/>
              </a:solidFill>
              <a:latin typeface="Marianne" panose="020000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69999" y="4779217"/>
            <a:ext cx="44577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b="1" dirty="0">
                <a:latin typeface="Marianne" panose="02000000000000000000" pitchFamily="2" charset="0"/>
              </a:rPr>
              <a:t>DGESCO C1-2 Bureau de la formation des personnels enseignants et d’éducation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05245" y="1340748"/>
            <a:ext cx="84665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fr-FR" sz="1500" b="1" dirty="0">
                <a:solidFill>
                  <a:srgbClr val="0000CC"/>
                </a:solidFill>
                <a:latin typeface="Marianne" panose="02000000000000000000" pitchFamily="2" charset="0"/>
              </a:rPr>
              <a:t>Merci de votre attention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6608" y="3359233"/>
            <a:ext cx="251863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050"/>
              </a:lnSpc>
              <a:spcBef>
                <a:spcPts val="900"/>
              </a:spcBef>
              <a:spcAft>
                <a:spcPts val="450"/>
              </a:spcAft>
              <a:defRPr/>
            </a:pPr>
            <a:r>
              <a:rPr lang="fr-FR" sz="1350" i="1" dirty="0">
                <a:solidFill>
                  <a:prstClr val="black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 retour à toutes et à tous</a:t>
            </a:r>
          </a:p>
          <a:p>
            <a:pPr>
              <a:lnSpc>
                <a:spcPts val="1050"/>
              </a:lnSpc>
              <a:spcBef>
                <a:spcPts val="900"/>
              </a:spcBef>
              <a:spcAft>
                <a:spcPts val="450"/>
              </a:spcAft>
              <a:defRPr/>
            </a:pPr>
            <a:endParaRPr lang="fr-FR" sz="1350" i="1" dirty="0">
              <a:solidFill>
                <a:prstClr val="black"/>
              </a:solidFill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99" y="3027890"/>
            <a:ext cx="2402712" cy="156759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4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DGESCO C1-2 Bureau de la formation des personnels enseignants et d’éducation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732178" y="694704"/>
            <a:ext cx="2156889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fr-FR" sz="1350" b="1" dirty="0">
                <a:solidFill>
                  <a:prstClr val="black"/>
                </a:solidFill>
                <a:latin typeface="Marianne" panose="02000000000000000000" pitchFamily="2" charset="0"/>
              </a:rPr>
              <a:t>Mardi 12 mars 2024</a:t>
            </a:r>
            <a:endParaRPr lang="fr-FR" sz="1350" dirty="0">
              <a:solidFill>
                <a:prstClr val="black"/>
              </a:solidFill>
              <a:latin typeface="Marianne" panose="020000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80332" y="1291978"/>
            <a:ext cx="7537758" cy="2464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50"/>
              </a:lnSpc>
              <a:spcBef>
                <a:spcPts val="900"/>
              </a:spcBef>
              <a:spcAft>
                <a:spcPts val="450"/>
              </a:spcAft>
            </a:pPr>
            <a:r>
              <a:rPr lang="fr-FR" sz="2000" i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Déroulé de la journée</a:t>
            </a:r>
            <a:endParaRPr lang="fr-FR" sz="2000" dirty="0">
              <a:latin typeface="Marianne Light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Bef>
                <a:spcPts val="900"/>
              </a:spcBef>
              <a:spcAft>
                <a:spcPts val="450"/>
              </a:spcAft>
            </a:pPr>
            <a:r>
              <a:rPr lang="fr-FR" sz="1100" b="1" i="1" dirty="0">
                <a:solidFill>
                  <a:srgbClr val="009099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12h30 – 13h00 : Accueil des participants </a:t>
            </a:r>
          </a:p>
          <a:p>
            <a:pPr algn="just">
              <a:lnSpc>
                <a:spcPts val="1050"/>
              </a:lnSpc>
              <a:spcBef>
                <a:spcPts val="450"/>
              </a:spcBef>
            </a:pPr>
            <a:r>
              <a:rPr lang="fr-FR" sz="16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13h00 : Visites </a:t>
            </a:r>
            <a:r>
              <a:rPr lang="fr-FR" sz="1600" b="1" dirty="0" smtClean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d’entreprises</a:t>
            </a:r>
            <a:endParaRPr lang="fr-FR" sz="1600" b="1" dirty="0">
              <a:solidFill>
                <a:srgbClr val="2F5496"/>
              </a:solidFill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Bef>
                <a:spcPts val="900"/>
              </a:spcBef>
              <a:spcAft>
                <a:spcPts val="450"/>
              </a:spcAft>
            </a:pPr>
            <a:r>
              <a:rPr lang="fr-FR" sz="1100" b="1" i="1" dirty="0">
                <a:solidFill>
                  <a:srgbClr val="009099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16h00 – 16h15 : Pause </a:t>
            </a:r>
            <a:endParaRPr lang="fr-FR" sz="1100" dirty="0">
              <a:latin typeface="Marianne Light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050"/>
              </a:lnSpc>
              <a:spcBef>
                <a:spcPts val="450"/>
              </a:spcBef>
              <a:spcAft>
                <a:spcPts val="450"/>
              </a:spcAft>
            </a:pPr>
            <a:r>
              <a:rPr lang="fr-FR" sz="16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16h15 : Conférence : La filière de l'énergie électrique : enjeux et perspectives</a:t>
            </a:r>
          </a:p>
          <a:p>
            <a:pPr algn="ctr">
              <a:lnSpc>
                <a:spcPts val="1050"/>
              </a:lnSpc>
              <a:spcBef>
                <a:spcPts val="1350"/>
              </a:spcBef>
              <a:spcAft>
                <a:spcPts val="450"/>
              </a:spcAft>
            </a:pPr>
            <a:r>
              <a:rPr lang="fr-FR" sz="1100" b="1" i="1" dirty="0">
                <a:solidFill>
                  <a:srgbClr val="009099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18h15 - 19h30 : Pause – installation en hôtel</a:t>
            </a:r>
            <a:endParaRPr lang="fr-FR" sz="1100" dirty="0">
              <a:latin typeface="Marianne Light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050"/>
              </a:lnSpc>
              <a:spcBef>
                <a:spcPts val="450"/>
              </a:spcBef>
              <a:spcAft>
                <a:spcPts val="450"/>
              </a:spcAft>
            </a:pPr>
            <a:r>
              <a:rPr lang="fr-FR" sz="16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19h30 : Tables-rondes dinatoires</a:t>
            </a:r>
          </a:p>
          <a:p>
            <a:pPr algn="ctr">
              <a:lnSpc>
                <a:spcPts val="1050"/>
              </a:lnSpc>
              <a:spcBef>
                <a:spcPts val="900"/>
              </a:spcBef>
              <a:spcAft>
                <a:spcPts val="450"/>
              </a:spcAft>
            </a:pPr>
            <a:r>
              <a:rPr lang="fr-FR" sz="1100" b="1" i="1" dirty="0">
                <a:solidFill>
                  <a:srgbClr val="009099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21h : Fin de la journée</a:t>
            </a:r>
            <a:endParaRPr lang="fr-FR" sz="1100" dirty="0">
              <a:latin typeface="Marianne Light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67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DGESCO C1-2 Bureau de la formation des personnels enseignants et d’éducation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60000" y="789955"/>
            <a:ext cx="8469368" cy="3849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fr-FR" sz="2400" b="1" dirty="0">
                <a:solidFill>
                  <a:srgbClr val="0000CC"/>
                </a:solidFill>
                <a:latin typeface="Marianne" panose="02000000000000000000" pitchFamily="2" charset="0"/>
              </a:rPr>
              <a:t>Visites d’entreprises </a:t>
            </a:r>
            <a:r>
              <a:rPr lang="fr-FR" sz="2400" b="1" dirty="0" smtClean="0">
                <a:solidFill>
                  <a:srgbClr val="0000CC"/>
                </a:solidFill>
                <a:latin typeface="Marianne" panose="02000000000000000000" pitchFamily="2" charset="0"/>
              </a:rPr>
              <a:t>:</a:t>
            </a:r>
            <a:endParaRPr lang="fr-FR" sz="2400" b="1" dirty="0">
              <a:solidFill>
                <a:srgbClr val="0000CC"/>
              </a:solidFill>
              <a:latin typeface="Marianne" panose="02000000000000000000" pitchFamily="2" charset="0"/>
            </a:endParaRPr>
          </a:p>
          <a:p>
            <a:pPr marL="351450" lvl="1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b="1" dirty="0" smtClean="0"/>
              <a:t>Schneider </a:t>
            </a:r>
            <a:r>
              <a:rPr lang="fr-FR" sz="2000" b="1" dirty="0"/>
              <a:t>Electric, </a:t>
            </a:r>
            <a:r>
              <a:rPr lang="fr-FR" sz="2000" b="1" dirty="0" err="1" smtClean="0"/>
              <a:t>Intencity</a:t>
            </a:r>
            <a:endParaRPr lang="fr-FR" sz="2000" b="1" dirty="0" smtClean="0"/>
          </a:p>
          <a:p>
            <a:pPr marL="351450" lvl="1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000" b="1" dirty="0"/>
          </a:p>
          <a:p>
            <a:pPr marL="351450" lvl="1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b="1" dirty="0" smtClean="0"/>
              <a:t>Schneider </a:t>
            </a:r>
            <a:r>
              <a:rPr lang="fr-FR" sz="2000" b="1" dirty="0"/>
              <a:t>Electric, </a:t>
            </a:r>
            <a:r>
              <a:rPr lang="fr-FR" sz="2000" b="1" dirty="0" smtClean="0"/>
              <a:t>Technopole</a:t>
            </a:r>
          </a:p>
          <a:p>
            <a:pPr marL="351450" lvl="1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000" b="1" dirty="0"/>
          </a:p>
          <a:p>
            <a:pPr marL="351450" lvl="1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b="1" dirty="0" smtClean="0"/>
              <a:t>CEA</a:t>
            </a:r>
          </a:p>
          <a:p>
            <a:pPr marL="351450" lvl="1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000" b="1" dirty="0"/>
          </a:p>
          <a:p>
            <a:pPr marL="351450" lvl="1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b="1" dirty="0" smtClean="0"/>
              <a:t>EDF</a:t>
            </a:r>
          </a:p>
          <a:p>
            <a:pPr marL="351450" lvl="1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000" b="1" dirty="0"/>
          </a:p>
          <a:p>
            <a:pPr marL="351450" lvl="1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b="1" i="1" dirty="0" err="1" smtClean="0"/>
              <a:t>Verkor</a:t>
            </a:r>
            <a:endParaRPr lang="fr-FR" sz="1000" b="1" dirty="0">
              <a:solidFill>
                <a:srgbClr val="0000CC"/>
              </a:solidFill>
              <a:latin typeface="Marianne" panose="02000000000000000000" pitchFamily="2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5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DGESCO C1-2 Bureau de la formation des personnels enseignants et d’éducation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60000" y="789955"/>
            <a:ext cx="8469368" cy="3084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fr-FR" sz="2400" b="1" dirty="0">
                <a:solidFill>
                  <a:srgbClr val="0000CC"/>
                </a:solidFill>
                <a:latin typeface="Marianne" panose="02000000000000000000" pitchFamily="2" charset="0"/>
              </a:rPr>
              <a:t>Conférence : La filière de l'énergie électrique : enjeux et perspectives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fr-FR" sz="1500" b="1" dirty="0">
              <a:solidFill>
                <a:srgbClr val="0000CC"/>
              </a:solidFill>
              <a:latin typeface="Marianne" panose="02000000000000000000" pitchFamily="2" charset="0"/>
            </a:endParaRPr>
          </a:p>
          <a:p>
            <a:pPr algn="r">
              <a:spcBef>
                <a:spcPts val="450"/>
              </a:spcBef>
              <a:spcAft>
                <a:spcPts val="450"/>
              </a:spcAft>
            </a:pPr>
            <a:r>
              <a:rPr lang="fr-FR" sz="1600" b="1" dirty="0">
                <a:latin typeface="Marianne" panose="02000000000000000000" pitchFamily="2" charset="0"/>
              </a:rPr>
              <a:t>Philippe </a:t>
            </a:r>
            <a:r>
              <a:rPr lang="fr-FR" sz="1600" b="1" dirty="0" err="1">
                <a:latin typeface="Marianne" panose="02000000000000000000" pitchFamily="2" charset="0"/>
              </a:rPr>
              <a:t>Azaïs</a:t>
            </a:r>
            <a:r>
              <a:rPr lang="fr-FR" sz="1600" b="1" dirty="0">
                <a:latin typeface="Marianne" panose="02000000000000000000" pitchFamily="2" charset="0"/>
              </a:rPr>
              <a:t>, </a:t>
            </a:r>
            <a:r>
              <a:rPr lang="fr-FR" sz="1600" dirty="0">
                <a:latin typeface="Marianne" panose="02000000000000000000" pitchFamily="2" charset="0"/>
              </a:rPr>
              <a:t>chef de programme « Efficacité énergétique de systèmes complexes, réseaux », CEA</a:t>
            </a:r>
          </a:p>
          <a:p>
            <a:pPr algn="r">
              <a:spcBef>
                <a:spcPts val="450"/>
              </a:spcBef>
              <a:spcAft>
                <a:spcPts val="450"/>
              </a:spcAft>
            </a:pPr>
            <a:r>
              <a:rPr lang="fr-FR" sz="1600" b="1" dirty="0">
                <a:latin typeface="Marianne" panose="02000000000000000000" pitchFamily="2" charset="0"/>
              </a:rPr>
              <a:t>Aurélie </a:t>
            </a:r>
            <a:r>
              <a:rPr lang="fr-FR" sz="1600" b="1" dirty="0" err="1">
                <a:latin typeface="Marianne" panose="02000000000000000000" pitchFamily="2" charset="0"/>
              </a:rPr>
              <a:t>Picart</a:t>
            </a:r>
            <a:r>
              <a:rPr lang="fr-FR" sz="1600" b="1" dirty="0">
                <a:latin typeface="Marianne" panose="02000000000000000000" pitchFamily="2" charset="0"/>
              </a:rPr>
              <a:t>, </a:t>
            </a:r>
            <a:r>
              <a:rPr lang="fr-FR" sz="1600" dirty="0">
                <a:latin typeface="Marianne" panose="02000000000000000000" pitchFamily="2" charset="0"/>
              </a:rPr>
              <a:t>déléguée générale, comité stratégique de filière "nouveaux systèmes énergétiques"</a:t>
            </a:r>
          </a:p>
          <a:p>
            <a:pPr algn="r">
              <a:spcBef>
                <a:spcPts val="450"/>
              </a:spcBef>
              <a:spcAft>
                <a:spcPts val="450"/>
              </a:spcAft>
            </a:pPr>
            <a:r>
              <a:rPr lang="fr-FR" sz="1600" b="1" dirty="0">
                <a:latin typeface="Marianne" panose="02000000000000000000" pitchFamily="2" charset="0"/>
              </a:rPr>
              <a:t>Nicolas Raynaud, </a:t>
            </a:r>
            <a:r>
              <a:rPr lang="fr-FR" sz="1600" dirty="0">
                <a:latin typeface="Marianne" panose="02000000000000000000" pitchFamily="2" charset="0"/>
              </a:rPr>
              <a:t>vice-président, innovation et technologies Schneider Electric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fr-FR" sz="975" dirty="0">
              <a:solidFill>
                <a:srgbClr val="0000CC"/>
              </a:solidFill>
              <a:latin typeface="Marianne" panose="02000000000000000000" pitchFamily="2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69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DGESCO C1-2 Bureau de la formation des personnels enseignants et d’éducation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60000" y="789955"/>
            <a:ext cx="8469368" cy="820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fr-FR" sz="2400" b="1" dirty="0">
                <a:solidFill>
                  <a:srgbClr val="0000CC"/>
                </a:solidFill>
                <a:latin typeface="Marianne" panose="02000000000000000000" pitchFamily="2" charset="0"/>
              </a:rPr>
              <a:t>Tables-rondes </a:t>
            </a:r>
            <a:r>
              <a:rPr lang="fr-FR" sz="2400" b="1" dirty="0" smtClean="0">
                <a:solidFill>
                  <a:srgbClr val="0000CC"/>
                </a:solidFill>
                <a:latin typeface="Marianne" panose="02000000000000000000" pitchFamily="2" charset="0"/>
              </a:rPr>
              <a:t>dinatoires</a:t>
            </a:r>
            <a:endParaRPr lang="fr-FR" sz="2400" b="1" dirty="0">
              <a:solidFill>
                <a:srgbClr val="0000CC"/>
              </a:solidFill>
              <a:latin typeface="Marianne" panose="02000000000000000000" pitchFamily="2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fr-FR" sz="1500" b="1" dirty="0" smtClean="0">
                <a:solidFill>
                  <a:srgbClr val="0000CC"/>
                </a:solidFill>
                <a:latin typeface="Marianne" panose="02000000000000000000" pitchFamily="2" charset="0"/>
              </a:rPr>
              <a:t>Ont participés à ces tables rondes : </a:t>
            </a:r>
            <a:endParaRPr lang="fr-FR" sz="1500" b="1" dirty="0">
              <a:solidFill>
                <a:srgbClr val="0000CC"/>
              </a:solidFill>
              <a:latin typeface="Marianne" panose="02000000000000000000" pitchFamily="2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34CCA44B-0103-D367-E542-3D322011C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618315"/>
              </p:ext>
            </p:extLst>
          </p:nvPr>
        </p:nvGraphicFramePr>
        <p:xfrm>
          <a:off x="360000" y="1654977"/>
          <a:ext cx="3904177" cy="31007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93491">
                  <a:extLst>
                    <a:ext uri="{9D8B030D-6E8A-4147-A177-3AD203B41FA5}">
                      <a16:colId xmlns:a16="http://schemas.microsoft.com/office/drawing/2014/main" val="2751356721"/>
                    </a:ext>
                  </a:extLst>
                </a:gridCol>
                <a:gridCol w="2310686">
                  <a:extLst>
                    <a:ext uri="{9D8B030D-6E8A-4147-A177-3AD203B41FA5}">
                      <a16:colId xmlns:a16="http://schemas.microsoft.com/office/drawing/2014/main" val="2084558661"/>
                    </a:ext>
                  </a:extLst>
                </a:gridCol>
              </a:tblGrid>
              <a:tr h="2214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AIRBUS</a:t>
                      </a: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Alain Torre</a:t>
                      </a: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02082"/>
                  </a:ext>
                </a:extLst>
              </a:tr>
              <a:tr h="2214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AIRBUS</a:t>
                      </a: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Christian Szabo</a:t>
                      </a: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013204"/>
                  </a:ext>
                </a:extLst>
              </a:tr>
              <a:tr h="2214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CEA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Philippe </a:t>
                      </a:r>
                      <a:r>
                        <a:rPr lang="fr-FR" sz="1400" u="none" strike="noStrike" dirty="0" err="1">
                          <a:effectLst/>
                        </a:rPr>
                        <a:t>Azaïs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056512"/>
                  </a:ext>
                </a:extLst>
              </a:tr>
              <a:tr h="2214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CSF NSE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Jean Baptiste </a:t>
                      </a:r>
                      <a:r>
                        <a:rPr lang="fr-FR" sz="1400" u="none" strike="noStrike" dirty="0" err="1">
                          <a:effectLst/>
                        </a:rPr>
                        <a:t>Obeniche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751509"/>
                  </a:ext>
                </a:extLst>
              </a:tr>
              <a:tr h="2214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CSF NSE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Aurélie Picart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897086"/>
                  </a:ext>
                </a:extLst>
              </a:tr>
              <a:tr h="2214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EDF</a:t>
                      </a: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Xavier Graf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10326"/>
                  </a:ext>
                </a:extLst>
              </a:tr>
              <a:tr h="2214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EDF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Meryem Renaud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497993"/>
                  </a:ext>
                </a:extLst>
              </a:tr>
              <a:tr h="2214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EDF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err="1">
                          <a:effectLst/>
                        </a:rPr>
                        <a:t>Francois-Xavier</a:t>
                      </a:r>
                      <a:r>
                        <a:rPr lang="fr-FR" sz="1400" u="none" strike="noStrike" dirty="0">
                          <a:effectLst/>
                        </a:rPr>
                        <a:t> </a:t>
                      </a:r>
                      <a:r>
                        <a:rPr lang="fr-FR" sz="1400" u="none" strike="noStrike" dirty="0" err="1">
                          <a:effectLst/>
                        </a:rPr>
                        <a:t>Zgainski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041230"/>
                  </a:ext>
                </a:extLst>
              </a:tr>
              <a:tr h="2214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Enedis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Chris Merel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73568"/>
                  </a:ext>
                </a:extLst>
              </a:tr>
              <a:tr h="2214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Enedis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Catherine Bobo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735185"/>
                  </a:ext>
                </a:extLst>
              </a:tr>
              <a:tr h="2214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Engie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Valérie Gibert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24451"/>
                  </a:ext>
                </a:extLst>
              </a:tr>
              <a:tr h="2214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Engie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Franck Masella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96865"/>
                  </a:ext>
                </a:extLst>
              </a:tr>
              <a:tr h="2214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France Travail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Beatrice Bonfils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065445"/>
                  </a:ext>
                </a:extLst>
              </a:tr>
              <a:tr h="2214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Gimelec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Colin </a:t>
                      </a:r>
                      <a:r>
                        <a:rPr lang="fr-FR" sz="1400" u="none" strike="noStrike" dirty="0" err="1">
                          <a:effectLst/>
                        </a:rPr>
                        <a:t>Moriniaux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034260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FEF0024D-4344-2470-8C48-02DC60282E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76496"/>
              </p:ext>
            </p:extLst>
          </p:nvPr>
        </p:nvGraphicFramePr>
        <p:xfrm>
          <a:off x="4839450" y="1215585"/>
          <a:ext cx="3989918" cy="3540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34086">
                  <a:extLst>
                    <a:ext uri="{9D8B030D-6E8A-4147-A177-3AD203B41FA5}">
                      <a16:colId xmlns:a16="http://schemas.microsoft.com/office/drawing/2014/main" val="523972909"/>
                    </a:ext>
                  </a:extLst>
                </a:gridCol>
                <a:gridCol w="2355832">
                  <a:extLst>
                    <a:ext uri="{9D8B030D-6E8A-4147-A177-3AD203B41FA5}">
                      <a16:colId xmlns:a16="http://schemas.microsoft.com/office/drawing/2014/main" val="27260237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GRDF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Céline Leomant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007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GRDF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Alban </a:t>
                      </a:r>
                      <a:r>
                        <a:rPr lang="fr-FR" sz="1400" u="none" strike="noStrike" dirty="0" err="1">
                          <a:effectLst/>
                        </a:rPr>
                        <a:t>Parizot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19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err="1">
                          <a:effectLst/>
                        </a:rPr>
                        <a:t>GreenAlp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Youssef </a:t>
                      </a:r>
                      <a:r>
                        <a:rPr lang="fr-FR" sz="1400" u="none" strike="noStrike" dirty="0" err="1">
                          <a:effectLst/>
                        </a:rPr>
                        <a:t>Chraibi</a:t>
                      </a:r>
                      <a:endParaRPr lang="fr-FR" sz="1400" u="none" strike="noStrike" dirty="0"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702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u="none" strike="noStrike" dirty="0" err="1">
                          <a:effectLst/>
                        </a:rPr>
                        <a:t>GreenAlp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Béatrice Verdon</a:t>
                      </a:r>
                      <a:endParaRPr lang="fr-FR" sz="1400" u="none" strike="noStrike" dirty="0">
                        <a:effectLst/>
                        <a:latin typeface="+mn-lt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8217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INES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Hervé Druon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39541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Manaslu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</a:rPr>
                        <a:t>David Corgier</a:t>
                      </a:r>
                      <a:endParaRPr lang="fr-FR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726709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</a:rPr>
                        <a:t>Mastergrid</a:t>
                      </a:r>
                      <a:endParaRPr lang="fr-FR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Ludovic Vallon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313783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</a:rPr>
                        <a:t>RTE</a:t>
                      </a:r>
                      <a:endParaRPr lang="fr-FR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Julien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</a:rPr>
                        <a:t>Chavade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255120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</a:rPr>
                        <a:t>RTE</a:t>
                      </a:r>
                      <a:endParaRPr lang="fr-FR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</a:rPr>
                        <a:t>Vincent Briat</a:t>
                      </a:r>
                      <a:endParaRPr lang="fr-FR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730465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Schneider Electric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</a:rPr>
                        <a:t>Francois Milioni</a:t>
                      </a:r>
                      <a:endParaRPr lang="fr-FR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948531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Schneider Electric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</a:rPr>
                        <a:t>Nicolas Raynaud</a:t>
                      </a:r>
                      <a:endParaRPr lang="fr-FR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171312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Schneider Electric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Bruno Boussiron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826696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TE38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</a:rPr>
                        <a:t>Aymeric de Valon</a:t>
                      </a:r>
                      <a:endParaRPr lang="fr-FR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232855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Tenerrdis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Séverine Jouanneau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784624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UDIMEC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</a:rPr>
                        <a:t>Elnou Henry</a:t>
                      </a:r>
                      <a:endParaRPr lang="fr-FR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414572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Verkor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Emilie Rondet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97" marR="7897" marT="789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47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39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317962" y="4785452"/>
            <a:ext cx="44577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b="1" dirty="0">
                <a:latin typeface="Marianne" panose="02000000000000000000" pitchFamily="2" charset="0"/>
              </a:rPr>
              <a:t>DGESCO C1-2 Bureau de la formation des personnels enseignants et d’éducation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91540" y="951482"/>
            <a:ext cx="7344295" cy="3824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50"/>
              </a:lnSpc>
              <a:spcBef>
                <a:spcPts val="900"/>
              </a:spcBef>
              <a:spcAft>
                <a:spcPts val="450"/>
              </a:spcAft>
            </a:pPr>
            <a:r>
              <a:rPr lang="fr-FR" i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Déroulé de la journée</a:t>
            </a:r>
            <a:endParaRPr lang="fr-FR" dirty="0">
              <a:latin typeface="Marianne Light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Bef>
                <a:spcPts val="900"/>
              </a:spcBef>
              <a:spcAft>
                <a:spcPts val="450"/>
              </a:spcAft>
            </a:pPr>
            <a:r>
              <a:rPr lang="fr-FR" sz="1050" b="1" i="1" dirty="0">
                <a:solidFill>
                  <a:srgbClr val="009099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8h15 – </a:t>
            </a:r>
            <a:r>
              <a:rPr lang="fr-FR" sz="1050" b="1" i="1" dirty="0" smtClean="0">
                <a:solidFill>
                  <a:srgbClr val="009099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8h40 </a:t>
            </a:r>
            <a:r>
              <a:rPr lang="fr-FR" sz="1050" b="1" i="1" dirty="0">
                <a:solidFill>
                  <a:srgbClr val="009099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Accueil des participants </a:t>
            </a:r>
          </a:p>
          <a:p>
            <a:pPr algn="just">
              <a:lnSpc>
                <a:spcPts val="1050"/>
              </a:lnSpc>
              <a:spcBef>
                <a:spcPts val="450"/>
              </a:spcBef>
            </a:pPr>
            <a:r>
              <a:rPr lang="fr-FR" sz="14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8h40 : Mot d’accueil par M. le Proviseur</a:t>
            </a:r>
          </a:p>
          <a:p>
            <a:pPr algn="just">
              <a:lnSpc>
                <a:spcPts val="1050"/>
              </a:lnSpc>
              <a:spcBef>
                <a:spcPts val="450"/>
              </a:spcBef>
            </a:pPr>
            <a:r>
              <a:rPr lang="fr-FR" sz="14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8h45 : Restitution des tables-rondes, présentation des chiffres clés de la filière et point sur les diplômes</a:t>
            </a:r>
          </a:p>
          <a:p>
            <a:pPr algn="just">
              <a:lnSpc>
                <a:spcPts val="1050"/>
              </a:lnSpc>
              <a:spcBef>
                <a:spcPts val="450"/>
              </a:spcBef>
            </a:pPr>
            <a:r>
              <a:rPr lang="fr-FR" sz="14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9h15 : Le chantier en Bac Pro </a:t>
            </a:r>
          </a:p>
          <a:p>
            <a:pPr algn="just">
              <a:lnSpc>
                <a:spcPts val="1050"/>
              </a:lnSpc>
              <a:spcBef>
                <a:spcPts val="450"/>
              </a:spcBef>
            </a:pPr>
            <a:r>
              <a:rPr lang="fr-FR" sz="14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9h35 : le BTS électrotechnique, analyse diagnostic maintenance</a:t>
            </a:r>
          </a:p>
          <a:p>
            <a:pPr algn="just">
              <a:lnSpc>
                <a:spcPts val="1050"/>
              </a:lnSpc>
              <a:spcBef>
                <a:spcPts val="450"/>
              </a:spcBef>
            </a:pPr>
            <a:r>
              <a:rPr lang="fr-FR" sz="14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10h25 : La relation entre les établissements et les campus des métiers et des qualifications d'excellence</a:t>
            </a:r>
          </a:p>
          <a:p>
            <a:pPr algn="ctr">
              <a:lnSpc>
                <a:spcPts val="1050"/>
              </a:lnSpc>
              <a:spcBef>
                <a:spcPts val="450"/>
              </a:spcBef>
            </a:pPr>
            <a:r>
              <a:rPr lang="fr-FR" sz="1050" b="1" i="1" dirty="0">
                <a:solidFill>
                  <a:srgbClr val="009099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10h45 – 11h00 : Pause </a:t>
            </a:r>
            <a:endParaRPr lang="fr-FR" sz="1050" dirty="0">
              <a:latin typeface="Marianne Light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050"/>
              </a:lnSpc>
              <a:spcBef>
                <a:spcPts val="450"/>
              </a:spcBef>
              <a:spcAft>
                <a:spcPts val="450"/>
              </a:spcAft>
            </a:pPr>
            <a:r>
              <a:rPr lang="fr-FR" sz="14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11h00 : Ateliers : les coopérations école-entreprise</a:t>
            </a:r>
          </a:p>
          <a:p>
            <a:pPr algn="ctr">
              <a:lnSpc>
                <a:spcPts val="1050"/>
              </a:lnSpc>
              <a:spcBef>
                <a:spcPts val="450"/>
              </a:spcBef>
              <a:spcAft>
                <a:spcPts val="450"/>
              </a:spcAft>
            </a:pPr>
            <a:r>
              <a:rPr lang="fr-FR" sz="1050" b="1" i="1" dirty="0">
                <a:solidFill>
                  <a:srgbClr val="009099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12h15 - 13h30 : Pause déjeuner</a:t>
            </a:r>
            <a:endParaRPr lang="fr-FR" sz="1050" dirty="0">
              <a:latin typeface="Marianne Light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050"/>
              </a:lnSpc>
              <a:spcBef>
                <a:spcPts val="450"/>
              </a:spcBef>
              <a:spcAft>
                <a:spcPts val="450"/>
              </a:spcAft>
            </a:pPr>
            <a:r>
              <a:rPr lang="fr-FR" sz="14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13h30 : Les enjeux de la formation des enseignants</a:t>
            </a:r>
          </a:p>
          <a:p>
            <a:pPr algn="just">
              <a:lnSpc>
                <a:spcPts val="1050"/>
              </a:lnSpc>
              <a:spcBef>
                <a:spcPts val="450"/>
              </a:spcBef>
              <a:spcAft>
                <a:spcPts val="450"/>
              </a:spcAft>
            </a:pPr>
            <a:r>
              <a:rPr lang="fr-FR" sz="14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14h15 : Exemple d’une communauté pédagogique d’apprentissage pour mettre en œuvre la formation des enseignants en lien avec l’entreprise</a:t>
            </a:r>
          </a:p>
          <a:p>
            <a:pPr algn="just">
              <a:lnSpc>
                <a:spcPts val="1050"/>
              </a:lnSpc>
              <a:spcBef>
                <a:spcPts val="450"/>
              </a:spcBef>
              <a:spcAft>
                <a:spcPts val="450"/>
              </a:spcAft>
            </a:pPr>
            <a:r>
              <a:rPr lang="fr-FR" sz="14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14h45 : Clôture du séminaire</a:t>
            </a:r>
          </a:p>
          <a:p>
            <a:pPr algn="ctr">
              <a:lnSpc>
                <a:spcPts val="1050"/>
              </a:lnSpc>
              <a:spcBef>
                <a:spcPts val="450"/>
              </a:spcBef>
              <a:spcAft>
                <a:spcPts val="450"/>
              </a:spcAft>
            </a:pPr>
            <a:r>
              <a:rPr lang="fr-FR" sz="1050" b="1" i="1" dirty="0">
                <a:solidFill>
                  <a:srgbClr val="009099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15h : Fin du séminaire</a:t>
            </a:r>
            <a:endParaRPr lang="fr-FR" sz="1050" dirty="0">
              <a:latin typeface="Marianne Light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32176" y="443435"/>
            <a:ext cx="2218396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fr-FR" sz="1350" b="1" dirty="0">
                <a:solidFill>
                  <a:prstClr val="black"/>
                </a:solidFill>
                <a:latin typeface="Marianne" panose="02000000000000000000" pitchFamily="2" charset="0"/>
              </a:rPr>
              <a:t>Mercredi 13 mars 2024</a:t>
            </a:r>
            <a:endParaRPr lang="fr-FR" sz="1350" dirty="0">
              <a:solidFill>
                <a:prstClr val="black"/>
              </a:solidFill>
              <a:latin typeface="Marianne" panose="02000000000000000000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52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1"/>
          <p:cNvSpPr txBox="1">
            <a:spLocks/>
          </p:cNvSpPr>
          <p:nvPr/>
        </p:nvSpPr>
        <p:spPr bwMode="gray">
          <a:xfrm>
            <a:off x="270000" y="1776845"/>
            <a:ext cx="8292109" cy="2628672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" kern="1200">
                <a:solidFill>
                  <a:schemeClr val="tx1">
                    <a:alpha val="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>
              <a:defRPr/>
            </a:pPr>
            <a:endParaRPr lang="fr-FR" sz="2100" dirty="0">
              <a:solidFill>
                <a:prstClr val="black"/>
              </a:solidFill>
              <a:latin typeface="Marianne" panose="020000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7838" y="1166233"/>
            <a:ext cx="8466513" cy="304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>
                <a:solidFill>
                  <a:srgbClr val="2F5496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2" action="ppaction://hlinkpres?slideindex=1&amp;slidetitle="/>
              </a:rPr>
              <a:t>Restitution des tables-rondes, présentation des chiffres clés de la filière et point sur les diplômes</a:t>
            </a:r>
            <a:endParaRPr lang="fr-FR" sz="2400" b="1" dirty="0">
              <a:solidFill>
                <a:srgbClr val="2F5496"/>
              </a:solidFill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fr-FR" sz="1500" b="1" dirty="0">
              <a:solidFill>
                <a:srgbClr val="0000CC"/>
              </a:solidFill>
              <a:latin typeface="Marianne" panose="02000000000000000000" pitchFamily="2" charset="0"/>
            </a:endParaRPr>
          </a:p>
          <a:p>
            <a:pPr algn="r">
              <a:spcBef>
                <a:spcPts val="450"/>
              </a:spcBef>
              <a:spcAft>
                <a:spcPts val="450"/>
              </a:spcAft>
            </a:pPr>
            <a:r>
              <a:rPr lang="fr-FR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Federico Berera, </a:t>
            </a:r>
            <a:r>
              <a:rPr lang="fr-FR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inspecteur général de l’éducation, du sport et de la </a:t>
            </a:r>
            <a:r>
              <a:rPr lang="fr-FR" dirty="0" smtClean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recherche</a:t>
            </a:r>
          </a:p>
          <a:p>
            <a:pPr algn="r"/>
            <a:r>
              <a:rPr lang="fr-FR" b="1" dirty="0"/>
              <a:t>Claude Pojolat, </a:t>
            </a:r>
            <a:r>
              <a:rPr lang="fr-FR" dirty="0"/>
              <a:t>IEN STI, académie de Clermont-Ferrand</a:t>
            </a:r>
            <a:endParaRPr lang="fr-FR" b="1" dirty="0"/>
          </a:p>
          <a:p>
            <a:pPr algn="r"/>
            <a:r>
              <a:rPr lang="fr-FR" b="1" dirty="0"/>
              <a:t>Eric Seuillot, </a:t>
            </a:r>
            <a:r>
              <a:rPr lang="fr-FR" dirty="0"/>
              <a:t>IA-IPR STI, académie de Nancy-Metz</a:t>
            </a:r>
            <a:endParaRPr lang="fr-FR" b="1" dirty="0"/>
          </a:p>
          <a:p>
            <a:pPr algn="r">
              <a:spcBef>
                <a:spcPts val="450"/>
              </a:spcBef>
              <a:spcAft>
                <a:spcPts val="450"/>
              </a:spcAft>
            </a:pPr>
            <a:endParaRPr lang="fr-FR" dirty="0">
              <a:solidFill>
                <a:srgbClr val="0000CC"/>
              </a:solidFill>
              <a:latin typeface="Marianne" panose="02000000000000000000" pitchFamily="2" charset="0"/>
            </a:endParaRPr>
          </a:p>
          <a:p>
            <a:pPr algn="r">
              <a:spcBef>
                <a:spcPts val="450"/>
              </a:spcBef>
              <a:spcAft>
                <a:spcPts val="450"/>
              </a:spcAft>
            </a:pPr>
            <a:endParaRPr lang="fr-FR" sz="975" dirty="0">
              <a:latin typeface="Marianne" panose="020000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7962" y="4785452"/>
            <a:ext cx="44577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b="1" dirty="0">
                <a:latin typeface="Marianne" panose="02000000000000000000" pitchFamily="2" charset="0"/>
              </a:rPr>
              <a:t>DGESCO C1-2 Bureau de la formation des personnels enseignants et d’éducation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97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1"/>
          <p:cNvSpPr txBox="1">
            <a:spLocks/>
          </p:cNvSpPr>
          <p:nvPr/>
        </p:nvSpPr>
        <p:spPr bwMode="gray">
          <a:xfrm>
            <a:off x="270000" y="1776845"/>
            <a:ext cx="8292109" cy="2628672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" kern="1200">
                <a:solidFill>
                  <a:schemeClr val="tx1">
                    <a:alpha val="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>
              <a:defRPr/>
            </a:pPr>
            <a:endParaRPr lang="fr-FR" sz="2100" dirty="0">
              <a:solidFill>
                <a:prstClr val="black"/>
              </a:solidFill>
              <a:latin typeface="Marianne" panose="020000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7962" y="1241047"/>
            <a:ext cx="8466513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fr-FR" sz="2400" b="1" dirty="0">
                <a:solidFill>
                  <a:srgbClr val="0000CC"/>
                </a:solidFill>
                <a:latin typeface="Marianne" panose="02000000000000000000" pitchFamily="2" charset="0"/>
                <a:hlinkClick r:id="rId2" action="ppaction://hlinkpres?slideindex=1&amp;slidetitle="/>
              </a:rPr>
              <a:t>Le chantier en Bac Pro</a:t>
            </a:r>
            <a:r>
              <a:rPr lang="fr-FR" sz="2400" b="1" dirty="0">
                <a:solidFill>
                  <a:srgbClr val="006A6F"/>
                </a:solidFill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fr-FR" sz="2400" b="1" dirty="0">
              <a:solidFill>
                <a:srgbClr val="006A6F"/>
              </a:solidFill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050" dirty="0"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r-FR" sz="2000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Olivier-Benoît Janin, </a:t>
            </a:r>
            <a:r>
              <a:rPr lang="fr-FR" sz="2000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IEN STI, académie de </a:t>
            </a:r>
            <a:r>
              <a:rPr lang="fr-FR" sz="2000" dirty="0" smtClean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Grenoble</a:t>
            </a:r>
          </a:p>
          <a:p>
            <a:pPr algn="r"/>
            <a:r>
              <a:rPr lang="fr-FR" b="1" dirty="0"/>
              <a:t>Gilles FACEMAZ</a:t>
            </a:r>
            <a:r>
              <a:rPr lang="fr-FR" dirty="0"/>
              <a:t>, enseignant au lycée Perrin d’Ugine, académie de Grenoble</a:t>
            </a:r>
            <a:endParaRPr lang="fr-FR" b="1" dirty="0"/>
          </a:p>
          <a:p>
            <a:pPr algn="r"/>
            <a:endParaRPr lang="fr-FR" sz="2000" dirty="0">
              <a:solidFill>
                <a:srgbClr val="0000CC"/>
              </a:solidFill>
              <a:latin typeface="Marianne" panose="02000000000000000000" pitchFamily="2" charset="0"/>
            </a:endParaRPr>
          </a:p>
          <a:p>
            <a:endParaRPr lang="fr-FR" sz="975" dirty="0">
              <a:solidFill>
                <a:srgbClr val="0000CC"/>
              </a:solidFill>
              <a:latin typeface="Marianne" panose="02000000000000000000" pitchFamily="2" charset="0"/>
            </a:endParaRPr>
          </a:p>
          <a:p>
            <a:pPr algn="r">
              <a:spcBef>
                <a:spcPts val="450"/>
              </a:spcBef>
              <a:spcAft>
                <a:spcPts val="450"/>
              </a:spcAft>
            </a:pPr>
            <a:endParaRPr lang="fr-FR" sz="975" b="1" dirty="0">
              <a:latin typeface="Marianne" panose="020000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7962" y="4785452"/>
            <a:ext cx="44577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b="1" dirty="0">
                <a:latin typeface="Marianne" panose="02000000000000000000" pitchFamily="2" charset="0"/>
              </a:rPr>
              <a:t>DGESCO C1-2 Bureau de la formation des personnels enseignants et d’éducation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5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1"/>
          <p:cNvSpPr txBox="1">
            <a:spLocks/>
          </p:cNvSpPr>
          <p:nvPr/>
        </p:nvSpPr>
        <p:spPr bwMode="gray">
          <a:xfrm>
            <a:off x="270000" y="1776845"/>
            <a:ext cx="8292109" cy="2628672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" kern="1200">
                <a:solidFill>
                  <a:schemeClr val="tx1">
                    <a:alpha val="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>
              <a:defRPr/>
            </a:pPr>
            <a:endParaRPr lang="fr-FR" sz="2100" dirty="0">
              <a:solidFill>
                <a:prstClr val="black"/>
              </a:solidFill>
              <a:latin typeface="Marianne" panose="020000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7962" y="1241047"/>
            <a:ext cx="8466513" cy="2775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fr-FR" sz="2400" b="1" dirty="0">
                <a:solidFill>
                  <a:srgbClr val="0000CC"/>
                </a:solidFill>
                <a:latin typeface="Marianne" panose="02000000000000000000" pitchFamily="2" charset="0"/>
                <a:hlinkClick r:id="rId2" action="ppaction://hlinkpres?slideindex=1&amp;slidetitle="/>
              </a:rPr>
              <a:t>Le BTS électrotechnique, analyse diagnostic maintenance</a:t>
            </a:r>
            <a:endParaRPr lang="fr-FR" sz="2400" b="1" dirty="0">
              <a:solidFill>
                <a:srgbClr val="0000CC"/>
              </a:solidFill>
              <a:latin typeface="Marianne" panose="02000000000000000000" pitchFamily="2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fr-FR" sz="1500" b="1" dirty="0">
              <a:solidFill>
                <a:srgbClr val="0000CC"/>
              </a:solidFill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fr-FR" sz="1050" dirty="0">
              <a:latin typeface="Mariann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1050"/>
              </a:lnSpc>
              <a:spcBef>
                <a:spcPts val="450"/>
              </a:spcBef>
            </a:pPr>
            <a:r>
              <a:rPr lang="fr-FR" sz="1400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Jean-François Allard, </a:t>
            </a:r>
            <a:r>
              <a:rPr lang="fr-FR" sz="1400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IA-IPR de Physique-Chimie, académie d’Orléans-Tours</a:t>
            </a:r>
          </a:p>
          <a:p>
            <a:pPr algn="r">
              <a:lnSpc>
                <a:spcPts val="1050"/>
              </a:lnSpc>
              <a:spcBef>
                <a:spcPts val="450"/>
              </a:spcBef>
            </a:pPr>
            <a:r>
              <a:rPr lang="fr-FR" sz="1400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Guy </a:t>
            </a:r>
            <a:r>
              <a:rPr lang="fr-FR" sz="1400" b="1" dirty="0" err="1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Denozi</a:t>
            </a:r>
            <a:r>
              <a:rPr lang="fr-FR" sz="1400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enseignant au lycée </a:t>
            </a:r>
            <a:r>
              <a:rPr lang="fr-FR" sz="1400" dirty="0" err="1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Hanzelet</a:t>
            </a:r>
            <a:r>
              <a:rPr lang="fr-FR" sz="1400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Pont-à-Mousson, académie de Nancy-Metz</a:t>
            </a:r>
          </a:p>
          <a:p>
            <a:pPr algn="r">
              <a:lnSpc>
                <a:spcPts val="1050"/>
              </a:lnSpc>
              <a:spcBef>
                <a:spcPts val="450"/>
              </a:spcBef>
            </a:pPr>
            <a:r>
              <a:rPr lang="fr-FR" sz="1400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Eric Schmitt, </a:t>
            </a:r>
            <a:r>
              <a:rPr lang="fr-FR" sz="1400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enseignant au lycée </a:t>
            </a:r>
            <a:r>
              <a:rPr lang="fr-FR" sz="1400" dirty="0" err="1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Hanzelet</a:t>
            </a:r>
            <a:r>
              <a:rPr lang="fr-FR" sz="1400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Pont-à-Mousson, académie de Nancy-Metz</a:t>
            </a:r>
          </a:p>
          <a:p>
            <a:pPr algn="r">
              <a:lnSpc>
                <a:spcPts val="1050"/>
              </a:lnSpc>
              <a:spcBef>
                <a:spcPts val="450"/>
              </a:spcBef>
            </a:pPr>
            <a:r>
              <a:rPr lang="fr-FR" sz="1400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Eric Seuillot, IA-IPR STI, </a:t>
            </a:r>
            <a:r>
              <a:rPr lang="fr-FR" sz="1400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académie de Nancy-Metz</a:t>
            </a:r>
          </a:p>
          <a:p>
            <a:pPr algn="r">
              <a:lnSpc>
                <a:spcPts val="1050"/>
              </a:lnSpc>
              <a:spcBef>
                <a:spcPts val="450"/>
              </a:spcBef>
            </a:pPr>
            <a:r>
              <a:rPr lang="fr-FR" sz="1400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Christophe Mary, </a:t>
            </a:r>
            <a:r>
              <a:rPr lang="fr-FR" sz="1400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enseignant au lycée Vauban de Brest, académie de Rennes</a:t>
            </a:r>
          </a:p>
          <a:p>
            <a:pPr algn="r">
              <a:lnSpc>
                <a:spcPts val="1050"/>
              </a:lnSpc>
              <a:spcBef>
                <a:spcPts val="450"/>
              </a:spcBef>
            </a:pPr>
            <a:r>
              <a:rPr lang="fr-FR" sz="1400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Jean-Jacques </a:t>
            </a:r>
            <a:r>
              <a:rPr lang="fr-FR" sz="1400" b="1" dirty="0" err="1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Taribo</a:t>
            </a:r>
            <a:r>
              <a:rPr lang="fr-FR" sz="1400" b="1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400" dirty="0">
                <a:latin typeface="Mariann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enseignant lycée Vauban de Brest, académie de Rennes</a:t>
            </a:r>
            <a:endParaRPr lang="fr-FR" sz="1400" dirty="0">
              <a:latin typeface="Marianne" panose="020000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7962" y="4785452"/>
            <a:ext cx="44577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b="1" dirty="0">
                <a:latin typeface="Marianne" panose="02000000000000000000" pitchFamily="2" charset="0"/>
              </a:rPr>
              <a:t>DGESCO C1-2 Bureau de la formation des personnels enseignants et d’éducation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0"/>
            <a:ext cx="907244" cy="9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0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Ministé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 Ministériel" id="{F2AA4AA5-F693-4C8A-81B6-1EA0195FCE26}" vid="{67DCAB93-35FE-4300-B65B-F346C20881C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Ministériel</Template>
  <TotalTime>490</TotalTime>
  <Words>1161</Words>
  <Application>Microsoft Office PowerPoint</Application>
  <PresentationFormat>Affichage à l'écran (16:9)</PresentationFormat>
  <Paragraphs>215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Marianne</vt:lpstr>
      <vt:lpstr>Marianne Light</vt:lpstr>
      <vt:lpstr>Times New Roman</vt:lpstr>
      <vt:lpstr>Thème Ministériel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Clémence MAILLE</dc:creator>
  <cp:lastModifiedBy>Claude Pojolat</cp:lastModifiedBy>
  <cp:revision>34</cp:revision>
  <dcterms:created xsi:type="dcterms:W3CDTF">2024-02-15T13:58:54Z</dcterms:created>
  <dcterms:modified xsi:type="dcterms:W3CDTF">2024-03-15T13:28:43Z</dcterms:modified>
</cp:coreProperties>
</file>