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5" r:id="rId2"/>
    <p:sldId id="440" r:id="rId3"/>
    <p:sldId id="430" r:id="rId4"/>
    <p:sldId id="441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4EBA6-5C6A-1645-A65E-BDE939AEA2CF}" v="19" dt="2024-05-15T12:48:59.9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20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19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ollabdne-my.sharepoint.com/personal/pascale_costa_collaboratif-dne_fr/Documents/IGEN-PC/GROUPE%20STI/Filie&#768;res%20PC/0%20Ae&#769;ronautique/2%20CAP-bacpro-MC-BTS/niveau%205%20BTS/Statistique/2024/2022%20Bilan%20BTS%20e&#769;le&#768;ves%20en%20seconde%20anne&#769;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ollabdne-my.sharepoint.com/personal/pascale_costa_collaboratif-dne_fr/Documents/IGEN-PC/GROUPE%20STI/Filie&#768;res%20PC/0%20Ae&#769;ronautique/2%20CAP-bacpro-MC-BTS/niveau%205%20BTS/Statistique/2024/2022%20Bilan%20BTS%20e&#769;le&#768;ves%20en%20seconde%20anne&#769;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Garçons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Feuil1!$B$2:$B$14</c:f>
              <c:numCache>
                <c:formatCode>General</c:formatCode>
                <c:ptCount val="13"/>
                <c:pt idx="0">
                  <c:v>160</c:v>
                </c:pt>
                <c:pt idx="1">
                  <c:v>168</c:v>
                </c:pt>
                <c:pt idx="2">
                  <c:v>168</c:v>
                </c:pt>
                <c:pt idx="3">
                  <c:v>201</c:v>
                </c:pt>
                <c:pt idx="4">
                  <c:v>263</c:v>
                </c:pt>
                <c:pt idx="5">
                  <c:v>262</c:v>
                </c:pt>
                <c:pt idx="6">
                  <c:v>234</c:v>
                </c:pt>
                <c:pt idx="7">
                  <c:v>306</c:v>
                </c:pt>
                <c:pt idx="8">
                  <c:v>329</c:v>
                </c:pt>
                <c:pt idx="9">
                  <c:v>316</c:v>
                </c:pt>
                <c:pt idx="10">
                  <c:v>323</c:v>
                </c:pt>
                <c:pt idx="11">
                  <c:v>316</c:v>
                </c:pt>
                <c:pt idx="12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9-5642-8F72-7F04ADF2818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Filles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Feuil1!$A$2:$A$14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Feuil1!$C$2:$C$14</c:f>
              <c:numCache>
                <c:formatCode>General</c:formatCode>
                <c:ptCount val="13"/>
                <c:pt idx="0">
                  <c:v>9</c:v>
                </c:pt>
                <c:pt idx="1">
                  <c:v>13</c:v>
                </c:pt>
                <c:pt idx="2">
                  <c:v>20</c:v>
                </c:pt>
                <c:pt idx="3">
                  <c:v>10</c:v>
                </c:pt>
                <c:pt idx="4">
                  <c:v>28</c:v>
                </c:pt>
                <c:pt idx="5">
                  <c:v>26</c:v>
                </c:pt>
                <c:pt idx="6">
                  <c:v>27</c:v>
                </c:pt>
                <c:pt idx="7">
                  <c:v>36</c:v>
                </c:pt>
                <c:pt idx="8">
                  <c:v>39</c:v>
                </c:pt>
                <c:pt idx="9">
                  <c:v>52</c:v>
                </c:pt>
                <c:pt idx="10">
                  <c:v>52</c:v>
                </c:pt>
                <c:pt idx="11">
                  <c:v>61</c:v>
                </c:pt>
                <c:pt idx="1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69-5642-8F72-7F04ADF2818C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Feuil1!$A$2:$A$14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Feuil1!$D$2:$D$14</c:f>
              <c:numCache>
                <c:formatCode>General</c:formatCode>
                <c:ptCount val="13"/>
                <c:pt idx="0">
                  <c:v>169</c:v>
                </c:pt>
                <c:pt idx="1">
                  <c:v>181</c:v>
                </c:pt>
                <c:pt idx="2">
                  <c:v>188</c:v>
                </c:pt>
                <c:pt idx="3">
                  <c:v>211</c:v>
                </c:pt>
                <c:pt idx="4">
                  <c:v>291</c:v>
                </c:pt>
                <c:pt idx="5">
                  <c:v>288</c:v>
                </c:pt>
                <c:pt idx="6">
                  <c:v>261</c:v>
                </c:pt>
                <c:pt idx="7">
                  <c:v>342</c:v>
                </c:pt>
                <c:pt idx="8">
                  <c:v>368</c:v>
                </c:pt>
                <c:pt idx="9">
                  <c:v>368</c:v>
                </c:pt>
                <c:pt idx="10">
                  <c:v>375</c:v>
                </c:pt>
                <c:pt idx="11">
                  <c:v>377</c:v>
                </c:pt>
                <c:pt idx="12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69-5642-8F72-7F04ADF28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0129216"/>
        <c:axId val="1920133024"/>
      </c:barChart>
      <c:catAx>
        <c:axId val="192012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33024"/>
        <c:crosses val="autoZero"/>
        <c:auto val="1"/>
        <c:lblAlgn val="ctr"/>
        <c:lblOffset val="100"/>
        <c:noMultiLvlLbl val="0"/>
      </c:catAx>
      <c:valAx>
        <c:axId val="192013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29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Feuil1!$B$19</c:f>
              <c:strCache>
                <c:ptCount val="1"/>
                <c:pt idx="0">
                  <c:v>Apprentis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Feuil1!$A$20:$A$33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Feuil1!$B$20:$B$33</c:f>
              <c:numCache>
                <c:formatCode>General</c:formatCode>
                <c:ptCount val="14"/>
                <c:pt idx="0">
                  <c:v>63</c:v>
                </c:pt>
                <c:pt idx="1">
                  <c:v>69</c:v>
                </c:pt>
                <c:pt idx="2">
                  <c:v>67</c:v>
                </c:pt>
                <c:pt idx="3">
                  <c:v>108</c:v>
                </c:pt>
                <c:pt idx="4">
                  <c:v>121</c:v>
                </c:pt>
                <c:pt idx="5">
                  <c:v>127</c:v>
                </c:pt>
                <c:pt idx="6">
                  <c:v>102</c:v>
                </c:pt>
                <c:pt idx="7">
                  <c:v>142</c:v>
                </c:pt>
                <c:pt idx="8">
                  <c:v>148</c:v>
                </c:pt>
                <c:pt idx="9">
                  <c:v>144</c:v>
                </c:pt>
                <c:pt idx="10">
                  <c:v>152</c:v>
                </c:pt>
                <c:pt idx="11">
                  <c:v>156</c:v>
                </c:pt>
                <c:pt idx="12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7F-AF4D-B855-47E3D431FE6A}"/>
            </c:ext>
          </c:extLst>
        </c:ser>
        <c:ser>
          <c:idx val="1"/>
          <c:order val="1"/>
          <c:tx>
            <c:strRef>
              <c:f>Feuil1!$C$19</c:f>
              <c:strCache>
                <c:ptCount val="1"/>
                <c:pt idx="0">
                  <c:v>Scolaire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Feuil1!$A$20:$A$33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Feuil1!$C$20:$C$33</c:f>
              <c:numCache>
                <c:formatCode>General</c:formatCode>
                <c:ptCount val="14"/>
                <c:pt idx="0">
                  <c:v>106</c:v>
                </c:pt>
                <c:pt idx="1">
                  <c:v>112</c:v>
                </c:pt>
                <c:pt idx="2">
                  <c:v>121</c:v>
                </c:pt>
                <c:pt idx="3">
                  <c:v>103</c:v>
                </c:pt>
                <c:pt idx="4">
                  <c:v>170</c:v>
                </c:pt>
                <c:pt idx="5">
                  <c:v>161</c:v>
                </c:pt>
                <c:pt idx="6">
                  <c:v>159</c:v>
                </c:pt>
                <c:pt idx="7">
                  <c:v>200</c:v>
                </c:pt>
                <c:pt idx="8">
                  <c:v>220</c:v>
                </c:pt>
                <c:pt idx="9">
                  <c:v>224</c:v>
                </c:pt>
                <c:pt idx="10">
                  <c:v>223</c:v>
                </c:pt>
                <c:pt idx="11">
                  <c:v>221</c:v>
                </c:pt>
                <c:pt idx="12">
                  <c:v>171</c:v>
                </c:pt>
                <c:pt idx="13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7F-AF4D-B855-47E3D431FE6A}"/>
            </c:ext>
          </c:extLst>
        </c:ser>
        <c:ser>
          <c:idx val="2"/>
          <c:order val="2"/>
          <c:tx>
            <c:strRef>
              <c:f>Feuil1!$D$19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cat>
            <c:numRef>
              <c:f>Feuil1!$A$20:$A$33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Feuil1!$D$20:$D$33</c:f>
              <c:numCache>
                <c:formatCode>General</c:formatCode>
                <c:ptCount val="14"/>
                <c:pt idx="0">
                  <c:v>169</c:v>
                </c:pt>
                <c:pt idx="1">
                  <c:v>181</c:v>
                </c:pt>
                <c:pt idx="2">
                  <c:v>188</c:v>
                </c:pt>
                <c:pt idx="3">
                  <c:v>211</c:v>
                </c:pt>
                <c:pt idx="4">
                  <c:v>291</c:v>
                </c:pt>
                <c:pt idx="5">
                  <c:v>288</c:v>
                </c:pt>
                <c:pt idx="6">
                  <c:v>261</c:v>
                </c:pt>
                <c:pt idx="7">
                  <c:v>342</c:v>
                </c:pt>
                <c:pt idx="8">
                  <c:v>368</c:v>
                </c:pt>
                <c:pt idx="9">
                  <c:v>368</c:v>
                </c:pt>
                <c:pt idx="10">
                  <c:v>375</c:v>
                </c:pt>
                <c:pt idx="11">
                  <c:v>377</c:v>
                </c:pt>
                <c:pt idx="12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7F-AF4D-B855-47E3D431F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5597008"/>
        <c:axId val="1053728128"/>
      </c:barChart>
      <c:catAx>
        <c:axId val="179559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53728128"/>
        <c:crosses val="autoZero"/>
        <c:auto val="1"/>
        <c:lblAlgn val="ctr"/>
        <c:lblOffset val="100"/>
        <c:noMultiLvlLbl val="0"/>
      </c:catAx>
      <c:valAx>
        <c:axId val="105372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9559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CFEBD-EA69-4617-B34F-4D04F33B5D92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0B6FA-4F3C-4710-9E5C-2CCD99C70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644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D2A7B-3BED-4548-8BA7-73EF4C9E23BD}" type="datetimeFigureOut">
              <a:rPr lang="fr-FR" smtClean="0"/>
              <a:t>15/05/2024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73F5E-1276-427F-86DE-C390B5F72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29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29299" y="1123439"/>
            <a:ext cx="5736771" cy="1528989"/>
          </a:xfrm>
          <a:prstGeom prst="rect">
            <a:avLst/>
          </a:prstGeom>
        </p:spPr>
        <p:txBody>
          <a:bodyPr/>
          <a:lstStyle>
            <a:lvl1pPr algn="ctr">
              <a:defRPr sz="3600" b="1" baseline="0"/>
            </a:lvl1pPr>
          </a:lstStyle>
          <a:p>
            <a:r>
              <a:rPr lang="fr-FR" dirty="0"/>
              <a:t>PNF BTS Aéronautique</a:t>
            </a:r>
            <a:br>
              <a:rPr lang="fr-FR" dirty="0"/>
            </a:br>
            <a:r>
              <a:rPr lang="fr-FR" dirty="0"/>
              <a:t>- 16 mai 2024 – </a:t>
            </a:r>
            <a:br>
              <a:rPr lang="fr-FR" dirty="0"/>
            </a:br>
            <a:r>
              <a:rPr lang="fr-FR" dirty="0"/>
              <a:t>Air France Industrie Roissy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72" y="2759528"/>
            <a:ext cx="3619500" cy="20682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51" y="4207173"/>
            <a:ext cx="3391719" cy="22567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70" y="1105579"/>
            <a:ext cx="3590663" cy="20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6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003FC14-FE8F-4660-AAC4-1CDFFF8424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8900" y="503593"/>
            <a:ext cx="8146452" cy="561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1C4768F9-16C4-4F41-A99E-F85DC54DB5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076325"/>
            <a:ext cx="12192000" cy="5781675"/>
          </a:xfrm>
          <a:prstGeom prst="rect">
            <a:avLst/>
          </a:prstGeom>
        </p:spPr>
        <p:txBody>
          <a:bodyPr lIns="360000" tIns="360000" rIns="360000" bIns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A003FC14-FE8F-4660-AAC4-1CDFFF842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28900" y="10757"/>
            <a:ext cx="8146451" cy="4928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PNF BTS Aéronautique 16 mai 2024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0"/>
            <a:ext cx="1404937" cy="10647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351" y="10758"/>
            <a:ext cx="1416649" cy="10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003FC14-FE8F-4660-AAC4-1CDFFF8424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964" y="503593"/>
            <a:ext cx="8283388" cy="572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962EE1D-7308-436F-ABBE-8604C0E62D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076326"/>
            <a:ext cx="6095999" cy="5781674"/>
          </a:xfrm>
          <a:prstGeom prst="rect">
            <a:avLst/>
          </a:prstGeom>
        </p:spPr>
        <p:txBody>
          <a:bodyPr lIns="360000" tIns="360000" rIns="360000" bIns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0D9A092F-1B45-47A6-BABE-2D97175ABB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076326"/>
            <a:ext cx="6096000" cy="5781674"/>
          </a:xfrm>
          <a:prstGeom prst="rect">
            <a:avLst/>
          </a:prstGeom>
        </p:spPr>
        <p:txBody>
          <a:bodyPr lIns="360000" tIns="360000" rIns="360000" bIns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003FC14-FE8F-4660-AAC4-1CDFFF84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86584" y="10757"/>
            <a:ext cx="8288767" cy="4928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PNF BTS Aéronautique 16 mai 2024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0"/>
            <a:ext cx="1404937" cy="10647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351" y="10758"/>
            <a:ext cx="1416649" cy="10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3153" y="1471083"/>
            <a:ext cx="10509249" cy="4598988"/>
          </a:xfrm>
        </p:spPr>
        <p:txBody>
          <a:bodyPr/>
          <a:lstStyle>
            <a:lvl1pPr marL="237061" marR="0" indent="-237061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baseline="0">
                <a:solidFill>
                  <a:srgbClr val="3D7CC9"/>
                </a:solidFill>
              </a:defRPr>
            </a:lvl1pPr>
            <a:lvl2pPr marL="836063" marR="0" indent="-2264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D7CC9"/>
              </a:buClr>
              <a:buSzTx/>
              <a:buFont typeface="Arial Italic"/>
              <a:buChar char="■"/>
              <a:tabLst/>
              <a:defRPr/>
            </a:lvl2pPr>
            <a:lvl3pPr marL="836063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836063" marR="0" indent="237061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D7CC9"/>
              </a:buClr>
              <a:buSzTx/>
              <a:buFont typeface="Arial"/>
              <a:buChar char="–"/>
              <a:tabLst/>
              <a:defRPr/>
            </a:lvl4pPr>
            <a:lvl5pPr marL="107524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6693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ADBB25-30C4-4C9F-BE91-6868B223DD09}"/>
              </a:ext>
            </a:extLst>
          </p:cNvPr>
          <p:cNvSpPr txBox="1"/>
          <p:nvPr userDrawn="1"/>
        </p:nvSpPr>
        <p:spPr>
          <a:xfrm>
            <a:off x="11444654" y="6488668"/>
            <a:ext cx="74734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fld id="{790C2D54-5533-4671-8275-CE664E6D1A75}" type="slidenum">
              <a:rPr lang="fr-FR" smtClean="0">
                <a:solidFill>
                  <a:schemeClr val="bg1"/>
                </a:solidFill>
              </a:rPr>
              <a:t>‹N°›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520" cy="8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7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3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14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037FA0E-1AF9-0043-84D8-577DFD55F0EE}"/>
              </a:ext>
            </a:extLst>
          </p:cNvPr>
          <p:cNvSpPr txBox="1"/>
          <p:nvPr/>
        </p:nvSpPr>
        <p:spPr>
          <a:xfrm>
            <a:off x="2222500" y="6502400"/>
            <a:ext cx="6980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http://</a:t>
            </a:r>
            <a:r>
              <a:rPr lang="fr-FR" sz="1600" dirty="0" err="1">
                <a:solidFill>
                  <a:srgbClr val="0070C0"/>
                </a:solidFill>
              </a:rPr>
              <a:t>mimosa.cereq.fr</a:t>
            </a:r>
            <a:r>
              <a:rPr lang="fr-FR" sz="1600" dirty="0">
                <a:solidFill>
                  <a:srgbClr val="0070C0"/>
                </a:solidFill>
              </a:rPr>
              <a:t>/reflet/</a:t>
            </a:r>
            <a:r>
              <a:rPr lang="fr-FR" sz="1600" dirty="0" err="1">
                <a:solidFill>
                  <a:srgbClr val="0070C0"/>
                </a:solidFill>
              </a:rPr>
              <a:t>index.php?action</a:t>
            </a:r>
            <a:r>
              <a:rPr lang="fr-FR" sz="1600" dirty="0">
                <a:solidFill>
                  <a:srgbClr val="0070C0"/>
                </a:solidFill>
              </a:rPr>
              <a:t>=</a:t>
            </a:r>
            <a:r>
              <a:rPr lang="fr-FR" sz="1600" dirty="0" err="1">
                <a:solidFill>
                  <a:srgbClr val="0070C0"/>
                </a:solidFill>
              </a:rPr>
              <a:t>leftmenu&amp;item</a:t>
            </a:r>
            <a:r>
              <a:rPr lang="fr-FR" sz="1600" dirty="0">
                <a:solidFill>
                  <a:srgbClr val="0070C0"/>
                </a:solidFill>
              </a:rPr>
              <a:t>=</a:t>
            </a:r>
            <a:r>
              <a:rPr lang="fr-FR" sz="1600" dirty="0" err="1">
                <a:solidFill>
                  <a:srgbClr val="0070C0"/>
                </a:solidFill>
              </a:rPr>
              <a:t>eff&amp;menu</a:t>
            </a:r>
            <a:r>
              <a:rPr lang="fr-FR" sz="1600" dirty="0">
                <a:solidFill>
                  <a:srgbClr val="0070C0"/>
                </a:solidFill>
              </a:rPr>
              <a:t>=</a:t>
            </a:r>
            <a:r>
              <a:rPr lang="fr-FR" sz="1600" dirty="0" err="1">
                <a:solidFill>
                  <a:srgbClr val="0070C0"/>
                </a:solidFill>
              </a:rPr>
              <a:t>educ</a:t>
            </a:r>
            <a:endParaRPr lang="fr-FR" sz="1600" dirty="0">
              <a:solidFill>
                <a:srgbClr val="0070C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306ECD-17E1-AD42-B019-94C983CD89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818" y="6259987"/>
            <a:ext cx="1744343" cy="531431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C33AFB1-7965-4FD7-8E12-574781103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fr-FR" sz="2800" dirty="0"/>
              <a:t>Etudiants et apprentis en formation (seconde année)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E31E2F-A709-9D72-14F2-5043F9B574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198FFE20-06F9-760E-D4C6-C02E324BAB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465855"/>
              </p:ext>
            </p:extLst>
          </p:nvPr>
        </p:nvGraphicFramePr>
        <p:xfrm>
          <a:off x="94338" y="1689571"/>
          <a:ext cx="5848085" cy="402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2AC8799C-1C69-5A99-265D-F19030053487}"/>
              </a:ext>
            </a:extLst>
          </p:cNvPr>
          <p:cNvSpPr txBox="1"/>
          <p:nvPr/>
        </p:nvSpPr>
        <p:spPr>
          <a:xfrm>
            <a:off x="4999703" y="168957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377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E604F744-EA8A-41C4-556D-49B9408FF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781062"/>
              </p:ext>
            </p:extLst>
          </p:nvPr>
        </p:nvGraphicFramePr>
        <p:xfrm>
          <a:off x="5942423" y="1649136"/>
          <a:ext cx="6155237" cy="402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639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8D95261E-3A70-3649-819A-DA1A70EE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209" y="1296788"/>
            <a:ext cx="6186552" cy="5445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E34FD5-5CAE-7147-B46C-50D3EE1F4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03" y="1296788"/>
            <a:ext cx="3581711" cy="10762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0FBFF2-BECB-6940-861D-F6597A8A1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0" y="2756926"/>
            <a:ext cx="4645323" cy="225786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D9EA404-35AD-A247-9C0F-E1FBBDBED7B7}"/>
              </a:ext>
            </a:extLst>
          </p:cNvPr>
          <p:cNvSpPr txBox="1"/>
          <p:nvPr/>
        </p:nvSpPr>
        <p:spPr>
          <a:xfrm>
            <a:off x="335359" y="2407659"/>
            <a:ext cx="71205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67" dirty="0">
                <a:solidFill>
                  <a:srgbClr val="0070C0"/>
                </a:solidFill>
              </a:rPr>
              <a:t>Exemples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9353449-CDB2-524F-83B1-937C68CD0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9" y="5138807"/>
            <a:ext cx="4604668" cy="978492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3E90141-28A3-8DE6-E6FB-31BB7C330D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Établissements de formation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A90E2A-30B7-6811-12C2-020FAEE51E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36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7008B13-1D7A-4BD0-F8A6-1AD157196A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Programme de la journée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7DA139-95DC-1A34-E857-799400BE417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fr-FR" sz="2000" dirty="0">
              <a:effectLst/>
              <a:latin typeface="Arial" panose="020B0604020202020204" pitchFamily="34" charset="0"/>
            </a:endParaRPr>
          </a:p>
          <a:p>
            <a:r>
              <a:rPr lang="fr-FR" sz="1800" dirty="0">
                <a:effectLst/>
                <a:latin typeface="Arial" panose="020B0604020202020204" pitchFamily="34" charset="0"/>
              </a:rPr>
              <a:t> </a:t>
            </a:r>
            <a:r>
              <a:rPr lang="fr-FR" sz="1800" b="1" dirty="0">
                <a:effectLst/>
                <a:latin typeface="Arial" panose="020B0604020202020204" pitchFamily="34" charset="0"/>
              </a:rPr>
              <a:t>9h25 Les enjeux économiques et industriels de la rénovation </a:t>
            </a:r>
            <a:endParaRPr lang="fr-FR" sz="1800" dirty="0">
              <a:effectLst/>
              <a:latin typeface="Arial" panose="020B0604020202020204" pitchFamily="34" charset="0"/>
            </a:endParaRPr>
          </a:p>
          <a:p>
            <a:pPr lvl="1"/>
            <a:r>
              <a:rPr lang="fr-FR" sz="1400" dirty="0" err="1">
                <a:effectLst/>
                <a:latin typeface="Arial" panose="020B0604020202020204" pitchFamily="34" charset="0"/>
              </a:rPr>
              <a:t>Liete</a:t>
            </a:r>
            <a:r>
              <a:rPr lang="fr-FR" sz="1400" dirty="0">
                <a:effectLst/>
                <a:latin typeface="Arial" panose="020B0604020202020204" pitchFamily="34" charset="0"/>
              </a:rPr>
              <a:t> DA COSTA, FNAM, responsable affaires sociales emploi formation </a:t>
            </a:r>
          </a:p>
          <a:p>
            <a:pPr lvl="1"/>
            <a:r>
              <a:rPr lang="fr-FR" sz="1400" dirty="0">
                <a:effectLst/>
                <a:latin typeface="Arial" panose="020B0604020202020204" pitchFamily="34" charset="0"/>
              </a:rPr>
              <a:t>Philippe DUJARIC, GIFAS, directeur des affaires sociales et de la formation </a:t>
            </a:r>
          </a:p>
          <a:p>
            <a:r>
              <a:rPr lang="fr-FR" sz="1800" b="1" dirty="0">
                <a:effectLst/>
                <a:latin typeface="Arial" panose="020B0604020202020204" pitchFamily="34" charset="0"/>
              </a:rPr>
              <a:t>9h45 Les évolutions métiers d’un technicien supérieur aéronautique </a:t>
            </a:r>
            <a:endParaRPr lang="fr-FR" sz="1800" dirty="0">
              <a:effectLst/>
              <a:latin typeface="Arial" panose="020B0604020202020204" pitchFamily="34" charset="0"/>
            </a:endParaRPr>
          </a:p>
          <a:p>
            <a:pPr lvl="1"/>
            <a:r>
              <a:rPr lang="fr-FR" sz="1400" dirty="0">
                <a:effectLst/>
                <a:latin typeface="Arial" panose="020B0604020202020204" pitchFamily="34" charset="0"/>
              </a:rPr>
              <a:t>Mona BACCOU, Airbus, </a:t>
            </a:r>
            <a:r>
              <a:rPr lang="fr-FR" sz="1400" dirty="0" err="1">
                <a:effectLst/>
                <a:latin typeface="Arial" panose="020B0604020202020204" pitchFamily="34" charset="0"/>
              </a:rPr>
              <a:t>Industrial</a:t>
            </a:r>
            <a:r>
              <a:rPr lang="fr-FR" sz="1400" dirty="0">
                <a:effectLst/>
                <a:latin typeface="Arial" panose="020B0604020202020204" pitchFamily="34" charset="0"/>
              </a:rPr>
              <a:t> </a:t>
            </a:r>
            <a:r>
              <a:rPr lang="fr-FR" sz="1400" dirty="0" err="1">
                <a:effectLst/>
                <a:latin typeface="Arial" panose="020B0604020202020204" pitchFamily="34" charset="0"/>
              </a:rPr>
              <a:t>Competence</a:t>
            </a:r>
            <a:r>
              <a:rPr lang="fr-FR" sz="1400" dirty="0">
                <a:effectLst/>
                <a:latin typeface="Arial" panose="020B0604020202020204" pitchFamily="34" charset="0"/>
              </a:rPr>
              <a:t> Manager </a:t>
            </a:r>
          </a:p>
          <a:p>
            <a:pPr lvl="1"/>
            <a:r>
              <a:rPr lang="fr-FR" sz="1400" dirty="0">
                <a:effectLst/>
                <a:latin typeface="Arial" panose="020B0604020202020204" pitchFamily="34" charset="0"/>
              </a:rPr>
              <a:t>Frédéric BOUDON, Air France, direction générale industrielle </a:t>
            </a:r>
          </a:p>
          <a:p>
            <a:r>
              <a:rPr lang="fr-FR" sz="1800" b="1" dirty="0">
                <a:effectLst/>
                <a:latin typeface="Arial" panose="020B0604020202020204" pitchFamily="34" charset="0"/>
              </a:rPr>
              <a:t>10h15 Pôles d’activités, bloc de compétences et unités de certification : un nouveau format de référentiel </a:t>
            </a:r>
            <a:endParaRPr lang="fr-FR" sz="1800" dirty="0">
              <a:effectLst/>
              <a:latin typeface="Arial" panose="020B0604020202020204" pitchFamily="34" charset="0"/>
            </a:endParaRPr>
          </a:p>
          <a:p>
            <a:pPr lvl="1"/>
            <a:r>
              <a:rPr lang="fr-FR" sz="1400" dirty="0">
                <a:effectLst/>
                <a:latin typeface="Arial" panose="020B0604020202020204" pitchFamily="34" charset="0"/>
              </a:rPr>
              <a:t>Yves CAUSSE, IA-IPR STI de Lille </a:t>
            </a:r>
          </a:p>
          <a:p>
            <a:pPr lvl="1"/>
            <a:r>
              <a:rPr lang="fr-FR" sz="1400" dirty="0">
                <a:effectLst/>
                <a:latin typeface="Arial" panose="020B0604020202020204" pitchFamily="34" charset="0"/>
              </a:rPr>
              <a:t>François BACON, IA-IPR STI de Toulouse </a:t>
            </a:r>
          </a:p>
          <a:p>
            <a:r>
              <a:rPr lang="fr-FR" sz="1800" b="1" dirty="0">
                <a:effectLst/>
                <a:latin typeface="Arial" panose="020B0604020202020204" pitchFamily="34" charset="0"/>
              </a:rPr>
              <a:t>10h35 Proposition de progression pédagogique, illustrations pédagogiques </a:t>
            </a:r>
            <a:endParaRPr lang="fr-FR" sz="1800" dirty="0">
              <a:effectLst/>
              <a:latin typeface="Arial" panose="020B0604020202020204" pitchFamily="34" charset="0"/>
            </a:endParaRPr>
          </a:p>
          <a:p>
            <a:pPr lvl="1"/>
            <a:r>
              <a:rPr lang="fr-FR" sz="1400" dirty="0">
                <a:effectLst/>
                <a:latin typeface="Arial" panose="020B0604020202020204" pitchFamily="34" charset="0"/>
              </a:rPr>
              <a:t>Thierry BARBO, Pierrick COLIN, Thierry MULÉ, Mathieu NUÉ et Guillaume PESQUET, enseignants en BTS aéronautique </a:t>
            </a:r>
          </a:p>
          <a:p>
            <a:r>
              <a:rPr lang="fr-FR" sz="1800" b="1" dirty="0">
                <a:effectLst/>
                <a:latin typeface="Arial" panose="020B0604020202020204" pitchFamily="34" charset="0"/>
              </a:rPr>
              <a:t>11h25 La </a:t>
            </a:r>
            <a:r>
              <a:rPr lang="fr-FR" sz="1800" b="1" dirty="0" err="1">
                <a:effectLst/>
                <a:latin typeface="Arial" panose="020B0604020202020204" pitchFamily="34" charset="0"/>
              </a:rPr>
              <a:t>co</a:t>
            </a:r>
            <a:r>
              <a:rPr lang="fr-FR" sz="1800" b="1" dirty="0">
                <a:effectLst/>
                <a:latin typeface="Arial" panose="020B0604020202020204" pitchFamily="34" charset="0"/>
              </a:rPr>
              <a:t>-intervention en physique et en anglais </a:t>
            </a:r>
            <a:endParaRPr lang="fr-FR" sz="1800" dirty="0">
              <a:effectLst/>
              <a:latin typeface="Arial" panose="020B0604020202020204" pitchFamily="34" charset="0"/>
            </a:endParaRPr>
          </a:p>
          <a:p>
            <a:pPr lvl="1"/>
            <a:r>
              <a:rPr lang="fr-FR" sz="1400" dirty="0">
                <a:effectLst/>
                <a:latin typeface="Arial" panose="020B0604020202020204" pitchFamily="34" charset="0"/>
              </a:rPr>
              <a:t>Laurent LE BOURHIS, enseignant en BTS aéronautique </a:t>
            </a:r>
          </a:p>
          <a:p>
            <a:r>
              <a:rPr lang="fr-FR" sz="1800" b="1" dirty="0">
                <a:effectLst/>
                <a:latin typeface="Arial" panose="020B0604020202020204" pitchFamily="34" charset="0"/>
              </a:rPr>
              <a:t>11h45 Le projet d’organisation de la production </a:t>
            </a:r>
            <a:endParaRPr lang="fr-FR" sz="1800" dirty="0">
              <a:effectLst/>
              <a:latin typeface="Arial" panose="020B0604020202020204" pitchFamily="34" charset="0"/>
            </a:endParaRPr>
          </a:p>
          <a:p>
            <a:pPr lvl="1"/>
            <a:r>
              <a:rPr lang="fr-FR" sz="1400" dirty="0">
                <a:effectLst/>
                <a:latin typeface="Arial" panose="020B0604020202020204" pitchFamily="34" charset="0"/>
              </a:rPr>
              <a:t>Pascal ORDIONI et Olivier BRUN, enseignants en BTS aéronautique </a:t>
            </a:r>
          </a:p>
          <a:p>
            <a:endParaRPr lang="fr-FR" sz="2000" dirty="0">
              <a:effectLst/>
              <a:latin typeface="Arial" panose="020B0604020202020204" pitchFamily="34" charset="0"/>
            </a:endParaRPr>
          </a:p>
          <a:p>
            <a:endParaRPr lang="fr-FR" sz="2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044898-CAAE-D488-A203-6E730C0BC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9894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f_bts_aero.potx" id="{BE5F3B43-29A6-45A2-8815-D5D1E74BBD8F}" vid="{05A940B4-F629-45AF-82DA-DC9323FB77B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</TotalTime>
  <Words>193</Words>
  <Application>Microsoft Macintosh PowerPoint</Application>
  <PresentationFormat>Grand écran</PresentationFormat>
  <Paragraphs>22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Arial Italic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JCM</dc:creator>
  <cp:lastModifiedBy>Pascale Costa</cp:lastModifiedBy>
  <cp:revision>30</cp:revision>
  <dcterms:created xsi:type="dcterms:W3CDTF">2024-03-18T07:54:44Z</dcterms:created>
  <dcterms:modified xsi:type="dcterms:W3CDTF">2024-05-15T12:50:12Z</dcterms:modified>
</cp:coreProperties>
</file>