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5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4"/>
    <p:sldMasterId id="2147483686" r:id="rId5"/>
    <p:sldMasterId id="2147483683" r:id="rId6"/>
    <p:sldMasterId id="2147483689" r:id="rId7"/>
    <p:sldMasterId id="2147483693" r:id="rId8"/>
    <p:sldMasterId id="2147483696" r:id="rId9"/>
  </p:sldMasterIdLst>
  <p:notesMasterIdLst>
    <p:notesMasterId r:id="rId43"/>
  </p:notesMasterIdLst>
  <p:handoutMasterIdLst>
    <p:handoutMasterId r:id="rId44"/>
  </p:handoutMasterIdLst>
  <p:sldIdLst>
    <p:sldId id="447" r:id="rId10"/>
    <p:sldId id="635" r:id="rId11"/>
    <p:sldId id="636" r:id="rId12"/>
    <p:sldId id="638" r:id="rId13"/>
    <p:sldId id="639" r:id="rId14"/>
    <p:sldId id="692" r:id="rId15"/>
    <p:sldId id="612" r:id="rId16"/>
    <p:sldId id="613" r:id="rId17"/>
    <p:sldId id="614" r:id="rId18"/>
    <p:sldId id="615" r:id="rId19"/>
    <p:sldId id="616" r:id="rId20"/>
    <p:sldId id="617" r:id="rId21"/>
    <p:sldId id="618" r:id="rId22"/>
    <p:sldId id="619" r:id="rId23"/>
    <p:sldId id="620" r:id="rId24"/>
    <p:sldId id="621" r:id="rId25"/>
    <p:sldId id="622" r:id="rId26"/>
    <p:sldId id="623" r:id="rId27"/>
    <p:sldId id="624" r:id="rId28"/>
    <p:sldId id="625" r:id="rId29"/>
    <p:sldId id="626" r:id="rId30"/>
    <p:sldId id="627" r:id="rId31"/>
    <p:sldId id="571" r:id="rId32"/>
    <p:sldId id="572" r:id="rId33"/>
    <p:sldId id="573" r:id="rId34"/>
    <p:sldId id="574" r:id="rId35"/>
    <p:sldId id="575" r:id="rId36"/>
    <p:sldId id="576" r:id="rId37"/>
    <p:sldId id="691" r:id="rId38"/>
    <p:sldId id="577" r:id="rId39"/>
    <p:sldId id="578" r:id="rId40"/>
    <p:sldId id="579" r:id="rId41"/>
    <p:sldId id="580" r:id="rId42"/>
  </p:sldIdLst>
  <p:sldSz cx="9144000" cy="5143500" type="screen16x9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757"/>
    <a:srgbClr val="006831"/>
    <a:srgbClr val="22F083"/>
    <a:srgbClr val="8BF0A8"/>
    <a:srgbClr val="7BF0E9"/>
    <a:srgbClr val="B9C5A4"/>
    <a:srgbClr val="F4CEB4"/>
    <a:srgbClr val="E7A87D"/>
    <a:srgbClr val="F4B083"/>
    <a:srgbClr val="F4B4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779" autoAdjust="0"/>
    <p:restoredTop sz="95953" autoAdjust="0"/>
  </p:normalViewPr>
  <p:slideViewPr>
    <p:cSldViewPr snapToGrid="0" snapToObjects="1">
      <p:cViewPr varScale="1">
        <p:scale>
          <a:sx n="91" d="100"/>
          <a:sy n="91" d="100"/>
        </p:scale>
        <p:origin x="96" y="16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viewProps" Target="viewProps.xml"/><Relationship Id="rId20" Type="http://schemas.openxmlformats.org/officeDocument/2006/relationships/slide" Target="slides/slide11.xml"/><Relationship Id="rId41" Type="http://schemas.openxmlformats.org/officeDocument/2006/relationships/slide" Target="slides/slide32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EB7E5F-71D1-4F24-B140-F9B89572127E}" type="doc">
      <dgm:prSet loTypeId="urn:microsoft.com/office/officeart/2005/8/layout/arrow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569D8EA-8159-40E8-AF12-69A2998678DA}" type="pres">
      <dgm:prSet presAssocID="{A2EB7E5F-71D1-4F24-B140-F9B89572127E}" presName="cycle" presStyleCnt="0">
        <dgm:presLayoutVars>
          <dgm:dir/>
          <dgm:resizeHandles val="exact"/>
        </dgm:presLayoutVars>
      </dgm:prSet>
      <dgm:spPr/>
    </dgm:pt>
  </dgm:ptLst>
  <dgm:cxnLst>
    <dgm:cxn modelId="{DDFD486B-2C48-4078-93D0-ECB4C05F9B60}" type="presOf" srcId="{A2EB7E5F-71D1-4F24-B140-F9B89572127E}" destId="{2569D8EA-8159-40E8-AF12-69A2998678DA}" srcOrd="0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C69A9F-07BC-4B0F-A5F9-A8715FDC5FC7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6F1ECF3-3A05-4EEB-BDA5-343129F6DB2E}">
      <dgm:prSet phldrT="[Texte]" custT="1"/>
      <dgm:spPr/>
      <dgm:t>
        <a:bodyPr/>
        <a:lstStyle/>
        <a:p>
          <a:r>
            <a:rPr lang="fr-FR" sz="2400" dirty="0">
              <a:solidFill>
                <a:schemeClr val="accent5">
                  <a:lumMod val="60000"/>
                  <a:lumOff val="40000"/>
                </a:schemeClr>
              </a:solidFill>
            </a:rPr>
            <a:t>Rénovation de chaufferie</a:t>
          </a:r>
        </a:p>
      </dgm:t>
    </dgm:pt>
    <dgm:pt modelId="{73CB1204-9AD3-4728-B759-75A35D7F1E02}" type="parTrans" cxnId="{A38EA342-F5ED-4C25-98F1-ABDBBE5F0537}">
      <dgm:prSet/>
      <dgm:spPr/>
      <dgm:t>
        <a:bodyPr/>
        <a:lstStyle/>
        <a:p>
          <a:endParaRPr lang="fr-FR"/>
        </a:p>
      </dgm:t>
    </dgm:pt>
    <dgm:pt modelId="{FF8F48AA-5797-48A1-A3E4-928801E0A623}" type="sibTrans" cxnId="{A38EA342-F5ED-4C25-98F1-ABDBBE5F0537}">
      <dgm:prSet/>
      <dgm:spPr/>
      <dgm:t>
        <a:bodyPr/>
        <a:lstStyle/>
        <a:p>
          <a:endParaRPr lang="fr-FR"/>
        </a:p>
      </dgm:t>
    </dgm:pt>
    <dgm:pt modelId="{D3BF8600-2CDF-4145-A997-94D92046C880}">
      <dgm:prSet phldrT="[Texte]" custT="1"/>
      <dgm:spPr/>
      <dgm:t>
        <a:bodyPr/>
        <a:lstStyle/>
        <a:p>
          <a:r>
            <a:rPr lang="fr-FR" sz="1800" dirty="0"/>
            <a:t>Etudier des solutions techniques (chaudière condensation / PAC)</a:t>
          </a:r>
        </a:p>
      </dgm:t>
    </dgm:pt>
    <dgm:pt modelId="{EF95E43D-023B-4D91-B7DF-318D478CDB59}" type="parTrans" cxnId="{DBC7D4DF-DC91-46AA-B3F9-356CAC36C41E}">
      <dgm:prSet/>
      <dgm:spPr/>
      <dgm:t>
        <a:bodyPr/>
        <a:lstStyle/>
        <a:p>
          <a:endParaRPr lang="fr-FR"/>
        </a:p>
      </dgm:t>
    </dgm:pt>
    <dgm:pt modelId="{B85F1488-40F0-4C95-B0E8-1A2E8DF58B18}" type="sibTrans" cxnId="{DBC7D4DF-DC91-46AA-B3F9-356CAC36C41E}">
      <dgm:prSet/>
      <dgm:spPr/>
      <dgm:t>
        <a:bodyPr/>
        <a:lstStyle/>
        <a:p>
          <a:endParaRPr lang="fr-FR"/>
        </a:p>
      </dgm:t>
    </dgm:pt>
    <dgm:pt modelId="{CB222DA6-533B-42C6-8D77-972B2060C43D}">
      <dgm:prSet phldrT="[Texte]" custT="1"/>
      <dgm:spPr/>
      <dgm:t>
        <a:bodyPr/>
        <a:lstStyle/>
        <a:p>
          <a:r>
            <a:rPr lang="fr-FR" sz="2000" dirty="0"/>
            <a:t>Choisir la solution la plus adaptée aux besoins</a:t>
          </a:r>
        </a:p>
      </dgm:t>
    </dgm:pt>
    <dgm:pt modelId="{00502A14-CB09-4699-9E90-09EDE7058B2A}" type="parTrans" cxnId="{E8C8177A-3139-4DB3-93DF-59F9E111DA48}">
      <dgm:prSet/>
      <dgm:spPr/>
      <dgm:t>
        <a:bodyPr/>
        <a:lstStyle/>
        <a:p>
          <a:endParaRPr lang="fr-FR"/>
        </a:p>
      </dgm:t>
    </dgm:pt>
    <dgm:pt modelId="{2D854F82-2A14-4B5A-B856-AE6CA503F390}" type="sibTrans" cxnId="{E8C8177A-3139-4DB3-93DF-59F9E111DA48}">
      <dgm:prSet/>
      <dgm:spPr/>
      <dgm:t>
        <a:bodyPr/>
        <a:lstStyle/>
        <a:p>
          <a:endParaRPr lang="fr-FR"/>
        </a:p>
      </dgm:t>
    </dgm:pt>
    <dgm:pt modelId="{081501C8-7DC9-4680-A5FE-CA3FC5285404}">
      <dgm:prSet phldrT="[Texte]" custT="1"/>
      <dgm:spPr/>
      <dgm:t>
        <a:bodyPr/>
        <a:lstStyle/>
        <a:p>
          <a:r>
            <a:rPr lang="fr-FR" sz="2000" dirty="0"/>
            <a:t>Définir les caractéristiques de l’installation retenue</a:t>
          </a:r>
        </a:p>
      </dgm:t>
    </dgm:pt>
    <dgm:pt modelId="{0B20A8E7-F38A-4CBA-AC82-F02E271F5793}" type="parTrans" cxnId="{D5349D22-2E75-45D6-A910-9121C6E61E89}">
      <dgm:prSet/>
      <dgm:spPr/>
      <dgm:t>
        <a:bodyPr/>
        <a:lstStyle/>
        <a:p>
          <a:endParaRPr lang="fr-FR"/>
        </a:p>
      </dgm:t>
    </dgm:pt>
    <dgm:pt modelId="{79B4B2B2-BD0E-4FA4-9E83-C9E62A85D797}" type="sibTrans" cxnId="{D5349D22-2E75-45D6-A910-9121C6E61E89}">
      <dgm:prSet/>
      <dgm:spPr/>
      <dgm:t>
        <a:bodyPr/>
        <a:lstStyle/>
        <a:p>
          <a:endParaRPr lang="fr-FR"/>
        </a:p>
      </dgm:t>
    </dgm:pt>
    <dgm:pt modelId="{81C6E5D7-F8D9-4A84-8082-C018BF874A25}">
      <dgm:prSet phldrT="[Texte]"/>
      <dgm:spPr/>
      <dgm:t>
        <a:bodyPr/>
        <a:lstStyle/>
        <a:p>
          <a:endParaRPr lang="fr-FR" sz="2600" dirty="0"/>
        </a:p>
      </dgm:t>
    </dgm:pt>
    <dgm:pt modelId="{B4F72139-6977-483E-A3D3-0FB40160C967}" type="parTrans" cxnId="{9DF68A04-76E0-4316-ADAE-DC57A0594CA8}">
      <dgm:prSet/>
      <dgm:spPr/>
      <dgm:t>
        <a:bodyPr/>
        <a:lstStyle/>
        <a:p>
          <a:endParaRPr lang="fr-FR"/>
        </a:p>
      </dgm:t>
    </dgm:pt>
    <dgm:pt modelId="{D68E261B-2600-4BA8-B89D-A513AF622E13}" type="sibTrans" cxnId="{9DF68A04-76E0-4316-ADAE-DC57A0594CA8}">
      <dgm:prSet/>
      <dgm:spPr/>
      <dgm:t>
        <a:bodyPr/>
        <a:lstStyle/>
        <a:p>
          <a:endParaRPr lang="fr-FR"/>
        </a:p>
      </dgm:t>
    </dgm:pt>
    <dgm:pt modelId="{D471409B-7E1A-4EF4-B8BC-F4DB7F328220}">
      <dgm:prSet phldrT="[Texte]" custT="1"/>
      <dgm:spPr/>
      <dgm:t>
        <a:bodyPr/>
        <a:lstStyle/>
        <a:p>
          <a:r>
            <a:rPr lang="fr-FR" sz="2000" dirty="0"/>
            <a:t>Chiffrer la solution et préparer les travaux</a:t>
          </a:r>
        </a:p>
      </dgm:t>
    </dgm:pt>
    <dgm:pt modelId="{8470F859-5939-41B9-A0DF-5DB2022FDA2A}" type="parTrans" cxnId="{E90FEAC7-F049-43E7-984E-8873B91F5EA8}">
      <dgm:prSet/>
      <dgm:spPr/>
      <dgm:t>
        <a:bodyPr/>
        <a:lstStyle/>
        <a:p>
          <a:endParaRPr lang="fr-FR"/>
        </a:p>
      </dgm:t>
    </dgm:pt>
    <dgm:pt modelId="{B695C0DC-EDF6-4143-A8C3-537994E96D97}" type="sibTrans" cxnId="{E90FEAC7-F049-43E7-984E-8873B91F5EA8}">
      <dgm:prSet/>
      <dgm:spPr/>
      <dgm:t>
        <a:bodyPr/>
        <a:lstStyle/>
        <a:p>
          <a:endParaRPr lang="fr-FR"/>
        </a:p>
      </dgm:t>
    </dgm:pt>
    <dgm:pt modelId="{990A6EF4-AF75-49BB-9B78-4BEBDE413A5B}">
      <dgm:prSet phldrT="[Texte]" custT="1"/>
      <dgm:spPr/>
      <dgm:t>
        <a:bodyPr/>
        <a:lstStyle/>
        <a:p>
          <a:endParaRPr lang="fr-FR" sz="2000" dirty="0"/>
        </a:p>
      </dgm:t>
    </dgm:pt>
    <dgm:pt modelId="{00E93191-443B-4740-B08E-32B5D3D2EE1B}" type="parTrans" cxnId="{C1DD4856-C4BF-40DB-9844-B9E00128B7CD}">
      <dgm:prSet/>
      <dgm:spPr/>
      <dgm:t>
        <a:bodyPr/>
        <a:lstStyle/>
        <a:p>
          <a:endParaRPr lang="fr-FR"/>
        </a:p>
      </dgm:t>
    </dgm:pt>
    <dgm:pt modelId="{AFEDF42D-174D-437F-9D93-18BBDA8D34D4}" type="sibTrans" cxnId="{C1DD4856-C4BF-40DB-9844-B9E00128B7CD}">
      <dgm:prSet/>
      <dgm:spPr/>
      <dgm:t>
        <a:bodyPr/>
        <a:lstStyle/>
        <a:p>
          <a:endParaRPr lang="fr-FR"/>
        </a:p>
      </dgm:t>
    </dgm:pt>
    <dgm:pt modelId="{D2B7ACAA-A4D4-4EDA-8BA5-A6823C217D0A}">
      <dgm:prSet phldrT="[Texte]" custT="1"/>
      <dgm:spPr/>
      <dgm:t>
        <a:bodyPr/>
        <a:lstStyle/>
        <a:p>
          <a:r>
            <a:rPr lang="fr-FR" sz="2000" dirty="0"/>
            <a:t>Réaliser les travaux</a:t>
          </a:r>
        </a:p>
      </dgm:t>
    </dgm:pt>
    <dgm:pt modelId="{2C88C388-BB55-4EBC-B627-6F4F7091BFA6}" type="parTrans" cxnId="{33B4B5FC-8FE3-4762-AF40-3B6EE04BF9DA}">
      <dgm:prSet/>
      <dgm:spPr/>
      <dgm:t>
        <a:bodyPr/>
        <a:lstStyle/>
        <a:p>
          <a:endParaRPr lang="fr-FR"/>
        </a:p>
      </dgm:t>
    </dgm:pt>
    <dgm:pt modelId="{C32D66CA-C95B-492C-9276-D1A46C128443}" type="sibTrans" cxnId="{33B4B5FC-8FE3-4762-AF40-3B6EE04BF9DA}">
      <dgm:prSet/>
      <dgm:spPr/>
      <dgm:t>
        <a:bodyPr/>
        <a:lstStyle/>
        <a:p>
          <a:endParaRPr lang="fr-FR"/>
        </a:p>
      </dgm:t>
    </dgm:pt>
    <dgm:pt modelId="{92D28B86-2D7A-4F8A-B34A-66948C1E0FAB}">
      <dgm:prSet phldrT="[Texte]" custT="1"/>
      <dgm:spPr/>
      <dgm:t>
        <a:bodyPr/>
        <a:lstStyle/>
        <a:p>
          <a:r>
            <a:rPr lang="fr-FR" sz="2000" dirty="0"/>
            <a:t>Modifications électriques (armoire, régulation)</a:t>
          </a:r>
        </a:p>
      </dgm:t>
    </dgm:pt>
    <dgm:pt modelId="{2766B8E5-A044-4892-A32C-C2F10136A8E0}" type="parTrans" cxnId="{C68362E3-F797-42D6-AFD3-8CFFF3F90310}">
      <dgm:prSet/>
      <dgm:spPr/>
      <dgm:t>
        <a:bodyPr/>
        <a:lstStyle/>
        <a:p>
          <a:endParaRPr lang="fr-FR"/>
        </a:p>
      </dgm:t>
    </dgm:pt>
    <dgm:pt modelId="{7C087464-2515-48A5-9ABF-606484D67E95}" type="sibTrans" cxnId="{C68362E3-F797-42D6-AFD3-8CFFF3F90310}">
      <dgm:prSet/>
      <dgm:spPr/>
      <dgm:t>
        <a:bodyPr/>
        <a:lstStyle/>
        <a:p>
          <a:endParaRPr lang="fr-FR"/>
        </a:p>
      </dgm:t>
    </dgm:pt>
    <dgm:pt modelId="{915E1B93-C947-4934-BA8D-E63CB9CCDFE7}">
      <dgm:prSet phldrT="[Texte]" custT="1"/>
      <dgm:spPr/>
      <dgm:t>
        <a:bodyPr/>
        <a:lstStyle/>
        <a:p>
          <a:r>
            <a:rPr lang="fr-FR" sz="2000" dirty="0"/>
            <a:t>Détermination des besoins (chauffage / ECS)</a:t>
          </a:r>
        </a:p>
      </dgm:t>
    </dgm:pt>
    <dgm:pt modelId="{D11D5625-328D-465F-AB73-72032FF10693}" type="parTrans" cxnId="{66619F5F-37CF-4126-B151-9D12F355585C}">
      <dgm:prSet/>
      <dgm:spPr/>
      <dgm:t>
        <a:bodyPr/>
        <a:lstStyle/>
        <a:p>
          <a:endParaRPr lang="fr-FR"/>
        </a:p>
      </dgm:t>
    </dgm:pt>
    <dgm:pt modelId="{CA1AD95F-37D0-43A6-ADA1-DEC45EAF65BE}" type="sibTrans" cxnId="{66619F5F-37CF-4126-B151-9D12F355585C}">
      <dgm:prSet/>
      <dgm:spPr/>
      <dgm:t>
        <a:bodyPr/>
        <a:lstStyle/>
        <a:p>
          <a:endParaRPr lang="fr-FR"/>
        </a:p>
      </dgm:t>
    </dgm:pt>
    <dgm:pt modelId="{D09AC385-77A0-4CFD-B42B-C5CAC52EED60}">
      <dgm:prSet phldrT="[Texte]" custT="1"/>
      <dgm:spPr/>
      <dgm:t>
        <a:bodyPr/>
        <a:lstStyle/>
        <a:p>
          <a:r>
            <a:rPr lang="fr-FR" sz="2000" dirty="0"/>
            <a:t>Modifications hydrauliques</a:t>
          </a:r>
        </a:p>
      </dgm:t>
    </dgm:pt>
    <dgm:pt modelId="{2F087FAF-3B18-48CB-9480-8976CAFBB38E}" type="parTrans" cxnId="{73384906-A7DC-4DBB-8588-17D4B79AFC36}">
      <dgm:prSet/>
      <dgm:spPr/>
      <dgm:t>
        <a:bodyPr/>
        <a:lstStyle/>
        <a:p>
          <a:endParaRPr lang="fr-FR"/>
        </a:p>
      </dgm:t>
    </dgm:pt>
    <dgm:pt modelId="{54755F32-71A5-4511-A0AA-0E104ED9715E}" type="sibTrans" cxnId="{73384906-A7DC-4DBB-8588-17D4B79AFC36}">
      <dgm:prSet/>
      <dgm:spPr/>
      <dgm:t>
        <a:bodyPr/>
        <a:lstStyle/>
        <a:p>
          <a:endParaRPr lang="fr-FR"/>
        </a:p>
      </dgm:t>
    </dgm:pt>
    <dgm:pt modelId="{0FB68CEC-6C36-4DAE-93D0-3966EBB88122}">
      <dgm:prSet phldrT="[Texte]" custT="1"/>
      <dgm:spPr/>
      <dgm:t>
        <a:bodyPr/>
        <a:lstStyle/>
        <a:p>
          <a:r>
            <a:rPr lang="fr-FR" sz="1800" dirty="0"/>
            <a:t>Comparaison qualitative des solutions (investissement, exploitation, environnemental)</a:t>
          </a:r>
        </a:p>
      </dgm:t>
    </dgm:pt>
    <dgm:pt modelId="{CAA376A0-9785-4124-91E7-710B7F1256C8}" type="parTrans" cxnId="{853AB6F4-76A8-429E-976C-1D14A50B3860}">
      <dgm:prSet/>
      <dgm:spPr/>
      <dgm:t>
        <a:bodyPr/>
        <a:lstStyle/>
        <a:p>
          <a:endParaRPr lang="fr-FR"/>
        </a:p>
      </dgm:t>
    </dgm:pt>
    <dgm:pt modelId="{1F28EF6E-827F-4FD3-B2EA-03F20225E369}" type="sibTrans" cxnId="{853AB6F4-76A8-429E-976C-1D14A50B3860}">
      <dgm:prSet/>
      <dgm:spPr/>
      <dgm:t>
        <a:bodyPr/>
        <a:lstStyle/>
        <a:p>
          <a:endParaRPr lang="fr-FR"/>
        </a:p>
      </dgm:t>
    </dgm:pt>
    <dgm:pt modelId="{53CC2C0B-DD88-4672-8178-D23B38335AA8}" type="pres">
      <dgm:prSet presAssocID="{2BC69A9F-07BC-4B0F-A5F9-A8715FDC5FC7}" presName="linear" presStyleCnt="0">
        <dgm:presLayoutVars>
          <dgm:dir/>
          <dgm:resizeHandles val="exact"/>
        </dgm:presLayoutVars>
      </dgm:prSet>
      <dgm:spPr/>
    </dgm:pt>
    <dgm:pt modelId="{016A4931-0408-4DEC-8DB9-FF85CD346E4F}" type="pres">
      <dgm:prSet presAssocID="{56F1ECF3-3A05-4EEB-BDA5-343129F6DB2E}" presName="comp" presStyleCnt="0"/>
      <dgm:spPr/>
    </dgm:pt>
    <dgm:pt modelId="{2A19E434-A95F-4519-80BC-78CBC341FB60}" type="pres">
      <dgm:prSet presAssocID="{56F1ECF3-3A05-4EEB-BDA5-343129F6DB2E}" presName="box" presStyleLbl="node1" presStyleIdx="0" presStyleCnt="1" custScaleY="100098"/>
      <dgm:spPr/>
    </dgm:pt>
    <dgm:pt modelId="{F6E34F3B-038B-4C6F-A027-7A5C8A82A770}" type="pres">
      <dgm:prSet presAssocID="{56F1ECF3-3A05-4EEB-BDA5-343129F6DB2E}" presName="img" presStyleLbl="fgImgPlace1" presStyleIdx="0" presStyleCnt="1" custScaleY="65929"/>
      <dgm:spPr>
        <a:blipFill rotWithShape="1">
          <a:blip xmlns:r="http://schemas.openxmlformats.org/officeDocument/2006/relationships" r:embed="rId1"/>
          <a:srcRect/>
          <a:stretch>
            <a:fillRect l="-31000" r="-31000"/>
          </a:stretch>
        </a:blipFill>
      </dgm:spPr>
    </dgm:pt>
    <dgm:pt modelId="{88F65DFD-9CD9-4747-8E97-1E8FE214973E}" type="pres">
      <dgm:prSet presAssocID="{56F1ECF3-3A05-4EEB-BDA5-343129F6DB2E}" presName="text" presStyleLbl="node1" presStyleIdx="0" presStyleCnt="1">
        <dgm:presLayoutVars>
          <dgm:bulletEnabled val="1"/>
        </dgm:presLayoutVars>
      </dgm:prSet>
      <dgm:spPr/>
    </dgm:pt>
  </dgm:ptLst>
  <dgm:cxnLst>
    <dgm:cxn modelId="{9DF68A04-76E0-4316-ADAE-DC57A0594CA8}" srcId="{56F1ECF3-3A05-4EEB-BDA5-343129F6DB2E}" destId="{81C6E5D7-F8D9-4A84-8082-C018BF874A25}" srcOrd="6" destOrd="0" parTransId="{B4F72139-6977-483E-A3D3-0FB40160C967}" sibTransId="{D68E261B-2600-4BA8-B89D-A513AF622E13}"/>
    <dgm:cxn modelId="{73384906-A7DC-4DBB-8588-17D4B79AFC36}" srcId="{081501C8-7DC9-4680-A5FE-CA3FC5285404}" destId="{D09AC385-77A0-4CFD-B42B-C5CAC52EED60}" srcOrd="1" destOrd="0" parTransId="{2F087FAF-3B18-48CB-9480-8976CAFBB38E}" sibTransId="{54755F32-71A5-4511-A0AA-0E104ED9715E}"/>
    <dgm:cxn modelId="{D5349D22-2E75-45D6-A910-9121C6E61E89}" srcId="{56F1ECF3-3A05-4EEB-BDA5-343129F6DB2E}" destId="{081501C8-7DC9-4680-A5FE-CA3FC5285404}" srcOrd="2" destOrd="0" parTransId="{0B20A8E7-F38A-4CBA-AC82-F02E271F5793}" sibTransId="{79B4B2B2-BD0E-4FA4-9E83-C9E62A85D797}"/>
    <dgm:cxn modelId="{16D05233-435A-4A2C-8D88-07761B11AC94}" type="presOf" srcId="{915E1B93-C947-4934-BA8D-E63CB9CCDFE7}" destId="{88F65DFD-9CD9-4747-8E97-1E8FE214973E}" srcOrd="1" destOrd="5" presId="urn:microsoft.com/office/officeart/2005/8/layout/vList4"/>
    <dgm:cxn modelId="{E53BC93B-6D83-483D-AB86-2F60695BAEC6}" type="presOf" srcId="{D471409B-7E1A-4EF4-B8BC-F4DB7F328220}" destId="{2A19E434-A95F-4519-80BC-78CBC341FB60}" srcOrd="0" destOrd="8" presId="urn:microsoft.com/office/officeart/2005/8/layout/vList4"/>
    <dgm:cxn modelId="{66619F5F-37CF-4126-B151-9D12F355585C}" srcId="{081501C8-7DC9-4680-A5FE-CA3FC5285404}" destId="{915E1B93-C947-4934-BA8D-E63CB9CCDFE7}" srcOrd="0" destOrd="0" parTransId="{D11D5625-328D-465F-AB73-72032FF10693}" sibTransId="{CA1AD95F-37D0-43A6-ADA1-DEC45EAF65BE}"/>
    <dgm:cxn modelId="{A38EA342-F5ED-4C25-98F1-ABDBBE5F0537}" srcId="{2BC69A9F-07BC-4B0F-A5F9-A8715FDC5FC7}" destId="{56F1ECF3-3A05-4EEB-BDA5-343129F6DB2E}" srcOrd="0" destOrd="0" parTransId="{73CB1204-9AD3-4728-B759-75A35D7F1E02}" sibTransId="{FF8F48AA-5797-48A1-A3E4-928801E0A623}"/>
    <dgm:cxn modelId="{8E292B66-0948-4EB6-A1B4-D36AA96856A2}" type="presOf" srcId="{92D28B86-2D7A-4F8A-B34A-66948C1E0FAB}" destId="{2A19E434-A95F-4519-80BC-78CBC341FB60}" srcOrd="0" destOrd="7" presId="urn:microsoft.com/office/officeart/2005/8/layout/vList4"/>
    <dgm:cxn modelId="{BFA1B167-C4A0-44B1-9F3F-9C0BA0CF6BDF}" type="presOf" srcId="{D2B7ACAA-A4D4-4EDA-8BA5-A6823C217D0A}" destId="{2A19E434-A95F-4519-80BC-78CBC341FB60}" srcOrd="0" destOrd="9" presId="urn:microsoft.com/office/officeart/2005/8/layout/vList4"/>
    <dgm:cxn modelId="{B31B2A6D-CBB1-48B3-8762-7FA8F501A6ED}" type="presOf" srcId="{56F1ECF3-3A05-4EEB-BDA5-343129F6DB2E}" destId="{88F65DFD-9CD9-4747-8E97-1E8FE214973E}" srcOrd="1" destOrd="0" presId="urn:microsoft.com/office/officeart/2005/8/layout/vList4"/>
    <dgm:cxn modelId="{97699272-195A-4E05-9066-A554D2CDD45C}" type="presOf" srcId="{D09AC385-77A0-4CFD-B42B-C5CAC52EED60}" destId="{88F65DFD-9CD9-4747-8E97-1E8FE214973E}" srcOrd="1" destOrd="6" presId="urn:microsoft.com/office/officeart/2005/8/layout/vList4"/>
    <dgm:cxn modelId="{C5712C76-26DB-4554-936F-8CD64F96D500}" type="presOf" srcId="{990A6EF4-AF75-49BB-9B78-4BEBDE413A5B}" destId="{2A19E434-A95F-4519-80BC-78CBC341FB60}" srcOrd="0" destOrd="10" presId="urn:microsoft.com/office/officeart/2005/8/layout/vList4"/>
    <dgm:cxn modelId="{C1DD4856-C4BF-40DB-9844-B9E00128B7CD}" srcId="{56F1ECF3-3A05-4EEB-BDA5-343129F6DB2E}" destId="{990A6EF4-AF75-49BB-9B78-4BEBDE413A5B}" srcOrd="5" destOrd="0" parTransId="{00E93191-443B-4740-B08E-32B5D3D2EE1B}" sibTransId="{AFEDF42D-174D-437F-9D93-18BBDA8D34D4}"/>
    <dgm:cxn modelId="{5FB9CB76-C781-43C4-9868-15CB6B78FFB5}" type="presOf" srcId="{D3BF8600-2CDF-4145-A997-94D92046C880}" destId="{88F65DFD-9CD9-4747-8E97-1E8FE214973E}" srcOrd="1" destOrd="1" presId="urn:microsoft.com/office/officeart/2005/8/layout/vList4"/>
    <dgm:cxn modelId="{E8C8177A-3139-4DB3-93DF-59F9E111DA48}" srcId="{56F1ECF3-3A05-4EEB-BDA5-343129F6DB2E}" destId="{CB222DA6-533B-42C6-8D77-972B2060C43D}" srcOrd="1" destOrd="0" parTransId="{00502A14-CB09-4699-9E90-09EDE7058B2A}" sibTransId="{2D854F82-2A14-4B5A-B856-AE6CA503F390}"/>
    <dgm:cxn modelId="{DEBDEB87-8E59-4A26-A62B-9BF172C0D573}" type="presOf" srcId="{915E1B93-C947-4934-BA8D-E63CB9CCDFE7}" destId="{2A19E434-A95F-4519-80BC-78CBC341FB60}" srcOrd="0" destOrd="5" presId="urn:microsoft.com/office/officeart/2005/8/layout/vList4"/>
    <dgm:cxn modelId="{F5A8F38A-2BF7-43C2-B974-D4DBF8BDC620}" type="presOf" srcId="{CB222DA6-533B-42C6-8D77-972B2060C43D}" destId="{2A19E434-A95F-4519-80BC-78CBC341FB60}" srcOrd="0" destOrd="3" presId="urn:microsoft.com/office/officeart/2005/8/layout/vList4"/>
    <dgm:cxn modelId="{F75B5897-150E-466A-9D22-06F2D7749F89}" type="presOf" srcId="{81C6E5D7-F8D9-4A84-8082-C018BF874A25}" destId="{88F65DFD-9CD9-4747-8E97-1E8FE214973E}" srcOrd="1" destOrd="11" presId="urn:microsoft.com/office/officeart/2005/8/layout/vList4"/>
    <dgm:cxn modelId="{85345F9E-B3CE-4E8D-97E6-994A849861F0}" type="presOf" srcId="{990A6EF4-AF75-49BB-9B78-4BEBDE413A5B}" destId="{88F65DFD-9CD9-4747-8E97-1E8FE214973E}" srcOrd="1" destOrd="10" presId="urn:microsoft.com/office/officeart/2005/8/layout/vList4"/>
    <dgm:cxn modelId="{143160A2-48E1-4C2D-B87A-6499F02AE953}" type="presOf" srcId="{92D28B86-2D7A-4F8A-B34A-66948C1E0FAB}" destId="{88F65DFD-9CD9-4747-8E97-1E8FE214973E}" srcOrd="1" destOrd="7" presId="urn:microsoft.com/office/officeart/2005/8/layout/vList4"/>
    <dgm:cxn modelId="{D0962CAB-8154-46D1-BA5F-018662DF1EC8}" type="presOf" srcId="{0FB68CEC-6C36-4DAE-93D0-3966EBB88122}" destId="{2A19E434-A95F-4519-80BC-78CBC341FB60}" srcOrd="0" destOrd="2" presId="urn:microsoft.com/office/officeart/2005/8/layout/vList4"/>
    <dgm:cxn modelId="{5DC9AAB7-B439-4642-B16C-73B0756FD9F8}" type="presOf" srcId="{081501C8-7DC9-4680-A5FE-CA3FC5285404}" destId="{2A19E434-A95F-4519-80BC-78CBC341FB60}" srcOrd="0" destOrd="4" presId="urn:microsoft.com/office/officeart/2005/8/layout/vList4"/>
    <dgm:cxn modelId="{E83D6BBB-E94D-48F7-A733-AD1E0DDE397F}" type="presOf" srcId="{D2B7ACAA-A4D4-4EDA-8BA5-A6823C217D0A}" destId="{88F65DFD-9CD9-4747-8E97-1E8FE214973E}" srcOrd="1" destOrd="9" presId="urn:microsoft.com/office/officeart/2005/8/layout/vList4"/>
    <dgm:cxn modelId="{7F9199C1-6961-4BFF-8FBB-0C4B1AD7A55F}" type="presOf" srcId="{D3BF8600-2CDF-4145-A997-94D92046C880}" destId="{2A19E434-A95F-4519-80BC-78CBC341FB60}" srcOrd="0" destOrd="1" presId="urn:microsoft.com/office/officeart/2005/8/layout/vList4"/>
    <dgm:cxn modelId="{E90FEAC7-F049-43E7-984E-8873B91F5EA8}" srcId="{56F1ECF3-3A05-4EEB-BDA5-343129F6DB2E}" destId="{D471409B-7E1A-4EF4-B8BC-F4DB7F328220}" srcOrd="3" destOrd="0" parTransId="{8470F859-5939-41B9-A0DF-5DB2022FDA2A}" sibTransId="{B695C0DC-EDF6-4143-A8C3-537994E96D97}"/>
    <dgm:cxn modelId="{08AEB2CB-A2F1-41CA-A24A-2CB02F425419}" type="presOf" srcId="{CB222DA6-533B-42C6-8D77-972B2060C43D}" destId="{88F65DFD-9CD9-4747-8E97-1E8FE214973E}" srcOrd="1" destOrd="3" presId="urn:microsoft.com/office/officeart/2005/8/layout/vList4"/>
    <dgm:cxn modelId="{6C1715D8-E51B-4CDF-BE4A-789F05B69824}" type="presOf" srcId="{56F1ECF3-3A05-4EEB-BDA5-343129F6DB2E}" destId="{2A19E434-A95F-4519-80BC-78CBC341FB60}" srcOrd="0" destOrd="0" presId="urn:microsoft.com/office/officeart/2005/8/layout/vList4"/>
    <dgm:cxn modelId="{DBC7D4DF-DC91-46AA-B3F9-356CAC36C41E}" srcId="{56F1ECF3-3A05-4EEB-BDA5-343129F6DB2E}" destId="{D3BF8600-2CDF-4145-A997-94D92046C880}" srcOrd="0" destOrd="0" parTransId="{EF95E43D-023B-4D91-B7DF-318D478CDB59}" sibTransId="{B85F1488-40F0-4C95-B0E8-1A2E8DF58B18}"/>
    <dgm:cxn modelId="{6AE7DEE1-99CD-41A9-94AC-5FC554F3C32B}" type="presOf" srcId="{D09AC385-77A0-4CFD-B42B-C5CAC52EED60}" destId="{2A19E434-A95F-4519-80BC-78CBC341FB60}" srcOrd="0" destOrd="6" presId="urn:microsoft.com/office/officeart/2005/8/layout/vList4"/>
    <dgm:cxn modelId="{C68362E3-F797-42D6-AFD3-8CFFF3F90310}" srcId="{081501C8-7DC9-4680-A5FE-CA3FC5285404}" destId="{92D28B86-2D7A-4F8A-B34A-66948C1E0FAB}" srcOrd="2" destOrd="0" parTransId="{2766B8E5-A044-4892-A32C-C2F10136A8E0}" sibTransId="{7C087464-2515-48A5-9ABF-606484D67E95}"/>
    <dgm:cxn modelId="{E0EB67EA-3A4F-48F2-95CC-18BB554EBC6F}" type="presOf" srcId="{081501C8-7DC9-4680-A5FE-CA3FC5285404}" destId="{88F65DFD-9CD9-4747-8E97-1E8FE214973E}" srcOrd="1" destOrd="4" presId="urn:microsoft.com/office/officeart/2005/8/layout/vList4"/>
    <dgm:cxn modelId="{F0C0F2EF-4F2C-4EE6-9333-EE82562800C3}" type="presOf" srcId="{0FB68CEC-6C36-4DAE-93D0-3966EBB88122}" destId="{88F65DFD-9CD9-4747-8E97-1E8FE214973E}" srcOrd="1" destOrd="2" presId="urn:microsoft.com/office/officeart/2005/8/layout/vList4"/>
    <dgm:cxn modelId="{2E183CF1-4EF6-46AB-AAE0-7E515B9EADD0}" type="presOf" srcId="{2BC69A9F-07BC-4B0F-A5F9-A8715FDC5FC7}" destId="{53CC2C0B-DD88-4672-8178-D23B38335AA8}" srcOrd="0" destOrd="0" presId="urn:microsoft.com/office/officeart/2005/8/layout/vList4"/>
    <dgm:cxn modelId="{0E15D9F3-E675-4B11-AB28-631D052701B0}" type="presOf" srcId="{D471409B-7E1A-4EF4-B8BC-F4DB7F328220}" destId="{88F65DFD-9CD9-4747-8E97-1E8FE214973E}" srcOrd="1" destOrd="8" presId="urn:microsoft.com/office/officeart/2005/8/layout/vList4"/>
    <dgm:cxn modelId="{853AB6F4-76A8-429E-976C-1D14A50B3860}" srcId="{D3BF8600-2CDF-4145-A997-94D92046C880}" destId="{0FB68CEC-6C36-4DAE-93D0-3966EBB88122}" srcOrd="0" destOrd="0" parTransId="{CAA376A0-9785-4124-91E7-710B7F1256C8}" sibTransId="{1F28EF6E-827F-4FD3-B2EA-03F20225E369}"/>
    <dgm:cxn modelId="{A6E1F5F9-CAEE-4CC7-90C4-FF4A1AC0B487}" type="presOf" srcId="{81C6E5D7-F8D9-4A84-8082-C018BF874A25}" destId="{2A19E434-A95F-4519-80BC-78CBC341FB60}" srcOrd="0" destOrd="11" presId="urn:microsoft.com/office/officeart/2005/8/layout/vList4"/>
    <dgm:cxn modelId="{33B4B5FC-8FE3-4762-AF40-3B6EE04BF9DA}" srcId="{56F1ECF3-3A05-4EEB-BDA5-343129F6DB2E}" destId="{D2B7ACAA-A4D4-4EDA-8BA5-A6823C217D0A}" srcOrd="4" destOrd="0" parTransId="{2C88C388-BB55-4EBC-B627-6F4F7091BFA6}" sibTransId="{C32D66CA-C95B-492C-9276-D1A46C128443}"/>
    <dgm:cxn modelId="{674ED69A-054C-4D3A-BCC0-9F7C4A073813}" type="presParOf" srcId="{53CC2C0B-DD88-4672-8178-D23B38335AA8}" destId="{016A4931-0408-4DEC-8DB9-FF85CD346E4F}" srcOrd="0" destOrd="0" presId="urn:microsoft.com/office/officeart/2005/8/layout/vList4"/>
    <dgm:cxn modelId="{9201D04A-45CF-44B3-AFFD-213A7DCCE035}" type="presParOf" srcId="{016A4931-0408-4DEC-8DB9-FF85CD346E4F}" destId="{2A19E434-A95F-4519-80BC-78CBC341FB60}" srcOrd="0" destOrd="0" presId="urn:microsoft.com/office/officeart/2005/8/layout/vList4"/>
    <dgm:cxn modelId="{FCF36111-FA2B-46CF-BC5D-9FA8CFFE40D1}" type="presParOf" srcId="{016A4931-0408-4DEC-8DB9-FF85CD346E4F}" destId="{F6E34F3B-038B-4C6F-A027-7A5C8A82A770}" srcOrd="1" destOrd="0" presId="urn:microsoft.com/office/officeart/2005/8/layout/vList4"/>
    <dgm:cxn modelId="{38E1DE4D-D881-49F9-8FA9-4A2DF7AA1505}" type="presParOf" srcId="{016A4931-0408-4DEC-8DB9-FF85CD346E4F}" destId="{88F65DFD-9CD9-4747-8E97-1E8FE214973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EB7E5F-71D1-4F24-B140-F9B89572127E}" type="doc">
      <dgm:prSet loTypeId="urn:microsoft.com/office/officeart/2005/8/layout/arrow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569D8EA-8159-40E8-AF12-69A2998678DA}" type="pres">
      <dgm:prSet presAssocID="{A2EB7E5F-71D1-4F24-B140-F9B89572127E}" presName="cycle" presStyleCnt="0">
        <dgm:presLayoutVars>
          <dgm:dir/>
          <dgm:resizeHandles val="exact"/>
        </dgm:presLayoutVars>
      </dgm:prSet>
      <dgm:spPr/>
    </dgm:pt>
  </dgm:ptLst>
  <dgm:cxnLst>
    <dgm:cxn modelId="{DDFD486B-2C48-4078-93D0-ECB4C05F9B60}" type="presOf" srcId="{A2EB7E5F-71D1-4F24-B140-F9B89572127E}" destId="{2569D8EA-8159-40E8-AF12-69A2998678DA}" srcOrd="0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BC69A9F-07BC-4B0F-A5F9-A8715FDC5FC7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6F1ECF3-3A05-4EEB-BDA5-343129F6DB2E}">
      <dgm:prSet phldrT="[Texte]" custT="1"/>
      <dgm:spPr/>
      <dgm:t>
        <a:bodyPr/>
        <a:lstStyle/>
        <a:p>
          <a:r>
            <a:rPr lang="fr-FR" sz="2400" dirty="0">
              <a:solidFill>
                <a:schemeClr val="accent5">
                  <a:lumMod val="60000"/>
                  <a:lumOff val="40000"/>
                </a:schemeClr>
              </a:solidFill>
            </a:rPr>
            <a:t>Rénovation de climatisation </a:t>
          </a:r>
        </a:p>
      </dgm:t>
    </dgm:pt>
    <dgm:pt modelId="{73CB1204-9AD3-4728-B759-75A35D7F1E02}" type="parTrans" cxnId="{A38EA342-F5ED-4C25-98F1-ABDBBE5F0537}">
      <dgm:prSet/>
      <dgm:spPr/>
      <dgm:t>
        <a:bodyPr/>
        <a:lstStyle/>
        <a:p>
          <a:endParaRPr lang="fr-FR"/>
        </a:p>
      </dgm:t>
    </dgm:pt>
    <dgm:pt modelId="{FF8F48AA-5797-48A1-A3E4-928801E0A623}" type="sibTrans" cxnId="{A38EA342-F5ED-4C25-98F1-ABDBBE5F0537}">
      <dgm:prSet/>
      <dgm:spPr/>
      <dgm:t>
        <a:bodyPr/>
        <a:lstStyle/>
        <a:p>
          <a:endParaRPr lang="fr-FR"/>
        </a:p>
      </dgm:t>
    </dgm:pt>
    <dgm:pt modelId="{D3BF8600-2CDF-4145-A997-94D92046C880}">
      <dgm:prSet phldrT="[Texte]" custT="1"/>
      <dgm:spPr/>
      <dgm:t>
        <a:bodyPr/>
        <a:lstStyle/>
        <a:p>
          <a:r>
            <a:rPr lang="fr-FR" sz="2000" dirty="0"/>
            <a:t>Etudier des solutions (</a:t>
          </a:r>
          <a:r>
            <a:rPr lang="fr-FR" sz="2000" dirty="0" err="1"/>
            <a:t>multisplit</a:t>
          </a:r>
          <a:r>
            <a:rPr lang="fr-FR" sz="2000" dirty="0"/>
            <a:t> / VRV)</a:t>
          </a:r>
        </a:p>
      </dgm:t>
    </dgm:pt>
    <dgm:pt modelId="{EF95E43D-023B-4D91-B7DF-318D478CDB59}" type="parTrans" cxnId="{DBC7D4DF-DC91-46AA-B3F9-356CAC36C41E}">
      <dgm:prSet/>
      <dgm:spPr/>
      <dgm:t>
        <a:bodyPr/>
        <a:lstStyle/>
        <a:p>
          <a:endParaRPr lang="fr-FR"/>
        </a:p>
      </dgm:t>
    </dgm:pt>
    <dgm:pt modelId="{B85F1488-40F0-4C95-B0E8-1A2E8DF58B18}" type="sibTrans" cxnId="{DBC7D4DF-DC91-46AA-B3F9-356CAC36C41E}">
      <dgm:prSet/>
      <dgm:spPr/>
      <dgm:t>
        <a:bodyPr/>
        <a:lstStyle/>
        <a:p>
          <a:endParaRPr lang="fr-FR"/>
        </a:p>
      </dgm:t>
    </dgm:pt>
    <dgm:pt modelId="{CB222DA6-533B-42C6-8D77-972B2060C43D}">
      <dgm:prSet phldrT="[Texte]" custT="1"/>
      <dgm:spPr/>
      <dgm:t>
        <a:bodyPr/>
        <a:lstStyle/>
        <a:p>
          <a:r>
            <a:rPr lang="fr-FR" sz="2000" dirty="0"/>
            <a:t>Choisir la solution la plus adaptée aux besoins</a:t>
          </a:r>
        </a:p>
      </dgm:t>
    </dgm:pt>
    <dgm:pt modelId="{00502A14-CB09-4699-9E90-09EDE7058B2A}" type="parTrans" cxnId="{E8C8177A-3139-4DB3-93DF-59F9E111DA48}">
      <dgm:prSet/>
      <dgm:spPr/>
      <dgm:t>
        <a:bodyPr/>
        <a:lstStyle/>
        <a:p>
          <a:endParaRPr lang="fr-FR"/>
        </a:p>
      </dgm:t>
    </dgm:pt>
    <dgm:pt modelId="{2D854F82-2A14-4B5A-B856-AE6CA503F390}" type="sibTrans" cxnId="{E8C8177A-3139-4DB3-93DF-59F9E111DA48}">
      <dgm:prSet/>
      <dgm:spPr/>
      <dgm:t>
        <a:bodyPr/>
        <a:lstStyle/>
        <a:p>
          <a:endParaRPr lang="fr-FR"/>
        </a:p>
      </dgm:t>
    </dgm:pt>
    <dgm:pt modelId="{081501C8-7DC9-4680-A5FE-CA3FC5285404}">
      <dgm:prSet phldrT="[Texte]" custT="1"/>
      <dgm:spPr/>
      <dgm:t>
        <a:bodyPr/>
        <a:lstStyle/>
        <a:p>
          <a:r>
            <a:rPr lang="fr-FR" sz="2000" dirty="0"/>
            <a:t>Définir les caractéristiques de l’installation retenue</a:t>
          </a:r>
        </a:p>
      </dgm:t>
    </dgm:pt>
    <dgm:pt modelId="{0B20A8E7-F38A-4CBA-AC82-F02E271F5793}" type="parTrans" cxnId="{D5349D22-2E75-45D6-A910-9121C6E61E89}">
      <dgm:prSet/>
      <dgm:spPr/>
      <dgm:t>
        <a:bodyPr/>
        <a:lstStyle/>
        <a:p>
          <a:endParaRPr lang="fr-FR"/>
        </a:p>
      </dgm:t>
    </dgm:pt>
    <dgm:pt modelId="{79B4B2B2-BD0E-4FA4-9E83-C9E62A85D797}" type="sibTrans" cxnId="{D5349D22-2E75-45D6-A910-9121C6E61E89}">
      <dgm:prSet/>
      <dgm:spPr/>
      <dgm:t>
        <a:bodyPr/>
        <a:lstStyle/>
        <a:p>
          <a:endParaRPr lang="fr-FR"/>
        </a:p>
      </dgm:t>
    </dgm:pt>
    <dgm:pt modelId="{81C6E5D7-F8D9-4A84-8082-C018BF874A25}">
      <dgm:prSet phldrT="[Texte]"/>
      <dgm:spPr/>
      <dgm:t>
        <a:bodyPr/>
        <a:lstStyle/>
        <a:p>
          <a:endParaRPr lang="fr-FR" sz="2600" dirty="0"/>
        </a:p>
      </dgm:t>
    </dgm:pt>
    <dgm:pt modelId="{B4F72139-6977-483E-A3D3-0FB40160C967}" type="parTrans" cxnId="{9DF68A04-76E0-4316-ADAE-DC57A0594CA8}">
      <dgm:prSet/>
      <dgm:spPr/>
      <dgm:t>
        <a:bodyPr/>
        <a:lstStyle/>
        <a:p>
          <a:endParaRPr lang="fr-FR"/>
        </a:p>
      </dgm:t>
    </dgm:pt>
    <dgm:pt modelId="{D68E261B-2600-4BA8-B89D-A513AF622E13}" type="sibTrans" cxnId="{9DF68A04-76E0-4316-ADAE-DC57A0594CA8}">
      <dgm:prSet/>
      <dgm:spPr/>
      <dgm:t>
        <a:bodyPr/>
        <a:lstStyle/>
        <a:p>
          <a:endParaRPr lang="fr-FR"/>
        </a:p>
      </dgm:t>
    </dgm:pt>
    <dgm:pt modelId="{990A6EF4-AF75-49BB-9B78-4BEBDE413A5B}">
      <dgm:prSet phldrT="[Texte]" custT="1"/>
      <dgm:spPr/>
      <dgm:t>
        <a:bodyPr/>
        <a:lstStyle/>
        <a:p>
          <a:endParaRPr lang="fr-FR" sz="2000" dirty="0"/>
        </a:p>
      </dgm:t>
    </dgm:pt>
    <dgm:pt modelId="{00E93191-443B-4740-B08E-32B5D3D2EE1B}" type="parTrans" cxnId="{C1DD4856-C4BF-40DB-9844-B9E00128B7CD}">
      <dgm:prSet/>
      <dgm:spPr/>
      <dgm:t>
        <a:bodyPr/>
        <a:lstStyle/>
        <a:p>
          <a:endParaRPr lang="fr-FR"/>
        </a:p>
      </dgm:t>
    </dgm:pt>
    <dgm:pt modelId="{AFEDF42D-174D-437F-9D93-18BBDA8D34D4}" type="sibTrans" cxnId="{C1DD4856-C4BF-40DB-9844-B9E00128B7CD}">
      <dgm:prSet/>
      <dgm:spPr/>
      <dgm:t>
        <a:bodyPr/>
        <a:lstStyle/>
        <a:p>
          <a:endParaRPr lang="fr-FR"/>
        </a:p>
      </dgm:t>
    </dgm:pt>
    <dgm:pt modelId="{D2B7ACAA-A4D4-4EDA-8BA5-A6823C217D0A}">
      <dgm:prSet phldrT="[Texte]" custT="1"/>
      <dgm:spPr/>
      <dgm:t>
        <a:bodyPr/>
        <a:lstStyle/>
        <a:p>
          <a:r>
            <a:rPr lang="fr-FR" sz="2000" dirty="0"/>
            <a:t>Réaliser les travaux</a:t>
          </a:r>
        </a:p>
      </dgm:t>
    </dgm:pt>
    <dgm:pt modelId="{2C88C388-BB55-4EBC-B627-6F4F7091BFA6}" type="parTrans" cxnId="{33B4B5FC-8FE3-4762-AF40-3B6EE04BF9DA}">
      <dgm:prSet/>
      <dgm:spPr/>
      <dgm:t>
        <a:bodyPr/>
        <a:lstStyle/>
        <a:p>
          <a:endParaRPr lang="fr-FR"/>
        </a:p>
      </dgm:t>
    </dgm:pt>
    <dgm:pt modelId="{C32D66CA-C95B-492C-9276-D1A46C128443}" type="sibTrans" cxnId="{33B4B5FC-8FE3-4762-AF40-3B6EE04BF9DA}">
      <dgm:prSet/>
      <dgm:spPr/>
      <dgm:t>
        <a:bodyPr/>
        <a:lstStyle/>
        <a:p>
          <a:endParaRPr lang="fr-FR"/>
        </a:p>
      </dgm:t>
    </dgm:pt>
    <dgm:pt modelId="{92D28B86-2D7A-4F8A-B34A-66948C1E0FAB}">
      <dgm:prSet phldrT="[Texte]" custT="1"/>
      <dgm:spPr/>
      <dgm:t>
        <a:bodyPr/>
        <a:lstStyle/>
        <a:p>
          <a:r>
            <a:rPr lang="fr-FR" sz="2000" dirty="0"/>
            <a:t>Modifications électriques</a:t>
          </a:r>
        </a:p>
      </dgm:t>
    </dgm:pt>
    <dgm:pt modelId="{2766B8E5-A044-4892-A32C-C2F10136A8E0}" type="parTrans" cxnId="{C68362E3-F797-42D6-AFD3-8CFFF3F90310}">
      <dgm:prSet/>
      <dgm:spPr/>
      <dgm:t>
        <a:bodyPr/>
        <a:lstStyle/>
        <a:p>
          <a:endParaRPr lang="fr-FR"/>
        </a:p>
      </dgm:t>
    </dgm:pt>
    <dgm:pt modelId="{7C087464-2515-48A5-9ABF-606484D67E95}" type="sibTrans" cxnId="{C68362E3-F797-42D6-AFD3-8CFFF3F90310}">
      <dgm:prSet/>
      <dgm:spPr/>
      <dgm:t>
        <a:bodyPr/>
        <a:lstStyle/>
        <a:p>
          <a:endParaRPr lang="fr-FR"/>
        </a:p>
      </dgm:t>
    </dgm:pt>
    <dgm:pt modelId="{915E1B93-C947-4934-BA8D-E63CB9CCDFE7}">
      <dgm:prSet phldrT="[Texte]" custT="1"/>
      <dgm:spPr/>
      <dgm:t>
        <a:bodyPr/>
        <a:lstStyle/>
        <a:p>
          <a:r>
            <a:rPr lang="fr-FR" sz="1900" dirty="0"/>
            <a:t>Détermination des besoins (chauffage / rafraichissement)</a:t>
          </a:r>
        </a:p>
      </dgm:t>
    </dgm:pt>
    <dgm:pt modelId="{D11D5625-328D-465F-AB73-72032FF10693}" type="parTrans" cxnId="{66619F5F-37CF-4126-B151-9D12F355585C}">
      <dgm:prSet/>
      <dgm:spPr/>
      <dgm:t>
        <a:bodyPr/>
        <a:lstStyle/>
        <a:p>
          <a:endParaRPr lang="fr-FR"/>
        </a:p>
      </dgm:t>
    </dgm:pt>
    <dgm:pt modelId="{CA1AD95F-37D0-43A6-ADA1-DEC45EAF65BE}" type="sibTrans" cxnId="{66619F5F-37CF-4126-B151-9D12F355585C}">
      <dgm:prSet/>
      <dgm:spPr/>
      <dgm:t>
        <a:bodyPr/>
        <a:lstStyle/>
        <a:p>
          <a:endParaRPr lang="fr-FR"/>
        </a:p>
      </dgm:t>
    </dgm:pt>
    <dgm:pt modelId="{D09AC385-77A0-4CFD-B42B-C5CAC52EED60}">
      <dgm:prSet phldrT="[Texte]" custT="1"/>
      <dgm:spPr/>
      <dgm:t>
        <a:bodyPr/>
        <a:lstStyle/>
        <a:p>
          <a:r>
            <a:rPr lang="fr-FR" sz="2000" dirty="0"/>
            <a:t>Modifications hydrauliques</a:t>
          </a:r>
        </a:p>
      </dgm:t>
    </dgm:pt>
    <dgm:pt modelId="{2F087FAF-3B18-48CB-9480-8976CAFBB38E}" type="parTrans" cxnId="{73384906-A7DC-4DBB-8588-17D4B79AFC36}">
      <dgm:prSet/>
      <dgm:spPr/>
      <dgm:t>
        <a:bodyPr/>
        <a:lstStyle/>
        <a:p>
          <a:endParaRPr lang="fr-FR"/>
        </a:p>
      </dgm:t>
    </dgm:pt>
    <dgm:pt modelId="{54755F32-71A5-4511-A0AA-0E104ED9715E}" type="sibTrans" cxnId="{73384906-A7DC-4DBB-8588-17D4B79AFC36}">
      <dgm:prSet/>
      <dgm:spPr/>
      <dgm:t>
        <a:bodyPr/>
        <a:lstStyle/>
        <a:p>
          <a:endParaRPr lang="fr-FR"/>
        </a:p>
      </dgm:t>
    </dgm:pt>
    <dgm:pt modelId="{43F7AC15-DF5F-4C0A-BFA5-2CE3BB1EDE44}">
      <dgm:prSet phldrT="[Texte]" custT="1"/>
      <dgm:spPr/>
      <dgm:t>
        <a:bodyPr/>
        <a:lstStyle/>
        <a:p>
          <a:r>
            <a:rPr lang="fr-FR" sz="2000" dirty="0"/>
            <a:t>Chiffrer la solution et préparer les travaux</a:t>
          </a:r>
        </a:p>
      </dgm:t>
    </dgm:pt>
    <dgm:pt modelId="{FABD8F78-0529-42AE-8109-BC6759B68A32}" type="parTrans" cxnId="{3404655F-EB92-4880-8441-7B19D019FC25}">
      <dgm:prSet/>
      <dgm:spPr/>
      <dgm:t>
        <a:bodyPr/>
        <a:lstStyle/>
        <a:p>
          <a:endParaRPr lang="fr-FR"/>
        </a:p>
      </dgm:t>
    </dgm:pt>
    <dgm:pt modelId="{4C39E08E-67AF-4D90-B710-B5C4FE329E8B}" type="sibTrans" cxnId="{3404655F-EB92-4880-8441-7B19D019FC25}">
      <dgm:prSet/>
      <dgm:spPr/>
      <dgm:t>
        <a:bodyPr/>
        <a:lstStyle/>
        <a:p>
          <a:endParaRPr lang="fr-FR"/>
        </a:p>
      </dgm:t>
    </dgm:pt>
    <dgm:pt modelId="{CE55949C-AA0D-4AEB-8130-1F2ECB6C7DAD}">
      <dgm:prSet phldrT="[Texte]" custT="1"/>
      <dgm:spPr/>
      <dgm:t>
        <a:bodyPr/>
        <a:lstStyle/>
        <a:p>
          <a:r>
            <a:rPr lang="fr-FR" sz="1800" dirty="0"/>
            <a:t>Comparaison qualitative des solutions (investissement, exploitation, environnemental)</a:t>
          </a:r>
        </a:p>
      </dgm:t>
    </dgm:pt>
    <dgm:pt modelId="{AC3C7C6C-131E-49CD-8E44-3363E06CF164}" type="parTrans" cxnId="{A25E9C6E-4D8C-4FC4-8081-BD40D35D329F}">
      <dgm:prSet/>
      <dgm:spPr/>
      <dgm:t>
        <a:bodyPr/>
        <a:lstStyle/>
        <a:p>
          <a:endParaRPr lang="fr-FR"/>
        </a:p>
      </dgm:t>
    </dgm:pt>
    <dgm:pt modelId="{705E7593-8DEE-4987-8528-8E3FAE515003}" type="sibTrans" cxnId="{A25E9C6E-4D8C-4FC4-8081-BD40D35D329F}">
      <dgm:prSet/>
      <dgm:spPr/>
      <dgm:t>
        <a:bodyPr/>
        <a:lstStyle/>
        <a:p>
          <a:endParaRPr lang="fr-FR"/>
        </a:p>
      </dgm:t>
    </dgm:pt>
    <dgm:pt modelId="{53CC2C0B-DD88-4672-8178-D23B38335AA8}" type="pres">
      <dgm:prSet presAssocID="{2BC69A9F-07BC-4B0F-A5F9-A8715FDC5FC7}" presName="linear" presStyleCnt="0">
        <dgm:presLayoutVars>
          <dgm:dir/>
          <dgm:resizeHandles val="exact"/>
        </dgm:presLayoutVars>
      </dgm:prSet>
      <dgm:spPr/>
    </dgm:pt>
    <dgm:pt modelId="{016A4931-0408-4DEC-8DB9-FF85CD346E4F}" type="pres">
      <dgm:prSet presAssocID="{56F1ECF3-3A05-4EEB-BDA5-343129F6DB2E}" presName="comp" presStyleCnt="0"/>
      <dgm:spPr/>
    </dgm:pt>
    <dgm:pt modelId="{2A19E434-A95F-4519-80BC-78CBC341FB60}" type="pres">
      <dgm:prSet presAssocID="{56F1ECF3-3A05-4EEB-BDA5-343129F6DB2E}" presName="box" presStyleLbl="node1" presStyleIdx="0" presStyleCnt="1" custScaleY="100098"/>
      <dgm:spPr/>
    </dgm:pt>
    <dgm:pt modelId="{F6E34F3B-038B-4C6F-A027-7A5C8A82A770}" type="pres">
      <dgm:prSet presAssocID="{56F1ECF3-3A05-4EEB-BDA5-343129F6DB2E}" presName="img" presStyleLbl="fgImgPlace1" presStyleIdx="0" presStyleCnt="1" custScaleY="65929"/>
      <dgm:spPr>
        <a:blipFill rotWithShape="1">
          <a:blip xmlns:r="http://schemas.openxmlformats.org/officeDocument/2006/relationships" r:embed="rId1"/>
          <a:srcRect/>
          <a:stretch>
            <a:fillRect l="-13000" r="-13000"/>
          </a:stretch>
        </a:blipFill>
      </dgm:spPr>
    </dgm:pt>
    <dgm:pt modelId="{88F65DFD-9CD9-4747-8E97-1E8FE214973E}" type="pres">
      <dgm:prSet presAssocID="{56F1ECF3-3A05-4EEB-BDA5-343129F6DB2E}" presName="text" presStyleLbl="node1" presStyleIdx="0" presStyleCnt="1">
        <dgm:presLayoutVars>
          <dgm:bulletEnabled val="1"/>
        </dgm:presLayoutVars>
      </dgm:prSet>
      <dgm:spPr/>
    </dgm:pt>
  </dgm:ptLst>
  <dgm:cxnLst>
    <dgm:cxn modelId="{9DF68A04-76E0-4316-ADAE-DC57A0594CA8}" srcId="{56F1ECF3-3A05-4EEB-BDA5-343129F6DB2E}" destId="{81C6E5D7-F8D9-4A84-8082-C018BF874A25}" srcOrd="6" destOrd="0" parTransId="{B4F72139-6977-483E-A3D3-0FB40160C967}" sibTransId="{D68E261B-2600-4BA8-B89D-A513AF622E13}"/>
    <dgm:cxn modelId="{73384906-A7DC-4DBB-8588-17D4B79AFC36}" srcId="{081501C8-7DC9-4680-A5FE-CA3FC5285404}" destId="{D09AC385-77A0-4CFD-B42B-C5CAC52EED60}" srcOrd="1" destOrd="0" parTransId="{2F087FAF-3B18-48CB-9480-8976CAFBB38E}" sibTransId="{54755F32-71A5-4511-A0AA-0E104ED9715E}"/>
    <dgm:cxn modelId="{ED82110F-F1B5-484E-A48B-4D45E7C9D7B8}" type="presOf" srcId="{43F7AC15-DF5F-4C0A-BFA5-2CE3BB1EDE44}" destId="{88F65DFD-9CD9-4747-8E97-1E8FE214973E}" srcOrd="1" destOrd="8" presId="urn:microsoft.com/office/officeart/2005/8/layout/vList4"/>
    <dgm:cxn modelId="{D5349D22-2E75-45D6-A910-9121C6E61E89}" srcId="{56F1ECF3-3A05-4EEB-BDA5-343129F6DB2E}" destId="{081501C8-7DC9-4680-A5FE-CA3FC5285404}" srcOrd="2" destOrd="0" parTransId="{0B20A8E7-F38A-4CBA-AC82-F02E271F5793}" sibTransId="{79B4B2B2-BD0E-4FA4-9E83-C9E62A85D797}"/>
    <dgm:cxn modelId="{16D05233-435A-4A2C-8D88-07761B11AC94}" type="presOf" srcId="{915E1B93-C947-4934-BA8D-E63CB9CCDFE7}" destId="{88F65DFD-9CD9-4747-8E97-1E8FE214973E}" srcOrd="1" destOrd="5" presId="urn:microsoft.com/office/officeart/2005/8/layout/vList4"/>
    <dgm:cxn modelId="{3404655F-EB92-4880-8441-7B19D019FC25}" srcId="{56F1ECF3-3A05-4EEB-BDA5-343129F6DB2E}" destId="{43F7AC15-DF5F-4C0A-BFA5-2CE3BB1EDE44}" srcOrd="3" destOrd="0" parTransId="{FABD8F78-0529-42AE-8109-BC6759B68A32}" sibTransId="{4C39E08E-67AF-4D90-B710-B5C4FE329E8B}"/>
    <dgm:cxn modelId="{66619F5F-37CF-4126-B151-9D12F355585C}" srcId="{081501C8-7DC9-4680-A5FE-CA3FC5285404}" destId="{915E1B93-C947-4934-BA8D-E63CB9CCDFE7}" srcOrd="0" destOrd="0" parTransId="{D11D5625-328D-465F-AB73-72032FF10693}" sibTransId="{CA1AD95F-37D0-43A6-ADA1-DEC45EAF65BE}"/>
    <dgm:cxn modelId="{A38EA342-F5ED-4C25-98F1-ABDBBE5F0537}" srcId="{2BC69A9F-07BC-4B0F-A5F9-A8715FDC5FC7}" destId="{56F1ECF3-3A05-4EEB-BDA5-343129F6DB2E}" srcOrd="0" destOrd="0" parTransId="{73CB1204-9AD3-4728-B759-75A35D7F1E02}" sibTransId="{FF8F48AA-5797-48A1-A3E4-928801E0A623}"/>
    <dgm:cxn modelId="{8E292B66-0948-4EB6-A1B4-D36AA96856A2}" type="presOf" srcId="{92D28B86-2D7A-4F8A-B34A-66948C1E0FAB}" destId="{2A19E434-A95F-4519-80BC-78CBC341FB60}" srcOrd="0" destOrd="7" presId="urn:microsoft.com/office/officeart/2005/8/layout/vList4"/>
    <dgm:cxn modelId="{BFA1B167-C4A0-44B1-9F3F-9C0BA0CF6BDF}" type="presOf" srcId="{D2B7ACAA-A4D4-4EDA-8BA5-A6823C217D0A}" destId="{2A19E434-A95F-4519-80BC-78CBC341FB60}" srcOrd="0" destOrd="9" presId="urn:microsoft.com/office/officeart/2005/8/layout/vList4"/>
    <dgm:cxn modelId="{EA14104D-31F9-475E-A6A5-EBBDBB4C42CE}" type="presOf" srcId="{43F7AC15-DF5F-4C0A-BFA5-2CE3BB1EDE44}" destId="{2A19E434-A95F-4519-80BC-78CBC341FB60}" srcOrd="0" destOrd="8" presId="urn:microsoft.com/office/officeart/2005/8/layout/vList4"/>
    <dgm:cxn modelId="{B31B2A6D-CBB1-48B3-8762-7FA8F501A6ED}" type="presOf" srcId="{56F1ECF3-3A05-4EEB-BDA5-343129F6DB2E}" destId="{88F65DFD-9CD9-4747-8E97-1E8FE214973E}" srcOrd="1" destOrd="0" presId="urn:microsoft.com/office/officeart/2005/8/layout/vList4"/>
    <dgm:cxn modelId="{8C4B3C4D-1608-4189-BE64-2D8B3BC87837}" type="presOf" srcId="{CE55949C-AA0D-4AEB-8130-1F2ECB6C7DAD}" destId="{2A19E434-A95F-4519-80BC-78CBC341FB60}" srcOrd="0" destOrd="2" presId="urn:microsoft.com/office/officeart/2005/8/layout/vList4"/>
    <dgm:cxn modelId="{A25E9C6E-4D8C-4FC4-8081-BD40D35D329F}" srcId="{D3BF8600-2CDF-4145-A997-94D92046C880}" destId="{CE55949C-AA0D-4AEB-8130-1F2ECB6C7DAD}" srcOrd="0" destOrd="0" parTransId="{AC3C7C6C-131E-49CD-8E44-3363E06CF164}" sibTransId="{705E7593-8DEE-4987-8528-8E3FAE515003}"/>
    <dgm:cxn modelId="{8193CF4E-97D5-45C8-AEC8-25F72CD9DAE9}" type="presOf" srcId="{CE55949C-AA0D-4AEB-8130-1F2ECB6C7DAD}" destId="{88F65DFD-9CD9-4747-8E97-1E8FE214973E}" srcOrd="1" destOrd="2" presId="urn:microsoft.com/office/officeart/2005/8/layout/vList4"/>
    <dgm:cxn modelId="{97699272-195A-4E05-9066-A554D2CDD45C}" type="presOf" srcId="{D09AC385-77A0-4CFD-B42B-C5CAC52EED60}" destId="{88F65DFD-9CD9-4747-8E97-1E8FE214973E}" srcOrd="1" destOrd="6" presId="urn:microsoft.com/office/officeart/2005/8/layout/vList4"/>
    <dgm:cxn modelId="{C5712C76-26DB-4554-936F-8CD64F96D500}" type="presOf" srcId="{990A6EF4-AF75-49BB-9B78-4BEBDE413A5B}" destId="{2A19E434-A95F-4519-80BC-78CBC341FB60}" srcOrd="0" destOrd="10" presId="urn:microsoft.com/office/officeart/2005/8/layout/vList4"/>
    <dgm:cxn modelId="{C1DD4856-C4BF-40DB-9844-B9E00128B7CD}" srcId="{56F1ECF3-3A05-4EEB-BDA5-343129F6DB2E}" destId="{990A6EF4-AF75-49BB-9B78-4BEBDE413A5B}" srcOrd="5" destOrd="0" parTransId="{00E93191-443B-4740-B08E-32B5D3D2EE1B}" sibTransId="{AFEDF42D-174D-437F-9D93-18BBDA8D34D4}"/>
    <dgm:cxn modelId="{5FB9CB76-C781-43C4-9868-15CB6B78FFB5}" type="presOf" srcId="{D3BF8600-2CDF-4145-A997-94D92046C880}" destId="{88F65DFD-9CD9-4747-8E97-1E8FE214973E}" srcOrd="1" destOrd="1" presId="urn:microsoft.com/office/officeart/2005/8/layout/vList4"/>
    <dgm:cxn modelId="{E8C8177A-3139-4DB3-93DF-59F9E111DA48}" srcId="{56F1ECF3-3A05-4EEB-BDA5-343129F6DB2E}" destId="{CB222DA6-533B-42C6-8D77-972B2060C43D}" srcOrd="1" destOrd="0" parTransId="{00502A14-CB09-4699-9E90-09EDE7058B2A}" sibTransId="{2D854F82-2A14-4B5A-B856-AE6CA503F390}"/>
    <dgm:cxn modelId="{DEBDEB87-8E59-4A26-A62B-9BF172C0D573}" type="presOf" srcId="{915E1B93-C947-4934-BA8D-E63CB9CCDFE7}" destId="{2A19E434-A95F-4519-80BC-78CBC341FB60}" srcOrd="0" destOrd="5" presId="urn:microsoft.com/office/officeart/2005/8/layout/vList4"/>
    <dgm:cxn modelId="{F5A8F38A-2BF7-43C2-B974-D4DBF8BDC620}" type="presOf" srcId="{CB222DA6-533B-42C6-8D77-972B2060C43D}" destId="{2A19E434-A95F-4519-80BC-78CBC341FB60}" srcOrd="0" destOrd="3" presId="urn:microsoft.com/office/officeart/2005/8/layout/vList4"/>
    <dgm:cxn modelId="{F75B5897-150E-466A-9D22-06F2D7749F89}" type="presOf" srcId="{81C6E5D7-F8D9-4A84-8082-C018BF874A25}" destId="{88F65DFD-9CD9-4747-8E97-1E8FE214973E}" srcOrd="1" destOrd="11" presId="urn:microsoft.com/office/officeart/2005/8/layout/vList4"/>
    <dgm:cxn modelId="{85345F9E-B3CE-4E8D-97E6-994A849861F0}" type="presOf" srcId="{990A6EF4-AF75-49BB-9B78-4BEBDE413A5B}" destId="{88F65DFD-9CD9-4747-8E97-1E8FE214973E}" srcOrd="1" destOrd="10" presId="urn:microsoft.com/office/officeart/2005/8/layout/vList4"/>
    <dgm:cxn modelId="{143160A2-48E1-4C2D-B87A-6499F02AE953}" type="presOf" srcId="{92D28B86-2D7A-4F8A-B34A-66948C1E0FAB}" destId="{88F65DFD-9CD9-4747-8E97-1E8FE214973E}" srcOrd="1" destOrd="7" presId="urn:microsoft.com/office/officeart/2005/8/layout/vList4"/>
    <dgm:cxn modelId="{5DC9AAB7-B439-4642-B16C-73B0756FD9F8}" type="presOf" srcId="{081501C8-7DC9-4680-A5FE-CA3FC5285404}" destId="{2A19E434-A95F-4519-80BC-78CBC341FB60}" srcOrd="0" destOrd="4" presId="urn:microsoft.com/office/officeart/2005/8/layout/vList4"/>
    <dgm:cxn modelId="{E83D6BBB-E94D-48F7-A733-AD1E0DDE397F}" type="presOf" srcId="{D2B7ACAA-A4D4-4EDA-8BA5-A6823C217D0A}" destId="{88F65DFD-9CD9-4747-8E97-1E8FE214973E}" srcOrd="1" destOrd="9" presId="urn:microsoft.com/office/officeart/2005/8/layout/vList4"/>
    <dgm:cxn modelId="{7F9199C1-6961-4BFF-8FBB-0C4B1AD7A55F}" type="presOf" srcId="{D3BF8600-2CDF-4145-A997-94D92046C880}" destId="{2A19E434-A95F-4519-80BC-78CBC341FB60}" srcOrd="0" destOrd="1" presId="urn:microsoft.com/office/officeart/2005/8/layout/vList4"/>
    <dgm:cxn modelId="{08AEB2CB-A2F1-41CA-A24A-2CB02F425419}" type="presOf" srcId="{CB222DA6-533B-42C6-8D77-972B2060C43D}" destId="{88F65DFD-9CD9-4747-8E97-1E8FE214973E}" srcOrd="1" destOrd="3" presId="urn:microsoft.com/office/officeart/2005/8/layout/vList4"/>
    <dgm:cxn modelId="{6C1715D8-E51B-4CDF-BE4A-789F05B69824}" type="presOf" srcId="{56F1ECF3-3A05-4EEB-BDA5-343129F6DB2E}" destId="{2A19E434-A95F-4519-80BC-78CBC341FB60}" srcOrd="0" destOrd="0" presId="urn:microsoft.com/office/officeart/2005/8/layout/vList4"/>
    <dgm:cxn modelId="{DBC7D4DF-DC91-46AA-B3F9-356CAC36C41E}" srcId="{56F1ECF3-3A05-4EEB-BDA5-343129F6DB2E}" destId="{D3BF8600-2CDF-4145-A997-94D92046C880}" srcOrd="0" destOrd="0" parTransId="{EF95E43D-023B-4D91-B7DF-318D478CDB59}" sibTransId="{B85F1488-40F0-4C95-B0E8-1A2E8DF58B18}"/>
    <dgm:cxn modelId="{6AE7DEE1-99CD-41A9-94AC-5FC554F3C32B}" type="presOf" srcId="{D09AC385-77A0-4CFD-B42B-C5CAC52EED60}" destId="{2A19E434-A95F-4519-80BC-78CBC341FB60}" srcOrd="0" destOrd="6" presId="urn:microsoft.com/office/officeart/2005/8/layout/vList4"/>
    <dgm:cxn modelId="{C68362E3-F797-42D6-AFD3-8CFFF3F90310}" srcId="{081501C8-7DC9-4680-A5FE-CA3FC5285404}" destId="{92D28B86-2D7A-4F8A-B34A-66948C1E0FAB}" srcOrd="2" destOrd="0" parTransId="{2766B8E5-A044-4892-A32C-C2F10136A8E0}" sibTransId="{7C087464-2515-48A5-9ABF-606484D67E95}"/>
    <dgm:cxn modelId="{E0EB67EA-3A4F-48F2-95CC-18BB554EBC6F}" type="presOf" srcId="{081501C8-7DC9-4680-A5FE-CA3FC5285404}" destId="{88F65DFD-9CD9-4747-8E97-1E8FE214973E}" srcOrd="1" destOrd="4" presId="urn:microsoft.com/office/officeart/2005/8/layout/vList4"/>
    <dgm:cxn modelId="{2E183CF1-4EF6-46AB-AAE0-7E515B9EADD0}" type="presOf" srcId="{2BC69A9F-07BC-4B0F-A5F9-A8715FDC5FC7}" destId="{53CC2C0B-DD88-4672-8178-D23B38335AA8}" srcOrd="0" destOrd="0" presId="urn:microsoft.com/office/officeart/2005/8/layout/vList4"/>
    <dgm:cxn modelId="{A6E1F5F9-CAEE-4CC7-90C4-FF4A1AC0B487}" type="presOf" srcId="{81C6E5D7-F8D9-4A84-8082-C018BF874A25}" destId="{2A19E434-A95F-4519-80BC-78CBC341FB60}" srcOrd="0" destOrd="11" presId="urn:microsoft.com/office/officeart/2005/8/layout/vList4"/>
    <dgm:cxn modelId="{33B4B5FC-8FE3-4762-AF40-3B6EE04BF9DA}" srcId="{56F1ECF3-3A05-4EEB-BDA5-343129F6DB2E}" destId="{D2B7ACAA-A4D4-4EDA-8BA5-A6823C217D0A}" srcOrd="4" destOrd="0" parTransId="{2C88C388-BB55-4EBC-B627-6F4F7091BFA6}" sibTransId="{C32D66CA-C95B-492C-9276-D1A46C128443}"/>
    <dgm:cxn modelId="{674ED69A-054C-4D3A-BCC0-9F7C4A073813}" type="presParOf" srcId="{53CC2C0B-DD88-4672-8178-D23B38335AA8}" destId="{016A4931-0408-4DEC-8DB9-FF85CD346E4F}" srcOrd="0" destOrd="0" presId="urn:microsoft.com/office/officeart/2005/8/layout/vList4"/>
    <dgm:cxn modelId="{9201D04A-45CF-44B3-AFFD-213A7DCCE035}" type="presParOf" srcId="{016A4931-0408-4DEC-8DB9-FF85CD346E4F}" destId="{2A19E434-A95F-4519-80BC-78CBC341FB60}" srcOrd="0" destOrd="0" presId="urn:microsoft.com/office/officeart/2005/8/layout/vList4"/>
    <dgm:cxn modelId="{FCF36111-FA2B-46CF-BC5D-9FA8CFFE40D1}" type="presParOf" srcId="{016A4931-0408-4DEC-8DB9-FF85CD346E4F}" destId="{F6E34F3B-038B-4C6F-A027-7A5C8A82A770}" srcOrd="1" destOrd="0" presId="urn:microsoft.com/office/officeart/2005/8/layout/vList4"/>
    <dgm:cxn modelId="{38E1DE4D-D881-49F9-8FA9-4A2DF7AA1505}" type="presParOf" srcId="{016A4931-0408-4DEC-8DB9-FF85CD346E4F}" destId="{88F65DFD-9CD9-4747-8E97-1E8FE214973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2EB7E5F-71D1-4F24-B140-F9B89572127E}" type="doc">
      <dgm:prSet loTypeId="urn:microsoft.com/office/officeart/2005/8/layout/arrow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569D8EA-8159-40E8-AF12-69A2998678DA}" type="pres">
      <dgm:prSet presAssocID="{A2EB7E5F-71D1-4F24-B140-F9B89572127E}" presName="cycle" presStyleCnt="0">
        <dgm:presLayoutVars>
          <dgm:dir/>
          <dgm:resizeHandles val="exact"/>
        </dgm:presLayoutVars>
      </dgm:prSet>
      <dgm:spPr/>
    </dgm:pt>
  </dgm:ptLst>
  <dgm:cxnLst>
    <dgm:cxn modelId="{DDFD486B-2C48-4078-93D0-ECB4C05F9B60}" type="presOf" srcId="{A2EB7E5F-71D1-4F24-B140-F9B89572127E}" destId="{2569D8EA-8159-40E8-AF12-69A2998678DA}" srcOrd="0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BC69A9F-07BC-4B0F-A5F9-A8715FDC5FC7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6F1ECF3-3A05-4EEB-BDA5-343129F6DB2E}">
      <dgm:prSet phldrT="[Texte]" custT="1"/>
      <dgm:spPr/>
      <dgm:t>
        <a:bodyPr/>
        <a:lstStyle/>
        <a:p>
          <a:r>
            <a:rPr lang="fr-FR" sz="2000" dirty="0">
              <a:solidFill>
                <a:schemeClr val="accent5">
                  <a:lumMod val="60000"/>
                  <a:lumOff val="40000"/>
                </a:schemeClr>
              </a:solidFill>
            </a:rPr>
            <a:t>Mise en place d’un équipement de récupération d’énergie</a:t>
          </a:r>
        </a:p>
      </dgm:t>
    </dgm:pt>
    <dgm:pt modelId="{73CB1204-9AD3-4728-B759-75A35D7F1E02}" type="parTrans" cxnId="{A38EA342-F5ED-4C25-98F1-ABDBBE5F0537}">
      <dgm:prSet/>
      <dgm:spPr/>
      <dgm:t>
        <a:bodyPr/>
        <a:lstStyle/>
        <a:p>
          <a:endParaRPr lang="fr-FR"/>
        </a:p>
      </dgm:t>
    </dgm:pt>
    <dgm:pt modelId="{FF8F48AA-5797-48A1-A3E4-928801E0A623}" type="sibTrans" cxnId="{A38EA342-F5ED-4C25-98F1-ABDBBE5F0537}">
      <dgm:prSet/>
      <dgm:spPr/>
      <dgm:t>
        <a:bodyPr/>
        <a:lstStyle/>
        <a:p>
          <a:endParaRPr lang="fr-FR"/>
        </a:p>
      </dgm:t>
    </dgm:pt>
    <dgm:pt modelId="{D3BF8600-2CDF-4145-A997-94D92046C880}">
      <dgm:prSet phldrT="[Texte]" custT="1"/>
      <dgm:spPr/>
      <dgm:t>
        <a:bodyPr/>
        <a:lstStyle/>
        <a:p>
          <a:r>
            <a:rPr lang="fr-FR" sz="2000" dirty="0"/>
            <a:t>Etudier des solutions (échangeurs / récupérateurs)</a:t>
          </a:r>
        </a:p>
      </dgm:t>
    </dgm:pt>
    <dgm:pt modelId="{EF95E43D-023B-4D91-B7DF-318D478CDB59}" type="parTrans" cxnId="{DBC7D4DF-DC91-46AA-B3F9-356CAC36C41E}">
      <dgm:prSet/>
      <dgm:spPr/>
      <dgm:t>
        <a:bodyPr/>
        <a:lstStyle/>
        <a:p>
          <a:endParaRPr lang="fr-FR"/>
        </a:p>
      </dgm:t>
    </dgm:pt>
    <dgm:pt modelId="{B85F1488-40F0-4C95-B0E8-1A2E8DF58B18}" type="sibTrans" cxnId="{DBC7D4DF-DC91-46AA-B3F9-356CAC36C41E}">
      <dgm:prSet/>
      <dgm:spPr/>
      <dgm:t>
        <a:bodyPr/>
        <a:lstStyle/>
        <a:p>
          <a:endParaRPr lang="fr-FR"/>
        </a:p>
      </dgm:t>
    </dgm:pt>
    <dgm:pt modelId="{CB222DA6-533B-42C6-8D77-972B2060C43D}">
      <dgm:prSet phldrT="[Texte]" custT="1"/>
      <dgm:spPr/>
      <dgm:t>
        <a:bodyPr/>
        <a:lstStyle/>
        <a:p>
          <a:r>
            <a:rPr lang="fr-FR" sz="2000" dirty="0"/>
            <a:t>Choisir la solution la plus adaptée aux besoins</a:t>
          </a:r>
        </a:p>
      </dgm:t>
    </dgm:pt>
    <dgm:pt modelId="{00502A14-CB09-4699-9E90-09EDE7058B2A}" type="parTrans" cxnId="{E8C8177A-3139-4DB3-93DF-59F9E111DA48}">
      <dgm:prSet/>
      <dgm:spPr/>
      <dgm:t>
        <a:bodyPr/>
        <a:lstStyle/>
        <a:p>
          <a:endParaRPr lang="fr-FR"/>
        </a:p>
      </dgm:t>
    </dgm:pt>
    <dgm:pt modelId="{2D854F82-2A14-4B5A-B856-AE6CA503F390}" type="sibTrans" cxnId="{E8C8177A-3139-4DB3-93DF-59F9E111DA48}">
      <dgm:prSet/>
      <dgm:spPr/>
      <dgm:t>
        <a:bodyPr/>
        <a:lstStyle/>
        <a:p>
          <a:endParaRPr lang="fr-FR"/>
        </a:p>
      </dgm:t>
    </dgm:pt>
    <dgm:pt modelId="{081501C8-7DC9-4680-A5FE-CA3FC5285404}">
      <dgm:prSet phldrT="[Texte]" custT="1"/>
      <dgm:spPr/>
      <dgm:t>
        <a:bodyPr/>
        <a:lstStyle/>
        <a:p>
          <a:r>
            <a:rPr lang="fr-FR" sz="2000" dirty="0"/>
            <a:t>Définir les caractéristiques de l’installation retenue</a:t>
          </a:r>
        </a:p>
      </dgm:t>
    </dgm:pt>
    <dgm:pt modelId="{0B20A8E7-F38A-4CBA-AC82-F02E271F5793}" type="parTrans" cxnId="{D5349D22-2E75-45D6-A910-9121C6E61E89}">
      <dgm:prSet/>
      <dgm:spPr/>
      <dgm:t>
        <a:bodyPr/>
        <a:lstStyle/>
        <a:p>
          <a:endParaRPr lang="fr-FR"/>
        </a:p>
      </dgm:t>
    </dgm:pt>
    <dgm:pt modelId="{79B4B2B2-BD0E-4FA4-9E83-C9E62A85D797}" type="sibTrans" cxnId="{D5349D22-2E75-45D6-A910-9121C6E61E89}">
      <dgm:prSet/>
      <dgm:spPr/>
      <dgm:t>
        <a:bodyPr/>
        <a:lstStyle/>
        <a:p>
          <a:endParaRPr lang="fr-FR"/>
        </a:p>
      </dgm:t>
    </dgm:pt>
    <dgm:pt modelId="{81C6E5D7-F8D9-4A84-8082-C018BF874A25}">
      <dgm:prSet phldrT="[Texte]"/>
      <dgm:spPr/>
      <dgm:t>
        <a:bodyPr/>
        <a:lstStyle/>
        <a:p>
          <a:endParaRPr lang="fr-FR" sz="2600" dirty="0"/>
        </a:p>
      </dgm:t>
    </dgm:pt>
    <dgm:pt modelId="{B4F72139-6977-483E-A3D3-0FB40160C967}" type="parTrans" cxnId="{9DF68A04-76E0-4316-ADAE-DC57A0594CA8}">
      <dgm:prSet/>
      <dgm:spPr/>
      <dgm:t>
        <a:bodyPr/>
        <a:lstStyle/>
        <a:p>
          <a:endParaRPr lang="fr-FR"/>
        </a:p>
      </dgm:t>
    </dgm:pt>
    <dgm:pt modelId="{D68E261B-2600-4BA8-B89D-A513AF622E13}" type="sibTrans" cxnId="{9DF68A04-76E0-4316-ADAE-DC57A0594CA8}">
      <dgm:prSet/>
      <dgm:spPr/>
      <dgm:t>
        <a:bodyPr/>
        <a:lstStyle/>
        <a:p>
          <a:endParaRPr lang="fr-FR"/>
        </a:p>
      </dgm:t>
    </dgm:pt>
    <dgm:pt modelId="{990A6EF4-AF75-49BB-9B78-4BEBDE413A5B}">
      <dgm:prSet phldrT="[Texte]" custT="1"/>
      <dgm:spPr/>
      <dgm:t>
        <a:bodyPr/>
        <a:lstStyle/>
        <a:p>
          <a:endParaRPr lang="fr-FR" sz="2000" dirty="0"/>
        </a:p>
      </dgm:t>
    </dgm:pt>
    <dgm:pt modelId="{00E93191-443B-4740-B08E-32B5D3D2EE1B}" type="parTrans" cxnId="{C1DD4856-C4BF-40DB-9844-B9E00128B7CD}">
      <dgm:prSet/>
      <dgm:spPr/>
      <dgm:t>
        <a:bodyPr/>
        <a:lstStyle/>
        <a:p>
          <a:endParaRPr lang="fr-FR"/>
        </a:p>
      </dgm:t>
    </dgm:pt>
    <dgm:pt modelId="{AFEDF42D-174D-437F-9D93-18BBDA8D34D4}" type="sibTrans" cxnId="{C1DD4856-C4BF-40DB-9844-B9E00128B7CD}">
      <dgm:prSet/>
      <dgm:spPr/>
      <dgm:t>
        <a:bodyPr/>
        <a:lstStyle/>
        <a:p>
          <a:endParaRPr lang="fr-FR"/>
        </a:p>
      </dgm:t>
    </dgm:pt>
    <dgm:pt modelId="{D2B7ACAA-A4D4-4EDA-8BA5-A6823C217D0A}">
      <dgm:prSet phldrT="[Texte]" custT="1"/>
      <dgm:spPr/>
      <dgm:t>
        <a:bodyPr/>
        <a:lstStyle/>
        <a:p>
          <a:r>
            <a:rPr lang="fr-FR" sz="2000" dirty="0"/>
            <a:t>Réaliser les travaux</a:t>
          </a:r>
        </a:p>
      </dgm:t>
    </dgm:pt>
    <dgm:pt modelId="{2C88C388-BB55-4EBC-B627-6F4F7091BFA6}" type="parTrans" cxnId="{33B4B5FC-8FE3-4762-AF40-3B6EE04BF9DA}">
      <dgm:prSet/>
      <dgm:spPr/>
      <dgm:t>
        <a:bodyPr/>
        <a:lstStyle/>
        <a:p>
          <a:endParaRPr lang="fr-FR"/>
        </a:p>
      </dgm:t>
    </dgm:pt>
    <dgm:pt modelId="{C32D66CA-C95B-492C-9276-D1A46C128443}" type="sibTrans" cxnId="{33B4B5FC-8FE3-4762-AF40-3B6EE04BF9DA}">
      <dgm:prSet/>
      <dgm:spPr/>
      <dgm:t>
        <a:bodyPr/>
        <a:lstStyle/>
        <a:p>
          <a:endParaRPr lang="fr-FR"/>
        </a:p>
      </dgm:t>
    </dgm:pt>
    <dgm:pt modelId="{92D28B86-2D7A-4F8A-B34A-66948C1E0FAB}">
      <dgm:prSet phldrT="[Texte]" custT="1"/>
      <dgm:spPr/>
      <dgm:t>
        <a:bodyPr/>
        <a:lstStyle/>
        <a:p>
          <a:r>
            <a:rPr lang="fr-FR" sz="2000" dirty="0"/>
            <a:t>Modifications électriques</a:t>
          </a:r>
        </a:p>
      </dgm:t>
    </dgm:pt>
    <dgm:pt modelId="{2766B8E5-A044-4892-A32C-C2F10136A8E0}" type="parTrans" cxnId="{C68362E3-F797-42D6-AFD3-8CFFF3F90310}">
      <dgm:prSet/>
      <dgm:spPr/>
      <dgm:t>
        <a:bodyPr/>
        <a:lstStyle/>
        <a:p>
          <a:endParaRPr lang="fr-FR"/>
        </a:p>
      </dgm:t>
    </dgm:pt>
    <dgm:pt modelId="{7C087464-2515-48A5-9ABF-606484D67E95}" type="sibTrans" cxnId="{C68362E3-F797-42D6-AFD3-8CFFF3F90310}">
      <dgm:prSet/>
      <dgm:spPr/>
      <dgm:t>
        <a:bodyPr/>
        <a:lstStyle/>
        <a:p>
          <a:endParaRPr lang="fr-FR"/>
        </a:p>
      </dgm:t>
    </dgm:pt>
    <dgm:pt modelId="{915E1B93-C947-4934-BA8D-E63CB9CCDFE7}">
      <dgm:prSet phldrT="[Texte]" custT="1"/>
      <dgm:spPr/>
      <dgm:t>
        <a:bodyPr/>
        <a:lstStyle/>
        <a:p>
          <a:r>
            <a:rPr lang="fr-FR" sz="2000" dirty="0"/>
            <a:t>Détermination des gains énergétiques</a:t>
          </a:r>
        </a:p>
      </dgm:t>
    </dgm:pt>
    <dgm:pt modelId="{D11D5625-328D-465F-AB73-72032FF10693}" type="parTrans" cxnId="{66619F5F-37CF-4126-B151-9D12F355585C}">
      <dgm:prSet/>
      <dgm:spPr/>
      <dgm:t>
        <a:bodyPr/>
        <a:lstStyle/>
        <a:p>
          <a:endParaRPr lang="fr-FR"/>
        </a:p>
      </dgm:t>
    </dgm:pt>
    <dgm:pt modelId="{CA1AD95F-37D0-43A6-ADA1-DEC45EAF65BE}" type="sibTrans" cxnId="{66619F5F-37CF-4126-B151-9D12F355585C}">
      <dgm:prSet/>
      <dgm:spPr/>
      <dgm:t>
        <a:bodyPr/>
        <a:lstStyle/>
        <a:p>
          <a:endParaRPr lang="fr-FR"/>
        </a:p>
      </dgm:t>
    </dgm:pt>
    <dgm:pt modelId="{D09AC385-77A0-4CFD-B42B-C5CAC52EED60}">
      <dgm:prSet phldrT="[Texte]" custT="1"/>
      <dgm:spPr/>
      <dgm:t>
        <a:bodyPr/>
        <a:lstStyle/>
        <a:p>
          <a:r>
            <a:rPr lang="fr-FR" sz="2000" dirty="0"/>
            <a:t>Modifications hydrauliques</a:t>
          </a:r>
        </a:p>
      </dgm:t>
    </dgm:pt>
    <dgm:pt modelId="{2F087FAF-3B18-48CB-9480-8976CAFBB38E}" type="parTrans" cxnId="{73384906-A7DC-4DBB-8588-17D4B79AFC36}">
      <dgm:prSet/>
      <dgm:spPr/>
      <dgm:t>
        <a:bodyPr/>
        <a:lstStyle/>
        <a:p>
          <a:endParaRPr lang="fr-FR"/>
        </a:p>
      </dgm:t>
    </dgm:pt>
    <dgm:pt modelId="{54755F32-71A5-4511-A0AA-0E104ED9715E}" type="sibTrans" cxnId="{73384906-A7DC-4DBB-8588-17D4B79AFC36}">
      <dgm:prSet/>
      <dgm:spPr/>
      <dgm:t>
        <a:bodyPr/>
        <a:lstStyle/>
        <a:p>
          <a:endParaRPr lang="fr-FR"/>
        </a:p>
      </dgm:t>
    </dgm:pt>
    <dgm:pt modelId="{43F7AC15-DF5F-4C0A-BFA5-2CE3BB1EDE44}">
      <dgm:prSet phldrT="[Texte]" custT="1"/>
      <dgm:spPr/>
      <dgm:t>
        <a:bodyPr/>
        <a:lstStyle/>
        <a:p>
          <a:r>
            <a:rPr lang="fr-FR" sz="2000" dirty="0"/>
            <a:t>Chiffrer la solution et préparer les travaux</a:t>
          </a:r>
        </a:p>
      </dgm:t>
    </dgm:pt>
    <dgm:pt modelId="{FABD8F78-0529-42AE-8109-BC6759B68A32}" type="parTrans" cxnId="{3404655F-EB92-4880-8441-7B19D019FC25}">
      <dgm:prSet/>
      <dgm:spPr/>
      <dgm:t>
        <a:bodyPr/>
        <a:lstStyle/>
        <a:p>
          <a:endParaRPr lang="fr-FR"/>
        </a:p>
      </dgm:t>
    </dgm:pt>
    <dgm:pt modelId="{4C39E08E-67AF-4D90-B710-B5C4FE329E8B}" type="sibTrans" cxnId="{3404655F-EB92-4880-8441-7B19D019FC25}">
      <dgm:prSet/>
      <dgm:spPr/>
      <dgm:t>
        <a:bodyPr/>
        <a:lstStyle/>
        <a:p>
          <a:endParaRPr lang="fr-FR"/>
        </a:p>
      </dgm:t>
    </dgm:pt>
    <dgm:pt modelId="{5D6BD550-F5C9-4895-839C-AB117B2747B6}">
      <dgm:prSet phldrT="[Texte]" custT="1"/>
      <dgm:spPr/>
      <dgm:t>
        <a:bodyPr/>
        <a:lstStyle/>
        <a:p>
          <a:r>
            <a:rPr lang="fr-FR" sz="2000" dirty="0"/>
            <a:t>Comparaison qualitative des solutions (investissement, exploitation, environnemental)</a:t>
          </a:r>
        </a:p>
      </dgm:t>
    </dgm:pt>
    <dgm:pt modelId="{28120541-1EF1-4B59-BE87-732A63DAFECA}" type="parTrans" cxnId="{60FA8462-A42B-4771-81A7-CC5CE7773172}">
      <dgm:prSet/>
      <dgm:spPr/>
      <dgm:t>
        <a:bodyPr/>
        <a:lstStyle/>
        <a:p>
          <a:endParaRPr lang="fr-FR"/>
        </a:p>
      </dgm:t>
    </dgm:pt>
    <dgm:pt modelId="{CDB96147-0617-401E-9E21-651CC8E7B730}" type="sibTrans" cxnId="{60FA8462-A42B-4771-81A7-CC5CE7773172}">
      <dgm:prSet/>
      <dgm:spPr/>
      <dgm:t>
        <a:bodyPr/>
        <a:lstStyle/>
        <a:p>
          <a:endParaRPr lang="fr-FR"/>
        </a:p>
      </dgm:t>
    </dgm:pt>
    <dgm:pt modelId="{53CC2C0B-DD88-4672-8178-D23B38335AA8}" type="pres">
      <dgm:prSet presAssocID="{2BC69A9F-07BC-4B0F-A5F9-A8715FDC5FC7}" presName="linear" presStyleCnt="0">
        <dgm:presLayoutVars>
          <dgm:dir/>
          <dgm:resizeHandles val="exact"/>
        </dgm:presLayoutVars>
      </dgm:prSet>
      <dgm:spPr/>
    </dgm:pt>
    <dgm:pt modelId="{016A4931-0408-4DEC-8DB9-FF85CD346E4F}" type="pres">
      <dgm:prSet presAssocID="{56F1ECF3-3A05-4EEB-BDA5-343129F6DB2E}" presName="comp" presStyleCnt="0"/>
      <dgm:spPr/>
    </dgm:pt>
    <dgm:pt modelId="{2A19E434-A95F-4519-80BC-78CBC341FB60}" type="pres">
      <dgm:prSet presAssocID="{56F1ECF3-3A05-4EEB-BDA5-343129F6DB2E}" presName="box" presStyleLbl="node1" presStyleIdx="0" presStyleCnt="1" custScaleY="100098"/>
      <dgm:spPr/>
    </dgm:pt>
    <dgm:pt modelId="{F6E34F3B-038B-4C6F-A027-7A5C8A82A770}" type="pres">
      <dgm:prSet presAssocID="{56F1ECF3-3A05-4EEB-BDA5-343129F6DB2E}" presName="img" presStyleLbl="fgImgPlace1" presStyleIdx="0" presStyleCnt="1" custScaleY="65929"/>
      <dgm:spPr>
        <a:blipFill rotWithShape="1">
          <a:blip xmlns:r="http://schemas.openxmlformats.org/officeDocument/2006/relationships" r:embed="rId1"/>
          <a:srcRect/>
          <a:stretch>
            <a:fillRect l="-21000" r="-21000"/>
          </a:stretch>
        </a:blipFill>
      </dgm:spPr>
    </dgm:pt>
    <dgm:pt modelId="{88F65DFD-9CD9-4747-8E97-1E8FE214973E}" type="pres">
      <dgm:prSet presAssocID="{56F1ECF3-3A05-4EEB-BDA5-343129F6DB2E}" presName="text" presStyleLbl="node1" presStyleIdx="0" presStyleCnt="1">
        <dgm:presLayoutVars>
          <dgm:bulletEnabled val="1"/>
        </dgm:presLayoutVars>
      </dgm:prSet>
      <dgm:spPr/>
    </dgm:pt>
  </dgm:ptLst>
  <dgm:cxnLst>
    <dgm:cxn modelId="{82F14500-01FB-4655-9B2F-839CB984354A}" type="presOf" srcId="{5D6BD550-F5C9-4895-839C-AB117B2747B6}" destId="{2A19E434-A95F-4519-80BC-78CBC341FB60}" srcOrd="0" destOrd="2" presId="urn:microsoft.com/office/officeart/2005/8/layout/vList4"/>
    <dgm:cxn modelId="{9DF68A04-76E0-4316-ADAE-DC57A0594CA8}" srcId="{56F1ECF3-3A05-4EEB-BDA5-343129F6DB2E}" destId="{81C6E5D7-F8D9-4A84-8082-C018BF874A25}" srcOrd="6" destOrd="0" parTransId="{B4F72139-6977-483E-A3D3-0FB40160C967}" sibTransId="{D68E261B-2600-4BA8-B89D-A513AF622E13}"/>
    <dgm:cxn modelId="{73384906-A7DC-4DBB-8588-17D4B79AFC36}" srcId="{081501C8-7DC9-4680-A5FE-CA3FC5285404}" destId="{D09AC385-77A0-4CFD-B42B-C5CAC52EED60}" srcOrd="1" destOrd="0" parTransId="{2F087FAF-3B18-48CB-9480-8976CAFBB38E}" sibTransId="{54755F32-71A5-4511-A0AA-0E104ED9715E}"/>
    <dgm:cxn modelId="{ED82110F-F1B5-484E-A48B-4D45E7C9D7B8}" type="presOf" srcId="{43F7AC15-DF5F-4C0A-BFA5-2CE3BB1EDE44}" destId="{88F65DFD-9CD9-4747-8E97-1E8FE214973E}" srcOrd="1" destOrd="8" presId="urn:microsoft.com/office/officeart/2005/8/layout/vList4"/>
    <dgm:cxn modelId="{42F92F16-EC24-4024-B590-797425B204AE}" type="presOf" srcId="{5D6BD550-F5C9-4895-839C-AB117B2747B6}" destId="{88F65DFD-9CD9-4747-8E97-1E8FE214973E}" srcOrd="1" destOrd="2" presId="urn:microsoft.com/office/officeart/2005/8/layout/vList4"/>
    <dgm:cxn modelId="{D5349D22-2E75-45D6-A910-9121C6E61E89}" srcId="{56F1ECF3-3A05-4EEB-BDA5-343129F6DB2E}" destId="{081501C8-7DC9-4680-A5FE-CA3FC5285404}" srcOrd="2" destOrd="0" parTransId="{0B20A8E7-F38A-4CBA-AC82-F02E271F5793}" sibTransId="{79B4B2B2-BD0E-4FA4-9E83-C9E62A85D797}"/>
    <dgm:cxn modelId="{16D05233-435A-4A2C-8D88-07761B11AC94}" type="presOf" srcId="{915E1B93-C947-4934-BA8D-E63CB9CCDFE7}" destId="{88F65DFD-9CD9-4747-8E97-1E8FE214973E}" srcOrd="1" destOrd="5" presId="urn:microsoft.com/office/officeart/2005/8/layout/vList4"/>
    <dgm:cxn modelId="{3404655F-EB92-4880-8441-7B19D019FC25}" srcId="{56F1ECF3-3A05-4EEB-BDA5-343129F6DB2E}" destId="{43F7AC15-DF5F-4C0A-BFA5-2CE3BB1EDE44}" srcOrd="3" destOrd="0" parTransId="{FABD8F78-0529-42AE-8109-BC6759B68A32}" sibTransId="{4C39E08E-67AF-4D90-B710-B5C4FE329E8B}"/>
    <dgm:cxn modelId="{66619F5F-37CF-4126-B151-9D12F355585C}" srcId="{081501C8-7DC9-4680-A5FE-CA3FC5285404}" destId="{915E1B93-C947-4934-BA8D-E63CB9CCDFE7}" srcOrd="0" destOrd="0" parTransId="{D11D5625-328D-465F-AB73-72032FF10693}" sibTransId="{CA1AD95F-37D0-43A6-ADA1-DEC45EAF65BE}"/>
    <dgm:cxn modelId="{60FA8462-A42B-4771-81A7-CC5CE7773172}" srcId="{D3BF8600-2CDF-4145-A997-94D92046C880}" destId="{5D6BD550-F5C9-4895-839C-AB117B2747B6}" srcOrd="0" destOrd="0" parTransId="{28120541-1EF1-4B59-BE87-732A63DAFECA}" sibTransId="{CDB96147-0617-401E-9E21-651CC8E7B730}"/>
    <dgm:cxn modelId="{A38EA342-F5ED-4C25-98F1-ABDBBE5F0537}" srcId="{2BC69A9F-07BC-4B0F-A5F9-A8715FDC5FC7}" destId="{56F1ECF3-3A05-4EEB-BDA5-343129F6DB2E}" srcOrd="0" destOrd="0" parTransId="{73CB1204-9AD3-4728-B759-75A35D7F1E02}" sibTransId="{FF8F48AA-5797-48A1-A3E4-928801E0A623}"/>
    <dgm:cxn modelId="{8E292B66-0948-4EB6-A1B4-D36AA96856A2}" type="presOf" srcId="{92D28B86-2D7A-4F8A-B34A-66948C1E0FAB}" destId="{2A19E434-A95F-4519-80BC-78CBC341FB60}" srcOrd="0" destOrd="7" presId="urn:microsoft.com/office/officeart/2005/8/layout/vList4"/>
    <dgm:cxn modelId="{BFA1B167-C4A0-44B1-9F3F-9C0BA0CF6BDF}" type="presOf" srcId="{D2B7ACAA-A4D4-4EDA-8BA5-A6823C217D0A}" destId="{2A19E434-A95F-4519-80BC-78CBC341FB60}" srcOrd="0" destOrd="9" presId="urn:microsoft.com/office/officeart/2005/8/layout/vList4"/>
    <dgm:cxn modelId="{EA14104D-31F9-475E-A6A5-EBBDBB4C42CE}" type="presOf" srcId="{43F7AC15-DF5F-4C0A-BFA5-2CE3BB1EDE44}" destId="{2A19E434-A95F-4519-80BC-78CBC341FB60}" srcOrd="0" destOrd="8" presId="urn:microsoft.com/office/officeart/2005/8/layout/vList4"/>
    <dgm:cxn modelId="{B31B2A6D-CBB1-48B3-8762-7FA8F501A6ED}" type="presOf" srcId="{56F1ECF3-3A05-4EEB-BDA5-343129F6DB2E}" destId="{88F65DFD-9CD9-4747-8E97-1E8FE214973E}" srcOrd="1" destOrd="0" presId="urn:microsoft.com/office/officeart/2005/8/layout/vList4"/>
    <dgm:cxn modelId="{97699272-195A-4E05-9066-A554D2CDD45C}" type="presOf" srcId="{D09AC385-77A0-4CFD-B42B-C5CAC52EED60}" destId="{88F65DFD-9CD9-4747-8E97-1E8FE214973E}" srcOrd="1" destOrd="6" presId="urn:microsoft.com/office/officeart/2005/8/layout/vList4"/>
    <dgm:cxn modelId="{C5712C76-26DB-4554-936F-8CD64F96D500}" type="presOf" srcId="{990A6EF4-AF75-49BB-9B78-4BEBDE413A5B}" destId="{2A19E434-A95F-4519-80BC-78CBC341FB60}" srcOrd="0" destOrd="10" presId="urn:microsoft.com/office/officeart/2005/8/layout/vList4"/>
    <dgm:cxn modelId="{C1DD4856-C4BF-40DB-9844-B9E00128B7CD}" srcId="{56F1ECF3-3A05-4EEB-BDA5-343129F6DB2E}" destId="{990A6EF4-AF75-49BB-9B78-4BEBDE413A5B}" srcOrd="5" destOrd="0" parTransId="{00E93191-443B-4740-B08E-32B5D3D2EE1B}" sibTransId="{AFEDF42D-174D-437F-9D93-18BBDA8D34D4}"/>
    <dgm:cxn modelId="{5FB9CB76-C781-43C4-9868-15CB6B78FFB5}" type="presOf" srcId="{D3BF8600-2CDF-4145-A997-94D92046C880}" destId="{88F65DFD-9CD9-4747-8E97-1E8FE214973E}" srcOrd="1" destOrd="1" presId="urn:microsoft.com/office/officeart/2005/8/layout/vList4"/>
    <dgm:cxn modelId="{E8C8177A-3139-4DB3-93DF-59F9E111DA48}" srcId="{56F1ECF3-3A05-4EEB-BDA5-343129F6DB2E}" destId="{CB222DA6-533B-42C6-8D77-972B2060C43D}" srcOrd="1" destOrd="0" parTransId="{00502A14-CB09-4699-9E90-09EDE7058B2A}" sibTransId="{2D854F82-2A14-4B5A-B856-AE6CA503F390}"/>
    <dgm:cxn modelId="{DEBDEB87-8E59-4A26-A62B-9BF172C0D573}" type="presOf" srcId="{915E1B93-C947-4934-BA8D-E63CB9CCDFE7}" destId="{2A19E434-A95F-4519-80BC-78CBC341FB60}" srcOrd="0" destOrd="5" presId="urn:microsoft.com/office/officeart/2005/8/layout/vList4"/>
    <dgm:cxn modelId="{F5A8F38A-2BF7-43C2-B974-D4DBF8BDC620}" type="presOf" srcId="{CB222DA6-533B-42C6-8D77-972B2060C43D}" destId="{2A19E434-A95F-4519-80BC-78CBC341FB60}" srcOrd="0" destOrd="3" presId="urn:microsoft.com/office/officeart/2005/8/layout/vList4"/>
    <dgm:cxn modelId="{F75B5897-150E-466A-9D22-06F2D7749F89}" type="presOf" srcId="{81C6E5D7-F8D9-4A84-8082-C018BF874A25}" destId="{88F65DFD-9CD9-4747-8E97-1E8FE214973E}" srcOrd="1" destOrd="11" presId="urn:microsoft.com/office/officeart/2005/8/layout/vList4"/>
    <dgm:cxn modelId="{85345F9E-B3CE-4E8D-97E6-994A849861F0}" type="presOf" srcId="{990A6EF4-AF75-49BB-9B78-4BEBDE413A5B}" destId="{88F65DFD-9CD9-4747-8E97-1E8FE214973E}" srcOrd="1" destOrd="10" presId="urn:microsoft.com/office/officeart/2005/8/layout/vList4"/>
    <dgm:cxn modelId="{143160A2-48E1-4C2D-B87A-6499F02AE953}" type="presOf" srcId="{92D28B86-2D7A-4F8A-B34A-66948C1E0FAB}" destId="{88F65DFD-9CD9-4747-8E97-1E8FE214973E}" srcOrd="1" destOrd="7" presId="urn:microsoft.com/office/officeart/2005/8/layout/vList4"/>
    <dgm:cxn modelId="{5DC9AAB7-B439-4642-B16C-73B0756FD9F8}" type="presOf" srcId="{081501C8-7DC9-4680-A5FE-CA3FC5285404}" destId="{2A19E434-A95F-4519-80BC-78CBC341FB60}" srcOrd="0" destOrd="4" presId="urn:microsoft.com/office/officeart/2005/8/layout/vList4"/>
    <dgm:cxn modelId="{E83D6BBB-E94D-48F7-A733-AD1E0DDE397F}" type="presOf" srcId="{D2B7ACAA-A4D4-4EDA-8BA5-A6823C217D0A}" destId="{88F65DFD-9CD9-4747-8E97-1E8FE214973E}" srcOrd="1" destOrd="9" presId="urn:microsoft.com/office/officeart/2005/8/layout/vList4"/>
    <dgm:cxn modelId="{7F9199C1-6961-4BFF-8FBB-0C4B1AD7A55F}" type="presOf" srcId="{D3BF8600-2CDF-4145-A997-94D92046C880}" destId="{2A19E434-A95F-4519-80BC-78CBC341FB60}" srcOrd="0" destOrd="1" presId="urn:microsoft.com/office/officeart/2005/8/layout/vList4"/>
    <dgm:cxn modelId="{08AEB2CB-A2F1-41CA-A24A-2CB02F425419}" type="presOf" srcId="{CB222DA6-533B-42C6-8D77-972B2060C43D}" destId="{88F65DFD-9CD9-4747-8E97-1E8FE214973E}" srcOrd="1" destOrd="3" presId="urn:microsoft.com/office/officeart/2005/8/layout/vList4"/>
    <dgm:cxn modelId="{6C1715D8-E51B-4CDF-BE4A-789F05B69824}" type="presOf" srcId="{56F1ECF3-3A05-4EEB-BDA5-343129F6DB2E}" destId="{2A19E434-A95F-4519-80BC-78CBC341FB60}" srcOrd="0" destOrd="0" presId="urn:microsoft.com/office/officeart/2005/8/layout/vList4"/>
    <dgm:cxn modelId="{DBC7D4DF-DC91-46AA-B3F9-356CAC36C41E}" srcId="{56F1ECF3-3A05-4EEB-BDA5-343129F6DB2E}" destId="{D3BF8600-2CDF-4145-A997-94D92046C880}" srcOrd="0" destOrd="0" parTransId="{EF95E43D-023B-4D91-B7DF-318D478CDB59}" sibTransId="{B85F1488-40F0-4C95-B0E8-1A2E8DF58B18}"/>
    <dgm:cxn modelId="{6AE7DEE1-99CD-41A9-94AC-5FC554F3C32B}" type="presOf" srcId="{D09AC385-77A0-4CFD-B42B-C5CAC52EED60}" destId="{2A19E434-A95F-4519-80BC-78CBC341FB60}" srcOrd="0" destOrd="6" presId="urn:microsoft.com/office/officeart/2005/8/layout/vList4"/>
    <dgm:cxn modelId="{C68362E3-F797-42D6-AFD3-8CFFF3F90310}" srcId="{081501C8-7DC9-4680-A5FE-CA3FC5285404}" destId="{92D28B86-2D7A-4F8A-B34A-66948C1E0FAB}" srcOrd="2" destOrd="0" parTransId="{2766B8E5-A044-4892-A32C-C2F10136A8E0}" sibTransId="{7C087464-2515-48A5-9ABF-606484D67E95}"/>
    <dgm:cxn modelId="{E0EB67EA-3A4F-48F2-95CC-18BB554EBC6F}" type="presOf" srcId="{081501C8-7DC9-4680-A5FE-CA3FC5285404}" destId="{88F65DFD-9CD9-4747-8E97-1E8FE214973E}" srcOrd="1" destOrd="4" presId="urn:microsoft.com/office/officeart/2005/8/layout/vList4"/>
    <dgm:cxn modelId="{2E183CF1-4EF6-46AB-AAE0-7E515B9EADD0}" type="presOf" srcId="{2BC69A9F-07BC-4B0F-A5F9-A8715FDC5FC7}" destId="{53CC2C0B-DD88-4672-8178-D23B38335AA8}" srcOrd="0" destOrd="0" presId="urn:microsoft.com/office/officeart/2005/8/layout/vList4"/>
    <dgm:cxn modelId="{A6E1F5F9-CAEE-4CC7-90C4-FF4A1AC0B487}" type="presOf" srcId="{81C6E5D7-F8D9-4A84-8082-C018BF874A25}" destId="{2A19E434-A95F-4519-80BC-78CBC341FB60}" srcOrd="0" destOrd="11" presId="urn:microsoft.com/office/officeart/2005/8/layout/vList4"/>
    <dgm:cxn modelId="{33B4B5FC-8FE3-4762-AF40-3B6EE04BF9DA}" srcId="{56F1ECF3-3A05-4EEB-BDA5-343129F6DB2E}" destId="{D2B7ACAA-A4D4-4EDA-8BA5-A6823C217D0A}" srcOrd="4" destOrd="0" parTransId="{2C88C388-BB55-4EBC-B627-6F4F7091BFA6}" sibTransId="{C32D66CA-C95B-492C-9276-D1A46C128443}"/>
    <dgm:cxn modelId="{674ED69A-054C-4D3A-BCC0-9F7C4A073813}" type="presParOf" srcId="{53CC2C0B-DD88-4672-8178-D23B38335AA8}" destId="{016A4931-0408-4DEC-8DB9-FF85CD346E4F}" srcOrd="0" destOrd="0" presId="urn:microsoft.com/office/officeart/2005/8/layout/vList4"/>
    <dgm:cxn modelId="{9201D04A-45CF-44B3-AFFD-213A7DCCE035}" type="presParOf" srcId="{016A4931-0408-4DEC-8DB9-FF85CD346E4F}" destId="{2A19E434-A95F-4519-80BC-78CBC341FB60}" srcOrd="0" destOrd="0" presId="urn:microsoft.com/office/officeart/2005/8/layout/vList4"/>
    <dgm:cxn modelId="{FCF36111-FA2B-46CF-BC5D-9FA8CFFE40D1}" type="presParOf" srcId="{016A4931-0408-4DEC-8DB9-FF85CD346E4F}" destId="{F6E34F3B-038B-4C6F-A027-7A5C8A82A770}" srcOrd="1" destOrd="0" presId="urn:microsoft.com/office/officeart/2005/8/layout/vList4"/>
    <dgm:cxn modelId="{38E1DE4D-D881-49F9-8FA9-4A2DF7AA1505}" type="presParOf" srcId="{016A4931-0408-4DEC-8DB9-FF85CD346E4F}" destId="{88F65DFD-9CD9-4747-8E97-1E8FE214973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2EB7E5F-71D1-4F24-B140-F9B89572127E}" type="doc">
      <dgm:prSet loTypeId="urn:microsoft.com/office/officeart/2005/8/layout/arrow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569D8EA-8159-40E8-AF12-69A2998678DA}" type="pres">
      <dgm:prSet presAssocID="{A2EB7E5F-71D1-4F24-B140-F9B89572127E}" presName="cycle" presStyleCnt="0">
        <dgm:presLayoutVars>
          <dgm:dir/>
          <dgm:resizeHandles val="exact"/>
        </dgm:presLayoutVars>
      </dgm:prSet>
      <dgm:spPr/>
    </dgm:pt>
  </dgm:ptLst>
  <dgm:cxnLst>
    <dgm:cxn modelId="{DDFD486B-2C48-4078-93D0-ECB4C05F9B60}" type="presOf" srcId="{A2EB7E5F-71D1-4F24-B140-F9B89572127E}" destId="{2569D8EA-8159-40E8-AF12-69A2998678DA}" srcOrd="0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BC69A9F-07BC-4B0F-A5F9-A8715FDC5FC7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6F1ECF3-3A05-4EEB-BDA5-343129F6DB2E}">
      <dgm:prSet phldrT="[Texte]" custT="1"/>
      <dgm:spPr/>
      <dgm:t>
        <a:bodyPr/>
        <a:lstStyle/>
        <a:p>
          <a:r>
            <a:rPr lang="fr-FR" sz="2400" dirty="0">
              <a:solidFill>
                <a:schemeClr val="accent5">
                  <a:lumMod val="60000"/>
                  <a:lumOff val="40000"/>
                </a:schemeClr>
              </a:solidFill>
            </a:rPr>
            <a:t>Amélioration du pilotage et/ou du suivi d’une installation </a:t>
          </a:r>
        </a:p>
      </dgm:t>
    </dgm:pt>
    <dgm:pt modelId="{73CB1204-9AD3-4728-B759-75A35D7F1E02}" type="parTrans" cxnId="{A38EA342-F5ED-4C25-98F1-ABDBBE5F0537}">
      <dgm:prSet/>
      <dgm:spPr/>
      <dgm:t>
        <a:bodyPr/>
        <a:lstStyle/>
        <a:p>
          <a:endParaRPr lang="fr-FR"/>
        </a:p>
      </dgm:t>
    </dgm:pt>
    <dgm:pt modelId="{FF8F48AA-5797-48A1-A3E4-928801E0A623}" type="sibTrans" cxnId="{A38EA342-F5ED-4C25-98F1-ABDBBE5F0537}">
      <dgm:prSet/>
      <dgm:spPr/>
      <dgm:t>
        <a:bodyPr/>
        <a:lstStyle/>
        <a:p>
          <a:endParaRPr lang="fr-FR"/>
        </a:p>
      </dgm:t>
    </dgm:pt>
    <dgm:pt modelId="{D3BF8600-2CDF-4145-A997-94D92046C880}">
      <dgm:prSet phldrT="[Texte]" custT="1"/>
      <dgm:spPr/>
      <dgm:t>
        <a:bodyPr/>
        <a:lstStyle/>
        <a:p>
          <a:r>
            <a:rPr lang="fr-FR" sz="2000" dirty="0"/>
            <a:t>Etudier des solutions (comptage, instrumentation, automate, GTC)</a:t>
          </a:r>
        </a:p>
      </dgm:t>
    </dgm:pt>
    <dgm:pt modelId="{EF95E43D-023B-4D91-B7DF-318D478CDB59}" type="parTrans" cxnId="{DBC7D4DF-DC91-46AA-B3F9-356CAC36C41E}">
      <dgm:prSet/>
      <dgm:spPr/>
      <dgm:t>
        <a:bodyPr/>
        <a:lstStyle/>
        <a:p>
          <a:endParaRPr lang="fr-FR"/>
        </a:p>
      </dgm:t>
    </dgm:pt>
    <dgm:pt modelId="{B85F1488-40F0-4C95-B0E8-1A2E8DF58B18}" type="sibTrans" cxnId="{DBC7D4DF-DC91-46AA-B3F9-356CAC36C41E}">
      <dgm:prSet/>
      <dgm:spPr/>
      <dgm:t>
        <a:bodyPr/>
        <a:lstStyle/>
        <a:p>
          <a:endParaRPr lang="fr-FR"/>
        </a:p>
      </dgm:t>
    </dgm:pt>
    <dgm:pt modelId="{CB222DA6-533B-42C6-8D77-972B2060C43D}">
      <dgm:prSet phldrT="[Texte]" custT="1"/>
      <dgm:spPr/>
      <dgm:t>
        <a:bodyPr/>
        <a:lstStyle/>
        <a:p>
          <a:r>
            <a:rPr lang="fr-FR" sz="2000" dirty="0"/>
            <a:t>Choisir la solution la plus adaptée aux besoins</a:t>
          </a:r>
        </a:p>
      </dgm:t>
    </dgm:pt>
    <dgm:pt modelId="{00502A14-CB09-4699-9E90-09EDE7058B2A}" type="parTrans" cxnId="{E8C8177A-3139-4DB3-93DF-59F9E111DA48}">
      <dgm:prSet/>
      <dgm:spPr/>
      <dgm:t>
        <a:bodyPr/>
        <a:lstStyle/>
        <a:p>
          <a:endParaRPr lang="fr-FR"/>
        </a:p>
      </dgm:t>
    </dgm:pt>
    <dgm:pt modelId="{2D854F82-2A14-4B5A-B856-AE6CA503F390}" type="sibTrans" cxnId="{E8C8177A-3139-4DB3-93DF-59F9E111DA48}">
      <dgm:prSet/>
      <dgm:spPr/>
      <dgm:t>
        <a:bodyPr/>
        <a:lstStyle/>
        <a:p>
          <a:endParaRPr lang="fr-FR"/>
        </a:p>
      </dgm:t>
    </dgm:pt>
    <dgm:pt modelId="{081501C8-7DC9-4680-A5FE-CA3FC5285404}">
      <dgm:prSet phldrT="[Texte]" custT="1"/>
      <dgm:spPr/>
      <dgm:t>
        <a:bodyPr/>
        <a:lstStyle/>
        <a:p>
          <a:r>
            <a:rPr lang="fr-FR" sz="2000" dirty="0"/>
            <a:t>Définir les caractéristiques de l’installation retenue</a:t>
          </a:r>
        </a:p>
      </dgm:t>
    </dgm:pt>
    <dgm:pt modelId="{0B20A8E7-F38A-4CBA-AC82-F02E271F5793}" type="parTrans" cxnId="{D5349D22-2E75-45D6-A910-9121C6E61E89}">
      <dgm:prSet/>
      <dgm:spPr/>
      <dgm:t>
        <a:bodyPr/>
        <a:lstStyle/>
        <a:p>
          <a:endParaRPr lang="fr-FR"/>
        </a:p>
      </dgm:t>
    </dgm:pt>
    <dgm:pt modelId="{79B4B2B2-BD0E-4FA4-9E83-C9E62A85D797}" type="sibTrans" cxnId="{D5349D22-2E75-45D6-A910-9121C6E61E89}">
      <dgm:prSet/>
      <dgm:spPr/>
      <dgm:t>
        <a:bodyPr/>
        <a:lstStyle/>
        <a:p>
          <a:endParaRPr lang="fr-FR"/>
        </a:p>
      </dgm:t>
    </dgm:pt>
    <dgm:pt modelId="{81C6E5D7-F8D9-4A84-8082-C018BF874A25}">
      <dgm:prSet phldrT="[Texte]"/>
      <dgm:spPr/>
      <dgm:t>
        <a:bodyPr/>
        <a:lstStyle/>
        <a:p>
          <a:endParaRPr lang="fr-FR" sz="2600" dirty="0"/>
        </a:p>
      </dgm:t>
    </dgm:pt>
    <dgm:pt modelId="{B4F72139-6977-483E-A3D3-0FB40160C967}" type="parTrans" cxnId="{9DF68A04-76E0-4316-ADAE-DC57A0594CA8}">
      <dgm:prSet/>
      <dgm:spPr/>
      <dgm:t>
        <a:bodyPr/>
        <a:lstStyle/>
        <a:p>
          <a:endParaRPr lang="fr-FR"/>
        </a:p>
      </dgm:t>
    </dgm:pt>
    <dgm:pt modelId="{D68E261B-2600-4BA8-B89D-A513AF622E13}" type="sibTrans" cxnId="{9DF68A04-76E0-4316-ADAE-DC57A0594CA8}">
      <dgm:prSet/>
      <dgm:spPr/>
      <dgm:t>
        <a:bodyPr/>
        <a:lstStyle/>
        <a:p>
          <a:endParaRPr lang="fr-FR"/>
        </a:p>
      </dgm:t>
    </dgm:pt>
    <dgm:pt modelId="{990A6EF4-AF75-49BB-9B78-4BEBDE413A5B}">
      <dgm:prSet phldrT="[Texte]" custT="1"/>
      <dgm:spPr/>
      <dgm:t>
        <a:bodyPr/>
        <a:lstStyle/>
        <a:p>
          <a:endParaRPr lang="fr-FR" sz="2000" dirty="0"/>
        </a:p>
      </dgm:t>
    </dgm:pt>
    <dgm:pt modelId="{00E93191-443B-4740-B08E-32B5D3D2EE1B}" type="parTrans" cxnId="{C1DD4856-C4BF-40DB-9844-B9E00128B7CD}">
      <dgm:prSet/>
      <dgm:spPr/>
      <dgm:t>
        <a:bodyPr/>
        <a:lstStyle/>
        <a:p>
          <a:endParaRPr lang="fr-FR"/>
        </a:p>
      </dgm:t>
    </dgm:pt>
    <dgm:pt modelId="{AFEDF42D-174D-437F-9D93-18BBDA8D34D4}" type="sibTrans" cxnId="{C1DD4856-C4BF-40DB-9844-B9E00128B7CD}">
      <dgm:prSet/>
      <dgm:spPr/>
      <dgm:t>
        <a:bodyPr/>
        <a:lstStyle/>
        <a:p>
          <a:endParaRPr lang="fr-FR"/>
        </a:p>
      </dgm:t>
    </dgm:pt>
    <dgm:pt modelId="{D2B7ACAA-A4D4-4EDA-8BA5-A6823C217D0A}">
      <dgm:prSet phldrT="[Texte]" custT="1"/>
      <dgm:spPr/>
      <dgm:t>
        <a:bodyPr/>
        <a:lstStyle/>
        <a:p>
          <a:r>
            <a:rPr lang="fr-FR" sz="2000" dirty="0"/>
            <a:t>Réaliser les travaux</a:t>
          </a:r>
        </a:p>
      </dgm:t>
    </dgm:pt>
    <dgm:pt modelId="{2C88C388-BB55-4EBC-B627-6F4F7091BFA6}" type="parTrans" cxnId="{33B4B5FC-8FE3-4762-AF40-3B6EE04BF9DA}">
      <dgm:prSet/>
      <dgm:spPr/>
      <dgm:t>
        <a:bodyPr/>
        <a:lstStyle/>
        <a:p>
          <a:endParaRPr lang="fr-FR"/>
        </a:p>
      </dgm:t>
    </dgm:pt>
    <dgm:pt modelId="{C32D66CA-C95B-492C-9276-D1A46C128443}" type="sibTrans" cxnId="{33B4B5FC-8FE3-4762-AF40-3B6EE04BF9DA}">
      <dgm:prSet/>
      <dgm:spPr/>
      <dgm:t>
        <a:bodyPr/>
        <a:lstStyle/>
        <a:p>
          <a:endParaRPr lang="fr-FR"/>
        </a:p>
      </dgm:t>
    </dgm:pt>
    <dgm:pt modelId="{92D28B86-2D7A-4F8A-B34A-66948C1E0FAB}">
      <dgm:prSet phldrT="[Texte]" custT="1"/>
      <dgm:spPr/>
      <dgm:t>
        <a:bodyPr/>
        <a:lstStyle/>
        <a:p>
          <a:r>
            <a:rPr lang="fr-FR" sz="2000" dirty="0"/>
            <a:t>Modifications électriques</a:t>
          </a:r>
        </a:p>
      </dgm:t>
    </dgm:pt>
    <dgm:pt modelId="{2766B8E5-A044-4892-A32C-C2F10136A8E0}" type="parTrans" cxnId="{C68362E3-F797-42D6-AFD3-8CFFF3F90310}">
      <dgm:prSet/>
      <dgm:spPr/>
      <dgm:t>
        <a:bodyPr/>
        <a:lstStyle/>
        <a:p>
          <a:endParaRPr lang="fr-FR"/>
        </a:p>
      </dgm:t>
    </dgm:pt>
    <dgm:pt modelId="{7C087464-2515-48A5-9ABF-606484D67E95}" type="sibTrans" cxnId="{C68362E3-F797-42D6-AFD3-8CFFF3F90310}">
      <dgm:prSet/>
      <dgm:spPr/>
      <dgm:t>
        <a:bodyPr/>
        <a:lstStyle/>
        <a:p>
          <a:endParaRPr lang="fr-FR"/>
        </a:p>
      </dgm:t>
    </dgm:pt>
    <dgm:pt modelId="{D09AC385-77A0-4CFD-B42B-C5CAC52EED60}">
      <dgm:prSet phldrT="[Texte]" custT="1"/>
      <dgm:spPr/>
      <dgm:t>
        <a:bodyPr/>
        <a:lstStyle/>
        <a:p>
          <a:r>
            <a:rPr lang="fr-FR" sz="2000" dirty="0"/>
            <a:t>Modifications hydrauliques</a:t>
          </a:r>
        </a:p>
      </dgm:t>
    </dgm:pt>
    <dgm:pt modelId="{2F087FAF-3B18-48CB-9480-8976CAFBB38E}" type="parTrans" cxnId="{73384906-A7DC-4DBB-8588-17D4B79AFC36}">
      <dgm:prSet/>
      <dgm:spPr/>
      <dgm:t>
        <a:bodyPr/>
        <a:lstStyle/>
        <a:p>
          <a:endParaRPr lang="fr-FR"/>
        </a:p>
      </dgm:t>
    </dgm:pt>
    <dgm:pt modelId="{54755F32-71A5-4511-A0AA-0E104ED9715E}" type="sibTrans" cxnId="{73384906-A7DC-4DBB-8588-17D4B79AFC36}">
      <dgm:prSet/>
      <dgm:spPr/>
      <dgm:t>
        <a:bodyPr/>
        <a:lstStyle/>
        <a:p>
          <a:endParaRPr lang="fr-FR"/>
        </a:p>
      </dgm:t>
    </dgm:pt>
    <dgm:pt modelId="{43F7AC15-DF5F-4C0A-BFA5-2CE3BB1EDE44}">
      <dgm:prSet phldrT="[Texte]" custT="1"/>
      <dgm:spPr/>
      <dgm:t>
        <a:bodyPr/>
        <a:lstStyle/>
        <a:p>
          <a:r>
            <a:rPr lang="fr-FR" sz="2000" dirty="0"/>
            <a:t>Chiffrer la solution et préparer les travaux</a:t>
          </a:r>
        </a:p>
      </dgm:t>
    </dgm:pt>
    <dgm:pt modelId="{FABD8F78-0529-42AE-8109-BC6759B68A32}" type="parTrans" cxnId="{3404655F-EB92-4880-8441-7B19D019FC25}">
      <dgm:prSet/>
      <dgm:spPr/>
      <dgm:t>
        <a:bodyPr/>
        <a:lstStyle/>
        <a:p>
          <a:endParaRPr lang="fr-FR"/>
        </a:p>
      </dgm:t>
    </dgm:pt>
    <dgm:pt modelId="{4C39E08E-67AF-4D90-B710-B5C4FE329E8B}" type="sibTrans" cxnId="{3404655F-EB92-4880-8441-7B19D019FC25}">
      <dgm:prSet/>
      <dgm:spPr/>
      <dgm:t>
        <a:bodyPr/>
        <a:lstStyle/>
        <a:p>
          <a:endParaRPr lang="fr-FR"/>
        </a:p>
      </dgm:t>
    </dgm:pt>
    <dgm:pt modelId="{53CC2C0B-DD88-4672-8178-D23B38335AA8}" type="pres">
      <dgm:prSet presAssocID="{2BC69A9F-07BC-4B0F-A5F9-A8715FDC5FC7}" presName="linear" presStyleCnt="0">
        <dgm:presLayoutVars>
          <dgm:dir/>
          <dgm:resizeHandles val="exact"/>
        </dgm:presLayoutVars>
      </dgm:prSet>
      <dgm:spPr/>
    </dgm:pt>
    <dgm:pt modelId="{016A4931-0408-4DEC-8DB9-FF85CD346E4F}" type="pres">
      <dgm:prSet presAssocID="{56F1ECF3-3A05-4EEB-BDA5-343129F6DB2E}" presName="comp" presStyleCnt="0"/>
      <dgm:spPr/>
    </dgm:pt>
    <dgm:pt modelId="{2A19E434-A95F-4519-80BC-78CBC341FB60}" type="pres">
      <dgm:prSet presAssocID="{56F1ECF3-3A05-4EEB-BDA5-343129F6DB2E}" presName="box" presStyleLbl="node1" presStyleIdx="0" presStyleCnt="1" custScaleY="100098"/>
      <dgm:spPr/>
    </dgm:pt>
    <dgm:pt modelId="{F6E34F3B-038B-4C6F-A027-7A5C8A82A770}" type="pres">
      <dgm:prSet presAssocID="{56F1ECF3-3A05-4EEB-BDA5-343129F6DB2E}" presName="img" presStyleLbl="fgImgPlace1" presStyleIdx="0" presStyleCnt="1" custScaleY="65929"/>
      <dgm:spPr>
        <a:blipFill rotWithShape="1">
          <a:blip xmlns:r="http://schemas.openxmlformats.org/officeDocument/2006/relationships" r:embed="rId1"/>
          <a:srcRect/>
          <a:stretch>
            <a:fillRect l="-30000" r="-30000"/>
          </a:stretch>
        </a:blipFill>
      </dgm:spPr>
    </dgm:pt>
    <dgm:pt modelId="{88F65DFD-9CD9-4747-8E97-1E8FE214973E}" type="pres">
      <dgm:prSet presAssocID="{56F1ECF3-3A05-4EEB-BDA5-343129F6DB2E}" presName="text" presStyleLbl="node1" presStyleIdx="0" presStyleCnt="1">
        <dgm:presLayoutVars>
          <dgm:bulletEnabled val="1"/>
        </dgm:presLayoutVars>
      </dgm:prSet>
      <dgm:spPr/>
    </dgm:pt>
  </dgm:ptLst>
  <dgm:cxnLst>
    <dgm:cxn modelId="{9DF68A04-76E0-4316-ADAE-DC57A0594CA8}" srcId="{56F1ECF3-3A05-4EEB-BDA5-343129F6DB2E}" destId="{81C6E5D7-F8D9-4A84-8082-C018BF874A25}" srcOrd="6" destOrd="0" parTransId="{B4F72139-6977-483E-A3D3-0FB40160C967}" sibTransId="{D68E261B-2600-4BA8-B89D-A513AF622E13}"/>
    <dgm:cxn modelId="{73384906-A7DC-4DBB-8588-17D4B79AFC36}" srcId="{081501C8-7DC9-4680-A5FE-CA3FC5285404}" destId="{D09AC385-77A0-4CFD-B42B-C5CAC52EED60}" srcOrd="0" destOrd="0" parTransId="{2F087FAF-3B18-48CB-9480-8976CAFBB38E}" sibTransId="{54755F32-71A5-4511-A0AA-0E104ED9715E}"/>
    <dgm:cxn modelId="{ED82110F-F1B5-484E-A48B-4D45E7C9D7B8}" type="presOf" srcId="{43F7AC15-DF5F-4C0A-BFA5-2CE3BB1EDE44}" destId="{88F65DFD-9CD9-4747-8E97-1E8FE214973E}" srcOrd="1" destOrd="6" presId="urn:microsoft.com/office/officeart/2005/8/layout/vList4"/>
    <dgm:cxn modelId="{D5349D22-2E75-45D6-A910-9121C6E61E89}" srcId="{56F1ECF3-3A05-4EEB-BDA5-343129F6DB2E}" destId="{081501C8-7DC9-4680-A5FE-CA3FC5285404}" srcOrd="2" destOrd="0" parTransId="{0B20A8E7-F38A-4CBA-AC82-F02E271F5793}" sibTransId="{79B4B2B2-BD0E-4FA4-9E83-C9E62A85D797}"/>
    <dgm:cxn modelId="{3404655F-EB92-4880-8441-7B19D019FC25}" srcId="{56F1ECF3-3A05-4EEB-BDA5-343129F6DB2E}" destId="{43F7AC15-DF5F-4C0A-BFA5-2CE3BB1EDE44}" srcOrd="3" destOrd="0" parTransId="{FABD8F78-0529-42AE-8109-BC6759B68A32}" sibTransId="{4C39E08E-67AF-4D90-B710-B5C4FE329E8B}"/>
    <dgm:cxn modelId="{A38EA342-F5ED-4C25-98F1-ABDBBE5F0537}" srcId="{2BC69A9F-07BC-4B0F-A5F9-A8715FDC5FC7}" destId="{56F1ECF3-3A05-4EEB-BDA5-343129F6DB2E}" srcOrd="0" destOrd="0" parTransId="{73CB1204-9AD3-4728-B759-75A35D7F1E02}" sibTransId="{FF8F48AA-5797-48A1-A3E4-928801E0A623}"/>
    <dgm:cxn modelId="{8E292B66-0948-4EB6-A1B4-D36AA96856A2}" type="presOf" srcId="{92D28B86-2D7A-4F8A-B34A-66948C1E0FAB}" destId="{2A19E434-A95F-4519-80BC-78CBC341FB60}" srcOrd="0" destOrd="5" presId="urn:microsoft.com/office/officeart/2005/8/layout/vList4"/>
    <dgm:cxn modelId="{BFA1B167-C4A0-44B1-9F3F-9C0BA0CF6BDF}" type="presOf" srcId="{D2B7ACAA-A4D4-4EDA-8BA5-A6823C217D0A}" destId="{2A19E434-A95F-4519-80BC-78CBC341FB60}" srcOrd="0" destOrd="7" presId="urn:microsoft.com/office/officeart/2005/8/layout/vList4"/>
    <dgm:cxn modelId="{EA14104D-31F9-475E-A6A5-EBBDBB4C42CE}" type="presOf" srcId="{43F7AC15-DF5F-4C0A-BFA5-2CE3BB1EDE44}" destId="{2A19E434-A95F-4519-80BC-78CBC341FB60}" srcOrd="0" destOrd="6" presId="urn:microsoft.com/office/officeart/2005/8/layout/vList4"/>
    <dgm:cxn modelId="{B31B2A6D-CBB1-48B3-8762-7FA8F501A6ED}" type="presOf" srcId="{56F1ECF3-3A05-4EEB-BDA5-343129F6DB2E}" destId="{88F65DFD-9CD9-4747-8E97-1E8FE214973E}" srcOrd="1" destOrd="0" presId="urn:microsoft.com/office/officeart/2005/8/layout/vList4"/>
    <dgm:cxn modelId="{97699272-195A-4E05-9066-A554D2CDD45C}" type="presOf" srcId="{D09AC385-77A0-4CFD-B42B-C5CAC52EED60}" destId="{88F65DFD-9CD9-4747-8E97-1E8FE214973E}" srcOrd="1" destOrd="4" presId="urn:microsoft.com/office/officeart/2005/8/layout/vList4"/>
    <dgm:cxn modelId="{C5712C76-26DB-4554-936F-8CD64F96D500}" type="presOf" srcId="{990A6EF4-AF75-49BB-9B78-4BEBDE413A5B}" destId="{2A19E434-A95F-4519-80BC-78CBC341FB60}" srcOrd="0" destOrd="8" presId="urn:microsoft.com/office/officeart/2005/8/layout/vList4"/>
    <dgm:cxn modelId="{C1DD4856-C4BF-40DB-9844-B9E00128B7CD}" srcId="{56F1ECF3-3A05-4EEB-BDA5-343129F6DB2E}" destId="{990A6EF4-AF75-49BB-9B78-4BEBDE413A5B}" srcOrd="5" destOrd="0" parTransId="{00E93191-443B-4740-B08E-32B5D3D2EE1B}" sibTransId="{AFEDF42D-174D-437F-9D93-18BBDA8D34D4}"/>
    <dgm:cxn modelId="{5FB9CB76-C781-43C4-9868-15CB6B78FFB5}" type="presOf" srcId="{D3BF8600-2CDF-4145-A997-94D92046C880}" destId="{88F65DFD-9CD9-4747-8E97-1E8FE214973E}" srcOrd="1" destOrd="1" presId="urn:microsoft.com/office/officeart/2005/8/layout/vList4"/>
    <dgm:cxn modelId="{E8C8177A-3139-4DB3-93DF-59F9E111DA48}" srcId="{56F1ECF3-3A05-4EEB-BDA5-343129F6DB2E}" destId="{CB222DA6-533B-42C6-8D77-972B2060C43D}" srcOrd="1" destOrd="0" parTransId="{00502A14-CB09-4699-9E90-09EDE7058B2A}" sibTransId="{2D854F82-2A14-4B5A-B856-AE6CA503F390}"/>
    <dgm:cxn modelId="{F5A8F38A-2BF7-43C2-B974-D4DBF8BDC620}" type="presOf" srcId="{CB222DA6-533B-42C6-8D77-972B2060C43D}" destId="{2A19E434-A95F-4519-80BC-78CBC341FB60}" srcOrd="0" destOrd="2" presId="urn:microsoft.com/office/officeart/2005/8/layout/vList4"/>
    <dgm:cxn modelId="{F75B5897-150E-466A-9D22-06F2D7749F89}" type="presOf" srcId="{81C6E5D7-F8D9-4A84-8082-C018BF874A25}" destId="{88F65DFD-9CD9-4747-8E97-1E8FE214973E}" srcOrd="1" destOrd="9" presId="urn:microsoft.com/office/officeart/2005/8/layout/vList4"/>
    <dgm:cxn modelId="{85345F9E-B3CE-4E8D-97E6-994A849861F0}" type="presOf" srcId="{990A6EF4-AF75-49BB-9B78-4BEBDE413A5B}" destId="{88F65DFD-9CD9-4747-8E97-1E8FE214973E}" srcOrd="1" destOrd="8" presId="urn:microsoft.com/office/officeart/2005/8/layout/vList4"/>
    <dgm:cxn modelId="{143160A2-48E1-4C2D-B87A-6499F02AE953}" type="presOf" srcId="{92D28B86-2D7A-4F8A-B34A-66948C1E0FAB}" destId="{88F65DFD-9CD9-4747-8E97-1E8FE214973E}" srcOrd="1" destOrd="5" presId="urn:microsoft.com/office/officeart/2005/8/layout/vList4"/>
    <dgm:cxn modelId="{5DC9AAB7-B439-4642-B16C-73B0756FD9F8}" type="presOf" srcId="{081501C8-7DC9-4680-A5FE-CA3FC5285404}" destId="{2A19E434-A95F-4519-80BC-78CBC341FB60}" srcOrd="0" destOrd="3" presId="urn:microsoft.com/office/officeart/2005/8/layout/vList4"/>
    <dgm:cxn modelId="{E83D6BBB-E94D-48F7-A733-AD1E0DDE397F}" type="presOf" srcId="{D2B7ACAA-A4D4-4EDA-8BA5-A6823C217D0A}" destId="{88F65DFD-9CD9-4747-8E97-1E8FE214973E}" srcOrd="1" destOrd="7" presId="urn:microsoft.com/office/officeart/2005/8/layout/vList4"/>
    <dgm:cxn modelId="{7F9199C1-6961-4BFF-8FBB-0C4B1AD7A55F}" type="presOf" srcId="{D3BF8600-2CDF-4145-A997-94D92046C880}" destId="{2A19E434-A95F-4519-80BC-78CBC341FB60}" srcOrd="0" destOrd="1" presId="urn:microsoft.com/office/officeart/2005/8/layout/vList4"/>
    <dgm:cxn modelId="{08AEB2CB-A2F1-41CA-A24A-2CB02F425419}" type="presOf" srcId="{CB222DA6-533B-42C6-8D77-972B2060C43D}" destId="{88F65DFD-9CD9-4747-8E97-1E8FE214973E}" srcOrd="1" destOrd="2" presId="urn:microsoft.com/office/officeart/2005/8/layout/vList4"/>
    <dgm:cxn modelId="{6C1715D8-E51B-4CDF-BE4A-789F05B69824}" type="presOf" srcId="{56F1ECF3-3A05-4EEB-BDA5-343129F6DB2E}" destId="{2A19E434-A95F-4519-80BC-78CBC341FB60}" srcOrd="0" destOrd="0" presId="urn:microsoft.com/office/officeart/2005/8/layout/vList4"/>
    <dgm:cxn modelId="{DBC7D4DF-DC91-46AA-B3F9-356CAC36C41E}" srcId="{56F1ECF3-3A05-4EEB-BDA5-343129F6DB2E}" destId="{D3BF8600-2CDF-4145-A997-94D92046C880}" srcOrd="0" destOrd="0" parTransId="{EF95E43D-023B-4D91-B7DF-318D478CDB59}" sibTransId="{B85F1488-40F0-4C95-B0E8-1A2E8DF58B18}"/>
    <dgm:cxn modelId="{6AE7DEE1-99CD-41A9-94AC-5FC554F3C32B}" type="presOf" srcId="{D09AC385-77A0-4CFD-B42B-C5CAC52EED60}" destId="{2A19E434-A95F-4519-80BC-78CBC341FB60}" srcOrd="0" destOrd="4" presId="urn:microsoft.com/office/officeart/2005/8/layout/vList4"/>
    <dgm:cxn modelId="{C68362E3-F797-42D6-AFD3-8CFFF3F90310}" srcId="{081501C8-7DC9-4680-A5FE-CA3FC5285404}" destId="{92D28B86-2D7A-4F8A-B34A-66948C1E0FAB}" srcOrd="1" destOrd="0" parTransId="{2766B8E5-A044-4892-A32C-C2F10136A8E0}" sibTransId="{7C087464-2515-48A5-9ABF-606484D67E95}"/>
    <dgm:cxn modelId="{E0EB67EA-3A4F-48F2-95CC-18BB554EBC6F}" type="presOf" srcId="{081501C8-7DC9-4680-A5FE-CA3FC5285404}" destId="{88F65DFD-9CD9-4747-8E97-1E8FE214973E}" srcOrd="1" destOrd="3" presId="urn:microsoft.com/office/officeart/2005/8/layout/vList4"/>
    <dgm:cxn modelId="{2E183CF1-4EF6-46AB-AAE0-7E515B9EADD0}" type="presOf" srcId="{2BC69A9F-07BC-4B0F-A5F9-A8715FDC5FC7}" destId="{53CC2C0B-DD88-4672-8178-D23B38335AA8}" srcOrd="0" destOrd="0" presId="urn:microsoft.com/office/officeart/2005/8/layout/vList4"/>
    <dgm:cxn modelId="{A6E1F5F9-CAEE-4CC7-90C4-FF4A1AC0B487}" type="presOf" srcId="{81C6E5D7-F8D9-4A84-8082-C018BF874A25}" destId="{2A19E434-A95F-4519-80BC-78CBC341FB60}" srcOrd="0" destOrd="9" presId="urn:microsoft.com/office/officeart/2005/8/layout/vList4"/>
    <dgm:cxn modelId="{33B4B5FC-8FE3-4762-AF40-3B6EE04BF9DA}" srcId="{56F1ECF3-3A05-4EEB-BDA5-343129F6DB2E}" destId="{D2B7ACAA-A4D4-4EDA-8BA5-A6823C217D0A}" srcOrd="4" destOrd="0" parTransId="{2C88C388-BB55-4EBC-B627-6F4F7091BFA6}" sibTransId="{C32D66CA-C95B-492C-9276-D1A46C128443}"/>
    <dgm:cxn modelId="{674ED69A-054C-4D3A-BCC0-9F7C4A073813}" type="presParOf" srcId="{53CC2C0B-DD88-4672-8178-D23B38335AA8}" destId="{016A4931-0408-4DEC-8DB9-FF85CD346E4F}" srcOrd="0" destOrd="0" presId="urn:microsoft.com/office/officeart/2005/8/layout/vList4"/>
    <dgm:cxn modelId="{9201D04A-45CF-44B3-AFFD-213A7DCCE035}" type="presParOf" srcId="{016A4931-0408-4DEC-8DB9-FF85CD346E4F}" destId="{2A19E434-A95F-4519-80BC-78CBC341FB60}" srcOrd="0" destOrd="0" presId="urn:microsoft.com/office/officeart/2005/8/layout/vList4"/>
    <dgm:cxn modelId="{FCF36111-FA2B-46CF-BC5D-9FA8CFFE40D1}" type="presParOf" srcId="{016A4931-0408-4DEC-8DB9-FF85CD346E4F}" destId="{F6E34F3B-038B-4C6F-A027-7A5C8A82A770}" srcOrd="1" destOrd="0" presId="urn:microsoft.com/office/officeart/2005/8/layout/vList4"/>
    <dgm:cxn modelId="{38E1DE4D-D881-49F9-8FA9-4A2DF7AA1505}" type="presParOf" srcId="{016A4931-0408-4DEC-8DB9-FF85CD346E4F}" destId="{88F65DFD-9CD9-4747-8E97-1E8FE214973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19E434-A95F-4519-80BC-78CBC341FB60}">
      <dsp:nvSpPr>
        <dsp:cNvPr id="0" name=""/>
        <dsp:cNvSpPr/>
      </dsp:nvSpPr>
      <dsp:spPr>
        <a:xfrm>
          <a:off x="0" y="0"/>
          <a:ext cx="8482263" cy="36216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solidFill>
                <a:schemeClr val="accent5">
                  <a:lumMod val="60000"/>
                  <a:lumOff val="40000"/>
                </a:schemeClr>
              </a:solidFill>
            </a:rPr>
            <a:t>Rénovation de chaufferie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/>
            <a:t>Etudier des solutions techniques (chaudière condensation / PAC)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/>
            <a:t>Comparaison qualitative des solutions (investissement, exploitation, environnemental)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 dirty="0"/>
            <a:t>Choisir la solution la plus adaptée aux besoins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 dirty="0"/>
            <a:t>Définir les caractéristiques de l’installation retenue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 dirty="0"/>
            <a:t>Détermination des besoins (chauffage / ECS)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 dirty="0"/>
            <a:t>Modifications hydrauliques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 dirty="0"/>
            <a:t>Modifications électriques (armoire, régulation)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 dirty="0"/>
            <a:t>Chiffrer la solution et préparer les travaux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 dirty="0"/>
            <a:t>Réaliser les travaux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20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2600" kern="1200" dirty="0"/>
        </a:p>
      </dsp:txBody>
      <dsp:txXfrm>
        <a:off x="2058259" y="0"/>
        <a:ext cx="6424003" cy="3621619"/>
      </dsp:txXfrm>
    </dsp:sp>
    <dsp:sp modelId="{F6E34F3B-038B-4C6F-A027-7A5C8A82A770}">
      <dsp:nvSpPr>
        <dsp:cNvPr id="0" name=""/>
        <dsp:cNvSpPr/>
      </dsp:nvSpPr>
      <dsp:spPr>
        <a:xfrm>
          <a:off x="361807" y="856665"/>
          <a:ext cx="1696452" cy="190828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l="-31000" r="-3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19E434-A95F-4519-80BC-78CBC341FB60}">
      <dsp:nvSpPr>
        <dsp:cNvPr id="0" name=""/>
        <dsp:cNvSpPr/>
      </dsp:nvSpPr>
      <dsp:spPr>
        <a:xfrm>
          <a:off x="0" y="0"/>
          <a:ext cx="8482263" cy="36216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solidFill>
                <a:schemeClr val="accent5">
                  <a:lumMod val="60000"/>
                  <a:lumOff val="40000"/>
                </a:schemeClr>
              </a:solidFill>
            </a:rPr>
            <a:t>Rénovation de climatisation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 dirty="0"/>
            <a:t>Etudier des solutions (</a:t>
          </a:r>
          <a:r>
            <a:rPr lang="fr-FR" sz="2000" kern="1200" dirty="0" err="1"/>
            <a:t>multisplit</a:t>
          </a:r>
          <a:r>
            <a:rPr lang="fr-FR" sz="2000" kern="1200" dirty="0"/>
            <a:t> / VRV)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/>
            <a:t>Comparaison qualitative des solutions (investissement, exploitation, environnemental)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 dirty="0"/>
            <a:t>Choisir la solution la plus adaptée aux besoins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 dirty="0"/>
            <a:t>Définir les caractéristiques de l’installation retenue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900" kern="1200" dirty="0"/>
            <a:t>Détermination des besoins (chauffage / rafraichissement)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 dirty="0"/>
            <a:t>Modifications hydrauliques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 dirty="0"/>
            <a:t>Modifications électriques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 dirty="0"/>
            <a:t>Chiffrer la solution et préparer les travaux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 dirty="0"/>
            <a:t>Réaliser les travaux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20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2600" kern="1200" dirty="0"/>
        </a:p>
      </dsp:txBody>
      <dsp:txXfrm>
        <a:off x="2058259" y="0"/>
        <a:ext cx="6424003" cy="3621619"/>
      </dsp:txXfrm>
    </dsp:sp>
    <dsp:sp modelId="{F6E34F3B-038B-4C6F-A027-7A5C8A82A770}">
      <dsp:nvSpPr>
        <dsp:cNvPr id="0" name=""/>
        <dsp:cNvSpPr/>
      </dsp:nvSpPr>
      <dsp:spPr>
        <a:xfrm>
          <a:off x="361807" y="856665"/>
          <a:ext cx="1696452" cy="190828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l="-13000" r="-1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19E434-A95F-4519-80BC-78CBC341FB60}">
      <dsp:nvSpPr>
        <dsp:cNvPr id="0" name=""/>
        <dsp:cNvSpPr/>
      </dsp:nvSpPr>
      <dsp:spPr>
        <a:xfrm>
          <a:off x="0" y="0"/>
          <a:ext cx="8578516" cy="36216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solidFill>
                <a:schemeClr val="accent5">
                  <a:lumMod val="60000"/>
                  <a:lumOff val="40000"/>
                </a:schemeClr>
              </a:solidFill>
            </a:rPr>
            <a:t>Mise en place d’un équipement de récupération d’énergie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 dirty="0"/>
            <a:t>Etudier des solutions (échangeurs / récupérateurs)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 dirty="0"/>
            <a:t>Comparaison qualitative des solutions (investissement, exploitation, environnemental)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 dirty="0"/>
            <a:t>Choisir la solution la plus adaptée aux besoins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 dirty="0"/>
            <a:t>Définir les caractéristiques de l’installation retenue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 dirty="0"/>
            <a:t>Détermination des gains énergétiques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 dirty="0"/>
            <a:t>Modifications hydrauliques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 dirty="0"/>
            <a:t>Modifications électriques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 dirty="0"/>
            <a:t>Chiffrer la solution et préparer les travaux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 dirty="0"/>
            <a:t>Réaliser les travaux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20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2600" kern="1200" dirty="0"/>
        </a:p>
      </dsp:txBody>
      <dsp:txXfrm>
        <a:off x="2077510" y="0"/>
        <a:ext cx="6501005" cy="3621619"/>
      </dsp:txXfrm>
    </dsp:sp>
    <dsp:sp modelId="{F6E34F3B-038B-4C6F-A027-7A5C8A82A770}">
      <dsp:nvSpPr>
        <dsp:cNvPr id="0" name=""/>
        <dsp:cNvSpPr/>
      </dsp:nvSpPr>
      <dsp:spPr>
        <a:xfrm>
          <a:off x="361807" y="856665"/>
          <a:ext cx="1715703" cy="190828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l="-21000" r="-2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19E434-A95F-4519-80BC-78CBC341FB60}">
      <dsp:nvSpPr>
        <dsp:cNvPr id="0" name=""/>
        <dsp:cNvSpPr/>
      </dsp:nvSpPr>
      <dsp:spPr>
        <a:xfrm>
          <a:off x="0" y="0"/>
          <a:ext cx="8578516" cy="35271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solidFill>
                <a:schemeClr val="accent5">
                  <a:lumMod val="60000"/>
                  <a:lumOff val="40000"/>
                </a:schemeClr>
              </a:solidFill>
            </a:rPr>
            <a:t>Amélioration du pilotage et/ou du suivi d’une installation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 dirty="0"/>
            <a:t>Etudier des solutions (comptage, instrumentation, automate, GTC)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 dirty="0"/>
            <a:t>Choisir la solution la plus adaptée aux besoins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 dirty="0"/>
            <a:t>Définir les caractéristiques de l’installation retenue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 dirty="0"/>
            <a:t>Modifications hydrauliques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 dirty="0"/>
            <a:t>Modifications électriques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 dirty="0"/>
            <a:t>Chiffrer la solution et préparer les travaux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 dirty="0"/>
            <a:t>Réaliser les travaux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20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2600" kern="1200" dirty="0"/>
        </a:p>
      </dsp:txBody>
      <dsp:txXfrm>
        <a:off x="2068069" y="0"/>
        <a:ext cx="6510446" cy="3527118"/>
      </dsp:txXfrm>
    </dsp:sp>
    <dsp:sp modelId="{F6E34F3B-038B-4C6F-A027-7A5C8A82A770}">
      <dsp:nvSpPr>
        <dsp:cNvPr id="0" name=""/>
        <dsp:cNvSpPr/>
      </dsp:nvSpPr>
      <dsp:spPr>
        <a:xfrm>
          <a:off x="352366" y="834312"/>
          <a:ext cx="1715703" cy="185849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l="-30000" r="-3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9186E-EAA7-3A42-AFD2-CC349621202A}" type="datetimeFigureOut">
              <a:rPr lang="fr-FR" smtClean="0"/>
              <a:t>17/06/2023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8815B8-4CE2-F247-96EE-D0C173663B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01493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EF2D4-44B9-F34D-AC77-36ED78FDDA30}" type="datetimeFigureOut">
              <a:rPr lang="fr-FR" smtClean="0"/>
              <a:t>17/06/2023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7BDEA-8EA0-FE4F-8E67-406CE035A2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37604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présentation ou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3674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4882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présentation ou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3990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786044-A807-7ED3-A71B-032EE9D4FE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1597" y="2426572"/>
            <a:ext cx="6620806" cy="99377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fr-FR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6720714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722391" y="195486"/>
            <a:ext cx="8061608" cy="720000"/>
          </a:xfrm>
        </p:spPr>
        <p:txBody>
          <a:bodyPr/>
          <a:lstStyle>
            <a:lvl1pPr algn="r"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357582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E962CCA-1BA4-8249-A4F2-8AC5E968A45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mars 2019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8BBB529-08F9-664B-A1B0-FAE3FBDC08E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81CA4A-99AC-F941-8B05-3ACDEC56623C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1DAEBF49-7C98-EB4A-B517-262F376B9D36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992726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présentation ou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38901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e fin -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097486" y="2462400"/>
            <a:ext cx="5897726" cy="158112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500" baseline="0"/>
            </a:lvl1pPr>
          </a:lstStyle>
          <a:p>
            <a:r>
              <a:rPr lang="fr-FR" dirty="0"/>
              <a:t>Contacts :</a:t>
            </a:r>
          </a:p>
        </p:txBody>
      </p:sp>
    </p:spTree>
    <p:extLst>
      <p:ext uri="{BB962C8B-B14F-4D97-AF65-F5344CB8AC3E}">
        <p14:creationId xmlns:p14="http://schemas.microsoft.com/office/powerpoint/2010/main" val="17076888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>
          <a:xfrm>
            <a:off x="7434000" y="4796511"/>
            <a:ext cx="1350000" cy="36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000" y="2346046"/>
            <a:ext cx="8424000" cy="20772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/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ED506F14-ED0D-7542-8543-B7C07D5940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6496" y="360000"/>
            <a:ext cx="1737504" cy="107621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D87260C3-EF3A-0B48-9C85-9F85D7A88D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00" y="180000"/>
            <a:ext cx="1587803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807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fin -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0721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présentation ou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3350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fin -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275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présentation ou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3738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786044-A807-7ED3-A71B-032EE9D4FE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1597" y="2426572"/>
            <a:ext cx="6620806" cy="99377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fr-FR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2920373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age de fin -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097486" y="2462400"/>
            <a:ext cx="5897726" cy="158112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500" baseline="0"/>
            </a:lvl1pPr>
          </a:lstStyle>
          <a:p>
            <a:r>
              <a:rPr lang="fr-FR" dirty="0"/>
              <a:t>Contacts :</a:t>
            </a:r>
          </a:p>
        </p:txBody>
      </p:sp>
    </p:spTree>
    <p:extLst>
      <p:ext uri="{BB962C8B-B14F-4D97-AF65-F5344CB8AC3E}">
        <p14:creationId xmlns:p14="http://schemas.microsoft.com/office/powerpoint/2010/main" val="121470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présentation ou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69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e fin -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097486" y="2462400"/>
            <a:ext cx="5897726" cy="158112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500" baseline="0"/>
            </a:lvl1pPr>
          </a:lstStyle>
          <a:p>
            <a:r>
              <a:rPr lang="fr-FR" dirty="0"/>
              <a:t>Contacts :</a:t>
            </a:r>
          </a:p>
        </p:txBody>
      </p:sp>
    </p:spTree>
    <p:extLst>
      <p:ext uri="{BB962C8B-B14F-4D97-AF65-F5344CB8AC3E}">
        <p14:creationId xmlns:p14="http://schemas.microsoft.com/office/powerpoint/2010/main" val="3789991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5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6B122F1-A62C-814C-9DE9-B24714E450C9}"/>
              </a:ext>
            </a:extLst>
          </p:cNvPr>
          <p:cNvSpPr/>
          <p:nvPr userDrawn="1"/>
        </p:nvSpPr>
        <p:spPr>
          <a:xfrm>
            <a:off x="782595" y="914400"/>
            <a:ext cx="7588470" cy="346893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8E75FC0-218F-6543-AEDF-85999A11CED2}"/>
              </a:ext>
            </a:extLst>
          </p:cNvPr>
          <p:cNvSpPr txBox="1"/>
          <p:nvPr userDrawn="1"/>
        </p:nvSpPr>
        <p:spPr>
          <a:xfrm>
            <a:off x="1635266" y="1356069"/>
            <a:ext cx="587346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1" kern="1200" dirty="0">
                <a:solidFill>
                  <a:schemeClr val="tx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RÉNOVATION DES RÉFÉRENTIELS </a:t>
            </a:r>
          </a:p>
          <a:p>
            <a:pPr algn="ctr"/>
            <a:r>
              <a:rPr lang="fr-FR" sz="2800" b="1" kern="1200" dirty="0">
                <a:solidFill>
                  <a:schemeClr val="tx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DU</a:t>
            </a:r>
            <a:r>
              <a:rPr lang="fr-FR" sz="2800" b="1" kern="1200" baseline="0" dirty="0">
                <a:solidFill>
                  <a:schemeClr val="tx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BTS MAINTENANCE DES SYSTÈMES</a:t>
            </a:r>
            <a:endParaRPr lang="fr-FR" sz="2800" b="1" kern="1200" dirty="0">
              <a:solidFill>
                <a:schemeClr val="tx2">
                  <a:lumMod val="50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sz="2800" dirty="0"/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03000E6B-5526-0B42-9BA5-4326BEFA07FF}"/>
              </a:ext>
            </a:extLst>
          </p:cNvPr>
          <p:cNvSpPr txBox="1"/>
          <p:nvPr userDrawn="1"/>
        </p:nvSpPr>
        <p:spPr>
          <a:xfrm>
            <a:off x="782595" y="2683201"/>
            <a:ext cx="7587967" cy="97314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4387902-D5AD-BF65-471D-BD175FFA0B5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56" y="79239"/>
            <a:ext cx="902594" cy="819278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9EAFDFBD-EC4C-9A71-BE29-35F92D0AE3C6}"/>
              </a:ext>
            </a:extLst>
          </p:cNvPr>
          <p:cNvSpPr txBox="1"/>
          <p:nvPr userDrawn="1"/>
        </p:nvSpPr>
        <p:spPr>
          <a:xfrm>
            <a:off x="776251" y="2737039"/>
            <a:ext cx="3024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tx2">
                    <a:lumMod val="75000"/>
                  </a:schemeClr>
                </a:solidFill>
              </a:rPr>
              <a:t>PNF </a:t>
            </a:r>
          </a:p>
          <a:p>
            <a:pPr algn="ctr"/>
            <a:r>
              <a:rPr lang="fr-FR" b="1" dirty="0">
                <a:solidFill>
                  <a:schemeClr val="tx2">
                    <a:lumMod val="75000"/>
                  </a:schemeClr>
                </a:solidFill>
              </a:rPr>
              <a:t>Webinaire du 12/05/2023</a:t>
            </a: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 rotWithShape="1">
          <a:blip r:embed="rId5"/>
          <a:srcRect r="2574" b="2754"/>
          <a:stretch/>
        </p:blipFill>
        <p:spPr>
          <a:xfrm>
            <a:off x="4063739" y="2820589"/>
            <a:ext cx="704395" cy="69746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 rotWithShape="1">
          <a:blip r:embed="rId6"/>
          <a:srcRect r="1478" b="2076"/>
          <a:stretch/>
        </p:blipFill>
        <p:spPr>
          <a:xfrm>
            <a:off x="4993127" y="2825128"/>
            <a:ext cx="691577" cy="69292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899381" y="2820590"/>
            <a:ext cx="686031" cy="697464"/>
          </a:xfrm>
          <a:prstGeom prst="rect">
            <a:avLst/>
          </a:prstGeom>
        </p:spPr>
      </p:pic>
      <p:pic>
        <p:nvPicPr>
          <p:cNvPr id="12" name="Google Shape;522;p35"/>
          <p:cNvPicPr preferRelativeResize="0">
            <a:picLocks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15951" y="2828709"/>
            <a:ext cx="692782" cy="68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642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5" r:id="rId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50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 baseline="0">
          <a:solidFill>
            <a:srgbClr val="407CC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 de texte 38">
            <a:extLst>
              <a:ext uri="{FF2B5EF4-FFF2-40B4-BE49-F238E27FC236}">
                <a16:creationId xmlns:a16="http://schemas.microsoft.com/office/drawing/2014/main" id="{C812CA52-75E2-8C45-8063-24057FEDA026}"/>
              </a:ext>
            </a:extLst>
          </p:cNvPr>
          <p:cNvSpPr txBox="1"/>
          <p:nvPr userDrawn="1"/>
        </p:nvSpPr>
        <p:spPr>
          <a:xfrm>
            <a:off x="0" y="2"/>
            <a:ext cx="9144000" cy="7682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fr-FR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FR" sz="8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8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 de texte 39">
            <a:extLst>
              <a:ext uri="{FF2B5EF4-FFF2-40B4-BE49-F238E27FC236}">
                <a16:creationId xmlns:a16="http://schemas.microsoft.com/office/drawing/2014/main" id="{32627B64-766E-F047-97D6-D5A544058ED3}"/>
              </a:ext>
            </a:extLst>
          </p:cNvPr>
          <p:cNvSpPr txBox="1"/>
          <p:nvPr userDrawn="1"/>
        </p:nvSpPr>
        <p:spPr>
          <a:xfrm>
            <a:off x="0" y="-1889"/>
            <a:ext cx="3499471" cy="535736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RÉNOVATION DES RÉFÉRENTIELS </a:t>
            </a:r>
          </a:p>
          <a:p>
            <a:pPr algn="ctr"/>
            <a:r>
              <a:rPr lang="fr-FR" sz="1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</a:t>
            </a:r>
            <a:r>
              <a:rPr lang="fr-FR" sz="14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BTS MAINTENANCE DES SYSTÈMES</a:t>
            </a:r>
            <a:endParaRPr lang="fr-FR" sz="1600" b="1" dirty="0">
              <a:solidFill>
                <a:srgbClr val="00000A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1600" b="1" dirty="0">
              <a:solidFill>
                <a:srgbClr val="00000A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16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B122F1-A62C-814C-9DE9-B24714E450C9}"/>
              </a:ext>
            </a:extLst>
          </p:cNvPr>
          <p:cNvSpPr/>
          <p:nvPr userDrawn="1"/>
        </p:nvSpPr>
        <p:spPr>
          <a:xfrm>
            <a:off x="782091" y="1405759"/>
            <a:ext cx="7588470" cy="3090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 dirty="0"/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10B26597-ED97-C945-B14D-9C763707C59F}"/>
              </a:ext>
            </a:extLst>
          </p:cNvPr>
          <p:cNvSpPr txBox="1"/>
          <p:nvPr userDrawn="1"/>
        </p:nvSpPr>
        <p:spPr>
          <a:xfrm>
            <a:off x="692762" y="3188784"/>
            <a:ext cx="7876508" cy="9731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943ACAF-075C-61CC-8D16-F17B2233E34C}"/>
              </a:ext>
            </a:extLst>
          </p:cNvPr>
          <p:cNvSpPr txBox="1"/>
          <p:nvPr userDrawn="1"/>
        </p:nvSpPr>
        <p:spPr>
          <a:xfrm>
            <a:off x="0" y="491300"/>
            <a:ext cx="3492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baseline="0" dirty="0">
                <a:solidFill>
                  <a:schemeClr val="tx2">
                    <a:lumMod val="75000"/>
                  </a:schemeClr>
                </a:solidFill>
              </a:rPr>
              <a:t>PNF – WEBINAIRE 12 mai 2023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4"/>
          <a:srcRect r="2574" b="2754"/>
          <a:stretch/>
        </p:blipFill>
        <p:spPr>
          <a:xfrm>
            <a:off x="4956313" y="34791"/>
            <a:ext cx="704395" cy="69746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 rotWithShape="1">
          <a:blip r:embed="rId5"/>
          <a:srcRect r="1478" b="2076"/>
          <a:stretch/>
        </p:blipFill>
        <p:spPr>
          <a:xfrm>
            <a:off x="5885701" y="39330"/>
            <a:ext cx="691577" cy="69292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791955" y="34792"/>
            <a:ext cx="686031" cy="697464"/>
          </a:xfrm>
          <a:prstGeom prst="rect">
            <a:avLst/>
          </a:prstGeom>
        </p:spPr>
      </p:pic>
      <p:pic>
        <p:nvPicPr>
          <p:cNvPr id="16" name="Google Shape;522;p35"/>
          <p:cNvPicPr preferRelativeResize="0">
            <a:picLocks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92663" y="39330"/>
            <a:ext cx="677898" cy="6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624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50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 baseline="0">
          <a:solidFill>
            <a:srgbClr val="407CC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 de texte 38">
            <a:extLst>
              <a:ext uri="{FF2B5EF4-FFF2-40B4-BE49-F238E27FC236}">
                <a16:creationId xmlns:a16="http://schemas.microsoft.com/office/drawing/2014/main" id="{C812CA52-75E2-8C45-8063-24057FEDA026}"/>
              </a:ext>
            </a:extLst>
          </p:cNvPr>
          <p:cNvSpPr txBox="1"/>
          <p:nvPr userDrawn="1"/>
        </p:nvSpPr>
        <p:spPr>
          <a:xfrm>
            <a:off x="0" y="0"/>
            <a:ext cx="9144000" cy="7682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fr-FR" sz="18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FR" sz="8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800" b="1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800" b="1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fr-FR" sz="12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FR" sz="12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 de texte 39">
            <a:extLst>
              <a:ext uri="{FF2B5EF4-FFF2-40B4-BE49-F238E27FC236}">
                <a16:creationId xmlns:a16="http://schemas.microsoft.com/office/drawing/2014/main" id="{32627B64-766E-F047-97D6-D5A544058ED3}"/>
              </a:ext>
            </a:extLst>
          </p:cNvPr>
          <p:cNvSpPr txBox="1"/>
          <p:nvPr userDrawn="1"/>
        </p:nvSpPr>
        <p:spPr>
          <a:xfrm>
            <a:off x="0" y="0"/>
            <a:ext cx="3492595" cy="535736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endParaRPr lang="fr-FR" sz="1400" b="1" dirty="0">
              <a:solidFill>
                <a:srgbClr val="00000A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1400" b="1" dirty="0">
              <a:solidFill>
                <a:srgbClr val="00000A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1400" b="1" dirty="0">
              <a:solidFill>
                <a:srgbClr val="00000A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14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B122F1-A62C-814C-9DE9-B24714E450C9}"/>
              </a:ext>
            </a:extLst>
          </p:cNvPr>
          <p:cNvSpPr/>
          <p:nvPr userDrawn="1"/>
        </p:nvSpPr>
        <p:spPr>
          <a:xfrm>
            <a:off x="790465" y="1349039"/>
            <a:ext cx="7588470" cy="309004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CD82D89-599D-35B4-AD1F-C7AB46886836}"/>
              </a:ext>
            </a:extLst>
          </p:cNvPr>
          <p:cNvSpPr txBox="1"/>
          <p:nvPr userDrawn="1"/>
        </p:nvSpPr>
        <p:spPr>
          <a:xfrm>
            <a:off x="0" y="491300"/>
            <a:ext cx="3492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baseline="0" dirty="0">
                <a:solidFill>
                  <a:schemeClr val="tx2">
                    <a:lumMod val="75000"/>
                  </a:schemeClr>
                </a:solidFill>
              </a:rPr>
              <a:t>PNF – Webinaire 12 mai 2023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5"/>
          <a:srcRect r="2574" b="2754"/>
          <a:stretch/>
        </p:blipFill>
        <p:spPr>
          <a:xfrm>
            <a:off x="4956313" y="34791"/>
            <a:ext cx="704395" cy="69746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 rotWithShape="1">
          <a:blip r:embed="rId6"/>
          <a:srcRect r="1478" b="2076"/>
          <a:stretch/>
        </p:blipFill>
        <p:spPr>
          <a:xfrm>
            <a:off x="5885701" y="39330"/>
            <a:ext cx="691577" cy="69292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791955" y="34792"/>
            <a:ext cx="686031" cy="697464"/>
          </a:xfrm>
          <a:prstGeom prst="rect">
            <a:avLst/>
          </a:prstGeom>
        </p:spPr>
      </p:pic>
      <p:pic>
        <p:nvPicPr>
          <p:cNvPr id="16" name="Google Shape;522;p35"/>
          <p:cNvPicPr preferRelativeResize="0">
            <a:picLocks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08525" y="24652"/>
            <a:ext cx="692782" cy="68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856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703" r:id="rId3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50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 baseline="0">
          <a:solidFill>
            <a:srgbClr val="407CC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 de texte 38">
            <a:extLst>
              <a:ext uri="{FF2B5EF4-FFF2-40B4-BE49-F238E27FC236}">
                <a16:creationId xmlns:a16="http://schemas.microsoft.com/office/drawing/2014/main" id="{C812CA52-75E2-8C45-8063-24057FEDA026}"/>
              </a:ext>
            </a:extLst>
          </p:cNvPr>
          <p:cNvSpPr txBox="1"/>
          <p:nvPr userDrawn="1"/>
        </p:nvSpPr>
        <p:spPr>
          <a:xfrm>
            <a:off x="0" y="0"/>
            <a:ext cx="9144000" cy="7682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fr-FR" sz="18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FR" sz="8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800" b="1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800" b="1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fr-FR" sz="12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FR" sz="12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 de texte 39">
            <a:extLst>
              <a:ext uri="{FF2B5EF4-FFF2-40B4-BE49-F238E27FC236}">
                <a16:creationId xmlns:a16="http://schemas.microsoft.com/office/drawing/2014/main" id="{32627B64-766E-F047-97D6-D5A544058ED3}"/>
              </a:ext>
            </a:extLst>
          </p:cNvPr>
          <p:cNvSpPr txBox="1"/>
          <p:nvPr userDrawn="1"/>
        </p:nvSpPr>
        <p:spPr>
          <a:xfrm>
            <a:off x="1" y="0"/>
            <a:ext cx="3485719" cy="535736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endParaRPr lang="fr-FR" sz="1400" b="1" dirty="0">
              <a:solidFill>
                <a:srgbClr val="00000A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1400" b="1" dirty="0">
              <a:solidFill>
                <a:srgbClr val="00000A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14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5"/>
          <a:srcRect r="2574" b="2754"/>
          <a:stretch/>
        </p:blipFill>
        <p:spPr>
          <a:xfrm>
            <a:off x="4956313" y="34791"/>
            <a:ext cx="704395" cy="69746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6"/>
          <a:srcRect r="1478" b="2076"/>
          <a:stretch/>
        </p:blipFill>
        <p:spPr>
          <a:xfrm>
            <a:off x="5885701" y="39330"/>
            <a:ext cx="691577" cy="69292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791955" y="34792"/>
            <a:ext cx="686031" cy="697464"/>
          </a:xfrm>
          <a:prstGeom prst="rect">
            <a:avLst/>
          </a:prstGeom>
        </p:spPr>
      </p:pic>
      <p:pic>
        <p:nvPicPr>
          <p:cNvPr id="15" name="Google Shape;522;p35"/>
          <p:cNvPicPr preferRelativeResize="0">
            <a:picLocks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08525" y="42911"/>
            <a:ext cx="692782" cy="689345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BCD82D89-599D-35B4-AD1F-C7AB46886836}"/>
              </a:ext>
            </a:extLst>
          </p:cNvPr>
          <p:cNvSpPr txBox="1"/>
          <p:nvPr userDrawn="1"/>
        </p:nvSpPr>
        <p:spPr>
          <a:xfrm>
            <a:off x="0" y="491300"/>
            <a:ext cx="3492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baseline="0" dirty="0">
                <a:solidFill>
                  <a:schemeClr val="tx2">
                    <a:lumMod val="75000"/>
                  </a:schemeClr>
                </a:solidFill>
              </a:rPr>
              <a:t>PNF – Webinaire 12 mai 2023</a:t>
            </a:r>
          </a:p>
        </p:txBody>
      </p:sp>
    </p:spTree>
    <p:extLst>
      <p:ext uri="{BB962C8B-B14F-4D97-AF65-F5344CB8AC3E}">
        <p14:creationId xmlns:p14="http://schemas.microsoft.com/office/powerpoint/2010/main" val="3702903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702" r:id="rId3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50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 baseline="0">
          <a:solidFill>
            <a:srgbClr val="407CC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 de texte 38">
            <a:extLst>
              <a:ext uri="{FF2B5EF4-FFF2-40B4-BE49-F238E27FC236}">
                <a16:creationId xmlns:a16="http://schemas.microsoft.com/office/drawing/2014/main" id="{C812CA52-75E2-8C45-8063-24057FEDA026}"/>
              </a:ext>
            </a:extLst>
          </p:cNvPr>
          <p:cNvSpPr txBox="1"/>
          <p:nvPr userDrawn="1"/>
        </p:nvSpPr>
        <p:spPr>
          <a:xfrm>
            <a:off x="0" y="0"/>
            <a:ext cx="9144000" cy="7682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fr-FR" sz="18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FR" sz="8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800" b="1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800" b="1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fr-FR" sz="12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FR" sz="12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 de texte 39">
            <a:extLst>
              <a:ext uri="{FF2B5EF4-FFF2-40B4-BE49-F238E27FC236}">
                <a16:creationId xmlns:a16="http://schemas.microsoft.com/office/drawing/2014/main" id="{32627B64-766E-F047-97D6-D5A544058ED3}"/>
              </a:ext>
            </a:extLst>
          </p:cNvPr>
          <p:cNvSpPr txBox="1"/>
          <p:nvPr userDrawn="1"/>
        </p:nvSpPr>
        <p:spPr>
          <a:xfrm>
            <a:off x="0" y="0"/>
            <a:ext cx="3492595" cy="535736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endParaRPr lang="fr-FR" sz="1400" b="1" dirty="0">
              <a:solidFill>
                <a:srgbClr val="00000A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1400" b="1" dirty="0">
              <a:solidFill>
                <a:srgbClr val="00000A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1400" b="1" dirty="0">
              <a:solidFill>
                <a:srgbClr val="00000A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14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B122F1-A62C-814C-9DE9-B24714E450C9}"/>
              </a:ext>
            </a:extLst>
          </p:cNvPr>
          <p:cNvSpPr/>
          <p:nvPr userDrawn="1"/>
        </p:nvSpPr>
        <p:spPr>
          <a:xfrm>
            <a:off x="790465" y="1349039"/>
            <a:ext cx="7588470" cy="309004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6"/>
          <a:srcRect r="2574" b="2754"/>
          <a:stretch/>
        </p:blipFill>
        <p:spPr>
          <a:xfrm>
            <a:off x="4956313" y="34791"/>
            <a:ext cx="704395" cy="69746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 rotWithShape="1">
          <a:blip r:embed="rId7"/>
          <a:srcRect r="1478" b="2076"/>
          <a:stretch/>
        </p:blipFill>
        <p:spPr>
          <a:xfrm>
            <a:off x="5885701" y="39330"/>
            <a:ext cx="691577" cy="69292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791955" y="34792"/>
            <a:ext cx="686031" cy="697464"/>
          </a:xfrm>
          <a:prstGeom prst="rect">
            <a:avLst/>
          </a:prstGeom>
        </p:spPr>
      </p:pic>
      <p:pic>
        <p:nvPicPr>
          <p:cNvPr id="16" name="Google Shape;522;p35"/>
          <p:cNvPicPr preferRelativeResize="0">
            <a:picLocks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08525" y="42911"/>
            <a:ext cx="692782" cy="689345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BCD82D89-599D-35B4-AD1F-C7AB46886836}"/>
              </a:ext>
            </a:extLst>
          </p:cNvPr>
          <p:cNvSpPr txBox="1"/>
          <p:nvPr userDrawn="1"/>
        </p:nvSpPr>
        <p:spPr>
          <a:xfrm>
            <a:off x="0" y="491300"/>
            <a:ext cx="3492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baseline="0" dirty="0">
                <a:solidFill>
                  <a:schemeClr val="tx2">
                    <a:lumMod val="75000"/>
                  </a:schemeClr>
                </a:solidFill>
              </a:rPr>
              <a:t>PNF – Webinaire 12 mai 2023</a:t>
            </a:r>
          </a:p>
        </p:txBody>
      </p:sp>
    </p:spTree>
    <p:extLst>
      <p:ext uri="{BB962C8B-B14F-4D97-AF65-F5344CB8AC3E}">
        <p14:creationId xmlns:p14="http://schemas.microsoft.com/office/powerpoint/2010/main" val="1579790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700" r:id="rId3"/>
    <p:sldLayoutId id="2147483701" r:id="rId4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50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 baseline="0">
          <a:solidFill>
            <a:srgbClr val="407CC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 de texte 38">
            <a:extLst>
              <a:ext uri="{FF2B5EF4-FFF2-40B4-BE49-F238E27FC236}">
                <a16:creationId xmlns:a16="http://schemas.microsoft.com/office/drawing/2014/main" id="{C812CA52-75E2-8C45-8063-24057FEDA026}"/>
              </a:ext>
            </a:extLst>
          </p:cNvPr>
          <p:cNvSpPr txBox="1"/>
          <p:nvPr userDrawn="1"/>
        </p:nvSpPr>
        <p:spPr>
          <a:xfrm>
            <a:off x="0" y="0"/>
            <a:ext cx="9144000" cy="7682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fr-FR" sz="18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FR" sz="8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800" b="1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800" b="1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fr-FR" sz="12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FR" sz="12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 de texte 39">
            <a:extLst>
              <a:ext uri="{FF2B5EF4-FFF2-40B4-BE49-F238E27FC236}">
                <a16:creationId xmlns:a16="http://schemas.microsoft.com/office/drawing/2014/main" id="{32627B64-766E-F047-97D6-D5A544058ED3}"/>
              </a:ext>
            </a:extLst>
          </p:cNvPr>
          <p:cNvSpPr txBox="1"/>
          <p:nvPr userDrawn="1"/>
        </p:nvSpPr>
        <p:spPr>
          <a:xfrm>
            <a:off x="1" y="0"/>
            <a:ext cx="3485719" cy="535736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endParaRPr lang="fr-FR" sz="1400" b="1" dirty="0">
              <a:solidFill>
                <a:srgbClr val="00000A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1400" b="1" dirty="0">
              <a:solidFill>
                <a:srgbClr val="00000A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14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5"/>
          <a:srcRect r="2574" b="2754"/>
          <a:stretch/>
        </p:blipFill>
        <p:spPr>
          <a:xfrm>
            <a:off x="4956313" y="34791"/>
            <a:ext cx="704395" cy="69746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6"/>
          <a:srcRect r="1478" b="2076"/>
          <a:stretch/>
        </p:blipFill>
        <p:spPr>
          <a:xfrm>
            <a:off x="5885701" y="39330"/>
            <a:ext cx="691577" cy="69292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791955" y="34792"/>
            <a:ext cx="686031" cy="697464"/>
          </a:xfrm>
          <a:prstGeom prst="rect">
            <a:avLst/>
          </a:prstGeom>
        </p:spPr>
      </p:pic>
      <p:pic>
        <p:nvPicPr>
          <p:cNvPr id="15" name="Google Shape;522;p35"/>
          <p:cNvPicPr preferRelativeResize="0">
            <a:picLocks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08525" y="38850"/>
            <a:ext cx="692782" cy="689345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BCD82D89-599D-35B4-AD1F-C7AB46886836}"/>
              </a:ext>
            </a:extLst>
          </p:cNvPr>
          <p:cNvSpPr txBox="1"/>
          <p:nvPr userDrawn="1"/>
        </p:nvSpPr>
        <p:spPr>
          <a:xfrm>
            <a:off x="0" y="491300"/>
            <a:ext cx="3492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baseline="0" dirty="0">
                <a:solidFill>
                  <a:schemeClr val="tx2">
                    <a:lumMod val="75000"/>
                  </a:schemeClr>
                </a:solidFill>
              </a:rPr>
              <a:t>PNF – Webinaire 12 mai 2023</a:t>
            </a:r>
          </a:p>
        </p:txBody>
      </p:sp>
    </p:spTree>
    <p:extLst>
      <p:ext uri="{BB962C8B-B14F-4D97-AF65-F5344CB8AC3E}">
        <p14:creationId xmlns:p14="http://schemas.microsoft.com/office/powerpoint/2010/main" val="72764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50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 baseline="0">
          <a:solidFill>
            <a:srgbClr val="407CC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GAP%20BTS%20MS%20Version%20PNF%202023%20vf%20sign&#233;e-relue.docx" TargetMode="Externa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GAP%20BTS%20MS%20Version%20PNF%202023%20vf%20sign&#233;e-relue.pdf" TargetMode="Externa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6DFA70DF-D832-B035-BF80-6BA8C051B41B}"/>
              </a:ext>
            </a:extLst>
          </p:cNvPr>
          <p:cNvGrpSpPr/>
          <p:nvPr/>
        </p:nvGrpSpPr>
        <p:grpSpPr>
          <a:xfrm>
            <a:off x="181837" y="833257"/>
            <a:ext cx="334237" cy="4215650"/>
            <a:chOff x="144780" y="1387907"/>
            <a:chExt cx="334237" cy="338575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7708378-4D4E-EF28-A2E5-0C0A9373AEED}"/>
                </a:ext>
              </a:extLst>
            </p:cNvPr>
            <p:cNvSpPr/>
            <p:nvPr/>
          </p:nvSpPr>
          <p:spPr>
            <a:xfrm>
              <a:off x="144780" y="1387907"/>
              <a:ext cx="334237" cy="3385751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80E3BDC-245C-2147-30F7-50EB8BEE8469}"/>
                </a:ext>
              </a:extLst>
            </p:cNvPr>
            <p:cNvSpPr/>
            <p:nvPr/>
          </p:nvSpPr>
          <p:spPr>
            <a:xfrm>
              <a:off x="222063" y="1473929"/>
              <a:ext cx="174018" cy="1337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63FE7EAE-C43D-0949-8FAC-186D8B7B8A80}"/>
              </a:ext>
            </a:extLst>
          </p:cNvPr>
          <p:cNvSpPr txBox="1"/>
          <p:nvPr/>
        </p:nvSpPr>
        <p:spPr>
          <a:xfrm>
            <a:off x="75305" y="91532"/>
            <a:ext cx="3366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Présentation des pôles d’activités</a:t>
            </a:r>
          </a:p>
        </p:txBody>
      </p:sp>
      <p:sp>
        <p:nvSpPr>
          <p:cNvPr id="2" name="Rectangle 1"/>
          <p:cNvSpPr/>
          <p:nvPr/>
        </p:nvSpPr>
        <p:spPr>
          <a:xfrm>
            <a:off x="870010" y="1944287"/>
            <a:ext cx="7840037" cy="1823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dirty="0"/>
              <a:t>Table ronde : Le projet 80h </a:t>
            </a:r>
            <a:endParaRPr lang="fr-FR" sz="1050" b="1" dirty="0">
              <a:solidFill>
                <a:prstClr val="black"/>
              </a:solidFill>
            </a:endParaRPr>
          </a:p>
          <a:p>
            <a:pPr lvl="7">
              <a:lnSpc>
                <a:spcPct val="150000"/>
              </a:lnSpc>
            </a:pPr>
            <a:r>
              <a:rPr lang="fr-FR" sz="1050" b="1" dirty="0">
                <a:solidFill>
                  <a:prstClr val="black"/>
                </a:solidFill>
              </a:rPr>
              <a:t>Jean-Pierre GUERMEUR</a:t>
            </a:r>
            <a:r>
              <a:rPr lang="fr-FR" sz="1050" dirty="0">
                <a:solidFill>
                  <a:prstClr val="black"/>
                </a:solidFill>
              </a:rPr>
              <a:t>, enseignant BTS MS SP – Académie de Rennes</a:t>
            </a:r>
          </a:p>
          <a:p>
            <a:pPr lvl="7">
              <a:lnSpc>
                <a:spcPct val="150000"/>
              </a:lnSpc>
            </a:pPr>
            <a:r>
              <a:rPr lang="fr-FR" sz="1050" b="1" dirty="0">
                <a:solidFill>
                  <a:prstClr val="black"/>
                </a:solidFill>
              </a:rPr>
              <a:t>Sébastien LEPAYSANT</a:t>
            </a:r>
            <a:r>
              <a:rPr lang="fr-FR" sz="1050" dirty="0">
                <a:solidFill>
                  <a:prstClr val="black"/>
                </a:solidFill>
              </a:rPr>
              <a:t>, enseignant BTS MS SP – Académie de Normandie</a:t>
            </a:r>
          </a:p>
          <a:p>
            <a:pPr lvl="7">
              <a:lnSpc>
                <a:spcPct val="150000"/>
              </a:lnSpc>
            </a:pPr>
            <a:r>
              <a:rPr lang="fr-FR" sz="1050" b="1" dirty="0">
                <a:solidFill>
                  <a:prstClr val="black"/>
                </a:solidFill>
              </a:rPr>
              <a:t>Patrick GOGNET</a:t>
            </a:r>
            <a:r>
              <a:rPr lang="fr-FR" sz="1050" dirty="0">
                <a:solidFill>
                  <a:prstClr val="black"/>
                </a:solidFill>
              </a:rPr>
              <a:t>, enseignant BTS MS SE et SP – Académie de Normandie</a:t>
            </a:r>
          </a:p>
          <a:p>
            <a:pPr lvl="7">
              <a:lnSpc>
                <a:spcPct val="150000"/>
              </a:lnSpc>
            </a:pPr>
            <a:r>
              <a:rPr lang="fr-FR" sz="1050" b="1" dirty="0">
                <a:solidFill>
                  <a:prstClr val="black"/>
                </a:solidFill>
              </a:rPr>
              <a:t>Philippe MOALIC</a:t>
            </a:r>
            <a:r>
              <a:rPr lang="fr-FR" sz="1050" dirty="0">
                <a:solidFill>
                  <a:prstClr val="black"/>
                </a:solidFill>
              </a:rPr>
              <a:t>, enseignant BTS MS SEF – Académie de Rennes </a:t>
            </a:r>
            <a:r>
              <a:rPr lang="fr-FR" sz="1050" b="1" dirty="0"/>
              <a:t>	</a:t>
            </a:r>
            <a:endParaRPr lang="fr-FR" sz="1050" dirty="0">
              <a:solidFill>
                <a:prstClr val="black"/>
              </a:solidFill>
            </a:endParaRPr>
          </a:p>
          <a:p>
            <a:pPr lvl="7">
              <a:lnSpc>
                <a:spcPct val="150000"/>
              </a:lnSpc>
            </a:pPr>
            <a:r>
              <a:rPr lang="fr-FR" sz="1050" b="1" dirty="0">
                <a:solidFill>
                  <a:prstClr val="black"/>
                </a:solidFill>
              </a:rPr>
              <a:t>Denis BOISSON</a:t>
            </a:r>
            <a:r>
              <a:rPr lang="fr-FR" sz="1050" dirty="0">
                <a:solidFill>
                  <a:prstClr val="black"/>
                </a:solidFill>
              </a:rPr>
              <a:t>, enseignant BTS MS SAE – Académie de Rennes</a:t>
            </a:r>
          </a:p>
          <a:p>
            <a:pPr lvl="7">
              <a:lnSpc>
                <a:spcPct val="150000"/>
              </a:lnSpc>
            </a:pPr>
            <a:r>
              <a:rPr lang="fr-FR" sz="1050" b="1" dirty="0">
                <a:solidFill>
                  <a:prstClr val="black"/>
                </a:solidFill>
              </a:rPr>
              <a:t>Julien DRIEU</a:t>
            </a:r>
            <a:r>
              <a:rPr lang="fr-FR" sz="1050" dirty="0">
                <a:solidFill>
                  <a:prstClr val="black"/>
                </a:solidFill>
              </a:rPr>
              <a:t>, enseignant BTS MS SEF – Académie de Normandie</a:t>
            </a:r>
          </a:p>
        </p:txBody>
      </p:sp>
    </p:spTree>
    <p:extLst>
      <p:ext uri="{BB962C8B-B14F-4D97-AF65-F5344CB8AC3E}">
        <p14:creationId xmlns:p14="http://schemas.microsoft.com/office/powerpoint/2010/main" val="4112114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63FE7EAE-C43D-0949-8FAC-186D8B7B8A80}"/>
              </a:ext>
            </a:extLst>
          </p:cNvPr>
          <p:cNvSpPr txBox="1"/>
          <p:nvPr/>
        </p:nvSpPr>
        <p:spPr>
          <a:xfrm>
            <a:off x="181837" y="94593"/>
            <a:ext cx="2695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>
                <a:solidFill>
                  <a:prstClr val="black"/>
                </a:solidFill>
                <a:latin typeface="Calibri"/>
              </a:rPr>
              <a:t>Maintenance </a:t>
            </a:r>
            <a:r>
              <a:rPr lang="fr-FR" b="1" dirty="0" err="1">
                <a:solidFill>
                  <a:prstClr val="black"/>
                </a:solidFill>
                <a:latin typeface="Calibri"/>
              </a:rPr>
              <a:t>améliorative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3727435"/>
              </p:ext>
            </p:extLst>
          </p:nvPr>
        </p:nvGraphicFramePr>
        <p:xfrm>
          <a:off x="709007" y="1639793"/>
          <a:ext cx="7709155" cy="21113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7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02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95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1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02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C41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r>
                        <a:rPr lang="fr-FR" sz="1400" dirty="0">
                          <a:effectLst/>
                        </a:rPr>
                        <a:t>Appréhender l’organisation fonctionnelle</a:t>
                      </a:r>
                      <a:endParaRPr lang="fr-FR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0</a:t>
                      </a: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</a:t>
                      </a: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</a:t>
                      </a: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</a:t>
                      </a: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Le bien dans sa globalité est replacé dans son contexte ;</a:t>
                      </a: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Les éléments de l’organisation fonctionnelle sont repérés et listés ;</a:t>
                      </a: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Les éléments de l’organisation structurelle sont repérés et listés</a:t>
                      </a:r>
                      <a:r>
                        <a:rPr lang="fr-FR" sz="1100" spc="-15">
                          <a:effectLst/>
                        </a:rPr>
                        <a:t> </a:t>
                      </a:r>
                      <a:r>
                        <a:rPr lang="fr-FR" sz="1100">
                          <a:effectLst/>
                        </a:rPr>
                        <a:t>;</a:t>
                      </a: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Les informations essentielles et les caractéristiques des organisations sont extraites ;</a:t>
                      </a: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Les différentes phases de fonctionnement sont retranscrites ;</a:t>
                      </a: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Les documents techniques produits sont explicites ; </a:t>
                      </a: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Les éléments caractéristiques nécessaires sont listés.</a:t>
                      </a:r>
                      <a:endParaRPr lang="fr-FR" sz="1100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2473882"/>
              </p:ext>
            </p:extLst>
          </p:nvPr>
        </p:nvGraphicFramePr>
        <p:xfrm>
          <a:off x="709007" y="3861201"/>
          <a:ext cx="7724395" cy="10389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7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effectLst/>
                        </a:rPr>
                        <a:t> C31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r>
                        <a:rPr lang="fr-FR" sz="1400" dirty="0">
                          <a:effectLst/>
                        </a:rPr>
                        <a:t>Définir des solutions d’amélioration</a:t>
                      </a:r>
                      <a:endParaRPr lang="fr-F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0</a:t>
                      </a: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</a:t>
                      </a: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</a:t>
                      </a: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</a:t>
                      </a: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Le besoin est analysé, les données technico- économiques sont repérées ;</a:t>
                      </a:r>
                      <a:endParaRPr lang="fr-FR" sz="1100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Les solutions proposées permettent de répondre à l’objectif ;</a:t>
                      </a: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Le choix de la solution est pertinent et argumenté ;</a:t>
                      </a:r>
                      <a:endParaRPr lang="fr-FR" sz="1100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71CFF947-6A20-2987-501F-655D20C63CEE}"/>
              </a:ext>
            </a:extLst>
          </p:cNvPr>
          <p:cNvSpPr txBox="1"/>
          <p:nvPr/>
        </p:nvSpPr>
        <p:spPr>
          <a:xfrm>
            <a:off x="743367" y="1003735"/>
            <a:ext cx="3951595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Contenu de</a:t>
            </a:r>
            <a:r>
              <a:rPr kumimoji="0" lang="fr-FR" sz="2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la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revue</a:t>
            </a:r>
            <a:r>
              <a:rPr kumimoji="0" lang="fr-FR" sz="2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 projet n°1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8976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63FE7EAE-C43D-0949-8FAC-186D8B7B8A80}"/>
              </a:ext>
            </a:extLst>
          </p:cNvPr>
          <p:cNvSpPr txBox="1"/>
          <p:nvPr/>
        </p:nvSpPr>
        <p:spPr>
          <a:xfrm>
            <a:off x="181837" y="94593"/>
            <a:ext cx="2695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>
                <a:solidFill>
                  <a:prstClr val="black"/>
                </a:solidFill>
                <a:latin typeface="Calibri"/>
              </a:rPr>
              <a:t>Maintenance </a:t>
            </a:r>
            <a:r>
              <a:rPr lang="fr-FR" b="1" dirty="0" err="1">
                <a:solidFill>
                  <a:prstClr val="black"/>
                </a:solidFill>
                <a:latin typeface="Calibri"/>
              </a:rPr>
              <a:t>améliorative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155486"/>
              </p:ext>
            </p:extLst>
          </p:nvPr>
        </p:nvGraphicFramePr>
        <p:xfrm>
          <a:off x="766614" y="1692422"/>
          <a:ext cx="7724395" cy="24168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7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C33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r>
                        <a:rPr lang="fr-FR" sz="1400" dirty="0">
                          <a:effectLst/>
                        </a:rPr>
                        <a:t>Communiquer oralement</a:t>
                      </a:r>
                      <a:endParaRPr lang="fr-FR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0</a:t>
                      </a: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</a:t>
                      </a: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</a:t>
                      </a: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</a:t>
                      </a: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Les informations et illustrations techniques mobilisées permettent la compréhension de l’activité exposée ;</a:t>
                      </a:r>
                      <a:endParaRPr lang="fr-FR" sz="1100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L’expression est claire, fluide;</a:t>
                      </a: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Le discours est organisé, les informations sont énoncées de manière concise et précise avec un vocabulaire adapté ;</a:t>
                      </a:r>
                      <a:endParaRPr lang="fr-FR" sz="1100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L’interlocuteur est pris en compte, l’interaction (reformulation, qualité de réponse) est satisfaisante ;</a:t>
                      </a: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Le raisonnement est construit, maitrisé, l’argumentation est pertinente.</a:t>
                      </a:r>
                      <a:endParaRPr lang="fr-FR" sz="1100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A6193BE4-8687-252D-FE25-C7CDD5C2FCEB}"/>
              </a:ext>
            </a:extLst>
          </p:cNvPr>
          <p:cNvSpPr txBox="1"/>
          <p:nvPr/>
        </p:nvSpPr>
        <p:spPr>
          <a:xfrm>
            <a:off x="743367" y="1003735"/>
            <a:ext cx="3951595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Contenu de</a:t>
            </a:r>
            <a:r>
              <a:rPr kumimoji="0" lang="fr-FR" sz="2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la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revue</a:t>
            </a:r>
            <a:r>
              <a:rPr kumimoji="0" lang="fr-FR" sz="2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 projet n°1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2361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63FE7EAE-C43D-0949-8FAC-186D8B7B8A80}"/>
              </a:ext>
            </a:extLst>
          </p:cNvPr>
          <p:cNvSpPr txBox="1"/>
          <p:nvPr/>
        </p:nvSpPr>
        <p:spPr>
          <a:xfrm>
            <a:off x="181837" y="94593"/>
            <a:ext cx="2695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>
                <a:solidFill>
                  <a:prstClr val="black"/>
                </a:solidFill>
                <a:latin typeface="Calibri"/>
              </a:rPr>
              <a:t>Maintenance </a:t>
            </a:r>
            <a:r>
              <a:rPr lang="fr-FR" b="1" dirty="0" err="1">
                <a:solidFill>
                  <a:prstClr val="black"/>
                </a:solidFill>
                <a:latin typeface="Calibri"/>
              </a:rPr>
              <a:t>améliorative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1C26055-30F3-D81A-C65F-93B899FBE7B7}"/>
              </a:ext>
            </a:extLst>
          </p:cNvPr>
          <p:cNvSpPr txBox="1"/>
          <p:nvPr/>
        </p:nvSpPr>
        <p:spPr>
          <a:xfrm>
            <a:off x="755374" y="1411595"/>
            <a:ext cx="33284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b="1" dirty="0"/>
              <a:t>Phase 2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327" y="1818142"/>
            <a:ext cx="3194586" cy="3117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74" y="1818142"/>
            <a:ext cx="3104245" cy="3117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11C26055-30F3-D81A-C65F-93B899FBE7B7}"/>
              </a:ext>
            </a:extLst>
          </p:cNvPr>
          <p:cNvSpPr txBox="1"/>
          <p:nvPr/>
        </p:nvSpPr>
        <p:spPr>
          <a:xfrm>
            <a:off x="3859618" y="1587875"/>
            <a:ext cx="16075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Evolutions apportées par les étudiants sur le schéma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E09E3536-D84D-C5B6-13D3-6BFB7FBBB7AE}"/>
              </a:ext>
            </a:extLst>
          </p:cNvPr>
          <p:cNvGrpSpPr/>
          <p:nvPr/>
        </p:nvGrpSpPr>
        <p:grpSpPr>
          <a:xfrm>
            <a:off x="4144412" y="3164421"/>
            <a:ext cx="988057" cy="265814"/>
            <a:chOff x="4004930" y="3164421"/>
            <a:chExt cx="988057" cy="265814"/>
          </a:xfrm>
        </p:grpSpPr>
        <p:sp>
          <p:nvSpPr>
            <p:cNvPr id="8" name="Chevron 7"/>
            <p:cNvSpPr/>
            <p:nvPr/>
          </p:nvSpPr>
          <p:spPr>
            <a:xfrm>
              <a:off x="4004930" y="3164421"/>
              <a:ext cx="308344" cy="265814"/>
            </a:xfrm>
            <a:prstGeom prst="chevr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2" name="Chevron 11"/>
            <p:cNvSpPr/>
            <p:nvPr/>
          </p:nvSpPr>
          <p:spPr>
            <a:xfrm>
              <a:off x="4684643" y="3164421"/>
              <a:ext cx="308344" cy="265814"/>
            </a:xfrm>
            <a:prstGeom prst="chevr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3" name="Chevron 12"/>
            <p:cNvSpPr/>
            <p:nvPr/>
          </p:nvSpPr>
          <p:spPr>
            <a:xfrm>
              <a:off x="4374527" y="3164421"/>
              <a:ext cx="308344" cy="265814"/>
            </a:xfrm>
            <a:prstGeom prst="chevr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sp>
        <p:nvSpPr>
          <p:cNvPr id="4" name="ZoneTexte 3">
            <a:extLst>
              <a:ext uri="{FF2B5EF4-FFF2-40B4-BE49-F238E27FC236}">
                <a16:creationId xmlns:a16="http://schemas.microsoft.com/office/drawing/2014/main" id="{A11B8D6D-8491-CF88-F387-93CF4C93D977}"/>
              </a:ext>
            </a:extLst>
          </p:cNvPr>
          <p:cNvSpPr txBox="1"/>
          <p:nvPr/>
        </p:nvSpPr>
        <p:spPr>
          <a:xfrm>
            <a:off x="763203" y="1033312"/>
            <a:ext cx="5763309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dirty="0">
                <a:solidFill>
                  <a:schemeClr val="bg1"/>
                </a:solidFill>
                <a:latin typeface="Calibri"/>
              </a:rPr>
              <a:t>Exemple de projet formatif traité en première année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7153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63FE7EAE-C43D-0949-8FAC-186D8B7B8A80}"/>
              </a:ext>
            </a:extLst>
          </p:cNvPr>
          <p:cNvSpPr txBox="1"/>
          <p:nvPr/>
        </p:nvSpPr>
        <p:spPr>
          <a:xfrm>
            <a:off x="181837" y="94593"/>
            <a:ext cx="2695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>
                <a:solidFill>
                  <a:prstClr val="black"/>
                </a:solidFill>
                <a:latin typeface="Calibri"/>
              </a:rPr>
              <a:t>Maintenance </a:t>
            </a:r>
            <a:r>
              <a:rPr lang="fr-FR" b="1" dirty="0" err="1">
                <a:solidFill>
                  <a:prstClr val="black"/>
                </a:solidFill>
                <a:latin typeface="Calibri"/>
              </a:rPr>
              <a:t>améliorative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l="14723" r="2494"/>
          <a:stretch/>
        </p:blipFill>
        <p:spPr>
          <a:xfrm>
            <a:off x="5110483" y="1556988"/>
            <a:ext cx="3476846" cy="3289502"/>
          </a:xfrm>
          <a:prstGeom prst="rect">
            <a:avLst/>
          </a:prstGeom>
          <a:ln w="0">
            <a:noFill/>
          </a:ln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11C26055-30F3-D81A-C65F-93B899FBE7B7}"/>
              </a:ext>
            </a:extLst>
          </p:cNvPr>
          <p:cNvSpPr txBox="1"/>
          <p:nvPr/>
        </p:nvSpPr>
        <p:spPr>
          <a:xfrm>
            <a:off x="755372" y="1807524"/>
            <a:ext cx="785853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b="1" dirty="0"/>
              <a:t>Déroulé des activités :</a:t>
            </a:r>
          </a:p>
          <a:p>
            <a:pPr algn="just"/>
            <a:endParaRPr lang="fr-FR" sz="1600" dirty="0"/>
          </a:p>
          <a:p>
            <a:pPr algn="just"/>
            <a:r>
              <a:rPr lang="fr-FR" sz="1600" dirty="0"/>
              <a:t>Recherche nouvelle implantation.</a:t>
            </a:r>
          </a:p>
          <a:p>
            <a:pPr algn="just"/>
            <a:endParaRPr lang="fr-FR" sz="1600" dirty="0"/>
          </a:p>
          <a:p>
            <a:pPr algn="just"/>
            <a:r>
              <a:rPr lang="fr-FR" sz="1600" dirty="0"/>
              <a:t>Élaboration listing matériel.</a:t>
            </a:r>
          </a:p>
          <a:p>
            <a:pPr algn="just"/>
            <a:endParaRPr lang="fr-FR" sz="1600" dirty="0"/>
          </a:p>
          <a:p>
            <a:pPr algn="just"/>
            <a:r>
              <a:rPr lang="fr-FR" sz="1600" dirty="0"/>
              <a:t>Préparation devis.</a:t>
            </a:r>
          </a:p>
          <a:p>
            <a:pPr algn="just"/>
            <a:endParaRPr lang="fr-FR" sz="16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2BADB44-DFEC-1B8F-205D-51DA47FF6C97}"/>
              </a:ext>
            </a:extLst>
          </p:cNvPr>
          <p:cNvSpPr txBox="1"/>
          <p:nvPr/>
        </p:nvSpPr>
        <p:spPr>
          <a:xfrm>
            <a:off x="763203" y="1033312"/>
            <a:ext cx="5763309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dirty="0">
                <a:solidFill>
                  <a:schemeClr val="bg1"/>
                </a:solidFill>
                <a:latin typeface="Calibri"/>
              </a:rPr>
              <a:t>Exemple de projet formatif traité en première année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BE83213-09FB-109F-C7F2-E5BA3B7E21BA}"/>
              </a:ext>
            </a:extLst>
          </p:cNvPr>
          <p:cNvSpPr txBox="1"/>
          <p:nvPr/>
        </p:nvSpPr>
        <p:spPr>
          <a:xfrm>
            <a:off x="755374" y="1411595"/>
            <a:ext cx="33284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b="1" dirty="0"/>
              <a:t>Phase 2</a:t>
            </a:r>
          </a:p>
        </p:txBody>
      </p:sp>
    </p:spTree>
    <p:extLst>
      <p:ext uri="{BB962C8B-B14F-4D97-AF65-F5344CB8AC3E}">
        <p14:creationId xmlns:p14="http://schemas.microsoft.com/office/powerpoint/2010/main" val="2340526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63FE7EAE-C43D-0949-8FAC-186D8B7B8A80}"/>
              </a:ext>
            </a:extLst>
          </p:cNvPr>
          <p:cNvSpPr txBox="1"/>
          <p:nvPr/>
        </p:nvSpPr>
        <p:spPr>
          <a:xfrm>
            <a:off x="181837" y="94593"/>
            <a:ext cx="2695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>
                <a:solidFill>
                  <a:prstClr val="black"/>
                </a:solidFill>
                <a:latin typeface="Calibri"/>
              </a:rPr>
              <a:t>Maintenance </a:t>
            </a:r>
            <a:r>
              <a:rPr lang="fr-FR" b="1" dirty="0" err="1">
                <a:solidFill>
                  <a:prstClr val="black"/>
                </a:solidFill>
                <a:latin typeface="Calibri"/>
              </a:rPr>
              <a:t>améliorative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1C26055-30F3-D81A-C65F-93B899FBE7B7}"/>
              </a:ext>
            </a:extLst>
          </p:cNvPr>
          <p:cNvSpPr txBox="1"/>
          <p:nvPr/>
        </p:nvSpPr>
        <p:spPr>
          <a:xfrm>
            <a:off x="755372" y="1695905"/>
            <a:ext cx="7858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Un machine communicante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180" y="1910475"/>
            <a:ext cx="4503625" cy="2941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37" y="2190654"/>
            <a:ext cx="393382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746AD382-36FF-7AE4-24B8-803BDB156910}"/>
              </a:ext>
            </a:extLst>
          </p:cNvPr>
          <p:cNvSpPr txBox="1"/>
          <p:nvPr/>
        </p:nvSpPr>
        <p:spPr>
          <a:xfrm>
            <a:off x="763203" y="1033312"/>
            <a:ext cx="5763309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dirty="0">
                <a:solidFill>
                  <a:schemeClr val="bg1"/>
                </a:solidFill>
                <a:latin typeface="Calibri"/>
              </a:rPr>
              <a:t>Exemple de projet formatif traité en première année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7B08310-4BC8-B8A4-C0C4-8B58426FDBD5}"/>
              </a:ext>
            </a:extLst>
          </p:cNvPr>
          <p:cNvSpPr txBox="1"/>
          <p:nvPr/>
        </p:nvSpPr>
        <p:spPr>
          <a:xfrm>
            <a:off x="755374" y="1411595"/>
            <a:ext cx="33284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b="1" dirty="0"/>
              <a:t>Phase 2</a:t>
            </a:r>
          </a:p>
        </p:txBody>
      </p:sp>
    </p:spTree>
    <p:extLst>
      <p:ext uri="{BB962C8B-B14F-4D97-AF65-F5344CB8AC3E}">
        <p14:creationId xmlns:p14="http://schemas.microsoft.com/office/powerpoint/2010/main" val="3278708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63FE7EAE-C43D-0949-8FAC-186D8B7B8A80}"/>
              </a:ext>
            </a:extLst>
          </p:cNvPr>
          <p:cNvSpPr txBox="1"/>
          <p:nvPr/>
        </p:nvSpPr>
        <p:spPr>
          <a:xfrm>
            <a:off x="181837" y="94593"/>
            <a:ext cx="2695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>
                <a:solidFill>
                  <a:prstClr val="black"/>
                </a:solidFill>
                <a:latin typeface="Calibri"/>
              </a:rPr>
              <a:t>Maintenance </a:t>
            </a:r>
            <a:r>
              <a:rPr lang="fr-FR" b="1" dirty="0" err="1">
                <a:solidFill>
                  <a:prstClr val="black"/>
                </a:solidFill>
                <a:latin typeface="Calibri"/>
              </a:rPr>
              <a:t>améliorative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l="14723" r="2494"/>
          <a:stretch/>
        </p:blipFill>
        <p:spPr>
          <a:xfrm>
            <a:off x="520996" y="1818142"/>
            <a:ext cx="3200818" cy="3028347"/>
          </a:xfrm>
          <a:prstGeom prst="rect">
            <a:avLst/>
          </a:prstGeom>
          <a:ln w="0">
            <a:noFill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0" t="16161" r="7106" b="4837"/>
          <a:stretch/>
        </p:blipFill>
        <p:spPr bwMode="auto">
          <a:xfrm>
            <a:off x="3934047" y="1956390"/>
            <a:ext cx="4679866" cy="233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45AC1D54-3A28-D5B4-6A85-E9464C6322FA}"/>
              </a:ext>
            </a:extLst>
          </p:cNvPr>
          <p:cNvSpPr txBox="1"/>
          <p:nvPr/>
        </p:nvSpPr>
        <p:spPr>
          <a:xfrm>
            <a:off x="763203" y="1033312"/>
            <a:ext cx="5763309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dirty="0">
                <a:solidFill>
                  <a:schemeClr val="bg1"/>
                </a:solidFill>
                <a:latin typeface="Calibri"/>
              </a:rPr>
              <a:t>Exemple de projet formatif traité en première année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72933E6-05FD-C994-8961-E637735D78D4}"/>
              </a:ext>
            </a:extLst>
          </p:cNvPr>
          <p:cNvSpPr txBox="1"/>
          <p:nvPr/>
        </p:nvSpPr>
        <p:spPr>
          <a:xfrm>
            <a:off x="755374" y="1411595"/>
            <a:ext cx="33284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b="1" dirty="0"/>
              <a:t>Phase 2</a:t>
            </a:r>
          </a:p>
        </p:txBody>
      </p:sp>
    </p:spTree>
    <p:extLst>
      <p:ext uri="{BB962C8B-B14F-4D97-AF65-F5344CB8AC3E}">
        <p14:creationId xmlns:p14="http://schemas.microsoft.com/office/powerpoint/2010/main" val="4156011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63FE7EAE-C43D-0949-8FAC-186D8B7B8A80}"/>
              </a:ext>
            </a:extLst>
          </p:cNvPr>
          <p:cNvSpPr txBox="1"/>
          <p:nvPr/>
        </p:nvSpPr>
        <p:spPr>
          <a:xfrm>
            <a:off x="181837" y="94593"/>
            <a:ext cx="2695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>
                <a:solidFill>
                  <a:prstClr val="black"/>
                </a:solidFill>
                <a:latin typeface="Calibri"/>
              </a:rPr>
              <a:t>Maintenance </a:t>
            </a:r>
            <a:r>
              <a:rPr lang="fr-FR" b="1" dirty="0" err="1">
                <a:solidFill>
                  <a:prstClr val="black"/>
                </a:solidFill>
                <a:latin typeface="Calibri"/>
              </a:rPr>
              <a:t>améliorative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4542004"/>
              </p:ext>
            </p:extLst>
          </p:nvPr>
        </p:nvGraphicFramePr>
        <p:xfrm>
          <a:off x="709007" y="1686289"/>
          <a:ext cx="7709155" cy="9892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7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02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95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1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02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C41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r>
                        <a:rPr lang="fr-FR" sz="1400" dirty="0">
                          <a:effectLst/>
                        </a:rPr>
                        <a:t>Appréhender l’organisation fonctionnelle</a:t>
                      </a:r>
                      <a:endParaRPr lang="fr-FR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0</a:t>
                      </a: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</a:t>
                      </a: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</a:t>
                      </a: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</a:t>
                      </a: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Arial"/>
                          <a:ea typeface="Cambria"/>
                          <a:cs typeface="Times New Roman"/>
                        </a:rPr>
                        <a:t>Les documents techniques produits sont explicites ;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Arial"/>
                          <a:ea typeface="Cambria"/>
                          <a:cs typeface="Times New Roman"/>
                        </a:rPr>
                        <a:t>Les éléments caractéristiques nécessaires sont listés.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81638"/>
              </p:ext>
            </p:extLst>
          </p:nvPr>
        </p:nvGraphicFramePr>
        <p:xfrm>
          <a:off x="693767" y="2816508"/>
          <a:ext cx="7724395" cy="12593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7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effectLst/>
                        </a:rPr>
                        <a:t> C31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r>
                        <a:rPr lang="fr-FR" sz="1400" dirty="0">
                          <a:effectLst/>
                        </a:rPr>
                        <a:t>Définir des solutions d’amélioration</a:t>
                      </a:r>
                      <a:endParaRPr lang="fr-F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0</a:t>
                      </a: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</a:t>
                      </a: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</a:t>
                      </a: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</a:t>
                      </a: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Arial"/>
                          <a:ea typeface="Cambria"/>
                          <a:cs typeface="Times New Roman"/>
                        </a:rPr>
                        <a:t>Les caractéristiques de la solution retenue sont déterminées ;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Arial"/>
                          <a:ea typeface="Cambria"/>
                          <a:cs typeface="Times New Roman"/>
                        </a:rPr>
                        <a:t>Les paramètres de réglage sont définis ;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Arial"/>
                          <a:ea typeface="Cambria"/>
                          <a:cs typeface="Times New Roman"/>
                        </a:rPr>
                        <a:t>Les essais sont appropriés et la solution est validée ;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Arial"/>
                          <a:ea typeface="Cambria"/>
                          <a:cs typeface="Times New Roman"/>
                        </a:rPr>
                        <a:t>Le dossier de réalisation est opérationnel.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71CFF947-6A20-2987-501F-655D20C63CEE}"/>
              </a:ext>
            </a:extLst>
          </p:cNvPr>
          <p:cNvSpPr txBox="1"/>
          <p:nvPr/>
        </p:nvSpPr>
        <p:spPr>
          <a:xfrm>
            <a:off x="735618" y="988237"/>
            <a:ext cx="3951595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Contenu de</a:t>
            </a:r>
            <a:r>
              <a:rPr kumimoji="0" lang="fr-FR" sz="2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la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revue</a:t>
            </a:r>
            <a:r>
              <a:rPr kumimoji="0" lang="fr-FR" sz="2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 projet n°2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6301498"/>
              </p:ext>
            </p:extLst>
          </p:nvPr>
        </p:nvGraphicFramePr>
        <p:xfrm>
          <a:off x="709007" y="4202795"/>
          <a:ext cx="7724395" cy="5901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7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effectLst/>
                        </a:rPr>
                        <a:t> C32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r>
                        <a:rPr lang="fr-FR" sz="1400" dirty="0">
                          <a:effectLst/>
                        </a:rPr>
                        <a:t>Réaliser</a:t>
                      </a:r>
                      <a:r>
                        <a:rPr lang="fr-FR" sz="1400" baseline="0" dirty="0">
                          <a:effectLst/>
                        </a:rPr>
                        <a:t> des travaux</a:t>
                      </a:r>
                      <a:endParaRPr lang="fr-F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0</a:t>
                      </a: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</a:t>
                      </a: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</a:t>
                      </a: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</a:t>
                      </a: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Arial"/>
                          <a:ea typeface="Cambria"/>
                          <a:cs typeface="Times New Roman"/>
                        </a:rPr>
                        <a:t>La</a:t>
                      </a:r>
                      <a:r>
                        <a:rPr lang="fr-FR" sz="1100" baseline="0" dirty="0">
                          <a:effectLst/>
                          <a:latin typeface="Arial"/>
                          <a:ea typeface="Cambria"/>
                          <a:cs typeface="Times New Roman"/>
                        </a:rPr>
                        <a:t> préparation des travaux est opérationnelle</a:t>
                      </a:r>
                      <a:r>
                        <a:rPr lang="fr-FR" sz="1100" dirty="0">
                          <a:effectLst/>
                          <a:latin typeface="Arial"/>
                          <a:ea typeface="Cambria"/>
                          <a:cs typeface="Times New Roman"/>
                        </a:rPr>
                        <a:t> ;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24571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63FE7EAE-C43D-0949-8FAC-186D8B7B8A80}"/>
              </a:ext>
            </a:extLst>
          </p:cNvPr>
          <p:cNvSpPr txBox="1"/>
          <p:nvPr/>
        </p:nvSpPr>
        <p:spPr>
          <a:xfrm>
            <a:off x="181837" y="94593"/>
            <a:ext cx="2695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>
                <a:solidFill>
                  <a:prstClr val="black"/>
                </a:solidFill>
                <a:latin typeface="Calibri"/>
              </a:rPr>
              <a:t>Maintenance </a:t>
            </a:r>
            <a:r>
              <a:rPr lang="fr-FR" b="1" dirty="0" err="1">
                <a:solidFill>
                  <a:prstClr val="black"/>
                </a:solidFill>
                <a:latin typeface="Calibri"/>
              </a:rPr>
              <a:t>améliorative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9470076"/>
              </p:ext>
            </p:extLst>
          </p:nvPr>
        </p:nvGraphicFramePr>
        <p:xfrm>
          <a:off x="751116" y="1700172"/>
          <a:ext cx="7724395" cy="24168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7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C33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r>
                        <a:rPr lang="fr-FR" sz="1400" dirty="0">
                          <a:effectLst/>
                        </a:rPr>
                        <a:t>Communiquer oralement</a:t>
                      </a:r>
                      <a:endParaRPr lang="fr-FR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0</a:t>
                      </a: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</a:t>
                      </a: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</a:t>
                      </a: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</a:t>
                      </a: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Les informations et illustrations techniques mobilisées permettent la compréhension de l’activité exposée ;</a:t>
                      </a:r>
                      <a:endParaRPr lang="fr-FR" sz="1100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L’expression est claire, fluide;</a:t>
                      </a:r>
                      <a:endParaRPr lang="fr-FR" sz="1100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Le discours est organisé, les informations sont énoncées de manière concise et précise avec un vocabulaire adapté ;</a:t>
                      </a:r>
                      <a:endParaRPr lang="fr-FR" sz="1100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L’interlocuteur est pris en compte, l’interaction (reformulation, qualité de réponse) est satisfaisante ;</a:t>
                      </a:r>
                      <a:endParaRPr lang="fr-FR" sz="1100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Le raisonnement est construit, maitrisé, l’argumentation est pertinente.</a:t>
                      </a:r>
                      <a:endParaRPr lang="fr-FR" sz="1100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7205F0CC-792F-0239-43BD-83BE108DA037}"/>
              </a:ext>
            </a:extLst>
          </p:cNvPr>
          <p:cNvSpPr txBox="1"/>
          <p:nvPr/>
        </p:nvSpPr>
        <p:spPr>
          <a:xfrm>
            <a:off x="735618" y="988237"/>
            <a:ext cx="3951595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Contenu de</a:t>
            </a:r>
            <a:r>
              <a:rPr kumimoji="0" lang="fr-FR" sz="2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la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revue</a:t>
            </a:r>
            <a:r>
              <a:rPr kumimoji="0" lang="fr-FR" sz="2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 projet n°2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92710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63FE7EAE-C43D-0949-8FAC-186D8B7B8A80}"/>
              </a:ext>
            </a:extLst>
          </p:cNvPr>
          <p:cNvSpPr txBox="1"/>
          <p:nvPr/>
        </p:nvSpPr>
        <p:spPr>
          <a:xfrm>
            <a:off x="181837" y="94593"/>
            <a:ext cx="2695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>
                <a:solidFill>
                  <a:prstClr val="black"/>
                </a:solidFill>
                <a:latin typeface="Calibri"/>
              </a:rPr>
              <a:t>Maintenance </a:t>
            </a:r>
            <a:r>
              <a:rPr lang="fr-FR" b="1" dirty="0" err="1">
                <a:solidFill>
                  <a:prstClr val="black"/>
                </a:solidFill>
                <a:latin typeface="Calibri"/>
              </a:rPr>
              <a:t>améliorative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1C26055-30F3-D81A-C65F-93B899FBE7B7}"/>
              </a:ext>
            </a:extLst>
          </p:cNvPr>
          <p:cNvSpPr txBox="1"/>
          <p:nvPr/>
        </p:nvSpPr>
        <p:spPr>
          <a:xfrm>
            <a:off x="755374" y="1830731"/>
            <a:ext cx="78585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/>
              <a:t>Démontage ancienne armoire ;</a:t>
            </a:r>
          </a:p>
          <a:p>
            <a:pPr algn="just"/>
            <a:r>
              <a:rPr lang="fr-FR" sz="1600" dirty="0"/>
              <a:t>Mise en place des nouveaux composants ;</a:t>
            </a:r>
          </a:p>
          <a:p>
            <a:pPr algn="just"/>
            <a:r>
              <a:rPr lang="fr-FR" sz="1600" dirty="0"/>
              <a:t>Raccordement des composants entre eux ;</a:t>
            </a:r>
          </a:p>
          <a:p>
            <a:pPr algn="just"/>
            <a:r>
              <a:rPr lang="fr-FR" sz="1600" dirty="0"/>
              <a:t>Essais des liaisons électriques ;</a:t>
            </a:r>
          </a:p>
          <a:p>
            <a:pPr algn="just"/>
            <a:r>
              <a:rPr lang="fr-FR" sz="1600" dirty="0"/>
              <a:t>Transfert de l’équipement à la section chargée d’implanter le programme.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88D2594-C972-9DF2-6FD9-CC074D7AD642}"/>
              </a:ext>
            </a:extLst>
          </p:cNvPr>
          <p:cNvSpPr txBox="1"/>
          <p:nvPr/>
        </p:nvSpPr>
        <p:spPr>
          <a:xfrm>
            <a:off x="763203" y="1033312"/>
            <a:ext cx="5763309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dirty="0">
                <a:solidFill>
                  <a:schemeClr val="bg1"/>
                </a:solidFill>
                <a:latin typeface="Calibri"/>
              </a:rPr>
              <a:t>Exemple de projet formatif traité en première année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A71D37B-813D-ABD5-027B-E7026FEA22A1}"/>
              </a:ext>
            </a:extLst>
          </p:cNvPr>
          <p:cNvSpPr txBox="1"/>
          <p:nvPr/>
        </p:nvSpPr>
        <p:spPr>
          <a:xfrm>
            <a:off x="755374" y="1411595"/>
            <a:ext cx="33284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b="1" dirty="0"/>
              <a:t>Phase 3</a:t>
            </a:r>
          </a:p>
        </p:txBody>
      </p:sp>
    </p:spTree>
    <p:extLst>
      <p:ext uri="{BB962C8B-B14F-4D97-AF65-F5344CB8AC3E}">
        <p14:creationId xmlns:p14="http://schemas.microsoft.com/office/powerpoint/2010/main" val="30602894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63FE7EAE-C43D-0949-8FAC-186D8B7B8A80}"/>
              </a:ext>
            </a:extLst>
          </p:cNvPr>
          <p:cNvSpPr txBox="1"/>
          <p:nvPr/>
        </p:nvSpPr>
        <p:spPr>
          <a:xfrm>
            <a:off x="181837" y="94593"/>
            <a:ext cx="2695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>
                <a:solidFill>
                  <a:prstClr val="black"/>
                </a:solidFill>
                <a:latin typeface="Calibri"/>
              </a:rPr>
              <a:t>Maintenance </a:t>
            </a:r>
            <a:r>
              <a:rPr lang="fr-FR" b="1" dirty="0" err="1">
                <a:solidFill>
                  <a:prstClr val="black"/>
                </a:solidFill>
                <a:latin typeface="Calibri"/>
              </a:rPr>
              <a:t>améliorative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5960345"/>
              </p:ext>
            </p:extLst>
          </p:nvPr>
        </p:nvGraphicFramePr>
        <p:xfrm>
          <a:off x="549519" y="1655131"/>
          <a:ext cx="7724395" cy="16922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7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effectLst/>
                        </a:rPr>
                        <a:t> C32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r>
                        <a:rPr lang="fr-FR" sz="1400" dirty="0">
                          <a:effectLst/>
                        </a:rPr>
                        <a:t>Réaliser</a:t>
                      </a:r>
                      <a:r>
                        <a:rPr lang="fr-FR" sz="1400" baseline="0" dirty="0">
                          <a:effectLst/>
                        </a:rPr>
                        <a:t> </a:t>
                      </a:r>
                      <a:r>
                        <a:rPr lang="fr-FR" sz="1400" baseline="0">
                          <a:effectLst/>
                        </a:rPr>
                        <a:t>des travaux</a:t>
                      </a:r>
                      <a:endParaRPr lang="fr-F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0</a:t>
                      </a: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</a:t>
                      </a: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</a:t>
                      </a: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</a:t>
                      </a: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Arial"/>
                          <a:ea typeface="Cambria"/>
                          <a:cs typeface="Times New Roman"/>
                        </a:rPr>
                        <a:t>Les travaux sont effectués suivant les procédures définies ;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Arial"/>
                          <a:ea typeface="Cambria"/>
                          <a:cs typeface="Times New Roman"/>
                        </a:rPr>
                        <a:t>Le suivi des travaux est effectif, les contraintes économiques sont prises en compte ;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Arial"/>
                          <a:ea typeface="Cambria"/>
                          <a:cs typeface="Times New Roman"/>
                        </a:rPr>
                        <a:t>Les réglages et paramétrages sont conformes ;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Arial"/>
                          <a:ea typeface="Cambria"/>
                          <a:cs typeface="Times New Roman"/>
                        </a:rPr>
                        <a:t>Les contrôles réalisés sont pertinents ;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Arial"/>
                          <a:ea typeface="Cambria"/>
                          <a:cs typeface="Times New Roman"/>
                        </a:rPr>
                        <a:t>La mise à jour des dossiers techniques est réalisée ;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Arial"/>
                          <a:ea typeface="Cambria"/>
                          <a:cs typeface="Times New Roman"/>
                        </a:rPr>
                        <a:t>Le bilan est établi.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4731143"/>
              </p:ext>
            </p:extLst>
          </p:nvPr>
        </p:nvGraphicFramePr>
        <p:xfrm>
          <a:off x="549519" y="3567488"/>
          <a:ext cx="7724395" cy="8105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7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effectLst/>
                        </a:rPr>
                        <a:t> C42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r>
                        <a:rPr lang="fr-FR" sz="1400" dirty="0">
                          <a:effectLst/>
                        </a:rPr>
                        <a:t>Caractériser la chaîne de puissance et d’information</a:t>
                      </a:r>
                      <a:endParaRPr lang="fr-F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0</a:t>
                      </a: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</a:t>
                      </a: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</a:t>
                      </a: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</a:t>
                      </a: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Les paramètres de réglages sont pertinents au regard du besoin ;</a:t>
                      </a:r>
                      <a:endParaRPr lang="fr-FR" sz="1100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Les avantages et les inconvénients des solutions techniques sont identifiés.</a:t>
                      </a:r>
                      <a:endParaRPr lang="fr-FR" sz="1100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6B197AE1-D7F7-6F23-FA74-3A3E8A19E9EC}"/>
              </a:ext>
            </a:extLst>
          </p:cNvPr>
          <p:cNvSpPr txBox="1"/>
          <p:nvPr/>
        </p:nvSpPr>
        <p:spPr>
          <a:xfrm>
            <a:off x="743367" y="1003735"/>
            <a:ext cx="3821752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Contenu de</a:t>
            </a:r>
            <a:r>
              <a:rPr kumimoji="0" lang="fr-FR" sz="2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la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revue</a:t>
            </a:r>
            <a:r>
              <a:rPr kumimoji="0" lang="fr-FR" sz="2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 projet n°3</a:t>
            </a:r>
          </a:p>
        </p:txBody>
      </p:sp>
    </p:spTree>
    <p:extLst>
      <p:ext uri="{BB962C8B-B14F-4D97-AF65-F5344CB8AC3E}">
        <p14:creationId xmlns:p14="http://schemas.microsoft.com/office/powerpoint/2010/main" val="1165759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8"/>
          <p:cNvSpPr/>
          <p:nvPr/>
        </p:nvSpPr>
        <p:spPr>
          <a:xfrm>
            <a:off x="1" y="1014120"/>
            <a:ext cx="9144000" cy="39865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fr-FR" sz="2000" b="1" strike="noStrike" spc="-1" dirty="0">
                <a:solidFill>
                  <a:srgbClr val="FFFFFF"/>
                </a:solidFill>
                <a:latin typeface="Calibri"/>
              </a:rPr>
              <a:t> Pôle d’activités n°3 : Maintenance améliorative </a:t>
            </a:r>
            <a:r>
              <a:rPr lang="fr-FR" b="1" strike="noStrike" spc="-1" dirty="0">
                <a:latin typeface="Calibri"/>
              </a:rPr>
              <a:t>(Cf. page 20 du GAP et page </a:t>
            </a:r>
            <a:r>
              <a:rPr lang="fr-FR" b="1" strike="noStrike" spc="-1" dirty="0">
                <a:solidFill>
                  <a:srgbClr val="FF0000"/>
                </a:solidFill>
                <a:latin typeface="Calibri"/>
              </a:rPr>
              <a:t>102 du réf</a:t>
            </a:r>
            <a:r>
              <a:rPr lang="fr-FR" b="1" strike="noStrike" spc="-1" dirty="0">
                <a:latin typeface="Calibri"/>
              </a:rPr>
              <a:t>.) </a:t>
            </a:r>
            <a:endParaRPr lang="fr-FR" sz="2000" b="0" strike="noStrike" spc="-1" dirty="0">
              <a:latin typeface="Arial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222" y="1428991"/>
            <a:ext cx="2800350" cy="3810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63FE7EAE-C43D-0949-8FAC-186D8B7B8A80}"/>
              </a:ext>
            </a:extLst>
          </p:cNvPr>
          <p:cNvSpPr txBox="1"/>
          <p:nvPr/>
        </p:nvSpPr>
        <p:spPr>
          <a:xfrm>
            <a:off x="181837" y="94593"/>
            <a:ext cx="2695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>
                <a:solidFill>
                  <a:prstClr val="black"/>
                </a:solidFill>
                <a:latin typeface="Calibri"/>
              </a:rPr>
              <a:t>Maintenance </a:t>
            </a:r>
            <a:r>
              <a:rPr lang="fr-FR" b="1" dirty="0" err="1">
                <a:solidFill>
                  <a:prstClr val="black"/>
                </a:solidFill>
                <a:latin typeface="Calibri"/>
              </a:rPr>
              <a:t>améliorative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343" y="1719141"/>
            <a:ext cx="6581775" cy="138112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567" y="3221259"/>
            <a:ext cx="7038975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0975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63FE7EAE-C43D-0949-8FAC-186D8B7B8A80}"/>
              </a:ext>
            </a:extLst>
          </p:cNvPr>
          <p:cNvSpPr txBox="1"/>
          <p:nvPr/>
        </p:nvSpPr>
        <p:spPr>
          <a:xfrm>
            <a:off x="181837" y="94593"/>
            <a:ext cx="2695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>
                <a:solidFill>
                  <a:prstClr val="black"/>
                </a:solidFill>
                <a:latin typeface="Calibri"/>
              </a:rPr>
              <a:t>Maintenance </a:t>
            </a:r>
            <a:r>
              <a:rPr lang="fr-FR" b="1" dirty="0" err="1">
                <a:solidFill>
                  <a:prstClr val="black"/>
                </a:solidFill>
                <a:latin typeface="Calibri"/>
              </a:rPr>
              <a:t>améliorative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5060862"/>
              </p:ext>
            </p:extLst>
          </p:nvPr>
        </p:nvGraphicFramePr>
        <p:xfrm>
          <a:off x="766614" y="1614928"/>
          <a:ext cx="7724395" cy="24168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7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C33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r>
                        <a:rPr lang="fr-FR" sz="1400" dirty="0">
                          <a:effectLst/>
                        </a:rPr>
                        <a:t>Communiquer oralement</a:t>
                      </a:r>
                      <a:endParaRPr lang="fr-FR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0</a:t>
                      </a: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</a:t>
                      </a: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</a:t>
                      </a: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</a:t>
                      </a: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Les informations et illustrations techniques mobilisées permettent la compréhension de l’activité exposée ;</a:t>
                      </a:r>
                      <a:endParaRPr lang="fr-FR" sz="1100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L’expression est claire, fluide;</a:t>
                      </a:r>
                      <a:endParaRPr lang="fr-FR" sz="1100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Le discours est organisé, les informations sont énoncées de manière concise et précise avec un vocabulaire adapté ;</a:t>
                      </a:r>
                      <a:endParaRPr lang="fr-FR" sz="1100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L’interlocuteur est pris en compte, l’interaction (reformulation, qualité de réponse) est satisfaisante ;</a:t>
                      </a:r>
                      <a:endParaRPr lang="fr-FR" sz="1100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Le raisonnement est construit, maitrisé, l’argumentation est pertinente.</a:t>
                      </a:r>
                      <a:endParaRPr lang="fr-FR" sz="1100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0CBBC774-B064-47C0-4B59-DEBD25D277E4}"/>
              </a:ext>
            </a:extLst>
          </p:cNvPr>
          <p:cNvSpPr txBox="1"/>
          <p:nvPr/>
        </p:nvSpPr>
        <p:spPr>
          <a:xfrm>
            <a:off x="743367" y="1003735"/>
            <a:ext cx="3821752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Contenu de</a:t>
            </a:r>
            <a:r>
              <a:rPr kumimoji="0" lang="fr-FR" sz="2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la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revue</a:t>
            </a:r>
            <a:r>
              <a:rPr kumimoji="0" lang="fr-FR" sz="2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 projet n°3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96884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63FE7EAE-C43D-0949-8FAC-186D8B7B8A80}"/>
              </a:ext>
            </a:extLst>
          </p:cNvPr>
          <p:cNvSpPr txBox="1"/>
          <p:nvPr/>
        </p:nvSpPr>
        <p:spPr>
          <a:xfrm>
            <a:off x="181837" y="94593"/>
            <a:ext cx="2695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>
                <a:solidFill>
                  <a:prstClr val="black"/>
                </a:solidFill>
                <a:latin typeface="Calibri"/>
              </a:rPr>
              <a:t>Maintenance </a:t>
            </a:r>
            <a:r>
              <a:rPr lang="fr-FR" b="1" dirty="0" err="1">
                <a:solidFill>
                  <a:prstClr val="black"/>
                </a:solidFill>
                <a:latin typeface="Calibri"/>
              </a:rPr>
              <a:t>améliorative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1CFF947-6A20-2987-501F-655D20C63CEE}"/>
              </a:ext>
            </a:extLst>
          </p:cNvPr>
          <p:cNvSpPr txBox="1"/>
          <p:nvPr/>
        </p:nvSpPr>
        <p:spPr>
          <a:xfrm>
            <a:off x="836355" y="833257"/>
            <a:ext cx="6165470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dirty="0">
                <a:solidFill>
                  <a:schemeClr val="bg1"/>
                </a:solidFill>
                <a:latin typeface="Calibri"/>
              </a:rPr>
              <a:t>Evaluation - Positionnement dans un outil de suivi / </a:t>
            </a:r>
            <a:r>
              <a:rPr lang="fr-FR" sz="2000" b="1" dirty="0" err="1">
                <a:solidFill>
                  <a:schemeClr val="bg1"/>
                </a:solidFill>
                <a:latin typeface="Calibri"/>
              </a:rPr>
              <a:t>Cpro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7" t="10769" r="2389" b="7430"/>
          <a:stretch/>
        </p:blipFill>
        <p:spPr bwMode="auto">
          <a:xfrm>
            <a:off x="836354" y="1364886"/>
            <a:ext cx="5596343" cy="358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836354" y="1377310"/>
            <a:ext cx="1563945" cy="1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1000" dirty="0"/>
              <a:t>Elève1</a:t>
            </a:r>
          </a:p>
        </p:txBody>
      </p:sp>
    </p:spTree>
    <p:extLst>
      <p:ext uri="{BB962C8B-B14F-4D97-AF65-F5344CB8AC3E}">
        <p14:creationId xmlns:p14="http://schemas.microsoft.com/office/powerpoint/2010/main" val="23085210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63FE7EAE-C43D-0949-8FAC-186D8B7B8A80}"/>
              </a:ext>
            </a:extLst>
          </p:cNvPr>
          <p:cNvSpPr txBox="1"/>
          <p:nvPr/>
        </p:nvSpPr>
        <p:spPr>
          <a:xfrm>
            <a:off x="181837" y="94593"/>
            <a:ext cx="2695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>
                <a:solidFill>
                  <a:prstClr val="black"/>
                </a:solidFill>
                <a:latin typeface="Calibri"/>
              </a:rPr>
              <a:t>Maintenance </a:t>
            </a:r>
            <a:r>
              <a:rPr lang="fr-FR" b="1" dirty="0" err="1">
                <a:solidFill>
                  <a:prstClr val="black"/>
                </a:solidFill>
                <a:latin typeface="Calibri"/>
              </a:rPr>
              <a:t>améliorative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1CFF947-6A20-2987-501F-655D20C63CEE}"/>
              </a:ext>
            </a:extLst>
          </p:cNvPr>
          <p:cNvSpPr txBox="1"/>
          <p:nvPr/>
        </p:nvSpPr>
        <p:spPr>
          <a:xfrm>
            <a:off x="836355" y="833257"/>
            <a:ext cx="4078552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dirty="0">
                <a:solidFill>
                  <a:schemeClr val="bg1"/>
                </a:solidFill>
                <a:latin typeface="Calibri"/>
              </a:rPr>
              <a:t>Positionnement – Suivi dans l’année 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" t="20674" r="4416" b="8259"/>
          <a:stretch/>
        </p:blipFill>
        <p:spPr bwMode="auto">
          <a:xfrm>
            <a:off x="914399" y="1562986"/>
            <a:ext cx="6400801" cy="2721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16726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E2E4DD65-9DC7-08D9-E68E-C8C6E5C50FC8}"/>
              </a:ext>
            </a:extLst>
          </p:cNvPr>
          <p:cNvSpPr txBox="1"/>
          <p:nvPr/>
        </p:nvSpPr>
        <p:spPr>
          <a:xfrm>
            <a:off x="887896" y="1680325"/>
            <a:ext cx="73682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EXEMPLE DE PROJET DE MAINTENANCE AMELIORATIVE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600" b="1" dirty="0">
                <a:solidFill>
                  <a:prstClr val="white"/>
                </a:solidFill>
                <a:latin typeface="Calibri"/>
              </a:rPr>
              <a:t>Option C : Systèmes éoliens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6083F75-F606-1622-FE07-58CC2F1F7D90}"/>
              </a:ext>
            </a:extLst>
          </p:cNvPr>
          <p:cNvSpPr txBox="1"/>
          <p:nvPr/>
        </p:nvSpPr>
        <p:spPr>
          <a:xfrm>
            <a:off x="-468925" y="-40887"/>
            <a:ext cx="45788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RÉNOVATION DU BTS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MAINTENANCE DES SYSTÈMES</a:t>
            </a:r>
          </a:p>
        </p:txBody>
      </p:sp>
    </p:spTree>
    <p:extLst>
      <p:ext uri="{BB962C8B-B14F-4D97-AF65-F5344CB8AC3E}">
        <p14:creationId xmlns:p14="http://schemas.microsoft.com/office/powerpoint/2010/main" val="36237650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273737B1-A42A-238A-03CF-977A44E4B406}"/>
              </a:ext>
            </a:extLst>
          </p:cNvPr>
          <p:cNvSpPr txBox="1"/>
          <p:nvPr/>
        </p:nvSpPr>
        <p:spPr>
          <a:xfrm>
            <a:off x="-468925" y="-40887"/>
            <a:ext cx="45788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RÉNOVATION DU BTS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MAINTENANCE DES SYSTÈMES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16D5C0A8-46C3-2A9B-0DF9-190FF2E60736}"/>
              </a:ext>
            </a:extLst>
          </p:cNvPr>
          <p:cNvSpPr txBox="1"/>
          <p:nvPr/>
        </p:nvSpPr>
        <p:spPr>
          <a:xfrm>
            <a:off x="5425245" y="2029547"/>
            <a:ext cx="3524429" cy="29392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variation de l’orientation du vent  peut conduire la nacelle d’une l’éolienne à suivre cette orientation 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au-delà d’un tour. </a:t>
            </a:r>
          </a:p>
          <a:p>
            <a:pPr algn="just">
              <a:spcAft>
                <a:spcPts val="1000"/>
              </a:spcAft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système anti-torsion du câble, entre la nacelle et le pied de mat, prévoit la possibilité pour la machine d’exécuter un maximum de ± 3 tours pour une hauteur de mat de 80m.</a:t>
            </a:r>
            <a:endParaRPr lang="fr-FR" sz="14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517324FB-DB72-52BB-B7FD-CE40876F1347}"/>
              </a:ext>
            </a:extLst>
          </p:cNvPr>
          <p:cNvGrpSpPr/>
          <p:nvPr/>
        </p:nvGrpSpPr>
        <p:grpSpPr>
          <a:xfrm>
            <a:off x="271220" y="1489956"/>
            <a:ext cx="5134926" cy="3546993"/>
            <a:chOff x="213425" y="1002964"/>
            <a:chExt cx="5192721" cy="4033986"/>
          </a:xfrm>
        </p:grpSpPr>
        <p:pic>
          <p:nvPicPr>
            <p:cNvPr id="30" name="Image 29">
              <a:extLst>
                <a:ext uri="{FF2B5EF4-FFF2-40B4-BE49-F238E27FC236}">
                  <a16:creationId xmlns:a16="http://schemas.microsoft.com/office/drawing/2014/main" id="{92066B27-0AE5-DBCC-F60E-5B21DE2968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3425" y="1002964"/>
              <a:ext cx="5192721" cy="2577628"/>
            </a:xfrm>
            <a:prstGeom prst="rect">
              <a:avLst/>
            </a:prstGeom>
          </p:spPr>
        </p:pic>
        <p:cxnSp>
          <p:nvCxnSpPr>
            <p:cNvPr id="33" name="Connecteur droit 32">
              <a:extLst>
                <a:ext uri="{FF2B5EF4-FFF2-40B4-BE49-F238E27FC236}">
                  <a16:creationId xmlns:a16="http://schemas.microsoft.com/office/drawing/2014/main" id="{5B766DC7-A0C0-1626-25B5-9683DB3903EB}"/>
                </a:ext>
              </a:extLst>
            </p:cNvPr>
            <p:cNvCxnSpPr>
              <a:cxnSpLocks/>
            </p:cNvCxnSpPr>
            <p:nvPr/>
          </p:nvCxnSpPr>
          <p:spPr>
            <a:xfrm>
              <a:off x="2425486" y="2843937"/>
              <a:ext cx="0" cy="1908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>
              <a:extLst>
                <a:ext uri="{FF2B5EF4-FFF2-40B4-BE49-F238E27FC236}">
                  <a16:creationId xmlns:a16="http://schemas.microsoft.com/office/drawing/2014/main" id="{D03DC521-CE77-1C5E-1FD8-DBD3C3FCF0AB}"/>
                </a:ext>
              </a:extLst>
            </p:cNvPr>
            <p:cNvCxnSpPr/>
            <p:nvPr/>
          </p:nvCxnSpPr>
          <p:spPr>
            <a:xfrm>
              <a:off x="3724758" y="2975675"/>
              <a:ext cx="0" cy="2016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Forme libre : forme 57">
              <a:extLst>
                <a:ext uri="{FF2B5EF4-FFF2-40B4-BE49-F238E27FC236}">
                  <a16:creationId xmlns:a16="http://schemas.microsoft.com/office/drawing/2014/main" id="{4F76E11D-A06B-AFAB-A0B6-3B82C23BB5F7}"/>
                </a:ext>
              </a:extLst>
            </p:cNvPr>
            <p:cNvSpPr/>
            <p:nvPr/>
          </p:nvSpPr>
          <p:spPr>
            <a:xfrm>
              <a:off x="2882030" y="3138407"/>
              <a:ext cx="280067" cy="1898543"/>
            </a:xfrm>
            <a:custGeom>
              <a:avLst/>
              <a:gdLst>
                <a:gd name="connsiteX0" fmla="*/ 217631 w 280067"/>
                <a:gd name="connsiteY0" fmla="*/ 0 h 1999062"/>
                <a:gd name="connsiteX1" fmla="*/ 655 w 280067"/>
                <a:gd name="connsiteY1" fmla="*/ 441701 h 1999062"/>
                <a:gd name="connsiteX2" fmla="*/ 279624 w 280067"/>
                <a:gd name="connsiteY2" fmla="*/ 1139125 h 1999062"/>
                <a:gd name="connsiteX3" fmla="*/ 70397 w 280067"/>
                <a:gd name="connsiteY3" fmla="*/ 1937288 h 1999062"/>
                <a:gd name="connsiteX4" fmla="*/ 70397 w 280067"/>
                <a:gd name="connsiteY4" fmla="*/ 1945037 h 1999062"/>
                <a:gd name="connsiteX5" fmla="*/ 70397 w 280067"/>
                <a:gd name="connsiteY5" fmla="*/ 1929539 h 199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0067" h="1999062">
                  <a:moveTo>
                    <a:pt x="217631" y="0"/>
                  </a:moveTo>
                  <a:cubicBezTo>
                    <a:pt x="103977" y="125923"/>
                    <a:pt x="-9677" y="251847"/>
                    <a:pt x="655" y="441701"/>
                  </a:cubicBezTo>
                  <a:cubicBezTo>
                    <a:pt x="10987" y="631555"/>
                    <a:pt x="268000" y="889861"/>
                    <a:pt x="279624" y="1139125"/>
                  </a:cubicBezTo>
                  <a:cubicBezTo>
                    <a:pt x="291248" y="1388390"/>
                    <a:pt x="70397" y="1937288"/>
                    <a:pt x="70397" y="1937288"/>
                  </a:cubicBezTo>
                  <a:cubicBezTo>
                    <a:pt x="35526" y="2071607"/>
                    <a:pt x="70397" y="1945037"/>
                    <a:pt x="70397" y="1945037"/>
                  </a:cubicBezTo>
                  <a:lnTo>
                    <a:pt x="70397" y="1929539"/>
                  </a:lnTo>
                </a:path>
              </a:pathLst>
            </a:custGeom>
            <a:noFill/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Forme libre : forme 58">
              <a:extLst>
                <a:ext uri="{FF2B5EF4-FFF2-40B4-BE49-F238E27FC236}">
                  <a16:creationId xmlns:a16="http://schemas.microsoft.com/office/drawing/2014/main" id="{39BE6CB6-DA5E-85C8-68F0-FC63E7E43E0A}"/>
                </a:ext>
              </a:extLst>
            </p:cNvPr>
            <p:cNvSpPr/>
            <p:nvPr/>
          </p:nvSpPr>
          <p:spPr>
            <a:xfrm>
              <a:off x="2425486" y="4734732"/>
              <a:ext cx="1299272" cy="224726"/>
            </a:xfrm>
            <a:custGeom>
              <a:avLst/>
              <a:gdLst>
                <a:gd name="connsiteX0" fmla="*/ 0 w 1146874"/>
                <a:gd name="connsiteY0" fmla="*/ 0 h 224726"/>
                <a:gd name="connsiteX1" fmla="*/ 333213 w 1146874"/>
                <a:gd name="connsiteY1" fmla="*/ 162732 h 224726"/>
                <a:gd name="connsiteX2" fmla="*/ 883403 w 1146874"/>
                <a:gd name="connsiteY2" fmla="*/ 46495 h 224726"/>
                <a:gd name="connsiteX3" fmla="*/ 1146874 w 1146874"/>
                <a:gd name="connsiteY3" fmla="*/ 224726 h 224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6874" h="224726">
                  <a:moveTo>
                    <a:pt x="0" y="0"/>
                  </a:moveTo>
                  <a:cubicBezTo>
                    <a:pt x="92989" y="77491"/>
                    <a:pt x="185979" y="154983"/>
                    <a:pt x="333213" y="162732"/>
                  </a:cubicBezTo>
                  <a:cubicBezTo>
                    <a:pt x="480447" y="170481"/>
                    <a:pt x="747793" y="36163"/>
                    <a:pt x="883403" y="46495"/>
                  </a:cubicBezTo>
                  <a:cubicBezTo>
                    <a:pt x="1019013" y="56827"/>
                    <a:pt x="1082943" y="140776"/>
                    <a:pt x="1146874" y="224726"/>
                  </a:cubicBezTo>
                </a:path>
              </a:pathLst>
            </a:cu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60" name="Flèche : droite 59">
            <a:extLst>
              <a:ext uri="{FF2B5EF4-FFF2-40B4-BE49-F238E27FC236}">
                <a16:creationId xmlns:a16="http://schemas.microsoft.com/office/drawing/2014/main" id="{B01201D3-CE7E-5849-962D-7EFB2F171161}"/>
              </a:ext>
            </a:extLst>
          </p:cNvPr>
          <p:cNvSpPr/>
          <p:nvPr/>
        </p:nvSpPr>
        <p:spPr>
          <a:xfrm rot="8917281">
            <a:off x="3185315" y="3887901"/>
            <a:ext cx="675672" cy="27897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30162662-F974-03B1-E610-6E2ED8E160D1}"/>
              </a:ext>
            </a:extLst>
          </p:cNvPr>
          <p:cNvSpPr txBox="1"/>
          <p:nvPr/>
        </p:nvSpPr>
        <p:spPr>
          <a:xfrm>
            <a:off x="5425245" y="1412775"/>
            <a:ext cx="3524429" cy="480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Contexte professionnel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2591D0C6-F5CF-5678-957B-CF2208DCF1D2}"/>
              </a:ext>
            </a:extLst>
          </p:cNvPr>
          <p:cNvSpPr txBox="1"/>
          <p:nvPr/>
        </p:nvSpPr>
        <p:spPr>
          <a:xfrm>
            <a:off x="3778653" y="3589950"/>
            <a:ext cx="1447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Câble entre la nacelle et le pied de mat</a:t>
            </a:r>
          </a:p>
        </p:txBody>
      </p:sp>
      <p:sp>
        <p:nvSpPr>
          <p:cNvPr id="2" name="ZoneTexte 12">
            <a:extLst>
              <a:ext uri="{FF2B5EF4-FFF2-40B4-BE49-F238E27FC236}">
                <a16:creationId xmlns:a16="http://schemas.microsoft.com/office/drawing/2014/main" id="{953BE34F-1C0D-38A2-FCFE-73CD2B650C2D}"/>
              </a:ext>
            </a:extLst>
          </p:cNvPr>
          <p:cNvSpPr/>
          <p:nvPr/>
        </p:nvSpPr>
        <p:spPr>
          <a:xfrm>
            <a:off x="181800" y="1014120"/>
            <a:ext cx="6747840" cy="39865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fr-FR" sz="2000" b="1" strike="noStrike" spc="-1" dirty="0">
                <a:solidFill>
                  <a:srgbClr val="FFFFFF"/>
                </a:solidFill>
                <a:latin typeface="Calibri"/>
              </a:rPr>
              <a:t> Lycée Guy de Maupassant – Fécamp (76) – </a:t>
            </a:r>
            <a:r>
              <a:rPr lang="fr-FR" sz="2000" b="1" strike="noStrike" spc="-1" dirty="0">
                <a:latin typeface="Calibri"/>
              </a:rPr>
              <a:t>Patrick GOGNET</a:t>
            </a:r>
            <a:endParaRPr lang="fr-FR" sz="20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07957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273737B1-A42A-238A-03CF-977A44E4B406}"/>
              </a:ext>
            </a:extLst>
          </p:cNvPr>
          <p:cNvSpPr txBox="1"/>
          <p:nvPr/>
        </p:nvSpPr>
        <p:spPr>
          <a:xfrm>
            <a:off x="-468925" y="-40887"/>
            <a:ext cx="45788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RÉNOVATION DU BTS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MAINTENANCE DES SYSTÈMES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73F8F30E-A1DF-9220-4B3E-B5A2E51E3BE3}"/>
              </a:ext>
            </a:extLst>
          </p:cNvPr>
          <p:cNvGrpSpPr/>
          <p:nvPr/>
        </p:nvGrpSpPr>
        <p:grpSpPr>
          <a:xfrm>
            <a:off x="213425" y="1185863"/>
            <a:ext cx="3695700" cy="2771775"/>
            <a:chOff x="0" y="0"/>
            <a:chExt cx="3695700" cy="2771775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57E4998B-3FE4-E33F-4903-99848A4E84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3695700" cy="2771775"/>
            </a:xfrm>
            <a:prstGeom prst="rect">
              <a:avLst/>
            </a:prstGeom>
          </p:spPr>
        </p:pic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id="{6A232084-8DDB-97E1-1032-C2E5A700F29E}"/>
                </a:ext>
              </a:extLst>
            </p:cNvPr>
            <p:cNvSpPr/>
            <p:nvPr/>
          </p:nvSpPr>
          <p:spPr>
            <a:xfrm>
              <a:off x="1847850" y="1266825"/>
              <a:ext cx="476250" cy="933450"/>
            </a:xfrm>
            <a:prstGeom prst="round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8" name="Flèche : droite 7">
              <a:extLst>
                <a:ext uri="{FF2B5EF4-FFF2-40B4-BE49-F238E27FC236}">
                  <a16:creationId xmlns:a16="http://schemas.microsoft.com/office/drawing/2014/main" id="{F91D5A63-6907-4E5C-3058-581617FCED60}"/>
                </a:ext>
              </a:extLst>
            </p:cNvPr>
            <p:cNvSpPr/>
            <p:nvPr/>
          </p:nvSpPr>
          <p:spPr>
            <a:xfrm rot="7915557">
              <a:off x="2316797" y="987743"/>
              <a:ext cx="400050" cy="219075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779F3A50-AA52-F66F-4D0E-0E8DA68256CF}"/>
              </a:ext>
            </a:extLst>
          </p:cNvPr>
          <p:cNvGrpSpPr/>
          <p:nvPr/>
        </p:nvGrpSpPr>
        <p:grpSpPr>
          <a:xfrm>
            <a:off x="3070453" y="2283143"/>
            <a:ext cx="2078991" cy="2771775"/>
            <a:chOff x="4385375" y="1743802"/>
            <a:chExt cx="2078991" cy="2771775"/>
          </a:xfrm>
        </p:grpSpPr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7BB0789B-56E7-8291-3CE9-38888D5CBE1A}"/>
                </a:ext>
              </a:extLst>
            </p:cNvPr>
            <p:cNvGrpSpPr/>
            <p:nvPr/>
          </p:nvGrpSpPr>
          <p:grpSpPr>
            <a:xfrm>
              <a:off x="4385375" y="1743802"/>
              <a:ext cx="2078990" cy="2771775"/>
              <a:chOff x="0" y="0"/>
              <a:chExt cx="2078990" cy="2771775"/>
            </a:xfrm>
          </p:grpSpPr>
          <p:pic>
            <p:nvPicPr>
              <p:cNvPr id="10" name="Image 9">
                <a:extLst>
                  <a:ext uri="{FF2B5EF4-FFF2-40B4-BE49-F238E27FC236}">
                    <a16:creationId xmlns:a16="http://schemas.microsoft.com/office/drawing/2014/main" id="{44162218-5F49-E159-D8AF-75C12867CA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078990" cy="2771775"/>
              </a:xfrm>
              <a:prstGeom prst="rect">
                <a:avLst/>
              </a:prstGeom>
            </p:spPr>
          </p:pic>
          <p:sp>
            <p:nvSpPr>
              <p:cNvPr id="11" name="Flèche : droite 10">
                <a:extLst>
                  <a:ext uri="{FF2B5EF4-FFF2-40B4-BE49-F238E27FC236}">
                    <a16:creationId xmlns:a16="http://schemas.microsoft.com/office/drawing/2014/main" id="{E90252A6-0D9D-82B7-E5CF-E7DB82D8DA13}"/>
                  </a:ext>
                </a:extLst>
              </p:cNvPr>
              <p:cNvSpPr/>
              <p:nvPr/>
            </p:nvSpPr>
            <p:spPr>
              <a:xfrm rot="2597234">
                <a:off x="628650" y="609600"/>
                <a:ext cx="400050" cy="219075"/>
              </a:xfrm>
              <a:prstGeom prst="rightArrow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cxnSp>
            <p:nvCxnSpPr>
              <p:cNvPr id="12" name="Connecteur droit 11">
                <a:extLst>
                  <a:ext uri="{FF2B5EF4-FFF2-40B4-BE49-F238E27FC236}">
                    <a16:creationId xmlns:a16="http://schemas.microsoft.com/office/drawing/2014/main" id="{1D7B5B6A-CB83-4DF7-DCB4-CF9249D43D14}"/>
                  </a:ext>
                </a:extLst>
              </p:cNvPr>
              <p:cNvCxnSpPr/>
              <p:nvPr/>
            </p:nvCxnSpPr>
            <p:spPr>
              <a:xfrm flipH="1" flipV="1">
                <a:off x="1066800" y="1676400"/>
                <a:ext cx="85725" cy="457200"/>
              </a:xfrm>
              <a:prstGeom prst="line">
                <a:avLst/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necteur droit 12">
                <a:extLst>
                  <a:ext uri="{FF2B5EF4-FFF2-40B4-BE49-F238E27FC236}">
                    <a16:creationId xmlns:a16="http://schemas.microsoft.com/office/drawing/2014/main" id="{39DE450E-50EA-F96A-EF61-FA5E0EFB68EF}"/>
                  </a:ext>
                </a:extLst>
              </p:cNvPr>
              <p:cNvCxnSpPr/>
              <p:nvPr/>
            </p:nvCxnSpPr>
            <p:spPr>
              <a:xfrm flipH="1" flipV="1">
                <a:off x="1095375" y="714375"/>
                <a:ext cx="85725" cy="457200"/>
              </a:xfrm>
              <a:prstGeom prst="line">
                <a:avLst/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necteur droit 13">
                <a:extLst>
                  <a:ext uri="{FF2B5EF4-FFF2-40B4-BE49-F238E27FC236}">
                    <a16:creationId xmlns:a16="http://schemas.microsoft.com/office/drawing/2014/main" id="{1857E97D-5A9E-EC76-DC62-720F13FDA320}"/>
                  </a:ext>
                </a:extLst>
              </p:cNvPr>
              <p:cNvCxnSpPr/>
              <p:nvPr/>
            </p:nvCxnSpPr>
            <p:spPr>
              <a:xfrm flipV="1">
                <a:off x="1076325" y="1209675"/>
                <a:ext cx="85725" cy="457200"/>
              </a:xfrm>
              <a:prstGeom prst="line">
                <a:avLst/>
              </a:prstGeom>
              <a:ln w="28575">
                <a:solidFill>
                  <a:srgbClr val="FFFF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necteur droit 14">
                <a:extLst>
                  <a:ext uri="{FF2B5EF4-FFF2-40B4-BE49-F238E27FC236}">
                    <a16:creationId xmlns:a16="http://schemas.microsoft.com/office/drawing/2014/main" id="{CBFC1B2F-0DCC-5F66-527F-8733205A7764}"/>
                  </a:ext>
                </a:extLst>
              </p:cNvPr>
              <p:cNvCxnSpPr/>
              <p:nvPr/>
            </p:nvCxnSpPr>
            <p:spPr>
              <a:xfrm flipV="1">
                <a:off x="1095375" y="285750"/>
                <a:ext cx="85725" cy="457200"/>
              </a:xfrm>
              <a:prstGeom prst="line">
                <a:avLst/>
              </a:prstGeom>
              <a:ln w="28575">
                <a:solidFill>
                  <a:srgbClr val="FFFF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42926A3-4B74-8C33-C2F5-9028C8C4141D}"/>
                </a:ext>
              </a:extLst>
            </p:cNvPr>
            <p:cNvSpPr/>
            <p:nvPr/>
          </p:nvSpPr>
          <p:spPr>
            <a:xfrm>
              <a:off x="4385376" y="1743802"/>
              <a:ext cx="2078990" cy="2771775"/>
            </a:xfrm>
            <a:prstGeom prst="rect">
              <a:avLst/>
            </a:prstGeom>
            <a:noFill/>
            <a:ln w="127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20" name="ZoneTexte 19">
            <a:extLst>
              <a:ext uri="{FF2B5EF4-FFF2-40B4-BE49-F238E27FC236}">
                <a16:creationId xmlns:a16="http://schemas.microsoft.com/office/drawing/2014/main" id="{16D5C0A8-46C3-2A9B-0DF9-190FF2E60736}"/>
              </a:ext>
            </a:extLst>
          </p:cNvPr>
          <p:cNvSpPr txBox="1"/>
          <p:nvPr/>
        </p:nvSpPr>
        <p:spPr>
          <a:xfrm>
            <a:off x="5406146" y="2174752"/>
            <a:ext cx="3524429" cy="2523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fr-FR" sz="160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nacelle N43 du lycée a été installée sur un mat réduit à 3m environ.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Objectif du projet :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Adapter le système de sécurité anti-torsion à la hauteur du mat installé. Prévoir une solution redondante et un affichage de la position réelle (en tours et/ou degrés)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C1D4A00F-9ADE-37A6-981A-1A634E2BBE5E}"/>
              </a:ext>
            </a:extLst>
          </p:cNvPr>
          <p:cNvSpPr txBox="1"/>
          <p:nvPr/>
        </p:nvSpPr>
        <p:spPr>
          <a:xfrm>
            <a:off x="4109949" y="1009056"/>
            <a:ext cx="4820626" cy="9764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 du projet :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Nacelle N43 – Bâtiment Eolien</a:t>
            </a:r>
            <a:endParaRPr lang="fr-FR" sz="28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0144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EE69ED9C-22E2-A9A3-EDDC-9A8F78204345}"/>
              </a:ext>
            </a:extLst>
          </p:cNvPr>
          <p:cNvSpPr txBox="1"/>
          <p:nvPr/>
        </p:nvSpPr>
        <p:spPr>
          <a:xfrm>
            <a:off x="383721" y="1796886"/>
            <a:ext cx="854800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charset="2"/>
              <a:buChar char="ü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Analyser la solution actuelle de détection de la position angulaire de la nacelle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charset="2"/>
              <a:buChar char="ü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Proposer une solution pour la valeur maximale de rotation admissible dans les deux sens pour le mat raccourci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charset="2"/>
              <a:buChar char="ü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Proposer une solution redondante de détection afin d’assurer la sécurité en cas de dysfonctionnement de la solution existante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charset="2"/>
              <a:buChar char="ü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Prévoir un affichage de la position angulaire de la nacelle</a:t>
            </a:r>
            <a:endParaRPr lang="fr-FR" sz="2400" dirty="0">
              <a:solidFill>
                <a:prstClr val="black"/>
              </a:solidFill>
              <a:latin typeface="Calibri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charset="2"/>
              <a:buChar char="ü"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1CFF947-6A20-2987-501F-655D20C63CEE}"/>
              </a:ext>
            </a:extLst>
          </p:cNvPr>
          <p:cNvSpPr txBox="1"/>
          <p:nvPr/>
        </p:nvSpPr>
        <p:spPr>
          <a:xfrm>
            <a:off x="181837" y="1014161"/>
            <a:ext cx="6748352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Objectifs intermédiaires du projet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4A8D406-3ACF-6F74-3457-EF3CF3CCE898}"/>
              </a:ext>
            </a:extLst>
          </p:cNvPr>
          <p:cNvSpPr txBox="1"/>
          <p:nvPr/>
        </p:nvSpPr>
        <p:spPr>
          <a:xfrm>
            <a:off x="-468925" y="-40887"/>
            <a:ext cx="45788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RÉNOVATION DU BTS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MAINTENANCE DES SYSTÈMES</a:t>
            </a:r>
          </a:p>
        </p:txBody>
      </p:sp>
    </p:spTree>
    <p:extLst>
      <p:ext uri="{BB962C8B-B14F-4D97-AF65-F5344CB8AC3E}">
        <p14:creationId xmlns:p14="http://schemas.microsoft.com/office/powerpoint/2010/main" val="2874702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71CFF947-6A20-2987-501F-655D20C63CEE}"/>
              </a:ext>
            </a:extLst>
          </p:cNvPr>
          <p:cNvSpPr txBox="1"/>
          <p:nvPr/>
        </p:nvSpPr>
        <p:spPr>
          <a:xfrm>
            <a:off x="181837" y="1014161"/>
            <a:ext cx="6748352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Répartition des objectifs pour 2 étudiants</a:t>
            </a:r>
          </a:p>
        </p:txBody>
      </p:sp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408CAE22-814B-EAC7-E1DE-86CD38763402}"/>
              </a:ext>
            </a:extLst>
          </p:cNvPr>
          <p:cNvGraphicFramePr>
            <a:graphicFrameLocks noGrp="1"/>
          </p:cNvGraphicFramePr>
          <p:nvPr/>
        </p:nvGraphicFramePr>
        <p:xfrm>
          <a:off x="472698" y="1733120"/>
          <a:ext cx="8159858" cy="2992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9929">
                  <a:extLst>
                    <a:ext uri="{9D8B030D-6E8A-4147-A177-3AD203B41FA5}">
                      <a16:colId xmlns:a16="http://schemas.microsoft.com/office/drawing/2014/main" val="1667379286"/>
                    </a:ext>
                  </a:extLst>
                </a:gridCol>
                <a:gridCol w="4079929">
                  <a:extLst>
                    <a:ext uri="{9D8B030D-6E8A-4147-A177-3AD203B41FA5}">
                      <a16:colId xmlns:a16="http://schemas.microsoft.com/office/drawing/2014/main" val="28319192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Etudiant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Etudiant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380376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/>
                        <a:t>Analyser la solution actuelle de détection de la position angulaire 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6666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Proposer des solutions principales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Proposer des solutions redondantes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6006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Choisir une solution principale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Choisir une solution redondante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6665436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Développer la solution principale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Développer la solution redondante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9743007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/>
                        <a:t>Etudier une solution d’affichage de la position angulaire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8620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Mettre en œuvre la solution principale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Mettre en œuvre la solution redondante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1021176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/>
                        <a:t>Mettre en œuvre la solution d’affichage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904071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2DA5BF56-D8F2-D77D-6F9F-6C19E4F8E9BA}"/>
              </a:ext>
            </a:extLst>
          </p:cNvPr>
          <p:cNvSpPr txBox="1"/>
          <p:nvPr/>
        </p:nvSpPr>
        <p:spPr>
          <a:xfrm>
            <a:off x="-468925" y="-40887"/>
            <a:ext cx="45788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RÉNOVATION DU BTS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MAINTENANCE DES SYSTÈMES</a:t>
            </a:r>
          </a:p>
        </p:txBody>
      </p:sp>
    </p:spTree>
    <p:extLst>
      <p:ext uri="{BB962C8B-B14F-4D97-AF65-F5344CB8AC3E}">
        <p14:creationId xmlns:p14="http://schemas.microsoft.com/office/powerpoint/2010/main" val="11464600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71CFF947-6A20-2987-501F-655D20C63CEE}"/>
              </a:ext>
            </a:extLst>
          </p:cNvPr>
          <p:cNvSpPr txBox="1"/>
          <p:nvPr/>
        </p:nvSpPr>
        <p:spPr>
          <a:xfrm>
            <a:off x="181837" y="1014161"/>
            <a:ext cx="6748352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Chronologie du projet – Jalonnement via les revues de projet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DA5BF56-D8F2-D77D-6F9F-6C19E4F8E9BA}"/>
              </a:ext>
            </a:extLst>
          </p:cNvPr>
          <p:cNvSpPr txBox="1"/>
          <p:nvPr/>
        </p:nvSpPr>
        <p:spPr>
          <a:xfrm>
            <a:off x="-468925" y="-40887"/>
            <a:ext cx="45788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RÉNOVATION DU BTS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MAINTENANCE DES SYSTÈMES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16D584F-81B2-E504-E013-477FFB9DB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4158"/>
            <a:ext cx="9144000" cy="2322128"/>
          </a:xfrm>
          <a:prstGeom prst="rect">
            <a:avLst/>
          </a:prstGeom>
        </p:spPr>
      </p:pic>
      <p:sp>
        <p:nvSpPr>
          <p:cNvPr id="7" name="Flèche : droite 6">
            <a:extLst>
              <a:ext uri="{FF2B5EF4-FFF2-40B4-BE49-F238E27FC236}">
                <a16:creationId xmlns:a16="http://schemas.microsoft.com/office/drawing/2014/main" id="{4004E0F0-5FF8-532F-A354-C8C73B2467CB}"/>
              </a:ext>
            </a:extLst>
          </p:cNvPr>
          <p:cNvSpPr/>
          <p:nvPr/>
        </p:nvSpPr>
        <p:spPr>
          <a:xfrm>
            <a:off x="236080" y="4641740"/>
            <a:ext cx="8814929" cy="488193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80 heures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2734FB7-FAB9-79F0-3500-3F5FE0FFDEB8}"/>
              </a:ext>
            </a:extLst>
          </p:cNvPr>
          <p:cNvSpPr txBox="1"/>
          <p:nvPr/>
        </p:nvSpPr>
        <p:spPr>
          <a:xfrm>
            <a:off x="255722" y="4291846"/>
            <a:ext cx="3854227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Etudiants 1 et 2 ensemble (10h)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6D4D546-9070-6F0B-5AF7-E826597959E1}"/>
              </a:ext>
            </a:extLst>
          </p:cNvPr>
          <p:cNvSpPr txBox="1"/>
          <p:nvPr/>
        </p:nvSpPr>
        <p:spPr>
          <a:xfrm>
            <a:off x="4246536" y="4107180"/>
            <a:ext cx="2363491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Etudiants 1 et 2 en // </a:t>
            </a:r>
          </a:p>
          <a:p>
            <a:pPr algn="ctr"/>
            <a:r>
              <a:rPr lang="fr-FR" sz="1200" dirty="0"/>
              <a:t>(25h chacun )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CB066EA-14BB-28E6-5A4E-9002A4A84280}"/>
              </a:ext>
            </a:extLst>
          </p:cNvPr>
          <p:cNvSpPr txBox="1"/>
          <p:nvPr/>
        </p:nvSpPr>
        <p:spPr>
          <a:xfrm>
            <a:off x="6718517" y="4107180"/>
            <a:ext cx="127086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Etudiants 1 et 2 ensemble (15h)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67EC080-6A14-82A2-BCC0-41CAA76FD604}"/>
              </a:ext>
            </a:extLst>
          </p:cNvPr>
          <p:cNvSpPr txBox="1"/>
          <p:nvPr/>
        </p:nvSpPr>
        <p:spPr>
          <a:xfrm>
            <a:off x="8035871" y="3737848"/>
            <a:ext cx="100739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Etudiants 1 et 2 en // ou ensemble (30h)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75F3AB1D-0587-9E7B-EED0-519D7CAF12C5}"/>
              </a:ext>
            </a:extLst>
          </p:cNvPr>
          <p:cNvSpPr/>
          <p:nvPr/>
        </p:nvSpPr>
        <p:spPr>
          <a:xfrm>
            <a:off x="4109949" y="3130658"/>
            <a:ext cx="2608568" cy="302217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19404195-4347-A41F-88E8-BACBD8BE2535}"/>
              </a:ext>
            </a:extLst>
          </p:cNvPr>
          <p:cNvSpPr/>
          <p:nvPr/>
        </p:nvSpPr>
        <p:spPr>
          <a:xfrm>
            <a:off x="3099660" y="2445193"/>
            <a:ext cx="1090049" cy="302217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9A57AF5-0F0A-9209-C3B2-51D480C0E2A6}"/>
              </a:ext>
            </a:extLst>
          </p:cNvPr>
          <p:cNvSpPr txBox="1"/>
          <p:nvPr/>
        </p:nvSpPr>
        <p:spPr>
          <a:xfrm>
            <a:off x="255722" y="3202042"/>
            <a:ext cx="3568214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Revues de projets alimentant le bilan de compétences (Compétence C33 : Communiquer oralement) ; validation des études et choix intermédiaires</a:t>
            </a:r>
          </a:p>
        </p:txBody>
      </p:sp>
      <p:sp>
        <p:nvSpPr>
          <p:cNvPr id="15" name="Flèche : droite 14">
            <a:extLst>
              <a:ext uri="{FF2B5EF4-FFF2-40B4-BE49-F238E27FC236}">
                <a16:creationId xmlns:a16="http://schemas.microsoft.com/office/drawing/2014/main" id="{F54AC20C-F0C8-0CC6-DAF8-06C41A522499}"/>
              </a:ext>
            </a:extLst>
          </p:cNvPr>
          <p:cNvSpPr/>
          <p:nvPr/>
        </p:nvSpPr>
        <p:spPr>
          <a:xfrm rot="18485470">
            <a:off x="3067942" y="2877354"/>
            <a:ext cx="565688" cy="194745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 : droite 15">
            <a:extLst>
              <a:ext uri="{FF2B5EF4-FFF2-40B4-BE49-F238E27FC236}">
                <a16:creationId xmlns:a16="http://schemas.microsoft.com/office/drawing/2014/main" id="{7C2DE572-A800-A996-AE47-884ECE1EB426}"/>
              </a:ext>
            </a:extLst>
          </p:cNvPr>
          <p:cNvSpPr/>
          <p:nvPr/>
        </p:nvSpPr>
        <p:spPr>
          <a:xfrm rot="20667479">
            <a:off x="3575547" y="3372298"/>
            <a:ext cx="561830" cy="194745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74845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E2E4DD65-9DC7-08D9-E68E-C8C6E5C50FC8}"/>
              </a:ext>
            </a:extLst>
          </p:cNvPr>
          <p:cNvSpPr txBox="1"/>
          <p:nvPr/>
        </p:nvSpPr>
        <p:spPr>
          <a:xfrm>
            <a:off x="887896" y="1680325"/>
            <a:ext cx="73682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EXEMPLE DE PROJET DE MAINTENANCE AMELIORATIVE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600" b="1" dirty="0">
                <a:solidFill>
                  <a:prstClr val="white"/>
                </a:solidFill>
                <a:latin typeface="Calibri"/>
              </a:rPr>
              <a:t>Option D : Systèmes énergétiques et fluidiques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6083F75-F606-1622-FE07-58CC2F1F7D90}"/>
              </a:ext>
            </a:extLst>
          </p:cNvPr>
          <p:cNvSpPr txBox="1"/>
          <p:nvPr/>
        </p:nvSpPr>
        <p:spPr>
          <a:xfrm>
            <a:off x="-468925" y="-40887"/>
            <a:ext cx="45788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RÉNOVATION DU BTS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MAINTENANCE DES SYSTÈMES</a:t>
            </a:r>
          </a:p>
        </p:txBody>
      </p:sp>
    </p:spTree>
    <p:extLst>
      <p:ext uri="{BB962C8B-B14F-4D97-AF65-F5344CB8AC3E}">
        <p14:creationId xmlns:p14="http://schemas.microsoft.com/office/powerpoint/2010/main" val="231519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81837" y="2413102"/>
            <a:ext cx="21793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Recommandations </a:t>
            </a:r>
          </a:p>
          <a:p>
            <a:pPr algn="ctr"/>
            <a:r>
              <a:rPr lang="fr-FR" sz="1600" b="1" dirty="0">
                <a:hlinkClick r:id="rId2" action="ppaction://hlinkfile"/>
              </a:rPr>
              <a:t>pédagogiques</a:t>
            </a:r>
            <a:endParaRPr lang="fr-FR" sz="1600" b="1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3FE7EAE-C43D-0949-8FAC-186D8B7B8A80}"/>
              </a:ext>
            </a:extLst>
          </p:cNvPr>
          <p:cNvSpPr txBox="1"/>
          <p:nvPr/>
        </p:nvSpPr>
        <p:spPr>
          <a:xfrm>
            <a:off x="181837" y="94593"/>
            <a:ext cx="2695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>
                <a:solidFill>
                  <a:prstClr val="black"/>
                </a:solidFill>
                <a:latin typeface="Calibri"/>
              </a:rPr>
              <a:t>Maintenance </a:t>
            </a:r>
            <a:r>
              <a:rPr lang="fr-FR" b="1" dirty="0" err="1">
                <a:solidFill>
                  <a:prstClr val="black"/>
                </a:solidFill>
                <a:latin typeface="Calibri"/>
              </a:rPr>
              <a:t>améliorative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3263" y="850773"/>
            <a:ext cx="6202805" cy="417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0005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078B6595-A3B8-41C0-A93F-A94D7B50BEEA}"/>
              </a:ext>
            </a:extLst>
          </p:cNvPr>
          <p:cNvGraphicFramePr/>
          <p:nvPr/>
        </p:nvGraphicFramePr>
        <p:xfrm>
          <a:off x="2077844" y="2899317"/>
          <a:ext cx="4988312" cy="966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id="{7957EC76-7C79-4B67-ACBA-9A416D846D77}"/>
              </a:ext>
            </a:extLst>
          </p:cNvPr>
          <p:cNvGraphicFramePr/>
          <p:nvPr/>
        </p:nvGraphicFramePr>
        <p:xfrm>
          <a:off x="276726" y="1518346"/>
          <a:ext cx="8482263" cy="3625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2DA5BF56-D8F2-D77D-6F9F-6C19E4F8E9BA}"/>
              </a:ext>
            </a:extLst>
          </p:cNvPr>
          <p:cNvSpPr txBox="1"/>
          <p:nvPr/>
        </p:nvSpPr>
        <p:spPr>
          <a:xfrm>
            <a:off x="-468925" y="-40887"/>
            <a:ext cx="45788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RÉNOVATION DU BTS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MAINTENANCE DES SYSTÈMES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431A66A-8C84-8ED3-A00A-4AACB251E280}"/>
              </a:ext>
            </a:extLst>
          </p:cNvPr>
          <p:cNvSpPr txBox="1"/>
          <p:nvPr/>
        </p:nvSpPr>
        <p:spPr>
          <a:xfrm>
            <a:off x="181836" y="1014161"/>
            <a:ext cx="6025235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Lycée Mendes France – Rennes (35) – </a:t>
            </a:r>
            <a:r>
              <a:rPr kumimoji="0" lang="fr-FR" sz="2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Philippe MOALIC 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96268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71CFF947-6A20-2987-501F-655D20C63CEE}"/>
              </a:ext>
            </a:extLst>
          </p:cNvPr>
          <p:cNvSpPr txBox="1"/>
          <p:nvPr/>
        </p:nvSpPr>
        <p:spPr>
          <a:xfrm>
            <a:off x="181837" y="1014161"/>
            <a:ext cx="7282046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dirty="0">
                <a:solidFill>
                  <a:schemeClr val="bg1"/>
                </a:solidFill>
                <a:latin typeface="Calibri"/>
              </a:rPr>
              <a:t>Exemples de projets possibles d’amélioration option MSEF</a:t>
            </a:r>
            <a:r>
              <a:rPr kumimoji="0" lang="fr-FR" sz="2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078B6595-A3B8-41C0-A93F-A94D7B50BEEA}"/>
              </a:ext>
            </a:extLst>
          </p:cNvPr>
          <p:cNvGraphicFramePr/>
          <p:nvPr/>
        </p:nvGraphicFramePr>
        <p:xfrm>
          <a:off x="2077844" y="2899317"/>
          <a:ext cx="4988312" cy="966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id="{7957EC76-7C79-4B67-ACBA-9A416D846D77}"/>
              </a:ext>
            </a:extLst>
          </p:cNvPr>
          <p:cNvGraphicFramePr/>
          <p:nvPr/>
        </p:nvGraphicFramePr>
        <p:xfrm>
          <a:off x="276726" y="1518346"/>
          <a:ext cx="8482263" cy="3625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2DA5BF56-D8F2-D77D-6F9F-6C19E4F8E9BA}"/>
              </a:ext>
            </a:extLst>
          </p:cNvPr>
          <p:cNvSpPr txBox="1"/>
          <p:nvPr/>
        </p:nvSpPr>
        <p:spPr>
          <a:xfrm>
            <a:off x="-468925" y="-40887"/>
            <a:ext cx="45788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RÉNOVATION DU BTS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MAINTENANCE DES SYSTÈMES</a:t>
            </a:r>
          </a:p>
        </p:txBody>
      </p:sp>
    </p:spTree>
    <p:extLst>
      <p:ext uri="{BB962C8B-B14F-4D97-AF65-F5344CB8AC3E}">
        <p14:creationId xmlns:p14="http://schemas.microsoft.com/office/powerpoint/2010/main" val="2911484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71CFF947-6A20-2987-501F-655D20C63CEE}"/>
              </a:ext>
            </a:extLst>
          </p:cNvPr>
          <p:cNvSpPr txBox="1"/>
          <p:nvPr/>
        </p:nvSpPr>
        <p:spPr>
          <a:xfrm>
            <a:off x="181837" y="1014161"/>
            <a:ext cx="7282046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dirty="0">
                <a:solidFill>
                  <a:schemeClr val="bg1"/>
                </a:solidFill>
                <a:latin typeface="Calibri"/>
              </a:rPr>
              <a:t>Exemples de projets possibles d’amélioration option MSEF</a:t>
            </a:r>
            <a:r>
              <a:rPr kumimoji="0" lang="fr-FR" sz="2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078B6595-A3B8-41C0-A93F-A94D7B50BEEA}"/>
              </a:ext>
            </a:extLst>
          </p:cNvPr>
          <p:cNvGraphicFramePr/>
          <p:nvPr/>
        </p:nvGraphicFramePr>
        <p:xfrm>
          <a:off x="2077844" y="2899317"/>
          <a:ext cx="4988312" cy="966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id="{7957EC76-7C79-4B67-ACBA-9A416D846D77}"/>
              </a:ext>
            </a:extLst>
          </p:cNvPr>
          <p:cNvGraphicFramePr/>
          <p:nvPr/>
        </p:nvGraphicFramePr>
        <p:xfrm>
          <a:off x="276726" y="1518346"/>
          <a:ext cx="8578516" cy="3625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2DA5BF56-D8F2-D77D-6F9F-6C19E4F8E9BA}"/>
              </a:ext>
            </a:extLst>
          </p:cNvPr>
          <p:cNvSpPr txBox="1"/>
          <p:nvPr/>
        </p:nvSpPr>
        <p:spPr>
          <a:xfrm>
            <a:off x="-468925" y="-40887"/>
            <a:ext cx="45788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RÉNOVATION DU BTS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MAINTENANCE DES SYSTÈMES</a:t>
            </a:r>
          </a:p>
        </p:txBody>
      </p:sp>
    </p:spTree>
    <p:extLst>
      <p:ext uri="{BB962C8B-B14F-4D97-AF65-F5344CB8AC3E}">
        <p14:creationId xmlns:p14="http://schemas.microsoft.com/office/powerpoint/2010/main" val="16801099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71CFF947-6A20-2987-501F-655D20C63CEE}"/>
              </a:ext>
            </a:extLst>
          </p:cNvPr>
          <p:cNvSpPr txBox="1"/>
          <p:nvPr/>
        </p:nvSpPr>
        <p:spPr>
          <a:xfrm>
            <a:off x="181837" y="1014161"/>
            <a:ext cx="7282046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dirty="0">
                <a:solidFill>
                  <a:schemeClr val="bg1"/>
                </a:solidFill>
                <a:latin typeface="Calibri"/>
              </a:rPr>
              <a:t>Exemples de projets possibles d’amélioration option MSEF</a:t>
            </a:r>
            <a:r>
              <a:rPr kumimoji="0" lang="fr-FR" sz="2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078B6595-A3B8-41C0-A93F-A94D7B50BEEA}"/>
              </a:ext>
            </a:extLst>
          </p:cNvPr>
          <p:cNvGraphicFramePr/>
          <p:nvPr/>
        </p:nvGraphicFramePr>
        <p:xfrm>
          <a:off x="2077844" y="2899317"/>
          <a:ext cx="4988312" cy="966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id="{7957EC76-7C79-4B67-ACBA-9A416D846D77}"/>
              </a:ext>
            </a:extLst>
          </p:cNvPr>
          <p:cNvGraphicFramePr/>
          <p:nvPr/>
        </p:nvGraphicFramePr>
        <p:xfrm>
          <a:off x="276726" y="1518346"/>
          <a:ext cx="8578516" cy="3530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2DA5BF56-D8F2-D77D-6F9F-6C19E4F8E9BA}"/>
              </a:ext>
            </a:extLst>
          </p:cNvPr>
          <p:cNvSpPr txBox="1"/>
          <p:nvPr/>
        </p:nvSpPr>
        <p:spPr>
          <a:xfrm>
            <a:off x="-468925" y="-40887"/>
            <a:ext cx="45788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RÉNOVATION DU BTS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MAINTENANCE DES SYSTÈMES</a:t>
            </a:r>
          </a:p>
        </p:txBody>
      </p:sp>
    </p:spTree>
    <p:extLst>
      <p:ext uri="{BB962C8B-B14F-4D97-AF65-F5344CB8AC3E}">
        <p14:creationId xmlns:p14="http://schemas.microsoft.com/office/powerpoint/2010/main" val="2461644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358816" y="912269"/>
            <a:ext cx="8296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L’évaluation du pôle 3 : évaluation certificative associée à l’unité U6 – Maintenance améliorative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045" y="1250823"/>
            <a:ext cx="6505816" cy="389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495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86136" y="1022728"/>
            <a:ext cx="81485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/>
              <a:t>Des grilles d’aide à l’évaluation ont été élaborées – elles servent lors de la certification et peuvent être utilisées au cours de la formation avec </a:t>
            </a:r>
            <a:r>
              <a:rPr lang="fr-FR" sz="1600" u="sng" dirty="0">
                <a:hlinkClick r:id="rId2" action="ppaction://hlinkfile"/>
              </a:rPr>
              <a:t>adaptation</a:t>
            </a:r>
            <a:r>
              <a:rPr lang="fr-FR" sz="1600" dirty="0"/>
              <a:t> en définissant en équipe une progressivité dans les attendus.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3FE7EAE-C43D-0949-8FAC-186D8B7B8A80}"/>
              </a:ext>
            </a:extLst>
          </p:cNvPr>
          <p:cNvSpPr txBox="1"/>
          <p:nvPr/>
        </p:nvSpPr>
        <p:spPr>
          <a:xfrm>
            <a:off x="181837" y="94593"/>
            <a:ext cx="2695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>
                <a:solidFill>
                  <a:prstClr val="black"/>
                </a:solidFill>
                <a:latin typeface="Calibri"/>
              </a:rPr>
              <a:t>Maintenance </a:t>
            </a:r>
            <a:r>
              <a:rPr lang="fr-FR" b="1" dirty="0" err="1">
                <a:solidFill>
                  <a:prstClr val="black"/>
                </a:solidFill>
                <a:latin typeface="Calibri"/>
              </a:rPr>
              <a:t>améliorative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963" y="2025464"/>
            <a:ext cx="4195161" cy="256968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1919" y="2025463"/>
            <a:ext cx="4290678" cy="1678436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4632939" y="3719178"/>
            <a:ext cx="81485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817568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E2E4DD65-9DC7-08D9-E68E-C8C6E5C50FC8}"/>
              </a:ext>
            </a:extLst>
          </p:cNvPr>
          <p:cNvSpPr txBox="1"/>
          <p:nvPr/>
        </p:nvSpPr>
        <p:spPr>
          <a:xfrm>
            <a:off x="887896" y="1680325"/>
            <a:ext cx="73682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FORMATION À LA DÉMARCHE DE PROJET DE MAINTENANCE AMELIORATIVE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600" b="1" dirty="0">
                <a:solidFill>
                  <a:prstClr val="white"/>
                </a:solidFill>
                <a:latin typeface="Calibri"/>
              </a:rPr>
              <a:t>Option A : Systèmes de Production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6083F75-F606-1622-FE07-58CC2F1F7D90}"/>
              </a:ext>
            </a:extLst>
          </p:cNvPr>
          <p:cNvSpPr txBox="1"/>
          <p:nvPr/>
        </p:nvSpPr>
        <p:spPr>
          <a:xfrm>
            <a:off x="-468925" y="-40887"/>
            <a:ext cx="45788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RÉNOVATION DU BTS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MAINTENANCE DES SYSTÈMES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682906" y="946643"/>
            <a:ext cx="2569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POUR RAPPEL</a:t>
            </a:r>
          </a:p>
        </p:txBody>
      </p:sp>
    </p:spTree>
    <p:extLst>
      <p:ext uri="{BB962C8B-B14F-4D97-AF65-F5344CB8AC3E}">
        <p14:creationId xmlns:p14="http://schemas.microsoft.com/office/powerpoint/2010/main" val="2791131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63FE7EAE-C43D-0949-8FAC-186D8B7B8A80}"/>
              </a:ext>
            </a:extLst>
          </p:cNvPr>
          <p:cNvSpPr txBox="1"/>
          <p:nvPr/>
        </p:nvSpPr>
        <p:spPr>
          <a:xfrm>
            <a:off x="181837" y="94593"/>
            <a:ext cx="2695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>
                <a:solidFill>
                  <a:prstClr val="black"/>
                </a:solidFill>
                <a:latin typeface="Calibri"/>
              </a:rPr>
              <a:t>Maintenance </a:t>
            </a:r>
            <a:r>
              <a:rPr lang="fr-FR" b="1" dirty="0" err="1">
                <a:solidFill>
                  <a:prstClr val="black"/>
                </a:solidFill>
                <a:latin typeface="Calibri"/>
              </a:rPr>
              <a:t>améliorative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1CFF947-6A20-2987-501F-655D20C63CEE}"/>
              </a:ext>
            </a:extLst>
          </p:cNvPr>
          <p:cNvSpPr txBox="1"/>
          <p:nvPr/>
        </p:nvSpPr>
        <p:spPr>
          <a:xfrm>
            <a:off x="763203" y="1033312"/>
            <a:ext cx="5763309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dirty="0">
                <a:solidFill>
                  <a:schemeClr val="bg1"/>
                </a:solidFill>
                <a:latin typeface="Calibri"/>
              </a:rPr>
              <a:t>Exemple de projet formatif traité en première année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1C26055-30F3-D81A-C65F-93B899FBE7B7}"/>
              </a:ext>
            </a:extLst>
          </p:cNvPr>
          <p:cNvSpPr txBox="1"/>
          <p:nvPr/>
        </p:nvSpPr>
        <p:spPr>
          <a:xfrm>
            <a:off x="654790" y="1602699"/>
            <a:ext cx="7858539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/>
              <a:t>2H00 par semaine à partir de la Toussaint</a:t>
            </a:r>
          </a:p>
          <a:p>
            <a:pPr algn="just"/>
            <a:endParaRPr lang="fr-FR" sz="1600" dirty="0"/>
          </a:p>
          <a:p>
            <a:pPr algn="ctr"/>
            <a:r>
              <a:rPr lang="fr-FR" b="1" u="sng" dirty="0"/>
              <a:t>Sujet </a:t>
            </a:r>
            <a:r>
              <a:rPr lang="fr-FR" b="1" dirty="0"/>
              <a:t>: Remplacement de l’armoire de commande d’une encaisseuse </a:t>
            </a:r>
          </a:p>
          <a:p>
            <a:pPr algn="just"/>
            <a:endParaRPr lang="fr-FR" sz="1600" dirty="0"/>
          </a:p>
          <a:p>
            <a:pPr algn="just"/>
            <a:r>
              <a:rPr lang="fr-FR" sz="1600" dirty="0"/>
              <a:t>Constitution de groupe :  	- 3 étudiants pour la partie armoire électrique</a:t>
            </a:r>
          </a:p>
          <a:p>
            <a:pPr algn="just"/>
            <a:r>
              <a:rPr lang="fr-FR" sz="1600" dirty="0"/>
              <a:t>					- 3 étudiants pour la mise en place d’un nouveau pupitre</a:t>
            </a:r>
          </a:p>
          <a:p>
            <a:pPr algn="just"/>
            <a:endParaRPr lang="fr-FR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dirty="0"/>
              <a:t>Une proposition des schémas est faite.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dirty="0"/>
              <a:t>Les programmes de l’automate et de l’IHM sont sous-traités à une autre section du lycée</a:t>
            </a:r>
          </a:p>
          <a:p>
            <a:pPr algn="just"/>
            <a:endParaRPr lang="fr-FR" sz="1600" dirty="0"/>
          </a:p>
          <a:p>
            <a:pPr algn="just"/>
            <a:r>
              <a:rPr lang="fr-FR" sz="1600" dirty="0"/>
              <a:t>Dans le cahier des charges donné aux étudiants, on leur précise les dates prévisionnelles des revues de projet ainsi que les attendus sur les grilles de positionnement.</a:t>
            </a:r>
          </a:p>
        </p:txBody>
      </p:sp>
    </p:spTree>
    <p:extLst>
      <p:ext uri="{BB962C8B-B14F-4D97-AF65-F5344CB8AC3E}">
        <p14:creationId xmlns:p14="http://schemas.microsoft.com/office/powerpoint/2010/main" val="4217649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63FE7EAE-C43D-0949-8FAC-186D8B7B8A80}"/>
              </a:ext>
            </a:extLst>
          </p:cNvPr>
          <p:cNvSpPr txBox="1"/>
          <p:nvPr/>
        </p:nvSpPr>
        <p:spPr>
          <a:xfrm>
            <a:off x="181837" y="94593"/>
            <a:ext cx="2695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>
                <a:solidFill>
                  <a:prstClr val="black"/>
                </a:solidFill>
                <a:latin typeface="Calibri"/>
              </a:rPr>
              <a:t>Maintenance </a:t>
            </a:r>
            <a:r>
              <a:rPr lang="fr-FR" b="1" dirty="0" err="1">
                <a:solidFill>
                  <a:prstClr val="black"/>
                </a:solidFill>
                <a:latin typeface="Calibri"/>
              </a:rPr>
              <a:t>améliorative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1C26055-30F3-D81A-C65F-93B899FBE7B7}"/>
              </a:ext>
            </a:extLst>
          </p:cNvPr>
          <p:cNvSpPr txBox="1"/>
          <p:nvPr/>
        </p:nvSpPr>
        <p:spPr>
          <a:xfrm>
            <a:off x="755374" y="1473586"/>
            <a:ext cx="78585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b="1" dirty="0"/>
              <a:t>Phasage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18838676-9B62-D6E1-725D-6EE93B111F45}"/>
              </a:ext>
            </a:extLst>
          </p:cNvPr>
          <p:cNvGrpSpPr/>
          <p:nvPr/>
        </p:nvGrpSpPr>
        <p:grpSpPr>
          <a:xfrm>
            <a:off x="106730" y="1974876"/>
            <a:ext cx="8975278" cy="2643962"/>
            <a:chOff x="168722" y="1571921"/>
            <a:chExt cx="8975278" cy="2643962"/>
          </a:xfrm>
        </p:grpSpPr>
        <p:sp>
          <p:nvSpPr>
            <p:cNvPr id="2" name="Rectangle à coins arrondis 1"/>
            <p:cNvSpPr/>
            <p:nvPr/>
          </p:nvSpPr>
          <p:spPr>
            <a:xfrm>
              <a:off x="168722" y="1571921"/>
              <a:ext cx="1750450" cy="797442"/>
            </a:xfrm>
            <a:prstGeom prst="roundRect">
              <a:avLst/>
            </a:prstGeom>
            <a:solidFill>
              <a:srgbClr val="00B0F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/>
                <a:t>Phase 1</a:t>
              </a:r>
            </a:p>
            <a:p>
              <a:pPr algn="ctr"/>
              <a:r>
                <a:rPr lang="fr-FR" b="1" dirty="0"/>
                <a:t>5 semaines</a:t>
              </a:r>
            </a:p>
          </p:txBody>
        </p:sp>
        <p:sp>
          <p:nvSpPr>
            <p:cNvPr id="6" name="Rectangle à coins arrondis 5"/>
            <p:cNvSpPr/>
            <p:nvPr/>
          </p:nvSpPr>
          <p:spPr>
            <a:xfrm>
              <a:off x="2684212" y="2372906"/>
              <a:ext cx="1714129" cy="797442"/>
            </a:xfrm>
            <a:prstGeom prst="roundRect">
              <a:avLst/>
            </a:prstGeom>
            <a:solidFill>
              <a:srgbClr val="00B0F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/>
                <a:t>Phase 2</a:t>
              </a:r>
            </a:p>
            <a:p>
              <a:pPr algn="ctr"/>
              <a:r>
                <a:rPr lang="fr-FR" b="1" dirty="0"/>
                <a:t>10 semaines</a:t>
              </a:r>
            </a:p>
          </p:txBody>
        </p:sp>
        <p:sp>
          <p:nvSpPr>
            <p:cNvPr id="7" name="Rectangle à coins arrondis 6"/>
            <p:cNvSpPr/>
            <p:nvPr/>
          </p:nvSpPr>
          <p:spPr>
            <a:xfrm>
              <a:off x="5024014" y="3418441"/>
              <a:ext cx="1712681" cy="797442"/>
            </a:xfrm>
            <a:prstGeom prst="roundRect">
              <a:avLst/>
            </a:prstGeom>
            <a:solidFill>
              <a:srgbClr val="00B0F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/>
                <a:t>Phase 3</a:t>
              </a:r>
            </a:p>
            <a:p>
              <a:pPr algn="ctr"/>
              <a:r>
                <a:rPr lang="fr-FR" b="1" dirty="0"/>
                <a:t>10 semaines</a:t>
              </a:r>
            </a:p>
          </p:txBody>
        </p:sp>
        <p:cxnSp>
          <p:nvCxnSpPr>
            <p:cNvPr id="10" name="Connecteur en angle 9"/>
            <p:cNvCxnSpPr>
              <a:stCxn id="2" idx="3"/>
              <a:endCxn id="6" idx="1"/>
            </p:cNvCxnSpPr>
            <p:nvPr/>
          </p:nvCxnSpPr>
          <p:spPr>
            <a:xfrm>
              <a:off x="1919172" y="1970642"/>
              <a:ext cx="765040" cy="800985"/>
            </a:xfrm>
            <a:prstGeom prst="bentConnector3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en angle 10"/>
            <p:cNvCxnSpPr/>
            <p:nvPr/>
          </p:nvCxnSpPr>
          <p:spPr>
            <a:xfrm>
              <a:off x="4413873" y="2750436"/>
              <a:ext cx="639738" cy="1077432"/>
            </a:xfrm>
            <a:prstGeom prst="bentConnector3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Chevron 15"/>
            <p:cNvSpPr/>
            <p:nvPr/>
          </p:nvSpPr>
          <p:spPr>
            <a:xfrm>
              <a:off x="2319203" y="1837735"/>
              <a:ext cx="308344" cy="265814"/>
            </a:xfrm>
            <a:prstGeom prst="chevr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7" name="Chevron 16"/>
            <p:cNvSpPr/>
            <p:nvPr/>
          </p:nvSpPr>
          <p:spPr>
            <a:xfrm>
              <a:off x="2998916" y="1837735"/>
              <a:ext cx="308344" cy="265814"/>
            </a:xfrm>
            <a:prstGeom prst="chevr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8" name="Chevron 17"/>
            <p:cNvSpPr/>
            <p:nvPr/>
          </p:nvSpPr>
          <p:spPr>
            <a:xfrm>
              <a:off x="2688800" y="1837735"/>
              <a:ext cx="308344" cy="265814"/>
            </a:xfrm>
            <a:prstGeom prst="chevr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9" name="Rectangle à coins arrondis 18"/>
            <p:cNvSpPr/>
            <p:nvPr/>
          </p:nvSpPr>
          <p:spPr>
            <a:xfrm>
              <a:off x="3348492" y="1785532"/>
              <a:ext cx="1321033" cy="398721"/>
            </a:xfrm>
            <a:prstGeom prst="roundRect">
              <a:avLst/>
            </a:prstGeom>
            <a:solidFill>
              <a:srgbClr val="22F083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/>
                <a:t>Revue n°1</a:t>
              </a:r>
            </a:p>
          </p:txBody>
        </p:sp>
        <p:sp>
          <p:nvSpPr>
            <p:cNvPr id="20" name="Rectangle à coins arrondis 19"/>
            <p:cNvSpPr/>
            <p:nvPr/>
          </p:nvSpPr>
          <p:spPr>
            <a:xfrm>
              <a:off x="7822967" y="3628507"/>
              <a:ext cx="1321033" cy="398721"/>
            </a:xfrm>
            <a:prstGeom prst="roundRect">
              <a:avLst/>
            </a:prstGeom>
            <a:solidFill>
              <a:srgbClr val="22F083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/>
                <a:t>Revue n°3</a:t>
              </a:r>
            </a:p>
          </p:txBody>
        </p:sp>
        <p:sp>
          <p:nvSpPr>
            <p:cNvPr id="21" name="Rectangle à coins arrondis 20"/>
            <p:cNvSpPr/>
            <p:nvPr/>
          </p:nvSpPr>
          <p:spPr>
            <a:xfrm>
              <a:off x="5880355" y="2572266"/>
              <a:ext cx="1321033" cy="398721"/>
            </a:xfrm>
            <a:prstGeom prst="roundRect">
              <a:avLst/>
            </a:prstGeom>
            <a:solidFill>
              <a:srgbClr val="22F083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/>
                <a:t>Revue n°2</a:t>
              </a:r>
            </a:p>
          </p:txBody>
        </p:sp>
        <p:sp>
          <p:nvSpPr>
            <p:cNvPr id="22" name="Chevron 21"/>
            <p:cNvSpPr/>
            <p:nvPr/>
          </p:nvSpPr>
          <p:spPr>
            <a:xfrm>
              <a:off x="4810765" y="2638720"/>
              <a:ext cx="308344" cy="265814"/>
            </a:xfrm>
            <a:prstGeom prst="chevr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3" name="Chevron 22"/>
            <p:cNvSpPr/>
            <p:nvPr/>
          </p:nvSpPr>
          <p:spPr>
            <a:xfrm>
              <a:off x="5490478" y="2638720"/>
              <a:ext cx="308344" cy="265814"/>
            </a:xfrm>
            <a:prstGeom prst="chevr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4" name="Chevron 23"/>
            <p:cNvSpPr/>
            <p:nvPr/>
          </p:nvSpPr>
          <p:spPr>
            <a:xfrm>
              <a:off x="5180362" y="2638720"/>
              <a:ext cx="308344" cy="265814"/>
            </a:xfrm>
            <a:prstGeom prst="chevr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5" name="Chevron 24"/>
            <p:cNvSpPr/>
            <p:nvPr/>
          </p:nvSpPr>
          <p:spPr>
            <a:xfrm>
              <a:off x="6778263" y="3694961"/>
              <a:ext cx="308344" cy="265814"/>
            </a:xfrm>
            <a:prstGeom prst="chevr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6" name="Chevron 25"/>
            <p:cNvSpPr/>
            <p:nvPr/>
          </p:nvSpPr>
          <p:spPr>
            <a:xfrm>
              <a:off x="7457976" y="3694961"/>
              <a:ext cx="308344" cy="265814"/>
            </a:xfrm>
            <a:prstGeom prst="chevr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7" name="Chevron 26"/>
            <p:cNvSpPr/>
            <p:nvPr/>
          </p:nvSpPr>
          <p:spPr>
            <a:xfrm>
              <a:off x="7147860" y="3694961"/>
              <a:ext cx="308344" cy="265814"/>
            </a:xfrm>
            <a:prstGeom prst="chevr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sp>
        <p:nvSpPr>
          <p:cNvPr id="8" name="ZoneTexte 7">
            <a:extLst>
              <a:ext uri="{FF2B5EF4-FFF2-40B4-BE49-F238E27FC236}">
                <a16:creationId xmlns:a16="http://schemas.microsoft.com/office/drawing/2014/main" id="{4850A9C2-BDB1-34D5-B71A-D9D3F9A309A2}"/>
              </a:ext>
            </a:extLst>
          </p:cNvPr>
          <p:cNvSpPr txBox="1"/>
          <p:nvPr/>
        </p:nvSpPr>
        <p:spPr>
          <a:xfrm>
            <a:off x="763203" y="1033312"/>
            <a:ext cx="5763309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dirty="0">
                <a:solidFill>
                  <a:schemeClr val="bg1"/>
                </a:solidFill>
                <a:latin typeface="Calibri"/>
              </a:rPr>
              <a:t>Exemple de projet formatif traité en première année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7018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63FE7EAE-C43D-0949-8FAC-186D8B7B8A80}"/>
              </a:ext>
            </a:extLst>
          </p:cNvPr>
          <p:cNvSpPr txBox="1"/>
          <p:nvPr/>
        </p:nvSpPr>
        <p:spPr>
          <a:xfrm>
            <a:off x="181837" y="94593"/>
            <a:ext cx="2695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>
                <a:solidFill>
                  <a:prstClr val="black"/>
                </a:solidFill>
                <a:latin typeface="Calibri"/>
              </a:rPr>
              <a:t>Maintenance </a:t>
            </a:r>
            <a:r>
              <a:rPr lang="fr-FR" b="1" dirty="0" err="1">
                <a:solidFill>
                  <a:prstClr val="black"/>
                </a:solidFill>
                <a:latin typeface="Calibri"/>
              </a:rPr>
              <a:t>améliorative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1C26055-30F3-D81A-C65F-93B899FBE7B7}"/>
              </a:ext>
            </a:extLst>
          </p:cNvPr>
          <p:cNvSpPr txBox="1"/>
          <p:nvPr/>
        </p:nvSpPr>
        <p:spPr>
          <a:xfrm>
            <a:off x="755373" y="1954756"/>
            <a:ext cx="785853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/>
              <a:t>Déroulé des activités:</a:t>
            </a:r>
          </a:p>
          <a:p>
            <a:pPr algn="just"/>
            <a:endParaRPr lang="fr-FR" sz="1600" dirty="0"/>
          </a:p>
          <a:p>
            <a:pPr algn="just"/>
            <a:r>
              <a:rPr lang="fr-FR" sz="1600" dirty="0"/>
              <a:t>Décomposition fonctionnelle de la machine.</a:t>
            </a:r>
          </a:p>
          <a:p>
            <a:pPr algn="just"/>
            <a:r>
              <a:rPr lang="fr-FR" sz="1600" dirty="0"/>
              <a:t>Une proposition de schéma est fourni.</a:t>
            </a:r>
          </a:p>
          <a:p>
            <a:pPr algn="just"/>
            <a:endParaRPr lang="fr-FR" sz="1600" dirty="0"/>
          </a:p>
          <a:p>
            <a:pPr algn="just"/>
            <a:r>
              <a:rPr lang="fr-FR" sz="1600" dirty="0"/>
              <a:t>Début de l’étude des schémas proposés.</a:t>
            </a:r>
          </a:p>
          <a:p>
            <a:pPr algn="just"/>
            <a:endParaRPr lang="fr-FR" sz="1600" dirty="0"/>
          </a:p>
          <a:p>
            <a:pPr algn="just"/>
            <a:r>
              <a:rPr lang="fr-FR" sz="1600" dirty="0"/>
              <a:t>Premières propositions d’ajustement des schémas </a:t>
            </a:r>
          </a:p>
          <a:p>
            <a:pPr algn="just"/>
            <a:r>
              <a:rPr lang="fr-FR" sz="1600" dirty="0"/>
              <a:t>afin d’optimiser la place dans l’armoire.</a:t>
            </a:r>
          </a:p>
          <a:p>
            <a:pPr algn="just"/>
            <a:endParaRPr lang="fr-FR" sz="1600" b="1" dirty="0"/>
          </a:p>
        </p:txBody>
      </p:sp>
      <p:pic>
        <p:nvPicPr>
          <p:cNvPr id="6" name="Image 5"/>
          <p:cNvPicPr/>
          <p:nvPr/>
        </p:nvPicPr>
        <p:blipFill>
          <a:blip r:embed="rId2"/>
          <a:stretch/>
        </p:blipFill>
        <p:spPr>
          <a:xfrm>
            <a:off x="5632733" y="1934397"/>
            <a:ext cx="2503877" cy="2443874"/>
          </a:xfrm>
          <a:prstGeom prst="rect">
            <a:avLst/>
          </a:prstGeom>
          <a:ln w="0">
            <a:noFill/>
          </a:ln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11C26055-30F3-D81A-C65F-93B899FBE7B7}"/>
              </a:ext>
            </a:extLst>
          </p:cNvPr>
          <p:cNvSpPr txBox="1"/>
          <p:nvPr/>
        </p:nvSpPr>
        <p:spPr>
          <a:xfrm>
            <a:off x="755375" y="1489085"/>
            <a:ext cx="4258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b="1" dirty="0"/>
              <a:t>Phase 1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7F3B0C5-B21F-7E1A-8529-52E81156D1DA}"/>
              </a:ext>
            </a:extLst>
          </p:cNvPr>
          <p:cNvSpPr txBox="1"/>
          <p:nvPr/>
        </p:nvSpPr>
        <p:spPr>
          <a:xfrm>
            <a:off x="763203" y="1033312"/>
            <a:ext cx="5763309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dirty="0">
                <a:solidFill>
                  <a:schemeClr val="bg1"/>
                </a:solidFill>
                <a:latin typeface="Calibri"/>
              </a:rPr>
              <a:t>Exemple de projet formatif traité en première année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7113824"/>
      </p:ext>
    </p:extLst>
  </p:cSld>
  <p:clrMapOvr>
    <a:masterClrMapping/>
  </p:clrMapOvr>
</p:sld>
</file>

<file path=ppt/theme/theme1.xml><?xml version="1.0" encoding="utf-8"?>
<a:theme xmlns:a="http://schemas.openxmlformats.org/drawingml/2006/main" name="page de presentation et de partie">
  <a:themeElements>
    <a:clrScheme name="Palissad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page de presentation et de partie">
  <a:themeElements>
    <a:clrScheme name="Palissad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page de presentation et de partie">
  <a:themeElements>
    <a:clrScheme name="Palissad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page de presentation et de partie">
  <a:themeElements>
    <a:clrScheme name="Palissad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page de presentation et de partie">
  <a:themeElements>
    <a:clrScheme name="Palissad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5_page de presentation et de partie">
  <a:themeElements>
    <a:clrScheme name="Palissad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d9b8819f-644e-4e2e-bf09-8a76532e681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3AB55E0CC5DA459F57F5A42893F46A005A087D358B12CA4E82A8A8BA9B8A8CF200D3544DBFAD4F664AA25DF68E6D1F0A9E00689F2856DFEDCE40890FDCED81A7DFC9004B2C6109FE78734FA1BFBA370D2D27D9" ma:contentTypeVersion="2" ma:contentTypeDescription="Crée un document." ma:contentTypeScope="" ma:versionID="bb27ba1bbeb667412e9bb2d93099311f">
  <xsd:schema xmlns:xsd="http://www.w3.org/2001/XMLSchema" xmlns:xs="http://www.w3.org/2001/XMLSchema" xmlns:p="http://schemas.microsoft.com/office/2006/metadata/properties" xmlns:ns2="d9b8819f-644e-4e2e-bf09-8a76532e681c" targetNamespace="http://schemas.microsoft.com/office/2006/metadata/properties" ma:root="true" ma:fieldsID="974c2ac12628b5015b2945173a957d44" ns2:_="">
    <xsd:import namespace="d9b8819f-644e-4e2e-bf09-8a76532e681c"/>
    <xsd:element name="properties">
      <xsd:complexType>
        <xsd:sequence>
          <xsd:element name="documentManagement">
            <xsd:complexType>
              <xsd:all>
                <xsd:element ref="ns2:Description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8819f-644e-4e2e-bf09-8a76532e681c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description="Description du document" ma:internalName="Description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 ma:readOnly="true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6BD7C5-AE49-4865-8DE9-44AE75ECC29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A2790E1-966A-497A-ABBD-24ECAA34A18E}">
  <ds:schemaRefs>
    <ds:schemaRef ds:uri="d9b8819f-644e-4e2e-bf09-8a76532e681c"/>
    <ds:schemaRef ds:uri="http://schemas.microsoft.com/office/2006/metadata/properties"/>
    <ds:schemaRef ds:uri="http://www.w3.org/XML/1998/namespace"/>
    <ds:schemaRef ds:uri="http://purl.org/dc/terms/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D28F9CF5-CB29-41B4-B267-475D20FB81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b8819f-644e-4e2e-bf09-8a76532e68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1956</Words>
  <PresentationFormat>Affichage à l'écran (16:9)</PresentationFormat>
  <Paragraphs>470</Paragraphs>
  <Slides>33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6</vt:i4>
      </vt:variant>
      <vt:variant>
        <vt:lpstr>Titres des diapositives</vt:lpstr>
      </vt:variant>
      <vt:variant>
        <vt:i4>33</vt:i4>
      </vt:variant>
    </vt:vector>
  </HeadingPairs>
  <TitlesOfParts>
    <vt:vector size="44" baseType="lpstr">
      <vt:lpstr>Arial</vt:lpstr>
      <vt:lpstr>Calibri</vt:lpstr>
      <vt:lpstr>Times New Roman</vt:lpstr>
      <vt:lpstr>Verdana</vt:lpstr>
      <vt:lpstr>Wingdings</vt:lpstr>
      <vt:lpstr>page de presentation et de partie</vt:lpstr>
      <vt:lpstr>2_page de presentation et de partie</vt:lpstr>
      <vt:lpstr>1_page de presentation et de partie</vt:lpstr>
      <vt:lpstr>3_page de presentation et de partie</vt:lpstr>
      <vt:lpstr>4_page de presentation et de partie</vt:lpstr>
      <vt:lpstr>5_page de presentation et de partie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2015-02-04T16:19:06Z</cp:lastPrinted>
  <dcterms:created xsi:type="dcterms:W3CDTF">2015-02-04T10:43:31Z</dcterms:created>
  <dcterms:modified xsi:type="dcterms:W3CDTF">2023-06-17T09:50:10Z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0x010100873AB55E0CC5DA459F57F5A42893F46A005A087D358B12CA4E82A8A8BA9B8A8CF200D3544DBFAD4F664AA25DF68E6D1F0A9E00689F2856DFEDCE40890FDCED81A7DFC9004B2C6109FE78734FA1BFBA370D2D27D9</vt:lpwstr>
  </property>
</Properties>
</file>