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 id="2147483693" r:id="rId8"/>
    <p:sldMasterId id="2147483696" r:id="rId9"/>
  </p:sldMasterIdLst>
  <p:notesMasterIdLst>
    <p:notesMasterId r:id="rId31"/>
  </p:notesMasterIdLst>
  <p:handoutMasterIdLst>
    <p:handoutMasterId r:id="rId32"/>
  </p:handoutMasterIdLst>
  <p:sldIdLst>
    <p:sldId id="444" r:id="rId10"/>
    <p:sldId id="448" r:id="rId11"/>
    <p:sldId id="552" r:id="rId12"/>
    <p:sldId id="553"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568" r:id="rId28"/>
    <p:sldId id="569" r:id="rId29"/>
    <p:sldId id="570" r:id="rId30"/>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006831"/>
    <a:srgbClr val="22F083"/>
    <a:srgbClr val="8BF0A8"/>
    <a:srgbClr val="7BF0E9"/>
    <a:srgbClr val="B9C5A4"/>
    <a:srgbClr val="F4CEB4"/>
    <a:srgbClr val="E7A87D"/>
    <a:srgbClr val="F4B083"/>
    <a:srgbClr val="F4B4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5493" autoAdjust="0"/>
  </p:normalViewPr>
  <p:slideViewPr>
    <p:cSldViewPr snapToGrid="0" snapToObjects="1">
      <p:cViewPr varScale="1">
        <p:scale>
          <a:sx n="83" d="100"/>
          <a:sy n="83" d="100"/>
        </p:scale>
        <p:origin x="108" y="12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17/06/2023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17/06/2023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8" y="2426573"/>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4258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9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67207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22391" y="195486"/>
            <a:ext cx="8061608" cy="720000"/>
          </a:xfrm>
        </p:spPr>
        <p:txBody>
          <a:bodyPr/>
          <a:lstStyle>
            <a:lvl1pPr algn="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3575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FE962CCA-1BA4-8249-A4F2-8AC5E968A456}"/>
              </a:ext>
            </a:extLst>
          </p:cNvPr>
          <p:cNvSpPr>
            <a:spLocks noGrp="1" noChangeArrowheads="1"/>
          </p:cNvSpPr>
          <p:nvPr>
            <p:ph type="ftr" sz="quarter" idx="10"/>
          </p:nvPr>
        </p:nvSpPr>
        <p:spPr>
          <a:ln/>
        </p:spPr>
        <p:txBody>
          <a:bodyPr/>
          <a:lstStyle>
            <a:lvl1pPr>
              <a:defRPr/>
            </a:lvl1pPr>
          </a:lstStyle>
          <a:p>
            <a:pPr>
              <a:defRPr/>
            </a:pPr>
            <a:r>
              <a:rPr lang="fr-FR" altLang="fr-FR"/>
              <a:t>mars 2019</a:t>
            </a:r>
          </a:p>
        </p:txBody>
      </p:sp>
      <p:sp>
        <p:nvSpPr>
          <p:cNvPr id="5" name="Rectangle 3">
            <a:extLst>
              <a:ext uri="{FF2B5EF4-FFF2-40B4-BE49-F238E27FC236}">
                <a16:creationId xmlns:a16="http://schemas.microsoft.com/office/drawing/2014/main" id="{E8BBB529-08F9-664B-A1B0-FAE3FBDC08EE}"/>
              </a:ext>
            </a:extLst>
          </p:cNvPr>
          <p:cNvSpPr>
            <a:spLocks noGrp="1" noChangeArrowheads="1"/>
          </p:cNvSpPr>
          <p:nvPr>
            <p:ph type="sldNum" sz="quarter" idx="11"/>
          </p:nvPr>
        </p:nvSpPr>
        <p:spPr>
          <a:ln/>
        </p:spPr>
        <p:txBody>
          <a:bodyPr/>
          <a:lstStyle>
            <a:lvl1pPr>
              <a:defRPr/>
            </a:lvl1pPr>
          </a:lstStyle>
          <a:p>
            <a:fld id="{4781CA4A-99AC-F941-8B05-3ACDEC56623C}" type="slidenum">
              <a:rPr lang="fr-FR" altLang="fr-FR"/>
              <a:pPr/>
              <a:t>‹N°›</a:t>
            </a:fld>
            <a:endParaRPr lang="fr-FR" altLang="fr-FR"/>
          </a:p>
        </p:txBody>
      </p:sp>
      <p:sp>
        <p:nvSpPr>
          <p:cNvPr id="6" name="Rectangle 16">
            <a:extLst>
              <a:ext uri="{FF2B5EF4-FFF2-40B4-BE49-F238E27FC236}">
                <a16:creationId xmlns:a16="http://schemas.microsoft.com/office/drawing/2014/main" id="{1DAEBF49-7C98-EB4A-B517-262F376B9D36}"/>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69927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9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70768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251380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214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4.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635266" y="1356069"/>
            <a:ext cx="5873467"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DU</a:t>
            </a:r>
            <a:r>
              <a:rPr lang="fr-FR" sz="2800" b="1" kern="1200" baseline="0" dirty="0">
                <a:solidFill>
                  <a:schemeClr val="tx2">
                    <a:lumMod val="50000"/>
                  </a:schemeClr>
                </a:solidFill>
                <a:effectLst/>
                <a:latin typeface="+mn-lt"/>
                <a:ea typeface="+mn-ea"/>
                <a:cs typeface="+mn-cs"/>
              </a:rPr>
              <a:t> BTS MAINTENANCE DES SYSTÈMES</a:t>
            </a:r>
            <a:endParaRPr lang="fr-FR" sz="2800" b="1" kern="1200" dirty="0">
              <a:solidFill>
                <a:schemeClr val="tx2">
                  <a:lumMod val="50000"/>
                </a:schemeClr>
              </a:solidFill>
              <a:effectLst/>
              <a:latin typeface="+mn-lt"/>
              <a:ea typeface="+mn-ea"/>
              <a:cs typeface="+mn-cs"/>
            </a:endParaRP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656" y="79239"/>
            <a:ext cx="902594" cy="819278"/>
          </a:xfrm>
          <a:prstGeom prst="rect">
            <a:avLst/>
          </a:prstGeom>
        </p:spPr>
      </p:pic>
      <p:sp>
        <p:nvSpPr>
          <p:cNvPr id="2" name="ZoneTexte 1">
            <a:extLst>
              <a:ext uri="{FF2B5EF4-FFF2-40B4-BE49-F238E27FC236}">
                <a16:creationId xmlns:a16="http://schemas.microsoft.com/office/drawing/2014/main" id="{9EAFDFBD-EC4C-9A71-BE29-35F92D0AE3C6}"/>
              </a:ext>
            </a:extLst>
          </p:cNvPr>
          <p:cNvSpPr txBox="1"/>
          <p:nvPr userDrawn="1"/>
        </p:nvSpPr>
        <p:spPr>
          <a:xfrm>
            <a:off x="776251" y="2737039"/>
            <a:ext cx="3024596" cy="923330"/>
          </a:xfrm>
          <a:prstGeom prst="rect">
            <a:avLst/>
          </a:prstGeom>
          <a:noFill/>
        </p:spPr>
        <p:txBody>
          <a:bodyPr wrap="square" rtlCol="0">
            <a:spAutoFit/>
          </a:bodyPr>
          <a:lstStyle/>
          <a:p>
            <a:pPr algn="ctr"/>
            <a:r>
              <a:rPr lang="fr-FR" b="1" dirty="0">
                <a:solidFill>
                  <a:schemeClr val="tx2">
                    <a:lumMod val="75000"/>
                  </a:schemeClr>
                </a:solidFill>
              </a:rPr>
              <a:t>PNF </a:t>
            </a:r>
          </a:p>
          <a:p>
            <a:pPr algn="ctr"/>
            <a:r>
              <a:rPr lang="fr-FR" b="1" dirty="0">
                <a:solidFill>
                  <a:schemeClr val="tx2">
                    <a:lumMod val="75000"/>
                  </a:schemeClr>
                </a:solidFill>
              </a:rPr>
              <a:t>Lycée RASPAIL – PARIS</a:t>
            </a:r>
            <a:r>
              <a:rPr lang="fr-FR" b="1" baseline="0" dirty="0">
                <a:solidFill>
                  <a:schemeClr val="tx2">
                    <a:lumMod val="75000"/>
                  </a:schemeClr>
                </a:solidFill>
              </a:rPr>
              <a:t> 14e</a:t>
            </a:r>
            <a:endParaRPr lang="fr-FR" b="1" dirty="0">
              <a:solidFill>
                <a:schemeClr val="tx2">
                  <a:lumMod val="75000"/>
                </a:schemeClr>
              </a:solidFill>
            </a:endParaRPr>
          </a:p>
          <a:p>
            <a:pPr algn="ctr"/>
            <a:r>
              <a:rPr lang="fr-FR" b="1" dirty="0">
                <a:solidFill>
                  <a:schemeClr val="tx2">
                    <a:lumMod val="75000"/>
                  </a:schemeClr>
                </a:solidFill>
              </a:rPr>
              <a:t> Mercredi</a:t>
            </a:r>
            <a:r>
              <a:rPr lang="fr-FR" b="1" baseline="0" dirty="0">
                <a:solidFill>
                  <a:schemeClr val="tx2">
                    <a:lumMod val="75000"/>
                  </a:schemeClr>
                </a:solidFill>
              </a:rPr>
              <a:t> 05 avril 2023</a:t>
            </a:r>
            <a:endParaRPr lang="fr-FR" b="1" dirty="0">
              <a:solidFill>
                <a:schemeClr val="tx2">
                  <a:lumMod val="75000"/>
                </a:schemeClr>
              </a:solidFill>
            </a:endParaRPr>
          </a:p>
        </p:txBody>
      </p:sp>
      <p:pic>
        <p:nvPicPr>
          <p:cNvPr id="4" name="Image 3"/>
          <p:cNvPicPr>
            <a:picLocks noChangeAspect="1"/>
          </p:cNvPicPr>
          <p:nvPr userDrawn="1"/>
        </p:nvPicPr>
        <p:blipFill rotWithShape="1">
          <a:blip r:embed="rId5"/>
          <a:srcRect r="2574" b="2754"/>
          <a:stretch/>
        </p:blipFill>
        <p:spPr>
          <a:xfrm>
            <a:off x="4063739" y="2820589"/>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4993127" y="2825128"/>
            <a:ext cx="691577" cy="692925"/>
          </a:xfrm>
          <a:prstGeom prst="rect">
            <a:avLst/>
          </a:prstGeom>
        </p:spPr>
      </p:pic>
      <p:pic>
        <p:nvPicPr>
          <p:cNvPr id="5" name="Image 4"/>
          <p:cNvPicPr>
            <a:picLocks noChangeAspect="1"/>
          </p:cNvPicPr>
          <p:nvPr userDrawn="1"/>
        </p:nvPicPr>
        <p:blipFill>
          <a:blip r:embed="rId7"/>
          <a:stretch>
            <a:fillRect/>
          </a:stretch>
        </p:blipFill>
        <p:spPr>
          <a:xfrm>
            <a:off x="5899381" y="2820590"/>
            <a:ext cx="686031" cy="697464"/>
          </a:xfrm>
          <a:prstGeom prst="rect">
            <a:avLst/>
          </a:prstGeom>
        </p:spPr>
      </p:pic>
      <p:pic>
        <p:nvPicPr>
          <p:cNvPr id="12"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6815951" y="2828709"/>
            <a:ext cx="692782" cy="689345"/>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1889"/>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DU</a:t>
            </a:r>
            <a:r>
              <a:rPr lang="fr-FR" sz="1400" b="1" kern="1200" baseline="0" dirty="0">
                <a:solidFill>
                  <a:schemeClr val="tx1"/>
                </a:solidFill>
                <a:effectLst/>
                <a:latin typeface="+mn-lt"/>
                <a:ea typeface="+mn-ea"/>
                <a:cs typeface="+mn-cs"/>
              </a:rPr>
              <a:t> BTS MAINTENANCE DES SYSTÈMES</a:t>
            </a: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405759"/>
            <a:ext cx="7588470" cy="3090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4"/>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5"/>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6"/>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7692663" y="39330"/>
            <a:ext cx="677898" cy="692925"/>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 name="ZoneTexte 5">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7"/>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24652"/>
            <a:ext cx="692782" cy="689345"/>
          </a:xfrm>
          <a:prstGeom prst="rect">
            <a:avLst/>
          </a:prstGeom>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3"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8E5156B-A213-4211-AD08-61D95EE4997E}"/>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4"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 name="ZoneTexte 5">
            <a:extLst>
              <a:ext uri="{FF2B5EF4-FFF2-40B4-BE49-F238E27FC236}">
                <a16:creationId xmlns:a16="http://schemas.microsoft.com/office/drawing/2014/main" id="{261CE0CE-F8BC-84A7-FA52-A9A63D5A6918}"/>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6"/>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7"/>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8"/>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9"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Tree>
    <p:extLst>
      <p:ext uri="{BB962C8B-B14F-4D97-AF65-F5344CB8AC3E}">
        <p14:creationId xmlns:p14="http://schemas.microsoft.com/office/powerpoint/2010/main" val="15797904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01" r:id="rId4"/>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8437E05C-536F-7A5C-9DB4-BCD7B8B39867}"/>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38850"/>
            <a:ext cx="692782" cy="689345"/>
          </a:xfrm>
          <a:prstGeom prst="rect">
            <a:avLst/>
          </a:prstGeom>
        </p:spPr>
      </p:pic>
    </p:spTree>
    <p:extLst>
      <p:ext uri="{BB962C8B-B14F-4D97-AF65-F5344CB8AC3E}">
        <p14:creationId xmlns:p14="http://schemas.microsoft.com/office/powerpoint/2010/main" val="72764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1011830" y="2012739"/>
            <a:ext cx="7040218" cy="1754326"/>
          </a:xfrm>
          <a:prstGeom prst="rect">
            <a:avLst/>
          </a:prstGeom>
          <a:noFill/>
        </p:spPr>
        <p:txBody>
          <a:bodyPr wrap="square" rtlCol="0">
            <a:spAutoFit/>
          </a:bodyPr>
          <a:lstStyle/>
          <a:p>
            <a:pPr algn="ctr"/>
            <a:r>
              <a:rPr lang="fr-FR" sz="3600" b="1" dirty="0"/>
              <a:t>Présentation des pôles d’activités, blocs de compétences et </a:t>
            </a:r>
          </a:p>
          <a:p>
            <a:pPr algn="ctr"/>
            <a:r>
              <a:rPr lang="fr-FR" sz="3600" b="1" dirty="0"/>
              <a:t>épreuves associées</a:t>
            </a:r>
            <a:endParaRPr lang="fr-FR" sz="3600" b="1" dirty="0">
              <a:solidFill>
                <a:schemeClr val="bg1"/>
              </a:solidFill>
            </a:endParaRPr>
          </a:p>
        </p:txBody>
      </p:sp>
      <p:sp>
        <p:nvSpPr>
          <p:cNvPr id="5" name="ZoneTexte 4">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RÉNOVATION DU BTS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MAINTENANCE DES SYSTÈMES</a:t>
            </a:r>
          </a:p>
        </p:txBody>
      </p:sp>
    </p:spTree>
    <p:extLst>
      <p:ext uri="{BB962C8B-B14F-4D97-AF65-F5344CB8AC3E}">
        <p14:creationId xmlns:p14="http://schemas.microsoft.com/office/powerpoint/2010/main" val="212909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887897" y="1680326"/>
            <a:ext cx="7368208" cy="461665"/>
          </a:xfrm>
          <a:prstGeom prst="rect">
            <a:avLst/>
          </a:prstGeom>
          <a:noFill/>
        </p:spPr>
        <p:txBody>
          <a:bodyPr wrap="square" rtlCol="0">
            <a:spAutoFit/>
          </a:bodyPr>
          <a:lstStyle/>
          <a:p>
            <a:pPr algn="ctr"/>
            <a:r>
              <a:rPr lang="fr-FR" sz="2400" dirty="0">
                <a:latin typeface="Calibri" panose="020F0502020204030204" pitchFamily="34" charset="0"/>
                <a:ea typeface="Calibri" panose="020F0502020204030204" pitchFamily="34" charset="0"/>
                <a:cs typeface="Times New Roman" panose="02020603050405020304" pitchFamily="18" charset="0"/>
              </a:rPr>
              <a:t>Exemple de séquence </a:t>
            </a:r>
            <a:endParaRPr lang="fr-FR" sz="2400" dirty="0"/>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2" name="ZoneTexte 1">
            <a:extLst>
              <a:ext uri="{FF2B5EF4-FFF2-40B4-BE49-F238E27FC236}">
                <a16:creationId xmlns:a16="http://schemas.microsoft.com/office/drawing/2014/main" id="{0B2F2911-0EAA-AE7B-2525-5D2C4D196847}"/>
              </a:ext>
            </a:extLst>
          </p:cNvPr>
          <p:cNvSpPr txBox="1"/>
          <p:nvPr/>
        </p:nvSpPr>
        <p:spPr>
          <a:xfrm>
            <a:off x="872799" y="2408958"/>
            <a:ext cx="7368208" cy="830997"/>
          </a:xfrm>
          <a:prstGeom prst="rect">
            <a:avLst/>
          </a:prstGeom>
          <a:noFill/>
        </p:spPr>
        <p:txBody>
          <a:bodyPr wrap="square" rtlCol="0">
            <a:spAutoFit/>
          </a:bodyPr>
          <a:lstStyle/>
          <a:p>
            <a:pPr algn="ctr"/>
            <a:r>
              <a:rPr lang="fr-FR" sz="2400" b="1" dirty="0">
                <a:latin typeface="Calibri" panose="020F0502020204030204" pitchFamily="34" charset="0"/>
                <a:ea typeface="Calibri" panose="020F0502020204030204" pitchFamily="34" charset="0"/>
                <a:cs typeface="Times New Roman" panose="02020603050405020304" pitchFamily="18" charset="0"/>
              </a:rPr>
              <a:t>Organiser</a:t>
            </a:r>
            <a:r>
              <a:rPr lang="fr-FR" sz="2400" dirty="0">
                <a:latin typeface="Calibri" panose="020F0502020204030204" pitchFamily="34" charset="0"/>
                <a:ea typeface="Calibri" panose="020F0502020204030204" pitchFamily="34" charset="0"/>
                <a:cs typeface="Times New Roman" panose="02020603050405020304" pitchFamily="18" charset="0"/>
              </a:rPr>
              <a:t> et </a:t>
            </a:r>
            <a:r>
              <a:rPr lang="fr-FR" sz="2400" b="1" dirty="0">
                <a:latin typeface="Calibri" panose="020F0502020204030204" pitchFamily="34" charset="0"/>
                <a:ea typeface="Calibri" panose="020F0502020204030204" pitchFamily="34" charset="0"/>
                <a:cs typeface="Times New Roman" panose="02020603050405020304" pitchFamily="18" charset="0"/>
              </a:rPr>
              <a:t>réaliser</a:t>
            </a:r>
            <a:r>
              <a:rPr lang="fr-FR" sz="2400" dirty="0">
                <a:latin typeface="Calibri" panose="020F0502020204030204" pitchFamily="34" charset="0"/>
                <a:ea typeface="Calibri" panose="020F0502020204030204" pitchFamily="34" charset="0"/>
                <a:cs typeface="Times New Roman" panose="02020603050405020304" pitchFamily="18" charset="0"/>
              </a:rPr>
              <a:t> une activité de maintenance préventive sur un système du plateau technique</a:t>
            </a:r>
            <a:endParaRPr lang="fr-FR" sz="2400" dirty="0"/>
          </a:p>
        </p:txBody>
      </p:sp>
      <p:sp>
        <p:nvSpPr>
          <p:cNvPr id="3" name="Rectangle 2">
            <a:extLst>
              <a:ext uri="{FF2B5EF4-FFF2-40B4-BE49-F238E27FC236}">
                <a16:creationId xmlns:a16="http://schemas.microsoft.com/office/drawing/2014/main" id="{7E1AC9E1-4438-3483-D5A7-A13D9627FE5D}"/>
              </a:ext>
            </a:extLst>
          </p:cNvPr>
          <p:cNvSpPr/>
          <p:nvPr/>
        </p:nvSpPr>
        <p:spPr>
          <a:xfrm>
            <a:off x="2242677" y="3413773"/>
            <a:ext cx="1656813" cy="10634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PÔLE D’ACTIVITÉS N°5</a:t>
            </a:r>
            <a:endParaRPr lang="fr-FR" sz="825" dirty="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053728F-37B3-B6D2-2583-D0528582C962}"/>
              </a:ext>
            </a:extLst>
          </p:cNvPr>
          <p:cNvSpPr/>
          <p:nvPr/>
        </p:nvSpPr>
        <p:spPr>
          <a:xfrm>
            <a:off x="4940689" y="3413773"/>
            <a:ext cx="1656813" cy="1063460"/>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PÔLE D’ACTIVITÉS N°2</a:t>
            </a:r>
            <a:endParaRPr lang="fr-FR" sz="825" dirty="0">
              <a:ea typeface="Calibri" panose="020F0502020204030204" pitchFamily="34" charset="0"/>
              <a:cs typeface="Times New Roman" panose="02020603050405020304" pitchFamily="18" charset="0"/>
            </a:endParaRPr>
          </a:p>
        </p:txBody>
      </p:sp>
      <p:sp>
        <p:nvSpPr>
          <p:cNvPr id="7" name="Flèche : double flèche horizontale 6">
            <a:extLst>
              <a:ext uri="{FF2B5EF4-FFF2-40B4-BE49-F238E27FC236}">
                <a16:creationId xmlns:a16="http://schemas.microsoft.com/office/drawing/2014/main" id="{FEAD6F4B-D6DD-C356-40E5-AA59BC7259AA}"/>
              </a:ext>
            </a:extLst>
          </p:cNvPr>
          <p:cNvSpPr/>
          <p:nvPr/>
        </p:nvSpPr>
        <p:spPr>
          <a:xfrm>
            <a:off x="4011132" y="3790393"/>
            <a:ext cx="829340" cy="20733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59725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699662" y="1298802"/>
            <a:ext cx="7368208" cy="461665"/>
          </a:xfrm>
          <a:prstGeom prst="rect">
            <a:avLst/>
          </a:prstGeom>
          <a:noFill/>
        </p:spPr>
        <p:txBody>
          <a:bodyPr wrap="square" rtlCol="0">
            <a:spAutoFit/>
          </a:bodyPr>
          <a:lstStyle/>
          <a:p>
            <a:pPr algn="ctr"/>
            <a:r>
              <a:rPr lang="fr-FR" sz="2400" dirty="0">
                <a:latin typeface="Calibri" panose="020F0502020204030204" pitchFamily="34" charset="0"/>
                <a:ea typeface="Calibri" panose="020F0502020204030204" pitchFamily="34" charset="0"/>
                <a:cs typeface="Times New Roman" panose="02020603050405020304" pitchFamily="18" charset="0"/>
              </a:rPr>
              <a:t>Contexte de la séquence</a:t>
            </a:r>
            <a:endParaRPr lang="fr-FR" sz="2400" dirty="0"/>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3" name="Rectangle 2">
            <a:extLst>
              <a:ext uri="{FF2B5EF4-FFF2-40B4-BE49-F238E27FC236}">
                <a16:creationId xmlns:a16="http://schemas.microsoft.com/office/drawing/2014/main" id="{21AF9949-7B97-4030-0948-B38CE27CFC29}"/>
              </a:ext>
            </a:extLst>
          </p:cNvPr>
          <p:cNvSpPr/>
          <p:nvPr/>
        </p:nvSpPr>
        <p:spPr>
          <a:xfrm>
            <a:off x="2944158" y="1941060"/>
            <a:ext cx="3018713" cy="679033"/>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Section de STS MS</a:t>
            </a:r>
          </a:p>
        </p:txBody>
      </p:sp>
      <p:sp>
        <p:nvSpPr>
          <p:cNvPr id="2" name="Rectangle 1">
            <a:extLst>
              <a:ext uri="{FF2B5EF4-FFF2-40B4-BE49-F238E27FC236}">
                <a16:creationId xmlns:a16="http://schemas.microsoft.com/office/drawing/2014/main" id="{EA52EF01-A36E-4E0C-A12F-707AEDB6769C}"/>
              </a:ext>
            </a:extLst>
          </p:cNvPr>
          <p:cNvSpPr/>
          <p:nvPr/>
        </p:nvSpPr>
        <p:spPr>
          <a:xfrm>
            <a:off x="1559268" y="2791816"/>
            <a:ext cx="2438306" cy="940212"/>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Option systèmes de production</a:t>
            </a:r>
          </a:p>
        </p:txBody>
      </p:sp>
      <p:sp>
        <p:nvSpPr>
          <p:cNvPr id="10" name="Rectangle 9">
            <a:extLst>
              <a:ext uri="{FF2B5EF4-FFF2-40B4-BE49-F238E27FC236}">
                <a16:creationId xmlns:a16="http://schemas.microsoft.com/office/drawing/2014/main" id="{2FE78515-0B0A-6C64-4FB0-5D8C604A3008}"/>
              </a:ext>
            </a:extLst>
          </p:cNvPr>
          <p:cNvSpPr/>
          <p:nvPr/>
        </p:nvSpPr>
        <p:spPr>
          <a:xfrm>
            <a:off x="4879285" y="2773457"/>
            <a:ext cx="2438306" cy="958571"/>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Option systèmes énergétiques et fluidiques</a:t>
            </a:r>
          </a:p>
        </p:txBody>
      </p:sp>
      <p:sp>
        <p:nvSpPr>
          <p:cNvPr id="11" name="Rectangle 10">
            <a:extLst>
              <a:ext uri="{FF2B5EF4-FFF2-40B4-BE49-F238E27FC236}">
                <a16:creationId xmlns:a16="http://schemas.microsoft.com/office/drawing/2014/main" id="{CEE2EF69-B04F-0474-7613-9CB96FFDC22D}"/>
              </a:ext>
            </a:extLst>
          </p:cNvPr>
          <p:cNvSpPr/>
          <p:nvPr/>
        </p:nvSpPr>
        <p:spPr>
          <a:xfrm>
            <a:off x="2778421" y="4112731"/>
            <a:ext cx="1323286" cy="438581"/>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Apprentis</a:t>
            </a:r>
          </a:p>
        </p:txBody>
      </p:sp>
      <p:sp>
        <p:nvSpPr>
          <p:cNvPr id="12" name="Rectangle 11">
            <a:extLst>
              <a:ext uri="{FF2B5EF4-FFF2-40B4-BE49-F238E27FC236}">
                <a16:creationId xmlns:a16="http://schemas.microsoft.com/office/drawing/2014/main" id="{660D5C6A-EE92-FF15-08AC-1B85C27557CF}"/>
              </a:ext>
            </a:extLst>
          </p:cNvPr>
          <p:cNvSpPr/>
          <p:nvPr/>
        </p:nvSpPr>
        <p:spPr>
          <a:xfrm>
            <a:off x="1390159" y="4112731"/>
            <a:ext cx="1323286" cy="438581"/>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Scolaires</a:t>
            </a:r>
          </a:p>
        </p:txBody>
      </p:sp>
      <p:sp>
        <p:nvSpPr>
          <p:cNvPr id="13" name="Rectangle 12">
            <a:extLst>
              <a:ext uri="{FF2B5EF4-FFF2-40B4-BE49-F238E27FC236}">
                <a16:creationId xmlns:a16="http://schemas.microsoft.com/office/drawing/2014/main" id="{A716E049-E146-0655-2E1D-E33D97162F1D}"/>
              </a:ext>
            </a:extLst>
          </p:cNvPr>
          <p:cNvSpPr/>
          <p:nvPr/>
        </p:nvSpPr>
        <p:spPr>
          <a:xfrm>
            <a:off x="6130335" y="4139382"/>
            <a:ext cx="1323286" cy="438581"/>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Apprentis</a:t>
            </a:r>
          </a:p>
        </p:txBody>
      </p:sp>
      <p:sp>
        <p:nvSpPr>
          <p:cNvPr id="14" name="Rectangle 13">
            <a:extLst>
              <a:ext uri="{FF2B5EF4-FFF2-40B4-BE49-F238E27FC236}">
                <a16:creationId xmlns:a16="http://schemas.microsoft.com/office/drawing/2014/main" id="{3AB66FC0-3FB1-C4CC-F4D1-876DA36B1773}"/>
              </a:ext>
            </a:extLst>
          </p:cNvPr>
          <p:cNvSpPr/>
          <p:nvPr/>
        </p:nvSpPr>
        <p:spPr>
          <a:xfrm>
            <a:off x="4742073" y="4139381"/>
            <a:ext cx="1323286" cy="438581"/>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Scolaires</a:t>
            </a:r>
          </a:p>
        </p:txBody>
      </p:sp>
      <p:cxnSp>
        <p:nvCxnSpPr>
          <p:cNvPr id="16" name="Connecteur droit 15">
            <a:extLst>
              <a:ext uri="{FF2B5EF4-FFF2-40B4-BE49-F238E27FC236}">
                <a16:creationId xmlns:a16="http://schemas.microsoft.com/office/drawing/2014/main" id="{0EB3E406-BFFC-C501-419A-C2245295184B}"/>
              </a:ext>
            </a:extLst>
          </p:cNvPr>
          <p:cNvCxnSpPr/>
          <p:nvPr/>
        </p:nvCxnSpPr>
        <p:spPr>
          <a:xfrm>
            <a:off x="6393490" y="3939363"/>
            <a:ext cx="924101" cy="91705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7D10B6CD-4732-82C2-DFFD-CB203315BD92}"/>
              </a:ext>
            </a:extLst>
          </p:cNvPr>
          <p:cNvCxnSpPr>
            <a:cxnSpLocks/>
          </p:cNvCxnSpPr>
          <p:nvPr/>
        </p:nvCxnSpPr>
        <p:spPr>
          <a:xfrm flipH="1">
            <a:off x="6329926" y="3939363"/>
            <a:ext cx="924101" cy="91705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1BA37A54-98D6-E472-0BE6-D8D18CB4F0A6}"/>
              </a:ext>
            </a:extLst>
          </p:cNvPr>
          <p:cNvCxnSpPr/>
          <p:nvPr/>
        </p:nvCxnSpPr>
        <p:spPr>
          <a:xfrm>
            <a:off x="3063703" y="3939363"/>
            <a:ext cx="924101" cy="91705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4ED22BA2-03F7-5957-0F66-185F252365DA}"/>
              </a:ext>
            </a:extLst>
          </p:cNvPr>
          <p:cNvCxnSpPr>
            <a:cxnSpLocks/>
          </p:cNvCxnSpPr>
          <p:nvPr/>
        </p:nvCxnSpPr>
        <p:spPr>
          <a:xfrm flipH="1">
            <a:off x="3000140" y="3939363"/>
            <a:ext cx="924101" cy="91705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84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56525" y="771990"/>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grpSp>
        <p:nvGrpSpPr>
          <p:cNvPr id="2" name="Group 120878">
            <a:extLst>
              <a:ext uri="{FF2B5EF4-FFF2-40B4-BE49-F238E27FC236}">
                <a16:creationId xmlns:a16="http://schemas.microsoft.com/office/drawing/2014/main" id="{5B36BD28-A05F-32ED-3994-05C69CA845E7}"/>
              </a:ext>
            </a:extLst>
          </p:cNvPr>
          <p:cNvGrpSpPr/>
          <p:nvPr/>
        </p:nvGrpSpPr>
        <p:grpSpPr>
          <a:xfrm>
            <a:off x="4660641" y="1252486"/>
            <a:ext cx="4139321" cy="3776069"/>
            <a:chOff x="0" y="0"/>
            <a:chExt cx="5492883" cy="5175504"/>
          </a:xfrm>
        </p:grpSpPr>
        <p:pic>
          <p:nvPicPr>
            <p:cNvPr id="3" name="Picture 6206">
              <a:extLst>
                <a:ext uri="{FF2B5EF4-FFF2-40B4-BE49-F238E27FC236}">
                  <a16:creationId xmlns:a16="http://schemas.microsoft.com/office/drawing/2014/main" id="{AA2AA7BA-A58C-2D38-ABC6-B8E332CBD7DF}"/>
                </a:ext>
              </a:extLst>
            </p:cNvPr>
            <p:cNvPicPr/>
            <p:nvPr/>
          </p:nvPicPr>
          <p:blipFill>
            <a:blip r:embed="rId2" cstate="print"/>
            <a:stretch>
              <a:fillRect/>
            </a:stretch>
          </p:blipFill>
          <p:spPr>
            <a:xfrm>
              <a:off x="1991868" y="2122932"/>
              <a:ext cx="1310640" cy="1069848"/>
            </a:xfrm>
            <a:prstGeom prst="rect">
              <a:avLst/>
            </a:prstGeom>
          </p:spPr>
        </p:pic>
        <p:sp>
          <p:nvSpPr>
            <p:cNvPr id="6" name="Rectangle 5">
              <a:extLst>
                <a:ext uri="{FF2B5EF4-FFF2-40B4-BE49-F238E27FC236}">
                  <a16:creationId xmlns:a16="http://schemas.microsoft.com/office/drawing/2014/main" id="{0C855723-24EE-2919-6BBD-459B2C2484D6}"/>
                </a:ext>
              </a:extLst>
            </p:cNvPr>
            <p:cNvSpPr/>
            <p:nvPr/>
          </p:nvSpPr>
          <p:spPr>
            <a:xfrm>
              <a:off x="2366771" y="2536324"/>
              <a:ext cx="749723" cy="269581"/>
            </a:xfrm>
            <a:prstGeom prst="rect">
              <a:avLst/>
            </a:prstGeom>
            <a:ln>
              <a:noFill/>
            </a:ln>
          </p:spPr>
          <p:txBody>
            <a:bodyPr vert="horz" lIns="0" tIns="0" rIns="0" bIns="0" rtlCol="0">
              <a:noAutofit/>
            </a:bodyPr>
            <a:lstStyle/>
            <a:p>
              <a:pPr>
                <a:lnSpc>
                  <a:spcPct val="107000"/>
                </a:lnSpc>
                <a:spcAft>
                  <a:spcPts val="600"/>
                </a:spcAft>
              </a:pPr>
              <a:r>
                <a:rPr lang="fr-FR" sz="1200" b="1">
                  <a:latin typeface="Calibri" panose="020F0502020204030204" pitchFamily="34" charset="0"/>
                  <a:ea typeface="Calibri" panose="020F0502020204030204" pitchFamily="34" charset="0"/>
                  <a:cs typeface="Times New Roman" panose="02020603050405020304" pitchFamily="18" charset="0"/>
                </a:rPr>
                <a:t>GMAO</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7" name="Shape 6208">
              <a:extLst>
                <a:ext uri="{FF2B5EF4-FFF2-40B4-BE49-F238E27FC236}">
                  <a16:creationId xmlns:a16="http://schemas.microsoft.com/office/drawing/2014/main" id="{4C5B1F50-9777-475C-CFEB-8B964C3516B6}"/>
                </a:ext>
              </a:extLst>
            </p:cNvPr>
            <p:cNvSpPr/>
            <p:nvPr/>
          </p:nvSpPr>
          <p:spPr>
            <a:xfrm>
              <a:off x="2442972" y="1542288"/>
              <a:ext cx="300228" cy="432815"/>
            </a:xfrm>
            <a:custGeom>
              <a:avLst/>
              <a:gdLst/>
              <a:ahLst/>
              <a:cxnLst/>
              <a:rect l="0" t="0" r="0" b="0"/>
              <a:pathLst>
                <a:path w="300228" h="432815">
                  <a:moveTo>
                    <a:pt x="141732" y="0"/>
                  </a:moveTo>
                  <a:lnTo>
                    <a:pt x="300228" y="141732"/>
                  </a:lnTo>
                  <a:lnTo>
                    <a:pt x="239268" y="144780"/>
                  </a:lnTo>
                  <a:lnTo>
                    <a:pt x="256032" y="422148"/>
                  </a:lnTo>
                  <a:lnTo>
                    <a:pt x="76200" y="432815"/>
                  </a:lnTo>
                  <a:lnTo>
                    <a:pt x="60960" y="155448"/>
                  </a:lnTo>
                  <a:lnTo>
                    <a:pt x="0" y="158496"/>
                  </a:lnTo>
                  <a:lnTo>
                    <a:pt x="141732"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9" name="Picture 6210">
              <a:extLst>
                <a:ext uri="{FF2B5EF4-FFF2-40B4-BE49-F238E27FC236}">
                  <a16:creationId xmlns:a16="http://schemas.microsoft.com/office/drawing/2014/main" id="{7F9D6D2D-C51E-5E65-965F-548FC56F5C57}"/>
                </a:ext>
              </a:extLst>
            </p:cNvPr>
            <p:cNvPicPr/>
            <p:nvPr/>
          </p:nvPicPr>
          <p:blipFill>
            <a:blip r:embed="rId3" cstate="print"/>
            <a:stretch>
              <a:fillRect/>
            </a:stretch>
          </p:blipFill>
          <p:spPr>
            <a:xfrm>
              <a:off x="1804416" y="0"/>
              <a:ext cx="1456944" cy="1418844"/>
            </a:xfrm>
            <a:prstGeom prst="rect">
              <a:avLst/>
            </a:prstGeom>
          </p:spPr>
        </p:pic>
        <p:sp>
          <p:nvSpPr>
            <p:cNvPr id="10" name="Rectangle 9">
              <a:extLst>
                <a:ext uri="{FF2B5EF4-FFF2-40B4-BE49-F238E27FC236}">
                  <a16:creationId xmlns:a16="http://schemas.microsoft.com/office/drawing/2014/main" id="{F5663890-ED1C-B92C-D445-8A2423C4B8DB}"/>
                </a:ext>
              </a:extLst>
            </p:cNvPr>
            <p:cNvSpPr/>
            <p:nvPr/>
          </p:nvSpPr>
          <p:spPr>
            <a:xfrm>
              <a:off x="2218943" y="451112"/>
              <a:ext cx="884939"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Optimiser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563F1CF2-FB73-8DC8-25D2-6919C17192DA}"/>
                </a:ext>
              </a:extLst>
            </p:cNvPr>
            <p:cNvSpPr/>
            <p:nvPr/>
          </p:nvSpPr>
          <p:spPr>
            <a:xfrm>
              <a:off x="2103119" y="618753"/>
              <a:ext cx="1193622"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l'organisation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4BB595A-093F-53B6-A57B-C75B91BF3CDE}"/>
                </a:ext>
              </a:extLst>
            </p:cNvPr>
            <p:cNvSpPr/>
            <p:nvPr/>
          </p:nvSpPr>
          <p:spPr>
            <a:xfrm>
              <a:off x="2142743" y="786393"/>
              <a:ext cx="1039753" cy="202692"/>
            </a:xfrm>
            <a:prstGeom prst="rect">
              <a:avLst/>
            </a:prstGeom>
            <a:ln>
              <a:noFill/>
            </a:ln>
          </p:spPr>
          <p:txBody>
            <a:bodyPr vert="horz" lIns="0" tIns="0" rIns="0" bIns="0" rtlCol="0">
              <a:noAutofit/>
            </a:bodyPr>
            <a:lstStyle/>
            <a:p>
              <a:pPr>
                <a:lnSpc>
                  <a:spcPct val="107000"/>
                </a:lnSpc>
                <a:spcAft>
                  <a:spcPts val="600"/>
                </a:spcAft>
              </a:pPr>
              <a:r>
                <a:rPr lang="fr-FR" sz="900" b="1" dirty="0">
                  <a:latin typeface="Calibri" panose="020F0502020204030204" pitchFamily="34" charset="0"/>
                  <a:ea typeface="Calibri" panose="020F0502020204030204" pitchFamily="34" charset="0"/>
                  <a:cs typeface="Times New Roman" panose="02020603050405020304" pitchFamily="18" charset="0"/>
                </a:rPr>
                <a:t>des activités</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Shape 6214">
              <a:extLst>
                <a:ext uri="{FF2B5EF4-FFF2-40B4-BE49-F238E27FC236}">
                  <a16:creationId xmlns:a16="http://schemas.microsoft.com/office/drawing/2014/main" id="{A81C388D-7365-2A75-9482-6AAA147C719D}"/>
                </a:ext>
              </a:extLst>
            </p:cNvPr>
            <p:cNvSpPr/>
            <p:nvPr/>
          </p:nvSpPr>
          <p:spPr>
            <a:xfrm>
              <a:off x="3028188" y="1776984"/>
              <a:ext cx="355092" cy="376428"/>
            </a:xfrm>
            <a:custGeom>
              <a:avLst/>
              <a:gdLst/>
              <a:ahLst/>
              <a:cxnLst/>
              <a:rect l="0" t="0" r="0" b="0"/>
              <a:pathLst>
                <a:path w="355092" h="376428">
                  <a:moveTo>
                    <a:pt x="336804" y="0"/>
                  </a:moveTo>
                  <a:lnTo>
                    <a:pt x="355092" y="211836"/>
                  </a:lnTo>
                  <a:lnTo>
                    <a:pt x="309372" y="172212"/>
                  </a:lnTo>
                  <a:lnTo>
                    <a:pt x="137160" y="376428"/>
                  </a:lnTo>
                  <a:lnTo>
                    <a:pt x="0" y="260604"/>
                  </a:lnTo>
                  <a:lnTo>
                    <a:pt x="170688" y="56388"/>
                  </a:lnTo>
                  <a:lnTo>
                    <a:pt x="124968" y="18288"/>
                  </a:lnTo>
                  <a:lnTo>
                    <a:pt x="336804"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14" name="Picture 6216">
              <a:extLst>
                <a:ext uri="{FF2B5EF4-FFF2-40B4-BE49-F238E27FC236}">
                  <a16:creationId xmlns:a16="http://schemas.microsoft.com/office/drawing/2014/main" id="{2CAD5126-3FA1-801C-C85E-023D5DB4B2D4}"/>
                </a:ext>
              </a:extLst>
            </p:cNvPr>
            <p:cNvPicPr/>
            <p:nvPr/>
          </p:nvPicPr>
          <p:blipFill>
            <a:blip r:embed="rId4" cstate="print"/>
            <a:stretch>
              <a:fillRect/>
            </a:stretch>
          </p:blipFill>
          <p:spPr>
            <a:xfrm>
              <a:off x="3197352" y="489204"/>
              <a:ext cx="1405128" cy="1353312"/>
            </a:xfrm>
            <a:prstGeom prst="rect">
              <a:avLst/>
            </a:prstGeom>
            <a:solidFill>
              <a:schemeClr val="accent1"/>
            </a:solidFill>
            <a:ln>
              <a:solidFill>
                <a:schemeClr val="accent1">
                  <a:alpha val="0"/>
                </a:schemeClr>
              </a:solidFill>
            </a:ln>
          </p:spPr>
        </p:pic>
        <p:sp>
          <p:nvSpPr>
            <p:cNvPr id="15" name="Rectangle 14">
              <a:extLst>
                <a:ext uri="{FF2B5EF4-FFF2-40B4-BE49-F238E27FC236}">
                  <a16:creationId xmlns:a16="http://schemas.microsoft.com/office/drawing/2014/main" id="{A1A46878-4D36-DBFD-17DB-49904F769B70}"/>
                </a:ext>
              </a:extLst>
            </p:cNvPr>
            <p:cNvSpPr/>
            <p:nvPr/>
          </p:nvSpPr>
          <p:spPr>
            <a:xfrm>
              <a:off x="3520438" y="982988"/>
              <a:ext cx="1056884" cy="202692"/>
            </a:xfrm>
            <a:prstGeom prst="rect">
              <a:avLst/>
            </a:prstGeom>
            <a:ln>
              <a:noFill/>
            </a:ln>
          </p:spPr>
          <p:txBody>
            <a:bodyPr vert="horz" lIns="0" tIns="0" rIns="0" bIns="0" rtlCol="0">
              <a:noAutofit/>
            </a:bodyPr>
            <a:lstStyle/>
            <a:p>
              <a:pPr>
                <a:lnSpc>
                  <a:spcPct val="107000"/>
                </a:lnSpc>
                <a:spcAft>
                  <a:spcPts val="600"/>
                </a:spcAft>
              </a:pPr>
              <a:r>
                <a:rPr lang="fr-FR" sz="900" b="1" dirty="0">
                  <a:latin typeface="Calibri" panose="020F0502020204030204" pitchFamily="34" charset="0"/>
                  <a:ea typeface="Calibri" panose="020F0502020204030204" pitchFamily="34" charset="0"/>
                  <a:cs typeface="Times New Roman" panose="02020603050405020304" pitchFamily="18" charset="0"/>
                </a:rPr>
                <a:t>Préparer les </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8533E30C-73A5-C26D-70DF-8B1CDE3FE1CC}"/>
                </a:ext>
              </a:extLst>
            </p:cNvPr>
            <p:cNvSpPr/>
            <p:nvPr/>
          </p:nvSpPr>
          <p:spPr>
            <a:xfrm>
              <a:off x="3477766" y="1150629"/>
              <a:ext cx="1127072" cy="202692"/>
            </a:xfrm>
            <a:prstGeom prst="rect">
              <a:avLst/>
            </a:prstGeom>
            <a:ln>
              <a:noFill/>
            </a:ln>
          </p:spPr>
          <p:txBody>
            <a:bodyPr vert="horz" lIns="0" tIns="0" rIns="0" bIns="0" rtlCol="0">
              <a:noAutofit/>
            </a:bodyPr>
            <a:lstStyle/>
            <a:p>
              <a:pPr>
                <a:lnSpc>
                  <a:spcPct val="107000"/>
                </a:lnSpc>
                <a:spcAft>
                  <a:spcPts val="600"/>
                </a:spcAft>
              </a:pPr>
              <a:r>
                <a:rPr lang="fr-FR" sz="900" b="1" dirty="0">
                  <a:latin typeface="Calibri" panose="020F0502020204030204" pitchFamily="34" charset="0"/>
                  <a:ea typeface="Calibri" panose="020F0502020204030204" pitchFamily="34" charset="0"/>
                  <a:cs typeface="Times New Roman" panose="02020603050405020304" pitchFamily="18" charset="0"/>
                </a:rPr>
                <a:t>interventions</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Shape 6219">
              <a:extLst>
                <a:ext uri="{FF2B5EF4-FFF2-40B4-BE49-F238E27FC236}">
                  <a16:creationId xmlns:a16="http://schemas.microsoft.com/office/drawing/2014/main" id="{ABBE8C0C-4D48-D8E2-CB6F-5A9566AE3239}"/>
                </a:ext>
              </a:extLst>
            </p:cNvPr>
            <p:cNvSpPr/>
            <p:nvPr/>
          </p:nvSpPr>
          <p:spPr>
            <a:xfrm>
              <a:off x="3390900" y="2314956"/>
              <a:ext cx="413004" cy="295656"/>
            </a:xfrm>
            <a:custGeom>
              <a:avLst/>
              <a:gdLst/>
              <a:ahLst/>
              <a:cxnLst/>
              <a:rect l="0" t="0" r="0" b="0"/>
              <a:pathLst>
                <a:path w="413004" h="295656">
                  <a:moveTo>
                    <a:pt x="240792" y="0"/>
                  </a:moveTo>
                  <a:lnTo>
                    <a:pt x="413004" y="121920"/>
                  </a:lnTo>
                  <a:lnTo>
                    <a:pt x="289560" y="295656"/>
                  </a:lnTo>
                  <a:lnTo>
                    <a:pt x="280416" y="236220"/>
                  </a:lnTo>
                  <a:lnTo>
                    <a:pt x="30480" y="277368"/>
                  </a:lnTo>
                  <a:lnTo>
                    <a:pt x="0" y="100584"/>
                  </a:lnTo>
                  <a:lnTo>
                    <a:pt x="249936" y="57912"/>
                  </a:lnTo>
                  <a:lnTo>
                    <a:pt x="240792"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18" name="Picture 6221">
              <a:extLst>
                <a:ext uri="{FF2B5EF4-FFF2-40B4-BE49-F238E27FC236}">
                  <a16:creationId xmlns:a16="http://schemas.microsoft.com/office/drawing/2014/main" id="{E336237B-70D5-03BD-8F0A-E9A3558A8E36}"/>
                </a:ext>
              </a:extLst>
            </p:cNvPr>
            <p:cNvPicPr/>
            <p:nvPr/>
          </p:nvPicPr>
          <p:blipFill>
            <a:blip r:embed="rId5" cstate="print"/>
            <a:stretch>
              <a:fillRect/>
            </a:stretch>
          </p:blipFill>
          <p:spPr>
            <a:xfrm>
              <a:off x="3931920" y="1580388"/>
              <a:ext cx="1476756" cy="1478280"/>
            </a:xfrm>
            <a:prstGeom prst="rect">
              <a:avLst/>
            </a:prstGeom>
          </p:spPr>
        </p:pic>
        <p:sp>
          <p:nvSpPr>
            <p:cNvPr id="19" name="Rectangle 18">
              <a:extLst>
                <a:ext uri="{FF2B5EF4-FFF2-40B4-BE49-F238E27FC236}">
                  <a16:creationId xmlns:a16="http://schemas.microsoft.com/office/drawing/2014/main" id="{325247BF-6A57-BDB1-3DF9-F89AC388BA44}"/>
                </a:ext>
              </a:extLst>
            </p:cNvPr>
            <p:cNvSpPr/>
            <p:nvPr/>
          </p:nvSpPr>
          <p:spPr>
            <a:xfrm>
              <a:off x="4204714" y="1970541"/>
              <a:ext cx="1288169" cy="202691"/>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Renseigner sur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8779BD0B-CE84-0CB4-DDB6-D7A2EFFC9E55}"/>
                </a:ext>
              </a:extLst>
            </p:cNvPr>
            <p:cNvSpPr/>
            <p:nvPr/>
          </p:nvSpPr>
          <p:spPr>
            <a:xfrm>
              <a:off x="4562854" y="2138180"/>
              <a:ext cx="337692"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des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B5768479-01FC-C090-E58E-57551996BFBF}"/>
                </a:ext>
              </a:extLst>
            </p:cNvPr>
            <p:cNvSpPr/>
            <p:nvPr/>
          </p:nvSpPr>
          <p:spPr>
            <a:xfrm>
              <a:off x="4290058" y="2305821"/>
              <a:ext cx="1063202"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paramètres,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id="{6DC3E146-E1C2-AEB2-B3E8-500D49FC8CD4}"/>
                </a:ext>
              </a:extLst>
            </p:cNvPr>
            <p:cNvSpPr/>
            <p:nvPr/>
          </p:nvSpPr>
          <p:spPr>
            <a:xfrm>
              <a:off x="4274818" y="2473460"/>
              <a:ext cx="1057984" cy="202692"/>
            </a:xfrm>
            <a:prstGeom prst="rect">
              <a:avLst/>
            </a:prstGeom>
            <a:ln>
              <a:noFill/>
            </a:ln>
          </p:spPr>
          <p:txBody>
            <a:bodyPr vert="horz" lIns="0" tIns="0" rIns="0" bIns="0" rtlCol="0">
              <a:noAutofit/>
            </a:bodyPr>
            <a:lstStyle/>
            <a:p>
              <a:pPr>
                <a:lnSpc>
                  <a:spcPct val="107000"/>
                </a:lnSpc>
                <a:spcAft>
                  <a:spcPts val="600"/>
                </a:spcAft>
              </a:pPr>
              <a:r>
                <a:rPr lang="fr-FR" sz="900" b="1" dirty="0">
                  <a:latin typeface="Calibri" panose="020F0502020204030204" pitchFamily="34" charset="0"/>
                  <a:ea typeface="Calibri" panose="020F0502020204030204" pitchFamily="34" charset="0"/>
                  <a:cs typeface="Times New Roman" panose="02020603050405020304" pitchFamily="18" charset="0"/>
                </a:rPr>
                <a:t>des données</a:t>
              </a:r>
              <a:endParaRPr lang="fr-FR"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Shape 6226">
              <a:extLst>
                <a:ext uri="{FF2B5EF4-FFF2-40B4-BE49-F238E27FC236}">
                  <a16:creationId xmlns:a16="http://schemas.microsoft.com/office/drawing/2014/main" id="{69AFC34F-FAD3-99C9-0F8E-CDDDCA26DAC7}"/>
                </a:ext>
              </a:extLst>
            </p:cNvPr>
            <p:cNvSpPr/>
            <p:nvPr/>
          </p:nvSpPr>
          <p:spPr>
            <a:xfrm>
              <a:off x="3275076" y="2927604"/>
              <a:ext cx="464820" cy="371856"/>
            </a:xfrm>
            <a:custGeom>
              <a:avLst/>
              <a:gdLst/>
              <a:ahLst/>
              <a:cxnLst/>
              <a:rect l="0" t="0" r="0" b="0"/>
              <a:pathLst>
                <a:path w="464820" h="371856">
                  <a:moveTo>
                    <a:pt x="88392" y="0"/>
                  </a:moveTo>
                  <a:lnTo>
                    <a:pt x="377952" y="161544"/>
                  </a:lnTo>
                  <a:lnTo>
                    <a:pt x="406908" y="109728"/>
                  </a:lnTo>
                  <a:lnTo>
                    <a:pt x="464820" y="313944"/>
                  </a:lnTo>
                  <a:lnTo>
                    <a:pt x="260604" y="371856"/>
                  </a:lnTo>
                  <a:lnTo>
                    <a:pt x="289560" y="318516"/>
                  </a:lnTo>
                  <a:lnTo>
                    <a:pt x="0" y="156972"/>
                  </a:lnTo>
                  <a:lnTo>
                    <a:pt x="88392"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24" name="Picture 6228">
              <a:extLst>
                <a:ext uri="{FF2B5EF4-FFF2-40B4-BE49-F238E27FC236}">
                  <a16:creationId xmlns:a16="http://schemas.microsoft.com/office/drawing/2014/main" id="{27A28B5A-A040-FC86-E8D2-2F5AD3F1A28A}"/>
                </a:ext>
              </a:extLst>
            </p:cNvPr>
            <p:cNvPicPr/>
            <p:nvPr/>
          </p:nvPicPr>
          <p:blipFill>
            <a:blip r:embed="rId6" cstate="print"/>
            <a:stretch>
              <a:fillRect/>
            </a:stretch>
          </p:blipFill>
          <p:spPr>
            <a:xfrm>
              <a:off x="3799332" y="3017520"/>
              <a:ext cx="1405128" cy="1353312"/>
            </a:xfrm>
            <a:prstGeom prst="rect">
              <a:avLst/>
            </a:prstGeom>
          </p:spPr>
        </p:pic>
        <p:sp>
          <p:nvSpPr>
            <p:cNvPr id="25" name="Rectangle 24">
              <a:extLst>
                <a:ext uri="{FF2B5EF4-FFF2-40B4-BE49-F238E27FC236}">
                  <a16:creationId xmlns:a16="http://schemas.microsoft.com/office/drawing/2014/main" id="{C0961229-8E84-EBC0-8E9A-1D429F3E4B59}"/>
                </a:ext>
              </a:extLst>
            </p:cNvPr>
            <p:cNvSpPr/>
            <p:nvPr/>
          </p:nvSpPr>
          <p:spPr>
            <a:xfrm>
              <a:off x="4091938" y="3512827"/>
              <a:ext cx="1138469"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Planifier les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DAA4F7C6-0162-CAD5-8AD4-6955A91378BE}"/>
                </a:ext>
              </a:extLst>
            </p:cNvPr>
            <p:cNvSpPr/>
            <p:nvPr/>
          </p:nvSpPr>
          <p:spPr>
            <a:xfrm>
              <a:off x="4079746" y="3680467"/>
              <a:ext cx="1127073" cy="202693"/>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interventions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27" name="Shape 6231">
              <a:extLst>
                <a:ext uri="{FF2B5EF4-FFF2-40B4-BE49-F238E27FC236}">
                  <a16:creationId xmlns:a16="http://schemas.microsoft.com/office/drawing/2014/main" id="{F0C308E4-847F-C72C-66CA-86C7A8BFF68F}"/>
                </a:ext>
              </a:extLst>
            </p:cNvPr>
            <p:cNvSpPr/>
            <p:nvPr/>
          </p:nvSpPr>
          <p:spPr>
            <a:xfrm>
              <a:off x="2805684" y="3232404"/>
              <a:ext cx="326136" cy="441960"/>
            </a:xfrm>
            <a:custGeom>
              <a:avLst/>
              <a:gdLst/>
              <a:ahLst/>
              <a:cxnLst/>
              <a:rect l="0" t="0" r="0" b="0"/>
              <a:pathLst>
                <a:path w="326136" h="441960">
                  <a:moveTo>
                    <a:pt x="167640" y="0"/>
                  </a:moveTo>
                  <a:lnTo>
                    <a:pt x="271272" y="269748"/>
                  </a:lnTo>
                  <a:lnTo>
                    <a:pt x="326136" y="248412"/>
                  </a:lnTo>
                  <a:lnTo>
                    <a:pt x="239268" y="441960"/>
                  </a:lnTo>
                  <a:lnTo>
                    <a:pt x="45720" y="355092"/>
                  </a:lnTo>
                  <a:lnTo>
                    <a:pt x="102108" y="333756"/>
                  </a:lnTo>
                  <a:lnTo>
                    <a:pt x="0" y="64008"/>
                  </a:lnTo>
                  <a:lnTo>
                    <a:pt x="167640"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28" name="Picture 6233">
              <a:extLst>
                <a:ext uri="{FF2B5EF4-FFF2-40B4-BE49-F238E27FC236}">
                  <a16:creationId xmlns:a16="http://schemas.microsoft.com/office/drawing/2014/main" id="{70BB6B89-432B-82C5-EC49-EB84A2FC99DB}"/>
                </a:ext>
              </a:extLst>
            </p:cNvPr>
            <p:cNvPicPr/>
            <p:nvPr/>
          </p:nvPicPr>
          <p:blipFill>
            <a:blip r:embed="rId7" cstate="print"/>
            <a:stretch>
              <a:fillRect/>
            </a:stretch>
          </p:blipFill>
          <p:spPr>
            <a:xfrm>
              <a:off x="2659380" y="3802380"/>
              <a:ext cx="1371600" cy="1373124"/>
            </a:xfrm>
            <a:prstGeom prst="rect">
              <a:avLst/>
            </a:prstGeom>
          </p:spPr>
        </p:pic>
        <p:sp>
          <p:nvSpPr>
            <p:cNvPr id="29" name="Rectangle 28">
              <a:extLst>
                <a:ext uri="{FF2B5EF4-FFF2-40B4-BE49-F238E27FC236}">
                  <a16:creationId xmlns:a16="http://schemas.microsoft.com/office/drawing/2014/main" id="{B95C54C1-ACB5-9A81-2306-78146D95E392}"/>
                </a:ext>
              </a:extLst>
            </p:cNvPr>
            <p:cNvSpPr/>
            <p:nvPr/>
          </p:nvSpPr>
          <p:spPr>
            <a:xfrm>
              <a:off x="3040379" y="4306831"/>
              <a:ext cx="858194" cy="202691"/>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Gérer des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06DAEC01-44F0-118C-21A7-B5DBAF54D1E2}"/>
                </a:ext>
              </a:extLst>
            </p:cNvPr>
            <p:cNvSpPr/>
            <p:nvPr/>
          </p:nvSpPr>
          <p:spPr>
            <a:xfrm>
              <a:off x="2944367" y="4474471"/>
              <a:ext cx="1066174"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intervenants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1" name="Shape 6236">
              <a:extLst>
                <a:ext uri="{FF2B5EF4-FFF2-40B4-BE49-F238E27FC236}">
                  <a16:creationId xmlns:a16="http://schemas.microsoft.com/office/drawing/2014/main" id="{E0416DF7-4242-65C3-EA36-392B397078CE}"/>
                </a:ext>
              </a:extLst>
            </p:cNvPr>
            <p:cNvSpPr/>
            <p:nvPr/>
          </p:nvSpPr>
          <p:spPr>
            <a:xfrm>
              <a:off x="2173224" y="3240024"/>
              <a:ext cx="326136" cy="448056"/>
            </a:xfrm>
            <a:custGeom>
              <a:avLst/>
              <a:gdLst/>
              <a:ahLst/>
              <a:cxnLst/>
              <a:rect l="0" t="0" r="0" b="0"/>
              <a:pathLst>
                <a:path w="326136" h="448056">
                  <a:moveTo>
                    <a:pt x="156972" y="0"/>
                  </a:moveTo>
                  <a:lnTo>
                    <a:pt x="326136" y="60960"/>
                  </a:lnTo>
                  <a:lnTo>
                    <a:pt x="225552" y="338328"/>
                  </a:lnTo>
                  <a:lnTo>
                    <a:pt x="281940" y="358140"/>
                  </a:lnTo>
                  <a:lnTo>
                    <a:pt x="89916" y="448056"/>
                  </a:lnTo>
                  <a:lnTo>
                    <a:pt x="0" y="256032"/>
                  </a:lnTo>
                  <a:lnTo>
                    <a:pt x="56388" y="277368"/>
                  </a:lnTo>
                  <a:lnTo>
                    <a:pt x="156972"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32" name="Picture 6238">
              <a:extLst>
                <a:ext uri="{FF2B5EF4-FFF2-40B4-BE49-F238E27FC236}">
                  <a16:creationId xmlns:a16="http://schemas.microsoft.com/office/drawing/2014/main" id="{8CF30830-6EE3-0D7A-F138-ABA77281BF72}"/>
                </a:ext>
              </a:extLst>
            </p:cNvPr>
            <p:cNvPicPr/>
            <p:nvPr/>
          </p:nvPicPr>
          <p:blipFill>
            <a:blip r:embed="rId8" cstate="print"/>
            <a:stretch>
              <a:fillRect/>
            </a:stretch>
          </p:blipFill>
          <p:spPr>
            <a:xfrm>
              <a:off x="1318260" y="3826764"/>
              <a:ext cx="1325880" cy="1325880"/>
            </a:xfrm>
            <a:prstGeom prst="rect">
              <a:avLst/>
            </a:prstGeom>
          </p:spPr>
        </p:pic>
        <p:sp>
          <p:nvSpPr>
            <p:cNvPr id="33" name="Rectangle 32">
              <a:extLst>
                <a:ext uri="{FF2B5EF4-FFF2-40B4-BE49-F238E27FC236}">
                  <a16:creationId xmlns:a16="http://schemas.microsoft.com/office/drawing/2014/main" id="{C4DF023E-05FD-FB07-C0C3-585E336BA644}"/>
                </a:ext>
              </a:extLst>
            </p:cNvPr>
            <p:cNvSpPr/>
            <p:nvPr/>
          </p:nvSpPr>
          <p:spPr>
            <a:xfrm>
              <a:off x="1676399" y="4306831"/>
              <a:ext cx="858194" cy="202691"/>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Gérer des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DBD206B9-A6CE-86DB-2611-7B6C3A5965F1}"/>
                </a:ext>
              </a:extLst>
            </p:cNvPr>
            <p:cNvSpPr/>
            <p:nvPr/>
          </p:nvSpPr>
          <p:spPr>
            <a:xfrm>
              <a:off x="1565147" y="4474471"/>
              <a:ext cx="1106597"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équipements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5" name="Shape 6241">
              <a:extLst>
                <a:ext uri="{FF2B5EF4-FFF2-40B4-BE49-F238E27FC236}">
                  <a16:creationId xmlns:a16="http://schemas.microsoft.com/office/drawing/2014/main" id="{9B29CE4D-138C-8E93-6381-C9BD4F7DBD36}"/>
                </a:ext>
              </a:extLst>
            </p:cNvPr>
            <p:cNvSpPr/>
            <p:nvPr/>
          </p:nvSpPr>
          <p:spPr>
            <a:xfrm>
              <a:off x="1658112" y="2921508"/>
              <a:ext cx="397764" cy="335280"/>
            </a:xfrm>
            <a:custGeom>
              <a:avLst/>
              <a:gdLst/>
              <a:ahLst/>
              <a:cxnLst/>
              <a:rect l="0" t="0" r="0" b="0"/>
              <a:pathLst>
                <a:path w="397764" h="335280">
                  <a:moveTo>
                    <a:pt x="307848" y="0"/>
                  </a:moveTo>
                  <a:lnTo>
                    <a:pt x="397764" y="155448"/>
                  </a:lnTo>
                  <a:lnTo>
                    <a:pt x="175260" y="283464"/>
                  </a:lnTo>
                  <a:lnTo>
                    <a:pt x="204216" y="335280"/>
                  </a:lnTo>
                  <a:lnTo>
                    <a:pt x="0" y="280416"/>
                  </a:lnTo>
                  <a:lnTo>
                    <a:pt x="54864" y="76200"/>
                  </a:lnTo>
                  <a:lnTo>
                    <a:pt x="85344" y="128016"/>
                  </a:lnTo>
                  <a:lnTo>
                    <a:pt x="307848"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36" name="Picture 6243">
              <a:extLst>
                <a:ext uri="{FF2B5EF4-FFF2-40B4-BE49-F238E27FC236}">
                  <a16:creationId xmlns:a16="http://schemas.microsoft.com/office/drawing/2014/main" id="{25FA12E1-1310-B543-94D1-E480188E4111}"/>
                </a:ext>
              </a:extLst>
            </p:cNvPr>
            <p:cNvPicPr/>
            <p:nvPr/>
          </p:nvPicPr>
          <p:blipFill>
            <a:blip r:embed="rId9" cstate="print"/>
            <a:stretch>
              <a:fillRect/>
            </a:stretch>
          </p:blipFill>
          <p:spPr>
            <a:xfrm>
              <a:off x="297180" y="2968752"/>
              <a:ext cx="1325880" cy="1325880"/>
            </a:xfrm>
            <a:prstGeom prst="rect">
              <a:avLst/>
            </a:prstGeom>
          </p:spPr>
        </p:pic>
        <p:sp>
          <p:nvSpPr>
            <p:cNvPr id="37" name="Rectangle 36">
              <a:extLst>
                <a:ext uri="{FF2B5EF4-FFF2-40B4-BE49-F238E27FC236}">
                  <a16:creationId xmlns:a16="http://schemas.microsoft.com/office/drawing/2014/main" id="{0A5EA0BB-052A-0EAF-6E71-D87E9629D228}"/>
                </a:ext>
              </a:extLst>
            </p:cNvPr>
            <p:cNvSpPr/>
            <p:nvPr/>
          </p:nvSpPr>
          <p:spPr>
            <a:xfrm>
              <a:off x="655319" y="3450343"/>
              <a:ext cx="858194" cy="202691"/>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Gérer des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9A49D691-7618-E903-42E2-1B7065251598}"/>
                </a:ext>
              </a:extLst>
            </p:cNvPr>
            <p:cNvSpPr/>
            <p:nvPr/>
          </p:nvSpPr>
          <p:spPr>
            <a:xfrm>
              <a:off x="765047" y="3617983"/>
              <a:ext cx="518761" cy="202693"/>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stocks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39" name="Shape 6246">
              <a:extLst>
                <a:ext uri="{FF2B5EF4-FFF2-40B4-BE49-F238E27FC236}">
                  <a16:creationId xmlns:a16="http://schemas.microsoft.com/office/drawing/2014/main" id="{4BC33B64-715C-0200-D208-72B99A9C753C}"/>
                </a:ext>
              </a:extLst>
            </p:cNvPr>
            <p:cNvSpPr/>
            <p:nvPr/>
          </p:nvSpPr>
          <p:spPr>
            <a:xfrm>
              <a:off x="1560576" y="2307336"/>
              <a:ext cx="368808" cy="295656"/>
            </a:xfrm>
            <a:custGeom>
              <a:avLst/>
              <a:gdLst/>
              <a:ahLst/>
              <a:cxnLst/>
              <a:rect l="0" t="0" r="0" b="0"/>
              <a:pathLst>
                <a:path w="368808" h="295656">
                  <a:moveTo>
                    <a:pt x="175260" y="0"/>
                  </a:moveTo>
                  <a:lnTo>
                    <a:pt x="164592" y="59436"/>
                  </a:lnTo>
                  <a:lnTo>
                    <a:pt x="368808" y="97536"/>
                  </a:lnTo>
                  <a:lnTo>
                    <a:pt x="335280" y="274320"/>
                  </a:lnTo>
                  <a:lnTo>
                    <a:pt x="131064" y="236220"/>
                  </a:lnTo>
                  <a:lnTo>
                    <a:pt x="120396" y="295656"/>
                  </a:lnTo>
                  <a:lnTo>
                    <a:pt x="0" y="120396"/>
                  </a:lnTo>
                  <a:lnTo>
                    <a:pt x="175260"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40" name="Picture 6248">
              <a:extLst>
                <a:ext uri="{FF2B5EF4-FFF2-40B4-BE49-F238E27FC236}">
                  <a16:creationId xmlns:a16="http://schemas.microsoft.com/office/drawing/2014/main" id="{F9BB6E91-D2A1-978C-C74E-4AC37E16DEB6}"/>
                </a:ext>
              </a:extLst>
            </p:cNvPr>
            <p:cNvPicPr/>
            <p:nvPr/>
          </p:nvPicPr>
          <p:blipFill>
            <a:blip r:embed="rId10" cstate="print"/>
            <a:stretch>
              <a:fillRect/>
            </a:stretch>
          </p:blipFill>
          <p:spPr>
            <a:xfrm>
              <a:off x="0" y="1635252"/>
              <a:ext cx="1456944" cy="1325880"/>
            </a:xfrm>
            <a:prstGeom prst="rect">
              <a:avLst/>
            </a:prstGeom>
          </p:spPr>
        </p:pic>
        <p:sp>
          <p:nvSpPr>
            <p:cNvPr id="41" name="Rectangle 40">
              <a:extLst>
                <a:ext uri="{FF2B5EF4-FFF2-40B4-BE49-F238E27FC236}">
                  <a16:creationId xmlns:a16="http://schemas.microsoft.com/office/drawing/2014/main" id="{ED22AAE9-4EAF-10BE-F3AE-32F20E966EB0}"/>
                </a:ext>
              </a:extLst>
            </p:cNvPr>
            <p:cNvSpPr/>
            <p:nvPr/>
          </p:nvSpPr>
          <p:spPr>
            <a:xfrm>
              <a:off x="382523" y="1949205"/>
              <a:ext cx="1014282" cy="202691"/>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Déterminer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F132B70C-1938-0ABA-5E1D-32344B960445}"/>
                </a:ext>
              </a:extLst>
            </p:cNvPr>
            <p:cNvSpPr/>
            <p:nvPr/>
          </p:nvSpPr>
          <p:spPr>
            <a:xfrm>
              <a:off x="252984" y="2116844"/>
              <a:ext cx="1314920"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des indicateurs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a:extLst>
                <a:ext uri="{FF2B5EF4-FFF2-40B4-BE49-F238E27FC236}">
                  <a16:creationId xmlns:a16="http://schemas.microsoft.com/office/drawing/2014/main" id="{0128EF3D-2800-BC87-7E72-4FFC66935A5E}"/>
                </a:ext>
              </a:extLst>
            </p:cNvPr>
            <p:cNvSpPr/>
            <p:nvPr/>
          </p:nvSpPr>
          <p:spPr>
            <a:xfrm>
              <a:off x="650747" y="2284484"/>
              <a:ext cx="256600"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de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a:extLst>
                <a:ext uri="{FF2B5EF4-FFF2-40B4-BE49-F238E27FC236}">
                  <a16:creationId xmlns:a16="http://schemas.microsoft.com/office/drawing/2014/main" id="{43E8D312-38A6-A74F-B903-7B0DADE041CA}"/>
                </a:ext>
              </a:extLst>
            </p:cNvPr>
            <p:cNvSpPr/>
            <p:nvPr/>
          </p:nvSpPr>
          <p:spPr>
            <a:xfrm>
              <a:off x="289560" y="2452124"/>
              <a:ext cx="1169005"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performances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45" name="Shape 6253">
              <a:extLst>
                <a:ext uri="{FF2B5EF4-FFF2-40B4-BE49-F238E27FC236}">
                  <a16:creationId xmlns:a16="http://schemas.microsoft.com/office/drawing/2014/main" id="{40E49A10-B271-CE79-CF5F-A72E68B1D26C}"/>
                </a:ext>
              </a:extLst>
            </p:cNvPr>
            <p:cNvSpPr/>
            <p:nvPr/>
          </p:nvSpPr>
          <p:spPr>
            <a:xfrm>
              <a:off x="1834896" y="1722120"/>
              <a:ext cx="399288" cy="422148"/>
            </a:xfrm>
            <a:custGeom>
              <a:avLst/>
              <a:gdLst/>
              <a:ahLst/>
              <a:cxnLst/>
              <a:rect l="0" t="0" r="0" b="0"/>
              <a:pathLst>
                <a:path w="399288" h="422148">
                  <a:moveTo>
                    <a:pt x="13716" y="0"/>
                  </a:moveTo>
                  <a:lnTo>
                    <a:pt x="225552" y="13716"/>
                  </a:lnTo>
                  <a:lnTo>
                    <a:pt x="179832" y="53340"/>
                  </a:lnTo>
                  <a:lnTo>
                    <a:pt x="399288" y="303276"/>
                  </a:lnTo>
                  <a:lnTo>
                    <a:pt x="265176" y="422148"/>
                  </a:lnTo>
                  <a:lnTo>
                    <a:pt x="44196" y="172212"/>
                  </a:lnTo>
                  <a:lnTo>
                    <a:pt x="0" y="211836"/>
                  </a:lnTo>
                  <a:lnTo>
                    <a:pt x="13716" y="0"/>
                  </a:lnTo>
                  <a:close/>
                </a:path>
              </a:pathLst>
            </a:custGeom>
            <a:ln w="0" cap="flat">
              <a:miter lim="127000"/>
            </a:ln>
          </p:spPr>
          <p:style>
            <a:lnRef idx="0">
              <a:srgbClr val="000000">
                <a:alpha val="0"/>
              </a:srgbClr>
            </a:lnRef>
            <a:fillRef idx="1">
              <a:srgbClr val="DCB3B2"/>
            </a:fillRef>
            <a:effectRef idx="0">
              <a:scrgbClr r="0" g="0" b="0"/>
            </a:effectRef>
            <a:fontRef idx="none"/>
          </p:style>
          <p:txBody>
            <a:bodyPr/>
            <a:lstStyle/>
            <a:p>
              <a:endParaRPr lang="fr-FR" sz="1350"/>
            </a:p>
          </p:txBody>
        </p:sp>
        <p:pic>
          <p:nvPicPr>
            <p:cNvPr id="46" name="Picture 6255">
              <a:extLst>
                <a:ext uri="{FF2B5EF4-FFF2-40B4-BE49-F238E27FC236}">
                  <a16:creationId xmlns:a16="http://schemas.microsoft.com/office/drawing/2014/main" id="{64F53804-B41C-5738-EA15-4E74B57B09AD}"/>
                </a:ext>
              </a:extLst>
            </p:cNvPr>
            <p:cNvPicPr/>
            <p:nvPr/>
          </p:nvPicPr>
          <p:blipFill>
            <a:blip r:embed="rId11" cstate="print"/>
            <a:stretch>
              <a:fillRect/>
            </a:stretch>
          </p:blipFill>
          <p:spPr>
            <a:xfrm>
              <a:off x="731520" y="563880"/>
              <a:ext cx="1202436" cy="1202436"/>
            </a:xfrm>
            <a:prstGeom prst="rect">
              <a:avLst/>
            </a:prstGeom>
          </p:spPr>
        </p:pic>
        <p:sp>
          <p:nvSpPr>
            <p:cNvPr id="47" name="Rectangle 46">
              <a:extLst>
                <a:ext uri="{FF2B5EF4-FFF2-40B4-BE49-F238E27FC236}">
                  <a16:creationId xmlns:a16="http://schemas.microsoft.com/office/drawing/2014/main" id="{9B915873-AE66-CA4F-EFC6-55E4D2ADDC3E}"/>
                </a:ext>
              </a:extLst>
            </p:cNvPr>
            <p:cNvSpPr/>
            <p:nvPr/>
          </p:nvSpPr>
          <p:spPr>
            <a:xfrm>
              <a:off x="1010411" y="982988"/>
              <a:ext cx="905232"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Suivre des </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a:extLst>
                <a:ext uri="{FF2B5EF4-FFF2-40B4-BE49-F238E27FC236}">
                  <a16:creationId xmlns:a16="http://schemas.microsoft.com/office/drawing/2014/main" id="{B6D3C7C0-0408-A0AB-BC81-5D693116A890}"/>
                </a:ext>
              </a:extLst>
            </p:cNvPr>
            <p:cNvSpPr/>
            <p:nvPr/>
          </p:nvSpPr>
          <p:spPr>
            <a:xfrm>
              <a:off x="1161287" y="1150629"/>
              <a:ext cx="455985" cy="202692"/>
            </a:xfrm>
            <a:prstGeom prst="rect">
              <a:avLst/>
            </a:prstGeom>
            <a:ln>
              <a:noFill/>
            </a:ln>
          </p:spPr>
          <p:txBody>
            <a:bodyPr vert="horz" lIns="0" tIns="0" rIns="0" bIns="0" rtlCol="0">
              <a:noAutofit/>
            </a:bodyPr>
            <a:lstStyle/>
            <a:p>
              <a:pPr>
                <a:lnSpc>
                  <a:spcPct val="107000"/>
                </a:lnSpc>
                <a:spcAft>
                  <a:spcPts val="600"/>
                </a:spcAft>
              </a:pPr>
              <a:r>
                <a:rPr lang="fr-FR" sz="900" b="1">
                  <a:latin typeface="Calibri" panose="020F0502020204030204" pitchFamily="34" charset="0"/>
                  <a:ea typeface="Calibri" panose="020F0502020204030204" pitchFamily="34" charset="0"/>
                  <a:cs typeface="Times New Roman" panose="02020603050405020304" pitchFamily="18" charset="0"/>
                </a:rPr>
                <a:t>coûts</a:t>
              </a:r>
              <a:endParaRPr lang="fr-FR" sz="825">
                <a:latin typeface="Calibri" panose="020F0502020204030204" pitchFamily="34" charset="0"/>
                <a:ea typeface="Calibri" panose="020F0502020204030204" pitchFamily="34" charset="0"/>
                <a:cs typeface="Times New Roman" panose="02020603050405020304" pitchFamily="18" charset="0"/>
              </a:endParaRPr>
            </a:p>
          </p:txBody>
        </p:sp>
      </p:grpSp>
      <p:sp>
        <p:nvSpPr>
          <p:cNvPr id="49" name="Ellipse 48">
            <a:extLst>
              <a:ext uri="{FF2B5EF4-FFF2-40B4-BE49-F238E27FC236}">
                <a16:creationId xmlns:a16="http://schemas.microsoft.com/office/drawing/2014/main" id="{FE31E67D-7D0E-FC46-5593-CAA2CB28D846}"/>
              </a:ext>
            </a:extLst>
          </p:cNvPr>
          <p:cNvSpPr/>
          <p:nvPr/>
        </p:nvSpPr>
        <p:spPr>
          <a:xfrm>
            <a:off x="7157547" y="1659717"/>
            <a:ext cx="891540" cy="857250"/>
          </a:xfrm>
          <a:prstGeom prst="ellipse">
            <a:avLst/>
          </a:prstGeom>
          <a:solidFill>
            <a:schemeClr val="bg1">
              <a:alpha val="0"/>
            </a:schemeClr>
          </a:solidFill>
          <a:ln w="952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0" name="Ellipse 49">
            <a:extLst>
              <a:ext uri="{FF2B5EF4-FFF2-40B4-BE49-F238E27FC236}">
                <a16:creationId xmlns:a16="http://schemas.microsoft.com/office/drawing/2014/main" id="{5B378C71-8002-B12C-0D46-1A79F70A8494}"/>
              </a:ext>
            </a:extLst>
          </p:cNvPr>
          <p:cNvSpPr/>
          <p:nvPr/>
        </p:nvSpPr>
        <p:spPr>
          <a:xfrm>
            <a:off x="6735709" y="4082684"/>
            <a:ext cx="891540" cy="857250"/>
          </a:xfrm>
          <a:prstGeom prst="ellipse">
            <a:avLst/>
          </a:prstGeom>
          <a:solidFill>
            <a:schemeClr val="bg1">
              <a:alpha val="0"/>
            </a:schemeClr>
          </a:solidFill>
          <a:ln w="952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1" name="Ellipse 50">
            <a:extLst>
              <a:ext uri="{FF2B5EF4-FFF2-40B4-BE49-F238E27FC236}">
                <a16:creationId xmlns:a16="http://schemas.microsoft.com/office/drawing/2014/main" id="{C010730D-754D-32F5-5A83-6ABF4483B246}"/>
              </a:ext>
            </a:extLst>
          </p:cNvPr>
          <p:cNvSpPr/>
          <p:nvPr/>
        </p:nvSpPr>
        <p:spPr>
          <a:xfrm>
            <a:off x="5708183" y="4106051"/>
            <a:ext cx="891540" cy="857250"/>
          </a:xfrm>
          <a:prstGeom prst="ellipse">
            <a:avLst/>
          </a:prstGeom>
          <a:solidFill>
            <a:schemeClr val="bg1">
              <a:alpha val="0"/>
            </a:schemeClr>
          </a:solidFill>
          <a:ln w="952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52" name="Ellipse 51">
            <a:extLst>
              <a:ext uri="{FF2B5EF4-FFF2-40B4-BE49-F238E27FC236}">
                <a16:creationId xmlns:a16="http://schemas.microsoft.com/office/drawing/2014/main" id="{F0BE0DC0-64C8-5301-669C-0CCF7BBA601E}"/>
              </a:ext>
            </a:extLst>
          </p:cNvPr>
          <p:cNvSpPr/>
          <p:nvPr/>
        </p:nvSpPr>
        <p:spPr>
          <a:xfrm>
            <a:off x="7611421" y="3513107"/>
            <a:ext cx="891540" cy="857250"/>
          </a:xfrm>
          <a:prstGeom prst="ellipse">
            <a:avLst/>
          </a:prstGeom>
          <a:solidFill>
            <a:schemeClr val="bg1">
              <a:alpha val="0"/>
            </a:schemeClr>
          </a:solidFill>
          <a:ln w="9525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3" name="Image 52">
            <a:extLst>
              <a:ext uri="{FF2B5EF4-FFF2-40B4-BE49-F238E27FC236}">
                <a16:creationId xmlns:a16="http://schemas.microsoft.com/office/drawing/2014/main" id="{E5BA803A-B7E3-6B72-C31D-6AB41CD5E47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2081" r="14247"/>
          <a:stretch/>
        </p:blipFill>
        <p:spPr>
          <a:xfrm>
            <a:off x="496304" y="3410973"/>
            <a:ext cx="2664142" cy="1536437"/>
          </a:xfrm>
          <a:prstGeom prst="rect">
            <a:avLst/>
          </a:prstGeom>
          <a:ln>
            <a:noFill/>
          </a:ln>
          <a:effectLst>
            <a:softEdge rad="112500"/>
          </a:effectLst>
        </p:spPr>
      </p:pic>
      <p:pic>
        <p:nvPicPr>
          <p:cNvPr id="55" name="Image 54">
            <a:extLst>
              <a:ext uri="{FF2B5EF4-FFF2-40B4-BE49-F238E27FC236}">
                <a16:creationId xmlns:a16="http://schemas.microsoft.com/office/drawing/2014/main" id="{4EF6E8EF-5FF4-DF41-9EED-C20691C021B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825" y="1529338"/>
            <a:ext cx="2751956" cy="1547975"/>
          </a:xfrm>
          <a:prstGeom prst="rect">
            <a:avLst/>
          </a:prstGeom>
          <a:ln>
            <a:noFill/>
          </a:ln>
          <a:effectLst>
            <a:softEdge rad="112500"/>
          </a:effectLst>
        </p:spPr>
      </p:pic>
      <p:sp>
        <p:nvSpPr>
          <p:cNvPr id="4" name="ZoneTexte 3">
            <a:extLst>
              <a:ext uri="{FF2B5EF4-FFF2-40B4-BE49-F238E27FC236}">
                <a16:creationId xmlns:a16="http://schemas.microsoft.com/office/drawing/2014/main" id="{BF5534FC-E8F8-16AC-3BCB-7D97EFCDBFF1}"/>
              </a:ext>
            </a:extLst>
          </p:cNvPr>
          <p:cNvSpPr txBox="1"/>
          <p:nvPr/>
        </p:nvSpPr>
        <p:spPr>
          <a:xfrm>
            <a:off x="531189" y="1019472"/>
            <a:ext cx="7368208" cy="461665"/>
          </a:xfrm>
          <a:prstGeom prst="rect">
            <a:avLst/>
          </a:prstGeom>
          <a:noFill/>
        </p:spPr>
        <p:txBody>
          <a:bodyPr wrap="square" rtlCol="0">
            <a:spAutoFit/>
          </a:bodyPr>
          <a:lstStyle/>
          <a:p>
            <a:pPr algn="ctr"/>
            <a:r>
              <a:rPr lang="fr-FR" sz="2400" dirty="0">
                <a:latin typeface="Calibri" panose="020F0502020204030204" pitchFamily="34" charset="0"/>
                <a:ea typeface="Calibri" panose="020F0502020204030204" pitchFamily="34" charset="0"/>
                <a:cs typeface="Times New Roman" panose="02020603050405020304" pitchFamily="18" charset="0"/>
              </a:rPr>
              <a:t>Supports  de la séquence</a:t>
            </a:r>
            <a:endParaRPr lang="fr-FR" sz="2400" dirty="0"/>
          </a:p>
        </p:txBody>
      </p:sp>
      <p:pic>
        <p:nvPicPr>
          <p:cNvPr id="1026" name="Picture 2" descr="CTA Compact - ERM Automatismes - Catalogue PDF | Documentation technique |  Brochure">
            <a:extLst>
              <a:ext uri="{FF2B5EF4-FFF2-40B4-BE49-F238E27FC236}">
                <a16:creationId xmlns:a16="http://schemas.microsoft.com/office/drawing/2014/main" id="{CB6B7071-AA85-287B-1A30-DA2094CE81A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6094" y="1580680"/>
            <a:ext cx="967661" cy="1401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Page 434 - ACCOUPLEMENTS LIMITEURS DE COUPLE - Prud'homme Transmissions">
            <a:extLst>
              <a:ext uri="{FF2B5EF4-FFF2-40B4-BE49-F238E27FC236}">
                <a16:creationId xmlns:a16="http://schemas.microsoft.com/office/drawing/2014/main" id="{C8449ACF-4377-2D2F-69A8-F1AE3BEBB7E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6775" t="4822" r="6361" b="5044"/>
          <a:stretch/>
        </p:blipFill>
        <p:spPr bwMode="auto">
          <a:xfrm>
            <a:off x="3604339" y="3484102"/>
            <a:ext cx="967661" cy="14260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4" name="ZoneTexte 53">
            <a:extLst>
              <a:ext uri="{FF2B5EF4-FFF2-40B4-BE49-F238E27FC236}">
                <a16:creationId xmlns:a16="http://schemas.microsoft.com/office/drawing/2014/main" id="{E9B8D266-9F72-D1B8-3DFB-E3E07DC22C60}"/>
              </a:ext>
            </a:extLst>
          </p:cNvPr>
          <p:cNvSpPr txBox="1"/>
          <p:nvPr/>
        </p:nvSpPr>
        <p:spPr>
          <a:xfrm>
            <a:off x="222661" y="3002063"/>
            <a:ext cx="3176549" cy="369332"/>
          </a:xfrm>
          <a:prstGeom prst="rect">
            <a:avLst/>
          </a:prstGeom>
          <a:noFill/>
        </p:spPr>
        <p:txBody>
          <a:bodyPr wrap="square" rtlCol="0">
            <a:sp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Systèmes du plateau technique</a:t>
            </a:r>
            <a:endParaRPr lang="fr-FR" dirty="0"/>
          </a:p>
        </p:txBody>
      </p:sp>
      <p:sp>
        <p:nvSpPr>
          <p:cNvPr id="56" name="ZoneTexte 55">
            <a:extLst>
              <a:ext uri="{FF2B5EF4-FFF2-40B4-BE49-F238E27FC236}">
                <a16:creationId xmlns:a16="http://schemas.microsoft.com/office/drawing/2014/main" id="{264EAC6D-99B8-BE22-1691-CC792890ACE2}"/>
              </a:ext>
            </a:extLst>
          </p:cNvPr>
          <p:cNvSpPr txBox="1"/>
          <p:nvPr/>
        </p:nvSpPr>
        <p:spPr>
          <a:xfrm>
            <a:off x="3256805" y="2882264"/>
            <a:ext cx="1585533" cy="646331"/>
          </a:xfrm>
          <a:prstGeom prst="rect">
            <a:avLst/>
          </a:prstGeom>
          <a:noFill/>
        </p:spPr>
        <p:txBody>
          <a:bodyPr wrap="square" rtlCol="0">
            <a:sp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Dossiers techniques</a:t>
            </a:r>
            <a:endParaRPr lang="fr-FR" dirty="0"/>
          </a:p>
        </p:txBody>
      </p:sp>
      <p:sp>
        <p:nvSpPr>
          <p:cNvPr id="57" name="ZoneTexte 56">
            <a:extLst>
              <a:ext uri="{FF2B5EF4-FFF2-40B4-BE49-F238E27FC236}">
                <a16:creationId xmlns:a16="http://schemas.microsoft.com/office/drawing/2014/main" id="{A3353EAD-C619-31F7-C403-86F036B23DF7}"/>
              </a:ext>
            </a:extLst>
          </p:cNvPr>
          <p:cNvSpPr txBox="1"/>
          <p:nvPr/>
        </p:nvSpPr>
        <p:spPr>
          <a:xfrm>
            <a:off x="7433583" y="1192571"/>
            <a:ext cx="1585533" cy="369332"/>
          </a:xfrm>
          <a:prstGeom prst="rect">
            <a:avLst/>
          </a:prstGeom>
          <a:noFill/>
        </p:spPr>
        <p:txBody>
          <a:bodyPr wrap="square" rtlCol="0">
            <a:sp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G.M.A.O.</a:t>
            </a:r>
            <a:endParaRPr lang="fr-FR" dirty="0"/>
          </a:p>
        </p:txBody>
      </p:sp>
    </p:spTree>
    <p:extLst>
      <p:ext uri="{BB962C8B-B14F-4D97-AF65-F5344CB8AC3E}">
        <p14:creationId xmlns:p14="http://schemas.microsoft.com/office/powerpoint/2010/main" val="3348224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3" name="ZoneTexte 2">
            <a:extLst>
              <a:ext uri="{FF2B5EF4-FFF2-40B4-BE49-F238E27FC236}">
                <a16:creationId xmlns:a16="http://schemas.microsoft.com/office/drawing/2014/main" id="{5AEA7A9B-39BB-C4B2-B69B-6598FD45EF82}"/>
              </a:ext>
            </a:extLst>
          </p:cNvPr>
          <p:cNvSpPr txBox="1"/>
          <p:nvPr/>
        </p:nvSpPr>
        <p:spPr>
          <a:xfrm>
            <a:off x="0" y="1283422"/>
            <a:ext cx="5121566" cy="3647152"/>
          </a:xfrm>
          <a:prstGeom prst="rect">
            <a:avLst/>
          </a:prstGeom>
          <a:noFill/>
        </p:spPr>
        <p:txBody>
          <a:bodyPr wrap="square">
            <a:spAutoFit/>
          </a:bodyPr>
          <a:lstStyle/>
          <a:p>
            <a:pPr algn="ctr"/>
            <a:r>
              <a:rPr lang="fr-FR" sz="16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TRAVAIL DEMANDE</a:t>
            </a:r>
          </a:p>
          <a:p>
            <a:pPr algn="ctr"/>
            <a:endParaRPr lang="fr-FR" sz="165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fr-FR" sz="1650" dirty="0">
                <a:latin typeface="Arial" panose="020B0604020202020204" pitchFamily="34" charset="0"/>
                <a:ea typeface="Times New Roman" panose="02020603050405020304" pitchFamily="18" charset="0"/>
                <a:cs typeface="Times New Roman" panose="02020603050405020304" pitchFamily="18" charset="0"/>
              </a:rPr>
              <a:t>Créer l’équipement dans la GMAO</a:t>
            </a:r>
          </a:p>
          <a:p>
            <a:pPr marL="257175" indent="-257175">
              <a:buFont typeface="+mj-lt"/>
              <a:buAutoNum type="arabicPeriod"/>
            </a:pPr>
            <a:endParaRPr lang="fr-FR" sz="165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fr-FR" sz="1650" dirty="0">
                <a:latin typeface="Arial" panose="020B0604020202020204" pitchFamily="34" charset="0"/>
                <a:ea typeface="Times New Roman" panose="02020603050405020304" pitchFamily="18" charset="0"/>
                <a:cs typeface="Times New Roman" panose="02020603050405020304" pitchFamily="18" charset="0"/>
              </a:rPr>
              <a:t>Identifier dans le dossier constructeur les opérations de maintenance préventive et les intégrer dans la GMAO</a:t>
            </a:r>
          </a:p>
          <a:p>
            <a:pPr marL="257175" indent="-257175">
              <a:buFont typeface="+mj-lt"/>
              <a:buAutoNum type="arabicPeriod"/>
            </a:pPr>
            <a:endParaRPr lang="fr-FR" sz="165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fr-FR" sz="1650" dirty="0">
                <a:latin typeface="Arial" panose="020B0604020202020204" pitchFamily="34" charset="0"/>
                <a:ea typeface="Times New Roman" panose="02020603050405020304" pitchFamily="18" charset="0"/>
                <a:cs typeface="Times New Roman" panose="02020603050405020304" pitchFamily="18" charset="0"/>
              </a:rPr>
              <a:t>Réaliser une des activités de maintenance préventive</a:t>
            </a:r>
          </a:p>
          <a:p>
            <a:pPr marL="257175" indent="-257175">
              <a:buFont typeface="+mj-lt"/>
              <a:buAutoNum type="arabicPeriod"/>
            </a:pPr>
            <a:endParaRPr lang="fr-FR" sz="1650" dirty="0">
              <a:latin typeface="Times New Roman" panose="02020603050405020304" pitchFamily="18" charset="0"/>
              <a:ea typeface="Times New Roman" panose="02020603050405020304" pitchFamily="18" charset="0"/>
            </a:endParaRPr>
          </a:p>
          <a:p>
            <a:pPr marL="342900" indent="-342900">
              <a:buFont typeface="+mj-lt"/>
              <a:buAutoNum type="arabicPeriod"/>
            </a:pPr>
            <a:r>
              <a:rPr lang="fr-FR" sz="1650" dirty="0">
                <a:latin typeface="Arial" panose="020B0604020202020204" pitchFamily="34" charset="0"/>
                <a:ea typeface="Times New Roman" panose="02020603050405020304" pitchFamily="18" charset="0"/>
                <a:cs typeface="Times New Roman" panose="02020603050405020304" pitchFamily="18" charset="0"/>
              </a:rPr>
              <a:t>Rédiger la gamme de maintenance préventive associée à cette activité et l’intégrer dans la GMAO</a:t>
            </a:r>
            <a:endParaRPr lang="fr-FR" sz="1650" dirty="0">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8EA5858A-B1A4-17EB-507C-05A7CE31786E}"/>
              </a:ext>
            </a:extLst>
          </p:cNvPr>
          <p:cNvSpPr/>
          <p:nvPr/>
        </p:nvSpPr>
        <p:spPr>
          <a:xfrm>
            <a:off x="4984012" y="2175032"/>
            <a:ext cx="4046477" cy="6457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fr-FR" dirty="0">
                <a:solidFill>
                  <a:srgbClr val="000000"/>
                </a:solidFill>
                <a:latin typeface="Calibri"/>
              </a:rPr>
              <a:t>C53-2 La ressource documentaire est collectée </a:t>
            </a:r>
          </a:p>
        </p:txBody>
      </p:sp>
      <p:sp>
        <p:nvSpPr>
          <p:cNvPr id="7" name="Rectangle 6">
            <a:extLst>
              <a:ext uri="{FF2B5EF4-FFF2-40B4-BE49-F238E27FC236}">
                <a16:creationId xmlns:a16="http://schemas.microsoft.com/office/drawing/2014/main" id="{86B84F09-D8AE-EBAA-E1B4-3F9BEAD48C29}"/>
              </a:ext>
            </a:extLst>
          </p:cNvPr>
          <p:cNvSpPr/>
          <p:nvPr/>
        </p:nvSpPr>
        <p:spPr>
          <a:xfrm>
            <a:off x="4984012" y="1441474"/>
            <a:ext cx="4046477" cy="6457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ct val="107000"/>
              </a:lnSpc>
              <a:spcAft>
                <a:spcPts val="600"/>
              </a:spcAft>
            </a:pPr>
            <a:r>
              <a:rPr lang="fr-FR" dirty="0">
                <a:solidFill>
                  <a:srgbClr val="000000"/>
                </a:solidFill>
                <a:latin typeface="Calibri"/>
              </a:rPr>
              <a:t>C52-1 La base de données est mise à jour</a:t>
            </a:r>
          </a:p>
        </p:txBody>
      </p:sp>
      <p:sp>
        <p:nvSpPr>
          <p:cNvPr id="9" name="Rectangle 8">
            <a:extLst>
              <a:ext uri="{FF2B5EF4-FFF2-40B4-BE49-F238E27FC236}">
                <a16:creationId xmlns:a16="http://schemas.microsoft.com/office/drawing/2014/main" id="{F56CAA3A-5628-0ADB-0028-D5260E3F15B9}"/>
              </a:ext>
            </a:extLst>
          </p:cNvPr>
          <p:cNvSpPr/>
          <p:nvPr/>
        </p:nvSpPr>
        <p:spPr>
          <a:xfrm>
            <a:off x="4984012" y="2924710"/>
            <a:ext cx="4046477" cy="6457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fr-FR" dirty="0">
                <a:solidFill>
                  <a:srgbClr val="000000"/>
                </a:solidFill>
                <a:latin typeface="Calibri"/>
              </a:rPr>
              <a:t>C23-1 Les opérations effectuées respectent les procédures </a:t>
            </a:r>
          </a:p>
        </p:txBody>
      </p:sp>
      <p:sp>
        <p:nvSpPr>
          <p:cNvPr id="10" name="Rectangle 9">
            <a:extLst>
              <a:ext uri="{FF2B5EF4-FFF2-40B4-BE49-F238E27FC236}">
                <a16:creationId xmlns:a16="http://schemas.microsoft.com/office/drawing/2014/main" id="{C9195AD3-4925-F698-28DD-4E5DD495867D}"/>
              </a:ext>
            </a:extLst>
          </p:cNvPr>
          <p:cNvSpPr/>
          <p:nvPr/>
        </p:nvSpPr>
        <p:spPr>
          <a:xfrm>
            <a:off x="4984012" y="3658063"/>
            <a:ext cx="4046477" cy="6457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fr-FR" dirty="0">
                <a:solidFill>
                  <a:srgbClr val="000000"/>
                </a:solidFill>
                <a:latin typeface="Calibri"/>
              </a:rPr>
              <a:t>C24-2 Les informations sont correctement structurées et consignées </a:t>
            </a:r>
          </a:p>
        </p:txBody>
      </p:sp>
      <p:sp>
        <p:nvSpPr>
          <p:cNvPr id="11" name="Rectangle 10">
            <a:extLst>
              <a:ext uri="{FF2B5EF4-FFF2-40B4-BE49-F238E27FC236}">
                <a16:creationId xmlns:a16="http://schemas.microsoft.com/office/drawing/2014/main" id="{BB743CF6-8524-292C-FA24-CDD5947FF2F2}"/>
              </a:ext>
            </a:extLst>
          </p:cNvPr>
          <p:cNvSpPr/>
          <p:nvPr/>
        </p:nvSpPr>
        <p:spPr>
          <a:xfrm>
            <a:off x="4984012" y="4412019"/>
            <a:ext cx="4046477" cy="645757"/>
          </a:xfrm>
          <a:prstGeom prst="rect">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fr-FR" dirty="0">
                <a:solidFill>
                  <a:srgbClr val="000000"/>
                </a:solidFill>
                <a:latin typeface="Calibri"/>
              </a:rPr>
              <a:t>C53-3 Le processus est complet et opérationnel </a:t>
            </a:r>
          </a:p>
        </p:txBody>
      </p:sp>
    </p:spTree>
    <p:extLst>
      <p:ext uri="{BB962C8B-B14F-4D97-AF65-F5344CB8AC3E}">
        <p14:creationId xmlns:p14="http://schemas.microsoft.com/office/powerpoint/2010/main" val="70369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3" name="Image 2">
            <a:extLst>
              <a:ext uri="{FF2B5EF4-FFF2-40B4-BE49-F238E27FC236}">
                <a16:creationId xmlns:a16="http://schemas.microsoft.com/office/drawing/2014/main" id="{ED6FBF1C-4816-5E7D-AA86-5A964C5EE866}"/>
              </a:ext>
            </a:extLst>
          </p:cNvPr>
          <p:cNvPicPr>
            <a:picLocks noChangeAspect="1"/>
          </p:cNvPicPr>
          <p:nvPr/>
        </p:nvPicPr>
        <p:blipFill>
          <a:blip r:embed="rId2"/>
          <a:stretch>
            <a:fillRect/>
          </a:stretch>
        </p:blipFill>
        <p:spPr>
          <a:xfrm>
            <a:off x="105995" y="1360100"/>
            <a:ext cx="3864769" cy="3328988"/>
          </a:xfrm>
          <a:prstGeom prst="rect">
            <a:avLst/>
          </a:prstGeom>
          <a:ln>
            <a:noFill/>
          </a:ln>
          <a:effectLst>
            <a:softEdge rad="112500"/>
          </a:effectLst>
        </p:spPr>
      </p:pic>
      <p:pic>
        <p:nvPicPr>
          <p:cNvPr id="6" name="Image 5">
            <a:extLst>
              <a:ext uri="{FF2B5EF4-FFF2-40B4-BE49-F238E27FC236}">
                <a16:creationId xmlns:a16="http://schemas.microsoft.com/office/drawing/2014/main" id="{E4D6BF5A-408F-4696-C8FA-6E68366C363A}"/>
              </a:ext>
            </a:extLst>
          </p:cNvPr>
          <p:cNvPicPr>
            <a:picLocks noChangeAspect="1"/>
          </p:cNvPicPr>
          <p:nvPr/>
        </p:nvPicPr>
        <p:blipFill>
          <a:blip r:embed="rId3" cstate="print"/>
          <a:stretch>
            <a:fillRect/>
          </a:stretch>
        </p:blipFill>
        <p:spPr>
          <a:xfrm>
            <a:off x="105995" y="812664"/>
            <a:ext cx="1519714" cy="532924"/>
          </a:xfrm>
          <a:prstGeom prst="rect">
            <a:avLst/>
          </a:prstGeom>
        </p:spPr>
      </p:pic>
      <p:pic>
        <p:nvPicPr>
          <p:cNvPr id="7" name="Image 6">
            <a:extLst>
              <a:ext uri="{FF2B5EF4-FFF2-40B4-BE49-F238E27FC236}">
                <a16:creationId xmlns:a16="http://schemas.microsoft.com/office/drawing/2014/main" id="{86409D3B-B911-C22E-A811-BE31E821E56C}"/>
              </a:ext>
            </a:extLst>
          </p:cNvPr>
          <p:cNvPicPr>
            <a:picLocks noChangeAspect="1"/>
          </p:cNvPicPr>
          <p:nvPr/>
        </p:nvPicPr>
        <p:blipFill>
          <a:blip r:embed="rId4"/>
          <a:stretch>
            <a:fillRect/>
          </a:stretch>
        </p:blipFill>
        <p:spPr>
          <a:xfrm>
            <a:off x="7707363" y="869909"/>
            <a:ext cx="1330643" cy="436721"/>
          </a:xfrm>
          <a:prstGeom prst="rect">
            <a:avLst/>
          </a:prstGeom>
        </p:spPr>
      </p:pic>
      <p:pic>
        <p:nvPicPr>
          <p:cNvPr id="10" name="Image 9">
            <a:extLst>
              <a:ext uri="{FF2B5EF4-FFF2-40B4-BE49-F238E27FC236}">
                <a16:creationId xmlns:a16="http://schemas.microsoft.com/office/drawing/2014/main" id="{154CA221-DDC0-CF18-965F-B9669CFA14B5}"/>
              </a:ext>
            </a:extLst>
          </p:cNvPr>
          <p:cNvPicPr>
            <a:picLocks noChangeAspect="1"/>
          </p:cNvPicPr>
          <p:nvPr/>
        </p:nvPicPr>
        <p:blipFill>
          <a:blip r:embed="rId5"/>
          <a:stretch>
            <a:fillRect/>
          </a:stretch>
        </p:blipFill>
        <p:spPr>
          <a:xfrm>
            <a:off x="4109949" y="1360100"/>
            <a:ext cx="5007769" cy="3457575"/>
          </a:xfrm>
          <a:prstGeom prst="rect">
            <a:avLst/>
          </a:prstGeom>
          <a:ln>
            <a:noFill/>
          </a:ln>
          <a:effectLst>
            <a:softEdge rad="112500"/>
          </a:effectLst>
        </p:spPr>
      </p:pic>
      <p:sp>
        <p:nvSpPr>
          <p:cNvPr id="11" name="Légende : encadrée 10">
            <a:extLst>
              <a:ext uri="{FF2B5EF4-FFF2-40B4-BE49-F238E27FC236}">
                <a16:creationId xmlns:a16="http://schemas.microsoft.com/office/drawing/2014/main" id="{38B3D9CD-2D4A-163C-ABB3-141CDAECE333}"/>
              </a:ext>
            </a:extLst>
          </p:cNvPr>
          <p:cNvSpPr/>
          <p:nvPr/>
        </p:nvSpPr>
        <p:spPr>
          <a:xfrm>
            <a:off x="961534" y="2951582"/>
            <a:ext cx="2459460" cy="389700"/>
          </a:xfrm>
          <a:prstGeom prst="borderCallout1">
            <a:avLst>
              <a:gd name="adj1" fmla="val -1990"/>
              <a:gd name="adj2" fmla="val 56638"/>
              <a:gd name="adj3" fmla="val -227820"/>
              <a:gd name="adj4" fmla="val 2593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r" defTabSz="457189"/>
            <a:r>
              <a:rPr lang="fr-FR" i="1" dirty="0">
                <a:solidFill>
                  <a:srgbClr val="000000"/>
                </a:solidFill>
                <a:latin typeface="Calibri"/>
              </a:rPr>
              <a:t>Fichier lié à la séquence</a:t>
            </a:r>
          </a:p>
        </p:txBody>
      </p:sp>
      <p:sp>
        <p:nvSpPr>
          <p:cNvPr id="12" name="Légende : encadrée 11">
            <a:extLst>
              <a:ext uri="{FF2B5EF4-FFF2-40B4-BE49-F238E27FC236}">
                <a16:creationId xmlns:a16="http://schemas.microsoft.com/office/drawing/2014/main" id="{51F7C98A-B871-2C3D-0911-A03DE986BB49}"/>
              </a:ext>
            </a:extLst>
          </p:cNvPr>
          <p:cNvSpPr/>
          <p:nvPr/>
        </p:nvSpPr>
        <p:spPr>
          <a:xfrm>
            <a:off x="661163" y="4604948"/>
            <a:ext cx="2459460" cy="389700"/>
          </a:xfrm>
          <a:prstGeom prst="borderCallout1">
            <a:avLst>
              <a:gd name="adj1" fmla="val -1990"/>
              <a:gd name="adj2" fmla="val 10921"/>
              <a:gd name="adj3" fmla="val -82533"/>
              <a:gd name="adj4" fmla="val 194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r" defTabSz="457189"/>
            <a:r>
              <a:rPr lang="fr-FR" i="1" dirty="0">
                <a:solidFill>
                  <a:srgbClr val="000000"/>
                </a:solidFill>
                <a:latin typeface="Calibri"/>
              </a:rPr>
              <a:t>Compétences avec coef</a:t>
            </a:r>
          </a:p>
        </p:txBody>
      </p:sp>
      <p:sp>
        <p:nvSpPr>
          <p:cNvPr id="13" name="Légende : encadrée 12">
            <a:extLst>
              <a:ext uri="{FF2B5EF4-FFF2-40B4-BE49-F238E27FC236}">
                <a16:creationId xmlns:a16="http://schemas.microsoft.com/office/drawing/2014/main" id="{506ABD9C-E43E-2F97-CBC9-24767C9E36A2}"/>
              </a:ext>
            </a:extLst>
          </p:cNvPr>
          <p:cNvSpPr/>
          <p:nvPr/>
        </p:nvSpPr>
        <p:spPr>
          <a:xfrm>
            <a:off x="6491176" y="4078742"/>
            <a:ext cx="1959016" cy="389700"/>
          </a:xfrm>
          <a:prstGeom prst="borderCallout1">
            <a:avLst>
              <a:gd name="adj1" fmla="val -1990"/>
              <a:gd name="adj2" fmla="val 10921"/>
              <a:gd name="adj3" fmla="val -681"/>
              <a:gd name="adj4" fmla="val 10906"/>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r" defTabSz="457189"/>
            <a:r>
              <a:rPr lang="fr-FR" i="1" dirty="0">
                <a:solidFill>
                  <a:srgbClr val="000000"/>
                </a:solidFill>
                <a:latin typeface="Calibri"/>
              </a:rPr>
              <a:t>Grille d’évaluation</a:t>
            </a:r>
          </a:p>
        </p:txBody>
      </p:sp>
    </p:spTree>
    <p:extLst>
      <p:ext uri="{BB962C8B-B14F-4D97-AF65-F5344CB8AC3E}">
        <p14:creationId xmlns:p14="http://schemas.microsoft.com/office/powerpoint/2010/main" val="387459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2B50E-CD5E-779C-26C1-0E1E5A44C906}"/>
              </a:ext>
            </a:extLst>
          </p:cNvPr>
          <p:cNvSpPr>
            <a:spLocks noGrp="1"/>
          </p:cNvSpPr>
          <p:nvPr>
            <p:ph type="title"/>
          </p:nvPr>
        </p:nvSpPr>
        <p:spPr/>
        <p:txBody>
          <a:bodyPr/>
          <a:lstStyle/>
          <a:p>
            <a:r>
              <a:rPr lang="fr-FR" sz="3300" dirty="0"/>
              <a:t>Cas d’un suivi des compétences </a:t>
            </a:r>
            <a:br>
              <a:rPr lang="fr-FR" sz="3300" dirty="0"/>
            </a:br>
            <a:r>
              <a:rPr lang="fr-FR" sz="3300" dirty="0"/>
              <a:t>via C-Pro Éducation</a:t>
            </a:r>
          </a:p>
        </p:txBody>
      </p:sp>
      <p:sp>
        <p:nvSpPr>
          <p:cNvPr id="3" name="ZoneTexte 2">
            <a:extLst>
              <a:ext uri="{FF2B5EF4-FFF2-40B4-BE49-F238E27FC236}">
                <a16:creationId xmlns:a16="http://schemas.microsoft.com/office/drawing/2014/main" id="{191BF81D-78C7-2715-DE9E-80DF368DC7A9}"/>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4" name="ZoneTexte 3">
            <a:extLst>
              <a:ext uri="{FF2B5EF4-FFF2-40B4-BE49-F238E27FC236}">
                <a16:creationId xmlns:a16="http://schemas.microsoft.com/office/drawing/2014/main" id="{34781B72-DB8A-BE24-C74C-A13660247039}"/>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Tree>
    <p:extLst>
      <p:ext uri="{BB962C8B-B14F-4D97-AF65-F5344CB8AC3E}">
        <p14:creationId xmlns:p14="http://schemas.microsoft.com/office/powerpoint/2010/main" val="391038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D1EA88-0319-83F6-4888-B548C604D14E}"/>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3" name="ZoneTexte 2">
            <a:extLst>
              <a:ext uri="{FF2B5EF4-FFF2-40B4-BE49-F238E27FC236}">
                <a16:creationId xmlns:a16="http://schemas.microsoft.com/office/drawing/2014/main" id="{E3D945B2-166F-F789-501F-938BD8A5FDF0}"/>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7" name="Image 6">
            <a:extLst>
              <a:ext uri="{FF2B5EF4-FFF2-40B4-BE49-F238E27FC236}">
                <a16:creationId xmlns:a16="http://schemas.microsoft.com/office/drawing/2014/main" id="{8B4C1289-63C0-3AA3-2AC6-0CA2D4F47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0" y="1319349"/>
            <a:ext cx="3864998" cy="3824152"/>
          </a:xfrm>
          <a:prstGeom prst="rect">
            <a:avLst/>
          </a:prstGeom>
        </p:spPr>
      </p:pic>
      <p:sp>
        <p:nvSpPr>
          <p:cNvPr id="8" name="ZoneTexte 7">
            <a:extLst>
              <a:ext uri="{FF2B5EF4-FFF2-40B4-BE49-F238E27FC236}">
                <a16:creationId xmlns:a16="http://schemas.microsoft.com/office/drawing/2014/main" id="{025B06AB-D032-D0FC-C545-EA63ADC648F9}"/>
              </a:ext>
            </a:extLst>
          </p:cNvPr>
          <p:cNvSpPr txBox="1"/>
          <p:nvPr/>
        </p:nvSpPr>
        <p:spPr>
          <a:xfrm>
            <a:off x="4297681" y="1365065"/>
            <a:ext cx="4434840" cy="923330"/>
          </a:xfrm>
          <a:prstGeom prst="rect">
            <a:avLst/>
          </a:prstGeom>
          <a:solidFill>
            <a:schemeClr val="accent2">
              <a:lumMod val="40000"/>
              <a:lumOff val="60000"/>
            </a:schemeClr>
          </a:solidFill>
        </p:spPr>
        <p:txBody>
          <a:bodyPr wrap="square" rtlCol="0">
            <a:spAutoFit/>
          </a:bodyPr>
          <a:lstStyle/>
          <a:p>
            <a:pPr algn="just"/>
            <a:r>
              <a:rPr lang="fr-FR" sz="1350" b="1" dirty="0"/>
              <a:t>Contexte</a:t>
            </a:r>
            <a:r>
              <a:rPr lang="fr-FR" sz="1350" dirty="0"/>
              <a:t> : Activité type TD de début de 1</a:t>
            </a:r>
            <a:r>
              <a:rPr lang="fr-FR" sz="1350" baseline="30000" dirty="0"/>
              <a:t>ère</a:t>
            </a:r>
            <a:r>
              <a:rPr lang="fr-FR" sz="1350" dirty="0"/>
              <a:t> année permettant d’appréhender le vocabulaire de maintenance, et une approche de l’organisation d’une action de maintenance.</a:t>
            </a:r>
          </a:p>
        </p:txBody>
      </p:sp>
      <p:sp>
        <p:nvSpPr>
          <p:cNvPr id="9" name="ZoneTexte 8">
            <a:extLst>
              <a:ext uri="{FF2B5EF4-FFF2-40B4-BE49-F238E27FC236}">
                <a16:creationId xmlns:a16="http://schemas.microsoft.com/office/drawing/2014/main" id="{591EBFDC-01E5-A612-8402-B4ED67FC0012}"/>
              </a:ext>
            </a:extLst>
          </p:cNvPr>
          <p:cNvSpPr txBox="1"/>
          <p:nvPr/>
        </p:nvSpPr>
        <p:spPr>
          <a:xfrm>
            <a:off x="4297681" y="2109451"/>
            <a:ext cx="4434839" cy="1338828"/>
          </a:xfrm>
          <a:prstGeom prst="rect">
            <a:avLst/>
          </a:prstGeom>
          <a:solidFill>
            <a:schemeClr val="accent2">
              <a:lumMod val="20000"/>
              <a:lumOff val="80000"/>
            </a:schemeClr>
          </a:solidFill>
        </p:spPr>
        <p:txBody>
          <a:bodyPr wrap="square" rtlCol="0">
            <a:spAutoFit/>
          </a:bodyPr>
          <a:lstStyle/>
          <a:p>
            <a:r>
              <a:rPr lang="fr-FR" sz="1350" b="1" dirty="0">
                <a:solidFill>
                  <a:srgbClr val="000000"/>
                </a:solidFill>
              </a:rPr>
              <a:t>Travail demandé </a:t>
            </a:r>
            <a:r>
              <a:rPr lang="fr-FR" sz="1350" dirty="0">
                <a:solidFill>
                  <a:srgbClr val="000000"/>
                </a:solidFill>
              </a:rPr>
              <a:t>(justifier les réponses) : </a:t>
            </a:r>
          </a:p>
          <a:p>
            <a:pPr marL="342900" indent="-342900">
              <a:buFont typeface="+mj-lt"/>
              <a:buAutoNum type="arabicPeriod"/>
            </a:pPr>
            <a:r>
              <a:rPr lang="fr-FR" sz="1350" dirty="0">
                <a:solidFill>
                  <a:srgbClr val="000000"/>
                </a:solidFill>
              </a:rPr>
              <a:t>Caractériser le type de maintenance. </a:t>
            </a:r>
          </a:p>
          <a:p>
            <a:pPr marL="342900" indent="-342900">
              <a:buFont typeface="+mj-lt"/>
              <a:buAutoNum type="arabicPeriod"/>
            </a:pPr>
            <a:r>
              <a:rPr lang="fr-FR" sz="1350" dirty="0">
                <a:solidFill>
                  <a:srgbClr val="000000"/>
                </a:solidFill>
              </a:rPr>
              <a:t>Déterminer le degré d’urgence </a:t>
            </a:r>
          </a:p>
          <a:p>
            <a:pPr marL="342900" indent="-342900">
              <a:buFont typeface="+mj-lt"/>
              <a:buAutoNum type="arabicPeriod"/>
            </a:pPr>
            <a:r>
              <a:rPr lang="fr-FR" sz="1350" dirty="0">
                <a:solidFill>
                  <a:srgbClr val="000000"/>
                </a:solidFill>
              </a:rPr>
              <a:t>Déterminer le niveau d’intervention </a:t>
            </a:r>
          </a:p>
          <a:p>
            <a:pPr marL="342900" indent="-342900">
              <a:buFont typeface="+mj-lt"/>
              <a:buAutoNum type="arabicPeriod"/>
            </a:pPr>
            <a:r>
              <a:rPr lang="fr-FR" sz="1350" dirty="0">
                <a:solidFill>
                  <a:srgbClr val="000000"/>
                </a:solidFill>
              </a:rPr>
              <a:t>A l’aide du logiciel MindView, placer les différentes étapes de l’action de maintenance et leurs antériorités </a:t>
            </a:r>
          </a:p>
        </p:txBody>
      </p:sp>
      <p:graphicFrame>
        <p:nvGraphicFramePr>
          <p:cNvPr id="14" name="Tableau 13">
            <a:extLst>
              <a:ext uri="{FF2B5EF4-FFF2-40B4-BE49-F238E27FC236}">
                <a16:creationId xmlns:a16="http://schemas.microsoft.com/office/drawing/2014/main" id="{CDD3D7FD-5ADA-53B3-9AA2-E2F4174C7629}"/>
              </a:ext>
            </a:extLst>
          </p:cNvPr>
          <p:cNvGraphicFramePr>
            <a:graphicFrameLocks noGrp="1"/>
          </p:cNvGraphicFramePr>
          <p:nvPr/>
        </p:nvGraphicFramePr>
        <p:xfrm>
          <a:off x="4693444" y="3574603"/>
          <a:ext cx="3643313" cy="504825"/>
        </p:xfrm>
        <a:graphic>
          <a:graphicData uri="http://schemas.openxmlformats.org/drawingml/2006/table">
            <a:tbl>
              <a:tblPr firstRow="1" firstCol="1" bandRow="1">
                <a:tableStyleId>{3B4B98B0-60AC-42C2-AFA5-B58CD77FA1E5}</a:tableStyleId>
              </a:tblPr>
              <a:tblGrid>
                <a:gridCol w="3643313">
                  <a:extLst>
                    <a:ext uri="{9D8B030D-6E8A-4147-A177-3AD203B41FA5}">
                      <a16:colId xmlns:a16="http://schemas.microsoft.com/office/drawing/2014/main" val="3610129164"/>
                    </a:ext>
                  </a:extLst>
                </a:gridCol>
              </a:tblGrid>
              <a:tr h="171212">
                <a:tc>
                  <a:txBody>
                    <a:bodyPr/>
                    <a:lstStyle/>
                    <a:p>
                      <a:pPr algn="ctr">
                        <a:lnSpc>
                          <a:spcPct val="107000"/>
                        </a:lnSpc>
                        <a:spcAft>
                          <a:spcPts val="800"/>
                        </a:spcAft>
                      </a:pPr>
                      <a:r>
                        <a:rPr lang="fr-FR" sz="1100">
                          <a:effectLst/>
                        </a:rPr>
                        <a:t>C52 DÉFINIR L’ORGANISATION D’UNE ACTIVITÉ</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284758313"/>
                  </a:ext>
                </a:extLst>
              </a:tr>
              <a:tr h="171212">
                <a:tc>
                  <a:txBody>
                    <a:bodyPr/>
                    <a:lstStyle/>
                    <a:p>
                      <a:pPr algn="ctr">
                        <a:lnSpc>
                          <a:spcPct val="107000"/>
                        </a:lnSpc>
                        <a:spcAft>
                          <a:spcPts val="800"/>
                        </a:spcAft>
                      </a:pPr>
                      <a:r>
                        <a:rPr lang="fr-FR" sz="1100" dirty="0">
                          <a:effectLst/>
                        </a:rPr>
                        <a:t>Indicateurs liés à l’activité</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32577877"/>
                  </a:ext>
                </a:extLst>
              </a:tr>
              <a:tr h="161925">
                <a:tc>
                  <a:txBody>
                    <a:bodyPr/>
                    <a:lstStyle/>
                    <a:p>
                      <a:pPr marL="22225" algn="just">
                        <a:lnSpc>
                          <a:spcPct val="107000"/>
                        </a:lnSpc>
                        <a:spcAft>
                          <a:spcPts val="800"/>
                        </a:spcAft>
                      </a:pPr>
                      <a:r>
                        <a:rPr lang="fr-FR" sz="800" dirty="0">
                          <a:effectLst/>
                        </a:rPr>
                        <a:t>C52-2 : Le type d’activité de maintenance est arrêté, justifié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077918412"/>
                  </a:ext>
                </a:extLst>
              </a:tr>
            </a:tbl>
          </a:graphicData>
        </a:graphic>
      </p:graphicFrame>
      <p:graphicFrame>
        <p:nvGraphicFramePr>
          <p:cNvPr id="15" name="Tableau 14">
            <a:extLst>
              <a:ext uri="{FF2B5EF4-FFF2-40B4-BE49-F238E27FC236}">
                <a16:creationId xmlns:a16="http://schemas.microsoft.com/office/drawing/2014/main" id="{F82204D1-D341-E0A7-3312-D034385631C6}"/>
              </a:ext>
            </a:extLst>
          </p:cNvPr>
          <p:cNvGraphicFramePr>
            <a:graphicFrameLocks noGrp="1"/>
          </p:cNvGraphicFramePr>
          <p:nvPr/>
        </p:nvGraphicFramePr>
        <p:xfrm>
          <a:off x="4693444" y="4228354"/>
          <a:ext cx="3643313" cy="666750"/>
        </p:xfrm>
        <a:graphic>
          <a:graphicData uri="http://schemas.openxmlformats.org/drawingml/2006/table">
            <a:tbl>
              <a:tblPr firstRow="1" firstCol="1" bandRow="1">
                <a:tableStyleId>{3B4B98B0-60AC-42C2-AFA5-B58CD77FA1E5}</a:tableStyleId>
              </a:tblPr>
              <a:tblGrid>
                <a:gridCol w="3643313">
                  <a:extLst>
                    <a:ext uri="{9D8B030D-6E8A-4147-A177-3AD203B41FA5}">
                      <a16:colId xmlns:a16="http://schemas.microsoft.com/office/drawing/2014/main" val="4102542778"/>
                    </a:ext>
                  </a:extLst>
                </a:gridCol>
              </a:tblGrid>
              <a:tr h="171212">
                <a:tc>
                  <a:txBody>
                    <a:bodyPr/>
                    <a:lstStyle/>
                    <a:p>
                      <a:pPr algn="ctr">
                        <a:lnSpc>
                          <a:spcPct val="107000"/>
                        </a:lnSpc>
                        <a:spcAft>
                          <a:spcPts val="800"/>
                        </a:spcAft>
                      </a:pPr>
                      <a:r>
                        <a:rPr lang="fr-FR" sz="1100">
                          <a:effectLst/>
                        </a:rPr>
                        <a:t>C53 ORGANISER L’ACTIVITÉ DE MAINTENANCE</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04996817"/>
                  </a:ext>
                </a:extLst>
              </a:tr>
              <a:tr h="171212">
                <a:tc>
                  <a:txBody>
                    <a:bodyPr/>
                    <a:lstStyle/>
                    <a:p>
                      <a:pPr algn="ctr">
                        <a:lnSpc>
                          <a:spcPct val="107000"/>
                        </a:lnSpc>
                        <a:spcAft>
                          <a:spcPts val="800"/>
                        </a:spcAft>
                      </a:pPr>
                      <a:r>
                        <a:rPr lang="fr-FR" sz="1100">
                          <a:effectLst/>
                        </a:rPr>
                        <a:t>Indicateurs liés à l’activité</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88741679"/>
                  </a:ext>
                </a:extLst>
              </a:tr>
              <a:tr h="161925">
                <a:tc>
                  <a:txBody>
                    <a:bodyPr/>
                    <a:lstStyle/>
                    <a:p>
                      <a:pPr>
                        <a:lnSpc>
                          <a:spcPct val="107000"/>
                        </a:lnSpc>
                        <a:spcAft>
                          <a:spcPts val="800"/>
                        </a:spcAft>
                      </a:pPr>
                      <a:r>
                        <a:rPr lang="fr-FR" sz="800">
                          <a:effectLst/>
                        </a:rPr>
                        <a:t>C53-3 : Le processus est complet et opérationnel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655822696"/>
                  </a:ext>
                </a:extLst>
              </a:tr>
              <a:tr h="161925">
                <a:tc>
                  <a:txBody>
                    <a:bodyPr/>
                    <a:lstStyle/>
                    <a:p>
                      <a:pPr>
                        <a:lnSpc>
                          <a:spcPct val="100000"/>
                        </a:lnSpc>
                        <a:spcAft>
                          <a:spcPts val="800"/>
                        </a:spcAft>
                      </a:pPr>
                      <a:r>
                        <a:rPr lang="fr-FR" sz="800" dirty="0">
                          <a:effectLst/>
                        </a:rPr>
                        <a:t>C53-4 : La planification permet un déroulement optimal des opérations.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47444263"/>
                  </a:ext>
                </a:extLst>
              </a:tr>
            </a:tbl>
          </a:graphicData>
        </a:graphic>
      </p:graphicFrame>
    </p:spTree>
    <p:extLst>
      <p:ext uri="{BB962C8B-B14F-4D97-AF65-F5344CB8AC3E}">
        <p14:creationId xmlns:p14="http://schemas.microsoft.com/office/powerpoint/2010/main" val="2603695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1D1EA88-0319-83F6-4888-B548C604D14E}"/>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3" name="ZoneTexte 2">
            <a:extLst>
              <a:ext uri="{FF2B5EF4-FFF2-40B4-BE49-F238E27FC236}">
                <a16:creationId xmlns:a16="http://schemas.microsoft.com/office/drawing/2014/main" id="{E3D945B2-166F-F789-501F-938BD8A5FDF0}"/>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8" name="Image 7">
            <a:extLst>
              <a:ext uri="{FF2B5EF4-FFF2-40B4-BE49-F238E27FC236}">
                <a16:creationId xmlns:a16="http://schemas.microsoft.com/office/drawing/2014/main" id="{A4DC7852-F5EE-56CB-6DEC-A1B7DC2895B2}"/>
              </a:ext>
            </a:extLst>
          </p:cNvPr>
          <p:cNvPicPr>
            <a:picLocks noChangeAspect="1"/>
          </p:cNvPicPr>
          <p:nvPr/>
        </p:nvPicPr>
        <p:blipFill>
          <a:blip r:embed="rId2"/>
          <a:stretch>
            <a:fillRect/>
          </a:stretch>
        </p:blipFill>
        <p:spPr>
          <a:xfrm>
            <a:off x="579087" y="1233636"/>
            <a:ext cx="7714414" cy="3909865"/>
          </a:xfrm>
          <a:prstGeom prst="rect">
            <a:avLst/>
          </a:prstGeom>
        </p:spPr>
      </p:pic>
    </p:spTree>
    <p:extLst>
      <p:ext uri="{BB962C8B-B14F-4D97-AF65-F5344CB8AC3E}">
        <p14:creationId xmlns:p14="http://schemas.microsoft.com/office/powerpoint/2010/main" val="2138796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92BC432-E893-DD55-F3A4-2C88FC56A6B2}"/>
              </a:ext>
            </a:extLst>
          </p:cNvPr>
          <p:cNvPicPr>
            <a:picLocks noChangeAspect="1"/>
          </p:cNvPicPr>
          <p:nvPr/>
        </p:nvPicPr>
        <p:blipFill>
          <a:blip r:embed="rId2"/>
          <a:stretch>
            <a:fillRect/>
          </a:stretch>
        </p:blipFill>
        <p:spPr>
          <a:xfrm>
            <a:off x="3361957" y="1326020"/>
            <a:ext cx="5453544" cy="3817481"/>
          </a:xfrm>
          <a:prstGeom prst="rect">
            <a:avLst/>
          </a:prstGeom>
        </p:spPr>
      </p:pic>
      <p:sp>
        <p:nvSpPr>
          <p:cNvPr id="4" name="ZoneTexte 3">
            <a:extLst>
              <a:ext uri="{FF2B5EF4-FFF2-40B4-BE49-F238E27FC236}">
                <a16:creationId xmlns:a16="http://schemas.microsoft.com/office/drawing/2014/main" id="{E399C4FD-72BF-D4F2-BFE1-78DEC06ACD6D}"/>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5" name="ZoneTexte 4">
            <a:extLst>
              <a:ext uri="{FF2B5EF4-FFF2-40B4-BE49-F238E27FC236}">
                <a16:creationId xmlns:a16="http://schemas.microsoft.com/office/drawing/2014/main" id="{97CCC394-9C98-AB16-406A-DB5D22738D64}"/>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7" name="Image 6">
            <a:extLst>
              <a:ext uri="{FF2B5EF4-FFF2-40B4-BE49-F238E27FC236}">
                <a16:creationId xmlns:a16="http://schemas.microsoft.com/office/drawing/2014/main" id="{306AA0F6-1114-0965-96C3-CDDC06631F69}"/>
              </a:ext>
            </a:extLst>
          </p:cNvPr>
          <p:cNvPicPr>
            <a:picLocks noChangeAspect="1"/>
          </p:cNvPicPr>
          <p:nvPr/>
        </p:nvPicPr>
        <p:blipFill>
          <a:blip r:embed="rId3"/>
          <a:stretch>
            <a:fillRect/>
          </a:stretch>
        </p:blipFill>
        <p:spPr>
          <a:xfrm>
            <a:off x="328499" y="1326021"/>
            <a:ext cx="1715838" cy="383806"/>
          </a:xfrm>
          <a:prstGeom prst="rect">
            <a:avLst/>
          </a:prstGeom>
        </p:spPr>
      </p:pic>
      <p:pic>
        <p:nvPicPr>
          <p:cNvPr id="11" name="Image 10">
            <a:extLst>
              <a:ext uri="{FF2B5EF4-FFF2-40B4-BE49-F238E27FC236}">
                <a16:creationId xmlns:a16="http://schemas.microsoft.com/office/drawing/2014/main" id="{062D9DAF-080F-1EAD-BF96-FA421E61D8FC}"/>
              </a:ext>
            </a:extLst>
          </p:cNvPr>
          <p:cNvPicPr>
            <a:picLocks noChangeAspect="1"/>
          </p:cNvPicPr>
          <p:nvPr/>
        </p:nvPicPr>
        <p:blipFill>
          <a:blip r:embed="rId4"/>
          <a:stretch>
            <a:fillRect/>
          </a:stretch>
        </p:blipFill>
        <p:spPr>
          <a:xfrm>
            <a:off x="261356" y="1768748"/>
            <a:ext cx="2965070" cy="2986505"/>
          </a:xfrm>
          <a:prstGeom prst="rect">
            <a:avLst/>
          </a:prstGeom>
        </p:spPr>
      </p:pic>
      <p:sp>
        <p:nvSpPr>
          <p:cNvPr id="12" name="Rectangle : coins arrondis 11">
            <a:extLst>
              <a:ext uri="{FF2B5EF4-FFF2-40B4-BE49-F238E27FC236}">
                <a16:creationId xmlns:a16="http://schemas.microsoft.com/office/drawing/2014/main" id="{E585EFC1-54B8-7B8B-C5CE-D8B5E5AF64F4}"/>
              </a:ext>
            </a:extLst>
          </p:cNvPr>
          <p:cNvSpPr/>
          <p:nvPr/>
        </p:nvSpPr>
        <p:spPr>
          <a:xfrm>
            <a:off x="666206" y="2815046"/>
            <a:ext cx="2560220" cy="2220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3" name="Rectangle : coins arrondis 12">
            <a:extLst>
              <a:ext uri="{FF2B5EF4-FFF2-40B4-BE49-F238E27FC236}">
                <a16:creationId xmlns:a16="http://schemas.microsoft.com/office/drawing/2014/main" id="{CBE27769-7C87-574E-BB28-1334F1333A2E}"/>
              </a:ext>
            </a:extLst>
          </p:cNvPr>
          <p:cNvSpPr/>
          <p:nvPr/>
        </p:nvSpPr>
        <p:spPr>
          <a:xfrm>
            <a:off x="3528509" y="2413363"/>
            <a:ext cx="2023206" cy="2220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4" name="Flèche : droite 13">
            <a:extLst>
              <a:ext uri="{FF2B5EF4-FFF2-40B4-BE49-F238E27FC236}">
                <a16:creationId xmlns:a16="http://schemas.microsoft.com/office/drawing/2014/main" id="{855CF897-4176-2DD6-BC27-B08D52A27D6B}"/>
              </a:ext>
            </a:extLst>
          </p:cNvPr>
          <p:cNvSpPr/>
          <p:nvPr/>
        </p:nvSpPr>
        <p:spPr>
          <a:xfrm rot="2305048">
            <a:off x="5564292" y="2510616"/>
            <a:ext cx="310119" cy="1527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350"/>
          </a:p>
        </p:txBody>
      </p:sp>
      <p:sp>
        <p:nvSpPr>
          <p:cNvPr id="15" name="Rectangle : coins arrondis 14">
            <a:extLst>
              <a:ext uri="{FF2B5EF4-FFF2-40B4-BE49-F238E27FC236}">
                <a16:creationId xmlns:a16="http://schemas.microsoft.com/office/drawing/2014/main" id="{3C25110F-3C4A-A665-8961-73C2B0BCA980}"/>
              </a:ext>
            </a:extLst>
          </p:cNvPr>
          <p:cNvSpPr/>
          <p:nvPr/>
        </p:nvSpPr>
        <p:spPr>
          <a:xfrm>
            <a:off x="3528510" y="3399608"/>
            <a:ext cx="2021888" cy="2220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430928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B02321-7203-F900-57CB-D19A64ED373D}"/>
              </a:ext>
            </a:extLst>
          </p:cNvPr>
          <p:cNvPicPr>
            <a:picLocks noChangeAspect="1"/>
          </p:cNvPicPr>
          <p:nvPr/>
        </p:nvPicPr>
        <p:blipFill>
          <a:blip r:embed="rId2"/>
          <a:stretch>
            <a:fillRect/>
          </a:stretch>
        </p:blipFill>
        <p:spPr>
          <a:xfrm>
            <a:off x="173083" y="1795424"/>
            <a:ext cx="8797835" cy="2612456"/>
          </a:xfrm>
          <a:prstGeom prst="rect">
            <a:avLst/>
          </a:prstGeom>
          <a:ln>
            <a:solidFill>
              <a:schemeClr val="accent2">
                <a:lumMod val="50000"/>
              </a:schemeClr>
            </a:solidFill>
          </a:ln>
        </p:spPr>
      </p:pic>
      <p:sp>
        <p:nvSpPr>
          <p:cNvPr id="4" name="ZoneTexte 3">
            <a:extLst>
              <a:ext uri="{FF2B5EF4-FFF2-40B4-BE49-F238E27FC236}">
                <a16:creationId xmlns:a16="http://schemas.microsoft.com/office/drawing/2014/main" id="{43842120-3DBE-7066-854B-E7D7C45CE938}"/>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5" name="ZoneTexte 4">
            <a:extLst>
              <a:ext uri="{FF2B5EF4-FFF2-40B4-BE49-F238E27FC236}">
                <a16:creationId xmlns:a16="http://schemas.microsoft.com/office/drawing/2014/main" id="{BC1D24A4-EEED-79D4-F2E2-8615165AF4BE}"/>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6" name="Rectangle : coins arrondis 5">
            <a:extLst>
              <a:ext uri="{FF2B5EF4-FFF2-40B4-BE49-F238E27FC236}">
                <a16:creationId xmlns:a16="http://schemas.microsoft.com/office/drawing/2014/main" id="{9AB7B6F4-39BD-D274-E9A3-F8F2E92298BD}"/>
              </a:ext>
            </a:extLst>
          </p:cNvPr>
          <p:cNvSpPr/>
          <p:nvPr/>
        </p:nvSpPr>
        <p:spPr>
          <a:xfrm>
            <a:off x="2566851" y="2854236"/>
            <a:ext cx="5205549" cy="33232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7" name="Flèche : droite 6">
            <a:extLst>
              <a:ext uri="{FF2B5EF4-FFF2-40B4-BE49-F238E27FC236}">
                <a16:creationId xmlns:a16="http://schemas.microsoft.com/office/drawing/2014/main" id="{43E83E2A-4AD0-5026-490C-FB7214046D3D}"/>
              </a:ext>
            </a:extLst>
          </p:cNvPr>
          <p:cNvSpPr/>
          <p:nvPr/>
        </p:nvSpPr>
        <p:spPr>
          <a:xfrm rot="18805303">
            <a:off x="2249730" y="3275303"/>
            <a:ext cx="310119" cy="1527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350"/>
          </a:p>
        </p:txBody>
      </p:sp>
      <p:sp>
        <p:nvSpPr>
          <p:cNvPr id="8" name="ZoneTexte 7">
            <a:extLst>
              <a:ext uri="{FF2B5EF4-FFF2-40B4-BE49-F238E27FC236}">
                <a16:creationId xmlns:a16="http://schemas.microsoft.com/office/drawing/2014/main" id="{2EA14300-B02B-F6D8-76DA-1845C6E43C15}"/>
              </a:ext>
            </a:extLst>
          </p:cNvPr>
          <p:cNvSpPr txBox="1"/>
          <p:nvPr/>
        </p:nvSpPr>
        <p:spPr>
          <a:xfrm>
            <a:off x="509452" y="3502891"/>
            <a:ext cx="1815737" cy="715581"/>
          </a:xfrm>
          <a:prstGeom prst="rect">
            <a:avLst/>
          </a:prstGeom>
          <a:noFill/>
          <a:ln>
            <a:solidFill>
              <a:srgbClr val="FF0000"/>
            </a:solidFill>
          </a:ln>
        </p:spPr>
        <p:txBody>
          <a:bodyPr wrap="square" rtlCol="0">
            <a:spAutoFit/>
          </a:bodyPr>
          <a:lstStyle/>
          <a:p>
            <a:pPr algn="ctr"/>
            <a:r>
              <a:rPr lang="fr-FR" sz="1350" dirty="0"/>
              <a:t>L’indicateur de réussite est personnalisé en fonction de l’activité</a:t>
            </a:r>
          </a:p>
        </p:txBody>
      </p:sp>
      <p:pic>
        <p:nvPicPr>
          <p:cNvPr id="9" name="Image 8">
            <a:extLst>
              <a:ext uri="{FF2B5EF4-FFF2-40B4-BE49-F238E27FC236}">
                <a16:creationId xmlns:a16="http://schemas.microsoft.com/office/drawing/2014/main" id="{9B91B619-A970-36BF-D834-7994FA2B1C94}"/>
              </a:ext>
            </a:extLst>
          </p:cNvPr>
          <p:cNvPicPr>
            <a:picLocks noChangeAspect="1"/>
          </p:cNvPicPr>
          <p:nvPr/>
        </p:nvPicPr>
        <p:blipFill>
          <a:blip r:embed="rId3"/>
          <a:stretch>
            <a:fillRect/>
          </a:stretch>
        </p:blipFill>
        <p:spPr>
          <a:xfrm>
            <a:off x="328499" y="1326021"/>
            <a:ext cx="1715838" cy="383806"/>
          </a:xfrm>
          <a:prstGeom prst="rect">
            <a:avLst/>
          </a:prstGeom>
        </p:spPr>
      </p:pic>
    </p:spTree>
    <p:extLst>
      <p:ext uri="{BB962C8B-B14F-4D97-AF65-F5344CB8AC3E}">
        <p14:creationId xmlns:p14="http://schemas.microsoft.com/office/powerpoint/2010/main" val="41811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6DFA70DF-D832-B035-BF80-6BA8C051B41B}"/>
              </a:ext>
            </a:extLst>
          </p:cNvPr>
          <p:cNvGrpSpPr/>
          <p:nvPr/>
        </p:nvGrpSpPr>
        <p:grpSpPr>
          <a:xfrm>
            <a:off x="181837" y="833257"/>
            <a:ext cx="334237" cy="4215650"/>
            <a:chOff x="144780" y="1387907"/>
            <a:chExt cx="334237" cy="3385751"/>
          </a:xfrm>
        </p:grpSpPr>
        <p:sp>
          <p:nvSpPr>
            <p:cNvPr id="6" name="Rectangle 5">
              <a:extLst>
                <a:ext uri="{FF2B5EF4-FFF2-40B4-BE49-F238E27FC236}">
                  <a16:creationId xmlns:a16="http://schemas.microsoft.com/office/drawing/2014/main" id="{67708378-4D4E-EF28-A2E5-0C0A9373AEED}"/>
                </a:ext>
              </a:extLst>
            </p:cNvPr>
            <p:cNvSpPr/>
            <p:nvPr/>
          </p:nvSpPr>
          <p:spPr>
            <a:xfrm>
              <a:off x="144780" y="1387907"/>
              <a:ext cx="334237" cy="3385751"/>
            </a:xfrm>
            <a:prstGeom prst="rect">
              <a:avLst/>
            </a:prstGeom>
            <a:solidFill>
              <a:schemeClr val="tx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7" name="Rectangle 6">
              <a:extLst>
                <a:ext uri="{FF2B5EF4-FFF2-40B4-BE49-F238E27FC236}">
                  <a16:creationId xmlns:a16="http://schemas.microsoft.com/office/drawing/2014/main" id="{C80E3BDC-245C-2147-30F7-50EB8BEE8469}"/>
                </a:ext>
              </a:extLst>
            </p:cNvPr>
            <p:cNvSpPr/>
            <p:nvPr/>
          </p:nvSpPr>
          <p:spPr>
            <a:xfrm>
              <a:off x="222063" y="1473929"/>
              <a:ext cx="174018" cy="13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a:extLst>
              <a:ext uri="{FF2B5EF4-FFF2-40B4-BE49-F238E27FC236}">
                <a16:creationId xmlns:a16="http://schemas.microsoft.com/office/drawing/2014/main" id="{63FE7EAE-C43D-0949-8FAC-186D8B7B8A80}"/>
              </a:ext>
            </a:extLst>
          </p:cNvPr>
          <p:cNvSpPr txBox="1"/>
          <p:nvPr/>
        </p:nvSpPr>
        <p:spPr>
          <a:xfrm>
            <a:off x="75305" y="91532"/>
            <a:ext cx="33662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Présentation des pôles d’activités</a:t>
            </a:r>
          </a:p>
        </p:txBody>
      </p:sp>
      <p:sp>
        <p:nvSpPr>
          <p:cNvPr id="4" name="Rectangle 3"/>
          <p:cNvSpPr/>
          <p:nvPr/>
        </p:nvSpPr>
        <p:spPr>
          <a:xfrm>
            <a:off x="958787" y="2279362"/>
            <a:ext cx="7697016" cy="1381853"/>
          </a:xfrm>
          <a:prstGeom prst="rect">
            <a:avLst/>
          </a:prstGeom>
        </p:spPr>
        <p:txBody>
          <a:bodyPr wrap="square">
            <a:spAutoFit/>
          </a:bodyPr>
          <a:lstStyle/>
          <a:p>
            <a:pPr lvl="0"/>
            <a:r>
              <a:rPr lang="fr-FR" dirty="0">
                <a:solidFill>
                  <a:srgbClr val="000000"/>
                </a:solidFill>
              </a:rPr>
              <a:t>Commentaires et documents associés au pôle d’activités liées à </a:t>
            </a:r>
          </a:p>
          <a:p>
            <a:pPr lvl="0"/>
            <a:r>
              <a:rPr lang="fr-FR" dirty="0">
                <a:solidFill>
                  <a:srgbClr val="000000"/>
                </a:solidFill>
              </a:rPr>
              <a:t>	l’ </a:t>
            </a:r>
            <a:r>
              <a:rPr lang="fr-FR" u="sng" dirty="0">
                <a:solidFill>
                  <a:srgbClr val="000000"/>
                </a:solidFill>
              </a:rPr>
              <a:t>Organisation de la Maintenance</a:t>
            </a:r>
          </a:p>
          <a:p>
            <a:pPr lvl="7">
              <a:lnSpc>
                <a:spcPct val="150000"/>
              </a:lnSpc>
            </a:pPr>
            <a:endParaRPr lang="fr-FR" sz="1100" b="1" dirty="0">
              <a:solidFill>
                <a:prstClr val="black"/>
              </a:solidFill>
            </a:endParaRPr>
          </a:p>
          <a:p>
            <a:pPr lvl="7">
              <a:lnSpc>
                <a:spcPct val="150000"/>
              </a:lnSpc>
            </a:pPr>
            <a:r>
              <a:rPr lang="fr-FR" sz="1100" b="1" dirty="0">
                <a:solidFill>
                  <a:prstClr val="black"/>
                </a:solidFill>
              </a:rPr>
              <a:t>Pascal DENIS</a:t>
            </a:r>
            <a:r>
              <a:rPr lang="fr-FR" sz="1100" dirty="0">
                <a:solidFill>
                  <a:prstClr val="black"/>
                </a:solidFill>
              </a:rPr>
              <a:t>, enseignant BTS MS SEF et SP – Académie de Nantes</a:t>
            </a:r>
          </a:p>
          <a:p>
            <a:pPr lvl="7">
              <a:lnSpc>
                <a:spcPct val="150000"/>
              </a:lnSpc>
            </a:pPr>
            <a:r>
              <a:rPr lang="fr-FR" sz="1100" b="1" dirty="0">
                <a:solidFill>
                  <a:prstClr val="black"/>
                </a:solidFill>
              </a:rPr>
              <a:t>Patrick GOGNET</a:t>
            </a:r>
            <a:r>
              <a:rPr lang="fr-FR" sz="1100" dirty="0">
                <a:solidFill>
                  <a:prstClr val="black"/>
                </a:solidFill>
              </a:rPr>
              <a:t>, enseignant BTS MS SE et SP – Académie de Normandie</a:t>
            </a:r>
          </a:p>
        </p:txBody>
      </p:sp>
    </p:spTree>
    <p:extLst>
      <p:ext uri="{BB962C8B-B14F-4D97-AF65-F5344CB8AC3E}">
        <p14:creationId xmlns:p14="http://schemas.microsoft.com/office/powerpoint/2010/main" val="2822073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8EDEBB0-B482-6A89-DCD3-C4ADB93E9CDF}"/>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3" name="ZoneTexte 2">
            <a:extLst>
              <a:ext uri="{FF2B5EF4-FFF2-40B4-BE49-F238E27FC236}">
                <a16:creationId xmlns:a16="http://schemas.microsoft.com/office/drawing/2014/main" id="{6D921564-F618-B4B9-810E-B1512DB5B74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5" name="Image 4">
            <a:extLst>
              <a:ext uri="{FF2B5EF4-FFF2-40B4-BE49-F238E27FC236}">
                <a16:creationId xmlns:a16="http://schemas.microsoft.com/office/drawing/2014/main" id="{EA47D142-E5FE-71A5-BD6F-4F5B168F675E}"/>
              </a:ext>
            </a:extLst>
          </p:cNvPr>
          <p:cNvPicPr>
            <a:picLocks noChangeAspect="1"/>
          </p:cNvPicPr>
          <p:nvPr/>
        </p:nvPicPr>
        <p:blipFill>
          <a:blip r:embed="rId2"/>
          <a:stretch>
            <a:fillRect/>
          </a:stretch>
        </p:blipFill>
        <p:spPr>
          <a:xfrm>
            <a:off x="3606439" y="1594179"/>
            <a:ext cx="4844138" cy="3236570"/>
          </a:xfrm>
          <a:prstGeom prst="rect">
            <a:avLst/>
          </a:prstGeom>
          <a:ln>
            <a:solidFill>
              <a:schemeClr val="accent2">
                <a:lumMod val="50000"/>
              </a:schemeClr>
            </a:solidFill>
          </a:ln>
        </p:spPr>
      </p:pic>
      <p:sp>
        <p:nvSpPr>
          <p:cNvPr id="6" name="ZoneTexte 5">
            <a:extLst>
              <a:ext uri="{FF2B5EF4-FFF2-40B4-BE49-F238E27FC236}">
                <a16:creationId xmlns:a16="http://schemas.microsoft.com/office/drawing/2014/main" id="{37E2CC06-F2EE-C666-A5A7-7F78059B2941}"/>
              </a:ext>
            </a:extLst>
          </p:cNvPr>
          <p:cNvSpPr txBox="1"/>
          <p:nvPr/>
        </p:nvSpPr>
        <p:spPr>
          <a:xfrm>
            <a:off x="328499" y="1935531"/>
            <a:ext cx="3161211" cy="923330"/>
          </a:xfrm>
          <a:prstGeom prst="rect">
            <a:avLst/>
          </a:prstGeom>
          <a:noFill/>
        </p:spPr>
        <p:txBody>
          <a:bodyPr wrap="square" rtlCol="0">
            <a:spAutoFit/>
          </a:bodyPr>
          <a:lstStyle/>
          <a:p>
            <a:r>
              <a:rPr lang="fr-FR" sz="1350" dirty="0"/>
              <a:t>Après avoir choisi les indicateurs liés aux activités, ainsi que les indicateurs de réussite, on peut sélectionner les savoirs associés.</a:t>
            </a:r>
          </a:p>
        </p:txBody>
      </p:sp>
      <p:sp>
        <p:nvSpPr>
          <p:cNvPr id="7" name="Rectangle : coins arrondis 6">
            <a:extLst>
              <a:ext uri="{FF2B5EF4-FFF2-40B4-BE49-F238E27FC236}">
                <a16:creationId xmlns:a16="http://schemas.microsoft.com/office/drawing/2014/main" id="{5C514048-E361-4B04-CB1A-78DAB4DE7157}"/>
              </a:ext>
            </a:extLst>
          </p:cNvPr>
          <p:cNvSpPr/>
          <p:nvPr/>
        </p:nvSpPr>
        <p:spPr>
          <a:xfrm>
            <a:off x="3796298" y="1919694"/>
            <a:ext cx="2021888" cy="2220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8" name="Rectangle : coins arrondis 7">
            <a:extLst>
              <a:ext uri="{FF2B5EF4-FFF2-40B4-BE49-F238E27FC236}">
                <a16:creationId xmlns:a16="http://schemas.microsoft.com/office/drawing/2014/main" id="{633DADB9-BF03-E731-B630-8F959BFEA83F}"/>
              </a:ext>
            </a:extLst>
          </p:cNvPr>
          <p:cNvSpPr/>
          <p:nvPr/>
        </p:nvSpPr>
        <p:spPr>
          <a:xfrm>
            <a:off x="4006620" y="2467279"/>
            <a:ext cx="3334706" cy="222069"/>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ZoneTexte 10">
            <a:extLst>
              <a:ext uri="{FF2B5EF4-FFF2-40B4-BE49-F238E27FC236}">
                <a16:creationId xmlns:a16="http://schemas.microsoft.com/office/drawing/2014/main" id="{FE1BCD2E-8B94-CB51-CF67-9590916B3C96}"/>
              </a:ext>
            </a:extLst>
          </p:cNvPr>
          <p:cNvSpPr txBox="1"/>
          <p:nvPr/>
        </p:nvSpPr>
        <p:spPr>
          <a:xfrm>
            <a:off x="6505303" y="2993304"/>
            <a:ext cx="1815737" cy="300082"/>
          </a:xfrm>
          <a:prstGeom prst="rect">
            <a:avLst/>
          </a:prstGeom>
          <a:noFill/>
          <a:ln>
            <a:solidFill>
              <a:srgbClr val="FF0000"/>
            </a:solidFill>
          </a:ln>
        </p:spPr>
        <p:txBody>
          <a:bodyPr wrap="square" rtlCol="0">
            <a:spAutoFit/>
          </a:bodyPr>
          <a:lstStyle/>
          <a:p>
            <a:pPr algn="ctr"/>
            <a:r>
              <a:rPr lang="fr-FR" sz="1350" i="1" dirty="0">
                <a:solidFill>
                  <a:schemeClr val="tx1">
                    <a:lumMod val="65000"/>
                    <a:lumOff val="35000"/>
                  </a:schemeClr>
                </a:solidFill>
              </a:rPr>
              <a:t>Indicateur de réussite</a:t>
            </a:r>
          </a:p>
        </p:txBody>
      </p:sp>
      <p:sp>
        <p:nvSpPr>
          <p:cNvPr id="12" name="ZoneTexte 11">
            <a:extLst>
              <a:ext uri="{FF2B5EF4-FFF2-40B4-BE49-F238E27FC236}">
                <a16:creationId xmlns:a16="http://schemas.microsoft.com/office/drawing/2014/main" id="{D269C9F0-AB56-6079-9132-1D0ACC0589EC}"/>
              </a:ext>
            </a:extLst>
          </p:cNvPr>
          <p:cNvSpPr txBox="1"/>
          <p:nvPr/>
        </p:nvSpPr>
        <p:spPr>
          <a:xfrm>
            <a:off x="6168688" y="1912027"/>
            <a:ext cx="1815737" cy="507831"/>
          </a:xfrm>
          <a:prstGeom prst="rect">
            <a:avLst/>
          </a:prstGeom>
          <a:noFill/>
          <a:ln>
            <a:solidFill>
              <a:srgbClr val="FF0000"/>
            </a:solidFill>
          </a:ln>
        </p:spPr>
        <p:txBody>
          <a:bodyPr wrap="square" rtlCol="0">
            <a:spAutoFit/>
          </a:bodyPr>
          <a:lstStyle/>
          <a:p>
            <a:pPr algn="ctr"/>
            <a:r>
              <a:rPr lang="fr-FR" sz="1350" i="1" dirty="0">
                <a:solidFill>
                  <a:schemeClr val="tx1">
                    <a:lumMod val="65000"/>
                    <a:lumOff val="35000"/>
                  </a:schemeClr>
                </a:solidFill>
              </a:rPr>
              <a:t>Indicateur lié à l’activité</a:t>
            </a:r>
          </a:p>
        </p:txBody>
      </p:sp>
      <p:sp>
        <p:nvSpPr>
          <p:cNvPr id="9" name="Flèche : droite 8">
            <a:extLst>
              <a:ext uri="{FF2B5EF4-FFF2-40B4-BE49-F238E27FC236}">
                <a16:creationId xmlns:a16="http://schemas.microsoft.com/office/drawing/2014/main" id="{D6EBB70A-B160-C9FB-11BD-09A50ACB5B56}"/>
              </a:ext>
            </a:extLst>
          </p:cNvPr>
          <p:cNvSpPr/>
          <p:nvPr/>
        </p:nvSpPr>
        <p:spPr>
          <a:xfrm rot="11790092">
            <a:off x="5846559" y="1954344"/>
            <a:ext cx="310119" cy="1527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350" dirty="0"/>
          </a:p>
        </p:txBody>
      </p:sp>
      <p:sp>
        <p:nvSpPr>
          <p:cNvPr id="10" name="Flèche : droite 9">
            <a:extLst>
              <a:ext uri="{FF2B5EF4-FFF2-40B4-BE49-F238E27FC236}">
                <a16:creationId xmlns:a16="http://schemas.microsoft.com/office/drawing/2014/main" id="{8F9B319B-DF09-356F-99AF-245EC756D508}"/>
              </a:ext>
            </a:extLst>
          </p:cNvPr>
          <p:cNvSpPr/>
          <p:nvPr/>
        </p:nvSpPr>
        <p:spPr>
          <a:xfrm rot="14800614">
            <a:off x="6403719" y="2780621"/>
            <a:ext cx="310119" cy="1527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5F5BF00C-CF8B-8EDC-D2BF-7F89E435FEB0}"/>
              </a:ext>
            </a:extLst>
          </p:cNvPr>
          <p:cNvPicPr>
            <a:picLocks noChangeAspect="1"/>
          </p:cNvPicPr>
          <p:nvPr/>
        </p:nvPicPr>
        <p:blipFill>
          <a:blip r:embed="rId3"/>
          <a:stretch>
            <a:fillRect/>
          </a:stretch>
        </p:blipFill>
        <p:spPr>
          <a:xfrm>
            <a:off x="328499" y="1326021"/>
            <a:ext cx="1715838" cy="383806"/>
          </a:xfrm>
          <a:prstGeom prst="rect">
            <a:avLst/>
          </a:prstGeom>
        </p:spPr>
      </p:pic>
    </p:spTree>
    <p:extLst>
      <p:ext uri="{BB962C8B-B14F-4D97-AF65-F5344CB8AC3E}">
        <p14:creationId xmlns:p14="http://schemas.microsoft.com/office/powerpoint/2010/main" val="3838740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493416F-7429-D808-0015-170895C70844}"/>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3" name="ZoneTexte 2">
            <a:extLst>
              <a:ext uri="{FF2B5EF4-FFF2-40B4-BE49-F238E27FC236}">
                <a16:creationId xmlns:a16="http://schemas.microsoft.com/office/drawing/2014/main" id="{E8CB9EFA-6825-63F6-C5C5-1BE8D7430B32}"/>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pic>
        <p:nvPicPr>
          <p:cNvPr id="5" name="Image 4">
            <a:extLst>
              <a:ext uri="{FF2B5EF4-FFF2-40B4-BE49-F238E27FC236}">
                <a16:creationId xmlns:a16="http://schemas.microsoft.com/office/drawing/2014/main" id="{A45124D1-038B-9EF1-7C1C-412AAB3AD990}"/>
              </a:ext>
            </a:extLst>
          </p:cNvPr>
          <p:cNvPicPr>
            <a:picLocks noChangeAspect="1"/>
          </p:cNvPicPr>
          <p:nvPr/>
        </p:nvPicPr>
        <p:blipFill>
          <a:blip r:embed="rId2"/>
          <a:stretch>
            <a:fillRect/>
          </a:stretch>
        </p:blipFill>
        <p:spPr>
          <a:xfrm>
            <a:off x="173808" y="1182189"/>
            <a:ext cx="6965761" cy="3961312"/>
          </a:xfrm>
          <a:prstGeom prst="rect">
            <a:avLst/>
          </a:prstGeom>
        </p:spPr>
      </p:pic>
      <p:sp>
        <p:nvSpPr>
          <p:cNvPr id="6" name="Rectangle 5">
            <a:extLst>
              <a:ext uri="{FF2B5EF4-FFF2-40B4-BE49-F238E27FC236}">
                <a16:creationId xmlns:a16="http://schemas.microsoft.com/office/drawing/2014/main" id="{BAD6AF15-E0B6-4F68-1B3C-28E2934D0F8E}"/>
              </a:ext>
            </a:extLst>
          </p:cNvPr>
          <p:cNvSpPr/>
          <p:nvPr/>
        </p:nvSpPr>
        <p:spPr>
          <a:xfrm>
            <a:off x="254725" y="1743891"/>
            <a:ext cx="659675" cy="143691"/>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50" dirty="0">
                <a:solidFill>
                  <a:schemeClr val="tx1">
                    <a:lumMod val="65000"/>
                    <a:lumOff val="35000"/>
                  </a:schemeClr>
                </a:solidFill>
              </a:rPr>
              <a:t>Nom Prénom</a:t>
            </a:r>
          </a:p>
        </p:txBody>
      </p:sp>
      <p:sp>
        <p:nvSpPr>
          <p:cNvPr id="7" name="ZoneTexte 6">
            <a:extLst>
              <a:ext uri="{FF2B5EF4-FFF2-40B4-BE49-F238E27FC236}">
                <a16:creationId xmlns:a16="http://schemas.microsoft.com/office/drawing/2014/main" id="{E764B4EB-2E5F-3313-51F0-699BA8303242}"/>
              </a:ext>
            </a:extLst>
          </p:cNvPr>
          <p:cNvSpPr txBox="1"/>
          <p:nvPr/>
        </p:nvSpPr>
        <p:spPr>
          <a:xfrm>
            <a:off x="7249886" y="1404253"/>
            <a:ext cx="1783080" cy="1131079"/>
          </a:xfrm>
          <a:prstGeom prst="rect">
            <a:avLst/>
          </a:prstGeom>
          <a:noFill/>
        </p:spPr>
        <p:txBody>
          <a:bodyPr wrap="square" rtlCol="0">
            <a:spAutoFit/>
          </a:bodyPr>
          <a:lstStyle/>
          <a:p>
            <a:r>
              <a:rPr lang="fr-FR" sz="1350" dirty="0"/>
              <a:t>Pour chaque étudiant, on évalue le niveau de réussite des différents indicateurs liés à l’activité :</a:t>
            </a:r>
          </a:p>
        </p:txBody>
      </p:sp>
      <p:sp>
        <p:nvSpPr>
          <p:cNvPr id="8" name="ZoneTexte 7">
            <a:extLst>
              <a:ext uri="{FF2B5EF4-FFF2-40B4-BE49-F238E27FC236}">
                <a16:creationId xmlns:a16="http://schemas.microsoft.com/office/drawing/2014/main" id="{5F903672-D6CA-D639-E2FB-81178D8EE286}"/>
              </a:ext>
            </a:extLst>
          </p:cNvPr>
          <p:cNvSpPr txBox="1"/>
          <p:nvPr/>
        </p:nvSpPr>
        <p:spPr>
          <a:xfrm>
            <a:off x="7249885" y="2512250"/>
            <a:ext cx="1783080" cy="253916"/>
          </a:xfrm>
          <a:prstGeom prst="rect">
            <a:avLst/>
          </a:prstGeom>
          <a:solidFill>
            <a:schemeClr val="bg1">
              <a:lumMod val="75000"/>
            </a:schemeClr>
          </a:solidFill>
        </p:spPr>
        <p:txBody>
          <a:bodyPr wrap="square" rtlCol="0">
            <a:spAutoFit/>
          </a:bodyPr>
          <a:lstStyle/>
          <a:p>
            <a:pPr algn="ctr"/>
            <a:r>
              <a:rPr lang="fr-FR" sz="1050" dirty="0"/>
              <a:t>Absent</a:t>
            </a:r>
            <a:endParaRPr lang="fr-FR" sz="1350" dirty="0"/>
          </a:p>
        </p:txBody>
      </p:sp>
      <p:sp>
        <p:nvSpPr>
          <p:cNvPr id="9" name="ZoneTexte 8">
            <a:extLst>
              <a:ext uri="{FF2B5EF4-FFF2-40B4-BE49-F238E27FC236}">
                <a16:creationId xmlns:a16="http://schemas.microsoft.com/office/drawing/2014/main" id="{05AF3BDD-BAA8-3CB1-44B7-CC6748E4EE32}"/>
              </a:ext>
            </a:extLst>
          </p:cNvPr>
          <p:cNvSpPr txBox="1"/>
          <p:nvPr/>
        </p:nvSpPr>
        <p:spPr>
          <a:xfrm>
            <a:off x="7249886" y="3140577"/>
            <a:ext cx="1783079" cy="253916"/>
          </a:xfrm>
          <a:prstGeom prst="rect">
            <a:avLst/>
          </a:prstGeom>
          <a:solidFill>
            <a:srgbClr val="FF0000"/>
          </a:solidFill>
        </p:spPr>
        <p:txBody>
          <a:bodyPr wrap="square" rtlCol="0">
            <a:spAutoFit/>
          </a:bodyPr>
          <a:lstStyle/>
          <a:p>
            <a:pPr algn="ctr"/>
            <a:r>
              <a:rPr lang="fr-FR" sz="1050" dirty="0"/>
              <a:t>Pas de réussite ou non fait</a:t>
            </a:r>
            <a:endParaRPr lang="fr-FR" sz="1350" dirty="0"/>
          </a:p>
        </p:txBody>
      </p:sp>
      <p:sp>
        <p:nvSpPr>
          <p:cNvPr id="10" name="ZoneTexte 9">
            <a:extLst>
              <a:ext uri="{FF2B5EF4-FFF2-40B4-BE49-F238E27FC236}">
                <a16:creationId xmlns:a16="http://schemas.microsoft.com/office/drawing/2014/main" id="{3DE4B6B2-5DCE-E000-BD02-A299F7D7308A}"/>
              </a:ext>
            </a:extLst>
          </p:cNvPr>
          <p:cNvSpPr txBox="1"/>
          <p:nvPr/>
        </p:nvSpPr>
        <p:spPr>
          <a:xfrm>
            <a:off x="7249886" y="3454741"/>
            <a:ext cx="1783080" cy="253916"/>
          </a:xfrm>
          <a:prstGeom prst="rect">
            <a:avLst/>
          </a:prstGeom>
          <a:solidFill>
            <a:srgbClr val="FFC000"/>
          </a:solidFill>
        </p:spPr>
        <p:txBody>
          <a:bodyPr wrap="square" rtlCol="0">
            <a:spAutoFit/>
          </a:bodyPr>
          <a:lstStyle/>
          <a:p>
            <a:pPr algn="ctr"/>
            <a:r>
              <a:rPr lang="fr-FR" sz="1050" dirty="0"/>
              <a:t>Réussite partielle</a:t>
            </a:r>
          </a:p>
        </p:txBody>
      </p:sp>
      <p:sp>
        <p:nvSpPr>
          <p:cNvPr id="11" name="ZoneTexte 10">
            <a:extLst>
              <a:ext uri="{FF2B5EF4-FFF2-40B4-BE49-F238E27FC236}">
                <a16:creationId xmlns:a16="http://schemas.microsoft.com/office/drawing/2014/main" id="{28349BBC-E13E-207A-CB49-AB2B2FFAE2DB}"/>
              </a:ext>
            </a:extLst>
          </p:cNvPr>
          <p:cNvSpPr txBox="1"/>
          <p:nvPr/>
        </p:nvSpPr>
        <p:spPr>
          <a:xfrm>
            <a:off x="7249886" y="3768905"/>
            <a:ext cx="1783080" cy="253916"/>
          </a:xfrm>
          <a:prstGeom prst="rect">
            <a:avLst/>
          </a:prstGeom>
          <a:solidFill>
            <a:srgbClr val="92D050"/>
          </a:solidFill>
        </p:spPr>
        <p:txBody>
          <a:bodyPr wrap="square" rtlCol="0">
            <a:spAutoFit/>
          </a:bodyPr>
          <a:lstStyle/>
          <a:p>
            <a:pPr algn="ctr"/>
            <a:r>
              <a:rPr lang="fr-FR" sz="1050" dirty="0"/>
              <a:t>Réussite totale avec aide</a:t>
            </a:r>
            <a:endParaRPr lang="fr-FR" sz="1350" dirty="0"/>
          </a:p>
        </p:txBody>
      </p:sp>
      <p:sp>
        <p:nvSpPr>
          <p:cNvPr id="12" name="ZoneTexte 11">
            <a:extLst>
              <a:ext uri="{FF2B5EF4-FFF2-40B4-BE49-F238E27FC236}">
                <a16:creationId xmlns:a16="http://schemas.microsoft.com/office/drawing/2014/main" id="{802BEC0B-C2BB-1D5B-AD44-ED85872A8333}"/>
              </a:ext>
            </a:extLst>
          </p:cNvPr>
          <p:cNvSpPr txBox="1"/>
          <p:nvPr/>
        </p:nvSpPr>
        <p:spPr>
          <a:xfrm>
            <a:off x="7249886" y="4083068"/>
            <a:ext cx="1783080" cy="253916"/>
          </a:xfrm>
          <a:prstGeom prst="rect">
            <a:avLst/>
          </a:prstGeom>
          <a:solidFill>
            <a:srgbClr val="00B050"/>
          </a:solidFill>
        </p:spPr>
        <p:txBody>
          <a:bodyPr wrap="square" rtlCol="0">
            <a:spAutoFit/>
          </a:bodyPr>
          <a:lstStyle/>
          <a:p>
            <a:pPr algn="ctr"/>
            <a:r>
              <a:rPr lang="fr-FR" sz="1050" dirty="0"/>
              <a:t>Réussite totale en autonomie</a:t>
            </a:r>
          </a:p>
        </p:txBody>
      </p:sp>
      <p:sp>
        <p:nvSpPr>
          <p:cNvPr id="13" name="ZoneTexte 12">
            <a:extLst>
              <a:ext uri="{FF2B5EF4-FFF2-40B4-BE49-F238E27FC236}">
                <a16:creationId xmlns:a16="http://schemas.microsoft.com/office/drawing/2014/main" id="{171C52E7-AFCF-3AE5-7772-3ECF2C35414E}"/>
              </a:ext>
            </a:extLst>
          </p:cNvPr>
          <p:cNvSpPr txBox="1"/>
          <p:nvPr/>
        </p:nvSpPr>
        <p:spPr>
          <a:xfrm>
            <a:off x="7260732" y="2826413"/>
            <a:ext cx="1783080" cy="253916"/>
          </a:xfrm>
          <a:prstGeom prst="rect">
            <a:avLst/>
          </a:prstGeom>
          <a:solidFill>
            <a:srgbClr val="00B0F0"/>
          </a:solidFill>
        </p:spPr>
        <p:txBody>
          <a:bodyPr wrap="square" rtlCol="0">
            <a:spAutoFit/>
          </a:bodyPr>
          <a:lstStyle/>
          <a:p>
            <a:pPr algn="ctr"/>
            <a:r>
              <a:rPr lang="fr-FR" sz="1050" dirty="0"/>
              <a:t>Non évaluable</a:t>
            </a:r>
            <a:endParaRPr lang="fr-FR" sz="1350" dirty="0"/>
          </a:p>
        </p:txBody>
      </p:sp>
      <p:sp>
        <p:nvSpPr>
          <p:cNvPr id="14" name="ZoneTexte 13">
            <a:extLst>
              <a:ext uri="{FF2B5EF4-FFF2-40B4-BE49-F238E27FC236}">
                <a16:creationId xmlns:a16="http://schemas.microsoft.com/office/drawing/2014/main" id="{6A4A3183-980E-23C8-5AA4-7E2E33F52B14}"/>
              </a:ext>
            </a:extLst>
          </p:cNvPr>
          <p:cNvSpPr txBox="1"/>
          <p:nvPr/>
        </p:nvSpPr>
        <p:spPr>
          <a:xfrm>
            <a:off x="7249885" y="4397233"/>
            <a:ext cx="1783080" cy="253916"/>
          </a:xfrm>
          <a:prstGeom prst="rect">
            <a:avLst/>
          </a:prstGeom>
          <a:solidFill>
            <a:schemeClr val="bg1"/>
          </a:solidFill>
          <a:ln>
            <a:solidFill>
              <a:schemeClr val="bg1">
                <a:lumMod val="50000"/>
              </a:schemeClr>
            </a:solidFill>
          </a:ln>
        </p:spPr>
        <p:txBody>
          <a:bodyPr wrap="square" rtlCol="0">
            <a:spAutoFit/>
          </a:bodyPr>
          <a:lstStyle/>
          <a:p>
            <a:pPr algn="ctr"/>
            <a:r>
              <a:rPr lang="fr-FR" sz="1050" dirty="0"/>
              <a:t>Auto Evaluation</a:t>
            </a:r>
          </a:p>
        </p:txBody>
      </p:sp>
    </p:spTree>
    <p:extLst>
      <p:ext uri="{BB962C8B-B14F-4D97-AF65-F5344CB8AC3E}">
        <p14:creationId xmlns:p14="http://schemas.microsoft.com/office/powerpoint/2010/main" val="73026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887897" y="1680326"/>
            <a:ext cx="7368208" cy="461665"/>
          </a:xfrm>
          <a:prstGeom prst="rect">
            <a:avLst/>
          </a:prstGeom>
          <a:noFill/>
        </p:spPr>
        <p:txBody>
          <a:bodyPr wrap="square" rtlCol="0">
            <a:spAutoFit/>
          </a:bodyPr>
          <a:lstStyle/>
          <a:p>
            <a:pPr algn="ctr"/>
            <a:r>
              <a:rPr lang="fr-FR" sz="2400" dirty="0">
                <a:latin typeface="Calibri" panose="020F0502020204030204" pitchFamily="34" charset="0"/>
                <a:ea typeface="Calibri" panose="020F0502020204030204" pitchFamily="34" charset="0"/>
                <a:cs typeface="Times New Roman" panose="02020603050405020304" pitchFamily="18" charset="0"/>
              </a:rPr>
              <a:t>Tâches professionnelles associées</a:t>
            </a:r>
            <a:endParaRPr lang="fr-FR" sz="2400" dirty="0"/>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34227"/>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8" name="ZoneTexte 7">
            <a:extLst>
              <a:ext uri="{FF2B5EF4-FFF2-40B4-BE49-F238E27FC236}">
                <a16:creationId xmlns:a16="http://schemas.microsoft.com/office/drawing/2014/main" id="{1CCCE3D2-1B41-9149-5679-6032D34C0107}"/>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graphicFrame>
        <p:nvGraphicFramePr>
          <p:cNvPr id="6" name="Tableau 12">
            <a:extLst>
              <a:ext uri="{FF2B5EF4-FFF2-40B4-BE49-F238E27FC236}">
                <a16:creationId xmlns:a16="http://schemas.microsoft.com/office/drawing/2014/main" id="{FC827A44-6A2F-7435-B04A-01626C61DCAC}"/>
              </a:ext>
            </a:extLst>
          </p:cNvPr>
          <p:cNvGraphicFramePr>
            <a:graphicFrameLocks noGrp="1"/>
          </p:cNvGraphicFramePr>
          <p:nvPr/>
        </p:nvGraphicFramePr>
        <p:xfrm>
          <a:off x="489098" y="2471687"/>
          <a:ext cx="8165805" cy="1623519"/>
        </p:xfrm>
        <a:graphic>
          <a:graphicData uri="http://schemas.openxmlformats.org/drawingml/2006/table">
            <a:tbl>
              <a:tblPr firstRow="1" bandRow="1">
                <a:tableStyleId>{5C22544A-7EE6-4342-B048-85BDC9FD1C3A}</a:tableStyleId>
              </a:tblPr>
              <a:tblGrid>
                <a:gridCol w="730105">
                  <a:extLst>
                    <a:ext uri="{9D8B030D-6E8A-4147-A177-3AD203B41FA5}">
                      <a16:colId xmlns:a16="http://schemas.microsoft.com/office/drawing/2014/main" val="2503127273"/>
                    </a:ext>
                  </a:extLst>
                </a:gridCol>
                <a:gridCol w="7435700">
                  <a:extLst>
                    <a:ext uri="{9D8B030D-6E8A-4147-A177-3AD203B41FA5}">
                      <a16:colId xmlns:a16="http://schemas.microsoft.com/office/drawing/2014/main" val="2549034849"/>
                    </a:ext>
                  </a:extLst>
                </a:gridCol>
              </a:tblGrid>
              <a:tr h="541173">
                <a:tc>
                  <a:txBody>
                    <a:bodyPr/>
                    <a:lstStyle/>
                    <a:p>
                      <a:pPr algn="ctr"/>
                      <a:r>
                        <a:rPr lang="fr-FR" sz="1800" b="1" kern="1200" dirty="0">
                          <a:solidFill>
                            <a:schemeClr val="dk1"/>
                          </a:solidFill>
                          <a:latin typeface="+mn-lt"/>
                          <a:ea typeface="+mn-ea"/>
                          <a:cs typeface="+mn-cs"/>
                        </a:rPr>
                        <a:t>T5-1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fr-FR" sz="1800" b="0" kern="1200" dirty="0">
                          <a:solidFill>
                            <a:schemeClr val="dk1"/>
                          </a:solidFill>
                          <a:latin typeface="+mn-lt"/>
                          <a:ea typeface="+mn-ea"/>
                          <a:cs typeface="+mn-cs"/>
                        </a:rPr>
                        <a:t>Définir la stratégie de maintenance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714249811"/>
                  </a:ext>
                </a:extLst>
              </a:tr>
              <a:tr h="541173">
                <a:tc>
                  <a:txBody>
                    <a:bodyPr/>
                    <a:lstStyle/>
                    <a:p>
                      <a:pPr algn="ctr"/>
                      <a:r>
                        <a:rPr lang="fr-FR" sz="1800" b="1" kern="1200" dirty="0">
                          <a:solidFill>
                            <a:schemeClr val="dk1"/>
                          </a:solidFill>
                          <a:latin typeface="+mn-lt"/>
                          <a:ea typeface="+mn-ea"/>
                          <a:cs typeface="+mn-cs"/>
                        </a:rPr>
                        <a:t>T5-2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fr-FR" sz="1800" b="0" kern="1200" dirty="0">
                          <a:solidFill>
                            <a:schemeClr val="dk1"/>
                          </a:solidFill>
                          <a:latin typeface="+mn-lt"/>
                          <a:ea typeface="+mn-ea"/>
                          <a:cs typeface="+mn-cs"/>
                        </a:rPr>
                        <a:t>Mettre en place et/ou optimiser l’organisation des activités de maintenance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39316212"/>
                  </a:ext>
                </a:extLst>
              </a:tr>
              <a:tr h="541173">
                <a:tc>
                  <a:txBody>
                    <a:bodyPr/>
                    <a:lstStyle/>
                    <a:p>
                      <a:pPr algn="ctr"/>
                      <a:r>
                        <a:rPr lang="fr-FR" sz="1800" b="1" kern="1200" dirty="0">
                          <a:solidFill>
                            <a:schemeClr val="dk1"/>
                          </a:solidFill>
                          <a:latin typeface="+mn-lt"/>
                          <a:ea typeface="+mn-ea"/>
                          <a:cs typeface="+mn-cs"/>
                        </a:rPr>
                        <a:t>T5-3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kern="1200" dirty="0">
                          <a:solidFill>
                            <a:schemeClr val="dk1"/>
                          </a:solidFill>
                          <a:latin typeface="+mn-lt"/>
                          <a:ea typeface="+mn-ea"/>
                          <a:cs typeface="+mn-cs"/>
                        </a:rPr>
                        <a:t>Définir et/ou planifier la maintenance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63778837"/>
                  </a:ext>
                </a:extLst>
              </a:tr>
            </a:tbl>
          </a:graphicData>
        </a:graphic>
      </p:graphicFrame>
    </p:spTree>
    <p:extLst>
      <p:ext uri="{BB962C8B-B14F-4D97-AF65-F5344CB8AC3E}">
        <p14:creationId xmlns:p14="http://schemas.microsoft.com/office/powerpoint/2010/main" val="162401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A933AD8-A9F4-0A53-017D-266D45348463}"/>
              </a:ext>
            </a:extLst>
          </p:cNvPr>
          <p:cNvGraphicFramePr>
            <a:graphicFrameLocks noGrp="1"/>
          </p:cNvGraphicFramePr>
          <p:nvPr/>
        </p:nvGraphicFramePr>
        <p:xfrm>
          <a:off x="628650" y="1369219"/>
          <a:ext cx="8154184" cy="3403906"/>
        </p:xfrm>
        <a:graphic>
          <a:graphicData uri="http://schemas.openxmlformats.org/drawingml/2006/table">
            <a:tbl>
              <a:tblPr firstRow="1" firstCol="1" bandRow="1"/>
              <a:tblGrid>
                <a:gridCol w="622169">
                  <a:extLst>
                    <a:ext uri="{9D8B030D-6E8A-4147-A177-3AD203B41FA5}">
                      <a16:colId xmlns:a16="http://schemas.microsoft.com/office/drawing/2014/main" val="1287963875"/>
                    </a:ext>
                  </a:extLst>
                </a:gridCol>
                <a:gridCol w="3219339">
                  <a:extLst>
                    <a:ext uri="{9D8B030D-6E8A-4147-A177-3AD203B41FA5}">
                      <a16:colId xmlns:a16="http://schemas.microsoft.com/office/drawing/2014/main" val="2950321661"/>
                    </a:ext>
                  </a:extLst>
                </a:gridCol>
                <a:gridCol w="162560">
                  <a:extLst>
                    <a:ext uri="{9D8B030D-6E8A-4147-A177-3AD203B41FA5}">
                      <a16:colId xmlns:a16="http://schemas.microsoft.com/office/drawing/2014/main" val="4220725991"/>
                    </a:ext>
                  </a:extLst>
                </a:gridCol>
                <a:gridCol w="615066">
                  <a:extLst>
                    <a:ext uri="{9D8B030D-6E8A-4147-A177-3AD203B41FA5}">
                      <a16:colId xmlns:a16="http://schemas.microsoft.com/office/drawing/2014/main" val="1608920544"/>
                    </a:ext>
                  </a:extLst>
                </a:gridCol>
                <a:gridCol w="3535050">
                  <a:extLst>
                    <a:ext uri="{9D8B030D-6E8A-4147-A177-3AD203B41FA5}">
                      <a16:colId xmlns:a16="http://schemas.microsoft.com/office/drawing/2014/main" val="2605058183"/>
                    </a:ext>
                  </a:extLst>
                </a:gridCol>
              </a:tblGrid>
              <a:tr h="346585">
                <a:tc gridSpan="2">
                  <a:txBody>
                    <a:bodyPr/>
                    <a:lstStyle/>
                    <a:p>
                      <a:pPr algn="ctr">
                        <a:lnSpc>
                          <a:spcPct val="107000"/>
                        </a:lnSpc>
                        <a:spcAft>
                          <a:spcPts val="800"/>
                        </a:spcAft>
                      </a:pPr>
                      <a:r>
                        <a:rPr lang="fr-FR" sz="1800" b="1" kern="1200" dirty="0">
                          <a:solidFill>
                            <a:schemeClr val="bg1">
                              <a:lumMod val="50000"/>
                            </a:schemeClr>
                          </a:solidFill>
                          <a:latin typeface="+mn-lt"/>
                          <a:ea typeface="+mn-ea"/>
                          <a:cs typeface="+mn-cs"/>
                        </a:rPr>
                        <a:t>Rappel Référentiel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rowSpan="5">
                  <a:txBody>
                    <a:bodyPr/>
                    <a:lstStyle/>
                    <a:p>
                      <a:pPr>
                        <a:lnSpc>
                          <a:spcPct val="107000"/>
                        </a:lnSpc>
                        <a:spcAft>
                          <a:spcPts val="800"/>
                        </a:spcAft>
                      </a:pPr>
                      <a:r>
                        <a:rPr lang="fr-FR" sz="1800" b="1" kern="1200" dirty="0">
                          <a:solidFill>
                            <a:schemeClr val="tx1"/>
                          </a:solidFill>
                          <a:latin typeface="+mn-lt"/>
                          <a:ea typeface="+mn-ea"/>
                          <a:cs typeface="+mn-cs"/>
                        </a:rPr>
                        <a:t> </a:t>
                      </a:r>
                    </a:p>
                    <a:p>
                      <a:pPr algn="ctr">
                        <a:lnSpc>
                          <a:spcPct val="107000"/>
                        </a:lnSpc>
                        <a:spcAft>
                          <a:spcPts val="800"/>
                        </a:spcAft>
                      </a:pPr>
                      <a:r>
                        <a:rPr lang="fr-FR" sz="1800" kern="1200" dirty="0">
                          <a:solidFill>
                            <a:schemeClr val="tx1"/>
                          </a:solidFill>
                          <a:latin typeface="+mn-lt"/>
                          <a:ea typeface="+mn-ea"/>
                          <a:cs typeface="+mn-cs"/>
                        </a:rPr>
                        <a:t> </a:t>
                      </a:r>
                    </a:p>
                    <a:p>
                      <a:pPr>
                        <a:lnSpc>
                          <a:spcPct val="107000"/>
                        </a:lnSpc>
                        <a:spcAft>
                          <a:spcPts val="800"/>
                        </a:spcAft>
                      </a:pPr>
                      <a:r>
                        <a:rPr lang="fr-FR" sz="1800" kern="1200" dirty="0">
                          <a:solidFill>
                            <a:schemeClr val="tx1"/>
                          </a:solidFill>
                          <a:latin typeface="+mn-lt"/>
                          <a:ea typeface="+mn-ea"/>
                          <a:cs typeface="+mn-cs"/>
                        </a:rPr>
                        <a:t> </a:t>
                      </a:r>
                    </a:p>
                    <a:p>
                      <a:pPr>
                        <a:lnSpc>
                          <a:spcPct val="107000"/>
                        </a:lnSpc>
                        <a:spcAft>
                          <a:spcPts val="800"/>
                        </a:spcAft>
                      </a:pPr>
                      <a:r>
                        <a:rPr lang="fr-FR" sz="1800" kern="1200" dirty="0">
                          <a:solidFill>
                            <a:schemeClr val="tx1"/>
                          </a:solidFill>
                          <a:latin typeface="+mn-lt"/>
                          <a:ea typeface="+mn-ea"/>
                          <a:cs typeface="+mn-cs"/>
                        </a:rPr>
                        <a:t> </a:t>
                      </a:r>
                    </a:p>
                    <a:p>
                      <a:pPr>
                        <a:lnSpc>
                          <a:spcPct val="107000"/>
                        </a:lnSpc>
                        <a:spcAft>
                          <a:spcPts val="800"/>
                        </a:spcAft>
                      </a:pPr>
                      <a:r>
                        <a:rPr lang="fr-FR" sz="1800" kern="1200" dirty="0">
                          <a:solidFill>
                            <a:schemeClr val="tx1"/>
                          </a:solidFill>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gridSpan="2">
                  <a:txBody>
                    <a:bodyPr/>
                    <a:lstStyle/>
                    <a:p>
                      <a:pPr algn="ctr">
                        <a:lnSpc>
                          <a:spcPct val="107000"/>
                        </a:lnSpc>
                        <a:spcAft>
                          <a:spcPts val="800"/>
                        </a:spcAft>
                      </a:pPr>
                      <a:r>
                        <a:rPr lang="fr-FR" sz="1800" b="1" kern="1200" dirty="0">
                          <a:solidFill>
                            <a:schemeClr val="tx1"/>
                          </a:solidFill>
                          <a:latin typeface="+mn-lt"/>
                          <a:ea typeface="+mn-ea"/>
                          <a:cs typeface="+mn-cs"/>
                        </a:rPr>
                        <a:t>Référentiel 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417"/>
                    </a:solidFill>
                  </a:tcPr>
                </a:tc>
                <a:tc hMerge="1">
                  <a:txBody>
                    <a:bodyPr/>
                    <a:lstStyle/>
                    <a:p>
                      <a:endParaRPr lang="fr-FR"/>
                    </a:p>
                  </a:txBody>
                  <a:tcPr/>
                </a:tc>
                <a:extLst>
                  <a:ext uri="{0D108BD9-81ED-4DB2-BD59-A6C34878D82A}">
                    <a16:rowId xmlns:a16="http://schemas.microsoft.com/office/drawing/2014/main" val="3557201668"/>
                  </a:ext>
                </a:extLst>
              </a:tr>
              <a:tr h="587026">
                <a:tc gridSpan="2">
                  <a:txBody>
                    <a:bodyPr/>
                    <a:lstStyle/>
                    <a:p>
                      <a:pPr algn="ctr">
                        <a:lnSpc>
                          <a:spcPct val="107000"/>
                        </a:lnSpc>
                        <a:spcAft>
                          <a:spcPts val="800"/>
                        </a:spcAft>
                      </a:pPr>
                      <a:r>
                        <a:rPr lang="fr-FR" sz="1800" kern="1200" dirty="0">
                          <a:solidFill>
                            <a:schemeClr val="bg1">
                              <a:lumMod val="50000"/>
                            </a:schemeClr>
                          </a:solidFill>
                          <a:latin typeface="+mn-lt"/>
                          <a:ea typeface="+mn-ea"/>
                          <a:cs typeface="+mn-cs"/>
                        </a:rPr>
                        <a:t>C3 Organiser l’activité de maintenance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vMerge="1">
                  <a:txBody>
                    <a:bodyPr/>
                    <a:lstStyle/>
                    <a:p>
                      <a:pPr algn="ctr">
                        <a:lnSpc>
                          <a:spcPct val="107000"/>
                        </a:lnSpc>
                        <a:spcAft>
                          <a:spcPts val="800"/>
                        </a:spcAft>
                      </a:pPr>
                      <a:r>
                        <a:rPr lang="fr-FR" sz="2400" kern="1200" dirty="0">
                          <a:solidFill>
                            <a:schemeClr val="tx1"/>
                          </a:solidFill>
                          <a:latin typeface="+mn-lt"/>
                          <a:ea typeface="+mn-ea"/>
                          <a:cs typeface="+mn-cs"/>
                        </a:rPr>
                        <a:t> </a:t>
                      </a: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gridSpan="2">
                  <a:txBody>
                    <a:bodyPr/>
                    <a:lstStyle/>
                    <a:p>
                      <a:pPr algn="ctr">
                        <a:lnSpc>
                          <a:spcPct val="107000"/>
                        </a:lnSpc>
                        <a:spcAft>
                          <a:spcPts val="0"/>
                        </a:spcAft>
                      </a:pPr>
                      <a:r>
                        <a:rPr lang="fr-FR" sz="1800" b="0" kern="1200" dirty="0">
                          <a:solidFill>
                            <a:schemeClr val="tx1"/>
                          </a:solidFill>
                          <a:latin typeface="+mn-lt"/>
                          <a:ea typeface="+mn-ea"/>
                          <a:cs typeface="+mn-cs"/>
                        </a:rPr>
                        <a:t> </a:t>
                      </a:r>
                      <a:r>
                        <a:rPr lang="fr-FR" sz="1800" b="1" kern="1200" dirty="0">
                          <a:solidFill>
                            <a:schemeClr val="tx1"/>
                          </a:solidFill>
                          <a:latin typeface="+mn-lt"/>
                          <a:ea typeface="+mn-ea"/>
                          <a:cs typeface="+mn-cs"/>
                        </a:rPr>
                        <a:t>Bloc de compétences 5</a:t>
                      </a:r>
                    </a:p>
                    <a:p>
                      <a:pPr algn="ctr">
                        <a:lnSpc>
                          <a:spcPct val="107000"/>
                        </a:lnSpc>
                        <a:spcAft>
                          <a:spcPts val="800"/>
                        </a:spcAft>
                      </a:pPr>
                      <a:r>
                        <a:rPr lang="fr-FR" sz="1800" b="0" kern="1200" dirty="0">
                          <a:solidFill>
                            <a:schemeClr val="tx1"/>
                          </a:solidFill>
                          <a:latin typeface="+mn-lt"/>
                          <a:ea typeface="+mn-ea"/>
                          <a:cs typeface="+mn-cs"/>
                        </a:rPr>
                        <a:t>Organisation de la maintenance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417"/>
                    </a:solidFill>
                  </a:tcPr>
                </a:tc>
                <a:tc hMerge="1">
                  <a:txBody>
                    <a:bodyPr/>
                    <a:lstStyle/>
                    <a:p>
                      <a:endParaRPr lang="fr-FR"/>
                    </a:p>
                  </a:txBody>
                  <a:tcPr/>
                </a:tc>
                <a:extLst>
                  <a:ext uri="{0D108BD9-81ED-4DB2-BD59-A6C34878D82A}">
                    <a16:rowId xmlns:a16="http://schemas.microsoft.com/office/drawing/2014/main" val="3029968861"/>
                  </a:ext>
                </a:extLst>
              </a:tr>
              <a:tr h="709217">
                <a:tc>
                  <a:txBody>
                    <a:bodyPr/>
                    <a:lstStyle/>
                    <a:p>
                      <a:pPr>
                        <a:lnSpc>
                          <a:spcPct val="107000"/>
                        </a:lnSpc>
                        <a:spcAft>
                          <a:spcPts val="800"/>
                        </a:spcAft>
                      </a:pPr>
                      <a:r>
                        <a:rPr lang="fr-FR" sz="1800" kern="1200" dirty="0">
                          <a:solidFill>
                            <a:schemeClr val="bg1">
                              <a:lumMod val="50000"/>
                            </a:schemeClr>
                          </a:solidFill>
                          <a:latin typeface="+mn-lt"/>
                          <a:ea typeface="+mn-ea"/>
                          <a:cs typeface="+mn-cs"/>
                        </a:rPr>
                        <a:t>C31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kern="1200" dirty="0">
                          <a:solidFill>
                            <a:schemeClr val="bg1">
                              <a:lumMod val="50000"/>
                            </a:schemeClr>
                          </a:solidFill>
                          <a:latin typeface="+mn-lt"/>
                          <a:ea typeface="+mn-ea"/>
                          <a:cs typeface="+mn-cs"/>
                        </a:rPr>
                        <a:t>Organiser la stratégie et la logistique de maintenance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800"/>
                        </a:spcAft>
                      </a:pPr>
                      <a:r>
                        <a:rPr lang="fr-FR" sz="2400" kern="1200" dirty="0">
                          <a:solidFill>
                            <a:schemeClr val="tx1"/>
                          </a:solidFill>
                          <a:latin typeface="+mn-lt"/>
                          <a:ea typeface="+mn-ea"/>
                          <a:cs typeface="+mn-cs"/>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nSpc>
                          <a:spcPct val="107000"/>
                        </a:lnSpc>
                        <a:spcAft>
                          <a:spcPts val="800"/>
                        </a:spcAft>
                      </a:pPr>
                      <a:r>
                        <a:rPr lang="fr-FR" sz="1800" b="1" kern="1200" dirty="0">
                          <a:solidFill>
                            <a:schemeClr val="tx1"/>
                          </a:solidFill>
                          <a:latin typeface="+mn-lt"/>
                          <a:ea typeface="+mn-ea"/>
                          <a:cs typeface="+mn-cs"/>
                        </a:rPr>
                        <a:t>C51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a:lnSpc>
                          <a:spcPct val="107000"/>
                        </a:lnSpc>
                        <a:spcAft>
                          <a:spcPts val="800"/>
                        </a:spcAft>
                      </a:pPr>
                      <a:r>
                        <a:rPr lang="fr-FR" sz="1800" b="0" kern="1200" dirty="0">
                          <a:solidFill>
                            <a:schemeClr val="tx1"/>
                          </a:solidFill>
                          <a:latin typeface="+mn-lt"/>
                          <a:ea typeface="+mn-ea"/>
                          <a:cs typeface="+mn-cs"/>
                        </a:rPr>
                        <a:t>Analyser les indicateurs de maintenance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700588435"/>
                  </a:ext>
                </a:extLst>
              </a:tr>
              <a:tr h="880539">
                <a:tc>
                  <a:txBody>
                    <a:bodyPr/>
                    <a:lstStyle/>
                    <a:p>
                      <a:pPr>
                        <a:lnSpc>
                          <a:spcPct val="107000"/>
                        </a:lnSpc>
                        <a:spcAft>
                          <a:spcPts val="800"/>
                        </a:spcAft>
                      </a:pPr>
                      <a:r>
                        <a:rPr lang="fr-FR" sz="1800" kern="1200" dirty="0">
                          <a:solidFill>
                            <a:schemeClr val="bg1">
                              <a:lumMod val="50000"/>
                            </a:schemeClr>
                          </a:solidFill>
                          <a:latin typeface="+mn-lt"/>
                          <a:ea typeface="+mn-ea"/>
                          <a:cs typeface="+mn-cs"/>
                        </a:rPr>
                        <a:t>C32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kern="1200" dirty="0">
                          <a:solidFill>
                            <a:schemeClr val="bg1">
                              <a:lumMod val="50000"/>
                            </a:schemeClr>
                          </a:solidFill>
                          <a:latin typeface="+mn-lt"/>
                          <a:ea typeface="+mn-ea"/>
                          <a:cs typeface="+mn-cs"/>
                        </a:rPr>
                        <a:t>Préparer les interventions de maintenance corrective et préventive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800"/>
                        </a:spcAft>
                      </a:pPr>
                      <a:r>
                        <a:rPr lang="fr-FR" sz="2400" kern="1200" dirty="0">
                          <a:solidFill>
                            <a:schemeClr val="tx1"/>
                          </a:solidFill>
                          <a:latin typeface="+mn-lt"/>
                          <a:ea typeface="+mn-ea"/>
                          <a:cs typeface="+mn-cs"/>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nSpc>
                          <a:spcPct val="107000"/>
                        </a:lnSpc>
                        <a:spcAft>
                          <a:spcPts val="800"/>
                        </a:spcAft>
                      </a:pPr>
                      <a:r>
                        <a:rPr lang="fr-FR" sz="1800" b="1" kern="1200" dirty="0">
                          <a:solidFill>
                            <a:schemeClr val="tx1"/>
                          </a:solidFill>
                          <a:latin typeface="+mn-lt"/>
                          <a:ea typeface="+mn-ea"/>
                          <a:cs typeface="+mn-cs"/>
                        </a:rPr>
                        <a:t>C52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a:lnSpc>
                          <a:spcPct val="107000"/>
                        </a:lnSpc>
                        <a:spcAft>
                          <a:spcPts val="800"/>
                        </a:spcAft>
                      </a:pPr>
                      <a:r>
                        <a:rPr lang="fr-FR" sz="1800" b="0" kern="1200" dirty="0">
                          <a:solidFill>
                            <a:schemeClr val="tx1"/>
                          </a:solidFill>
                          <a:latin typeface="+mn-lt"/>
                          <a:ea typeface="+mn-ea"/>
                          <a:cs typeface="+mn-cs"/>
                        </a:rPr>
                        <a:t>Définir l’organisation d’une activité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57148700"/>
                  </a:ext>
                </a:extLst>
              </a:tr>
              <a:tr h="880539">
                <a:tc>
                  <a:txBody>
                    <a:bodyPr/>
                    <a:lstStyle/>
                    <a:p>
                      <a:pPr>
                        <a:lnSpc>
                          <a:spcPct val="107000"/>
                        </a:lnSpc>
                        <a:spcAft>
                          <a:spcPts val="800"/>
                        </a:spcAft>
                      </a:pPr>
                      <a:r>
                        <a:rPr lang="fr-FR" sz="1800" kern="1200" dirty="0">
                          <a:solidFill>
                            <a:schemeClr val="bg1">
                              <a:lumMod val="50000"/>
                            </a:schemeClr>
                          </a:solidFill>
                          <a:latin typeface="+mn-lt"/>
                          <a:ea typeface="+mn-ea"/>
                          <a:cs typeface="+mn-cs"/>
                        </a:rPr>
                        <a:t>C33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800" kern="1200" dirty="0">
                          <a:solidFill>
                            <a:schemeClr val="bg1">
                              <a:lumMod val="50000"/>
                            </a:schemeClr>
                          </a:solidFill>
                          <a:latin typeface="+mn-lt"/>
                          <a:ea typeface="+mn-ea"/>
                          <a:cs typeface="+mn-cs"/>
                        </a:rPr>
                        <a:t>Préparer les travaux d’amélioration ou d’intégration d’un nouveau bien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spcAft>
                          <a:spcPts val="800"/>
                        </a:spcAft>
                      </a:pPr>
                      <a:r>
                        <a:rPr lang="fr-FR" sz="2400" kern="1200" dirty="0">
                          <a:solidFill>
                            <a:schemeClr val="tx1"/>
                          </a:solidFill>
                          <a:latin typeface="+mn-lt"/>
                          <a:ea typeface="+mn-ea"/>
                          <a:cs typeface="+mn-cs"/>
                        </a:rPr>
                        <a:t> </a:t>
                      </a: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nSpc>
                          <a:spcPct val="107000"/>
                        </a:lnSpc>
                        <a:spcAft>
                          <a:spcPts val="800"/>
                        </a:spcAft>
                      </a:pPr>
                      <a:r>
                        <a:rPr lang="fr-FR" sz="1800" b="1" kern="1200" dirty="0">
                          <a:solidFill>
                            <a:schemeClr val="tx1"/>
                          </a:solidFill>
                          <a:latin typeface="+mn-lt"/>
                          <a:ea typeface="+mn-ea"/>
                          <a:cs typeface="+mn-cs"/>
                        </a:rPr>
                        <a:t>C53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a:lnSpc>
                          <a:spcPct val="107000"/>
                        </a:lnSpc>
                        <a:spcAft>
                          <a:spcPts val="800"/>
                        </a:spcAft>
                      </a:pPr>
                      <a:r>
                        <a:rPr lang="fr-FR" sz="1800" b="0" kern="1200" dirty="0">
                          <a:solidFill>
                            <a:schemeClr val="tx1"/>
                          </a:solidFill>
                          <a:latin typeface="+mn-lt"/>
                          <a:ea typeface="+mn-ea"/>
                          <a:cs typeface="+mn-cs"/>
                        </a:rPr>
                        <a:t>Organiser l’activité de maintenance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951323583"/>
                  </a:ext>
                </a:extLst>
              </a:tr>
            </a:tbl>
          </a:graphicData>
        </a:graphic>
      </p:graphicFrame>
      <p:sp>
        <p:nvSpPr>
          <p:cNvPr id="4" name="ZoneTexte 3">
            <a:extLst>
              <a:ext uri="{FF2B5EF4-FFF2-40B4-BE49-F238E27FC236}">
                <a16:creationId xmlns:a16="http://schemas.microsoft.com/office/drawing/2014/main" id="{522A752E-49CD-7C16-DE0A-9596DCBF926D}"/>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Tree>
    <p:extLst>
      <p:ext uri="{BB962C8B-B14F-4D97-AF65-F5344CB8AC3E}">
        <p14:creationId xmlns:p14="http://schemas.microsoft.com/office/powerpoint/2010/main" val="297342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6" name="ZoneTexte 5">
            <a:extLst>
              <a:ext uri="{FF2B5EF4-FFF2-40B4-BE49-F238E27FC236}">
                <a16:creationId xmlns:a16="http://schemas.microsoft.com/office/drawing/2014/main" id="{91EEA817-0D6B-D47C-2E7F-63EF04BF7222}"/>
              </a:ext>
            </a:extLst>
          </p:cNvPr>
          <p:cNvSpPr txBox="1"/>
          <p:nvPr/>
        </p:nvSpPr>
        <p:spPr>
          <a:xfrm>
            <a:off x="320030" y="1503949"/>
            <a:ext cx="8288393" cy="992579"/>
          </a:xfrm>
          <a:prstGeom prst="rect">
            <a:avLst/>
          </a:prstGeom>
          <a:noFill/>
        </p:spPr>
        <p:txBody>
          <a:bodyPr wrap="square" rtlCol="0">
            <a:spAutoFit/>
          </a:bodyPr>
          <a:lstStyle/>
          <a:p>
            <a:pPr marL="457189" indent="-457189" defTabSz="457189">
              <a:buClr>
                <a:srgbClr val="0070C0"/>
              </a:buClr>
              <a:buFont typeface="Wingdings" charset="2"/>
              <a:buChar char="ü"/>
              <a:defRPr/>
            </a:pPr>
            <a:r>
              <a:rPr lang="fr-FR" sz="1950" dirty="0">
                <a:solidFill>
                  <a:prstClr val="black"/>
                </a:solidFill>
                <a:latin typeface="Calibri"/>
              </a:rPr>
              <a:t>Ce pôle prendra appui, lors des situations d’apprentissage ou certificatives, sur des études de cas basées sur des situations réelles et le plus possible adaptées à la spécialité. </a:t>
            </a:r>
          </a:p>
        </p:txBody>
      </p:sp>
      <p:sp>
        <p:nvSpPr>
          <p:cNvPr id="7" name="ZoneTexte 6">
            <a:extLst>
              <a:ext uri="{FF2B5EF4-FFF2-40B4-BE49-F238E27FC236}">
                <a16:creationId xmlns:a16="http://schemas.microsoft.com/office/drawing/2014/main" id="{70618AB4-1280-9FB6-94AF-0B6EF6C966FB}"/>
              </a:ext>
            </a:extLst>
          </p:cNvPr>
          <p:cNvSpPr txBox="1"/>
          <p:nvPr/>
        </p:nvSpPr>
        <p:spPr>
          <a:xfrm>
            <a:off x="320030" y="2835189"/>
            <a:ext cx="8288393" cy="692497"/>
          </a:xfrm>
          <a:prstGeom prst="rect">
            <a:avLst/>
          </a:prstGeom>
          <a:noFill/>
        </p:spPr>
        <p:txBody>
          <a:bodyPr wrap="square" rtlCol="0">
            <a:spAutoFit/>
          </a:bodyPr>
          <a:lstStyle/>
          <a:p>
            <a:pPr marL="457189" indent="-457189" defTabSz="457189">
              <a:buClr>
                <a:srgbClr val="0070C0"/>
              </a:buClr>
              <a:buFont typeface="Wingdings" charset="2"/>
              <a:buChar char="ü"/>
              <a:defRPr/>
            </a:pPr>
            <a:r>
              <a:rPr lang="fr-FR" sz="1950" dirty="0">
                <a:solidFill>
                  <a:prstClr val="black"/>
                </a:solidFill>
                <a:latin typeface="Calibri"/>
              </a:rPr>
              <a:t>Des connaissances technologiques mobilisées dans d’autres pôles seront utilisées pour donner sens aux études menées. </a:t>
            </a:r>
          </a:p>
        </p:txBody>
      </p:sp>
      <p:sp>
        <p:nvSpPr>
          <p:cNvPr id="9" name="ZoneTexte 8">
            <a:extLst>
              <a:ext uri="{FF2B5EF4-FFF2-40B4-BE49-F238E27FC236}">
                <a16:creationId xmlns:a16="http://schemas.microsoft.com/office/drawing/2014/main" id="{622A4EA7-4C83-EC4E-291B-DA9086D162A6}"/>
              </a:ext>
            </a:extLst>
          </p:cNvPr>
          <p:cNvSpPr txBox="1"/>
          <p:nvPr/>
        </p:nvSpPr>
        <p:spPr>
          <a:xfrm>
            <a:off x="320030" y="3843262"/>
            <a:ext cx="8288393" cy="692497"/>
          </a:xfrm>
          <a:prstGeom prst="rect">
            <a:avLst/>
          </a:prstGeom>
          <a:noFill/>
        </p:spPr>
        <p:txBody>
          <a:bodyPr wrap="square" rtlCol="0">
            <a:spAutoFit/>
          </a:bodyPr>
          <a:lstStyle/>
          <a:p>
            <a:pPr marL="457189" indent="-457189" defTabSz="457189">
              <a:buClr>
                <a:srgbClr val="0070C0"/>
              </a:buClr>
              <a:buFont typeface="Wingdings" charset="2"/>
              <a:buChar char="ü"/>
              <a:defRPr/>
            </a:pPr>
            <a:r>
              <a:rPr lang="fr-FR" sz="1950" dirty="0">
                <a:solidFill>
                  <a:prstClr val="black"/>
                </a:solidFill>
                <a:latin typeface="Calibri"/>
              </a:rPr>
              <a:t>Les systèmes du plateau technique peuvent également servir de support et donner un sens pratique aux études menées.</a:t>
            </a:r>
          </a:p>
        </p:txBody>
      </p:sp>
      <p:sp>
        <p:nvSpPr>
          <p:cNvPr id="2" name="ZoneTexte 1">
            <a:extLst>
              <a:ext uri="{FF2B5EF4-FFF2-40B4-BE49-F238E27FC236}">
                <a16:creationId xmlns:a16="http://schemas.microsoft.com/office/drawing/2014/main" id="{3FA4D329-8CF2-594F-8F59-D9C6D9FE1758}"/>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Tree>
    <p:extLst>
      <p:ext uri="{BB962C8B-B14F-4D97-AF65-F5344CB8AC3E}">
        <p14:creationId xmlns:p14="http://schemas.microsoft.com/office/powerpoint/2010/main" val="26304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FB5C108A-F26B-E8D8-4460-DF9A6A87B312}"/>
              </a:ext>
            </a:extLst>
          </p:cNvPr>
          <p:cNvGraphicFramePr>
            <a:graphicFrameLocks noGrp="1"/>
          </p:cNvGraphicFramePr>
          <p:nvPr/>
        </p:nvGraphicFramePr>
        <p:xfrm>
          <a:off x="254526" y="2153287"/>
          <a:ext cx="8253168" cy="1728472"/>
        </p:xfrm>
        <a:graphic>
          <a:graphicData uri="http://schemas.openxmlformats.org/drawingml/2006/table">
            <a:tbl>
              <a:tblPr firstRow="1" firstCol="1" bandRow="1">
                <a:tableStyleId>{5C22544A-7EE6-4342-B048-85BDC9FD1C3A}</a:tableStyleId>
              </a:tblPr>
              <a:tblGrid>
                <a:gridCol w="1093151">
                  <a:extLst>
                    <a:ext uri="{9D8B030D-6E8A-4147-A177-3AD203B41FA5}">
                      <a16:colId xmlns:a16="http://schemas.microsoft.com/office/drawing/2014/main" val="2102039348"/>
                    </a:ext>
                  </a:extLst>
                </a:gridCol>
                <a:gridCol w="659101">
                  <a:extLst>
                    <a:ext uri="{9D8B030D-6E8A-4147-A177-3AD203B41FA5}">
                      <a16:colId xmlns:a16="http://schemas.microsoft.com/office/drawing/2014/main" val="325780466"/>
                    </a:ext>
                  </a:extLst>
                </a:gridCol>
                <a:gridCol w="722324">
                  <a:extLst>
                    <a:ext uri="{9D8B030D-6E8A-4147-A177-3AD203B41FA5}">
                      <a16:colId xmlns:a16="http://schemas.microsoft.com/office/drawing/2014/main" val="3177163682"/>
                    </a:ext>
                  </a:extLst>
                </a:gridCol>
                <a:gridCol w="722324">
                  <a:extLst>
                    <a:ext uri="{9D8B030D-6E8A-4147-A177-3AD203B41FA5}">
                      <a16:colId xmlns:a16="http://schemas.microsoft.com/office/drawing/2014/main" val="3424642143"/>
                    </a:ext>
                  </a:extLst>
                </a:gridCol>
                <a:gridCol w="722324">
                  <a:extLst>
                    <a:ext uri="{9D8B030D-6E8A-4147-A177-3AD203B41FA5}">
                      <a16:colId xmlns:a16="http://schemas.microsoft.com/office/drawing/2014/main" val="4240242570"/>
                    </a:ext>
                  </a:extLst>
                </a:gridCol>
                <a:gridCol w="722324">
                  <a:extLst>
                    <a:ext uri="{9D8B030D-6E8A-4147-A177-3AD203B41FA5}">
                      <a16:colId xmlns:a16="http://schemas.microsoft.com/office/drawing/2014/main" val="680730344"/>
                    </a:ext>
                  </a:extLst>
                </a:gridCol>
                <a:gridCol w="722324">
                  <a:extLst>
                    <a:ext uri="{9D8B030D-6E8A-4147-A177-3AD203B41FA5}">
                      <a16:colId xmlns:a16="http://schemas.microsoft.com/office/drawing/2014/main" val="2020479083"/>
                    </a:ext>
                  </a:extLst>
                </a:gridCol>
                <a:gridCol w="722324">
                  <a:extLst>
                    <a:ext uri="{9D8B030D-6E8A-4147-A177-3AD203B41FA5}">
                      <a16:colId xmlns:a16="http://schemas.microsoft.com/office/drawing/2014/main" val="590212844"/>
                    </a:ext>
                  </a:extLst>
                </a:gridCol>
                <a:gridCol w="722324">
                  <a:extLst>
                    <a:ext uri="{9D8B030D-6E8A-4147-A177-3AD203B41FA5}">
                      <a16:colId xmlns:a16="http://schemas.microsoft.com/office/drawing/2014/main" val="2467528146"/>
                    </a:ext>
                  </a:extLst>
                </a:gridCol>
                <a:gridCol w="722324">
                  <a:extLst>
                    <a:ext uri="{9D8B030D-6E8A-4147-A177-3AD203B41FA5}">
                      <a16:colId xmlns:a16="http://schemas.microsoft.com/office/drawing/2014/main" val="3771954732"/>
                    </a:ext>
                  </a:extLst>
                </a:gridCol>
                <a:gridCol w="722324">
                  <a:extLst>
                    <a:ext uri="{9D8B030D-6E8A-4147-A177-3AD203B41FA5}">
                      <a16:colId xmlns:a16="http://schemas.microsoft.com/office/drawing/2014/main" val="757882406"/>
                    </a:ext>
                  </a:extLst>
                </a:gridCol>
              </a:tblGrid>
              <a:tr h="183452">
                <a:tc rowSpan="3">
                  <a:txBody>
                    <a:bodyPr/>
                    <a:lstStyle/>
                    <a:p>
                      <a:pPr algn="ctr">
                        <a:lnSpc>
                          <a:spcPct val="107000"/>
                        </a:lnSpc>
                        <a:spcAft>
                          <a:spcPts val="800"/>
                        </a:spcAft>
                      </a:pPr>
                      <a:r>
                        <a:rPr lang="fr-FR" sz="1100" dirty="0">
                          <a:effectLst/>
                        </a:rPr>
                        <a:t>Enseignements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800"/>
                        </a:spcAft>
                      </a:pPr>
                      <a:r>
                        <a:rPr lang="fr-FR" sz="1100" dirty="0">
                          <a:effectLst/>
                        </a:rPr>
                        <a:t>Première année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a:lnSpc>
                          <a:spcPct val="107000"/>
                        </a:lnSpc>
                        <a:spcAft>
                          <a:spcPts val="800"/>
                        </a:spcAft>
                      </a:pPr>
                      <a:r>
                        <a:rPr lang="fr-FR" sz="1100">
                          <a:effectLst/>
                        </a:rPr>
                        <a:t>Deuxième année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2681678"/>
                  </a:ext>
                </a:extLst>
              </a:tr>
              <a:tr h="183452">
                <a:tc vMerge="1">
                  <a:txBody>
                    <a:bodyPr/>
                    <a:lstStyle/>
                    <a:p>
                      <a:endParaRPr lang="fr-FR"/>
                    </a:p>
                  </a:txBody>
                  <a:tcPr/>
                </a:tc>
                <a:tc gridSpan="4">
                  <a:txBody>
                    <a:bodyPr/>
                    <a:lstStyle/>
                    <a:p>
                      <a:pPr algn="ctr">
                        <a:lnSpc>
                          <a:spcPct val="107000"/>
                        </a:lnSpc>
                        <a:spcAft>
                          <a:spcPts val="800"/>
                        </a:spcAft>
                      </a:pPr>
                      <a:r>
                        <a:rPr lang="fr-FR" sz="1100">
                          <a:effectLst/>
                        </a:rPr>
                        <a:t>Horaire hebdomadaire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800"/>
                        </a:spcAft>
                      </a:pPr>
                      <a:r>
                        <a:rPr lang="fr-FR" sz="1100" dirty="0">
                          <a:effectLst/>
                        </a:rPr>
                        <a:t>Volume annuel (à titre indicatif)</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07000"/>
                        </a:lnSpc>
                        <a:spcAft>
                          <a:spcPts val="800"/>
                        </a:spcAft>
                      </a:pPr>
                      <a:r>
                        <a:rPr lang="fr-FR" sz="1100">
                          <a:effectLst/>
                        </a:rPr>
                        <a:t>Horaire hebdomadaire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a:lnSpc>
                          <a:spcPct val="107000"/>
                        </a:lnSpc>
                        <a:spcAft>
                          <a:spcPts val="800"/>
                        </a:spcAft>
                      </a:pPr>
                      <a:r>
                        <a:rPr lang="fr-FR" sz="1100">
                          <a:effectLst/>
                        </a:rPr>
                        <a:t>Volume annuel (à titre indicatif)</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6482310"/>
                  </a:ext>
                </a:extLst>
              </a:tr>
              <a:tr h="550355">
                <a:tc vMerge="1">
                  <a:txBody>
                    <a:bodyPr/>
                    <a:lstStyle/>
                    <a:p>
                      <a:endParaRPr lang="fr-FR"/>
                    </a:p>
                  </a:txBody>
                  <a:tcPr/>
                </a:tc>
                <a:tc>
                  <a:txBody>
                    <a:bodyPr/>
                    <a:lstStyle/>
                    <a:p>
                      <a:pPr algn="ctr">
                        <a:lnSpc>
                          <a:spcPct val="107000"/>
                        </a:lnSpc>
                        <a:spcAft>
                          <a:spcPts val="800"/>
                        </a:spcAft>
                      </a:pPr>
                      <a:r>
                        <a:rPr lang="fr-FR" sz="1100" dirty="0">
                          <a:effectLst/>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TD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TP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Total hebdomadaire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tc>
                  <a:txBody>
                    <a:bodyPr/>
                    <a:lstStyle/>
                    <a:p>
                      <a:pPr algn="ctr">
                        <a:lnSpc>
                          <a:spcPct val="107000"/>
                        </a:lnSpc>
                        <a:spcAft>
                          <a:spcPts val="800"/>
                        </a:spcAft>
                      </a:pPr>
                      <a:r>
                        <a:rPr lang="fr-FR" sz="1100" dirty="0">
                          <a:effectLst/>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TD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TP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Total hebdomadaire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fr-FR"/>
                    </a:p>
                  </a:txBody>
                  <a:tcPr/>
                </a:tc>
                <a:extLst>
                  <a:ext uri="{0D108BD9-81ED-4DB2-BD59-A6C34878D82A}">
                    <a16:rowId xmlns:a16="http://schemas.microsoft.com/office/drawing/2014/main" val="1873802509"/>
                  </a:ext>
                </a:extLst>
              </a:tr>
              <a:tr h="811213">
                <a:tc>
                  <a:txBody>
                    <a:bodyPr/>
                    <a:lstStyle/>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Bloc 5</a:t>
                      </a:r>
                    </a:p>
                    <a:p>
                      <a:pPr algn="ct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Organisation de la maintenance</a:t>
                      </a:r>
                    </a:p>
                  </a:txBody>
                  <a:tcPr marL="68580" marR="68580" marT="0" marB="0" anchor="ctr"/>
                </a:tc>
                <a:tc>
                  <a:txBody>
                    <a:bodyPr/>
                    <a:lstStyle/>
                    <a:p>
                      <a:pPr algn="ctr">
                        <a:lnSpc>
                          <a:spcPct val="107000"/>
                        </a:lnSpc>
                        <a:spcAft>
                          <a:spcPts val="800"/>
                        </a:spcAft>
                      </a:pPr>
                      <a:r>
                        <a:rPr lang="fr-FR" sz="1100">
                          <a:effectLst/>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a:effectLst/>
                        </a:rPr>
                        <a:t>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2,5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100" dirty="0">
                          <a:effectLst/>
                        </a:rPr>
                        <a:t>75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6396164"/>
                  </a:ext>
                </a:extLst>
              </a:tr>
            </a:tbl>
          </a:graphicData>
        </a:graphic>
      </p:graphicFrame>
      <p:sp>
        <p:nvSpPr>
          <p:cNvPr id="5" name="ZoneTexte 4">
            <a:extLst>
              <a:ext uri="{FF2B5EF4-FFF2-40B4-BE49-F238E27FC236}">
                <a16:creationId xmlns:a16="http://schemas.microsoft.com/office/drawing/2014/main" id="{0FF41C9A-E08B-11E8-967D-2994EB1506E2}"/>
              </a:ext>
            </a:extLst>
          </p:cNvPr>
          <p:cNvSpPr txBox="1"/>
          <p:nvPr/>
        </p:nvSpPr>
        <p:spPr>
          <a:xfrm>
            <a:off x="1343321" y="1420611"/>
            <a:ext cx="6457360" cy="461665"/>
          </a:xfrm>
          <a:prstGeom prst="rect">
            <a:avLst/>
          </a:prstGeom>
          <a:noFill/>
        </p:spPr>
        <p:txBody>
          <a:bodyPr wrap="square">
            <a:spAutoFit/>
          </a:bodyPr>
          <a:lstStyle/>
          <a:p>
            <a:pPr algn="ctr" defTabSz="457189"/>
            <a:r>
              <a:rPr lang="fr-FR"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Proposition d’organisation de l’enseignement </a:t>
            </a:r>
            <a:endParaRPr lang="fr-FR" sz="2400" dirty="0">
              <a:solidFill>
                <a:srgbClr val="000000"/>
              </a:solidFill>
              <a:latin typeface="Calibri"/>
            </a:endParaRPr>
          </a:p>
        </p:txBody>
      </p:sp>
      <p:sp>
        <p:nvSpPr>
          <p:cNvPr id="2" name="ZoneTexte 1">
            <a:extLst>
              <a:ext uri="{FF2B5EF4-FFF2-40B4-BE49-F238E27FC236}">
                <a16:creationId xmlns:a16="http://schemas.microsoft.com/office/drawing/2014/main" id="{EE480492-AAFF-5C42-1E91-6A9A0917641B}"/>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4" name="ZoneTexte 3">
            <a:extLst>
              <a:ext uri="{FF2B5EF4-FFF2-40B4-BE49-F238E27FC236}">
                <a16:creationId xmlns:a16="http://schemas.microsoft.com/office/drawing/2014/main" id="{A576E2E1-54E4-9694-8655-31767FA0555F}"/>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Tree>
    <p:extLst>
      <p:ext uri="{BB962C8B-B14F-4D97-AF65-F5344CB8AC3E}">
        <p14:creationId xmlns:p14="http://schemas.microsoft.com/office/powerpoint/2010/main" val="261928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784065" y="2425043"/>
            <a:ext cx="7368208" cy="646331"/>
          </a:xfrm>
          <a:prstGeom prst="rect">
            <a:avLst/>
          </a:prstGeom>
          <a:noFill/>
        </p:spPr>
        <p:txBody>
          <a:bodyPr wrap="square" rtlCol="0">
            <a:spAutoFit/>
          </a:bodyPr>
          <a:lstStyle/>
          <a:p>
            <a:pPr algn="ctr" defTabSz="457189">
              <a:defRPr/>
            </a:pPr>
            <a:r>
              <a:rPr lang="fr-FR" sz="3600" b="1" dirty="0">
                <a:solidFill>
                  <a:prstClr val="white"/>
                </a:solidFill>
                <a:latin typeface="Calibri"/>
              </a:rPr>
              <a:t>TITRE 1</a:t>
            </a:r>
            <a:endParaRPr lang="fr-FR" sz="2800" b="1" dirty="0">
              <a:solidFill>
                <a:prstClr val="white"/>
              </a:solidFill>
              <a:latin typeface="Calibri"/>
            </a:endParaRPr>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10" name="ZoneTexte 9">
            <a:extLst>
              <a:ext uri="{FF2B5EF4-FFF2-40B4-BE49-F238E27FC236}">
                <a16:creationId xmlns:a16="http://schemas.microsoft.com/office/drawing/2014/main" id="{27AE2D43-4053-F50F-5754-8D1D9ABF061B}"/>
              </a:ext>
            </a:extLst>
          </p:cNvPr>
          <p:cNvSpPr txBox="1"/>
          <p:nvPr/>
        </p:nvSpPr>
        <p:spPr>
          <a:xfrm>
            <a:off x="310850" y="1282735"/>
            <a:ext cx="8209798" cy="461665"/>
          </a:xfrm>
          <a:prstGeom prst="rect">
            <a:avLst/>
          </a:prstGeom>
          <a:noFill/>
        </p:spPr>
        <p:txBody>
          <a:bodyPr wrap="square" rtlCol="0">
            <a:spAutoFit/>
          </a:bodyPr>
          <a:lstStyle/>
          <a:p>
            <a:pPr algn="ctr" defTabSz="457189">
              <a:buClr>
                <a:srgbClr val="0070C0"/>
              </a:buClr>
              <a:defRPr/>
            </a:pPr>
            <a:r>
              <a:rPr lang="fr-FR" sz="2400" dirty="0">
                <a:solidFill>
                  <a:prstClr val="black"/>
                </a:solidFill>
                <a:latin typeface="Calibri"/>
              </a:rPr>
              <a:t>ÉVALUATION</a:t>
            </a:r>
          </a:p>
        </p:txBody>
      </p:sp>
      <p:graphicFrame>
        <p:nvGraphicFramePr>
          <p:cNvPr id="2" name="Tableau 6">
            <a:extLst>
              <a:ext uri="{FF2B5EF4-FFF2-40B4-BE49-F238E27FC236}">
                <a16:creationId xmlns:a16="http://schemas.microsoft.com/office/drawing/2014/main" id="{8A5DCF26-5C76-EA4C-F5A9-C86E15D8482D}"/>
              </a:ext>
            </a:extLst>
          </p:cNvPr>
          <p:cNvGraphicFramePr>
            <a:graphicFrameLocks noGrp="1"/>
          </p:cNvGraphicFramePr>
          <p:nvPr/>
        </p:nvGraphicFramePr>
        <p:xfrm>
          <a:off x="310850" y="1793696"/>
          <a:ext cx="8486986" cy="1767840"/>
        </p:xfrm>
        <a:graphic>
          <a:graphicData uri="http://schemas.openxmlformats.org/drawingml/2006/table">
            <a:tbl>
              <a:tblPr firstRow="1" bandRow="1">
                <a:tableStyleId>{5C22544A-7EE6-4342-B048-85BDC9FD1C3A}</a:tableStyleId>
              </a:tblPr>
              <a:tblGrid>
                <a:gridCol w="4901231">
                  <a:extLst>
                    <a:ext uri="{9D8B030D-6E8A-4147-A177-3AD203B41FA5}">
                      <a16:colId xmlns:a16="http://schemas.microsoft.com/office/drawing/2014/main" val="934363442"/>
                    </a:ext>
                  </a:extLst>
                </a:gridCol>
                <a:gridCol w="744583">
                  <a:extLst>
                    <a:ext uri="{9D8B030D-6E8A-4147-A177-3AD203B41FA5}">
                      <a16:colId xmlns:a16="http://schemas.microsoft.com/office/drawing/2014/main" val="1753694139"/>
                    </a:ext>
                  </a:extLst>
                </a:gridCol>
                <a:gridCol w="2841172">
                  <a:extLst>
                    <a:ext uri="{9D8B030D-6E8A-4147-A177-3AD203B41FA5}">
                      <a16:colId xmlns:a16="http://schemas.microsoft.com/office/drawing/2014/main" val="1257345633"/>
                    </a:ext>
                  </a:extLst>
                </a:gridCol>
              </a:tblGrid>
              <a:tr h="278130">
                <a:tc gridSpan="3">
                  <a:txBody>
                    <a:bodyPr/>
                    <a:lstStyle/>
                    <a:p>
                      <a:pPr algn="ctr"/>
                      <a:r>
                        <a:rPr lang="fr-FR" sz="1400" dirty="0"/>
                        <a:t>E5 – Activités de maintenance et organisation </a:t>
                      </a:r>
                    </a:p>
                  </a:txBody>
                  <a:tcPr marL="68580" marR="68580" marT="34290" marB="34290"/>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271780587"/>
                  </a:ext>
                </a:extLst>
              </a:tr>
              <a:tr h="480060">
                <a:tc>
                  <a:txBody>
                    <a:bodyPr/>
                    <a:lstStyle/>
                    <a:p>
                      <a:r>
                        <a:rPr lang="fr-FR" sz="1400" dirty="0">
                          <a:solidFill>
                            <a:schemeClr val="bg1">
                              <a:lumMod val="50000"/>
                            </a:schemeClr>
                          </a:solidFill>
                        </a:rPr>
                        <a:t>Sous-épreuve E51 : Maintenance corrective</a:t>
                      </a:r>
                    </a:p>
                  </a:txBody>
                  <a:tcPr marL="68580" marR="68580" marT="34290" marB="34290" anchor="ctr"/>
                </a:tc>
                <a:tc>
                  <a:txBody>
                    <a:bodyPr/>
                    <a:lstStyle/>
                    <a:p>
                      <a:pPr algn="ctr"/>
                      <a:r>
                        <a:rPr lang="fr-FR" sz="1400" dirty="0">
                          <a:solidFill>
                            <a:schemeClr val="bg1">
                              <a:lumMod val="50000"/>
                            </a:schemeClr>
                          </a:solidFill>
                        </a:rPr>
                        <a:t>Coef. </a:t>
                      </a:r>
                    </a:p>
                    <a:p>
                      <a:pPr algn="ctr"/>
                      <a:r>
                        <a:rPr lang="fr-FR" sz="1400" dirty="0">
                          <a:solidFill>
                            <a:schemeClr val="bg1">
                              <a:lumMod val="50000"/>
                            </a:schemeClr>
                          </a:solidFill>
                        </a:rPr>
                        <a:t>3</a:t>
                      </a:r>
                    </a:p>
                  </a:txBody>
                  <a:tcPr marL="68580" marR="68580" marT="34290" marB="34290" anchor="ctr"/>
                </a:tc>
                <a:tc>
                  <a:txBody>
                    <a:bodyPr/>
                    <a:lstStyle/>
                    <a:p>
                      <a:pPr algn="ctr"/>
                      <a:r>
                        <a:rPr lang="fr-FR" sz="1400" b="1" dirty="0">
                          <a:solidFill>
                            <a:schemeClr val="bg1">
                              <a:lumMod val="50000"/>
                            </a:schemeClr>
                          </a:solidFill>
                        </a:rPr>
                        <a:t>CCF</a:t>
                      </a:r>
                    </a:p>
                    <a:p>
                      <a:pPr algn="ctr"/>
                      <a:r>
                        <a:rPr lang="fr-FR" sz="1400" dirty="0">
                          <a:solidFill>
                            <a:schemeClr val="bg1">
                              <a:lumMod val="50000"/>
                            </a:schemeClr>
                          </a:solidFill>
                        </a:rPr>
                        <a:t>(ponctuelle pratique si non habilité)</a:t>
                      </a:r>
                    </a:p>
                  </a:txBody>
                  <a:tcPr marL="68580" marR="68580" marT="34290" marB="34290"/>
                </a:tc>
                <a:extLst>
                  <a:ext uri="{0D108BD9-81ED-4DB2-BD59-A6C34878D82A}">
                    <a16:rowId xmlns:a16="http://schemas.microsoft.com/office/drawing/2014/main" val="4040310418"/>
                  </a:ext>
                </a:extLst>
              </a:tr>
              <a:tr h="480060">
                <a:tc>
                  <a:txBody>
                    <a:bodyPr/>
                    <a:lstStyle/>
                    <a:p>
                      <a:r>
                        <a:rPr lang="fr-FR" sz="1400" dirty="0">
                          <a:solidFill>
                            <a:schemeClr val="bg1">
                              <a:lumMod val="50000"/>
                            </a:schemeClr>
                          </a:solidFill>
                        </a:rPr>
                        <a:t>Sous-épreuve E52: Maintenance préventive</a:t>
                      </a:r>
                    </a:p>
                  </a:txBody>
                  <a:tcPr marL="68580" marR="68580" marT="34290" marB="34290" anchor="ctr"/>
                </a:tc>
                <a:tc>
                  <a:txBody>
                    <a:bodyPr/>
                    <a:lstStyle/>
                    <a:p>
                      <a:pPr algn="ctr"/>
                      <a:r>
                        <a:rPr lang="fr-FR" sz="1400" dirty="0">
                          <a:solidFill>
                            <a:schemeClr val="bg1">
                              <a:lumMod val="50000"/>
                            </a:schemeClr>
                          </a:solidFill>
                        </a:rPr>
                        <a:t>Coef. </a:t>
                      </a:r>
                    </a:p>
                    <a:p>
                      <a:pPr algn="ctr"/>
                      <a:r>
                        <a:rPr lang="fr-FR" sz="1400" dirty="0">
                          <a:solidFill>
                            <a:schemeClr val="bg1">
                              <a:lumMod val="50000"/>
                            </a:schemeClr>
                          </a:solidFill>
                        </a:rPr>
                        <a:t>3</a:t>
                      </a:r>
                    </a:p>
                  </a:txBody>
                  <a:tcPr marL="68580" marR="68580" marT="34290" marB="34290" anchor="ctr"/>
                </a:tc>
                <a:tc>
                  <a:txBody>
                    <a:bodyPr/>
                    <a:lstStyle/>
                    <a:p>
                      <a:pPr algn="ctr"/>
                      <a:r>
                        <a:rPr lang="fr-FR" sz="1400" b="1" dirty="0">
                          <a:solidFill>
                            <a:schemeClr val="bg1">
                              <a:lumMod val="50000"/>
                            </a:schemeClr>
                          </a:solidFill>
                        </a:rPr>
                        <a:t>CCF</a:t>
                      </a:r>
                    </a:p>
                    <a:p>
                      <a:pPr algn="ctr"/>
                      <a:r>
                        <a:rPr lang="fr-FR" sz="1400" dirty="0">
                          <a:solidFill>
                            <a:schemeClr val="bg1">
                              <a:lumMod val="50000"/>
                            </a:schemeClr>
                          </a:solidFill>
                        </a:rPr>
                        <a:t>(ponctuelle pratique si non habilité)</a:t>
                      </a:r>
                    </a:p>
                  </a:txBody>
                  <a:tcPr marL="68580" marR="68580" marT="34290" marB="34290"/>
                </a:tc>
                <a:extLst>
                  <a:ext uri="{0D108BD9-81ED-4DB2-BD59-A6C34878D82A}">
                    <a16:rowId xmlns:a16="http://schemas.microsoft.com/office/drawing/2014/main" val="2848634314"/>
                  </a:ext>
                </a:extLst>
              </a:tr>
              <a:tr h="480060">
                <a:tc>
                  <a:txBody>
                    <a:bodyPr/>
                    <a:lstStyle/>
                    <a:p>
                      <a:r>
                        <a:rPr lang="fr-FR" sz="1400" dirty="0"/>
                        <a:t>Sous-épreuve E53: Organisation de la maintenance</a:t>
                      </a:r>
                    </a:p>
                  </a:txBody>
                  <a:tcPr marL="68580" marR="68580" marT="34290" marB="34290" anchor="ctr">
                    <a:solidFill>
                      <a:srgbClr val="F4B417"/>
                    </a:solidFill>
                  </a:tcPr>
                </a:tc>
                <a:tc>
                  <a:txBody>
                    <a:bodyPr/>
                    <a:lstStyle/>
                    <a:p>
                      <a:pPr algn="ctr"/>
                      <a:r>
                        <a:rPr lang="fr-FR" sz="1400" dirty="0"/>
                        <a:t>Coef. </a:t>
                      </a:r>
                    </a:p>
                    <a:p>
                      <a:pPr algn="ctr"/>
                      <a:r>
                        <a:rPr lang="fr-FR" sz="1400" dirty="0"/>
                        <a:t>3</a:t>
                      </a:r>
                    </a:p>
                  </a:txBody>
                  <a:tcPr marL="68580" marR="68580" marT="34290" marB="34290" anchor="ctr">
                    <a:solidFill>
                      <a:srgbClr val="F4B417"/>
                    </a:solidFill>
                  </a:tcPr>
                </a:tc>
                <a:tc>
                  <a:txBody>
                    <a:bodyPr/>
                    <a:lstStyle/>
                    <a:p>
                      <a:pPr algn="ctr"/>
                      <a:r>
                        <a:rPr lang="fr-FR" sz="1400" b="1" dirty="0"/>
                        <a:t>CCF</a:t>
                      </a:r>
                    </a:p>
                    <a:p>
                      <a:pPr algn="ctr"/>
                      <a:r>
                        <a:rPr lang="fr-FR" sz="1400" dirty="0"/>
                        <a:t>(ponctuelle pratique si non habilité)</a:t>
                      </a:r>
                    </a:p>
                  </a:txBody>
                  <a:tcPr marL="68580" marR="68580" marT="34290" marB="34290">
                    <a:solidFill>
                      <a:srgbClr val="F4B417"/>
                    </a:solidFill>
                  </a:tcPr>
                </a:tc>
                <a:extLst>
                  <a:ext uri="{0D108BD9-81ED-4DB2-BD59-A6C34878D82A}">
                    <a16:rowId xmlns:a16="http://schemas.microsoft.com/office/drawing/2014/main" val="1505912746"/>
                  </a:ext>
                </a:extLst>
              </a:tr>
            </a:tbl>
          </a:graphicData>
        </a:graphic>
      </p:graphicFrame>
      <p:sp>
        <p:nvSpPr>
          <p:cNvPr id="9" name="Légende : encadrée 8">
            <a:extLst>
              <a:ext uri="{FF2B5EF4-FFF2-40B4-BE49-F238E27FC236}">
                <a16:creationId xmlns:a16="http://schemas.microsoft.com/office/drawing/2014/main" id="{3AEC69D6-54F7-77F3-0627-7500D4F90894}"/>
              </a:ext>
            </a:extLst>
          </p:cNvPr>
          <p:cNvSpPr/>
          <p:nvPr/>
        </p:nvSpPr>
        <p:spPr>
          <a:xfrm>
            <a:off x="414778" y="4364840"/>
            <a:ext cx="4996206" cy="585430"/>
          </a:xfrm>
          <a:prstGeom prst="borderCallout1">
            <a:avLst>
              <a:gd name="adj1" fmla="val 45685"/>
              <a:gd name="adj2" fmla="val 101141"/>
              <a:gd name="adj3" fmla="val -96253"/>
              <a:gd name="adj4" fmla="val 10735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r" defTabSz="457189"/>
            <a:r>
              <a:rPr lang="fr-FR" i="1" dirty="0">
                <a:solidFill>
                  <a:srgbClr val="000000"/>
                </a:solidFill>
                <a:latin typeface="Calibri"/>
              </a:rPr>
              <a:t>Pour l’ensemble des options, </a:t>
            </a:r>
          </a:p>
          <a:p>
            <a:pPr algn="r" defTabSz="457189"/>
            <a:r>
              <a:rPr lang="fr-FR" i="1" dirty="0">
                <a:solidFill>
                  <a:srgbClr val="000000"/>
                </a:solidFill>
                <a:latin typeface="Calibri"/>
              </a:rPr>
              <a:t>le coefficient de l’épreuve a été homogénéisé à 3</a:t>
            </a:r>
          </a:p>
        </p:txBody>
      </p:sp>
      <p:sp>
        <p:nvSpPr>
          <p:cNvPr id="3" name="ZoneTexte 2">
            <a:extLst>
              <a:ext uri="{FF2B5EF4-FFF2-40B4-BE49-F238E27FC236}">
                <a16:creationId xmlns:a16="http://schemas.microsoft.com/office/drawing/2014/main" id="{C719338D-D0C6-0A45-AC51-902F2B7E3BE6}"/>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Tree>
    <p:extLst>
      <p:ext uri="{BB962C8B-B14F-4D97-AF65-F5344CB8AC3E}">
        <p14:creationId xmlns:p14="http://schemas.microsoft.com/office/powerpoint/2010/main" val="901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887897" y="1680326"/>
            <a:ext cx="7368208" cy="646331"/>
          </a:xfrm>
          <a:prstGeom prst="rect">
            <a:avLst/>
          </a:prstGeom>
          <a:noFill/>
        </p:spPr>
        <p:txBody>
          <a:bodyPr wrap="square" rtlCol="0">
            <a:spAutoFit/>
          </a:bodyPr>
          <a:lstStyle/>
          <a:p>
            <a:pPr algn="ctr" defTabSz="457189">
              <a:defRPr/>
            </a:pPr>
            <a:r>
              <a:rPr lang="fr-FR" sz="3600" b="1" dirty="0">
                <a:solidFill>
                  <a:prstClr val="white"/>
                </a:solidFill>
                <a:latin typeface="Calibri"/>
              </a:rPr>
              <a:t>TITRE 1</a:t>
            </a:r>
            <a:endParaRPr lang="fr-FR" sz="2800" b="1" dirty="0">
              <a:solidFill>
                <a:prstClr val="white"/>
              </a:solidFill>
              <a:latin typeface="Calibri"/>
            </a:endParaRPr>
          </a:p>
        </p:txBody>
      </p:sp>
      <p:sp>
        <p:nvSpPr>
          <p:cNvPr id="5" name="ZoneTexte 4">
            <a:extLst>
              <a:ext uri="{FF2B5EF4-FFF2-40B4-BE49-F238E27FC236}">
                <a16:creationId xmlns:a16="http://schemas.microsoft.com/office/drawing/2014/main" id="{96083F75-F606-1622-FE07-58CC2F1F7D90}"/>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
        <p:nvSpPr>
          <p:cNvPr id="6" name="ZoneTexte 5">
            <a:extLst>
              <a:ext uri="{FF2B5EF4-FFF2-40B4-BE49-F238E27FC236}">
                <a16:creationId xmlns:a16="http://schemas.microsoft.com/office/drawing/2014/main" id="{4893FC76-9AFB-3B35-FD95-8541D4DF86E3}"/>
              </a:ext>
            </a:extLst>
          </p:cNvPr>
          <p:cNvSpPr txBox="1"/>
          <p:nvPr/>
        </p:nvSpPr>
        <p:spPr>
          <a:xfrm>
            <a:off x="320040" y="1696276"/>
            <a:ext cx="8310061" cy="3323987"/>
          </a:xfrm>
          <a:prstGeom prst="rect">
            <a:avLst/>
          </a:prstGeom>
          <a:noFill/>
        </p:spPr>
        <p:txBody>
          <a:bodyPr wrap="square" rtlCol="0">
            <a:spAutoFit/>
          </a:bodyPr>
          <a:lstStyle/>
          <a:p>
            <a:pPr marL="457189" indent="-457189" algn="just" defTabSz="457189">
              <a:spcAft>
                <a:spcPts val="900"/>
              </a:spcAft>
              <a:buClr>
                <a:srgbClr val="0070C0"/>
              </a:buClr>
              <a:buFont typeface="Wingdings" charset="2"/>
              <a:buChar char="ü"/>
              <a:defRPr/>
            </a:pPr>
            <a:r>
              <a:rPr lang="fr-FR" sz="1950" dirty="0">
                <a:solidFill>
                  <a:prstClr val="black"/>
                </a:solidFill>
                <a:latin typeface="Calibri"/>
              </a:rPr>
              <a:t>Pour un candidat évalué en contrôle en cours de formation, un bilan des compétences est établi au fil de l’eau au travers des activités menées (évaluation formative). Des situations d’évaluations sommatives enrichissent ce bilan.</a:t>
            </a:r>
          </a:p>
          <a:p>
            <a:pPr marL="457189" indent="-457189" algn="just" defTabSz="457189">
              <a:spcAft>
                <a:spcPts val="900"/>
              </a:spcAft>
              <a:buClr>
                <a:srgbClr val="0070C0"/>
              </a:buClr>
              <a:buFont typeface="Wingdings" charset="2"/>
              <a:buChar char="ü"/>
              <a:defRPr/>
            </a:pPr>
            <a:r>
              <a:rPr lang="fr-FR" sz="1950" dirty="0">
                <a:solidFill>
                  <a:prstClr val="black"/>
                </a:solidFill>
                <a:latin typeface="Calibri"/>
              </a:rPr>
              <a:t>De plus, il devra être proposé au moins 3 situations « certificatives »</a:t>
            </a:r>
            <a:r>
              <a:rPr lang="fr-FR" sz="1950" dirty="0">
                <a:solidFill>
                  <a:prstClr val="black"/>
                </a:solidFill>
              </a:rPr>
              <a:t>. Pour chacune de ces situations, l’ensemble des compétences n’est pas à évaluer systématiquement.</a:t>
            </a:r>
          </a:p>
          <a:p>
            <a:pPr marL="470297" lvl="1" algn="just" defTabSz="457189">
              <a:buClr>
                <a:srgbClr val="0070C0"/>
              </a:buClr>
              <a:defRPr/>
            </a:pPr>
            <a:r>
              <a:rPr lang="fr-FR" sz="1950" dirty="0">
                <a:solidFill>
                  <a:prstClr val="black"/>
                </a:solidFill>
              </a:rPr>
              <a:t>En revanche le cumul du bilan et de ces situations certificatives permettra, au terme du cycle de formation, un positionnement sur les trois compétences (C51, 52 et 53)</a:t>
            </a:r>
          </a:p>
        </p:txBody>
      </p:sp>
      <p:sp>
        <p:nvSpPr>
          <p:cNvPr id="11" name="ZoneTexte 10">
            <a:extLst>
              <a:ext uri="{FF2B5EF4-FFF2-40B4-BE49-F238E27FC236}">
                <a16:creationId xmlns:a16="http://schemas.microsoft.com/office/drawing/2014/main" id="{C53F4144-3390-CF0F-FE93-740B3B2983B6}"/>
              </a:ext>
            </a:extLst>
          </p:cNvPr>
          <p:cNvSpPr txBox="1"/>
          <p:nvPr/>
        </p:nvSpPr>
        <p:spPr>
          <a:xfrm>
            <a:off x="420303" y="1243470"/>
            <a:ext cx="8209798" cy="461665"/>
          </a:xfrm>
          <a:prstGeom prst="rect">
            <a:avLst/>
          </a:prstGeom>
          <a:noFill/>
        </p:spPr>
        <p:txBody>
          <a:bodyPr wrap="square" rtlCol="0">
            <a:spAutoFit/>
          </a:bodyPr>
          <a:lstStyle/>
          <a:p>
            <a:pPr algn="ctr" defTabSz="457189">
              <a:buClr>
                <a:srgbClr val="0070C0"/>
              </a:buClr>
              <a:defRPr/>
            </a:pPr>
            <a:r>
              <a:rPr lang="fr-FR" sz="2400" dirty="0">
                <a:solidFill>
                  <a:prstClr val="black"/>
                </a:solidFill>
                <a:latin typeface="Calibri"/>
              </a:rPr>
              <a:t>Évaluation - U53 - Organisation de la maintenance</a:t>
            </a:r>
          </a:p>
        </p:txBody>
      </p:sp>
      <p:sp>
        <p:nvSpPr>
          <p:cNvPr id="2" name="ZoneTexte 1">
            <a:extLst>
              <a:ext uri="{FF2B5EF4-FFF2-40B4-BE49-F238E27FC236}">
                <a16:creationId xmlns:a16="http://schemas.microsoft.com/office/drawing/2014/main" id="{98C11393-7B39-B7F8-8CF2-6D52C047D5D5}"/>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Tree>
    <p:extLst>
      <p:ext uri="{BB962C8B-B14F-4D97-AF65-F5344CB8AC3E}">
        <p14:creationId xmlns:p14="http://schemas.microsoft.com/office/powerpoint/2010/main" val="85397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2B50E-CD5E-779C-26C1-0E1E5A44C906}"/>
              </a:ext>
            </a:extLst>
          </p:cNvPr>
          <p:cNvSpPr>
            <a:spLocks noGrp="1"/>
          </p:cNvSpPr>
          <p:nvPr>
            <p:ph type="title"/>
          </p:nvPr>
        </p:nvSpPr>
        <p:spPr/>
        <p:txBody>
          <a:bodyPr/>
          <a:lstStyle/>
          <a:p>
            <a:r>
              <a:rPr lang="fr-FR" sz="3300" dirty="0"/>
              <a:t>Cas d’un suivi des compétences </a:t>
            </a:r>
            <a:br>
              <a:rPr lang="fr-FR" sz="3300" dirty="0"/>
            </a:br>
            <a:r>
              <a:rPr lang="fr-FR" sz="3300" dirty="0"/>
              <a:t>via Pronote</a:t>
            </a:r>
          </a:p>
        </p:txBody>
      </p:sp>
      <p:sp>
        <p:nvSpPr>
          <p:cNvPr id="3" name="ZoneTexte 2">
            <a:extLst>
              <a:ext uri="{FF2B5EF4-FFF2-40B4-BE49-F238E27FC236}">
                <a16:creationId xmlns:a16="http://schemas.microsoft.com/office/drawing/2014/main" id="{191BF81D-78C7-2715-DE9E-80DF368DC7A9}"/>
              </a:ext>
            </a:extLst>
          </p:cNvPr>
          <p:cNvSpPr txBox="1"/>
          <p:nvPr/>
        </p:nvSpPr>
        <p:spPr>
          <a:xfrm>
            <a:off x="961534" y="915146"/>
            <a:ext cx="7190738" cy="369332"/>
          </a:xfrm>
          <a:prstGeom prst="rect">
            <a:avLst/>
          </a:prstGeom>
          <a:noFill/>
        </p:spPr>
        <p:txBody>
          <a:bodyPr wrap="square">
            <a:spAutoFit/>
          </a:bodyPr>
          <a:lstStyle/>
          <a:p>
            <a:pPr algn="ctr" defTabSz="457189">
              <a:defRPr/>
            </a:pPr>
            <a:r>
              <a:rPr lang="fr-FR" dirty="0"/>
              <a:t>PÔLE D’ACTIVITÉS N°5 - ORGANISATION DE LA MAINTENANCE</a:t>
            </a:r>
            <a:endParaRPr lang="fr-FR" sz="1400" b="1" dirty="0">
              <a:solidFill>
                <a:prstClr val="white"/>
              </a:solidFill>
              <a:latin typeface="Calibri"/>
            </a:endParaRPr>
          </a:p>
        </p:txBody>
      </p:sp>
      <p:sp>
        <p:nvSpPr>
          <p:cNvPr id="4" name="ZoneTexte 3">
            <a:extLst>
              <a:ext uri="{FF2B5EF4-FFF2-40B4-BE49-F238E27FC236}">
                <a16:creationId xmlns:a16="http://schemas.microsoft.com/office/drawing/2014/main" id="{34781B72-DB8A-BE24-C74C-A13660247039}"/>
              </a:ext>
            </a:extLst>
          </p:cNvPr>
          <p:cNvSpPr txBox="1"/>
          <p:nvPr/>
        </p:nvSpPr>
        <p:spPr>
          <a:xfrm>
            <a:off x="-468925" y="-40886"/>
            <a:ext cx="4578874" cy="646331"/>
          </a:xfrm>
          <a:prstGeom prst="rect">
            <a:avLst/>
          </a:prstGeom>
          <a:noFill/>
        </p:spPr>
        <p:txBody>
          <a:bodyPr wrap="square">
            <a:spAutoFit/>
          </a:bodyPr>
          <a:lstStyle/>
          <a:p>
            <a:pPr algn="ctr" defTabSz="457189">
              <a:defRPr/>
            </a:pPr>
            <a:r>
              <a:rPr lang="fr-FR" b="1" dirty="0">
                <a:solidFill>
                  <a:prstClr val="black"/>
                </a:solidFill>
                <a:latin typeface="Calibri"/>
              </a:rPr>
              <a:t>RÉNOVATION DU BTS </a:t>
            </a:r>
          </a:p>
          <a:p>
            <a:pPr algn="ctr" defTabSz="457189">
              <a:defRPr/>
            </a:pPr>
            <a:r>
              <a:rPr lang="fr-FR" b="1" dirty="0">
                <a:solidFill>
                  <a:prstClr val="black"/>
                </a:solidFill>
                <a:latin typeface="Calibri"/>
              </a:rPr>
              <a:t>MAINTENANCE DES SYSTÈMES</a:t>
            </a:r>
          </a:p>
        </p:txBody>
      </p:sp>
    </p:spTree>
    <p:extLst>
      <p:ext uri="{BB962C8B-B14F-4D97-AF65-F5344CB8AC3E}">
        <p14:creationId xmlns:p14="http://schemas.microsoft.com/office/powerpoint/2010/main" val="2179092940"/>
      </p:ext>
    </p:extLst>
  </p:cSld>
  <p:clrMapOvr>
    <a:masterClrMapping/>
  </p:clrMapOvr>
</p:sld>
</file>

<file path=ppt/theme/theme1.xml><?xml version="1.0" encoding="utf-8"?>
<a:theme xmlns:a="http://schemas.openxmlformats.org/drawingml/2006/main" name="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2790E1-966A-497A-ABBD-24ECAA34A18E}">
  <ds:schemaRefs>
    <ds:schemaRef ds:uri="http://www.w3.org/XML/1998/namespace"/>
    <ds:schemaRef ds:uri="http://schemas.microsoft.com/office/2006/metadata/properties"/>
    <ds:schemaRef ds:uri="d9b8819f-644e-4e2e-bf09-8a76532e681c"/>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1D6BD7C5-AE49-4865-8DE9-44AE75ECC2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1173</Words>
  <PresentationFormat>Affichage à l'écran (16:9)</PresentationFormat>
  <Paragraphs>237</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21</vt:i4>
      </vt:variant>
    </vt:vector>
  </HeadingPairs>
  <TitlesOfParts>
    <vt:vector size="32" baseType="lpstr">
      <vt:lpstr>Arial</vt:lpstr>
      <vt:lpstr>Calibri</vt:lpstr>
      <vt:lpstr>Times New Roman</vt:lpstr>
      <vt:lpstr>Verdana</vt:lpstr>
      <vt:lpstr>Wingdings</vt:lpstr>
      <vt:lpstr>page de presentation et de partie</vt:lpstr>
      <vt:lpstr>2_page de presentation et de partie</vt:lpstr>
      <vt:lpstr>1_page de presentation et de partie</vt:lpstr>
      <vt:lpstr>3_page de presentation et de partie</vt:lpstr>
      <vt:lpstr>4_page de presentation et de partie</vt:lpstr>
      <vt:lpstr>5_page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Cas d’un suivi des compétences  via Pronote</vt:lpstr>
      <vt:lpstr>Présentation PowerPoint</vt:lpstr>
      <vt:lpstr>Présentation PowerPoint</vt:lpstr>
      <vt:lpstr>Présentation PowerPoint</vt:lpstr>
      <vt:lpstr>Présentation PowerPoint</vt:lpstr>
      <vt:lpstr>Présentation PowerPoint</vt:lpstr>
      <vt:lpstr>Cas d’un suivi des compétences  via C-Pro Éducation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2023-06-17T09:35:36Z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