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  <p:sldMasterId id="2147483686" r:id="rId5"/>
    <p:sldMasterId id="2147483683" r:id="rId6"/>
    <p:sldMasterId id="2147483689" r:id="rId7"/>
    <p:sldMasterId id="2147483693" r:id="rId8"/>
    <p:sldMasterId id="2147483696" r:id="rId9"/>
  </p:sldMasterIdLst>
  <p:notesMasterIdLst>
    <p:notesMasterId r:id="rId19"/>
  </p:notesMasterIdLst>
  <p:handoutMasterIdLst>
    <p:handoutMasterId r:id="rId20"/>
  </p:handoutMasterIdLst>
  <p:sldIdLst>
    <p:sldId id="444" r:id="rId10"/>
    <p:sldId id="449" r:id="rId11"/>
    <p:sldId id="512" r:id="rId12"/>
    <p:sldId id="514" r:id="rId13"/>
    <p:sldId id="515" r:id="rId14"/>
    <p:sldId id="516" r:id="rId15"/>
    <p:sldId id="517" r:id="rId16"/>
    <p:sldId id="520" r:id="rId17"/>
    <p:sldId id="676" r:id="rId18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006831"/>
    <a:srgbClr val="22F083"/>
    <a:srgbClr val="8BF0A8"/>
    <a:srgbClr val="7BF0E9"/>
    <a:srgbClr val="B9C5A4"/>
    <a:srgbClr val="F4CEB4"/>
    <a:srgbClr val="E7A87D"/>
    <a:srgbClr val="F4B083"/>
    <a:srgbClr val="F4B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5493" autoAdjust="0"/>
  </p:normalViewPr>
  <p:slideViewPr>
    <p:cSldViewPr snapToGrid="0" snapToObjects="1">
      <p:cViewPr varScale="1">
        <p:scale>
          <a:sx n="83" d="100"/>
          <a:sy n="83" d="100"/>
        </p:scale>
        <p:origin x="108" y="12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17/06/2023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17/06/2023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99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86044-A807-7ED3-A71B-032EE9D4FE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1597" y="2426572"/>
            <a:ext cx="6620806" cy="9937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672071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722391" y="195486"/>
            <a:ext cx="8061608" cy="720000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5758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E962CCA-1BA4-8249-A4F2-8AC5E968A45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mars 2019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8BBB529-08F9-664B-A1B0-FAE3FBDC08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1CA4A-99AC-F941-8B05-3ACDEC56623C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DAEBF49-7C98-EB4A-B517-262F376B9D3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92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890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2462400"/>
            <a:ext cx="5897726" cy="158112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/>
              <a:t>Contacts :</a:t>
            </a:r>
          </a:p>
        </p:txBody>
      </p:sp>
    </p:spTree>
    <p:extLst>
      <p:ext uri="{BB962C8B-B14F-4D97-AF65-F5344CB8AC3E}">
        <p14:creationId xmlns:p14="http://schemas.microsoft.com/office/powerpoint/2010/main" val="1707688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7434000" y="4796511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D506F14-ED0D-7542-8543-B7C07D5940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6496" y="360000"/>
            <a:ext cx="1737504" cy="107621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87260C3-EF3A-0B48-9C85-9F85D7A88D5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00" y="180000"/>
            <a:ext cx="158780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80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35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7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73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86044-A807-7ED3-A71B-032EE9D4FE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1597" y="2426572"/>
            <a:ext cx="6620806" cy="9937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292037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2462400"/>
            <a:ext cx="5897726" cy="158112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/>
              <a:t>Contacts :</a:t>
            </a:r>
          </a:p>
        </p:txBody>
      </p:sp>
    </p:spTree>
    <p:extLst>
      <p:ext uri="{BB962C8B-B14F-4D97-AF65-F5344CB8AC3E}">
        <p14:creationId xmlns:p14="http://schemas.microsoft.com/office/powerpoint/2010/main" val="12147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6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2462400"/>
            <a:ext cx="5897726" cy="158112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/>
              <a:t>Contacts :</a:t>
            </a:r>
          </a:p>
        </p:txBody>
      </p:sp>
    </p:spTree>
    <p:extLst>
      <p:ext uri="{BB962C8B-B14F-4D97-AF65-F5344CB8AC3E}">
        <p14:creationId xmlns:p14="http://schemas.microsoft.com/office/powerpoint/2010/main" val="378999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5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6B122F1-A62C-814C-9DE9-B24714E450C9}"/>
              </a:ext>
            </a:extLst>
          </p:cNvPr>
          <p:cNvSpPr/>
          <p:nvPr userDrawn="1"/>
        </p:nvSpPr>
        <p:spPr>
          <a:xfrm>
            <a:off x="782595" y="914400"/>
            <a:ext cx="7588470" cy="34689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8E75FC0-218F-6543-AEDF-85999A11CED2}"/>
              </a:ext>
            </a:extLst>
          </p:cNvPr>
          <p:cNvSpPr txBox="1"/>
          <p:nvPr userDrawn="1"/>
        </p:nvSpPr>
        <p:spPr>
          <a:xfrm>
            <a:off x="1635266" y="1356069"/>
            <a:ext cx="58734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kern="1200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RÉNOVATION DES RÉFÉRENTIELS </a:t>
            </a:r>
          </a:p>
          <a:p>
            <a:pPr algn="ctr"/>
            <a:r>
              <a:rPr lang="fr-FR" sz="2800" b="1" kern="1200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DU</a:t>
            </a:r>
            <a:r>
              <a:rPr lang="fr-FR" sz="2800" b="1" kern="1200" baseline="0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BTS MAINTENANCE DES SYSTÈMES</a:t>
            </a:r>
            <a:endParaRPr lang="fr-FR" sz="2800" b="1" kern="1200" dirty="0">
              <a:solidFill>
                <a:schemeClr val="tx2">
                  <a:lumMod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2800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3000E6B-5526-0B42-9BA5-4326BEFA07FF}"/>
              </a:ext>
            </a:extLst>
          </p:cNvPr>
          <p:cNvSpPr txBox="1"/>
          <p:nvPr userDrawn="1"/>
        </p:nvSpPr>
        <p:spPr>
          <a:xfrm>
            <a:off x="782595" y="2683201"/>
            <a:ext cx="7587967" cy="97314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4387902-D5AD-BF65-471D-BD175FFA0B5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56" y="79239"/>
            <a:ext cx="902594" cy="81927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EAFDFBD-EC4C-9A71-BE29-35F92D0AE3C6}"/>
              </a:ext>
            </a:extLst>
          </p:cNvPr>
          <p:cNvSpPr txBox="1"/>
          <p:nvPr userDrawn="1"/>
        </p:nvSpPr>
        <p:spPr>
          <a:xfrm>
            <a:off x="776251" y="2737039"/>
            <a:ext cx="30245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PNF </a:t>
            </a:r>
          </a:p>
          <a:p>
            <a:pPr algn="ctr"/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Lycée RASPAIL – PARIS</a:t>
            </a:r>
            <a:r>
              <a:rPr lang="fr-FR" b="1" baseline="0" dirty="0">
                <a:solidFill>
                  <a:schemeClr val="tx2">
                    <a:lumMod val="75000"/>
                  </a:schemeClr>
                </a:solidFill>
              </a:rPr>
              <a:t> 14e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 Mercredi</a:t>
            </a:r>
            <a:r>
              <a:rPr lang="fr-FR" b="1" baseline="0" dirty="0">
                <a:solidFill>
                  <a:schemeClr val="tx2">
                    <a:lumMod val="75000"/>
                  </a:schemeClr>
                </a:solidFill>
              </a:rPr>
              <a:t> 05 avril 2023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5"/>
          <a:srcRect r="2574" b="2754"/>
          <a:stretch/>
        </p:blipFill>
        <p:spPr>
          <a:xfrm>
            <a:off x="4063739" y="2820589"/>
            <a:ext cx="704395" cy="69746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6"/>
          <a:srcRect r="1478" b="2076"/>
          <a:stretch/>
        </p:blipFill>
        <p:spPr>
          <a:xfrm>
            <a:off x="4993127" y="2825128"/>
            <a:ext cx="691577" cy="6929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899381" y="2820590"/>
            <a:ext cx="686031" cy="697464"/>
          </a:xfrm>
          <a:prstGeom prst="rect">
            <a:avLst/>
          </a:prstGeom>
        </p:spPr>
      </p:pic>
      <p:pic>
        <p:nvPicPr>
          <p:cNvPr id="12" name="Google Shape;522;p35"/>
          <p:cNvPicPr preferRelativeResize="0">
            <a:picLocks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5951" y="2828709"/>
            <a:ext cx="692782" cy="68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 baseline="0">
          <a:solidFill>
            <a:srgbClr val="407CC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 de texte 38">
            <a:extLst>
              <a:ext uri="{FF2B5EF4-FFF2-40B4-BE49-F238E27FC236}">
                <a16:creationId xmlns:a16="http://schemas.microsoft.com/office/drawing/2014/main" id="{C812CA52-75E2-8C45-8063-24057FEDA026}"/>
              </a:ext>
            </a:extLst>
          </p:cNvPr>
          <p:cNvSpPr txBox="1"/>
          <p:nvPr userDrawn="1"/>
        </p:nvSpPr>
        <p:spPr>
          <a:xfrm>
            <a:off x="0" y="2"/>
            <a:ext cx="9144000" cy="7682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 de texte 39">
            <a:extLst>
              <a:ext uri="{FF2B5EF4-FFF2-40B4-BE49-F238E27FC236}">
                <a16:creationId xmlns:a16="http://schemas.microsoft.com/office/drawing/2014/main" id="{32627B64-766E-F047-97D6-D5A544058ED3}"/>
              </a:ext>
            </a:extLst>
          </p:cNvPr>
          <p:cNvSpPr txBox="1"/>
          <p:nvPr userDrawn="1"/>
        </p:nvSpPr>
        <p:spPr>
          <a:xfrm>
            <a:off x="0" y="-1889"/>
            <a:ext cx="3499471" cy="535736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RÉNOVATION DES RÉFÉRENTIELS </a:t>
            </a:r>
          </a:p>
          <a:p>
            <a:pPr algn="ctr"/>
            <a:r>
              <a:rPr lang="fr-FR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</a:t>
            </a:r>
            <a:r>
              <a:rPr lang="fr-FR" sz="14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BTS MAINTENANCE DES SYSTÈMES</a:t>
            </a:r>
            <a:endParaRPr lang="fr-FR" sz="1600" b="1" dirty="0">
              <a:solidFill>
                <a:srgbClr val="00000A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600" b="1" dirty="0">
              <a:solidFill>
                <a:srgbClr val="00000A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6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B122F1-A62C-814C-9DE9-B24714E450C9}"/>
              </a:ext>
            </a:extLst>
          </p:cNvPr>
          <p:cNvSpPr/>
          <p:nvPr userDrawn="1"/>
        </p:nvSpPr>
        <p:spPr>
          <a:xfrm>
            <a:off x="782091" y="1405759"/>
            <a:ext cx="7588470" cy="30900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0B26597-ED97-C945-B14D-9C763707C59F}"/>
              </a:ext>
            </a:extLst>
          </p:cNvPr>
          <p:cNvSpPr txBox="1"/>
          <p:nvPr userDrawn="1"/>
        </p:nvSpPr>
        <p:spPr>
          <a:xfrm>
            <a:off x="692762" y="3188784"/>
            <a:ext cx="7876508" cy="9731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943ACAF-075C-61CC-8D16-F17B2233E34C}"/>
              </a:ext>
            </a:extLst>
          </p:cNvPr>
          <p:cNvSpPr txBox="1"/>
          <p:nvPr userDrawn="1"/>
        </p:nvSpPr>
        <p:spPr>
          <a:xfrm>
            <a:off x="0" y="491300"/>
            <a:ext cx="3492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baseline="0" dirty="0">
                <a:solidFill>
                  <a:schemeClr val="tx2">
                    <a:lumMod val="75000"/>
                  </a:schemeClr>
                </a:solidFill>
              </a:rPr>
              <a:t>PNF - Paris – Mercredi 05 avril 2023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4"/>
          <a:srcRect r="2574" b="2754"/>
          <a:stretch/>
        </p:blipFill>
        <p:spPr>
          <a:xfrm>
            <a:off x="4956313" y="34791"/>
            <a:ext cx="704395" cy="69746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5"/>
          <a:srcRect r="1478" b="2076"/>
          <a:stretch/>
        </p:blipFill>
        <p:spPr>
          <a:xfrm>
            <a:off x="5885701" y="39330"/>
            <a:ext cx="691577" cy="69292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91955" y="34792"/>
            <a:ext cx="686031" cy="697464"/>
          </a:xfrm>
          <a:prstGeom prst="rect">
            <a:avLst/>
          </a:prstGeom>
        </p:spPr>
      </p:pic>
      <p:pic>
        <p:nvPicPr>
          <p:cNvPr id="16" name="Google Shape;522;p35"/>
          <p:cNvPicPr preferRelativeResize="0">
            <a:picLocks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92663" y="39330"/>
            <a:ext cx="677898" cy="6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62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 baseline="0">
          <a:solidFill>
            <a:srgbClr val="407CC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 de texte 38">
            <a:extLst>
              <a:ext uri="{FF2B5EF4-FFF2-40B4-BE49-F238E27FC236}">
                <a16:creationId xmlns:a16="http://schemas.microsoft.com/office/drawing/2014/main" id="{C812CA52-75E2-8C45-8063-24057FEDA026}"/>
              </a:ext>
            </a:extLst>
          </p:cNvPr>
          <p:cNvSpPr txBox="1"/>
          <p:nvPr userDrawn="1"/>
        </p:nvSpPr>
        <p:spPr>
          <a:xfrm>
            <a:off x="0" y="0"/>
            <a:ext cx="9144000" cy="7682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8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800" b="1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800" b="1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2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 de texte 39">
            <a:extLst>
              <a:ext uri="{FF2B5EF4-FFF2-40B4-BE49-F238E27FC236}">
                <a16:creationId xmlns:a16="http://schemas.microsoft.com/office/drawing/2014/main" id="{32627B64-766E-F047-97D6-D5A544058ED3}"/>
              </a:ext>
            </a:extLst>
          </p:cNvPr>
          <p:cNvSpPr txBox="1"/>
          <p:nvPr userDrawn="1"/>
        </p:nvSpPr>
        <p:spPr>
          <a:xfrm>
            <a:off x="0" y="0"/>
            <a:ext cx="3492595" cy="535736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fr-FR" sz="1400" b="1" dirty="0">
              <a:solidFill>
                <a:srgbClr val="00000A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400" b="1" dirty="0">
              <a:solidFill>
                <a:srgbClr val="00000A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400" b="1" dirty="0">
              <a:solidFill>
                <a:srgbClr val="00000A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B122F1-A62C-814C-9DE9-B24714E450C9}"/>
              </a:ext>
            </a:extLst>
          </p:cNvPr>
          <p:cNvSpPr/>
          <p:nvPr userDrawn="1"/>
        </p:nvSpPr>
        <p:spPr>
          <a:xfrm>
            <a:off x="790465" y="1349039"/>
            <a:ext cx="7588470" cy="30900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CD82D89-599D-35B4-AD1F-C7AB46886836}"/>
              </a:ext>
            </a:extLst>
          </p:cNvPr>
          <p:cNvSpPr txBox="1"/>
          <p:nvPr userDrawn="1"/>
        </p:nvSpPr>
        <p:spPr>
          <a:xfrm>
            <a:off x="0" y="491300"/>
            <a:ext cx="3492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baseline="0" dirty="0">
                <a:solidFill>
                  <a:schemeClr val="tx2">
                    <a:lumMod val="75000"/>
                  </a:schemeClr>
                </a:solidFill>
              </a:rPr>
              <a:t>PNF - Paris – Mercredi 05 avril 2023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5"/>
          <a:srcRect r="2574" b="2754"/>
          <a:stretch/>
        </p:blipFill>
        <p:spPr>
          <a:xfrm>
            <a:off x="4956313" y="34791"/>
            <a:ext cx="704395" cy="69746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6"/>
          <a:srcRect r="1478" b="2076"/>
          <a:stretch/>
        </p:blipFill>
        <p:spPr>
          <a:xfrm>
            <a:off x="5885701" y="39330"/>
            <a:ext cx="691577" cy="69292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791955" y="34792"/>
            <a:ext cx="686031" cy="697464"/>
          </a:xfrm>
          <a:prstGeom prst="rect">
            <a:avLst/>
          </a:prstGeom>
        </p:spPr>
      </p:pic>
      <p:pic>
        <p:nvPicPr>
          <p:cNvPr id="16" name="Google Shape;522;p35"/>
          <p:cNvPicPr preferRelativeResize="0">
            <a:picLocks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08525" y="24652"/>
            <a:ext cx="692782" cy="68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5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703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 baseline="0">
          <a:solidFill>
            <a:srgbClr val="407CC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 de texte 38">
            <a:extLst>
              <a:ext uri="{FF2B5EF4-FFF2-40B4-BE49-F238E27FC236}">
                <a16:creationId xmlns:a16="http://schemas.microsoft.com/office/drawing/2014/main" id="{C812CA52-75E2-8C45-8063-24057FEDA026}"/>
              </a:ext>
            </a:extLst>
          </p:cNvPr>
          <p:cNvSpPr txBox="1"/>
          <p:nvPr userDrawn="1"/>
        </p:nvSpPr>
        <p:spPr>
          <a:xfrm>
            <a:off x="0" y="0"/>
            <a:ext cx="9144000" cy="7682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8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800" b="1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800" b="1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2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 de texte 39">
            <a:extLst>
              <a:ext uri="{FF2B5EF4-FFF2-40B4-BE49-F238E27FC236}">
                <a16:creationId xmlns:a16="http://schemas.microsoft.com/office/drawing/2014/main" id="{32627B64-766E-F047-97D6-D5A544058ED3}"/>
              </a:ext>
            </a:extLst>
          </p:cNvPr>
          <p:cNvSpPr txBox="1"/>
          <p:nvPr userDrawn="1"/>
        </p:nvSpPr>
        <p:spPr>
          <a:xfrm>
            <a:off x="1" y="0"/>
            <a:ext cx="3485719" cy="535736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fr-FR" sz="1400" b="1" dirty="0">
              <a:solidFill>
                <a:srgbClr val="00000A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400" b="1" dirty="0">
              <a:solidFill>
                <a:srgbClr val="00000A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8E5156B-A213-4211-AD08-61D95EE4997E}"/>
              </a:ext>
            </a:extLst>
          </p:cNvPr>
          <p:cNvSpPr txBox="1"/>
          <p:nvPr userDrawn="1"/>
        </p:nvSpPr>
        <p:spPr>
          <a:xfrm>
            <a:off x="0" y="491300"/>
            <a:ext cx="3492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baseline="0" dirty="0">
                <a:solidFill>
                  <a:schemeClr val="tx2">
                    <a:lumMod val="75000"/>
                  </a:schemeClr>
                </a:solidFill>
              </a:rPr>
              <a:t>PNF - Paris – Mercredi 05 avril 2023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4"/>
          <a:srcRect r="2574" b="2754"/>
          <a:stretch/>
        </p:blipFill>
        <p:spPr>
          <a:xfrm>
            <a:off x="4956313" y="34791"/>
            <a:ext cx="704395" cy="69746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5"/>
          <a:srcRect r="1478" b="2076"/>
          <a:stretch/>
        </p:blipFill>
        <p:spPr>
          <a:xfrm>
            <a:off x="5885701" y="39330"/>
            <a:ext cx="691577" cy="69292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91955" y="34792"/>
            <a:ext cx="686031" cy="697464"/>
          </a:xfrm>
          <a:prstGeom prst="rect">
            <a:avLst/>
          </a:prstGeom>
        </p:spPr>
      </p:pic>
      <p:pic>
        <p:nvPicPr>
          <p:cNvPr id="15" name="Google Shape;522;p35"/>
          <p:cNvPicPr preferRelativeResize="0">
            <a:picLocks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08525" y="42911"/>
            <a:ext cx="692782" cy="68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0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 baseline="0">
          <a:solidFill>
            <a:srgbClr val="407CC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 de texte 38">
            <a:extLst>
              <a:ext uri="{FF2B5EF4-FFF2-40B4-BE49-F238E27FC236}">
                <a16:creationId xmlns:a16="http://schemas.microsoft.com/office/drawing/2014/main" id="{C812CA52-75E2-8C45-8063-24057FEDA026}"/>
              </a:ext>
            </a:extLst>
          </p:cNvPr>
          <p:cNvSpPr txBox="1"/>
          <p:nvPr userDrawn="1"/>
        </p:nvSpPr>
        <p:spPr>
          <a:xfrm>
            <a:off x="0" y="0"/>
            <a:ext cx="9144000" cy="7682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8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800" b="1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800" b="1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2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 de texte 39">
            <a:extLst>
              <a:ext uri="{FF2B5EF4-FFF2-40B4-BE49-F238E27FC236}">
                <a16:creationId xmlns:a16="http://schemas.microsoft.com/office/drawing/2014/main" id="{32627B64-766E-F047-97D6-D5A544058ED3}"/>
              </a:ext>
            </a:extLst>
          </p:cNvPr>
          <p:cNvSpPr txBox="1"/>
          <p:nvPr userDrawn="1"/>
        </p:nvSpPr>
        <p:spPr>
          <a:xfrm>
            <a:off x="0" y="0"/>
            <a:ext cx="3492595" cy="535736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fr-FR" sz="1400" b="1" dirty="0">
              <a:solidFill>
                <a:srgbClr val="00000A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400" b="1" dirty="0">
              <a:solidFill>
                <a:srgbClr val="00000A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400" b="1" dirty="0">
              <a:solidFill>
                <a:srgbClr val="00000A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B122F1-A62C-814C-9DE9-B24714E450C9}"/>
              </a:ext>
            </a:extLst>
          </p:cNvPr>
          <p:cNvSpPr/>
          <p:nvPr userDrawn="1"/>
        </p:nvSpPr>
        <p:spPr>
          <a:xfrm>
            <a:off x="790465" y="1349039"/>
            <a:ext cx="7588470" cy="30900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61CE0CE-F8BC-84A7-FA52-A9A63D5A6918}"/>
              </a:ext>
            </a:extLst>
          </p:cNvPr>
          <p:cNvSpPr txBox="1"/>
          <p:nvPr userDrawn="1"/>
        </p:nvSpPr>
        <p:spPr>
          <a:xfrm>
            <a:off x="0" y="491300"/>
            <a:ext cx="3492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baseline="0" dirty="0">
                <a:solidFill>
                  <a:schemeClr val="tx2">
                    <a:lumMod val="75000"/>
                  </a:schemeClr>
                </a:solidFill>
              </a:rPr>
              <a:t>PNF - Paris – Mercredi 05 avril 2023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6"/>
          <a:srcRect r="2574" b="2754"/>
          <a:stretch/>
        </p:blipFill>
        <p:spPr>
          <a:xfrm>
            <a:off x="4956313" y="34791"/>
            <a:ext cx="704395" cy="69746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7"/>
          <a:srcRect r="1478" b="2076"/>
          <a:stretch/>
        </p:blipFill>
        <p:spPr>
          <a:xfrm>
            <a:off x="5885701" y="39330"/>
            <a:ext cx="691577" cy="69292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791955" y="34792"/>
            <a:ext cx="686031" cy="697464"/>
          </a:xfrm>
          <a:prstGeom prst="rect">
            <a:avLst/>
          </a:prstGeom>
        </p:spPr>
      </p:pic>
      <p:pic>
        <p:nvPicPr>
          <p:cNvPr id="16" name="Google Shape;522;p35"/>
          <p:cNvPicPr preferRelativeResize="0">
            <a:picLocks/>
          </p:cNvPicPr>
          <p:nvPr userDrawn="1"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08525" y="42911"/>
            <a:ext cx="692782" cy="68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9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700" r:id="rId3"/>
    <p:sldLayoutId id="2147483701" r:id="rId4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 baseline="0">
          <a:solidFill>
            <a:srgbClr val="407CC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 de texte 38">
            <a:extLst>
              <a:ext uri="{FF2B5EF4-FFF2-40B4-BE49-F238E27FC236}">
                <a16:creationId xmlns:a16="http://schemas.microsoft.com/office/drawing/2014/main" id="{C812CA52-75E2-8C45-8063-24057FEDA026}"/>
              </a:ext>
            </a:extLst>
          </p:cNvPr>
          <p:cNvSpPr txBox="1"/>
          <p:nvPr userDrawn="1"/>
        </p:nvSpPr>
        <p:spPr>
          <a:xfrm>
            <a:off x="0" y="0"/>
            <a:ext cx="9144000" cy="7682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8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800" b="1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800" b="1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2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2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 de texte 39">
            <a:extLst>
              <a:ext uri="{FF2B5EF4-FFF2-40B4-BE49-F238E27FC236}">
                <a16:creationId xmlns:a16="http://schemas.microsoft.com/office/drawing/2014/main" id="{32627B64-766E-F047-97D6-D5A544058ED3}"/>
              </a:ext>
            </a:extLst>
          </p:cNvPr>
          <p:cNvSpPr txBox="1"/>
          <p:nvPr userDrawn="1"/>
        </p:nvSpPr>
        <p:spPr>
          <a:xfrm>
            <a:off x="1" y="0"/>
            <a:ext cx="3485719" cy="535736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fr-FR" sz="1400" b="1" dirty="0">
              <a:solidFill>
                <a:srgbClr val="00000A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400" b="1" dirty="0">
              <a:solidFill>
                <a:srgbClr val="00000A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4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437E05C-536F-7A5C-9DB4-BCD7B8B39867}"/>
              </a:ext>
            </a:extLst>
          </p:cNvPr>
          <p:cNvSpPr txBox="1"/>
          <p:nvPr userDrawn="1"/>
        </p:nvSpPr>
        <p:spPr>
          <a:xfrm>
            <a:off x="0" y="491300"/>
            <a:ext cx="3492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baseline="0" dirty="0">
                <a:solidFill>
                  <a:schemeClr val="tx2">
                    <a:lumMod val="75000"/>
                  </a:schemeClr>
                </a:solidFill>
              </a:rPr>
              <a:t>PNF - Paris – Mercredi 05 avril 2023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5"/>
          <a:srcRect r="2574" b="2754"/>
          <a:stretch/>
        </p:blipFill>
        <p:spPr>
          <a:xfrm>
            <a:off x="4956313" y="34791"/>
            <a:ext cx="704395" cy="69746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6"/>
          <a:srcRect r="1478" b="2076"/>
          <a:stretch/>
        </p:blipFill>
        <p:spPr>
          <a:xfrm>
            <a:off x="5885701" y="39330"/>
            <a:ext cx="691577" cy="69292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791955" y="34792"/>
            <a:ext cx="686031" cy="697464"/>
          </a:xfrm>
          <a:prstGeom prst="rect">
            <a:avLst/>
          </a:prstGeom>
        </p:spPr>
      </p:pic>
      <p:pic>
        <p:nvPicPr>
          <p:cNvPr id="15" name="Google Shape;522;p35"/>
          <p:cNvPicPr preferRelativeResize="0">
            <a:picLocks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08525" y="38850"/>
            <a:ext cx="692782" cy="68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 baseline="0">
          <a:solidFill>
            <a:srgbClr val="407CC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duscol.education.fr/sti/formations/bts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2E4DD65-9DC7-08D9-E68E-C8C6E5C50FC8}"/>
              </a:ext>
            </a:extLst>
          </p:cNvPr>
          <p:cNvSpPr txBox="1"/>
          <p:nvPr/>
        </p:nvSpPr>
        <p:spPr>
          <a:xfrm>
            <a:off x="1011830" y="2012739"/>
            <a:ext cx="70402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Présentation des pôles d’activités, blocs de compétences et </a:t>
            </a:r>
          </a:p>
          <a:p>
            <a:pPr algn="ctr"/>
            <a:r>
              <a:rPr lang="fr-FR" sz="3600" b="1" dirty="0"/>
              <a:t>épreuves associées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6083F75-F606-1622-FE07-58CC2F1F7D90}"/>
              </a:ext>
            </a:extLst>
          </p:cNvPr>
          <p:cNvSpPr txBox="1"/>
          <p:nvPr/>
        </p:nvSpPr>
        <p:spPr>
          <a:xfrm>
            <a:off x="-536265" y="-55064"/>
            <a:ext cx="45788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RÉNOVATION DU BTS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MAINTENANCE DES SYSTÈMES</a:t>
            </a:r>
          </a:p>
        </p:txBody>
      </p:sp>
    </p:spTree>
    <p:extLst>
      <p:ext uri="{BB962C8B-B14F-4D97-AF65-F5344CB8AC3E}">
        <p14:creationId xmlns:p14="http://schemas.microsoft.com/office/powerpoint/2010/main" val="212909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6DFA70DF-D832-B035-BF80-6BA8C051B41B}"/>
              </a:ext>
            </a:extLst>
          </p:cNvPr>
          <p:cNvGrpSpPr/>
          <p:nvPr/>
        </p:nvGrpSpPr>
        <p:grpSpPr>
          <a:xfrm>
            <a:off x="181837" y="833257"/>
            <a:ext cx="334237" cy="4215650"/>
            <a:chOff x="144780" y="1387907"/>
            <a:chExt cx="334237" cy="338575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708378-4D4E-EF28-A2E5-0C0A9373AEED}"/>
                </a:ext>
              </a:extLst>
            </p:cNvPr>
            <p:cNvSpPr/>
            <p:nvPr/>
          </p:nvSpPr>
          <p:spPr>
            <a:xfrm>
              <a:off x="144780" y="1387907"/>
              <a:ext cx="334237" cy="33857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80E3BDC-245C-2147-30F7-50EB8BEE8469}"/>
                </a:ext>
              </a:extLst>
            </p:cNvPr>
            <p:cNvSpPr/>
            <p:nvPr/>
          </p:nvSpPr>
          <p:spPr>
            <a:xfrm>
              <a:off x="222063" y="1473929"/>
              <a:ext cx="174018" cy="133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63FE7EAE-C43D-0949-8FAC-186D8B7B8A80}"/>
              </a:ext>
            </a:extLst>
          </p:cNvPr>
          <p:cNvSpPr txBox="1"/>
          <p:nvPr/>
        </p:nvSpPr>
        <p:spPr>
          <a:xfrm>
            <a:off x="75305" y="91532"/>
            <a:ext cx="336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Présentation des pôles d’activités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5220" y="2240890"/>
            <a:ext cx="7457243" cy="179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fr-FR" dirty="0"/>
              <a:t>Commentaires et documents associés au pôle d’activités liées à  </a:t>
            </a:r>
          </a:p>
          <a:p>
            <a:pPr lvl="0" algn="ctr">
              <a:spcBef>
                <a:spcPts val="600"/>
              </a:spcBef>
            </a:pPr>
            <a:r>
              <a:rPr lang="fr-FR" dirty="0"/>
              <a:t>l’ Intégration d’un bien</a:t>
            </a:r>
          </a:p>
          <a:p>
            <a:pPr lvl="7">
              <a:lnSpc>
                <a:spcPct val="150000"/>
              </a:lnSpc>
            </a:pPr>
            <a:endParaRPr lang="fr-FR" sz="1100" b="1" dirty="0">
              <a:solidFill>
                <a:prstClr val="black"/>
              </a:solidFill>
            </a:endParaRPr>
          </a:p>
          <a:p>
            <a:pPr lvl="7">
              <a:lnSpc>
                <a:spcPct val="150000"/>
              </a:lnSpc>
            </a:pPr>
            <a:r>
              <a:rPr lang="fr-FR" sz="1100" b="1" dirty="0">
                <a:solidFill>
                  <a:prstClr val="black"/>
                </a:solidFill>
              </a:rPr>
              <a:t>Jean-Pierre GUERMEUR</a:t>
            </a:r>
            <a:r>
              <a:rPr lang="fr-FR" sz="1100" dirty="0">
                <a:solidFill>
                  <a:prstClr val="black"/>
                </a:solidFill>
              </a:rPr>
              <a:t>, enseignant BTS MS SP – Académie de Rennes</a:t>
            </a:r>
          </a:p>
          <a:p>
            <a:pPr>
              <a:lnSpc>
                <a:spcPct val="150000"/>
              </a:lnSpc>
            </a:pPr>
            <a:r>
              <a:rPr lang="fr-FR" sz="1100" b="1" dirty="0">
                <a:solidFill>
                  <a:prstClr val="black"/>
                </a:solidFill>
              </a:rPr>
              <a:t>							Jean-Paul KREBS,</a:t>
            </a:r>
            <a:r>
              <a:rPr lang="fr-FR" sz="1100" dirty="0">
                <a:solidFill>
                  <a:prstClr val="black"/>
                </a:solidFill>
              </a:rPr>
              <a:t> IA IPR STI – Académie de Rennes</a:t>
            </a:r>
          </a:p>
          <a:p>
            <a:endParaRPr lang="fr-F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6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3FE7EAE-C43D-0949-8FAC-186D8B7B8A80}"/>
              </a:ext>
            </a:extLst>
          </p:cNvPr>
          <p:cNvSpPr txBox="1"/>
          <p:nvPr/>
        </p:nvSpPr>
        <p:spPr>
          <a:xfrm>
            <a:off x="181837" y="94593"/>
            <a:ext cx="2891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prstClr val="black"/>
                </a:solidFill>
                <a:latin typeface="Calibri"/>
              </a:rPr>
              <a:t>Pôle 4: Intégration d’un bien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1C26055-30F3-D81A-C65F-93B899FBE7B7}"/>
              </a:ext>
            </a:extLst>
          </p:cNvPr>
          <p:cNvSpPr txBox="1"/>
          <p:nvPr/>
        </p:nvSpPr>
        <p:spPr>
          <a:xfrm>
            <a:off x="755374" y="1648865"/>
            <a:ext cx="785853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Tâche professionnelle</a:t>
            </a:r>
          </a:p>
          <a:p>
            <a:endParaRPr lang="fr-FR" sz="1600" dirty="0"/>
          </a:p>
          <a:p>
            <a:r>
              <a:rPr lang="fr-FR" sz="1600" dirty="0"/>
              <a:t>T4.1 : Contribuer à la prise en compte des contraintes de maintenance lors de l’intégration d’un bien </a:t>
            </a:r>
          </a:p>
          <a:p>
            <a:r>
              <a:rPr lang="fr-FR" sz="1600" dirty="0"/>
              <a:t>T4.2 : Préparer et participer à la réception, à l’installation et à la mise en service du nouveau bien 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/>
              <a:t>Compétences</a:t>
            </a:r>
          </a:p>
          <a:p>
            <a:pPr algn="just"/>
            <a:r>
              <a:rPr lang="fr-FR" sz="1600" dirty="0"/>
              <a:t>C41 : </a:t>
            </a:r>
            <a:r>
              <a:rPr lang="fr-FR" sz="1600" b="1" dirty="0"/>
              <a:t>Appréhender </a:t>
            </a:r>
            <a:r>
              <a:rPr lang="fr-FR" sz="1600" dirty="0"/>
              <a:t>l'organisation fonctionnelle, structurelle et temporelle d'un bien 	</a:t>
            </a:r>
          </a:p>
          <a:p>
            <a:pPr algn="just"/>
            <a:endParaRPr lang="fr-FR" sz="1600" dirty="0"/>
          </a:p>
          <a:p>
            <a:pPr algn="just"/>
            <a:r>
              <a:rPr lang="fr-FR" sz="1600" dirty="0"/>
              <a:t>C42 : </a:t>
            </a:r>
            <a:r>
              <a:rPr lang="fr-FR" sz="1600" b="1" dirty="0"/>
              <a:t>Caractériser </a:t>
            </a:r>
            <a:r>
              <a:rPr lang="fr-FR" sz="1600" dirty="0"/>
              <a:t>la chaîne de puissance et d'information 	</a:t>
            </a:r>
          </a:p>
          <a:p>
            <a:pPr algn="just"/>
            <a:endParaRPr lang="fr-FR" sz="16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E4DD65-9DC7-08D9-E68E-C8C6E5C50FC8}"/>
              </a:ext>
            </a:extLst>
          </p:cNvPr>
          <p:cNvSpPr txBox="1"/>
          <p:nvPr/>
        </p:nvSpPr>
        <p:spPr>
          <a:xfrm>
            <a:off x="755374" y="835611"/>
            <a:ext cx="7368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latin typeface="Calibri"/>
              </a:rPr>
              <a:t>Intégration d’un bien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Epreuve</a:t>
            </a:r>
            <a:r>
              <a:rPr kumimoji="0" lang="fr-FR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 E4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3572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1C26055-30F3-D81A-C65F-93B899FBE7B7}"/>
              </a:ext>
            </a:extLst>
          </p:cNvPr>
          <p:cNvSpPr txBox="1"/>
          <p:nvPr/>
        </p:nvSpPr>
        <p:spPr>
          <a:xfrm>
            <a:off x="755374" y="1388347"/>
            <a:ext cx="7939175" cy="374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Organisation :</a:t>
            </a:r>
          </a:p>
          <a:p>
            <a:pPr algn="just"/>
            <a:endParaRPr lang="fr-FR" sz="1600" dirty="0"/>
          </a:p>
          <a:p>
            <a:r>
              <a:rPr lang="fr-FR" sz="1600" b="1" dirty="0"/>
              <a:t>CONTENU DE L’ÉPREUVE :</a:t>
            </a:r>
            <a:endParaRPr lang="fr-FR" sz="1600" dirty="0"/>
          </a:p>
          <a:p>
            <a:r>
              <a:rPr lang="fr-FR" sz="1600" dirty="0"/>
              <a:t>Le support technique de l’épreuve est constitué d’un dossier relatif à un système technique. </a:t>
            </a:r>
          </a:p>
          <a:p>
            <a:r>
              <a:rPr lang="fr-FR" sz="1600" dirty="0"/>
              <a:t>Ce système est décrit par : </a:t>
            </a:r>
          </a:p>
          <a:p>
            <a:r>
              <a:rPr lang="fr-FR" sz="1600" dirty="0"/>
              <a:t>- sa mise en situation dans son environnement ; </a:t>
            </a:r>
          </a:p>
          <a:p>
            <a:r>
              <a:rPr lang="fr-FR" sz="1600" dirty="0"/>
              <a:t>- un extrait du cahier des charges ; </a:t>
            </a:r>
          </a:p>
          <a:p>
            <a:r>
              <a:rPr lang="fr-FR" sz="1600" dirty="0"/>
              <a:t>- un extrait du dossier technique du constructeur. 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</a:rPr>
              <a:t>Compte tenu de la spécificité de chaque option, le support pourra être : 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solidFill>
                  <a:srgbClr val="FF0000"/>
                </a:solidFill>
              </a:rPr>
              <a:t>- </a:t>
            </a:r>
            <a:r>
              <a:rPr lang="fr-FR" sz="1600" b="1" dirty="0">
                <a:solidFill>
                  <a:srgbClr val="FF0000"/>
                </a:solidFill>
              </a:rPr>
              <a:t>Commun</a:t>
            </a:r>
            <a:r>
              <a:rPr lang="fr-FR" sz="1600" dirty="0">
                <a:solidFill>
                  <a:srgbClr val="FF0000"/>
                </a:solidFill>
              </a:rPr>
              <a:t> pour les options A, C et D : « systèmes de production », « systèmes éoliens » et       « systèmes ascenseurs et élévateurs » </a:t>
            </a:r>
          </a:p>
          <a:p>
            <a:pPr>
              <a:lnSpc>
                <a:spcPct val="150000"/>
              </a:lnSpc>
            </a:pPr>
            <a:r>
              <a:rPr lang="fr-FR" sz="1600" dirty="0">
                <a:solidFill>
                  <a:srgbClr val="FF0000"/>
                </a:solidFill>
              </a:rPr>
              <a:t>- </a:t>
            </a:r>
            <a:r>
              <a:rPr lang="fr-FR" sz="1600" b="1" dirty="0">
                <a:solidFill>
                  <a:srgbClr val="FF0000"/>
                </a:solidFill>
              </a:rPr>
              <a:t>Spécifique</a:t>
            </a:r>
            <a:r>
              <a:rPr lang="fr-FR" sz="1600" dirty="0">
                <a:solidFill>
                  <a:srgbClr val="FF0000"/>
                </a:solidFill>
              </a:rPr>
              <a:t> pour l’option B : « systèmes énergétiques et fluidiques »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2E4DD65-9DC7-08D9-E68E-C8C6E5C50FC8}"/>
              </a:ext>
            </a:extLst>
          </p:cNvPr>
          <p:cNvSpPr txBox="1"/>
          <p:nvPr/>
        </p:nvSpPr>
        <p:spPr>
          <a:xfrm>
            <a:off x="755374" y="835611"/>
            <a:ext cx="7368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latin typeface="Calibri"/>
              </a:rPr>
              <a:t>Intégration d’un bien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Epreuve</a:t>
            </a:r>
            <a:r>
              <a:rPr kumimoji="0" lang="fr-FR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 E4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3FE7EAE-C43D-0949-8FAC-186D8B7B8A80}"/>
              </a:ext>
            </a:extLst>
          </p:cNvPr>
          <p:cNvSpPr txBox="1"/>
          <p:nvPr/>
        </p:nvSpPr>
        <p:spPr>
          <a:xfrm>
            <a:off x="181837" y="94593"/>
            <a:ext cx="2891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prstClr val="black"/>
                </a:solidFill>
                <a:latin typeface="Calibri"/>
              </a:rPr>
              <a:t>Pôle 4: Intégration d’un bien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905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1C26055-30F3-D81A-C65F-93B899FBE7B7}"/>
              </a:ext>
            </a:extLst>
          </p:cNvPr>
          <p:cNvSpPr txBox="1"/>
          <p:nvPr/>
        </p:nvSpPr>
        <p:spPr>
          <a:xfrm>
            <a:off x="755374" y="1559591"/>
            <a:ext cx="7858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Attendus du support technique :</a:t>
            </a:r>
          </a:p>
          <a:p>
            <a:pPr algn="just"/>
            <a:endParaRPr lang="fr-FR" sz="1600" dirty="0"/>
          </a:p>
          <a:p>
            <a:pPr marL="285750" indent="-285750" algn="just">
              <a:buFontTx/>
              <a:buChar char="-"/>
            </a:pPr>
            <a:r>
              <a:rPr lang="fr-FR" sz="1600" dirty="0"/>
              <a:t>Moderne et riche technologiquement</a:t>
            </a:r>
          </a:p>
          <a:p>
            <a:pPr marL="285750" indent="-285750" algn="just">
              <a:buFontTx/>
              <a:buChar char="-"/>
            </a:pPr>
            <a:r>
              <a:rPr lang="fr-FR" sz="1600" dirty="0"/>
              <a:t>Récent</a:t>
            </a:r>
          </a:p>
          <a:p>
            <a:pPr marL="285750" indent="-285750" algn="just">
              <a:buFontTx/>
              <a:buChar char="-"/>
            </a:pPr>
            <a:r>
              <a:rPr lang="fr-FR" sz="1600" dirty="0"/>
              <a:t>Plans (électrique, mécanique, pneumatique, hydraulique, ... , réseau)</a:t>
            </a:r>
          </a:p>
          <a:p>
            <a:pPr marL="285750" indent="-285750" algn="just">
              <a:buFontTx/>
              <a:buChar char="-"/>
            </a:pPr>
            <a:r>
              <a:rPr lang="fr-FR" sz="1600" dirty="0"/>
              <a:t>Relevés de mesures, courbes, … , simulations …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3FE7EAE-C43D-0949-8FAC-186D8B7B8A80}"/>
              </a:ext>
            </a:extLst>
          </p:cNvPr>
          <p:cNvSpPr txBox="1"/>
          <p:nvPr/>
        </p:nvSpPr>
        <p:spPr>
          <a:xfrm>
            <a:off x="181837" y="94593"/>
            <a:ext cx="2891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prstClr val="black"/>
                </a:solidFill>
                <a:latin typeface="Calibri"/>
              </a:rPr>
              <a:t>Pôle 4: Intégration d’un bien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FF45046-B95E-A5CF-2369-C6FC9B75B2BC}"/>
              </a:ext>
            </a:extLst>
          </p:cNvPr>
          <p:cNvSpPr txBox="1"/>
          <p:nvPr/>
        </p:nvSpPr>
        <p:spPr>
          <a:xfrm>
            <a:off x="755374" y="835611"/>
            <a:ext cx="7368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latin typeface="Calibri"/>
              </a:rPr>
              <a:t>Intégration d’un bien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Epreuve</a:t>
            </a:r>
            <a:r>
              <a:rPr kumimoji="0" lang="fr-FR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 E4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4440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1C26055-30F3-D81A-C65F-93B899FBE7B7}"/>
              </a:ext>
            </a:extLst>
          </p:cNvPr>
          <p:cNvSpPr txBox="1"/>
          <p:nvPr/>
        </p:nvSpPr>
        <p:spPr>
          <a:xfrm>
            <a:off x="755374" y="1559591"/>
            <a:ext cx="78585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Attendus des équipes d’enseignants :</a:t>
            </a:r>
          </a:p>
          <a:p>
            <a:pPr algn="just"/>
            <a:endParaRPr lang="fr-FR" sz="1600" dirty="0"/>
          </a:p>
          <a:p>
            <a:pPr algn="just"/>
            <a:r>
              <a:rPr lang="fr-FR" b="1" dirty="0"/>
              <a:t>SP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/>
              <a:t>2 enseignants issus du même établissement et complémentaires, SII Génie électrique et / ou SII Génie mécanique assurant l’ensemble des enseignements des 5 pôles.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/>
              <a:t>Diversifier les questionnements.</a:t>
            </a:r>
          </a:p>
          <a:p>
            <a:pPr algn="just"/>
            <a:endParaRPr lang="fr-FR" sz="1600" dirty="0"/>
          </a:p>
          <a:p>
            <a:pPr algn="just"/>
            <a:r>
              <a:rPr lang="fr-FR" b="1" dirty="0"/>
              <a:t>SE, SEF, SAE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/>
              <a:t>2 enseignants complémentaires assurant l’ensemble des enseignements des 5 pôles.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600" dirty="0"/>
              <a:t>Diversifier les questionnements.</a:t>
            </a:r>
          </a:p>
          <a:p>
            <a:pPr algn="just"/>
            <a:endParaRPr lang="fr-FR" sz="1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2E4DD65-9DC7-08D9-E68E-C8C6E5C50FC8}"/>
              </a:ext>
            </a:extLst>
          </p:cNvPr>
          <p:cNvSpPr txBox="1"/>
          <p:nvPr/>
        </p:nvSpPr>
        <p:spPr>
          <a:xfrm>
            <a:off x="755374" y="750541"/>
            <a:ext cx="7368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latin typeface="Calibri"/>
              </a:rPr>
              <a:t>Intégration d’un bien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Epreuve</a:t>
            </a:r>
            <a:r>
              <a:rPr kumimoji="0" lang="fr-FR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 E4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3FE7EAE-C43D-0949-8FAC-186D8B7B8A80}"/>
              </a:ext>
            </a:extLst>
          </p:cNvPr>
          <p:cNvSpPr txBox="1"/>
          <p:nvPr/>
        </p:nvSpPr>
        <p:spPr>
          <a:xfrm>
            <a:off x="181837" y="94593"/>
            <a:ext cx="2891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prstClr val="black"/>
                </a:solidFill>
                <a:latin typeface="Calibri"/>
              </a:rPr>
              <a:t>Pôle 4: Intégration d’un bien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9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1C26055-30F3-D81A-C65F-93B899FBE7B7}"/>
              </a:ext>
            </a:extLst>
          </p:cNvPr>
          <p:cNvSpPr txBox="1"/>
          <p:nvPr/>
        </p:nvSpPr>
        <p:spPr>
          <a:xfrm>
            <a:off x="441168" y="1402644"/>
            <a:ext cx="7858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Besoin en sujets / par session :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18383"/>
              </p:ext>
            </p:extLst>
          </p:nvPr>
        </p:nvGraphicFramePr>
        <p:xfrm>
          <a:off x="1184437" y="1903614"/>
          <a:ext cx="6372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SAE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Métropole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Polynésie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Nouvelle Calédonie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Secours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TOTAL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63FE7EAE-C43D-0949-8FAC-186D8B7B8A80}"/>
              </a:ext>
            </a:extLst>
          </p:cNvPr>
          <p:cNvSpPr txBox="1"/>
          <p:nvPr/>
        </p:nvSpPr>
        <p:spPr>
          <a:xfrm>
            <a:off x="181837" y="94593"/>
            <a:ext cx="2891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prstClr val="black"/>
                </a:solidFill>
                <a:latin typeface="Calibri"/>
              </a:rPr>
              <a:t>Pôle 4: Intégration d’un bien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9F817CB-0235-6AC3-F552-45D619D61568}"/>
              </a:ext>
            </a:extLst>
          </p:cNvPr>
          <p:cNvSpPr txBox="1"/>
          <p:nvPr/>
        </p:nvSpPr>
        <p:spPr>
          <a:xfrm>
            <a:off x="755374" y="750541"/>
            <a:ext cx="7368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latin typeface="Calibri"/>
              </a:rPr>
              <a:t>Intégration d’un bien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Epreuve</a:t>
            </a:r>
            <a:r>
              <a:rPr kumimoji="0" lang="fr-FR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 E4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8578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1C26055-30F3-D81A-C65F-93B899FBE7B7}"/>
              </a:ext>
            </a:extLst>
          </p:cNvPr>
          <p:cNvSpPr txBox="1"/>
          <p:nvPr/>
        </p:nvSpPr>
        <p:spPr>
          <a:xfrm>
            <a:off x="510208" y="1574884"/>
            <a:ext cx="7858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/>
              <a:t>Charte rédactionnelle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098" y="1565433"/>
            <a:ext cx="2427213" cy="334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568" y="1571920"/>
            <a:ext cx="2558290" cy="3335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2E4DD65-9DC7-08D9-E68E-C8C6E5C50FC8}"/>
              </a:ext>
            </a:extLst>
          </p:cNvPr>
          <p:cNvSpPr txBox="1"/>
          <p:nvPr/>
        </p:nvSpPr>
        <p:spPr>
          <a:xfrm>
            <a:off x="755374" y="835611"/>
            <a:ext cx="7368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latin typeface="Calibri"/>
              </a:rPr>
              <a:t>Intégration d’un bien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Epreuve</a:t>
            </a:r>
            <a:r>
              <a:rPr kumimoji="0" lang="fr-FR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 E4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3FE7EAE-C43D-0949-8FAC-186D8B7B8A80}"/>
              </a:ext>
            </a:extLst>
          </p:cNvPr>
          <p:cNvSpPr txBox="1"/>
          <p:nvPr/>
        </p:nvSpPr>
        <p:spPr>
          <a:xfrm>
            <a:off x="181837" y="94593"/>
            <a:ext cx="2891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prstClr val="black"/>
                </a:solidFill>
                <a:latin typeface="Calibri"/>
              </a:rPr>
              <a:t>Pôle 4: Intégration d’un bien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97711" y="2313356"/>
            <a:ext cx="24272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Limiter au maximum les documents en couleur.</a:t>
            </a:r>
          </a:p>
          <a:p>
            <a:pPr algn="ctr"/>
            <a:r>
              <a:rPr lang="fr-FR" dirty="0">
                <a:solidFill>
                  <a:srgbClr val="FF0000"/>
                </a:solidFill>
              </a:rPr>
              <a:t>Dans de nombreuses académies les sujets sont imprimés en noir et blanc (faire des tests)</a:t>
            </a:r>
          </a:p>
        </p:txBody>
      </p:sp>
    </p:spTree>
    <p:extLst>
      <p:ext uri="{BB962C8B-B14F-4D97-AF65-F5344CB8AC3E}">
        <p14:creationId xmlns:p14="http://schemas.microsoft.com/office/powerpoint/2010/main" val="43918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3FE7EAE-C43D-0949-8FAC-186D8B7B8A80}"/>
              </a:ext>
            </a:extLst>
          </p:cNvPr>
          <p:cNvSpPr txBox="1"/>
          <p:nvPr/>
        </p:nvSpPr>
        <p:spPr>
          <a:xfrm>
            <a:off x="181837" y="94593"/>
            <a:ext cx="2891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prstClr val="black"/>
                </a:solidFill>
                <a:latin typeface="Calibri"/>
              </a:rPr>
              <a:t>Pôle 4: Intégration d’un bien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091" y="1762882"/>
            <a:ext cx="8368496" cy="2125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1905" indent="-6350" algn="just">
              <a:lnSpc>
                <a:spcPct val="150000"/>
              </a:lnSpc>
              <a:spcAft>
                <a:spcPts val="25"/>
              </a:spcAft>
              <a:tabLst>
                <a:tab pos="2265680" algn="l"/>
              </a:tabLs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Dans le cadre de la formation relative au bloc de compétences 4 et au pôle d’activités « Intégration d’un bien », il est nécessaire pour les options C et D de proposer aussi des études de système de l’option A de sorte à dégager une démarche d’analyse commune. </a:t>
            </a:r>
          </a:p>
          <a:p>
            <a:pPr marL="6350" marR="1905" indent="-6350" algn="just">
              <a:lnSpc>
                <a:spcPct val="150000"/>
              </a:lnSpc>
              <a:spcAft>
                <a:spcPts val="25"/>
              </a:spcAft>
              <a:tabLst>
                <a:tab pos="2265680" algn="l"/>
              </a:tabLs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La banque de sujets E4 publiés sur le réseau national de ressources,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hlinkClick r:id="rId2"/>
              </a:rPr>
              <a:t>https://eduscol.education.fr/sti/formations/bts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, pourra être mobilisée dans ce sens.</a:t>
            </a:r>
            <a:endParaRPr lang="fr-FR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9C03213-FD47-4D30-B528-C1AD46D344AD}"/>
              </a:ext>
            </a:extLst>
          </p:cNvPr>
          <p:cNvSpPr txBox="1"/>
          <p:nvPr/>
        </p:nvSpPr>
        <p:spPr>
          <a:xfrm>
            <a:off x="861890" y="1102910"/>
            <a:ext cx="209642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Point de vigilance</a:t>
            </a:r>
          </a:p>
        </p:txBody>
      </p:sp>
    </p:spTree>
    <p:extLst>
      <p:ext uri="{BB962C8B-B14F-4D97-AF65-F5344CB8AC3E}">
        <p14:creationId xmlns:p14="http://schemas.microsoft.com/office/powerpoint/2010/main" val="2423520157"/>
      </p:ext>
    </p:extLst>
  </p:cSld>
  <p:clrMapOvr>
    <a:masterClrMapping/>
  </p:clrMapOvr>
</p:sld>
</file>

<file path=ppt/theme/theme1.xml><?xml version="1.0" encoding="utf-8"?>
<a:theme xmlns:a="http://schemas.openxmlformats.org/drawingml/2006/main" name="page de presentation et de parti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page de presentation et de parti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page de presentation et de parti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page de presentation et de parti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page de presentation et de parti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page de presentation et de parti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d9b8819f-644e-4e2e-bf09-8a76532e68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4B2C6109FE78734FA1BFBA370D2D27D9" ma:contentTypeVersion="2" ma:contentTypeDescription="Crée un document." ma:contentTypeScope="" ma:versionID="bb27ba1bbeb667412e9bb2d93099311f">
  <xsd:schema xmlns:xsd="http://www.w3.org/2001/XMLSchema" xmlns:xs="http://www.w3.org/2001/XMLSchema" xmlns:p="http://schemas.microsoft.com/office/2006/metadata/properties" xmlns:ns2="d9b8819f-644e-4e2e-bf09-8a76532e681c" targetNamespace="http://schemas.microsoft.com/office/2006/metadata/properties" ma:root="true" ma:fieldsID="974c2ac12628b5015b2945173a957d44" ns2:_="">
    <xsd:import namespace="d9b8819f-644e-4e2e-bf09-8a76532e681c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8819f-644e-4e2e-bf09-8a76532e681c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2790E1-966A-497A-ABBD-24ECAA34A18E}">
  <ds:schemaRefs>
    <ds:schemaRef ds:uri="http://www.w3.org/XML/1998/namespace"/>
    <ds:schemaRef ds:uri="http://schemas.microsoft.com/office/2006/metadata/properties"/>
    <ds:schemaRef ds:uri="d9b8819f-644e-4e2e-bf09-8a76532e681c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6BD7C5-AE49-4865-8DE9-44AE75ECC2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8F9CF5-CB29-41B4-B267-475D20FB8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b8819f-644e-4e2e-bf09-8a76532e6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PresentationFormat>Affichage à l'écran (16:9)</PresentationFormat>
  <Paragraphs>96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Verdana</vt:lpstr>
      <vt:lpstr>page de presentation et de partie</vt:lpstr>
      <vt:lpstr>2_page de presentation et de partie</vt:lpstr>
      <vt:lpstr>1_page de presentation et de partie</vt:lpstr>
      <vt:lpstr>3_page de presentation et de partie</vt:lpstr>
      <vt:lpstr>4_page de presentation et de partie</vt:lpstr>
      <vt:lpstr>5_page de presentation et de partie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2015-02-04T16:19:06Z</cp:lastPrinted>
  <dcterms:created xsi:type="dcterms:W3CDTF">2015-02-04T10:43:31Z</dcterms:created>
  <dcterms:modified xsi:type="dcterms:W3CDTF">2023-06-17T09:37:17Z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0x010100873AB55E0CC5DA459F57F5A42893F46A005A087D358B12CA4E82A8A8BA9B8A8CF200D3544DBFAD4F664AA25DF68E6D1F0A9E00689F2856DFEDCE40890FDCED81A7DFC9004B2C6109FE78734FA1BFBA370D2D27D9</vt:lpwstr>
  </property>
</Properties>
</file>