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5.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4"/>
    <p:sldMasterId id="2147483686" r:id="rId5"/>
    <p:sldMasterId id="2147483683" r:id="rId6"/>
    <p:sldMasterId id="2147483689" r:id="rId7"/>
    <p:sldMasterId id="2147483693" r:id="rId8"/>
    <p:sldMasterId id="2147483696" r:id="rId9"/>
  </p:sldMasterIdLst>
  <p:notesMasterIdLst>
    <p:notesMasterId r:id="rId25"/>
  </p:notesMasterIdLst>
  <p:handoutMasterIdLst>
    <p:handoutMasterId r:id="rId26"/>
  </p:handoutMasterIdLst>
  <p:sldIdLst>
    <p:sldId id="271" r:id="rId10"/>
    <p:sldId id="332" r:id="rId11"/>
    <p:sldId id="333" r:id="rId12"/>
    <p:sldId id="438" r:id="rId13"/>
    <p:sldId id="439" r:id="rId14"/>
    <p:sldId id="440" r:id="rId15"/>
    <p:sldId id="441" r:id="rId16"/>
    <p:sldId id="281" r:id="rId17"/>
    <p:sldId id="445" r:id="rId18"/>
    <p:sldId id="674" r:id="rId19"/>
    <p:sldId id="675" r:id="rId20"/>
    <p:sldId id="677" r:id="rId21"/>
    <p:sldId id="678" r:id="rId22"/>
    <p:sldId id="679" r:id="rId23"/>
    <p:sldId id="680" r:id="rId24"/>
  </p:sldIdLst>
  <p:sldSz cx="9144000" cy="5143500" type="screen16x9"/>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757"/>
    <a:srgbClr val="006831"/>
    <a:srgbClr val="22F083"/>
    <a:srgbClr val="8BF0A8"/>
    <a:srgbClr val="7BF0E9"/>
    <a:srgbClr val="B9C5A4"/>
    <a:srgbClr val="F4CEB4"/>
    <a:srgbClr val="E7A87D"/>
    <a:srgbClr val="F4B083"/>
    <a:srgbClr val="F4B4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5" autoAdjust="0"/>
    <p:restoredTop sz="85493" autoAdjust="0"/>
  </p:normalViewPr>
  <p:slideViewPr>
    <p:cSldViewPr snapToGrid="0" snapToObjects="1">
      <p:cViewPr varScale="1">
        <p:scale>
          <a:sx n="83" d="100"/>
          <a:sy n="83" d="100"/>
        </p:scale>
        <p:origin x="84" y="130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D9186E-EAA7-3A42-AFD2-CC349621202A}" type="datetimeFigureOut">
              <a:rPr lang="fr-FR" smtClean="0"/>
              <a:t>17/06/2023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8815B8-4CE2-F247-96EE-D0C173663BEB}" type="slidenum">
              <a:rPr lang="fr-FR" smtClean="0"/>
              <a:t>‹N°›</a:t>
            </a:fld>
            <a:endParaRPr lang="fr-FR"/>
          </a:p>
        </p:txBody>
      </p:sp>
    </p:spTree>
    <p:extLst>
      <p:ext uri="{BB962C8B-B14F-4D97-AF65-F5344CB8AC3E}">
        <p14:creationId xmlns:p14="http://schemas.microsoft.com/office/powerpoint/2010/main" val="18701493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2EF2D4-44B9-F34D-AC77-36ED78FDDA30}" type="datetimeFigureOut">
              <a:rPr lang="fr-FR" smtClean="0"/>
              <a:t>17/06/2023</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D7BDEA-8EA0-FE4F-8E67-406CE035A260}" type="slidenum">
              <a:rPr lang="fr-FR" smtClean="0"/>
              <a:t>‹N°›</a:t>
            </a:fld>
            <a:endParaRPr lang="fr-FR"/>
          </a:p>
        </p:txBody>
      </p:sp>
    </p:spTree>
    <p:extLst>
      <p:ext uri="{BB962C8B-B14F-4D97-AF65-F5344CB8AC3E}">
        <p14:creationId xmlns:p14="http://schemas.microsoft.com/office/powerpoint/2010/main" val="25537604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5</a:t>
            </a:fld>
            <a:endParaRPr lang="fr-FR"/>
          </a:p>
        </p:txBody>
      </p:sp>
    </p:spTree>
    <p:extLst>
      <p:ext uri="{BB962C8B-B14F-4D97-AF65-F5344CB8AC3E}">
        <p14:creationId xmlns:p14="http://schemas.microsoft.com/office/powerpoint/2010/main" val="1772271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6</a:t>
            </a:fld>
            <a:endParaRPr lang="fr-FR"/>
          </a:p>
        </p:txBody>
      </p:sp>
    </p:spTree>
    <p:extLst>
      <p:ext uri="{BB962C8B-B14F-4D97-AF65-F5344CB8AC3E}">
        <p14:creationId xmlns:p14="http://schemas.microsoft.com/office/powerpoint/2010/main" val="1147027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7</a:t>
            </a:fld>
            <a:endParaRPr lang="fr-FR"/>
          </a:p>
        </p:txBody>
      </p:sp>
    </p:spTree>
    <p:extLst>
      <p:ext uri="{BB962C8B-B14F-4D97-AF65-F5344CB8AC3E}">
        <p14:creationId xmlns:p14="http://schemas.microsoft.com/office/powerpoint/2010/main" val="3524953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L’horaire hebdomadaire de l’enseignement professionnel STI étant globalisé, une approche par pôle est à envisager pour construire un plan prévisionnel de formation. Afin d’arriver à cette répartition le groupe de travail a suivi la démarche suivante,</a:t>
            </a:r>
          </a:p>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12</a:t>
            </a:fld>
            <a:endParaRPr lang="fr-FR"/>
          </a:p>
        </p:txBody>
      </p:sp>
    </p:spTree>
    <p:extLst>
      <p:ext uri="{BB962C8B-B14F-4D97-AF65-F5344CB8AC3E}">
        <p14:creationId xmlns:p14="http://schemas.microsoft.com/office/powerpoint/2010/main" val="4036633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3674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3990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786044-A807-7ED3-A71B-032EE9D4FEA8}"/>
              </a:ext>
            </a:extLst>
          </p:cNvPr>
          <p:cNvSpPr>
            <a:spLocks noGrp="1"/>
          </p:cNvSpPr>
          <p:nvPr>
            <p:ph type="title" hasCustomPrompt="1"/>
          </p:nvPr>
        </p:nvSpPr>
        <p:spPr>
          <a:xfrm>
            <a:off x="1261597" y="2426572"/>
            <a:ext cx="6620806" cy="993775"/>
          </a:xfrm>
          <a:prstGeom prst="rect">
            <a:avLst/>
          </a:prstGeom>
        </p:spPr>
        <p:txBody>
          <a:bodyPr/>
          <a:lstStyle>
            <a:lvl1pPr algn="ctr">
              <a:defRPr/>
            </a:lvl1pPr>
          </a:lstStyle>
          <a:p>
            <a:r>
              <a:rPr lang="fr-FR" dirty="0"/>
              <a:t>TITRE</a:t>
            </a:r>
          </a:p>
        </p:txBody>
      </p:sp>
    </p:spTree>
    <p:extLst>
      <p:ext uri="{BB962C8B-B14F-4D97-AF65-F5344CB8AC3E}">
        <p14:creationId xmlns:p14="http://schemas.microsoft.com/office/powerpoint/2010/main" val="672071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722391" y="195486"/>
            <a:ext cx="8061608" cy="720000"/>
          </a:xfrm>
        </p:spPr>
        <p:txBody>
          <a:bodyPr/>
          <a:lstStyle>
            <a:lvl1pPr algn="r">
              <a:defRPr/>
            </a:lvl1pPr>
          </a:lstStyle>
          <a:p>
            <a:r>
              <a:rPr lang="fr-FR" dirty="0"/>
              <a:t>Titre</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2335758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2">
            <a:extLst>
              <a:ext uri="{FF2B5EF4-FFF2-40B4-BE49-F238E27FC236}">
                <a16:creationId xmlns:a16="http://schemas.microsoft.com/office/drawing/2014/main" id="{FE962CCA-1BA4-8249-A4F2-8AC5E968A456}"/>
              </a:ext>
            </a:extLst>
          </p:cNvPr>
          <p:cNvSpPr>
            <a:spLocks noGrp="1" noChangeArrowheads="1"/>
          </p:cNvSpPr>
          <p:nvPr>
            <p:ph type="ftr" sz="quarter" idx="10"/>
          </p:nvPr>
        </p:nvSpPr>
        <p:spPr>
          <a:ln/>
        </p:spPr>
        <p:txBody>
          <a:bodyPr/>
          <a:lstStyle>
            <a:lvl1pPr>
              <a:defRPr/>
            </a:lvl1pPr>
          </a:lstStyle>
          <a:p>
            <a:pPr>
              <a:defRPr/>
            </a:pPr>
            <a:r>
              <a:rPr lang="fr-FR" altLang="fr-FR"/>
              <a:t>mars 2019</a:t>
            </a:r>
          </a:p>
        </p:txBody>
      </p:sp>
      <p:sp>
        <p:nvSpPr>
          <p:cNvPr id="5" name="Rectangle 3">
            <a:extLst>
              <a:ext uri="{FF2B5EF4-FFF2-40B4-BE49-F238E27FC236}">
                <a16:creationId xmlns:a16="http://schemas.microsoft.com/office/drawing/2014/main" id="{E8BBB529-08F9-664B-A1B0-FAE3FBDC08EE}"/>
              </a:ext>
            </a:extLst>
          </p:cNvPr>
          <p:cNvSpPr>
            <a:spLocks noGrp="1" noChangeArrowheads="1"/>
          </p:cNvSpPr>
          <p:nvPr>
            <p:ph type="sldNum" sz="quarter" idx="11"/>
          </p:nvPr>
        </p:nvSpPr>
        <p:spPr>
          <a:ln/>
        </p:spPr>
        <p:txBody>
          <a:bodyPr/>
          <a:lstStyle>
            <a:lvl1pPr>
              <a:defRPr/>
            </a:lvl1pPr>
          </a:lstStyle>
          <a:p>
            <a:fld id="{4781CA4A-99AC-F941-8B05-3ACDEC56623C}" type="slidenum">
              <a:rPr lang="fr-FR" altLang="fr-FR"/>
              <a:pPr/>
              <a:t>‹N°›</a:t>
            </a:fld>
            <a:endParaRPr lang="fr-FR" altLang="fr-FR"/>
          </a:p>
        </p:txBody>
      </p:sp>
      <p:sp>
        <p:nvSpPr>
          <p:cNvPr id="6" name="Rectangle 16">
            <a:extLst>
              <a:ext uri="{FF2B5EF4-FFF2-40B4-BE49-F238E27FC236}">
                <a16:creationId xmlns:a16="http://schemas.microsoft.com/office/drawing/2014/main" id="{1DAEBF49-7C98-EB4A-B517-262F376B9D36}"/>
              </a:ext>
            </a:extLst>
          </p:cNvPr>
          <p:cNvSpPr>
            <a:spLocks noGrp="1" noChangeArrowheads="1"/>
          </p:cNvSpPr>
          <p:nvPr>
            <p:ph type="dt" sz="half" idx="12"/>
          </p:nvPr>
        </p:nvSpPr>
        <p:spPr>
          <a:ln/>
        </p:spPr>
        <p:txBody>
          <a:bodyPr/>
          <a:lstStyle>
            <a:lvl1pPr>
              <a:defRPr/>
            </a:lvl1pPr>
          </a:lstStyle>
          <a:p>
            <a:pPr>
              <a:defRPr/>
            </a:pPr>
            <a:endParaRPr lang="fr-FR" altLang="fr-FR"/>
          </a:p>
        </p:txBody>
      </p:sp>
    </p:spTree>
    <p:extLst>
      <p:ext uri="{BB962C8B-B14F-4D97-AF65-F5344CB8AC3E}">
        <p14:creationId xmlns:p14="http://schemas.microsoft.com/office/powerpoint/2010/main" val="2699272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3890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97486" y="2462400"/>
            <a:ext cx="5897726" cy="1581120"/>
          </a:xfrm>
          <a:prstGeom prst="rect">
            <a:avLst/>
          </a:prstGeom>
        </p:spPr>
        <p:txBody>
          <a:bodyPr anchor="t" anchorCtr="0">
            <a:normAutofit/>
          </a:bodyPr>
          <a:lstStyle>
            <a:lvl1pPr>
              <a:defRPr sz="1500" baseline="0"/>
            </a:lvl1pPr>
          </a:lstStyle>
          <a:p>
            <a:r>
              <a:rPr lang="fr-FR" dirty="0"/>
              <a:t>Contacts :</a:t>
            </a:r>
          </a:p>
        </p:txBody>
      </p:sp>
    </p:spTree>
    <p:extLst>
      <p:ext uri="{BB962C8B-B14F-4D97-AF65-F5344CB8AC3E}">
        <p14:creationId xmlns:p14="http://schemas.microsoft.com/office/powerpoint/2010/main" val="1707688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8" name="Espace réservé du numéro de diapositive 7"/>
          <p:cNvSpPr>
            <a:spLocks noGrp="1"/>
          </p:cNvSpPr>
          <p:nvPr>
            <p:ph type="sldNum" sz="quarter" idx="12"/>
          </p:nvPr>
        </p:nvSpPr>
        <p:spPr bwMode="gray">
          <a:xfrm>
            <a:off x="7434000" y="4796511"/>
            <a:ext cx="1350000" cy="360000"/>
          </a:xfrm>
        </p:spPr>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pic>
        <p:nvPicPr>
          <p:cNvPr id="13" name="Image 12">
            <a:extLst>
              <a:ext uri="{FF2B5EF4-FFF2-40B4-BE49-F238E27FC236}">
                <a16:creationId xmlns:a16="http://schemas.microsoft.com/office/drawing/2014/main" id="{ED506F14-ED0D-7542-8543-B7C07D5940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046496" y="360000"/>
            <a:ext cx="1737504" cy="1076215"/>
          </a:xfrm>
          <a:prstGeom prst="rect">
            <a:avLst/>
          </a:prstGeom>
        </p:spPr>
      </p:pic>
      <p:pic>
        <p:nvPicPr>
          <p:cNvPr id="14" name="Image 13">
            <a:extLst>
              <a:ext uri="{FF2B5EF4-FFF2-40B4-BE49-F238E27FC236}">
                <a16:creationId xmlns:a16="http://schemas.microsoft.com/office/drawing/2014/main" id="{D87260C3-EF3A-0B48-9C85-9F85D7A88D50}"/>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80000" y="180000"/>
            <a:ext cx="1587803" cy="1440000"/>
          </a:xfrm>
          <a:prstGeom prst="rect">
            <a:avLst/>
          </a:prstGeom>
        </p:spPr>
      </p:pic>
    </p:spTree>
    <p:extLst>
      <p:ext uri="{BB962C8B-B14F-4D97-AF65-F5344CB8AC3E}">
        <p14:creationId xmlns:p14="http://schemas.microsoft.com/office/powerpoint/2010/main" val="2513807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de fin - Contac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0721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3350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de fin - Contac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27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373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786044-A807-7ED3-A71B-032EE9D4FEA8}"/>
              </a:ext>
            </a:extLst>
          </p:cNvPr>
          <p:cNvSpPr>
            <a:spLocks noGrp="1"/>
          </p:cNvSpPr>
          <p:nvPr>
            <p:ph type="title" hasCustomPrompt="1"/>
          </p:nvPr>
        </p:nvSpPr>
        <p:spPr>
          <a:xfrm>
            <a:off x="1261597" y="2426572"/>
            <a:ext cx="6620806" cy="993775"/>
          </a:xfrm>
          <a:prstGeom prst="rect">
            <a:avLst/>
          </a:prstGeom>
        </p:spPr>
        <p:txBody>
          <a:bodyPr/>
          <a:lstStyle>
            <a:lvl1pPr algn="ctr">
              <a:defRPr/>
            </a:lvl1pPr>
          </a:lstStyle>
          <a:p>
            <a:r>
              <a:rPr lang="fr-FR" dirty="0"/>
              <a:t>TITRE</a:t>
            </a:r>
          </a:p>
        </p:txBody>
      </p:sp>
    </p:spTree>
    <p:extLst>
      <p:ext uri="{BB962C8B-B14F-4D97-AF65-F5344CB8AC3E}">
        <p14:creationId xmlns:p14="http://schemas.microsoft.com/office/powerpoint/2010/main" val="2920373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page de fin - Contact">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97486" y="2462400"/>
            <a:ext cx="5897726" cy="1581120"/>
          </a:xfrm>
          <a:prstGeom prst="rect">
            <a:avLst/>
          </a:prstGeom>
        </p:spPr>
        <p:txBody>
          <a:bodyPr anchor="t" anchorCtr="0">
            <a:normAutofit/>
          </a:bodyPr>
          <a:lstStyle>
            <a:lvl1pPr>
              <a:defRPr sz="1500" baseline="0"/>
            </a:lvl1pPr>
          </a:lstStyle>
          <a:p>
            <a:r>
              <a:rPr lang="fr-FR" dirty="0"/>
              <a:t>Contacts :</a:t>
            </a:r>
          </a:p>
        </p:txBody>
      </p:sp>
    </p:spTree>
    <p:extLst>
      <p:ext uri="{BB962C8B-B14F-4D97-AF65-F5344CB8AC3E}">
        <p14:creationId xmlns:p14="http://schemas.microsoft.com/office/powerpoint/2010/main" val="121470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1069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97486" y="2462400"/>
            <a:ext cx="5897726" cy="1581120"/>
          </a:xfrm>
          <a:prstGeom prst="rect">
            <a:avLst/>
          </a:prstGeom>
        </p:spPr>
        <p:txBody>
          <a:bodyPr anchor="t" anchorCtr="0">
            <a:normAutofit/>
          </a:bodyPr>
          <a:lstStyle>
            <a:lvl1pPr>
              <a:defRPr sz="1500" baseline="0"/>
            </a:lvl1pPr>
          </a:lstStyle>
          <a:p>
            <a:r>
              <a:rPr lang="fr-FR" dirty="0"/>
              <a:t>Contacts :</a:t>
            </a:r>
          </a:p>
        </p:txBody>
      </p:sp>
    </p:spTree>
    <p:extLst>
      <p:ext uri="{BB962C8B-B14F-4D97-AF65-F5344CB8AC3E}">
        <p14:creationId xmlns:p14="http://schemas.microsoft.com/office/powerpoint/2010/main" val="3789991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heme" Target="../theme/theme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7" Type="http://schemas.openxmlformats.org/officeDocument/2006/relationships/image" Target="../media/image5.jpe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Layout" Target="../slideLayouts/slideLayout7.xml"/><Relationship Id="rId7"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7" Type="http://schemas.openxmlformats.org/officeDocument/2006/relationships/image" Target="../media/image5.jpe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12.xml"/><Relationship Id="rId7" Type="http://schemas.openxmlformats.org/officeDocument/2006/relationships/image" Target="../media/image3.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2.png"/><Relationship Id="rId5" Type="http://schemas.openxmlformats.org/officeDocument/2006/relationships/theme" Target="../theme/theme5.xml"/><Relationship Id="rId4" Type="http://schemas.openxmlformats.org/officeDocument/2006/relationships/slideLayout" Target="../slideLayouts/slideLayout13.xml"/><Relationship Id="rId9" Type="http://schemas.openxmlformats.org/officeDocument/2006/relationships/image" Target="../media/image5.jpe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Layout" Target="../slideLayouts/slideLayout16.xml"/><Relationship Id="rId7" Type="http://schemas.openxmlformats.org/officeDocument/2006/relationships/image" Target="../media/image4.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6B122F1-A62C-814C-9DE9-B24714E450C9}"/>
              </a:ext>
            </a:extLst>
          </p:cNvPr>
          <p:cNvSpPr/>
          <p:nvPr userDrawn="1"/>
        </p:nvSpPr>
        <p:spPr>
          <a:xfrm>
            <a:off x="782595" y="914400"/>
            <a:ext cx="7588470" cy="346893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dirty="0"/>
          </a:p>
        </p:txBody>
      </p:sp>
      <p:sp>
        <p:nvSpPr>
          <p:cNvPr id="7" name="ZoneTexte 6">
            <a:extLst>
              <a:ext uri="{FF2B5EF4-FFF2-40B4-BE49-F238E27FC236}">
                <a16:creationId xmlns:a16="http://schemas.microsoft.com/office/drawing/2014/main" id="{38E75FC0-218F-6543-AEDF-85999A11CED2}"/>
              </a:ext>
            </a:extLst>
          </p:cNvPr>
          <p:cNvSpPr txBox="1"/>
          <p:nvPr userDrawn="1"/>
        </p:nvSpPr>
        <p:spPr>
          <a:xfrm>
            <a:off x="1635266" y="1356069"/>
            <a:ext cx="5873467" cy="1384995"/>
          </a:xfrm>
          <a:prstGeom prst="rect">
            <a:avLst/>
          </a:prstGeom>
          <a:noFill/>
        </p:spPr>
        <p:txBody>
          <a:bodyPr wrap="none" rtlCol="0">
            <a:spAutoFit/>
          </a:bodyPr>
          <a:lstStyle/>
          <a:p>
            <a:pPr algn="ctr"/>
            <a:r>
              <a:rPr lang="fr-FR" sz="2800" b="1" kern="1200" dirty="0">
                <a:solidFill>
                  <a:schemeClr val="tx2">
                    <a:lumMod val="50000"/>
                  </a:schemeClr>
                </a:solidFill>
                <a:effectLst/>
                <a:latin typeface="+mn-lt"/>
                <a:ea typeface="+mn-ea"/>
                <a:cs typeface="+mn-cs"/>
              </a:rPr>
              <a:t>RÉNOVATION DES RÉFÉRENTIELS </a:t>
            </a:r>
          </a:p>
          <a:p>
            <a:pPr algn="ctr"/>
            <a:r>
              <a:rPr lang="fr-FR" sz="2800" b="1" kern="1200" dirty="0">
                <a:solidFill>
                  <a:schemeClr val="tx2">
                    <a:lumMod val="50000"/>
                  </a:schemeClr>
                </a:solidFill>
                <a:effectLst/>
                <a:latin typeface="+mn-lt"/>
                <a:ea typeface="+mn-ea"/>
                <a:cs typeface="+mn-cs"/>
              </a:rPr>
              <a:t>DU</a:t>
            </a:r>
            <a:r>
              <a:rPr lang="fr-FR" sz="2800" b="1" kern="1200" baseline="0" dirty="0">
                <a:solidFill>
                  <a:schemeClr val="tx2">
                    <a:lumMod val="50000"/>
                  </a:schemeClr>
                </a:solidFill>
                <a:effectLst/>
                <a:latin typeface="+mn-lt"/>
                <a:ea typeface="+mn-ea"/>
                <a:cs typeface="+mn-cs"/>
              </a:rPr>
              <a:t> BTS MAINTENANCE DES SYSTÈMES</a:t>
            </a:r>
            <a:endParaRPr lang="fr-FR" sz="2800" b="1" kern="1200" dirty="0">
              <a:solidFill>
                <a:schemeClr val="tx2">
                  <a:lumMod val="50000"/>
                </a:schemeClr>
              </a:solidFill>
              <a:effectLst/>
              <a:latin typeface="+mn-lt"/>
              <a:ea typeface="+mn-ea"/>
              <a:cs typeface="+mn-cs"/>
            </a:endParaRPr>
          </a:p>
          <a:p>
            <a:endParaRPr lang="fr-FR" sz="2800" dirty="0"/>
          </a:p>
        </p:txBody>
      </p:sp>
      <p:sp>
        <p:nvSpPr>
          <p:cNvPr id="41" name="ZoneTexte 40">
            <a:extLst>
              <a:ext uri="{FF2B5EF4-FFF2-40B4-BE49-F238E27FC236}">
                <a16:creationId xmlns:a16="http://schemas.microsoft.com/office/drawing/2014/main" id="{03000E6B-5526-0B42-9BA5-4326BEFA07FF}"/>
              </a:ext>
            </a:extLst>
          </p:cNvPr>
          <p:cNvSpPr txBox="1"/>
          <p:nvPr userDrawn="1"/>
        </p:nvSpPr>
        <p:spPr>
          <a:xfrm>
            <a:off x="782595" y="2683201"/>
            <a:ext cx="7587967" cy="973142"/>
          </a:xfrm>
          <a:prstGeom prst="rect">
            <a:avLst/>
          </a:prstGeom>
          <a:solidFill>
            <a:schemeClr val="bg1">
              <a:lumMod val="65000"/>
            </a:schemeClr>
          </a:solidFill>
        </p:spPr>
        <p:txBody>
          <a:bodyPr wrap="square" rtlCol="0">
            <a:spAutoFit/>
          </a:bodyPr>
          <a:lstStyle/>
          <a:p>
            <a:endParaRPr lang="fr-FR" dirty="0"/>
          </a:p>
        </p:txBody>
      </p:sp>
      <p:pic>
        <p:nvPicPr>
          <p:cNvPr id="8" name="Image 7">
            <a:extLst>
              <a:ext uri="{FF2B5EF4-FFF2-40B4-BE49-F238E27FC236}">
                <a16:creationId xmlns:a16="http://schemas.microsoft.com/office/drawing/2014/main" id="{24387902-D5AD-BF65-471D-BD175FFA0B59}"/>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84656" y="79239"/>
            <a:ext cx="902594" cy="819278"/>
          </a:xfrm>
          <a:prstGeom prst="rect">
            <a:avLst/>
          </a:prstGeom>
        </p:spPr>
      </p:pic>
      <p:sp>
        <p:nvSpPr>
          <p:cNvPr id="2" name="ZoneTexte 1">
            <a:extLst>
              <a:ext uri="{FF2B5EF4-FFF2-40B4-BE49-F238E27FC236}">
                <a16:creationId xmlns:a16="http://schemas.microsoft.com/office/drawing/2014/main" id="{9EAFDFBD-EC4C-9A71-BE29-35F92D0AE3C6}"/>
              </a:ext>
            </a:extLst>
          </p:cNvPr>
          <p:cNvSpPr txBox="1"/>
          <p:nvPr userDrawn="1"/>
        </p:nvSpPr>
        <p:spPr>
          <a:xfrm>
            <a:off x="776251" y="2737039"/>
            <a:ext cx="3024596" cy="923330"/>
          </a:xfrm>
          <a:prstGeom prst="rect">
            <a:avLst/>
          </a:prstGeom>
          <a:noFill/>
        </p:spPr>
        <p:txBody>
          <a:bodyPr wrap="square" rtlCol="0">
            <a:spAutoFit/>
          </a:bodyPr>
          <a:lstStyle/>
          <a:p>
            <a:pPr algn="ctr"/>
            <a:r>
              <a:rPr lang="fr-FR" b="1" dirty="0">
                <a:solidFill>
                  <a:schemeClr val="tx2">
                    <a:lumMod val="75000"/>
                  </a:schemeClr>
                </a:solidFill>
              </a:rPr>
              <a:t>PNF </a:t>
            </a:r>
          </a:p>
          <a:p>
            <a:pPr algn="ctr"/>
            <a:r>
              <a:rPr lang="fr-FR" b="1" dirty="0">
                <a:solidFill>
                  <a:schemeClr val="tx2">
                    <a:lumMod val="75000"/>
                  </a:schemeClr>
                </a:solidFill>
              </a:rPr>
              <a:t>Lycée RASPAIL – PARIS</a:t>
            </a:r>
            <a:r>
              <a:rPr lang="fr-FR" b="1" baseline="0" dirty="0">
                <a:solidFill>
                  <a:schemeClr val="tx2">
                    <a:lumMod val="75000"/>
                  </a:schemeClr>
                </a:solidFill>
              </a:rPr>
              <a:t> 14e</a:t>
            </a:r>
            <a:endParaRPr lang="fr-FR" b="1" dirty="0">
              <a:solidFill>
                <a:schemeClr val="tx2">
                  <a:lumMod val="75000"/>
                </a:schemeClr>
              </a:solidFill>
            </a:endParaRPr>
          </a:p>
          <a:p>
            <a:pPr algn="ctr"/>
            <a:r>
              <a:rPr lang="fr-FR" b="1" dirty="0">
                <a:solidFill>
                  <a:schemeClr val="tx2">
                    <a:lumMod val="75000"/>
                  </a:schemeClr>
                </a:solidFill>
              </a:rPr>
              <a:t> Mercredi</a:t>
            </a:r>
            <a:r>
              <a:rPr lang="fr-FR" b="1" baseline="0" dirty="0">
                <a:solidFill>
                  <a:schemeClr val="tx2">
                    <a:lumMod val="75000"/>
                  </a:schemeClr>
                </a:solidFill>
              </a:rPr>
              <a:t> 05 avril 2023</a:t>
            </a:r>
            <a:endParaRPr lang="fr-FR" b="1" dirty="0">
              <a:solidFill>
                <a:schemeClr val="tx2">
                  <a:lumMod val="75000"/>
                </a:schemeClr>
              </a:solidFill>
            </a:endParaRPr>
          </a:p>
        </p:txBody>
      </p:sp>
      <p:pic>
        <p:nvPicPr>
          <p:cNvPr id="4" name="Image 3"/>
          <p:cNvPicPr>
            <a:picLocks noChangeAspect="1"/>
          </p:cNvPicPr>
          <p:nvPr userDrawn="1"/>
        </p:nvPicPr>
        <p:blipFill rotWithShape="1">
          <a:blip r:embed="rId5"/>
          <a:srcRect r="2574" b="2754"/>
          <a:stretch/>
        </p:blipFill>
        <p:spPr>
          <a:xfrm>
            <a:off x="4063739" y="2820589"/>
            <a:ext cx="704395" cy="697464"/>
          </a:xfrm>
          <a:prstGeom prst="rect">
            <a:avLst/>
          </a:prstGeom>
        </p:spPr>
      </p:pic>
      <p:pic>
        <p:nvPicPr>
          <p:cNvPr id="13" name="Image 12"/>
          <p:cNvPicPr>
            <a:picLocks noChangeAspect="1"/>
          </p:cNvPicPr>
          <p:nvPr userDrawn="1"/>
        </p:nvPicPr>
        <p:blipFill rotWithShape="1">
          <a:blip r:embed="rId6"/>
          <a:srcRect r="1478" b="2076"/>
          <a:stretch/>
        </p:blipFill>
        <p:spPr>
          <a:xfrm>
            <a:off x="4993127" y="2825128"/>
            <a:ext cx="691577" cy="692925"/>
          </a:xfrm>
          <a:prstGeom prst="rect">
            <a:avLst/>
          </a:prstGeom>
        </p:spPr>
      </p:pic>
      <p:pic>
        <p:nvPicPr>
          <p:cNvPr id="5" name="Image 4"/>
          <p:cNvPicPr>
            <a:picLocks noChangeAspect="1"/>
          </p:cNvPicPr>
          <p:nvPr userDrawn="1"/>
        </p:nvPicPr>
        <p:blipFill>
          <a:blip r:embed="rId7"/>
          <a:stretch>
            <a:fillRect/>
          </a:stretch>
        </p:blipFill>
        <p:spPr>
          <a:xfrm>
            <a:off x="5899381" y="2820590"/>
            <a:ext cx="686031" cy="697464"/>
          </a:xfrm>
          <a:prstGeom prst="rect">
            <a:avLst/>
          </a:prstGeom>
        </p:spPr>
      </p:pic>
      <p:pic>
        <p:nvPicPr>
          <p:cNvPr id="12" name="Google Shape;522;p35"/>
          <p:cNvPicPr preferRelativeResize="0">
            <a:picLocks/>
          </p:cNvPicPr>
          <p:nvPr userDrawn="1"/>
        </p:nvPicPr>
        <p:blipFill rotWithShape="1">
          <a:blip r:embed="rId8" cstate="screen">
            <a:extLst>
              <a:ext uri="{28A0092B-C50C-407E-A947-70E740481C1C}">
                <a14:useLocalDpi xmlns:a14="http://schemas.microsoft.com/office/drawing/2010/main"/>
              </a:ext>
            </a:extLst>
          </a:blip>
          <a:srcRect/>
          <a:stretch/>
        </p:blipFill>
        <p:spPr>
          <a:xfrm>
            <a:off x="6815951" y="2828709"/>
            <a:ext cx="692782" cy="689345"/>
          </a:xfrm>
          <a:prstGeom prst="rect">
            <a:avLst/>
          </a:prstGeom>
        </p:spPr>
      </p:pic>
    </p:spTree>
    <p:extLst>
      <p:ext uri="{BB962C8B-B14F-4D97-AF65-F5344CB8AC3E}">
        <p14:creationId xmlns:p14="http://schemas.microsoft.com/office/powerpoint/2010/main" val="3069642489"/>
      </p:ext>
    </p:extLst>
  </p:cSld>
  <p:clrMap bg1="lt1" tx1="dk1" bg2="lt2" tx2="dk2" accent1="accent1" accent2="accent2" accent3="accent3" accent4="accent4" accent5="accent5" accent6="accent6" hlink="hlink" folHlink="folHlink"/>
  <p:sldLayoutIdLst>
    <p:sldLayoutId id="2147483660" r:id="rId1"/>
    <p:sldLayoutId id="2147483675" r:id="rId2"/>
  </p:sldLayoutIdLst>
  <p:hf hdr="0"/>
  <p:txStyles>
    <p:titleStyle>
      <a:lvl1pPr algn="l" defTabSz="457200" rtl="0" eaLnBrk="1" latinLnBrk="0" hangingPunct="1">
        <a:spcBef>
          <a:spcPct val="0"/>
        </a:spcBef>
        <a:buNone/>
        <a:defRPr sz="5000" kern="1200">
          <a:solidFill>
            <a:schemeClr val="tx1">
              <a:lumMod val="75000"/>
              <a:lumOff val="2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baseline="0">
          <a:solidFill>
            <a:srgbClr val="407CC9"/>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Zone de texte 38">
            <a:extLst>
              <a:ext uri="{FF2B5EF4-FFF2-40B4-BE49-F238E27FC236}">
                <a16:creationId xmlns:a16="http://schemas.microsoft.com/office/drawing/2014/main" id="{C812CA52-75E2-8C45-8063-24057FEDA026}"/>
              </a:ext>
            </a:extLst>
          </p:cNvPr>
          <p:cNvSpPr txBox="1"/>
          <p:nvPr userDrawn="1"/>
        </p:nvSpPr>
        <p:spPr>
          <a:xfrm>
            <a:off x="0" y="2"/>
            <a:ext cx="9144000" cy="768299"/>
          </a:xfrm>
          <a:prstGeom prst="rect">
            <a:avLst/>
          </a:prstGeom>
          <a:solidFill>
            <a:schemeClr val="tx2">
              <a:lumMod val="40000"/>
              <a:lumOff val="60000"/>
            </a:schemeClr>
          </a:solidFill>
          <a:ln w="6350">
            <a:solidFill>
              <a:schemeClr val="tx2">
                <a:lumMod val="40000"/>
                <a:lumOff val="60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fr-FR" sz="18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 </a:t>
            </a:r>
            <a:endParaRPr lang="fr-FR" sz="8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endParaRPr lang="fr-FR" sz="8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0" name="Zone de texte 39">
            <a:extLst>
              <a:ext uri="{FF2B5EF4-FFF2-40B4-BE49-F238E27FC236}">
                <a16:creationId xmlns:a16="http://schemas.microsoft.com/office/drawing/2014/main" id="{32627B64-766E-F047-97D6-D5A544058ED3}"/>
              </a:ext>
            </a:extLst>
          </p:cNvPr>
          <p:cNvSpPr txBox="1"/>
          <p:nvPr userDrawn="1"/>
        </p:nvSpPr>
        <p:spPr>
          <a:xfrm>
            <a:off x="0" y="-1889"/>
            <a:ext cx="3499471" cy="535736"/>
          </a:xfrm>
          <a:prstGeom prst="rect">
            <a:avLst/>
          </a:prstGeom>
          <a:solidFill>
            <a:schemeClr val="bg1">
              <a:lumMod val="6500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fr-FR" sz="1400" b="1" kern="1200" dirty="0">
                <a:solidFill>
                  <a:schemeClr val="tx1"/>
                </a:solidFill>
                <a:effectLst/>
                <a:latin typeface="+mn-lt"/>
                <a:ea typeface="+mn-ea"/>
                <a:cs typeface="+mn-cs"/>
              </a:rPr>
              <a:t>RÉNOVATION DES RÉFÉRENTIELS </a:t>
            </a:r>
          </a:p>
          <a:p>
            <a:pPr algn="ctr"/>
            <a:r>
              <a:rPr lang="fr-FR" sz="1400" b="1" kern="1200" dirty="0">
                <a:solidFill>
                  <a:schemeClr val="tx1"/>
                </a:solidFill>
                <a:effectLst/>
                <a:latin typeface="+mn-lt"/>
                <a:ea typeface="+mn-ea"/>
                <a:cs typeface="+mn-cs"/>
              </a:rPr>
              <a:t>DU</a:t>
            </a:r>
            <a:r>
              <a:rPr lang="fr-FR" sz="1400" b="1" kern="1200" baseline="0" dirty="0">
                <a:solidFill>
                  <a:schemeClr val="tx1"/>
                </a:solidFill>
                <a:effectLst/>
                <a:latin typeface="+mn-lt"/>
                <a:ea typeface="+mn-ea"/>
                <a:cs typeface="+mn-cs"/>
              </a:rPr>
              <a:t> BTS MAINTENANCE DES SYSTÈMES</a:t>
            </a:r>
            <a:endParaRPr lang="fr-FR" sz="1600" b="1" dirty="0">
              <a:solidFill>
                <a:srgbClr val="00000A"/>
              </a:solidFill>
              <a:effectLst/>
              <a:latin typeface="Verdana" panose="020B0604030504040204" pitchFamily="34" charset="0"/>
              <a:ea typeface="Calibri" panose="020F0502020204030204" pitchFamily="34" charset="0"/>
              <a:cs typeface="Arial" panose="020B0604020202020204" pitchFamily="34" charset="0"/>
            </a:endParaRPr>
          </a:p>
          <a:p>
            <a:pPr>
              <a:spcAft>
                <a:spcPts val="0"/>
              </a:spcAft>
            </a:pPr>
            <a:endParaRPr lang="fr-FR" sz="1600" b="1" dirty="0">
              <a:solidFill>
                <a:srgbClr val="00000A"/>
              </a:solidFill>
              <a:effectLst/>
              <a:latin typeface="Verdana" panose="020B0604030504040204" pitchFamily="34" charset="0"/>
              <a:ea typeface="Calibri" panose="020F0502020204030204" pitchFamily="34" charset="0"/>
              <a:cs typeface="Arial" panose="020B0604020202020204" pitchFamily="34" charset="0"/>
            </a:endParaRPr>
          </a:p>
          <a:p>
            <a:pPr>
              <a:spcAft>
                <a:spcPts val="0"/>
              </a:spcAft>
            </a:pPr>
            <a:endParaRPr lang="fr-FR" sz="1600" dirty="0">
              <a:solidFill>
                <a:srgbClr val="00000A"/>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A6B122F1-A62C-814C-9DE9-B24714E450C9}"/>
              </a:ext>
            </a:extLst>
          </p:cNvPr>
          <p:cNvSpPr/>
          <p:nvPr userDrawn="1"/>
        </p:nvSpPr>
        <p:spPr>
          <a:xfrm>
            <a:off x="782091" y="1405759"/>
            <a:ext cx="7588470" cy="309004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dirty="0"/>
          </a:p>
        </p:txBody>
      </p:sp>
      <p:sp>
        <p:nvSpPr>
          <p:cNvPr id="34" name="ZoneTexte 33">
            <a:extLst>
              <a:ext uri="{FF2B5EF4-FFF2-40B4-BE49-F238E27FC236}">
                <a16:creationId xmlns:a16="http://schemas.microsoft.com/office/drawing/2014/main" id="{10B26597-ED97-C945-B14D-9C763707C59F}"/>
              </a:ext>
            </a:extLst>
          </p:cNvPr>
          <p:cNvSpPr txBox="1"/>
          <p:nvPr userDrawn="1"/>
        </p:nvSpPr>
        <p:spPr>
          <a:xfrm>
            <a:off x="692762" y="3188784"/>
            <a:ext cx="7876508" cy="973142"/>
          </a:xfrm>
          <a:prstGeom prst="rect">
            <a:avLst/>
          </a:prstGeom>
          <a:solidFill>
            <a:schemeClr val="bg1"/>
          </a:solidFill>
        </p:spPr>
        <p:txBody>
          <a:bodyPr wrap="square" rtlCol="0">
            <a:spAutoFit/>
          </a:bodyPr>
          <a:lstStyle/>
          <a:p>
            <a:endParaRPr lang="fr-FR" dirty="0"/>
          </a:p>
        </p:txBody>
      </p:sp>
      <p:sp>
        <p:nvSpPr>
          <p:cNvPr id="2" name="ZoneTexte 1">
            <a:extLst>
              <a:ext uri="{FF2B5EF4-FFF2-40B4-BE49-F238E27FC236}">
                <a16:creationId xmlns:a16="http://schemas.microsoft.com/office/drawing/2014/main" id="{E943ACAF-075C-61CC-8D16-F17B2233E34C}"/>
              </a:ext>
            </a:extLst>
          </p:cNvPr>
          <p:cNvSpPr txBox="1"/>
          <p:nvPr userDrawn="1"/>
        </p:nvSpPr>
        <p:spPr>
          <a:xfrm>
            <a:off x="0" y="491300"/>
            <a:ext cx="3492594" cy="276999"/>
          </a:xfrm>
          <a:prstGeom prst="rect">
            <a:avLst/>
          </a:prstGeom>
          <a:noFill/>
        </p:spPr>
        <p:txBody>
          <a:bodyPr wrap="square" rtlCol="0">
            <a:spAutoFit/>
          </a:bodyPr>
          <a:lstStyle/>
          <a:p>
            <a:pPr algn="ctr"/>
            <a:r>
              <a:rPr lang="fr-FR" sz="1200" b="1" baseline="0" dirty="0">
                <a:solidFill>
                  <a:schemeClr val="tx2">
                    <a:lumMod val="75000"/>
                  </a:schemeClr>
                </a:solidFill>
              </a:rPr>
              <a:t>PNF - Paris – Mercredi 05 avril 2023</a:t>
            </a:r>
          </a:p>
        </p:txBody>
      </p:sp>
      <p:pic>
        <p:nvPicPr>
          <p:cNvPr id="12" name="Image 11"/>
          <p:cNvPicPr>
            <a:picLocks noChangeAspect="1"/>
          </p:cNvPicPr>
          <p:nvPr userDrawn="1"/>
        </p:nvPicPr>
        <p:blipFill rotWithShape="1">
          <a:blip r:embed="rId4"/>
          <a:srcRect r="2574" b="2754"/>
          <a:stretch/>
        </p:blipFill>
        <p:spPr>
          <a:xfrm>
            <a:off x="4956313" y="34791"/>
            <a:ext cx="704395" cy="697464"/>
          </a:xfrm>
          <a:prstGeom prst="rect">
            <a:avLst/>
          </a:prstGeom>
        </p:spPr>
      </p:pic>
      <p:pic>
        <p:nvPicPr>
          <p:cNvPr id="13" name="Image 12"/>
          <p:cNvPicPr>
            <a:picLocks noChangeAspect="1"/>
          </p:cNvPicPr>
          <p:nvPr userDrawn="1"/>
        </p:nvPicPr>
        <p:blipFill rotWithShape="1">
          <a:blip r:embed="rId5"/>
          <a:srcRect r="1478" b="2076"/>
          <a:stretch/>
        </p:blipFill>
        <p:spPr>
          <a:xfrm>
            <a:off x="5885701" y="39330"/>
            <a:ext cx="691577" cy="692925"/>
          </a:xfrm>
          <a:prstGeom prst="rect">
            <a:avLst/>
          </a:prstGeom>
        </p:spPr>
      </p:pic>
      <p:pic>
        <p:nvPicPr>
          <p:cNvPr id="14" name="Image 13"/>
          <p:cNvPicPr>
            <a:picLocks noChangeAspect="1"/>
          </p:cNvPicPr>
          <p:nvPr userDrawn="1"/>
        </p:nvPicPr>
        <p:blipFill>
          <a:blip r:embed="rId6"/>
          <a:stretch>
            <a:fillRect/>
          </a:stretch>
        </p:blipFill>
        <p:spPr>
          <a:xfrm>
            <a:off x="6791955" y="34792"/>
            <a:ext cx="686031" cy="697464"/>
          </a:xfrm>
          <a:prstGeom prst="rect">
            <a:avLst/>
          </a:prstGeom>
        </p:spPr>
      </p:pic>
      <p:pic>
        <p:nvPicPr>
          <p:cNvPr id="16" name="Google Shape;522;p35"/>
          <p:cNvPicPr preferRelativeResize="0">
            <a:picLocks/>
          </p:cNvPicPr>
          <p:nvPr userDrawn="1"/>
        </p:nvPicPr>
        <p:blipFill rotWithShape="1">
          <a:blip r:embed="rId7" cstate="screen">
            <a:extLst>
              <a:ext uri="{28A0092B-C50C-407E-A947-70E740481C1C}">
                <a14:useLocalDpi xmlns:a14="http://schemas.microsoft.com/office/drawing/2010/main"/>
              </a:ext>
            </a:extLst>
          </a:blip>
          <a:srcRect/>
          <a:stretch/>
        </p:blipFill>
        <p:spPr>
          <a:xfrm>
            <a:off x="7692663" y="39330"/>
            <a:ext cx="677898" cy="692925"/>
          </a:xfrm>
          <a:prstGeom prst="rect">
            <a:avLst/>
          </a:prstGeom>
        </p:spPr>
      </p:pic>
    </p:spTree>
    <p:extLst>
      <p:ext uri="{BB962C8B-B14F-4D97-AF65-F5344CB8AC3E}">
        <p14:creationId xmlns:p14="http://schemas.microsoft.com/office/powerpoint/2010/main" val="2655624957"/>
      </p:ext>
    </p:extLst>
  </p:cSld>
  <p:clrMap bg1="lt1" tx1="dk1" bg2="lt2" tx2="dk2" accent1="accent1" accent2="accent2" accent3="accent3" accent4="accent4" accent5="accent5" accent6="accent6" hlink="hlink" folHlink="folHlink"/>
  <p:sldLayoutIdLst>
    <p:sldLayoutId id="2147483687" r:id="rId1"/>
    <p:sldLayoutId id="2147483688" r:id="rId2"/>
  </p:sldLayoutIdLst>
  <p:hf hdr="0"/>
  <p:txStyles>
    <p:titleStyle>
      <a:lvl1pPr algn="l" defTabSz="457200" rtl="0" eaLnBrk="1" latinLnBrk="0" hangingPunct="1">
        <a:spcBef>
          <a:spcPct val="0"/>
        </a:spcBef>
        <a:buNone/>
        <a:defRPr sz="5000" kern="1200">
          <a:solidFill>
            <a:schemeClr val="tx1">
              <a:lumMod val="75000"/>
              <a:lumOff val="2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baseline="0">
          <a:solidFill>
            <a:srgbClr val="407CC9"/>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Zone de texte 38">
            <a:extLst>
              <a:ext uri="{FF2B5EF4-FFF2-40B4-BE49-F238E27FC236}">
                <a16:creationId xmlns:a16="http://schemas.microsoft.com/office/drawing/2014/main" id="{C812CA52-75E2-8C45-8063-24057FEDA026}"/>
              </a:ext>
            </a:extLst>
          </p:cNvPr>
          <p:cNvSpPr txBox="1"/>
          <p:nvPr userDrawn="1"/>
        </p:nvSpPr>
        <p:spPr>
          <a:xfrm>
            <a:off x="0" y="0"/>
            <a:ext cx="9144000" cy="768299"/>
          </a:xfrm>
          <a:prstGeom prst="rect">
            <a:avLst/>
          </a:prstGeom>
          <a:solidFill>
            <a:schemeClr val="tx2">
              <a:lumMod val="40000"/>
              <a:lumOff val="6000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fr-FR" sz="18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fr-FR" sz="800" dirty="0">
              <a:solidFill>
                <a:srgbClr val="00000A"/>
              </a:solidFill>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endParaRPr lang="fr-FR" sz="800" b="1" dirty="0">
              <a:solidFill>
                <a:srgbClr val="00000A"/>
              </a:solidFill>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endParaRPr lang="fr-FR" sz="800" b="1" dirty="0">
              <a:solidFill>
                <a:srgbClr val="00000A"/>
              </a:solidFill>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fr-FR" sz="12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fr-FR" sz="1200" dirty="0">
              <a:solidFill>
                <a:srgbClr val="00000A"/>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0" name="Zone de texte 39">
            <a:extLst>
              <a:ext uri="{FF2B5EF4-FFF2-40B4-BE49-F238E27FC236}">
                <a16:creationId xmlns:a16="http://schemas.microsoft.com/office/drawing/2014/main" id="{32627B64-766E-F047-97D6-D5A544058ED3}"/>
              </a:ext>
            </a:extLst>
          </p:cNvPr>
          <p:cNvSpPr txBox="1"/>
          <p:nvPr userDrawn="1"/>
        </p:nvSpPr>
        <p:spPr>
          <a:xfrm>
            <a:off x="0" y="0"/>
            <a:ext cx="3492595" cy="535736"/>
          </a:xfrm>
          <a:prstGeom prst="rect">
            <a:avLst/>
          </a:prstGeom>
          <a:solidFill>
            <a:schemeClr val="bg1">
              <a:lumMod val="6500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endParaRPr lang="fr-FR" sz="1400" b="1" dirty="0">
              <a:solidFill>
                <a:srgbClr val="00000A"/>
              </a:solidFill>
              <a:effectLst/>
              <a:latin typeface="Verdana" panose="020B0604030504040204" pitchFamily="34" charset="0"/>
              <a:ea typeface="Calibri" panose="020F0502020204030204" pitchFamily="34" charset="0"/>
              <a:cs typeface="Arial" panose="020B0604020202020204" pitchFamily="34" charset="0"/>
            </a:endParaRPr>
          </a:p>
          <a:p>
            <a:pPr>
              <a:spcAft>
                <a:spcPts val="0"/>
              </a:spcAft>
            </a:pPr>
            <a:endParaRPr lang="fr-FR" sz="1400" b="1" dirty="0">
              <a:solidFill>
                <a:srgbClr val="00000A"/>
              </a:solidFill>
              <a:effectLst/>
              <a:latin typeface="Verdana" panose="020B0604030504040204" pitchFamily="34" charset="0"/>
              <a:ea typeface="Calibri" panose="020F0502020204030204" pitchFamily="34" charset="0"/>
              <a:cs typeface="Arial" panose="020B0604020202020204" pitchFamily="34" charset="0"/>
            </a:endParaRPr>
          </a:p>
          <a:p>
            <a:pPr>
              <a:spcAft>
                <a:spcPts val="0"/>
              </a:spcAft>
            </a:pPr>
            <a:endParaRPr lang="fr-FR" sz="1400" b="1" dirty="0">
              <a:solidFill>
                <a:srgbClr val="00000A"/>
              </a:solidFill>
              <a:effectLst/>
              <a:latin typeface="Verdana" panose="020B0604030504040204" pitchFamily="34" charset="0"/>
              <a:ea typeface="Calibri" panose="020F0502020204030204" pitchFamily="34" charset="0"/>
              <a:cs typeface="Arial" panose="020B0604020202020204" pitchFamily="34" charset="0"/>
            </a:endParaRPr>
          </a:p>
          <a:p>
            <a:pPr>
              <a:spcAft>
                <a:spcPts val="0"/>
              </a:spcAft>
            </a:pPr>
            <a:endParaRPr lang="fr-FR" sz="1400" dirty="0">
              <a:solidFill>
                <a:srgbClr val="00000A"/>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A6B122F1-A62C-814C-9DE9-B24714E450C9}"/>
              </a:ext>
            </a:extLst>
          </p:cNvPr>
          <p:cNvSpPr/>
          <p:nvPr userDrawn="1"/>
        </p:nvSpPr>
        <p:spPr>
          <a:xfrm>
            <a:off x="790465" y="1349039"/>
            <a:ext cx="7588470" cy="309004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fr-FR" dirty="0"/>
          </a:p>
        </p:txBody>
      </p:sp>
      <p:sp>
        <p:nvSpPr>
          <p:cNvPr id="6" name="ZoneTexte 5">
            <a:extLst>
              <a:ext uri="{FF2B5EF4-FFF2-40B4-BE49-F238E27FC236}">
                <a16:creationId xmlns:a16="http://schemas.microsoft.com/office/drawing/2014/main" id="{BCD82D89-599D-35B4-AD1F-C7AB46886836}"/>
              </a:ext>
            </a:extLst>
          </p:cNvPr>
          <p:cNvSpPr txBox="1"/>
          <p:nvPr userDrawn="1"/>
        </p:nvSpPr>
        <p:spPr>
          <a:xfrm>
            <a:off x="0" y="491300"/>
            <a:ext cx="3492594" cy="276999"/>
          </a:xfrm>
          <a:prstGeom prst="rect">
            <a:avLst/>
          </a:prstGeom>
          <a:noFill/>
        </p:spPr>
        <p:txBody>
          <a:bodyPr wrap="square" rtlCol="0">
            <a:spAutoFit/>
          </a:bodyPr>
          <a:lstStyle/>
          <a:p>
            <a:pPr algn="ctr"/>
            <a:r>
              <a:rPr lang="fr-FR" sz="1200" b="1" baseline="0" dirty="0">
                <a:solidFill>
                  <a:schemeClr val="tx2">
                    <a:lumMod val="75000"/>
                  </a:schemeClr>
                </a:solidFill>
              </a:rPr>
              <a:t>PNF - Paris – Mercredi 05 avril 2023</a:t>
            </a:r>
          </a:p>
        </p:txBody>
      </p:sp>
      <p:pic>
        <p:nvPicPr>
          <p:cNvPr id="12" name="Image 11"/>
          <p:cNvPicPr>
            <a:picLocks noChangeAspect="1"/>
          </p:cNvPicPr>
          <p:nvPr userDrawn="1"/>
        </p:nvPicPr>
        <p:blipFill rotWithShape="1">
          <a:blip r:embed="rId5"/>
          <a:srcRect r="2574" b="2754"/>
          <a:stretch/>
        </p:blipFill>
        <p:spPr>
          <a:xfrm>
            <a:off x="4956313" y="34791"/>
            <a:ext cx="704395" cy="697464"/>
          </a:xfrm>
          <a:prstGeom prst="rect">
            <a:avLst/>
          </a:prstGeom>
        </p:spPr>
      </p:pic>
      <p:pic>
        <p:nvPicPr>
          <p:cNvPr id="13" name="Image 12"/>
          <p:cNvPicPr>
            <a:picLocks noChangeAspect="1"/>
          </p:cNvPicPr>
          <p:nvPr userDrawn="1"/>
        </p:nvPicPr>
        <p:blipFill rotWithShape="1">
          <a:blip r:embed="rId6"/>
          <a:srcRect r="1478" b="2076"/>
          <a:stretch/>
        </p:blipFill>
        <p:spPr>
          <a:xfrm>
            <a:off x="5885701" y="39330"/>
            <a:ext cx="691577" cy="692925"/>
          </a:xfrm>
          <a:prstGeom prst="rect">
            <a:avLst/>
          </a:prstGeom>
        </p:spPr>
      </p:pic>
      <p:pic>
        <p:nvPicPr>
          <p:cNvPr id="14" name="Image 13"/>
          <p:cNvPicPr>
            <a:picLocks noChangeAspect="1"/>
          </p:cNvPicPr>
          <p:nvPr userDrawn="1"/>
        </p:nvPicPr>
        <p:blipFill>
          <a:blip r:embed="rId7"/>
          <a:stretch>
            <a:fillRect/>
          </a:stretch>
        </p:blipFill>
        <p:spPr>
          <a:xfrm>
            <a:off x="6791955" y="34792"/>
            <a:ext cx="686031" cy="697464"/>
          </a:xfrm>
          <a:prstGeom prst="rect">
            <a:avLst/>
          </a:prstGeom>
        </p:spPr>
      </p:pic>
      <p:pic>
        <p:nvPicPr>
          <p:cNvPr id="16" name="Google Shape;522;p35"/>
          <p:cNvPicPr preferRelativeResize="0">
            <a:picLocks/>
          </p:cNvPicPr>
          <p:nvPr userDrawn="1"/>
        </p:nvPicPr>
        <p:blipFill rotWithShape="1">
          <a:blip r:embed="rId8" cstate="screen">
            <a:extLst>
              <a:ext uri="{28A0092B-C50C-407E-A947-70E740481C1C}">
                <a14:useLocalDpi xmlns:a14="http://schemas.microsoft.com/office/drawing/2010/main"/>
              </a:ext>
            </a:extLst>
          </a:blip>
          <a:srcRect/>
          <a:stretch/>
        </p:blipFill>
        <p:spPr>
          <a:xfrm>
            <a:off x="7708525" y="24652"/>
            <a:ext cx="692782" cy="689345"/>
          </a:xfrm>
          <a:prstGeom prst="rect">
            <a:avLst/>
          </a:prstGeom>
        </p:spPr>
      </p:pic>
    </p:spTree>
    <p:extLst>
      <p:ext uri="{BB962C8B-B14F-4D97-AF65-F5344CB8AC3E}">
        <p14:creationId xmlns:p14="http://schemas.microsoft.com/office/powerpoint/2010/main" val="2279856783"/>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703" r:id="rId3"/>
  </p:sldLayoutIdLst>
  <p:hf hdr="0"/>
  <p:txStyles>
    <p:titleStyle>
      <a:lvl1pPr algn="l" defTabSz="457200" rtl="0" eaLnBrk="1" latinLnBrk="0" hangingPunct="1">
        <a:spcBef>
          <a:spcPct val="0"/>
        </a:spcBef>
        <a:buNone/>
        <a:defRPr sz="5000" kern="1200">
          <a:solidFill>
            <a:schemeClr val="tx1">
              <a:lumMod val="75000"/>
              <a:lumOff val="2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baseline="0">
          <a:solidFill>
            <a:srgbClr val="407CC9"/>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Zone de texte 38">
            <a:extLst>
              <a:ext uri="{FF2B5EF4-FFF2-40B4-BE49-F238E27FC236}">
                <a16:creationId xmlns:a16="http://schemas.microsoft.com/office/drawing/2014/main" id="{C812CA52-75E2-8C45-8063-24057FEDA026}"/>
              </a:ext>
            </a:extLst>
          </p:cNvPr>
          <p:cNvSpPr txBox="1"/>
          <p:nvPr userDrawn="1"/>
        </p:nvSpPr>
        <p:spPr>
          <a:xfrm>
            <a:off x="0" y="0"/>
            <a:ext cx="9144000" cy="768299"/>
          </a:xfrm>
          <a:prstGeom prst="rect">
            <a:avLst/>
          </a:prstGeom>
          <a:solidFill>
            <a:schemeClr val="tx2">
              <a:lumMod val="40000"/>
              <a:lumOff val="6000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fr-FR" sz="18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fr-FR" sz="800" dirty="0">
              <a:solidFill>
                <a:srgbClr val="00000A"/>
              </a:solidFill>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endParaRPr lang="fr-FR" sz="800" b="1" dirty="0">
              <a:solidFill>
                <a:srgbClr val="00000A"/>
              </a:solidFill>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endParaRPr lang="fr-FR" sz="800" b="1" dirty="0">
              <a:solidFill>
                <a:srgbClr val="00000A"/>
              </a:solidFill>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fr-FR" sz="12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fr-FR" sz="1200" dirty="0">
              <a:solidFill>
                <a:srgbClr val="00000A"/>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0" name="Zone de texte 39">
            <a:extLst>
              <a:ext uri="{FF2B5EF4-FFF2-40B4-BE49-F238E27FC236}">
                <a16:creationId xmlns:a16="http://schemas.microsoft.com/office/drawing/2014/main" id="{32627B64-766E-F047-97D6-D5A544058ED3}"/>
              </a:ext>
            </a:extLst>
          </p:cNvPr>
          <p:cNvSpPr txBox="1"/>
          <p:nvPr userDrawn="1"/>
        </p:nvSpPr>
        <p:spPr>
          <a:xfrm>
            <a:off x="1" y="0"/>
            <a:ext cx="3485719" cy="535736"/>
          </a:xfrm>
          <a:prstGeom prst="rect">
            <a:avLst/>
          </a:prstGeom>
          <a:solidFill>
            <a:schemeClr val="bg1">
              <a:lumMod val="6500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endParaRPr lang="fr-FR" sz="1400" b="1" dirty="0">
              <a:solidFill>
                <a:srgbClr val="00000A"/>
              </a:solidFill>
              <a:effectLst/>
              <a:latin typeface="Verdana" panose="020B0604030504040204" pitchFamily="34" charset="0"/>
              <a:ea typeface="Calibri" panose="020F0502020204030204" pitchFamily="34" charset="0"/>
              <a:cs typeface="Arial" panose="020B0604020202020204" pitchFamily="34" charset="0"/>
            </a:endParaRPr>
          </a:p>
          <a:p>
            <a:pPr>
              <a:spcAft>
                <a:spcPts val="0"/>
              </a:spcAft>
            </a:pPr>
            <a:endParaRPr lang="fr-FR" sz="1400" b="1" dirty="0">
              <a:solidFill>
                <a:srgbClr val="00000A"/>
              </a:solidFill>
              <a:effectLst/>
              <a:latin typeface="Verdana" panose="020B0604030504040204" pitchFamily="34" charset="0"/>
              <a:ea typeface="Calibri" panose="020F0502020204030204" pitchFamily="34" charset="0"/>
              <a:cs typeface="Arial" panose="020B0604020202020204" pitchFamily="34" charset="0"/>
            </a:endParaRPr>
          </a:p>
          <a:p>
            <a:pPr>
              <a:spcAft>
                <a:spcPts val="0"/>
              </a:spcAft>
            </a:pPr>
            <a:endParaRPr lang="fr-FR" sz="1400" dirty="0">
              <a:solidFill>
                <a:srgbClr val="00000A"/>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28E5156B-A213-4211-AD08-61D95EE4997E}"/>
              </a:ext>
            </a:extLst>
          </p:cNvPr>
          <p:cNvSpPr txBox="1"/>
          <p:nvPr userDrawn="1"/>
        </p:nvSpPr>
        <p:spPr>
          <a:xfrm>
            <a:off x="0" y="491300"/>
            <a:ext cx="3492594" cy="276999"/>
          </a:xfrm>
          <a:prstGeom prst="rect">
            <a:avLst/>
          </a:prstGeom>
          <a:noFill/>
        </p:spPr>
        <p:txBody>
          <a:bodyPr wrap="square" rtlCol="0">
            <a:spAutoFit/>
          </a:bodyPr>
          <a:lstStyle/>
          <a:p>
            <a:pPr algn="ctr"/>
            <a:r>
              <a:rPr lang="fr-FR" sz="1200" b="1" baseline="0" dirty="0">
                <a:solidFill>
                  <a:schemeClr val="tx2">
                    <a:lumMod val="75000"/>
                  </a:schemeClr>
                </a:solidFill>
              </a:rPr>
              <a:t>PNF - Paris – Mercredi 05 avril 2023</a:t>
            </a:r>
          </a:p>
        </p:txBody>
      </p:sp>
      <p:pic>
        <p:nvPicPr>
          <p:cNvPr id="11" name="Image 10"/>
          <p:cNvPicPr>
            <a:picLocks noChangeAspect="1"/>
          </p:cNvPicPr>
          <p:nvPr userDrawn="1"/>
        </p:nvPicPr>
        <p:blipFill rotWithShape="1">
          <a:blip r:embed="rId4"/>
          <a:srcRect r="2574" b="2754"/>
          <a:stretch/>
        </p:blipFill>
        <p:spPr>
          <a:xfrm>
            <a:off x="4956313" y="34791"/>
            <a:ext cx="704395" cy="697464"/>
          </a:xfrm>
          <a:prstGeom prst="rect">
            <a:avLst/>
          </a:prstGeom>
        </p:spPr>
      </p:pic>
      <p:pic>
        <p:nvPicPr>
          <p:cNvPr id="12" name="Image 11"/>
          <p:cNvPicPr>
            <a:picLocks noChangeAspect="1"/>
          </p:cNvPicPr>
          <p:nvPr userDrawn="1"/>
        </p:nvPicPr>
        <p:blipFill rotWithShape="1">
          <a:blip r:embed="rId5"/>
          <a:srcRect r="1478" b="2076"/>
          <a:stretch/>
        </p:blipFill>
        <p:spPr>
          <a:xfrm>
            <a:off x="5885701" y="39330"/>
            <a:ext cx="691577" cy="692925"/>
          </a:xfrm>
          <a:prstGeom prst="rect">
            <a:avLst/>
          </a:prstGeom>
        </p:spPr>
      </p:pic>
      <p:pic>
        <p:nvPicPr>
          <p:cNvPr id="13" name="Image 12"/>
          <p:cNvPicPr>
            <a:picLocks noChangeAspect="1"/>
          </p:cNvPicPr>
          <p:nvPr userDrawn="1"/>
        </p:nvPicPr>
        <p:blipFill>
          <a:blip r:embed="rId6"/>
          <a:stretch>
            <a:fillRect/>
          </a:stretch>
        </p:blipFill>
        <p:spPr>
          <a:xfrm>
            <a:off x="6791955" y="34792"/>
            <a:ext cx="686031" cy="697464"/>
          </a:xfrm>
          <a:prstGeom prst="rect">
            <a:avLst/>
          </a:prstGeom>
        </p:spPr>
      </p:pic>
      <p:pic>
        <p:nvPicPr>
          <p:cNvPr id="15" name="Google Shape;522;p35"/>
          <p:cNvPicPr preferRelativeResize="0">
            <a:picLocks/>
          </p:cNvPicPr>
          <p:nvPr userDrawn="1"/>
        </p:nvPicPr>
        <p:blipFill rotWithShape="1">
          <a:blip r:embed="rId7" cstate="screen">
            <a:extLst>
              <a:ext uri="{28A0092B-C50C-407E-A947-70E740481C1C}">
                <a14:useLocalDpi xmlns:a14="http://schemas.microsoft.com/office/drawing/2010/main"/>
              </a:ext>
            </a:extLst>
          </a:blip>
          <a:srcRect/>
          <a:stretch/>
        </p:blipFill>
        <p:spPr>
          <a:xfrm>
            <a:off x="7708525" y="42911"/>
            <a:ext cx="692782" cy="689345"/>
          </a:xfrm>
          <a:prstGeom prst="rect">
            <a:avLst/>
          </a:prstGeom>
        </p:spPr>
      </p:pic>
    </p:spTree>
    <p:extLst>
      <p:ext uri="{BB962C8B-B14F-4D97-AF65-F5344CB8AC3E}">
        <p14:creationId xmlns:p14="http://schemas.microsoft.com/office/powerpoint/2010/main" val="3702903786"/>
      </p:ext>
    </p:extLst>
  </p:cSld>
  <p:clrMap bg1="lt1" tx1="dk1" bg2="lt2" tx2="dk2" accent1="accent1" accent2="accent2" accent3="accent3" accent4="accent4" accent5="accent5" accent6="accent6" hlink="hlink" folHlink="folHlink"/>
  <p:sldLayoutIdLst>
    <p:sldLayoutId id="2147483690" r:id="rId1"/>
    <p:sldLayoutId id="2147483691" r:id="rId2"/>
  </p:sldLayoutIdLst>
  <p:hf hdr="0"/>
  <p:txStyles>
    <p:titleStyle>
      <a:lvl1pPr algn="l" defTabSz="457200" rtl="0" eaLnBrk="1" latinLnBrk="0" hangingPunct="1">
        <a:spcBef>
          <a:spcPct val="0"/>
        </a:spcBef>
        <a:buNone/>
        <a:defRPr sz="5000" kern="1200">
          <a:solidFill>
            <a:schemeClr val="tx1">
              <a:lumMod val="75000"/>
              <a:lumOff val="2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baseline="0">
          <a:solidFill>
            <a:srgbClr val="407CC9"/>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Zone de texte 38">
            <a:extLst>
              <a:ext uri="{FF2B5EF4-FFF2-40B4-BE49-F238E27FC236}">
                <a16:creationId xmlns:a16="http://schemas.microsoft.com/office/drawing/2014/main" id="{C812CA52-75E2-8C45-8063-24057FEDA026}"/>
              </a:ext>
            </a:extLst>
          </p:cNvPr>
          <p:cNvSpPr txBox="1"/>
          <p:nvPr userDrawn="1"/>
        </p:nvSpPr>
        <p:spPr>
          <a:xfrm>
            <a:off x="0" y="0"/>
            <a:ext cx="9144000" cy="768299"/>
          </a:xfrm>
          <a:prstGeom prst="rect">
            <a:avLst/>
          </a:prstGeom>
          <a:solidFill>
            <a:schemeClr val="tx2">
              <a:lumMod val="40000"/>
              <a:lumOff val="6000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fr-FR" sz="18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fr-FR" sz="800" dirty="0">
              <a:solidFill>
                <a:srgbClr val="00000A"/>
              </a:solidFill>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endParaRPr lang="fr-FR" sz="800" b="1" dirty="0">
              <a:solidFill>
                <a:srgbClr val="00000A"/>
              </a:solidFill>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endParaRPr lang="fr-FR" sz="800" b="1" dirty="0">
              <a:solidFill>
                <a:srgbClr val="00000A"/>
              </a:solidFill>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fr-FR" sz="12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fr-FR" sz="1200" dirty="0">
              <a:solidFill>
                <a:srgbClr val="00000A"/>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0" name="Zone de texte 39">
            <a:extLst>
              <a:ext uri="{FF2B5EF4-FFF2-40B4-BE49-F238E27FC236}">
                <a16:creationId xmlns:a16="http://schemas.microsoft.com/office/drawing/2014/main" id="{32627B64-766E-F047-97D6-D5A544058ED3}"/>
              </a:ext>
            </a:extLst>
          </p:cNvPr>
          <p:cNvSpPr txBox="1"/>
          <p:nvPr userDrawn="1"/>
        </p:nvSpPr>
        <p:spPr>
          <a:xfrm>
            <a:off x="0" y="0"/>
            <a:ext cx="3492595" cy="535736"/>
          </a:xfrm>
          <a:prstGeom prst="rect">
            <a:avLst/>
          </a:prstGeom>
          <a:solidFill>
            <a:schemeClr val="bg1">
              <a:lumMod val="6500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endParaRPr lang="fr-FR" sz="1400" b="1" dirty="0">
              <a:solidFill>
                <a:srgbClr val="00000A"/>
              </a:solidFill>
              <a:effectLst/>
              <a:latin typeface="Verdana" panose="020B0604030504040204" pitchFamily="34" charset="0"/>
              <a:ea typeface="Calibri" panose="020F0502020204030204" pitchFamily="34" charset="0"/>
              <a:cs typeface="Arial" panose="020B0604020202020204" pitchFamily="34" charset="0"/>
            </a:endParaRPr>
          </a:p>
          <a:p>
            <a:pPr>
              <a:spcAft>
                <a:spcPts val="0"/>
              </a:spcAft>
            </a:pPr>
            <a:endParaRPr lang="fr-FR" sz="1400" b="1" dirty="0">
              <a:solidFill>
                <a:srgbClr val="00000A"/>
              </a:solidFill>
              <a:effectLst/>
              <a:latin typeface="Verdana" panose="020B0604030504040204" pitchFamily="34" charset="0"/>
              <a:ea typeface="Calibri" panose="020F0502020204030204" pitchFamily="34" charset="0"/>
              <a:cs typeface="Arial" panose="020B0604020202020204" pitchFamily="34" charset="0"/>
            </a:endParaRPr>
          </a:p>
          <a:p>
            <a:pPr>
              <a:spcAft>
                <a:spcPts val="0"/>
              </a:spcAft>
            </a:pPr>
            <a:endParaRPr lang="fr-FR" sz="1400" b="1" dirty="0">
              <a:solidFill>
                <a:srgbClr val="00000A"/>
              </a:solidFill>
              <a:effectLst/>
              <a:latin typeface="Verdana" panose="020B0604030504040204" pitchFamily="34" charset="0"/>
              <a:ea typeface="Calibri" panose="020F0502020204030204" pitchFamily="34" charset="0"/>
              <a:cs typeface="Arial" panose="020B0604020202020204" pitchFamily="34" charset="0"/>
            </a:endParaRPr>
          </a:p>
          <a:p>
            <a:pPr>
              <a:spcAft>
                <a:spcPts val="0"/>
              </a:spcAft>
            </a:pPr>
            <a:endParaRPr lang="fr-FR" sz="1400" dirty="0">
              <a:solidFill>
                <a:srgbClr val="00000A"/>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A6B122F1-A62C-814C-9DE9-B24714E450C9}"/>
              </a:ext>
            </a:extLst>
          </p:cNvPr>
          <p:cNvSpPr/>
          <p:nvPr userDrawn="1"/>
        </p:nvSpPr>
        <p:spPr>
          <a:xfrm>
            <a:off x="790465" y="1349039"/>
            <a:ext cx="7588470" cy="309004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fr-FR" dirty="0"/>
          </a:p>
        </p:txBody>
      </p:sp>
      <p:sp>
        <p:nvSpPr>
          <p:cNvPr id="6" name="ZoneTexte 5">
            <a:extLst>
              <a:ext uri="{FF2B5EF4-FFF2-40B4-BE49-F238E27FC236}">
                <a16:creationId xmlns:a16="http://schemas.microsoft.com/office/drawing/2014/main" id="{261CE0CE-F8BC-84A7-FA52-A9A63D5A6918}"/>
              </a:ext>
            </a:extLst>
          </p:cNvPr>
          <p:cNvSpPr txBox="1"/>
          <p:nvPr userDrawn="1"/>
        </p:nvSpPr>
        <p:spPr>
          <a:xfrm>
            <a:off x="0" y="491300"/>
            <a:ext cx="3492594" cy="276999"/>
          </a:xfrm>
          <a:prstGeom prst="rect">
            <a:avLst/>
          </a:prstGeom>
          <a:noFill/>
        </p:spPr>
        <p:txBody>
          <a:bodyPr wrap="square" rtlCol="0">
            <a:spAutoFit/>
          </a:bodyPr>
          <a:lstStyle/>
          <a:p>
            <a:pPr algn="ctr"/>
            <a:r>
              <a:rPr lang="fr-FR" sz="1200" b="1" baseline="0" dirty="0">
                <a:solidFill>
                  <a:schemeClr val="tx2">
                    <a:lumMod val="75000"/>
                  </a:schemeClr>
                </a:solidFill>
              </a:rPr>
              <a:t>PNF - Paris – Mercredi 05 avril 2023</a:t>
            </a:r>
          </a:p>
        </p:txBody>
      </p:sp>
      <p:pic>
        <p:nvPicPr>
          <p:cNvPr id="12" name="Image 11"/>
          <p:cNvPicPr>
            <a:picLocks noChangeAspect="1"/>
          </p:cNvPicPr>
          <p:nvPr userDrawn="1"/>
        </p:nvPicPr>
        <p:blipFill rotWithShape="1">
          <a:blip r:embed="rId6"/>
          <a:srcRect r="2574" b="2754"/>
          <a:stretch/>
        </p:blipFill>
        <p:spPr>
          <a:xfrm>
            <a:off x="4956313" y="34791"/>
            <a:ext cx="704395" cy="697464"/>
          </a:xfrm>
          <a:prstGeom prst="rect">
            <a:avLst/>
          </a:prstGeom>
        </p:spPr>
      </p:pic>
      <p:pic>
        <p:nvPicPr>
          <p:cNvPr id="13" name="Image 12"/>
          <p:cNvPicPr>
            <a:picLocks noChangeAspect="1"/>
          </p:cNvPicPr>
          <p:nvPr userDrawn="1"/>
        </p:nvPicPr>
        <p:blipFill rotWithShape="1">
          <a:blip r:embed="rId7"/>
          <a:srcRect r="1478" b="2076"/>
          <a:stretch/>
        </p:blipFill>
        <p:spPr>
          <a:xfrm>
            <a:off x="5885701" y="39330"/>
            <a:ext cx="691577" cy="692925"/>
          </a:xfrm>
          <a:prstGeom prst="rect">
            <a:avLst/>
          </a:prstGeom>
        </p:spPr>
      </p:pic>
      <p:pic>
        <p:nvPicPr>
          <p:cNvPr id="14" name="Image 13"/>
          <p:cNvPicPr>
            <a:picLocks noChangeAspect="1"/>
          </p:cNvPicPr>
          <p:nvPr userDrawn="1"/>
        </p:nvPicPr>
        <p:blipFill>
          <a:blip r:embed="rId8"/>
          <a:stretch>
            <a:fillRect/>
          </a:stretch>
        </p:blipFill>
        <p:spPr>
          <a:xfrm>
            <a:off x="6791955" y="34792"/>
            <a:ext cx="686031" cy="697464"/>
          </a:xfrm>
          <a:prstGeom prst="rect">
            <a:avLst/>
          </a:prstGeom>
        </p:spPr>
      </p:pic>
      <p:pic>
        <p:nvPicPr>
          <p:cNvPr id="16" name="Google Shape;522;p35"/>
          <p:cNvPicPr preferRelativeResize="0">
            <a:picLocks/>
          </p:cNvPicPr>
          <p:nvPr userDrawn="1"/>
        </p:nvPicPr>
        <p:blipFill rotWithShape="1">
          <a:blip r:embed="rId9" cstate="screen">
            <a:extLst>
              <a:ext uri="{28A0092B-C50C-407E-A947-70E740481C1C}">
                <a14:useLocalDpi xmlns:a14="http://schemas.microsoft.com/office/drawing/2010/main"/>
              </a:ext>
            </a:extLst>
          </a:blip>
          <a:srcRect/>
          <a:stretch/>
        </p:blipFill>
        <p:spPr>
          <a:xfrm>
            <a:off x="7708525" y="42911"/>
            <a:ext cx="692782" cy="689345"/>
          </a:xfrm>
          <a:prstGeom prst="rect">
            <a:avLst/>
          </a:prstGeom>
        </p:spPr>
      </p:pic>
    </p:spTree>
    <p:extLst>
      <p:ext uri="{BB962C8B-B14F-4D97-AF65-F5344CB8AC3E}">
        <p14:creationId xmlns:p14="http://schemas.microsoft.com/office/powerpoint/2010/main" val="157979040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700" r:id="rId3"/>
    <p:sldLayoutId id="2147483701" r:id="rId4"/>
  </p:sldLayoutIdLst>
  <p:hf hdr="0"/>
  <p:txStyles>
    <p:titleStyle>
      <a:lvl1pPr algn="l" defTabSz="457200" rtl="0" eaLnBrk="1" latinLnBrk="0" hangingPunct="1">
        <a:spcBef>
          <a:spcPct val="0"/>
        </a:spcBef>
        <a:buNone/>
        <a:defRPr sz="5000" kern="1200">
          <a:solidFill>
            <a:schemeClr val="tx1">
              <a:lumMod val="75000"/>
              <a:lumOff val="2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baseline="0">
          <a:solidFill>
            <a:srgbClr val="407CC9"/>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Zone de texte 38">
            <a:extLst>
              <a:ext uri="{FF2B5EF4-FFF2-40B4-BE49-F238E27FC236}">
                <a16:creationId xmlns:a16="http://schemas.microsoft.com/office/drawing/2014/main" id="{C812CA52-75E2-8C45-8063-24057FEDA026}"/>
              </a:ext>
            </a:extLst>
          </p:cNvPr>
          <p:cNvSpPr txBox="1"/>
          <p:nvPr userDrawn="1"/>
        </p:nvSpPr>
        <p:spPr>
          <a:xfrm>
            <a:off x="0" y="0"/>
            <a:ext cx="9144000" cy="768299"/>
          </a:xfrm>
          <a:prstGeom prst="rect">
            <a:avLst/>
          </a:prstGeom>
          <a:solidFill>
            <a:schemeClr val="tx2">
              <a:lumMod val="40000"/>
              <a:lumOff val="6000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fr-FR" sz="18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fr-FR" sz="800" dirty="0">
              <a:solidFill>
                <a:srgbClr val="00000A"/>
              </a:solidFill>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endParaRPr lang="fr-FR" sz="800" b="1" dirty="0">
              <a:solidFill>
                <a:srgbClr val="00000A"/>
              </a:solidFill>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endParaRPr lang="fr-FR" sz="800" b="1" dirty="0">
              <a:solidFill>
                <a:srgbClr val="00000A"/>
              </a:solidFill>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fr-FR" sz="12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fr-FR" sz="1200" dirty="0">
              <a:solidFill>
                <a:srgbClr val="00000A"/>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0" name="Zone de texte 39">
            <a:extLst>
              <a:ext uri="{FF2B5EF4-FFF2-40B4-BE49-F238E27FC236}">
                <a16:creationId xmlns:a16="http://schemas.microsoft.com/office/drawing/2014/main" id="{32627B64-766E-F047-97D6-D5A544058ED3}"/>
              </a:ext>
            </a:extLst>
          </p:cNvPr>
          <p:cNvSpPr txBox="1"/>
          <p:nvPr userDrawn="1"/>
        </p:nvSpPr>
        <p:spPr>
          <a:xfrm>
            <a:off x="1" y="0"/>
            <a:ext cx="3485719" cy="535736"/>
          </a:xfrm>
          <a:prstGeom prst="rect">
            <a:avLst/>
          </a:prstGeom>
          <a:solidFill>
            <a:schemeClr val="bg1">
              <a:lumMod val="6500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endParaRPr lang="fr-FR" sz="1400" b="1" dirty="0">
              <a:solidFill>
                <a:srgbClr val="00000A"/>
              </a:solidFill>
              <a:effectLst/>
              <a:latin typeface="Verdana" panose="020B0604030504040204" pitchFamily="34" charset="0"/>
              <a:ea typeface="Calibri" panose="020F0502020204030204" pitchFamily="34" charset="0"/>
              <a:cs typeface="Arial" panose="020B0604020202020204" pitchFamily="34" charset="0"/>
            </a:endParaRPr>
          </a:p>
          <a:p>
            <a:pPr>
              <a:spcAft>
                <a:spcPts val="0"/>
              </a:spcAft>
            </a:pPr>
            <a:endParaRPr lang="fr-FR" sz="1400" b="1" dirty="0">
              <a:solidFill>
                <a:srgbClr val="00000A"/>
              </a:solidFill>
              <a:effectLst/>
              <a:latin typeface="Verdana" panose="020B0604030504040204" pitchFamily="34" charset="0"/>
              <a:ea typeface="Calibri" panose="020F0502020204030204" pitchFamily="34" charset="0"/>
              <a:cs typeface="Arial" panose="020B0604020202020204" pitchFamily="34" charset="0"/>
            </a:endParaRPr>
          </a:p>
          <a:p>
            <a:pPr>
              <a:spcAft>
                <a:spcPts val="0"/>
              </a:spcAft>
            </a:pPr>
            <a:endParaRPr lang="fr-FR" sz="1400" dirty="0">
              <a:solidFill>
                <a:srgbClr val="00000A"/>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8437E05C-536F-7A5C-9DB4-BCD7B8B39867}"/>
              </a:ext>
            </a:extLst>
          </p:cNvPr>
          <p:cNvSpPr txBox="1"/>
          <p:nvPr userDrawn="1"/>
        </p:nvSpPr>
        <p:spPr>
          <a:xfrm>
            <a:off x="0" y="491300"/>
            <a:ext cx="3492594" cy="276999"/>
          </a:xfrm>
          <a:prstGeom prst="rect">
            <a:avLst/>
          </a:prstGeom>
          <a:noFill/>
        </p:spPr>
        <p:txBody>
          <a:bodyPr wrap="square" rtlCol="0">
            <a:spAutoFit/>
          </a:bodyPr>
          <a:lstStyle/>
          <a:p>
            <a:pPr algn="ctr"/>
            <a:r>
              <a:rPr lang="fr-FR" sz="1200" b="1" baseline="0" dirty="0">
                <a:solidFill>
                  <a:schemeClr val="tx2">
                    <a:lumMod val="75000"/>
                  </a:schemeClr>
                </a:solidFill>
              </a:rPr>
              <a:t>PNF - Paris – Mercredi 05 avril 2023</a:t>
            </a:r>
          </a:p>
        </p:txBody>
      </p:sp>
      <p:pic>
        <p:nvPicPr>
          <p:cNvPr id="11" name="Image 10"/>
          <p:cNvPicPr>
            <a:picLocks noChangeAspect="1"/>
          </p:cNvPicPr>
          <p:nvPr userDrawn="1"/>
        </p:nvPicPr>
        <p:blipFill rotWithShape="1">
          <a:blip r:embed="rId5"/>
          <a:srcRect r="2574" b="2754"/>
          <a:stretch/>
        </p:blipFill>
        <p:spPr>
          <a:xfrm>
            <a:off x="4956313" y="34791"/>
            <a:ext cx="704395" cy="697464"/>
          </a:xfrm>
          <a:prstGeom prst="rect">
            <a:avLst/>
          </a:prstGeom>
        </p:spPr>
      </p:pic>
      <p:pic>
        <p:nvPicPr>
          <p:cNvPr id="12" name="Image 11"/>
          <p:cNvPicPr>
            <a:picLocks noChangeAspect="1"/>
          </p:cNvPicPr>
          <p:nvPr userDrawn="1"/>
        </p:nvPicPr>
        <p:blipFill rotWithShape="1">
          <a:blip r:embed="rId6"/>
          <a:srcRect r="1478" b="2076"/>
          <a:stretch/>
        </p:blipFill>
        <p:spPr>
          <a:xfrm>
            <a:off x="5885701" y="39330"/>
            <a:ext cx="691577" cy="692925"/>
          </a:xfrm>
          <a:prstGeom prst="rect">
            <a:avLst/>
          </a:prstGeom>
        </p:spPr>
      </p:pic>
      <p:pic>
        <p:nvPicPr>
          <p:cNvPr id="13" name="Image 12"/>
          <p:cNvPicPr>
            <a:picLocks noChangeAspect="1"/>
          </p:cNvPicPr>
          <p:nvPr userDrawn="1"/>
        </p:nvPicPr>
        <p:blipFill>
          <a:blip r:embed="rId7"/>
          <a:stretch>
            <a:fillRect/>
          </a:stretch>
        </p:blipFill>
        <p:spPr>
          <a:xfrm>
            <a:off x="6791955" y="34792"/>
            <a:ext cx="686031" cy="697464"/>
          </a:xfrm>
          <a:prstGeom prst="rect">
            <a:avLst/>
          </a:prstGeom>
        </p:spPr>
      </p:pic>
      <p:pic>
        <p:nvPicPr>
          <p:cNvPr id="15" name="Google Shape;522;p35"/>
          <p:cNvPicPr preferRelativeResize="0">
            <a:picLocks/>
          </p:cNvPicPr>
          <p:nvPr userDrawn="1"/>
        </p:nvPicPr>
        <p:blipFill rotWithShape="1">
          <a:blip r:embed="rId8" cstate="screen">
            <a:extLst>
              <a:ext uri="{28A0092B-C50C-407E-A947-70E740481C1C}">
                <a14:useLocalDpi xmlns:a14="http://schemas.microsoft.com/office/drawing/2010/main"/>
              </a:ext>
            </a:extLst>
          </a:blip>
          <a:srcRect/>
          <a:stretch/>
        </p:blipFill>
        <p:spPr>
          <a:xfrm>
            <a:off x="7708525" y="38850"/>
            <a:ext cx="692782" cy="689345"/>
          </a:xfrm>
          <a:prstGeom prst="rect">
            <a:avLst/>
          </a:prstGeom>
        </p:spPr>
      </p:pic>
    </p:spTree>
    <p:extLst>
      <p:ext uri="{BB962C8B-B14F-4D97-AF65-F5344CB8AC3E}">
        <p14:creationId xmlns:p14="http://schemas.microsoft.com/office/powerpoint/2010/main" val="7276415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Lst>
  <p:hf hdr="0"/>
  <p:txStyles>
    <p:titleStyle>
      <a:lvl1pPr algn="l" defTabSz="457200" rtl="0" eaLnBrk="1" latinLnBrk="0" hangingPunct="1">
        <a:spcBef>
          <a:spcPct val="0"/>
        </a:spcBef>
        <a:buNone/>
        <a:defRPr sz="5000" kern="1200">
          <a:solidFill>
            <a:schemeClr val="tx1">
              <a:lumMod val="75000"/>
              <a:lumOff val="2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baseline="0">
          <a:solidFill>
            <a:srgbClr val="407CC9"/>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eduscol.education.fr/sti/" TargetMode="Externa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hyperlink" Target="Copie%20de%20R&#233;partition%20horaire%20r&#233;f&#233;rentiel%202022.xlsx" TargetMode="External"/><Relationship Id="rId2" Type="http://schemas.openxmlformats.org/officeDocument/2006/relationships/image" Target="../media/image11.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ED506F14-ED0D-7542-8543-B7C07D59406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05509" y="196770"/>
            <a:ext cx="960699" cy="595060"/>
          </a:xfrm>
          <a:prstGeom prst="rect">
            <a:avLst/>
          </a:prstGeom>
        </p:spPr>
      </p:pic>
    </p:spTree>
    <p:extLst>
      <p:ext uri="{BB962C8B-B14F-4D97-AF65-F5344CB8AC3E}">
        <p14:creationId xmlns:p14="http://schemas.microsoft.com/office/powerpoint/2010/main" val="513529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0470" y="822649"/>
            <a:ext cx="8785185" cy="2405338"/>
          </a:xfrm>
          <a:prstGeom prst="rect">
            <a:avLst/>
          </a:prstGeom>
        </p:spPr>
        <p:txBody>
          <a:bodyPr wrap="square">
            <a:spAutoFit/>
          </a:bodyPr>
          <a:lstStyle/>
          <a:p>
            <a:pPr marL="4445" marR="1905" indent="-6350" algn="just">
              <a:lnSpc>
                <a:spcPct val="104000"/>
              </a:lnSpc>
              <a:spcAft>
                <a:spcPts val="0"/>
              </a:spcAft>
            </a:pPr>
            <a:r>
              <a:rPr lang="fr-FR" i="1" dirty="0">
                <a:solidFill>
                  <a:srgbClr val="000000"/>
                </a:solidFill>
                <a:latin typeface="Calibri" panose="020F0502020204030204" pitchFamily="34" charset="0"/>
                <a:ea typeface="Arial" panose="020B0604020202020204" pitchFamily="34" charset="0"/>
              </a:rPr>
              <a:t>Les récentes mutations technologiques ont conduit les entreprises à réinventer la fonction Maintenance dans un contexte d’activités de plus en plus digitalisées.  </a:t>
            </a:r>
            <a:endParaRPr lang="fr-FR" dirty="0">
              <a:solidFill>
                <a:srgbClr val="000000"/>
              </a:solidFill>
              <a:latin typeface="Arial" panose="020B0604020202020204" pitchFamily="34" charset="0"/>
              <a:ea typeface="Arial" panose="020B0604020202020204" pitchFamily="34" charset="0"/>
            </a:endParaRPr>
          </a:p>
          <a:p>
            <a:pPr marL="463550" marR="1905" indent="-6350">
              <a:lnSpc>
                <a:spcPct val="107000"/>
              </a:lnSpc>
            </a:pPr>
            <a:r>
              <a:rPr lang="fr-FR" i="1" dirty="0">
                <a:solidFill>
                  <a:srgbClr val="000000"/>
                </a:solidFill>
                <a:latin typeface="Calibri" panose="020F0502020204030204" pitchFamily="34" charset="0"/>
                <a:ea typeface="Arial" panose="020B0604020202020204" pitchFamily="34" charset="0"/>
              </a:rPr>
              <a:t> </a:t>
            </a:r>
            <a:endParaRPr lang="fr-FR" dirty="0">
              <a:solidFill>
                <a:srgbClr val="000000"/>
              </a:solidFill>
              <a:latin typeface="Arial" panose="020B0604020202020204" pitchFamily="34" charset="0"/>
              <a:ea typeface="Arial" panose="020B0604020202020204" pitchFamily="34" charset="0"/>
            </a:endParaRPr>
          </a:p>
          <a:p>
            <a:pPr marL="4445" marR="1905" indent="-6350" algn="just">
              <a:lnSpc>
                <a:spcPct val="104000"/>
              </a:lnSpc>
              <a:spcAft>
                <a:spcPts val="0"/>
              </a:spcAft>
            </a:pPr>
            <a:r>
              <a:rPr lang="fr-FR" i="1" dirty="0">
                <a:solidFill>
                  <a:srgbClr val="000000"/>
                </a:solidFill>
                <a:latin typeface="Calibri" panose="020F0502020204030204" pitchFamily="34" charset="0"/>
                <a:ea typeface="Arial" panose="020B0604020202020204" pitchFamily="34" charset="0"/>
              </a:rPr>
              <a:t>Ce guide d’accompagnement vise à intégrer ces nouveaux paramètres dans les enseignements du BTS MS. Pour chaque bloc de compétences, il présente des recommandations pédagogiques qui peuvent être suivies pour atteindre plus efficacement les objectifs recherchés. Puis, il présente l’organisation pédagogique préconisée et enfin, il recense les modalités de chaque épreuve, avec ses objectifs et ses critères d’évaluation. </a:t>
            </a:r>
            <a:endParaRPr lang="fr-FR" dirty="0">
              <a:solidFill>
                <a:srgbClr val="000000"/>
              </a:solidFill>
              <a:latin typeface="Arial" panose="020B0604020202020204" pitchFamily="34" charset="0"/>
              <a:ea typeface="Arial" panose="020B0604020202020204" pitchFamily="34" charset="0"/>
            </a:endParaRPr>
          </a:p>
        </p:txBody>
      </p:sp>
      <p:sp>
        <p:nvSpPr>
          <p:cNvPr id="4" name="ZoneTexte 3">
            <a:extLst>
              <a:ext uri="{FF2B5EF4-FFF2-40B4-BE49-F238E27FC236}">
                <a16:creationId xmlns:a16="http://schemas.microsoft.com/office/drawing/2014/main" id="{63FE7EAE-C43D-0949-8FAC-186D8B7B8A80}"/>
              </a:ext>
            </a:extLst>
          </p:cNvPr>
          <p:cNvSpPr txBox="1"/>
          <p:nvPr/>
        </p:nvSpPr>
        <p:spPr>
          <a:xfrm>
            <a:off x="598526" y="94593"/>
            <a:ext cx="239219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a:ea typeface="+mn-ea"/>
                <a:cs typeface="+mn-cs"/>
              </a:rPr>
              <a:t>Introduction – le</a:t>
            </a:r>
            <a:r>
              <a:rPr kumimoji="0" lang="fr-FR" sz="1800" b="1" i="0" u="none" strike="noStrike" kern="1200" cap="none" spc="0" normalizeH="0" noProof="0" dirty="0">
                <a:ln>
                  <a:noFill/>
                </a:ln>
                <a:solidFill>
                  <a:prstClr val="black"/>
                </a:solidFill>
                <a:effectLst/>
                <a:uLnTx/>
                <a:uFillTx/>
                <a:latin typeface="Calibri"/>
                <a:ea typeface="+mn-ea"/>
                <a:cs typeface="+mn-cs"/>
              </a:rPr>
              <a:t> G.A.P.</a:t>
            </a:r>
            <a:endParaRPr kumimoji="0" lang="fr-FR"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Rectangle 4"/>
          <p:cNvSpPr/>
          <p:nvPr/>
        </p:nvSpPr>
        <p:spPr>
          <a:xfrm>
            <a:off x="150470" y="3436135"/>
            <a:ext cx="8866208" cy="982257"/>
          </a:xfrm>
          <a:prstGeom prst="rect">
            <a:avLst/>
          </a:prstGeom>
        </p:spPr>
        <p:txBody>
          <a:bodyPr wrap="square">
            <a:spAutoFit/>
          </a:bodyPr>
          <a:lstStyle/>
          <a:p>
            <a:pPr marL="4445" marR="1905" indent="-6350" algn="just">
              <a:lnSpc>
                <a:spcPct val="104000"/>
              </a:lnSpc>
              <a:spcAft>
                <a:spcPts val="140"/>
              </a:spcAft>
            </a:pPr>
            <a:r>
              <a:rPr lang="fr-FR" i="1" dirty="0">
                <a:solidFill>
                  <a:srgbClr val="000000"/>
                </a:solidFill>
                <a:latin typeface="Calibri" panose="020F0502020204030204" pitchFamily="34" charset="0"/>
                <a:ea typeface="Arial" panose="020B0604020202020204" pitchFamily="34" charset="0"/>
              </a:rPr>
              <a:t>Le GAP du BTS MS n’est pas un document figé. </a:t>
            </a:r>
          </a:p>
          <a:p>
            <a:pPr marL="4445" marR="1905" indent="-6350" algn="just">
              <a:lnSpc>
                <a:spcPct val="104000"/>
              </a:lnSpc>
              <a:spcAft>
                <a:spcPts val="140"/>
              </a:spcAft>
            </a:pPr>
            <a:endParaRPr lang="fr-FR" i="1" dirty="0">
              <a:solidFill>
                <a:srgbClr val="000000"/>
              </a:solidFill>
              <a:latin typeface="Calibri" panose="020F0502020204030204" pitchFamily="34" charset="0"/>
              <a:ea typeface="Arial" panose="020B0604020202020204" pitchFamily="34" charset="0"/>
            </a:endParaRPr>
          </a:p>
          <a:p>
            <a:pPr marL="4445" marR="1905" indent="-6350" algn="just">
              <a:lnSpc>
                <a:spcPct val="104000"/>
              </a:lnSpc>
              <a:spcAft>
                <a:spcPts val="140"/>
              </a:spcAft>
            </a:pPr>
            <a:r>
              <a:rPr lang="fr-FR" i="1" dirty="0">
                <a:solidFill>
                  <a:srgbClr val="000000"/>
                </a:solidFill>
                <a:latin typeface="Calibri" panose="020F0502020204030204" pitchFamily="34" charset="0"/>
                <a:ea typeface="Arial" panose="020B0604020202020204" pitchFamily="34" charset="0"/>
              </a:rPr>
              <a:t>Des exemples viendront « au fil de l’eau » l’illustrer, ainsi que des séquences pédagogiques. </a:t>
            </a:r>
          </a:p>
        </p:txBody>
      </p:sp>
    </p:spTree>
    <p:extLst>
      <p:ext uri="{BB962C8B-B14F-4D97-AF65-F5344CB8AC3E}">
        <p14:creationId xmlns:p14="http://schemas.microsoft.com/office/powerpoint/2010/main" val="101808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1413" y="1079989"/>
            <a:ext cx="8137002" cy="943720"/>
          </a:xfrm>
          <a:prstGeom prst="rect">
            <a:avLst/>
          </a:prstGeom>
        </p:spPr>
        <p:txBody>
          <a:bodyPr wrap="square">
            <a:spAutoFit/>
          </a:bodyPr>
          <a:lstStyle/>
          <a:p>
            <a:pPr marL="4445" marR="1905" indent="-6350" algn="just">
              <a:lnSpc>
                <a:spcPct val="104000"/>
              </a:lnSpc>
              <a:spcAft>
                <a:spcPts val="140"/>
              </a:spcAft>
            </a:pPr>
            <a:r>
              <a:rPr lang="fr-FR" i="1" dirty="0">
                <a:solidFill>
                  <a:srgbClr val="000000"/>
                </a:solidFill>
                <a:latin typeface="Calibri" panose="020F0502020204030204" pitchFamily="34" charset="0"/>
                <a:ea typeface="Arial" panose="020B0604020202020204" pitchFamily="34" charset="0"/>
              </a:rPr>
              <a:t>L’ensemble de ces ressources seront mises en ligne sur le portail national de ressources en sciences &amp; techniques industrielles, à l’adresse </a:t>
            </a:r>
            <a:r>
              <a:rPr lang="fr-FR" i="1" u="sng" dirty="0">
                <a:solidFill>
                  <a:srgbClr val="000000"/>
                </a:solidFill>
                <a:latin typeface="Calibri" panose="020F0502020204030204" pitchFamily="34" charset="0"/>
                <a:ea typeface="Arial" panose="020B0604020202020204" pitchFamily="34" charset="0"/>
                <a:hlinkClick r:id="rId2"/>
              </a:rPr>
              <a:t>https://eduscol.education.fr/sti/</a:t>
            </a:r>
            <a:r>
              <a:rPr lang="fr-FR" i="1" dirty="0">
                <a:solidFill>
                  <a:srgbClr val="000000"/>
                </a:solidFill>
                <a:latin typeface="Calibri" panose="020F0502020204030204" pitchFamily="34" charset="0"/>
                <a:ea typeface="Arial" panose="020B0604020202020204" pitchFamily="34" charset="0"/>
              </a:rPr>
              <a:t>.</a:t>
            </a:r>
            <a:endParaRPr lang="fr-FR" dirty="0">
              <a:solidFill>
                <a:srgbClr val="000000"/>
              </a:solidFill>
              <a:latin typeface="Arial" panose="020B0604020202020204" pitchFamily="34" charset="0"/>
              <a:ea typeface="Arial" panose="020B0604020202020204" pitchFamily="34" charset="0"/>
            </a:endParaRPr>
          </a:p>
        </p:txBody>
      </p:sp>
      <p:sp>
        <p:nvSpPr>
          <p:cNvPr id="4" name="ZoneTexte 3">
            <a:extLst>
              <a:ext uri="{FF2B5EF4-FFF2-40B4-BE49-F238E27FC236}">
                <a16:creationId xmlns:a16="http://schemas.microsoft.com/office/drawing/2014/main" id="{63FE7EAE-C43D-0949-8FAC-186D8B7B8A80}"/>
              </a:ext>
            </a:extLst>
          </p:cNvPr>
          <p:cNvSpPr txBox="1"/>
          <p:nvPr/>
        </p:nvSpPr>
        <p:spPr>
          <a:xfrm>
            <a:off x="598526" y="94593"/>
            <a:ext cx="239219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a:ea typeface="+mn-ea"/>
                <a:cs typeface="+mn-cs"/>
              </a:rPr>
              <a:t>Introduction – le</a:t>
            </a:r>
            <a:r>
              <a:rPr kumimoji="0" lang="fr-FR" sz="1800" b="1" i="0" u="none" strike="noStrike" kern="1200" cap="none" spc="0" normalizeH="0" noProof="0" dirty="0">
                <a:ln>
                  <a:noFill/>
                </a:ln>
                <a:solidFill>
                  <a:prstClr val="black"/>
                </a:solidFill>
                <a:effectLst/>
                <a:uLnTx/>
                <a:uFillTx/>
                <a:latin typeface="Calibri"/>
                <a:ea typeface="+mn-ea"/>
                <a:cs typeface="+mn-cs"/>
              </a:rPr>
              <a:t> G.A.P.</a:t>
            </a:r>
            <a:endParaRPr kumimoji="0" lang="fr-FR"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ZoneTexte 4"/>
          <p:cNvSpPr txBox="1"/>
          <p:nvPr/>
        </p:nvSpPr>
        <p:spPr>
          <a:xfrm>
            <a:off x="370390" y="2792647"/>
            <a:ext cx="3395832" cy="1246495"/>
          </a:xfrm>
          <a:prstGeom prst="rect">
            <a:avLst/>
          </a:prstGeom>
          <a:noFill/>
        </p:spPr>
        <p:txBody>
          <a:bodyPr wrap="square" rtlCol="0">
            <a:spAutoFit/>
          </a:bodyPr>
          <a:lstStyle/>
          <a:p>
            <a:r>
              <a:rPr lang="fr-FR" dirty="0"/>
              <a:t>Focus sur la proposition de </a:t>
            </a:r>
          </a:p>
          <a:p>
            <a:r>
              <a:rPr lang="fr-FR" dirty="0"/>
              <a:t>répartition de l’horaire associé à l’enseignement professionnel STI</a:t>
            </a:r>
          </a:p>
          <a:p>
            <a:r>
              <a:rPr lang="fr-FR" sz="1050" dirty="0"/>
              <a:t> </a:t>
            </a:r>
          </a:p>
          <a:p>
            <a:r>
              <a:rPr lang="fr-FR" sz="1050" dirty="0"/>
              <a:t>(cf. page 9 du guide d’accompagnement pédagogique)</a:t>
            </a:r>
          </a:p>
        </p:txBody>
      </p:sp>
      <p:pic>
        <p:nvPicPr>
          <p:cNvPr id="6" name="Image 5"/>
          <p:cNvPicPr>
            <a:picLocks noChangeAspect="1"/>
          </p:cNvPicPr>
          <p:nvPr/>
        </p:nvPicPr>
        <p:blipFill>
          <a:blip r:embed="rId3"/>
          <a:stretch>
            <a:fillRect/>
          </a:stretch>
        </p:blipFill>
        <p:spPr>
          <a:xfrm>
            <a:off x="3847245" y="2023709"/>
            <a:ext cx="5015043" cy="2900517"/>
          </a:xfrm>
          <a:prstGeom prst="rect">
            <a:avLst/>
          </a:prstGeom>
        </p:spPr>
      </p:pic>
    </p:spTree>
    <p:extLst>
      <p:ext uri="{BB962C8B-B14F-4D97-AF65-F5344CB8AC3E}">
        <p14:creationId xmlns:p14="http://schemas.microsoft.com/office/powerpoint/2010/main" val="2526399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3FE7EAE-C43D-0949-8FAC-186D8B7B8A80}"/>
              </a:ext>
            </a:extLst>
          </p:cNvPr>
          <p:cNvSpPr txBox="1"/>
          <p:nvPr/>
        </p:nvSpPr>
        <p:spPr>
          <a:xfrm>
            <a:off x="598526" y="94593"/>
            <a:ext cx="239219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a:ea typeface="+mn-ea"/>
                <a:cs typeface="+mn-cs"/>
              </a:rPr>
              <a:t>Introduction – le</a:t>
            </a:r>
            <a:r>
              <a:rPr kumimoji="0" lang="fr-FR" sz="1800" b="1" i="0" u="none" strike="noStrike" kern="1200" cap="none" spc="0" normalizeH="0" noProof="0" dirty="0">
                <a:ln>
                  <a:noFill/>
                </a:ln>
                <a:solidFill>
                  <a:prstClr val="black"/>
                </a:solidFill>
                <a:effectLst/>
                <a:uLnTx/>
                <a:uFillTx/>
                <a:latin typeface="Calibri"/>
                <a:ea typeface="+mn-ea"/>
                <a:cs typeface="+mn-cs"/>
              </a:rPr>
              <a:t> G.A.P.</a:t>
            </a:r>
            <a:endParaRPr kumimoji="0" lang="fr-FR" sz="1800" b="1" i="0" u="none" strike="noStrike" kern="1200" cap="none" spc="0" normalizeH="0" baseline="0" noProof="0" dirty="0">
              <a:ln>
                <a:noFill/>
              </a:ln>
              <a:solidFill>
                <a:prstClr val="black"/>
              </a:solidFill>
              <a:effectLst/>
              <a:uLnTx/>
              <a:uFillTx/>
              <a:latin typeface="Calibri"/>
              <a:ea typeface="+mn-ea"/>
              <a:cs typeface="+mn-cs"/>
            </a:endParaRPr>
          </a:p>
        </p:txBody>
      </p:sp>
      <p:pic>
        <p:nvPicPr>
          <p:cNvPr id="4" name="Image 3"/>
          <p:cNvPicPr>
            <a:picLocks noChangeAspect="1"/>
          </p:cNvPicPr>
          <p:nvPr/>
        </p:nvPicPr>
        <p:blipFill>
          <a:blip r:embed="rId3"/>
          <a:stretch>
            <a:fillRect/>
          </a:stretch>
        </p:blipFill>
        <p:spPr>
          <a:xfrm>
            <a:off x="1159095" y="1245363"/>
            <a:ext cx="6200775" cy="3486150"/>
          </a:xfrm>
          <a:prstGeom prst="rect">
            <a:avLst/>
          </a:prstGeom>
        </p:spPr>
      </p:pic>
    </p:spTree>
    <p:extLst>
      <p:ext uri="{BB962C8B-B14F-4D97-AF65-F5344CB8AC3E}">
        <p14:creationId xmlns:p14="http://schemas.microsoft.com/office/powerpoint/2010/main" val="3268909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3FE7EAE-C43D-0949-8FAC-186D8B7B8A80}"/>
              </a:ext>
            </a:extLst>
          </p:cNvPr>
          <p:cNvSpPr txBox="1"/>
          <p:nvPr/>
        </p:nvSpPr>
        <p:spPr>
          <a:xfrm>
            <a:off x="598526" y="94593"/>
            <a:ext cx="239219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a:ea typeface="+mn-ea"/>
                <a:cs typeface="+mn-cs"/>
              </a:rPr>
              <a:t>Introduction – le</a:t>
            </a:r>
            <a:r>
              <a:rPr kumimoji="0" lang="fr-FR" sz="1800" b="1" i="0" u="none" strike="noStrike" kern="1200" cap="none" spc="0" normalizeH="0" noProof="0" dirty="0">
                <a:ln>
                  <a:noFill/>
                </a:ln>
                <a:solidFill>
                  <a:prstClr val="black"/>
                </a:solidFill>
                <a:effectLst/>
                <a:uLnTx/>
                <a:uFillTx/>
                <a:latin typeface="Calibri"/>
                <a:ea typeface="+mn-ea"/>
                <a:cs typeface="+mn-cs"/>
              </a:rPr>
              <a:t> G.A.P.</a:t>
            </a:r>
            <a:endParaRPr kumimoji="0" lang="fr-FR" sz="1800" b="1" i="0" u="none" strike="noStrike" kern="1200" cap="none" spc="0" normalizeH="0" baseline="0" noProof="0" dirty="0">
              <a:ln>
                <a:noFill/>
              </a:ln>
              <a:solidFill>
                <a:prstClr val="black"/>
              </a:solidFill>
              <a:effectLst/>
              <a:uLnTx/>
              <a:uFillTx/>
              <a:latin typeface="Calibri"/>
              <a:ea typeface="+mn-ea"/>
              <a:cs typeface="+mn-cs"/>
            </a:endParaRPr>
          </a:p>
        </p:txBody>
      </p:sp>
      <p:pic>
        <p:nvPicPr>
          <p:cNvPr id="4" name="Image 3"/>
          <p:cNvPicPr/>
          <p:nvPr/>
        </p:nvPicPr>
        <p:blipFill rotWithShape="1">
          <a:blip r:embed="rId2">
            <a:extLst>
              <a:ext uri="{28A0092B-C50C-407E-A947-70E740481C1C}">
                <a14:useLocalDpi xmlns:a14="http://schemas.microsoft.com/office/drawing/2010/main" val="0"/>
              </a:ext>
            </a:extLst>
          </a:blip>
          <a:srcRect t="1215"/>
          <a:stretch/>
        </p:blipFill>
        <p:spPr bwMode="auto">
          <a:xfrm>
            <a:off x="792339" y="1463528"/>
            <a:ext cx="7078446" cy="3015875"/>
          </a:xfrm>
          <a:prstGeom prst="rect">
            <a:avLst/>
          </a:prstGeom>
          <a:ln>
            <a:noFill/>
          </a:ln>
          <a:extLst>
            <a:ext uri="{53640926-AAD7-44D8-BBD7-CCE9431645EC}">
              <a14:shadowObscured xmlns:a14="http://schemas.microsoft.com/office/drawing/2010/main"/>
            </a:ext>
          </a:extLst>
        </p:spPr>
      </p:pic>
      <p:sp>
        <p:nvSpPr>
          <p:cNvPr id="5" name="Rectangle 4"/>
          <p:cNvSpPr/>
          <p:nvPr/>
        </p:nvSpPr>
        <p:spPr>
          <a:xfrm>
            <a:off x="792338" y="816578"/>
            <a:ext cx="7078445" cy="540404"/>
          </a:xfrm>
          <a:prstGeom prst="rect">
            <a:avLst/>
          </a:prstGeom>
        </p:spPr>
        <p:txBody>
          <a:bodyPr wrap="square">
            <a:spAutoFit/>
          </a:bodyPr>
          <a:lstStyle/>
          <a:p>
            <a:pPr marR="262890" lvl="0" algn="just">
              <a:lnSpc>
                <a:spcPct val="104000"/>
              </a:lnSpc>
              <a:spcAft>
                <a:spcPts val="565"/>
              </a:spcAft>
            </a:pPr>
            <a:r>
              <a:rPr lang="fr-FR" sz="1400" dirty="0">
                <a:solidFill>
                  <a:srgbClr val="000000"/>
                </a:solidFill>
                <a:latin typeface="Calibri" panose="020F0502020204030204" pitchFamily="34" charset="0"/>
                <a:ea typeface="Times New Roman" panose="02020603050405020304" pitchFamily="18" charset="0"/>
              </a:rPr>
              <a:t>Définition du poids propre de chaque pôle d’activité et des blocs de compétences associés à partir du tableau croisé tâches/compétences.</a:t>
            </a:r>
            <a:endParaRPr lang="fr-FR" sz="1400" dirty="0">
              <a:solidFill>
                <a:srgbClr val="000000"/>
              </a:solidFill>
              <a:latin typeface="Arial" panose="020B0604020202020204" pitchFamily="34" charset="0"/>
              <a:ea typeface="Arial" panose="020B0604020202020204" pitchFamily="34" charset="0"/>
            </a:endParaRPr>
          </a:p>
        </p:txBody>
      </p:sp>
      <p:sp>
        <p:nvSpPr>
          <p:cNvPr id="6" name="Rectangle 5"/>
          <p:cNvSpPr/>
          <p:nvPr/>
        </p:nvSpPr>
        <p:spPr>
          <a:xfrm>
            <a:off x="7592991" y="1765572"/>
            <a:ext cx="277793" cy="271383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878690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p:nvPr/>
        </p:nvPicPr>
        <p:blipFill>
          <a:blip r:embed="rId2">
            <a:extLst>
              <a:ext uri="{28A0092B-C50C-407E-A947-70E740481C1C}">
                <a14:useLocalDpi xmlns:a14="http://schemas.microsoft.com/office/drawing/2010/main" val="0"/>
              </a:ext>
            </a:extLst>
          </a:blip>
          <a:stretch>
            <a:fillRect/>
          </a:stretch>
        </p:blipFill>
        <p:spPr>
          <a:xfrm>
            <a:off x="4463977" y="1037783"/>
            <a:ext cx="3950817" cy="2797256"/>
          </a:xfrm>
          <a:prstGeom prst="rect">
            <a:avLst/>
          </a:prstGeom>
          <a:ln>
            <a:solidFill>
              <a:schemeClr val="tx1"/>
            </a:solidFill>
          </a:ln>
        </p:spPr>
      </p:pic>
      <p:sp>
        <p:nvSpPr>
          <p:cNvPr id="4" name="Rectangle 3"/>
          <p:cNvSpPr/>
          <p:nvPr/>
        </p:nvSpPr>
        <p:spPr>
          <a:xfrm>
            <a:off x="179407" y="1037783"/>
            <a:ext cx="3744411" cy="668516"/>
          </a:xfrm>
          <a:prstGeom prst="rect">
            <a:avLst/>
          </a:prstGeom>
        </p:spPr>
        <p:txBody>
          <a:bodyPr wrap="square">
            <a:spAutoFit/>
          </a:bodyPr>
          <a:lstStyle/>
          <a:p>
            <a:pPr marR="262890" lvl="0" algn="just">
              <a:lnSpc>
                <a:spcPct val="104000"/>
              </a:lnSpc>
              <a:spcAft>
                <a:spcPts val="565"/>
              </a:spcAft>
            </a:pPr>
            <a:r>
              <a:rPr lang="fr-FR" dirty="0">
                <a:solidFill>
                  <a:srgbClr val="000000"/>
                </a:solidFill>
                <a:latin typeface="Calibri" panose="020F0502020204030204" pitchFamily="34" charset="0"/>
                <a:ea typeface="Times New Roman" panose="02020603050405020304" pitchFamily="18" charset="0"/>
              </a:rPr>
              <a:t>Définition du volume horaire associé à chaque pôle.</a:t>
            </a:r>
            <a:endParaRPr lang="fr-FR" dirty="0">
              <a:solidFill>
                <a:srgbClr val="000000"/>
              </a:solidFill>
              <a:latin typeface="Arial" panose="020B0604020202020204" pitchFamily="34" charset="0"/>
              <a:ea typeface="Arial" panose="020B0604020202020204" pitchFamily="34" charset="0"/>
            </a:endParaRPr>
          </a:p>
        </p:txBody>
      </p:sp>
      <p:sp>
        <p:nvSpPr>
          <p:cNvPr id="5" name="Rectangle 4"/>
          <p:cNvSpPr/>
          <p:nvPr/>
        </p:nvSpPr>
        <p:spPr>
          <a:xfrm>
            <a:off x="179407" y="3535132"/>
            <a:ext cx="3593940" cy="1244700"/>
          </a:xfrm>
          <a:prstGeom prst="rect">
            <a:avLst/>
          </a:prstGeom>
        </p:spPr>
        <p:txBody>
          <a:bodyPr wrap="square">
            <a:spAutoFit/>
          </a:bodyPr>
          <a:lstStyle/>
          <a:p>
            <a:pPr marR="262890" lvl="0" algn="just">
              <a:lnSpc>
                <a:spcPct val="104000"/>
              </a:lnSpc>
              <a:spcAft>
                <a:spcPts val="565"/>
              </a:spcAft>
            </a:pPr>
            <a:r>
              <a:rPr lang="fr-FR" dirty="0">
                <a:solidFill>
                  <a:srgbClr val="000000"/>
                </a:solidFill>
                <a:latin typeface="Calibri" panose="020F0502020204030204" pitchFamily="34" charset="0"/>
                <a:ea typeface="Times New Roman" panose="02020603050405020304" pitchFamily="18" charset="0"/>
              </a:rPr>
              <a:t>Ventilation horaire affinée en C/TD/TP par pôle en tenant compte de la ventilation de la grille horaire du référentiel.</a:t>
            </a:r>
            <a:endParaRPr lang="fr-FR" dirty="0">
              <a:solidFill>
                <a:srgbClr val="000000"/>
              </a:solidFill>
              <a:latin typeface="Arial" panose="020B0604020202020204" pitchFamily="34" charset="0"/>
              <a:ea typeface="Arial" panose="020B0604020202020204" pitchFamily="34" charset="0"/>
            </a:endParaRPr>
          </a:p>
        </p:txBody>
      </p:sp>
      <p:cxnSp>
        <p:nvCxnSpPr>
          <p:cNvPr id="7" name="Connecteur droit avec flèche 6"/>
          <p:cNvCxnSpPr/>
          <p:nvPr/>
        </p:nvCxnSpPr>
        <p:spPr>
          <a:xfrm>
            <a:off x="3773347" y="1284790"/>
            <a:ext cx="69063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179407" y="2236749"/>
            <a:ext cx="4572000" cy="646331"/>
          </a:xfrm>
          <a:prstGeom prst="rect">
            <a:avLst/>
          </a:prstGeom>
        </p:spPr>
        <p:txBody>
          <a:bodyPr>
            <a:spAutoFit/>
          </a:bodyPr>
          <a:lstStyle/>
          <a:p>
            <a:r>
              <a:rPr lang="fr-FR" dirty="0">
                <a:solidFill>
                  <a:srgbClr val="000000"/>
                </a:solidFill>
                <a:latin typeface="Calibri" panose="020F0502020204030204" pitchFamily="34" charset="0"/>
                <a:ea typeface="Times New Roman" panose="02020603050405020304" pitchFamily="18" charset="0"/>
                <a:hlinkClick r:id="rId3" action="ppaction://hlinkfile"/>
              </a:rPr>
              <a:t>Ventilation horaire </a:t>
            </a:r>
            <a:r>
              <a:rPr lang="fr-FR" dirty="0">
                <a:solidFill>
                  <a:srgbClr val="000000"/>
                </a:solidFill>
                <a:latin typeface="Calibri" panose="020F0502020204030204" pitchFamily="34" charset="0"/>
                <a:ea typeface="Times New Roman" panose="02020603050405020304" pitchFamily="18" charset="0"/>
              </a:rPr>
              <a:t>en fonction de choix pédagogiques de l’équipe </a:t>
            </a:r>
            <a:r>
              <a:rPr lang="fr-FR" sz="1200" dirty="0">
                <a:solidFill>
                  <a:srgbClr val="000000"/>
                </a:solidFill>
                <a:latin typeface="Calibri" panose="020F0502020204030204" pitchFamily="34" charset="0"/>
                <a:ea typeface="Times New Roman" panose="02020603050405020304" pitchFamily="18" charset="0"/>
              </a:rPr>
              <a:t>(cf. page 8 du GAP)</a:t>
            </a:r>
            <a:r>
              <a:rPr lang="fr-FR" dirty="0">
                <a:solidFill>
                  <a:srgbClr val="000000"/>
                </a:solidFill>
                <a:latin typeface="Calibri" panose="020F0502020204030204" pitchFamily="34" charset="0"/>
                <a:ea typeface="Times New Roman" panose="02020603050405020304" pitchFamily="18" charset="0"/>
              </a:rPr>
              <a:t> </a:t>
            </a:r>
            <a:endParaRPr lang="fr-FR" dirty="0"/>
          </a:p>
        </p:txBody>
      </p:sp>
      <p:sp>
        <p:nvSpPr>
          <p:cNvPr id="9" name="ZoneTexte 8">
            <a:extLst>
              <a:ext uri="{FF2B5EF4-FFF2-40B4-BE49-F238E27FC236}">
                <a16:creationId xmlns:a16="http://schemas.microsoft.com/office/drawing/2014/main" id="{63FE7EAE-C43D-0949-8FAC-186D8B7B8A80}"/>
              </a:ext>
            </a:extLst>
          </p:cNvPr>
          <p:cNvSpPr txBox="1"/>
          <p:nvPr/>
        </p:nvSpPr>
        <p:spPr>
          <a:xfrm>
            <a:off x="598526" y="94593"/>
            <a:ext cx="239219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a:ea typeface="+mn-ea"/>
                <a:cs typeface="+mn-cs"/>
              </a:rPr>
              <a:t>Introduction – le</a:t>
            </a:r>
            <a:r>
              <a:rPr kumimoji="0" lang="fr-FR" sz="1800" b="1" i="0" u="none" strike="noStrike" kern="1200" cap="none" spc="0" normalizeH="0" noProof="0" dirty="0">
                <a:ln>
                  <a:noFill/>
                </a:ln>
                <a:solidFill>
                  <a:prstClr val="black"/>
                </a:solidFill>
                <a:effectLst/>
                <a:uLnTx/>
                <a:uFillTx/>
                <a:latin typeface="Calibri"/>
                <a:ea typeface="+mn-ea"/>
                <a:cs typeface="+mn-cs"/>
              </a:rPr>
              <a:t> G.A.P.</a:t>
            </a:r>
            <a:endParaRPr kumimoji="0" lang="fr-FR" sz="18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99576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3FE7EAE-C43D-0949-8FAC-186D8B7B8A80}"/>
              </a:ext>
            </a:extLst>
          </p:cNvPr>
          <p:cNvSpPr txBox="1"/>
          <p:nvPr/>
        </p:nvSpPr>
        <p:spPr>
          <a:xfrm>
            <a:off x="598526" y="94593"/>
            <a:ext cx="239219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a:ea typeface="+mn-ea"/>
                <a:cs typeface="+mn-cs"/>
              </a:rPr>
              <a:t>Introduction – le</a:t>
            </a:r>
            <a:r>
              <a:rPr kumimoji="0" lang="fr-FR" sz="1800" b="1" i="0" u="none" strike="noStrike" kern="1200" cap="none" spc="0" normalizeH="0" noProof="0" dirty="0">
                <a:ln>
                  <a:noFill/>
                </a:ln>
                <a:solidFill>
                  <a:prstClr val="black"/>
                </a:solidFill>
                <a:effectLst/>
                <a:uLnTx/>
                <a:uFillTx/>
                <a:latin typeface="Calibri"/>
                <a:ea typeface="+mn-ea"/>
                <a:cs typeface="+mn-cs"/>
              </a:rPr>
              <a:t> G.A.P.</a:t>
            </a:r>
            <a:endParaRPr kumimoji="0" lang="fr-FR" sz="1800" b="1" i="0" u="none" strike="noStrike" kern="1200" cap="none" spc="0" normalizeH="0" baseline="0" noProof="0" dirty="0">
              <a:ln>
                <a:noFill/>
              </a:ln>
              <a:solidFill>
                <a:prstClr val="black"/>
              </a:solidFill>
              <a:effectLst/>
              <a:uLnTx/>
              <a:uFillTx/>
              <a:latin typeface="Calibri"/>
              <a:ea typeface="+mn-ea"/>
              <a:cs typeface="+mn-cs"/>
            </a:endParaRPr>
          </a:p>
        </p:txBody>
      </p:sp>
      <p:pic>
        <p:nvPicPr>
          <p:cNvPr id="4" name="Image 3"/>
          <p:cNvPicPr>
            <a:picLocks noChangeAspect="1"/>
          </p:cNvPicPr>
          <p:nvPr/>
        </p:nvPicPr>
        <p:blipFill>
          <a:blip r:embed="rId2"/>
          <a:stretch>
            <a:fillRect/>
          </a:stretch>
        </p:blipFill>
        <p:spPr>
          <a:xfrm>
            <a:off x="1671204" y="924114"/>
            <a:ext cx="5406679" cy="3127025"/>
          </a:xfrm>
          <a:prstGeom prst="rect">
            <a:avLst/>
          </a:prstGeom>
        </p:spPr>
      </p:pic>
      <p:sp>
        <p:nvSpPr>
          <p:cNvPr id="5" name="Rectangle 4"/>
          <p:cNvSpPr/>
          <p:nvPr/>
        </p:nvSpPr>
        <p:spPr>
          <a:xfrm>
            <a:off x="343882" y="4083082"/>
            <a:ext cx="8360279" cy="668516"/>
          </a:xfrm>
          <a:prstGeom prst="rect">
            <a:avLst/>
          </a:prstGeom>
        </p:spPr>
        <p:txBody>
          <a:bodyPr wrap="square">
            <a:spAutoFit/>
          </a:bodyPr>
          <a:lstStyle/>
          <a:p>
            <a:pPr marL="457200" marR="262890" indent="-6350" algn="ctr">
              <a:lnSpc>
                <a:spcPct val="104000"/>
              </a:lnSpc>
              <a:spcAft>
                <a:spcPts val="565"/>
              </a:spcAft>
            </a:pPr>
            <a:r>
              <a:rPr lang="fr-FR" dirty="0">
                <a:solidFill>
                  <a:srgbClr val="000000"/>
                </a:solidFill>
                <a:latin typeface="Calibri" panose="020F0502020204030204" pitchFamily="34" charset="0"/>
                <a:ea typeface="Arial" panose="020B0604020202020204" pitchFamily="34" charset="0"/>
              </a:rPr>
              <a:t>Les éléments de répartition horaire associés à chaque bloc de compétences sont rappelés dans les présentations des différents pôles d’activités qui vont suivre. </a:t>
            </a:r>
            <a:endParaRPr lang="fr-FR" dirty="0">
              <a:solidFill>
                <a:srgbClr val="000000"/>
              </a:solidFill>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083609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E2E4DD65-9DC7-08D9-E68E-C8C6E5C50FC8}"/>
              </a:ext>
            </a:extLst>
          </p:cNvPr>
          <p:cNvSpPr txBox="1"/>
          <p:nvPr/>
        </p:nvSpPr>
        <p:spPr>
          <a:xfrm>
            <a:off x="887896" y="1680325"/>
            <a:ext cx="7368208" cy="1261884"/>
          </a:xfrm>
          <a:prstGeom prst="rect">
            <a:avLst/>
          </a:prstGeom>
          <a:noFill/>
        </p:spPr>
        <p:txBody>
          <a:bodyPr wrap="square"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fr-FR" sz="3600" b="1" dirty="0">
              <a:solidFill>
                <a:prstClr val="white"/>
              </a:solidFill>
              <a:latin typeface="Calibri"/>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fr-FR" sz="4000" b="1" dirty="0">
                <a:solidFill>
                  <a:prstClr val="white"/>
                </a:solidFill>
                <a:latin typeface="Calibri"/>
              </a:rPr>
              <a:t>Programme</a:t>
            </a:r>
            <a:endParaRPr kumimoji="0" lang="fr-FR" sz="4000" b="1" i="0" u="none" strike="noStrike" kern="1200" cap="none" spc="0" normalizeH="0" baseline="0" noProof="0" dirty="0">
              <a:ln>
                <a:noFill/>
              </a:ln>
              <a:solidFill>
                <a:prstClr val="white"/>
              </a:solidFill>
              <a:effectLst/>
              <a:uLnTx/>
              <a:uFillTx/>
              <a:latin typeface="Calibri"/>
            </a:endParaRPr>
          </a:p>
        </p:txBody>
      </p:sp>
      <p:sp>
        <p:nvSpPr>
          <p:cNvPr id="5" name="ZoneTexte 4">
            <a:extLst>
              <a:ext uri="{FF2B5EF4-FFF2-40B4-BE49-F238E27FC236}">
                <a16:creationId xmlns:a16="http://schemas.microsoft.com/office/drawing/2014/main" id="{96083F75-F606-1622-FE07-58CC2F1F7D90}"/>
              </a:ext>
            </a:extLst>
          </p:cNvPr>
          <p:cNvSpPr txBox="1"/>
          <p:nvPr/>
        </p:nvSpPr>
        <p:spPr>
          <a:xfrm>
            <a:off x="-468925" y="-40887"/>
            <a:ext cx="4578874" cy="646331"/>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a:ea typeface="+mn-ea"/>
                <a:cs typeface="+mn-cs"/>
              </a:rPr>
              <a:t>RÉNOVATION DU BTS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a:ea typeface="+mn-ea"/>
                <a:cs typeface="+mn-cs"/>
              </a:rPr>
              <a:t>MAINTENANCE DES SYSTÈMES</a:t>
            </a:r>
          </a:p>
        </p:txBody>
      </p:sp>
    </p:spTree>
    <p:extLst>
      <p:ext uri="{BB962C8B-B14F-4D97-AF65-F5344CB8AC3E}">
        <p14:creationId xmlns:p14="http://schemas.microsoft.com/office/powerpoint/2010/main" val="4274539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3FE7EAE-C43D-0949-8FAC-186D8B7B8A80}"/>
              </a:ext>
            </a:extLst>
          </p:cNvPr>
          <p:cNvSpPr txBox="1"/>
          <p:nvPr/>
        </p:nvSpPr>
        <p:spPr>
          <a:xfrm>
            <a:off x="181837" y="94593"/>
            <a:ext cx="2610138"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b="1" dirty="0">
                <a:solidFill>
                  <a:prstClr val="black"/>
                </a:solidFill>
                <a:latin typeface="Calibri"/>
              </a:rPr>
              <a:t>Programme de la journée</a:t>
            </a:r>
            <a:endParaRPr kumimoji="0" lang="fr-FR"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3" name="ZoneTexte 2">
            <a:extLst>
              <a:ext uri="{FF2B5EF4-FFF2-40B4-BE49-F238E27FC236}">
                <a16:creationId xmlns:a16="http://schemas.microsoft.com/office/drawing/2014/main" id="{EE69ED9C-22E2-A9A3-EDDC-9A8F78204345}"/>
              </a:ext>
            </a:extLst>
          </p:cNvPr>
          <p:cNvSpPr txBox="1"/>
          <p:nvPr/>
        </p:nvSpPr>
        <p:spPr>
          <a:xfrm>
            <a:off x="383721" y="1108836"/>
            <a:ext cx="8548007" cy="3847207"/>
          </a:xfrm>
          <a:prstGeom prst="rect">
            <a:avLst/>
          </a:prstGeom>
          <a:noFill/>
        </p:spPr>
        <p:txBody>
          <a:bodyPr wrap="square" rtlCol="0">
            <a:spAutoFit/>
          </a:bodyPr>
          <a:lstStyle/>
          <a:p>
            <a:pPr marL="285750" lvl="0" indent="-285750">
              <a:buClr>
                <a:srgbClr val="0070C0"/>
              </a:buClr>
              <a:buFont typeface="Wingdings" panose="05000000000000000000" pitchFamily="2" charset="2"/>
              <a:buChar char="ü"/>
              <a:defRPr/>
            </a:pPr>
            <a:r>
              <a:rPr kumimoji="0" lang="fr-FR" b="0" i="0" u="none" strike="noStrike" kern="1200" cap="none" spc="0" normalizeH="0" baseline="0" noProof="0" dirty="0">
                <a:ln>
                  <a:noFill/>
                </a:ln>
                <a:solidFill>
                  <a:prstClr val="black"/>
                </a:solidFill>
                <a:effectLst/>
                <a:uLnTx/>
                <a:uFillTx/>
                <a:latin typeface="Calibri"/>
                <a:ea typeface="+mn-ea"/>
                <a:cs typeface="+mn-cs"/>
              </a:rPr>
              <a:t>09h00</a:t>
            </a:r>
            <a:r>
              <a:rPr kumimoji="0" lang="fr-FR" sz="2400" b="0" i="0" u="none" strike="noStrike" kern="1200" cap="none" spc="0" normalizeH="0" baseline="0" noProof="0" dirty="0">
                <a:ln>
                  <a:noFill/>
                </a:ln>
                <a:solidFill>
                  <a:prstClr val="black"/>
                </a:solidFill>
                <a:effectLst/>
                <a:uLnTx/>
                <a:uFillTx/>
                <a:latin typeface="Calibri"/>
                <a:ea typeface="+mn-ea"/>
                <a:cs typeface="+mn-cs"/>
              </a:rPr>
              <a:t> </a:t>
            </a:r>
            <a:r>
              <a:rPr lang="fr-FR" b="1" dirty="0"/>
              <a:t>Ouverture du séminaire - Présentation du contexte global </a:t>
            </a:r>
            <a:r>
              <a:rPr lang="fr-FR" sz="600" b="1" dirty="0"/>
              <a:t>	</a:t>
            </a:r>
            <a:endParaRPr lang="fr-FR" sz="1050" b="1" dirty="0"/>
          </a:p>
          <a:p>
            <a:pPr>
              <a:lnSpc>
                <a:spcPct val="150000"/>
              </a:lnSpc>
            </a:pPr>
            <a:r>
              <a:rPr lang="fr-FR" sz="1050" b="1" dirty="0"/>
              <a:t>							</a:t>
            </a:r>
            <a:r>
              <a:rPr lang="fr-FR" sz="1100" b="1" dirty="0"/>
              <a:t>Emmanuel SERNA, </a:t>
            </a:r>
            <a:r>
              <a:rPr lang="fr-FR" sz="1100" dirty="0"/>
              <a:t>Inspecteur Général de l’Éducation, du Sport et de la Recherche</a:t>
            </a:r>
          </a:p>
          <a:p>
            <a:pPr>
              <a:lnSpc>
                <a:spcPct val="150000"/>
              </a:lnSpc>
            </a:pPr>
            <a:r>
              <a:rPr lang="fr-FR" sz="1100" b="1" dirty="0"/>
              <a:t>							Alain MESLIER</a:t>
            </a:r>
            <a:r>
              <a:rPr lang="fr-FR" sz="1100" dirty="0"/>
              <a:t>, Délégué Général de la Fédération des ascenseurs</a:t>
            </a:r>
          </a:p>
          <a:p>
            <a:pPr>
              <a:lnSpc>
                <a:spcPct val="150000"/>
              </a:lnSpc>
              <a:spcAft>
                <a:spcPts val="1200"/>
              </a:spcAft>
            </a:pPr>
            <a:r>
              <a:rPr lang="fr-FR" sz="1100" b="1" dirty="0"/>
              <a:t>							Jean-Paul KREBS, </a:t>
            </a:r>
            <a:r>
              <a:rPr lang="fr-FR" sz="1100" dirty="0"/>
              <a:t>Inspecteur d’Académie, Inspecteur Pédagogique Régional STI Rennes</a:t>
            </a:r>
            <a:endParaRPr kumimoji="0" lang="fr-FR" sz="2400" b="0" i="0" u="none" strike="noStrike" kern="1200" cap="none" spc="0" normalizeH="0" baseline="0" noProof="0" dirty="0">
              <a:ln>
                <a:noFill/>
              </a:ln>
              <a:solidFill>
                <a:prstClr val="black"/>
              </a:solidFill>
              <a:effectLst/>
              <a:uLnTx/>
              <a:uFillTx/>
              <a:latin typeface="Calibri"/>
              <a:ea typeface="+mn-ea"/>
              <a:cs typeface="+mn-cs"/>
            </a:endParaRPr>
          </a:p>
          <a:p>
            <a:pPr marL="285750" indent="-285750">
              <a:buClr>
                <a:srgbClr val="0070C0"/>
              </a:buClr>
              <a:buFont typeface="Wingdings" panose="05000000000000000000" pitchFamily="2" charset="2"/>
              <a:buChar char="ü"/>
              <a:defRPr/>
            </a:pPr>
            <a:r>
              <a:rPr lang="fr-FR" dirty="0">
                <a:solidFill>
                  <a:prstClr val="black"/>
                </a:solidFill>
              </a:rPr>
              <a:t>09h15</a:t>
            </a:r>
            <a:r>
              <a:rPr lang="fr-FR" sz="2400" dirty="0">
                <a:solidFill>
                  <a:prstClr val="black"/>
                </a:solidFill>
              </a:rPr>
              <a:t> </a:t>
            </a:r>
            <a:r>
              <a:rPr lang="fr-FR" b="1" dirty="0"/>
              <a:t>Perspectives industrielles : présentation des enquêtes conduites auprès des 	      </a:t>
            </a:r>
          </a:p>
          <a:p>
            <a:pPr>
              <a:defRPr/>
            </a:pPr>
            <a:r>
              <a:rPr lang="fr-FR" b="1" dirty="0"/>
              <a:t>                   adhérents de la fédération et éléments de l’observatoire</a:t>
            </a:r>
            <a:endParaRPr lang="fr-FR" sz="1050" b="1" dirty="0"/>
          </a:p>
          <a:p>
            <a:pPr>
              <a:lnSpc>
                <a:spcPct val="150000"/>
              </a:lnSpc>
            </a:pPr>
            <a:r>
              <a:rPr lang="fr-FR" sz="1050" b="1" dirty="0"/>
              <a:t>					</a:t>
            </a:r>
            <a:r>
              <a:rPr lang="fr-FR" sz="1100" b="1" dirty="0"/>
              <a:t>		Alain MESLIER</a:t>
            </a:r>
            <a:r>
              <a:rPr lang="fr-FR" sz="1100" dirty="0"/>
              <a:t>, Délégué Général de la Fédération des ascenseurs</a:t>
            </a:r>
          </a:p>
          <a:p>
            <a:pPr>
              <a:lnSpc>
                <a:spcPct val="150000"/>
              </a:lnSpc>
              <a:spcAft>
                <a:spcPts val="1200"/>
              </a:spcAft>
            </a:pPr>
            <a:r>
              <a:rPr lang="fr-FR" sz="1100" b="1" dirty="0"/>
              <a:t>							Raid ZARAKET, </a:t>
            </a:r>
            <a:r>
              <a:rPr lang="fr-FR" sz="1100" dirty="0"/>
              <a:t>Responsable communication de la Fédération des ascenseurs</a:t>
            </a:r>
            <a:endParaRPr lang="fr-FR" sz="1050" dirty="0"/>
          </a:p>
          <a:p>
            <a:pPr marL="285750" indent="-285750">
              <a:buClr>
                <a:srgbClr val="0070C0"/>
              </a:buClr>
              <a:buFont typeface="Wingdings" panose="05000000000000000000" pitchFamily="2" charset="2"/>
              <a:buChar char="ü"/>
            </a:pPr>
            <a:r>
              <a:rPr lang="fr-FR" dirty="0"/>
              <a:t>10h00</a:t>
            </a:r>
            <a:r>
              <a:rPr lang="fr-FR" b="1" dirty="0"/>
              <a:t> Présentation d’une usine 4.0</a:t>
            </a:r>
            <a:endParaRPr lang="fr-FR" dirty="0"/>
          </a:p>
          <a:p>
            <a:r>
              <a:rPr lang="fr-FR" sz="1050" b="1" dirty="0"/>
              <a:t>								</a:t>
            </a:r>
          </a:p>
          <a:p>
            <a:r>
              <a:rPr lang="fr-FR" sz="1050" b="1" dirty="0"/>
              <a:t>							</a:t>
            </a:r>
            <a:r>
              <a:rPr lang="fr-FR" sz="1100" b="1" dirty="0"/>
              <a:t>Olivier CHAPEL, </a:t>
            </a:r>
            <a:r>
              <a:rPr lang="fr-FR" sz="1100" dirty="0"/>
              <a:t>Responsable du Groupe Organisation et Usine 4.0 de L’Oréal</a:t>
            </a:r>
          </a:p>
          <a:p>
            <a:endParaRPr lang="fr-FR" i="1" dirty="0"/>
          </a:p>
          <a:p>
            <a:pPr>
              <a:buClr>
                <a:srgbClr val="0070C0"/>
              </a:buClr>
              <a:defRPr/>
            </a:pPr>
            <a:r>
              <a:rPr lang="fr-FR" i="1" dirty="0">
                <a:solidFill>
                  <a:srgbClr val="0070C0"/>
                </a:solidFill>
              </a:rPr>
              <a:t>10h45  Pause</a:t>
            </a:r>
            <a:endParaRPr lang="fr-FR" dirty="0">
              <a:solidFill>
                <a:srgbClr val="0070C0"/>
              </a:solidFill>
            </a:endParaRPr>
          </a:p>
        </p:txBody>
      </p:sp>
    </p:spTree>
    <p:extLst>
      <p:ext uri="{BB962C8B-B14F-4D97-AF65-F5344CB8AC3E}">
        <p14:creationId xmlns:p14="http://schemas.microsoft.com/office/powerpoint/2010/main" val="4282480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E69ED9C-22E2-A9A3-EDDC-9A8F78204345}"/>
              </a:ext>
            </a:extLst>
          </p:cNvPr>
          <p:cNvSpPr txBox="1"/>
          <p:nvPr/>
        </p:nvSpPr>
        <p:spPr>
          <a:xfrm>
            <a:off x="352725" y="1025842"/>
            <a:ext cx="8548007" cy="3920304"/>
          </a:xfrm>
          <a:prstGeom prst="rect">
            <a:avLst/>
          </a:prstGeom>
          <a:noFill/>
        </p:spPr>
        <p:txBody>
          <a:bodyPr wrap="square" rtlCol="0">
            <a:spAutoFit/>
          </a:bodyPr>
          <a:lstStyle/>
          <a:p>
            <a:pPr marL="285750" lvl="0" indent="-285750">
              <a:buClr>
                <a:srgbClr val="0070C0"/>
              </a:buClr>
              <a:buFont typeface="Wingdings" panose="05000000000000000000" pitchFamily="2" charset="2"/>
              <a:buChar char="ü"/>
              <a:defRPr/>
            </a:pPr>
            <a:r>
              <a:rPr kumimoji="0" lang="fr-FR" b="0" i="0" u="none" strike="noStrike" kern="1200" cap="none" spc="0" normalizeH="0" baseline="0" noProof="0" dirty="0">
                <a:ln>
                  <a:noFill/>
                </a:ln>
                <a:solidFill>
                  <a:prstClr val="black"/>
                </a:solidFill>
                <a:effectLst/>
                <a:uLnTx/>
                <a:uFillTx/>
                <a:latin typeface="Calibri"/>
                <a:ea typeface="+mn-ea"/>
                <a:cs typeface="+mn-cs"/>
              </a:rPr>
              <a:t>11h00</a:t>
            </a:r>
            <a:r>
              <a:rPr kumimoji="0" lang="fr-FR" sz="2400" b="0" i="0" u="none" strike="noStrike" kern="1200" cap="none" spc="0" normalizeH="0" baseline="0" noProof="0" dirty="0">
                <a:ln>
                  <a:noFill/>
                </a:ln>
                <a:solidFill>
                  <a:prstClr val="black"/>
                </a:solidFill>
                <a:effectLst/>
                <a:uLnTx/>
                <a:uFillTx/>
                <a:latin typeface="Calibri"/>
                <a:ea typeface="+mn-ea"/>
                <a:cs typeface="+mn-cs"/>
              </a:rPr>
              <a:t> </a:t>
            </a:r>
            <a:r>
              <a:rPr lang="fr-FR" b="1" dirty="0"/>
              <a:t>Présentation des pôles d’activités, blocs de compétences et épreuves 			         associées </a:t>
            </a:r>
            <a:endParaRPr lang="fr-FR" sz="2400" dirty="0">
              <a:solidFill>
                <a:prstClr val="black"/>
              </a:solidFill>
              <a:latin typeface="Calibri"/>
            </a:endParaRPr>
          </a:p>
          <a:p>
            <a:r>
              <a:rPr lang="fr-FR" sz="1050" b="1" dirty="0"/>
              <a:t>								</a:t>
            </a:r>
          </a:p>
          <a:p>
            <a:r>
              <a:rPr lang="fr-FR" sz="1600" b="1" dirty="0"/>
              <a:t>		1.     </a:t>
            </a:r>
            <a:r>
              <a:rPr lang="fr-FR" sz="1600" dirty="0"/>
              <a:t>Table ronde / Retours d’expériences / Commentaires et documents associés</a:t>
            </a:r>
          </a:p>
          <a:p>
            <a:r>
              <a:rPr lang="fr-FR" sz="1600" dirty="0"/>
              <a:t>			au pôle d’activités liées à la </a:t>
            </a:r>
            <a:r>
              <a:rPr lang="fr-FR" sz="1600" u="sng" dirty="0"/>
              <a:t>Maintenance Corrective</a:t>
            </a:r>
          </a:p>
          <a:p>
            <a:pPr lvl="7"/>
            <a:endParaRPr lang="fr-FR" sz="1100" b="1" dirty="0">
              <a:solidFill>
                <a:prstClr val="black"/>
              </a:solidFill>
            </a:endParaRPr>
          </a:p>
          <a:p>
            <a:pPr lvl="7">
              <a:lnSpc>
                <a:spcPct val="150000"/>
              </a:lnSpc>
            </a:pPr>
            <a:r>
              <a:rPr lang="fr-FR" sz="1100" b="1" dirty="0">
                <a:solidFill>
                  <a:prstClr val="black"/>
                </a:solidFill>
              </a:rPr>
              <a:t>Denis BOISSON</a:t>
            </a:r>
            <a:r>
              <a:rPr lang="fr-FR" sz="1100" dirty="0">
                <a:solidFill>
                  <a:prstClr val="black"/>
                </a:solidFill>
              </a:rPr>
              <a:t>, enseignant BTS MS SAE – Académie de Rennes</a:t>
            </a:r>
          </a:p>
          <a:p>
            <a:pPr lvl="7">
              <a:lnSpc>
                <a:spcPct val="150000"/>
              </a:lnSpc>
            </a:pPr>
            <a:r>
              <a:rPr lang="fr-FR" sz="1100" b="1" dirty="0">
                <a:solidFill>
                  <a:prstClr val="black"/>
                </a:solidFill>
              </a:rPr>
              <a:t>Pascal DENIS</a:t>
            </a:r>
            <a:r>
              <a:rPr lang="fr-FR" sz="1100" dirty="0">
                <a:solidFill>
                  <a:prstClr val="black"/>
                </a:solidFill>
              </a:rPr>
              <a:t>, enseignant BTS MS SEF et SP – Académie de Nantes</a:t>
            </a:r>
          </a:p>
          <a:p>
            <a:pPr lvl="7">
              <a:lnSpc>
                <a:spcPct val="150000"/>
              </a:lnSpc>
            </a:pPr>
            <a:r>
              <a:rPr lang="fr-FR" sz="1100" b="1" dirty="0">
                <a:solidFill>
                  <a:prstClr val="black"/>
                </a:solidFill>
              </a:rPr>
              <a:t>Julien DRIEU</a:t>
            </a:r>
            <a:r>
              <a:rPr lang="fr-FR" sz="1100" dirty="0">
                <a:solidFill>
                  <a:prstClr val="black"/>
                </a:solidFill>
              </a:rPr>
              <a:t>, enseignant BTS MS SEF – Académie de Normandie</a:t>
            </a:r>
          </a:p>
          <a:p>
            <a:pPr lvl="7">
              <a:lnSpc>
                <a:spcPct val="150000"/>
              </a:lnSpc>
            </a:pPr>
            <a:r>
              <a:rPr lang="fr-FR" sz="1100" b="1" dirty="0">
                <a:solidFill>
                  <a:prstClr val="black"/>
                </a:solidFill>
              </a:rPr>
              <a:t>Jean-Pierre GUERMEUR</a:t>
            </a:r>
            <a:r>
              <a:rPr lang="fr-FR" sz="1100" dirty="0">
                <a:solidFill>
                  <a:prstClr val="black"/>
                </a:solidFill>
              </a:rPr>
              <a:t>, enseignant BTS MS SP – Académie de Rennes</a:t>
            </a:r>
          </a:p>
          <a:p>
            <a:pPr lvl="7">
              <a:lnSpc>
                <a:spcPct val="150000"/>
              </a:lnSpc>
            </a:pPr>
            <a:r>
              <a:rPr lang="fr-FR" sz="1100" b="1" dirty="0">
                <a:solidFill>
                  <a:prstClr val="black"/>
                </a:solidFill>
              </a:rPr>
              <a:t>Patrick GOGNET</a:t>
            </a:r>
            <a:r>
              <a:rPr lang="fr-FR" sz="1100" dirty="0">
                <a:solidFill>
                  <a:prstClr val="black"/>
                </a:solidFill>
              </a:rPr>
              <a:t>, enseignant BTS MS SE et SP – Académie de Normandie</a:t>
            </a:r>
          </a:p>
          <a:p>
            <a:pPr lvl="7">
              <a:lnSpc>
                <a:spcPct val="150000"/>
              </a:lnSpc>
            </a:pPr>
            <a:r>
              <a:rPr lang="fr-FR" sz="1100" b="1" baseline="0" dirty="0">
                <a:solidFill>
                  <a:prstClr val="black"/>
                </a:solidFill>
                <a:latin typeface="Calibri"/>
              </a:rPr>
              <a:t>Sébastien</a:t>
            </a:r>
            <a:r>
              <a:rPr lang="fr-FR" sz="1100" b="1" dirty="0">
                <a:solidFill>
                  <a:prstClr val="black"/>
                </a:solidFill>
                <a:latin typeface="Calibri"/>
              </a:rPr>
              <a:t> LEPAYSANT</a:t>
            </a:r>
            <a:r>
              <a:rPr lang="fr-FR" sz="1100" dirty="0">
                <a:solidFill>
                  <a:prstClr val="black"/>
                </a:solidFill>
                <a:latin typeface="Calibri"/>
              </a:rPr>
              <a:t>, enseignant BTS MS SP – Académie de Normandie</a:t>
            </a:r>
          </a:p>
          <a:p>
            <a:pPr lvl="7">
              <a:lnSpc>
                <a:spcPct val="150000"/>
              </a:lnSpc>
            </a:pPr>
            <a:r>
              <a:rPr lang="fr-FR" sz="1100" b="1" baseline="0" dirty="0">
                <a:solidFill>
                  <a:prstClr val="black"/>
                </a:solidFill>
                <a:latin typeface="Calibri"/>
              </a:rPr>
              <a:t>Philippe</a:t>
            </a:r>
            <a:r>
              <a:rPr lang="fr-FR" sz="1100" b="1" dirty="0">
                <a:solidFill>
                  <a:prstClr val="black"/>
                </a:solidFill>
                <a:latin typeface="Calibri"/>
              </a:rPr>
              <a:t> MOALIC</a:t>
            </a:r>
            <a:r>
              <a:rPr lang="fr-FR" sz="1100" dirty="0">
                <a:solidFill>
                  <a:prstClr val="black"/>
                </a:solidFill>
                <a:latin typeface="Calibri"/>
              </a:rPr>
              <a:t>, </a:t>
            </a:r>
            <a:r>
              <a:rPr lang="fr-FR" sz="1100" dirty="0">
                <a:solidFill>
                  <a:prstClr val="black"/>
                </a:solidFill>
              </a:rPr>
              <a:t>enseignant BTS MS SEF – Académie de Rennes</a:t>
            </a:r>
            <a:r>
              <a:rPr lang="fr-FR" sz="1050" b="1" dirty="0"/>
              <a:t>						</a:t>
            </a:r>
            <a:endParaRPr lang="fr-FR" i="1" dirty="0"/>
          </a:p>
          <a:p>
            <a:pPr>
              <a:buClr>
                <a:srgbClr val="0070C0"/>
              </a:buClr>
            </a:pPr>
            <a:r>
              <a:rPr lang="fr-FR" i="1" dirty="0"/>
              <a:t> </a:t>
            </a:r>
            <a:r>
              <a:rPr lang="fr-FR" i="1" dirty="0">
                <a:solidFill>
                  <a:srgbClr val="0070C0"/>
                </a:solidFill>
              </a:rPr>
              <a:t>12h15 - 13h45  Pause déjeuner</a:t>
            </a:r>
            <a:endParaRPr lang="fr-FR" dirty="0">
              <a:solidFill>
                <a:srgbClr val="0070C0"/>
              </a:solidFill>
            </a:endParaRPr>
          </a:p>
        </p:txBody>
      </p:sp>
      <p:sp>
        <p:nvSpPr>
          <p:cNvPr id="2" name="ZoneTexte 1">
            <a:extLst>
              <a:ext uri="{FF2B5EF4-FFF2-40B4-BE49-F238E27FC236}">
                <a16:creationId xmlns:a16="http://schemas.microsoft.com/office/drawing/2014/main" id="{F6B4FAF1-334D-EF07-A859-1CE8C35D9C63}"/>
              </a:ext>
            </a:extLst>
          </p:cNvPr>
          <p:cNvSpPr txBox="1"/>
          <p:nvPr/>
        </p:nvSpPr>
        <p:spPr>
          <a:xfrm>
            <a:off x="181837" y="94593"/>
            <a:ext cx="2610138"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b="1" dirty="0">
                <a:solidFill>
                  <a:prstClr val="black"/>
                </a:solidFill>
                <a:latin typeface="Calibri"/>
              </a:rPr>
              <a:t>Programme de la journée</a:t>
            </a:r>
            <a:endParaRPr kumimoji="0" lang="fr-FR" sz="18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21313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E69ED9C-22E2-A9A3-EDDC-9A8F78204345}"/>
              </a:ext>
            </a:extLst>
          </p:cNvPr>
          <p:cNvSpPr txBox="1"/>
          <p:nvPr/>
        </p:nvSpPr>
        <p:spPr>
          <a:xfrm>
            <a:off x="302698" y="967827"/>
            <a:ext cx="8670821" cy="4168385"/>
          </a:xfrm>
          <a:prstGeom prst="rect">
            <a:avLst/>
          </a:prstGeom>
          <a:noFill/>
        </p:spPr>
        <p:txBody>
          <a:bodyPr wrap="square" rtlCol="0">
            <a:spAutoFit/>
          </a:bodyPr>
          <a:lstStyle/>
          <a:p>
            <a:pPr marL="285750" lvl="0" indent="-285750">
              <a:buClr>
                <a:srgbClr val="0070C0"/>
              </a:buClr>
              <a:buFont typeface="Wingdings" panose="05000000000000000000" pitchFamily="2" charset="2"/>
              <a:buChar char="ü"/>
              <a:defRPr/>
            </a:pPr>
            <a:r>
              <a:rPr lang="fr-FR" dirty="0">
                <a:solidFill>
                  <a:prstClr val="black"/>
                </a:solidFill>
                <a:latin typeface="Calibri"/>
              </a:rPr>
              <a:t>13</a:t>
            </a:r>
            <a:r>
              <a:rPr kumimoji="0" lang="fr-FR" b="0" i="0" u="none" strike="noStrike" kern="1200" cap="none" spc="0" normalizeH="0" baseline="0" noProof="0" dirty="0">
                <a:ln>
                  <a:noFill/>
                </a:ln>
                <a:solidFill>
                  <a:prstClr val="black"/>
                </a:solidFill>
                <a:effectLst/>
                <a:uLnTx/>
                <a:uFillTx/>
                <a:latin typeface="Calibri"/>
                <a:ea typeface="+mn-ea"/>
                <a:cs typeface="+mn-cs"/>
              </a:rPr>
              <a:t>h45</a:t>
            </a:r>
            <a:r>
              <a:rPr kumimoji="0" lang="fr-FR" sz="2400" b="0" i="0" u="none" strike="noStrike" kern="1200" cap="none" spc="0" normalizeH="0" baseline="0" noProof="0" dirty="0">
                <a:ln>
                  <a:noFill/>
                </a:ln>
                <a:solidFill>
                  <a:prstClr val="black"/>
                </a:solidFill>
                <a:effectLst/>
                <a:uLnTx/>
                <a:uFillTx/>
                <a:latin typeface="Calibri"/>
                <a:ea typeface="+mn-ea"/>
                <a:cs typeface="+mn-cs"/>
              </a:rPr>
              <a:t> </a:t>
            </a:r>
            <a:r>
              <a:rPr lang="fr-FR" b="1" dirty="0"/>
              <a:t>Présentation des pôles d’activités, blocs de compétences et épreuves associées</a:t>
            </a:r>
          </a:p>
          <a:p>
            <a:pPr marL="898525" indent="-898525"/>
            <a:r>
              <a:rPr lang="fr-FR" b="1" dirty="0"/>
              <a:t>		2.     </a:t>
            </a:r>
            <a:r>
              <a:rPr lang="fr-FR" sz="1600" dirty="0"/>
              <a:t>Retours d’expériences / Commentaires et documents associés au pôle d’activités</a:t>
            </a:r>
          </a:p>
          <a:p>
            <a:pPr marL="898525" indent="-898525"/>
            <a:r>
              <a:rPr lang="fr-FR" sz="1600" dirty="0"/>
              <a:t>			liées à la </a:t>
            </a:r>
            <a:r>
              <a:rPr lang="fr-FR" sz="1600" u="sng" dirty="0"/>
              <a:t>Maintenance Préventive</a:t>
            </a:r>
            <a:endParaRPr lang="fr-FR" sz="1600" b="1" dirty="0"/>
          </a:p>
          <a:p>
            <a:pPr lvl="7">
              <a:lnSpc>
                <a:spcPct val="150000"/>
              </a:lnSpc>
            </a:pPr>
            <a:r>
              <a:rPr lang="fr-FR" sz="1100" b="1" dirty="0">
                <a:solidFill>
                  <a:prstClr val="black"/>
                </a:solidFill>
              </a:rPr>
              <a:t>Patrick GOGNET</a:t>
            </a:r>
            <a:r>
              <a:rPr lang="fr-FR" sz="1100" dirty="0">
                <a:solidFill>
                  <a:prstClr val="black"/>
                </a:solidFill>
              </a:rPr>
              <a:t>, enseignant BTS MS SE et SP – Académie de Normandie</a:t>
            </a:r>
          </a:p>
          <a:p>
            <a:pPr lvl="7">
              <a:lnSpc>
                <a:spcPct val="150000"/>
              </a:lnSpc>
            </a:pPr>
            <a:r>
              <a:rPr lang="fr-FR" sz="1100" b="1" dirty="0">
                <a:solidFill>
                  <a:prstClr val="black"/>
                </a:solidFill>
              </a:rPr>
              <a:t>Philippe MOALIC</a:t>
            </a:r>
            <a:r>
              <a:rPr lang="fr-FR" sz="1100" dirty="0">
                <a:solidFill>
                  <a:prstClr val="black"/>
                </a:solidFill>
              </a:rPr>
              <a:t>, enseignant BTS MS SEF – Académie de Rennes</a:t>
            </a:r>
          </a:p>
          <a:p>
            <a:pPr lvl="7">
              <a:lnSpc>
                <a:spcPct val="150000"/>
              </a:lnSpc>
            </a:pPr>
            <a:r>
              <a:rPr lang="fr-FR" sz="1100" b="1" dirty="0">
                <a:solidFill>
                  <a:prstClr val="black"/>
                </a:solidFill>
              </a:rPr>
              <a:t>Jean-Pierre GUERMEUR</a:t>
            </a:r>
            <a:r>
              <a:rPr lang="fr-FR" sz="1100" dirty="0">
                <a:solidFill>
                  <a:prstClr val="black"/>
                </a:solidFill>
              </a:rPr>
              <a:t>, enseignant BTS MS SP – Académie de Rennes</a:t>
            </a:r>
          </a:p>
          <a:p>
            <a:pPr lvl="7">
              <a:lnSpc>
                <a:spcPct val="150000"/>
              </a:lnSpc>
              <a:spcAft>
                <a:spcPts val="1200"/>
              </a:spcAft>
            </a:pPr>
            <a:r>
              <a:rPr lang="fr-FR" sz="1100" b="1" dirty="0">
                <a:solidFill>
                  <a:prstClr val="black"/>
                </a:solidFill>
              </a:rPr>
              <a:t>Julien DRIEU</a:t>
            </a:r>
            <a:r>
              <a:rPr lang="fr-FR" sz="1100" dirty="0">
                <a:solidFill>
                  <a:prstClr val="black"/>
                </a:solidFill>
              </a:rPr>
              <a:t>, enseignant BTS MS SEF – Académie de Normandie</a:t>
            </a:r>
          </a:p>
          <a:p>
            <a:pPr lvl="0"/>
            <a:r>
              <a:rPr lang="fr-FR" b="1" dirty="0"/>
              <a:t>		3. 	</a:t>
            </a:r>
            <a:r>
              <a:rPr lang="fr-FR" sz="1600" dirty="0"/>
              <a:t>Table ronde / Commentaires et documents associés au pôle d’activités liées à  </a:t>
            </a:r>
          </a:p>
          <a:p>
            <a:pPr lvl="0"/>
            <a:r>
              <a:rPr lang="fr-FR" sz="1600" dirty="0"/>
              <a:t>			l’ </a:t>
            </a:r>
            <a:r>
              <a:rPr lang="fr-FR" sz="1600" u="sng" dirty="0"/>
              <a:t>Amélioration d’un bien ou d’une organisation</a:t>
            </a:r>
          </a:p>
          <a:p>
            <a:pPr lvl="7">
              <a:lnSpc>
                <a:spcPct val="150000"/>
              </a:lnSpc>
            </a:pPr>
            <a:r>
              <a:rPr lang="fr-FR" sz="1050" b="1" dirty="0">
                <a:solidFill>
                  <a:prstClr val="black"/>
                </a:solidFill>
              </a:rPr>
              <a:t>Jean-Pierre GUERMEUR</a:t>
            </a:r>
            <a:r>
              <a:rPr lang="fr-FR" sz="1050" dirty="0">
                <a:solidFill>
                  <a:prstClr val="black"/>
                </a:solidFill>
              </a:rPr>
              <a:t>, enseignant BTS MS SP – Académie de Rennes</a:t>
            </a:r>
          </a:p>
          <a:p>
            <a:pPr lvl="7">
              <a:lnSpc>
                <a:spcPct val="150000"/>
              </a:lnSpc>
            </a:pPr>
            <a:r>
              <a:rPr lang="fr-FR" sz="1050" b="1" dirty="0">
                <a:solidFill>
                  <a:prstClr val="black"/>
                </a:solidFill>
              </a:rPr>
              <a:t>Sébastien LEPAYSANT</a:t>
            </a:r>
            <a:r>
              <a:rPr lang="fr-FR" sz="1050" dirty="0">
                <a:solidFill>
                  <a:prstClr val="black"/>
                </a:solidFill>
              </a:rPr>
              <a:t>, enseignant BTS MS SP – Académie de Normandie</a:t>
            </a:r>
          </a:p>
          <a:p>
            <a:pPr lvl="7">
              <a:lnSpc>
                <a:spcPct val="150000"/>
              </a:lnSpc>
            </a:pPr>
            <a:r>
              <a:rPr lang="fr-FR" sz="1050" b="1" dirty="0">
                <a:solidFill>
                  <a:prstClr val="black"/>
                </a:solidFill>
              </a:rPr>
              <a:t>Patrick GOGNET</a:t>
            </a:r>
            <a:r>
              <a:rPr lang="fr-FR" sz="1050" dirty="0">
                <a:solidFill>
                  <a:prstClr val="black"/>
                </a:solidFill>
              </a:rPr>
              <a:t>, enseignant BTS MS SE et SP – Académie de Normandie</a:t>
            </a:r>
          </a:p>
          <a:p>
            <a:pPr lvl="7">
              <a:lnSpc>
                <a:spcPct val="150000"/>
              </a:lnSpc>
            </a:pPr>
            <a:r>
              <a:rPr lang="fr-FR" sz="1050" b="1" dirty="0">
                <a:solidFill>
                  <a:prstClr val="black"/>
                </a:solidFill>
              </a:rPr>
              <a:t>Philippe MOALIC</a:t>
            </a:r>
            <a:r>
              <a:rPr lang="fr-FR" sz="1050" dirty="0">
                <a:solidFill>
                  <a:prstClr val="black"/>
                </a:solidFill>
              </a:rPr>
              <a:t>, enseignant BTS MS SEF – Académie de Rennes </a:t>
            </a:r>
            <a:r>
              <a:rPr lang="fr-FR" sz="1050" b="1" dirty="0"/>
              <a:t>	</a:t>
            </a:r>
            <a:endParaRPr lang="fr-FR" sz="1050" dirty="0">
              <a:solidFill>
                <a:prstClr val="black"/>
              </a:solidFill>
            </a:endParaRPr>
          </a:p>
          <a:p>
            <a:pPr lvl="7">
              <a:lnSpc>
                <a:spcPct val="150000"/>
              </a:lnSpc>
            </a:pPr>
            <a:r>
              <a:rPr lang="fr-FR" sz="1050" b="1" dirty="0">
                <a:solidFill>
                  <a:prstClr val="black"/>
                </a:solidFill>
              </a:rPr>
              <a:t>Denis BOISSON</a:t>
            </a:r>
            <a:r>
              <a:rPr lang="fr-FR" sz="1050" dirty="0">
                <a:solidFill>
                  <a:prstClr val="black"/>
                </a:solidFill>
              </a:rPr>
              <a:t>, enseignant BTS MS SAE – Académie de Rennes</a:t>
            </a:r>
          </a:p>
          <a:p>
            <a:pPr lvl="7">
              <a:lnSpc>
                <a:spcPct val="150000"/>
              </a:lnSpc>
            </a:pPr>
            <a:r>
              <a:rPr lang="fr-FR" sz="1050" b="1" dirty="0">
                <a:solidFill>
                  <a:prstClr val="black"/>
                </a:solidFill>
              </a:rPr>
              <a:t>Julien DRIEU</a:t>
            </a:r>
            <a:r>
              <a:rPr lang="fr-FR" sz="1050" dirty="0">
                <a:solidFill>
                  <a:prstClr val="black"/>
                </a:solidFill>
              </a:rPr>
              <a:t>, enseignant BTS MS SEF – Académie de Normandie</a:t>
            </a:r>
          </a:p>
        </p:txBody>
      </p:sp>
      <p:sp>
        <p:nvSpPr>
          <p:cNvPr id="5" name="ZoneTexte 4">
            <a:extLst>
              <a:ext uri="{FF2B5EF4-FFF2-40B4-BE49-F238E27FC236}">
                <a16:creationId xmlns:a16="http://schemas.microsoft.com/office/drawing/2014/main" id="{63FE7EAE-C43D-0949-8FAC-186D8B7B8A80}"/>
              </a:ext>
            </a:extLst>
          </p:cNvPr>
          <p:cNvSpPr txBox="1"/>
          <p:nvPr/>
        </p:nvSpPr>
        <p:spPr>
          <a:xfrm>
            <a:off x="181837" y="94593"/>
            <a:ext cx="2610138"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b="1" dirty="0">
                <a:solidFill>
                  <a:prstClr val="black"/>
                </a:solidFill>
                <a:latin typeface="Calibri"/>
              </a:rPr>
              <a:t>Programme de la journée</a:t>
            </a:r>
            <a:endParaRPr kumimoji="0" lang="fr-FR" sz="18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35045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E69ED9C-22E2-A9A3-EDDC-9A8F78204345}"/>
              </a:ext>
            </a:extLst>
          </p:cNvPr>
          <p:cNvSpPr txBox="1"/>
          <p:nvPr/>
        </p:nvSpPr>
        <p:spPr>
          <a:xfrm>
            <a:off x="302698" y="995290"/>
            <a:ext cx="8740563" cy="3524042"/>
          </a:xfrm>
          <a:prstGeom prst="rect">
            <a:avLst/>
          </a:prstGeom>
          <a:noFill/>
        </p:spPr>
        <p:txBody>
          <a:bodyPr wrap="square" rtlCol="0">
            <a:spAutoFit/>
          </a:bodyPr>
          <a:lstStyle/>
          <a:p>
            <a:pPr lvl="0"/>
            <a:r>
              <a:rPr lang="fr-FR" b="1" dirty="0"/>
              <a:t>		4.	</a:t>
            </a:r>
            <a:r>
              <a:rPr lang="fr-FR" sz="1600" dirty="0">
                <a:solidFill>
                  <a:srgbClr val="000000"/>
                </a:solidFill>
              </a:rPr>
              <a:t>Commentaires et documents associés au pôle d’activités liées à </a:t>
            </a:r>
          </a:p>
          <a:p>
            <a:pPr lvl="0"/>
            <a:r>
              <a:rPr lang="fr-FR" sz="1600" dirty="0">
                <a:solidFill>
                  <a:srgbClr val="000000"/>
                </a:solidFill>
              </a:rPr>
              <a:t>			l’ </a:t>
            </a:r>
            <a:r>
              <a:rPr lang="fr-FR" sz="1600" u="sng" dirty="0">
                <a:solidFill>
                  <a:srgbClr val="000000"/>
                </a:solidFill>
              </a:rPr>
              <a:t>Organisation de la Maintenance</a:t>
            </a:r>
          </a:p>
          <a:p>
            <a:pPr lvl="7">
              <a:lnSpc>
                <a:spcPct val="150000"/>
              </a:lnSpc>
            </a:pPr>
            <a:r>
              <a:rPr lang="fr-FR" sz="1100" b="1" dirty="0">
                <a:solidFill>
                  <a:prstClr val="black"/>
                </a:solidFill>
              </a:rPr>
              <a:t>Pascal DENIS</a:t>
            </a:r>
            <a:r>
              <a:rPr lang="fr-FR" sz="1100" dirty="0">
                <a:solidFill>
                  <a:prstClr val="black"/>
                </a:solidFill>
              </a:rPr>
              <a:t>, enseignant BTS MS SEF et SP – Académie de Nantes</a:t>
            </a:r>
          </a:p>
          <a:p>
            <a:pPr lvl="7">
              <a:lnSpc>
                <a:spcPct val="150000"/>
              </a:lnSpc>
            </a:pPr>
            <a:r>
              <a:rPr lang="fr-FR" sz="1100" b="1" dirty="0">
                <a:solidFill>
                  <a:prstClr val="black"/>
                </a:solidFill>
              </a:rPr>
              <a:t>Patrick GOGNET</a:t>
            </a:r>
            <a:r>
              <a:rPr lang="fr-FR" sz="1100" dirty="0">
                <a:solidFill>
                  <a:prstClr val="black"/>
                </a:solidFill>
              </a:rPr>
              <a:t>, enseignant BTS MS SE et SP – Académie de Normandie</a:t>
            </a:r>
          </a:p>
          <a:p>
            <a:pPr lvl="0"/>
            <a:endParaRPr lang="fr-FR" i="1" dirty="0">
              <a:solidFill>
                <a:srgbClr val="0070C0"/>
              </a:solidFill>
            </a:endParaRPr>
          </a:p>
          <a:p>
            <a:pPr lvl="0"/>
            <a:r>
              <a:rPr lang="fr-FR" i="1" dirty="0">
                <a:solidFill>
                  <a:srgbClr val="0070C0"/>
                </a:solidFill>
              </a:rPr>
              <a:t>15h00 Pause</a:t>
            </a:r>
            <a:endParaRPr lang="fr-FR" dirty="0">
              <a:solidFill>
                <a:srgbClr val="0070C0"/>
              </a:solidFill>
            </a:endParaRPr>
          </a:p>
          <a:p>
            <a:pPr lvl="7"/>
            <a:endParaRPr lang="fr-FR" sz="1100" dirty="0">
              <a:solidFill>
                <a:prstClr val="black"/>
              </a:solidFill>
            </a:endParaRPr>
          </a:p>
          <a:p>
            <a:pPr marL="285750" lvl="0" indent="-285750">
              <a:buClr>
                <a:srgbClr val="0070C0"/>
              </a:buClr>
              <a:buFont typeface="Wingdings" panose="05000000000000000000" pitchFamily="2" charset="2"/>
              <a:buChar char="ü"/>
              <a:defRPr/>
            </a:pPr>
            <a:r>
              <a:rPr lang="fr-FR" dirty="0">
                <a:solidFill>
                  <a:prstClr val="black"/>
                </a:solidFill>
              </a:rPr>
              <a:t>15h15</a:t>
            </a:r>
            <a:r>
              <a:rPr lang="fr-FR" sz="2400" dirty="0">
                <a:solidFill>
                  <a:prstClr val="black"/>
                </a:solidFill>
              </a:rPr>
              <a:t> </a:t>
            </a:r>
            <a:r>
              <a:rPr lang="fr-FR" b="1" dirty="0">
                <a:solidFill>
                  <a:srgbClr val="000000"/>
                </a:solidFill>
              </a:rPr>
              <a:t>Présentation des pôles d’activités, blocs de compétences et épreuves associées 		</a:t>
            </a:r>
            <a:r>
              <a:rPr lang="fr-FR" sz="1600" dirty="0">
                <a:solidFill>
                  <a:srgbClr val="000000"/>
                </a:solidFill>
              </a:rPr>
              <a:t>(suite)</a:t>
            </a:r>
            <a:endParaRPr kumimoji="0" lang="fr-FR" sz="1050" i="0" u="none" strike="noStrike" kern="1200" cap="none" spc="0" normalizeH="0" baseline="0" noProof="0" dirty="0">
              <a:ln>
                <a:noFill/>
              </a:ln>
              <a:solidFill>
                <a:prstClr val="black"/>
              </a:solidFill>
              <a:effectLst/>
              <a:uLnTx/>
              <a:uFillTx/>
              <a:latin typeface="Calibri"/>
              <a:ea typeface="+mn-ea"/>
              <a:cs typeface="+mn-cs"/>
            </a:endParaRPr>
          </a:p>
          <a:p>
            <a:pPr lvl="0">
              <a:spcBef>
                <a:spcPts val="600"/>
              </a:spcBef>
            </a:pPr>
            <a:r>
              <a:rPr lang="fr-FR" b="1" dirty="0"/>
              <a:t>		5. 	</a:t>
            </a:r>
            <a:r>
              <a:rPr lang="fr-FR" sz="1600" dirty="0"/>
              <a:t>Commentaires et documents associés au pôle d’activités liées à l’ </a:t>
            </a:r>
            <a:r>
              <a:rPr lang="fr-FR" sz="1600" u="sng" dirty="0"/>
              <a:t>Intégration d’un bien</a:t>
            </a:r>
          </a:p>
          <a:p>
            <a:pPr lvl="7">
              <a:lnSpc>
                <a:spcPct val="150000"/>
              </a:lnSpc>
            </a:pPr>
            <a:r>
              <a:rPr lang="fr-FR" sz="1100" b="1" dirty="0">
                <a:solidFill>
                  <a:prstClr val="black"/>
                </a:solidFill>
              </a:rPr>
              <a:t>Jean-Pierre GUERMEUR</a:t>
            </a:r>
            <a:r>
              <a:rPr lang="fr-FR" sz="1100" dirty="0">
                <a:solidFill>
                  <a:prstClr val="black"/>
                </a:solidFill>
              </a:rPr>
              <a:t>, enseignant BTS MS SP – Académie de Rennes</a:t>
            </a:r>
          </a:p>
          <a:p>
            <a:pPr>
              <a:lnSpc>
                <a:spcPct val="150000"/>
              </a:lnSpc>
            </a:pPr>
            <a:r>
              <a:rPr lang="fr-FR" sz="1100" b="1" dirty="0">
                <a:solidFill>
                  <a:prstClr val="black"/>
                </a:solidFill>
              </a:rPr>
              <a:t>							Jean-Paul KREBS,</a:t>
            </a:r>
            <a:r>
              <a:rPr lang="fr-FR" sz="1100" dirty="0">
                <a:solidFill>
                  <a:prstClr val="black"/>
                </a:solidFill>
              </a:rPr>
              <a:t> IA IPR STI – Académie de Rennes</a:t>
            </a:r>
          </a:p>
          <a:p>
            <a:endParaRPr lang="fr-FR" sz="1100" dirty="0">
              <a:solidFill>
                <a:prstClr val="black"/>
              </a:solidFill>
            </a:endParaRPr>
          </a:p>
        </p:txBody>
      </p:sp>
      <p:sp>
        <p:nvSpPr>
          <p:cNvPr id="5" name="ZoneTexte 4">
            <a:extLst>
              <a:ext uri="{FF2B5EF4-FFF2-40B4-BE49-F238E27FC236}">
                <a16:creationId xmlns:a16="http://schemas.microsoft.com/office/drawing/2014/main" id="{63FE7EAE-C43D-0949-8FAC-186D8B7B8A80}"/>
              </a:ext>
            </a:extLst>
          </p:cNvPr>
          <p:cNvSpPr txBox="1"/>
          <p:nvPr/>
        </p:nvSpPr>
        <p:spPr>
          <a:xfrm>
            <a:off x="181837" y="94593"/>
            <a:ext cx="2610138"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b="1" dirty="0">
                <a:solidFill>
                  <a:prstClr val="black"/>
                </a:solidFill>
                <a:latin typeface="Calibri"/>
              </a:rPr>
              <a:t>Programme de la journée</a:t>
            </a:r>
            <a:endParaRPr kumimoji="0" lang="fr-FR" sz="18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01838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E69ED9C-22E2-A9A3-EDDC-9A8F78204345}"/>
              </a:ext>
            </a:extLst>
          </p:cNvPr>
          <p:cNvSpPr txBox="1"/>
          <p:nvPr/>
        </p:nvSpPr>
        <p:spPr>
          <a:xfrm>
            <a:off x="302698" y="886804"/>
            <a:ext cx="8548007" cy="3708708"/>
          </a:xfrm>
          <a:prstGeom prst="rect">
            <a:avLst/>
          </a:prstGeom>
          <a:noFill/>
        </p:spPr>
        <p:txBody>
          <a:bodyPr wrap="square" rtlCol="0">
            <a:spAutoFit/>
          </a:bodyPr>
          <a:lstStyle/>
          <a:p>
            <a:pPr marL="342900" indent="-342900">
              <a:buClr>
                <a:srgbClr val="0070C0"/>
              </a:buClr>
              <a:buFont typeface="Wingdings" panose="05000000000000000000" pitchFamily="2" charset="2"/>
              <a:buChar char="ü"/>
            </a:pPr>
            <a:r>
              <a:rPr lang="fr-FR" dirty="0">
                <a:solidFill>
                  <a:prstClr val="black"/>
                </a:solidFill>
              </a:rPr>
              <a:t>15h30 </a:t>
            </a:r>
            <a:r>
              <a:rPr lang="fr-FR" b="1" dirty="0">
                <a:solidFill>
                  <a:prstClr val="black"/>
                </a:solidFill>
              </a:rPr>
              <a:t>Présentation d’un outil numérique de suivi des acquis</a:t>
            </a:r>
          </a:p>
          <a:p>
            <a:pPr marL="1257300" lvl="2" indent="-342900">
              <a:buClr>
                <a:srgbClr val="0070C0"/>
              </a:buClr>
              <a:buFont typeface="Arial" panose="020B0604020202020204" pitchFamily="34" charset="0"/>
              <a:buChar char="•"/>
            </a:pPr>
            <a:r>
              <a:rPr lang="fr-FR" sz="1600" dirty="0"/>
              <a:t>Le suivi des acquis des apprenants / exemple d’une solution </a:t>
            </a:r>
          </a:p>
          <a:p>
            <a:pPr marL="1200150" lvl="2" indent="-285750">
              <a:buClr>
                <a:srgbClr val="0070C0"/>
              </a:buClr>
              <a:buFont typeface="Arial" panose="020B0604020202020204" pitchFamily="34" charset="0"/>
              <a:buChar char="•"/>
            </a:pPr>
            <a:r>
              <a:rPr lang="fr-FR" sz="1600" dirty="0"/>
              <a:t> Génération de bilans de compétences </a:t>
            </a:r>
          </a:p>
          <a:p>
            <a:pPr marL="1200150" lvl="2" indent="-285750">
              <a:buClr>
                <a:srgbClr val="0070C0"/>
              </a:buClr>
              <a:buFont typeface="Arial" panose="020B0604020202020204" pitchFamily="34" charset="0"/>
              <a:buChar char="•"/>
            </a:pPr>
            <a:r>
              <a:rPr lang="fr-FR" sz="1600" dirty="0"/>
              <a:t> Génération de documents de fin de formation</a:t>
            </a:r>
          </a:p>
          <a:p>
            <a:r>
              <a:rPr lang="fr-FR" sz="1050" b="1" dirty="0">
                <a:solidFill>
                  <a:prstClr val="black"/>
                </a:solidFill>
              </a:rPr>
              <a:t>							</a:t>
            </a:r>
          </a:p>
          <a:p>
            <a:r>
              <a:rPr lang="fr-FR" sz="1050" b="1" dirty="0">
                <a:solidFill>
                  <a:prstClr val="black"/>
                </a:solidFill>
              </a:rPr>
              <a:t>							</a:t>
            </a:r>
            <a:r>
              <a:rPr lang="fr-FR" sz="1100" b="1" dirty="0">
                <a:solidFill>
                  <a:prstClr val="black"/>
                </a:solidFill>
              </a:rPr>
              <a:t>Véronique Pellegrin,</a:t>
            </a:r>
            <a:r>
              <a:rPr lang="fr-FR" sz="1100" dirty="0">
                <a:solidFill>
                  <a:prstClr val="black"/>
                </a:solidFill>
              </a:rPr>
              <a:t> CANOPE – Réseau de formations des enseignants - Poitiers</a:t>
            </a:r>
            <a:endParaRPr kumimoji="0" lang="fr-FR" sz="1100" b="0" i="0" u="none" strike="noStrike" kern="1200" cap="none" spc="0" normalizeH="0" baseline="0" noProof="0" dirty="0">
              <a:ln>
                <a:noFill/>
              </a:ln>
              <a:solidFill>
                <a:prstClr val="black"/>
              </a:solidFill>
              <a:effectLst/>
              <a:uLnTx/>
              <a:uFillTx/>
              <a:latin typeface="Calibri"/>
            </a:endParaRPr>
          </a:p>
          <a:p>
            <a:pPr lvl="0"/>
            <a:r>
              <a:rPr lang="fr-FR" b="1" dirty="0"/>
              <a:t>	</a:t>
            </a:r>
            <a:endParaRPr lang="fr-FR" sz="1100" dirty="0">
              <a:solidFill>
                <a:prstClr val="black"/>
              </a:solidFill>
            </a:endParaRPr>
          </a:p>
          <a:p>
            <a:pPr marL="285750" lvl="0" indent="-285750">
              <a:buClr>
                <a:srgbClr val="0070C0"/>
              </a:buClr>
              <a:buFont typeface="Wingdings" panose="05000000000000000000" pitchFamily="2" charset="2"/>
              <a:buChar char="ü"/>
              <a:defRPr/>
            </a:pPr>
            <a:r>
              <a:rPr lang="fr-FR" dirty="0">
                <a:solidFill>
                  <a:prstClr val="black"/>
                </a:solidFill>
              </a:rPr>
              <a:t>15h50</a:t>
            </a:r>
            <a:r>
              <a:rPr lang="fr-FR" sz="2400" dirty="0">
                <a:solidFill>
                  <a:prstClr val="black"/>
                </a:solidFill>
              </a:rPr>
              <a:t> </a:t>
            </a:r>
            <a:r>
              <a:rPr lang="fr-FR" b="1" dirty="0">
                <a:solidFill>
                  <a:srgbClr val="000000"/>
                </a:solidFill>
              </a:rPr>
              <a:t>L’évolution des plateaux techniques : vers le plateau technique idéal</a:t>
            </a:r>
          </a:p>
          <a:p>
            <a:pPr lvl="5">
              <a:lnSpc>
                <a:spcPct val="150000"/>
              </a:lnSpc>
              <a:defRPr/>
            </a:pPr>
            <a:r>
              <a:rPr lang="fr-FR" sz="1050" b="1" dirty="0">
                <a:solidFill>
                  <a:srgbClr val="000000"/>
                </a:solidFill>
              </a:rPr>
              <a:t>		</a:t>
            </a:r>
            <a:r>
              <a:rPr lang="fr-FR" sz="1100" b="1" dirty="0">
                <a:solidFill>
                  <a:srgbClr val="000000"/>
                </a:solidFill>
              </a:rPr>
              <a:t>Daniel DREAU, </a:t>
            </a:r>
            <a:r>
              <a:rPr lang="fr-FR" sz="1100" dirty="0">
                <a:solidFill>
                  <a:srgbClr val="000000"/>
                </a:solidFill>
              </a:rPr>
              <a:t>DDFPT Lycée </a:t>
            </a:r>
            <a:r>
              <a:rPr lang="fr-FR" sz="1100" dirty="0" err="1">
                <a:solidFill>
                  <a:srgbClr val="000000"/>
                </a:solidFill>
              </a:rPr>
              <a:t>Thépot</a:t>
            </a:r>
            <a:r>
              <a:rPr lang="fr-FR" sz="1100" dirty="0">
                <a:solidFill>
                  <a:srgbClr val="000000"/>
                </a:solidFill>
              </a:rPr>
              <a:t> Quimper – Académie de Rennes</a:t>
            </a:r>
          </a:p>
          <a:p>
            <a:pPr lvl="5">
              <a:lnSpc>
                <a:spcPct val="150000"/>
              </a:lnSpc>
              <a:defRPr/>
            </a:pPr>
            <a:r>
              <a:rPr lang="fr-FR" sz="1100" b="1" dirty="0">
                <a:solidFill>
                  <a:srgbClr val="000000"/>
                </a:solidFill>
              </a:rPr>
              <a:t>		Vincent PORTIER, </a:t>
            </a:r>
            <a:r>
              <a:rPr lang="fr-FR" sz="1100" dirty="0">
                <a:solidFill>
                  <a:srgbClr val="000000"/>
                </a:solidFill>
              </a:rPr>
              <a:t>DDFPT Lycée Maupertuis Saint Malo – Académie de Rennes</a:t>
            </a:r>
          </a:p>
          <a:p>
            <a:pPr lvl="0"/>
            <a:endParaRPr lang="fr-FR" sz="1100" dirty="0">
              <a:solidFill>
                <a:prstClr val="black"/>
              </a:solidFill>
            </a:endParaRPr>
          </a:p>
          <a:p>
            <a:pPr marL="342900" indent="-342900">
              <a:buClr>
                <a:srgbClr val="0070C0"/>
              </a:buClr>
              <a:buFont typeface="Wingdings" panose="05000000000000000000" pitchFamily="2" charset="2"/>
              <a:buChar char="ü"/>
            </a:pPr>
            <a:r>
              <a:rPr lang="fr-FR" dirty="0">
                <a:solidFill>
                  <a:prstClr val="black"/>
                </a:solidFill>
              </a:rPr>
              <a:t>16h15 </a:t>
            </a:r>
            <a:r>
              <a:rPr lang="fr-FR" b="1" dirty="0"/>
              <a:t>Conclusion </a:t>
            </a:r>
          </a:p>
          <a:p>
            <a:pPr lvl="0">
              <a:lnSpc>
                <a:spcPct val="150000"/>
              </a:lnSpc>
            </a:pPr>
            <a:r>
              <a:rPr lang="fr-FR" sz="1050" b="1" dirty="0">
                <a:solidFill>
                  <a:srgbClr val="000000"/>
                </a:solidFill>
              </a:rPr>
              <a:t>							</a:t>
            </a:r>
            <a:r>
              <a:rPr lang="fr-FR" sz="1100" b="1" dirty="0">
                <a:solidFill>
                  <a:srgbClr val="000000"/>
                </a:solidFill>
              </a:rPr>
              <a:t>Emmanuel SERNA, </a:t>
            </a:r>
            <a:r>
              <a:rPr lang="fr-FR" sz="1100" dirty="0">
                <a:solidFill>
                  <a:srgbClr val="000000"/>
                </a:solidFill>
              </a:rPr>
              <a:t>Inspecteur Général de l’Éducation, du Sport et de la Recherche</a:t>
            </a:r>
          </a:p>
          <a:p>
            <a:pPr lvl="0">
              <a:lnSpc>
                <a:spcPct val="150000"/>
              </a:lnSpc>
            </a:pPr>
            <a:r>
              <a:rPr lang="fr-FR" sz="1100" b="1" dirty="0">
                <a:solidFill>
                  <a:srgbClr val="000000"/>
                </a:solidFill>
              </a:rPr>
              <a:t>							Alain MESLIER</a:t>
            </a:r>
            <a:r>
              <a:rPr lang="fr-FR" sz="1100" dirty="0">
                <a:solidFill>
                  <a:srgbClr val="000000"/>
                </a:solidFill>
              </a:rPr>
              <a:t>, Délégué Général de la Fédération des ascenseurs</a:t>
            </a:r>
          </a:p>
          <a:p>
            <a:pPr marL="342900" indent="-342900">
              <a:buFont typeface="Wingdings" panose="05000000000000000000" pitchFamily="2" charset="2"/>
              <a:buChar char="ü"/>
            </a:pPr>
            <a:endParaRPr kumimoji="0" lang="fr-FR" sz="1050" b="0" i="0" u="none" strike="noStrike" kern="1200" cap="none" spc="0" normalizeH="0" baseline="0" noProof="0" dirty="0">
              <a:ln>
                <a:noFill/>
              </a:ln>
              <a:solidFill>
                <a:prstClr val="black"/>
              </a:solidFill>
              <a:effectLst/>
              <a:uLnTx/>
              <a:uFillTx/>
              <a:latin typeface="Calibri"/>
            </a:endParaRPr>
          </a:p>
        </p:txBody>
      </p:sp>
      <p:sp>
        <p:nvSpPr>
          <p:cNvPr id="5" name="ZoneTexte 4">
            <a:extLst>
              <a:ext uri="{FF2B5EF4-FFF2-40B4-BE49-F238E27FC236}">
                <a16:creationId xmlns:a16="http://schemas.microsoft.com/office/drawing/2014/main" id="{63FE7EAE-C43D-0949-8FAC-186D8B7B8A80}"/>
              </a:ext>
            </a:extLst>
          </p:cNvPr>
          <p:cNvSpPr txBox="1"/>
          <p:nvPr/>
        </p:nvSpPr>
        <p:spPr>
          <a:xfrm>
            <a:off x="181837" y="94593"/>
            <a:ext cx="2610138"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b="1" dirty="0">
                <a:solidFill>
                  <a:prstClr val="black"/>
                </a:solidFill>
                <a:latin typeface="Calibri"/>
              </a:rPr>
              <a:t>Programme de la journée</a:t>
            </a:r>
            <a:endParaRPr kumimoji="0" lang="fr-FR" sz="18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85515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E2E4DD65-9DC7-08D9-E68E-C8C6E5C50FC8}"/>
              </a:ext>
            </a:extLst>
          </p:cNvPr>
          <p:cNvSpPr txBox="1"/>
          <p:nvPr/>
        </p:nvSpPr>
        <p:spPr>
          <a:xfrm>
            <a:off x="2102147" y="2536521"/>
            <a:ext cx="4746557" cy="646331"/>
          </a:xfrm>
          <a:prstGeom prst="rect">
            <a:avLst/>
          </a:prstGeom>
          <a:noFill/>
        </p:spPr>
        <p:txBody>
          <a:bodyPr wrap="none" rtlCol="0">
            <a:spAutoFit/>
          </a:bodyPr>
          <a:lstStyle/>
          <a:p>
            <a:pPr algn="ctr"/>
            <a:r>
              <a:rPr lang="fr-FR" sz="3600" b="1" dirty="0"/>
              <a:t>Ouverture du séminaire</a:t>
            </a:r>
          </a:p>
        </p:txBody>
      </p:sp>
      <p:sp>
        <p:nvSpPr>
          <p:cNvPr id="5" name="ZoneTexte 4">
            <a:extLst>
              <a:ext uri="{FF2B5EF4-FFF2-40B4-BE49-F238E27FC236}">
                <a16:creationId xmlns:a16="http://schemas.microsoft.com/office/drawing/2014/main" id="{96083F75-F606-1622-FE07-58CC2F1F7D90}"/>
              </a:ext>
            </a:extLst>
          </p:cNvPr>
          <p:cNvSpPr txBox="1"/>
          <p:nvPr/>
        </p:nvSpPr>
        <p:spPr>
          <a:xfrm>
            <a:off x="-536265" y="-55064"/>
            <a:ext cx="4578874" cy="646331"/>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a:ea typeface="+mn-ea"/>
                <a:cs typeface="+mn-cs"/>
              </a:rPr>
              <a:t>RÉNOVATION DU BTS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a:ea typeface="+mn-ea"/>
                <a:cs typeface="+mn-cs"/>
              </a:rPr>
              <a:t>MAINTENANCE DES SYSTÈMES</a:t>
            </a:r>
          </a:p>
        </p:txBody>
      </p:sp>
      <p:sp>
        <p:nvSpPr>
          <p:cNvPr id="2" name="Rectangle 1"/>
          <p:cNvSpPr/>
          <p:nvPr/>
        </p:nvSpPr>
        <p:spPr>
          <a:xfrm>
            <a:off x="3487120" y="3846096"/>
            <a:ext cx="5043422" cy="573940"/>
          </a:xfrm>
          <a:prstGeom prst="rect">
            <a:avLst/>
          </a:prstGeom>
        </p:spPr>
        <p:txBody>
          <a:bodyPr wrap="square">
            <a:spAutoFit/>
          </a:bodyPr>
          <a:lstStyle/>
          <a:p>
            <a:pPr lvl="0">
              <a:lnSpc>
                <a:spcPct val="150000"/>
              </a:lnSpc>
            </a:pPr>
            <a:r>
              <a:rPr lang="fr-FR" sz="1100" b="1" dirty="0">
                <a:solidFill>
                  <a:srgbClr val="000000"/>
                </a:solidFill>
              </a:rPr>
              <a:t>Emmanuel </a:t>
            </a:r>
            <a:r>
              <a:rPr lang="fr-FR" sz="1100" b="1" dirty="0" err="1">
                <a:solidFill>
                  <a:srgbClr val="000000"/>
                </a:solidFill>
              </a:rPr>
              <a:t>Serna</a:t>
            </a:r>
            <a:r>
              <a:rPr lang="fr-FR" sz="1100" b="1" dirty="0">
                <a:solidFill>
                  <a:srgbClr val="000000"/>
                </a:solidFill>
              </a:rPr>
              <a:t>, </a:t>
            </a:r>
            <a:r>
              <a:rPr lang="fr-FR" sz="1100" dirty="0">
                <a:solidFill>
                  <a:srgbClr val="000000"/>
                </a:solidFill>
              </a:rPr>
              <a:t>Inspecteur Général de l’Éducation, du Sport et de la Recherche</a:t>
            </a:r>
          </a:p>
          <a:p>
            <a:pPr lvl="0">
              <a:lnSpc>
                <a:spcPct val="150000"/>
              </a:lnSpc>
            </a:pPr>
            <a:r>
              <a:rPr lang="fr-FR" sz="1100" b="1" dirty="0">
                <a:solidFill>
                  <a:srgbClr val="000000"/>
                </a:solidFill>
              </a:rPr>
              <a:t>Alain </a:t>
            </a:r>
            <a:r>
              <a:rPr lang="fr-FR" sz="1100" b="1" dirty="0" err="1">
                <a:solidFill>
                  <a:srgbClr val="000000"/>
                </a:solidFill>
              </a:rPr>
              <a:t>Meslier</a:t>
            </a:r>
            <a:r>
              <a:rPr lang="fr-FR" sz="1100" dirty="0">
                <a:solidFill>
                  <a:srgbClr val="000000"/>
                </a:solidFill>
              </a:rPr>
              <a:t>, Délégué Général de la Fédération des ascenseurs</a:t>
            </a:r>
          </a:p>
        </p:txBody>
      </p:sp>
    </p:spTree>
    <p:extLst>
      <p:ext uri="{BB962C8B-B14F-4D97-AF65-F5344CB8AC3E}">
        <p14:creationId xmlns:p14="http://schemas.microsoft.com/office/powerpoint/2010/main" val="3147602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2">
            <a:extLst>
              <a:ext uri="{FF2B5EF4-FFF2-40B4-BE49-F238E27FC236}">
                <a16:creationId xmlns:a16="http://schemas.microsoft.com/office/drawing/2014/main" id="{6DFA70DF-D832-B035-BF80-6BA8C051B41B}"/>
              </a:ext>
            </a:extLst>
          </p:cNvPr>
          <p:cNvGrpSpPr/>
          <p:nvPr/>
        </p:nvGrpSpPr>
        <p:grpSpPr>
          <a:xfrm>
            <a:off x="181837" y="833257"/>
            <a:ext cx="334237" cy="4215650"/>
            <a:chOff x="144780" y="1387907"/>
            <a:chExt cx="334237" cy="3385751"/>
          </a:xfrm>
        </p:grpSpPr>
        <p:sp>
          <p:nvSpPr>
            <p:cNvPr id="6" name="Rectangle 5">
              <a:extLst>
                <a:ext uri="{FF2B5EF4-FFF2-40B4-BE49-F238E27FC236}">
                  <a16:creationId xmlns:a16="http://schemas.microsoft.com/office/drawing/2014/main" id="{67708378-4D4E-EF28-A2E5-0C0A9373AEED}"/>
                </a:ext>
              </a:extLst>
            </p:cNvPr>
            <p:cNvSpPr/>
            <p:nvPr/>
          </p:nvSpPr>
          <p:spPr>
            <a:xfrm>
              <a:off x="144780" y="1387907"/>
              <a:ext cx="334237" cy="3385751"/>
            </a:xfrm>
            <a:prstGeom prst="rect">
              <a:avLst/>
            </a:prstGeom>
            <a:solidFill>
              <a:schemeClr val="tx2">
                <a:lumMod val="40000"/>
                <a:lumOff val="6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endParaRPr lang="fr-FR" dirty="0">
                <a:solidFill>
                  <a:schemeClr val="bg1"/>
                </a:solidFill>
              </a:endParaRPr>
            </a:p>
          </p:txBody>
        </p:sp>
        <p:sp>
          <p:nvSpPr>
            <p:cNvPr id="7" name="Rectangle 6">
              <a:extLst>
                <a:ext uri="{FF2B5EF4-FFF2-40B4-BE49-F238E27FC236}">
                  <a16:creationId xmlns:a16="http://schemas.microsoft.com/office/drawing/2014/main" id="{C80E3BDC-245C-2147-30F7-50EB8BEE8469}"/>
                </a:ext>
              </a:extLst>
            </p:cNvPr>
            <p:cNvSpPr/>
            <p:nvPr/>
          </p:nvSpPr>
          <p:spPr>
            <a:xfrm>
              <a:off x="222063" y="1473929"/>
              <a:ext cx="174018" cy="1337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 name="Rectangle 3"/>
          <p:cNvSpPr/>
          <p:nvPr/>
        </p:nvSpPr>
        <p:spPr>
          <a:xfrm>
            <a:off x="346129" y="1269131"/>
            <a:ext cx="8550643" cy="3565976"/>
          </a:xfrm>
          <a:prstGeom prst="rect">
            <a:avLst/>
          </a:prstGeom>
        </p:spPr>
        <p:txBody>
          <a:bodyPr wrap="square">
            <a:spAutoFit/>
          </a:bodyPr>
          <a:lstStyle/>
          <a:p>
            <a:pPr marL="463550" marR="1905" indent="-6350" algn="just">
              <a:lnSpc>
                <a:spcPct val="104000"/>
              </a:lnSpc>
              <a:spcAft>
                <a:spcPts val="0"/>
              </a:spcAft>
            </a:pPr>
            <a:r>
              <a:rPr lang="fr-FR" i="1" dirty="0">
                <a:solidFill>
                  <a:srgbClr val="000000"/>
                </a:solidFill>
                <a:latin typeface="Calibri" panose="020F0502020204030204" pitchFamily="34" charset="0"/>
                <a:ea typeface="Arial" panose="020B0604020202020204" pitchFamily="34" charset="0"/>
              </a:rPr>
              <a:t>Le guide d’accompagnement pédagogique (GAP) vise à éclairer les professeurs sur les plans didactique et pédagogique pour la mise en œuvre du nouveau référentiel du BTS Maintenance des système (MS) à 4 options : </a:t>
            </a:r>
          </a:p>
          <a:p>
            <a:pPr marL="1200150" marR="1905" lvl="1" indent="-285750" algn="just">
              <a:lnSpc>
                <a:spcPct val="104000"/>
              </a:lnSpc>
              <a:buClr>
                <a:srgbClr val="0070C0"/>
              </a:buClr>
              <a:buFont typeface="Wingdings" panose="05000000000000000000" pitchFamily="2" charset="2"/>
              <a:buChar char="ü"/>
            </a:pPr>
            <a:r>
              <a:rPr lang="fr-FR" i="1" dirty="0">
                <a:solidFill>
                  <a:srgbClr val="000000"/>
                </a:solidFill>
                <a:latin typeface="Calibri" panose="020F0502020204030204" pitchFamily="34" charset="0"/>
                <a:ea typeface="Arial" panose="020B0604020202020204" pitchFamily="34" charset="0"/>
              </a:rPr>
              <a:t>Systèmes de production (SP), </a:t>
            </a:r>
          </a:p>
          <a:p>
            <a:pPr marL="1200150" marR="1905" lvl="1" indent="-285750" algn="just">
              <a:lnSpc>
                <a:spcPct val="104000"/>
              </a:lnSpc>
              <a:buClr>
                <a:srgbClr val="0070C0"/>
              </a:buClr>
              <a:buFont typeface="Wingdings" panose="05000000000000000000" pitchFamily="2" charset="2"/>
              <a:buChar char="ü"/>
            </a:pPr>
            <a:r>
              <a:rPr lang="fr-FR" i="1" dirty="0">
                <a:solidFill>
                  <a:srgbClr val="000000"/>
                </a:solidFill>
                <a:latin typeface="Calibri" panose="020F0502020204030204" pitchFamily="34" charset="0"/>
                <a:ea typeface="Arial" panose="020B0604020202020204" pitchFamily="34" charset="0"/>
              </a:rPr>
              <a:t>Systèmes énergétiques et fluidiques (SEF), </a:t>
            </a:r>
          </a:p>
          <a:p>
            <a:pPr marL="1200150" marR="1905" lvl="1" indent="-285750" algn="just">
              <a:lnSpc>
                <a:spcPct val="104000"/>
              </a:lnSpc>
              <a:buClr>
                <a:srgbClr val="0070C0"/>
              </a:buClr>
              <a:buFont typeface="Wingdings" panose="05000000000000000000" pitchFamily="2" charset="2"/>
              <a:buChar char="ü"/>
            </a:pPr>
            <a:r>
              <a:rPr lang="fr-FR" i="1" dirty="0">
                <a:solidFill>
                  <a:srgbClr val="000000"/>
                </a:solidFill>
                <a:latin typeface="Calibri" panose="020F0502020204030204" pitchFamily="34" charset="0"/>
                <a:ea typeface="Arial" panose="020B0604020202020204" pitchFamily="34" charset="0"/>
              </a:rPr>
              <a:t>Systèmes éoliens (SE)  </a:t>
            </a:r>
          </a:p>
          <a:p>
            <a:pPr marL="1200150" marR="1905" lvl="1" indent="-285750" algn="just">
              <a:lnSpc>
                <a:spcPct val="104000"/>
              </a:lnSpc>
              <a:buClr>
                <a:srgbClr val="0070C0"/>
              </a:buClr>
              <a:buFont typeface="Wingdings" panose="05000000000000000000" pitchFamily="2" charset="2"/>
              <a:buChar char="ü"/>
            </a:pPr>
            <a:r>
              <a:rPr lang="fr-FR" i="1" dirty="0">
                <a:solidFill>
                  <a:srgbClr val="000000"/>
                </a:solidFill>
                <a:latin typeface="Calibri" panose="020F0502020204030204" pitchFamily="34" charset="0"/>
                <a:ea typeface="Arial" panose="020B0604020202020204" pitchFamily="34" charset="0"/>
              </a:rPr>
              <a:t>Systèmes ascenseurs et élévateurs (SAE) </a:t>
            </a:r>
          </a:p>
          <a:p>
            <a:pPr marL="463550" marR="1905" indent="-6350" algn="just">
              <a:lnSpc>
                <a:spcPct val="104000"/>
              </a:lnSpc>
              <a:spcAft>
                <a:spcPts val="0"/>
              </a:spcAft>
            </a:pPr>
            <a:endParaRPr lang="fr-FR" dirty="0">
              <a:solidFill>
                <a:srgbClr val="000000"/>
              </a:solidFill>
              <a:latin typeface="Arial" panose="020B0604020202020204" pitchFamily="34" charset="0"/>
              <a:ea typeface="Arial" panose="020B0604020202020204" pitchFamily="34" charset="0"/>
            </a:endParaRPr>
          </a:p>
          <a:p>
            <a:pPr marL="463550" marR="1905" indent="-6350">
              <a:lnSpc>
                <a:spcPct val="105000"/>
              </a:lnSpc>
            </a:pPr>
            <a:r>
              <a:rPr lang="fr-FR" i="1" dirty="0">
                <a:solidFill>
                  <a:srgbClr val="000000"/>
                </a:solidFill>
                <a:latin typeface="Calibri" panose="020F0502020204030204" pitchFamily="34" charset="0"/>
                <a:ea typeface="Arial" panose="020B0604020202020204" pitchFamily="34" charset="0"/>
              </a:rPr>
              <a:t>Il a été rédigé par les membres du groupe de travail constitué par la DGESCO pour la rénovation du BTS Maintenance des systèmes, groupe composé de représentants de l’Education Nationale.  </a:t>
            </a:r>
            <a:endParaRPr lang="fr-FR" dirty="0">
              <a:solidFill>
                <a:srgbClr val="000000"/>
              </a:solidFill>
              <a:latin typeface="Arial" panose="020B0604020202020204" pitchFamily="34" charset="0"/>
              <a:ea typeface="Arial" panose="020B0604020202020204" pitchFamily="34" charset="0"/>
            </a:endParaRPr>
          </a:p>
          <a:p>
            <a:pPr marL="463550" marR="1905" indent="-6350">
              <a:lnSpc>
                <a:spcPct val="107000"/>
              </a:lnSpc>
              <a:spcAft>
                <a:spcPts val="45"/>
              </a:spcAft>
            </a:pPr>
            <a:r>
              <a:rPr lang="fr-FR" i="1" dirty="0">
                <a:solidFill>
                  <a:srgbClr val="000000"/>
                </a:solidFill>
                <a:latin typeface="Calibri" panose="020F0502020204030204" pitchFamily="34" charset="0"/>
                <a:ea typeface="Arial" panose="020B0604020202020204" pitchFamily="34" charset="0"/>
              </a:rPr>
              <a:t> </a:t>
            </a:r>
            <a:endParaRPr lang="fr-FR" dirty="0">
              <a:solidFill>
                <a:srgbClr val="000000"/>
              </a:solidFill>
              <a:latin typeface="Arial" panose="020B0604020202020204" pitchFamily="34" charset="0"/>
              <a:ea typeface="Arial" panose="020B0604020202020204" pitchFamily="34" charset="0"/>
            </a:endParaRPr>
          </a:p>
        </p:txBody>
      </p:sp>
      <p:sp>
        <p:nvSpPr>
          <p:cNvPr id="5" name="ZoneTexte 4">
            <a:extLst>
              <a:ext uri="{FF2B5EF4-FFF2-40B4-BE49-F238E27FC236}">
                <a16:creationId xmlns:a16="http://schemas.microsoft.com/office/drawing/2014/main" id="{B9235808-67FB-D408-030A-9E63CAF702E1}"/>
              </a:ext>
            </a:extLst>
          </p:cNvPr>
          <p:cNvSpPr txBox="1"/>
          <p:nvPr/>
        </p:nvSpPr>
        <p:spPr>
          <a:xfrm>
            <a:off x="598526" y="94593"/>
            <a:ext cx="239219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a:ea typeface="+mn-ea"/>
                <a:cs typeface="+mn-cs"/>
              </a:rPr>
              <a:t>Introduction – le</a:t>
            </a:r>
            <a:r>
              <a:rPr kumimoji="0" lang="fr-FR" sz="1800" b="1" i="0" u="none" strike="noStrike" kern="1200" cap="none" spc="0" normalizeH="0" noProof="0" dirty="0">
                <a:ln>
                  <a:noFill/>
                </a:ln>
                <a:solidFill>
                  <a:prstClr val="black"/>
                </a:solidFill>
                <a:effectLst/>
                <a:uLnTx/>
                <a:uFillTx/>
                <a:latin typeface="Calibri"/>
                <a:ea typeface="+mn-ea"/>
                <a:cs typeface="+mn-cs"/>
              </a:rPr>
              <a:t> G.A.P.</a:t>
            </a:r>
            <a:endParaRPr kumimoji="0" lang="fr-FR" sz="18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99038628"/>
      </p:ext>
    </p:extLst>
  </p:cSld>
  <p:clrMapOvr>
    <a:masterClrMapping/>
  </p:clrMapOvr>
</p:sld>
</file>

<file path=ppt/theme/theme1.xml><?xml version="1.0" encoding="utf-8"?>
<a:theme xmlns:a="http://schemas.openxmlformats.org/drawingml/2006/main" name="page de presentation et de partie">
  <a:themeElements>
    <a:clrScheme name="Palissad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page de presentation et de partie">
  <a:themeElements>
    <a:clrScheme name="Palissad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page de presentation et de partie">
  <a:themeElements>
    <a:clrScheme name="Palissad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page de presentation et de partie">
  <a:themeElements>
    <a:clrScheme name="Palissad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4_page de presentation et de partie">
  <a:themeElements>
    <a:clrScheme name="Palissad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5_page de presentation et de partie">
  <a:themeElements>
    <a:clrScheme name="Palissad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3AB55E0CC5DA459F57F5A42893F46A005A087D358B12CA4E82A8A8BA9B8A8CF200D3544DBFAD4F664AA25DF68E6D1F0A9E00689F2856DFEDCE40890FDCED81A7DFC9004B2C6109FE78734FA1BFBA370D2D27D9" ma:contentTypeVersion="2" ma:contentTypeDescription="Crée un document." ma:contentTypeScope="" ma:versionID="bb27ba1bbeb667412e9bb2d93099311f">
  <xsd:schema xmlns:xsd="http://www.w3.org/2001/XMLSchema" xmlns:xs="http://www.w3.org/2001/XMLSchema" xmlns:p="http://schemas.microsoft.com/office/2006/metadata/properties" xmlns:ns2="d9b8819f-644e-4e2e-bf09-8a76532e681c" targetNamespace="http://schemas.microsoft.com/office/2006/metadata/properties" ma:root="true" ma:fieldsID="974c2ac12628b5015b2945173a957d44" ns2:_="">
    <xsd:import namespace="d9b8819f-644e-4e2e-bf09-8a76532e681c"/>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b8819f-644e-4e2e-bf09-8a76532e681c" elementFormDefault="qualified">
    <xsd:import namespace="http://schemas.microsoft.com/office/2006/documentManagement/types"/>
    <xsd:import namespace="http://schemas.microsoft.com/office/infopath/2007/PartnerControls"/>
    <xsd:element name="Description0" ma:index="8" nillable="true" ma:displayName="Description" ma:description="Description du document"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escription0 xmlns="d9b8819f-644e-4e2e-bf09-8a76532e681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28F9CF5-CB29-41B4-B267-475D20FB81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b8819f-644e-4e2e-bf09-8a76532e68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2790E1-966A-497A-ABBD-24ECAA34A18E}">
  <ds:schemaRefs>
    <ds:schemaRef ds:uri="http://www.w3.org/XML/1998/namespace"/>
    <ds:schemaRef ds:uri="http://schemas.microsoft.com/office/2006/metadata/properties"/>
    <ds:schemaRef ds:uri="d9b8819f-644e-4e2e-bf09-8a76532e681c"/>
    <ds:schemaRef ds:uri="http://schemas.microsoft.com/office/2006/documentManagement/types"/>
    <ds:schemaRef ds:uri="http://purl.org/dc/terms/"/>
    <ds:schemaRef ds:uri="http://purl.org/dc/elements/1.1/"/>
    <ds:schemaRef ds:uri="http://schemas.openxmlformats.org/package/2006/metadata/core-propertie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1D6BD7C5-AE49-4865-8DE9-44AE75ECC2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1259</Words>
  <PresentationFormat>Affichage à l'écran (16:9)</PresentationFormat>
  <Paragraphs>116</Paragraphs>
  <Slides>15</Slides>
  <Notes>4</Notes>
  <HiddenSlides>0</HiddenSlides>
  <MMClips>0</MMClips>
  <ScaleCrop>false</ScaleCrop>
  <HeadingPairs>
    <vt:vector size="6" baseType="variant">
      <vt:variant>
        <vt:lpstr>Polices utilisées</vt:lpstr>
      </vt:variant>
      <vt:variant>
        <vt:i4>4</vt:i4>
      </vt:variant>
      <vt:variant>
        <vt:lpstr>Thème</vt:lpstr>
      </vt:variant>
      <vt:variant>
        <vt:i4>6</vt:i4>
      </vt:variant>
      <vt:variant>
        <vt:lpstr>Titres des diapositives</vt:lpstr>
      </vt:variant>
      <vt:variant>
        <vt:i4>15</vt:i4>
      </vt:variant>
    </vt:vector>
  </HeadingPairs>
  <TitlesOfParts>
    <vt:vector size="25" baseType="lpstr">
      <vt:lpstr>Arial</vt:lpstr>
      <vt:lpstr>Calibri</vt:lpstr>
      <vt:lpstr>Verdana</vt:lpstr>
      <vt:lpstr>Wingdings</vt:lpstr>
      <vt:lpstr>page de presentation et de partie</vt:lpstr>
      <vt:lpstr>2_page de presentation et de partie</vt:lpstr>
      <vt:lpstr>1_page de presentation et de partie</vt:lpstr>
      <vt:lpstr>3_page de presentation et de partie</vt:lpstr>
      <vt:lpstr>4_page de presentation et de partie</vt:lpstr>
      <vt:lpstr>5_page de presentation et de partie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2015-02-04T16:19:06Z</cp:lastPrinted>
  <dcterms:created xsi:type="dcterms:W3CDTF">2015-02-04T10:43:31Z</dcterms:created>
  <dcterms:modified xsi:type="dcterms:W3CDTF">2023-06-17T08:58:20Z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0x010100873AB55E0CC5DA459F57F5A42893F46A005A087D358B12CA4E82A8A8BA9B8A8CF200D3544DBFAD4F664AA25DF68E6D1F0A9E00689F2856DFEDCE40890FDCED81A7DFC9004B2C6109FE78734FA1BFBA370D2D27D9</vt:lpwstr>
  </property>
</Properties>
</file>