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4"/>
    <p:sldMasterId id="2147483686" r:id="rId5"/>
    <p:sldMasterId id="2147483683" r:id="rId6"/>
    <p:sldMasterId id="2147483689" r:id="rId7"/>
    <p:sldMasterId id="2147483693" r:id="rId8"/>
    <p:sldMasterId id="2147483696" r:id="rId9"/>
  </p:sldMasterIdLst>
  <p:notesMasterIdLst>
    <p:notesMasterId r:id="rId42"/>
  </p:notesMasterIdLst>
  <p:handoutMasterIdLst>
    <p:handoutMasterId r:id="rId43"/>
  </p:handoutMasterIdLst>
  <p:sldIdLst>
    <p:sldId id="451" r:id="rId10"/>
    <p:sldId id="522" r:id="rId11"/>
    <p:sldId id="523" r:id="rId12"/>
    <p:sldId id="524" r:id="rId13"/>
    <p:sldId id="525" r:id="rId14"/>
    <p:sldId id="526" r:id="rId15"/>
    <p:sldId id="527" r:id="rId16"/>
    <p:sldId id="528" r:id="rId17"/>
    <p:sldId id="529" r:id="rId18"/>
    <p:sldId id="530" r:id="rId19"/>
    <p:sldId id="531" r:id="rId20"/>
    <p:sldId id="532" r:id="rId21"/>
    <p:sldId id="533" r:id="rId22"/>
    <p:sldId id="534" r:id="rId23"/>
    <p:sldId id="535" r:id="rId24"/>
    <p:sldId id="536" r:id="rId25"/>
    <p:sldId id="537" r:id="rId26"/>
    <p:sldId id="538" r:id="rId27"/>
    <p:sldId id="539" r:id="rId28"/>
    <p:sldId id="540" r:id="rId29"/>
    <p:sldId id="541" r:id="rId30"/>
    <p:sldId id="542" r:id="rId31"/>
    <p:sldId id="543" r:id="rId32"/>
    <p:sldId id="693" r:id="rId33"/>
    <p:sldId id="544" r:id="rId34"/>
    <p:sldId id="545" r:id="rId35"/>
    <p:sldId id="546" r:id="rId36"/>
    <p:sldId id="547" r:id="rId37"/>
    <p:sldId id="548" r:id="rId38"/>
    <p:sldId id="549" r:id="rId39"/>
    <p:sldId id="550" r:id="rId40"/>
    <p:sldId id="551" r:id="rId41"/>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NF BTS MS avril 2023" id="{065D17C2-B175-4333-90B1-AE51DA26E660}">
          <p14:sldIdLst/>
        </p14:section>
        <p14:section name="Programme de la première journée" id="{DC6C6A03-5C27-4F9A-A865-6D13F5715B08}">
          <p14:sldIdLst/>
        </p14:section>
        <p14:section name="Ouverture" id="{442540A5-B84A-455D-8564-D2471DC170B3}">
          <p14:sldIdLst/>
        </p14:section>
        <p14:section name="La branche professionnelle des ascenseurs" id="{FFEF164D-4E66-4D90-9FCA-BAC222EB8505}">
          <p14:sldIdLst/>
        </p14:section>
        <p14:section name="L'OREAL Usine 4.0" id="{EDCBCB33-6B20-424E-8CC7-4447796C2CCD}">
          <p14:sldIdLst/>
        </p14:section>
        <p14:section name="Les différents pôles d'activités - commentaires associés" id="{35AF8228-3CDF-47F8-B6B2-7ADA321550CE}">
          <p14:sldIdLst/>
        </p14:section>
        <p14:section name="Avant propos - La maintenance corrective Pôle 1" id="{7906CAC4-37DB-4802-A041-42B9F0A59D8F}">
          <p14:sldIdLst/>
        </p14:section>
        <p14:section name="La maintenance préventive Pôle 2" id="{6E965AB7-A47F-49CC-95E9-7C6DD6ABD16A}">
          <p14:sldIdLst/>
        </p14:section>
        <p14:section name="Amélioration d'un bien ou d'une organisation Pôle 3" id="{367E66D8-53A6-4A03-B013-9732DAA8D938}">
          <p14:sldIdLst/>
        </p14:section>
        <p14:section name="Organisation de la maintenance Pôle 5" id="{5D4C5C8E-9A49-45AA-88BC-14A9F44B8AE7}">
          <p14:sldIdLst/>
        </p14:section>
        <p14:section name="Intégration d'un bien Pôle 4" id="{802A118E-91A7-4ED6-9F68-FCF029DF5ACF}">
          <p14:sldIdLst/>
        </p14:section>
        <p14:section name="Exemple de suivi des apprenants" id="{FEC9EC38-1B49-4152-A7D2-7CDBC57C42C8}">
          <p14:sldIdLst/>
        </p14:section>
        <p14:section name="L'évolution des plateaux techniques" id="{935F29EE-0F87-4C72-885D-118A45A84B81}">
          <p14:sldIdLst>
            <p14:sldId id="45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693"/>
            <p14:sldId id="544"/>
            <p14:sldId id="545"/>
            <p14:sldId id="546"/>
            <p14:sldId id="547"/>
            <p14:sldId id="548"/>
            <p14:sldId id="549"/>
            <p14:sldId id="550"/>
            <p14:sldId id="55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006831"/>
    <a:srgbClr val="22F083"/>
    <a:srgbClr val="8BF0A8"/>
    <a:srgbClr val="7BF0E9"/>
    <a:srgbClr val="B9C5A4"/>
    <a:srgbClr val="F4CEB4"/>
    <a:srgbClr val="E7A87D"/>
    <a:srgbClr val="F4B083"/>
    <a:srgbClr val="F4B4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85493" autoAdjust="0"/>
  </p:normalViewPr>
  <p:slideViewPr>
    <p:cSldViewPr snapToGrid="0" snapToObjects="1">
      <p:cViewPr varScale="1">
        <p:scale>
          <a:sx n="83" d="100"/>
          <a:sy n="83" d="100"/>
        </p:scale>
        <p:origin x="84" y="130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D9186E-EAA7-3A42-AFD2-CC349621202A}" type="datetimeFigureOut">
              <a:rPr lang="fr-FR" smtClean="0"/>
              <a:t>17/06/2023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8815B8-4CE2-F247-96EE-D0C173663BEB}" type="slidenum">
              <a:rPr lang="fr-FR" smtClean="0"/>
              <a:t>‹N°›</a:t>
            </a:fld>
            <a:endParaRPr lang="fr-FR"/>
          </a:p>
        </p:txBody>
      </p:sp>
    </p:spTree>
    <p:extLst>
      <p:ext uri="{BB962C8B-B14F-4D97-AF65-F5344CB8AC3E}">
        <p14:creationId xmlns:p14="http://schemas.microsoft.com/office/powerpoint/2010/main" val="1870149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EF2D4-44B9-F34D-AC77-36ED78FDDA30}" type="datetimeFigureOut">
              <a:rPr lang="fr-FR" smtClean="0"/>
              <a:t>17/06/2023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D7BDEA-8EA0-FE4F-8E67-406CE035A260}" type="slidenum">
              <a:rPr lang="fr-FR" smtClean="0"/>
              <a:t>‹N°›</a:t>
            </a:fld>
            <a:endParaRPr lang="fr-FR"/>
          </a:p>
        </p:txBody>
      </p:sp>
    </p:spTree>
    <p:extLst>
      <p:ext uri="{BB962C8B-B14F-4D97-AF65-F5344CB8AC3E}">
        <p14:creationId xmlns:p14="http://schemas.microsoft.com/office/powerpoint/2010/main" val="25537604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3</a:t>
            </a:fld>
            <a:endParaRPr lang="fr-FR"/>
          </a:p>
        </p:txBody>
      </p:sp>
    </p:spTree>
    <p:extLst>
      <p:ext uri="{BB962C8B-B14F-4D97-AF65-F5344CB8AC3E}">
        <p14:creationId xmlns:p14="http://schemas.microsoft.com/office/powerpoint/2010/main" val="319649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t>6</a:t>
            </a:fld>
            <a:endParaRPr lang="fr-FR"/>
          </a:p>
        </p:txBody>
      </p:sp>
    </p:spTree>
    <p:extLst>
      <p:ext uri="{BB962C8B-B14F-4D97-AF65-F5344CB8AC3E}">
        <p14:creationId xmlns:p14="http://schemas.microsoft.com/office/powerpoint/2010/main" val="48017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D7BDEA-8EA0-FE4F-8E67-406CE035A260}" type="slidenum">
              <a:rPr lang="fr-FR" smtClean="0"/>
              <a:t>31</a:t>
            </a:fld>
            <a:endParaRPr lang="fr-FR"/>
          </a:p>
        </p:txBody>
      </p:sp>
    </p:spTree>
    <p:extLst>
      <p:ext uri="{BB962C8B-B14F-4D97-AF65-F5344CB8AC3E}">
        <p14:creationId xmlns:p14="http://schemas.microsoft.com/office/powerpoint/2010/main" val="2729280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674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99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86044-A807-7ED3-A71B-032EE9D4FEA8}"/>
              </a:ext>
            </a:extLst>
          </p:cNvPr>
          <p:cNvSpPr>
            <a:spLocks noGrp="1"/>
          </p:cNvSpPr>
          <p:nvPr>
            <p:ph type="title" hasCustomPrompt="1"/>
          </p:nvPr>
        </p:nvSpPr>
        <p:spPr>
          <a:xfrm>
            <a:off x="1261597" y="2426572"/>
            <a:ext cx="6620806" cy="993775"/>
          </a:xfrm>
          <a:prstGeom prst="rect">
            <a:avLst/>
          </a:prstGeom>
        </p:spPr>
        <p:txBody>
          <a:bodyPr/>
          <a:lstStyle>
            <a:lvl1pPr algn="ctr">
              <a:defRPr/>
            </a:lvl1pPr>
          </a:lstStyle>
          <a:p>
            <a:r>
              <a:rPr lang="fr-FR" dirty="0"/>
              <a:t>TITRE</a:t>
            </a:r>
          </a:p>
        </p:txBody>
      </p:sp>
    </p:spTree>
    <p:extLst>
      <p:ext uri="{BB962C8B-B14F-4D97-AF65-F5344CB8AC3E}">
        <p14:creationId xmlns:p14="http://schemas.microsoft.com/office/powerpoint/2010/main" val="67207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2391" y="195486"/>
            <a:ext cx="8061608" cy="720000"/>
          </a:xfrm>
        </p:spPr>
        <p:txBody>
          <a:bodyPr/>
          <a:lstStyle>
            <a:lvl1pPr algn="r">
              <a:defRPr/>
            </a:lvl1pPr>
          </a:lstStyle>
          <a:p>
            <a:r>
              <a:rPr lang="fr-FR" dirty="0"/>
              <a:t>Titre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33575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
            <a:extLst>
              <a:ext uri="{FF2B5EF4-FFF2-40B4-BE49-F238E27FC236}">
                <a16:creationId xmlns:a16="http://schemas.microsoft.com/office/drawing/2014/main" id="{FE962CCA-1BA4-8249-A4F2-8AC5E968A456}"/>
              </a:ext>
            </a:extLst>
          </p:cNvPr>
          <p:cNvSpPr>
            <a:spLocks noGrp="1" noChangeArrowheads="1"/>
          </p:cNvSpPr>
          <p:nvPr>
            <p:ph type="ftr" sz="quarter" idx="10"/>
          </p:nvPr>
        </p:nvSpPr>
        <p:spPr>
          <a:ln/>
        </p:spPr>
        <p:txBody>
          <a:bodyPr/>
          <a:lstStyle>
            <a:lvl1pPr>
              <a:defRPr/>
            </a:lvl1pPr>
          </a:lstStyle>
          <a:p>
            <a:pPr>
              <a:defRPr/>
            </a:pPr>
            <a:r>
              <a:rPr lang="fr-FR" altLang="fr-FR"/>
              <a:t>mars 2019</a:t>
            </a:r>
          </a:p>
        </p:txBody>
      </p:sp>
      <p:sp>
        <p:nvSpPr>
          <p:cNvPr id="5" name="Rectangle 3">
            <a:extLst>
              <a:ext uri="{FF2B5EF4-FFF2-40B4-BE49-F238E27FC236}">
                <a16:creationId xmlns:a16="http://schemas.microsoft.com/office/drawing/2014/main" id="{E8BBB529-08F9-664B-A1B0-FAE3FBDC08EE}"/>
              </a:ext>
            </a:extLst>
          </p:cNvPr>
          <p:cNvSpPr>
            <a:spLocks noGrp="1" noChangeArrowheads="1"/>
          </p:cNvSpPr>
          <p:nvPr>
            <p:ph type="sldNum" sz="quarter" idx="11"/>
          </p:nvPr>
        </p:nvSpPr>
        <p:spPr>
          <a:ln/>
        </p:spPr>
        <p:txBody>
          <a:bodyPr/>
          <a:lstStyle>
            <a:lvl1pPr>
              <a:defRPr/>
            </a:lvl1pPr>
          </a:lstStyle>
          <a:p>
            <a:fld id="{4781CA4A-99AC-F941-8B05-3ACDEC56623C}" type="slidenum">
              <a:rPr lang="fr-FR" altLang="fr-FR"/>
              <a:pPr/>
              <a:t>‹N°›</a:t>
            </a:fld>
            <a:endParaRPr lang="fr-FR" altLang="fr-FR"/>
          </a:p>
        </p:txBody>
      </p:sp>
      <p:sp>
        <p:nvSpPr>
          <p:cNvPr id="6" name="Rectangle 16">
            <a:extLst>
              <a:ext uri="{FF2B5EF4-FFF2-40B4-BE49-F238E27FC236}">
                <a16:creationId xmlns:a16="http://schemas.microsoft.com/office/drawing/2014/main" id="{1DAEBF49-7C98-EB4A-B517-262F376B9D36}"/>
              </a:ext>
            </a:extLst>
          </p:cNvPr>
          <p:cNvSpPr>
            <a:spLocks noGrp="1" noChangeArrowheads="1"/>
          </p:cNvSpPr>
          <p:nvPr>
            <p:ph type="dt" sz="half" idx="12"/>
          </p:nvPr>
        </p:nvSpPr>
        <p:spPr>
          <a:ln/>
        </p:spPr>
        <p:txBody>
          <a:bodyPr/>
          <a:lstStyle>
            <a:lvl1pPr>
              <a:defRPr/>
            </a:lvl1pPr>
          </a:lstStyle>
          <a:p>
            <a:pPr>
              <a:defRPr/>
            </a:pPr>
            <a:endParaRPr lang="fr-FR" altLang="fr-FR"/>
          </a:p>
        </p:txBody>
      </p:sp>
    </p:spTree>
    <p:extLst>
      <p:ext uri="{BB962C8B-B14F-4D97-AF65-F5344CB8AC3E}">
        <p14:creationId xmlns:p14="http://schemas.microsoft.com/office/powerpoint/2010/main" val="2699272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90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2462400"/>
            <a:ext cx="5897726" cy="1581120"/>
          </a:xfrm>
          <a:prstGeom prst="rect">
            <a:avLst/>
          </a:prstGeom>
        </p:spPr>
        <p:txBody>
          <a:bodyPr anchor="t" anchorCtr="0">
            <a:normAutofit/>
          </a:bodyPr>
          <a:lstStyle>
            <a:lvl1pPr>
              <a:defRPr sz="1500" baseline="0"/>
            </a:lvl1pPr>
          </a:lstStyle>
          <a:p>
            <a:r>
              <a:rPr lang="fr-FR" dirty="0"/>
              <a:t>Contacts :</a:t>
            </a:r>
          </a:p>
        </p:txBody>
      </p:sp>
    </p:spTree>
    <p:extLst>
      <p:ext uri="{BB962C8B-B14F-4D97-AF65-F5344CB8AC3E}">
        <p14:creationId xmlns:p14="http://schemas.microsoft.com/office/powerpoint/2010/main" val="1707688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8" name="Espace réservé du numéro de diapositive 7"/>
          <p:cNvSpPr>
            <a:spLocks noGrp="1"/>
          </p:cNvSpPr>
          <p:nvPr>
            <p:ph type="sldNum" sz="quarter" idx="12"/>
          </p:nvPr>
        </p:nvSpPr>
        <p:spPr bwMode="gray">
          <a:xfrm>
            <a:off x="7434000" y="4796511"/>
            <a:ext cx="1350000" cy="360000"/>
          </a:xfrm>
        </p:spPr>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pic>
        <p:nvPicPr>
          <p:cNvPr id="13" name="Image 12">
            <a:extLst>
              <a:ext uri="{FF2B5EF4-FFF2-40B4-BE49-F238E27FC236}">
                <a16:creationId xmlns:a16="http://schemas.microsoft.com/office/drawing/2014/main" id="{ED506F14-ED0D-7542-8543-B7C07D594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46496" y="360000"/>
            <a:ext cx="1737504" cy="1076215"/>
          </a:xfrm>
          <a:prstGeom prst="rect">
            <a:avLst/>
          </a:prstGeom>
        </p:spPr>
      </p:pic>
      <p:pic>
        <p:nvPicPr>
          <p:cNvPr id="14" name="Image 13">
            <a:extLst>
              <a:ext uri="{FF2B5EF4-FFF2-40B4-BE49-F238E27FC236}">
                <a16:creationId xmlns:a16="http://schemas.microsoft.com/office/drawing/2014/main" id="{D87260C3-EF3A-0B48-9C85-9F85D7A88D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000" y="180000"/>
            <a:ext cx="1587803" cy="1440000"/>
          </a:xfrm>
          <a:prstGeom prst="rect">
            <a:avLst/>
          </a:prstGeom>
        </p:spPr>
      </p:pic>
    </p:spTree>
    <p:extLst>
      <p:ext uri="{BB962C8B-B14F-4D97-AF65-F5344CB8AC3E}">
        <p14:creationId xmlns:p14="http://schemas.microsoft.com/office/powerpoint/2010/main" val="2513807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2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50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e fin -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7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73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86044-A807-7ED3-A71B-032EE9D4FEA8}"/>
              </a:ext>
            </a:extLst>
          </p:cNvPr>
          <p:cNvSpPr>
            <a:spLocks noGrp="1"/>
          </p:cNvSpPr>
          <p:nvPr>
            <p:ph type="title" hasCustomPrompt="1"/>
          </p:nvPr>
        </p:nvSpPr>
        <p:spPr>
          <a:xfrm>
            <a:off x="1261597" y="2426572"/>
            <a:ext cx="6620806" cy="993775"/>
          </a:xfrm>
          <a:prstGeom prst="rect">
            <a:avLst/>
          </a:prstGeom>
        </p:spPr>
        <p:txBody>
          <a:bodyPr/>
          <a:lstStyle>
            <a:lvl1pPr algn="ctr">
              <a:defRPr/>
            </a:lvl1pPr>
          </a:lstStyle>
          <a:p>
            <a:r>
              <a:rPr lang="fr-FR" dirty="0"/>
              <a:t>TITRE</a:t>
            </a:r>
          </a:p>
        </p:txBody>
      </p:sp>
    </p:spTree>
    <p:extLst>
      <p:ext uri="{BB962C8B-B14F-4D97-AF65-F5344CB8AC3E}">
        <p14:creationId xmlns:p14="http://schemas.microsoft.com/office/powerpoint/2010/main" val="292037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2462400"/>
            <a:ext cx="5897726" cy="1581120"/>
          </a:xfrm>
          <a:prstGeom prst="rect">
            <a:avLst/>
          </a:prstGeom>
        </p:spPr>
        <p:txBody>
          <a:bodyPr anchor="t" anchorCtr="0">
            <a:normAutofit/>
          </a:bodyPr>
          <a:lstStyle>
            <a:lvl1pPr>
              <a:defRPr sz="1500" baseline="0"/>
            </a:lvl1pPr>
          </a:lstStyle>
          <a:p>
            <a:r>
              <a:rPr lang="fr-FR" dirty="0"/>
              <a:t>Contacts :</a:t>
            </a:r>
          </a:p>
        </p:txBody>
      </p:sp>
    </p:spTree>
    <p:extLst>
      <p:ext uri="{BB962C8B-B14F-4D97-AF65-F5344CB8AC3E}">
        <p14:creationId xmlns:p14="http://schemas.microsoft.com/office/powerpoint/2010/main" val="12147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06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2462400"/>
            <a:ext cx="5897726" cy="1581120"/>
          </a:xfrm>
          <a:prstGeom prst="rect">
            <a:avLst/>
          </a:prstGeom>
        </p:spPr>
        <p:txBody>
          <a:bodyPr anchor="t" anchorCtr="0">
            <a:normAutofit/>
          </a:bodyPr>
          <a:lstStyle>
            <a:lvl1pPr>
              <a:defRPr sz="1500" baseline="0"/>
            </a:lvl1pPr>
          </a:lstStyle>
          <a:p>
            <a:r>
              <a:rPr lang="fr-FR" dirty="0"/>
              <a:t>Contacts :</a:t>
            </a:r>
          </a:p>
        </p:txBody>
      </p:sp>
    </p:spTree>
    <p:extLst>
      <p:ext uri="{BB962C8B-B14F-4D97-AF65-F5344CB8AC3E}">
        <p14:creationId xmlns:p14="http://schemas.microsoft.com/office/powerpoint/2010/main" val="378999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5.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13.xml"/><Relationship Id="rId9"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B122F1-A62C-814C-9DE9-B24714E450C9}"/>
              </a:ext>
            </a:extLst>
          </p:cNvPr>
          <p:cNvSpPr/>
          <p:nvPr userDrawn="1"/>
        </p:nvSpPr>
        <p:spPr>
          <a:xfrm>
            <a:off x="782595" y="914400"/>
            <a:ext cx="7588470" cy="346893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7" name="ZoneTexte 6">
            <a:extLst>
              <a:ext uri="{FF2B5EF4-FFF2-40B4-BE49-F238E27FC236}">
                <a16:creationId xmlns:a16="http://schemas.microsoft.com/office/drawing/2014/main" id="{38E75FC0-218F-6543-AEDF-85999A11CED2}"/>
              </a:ext>
            </a:extLst>
          </p:cNvPr>
          <p:cNvSpPr txBox="1"/>
          <p:nvPr userDrawn="1"/>
        </p:nvSpPr>
        <p:spPr>
          <a:xfrm>
            <a:off x="1635266" y="1356069"/>
            <a:ext cx="5873467" cy="1384995"/>
          </a:xfrm>
          <a:prstGeom prst="rect">
            <a:avLst/>
          </a:prstGeom>
          <a:noFill/>
        </p:spPr>
        <p:txBody>
          <a:bodyPr wrap="none" rtlCol="0">
            <a:spAutoFit/>
          </a:bodyPr>
          <a:lstStyle/>
          <a:p>
            <a:pPr algn="ctr"/>
            <a:r>
              <a:rPr lang="fr-FR" sz="2800" b="1" kern="1200" dirty="0">
                <a:solidFill>
                  <a:schemeClr val="tx2">
                    <a:lumMod val="50000"/>
                  </a:schemeClr>
                </a:solidFill>
                <a:effectLst/>
                <a:latin typeface="+mn-lt"/>
                <a:ea typeface="+mn-ea"/>
                <a:cs typeface="+mn-cs"/>
              </a:rPr>
              <a:t>RÉNOVATION DES RÉFÉRENTIELS </a:t>
            </a:r>
          </a:p>
          <a:p>
            <a:pPr algn="ctr"/>
            <a:r>
              <a:rPr lang="fr-FR" sz="2800" b="1" kern="1200" dirty="0">
                <a:solidFill>
                  <a:schemeClr val="tx2">
                    <a:lumMod val="50000"/>
                  </a:schemeClr>
                </a:solidFill>
                <a:effectLst/>
                <a:latin typeface="+mn-lt"/>
                <a:ea typeface="+mn-ea"/>
                <a:cs typeface="+mn-cs"/>
              </a:rPr>
              <a:t>DU</a:t>
            </a:r>
            <a:r>
              <a:rPr lang="fr-FR" sz="2800" b="1" kern="1200" baseline="0" dirty="0">
                <a:solidFill>
                  <a:schemeClr val="tx2">
                    <a:lumMod val="50000"/>
                  </a:schemeClr>
                </a:solidFill>
                <a:effectLst/>
                <a:latin typeface="+mn-lt"/>
                <a:ea typeface="+mn-ea"/>
                <a:cs typeface="+mn-cs"/>
              </a:rPr>
              <a:t> BTS MAINTENANCE DES SYSTÈMES</a:t>
            </a:r>
            <a:endParaRPr lang="fr-FR" sz="2800" b="1" kern="1200" dirty="0">
              <a:solidFill>
                <a:schemeClr val="tx2">
                  <a:lumMod val="50000"/>
                </a:schemeClr>
              </a:solidFill>
              <a:effectLst/>
              <a:latin typeface="+mn-lt"/>
              <a:ea typeface="+mn-ea"/>
              <a:cs typeface="+mn-cs"/>
            </a:endParaRPr>
          </a:p>
          <a:p>
            <a:endParaRPr lang="fr-FR" sz="2800" dirty="0"/>
          </a:p>
        </p:txBody>
      </p:sp>
      <p:sp>
        <p:nvSpPr>
          <p:cNvPr id="41" name="ZoneTexte 40">
            <a:extLst>
              <a:ext uri="{FF2B5EF4-FFF2-40B4-BE49-F238E27FC236}">
                <a16:creationId xmlns:a16="http://schemas.microsoft.com/office/drawing/2014/main" id="{03000E6B-5526-0B42-9BA5-4326BEFA07FF}"/>
              </a:ext>
            </a:extLst>
          </p:cNvPr>
          <p:cNvSpPr txBox="1"/>
          <p:nvPr userDrawn="1"/>
        </p:nvSpPr>
        <p:spPr>
          <a:xfrm>
            <a:off x="782595" y="2683201"/>
            <a:ext cx="7587967" cy="973142"/>
          </a:xfrm>
          <a:prstGeom prst="rect">
            <a:avLst/>
          </a:prstGeom>
          <a:solidFill>
            <a:schemeClr val="bg1">
              <a:lumMod val="65000"/>
            </a:schemeClr>
          </a:solidFill>
        </p:spPr>
        <p:txBody>
          <a:bodyPr wrap="square" rtlCol="0">
            <a:spAutoFit/>
          </a:bodyPr>
          <a:lstStyle/>
          <a:p>
            <a:endParaRPr lang="fr-FR" dirty="0"/>
          </a:p>
        </p:txBody>
      </p:sp>
      <p:pic>
        <p:nvPicPr>
          <p:cNvPr id="8" name="Image 7">
            <a:extLst>
              <a:ext uri="{FF2B5EF4-FFF2-40B4-BE49-F238E27FC236}">
                <a16:creationId xmlns:a16="http://schemas.microsoft.com/office/drawing/2014/main" id="{24387902-D5AD-BF65-471D-BD175FFA0B5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656" y="79239"/>
            <a:ext cx="902594" cy="819278"/>
          </a:xfrm>
          <a:prstGeom prst="rect">
            <a:avLst/>
          </a:prstGeom>
        </p:spPr>
      </p:pic>
      <p:sp>
        <p:nvSpPr>
          <p:cNvPr id="2" name="ZoneTexte 1">
            <a:extLst>
              <a:ext uri="{FF2B5EF4-FFF2-40B4-BE49-F238E27FC236}">
                <a16:creationId xmlns:a16="http://schemas.microsoft.com/office/drawing/2014/main" id="{9EAFDFBD-EC4C-9A71-BE29-35F92D0AE3C6}"/>
              </a:ext>
            </a:extLst>
          </p:cNvPr>
          <p:cNvSpPr txBox="1"/>
          <p:nvPr userDrawn="1"/>
        </p:nvSpPr>
        <p:spPr>
          <a:xfrm>
            <a:off x="776251" y="2737039"/>
            <a:ext cx="3024596" cy="923330"/>
          </a:xfrm>
          <a:prstGeom prst="rect">
            <a:avLst/>
          </a:prstGeom>
          <a:noFill/>
        </p:spPr>
        <p:txBody>
          <a:bodyPr wrap="square" rtlCol="0">
            <a:spAutoFit/>
          </a:bodyPr>
          <a:lstStyle/>
          <a:p>
            <a:pPr algn="ctr"/>
            <a:r>
              <a:rPr lang="fr-FR" b="1" dirty="0">
                <a:solidFill>
                  <a:schemeClr val="tx2">
                    <a:lumMod val="75000"/>
                  </a:schemeClr>
                </a:solidFill>
              </a:rPr>
              <a:t>PNF </a:t>
            </a:r>
          </a:p>
          <a:p>
            <a:pPr algn="ctr"/>
            <a:r>
              <a:rPr lang="fr-FR" b="1" dirty="0">
                <a:solidFill>
                  <a:schemeClr val="tx2">
                    <a:lumMod val="75000"/>
                  </a:schemeClr>
                </a:solidFill>
              </a:rPr>
              <a:t>Lycée RASPAIL – PARIS</a:t>
            </a:r>
            <a:r>
              <a:rPr lang="fr-FR" b="1" baseline="0" dirty="0">
                <a:solidFill>
                  <a:schemeClr val="tx2">
                    <a:lumMod val="75000"/>
                  </a:schemeClr>
                </a:solidFill>
              </a:rPr>
              <a:t> 14e</a:t>
            </a:r>
            <a:endParaRPr lang="fr-FR" b="1" dirty="0">
              <a:solidFill>
                <a:schemeClr val="tx2">
                  <a:lumMod val="75000"/>
                </a:schemeClr>
              </a:solidFill>
            </a:endParaRPr>
          </a:p>
          <a:p>
            <a:pPr algn="ctr"/>
            <a:r>
              <a:rPr lang="fr-FR" b="1" dirty="0">
                <a:solidFill>
                  <a:schemeClr val="tx2">
                    <a:lumMod val="75000"/>
                  </a:schemeClr>
                </a:solidFill>
              </a:rPr>
              <a:t> Mercredi</a:t>
            </a:r>
            <a:r>
              <a:rPr lang="fr-FR" b="1" baseline="0" dirty="0">
                <a:solidFill>
                  <a:schemeClr val="tx2">
                    <a:lumMod val="75000"/>
                  </a:schemeClr>
                </a:solidFill>
              </a:rPr>
              <a:t> 05 avril 2023</a:t>
            </a:r>
            <a:endParaRPr lang="fr-FR" b="1" dirty="0">
              <a:solidFill>
                <a:schemeClr val="tx2">
                  <a:lumMod val="75000"/>
                </a:schemeClr>
              </a:solidFill>
            </a:endParaRPr>
          </a:p>
        </p:txBody>
      </p:sp>
      <p:pic>
        <p:nvPicPr>
          <p:cNvPr id="4" name="Image 3"/>
          <p:cNvPicPr>
            <a:picLocks noChangeAspect="1"/>
          </p:cNvPicPr>
          <p:nvPr userDrawn="1"/>
        </p:nvPicPr>
        <p:blipFill rotWithShape="1">
          <a:blip r:embed="rId5"/>
          <a:srcRect r="2574" b="2754"/>
          <a:stretch/>
        </p:blipFill>
        <p:spPr>
          <a:xfrm>
            <a:off x="4063739" y="2820589"/>
            <a:ext cx="704395" cy="697464"/>
          </a:xfrm>
          <a:prstGeom prst="rect">
            <a:avLst/>
          </a:prstGeom>
        </p:spPr>
      </p:pic>
      <p:pic>
        <p:nvPicPr>
          <p:cNvPr id="13" name="Image 12"/>
          <p:cNvPicPr>
            <a:picLocks noChangeAspect="1"/>
          </p:cNvPicPr>
          <p:nvPr userDrawn="1"/>
        </p:nvPicPr>
        <p:blipFill rotWithShape="1">
          <a:blip r:embed="rId6"/>
          <a:srcRect r="1478" b="2076"/>
          <a:stretch/>
        </p:blipFill>
        <p:spPr>
          <a:xfrm>
            <a:off x="4993127" y="2825128"/>
            <a:ext cx="691577" cy="692925"/>
          </a:xfrm>
          <a:prstGeom prst="rect">
            <a:avLst/>
          </a:prstGeom>
        </p:spPr>
      </p:pic>
      <p:pic>
        <p:nvPicPr>
          <p:cNvPr id="5" name="Image 4"/>
          <p:cNvPicPr>
            <a:picLocks noChangeAspect="1"/>
          </p:cNvPicPr>
          <p:nvPr userDrawn="1"/>
        </p:nvPicPr>
        <p:blipFill>
          <a:blip r:embed="rId7"/>
          <a:stretch>
            <a:fillRect/>
          </a:stretch>
        </p:blipFill>
        <p:spPr>
          <a:xfrm>
            <a:off x="5899381" y="2820590"/>
            <a:ext cx="686031" cy="697464"/>
          </a:xfrm>
          <a:prstGeom prst="rect">
            <a:avLst/>
          </a:prstGeom>
        </p:spPr>
      </p:pic>
      <p:pic>
        <p:nvPicPr>
          <p:cNvPr id="12" name="Google Shape;522;p35"/>
          <p:cNvPicPr preferRelativeResize="0">
            <a:picLocks/>
          </p:cNvPicPr>
          <p:nvPr userDrawn="1"/>
        </p:nvPicPr>
        <p:blipFill rotWithShape="1">
          <a:blip r:embed="rId8" cstate="screen">
            <a:extLst>
              <a:ext uri="{28A0092B-C50C-407E-A947-70E740481C1C}">
                <a14:useLocalDpi xmlns:a14="http://schemas.microsoft.com/office/drawing/2010/main"/>
              </a:ext>
            </a:extLst>
          </a:blip>
          <a:srcRect/>
          <a:stretch/>
        </p:blipFill>
        <p:spPr>
          <a:xfrm>
            <a:off x="6815951" y="2828709"/>
            <a:ext cx="692782" cy="689345"/>
          </a:xfrm>
          <a:prstGeom prst="rect">
            <a:avLst/>
          </a:prstGeom>
        </p:spPr>
      </p:pic>
    </p:spTree>
    <p:extLst>
      <p:ext uri="{BB962C8B-B14F-4D97-AF65-F5344CB8AC3E}">
        <p14:creationId xmlns:p14="http://schemas.microsoft.com/office/powerpoint/2010/main" val="3069642489"/>
      </p:ext>
    </p:extLst>
  </p:cSld>
  <p:clrMap bg1="lt1" tx1="dk1" bg2="lt2" tx2="dk2" accent1="accent1" accent2="accent2" accent3="accent3" accent4="accent4" accent5="accent5" accent6="accent6" hlink="hlink" folHlink="folHlink"/>
  <p:sldLayoutIdLst>
    <p:sldLayoutId id="2147483660" r:id="rId1"/>
    <p:sldLayoutId id="2147483675"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2"/>
            <a:ext cx="9144000" cy="768299"/>
          </a:xfrm>
          <a:prstGeom prst="rect">
            <a:avLst/>
          </a:prstGeom>
          <a:solidFill>
            <a:schemeClr val="tx2">
              <a:lumMod val="40000"/>
              <a:lumOff val="60000"/>
            </a:schemeClr>
          </a:solidFill>
          <a:ln w="6350">
            <a:solidFill>
              <a:schemeClr val="tx2">
                <a:lumMod val="40000"/>
                <a:lumOff val="6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0" y="-1889"/>
            <a:ext cx="3499471" cy="535736"/>
          </a:xfrm>
          <a:prstGeom prst="rect">
            <a:avLst/>
          </a:prstGeom>
          <a:solidFill>
            <a:schemeClr val="bg1">
              <a:lumMod val="6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1400" b="1" kern="1200" dirty="0">
                <a:solidFill>
                  <a:schemeClr val="tx1"/>
                </a:solidFill>
                <a:effectLst/>
                <a:latin typeface="+mn-lt"/>
                <a:ea typeface="+mn-ea"/>
                <a:cs typeface="+mn-cs"/>
              </a:rPr>
              <a:t>RÉNOVATION DES RÉFÉRENTIELS </a:t>
            </a:r>
          </a:p>
          <a:p>
            <a:pPr algn="ctr"/>
            <a:r>
              <a:rPr lang="fr-FR" sz="1400" b="1" kern="1200" dirty="0">
                <a:solidFill>
                  <a:schemeClr val="tx1"/>
                </a:solidFill>
                <a:effectLst/>
                <a:latin typeface="+mn-lt"/>
                <a:ea typeface="+mn-ea"/>
                <a:cs typeface="+mn-cs"/>
              </a:rPr>
              <a:t>DU</a:t>
            </a:r>
            <a:r>
              <a:rPr lang="fr-FR" sz="1400" b="1" kern="1200" baseline="0" dirty="0">
                <a:solidFill>
                  <a:schemeClr val="tx1"/>
                </a:solidFill>
                <a:effectLst/>
                <a:latin typeface="+mn-lt"/>
                <a:ea typeface="+mn-ea"/>
                <a:cs typeface="+mn-cs"/>
              </a:rPr>
              <a:t> BTS MAINTENANCE DES SYSTÈMES</a:t>
            </a: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6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82091" y="1405759"/>
            <a:ext cx="7588470" cy="3090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34" name="ZoneTexte 33">
            <a:extLst>
              <a:ext uri="{FF2B5EF4-FFF2-40B4-BE49-F238E27FC236}">
                <a16:creationId xmlns:a16="http://schemas.microsoft.com/office/drawing/2014/main" id="{10B26597-ED97-C945-B14D-9C763707C59F}"/>
              </a:ext>
            </a:extLst>
          </p:cNvPr>
          <p:cNvSpPr txBox="1"/>
          <p:nvPr userDrawn="1"/>
        </p:nvSpPr>
        <p:spPr>
          <a:xfrm>
            <a:off x="692762" y="3188784"/>
            <a:ext cx="7876508" cy="973142"/>
          </a:xfrm>
          <a:prstGeom prst="rect">
            <a:avLst/>
          </a:prstGeom>
          <a:solidFill>
            <a:schemeClr val="bg1"/>
          </a:solidFill>
        </p:spPr>
        <p:txBody>
          <a:bodyPr wrap="square" rtlCol="0">
            <a:spAutoFit/>
          </a:bodyPr>
          <a:lstStyle/>
          <a:p>
            <a:endParaRPr lang="fr-FR" dirty="0"/>
          </a:p>
        </p:txBody>
      </p:sp>
      <p:sp>
        <p:nvSpPr>
          <p:cNvPr id="2" name="ZoneTexte 1">
            <a:extLst>
              <a:ext uri="{FF2B5EF4-FFF2-40B4-BE49-F238E27FC236}">
                <a16:creationId xmlns:a16="http://schemas.microsoft.com/office/drawing/2014/main" id="{E943ACAF-075C-61CC-8D16-F17B2233E34C}"/>
              </a:ext>
            </a:extLst>
          </p:cNvPr>
          <p:cNvSpPr txBox="1"/>
          <p:nvPr userDrawn="1"/>
        </p:nvSpPr>
        <p:spPr>
          <a:xfrm>
            <a:off x="0" y="491300"/>
            <a:ext cx="3492594" cy="276999"/>
          </a:xfrm>
          <a:prstGeom prst="rect">
            <a:avLst/>
          </a:prstGeom>
          <a:noFill/>
        </p:spPr>
        <p:txBody>
          <a:bodyPr wrap="square" rtlCol="0">
            <a:spAutoFit/>
          </a:bodyPr>
          <a:lstStyle/>
          <a:p>
            <a:pPr algn="ctr"/>
            <a:r>
              <a:rPr lang="fr-FR" sz="1200" b="1" baseline="0" dirty="0">
                <a:solidFill>
                  <a:schemeClr val="tx2">
                    <a:lumMod val="75000"/>
                  </a:schemeClr>
                </a:solidFill>
              </a:rPr>
              <a:t>PNF - Paris – Mercredi 05 avril 2023</a:t>
            </a:r>
          </a:p>
        </p:txBody>
      </p:sp>
      <p:pic>
        <p:nvPicPr>
          <p:cNvPr id="12" name="Image 11"/>
          <p:cNvPicPr>
            <a:picLocks noChangeAspect="1"/>
          </p:cNvPicPr>
          <p:nvPr userDrawn="1"/>
        </p:nvPicPr>
        <p:blipFill rotWithShape="1">
          <a:blip r:embed="rId4"/>
          <a:srcRect r="2574" b="2754"/>
          <a:stretch/>
        </p:blipFill>
        <p:spPr>
          <a:xfrm>
            <a:off x="4956313" y="34791"/>
            <a:ext cx="704395" cy="697464"/>
          </a:xfrm>
          <a:prstGeom prst="rect">
            <a:avLst/>
          </a:prstGeom>
        </p:spPr>
      </p:pic>
      <p:pic>
        <p:nvPicPr>
          <p:cNvPr id="13" name="Image 12"/>
          <p:cNvPicPr>
            <a:picLocks noChangeAspect="1"/>
          </p:cNvPicPr>
          <p:nvPr userDrawn="1"/>
        </p:nvPicPr>
        <p:blipFill rotWithShape="1">
          <a:blip r:embed="rId5"/>
          <a:srcRect r="1478" b="2076"/>
          <a:stretch/>
        </p:blipFill>
        <p:spPr>
          <a:xfrm>
            <a:off x="5885701" y="39330"/>
            <a:ext cx="691577" cy="692925"/>
          </a:xfrm>
          <a:prstGeom prst="rect">
            <a:avLst/>
          </a:prstGeom>
        </p:spPr>
      </p:pic>
      <p:pic>
        <p:nvPicPr>
          <p:cNvPr id="14" name="Image 13"/>
          <p:cNvPicPr>
            <a:picLocks noChangeAspect="1"/>
          </p:cNvPicPr>
          <p:nvPr userDrawn="1"/>
        </p:nvPicPr>
        <p:blipFill>
          <a:blip r:embed="rId6"/>
          <a:stretch>
            <a:fillRect/>
          </a:stretch>
        </p:blipFill>
        <p:spPr>
          <a:xfrm>
            <a:off x="6791955" y="34792"/>
            <a:ext cx="686031" cy="697464"/>
          </a:xfrm>
          <a:prstGeom prst="rect">
            <a:avLst/>
          </a:prstGeom>
        </p:spPr>
      </p:pic>
      <p:pic>
        <p:nvPicPr>
          <p:cNvPr id="16" name="Google Shape;522;p35"/>
          <p:cNvPicPr preferRelativeResize="0">
            <a:picLocks/>
          </p:cNvPicPr>
          <p:nvPr userDrawn="1"/>
        </p:nvPicPr>
        <p:blipFill rotWithShape="1">
          <a:blip r:embed="rId7" cstate="screen">
            <a:extLst>
              <a:ext uri="{28A0092B-C50C-407E-A947-70E740481C1C}">
                <a14:useLocalDpi xmlns:a14="http://schemas.microsoft.com/office/drawing/2010/main"/>
              </a:ext>
            </a:extLst>
          </a:blip>
          <a:srcRect/>
          <a:stretch/>
        </p:blipFill>
        <p:spPr>
          <a:xfrm>
            <a:off x="7692663" y="39330"/>
            <a:ext cx="677898" cy="692925"/>
          </a:xfrm>
          <a:prstGeom prst="rect">
            <a:avLst/>
          </a:prstGeom>
        </p:spPr>
      </p:pic>
    </p:spTree>
    <p:extLst>
      <p:ext uri="{BB962C8B-B14F-4D97-AF65-F5344CB8AC3E}">
        <p14:creationId xmlns:p14="http://schemas.microsoft.com/office/powerpoint/2010/main" val="2655624957"/>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0"/>
            <a:ext cx="9144000" cy="768299"/>
          </a:xfrm>
          <a:prstGeom prst="rect">
            <a:avLst/>
          </a:prstGeom>
          <a:solidFill>
            <a:schemeClr val="tx2">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0" y="0"/>
            <a:ext cx="3492595" cy="535736"/>
          </a:xfrm>
          <a:prstGeom prst="rect">
            <a:avLst/>
          </a:prstGeom>
          <a:solidFill>
            <a:schemeClr val="bg1">
              <a:lumMod val="6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90465" y="1349039"/>
            <a:ext cx="7588470" cy="309004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6" name="ZoneTexte 5">
            <a:extLst>
              <a:ext uri="{FF2B5EF4-FFF2-40B4-BE49-F238E27FC236}">
                <a16:creationId xmlns:a16="http://schemas.microsoft.com/office/drawing/2014/main" id="{BCD82D89-599D-35B4-AD1F-C7AB46886836}"/>
              </a:ext>
            </a:extLst>
          </p:cNvPr>
          <p:cNvSpPr txBox="1"/>
          <p:nvPr userDrawn="1"/>
        </p:nvSpPr>
        <p:spPr>
          <a:xfrm>
            <a:off x="0" y="491300"/>
            <a:ext cx="3492594" cy="276999"/>
          </a:xfrm>
          <a:prstGeom prst="rect">
            <a:avLst/>
          </a:prstGeom>
          <a:noFill/>
        </p:spPr>
        <p:txBody>
          <a:bodyPr wrap="square" rtlCol="0">
            <a:spAutoFit/>
          </a:bodyPr>
          <a:lstStyle/>
          <a:p>
            <a:pPr algn="ctr"/>
            <a:r>
              <a:rPr lang="fr-FR" sz="1200" b="1" baseline="0" dirty="0">
                <a:solidFill>
                  <a:schemeClr val="tx2">
                    <a:lumMod val="75000"/>
                  </a:schemeClr>
                </a:solidFill>
              </a:rPr>
              <a:t>PNF - Paris – Mercredi 05 avril 2023</a:t>
            </a:r>
          </a:p>
        </p:txBody>
      </p:sp>
      <p:pic>
        <p:nvPicPr>
          <p:cNvPr id="12" name="Image 11"/>
          <p:cNvPicPr>
            <a:picLocks noChangeAspect="1"/>
          </p:cNvPicPr>
          <p:nvPr userDrawn="1"/>
        </p:nvPicPr>
        <p:blipFill rotWithShape="1">
          <a:blip r:embed="rId5"/>
          <a:srcRect r="2574" b="2754"/>
          <a:stretch/>
        </p:blipFill>
        <p:spPr>
          <a:xfrm>
            <a:off x="4956313" y="34791"/>
            <a:ext cx="704395" cy="697464"/>
          </a:xfrm>
          <a:prstGeom prst="rect">
            <a:avLst/>
          </a:prstGeom>
        </p:spPr>
      </p:pic>
      <p:pic>
        <p:nvPicPr>
          <p:cNvPr id="13" name="Image 12"/>
          <p:cNvPicPr>
            <a:picLocks noChangeAspect="1"/>
          </p:cNvPicPr>
          <p:nvPr userDrawn="1"/>
        </p:nvPicPr>
        <p:blipFill rotWithShape="1">
          <a:blip r:embed="rId6"/>
          <a:srcRect r="1478" b="2076"/>
          <a:stretch/>
        </p:blipFill>
        <p:spPr>
          <a:xfrm>
            <a:off x="5885701" y="39330"/>
            <a:ext cx="691577" cy="692925"/>
          </a:xfrm>
          <a:prstGeom prst="rect">
            <a:avLst/>
          </a:prstGeom>
        </p:spPr>
      </p:pic>
      <p:pic>
        <p:nvPicPr>
          <p:cNvPr id="14" name="Image 13"/>
          <p:cNvPicPr>
            <a:picLocks noChangeAspect="1"/>
          </p:cNvPicPr>
          <p:nvPr userDrawn="1"/>
        </p:nvPicPr>
        <p:blipFill>
          <a:blip r:embed="rId7"/>
          <a:stretch>
            <a:fillRect/>
          </a:stretch>
        </p:blipFill>
        <p:spPr>
          <a:xfrm>
            <a:off x="6791955" y="34792"/>
            <a:ext cx="686031" cy="697464"/>
          </a:xfrm>
          <a:prstGeom prst="rect">
            <a:avLst/>
          </a:prstGeom>
        </p:spPr>
      </p:pic>
      <p:pic>
        <p:nvPicPr>
          <p:cNvPr id="16" name="Google Shape;522;p35"/>
          <p:cNvPicPr preferRelativeResize="0">
            <a:picLocks/>
          </p:cNvPicPr>
          <p:nvPr userDrawn="1"/>
        </p:nvPicPr>
        <p:blipFill rotWithShape="1">
          <a:blip r:embed="rId8" cstate="screen">
            <a:extLst>
              <a:ext uri="{28A0092B-C50C-407E-A947-70E740481C1C}">
                <a14:useLocalDpi xmlns:a14="http://schemas.microsoft.com/office/drawing/2010/main"/>
              </a:ext>
            </a:extLst>
          </a:blip>
          <a:srcRect/>
          <a:stretch/>
        </p:blipFill>
        <p:spPr>
          <a:xfrm>
            <a:off x="7708525" y="24652"/>
            <a:ext cx="692782" cy="689345"/>
          </a:xfrm>
          <a:prstGeom prst="rect">
            <a:avLst/>
          </a:prstGeom>
        </p:spPr>
      </p:pic>
    </p:spTree>
    <p:extLst>
      <p:ext uri="{BB962C8B-B14F-4D97-AF65-F5344CB8AC3E}">
        <p14:creationId xmlns:p14="http://schemas.microsoft.com/office/powerpoint/2010/main" val="22798567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03" r:id="rId3"/>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0"/>
            <a:ext cx="9144000" cy="768299"/>
          </a:xfrm>
          <a:prstGeom prst="rect">
            <a:avLst/>
          </a:prstGeom>
          <a:solidFill>
            <a:schemeClr val="tx2">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1" y="0"/>
            <a:ext cx="3485719" cy="535736"/>
          </a:xfrm>
          <a:prstGeom prst="rect">
            <a:avLst/>
          </a:prstGeom>
          <a:solidFill>
            <a:schemeClr val="bg1">
              <a:lumMod val="6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28E5156B-A213-4211-AD08-61D95EE4997E}"/>
              </a:ext>
            </a:extLst>
          </p:cNvPr>
          <p:cNvSpPr txBox="1"/>
          <p:nvPr userDrawn="1"/>
        </p:nvSpPr>
        <p:spPr>
          <a:xfrm>
            <a:off x="0" y="491300"/>
            <a:ext cx="3492594" cy="276999"/>
          </a:xfrm>
          <a:prstGeom prst="rect">
            <a:avLst/>
          </a:prstGeom>
          <a:noFill/>
        </p:spPr>
        <p:txBody>
          <a:bodyPr wrap="square" rtlCol="0">
            <a:spAutoFit/>
          </a:bodyPr>
          <a:lstStyle/>
          <a:p>
            <a:pPr algn="ctr"/>
            <a:r>
              <a:rPr lang="fr-FR" sz="1200" b="1" baseline="0" dirty="0">
                <a:solidFill>
                  <a:schemeClr val="tx2">
                    <a:lumMod val="75000"/>
                  </a:schemeClr>
                </a:solidFill>
              </a:rPr>
              <a:t>PNF - Paris – Mercredi 05 avril 2023</a:t>
            </a:r>
          </a:p>
        </p:txBody>
      </p:sp>
      <p:pic>
        <p:nvPicPr>
          <p:cNvPr id="11" name="Image 10"/>
          <p:cNvPicPr>
            <a:picLocks noChangeAspect="1"/>
          </p:cNvPicPr>
          <p:nvPr userDrawn="1"/>
        </p:nvPicPr>
        <p:blipFill rotWithShape="1">
          <a:blip r:embed="rId4"/>
          <a:srcRect r="2574" b="2754"/>
          <a:stretch/>
        </p:blipFill>
        <p:spPr>
          <a:xfrm>
            <a:off x="4956313" y="34791"/>
            <a:ext cx="704395" cy="697464"/>
          </a:xfrm>
          <a:prstGeom prst="rect">
            <a:avLst/>
          </a:prstGeom>
        </p:spPr>
      </p:pic>
      <p:pic>
        <p:nvPicPr>
          <p:cNvPr id="12" name="Image 11"/>
          <p:cNvPicPr>
            <a:picLocks noChangeAspect="1"/>
          </p:cNvPicPr>
          <p:nvPr userDrawn="1"/>
        </p:nvPicPr>
        <p:blipFill rotWithShape="1">
          <a:blip r:embed="rId5"/>
          <a:srcRect r="1478" b="2076"/>
          <a:stretch/>
        </p:blipFill>
        <p:spPr>
          <a:xfrm>
            <a:off x="5885701" y="39330"/>
            <a:ext cx="691577" cy="692925"/>
          </a:xfrm>
          <a:prstGeom prst="rect">
            <a:avLst/>
          </a:prstGeom>
        </p:spPr>
      </p:pic>
      <p:pic>
        <p:nvPicPr>
          <p:cNvPr id="13" name="Image 12"/>
          <p:cNvPicPr>
            <a:picLocks noChangeAspect="1"/>
          </p:cNvPicPr>
          <p:nvPr userDrawn="1"/>
        </p:nvPicPr>
        <p:blipFill>
          <a:blip r:embed="rId6"/>
          <a:stretch>
            <a:fillRect/>
          </a:stretch>
        </p:blipFill>
        <p:spPr>
          <a:xfrm>
            <a:off x="6791955" y="34792"/>
            <a:ext cx="686031" cy="697464"/>
          </a:xfrm>
          <a:prstGeom prst="rect">
            <a:avLst/>
          </a:prstGeom>
        </p:spPr>
      </p:pic>
      <p:pic>
        <p:nvPicPr>
          <p:cNvPr id="15" name="Google Shape;522;p35"/>
          <p:cNvPicPr preferRelativeResize="0">
            <a:picLocks/>
          </p:cNvPicPr>
          <p:nvPr userDrawn="1"/>
        </p:nvPicPr>
        <p:blipFill rotWithShape="1">
          <a:blip r:embed="rId7" cstate="screen">
            <a:extLst>
              <a:ext uri="{28A0092B-C50C-407E-A947-70E740481C1C}">
                <a14:useLocalDpi xmlns:a14="http://schemas.microsoft.com/office/drawing/2010/main"/>
              </a:ext>
            </a:extLst>
          </a:blip>
          <a:srcRect/>
          <a:stretch/>
        </p:blipFill>
        <p:spPr>
          <a:xfrm>
            <a:off x="7708525" y="42911"/>
            <a:ext cx="692782" cy="689345"/>
          </a:xfrm>
          <a:prstGeom prst="rect">
            <a:avLst/>
          </a:prstGeom>
        </p:spPr>
      </p:pic>
    </p:spTree>
    <p:extLst>
      <p:ext uri="{BB962C8B-B14F-4D97-AF65-F5344CB8AC3E}">
        <p14:creationId xmlns:p14="http://schemas.microsoft.com/office/powerpoint/2010/main" val="3702903786"/>
      </p:ext>
    </p:extLst>
  </p:cSld>
  <p:clrMap bg1="lt1" tx1="dk1" bg2="lt2" tx2="dk2" accent1="accent1" accent2="accent2" accent3="accent3" accent4="accent4" accent5="accent5" accent6="accent6" hlink="hlink" folHlink="folHlink"/>
  <p:sldLayoutIdLst>
    <p:sldLayoutId id="2147483690" r:id="rId1"/>
    <p:sldLayoutId id="2147483691"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0"/>
            <a:ext cx="9144000" cy="768299"/>
          </a:xfrm>
          <a:prstGeom prst="rect">
            <a:avLst/>
          </a:prstGeom>
          <a:solidFill>
            <a:schemeClr val="tx2">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0" y="0"/>
            <a:ext cx="3492595" cy="535736"/>
          </a:xfrm>
          <a:prstGeom prst="rect">
            <a:avLst/>
          </a:prstGeom>
          <a:solidFill>
            <a:schemeClr val="bg1">
              <a:lumMod val="6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122F1-A62C-814C-9DE9-B24714E450C9}"/>
              </a:ext>
            </a:extLst>
          </p:cNvPr>
          <p:cNvSpPr/>
          <p:nvPr userDrawn="1"/>
        </p:nvSpPr>
        <p:spPr>
          <a:xfrm>
            <a:off x="790465" y="1349039"/>
            <a:ext cx="7588470" cy="309004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6" name="ZoneTexte 5">
            <a:extLst>
              <a:ext uri="{FF2B5EF4-FFF2-40B4-BE49-F238E27FC236}">
                <a16:creationId xmlns:a16="http://schemas.microsoft.com/office/drawing/2014/main" id="{261CE0CE-F8BC-84A7-FA52-A9A63D5A6918}"/>
              </a:ext>
            </a:extLst>
          </p:cNvPr>
          <p:cNvSpPr txBox="1"/>
          <p:nvPr userDrawn="1"/>
        </p:nvSpPr>
        <p:spPr>
          <a:xfrm>
            <a:off x="0" y="491300"/>
            <a:ext cx="3492594" cy="276999"/>
          </a:xfrm>
          <a:prstGeom prst="rect">
            <a:avLst/>
          </a:prstGeom>
          <a:noFill/>
        </p:spPr>
        <p:txBody>
          <a:bodyPr wrap="square" rtlCol="0">
            <a:spAutoFit/>
          </a:bodyPr>
          <a:lstStyle/>
          <a:p>
            <a:pPr algn="ctr"/>
            <a:r>
              <a:rPr lang="fr-FR" sz="1200" b="1" baseline="0" dirty="0">
                <a:solidFill>
                  <a:schemeClr val="tx2">
                    <a:lumMod val="75000"/>
                  </a:schemeClr>
                </a:solidFill>
              </a:rPr>
              <a:t>PNF - Paris – Mercredi 05 avril 2023</a:t>
            </a:r>
          </a:p>
        </p:txBody>
      </p:sp>
      <p:pic>
        <p:nvPicPr>
          <p:cNvPr id="12" name="Image 11"/>
          <p:cNvPicPr>
            <a:picLocks noChangeAspect="1"/>
          </p:cNvPicPr>
          <p:nvPr userDrawn="1"/>
        </p:nvPicPr>
        <p:blipFill rotWithShape="1">
          <a:blip r:embed="rId6"/>
          <a:srcRect r="2574" b="2754"/>
          <a:stretch/>
        </p:blipFill>
        <p:spPr>
          <a:xfrm>
            <a:off x="4956313" y="34791"/>
            <a:ext cx="704395" cy="697464"/>
          </a:xfrm>
          <a:prstGeom prst="rect">
            <a:avLst/>
          </a:prstGeom>
        </p:spPr>
      </p:pic>
      <p:pic>
        <p:nvPicPr>
          <p:cNvPr id="13" name="Image 12"/>
          <p:cNvPicPr>
            <a:picLocks noChangeAspect="1"/>
          </p:cNvPicPr>
          <p:nvPr userDrawn="1"/>
        </p:nvPicPr>
        <p:blipFill rotWithShape="1">
          <a:blip r:embed="rId7"/>
          <a:srcRect r="1478" b="2076"/>
          <a:stretch/>
        </p:blipFill>
        <p:spPr>
          <a:xfrm>
            <a:off x="5885701" y="39330"/>
            <a:ext cx="691577" cy="692925"/>
          </a:xfrm>
          <a:prstGeom prst="rect">
            <a:avLst/>
          </a:prstGeom>
        </p:spPr>
      </p:pic>
      <p:pic>
        <p:nvPicPr>
          <p:cNvPr id="14" name="Image 13"/>
          <p:cNvPicPr>
            <a:picLocks noChangeAspect="1"/>
          </p:cNvPicPr>
          <p:nvPr userDrawn="1"/>
        </p:nvPicPr>
        <p:blipFill>
          <a:blip r:embed="rId8"/>
          <a:stretch>
            <a:fillRect/>
          </a:stretch>
        </p:blipFill>
        <p:spPr>
          <a:xfrm>
            <a:off x="6791955" y="34792"/>
            <a:ext cx="686031" cy="697464"/>
          </a:xfrm>
          <a:prstGeom prst="rect">
            <a:avLst/>
          </a:prstGeom>
        </p:spPr>
      </p:pic>
      <p:pic>
        <p:nvPicPr>
          <p:cNvPr id="16" name="Google Shape;522;p35"/>
          <p:cNvPicPr preferRelativeResize="0">
            <a:picLocks/>
          </p:cNvPicPr>
          <p:nvPr userDrawn="1"/>
        </p:nvPicPr>
        <p:blipFill rotWithShape="1">
          <a:blip r:embed="rId9" cstate="screen">
            <a:extLst>
              <a:ext uri="{28A0092B-C50C-407E-A947-70E740481C1C}">
                <a14:useLocalDpi xmlns:a14="http://schemas.microsoft.com/office/drawing/2010/main"/>
              </a:ext>
            </a:extLst>
          </a:blip>
          <a:srcRect/>
          <a:stretch/>
        </p:blipFill>
        <p:spPr>
          <a:xfrm>
            <a:off x="7708525" y="42911"/>
            <a:ext cx="692782" cy="689345"/>
          </a:xfrm>
          <a:prstGeom prst="rect">
            <a:avLst/>
          </a:prstGeom>
        </p:spPr>
      </p:pic>
    </p:spTree>
    <p:extLst>
      <p:ext uri="{BB962C8B-B14F-4D97-AF65-F5344CB8AC3E}">
        <p14:creationId xmlns:p14="http://schemas.microsoft.com/office/powerpoint/2010/main" val="157979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00" r:id="rId3"/>
    <p:sldLayoutId id="2147483701" r:id="rId4"/>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Zone de texte 38">
            <a:extLst>
              <a:ext uri="{FF2B5EF4-FFF2-40B4-BE49-F238E27FC236}">
                <a16:creationId xmlns:a16="http://schemas.microsoft.com/office/drawing/2014/main" id="{C812CA52-75E2-8C45-8063-24057FEDA026}"/>
              </a:ext>
            </a:extLst>
          </p:cNvPr>
          <p:cNvSpPr txBox="1"/>
          <p:nvPr userDrawn="1"/>
        </p:nvSpPr>
        <p:spPr>
          <a:xfrm>
            <a:off x="0" y="0"/>
            <a:ext cx="9144000" cy="768299"/>
          </a:xfrm>
          <a:prstGeom prst="rect">
            <a:avLst/>
          </a:prstGeom>
          <a:solidFill>
            <a:schemeClr val="tx2">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8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endParaRPr lang="fr-FR" sz="800" b="1"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fr-FR" sz="12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2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Zone de texte 39">
            <a:extLst>
              <a:ext uri="{FF2B5EF4-FFF2-40B4-BE49-F238E27FC236}">
                <a16:creationId xmlns:a16="http://schemas.microsoft.com/office/drawing/2014/main" id="{32627B64-766E-F047-97D6-D5A544058ED3}"/>
              </a:ext>
            </a:extLst>
          </p:cNvPr>
          <p:cNvSpPr txBox="1"/>
          <p:nvPr userDrawn="1"/>
        </p:nvSpPr>
        <p:spPr>
          <a:xfrm>
            <a:off x="1" y="0"/>
            <a:ext cx="3485719" cy="535736"/>
          </a:xfrm>
          <a:prstGeom prst="rect">
            <a:avLst/>
          </a:prstGeom>
          <a:solidFill>
            <a:schemeClr val="bg1">
              <a:lumMod val="6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b="1" dirty="0">
              <a:solidFill>
                <a:srgbClr val="00000A"/>
              </a:solidFill>
              <a:effectLst/>
              <a:latin typeface="Verdana" panose="020B0604030504040204" pitchFamily="34" charset="0"/>
              <a:ea typeface="Calibri" panose="020F0502020204030204" pitchFamily="34" charset="0"/>
              <a:cs typeface="Arial" panose="020B0604020202020204" pitchFamily="34" charset="0"/>
            </a:endParaRPr>
          </a:p>
          <a:p>
            <a:pPr>
              <a:spcAft>
                <a:spcPts val="0"/>
              </a:spcAft>
            </a:pPr>
            <a:endParaRPr lang="fr-FR" sz="1400" dirty="0">
              <a:solidFill>
                <a:srgbClr val="00000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8437E05C-536F-7A5C-9DB4-BCD7B8B39867}"/>
              </a:ext>
            </a:extLst>
          </p:cNvPr>
          <p:cNvSpPr txBox="1"/>
          <p:nvPr userDrawn="1"/>
        </p:nvSpPr>
        <p:spPr>
          <a:xfrm>
            <a:off x="0" y="491300"/>
            <a:ext cx="3492594" cy="276999"/>
          </a:xfrm>
          <a:prstGeom prst="rect">
            <a:avLst/>
          </a:prstGeom>
          <a:noFill/>
        </p:spPr>
        <p:txBody>
          <a:bodyPr wrap="square" rtlCol="0">
            <a:spAutoFit/>
          </a:bodyPr>
          <a:lstStyle/>
          <a:p>
            <a:pPr algn="ctr"/>
            <a:r>
              <a:rPr lang="fr-FR" sz="1200" b="1" baseline="0" dirty="0">
                <a:solidFill>
                  <a:schemeClr val="tx2">
                    <a:lumMod val="75000"/>
                  </a:schemeClr>
                </a:solidFill>
              </a:rPr>
              <a:t>PNF - Paris – Mercredi 05 avril 2023</a:t>
            </a:r>
          </a:p>
        </p:txBody>
      </p:sp>
      <p:pic>
        <p:nvPicPr>
          <p:cNvPr id="11" name="Image 10"/>
          <p:cNvPicPr>
            <a:picLocks noChangeAspect="1"/>
          </p:cNvPicPr>
          <p:nvPr userDrawn="1"/>
        </p:nvPicPr>
        <p:blipFill rotWithShape="1">
          <a:blip r:embed="rId5"/>
          <a:srcRect r="2574" b="2754"/>
          <a:stretch/>
        </p:blipFill>
        <p:spPr>
          <a:xfrm>
            <a:off x="4956313" y="34791"/>
            <a:ext cx="704395" cy="697464"/>
          </a:xfrm>
          <a:prstGeom prst="rect">
            <a:avLst/>
          </a:prstGeom>
        </p:spPr>
      </p:pic>
      <p:pic>
        <p:nvPicPr>
          <p:cNvPr id="12" name="Image 11"/>
          <p:cNvPicPr>
            <a:picLocks noChangeAspect="1"/>
          </p:cNvPicPr>
          <p:nvPr userDrawn="1"/>
        </p:nvPicPr>
        <p:blipFill rotWithShape="1">
          <a:blip r:embed="rId6"/>
          <a:srcRect r="1478" b="2076"/>
          <a:stretch/>
        </p:blipFill>
        <p:spPr>
          <a:xfrm>
            <a:off x="5885701" y="39330"/>
            <a:ext cx="691577" cy="692925"/>
          </a:xfrm>
          <a:prstGeom prst="rect">
            <a:avLst/>
          </a:prstGeom>
        </p:spPr>
      </p:pic>
      <p:pic>
        <p:nvPicPr>
          <p:cNvPr id="13" name="Image 12"/>
          <p:cNvPicPr>
            <a:picLocks noChangeAspect="1"/>
          </p:cNvPicPr>
          <p:nvPr userDrawn="1"/>
        </p:nvPicPr>
        <p:blipFill>
          <a:blip r:embed="rId7"/>
          <a:stretch>
            <a:fillRect/>
          </a:stretch>
        </p:blipFill>
        <p:spPr>
          <a:xfrm>
            <a:off x="6791955" y="34792"/>
            <a:ext cx="686031" cy="697464"/>
          </a:xfrm>
          <a:prstGeom prst="rect">
            <a:avLst/>
          </a:prstGeom>
        </p:spPr>
      </p:pic>
      <p:pic>
        <p:nvPicPr>
          <p:cNvPr id="15" name="Google Shape;522;p35"/>
          <p:cNvPicPr preferRelativeResize="0">
            <a:picLocks/>
          </p:cNvPicPr>
          <p:nvPr userDrawn="1"/>
        </p:nvPicPr>
        <p:blipFill rotWithShape="1">
          <a:blip r:embed="rId8" cstate="screen">
            <a:extLst>
              <a:ext uri="{28A0092B-C50C-407E-A947-70E740481C1C}">
                <a14:useLocalDpi xmlns:a14="http://schemas.microsoft.com/office/drawing/2010/main"/>
              </a:ext>
            </a:extLst>
          </a:blip>
          <a:srcRect/>
          <a:stretch/>
        </p:blipFill>
        <p:spPr>
          <a:xfrm>
            <a:off x="7708525" y="38850"/>
            <a:ext cx="692782" cy="689345"/>
          </a:xfrm>
          <a:prstGeom prst="rect">
            <a:avLst/>
          </a:prstGeom>
        </p:spPr>
      </p:pic>
    </p:spTree>
    <p:extLst>
      <p:ext uri="{BB962C8B-B14F-4D97-AF65-F5344CB8AC3E}">
        <p14:creationId xmlns:p14="http://schemas.microsoft.com/office/powerpoint/2010/main" val="727641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rgbClr val="407CC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thingsnetwork.org/forum/" TargetMode="External"/><Relationship Id="rId2" Type="http://schemas.openxmlformats.org/officeDocument/2006/relationships/hyperlink" Target="https://www.thethingsnetwork.org/" TargetMode="Externa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jpg"/><Relationship Id="rId2" Type="http://schemas.openxmlformats.org/officeDocument/2006/relationships/notesSlide" Target="../notesSlides/notesSlide3.xml"/><Relationship Id="rId16"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JP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png"/><Relationship Id="rId1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6DFA70DF-D832-B035-BF80-6BA8C051B41B}"/>
              </a:ext>
            </a:extLst>
          </p:cNvPr>
          <p:cNvGrpSpPr/>
          <p:nvPr/>
        </p:nvGrpSpPr>
        <p:grpSpPr>
          <a:xfrm>
            <a:off x="181837" y="833257"/>
            <a:ext cx="334237" cy="4215650"/>
            <a:chOff x="144780" y="1387907"/>
            <a:chExt cx="334237" cy="3385751"/>
          </a:xfrm>
        </p:grpSpPr>
        <p:sp>
          <p:nvSpPr>
            <p:cNvPr id="6" name="Rectangle 5">
              <a:extLst>
                <a:ext uri="{FF2B5EF4-FFF2-40B4-BE49-F238E27FC236}">
                  <a16:creationId xmlns:a16="http://schemas.microsoft.com/office/drawing/2014/main" id="{67708378-4D4E-EF28-A2E5-0C0A9373AEED}"/>
                </a:ext>
              </a:extLst>
            </p:cNvPr>
            <p:cNvSpPr/>
            <p:nvPr/>
          </p:nvSpPr>
          <p:spPr>
            <a:xfrm>
              <a:off x="144780" y="1387907"/>
              <a:ext cx="334237" cy="3385751"/>
            </a:xfrm>
            <a:prstGeom prst="rect">
              <a:avLst/>
            </a:prstGeom>
            <a:solidFill>
              <a:schemeClr val="tx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fr-FR" dirty="0">
                <a:solidFill>
                  <a:schemeClr val="bg1"/>
                </a:solidFill>
              </a:endParaRPr>
            </a:p>
          </p:txBody>
        </p:sp>
        <p:sp>
          <p:nvSpPr>
            <p:cNvPr id="7" name="Rectangle 6">
              <a:extLst>
                <a:ext uri="{FF2B5EF4-FFF2-40B4-BE49-F238E27FC236}">
                  <a16:creationId xmlns:a16="http://schemas.microsoft.com/office/drawing/2014/main" id="{C80E3BDC-245C-2147-30F7-50EB8BEE8469}"/>
                </a:ext>
              </a:extLst>
            </p:cNvPr>
            <p:cNvSpPr/>
            <p:nvPr/>
          </p:nvSpPr>
          <p:spPr>
            <a:xfrm>
              <a:off x="222063" y="1473929"/>
              <a:ext cx="174018" cy="13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ZoneTexte 9">
            <a:extLst>
              <a:ext uri="{FF2B5EF4-FFF2-40B4-BE49-F238E27FC236}">
                <a16:creationId xmlns:a16="http://schemas.microsoft.com/office/drawing/2014/main" id="{63FE7EAE-C43D-0949-8FAC-186D8B7B8A80}"/>
              </a:ext>
            </a:extLst>
          </p:cNvPr>
          <p:cNvSpPr txBox="1"/>
          <p:nvPr/>
        </p:nvSpPr>
        <p:spPr>
          <a:xfrm>
            <a:off x="516074" y="108513"/>
            <a:ext cx="24081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Le suivi des apprenants</a:t>
            </a:r>
          </a:p>
        </p:txBody>
      </p:sp>
      <p:sp>
        <p:nvSpPr>
          <p:cNvPr id="2" name="Rectangle 1"/>
          <p:cNvSpPr/>
          <p:nvPr/>
        </p:nvSpPr>
        <p:spPr>
          <a:xfrm>
            <a:off x="1020932" y="2314253"/>
            <a:ext cx="7350711" cy="854080"/>
          </a:xfrm>
          <a:prstGeom prst="rect">
            <a:avLst/>
          </a:prstGeom>
        </p:spPr>
        <p:txBody>
          <a:bodyPr wrap="square">
            <a:spAutoFit/>
          </a:bodyPr>
          <a:lstStyle/>
          <a:p>
            <a:pPr lvl="0">
              <a:defRPr/>
            </a:pPr>
            <a:r>
              <a:rPr lang="fr-FR" b="1" dirty="0">
                <a:solidFill>
                  <a:srgbClr val="000000"/>
                </a:solidFill>
              </a:rPr>
              <a:t>L’évolution des plateaux techniques – vers le plateau technique idéal</a:t>
            </a:r>
          </a:p>
          <a:p>
            <a:pPr lvl="5">
              <a:defRPr/>
            </a:pPr>
            <a:r>
              <a:rPr lang="fr-FR" sz="1050" b="1" dirty="0">
                <a:solidFill>
                  <a:srgbClr val="000000"/>
                </a:solidFill>
              </a:rPr>
              <a:t>			</a:t>
            </a:r>
          </a:p>
          <a:p>
            <a:pPr lvl="5">
              <a:defRPr/>
            </a:pPr>
            <a:r>
              <a:rPr lang="fr-FR" sz="1050" b="1" dirty="0">
                <a:solidFill>
                  <a:srgbClr val="000000"/>
                </a:solidFill>
              </a:rPr>
              <a:t>	Daniel DREAU, </a:t>
            </a:r>
            <a:r>
              <a:rPr lang="fr-FR" sz="1050" dirty="0">
                <a:solidFill>
                  <a:srgbClr val="000000"/>
                </a:solidFill>
              </a:rPr>
              <a:t>DDFPT Lycée </a:t>
            </a:r>
            <a:r>
              <a:rPr lang="fr-FR" sz="1050" dirty="0" err="1">
                <a:solidFill>
                  <a:srgbClr val="000000"/>
                </a:solidFill>
              </a:rPr>
              <a:t>Thépot</a:t>
            </a:r>
            <a:r>
              <a:rPr lang="fr-FR" sz="1050" dirty="0">
                <a:solidFill>
                  <a:srgbClr val="000000"/>
                </a:solidFill>
              </a:rPr>
              <a:t> Quimper-académie de Rennes</a:t>
            </a:r>
          </a:p>
          <a:p>
            <a:pPr lvl="5">
              <a:defRPr/>
            </a:pPr>
            <a:r>
              <a:rPr lang="fr-FR" sz="1050" b="1" dirty="0">
                <a:solidFill>
                  <a:srgbClr val="000000"/>
                </a:solidFill>
              </a:rPr>
              <a:t>	Vincent PORTIER, </a:t>
            </a:r>
            <a:r>
              <a:rPr lang="fr-FR" sz="1050" dirty="0">
                <a:solidFill>
                  <a:srgbClr val="000000"/>
                </a:solidFill>
              </a:rPr>
              <a:t>DDFPT Lycée Maupertuis Saint Malo-académie de Rennes</a:t>
            </a:r>
          </a:p>
        </p:txBody>
      </p:sp>
    </p:spTree>
    <p:extLst>
      <p:ext uri="{BB962C8B-B14F-4D97-AF65-F5344CB8AC3E}">
        <p14:creationId xmlns:p14="http://schemas.microsoft.com/office/powerpoint/2010/main" val="406257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FE7EAE-C43D-0949-8FAC-186D8B7B8A80}"/>
              </a:ext>
            </a:extLst>
          </p:cNvPr>
          <p:cNvSpPr txBox="1"/>
          <p:nvPr/>
        </p:nvSpPr>
        <p:spPr>
          <a:xfrm>
            <a:off x="0" y="885241"/>
            <a:ext cx="1523622" cy="369332"/>
          </a:xfrm>
          <a:prstGeom prst="rect">
            <a:avLst/>
          </a:prstGeom>
          <a:noFill/>
        </p:spPr>
        <p:txBody>
          <a:bodyPr wrap="none" rtlCol="0">
            <a:spAutoFit/>
          </a:bodyPr>
          <a:lstStyle/>
          <a:p>
            <a:pPr defTabSz="457189">
              <a:defRPr/>
            </a:pPr>
            <a:r>
              <a:rPr lang="fr-FR" b="1" dirty="0">
                <a:solidFill>
                  <a:prstClr val="black"/>
                </a:solidFill>
                <a:latin typeface="Calibri"/>
              </a:rPr>
              <a:t>Usage des IOT</a:t>
            </a:r>
          </a:p>
        </p:txBody>
      </p:sp>
      <p:sp>
        <p:nvSpPr>
          <p:cNvPr id="3" name="ZoneTexte 2">
            <a:extLst>
              <a:ext uri="{FF2B5EF4-FFF2-40B4-BE49-F238E27FC236}">
                <a16:creationId xmlns:a16="http://schemas.microsoft.com/office/drawing/2014/main" id="{26C0D1BA-C13F-E5AC-7CFD-819D8152ACF2}"/>
              </a:ext>
            </a:extLst>
          </p:cNvPr>
          <p:cNvSpPr txBox="1"/>
          <p:nvPr/>
        </p:nvSpPr>
        <p:spPr>
          <a:xfrm>
            <a:off x="100012" y="1362700"/>
            <a:ext cx="3104423" cy="369332"/>
          </a:xfrm>
          <a:prstGeom prst="rect">
            <a:avLst/>
          </a:prstGeom>
          <a:noFill/>
        </p:spPr>
        <p:txBody>
          <a:bodyPr wrap="square" rtlCol="0">
            <a:spAutoFit/>
          </a:bodyPr>
          <a:lstStyle>
            <a:defPPr>
              <a:defRPr lang="fr-FR"/>
            </a:defPPr>
            <a:lvl1pPr>
              <a:defRPr sz="2400" b="1">
                <a:solidFill>
                  <a:srgbClr val="3C4858"/>
                </a:solidFill>
                <a:latin typeface="Roboto Slab" panose="020B0604020202020204" pitchFamily="2" charset="0"/>
              </a:defRPr>
            </a:lvl1pPr>
          </a:lstStyle>
          <a:p>
            <a:r>
              <a:rPr lang="fr-FR" sz="1800" dirty="0"/>
              <a:t>IOT de quoi parle t’on ?</a:t>
            </a:r>
          </a:p>
        </p:txBody>
      </p:sp>
      <p:sp>
        <p:nvSpPr>
          <p:cNvPr id="5" name="ZoneTexte 4">
            <a:extLst>
              <a:ext uri="{FF2B5EF4-FFF2-40B4-BE49-F238E27FC236}">
                <a16:creationId xmlns:a16="http://schemas.microsoft.com/office/drawing/2014/main" id="{893FBAC6-E20A-0289-C151-D0479CE552B0}"/>
              </a:ext>
            </a:extLst>
          </p:cNvPr>
          <p:cNvSpPr txBox="1"/>
          <p:nvPr/>
        </p:nvSpPr>
        <p:spPr>
          <a:xfrm>
            <a:off x="100013" y="1840159"/>
            <a:ext cx="3875894" cy="3208571"/>
          </a:xfrm>
          <a:prstGeom prst="rect">
            <a:avLst/>
          </a:prstGeom>
          <a:noFill/>
        </p:spPr>
        <p:txBody>
          <a:bodyPr wrap="square">
            <a:spAutoFit/>
          </a:bodyPr>
          <a:lstStyle/>
          <a:p>
            <a:r>
              <a:rPr lang="fr-FR" sz="1350" dirty="0">
                <a:latin typeface="Arial" panose="020B0604020202020204" pitchFamily="34" charset="0"/>
              </a:rPr>
              <a:t>L’IOT (Internet des Objets ) un concept qui fait référence à l'interconnexion d'objets physiques à Internet</a:t>
            </a:r>
          </a:p>
          <a:p>
            <a:r>
              <a:rPr lang="fr-FR" sz="1350" dirty="0">
                <a:latin typeface="Arial" panose="020B0604020202020204" pitchFamily="34" charset="0"/>
              </a:rPr>
              <a:t>Permettant la collecte et l’échange de données.</a:t>
            </a:r>
          </a:p>
          <a:p>
            <a:endParaRPr lang="fr-FR" sz="1350" dirty="0">
              <a:latin typeface="Arial" panose="020B0604020202020204" pitchFamily="34" charset="0"/>
            </a:endParaRPr>
          </a:p>
          <a:p>
            <a:r>
              <a:rPr lang="fr-FR" sz="1350" dirty="0">
                <a:latin typeface="Arial" panose="020B0604020202020204" pitchFamily="34" charset="0"/>
              </a:rPr>
              <a:t>Ce sont des appareils électroniques, des capteurs, des machines, etc…</a:t>
            </a:r>
          </a:p>
          <a:p>
            <a:endParaRPr lang="fr-FR" sz="1350" dirty="0">
              <a:latin typeface="Arial" panose="020B0604020202020204" pitchFamily="34" charset="0"/>
            </a:endParaRPr>
          </a:p>
          <a:p>
            <a:r>
              <a:rPr lang="fr-FR" sz="1350" dirty="0">
                <a:latin typeface="Arial" panose="020B0604020202020204" pitchFamily="34" charset="0"/>
              </a:rPr>
              <a:t>Leurs usages dans la maintenance permet de créer des systèmes « intelligents » qui peuvent alimenter des systèmes de surveillances de machines, de process ainsi que des </a:t>
            </a:r>
            <a:r>
              <a:rPr lang="fr-FR" sz="1350" b="1" dirty="0">
                <a:latin typeface="Arial" panose="020B0604020202020204" pitchFamily="34" charset="0"/>
              </a:rPr>
              <a:t>solutions de maintenance prédictive</a:t>
            </a:r>
          </a:p>
          <a:p>
            <a:endParaRPr lang="fr-FR" sz="1350" dirty="0">
              <a:latin typeface="Arial" panose="020B0604020202020204" pitchFamily="34" charset="0"/>
            </a:endParaRPr>
          </a:p>
          <a:p>
            <a:endParaRPr lang="fr-FR" sz="1350" dirty="0">
              <a:latin typeface="Arial" panose="020B0604020202020204" pitchFamily="34" charset="0"/>
            </a:endParaRPr>
          </a:p>
        </p:txBody>
      </p:sp>
      <p:pic>
        <p:nvPicPr>
          <p:cNvPr id="1026" name="Picture 2" descr="Konceptet Med Dubbelexponering För Industriolje- Och Gasraffinaderier ...">
            <a:extLst>
              <a:ext uri="{FF2B5EF4-FFF2-40B4-BE49-F238E27FC236}">
                <a16:creationId xmlns:a16="http://schemas.microsoft.com/office/drawing/2014/main" id="{0A45B4B0-11AE-9C8D-9FE9-DDFD6BAFD3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5" t="-1517" r="4361" b="1517"/>
          <a:stretch/>
        </p:blipFill>
        <p:spPr bwMode="auto">
          <a:xfrm>
            <a:off x="4050528" y="1464024"/>
            <a:ext cx="4948634" cy="351980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D655C30-E77A-481C-9C15-00EFB192C3D8}"/>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2643269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6C0D1BA-C13F-E5AC-7CFD-819D8152ACF2}"/>
              </a:ext>
            </a:extLst>
          </p:cNvPr>
          <p:cNvSpPr txBox="1"/>
          <p:nvPr/>
        </p:nvSpPr>
        <p:spPr>
          <a:xfrm>
            <a:off x="342070" y="863795"/>
            <a:ext cx="3104423" cy="369332"/>
          </a:xfrm>
          <a:prstGeom prst="rect">
            <a:avLst/>
          </a:prstGeom>
          <a:noFill/>
        </p:spPr>
        <p:txBody>
          <a:bodyPr wrap="square" rtlCol="0">
            <a:spAutoFit/>
          </a:bodyPr>
          <a:lstStyle/>
          <a:p>
            <a:r>
              <a:rPr lang="fr-FR" b="1" dirty="0">
                <a:solidFill>
                  <a:srgbClr val="3C4858"/>
                </a:solidFill>
                <a:latin typeface="Roboto Slab" panose="020B0604020202020204" pitchFamily="2" charset="0"/>
              </a:rPr>
              <a:t>Différents réseaux :</a:t>
            </a:r>
          </a:p>
        </p:txBody>
      </p:sp>
      <p:sp>
        <p:nvSpPr>
          <p:cNvPr id="5" name="ZoneTexte 4">
            <a:extLst>
              <a:ext uri="{FF2B5EF4-FFF2-40B4-BE49-F238E27FC236}">
                <a16:creationId xmlns:a16="http://schemas.microsoft.com/office/drawing/2014/main" id="{893FBAC6-E20A-0289-C151-D0479CE552B0}"/>
              </a:ext>
            </a:extLst>
          </p:cNvPr>
          <p:cNvSpPr txBox="1"/>
          <p:nvPr/>
        </p:nvSpPr>
        <p:spPr>
          <a:xfrm>
            <a:off x="342071" y="1256210"/>
            <a:ext cx="8367022" cy="3208571"/>
          </a:xfrm>
          <a:prstGeom prst="rect">
            <a:avLst/>
          </a:prstGeom>
          <a:noFill/>
        </p:spPr>
        <p:txBody>
          <a:bodyPr wrap="square">
            <a:spAutoFit/>
          </a:bodyPr>
          <a:lstStyle/>
          <a:p>
            <a:r>
              <a:rPr lang="fr-FR" sz="1350" dirty="0">
                <a:latin typeface="Arial" panose="020B0604020202020204" pitchFamily="34" charset="0"/>
              </a:rPr>
              <a:t>Il existe différents réseaux pour les objets connectés :</a:t>
            </a:r>
          </a:p>
          <a:p>
            <a:r>
              <a:rPr lang="fr-FR" sz="1350" dirty="0">
                <a:latin typeface="Arial" panose="020B0604020202020204" pitchFamily="34" charset="0"/>
              </a:rPr>
              <a:t>	</a:t>
            </a:r>
          </a:p>
          <a:p>
            <a:r>
              <a:rPr lang="fr-FR" sz="1350" dirty="0">
                <a:latin typeface="Arial" panose="020B0604020202020204" pitchFamily="34" charset="0"/>
              </a:rPr>
              <a:t>	</a:t>
            </a:r>
            <a:r>
              <a:rPr lang="fr-FR" sz="1350" b="1" dirty="0">
                <a:latin typeface="Arial" panose="020B0604020202020204" pitchFamily="34" charset="0"/>
              </a:rPr>
              <a:t>- Réseaux LAN </a:t>
            </a:r>
            <a:r>
              <a:rPr lang="fr-FR" sz="1350" dirty="0">
                <a:latin typeface="Arial" panose="020B0604020202020204" pitchFamily="34" charset="0"/>
              </a:rPr>
              <a:t>: Réseaux filaires pour des IOT fixes, intégrés nécessitant un large bande 	passante (caméra, compteur électriques intelligents, etc…) </a:t>
            </a:r>
          </a:p>
          <a:p>
            <a:endParaRPr lang="fr-FR" sz="1350" dirty="0">
              <a:latin typeface="Arial" panose="020B0604020202020204" pitchFamily="34" charset="0"/>
            </a:endParaRPr>
          </a:p>
          <a:p>
            <a:r>
              <a:rPr lang="fr-FR" sz="1350" dirty="0">
                <a:latin typeface="Arial" panose="020B0604020202020204" pitchFamily="34" charset="0"/>
              </a:rPr>
              <a:t>	</a:t>
            </a:r>
            <a:r>
              <a:rPr lang="fr-FR" sz="1350" b="1" dirty="0">
                <a:latin typeface="Arial" panose="020B0604020202020204" pitchFamily="34" charset="0"/>
              </a:rPr>
              <a:t>- Réseaux WLAN </a:t>
            </a:r>
            <a:r>
              <a:rPr lang="fr-FR" sz="1350" dirty="0">
                <a:latin typeface="Arial" panose="020B0604020202020204" pitchFamily="34" charset="0"/>
              </a:rPr>
              <a:t>: Réseaux Wifi, </a:t>
            </a:r>
            <a:r>
              <a:rPr lang="fr-FR" sz="1350" dirty="0" err="1">
                <a:latin typeface="Arial" panose="020B0604020202020204" pitchFamily="34" charset="0"/>
              </a:rPr>
              <a:t>bluetooth</a:t>
            </a:r>
            <a:r>
              <a:rPr lang="fr-FR" sz="1350" dirty="0">
                <a:latin typeface="Arial" panose="020B0604020202020204" pitchFamily="34" charset="0"/>
              </a:rPr>
              <a:t>, </a:t>
            </a:r>
            <a:r>
              <a:rPr lang="fr-FR" sz="1350" dirty="0" err="1">
                <a:latin typeface="Arial" panose="020B0604020202020204" pitchFamily="34" charset="0"/>
              </a:rPr>
              <a:t>Zigbee</a:t>
            </a:r>
            <a:r>
              <a:rPr lang="fr-FR" sz="1350" dirty="0">
                <a:latin typeface="Arial" panose="020B0604020202020204" pitchFamily="34" charset="0"/>
              </a:rPr>
              <a:t> comme le précédent pour es objets nécessitant 	une faible latence</a:t>
            </a:r>
          </a:p>
          <a:p>
            <a:endParaRPr lang="fr-FR" sz="1350" dirty="0">
              <a:latin typeface="Arial" panose="020B0604020202020204" pitchFamily="34" charset="0"/>
            </a:endParaRPr>
          </a:p>
          <a:p>
            <a:r>
              <a:rPr lang="fr-FR" sz="1350" dirty="0">
                <a:latin typeface="Arial" panose="020B0604020202020204" pitchFamily="34" charset="0"/>
              </a:rPr>
              <a:t>	</a:t>
            </a:r>
            <a:r>
              <a:rPr lang="fr-FR" sz="1350" b="1" dirty="0">
                <a:latin typeface="Arial" panose="020B0604020202020204" pitchFamily="34" charset="0"/>
              </a:rPr>
              <a:t>- Réseaux 3G,4G et 5G </a:t>
            </a:r>
            <a:r>
              <a:rPr lang="fr-FR" sz="1350" dirty="0">
                <a:latin typeface="Arial" panose="020B0604020202020204" pitchFamily="34" charset="0"/>
              </a:rPr>
              <a:t>: Nécessite une carte </a:t>
            </a:r>
            <a:r>
              <a:rPr lang="fr-FR" sz="1350" dirty="0" err="1">
                <a:latin typeface="Arial" panose="020B0604020202020204" pitchFamily="34" charset="0"/>
              </a:rPr>
              <a:t>sim</a:t>
            </a:r>
            <a:r>
              <a:rPr lang="fr-FR" sz="1350" dirty="0">
                <a:latin typeface="Arial" panose="020B0604020202020204" pitchFamily="34" charset="0"/>
              </a:rPr>
              <a:t> pour fonctionner mais permettent un réseau de 	portée mondiale.</a:t>
            </a:r>
          </a:p>
          <a:p>
            <a:endParaRPr lang="fr-FR" sz="1350" dirty="0">
              <a:latin typeface="Arial" panose="020B0604020202020204" pitchFamily="34" charset="0"/>
            </a:endParaRPr>
          </a:p>
          <a:p>
            <a:r>
              <a:rPr lang="fr-FR" sz="1350" dirty="0">
                <a:latin typeface="Arial" panose="020B0604020202020204" pitchFamily="34" charset="0"/>
              </a:rPr>
              <a:t>	</a:t>
            </a:r>
            <a:r>
              <a:rPr lang="fr-FR" sz="1350" b="1" dirty="0">
                <a:latin typeface="Arial" panose="020B0604020202020204" pitchFamily="34" charset="0"/>
              </a:rPr>
              <a:t>- Réseaux LPWAN </a:t>
            </a:r>
            <a:r>
              <a:rPr lang="fr-FR" sz="1350" dirty="0">
                <a:latin typeface="Arial" panose="020B0604020202020204" pitchFamily="34" charset="0"/>
              </a:rPr>
              <a:t>: Réseaux Low Power Wide Area Network sont des réseaux longue portée à 	faible consommation d’énergie – Réseaux </a:t>
            </a:r>
            <a:r>
              <a:rPr lang="fr-FR" sz="1350" dirty="0" err="1">
                <a:latin typeface="Arial" panose="020B0604020202020204" pitchFamily="34" charset="0"/>
              </a:rPr>
              <a:t>LoRaWan</a:t>
            </a:r>
            <a:r>
              <a:rPr lang="fr-FR" sz="1350" dirty="0">
                <a:latin typeface="Arial" panose="020B0604020202020204" pitchFamily="34" charset="0"/>
              </a:rPr>
              <a:t>, </a:t>
            </a:r>
            <a:r>
              <a:rPr lang="fr-FR" sz="1350" dirty="0" err="1">
                <a:latin typeface="Arial" panose="020B0604020202020204" pitchFamily="34" charset="0"/>
              </a:rPr>
              <a:t>SigFox</a:t>
            </a:r>
            <a:r>
              <a:rPr lang="fr-FR" sz="1350" dirty="0">
                <a:latin typeface="Arial" panose="020B0604020202020204" pitchFamily="34" charset="0"/>
              </a:rPr>
              <a:t> et NB-IoT</a:t>
            </a:r>
          </a:p>
          <a:p>
            <a:endParaRPr lang="fr-FR" sz="1350" dirty="0">
              <a:latin typeface="Arial" panose="020B0604020202020204" pitchFamily="34" charset="0"/>
            </a:endParaRPr>
          </a:p>
          <a:p>
            <a:endParaRPr lang="fr-FR" sz="1350" dirty="0">
              <a:latin typeface="Arial" panose="020B0604020202020204" pitchFamily="34" charset="0"/>
            </a:endParaRPr>
          </a:p>
        </p:txBody>
      </p:sp>
      <p:sp>
        <p:nvSpPr>
          <p:cNvPr id="4" name="ZoneTexte 3">
            <a:extLst>
              <a:ext uri="{FF2B5EF4-FFF2-40B4-BE49-F238E27FC236}">
                <a16:creationId xmlns:a16="http://schemas.microsoft.com/office/drawing/2014/main" id="{1C3829D6-2BB2-0E2A-9EFA-FA42E9C839F3}"/>
              </a:ext>
            </a:extLst>
          </p:cNvPr>
          <p:cNvSpPr txBox="1"/>
          <p:nvPr/>
        </p:nvSpPr>
        <p:spPr>
          <a:xfrm>
            <a:off x="1345425" y="4148660"/>
            <a:ext cx="6651700" cy="507831"/>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350" dirty="0">
                <a:latin typeface="Arial" panose="020B0604020202020204" pitchFamily="34" charset="0"/>
              </a:rPr>
              <a:t>Il est important de choisir le bon type de réseau pour chaque cas d'utilisation de l'IoT afin de répondre aux exigences spécifiques de chaque objet connecté.</a:t>
            </a:r>
          </a:p>
        </p:txBody>
      </p:sp>
      <p:sp>
        <p:nvSpPr>
          <p:cNvPr id="6" name="ZoneTexte 5">
            <a:extLst>
              <a:ext uri="{FF2B5EF4-FFF2-40B4-BE49-F238E27FC236}">
                <a16:creationId xmlns:a16="http://schemas.microsoft.com/office/drawing/2014/main" id="{08E72AB6-4FB4-43AA-ACD6-804604635C13}"/>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920939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161A8C9-90E4-D618-D9FF-1D0B146057D2}"/>
              </a:ext>
            </a:extLst>
          </p:cNvPr>
          <p:cNvSpPr txBox="1"/>
          <p:nvPr/>
        </p:nvSpPr>
        <p:spPr>
          <a:xfrm>
            <a:off x="84562" y="762041"/>
            <a:ext cx="3289811" cy="369332"/>
          </a:xfrm>
          <a:prstGeom prst="rect">
            <a:avLst/>
          </a:prstGeom>
          <a:noFill/>
        </p:spPr>
        <p:txBody>
          <a:bodyPr wrap="none" rtlCol="0">
            <a:spAutoFit/>
          </a:bodyPr>
          <a:lstStyle/>
          <a:p>
            <a:pPr defTabSz="457189">
              <a:defRPr/>
            </a:pPr>
            <a:r>
              <a:rPr lang="fr-FR" b="1" dirty="0">
                <a:solidFill>
                  <a:prstClr val="black"/>
                </a:solidFill>
                <a:latin typeface="Calibri"/>
              </a:rPr>
              <a:t>Comparaison de réseaux des IOT</a:t>
            </a:r>
          </a:p>
        </p:txBody>
      </p:sp>
      <p:graphicFrame>
        <p:nvGraphicFramePr>
          <p:cNvPr id="4" name="Tableau 3">
            <a:extLst>
              <a:ext uri="{FF2B5EF4-FFF2-40B4-BE49-F238E27FC236}">
                <a16:creationId xmlns:a16="http://schemas.microsoft.com/office/drawing/2014/main" id="{1D982778-FFF0-E684-076E-9289E010E4F0}"/>
              </a:ext>
            </a:extLst>
          </p:cNvPr>
          <p:cNvGraphicFramePr>
            <a:graphicFrameLocks noGrp="1"/>
          </p:cNvGraphicFramePr>
          <p:nvPr/>
        </p:nvGraphicFramePr>
        <p:xfrm>
          <a:off x="555172" y="1131373"/>
          <a:ext cx="5868316" cy="3679466"/>
        </p:xfrm>
        <a:graphic>
          <a:graphicData uri="http://schemas.openxmlformats.org/drawingml/2006/table">
            <a:tbl>
              <a:tblPr>
                <a:tableStyleId>{775DCB02-9BB8-47FD-8907-85C794F793BA}</a:tableStyleId>
              </a:tblPr>
              <a:tblGrid>
                <a:gridCol w="1231928">
                  <a:extLst>
                    <a:ext uri="{9D8B030D-6E8A-4147-A177-3AD203B41FA5}">
                      <a16:colId xmlns:a16="http://schemas.microsoft.com/office/drawing/2014/main" val="256314880"/>
                    </a:ext>
                  </a:extLst>
                </a:gridCol>
                <a:gridCol w="1159097">
                  <a:extLst>
                    <a:ext uri="{9D8B030D-6E8A-4147-A177-3AD203B41FA5}">
                      <a16:colId xmlns:a16="http://schemas.microsoft.com/office/drawing/2014/main" val="2701917602"/>
                    </a:ext>
                  </a:extLst>
                </a:gridCol>
                <a:gridCol w="1159097">
                  <a:extLst>
                    <a:ext uri="{9D8B030D-6E8A-4147-A177-3AD203B41FA5}">
                      <a16:colId xmlns:a16="http://schemas.microsoft.com/office/drawing/2014/main" val="525051128"/>
                    </a:ext>
                  </a:extLst>
                </a:gridCol>
                <a:gridCol w="1159097">
                  <a:extLst>
                    <a:ext uri="{9D8B030D-6E8A-4147-A177-3AD203B41FA5}">
                      <a16:colId xmlns:a16="http://schemas.microsoft.com/office/drawing/2014/main" val="421786591"/>
                    </a:ext>
                  </a:extLst>
                </a:gridCol>
                <a:gridCol w="1159097">
                  <a:extLst>
                    <a:ext uri="{9D8B030D-6E8A-4147-A177-3AD203B41FA5}">
                      <a16:colId xmlns:a16="http://schemas.microsoft.com/office/drawing/2014/main" val="3568983683"/>
                    </a:ext>
                  </a:extLst>
                </a:gridCol>
              </a:tblGrid>
              <a:tr h="491513">
                <a:tc>
                  <a:txBody>
                    <a:bodyPr/>
                    <a:lstStyle/>
                    <a:p>
                      <a:pPr algn="ctr" fontAlgn="b"/>
                      <a:r>
                        <a:rPr lang="fr-FR" sz="1100" b="1" dirty="0">
                          <a:effectLst/>
                        </a:rPr>
                        <a:t>Réseau</a:t>
                      </a:r>
                    </a:p>
                  </a:txBody>
                  <a:tcPr marL="22664" marR="22664" marT="11332" marB="11332" anchor="ctr">
                    <a:solidFill>
                      <a:schemeClr val="bg2">
                        <a:lumMod val="75000"/>
                      </a:schemeClr>
                    </a:solidFill>
                  </a:tcPr>
                </a:tc>
                <a:tc>
                  <a:txBody>
                    <a:bodyPr/>
                    <a:lstStyle/>
                    <a:p>
                      <a:pPr algn="ctr" fontAlgn="b"/>
                      <a:r>
                        <a:rPr lang="fr-FR" sz="1100" b="1" dirty="0">
                          <a:effectLst/>
                        </a:rPr>
                        <a:t>Portée maximale</a:t>
                      </a:r>
                    </a:p>
                  </a:txBody>
                  <a:tcPr marL="22664" marR="22664" marT="11332" marB="11332" anchor="ctr">
                    <a:solidFill>
                      <a:schemeClr val="bg2">
                        <a:lumMod val="75000"/>
                      </a:schemeClr>
                    </a:solidFill>
                  </a:tcPr>
                </a:tc>
                <a:tc>
                  <a:txBody>
                    <a:bodyPr/>
                    <a:lstStyle/>
                    <a:p>
                      <a:pPr algn="ctr" fontAlgn="b"/>
                      <a:r>
                        <a:rPr lang="fr-FR" sz="1100" b="1" dirty="0">
                          <a:effectLst/>
                        </a:rPr>
                        <a:t>Débit de données</a:t>
                      </a:r>
                    </a:p>
                  </a:txBody>
                  <a:tcPr marL="22664" marR="22664" marT="11332" marB="11332" anchor="ctr">
                    <a:solidFill>
                      <a:schemeClr val="bg2">
                        <a:lumMod val="75000"/>
                      </a:schemeClr>
                    </a:solidFill>
                  </a:tcPr>
                </a:tc>
                <a:tc>
                  <a:txBody>
                    <a:bodyPr/>
                    <a:lstStyle/>
                    <a:p>
                      <a:pPr algn="ctr" fontAlgn="b"/>
                      <a:r>
                        <a:rPr lang="fr-FR" sz="1100" b="1" dirty="0">
                          <a:effectLst/>
                        </a:rPr>
                        <a:t>Consommation d'énergie</a:t>
                      </a:r>
                    </a:p>
                  </a:txBody>
                  <a:tcPr marL="22664" marR="22664" marT="11332" marB="11332" anchor="ctr">
                    <a:solidFill>
                      <a:schemeClr val="bg2">
                        <a:lumMod val="75000"/>
                      </a:schemeClr>
                    </a:solidFill>
                  </a:tcPr>
                </a:tc>
                <a:tc>
                  <a:txBody>
                    <a:bodyPr/>
                    <a:lstStyle/>
                    <a:p>
                      <a:pPr algn="ctr" fontAlgn="b"/>
                      <a:r>
                        <a:rPr lang="fr-FR" sz="1100" b="1" dirty="0">
                          <a:effectLst/>
                        </a:rPr>
                        <a:t>Coût de mise en œuvre</a:t>
                      </a:r>
                    </a:p>
                  </a:txBody>
                  <a:tcPr marL="22664" marR="22664" marT="11332" marB="11332" anchor="ctr">
                    <a:solidFill>
                      <a:schemeClr val="bg2">
                        <a:lumMod val="75000"/>
                      </a:schemeClr>
                    </a:solidFill>
                  </a:tcPr>
                </a:tc>
                <a:extLst>
                  <a:ext uri="{0D108BD9-81ED-4DB2-BD59-A6C34878D82A}">
                    <a16:rowId xmlns:a16="http://schemas.microsoft.com/office/drawing/2014/main" val="310313713"/>
                  </a:ext>
                </a:extLst>
              </a:tr>
              <a:tr h="455422">
                <a:tc>
                  <a:txBody>
                    <a:bodyPr/>
                    <a:lstStyle/>
                    <a:p>
                      <a:pPr algn="ctr" fontAlgn="base"/>
                      <a:r>
                        <a:rPr lang="fr-FR" sz="1100" b="1" dirty="0">
                          <a:effectLst/>
                        </a:rPr>
                        <a:t>Bluetooth</a:t>
                      </a:r>
                    </a:p>
                  </a:txBody>
                  <a:tcPr marL="22664" marR="22664" marT="11332" marB="11332" anchor="ctr"/>
                </a:tc>
                <a:tc>
                  <a:txBody>
                    <a:bodyPr/>
                    <a:lstStyle/>
                    <a:p>
                      <a:pPr algn="ctr" fontAlgn="base"/>
                      <a:r>
                        <a:rPr lang="fr-FR" sz="1100" dirty="0">
                          <a:effectLst/>
                        </a:rPr>
                        <a:t>~100 mètres</a:t>
                      </a:r>
                    </a:p>
                  </a:txBody>
                  <a:tcPr marL="22664" marR="22664" marT="11332" marB="11332" anchor="ctr"/>
                </a:tc>
                <a:tc>
                  <a:txBody>
                    <a:bodyPr/>
                    <a:lstStyle/>
                    <a:p>
                      <a:pPr algn="ctr" fontAlgn="base"/>
                      <a:r>
                        <a:rPr lang="fr-FR" sz="1100" dirty="0">
                          <a:effectLst/>
                        </a:rPr>
                        <a:t>Jusqu'à 2 Mbps</a:t>
                      </a:r>
                    </a:p>
                  </a:txBody>
                  <a:tcPr marL="22664" marR="22664" marT="11332" marB="11332" anchor="ctr"/>
                </a:tc>
                <a:tc>
                  <a:txBody>
                    <a:bodyPr/>
                    <a:lstStyle/>
                    <a:p>
                      <a:pPr algn="ctr" fontAlgn="base"/>
                      <a:r>
                        <a:rPr lang="fr-FR" sz="1100" dirty="0">
                          <a:effectLst/>
                        </a:rPr>
                        <a:t>Faible à moyen</a:t>
                      </a:r>
                    </a:p>
                  </a:txBody>
                  <a:tcPr marL="22664" marR="22664" marT="11332" marB="11332" anchor="ctr"/>
                </a:tc>
                <a:tc>
                  <a:txBody>
                    <a:bodyPr/>
                    <a:lstStyle/>
                    <a:p>
                      <a:pPr algn="ctr" fontAlgn="base"/>
                      <a:r>
                        <a:rPr lang="fr-FR" sz="1100" dirty="0">
                          <a:effectLst/>
                        </a:rPr>
                        <a:t>Faible à moyen</a:t>
                      </a:r>
                    </a:p>
                  </a:txBody>
                  <a:tcPr marL="22664" marR="22664" marT="11332" marB="11332" anchor="ctr"/>
                </a:tc>
                <a:extLst>
                  <a:ext uri="{0D108BD9-81ED-4DB2-BD59-A6C34878D82A}">
                    <a16:rowId xmlns:a16="http://schemas.microsoft.com/office/drawing/2014/main" val="2665471296"/>
                  </a:ext>
                </a:extLst>
              </a:tr>
              <a:tr h="348263">
                <a:tc>
                  <a:txBody>
                    <a:bodyPr/>
                    <a:lstStyle/>
                    <a:p>
                      <a:pPr algn="ctr" fontAlgn="base"/>
                      <a:r>
                        <a:rPr lang="fr-FR" sz="1100" b="1">
                          <a:effectLst/>
                        </a:rPr>
                        <a:t>Wi-Fi</a:t>
                      </a:r>
                    </a:p>
                  </a:txBody>
                  <a:tcPr marL="22664" marR="22664" marT="11332" marB="11332" anchor="ctr"/>
                </a:tc>
                <a:tc>
                  <a:txBody>
                    <a:bodyPr/>
                    <a:lstStyle/>
                    <a:p>
                      <a:pPr algn="ctr" fontAlgn="base"/>
                      <a:r>
                        <a:rPr lang="fr-FR" sz="1100" dirty="0">
                          <a:effectLst/>
                        </a:rPr>
                        <a:t>~100 mètres</a:t>
                      </a:r>
                    </a:p>
                  </a:txBody>
                  <a:tcPr marL="22664" marR="22664" marT="11332" marB="11332" anchor="ctr"/>
                </a:tc>
                <a:tc>
                  <a:txBody>
                    <a:bodyPr/>
                    <a:lstStyle/>
                    <a:p>
                      <a:pPr algn="ctr" fontAlgn="base"/>
                      <a:r>
                        <a:rPr lang="fr-FR" sz="1100">
                          <a:effectLst/>
                        </a:rPr>
                        <a:t>Jusqu'à 1 Gbps</a:t>
                      </a:r>
                    </a:p>
                  </a:txBody>
                  <a:tcPr marL="22664" marR="22664" marT="11332" marB="11332" anchor="ctr"/>
                </a:tc>
                <a:tc>
                  <a:txBody>
                    <a:bodyPr/>
                    <a:lstStyle/>
                    <a:p>
                      <a:pPr algn="ctr" fontAlgn="base"/>
                      <a:r>
                        <a:rPr lang="fr-FR" sz="1100" dirty="0">
                          <a:effectLst/>
                        </a:rPr>
                        <a:t>Élevée</a:t>
                      </a:r>
                    </a:p>
                  </a:txBody>
                  <a:tcPr marL="22664" marR="22664" marT="11332" marB="11332" anchor="ctr"/>
                </a:tc>
                <a:tc>
                  <a:txBody>
                    <a:bodyPr/>
                    <a:lstStyle/>
                    <a:p>
                      <a:pPr algn="ctr" fontAlgn="base"/>
                      <a:r>
                        <a:rPr lang="fr-FR" sz="1100" dirty="0">
                          <a:effectLst/>
                        </a:rPr>
                        <a:t>Élevé</a:t>
                      </a:r>
                    </a:p>
                  </a:txBody>
                  <a:tcPr marL="22664" marR="22664" marT="11332" marB="11332" anchor="ctr"/>
                </a:tc>
                <a:extLst>
                  <a:ext uri="{0D108BD9-81ED-4DB2-BD59-A6C34878D82A}">
                    <a16:rowId xmlns:a16="http://schemas.microsoft.com/office/drawing/2014/main" val="3029463604"/>
                  </a:ext>
                </a:extLst>
              </a:tr>
              <a:tr h="455422">
                <a:tc>
                  <a:txBody>
                    <a:bodyPr/>
                    <a:lstStyle/>
                    <a:p>
                      <a:pPr algn="ctr" fontAlgn="base"/>
                      <a:r>
                        <a:rPr lang="fr-FR" sz="1100" b="1" dirty="0" err="1">
                          <a:effectLst/>
                        </a:rPr>
                        <a:t>Zigbee</a:t>
                      </a:r>
                      <a:endParaRPr lang="fr-FR" sz="1100" b="1" dirty="0">
                        <a:effectLst/>
                      </a:endParaRPr>
                    </a:p>
                  </a:txBody>
                  <a:tcPr marL="22664" marR="22664" marT="11332" marB="11332" anchor="ctr"/>
                </a:tc>
                <a:tc>
                  <a:txBody>
                    <a:bodyPr/>
                    <a:lstStyle/>
                    <a:p>
                      <a:pPr algn="ctr" fontAlgn="base"/>
                      <a:r>
                        <a:rPr lang="fr-FR" sz="1100" dirty="0">
                          <a:effectLst/>
                        </a:rPr>
                        <a:t>~10-100 mètres</a:t>
                      </a:r>
                    </a:p>
                  </a:txBody>
                  <a:tcPr marL="22664" marR="22664" marT="11332" marB="11332" anchor="ctr"/>
                </a:tc>
                <a:tc>
                  <a:txBody>
                    <a:bodyPr/>
                    <a:lstStyle/>
                    <a:p>
                      <a:pPr algn="ctr" fontAlgn="base"/>
                      <a:r>
                        <a:rPr lang="fr-FR" sz="1100">
                          <a:effectLst/>
                        </a:rPr>
                        <a:t>Jusqu'à 250 Kbps</a:t>
                      </a:r>
                    </a:p>
                  </a:txBody>
                  <a:tcPr marL="22664" marR="22664" marT="11332" marB="11332" anchor="ctr"/>
                </a:tc>
                <a:tc>
                  <a:txBody>
                    <a:bodyPr/>
                    <a:lstStyle/>
                    <a:p>
                      <a:pPr algn="ctr" fontAlgn="base"/>
                      <a:r>
                        <a:rPr lang="fr-FR" sz="1100" dirty="0">
                          <a:effectLst/>
                        </a:rPr>
                        <a:t>Faible</a:t>
                      </a:r>
                    </a:p>
                  </a:txBody>
                  <a:tcPr marL="22664" marR="22664" marT="11332" marB="11332" anchor="ctr"/>
                </a:tc>
                <a:tc>
                  <a:txBody>
                    <a:bodyPr/>
                    <a:lstStyle/>
                    <a:p>
                      <a:pPr algn="ctr" fontAlgn="base"/>
                      <a:r>
                        <a:rPr lang="fr-FR" sz="1100" dirty="0">
                          <a:effectLst/>
                        </a:rPr>
                        <a:t>Faible à moyen</a:t>
                      </a:r>
                    </a:p>
                  </a:txBody>
                  <a:tcPr marL="22664" marR="22664" marT="11332" marB="11332" anchor="ctr"/>
                </a:tc>
                <a:extLst>
                  <a:ext uri="{0D108BD9-81ED-4DB2-BD59-A6C34878D82A}">
                    <a16:rowId xmlns:a16="http://schemas.microsoft.com/office/drawing/2014/main" val="3653339457"/>
                  </a:ext>
                </a:extLst>
              </a:tr>
              <a:tr h="455422">
                <a:tc>
                  <a:txBody>
                    <a:bodyPr/>
                    <a:lstStyle/>
                    <a:p>
                      <a:pPr algn="ctr" fontAlgn="base"/>
                      <a:r>
                        <a:rPr lang="fr-FR" sz="1100" b="1" dirty="0">
                          <a:effectLst/>
                        </a:rPr>
                        <a:t>LoRa</a:t>
                      </a:r>
                    </a:p>
                  </a:txBody>
                  <a:tcPr marL="22664" marR="22664" marT="11332" marB="11332" anchor="ctr"/>
                </a:tc>
                <a:tc>
                  <a:txBody>
                    <a:bodyPr/>
                    <a:lstStyle/>
                    <a:p>
                      <a:pPr algn="ctr" fontAlgn="base"/>
                      <a:r>
                        <a:rPr lang="fr-FR" sz="1100" dirty="0">
                          <a:effectLst/>
                        </a:rPr>
                        <a:t>Jusqu'à 10 km</a:t>
                      </a:r>
                    </a:p>
                  </a:txBody>
                  <a:tcPr marL="22664" marR="22664" marT="11332" marB="11332" anchor="ctr"/>
                </a:tc>
                <a:tc>
                  <a:txBody>
                    <a:bodyPr/>
                    <a:lstStyle/>
                    <a:p>
                      <a:pPr algn="ctr" fontAlgn="base"/>
                      <a:r>
                        <a:rPr lang="fr-FR" sz="1100">
                          <a:effectLst/>
                        </a:rPr>
                        <a:t>Jusqu'à 50 Kbps</a:t>
                      </a:r>
                    </a:p>
                  </a:txBody>
                  <a:tcPr marL="22664" marR="22664" marT="11332" marB="11332" anchor="ctr"/>
                </a:tc>
                <a:tc>
                  <a:txBody>
                    <a:bodyPr/>
                    <a:lstStyle/>
                    <a:p>
                      <a:pPr algn="ctr" fontAlgn="base"/>
                      <a:r>
                        <a:rPr lang="fr-FR" sz="1100" dirty="0">
                          <a:effectLst/>
                        </a:rPr>
                        <a:t>Très faible</a:t>
                      </a:r>
                    </a:p>
                  </a:txBody>
                  <a:tcPr marL="22664" marR="22664" marT="11332" marB="11332" anchor="ctr"/>
                </a:tc>
                <a:tc>
                  <a:txBody>
                    <a:bodyPr/>
                    <a:lstStyle/>
                    <a:p>
                      <a:pPr algn="ctr" fontAlgn="base"/>
                      <a:r>
                        <a:rPr lang="fr-FR" sz="1100" dirty="0">
                          <a:effectLst/>
                        </a:rPr>
                        <a:t>Faible à moyen</a:t>
                      </a:r>
                    </a:p>
                  </a:txBody>
                  <a:tcPr marL="22664" marR="22664" marT="11332" marB="11332" anchor="ctr"/>
                </a:tc>
                <a:extLst>
                  <a:ext uri="{0D108BD9-81ED-4DB2-BD59-A6C34878D82A}">
                    <a16:rowId xmlns:a16="http://schemas.microsoft.com/office/drawing/2014/main" val="3601178330"/>
                  </a:ext>
                </a:extLst>
              </a:tr>
              <a:tr h="455422">
                <a:tc>
                  <a:txBody>
                    <a:bodyPr/>
                    <a:lstStyle/>
                    <a:p>
                      <a:pPr algn="ctr" fontAlgn="base"/>
                      <a:r>
                        <a:rPr lang="fr-FR" sz="1100" b="1" dirty="0">
                          <a:effectLst/>
                        </a:rPr>
                        <a:t>Sigfox</a:t>
                      </a:r>
                    </a:p>
                  </a:txBody>
                  <a:tcPr marL="22664" marR="22664" marT="11332" marB="11332" anchor="ctr"/>
                </a:tc>
                <a:tc>
                  <a:txBody>
                    <a:bodyPr/>
                    <a:lstStyle/>
                    <a:p>
                      <a:pPr algn="ctr" fontAlgn="base"/>
                      <a:r>
                        <a:rPr lang="fr-FR" sz="1100" dirty="0">
                          <a:effectLst/>
                        </a:rPr>
                        <a:t>Jusqu'à 40 km</a:t>
                      </a:r>
                    </a:p>
                  </a:txBody>
                  <a:tcPr marL="22664" marR="22664" marT="11332" marB="11332" anchor="ctr"/>
                </a:tc>
                <a:tc>
                  <a:txBody>
                    <a:bodyPr/>
                    <a:lstStyle/>
                    <a:p>
                      <a:pPr algn="ctr" fontAlgn="base"/>
                      <a:r>
                        <a:rPr lang="fr-FR" sz="1100">
                          <a:effectLst/>
                        </a:rPr>
                        <a:t>Jusqu'à 100 bps</a:t>
                      </a:r>
                    </a:p>
                  </a:txBody>
                  <a:tcPr marL="22664" marR="22664" marT="11332" marB="11332" anchor="ctr"/>
                </a:tc>
                <a:tc>
                  <a:txBody>
                    <a:bodyPr/>
                    <a:lstStyle/>
                    <a:p>
                      <a:pPr algn="ctr" fontAlgn="base"/>
                      <a:r>
                        <a:rPr lang="fr-FR" sz="1100" dirty="0">
                          <a:effectLst/>
                        </a:rPr>
                        <a:t>Très faible</a:t>
                      </a:r>
                    </a:p>
                  </a:txBody>
                  <a:tcPr marL="22664" marR="22664" marT="11332" marB="11332" anchor="ctr"/>
                </a:tc>
                <a:tc>
                  <a:txBody>
                    <a:bodyPr/>
                    <a:lstStyle/>
                    <a:p>
                      <a:pPr algn="ctr" fontAlgn="base"/>
                      <a:r>
                        <a:rPr lang="fr-FR" sz="1100" dirty="0">
                          <a:effectLst/>
                        </a:rPr>
                        <a:t>Faible à moyen</a:t>
                      </a:r>
                    </a:p>
                  </a:txBody>
                  <a:tcPr marL="22664" marR="22664" marT="11332" marB="11332" anchor="ctr"/>
                </a:tc>
                <a:extLst>
                  <a:ext uri="{0D108BD9-81ED-4DB2-BD59-A6C34878D82A}">
                    <a16:rowId xmlns:a16="http://schemas.microsoft.com/office/drawing/2014/main" val="1843155084"/>
                  </a:ext>
                </a:extLst>
              </a:tr>
              <a:tr h="455422">
                <a:tc>
                  <a:txBody>
                    <a:bodyPr/>
                    <a:lstStyle/>
                    <a:p>
                      <a:pPr algn="ctr" fontAlgn="base"/>
                      <a:r>
                        <a:rPr lang="fr-FR" sz="1100" b="1" dirty="0">
                          <a:effectLst/>
                        </a:rPr>
                        <a:t>NB-IoT</a:t>
                      </a:r>
                    </a:p>
                  </a:txBody>
                  <a:tcPr marL="22664" marR="22664" marT="11332" marB="11332" anchor="ctr"/>
                </a:tc>
                <a:tc>
                  <a:txBody>
                    <a:bodyPr/>
                    <a:lstStyle/>
                    <a:p>
                      <a:pPr algn="ctr" fontAlgn="base"/>
                      <a:r>
                        <a:rPr lang="fr-FR" sz="1100" dirty="0">
                          <a:effectLst/>
                        </a:rPr>
                        <a:t>Jusqu'à 10 km</a:t>
                      </a:r>
                    </a:p>
                  </a:txBody>
                  <a:tcPr marL="22664" marR="22664" marT="11332" marB="11332" anchor="ctr"/>
                </a:tc>
                <a:tc>
                  <a:txBody>
                    <a:bodyPr/>
                    <a:lstStyle/>
                    <a:p>
                      <a:pPr algn="ctr" fontAlgn="base"/>
                      <a:r>
                        <a:rPr lang="fr-FR" sz="1100">
                          <a:effectLst/>
                        </a:rPr>
                        <a:t>Jusqu'à 250 Kbps</a:t>
                      </a:r>
                    </a:p>
                  </a:txBody>
                  <a:tcPr marL="22664" marR="22664" marT="11332" marB="11332" anchor="ctr"/>
                </a:tc>
                <a:tc>
                  <a:txBody>
                    <a:bodyPr/>
                    <a:lstStyle/>
                    <a:p>
                      <a:pPr algn="ctr" fontAlgn="base"/>
                      <a:r>
                        <a:rPr lang="fr-FR" sz="1100" dirty="0">
                          <a:effectLst/>
                        </a:rPr>
                        <a:t>Faible</a:t>
                      </a:r>
                    </a:p>
                  </a:txBody>
                  <a:tcPr marL="22664" marR="22664" marT="11332" marB="11332" anchor="ctr"/>
                </a:tc>
                <a:tc>
                  <a:txBody>
                    <a:bodyPr/>
                    <a:lstStyle/>
                    <a:p>
                      <a:pPr algn="ctr" fontAlgn="base"/>
                      <a:r>
                        <a:rPr lang="fr-FR" sz="1100" dirty="0">
                          <a:effectLst/>
                        </a:rPr>
                        <a:t>Élevé</a:t>
                      </a:r>
                    </a:p>
                  </a:txBody>
                  <a:tcPr marL="22664" marR="22664" marT="11332" marB="11332" anchor="ctr"/>
                </a:tc>
                <a:extLst>
                  <a:ext uri="{0D108BD9-81ED-4DB2-BD59-A6C34878D82A}">
                    <a16:rowId xmlns:a16="http://schemas.microsoft.com/office/drawing/2014/main" val="1801917668"/>
                  </a:ext>
                </a:extLst>
              </a:tr>
              <a:tr h="562580">
                <a:tc>
                  <a:txBody>
                    <a:bodyPr/>
                    <a:lstStyle/>
                    <a:p>
                      <a:pPr algn="ctr" fontAlgn="base"/>
                      <a:r>
                        <a:rPr lang="fr-FR" sz="1100" b="1" dirty="0">
                          <a:effectLst/>
                        </a:rPr>
                        <a:t>LTE-M</a:t>
                      </a:r>
                    </a:p>
                  </a:txBody>
                  <a:tcPr marL="22664" marR="22664" marT="11332" marB="11332" anchor="ctr"/>
                </a:tc>
                <a:tc>
                  <a:txBody>
                    <a:bodyPr/>
                    <a:lstStyle/>
                    <a:p>
                      <a:pPr algn="ctr" fontAlgn="base"/>
                      <a:r>
                        <a:rPr lang="fr-FR" sz="1100" dirty="0">
                          <a:effectLst/>
                        </a:rPr>
                        <a:t>Jusqu'à 100 km</a:t>
                      </a:r>
                    </a:p>
                  </a:txBody>
                  <a:tcPr marL="22664" marR="22664" marT="11332" marB="11332" anchor="ctr"/>
                </a:tc>
                <a:tc>
                  <a:txBody>
                    <a:bodyPr/>
                    <a:lstStyle/>
                    <a:p>
                      <a:pPr algn="ctr" fontAlgn="base"/>
                      <a:r>
                        <a:rPr lang="fr-FR" sz="1100" dirty="0">
                          <a:effectLst/>
                        </a:rPr>
                        <a:t>Jusqu'à 1 Mbps</a:t>
                      </a:r>
                    </a:p>
                  </a:txBody>
                  <a:tcPr marL="22664" marR="22664" marT="11332" marB="11332" anchor="ctr"/>
                </a:tc>
                <a:tc>
                  <a:txBody>
                    <a:bodyPr/>
                    <a:lstStyle/>
                    <a:p>
                      <a:pPr algn="ctr" fontAlgn="base"/>
                      <a:r>
                        <a:rPr lang="fr-FR" sz="1100" dirty="0">
                          <a:effectLst/>
                        </a:rPr>
                        <a:t>Moyenne à élevée</a:t>
                      </a:r>
                    </a:p>
                  </a:txBody>
                  <a:tcPr marL="22664" marR="22664" marT="11332" marB="11332" anchor="ctr"/>
                </a:tc>
                <a:tc>
                  <a:txBody>
                    <a:bodyPr/>
                    <a:lstStyle/>
                    <a:p>
                      <a:pPr algn="ctr" fontAlgn="base"/>
                      <a:r>
                        <a:rPr lang="fr-FR" sz="1100" dirty="0">
                          <a:effectLst/>
                        </a:rPr>
                        <a:t>Élevé</a:t>
                      </a:r>
                    </a:p>
                  </a:txBody>
                  <a:tcPr marL="22664" marR="22664" marT="11332" marB="11332" anchor="ctr"/>
                </a:tc>
                <a:extLst>
                  <a:ext uri="{0D108BD9-81ED-4DB2-BD59-A6C34878D82A}">
                    <a16:rowId xmlns:a16="http://schemas.microsoft.com/office/drawing/2014/main" val="132607176"/>
                  </a:ext>
                </a:extLst>
              </a:tr>
            </a:tbl>
          </a:graphicData>
        </a:graphic>
      </p:graphicFrame>
      <p:sp>
        <p:nvSpPr>
          <p:cNvPr id="5" name="Rectangle 1">
            <a:extLst>
              <a:ext uri="{FF2B5EF4-FFF2-40B4-BE49-F238E27FC236}">
                <a16:creationId xmlns:a16="http://schemas.microsoft.com/office/drawing/2014/main" id="{D322CC95-AE95-56B8-DA58-8F55D5623655}"/>
              </a:ext>
            </a:extLst>
          </p:cNvPr>
          <p:cNvSpPr>
            <a:spLocks noChangeArrowheads="1"/>
          </p:cNvSpPr>
          <p:nvPr/>
        </p:nvSpPr>
        <p:spPr bwMode="auto">
          <a:xfrm>
            <a:off x="6632890" y="1219892"/>
            <a:ext cx="2154649"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fr-FR" altLang="fr-FR" sz="1200" dirty="0">
                <a:solidFill>
                  <a:srgbClr val="374151"/>
                </a:solidFill>
                <a:latin typeface="Söhne"/>
              </a:rPr>
              <a:t>Il est important de noter que chaque réseau a ses propres avantages et inconvénients, et le choix dépendra des besoins spécifiques du projet IoT. Par exemple, le Bluetooth peut être préférable pour les appareils qui nécessitent une faible consommation d'énergie et une faible portée, tandis que le Wi-Fi peut être préférable pour les appareils nécessitant un débit de données élevé et une portée plus grande.</a:t>
            </a:r>
            <a:endParaRPr lang="fr-FR" altLang="fr-FR" sz="2000" dirty="0">
              <a:latin typeface="Arial" panose="020B0604020202020204" pitchFamily="34" charset="0"/>
            </a:endParaRPr>
          </a:p>
        </p:txBody>
      </p:sp>
      <p:sp>
        <p:nvSpPr>
          <p:cNvPr id="6" name="ZoneTexte 5">
            <a:extLst>
              <a:ext uri="{FF2B5EF4-FFF2-40B4-BE49-F238E27FC236}">
                <a16:creationId xmlns:a16="http://schemas.microsoft.com/office/drawing/2014/main" id="{00FA933B-E770-4579-8905-C833E254E00A}"/>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70849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6C0D1BA-C13F-E5AC-7CFD-819D8152ACF2}"/>
              </a:ext>
            </a:extLst>
          </p:cNvPr>
          <p:cNvSpPr txBox="1"/>
          <p:nvPr/>
        </p:nvSpPr>
        <p:spPr>
          <a:xfrm>
            <a:off x="342070" y="1162107"/>
            <a:ext cx="3104423" cy="415498"/>
          </a:xfrm>
          <a:prstGeom prst="rect">
            <a:avLst/>
          </a:prstGeom>
          <a:noFill/>
        </p:spPr>
        <p:txBody>
          <a:bodyPr wrap="square" rtlCol="0">
            <a:spAutoFit/>
          </a:bodyPr>
          <a:lstStyle/>
          <a:p>
            <a:r>
              <a:rPr lang="fr-FR" sz="2100" dirty="0"/>
              <a:t>Les réseaux </a:t>
            </a:r>
            <a:r>
              <a:rPr lang="fr-FR" sz="2100" dirty="0" err="1"/>
              <a:t>LoRaWan</a:t>
            </a:r>
            <a:r>
              <a:rPr lang="fr-FR" sz="2100" dirty="0"/>
              <a:t> :</a:t>
            </a:r>
          </a:p>
        </p:txBody>
      </p:sp>
      <p:sp>
        <p:nvSpPr>
          <p:cNvPr id="5" name="ZoneTexte 4">
            <a:extLst>
              <a:ext uri="{FF2B5EF4-FFF2-40B4-BE49-F238E27FC236}">
                <a16:creationId xmlns:a16="http://schemas.microsoft.com/office/drawing/2014/main" id="{893FBAC6-E20A-0289-C151-D0479CE552B0}"/>
              </a:ext>
            </a:extLst>
          </p:cNvPr>
          <p:cNvSpPr txBox="1"/>
          <p:nvPr/>
        </p:nvSpPr>
        <p:spPr>
          <a:xfrm>
            <a:off x="388489" y="1622579"/>
            <a:ext cx="8367022" cy="3416320"/>
          </a:xfrm>
          <a:prstGeom prst="rect">
            <a:avLst/>
          </a:prstGeom>
          <a:noFill/>
        </p:spPr>
        <p:txBody>
          <a:bodyPr wrap="square">
            <a:spAutoFit/>
          </a:bodyPr>
          <a:lstStyle/>
          <a:p>
            <a:pPr algn="l"/>
            <a:r>
              <a:rPr lang="fr-FR" sz="1350" dirty="0" err="1">
                <a:latin typeface="Arial" panose="020B0604020202020204" pitchFamily="34" charset="0"/>
              </a:rPr>
              <a:t>LoRaWAN</a:t>
            </a:r>
            <a:r>
              <a:rPr lang="fr-FR" sz="1350" dirty="0">
                <a:latin typeface="Arial" panose="020B0604020202020204" pitchFamily="34" charset="0"/>
              </a:rPr>
              <a:t> fonctionne en utilisant des "</a:t>
            </a:r>
            <a:r>
              <a:rPr lang="fr-FR" sz="1350" dirty="0" err="1">
                <a:latin typeface="Arial" panose="020B0604020202020204" pitchFamily="34" charset="0"/>
              </a:rPr>
              <a:t>gateways</a:t>
            </a:r>
            <a:r>
              <a:rPr lang="fr-FR" sz="1350" dirty="0">
                <a:latin typeface="Arial" panose="020B0604020202020204" pitchFamily="34" charset="0"/>
              </a:rPr>
              <a:t>" (passerelles) pour connecter les dispositifs IoT, tels que les capteurs, à un réseau de communication. Les </a:t>
            </a:r>
            <a:r>
              <a:rPr lang="fr-FR" sz="1350" dirty="0" err="1">
                <a:latin typeface="Arial" panose="020B0604020202020204" pitchFamily="34" charset="0"/>
              </a:rPr>
              <a:t>gateways</a:t>
            </a:r>
            <a:r>
              <a:rPr lang="fr-FR" sz="1350" dirty="0">
                <a:latin typeface="Arial" panose="020B0604020202020204" pitchFamily="34" charset="0"/>
              </a:rPr>
              <a:t> sont connectés à un réseau central, appelé Network Server, qui permet la communication entre les dispositifs IoT et les applications. Les données sont transmises sous forme de paquets, qui sont cryptés pour garantir la sécurité.</a:t>
            </a:r>
          </a:p>
          <a:p>
            <a:pPr algn="l"/>
            <a:endParaRPr lang="fr-FR" sz="1350" dirty="0">
              <a:latin typeface="Arial" panose="020B0604020202020204" pitchFamily="34" charset="0"/>
            </a:endParaRPr>
          </a:p>
          <a:p>
            <a:pPr algn="l"/>
            <a:r>
              <a:rPr lang="fr-FR" sz="1350" dirty="0">
                <a:latin typeface="Arial" panose="020B0604020202020204" pitchFamily="34" charset="0"/>
              </a:rPr>
              <a:t>Les réseaux </a:t>
            </a:r>
            <a:r>
              <a:rPr lang="fr-FR" sz="1350" dirty="0" err="1">
                <a:latin typeface="Arial" panose="020B0604020202020204" pitchFamily="34" charset="0"/>
              </a:rPr>
              <a:t>LoRaWAN</a:t>
            </a:r>
            <a:r>
              <a:rPr lang="fr-FR" sz="1350" dirty="0">
                <a:latin typeface="Arial" panose="020B0604020202020204" pitchFamily="34" charset="0"/>
              </a:rPr>
              <a:t> sont conçus pour fonctionner sur de longues distances, avec une portée allant jusqu'à plusieurs kilomètres en zone urbaine, et jusqu'à plusieurs dizaines de kilomètres en zone rurale. Cela permet de connecter des dispositifs IoT situés dans des zones éloignées, où il est difficile ou coûteux de déployer une infrastructure de communication filaire ou sans fil traditionnelle.</a:t>
            </a:r>
          </a:p>
          <a:p>
            <a:pPr algn="l"/>
            <a:endParaRPr lang="fr-FR" sz="1350" dirty="0">
              <a:latin typeface="Arial" panose="020B0604020202020204" pitchFamily="34" charset="0"/>
            </a:endParaRPr>
          </a:p>
          <a:p>
            <a:pPr algn="l"/>
            <a:r>
              <a:rPr lang="fr-FR" sz="1350" dirty="0">
                <a:latin typeface="Arial" panose="020B0604020202020204" pitchFamily="34" charset="0"/>
              </a:rPr>
              <a:t>En raison de sa faible consommation d'énergie, </a:t>
            </a:r>
            <a:r>
              <a:rPr lang="fr-FR" sz="1350" dirty="0" err="1">
                <a:latin typeface="Arial" panose="020B0604020202020204" pitchFamily="34" charset="0"/>
              </a:rPr>
              <a:t>LoRaWAN</a:t>
            </a:r>
            <a:r>
              <a:rPr lang="fr-FR" sz="1350" dirty="0">
                <a:latin typeface="Arial" panose="020B0604020202020204" pitchFamily="34" charset="0"/>
              </a:rPr>
              <a:t> est idéal pour les applications IoT qui nécessitent des dispositifs à longue durée de vie de batterie, tels que les capteurs de surveillance environnementale ou de surveillance des équipements. Il peut également être utilisé pour les applications de maintenance prédictive, en permettant aux dispositifs de collecter des données de maintenance à distance et de manière fiable.</a:t>
            </a:r>
          </a:p>
          <a:p>
            <a:endParaRPr lang="fr-FR" sz="1350" dirty="0">
              <a:latin typeface="Arial" panose="020B0604020202020204" pitchFamily="34" charset="0"/>
            </a:endParaRPr>
          </a:p>
        </p:txBody>
      </p:sp>
      <p:sp>
        <p:nvSpPr>
          <p:cNvPr id="6" name="ZoneTexte 5">
            <a:extLst>
              <a:ext uri="{FF2B5EF4-FFF2-40B4-BE49-F238E27FC236}">
                <a16:creationId xmlns:a16="http://schemas.microsoft.com/office/drawing/2014/main" id="{E502374E-7AE8-498C-B708-9027FE868FBD}"/>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80169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6C0D1BA-C13F-E5AC-7CFD-819D8152ACF2}"/>
              </a:ext>
            </a:extLst>
          </p:cNvPr>
          <p:cNvSpPr txBox="1"/>
          <p:nvPr/>
        </p:nvSpPr>
        <p:spPr>
          <a:xfrm>
            <a:off x="327447" y="1518790"/>
            <a:ext cx="3104423" cy="415498"/>
          </a:xfrm>
          <a:prstGeom prst="rect">
            <a:avLst/>
          </a:prstGeom>
          <a:noFill/>
        </p:spPr>
        <p:txBody>
          <a:bodyPr wrap="square" rtlCol="0">
            <a:spAutoFit/>
          </a:bodyPr>
          <a:lstStyle/>
          <a:p>
            <a:r>
              <a:rPr lang="fr-FR" sz="2100" dirty="0"/>
              <a:t>Les réseaux </a:t>
            </a:r>
            <a:r>
              <a:rPr lang="fr-FR" sz="2100" dirty="0" err="1"/>
              <a:t>LoRaWan</a:t>
            </a:r>
            <a:r>
              <a:rPr lang="fr-FR" sz="2100" dirty="0"/>
              <a:t> :</a:t>
            </a:r>
          </a:p>
        </p:txBody>
      </p:sp>
      <p:sp>
        <p:nvSpPr>
          <p:cNvPr id="5" name="ZoneTexte 4">
            <a:extLst>
              <a:ext uri="{FF2B5EF4-FFF2-40B4-BE49-F238E27FC236}">
                <a16:creationId xmlns:a16="http://schemas.microsoft.com/office/drawing/2014/main" id="{893FBAC6-E20A-0289-C151-D0479CE552B0}"/>
              </a:ext>
            </a:extLst>
          </p:cNvPr>
          <p:cNvSpPr txBox="1"/>
          <p:nvPr/>
        </p:nvSpPr>
        <p:spPr>
          <a:xfrm>
            <a:off x="344044" y="2048528"/>
            <a:ext cx="3304830" cy="1661993"/>
          </a:xfrm>
          <a:prstGeom prst="rect">
            <a:avLst/>
          </a:prstGeom>
          <a:noFill/>
        </p:spPr>
        <p:txBody>
          <a:bodyPr wrap="square">
            <a:spAutoFit/>
          </a:bodyPr>
          <a:lstStyle/>
          <a:p>
            <a:r>
              <a:rPr lang="fr-FR" sz="1200" b="1" dirty="0" err="1">
                <a:latin typeface="Arial" panose="020B0604020202020204" pitchFamily="34" charset="0"/>
              </a:rPr>
              <a:t>LoRaWan</a:t>
            </a:r>
            <a:r>
              <a:rPr lang="fr-FR" sz="1200" b="1" dirty="0">
                <a:latin typeface="Arial" panose="020B0604020202020204" pitchFamily="34" charset="0"/>
              </a:rPr>
              <a:t> </a:t>
            </a:r>
            <a:r>
              <a:rPr lang="fr-FR" sz="1200" dirty="0">
                <a:latin typeface="Arial" panose="020B0604020202020204" pitchFamily="34" charset="0"/>
              </a:rPr>
              <a:t>(Long Range Wide Area Network) est un protocole de communication sans fil à basse consommation d'énergie, spécialement conçu pour l'Internet des Objets (IoT). </a:t>
            </a:r>
          </a:p>
          <a:p>
            <a:endParaRPr lang="fr-FR" sz="1350" dirty="0">
              <a:latin typeface="Arial" panose="020B0604020202020204" pitchFamily="34" charset="0"/>
            </a:endParaRPr>
          </a:p>
          <a:p>
            <a:endParaRPr lang="fr-FR" sz="1350" dirty="0">
              <a:latin typeface="Arial" panose="020B0604020202020204" pitchFamily="34" charset="0"/>
            </a:endParaRPr>
          </a:p>
          <a:p>
            <a:endParaRPr lang="fr-FR" sz="1350" dirty="0">
              <a:latin typeface="Arial" panose="020B0604020202020204" pitchFamily="34" charset="0"/>
            </a:endParaRPr>
          </a:p>
          <a:p>
            <a:endParaRPr lang="fr-FR" sz="1350" dirty="0">
              <a:latin typeface="Arial" panose="020B0604020202020204" pitchFamily="34" charset="0"/>
            </a:endParaRPr>
          </a:p>
        </p:txBody>
      </p:sp>
      <p:pic>
        <p:nvPicPr>
          <p:cNvPr id="7" name="Image 6">
            <a:extLst>
              <a:ext uri="{FF2B5EF4-FFF2-40B4-BE49-F238E27FC236}">
                <a16:creationId xmlns:a16="http://schemas.microsoft.com/office/drawing/2014/main" id="{5F1723D5-079D-57B3-DA99-72C4F0890EF5}"/>
              </a:ext>
            </a:extLst>
          </p:cNvPr>
          <p:cNvPicPr>
            <a:picLocks noChangeAspect="1"/>
          </p:cNvPicPr>
          <p:nvPr/>
        </p:nvPicPr>
        <p:blipFill>
          <a:blip r:embed="rId2"/>
          <a:stretch>
            <a:fillRect/>
          </a:stretch>
        </p:blipFill>
        <p:spPr>
          <a:xfrm>
            <a:off x="3596525" y="1010159"/>
            <a:ext cx="5502105" cy="3874171"/>
          </a:xfrm>
          <a:prstGeom prst="rect">
            <a:avLst/>
          </a:prstGeom>
        </p:spPr>
      </p:pic>
      <p:sp>
        <p:nvSpPr>
          <p:cNvPr id="8" name="ZoneTexte 7">
            <a:extLst>
              <a:ext uri="{FF2B5EF4-FFF2-40B4-BE49-F238E27FC236}">
                <a16:creationId xmlns:a16="http://schemas.microsoft.com/office/drawing/2014/main" id="{A9F3496F-1FB2-107C-FE8E-DC66035C8942}"/>
              </a:ext>
            </a:extLst>
          </p:cNvPr>
          <p:cNvSpPr txBox="1"/>
          <p:nvPr/>
        </p:nvSpPr>
        <p:spPr>
          <a:xfrm>
            <a:off x="211193" y="3847810"/>
            <a:ext cx="3437681" cy="1131079"/>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350" dirty="0">
                <a:latin typeface="Arial" panose="020B0604020202020204" pitchFamily="34" charset="0"/>
              </a:rPr>
              <a:t>Il utilise une technologie de modulation radio appelée LoRa (Long Range), qui permet une communication longue distance à faible consommation d'énergie.</a:t>
            </a:r>
          </a:p>
          <a:p>
            <a:endParaRPr lang="fr-FR" sz="1350" dirty="0"/>
          </a:p>
        </p:txBody>
      </p:sp>
      <p:sp>
        <p:nvSpPr>
          <p:cNvPr id="9" name="ZoneTexte 8">
            <a:extLst>
              <a:ext uri="{FF2B5EF4-FFF2-40B4-BE49-F238E27FC236}">
                <a16:creationId xmlns:a16="http://schemas.microsoft.com/office/drawing/2014/main" id="{93B58001-7765-4651-A173-030CF44A7113}"/>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2560824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1C4A803-A4F6-1B89-261E-DA4649DB78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48" t="22404" r="22690" b="21546"/>
          <a:stretch/>
        </p:blipFill>
        <p:spPr bwMode="auto">
          <a:xfrm>
            <a:off x="5232470" y="1095810"/>
            <a:ext cx="1050910" cy="117750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105FC90-3343-269A-61C7-C83B467BEFDB}"/>
              </a:ext>
            </a:extLst>
          </p:cNvPr>
          <p:cNvSpPr txBox="1"/>
          <p:nvPr/>
        </p:nvSpPr>
        <p:spPr>
          <a:xfrm>
            <a:off x="85168" y="3502999"/>
            <a:ext cx="2446020" cy="715581"/>
          </a:xfrm>
          <a:prstGeom prst="rect">
            <a:avLst/>
          </a:prstGeom>
          <a:noFill/>
        </p:spPr>
        <p:txBody>
          <a:bodyPr wrap="square" rtlCol="0">
            <a:spAutoFit/>
          </a:bodyPr>
          <a:lstStyle/>
          <a:p>
            <a:r>
              <a:rPr lang="fr-FR" sz="1350" b="1" dirty="0">
                <a:solidFill>
                  <a:srgbClr val="3C4858"/>
                </a:solidFill>
                <a:latin typeface="Roboto Slab" panose="020B0604020202020204" pitchFamily="2" charset="0"/>
              </a:rPr>
              <a:t>Consommation de courant par tores à intégrer en armoire électrique</a:t>
            </a:r>
          </a:p>
        </p:txBody>
      </p:sp>
      <p:sp>
        <p:nvSpPr>
          <p:cNvPr id="7" name="ZoneTexte 6">
            <a:extLst>
              <a:ext uri="{FF2B5EF4-FFF2-40B4-BE49-F238E27FC236}">
                <a16:creationId xmlns:a16="http://schemas.microsoft.com/office/drawing/2014/main" id="{D0AE1512-F32A-5D15-D2BD-D0B7BDBA0394}"/>
              </a:ext>
            </a:extLst>
          </p:cNvPr>
          <p:cNvSpPr txBox="1"/>
          <p:nvPr/>
        </p:nvSpPr>
        <p:spPr>
          <a:xfrm>
            <a:off x="4982469" y="2317777"/>
            <a:ext cx="4572000" cy="507831"/>
          </a:xfrm>
          <a:prstGeom prst="rect">
            <a:avLst/>
          </a:prstGeom>
          <a:noFill/>
        </p:spPr>
        <p:txBody>
          <a:bodyPr wrap="square">
            <a:spAutoFit/>
          </a:bodyPr>
          <a:lstStyle/>
          <a:p>
            <a:pPr algn="l"/>
            <a:r>
              <a:rPr lang="fr-FR" sz="1350" b="1" dirty="0">
                <a:solidFill>
                  <a:srgbClr val="3C4858"/>
                </a:solidFill>
                <a:latin typeface="Roboto Slab" panose="020B0604020202020204" pitchFamily="2" charset="0"/>
              </a:rPr>
              <a:t>Convertisseur-Transmetteur MODBUS vers LORAWAN</a:t>
            </a:r>
          </a:p>
        </p:txBody>
      </p:sp>
      <p:pic>
        <p:nvPicPr>
          <p:cNvPr id="8" name="Picture 2">
            <a:extLst>
              <a:ext uri="{FF2B5EF4-FFF2-40B4-BE49-F238E27FC236}">
                <a16:creationId xmlns:a16="http://schemas.microsoft.com/office/drawing/2014/main" id="{7052EE69-0483-DD60-91FA-6E0FB81F9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068" y="2714113"/>
            <a:ext cx="2100804" cy="21008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9600F9E-A63C-5CF7-0E7A-2A7100EE6C7F}"/>
              </a:ext>
            </a:extLst>
          </p:cNvPr>
          <p:cNvPicPr>
            <a:picLocks noChangeAspect="1"/>
          </p:cNvPicPr>
          <p:nvPr/>
        </p:nvPicPr>
        <p:blipFill>
          <a:blip r:embed="rId4"/>
          <a:stretch>
            <a:fillRect/>
          </a:stretch>
        </p:blipFill>
        <p:spPr>
          <a:xfrm>
            <a:off x="2056524" y="3755117"/>
            <a:ext cx="1139946" cy="1227635"/>
          </a:xfrm>
          <a:prstGeom prst="rect">
            <a:avLst/>
          </a:prstGeom>
        </p:spPr>
      </p:pic>
      <p:sp>
        <p:nvSpPr>
          <p:cNvPr id="10" name="ZoneTexte 9">
            <a:extLst>
              <a:ext uri="{FF2B5EF4-FFF2-40B4-BE49-F238E27FC236}">
                <a16:creationId xmlns:a16="http://schemas.microsoft.com/office/drawing/2014/main" id="{6FCB00A5-AC70-B074-18AC-3BA62CEE2B58}"/>
              </a:ext>
            </a:extLst>
          </p:cNvPr>
          <p:cNvSpPr txBox="1"/>
          <p:nvPr/>
        </p:nvSpPr>
        <p:spPr>
          <a:xfrm>
            <a:off x="164307" y="917674"/>
            <a:ext cx="3117056" cy="2608406"/>
          </a:xfrm>
          <a:prstGeom prst="rect">
            <a:avLst/>
          </a:prstGeom>
          <a:solidFill>
            <a:schemeClr val="bg2"/>
          </a:solidFill>
          <a:ln w="9525">
            <a:solidFill>
              <a:schemeClr val="tx1"/>
            </a:solidFill>
          </a:ln>
        </p:spPr>
        <p:txBody>
          <a:bodyPr wrap="square">
            <a:spAutoFit/>
          </a:bodyPr>
          <a:lstStyle/>
          <a:p>
            <a:pPr algn="l"/>
            <a:r>
              <a:rPr lang="fr-FR" sz="1500" b="1" dirty="0">
                <a:solidFill>
                  <a:srgbClr val="4C4C4C"/>
                </a:solidFill>
                <a:latin typeface="Arial" panose="020B0604020202020204" pitchFamily="34" charset="0"/>
              </a:rPr>
              <a:t>Quelques types de capteurs</a:t>
            </a:r>
          </a:p>
          <a:p>
            <a:pPr algn="l"/>
            <a:r>
              <a:rPr lang="fr-FR" sz="1350" dirty="0">
                <a:solidFill>
                  <a:srgbClr val="4C4C4C"/>
                </a:solidFill>
                <a:latin typeface="Arial" panose="020B0604020202020204" pitchFamily="34" charset="0"/>
              </a:rPr>
              <a:t>                               </a:t>
            </a:r>
          </a:p>
          <a:p>
            <a:pPr algn="l">
              <a:buFont typeface="Arial" panose="020B0604020202020204" pitchFamily="34" charset="0"/>
              <a:buChar char="•"/>
            </a:pPr>
            <a:r>
              <a:rPr lang="fr-FR" sz="1350" dirty="0">
                <a:solidFill>
                  <a:srgbClr val="4C4C4C"/>
                </a:solidFill>
                <a:latin typeface="Arial" panose="020B0604020202020204" pitchFamily="34" charset="0"/>
              </a:rPr>
              <a:t>Température, contact, d’immersion…</a:t>
            </a:r>
          </a:p>
          <a:p>
            <a:pPr algn="l">
              <a:buFont typeface="Arial" panose="020B0604020202020204" pitchFamily="34" charset="0"/>
              <a:buChar char="•"/>
            </a:pPr>
            <a:r>
              <a:rPr lang="fr-FR" sz="1350" dirty="0">
                <a:solidFill>
                  <a:srgbClr val="4C4C4C"/>
                </a:solidFill>
                <a:latin typeface="Arial" panose="020B0604020202020204" pitchFamily="34" charset="0"/>
              </a:rPr>
              <a:t>Comptage Pulse/</a:t>
            </a:r>
            <a:r>
              <a:rPr lang="fr-FR" sz="1350" dirty="0" err="1">
                <a:solidFill>
                  <a:srgbClr val="4C4C4C"/>
                </a:solidFill>
                <a:latin typeface="Arial" panose="020B0604020202020204" pitchFamily="34" charset="0"/>
              </a:rPr>
              <a:t>Atex</a:t>
            </a:r>
            <a:r>
              <a:rPr lang="fr-FR" sz="1350" dirty="0">
                <a:solidFill>
                  <a:srgbClr val="4C4C4C"/>
                </a:solidFill>
                <a:latin typeface="Arial" panose="020B0604020202020204" pitchFamily="34" charset="0"/>
              </a:rPr>
              <a:t>/LED/RS485</a:t>
            </a:r>
          </a:p>
          <a:p>
            <a:pPr algn="l">
              <a:buFont typeface="Arial" panose="020B0604020202020204" pitchFamily="34" charset="0"/>
              <a:buChar char="•"/>
            </a:pPr>
            <a:r>
              <a:rPr lang="fr-FR" sz="1350" dirty="0">
                <a:solidFill>
                  <a:srgbClr val="4C4C4C"/>
                </a:solidFill>
                <a:latin typeface="Arial" panose="020B0604020202020204" pitchFamily="34" charset="0"/>
              </a:rPr>
              <a:t>Comptage TIC (Enedis)</a:t>
            </a:r>
          </a:p>
          <a:p>
            <a:pPr algn="l">
              <a:buFont typeface="Arial" panose="020B0604020202020204" pitchFamily="34" charset="0"/>
              <a:buChar char="•"/>
            </a:pPr>
            <a:r>
              <a:rPr lang="fr-FR" sz="1350" dirty="0">
                <a:solidFill>
                  <a:srgbClr val="4C4C4C"/>
                </a:solidFill>
                <a:latin typeface="Arial" panose="020B0604020202020204" pitchFamily="34" charset="0"/>
              </a:rPr>
              <a:t>E/S tout ou rien, analogiques…</a:t>
            </a:r>
          </a:p>
          <a:p>
            <a:pPr algn="l">
              <a:buFont typeface="Arial" panose="020B0604020202020204" pitchFamily="34" charset="0"/>
              <a:buChar char="•"/>
            </a:pPr>
            <a:r>
              <a:rPr lang="fr-FR" sz="1350" dirty="0">
                <a:solidFill>
                  <a:srgbClr val="4C4C4C"/>
                </a:solidFill>
                <a:latin typeface="Arial" panose="020B0604020202020204" pitchFamily="34" charset="0"/>
              </a:rPr>
              <a:t>Détection d’eau, de niveaux</a:t>
            </a:r>
          </a:p>
          <a:p>
            <a:pPr algn="l">
              <a:buFont typeface="Arial" panose="020B0604020202020204" pitchFamily="34" charset="0"/>
              <a:buChar char="•"/>
            </a:pPr>
            <a:r>
              <a:rPr lang="fr-FR" sz="1350" dirty="0">
                <a:solidFill>
                  <a:srgbClr val="4C4C4C"/>
                </a:solidFill>
                <a:latin typeface="Arial" panose="020B0604020202020204" pitchFamily="34" charset="0"/>
              </a:rPr>
              <a:t>Courant/Tension</a:t>
            </a:r>
          </a:p>
          <a:p>
            <a:pPr algn="l">
              <a:buFont typeface="Arial" panose="020B0604020202020204" pitchFamily="34" charset="0"/>
              <a:buChar char="•"/>
            </a:pPr>
            <a:r>
              <a:rPr lang="fr-FR" sz="1350" dirty="0">
                <a:solidFill>
                  <a:srgbClr val="4C4C4C"/>
                </a:solidFill>
                <a:latin typeface="Arial" panose="020B0604020202020204" pitchFamily="34" charset="0"/>
              </a:rPr>
              <a:t>Luminosité</a:t>
            </a:r>
          </a:p>
          <a:p>
            <a:pPr algn="l">
              <a:buFont typeface="Arial" panose="020B0604020202020204" pitchFamily="34" charset="0"/>
              <a:buChar char="•"/>
            </a:pPr>
            <a:r>
              <a:rPr lang="fr-FR" sz="1350" dirty="0">
                <a:solidFill>
                  <a:srgbClr val="4C4C4C"/>
                </a:solidFill>
                <a:latin typeface="Arial" panose="020B0604020202020204" pitchFamily="34" charset="0"/>
              </a:rPr>
              <a:t>Ventilation</a:t>
            </a:r>
          </a:p>
          <a:p>
            <a:pPr algn="l">
              <a:buFont typeface="Arial" panose="020B0604020202020204" pitchFamily="34" charset="0"/>
              <a:buChar char="•"/>
            </a:pPr>
            <a:r>
              <a:rPr lang="fr-FR" sz="1350" dirty="0">
                <a:solidFill>
                  <a:srgbClr val="4C4C4C"/>
                </a:solidFill>
                <a:latin typeface="Arial" panose="020B0604020202020204" pitchFamily="34" charset="0"/>
              </a:rPr>
              <a:t>Analyse du sol</a:t>
            </a:r>
          </a:p>
          <a:p>
            <a:pPr algn="l">
              <a:buFont typeface="Arial" panose="020B0604020202020204" pitchFamily="34" charset="0"/>
              <a:buChar char="•"/>
            </a:pPr>
            <a:r>
              <a:rPr lang="fr-FR" sz="1350" dirty="0">
                <a:solidFill>
                  <a:srgbClr val="4C4C4C"/>
                </a:solidFill>
                <a:latin typeface="Arial" panose="020B0604020202020204" pitchFamily="34" charset="0"/>
              </a:rPr>
              <a:t>et bien d’autres…</a:t>
            </a:r>
          </a:p>
        </p:txBody>
      </p:sp>
      <p:sp>
        <p:nvSpPr>
          <p:cNvPr id="13" name="ZoneTexte 12">
            <a:extLst>
              <a:ext uri="{FF2B5EF4-FFF2-40B4-BE49-F238E27FC236}">
                <a16:creationId xmlns:a16="http://schemas.microsoft.com/office/drawing/2014/main" id="{9B28BB01-FD76-0292-35B7-B6C505541B3E}"/>
              </a:ext>
            </a:extLst>
          </p:cNvPr>
          <p:cNvSpPr txBox="1"/>
          <p:nvPr/>
        </p:nvSpPr>
        <p:spPr>
          <a:xfrm>
            <a:off x="181838" y="94594"/>
            <a:ext cx="3232423" cy="369332"/>
          </a:xfrm>
          <a:prstGeom prst="rect">
            <a:avLst/>
          </a:prstGeom>
          <a:noFill/>
        </p:spPr>
        <p:txBody>
          <a:bodyPr wrap="none" rtlCol="0">
            <a:spAutoFit/>
          </a:bodyPr>
          <a:lstStyle/>
          <a:p>
            <a:pPr defTabSz="457189">
              <a:defRPr/>
            </a:pPr>
            <a:r>
              <a:rPr lang="fr-FR" b="1" dirty="0">
                <a:solidFill>
                  <a:prstClr val="black"/>
                </a:solidFill>
                <a:latin typeface="Calibri"/>
              </a:rPr>
              <a:t>Exemples de Capteurs </a:t>
            </a:r>
            <a:r>
              <a:rPr lang="fr-FR" b="1" dirty="0" err="1">
                <a:solidFill>
                  <a:prstClr val="black"/>
                </a:solidFill>
                <a:latin typeface="Calibri"/>
              </a:rPr>
              <a:t>LoRaWan</a:t>
            </a:r>
            <a:endParaRPr lang="fr-FR" b="1" dirty="0">
              <a:solidFill>
                <a:prstClr val="black"/>
              </a:solidFill>
              <a:latin typeface="Calibri"/>
            </a:endParaRPr>
          </a:p>
        </p:txBody>
      </p:sp>
      <p:pic>
        <p:nvPicPr>
          <p:cNvPr id="1030" name="Picture 6" descr="WISE-2410 Capteur de vibration LoRaWAN Advantech">
            <a:extLst>
              <a:ext uri="{FF2B5EF4-FFF2-40B4-BE49-F238E27FC236}">
                <a16:creationId xmlns:a16="http://schemas.microsoft.com/office/drawing/2014/main" id="{54E7B204-F386-D80D-50F2-8C4891C615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5003" y="1352915"/>
            <a:ext cx="1576262" cy="100530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4F8664C7-6817-14FC-F249-B39764FE0BD5}"/>
              </a:ext>
            </a:extLst>
          </p:cNvPr>
          <p:cNvSpPr txBox="1"/>
          <p:nvPr/>
        </p:nvSpPr>
        <p:spPr>
          <a:xfrm>
            <a:off x="3576639" y="885553"/>
            <a:ext cx="4572000" cy="300082"/>
          </a:xfrm>
          <a:prstGeom prst="rect">
            <a:avLst/>
          </a:prstGeom>
          <a:noFill/>
        </p:spPr>
        <p:txBody>
          <a:bodyPr wrap="square">
            <a:spAutoFit/>
          </a:bodyPr>
          <a:lstStyle/>
          <a:p>
            <a:pPr algn="l"/>
            <a:r>
              <a:rPr lang="fr-FR" sz="1350" b="1" dirty="0">
                <a:solidFill>
                  <a:srgbClr val="3C4858"/>
                </a:solidFill>
                <a:latin typeface="Roboto Slab" panose="020B0604020202020204" pitchFamily="2" charset="0"/>
              </a:rPr>
              <a:t>Capteurs de vibrations LORAWAN</a:t>
            </a:r>
          </a:p>
        </p:txBody>
      </p:sp>
      <p:pic>
        <p:nvPicPr>
          <p:cNvPr id="2" name="Image 1">
            <a:extLst>
              <a:ext uri="{FF2B5EF4-FFF2-40B4-BE49-F238E27FC236}">
                <a16:creationId xmlns:a16="http://schemas.microsoft.com/office/drawing/2014/main" id="{97207615-0516-1453-E961-2A2F86DFE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7964" y="2594777"/>
            <a:ext cx="1091729" cy="1289321"/>
          </a:xfrm>
          <a:prstGeom prst="rect">
            <a:avLst/>
          </a:prstGeom>
        </p:spPr>
      </p:pic>
      <p:pic>
        <p:nvPicPr>
          <p:cNvPr id="6" name="Image 5">
            <a:extLst>
              <a:ext uri="{FF2B5EF4-FFF2-40B4-BE49-F238E27FC236}">
                <a16:creationId xmlns:a16="http://schemas.microsoft.com/office/drawing/2014/main" id="{34E5BA76-08D0-DE60-5D7E-DC125EDFA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4134" y="2451263"/>
            <a:ext cx="2039618" cy="2363654"/>
          </a:xfrm>
          <a:prstGeom prst="rect">
            <a:avLst/>
          </a:prstGeom>
        </p:spPr>
      </p:pic>
      <p:pic>
        <p:nvPicPr>
          <p:cNvPr id="11" name="Image 10">
            <a:extLst>
              <a:ext uri="{FF2B5EF4-FFF2-40B4-BE49-F238E27FC236}">
                <a16:creationId xmlns:a16="http://schemas.microsoft.com/office/drawing/2014/main" id="{F6D79022-3F50-E451-7353-D9EAA3FAFC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8469" y="3906547"/>
            <a:ext cx="714375" cy="1071563"/>
          </a:xfrm>
          <a:prstGeom prst="rect">
            <a:avLst/>
          </a:prstGeom>
        </p:spPr>
      </p:pic>
    </p:spTree>
    <p:extLst>
      <p:ext uri="{BB962C8B-B14F-4D97-AF65-F5344CB8AC3E}">
        <p14:creationId xmlns:p14="http://schemas.microsoft.com/office/powerpoint/2010/main" val="4083191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0CDB6B-9EEE-4D5B-9018-B4FB7A0F9D4A}"/>
              </a:ext>
            </a:extLst>
          </p:cNvPr>
          <p:cNvPicPr>
            <a:picLocks noChangeAspect="1"/>
          </p:cNvPicPr>
          <p:nvPr/>
        </p:nvPicPr>
        <p:blipFill>
          <a:blip r:embed="rId2">
            <a:lum/>
            <a:alphaModFix/>
          </a:blip>
          <a:srcRect/>
          <a:stretch>
            <a:fillRect/>
          </a:stretch>
        </p:blipFill>
        <p:spPr>
          <a:xfrm>
            <a:off x="4349768" y="892361"/>
            <a:ext cx="3707687" cy="4173940"/>
          </a:xfrm>
          <a:prstGeom prst="rect">
            <a:avLst/>
          </a:prstGeom>
        </p:spPr>
      </p:pic>
      <p:cxnSp>
        <p:nvCxnSpPr>
          <p:cNvPr id="6" name="Connecteur droit avec flèche 5">
            <a:extLst>
              <a:ext uri="{FF2B5EF4-FFF2-40B4-BE49-F238E27FC236}">
                <a16:creationId xmlns:a16="http://schemas.microsoft.com/office/drawing/2014/main" id="{A14D56A7-69A5-1C69-00CD-0689AA24E81E}"/>
              </a:ext>
            </a:extLst>
          </p:cNvPr>
          <p:cNvCxnSpPr>
            <a:cxnSpLocks/>
          </p:cNvCxnSpPr>
          <p:nvPr/>
        </p:nvCxnSpPr>
        <p:spPr>
          <a:xfrm flipH="1" flipV="1">
            <a:off x="2999722" y="2571750"/>
            <a:ext cx="1350047" cy="4737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9E5BDDF6-B4D0-EBDB-E5CF-E0703C31D092}"/>
              </a:ext>
            </a:extLst>
          </p:cNvPr>
          <p:cNvSpPr txBox="1"/>
          <p:nvPr/>
        </p:nvSpPr>
        <p:spPr>
          <a:xfrm>
            <a:off x="181837" y="94594"/>
            <a:ext cx="3255058" cy="369332"/>
          </a:xfrm>
          <a:prstGeom prst="rect">
            <a:avLst/>
          </a:prstGeom>
          <a:noFill/>
        </p:spPr>
        <p:txBody>
          <a:bodyPr wrap="none" rtlCol="0">
            <a:spAutoFit/>
          </a:bodyPr>
          <a:lstStyle/>
          <a:p>
            <a:pPr defTabSz="457189">
              <a:defRPr/>
            </a:pPr>
            <a:r>
              <a:rPr lang="fr-FR" b="1" dirty="0">
                <a:solidFill>
                  <a:prstClr val="black"/>
                </a:solidFill>
                <a:latin typeface="Calibri"/>
              </a:rPr>
              <a:t>Exemple d’installation </a:t>
            </a:r>
            <a:r>
              <a:rPr lang="fr-FR" b="1" dirty="0" err="1">
                <a:solidFill>
                  <a:prstClr val="black"/>
                </a:solidFill>
                <a:latin typeface="Calibri"/>
              </a:rPr>
              <a:t>LoRaWan</a:t>
            </a:r>
            <a:endParaRPr lang="fr-FR" b="1" dirty="0">
              <a:solidFill>
                <a:prstClr val="black"/>
              </a:solidFill>
              <a:latin typeface="Calibri"/>
            </a:endParaRPr>
          </a:p>
        </p:txBody>
      </p:sp>
      <p:cxnSp>
        <p:nvCxnSpPr>
          <p:cNvPr id="5" name="Connecteur droit avec flèche 4">
            <a:extLst>
              <a:ext uri="{FF2B5EF4-FFF2-40B4-BE49-F238E27FC236}">
                <a16:creationId xmlns:a16="http://schemas.microsoft.com/office/drawing/2014/main" id="{004DD30E-F886-ED4F-23B3-19326E2A787F}"/>
              </a:ext>
            </a:extLst>
          </p:cNvPr>
          <p:cNvCxnSpPr>
            <a:cxnSpLocks/>
          </p:cNvCxnSpPr>
          <p:nvPr/>
        </p:nvCxnSpPr>
        <p:spPr>
          <a:xfrm>
            <a:off x="2999721" y="2808640"/>
            <a:ext cx="1369767" cy="452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0874E3D3-959F-86D6-1136-03D5D5EC9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65" y="1835149"/>
            <a:ext cx="2637757" cy="157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75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BB8CB0-6249-FEFC-3C9B-8BDA6BAB4E88}"/>
              </a:ext>
            </a:extLst>
          </p:cNvPr>
          <p:cNvPicPr>
            <a:picLocks noGrp="1" noChangeAspect="1"/>
          </p:cNvPicPr>
          <p:nvPr/>
        </p:nvPicPr>
        <p:blipFill>
          <a:blip r:embed="rId2">
            <a:lum/>
            <a:alphaModFix/>
          </a:blip>
          <a:srcRect/>
          <a:stretch>
            <a:fillRect/>
          </a:stretch>
        </p:blipFill>
        <p:spPr>
          <a:xfrm>
            <a:off x="770635" y="826438"/>
            <a:ext cx="2784843" cy="4222469"/>
          </a:xfrm>
          <a:prstGeom prst="rect">
            <a:avLst/>
          </a:prstGeom>
          <a:noFill/>
          <a:ln>
            <a:noFill/>
          </a:ln>
        </p:spPr>
      </p:pic>
      <p:sp>
        <p:nvSpPr>
          <p:cNvPr id="4" name="ZoneTexte 3">
            <a:extLst>
              <a:ext uri="{FF2B5EF4-FFF2-40B4-BE49-F238E27FC236}">
                <a16:creationId xmlns:a16="http://schemas.microsoft.com/office/drawing/2014/main" id="{4C941BC7-D65E-CD6E-FA84-48553A0CC456}"/>
              </a:ext>
            </a:extLst>
          </p:cNvPr>
          <p:cNvSpPr txBox="1"/>
          <p:nvPr/>
        </p:nvSpPr>
        <p:spPr>
          <a:xfrm>
            <a:off x="116987" y="717164"/>
            <a:ext cx="2950680" cy="369332"/>
          </a:xfrm>
          <a:prstGeom prst="rect">
            <a:avLst/>
          </a:prstGeom>
          <a:noFill/>
        </p:spPr>
        <p:txBody>
          <a:bodyPr wrap="none" rtlCol="0">
            <a:spAutoFit/>
          </a:bodyPr>
          <a:lstStyle/>
          <a:p>
            <a:pPr defTabSz="457189">
              <a:defRPr/>
            </a:pPr>
            <a:r>
              <a:rPr lang="fr-FR" b="1" dirty="0">
                <a:solidFill>
                  <a:prstClr val="black"/>
                </a:solidFill>
                <a:latin typeface="Calibri"/>
              </a:rPr>
              <a:t>Principe de fonctionnement  </a:t>
            </a:r>
          </a:p>
        </p:txBody>
      </p:sp>
      <p:sp>
        <p:nvSpPr>
          <p:cNvPr id="6" name="ZoneTexte 5">
            <a:extLst>
              <a:ext uri="{FF2B5EF4-FFF2-40B4-BE49-F238E27FC236}">
                <a16:creationId xmlns:a16="http://schemas.microsoft.com/office/drawing/2014/main" id="{F9A1F9A0-13DD-84B8-ECE2-C047CA7DE9F9}"/>
              </a:ext>
            </a:extLst>
          </p:cNvPr>
          <p:cNvSpPr txBox="1"/>
          <p:nvPr/>
        </p:nvSpPr>
        <p:spPr>
          <a:xfrm>
            <a:off x="4808492" y="1197150"/>
            <a:ext cx="2522865" cy="3139321"/>
          </a:xfrm>
          <a:prstGeom prst="rect">
            <a:avLst/>
          </a:prstGeom>
          <a:noFill/>
        </p:spPr>
        <p:txBody>
          <a:bodyPr wrap="square">
            <a:spAutoFit/>
          </a:bodyPr>
          <a:lstStyle/>
          <a:p>
            <a:pPr lvl="0">
              <a:buSzPct val="45000"/>
            </a:pPr>
            <a:r>
              <a:rPr lang="fr-FR" b="1" dirty="0"/>
              <a:t>Principe</a:t>
            </a:r>
          </a:p>
          <a:p>
            <a:pPr lvl="0">
              <a:buSzPct val="45000"/>
            </a:pPr>
            <a:endParaRPr lang="fr-FR" b="1" dirty="0"/>
          </a:p>
          <a:p>
            <a:pPr lvl="0">
              <a:buSzPct val="45000"/>
              <a:buFont typeface="StarSymbol"/>
              <a:buChar char="●"/>
            </a:pPr>
            <a:r>
              <a:rPr lang="fr-FR" sz="1350" dirty="0"/>
              <a:t> La Raspberry ou le capteur scrute le contenu de l'IRIO par Modbus TCP</a:t>
            </a:r>
          </a:p>
          <a:p>
            <a:pPr lvl="0">
              <a:buSzPct val="45000"/>
              <a:buFont typeface="StarSymbol"/>
              <a:buChar char="●"/>
            </a:pPr>
            <a:r>
              <a:rPr lang="fr-FR" sz="1350" dirty="0"/>
              <a:t> Envoie périodiquement les valeurs via </a:t>
            </a:r>
            <a:r>
              <a:rPr lang="fr-FR" sz="1350" dirty="0" err="1"/>
              <a:t>LoRaWAN</a:t>
            </a:r>
            <a:endParaRPr lang="fr-FR" sz="1350" dirty="0"/>
          </a:p>
          <a:p>
            <a:pPr lvl="0">
              <a:buSzPct val="45000"/>
              <a:buFont typeface="StarSymbol"/>
              <a:buChar char="●"/>
            </a:pPr>
            <a:r>
              <a:rPr lang="fr-FR" sz="1350" dirty="0"/>
              <a:t> La Gateway relaie les </a:t>
            </a:r>
            <a:r>
              <a:rPr lang="fr-FR" sz="1350" dirty="0" err="1"/>
              <a:t>payloads</a:t>
            </a:r>
            <a:r>
              <a:rPr lang="fr-FR" sz="1350" dirty="0"/>
              <a:t> vers le Network Server The </a:t>
            </a:r>
            <a:r>
              <a:rPr lang="fr-FR" sz="1350" dirty="0" err="1"/>
              <a:t>Thing</a:t>
            </a:r>
            <a:r>
              <a:rPr lang="fr-FR" sz="1350" dirty="0"/>
              <a:t> Network</a:t>
            </a:r>
          </a:p>
          <a:p>
            <a:pPr lvl="0">
              <a:buSzPct val="45000"/>
              <a:buFont typeface="StarSymbol"/>
              <a:buChar char="●"/>
            </a:pPr>
            <a:r>
              <a:rPr lang="fr-FR" sz="1350" dirty="0"/>
              <a:t>Ensuite le serveur de The </a:t>
            </a:r>
            <a:r>
              <a:rPr lang="fr-FR" sz="1350" dirty="0" err="1"/>
              <a:t>Thing</a:t>
            </a:r>
            <a:r>
              <a:rPr lang="fr-FR" sz="1350" dirty="0"/>
              <a:t> Network "pousse" les données vers le serveur Web Cayenne </a:t>
            </a:r>
            <a:r>
              <a:rPr lang="fr-FR" sz="1350" dirty="0" err="1"/>
              <a:t>myDevices</a:t>
            </a:r>
            <a:endParaRPr lang="fr-FR" sz="1350" dirty="0"/>
          </a:p>
        </p:txBody>
      </p:sp>
      <p:sp>
        <p:nvSpPr>
          <p:cNvPr id="5" name="ZoneTexte 4">
            <a:extLst>
              <a:ext uri="{FF2B5EF4-FFF2-40B4-BE49-F238E27FC236}">
                <a16:creationId xmlns:a16="http://schemas.microsoft.com/office/drawing/2014/main" id="{6A84A066-E4CA-459C-B988-9222D74F35AD}"/>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263832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0CDB6B-9EEE-4D5B-9018-B4FB7A0F9D4A}"/>
              </a:ext>
            </a:extLst>
          </p:cNvPr>
          <p:cNvPicPr>
            <a:picLocks noChangeAspect="1"/>
          </p:cNvPicPr>
          <p:nvPr/>
        </p:nvPicPr>
        <p:blipFill>
          <a:blip r:embed="rId2">
            <a:lum/>
            <a:alphaModFix/>
          </a:blip>
          <a:srcRect/>
          <a:stretch>
            <a:fillRect/>
          </a:stretch>
        </p:blipFill>
        <p:spPr>
          <a:xfrm>
            <a:off x="4349768" y="892361"/>
            <a:ext cx="3707687" cy="4173940"/>
          </a:xfrm>
          <a:prstGeom prst="rect">
            <a:avLst/>
          </a:prstGeom>
        </p:spPr>
      </p:pic>
      <p:cxnSp>
        <p:nvCxnSpPr>
          <p:cNvPr id="6" name="Connecteur droit avec flèche 5">
            <a:extLst>
              <a:ext uri="{FF2B5EF4-FFF2-40B4-BE49-F238E27FC236}">
                <a16:creationId xmlns:a16="http://schemas.microsoft.com/office/drawing/2014/main" id="{A14D56A7-69A5-1C69-00CD-0689AA24E81E}"/>
              </a:ext>
            </a:extLst>
          </p:cNvPr>
          <p:cNvCxnSpPr>
            <a:cxnSpLocks/>
          </p:cNvCxnSpPr>
          <p:nvPr/>
        </p:nvCxnSpPr>
        <p:spPr>
          <a:xfrm flipH="1" flipV="1">
            <a:off x="2999722" y="2571750"/>
            <a:ext cx="1350047" cy="4737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9E5BDDF6-B4D0-EBDB-E5CF-E0703C31D092}"/>
              </a:ext>
            </a:extLst>
          </p:cNvPr>
          <p:cNvSpPr txBox="1"/>
          <p:nvPr/>
        </p:nvSpPr>
        <p:spPr>
          <a:xfrm>
            <a:off x="181837" y="94594"/>
            <a:ext cx="3255058" cy="369332"/>
          </a:xfrm>
          <a:prstGeom prst="rect">
            <a:avLst/>
          </a:prstGeom>
          <a:noFill/>
        </p:spPr>
        <p:txBody>
          <a:bodyPr wrap="none" rtlCol="0">
            <a:spAutoFit/>
          </a:bodyPr>
          <a:lstStyle/>
          <a:p>
            <a:pPr defTabSz="457189">
              <a:defRPr/>
            </a:pPr>
            <a:r>
              <a:rPr lang="fr-FR" b="1" dirty="0">
                <a:solidFill>
                  <a:prstClr val="black"/>
                </a:solidFill>
                <a:latin typeface="Calibri"/>
              </a:rPr>
              <a:t>Exemple d’installation </a:t>
            </a:r>
            <a:r>
              <a:rPr lang="fr-FR" b="1" dirty="0" err="1">
                <a:solidFill>
                  <a:prstClr val="black"/>
                </a:solidFill>
                <a:latin typeface="Calibri"/>
              </a:rPr>
              <a:t>LoRaWan</a:t>
            </a:r>
            <a:endParaRPr lang="fr-FR" b="1" dirty="0">
              <a:solidFill>
                <a:prstClr val="black"/>
              </a:solidFill>
              <a:latin typeface="Calibri"/>
            </a:endParaRPr>
          </a:p>
        </p:txBody>
      </p:sp>
      <p:cxnSp>
        <p:nvCxnSpPr>
          <p:cNvPr id="5" name="Connecteur droit avec flèche 4">
            <a:extLst>
              <a:ext uri="{FF2B5EF4-FFF2-40B4-BE49-F238E27FC236}">
                <a16:creationId xmlns:a16="http://schemas.microsoft.com/office/drawing/2014/main" id="{004DD30E-F886-ED4F-23B3-19326E2A787F}"/>
              </a:ext>
            </a:extLst>
          </p:cNvPr>
          <p:cNvCxnSpPr>
            <a:cxnSpLocks/>
          </p:cNvCxnSpPr>
          <p:nvPr/>
        </p:nvCxnSpPr>
        <p:spPr>
          <a:xfrm>
            <a:off x="2999721" y="2808640"/>
            <a:ext cx="1369767" cy="452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0874E3D3-959F-86D6-1136-03D5D5EC9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65" y="1835149"/>
            <a:ext cx="2637757" cy="157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983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7022371-DE1F-6E70-7ABB-37F110159E9E}"/>
              </a:ext>
            </a:extLst>
          </p:cNvPr>
          <p:cNvSpPr txBox="1"/>
          <p:nvPr/>
        </p:nvSpPr>
        <p:spPr>
          <a:xfrm>
            <a:off x="181838" y="94594"/>
            <a:ext cx="2950680" cy="369332"/>
          </a:xfrm>
          <a:prstGeom prst="rect">
            <a:avLst/>
          </a:prstGeom>
          <a:noFill/>
        </p:spPr>
        <p:txBody>
          <a:bodyPr wrap="none" rtlCol="0">
            <a:spAutoFit/>
          </a:bodyPr>
          <a:lstStyle/>
          <a:p>
            <a:pPr defTabSz="457189">
              <a:defRPr/>
            </a:pPr>
            <a:r>
              <a:rPr lang="fr-FR" b="1" dirty="0">
                <a:solidFill>
                  <a:prstClr val="black"/>
                </a:solidFill>
                <a:latin typeface="Calibri"/>
              </a:rPr>
              <a:t>Principe de fonctionnement  </a:t>
            </a:r>
          </a:p>
        </p:txBody>
      </p:sp>
      <p:pic>
        <p:nvPicPr>
          <p:cNvPr id="4098" name="Picture 2" descr="Watteco LoRaWAN Vibration Sensor Monitoring System (BoB ASSISTANT)">
            <a:extLst>
              <a:ext uri="{FF2B5EF4-FFF2-40B4-BE49-F238E27FC236}">
                <a16:creationId xmlns:a16="http://schemas.microsoft.com/office/drawing/2014/main" id="{DBBBD649-B906-63E4-6FAC-5B27566D2A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06" t="4004" r="21308" b="24442"/>
          <a:stretch/>
        </p:blipFill>
        <p:spPr bwMode="auto">
          <a:xfrm>
            <a:off x="264383" y="3605679"/>
            <a:ext cx="2400300" cy="1359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ésultat d’images pour bob watteco">
            <a:extLst>
              <a:ext uri="{FF2B5EF4-FFF2-40B4-BE49-F238E27FC236}">
                <a16:creationId xmlns:a16="http://schemas.microsoft.com/office/drawing/2014/main" id="{ACE758BB-FAAA-8BDD-2CE3-6E1CF8A66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7" y="1494992"/>
            <a:ext cx="1935956" cy="193595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E2A84EC9-F7EE-4F17-A6DF-DDABD2455275}"/>
              </a:ext>
            </a:extLst>
          </p:cNvPr>
          <p:cNvGrpSpPr/>
          <p:nvPr/>
        </p:nvGrpSpPr>
        <p:grpSpPr>
          <a:xfrm>
            <a:off x="5966577" y="963743"/>
            <a:ext cx="1257300" cy="1247775"/>
            <a:chOff x="1932744" y="3530435"/>
            <a:chExt cx="1676400" cy="1663700"/>
          </a:xfrm>
        </p:grpSpPr>
        <p:sp>
          <p:nvSpPr>
            <p:cNvPr id="7" name="Ellipse 6">
              <a:extLst>
                <a:ext uri="{FF2B5EF4-FFF2-40B4-BE49-F238E27FC236}">
                  <a16:creationId xmlns:a16="http://schemas.microsoft.com/office/drawing/2014/main" id="{53E4FD63-B816-267B-9817-3B88E7B789EC}"/>
                </a:ext>
              </a:extLst>
            </p:cNvPr>
            <p:cNvSpPr/>
            <p:nvPr/>
          </p:nvSpPr>
          <p:spPr>
            <a:xfrm>
              <a:off x="1932744" y="3530435"/>
              <a:ext cx="1676400" cy="16637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350" b="1"/>
            </a:p>
          </p:txBody>
        </p:sp>
        <p:pic>
          <p:nvPicPr>
            <p:cNvPr id="4102" name="Picture 6" descr="Résultat d’images pour the thing network">
              <a:extLst>
                <a:ext uri="{FF2B5EF4-FFF2-40B4-BE49-F238E27FC236}">
                  <a16:creationId xmlns:a16="http://schemas.microsoft.com/office/drawing/2014/main" id="{38F56F5E-4F25-4595-8184-AD1040DDD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2015" y="3909765"/>
              <a:ext cx="1246944" cy="90504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4" name="Picture 8" descr="Résultat d’images pour gateway lorawan nke">
            <a:extLst>
              <a:ext uri="{FF2B5EF4-FFF2-40B4-BE49-F238E27FC236}">
                <a16:creationId xmlns:a16="http://schemas.microsoft.com/office/drawing/2014/main" id="{7ED1CA91-FD4F-EFF8-40D5-2852C1119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866" y="1107157"/>
            <a:ext cx="1228725" cy="192881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ésultat d’images pour sortie Bob assistant graphiques">
            <a:extLst>
              <a:ext uri="{FF2B5EF4-FFF2-40B4-BE49-F238E27FC236}">
                <a16:creationId xmlns:a16="http://schemas.microsoft.com/office/drawing/2014/main" id="{4B508BA7-9E35-4550-3242-1FEAF45DF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3922" y="2857376"/>
            <a:ext cx="1985963" cy="128587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ésultat d’images pour sortie Bob assistant graphiques">
            <a:extLst>
              <a:ext uri="{FF2B5EF4-FFF2-40B4-BE49-F238E27FC236}">
                <a16:creationId xmlns:a16="http://schemas.microsoft.com/office/drawing/2014/main" id="{516FD44A-5464-1CA2-5D9A-112D24962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4760" y="3906564"/>
            <a:ext cx="2478881" cy="1128713"/>
          </a:xfrm>
          <a:prstGeom prst="rect">
            <a:avLst/>
          </a:prstGeom>
          <a:noFill/>
          <a:extLst>
            <a:ext uri="{909E8E84-426E-40DD-AFC4-6F175D3DCCD1}">
              <a14:hiddenFill xmlns:a14="http://schemas.microsoft.com/office/drawing/2010/main">
                <a:solidFill>
                  <a:srgbClr val="FFFFFF"/>
                </a:solidFill>
              </a14:hiddenFill>
            </a:ext>
          </a:extLst>
        </p:spPr>
      </p:pic>
      <p:sp>
        <p:nvSpPr>
          <p:cNvPr id="10" name="Arc 9">
            <a:extLst>
              <a:ext uri="{FF2B5EF4-FFF2-40B4-BE49-F238E27FC236}">
                <a16:creationId xmlns:a16="http://schemas.microsoft.com/office/drawing/2014/main" id="{3DB84D13-2556-2D1B-92A6-82CA892DBC51}"/>
              </a:ext>
            </a:extLst>
          </p:cNvPr>
          <p:cNvSpPr/>
          <p:nvPr/>
        </p:nvSpPr>
        <p:spPr>
          <a:xfrm>
            <a:off x="1892219" y="2023119"/>
            <a:ext cx="2541798" cy="763129"/>
          </a:xfrm>
          <a:prstGeom prst="arc">
            <a:avLst>
              <a:gd name="adj1" fmla="val 11746043"/>
              <a:gd name="adj2" fmla="val 20576924"/>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sz="1350"/>
          </a:p>
        </p:txBody>
      </p:sp>
      <p:sp>
        <p:nvSpPr>
          <p:cNvPr id="11" name="Arc 10">
            <a:extLst>
              <a:ext uri="{FF2B5EF4-FFF2-40B4-BE49-F238E27FC236}">
                <a16:creationId xmlns:a16="http://schemas.microsoft.com/office/drawing/2014/main" id="{E591E29C-7D5D-97FE-2182-B81F12C5677C}"/>
              </a:ext>
            </a:extLst>
          </p:cNvPr>
          <p:cNvSpPr/>
          <p:nvPr/>
        </p:nvSpPr>
        <p:spPr>
          <a:xfrm rot="19733021">
            <a:off x="1758569" y="2710747"/>
            <a:ext cx="3267296" cy="763129"/>
          </a:xfrm>
          <a:prstGeom prst="arc">
            <a:avLst>
              <a:gd name="adj1" fmla="val 11212384"/>
              <a:gd name="adj2" fmla="val 20576924"/>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sz="1350"/>
          </a:p>
        </p:txBody>
      </p:sp>
      <p:cxnSp>
        <p:nvCxnSpPr>
          <p:cNvPr id="14" name="Connecteur droit avec flèche 13">
            <a:extLst>
              <a:ext uri="{FF2B5EF4-FFF2-40B4-BE49-F238E27FC236}">
                <a16:creationId xmlns:a16="http://schemas.microsoft.com/office/drawing/2014/main" id="{5C6B0AD8-0425-6EC6-FD7D-11CEAD77EB6B}"/>
              </a:ext>
            </a:extLst>
          </p:cNvPr>
          <p:cNvCxnSpPr/>
          <p:nvPr/>
        </p:nvCxnSpPr>
        <p:spPr>
          <a:xfrm flipV="1">
            <a:off x="4879640" y="1657122"/>
            <a:ext cx="955659" cy="38100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5" name="Connecteur droit avec flèche 14">
            <a:extLst>
              <a:ext uri="{FF2B5EF4-FFF2-40B4-BE49-F238E27FC236}">
                <a16:creationId xmlns:a16="http://schemas.microsoft.com/office/drawing/2014/main" id="{58864636-C21D-A141-0010-85F7D4160A1B}"/>
              </a:ext>
            </a:extLst>
          </p:cNvPr>
          <p:cNvCxnSpPr>
            <a:cxnSpLocks/>
          </p:cNvCxnSpPr>
          <p:nvPr/>
        </p:nvCxnSpPr>
        <p:spPr>
          <a:xfrm flipH="1">
            <a:off x="4816465" y="1507550"/>
            <a:ext cx="1014185" cy="39025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8" name="Connecteur droit avec flèche 17">
            <a:extLst>
              <a:ext uri="{FF2B5EF4-FFF2-40B4-BE49-F238E27FC236}">
                <a16:creationId xmlns:a16="http://schemas.microsoft.com/office/drawing/2014/main" id="{B39C974A-927E-B382-26A2-29B72B777484}"/>
              </a:ext>
            </a:extLst>
          </p:cNvPr>
          <p:cNvCxnSpPr>
            <a:cxnSpLocks/>
          </p:cNvCxnSpPr>
          <p:nvPr/>
        </p:nvCxnSpPr>
        <p:spPr>
          <a:xfrm>
            <a:off x="7096239" y="2117521"/>
            <a:ext cx="510665" cy="61932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0" name="Connecteur droit avec flèche 19">
            <a:extLst>
              <a:ext uri="{FF2B5EF4-FFF2-40B4-BE49-F238E27FC236}">
                <a16:creationId xmlns:a16="http://schemas.microsoft.com/office/drawing/2014/main" id="{6EED6788-8FED-D9E8-6046-8534F226FEBD}"/>
              </a:ext>
            </a:extLst>
          </p:cNvPr>
          <p:cNvCxnSpPr>
            <a:cxnSpLocks/>
          </p:cNvCxnSpPr>
          <p:nvPr/>
        </p:nvCxnSpPr>
        <p:spPr>
          <a:xfrm>
            <a:off x="7223878" y="2023118"/>
            <a:ext cx="510665" cy="619329"/>
          </a:xfrm>
          <a:prstGeom prst="straightConnector1">
            <a:avLst/>
          </a:prstGeom>
          <a:ln>
            <a:headEnd type="triangle"/>
            <a:tailEnd type="none"/>
          </a:ln>
        </p:spPr>
        <p:style>
          <a:lnRef idx="2">
            <a:schemeClr val="accent5"/>
          </a:lnRef>
          <a:fillRef idx="0">
            <a:schemeClr val="accent5"/>
          </a:fillRef>
          <a:effectRef idx="1">
            <a:schemeClr val="accent5"/>
          </a:effectRef>
          <a:fontRef idx="minor">
            <a:schemeClr val="tx1"/>
          </a:fontRef>
        </p:style>
      </p:cxnSp>
      <p:sp>
        <p:nvSpPr>
          <p:cNvPr id="21" name="ZoneTexte 20">
            <a:extLst>
              <a:ext uri="{FF2B5EF4-FFF2-40B4-BE49-F238E27FC236}">
                <a16:creationId xmlns:a16="http://schemas.microsoft.com/office/drawing/2014/main" id="{D2E58D4A-4CEE-90BE-0B8C-9C23E5298F59}"/>
              </a:ext>
            </a:extLst>
          </p:cNvPr>
          <p:cNvSpPr txBox="1"/>
          <p:nvPr/>
        </p:nvSpPr>
        <p:spPr>
          <a:xfrm>
            <a:off x="1876831" y="2287861"/>
            <a:ext cx="1837996" cy="646331"/>
          </a:xfrm>
          <a:prstGeom prst="rect">
            <a:avLst/>
          </a:prstGeom>
          <a:noFill/>
        </p:spPr>
        <p:txBody>
          <a:bodyPr wrap="square" rtlCol="0">
            <a:spAutoFit/>
          </a:bodyPr>
          <a:lstStyle/>
          <a:p>
            <a:r>
              <a:rPr lang="fr-FR" sz="900" dirty="0"/>
              <a:t>Envoi des données par Réseau </a:t>
            </a:r>
            <a:r>
              <a:rPr lang="fr-FR" sz="900" dirty="0" err="1"/>
              <a:t>LoraWan</a:t>
            </a:r>
            <a:r>
              <a:rPr lang="fr-FR" sz="900" dirty="0"/>
              <a:t> :</a:t>
            </a:r>
          </a:p>
          <a:p>
            <a:r>
              <a:rPr lang="fr-FR" sz="900" dirty="0"/>
              <a:t>   - Alertes en cas de dérive</a:t>
            </a:r>
          </a:p>
          <a:p>
            <a:r>
              <a:rPr lang="fr-FR" sz="900" dirty="0"/>
              <a:t>   - Valeurs relevées </a:t>
            </a:r>
          </a:p>
        </p:txBody>
      </p:sp>
      <p:sp>
        <p:nvSpPr>
          <p:cNvPr id="22" name="ZoneTexte 21">
            <a:extLst>
              <a:ext uri="{FF2B5EF4-FFF2-40B4-BE49-F238E27FC236}">
                <a16:creationId xmlns:a16="http://schemas.microsoft.com/office/drawing/2014/main" id="{C2D235D5-07EC-C5CF-DA84-7DFEEFCF7C22}"/>
              </a:ext>
            </a:extLst>
          </p:cNvPr>
          <p:cNvSpPr txBox="1"/>
          <p:nvPr/>
        </p:nvSpPr>
        <p:spPr>
          <a:xfrm>
            <a:off x="408562" y="963744"/>
            <a:ext cx="1965974" cy="507831"/>
          </a:xfrm>
          <a:prstGeom prst="rect">
            <a:avLst/>
          </a:prstGeom>
          <a:noFill/>
        </p:spPr>
        <p:txBody>
          <a:bodyPr wrap="square" rtlCol="0">
            <a:spAutoFit/>
          </a:bodyPr>
          <a:lstStyle/>
          <a:p>
            <a:r>
              <a:rPr lang="fr-FR" sz="1350" dirty="0"/>
              <a:t>Capteur de vibration intégrant une IA</a:t>
            </a:r>
          </a:p>
        </p:txBody>
      </p:sp>
      <p:sp>
        <p:nvSpPr>
          <p:cNvPr id="25" name="ZoneTexte 24">
            <a:extLst>
              <a:ext uri="{FF2B5EF4-FFF2-40B4-BE49-F238E27FC236}">
                <a16:creationId xmlns:a16="http://schemas.microsoft.com/office/drawing/2014/main" id="{DE62ED7A-6181-921C-1182-13BE7320EAEE}"/>
              </a:ext>
            </a:extLst>
          </p:cNvPr>
          <p:cNvSpPr txBox="1"/>
          <p:nvPr/>
        </p:nvSpPr>
        <p:spPr>
          <a:xfrm>
            <a:off x="3893387" y="2746348"/>
            <a:ext cx="1965974" cy="300082"/>
          </a:xfrm>
          <a:prstGeom prst="rect">
            <a:avLst/>
          </a:prstGeom>
          <a:noFill/>
        </p:spPr>
        <p:txBody>
          <a:bodyPr wrap="square" rtlCol="0">
            <a:spAutoFit/>
          </a:bodyPr>
          <a:lstStyle/>
          <a:p>
            <a:r>
              <a:rPr lang="fr-FR" sz="1350" dirty="0"/>
              <a:t>Gateway </a:t>
            </a:r>
            <a:r>
              <a:rPr lang="fr-FR" sz="1350" dirty="0" err="1"/>
              <a:t>LoraWan</a:t>
            </a:r>
            <a:endParaRPr lang="fr-FR" sz="1350" dirty="0"/>
          </a:p>
        </p:txBody>
      </p:sp>
      <p:sp>
        <p:nvSpPr>
          <p:cNvPr id="26" name="ZoneTexte 25">
            <a:extLst>
              <a:ext uri="{FF2B5EF4-FFF2-40B4-BE49-F238E27FC236}">
                <a16:creationId xmlns:a16="http://schemas.microsoft.com/office/drawing/2014/main" id="{B59E54C5-A39A-9638-F827-7D71939F90F8}"/>
              </a:ext>
            </a:extLst>
          </p:cNvPr>
          <p:cNvSpPr txBox="1"/>
          <p:nvPr/>
        </p:nvSpPr>
        <p:spPr>
          <a:xfrm>
            <a:off x="7096238" y="866890"/>
            <a:ext cx="1965974" cy="300082"/>
          </a:xfrm>
          <a:prstGeom prst="rect">
            <a:avLst/>
          </a:prstGeom>
          <a:noFill/>
        </p:spPr>
        <p:txBody>
          <a:bodyPr wrap="square" rtlCol="0">
            <a:spAutoFit/>
          </a:bodyPr>
          <a:lstStyle/>
          <a:p>
            <a:r>
              <a:rPr lang="fr-FR" sz="1350" dirty="0"/>
              <a:t>Plateforme TTN</a:t>
            </a:r>
          </a:p>
        </p:txBody>
      </p:sp>
      <p:sp>
        <p:nvSpPr>
          <p:cNvPr id="27" name="ZoneTexte 26">
            <a:extLst>
              <a:ext uri="{FF2B5EF4-FFF2-40B4-BE49-F238E27FC236}">
                <a16:creationId xmlns:a16="http://schemas.microsoft.com/office/drawing/2014/main" id="{A898DC63-DD71-DCA1-C229-B22E316341AB}"/>
              </a:ext>
            </a:extLst>
          </p:cNvPr>
          <p:cNvSpPr txBox="1"/>
          <p:nvPr/>
        </p:nvSpPr>
        <p:spPr>
          <a:xfrm>
            <a:off x="5726025" y="2599484"/>
            <a:ext cx="1965974" cy="507831"/>
          </a:xfrm>
          <a:prstGeom prst="rect">
            <a:avLst/>
          </a:prstGeom>
          <a:noFill/>
        </p:spPr>
        <p:txBody>
          <a:bodyPr wrap="square" rtlCol="0">
            <a:spAutoFit/>
          </a:bodyPr>
          <a:lstStyle/>
          <a:p>
            <a:r>
              <a:rPr lang="fr-FR" sz="1350" dirty="0"/>
              <a:t>Tableau de bord  entreprise </a:t>
            </a:r>
          </a:p>
        </p:txBody>
      </p:sp>
    </p:spTree>
    <p:extLst>
      <p:ext uri="{BB962C8B-B14F-4D97-AF65-F5344CB8AC3E}">
        <p14:creationId xmlns:p14="http://schemas.microsoft.com/office/powerpoint/2010/main" val="341731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383721" y="1796886"/>
            <a:ext cx="8548007" cy="1938992"/>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La définition des différents pôles d’activité suggère une configuration des espaces favorisant la lisibilité des activités menées</a:t>
            </a:r>
          </a:p>
          <a:p>
            <a:pPr marL="457200" marR="0" lvl="0" indent="-457200" algn="l" defTabSz="457200" rtl="0" eaLnBrk="1" fontAlgn="auto" latinLnBrk="0" hangingPunct="1">
              <a:lnSpc>
                <a:spcPct val="100000"/>
              </a:lnSpc>
              <a:spcBef>
                <a:spcPts val="0"/>
              </a:spcBef>
              <a:spcAft>
                <a:spcPts val="0"/>
              </a:spcAft>
              <a:buClr>
                <a:srgbClr val="0070C0"/>
              </a:buClr>
              <a:buSzTx/>
              <a:buFont typeface="Wingdings" charset="2"/>
              <a:buChar char="ü"/>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050" y="2766382"/>
            <a:ext cx="4062856" cy="2164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a:extLst>
              <a:ext uri="{FF2B5EF4-FFF2-40B4-BE49-F238E27FC236}">
                <a16:creationId xmlns:a16="http://schemas.microsoft.com/office/drawing/2014/main" id="{5D70AA31-561B-4B7C-A00A-0F0FBBEEB854}"/>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1599490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 2">
            <a:extLst>
              <a:ext uri="{FF2B5EF4-FFF2-40B4-BE49-F238E27FC236}">
                <a16:creationId xmlns:a16="http://schemas.microsoft.com/office/drawing/2014/main" id="{3B74E19B-57A3-9454-9981-A5F6BB88F6BB}"/>
              </a:ext>
            </a:extLst>
          </p:cNvPr>
          <p:cNvSpPr txBox="1">
            <a:spLocks noGrp="1"/>
          </p:cNvSpPr>
          <p:nvPr/>
        </p:nvSpPr>
        <p:spPr>
          <a:xfrm>
            <a:off x="810514" y="1264279"/>
            <a:ext cx="7236000" cy="755999"/>
          </a:xfrm>
          <a:prstGeom prst="rect">
            <a:avLst/>
          </a:prstGeom>
          <a:noFill/>
          <a:ln>
            <a:noFill/>
          </a:ln>
        </p:spPr>
        <p:txBody>
          <a:bodyPr lIns="0" tIns="0" rIns="0" bIns="0">
            <a:noAutofit/>
          </a:bodyPr>
          <a:lstStyle>
            <a:lvl1pPr rtl="0" hangingPunct="0">
              <a:spcBef>
                <a:spcPts val="1417"/>
              </a:spcBef>
              <a:spcAft>
                <a:spcPts val="0"/>
              </a:spcAft>
              <a:tabLst/>
              <a:defRPr lang="fr-FR" sz="3200" b="0" i="0" u="none" strike="noStrike" kern="1200" cap="none">
                <a:ln>
                  <a:noFill/>
                </a:ln>
                <a:highlight>
                  <a:scrgbClr r="0" g="0" b="0">
                    <a:alpha val="0"/>
                  </a:scrgbClr>
                </a:highlight>
                <a:latin typeface="Liberation Sans" pitchFamily="18"/>
                <a:ea typeface="Microsoft YaHei" pitchFamily="2"/>
                <a:cs typeface="Ari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r-FR" sz="1500" dirty="0">
                <a:hlinkClick r:id="rId2"/>
              </a:rPr>
              <a:t>https://www.thethingsnetwork.org</a:t>
            </a:r>
          </a:p>
          <a:p>
            <a:pPr lvl="0"/>
            <a:r>
              <a:rPr lang="fr-FR" sz="1500" dirty="0">
                <a:hlinkClick r:id="rId3"/>
              </a:rPr>
              <a:t>https://www.thethingsnetwork.org/forum/</a:t>
            </a:r>
          </a:p>
        </p:txBody>
      </p:sp>
      <p:sp>
        <p:nvSpPr>
          <p:cNvPr id="4" name="ZoneTexte 3">
            <a:extLst>
              <a:ext uri="{FF2B5EF4-FFF2-40B4-BE49-F238E27FC236}">
                <a16:creationId xmlns:a16="http://schemas.microsoft.com/office/drawing/2014/main" id="{AF27BAC9-68A0-F8FC-CE1A-27C6F64C90CF}"/>
              </a:ext>
            </a:extLst>
          </p:cNvPr>
          <p:cNvSpPr txBox="1"/>
          <p:nvPr/>
        </p:nvSpPr>
        <p:spPr>
          <a:xfrm>
            <a:off x="181838" y="826154"/>
            <a:ext cx="2950680" cy="369332"/>
          </a:xfrm>
          <a:prstGeom prst="rect">
            <a:avLst/>
          </a:prstGeom>
          <a:noFill/>
        </p:spPr>
        <p:txBody>
          <a:bodyPr wrap="none" rtlCol="0">
            <a:spAutoFit/>
          </a:bodyPr>
          <a:lstStyle/>
          <a:p>
            <a:pPr defTabSz="457189">
              <a:defRPr/>
            </a:pPr>
            <a:r>
              <a:rPr lang="fr-FR" b="1" dirty="0">
                <a:solidFill>
                  <a:prstClr val="black"/>
                </a:solidFill>
                <a:latin typeface="Calibri"/>
              </a:rPr>
              <a:t>Principe de fonctionnement  </a:t>
            </a:r>
          </a:p>
        </p:txBody>
      </p:sp>
      <p:pic>
        <p:nvPicPr>
          <p:cNvPr id="6" name="Image 5">
            <a:extLst>
              <a:ext uri="{FF2B5EF4-FFF2-40B4-BE49-F238E27FC236}">
                <a16:creationId xmlns:a16="http://schemas.microsoft.com/office/drawing/2014/main" id="{C1199094-03AF-616E-6535-6CBCA614C33D}"/>
              </a:ext>
            </a:extLst>
          </p:cNvPr>
          <p:cNvPicPr>
            <a:picLocks noChangeAspect="1"/>
          </p:cNvPicPr>
          <p:nvPr/>
        </p:nvPicPr>
        <p:blipFill rotWithShape="1">
          <a:blip r:embed="rId4"/>
          <a:srcRect t="7533" b="8295"/>
          <a:stretch/>
        </p:blipFill>
        <p:spPr>
          <a:xfrm>
            <a:off x="1045169" y="2018840"/>
            <a:ext cx="5439938" cy="3052642"/>
          </a:xfrm>
          <a:prstGeom prst="rect">
            <a:avLst/>
          </a:prstGeom>
        </p:spPr>
      </p:pic>
      <p:sp>
        <p:nvSpPr>
          <p:cNvPr id="7" name="ZoneTexte 6">
            <a:extLst>
              <a:ext uri="{FF2B5EF4-FFF2-40B4-BE49-F238E27FC236}">
                <a16:creationId xmlns:a16="http://schemas.microsoft.com/office/drawing/2014/main" id="{EDC3997B-4FFA-4A31-8527-70112793385A}"/>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2810954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1CCE3A8-B7ED-BAA5-C7FE-2F183CEFF36F}"/>
              </a:ext>
            </a:extLst>
          </p:cNvPr>
          <p:cNvSpPr txBox="1"/>
          <p:nvPr/>
        </p:nvSpPr>
        <p:spPr>
          <a:xfrm>
            <a:off x="181838" y="94594"/>
            <a:ext cx="2950680" cy="369332"/>
          </a:xfrm>
          <a:prstGeom prst="rect">
            <a:avLst/>
          </a:prstGeom>
          <a:noFill/>
        </p:spPr>
        <p:txBody>
          <a:bodyPr wrap="none" rtlCol="0">
            <a:spAutoFit/>
          </a:bodyPr>
          <a:lstStyle/>
          <a:p>
            <a:pPr defTabSz="457189">
              <a:defRPr/>
            </a:pPr>
            <a:r>
              <a:rPr lang="fr-FR" b="1" dirty="0">
                <a:solidFill>
                  <a:prstClr val="black"/>
                </a:solidFill>
                <a:latin typeface="Calibri"/>
              </a:rPr>
              <a:t>Principe de fonctionnement  </a:t>
            </a:r>
          </a:p>
        </p:txBody>
      </p:sp>
      <p:pic>
        <p:nvPicPr>
          <p:cNvPr id="5" name="Image 4">
            <a:extLst>
              <a:ext uri="{FF2B5EF4-FFF2-40B4-BE49-F238E27FC236}">
                <a16:creationId xmlns:a16="http://schemas.microsoft.com/office/drawing/2014/main" id="{4ACBBF80-36B1-1B80-9734-02B99DBA37E3}"/>
              </a:ext>
            </a:extLst>
          </p:cNvPr>
          <p:cNvPicPr>
            <a:picLocks noChangeAspect="1"/>
          </p:cNvPicPr>
          <p:nvPr/>
        </p:nvPicPr>
        <p:blipFill>
          <a:blip r:embed="rId2"/>
          <a:stretch>
            <a:fillRect/>
          </a:stretch>
        </p:blipFill>
        <p:spPr>
          <a:xfrm>
            <a:off x="181838" y="973732"/>
            <a:ext cx="3718241" cy="2478827"/>
          </a:xfrm>
          <a:prstGeom prst="rect">
            <a:avLst/>
          </a:prstGeom>
        </p:spPr>
      </p:pic>
      <p:sp>
        <p:nvSpPr>
          <p:cNvPr id="8" name="ZoneTexte 7">
            <a:extLst>
              <a:ext uri="{FF2B5EF4-FFF2-40B4-BE49-F238E27FC236}">
                <a16:creationId xmlns:a16="http://schemas.microsoft.com/office/drawing/2014/main" id="{664FA4A5-3D87-244D-C568-ED9A559A9130}"/>
              </a:ext>
            </a:extLst>
          </p:cNvPr>
          <p:cNvSpPr txBox="1"/>
          <p:nvPr/>
        </p:nvSpPr>
        <p:spPr>
          <a:xfrm>
            <a:off x="715466" y="3579559"/>
            <a:ext cx="2226669" cy="300082"/>
          </a:xfrm>
          <a:prstGeom prst="rect">
            <a:avLst/>
          </a:prstGeom>
          <a:noFill/>
        </p:spPr>
        <p:txBody>
          <a:bodyPr wrap="square" rtlCol="0">
            <a:spAutoFit/>
          </a:bodyPr>
          <a:lstStyle/>
          <a:p>
            <a:r>
              <a:rPr lang="fr-FR" sz="1350" dirty="0"/>
              <a:t>Portail </a:t>
            </a:r>
            <a:r>
              <a:rPr lang="fr-FR" sz="1350" dirty="0" err="1"/>
              <a:t>My</a:t>
            </a:r>
            <a:r>
              <a:rPr lang="fr-FR" sz="1350" dirty="0"/>
              <a:t> </a:t>
            </a:r>
            <a:r>
              <a:rPr lang="fr-FR" sz="1350" dirty="0" err="1"/>
              <a:t>device</a:t>
            </a:r>
            <a:r>
              <a:rPr lang="fr-FR" sz="1350" dirty="0"/>
              <a:t> Cayenne       </a:t>
            </a:r>
          </a:p>
        </p:txBody>
      </p:sp>
      <p:pic>
        <p:nvPicPr>
          <p:cNvPr id="2050" name="Picture 2">
            <a:extLst>
              <a:ext uri="{FF2B5EF4-FFF2-40B4-BE49-F238E27FC236}">
                <a16:creationId xmlns:a16="http://schemas.microsoft.com/office/drawing/2014/main" id="{8D51A9E7-A790-5A8F-5D29-414C0D040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087" y="1771651"/>
            <a:ext cx="5402448" cy="322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2A348DE5-7F48-54AF-3009-B7B76F0041DD}"/>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fr-FR" altLang="fr-FR" sz="1350">
              <a:latin typeface="Arial" panose="020B0604020202020204" pitchFamily="34" charset="0"/>
            </a:endParaRPr>
          </a:p>
        </p:txBody>
      </p:sp>
    </p:spTree>
    <p:extLst>
      <p:ext uri="{BB962C8B-B14F-4D97-AF65-F5344CB8AC3E}">
        <p14:creationId xmlns:p14="http://schemas.microsoft.com/office/powerpoint/2010/main" val="1973410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06C8E7-0A76-96F4-D2FB-6319E6998FAD}"/>
              </a:ext>
            </a:extLst>
          </p:cNvPr>
          <p:cNvPicPr>
            <a:picLocks noChangeAspect="1"/>
          </p:cNvPicPr>
          <p:nvPr/>
        </p:nvPicPr>
        <p:blipFill rotWithShape="1">
          <a:blip r:embed="rId2"/>
          <a:srcRect t="7339" r="47396" b="7339"/>
          <a:stretch/>
        </p:blipFill>
        <p:spPr>
          <a:xfrm>
            <a:off x="1686128" y="1487997"/>
            <a:ext cx="6176760" cy="3608207"/>
          </a:xfrm>
          <a:prstGeom prst="rect">
            <a:avLst/>
          </a:prstGeom>
        </p:spPr>
      </p:pic>
      <p:sp>
        <p:nvSpPr>
          <p:cNvPr id="5" name="ZoneTexte 4">
            <a:extLst>
              <a:ext uri="{FF2B5EF4-FFF2-40B4-BE49-F238E27FC236}">
                <a16:creationId xmlns:a16="http://schemas.microsoft.com/office/drawing/2014/main" id="{56456286-FD3F-C4D4-5221-8C592663A2C7}"/>
              </a:ext>
            </a:extLst>
          </p:cNvPr>
          <p:cNvSpPr txBox="1"/>
          <p:nvPr/>
        </p:nvSpPr>
        <p:spPr>
          <a:xfrm>
            <a:off x="85835" y="877490"/>
            <a:ext cx="4486165" cy="369332"/>
          </a:xfrm>
          <a:prstGeom prst="rect">
            <a:avLst/>
          </a:prstGeom>
          <a:noFill/>
        </p:spPr>
        <p:txBody>
          <a:bodyPr wrap="none" rtlCol="0">
            <a:spAutoFit/>
          </a:bodyPr>
          <a:lstStyle/>
          <a:p>
            <a:pPr defTabSz="457189">
              <a:defRPr/>
            </a:pPr>
            <a:r>
              <a:rPr lang="fr-FR" b="1" dirty="0">
                <a:solidFill>
                  <a:prstClr val="black"/>
                </a:solidFill>
                <a:latin typeface="Calibri"/>
              </a:rPr>
              <a:t>Exemple de tableau de bord  associé à une IA</a:t>
            </a:r>
          </a:p>
        </p:txBody>
      </p:sp>
      <p:sp>
        <p:nvSpPr>
          <p:cNvPr id="6" name="ZoneTexte 5">
            <a:extLst>
              <a:ext uri="{FF2B5EF4-FFF2-40B4-BE49-F238E27FC236}">
                <a16:creationId xmlns:a16="http://schemas.microsoft.com/office/drawing/2014/main" id="{24309111-1F79-42AD-9294-B1603626951B}"/>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1702802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20AA35-B35E-0AA9-B3AA-CE8BF41D6CD5}"/>
              </a:ext>
            </a:extLst>
          </p:cNvPr>
          <p:cNvPicPr>
            <a:picLocks noChangeAspect="1"/>
          </p:cNvPicPr>
          <p:nvPr/>
        </p:nvPicPr>
        <p:blipFill rotWithShape="1">
          <a:blip r:embed="rId2"/>
          <a:srcRect t="6327" r="48802" b="8062"/>
          <a:stretch/>
        </p:blipFill>
        <p:spPr>
          <a:xfrm>
            <a:off x="1429260" y="1260924"/>
            <a:ext cx="6109387" cy="3679305"/>
          </a:xfrm>
          <a:prstGeom prst="rect">
            <a:avLst/>
          </a:prstGeom>
        </p:spPr>
      </p:pic>
      <p:sp>
        <p:nvSpPr>
          <p:cNvPr id="5" name="ZoneTexte 4">
            <a:extLst>
              <a:ext uri="{FF2B5EF4-FFF2-40B4-BE49-F238E27FC236}">
                <a16:creationId xmlns:a16="http://schemas.microsoft.com/office/drawing/2014/main" id="{6DD98AC7-0B56-87E5-44AD-AF7ACEB663C1}"/>
              </a:ext>
            </a:extLst>
          </p:cNvPr>
          <p:cNvSpPr txBox="1"/>
          <p:nvPr/>
        </p:nvSpPr>
        <p:spPr>
          <a:xfrm>
            <a:off x="181838" y="838580"/>
            <a:ext cx="2910412" cy="369332"/>
          </a:xfrm>
          <a:prstGeom prst="rect">
            <a:avLst/>
          </a:prstGeom>
          <a:noFill/>
        </p:spPr>
        <p:txBody>
          <a:bodyPr wrap="none" rtlCol="0">
            <a:spAutoFit/>
          </a:bodyPr>
          <a:lstStyle/>
          <a:p>
            <a:pPr defTabSz="457189">
              <a:defRPr/>
            </a:pPr>
            <a:r>
              <a:rPr lang="fr-FR" b="1" dirty="0">
                <a:solidFill>
                  <a:prstClr val="black"/>
                </a:solidFill>
                <a:latin typeface="Calibri"/>
              </a:rPr>
              <a:t>Exemple de tableau de bord </a:t>
            </a:r>
          </a:p>
        </p:txBody>
      </p:sp>
      <p:sp>
        <p:nvSpPr>
          <p:cNvPr id="6" name="ZoneTexte 5">
            <a:extLst>
              <a:ext uri="{FF2B5EF4-FFF2-40B4-BE49-F238E27FC236}">
                <a16:creationId xmlns:a16="http://schemas.microsoft.com/office/drawing/2014/main" id="{9FF5DF77-63F1-451D-BC6F-EFA41F89522F}"/>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1195576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2E4DD65-9DC7-08D9-E68E-C8C6E5C50FC8}"/>
              </a:ext>
            </a:extLst>
          </p:cNvPr>
          <p:cNvSpPr txBox="1"/>
          <p:nvPr/>
        </p:nvSpPr>
        <p:spPr>
          <a:xfrm>
            <a:off x="887896" y="1680325"/>
            <a:ext cx="736820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a:ea typeface="+mn-ea"/>
                <a:cs typeface="+mn-cs"/>
              </a:rPr>
              <a:t>ORGANISATION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alibri"/>
                <a:ea typeface="+mn-ea"/>
                <a:cs typeface="+mn-cs"/>
              </a:rPr>
              <a:t>DES ESPACES DE FORMATION</a:t>
            </a:r>
            <a:endParaRPr kumimoji="0" lang="fr-FR"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96083F75-F606-1622-FE07-58CC2F1F7D90}"/>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3356653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4154984"/>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Les axes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400" b="1" dirty="0">
                <a:solidFill>
                  <a:prstClr val="black"/>
                </a:solidFill>
                <a:latin typeface="Calibri"/>
              </a:rPr>
              <a:t>Nouveaux outils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	</a:t>
            </a:r>
            <a:r>
              <a:rPr lang="fr-FR" sz="2400" dirty="0">
                <a:solidFill>
                  <a:prstClr val="black"/>
                </a:solidFill>
                <a:latin typeface="Calibri"/>
              </a:rPr>
              <a:t>- GMAO</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 Supervision</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DE FORMATION</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1028" name="Picture 4" descr="Mobility Work GMAO - Gestionnaire de maintenance - CCI Store">
            <a:extLst>
              <a:ext uri="{FF2B5EF4-FFF2-40B4-BE49-F238E27FC236}">
                <a16:creationId xmlns:a16="http://schemas.microsoft.com/office/drawing/2014/main" id="{D8AA2CDD-C2D1-4A74-A4F0-336C0B81E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396" y="2190632"/>
            <a:ext cx="3112851" cy="1719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SIMATIC WinCC (TIA Portal) Engineering Software | Visualization with  SIMATIC WinCC (TIA Portal) | Siemens France">
            <a:extLst>
              <a:ext uri="{FF2B5EF4-FFF2-40B4-BE49-F238E27FC236}">
                <a16:creationId xmlns:a16="http://schemas.microsoft.com/office/drawing/2014/main" id="{79EEFCB9-1BBC-44A4-AE05-8F5D48969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399" y="3510064"/>
            <a:ext cx="2211695" cy="1238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3B726B7-8134-440F-B2B1-9B54CED01007}"/>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300400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4154984"/>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Les axes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400" b="1" dirty="0">
                <a:solidFill>
                  <a:prstClr val="black"/>
                </a:solidFill>
                <a:latin typeface="Calibri"/>
              </a:rPr>
              <a:t>Nouveaux équipements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	</a:t>
            </a:r>
            <a:r>
              <a:rPr lang="fr-FR" sz="2400" dirty="0">
                <a:solidFill>
                  <a:prstClr val="black"/>
                </a:solidFill>
                <a:latin typeface="Calibri"/>
              </a:rPr>
              <a:t>- Robotique</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C:\Users\DREAU\Desktop\PNF\IMG_20230315_171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725" y="2251129"/>
            <a:ext cx="3642848" cy="2724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E782D61-6355-47C3-A923-3CF34253AE90}"/>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
        <p:nvSpPr>
          <p:cNvPr id="2" name="ZoneTexte 1">
            <a:extLst>
              <a:ext uri="{FF2B5EF4-FFF2-40B4-BE49-F238E27FC236}">
                <a16:creationId xmlns:a16="http://schemas.microsoft.com/office/drawing/2014/main" id="{E0304CC2-DE48-D976-FD4A-3655EEA76C9B}"/>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DE FORMATION</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369298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4893647"/>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Les axes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400" b="1" dirty="0">
                <a:solidFill>
                  <a:prstClr val="black"/>
                </a:solidFill>
                <a:latin typeface="Calibri"/>
              </a:rPr>
              <a:t>Nouveaux équipements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	</a:t>
            </a:r>
            <a:r>
              <a:rPr lang="fr-FR" sz="2400" dirty="0">
                <a:solidFill>
                  <a:prstClr val="black"/>
                </a:solidFill>
                <a:latin typeface="Calibri"/>
              </a:rPr>
              <a:t>- Jumeau numérique</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 Systèmes 4.0</a:t>
            </a:r>
          </a:p>
          <a:p>
            <a:pPr lvl="1" algn="just">
              <a:buClr>
                <a:srgbClr val="0070C0"/>
              </a:buClr>
              <a:defRPr/>
            </a:pPr>
            <a:r>
              <a:rPr lang="fr-FR" sz="2400" dirty="0">
                <a:solidFill>
                  <a:prstClr val="black"/>
                </a:solidFill>
                <a:latin typeface="Calibri"/>
              </a:rPr>
              <a:t>     </a:t>
            </a:r>
            <a:r>
              <a:rPr lang="fr-FR" sz="2400" i="1" dirty="0">
                <a:solidFill>
                  <a:prstClr val="black"/>
                </a:solidFill>
                <a:latin typeface="Calibri"/>
              </a:rPr>
              <a:t>Réalité Augmentée</a:t>
            </a:r>
          </a:p>
          <a:p>
            <a:pPr lvl="1" algn="just">
              <a:buClr>
                <a:srgbClr val="0070C0"/>
              </a:buClr>
              <a:defRPr/>
            </a:pPr>
            <a:r>
              <a:rPr lang="fr-FR" sz="2400" i="1" dirty="0">
                <a:solidFill>
                  <a:prstClr val="black"/>
                </a:solidFill>
                <a:latin typeface="Calibri"/>
              </a:rPr>
              <a:t>     Réalité Virtuelle</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descr="C:\Users\DREAU\Documents\Config 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205" y="2147682"/>
            <a:ext cx="2987464" cy="289693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7272669" y="2381693"/>
            <a:ext cx="1318438" cy="1477328"/>
          </a:xfrm>
          <a:prstGeom prst="rect">
            <a:avLst/>
          </a:prstGeom>
          <a:noFill/>
        </p:spPr>
        <p:txBody>
          <a:bodyPr wrap="square" rtlCol="0">
            <a:spAutoFit/>
          </a:bodyPr>
          <a:lstStyle/>
          <a:p>
            <a:pPr algn="ctr"/>
            <a:r>
              <a:rPr lang="fr-FR" dirty="0"/>
              <a:t>Ligne 4.0</a:t>
            </a:r>
          </a:p>
          <a:p>
            <a:pPr algn="ctr"/>
            <a:r>
              <a:rPr lang="fr-FR" dirty="0"/>
              <a:t>Société ACE</a:t>
            </a:r>
          </a:p>
          <a:p>
            <a:pPr algn="ctr"/>
            <a:r>
              <a:rPr lang="fr-FR" dirty="0"/>
              <a:t>-</a:t>
            </a:r>
          </a:p>
          <a:p>
            <a:pPr algn="ctr"/>
            <a:r>
              <a:rPr lang="fr-FR" dirty="0"/>
              <a:t>Académie de Rennes</a:t>
            </a:r>
          </a:p>
        </p:txBody>
      </p:sp>
      <p:sp>
        <p:nvSpPr>
          <p:cNvPr id="7" name="ZoneTexte 6">
            <a:extLst>
              <a:ext uri="{FF2B5EF4-FFF2-40B4-BE49-F238E27FC236}">
                <a16:creationId xmlns:a16="http://schemas.microsoft.com/office/drawing/2014/main" id="{8EF444C6-A926-4FED-BEFF-78C518EC751B}"/>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
        <p:nvSpPr>
          <p:cNvPr id="2" name="ZoneTexte 1">
            <a:extLst>
              <a:ext uri="{FF2B5EF4-FFF2-40B4-BE49-F238E27FC236}">
                <a16:creationId xmlns:a16="http://schemas.microsoft.com/office/drawing/2014/main" id="{A0D0893E-BA98-BFFB-6B7F-587E46B6945F}"/>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DE FORMATION</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4271429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4893647"/>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Les axes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400" b="1" dirty="0">
                <a:solidFill>
                  <a:prstClr val="black"/>
                </a:solidFill>
                <a:latin typeface="Calibri"/>
              </a:rPr>
              <a:t>Espaces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 Déplacement des équipements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 Réaffectation des salles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 Relocalisation des espaces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 Mutualisation </a:t>
            </a:r>
            <a:r>
              <a:rPr lang="fr-FR" sz="2400" dirty="0" err="1">
                <a:solidFill>
                  <a:prstClr val="black"/>
                </a:solidFill>
                <a:latin typeface="Calibri"/>
              </a:rPr>
              <a:t>Bacpro</a:t>
            </a:r>
            <a:r>
              <a:rPr lang="fr-FR" sz="2400" dirty="0">
                <a:solidFill>
                  <a:prstClr val="black"/>
                </a:solidFill>
                <a:latin typeface="Calibri"/>
              </a:rPr>
              <a:t> / BTS</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736702" y="1736202"/>
            <a:ext cx="2886416" cy="3928180"/>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chemeClr val="accent1"/>
                </a:solidFill>
              </a14:hiddenFill>
            </a:ext>
          </a:extLst>
        </p:spPr>
      </p:pic>
      <p:sp>
        <p:nvSpPr>
          <p:cNvPr id="6" name="ZoneTexte 5">
            <a:extLst>
              <a:ext uri="{FF2B5EF4-FFF2-40B4-BE49-F238E27FC236}">
                <a16:creationId xmlns:a16="http://schemas.microsoft.com/office/drawing/2014/main" id="{E5C9451D-4C03-4110-B533-2B8E41916E4C}"/>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
        <p:nvSpPr>
          <p:cNvPr id="2" name="ZoneTexte 1">
            <a:extLst>
              <a:ext uri="{FF2B5EF4-FFF2-40B4-BE49-F238E27FC236}">
                <a16:creationId xmlns:a16="http://schemas.microsoft.com/office/drawing/2014/main" id="{B3704C1C-A574-807B-B207-4FBE8DD72898}"/>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DE FORMATION</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924300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 Lycée </a:t>
            </a:r>
            <a:r>
              <a:rPr lang="fr-FR" sz="2000" b="1" dirty="0" err="1">
                <a:solidFill>
                  <a:schemeClr val="bg1"/>
                </a:solidFill>
                <a:latin typeface="Calibri"/>
              </a:rPr>
              <a:t>Thépot</a:t>
            </a:r>
            <a:r>
              <a:rPr lang="fr-FR" sz="2000" b="1" dirty="0">
                <a:solidFill>
                  <a:schemeClr val="bg1"/>
                </a:solidFill>
                <a:latin typeface="Calibri"/>
              </a:rPr>
              <a:t> – Quimper (29)</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37" y="1517140"/>
            <a:ext cx="4507887" cy="335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5"/>
          <p:cNvCxnSpPr/>
          <p:nvPr/>
        </p:nvCxnSpPr>
        <p:spPr>
          <a:xfrm>
            <a:off x="3383280" y="3142377"/>
            <a:ext cx="2366010" cy="0"/>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Rectangle à coins arrondis 6"/>
          <p:cNvSpPr/>
          <p:nvPr/>
        </p:nvSpPr>
        <p:spPr>
          <a:xfrm>
            <a:off x="5749290" y="2906967"/>
            <a:ext cx="2960370" cy="4800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a:p>
            <a:pPr algn="ctr"/>
            <a:r>
              <a:rPr lang="fr-FR" b="1" dirty="0">
                <a:solidFill>
                  <a:schemeClr val="tx1"/>
                </a:solidFill>
              </a:rPr>
              <a:t>Maintenance </a:t>
            </a:r>
          </a:p>
          <a:p>
            <a:pPr algn="ctr"/>
            <a:r>
              <a:rPr lang="fr-FR" b="1" dirty="0">
                <a:solidFill>
                  <a:schemeClr val="tx1"/>
                </a:solidFill>
              </a:rPr>
              <a:t>350 m</a:t>
            </a:r>
            <a:r>
              <a:rPr lang="fr-FR" b="1" baseline="30000" dirty="0">
                <a:solidFill>
                  <a:schemeClr val="tx1"/>
                </a:solidFill>
              </a:rPr>
              <a:t>2</a:t>
            </a:r>
            <a:r>
              <a:rPr lang="fr-FR" b="1" dirty="0">
                <a:solidFill>
                  <a:schemeClr val="tx1"/>
                </a:solidFill>
              </a:rPr>
              <a:t> </a:t>
            </a:r>
          </a:p>
          <a:p>
            <a:pPr algn="ctr"/>
            <a:endParaRPr lang="fr-FR" dirty="0"/>
          </a:p>
        </p:txBody>
      </p:sp>
      <p:cxnSp>
        <p:nvCxnSpPr>
          <p:cNvPr id="11" name="Connecteur droit 10"/>
          <p:cNvCxnSpPr/>
          <p:nvPr/>
        </p:nvCxnSpPr>
        <p:spPr>
          <a:xfrm>
            <a:off x="1657350" y="2401595"/>
            <a:ext cx="4091940" cy="0"/>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Rectangle à coins arrondis 11"/>
          <p:cNvSpPr/>
          <p:nvPr/>
        </p:nvSpPr>
        <p:spPr>
          <a:xfrm>
            <a:off x="5749290" y="2112762"/>
            <a:ext cx="2960370" cy="6990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a:p>
            <a:pPr algn="ctr"/>
            <a:r>
              <a:rPr lang="fr-FR" b="1" dirty="0">
                <a:solidFill>
                  <a:schemeClr val="tx1"/>
                </a:solidFill>
              </a:rPr>
              <a:t>Organisation </a:t>
            </a:r>
          </a:p>
          <a:p>
            <a:pPr algn="ctr"/>
            <a:r>
              <a:rPr lang="fr-FR" b="1" dirty="0">
                <a:solidFill>
                  <a:schemeClr val="tx1"/>
                </a:solidFill>
              </a:rPr>
              <a:t> 120 m</a:t>
            </a:r>
            <a:r>
              <a:rPr lang="fr-FR" b="1" baseline="30000" dirty="0">
                <a:solidFill>
                  <a:schemeClr val="tx1"/>
                </a:solidFill>
              </a:rPr>
              <a:t>2</a:t>
            </a:r>
            <a:endParaRPr lang="fr-FR" b="1" dirty="0">
              <a:solidFill>
                <a:schemeClr val="tx1"/>
              </a:solidFill>
            </a:endParaRPr>
          </a:p>
          <a:p>
            <a:pPr algn="ctr"/>
            <a:endParaRPr lang="fr-FR" dirty="0"/>
          </a:p>
        </p:txBody>
      </p:sp>
      <p:cxnSp>
        <p:nvCxnSpPr>
          <p:cNvPr id="25" name="Connecteur droit 24"/>
          <p:cNvCxnSpPr>
            <a:cxnSpLocks/>
          </p:cNvCxnSpPr>
          <p:nvPr/>
        </p:nvCxnSpPr>
        <p:spPr>
          <a:xfrm>
            <a:off x="3917004" y="3731084"/>
            <a:ext cx="1832286"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Rectangle à coins arrondis 25"/>
          <p:cNvSpPr/>
          <p:nvPr/>
        </p:nvSpPr>
        <p:spPr>
          <a:xfrm>
            <a:off x="5749290" y="3492593"/>
            <a:ext cx="2960370" cy="5403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(C)</a:t>
            </a:r>
            <a:r>
              <a:rPr lang="fr-FR" b="1" dirty="0" err="1">
                <a:solidFill>
                  <a:schemeClr val="tx1"/>
                </a:solidFill>
              </a:rPr>
              <a:t>orrectif</a:t>
            </a:r>
            <a:r>
              <a:rPr lang="fr-FR" b="1" dirty="0">
                <a:solidFill>
                  <a:schemeClr val="tx1"/>
                </a:solidFill>
              </a:rPr>
              <a:t> &amp; (P)</a:t>
            </a:r>
            <a:r>
              <a:rPr lang="fr-FR" b="1" dirty="0" err="1">
                <a:solidFill>
                  <a:schemeClr val="tx1"/>
                </a:solidFill>
              </a:rPr>
              <a:t>réventif</a:t>
            </a:r>
            <a:endParaRPr lang="fr-FR" b="1" dirty="0">
              <a:solidFill>
                <a:schemeClr val="tx1"/>
              </a:solidFill>
            </a:endParaRPr>
          </a:p>
          <a:p>
            <a:pPr algn="ctr"/>
            <a:r>
              <a:rPr lang="fr-FR" b="1" dirty="0">
                <a:solidFill>
                  <a:schemeClr val="tx1"/>
                </a:solidFill>
              </a:rPr>
              <a:t> 120 m</a:t>
            </a:r>
            <a:r>
              <a:rPr lang="fr-FR" b="1" baseline="30000" dirty="0">
                <a:solidFill>
                  <a:schemeClr val="tx1"/>
                </a:solidFill>
              </a:rPr>
              <a:t>2</a:t>
            </a:r>
            <a:endParaRPr lang="fr-FR" dirty="0"/>
          </a:p>
        </p:txBody>
      </p:sp>
      <p:cxnSp>
        <p:nvCxnSpPr>
          <p:cNvPr id="28" name="Connecteur droit 27"/>
          <p:cNvCxnSpPr>
            <a:cxnSpLocks/>
          </p:cNvCxnSpPr>
          <p:nvPr/>
        </p:nvCxnSpPr>
        <p:spPr>
          <a:xfrm>
            <a:off x="1657350" y="2811780"/>
            <a:ext cx="2259654" cy="919304"/>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Rectangle à coins arrondis 30"/>
          <p:cNvSpPr/>
          <p:nvPr/>
        </p:nvSpPr>
        <p:spPr>
          <a:xfrm>
            <a:off x="5749290" y="1517140"/>
            <a:ext cx="2960370" cy="5468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Étude </a:t>
            </a:r>
          </a:p>
          <a:p>
            <a:pPr algn="ctr"/>
            <a:r>
              <a:rPr lang="fr-FR" b="1" dirty="0">
                <a:solidFill>
                  <a:schemeClr val="tx1"/>
                </a:solidFill>
              </a:rPr>
              <a:t>100 m</a:t>
            </a:r>
            <a:r>
              <a:rPr lang="fr-FR" b="1" baseline="30000" dirty="0">
                <a:solidFill>
                  <a:schemeClr val="tx1"/>
                </a:solidFill>
              </a:rPr>
              <a:t>2</a:t>
            </a:r>
            <a:endParaRPr lang="fr-FR" baseline="30000" dirty="0"/>
          </a:p>
        </p:txBody>
      </p:sp>
      <p:cxnSp>
        <p:nvCxnSpPr>
          <p:cNvPr id="32" name="Connecteur droit 31"/>
          <p:cNvCxnSpPr/>
          <p:nvPr/>
        </p:nvCxnSpPr>
        <p:spPr>
          <a:xfrm>
            <a:off x="1294357" y="1768704"/>
            <a:ext cx="4458743" cy="0"/>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Connecteur droit 33"/>
          <p:cNvCxnSpPr/>
          <p:nvPr/>
        </p:nvCxnSpPr>
        <p:spPr>
          <a:xfrm>
            <a:off x="3178895" y="4412728"/>
            <a:ext cx="2596335" cy="0"/>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Rectangle à coins arrondis 34"/>
          <p:cNvSpPr/>
          <p:nvPr/>
        </p:nvSpPr>
        <p:spPr>
          <a:xfrm>
            <a:off x="5775960" y="4125438"/>
            <a:ext cx="2960370" cy="7902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 </a:t>
            </a:r>
          </a:p>
          <a:p>
            <a:pPr algn="ctr"/>
            <a:r>
              <a:rPr lang="fr-FR" b="1" dirty="0">
                <a:solidFill>
                  <a:schemeClr val="tx1"/>
                </a:solidFill>
              </a:rPr>
              <a:t>Amélioratif - Supervision</a:t>
            </a:r>
          </a:p>
          <a:p>
            <a:pPr algn="ctr"/>
            <a:r>
              <a:rPr lang="fr-FR" b="1" dirty="0">
                <a:solidFill>
                  <a:schemeClr val="tx1"/>
                </a:solidFill>
              </a:rPr>
              <a:t>(S)</a:t>
            </a:r>
            <a:r>
              <a:rPr lang="fr-FR" b="1" dirty="0" err="1">
                <a:solidFill>
                  <a:schemeClr val="tx1"/>
                </a:solidFill>
              </a:rPr>
              <a:t>olutions</a:t>
            </a:r>
            <a:r>
              <a:rPr lang="fr-FR" b="1" dirty="0">
                <a:solidFill>
                  <a:schemeClr val="tx1"/>
                </a:solidFill>
              </a:rPr>
              <a:t> et (T)</a:t>
            </a:r>
            <a:r>
              <a:rPr lang="fr-FR" b="1" dirty="0" err="1">
                <a:solidFill>
                  <a:schemeClr val="tx1"/>
                </a:solidFill>
              </a:rPr>
              <a:t>ravaux</a:t>
            </a:r>
            <a:endParaRPr lang="fr-FR" b="1" dirty="0">
              <a:solidFill>
                <a:schemeClr val="tx1"/>
              </a:solidFill>
            </a:endParaRPr>
          </a:p>
          <a:p>
            <a:pPr algn="ctr"/>
            <a:r>
              <a:rPr lang="fr-FR" b="1" dirty="0">
                <a:solidFill>
                  <a:schemeClr val="tx1"/>
                </a:solidFill>
              </a:rPr>
              <a:t>200 m</a:t>
            </a:r>
            <a:r>
              <a:rPr lang="fr-FR" b="1" baseline="30000" dirty="0">
                <a:solidFill>
                  <a:schemeClr val="tx1"/>
                </a:solidFill>
              </a:rPr>
              <a:t>2</a:t>
            </a:r>
            <a:endParaRPr lang="fr-FR" b="1" dirty="0">
              <a:solidFill>
                <a:schemeClr val="tx1"/>
              </a:solidFill>
            </a:endParaRPr>
          </a:p>
          <a:p>
            <a:pPr algn="ctr"/>
            <a:r>
              <a:rPr lang="fr-FR" dirty="0"/>
              <a:t> </a:t>
            </a:r>
          </a:p>
        </p:txBody>
      </p:sp>
      <p:cxnSp>
        <p:nvCxnSpPr>
          <p:cNvPr id="36" name="Connecteur droit 35"/>
          <p:cNvCxnSpPr>
            <a:cxnSpLocks/>
          </p:cNvCxnSpPr>
          <p:nvPr/>
        </p:nvCxnSpPr>
        <p:spPr>
          <a:xfrm>
            <a:off x="1312023" y="3480013"/>
            <a:ext cx="2604981" cy="932715"/>
          </a:xfrm>
          <a:prstGeom prst="line">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1065757" y="2649617"/>
            <a:ext cx="492533" cy="369332"/>
          </a:xfrm>
          <a:prstGeom prst="rect">
            <a:avLst/>
          </a:prstGeom>
          <a:noFill/>
        </p:spPr>
        <p:txBody>
          <a:bodyPr wrap="square" rtlCol="0">
            <a:spAutoFit/>
          </a:bodyPr>
          <a:lstStyle/>
          <a:p>
            <a:r>
              <a:rPr lang="fr-FR" b="1" dirty="0"/>
              <a:t>C</a:t>
            </a:r>
          </a:p>
        </p:txBody>
      </p:sp>
      <p:sp>
        <p:nvSpPr>
          <p:cNvPr id="42" name="ZoneTexte 41"/>
          <p:cNvSpPr txBox="1"/>
          <p:nvPr/>
        </p:nvSpPr>
        <p:spPr>
          <a:xfrm>
            <a:off x="1695450" y="3027164"/>
            <a:ext cx="492533" cy="369332"/>
          </a:xfrm>
          <a:prstGeom prst="rect">
            <a:avLst/>
          </a:prstGeom>
          <a:noFill/>
        </p:spPr>
        <p:txBody>
          <a:bodyPr wrap="square" rtlCol="0">
            <a:spAutoFit/>
          </a:bodyPr>
          <a:lstStyle/>
          <a:p>
            <a:r>
              <a:rPr lang="fr-FR" b="1" dirty="0"/>
              <a:t>P</a:t>
            </a:r>
          </a:p>
        </p:txBody>
      </p:sp>
      <p:sp>
        <p:nvSpPr>
          <p:cNvPr id="44" name="ZoneTexte 43"/>
          <p:cNvSpPr txBox="1"/>
          <p:nvPr/>
        </p:nvSpPr>
        <p:spPr>
          <a:xfrm>
            <a:off x="2660422" y="4179267"/>
            <a:ext cx="492533" cy="369332"/>
          </a:xfrm>
          <a:prstGeom prst="rect">
            <a:avLst/>
          </a:prstGeom>
          <a:noFill/>
        </p:spPr>
        <p:txBody>
          <a:bodyPr wrap="square" rtlCol="0">
            <a:spAutoFit/>
          </a:bodyPr>
          <a:lstStyle/>
          <a:p>
            <a:r>
              <a:rPr lang="fr-FR" b="1" dirty="0"/>
              <a:t>S</a:t>
            </a:r>
          </a:p>
        </p:txBody>
      </p:sp>
      <p:sp>
        <p:nvSpPr>
          <p:cNvPr id="45" name="ZoneTexte 44"/>
          <p:cNvSpPr txBox="1"/>
          <p:nvPr/>
        </p:nvSpPr>
        <p:spPr>
          <a:xfrm>
            <a:off x="1039087" y="3295347"/>
            <a:ext cx="492533" cy="369332"/>
          </a:xfrm>
          <a:prstGeom prst="rect">
            <a:avLst/>
          </a:prstGeom>
          <a:noFill/>
        </p:spPr>
        <p:txBody>
          <a:bodyPr wrap="square" rtlCol="0">
            <a:spAutoFit/>
          </a:bodyPr>
          <a:lstStyle/>
          <a:p>
            <a:r>
              <a:rPr lang="fr-FR" b="1" dirty="0"/>
              <a:t>T</a:t>
            </a:r>
          </a:p>
        </p:txBody>
      </p:sp>
      <p:sp>
        <p:nvSpPr>
          <p:cNvPr id="27" name="ZoneTexte 26">
            <a:extLst>
              <a:ext uri="{FF2B5EF4-FFF2-40B4-BE49-F238E27FC236}">
                <a16:creationId xmlns:a16="http://schemas.microsoft.com/office/drawing/2014/main" id="{DC7FD3A7-0B89-4998-BFBE-935D45A53E2C}"/>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810166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(Préconisation GAP)</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
        <p:nvSpPr>
          <p:cNvPr id="5" name="Rectangle 4"/>
          <p:cNvSpPr/>
          <p:nvPr/>
        </p:nvSpPr>
        <p:spPr>
          <a:xfrm>
            <a:off x="499731" y="1648045"/>
            <a:ext cx="1520455" cy="1403499"/>
          </a:xfrm>
          <a:prstGeom prst="rect">
            <a:avLst/>
          </a:prstGeom>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Espace Supervision et Organisation </a:t>
            </a:r>
            <a:r>
              <a:rPr lang="fr-FR" sz="1400" dirty="0"/>
              <a:t>Pôle 5</a:t>
            </a:r>
          </a:p>
        </p:txBody>
      </p:sp>
      <p:sp>
        <p:nvSpPr>
          <p:cNvPr id="7" name="Rectangle 6"/>
          <p:cNvSpPr/>
          <p:nvPr/>
        </p:nvSpPr>
        <p:spPr>
          <a:xfrm>
            <a:off x="499730" y="3320901"/>
            <a:ext cx="1520455" cy="1403499"/>
          </a:xfrm>
          <a:prstGeom prst="rect">
            <a:avLst/>
          </a:prstGeom>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Espace Étude</a:t>
            </a:r>
          </a:p>
          <a:p>
            <a:pPr algn="ctr"/>
            <a:r>
              <a:rPr lang="fr-FR" b="1" dirty="0"/>
              <a:t> </a:t>
            </a:r>
            <a:r>
              <a:rPr lang="fr-FR" sz="1400" dirty="0"/>
              <a:t>Pôle 3 &amp; 4</a:t>
            </a:r>
          </a:p>
        </p:txBody>
      </p:sp>
      <p:sp>
        <p:nvSpPr>
          <p:cNvPr id="8" name="Rectangle 7"/>
          <p:cNvSpPr/>
          <p:nvPr/>
        </p:nvSpPr>
        <p:spPr>
          <a:xfrm>
            <a:off x="2629943" y="1645965"/>
            <a:ext cx="2006009" cy="3076356"/>
          </a:xfrm>
          <a:prstGeom prst="rect">
            <a:avLst/>
          </a:prstGeom>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Espace Maintenance</a:t>
            </a:r>
          </a:p>
          <a:p>
            <a:pPr algn="ctr"/>
            <a:endParaRPr lang="fr-FR" sz="1400" b="1" dirty="0"/>
          </a:p>
          <a:p>
            <a:pPr algn="ctr"/>
            <a:r>
              <a:rPr lang="fr-FR" sz="1400" dirty="0"/>
              <a:t>Pôle 1, 2&amp; 3</a:t>
            </a:r>
          </a:p>
          <a:p>
            <a:pPr algn="ctr"/>
            <a:endParaRPr lang="fr-FR" sz="1400" dirty="0"/>
          </a:p>
        </p:txBody>
      </p:sp>
      <p:sp>
        <p:nvSpPr>
          <p:cNvPr id="9" name="Rectangle 8"/>
          <p:cNvSpPr/>
          <p:nvPr/>
        </p:nvSpPr>
        <p:spPr>
          <a:xfrm>
            <a:off x="5096538" y="1675358"/>
            <a:ext cx="1520455" cy="783268"/>
          </a:xfrm>
          <a:prstGeom prst="rect">
            <a:avLst/>
          </a:prstGeom>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Espace Correctif</a:t>
            </a:r>
          </a:p>
          <a:p>
            <a:pPr algn="ctr"/>
            <a:r>
              <a:rPr lang="fr-FR" sz="1400" dirty="0"/>
              <a:t>Pôle 1</a:t>
            </a:r>
          </a:p>
        </p:txBody>
      </p:sp>
      <p:sp>
        <p:nvSpPr>
          <p:cNvPr id="11" name="Rectangle 10"/>
          <p:cNvSpPr/>
          <p:nvPr/>
        </p:nvSpPr>
        <p:spPr>
          <a:xfrm>
            <a:off x="6875721" y="1689532"/>
            <a:ext cx="1520455" cy="783269"/>
          </a:xfrm>
          <a:prstGeom prst="rect">
            <a:avLst/>
          </a:prstGeom>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Espace Préventif</a:t>
            </a:r>
          </a:p>
          <a:p>
            <a:pPr algn="ctr"/>
            <a:r>
              <a:rPr lang="fr-FR" sz="1400" dirty="0"/>
              <a:t>Pôle 2</a:t>
            </a:r>
          </a:p>
        </p:txBody>
      </p:sp>
      <p:sp>
        <p:nvSpPr>
          <p:cNvPr id="12" name="Rectangle 11"/>
          <p:cNvSpPr/>
          <p:nvPr/>
        </p:nvSpPr>
        <p:spPr>
          <a:xfrm>
            <a:off x="5096534" y="2793551"/>
            <a:ext cx="3299639" cy="783268"/>
          </a:xfrm>
          <a:prstGeom prst="rect">
            <a:avLst/>
          </a:prstGeom>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Espace Amélioration</a:t>
            </a:r>
          </a:p>
          <a:p>
            <a:pPr algn="ctr"/>
            <a:r>
              <a:rPr lang="fr-FR" sz="1400" dirty="0"/>
              <a:t>Pôle 3</a:t>
            </a:r>
          </a:p>
        </p:txBody>
      </p:sp>
      <p:sp>
        <p:nvSpPr>
          <p:cNvPr id="13" name="Rectangle 12"/>
          <p:cNvSpPr/>
          <p:nvPr/>
        </p:nvSpPr>
        <p:spPr>
          <a:xfrm>
            <a:off x="5096536" y="3904650"/>
            <a:ext cx="3299639" cy="783268"/>
          </a:xfrm>
          <a:prstGeom prst="rect">
            <a:avLst/>
          </a:prstGeom>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MAGASIN</a:t>
            </a:r>
          </a:p>
          <a:p>
            <a:pPr algn="ctr"/>
            <a:r>
              <a:rPr lang="fr-FR" sz="1400" dirty="0"/>
              <a:t>Transversal</a:t>
            </a:r>
          </a:p>
        </p:txBody>
      </p:sp>
      <p:sp>
        <p:nvSpPr>
          <p:cNvPr id="15" name="Rectangle à coins arrondis 14"/>
          <p:cNvSpPr/>
          <p:nvPr/>
        </p:nvSpPr>
        <p:spPr>
          <a:xfrm>
            <a:off x="4933507" y="1517823"/>
            <a:ext cx="3668232" cy="2254102"/>
          </a:xfrm>
          <a:prstGeom prst="roundRect">
            <a:avLst/>
          </a:prstGeom>
          <a:noFill/>
          <a:ln w="38100">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p:cNvSpPr txBox="1"/>
          <p:nvPr/>
        </p:nvSpPr>
        <p:spPr>
          <a:xfrm>
            <a:off x="5986129" y="2466751"/>
            <a:ext cx="1779183" cy="369332"/>
          </a:xfrm>
          <a:prstGeom prst="rect">
            <a:avLst/>
          </a:prstGeom>
          <a:noFill/>
        </p:spPr>
        <p:txBody>
          <a:bodyPr wrap="square" rtlCol="0">
            <a:spAutoFit/>
          </a:bodyPr>
          <a:lstStyle/>
          <a:p>
            <a:r>
              <a:rPr lang="fr-FR" i="1" dirty="0">
                <a:solidFill>
                  <a:schemeClr val="tx1">
                    <a:lumMod val="65000"/>
                    <a:lumOff val="35000"/>
                  </a:schemeClr>
                </a:solidFill>
              </a:rPr>
              <a:t>Sous-Systèmes</a:t>
            </a:r>
          </a:p>
        </p:txBody>
      </p:sp>
      <p:sp>
        <p:nvSpPr>
          <p:cNvPr id="14" name="ZoneTexte 13">
            <a:extLst>
              <a:ext uri="{FF2B5EF4-FFF2-40B4-BE49-F238E27FC236}">
                <a16:creationId xmlns:a16="http://schemas.microsoft.com/office/drawing/2014/main" id="{FF6450E0-C1F7-48E2-9F7B-52C23093EAFD}"/>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798426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2677656"/>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6" y="1014161"/>
            <a:ext cx="7007633"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 Équipements Lycée </a:t>
            </a:r>
            <a:r>
              <a:rPr lang="fr-FR" sz="2000" b="1" dirty="0" err="1">
                <a:solidFill>
                  <a:schemeClr val="bg1"/>
                </a:solidFill>
                <a:latin typeface="Calibri"/>
              </a:rPr>
              <a:t>Thépot</a:t>
            </a:r>
            <a:r>
              <a:rPr lang="fr-FR" sz="2000" b="1" dirty="0">
                <a:solidFill>
                  <a:schemeClr val="bg1"/>
                </a:solidFill>
                <a:latin typeface="Calibri"/>
              </a:rPr>
              <a:t> (29)</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graphicFrame>
        <p:nvGraphicFramePr>
          <p:cNvPr id="7" name="Tableau 6"/>
          <p:cNvGraphicFramePr>
            <a:graphicFrameLocks noGrp="1"/>
          </p:cNvGraphicFramePr>
          <p:nvPr/>
        </p:nvGraphicFramePr>
        <p:xfrm>
          <a:off x="595993" y="2254250"/>
          <a:ext cx="8067947" cy="2463800"/>
        </p:xfrm>
        <a:graphic>
          <a:graphicData uri="http://schemas.openxmlformats.org/drawingml/2006/table">
            <a:tbl>
              <a:tblPr firstRow="1" bandRow="1">
                <a:tableStyleId>{5C22544A-7EE6-4342-B048-85BDC9FD1C3A}</a:tableStyleId>
              </a:tblPr>
              <a:tblGrid>
                <a:gridCol w="2127752">
                  <a:extLst>
                    <a:ext uri="{9D8B030D-6E8A-4147-A177-3AD203B41FA5}">
                      <a16:colId xmlns:a16="http://schemas.microsoft.com/office/drawing/2014/main" val="20000"/>
                    </a:ext>
                  </a:extLst>
                </a:gridCol>
                <a:gridCol w="5940195">
                  <a:extLst>
                    <a:ext uri="{9D8B030D-6E8A-4147-A177-3AD203B41FA5}">
                      <a16:colId xmlns:a16="http://schemas.microsoft.com/office/drawing/2014/main" val="20001"/>
                    </a:ext>
                  </a:extLst>
                </a:gridCol>
              </a:tblGrid>
              <a:tr h="370840">
                <a:tc>
                  <a:txBody>
                    <a:bodyPr/>
                    <a:lstStyle/>
                    <a:p>
                      <a:pPr algn="ctr"/>
                      <a:r>
                        <a:rPr lang="fr-FR" dirty="0"/>
                        <a:t>ESPACES</a:t>
                      </a:r>
                    </a:p>
                  </a:txBody>
                  <a:tcPr/>
                </a:tc>
                <a:tc>
                  <a:txBody>
                    <a:bodyPr/>
                    <a:lstStyle/>
                    <a:p>
                      <a:pPr algn="ctr"/>
                      <a:r>
                        <a:rPr lang="fr-FR" dirty="0"/>
                        <a:t>ÉQUIPEMENTS</a:t>
                      </a:r>
                    </a:p>
                  </a:txBody>
                  <a:tcPr/>
                </a:tc>
                <a:extLst>
                  <a:ext uri="{0D108BD9-81ED-4DB2-BD59-A6C34878D82A}">
                    <a16:rowId xmlns:a16="http://schemas.microsoft.com/office/drawing/2014/main" val="10000"/>
                  </a:ext>
                </a:extLst>
              </a:tr>
              <a:tr h="370840">
                <a:tc>
                  <a:txBody>
                    <a:bodyPr/>
                    <a:lstStyle/>
                    <a:p>
                      <a:r>
                        <a:rPr lang="fr-FR" sz="1400" dirty="0"/>
                        <a:t>Études</a:t>
                      </a:r>
                    </a:p>
                  </a:txBody>
                  <a:tcPr/>
                </a:tc>
                <a:tc>
                  <a:txBody>
                    <a:bodyPr/>
                    <a:lstStyle/>
                    <a:p>
                      <a:r>
                        <a:rPr lang="fr-FR" sz="1400" dirty="0"/>
                        <a:t>15 stations de travail</a:t>
                      </a:r>
                      <a:r>
                        <a:rPr lang="fr-FR" sz="1400" baseline="0" dirty="0"/>
                        <a:t>   </a:t>
                      </a:r>
                      <a:endParaRPr lang="fr-FR" sz="1400" dirty="0"/>
                    </a:p>
                  </a:txBody>
                  <a:tcPr/>
                </a:tc>
                <a:extLst>
                  <a:ext uri="{0D108BD9-81ED-4DB2-BD59-A6C34878D82A}">
                    <a16:rowId xmlns:a16="http://schemas.microsoft.com/office/drawing/2014/main" val="10001"/>
                  </a:ext>
                </a:extLst>
              </a:tr>
              <a:tr h="256936">
                <a:tc>
                  <a:txBody>
                    <a:bodyPr/>
                    <a:lstStyle/>
                    <a:p>
                      <a:r>
                        <a:rPr lang="fr-FR" sz="1400" dirty="0"/>
                        <a:t>Organisation et GMAO</a:t>
                      </a:r>
                    </a:p>
                  </a:txBody>
                  <a:tcPr/>
                </a:tc>
                <a:tc>
                  <a:txBody>
                    <a:bodyPr/>
                    <a:lstStyle/>
                    <a:p>
                      <a:r>
                        <a:rPr lang="fr-FR" sz="1400" dirty="0"/>
                        <a:t>15 stations de travail en ilot</a:t>
                      </a:r>
                    </a:p>
                  </a:txBody>
                  <a:tcPr/>
                </a:tc>
                <a:extLst>
                  <a:ext uri="{0D108BD9-81ED-4DB2-BD59-A6C34878D82A}">
                    <a16:rowId xmlns:a16="http://schemas.microsoft.com/office/drawing/2014/main" val="10002"/>
                  </a:ext>
                </a:extLst>
              </a:tr>
              <a:tr h="370840">
                <a:tc>
                  <a:txBody>
                    <a:bodyPr/>
                    <a:lstStyle/>
                    <a:p>
                      <a:r>
                        <a:rPr lang="fr-FR" sz="1400" dirty="0"/>
                        <a:t>Maintenance (Systèmes connectés)</a:t>
                      </a:r>
                    </a:p>
                  </a:txBody>
                  <a:tcPr/>
                </a:tc>
                <a:tc>
                  <a:txBody>
                    <a:bodyPr/>
                    <a:lstStyle/>
                    <a:p>
                      <a:r>
                        <a:rPr lang="fr-FR" sz="1400" dirty="0"/>
                        <a:t>Formeuse carton – Barquetteuse – </a:t>
                      </a:r>
                      <a:r>
                        <a:rPr lang="fr-FR" sz="1400" dirty="0" err="1"/>
                        <a:t>Cermex</a:t>
                      </a:r>
                      <a:r>
                        <a:rPr lang="fr-FR" sz="1400" dirty="0"/>
                        <a:t> – Ligne 4.0 – </a:t>
                      </a:r>
                      <a:r>
                        <a:rPr lang="fr-FR" sz="1400" dirty="0" err="1"/>
                        <a:t>Filmeuse</a:t>
                      </a:r>
                      <a:r>
                        <a:rPr lang="fr-FR" sz="1400" dirty="0"/>
                        <a:t>  </a:t>
                      </a:r>
                      <a:r>
                        <a:rPr lang="fr-FR" sz="1400" dirty="0" err="1"/>
                        <a:t>Paleticc</a:t>
                      </a:r>
                      <a:r>
                        <a:rPr lang="fr-FR" sz="1400" dirty="0"/>
                        <a:t>  – Robotique industrielle – </a:t>
                      </a:r>
                      <a:r>
                        <a:rPr lang="fr-FR" sz="1400" dirty="0" err="1"/>
                        <a:t>Erecam</a:t>
                      </a:r>
                      <a:r>
                        <a:rPr lang="fr-FR" sz="1400" dirty="0"/>
                        <a:t> – Levage – Ligne</a:t>
                      </a:r>
                      <a:r>
                        <a:rPr lang="fr-FR" sz="1400" baseline="0" dirty="0"/>
                        <a:t> Production – Régulation – CTA – </a:t>
                      </a:r>
                      <a:r>
                        <a:rPr lang="fr-FR" sz="1400" baseline="0" dirty="0" err="1"/>
                        <a:t>Modulovent</a:t>
                      </a:r>
                      <a:r>
                        <a:rPr lang="fr-FR" sz="1400" baseline="0" dirty="0"/>
                        <a:t> – </a:t>
                      </a:r>
                      <a:r>
                        <a:rPr lang="fr-FR" sz="1400" baseline="0" dirty="0" err="1"/>
                        <a:t>Ermatest</a:t>
                      </a:r>
                      <a:r>
                        <a:rPr lang="fr-FR" sz="1400" baseline="0" dirty="0"/>
                        <a:t> </a:t>
                      </a:r>
                      <a:endParaRPr lang="fr-FR" sz="1400" dirty="0"/>
                    </a:p>
                  </a:txBody>
                  <a:tcPr/>
                </a:tc>
                <a:extLst>
                  <a:ext uri="{0D108BD9-81ED-4DB2-BD59-A6C34878D82A}">
                    <a16:rowId xmlns:a16="http://schemas.microsoft.com/office/drawing/2014/main" val="10003"/>
                  </a:ext>
                </a:extLst>
              </a:tr>
              <a:tr h="314960">
                <a:tc>
                  <a:txBody>
                    <a:bodyPr/>
                    <a:lstStyle/>
                    <a:p>
                      <a:r>
                        <a:rPr lang="fr-FR" sz="1400" dirty="0"/>
                        <a:t>Correctif et Préventif</a:t>
                      </a:r>
                    </a:p>
                  </a:txBody>
                  <a:tcPr/>
                </a:tc>
                <a:tc>
                  <a:txBody>
                    <a:bodyPr/>
                    <a:lstStyle/>
                    <a:p>
                      <a:r>
                        <a:rPr lang="fr-FR" sz="1400" dirty="0"/>
                        <a:t>Habilis – Station de pompage – </a:t>
                      </a:r>
                      <a:r>
                        <a:rPr lang="fr-FR" sz="1400" dirty="0" err="1"/>
                        <a:t>Ecolsab</a:t>
                      </a:r>
                      <a:r>
                        <a:rPr lang="fr-FR" sz="1400" dirty="0"/>
                        <a:t> – SLT</a:t>
                      </a:r>
                    </a:p>
                  </a:txBody>
                  <a:tcPr/>
                </a:tc>
                <a:extLst>
                  <a:ext uri="{0D108BD9-81ED-4DB2-BD59-A6C34878D82A}">
                    <a16:rowId xmlns:a16="http://schemas.microsoft.com/office/drawing/2014/main" val="10004"/>
                  </a:ext>
                </a:extLst>
              </a:tr>
              <a:tr h="370840">
                <a:tc>
                  <a:txBody>
                    <a:bodyPr/>
                    <a:lstStyle/>
                    <a:p>
                      <a:r>
                        <a:rPr lang="fr-FR" sz="1400" dirty="0"/>
                        <a:t>Amélioratif et supervision</a:t>
                      </a:r>
                    </a:p>
                  </a:txBody>
                  <a:tcPr/>
                </a:tc>
                <a:tc>
                  <a:txBody>
                    <a:bodyPr/>
                    <a:lstStyle/>
                    <a:p>
                      <a:r>
                        <a:rPr lang="fr-FR" sz="1400" dirty="0"/>
                        <a:t>Automatismes et réseaux / Impression 3D / </a:t>
                      </a:r>
                      <a:r>
                        <a:rPr lang="fr-FR" sz="1400" baseline="0" dirty="0"/>
                        <a:t> 12 postes d’assemblage</a:t>
                      </a:r>
                      <a:endParaRPr lang="fr-FR" sz="1400" dirty="0"/>
                    </a:p>
                  </a:txBody>
                  <a:tcPr/>
                </a:tc>
                <a:extLst>
                  <a:ext uri="{0D108BD9-81ED-4DB2-BD59-A6C34878D82A}">
                    <a16:rowId xmlns:a16="http://schemas.microsoft.com/office/drawing/2014/main" val="10005"/>
                  </a:ext>
                </a:extLst>
              </a:tr>
            </a:tbl>
          </a:graphicData>
        </a:graphic>
      </p:graphicFrame>
      <p:sp>
        <p:nvSpPr>
          <p:cNvPr id="6" name="ZoneTexte 5">
            <a:extLst>
              <a:ext uri="{FF2B5EF4-FFF2-40B4-BE49-F238E27FC236}">
                <a16:creationId xmlns:a16="http://schemas.microsoft.com/office/drawing/2014/main" id="{995E16A9-1E70-4EBA-8C2E-7062DF593B0C}"/>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
        <p:nvSpPr>
          <p:cNvPr id="5" name="Rectangle : coins arrondis 4">
            <a:extLst>
              <a:ext uri="{FF2B5EF4-FFF2-40B4-BE49-F238E27FC236}">
                <a16:creationId xmlns:a16="http://schemas.microsoft.com/office/drawing/2014/main" id="{5E0E76A4-53A0-45B3-A9CE-777596AF77D9}"/>
              </a:ext>
            </a:extLst>
          </p:cNvPr>
          <p:cNvSpPr/>
          <p:nvPr/>
        </p:nvSpPr>
        <p:spPr>
          <a:xfrm>
            <a:off x="2697804" y="4410747"/>
            <a:ext cx="2036324" cy="373343"/>
          </a:xfrm>
          <a:prstGeom prst="roundRect">
            <a:avLst/>
          </a:prstGeom>
          <a:noFill/>
          <a:ln w="28575">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763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9504D28-FBEB-4B84-863E-E2908A71E6A6}"/>
              </a:ext>
            </a:extLst>
          </p:cNvPr>
          <p:cNvGrpSpPr/>
          <p:nvPr/>
        </p:nvGrpSpPr>
        <p:grpSpPr>
          <a:xfrm>
            <a:off x="347564" y="1112764"/>
            <a:ext cx="989610" cy="980237"/>
            <a:chOff x="1006830" y="1258214"/>
            <a:chExt cx="2419350" cy="1934641"/>
          </a:xfrm>
        </p:grpSpPr>
        <p:pic>
          <p:nvPicPr>
            <p:cNvPr id="4" name="Image 3">
              <a:extLst>
                <a:ext uri="{FF2B5EF4-FFF2-40B4-BE49-F238E27FC236}">
                  <a16:creationId xmlns:a16="http://schemas.microsoft.com/office/drawing/2014/main" id="{D1CA5B7E-AAC5-41D8-85D2-2186A6376FB5}"/>
                </a:ext>
              </a:extLst>
            </p:cNvPr>
            <p:cNvPicPr>
              <a:picLocks noChangeAspect="1"/>
            </p:cNvPicPr>
            <p:nvPr/>
          </p:nvPicPr>
          <p:blipFill rotWithShape="1">
            <a:blip r:embed="rId3">
              <a:extLst>
                <a:ext uri="{28A0092B-C50C-407E-A947-70E740481C1C}">
                  <a14:useLocalDpi xmlns:a14="http://schemas.microsoft.com/office/drawing/2010/main" val="0"/>
                </a:ext>
              </a:extLst>
            </a:blip>
            <a:srcRect t="7891"/>
            <a:stretch/>
          </p:blipFill>
          <p:spPr>
            <a:xfrm>
              <a:off x="1006830" y="1455724"/>
              <a:ext cx="2419350" cy="1737131"/>
            </a:xfrm>
            <a:prstGeom prst="rect">
              <a:avLst/>
            </a:prstGeom>
          </p:spPr>
        </p:pic>
        <p:sp>
          <p:nvSpPr>
            <p:cNvPr id="5" name="Rectangle 4">
              <a:extLst>
                <a:ext uri="{FF2B5EF4-FFF2-40B4-BE49-F238E27FC236}">
                  <a16:creationId xmlns:a16="http://schemas.microsoft.com/office/drawing/2014/main" id="{E6D09FAE-D5D5-46D1-8D4E-470059C0EF0C}"/>
                </a:ext>
              </a:extLst>
            </p:cNvPr>
            <p:cNvSpPr/>
            <p:nvPr/>
          </p:nvSpPr>
          <p:spPr>
            <a:xfrm>
              <a:off x="1126540" y="1258214"/>
              <a:ext cx="936346" cy="1170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6" name="Image 5">
            <a:extLst>
              <a:ext uri="{FF2B5EF4-FFF2-40B4-BE49-F238E27FC236}">
                <a16:creationId xmlns:a16="http://schemas.microsoft.com/office/drawing/2014/main" id="{3266651B-A2C0-44CA-9ED9-F7ED27F75317}"/>
              </a:ext>
            </a:extLst>
          </p:cNvPr>
          <p:cNvPicPr>
            <a:picLocks noChangeAspect="1"/>
          </p:cNvPicPr>
          <p:nvPr/>
        </p:nvPicPr>
        <p:blipFill rotWithShape="1">
          <a:blip r:embed="rId4">
            <a:extLst>
              <a:ext uri="{28A0092B-C50C-407E-A947-70E740481C1C}">
                <a14:useLocalDpi xmlns:a14="http://schemas.microsoft.com/office/drawing/2010/main" val="0"/>
              </a:ext>
            </a:extLst>
          </a:blip>
          <a:srcRect b="8807"/>
          <a:stretch/>
        </p:blipFill>
        <p:spPr>
          <a:xfrm>
            <a:off x="2150716" y="893773"/>
            <a:ext cx="768445" cy="934356"/>
          </a:xfrm>
          <a:prstGeom prst="rect">
            <a:avLst/>
          </a:prstGeom>
        </p:spPr>
      </p:pic>
      <p:pic>
        <p:nvPicPr>
          <p:cNvPr id="7" name="Image 6">
            <a:extLst>
              <a:ext uri="{FF2B5EF4-FFF2-40B4-BE49-F238E27FC236}">
                <a16:creationId xmlns:a16="http://schemas.microsoft.com/office/drawing/2014/main" id="{9D1B4B20-0FFB-403F-B078-EC5425E58703}"/>
              </a:ext>
            </a:extLst>
          </p:cNvPr>
          <p:cNvPicPr>
            <a:picLocks noChangeAspect="1"/>
          </p:cNvPicPr>
          <p:nvPr/>
        </p:nvPicPr>
        <p:blipFill rotWithShape="1">
          <a:blip r:embed="rId5"/>
          <a:srcRect l="6474" t="2563" r="172" b="5398"/>
          <a:stretch/>
        </p:blipFill>
        <p:spPr>
          <a:xfrm>
            <a:off x="3934173" y="887387"/>
            <a:ext cx="847716" cy="994367"/>
          </a:xfrm>
          <a:prstGeom prst="rect">
            <a:avLst/>
          </a:prstGeom>
        </p:spPr>
      </p:pic>
      <p:pic>
        <p:nvPicPr>
          <p:cNvPr id="8" name="Image 7">
            <a:extLst>
              <a:ext uri="{FF2B5EF4-FFF2-40B4-BE49-F238E27FC236}">
                <a16:creationId xmlns:a16="http://schemas.microsoft.com/office/drawing/2014/main" id="{C07A982E-782D-48A9-8172-E3488B8ECF65}"/>
              </a:ext>
            </a:extLst>
          </p:cNvPr>
          <p:cNvPicPr>
            <a:picLocks noChangeAspect="1"/>
          </p:cNvPicPr>
          <p:nvPr/>
        </p:nvPicPr>
        <p:blipFill>
          <a:blip r:embed="rId6"/>
          <a:stretch>
            <a:fillRect/>
          </a:stretch>
        </p:blipFill>
        <p:spPr>
          <a:xfrm>
            <a:off x="5751509" y="1004506"/>
            <a:ext cx="1094990" cy="823623"/>
          </a:xfrm>
          <a:prstGeom prst="rect">
            <a:avLst/>
          </a:prstGeom>
        </p:spPr>
      </p:pic>
      <p:pic>
        <p:nvPicPr>
          <p:cNvPr id="9" name="Image 8">
            <a:extLst>
              <a:ext uri="{FF2B5EF4-FFF2-40B4-BE49-F238E27FC236}">
                <a16:creationId xmlns:a16="http://schemas.microsoft.com/office/drawing/2014/main" id="{333A248F-7560-499F-9D4C-791362ADC1CA}"/>
              </a:ext>
            </a:extLst>
          </p:cNvPr>
          <p:cNvPicPr>
            <a:picLocks noChangeAspect="1"/>
          </p:cNvPicPr>
          <p:nvPr/>
        </p:nvPicPr>
        <p:blipFill rotWithShape="1">
          <a:blip r:embed="rId7"/>
          <a:srcRect t="4560"/>
          <a:stretch/>
        </p:blipFill>
        <p:spPr>
          <a:xfrm rot="5400000">
            <a:off x="7028745" y="2863569"/>
            <a:ext cx="1894242" cy="1071764"/>
          </a:xfrm>
          <a:prstGeom prst="rect">
            <a:avLst/>
          </a:prstGeom>
        </p:spPr>
      </p:pic>
      <p:pic>
        <p:nvPicPr>
          <p:cNvPr id="10" name="Image 9">
            <a:extLst>
              <a:ext uri="{FF2B5EF4-FFF2-40B4-BE49-F238E27FC236}">
                <a16:creationId xmlns:a16="http://schemas.microsoft.com/office/drawing/2014/main" id="{71ADDDFE-0678-47C1-8EDF-8A8146F56988}"/>
              </a:ext>
            </a:extLst>
          </p:cNvPr>
          <p:cNvPicPr>
            <a:picLocks noChangeAspect="1"/>
          </p:cNvPicPr>
          <p:nvPr/>
        </p:nvPicPr>
        <p:blipFill>
          <a:blip r:embed="rId8"/>
          <a:stretch>
            <a:fillRect/>
          </a:stretch>
        </p:blipFill>
        <p:spPr>
          <a:xfrm>
            <a:off x="277033" y="2193075"/>
            <a:ext cx="832980" cy="344588"/>
          </a:xfrm>
          <a:prstGeom prst="rect">
            <a:avLst/>
          </a:prstGeom>
        </p:spPr>
      </p:pic>
      <p:pic>
        <p:nvPicPr>
          <p:cNvPr id="11" name="Image 10">
            <a:extLst>
              <a:ext uri="{FF2B5EF4-FFF2-40B4-BE49-F238E27FC236}">
                <a16:creationId xmlns:a16="http://schemas.microsoft.com/office/drawing/2014/main" id="{16D6C75F-8BF8-402A-A0BE-0324A4CF3696}"/>
              </a:ext>
            </a:extLst>
          </p:cNvPr>
          <p:cNvPicPr>
            <a:picLocks noChangeAspect="1"/>
          </p:cNvPicPr>
          <p:nvPr/>
        </p:nvPicPr>
        <p:blipFill>
          <a:blip r:embed="rId8"/>
          <a:stretch>
            <a:fillRect/>
          </a:stretch>
        </p:blipFill>
        <p:spPr>
          <a:xfrm>
            <a:off x="2118448" y="1956867"/>
            <a:ext cx="832980" cy="344588"/>
          </a:xfrm>
          <a:prstGeom prst="rect">
            <a:avLst/>
          </a:prstGeom>
        </p:spPr>
      </p:pic>
      <p:pic>
        <p:nvPicPr>
          <p:cNvPr id="12" name="Image 11">
            <a:extLst>
              <a:ext uri="{FF2B5EF4-FFF2-40B4-BE49-F238E27FC236}">
                <a16:creationId xmlns:a16="http://schemas.microsoft.com/office/drawing/2014/main" id="{BE968490-6EFB-4F40-A79D-7F54D2F52BAB}"/>
              </a:ext>
            </a:extLst>
          </p:cNvPr>
          <p:cNvPicPr>
            <a:picLocks noChangeAspect="1"/>
          </p:cNvPicPr>
          <p:nvPr/>
        </p:nvPicPr>
        <p:blipFill>
          <a:blip r:embed="rId8"/>
          <a:stretch>
            <a:fillRect/>
          </a:stretch>
        </p:blipFill>
        <p:spPr>
          <a:xfrm>
            <a:off x="3948909" y="1937749"/>
            <a:ext cx="832980" cy="344588"/>
          </a:xfrm>
          <a:prstGeom prst="rect">
            <a:avLst/>
          </a:prstGeom>
        </p:spPr>
      </p:pic>
      <p:pic>
        <p:nvPicPr>
          <p:cNvPr id="13" name="Image 12">
            <a:extLst>
              <a:ext uri="{FF2B5EF4-FFF2-40B4-BE49-F238E27FC236}">
                <a16:creationId xmlns:a16="http://schemas.microsoft.com/office/drawing/2014/main" id="{5DA54526-DD85-4D1F-A6AD-BFB5E675BF2F}"/>
              </a:ext>
            </a:extLst>
          </p:cNvPr>
          <p:cNvPicPr>
            <a:picLocks noChangeAspect="1"/>
          </p:cNvPicPr>
          <p:nvPr/>
        </p:nvPicPr>
        <p:blipFill>
          <a:blip r:embed="rId8"/>
          <a:stretch>
            <a:fillRect/>
          </a:stretch>
        </p:blipFill>
        <p:spPr>
          <a:xfrm>
            <a:off x="5882514" y="1915719"/>
            <a:ext cx="832980" cy="344588"/>
          </a:xfrm>
          <a:prstGeom prst="rect">
            <a:avLst/>
          </a:prstGeom>
        </p:spPr>
      </p:pic>
      <p:pic>
        <p:nvPicPr>
          <p:cNvPr id="14" name="Image 13">
            <a:extLst>
              <a:ext uri="{FF2B5EF4-FFF2-40B4-BE49-F238E27FC236}">
                <a16:creationId xmlns:a16="http://schemas.microsoft.com/office/drawing/2014/main" id="{F0E3110C-BDA4-44D6-9D15-00F6133F40E0}"/>
              </a:ext>
            </a:extLst>
          </p:cNvPr>
          <p:cNvPicPr>
            <a:picLocks noChangeAspect="1"/>
          </p:cNvPicPr>
          <p:nvPr/>
        </p:nvPicPr>
        <p:blipFill>
          <a:blip r:embed="rId8"/>
          <a:stretch>
            <a:fillRect/>
          </a:stretch>
        </p:blipFill>
        <p:spPr>
          <a:xfrm rot="5400000">
            <a:off x="6757933" y="3292392"/>
            <a:ext cx="832980" cy="344588"/>
          </a:xfrm>
          <a:prstGeom prst="rect">
            <a:avLst/>
          </a:prstGeom>
        </p:spPr>
      </p:pic>
      <p:pic>
        <p:nvPicPr>
          <p:cNvPr id="15" name="Image 14">
            <a:extLst>
              <a:ext uri="{FF2B5EF4-FFF2-40B4-BE49-F238E27FC236}">
                <a16:creationId xmlns:a16="http://schemas.microsoft.com/office/drawing/2014/main" id="{BE82A23B-B90F-40B4-BC55-A67B65B8DD50}"/>
              </a:ext>
            </a:extLst>
          </p:cNvPr>
          <p:cNvPicPr>
            <a:picLocks noChangeAspect="1"/>
          </p:cNvPicPr>
          <p:nvPr/>
        </p:nvPicPr>
        <p:blipFill>
          <a:blip r:embed="rId9"/>
          <a:stretch>
            <a:fillRect/>
          </a:stretch>
        </p:blipFill>
        <p:spPr>
          <a:xfrm rot="5400000" flipH="1">
            <a:off x="8178351" y="4216705"/>
            <a:ext cx="344214" cy="344214"/>
          </a:xfrm>
          <a:prstGeom prst="rect">
            <a:avLst/>
          </a:prstGeom>
        </p:spPr>
      </p:pic>
      <p:pic>
        <p:nvPicPr>
          <p:cNvPr id="16" name="Image 15">
            <a:extLst>
              <a:ext uri="{FF2B5EF4-FFF2-40B4-BE49-F238E27FC236}">
                <a16:creationId xmlns:a16="http://schemas.microsoft.com/office/drawing/2014/main" id="{3EB63892-3B2E-4A9E-A0F8-B9EDCEC5F267}"/>
              </a:ext>
            </a:extLst>
          </p:cNvPr>
          <p:cNvPicPr>
            <a:picLocks noChangeAspect="1"/>
          </p:cNvPicPr>
          <p:nvPr/>
        </p:nvPicPr>
        <p:blipFill rotWithShape="1">
          <a:blip r:embed="rId10"/>
          <a:srcRect r="6442" b="3861"/>
          <a:stretch/>
        </p:blipFill>
        <p:spPr>
          <a:xfrm>
            <a:off x="8100934" y="1751504"/>
            <a:ext cx="454994" cy="1071172"/>
          </a:xfrm>
          <a:prstGeom prst="rect">
            <a:avLst/>
          </a:prstGeom>
        </p:spPr>
      </p:pic>
      <p:pic>
        <p:nvPicPr>
          <p:cNvPr id="17" name="Image 16">
            <a:extLst>
              <a:ext uri="{FF2B5EF4-FFF2-40B4-BE49-F238E27FC236}">
                <a16:creationId xmlns:a16="http://schemas.microsoft.com/office/drawing/2014/main" id="{EA832CD0-54F2-4737-9B40-6F44885F8E49}"/>
              </a:ext>
            </a:extLst>
          </p:cNvPr>
          <p:cNvPicPr>
            <a:picLocks noChangeAspect="1"/>
          </p:cNvPicPr>
          <p:nvPr/>
        </p:nvPicPr>
        <p:blipFill rotWithShape="1">
          <a:blip r:embed="rId10"/>
          <a:srcRect r="6442" b="3861"/>
          <a:stretch/>
        </p:blipFill>
        <p:spPr>
          <a:xfrm>
            <a:off x="6901243" y="983064"/>
            <a:ext cx="454994" cy="1071172"/>
          </a:xfrm>
          <a:prstGeom prst="rect">
            <a:avLst/>
          </a:prstGeom>
        </p:spPr>
      </p:pic>
      <p:pic>
        <p:nvPicPr>
          <p:cNvPr id="18" name="Image 17">
            <a:extLst>
              <a:ext uri="{FF2B5EF4-FFF2-40B4-BE49-F238E27FC236}">
                <a16:creationId xmlns:a16="http://schemas.microsoft.com/office/drawing/2014/main" id="{52178F10-EC30-4DD0-9B16-C409297001D8}"/>
              </a:ext>
            </a:extLst>
          </p:cNvPr>
          <p:cNvPicPr>
            <a:picLocks noChangeAspect="1"/>
          </p:cNvPicPr>
          <p:nvPr/>
        </p:nvPicPr>
        <p:blipFill>
          <a:blip r:embed="rId11"/>
          <a:stretch>
            <a:fillRect/>
          </a:stretch>
        </p:blipFill>
        <p:spPr>
          <a:xfrm>
            <a:off x="1742554" y="3693400"/>
            <a:ext cx="571813" cy="483160"/>
          </a:xfrm>
          <a:prstGeom prst="rect">
            <a:avLst/>
          </a:prstGeom>
        </p:spPr>
      </p:pic>
      <p:pic>
        <p:nvPicPr>
          <p:cNvPr id="19" name="Image 18">
            <a:extLst>
              <a:ext uri="{FF2B5EF4-FFF2-40B4-BE49-F238E27FC236}">
                <a16:creationId xmlns:a16="http://schemas.microsoft.com/office/drawing/2014/main" id="{C87A3C63-BA61-40D0-9B40-3B1883B6B763}"/>
              </a:ext>
            </a:extLst>
          </p:cNvPr>
          <p:cNvPicPr>
            <a:picLocks noChangeAspect="1"/>
          </p:cNvPicPr>
          <p:nvPr/>
        </p:nvPicPr>
        <p:blipFill>
          <a:blip r:embed="rId12"/>
          <a:stretch>
            <a:fillRect/>
          </a:stretch>
        </p:blipFill>
        <p:spPr>
          <a:xfrm>
            <a:off x="967018" y="3102909"/>
            <a:ext cx="747715" cy="1060588"/>
          </a:xfrm>
          <a:prstGeom prst="rect">
            <a:avLst/>
          </a:prstGeom>
        </p:spPr>
      </p:pic>
      <p:pic>
        <p:nvPicPr>
          <p:cNvPr id="20" name="Image 19">
            <a:extLst>
              <a:ext uri="{FF2B5EF4-FFF2-40B4-BE49-F238E27FC236}">
                <a16:creationId xmlns:a16="http://schemas.microsoft.com/office/drawing/2014/main" id="{2F6ACA7D-FC65-4F95-AE78-AA26556595C9}"/>
              </a:ext>
            </a:extLst>
          </p:cNvPr>
          <p:cNvPicPr>
            <a:picLocks noChangeAspect="1"/>
          </p:cNvPicPr>
          <p:nvPr/>
        </p:nvPicPr>
        <p:blipFill>
          <a:blip r:embed="rId13"/>
          <a:stretch>
            <a:fillRect/>
          </a:stretch>
        </p:blipFill>
        <p:spPr>
          <a:xfrm>
            <a:off x="302228" y="3891180"/>
            <a:ext cx="641997" cy="252557"/>
          </a:xfrm>
          <a:prstGeom prst="rect">
            <a:avLst/>
          </a:prstGeom>
        </p:spPr>
      </p:pic>
      <p:pic>
        <p:nvPicPr>
          <p:cNvPr id="21" name="Image 20">
            <a:extLst>
              <a:ext uri="{FF2B5EF4-FFF2-40B4-BE49-F238E27FC236}">
                <a16:creationId xmlns:a16="http://schemas.microsoft.com/office/drawing/2014/main" id="{D8021518-E86B-4B2A-A929-E26BC8C864F9}"/>
              </a:ext>
            </a:extLst>
          </p:cNvPr>
          <p:cNvPicPr>
            <a:picLocks noChangeAspect="1"/>
          </p:cNvPicPr>
          <p:nvPr/>
        </p:nvPicPr>
        <p:blipFill>
          <a:blip r:embed="rId8"/>
          <a:stretch>
            <a:fillRect/>
          </a:stretch>
        </p:blipFill>
        <p:spPr>
          <a:xfrm>
            <a:off x="206737" y="3443440"/>
            <a:ext cx="832980" cy="344588"/>
          </a:xfrm>
          <a:prstGeom prst="rect">
            <a:avLst/>
          </a:prstGeom>
        </p:spPr>
      </p:pic>
      <p:pic>
        <p:nvPicPr>
          <p:cNvPr id="22" name="Image 21">
            <a:extLst>
              <a:ext uri="{FF2B5EF4-FFF2-40B4-BE49-F238E27FC236}">
                <a16:creationId xmlns:a16="http://schemas.microsoft.com/office/drawing/2014/main" id="{C71DC37F-0BE2-4FAF-84F9-74C32A96E470}"/>
              </a:ext>
            </a:extLst>
          </p:cNvPr>
          <p:cNvPicPr>
            <a:picLocks noChangeAspect="1"/>
          </p:cNvPicPr>
          <p:nvPr/>
        </p:nvPicPr>
        <p:blipFill>
          <a:blip r:embed="rId9"/>
          <a:stretch>
            <a:fillRect/>
          </a:stretch>
        </p:blipFill>
        <p:spPr>
          <a:xfrm flipH="1">
            <a:off x="1214466" y="1196439"/>
            <a:ext cx="344214" cy="344214"/>
          </a:xfrm>
          <a:prstGeom prst="rect">
            <a:avLst/>
          </a:prstGeom>
        </p:spPr>
      </p:pic>
      <p:pic>
        <p:nvPicPr>
          <p:cNvPr id="23" name="Image 22">
            <a:extLst>
              <a:ext uri="{FF2B5EF4-FFF2-40B4-BE49-F238E27FC236}">
                <a16:creationId xmlns:a16="http://schemas.microsoft.com/office/drawing/2014/main" id="{940F49AE-2200-402E-A488-63B5AF7B17E4}"/>
              </a:ext>
            </a:extLst>
          </p:cNvPr>
          <p:cNvPicPr>
            <a:picLocks noChangeAspect="1"/>
          </p:cNvPicPr>
          <p:nvPr/>
        </p:nvPicPr>
        <p:blipFill>
          <a:blip r:embed="rId14"/>
          <a:stretch>
            <a:fillRect/>
          </a:stretch>
        </p:blipFill>
        <p:spPr>
          <a:xfrm>
            <a:off x="3738375" y="2378169"/>
            <a:ext cx="1298102" cy="594312"/>
          </a:xfrm>
          <a:prstGeom prst="rect">
            <a:avLst/>
          </a:prstGeom>
        </p:spPr>
      </p:pic>
      <p:pic>
        <p:nvPicPr>
          <p:cNvPr id="24" name="Image 23">
            <a:extLst>
              <a:ext uri="{FF2B5EF4-FFF2-40B4-BE49-F238E27FC236}">
                <a16:creationId xmlns:a16="http://schemas.microsoft.com/office/drawing/2014/main" id="{034B1E9C-0A09-4555-9584-64E5E8A1A2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15262" y="3646266"/>
            <a:ext cx="2298205" cy="1249797"/>
          </a:xfrm>
          <a:prstGeom prst="rect">
            <a:avLst/>
          </a:prstGeom>
        </p:spPr>
      </p:pic>
      <p:sp>
        <p:nvSpPr>
          <p:cNvPr id="25" name="ZoneTexte 24">
            <a:extLst>
              <a:ext uri="{FF2B5EF4-FFF2-40B4-BE49-F238E27FC236}">
                <a16:creationId xmlns:a16="http://schemas.microsoft.com/office/drawing/2014/main" id="{38A2014E-407D-4633-AF1F-DB7B8F0EE90C}"/>
              </a:ext>
            </a:extLst>
          </p:cNvPr>
          <p:cNvSpPr txBox="1"/>
          <p:nvPr/>
        </p:nvSpPr>
        <p:spPr>
          <a:xfrm>
            <a:off x="3525554" y="3288677"/>
            <a:ext cx="1844287" cy="369332"/>
          </a:xfrm>
          <a:prstGeom prst="rect">
            <a:avLst/>
          </a:prstGeom>
          <a:noFill/>
        </p:spPr>
        <p:txBody>
          <a:bodyPr wrap="none" rtlCol="0">
            <a:spAutoFit/>
          </a:bodyPr>
          <a:lstStyle/>
          <a:p>
            <a:r>
              <a:rPr lang="fr-FR" dirty="0"/>
              <a:t>PC de supervision</a:t>
            </a:r>
          </a:p>
        </p:txBody>
      </p:sp>
      <p:sp>
        <p:nvSpPr>
          <p:cNvPr id="26" name="ZoneTexte 25">
            <a:extLst>
              <a:ext uri="{FF2B5EF4-FFF2-40B4-BE49-F238E27FC236}">
                <a16:creationId xmlns:a16="http://schemas.microsoft.com/office/drawing/2014/main" id="{75374A31-4974-48E8-8576-93BC088C9F70}"/>
              </a:ext>
            </a:extLst>
          </p:cNvPr>
          <p:cNvSpPr txBox="1"/>
          <p:nvPr/>
        </p:nvSpPr>
        <p:spPr>
          <a:xfrm>
            <a:off x="741882" y="804451"/>
            <a:ext cx="1034259" cy="400110"/>
          </a:xfrm>
          <a:prstGeom prst="rect">
            <a:avLst/>
          </a:prstGeom>
          <a:noFill/>
        </p:spPr>
        <p:txBody>
          <a:bodyPr wrap="none" rtlCol="0">
            <a:spAutoFit/>
          </a:bodyPr>
          <a:lstStyle/>
          <a:p>
            <a:pPr algn="ctr"/>
            <a:r>
              <a:rPr lang="fr-FR" sz="1000" dirty="0">
                <a:latin typeface="Arial" panose="020B0604020202020204" pitchFamily="34" charset="0"/>
                <a:cs typeface="Arial" panose="020B0604020202020204" pitchFamily="34" charset="0"/>
              </a:rPr>
              <a:t>E/S Déportées</a:t>
            </a:r>
          </a:p>
          <a:p>
            <a:pPr algn="ctr"/>
            <a:r>
              <a:rPr lang="fr-FR" sz="1000" dirty="0">
                <a:latin typeface="Arial" panose="020B0604020202020204" pitchFamily="34" charset="0"/>
                <a:cs typeface="Arial" panose="020B0604020202020204" pitchFamily="34" charset="0"/>
              </a:rPr>
              <a:t>sur Ethernet IP</a:t>
            </a:r>
          </a:p>
        </p:txBody>
      </p:sp>
      <p:sp>
        <p:nvSpPr>
          <p:cNvPr id="27" name="ZoneTexte 26">
            <a:extLst>
              <a:ext uri="{FF2B5EF4-FFF2-40B4-BE49-F238E27FC236}">
                <a16:creationId xmlns:a16="http://schemas.microsoft.com/office/drawing/2014/main" id="{B578A036-13A2-4616-8529-679C7E111E0A}"/>
              </a:ext>
            </a:extLst>
          </p:cNvPr>
          <p:cNvSpPr txBox="1"/>
          <p:nvPr/>
        </p:nvSpPr>
        <p:spPr>
          <a:xfrm>
            <a:off x="7722122" y="4560809"/>
            <a:ext cx="1013419" cy="400110"/>
          </a:xfrm>
          <a:prstGeom prst="rect">
            <a:avLst/>
          </a:prstGeom>
          <a:noFill/>
        </p:spPr>
        <p:txBody>
          <a:bodyPr wrap="none" rtlCol="0">
            <a:spAutoFit/>
          </a:bodyPr>
          <a:lstStyle/>
          <a:p>
            <a:pPr algn="ctr"/>
            <a:r>
              <a:rPr lang="fr-FR" sz="1000" dirty="0">
                <a:latin typeface="Arial" panose="020B0604020202020204" pitchFamily="34" charset="0"/>
                <a:cs typeface="Arial" panose="020B0604020202020204" pitchFamily="34" charset="0"/>
              </a:rPr>
              <a:t>E/S Déportées</a:t>
            </a:r>
          </a:p>
          <a:p>
            <a:pPr algn="ctr"/>
            <a:r>
              <a:rPr lang="fr-FR" sz="1000" dirty="0">
                <a:latin typeface="Arial" panose="020B0604020202020204" pitchFamily="34" charset="0"/>
                <a:cs typeface="Arial" panose="020B0604020202020204" pitchFamily="34" charset="0"/>
              </a:rPr>
              <a:t>sur Ethernet</a:t>
            </a:r>
          </a:p>
        </p:txBody>
      </p:sp>
      <p:pic>
        <p:nvPicPr>
          <p:cNvPr id="28" name="Image 27">
            <a:extLst>
              <a:ext uri="{FF2B5EF4-FFF2-40B4-BE49-F238E27FC236}">
                <a16:creationId xmlns:a16="http://schemas.microsoft.com/office/drawing/2014/main" id="{43623323-319C-4090-BBA0-D2B9BC44B555}"/>
              </a:ext>
            </a:extLst>
          </p:cNvPr>
          <p:cNvPicPr>
            <a:picLocks noChangeAspect="1"/>
          </p:cNvPicPr>
          <p:nvPr/>
        </p:nvPicPr>
        <p:blipFill>
          <a:blip r:embed="rId16"/>
          <a:stretch>
            <a:fillRect/>
          </a:stretch>
        </p:blipFill>
        <p:spPr>
          <a:xfrm>
            <a:off x="1113921" y="2235669"/>
            <a:ext cx="759318" cy="612783"/>
          </a:xfrm>
          <a:prstGeom prst="rect">
            <a:avLst/>
          </a:prstGeom>
        </p:spPr>
      </p:pic>
      <p:sp>
        <p:nvSpPr>
          <p:cNvPr id="29" name="ZoneTexte 28">
            <a:extLst>
              <a:ext uri="{FF2B5EF4-FFF2-40B4-BE49-F238E27FC236}">
                <a16:creationId xmlns:a16="http://schemas.microsoft.com/office/drawing/2014/main" id="{BF6974E3-A3E9-4588-82F5-259286F805D2}"/>
              </a:ext>
            </a:extLst>
          </p:cNvPr>
          <p:cNvSpPr txBox="1"/>
          <p:nvPr/>
        </p:nvSpPr>
        <p:spPr>
          <a:xfrm>
            <a:off x="7418635" y="1346663"/>
            <a:ext cx="1579279" cy="400110"/>
          </a:xfrm>
          <a:prstGeom prst="rect">
            <a:avLst/>
          </a:prstGeom>
          <a:noFill/>
        </p:spPr>
        <p:txBody>
          <a:bodyPr wrap="none" rtlCol="0">
            <a:spAutoFit/>
          </a:bodyPr>
          <a:lstStyle/>
          <a:p>
            <a:pPr algn="ctr"/>
            <a:r>
              <a:rPr lang="fr-FR" sz="1000" dirty="0">
                <a:latin typeface="Arial" panose="020B0604020202020204" pitchFamily="34" charset="0"/>
                <a:cs typeface="Arial" panose="020B0604020202020204" pitchFamily="34" charset="0"/>
              </a:rPr>
              <a:t>Variateurs de fréquence </a:t>
            </a:r>
          </a:p>
          <a:p>
            <a:pPr algn="ctr"/>
            <a:r>
              <a:rPr lang="fr-FR" sz="1000" dirty="0">
                <a:latin typeface="Arial" panose="020B0604020202020204" pitchFamily="34" charset="0"/>
                <a:cs typeface="Arial" panose="020B0604020202020204" pitchFamily="34" charset="0"/>
              </a:rPr>
              <a:t>sur Ethernet IP</a:t>
            </a:r>
          </a:p>
        </p:txBody>
      </p:sp>
      <p:sp>
        <p:nvSpPr>
          <p:cNvPr id="30" name="ZoneTexte 29">
            <a:extLst>
              <a:ext uri="{FF2B5EF4-FFF2-40B4-BE49-F238E27FC236}">
                <a16:creationId xmlns:a16="http://schemas.microsoft.com/office/drawing/2014/main" id="{184C0E78-9646-4481-9D85-4749F7556084}"/>
              </a:ext>
            </a:extLst>
          </p:cNvPr>
          <p:cNvSpPr txBox="1"/>
          <p:nvPr/>
        </p:nvSpPr>
        <p:spPr>
          <a:xfrm>
            <a:off x="272128" y="4246889"/>
            <a:ext cx="1911101" cy="400110"/>
          </a:xfrm>
          <a:prstGeom prst="rect">
            <a:avLst/>
          </a:prstGeom>
          <a:noFill/>
        </p:spPr>
        <p:txBody>
          <a:bodyPr wrap="none" rtlCol="0">
            <a:spAutoFit/>
          </a:bodyPr>
          <a:lstStyle/>
          <a:p>
            <a:pPr algn="ctr"/>
            <a:r>
              <a:rPr lang="fr-FR" sz="1000" dirty="0">
                <a:latin typeface="Arial" panose="020B0604020202020204" pitchFamily="34" charset="0"/>
                <a:cs typeface="Arial" panose="020B0604020202020204" pitchFamily="34" charset="0"/>
              </a:rPr>
              <a:t>Robot avec contrôle de pesée </a:t>
            </a:r>
          </a:p>
          <a:p>
            <a:pPr algn="ctr"/>
            <a:r>
              <a:rPr lang="fr-FR" sz="1000" dirty="0">
                <a:latin typeface="Arial" panose="020B0604020202020204" pitchFamily="34" charset="0"/>
                <a:cs typeface="Arial" panose="020B0604020202020204" pitchFamily="34" charset="0"/>
              </a:rPr>
              <a:t>sur Ethernet IP</a:t>
            </a:r>
          </a:p>
        </p:txBody>
      </p:sp>
      <p:pic>
        <p:nvPicPr>
          <p:cNvPr id="31" name="Image 30">
            <a:extLst>
              <a:ext uri="{FF2B5EF4-FFF2-40B4-BE49-F238E27FC236}">
                <a16:creationId xmlns:a16="http://schemas.microsoft.com/office/drawing/2014/main" id="{436F1277-258A-440A-A2F0-70F4E650C65C}"/>
              </a:ext>
            </a:extLst>
          </p:cNvPr>
          <p:cNvPicPr>
            <a:picLocks noChangeAspect="1"/>
          </p:cNvPicPr>
          <p:nvPr/>
        </p:nvPicPr>
        <p:blipFill>
          <a:blip r:embed="rId16"/>
          <a:stretch>
            <a:fillRect/>
          </a:stretch>
        </p:blipFill>
        <p:spPr>
          <a:xfrm>
            <a:off x="6618946" y="2281228"/>
            <a:ext cx="759318" cy="612783"/>
          </a:xfrm>
          <a:prstGeom prst="rect">
            <a:avLst/>
          </a:prstGeom>
        </p:spPr>
      </p:pic>
      <p:sp>
        <p:nvSpPr>
          <p:cNvPr id="32" name="ZoneTexte 31">
            <a:extLst>
              <a:ext uri="{FF2B5EF4-FFF2-40B4-BE49-F238E27FC236}">
                <a16:creationId xmlns:a16="http://schemas.microsoft.com/office/drawing/2014/main" id="{477E0E4C-A5BE-401A-B3A9-2318EECBDD9F}"/>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cxnSp>
        <p:nvCxnSpPr>
          <p:cNvPr id="34" name="Connecteur droit 33">
            <a:extLst>
              <a:ext uri="{FF2B5EF4-FFF2-40B4-BE49-F238E27FC236}">
                <a16:creationId xmlns:a16="http://schemas.microsoft.com/office/drawing/2014/main" id="{0C6FADAC-9BBB-47B8-8155-58573F4178F8}"/>
              </a:ext>
            </a:extLst>
          </p:cNvPr>
          <p:cNvCxnSpPr>
            <a:cxnSpLocks/>
          </p:cNvCxnSpPr>
          <p:nvPr/>
        </p:nvCxnSpPr>
        <p:spPr>
          <a:xfrm>
            <a:off x="2118448" y="2678349"/>
            <a:ext cx="1124105" cy="610328"/>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ACB87F8E-554C-40CF-8B91-E1BC8CFABD2C}"/>
              </a:ext>
            </a:extLst>
          </p:cNvPr>
          <p:cNvCxnSpPr>
            <a:cxnSpLocks/>
          </p:cNvCxnSpPr>
          <p:nvPr/>
        </p:nvCxnSpPr>
        <p:spPr>
          <a:xfrm>
            <a:off x="4390120" y="2935994"/>
            <a:ext cx="4549" cy="339044"/>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14C8C013-635B-4DC7-A9CF-13FB47AD3B9A}"/>
              </a:ext>
            </a:extLst>
          </p:cNvPr>
          <p:cNvCxnSpPr>
            <a:cxnSpLocks/>
          </p:cNvCxnSpPr>
          <p:nvPr/>
        </p:nvCxnSpPr>
        <p:spPr>
          <a:xfrm flipH="1">
            <a:off x="5409913" y="2743200"/>
            <a:ext cx="1036283" cy="547952"/>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9" name="Connecteur droit 38">
            <a:extLst>
              <a:ext uri="{FF2B5EF4-FFF2-40B4-BE49-F238E27FC236}">
                <a16:creationId xmlns:a16="http://schemas.microsoft.com/office/drawing/2014/main" id="{C75FA76D-378C-4F8E-B60E-AE1DCA49687E}"/>
              </a:ext>
            </a:extLst>
          </p:cNvPr>
          <p:cNvCxnSpPr>
            <a:cxnSpLocks/>
          </p:cNvCxnSpPr>
          <p:nvPr/>
        </p:nvCxnSpPr>
        <p:spPr>
          <a:xfrm rot="16200000">
            <a:off x="2916887" y="3959163"/>
            <a:ext cx="4549" cy="339044"/>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40" name="Connecteur droit 39">
            <a:extLst>
              <a:ext uri="{FF2B5EF4-FFF2-40B4-BE49-F238E27FC236}">
                <a16:creationId xmlns:a16="http://schemas.microsoft.com/office/drawing/2014/main" id="{06667A00-B8D8-42EE-B16C-7B830A30301E}"/>
              </a:ext>
            </a:extLst>
          </p:cNvPr>
          <p:cNvCxnSpPr>
            <a:cxnSpLocks/>
          </p:cNvCxnSpPr>
          <p:nvPr/>
        </p:nvCxnSpPr>
        <p:spPr>
          <a:xfrm rot="16200000">
            <a:off x="6007293" y="3968644"/>
            <a:ext cx="4549" cy="339044"/>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41" name="Rectangle : coins arrondis 40">
            <a:extLst>
              <a:ext uri="{FF2B5EF4-FFF2-40B4-BE49-F238E27FC236}">
                <a16:creationId xmlns:a16="http://schemas.microsoft.com/office/drawing/2014/main" id="{65255E55-91AB-44A1-BF75-44B5BF70D9BA}"/>
              </a:ext>
            </a:extLst>
          </p:cNvPr>
          <p:cNvSpPr/>
          <p:nvPr/>
        </p:nvSpPr>
        <p:spPr>
          <a:xfrm>
            <a:off x="127877" y="827843"/>
            <a:ext cx="8938301" cy="4159204"/>
          </a:xfrm>
          <a:prstGeom prst="roundRect">
            <a:avLst/>
          </a:prstGeom>
          <a:noFill/>
          <a:ln w="28575">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3" name="Image 42">
            <a:extLst>
              <a:ext uri="{FF2B5EF4-FFF2-40B4-BE49-F238E27FC236}">
                <a16:creationId xmlns:a16="http://schemas.microsoft.com/office/drawing/2014/main" id="{236ACDB7-69BF-46E0-B7A9-43FA6ACC8D39}"/>
              </a:ext>
            </a:extLst>
          </p:cNvPr>
          <p:cNvPicPr>
            <a:picLocks noChangeAspect="1"/>
          </p:cNvPicPr>
          <p:nvPr/>
        </p:nvPicPr>
        <p:blipFill>
          <a:blip r:embed="rId17"/>
          <a:stretch>
            <a:fillRect/>
          </a:stretch>
        </p:blipFill>
        <p:spPr>
          <a:xfrm>
            <a:off x="6165090" y="4481487"/>
            <a:ext cx="1161631" cy="439403"/>
          </a:xfrm>
          <a:prstGeom prst="rect">
            <a:avLst/>
          </a:prstGeom>
        </p:spPr>
      </p:pic>
    </p:spTree>
    <p:extLst>
      <p:ext uri="{BB962C8B-B14F-4D97-AF65-F5344CB8AC3E}">
        <p14:creationId xmlns:p14="http://schemas.microsoft.com/office/powerpoint/2010/main" val="302846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826812" y="1733091"/>
            <a:ext cx="8548007" cy="4708981"/>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En conclusion</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000" dirty="0">
                <a:solidFill>
                  <a:prstClr val="black"/>
                </a:solidFill>
                <a:latin typeface="Calibri"/>
              </a:rPr>
              <a:t>Une réorganisation par pôle d’activité</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000" dirty="0">
                <a:solidFill>
                  <a:prstClr val="black"/>
                </a:solidFill>
                <a:latin typeface="Calibri"/>
              </a:rPr>
              <a:t>Un processus  Systèmes – Supervision – Suivi de la maintenance</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000" dirty="0">
                <a:solidFill>
                  <a:prstClr val="black"/>
                </a:solidFill>
                <a:latin typeface="Calibri"/>
              </a:rPr>
              <a:t>Une équipe projet en lien avec les partenaires (Région / Fournisseurs)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	</a:t>
            </a: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a:t>
            </a: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845096C2-DE98-40D0-B8A5-4ACAA286797D}"/>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
        <p:nvSpPr>
          <p:cNvPr id="2" name="ZoneTexte 1">
            <a:extLst>
              <a:ext uri="{FF2B5EF4-FFF2-40B4-BE49-F238E27FC236}">
                <a16:creationId xmlns:a16="http://schemas.microsoft.com/office/drawing/2014/main" id="{84223412-804E-39A2-AB50-EB84AF31A68B}"/>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 DE FORMATION</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66896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383721" y="1605500"/>
            <a:ext cx="8548007" cy="1200329"/>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États des lieux – Prise en compte de l’environnement existant</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5468CED8-830A-4C92-9BB5-F3E6504DF4AD}"/>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
        <p:nvSpPr>
          <p:cNvPr id="2" name="Rectangle 1">
            <a:extLst>
              <a:ext uri="{FF2B5EF4-FFF2-40B4-BE49-F238E27FC236}">
                <a16:creationId xmlns:a16="http://schemas.microsoft.com/office/drawing/2014/main" id="{6A9BAA32-A37D-4D53-8433-111C7EB64380}"/>
              </a:ext>
            </a:extLst>
          </p:cNvPr>
          <p:cNvSpPr/>
          <p:nvPr/>
        </p:nvSpPr>
        <p:spPr>
          <a:xfrm>
            <a:off x="383721" y="2046549"/>
            <a:ext cx="4019666" cy="1200329"/>
          </a:xfrm>
          <a:prstGeom prst="rect">
            <a:avLst/>
          </a:prstGeom>
        </p:spPr>
        <p:txBody>
          <a:bodyPr wrap="square">
            <a:spAutoFit/>
          </a:bodyPr>
          <a:lstStyle/>
          <a:p>
            <a:pPr lvl="0" algn="just">
              <a:buClr>
                <a:srgbClr val="0070C0"/>
              </a:buClr>
              <a:defRPr/>
            </a:pPr>
            <a:r>
              <a:rPr lang="fr-FR" b="1" dirty="0">
                <a:solidFill>
                  <a:prstClr val="black"/>
                </a:solidFill>
              </a:rPr>
              <a:t>Les espaces et les locaux</a:t>
            </a:r>
          </a:p>
          <a:p>
            <a:pPr marL="342900" lvl="0" indent="-342900" algn="just">
              <a:buClr>
                <a:srgbClr val="0070C0"/>
              </a:buClr>
              <a:buFont typeface="Wingdings 3"/>
              <a:buChar char="_"/>
              <a:defRPr/>
            </a:pPr>
            <a:r>
              <a:rPr lang="fr-FR" dirty="0">
                <a:solidFill>
                  <a:prstClr val="black"/>
                </a:solidFill>
                <a:sym typeface="Wingdings 3"/>
              </a:rPr>
              <a:t>Plateaux BTS et BACPRO mutualisés</a:t>
            </a:r>
          </a:p>
          <a:p>
            <a:pPr marL="342900" lvl="0" indent="-342900" algn="just">
              <a:buClr>
                <a:srgbClr val="0070C0"/>
              </a:buClr>
              <a:buFont typeface="Wingdings 3"/>
              <a:buChar char="_"/>
              <a:defRPr/>
            </a:pPr>
            <a:r>
              <a:rPr lang="fr-FR" dirty="0">
                <a:solidFill>
                  <a:prstClr val="black"/>
                </a:solidFill>
                <a:sym typeface="Wingdings 3"/>
              </a:rPr>
              <a:t>Plateaux BTS et BACPRO distincts</a:t>
            </a:r>
          </a:p>
          <a:p>
            <a:pPr marL="342900" lvl="0" indent="-342900" algn="just">
              <a:buClr>
                <a:srgbClr val="0070C0"/>
              </a:buClr>
              <a:buFont typeface="Wingdings 3"/>
              <a:buChar char="_"/>
              <a:defRPr/>
            </a:pPr>
            <a:r>
              <a:rPr lang="fr-FR" dirty="0">
                <a:solidFill>
                  <a:prstClr val="black"/>
                </a:solidFill>
                <a:sym typeface="Wingdings 3"/>
              </a:rPr>
              <a:t>Locaux  et salles disponibles</a:t>
            </a:r>
            <a:endParaRPr lang="fr-FR" dirty="0">
              <a:solidFill>
                <a:prstClr val="black"/>
              </a:solidFill>
            </a:endParaRPr>
          </a:p>
        </p:txBody>
      </p:sp>
      <p:sp>
        <p:nvSpPr>
          <p:cNvPr id="6" name="Rectangle 5">
            <a:extLst>
              <a:ext uri="{FF2B5EF4-FFF2-40B4-BE49-F238E27FC236}">
                <a16:creationId xmlns:a16="http://schemas.microsoft.com/office/drawing/2014/main" id="{B71DC079-D599-4CCD-A5E9-B6F52BAE58B1}"/>
              </a:ext>
            </a:extLst>
          </p:cNvPr>
          <p:cNvSpPr/>
          <p:nvPr/>
        </p:nvSpPr>
        <p:spPr>
          <a:xfrm>
            <a:off x="4644189" y="2072489"/>
            <a:ext cx="4572000" cy="1200329"/>
          </a:xfrm>
          <a:prstGeom prst="rect">
            <a:avLst/>
          </a:prstGeom>
        </p:spPr>
        <p:txBody>
          <a:bodyPr>
            <a:spAutoFit/>
          </a:bodyPr>
          <a:lstStyle/>
          <a:p>
            <a:pPr lvl="0" algn="just">
              <a:buClr>
                <a:srgbClr val="0070C0"/>
              </a:buClr>
              <a:defRPr/>
            </a:pPr>
            <a:r>
              <a:rPr lang="fr-FR" b="1" dirty="0">
                <a:solidFill>
                  <a:prstClr val="black"/>
                </a:solidFill>
              </a:rPr>
              <a:t>Les Systèmes</a:t>
            </a:r>
          </a:p>
          <a:p>
            <a:pPr marL="342900" lvl="0" indent="-342900" algn="just">
              <a:buClr>
                <a:srgbClr val="0070C0"/>
              </a:buClr>
              <a:buFont typeface="Wingdings 3"/>
              <a:buChar char="_"/>
              <a:defRPr/>
            </a:pPr>
            <a:r>
              <a:rPr lang="fr-FR" dirty="0">
                <a:solidFill>
                  <a:prstClr val="black"/>
                </a:solidFill>
                <a:sym typeface="Wingdings 3"/>
              </a:rPr>
              <a:t>Systèmes connectés</a:t>
            </a:r>
          </a:p>
          <a:p>
            <a:pPr marL="342900" lvl="0" indent="-342900" algn="just">
              <a:buClr>
                <a:srgbClr val="0070C0"/>
              </a:buClr>
              <a:buFont typeface="Wingdings 3"/>
              <a:buChar char="_"/>
              <a:defRPr/>
            </a:pPr>
            <a:r>
              <a:rPr lang="fr-FR" dirty="0">
                <a:solidFill>
                  <a:prstClr val="black"/>
                </a:solidFill>
                <a:sym typeface="Wingdings 3"/>
              </a:rPr>
              <a:t>Systèmes non connectés admissibles</a:t>
            </a:r>
          </a:p>
          <a:p>
            <a:pPr marL="342900" lvl="0" indent="-342900" algn="just">
              <a:buClr>
                <a:srgbClr val="0070C0"/>
              </a:buClr>
              <a:buFont typeface="Wingdings 3"/>
              <a:buChar char="_"/>
              <a:defRPr/>
            </a:pPr>
            <a:r>
              <a:rPr lang="fr-FR" dirty="0">
                <a:solidFill>
                  <a:prstClr val="black"/>
                </a:solidFill>
                <a:sym typeface="Wingdings 3"/>
              </a:rPr>
              <a:t>Systèmes non admissibles</a:t>
            </a:r>
            <a:endParaRPr lang="fr-FR" dirty="0">
              <a:solidFill>
                <a:prstClr val="black"/>
              </a:solidFill>
            </a:endParaRPr>
          </a:p>
        </p:txBody>
      </p:sp>
      <p:sp>
        <p:nvSpPr>
          <p:cNvPr id="7" name="Rectangle 6">
            <a:extLst>
              <a:ext uri="{FF2B5EF4-FFF2-40B4-BE49-F238E27FC236}">
                <a16:creationId xmlns:a16="http://schemas.microsoft.com/office/drawing/2014/main" id="{DB23F0D3-4EDB-4339-BFB8-5A59EC8403B5}"/>
              </a:ext>
            </a:extLst>
          </p:cNvPr>
          <p:cNvSpPr/>
          <p:nvPr/>
        </p:nvSpPr>
        <p:spPr>
          <a:xfrm>
            <a:off x="383721" y="3337294"/>
            <a:ext cx="4572000" cy="1754326"/>
          </a:xfrm>
          <a:prstGeom prst="rect">
            <a:avLst/>
          </a:prstGeom>
        </p:spPr>
        <p:txBody>
          <a:bodyPr>
            <a:spAutoFit/>
          </a:bodyPr>
          <a:lstStyle/>
          <a:p>
            <a:pPr lvl="0" algn="just">
              <a:buClr>
                <a:srgbClr val="0070C0"/>
              </a:buClr>
              <a:defRPr/>
            </a:pPr>
            <a:r>
              <a:rPr lang="fr-FR" b="1" dirty="0">
                <a:solidFill>
                  <a:prstClr val="black"/>
                </a:solidFill>
              </a:rPr>
              <a:t>Le réseau informatique</a:t>
            </a:r>
          </a:p>
          <a:p>
            <a:pPr marL="342900" lvl="0" indent="-342900" algn="just">
              <a:buClr>
                <a:srgbClr val="0070C0"/>
              </a:buClr>
              <a:buFont typeface="Wingdings 3"/>
              <a:buChar char="_"/>
              <a:defRPr/>
            </a:pPr>
            <a:r>
              <a:rPr lang="fr-FR" dirty="0">
                <a:solidFill>
                  <a:prstClr val="black"/>
                </a:solidFill>
                <a:sym typeface="Wingdings 3"/>
              </a:rPr>
              <a:t>Réseau centralisé</a:t>
            </a:r>
          </a:p>
          <a:p>
            <a:pPr marL="342900" lvl="0" indent="-342900" algn="just">
              <a:buClr>
                <a:srgbClr val="0070C0"/>
              </a:buClr>
              <a:buFont typeface="Wingdings 3"/>
              <a:buChar char="_"/>
              <a:defRPr/>
            </a:pPr>
            <a:r>
              <a:rPr lang="fr-FR" dirty="0">
                <a:solidFill>
                  <a:prstClr val="black"/>
                </a:solidFill>
                <a:sym typeface="Wingdings 3"/>
              </a:rPr>
              <a:t>Réseau non centralisé</a:t>
            </a:r>
          </a:p>
          <a:p>
            <a:pPr marL="342900" lvl="0" indent="-342900" algn="just">
              <a:buClr>
                <a:srgbClr val="0070C0"/>
              </a:buClr>
              <a:buFont typeface="Wingdings 3"/>
              <a:buChar char="_"/>
              <a:defRPr/>
            </a:pPr>
            <a:r>
              <a:rPr lang="fr-FR" dirty="0">
                <a:solidFill>
                  <a:prstClr val="black"/>
                </a:solidFill>
                <a:sym typeface="Wingdings 3"/>
              </a:rPr>
              <a:t>Réseau WIFI existant</a:t>
            </a:r>
          </a:p>
          <a:p>
            <a:pPr marL="342900" lvl="0" indent="-342900" algn="just">
              <a:buClr>
                <a:srgbClr val="0070C0"/>
              </a:buClr>
              <a:buFont typeface="Wingdings 3"/>
              <a:buChar char="_"/>
              <a:defRPr/>
            </a:pPr>
            <a:r>
              <a:rPr lang="fr-FR" dirty="0">
                <a:solidFill>
                  <a:prstClr val="black"/>
                </a:solidFill>
                <a:sym typeface="Wingdings 3"/>
              </a:rPr>
              <a:t>Réseau WIFI non existant</a:t>
            </a:r>
          </a:p>
          <a:p>
            <a:pPr marL="342900" lvl="0" indent="-342900" algn="just">
              <a:buClr>
                <a:srgbClr val="0070C0"/>
              </a:buClr>
              <a:buFont typeface="Wingdings 3"/>
              <a:buChar char="_"/>
              <a:defRPr/>
            </a:pPr>
            <a:r>
              <a:rPr lang="fr-FR" dirty="0">
                <a:solidFill>
                  <a:prstClr val="black"/>
                </a:solidFill>
                <a:sym typeface="Wingdings 3"/>
              </a:rPr>
              <a:t>Connectivité</a:t>
            </a:r>
            <a:endParaRPr lang="fr-FR" dirty="0">
              <a:solidFill>
                <a:prstClr val="black"/>
              </a:solidFill>
            </a:endParaRPr>
          </a:p>
        </p:txBody>
      </p:sp>
      <p:pic>
        <p:nvPicPr>
          <p:cNvPr id="8" name="Image 7">
            <a:extLst>
              <a:ext uri="{FF2B5EF4-FFF2-40B4-BE49-F238E27FC236}">
                <a16:creationId xmlns:a16="http://schemas.microsoft.com/office/drawing/2014/main" id="{23FF6CA5-BF87-4BBE-830F-A208A7B57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6712" y="3391894"/>
            <a:ext cx="3770114" cy="1595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3091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644044"/>
            <a:ext cx="8548007" cy="4170372"/>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1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Un travail à conduire en mode projet avec toutes les instances (Rectorats, Région, autres…)</a:t>
            </a:r>
          </a:p>
          <a:p>
            <a:pPr marL="4000500" lvl="8" indent="-342900">
              <a:buFont typeface="Arial" panose="020B0604020202020204" pitchFamily="34" charset="0"/>
              <a:buChar char="•"/>
            </a:pPr>
            <a:r>
              <a:rPr lang="fr-FR" sz="2400" dirty="0"/>
              <a:t>Lancement.</a:t>
            </a:r>
          </a:p>
          <a:p>
            <a:pPr marL="4000500" lvl="8" indent="-342900">
              <a:buFont typeface="Arial" panose="020B0604020202020204" pitchFamily="34" charset="0"/>
              <a:buChar char="•"/>
            </a:pPr>
            <a:r>
              <a:rPr lang="fr-FR" sz="2400" dirty="0"/>
              <a:t>Planification.</a:t>
            </a:r>
          </a:p>
          <a:p>
            <a:pPr marL="4000500" lvl="8" indent="-342900">
              <a:buFont typeface="Arial" panose="020B0604020202020204" pitchFamily="34" charset="0"/>
              <a:buChar char="•"/>
            </a:pPr>
            <a:r>
              <a:rPr lang="fr-FR" sz="2400" dirty="0"/>
              <a:t>Exécution.</a:t>
            </a:r>
          </a:p>
          <a:p>
            <a:pPr marL="4000500" lvl="8" indent="-342900">
              <a:buFont typeface="Arial" panose="020B0604020202020204" pitchFamily="34" charset="0"/>
              <a:buChar char="•"/>
            </a:pPr>
            <a:r>
              <a:rPr lang="fr-FR" sz="2400" dirty="0"/>
              <a:t>suivi</a:t>
            </a:r>
          </a:p>
          <a:p>
            <a:pPr marL="4000500" lvl="8" indent="-342900">
              <a:buFont typeface="Arial" panose="020B0604020202020204" pitchFamily="34" charset="0"/>
              <a:buChar char="•"/>
            </a:pPr>
            <a:r>
              <a:rPr lang="fr-FR" sz="2400" dirty="0"/>
              <a:t>Clôture</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397" y="2838893"/>
            <a:ext cx="3074811" cy="2304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AA5A6DBA-4CA2-45FC-A768-F59688E06FE0}"/>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1029377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670424" y="1733091"/>
            <a:ext cx="8548007" cy="2215991"/>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r>
              <a:rPr lang="fr-FR" b="1" dirty="0">
                <a:solidFill>
                  <a:prstClr val="black"/>
                </a:solidFill>
                <a:latin typeface="Calibri"/>
              </a:rPr>
              <a:t>Organigramme projet</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
        <p:nvSpPr>
          <p:cNvPr id="5" name="Organigramme : Processus 4"/>
          <p:cNvSpPr/>
          <p:nvPr/>
        </p:nvSpPr>
        <p:spPr>
          <a:xfrm>
            <a:off x="3764211" y="2402986"/>
            <a:ext cx="2360427" cy="510363"/>
          </a:xfrm>
          <a:prstGeom prst="flowChartProcess">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Maitre d’ouvrage </a:t>
            </a:r>
          </a:p>
          <a:p>
            <a:pPr algn="ctr"/>
            <a:r>
              <a:rPr lang="fr-FR" dirty="0">
                <a:solidFill>
                  <a:schemeClr val="tx1"/>
                </a:solidFill>
              </a:rPr>
              <a:t>Chef d’établissement</a:t>
            </a:r>
          </a:p>
        </p:txBody>
      </p:sp>
      <p:sp>
        <p:nvSpPr>
          <p:cNvPr id="6" name="Organigramme : Processus 5"/>
          <p:cNvSpPr/>
          <p:nvPr/>
        </p:nvSpPr>
        <p:spPr>
          <a:xfrm>
            <a:off x="3764212" y="3018393"/>
            <a:ext cx="2360427" cy="510363"/>
          </a:xfrm>
          <a:prstGeom prst="flowChart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Maitre d’</a:t>
            </a:r>
            <a:r>
              <a:rPr lang="fr-FR" b="1" dirty="0" err="1">
                <a:solidFill>
                  <a:schemeClr val="tx1"/>
                </a:solidFill>
              </a:rPr>
              <a:t>oeuvre</a:t>
            </a:r>
            <a:r>
              <a:rPr lang="fr-FR" b="1" dirty="0">
                <a:solidFill>
                  <a:schemeClr val="tx1"/>
                </a:solidFill>
              </a:rPr>
              <a:t> </a:t>
            </a:r>
          </a:p>
          <a:p>
            <a:pPr algn="ctr"/>
            <a:r>
              <a:rPr lang="fr-FR" dirty="0">
                <a:solidFill>
                  <a:schemeClr val="tx1"/>
                </a:solidFill>
              </a:rPr>
              <a:t>DDF</a:t>
            </a:r>
          </a:p>
        </p:txBody>
      </p:sp>
      <p:sp>
        <p:nvSpPr>
          <p:cNvPr id="7" name="Rectangle à coins arrondis 6"/>
          <p:cNvSpPr/>
          <p:nvPr/>
        </p:nvSpPr>
        <p:spPr>
          <a:xfrm>
            <a:off x="1605752" y="2743231"/>
            <a:ext cx="2048382" cy="191383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Comité de pilotage</a:t>
            </a:r>
          </a:p>
          <a:p>
            <a:pPr algn="ctr"/>
            <a:r>
              <a:rPr lang="fr-FR" dirty="0">
                <a:solidFill>
                  <a:schemeClr val="tx1"/>
                </a:solidFill>
              </a:rPr>
              <a:t>C.E/ DDF / Professeurs référents</a:t>
            </a:r>
          </a:p>
          <a:p>
            <a:pPr algn="ctr"/>
            <a:r>
              <a:rPr lang="fr-FR" dirty="0">
                <a:solidFill>
                  <a:schemeClr val="tx1"/>
                </a:solidFill>
              </a:rPr>
              <a:t> BACPRO – BTS</a:t>
            </a:r>
          </a:p>
          <a:p>
            <a:pPr algn="ctr"/>
            <a:r>
              <a:rPr lang="fr-FR" dirty="0">
                <a:solidFill>
                  <a:schemeClr val="tx1"/>
                </a:solidFill>
              </a:rPr>
              <a:t> / Gestionnaire /</a:t>
            </a:r>
          </a:p>
        </p:txBody>
      </p:sp>
      <p:sp>
        <p:nvSpPr>
          <p:cNvPr id="8" name="Organigramme : Processus 7"/>
          <p:cNvSpPr/>
          <p:nvPr/>
        </p:nvSpPr>
        <p:spPr>
          <a:xfrm>
            <a:off x="3764213" y="3658142"/>
            <a:ext cx="2360427" cy="1201478"/>
          </a:xfrm>
          <a:prstGeom prst="flowChart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Équipe projet</a:t>
            </a:r>
          </a:p>
          <a:p>
            <a:pPr algn="ctr"/>
            <a:r>
              <a:rPr lang="fr-FR" dirty="0">
                <a:solidFill>
                  <a:schemeClr val="tx1"/>
                </a:solidFill>
              </a:rPr>
              <a:t>Professeurs </a:t>
            </a:r>
          </a:p>
          <a:p>
            <a:pPr algn="ctr"/>
            <a:r>
              <a:rPr lang="fr-FR" dirty="0">
                <a:solidFill>
                  <a:schemeClr val="tx1"/>
                </a:solidFill>
              </a:rPr>
              <a:t>BTS – BACPRO  – Service informatique</a:t>
            </a:r>
          </a:p>
        </p:txBody>
      </p:sp>
      <p:sp>
        <p:nvSpPr>
          <p:cNvPr id="9" name="Organigramme : Processus 8"/>
          <p:cNvSpPr/>
          <p:nvPr/>
        </p:nvSpPr>
        <p:spPr>
          <a:xfrm>
            <a:off x="6217808" y="3020740"/>
            <a:ext cx="2360427" cy="510363"/>
          </a:xfrm>
          <a:prstGeom prst="flowChart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Experts</a:t>
            </a:r>
          </a:p>
          <a:p>
            <a:pPr algn="ctr"/>
            <a:r>
              <a:rPr lang="fr-FR" dirty="0">
                <a:solidFill>
                  <a:schemeClr val="tx1"/>
                </a:solidFill>
              </a:rPr>
              <a:t>IPR</a:t>
            </a:r>
          </a:p>
        </p:txBody>
      </p:sp>
      <p:sp>
        <p:nvSpPr>
          <p:cNvPr id="10" name="Organigramme : Processus 9"/>
          <p:cNvSpPr/>
          <p:nvPr/>
        </p:nvSpPr>
        <p:spPr>
          <a:xfrm>
            <a:off x="6217807" y="3673444"/>
            <a:ext cx="2360427" cy="915442"/>
          </a:xfrm>
          <a:prstGeom prst="flowChartProcess">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tx1"/>
                </a:solidFill>
              </a:rPr>
              <a:t>Partenaires</a:t>
            </a:r>
          </a:p>
          <a:p>
            <a:pPr algn="ctr"/>
            <a:r>
              <a:rPr lang="fr-FR" dirty="0">
                <a:solidFill>
                  <a:schemeClr val="tx1"/>
                </a:solidFill>
              </a:rPr>
              <a:t>Région</a:t>
            </a:r>
          </a:p>
          <a:p>
            <a:pPr algn="ctr"/>
            <a:r>
              <a:rPr lang="fr-FR" dirty="0">
                <a:solidFill>
                  <a:schemeClr val="tx1"/>
                </a:solidFill>
              </a:rPr>
              <a:t>Fournisseurs</a:t>
            </a:r>
          </a:p>
        </p:txBody>
      </p:sp>
      <p:sp>
        <p:nvSpPr>
          <p:cNvPr id="11" name="ZoneTexte 10">
            <a:extLst>
              <a:ext uri="{FF2B5EF4-FFF2-40B4-BE49-F238E27FC236}">
                <a16:creationId xmlns:a16="http://schemas.microsoft.com/office/drawing/2014/main" id="{DAA6E181-1759-4833-ACEF-4675E139FB4E}"/>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1575393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4462760"/>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Le cahier des charges</a:t>
            </a:r>
          </a:p>
          <a:p>
            <a:pPr marL="4000500" lvl="8" indent="-342900">
              <a:buFont typeface="Arial" panose="020B0604020202020204" pitchFamily="34" charset="0"/>
              <a:buChar char="•"/>
            </a:pPr>
            <a:r>
              <a:rPr lang="fr-FR" sz="2000" dirty="0"/>
              <a:t>Fonctions didactiques à couvrir et technologies associées (systèmes et </a:t>
            </a:r>
          </a:p>
          <a:p>
            <a:pPr lvl="8"/>
            <a:r>
              <a:rPr lang="fr-FR" sz="2000" dirty="0"/>
              <a:t>      sous-systèmes )</a:t>
            </a:r>
          </a:p>
          <a:p>
            <a:pPr marL="4000500" lvl="8" indent="-342900">
              <a:buFont typeface="Arial" panose="020B0604020202020204" pitchFamily="34" charset="0"/>
              <a:buChar char="•"/>
            </a:pPr>
            <a:r>
              <a:rPr lang="fr-FR" sz="2000" dirty="0"/>
              <a:t>Le parc informatique nécessaire</a:t>
            </a:r>
          </a:p>
          <a:p>
            <a:pPr marL="4000500" lvl="8" indent="-342900">
              <a:buFont typeface="Arial" panose="020B0604020202020204" pitchFamily="34" charset="0"/>
              <a:buChar char="•"/>
            </a:pPr>
            <a:r>
              <a:rPr lang="fr-FR" sz="2000" dirty="0"/>
              <a:t>Les protocoles numériques d’échange (</a:t>
            </a:r>
            <a:r>
              <a:rPr lang="fr-FR" sz="2000" dirty="0" err="1"/>
              <a:t>modbus</a:t>
            </a:r>
            <a:r>
              <a:rPr lang="fr-FR" sz="2000" dirty="0"/>
              <a:t>, </a:t>
            </a:r>
            <a:r>
              <a:rPr lang="fr-FR" sz="2000" dirty="0" err="1"/>
              <a:t>ethernet</a:t>
            </a:r>
            <a:r>
              <a:rPr lang="fr-FR" sz="2000" dirty="0"/>
              <a:t> IP, </a:t>
            </a:r>
            <a:r>
              <a:rPr lang="fr-FR" sz="2000" dirty="0" err="1"/>
              <a:t>Profinet</a:t>
            </a:r>
            <a:r>
              <a:rPr lang="fr-FR" sz="2000" dirty="0"/>
              <a:t>…)</a:t>
            </a:r>
          </a:p>
          <a:p>
            <a:pPr marL="4000500" lvl="8" indent="-342900">
              <a:buFont typeface="Arial" panose="020B0604020202020204" pitchFamily="34" charset="0"/>
              <a:buChar char="•"/>
            </a:pPr>
            <a:r>
              <a:rPr lang="fr-FR" sz="2000" dirty="0"/>
              <a:t>Les affectations de salles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96" y="2972101"/>
            <a:ext cx="3016859" cy="200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0630020B-6F28-4104-9D81-58173ED92590}"/>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241555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5262979"/>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Les axes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400" b="1" dirty="0" err="1">
                <a:solidFill>
                  <a:prstClr val="black"/>
                </a:solidFill>
                <a:latin typeface="Calibri"/>
              </a:rPr>
              <a:t>Rétrofit</a:t>
            </a:r>
            <a:r>
              <a:rPr lang="fr-FR" sz="2400" b="1" dirty="0">
                <a:solidFill>
                  <a:prstClr val="black"/>
                </a:solidFill>
                <a:latin typeface="Calibri"/>
              </a:rPr>
              <a:t> des équipements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	</a:t>
            </a:r>
            <a:r>
              <a:rPr lang="fr-FR" sz="2400" dirty="0">
                <a:solidFill>
                  <a:prstClr val="black"/>
                </a:solidFill>
                <a:latin typeface="Calibri"/>
              </a:rPr>
              <a:t>- Automates connectés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 E/S déportées </a:t>
            </a:r>
          </a:p>
          <a:p>
            <a:pPr lvl="0" algn="just">
              <a:buClr>
                <a:srgbClr val="0070C0"/>
              </a:buClr>
              <a:defRPr/>
            </a:pPr>
            <a:r>
              <a:rPr lang="fr-FR" sz="2400" dirty="0">
                <a:solidFill>
                  <a:prstClr val="black"/>
                </a:solidFill>
                <a:latin typeface="Calibri"/>
              </a:rPr>
              <a:t>	- </a:t>
            </a:r>
            <a:r>
              <a:rPr lang="fr-FR" sz="2400" dirty="0">
                <a:solidFill>
                  <a:prstClr val="black"/>
                </a:solidFill>
              </a:rPr>
              <a:t>Parties opératives</a:t>
            </a:r>
            <a:endParaRPr lang="fr-FR" sz="2400" dirty="0">
              <a:solidFill>
                <a:prstClr val="black"/>
              </a:solidFill>
              <a:latin typeface="Calibri"/>
            </a:endParaRPr>
          </a:p>
          <a:p>
            <a:pPr lvl="0" algn="just">
              <a:buClr>
                <a:srgbClr val="0070C0"/>
              </a:buClr>
              <a:defRPr/>
            </a:pPr>
            <a:r>
              <a:rPr lang="fr-FR" sz="2400" dirty="0">
                <a:solidFill>
                  <a:prstClr val="black"/>
                </a:solidFill>
                <a:latin typeface="Calibri"/>
              </a:rPr>
              <a:t>	- </a:t>
            </a:r>
            <a:r>
              <a:rPr lang="fr-FR" sz="2400" dirty="0">
                <a:solidFill>
                  <a:prstClr val="black"/>
                </a:solidFill>
              </a:rPr>
              <a:t>IOT industriel</a:t>
            </a: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1026" name="Picture 2" descr="C:\Users\DREAU\Desktop\PNF\IMG_20230315_171356.jpg"/>
          <p:cNvPicPr>
            <a:picLocks noChangeAspect="1" noChangeArrowheads="1"/>
          </p:cNvPicPr>
          <p:nvPr/>
        </p:nvPicPr>
        <p:blipFill rotWithShape="1">
          <a:blip r:embed="rId2">
            <a:extLst>
              <a:ext uri="{28A0092B-C50C-407E-A947-70E740481C1C}">
                <a14:useLocalDpi xmlns:a14="http://schemas.microsoft.com/office/drawing/2010/main" val="0"/>
              </a:ext>
            </a:extLst>
          </a:blip>
          <a:srcRect t="39331"/>
          <a:stretch/>
        </p:blipFill>
        <p:spPr bwMode="auto">
          <a:xfrm>
            <a:off x="4508917" y="3054485"/>
            <a:ext cx="4196463" cy="1904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62AA963-9AB2-43CD-B0A0-106196AAA389}"/>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299211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69ED9C-22E2-A9A3-EDDC-9A8F78204345}"/>
              </a:ext>
            </a:extLst>
          </p:cNvPr>
          <p:cNvSpPr txBox="1"/>
          <p:nvPr/>
        </p:nvSpPr>
        <p:spPr>
          <a:xfrm>
            <a:off x="595993" y="1733091"/>
            <a:ext cx="8548007" cy="4524315"/>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0"/>
              </a:spcAft>
              <a:buClr>
                <a:srgbClr val="0070C0"/>
              </a:buClr>
              <a:buSzTx/>
              <a:buFont typeface="Wingdings" charset="2"/>
              <a:buChar char="ü"/>
              <a:tabLst/>
              <a:defRPr/>
            </a:pPr>
            <a:r>
              <a:rPr lang="fr-FR" sz="2400" dirty="0">
                <a:solidFill>
                  <a:prstClr val="black"/>
                </a:solidFill>
                <a:latin typeface="Calibri"/>
              </a:rPr>
              <a:t>Vers une évolution de la</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dirty="0">
                <a:solidFill>
                  <a:prstClr val="black"/>
                </a:solidFill>
                <a:latin typeface="Calibri"/>
              </a:rPr>
              <a:t>	 configuration des espaces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Les axes</a:t>
            </a: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fr-FR" sz="2400" b="1" dirty="0">
                <a:solidFill>
                  <a:prstClr val="black"/>
                </a:solidFill>
                <a:latin typeface="Calibri"/>
              </a:rPr>
              <a:t>Rétrofit des équipements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	 - </a:t>
            </a:r>
            <a:r>
              <a:rPr lang="fr-FR" sz="2400" dirty="0">
                <a:solidFill>
                  <a:prstClr val="black"/>
                </a:solidFill>
                <a:latin typeface="Calibri"/>
              </a:rPr>
              <a:t>Solutions de connections</a:t>
            </a:r>
          </a:p>
          <a:p>
            <a:pPr marR="0" lvl="0" algn="just" defTabSz="457200" rtl="0" eaLnBrk="1" fontAlgn="auto" latinLnBrk="0" hangingPunct="1">
              <a:lnSpc>
                <a:spcPct val="100000"/>
              </a:lnSpc>
              <a:spcBef>
                <a:spcPts val="0"/>
              </a:spcBef>
              <a:spcAft>
                <a:spcPts val="0"/>
              </a:spcAft>
              <a:buClr>
                <a:srgbClr val="0070C0"/>
              </a:buClr>
              <a:buSzTx/>
              <a:tabLst/>
              <a:defRPr/>
            </a:pPr>
            <a:r>
              <a:rPr lang="fr-FR" sz="2400" b="1" dirty="0">
                <a:solidFill>
                  <a:prstClr val="black"/>
                </a:solidFill>
                <a:latin typeface="Calibri"/>
              </a:rPr>
              <a:t>	</a:t>
            </a:r>
            <a:endParaRPr lang="fr-FR" sz="2400" dirty="0">
              <a:solidFill>
                <a:prstClr val="black"/>
              </a:solidFill>
              <a:latin typeface="Calibri"/>
            </a:endParaRPr>
          </a:p>
          <a:p>
            <a:pPr marL="342900" marR="0" lvl="0" indent="-342900" algn="just" defTabSz="4572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b="1" dirty="0">
              <a:solidFill>
                <a:prstClr val="black"/>
              </a:solidFill>
              <a:latin typeface="Calibri"/>
            </a:endParaRPr>
          </a:p>
          <a:p>
            <a:pPr marR="0" lvl="0" algn="just" defTabSz="457200" rtl="0" eaLnBrk="1" fontAlgn="auto" latinLnBrk="0" hangingPunct="1">
              <a:lnSpc>
                <a:spcPct val="100000"/>
              </a:lnSpc>
              <a:spcBef>
                <a:spcPts val="0"/>
              </a:spcBef>
              <a:spcAft>
                <a:spcPts val="0"/>
              </a:spcAft>
              <a:buClr>
                <a:srgbClr val="0070C0"/>
              </a:buClr>
              <a:buSzTx/>
              <a:tabLst/>
              <a:defRPr/>
            </a:pPr>
            <a:endParaRPr lang="fr-FR" sz="2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71CFF947-6A20-2987-501F-655D20C63CEE}"/>
              </a:ext>
            </a:extLst>
          </p:cNvPr>
          <p:cNvSpPr txBox="1"/>
          <p:nvPr/>
        </p:nvSpPr>
        <p:spPr>
          <a:xfrm>
            <a:off x="181837" y="1014161"/>
            <a:ext cx="6748352" cy="400110"/>
          </a:xfrm>
          <a:prstGeom prst="rect">
            <a:avLst/>
          </a:prstGeom>
          <a:solidFill>
            <a:schemeClr val="tx2">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alibri"/>
              </a:rPr>
              <a:t>ORGANISATION DES ESPACES</a:t>
            </a:r>
            <a:endParaRPr kumimoji="0" lang="fr-FR" sz="2000" b="1" i="0" u="none" strike="noStrike" kern="1200" cap="none" spc="0" normalizeH="0" baseline="0" noProof="0" dirty="0">
              <a:ln>
                <a:noFill/>
              </a:ln>
              <a:solidFill>
                <a:schemeClr val="bg1"/>
              </a:solidFill>
              <a:effectLst/>
              <a:uLnTx/>
              <a:uFillTx/>
              <a:latin typeface="Calibri"/>
              <a:ea typeface="+mn-ea"/>
              <a:cs typeface="+mn-cs"/>
            </a:endParaRPr>
          </a:p>
        </p:txBody>
      </p:sp>
      <p:sp>
        <p:nvSpPr>
          <p:cNvPr id="7" name="ZoneTexte 6">
            <a:extLst>
              <a:ext uri="{FF2B5EF4-FFF2-40B4-BE49-F238E27FC236}">
                <a16:creationId xmlns:a16="http://schemas.microsoft.com/office/drawing/2014/main" id="{BBC48725-843B-4C3E-B85E-2384B93E950A}"/>
              </a:ext>
            </a:extLst>
          </p:cNvPr>
          <p:cNvSpPr txBox="1"/>
          <p:nvPr/>
        </p:nvSpPr>
        <p:spPr>
          <a:xfrm>
            <a:off x="-468925" y="-40887"/>
            <a:ext cx="457887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RÉNOVATION DU BTS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MAINTENANCE DES SYSTÈMES</a:t>
            </a:r>
          </a:p>
        </p:txBody>
      </p:sp>
    </p:spTree>
    <p:extLst>
      <p:ext uri="{BB962C8B-B14F-4D97-AF65-F5344CB8AC3E}">
        <p14:creationId xmlns:p14="http://schemas.microsoft.com/office/powerpoint/2010/main" val="609511851"/>
      </p:ext>
    </p:extLst>
  </p:cSld>
  <p:clrMapOvr>
    <a:masterClrMapping/>
  </p:clrMapOvr>
</p:sld>
</file>

<file path=ppt/theme/theme1.xml><?xml version="1.0" encoding="utf-8"?>
<a:theme xmlns:a="http://schemas.openxmlformats.org/drawingml/2006/main" name="page de presentation et de partie">
  <a:themeElements>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age de presentation et de partie">
  <a:themeElements>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age de presentation et de partie">
  <a:themeElements>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page de presentation et de partie">
  <a:themeElements>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page de presentation et de partie">
  <a:themeElements>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page de presentation et de partie">
  <a:themeElements>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4B2C6109FE78734FA1BFBA370D2D27D9" ma:contentTypeVersion="2" ma:contentTypeDescription="Crée un document." ma:contentTypeScope="" ma:versionID="bb27ba1bbeb667412e9bb2d93099311f">
  <xsd:schema xmlns:xsd="http://www.w3.org/2001/XMLSchema" xmlns:xs="http://www.w3.org/2001/XMLSchema" xmlns:p="http://schemas.microsoft.com/office/2006/metadata/properties" xmlns:ns2="d9b8819f-644e-4e2e-bf09-8a76532e681c" targetNamespace="http://schemas.microsoft.com/office/2006/metadata/properties" ma:root="true" ma:fieldsID="974c2ac12628b5015b2945173a957d44" ns2:_="">
    <xsd:import namespace="d9b8819f-644e-4e2e-bf09-8a76532e681c"/>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8819f-644e-4e2e-bf09-8a76532e681c"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d9b8819f-644e-4e2e-bf09-8a76532e68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8F9CF5-CB29-41B4-B267-475D20FB8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b8819f-644e-4e2e-bf09-8a76532e68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2790E1-966A-497A-ABBD-24ECAA34A18E}">
  <ds:schemaRefs>
    <ds:schemaRef ds:uri="http://www.w3.org/XML/1998/namespace"/>
    <ds:schemaRef ds:uri="http://schemas.microsoft.com/office/2006/metadata/properties"/>
    <ds:schemaRef ds:uri="d9b8819f-644e-4e2e-bf09-8a76532e681c"/>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1D6BD7C5-AE49-4865-8DE9-44AE75ECC2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1724</Words>
  <PresentationFormat>Affichage à l'écran (16:9)</PresentationFormat>
  <Paragraphs>380</Paragraphs>
  <Slides>32</Slides>
  <Notes>3</Notes>
  <HiddenSlides>0</HiddenSlides>
  <MMClips>0</MMClips>
  <ScaleCrop>false</ScaleCrop>
  <HeadingPairs>
    <vt:vector size="6" baseType="variant">
      <vt:variant>
        <vt:lpstr>Polices utilisées</vt:lpstr>
      </vt:variant>
      <vt:variant>
        <vt:i4>9</vt:i4>
      </vt:variant>
      <vt:variant>
        <vt:lpstr>Thème</vt:lpstr>
      </vt:variant>
      <vt:variant>
        <vt:i4>6</vt:i4>
      </vt:variant>
      <vt:variant>
        <vt:lpstr>Titres des diapositives</vt:lpstr>
      </vt:variant>
      <vt:variant>
        <vt:i4>32</vt:i4>
      </vt:variant>
    </vt:vector>
  </HeadingPairs>
  <TitlesOfParts>
    <vt:vector size="47" baseType="lpstr">
      <vt:lpstr>Arial</vt:lpstr>
      <vt:lpstr>Calibri</vt:lpstr>
      <vt:lpstr>Liberation Sans</vt:lpstr>
      <vt:lpstr>Roboto Slab</vt:lpstr>
      <vt:lpstr>Söhne</vt:lpstr>
      <vt:lpstr>StarSymbol</vt:lpstr>
      <vt:lpstr>Verdana</vt:lpstr>
      <vt:lpstr>Wingdings</vt:lpstr>
      <vt:lpstr>Wingdings 3</vt:lpstr>
      <vt:lpstr>page de presentation et de partie</vt:lpstr>
      <vt:lpstr>2_page de presentation et de partie</vt:lpstr>
      <vt:lpstr>1_page de presentation et de partie</vt:lpstr>
      <vt:lpstr>3_page de presentation et de partie</vt:lpstr>
      <vt:lpstr>4_page de presentation et de partie</vt:lpstr>
      <vt:lpstr>5_page de presentation et de partie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2015-02-04T16:19:06Z</cp:lastPrinted>
  <dcterms:created xsi:type="dcterms:W3CDTF">2015-02-04T10:43:31Z</dcterms:created>
  <dcterms:modified xsi:type="dcterms:W3CDTF">2023-06-17T09:07:09Z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0x010100873AB55E0CC5DA459F57F5A42893F46A005A087D358B12CA4E82A8A8BA9B8A8CF200D3544DBFAD4F664AA25DF68E6D1F0A9E00689F2856DFEDCE40890FDCED81A7DFC9004B2C6109FE78734FA1BFBA370D2D27D9</vt:lpwstr>
  </property>
</Properties>
</file>