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  <p:sldMasterId id="2147483655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opa0zQb78fAw7JhoAo1+wj6E+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Classeur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du C.A.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Haut de France</c:v>
                </c:pt>
                <c:pt idx="1">
                  <c:v>Normandie</c:v>
                </c:pt>
                <c:pt idx="2">
                  <c:v>Bretagne</c:v>
                </c:pt>
                <c:pt idx="3">
                  <c:v>Pays de la Loire</c:v>
                </c:pt>
                <c:pt idx="4">
                  <c:v>Nouvelle Aquitaine</c:v>
                </c:pt>
                <c:pt idx="5">
                  <c:v>Occitanie</c:v>
                </c:pt>
                <c:pt idx="6">
                  <c:v>PACA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1.0000000000000002E-2</c:v>
                </c:pt>
                <c:pt idx="1">
                  <c:v>4.0000000000000008E-2</c:v>
                </c:pt>
                <c:pt idx="2">
                  <c:v>0.1</c:v>
                </c:pt>
                <c:pt idx="3">
                  <c:v>0.18000000000000002</c:v>
                </c:pt>
                <c:pt idx="4">
                  <c:v>0.2</c:v>
                </c:pt>
                <c:pt idx="5">
                  <c:v>8.0000000000000016E-2</c:v>
                </c:pt>
                <c:pt idx="6">
                  <c:v>0.22000000000000003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79-498C-A0D7-9FE70A2A669C}"/>
            </c:ext>
          </c:extLst>
        </c:ser>
        <c:dLbls>
          <c:showVal val="1"/>
        </c:dLbls>
        <c:shape val="box"/>
        <c:axId val="98712576"/>
        <c:axId val="74363648"/>
        <c:axId val="0"/>
      </c:bar3DChart>
      <c:catAx>
        <c:axId val="98712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363648"/>
        <c:crosses val="autoZero"/>
        <c:auto val="1"/>
        <c:lblAlgn val="ctr"/>
        <c:lblOffset val="100"/>
      </c:catAx>
      <c:valAx>
        <c:axId val="74363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71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C.A.</a:t>
            </a:r>
            <a:r>
              <a:rPr lang="en-US" b="1" baseline="0">
                <a:solidFill>
                  <a:schemeClr val="accent1">
                    <a:lumMod val="50000"/>
                  </a:schemeClr>
                </a:solidFill>
              </a:rPr>
              <a:t> en Md d'€</a:t>
            </a:r>
            <a:endParaRPr lang="en-US" b="1">
              <a:solidFill>
                <a:schemeClr val="accent1">
                  <a:lumMod val="50000"/>
                </a:schemeClr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Feuil2!$B$1</c:f>
              <c:strCache>
                <c:ptCount val="1"/>
              </c:strCache>
            </c:strRef>
          </c:tx>
          <c:dPt>
            <c:idx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0F-4C4A-868F-49260E8F69B1}"/>
              </c:ext>
            </c:extLst>
          </c:dPt>
          <c:dPt>
            <c:idx val="1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0F-4C4A-868F-49260E8F69B1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Feuil2!$A$2:$A$3</c:f>
              <c:strCache>
                <c:ptCount val="2"/>
                <c:pt idx="0">
                  <c:v>Services</c:v>
                </c:pt>
                <c:pt idx="1">
                  <c:v>Industrie</c:v>
                </c:pt>
              </c:strCache>
            </c:strRef>
          </c:cat>
          <c:val>
            <c:numRef>
              <c:f>Feuil2!$B$2:$B$3</c:f>
              <c:numCache>
                <c:formatCode>0%</c:formatCode>
                <c:ptCount val="2"/>
                <c:pt idx="0">
                  <c:v>0.60000000000000009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0F-4C4A-868F-49260E8F69B1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Répartition des effectifs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Feuil2!$D$1</c:f>
              <c:strCache>
                <c:ptCount val="1"/>
                <c:pt idx="0">
                  <c:v>Effectifs</c:v>
                </c:pt>
              </c:strCache>
            </c:strRef>
          </c:tx>
          <c:dPt>
            <c:idx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D1-4F0F-B688-F51B62208C44}"/>
              </c:ext>
            </c:extLst>
          </c:dPt>
          <c:dPt>
            <c:idx val="1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D1-4F0F-B688-F51B62208C4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Feuil2!$C$2:$C$3</c:f>
              <c:strCache>
                <c:ptCount val="2"/>
                <c:pt idx="0">
                  <c:v>Services</c:v>
                </c:pt>
                <c:pt idx="1">
                  <c:v>Industrie</c:v>
                </c:pt>
              </c:strCache>
            </c:strRef>
          </c:cat>
          <c:val>
            <c:numRef>
              <c:f>Feuil2!$D$2:$D$3</c:f>
              <c:numCache>
                <c:formatCode>0%</c:formatCode>
                <c:ptCount val="2"/>
                <c:pt idx="0">
                  <c:v>0.65000000000000013</c:v>
                </c:pt>
                <c:pt idx="1">
                  <c:v>0.35000000000000003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D1-4F0F-B688-F51B62208C4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présentation ou de partie">
  <p:cSld name="Page de présentation ou de parti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fin - Contact">
  <p:cSld name="page de fin - Conta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fin - Contact">
  <p:cSld name="page de fin - Conta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présentation ou de partie">
  <p:cSld name="Page de présentation ou de parti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présentation ou de partie">
  <p:cSld name="Page de présentation ou de parti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fin - Contact">
  <p:cSld name="page de fin - Conta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6404" y="112042"/>
            <a:ext cx="1434306" cy="739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heme" Target="../theme/them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/>
        </p:nvSpPr>
        <p:spPr>
          <a:xfrm>
            <a:off x="0" y="50807"/>
            <a:ext cx="9144000" cy="768299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800" b="0" i="0" u="none" strike="noStrike" cap="none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 txBox="1"/>
          <p:nvPr/>
        </p:nvSpPr>
        <p:spPr>
          <a:xfrm>
            <a:off x="103909" y="110156"/>
            <a:ext cx="3492595" cy="535736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0"/>
          <p:cNvSpPr/>
          <p:nvPr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0"/>
          <p:cNvSpPr txBox="1"/>
          <p:nvPr/>
        </p:nvSpPr>
        <p:spPr>
          <a:xfrm>
            <a:off x="-9047" y="580046"/>
            <a:ext cx="34925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PNF – lycée Rosa Luxemburg- Jeudi 25 mai  2023</a:t>
            </a:r>
            <a:endParaRPr/>
          </a:p>
        </p:txBody>
      </p:sp>
      <p:pic>
        <p:nvPicPr>
          <p:cNvPr id="14" name="Google Shape;1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7386" y="189247"/>
            <a:ext cx="790786" cy="49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4259" y="142736"/>
            <a:ext cx="758617" cy="53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63466" y="145507"/>
            <a:ext cx="814874" cy="522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32682" y="171264"/>
            <a:ext cx="1180889" cy="49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16572" y="175007"/>
            <a:ext cx="697854" cy="5233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800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2"/>
          <p:cNvSpPr txBox="1"/>
          <p:nvPr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2"/>
          <p:cNvSpPr txBox="1"/>
          <p:nvPr/>
        </p:nvSpPr>
        <p:spPr>
          <a:xfrm>
            <a:off x="0" y="491300"/>
            <a:ext cx="34925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PNF – lycée Rosa Luxemburg- Jeudi 25 mai  2023</a:t>
            </a:r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2792" y="70025"/>
            <a:ext cx="957439" cy="59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2059" y="33768"/>
            <a:ext cx="887467" cy="62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5514" y="54235"/>
            <a:ext cx="953279" cy="61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78991" y="66412"/>
            <a:ext cx="1388333" cy="58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72958" y="54235"/>
            <a:ext cx="816383" cy="6122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/>
          <p:nvPr/>
        </p:nvSpPr>
        <p:spPr>
          <a:xfrm>
            <a:off x="782595" y="914400"/>
            <a:ext cx="7588470" cy="3468939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7"/>
          <p:cNvSpPr txBox="1"/>
          <p:nvPr/>
        </p:nvSpPr>
        <p:spPr>
          <a:xfrm>
            <a:off x="1455474" y="1356069"/>
            <a:ext cx="623305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RÉNOVATION DES RÉFÉRENTIELS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DE LA FILIÈRE MAINTENANCE NAUTIQUE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7"/>
          <p:cNvSpPr txBox="1"/>
          <p:nvPr/>
        </p:nvSpPr>
        <p:spPr>
          <a:xfrm>
            <a:off x="783098" y="2784959"/>
            <a:ext cx="7587967" cy="97314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02594" cy="81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7545" y="2935822"/>
            <a:ext cx="1029430" cy="63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7660" y="2944614"/>
            <a:ext cx="835306" cy="61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33651" y="2944614"/>
            <a:ext cx="1487553" cy="62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5248" y="2917114"/>
            <a:ext cx="1030313" cy="6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33188" y="2941499"/>
            <a:ext cx="866921" cy="6469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kelly.cruz.67/video/7201409760619482374?_r=1&amp;_t=8a1uIkpXAa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0" y="95787"/>
            <a:ext cx="34717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fr-FR" b="1">
                <a:latin typeface="Calibri"/>
                <a:ea typeface="Calibri"/>
                <a:cs typeface="Calibri"/>
                <a:sym typeface="Calibri"/>
              </a:rPr>
              <a:t>FILIÈRE</a:t>
            </a: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INDUSTRIE ET SERVICES NAUTIQUES</a:t>
            </a:r>
            <a:endParaRPr/>
          </a:p>
        </p:txBody>
      </p:sp>
      <p:sp>
        <p:nvSpPr>
          <p:cNvPr id="54" name="Google Shape;54;p1"/>
          <p:cNvSpPr txBox="1"/>
          <p:nvPr/>
        </p:nvSpPr>
        <p:spPr>
          <a:xfrm>
            <a:off x="1011382" y="1510145"/>
            <a:ext cx="7162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L'ÉCONOMIE</a:t>
            </a:r>
            <a:r>
              <a:rPr lang="fr-FR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L’INDUSTRIE ET DES SERVICES NAUTIQUES</a:t>
            </a:r>
            <a:endParaRPr/>
          </a:p>
        </p:txBody>
      </p:sp>
      <p:pic>
        <p:nvPicPr>
          <p:cNvPr id="55" name="Google Shape;55;p1" descr="Bâtiment conto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528" y="2059132"/>
            <a:ext cx="425436" cy="42543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1151702" y="2448546"/>
            <a:ext cx="924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5722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Entreprises</a:t>
            </a:r>
            <a:endParaRPr/>
          </a:p>
        </p:txBody>
      </p:sp>
      <p:pic>
        <p:nvPicPr>
          <p:cNvPr id="57" name="Google Shape;57;p1" descr="Groupe de femmes contou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366" y="3137131"/>
            <a:ext cx="425436" cy="43938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1151702" y="3677024"/>
            <a:ext cx="822661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42 194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Salariés</a:t>
            </a:r>
            <a:endParaRPr/>
          </a:p>
        </p:txBody>
      </p:sp>
      <p:pic>
        <p:nvPicPr>
          <p:cNvPr id="59" name="Google Shape;59;p1" descr="Pièces avec un remplissage un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5273" y="2043544"/>
            <a:ext cx="425436" cy="41514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2196832" y="2442424"/>
            <a:ext cx="109998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4,95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milliards d’€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Chiffres d’affaires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3816072" y="2072740"/>
            <a:ext cx="4413528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65 742 UNITÉS PRODUITES </a:t>
            </a:r>
            <a:r>
              <a:rPr lang="fr-FR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2021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DONT 3 381 VOILIERS ET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9 546 BATEAUX À MOTEUR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79 % VENDUS À L’EXPORT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UE et Amérique du Nord puis Asie, Moyen‐Orient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" descr="Voilier contou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18867" y="244242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 txBox="1"/>
          <p:nvPr/>
        </p:nvSpPr>
        <p:spPr>
          <a:xfrm>
            <a:off x="2274481" y="3353858"/>
            <a:ext cx="5870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TPE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90%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/>
        </p:nvSpPr>
        <p:spPr>
          <a:xfrm>
            <a:off x="438481" y="50660"/>
            <a:ext cx="27342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FILIERE INDUSTRIE ET SERVICES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NAUTIQUES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9" name="Google Shape;69;p2"/>
          <p:cNvGraphicFramePr/>
          <p:nvPr/>
        </p:nvGraphicFramePr>
        <p:xfrm>
          <a:off x="2743200" y="2677663"/>
          <a:ext cx="3745470" cy="214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0" name="Google Shape;70;p2"/>
          <p:cNvGraphicFramePr/>
          <p:nvPr/>
        </p:nvGraphicFramePr>
        <p:xfrm>
          <a:off x="224954" y="1019676"/>
          <a:ext cx="3326732" cy="187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1" name="Google Shape;71;p2"/>
          <p:cNvGraphicFramePr/>
          <p:nvPr/>
        </p:nvGraphicFramePr>
        <p:xfrm>
          <a:off x="5929199" y="1094873"/>
          <a:ext cx="2989847" cy="178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/>
        </p:nvSpPr>
        <p:spPr>
          <a:xfrm>
            <a:off x="446388" y="189843"/>
            <a:ext cx="28511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POLITIQUE EMPLOI FORMATION </a:t>
            </a:r>
            <a:endParaRPr/>
          </a:p>
        </p:txBody>
      </p:sp>
      <p:sp>
        <p:nvSpPr>
          <p:cNvPr id="77" name="Google Shape;77;p3"/>
          <p:cNvSpPr txBox="1"/>
          <p:nvPr/>
        </p:nvSpPr>
        <p:spPr>
          <a:xfrm>
            <a:off x="937260" y="1493520"/>
            <a:ext cx="71862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CHIFFRES CLÉS EMPLOI FORMATION</a:t>
            </a:r>
            <a:endParaRPr/>
          </a:p>
        </p:txBody>
      </p:sp>
      <p:sp>
        <p:nvSpPr>
          <p:cNvPr id="78" name="Google Shape;78;p3"/>
          <p:cNvSpPr txBox="1"/>
          <p:nvPr/>
        </p:nvSpPr>
        <p:spPr>
          <a:xfrm>
            <a:off x="1552028" y="2506656"/>
            <a:ext cx="321346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Diplômés en 2021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209 CAP REEP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358 BAC PRO MN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Formations pour adultes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240 CQP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274 TP</a:t>
            </a:r>
            <a:endParaRPr/>
          </a:p>
        </p:txBody>
      </p:sp>
      <p:sp>
        <p:nvSpPr>
          <p:cNvPr id="79" name="Google Shape;79;p3"/>
          <p:cNvSpPr txBox="1"/>
          <p:nvPr/>
        </p:nvSpPr>
        <p:spPr>
          <a:xfrm>
            <a:off x="4637314" y="2676992"/>
            <a:ext cx="348615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CQP de branche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 Titres à finalité Pro de branche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 Organismes de formation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 Lycées Pro de la maintenance nautique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Campus du nautisme</a:t>
            </a:r>
            <a:endParaRPr/>
          </a:p>
        </p:txBody>
      </p:sp>
      <p:sp>
        <p:nvSpPr>
          <p:cNvPr id="80" name="Google Shape;80;p3"/>
          <p:cNvSpPr txBox="1"/>
          <p:nvPr/>
        </p:nvSpPr>
        <p:spPr>
          <a:xfrm>
            <a:off x="1166676" y="1832074"/>
            <a:ext cx="67273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1500 recrutements / 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765 Alternants embauchés en 2022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/>
        </p:nvSpPr>
        <p:spPr>
          <a:xfrm>
            <a:off x="446388" y="189843"/>
            <a:ext cx="28511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POLITIQUE EMPLOI FORMATION </a:t>
            </a:r>
            <a:endParaRPr/>
          </a:p>
        </p:txBody>
      </p:sp>
      <p:sp>
        <p:nvSpPr>
          <p:cNvPr id="86" name="Google Shape;86;p4"/>
          <p:cNvSpPr txBox="1"/>
          <p:nvPr/>
        </p:nvSpPr>
        <p:spPr>
          <a:xfrm>
            <a:off x="1657351" y="2228306"/>
            <a:ext cx="446586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Attirer et fidéliser : promouvoir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Mieux former : moderniser, rénover, créer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Former plus : déployer, proximité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1094014" y="1610235"/>
            <a:ext cx="69559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NOTRE STRATÉGIE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NOUVEAUX RÉFERENTIELS</a:t>
            </a:r>
            <a:endParaRPr/>
          </a:p>
        </p:txBody>
      </p:sp>
      <p:sp>
        <p:nvSpPr>
          <p:cNvPr id="93" name="Google Shape;93;p5"/>
          <p:cNvSpPr txBox="1"/>
          <p:nvPr/>
        </p:nvSpPr>
        <p:spPr>
          <a:xfrm>
            <a:off x="1574800" y="2202418"/>
            <a:ext cx="580813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Trois leviers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Attractivité 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Filière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Métiers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Entreprises</a:t>
            </a:r>
            <a:endParaRPr/>
          </a:p>
        </p:txBody>
      </p:sp>
      <p:sp>
        <p:nvSpPr>
          <p:cNvPr id="94" name="Google Shape;94;p5"/>
          <p:cNvSpPr txBox="1"/>
          <p:nvPr/>
        </p:nvSpPr>
        <p:spPr>
          <a:xfrm>
            <a:off x="1185333" y="1625600"/>
            <a:ext cx="67733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ATTIRER LES TALENTS ET LES FIDÉLISER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/>
        </p:nvSpPr>
        <p:spPr>
          <a:xfrm>
            <a:off x="706438" y="222935"/>
            <a:ext cx="25384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L’ATTRACTIVITE DE LA FILIERE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1028700" y="1574800"/>
            <a:ext cx="70358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LANCEMENT DE LA MARQUE EMPLOYEUR: « L'Équipe Nautique Recrute »</a:t>
            </a:r>
            <a:endParaRPr/>
          </a:p>
        </p:txBody>
      </p:sp>
      <p:sp>
        <p:nvSpPr>
          <p:cNvPr id="101" name="Google Shape;101;p6"/>
          <p:cNvSpPr txBox="1"/>
          <p:nvPr/>
        </p:nvSpPr>
        <p:spPr>
          <a:xfrm>
            <a:off x="1165002" y="1993900"/>
            <a:ext cx="3289299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Objectifs de la campagne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Pourvoir 1500 nouveaux emplois par an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Mettre en avant la diversité des métiers du nautisme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Promouvoir les opportunités de carrières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 Faire entrer »  dans les ateliers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Deux cibles prioritaires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jeunes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adultes en reconversion</a:t>
            </a:r>
            <a:endParaRPr/>
          </a:p>
        </p:txBody>
      </p:sp>
      <p:sp>
        <p:nvSpPr>
          <p:cNvPr id="102" name="Google Shape;102;p6"/>
          <p:cNvSpPr txBox="1"/>
          <p:nvPr/>
        </p:nvSpPr>
        <p:spPr>
          <a:xfrm>
            <a:off x="4546599" y="1993900"/>
            <a:ext cx="3715657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 campagne articulée autour de la plateforme digitale  lequipenautiquerecrute.fr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Homepage            Métiers et formations     Offres d’emploi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9289" y="2562564"/>
            <a:ext cx="1057127" cy="104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046" y="2571750"/>
            <a:ext cx="996952" cy="102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6104" y="2571750"/>
            <a:ext cx="1006254" cy="1043696"/>
          </a:xfrm>
          <a:prstGeom prst="rect">
            <a:avLst/>
          </a:prstGeom>
          <a:noFill/>
          <a:ln w="9525" cap="flat" cmpd="sng">
            <a:solidFill>
              <a:srgbClr val="00689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/>
          <p:nvPr/>
        </p:nvSpPr>
        <p:spPr>
          <a:xfrm>
            <a:off x="706438" y="222935"/>
            <a:ext cx="25384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latin typeface="Calibri"/>
                <a:ea typeface="Calibri"/>
                <a:cs typeface="Calibri"/>
                <a:sym typeface="Calibri"/>
              </a:rPr>
              <a:t>L'ATTRACTIVITÉ</a:t>
            </a:r>
            <a:r>
              <a:rPr lang="fr-FR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fr-FR" b="1">
                <a:latin typeface="Calibri"/>
                <a:ea typeface="Calibri"/>
                <a:cs typeface="Calibri"/>
                <a:sym typeface="Calibri"/>
              </a:rPr>
              <a:t>FILIÈRE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1298121" y="1616226"/>
            <a:ext cx="66538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 DISPOSITIFS MULTIMÉDIA</a:t>
            </a:r>
            <a:endParaRPr/>
          </a:p>
        </p:txBody>
      </p:sp>
      <p:sp>
        <p:nvSpPr>
          <p:cNvPr id="112" name="Google Shape;112;p7"/>
          <p:cNvSpPr txBox="1"/>
          <p:nvPr/>
        </p:nvSpPr>
        <p:spPr>
          <a:xfrm>
            <a:off x="1477736" y="2349625"/>
            <a:ext cx="309426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Vidéo de Kelly Cruz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2.4 M Abonnés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855,7 K Vues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1934" y="2451225"/>
            <a:ext cx="3387107" cy="15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/>
          <p:nvPr/>
        </p:nvSpPr>
        <p:spPr>
          <a:xfrm>
            <a:off x="706438" y="222935"/>
            <a:ext cx="25384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L’ATTRACTIVITE DE LA FILIERE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 txBox="1"/>
          <p:nvPr/>
        </p:nvSpPr>
        <p:spPr>
          <a:xfrm>
            <a:off x="1298121" y="2091474"/>
            <a:ext cx="6653893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Rénovation des diplômes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Formations initiales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Formations de branche</a:t>
            </a:r>
            <a:endParaRPr/>
          </a:p>
          <a:p>
            <a:pPr marL="742950" marR="0" lvl="1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FCIL, MC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 Construction nautique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 txBox="1"/>
          <p:nvPr/>
        </p:nvSpPr>
        <p:spPr>
          <a:xfrm>
            <a:off x="1341521" y="1582153"/>
            <a:ext cx="66104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MIEUX FORMER</a:t>
            </a:r>
            <a:endParaRPr/>
          </a:p>
        </p:txBody>
      </p:sp>
      <p:sp>
        <p:nvSpPr>
          <p:cNvPr id="121" name="Google Shape;121;p8"/>
          <p:cNvSpPr txBox="1"/>
          <p:nvPr/>
        </p:nvSpPr>
        <p:spPr>
          <a:xfrm>
            <a:off x="5419975" y="2218100"/>
            <a:ext cx="2827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 référentiels co-construits avec les professionnels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Canalous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Grand Large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Armorique diffusion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Mercury marine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Yanmar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Yamaha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/>
          <p:nvPr/>
        </p:nvSpPr>
        <p:spPr>
          <a:xfrm>
            <a:off x="1257300" y="2152830"/>
            <a:ext cx="6898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Obligation de former au plus </a:t>
            </a:r>
            <a:r>
              <a:rPr lang="fr-F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près</a:t>
            </a: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des bassins d’emploi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Nécessité de déployer de façon importante les dispositifs de formation sur les territoires notamment Bac pro MN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Recours au digital et à l’IA</a:t>
            </a:r>
            <a:endParaRPr/>
          </a:p>
        </p:txBody>
      </p:sp>
      <p:sp>
        <p:nvSpPr>
          <p:cNvPr id="127" name="Google Shape;127;p9"/>
          <p:cNvSpPr txBox="1"/>
          <p:nvPr/>
        </p:nvSpPr>
        <p:spPr>
          <a:xfrm>
            <a:off x="1092200" y="1549400"/>
            <a:ext cx="72288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DÉPLOYER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age de presentation et de part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age de presentation et de parti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ge de presentation et de parti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PresentationFormat>Affichage à l'écran (16:9)</PresentationFormat>
  <Paragraphs>99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1_page de presentation et de partie</vt:lpstr>
      <vt:lpstr>3_page de presentation et de partie</vt:lpstr>
      <vt:lpstr>page de presentation et de partie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2015-02-04T10:43:31Z</dcterms:created>
  <dcterms:modified xsi:type="dcterms:W3CDTF">2023-05-24T15:29:48Z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