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9" r:id="rId2"/>
    <p:sldMasterId id="2147483661" r:id="rId3"/>
  </p:sldMasterIdLst>
  <p:notesMasterIdLst>
    <p:notesMasterId r:id="rId21"/>
  </p:notesMasterIdLst>
  <p:handoutMasterIdLst>
    <p:handoutMasterId r:id="rId22"/>
  </p:handoutMasterIdLst>
  <p:sldIdLst>
    <p:sldId id="312" r:id="rId4"/>
    <p:sldId id="311" r:id="rId5"/>
    <p:sldId id="308" r:id="rId6"/>
    <p:sldId id="309" r:id="rId7"/>
    <p:sldId id="310" r:id="rId8"/>
    <p:sldId id="298" r:id="rId9"/>
    <p:sldId id="296" r:id="rId10"/>
    <p:sldId id="299" r:id="rId11"/>
    <p:sldId id="304" r:id="rId12"/>
    <p:sldId id="305" r:id="rId13"/>
    <p:sldId id="306" r:id="rId14"/>
    <p:sldId id="297" r:id="rId15"/>
    <p:sldId id="300" r:id="rId16"/>
    <p:sldId id="307" r:id="rId17"/>
    <p:sldId id="303" r:id="rId18"/>
    <p:sldId id="301" r:id="rId19"/>
    <p:sldId id="31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E917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376" autoAdjust="0"/>
  </p:normalViewPr>
  <p:slideViewPr>
    <p:cSldViewPr snapToGrid="0">
      <p:cViewPr varScale="1">
        <p:scale>
          <a:sx n="64" d="100"/>
          <a:sy n="64" d="100"/>
        </p:scale>
        <p:origin x="-9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3D870-0646-4007-8DB1-946558F50A57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#1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93564740-D7CB-4D7A-95DC-57DF5BCA6F0E}">
      <dgm:prSet phldrT="[Texte]" phldr="0"/>
      <dgm:spPr bwMode="auto"/>
      <dgm:t>
        <a:bodyPr vertOverflow="overflow" horzOverflow="overflow" vert="horz" rtlCol="0" fromWordArt="0" anchor="ctr" forceAA="0" compatLnSpc="0"/>
        <a:lstStyle/>
        <a:p>
          <a:pPr algn="ctr" defTabSz="12890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 b="0" i="0" u="none" strike="noStrike" cap="none" spc="0">
              <a:latin typeface="Calibri"/>
              <a:ea typeface="Arial"/>
              <a:cs typeface="Arial"/>
            </a:rPr>
            <a:t>Se projeter à la rentrée 2023</a:t>
          </a:r>
          <a:endParaRPr lang="fr-FR"/>
        </a:p>
      </dgm:t>
    </dgm:pt>
    <dgm:pt modelId="{743D6D29-A4A7-4C32-B787-BF7842FB98A7}" type="parTrans" cxnId="{9EA7223B-1E9F-4567-BAF7-1570A55EF43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9D9705D-E1D6-42B5-949D-7DB3F6925864}" type="sibTrans" cxnId="{9EA7223B-1E9F-4567-BAF7-1570A55EF43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1B6361-8D86-4F83-A79E-D4A3BD5F9A37}">
      <dgm:prSet phldrT="[Texte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244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 sz="1400" b="0" i="0" u="none" strike="noStrike" cap="none" spc="0">
              <a:latin typeface="Calibri"/>
              <a:ea typeface="Calibri"/>
              <a:cs typeface="Calibri"/>
            </a:rPr>
            <a:t>Ressources nationales évolutives et participatives</a:t>
          </a:r>
          <a:endParaRPr lang="fr-FR" sz="1400"/>
        </a:p>
      </dgm:t>
    </dgm:pt>
    <dgm:pt modelId="{52595F01-16BE-48EC-AB02-8E1388F5F041}" type="parTrans" cxnId="{93E47699-C7FD-4A82-ADAE-B4C777240C4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FA3F607-5C01-4706-8A2C-A66525E0C768}" type="sibTrans" cxnId="{93E47699-C7FD-4A82-ADAE-B4C777240C4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2A543EA-F179-4054-95C7-DAC0E14AEF8C}">
      <dgm:prSet phldrT="[Texte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244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 sz="1400" b="0" i="0" u="none" strike="noStrike" cap="none" spc="0">
              <a:latin typeface="Calibri"/>
              <a:ea typeface="Calibri"/>
              <a:cs typeface="Calibri"/>
            </a:rPr>
            <a:t>Appréhender les deux postures formatives et évaluatives</a:t>
          </a:r>
          <a:endParaRPr lang="fr-FR" sz="1400"/>
        </a:p>
      </dgm:t>
    </dgm:pt>
    <dgm:pt modelId="{114C56B0-82C6-4845-8BCE-CC5CC11F59DD}" type="parTrans" cxnId="{B658982A-68FF-4C3C-92BC-B7829F7AF86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3341945-930C-4910-802B-143F7695AEB7}" type="sibTrans" cxnId="{B658982A-68FF-4C3C-92BC-B7829F7AF86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191BF86-8923-4D6A-87C7-DA1B91CB8B36}">
      <dgm:prSet phldrT="[Texte]" phldr="0" custT="1"/>
      <dgm:spPr bwMode="auto"/>
      <dgm:t>
        <a:bodyPr vertOverflow="overflow" horzOverflow="overflow" vert="horz" rtlCol="0" fromWordArt="0" anchor="ctr" forceAA="0" compatLnSpc="0"/>
        <a:lstStyle/>
        <a:p>
          <a:pPr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 sz="1400" b="0" i="0" u="none" strike="noStrike" cap="none" spc="0" dirty="0" smtClean="0">
              <a:latin typeface="Calibri"/>
              <a:ea typeface="Arial"/>
              <a:cs typeface="Arial"/>
            </a:rPr>
            <a:t>Un adossement sur les </a:t>
          </a:r>
          <a:r>
            <a:rPr lang="fr-FR" sz="1400" b="0" i="0" u="none" strike="noStrike" cap="none" spc="0" dirty="0">
              <a:latin typeface="Calibri"/>
              <a:ea typeface="Arial"/>
              <a:cs typeface="Arial"/>
            </a:rPr>
            <a:t>activités et tâches qui s’appuie sur un contexte </a:t>
          </a:r>
          <a:r>
            <a:rPr lang="fr-FR" sz="1400" b="0" i="0" u="none" strike="noStrike" cap="none" spc="0" dirty="0" smtClean="0">
              <a:latin typeface="Calibri"/>
              <a:ea typeface="Arial"/>
              <a:cs typeface="Arial"/>
            </a:rPr>
            <a:t>professionnel</a:t>
          </a:r>
        </a:p>
        <a:p>
          <a:pPr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 sz="1400" b="0" i="0" u="none" strike="noStrike" cap="none" spc="0" dirty="0" smtClean="0">
              <a:latin typeface="Calibri"/>
              <a:cs typeface="Arial"/>
            </a:rPr>
            <a:t>Pour développer les compétences</a:t>
          </a:r>
          <a:endParaRPr lang="fr-FR" sz="1400" dirty="0"/>
        </a:p>
        <a:p>
          <a:pPr marL="0" indent="0" algn="ctr" defTabSz="1244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fr-FR" sz="1400" dirty="0"/>
        </a:p>
      </dgm:t>
    </dgm:pt>
    <dgm:pt modelId="{89BC4B50-3E7A-45D3-852C-53A04290CCBF}" type="parTrans" cxnId="{6E7CE69E-A517-4FE0-9CB4-DD68379C0A2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FADB933-0C0B-4E9F-AFF5-488DC0132BF3}" type="sibTrans" cxnId="{6E7CE69E-A517-4FE0-9CB4-DD68379C0A2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5BA7C10-6794-4D75-8384-F2D1EE354428}">
      <dgm:prSet phldrT="[Texte]" phldr="0" custT="1"/>
      <dgm:spPr bwMode="auto"/>
      <dgm:t>
        <a:bodyPr vertOverflow="overflow" horzOverflow="overflow" vert="horz" rtlCol="0" fromWordArt="0" anchor="ctr" forceAA="0" compatLnSpc="0"/>
        <a:lstStyle/>
        <a:p>
          <a:pPr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 sz="1400" b="0" i="0" u="none" strike="noStrike" cap="none" spc="0">
              <a:latin typeface="Calibri"/>
              <a:ea typeface="Arial"/>
              <a:cs typeface="Arial"/>
            </a:rPr>
            <a:t>Stratégie d’équipe sur le cycle de formation</a:t>
          </a:r>
          <a:endParaRPr lang="fr-FR" sz="1400"/>
        </a:p>
      </dgm:t>
    </dgm:pt>
    <dgm:pt modelId="{A929B3CF-B789-45AE-B70D-E9CA2A541005}" type="parTrans" cxnId="{FE6A3237-6F74-43A0-A3EC-DC22A50335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1900CF7-B0F1-49C0-9596-8B9B53CABADE}" type="sibTrans" cxnId="{FE6A3237-6F74-43A0-A3EC-DC22A50335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A650AF6-DAFF-4FA7-B067-8EA30B233480}" type="pres">
      <dgm:prSet presAssocID="{B8E3D870-0646-4007-8DB1-946558F50A57}" presName="composite" presStyleCnt="0">
        <dgm:presLayoutVars>
          <dgm:chMax val="1"/>
          <dgm:dir/>
          <dgm:resizeHandles val="exact"/>
        </dgm:presLayoutVars>
      </dgm:prSet>
      <dgm:spPr bwMode="auto"/>
      <dgm:t>
        <a:bodyPr/>
        <a:lstStyle/>
        <a:p>
          <a:endParaRPr lang="fr-FR"/>
        </a:p>
      </dgm:t>
    </dgm:pt>
    <dgm:pt modelId="{9D2366A3-2A17-4DC7-8F66-ACBE0D6425C7}" type="pres">
      <dgm:prSet presAssocID="{B8E3D870-0646-4007-8DB1-946558F50A57}" presName="radial" presStyleCnt="0">
        <dgm:presLayoutVars>
          <dgm:animLvl val="ctr"/>
        </dgm:presLayoutVars>
      </dgm:prSet>
      <dgm:spPr bwMode="auto"/>
    </dgm:pt>
    <dgm:pt modelId="{2A37702E-DADC-4356-BCD5-B869A78375A7}" type="pres">
      <dgm:prSet presAssocID="{93564740-D7CB-4D7A-95DC-57DF5BCA6F0E}" presName="centerShape" presStyleLbl="vennNode1" presStyleIdx="0" presStyleCnt="5"/>
      <dgm:spPr bwMode="auto"/>
      <dgm:t>
        <a:bodyPr/>
        <a:lstStyle/>
        <a:p>
          <a:endParaRPr lang="fr-FR"/>
        </a:p>
      </dgm:t>
    </dgm:pt>
    <dgm:pt modelId="{23FAF4AB-09B0-4C1A-ACFA-64A7B1DBBC5A}" type="pres">
      <dgm:prSet presAssocID="{1E1B6361-8D86-4F83-A79E-D4A3BD5F9A37}" presName="node" presStyleLbl="vennNode1" presStyleIdx="1" presStyleCnt="5" custLinFactX="103716" custLinFactY="46883" custRadScaleRad="97476" custRadScaleInc="50012">
        <dgm:presLayoutVars>
          <dgm:bulletEnabled val="1"/>
        </dgm:presLayoutVars>
      </dgm:prSet>
      <dgm:spPr bwMode="auto"/>
      <dgm:t>
        <a:bodyPr/>
        <a:lstStyle/>
        <a:p>
          <a:endParaRPr lang="fr-FR"/>
        </a:p>
      </dgm:t>
    </dgm:pt>
    <dgm:pt modelId="{2E261F42-2AF0-4249-B1B7-A30941416196}" type="pres">
      <dgm:prSet presAssocID="{92A543EA-F179-4054-95C7-DAC0E14AEF8C}" presName="node" presStyleLbl="vennNode1" presStyleIdx="2" presStyleCnt="5" custLinFactX="-7683" custLinFactY="50000" custRadScaleRad="97826" custRadScaleInc="32486">
        <dgm:presLayoutVars>
          <dgm:bulletEnabled val="1"/>
        </dgm:presLayoutVars>
      </dgm:prSet>
      <dgm:spPr bwMode="auto"/>
      <dgm:t>
        <a:bodyPr/>
        <a:lstStyle/>
        <a:p>
          <a:endParaRPr lang="fr-FR"/>
        </a:p>
      </dgm:t>
    </dgm:pt>
    <dgm:pt modelId="{12944FF6-036E-4C9A-BA5F-CC862935F9CF}" type="pres">
      <dgm:prSet presAssocID="{D191BF86-8923-4D6A-87C7-DA1B91CB8B36}" presName="node" presStyleLbl="vennNode1" presStyleIdx="3" presStyleCnt="5" custLinFactX="-98592" custLinFactY="-50001" custRadScaleRad="96081" custRadScaleInc="54989">
        <dgm:presLayoutVars>
          <dgm:bulletEnabled val="1"/>
        </dgm:presLayoutVars>
      </dgm:prSet>
      <dgm:spPr bwMode="auto"/>
      <dgm:t>
        <a:bodyPr/>
        <a:lstStyle/>
        <a:p>
          <a:endParaRPr lang="fr-FR"/>
        </a:p>
      </dgm:t>
    </dgm:pt>
    <dgm:pt modelId="{D699F520-C304-4F85-B108-273AB1ADB3D6}" type="pres">
      <dgm:prSet presAssocID="{45BA7C10-6794-4D75-8384-F2D1EE354428}" presName="node" presStyleLbl="vennNode1" presStyleIdx="4" presStyleCnt="5" custLinFactX="9603" custLinFactY="-61460" custRadScaleRad="97190" custRadScaleInc="28123">
        <dgm:presLayoutVars>
          <dgm:bulletEnabled val="1"/>
        </dgm:presLayoutVars>
      </dgm:prSet>
      <dgm:spPr bwMode="auto"/>
      <dgm:t>
        <a:bodyPr/>
        <a:lstStyle/>
        <a:p>
          <a:endParaRPr lang="fr-FR"/>
        </a:p>
      </dgm:t>
    </dgm:pt>
  </dgm:ptLst>
  <dgm:cxnLst>
    <dgm:cxn modelId="{024CA6D6-C2DE-4862-88E9-7C5FD4771E8B}" type="presOf" srcId="{93564740-D7CB-4D7A-95DC-57DF5BCA6F0E}" destId="{2A37702E-DADC-4356-BCD5-B869A78375A7}" srcOrd="0" destOrd="0" presId="urn:microsoft.com/office/officeart/2005/8/layout/radial3"/>
    <dgm:cxn modelId="{B0547AB3-5E01-4415-844A-EF860BBFD619}" type="presOf" srcId="{92A543EA-F179-4054-95C7-DAC0E14AEF8C}" destId="{2E261F42-2AF0-4249-B1B7-A30941416196}" srcOrd="0" destOrd="0" presId="urn:microsoft.com/office/officeart/2005/8/layout/radial3"/>
    <dgm:cxn modelId="{38D0BA2C-32E9-45F6-9F28-35D304FE726A}" type="presOf" srcId="{D191BF86-8923-4D6A-87C7-DA1B91CB8B36}" destId="{12944FF6-036E-4C9A-BA5F-CC862935F9CF}" srcOrd="0" destOrd="0" presId="urn:microsoft.com/office/officeart/2005/8/layout/radial3"/>
    <dgm:cxn modelId="{E810E93A-CC18-49AC-B338-AD21F54A3418}" type="presOf" srcId="{1E1B6361-8D86-4F83-A79E-D4A3BD5F9A37}" destId="{23FAF4AB-09B0-4C1A-ACFA-64A7B1DBBC5A}" srcOrd="0" destOrd="0" presId="urn:microsoft.com/office/officeart/2005/8/layout/radial3"/>
    <dgm:cxn modelId="{6E7CE69E-A517-4FE0-9CB4-DD68379C0A29}" srcId="{93564740-D7CB-4D7A-95DC-57DF5BCA6F0E}" destId="{D191BF86-8923-4D6A-87C7-DA1B91CB8B36}" srcOrd="2" destOrd="0" parTransId="{89BC4B50-3E7A-45D3-852C-53A04290CCBF}" sibTransId="{1FADB933-0C0B-4E9F-AFF5-488DC0132BF3}"/>
    <dgm:cxn modelId="{FE6A3237-6F74-43A0-A3EC-DC22A50335B3}" srcId="{93564740-D7CB-4D7A-95DC-57DF5BCA6F0E}" destId="{45BA7C10-6794-4D75-8384-F2D1EE354428}" srcOrd="3" destOrd="0" parTransId="{A929B3CF-B789-45AE-B70D-E9CA2A541005}" sibTransId="{B1900CF7-B0F1-49C0-9596-8B9B53CABADE}"/>
    <dgm:cxn modelId="{B0A4553F-6608-40D1-BD1C-491981C23BAD}" type="presOf" srcId="{B8E3D870-0646-4007-8DB1-946558F50A57}" destId="{9A650AF6-DAFF-4FA7-B067-8EA30B233480}" srcOrd="0" destOrd="0" presId="urn:microsoft.com/office/officeart/2005/8/layout/radial3"/>
    <dgm:cxn modelId="{C617EBC6-0510-43D7-9D0B-F1E81BB0D6A4}" type="presOf" srcId="{45BA7C10-6794-4D75-8384-F2D1EE354428}" destId="{D699F520-C304-4F85-B108-273AB1ADB3D6}" srcOrd="0" destOrd="0" presId="urn:microsoft.com/office/officeart/2005/8/layout/radial3"/>
    <dgm:cxn modelId="{B658982A-68FF-4C3C-92BC-B7829F7AF863}" srcId="{93564740-D7CB-4D7A-95DC-57DF5BCA6F0E}" destId="{92A543EA-F179-4054-95C7-DAC0E14AEF8C}" srcOrd="1" destOrd="0" parTransId="{114C56B0-82C6-4845-8BCE-CC5CC11F59DD}" sibTransId="{A3341945-930C-4910-802B-143F7695AEB7}"/>
    <dgm:cxn modelId="{9EA7223B-1E9F-4567-BAF7-1570A55EF43E}" srcId="{B8E3D870-0646-4007-8DB1-946558F50A57}" destId="{93564740-D7CB-4D7A-95DC-57DF5BCA6F0E}" srcOrd="0" destOrd="0" parTransId="{743D6D29-A4A7-4C32-B787-BF7842FB98A7}" sibTransId="{59D9705D-E1D6-42B5-949D-7DB3F6925864}"/>
    <dgm:cxn modelId="{93E47699-C7FD-4A82-ADAE-B4C777240C44}" srcId="{93564740-D7CB-4D7A-95DC-57DF5BCA6F0E}" destId="{1E1B6361-8D86-4F83-A79E-D4A3BD5F9A37}" srcOrd="0" destOrd="0" parTransId="{52595F01-16BE-48EC-AB02-8E1388F5F041}" sibTransId="{DFA3F607-5C01-4706-8A2C-A66525E0C768}"/>
    <dgm:cxn modelId="{39A376D2-E0B9-453C-BE28-A1A20A55BBCA}" type="presParOf" srcId="{9A650AF6-DAFF-4FA7-B067-8EA30B233480}" destId="{9D2366A3-2A17-4DC7-8F66-ACBE0D6425C7}" srcOrd="0" destOrd="0" presId="urn:microsoft.com/office/officeart/2005/8/layout/radial3"/>
    <dgm:cxn modelId="{A8E1AF7B-3671-4AD1-992A-28ADC4BAC806}" type="presParOf" srcId="{9D2366A3-2A17-4DC7-8F66-ACBE0D6425C7}" destId="{2A37702E-DADC-4356-BCD5-B869A78375A7}" srcOrd="0" destOrd="0" presId="urn:microsoft.com/office/officeart/2005/8/layout/radial3"/>
    <dgm:cxn modelId="{9F278A73-1637-4AF8-A452-187D765FE98B}" type="presParOf" srcId="{9D2366A3-2A17-4DC7-8F66-ACBE0D6425C7}" destId="{23FAF4AB-09B0-4C1A-ACFA-64A7B1DBBC5A}" srcOrd="1" destOrd="0" presId="urn:microsoft.com/office/officeart/2005/8/layout/radial3"/>
    <dgm:cxn modelId="{1A29B262-A417-4BD1-A0E9-D4898D9137E1}" type="presParOf" srcId="{9D2366A3-2A17-4DC7-8F66-ACBE0D6425C7}" destId="{2E261F42-2AF0-4249-B1B7-A30941416196}" srcOrd="2" destOrd="0" presId="urn:microsoft.com/office/officeart/2005/8/layout/radial3"/>
    <dgm:cxn modelId="{8A3FFDAD-C524-4B35-8919-ED78A7DA5D33}" type="presParOf" srcId="{9D2366A3-2A17-4DC7-8F66-ACBE0D6425C7}" destId="{12944FF6-036E-4C9A-BA5F-CC862935F9CF}" srcOrd="3" destOrd="0" presId="urn:microsoft.com/office/officeart/2005/8/layout/radial3"/>
    <dgm:cxn modelId="{4DB5A950-5F51-402F-A1FB-431B561C5748}" type="presParOf" srcId="{9D2366A3-2A17-4DC7-8F66-ACBE0D6425C7}" destId="{D699F520-C304-4F85-B108-273AB1ADB3D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BC2C07-FBAE-4B58-86C1-4F82C03D424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5040A76-3881-4B7B-BC5E-A5EA80F270AB}">
      <dgm:prSet phldrT="[Texte]"/>
      <dgm:spPr/>
      <dgm:t>
        <a:bodyPr/>
        <a:lstStyle/>
        <a:p>
          <a:r>
            <a:rPr lang="fr-FR" b="0" i="0" smtClean="0"/>
            <a:t>Utilisation d’un système </a:t>
          </a:r>
          <a:r>
            <a:rPr lang="fr-FR" b="0" i="0" dirty="0" smtClean="0"/>
            <a:t>de commandes électriques d’un moteur</a:t>
          </a:r>
          <a:r>
            <a:rPr lang="fr-FR" dirty="0" smtClean="0"/>
            <a:t/>
          </a:r>
          <a:br>
            <a:rPr lang="fr-FR" dirty="0" smtClean="0"/>
          </a:br>
          <a:endParaRPr lang="fr-FR" dirty="0"/>
        </a:p>
      </dgm:t>
    </dgm:pt>
    <dgm:pt modelId="{C3F9BFF7-2EE1-462F-A626-394E61FD1ED3}" type="parTrans" cxnId="{B7B6FE38-850F-49B9-9681-E814094D63DC}">
      <dgm:prSet/>
      <dgm:spPr/>
      <dgm:t>
        <a:bodyPr/>
        <a:lstStyle/>
        <a:p>
          <a:endParaRPr lang="fr-FR"/>
        </a:p>
      </dgm:t>
    </dgm:pt>
    <dgm:pt modelId="{23C0F8B1-F565-495E-8A38-6FE178703206}" type="sibTrans" cxnId="{B7B6FE38-850F-49B9-9681-E814094D63DC}">
      <dgm:prSet/>
      <dgm:spPr/>
      <dgm:t>
        <a:bodyPr/>
        <a:lstStyle/>
        <a:p>
          <a:endParaRPr lang="fr-FR"/>
        </a:p>
      </dgm:t>
    </dgm:pt>
    <dgm:pt modelId="{10548EDA-A1F4-44C9-92DB-634BC97E3CC4}">
      <dgm:prSet phldrT="[Texte]"/>
      <dgm:spPr/>
      <dgm:t>
        <a:bodyPr/>
        <a:lstStyle/>
        <a:p>
          <a:r>
            <a:rPr lang="fr-FR" b="0" i="0" dirty="0" smtClean="0"/>
            <a:t>Mise en service du moteur et contrôles</a:t>
          </a:r>
          <a:r>
            <a:rPr lang="fr-FR" dirty="0" smtClean="0"/>
            <a:t/>
          </a:r>
          <a:br>
            <a:rPr lang="fr-FR" dirty="0" smtClean="0"/>
          </a:br>
          <a:endParaRPr lang="fr-FR" dirty="0"/>
        </a:p>
      </dgm:t>
    </dgm:pt>
    <dgm:pt modelId="{76A41AB5-0D08-48EF-ACA2-2F68841A2847}" type="parTrans" cxnId="{1EA8AB4F-36BE-4497-BC05-BC562C822500}">
      <dgm:prSet/>
      <dgm:spPr/>
      <dgm:t>
        <a:bodyPr/>
        <a:lstStyle/>
        <a:p>
          <a:endParaRPr lang="fr-FR"/>
        </a:p>
      </dgm:t>
    </dgm:pt>
    <dgm:pt modelId="{D12499BC-3D03-465B-B2AA-C9EE8998BE61}" type="sibTrans" cxnId="{1EA8AB4F-36BE-4497-BC05-BC562C822500}">
      <dgm:prSet/>
      <dgm:spPr/>
      <dgm:t>
        <a:bodyPr/>
        <a:lstStyle/>
        <a:p>
          <a:endParaRPr lang="fr-FR"/>
        </a:p>
      </dgm:t>
    </dgm:pt>
    <dgm:pt modelId="{6AFCFBED-AEE9-4B8D-B442-B4A32ED39AB7}">
      <dgm:prSet phldrT="[Texte]"/>
      <dgm:spPr/>
      <dgm:t>
        <a:bodyPr/>
        <a:lstStyle/>
        <a:p>
          <a:r>
            <a:rPr lang="fr-FR" b="0" i="0" dirty="0" smtClean="0"/>
            <a:t>Paramétrage informatique du système de commande moteur</a:t>
          </a:r>
          <a:r>
            <a:rPr lang="fr-FR" dirty="0" smtClean="0"/>
            <a:t/>
          </a:r>
          <a:br>
            <a:rPr lang="fr-FR" dirty="0" smtClean="0"/>
          </a:br>
          <a:endParaRPr lang="fr-FR" dirty="0"/>
        </a:p>
      </dgm:t>
    </dgm:pt>
    <dgm:pt modelId="{39EC4822-1B82-4D69-A763-F5AFE9E8D2D1}" type="parTrans" cxnId="{67CC9854-632B-4504-9FB4-2FB488404B84}">
      <dgm:prSet/>
      <dgm:spPr/>
      <dgm:t>
        <a:bodyPr/>
        <a:lstStyle/>
        <a:p>
          <a:endParaRPr lang="fr-FR"/>
        </a:p>
      </dgm:t>
    </dgm:pt>
    <dgm:pt modelId="{B6110F72-77A1-4DE2-B7B7-C141EFBF9A92}" type="sibTrans" cxnId="{67CC9854-632B-4504-9FB4-2FB488404B84}">
      <dgm:prSet/>
      <dgm:spPr/>
      <dgm:t>
        <a:bodyPr/>
        <a:lstStyle/>
        <a:p>
          <a:endParaRPr lang="fr-FR"/>
        </a:p>
      </dgm:t>
    </dgm:pt>
    <dgm:pt modelId="{78376C37-C8B2-44B4-94C7-068AAF098112}">
      <dgm:prSet/>
      <dgm:spPr/>
      <dgm:t>
        <a:bodyPr/>
        <a:lstStyle/>
        <a:p>
          <a:r>
            <a:rPr lang="fr-FR" b="0" i="0" dirty="0" smtClean="0"/>
            <a:t>Intégration de l’équipement dans le poste de pilotage</a:t>
          </a:r>
          <a:r>
            <a:rPr lang="fr-FR" dirty="0" smtClean="0"/>
            <a:t/>
          </a:r>
          <a:br>
            <a:rPr lang="fr-FR" dirty="0" smtClean="0"/>
          </a:br>
          <a:endParaRPr lang="fr-FR" dirty="0"/>
        </a:p>
      </dgm:t>
    </dgm:pt>
    <dgm:pt modelId="{EDC36E78-D013-45A1-80CD-B4D3FF995F0F}" type="parTrans" cxnId="{E74CE90B-C9DC-4B8F-A906-BDF9A4C42C30}">
      <dgm:prSet/>
      <dgm:spPr/>
      <dgm:t>
        <a:bodyPr/>
        <a:lstStyle/>
        <a:p>
          <a:endParaRPr lang="fr-FR"/>
        </a:p>
      </dgm:t>
    </dgm:pt>
    <dgm:pt modelId="{808E670E-540B-4B67-AB1F-BE158981D393}" type="sibTrans" cxnId="{E74CE90B-C9DC-4B8F-A906-BDF9A4C42C30}">
      <dgm:prSet/>
      <dgm:spPr/>
      <dgm:t>
        <a:bodyPr/>
        <a:lstStyle/>
        <a:p>
          <a:endParaRPr lang="fr-FR"/>
        </a:p>
      </dgm:t>
    </dgm:pt>
    <dgm:pt modelId="{7EA2153A-11D1-4C0C-AC2D-BFAE2F293B1F}" type="pres">
      <dgm:prSet presAssocID="{9BBC2C07-FBAE-4B58-86C1-4F82C03D424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BB69E5C-16A8-455B-8051-A518E586553F}" type="pres">
      <dgm:prSet presAssocID="{9BBC2C07-FBAE-4B58-86C1-4F82C03D424D}" presName="arrow" presStyleLbl="bgShp" presStyleIdx="0" presStyleCnt="1"/>
      <dgm:spPr/>
    </dgm:pt>
    <dgm:pt modelId="{1C8F064B-88AC-407D-8105-8C5C94C2AD29}" type="pres">
      <dgm:prSet presAssocID="{9BBC2C07-FBAE-4B58-86C1-4F82C03D424D}" presName="arrowDiagram4" presStyleCnt="0"/>
      <dgm:spPr/>
    </dgm:pt>
    <dgm:pt modelId="{565A0BFA-B2FF-49EE-9553-21E39E360020}" type="pres">
      <dgm:prSet presAssocID="{E5040A76-3881-4B7B-BC5E-A5EA80F270AB}" presName="bullet4a" presStyleLbl="node1" presStyleIdx="0" presStyleCnt="4"/>
      <dgm:spPr/>
    </dgm:pt>
    <dgm:pt modelId="{2AE7C668-F85E-4BC0-B1D4-943F1396EDDB}" type="pres">
      <dgm:prSet presAssocID="{E5040A76-3881-4B7B-BC5E-A5EA80F270AB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F6E7B3-7A44-4EBF-AD2D-ACB6D9DB758F}" type="pres">
      <dgm:prSet presAssocID="{78376C37-C8B2-44B4-94C7-068AAF098112}" presName="bullet4b" presStyleLbl="node1" presStyleIdx="1" presStyleCnt="4"/>
      <dgm:spPr/>
    </dgm:pt>
    <dgm:pt modelId="{92D38206-4FAF-447D-A9E8-30C34E41DE80}" type="pres">
      <dgm:prSet presAssocID="{78376C37-C8B2-44B4-94C7-068AAF098112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D80414-A21A-4A3C-B22B-41428492BDDE}" type="pres">
      <dgm:prSet presAssocID="{6AFCFBED-AEE9-4B8D-B442-B4A32ED39AB7}" presName="bullet4c" presStyleLbl="node1" presStyleIdx="2" presStyleCnt="4"/>
      <dgm:spPr/>
    </dgm:pt>
    <dgm:pt modelId="{8F1444BE-85B6-450A-9B0E-234E94B22268}" type="pres">
      <dgm:prSet presAssocID="{6AFCFBED-AEE9-4B8D-B442-B4A32ED39AB7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917839-825E-475F-9491-913B950229BF}" type="pres">
      <dgm:prSet presAssocID="{10548EDA-A1F4-44C9-92DB-634BC97E3CC4}" presName="bullet4d" presStyleLbl="node1" presStyleIdx="3" presStyleCnt="4"/>
      <dgm:spPr/>
    </dgm:pt>
    <dgm:pt modelId="{CE844A66-8EC5-46D0-AC3F-A5D18A18D88F}" type="pres">
      <dgm:prSet presAssocID="{10548EDA-A1F4-44C9-92DB-634BC97E3CC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3F342ED-B391-4A9C-8ED6-A5C261A738EF}" type="presOf" srcId="{6AFCFBED-AEE9-4B8D-B442-B4A32ED39AB7}" destId="{8F1444BE-85B6-450A-9B0E-234E94B22268}" srcOrd="0" destOrd="0" presId="urn:microsoft.com/office/officeart/2005/8/layout/arrow2"/>
    <dgm:cxn modelId="{67CC9854-632B-4504-9FB4-2FB488404B84}" srcId="{9BBC2C07-FBAE-4B58-86C1-4F82C03D424D}" destId="{6AFCFBED-AEE9-4B8D-B442-B4A32ED39AB7}" srcOrd="2" destOrd="0" parTransId="{39EC4822-1B82-4D69-A763-F5AFE9E8D2D1}" sibTransId="{B6110F72-77A1-4DE2-B7B7-C141EFBF9A92}"/>
    <dgm:cxn modelId="{61461044-C6F9-46A0-99E1-14FAF70FF4F4}" type="presOf" srcId="{10548EDA-A1F4-44C9-92DB-634BC97E3CC4}" destId="{CE844A66-8EC5-46D0-AC3F-A5D18A18D88F}" srcOrd="0" destOrd="0" presId="urn:microsoft.com/office/officeart/2005/8/layout/arrow2"/>
    <dgm:cxn modelId="{B7B6FE38-850F-49B9-9681-E814094D63DC}" srcId="{9BBC2C07-FBAE-4B58-86C1-4F82C03D424D}" destId="{E5040A76-3881-4B7B-BC5E-A5EA80F270AB}" srcOrd="0" destOrd="0" parTransId="{C3F9BFF7-2EE1-462F-A626-394E61FD1ED3}" sibTransId="{23C0F8B1-F565-495E-8A38-6FE178703206}"/>
    <dgm:cxn modelId="{E887C14B-5FF0-4A92-9128-E3069614F064}" type="presOf" srcId="{78376C37-C8B2-44B4-94C7-068AAF098112}" destId="{92D38206-4FAF-447D-A9E8-30C34E41DE80}" srcOrd="0" destOrd="0" presId="urn:microsoft.com/office/officeart/2005/8/layout/arrow2"/>
    <dgm:cxn modelId="{1EA8AB4F-36BE-4497-BC05-BC562C822500}" srcId="{9BBC2C07-FBAE-4B58-86C1-4F82C03D424D}" destId="{10548EDA-A1F4-44C9-92DB-634BC97E3CC4}" srcOrd="3" destOrd="0" parTransId="{76A41AB5-0D08-48EF-ACA2-2F68841A2847}" sibTransId="{D12499BC-3D03-465B-B2AA-C9EE8998BE61}"/>
    <dgm:cxn modelId="{DF9A9AAF-B01C-428A-AF6A-97DEA2AAA4F6}" type="presOf" srcId="{E5040A76-3881-4B7B-BC5E-A5EA80F270AB}" destId="{2AE7C668-F85E-4BC0-B1D4-943F1396EDDB}" srcOrd="0" destOrd="0" presId="urn:microsoft.com/office/officeart/2005/8/layout/arrow2"/>
    <dgm:cxn modelId="{672C69CD-D474-4003-88D7-918C5650C413}" type="presOf" srcId="{9BBC2C07-FBAE-4B58-86C1-4F82C03D424D}" destId="{7EA2153A-11D1-4C0C-AC2D-BFAE2F293B1F}" srcOrd="0" destOrd="0" presId="urn:microsoft.com/office/officeart/2005/8/layout/arrow2"/>
    <dgm:cxn modelId="{E74CE90B-C9DC-4B8F-A906-BDF9A4C42C30}" srcId="{9BBC2C07-FBAE-4B58-86C1-4F82C03D424D}" destId="{78376C37-C8B2-44B4-94C7-068AAF098112}" srcOrd="1" destOrd="0" parTransId="{EDC36E78-D013-45A1-80CD-B4D3FF995F0F}" sibTransId="{808E670E-540B-4B67-AB1F-BE158981D393}"/>
    <dgm:cxn modelId="{6820B73A-F2C1-4AD2-9BE5-9DD90CD97E3B}" type="presParOf" srcId="{7EA2153A-11D1-4C0C-AC2D-BFAE2F293B1F}" destId="{9BB69E5C-16A8-455B-8051-A518E586553F}" srcOrd="0" destOrd="0" presId="urn:microsoft.com/office/officeart/2005/8/layout/arrow2"/>
    <dgm:cxn modelId="{441923AB-17D7-435C-8072-F8C4347468C9}" type="presParOf" srcId="{7EA2153A-11D1-4C0C-AC2D-BFAE2F293B1F}" destId="{1C8F064B-88AC-407D-8105-8C5C94C2AD29}" srcOrd="1" destOrd="0" presId="urn:microsoft.com/office/officeart/2005/8/layout/arrow2"/>
    <dgm:cxn modelId="{5A0EED80-971E-4E54-B83B-E58864ED77C2}" type="presParOf" srcId="{1C8F064B-88AC-407D-8105-8C5C94C2AD29}" destId="{565A0BFA-B2FF-49EE-9553-21E39E360020}" srcOrd="0" destOrd="0" presId="urn:microsoft.com/office/officeart/2005/8/layout/arrow2"/>
    <dgm:cxn modelId="{4188BFED-9A35-417D-AFF1-127A519DE130}" type="presParOf" srcId="{1C8F064B-88AC-407D-8105-8C5C94C2AD29}" destId="{2AE7C668-F85E-4BC0-B1D4-943F1396EDDB}" srcOrd="1" destOrd="0" presId="urn:microsoft.com/office/officeart/2005/8/layout/arrow2"/>
    <dgm:cxn modelId="{11A9A2C7-911A-49EC-9161-69528C8C4E10}" type="presParOf" srcId="{1C8F064B-88AC-407D-8105-8C5C94C2AD29}" destId="{3BF6E7B3-7A44-4EBF-AD2D-ACB6D9DB758F}" srcOrd="2" destOrd="0" presId="urn:microsoft.com/office/officeart/2005/8/layout/arrow2"/>
    <dgm:cxn modelId="{E98BD552-DC27-4AD9-8CF8-A92A6B991E66}" type="presParOf" srcId="{1C8F064B-88AC-407D-8105-8C5C94C2AD29}" destId="{92D38206-4FAF-447D-A9E8-30C34E41DE80}" srcOrd="3" destOrd="0" presId="urn:microsoft.com/office/officeart/2005/8/layout/arrow2"/>
    <dgm:cxn modelId="{4B9602B3-6AAC-4C76-813C-FD99B93362F0}" type="presParOf" srcId="{1C8F064B-88AC-407D-8105-8C5C94C2AD29}" destId="{D1D80414-A21A-4A3C-B22B-41428492BDDE}" srcOrd="4" destOrd="0" presId="urn:microsoft.com/office/officeart/2005/8/layout/arrow2"/>
    <dgm:cxn modelId="{FC4F144D-85A2-4859-87AD-1175090B12F6}" type="presParOf" srcId="{1C8F064B-88AC-407D-8105-8C5C94C2AD29}" destId="{8F1444BE-85B6-450A-9B0E-234E94B22268}" srcOrd="5" destOrd="0" presId="urn:microsoft.com/office/officeart/2005/8/layout/arrow2"/>
    <dgm:cxn modelId="{52E350DD-B383-4FB3-ABF4-99F4D6E8952B}" type="presParOf" srcId="{1C8F064B-88AC-407D-8105-8C5C94C2AD29}" destId="{75917839-825E-475F-9491-913B950229BF}" srcOrd="6" destOrd="0" presId="urn:microsoft.com/office/officeart/2005/8/layout/arrow2"/>
    <dgm:cxn modelId="{228591AA-0BD1-4F4A-98C7-9DC034AF728B}" type="presParOf" srcId="{1C8F064B-88AC-407D-8105-8C5C94C2AD29}" destId="{CE844A66-8EC5-46D0-AC3F-A5D18A18D88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37702E-DADC-4356-BCD5-B869A78375A7}">
      <dsp:nvSpPr>
        <dsp:cNvPr id="0" name=""/>
        <dsp:cNvSpPr/>
      </dsp:nvSpPr>
      <dsp:spPr bwMode="auto">
        <a:xfrm>
          <a:off x="3414888" y="1608666"/>
          <a:ext cx="4007555" cy="40075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Overflow="overflow" horzOverflow="overflow" vert="horz" wrap="square" lIns="60960" tIns="60960" rIns="60960" bIns="60960" numCol="1" spcCol="1270" rtlCol="0" fromWordArt="0" anchor="ctr" anchorCtr="0" forceAA="0" compatLnSpc="0">
          <a:noAutofit/>
        </a:bodyPr>
        <a:lstStyle/>
        <a:p>
          <a:pPr lvl="0" algn="ctr" defTabSz="12890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fr-FR" sz="4800" b="0" i="0" u="none" strike="noStrike" kern="1200" cap="none" spc="0">
              <a:latin typeface="Calibri"/>
              <a:ea typeface="Arial"/>
              <a:cs typeface="Arial"/>
            </a:rPr>
            <a:t>Se projeter à la rentrée 2023</a:t>
          </a:r>
          <a:endParaRPr lang="fr-FR" sz="4800" kern="1200"/>
        </a:p>
      </dsp:txBody>
      <dsp:txXfrm>
        <a:off x="3414888" y="1608666"/>
        <a:ext cx="4007555" cy="4007555"/>
      </dsp:txXfrm>
    </dsp:sp>
    <dsp:sp modelId="{23FAF4AB-09B0-4C1A-ACFA-64A7B1DBBC5A}">
      <dsp:nvSpPr>
        <dsp:cNvPr id="0" name=""/>
        <dsp:cNvSpPr/>
      </dsp:nvSpPr>
      <dsp:spPr bwMode="auto">
        <a:xfrm>
          <a:off x="6215972" y="812037"/>
          <a:ext cx="2003777" cy="20037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Overflow="overflow" horzOverflow="overflow" vert="horz" wrap="square" lIns="17780" tIns="17780" rIns="17780" bIns="17780" numCol="1" spcCol="1270" rtlCol="0" fromWordArt="0" anchor="ctr" anchorCtr="0" forceAA="0" compatLnSpc="0">
          <a:noAutofit/>
        </a:bodyPr>
        <a:lstStyle/>
        <a:p>
          <a:pPr marL="0" lvl="0" indent="0" algn="ctr" defTabSz="12445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fr-FR" sz="1400" b="0" i="0" u="none" strike="noStrike" kern="1200" cap="none" spc="0">
              <a:latin typeface="Calibri"/>
              <a:ea typeface="Calibri"/>
              <a:cs typeface="Calibri"/>
            </a:rPr>
            <a:t>Ressources nationales évolutives et participatives</a:t>
          </a:r>
          <a:endParaRPr lang="fr-FR" sz="1400" kern="1200"/>
        </a:p>
      </dsp:txBody>
      <dsp:txXfrm>
        <a:off x="6215972" y="812037"/>
        <a:ext cx="2003777" cy="2003777"/>
      </dsp:txXfrm>
    </dsp:sp>
    <dsp:sp modelId="{2E261F42-2AF0-4249-B1B7-A30941416196}">
      <dsp:nvSpPr>
        <dsp:cNvPr id="0" name=""/>
        <dsp:cNvSpPr/>
      </dsp:nvSpPr>
      <dsp:spPr bwMode="auto">
        <a:xfrm>
          <a:off x="6644622" y="3857565"/>
          <a:ext cx="2003777" cy="20037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Overflow="overflow" horzOverflow="overflow" vert="horz" wrap="square" lIns="17780" tIns="17780" rIns="17780" bIns="17780" numCol="1" spcCol="1270" rtlCol="0" fromWordArt="0" anchor="ctr" anchorCtr="0" forceAA="0" compatLnSpc="0">
          <a:noAutofit/>
        </a:bodyPr>
        <a:lstStyle/>
        <a:p>
          <a:pPr marL="0" lvl="0" indent="0" algn="ctr" defTabSz="12445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fr-FR" sz="1400" b="0" i="0" u="none" strike="noStrike" kern="1200" cap="none" spc="0">
              <a:latin typeface="Calibri"/>
              <a:ea typeface="Calibri"/>
              <a:cs typeface="Calibri"/>
            </a:rPr>
            <a:t>Appréhender les deux postures formatives et évaluatives</a:t>
          </a:r>
          <a:endParaRPr lang="fr-FR" sz="1400" kern="1200"/>
        </a:p>
      </dsp:txBody>
      <dsp:txXfrm>
        <a:off x="6644622" y="3857565"/>
        <a:ext cx="2003777" cy="2003777"/>
      </dsp:txXfrm>
    </dsp:sp>
    <dsp:sp modelId="{12944FF6-036E-4C9A-BA5F-CC862935F9CF}">
      <dsp:nvSpPr>
        <dsp:cNvPr id="0" name=""/>
        <dsp:cNvSpPr/>
      </dsp:nvSpPr>
      <dsp:spPr bwMode="auto">
        <a:xfrm>
          <a:off x="2510294" y="4239414"/>
          <a:ext cx="2003777" cy="20037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Overflow="overflow" horzOverflow="overflow" vert="horz" wrap="square" lIns="17780" tIns="17780" rIns="17780" bIns="17780" numCol="1" spcCol="1270" rtlCol="0" fromWordArt="0" anchor="ctr" anchorCtr="0" forceAA="0" compatLnSpc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fr-FR" sz="1400" b="0" i="0" u="none" strike="noStrike" kern="1200" cap="none" spc="0" dirty="0" smtClean="0">
              <a:latin typeface="Calibri"/>
              <a:ea typeface="Arial"/>
              <a:cs typeface="Arial"/>
            </a:rPr>
            <a:t>Un adossement sur les </a:t>
          </a:r>
          <a:r>
            <a:rPr lang="fr-FR" sz="1400" b="0" i="0" u="none" strike="noStrike" kern="1200" cap="none" spc="0" dirty="0">
              <a:latin typeface="Calibri"/>
              <a:ea typeface="Arial"/>
              <a:cs typeface="Arial"/>
            </a:rPr>
            <a:t>activités et tâches qui s’appuie sur un contexte </a:t>
          </a:r>
          <a:r>
            <a:rPr lang="fr-FR" sz="1400" b="0" i="0" u="none" strike="noStrike" kern="1200" cap="none" spc="0" dirty="0" smtClean="0">
              <a:latin typeface="Calibri"/>
              <a:ea typeface="Arial"/>
              <a:cs typeface="Arial"/>
            </a:rPr>
            <a:t>professionnel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fr-FR" sz="1400" b="0" i="0" u="none" strike="noStrike" kern="1200" cap="none" spc="0" dirty="0" smtClean="0">
              <a:latin typeface="Calibri"/>
              <a:cs typeface="Arial"/>
            </a:rPr>
            <a:t>Pour développer les compétences</a:t>
          </a:r>
          <a:endParaRPr lang="fr-FR" sz="1400" kern="1200" dirty="0"/>
        </a:p>
        <a:p>
          <a:pPr marL="0" lvl="0" indent="0" algn="ctr" defTabSz="12445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endParaRPr lang="fr-FR" sz="1400" kern="1200" dirty="0"/>
        </a:p>
      </dsp:txBody>
      <dsp:txXfrm>
        <a:off x="2510294" y="4239414"/>
        <a:ext cx="2003777" cy="2003777"/>
      </dsp:txXfrm>
    </dsp:sp>
    <dsp:sp modelId="{D699F520-C304-4F85-B108-273AB1ADB3D6}">
      <dsp:nvSpPr>
        <dsp:cNvPr id="0" name=""/>
        <dsp:cNvSpPr/>
      </dsp:nvSpPr>
      <dsp:spPr bwMode="auto">
        <a:xfrm>
          <a:off x="2123771" y="1526132"/>
          <a:ext cx="2003777" cy="200377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Overflow="overflow" horzOverflow="overflow" vert="horz" wrap="square" lIns="17780" tIns="17780" rIns="17780" bIns="17780" numCol="1" spcCol="1270" rtlCol="0" fromWordArt="0" anchor="ctr" anchorCtr="0" forceAA="0" compatLnSpc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fr-FR" sz="1400" b="0" i="0" u="none" strike="noStrike" kern="1200" cap="none" spc="0">
              <a:latin typeface="Calibri"/>
              <a:ea typeface="Arial"/>
              <a:cs typeface="Arial"/>
            </a:rPr>
            <a:t>Stratégie d’équipe sur le cycle de formation</a:t>
          </a:r>
          <a:endParaRPr lang="fr-FR" sz="1400" kern="1200"/>
        </a:p>
      </dsp:txBody>
      <dsp:txXfrm>
        <a:off x="2123771" y="1526132"/>
        <a:ext cx="2003777" cy="20037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B69E5C-16A8-455B-8051-A518E586553F}">
      <dsp:nvSpPr>
        <dsp:cNvPr id="0" name=""/>
        <dsp:cNvSpPr/>
      </dsp:nvSpPr>
      <dsp:spPr>
        <a:xfrm>
          <a:off x="1447817" y="0"/>
          <a:ext cx="8745420" cy="546588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A0BFA-B2FF-49EE-9553-21E39E360020}">
      <dsp:nvSpPr>
        <dsp:cNvPr id="0" name=""/>
        <dsp:cNvSpPr/>
      </dsp:nvSpPr>
      <dsp:spPr>
        <a:xfrm>
          <a:off x="2309241" y="4064434"/>
          <a:ext cx="201144" cy="201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7C668-F85E-4BC0-B1D4-943F1396EDDB}">
      <dsp:nvSpPr>
        <dsp:cNvPr id="0" name=""/>
        <dsp:cNvSpPr/>
      </dsp:nvSpPr>
      <dsp:spPr>
        <a:xfrm>
          <a:off x="2409813" y="4165006"/>
          <a:ext cx="1495466" cy="130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582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i="0" kern="1200" smtClean="0"/>
            <a:t>Utilisation d’un système </a:t>
          </a:r>
          <a:r>
            <a:rPr lang="fr-FR" sz="1500" b="0" i="0" kern="1200" dirty="0" smtClean="0"/>
            <a:t>de commandes électriques d’un moteur</a:t>
          </a:r>
          <a:r>
            <a:rPr lang="fr-FR" sz="1500" kern="1200" dirty="0" smtClean="0"/>
            <a:t/>
          </a:r>
          <a:br>
            <a:rPr lang="fr-FR" sz="1500" kern="1200" dirty="0" smtClean="0"/>
          </a:br>
          <a:endParaRPr lang="fr-FR" sz="1500" kern="1200" dirty="0"/>
        </a:p>
      </dsp:txBody>
      <dsp:txXfrm>
        <a:off x="2409813" y="4165006"/>
        <a:ext cx="1495466" cy="1300881"/>
      </dsp:txXfrm>
    </dsp:sp>
    <dsp:sp modelId="{3BF6E7B3-7A44-4EBF-AD2D-ACB6D9DB758F}">
      <dsp:nvSpPr>
        <dsp:cNvPr id="0" name=""/>
        <dsp:cNvSpPr/>
      </dsp:nvSpPr>
      <dsp:spPr>
        <a:xfrm>
          <a:off x="3730371" y="2793068"/>
          <a:ext cx="349816" cy="349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38206-4FAF-447D-A9E8-30C34E41DE80}">
      <dsp:nvSpPr>
        <dsp:cNvPr id="0" name=""/>
        <dsp:cNvSpPr/>
      </dsp:nvSpPr>
      <dsp:spPr>
        <a:xfrm>
          <a:off x="3905280" y="2967977"/>
          <a:ext cx="1836538" cy="249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361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i="0" kern="1200" dirty="0" smtClean="0"/>
            <a:t>Intégration de l’équipement dans le poste de pilotage</a:t>
          </a:r>
          <a:r>
            <a:rPr lang="fr-FR" sz="1500" kern="1200" dirty="0" smtClean="0"/>
            <a:t/>
          </a:r>
          <a:br>
            <a:rPr lang="fr-FR" sz="1500" kern="1200" dirty="0" smtClean="0"/>
          </a:br>
          <a:endParaRPr lang="fr-FR" sz="1500" kern="1200" dirty="0"/>
        </a:p>
      </dsp:txBody>
      <dsp:txXfrm>
        <a:off x="3905280" y="2967977"/>
        <a:ext cx="1836538" cy="2497910"/>
      </dsp:txXfrm>
    </dsp:sp>
    <dsp:sp modelId="{D1D80414-A21A-4A3C-B22B-41428492BDDE}">
      <dsp:nvSpPr>
        <dsp:cNvPr id="0" name=""/>
        <dsp:cNvSpPr/>
      </dsp:nvSpPr>
      <dsp:spPr>
        <a:xfrm>
          <a:off x="5545046" y="1856215"/>
          <a:ext cx="463507" cy="463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444BE-85B6-450A-9B0E-234E94B22268}">
      <dsp:nvSpPr>
        <dsp:cNvPr id="0" name=""/>
        <dsp:cNvSpPr/>
      </dsp:nvSpPr>
      <dsp:spPr>
        <a:xfrm>
          <a:off x="5776800" y="2087969"/>
          <a:ext cx="1836538" cy="3377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603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i="0" kern="1200" dirty="0" smtClean="0"/>
            <a:t>Paramétrage informatique du système de commande moteur</a:t>
          </a:r>
          <a:r>
            <a:rPr lang="fr-FR" sz="1500" kern="1200" dirty="0" smtClean="0"/>
            <a:t/>
          </a:r>
          <a:br>
            <a:rPr lang="fr-FR" sz="1500" kern="1200" dirty="0" smtClean="0"/>
          </a:br>
          <a:endParaRPr lang="fr-FR" sz="1500" kern="1200" dirty="0"/>
        </a:p>
      </dsp:txBody>
      <dsp:txXfrm>
        <a:off x="5776800" y="2087969"/>
        <a:ext cx="1836538" cy="3377918"/>
      </dsp:txXfrm>
    </dsp:sp>
    <dsp:sp modelId="{75917839-825E-475F-9491-913B950229BF}">
      <dsp:nvSpPr>
        <dsp:cNvPr id="0" name=""/>
        <dsp:cNvSpPr/>
      </dsp:nvSpPr>
      <dsp:spPr>
        <a:xfrm>
          <a:off x="7521511" y="1236383"/>
          <a:ext cx="620924" cy="620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44A66-8EC5-46D0-AC3F-A5D18A18D88F}">
      <dsp:nvSpPr>
        <dsp:cNvPr id="0" name=""/>
        <dsp:cNvSpPr/>
      </dsp:nvSpPr>
      <dsp:spPr>
        <a:xfrm>
          <a:off x="7831974" y="1546846"/>
          <a:ext cx="1836538" cy="391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15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i="0" kern="1200" dirty="0" smtClean="0"/>
            <a:t>Mise en service du moteur et contrôles</a:t>
          </a:r>
          <a:r>
            <a:rPr lang="fr-FR" sz="1500" kern="1200" dirty="0" smtClean="0"/>
            <a:t/>
          </a:r>
          <a:br>
            <a:rPr lang="fr-FR" sz="1500" kern="1200" dirty="0" smtClean="0"/>
          </a:br>
          <a:endParaRPr lang="fr-FR" sz="1500" kern="1200" dirty="0"/>
        </a:p>
      </dsp:txBody>
      <dsp:txXfrm>
        <a:off x="7831974" y="1546846"/>
        <a:ext cx="1836538" cy="3919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74FEB-8919-4B7B-9E97-5C1EC4CA1074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2ED4-FF10-4176-BC42-731517BF0B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6621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2F164-A4FD-4222-A818-366344C38603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E6431-9DF9-45AA-B384-C282FD52C6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112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6431-9DF9-45AA-B384-C282FD52C60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616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Comprendre signification</a:t>
            </a:r>
            <a:r>
              <a:rPr lang="fr-FR" baseline="0" dirty="0"/>
              <a:t>  et les activités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6431-9DF9-45AA-B384-C282FD52C60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441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6431-9DF9-45AA-B384-C282FD52C60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7450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6431-9DF9-45AA-B384-C282FD52C60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2895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421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178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934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présentation ou de part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113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fin - Conta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463315" y="3283200"/>
            <a:ext cx="7863635" cy="21081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fr-FR"/>
              <a:t>Contacts :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9532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heme" Target="../theme/them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6B122F1-A62C-814C-9DE9-B24714E450C9}"/>
              </a:ext>
            </a:extLst>
          </p:cNvPr>
          <p:cNvSpPr/>
          <p:nvPr userDrawn="1"/>
        </p:nvSpPr>
        <p:spPr>
          <a:xfrm>
            <a:off x="1043460" y="1219201"/>
            <a:ext cx="10117960" cy="46252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8E75FC0-218F-6543-AEDF-85999A11CED2}"/>
              </a:ext>
            </a:extLst>
          </p:cNvPr>
          <p:cNvSpPr txBox="1"/>
          <p:nvPr userDrawn="1"/>
        </p:nvSpPr>
        <p:spPr>
          <a:xfrm>
            <a:off x="1258426" y="1808092"/>
            <a:ext cx="9675149" cy="181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733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3733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 LA FILIÈRE </a:t>
            </a:r>
            <a:r>
              <a:rPr lang="fr-FR" sz="3733" b="1" kern="12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MAINTENANCE NAUTIQUE</a:t>
            </a:r>
            <a:endParaRPr lang="fr-FR" sz="3733" b="1" kern="1200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3733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03000E6B-5526-0B42-9BA5-4326BEFA07FF}"/>
              </a:ext>
            </a:extLst>
          </p:cNvPr>
          <p:cNvSpPr txBox="1"/>
          <p:nvPr userDrawn="1"/>
        </p:nvSpPr>
        <p:spPr>
          <a:xfrm>
            <a:off x="1044131" y="3713280"/>
            <a:ext cx="1011728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03459" cy="10923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396727" y="3914430"/>
            <a:ext cx="1372573" cy="8529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250214" y="3926153"/>
            <a:ext cx="1113741" cy="8263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844869" y="3926152"/>
            <a:ext cx="1983404" cy="8291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606998" y="3889486"/>
            <a:ext cx="1373751" cy="8779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9244251" y="3921999"/>
            <a:ext cx="1155895" cy="8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725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6667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4267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xmlns="" id="{C812CA52-75E2-8C45-8063-24057FEDA026}"/>
              </a:ext>
            </a:extLst>
          </p:cNvPr>
          <p:cNvSpPr txBox="1"/>
          <p:nvPr userDrawn="1"/>
        </p:nvSpPr>
        <p:spPr>
          <a:xfrm>
            <a:off x="0" y="67743"/>
            <a:ext cx="12192000" cy="1024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067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067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067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6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xmlns="" id="{32627B64-766E-F047-97D6-D5A544058ED3}"/>
              </a:ext>
            </a:extLst>
          </p:cNvPr>
          <p:cNvSpPr txBox="1"/>
          <p:nvPr userDrawn="1"/>
        </p:nvSpPr>
        <p:spPr>
          <a:xfrm>
            <a:off x="138546" y="146875"/>
            <a:ext cx="4656793" cy="714315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867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867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867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867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6B122F1-A62C-814C-9DE9-B24714E450C9}"/>
              </a:ext>
            </a:extLst>
          </p:cNvPr>
          <p:cNvSpPr/>
          <p:nvPr userDrawn="1"/>
        </p:nvSpPr>
        <p:spPr>
          <a:xfrm>
            <a:off x="1053953" y="1798719"/>
            <a:ext cx="10117960" cy="4120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44C1D48-989C-217B-97A7-A350C67EF5B6}"/>
              </a:ext>
            </a:extLst>
          </p:cNvPr>
          <p:cNvSpPr txBox="1"/>
          <p:nvPr userDrawn="1"/>
        </p:nvSpPr>
        <p:spPr>
          <a:xfrm>
            <a:off x="-12063" y="773395"/>
            <a:ext cx="465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baseline="0" dirty="0">
                <a:solidFill>
                  <a:schemeClr val="tx2">
                    <a:lumMod val="75000"/>
                  </a:schemeClr>
                </a:solidFill>
              </a:rPr>
              <a:t>PNF – </a:t>
            </a:r>
            <a:r>
              <a:rPr lang="fr-FR" sz="1600" b="1" baseline="0" dirty="0" smtClean="0">
                <a:solidFill>
                  <a:schemeClr val="tx2">
                    <a:lumMod val="75000"/>
                  </a:schemeClr>
                </a:solidFill>
              </a:rPr>
              <a:t>lycée Rosa Luxemburg- </a:t>
            </a:r>
            <a:r>
              <a:rPr lang="fr-FR" sz="1600" b="1" baseline="0" dirty="0">
                <a:solidFill>
                  <a:schemeClr val="tx2">
                    <a:lumMod val="75000"/>
                  </a:schemeClr>
                </a:solidFill>
              </a:rPr>
              <a:t>Jeudi </a:t>
            </a:r>
            <a:r>
              <a:rPr lang="fr-FR" sz="1600" b="1" baseline="0" dirty="0" smtClean="0">
                <a:solidFill>
                  <a:schemeClr val="tx2">
                    <a:lumMod val="75000"/>
                  </a:schemeClr>
                </a:solidFill>
              </a:rPr>
              <a:t>25 mai  </a:t>
            </a:r>
            <a:r>
              <a:rPr lang="fr-FR" sz="1600" b="1" baseline="0" dirty="0">
                <a:solidFill>
                  <a:schemeClr val="tx2">
                    <a:lumMod val="75000"/>
                  </a:schemeClr>
                </a:solidFill>
              </a:rPr>
              <a:t>2023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/>
          <a:stretch/>
        </p:blipFill>
        <p:spPr bwMode="auto">
          <a:xfrm>
            <a:off x="7449848" y="252330"/>
            <a:ext cx="1054381" cy="65522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/>
          <a:stretch/>
        </p:blipFill>
        <p:spPr bwMode="auto">
          <a:xfrm>
            <a:off x="6232346" y="190315"/>
            <a:ext cx="1011489" cy="71723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 cstate="print"/>
          <a:stretch/>
        </p:blipFill>
        <p:spPr bwMode="auto">
          <a:xfrm>
            <a:off x="4884621" y="194010"/>
            <a:ext cx="1086499" cy="6961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6" cstate="print"/>
          <a:stretch/>
        </p:blipFill>
        <p:spPr bwMode="auto">
          <a:xfrm>
            <a:off x="8710243" y="228352"/>
            <a:ext cx="1574519" cy="66178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555429" y="233343"/>
            <a:ext cx="930472" cy="6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04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6667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4267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Zone de texte 38"/>
          <p:cNvSpPr txBox="1"/>
          <p:nvPr userDrawn="1"/>
        </p:nvSpPr>
        <p:spPr bwMode="auto">
          <a:xfrm>
            <a:off x="0" y="1"/>
            <a:ext cx="12192000" cy="1024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FR" sz="2400" b="1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 </a:t>
            </a:r>
            <a:endParaRPr lang="fr-FR" sz="1067">
              <a:solidFill>
                <a:srgbClr val="00000A"/>
              </a:solidFill>
              <a:latin typeface="Calibri"/>
              <a:ea typeface="Calibri"/>
              <a:cs typeface="Arial"/>
            </a:endParaRPr>
          </a:p>
          <a:p>
            <a:pPr>
              <a:spcAft>
                <a:spcPts val="0"/>
              </a:spcAft>
              <a:defRPr/>
            </a:pPr>
            <a:endParaRPr lang="fr-FR" sz="1067" b="1">
              <a:solidFill>
                <a:srgbClr val="00000A"/>
              </a:solidFill>
              <a:latin typeface="Calibri"/>
              <a:ea typeface="Calibri"/>
              <a:cs typeface="Arial"/>
            </a:endParaRPr>
          </a:p>
          <a:p>
            <a:pPr>
              <a:spcAft>
                <a:spcPts val="0"/>
              </a:spcAft>
              <a:defRPr/>
            </a:pPr>
            <a:endParaRPr lang="fr-FR" sz="1067" b="1">
              <a:solidFill>
                <a:srgbClr val="00000A"/>
              </a:solidFill>
              <a:latin typeface="Calibri"/>
              <a:ea typeface="Calibri"/>
              <a:cs typeface="Arial"/>
            </a:endParaRPr>
          </a:p>
          <a:p>
            <a:pPr>
              <a:spcAft>
                <a:spcPts val="0"/>
              </a:spcAft>
              <a:defRPr/>
            </a:pPr>
            <a:r>
              <a:rPr lang="fr-FR" sz="1600" b="1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 </a:t>
            </a:r>
            <a:endParaRPr lang="fr-FR" sz="1600">
              <a:solidFill>
                <a:srgbClr val="00000A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0" name="Zone de texte 39"/>
          <p:cNvSpPr txBox="1"/>
          <p:nvPr userDrawn="1"/>
        </p:nvSpPr>
        <p:spPr bwMode="auto">
          <a:xfrm>
            <a:off x="2" y="0"/>
            <a:ext cx="4647625" cy="714315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defRPr/>
            </a:pPr>
            <a:endParaRPr lang="fr-FR" sz="1867" b="1">
              <a:solidFill>
                <a:srgbClr val="00000A"/>
              </a:solidFill>
              <a:latin typeface="Verdana"/>
              <a:ea typeface="Calibri"/>
              <a:cs typeface="Arial"/>
            </a:endParaRPr>
          </a:p>
          <a:p>
            <a:pPr>
              <a:spcAft>
                <a:spcPts val="0"/>
              </a:spcAft>
              <a:defRPr/>
            </a:pPr>
            <a:endParaRPr lang="fr-FR" sz="1867" b="1">
              <a:solidFill>
                <a:srgbClr val="00000A"/>
              </a:solidFill>
              <a:latin typeface="Verdana"/>
              <a:ea typeface="Calibri"/>
              <a:cs typeface="Arial"/>
            </a:endParaRPr>
          </a:p>
          <a:p>
            <a:pPr>
              <a:spcAft>
                <a:spcPts val="0"/>
              </a:spcAft>
              <a:defRPr/>
            </a:pPr>
            <a:endParaRPr lang="fr-FR" sz="1867">
              <a:solidFill>
                <a:srgbClr val="00000A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7" name="ZoneTexte 6"/>
          <p:cNvSpPr txBox="1"/>
          <p:nvPr userDrawn="1"/>
        </p:nvSpPr>
        <p:spPr bwMode="auto">
          <a:xfrm>
            <a:off x="1" y="655067"/>
            <a:ext cx="4656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PNF – lycée Rosa Luxemburg- Jeudi 25 mai  2023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/>
          <a:stretch/>
        </p:blipFill>
        <p:spPr bwMode="auto">
          <a:xfrm>
            <a:off x="7285200" y="-24854"/>
            <a:ext cx="1325559" cy="82374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 cstate="print"/>
          <a:stretch/>
        </p:blipFill>
        <p:spPr bwMode="auto">
          <a:xfrm>
            <a:off x="6013564" y="0"/>
            <a:ext cx="1271636" cy="9017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 cstate="print"/>
          <a:stretch/>
        </p:blipFill>
        <p:spPr bwMode="auto">
          <a:xfrm>
            <a:off x="4647627" y="0"/>
            <a:ext cx="1365937" cy="8751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print"/>
          <a:stretch/>
        </p:blipFill>
        <p:spPr bwMode="auto">
          <a:xfrm>
            <a:off x="8641972" y="34859"/>
            <a:ext cx="1979469" cy="83198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41" y="34859"/>
            <a:ext cx="1169781" cy="87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3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/>
  <p:txStyles>
    <p:titleStyle>
      <a:lvl1pPr algn="l" defTabSz="609585">
        <a:spcBef>
          <a:spcPts val="0"/>
        </a:spcBef>
        <a:buNone/>
        <a:defRPr sz="6667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09585">
        <a:spcBef>
          <a:spcPts val="0"/>
        </a:spcBef>
        <a:buFont typeface="Arial"/>
        <a:buNone/>
        <a:defRPr sz="4267">
          <a:solidFill>
            <a:srgbClr val="407CC9"/>
          </a:solidFill>
          <a:latin typeface="+mn-lt"/>
          <a:ea typeface="+mn-ea"/>
          <a:cs typeface="+mn-cs"/>
        </a:defRPr>
      </a:lvl1pPr>
      <a:lvl2pPr marL="990575" indent="-380990" algn="l" defTabSz="609585">
        <a:spcBef>
          <a:spcPts val="0"/>
        </a:spcBef>
        <a:buFont typeface="Arial"/>
        <a:buChar char="–"/>
        <a:defRPr sz="3733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>
        <a:spcBef>
          <a:spcPts val="0"/>
        </a:spcBef>
        <a:buFont typeface="Arial"/>
        <a:buChar char="–"/>
        <a:defRPr sz="2667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>
        <a:spcBef>
          <a:spcPts val="0"/>
        </a:spcBef>
        <a:buFont typeface="Arial"/>
        <a:buChar char="»"/>
        <a:defRPr sz="2667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115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1836267-635F-FC13-D794-83601A030E47}"/>
              </a:ext>
            </a:extLst>
          </p:cNvPr>
          <p:cNvSpPr txBox="1"/>
          <p:nvPr/>
        </p:nvSpPr>
        <p:spPr>
          <a:xfrm>
            <a:off x="1294300" y="170995"/>
            <a:ext cx="249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EXEMPLES D’ACTIVITES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3B4E60F4-2CCE-87A9-5218-BFB4CFBC8B41}"/>
              </a:ext>
            </a:extLst>
          </p:cNvPr>
          <p:cNvSpPr txBox="1"/>
          <p:nvPr/>
        </p:nvSpPr>
        <p:spPr>
          <a:xfrm>
            <a:off x="5465135" y="4161389"/>
            <a:ext cx="6060558" cy="14773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/>
              <a:t>Les activités sont notamment proposées et conçues en fonction:</a:t>
            </a:r>
          </a:p>
          <a:p>
            <a:r>
              <a:rPr lang="fr-FR" dirty="0"/>
              <a:t> - Du matériel disponible sur les plateaux techniques</a:t>
            </a:r>
          </a:p>
          <a:p>
            <a:r>
              <a:rPr lang="fr-FR" dirty="0"/>
              <a:t> - Du niveau de compétences des apprenants à un instant « T »</a:t>
            </a:r>
          </a:p>
          <a:p>
            <a:r>
              <a:rPr lang="fr-FR" dirty="0"/>
              <a:t> - Du « bassin » dont fait partie l’établissement d’apprentissage</a:t>
            </a:r>
          </a:p>
        </p:txBody>
      </p:sp>
      <p:sp>
        <p:nvSpPr>
          <p:cNvPr id="21" name="Flèche : courbe vers la gauche 20">
            <a:extLst>
              <a:ext uri="{FF2B5EF4-FFF2-40B4-BE49-F238E27FC236}">
                <a16:creationId xmlns:a16="http://schemas.microsoft.com/office/drawing/2014/main" xmlns="" id="{E276BB72-4850-BB4D-EDEA-5801EBD80FF8}"/>
              </a:ext>
            </a:extLst>
          </p:cNvPr>
          <p:cNvSpPr/>
          <p:nvPr/>
        </p:nvSpPr>
        <p:spPr>
          <a:xfrm>
            <a:off x="11642453" y="2232700"/>
            <a:ext cx="581844" cy="374573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2F99374-E478-8217-504B-D7773C12CE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135" y="1435159"/>
            <a:ext cx="6066869" cy="2329319"/>
          </a:xfrm>
          <a:prstGeom prst="rect">
            <a:avLst/>
          </a:prstGeom>
        </p:spPr>
      </p:pic>
      <p:sp>
        <p:nvSpPr>
          <p:cNvPr id="23" name="Flèche droite 22"/>
          <p:cNvSpPr/>
          <p:nvPr/>
        </p:nvSpPr>
        <p:spPr bwMode="auto">
          <a:xfrm rot="17981674">
            <a:off x="3079429" y="3989421"/>
            <a:ext cx="3331843" cy="2897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ABA9B1C-F74E-757B-3E61-FFE9B89D6F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784" y="1080655"/>
            <a:ext cx="3990736" cy="56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2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E4BA5E5-43D1-804A-FDA2-B00195DA22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6732" y="1079416"/>
            <a:ext cx="8135268" cy="57912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1836267-635F-FC13-D794-83601A030E47}"/>
              </a:ext>
            </a:extLst>
          </p:cNvPr>
          <p:cNvSpPr txBox="1"/>
          <p:nvPr/>
        </p:nvSpPr>
        <p:spPr>
          <a:xfrm>
            <a:off x="882227" y="172749"/>
            <a:ext cx="298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CONNAISSANCES ASSOCIEES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7652D948-470A-82E6-2C43-13D3A5326726}"/>
              </a:ext>
            </a:extLst>
          </p:cNvPr>
          <p:cNvSpPr txBox="1"/>
          <p:nvPr/>
        </p:nvSpPr>
        <p:spPr>
          <a:xfrm>
            <a:off x="5612168" y="3707624"/>
            <a:ext cx="6579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chemeClr val="bg1"/>
                </a:solidFill>
              </a:rPr>
              <a:t>Les connaissances associées sont ici à la fois issues du référentiel ET des activités proposées, elles pourront par ailleurs faire référence au niveau minimum requis pour la maîtrise de l’outillage dangereux, par exemple (il faudra également penser à l’âge des apprenants…).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D3BA88B-64CC-72E3-B4E6-2BB8259136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9065" y="1622040"/>
            <a:ext cx="6854447" cy="1200329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FE92A176-5E52-F529-6E5C-6995B8946B62}"/>
              </a:ext>
            </a:extLst>
          </p:cNvPr>
          <p:cNvCxnSpPr>
            <a:cxnSpLocks/>
          </p:cNvCxnSpPr>
          <p:nvPr/>
        </p:nvCxnSpPr>
        <p:spPr>
          <a:xfrm flipV="1">
            <a:off x="3842702" y="2584704"/>
            <a:ext cx="2253298" cy="3877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ABA9B1C-F74E-757B-3E61-FFE9B89D6F6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784" y="1080655"/>
            <a:ext cx="3990736" cy="56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6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 : droite 8">
            <a:extLst>
              <a:ext uri="{FF2B5EF4-FFF2-40B4-BE49-F238E27FC236}">
                <a16:creationId xmlns:a16="http://schemas.microsoft.com/office/drawing/2014/main" xmlns="" id="{D84DFDBE-DD8C-583A-CB2F-79D51EBFFD18}"/>
              </a:ext>
            </a:extLst>
          </p:cNvPr>
          <p:cNvSpPr/>
          <p:nvPr/>
        </p:nvSpPr>
        <p:spPr>
          <a:xfrm>
            <a:off x="5082363" y="3508743"/>
            <a:ext cx="1743739" cy="1084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Passage à la Séance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36267117-05BB-5F09-F7F5-B8E9D3F0ACDC}"/>
              </a:ext>
            </a:extLst>
          </p:cNvPr>
          <p:cNvSpPr txBox="1"/>
          <p:nvPr/>
        </p:nvSpPr>
        <p:spPr>
          <a:xfrm>
            <a:off x="711175" y="212651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De la Séquence à une Séance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62D5B8A-1103-7174-3ADE-00F6CC8DE8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288" y="1177302"/>
            <a:ext cx="3876675" cy="557212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CC27BFD5-0493-B93A-8390-897CC33E14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908" y="5254752"/>
            <a:ext cx="2048067" cy="540161"/>
          </a:xfrm>
          <a:prstGeom prst="rect">
            <a:avLst/>
          </a:prstGeom>
        </p:spPr>
      </p:pic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xmlns="" id="{C02EB78B-ACD6-11F4-0631-F213002B1018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539975" y="1382233"/>
            <a:ext cx="4697819" cy="41426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412C9AC-B274-053E-C9B9-8AFF785B5C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4725" y="1177301"/>
            <a:ext cx="4257104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9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F6621BE-3609-A572-F39C-CBDEC0E20D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879" y="1334172"/>
            <a:ext cx="3714876" cy="54550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BD2E2A2-1732-34F2-EF5E-68E8AD299E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2024" y="1066800"/>
            <a:ext cx="8138865" cy="579170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B449A98-2897-CA09-08BC-1939AB787E62}"/>
              </a:ext>
            </a:extLst>
          </p:cNvPr>
          <p:cNvSpPr txBox="1"/>
          <p:nvPr/>
        </p:nvSpPr>
        <p:spPr>
          <a:xfrm>
            <a:off x="1116418" y="164068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Objectif de la séance n°3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F917A8E-F77A-23E2-EFD2-4E1429BAE82D}"/>
              </a:ext>
            </a:extLst>
          </p:cNvPr>
          <p:cNvSpPr txBox="1"/>
          <p:nvPr/>
        </p:nvSpPr>
        <p:spPr>
          <a:xfrm>
            <a:off x="6017466" y="4247258"/>
            <a:ext cx="6267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FF00"/>
                </a:solidFill>
              </a:rPr>
              <a:t>L’objectif est ici clairement </a:t>
            </a:r>
            <a:r>
              <a:rPr lang="fr-FR" sz="2000" b="1" dirty="0" smtClean="0">
                <a:solidFill>
                  <a:srgbClr val="FFFF00"/>
                </a:solidFill>
              </a:rPr>
              <a:t>défini</a:t>
            </a:r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rgbClr val="FFFF00"/>
                </a:solidFill>
              </a:rPr>
              <a:t>La fiche </a:t>
            </a:r>
            <a:r>
              <a:rPr lang="fr-FR" sz="2000" b="1" dirty="0" smtClean="0">
                <a:solidFill>
                  <a:srgbClr val="FFFF00"/>
                </a:solidFill>
              </a:rPr>
              <a:t>séance est </a:t>
            </a:r>
            <a:r>
              <a:rPr lang="fr-FR" sz="2000" b="1" dirty="0">
                <a:solidFill>
                  <a:srgbClr val="FFFF00"/>
                </a:solidFill>
              </a:rPr>
              <a:t>un support exploitable par les élèves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CED0821-2778-B7A1-B56E-C026C8B5CD7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4622" y="2966113"/>
            <a:ext cx="8016267" cy="899386"/>
          </a:xfrm>
          <a:prstGeom prst="rect">
            <a:avLst/>
          </a:prstGeom>
        </p:spPr>
      </p:pic>
      <p:sp>
        <p:nvSpPr>
          <p:cNvPr id="7" name="Flèche : virage 6">
            <a:extLst>
              <a:ext uri="{FF2B5EF4-FFF2-40B4-BE49-F238E27FC236}">
                <a16:creationId xmlns:a16="http://schemas.microsoft.com/office/drawing/2014/main" xmlns="" id="{01CADA1C-4C75-C70B-D422-0A097F753FD0}"/>
              </a:ext>
            </a:extLst>
          </p:cNvPr>
          <p:cNvSpPr/>
          <p:nvPr/>
        </p:nvSpPr>
        <p:spPr>
          <a:xfrm rot="5400000">
            <a:off x="5735624" y="228341"/>
            <a:ext cx="563681" cy="4739959"/>
          </a:xfrm>
          <a:prstGeom prst="bentArrow">
            <a:avLst>
              <a:gd name="adj1" fmla="val 35586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1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F6621BE-3609-A572-F39C-CBDEC0E20D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237" y="1122520"/>
            <a:ext cx="3714876" cy="5455002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0EFFA5CF-DAB5-0FFF-0EC4-A338C4A4BA51}"/>
              </a:ext>
            </a:extLst>
          </p:cNvPr>
          <p:cNvSpPr txBox="1"/>
          <p:nvPr/>
        </p:nvSpPr>
        <p:spPr>
          <a:xfrm>
            <a:off x="865388" y="231298"/>
            <a:ext cx="292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Points clés de la fiche séance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618ED4C-BA26-FF9E-50D5-A8EF83BA85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349" y="2497404"/>
            <a:ext cx="1688738" cy="4084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671C314-85E2-5110-68C8-E5EA66C05C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8317" y="3118989"/>
            <a:ext cx="2210086" cy="5130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AEA65AC-D0E9-2AD8-F5EA-7620D86610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2554" y="5687213"/>
            <a:ext cx="1688738" cy="4465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EF3F65A-1180-E033-07A9-78598EE93A0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8787" y="1122520"/>
            <a:ext cx="5610225" cy="5686425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xmlns="" id="{F40D1BD3-866D-1BB3-593F-A23C77AA5173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258403" y="3318600"/>
            <a:ext cx="3240384" cy="56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95FACC2C-79E0-2810-C4B6-130E489E074A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258403" y="2905871"/>
            <a:ext cx="3240384" cy="4696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FA6D6595-3A48-61FD-AEDB-519704AEDA4E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258403" y="2220555"/>
            <a:ext cx="3240384" cy="1154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xmlns="" id="{9864B4FF-5FAF-C047-C50F-FE7350D07CF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081292" y="4376928"/>
            <a:ext cx="3904724" cy="1533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42119413-6F38-9D1D-A994-34036CCD70D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081292" y="5112166"/>
            <a:ext cx="3904724" cy="7983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xmlns="" id="{5278CC9B-20B6-8139-C5CA-1AA88CE18EA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081292" y="5910511"/>
            <a:ext cx="3819380" cy="3683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D1B25E3E-410B-826C-6101-830E25F23E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6578" y="1097925"/>
            <a:ext cx="5418436" cy="60172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ABDEC394-963E-6720-99FC-694C9468D87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14748"/>
            <a:ext cx="12192000" cy="10668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9618ED4C-BA26-FF9E-50D5-A8EF83BA85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349" y="2482656"/>
            <a:ext cx="1688738" cy="408467"/>
          </a:xfrm>
          <a:prstGeom prst="rect">
            <a:avLst/>
          </a:prstGeom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xmlns="" id="{288B3B8F-B68D-259F-3B7D-2DC5163FC296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1824087" y="1384040"/>
            <a:ext cx="4402491" cy="1302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32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4A072D5-DC70-52FB-638C-014423C562C6}"/>
              </a:ext>
            </a:extLst>
          </p:cNvPr>
          <p:cNvSpPr txBox="1"/>
          <p:nvPr/>
        </p:nvSpPr>
        <p:spPr>
          <a:xfrm>
            <a:off x="6437448" y="4622263"/>
            <a:ext cx="40667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On vient maintenant clairement détailler:</a:t>
            </a:r>
          </a:p>
          <a:p>
            <a:r>
              <a:rPr lang="fr-FR" dirty="0"/>
              <a:t> - les travaux à réaliser</a:t>
            </a:r>
          </a:p>
          <a:p>
            <a:r>
              <a:rPr lang="fr-FR" dirty="0"/>
              <a:t> - le matériel à disposition</a:t>
            </a:r>
          </a:p>
          <a:p>
            <a:r>
              <a:rPr lang="fr-FR" dirty="0"/>
              <a:t> - le support de travail</a:t>
            </a:r>
          </a:p>
          <a:p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/>
              <a:t>- etc…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D407365-13A5-C483-84F1-CCA1FF0290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8171" y="1630839"/>
            <a:ext cx="6505309" cy="246413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A242959-E384-8EC9-C297-771CEBF0BA79}"/>
              </a:ext>
            </a:extLst>
          </p:cNvPr>
          <p:cNvSpPr txBox="1"/>
          <p:nvPr/>
        </p:nvSpPr>
        <p:spPr>
          <a:xfrm>
            <a:off x="1009401" y="163274"/>
            <a:ext cx="239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L’activité mise en avant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E9FF1FCF-5533-FFC4-1BEF-EAA14E90B6B2}"/>
              </a:ext>
            </a:extLst>
          </p:cNvPr>
          <p:cNvCxnSpPr>
            <a:cxnSpLocks/>
          </p:cNvCxnSpPr>
          <p:nvPr/>
        </p:nvCxnSpPr>
        <p:spPr>
          <a:xfrm flipV="1">
            <a:off x="4140805" y="2804160"/>
            <a:ext cx="1808891" cy="22186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F6621BE-3609-A572-F39C-CBDEC0E20D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236" y="1122520"/>
            <a:ext cx="3905883" cy="57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54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CC0EC77B-DF1E-BE56-E0F6-5BD6939A71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3135" y="1090682"/>
            <a:ext cx="8138865" cy="57917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9ECB89E-4EA8-5DB7-C51C-85CB59D534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1253" y="2679485"/>
            <a:ext cx="7740563" cy="12501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6B01391-18D7-AE74-39A5-B8F2AAF581ED}"/>
              </a:ext>
            </a:extLst>
          </p:cNvPr>
          <p:cNvSpPr txBox="1"/>
          <p:nvPr/>
        </p:nvSpPr>
        <p:spPr>
          <a:xfrm>
            <a:off x="5970002" y="4334225"/>
            <a:ext cx="6324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FF00"/>
                </a:solidFill>
              </a:rPr>
              <a:t>Les connaissances associées qui seront mobilisées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B7573D1-3B41-1FF7-7543-68C5CFE2A374}"/>
              </a:ext>
            </a:extLst>
          </p:cNvPr>
          <p:cNvSpPr txBox="1"/>
          <p:nvPr/>
        </p:nvSpPr>
        <p:spPr>
          <a:xfrm>
            <a:off x="197257" y="225629"/>
            <a:ext cx="429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Mise en avant des Connaissances associées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9821BDE-6812-1EAB-02EA-D1E7FA7BF8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082" y="1143337"/>
            <a:ext cx="3629025" cy="5374293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xmlns="" id="{82F5C16F-93E9-DE4A-3378-69EA8D235172}"/>
              </a:ext>
            </a:extLst>
          </p:cNvPr>
          <p:cNvSpPr/>
          <p:nvPr/>
        </p:nvSpPr>
        <p:spPr>
          <a:xfrm rot="19082535">
            <a:off x="3044560" y="4783556"/>
            <a:ext cx="32321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489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BECE9A74-5863-571D-9F74-00A3F114E27C}"/>
              </a:ext>
            </a:extLst>
          </p:cNvPr>
          <p:cNvSpPr txBox="1"/>
          <p:nvPr/>
        </p:nvSpPr>
        <p:spPr>
          <a:xfrm>
            <a:off x="3445466" y="2828835"/>
            <a:ext cx="5301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Merci pour votre attention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6083F75-F606-1622-FE07-58CC2F1F7D90}"/>
              </a:ext>
            </a:extLst>
          </p:cNvPr>
          <p:cNvSpPr txBox="1"/>
          <p:nvPr/>
        </p:nvSpPr>
        <p:spPr>
          <a:xfrm>
            <a:off x="0" y="129901"/>
            <a:ext cx="4628995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867" b="1" dirty="0">
                <a:solidFill>
                  <a:prstClr val="black"/>
                </a:solidFill>
              </a:rPr>
              <a:t>RENOVATION DES REFERENTIELS </a:t>
            </a:r>
          </a:p>
          <a:p>
            <a:pPr lvl="0" algn="ctr">
              <a:defRPr/>
            </a:pPr>
            <a:r>
              <a:rPr lang="fr-FR" sz="1867" b="1" dirty="0">
                <a:solidFill>
                  <a:prstClr val="black"/>
                </a:solidFill>
              </a:rPr>
              <a:t>DE LA FILIERE MAINTENANCE NAUTIQUE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4859" y="3954347"/>
            <a:ext cx="8846635" cy="678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9425" algn="just">
              <a:lnSpc>
                <a:spcPct val="107000"/>
              </a:lnSpc>
              <a:spcBef>
                <a:spcPts val="800"/>
              </a:spcBef>
            </a:pPr>
            <a:r>
              <a:rPr lang="fr-FR" sz="1467" b="1" dirty="0" smtClean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Gaspard Dumont, Enseignant</a:t>
            </a:r>
            <a:r>
              <a:rPr lang="fr-FR" sz="1467" dirty="0" smtClean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fr-FR" sz="1467" dirty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académie de </a:t>
            </a:r>
            <a:r>
              <a:rPr lang="fr-FR" sz="1467" dirty="0" smtClean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Dijon</a:t>
            </a:r>
          </a:p>
          <a:p>
            <a:pPr marL="599425" algn="just">
              <a:lnSpc>
                <a:spcPct val="107000"/>
              </a:lnSpc>
              <a:spcBef>
                <a:spcPts val="800"/>
              </a:spcBef>
            </a:pPr>
            <a:r>
              <a:rPr lang="fr-FR" sz="1467" b="1" dirty="0" smtClean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Jean-Marie </a:t>
            </a:r>
            <a:r>
              <a:rPr lang="fr-FR" sz="1467" b="1" dirty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Schmitt, </a:t>
            </a:r>
            <a:r>
              <a:rPr lang="fr-FR" sz="1467" dirty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inspecteur de l'éducation nationale – STI, académie de </a:t>
            </a:r>
            <a:r>
              <a:rPr lang="fr-FR" sz="1467" dirty="0" smtClean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Dijon</a:t>
            </a:r>
            <a:endParaRPr lang="fr-FR" sz="18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ECE9A74-5863-571D-9F74-00A3F114E27C}"/>
              </a:ext>
            </a:extLst>
          </p:cNvPr>
          <p:cNvSpPr txBox="1"/>
          <p:nvPr/>
        </p:nvSpPr>
        <p:spPr>
          <a:xfrm>
            <a:off x="953130" y="2020478"/>
            <a:ext cx="10108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</a:rPr>
              <a:t>Se </a:t>
            </a:r>
            <a:r>
              <a:rPr lang="fr-FR" sz="2800" b="1" dirty="0">
                <a:solidFill>
                  <a:prstClr val="white"/>
                </a:solidFill>
              </a:rPr>
              <a:t>projeter à la rentrée 2023 : Exemple d’organisation pédagogique en baccalauréat professionnel maintenance </a:t>
            </a:r>
            <a:r>
              <a:rPr lang="fr-FR" sz="2800" b="1" dirty="0" smtClean="0">
                <a:solidFill>
                  <a:prstClr val="white"/>
                </a:solidFill>
              </a:rPr>
              <a:t>nautique</a:t>
            </a:r>
            <a:endParaRPr lang="fr-FR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0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 bwMode="auto">
          <a:xfrm>
            <a:off x="315784" y="126125"/>
            <a:ext cx="3834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fr-FR" sz="2400" b="1" kern="0" dirty="0">
                <a:solidFill>
                  <a:srgbClr val="000000"/>
                </a:solidFill>
                <a:latin typeface="Calibri"/>
                <a:cs typeface="Arial"/>
              </a:rPr>
              <a:t>Se projeter à la rentrée 2023</a:t>
            </a:r>
          </a:p>
        </p:txBody>
      </p:sp>
      <p:graphicFrame>
        <p:nvGraphicFramePr>
          <p:cNvPr id="2022183113" name="Diagramme 2022183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560831"/>
              </p:ext>
            </p:extLst>
          </p:nvPr>
        </p:nvGraphicFramePr>
        <p:xfrm>
          <a:off x="1370366" y="307659"/>
          <a:ext cx="10837332" cy="722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49718403" name="Rectangle 849718402"/>
          <p:cNvSpPr/>
          <p:nvPr/>
        </p:nvSpPr>
        <p:spPr bwMode="auto">
          <a:xfrm>
            <a:off x="509624" y="1904998"/>
            <a:ext cx="1952624" cy="28169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>
              <a:defRPr/>
            </a:pPr>
            <a:r>
              <a:rPr sz="1400" b="1" kern="0" dirty="0">
                <a:solidFill>
                  <a:srgbClr val="FFFFFF"/>
                </a:solidFill>
                <a:latin typeface="Calibri"/>
                <a:cs typeface="Arial"/>
              </a:rPr>
              <a:t>Articulation</a:t>
            </a:r>
            <a:r>
              <a:rPr sz="1400" kern="0" dirty="0">
                <a:solidFill>
                  <a:srgbClr val="FFFFFF"/>
                </a:solidFill>
                <a:latin typeface="Calibri"/>
                <a:cs typeface="Arial"/>
              </a:rPr>
              <a:t> </a:t>
            </a:r>
          </a:p>
          <a:p>
            <a:pPr fontAlgn="t"/>
            <a:r>
              <a:rPr lang="fr-FR" b="1" dirty="0"/>
              <a:t>Activités pratiques</a:t>
            </a:r>
            <a:endParaRPr lang="fr-FR" dirty="0"/>
          </a:p>
          <a:p>
            <a:pPr fontAlgn="t"/>
            <a:r>
              <a:rPr lang="fr-FR" dirty="0"/>
              <a:t>Travaux dirigés</a:t>
            </a:r>
          </a:p>
          <a:p>
            <a:pPr fontAlgn="t"/>
            <a:r>
              <a:rPr lang="fr-FR" dirty="0"/>
              <a:t>Analyse /synthèse</a:t>
            </a:r>
          </a:p>
          <a:p>
            <a:pPr fontAlgn="t"/>
            <a:r>
              <a:rPr lang="fr-FR" dirty="0"/>
              <a:t>Co-intervention</a:t>
            </a:r>
          </a:p>
          <a:p>
            <a:r>
              <a:rPr lang="fr-FR" dirty="0"/>
              <a:t>Chef d’œuvre</a:t>
            </a:r>
          </a:p>
          <a:p>
            <a:pPr fontAlgn="t"/>
            <a:r>
              <a:rPr lang="fr-FR" dirty="0"/>
              <a:t>Périodes de formation en milieu professionnel</a:t>
            </a:r>
          </a:p>
          <a:p>
            <a:pPr defTabSz="609585">
              <a:defRPr/>
            </a:pPr>
            <a:endParaRPr sz="1400" kern="0" dirty="0">
              <a:solidFill>
                <a:srgbClr val="FFFFFF"/>
              </a:solidFill>
              <a:latin typeface="Calibri"/>
              <a:cs typeface="Arial"/>
            </a:endParaRPr>
          </a:p>
          <a:p>
            <a:pPr defTabSz="609585">
              <a:defRPr/>
            </a:pPr>
            <a:endParaRPr sz="14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474653945" name="Flèche droite 474653944"/>
          <p:cNvSpPr/>
          <p:nvPr/>
        </p:nvSpPr>
        <p:spPr bwMode="auto">
          <a:xfrm flipH="1">
            <a:off x="2462249" y="2317750"/>
            <a:ext cx="1031875" cy="49212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0771644" name="Rectangle 400771643"/>
          <p:cNvSpPr/>
          <p:nvPr/>
        </p:nvSpPr>
        <p:spPr bwMode="auto">
          <a:xfrm>
            <a:off x="10431499" y="1508125"/>
            <a:ext cx="1555749" cy="952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>
              <a:defRPr/>
            </a:pPr>
            <a:r>
              <a:rPr sz="1400" kern="0">
                <a:solidFill>
                  <a:srgbClr val="FFFFFF"/>
                </a:solidFill>
                <a:latin typeface="Calibri"/>
                <a:cs typeface="Arial"/>
              </a:rPr>
              <a:t>Réseau national de ressources( RNR)</a:t>
            </a:r>
          </a:p>
          <a:p>
            <a:pPr defTabSz="609585">
              <a:defRPr/>
            </a:pPr>
            <a:r>
              <a:rPr sz="1400" kern="0">
                <a:solidFill>
                  <a:srgbClr val="FFFFFF"/>
                </a:solidFill>
                <a:latin typeface="Calibri"/>
                <a:cs typeface="Arial"/>
              </a:rPr>
              <a:t>Eduscol STI</a:t>
            </a:r>
          </a:p>
        </p:txBody>
      </p:sp>
      <p:sp>
        <p:nvSpPr>
          <p:cNvPr id="2085730911" name="Flèche droite 2085730910"/>
          <p:cNvSpPr/>
          <p:nvPr/>
        </p:nvSpPr>
        <p:spPr bwMode="auto">
          <a:xfrm>
            <a:off x="9590124" y="1904997"/>
            <a:ext cx="857248" cy="25620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993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0761206" name="Titre 1"/>
          <p:cNvSpPr>
            <a:spLocks noGrp="1"/>
          </p:cNvSpPr>
          <p:nvPr>
            <p:ph type="title"/>
          </p:nvPr>
        </p:nvSpPr>
        <p:spPr bwMode="auto">
          <a:xfrm>
            <a:off x="1463314" y="3283200"/>
            <a:ext cx="7863633" cy="21081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/>
            </a:lvl1pPr>
          </a:lstStyle>
          <a:p>
            <a:pPr>
              <a:defRPr/>
            </a:pPr>
            <a:endParaRPr/>
          </a:p>
        </p:txBody>
      </p:sp>
      <p:sp>
        <p:nvSpPr>
          <p:cNvPr id="324182504" name="Flèche droite 324182503"/>
          <p:cNvSpPr/>
          <p:nvPr/>
        </p:nvSpPr>
        <p:spPr bwMode="auto">
          <a:xfrm>
            <a:off x="733182" y="5849696"/>
            <a:ext cx="11218332" cy="94287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609585">
              <a:defRPr/>
            </a:pP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Temporalité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– </a:t>
            </a: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Activités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400" kern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sur</a:t>
            </a:r>
            <a:r>
              <a:rPr lang="fr-FR" sz="2400" kern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le</a:t>
            </a:r>
            <a:r>
              <a:rPr sz="2400" kern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cycle de formation</a:t>
            </a:r>
            <a:endParaRPr sz="24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graphicFrame>
        <p:nvGraphicFramePr>
          <p:cNvPr id="1787720222" name="Tableau 17877202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3449202"/>
              </p:ext>
            </p:extLst>
          </p:nvPr>
        </p:nvGraphicFramePr>
        <p:xfrm>
          <a:off x="223213" y="1950092"/>
          <a:ext cx="3033036" cy="3476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02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900" b="1" i="0" u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Activités</a:t>
                      </a:r>
                      <a:r>
                        <a:rPr sz="1900" b="1" i="0" u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900" b="1" i="0" u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pratiques</a:t>
                      </a:r>
                      <a:endParaRPr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49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9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Travaux</a:t>
                      </a:r>
                      <a:r>
                        <a:rPr sz="19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9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dirigés</a:t>
                      </a:r>
                      <a:endParaRPr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847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9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Analyse</a:t>
                      </a:r>
                      <a:r>
                        <a:rPr sz="19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900" b="0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/synthèse</a:t>
                      </a:r>
                      <a:endParaRPr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56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9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Co-intervention</a:t>
                      </a:r>
                      <a:endParaRPr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215"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9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Chef d’</a:t>
                      </a:r>
                      <a:r>
                        <a:rPr lang="fr-FR" sz="19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œ</a:t>
                      </a:r>
                      <a:r>
                        <a:rPr sz="19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uvre</a:t>
                      </a:r>
                      <a:endParaRPr lang="fr-FR" sz="1900" b="0" i="0" u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47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9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Périodes</a:t>
                      </a:r>
                      <a:r>
                        <a:rPr sz="19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de formation </a:t>
                      </a:r>
                      <a:r>
                        <a:rPr sz="19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en</a:t>
                      </a:r>
                      <a:r>
                        <a:rPr sz="19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milieu </a:t>
                      </a:r>
                      <a:r>
                        <a:rPr sz="19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professionnel</a:t>
                      </a:r>
                      <a:endParaRPr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05655514" name="Organigramme : Alternative 905655513"/>
          <p:cNvSpPr/>
          <p:nvPr/>
        </p:nvSpPr>
        <p:spPr bwMode="auto">
          <a:xfrm>
            <a:off x="4350758" y="2270605"/>
            <a:ext cx="6715605" cy="336742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Assurer </a:t>
            </a: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une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continuité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des </a:t>
            </a: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apprentissages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indépendantes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des </a:t>
            </a: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intervenants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.</a:t>
            </a:r>
            <a:endParaRPr sz="2400" kern="0" dirty="0">
              <a:solidFill>
                <a:srgbClr val="FFFFFF"/>
              </a:solidFill>
              <a:latin typeface="Calibri"/>
              <a:cs typeface="Arial"/>
            </a:endParaRPr>
          </a:p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Organiser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le </a:t>
            </a: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parcours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de formation des </a:t>
            </a: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apprenants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.</a:t>
            </a:r>
            <a:endParaRPr sz="2400" kern="0" dirty="0">
              <a:solidFill>
                <a:srgbClr val="FFFFFF"/>
              </a:solidFill>
              <a:latin typeface="Calibri"/>
              <a:cs typeface="Arial"/>
            </a:endParaRPr>
          </a:p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Choisir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les supports pour les</a:t>
            </a:r>
            <a:r>
              <a:rPr lang="fr-FR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activités</a:t>
            </a:r>
          </a:p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r>
              <a:rPr lang="fr-FR"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</a:t>
            </a: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xploiter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les </a:t>
            </a: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différentes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modalités</a:t>
            </a:r>
            <a:r>
              <a:rPr sz="2400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4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d’enseignement</a:t>
            </a:r>
            <a:endParaRPr sz="24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 bwMode="auto">
          <a:xfrm>
            <a:off x="315784" y="126125"/>
            <a:ext cx="3834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fr-FR" sz="2400" b="1" kern="0" dirty="0">
                <a:solidFill>
                  <a:srgbClr val="000000"/>
                </a:solidFill>
                <a:latin typeface="Calibri"/>
                <a:cs typeface="Arial"/>
              </a:rPr>
              <a:t>Se projeter à la rentrée 2023</a:t>
            </a:r>
          </a:p>
        </p:txBody>
      </p:sp>
    </p:spTree>
    <p:extLst>
      <p:ext uri="{BB962C8B-B14F-4D97-AF65-F5344CB8AC3E}">
        <p14:creationId xmlns:p14="http://schemas.microsoft.com/office/powerpoint/2010/main" xmlns="" val="876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xmlns="" val="3381373951"/>
              </p:ext>
            </p:extLst>
          </p:nvPr>
        </p:nvGraphicFramePr>
        <p:xfrm>
          <a:off x="1145796" y="1253008"/>
          <a:ext cx="11641055" cy="546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06900141" name="ZoneTexte 1006900140"/>
          <p:cNvSpPr txBox="1"/>
          <p:nvPr/>
        </p:nvSpPr>
        <p:spPr bwMode="auto">
          <a:xfrm>
            <a:off x="144499" y="1253008"/>
            <a:ext cx="5238715" cy="1104148"/>
          </a:xfrm>
          <a:prstGeom prst="rect">
            <a:avLst/>
          </a:prstGeom>
          <a:noFill/>
        </p:spPr>
        <p:txBody>
          <a:bodyPr vertOverflow="overflow" horzOverflow="overflow" vert="horz" wrap="square" lIns="121920" tIns="60960" rIns="121920" bIns="60960" numCol="1" spcCol="0" rtlCol="0" fromWordArt="0" anchor="t" anchorCtr="0" forceAA="0" compatLnSpc="0">
            <a:spAutoFit/>
          </a:bodyPr>
          <a:lstStyle/>
          <a:p>
            <a:pPr defTabSz="609585">
              <a:defRPr/>
            </a:pPr>
            <a:r>
              <a:rPr sz="2400" kern="0">
                <a:solidFill>
                  <a:srgbClr val="000000"/>
                </a:solidFill>
                <a:latin typeface="Calibri"/>
                <a:cs typeface="Arial"/>
              </a:rPr>
              <a:t>Exemple d’une activité sur le cycle  du pole 3 : </a:t>
            </a:r>
            <a:r>
              <a:rPr sz="1467" b="1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Exécution des opérations d’installation ou d’adaptation d’équipement</a:t>
            </a:r>
            <a:endParaRPr sz="2400" kern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615654967" name="Légende encadrée 2 615654966"/>
          <p:cNvSpPr/>
          <p:nvPr/>
        </p:nvSpPr>
        <p:spPr bwMode="auto">
          <a:xfrm flipH="1">
            <a:off x="287373" y="4286250"/>
            <a:ext cx="1966875" cy="539749"/>
          </a:xfrm>
          <a:prstGeom prst="borderCallout2">
            <a:avLst>
              <a:gd name="adj1" fmla="val 17647"/>
              <a:gd name="adj2" fmla="val -7972"/>
              <a:gd name="adj3" fmla="val 18750"/>
              <a:gd name="adj4" fmla="val -16667"/>
              <a:gd name="adj5" fmla="val 196242"/>
              <a:gd name="adj6" fmla="val -642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>
              <a:defRPr/>
            </a:pPr>
            <a:r>
              <a:rPr sz="1600" kern="0" dirty="0" err="1">
                <a:solidFill>
                  <a:srgbClr val="FFFFFF"/>
                </a:solidFill>
                <a:latin typeface="Calibri"/>
                <a:cs typeface="Arial"/>
              </a:rPr>
              <a:t>Seconde</a:t>
            </a:r>
            <a:r>
              <a:rPr sz="1600" kern="0" dirty="0">
                <a:solidFill>
                  <a:srgbClr val="FFFFFF"/>
                </a:solidFill>
                <a:latin typeface="Calibri"/>
                <a:cs typeface="Arial"/>
              </a:rPr>
              <a:t> </a:t>
            </a:r>
            <a:r>
              <a:rPr sz="1600" kern="0" dirty="0" err="1">
                <a:solidFill>
                  <a:srgbClr val="FFFFFF"/>
                </a:solidFill>
                <a:latin typeface="Calibri"/>
                <a:cs typeface="Arial"/>
              </a:rPr>
              <a:t>Bacpro</a:t>
            </a:r>
            <a:r>
              <a:rPr sz="1600" kern="0" dirty="0">
                <a:solidFill>
                  <a:srgbClr val="FFFFFF"/>
                </a:solidFill>
                <a:latin typeface="Calibri"/>
                <a:cs typeface="Arial"/>
              </a:rPr>
              <a:t> </a:t>
            </a:r>
            <a:r>
              <a:rPr sz="1600" kern="0" dirty="0" smtClean="0">
                <a:solidFill>
                  <a:srgbClr val="FFFFFF"/>
                </a:solidFill>
                <a:latin typeface="Calibri"/>
                <a:cs typeface="Arial"/>
              </a:rPr>
              <a:t>M</a:t>
            </a:r>
            <a:r>
              <a:rPr lang="fr-FR" sz="1600" kern="0" dirty="0" smtClean="0">
                <a:solidFill>
                  <a:srgbClr val="FFFFFF"/>
                </a:solidFill>
                <a:latin typeface="Calibri"/>
                <a:cs typeface="Arial"/>
              </a:rPr>
              <a:t>N</a:t>
            </a:r>
            <a:endParaRPr sz="1600" kern="0" dirty="0">
              <a:solidFill>
                <a:srgbClr val="FFFFFF"/>
              </a:solidFill>
              <a:latin typeface="Calibri"/>
              <a:cs typeface="Arial"/>
            </a:endParaRPr>
          </a:p>
          <a:p>
            <a:pPr defTabSz="609585">
              <a:defRPr/>
            </a:pPr>
            <a:r>
              <a:rPr lang="fr-FR" sz="1600" kern="0" dirty="0">
                <a:solidFill>
                  <a:srgbClr val="FFFFFF"/>
                </a:solidFill>
                <a:latin typeface="Calibri"/>
                <a:cs typeface="Arial"/>
              </a:rPr>
              <a:t>Se</a:t>
            </a:r>
            <a:r>
              <a:rPr sz="1600" kern="0" dirty="0" err="1">
                <a:solidFill>
                  <a:srgbClr val="FFFFFF"/>
                </a:solidFill>
                <a:latin typeface="Calibri"/>
                <a:cs typeface="Arial"/>
              </a:rPr>
              <a:t>mestre</a:t>
            </a:r>
            <a:r>
              <a:rPr sz="1600" kern="0" dirty="0">
                <a:solidFill>
                  <a:srgbClr val="FFFFFF"/>
                </a:solidFill>
                <a:latin typeface="Calibri"/>
                <a:cs typeface="Arial"/>
              </a:rPr>
              <a:t> </a:t>
            </a:r>
            <a:r>
              <a:rPr lang="fr-FR" sz="1600" kern="0" dirty="0">
                <a:solidFill>
                  <a:srgbClr val="FFFFFF"/>
                </a:solidFill>
                <a:latin typeface="Calibri"/>
                <a:cs typeface="Arial"/>
              </a:rPr>
              <a:t>2</a:t>
            </a:r>
            <a:endParaRPr sz="16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517125505" name="Légende encadrée 2 517125504"/>
          <p:cNvSpPr/>
          <p:nvPr/>
        </p:nvSpPr>
        <p:spPr bwMode="auto">
          <a:xfrm flipH="1">
            <a:off x="1585949" y="3159125"/>
            <a:ext cx="1966873" cy="539748"/>
          </a:xfrm>
          <a:prstGeom prst="borderCallout2">
            <a:avLst>
              <a:gd name="adj1" fmla="val 17647"/>
              <a:gd name="adj2" fmla="val -7972"/>
              <a:gd name="adj3" fmla="val 18750"/>
              <a:gd name="adj4" fmla="val -16667"/>
              <a:gd name="adj5" fmla="val 168918"/>
              <a:gd name="adj6" fmla="val -672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>
              <a:defRPr/>
            </a:pPr>
            <a:r>
              <a:rPr lang="fr-FR" sz="1600" kern="0" dirty="0">
                <a:solidFill>
                  <a:srgbClr val="FFFFFF"/>
                </a:solidFill>
                <a:latin typeface="Calibri"/>
                <a:cs typeface="Arial"/>
              </a:rPr>
              <a:t>P</a:t>
            </a:r>
            <a:r>
              <a:rPr sz="1600" kern="0" dirty="0" err="1">
                <a:solidFill>
                  <a:srgbClr val="FFFFFF"/>
                </a:solidFill>
                <a:latin typeface="Calibri"/>
                <a:cs typeface="Arial"/>
              </a:rPr>
              <a:t>remière</a:t>
            </a:r>
            <a:r>
              <a:rPr sz="1600" kern="0" dirty="0">
                <a:solidFill>
                  <a:srgbClr val="FFFFFF"/>
                </a:solidFill>
                <a:latin typeface="Calibri"/>
                <a:cs typeface="Arial"/>
              </a:rPr>
              <a:t> </a:t>
            </a:r>
            <a:r>
              <a:rPr sz="1600" kern="0" dirty="0" err="1">
                <a:solidFill>
                  <a:srgbClr val="FFFFFF"/>
                </a:solidFill>
                <a:latin typeface="Calibri"/>
                <a:cs typeface="Arial"/>
              </a:rPr>
              <a:t>Bacpro</a:t>
            </a:r>
            <a:r>
              <a:rPr sz="1600" kern="0" dirty="0">
                <a:solidFill>
                  <a:srgbClr val="FFFFFF"/>
                </a:solidFill>
                <a:latin typeface="Calibri"/>
                <a:cs typeface="Arial"/>
              </a:rPr>
              <a:t> </a:t>
            </a:r>
            <a:r>
              <a:rPr sz="1600" kern="0" dirty="0" smtClean="0">
                <a:solidFill>
                  <a:srgbClr val="FFFFFF"/>
                </a:solidFill>
                <a:latin typeface="Calibri"/>
                <a:cs typeface="Arial"/>
              </a:rPr>
              <a:t>M</a:t>
            </a:r>
            <a:r>
              <a:rPr lang="fr-FR" sz="1600" kern="0" dirty="0" smtClean="0">
                <a:solidFill>
                  <a:srgbClr val="FFFFFF"/>
                </a:solidFill>
                <a:latin typeface="Calibri"/>
                <a:cs typeface="Arial"/>
              </a:rPr>
              <a:t>N</a:t>
            </a:r>
            <a:endParaRPr sz="1600" kern="0" dirty="0">
              <a:solidFill>
                <a:srgbClr val="FFFFFF"/>
              </a:solidFill>
              <a:latin typeface="Calibri"/>
              <a:cs typeface="Arial"/>
            </a:endParaRPr>
          </a:p>
          <a:p>
            <a:pPr defTabSz="609585">
              <a:defRPr/>
            </a:pPr>
            <a:r>
              <a:rPr lang="fr-FR" sz="1600" kern="0" dirty="0">
                <a:solidFill>
                  <a:srgbClr val="FFFFFF"/>
                </a:solidFill>
                <a:latin typeface="Calibri"/>
                <a:cs typeface="Arial"/>
              </a:rPr>
              <a:t>Se</a:t>
            </a:r>
            <a:r>
              <a:rPr sz="1600" kern="0" dirty="0" err="1">
                <a:solidFill>
                  <a:srgbClr val="FFFFFF"/>
                </a:solidFill>
                <a:latin typeface="Calibri"/>
                <a:cs typeface="Arial"/>
              </a:rPr>
              <a:t>mestre</a:t>
            </a:r>
            <a:r>
              <a:rPr sz="1600" kern="0" dirty="0">
                <a:solidFill>
                  <a:srgbClr val="FFFFFF"/>
                </a:solidFill>
                <a:latin typeface="Calibri"/>
                <a:cs typeface="Arial"/>
              </a:rPr>
              <a:t> </a:t>
            </a:r>
            <a:r>
              <a:rPr lang="fr-FR" sz="1600" kern="0" dirty="0">
                <a:solidFill>
                  <a:srgbClr val="FFFFFF"/>
                </a:solidFill>
                <a:latin typeface="Calibri"/>
                <a:cs typeface="Arial"/>
              </a:rPr>
              <a:t>1</a:t>
            </a:r>
            <a:endParaRPr sz="16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505536320" name="Légende encadrée 2 1505536319"/>
          <p:cNvSpPr/>
          <p:nvPr/>
        </p:nvSpPr>
        <p:spPr bwMode="auto">
          <a:xfrm flipH="1">
            <a:off x="3348073" y="2330449"/>
            <a:ext cx="2130424" cy="539748"/>
          </a:xfrm>
          <a:prstGeom prst="borderCallout2">
            <a:avLst>
              <a:gd name="adj1" fmla="val 17647"/>
              <a:gd name="adj2" fmla="val -7972"/>
              <a:gd name="adj3" fmla="val 18750"/>
              <a:gd name="adj4" fmla="val -16667"/>
              <a:gd name="adj5" fmla="val 147058"/>
              <a:gd name="adj6" fmla="val -694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>
              <a:defRPr/>
            </a:pPr>
            <a:r>
              <a:rPr sz="1600" kern="0" dirty="0" err="1">
                <a:solidFill>
                  <a:srgbClr val="FFFFFF"/>
                </a:solidFill>
                <a:latin typeface="Calibri"/>
                <a:cs typeface="Arial"/>
              </a:rPr>
              <a:t>Terminale</a:t>
            </a:r>
            <a:r>
              <a:rPr sz="1600" kern="0" dirty="0">
                <a:solidFill>
                  <a:srgbClr val="FFFFFF"/>
                </a:solidFill>
                <a:latin typeface="Calibri"/>
                <a:cs typeface="Arial"/>
              </a:rPr>
              <a:t> </a:t>
            </a:r>
            <a:r>
              <a:rPr sz="1600" kern="0" dirty="0" err="1">
                <a:solidFill>
                  <a:srgbClr val="FFFFFF"/>
                </a:solidFill>
                <a:latin typeface="Calibri"/>
                <a:cs typeface="Arial"/>
              </a:rPr>
              <a:t>Bacpro</a:t>
            </a:r>
            <a:r>
              <a:rPr sz="1600" kern="0" dirty="0">
                <a:solidFill>
                  <a:srgbClr val="FFFFFF"/>
                </a:solidFill>
                <a:latin typeface="Calibri"/>
                <a:cs typeface="Arial"/>
              </a:rPr>
              <a:t> </a:t>
            </a:r>
            <a:r>
              <a:rPr sz="1600" kern="0" dirty="0" smtClean="0">
                <a:solidFill>
                  <a:srgbClr val="FFFFFF"/>
                </a:solidFill>
                <a:latin typeface="Calibri"/>
                <a:cs typeface="Arial"/>
              </a:rPr>
              <a:t>M</a:t>
            </a:r>
            <a:r>
              <a:rPr lang="fr-FR" sz="1600" kern="0" dirty="0" smtClean="0">
                <a:solidFill>
                  <a:srgbClr val="FFFFFF"/>
                </a:solidFill>
                <a:latin typeface="Calibri"/>
                <a:cs typeface="Arial"/>
              </a:rPr>
              <a:t>N</a:t>
            </a:r>
            <a:endParaRPr sz="1600" kern="0" dirty="0">
              <a:solidFill>
                <a:srgbClr val="FFFFFF"/>
              </a:solidFill>
              <a:latin typeface="Calibri"/>
              <a:cs typeface="Arial"/>
            </a:endParaRPr>
          </a:p>
          <a:p>
            <a:pPr defTabSz="609585">
              <a:defRPr/>
            </a:pPr>
            <a:r>
              <a:rPr lang="fr-FR" sz="1600" kern="0" dirty="0">
                <a:solidFill>
                  <a:srgbClr val="FFFFFF"/>
                </a:solidFill>
                <a:latin typeface="Calibri"/>
                <a:cs typeface="Arial"/>
              </a:rPr>
              <a:t>Se</a:t>
            </a:r>
            <a:r>
              <a:rPr sz="1600" kern="0" dirty="0" err="1">
                <a:solidFill>
                  <a:srgbClr val="FFFFFF"/>
                </a:solidFill>
                <a:latin typeface="Calibri"/>
                <a:cs typeface="Arial"/>
              </a:rPr>
              <a:t>mestre</a:t>
            </a:r>
            <a:r>
              <a:rPr sz="1600" kern="0" dirty="0">
                <a:solidFill>
                  <a:srgbClr val="FFFFFF"/>
                </a:solidFill>
                <a:latin typeface="Calibri"/>
                <a:cs typeface="Arial"/>
              </a:rPr>
              <a:t> </a:t>
            </a:r>
            <a:r>
              <a:rPr lang="fr-FR" sz="1600" kern="0" dirty="0">
                <a:solidFill>
                  <a:srgbClr val="FFFFFF"/>
                </a:solidFill>
                <a:latin typeface="Calibri"/>
                <a:cs typeface="Arial"/>
              </a:rPr>
              <a:t>2</a:t>
            </a:r>
            <a:endParaRPr sz="16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706345132" name="Légende encadrée 2 706345131"/>
          <p:cNvSpPr/>
          <p:nvPr/>
        </p:nvSpPr>
        <p:spPr bwMode="auto">
          <a:xfrm flipH="1">
            <a:off x="5634074" y="1790699"/>
            <a:ext cx="2178049" cy="539748"/>
          </a:xfrm>
          <a:prstGeom prst="borderCallout2">
            <a:avLst>
              <a:gd name="adj1" fmla="val 17647"/>
              <a:gd name="adj2" fmla="val -7972"/>
              <a:gd name="adj3" fmla="val 18750"/>
              <a:gd name="adj4" fmla="val -16667"/>
              <a:gd name="adj5" fmla="val 147647"/>
              <a:gd name="adj6" fmla="val -430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>
              <a:defRPr/>
            </a:pPr>
            <a:r>
              <a:rPr sz="1600" kern="0" dirty="0" err="1">
                <a:solidFill>
                  <a:srgbClr val="FFFFFF"/>
                </a:solidFill>
                <a:latin typeface="Calibri"/>
                <a:cs typeface="Arial"/>
              </a:rPr>
              <a:t>Terminale</a:t>
            </a:r>
            <a:r>
              <a:rPr sz="1600" kern="0" dirty="0">
                <a:solidFill>
                  <a:srgbClr val="FFFFFF"/>
                </a:solidFill>
                <a:latin typeface="Calibri"/>
                <a:cs typeface="Arial"/>
              </a:rPr>
              <a:t> </a:t>
            </a:r>
            <a:r>
              <a:rPr sz="1600" kern="0" dirty="0" err="1">
                <a:solidFill>
                  <a:srgbClr val="FFFFFF"/>
                </a:solidFill>
                <a:latin typeface="Calibri"/>
                <a:cs typeface="Arial"/>
              </a:rPr>
              <a:t>Bacpro</a:t>
            </a:r>
            <a:r>
              <a:rPr sz="1600" kern="0" dirty="0">
                <a:solidFill>
                  <a:srgbClr val="FFFFFF"/>
                </a:solidFill>
                <a:latin typeface="Calibri"/>
                <a:cs typeface="Arial"/>
              </a:rPr>
              <a:t> </a:t>
            </a:r>
            <a:r>
              <a:rPr sz="1600" kern="0" dirty="0" smtClean="0">
                <a:solidFill>
                  <a:srgbClr val="FFFFFF"/>
                </a:solidFill>
                <a:latin typeface="Calibri"/>
                <a:cs typeface="Arial"/>
              </a:rPr>
              <a:t>M</a:t>
            </a:r>
            <a:r>
              <a:rPr lang="fr-FR" sz="1600" kern="0" dirty="0" smtClean="0">
                <a:solidFill>
                  <a:srgbClr val="FFFFFF"/>
                </a:solidFill>
                <a:latin typeface="Calibri"/>
                <a:cs typeface="Arial"/>
              </a:rPr>
              <a:t>N</a:t>
            </a:r>
            <a:endParaRPr sz="1600" kern="0" dirty="0">
              <a:solidFill>
                <a:srgbClr val="FFFFFF"/>
              </a:solidFill>
              <a:latin typeface="Calibri"/>
              <a:cs typeface="Arial"/>
            </a:endParaRPr>
          </a:p>
          <a:p>
            <a:pPr defTabSz="609585">
              <a:defRPr/>
            </a:pPr>
            <a:r>
              <a:rPr lang="fr-FR" sz="1600" kern="0" dirty="0">
                <a:solidFill>
                  <a:srgbClr val="FFFFFF"/>
                </a:solidFill>
                <a:latin typeface="Calibri"/>
                <a:cs typeface="Arial"/>
              </a:rPr>
              <a:t>Sem</a:t>
            </a:r>
            <a:r>
              <a:rPr sz="1600" kern="0" dirty="0" err="1">
                <a:solidFill>
                  <a:srgbClr val="FFFFFF"/>
                </a:solidFill>
                <a:latin typeface="Calibri"/>
                <a:cs typeface="Arial"/>
              </a:rPr>
              <a:t>estre</a:t>
            </a:r>
            <a:r>
              <a:rPr sz="1600" kern="0" dirty="0">
                <a:solidFill>
                  <a:srgbClr val="FFFFFF"/>
                </a:solidFill>
                <a:latin typeface="Calibri"/>
                <a:cs typeface="Arial"/>
              </a:rPr>
              <a:t> </a:t>
            </a:r>
            <a:r>
              <a:rPr lang="fr-FR" sz="1600" kern="0" dirty="0">
                <a:solidFill>
                  <a:srgbClr val="FFFFFF"/>
                </a:solidFill>
                <a:latin typeface="Calibri"/>
                <a:cs typeface="Arial"/>
              </a:rPr>
              <a:t>2</a:t>
            </a:r>
            <a:endParaRPr sz="16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894727465" name="ZoneTexte 894727464"/>
          <p:cNvSpPr txBox="1"/>
          <p:nvPr/>
        </p:nvSpPr>
        <p:spPr bwMode="auto">
          <a:xfrm>
            <a:off x="6383374" y="5048250"/>
            <a:ext cx="5636030" cy="874470"/>
          </a:xfrm>
          <a:prstGeom prst="rect">
            <a:avLst/>
          </a:prstGeom>
          <a:solidFill>
            <a:srgbClr val="599DD2"/>
          </a:solidFill>
          <a:ln/>
        </p:spPr>
        <p:txBody>
          <a:bodyPr vertOverflow="overflow" horzOverflow="overflow" vert="horz" wrap="none" lIns="121920" tIns="60960" rIns="121920" bIns="60960" numCol="1" spcCol="0" rtlCol="0" fromWordArt="0" anchor="t" anchorCtr="0" forceAA="0" compatLnSpc="0">
            <a:spAutoFit/>
          </a:bodyPr>
          <a:lstStyle/>
          <a:p>
            <a:pPr defTabSz="609585">
              <a:defRPr/>
            </a:pPr>
            <a:r>
              <a:rPr sz="2400" kern="0">
                <a:solidFill>
                  <a:srgbClr val="000000"/>
                </a:solidFill>
                <a:latin typeface="Calibri"/>
                <a:cs typeface="Arial"/>
              </a:rPr>
              <a:t>Exemple support : commandes électriques </a:t>
            </a:r>
          </a:p>
          <a:p>
            <a:pPr defTabSz="609585">
              <a:defRPr/>
            </a:pPr>
            <a:r>
              <a:rPr sz="2400" kern="0">
                <a:solidFill>
                  <a:srgbClr val="000000"/>
                </a:solidFill>
                <a:latin typeface="Calibri"/>
                <a:cs typeface="Arial"/>
              </a:rPr>
              <a:t>d’un moteur hors-bord</a:t>
            </a:r>
          </a:p>
        </p:txBody>
      </p:sp>
      <p:sp>
        <p:nvSpPr>
          <p:cNvPr id="10" name="ZoneTexte 9"/>
          <p:cNvSpPr txBox="1"/>
          <p:nvPr/>
        </p:nvSpPr>
        <p:spPr bwMode="auto">
          <a:xfrm>
            <a:off x="315784" y="126125"/>
            <a:ext cx="3834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fr-FR" sz="2400" b="1" kern="0" dirty="0">
                <a:solidFill>
                  <a:srgbClr val="000000"/>
                </a:solidFill>
                <a:latin typeface="Calibri"/>
                <a:cs typeface="Arial"/>
              </a:rPr>
              <a:t>Se projeter à la rentrée 2023</a:t>
            </a:r>
          </a:p>
        </p:txBody>
      </p:sp>
    </p:spTree>
    <p:extLst>
      <p:ext uri="{BB962C8B-B14F-4D97-AF65-F5344CB8AC3E}">
        <p14:creationId xmlns:p14="http://schemas.microsoft.com/office/powerpoint/2010/main" xmlns="" val="2905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FA19711-34DE-F844-6DA8-B9861D59B4D3}"/>
              </a:ext>
            </a:extLst>
          </p:cNvPr>
          <p:cNvSpPr txBox="1"/>
          <p:nvPr/>
        </p:nvSpPr>
        <p:spPr>
          <a:xfrm>
            <a:off x="463138" y="3194462"/>
            <a:ext cx="3479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Réalisée dans le but de regrouper les points « clés » d’une séquence d’apprentissage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AC64FD1-FD04-45D2-69C5-E00AEF08B516}"/>
              </a:ext>
            </a:extLst>
          </p:cNvPr>
          <p:cNvSpPr txBox="1"/>
          <p:nvPr/>
        </p:nvSpPr>
        <p:spPr>
          <a:xfrm>
            <a:off x="1100442" y="170995"/>
            <a:ext cx="268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FICHE SEQUENCE « TYPE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ABA9B1C-F74E-757B-3E61-FFE9B89D6F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7578" y="1192745"/>
            <a:ext cx="3990736" cy="56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8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6883286-62A0-EB10-2BD9-BA36B934E4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8417" y="1140604"/>
            <a:ext cx="4019784" cy="57215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D68034D-F777-1DF7-3707-4944D919621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463" y="1854576"/>
            <a:ext cx="4495284" cy="48324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C9F6F5A-0857-A847-42AD-6F04F05E4A34}"/>
              </a:ext>
            </a:extLst>
          </p:cNvPr>
          <p:cNvSpPr txBox="1"/>
          <p:nvPr/>
        </p:nvSpPr>
        <p:spPr>
          <a:xfrm>
            <a:off x="1207484" y="170994"/>
            <a:ext cx="260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Détail d’une Séquence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E87C87A5-5679-3E2E-6F84-C2FEE469E97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799" y="1251650"/>
            <a:ext cx="3775275" cy="572836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xmlns="" id="{549EBF2A-AA77-E309-0D00-D997A6364587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1706880" y="1538068"/>
            <a:ext cx="5202919" cy="40682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E45F43FF-7655-E16D-C729-B0CDDC29949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223" y="5484723"/>
            <a:ext cx="1691640" cy="10806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A9051D8-712E-D716-17FE-81E394F1A46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3090" y="6278538"/>
            <a:ext cx="1691640" cy="4084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36A893D-9C38-A363-3E63-9AA2208952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4064" y="2584741"/>
            <a:ext cx="1691640" cy="408467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81BE6741-AA24-4BA8-2EED-225A7DFD4B97}"/>
              </a:ext>
            </a:extLst>
          </p:cNvPr>
          <p:cNvCxnSpPr>
            <a:cxnSpLocks/>
          </p:cNvCxnSpPr>
          <p:nvPr/>
        </p:nvCxnSpPr>
        <p:spPr>
          <a:xfrm flipV="1">
            <a:off x="3131460" y="2759478"/>
            <a:ext cx="3842604" cy="3614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91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97AC2C8-BC48-370A-DB00-A43F61C44F3D}"/>
              </a:ext>
            </a:extLst>
          </p:cNvPr>
          <p:cNvSpPr txBox="1"/>
          <p:nvPr/>
        </p:nvSpPr>
        <p:spPr>
          <a:xfrm>
            <a:off x="5613991" y="4423143"/>
            <a:ext cx="5209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objectifs sont ici contextualisés à partir de cas réels d’embarcations neuves ou en transformation, présentés dans le dossier ressource qui sera propre à chaque situation professionnelle d’apprentissage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1836267-635F-FC13-D794-83601A030E47}"/>
              </a:ext>
            </a:extLst>
          </p:cNvPr>
          <p:cNvSpPr txBox="1"/>
          <p:nvPr/>
        </p:nvSpPr>
        <p:spPr>
          <a:xfrm>
            <a:off x="914779" y="185643"/>
            <a:ext cx="34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OBJECTIFS DE LA SEQUENCE</a:t>
            </a:r>
          </a:p>
        </p:txBody>
      </p:sp>
      <p:sp>
        <p:nvSpPr>
          <p:cNvPr id="7" name="Flèche : virage 6">
            <a:extLst>
              <a:ext uri="{FF2B5EF4-FFF2-40B4-BE49-F238E27FC236}">
                <a16:creationId xmlns:a16="http://schemas.microsoft.com/office/drawing/2014/main" xmlns="" id="{62969F74-B7C6-BB7D-CE5E-56F326CB8F2E}"/>
              </a:ext>
            </a:extLst>
          </p:cNvPr>
          <p:cNvSpPr/>
          <p:nvPr/>
        </p:nvSpPr>
        <p:spPr>
          <a:xfrm rot="5400000">
            <a:off x="5916001" y="240958"/>
            <a:ext cx="621253" cy="4528457"/>
          </a:xfrm>
          <a:prstGeom prst="bentArrow">
            <a:avLst>
              <a:gd name="adj1" fmla="val 26331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6BE7A4A-39C0-65BF-2F65-CA091B2ECB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8722" y="2890489"/>
            <a:ext cx="7067993" cy="11275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ABA9B1C-F74E-757B-3E61-FFE9B89D6F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784" y="1080655"/>
            <a:ext cx="3990736" cy="56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6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1836267-635F-FC13-D794-83601A030E47}"/>
              </a:ext>
            </a:extLst>
          </p:cNvPr>
          <p:cNvSpPr txBox="1"/>
          <p:nvPr/>
        </p:nvSpPr>
        <p:spPr>
          <a:xfrm>
            <a:off x="361508" y="254643"/>
            <a:ext cx="413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TÂCHES PROFESSIONNELLES - SEQUENCE</a:t>
            </a: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xmlns="" id="{EAE1D0B0-D5D6-12A9-0744-05EC5DA9E43C}"/>
              </a:ext>
            </a:extLst>
          </p:cNvPr>
          <p:cNvSpPr/>
          <p:nvPr/>
        </p:nvSpPr>
        <p:spPr>
          <a:xfrm rot="16200000">
            <a:off x="4403114" y="3432689"/>
            <a:ext cx="484632" cy="1146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9136908"/>
              </p:ext>
            </p:extLst>
          </p:nvPr>
        </p:nvGraphicFramePr>
        <p:xfrm>
          <a:off x="5186515" y="2463555"/>
          <a:ext cx="7005485" cy="3084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5485">
                  <a:extLst>
                    <a:ext uri="{9D8B030D-6E8A-4147-A177-3AD203B41FA5}">
                      <a16:colId xmlns:a16="http://schemas.microsoft.com/office/drawing/2014/main" xmlns="" val="1270564418"/>
                    </a:ext>
                  </a:extLst>
                </a:gridCol>
              </a:tblGrid>
              <a:tr h="23547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T3.4.1 Identification du système ou composant sur lequel porte l’intervention à réaliser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T3.4.2 Réalisation des opérations décrites sur le contrat d’intervention de type 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• Montage d’un équipement sur l’embarcation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• Intégration ou retrait d’un équipement ou d’un accessoire supplémentaire sur l’embarcation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• Adaptation d’éléments en matériaux composites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• Paramétrage ou modification des caractéristiques techniques de l’installation dans la limite de conformité définie par le constructeur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T3.4.3 Réalisation d’un autocontrôle de l’intervention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T3.4.4 Réalisation d’essais et de la remise en service de l’embarcation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3878064575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ABA9B1C-F74E-757B-3E61-FFE9B89D6F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784" y="1080655"/>
            <a:ext cx="3990736" cy="56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2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page de presentation et de parti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">
        <a:dk1>
          <a:sysClr val="windowText" lastClr="000000"/>
        </a:dk1>
        <a:lt1>
          <a:sysClr val="window" lastClr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</TotalTime>
  <Words>557</Words>
  <PresentationFormat>Personnalisé</PresentationFormat>
  <Paragraphs>90</Paragraphs>
  <Slides>17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page de presentation et de partie</vt:lpstr>
      <vt:lpstr>1_page de presentation et de partie</vt:lpstr>
      <vt:lpstr>3_page de presentation et de partie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2023-04-10T09:28:49Z</dcterms:created>
  <dcterms:modified xsi:type="dcterms:W3CDTF">2023-05-24T16:25:01Z</dcterms:modified>
</cp:coreProperties>
</file>