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4" r:id="rId3"/>
  </p:sldMasterIdLst>
  <p:notesMasterIdLst>
    <p:notesMasterId r:id="rId37"/>
  </p:notesMasterIdLst>
  <p:sldIdLst>
    <p:sldId id="256" r:id="rId4"/>
    <p:sldId id="257" r:id="rId5"/>
    <p:sldId id="258" r:id="rId6"/>
    <p:sldId id="28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9" r:id="rId32"/>
    <p:sldId id="292" r:id="rId33"/>
    <p:sldId id="295" r:id="rId34"/>
    <p:sldId id="296" r:id="rId35"/>
    <p:sldId id="297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04SYfRrqQXUb2C7pzkcfJPKek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CA43EB-980F-4AB8-9DBC-AC82275E4C30}">
  <a:tblStyle styleId="{F3CA43EB-980F-4AB8-9DBC-AC82275E4C3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6144D7-F94D-4E8D-9080-EF8C7A1BB3B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/>
              <a:t>Rappel du groupe de travail</a:t>
            </a:r>
            <a:endParaRPr/>
          </a:p>
        </p:txBody>
      </p:sp>
      <p:sp>
        <p:nvSpPr>
          <p:cNvPr id="215" name="Google Shape;21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Cohérence entre CAP et BAC PRO même nom même numéro d’activités</a:t>
            </a:r>
            <a:endParaRPr/>
          </a:p>
        </p:txBody>
      </p:sp>
      <p:sp>
        <p:nvSpPr>
          <p:cNvPr id="250" name="Google Shape;25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La compétence est l’organisation dynamique de l’activité, mobilisée et régulée par un individu ou un collectif pour faire face à une tache donnée dans une situation donnée</a:t>
            </a:r>
            <a:endParaRPr dirty="0"/>
          </a:p>
        </p:txBody>
      </p:sp>
      <p:sp>
        <p:nvSpPr>
          <p:cNvPr id="322" name="Google Shape;32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44794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1918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37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présentation ou de partie">
  <p:cSld name="Page de présentation ou de parti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fin - Contact">
  <p:cSld name="page de fin - Conta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6404" y="112042"/>
            <a:ext cx="1434306" cy="73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présentation ou de partie">
  <p:cSld name="Page de présentation ou de parti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>
            <a:spLocks noGrp="1"/>
          </p:cNvSpPr>
          <p:nvPr>
            <p:ph type="title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fin - Contact">
  <p:cSld name="page de fin - Conta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>
            <a:spLocks noGrp="1"/>
          </p:cNvSpPr>
          <p:nvPr>
            <p:ph type="title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présentation ou de partie">
  <p:cSld name="Page de présentation ou de parti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BB84-AA05-4710-ACD6-C1C7F61FC8DD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4218-A6AE-4033-98DD-5B26F55881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3205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heme" Target="../theme/them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theme" Target="../theme/theme3.xml"/><Relationship Id="rId9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/>
          <p:nvPr/>
        </p:nvSpPr>
        <p:spPr>
          <a:xfrm>
            <a:off x="782595" y="914400"/>
            <a:ext cx="7588470" cy="3468939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3"/>
          <p:cNvSpPr txBox="1"/>
          <p:nvPr/>
        </p:nvSpPr>
        <p:spPr>
          <a:xfrm>
            <a:off x="1455474" y="1356069"/>
            <a:ext cx="623305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RÉNOVATION DES RÉFÉRENTIELS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DE LA FILIÈRE MAINTENANCE NAUTIQUE</a:t>
            </a:r>
            <a:endParaRPr sz="2800" b="1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3"/>
          <p:cNvSpPr txBox="1"/>
          <p:nvPr/>
        </p:nvSpPr>
        <p:spPr>
          <a:xfrm>
            <a:off x="783098" y="2784959"/>
            <a:ext cx="7587967" cy="97314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02594" cy="81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7545" y="2935822"/>
            <a:ext cx="1029430" cy="63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7660" y="2944614"/>
            <a:ext cx="835306" cy="61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33651" y="2944614"/>
            <a:ext cx="1487553" cy="62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5248" y="2917114"/>
            <a:ext cx="1030313" cy="6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33188" y="2941499"/>
            <a:ext cx="866921" cy="6469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5"/>
          <p:cNvSpPr txBox="1"/>
          <p:nvPr/>
        </p:nvSpPr>
        <p:spPr>
          <a:xfrm>
            <a:off x="0" y="50807"/>
            <a:ext cx="9144000" cy="768299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800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5"/>
          <p:cNvSpPr txBox="1"/>
          <p:nvPr/>
        </p:nvSpPr>
        <p:spPr>
          <a:xfrm>
            <a:off x="103909" y="110156"/>
            <a:ext cx="3492595" cy="535736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5"/>
          <p:cNvSpPr/>
          <p:nvPr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5"/>
          <p:cNvSpPr txBox="1"/>
          <p:nvPr/>
        </p:nvSpPr>
        <p:spPr>
          <a:xfrm>
            <a:off x="-9047" y="580046"/>
            <a:ext cx="34925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PNF – lycée Rosa Luxemburg- Jeudi 25 mai  2023</a:t>
            </a:r>
            <a:endParaRPr/>
          </a:p>
        </p:txBody>
      </p:sp>
      <p:pic>
        <p:nvPicPr>
          <p:cNvPr id="27" name="Google Shape;2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7386" y="189247"/>
            <a:ext cx="790786" cy="49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4259" y="142736"/>
            <a:ext cx="758617" cy="53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63466" y="145507"/>
            <a:ext cx="814874" cy="522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32682" y="171264"/>
            <a:ext cx="1180889" cy="49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16572" y="175007"/>
            <a:ext cx="697854" cy="5233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7"/>
          <p:cNvSpPr txBox="1"/>
          <p:nvPr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800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7"/>
          <p:cNvSpPr txBox="1"/>
          <p:nvPr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7"/>
          <p:cNvSpPr txBox="1"/>
          <p:nvPr/>
        </p:nvSpPr>
        <p:spPr>
          <a:xfrm>
            <a:off x="0" y="491300"/>
            <a:ext cx="34925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PNF – lycée Rosa Luxemburg- Jeudi 25 mai  2023</a:t>
            </a:r>
            <a:endParaRPr sz="12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2792" y="70025"/>
            <a:ext cx="957439" cy="59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2059" y="33768"/>
            <a:ext cx="887467" cy="62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5514" y="54235"/>
            <a:ext cx="953279" cy="61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78991" y="66412"/>
            <a:ext cx="1388333" cy="58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72958" y="54235"/>
            <a:ext cx="816383" cy="6122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j6Y2WOPno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hyperlink" Target="https://youtu.be/3vRDvkpSgcw" TargetMode="Externa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/>
        </p:nvSpPr>
        <p:spPr>
          <a:xfrm>
            <a:off x="420411" y="2624696"/>
            <a:ext cx="68001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Exemple de la </a:t>
            </a:r>
            <a:r>
              <a:rPr lang="fr-F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vidéo de « Sylvain » : Pose d’un nouveau système GPS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830314" y="3206785"/>
            <a:ext cx="74728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titulaire du Bac Pro doit pouvoir former les propriétaires à l’utilisation du nouveau matériel</a:t>
            </a:r>
            <a:r>
              <a:rPr lang="fr-F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grpSp>
        <p:nvGrpSpPr>
          <p:cNvPr id="173" name="Google Shape;173;p10"/>
          <p:cNvGrpSpPr/>
          <p:nvPr/>
        </p:nvGrpSpPr>
        <p:grpSpPr>
          <a:xfrm>
            <a:off x="3384329" y="925325"/>
            <a:ext cx="5660172" cy="620250"/>
            <a:chOff x="5442459" y="1138518"/>
            <a:chExt cx="1720341" cy="1515369"/>
          </a:xfrm>
        </p:grpSpPr>
        <p:sp>
          <p:nvSpPr>
            <p:cNvPr id="174" name="Google Shape;174;p10"/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ABF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0"/>
            <p:cNvSpPr txBox="1"/>
            <p:nvPr/>
          </p:nvSpPr>
          <p:spPr>
            <a:xfrm>
              <a:off x="5516307" y="1288391"/>
              <a:ext cx="1616121" cy="1365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T1.2.2 Restitution de l’embarcation au client ou mise à disposition de l’embarcation pour les loueurs</a:t>
              </a:r>
              <a:endParaRPr/>
            </a:p>
          </p:txBody>
        </p:sp>
      </p:grpSp>
      <p:sp>
        <p:nvSpPr>
          <p:cNvPr id="176" name="Google Shape;176;p10"/>
          <p:cNvSpPr/>
          <p:nvPr/>
        </p:nvSpPr>
        <p:spPr>
          <a:xfrm>
            <a:off x="322327" y="1734105"/>
            <a:ext cx="3215554" cy="67779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Restitution après la pose d’un nouvel équipement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10"/>
          <p:cNvGrpSpPr/>
          <p:nvPr/>
        </p:nvGrpSpPr>
        <p:grpSpPr>
          <a:xfrm>
            <a:off x="5265684" y="1284943"/>
            <a:ext cx="3778818" cy="419078"/>
            <a:chOff x="5442459" y="1138518"/>
            <a:chExt cx="1720341" cy="1141473"/>
          </a:xfrm>
        </p:grpSpPr>
        <p:sp>
          <p:nvSpPr>
            <p:cNvPr id="178" name="Google Shape;178;p10"/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ABF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0"/>
            <p:cNvSpPr txBox="1"/>
            <p:nvPr/>
          </p:nvSpPr>
          <p:spPr>
            <a:xfrm>
              <a:off x="5486399" y="1288391"/>
              <a:ext cx="1616121" cy="712566"/>
            </a:xfrm>
            <a:prstGeom prst="rect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C2 Communiquer en français ou en anglais avec le client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0"/>
          <p:cNvGrpSpPr/>
          <p:nvPr/>
        </p:nvGrpSpPr>
        <p:grpSpPr>
          <a:xfrm>
            <a:off x="5290071" y="1726765"/>
            <a:ext cx="3754431" cy="462725"/>
            <a:chOff x="5442459" y="1138518"/>
            <a:chExt cx="1720341" cy="1141473"/>
          </a:xfrm>
        </p:grpSpPr>
        <p:sp>
          <p:nvSpPr>
            <p:cNvPr id="181" name="Google Shape;181;p10"/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ABF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0"/>
            <p:cNvSpPr txBox="1"/>
            <p:nvPr/>
          </p:nvSpPr>
          <p:spPr>
            <a:xfrm>
              <a:off x="5475510" y="1156625"/>
              <a:ext cx="1583225" cy="1062933"/>
            </a:xfrm>
            <a:prstGeom prst="rect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C3 Utiliser les commandes d’une embarcation ou de ses équipements</a:t>
              </a: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830314" y="3978359"/>
            <a:ext cx="7472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800"/>
            </a:pP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Approche fonctionnelle et structurelle de l’embarcation et des équipements.</a:t>
            </a:r>
          </a:p>
          <a:p>
            <a:pPr lvl="0">
              <a:buSzPts val="1800"/>
            </a:pP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Bonne connaissance des chaînes d’énergie et d’information.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/>
      <p:bldP spid="17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/>
          <p:nvPr/>
        </p:nvSpPr>
        <p:spPr>
          <a:xfrm>
            <a:off x="144517" y="1281420"/>
            <a:ext cx="2890345" cy="88609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Utilisation d’un outil ou logiciel de GMAO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333703" y="2654577"/>
            <a:ext cx="45720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Réduction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</a:t>
            </a:r>
            <a:r>
              <a:rPr lang="fr-F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Coûts et des temps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maintenance et du soutien logistique </a:t>
            </a:r>
            <a:endParaRPr lang="fr-FR" sz="18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Meilleure Organisation du service maintenance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Meilleure programmation des actions à mener et meilleur suivi de l’activité maintenance et du parc machine</a:t>
            </a:r>
            <a:endParaRPr dirty="0"/>
          </a:p>
        </p:txBody>
      </p:sp>
      <p:sp>
        <p:nvSpPr>
          <p:cNvPr id="189" name="Google Shape;189;p11"/>
          <p:cNvSpPr/>
          <p:nvPr/>
        </p:nvSpPr>
        <p:spPr>
          <a:xfrm>
            <a:off x="4787462" y="2558227"/>
            <a:ext cx="956441" cy="325820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5885794" y="2304392"/>
            <a:ext cx="2869324" cy="83349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Maîtrise des Indicateurs et Mise en place des tableaux de bord (Exigences Clients) 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4787461" y="3481961"/>
            <a:ext cx="956441" cy="325820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5969876" y="3224456"/>
            <a:ext cx="2785241" cy="83349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Amélioration du retour d’expérience (REX) et de </a:t>
            </a:r>
            <a:r>
              <a:rPr lang="fr-FR" sz="16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disponibilité 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atelier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4787462" y="4405695"/>
            <a:ext cx="956441" cy="325820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5969876" y="4151860"/>
            <a:ext cx="2785241" cy="83349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Garantir une traçabilité des Interventions 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11"/>
          <p:cNvGrpSpPr/>
          <p:nvPr/>
        </p:nvGrpSpPr>
        <p:grpSpPr>
          <a:xfrm>
            <a:off x="3284401" y="789818"/>
            <a:ext cx="5660172" cy="997882"/>
            <a:chOff x="5442459" y="1138518"/>
            <a:chExt cx="1720341" cy="2437984"/>
          </a:xfrm>
        </p:grpSpPr>
        <p:sp>
          <p:nvSpPr>
            <p:cNvPr id="196" name="Google Shape;196;p11"/>
            <p:cNvSpPr/>
            <p:nvPr/>
          </p:nvSpPr>
          <p:spPr>
            <a:xfrm>
              <a:off x="5442459" y="1138518"/>
              <a:ext cx="1720341" cy="2437984"/>
            </a:xfrm>
            <a:prstGeom prst="flowChartAlternateProcess">
              <a:avLst/>
            </a:prstGeom>
            <a:solidFill>
              <a:srgbClr val="FABF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 txBox="1"/>
            <p:nvPr/>
          </p:nvSpPr>
          <p:spPr>
            <a:xfrm>
              <a:off x="5516307" y="1288391"/>
              <a:ext cx="1616121" cy="2288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T1.1.3 Identification des espaces et des moyens nécessaires aux interventions et vérification de leur disponibilité</a:t>
              </a:r>
              <a:endParaRPr/>
            </a:p>
            <a:p>
              <a:pPr marL="0" marR="0" lvl="0" indent="0" algn="just" rtl="0">
                <a:lnSpc>
                  <a:spcPct val="115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T1.1.4 Identification des différents intervenants </a:t>
              </a:r>
              <a:endParaRPr/>
            </a:p>
            <a:p>
              <a:pPr marL="0" marR="0" lvl="0" indent="0" algn="just" rtl="0">
                <a:lnSpc>
                  <a:spcPct val="115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T1.1.5 Planification et organisation des activités </a:t>
              </a: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11"/>
          <p:cNvGrpSpPr/>
          <p:nvPr/>
        </p:nvGrpSpPr>
        <p:grpSpPr>
          <a:xfrm>
            <a:off x="5259930" y="1724468"/>
            <a:ext cx="3754431" cy="398620"/>
            <a:chOff x="5442459" y="1138518"/>
            <a:chExt cx="1720341" cy="1141473"/>
          </a:xfrm>
        </p:grpSpPr>
        <p:sp>
          <p:nvSpPr>
            <p:cNvPr id="199" name="Google Shape;199;p11"/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ABF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 txBox="1"/>
            <p:nvPr/>
          </p:nvSpPr>
          <p:spPr>
            <a:xfrm>
              <a:off x="5524703" y="1297257"/>
              <a:ext cx="1583225" cy="645352"/>
            </a:xfrm>
            <a:prstGeom prst="rect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C4 Organiser des opérations de maintenance</a:t>
              </a: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3028" t="36042" r="50335" b="12239"/>
          <a:stretch/>
        </p:blipFill>
        <p:spPr>
          <a:xfrm>
            <a:off x="101745" y="2264363"/>
            <a:ext cx="4509666" cy="281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/>
        </p:nvSpPr>
        <p:spPr>
          <a:xfrm>
            <a:off x="-536265" y="101053"/>
            <a:ext cx="45788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RENOVATION DES REFERENTIELS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FILIERE MAINTENANCE NAUTIQUE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3"/>
          <p:cNvSpPr txBox="1"/>
          <p:nvPr/>
        </p:nvSpPr>
        <p:spPr>
          <a:xfrm>
            <a:off x="1753172" y="1947470"/>
            <a:ext cx="53472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 2 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Réalisation du diagnostic d’un sous-ensemble de l’embarcation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NOUVEAUX RÉFERENTIELS</a:t>
            </a:r>
            <a:endParaRPr/>
          </a:p>
        </p:txBody>
      </p:sp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625" y="1865971"/>
            <a:ext cx="6973229" cy="238636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4"/>
          <p:cNvSpPr txBox="1"/>
          <p:nvPr/>
        </p:nvSpPr>
        <p:spPr>
          <a:xfrm>
            <a:off x="1033347" y="1255183"/>
            <a:ext cx="73077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activités professionnelles en CAP et baccalauréat professionnel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/>
        </p:nvSpPr>
        <p:spPr>
          <a:xfrm>
            <a:off x="1033347" y="1255183"/>
            <a:ext cx="73077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activités professionnelles au baccalauréat professionnel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NOUVEAUX RÉFERENTIELS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54" y="2613983"/>
            <a:ext cx="3262662" cy="1715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/>
          <p:nvPr/>
        </p:nvSpPr>
        <p:spPr>
          <a:xfrm>
            <a:off x="1033347" y="1255183"/>
            <a:ext cx="73077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activités professionnelles au baccalauréat professionnel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6"/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NOUVEAUX RÉFERENTIELS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54" y="2264565"/>
            <a:ext cx="5092507" cy="2306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None/>
            </a:pPr>
            <a:endParaRPr/>
          </a:p>
        </p:txBody>
      </p:sp>
      <p:sp>
        <p:nvSpPr>
          <p:cNvPr id="240" name="Google Shape;240;p17"/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NOUVEAUX RÉFERENTIELS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11" y="999568"/>
            <a:ext cx="8416791" cy="387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/>
          <p:nvPr/>
        </p:nvSpPr>
        <p:spPr>
          <a:xfrm>
            <a:off x="2329204" y="2352662"/>
            <a:ext cx="43815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fr-FR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Bloc de compétence 2</a:t>
            </a:r>
            <a:endParaRPr sz="3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8"/>
          <p:cNvSpPr txBox="1"/>
          <p:nvPr/>
        </p:nvSpPr>
        <p:spPr>
          <a:xfrm>
            <a:off x="-508764" y="86775"/>
            <a:ext cx="45788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RENOVATION DES REFERENTIELS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FILIERE MAINTENANCE NAUTIQUE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NOUVEAUX RÉFÉRENTIELS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28" y="1208765"/>
            <a:ext cx="7628595" cy="3306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/>
          <p:nvPr/>
        </p:nvSpPr>
        <p:spPr>
          <a:xfrm>
            <a:off x="167269" y="1561171"/>
            <a:ext cx="5564458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Connaissances associées à ce bloc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	La méthodologie liée au diagnostic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	L’utilisation de la documentation technique et le repérage des systèmes d’une embarcation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	Architecture et principe de fonctionnement des différentes chaines d’énergie et de commande (Mécaniques, électriques, hydrauliques…)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  Architecture et principe de fonctionnement des différentes chaines d’information (Acquisition, traitement, transmission ..)*</a:t>
            </a:r>
            <a:endParaRPr/>
          </a:p>
        </p:txBody>
      </p:sp>
      <p:pic>
        <p:nvPicPr>
          <p:cNvPr id="259" name="Google Shape;2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506" y="990612"/>
            <a:ext cx="2223563" cy="117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6889" y="3684208"/>
            <a:ext cx="2010795" cy="114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63702" y="2471980"/>
            <a:ext cx="2213982" cy="87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30939" y="847492"/>
            <a:ext cx="1110388" cy="141270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0"/>
          <p:cNvSpPr txBox="1"/>
          <p:nvPr/>
        </p:nvSpPr>
        <p:spPr>
          <a:xfrm>
            <a:off x="-508764" y="0"/>
            <a:ext cx="45788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RENOVATION DES REFERENTIELS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FILIERE MAINTENANCE NAUTIQUE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/>
        </p:nvSpPr>
        <p:spPr>
          <a:xfrm>
            <a:off x="0" y="108487"/>
            <a:ext cx="34717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RENOVATION DES REFERENTIELS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FILIERE MAINTENANCE NAUTIQUE</a:t>
            </a:r>
            <a:endParaRPr/>
          </a:p>
        </p:txBody>
      </p:sp>
      <p:sp>
        <p:nvSpPr>
          <p:cNvPr id="56" name="Google Shape;56;p2"/>
          <p:cNvSpPr txBox="1"/>
          <p:nvPr/>
        </p:nvSpPr>
        <p:spPr>
          <a:xfrm>
            <a:off x="1018478" y="1523723"/>
            <a:ext cx="67056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la formation à la certification en blocs de compétences</a:t>
            </a:r>
            <a:endParaRPr sz="3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858644" y="2965760"/>
            <a:ext cx="6634976" cy="104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958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Hélène Linas, </a:t>
            </a:r>
            <a:r>
              <a:rPr lang="fr-F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inspectrice de l’éducation nationale - STI, académie de Montpellier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580" marR="0" lvl="0" indent="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Erwann</a:t>
            </a:r>
            <a:r>
              <a:rPr lang="fr-FR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Chaudron, </a:t>
            </a:r>
            <a:r>
              <a:rPr lang="fr-F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inspecteur de l'éducation nationale – STI, académie de Rennes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580" marR="0" lvl="0" indent="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Philippe </a:t>
            </a:r>
            <a:r>
              <a:rPr lang="fr-FR" sz="11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Coden</a:t>
            </a:r>
            <a:r>
              <a:rPr lang="fr-FR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inspecteur de l'éducation nationale – STI, académie de </a:t>
            </a:r>
            <a:r>
              <a:rPr lang="fr-FR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Rennes</a:t>
            </a:r>
          </a:p>
          <a:p>
            <a:pPr marL="449580" lvl="0" algn="just">
              <a:lnSpc>
                <a:spcPct val="107000"/>
              </a:lnSpc>
              <a:spcBef>
                <a:spcPts val="600"/>
              </a:spcBef>
            </a:pPr>
            <a:r>
              <a:rPr lang="fr-FR" sz="1100" b="1" dirty="0" smtClean="0">
                <a:solidFill>
                  <a:schemeClr val="dk1"/>
                </a:solidFill>
                <a:ea typeface="Calibri"/>
              </a:rPr>
              <a:t>Jean-Marie Schmitt</a:t>
            </a:r>
            <a:r>
              <a:rPr lang="fr-FR" sz="1100" dirty="0">
                <a:solidFill>
                  <a:schemeClr val="dk1"/>
                </a:solidFill>
                <a:ea typeface="Calibri"/>
              </a:rPr>
              <a:t>, inspecteur de l'éducation nationale – STI, académie de </a:t>
            </a:r>
            <a:r>
              <a:rPr lang="fr-FR" sz="1100" dirty="0" smtClean="0">
                <a:solidFill>
                  <a:schemeClr val="dk1"/>
                </a:solidFill>
                <a:ea typeface="Calibri"/>
              </a:rPr>
              <a:t>Dijon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988" y="1294716"/>
            <a:ext cx="5926836" cy="311200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 txBox="1"/>
          <p:nvPr/>
        </p:nvSpPr>
        <p:spPr>
          <a:xfrm>
            <a:off x="0" y="0"/>
            <a:ext cx="34717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RENOVATION DES REFERENTIELS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FILIERE MAINTENANCE NAUTIQUE</a:t>
            </a:r>
            <a:endParaRPr/>
          </a:p>
        </p:txBody>
      </p:sp>
      <p:pic>
        <p:nvPicPr>
          <p:cNvPr id="270" name="Google Shape;27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191" y="3447638"/>
            <a:ext cx="2242804" cy="1526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279" y="904738"/>
            <a:ext cx="3362768" cy="228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171" y="3338660"/>
            <a:ext cx="4998300" cy="55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867" y="4038462"/>
            <a:ext cx="6187554" cy="42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/>
          <p:nvPr/>
        </p:nvSpPr>
        <p:spPr>
          <a:xfrm>
            <a:off x="-536265" y="93619"/>
            <a:ext cx="45788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RENOVATION DES REFERENTIELS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FILIERE MAINTENANCE NAUTIQUE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3"/>
          <p:cNvSpPr txBox="1"/>
          <p:nvPr/>
        </p:nvSpPr>
        <p:spPr>
          <a:xfrm>
            <a:off x="1211934" y="1694709"/>
            <a:ext cx="667907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 3 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Intervention sur l’embarcation et ses équipements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NOUVEAUX RÉFERENTIELS</a:t>
            </a:r>
            <a:endParaRPr/>
          </a:p>
        </p:txBody>
      </p:sp>
      <p:graphicFrame>
        <p:nvGraphicFramePr>
          <p:cNvPr id="289" name="Google Shape;289;p24"/>
          <p:cNvGraphicFramePr/>
          <p:nvPr/>
        </p:nvGraphicFramePr>
        <p:xfrm>
          <a:off x="236838" y="1706398"/>
          <a:ext cx="8660550" cy="3122686"/>
        </p:xfrm>
        <a:graphic>
          <a:graphicData uri="http://schemas.openxmlformats.org/drawingml/2006/table">
            <a:tbl>
              <a:tblPr firstRow="1" bandRow="1">
                <a:noFill/>
                <a:tableStyleId>{F3CA43EB-980F-4AB8-9DBC-AC82275E4C30}</a:tableStyleId>
              </a:tblPr>
              <a:tblGrid>
                <a:gridCol w="2886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6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6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</a:t>
                      </a:r>
                      <a:endParaRPr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Intervention sur l’embarcation et ses équipements</a:t>
                      </a:r>
                      <a:endParaRPr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 Pro</a:t>
                      </a:r>
                      <a:endParaRPr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67665" marR="0" lvl="0" indent="-36766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Préparation de l’intervention</a:t>
                      </a: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367665" marR="0" lvl="0" indent="-36766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A3.1	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367665" marR="0" lvl="0" indent="-36766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Préparation et organisation de l’intervention</a:t>
                      </a: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67665" marR="0" lvl="0" indent="-36766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Réalisation des opérations de maintenance correctives</a:t>
                      </a: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367665" marR="0" lvl="0" indent="-36766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A3.2	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367665" marR="0" lvl="0" indent="-36766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Réalisation des opérations de maintenance corrective</a:t>
                      </a: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67665" marR="0" lvl="0" indent="-36766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Réalisation des opérations de maintenance programmée</a:t>
                      </a: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367665" marR="0" lvl="0" indent="-36766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A3.3	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367665" marR="0" lvl="0" indent="-36766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Réalisation des opérations de maintenance programmée</a:t>
                      </a: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67665" marR="0" lvl="0" indent="-36766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</a:t>
                      </a:r>
                      <a:r>
                        <a:rPr lang="fr-FR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Exécution des opérations d’installation    d’équipements ou d’accessoires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367665" marR="0" lvl="0" indent="-36766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A3.4	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367665" marR="0" lvl="0" indent="-36766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Exécution des opérations d’installation ou d’adaptation d’équipement</a:t>
                      </a: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0" name="Google Shape;290;p24"/>
          <p:cNvSpPr txBox="1"/>
          <p:nvPr/>
        </p:nvSpPr>
        <p:spPr>
          <a:xfrm>
            <a:off x="1033347" y="1255183"/>
            <a:ext cx="73077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activités professionnelles en CAP et baccalauréat professionnel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NOUVEAUX RÉFERENTIELS</a:t>
            </a:r>
            <a:endParaRPr/>
          </a:p>
        </p:txBody>
      </p:sp>
      <p:grpSp>
        <p:nvGrpSpPr>
          <p:cNvPr id="296" name="Google Shape;296;p25"/>
          <p:cNvGrpSpPr/>
          <p:nvPr/>
        </p:nvGrpSpPr>
        <p:grpSpPr>
          <a:xfrm>
            <a:off x="137828" y="721522"/>
            <a:ext cx="9006172" cy="4421978"/>
            <a:chOff x="0" y="-21867"/>
            <a:chExt cx="9006172" cy="4421978"/>
          </a:xfrm>
        </p:grpSpPr>
        <p:sp>
          <p:nvSpPr>
            <p:cNvPr id="297" name="Google Shape;297;p25"/>
            <p:cNvSpPr/>
            <p:nvPr/>
          </p:nvSpPr>
          <p:spPr>
            <a:xfrm rot="5400000">
              <a:off x="5288078" y="-2762606"/>
              <a:ext cx="847365" cy="658882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 txBox="1"/>
            <p:nvPr/>
          </p:nvSpPr>
          <p:spPr>
            <a:xfrm>
              <a:off x="2417350" y="149487"/>
              <a:ext cx="6547458" cy="764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T3.1.1 Utilisation des ressources nécessaires à l’intervention 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T3.1.2 Identification des étapes de l’intervention 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FFC000"/>
                </a:buClr>
                <a:buSzPts val="1200"/>
                <a:buFont typeface="Calibri"/>
                <a:buChar char="•"/>
              </a:pPr>
              <a:r>
                <a:rPr lang="fr-FR" sz="1200" b="1" i="0" u="none" strike="noStrike" cap="none" dirty="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T3.1.3 Application du système de tri des déchets de l’entreprise et des règles QHSE</a:t>
              </a:r>
              <a:endParaRPr sz="12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FFC000"/>
                </a:buClr>
                <a:buSzPts val="1200"/>
                <a:buFont typeface="Calibri"/>
                <a:buChar char="•"/>
              </a:pPr>
              <a:r>
                <a:rPr lang="fr-FR" sz="1200" b="1" i="0" u="none" strike="noStrike" cap="none" dirty="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T3.1.4 Préparation de l’embarcation et de l’équipement avant toute intervention en respectant les conditions de sécurité</a:t>
              </a:r>
              <a:endParaRPr sz="12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29206" y="-21867"/>
              <a:ext cx="2416155" cy="1059206"/>
            </a:xfrm>
            <a:prstGeom prst="roundRect">
              <a:avLst>
                <a:gd name="adj" fmla="val 16667"/>
              </a:avLst>
            </a:prstGeom>
            <a:solidFill>
              <a:srgbClr val="C5D8F1"/>
            </a:solidFill>
            <a:ln w="2540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5"/>
            <p:cNvSpPr txBox="1"/>
            <p:nvPr/>
          </p:nvSpPr>
          <p:spPr>
            <a:xfrm>
              <a:off x="51706" y="51706"/>
              <a:ext cx="2312743" cy="9557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26650" rIns="53325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>
                  <a:solidFill>
                    <a:srgbClr val="070A0F"/>
                  </a:solidFill>
                  <a:latin typeface="Calibri"/>
                  <a:ea typeface="Calibri"/>
                  <a:cs typeface="Calibri"/>
                  <a:sym typeface="Calibri"/>
                </a:rPr>
                <a:t>Préparation de l’intervention</a:t>
              </a:r>
              <a:endParaRPr sz="1400">
                <a:solidFill>
                  <a:srgbClr val="070A0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5"/>
            <p:cNvSpPr/>
            <p:nvPr/>
          </p:nvSpPr>
          <p:spPr>
            <a:xfrm rot="5400000">
              <a:off x="5288078" y="-1650439"/>
              <a:ext cx="847365" cy="658882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 txBox="1"/>
            <p:nvPr/>
          </p:nvSpPr>
          <p:spPr>
            <a:xfrm>
              <a:off x="2417350" y="1261654"/>
              <a:ext cx="6547458" cy="764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T3.2.1 Remplacement de sous-ensembles ou d’éléments de l'embarcation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T3.2.2 Réglage des éléments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T3.2.3 Réalisation des essais. Remise en service de l’embarcation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alibri"/>
                <a:buChar char="•"/>
              </a:pPr>
              <a:r>
                <a:rPr lang="fr-FR" sz="1200" b="1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T3.2.4 Consignation de l’intervention sur le document de suivi</a:t>
              </a:r>
              <a:endParaRPr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0" y="1112166"/>
              <a:ext cx="2416155" cy="1059206"/>
            </a:xfrm>
            <a:prstGeom prst="roundRect">
              <a:avLst>
                <a:gd name="adj" fmla="val 16667"/>
              </a:avLst>
            </a:prstGeom>
            <a:solidFill>
              <a:srgbClr val="C5D8F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5"/>
            <p:cNvSpPr txBox="1"/>
            <p:nvPr/>
          </p:nvSpPr>
          <p:spPr>
            <a:xfrm>
              <a:off x="51706" y="1163872"/>
              <a:ext cx="2312743" cy="9557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26650" rIns="53325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>
                  <a:solidFill>
                    <a:srgbClr val="070A0F"/>
                  </a:solidFill>
                  <a:latin typeface="Calibri"/>
                  <a:ea typeface="Calibri"/>
                  <a:cs typeface="Calibri"/>
                  <a:sym typeface="Calibri"/>
                </a:rPr>
                <a:t>Réalisation des opérations de maintenance corrective</a:t>
              </a:r>
              <a:endParaRPr sz="1400">
                <a:solidFill>
                  <a:srgbClr val="070A0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5"/>
            <p:cNvSpPr/>
            <p:nvPr/>
          </p:nvSpPr>
          <p:spPr>
            <a:xfrm rot="5400000">
              <a:off x="5288078" y="-538272"/>
              <a:ext cx="847365" cy="658882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5"/>
            <p:cNvSpPr txBox="1"/>
            <p:nvPr/>
          </p:nvSpPr>
          <p:spPr>
            <a:xfrm>
              <a:off x="2417350" y="2373821"/>
              <a:ext cx="6547458" cy="764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T3.3.1 Réalisation des opérations de contrôle et d’entretien selon les préconisations du motoriste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T3.3.2 Réalisation des essais. Remise en service de l’embarcation. Mise à jour des indicateurs de maintenance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alibri"/>
                <a:buChar char="•"/>
              </a:pPr>
              <a:r>
                <a:rPr lang="fr-FR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T3.3.3 Consignation de l’intervention sur le document de suivi</a:t>
              </a:r>
              <a:endParaRPr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0" y="2242095"/>
              <a:ext cx="2416155" cy="1059206"/>
            </a:xfrm>
            <a:prstGeom prst="roundRect">
              <a:avLst>
                <a:gd name="adj" fmla="val 16667"/>
              </a:avLst>
            </a:prstGeom>
            <a:solidFill>
              <a:srgbClr val="C5D8F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 txBox="1"/>
            <p:nvPr/>
          </p:nvSpPr>
          <p:spPr>
            <a:xfrm>
              <a:off x="51706" y="2293801"/>
              <a:ext cx="2312743" cy="9557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26650" rIns="53325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>
                  <a:solidFill>
                    <a:srgbClr val="070A0F"/>
                  </a:solidFill>
                  <a:latin typeface="Calibri"/>
                  <a:ea typeface="Calibri"/>
                  <a:cs typeface="Calibri"/>
                  <a:sym typeface="Calibri"/>
                </a:rPr>
                <a:t>Réalisation des opérations de maintenance programmée</a:t>
              </a:r>
              <a:endParaRPr sz="1400">
                <a:solidFill>
                  <a:srgbClr val="070A0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5"/>
            <p:cNvSpPr/>
            <p:nvPr/>
          </p:nvSpPr>
          <p:spPr>
            <a:xfrm rot="5400000">
              <a:off x="5288078" y="573894"/>
              <a:ext cx="847365" cy="658882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 txBox="1"/>
            <p:nvPr/>
          </p:nvSpPr>
          <p:spPr>
            <a:xfrm>
              <a:off x="2417350" y="3485988"/>
              <a:ext cx="6547458" cy="764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T3.4.1 Identification du système ou composant sur lequel porte l’intervention à réaliser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T3.4.2 Montage d’un équipement ou d’un accessoire sur l’embarcation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T3.4.3 Réalisation des essais. Mise en service de l’équipement ou de l’accessoire.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alibri"/>
                <a:buChar char="•"/>
              </a:pPr>
              <a:r>
                <a:rPr lang="fr-FR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T3.4.4 Consignation de l’intervention sur le document de suivi.</a:t>
              </a:r>
              <a:endParaRPr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0" y="3340905"/>
              <a:ext cx="2416155" cy="1059206"/>
            </a:xfrm>
            <a:prstGeom prst="roundRect">
              <a:avLst>
                <a:gd name="adj" fmla="val 16667"/>
              </a:avLst>
            </a:prstGeom>
            <a:solidFill>
              <a:srgbClr val="C5D8F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 txBox="1"/>
            <p:nvPr/>
          </p:nvSpPr>
          <p:spPr>
            <a:xfrm>
              <a:off x="51706" y="3392611"/>
              <a:ext cx="2312743" cy="9557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26650" rIns="53325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>
                  <a:solidFill>
                    <a:srgbClr val="070A0F"/>
                  </a:solidFill>
                  <a:latin typeface="Calibri"/>
                  <a:ea typeface="Calibri"/>
                  <a:cs typeface="Calibri"/>
                  <a:sym typeface="Calibri"/>
                </a:rPr>
                <a:t>Exécution des opérations d’installation d’équipements ou d’accessoires</a:t>
              </a:r>
              <a:endParaRPr sz="1400">
                <a:solidFill>
                  <a:srgbClr val="070A0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25"/>
          <p:cNvSpPr/>
          <p:nvPr/>
        </p:nvSpPr>
        <p:spPr>
          <a:xfrm rot="-972359">
            <a:off x="7437531" y="1785679"/>
            <a:ext cx="1791414" cy="926183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"/>
          <p:cNvSpPr txBox="1">
            <a:spLocks noGrp="1"/>
          </p:cNvSpPr>
          <p:nvPr>
            <p:ph type="title"/>
          </p:nvPr>
        </p:nvSpPr>
        <p:spPr>
          <a:xfrm>
            <a:off x="2381240" y="2426572"/>
            <a:ext cx="43815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fr-FR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Bloc de compétence 3</a:t>
            </a:r>
            <a:endParaRPr sz="3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"/>
          <p:cNvSpPr txBox="1">
            <a:spLocks noGrp="1"/>
          </p:cNvSpPr>
          <p:nvPr>
            <p:ph type="title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None/>
            </a:pPr>
            <a:endParaRPr/>
          </a:p>
        </p:txBody>
      </p:sp>
      <p:graphicFrame>
        <p:nvGraphicFramePr>
          <p:cNvPr id="325" name="Google Shape;325;p27"/>
          <p:cNvGraphicFramePr/>
          <p:nvPr/>
        </p:nvGraphicFramePr>
        <p:xfrm>
          <a:off x="0" y="1025643"/>
          <a:ext cx="9144000" cy="4033784"/>
        </p:xfrm>
        <a:graphic>
          <a:graphicData uri="http://schemas.openxmlformats.org/drawingml/2006/table">
            <a:tbl>
              <a:tblPr firstRow="1" bandRow="1">
                <a:noFill/>
                <a:tableStyleId>{F3CA43EB-980F-4AB8-9DBC-AC82275E4C30}</a:tableStyleId>
              </a:tblPr>
              <a:tblGrid>
                <a:gridCol w="161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0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44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367665" marR="0" lvl="0" indent="-36766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Compétences CAP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67665" marR="0" lvl="0" indent="-36766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Compétences BacPro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Critères d’évaluation de la compétence BacPro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525" marR="8952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Préparer l’intervention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fr-F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67665" marR="0" lvl="0" indent="-36766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Préparer l’intervention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L’ensemble des documents et des ressources nécessaires est identifié, recueilli et exploité.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Les différentes étapes sont ordonnées et énoncées.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Les règles QHSE et tri des déchets sont respectés.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L’intégrité de l’embarcation et de ses équipements est assurée.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525" marR="8952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Remplacer les sous-ensembles, les éléments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67665" marR="0" lvl="0" indent="-36766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Réparer les systèmes, les sous-ensembles, les éléments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Les sous-ensembles ou éléments de l'embarcation sont remis en conformité.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Le barème de temps de réalisation des opérations est respecté.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Les réglages et les paramétrages sont conformes aux données constructeur.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Les essais appropriés à l’intervention sont réalisés.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Les indicateurs de maintenance sont réinitialisés.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525" marR="8952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Réaliser les opérations d’entretien périodique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fr-F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Réaliser les opérations d’entretien périodique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Les opérations choisies respectent les préconisations du constructeur.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L'embarcation ou l’équipement est remis en conformité.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Le barème de temps de réalisation des opérations est respecté.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Les essais appropriés à l’intervention sont réalisés.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Les indicateurs de maintenance sont réinitialisés.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525" marR="8952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Installer un équipement ou un accessoire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C12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Installer un équipement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Les opérations réalisées respectent le travail demandé dans le contrat d’intervention.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La qualité de l’intervention est autocontrôlée à chaque étape.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fr-F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Les essais appropriés à l’intervention sont réalisés.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525" marR="8952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26" name="Google Shape;326;p27"/>
          <p:cNvGrpSpPr/>
          <p:nvPr/>
        </p:nvGrpSpPr>
        <p:grpSpPr>
          <a:xfrm>
            <a:off x="5399314" y="1809148"/>
            <a:ext cx="3608695" cy="2542136"/>
            <a:chOff x="5535304" y="1083934"/>
            <a:chExt cx="3608695" cy="2542136"/>
          </a:xfrm>
        </p:grpSpPr>
        <p:sp>
          <p:nvSpPr>
            <p:cNvPr id="327" name="Google Shape;327;p27"/>
            <p:cNvSpPr/>
            <p:nvPr/>
          </p:nvSpPr>
          <p:spPr>
            <a:xfrm>
              <a:off x="5535304" y="2409224"/>
              <a:ext cx="3608695" cy="121684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 w="9525" cap="flat" cmpd="sng">
              <a:solidFill>
                <a:srgbClr val="F591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Sans l’utilisation des critères d’évaluation de la compétence, sans capitalisation de l’expérience, sans mise en œuvre d’une situation donnée, on </a:t>
              </a:r>
              <a:r>
                <a:rPr lang="fr-FR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devine</a:t>
              </a: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son acquisition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8" name="Google Shape;328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04506" y="1083934"/>
              <a:ext cx="1198400" cy="1325289"/>
            </a:xfrm>
            <a:prstGeom prst="rect">
              <a:avLst/>
            </a:prstGeom>
            <a:gradFill>
              <a:gsLst>
                <a:gs pos="0">
                  <a:srgbClr val="FFF9F4"/>
                </a:gs>
                <a:gs pos="74000">
                  <a:srgbClr val="FBCFA9"/>
                </a:gs>
                <a:gs pos="83000">
                  <a:srgbClr val="FBCFA9"/>
                </a:gs>
                <a:gs pos="100000">
                  <a:srgbClr val="FDDEC5"/>
                </a:gs>
              </a:gsLst>
              <a:lin ang="5400000" scaled="0"/>
            </a:gradFill>
            <a:ln>
              <a:noFill/>
            </a:ln>
          </p:spPr>
        </p:pic>
      </p:grpSp>
      <p:sp>
        <p:nvSpPr>
          <p:cNvPr id="329" name="Google Shape;329;p27"/>
          <p:cNvSpPr/>
          <p:nvPr/>
        </p:nvSpPr>
        <p:spPr>
          <a:xfrm>
            <a:off x="662152" y="2322786"/>
            <a:ext cx="2244334" cy="81165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Critères d’évaluation adaptés au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 txBox="1"/>
          <p:nvPr/>
        </p:nvSpPr>
        <p:spPr>
          <a:xfrm>
            <a:off x="2329204" y="2352662"/>
            <a:ext cx="43815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fr-FR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Bloc de compétence 2</a:t>
            </a:r>
            <a:endParaRPr sz="3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8"/>
          <p:cNvSpPr txBox="1"/>
          <p:nvPr/>
        </p:nvSpPr>
        <p:spPr>
          <a:xfrm>
            <a:off x="-508764" y="86775"/>
            <a:ext cx="45788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RENOVATION DES REFERENTIELS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FILIERE MAINTENANCE NAUTIQUE</a:t>
            </a: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4392067" y="1490888"/>
            <a:ext cx="4637313" cy="3016210"/>
          </a:xfrm>
          <a:prstGeom prst="rect">
            <a:avLst/>
          </a:prstGeom>
          <a:gradFill>
            <a:gsLst>
              <a:gs pos="0">
                <a:srgbClr val="FFD3AB"/>
              </a:gs>
              <a:gs pos="50000">
                <a:srgbClr val="FFE2CA"/>
              </a:gs>
              <a:gs pos="100000">
                <a:srgbClr val="FFF0E4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❑"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méthodologie de maintenance corrective (dépose/repose, montage/démontage, réparation)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❑"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L’architecture et le fonctionnement des systèmes, des chaines d’énergie, de commande et d’information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❑"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L’utilisation de la documentation technique et le repérage des systèmes d’une embarcation.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❑"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solutions constructives et le comportement des systèmes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❑"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Réglementation QHSE, contraintes, dangers et spécificités de l’environnement maritime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connaissances porteront a minima sur les dispositifs suivants 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groupe motopropulseur (moteur HB, moteur IB : transmission, accouplement, inverseur, …)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gouverne et les commandes (commande à distance, électrique, mécanique, aide aux manœuvres, barre mécanique, hydraulique électrique, pilote automatique)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L’ensemble coque-pont (œuvres vives et œuvres mortes, carénage et stratification…)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énergies auxiliaires (démarrage, production, distribution, stockage, protection, propulseur d’étrave, </a:t>
            </a:r>
            <a:r>
              <a:rPr lang="fr-FR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Flaps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…)</a:t>
            </a:r>
            <a:endParaRPr dirty="0"/>
          </a:p>
        </p:txBody>
      </p:sp>
      <p:sp>
        <p:nvSpPr>
          <p:cNvPr id="337" name="Google Shape;337;p28"/>
          <p:cNvSpPr/>
          <p:nvPr/>
        </p:nvSpPr>
        <p:spPr>
          <a:xfrm>
            <a:off x="6155551" y="822786"/>
            <a:ext cx="2873829" cy="668102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Connaissances associées C10 BacPro Réparer</a:t>
            </a: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systèmes, les sous-ensembles, les éléments</a:t>
            </a: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8" name="Google Shape;338;p28"/>
          <p:cNvGrpSpPr/>
          <p:nvPr/>
        </p:nvGrpSpPr>
        <p:grpSpPr>
          <a:xfrm>
            <a:off x="165640" y="1024018"/>
            <a:ext cx="8863740" cy="3496920"/>
            <a:chOff x="165640" y="1024018"/>
            <a:chExt cx="8863740" cy="3496920"/>
          </a:xfrm>
        </p:grpSpPr>
        <p:grpSp>
          <p:nvGrpSpPr>
            <p:cNvPr id="339" name="Google Shape;339;p28"/>
            <p:cNvGrpSpPr/>
            <p:nvPr/>
          </p:nvGrpSpPr>
          <p:grpSpPr>
            <a:xfrm>
              <a:off x="165640" y="1024018"/>
              <a:ext cx="6417862" cy="3496920"/>
              <a:chOff x="-139160" y="283539"/>
              <a:chExt cx="6417862" cy="3496920"/>
            </a:xfrm>
          </p:grpSpPr>
          <p:sp>
            <p:nvSpPr>
              <p:cNvPr id="340" name="Google Shape;340;p28"/>
              <p:cNvSpPr/>
              <p:nvPr/>
            </p:nvSpPr>
            <p:spPr>
              <a:xfrm>
                <a:off x="1065656" y="419919"/>
                <a:ext cx="2993027" cy="2993363"/>
              </a:xfrm>
              <a:prstGeom prst="ellipse">
                <a:avLst/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8"/>
              <p:cNvSpPr txBox="1"/>
              <p:nvPr/>
            </p:nvSpPr>
            <p:spPr>
              <a:xfrm>
                <a:off x="1503975" y="858287"/>
                <a:ext cx="2116389" cy="2116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Connaissances associées communes au bloc 3</a:t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8"/>
              <p:cNvSpPr/>
              <p:nvPr/>
            </p:nvSpPr>
            <p:spPr>
              <a:xfrm>
                <a:off x="2773677" y="283539"/>
                <a:ext cx="332763" cy="332906"/>
              </a:xfrm>
              <a:prstGeom prst="ellipse">
                <a:avLst/>
              </a:prstGeom>
              <a:solidFill>
                <a:srgbClr val="BF504D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8"/>
              <p:cNvSpPr/>
              <p:nvPr/>
            </p:nvSpPr>
            <p:spPr>
              <a:xfrm>
                <a:off x="1985974" y="3190879"/>
                <a:ext cx="241284" cy="241287"/>
              </a:xfrm>
              <a:prstGeom prst="ellipse">
                <a:avLst/>
              </a:prstGeom>
              <a:solidFill>
                <a:srgbClr val="BE5A4D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8"/>
              <p:cNvSpPr/>
              <p:nvPr/>
            </p:nvSpPr>
            <p:spPr>
              <a:xfrm>
                <a:off x="4251465" y="1634749"/>
                <a:ext cx="241284" cy="241287"/>
              </a:xfrm>
              <a:prstGeom prst="ellipse">
                <a:avLst/>
              </a:prstGeom>
              <a:solidFill>
                <a:srgbClr val="BD654E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8"/>
              <p:cNvSpPr/>
              <p:nvPr/>
            </p:nvSpPr>
            <p:spPr>
              <a:xfrm>
                <a:off x="3098459" y="3447553"/>
                <a:ext cx="332763" cy="332906"/>
              </a:xfrm>
              <a:prstGeom prst="ellipse">
                <a:avLst/>
              </a:prstGeom>
              <a:solidFill>
                <a:srgbClr val="BD704F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8"/>
              <p:cNvSpPr/>
              <p:nvPr/>
            </p:nvSpPr>
            <p:spPr>
              <a:xfrm>
                <a:off x="2053509" y="756673"/>
                <a:ext cx="241284" cy="241287"/>
              </a:xfrm>
              <a:prstGeom prst="ellipse">
                <a:avLst/>
              </a:prstGeom>
              <a:solidFill>
                <a:srgbClr val="BC7B5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8"/>
              <p:cNvSpPr/>
              <p:nvPr/>
            </p:nvSpPr>
            <p:spPr>
              <a:xfrm>
                <a:off x="1294047" y="2136907"/>
                <a:ext cx="241284" cy="241287"/>
              </a:xfrm>
              <a:prstGeom prst="ellipse">
                <a:avLst/>
              </a:prstGeom>
              <a:solidFill>
                <a:srgbClr val="BC865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8"/>
              <p:cNvSpPr/>
              <p:nvPr/>
            </p:nvSpPr>
            <p:spPr>
              <a:xfrm>
                <a:off x="-139160" y="870611"/>
                <a:ext cx="1755158" cy="1395744"/>
              </a:xfrm>
              <a:prstGeom prst="ellipse">
                <a:avLst/>
              </a:prstGeom>
              <a:solidFill>
                <a:srgbClr val="BB9052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8"/>
              <p:cNvSpPr txBox="1"/>
              <p:nvPr/>
            </p:nvSpPr>
            <p:spPr>
              <a:xfrm>
                <a:off x="117877" y="1075013"/>
                <a:ext cx="1241084" cy="986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325" tIns="53325" rIns="53325" bIns="53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Connaissances spécifiques pour certaine compétence 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8"/>
              <p:cNvSpPr/>
              <p:nvPr/>
            </p:nvSpPr>
            <p:spPr>
              <a:xfrm>
                <a:off x="2437230" y="767163"/>
                <a:ext cx="332763" cy="332906"/>
              </a:xfrm>
              <a:prstGeom prst="ellipse">
                <a:avLst/>
              </a:prstGeom>
              <a:solidFill>
                <a:srgbClr val="BB9952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8"/>
              <p:cNvSpPr/>
              <p:nvPr/>
            </p:nvSpPr>
            <p:spPr>
              <a:xfrm>
                <a:off x="244800" y="2533458"/>
                <a:ext cx="601675" cy="601819"/>
              </a:xfrm>
              <a:prstGeom prst="ellipse">
                <a:avLst/>
              </a:prstGeom>
              <a:solidFill>
                <a:srgbClr val="BBA353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8"/>
              <p:cNvSpPr/>
              <p:nvPr/>
            </p:nvSpPr>
            <p:spPr>
              <a:xfrm>
                <a:off x="4203520" y="379888"/>
                <a:ext cx="1647235" cy="1232296"/>
              </a:xfrm>
              <a:prstGeom prst="ellipse">
                <a:avLst/>
              </a:prstGeom>
              <a:solidFill>
                <a:srgbClr val="BBAD54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8"/>
              <p:cNvSpPr txBox="1"/>
              <p:nvPr/>
            </p:nvSpPr>
            <p:spPr>
              <a:xfrm>
                <a:off x="4444752" y="560354"/>
                <a:ext cx="1164771" cy="871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325" tIns="53325" rIns="53325" bIns="53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Définition des connaissances</a:t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8"/>
              <p:cNvSpPr/>
              <p:nvPr/>
            </p:nvSpPr>
            <p:spPr>
              <a:xfrm>
                <a:off x="3822925" y="1227708"/>
                <a:ext cx="332763" cy="332906"/>
              </a:xfrm>
              <a:prstGeom prst="ellipse">
                <a:avLst/>
              </a:prstGeom>
              <a:solidFill>
                <a:srgbClr val="BAB655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8"/>
              <p:cNvSpPr/>
              <p:nvPr/>
            </p:nvSpPr>
            <p:spPr>
              <a:xfrm>
                <a:off x="15795" y="3249627"/>
                <a:ext cx="241284" cy="241287"/>
              </a:xfrm>
              <a:prstGeom prst="ellipse">
                <a:avLst/>
              </a:prstGeom>
              <a:solidFill>
                <a:srgbClr val="B5BA55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8"/>
              <p:cNvSpPr/>
              <p:nvPr/>
            </p:nvSpPr>
            <p:spPr>
              <a:xfrm>
                <a:off x="2420040" y="2906230"/>
                <a:ext cx="241284" cy="241287"/>
              </a:xfrm>
              <a:prstGeom prst="ellipse">
                <a:avLst/>
              </a:prstGeom>
              <a:solidFill>
                <a:srgbClr val="ACB957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8"/>
              <p:cNvSpPr/>
              <p:nvPr/>
            </p:nvSpPr>
            <p:spPr>
              <a:xfrm>
                <a:off x="4815115" y="2431548"/>
                <a:ext cx="1463587" cy="1335073"/>
              </a:xfrm>
              <a:prstGeom prst="ellipse">
                <a:avLst/>
              </a:prstGeom>
              <a:solidFill>
                <a:srgbClr val="00B0F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8"/>
              <p:cNvSpPr txBox="1"/>
              <p:nvPr/>
            </p:nvSpPr>
            <p:spPr>
              <a:xfrm>
                <a:off x="4876800" y="2627065"/>
                <a:ext cx="1187565" cy="9440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325" tIns="53325" rIns="53325" bIns="53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4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Domaines d’application</a:t>
                </a:r>
                <a:endParaRPr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8"/>
              <p:cNvSpPr/>
              <p:nvPr/>
            </p:nvSpPr>
            <p:spPr>
              <a:xfrm>
                <a:off x="4595280" y="2448133"/>
                <a:ext cx="241284" cy="241287"/>
              </a:xfrm>
              <a:prstGeom prst="ellipse">
                <a:avLst/>
              </a:prstGeom>
              <a:solidFill>
                <a:srgbClr val="99B958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0" name="Google Shape;360;p28"/>
            <p:cNvSpPr/>
            <p:nvPr/>
          </p:nvSpPr>
          <p:spPr>
            <a:xfrm>
              <a:off x="4528457" y="1621372"/>
              <a:ext cx="4397829" cy="1285114"/>
            </a:xfrm>
            <a:prstGeom prst="bracketPair">
              <a:avLst/>
            </a:prstGeom>
            <a:noFill/>
            <a:ln w="50800" cap="flat" cmpd="sng">
              <a:solidFill>
                <a:srgbClr val="BDAE5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4724400" y="3036970"/>
              <a:ext cx="4304980" cy="1403931"/>
            </a:xfrm>
            <a:prstGeom prst="bracketPair">
              <a:avLst/>
            </a:prstGeom>
            <a:noFill/>
            <a:ln w="508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 txBox="1"/>
          <p:nvPr/>
        </p:nvSpPr>
        <p:spPr>
          <a:xfrm>
            <a:off x="-536265" y="93619"/>
            <a:ext cx="45788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RENOVATION DES REFERENTIELS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FILIERE MAINTENANCE NAUTIQUE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9"/>
          <p:cNvSpPr txBox="1"/>
          <p:nvPr/>
        </p:nvSpPr>
        <p:spPr>
          <a:xfrm>
            <a:off x="3026980" y="1694709"/>
            <a:ext cx="252259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r-FR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L’ÉVALUATION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sp>
        <p:nvSpPr>
          <p:cNvPr id="8" name="Organigramme : Alternative 7">
            <a:extLst>
              <a:ext uri="{FF2B5EF4-FFF2-40B4-BE49-F238E27FC236}">
                <a16:creationId xmlns="" xmlns:a16="http://schemas.microsoft.com/office/drawing/2014/main" id="{1338EEFD-1B77-6A7E-B365-0C276D3F4A98}"/>
              </a:ext>
            </a:extLst>
          </p:cNvPr>
          <p:cNvSpPr/>
          <p:nvPr/>
        </p:nvSpPr>
        <p:spPr>
          <a:xfrm>
            <a:off x="2304796" y="904944"/>
            <a:ext cx="6254439" cy="35124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EP1: Prise en charge ou restitution d’une embarcation ou d’un 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équipement</a:t>
            </a:r>
            <a:endParaRPr lang="fr-FR" dirty="0"/>
          </a:p>
        </p:txBody>
      </p:sp>
      <p:sp>
        <p:nvSpPr>
          <p:cNvPr id="13" name="Organigramme : Alternative 12">
            <a:extLst>
              <a:ext uri="{FF2B5EF4-FFF2-40B4-BE49-F238E27FC236}">
                <a16:creationId xmlns="" xmlns:a16="http://schemas.microsoft.com/office/drawing/2014/main" id="{E51F4728-109E-3142-C084-5BBBB40FCEE5}"/>
              </a:ext>
            </a:extLst>
          </p:cNvPr>
          <p:cNvSpPr/>
          <p:nvPr/>
        </p:nvSpPr>
        <p:spPr>
          <a:xfrm>
            <a:off x="133219" y="1314865"/>
            <a:ext cx="877856" cy="7398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>
            <a:off x="1076452" y="1323950"/>
            <a:ext cx="1463241" cy="736575"/>
            <a:chOff x="5432361" y="1138518"/>
            <a:chExt cx="1720341" cy="114147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6" name="Organigramme : Alternative 15">
              <a:extLst>
                <a:ext uri="{FF2B5EF4-FFF2-40B4-BE49-F238E27FC236}">
                  <a16:creationId xmlns=""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32361" y="1138518"/>
              <a:ext cx="1720341" cy="1141474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=""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533286" y="1208442"/>
              <a:ext cx="1584887" cy="10016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Ponctuel pratique et oral</a:t>
              </a:r>
              <a:endParaRPr lang="fr-FR" sz="1200" b="1" dirty="0"/>
            </a:p>
            <a:p>
              <a:pPr algn="ctr"/>
              <a:r>
                <a:rPr lang="fr-FR" sz="1200" b="1" dirty="0"/>
                <a:t>Durée </a:t>
              </a:r>
              <a:r>
                <a:rPr lang="fr-FR" sz="1200" b="1" dirty="0" smtClean="0"/>
                <a:t>2 </a:t>
              </a:r>
              <a:r>
                <a:rPr lang="fr-FR" sz="1200" b="1" dirty="0"/>
                <a:t>h </a:t>
              </a:r>
              <a:r>
                <a:rPr lang="fr-FR" sz="1200" dirty="0"/>
                <a:t> 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="" xmlns:a16="http://schemas.microsoft.com/office/drawing/2014/main" id="{062EABDC-01FF-8C59-50B1-B962CB9BBED8}"/>
              </a:ext>
            </a:extLst>
          </p:cNvPr>
          <p:cNvGrpSpPr/>
          <p:nvPr/>
        </p:nvGrpSpPr>
        <p:grpSpPr>
          <a:xfrm>
            <a:off x="2607189" y="1335562"/>
            <a:ext cx="1069428" cy="734347"/>
            <a:chOff x="5442459" y="1138518"/>
            <a:chExt cx="1720341" cy="114147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1" name="Organigramme : Alternative 20">
              <a:extLst>
                <a:ext uri="{FF2B5EF4-FFF2-40B4-BE49-F238E27FC236}">
                  <a16:creationId xmlns="" xmlns:a16="http://schemas.microsoft.com/office/drawing/2014/main" id="{8E857277-EC3F-5B2B-6D4D-ACA1B2130E5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="" xmlns:a16="http://schemas.microsoft.com/office/drawing/2014/main" id="{431DAF58-C5C3-CDCB-8ACE-E657FBE97273}"/>
                </a:ext>
              </a:extLst>
            </p:cNvPr>
            <p:cNvSpPr txBox="1"/>
            <p:nvPr/>
          </p:nvSpPr>
          <p:spPr>
            <a:xfrm>
              <a:off x="5532096" y="1339074"/>
              <a:ext cx="1630704" cy="7654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Coefficient</a:t>
              </a:r>
              <a:r>
                <a:rPr lang="fr-FR" sz="1300" b="1" dirty="0"/>
                <a:t> </a:t>
              </a:r>
              <a:r>
                <a:rPr lang="fr-FR" sz="1300" b="1" dirty="0" smtClean="0"/>
                <a:t>4 </a:t>
              </a:r>
              <a:endParaRPr lang="fr-FR" sz="1300" b="1" dirty="0"/>
            </a:p>
          </p:txBody>
        </p:sp>
      </p:grp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3703204" y="2179582"/>
          <a:ext cx="5350597" cy="2501209"/>
        </p:xfrm>
        <a:graphic>
          <a:graphicData uri="http://schemas.openxmlformats.org/drawingml/2006/table">
            <a:tbl>
              <a:tblPr firstRow="1" firstCol="1" bandRow="1"/>
              <a:tblGrid>
                <a:gridCol w="2179270">
                  <a:extLst>
                    <a:ext uri="{9D8B030D-6E8A-4147-A177-3AD203B41FA5}">
                      <a16:colId xmlns="" xmlns:a16="http://schemas.microsoft.com/office/drawing/2014/main" val="346977861"/>
                    </a:ext>
                  </a:extLst>
                </a:gridCol>
                <a:gridCol w="3171327">
                  <a:extLst>
                    <a:ext uri="{9D8B030D-6E8A-4147-A177-3AD203B41FA5}">
                      <a16:colId xmlns="" xmlns:a16="http://schemas.microsoft.com/office/drawing/2014/main" val="1599111090"/>
                    </a:ext>
                  </a:extLst>
                </a:gridCol>
              </a:tblGrid>
              <a:tr h="268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TENCES ÉVALUÉES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PRINCIPALES ACTIVIT</a:t>
                      </a: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ET TACHES ASSOCI</a:t>
                      </a: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ÉES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6850871"/>
                  </a:ext>
                </a:extLst>
              </a:tr>
              <a:tr h="160811">
                <a:tc rowSpan="4">
                  <a:txBody>
                    <a:bodyPr/>
                    <a:lstStyle/>
                    <a:p>
                      <a:pPr marL="635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C1 -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Collecter les informations nécessaires à la prise en charge ou à la restitution </a:t>
                      </a:r>
                    </a:p>
                    <a:p>
                      <a:pPr marL="635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C2 - Communiquer avec le client</a:t>
                      </a:r>
                    </a:p>
                    <a:p>
                      <a:pPr marL="635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C3 - Utiliser les commandes d’une embarcation ou de ses équipements</a:t>
                      </a:r>
                    </a:p>
                    <a:p>
                      <a:pPr marL="635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C4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Organiser des opérations de maintenance périodique</a:t>
                      </a: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A1.1	Prise en charge de l’embarcation ou de l’équipement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3814848"/>
                  </a:ext>
                </a:extLst>
              </a:tr>
              <a:tr h="7385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T1.1.1 Entretien avec le client pour une identification de l’embarcation, de la nature et des conditions des opérations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T1.1.2 Identification des espaces et des moyens nécessaires aux interventions de maintenance périodique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T1.1.3 Identification des différents intervenants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031335"/>
                  </a:ext>
                </a:extLst>
              </a:tr>
              <a:tr h="1608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A1.2	Restitution de l’embarcation ou de l’équipement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0081966"/>
                  </a:ext>
                </a:extLst>
              </a:tr>
              <a:tr h="4704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T1.2.1 Présentation et explication de l'intervention au client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T1.2.2 Restitution de l’embarcation au client</a:t>
                      </a: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268144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8365" y="2444315"/>
            <a:ext cx="36448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L’épreuve a pour objectif l’évaluation </a:t>
            </a:r>
            <a:r>
              <a:rPr lang="fr-FR" dirty="0" smtClean="0"/>
              <a:t>des </a:t>
            </a:r>
            <a:r>
              <a:rPr lang="fr-FR" dirty="0"/>
              <a:t>compétences du </a:t>
            </a:r>
            <a:r>
              <a:rPr lang="fr-FR" dirty="0" smtClean="0"/>
              <a:t>bloc </a:t>
            </a:r>
            <a:r>
              <a:rPr lang="fr-FR" dirty="0"/>
              <a:t>1 </a:t>
            </a:r>
          </a:p>
          <a:p>
            <a:endParaRPr lang="fr-FR" dirty="0"/>
          </a:p>
          <a:p>
            <a:r>
              <a:rPr lang="fr-FR" dirty="0"/>
              <a:t>Se rapporte aux limites de connaissances des savoirs associés du </a:t>
            </a:r>
            <a:r>
              <a:rPr lang="fr-FR" dirty="0" smtClean="0"/>
              <a:t>bloc </a:t>
            </a:r>
            <a:r>
              <a:rPr lang="fr-FR" dirty="0"/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50807" y="866705"/>
            <a:ext cx="1947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336699"/>
                </a:solidFill>
              </a:rPr>
              <a:t>CAP </a:t>
            </a:r>
            <a:r>
              <a:rPr lang="fr-FR" sz="1200" b="1" dirty="0" smtClean="0">
                <a:solidFill>
                  <a:srgbClr val="336699"/>
                </a:solidFill>
              </a:rPr>
              <a:t>Maintenance Nautique</a:t>
            </a:r>
            <a:endParaRPr lang="fr-FR" sz="1200" b="1" dirty="0">
              <a:solidFill>
                <a:srgbClr val="336699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607BCFE9-FD97-7781-4EAD-92012C3D6F3E}"/>
              </a:ext>
            </a:extLst>
          </p:cNvPr>
          <p:cNvSpPr txBox="1"/>
          <p:nvPr/>
        </p:nvSpPr>
        <p:spPr>
          <a:xfrm>
            <a:off x="159809" y="1569628"/>
            <a:ext cx="8246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CCF</a:t>
            </a:r>
          </a:p>
        </p:txBody>
      </p:sp>
    </p:spTree>
    <p:extLst>
      <p:ext uri="{BB962C8B-B14F-4D97-AF65-F5344CB8AC3E}">
        <p14:creationId xmlns="" xmlns:p14="http://schemas.microsoft.com/office/powerpoint/2010/main" val="39817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38705" t="34922" r="27494" b="31435"/>
          <a:stretch/>
        </p:blipFill>
        <p:spPr>
          <a:xfrm>
            <a:off x="590456" y="2313777"/>
            <a:ext cx="367674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8168" t="54129" r="60793" b="14025"/>
          <a:stretch/>
        </p:blipFill>
        <p:spPr>
          <a:xfrm>
            <a:off x="4814864" y="2203158"/>
            <a:ext cx="3758574" cy="21680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à coins arrondis 4"/>
          <p:cNvSpPr/>
          <p:nvPr/>
        </p:nvSpPr>
        <p:spPr>
          <a:xfrm>
            <a:off x="756744" y="1145628"/>
            <a:ext cx="7525408" cy="5465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/>
              <a:t>2 Activités représentatives du domaine de la </a:t>
            </a:r>
            <a:r>
              <a:rPr lang="fr-FR" sz="1800" dirty="0"/>
              <a:t>M</a:t>
            </a:r>
            <a:r>
              <a:rPr lang="fr-FR" sz="1800" dirty="0" smtClean="0"/>
              <a:t>aintenance Nautique 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3703204" y="1457633"/>
          <a:ext cx="5320774" cy="3364163"/>
        </p:xfrm>
        <a:graphic>
          <a:graphicData uri="http://schemas.openxmlformats.org/drawingml/2006/table">
            <a:tbl>
              <a:tblPr firstRow="1" firstCol="1" bandRow="1"/>
              <a:tblGrid>
                <a:gridCol w="2192771">
                  <a:extLst>
                    <a:ext uri="{9D8B030D-6E8A-4147-A177-3AD203B41FA5}">
                      <a16:colId xmlns="" xmlns:a16="http://schemas.microsoft.com/office/drawing/2014/main" val="4273897883"/>
                    </a:ext>
                  </a:extLst>
                </a:gridCol>
                <a:gridCol w="3128003">
                  <a:extLst>
                    <a:ext uri="{9D8B030D-6E8A-4147-A177-3AD203B41FA5}">
                      <a16:colId xmlns="" xmlns:a16="http://schemas.microsoft.com/office/drawing/2014/main" val="1542188090"/>
                    </a:ext>
                  </a:extLst>
                </a:gridCol>
              </a:tblGrid>
              <a:tr h="245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TENCES ÉVALUÉES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PRINCIPALES ACTIVIT</a:t>
                      </a: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ET TACHES ASSOCI</a:t>
                      </a: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ÉES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0864682"/>
                  </a:ext>
                </a:extLst>
              </a:tr>
              <a:tr h="151545">
                <a:tc rowSpan="4">
                  <a:txBody>
                    <a:bodyPr/>
                    <a:lstStyle/>
                    <a:p>
                      <a:pPr marL="635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C1 - Collecter les informations nécessaires à la prise en charge ou à la restitution </a:t>
                      </a:r>
                    </a:p>
                    <a:p>
                      <a:pPr marL="635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  <a:r>
                        <a:rPr lang="fr-FR" sz="105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fr-FR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Communiquer en français ou en anglais avec le client</a:t>
                      </a:r>
                    </a:p>
                    <a:p>
                      <a:pPr marL="635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C3</a:t>
                      </a:r>
                      <a:r>
                        <a:rPr lang="fr-FR" sz="105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fr-FR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Utiliser les commandes d’une embarcation ou de ses équipements</a:t>
                      </a:r>
                    </a:p>
                    <a:p>
                      <a:pPr marL="635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C4 - Organiser des opérations de maintenance</a:t>
                      </a: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A1.1	Prise en charge de l’embarcation ou de l’équipement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623563"/>
                  </a:ext>
                </a:extLst>
              </a:tr>
              <a:tr h="14591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T1.1.1 Entretien avec le client pour une identification de l’embarcation, de la nature et des conditions des opérations et rédaction d’un contrat d’intervention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T1.1.2 Conseil technique au client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T1.1.3 Identification des espaces et des moyens nécessaires aux interventions et vérification de leur disponibilité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T1.1.4 Identification des différents intervenants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T1.1.5 Planification et organisation des activités </a:t>
                      </a: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0335740"/>
                  </a:ext>
                </a:extLst>
              </a:tr>
              <a:tr h="3030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A1.2	 Restitution ou mise à disposition (dans le cadre d’une location) de l’embarcation ou de l’équipement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8340540"/>
                  </a:ext>
                </a:extLst>
              </a:tr>
              <a:tr h="11866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T1.2.1 Présentation et explication de l'intervention au client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T1.2.2 Restitution de l’embarcation au client ou mise à disposition de l’embarcation pour les loueurs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T1.2.3 Conseil au client sur les travaux à envisager</a:t>
                      </a: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9814149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sp>
        <p:nvSpPr>
          <p:cNvPr id="8" name="Organigramme : Alternative 7">
            <a:extLst>
              <a:ext uri="{FF2B5EF4-FFF2-40B4-BE49-F238E27FC236}">
                <a16:creationId xmlns="" xmlns:a16="http://schemas.microsoft.com/office/drawing/2014/main" id="{1338EEFD-1B77-6A7E-B365-0C276D3F4A98}"/>
              </a:ext>
            </a:extLst>
          </p:cNvPr>
          <p:cNvSpPr/>
          <p:nvPr/>
        </p:nvSpPr>
        <p:spPr>
          <a:xfrm>
            <a:off x="2869324" y="865303"/>
            <a:ext cx="5676764" cy="30378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E2: Prise en charge ou restitution d’une embarcation ou d’un 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équipement</a:t>
            </a:r>
            <a:endParaRPr lang="fr-FR" dirty="0"/>
          </a:p>
        </p:txBody>
      </p:sp>
      <p:sp>
        <p:nvSpPr>
          <p:cNvPr id="13" name="Organigramme : Alternative 12">
            <a:extLst>
              <a:ext uri="{FF2B5EF4-FFF2-40B4-BE49-F238E27FC236}">
                <a16:creationId xmlns="" xmlns:a16="http://schemas.microsoft.com/office/drawing/2014/main" id="{E51F4728-109E-3142-C084-5BBBB40FCEE5}"/>
              </a:ext>
            </a:extLst>
          </p:cNvPr>
          <p:cNvSpPr/>
          <p:nvPr/>
        </p:nvSpPr>
        <p:spPr>
          <a:xfrm>
            <a:off x="133219" y="1314865"/>
            <a:ext cx="877856" cy="7398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>
            <a:off x="1072460" y="1318089"/>
            <a:ext cx="1442838" cy="736575"/>
            <a:chOff x="5442459" y="1181717"/>
            <a:chExt cx="1720341" cy="114147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6" name="Organigramme : Alternative 15">
              <a:extLst>
                <a:ext uri="{FF2B5EF4-FFF2-40B4-BE49-F238E27FC236}">
                  <a16:creationId xmlns=""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42459" y="1181717"/>
              <a:ext cx="1720341" cy="1141473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=""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490221" y="1269418"/>
              <a:ext cx="1616121" cy="10016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Ponctuel pratique et oral</a:t>
              </a:r>
              <a:endParaRPr lang="fr-FR" sz="1200" b="1" dirty="0"/>
            </a:p>
            <a:p>
              <a:pPr algn="ctr"/>
              <a:r>
                <a:rPr lang="fr-FR" sz="1200" b="1" dirty="0"/>
                <a:t>Durée </a:t>
              </a:r>
              <a:r>
                <a:rPr lang="fr-FR" sz="1200" b="1" dirty="0" smtClean="0"/>
                <a:t>2h</a:t>
              </a:r>
              <a:endParaRPr lang="fr-FR" sz="1200" dirty="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="" xmlns:a16="http://schemas.microsoft.com/office/drawing/2014/main" id="{062EABDC-01FF-8C59-50B1-B962CB9BBED8}"/>
              </a:ext>
            </a:extLst>
          </p:cNvPr>
          <p:cNvGrpSpPr/>
          <p:nvPr/>
        </p:nvGrpSpPr>
        <p:grpSpPr>
          <a:xfrm>
            <a:off x="2588957" y="1312743"/>
            <a:ext cx="1069428" cy="734347"/>
            <a:chOff x="5442459" y="1138518"/>
            <a:chExt cx="1720341" cy="114147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1" name="Organigramme : Alternative 20">
              <a:extLst>
                <a:ext uri="{FF2B5EF4-FFF2-40B4-BE49-F238E27FC236}">
                  <a16:creationId xmlns="" xmlns:a16="http://schemas.microsoft.com/office/drawing/2014/main" id="{8E857277-EC3F-5B2B-6D4D-ACA1B2130E5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="" xmlns:a16="http://schemas.microsoft.com/office/drawing/2014/main" id="{431DAF58-C5C3-CDCB-8ACE-E657FBE97273}"/>
                </a:ext>
              </a:extLst>
            </p:cNvPr>
            <p:cNvSpPr txBox="1"/>
            <p:nvPr/>
          </p:nvSpPr>
          <p:spPr>
            <a:xfrm>
              <a:off x="5532096" y="1339074"/>
              <a:ext cx="1626630" cy="7176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Coefficient 5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94308" y="2506554"/>
            <a:ext cx="3608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L’épreuve a pour objectif </a:t>
            </a:r>
            <a:r>
              <a:rPr lang="fr-FR" dirty="0" smtClean="0"/>
              <a:t>l’évaluation </a:t>
            </a:r>
            <a:r>
              <a:rPr lang="fr-FR" dirty="0"/>
              <a:t>des compétences du </a:t>
            </a:r>
            <a:r>
              <a:rPr lang="fr-FR" dirty="0" smtClean="0"/>
              <a:t>bloc 1 </a:t>
            </a:r>
            <a:endParaRPr lang="fr-FR" dirty="0"/>
          </a:p>
          <a:p>
            <a:endParaRPr lang="fr-FR" dirty="0"/>
          </a:p>
          <a:p>
            <a:r>
              <a:rPr lang="fr-FR" dirty="0" smtClean="0"/>
              <a:t>Se </a:t>
            </a:r>
            <a:r>
              <a:rPr lang="fr-FR" dirty="0"/>
              <a:t>rapporte aux limites de connaissances des savoirs associés du </a:t>
            </a:r>
            <a:r>
              <a:rPr lang="fr-FR" dirty="0" smtClean="0"/>
              <a:t>bloc 1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607BCFE9-FD97-7781-4EAD-92012C3D6F3E}"/>
              </a:ext>
            </a:extLst>
          </p:cNvPr>
          <p:cNvSpPr txBox="1"/>
          <p:nvPr/>
        </p:nvSpPr>
        <p:spPr>
          <a:xfrm>
            <a:off x="159809" y="1569628"/>
            <a:ext cx="8246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CCF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50807" y="866705"/>
            <a:ext cx="2255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6699"/>
                </a:solidFill>
              </a:rPr>
              <a:t>BAC PRO Maintenance Nautique</a:t>
            </a:r>
            <a:endParaRPr lang="fr-FR" sz="12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9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75055" y="1520875"/>
            <a:ext cx="8112542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57175" indent="-257175" defTabSz="457189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prstClr val="black"/>
                </a:solidFill>
              </a:rPr>
              <a:t>pour donner une priorité au temps de formation </a:t>
            </a:r>
          </a:p>
          <a:p>
            <a:pPr marL="257175" indent="-257175" defTabSz="457189">
              <a:buFont typeface="Wingdings" panose="05000000000000000000" pitchFamily="2" charset="2"/>
              <a:buChar char="Ø"/>
            </a:pPr>
            <a:endParaRPr lang="fr-FR" sz="1600" dirty="0">
              <a:solidFill>
                <a:prstClr val="black"/>
              </a:solidFill>
            </a:endParaRPr>
          </a:p>
          <a:p>
            <a:pPr marL="257175" indent="-257175" defTabSz="457189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pour prendre en compte  toutes les dimensions de la compétence ( performance et capacité à s’adapter à une nouvelle situation)</a:t>
            </a:r>
          </a:p>
          <a:p>
            <a:pPr marL="257175" indent="-257175" defTabSz="457189">
              <a:buFont typeface="Wingdings" panose="05000000000000000000" pitchFamily="2" charset="2"/>
              <a:buChar char="Ø"/>
            </a:pPr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pPr marL="257175" indent="-257175" defTabSz="457189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pour une prise en compte des activités menées en centre de formation et en entreprise.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921326" y="826159"/>
            <a:ext cx="762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solidFill>
                  <a:srgbClr val="336699"/>
                </a:solidFill>
              </a:rPr>
              <a:t>Une évaluation de compétences qui repose sur des situations authentiques rencontrées lors de la formation ( en entreprise ou plateau de formation)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295355" y="3230965"/>
            <a:ext cx="2795" cy="22232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rganigramme : Multidocument 6"/>
          <p:cNvSpPr/>
          <p:nvPr/>
        </p:nvSpPr>
        <p:spPr>
          <a:xfrm>
            <a:off x="3489594" y="3583515"/>
            <a:ext cx="1611520" cy="1234089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fr-FR" sz="1800" dirty="0">
                <a:solidFill>
                  <a:prstClr val="white"/>
                </a:solidFill>
                <a:latin typeface="Calibri"/>
              </a:rPr>
              <a:t>Livret de suivi individualisé</a:t>
            </a:r>
          </a:p>
        </p:txBody>
      </p:sp>
    </p:spTree>
    <p:extLst>
      <p:ext uri="{BB962C8B-B14F-4D97-AF65-F5344CB8AC3E}">
        <p14:creationId xmlns="" xmlns:p14="http://schemas.microsoft.com/office/powerpoint/2010/main" val="19457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4" y="102227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fr-FR" sz="1600" b="1" dirty="0">
                <a:solidFill>
                  <a:prstClr val="black"/>
                </a:solidFill>
                <a:latin typeface="Calibri"/>
              </a:rPr>
              <a:t>Modalités de certification CCF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86735" y="1015128"/>
            <a:ext cx="2759416" cy="810077"/>
            <a:chOff x="1216911" y="800455"/>
            <a:chExt cx="4514874" cy="1393385"/>
          </a:xfrm>
        </p:grpSpPr>
        <p:grpSp>
          <p:nvGrpSpPr>
            <p:cNvPr id="12" name="Groupe 11"/>
            <p:cNvGrpSpPr/>
            <p:nvPr/>
          </p:nvGrpSpPr>
          <p:grpSpPr>
            <a:xfrm>
              <a:off x="1216911" y="1825352"/>
              <a:ext cx="4514874" cy="368488"/>
              <a:chOff x="1216912" y="2091628"/>
              <a:chExt cx="4514874" cy="368488"/>
            </a:xfrm>
            <a:solidFill>
              <a:schemeClr val="bg1"/>
            </a:solidFill>
          </p:grpSpPr>
          <p:sp>
            <p:nvSpPr>
              <p:cNvPr id="17" name="Rectangle 16"/>
              <p:cNvSpPr/>
              <p:nvPr/>
            </p:nvSpPr>
            <p:spPr>
              <a:xfrm>
                <a:off x="1216912" y="2091628"/>
                <a:ext cx="2249618" cy="368488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fr-FR" sz="10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453740" y="2112507"/>
                <a:ext cx="2278046" cy="3420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fr-FR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168126" y="800455"/>
              <a:ext cx="2098984" cy="436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/>
              <a:r>
                <a:rPr lang="fr-FR" sz="1050" dirty="0">
                  <a:solidFill>
                    <a:srgbClr val="455F51"/>
                  </a:solidFill>
                  <a:latin typeface="Calibri"/>
                </a:rPr>
                <a:t>Seconde</a:t>
              </a:r>
              <a:endParaRPr lang="fr-FR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4797433" y="3534306"/>
            <a:ext cx="15763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fr-FR" sz="1050" b="1" dirty="0">
                <a:solidFill>
                  <a:srgbClr val="1F497D"/>
                </a:solidFill>
                <a:latin typeface="Calibri"/>
              </a:rPr>
              <a:t>Positionnement final par la commission (dernier semestre)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361959" y="4461240"/>
            <a:ext cx="15921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fr-FR" sz="105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Note définitive</a:t>
            </a: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323064" y="3462230"/>
            <a:ext cx="2795" cy="22232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 descr="Une image contenant capture d’écran&#10;&#10;Description générée automatiquement">
            <a:extLst>
              <a:ext uri="{FF2B5EF4-FFF2-40B4-BE49-F238E27FC236}">
                <a16:creationId xmlns="" xmlns:a16="http://schemas.microsoft.com/office/drawing/2014/main" id="{B0297553-4116-4DED-9DA8-3D084A847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00" y="3760506"/>
            <a:ext cx="1284378" cy="1133803"/>
          </a:xfrm>
          <a:prstGeom prst="rect">
            <a:avLst/>
          </a:prstGeom>
        </p:spPr>
      </p:pic>
      <p:grpSp>
        <p:nvGrpSpPr>
          <p:cNvPr id="60" name="Groupe 59"/>
          <p:cNvGrpSpPr/>
          <p:nvPr/>
        </p:nvGrpSpPr>
        <p:grpSpPr>
          <a:xfrm>
            <a:off x="2946150" y="1018381"/>
            <a:ext cx="2759416" cy="810077"/>
            <a:chOff x="1216911" y="800455"/>
            <a:chExt cx="4514874" cy="1393385"/>
          </a:xfrm>
        </p:grpSpPr>
        <p:grpSp>
          <p:nvGrpSpPr>
            <p:cNvPr id="61" name="Groupe 60"/>
            <p:cNvGrpSpPr/>
            <p:nvPr/>
          </p:nvGrpSpPr>
          <p:grpSpPr>
            <a:xfrm>
              <a:off x="1216911" y="1825352"/>
              <a:ext cx="4514874" cy="368488"/>
              <a:chOff x="1216912" y="2091628"/>
              <a:chExt cx="4514874" cy="368488"/>
            </a:xfrm>
            <a:solidFill>
              <a:schemeClr val="bg1"/>
            </a:solidFill>
          </p:grpSpPr>
          <p:sp>
            <p:nvSpPr>
              <p:cNvPr id="63" name="Rectangle 62"/>
              <p:cNvSpPr/>
              <p:nvPr/>
            </p:nvSpPr>
            <p:spPr>
              <a:xfrm>
                <a:off x="1216912" y="2091628"/>
                <a:ext cx="2249618" cy="3684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fr-FR" sz="10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453740" y="2112507"/>
                <a:ext cx="2278046" cy="34201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fr-FR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2168126" y="800455"/>
              <a:ext cx="2098984" cy="436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/>
              <a:r>
                <a:rPr lang="fr-FR" sz="1050" dirty="0">
                  <a:solidFill>
                    <a:srgbClr val="455F51"/>
                  </a:solidFill>
                  <a:latin typeface="Calibri"/>
                </a:rPr>
                <a:t>Première</a:t>
              </a:r>
              <a:endParaRPr lang="fr-FR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5686347" y="1018966"/>
            <a:ext cx="2759416" cy="810077"/>
            <a:chOff x="1216911" y="800455"/>
            <a:chExt cx="4514874" cy="1393385"/>
          </a:xfrm>
        </p:grpSpPr>
        <p:grpSp>
          <p:nvGrpSpPr>
            <p:cNvPr id="66" name="Groupe 65"/>
            <p:cNvGrpSpPr/>
            <p:nvPr/>
          </p:nvGrpSpPr>
          <p:grpSpPr>
            <a:xfrm>
              <a:off x="1216911" y="1825352"/>
              <a:ext cx="4514874" cy="368488"/>
              <a:chOff x="1216912" y="2091628"/>
              <a:chExt cx="4514874" cy="368488"/>
            </a:xfrm>
            <a:solidFill>
              <a:schemeClr val="bg1"/>
            </a:solidFill>
          </p:grpSpPr>
          <p:sp>
            <p:nvSpPr>
              <p:cNvPr id="70" name="Rectangle 69"/>
              <p:cNvSpPr/>
              <p:nvPr/>
            </p:nvSpPr>
            <p:spPr>
              <a:xfrm>
                <a:off x="1216912" y="2091628"/>
                <a:ext cx="2249618" cy="3684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fr-FR" sz="10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453740" y="2112507"/>
                <a:ext cx="2278046" cy="34201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fr-FR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2168126" y="800455"/>
              <a:ext cx="2098984" cy="436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/>
              <a:r>
                <a:rPr lang="fr-FR" sz="1050" dirty="0">
                  <a:solidFill>
                    <a:srgbClr val="455F51"/>
                  </a:solidFill>
                  <a:latin typeface="Calibri"/>
                </a:rPr>
                <a:t>Terminale</a:t>
              </a:r>
              <a:endParaRPr lang="fr-FR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Accolade fermante 3"/>
          <p:cNvSpPr/>
          <p:nvPr/>
        </p:nvSpPr>
        <p:spPr>
          <a:xfrm rot="5400000">
            <a:off x="4115560" y="-924918"/>
            <a:ext cx="416312" cy="825382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>
            <a:off x="5385802" y="4484886"/>
            <a:ext cx="260340" cy="918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 droite à entaille 8"/>
          <p:cNvSpPr/>
          <p:nvPr/>
        </p:nvSpPr>
        <p:spPr>
          <a:xfrm>
            <a:off x="159715" y="1712520"/>
            <a:ext cx="8567973" cy="527824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fr-FR" sz="1800" dirty="0">
                <a:solidFill>
                  <a:prstClr val="white"/>
                </a:solidFill>
                <a:latin typeface="Calibri"/>
              </a:rPr>
              <a:t>Parcours de formation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091" y="2391903"/>
            <a:ext cx="268247" cy="35969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368" y="2425841"/>
            <a:ext cx="268247" cy="35969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401" y="2444608"/>
            <a:ext cx="268247" cy="35969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143" y="2429879"/>
            <a:ext cx="268247" cy="35969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579" y="2421351"/>
            <a:ext cx="268247" cy="35969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836" y="2420597"/>
            <a:ext cx="268247" cy="35969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582" y="2420597"/>
            <a:ext cx="268247" cy="359695"/>
          </a:xfrm>
          <a:prstGeom prst="rect">
            <a:avLst/>
          </a:prstGeom>
        </p:spPr>
      </p:pic>
      <p:sp>
        <p:nvSpPr>
          <p:cNvPr id="34" name="Organigramme : Multidocument 33"/>
          <p:cNvSpPr/>
          <p:nvPr/>
        </p:nvSpPr>
        <p:spPr>
          <a:xfrm>
            <a:off x="3289815" y="3723905"/>
            <a:ext cx="1382751" cy="1145084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fr-FR" sz="1800" dirty="0">
                <a:solidFill>
                  <a:prstClr val="white"/>
                </a:solidFill>
                <a:latin typeface="Calibri"/>
              </a:rPr>
              <a:t>Livret de suivi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1979257" y="1297289"/>
            <a:ext cx="48137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fr-FR" sz="1050" b="1" dirty="0">
                <a:solidFill>
                  <a:prstClr val="black"/>
                </a:solidFill>
                <a:latin typeface="Calibri"/>
              </a:rPr>
              <a:t>Situation entreprise ou situation du plateau de formation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33514" y="2712348"/>
            <a:ext cx="63953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La fréquence des bilans intermédiaires est à l'initiative de l'équipe pédagogique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9842" y="4902294"/>
            <a:ext cx="44539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/>
              <a:t>commission d'évaluation est réunie sous l'autorité du chef d'établissement</a:t>
            </a:r>
          </a:p>
        </p:txBody>
      </p:sp>
      <p:sp>
        <p:nvSpPr>
          <p:cNvPr id="6" name="Soleil 5"/>
          <p:cNvSpPr/>
          <p:nvPr/>
        </p:nvSpPr>
        <p:spPr>
          <a:xfrm>
            <a:off x="7749611" y="3269673"/>
            <a:ext cx="292953" cy="271767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50"/>
          </a:p>
        </p:txBody>
      </p:sp>
    </p:spTree>
    <p:extLst>
      <p:ext uri="{BB962C8B-B14F-4D97-AF65-F5344CB8AC3E}">
        <p14:creationId xmlns="" xmlns:p14="http://schemas.microsoft.com/office/powerpoint/2010/main" val="31879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ECE9A74-5863-571D-9F74-00A3F114E27C}"/>
              </a:ext>
            </a:extLst>
          </p:cNvPr>
          <p:cNvSpPr txBox="1"/>
          <p:nvPr/>
        </p:nvSpPr>
        <p:spPr>
          <a:xfrm>
            <a:off x="1921470" y="1523723"/>
            <a:ext cx="5301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Merci pour votre attention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7705" t="33594" r="2981" b="33743"/>
          <a:stretch/>
        </p:blipFill>
        <p:spPr>
          <a:xfrm>
            <a:off x="367862" y="1654166"/>
            <a:ext cx="8198820" cy="189833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367862" y="1654167"/>
            <a:ext cx="4120055" cy="1898330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7705" t="67885" r="61757" b="9858"/>
          <a:stretch/>
        </p:blipFill>
        <p:spPr>
          <a:xfrm>
            <a:off x="5423338" y="3478924"/>
            <a:ext cx="2123090" cy="1293522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4487917" y="1654164"/>
            <a:ext cx="4120055" cy="3222635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56745" y="1145628"/>
            <a:ext cx="3300248" cy="3573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Domaine Maintenance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724401" y="1150884"/>
            <a:ext cx="3300248" cy="3573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Domaine Construction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2805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/>
        </p:nvSpPr>
        <p:spPr>
          <a:xfrm>
            <a:off x="-536265" y="102591"/>
            <a:ext cx="45788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RENOVATION DES REFERENTIELS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FILIERE MAINTENANCE NAUTIQUE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1838146" y="1903140"/>
            <a:ext cx="557369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Bloc 1 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Prise en charge ou restitution d’une embarcation ou d’un équipement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46709">
            <a:off x="6324685" y="1054050"/>
            <a:ext cx="2620644" cy="323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6"/>
          <p:cNvPicPr preferRelativeResize="0"/>
          <p:nvPr/>
        </p:nvPicPr>
        <p:blipFill rotWithShape="1">
          <a:blip r:embed="rId4">
            <a:alphaModFix/>
          </a:blip>
          <a:srcRect l="34856" t="20052" r="35944" b="8667"/>
          <a:stretch/>
        </p:blipFill>
        <p:spPr>
          <a:xfrm>
            <a:off x="5823099" y="995433"/>
            <a:ext cx="2377127" cy="326258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6"/>
          <p:cNvSpPr txBox="1"/>
          <p:nvPr/>
        </p:nvSpPr>
        <p:spPr>
          <a:xfrm>
            <a:off x="236838" y="94593"/>
            <a:ext cx="30135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NOUVEAUX RÉFERENTIELS</a:t>
            </a:r>
            <a:endParaRPr/>
          </a:p>
        </p:txBody>
      </p:sp>
      <p:pic>
        <p:nvPicPr>
          <p:cNvPr id="85" name="Google Shape;8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99936">
            <a:off x="1184630" y="1106584"/>
            <a:ext cx="3119827" cy="329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04785">
            <a:off x="293285" y="1117139"/>
            <a:ext cx="2900690" cy="3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6"/>
          <p:cNvPicPr preferRelativeResize="0"/>
          <p:nvPr/>
        </p:nvPicPr>
        <p:blipFill rotWithShape="1">
          <a:blip r:embed="rId7">
            <a:alphaModFix/>
          </a:blip>
          <a:srcRect l="34689" t="20349" r="35777" b="8519"/>
          <a:stretch/>
        </p:blipFill>
        <p:spPr>
          <a:xfrm rot="-325982">
            <a:off x="5149347" y="993194"/>
            <a:ext cx="2554014" cy="31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6"/>
          <p:cNvPicPr preferRelativeResize="0"/>
          <p:nvPr/>
        </p:nvPicPr>
        <p:blipFill rotWithShape="1">
          <a:blip r:embed="rId8">
            <a:alphaModFix/>
          </a:blip>
          <a:srcRect l="34773" t="20201" r="35782" b="8000"/>
          <a:stretch/>
        </p:blipFill>
        <p:spPr>
          <a:xfrm rot="-1021742">
            <a:off x="4568595" y="1286531"/>
            <a:ext cx="2672852" cy="3228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7"/>
          <p:cNvGrpSpPr/>
          <p:nvPr/>
        </p:nvGrpSpPr>
        <p:grpSpPr>
          <a:xfrm>
            <a:off x="231847" y="2058020"/>
            <a:ext cx="1598274" cy="837019"/>
            <a:chOff x="5442459" y="1138518"/>
            <a:chExt cx="1720341" cy="1141474"/>
          </a:xfrm>
        </p:grpSpPr>
        <p:sp>
          <p:nvSpPr>
            <p:cNvPr id="94" name="Google Shape;94;p7"/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AB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7"/>
            <p:cNvSpPr txBox="1"/>
            <p:nvPr/>
          </p:nvSpPr>
          <p:spPr>
            <a:xfrm>
              <a:off x="5516307" y="1288391"/>
              <a:ext cx="1616121" cy="752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A1.1 Prise en charge de l’embarcation ou de l’équipement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7"/>
          <p:cNvGrpSpPr/>
          <p:nvPr/>
        </p:nvGrpSpPr>
        <p:grpSpPr>
          <a:xfrm>
            <a:off x="231847" y="3917932"/>
            <a:ext cx="2219414" cy="880305"/>
            <a:chOff x="5457818" y="1127468"/>
            <a:chExt cx="2081388" cy="1726652"/>
          </a:xfrm>
        </p:grpSpPr>
        <p:sp>
          <p:nvSpPr>
            <p:cNvPr id="97" name="Google Shape;97;p7"/>
            <p:cNvSpPr/>
            <p:nvPr/>
          </p:nvSpPr>
          <p:spPr>
            <a:xfrm>
              <a:off x="5457818" y="1127468"/>
              <a:ext cx="2081388" cy="1726652"/>
            </a:xfrm>
            <a:prstGeom prst="flowChartAlternateProcess">
              <a:avLst/>
            </a:prstGeom>
            <a:solidFill>
              <a:srgbClr val="FAB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7"/>
            <p:cNvSpPr txBox="1"/>
            <p:nvPr/>
          </p:nvSpPr>
          <p:spPr>
            <a:xfrm>
              <a:off x="5486399" y="1288391"/>
              <a:ext cx="1906525" cy="1187131"/>
            </a:xfrm>
            <a:prstGeom prst="rect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A1.2 Restitution ou mise à disposition (dans le cadre d’une location) de l’embarcation ou de l’équipement</a:t>
              </a:r>
              <a:endParaRPr/>
            </a:p>
          </p:txBody>
        </p:sp>
      </p:grpSp>
      <p:grpSp>
        <p:nvGrpSpPr>
          <p:cNvPr id="99" name="Google Shape;99;p7"/>
          <p:cNvGrpSpPr/>
          <p:nvPr/>
        </p:nvGrpSpPr>
        <p:grpSpPr>
          <a:xfrm>
            <a:off x="387830" y="858057"/>
            <a:ext cx="5856853" cy="322396"/>
            <a:chOff x="5453553" y="1531303"/>
            <a:chExt cx="1724221" cy="1306570"/>
          </a:xfrm>
        </p:grpSpPr>
        <p:sp>
          <p:nvSpPr>
            <p:cNvPr id="100" name="Google Shape;100;p7"/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solidFill>
              <a:srgbClr val="FAB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7"/>
            <p:cNvSpPr txBox="1"/>
            <p:nvPr/>
          </p:nvSpPr>
          <p:spPr>
            <a:xfrm>
              <a:off x="5453553" y="1531303"/>
              <a:ext cx="1724221" cy="1306570"/>
            </a:xfrm>
            <a:prstGeom prst="rect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1300"/>
                <a:buFont typeface="Calibri"/>
                <a:buNone/>
              </a:pPr>
              <a:r>
                <a:rPr lang="fr-FR" sz="1300" b="1" i="0" u="none" strike="noStrike" cap="non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Pôle 1 </a:t>
              </a:r>
              <a:r>
                <a:rPr lang="fr-FR" sz="13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Prise en charge ou restitution d’une embarcation ou d’un équipement 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7"/>
          <p:cNvGrpSpPr/>
          <p:nvPr/>
        </p:nvGrpSpPr>
        <p:grpSpPr>
          <a:xfrm>
            <a:off x="2900504" y="1327931"/>
            <a:ext cx="5660172" cy="494830"/>
            <a:chOff x="5442459" y="1138518"/>
            <a:chExt cx="1720341" cy="1159800"/>
          </a:xfrm>
        </p:grpSpPr>
        <p:sp>
          <p:nvSpPr>
            <p:cNvPr id="103" name="Google Shape;103;p7"/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AB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7"/>
            <p:cNvSpPr txBox="1"/>
            <p:nvPr/>
          </p:nvSpPr>
          <p:spPr>
            <a:xfrm>
              <a:off x="5516307" y="1288390"/>
              <a:ext cx="1616121" cy="1009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T1.1.1 Entretien avec le client pour une identification de l’embarcation, de la nature et des conditions des opérations et rédaction d’un contrat d’intervention</a:t>
              </a:r>
              <a:endParaRPr dirty="0"/>
            </a:p>
          </p:txBody>
        </p:sp>
      </p:grpSp>
      <p:grpSp>
        <p:nvGrpSpPr>
          <p:cNvPr id="105" name="Google Shape;105;p7"/>
          <p:cNvGrpSpPr/>
          <p:nvPr/>
        </p:nvGrpSpPr>
        <p:grpSpPr>
          <a:xfrm>
            <a:off x="2900504" y="1879922"/>
            <a:ext cx="5660172" cy="360196"/>
            <a:chOff x="5442459" y="1138518"/>
            <a:chExt cx="1720341" cy="1141474"/>
          </a:xfrm>
        </p:grpSpPr>
        <p:sp>
          <p:nvSpPr>
            <p:cNvPr id="106" name="Google Shape;106;p7"/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AB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7"/>
            <p:cNvSpPr txBox="1"/>
            <p:nvPr/>
          </p:nvSpPr>
          <p:spPr>
            <a:xfrm>
              <a:off x="5516307" y="1288391"/>
              <a:ext cx="1616121" cy="829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T1.1.2 Conseil technique au client</a:t>
              </a:r>
              <a:endParaRPr/>
            </a:p>
          </p:txBody>
        </p:sp>
      </p:grpSp>
      <p:grpSp>
        <p:nvGrpSpPr>
          <p:cNvPr id="108" name="Google Shape;108;p7"/>
          <p:cNvGrpSpPr/>
          <p:nvPr/>
        </p:nvGrpSpPr>
        <p:grpSpPr>
          <a:xfrm>
            <a:off x="2900504" y="2300032"/>
            <a:ext cx="5660172" cy="573736"/>
            <a:chOff x="5442459" y="1138518"/>
            <a:chExt cx="1720341" cy="1438035"/>
          </a:xfrm>
        </p:grpSpPr>
        <p:sp>
          <p:nvSpPr>
            <p:cNvPr id="109" name="Google Shape;109;p7"/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AB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7"/>
            <p:cNvSpPr txBox="1"/>
            <p:nvPr/>
          </p:nvSpPr>
          <p:spPr>
            <a:xfrm>
              <a:off x="5516307" y="1211057"/>
              <a:ext cx="1616121" cy="1365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T1.1.3 Identification des espaces et des moyens nécessaires aux interventions et vérification de leur disponibilité</a:t>
              </a:r>
              <a:endParaRPr/>
            </a:p>
          </p:txBody>
        </p:sp>
      </p:grpSp>
      <p:grpSp>
        <p:nvGrpSpPr>
          <p:cNvPr id="111" name="Google Shape;111;p7"/>
          <p:cNvGrpSpPr/>
          <p:nvPr/>
        </p:nvGrpSpPr>
        <p:grpSpPr>
          <a:xfrm>
            <a:off x="2900504" y="2826549"/>
            <a:ext cx="5660172" cy="360196"/>
            <a:chOff x="5442459" y="1138518"/>
            <a:chExt cx="1720341" cy="1141474"/>
          </a:xfrm>
        </p:grpSpPr>
        <p:sp>
          <p:nvSpPr>
            <p:cNvPr id="112" name="Google Shape;112;p7"/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AB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7"/>
            <p:cNvSpPr txBox="1"/>
            <p:nvPr/>
          </p:nvSpPr>
          <p:spPr>
            <a:xfrm>
              <a:off x="5516307" y="1288391"/>
              <a:ext cx="1616121" cy="829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T1.1.4 Identification des différents intervenants </a:t>
              </a:r>
              <a:endParaRPr/>
            </a:p>
          </p:txBody>
        </p:sp>
      </p:grpSp>
      <p:grpSp>
        <p:nvGrpSpPr>
          <p:cNvPr id="114" name="Google Shape;114;p7"/>
          <p:cNvGrpSpPr/>
          <p:nvPr/>
        </p:nvGrpSpPr>
        <p:grpSpPr>
          <a:xfrm>
            <a:off x="2900504" y="3249314"/>
            <a:ext cx="5660172" cy="360196"/>
            <a:chOff x="5442459" y="1138518"/>
            <a:chExt cx="1720341" cy="1141474"/>
          </a:xfrm>
        </p:grpSpPr>
        <p:sp>
          <p:nvSpPr>
            <p:cNvPr id="115" name="Google Shape;115;p7"/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AB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 txBox="1"/>
            <p:nvPr/>
          </p:nvSpPr>
          <p:spPr>
            <a:xfrm>
              <a:off x="5516307" y="1288391"/>
              <a:ext cx="1616121" cy="829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T1.1.5 Planification et organisation des activités </a:t>
              </a:r>
              <a:endParaRPr/>
            </a:p>
          </p:txBody>
        </p:sp>
      </p:grpSp>
      <p:grpSp>
        <p:nvGrpSpPr>
          <p:cNvPr id="117" name="Google Shape;117;p7"/>
          <p:cNvGrpSpPr/>
          <p:nvPr/>
        </p:nvGrpSpPr>
        <p:grpSpPr>
          <a:xfrm>
            <a:off x="2900504" y="3742389"/>
            <a:ext cx="5660172" cy="360196"/>
            <a:chOff x="5442459" y="1138518"/>
            <a:chExt cx="1720341" cy="1141474"/>
          </a:xfrm>
        </p:grpSpPr>
        <p:sp>
          <p:nvSpPr>
            <p:cNvPr id="118" name="Google Shape;118;p7"/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AB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7"/>
            <p:cNvSpPr txBox="1"/>
            <p:nvPr/>
          </p:nvSpPr>
          <p:spPr>
            <a:xfrm>
              <a:off x="5516307" y="1288391"/>
              <a:ext cx="1616121" cy="829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T1.2.1 Présentation et explication de l'intervention au client</a:t>
              </a:r>
              <a:endParaRPr/>
            </a:p>
          </p:txBody>
        </p:sp>
      </p:grpSp>
      <p:grpSp>
        <p:nvGrpSpPr>
          <p:cNvPr id="120" name="Google Shape;120;p7"/>
          <p:cNvGrpSpPr/>
          <p:nvPr/>
        </p:nvGrpSpPr>
        <p:grpSpPr>
          <a:xfrm>
            <a:off x="2900504" y="4150888"/>
            <a:ext cx="5660172" cy="620250"/>
            <a:chOff x="5442459" y="1138518"/>
            <a:chExt cx="1720341" cy="1515369"/>
          </a:xfrm>
        </p:grpSpPr>
        <p:sp>
          <p:nvSpPr>
            <p:cNvPr id="121" name="Google Shape;121;p7"/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AB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7"/>
            <p:cNvSpPr txBox="1"/>
            <p:nvPr/>
          </p:nvSpPr>
          <p:spPr>
            <a:xfrm>
              <a:off x="5516307" y="1288391"/>
              <a:ext cx="1616121" cy="1365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T1.2.2 Restitution de l’embarcation au client ou mise à disposition de l’embarcation pour les loueurs</a:t>
              </a:r>
              <a:endParaRPr/>
            </a:p>
          </p:txBody>
        </p:sp>
      </p:grpSp>
      <p:grpSp>
        <p:nvGrpSpPr>
          <p:cNvPr id="123" name="Google Shape;123;p7"/>
          <p:cNvGrpSpPr/>
          <p:nvPr/>
        </p:nvGrpSpPr>
        <p:grpSpPr>
          <a:xfrm>
            <a:off x="2900504" y="4675713"/>
            <a:ext cx="5660172" cy="360196"/>
            <a:chOff x="5442459" y="1138518"/>
            <a:chExt cx="1720341" cy="1141474"/>
          </a:xfrm>
        </p:grpSpPr>
        <p:sp>
          <p:nvSpPr>
            <p:cNvPr id="124" name="Google Shape;124;p7"/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ABF8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7"/>
            <p:cNvSpPr txBox="1"/>
            <p:nvPr/>
          </p:nvSpPr>
          <p:spPr>
            <a:xfrm>
              <a:off x="5516307" y="1288391"/>
              <a:ext cx="1616121" cy="829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T1.2.3 Conseil au client sur les travaux à envisager</a:t>
              </a:r>
              <a:endParaRPr/>
            </a:p>
          </p:txBody>
        </p:sp>
      </p:grpSp>
      <p:sp>
        <p:nvSpPr>
          <p:cNvPr id="126" name="Google Shape;126;p7"/>
          <p:cNvSpPr/>
          <p:nvPr/>
        </p:nvSpPr>
        <p:spPr>
          <a:xfrm>
            <a:off x="2295278" y="1327931"/>
            <a:ext cx="384860" cy="2281579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2586589" y="3742389"/>
            <a:ext cx="213987" cy="129352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484075" y="1325059"/>
            <a:ext cx="2082002" cy="744409"/>
            <a:chOff x="5442459" y="1138518"/>
            <a:chExt cx="1720341" cy="114147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3" name="Google Shape;133;p8"/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8"/>
            <p:cNvSpPr txBox="1"/>
            <p:nvPr/>
          </p:nvSpPr>
          <p:spPr>
            <a:xfrm>
              <a:off x="5516307" y="1173741"/>
              <a:ext cx="1616121" cy="75264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C1 Collecter les informations nécessaires à la prise en charge ou à la restitution 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8"/>
          <p:cNvGrpSpPr/>
          <p:nvPr/>
        </p:nvGrpSpPr>
        <p:grpSpPr>
          <a:xfrm>
            <a:off x="2922325" y="1342535"/>
            <a:ext cx="1647911" cy="742881"/>
            <a:chOff x="5442459" y="1138518"/>
            <a:chExt cx="1720341" cy="11414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6" name="Google Shape;136;p8"/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8"/>
            <p:cNvSpPr txBox="1"/>
            <p:nvPr/>
          </p:nvSpPr>
          <p:spPr>
            <a:xfrm>
              <a:off x="5486399" y="1288391"/>
              <a:ext cx="1616121" cy="7568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C2 Communiquer en français ou en anglais avec le client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8"/>
          <p:cNvGrpSpPr/>
          <p:nvPr/>
        </p:nvGrpSpPr>
        <p:grpSpPr>
          <a:xfrm>
            <a:off x="4926484" y="1347512"/>
            <a:ext cx="1720341" cy="732584"/>
            <a:chOff x="5442459" y="1138518"/>
            <a:chExt cx="1720341" cy="11414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Google Shape;139;p8"/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8"/>
            <p:cNvSpPr txBox="1"/>
            <p:nvPr/>
          </p:nvSpPr>
          <p:spPr>
            <a:xfrm>
              <a:off x="5546523" y="1156625"/>
              <a:ext cx="1512212" cy="9741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C3 Utiliser les commandes d’une embarcation ou de ses équipements</a:t>
              </a:r>
              <a:endParaRPr/>
            </a:p>
          </p:txBody>
        </p:sp>
      </p:grpSp>
      <p:grpSp>
        <p:nvGrpSpPr>
          <p:cNvPr id="141" name="Google Shape;141;p8"/>
          <p:cNvGrpSpPr/>
          <p:nvPr/>
        </p:nvGrpSpPr>
        <p:grpSpPr>
          <a:xfrm>
            <a:off x="7003073" y="1331500"/>
            <a:ext cx="1646155" cy="709736"/>
            <a:chOff x="5391151" y="1386116"/>
            <a:chExt cx="1720341" cy="11414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2" name="Google Shape;142;p8"/>
            <p:cNvSpPr/>
            <p:nvPr/>
          </p:nvSpPr>
          <p:spPr>
            <a:xfrm>
              <a:off x="5391151" y="1386116"/>
              <a:ext cx="1720341" cy="1141473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8"/>
            <p:cNvSpPr txBox="1"/>
            <p:nvPr/>
          </p:nvSpPr>
          <p:spPr>
            <a:xfrm>
              <a:off x="5495215" y="1484848"/>
              <a:ext cx="1512212" cy="5456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C4 Organiser des opérations de maintenance</a:t>
              </a:r>
              <a:endParaRPr/>
            </a:p>
          </p:txBody>
        </p:sp>
      </p:grpSp>
      <p:grpSp>
        <p:nvGrpSpPr>
          <p:cNvPr id="144" name="Google Shape;144;p8"/>
          <p:cNvGrpSpPr/>
          <p:nvPr/>
        </p:nvGrpSpPr>
        <p:grpSpPr>
          <a:xfrm>
            <a:off x="412567" y="872443"/>
            <a:ext cx="7537127" cy="599395"/>
            <a:chOff x="5481392" y="1505471"/>
            <a:chExt cx="1696382" cy="242916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5" name="Google Shape;145;p8"/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 txBox="1"/>
            <p:nvPr/>
          </p:nvSpPr>
          <p:spPr>
            <a:xfrm>
              <a:off x="5481392" y="1505471"/>
              <a:ext cx="1616121" cy="2429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</a:pPr>
              <a:r>
                <a:rPr lang="fr-FR" sz="13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BLOC 1 </a:t>
              </a:r>
              <a:r>
                <a:rPr lang="fr-FR" sz="1300" b="1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Prise </a:t>
              </a:r>
              <a:r>
                <a:rPr lang="fr-FR" sz="13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charge ou restitution d’une embarcation ou d’un équipement 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8"/>
          <p:cNvSpPr/>
          <p:nvPr/>
        </p:nvSpPr>
        <p:spPr>
          <a:xfrm>
            <a:off x="412566" y="2181284"/>
            <a:ext cx="2172833" cy="2893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Compléter un ordre de réparation et un devis.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Collecter le plan d’entretien, les temps de main d’</a:t>
            </a:r>
            <a:r>
              <a:rPr lang="fr-FR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oeuvre</a:t>
            </a:r>
            <a:r>
              <a:rPr lang="fr-F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les forfaits, l’historique d’entretien, le manuel d’utilisation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Observer les défauts de l’embarcation et ses équipements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Lister les équipements, les matériels et l’espace nécessaires à l’intervention</a:t>
            </a:r>
            <a:endParaRPr dirty="0"/>
          </a:p>
        </p:txBody>
      </p:sp>
      <p:sp>
        <p:nvSpPr>
          <p:cNvPr id="148" name="Google Shape;148;p8"/>
          <p:cNvSpPr/>
          <p:nvPr/>
        </p:nvSpPr>
        <p:spPr>
          <a:xfrm>
            <a:off x="2854538" y="2182955"/>
            <a:ext cx="1767832" cy="20313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Expliquer le devis au client, questionne le client sur les habitudes d’utilisation du client.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Expliquer l’ordre de réparation et demande au client de le signer.</a:t>
            </a: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4891509" y="2182955"/>
            <a:ext cx="1720341" cy="16004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Identifier les commandes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Citer les consignes de sécurité à mettre en œuvre 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Expliquer l’utilisation au client.</a:t>
            </a:r>
            <a:endParaRPr/>
          </a:p>
        </p:txBody>
      </p:sp>
      <p:sp>
        <p:nvSpPr>
          <p:cNvPr id="150" name="Google Shape;150;p8"/>
          <p:cNvSpPr/>
          <p:nvPr/>
        </p:nvSpPr>
        <p:spPr>
          <a:xfrm>
            <a:off x="6880989" y="2182955"/>
            <a:ext cx="1719184" cy="181588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Proposer des créneaux cohérents (délai d’intervention et mise à disposition des équipements) au client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Vérifier la date de livraison des pièces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  <p:bldP spid="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/>
        </p:nvSpPr>
        <p:spPr>
          <a:xfrm>
            <a:off x="409901" y="2406452"/>
            <a:ext cx="81244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saisons, 2 </a:t>
            </a:r>
            <a:r>
              <a:rPr lang="fr-F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types d’activités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Saison d’hiver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Maintenance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r-F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Saison d’été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Location / Mise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disposition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409901" y="3160253"/>
            <a:ext cx="84074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titulaire du Bac Pro doit pouvoir former les locataires en 30 minutes, afin de leur délivrer un « permis » </a:t>
            </a:r>
            <a:r>
              <a:rPr lang="fr-F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provisoire.</a:t>
            </a:r>
            <a:endParaRPr dirty="0"/>
          </a:p>
        </p:txBody>
      </p:sp>
      <p:grpSp>
        <p:nvGrpSpPr>
          <p:cNvPr id="157" name="Google Shape;157;p9"/>
          <p:cNvGrpSpPr/>
          <p:nvPr/>
        </p:nvGrpSpPr>
        <p:grpSpPr>
          <a:xfrm>
            <a:off x="3384329" y="925325"/>
            <a:ext cx="5660172" cy="620250"/>
            <a:chOff x="5442459" y="1138518"/>
            <a:chExt cx="1720341" cy="1515369"/>
          </a:xfrm>
        </p:grpSpPr>
        <p:sp>
          <p:nvSpPr>
            <p:cNvPr id="158" name="Google Shape;158;p9"/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ABF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 txBox="1"/>
            <p:nvPr/>
          </p:nvSpPr>
          <p:spPr>
            <a:xfrm>
              <a:off x="5516307" y="1288391"/>
              <a:ext cx="1616121" cy="1365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T1.2.2 Restitution de l’embarcation au client ou mise à disposition de l’embarcation pour les loueurs</a:t>
              </a:r>
              <a:endParaRPr/>
            </a:p>
          </p:txBody>
        </p:sp>
      </p:grpSp>
      <p:grpSp>
        <p:nvGrpSpPr>
          <p:cNvPr id="160" name="Google Shape;160;p9"/>
          <p:cNvGrpSpPr/>
          <p:nvPr/>
        </p:nvGrpSpPr>
        <p:grpSpPr>
          <a:xfrm>
            <a:off x="5265684" y="1284943"/>
            <a:ext cx="3778818" cy="419078"/>
            <a:chOff x="5442459" y="1138518"/>
            <a:chExt cx="1720341" cy="1141473"/>
          </a:xfrm>
        </p:grpSpPr>
        <p:sp>
          <p:nvSpPr>
            <p:cNvPr id="161" name="Google Shape;161;p9"/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ABF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 txBox="1"/>
            <p:nvPr/>
          </p:nvSpPr>
          <p:spPr>
            <a:xfrm>
              <a:off x="5486399" y="1288391"/>
              <a:ext cx="1616121" cy="712566"/>
            </a:xfrm>
            <a:prstGeom prst="rect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C2 Communiquer en français ou en anglais avec le client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9"/>
          <p:cNvGrpSpPr/>
          <p:nvPr/>
        </p:nvGrpSpPr>
        <p:grpSpPr>
          <a:xfrm>
            <a:off x="5290071" y="1726765"/>
            <a:ext cx="3754431" cy="462725"/>
            <a:chOff x="5442459" y="1138518"/>
            <a:chExt cx="1720341" cy="1141473"/>
          </a:xfrm>
        </p:grpSpPr>
        <p:sp>
          <p:nvSpPr>
            <p:cNvPr id="164" name="Google Shape;164;p9"/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ABF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9"/>
            <p:cNvSpPr txBox="1"/>
            <p:nvPr/>
          </p:nvSpPr>
          <p:spPr>
            <a:xfrm>
              <a:off x="5475510" y="1156625"/>
              <a:ext cx="1583225" cy="1062933"/>
            </a:xfrm>
            <a:prstGeom prst="rect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fr-FR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C3 Utiliser les commandes d’une embarcation ou de ses équipements</a:t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>
            <a:off x="311817" y="1516731"/>
            <a:ext cx="3215554" cy="67779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 particulier de la location de bateau fluvial sans permis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09901" y="4066698"/>
            <a:ext cx="8407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800"/>
            </a:pP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« À leur arrivée, les clients sont pris en charge par technicien qui donnera tous les détails sur les équipements du bateau et partent ensuite pour un essai de navigation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66" grpId="0" animBg="1"/>
      <p:bldP spid="2" grpId="0"/>
    </p:bldLst>
  </p:timing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ge de presentation et de parti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age de presentation et de parti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8048</TotalTime>
  <Words>1930</Words>
  <PresentationFormat>Affichage à l'écran (16:9)</PresentationFormat>
  <Paragraphs>270</Paragraphs>
  <Slides>33</Slides>
  <Notes>30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33</vt:i4>
      </vt:variant>
    </vt:vector>
  </HeadingPairs>
  <TitlesOfParts>
    <vt:vector size="36" baseType="lpstr">
      <vt:lpstr>page de presentation et de partie</vt:lpstr>
      <vt:lpstr>1_page de presentation et de partie</vt:lpstr>
      <vt:lpstr>3_page de presentation et de partie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Bloc de compétence 3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2015-02-04T10:43:31Z</dcterms:created>
  <dcterms:modified xsi:type="dcterms:W3CDTF">2023-05-24T15:59:35Z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