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3716000" cx="24384000"/>
  <p:notesSz cx="6858000" cy="9144000"/>
  <p:embeddedFontLst>
    <p:embeddedFont>
      <p:font typeface="Roboto"/>
      <p:regular r:id="rId24"/>
      <p:bold r:id="rId25"/>
      <p:italic r:id="rId26"/>
      <p:boldItalic r:id="rId27"/>
    </p:embeddedFont>
    <p:embeddedFont>
      <p:font typeface="Montserrat"/>
      <p:regular r:id="rId28"/>
      <p:bold r:id="rId29"/>
      <p:italic r:id="rId30"/>
      <p:boldItalic r:id="rId31"/>
    </p:embeddedFon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iC237J2U1+IGDy7wikvHNbJtQG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Montserrat-regular.fntdata"/><Relationship Id="rId27"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tracer et router des schémas électroniques (à faible complexité pour les apprenants BAC PRO)</a:t>
            </a:r>
            <a:endParaRPr/>
          </a:p>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produire des maquettes ou un prototype à partir d’un cahier des charges en utilisant de postes de câblage pour </a:t>
            </a:r>
            <a:r>
              <a:rPr lang="fr-FR" sz="2400">
                <a:solidFill>
                  <a:srgbClr val="002060"/>
                </a:solidFill>
                <a:highlight>
                  <a:srgbClr val="FFFF00"/>
                </a:highlight>
                <a:latin typeface="Arial"/>
                <a:ea typeface="Arial"/>
                <a:cs typeface="Arial"/>
                <a:sym typeface="Arial"/>
              </a:rPr>
              <a:t>composants CMS voir traversants</a:t>
            </a:r>
            <a:endParaRPr/>
          </a:p>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effectuer des relevés expérimentaux à l’aide d’appareils de mesures adéquat</a:t>
            </a:r>
            <a:endParaRPr/>
          </a:p>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développer des projets</a:t>
            </a:r>
            <a:endParaRPr/>
          </a:p>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effectuer des installations, des interconnexions et des mises en services de sous-systèmes électroniques communicants</a:t>
            </a:r>
            <a:endParaRPr/>
          </a:p>
          <a:p>
            <a:pPr indent="-571500" lvl="0" marL="571500" rtl="0" algn="just">
              <a:lnSpc>
                <a:spcPct val="150000"/>
              </a:lnSpc>
              <a:spcBef>
                <a:spcPts val="0"/>
              </a:spcBef>
              <a:spcAft>
                <a:spcPts val="0"/>
              </a:spcAft>
              <a:buClr>
                <a:srgbClr val="002060"/>
              </a:buClr>
              <a:buSzPts val="2400"/>
              <a:buFont typeface="Noto Sans Symbols"/>
              <a:buChar char="⮚"/>
            </a:pPr>
            <a:r>
              <a:rPr lang="fr-FR" sz="2400">
                <a:solidFill>
                  <a:srgbClr val="002060"/>
                </a:solidFill>
                <a:latin typeface="Arial"/>
                <a:ea typeface="Arial"/>
                <a:cs typeface="Arial"/>
                <a:sym typeface="Arial"/>
              </a:rPr>
              <a:t>effectuer des activités de maintenances</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 name="Google Shape;119;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2060"/>
              </a:buClr>
              <a:buSzPts val="2400"/>
              <a:buFont typeface="Arial"/>
              <a:buNone/>
            </a:pPr>
            <a:r>
              <a:rPr lang="fr-FR" sz="2400">
                <a:solidFill>
                  <a:srgbClr val="002060"/>
                </a:solidFill>
                <a:latin typeface="Arial"/>
                <a:ea typeface="Arial"/>
                <a:cs typeface="Arial"/>
                <a:sym typeface="Arial"/>
              </a:rPr>
              <a:t>E</a:t>
            </a:r>
            <a:r>
              <a:rPr b="0" i="0" lang="fr-FR" sz="2400" u="none" strike="noStrike">
                <a:solidFill>
                  <a:srgbClr val="002060"/>
                </a:solidFill>
                <a:latin typeface="Arial"/>
                <a:ea typeface="Arial"/>
                <a:cs typeface="Arial"/>
                <a:sym typeface="Arial"/>
              </a:rPr>
              <a:t>st-il nécessaire de rappeler qu’il n’y a pas de software sans hardware?.</a:t>
            </a:r>
            <a:endParaRPr b="0" i="0" sz="2400" u="none" cap="none" strike="noStrike">
              <a:solidFill>
                <a:srgbClr val="002060"/>
              </a:solidFill>
              <a:latin typeface="Arial"/>
              <a:ea typeface="Arial"/>
              <a:cs typeface="Arial"/>
              <a:sym typeface="Aria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0" i="0" lang="fr-FR" u="none" strike="noStrike">
                <a:solidFill>
                  <a:srgbClr val="000000"/>
                </a:solidFill>
                <a:latin typeface="Arial"/>
                <a:ea typeface="Arial"/>
                <a:cs typeface="Arial"/>
                <a:sym typeface="Arial"/>
              </a:rPr>
              <a:t>La </a:t>
            </a:r>
            <a:r>
              <a:rPr lang="fr-FR">
                <a:latin typeface="Arial"/>
                <a:ea typeface="Arial"/>
                <a:cs typeface="Arial"/>
                <a:sym typeface="Arial"/>
              </a:rPr>
              <a:t>chaîne</a:t>
            </a:r>
            <a:r>
              <a:rPr b="0" i="0" lang="fr-FR" u="none" strike="noStrike">
                <a:solidFill>
                  <a:srgbClr val="000000"/>
                </a:solidFill>
                <a:latin typeface="Arial"/>
                <a:ea typeface="Arial"/>
                <a:cs typeface="Arial"/>
                <a:sym typeface="Arial"/>
              </a:rPr>
              <a:t> de valeur ici représentée ici n’est pas </a:t>
            </a:r>
            <a:r>
              <a:rPr lang="fr-FR">
                <a:latin typeface="Arial"/>
                <a:ea typeface="Arial"/>
                <a:cs typeface="Arial"/>
                <a:sym typeface="Arial"/>
              </a:rPr>
              <a:t>tout à fait</a:t>
            </a:r>
            <a:r>
              <a:rPr b="0" i="0" lang="fr-FR" u="none" strike="noStrike">
                <a:solidFill>
                  <a:srgbClr val="000000"/>
                </a:solidFill>
                <a:latin typeface="Arial"/>
                <a:ea typeface="Arial"/>
                <a:cs typeface="Arial"/>
                <a:sym typeface="Arial"/>
              </a:rPr>
              <a:t> </a:t>
            </a:r>
            <a:r>
              <a:rPr lang="fr-FR">
                <a:latin typeface="Arial"/>
                <a:ea typeface="Arial"/>
                <a:cs typeface="Arial"/>
                <a:sym typeface="Arial"/>
              </a:rPr>
              <a:t>complète, en effet</a:t>
            </a:r>
            <a:r>
              <a:rPr b="0" i="0" lang="fr-FR" u="none" strike="noStrike">
                <a:solidFill>
                  <a:srgbClr val="000000"/>
                </a:solidFill>
                <a:latin typeface="Arial"/>
                <a:ea typeface="Arial"/>
                <a:cs typeface="Arial"/>
                <a:sym typeface="Arial"/>
              </a:rPr>
              <a:t> en amont de cette nous trouvons la  production de composants électroniques, et de connectiques.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 name="Google Shape;13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fr-FR"/>
              <a:t>Conception</a:t>
            </a:r>
            <a:r>
              <a:rPr lang="fr-FR"/>
              <a:t> 2/3 </a:t>
            </a:r>
            <a:r>
              <a:rPr lang="fr-FR"/>
              <a:t>d'ingénieurs</a:t>
            </a:r>
            <a:r>
              <a:rPr lang="fr-FR"/>
              <a:t> et 1/3 de tech sup</a:t>
            </a:r>
            <a:endParaRPr/>
          </a:p>
          <a:p>
            <a:pPr indent="0" lvl="0" marL="0" rtl="0" algn="l">
              <a:lnSpc>
                <a:spcPct val="117999"/>
              </a:lnSpc>
              <a:spcBef>
                <a:spcPts val="0"/>
              </a:spcBef>
              <a:spcAft>
                <a:spcPts val="0"/>
              </a:spcAft>
              <a:buNone/>
            </a:pPr>
            <a:r>
              <a:rPr b="1" lang="fr-FR"/>
              <a:t>Qualification</a:t>
            </a:r>
            <a:r>
              <a:rPr lang="fr-FR"/>
              <a:t>: Principalement des techniciens et opérateurs</a:t>
            </a:r>
            <a:endParaRPr/>
          </a:p>
          <a:p>
            <a:pPr indent="0" lvl="0" marL="0" rtl="0" algn="l">
              <a:lnSpc>
                <a:spcPct val="117999"/>
              </a:lnSpc>
              <a:spcBef>
                <a:spcPts val="0"/>
              </a:spcBef>
              <a:spcAft>
                <a:spcPts val="0"/>
              </a:spcAft>
              <a:buNone/>
            </a:pPr>
            <a:r>
              <a:rPr b="1" lang="fr-FR"/>
              <a:t>Fabrication Production intégration</a:t>
            </a:r>
            <a:r>
              <a:rPr lang="fr-FR"/>
              <a:t>: principalement des opérateurs et 1/3 de techniciens</a:t>
            </a:r>
            <a:endParaRPr/>
          </a:p>
          <a:p>
            <a:pPr indent="0" lvl="0" marL="0" rtl="0" algn="l">
              <a:lnSpc>
                <a:spcPct val="117999"/>
              </a:lnSpc>
              <a:spcBef>
                <a:spcPts val="0"/>
              </a:spcBef>
              <a:spcAft>
                <a:spcPts val="0"/>
              </a:spcAft>
              <a:buNone/>
            </a:pPr>
            <a:r>
              <a:rPr b="1" lang="fr-FR"/>
              <a:t>Maintenance</a:t>
            </a:r>
            <a:r>
              <a:rPr lang="fr-FR"/>
              <a:t> opérateurs et techniciens</a:t>
            </a:r>
            <a:endParaRPr/>
          </a:p>
          <a:p>
            <a:pPr indent="0" lvl="0" marL="0" rtl="0" algn="l">
              <a:lnSpc>
                <a:spcPct val="117999"/>
              </a:lnSpc>
              <a:spcBef>
                <a:spcPts val="0"/>
              </a:spcBef>
              <a:spcAft>
                <a:spcPts val="0"/>
              </a:spcAft>
              <a:buNone/>
            </a:pPr>
            <a:r>
              <a:t/>
            </a:r>
            <a:endParaRPr/>
          </a:p>
          <a:p>
            <a:pPr indent="0" lvl="0" marL="0" marR="0" rtl="0" algn="just">
              <a:lnSpc>
                <a:spcPct val="117999"/>
              </a:lnSpc>
              <a:spcBef>
                <a:spcPts val="0"/>
              </a:spcBef>
              <a:spcAft>
                <a:spcPts val="0"/>
              </a:spcAft>
              <a:buClr>
                <a:srgbClr val="002060"/>
              </a:buClr>
              <a:buSzPts val="2400"/>
              <a:buFont typeface="Arial"/>
              <a:buNone/>
            </a:pPr>
            <a:r>
              <a:rPr b="0" i="0" lang="fr-FR" sz="2400" u="none" strike="noStrike">
                <a:solidFill>
                  <a:srgbClr val="002060"/>
                </a:solidFill>
                <a:latin typeface="Arial"/>
                <a:ea typeface="Arial"/>
                <a:cs typeface="Arial"/>
                <a:sym typeface="Arial"/>
              </a:rPr>
              <a:t>Les fonctions sont variées et </a:t>
            </a:r>
            <a:r>
              <a:rPr b="1" i="0" lang="fr-FR" sz="2400" u="none" strike="noStrike">
                <a:solidFill>
                  <a:srgbClr val="002060"/>
                </a:solidFill>
                <a:latin typeface="Arial"/>
                <a:ea typeface="Arial"/>
                <a:cs typeface="Arial"/>
                <a:sym typeface="Arial"/>
              </a:rPr>
              <a:t>peuvent évoluer </a:t>
            </a:r>
            <a:r>
              <a:rPr b="1" i="0" lang="fr-FR" sz="2400" u="none" strike="noStrike">
                <a:solidFill>
                  <a:srgbClr val="FF0000"/>
                </a:solidFill>
                <a:latin typeface="Arial"/>
                <a:ea typeface="Arial"/>
                <a:cs typeface="Arial"/>
                <a:sym typeface="Arial"/>
              </a:rPr>
              <a:t>temporalité</a:t>
            </a:r>
            <a:r>
              <a:rPr b="1" i="0" lang="fr-FR" sz="2400" u="none" strike="noStrike">
                <a:solidFill>
                  <a:srgbClr val="002060"/>
                </a:solidFill>
                <a:latin typeface="Arial"/>
                <a:ea typeface="Arial"/>
                <a:cs typeface="Arial"/>
                <a:sym typeface="Arial"/>
              </a:rPr>
              <a:t>!! </a:t>
            </a:r>
            <a:r>
              <a:rPr b="0" i="0" lang="fr-FR" sz="2400" u="none" strike="noStrike">
                <a:solidFill>
                  <a:srgbClr val="002060"/>
                </a:solidFill>
                <a:latin typeface="Arial"/>
                <a:ea typeface="Arial"/>
                <a:cs typeface="Arial"/>
                <a:sym typeface="Arial"/>
              </a:rPr>
              <a:t>vers </a:t>
            </a:r>
            <a:r>
              <a:rPr b="1" i="0" lang="fr-FR" sz="2400" u="none" strike="noStrike">
                <a:solidFill>
                  <a:srgbClr val="002060"/>
                </a:solidFill>
                <a:latin typeface="Arial"/>
                <a:ea typeface="Arial"/>
                <a:cs typeface="Arial"/>
                <a:sym typeface="Arial"/>
              </a:rPr>
              <a:t>l’encadrement de petites équipes </a:t>
            </a:r>
            <a:r>
              <a:rPr b="0" i="0" lang="fr-FR" sz="2400" u="none" strike="noStrike">
                <a:solidFill>
                  <a:srgbClr val="002060"/>
                </a:solidFill>
                <a:latin typeface="Arial"/>
                <a:ea typeface="Arial"/>
                <a:cs typeface="Arial"/>
                <a:sym typeface="Arial"/>
              </a:rPr>
              <a:t>ou une activité d’interface client. Pour le technicien supérieur particulierement, ses tâches couvrent, de façon non exhaustive :</a:t>
            </a:r>
            <a:endParaRPr/>
          </a:p>
          <a:p>
            <a:pPr indent="0" lvl="0" marL="0" marR="0" rtl="0" algn="just">
              <a:lnSpc>
                <a:spcPct val="117999"/>
              </a:lnSpc>
              <a:spcBef>
                <a:spcPts val="0"/>
              </a:spcBef>
              <a:spcAft>
                <a:spcPts val="0"/>
              </a:spcAft>
              <a:buSzPts val="2400"/>
              <a:buFont typeface="Helvetica Neue"/>
              <a:buNone/>
            </a:pPr>
            <a:r>
              <a:t/>
            </a:r>
            <a:endParaRPr b="0" i="0" sz="2400" u="none" strike="noStrike">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l’analyse ou la constitution partielle d’un cahier des charges sous la responsabilité d’un responsable….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l’élaboration ou le choix des solutions techniques (matérielle et logicielle) et des produits, en intégrant des aspects de fiabilité et de qualité,</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participation active dans un projet.</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l’installation, la mise au point, la maintenance et le dépannage des équipements,</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l’animation d’une petite équipe,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représentation de son entreprise auprès du client.</a:t>
            </a:r>
            <a:endParaRPr b="0" sz="2400">
              <a:solidFill>
                <a:srgbClr val="002060"/>
              </a:solidFill>
              <a:latin typeface="Arial"/>
              <a:ea typeface="Arial"/>
              <a:cs typeface="Arial"/>
              <a:sym typeface="Aria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fr-FR"/>
              <a:t>Focus sur la CONCEPTION: Relativiser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fr-FR"/>
              <a:t>Conception 2/3 d’ingenieurs et 1/3 de tech sup</a:t>
            </a:r>
            <a:endParaRPr/>
          </a:p>
          <a:p>
            <a:pPr indent="0" lvl="0" marL="0" rtl="0" algn="l">
              <a:lnSpc>
                <a:spcPct val="117999"/>
              </a:lnSpc>
              <a:spcBef>
                <a:spcPts val="0"/>
              </a:spcBef>
              <a:spcAft>
                <a:spcPts val="0"/>
              </a:spcAft>
              <a:buNone/>
            </a:pPr>
            <a:r>
              <a:rPr lang="fr-FR"/>
              <a:t>Qualification: Principalement des techniciens et opérateurs</a:t>
            </a:r>
            <a:endParaRPr/>
          </a:p>
          <a:p>
            <a:pPr indent="0" lvl="0" marL="0" rtl="0" algn="l">
              <a:lnSpc>
                <a:spcPct val="117999"/>
              </a:lnSpc>
              <a:spcBef>
                <a:spcPts val="0"/>
              </a:spcBef>
              <a:spcAft>
                <a:spcPts val="0"/>
              </a:spcAft>
              <a:buNone/>
            </a:pPr>
            <a:r>
              <a:rPr lang="fr-FR"/>
              <a:t>Fabrication Production intégration: principalement des opérateurs et 1/3 de techniciens</a:t>
            </a:r>
            <a:endParaRPr/>
          </a:p>
          <a:p>
            <a:pPr indent="0" lvl="0" marL="0" rtl="0" algn="l">
              <a:lnSpc>
                <a:spcPct val="117999"/>
              </a:lnSpc>
              <a:spcBef>
                <a:spcPts val="0"/>
              </a:spcBef>
              <a:spcAft>
                <a:spcPts val="0"/>
              </a:spcAft>
              <a:buNone/>
            </a:pPr>
            <a:r>
              <a:rPr lang="fr-FR"/>
              <a:t>Maintenance opérateurs et techniciens</a:t>
            </a:r>
            <a:endParaRPr/>
          </a:p>
          <a:p>
            <a:pPr indent="0" lvl="0" marL="0" rtl="0" algn="l">
              <a:lnSpc>
                <a:spcPct val="117999"/>
              </a:lnSpc>
              <a:spcBef>
                <a:spcPts val="0"/>
              </a:spcBef>
              <a:spcAft>
                <a:spcPts val="0"/>
              </a:spcAft>
              <a:buNone/>
            </a:pPr>
            <a:r>
              <a:t/>
            </a:r>
            <a:endParaRPr/>
          </a:p>
          <a:p>
            <a:pPr indent="0" lvl="0" marL="0" marR="0" rtl="0" algn="just">
              <a:lnSpc>
                <a:spcPct val="117999"/>
              </a:lnSpc>
              <a:spcBef>
                <a:spcPts val="0"/>
              </a:spcBef>
              <a:spcAft>
                <a:spcPts val="0"/>
              </a:spcAft>
              <a:buClr>
                <a:srgbClr val="002060"/>
              </a:buClr>
              <a:buSzPts val="2400"/>
              <a:buFont typeface="Arial"/>
              <a:buNone/>
            </a:pPr>
            <a:r>
              <a:rPr b="0" i="0" lang="fr-FR" sz="2400" u="none" strike="noStrike">
                <a:solidFill>
                  <a:srgbClr val="002060"/>
                </a:solidFill>
                <a:latin typeface="Arial"/>
                <a:ea typeface="Arial"/>
                <a:cs typeface="Arial"/>
                <a:sym typeface="Arial"/>
              </a:rPr>
              <a:t>Les fonctions sont variées et </a:t>
            </a:r>
            <a:r>
              <a:rPr b="1" i="0" lang="fr-FR" sz="2400" u="none" strike="noStrike">
                <a:solidFill>
                  <a:srgbClr val="002060"/>
                </a:solidFill>
                <a:latin typeface="Arial"/>
                <a:ea typeface="Arial"/>
                <a:cs typeface="Arial"/>
                <a:sym typeface="Arial"/>
              </a:rPr>
              <a:t>peuvent évoluer </a:t>
            </a:r>
            <a:r>
              <a:rPr b="1" i="0" lang="fr-FR" sz="2400" u="none" strike="noStrike">
                <a:solidFill>
                  <a:srgbClr val="FF0000"/>
                </a:solidFill>
                <a:latin typeface="Arial"/>
                <a:ea typeface="Arial"/>
                <a:cs typeface="Arial"/>
                <a:sym typeface="Arial"/>
              </a:rPr>
              <a:t>temporalité</a:t>
            </a:r>
            <a:r>
              <a:rPr b="1" i="0" lang="fr-FR" sz="2400" u="none" strike="noStrike">
                <a:solidFill>
                  <a:srgbClr val="002060"/>
                </a:solidFill>
                <a:latin typeface="Arial"/>
                <a:ea typeface="Arial"/>
                <a:cs typeface="Arial"/>
                <a:sym typeface="Arial"/>
              </a:rPr>
              <a:t>!! </a:t>
            </a:r>
            <a:r>
              <a:rPr b="0" i="0" lang="fr-FR" sz="2400" u="none" strike="noStrike">
                <a:solidFill>
                  <a:srgbClr val="002060"/>
                </a:solidFill>
                <a:latin typeface="Arial"/>
                <a:ea typeface="Arial"/>
                <a:cs typeface="Arial"/>
                <a:sym typeface="Arial"/>
              </a:rPr>
              <a:t>vers </a:t>
            </a:r>
            <a:r>
              <a:rPr b="1" i="0" lang="fr-FR" sz="2400" u="none" strike="noStrike">
                <a:solidFill>
                  <a:srgbClr val="002060"/>
                </a:solidFill>
                <a:latin typeface="Arial"/>
                <a:ea typeface="Arial"/>
                <a:cs typeface="Arial"/>
                <a:sym typeface="Arial"/>
              </a:rPr>
              <a:t>l’encadrement de petites équipes </a:t>
            </a:r>
            <a:r>
              <a:rPr b="0" i="0" lang="fr-FR" sz="2400" u="none" strike="noStrike">
                <a:solidFill>
                  <a:srgbClr val="002060"/>
                </a:solidFill>
                <a:latin typeface="Arial"/>
                <a:ea typeface="Arial"/>
                <a:cs typeface="Arial"/>
                <a:sym typeface="Arial"/>
              </a:rPr>
              <a:t>ou une activité d’interface client. Pour le technicien supérieur particulierement, ses tâches couvrent, de façon non exhaustive :</a:t>
            </a:r>
            <a:endParaRPr/>
          </a:p>
          <a:p>
            <a:pPr indent="0" lvl="0" marL="0" marR="0" rtl="0" algn="just">
              <a:lnSpc>
                <a:spcPct val="117999"/>
              </a:lnSpc>
              <a:spcBef>
                <a:spcPts val="0"/>
              </a:spcBef>
              <a:spcAft>
                <a:spcPts val="0"/>
              </a:spcAft>
              <a:buSzPts val="2400"/>
              <a:buFont typeface="Helvetica Neue"/>
              <a:buNone/>
            </a:pPr>
            <a:r>
              <a:t/>
            </a:r>
            <a:endParaRPr b="0" i="0" sz="2400" u="none" strike="noStrike">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l’analyse ou la constitution partielle d’un cahier des charges sous la responsabilité d’un responsable….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l’élaboration ou le choix des solutions techniques (matérielle et logicielle) et des produits, en intégrant des aspects de fiabilité et de qualité,</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participation active dans un projet.</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l’installation, la mise au point, la maintenance et le dépannage des équipements,</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l’animation d’une petite équipe,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représentation de son entreprise auprès du client.</a:t>
            </a:r>
            <a:endParaRPr b="0" sz="2400">
              <a:solidFill>
                <a:srgbClr val="002060"/>
              </a:solidFill>
              <a:latin typeface="Arial"/>
              <a:ea typeface="Arial"/>
              <a:cs typeface="Arial"/>
              <a:sym typeface="Aria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0" name="Google Shape;200;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fr-FR"/>
              <a:t>Conception 2/3 d’ingenieurs et 1/3 de tech sup</a:t>
            </a:r>
            <a:endParaRPr/>
          </a:p>
          <a:p>
            <a:pPr indent="0" lvl="0" marL="0" rtl="0" algn="l">
              <a:lnSpc>
                <a:spcPct val="117999"/>
              </a:lnSpc>
              <a:spcBef>
                <a:spcPts val="0"/>
              </a:spcBef>
              <a:spcAft>
                <a:spcPts val="0"/>
              </a:spcAft>
              <a:buNone/>
            </a:pPr>
            <a:r>
              <a:rPr lang="fr-FR"/>
              <a:t>Qualification: Principalement des techniciens et opérateurs</a:t>
            </a:r>
            <a:endParaRPr/>
          </a:p>
          <a:p>
            <a:pPr indent="0" lvl="0" marL="0" rtl="0" algn="l">
              <a:lnSpc>
                <a:spcPct val="117999"/>
              </a:lnSpc>
              <a:spcBef>
                <a:spcPts val="0"/>
              </a:spcBef>
              <a:spcAft>
                <a:spcPts val="0"/>
              </a:spcAft>
              <a:buNone/>
            </a:pPr>
            <a:r>
              <a:rPr lang="fr-FR"/>
              <a:t>Fabrication Production intégration: principalement des opérateurs et 1/3 de techniciens</a:t>
            </a:r>
            <a:endParaRPr/>
          </a:p>
          <a:p>
            <a:pPr indent="0" lvl="0" marL="0" rtl="0" algn="l">
              <a:lnSpc>
                <a:spcPct val="117999"/>
              </a:lnSpc>
              <a:spcBef>
                <a:spcPts val="0"/>
              </a:spcBef>
              <a:spcAft>
                <a:spcPts val="0"/>
              </a:spcAft>
              <a:buNone/>
            </a:pPr>
            <a:r>
              <a:rPr lang="fr-FR"/>
              <a:t>Maintenance opérateurs et techniciens</a:t>
            </a:r>
            <a:endParaRPr/>
          </a:p>
          <a:p>
            <a:pPr indent="0" lvl="0" marL="0" rtl="0" algn="l">
              <a:lnSpc>
                <a:spcPct val="117999"/>
              </a:lnSpc>
              <a:spcBef>
                <a:spcPts val="0"/>
              </a:spcBef>
              <a:spcAft>
                <a:spcPts val="0"/>
              </a:spcAft>
              <a:buNone/>
            </a:pPr>
            <a:r>
              <a:t/>
            </a:r>
            <a:endParaRPr/>
          </a:p>
          <a:p>
            <a:pPr indent="0" lvl="0" marL="0" marR="0" rtl="0" algn="just">
              <a:lnSpc>
                <a:spcPct val="117999"/>
              </a:lnSpc>
              <a:spcBef>
                <a:spcPts val="0"/>
              </a:spcBef>
              <a:spcAft>
                <a:spcPts val="0"/>
              </a:spcAft>
              <a:buClr>
                <a:srgbClr val="002060"/>
              </a:buClr>
              <a:buSzPts val="2400"/>
              <a:buFont typeface="Arial"/>
              <a:buNone/>
            </a:pPr>
            <a:r>
              <a:rPr b="0" i="0" lang="fr-FR" sz="2400" u="none" strike="noStrike">
                <a:solidFill>
                  <a:srgbClr val="002060"/>
                </a:solidFill>
                <a:latin typeface="Arial"/>
                <a:ea typeface="Arial"/>
                <a:cs typeface="Arial"/>
                <a:sym typeface="Arial"/>
              </a:rPr>
              <a:t>Les fonctions sont variées et </a:t>
            </a:r>
            <a:r>
              <a:rPr b="1" i="0" lang="fr-FR" sz="2400" u="none" strike="noStrike">
                <a:solidFill>
                  <a:srgbClr val="002060"/>
                </a:solidFill>
                <a:latin typeface="Arial"/>
                <a:ea typeface="Arial"/>
                <a:cs typeface="Arial"/>
                <a:sym typeface="Arial"/>
              </a:rPr>
              <a:t>peuvent évoluer </a:t>
            </a:r>
            <a:r>
              <a:rPr b="1" i="0" lang="fr-FR" sz="2400" u="none" strike="noStrike">
                <a:solidFill>
                  <a:srgbClr val="FF0000"/>
                </a:solidFill>
                <a:latin typeface="Arial"/>
                <a:ea typeface="Arial"/>
                <a:cs typeface="Arial"/>
                <a:sym typeface="Arial"/>
              </a:rPr>
              <a:t>temporalité</a:t>
            </a:r>
            <a:r>
              <a:rPr b="1" i="0" lang="fr-FR" sz="2400" u="none" strike="noStrike">
                <a:solidFill>
                  <a:srgbClr val="002060"/>
                </a:solidFill>
                <a:latin typeface="Arial"/>
                <a:ea typeface="Arial"/>
                <a:cs typeface="Arial"/>
                <a:sym typeface="Arial"/>
              </a:rPr>
              <a:t>!! </a:t>
            </a:r>
            <a:r>
              <a:rPr b="0" i="0" lang="fr-FR" sz="2400" u="none" strike="noStrike">
                <a:solidFill>
                  <a:srgbClr val="002060"/>
                </a:solidFill>
                <a:latin typeface="Arial"/>
                <a:ea typeface="Arial"/>
                <a:cs typeface="Arial"/>
                <a:sym typeface="Arial"/>
              </a:rPr>
              <a:t>vers </a:t>
            </a:r>
            <a:r>
              <a:rPr b="1" i="0" lang="fr-FR" sz="2400" u="none" strike="noStrike">
                <a:solidFill>
                  <a:srgbClr val="002060"/>
                </a:solidFill>
                <a:latin typeface="Arial"/>
                <a:ea typeface="Arial"/>
                <a:cs typeface="Arial"/>
                <a:sym typeface="Arial"/>
              </a:rPr>
              <a:t>l’encadrement de petites équipes </a:t>
            </a:r>
            <a:r>
              <a:rPr b="0" i="0" lang="fr-FR" sz="2400" u="none" strike="noStrike">
                <a:solidFill>
                  <a:srgbClr val="002060"/>
                </a:solidFill>
                <a:latin typeface="Arial"/>
                <a:ea typeface="Arial"/>
                <a:cs typeface="Arial"/>
                <a:sym typeface="Arial"/>
              </a:rPr>
              <a:t>ou une activité d’interface client. Pour le technicien supérieur particulierement, ses tâches couvrent, de façon non exhaustive :</a:t>
            </a:r>
            <a:endParaRPr/>
          </a:p>
          <a:p>
            <a:pPr indent="0" lvl="0" marL="0" marR="0" rtl="0" algn="just">
              <a:lnSpc>
                <a:spcPct val="117999"/>
              </a:lnSpc>
              <a:spcBef>
                <a:spcPts val="0"/>
              </a:spcBef>
              <a:spcAft>
                <a:spcPts val="0"/>
              </a:spcAft>
              <a:buSzPts val="2400"/>
              <a:buFont typeface="Helvetica Neue"/>
              <a:buNone/>
            </a:pPr>
            <a:r>
              <a:t/>
            </a:r>
            <a:endParaRPr b="0" i="0" sz="2400" u="none" strike="noStrike">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l’analyse ou la constitution partielle d’un cahier des charges sous la responsabilité d’un responsable….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l’élaboration ou le choix des solutions techniques (matérielle et logicielle) et des produits, en intégrant des aspects de fiabilité et de qualité,</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participation active dans un projet.</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l’installation, la mise au point, la maintenance et le dépannage des équipements,</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l’animation d’une petite équipe,</a:t>
            </a:r>
            <a:endParaRPr sz="2400">
              <a:solidFill>
                <a:srgbClr val="002060"/>
              </a:solidFill>
              <a:latin typeface="Arial"/>
              <a:ea typeface="Arial"/>
              <a:cs typeface="Arial"/>
              <a:sym typeface="Arial"/>
            </a:endParaRPr>
          </a:p>
          <a:p>
            <a:pPr indent="-685800" lvl="0" marL="685800" rtl="0" algn="l">
              <a:lnSpc>
                <a:spcPct val="150000"/>
              </a:lnSpc>
              <a:spcBef>
                <a:spcPts val="0"/>
              </a:spcBef>
              <a:spcAft>
                <a:spcPts val="0"/>
              </a:spcAft>
              <a:buClr>
                <a:srgbClr val="002060"/>
              </a:buClr>
              <a:buSzPts val="2400"/>
              <a:buFont typeface="Noto Sans Symbols"/>
              <a:buChar char="⮚"/>
            </a:pPr>
            <a:r>
              <a:rPr b="0" lang="fr-FR" sz="2400" u="none" strike="noStrike">
                <a:solidFill>
                  <a:srgbClr val="002060"/>
                </a:solidFill>
                <a:latin typeface="Arial"/>
                <a:ea typeface="Arial"/>
                <a:cs typeface="Arial"/>
                <a:sym typeface="Arial"/>
              </a:rPr>
              <a:t>la représentation de son entreprise auprès du client.</a:t>
            </a:r>
            <a:endParaRPr b="0" sz="2400">
              <a:solidFill>
                <a:srgbClr val="002060"/>
              </a:solidFill>
              <a:latin typeface="Arial"/>
              <a:ea typeface="Arial"/>
              <a:cs typeface="Arial"/>
              <a:sym typeface="Aria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type="tx">
  <p:cSld name="TITLE_AND_BODY">
    <p:spTree>
      <p:nvGrpSpPr>
        <p:cNvPr id="13" name="Shape 13"/>
        <p:cNvGrpSpPr/>
        <p:nvPr/>
      </p:nvGrpSpPr>
      <p:grpSpPr>
        <a:xfrm>
          <a:off x="0" y="0"/>
          <a:ext cx="0" cy="0"/>
          <a:chOff x="0" y="0"/>
          <a:chExt cx="0" cy="0"/>
        </a:xfrm>
      </p:grpSpPr>
      <p:pic>
        <p:nvPicPr>
          <p:cNvPr descr="Image 10" id="14" name="Google Shape;14;p21"/>
          <p:cNvPicPr preferRelativeResize="0"/>
          <p:nvPr/>
        </p:nvPicPr>
        <p:blipFill rotWithShape="1">
          <a:blip r:embed="rId2">
            <a:alphaModFix/>
          </a:blip>
          <a:srcRect b="0" l="0" r="0" t="0"/>
          <a:stretch/>
        </p:blipFill>
        <p:spPr>
          <a:xfrm>
            <a:off x="2500515" y="3064748"/>
            <a:ext cx="8365211" cy="7586504"/>
          </a:xfrm>
          <a:prstGeom prst="rect">
            <a:avLst/>
          </a:prstGeom>
          <a:noFill/>
          <a:ln>
            <a:noFill/>
          </a:ln>
        </p:spPr>
      </p:pic>
      <p:pic>
        <p:nvPicPr>
          <p:cNvPr descr="Image 9" id="15" name="Google Shape;15;p21"/>
          <p:cNvPicPr preferRelativeResize="0"/>
          <p:nvPr/>
        </p:nvPicPr>
        <p:blipFill rotWithShape="1">
          <a:blip r:embed="rId3">
            <a:alphaModFix/>
          </a:blip>
          <a:srcRect b="0" l="0" r="0" t="0"/>
          <a:stretch/>
        </p:blipFill>
        <p:spPr>
          <a:xfrm>
            <a:off x="13918448" y="4741630"/>
            <a:ext cx="6833580" cy="4232740"/>
          </a:xfrm>
          <a:prstGeom prst="rect">
            <a:avLst/>
          </a:prstGeom>
          <a:noFill/>
          <a:ln>
            <a:noFill/>
          </a:ln>
        </p:spPr>
      </p:pic>
      <p:sp>
        <p:nvSpPr>
          <p:cNvPr id="16" name="Google Shape;16;p2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66" name="Shape 66"/>
        <p:cNvGrpSpPr/>
        <p:nvPr/>
      </p:nvGrpSpPr>
      <p:grpSpPr>
        <a:xfrm>
          <a:off x="0" y="0"/>
          <a:ext cx="0" cy="0"/>
          <a:chOff x="0" y="0"/>
          <a:chExt cx="0" cy="0"/>
        </a:xfrm>
      </p:grpSpPr>
      <p:sp>
        <p:nvSpPr>
          <p:cNvPr id="67" name="Google Shape;67;p30"/>
          <p:cNvSpPr/>
          <p:nvPr>
            <p:ph idx="2" type="pic"/>
          </p:nvPr>
        </p:nvSpPr>
        <p:spPr>
          <a:xfrm>
            <a:off x="15760700" y="1016000"/>
            <a:ext cx="7439099" cy="5949678"/>
          </a:xfrm>
          <a:prstGeom prst="rect">
            <a:avLst/>
          </a:prstGeom>
          <a:noFill/>
          <a:ln>
            <a:noFill/>
          </a:ln>
        </p:spPr>
      </p:sp>
      <p:sp>
        <p:nvSpPr>
          <p:cNvPr id="68" name="Google Shape;68;p30"/>
          <p:cNvSpPr/>
          <p:nvPr>
            <p:ph idx="3" type="pic"/>
          </p:nvPr>
        </p:nvSpPr>
        <p:spPr>
          <a:xfrm>
            <a:off x="13500100" y="3978275"/>
            <a:ext cx="10439400" cy="12150181"/>
          </a:xfrm>
          <a:prstGeom prst="rect">
            <a:avLst/>
          </a:prstGeom>
          <a:noFill/>
          <a:ln>
            <a:noFill/>
          </a:ln>
        </p:spPr>
      </p:sp>
      <p:sp>
        <p:nvSpPr>
          <p:cNvPr id="69" name="Google Shape;69;p30"/>
          <p:cNvSpPr/>
          <p:nvPr>
            <p:ph idx="4" type="pic"/>
          </p:nvPr>
        </p:nvSpPr>
        <p:spPr>
          <a:xfrm>
            <a:off x="-139700" y="495300"/>
            <a:ext cx="16611600" cy="12458700"/>
          </a:xfrm>
          <a:prstGeom prst="rect">
            <a:avLst/>
          </a:prstGeom>
          <a:noFill/>
          <a:ln>
            <a:noFill/>
          </a:ln>
        </p:spPr>
      </p:sp>
      <p:sp>
        <p:nvSpPr>
          <p:cNvPr id="70" name="Google Shape;70;p3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71" name="Shape 71"/>
        <p:cNvGrpSpPr/>
        <p:nvPr/>
      </p:nvGrpSpPr>
      <p:grpSpPr>
        <a:xfrm>
          <a:off x="0" y="0"/>
          <a:ext cx="0" cy="0"/>
          <a:chOff x="0" y="0"/>
          <a:chExt cx="0" cy="0"/>
        </a:xfrm>
      </p:grpSpPr>
      <p:sp>
        <p:nvSpPr>
          <p:cNvPr id="72" name="Google Shape;72;p31"/>
          <p:cNvSpPr/>
          <p:nvPr>
            <p:ph idx="2" type="pic"/>
          </p:nvPr>
        </p:nvSpPr>
        <p:spPr>
          <a:xfrm>
            <a:off x="-1333500" y="-5524500"/>
            <a:ext cx="27051000" cy="21640800"/>
          </a:xfrm>
          <a:prstGeom prst="rect">
            <a:avLst/>
          </a:prstGeom>
          <a:noFill/>
          <a:ln>
            <a:noFill/>
          </a:ln>
        </p:spPr>
      </p:sp>
      <p:sp>
        <p:nvSpPr>
          <p:cNvPr id="73" name="Google Shape;73;p3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FFFFFF"/>
              </a:buClr>
              <a:buSzPts val="1800"/>
              <a:buFont typeface="Helvetica Neue"/>
              <a:buNone/>
              <a:defRPr>
                <a:solidFill>
                  <a:srgbClr val="FFFFFF"/>
                </a:solidFill>
              </a:defRPr>
            </a:lvl1pPr>
            <a:lvl2pPr indent="0" lvl="1" marL="0" algn="ctr">
              <a:lnSpc>
                <a:spcPct val="100000"/>
              </a:lnSpc>
              <a:spcBef>
                <a:spcPts val="0"/>
              </a:spcBef>
              <a:spcAft>
                <a:spcPts val="0"/>
              </a:spcAft>
              <a:buClr>
                <a:srgbClr val="FFFFFF"/>
              </a:buClr>
              <a:buSzPts val="1800"/>
              <a:buFont typeface="Helvetica Neue"/>
              <a:buNone/>
              <a:defRPr>
                <a:solidFill>
                  <a:srgbClr val="FFFFFF"/>
                </a:solidFill>
              </a:defRPr>
            </a:lvl2pPr>
            <a:lvl3pPr indent="0" lvl="2" marL="0" algn="ctr">
              <a:lnSpc>
                <a:spcPct val="100000"/>
              </a:lnSpc>
              <a:spcBef>
                <a:spcPts val="0"/>
              </a:spcBef>
              <a:spcAft>
                <a:spcPts val="0"/>
              </a:spcAft>
              <a:buClr>
                <a:srgbClr val="FFFFFF"/>
              </a:buClr>
              <a:buSzPts val="1800"/>
              <a:buFont typeface="Helvetica Neue"/>
              <a:buNone/>
              <a:defRPr>
                <a:solidFill>
                  <a:srgbClr val="FFFFFF"/>
                </a:solidFill>
              </a:defRPr>
            </a:lvl3pPr>
            <a:lvl4pPr indent="0" lvl="3" marL="0" algn="ctr">
              <a:lnSpc>
                <a:spcPct val="100000"/>
              </a:lnSpc>
              <a:spcBef>
                <a:spcPts val="0"/>
              </a:spcBef>
              <a:spcAft>
                <a:spcPts val="0"/>
              </a:spcAft>
              <a:buClr>
                <a:srgbClr val="FFFFFF"/>
              </a:buClr>
              <a:buSzPts val="1800"/>
              <a:buFont typeface="Helvetica Neue"/>
              <a:buNone/>
              <a:defRPr>
                <a:solidFill>
                  <a:srgbClr val="FFFFFF"/>
                </a:solidFill>
              </a:defRPr>
            </a:lvl4pPr>
            <a:lvl5pPr indent="0" lvl="4" marL="0" algn="ctr">
              <a:lnSpc>
                <a:spcPct val="100000"/>
              </a:lnSpc>
              <a:spcBef>
                <a:spcPts val="0"/>
              </a:spcBef>
              <a:spcAft>
                <a:spcPts val="0"/>
              </a:spcAft>
              <a:buClr>
                <a:srgbClr val="FFFFFF"/>
              </a:buClr>
              <a:buSzPts val="1800"/>
              <a:buFont typeface="Helvetica Neue"/>
              <a:buNone/>
              <a:defRPr>
                <a:solidFill>
                  <a:srgbClr val="FFFFFF"/>
                </a:solidFill>
              </a:defRPr>
            </a:lvl5pPr>
            <a:lvl6pPr indent="0" lvl="5" marL="0" algn="ctr">
              <a:lnSpc>
                <a:spcPct val="100000"/>
              </a:lnSpc>
              <a:spcBef>
                <a:spcPts val="0"/>
              </a:spcBef>
              <a:spcAft>
                <a:spcPts val="0"/>
              </a:spcAft>
              <a:buClr>
                <a:srgbClr val="FFFFFF"/>
              </a:buClr>
              <a:buSzPts val="1800"/>
              <a:buFont typeface="Helvetica Neue"/>
              <a:buNone/>
              <a:defRPr>
                <a:solidFill>
                  <a:srgbClr val="FFFFFF"/>
                </a:solidFill>
              </a:defRPr>
            </a:lvl6pPr>
            <a:lvl7pPr indent="0" lvl="6" marL="0" algn="ctr">
              <a:lnSpc>
                <a:spcPct val="100000"/>
              </a:lnSpc>
              <a:spcBef>
                <a:spcPts val="0"/>
              </a:spcBef>
              <a:spcAft>
                <a:spcPts val="0"/>
              </a:spcAft>
              <a:buClr>
                <a:srgbClr val="FFFFFF"/>
              </a:buClr>
              <a:buSzPts val="1800"/>
              <a:buFont typeface="Helvetica Neue"/>
              <a:buNone/>
              <a:defRPr>
                <a:solidFill>
                  <a:srgbClr val="FFFFFF"/>
                </a:solidFill>
              </a:defRPr>
            </a:lvl7pPr>
            <a:lvl8pPr indent="0" lvl="7" marL="0" algn="ctr">
              <a:lnSpc>
                <a:spcPct val="100000"/>
              </a:lnSpc>
              <a:spcBef>
                <a:spcPts val="0"/>
              </a:spcBef>
              <a:spcAft>
                <a:spcPts val="0"/>
              </a:spcAft>
              <a:buClr>
                <a:srgbClr val="FFFFFF"/>
              </a:buClr>
              <a:buSzPts val="1800"/>
              <a:buFont typeface="Helvetica Neue"/>
              <a:buNone/>
              <a:defRPr>
                <a:solidFill>
                  <a:srgbClr val="FFFFFF"/>
                </a:solidFill>
              </a:defRPr>
            </a:lvl8pPr>
            <a:lvl9pPr indent="0" lvl="8" marL="0" algn="ctr">
              <a:lnSpc>
                <a:spcPct val="100000"/>
              </a:lnSpc>
              <a:spcBef>
                <a:spcPts val="0"/>
              </a:spcBef>
              <a:spcAft>
                <a:spcPts val="0"/>
              </a:spcAft>
              <a:buClr>
                <a:srgbClr val="FFFFFF"/>
              </a:buClr>
              <a:buSzPts val="18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fr-FR"/>
              <a:t>‹#›</a:t>
            </a:fld>
            <a:endParaRPr b="0" i="0" sz="1800" u="none" cap="none" strike="noStrike">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showMasterSp="0">
  <p:cSld name="Big Fact">
    <p:spTree>
      <p:nvGrpSpPr>
        <p:cNvPr id="74" name="Shape 74"/>
        <p:cNvGrpSpPr/>
        <p:nvPr/>
      </p:nvGrpSpPr>
      <p:grpSpPr>
        <a:xfrm>
          <a:off x="0" y="0"/>
          <a:ext cx="0" cy="0"/>
          <a:chOff x="0" y="0"/>
          <a:chExt cx="0" cy="0"/>
        </a:xfrm>
      </p:grpSpPr>
      <p:sp>
        <p:nvSpPr>
          <p:cNvPr id="75" name="Google Shape;75;p32"/>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76" name="Google Shape;76;p32"/>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77" name="Google Shape;77;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showMasterSp="0">
  <p:cSld name="Title &amp; Photo">
    <p:spTree>
      <p:nvGrpSpPr>
        <p:cNvPr id="78" name="Shape 78"/>
        <p:cNvGrpSpPr/>
        <p:nvPr/>
      </p:nvGrpSpPr>
      <p:grpSpPr>
        <a:xfrm>
          <a:off x="0" y="0"/>
          <a:ext cx="0" cy="0"/>
          <a:chOff x="0" y="0"/>
          <a:chExt cx="0" cy="0"/>
        </a:xfrm>
      </p:grpSpPr>
      <p:sp>
        <p:nvSpPr>
          <p:cNvPr id="79" name="Google Shape;79;p33"/>
          <p:cNvSpPr/>
          <p:nvPr>
            <p:ph idx="2" type="pic"/>
          </p:nvPr>
        </p:nvSpPr>
        <p:spPr>
          <a:xfrm>
            <a:off x="-1155700" y="-1295400"/>
            <a:ext cx="26746200" cy="16018933"/>
          </a:xfrm>
          <a:prstGeom prst="rect">
            <a:avLst/>
          </a:prstGeom>
          <a:noFill/>
          <a:ln>
            <a:noFill/>
          </a:ln>
        </p:spPr>
      </p:sp>
      <p:sp>
        <p:nvSpPr>
          <p:cNvPr id="80" name="Google Shape;80;p33"/>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81" name="Google Shape;81;p33"/>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82" name="Google Shape;82;p33"/>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83" name="Google Shape;83;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showMasterSp="0">
  <p:cSld name="Title &amp; Photo Alt">
    <p:spTree>
      <p:nvGrpSpPr>
        <p:cNvPr id="84" name="Shape 84"/>
        <p:cNvGrpSpPr/>
        <p:nvPr/>
      </p:nvGrpSpPr>
      <p:grpSpPr>
        <a:xfrm>
          <a:off x="0" y="0"/>
          <a:ext cx="0" cy="0"/>
          <a:chOff x="0" y="0"/>
          <a:chExt cx="0" cy="0"/>
        </a:xfrm>
      </p:grpSpPr>
      <p:sp>
        <p:nvSpPr>
          <p:cNvPr id="85" name="Google Shape;85;p34"/>
          <p:cNvSpPr/>
          <p:nvPr>
            <p:ph idx="2" type="pic"/>
          </p:nvPr>
        </p:nvSpPr>
        <p:spPr>
          <a:xfrm>
            <a:off x="10972800" y="-203200"/>
            <a:ext cx="12144837" cy="14135100"/>
          </a:xfrm>
          <a:prstGeom prst="rect">
            <a:avLst/>
          </a:prstGeom>
          <a:noFill/>
          <a:ln>
            <a:noFill/>
          </a:ln>
        </p:spPr>
      </p:sp>
      <p:sp>
        <p:nvSpPr>
          <p:cNvPr id="86" name="Google Shape;86;p34"/>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87" name="Google Shape;87;p34"/>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88" name="Google Shape;88;p34"/>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89" name="Google Shape;89;p34"/>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90" name="Google Shape;90;p34"/>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showMasterSp="0">
  <p:cSld name="Title, Bullets &amp; Photo">
    <p:spTree>
      <p:nvGrpSpPr>
        <p:cNvPr id="91" name="Shape 91"/>
        <p:cNvGrpSpPr/>
        <p:nvPr/>
      </p:nvGrpSpPr>
      <p:grpSpPr>
        <a:xfrm>
          <a:off x="0" y="0"/>
          <a:ext cx="0" cy="0"/>
          <a:chOff x="0" y="0"/>
          <a:chExt cx="0" cy="0"/>
        </a:xfrm>
      </p:grpSpPr>
      <p:sp>
        <p:nvSpPr>
          <p:cNvPr id="92" name="Google Shape;92;p35"/>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3" name="Google Shape;93;p35"/>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4" name="Google Shape;94;p35"/>
          <p:cNvSpPr/>
          <p:nvPr>
            <p:ph idx="3" type="pic"/>
          </p:nvPr>
        </p:nvSpPr>
        <p:spPr>
          <a:xfrm>
            <a:off x="12192000" y="-407266"/>
            <a:ext cx="10916874" cy="14555832"/>
          </a:xfrm>
          <a:prstGeom prst="rect">
            <a:avLst/>
          </a:prstGeom>
          <a:noFill/>
          <a:ln>
            <a:noFill/>
          </a:ln>
        </p:spPr>
      </p:sp>
      <p:sp>
        <p:nvSpPr>
          <p:cNvPr id="95" name="Google Shape;95;p3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96" name="Google Shape;96;p3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97" name="Shape 97"/>
        <p:cNvGrpSpPr/>
        <p:nvPr/>
      </p:nvGrpSpPr>
      <p:grpSpPr>
        <a:xfrm>
          <a:off x="0" y="0"/>
          <a:ext cx="0" cy="0"/>
          <a:chOff x="0" y="0"/>
          <a:chExt cx="0" cy="0"/>
        </a:xfrm>
      </p:grpSpPr>
      <p:sp>
        <p:nvSpPr>
          <p:cNvPr id="98" name="Google Shape;98;p36"/>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99" name="Google Shape;99;p36"/>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0" name="Google Shape;100;p36"/>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101" name="Shape 101"/>
        <p:cNvGrpSpPr/>
        <p:nvPr/>
      </p:nvGrpSpPr>
      <p:grpSpPr>
        <a:xfrm>
          <a:off x="0" y="0"/>
          <a:ext cx="0" cy="0"/>
          <a:chOff x="0" y="0"/>
          <a:chExt cx="0" cy="0"/>
        </a:xfrm>
      </p:grpSpPr>
      <p:sp>
        <p:nvSpPr>
          <p:cNvPr id="102" name="Google Shape;102;p37"/>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103" name="Google Shape;103;p37"/>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4" name="Google Shape;104;p37"/>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5" name="Google Shape;105;p3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17" name="Shape 17"/>
        <p:cNvGrpSpPr/>
        <p:nvPr/>
      </p:nvGrpSpPr>
      <p:grpSpPr>
        <a:xfrm>
          <a:off x="0" y="0"/>
          <a:ext cx="0" cy="0"/>
          <a:chOff x="0" y="0"/>
          <a:chExt cx="0" cy="0"/>
        </a:xfrm>
      </p:grpSpPr>
      <p:sp>
        <p:nvSpPr>
          <p:cNvPr id="18" name="Google Shape;18;p22"/>
          <p:cNvSpPr txBox="1"/>
          <p:nvPr>
            <p:ph idx="1" type="body"/>
          </p:nvPr>
        </p:nvSpPr>
        <p:spPr>
          <a:xfrm>
            <a:off x="18078042" y="12175752"/>
            <a:ext cx="5760125" cy="636979"/>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rgbClr val="5E5E5E"/>
              </a:buClr>
              <a:buSzPts val="3600"/>
              <a:buFont typeface="Helvetica Neue"/>
              <a:buNone/>
              <a:defRPr sz="3600">
                <a:solidFill>
                  <a:srgbClr val="5E5E5E"/>
                </a:solidFill>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9" name="Google Shape;19;p22"/>
          <p:cNvSpPr txBox="1"/>
          <p:nvPr>
            <p:ph type="title"/>
          </p:nvPr>
        </p:nvSpPr>
        <p:spPr>
          <a:xfrm>
            <a:off x="1206498" y="4318284"/>
            <a:ext cx="21971004" cy="4237637"/>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pic>
        <p:nvPicPr>
          <p:cNvPr descr="Image 13" id="20" name="Google Shape;20;p22"/>
          <p:cNvPicPr preferRelativeResize="0"/>
          <p:nvPr/>
        </p:nvPicPr>
        <p:blipFill rotWithShape="1">
          <a:blip r:embed="rId2">
            <a:alphaModFix/>
          </a:blip>
          <a:srcRect b="0" l="0" r="0" t="0"/>
          <a:stretch/>
        </p:blipFill>
        <p:spPr>
          <a:xfrm>
            <a:off x="179999" y="179999"/>
            <a:ext cx="4060968" cy="3682946"/>
          </a:xfrm>
          <a:prstGeom prst="rect">
            <a:avLst/>
          </a:prstGeom>
          <a:noFill/>
          <a:ln>
            <a:noFill/>
          </a:ln>
        </p:spPr>
      </p:pic>
      <p:pic>
        <p:nvPicPr>
          <p:cNvPr descr="Image 12" id="21" name="Google Shape;21;p22"/>
          <p:cNvPicPr preferRelativeResize="0"/>
          <p:nvPr/>
        </p:nvPicPr>
        <p:blipFill rotWithShape="1">
          <a:blip r:embed="rId3">
            <a:alphaModFix/>
          </a:blip>
          <a:srcRect b="0" l="0" r="0" t="0"/>
          <a:stretch/>
        </p:blipFill>
        <p:spPr>
          <a:xfrm>
            <a:off x="19280585" y="625727"/>
            <a:ext cx="4506744" cy="2791491"/>
          </a:xfrm>
          <a:prstGeom prst="rect">
            <a:avLst/>
          </a:prstGeom>
          <a:noFill/>
          <a:ln>
            <a:noFill/>
          </a:ln>
        </p:spPr>
      </p:pic>
      <p:cxnSp>
        <p:nvCxnSpPr>
          <p:cNvPr id="22" name="Google Shape;22;p22"/>
          <p:cNvCxnSpPr/>
          <p:nvPr/>
        </p:nvCxnSpPr>
        <p:spPr>
          <a:xfrm>
            <a:off x="528909" y="12946864"/>
            <a:ext cx="23326182" cy="1"/>
          </a:xfrm>
          <a:prstGeom prst="straightConnector1">
            <a:avLst/>
          </a:prstGeom>
          <a:noFill/>
          <a:ln cap="flat" cmpd="sng" w="25400">
            <a:solidFill>
              <a:srgbClr val="000000"/>
            </a:solidFill>
            <a:prstDash val="solid"/>
            <a:miter lim="400000"/>
            <a:headEnd len="sm" w="sm" type="none"/>
            <a:tailEnd len="sm" w="sm" type="none"/>
          </a:ln>
        </p:spPr>
      </p:cxnSp>
      <p:sp>
        <p:nvSpPr>
          <p:cNvPr id="23" name="Google Shape;23;p22"/>
          <p:cNvSpPr txBox="1"/>
          <p:nvPr>
            <p:ph idx="2" type="body"/>
          </p:nvPr>
        </p:nvSpPr>
        <p:spPr>
          <a:xfrm>
            <a:off x="500256" y="12175752"/>
            <a:ext cx="709724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E5E5E"/>
              </a:buClr>
              <a:buSzPts val="3600"/>
              <a:buFont typeface="Helvetica Neue"/>
              <a:buNone/>
              <a:defRPr sz="3600">
                <a:solidFill>
                  <a:srgbClr val="5E5E5E"/>
                </a:solidFill>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4" name="Google Shape;24;p22"/>
          <p:cNvSpPr txBox="1"/>
          <p:nvPr>
            <p:ph idx="3" type="body"/>
          </p:nvPr>
        </p:nvSpPr>
        <p:spPr>
          <a:xfrm>
            <a:off x="1206500" y="7446054"/>
            <a:ext cx="21971000"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80000"/>
              </a:lnSpc>
              <a:spcBef>
                <a:spcPts val="0"/>
              </a:spcBef>
              <a:spcAft>
                <a:spcPts val="0"/>
              </a:spcAft>
              <a:buClr>
                <a:srgbClr val="3B79C8"/>
              </a:buClr>
              <a:buSzPts val="8500"/>
              <a:buFont typeface="Helvetica Neue"/>
              <a:buNone/>
              <a:defRPr b="1" sz="8500">
                <a:solidFill>
                  <a:srgbClr val="3B79C8"/>
                </a:solidFill>
              </a:defRPr>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5" name="Google Shape;25;p2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26" name="Shape 26"/>
        <p:cNvGrpSpPr/>
        <p:nvPr/>
      </p:nvGrpSpPr>
      <p:grpSpPr>
        <a:xfrm>
          <a:off x="0" y="0"/>
          <a:ext cx="0" cy="0"/>
          <a:chOff x="0" y="0"/>
          <a:chExt cx="0" cy="0"/>
        </a:xfrm>
      </p:grpSpPr>
      <p:sp>
        <p:nvSpPr>
          <p:cNvPr id="27" name="Google Shape;27;p23"/>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8" name="Google Shape;28;p2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showMasterSp="0">
  <p:cSld name="Title &amp; Bullets">
    <p:spTree>
      <p:nvGrpSpPr>
        <p:cNvPr id="29" name="Shape 29"/>
        <p:cNvGrpSpPr/>
        <p:nvPr/>
      </p:nvGrpSpPr>
      <p:grpSpPr>
        <a:xfrm>
          <a:off x="0" y="0"/>
          <a:ext cx="0" cy="0"/>
          <a:chOff x="0" y="0"/>
          <a:chExt cx="0" cy="0"/>
        </a:xfrm>
      </p:grpSpPr>
      <p:sp>
        <p:nvSpPr>
          <p:cNvPr id="30" name="Google Shape;30;p24"/>
          <p:cNvSpPr txBox="1"/>
          <p:nvPr>
            <p:ph type="title"/>
          </p:nvPr>
        </p:nvSpPr>
        <p:spPr>
          <a:xfrm>
            <a:off x="1206500" y="1625348"/>
            <a:ext cx="21971000" cy="143316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31" name="Google Shape;31;p24"/>
          <p:cNvSpPr txBox="1"/>
          <p:nvPr>
            <p:ph idx="1" type="body"/>
          </p:nvPr>
        </p:nvSpPr>
        <p:spPr>
          <a:xfrm>
            <a:off x="1206500" y="3634995"/>
            <a:ext cx="21971000" cy="8869521"/>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32" name="Google Shape;32;p24"/>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33" name="Google Shape;33;p24"/>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34" name="Google Shape;34;p2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photo" showMasterSp="0">
  <p:cSld name="Section with photo">
    <p:spTree>
      <p:nvGrpSpPr>
        <p:cNvPr id="35" name="Shape 35"/>
        <p:cNvGrpSpPr/>
        <p:nvPr/>
      </p:nvGrpSpPr>
      <p:grpSpPr>
        <a:xfrm>
          <a:off x="0" y="0"/>
          <a:ext cx="0" cy="0"/>
          <a:chOff x="0" y="0"/>
          <a:chExt cx="0" cy="0"/>
        </a:xfrm>
      </p:grpSpPr>
      <p:sp>
        <p:nvSpPr>
          <p:cNvPr id="36" name="Google Shape;36;p25"/>
          <p:cNvSpPr/>
          <p:nvPr>
            <p:ph idx="2" type="pic"/>
          </p:nvPr>
        </p:nvSpPr>
        <p:spPr>
          <a:xfrm>
            <a:off x="-57070" y="1552681"/>
            <a:ext cx="28089800" cy="15800513"/>
          </a:xfrm>
          <a:prstGeom prst="rect">
            <a:avLst/>
          </a:prstGeom>
          <a:noFill/>
          <a:ln>
            <a:noFill/>
          </a:ln>
        </p:spPr>
      </p:sp>
      <p:pic>
        <p:nvPicPr>
          <p:cNvPr descr="Image 8" id="37" name="Google Shape;37;p25"/>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38" name="Google Shape;38;p25"/>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39" name="Google Shape;39;p25"/>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40" name="Google Shape;40;p25"/>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howMasterSp="0">
  <p:cSld name="Section">
    <p:spTree>
      <p:nvGrpSpPr>
        <p:cNvPr id="41" name="Shape 41"/>
        <p:cNvGrpSpPr/>
        <p:nvPr/>
      </p:nvGrpSpPr>
      <p:grpSpPr>
        <a:xfrm>
          <a:off x="0" y="0"/>
          <a:ext cx="0" cy="0"/>
          <a:chOff x="0" y="0"/>
          <a:chExt cx="0" cy="0"/>
        </a:xfrm>
      </p:grpSpPr>
      <p:sp>
        <p:nvSpPr>
          <p:cNvPr id="42" name="Google Shape;42;p26"/>
          <p:cNvSpPr/>
          <p:nvPr/>
        </p:nvSpPr>
        <p:spPr>
          <a:xfrm>
            <a:off x="19857" y="1628007"/>
            <a:ext cx="24344286" cy="12094279"/>
          </a:xfrm>
          <a:prstGeom prst="rect">
            <a:avLst/>
          </a:prstGeom>
          <a:blipFill rotWithShape="1">
            <a:blip r:embed="rId2">
              <a:alphaModFix amt="73163"/>
            </a:blip>
            <a:stretch>
              <a:fillRect b="0" l="0" r="0" t="0"/>
            </a:stretch>
          </a:blip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3" name="Google Shape;43;p26"/>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pic>
        <p:nvPicPr>
          <p:cNvPr descr="Image 8" id="44" name="Google Shape;44;p26"/>
          <p:cNvPicPr preferRelativeResize="0"/>
          <p:nvPr/>
        </p:nvPicPr>
        <p:blipFill rotWithShape="1">
          <a:blip r:embed="rId3">
            <a:alphaModFix/>
          </a:blip>
          <a:srcRect b="0" l="0" r="0" t="0"/>
          <a:stretch/>
        </p:blipFill>
        <p:spPr>
          <a:xfrm>
            <a:off x="2080095" y="225585"/>
            <a:ext cx="1761810" cy="1091271"/>
          </a:xfrm>
          <a:prstGeom prst="rect">
            <a:avLst/>
          </a:prstGeom>
          <a:noFill/>
          <a:ln>
            <a:noFill/>
          </a:ln>
        </p:spPr>
      </p:pic>
      <p:pic>
        <p:nvPicPr>
          <p:cNvPr descr="Image 11" id="45" name="Google Shape;45;p26"/>
          <p:cNvPicPr preferRelativeResize="0"/>
          <p:nvPr/>
        </p:nvPicPr>
        <p:blipFill rotWithShape="1">
          <a:blip r:embed="rId4">
            <a:alphaModFix/>
          </a:blip>
          <a:srcRect b="0" l="0" r="0" t="0"/>
          <a:stretch/>
        </p:blipFill>
        <p:spPr>
          <a:xfrm>
            <a:off x="104526" y="23820"/>
            <a:ext cx="1580270" cy="1433164"/>
          </a:xfrm>
          <a:prstGeom prst="rect">
            <a:avLst/>
          </a:prstGeom>
          <a:noFill/>
          <a:ln>
            <a:noFill/>
          </a:ln>
        </p:spPr>
      </p:pic>
      <p:sp>
        <p:nvSpPr>
          <p:cNvPr id="46" name="Google Shape;46;p26"/>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 &amp; Bullets" showMasterSp="0">
  <p:cSld name="Title + Sub &amp; Bullets">
    <p:spTree>
      <p:nvGrpSpPr>
        <p:cNvPr id="47" name="Shape 47"/>
        <p:cNvGrpSpPr/>
        <p:nvPr/>
      </p:nvGrpSpPr>
      <p:grpSpPr>
        <a:xfrm>
          <a:off x="0" y="0"/>
          <a:ext cx="0" cy="0"/>
          <a:chOff x="0" y="0"/>
          <a:chExt cx="0" cy="0"/>
        </a:xfrm>
      </p:grpSpPr>
      <p:sp>
        <p:nvSpPr>
          <p:cNvPr id="48" name="Google Shape;48;p27"/>
          <p:cNvSpPr txBox="1"/>
          <p:nvPr>
            <p:ph type="title"/>
          </p:nvPr>
        </p:nvSpPr>
        <p:spPr>
          <a:xfrm>
            <a:off x="1206500" y="1625348"/>
            <a:ext cx="21971000" cy="143316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49" name="Google Shape;49;p27"/>
          <p:cNvSpPr txBox="1"/>
          <p:nvPr>
            <p:ph idx="1" type="body"/>
          </p:nvPr>
        </p:nvSpPr>
        <p:spPr>
          <a:xfrm>
            <a:off x="1206500" y="2918811"/>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0" name="Google Shape;50;p27"/>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51" name="Google Shape;51;p27"/>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52" name="Google Shape;52;p27"/>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53" name="Google Shape;53;p2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showMasterSp="0">
  <p:cSld name="Bullets">
    <p:spTree>
      <p:nvGrpSpPr>
        <p:cNvPr id="54" name="Shape 54"/>
        <p:cNvGrpSpPr/>
        <p:nvPr/>
      </p:nvGrpSpPr>
      <p:grpSpPr>
        <a:xfrm>
          <a:off x="0" y="0"/>
          <a:ext cx="0" cy="0"/>
          <a:chOff x="0" y="0"/>
          <a:chExt cx="0" cy="0"/>
        </a:xfrm>
      </p:grpSpPr>
      <p:sp>
        <p:nvSpPr>
          <p:cNvPr id="55" name="Google Shape;55;p28"/>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56" name="Google Shape;56;p28"/>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57" name="Google Shape;57;p28"/>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58" name="Google Shape;58;p2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end." showMasterSp="0">
  <p:cSld name="The end.">
    <p:spTree>
      <p:nvGrpSpPr>
        <p:cNvPr id="59" name="Shape 59"/>
        <p:cNvGrpSpPr/>
        <p:nvPr/>
      </p:nvGrpSpPr>
      <p:grpSpPr>
        <a:xfrm>
          <a:off x="0" y="0"/>
          <a:ext cx="0" cy="0"/>
          <a:chOff x="0" y="0"/>
          <a:chExt cx="0" cy="0"/>
        </a:xfrm>
      </p:grpSpPr>
      <p:pic>
        <p:nvPicPr>
          <p:cNvPr descr="cirrus-beau-temps.jpg" id="60" name="Google Shape;60;p29"/>
          <p:cNvPicPr preferRelativeResize="0"/>
          <p:nvPr/>
        </p:nvPicPr>
        <p:blipFill rotWithShape="1">
          <a:blip r:embed="rId2">
            <a:alphaModFix/>
          </a:blip>
          <a:srcRect b="0" l="0" r="0" t="0"/>
          <a:stretch/>
        </p:blipFill>
        <p:spPr>
          <a:xfrm>
            <a:off x="-1" y="-2293988"/>
            <a:ext cx="24384001" cy="13716001"/>
          </a:xfrm>
          <a:prstGeom prst="rect">
            <a:avLst/>
          </a:prstGeom>
          <a:noFill/>
          <a:ln>
            <a:noFill/>
          </a:ln>
        </p:spPr>
      </p:pic>
      <p:pic>
        <p:nvPicPr>
          <p:cNvPr descr="Image 9" id="61" name="Google Shape;61;p29"/>
          <p:cNvPicPr preferRelativeResize="0"/>
          <p:nvPr/>
        </p:nvPicPr>
        <p:blipFill rotWithShape="1">
          <a:blip r:embed="rId3">
            <a:alphaModFix/>
          </a:blip>
          <a:srcRect b="0" l="0" r="0" t="0"/>
          <a:stretch/>
        </p:blipFill>
        <p:spPr>
          <a:xfrm>
            <a:off x="21901652" y="11816094"/>
            <a:ext cx="2164707" cy="1340826"/>
          </a:xfrm>
          <a:prstGeom prst="rect">
            <a:avLst/>
          </a:prstGeom>
          <a:noFill/>
          <a:ln>
            <a:noFill/>
          </a:ln>
        </p:spPr>
      </p:pic>
      <p:sp>
        <p:nvSpPr>
          <p:cNvPr id="62" name="Google Shape;62;p29"/>
          <p:cNvSpPr txBox="1"/>
          <p:nvPr/>
        </p:nvSpPr>
        <p:spPr>
          <a:xfrm>
            <a:off x="17305605" y="12134462"/>
            <a:ext cx="3403093" cy="704089"/>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5E5E5E"/>
              </a:buClr>
              <a:buSzPts val="2000"/>
              <a:buFont typeface="Helvetica Neue"/>
              <a:buNone/>
            </a:pPr>
            <a:r>
              <a:rPr b="0" i="0" lang="fr-FR" sz="2000" u="none" cap="none" strike="noStrike">
                <a:solidFill>
                  <a:srgbClr val="5E5E5E"/>
                </a:solidFill>
                <a:latin typeface="Helvetica Neue"/>
                <a:ea typeface="Helvetica Neue"/>
                <a:cs typeface="Helvetica Neue"/>
                <a:sym typeface="Helvetica Neue"/>
              </a:rPr>
              <a:t>Federico BERERA</a:t>
            </a:r>
            <a:endParaRPr/>
          </a:p>
          <a:p>
            <a:pPr indent="0" lvl="0" marL="0" marR="0" rtl="0" algn="r">
              <a:lnSpc>
                <a:spcPct val="100000"/>
              </a:lnSpc>
              <a:spcBef>
                <a:spcPts val="0"/>
              </a:spcBef>
              <a:spcAft>
                <a:spcPts val="0"/>
              </a:spcAft>
              <a:buClr>
                <a:srgbClr val="5E5E5E"/>
              </a:buClr>
              <a:buSzPts val="2000"/>
              <a:buFont typeface="Helvetica Neue"/>
              <a:buNone/>
            </a:pPr>
            <a:r>
              <a:rPr b="0" i="0" lang="fr-FR" sz="2000" u="none" cap="none" strike="noStrike">
                <a:solidFill>
                  <a:srgbClr val="5E5E5E"/>
                </a:solidFill>
                <a:latin typeface="Helvetica Neue"/>
                <a:ea typeface="Helvetica Neue"/>
                <a:cs typeface="Helvetica Neue"/>
                <a:sym typeface="Helvetica Neue"/>
              </a:rPr>
              <a:t>federico.berera@igesr.gouv.fr</a:t>
            </a:r>
            <a:endParaRPr/>
          </a:p>
        </p:txBody>
      </p:sp>
      <p:pic>
        <p:nvPicPr>
          <p:cNvPr descr="Image 10" id="63" name="Google Shape;63;p29"/>
          <p:cNvPicPr preferRelativeResize="0"/>
          <p:nvPr/>
        </p:nvPicPr>
        <p:blipFill rotWithShape="1">
          <a:blip r:embed="rId4">
            <a:alphaModFix/>
          </a:blip>
          <a:srcRect b="0" l="0" r="0" t="0"/>
          <a:stretch/>
        </p:blipFill>
        <p:spPr>
          <a:xfrm>
            <a:off x="2027039" y="2059486"/>
            <a:ext cx="8224868" cy="7459225"/>
          </a:xfrm>
          <a:prstGeom prst="rect">
            <a:avLst/>
          </a:prstGeom>
          <a:noFill/>
          <a:ln>
            <a:noFill/>
          </a:ln>
        </p:spPr>
      </p:pic>
      <p:cxnSp>
        <p:nvCxnSpPr>
          <p:cNvPr id="64" name="Google Shape;64;p29"/>
          <p:cNvCxnSpPr/>
          <p:nvPr/>
        </p:nvCxnSpPr>
        <p:spPr>
          <a:xfrm flipH="1" rot="10800000">
            <a:off x="21305174" y="11638378"/>
            <a:ext cx="1" cy="1696258"/>
          </a:xfrm>
          <a:prstGeom prst="straightConnector1">
            <a:avLst/>
          </a:prstGeom>
          <a:noFill/>
          <a:ln cap="flat" cmpd="sng" w="25400">
            <a:solidFill>
              <a:srgbClr val="5E5E5E"/>
            </a:solidFill>
            <a:prstDash val="solid"/>
            <a:miter lim="400000"/>
            <a:headEnd len="sm" w="sm" type="none"/>
            <a:tailEnd len="sm" w="sm" type="none"/>
          </a:ln>
        </p:spPr>
      </p:cxnSp>
      <p:sp>
        <p:nvSpPr>
          <p:cNvPr id="65" name="Google Shape;65;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jpg"/><Relationship Id="rId2" Type="http://schemas.openxmlformats.org/officeDocument/2006/relationships/image" Target="../media/image18.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0"/>
          <p:cNvSpPr/>
          <p:nvPr/>
        </p:nvSpPr>
        <p:spPr>
          <a:xfrm>
            <a:off x="-447538" y="1605227"/>
            <a:ext cx="25279076" cy="1484880"/>
          </a:xfrm>
          <a:prstGeom prst="rect">
            <a:avLst/>
          </a:prstGeom>
          <a:solidFill>
            <a:srgbClr val="2768B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 name="Google Shape;7;p20"/>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pic>
        <p:nvPicPr>
          <p:cNvPr descr="Image 8" id="8" name="Google Shape;8;p20"/>
          <p:cNvPicPr preferRelativeResize="0"/>
          <p:nvPr/>
        </p:nvPicPr>
        <p:blipFill rotWithShape="1">
          <a:blip r:embed="rId1">
            <a:alphaModFix/>
          </a:blip>
          <a:srcRect b="0" l="0" r="0" t="0"/>
          <a:stretch/>
        </p:blipFill>
        <p:spPr>
          <a:xfrm>
            <a:off x="2080095" y="225585"/>
            <a:ext cx="1761810" cy="1091271"/>
          </a:xfrm>
          <a:prstGeom prst="rect">
            <a:avLst/>
          </a:prstGeom>
          <a:noFill/>
          <a:ln>
            <a:noFill/>
          </a:ln>
        </p:spPr>
      </p:pic>
      <p:pic>
        <p:nvPicPr>
          <p:cNvPr descr="Image 11" id="9" name="Google Shape;9;p20"/>
          <p:cNvPicPr preferRelativeResize="0"/>
          <p:nvPr/>
        </p:nvPicPr>
        <p:blipFill rotWithShape="1">
          <a:blip r:embed="rId2">
            <a:alphaModFix/>
          </a:blip>
          <a:srcRect b="0" l="0" r="0" t="0"/>
          <a:stretch/>
        </p:blipFill>
        <p:spPr>
          <a:xfrm>
            <a:off x="104526" y="23820"/>
            <a:ext cx="1580270" cy="1433164"/>
          </a:xfrm>
          <a:prstGeom prst="rect">
            <a:avLst/>
          </a:prstGeom>
          <a:noFill/>
          <a:ln>
            <a:noFill/>
          </a:ln>
        </p:spPr>
      </p:pic>
      <p:sp>
        <p:nvSpPr>
          <p:cNvPr id="10" name="Google Shape;10;p2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fr-FR"/>
              <a:t>‹#›</a:t>
            </a:fld>
            <a:endParaRPr/>
          </a:p>
        </p:txBody>
      </p:sp>
      <p:sp>
        <p:nvSpPr>
          <p:cNvPr id="11" name="Google Shape;11;p20"/>
          <p:cNvSpPr txBox="1"/>
          <p:nvPr/>
        </p:nvSpPr>
        <p:spPr>
          <a:xfrm>
            <a:off x="1136423" y="1607673"/>
            <a:ext cx="5176076" cy="1378388"/>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FFFFFF"/>
              </a:buClr>
              <a:buSzPts val="8500"/>
              <a:buFont typeface="Helvetica Neue"/>
              <a:buNone/>
            </a:pPr>
            <a:r>
              <a:rPr b="1" i="0" lang="fr-FR" sz="8500" u="none" cap="none" strike="noStrike">
                <a:solidFill>
                  <a:srgbClr val="FFFFFF"/>
                </a:solidFill>
                <a:latin typeface="Helvetica Neue"/>
                <a:ea typeface="Helvetica Neue"/>
                <a:cs typeface="Helvetica Neue"/>
                <a:sym typeface="Helvetica Neue"/>
              </a:rPr>
              <a:t>Sommaire</a:t>
            </a:r>
            <a:endParaRPr/>
          </a:p>
        </p:txBody>
      </p:sp>
      <p:sp>
        <p:nvSpPr>
          <p:cNvPr id="12" name="Google Shape;12;p20"/>
          <p:cNvSpPr txBox="1"/>
          <p:nvPr>
            <p:ph type="title"/>
          </p:nvPr>
        </p:nvSpPr>
        <p:spPr>
          <a:xfrm>
            <a:off x="1206500" y="2066098"/>
            <a:ext cx="21971000" cy="1433164"/>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0" Type="http://schemas.openxmlformats.org/officeDocument/2006/relationships/image" Target="../media/image38.jp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30.png"/><Relationship Id="rId9" Type="http://schemas.openxmlformats.org/officeDocument/2006/relationships/image" Target="../media/image42.pn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34.png"/><Relationship Id="rId8"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7.png"/><Relationship Id="rId5"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37.png"/><Relationship Id="rId5"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0" Type="http://schemas.openxmlformats.org/officeDocument/2006/relationships/image" Target="../media/image10.jp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5.jpg"/><Relationship Id="rId9" Type="http://schemas.openxmlformats.org/officeDocument/2006/relationships/image" Target="../media/image6.jpg"/><Relationship Id="rId5" Type="http://schemas.openxmlformats.org/officeDocument/2006/relationships/image" Target="../media/image8.png"/><Relationship Id="rId6" Type="http://schemas.openxmlformats.org/officeDocument/2006/relationships/image" Target="../media/image7.jpg"/><Relationship Id="rId7" Type="http://schemas.openxmlformats.org/officeDocument/2006/relationships/image" Target="../media/image28.png"/><Relationship Id="rId8" Type="http://schemas.openxmlformats.org/officeDocument/2006/relationships/image" Target="../media/image51.png"/></Relationships>
</file>

<file path=ppt/slides/_rels/slide6.xml.rels><?xml version="1.0" encoding="UTF-8" standalone="yes"?><Relationships xmlns="http://schemas.openxmlformats.org/package/2006/relationships"><Relationship Id="rId10" Type="http://schemas.openxmlformats.org/officeDocument/2006/relationships/image" Target="../media/image10.jp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5.jpg"/><Relationship Id="rId9" Type="http://schemas.openxmlformats.org/officeDocument/2006/relationships/image" Target="../media/image6.jpg"/><Relationship Id="rId5" Type="http://schemas.openxmlformats.org/officeDocument/2006/relationships/image" Target="../media/image8.png"/><Relationship Id="rId6" Type="http://schemas.openxmlformats.org/officeDocument/2006/relationships/image" Target="../media/image7.jpg"/><Relationship Id="rId7" Type="http://schemas.openxmlformats.org/officeDocument/2006/relationships/image" Target="../media/image28.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20.jpg"/><Relationship Id="rId6"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10.jpg"/><Relationship Id="rId6" Type="http://schemas.openxmlformats.org/officeDocument/2006/relationships/image" Target="../media/image35.png"/><Relationship Id="rId7"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14.png"/><Relationship Id="rId5"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0"/>
          <p:cNvPicPr preferRelativeResize="0"/>
          <p:nvPr/>
        </p:nvPicPr>
        <p:blipFill rotWithShape="1">
          <a:blip r:embed="rId3">
            <a:alphaModFix/>
          </a:blip>
          <a:srcRect b="0" l="0" r="0" t="0"/>
          <a:stretch/>
        </p:blipFill>
        <p:spPr>
          <a:xfrm>
            <a:off x="22012507" y="0"/>
            <a:ext cx="2329554" cy="3675383"/>
          </a:xfrm>
          <a:prstGeom prst="rect">
            <a:avLst/>
          </a:prstGeom>
          <a:noFill/>
          <a:ln>
            <a:noFill/>
          </a:ln>
        </p:spPr>
      </p:pic>
      <p:pic>
        <p:nvPicPr>
          <p:cNvPr id="231" name="Google Shape;231;p10"/>
          <p:cNvPicPr preferRelativeResize="0"/>
          <p:nvPr/>
        </p:nvPicPr>
        <p:blipFill rotWithShape="1">
          <a:blip r:embed="rId4">
            <a:alphaModFix/>
          </a:blip>
          <a:srcRect b="0" l="0" r="0" t="0"/>
          <a:stretch/>
        </p:blipFill>
        <p:spPr>
          <a:xfrm>
            <a:off x="6317672" y="9354501"/>
            <a:ext cx="12540787" cy="4361499"/>
          </a:xfrm>
          <a:prstGeom prst="rect">
            <a:avLst/>
          </a:prstGeom>
          <a:noFill/>
          <a:ln>
            <a:noFill/>
          </a:ln>
        </p:spPr>
      </p:pic>
      <p:pic>
        <p:nvPicPr>
          <p:cNvPr id="232" name="Google Shape;232;p10"/>
          <p:cNvPicPr preferRelativeResize="0"/>
          <p:nvPr/>
        </p:nvPicPr>
        <p:blipFill rotWithShape="1">
          <a:blip r:embed="rId5">
            <a:alphaModFix/>
          </a:blip>
          <a:srcRect b="0" l="0" r="0" t="0"/>
          <a:stretch/>
        </p:blipFill>
        <p:spPr>
          <a:xfrm>
            <a:off x="3566418" y="863600"/>
            <a:ext cx="18043293" cy="88535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1"/>
          <p:cNvPicPr preferRelativeResize="0"/>
          <p:nvPr/>
        </p:nvPicPr>
        <p:blipFill rotWithShape="1">
          <a:blip r:embed="rId3">
            <a:alphaModFix/>
          </a:blip>
          <a:srcRect b="0" l="0" r="0" t="0"/>
          <a:stretch/>
        </p:blipFill>
        <p:spPr>
          <a:xfrm>
            <a:off x="1427018" y="3749865"/>
            <a:ext cx="21529964" cy="9619771"/>
          </a:xfrm>
          <a:prstGeom prst="rect">
            <a:avLst/>
          </a:prstGeom>
          <a:noFill/>
          <a:ln>
            <a:noFill/>
          </a:ln>
        </p:spPr>
      </p:pic>
      <p:sp>
        <p:nvSpPr>
          <p:cNvPr id="238" name="Google Shape;238;p11"/>
          <p:cNvSpPr txBox="1"/>
          <p:nvPr/>
        </p:nvSpPr>
        <p:spPr>
          <a:xfrm>
            <a:off x="1813272" y="1538177"/>
            <a:ext cx="20298600" cy="2862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L’enseignement développé dans le pôle. « REALISATION ET MAINTENANCE DE PRODUITS ÉLECTRONIQUES » prends comme support des objets techniques, des produits, des sous-systèmes et systèmes électroniques communicants, </a:t>
            </a:r>
            <a:endParaRPr/>
          </a:p>
          <a:p>
            <a:pPr indent="0" lvl="0" marL="0" marR="0" rtl="0" algn="just">
              <a:lnSpc>
                <a:spcPct val="100000"/>
              </a:lnSpc>
              <a:spcBef>
                <a:spcPts val="0"/>
              </a:spcBef>
              <a:spcAft>
                <a:spcPts val="0"/>
              </a:spcAft>
              <a:buClr>
                <a:srgbClr val="5E5E5E"/>
              </a:buClr>
              <a:buSzPts val="3600"/>
              <a:buFont typeface="Helvetica Neue"/>
              <a:buNone/>
            </a:pPr>
            <a:r>
              <a:t/>
            </a:r>
            <a:endParaRPr b="0" i="0" sz="3600" u="none" cap="none" strike="noStrik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Les activités principales permettent de: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txBox="1"/>
          <p:nvPr>
            <p:ph type="title"/>
          </p:nvPr>
        </p:nvSpPr>
        <p:spPr>
          <a:xfrm>
            <a:off x="14737025" y="455268"/>
            <a:ext cx="10162903" cy="1045751"/>
          </a:xfrm>
          <a:prstGeom prst="rect">
            <a:avLst/>
          </a:prstGeom>
          <a:noFill/>
          <a:ln>
            <a:noFill/>
          </a:ln>
        </p:spPr>
        <p:txBody>
          <a:bodyPr anchorCtr="0" anchor="t" bIns="50800" lIns="50800" spcFirstLastPara="1" rIns="50800" wrap="square" tIns="50800">
            <a:normAutofit fontScale="90000"/>
          </a:bodyPr>
          <a:lstStyle/>
          <a:p>
            <a:pPr indent="0" lvl="0" marL="0" rtl="0" algn="l">
              <a:lnSpc>
                <a:spcPct val="80000"/>
              </a:lnSpc>
              <a:spcBef>
                <a:spcPts val="0"/>
              </a:spcBef>
              <a:spcAft>
                <a:spcPts val="0"/>
              </a:spcAft>
              <a:buClr>
                <a:srgbClr val="002060"/>
              </a:buClr>
              <a:buSzPct val="100000"/>
              <a:buFont typeface="Helvetica Neue"/>
              <a:buNone/>
            </a:pPr>
            <a:r>
              <a:rPr lang="fr-FR">
                <a:solidFill>
                  <a:srgbClr val="002060"/>
                </a:solidFill>
              </a:rPr>
              <a:t>FABLAB Electronique</a:t>
            </a:r>
            <a:endParaRPr/>
          </a:p>
        </p:txBody>
      </p:sp>
      <p:sp>
        <p:nvSpPr>
          <p:cNvPr id="244" name="Google Shape;244;p12"/>
          <p:cNvSpPr txBox="1"/>
          <p:nvPr>
            <p:ph idx="1" type="body"/>
          </p:nvPr>
        </p:nvSpPr>
        <p:spPr>
          <a:xfrm>
            <a:off x="16142008" y="12645038"/>
            <a:ext cx="8241992" cy="686284"/>
          </a:xfrm>
          <a:prstGeom prst="rect">
            <a:avLst/>
          </a:prstGeom>
          <a:noFill/>
          <a:ln>
            <a:noFill/>
          </a:ln>
        </p:spPr>
        <p:txBody>
          <a:bodyPr anchorCtr="0" anchor="t" bIns="50800" lIns="50800" spcFirstLastPara="1" rIns="50800" wrap="square" tIns="50800">
            <a:noAutofit/>
          </a:bodyPr>
          <a:lstStyle/>
          <a:p>
            <a:pPr indent="-574243" lvl="0" marL="609600" rtl="0" algn="r">
              <a:lnSpc>
                <a:spcPct val="70000"/>
              </a:lnSpc>
              <a:spcBef>
                <a:spcPts val="0"/>
              </a:spcBef>
              <a:spcAft>
                <a:spcPts val="0"/>
              </a:spcAft>
              <a:buClr>
                <a:srgbClr val="000000"/>
              </a:buClr>
              <a:buSzPts val="3576"/>
              <a:buFont typeface="Helvetica Neue"/>
              <a:buChar char="•"/>
            </a:pPr>
            <a:r>
              <a:rPr lang="fr-FR" sz="3300"/>
              <a:t>Prototypage et sous-traitance locale .</a:t>
            </a:r>
            <a:endParaRPr sz="3300"/>
          </a:p>
          <a:p>
            <a:pPr indent="-347167" lvl="0" marL="609600" rtl="0" algn="l">
              <a:lnSpc>
                <a:spcPct val="70000"/>
              </a:lnSpc>
              <a:spcBef>
                <a:spcPts val="4500"/>
              </a:spcBef>
              <a:spcAft>
                <a:spcPts val="0"/>
              </a:spcAft>
              <a:buClr>
                <a:srgbClr val="000000"/>
              </a:buClr>
              <a:buSzPts val="1476"/>
              <a:buFont typeface="Helvetica Neue"/>
              <a:buNone/>
            </a:pPr>
            <a:r>
              <a:t/>
            </a:r>
            <a:endParaRPr sz="1200"/>
          </a:p>
        </p:txBody>
      </p:sp>
      <p:pic>
        <p:nvPicPr>
          <p:cNvPr descr="MACHINE DE PROTOTYPAGE RAPIDE CNC 3 AXES - 3D - CIF" id="245" name="Google Shape;245;p12"/>
          <p:cNvPicPr preferRelativeResize="0"/>
          <p:nvPr/>
        </p:nvPicPr>
        <p:blipFill rotWithShape="1">
          <a:blip r:embed="rId3">
            <a:alphaModFix/>
          </a:blip>
          <a:srcRect b="0" l="0" r="0" t="0"/>
          <a:stretch/>
        </p:blipFill>
        <p:spPr>
          <a:xfrm>
            <a:off x="4455809" y="6474851"/>
            <a:ext cx="2720166" cy="2720166"/>
          </a:xfrm>
          <a:prstGeom prst="rect">
            <a:avLst/>
          </a:prstGeom>
          <a:noFill/>
          <a:ln>
            <a:noFill/>
          </a:ln>
        </p:spPr>
      </p:pic>
      <p:pic>
        <p:nvPicPr>
          <p:cNvPr descr="Manipulateur CMS de haute précision et Support seringue - PRECITEC ELITE -  CIF-RETAIL" id="246" name="Google Shape;246;p12"/>
          <p:cNvPicPr preferRelativeResize="0"/>
          <p:nvPr/>
        </p:nvPicPr>
        <p:blipFill rotWithShape="1">
          <a:blip r:embed="rId4">
            <a:alphaModFix/>
          </a:blip>
          <a:srcRect b="0" l="0" r="0" t="0"/>
          <a:stretch/>
        </p:blipFill>
        <p:spPr>
          <a:xfrm>
            <a:off x="9651874" y="10258444"/>
            <a:ext cx="3545610" cy="3545610"/>
          </a:xfrm>
          <a:prstGeom prst="rect">
            <a:avLst/>
          </a:prstGeom>
          <a:noFill/>
          <a:ln>
            <a:noFill/>
          </a:ln>
        </p:spPr>
      </p:pic>
      <p:pic>
        <p:nvPicPr>
          <p:cNvPr descr="Four à refusion à infrarouge T-962 (version améliorée d'Elektor) | Elektor" id="247" name="Google Shape;247;p12"/>
          <p:cNvPicPr preferRelativeResize="0"/>
          <p:nvPr/>
        </p:nvPicPr>
        <p:blipFill rotWithShape="1">
          <a:blip r:embed="rId5">
            <a:alphaModFix/>
          </a:blip>
          <a:srcRect b="0" l="0" r="0" t="0"/>
          <a:stretch/>
        </p:blipFill>
        <p:spPr>
          <a:xfrm>
            <a:off x="13270714" y="10183443"/>
            <a:ext cx="3189547" cy="3189547"/>
          </a:xfrm>
          <a:prstGeom prst="rect">
            <a:avLst/>
          </a:prstGeom>
          <a:noFill/>
          <a:ln>
            <a:noFill/>
          </a:ln>
        </p:spPr>
      </p:pic>
      <p:pic>
        <p:nvPicPr>
          <p:cNvPr descr="routage CAO d'une carte éléctronique avec des signaux rapides" id="248" name="Google Shape;248;p12"/>
          <p:cNvPicPr preferRelativeResize="0"/>
          <p:nvPr/>
        </p:nvPicPr>
        <p:blipFill rotWithShape="1">
          <a:blip r:embed="rId6">
            <a:alphaModFix/>
          </a:blip>
          <a:srcRect b="0" l="0" r="0" t="0"/>
          <a:stretch/>
        </p:blipFill>
        <p:spPr>
          <a:xfrm>
            <a:off x="7709285" y="3341712"/>
            <a:ext cx="4482715" cy="2521527"/>
          </a:xfrm>
          <a:prstGeom prst="rect">
            <a:avLst/>
          </a:prstGeom>
          <a:noFill/>
          <a:ln>
            <a:noFill/>
          </a:ln>
        </p:spPr>
      </p:pic>
      <p:pic>
        <p:nvPicPr>
          <p:cNvPr id="249" name="Google Shape;249;p12"/>
          <p:cNvPicPr preferRelativeResize="0"/>
          <p:nvPr/>
        </p:nvPicPr>
        <p:blipFill rotWithShape="1">
          <a:blip r:embed="rId7">
            <a:alphaModFix/>
          </a:blip>
          <a:srcRect b="0" l="0" r="0" t="0"/>
          <a:stretch/>
        </p:blipFill>
        <p:spPr>
          <a:xfrm>
            <a:off x="13479552" y="3748041"/>
            <a:ext cx="3272752" cy="3492478"/>
          </a:xfrm>
          <a:prstGeom prst="rect">
            <a:avLst/>
          </a:prstGeom>
          <a:noFill/>
          <a:ln>
            <a:noFill/>
          </a:ln>
        </p:spPr>
      </p:pic>
      <p:pic>
        <p:nvPicPr>
          <p:cNvPr descr="Imprimante 3D CREATOR3 - FlashForge" id="250" name="Google Shape;250;p12"/>
          <p:cNvPicPr preferRelativeResize="0"/>
          <p:nvPr/>
        </p:nvPicPr>
        <p:blipFill rotWithShape="1">
          <a:blip r:embed="rId8">
            <a:alphaModFix/>
          </a:blip>
          <a:srcRect b="0" l="0" r="0" t="0"/>
          <a:stretch/>
        </p:blipFill>
        <p:spPr>
          <a:xfrm>
            <a:off x="5133626" y="10097430"/>
            <a:ext cx="3613437" cy="2890750"/>
          </a:xfrm>
          <a:prstGeom prst="rect">
            <a:avLst/>
          </a:prstGeom>
          <a:noFill/>
          <a:ln>
            <a:noFill/>
          </a:ln>
        </p:spPr>
      </p:pic>
      <p:pic>
        <p:nvPicPr>
          <p:cNvPr descr="Scanner 3D pour les fabricants | Scan Dimension" id="251" name="Google Shape;251;p12"/>
          <p:cNvPicPr preferRelativeResize="0"/>
          <p:nvPr/>
        </p:nvPicPr>
        <p:blipFill rotWithShape="1">
          <a:blip r:embed="rId9">
            <a:alphaModFix/>
          </a:blip>
          <a:srcRect b="0" l="0" r="0" t="0"/>
          <a:stretch/>
        </p:blipFill>
        <p:spPr>
          <a:xfrm>
            <a:off x="14810332" y="7531004"/>
            <a:ext cx="3299858" cy="1993664"/>
          </a:xfrm>
          <a:prstGeom prst="rect">
            <a:avLst/>
          </a:prstGeom>
          <a:noFill/>
          <a:ln>
            <a:noFill/>
          </a:ln>
        </p:spPr>
      </p:pic>
      <p:pic>
        <p:nvPicPr>
          <p:cNvPr descr="Processus de conception de circuits imprimés" id="252" name="Google Shape;252;p12"/>
          <p:cNvPicPr preferRelativeResize="0"/>
          <p:nvPr/>
        </p:nvPicPr>
        <p:blipFill rotWithShape="1">
          <a:blip r:embed="rId10">
            <a:alphaModFix/>
          </a:blip>
          <a:srcRect b="0" l="0" r="0" t="0"/>
          <a:stretch/>
        </p:blipFill>
        <p:spPr>
          <a:xfrm>
            <a:off x="9515329" y="6872229"/>
            <a:ext cx="2844800" cy="2857500"/>
          </a:xfrm>
          <a:prstGeom prst="rect">
            <a:avLst/>
          </a:prstGeom>
          <a:noFill/>
          <a:ln>
            <a:noFill/>
          </a:ln>
        </p:spPr>
      </p:pic>
      <p:sp>
        <p:nvSpPr>
          <p:cNvPr id="253" name="Google Shape;253;p12"/>
          <p:cNvSpPr/>
          <p:nvPr/>
        </p:nvSpPr>
        <p:spPr>
          <a:xfrm>
            <a:off x="5312822" y="3457556"/>
            <a:ext cx="10649990" cy="9915434"/>
          </a:xfrm>
          <a:prstGeom prst="ellipse">
            <a:avLst/>
          </a:prstGeom>
          <a:noFill/>
          <a:ln cap="flat" cmpd="sng" w="117475">
            <a:solidFill>
              <a:srgbClr val="A61400"/>
            </a:solidFill>
            <a:prstDash val="dash"/>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nvGrpSpPr>
          <p:cNvPr id="254" name="Google Shape;254;p12"/>
          <p:cNvGrpSpPr/>
          <p:nvPr/>
        </p:nvGrpSpPr>
        <p:grpSpPr>
          <a:xfrm>
            <a:off x="2008429" y="-480855"/>
            <a:ext cx="12177832" cy="7611145"/>
            <a:chOff x="0" y="602866"/>
            <a:chExt cx="12177832" cy="7611145"/>
          </a:xfrm>
        </p:grpSpPr>
        <p:sp>
          <p:nvSpPr>
            <p:cNvPr id="255" name="Google Shape;255;p12"/>
            <p:cNvSpPr/>
            <p:nvPr/>
          </p:nvSpPr>
          <p:spPr>
            <a:xfrm>
              <a:off x="0" y="602866"/>
              <a:ext cx="12177832" cy="7611145"/>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gradFill>
              <a:gsLst>
                <a:gs pos="0">
                  <a:srgbClr val="0E9A8A"/>
                </a:gs>
                <a:gs pos="48000">
                  <a:srgbClr val="1AE9D1"/>
                </a:gs>
                <a:gs pos="100000">
                  <a:srgbClr val="71F1E3"/>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1546584" y="5686274"/>
              <a:ext cx="316623" cy="316623"/>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1704896" y="5844586"/>
              <a:ext cx="2837435" cy="21996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txBox="1"/>
            <p:nvPr/>
          </p:nvSpPr>
          <p:spPr>
            <a:xfrm>
              <a:off x="1704896" y="5844586"/>
              <a:ext cx="2837435" cy="2199621"/>
            </a:xfrm>
            <a:prstGeom prst="rect">
              <a:avLst/>
            </a:prstGeom>
            <a:noFill/>
            <a:ln>
              <a:noFill/>
            </a:ln>
          </p:spPr>
          <p:txBody>
            <a:bodyPr anchorCtr="0" anchor="t" bIns="0" lIns="167750" spcFirstLastPara="1" rIns="0" wrap="square" tIns="0">
              <a:noAutofit/>
            </a:bodyPr>
            <a:lstStyle/>
            <a:p>
              <a:pPr indent="0" lvl="0" marL="0" marR="0" rtl="0" algn="l">
                <a:lnSpc>
                  <a:spcPct val="90000"/>
                </a:lnSpc>
                <a:spcBef>
                  <a:spcPts val="0"/>
                </a:spcBef>
                <a:spcAft>
                  <a:spcPts val="0"/>
                </a:spcAft>
                <a:buClr>
                  <a:srgbClr val="FF0000"/>
                </a:buClr>
                <a:buSzPts val="3100"/>
                <a:buFont typeface="Helvetica Neue"/>
                <a:buNone/>
              </a:pPr>
              <a:r>
                <a:rPr b="1" i="0" lang="fr-FR" sz="3100" u="none" cap="none" strike="noStrike">
                  <a:solidFill>
                    <a:srgbClr val="FF0000"/>
                  </a:solidFill>
                  <a:latin typeface="Helvetica Neue"/>
                  <a:ea typeface="Helvetica Neue"/>
                  <a:cs typeface="Helvetica Neue"/>
                  <a:sym typeface="Helvetica Neue"/>
                </a:rPr>
                <a:t>CONCEPTION</a:t>
              </a:r>
              <a:endParaRPr/>
            </a:p>
          </p:txBody>
        </p:sp>
        <p:sp>
          <p:nvSpPr>
            <p:cNvPr id="259" name="Google Shape;259;p12"/>
            <p:cNvSpPr/>
            <p:nvPr/>
          </p:nvSpPr>
          <p:spPr>
            <a:xfrm>
              <a:off x="4341397" y="3617565"/>
              <a:ext cx="572358" cy="572358"/>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3345776" y="3502616"/>
              <a:ext cx="5649657" cy="414046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txBox="1"/>
            <p:nvPr/>
          </p:nvSpPr>
          <p:spPr>
            <a:xfrm>
              <a:off x="3345776" y="3502616"/>
              <a:ext cx="5649657" cy="4140463"/>
            </a:xfrm>
            <a:prstGeom prst="rect">
              <a:avLst/>
            </a:prstGeom>
            <a:noFill/>
            <a:ln>
              <a:noFill/>
            </a:ln>
          </p:spPr>
          <p:txBody>
            <a:bodyPr anchorCtr="0" anchor="t" bIns="0" lIns="303275" spcFirstLastPara="1" rIns="0" wrap="square" tIns="0">
              <a:noAutofit/>
            </a:bodyPr>
            <a:lstStyle/>
            <a:p>
              <a:pPr indent="0" lvl="0" marL="0" marR="0" rtl="0" algn="l">
                <a:lnSpc>
                  <a:spcPct val="90000"/>
                </a:lnSpc>
                <a:spcBef>
                  <a:spcPts val="0"/>
                </a:spcBef>
                <a:spcAft>
                  <a:spcPts val="0"/>
                </a:spcAft>
                <a:buClr>
                  <a:srgbClr val="FF0000"/>
                </a:buClr>
                <a:buSzPts val="3200"/>
                <a:buFont typeface="Helvetica Neue"/>
                <a:buNone/>
              </a:pPr>
              <a:r>
                <a:rPr b="1" i="0" lang="fr-FR" sz="3200" u="none" cap="none" strike="noStrike">
                  <a:solidFill>
                    <a:srgbClr val="FF0000"/>
                  </a:solidFill>
                  <a:latin typeface="Helvetica Neue"/>
                  <a:ea typeface="Helvetica Neue"/>
                  <a:cs typeface="Helvetica Neue"/>
                  <a:sym typeface="Helvetica Neue"/>
                </a:rPr>
                <a:t>FABRICATION PCB</a:t>
              </a:r>
              <a:endParaRPr/>
            </a:p>
          </p:txBody>
        </p:sp>
        <p:sp>
          <p:nvSpPr>
            <p:cNvPr id="262" name="Google Shape;262;p12"/>
            <p:cNvSpPr/>
            <p:nvPr/>
          </p:nvSpPr>
          <p:spPr>
            <a:xfrm>
              <a:off x="7702479" y="2358682"/>
              <a:ext cx="791559" cy="791559"/>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8226009" y="2090439"/>
              <a:ext cx="3868400" cy="52897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txBox="1"/>
            <p:nvPr/>
          </p:nvSpPr>
          <p:spPr>
            <a:xfrm>
              <a:off x="8226009" y="2090439"/>
              <a:ext cx="3868400" cy="5289746"/>
            </a:xfrm>
            <a:prstGeom prst="rect">
              <a:avLst/>
            </a:prstGeom>
            <a:noFill/>
            <a:ln>
              <a:noFill/>
            </a:ln>
          </p:spPr>
          <p:txBody>
            <a:bodyPr anchorCtr="0" anchor="t" bIns="0" lIns="419425" spcFirstLastPara="1" rIns="0" wrap="square" tIns="0">
              <a:noAutofit/>
            </a:bodyPr>
            <a:lstStyle/>
            <a:p>
              <a:pPr indent="0" lvl="0" marL="0" marR="0" rtl="0" algn="l">
                <a:lnSpc>
                  <a:spcPct val="90000"/>
                </a:lnSpc>
                <a:spcBef>
                  <a:spcPts val="0"/>
                </a:spcBef>
                <a:spcAft>
                  <a:spcPts val="0"/>
                </a:spcAft>
                <a:buClr>
                  <a:srgbClr val="FF0000"/>
                </a:buClr>
                <a:buSzPts val="2800"/>
                <a:buFont typeface="Helvetica Neue"/>
                <a:buNone/>
              </a:pPr>
              <a:r>
                <a:rPr b="1" i="0" lang="fr-FR" sz="2800" u="none" cap="none" strike="noStrike">
                  <a:solidFill>
                    <a:srgbClr val="FF0000"/>
                  </a:solidFill>
                  <a:latin typeface="Helvetica Neue"/>
                  <a:ea typeface="Helvetica Neue"/>
                  <a:cs typeface="Helvetica Neue"/>
                  <a:sym typeface="Helvetica Neue"/>
                </a:rPr>
                <a:t>MONTAGE COMPOSANTS</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3"/>
          <p:cNvSpPr txBox="1"/>
          <p:nvPr/>
        </p:nvSpPr>
        <p:spPr>
          <a:xfrm>
            <a:off x="961292" y="1566382"/>
            <a:ext cx="22742769"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L’analyse fonctionnelle de la carte ou du sous-système électronique est effectuée de manière à ce que </a:t>
            </a:r>
            <a:r>
              <a:rPr b="1" i="0" lang="fr-FR" sz="3600" u="none" cap="none" strike="noStrike">
                <a:solidFill>
                  <a:srgbClr val="002060"/>
                </a:solidFill>
                <a:latin typeface="Arial"/>
                <a:ea typeface="Arial"/>
                <a:cs typeface="Arial"/>
                <a:sym typeface="Arial"/>
              </a:rPr>
              <a:t>les entrées et sorties de chaque fonction soient précisément identifiables</a:t>
            </a:r>
            <a:r>
              <a:rPr b="0" i="0" lang="fr-FR" sz="3600" u="none" cap="none" strike="noStrike">
                <a:solidFill>
                  <a:srgbClr val="002060"/>
                </a:solidFill>
                <a:latin typeface="Arial"/>
                <a:ea typeface="Arial"/>
                <a:cs typeface="Arial"/>
                <a:sym typeface="Arial"/>
              </a:rPr>
              <a:t>. Les grandeurs d’entrées et de sorties sont parfaitement définies. Cette analyse fonctionnelle de l’agencement des fonctions facilite la compréhension du fonctionnement de la carte ou du système.</a:t>
            </a:r>
            <a:endParaRPr b="0" i="0" sz="3600" u="none" cap="none" strike="noStrik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002060"/>
              </a:buClr>
              <a:buSzPts val="3600"/>
              <a:buFont typeface="Arial"/>
              <a:buNone/>
            </a:pPr>
            <a:br>
              <a:rPr b="0" i="0" lang="fr-FR" sz="3600" u="none" cap="none" strike="noStrike">
                <a:solidFill>
                  <a:srgbClr val="002060"/>
                </a:solidFill>
                <a:latin typeface="Arial"/>
                <a:ea typeface="Arial"/>
                <a:cs typeface="Arial"/>
                <a:sym typeface="Arial"/>
              </a:rPr>
            </a:br>
            <a:r>
              <a:rPr b="0" i="0" lang="fr-FR" sz="3600" u="none" cap="none" strike="noStrike">
                <a:solidFill>
                  <a:srgbClr val="002060"/>
                </a:solidFill>
                <a:latin typeface="Arial"/>
                <a:ea typeface="Arial"/>
                <a:cs typeface="Arial"/>
                <a:sym typeface="Arial"/>
              </a:rPr>
              <a:t>L’électronique étant la </a:t>
            </a:r>
            <a:r>
              <a:rPr b="1" i="0" lang="fr-FR" sz="3600" u="none" cap="none" strike="noStrike">
                <a:solidFill>
                  <a:srgbClr val="002060"/>
                </a:solidFill>
                <a:latin typeface="Arial"/>
                <a:ea typeface="Arial"/>
                <a:cs typeface="Arial"/>
                <a:sym typeface="Arial"/>
              </a:rPr>
              <a:t>technologie de l’information</a:t>
            </a:r>
            <a:r>
              <a:rPr b="0" i="0" lang="fr-FR" sz="3600" u="none" cap="none" strike="noStrike">
                <a:solidFill>
                  <a:srgbClr val="002060"/>
                </a:solidFill>
                <a:latin typeface="Arial"/>
                <a:ea typeface="Arial"/>
                <a:cs typeface="Arial"/>
                <a:sym typeface="Arial"/>
              </a:rPr>
              <a:t>, les fonctions les plus couramment rencontré sont le captage, la production, le traitement, et la transmission de l’information</a:t>
            </a:r>
            <a:endParaRPr b="0" i="0" sz="36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5E5E5E"/>
              </a:buClr>
              <a:buSzPts val="3600"/>
              <a:buFont typeface="Helvetica Neue"/>
              <a:buNone/>
            </a:pPr>
            <a:r>
              <a:t/>
            </a:r>
            <a:endParaRPr b="0" i="0" sz="3600" u="none" cap="none" strike="noStrike">
              <a:solidFill>
                <a:srgbClr val="002060"/>
              </a:solidFill>
              <a:latin typeface="Arial"/>
              <a:ea typeface="Arial"/>
              <a:cs typeface="Arial"/>
              <a:sym typeface="Arial"/>
            </a:endParaRPr>
          </a:p>
        </p:txBody>
      </p:sp>
      <p:pic>
        <p:nvPicPr>
          <p:cNvPr id="270" name="Google Shape;270;p13"/>
          <p:cNvPicPr preferRelativeResize="0"/>
          <p:nvPr/>
        </p:nvPicPr>
        <p:blipFill rotWithShape="1">
          <a:blip r:embed="rId3">
            <a:alphaModFix/>
          </a:blip>
          <a:srcRect b="0" l="0" r="0" t="0"/>
          <a:stretch/>
        </p:blipFill>
        <p:spPr>
          <a:xfrm>
            <a:off x="8412480" y="8442187"/>
            <a:ext cx="5859412" cy="3759093"/>
          </a:xfrm>
          <a:prstGeom prst="rect">
            <a:avLst/>
          </a:prstGeom>
          <a:noFill/>
          <a:ln>
            <a:noFill/>
          </a:ln>
        </p:spPr>
      </p:pic>
      <p:pic>
        <p:nvPicPr>
          <p:cNvPr id="271" name="Google Shape;271;p13"/>
          <p:cNvPicPr preferRelativeResize="0"/>
          <p:nvPr/>
        </p:nvPicPr>
        <p:blipFill rotWithShape="1">
          <a:blip r:embed="rId4">
            <a:alphaModFix/>
          </a:blip>
          <a:srcRect b="0" l="0" r="0" t="0"/>
          <a:stretch/>
        </p:blipFill>
        <p:spPr>
          <a:xfrm>
            <a:off x="412449" y="6858000"/>
            <a:ext cx="6275734" cy="3447614"/>
          </a:xfrm>
          <a:prstGeom prst="rect">
            <a:avLst/>
          </a:prstGeom>
          <a:noFill/>
          <a:ln>
            <a:noFill/>
          </a:ln>
        </p:spPr>
      </p:pic>
      <p:pic>
        <p:nvPicPr>
          <p:cNvPr descr="Question schéma structurel,buzzer d' un tésteur DMX" id="272" name="Google Shape;272;p13"/>
          <p:cNvPicPr preferRelativeResize="0"/>
          <p:nvPr/>
        </p:nvPicPr>
        <p:blipFill rotWithShape="1">
          <a:blip r:embed="rId5">
            <a:alphaModFix/>
          </a:blip>
          <a:srcRect b="0" l="0" r="0" t="0"/>
          <a:stretch/>
        </p:blipFill>
        <p:spPr>
          <a:xfrm>
            <a:off x="15212761" y="6847265"/>
            <a:ext cx="8491300" cy="69489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4"/>
          <p:cNvSpPr txBox="1"/>
          <p:nvPr/>
        </p:nvSpPr>
        <p:spPr>
          <a:xfrm>
            <a:off x="1196423" y="2350154"/>
            <a:ext cx="22742769"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Sur le plateau technique l’apprenant dispose de </a:t>
            </a:r>
            <a:r>
              <a:rPr b="1" i="0" lang="fr-FR" sz="3600" u="none" cap="none" strike="noStrike">
                <a:solidFill>
                  <a:srgbClr val="002060"/>
                </a:solidFill>
                <a:latin typeface="Arial"/>
                <a:ea typeface="Arial"/>
                <a:cs typeface="Arial"/>
                <a:sym typeface="Arial"/>
              </a:rPr>
              <a:t>tout ou partie d’un produit</a:t>
            </a:r>
            <a:r>
              <a:rPr b="0" i="0" lang="fr-FR" sz="3600" u="none" cap="none" strike="noStrike">
                <a:solidFill>
                  <a:srgbClr val="002060"/>
                </a:solidFill>
                <a:latin typeface="Arial"/>
                <a:ea typeface="Arial"/>
                <a:cs typeface="Arial"/>
                <a:sym typeface="Arial"/>
              </a:rPr>
              <a:t>, d’un sous-système ou d’un système électronique communicant, les spécifications techniques extraites du cahier des charges ainsi que les documents constructeur (notice d’utilisation, notice de maintenance, …) des schémas fonctionnelles et si nécessaires la caractérisation des entrées sortie de différentes fonctions (chronogrammes, texte, algorithme…) permettant après analyse d’appréhender assez rapidement sa complexité.</a:t>
            </a:r>
            <a:endParaRPr b="0" i="0" sz="36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5E5E5E"/>
              </a:buClr>
              <a:buSzPts val="3600"/>
              <a:buFont typeface="Helvetica Neue"/>
              <a:buNone/>
            </a:pPr>
            <a:r>
              <a:t/>
            </a:r>
            <a:endParaRPr b="0" i="0" sz="3600" u="none" cap="none" strike="noStrike">
              <a:solidFill>
                <a:srgbClr val="002060"/>
              </a:solidFill>
              <a:latin typeface="Arial"/>
              <a:ea typeface="Arial"/>
              <a:cs typeface="Arial"/>
              <a:sym typeface="Arial"/>
            </a:endParaRPr>
          </a:p>
        </p:txBody>
      </p:sp>
      <p:pic>
        <p:nvPicPr>
          <p:cNvPr id="278" name="Google Shape;278;p14"/>
          <p:cNvPicPr preferRelativeResize="0"/>
          <p:nvPr/>
        </p:nvPicPr>
        <p:blipFill rotWithShape="1">
          <a:blip r:embed="rId3">
            <a:alphaModFix/>
          </a:blip>
          <a:srcRect b="0" l="0" r="0" t="0"/>
          <a:stretch/>
        </p:blipFill>
        <p:spPr>
          <a:xfrm>
            <a:off x="8412480" y="8442187"/>
            <a:ext cx="5859412" cy="3759093"/>
          </a:xfrm>
          <a:prstGeom prst="rect">
            <a:avLst/>
          </a:prstGeom>
          <a:noFill/>
          <a:ln>
            <a:noFill/>
          </a:ln>
        </p:spPr>
      </p:pic>
      <p:pic>
        <p:nvPicPr>
          <p:cNvPr id="279" name="Google Shape;279;p14"/>
          <p:cNvPicPr preferRelativeResize="0"/>
          <p:nvPr/>
        </p:nvPicPr>
        <p:blipFill rotWithShape="1">
          <a:blip r:embed="rId4">
            <a:alphaModFix/>
          </a:blip>
          <a:srcRect b="0" l="0" r="0" t="0"/>
          <a:stretch/>
        </p:blipFill>
        <p:spPr>
          <a:xfrm>
            <a:off x="412449" y="6858000"/>
            <a:ext cx="6275734" cy="3447614"/>
          </a:xfrm>
          <a:prstGeom prst="rect">
            <a:avLst/>
          </a:prstGeom>
          <a:noFill/>
          <a:ln>
            <a:noFill/>
          </a:ln>
        </p:spPr>
      </p:pic>
      <p:pic>
        <p:nvPicPr>
          <p:cNvPr descr="Question schéma structurel,buzzer d' un tésteur DMX" id="280" name="Google Shape;280;p14"/>
          <p:cNvPicPr preferRelativeResize="0"/>
          <p:nvPr/>
        </p:nvPicPr>
        <p:blipFill rotWithShape="1">
          <a:blip r:embed="rId5">
            <a:alphaModFix/>
          </a:blip>
          <a:srcRect b="0" l="0" r="0" t="0"/>
          <a:stretch/>
        </p:blipFill>
        <p:spPr>
          <a:xfrm>
            <a:off x="15212761" y="6847265"/>
            <a:ext cx="8491300" cy="69489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5"/>
          <p:cNvSpPr txBox="1"/>
          <p:nvPr/>
        </p:nvSpPr>
        <p:spPr>
          <a:xfrm>
            <a:off x="457200" y="5580538"/>
            <a:ext cx="23469600" cy="67403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4800"/>
              <a:buFont typeface="Arial"/>
              <a:buNone/>
            </a:pPr>
            <a:r>
              <a:rPr b="0" i="0" lang="fr-FR" sz="4800" u="none" cap="none" strike="noStrike">
                <a:solidFill>
                  <a:srgbClr val="002060"/>
                </a:solidFill>
                <a:latin typeface="Arial"/>
                <a:ea typeface="Arial"/>
                <a:cs typeface="Arial"/>
                <a:sym typeface="Arial"/>
              </a:rPr>
              <a:t>Attention aux vieux démons de « l’électro-papèterie!!! »</a:t>
            </a:r>
            <a:endParaRPr/>
          </a:p>
          <a:p>
            <a:pPr indent="0" lvl="0" marL="0" marR="0" rtl="0" algn="ctr">
              <a:lnSpc>
                <a:spcPct val="100000"/>
              </a:lnSpc>
              <a:spcBef>
                <a:spcPts val="0"/>
              </a:spcBef>
              <a:spcAft>
                <a:spcPts val="0"/>
              </a:spcAft>
              <a:buClr>
                <a:srgbClr val="5E5E5E"/>
              </a:buClr>
              <a:buSzPts val="4800"/>
              <a:buFont typeface="Helvetica Neue"/>
              <a:buNone/>
            </a:pPr>
            <a:r>
              <a:t/>
            </a:r>
            <a:endParaRPr b="0" i="0" sz="4800" u="none" cap="none" strike="noStrik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5E5E5E"/>
              </a:buClr>
              <a:buSzPts val="4800"/>
              <a:buFont typeface="Helvetica Neue"/>
              <a:buNone/>
            </a:pPr>
            <a:r>
              <a:t/>
            </a:r>
            <a:endParaRPr b="0" i="0" sz="4800" u="none" cap="none" strike="noStrik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002060"/>
              </a:buClr>
              <a:buSzPts val="4800"/>
              <a:buFont typeface="Arial"/>
              <a:buNone/>
            </a:pPr>
            <a:r>
              <a:rPr b="0" i="0" lang="fr-FR" sz="4800" u="none" cap="none" strike="noStrike">
                <a:solidFill>
                  <a:srgbClr val="002060"/>
                </a:solidFill>
                <a:latin typeface="Arial"/>
                <a:ea typeface="Arial"/>
                <a:cs typeface="Arial"/>
                <a:sym typeface="Arial"/>
              </a:rPr>
              <a:t>Les compétences mobilisent des connaissances.</a:t>
            </a:r>
            <a:endParaRPr/>
          </a:p>
          <a:p>
            <a:pPr indent="0" lvl="0" marL="0" marR="0" rtl="0" algn="just">
              <a:lnSpc>
                <a:spcPct val="100000"/>
              </a:lnSpc>
              <a:spcBef>
                <a:spcPts val="0"/>
              </a:spcBef>
              <a:spcAft>
                <a:spcPts val="0"/>
              </a:spcAft>
              <a:buClr>
                <a:srgbClr val="002060"/>
              </a:buClr>
              <a:buSzPts val="4800"/>
              <a:buFont typeface="Arial"/>
              <a:buNone/>
            </a:pPr>
            <a:br>
              <a:rPr b="0" i="0" lang="fr-FR" sz="4800" u="none" cap="none" strike="noStrike">
                <a:solidFill>
                  <a:srgbClr val="002060"/>
                </a:solidFill>
                <a:latin typeface="Arial"/>
                <a:ea typeface="Arial"/>
                <a:cs typeface="Arial"/>
                <a:sym typeface="Arial"/>
              </a:rPr>
            </a:br>
            <a:r>
              <a:rPr b="0" i="0" lang="fr-FR" sz="4800" u="none" cap="none" strike="noStrike">
                <a:solidFill>
                  <a:srgbClr val="002060"/>
                </a:solidFill>
                <a:latin typeface="Arial"/>
                <a:ea typeface="Arial"/>
                <a:cs typeface="Arial"/>
                <a:sym typeface="Arial"/>
              </a:rPr>
              <a:t>En aucun cas, l’acquisition de la connaissance disciplinaire requise ne doit être dissociée de la compétence et donc de l’activité professionnelle proposée.</a:t>
            </a:r>
            <a:endParaRPr b="0" i="0" sz="4800" u="none" cap="none" strike="noStrik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5E5E5E"/>
              </a:buClr>
              <a:buSzPts val="4800"/>
              <a:buFont typeface="Helvetica Neue"/>
              <a:buNone/>
            </a:pPr>
            <a:r>
              <a:t/>
            </a:r>
            <a:endParaRPr b="0" i="0" sz="4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4800"/>
              <a:buFont typeface="Arial"/>
              <a:buNone/>
            </a:pPr>
            <a:r>
              <a:rPr b="1" i="0" lang="fr-FR" sz="4800" u="none" cap="none" strike="noStrike">
                <a:solidFill>
                  <a:srgbClr val="002060"/>
                </a:solidFill>
                <a:latin typeface="Arial"/>
                <a:ea typeface="Arial"/>
                <a:cs typeface="Arial"/>
                <a:sym typeface="Arial"/>
              </a:rPr>
              <a:t>Il faut proscrire un enseignement descendant passif des savoirs électroniques.</a:t>
            </a:r>
            <a:endParaRPr/>
          </a:p>
        </p:txBody>
      </p:sp>
      <p:pic>
        <p:nvPicPr>
          <p:cNvPr descr="Important Attention Point - Images vectorielles gratuites sur Pixabay -  Pixabay" id="286" name="Google Shape;286;p15"/>
          <p:cNvPicPr preferRelativeResize="0"/>
          <p:nvPr/>
        </p:nvPicPr>
        <p:blipFill rotWithShape="1">
          <a:blip r:embed="rId3">
            <a:alphaModFix/>
          </a:blip>
          <a:srcRect b="0" l="0" r="0" t="0"/>
          <a:stretch/>
        </p:blipFill>
        <p:spPr>
          <a:xfrm>
            <a:off x="8587949" y="656492"/>
            <a:ext cx="6792728" cy="4579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16"/>
          <p:cNvPicPr preferRelativeResize="0"/>
          <p:nvPr/>
        </p:nvPicPr>
        <p:blipFill rotWithShape="1">
          <a:blip r:embed="rId3">
            <a:alphaModFix/>
          </a:blip>
          <a:srcRect b="0" l="0" r="0" t="0"/>
          <a:stretch/>
        </p:blipFill>
        <p:spPr>
          <a:xfrm>
            <a:off x="0" y="0"/>
            <a:ext cx="23278011" cy="149857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b="0" l="0" r="0" t="0"/>
          <a:stretch/>
        </p:blipFill>
        <p:spPr>
          <a:xfrm>
            <a:off x="-470262" y="0"/>
            <a:ext cx="23278011" cy="14985752"/>
          </a:xfrm>
          <a:prstGeom prst="rect">
            <a:avLst/>
          </a:prstGeom>
          <a:noFill/>
          <a:ln>
            <a:noFill/>
          </a:ln>
        </p:spPr>
      </p:pic>
      <p:sp>
        <p:nvSpPr>
          <p:cNvPr id="297" name="Google Shape;297;p17"/>
          <p:cNvSpPr/>
          <p:nvPr/>
        </p:nvSpPr>
        <p:spPr>
          <a:xfrm>
            <a:off x="12958355" y="8647611"/>
            <a:ext cx="10319656" cy="3213462"/>
          </a:xfrm>
          <a:prstGeom prst="ellipse">
            <a:avLst/>
          </a:prstGeom>
          <a:noFill/>
          <a:ln cap="flat" cmpd="sng" w="60325">
            <a:solidFill>
              <a:srgbClr val="A61400"/>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18"/>
          <p:cNvPicPr preferRelativeResize="0"/>
          <p:nvPr/>
        </p:nvPicPr>
        <p:blipFill rotWithShape="1">
          <a:blip r:embed="rId3">
            <a:alphaModFix/>
          </a:blip>
          <a:srcRect b="0" l="0" r="0" t="0"/>
          <a:stretch/>
        </p:blipFill>
        <p:spPr>
          <a:xfrm>
            <a:off x="983737" y="3108960"/>
            <a:ext cx="23400263" cy="65807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0000"/>
              </a:buClr>
              <a:buSzPts val="11600"/>
              <a:buFont typeface="Helvetica Neue"/>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8078042" y="12175752"/>
            <a:ext cx="5760125" cy="636979"/>
          </a:xfrm>
          <a:prstGeom prst="rect">
            <a:avLst/>
          </a:prstGeom>
          <a:noFill/>
          <a:ln>
            <a:noFill/>
          </a:ln>
        </p:spPr>
        <p:txBody>
          <a:bodyPr anchorCtr="0" anchor="t" bIns="45700" lIns="45700" spcFirstLastPara="1" rIns="45700" wrap="square" tIns="45700">
            <a:normAutofit lnSpcReduction="10000"/>
          </a:bodyPr>
          <a:lstStyle/>
          <a:p>
            <a:pPr indent="0" lvl="0" marL="0" rtl="0" algn="r">
              <a:lnSpc>
                <a:spcPct val="100000"/>
              </a:lnSpc>
              <a:spcBef>
                <a:spcPts val="0"/>
              </a:spcBef>
              <a:spcAft>
                <a:spcPts val="0"/>
              </a:spcAft>
              <a:buClr>
                <a:srgbClr val="5E5E5E"/>
              </a:buClr>
              <a:buSzPts val="3600"/>
              <a:buFont typeface="Helvetica Neue"/>
              <a:buNone/>
            </a:pPr>
            <a:r>
              <a:rPr lang="fr-FR"/>
              <a:t>11 mai 2023</a:t>
            </a:r>
            <a:endParaRPr/>
          </a:p>
        </p:txBody>
      </p:sp>
      <p:sp>
        <p:nvSpPr>
          <p:cNvPr id="115" name="Google Shape;115;p2"/>
          <p:cNvSpPr txBox="1"/>
          <p:nvPr>
            <p:ph type="title"/>
          </p:nvPr>
        </p:nvSpPr>
        <p:spPr>
          <a:xfrm>
            <a:off x="1206498" y="4739181"/>
            <a:ext cx="21971004" cy="4237637"/>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2060"/>
              </a:buClr>
              <a:buSzPts val="11600"/>
              <a:buFont typeface="Helvetica Neue"/>
              <a:buNone/>
            </a:pPr>
            <a:r>
              <a:rPr lang="fr-FR">
                <a:solidFill>
                  <a:srgbClr val="002060"/>
                </a:solidFill>
              </a:rPr>
              <a:t>Place de l’électronique dans le CIEL </a:t>
            </a:r>
            <a:endParaRPr>
              <a:solidFill>
                <a:srgbClr val="002060"/>
              </a:solidFill>
            </a:endParaRPr>
          </a:p>
        </p:txBody>
      </p:sp>
      <p:sp>
        <p:nvSpPr>
          <p:cNvPr id="116" name="Google Shape;116;p2"/>
          <p:cNvSpPr txBox="1"/>
          <p:nvPr>
            <p:ph idx="2" type="body"/>
          </p:nvPr>
        </p:nvSpPr>
        <p:spPr>
          <a:xfrm>
            <a:off x="500249" y="12175750"/>
            <a:ext cx="8711100" cy="6369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Clr>
                <a:schemeClr val="dk1"/>
              </a:buClr>
              <a:buSzPts val="1980"/>
              <a:buFont typeface="Helvetica Neue"/>
              <a:buNone/>
            </a:pPr>
            <a:r>
              <a:rPr lang="fr-FR" sz="3080">
                <a:solidFill>
                  <a:schemeClr val="dk1"/>
                </a:solidFill>
              </a:rPr>
              <a:t>Séminaire national - Lycée Diderot, Paris</a:t>
            </a:r>
            <a:endParaRPr sz="3080">
              <a:solidFill>
                <a:schemeClr val="dk1"/>
              </a:solidFill>
            </a:endParaRPr>
          </a:p>
          <a:p>
            <a:pPr indent="0" lvl="0" marL="0" rtl="0" algn="l">
              <a:lnSpc>
                <a:spcPct val="90000"/>
              </a:lnSpc>
              <a:spcBef>
                <a:spcPts val="0"/>
              </a:spcBef>
              <a:spcAft>
                <a:spcPts val="0"/>
              </a:spcAft>
              <a:buClr>
                <a:srgbClr val="5E5E5E"/>
              </a:buClr>
              <a:buSzPts val="1980"/>
              <a:buFont typeface="Helvetica Neue"/>
              <a:buNone/>
            </a:pPr>
            <a:r>
              <a:t/>
            </a:r>
            <a:endParaRPr sz="308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txBox="1"/>
          <p:nvPr>
            <p:ph idx="1" type="body"/>
          </p:nvPr>
        </p:nvSpPr>
        <p:spPr>
          <a:xfrm>
            <a:off x="1200251" y="4219929"/>
            <a:ext cx="21971000" cy="4165788"/>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2060"/>
              </a:buClr>
              <a:buSzPts val="5904"/>
              <a:buFont typeface="Arial"/>
              <a:buChar char="•"/>
            </a:pPr>
            <a:r>
              <a:rPr lang="fr-FR">
                <a:solidFill>
                  <a:srgbClr val="002060"/>
                </a:solidFill>
                <a:latin typeface="Arial"/>
                <a:ea typeface="Arial"/>
                <a:cs typeface="Arial"/>
                <a:sym typeface="Arial"/>
              </a:rPr>
              <a:t>Eléments introductifs</a:t>
            </a:r>
            <a:endParaRPr/>
          </a:p>
          <a:p>
            <a:pPr indent="-609600" lvl="0" marL="609600" rtl="0" algn="l">
              <a:lnSpc>
                <a:spcPct val="90000"/>
              </a:lnSpc>
              <a:spcBef>
                <a:spcPts val="4500"/>
              </a:spcBef>
              <a:spcAft>
                <a:spcPts val="0"/>
              </a:spcAft>
              <a:buClr>
                <a:srgbClr val="002060"/>
              </a:buClr>
              <a:buSzPts val="5904"/>
              <a:buFont typeface="Arial"/>
              <a:buChar char="•"/>
            </a:pPr>
            <a:r>
              <a:rPr b="0" i="0" lang="fr-FR" u="none" strike="noStrike">
                <a:solidFill>
                  <a:srgbClr val="002060"/>
                </a:solidFill>
                <a:latin typeface="Arial"/>
                <a:ea typeface="Arial"/>
                <a:cs typeface="Arial"/>
                <a:sym typeface="Arial"/>
              </a:rPr>
              <a:t>L’enseignement développé dans le pôle. « REALISATION ET MAINTENANCE DE PRODUITS ÉLECTRONIQUES »</a:t>
            </a:r>
            <a:endParaRPr/>
          </a:p>
          <a:p>
            <a:pPr indent="-609600" lvl="0" marL="609600" rtl="0" algn="l">
              <a:lnSpc>
                <a:spcPct val="90000"/>
              </a:lnSpc>
              <a:spcBef>
                <a:spcPts val="4500"/>
              </a:spcBef>
              <a:spcAft>
                <a:spcPts val="0"/>
              </a:spcAft>
              <a:buClr>
                <a:srgbClr val="002060"/>
              </a:buClr>
              <a:buSzPts val="5904"/>
              <a:buFont typeface="Arial"/>
              <a:buChar char="•"/>
            </a:pPr>
            <a:r>
              <a:rPr lang="fr-FR">
                <a:solidFill>
                  <a:srgbClr val="002060"/>
                </a:solidFill>
                <a:latin typeface="Arial"/>
                <a:ea typeface="Arial"/>
                <a:cs typeface="Arial"/>
                <a:sym typeface="Arial"/>
              </a:rPr>
              <a:t>Les points saillants</a:t>
            </a:r>
            <a:endParaRPr/>
          </a:p>
          <a:p>
            <a:pPr indent="0" lvl="0" marL="0" rtl="0" algn="l">
              <a:lnSpc>
                <a:spcPct val="90000"/>
              </a:lnSpc>
              <a:spcBef>
                <a:spcPts val="4500"/>
              </a:spcBef>
              <a:spcAft>
                <a:spcPts val="0"/>
              </a:spcAft>
              <a:buClr>
                <a:srgbClr val="000000"/>
              </a:buClr>
              <a:buSzPts val="5904"/>
              <a:buFont typeface="Helvetica Neue"/>
              <a:buNone/>
            </a:pPr>
            <a:r>
              <a:t/>
            </a:r>
            <a:endParaRPr>
              <a:solidFill>
                <a:srgbClr val="002060"/>
              </a:solidFill>
              <a:latin typeface="Arial"/>
              <a:ea typeface="Arial"/>
              <a:cs typeface="Arial"/>
              <a:sym typeface="Arial"/>
            </a:endParaRPr>
          </a:p>
          <a:p>
            <a:pPr indent="-234696" lvl="0" marL="609600" rtl="0" algn="l">
              <a:lnSpc>
                <a:spcPct val="90000"/>
              </a:lnSpc>
              <a:spcBef>
                <a:spcPts val="4500"/>
              </a:spcBef>
              <a:spcAft>
                <a:spcPts val="0"/>
              </a:spcAft>
              <a:buClr>
                <a:srgbClr val="000000"/>
              </a:buClr>
              <a:buSzPts val="5904"/>
              <a:buFont typeface="Helvetica Neue"/>
              <a:buNone/>
            </a:pPr>
            <a:r>
              <a:t/>
            </a:r>
            <a:endParaRPr>
              <a:solidFill>
                <a:srgbClr val="002060"/>
              </a:solidFill>
            </a:endParaRPr>
          </a:p>
        </p:txBody>
      </p:sp>
      <p:sp>
        <p:nvSpPr>
          <p:cNvPr id="122" name="Google Shape;122;p3"/>
          <p:cNvSpPr txBox="1"/>
          <p:nvPr>
            <p:ph idx="12" type="sldNum"/>
          </p:nvPr>
        </p:nvSpPr>
        <p:spPr>
          <a:xfrm>
            <a:off x="12065050" y="13080999"/>
            <a:ext cx="241403" cy="3746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fr-FR" sz="1800">
                <a:solidFill>
                  <a:srgbClr val="000000"/>
                </a:solidFill>
              </a:rP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nvSpPr>
        <p:spPr>
          <a:xfrm>
            <a:off x="683560" y="1325987"/>
            <a:ext cx="22342696" cy="53091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Le pole « </a:t>
            </a:r>
            <a:r>
              <a:rPr b="1" i="0" lang="fr-FR" sz="3600" u="none" cap="none" strike="noStrike">
                <a:solidFill>
                  <a:srgbClr val="002060"/>
                </a:solidFill>
                <a:latin typeface="Arial"/>
                <a:ea typeface="Arial"/>
                <a:cs typeface="Arial"/>
                <a:sym typeface="Arial"/>
              </a:rPr>
              <a:t>Production et réparation de produits électroniques </a:t>
            </a:r>
            <a:r>
              <a:rPr b="0" i="0" lang="fr-FR" sz="3600" u="none" cap="none" strike="noStrike">
                <a:solidFill>
                  <a:srgbClr val="002060"/>
                </a:solidFill>
                <a:latin typeface="Arial"/>
                <a:ea typeface="Arial"/>
                <a:cs typeface="Arial"/>
                <a:sym typeface="Arial"/>
              </a:rPr>
              <a:t>» de la filière CIEL vise à former des techniciens en </a:t>
            </a:r>
            <a:r>
              <a:rPr b="1" i="0" lang="fr-FR" sz="3600" u="none" cap="none" strike="noStrike">
                <a:solidFill>
                  <a:srgbClr val="002060"/>
                </a:solidFill>
                <a:latin typeface="Arial"/>
                <a:ea typeface="Arial"/>
                <a:cs typeface="Arial"/>
                <a:sym typeface="Arial"/>
              </a:rPr>
              <a:t>électronique</a:t>
            </a:r>
            <a:r>
              <a:rPr b="0" i="0" lang="fr-FR" sz="3600" u="none" cap="none" strike="noStrike">
                <a:solidFill>
                  <a:srgbClr val="002060"/>
                </a:solidFill>
                <a:latin typeface="Arial"/>
                <a:ea typeface="Arial"/>
                <a:cs typeface="Arial"/>
                <a:sym typeface="Arial"/>
              </a:rPr>
              <a:t>. </a:t>
            </a:r>
            <a:endParaRPr/>
          </a:p>
          <a:p>
            <a:pPr indent="0" lvl="0" marL="0" marR="0" rtl="0" algn="l">
              <a:lnSpc>
                <a:spcPct val="100000"/>
              </a:lnSpc>
              <a:spcBef>
                <a:spcPts val="0"/>
              </a:spcBef>
              <a:spcAft>
                <a:spcPts val="0"/>
              </a:spcAft>
              <a:buClr>
                <a:srgbClr val="5E5E5E"/>
              </a:buClr>
              <a:buSzPts val="3600"/>
              <a:buFont typeface="Helvetica Neue"/>
              <a:buNone/>
            </a:pPr>
            <a:r>
              <a:t/>
            </a:r>
            <a:endParaRPr b="0" i="0" sz="36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Dans le secteur dit « </a:t>
            </a:r>
            <a:r>
              <a:rPr b="1" i="0" lang="fr-FR" sz="3600" u="none" cap="none" strike="noStrike">
                <a:solidFill>
                  <a:srgbClr val="002060"/>
                </a:solidFill>
                <a:latin typeface="Arial"/>
                <a:ea typeface="Arial"/>
                <a:cs typeface="Arial"/>
                <a:sym typeface="Arial"/>
              </a:rPr>
              <a:t>professionnel</a:t>
            </a:r>
            <a:r>
              <a:rPr b="0" i="0" lang="fr-FR" sz="3600" u="none" cap="none" strike="noStrike">
                <a:solidFill>
                  <a:srgbClr val="002060"/>
                </a:solidFill>
                <a:latin typeface="Arial"/>
                <a:ea typeface="Arial"/>
                <a:cs typeface="Arial"/>
                <a:sym typeface="Arial"/>
              </a:rPr>
              <a:t> » </a:t>
            </a:r>
            <a:endParaRPr/>
          </a:p>
          <a:p>
            <a:pPr indent="0" lvl="0" marL="0" marR="0" rtl="0" algn="l">
              <a:lnSpc>
                <a:spcPct val="100000"/>
              </a:lnSpc>
              <a:spcBef>
                <a:spcPts val="0"/>
              </a:spcBef>
              <a:spcAft>
                <a:spcPts val="0"/>
              </a:spcAft>
              <a:buClr>
                <a:srgbClr val="002060"/>
              </a:buClr>
              <a:buSzPts val="3600"/>
              <a:buFont typeface="Arial"/>
              <a:buNone/>
            </a:pPr>
            <a:r>
              <a:rPr b="0" i="1" lang="fr-FR" sz="3600" u="none" cap="none" strike="noStrike">
                <a:solidFill>
                  <a:srgbClr val="002060"/>
                </a:solidFill>
                <a:latin typeface="Arial"/>
                <a:ea typeface="Arial"/>
                <a:cs typeface="Arial"/>
                <a:sym typeface="Arial"/>
              </a:rPr>
              <a:t>Incluant notamment le secteur industriel &amp; médical, l’aéronautique &amp; défense...</a:t>
            </a:r>
            <a:endParaRPr/>
          </a:p>
          <a:p>
            <a:pPr indent="0" lvl="0" marL="0" marR="0" rtl="0" algn="l">
              <a:lnSpc>
                <a:spcPct val="100000"/>
              </a:lnSpc>
              <a:spcBef>
                <a:spcPts val="0"/>
              </a:spcBef>
              <a:spcAft>
                <a:spcPts val="0"/>
              </a:spcAft>
              <a:buClr>
                <a:srgbClr val="5E5E5E"/>
              </a:buClr>
              <a:buSzPts val="1100"/>
              <a:buFont typeface="Helvetica Neue"/>
              <a:buNone/>
            </a:pPr>
            <a:r>
              <a:t/>
            </a:r>
            <a:endParaRPr b="0" i="0" sz="11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Et le secteur dit « </a:t>
            </a:r>
            <a:r>
              <a:rPr b="1" i="0" lang="fr-FR" sz="3600" u="none" cap="none" strike="noStrike">
                <a:solidFill>
                  <a:srgbClr val="002060"/>
                </a:solidFill>
                <a:latin typeface="Arial"/>
                <a:ea typeface="Arial"/>
                <a:cs typeface="Arial"/>
                <a:sym typeface="Arial"/>
              </a:rPr>
              <a:t>de masse </a:t>
            </a:r>
            <a:r>
              <a:rPr b="0" i="0" lang="fr-FR" sz="3600" u="none" cap="none" strike="noStrike">
                <a:solidFill>
                  <a:srgbClr val="002060"/>
                </a:solidFill>
                <a:latin typeface="Arial"/>
                <a:ea typeface="Arial"/>
                <a:cs typeface="Arial"/>
                <a:sym typeface="Arial"/>
              </a:rPr>
              <a:t>»</a:t>
            </a:r>
            <a:endParaRPr/>
          </a:p>
          <a:p>
            <a:pPr indent="0" lvl="0" marL="0" marR="0" rtl="0" algn="l">
              <a:lnSpc>
                <a:spcPct val="100000"/>
              </a:lnSpc>
              <a:spcBef>
                <a:spcPts val="0"/>
              </a:spcBef>
              <a:spcAft>
                <a:spcPts val="0"/>
              </a:spcAft>
              <a:buClr>
                <a:srgbClr val="002060"/>
              </a:buClr>
              <a:buSzPts val="3600"/>
              <a:buFont typeface="Arial"/>
              <a:buNone/>
            </a:pPr>
            <a:r>
              <a:rPr b="0" i="1" lang="fr-FR" sz="3600" u="none" cap="none" strike="noStrike">
                <a:solidFill>
                  <a:srgbClr val="002060"/>
                </a:solidFill>
                <a:latin typeface="Arial"/>
                <a:ea typeface="Arial"/>
                <a:cs typeface="Arial"/>
                <a:sym typeface="Arial"/>
              </a:rPr>
              <a:t>incluant notamment l’électroménager, l’audiovisuel,  les télécoms grand public, les IOT, Smart Grid, l’informatique personnelle...).</a:t>
            </a:r>
            <a:endParaRPr/>
          </a:p>
          <a:p>
            <a:pPr indent="0" lvl="0" marL="0" marR="0" rtl="0" algn="l">
              <a:lnSpc>
                <a:spcPct val="100000"/>
              </a:lnSpc>
              <a:spcBef>
                <a:spcPts val="0"/>
              </a:spcBef>
              <a:spcAft>
                <a:spcPts val="0"/>
              </a:spcAft>
              <a:buClr>
                <a:srgbClr val="5E5E5E"/>
              </a:buClr>
              <a:buSzPts val="4000"/>
              <a:buFont typeface="Helvetica Neue"/>
              <a:buNone/>
            </a:pPr>
            <a:r>
              <a:t/>
            </a:r>
            <a:endParaRPr b="0" i="0" sz="4000" u="none" cap="none" strike="noStrike">
              <a:solidFill>
                <a:srgbClr val="002060"/>
              </a:solidFill>
              <a:latin typeface="Arial"/>
              <a:ea typeface="Arial"/>
              <a:cs typeface="Arial"/>
              <a:sym typeface="Arial"/>
            </a:endParaRPr>
          </a:p>
        </p:txBody>
      </p:sp>
      <p:pic>
        <p:nvPicPr>
          <p:cNvPr id="128" name="Google Shape;128;p4"/>
          <p:cNvPicPr preferRelativeResize="0"/>
          <p:nvPr/>
        </p:nvPicPr>
        <p:blipFill rotWithShape="1">
          <a:blip r:embed="rId3">
            <a:alphaModFix/>
          </a:blip>
          <a:srcRect b="0" l="0" r="0" t="0"/>
          <a:stretch/>
        </p:blipFill>
        <p:spPr>
          <a:xfrm>
            <a:off x="22661172" y="1"/>
            <a:ext cx="1680889" cy="2651972"/>
          </a:xfrm>
          <a:prstGeom prst="rect">
            <a:avLst/>
          </a:prstGeom>
          <a:noFill/>
          <a:ln>
            <a:noFill/>
          </a:ln>
        </p:spPr>
      </p:pic>
      <p:pic>
        <p:nvPicPr>
          <p:cNvPr id="129" name="Google Shape;129;p4"/>
          <p:cNvPicPr preferRelativeResize="0"/>
          <p:nvPr/>
        </p:nvPicPr>
        <p:blipFill rotWithShape="1">
          <a:blip r:embed="rId4">
            <a:alphaModFix/>
          </a:blip>
          <a:srcRect b="0" l="0" r="0" t="0"/>
          <a:stretch/>
        </p:blipFill>
        <p:spPr>
          <a:xfrm>
            <a:off x="2087750" y="5874567"/>
            <a:ext cx="20573425" cy="7155107"/>
          </a:xfrm>
          <a:prstGeom prst="rect">
            <a:avLst/>
          </a:prstGeom>
          <a:noFill/>
          <a:ln>
            <a:noFill/>
          </a:ln>
        </p:spPr>
      </p:pic>
      <p:sp>
        <p:nvSpPr>
          <p:cNvPr id="130" name="Google Shape;130;p4"/>
          <p:cNvSpPr/>
          <p:nvPr/>
        </p:nvSpPr>
        <p:spPr>
          <a:xfrm>
            <a:off x="4677417" y="12399491"/>
            <a:ext cx="14044897" cy="1182013"/>
          </a:xfrm>
          <a:prstGeom prst="stripedRightArrow">
            <a:avLst>
              <a:gd fmla="val 50000" name="adj1"/>
              <a:gd fmla="val 50000" name="adj2"/>
            </a:avLst>
          </a:prstGeom>
          <a:solidFill>
            <a:srgbClr val="D8D8D8"/>
          </a:solidFill>
          <a:ln cap="flat" cmpd="sng" w="12700">
            <a:solidFill>
              <a:srgbClr val="151515"/>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151515"/>
              </a:buClr>
              <a:buSzPts val="3200"/>
              <a:buFont typeface="Helvetica Neue"/>
              <a:buNone/>
            </a:pPr>
            <a:r>
              <a:rPr b="0" i="0" lang="fr-FR" sz="3200" u="none" cap="none" strike="noStrike">
                <a:solidFill>
                  <a:srgbClr val="151515"/>
                </a:solidFill>
                <a:latin typeface="Helvetica Neue"/>
                <a:ea typeface="Helvetica Neue"/>
                <a:cs typeface="Helvetica Neue"/>
                <a:sym typeface="Helvetica Neue"/>
              </a:rPr>
              <a:t>CHAINE DE VALEURS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nvSpPr>
        <p:spPr>
          <a:xfrm>
            <a:off x="1483119" y="2139305"/>
            <a:ext cx="18769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Les formations de la filière CIEL vise à former des technicien(ne)s en </a:t>
            </a:r>
            <a:r>
              <a:rPr b="1" i="0" lang="fr-FR" sz="3600" u="none" cap="none" strike="noStrike">
                <a:solidFill>
                  <a:srgbClr val="002060"/>
                </a:solidFill>
                <a:latin typeface="Arial"/>
                <a:ea typeface="Arial"/>
                <a:cs typeface="Arial"/>
                <a:sym typeface="Arial"/>
              </a:rPr>
              <a:t>électronique</a:t>
            </a:r>
            <a:r>
              <a:rPr b="0" i="0" lang="fr-FR" sz="3600" u="none" cap="none" strike="noStrike">
                <a:solidFill>
                  <a:srgbClr val="002060"/>
                </a:solidFill>
                <a:latin typeface="Arial"/>
                <a:ea typeface="Arial"/>
                <a:cs typeface="Arial"/>
                <a:sym typeface="Arial"/>
              </a:rPr>
              <a:t>, intervenant à différents </a:t>
            </a:r>
            <a:r>
              <a:rPr b="1" i="0" lang="fr-FR" sz="3600" u="none" cap="none" strike="noStrike">
                <a:solidFill>
                  <a:srgbClr val="002060"/>
                </a:solidFill>
                <a:latin typeface="Arial"/>
                <a:ea typeface="Arial"/>
                <a:cs typeface="Arial"/>
                <a:sym typeface="Arial"/>
              </a:rPr>
              <a:t>niveaux et responsabilité de la </a:t>
            </a:r>
            <a:r>
              <a:rPr b="1" lang="fr-FR" sz="3600">
                <a:solidFill>
                  <a:srgbClr val="002060"/>
                </a:solidFill>
              </a:rPr>
              <a:t>chaîne</a:t>
            </a:r>
            <a:r>
              <a:rPr b="1" i="0" lang="fr-FR" sz="3600" u="none" cap="none" strike="noStrike">
                <a:solidFill>
                  <a:srgbClr val="002060"/>
                </a:solidFill>
                <a:latin typeface="Arial"/>
                <a:ea typeface="Arial"/>
                <a:cs typeface="Arial"/>
                <a:sym typeface="Arial"/>
              </a:rPr>
              <a:t> de valeurs</a:t>
            </a:r>
            <a:endParaRPr b="0" i="0" sz="3600" u="none" cap="none" strike="noStrike">
              <a:solidFill>
                <a:srgbClr val="5E5E5E"/>
              </a:solidFill>
              <a:latin typeface="Helvetica Neue"/>
              <a:ea typeface="Helvetica Neue"/>
              <a:cs typeface="Helvetica Neue"/>
              <a:sym typeface="Helvetica Neue"/>
            </a:endParaRPr>
          </a:p>
        </p:txBody>
      </p:sp>
      <p:pic>
        <p:nvPicPr>
          <p:cNvPr id="136" name="Google Shape;136;p5"/>
          <p:cNvPicPr preferRelativeResize="0"/>
          <p:nvPr/>
        </p:nvPicPr>
        <p:blipFill rotWithShape="1">
          <a:blip r:embed="rId3">
            <a:alphaModFix/>
          </a:blip>
          <a:srcRect b="0" l="0" r="0" t="0"/>
          <a:stretch/>
        </p:blipFill>
        <p:spPr>
          <a:xfrm>
            <a:off x="17185530" y="43933"/>
            <a:ext cx="6735271" cy="2342427"/>
          </a:xfrm>
          <a:prstGeom prst="rect">
            <a:avLst/>
          </a:prstGeom>
          <a:noFill/>
          <a:ln>
            <a:noFill/>
          </a:ln>
        </p:spPr>
      </p:pic>
      <p:grpSp>
        <p:nvGrpSpPr>
          <p:cNvPr id="137" name="Google Shape;137;p5"/>
          <p:cNvGrpSpPr/>
          <p:nvPr/>
        </p:nvGrpSpPr>
        <p:grpSpPr>
          <a:xfrm>
            <a:off x="1843337" y="4277332"/>
            <a:ext cx="21127499" cy="9385115"/>
            <a:chOff x="1372283" y="4286952"/>
            <a:chExt cx="18453159" cy="8267016"/>
          </a:xfrm>
        </p:grpSpPr>
        <p:grpSp>
          <p:nvGrpSpPr>
            <p:cNvPr id="138" name="Google Shape;138;p5"/>
            <p:cNvGrpSpPr/>
            <p:nvPr/>
          </p:nvGrpSpPr>
          <p:grpSpPr>
            <a:xfrm>
              <a:off x="1372283" y="4286953"/>
              <a:ext cx="17687264" cy="4376873"/>
              <a:chOff x="827315" y="2659284"/>
              <a:chExt cx="19571896" cy="4692420"/>
            </a:xfrm>
          </p:grpSpPr>
          <p:grpSp>
            <p:nvGrpSpPr>
              <p:cNvPr id="139" name="Google Shape;139;p5"/>
              <p:cNvGrpSpPr/>
              <p:nvPr/>
            </p:nvGrpSpPr>
            <p:grpSpPr>
              <a:xfrm>
                <a:off x="827315" y="2659284"/>
                <a:ext cx="19571896" cy="1834673"/>
                <a:chOff x="304802" y="1643033"/>
                <a:chExt cx="9990284" cy="878447"/>
              </a:xfrm>
            </p:grpSpPr>
            <p:sp>
              <p:nvSpPr>
                <p:cNvPr id="140" name="Google Shape;140;p5"/>
                <p:cNvSpPr/>
                <p:nvPr/>
              </p:nvSpPr>
              <p:spPr>
                <a:xfrm>
                  <a:off x="7815269" y="1643033"/>
                  <a:ext cx="2479817" cy="878447"/>
                </a:xfrm>
                <a:prstGeom prst="roundRect">
                  <a:avLst>
                    <a:gd fmla="val 16667" name="adj"/>
                  </a:avLst>
                </a:prstGeom>
                <a:solidFill>
                  <a:srgbClr val="FF9300"/>
                </a:solidFill>
                <a:ln cap="flat" cmpd="sng" w="25400">
                  <a:solidFill>
                    <a:srgbClr val="00B05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MAINTENANCE</a:t>
                  </a:r>
                  <a:endParaRPr b="0" i="0" sz="4800" u="none" cap="none" strike="noStrike">
                    <a:solidFill>
                      <a:srgbClr val="5E5E5E"/>
                    </a:solidFill>
                    <a:latin typeface="Helvetica Neue"/>
                    <a:ea typeface="Helvetica Neue"/>
                    <a:cs typeface="Helvetica Neue"/>
                    <a:sym typeface="Helvetica Neue"/>
                  </a:endParaRPr>
                </a:p>
              </p:txBody>
            </p:sp>
            <p:sp>
              <p:nvSpPr>
                <p:cNvPr id="141" name="Google Shape;141;p5"/>
                <p:cNvSpPr/>
                <p:nvPr/>
              </p:nvSpPr>
              <p:spPr>
                <a:xfrm>
                  <a:off x="304802" y="1643033"/>
                  <a:ext cx="2418637" cy="839727"/>
                </a:xfrm>
                <a:prstGeom prst="roundRect">
                  <a:avLst>
                    <a:gd fmla="val 16667" name="adj"/>
                  </a:avLst>
                </a:prstGeom>
                <a:solidFill>
                  <a:srgbClr val="45A920"/>
                </a:solidFill>
                <a:ln cap="flat" cmpd="sng" w="25400">
                  <a:solidFill>
                    <a:srgbClr val="AEABAB"/>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CONCEPTION</a:t>
                  </a:r>
                  <a:endParaRPr b="0" i="0" sz="4800" u="none" cap="none" strike="noStrike">
                    <a:solidFill>
                      <a:srgbClr val="5E5E5E"/>
                    </a:solidFill>
                    <a:latin typeface="Helvetica Neue"/>
                    <a:ea typeface="Helvetica Neue"/>
                    <a:cs typeface="Helvetica Neue"/>
                    <a:sym typeface="Helvetica Neue"/>
                  </a:endParaRPr>
                </a:p>
              </p:txBody>
            </p:sp>
            <p:sp>
              <p:nvSpPr>
                <p:cNvPr id="142" name="Google Shape;142;p5"/>
                <p:cNvSpPr/>
                <p:nvPr/>
              </p:nvSpPr>
              <p:spPr>
                <a:xfrm>
                  <a:off x="2808291" y="1643033"/>
                  <a:ext cx="2418637" cy="839727"/>
                </a:xfrm>
                <a:prstGeom prst="roundRect">
                  <a:avLst>
                    <a:gd fmla="val 16667" name="adj"/>
                  </a:avLst>
                </a:prstGeom>
                <a:solidFill>
                  <a:srgbClr val="FF7E79"/>
                </a:solidFill>
                <a:ln cap="flat" cmpd="sng" w="25400">
                  <a:solidFill>
                    <a:srgbClr val="BF900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QUALIFICATION</a:t>
                  </a:r>
                  <a:endParaRPr b="0" i="0" sz="4800" u="none" cap="none" strike="noStrike">
                    <a:solidFill>
                      <a:srgbClr val="5E5E5E"/>
                    </a:solidFill>
                    <a:latin typeface="Helvetica Neue"/>
                    <a:ea typeface="Helvetica Neue"/>
                    <a:cs typeface="Helvetica Neue"/>
                    <a:sym typeface="Helvetica Neue"/>
                  </a:endParaRPr>
                </a:p>
              </p:txBody>
            </p:sp>
          </p:grpSp>
          <p:sp>
            <p:nvSpPr>
              <p:cNvPr id="143" name="Google Shape;143;p5"/>
              <p:cNvSpPr/>
              <p:nvPr/>
            </p:nvSpPr>
            <p:spPr>
              <a:xfrm>
                <a:off x="827316" y="4627330"/>
                <a:ext cx="4738334" cy="2724373"/>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Pré-étude et analyse du besoin</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Conception électronique et mécanique</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Routage et prototypage</a:t>
                </a:r>
                <a:endParaRPr/>
              </a:p>
              <a:p>
                <a:pPr indent="-469900" lvl="0" marL="571500" marR="0" rtl="0" algn="l">
                  <a:lnSpc>
                    <a:spcPct val="100000"/>
                  </a:lnSpc>
                  <a:spcBef>
                    <a:spcPts val="0"/>
                  </a:spcBef>
                  <a:spcAft>
                    <a:spcPts val="0"/>
                  </a:spcAft>
                  <a:buClr>
                    <a:srgbClr val="5E5E5E"/>
                  </a:buClr>
                  <a:buSzPts val="800"/>
                  <a:buFont typeface="Helvetica Neue"/>
                  <a:buNone/>
                </a:pPr>
                <a:r>
                  <a:t/>
                </a:r>
                <a:endParaRPr b="0" i="0" sz="32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1600" u="none" cap="none" strike="noStrike">
                  <a:solidFill>
                    <a:srgbClr val="AEABAB"/>
                  </a:solidFill>
                  <a:latin typeface="Arial"/>
                  <a:ea typeface="Arial"/>
                  <a:cs typeface="Arial"/>
                  <a:sym typeface="Arial"/>
                </a:endParaRPr>
              </a:p>
            </p:txBody>
          </p:sp>
          <p:sp>
            <p:nvSpPr>
              <p:cNvPr id="144" name="Google Shape;144;p5"/>
              <p:cNvSpPr/>
              <p:nvPr/>
            </p:nvSpPr>
            <p:spPr>
              <a:xfrm>
                <a:off x="5731883" y="4588189"/>
                <a:ext cx="4738334" cy="2763515"/>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Tests et essais</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Certification CEM</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 Conformité avec les spécifications (fiabilité, durabilité, adaptabilité en fonction du secteur)</a:t>
                </a:r>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grpSp>
        <p:pic>
          <p:nvPicPr>
            <p:cNvPr id="145" name="Google Shape;145;p5"/>
            <p:cNvPicPr preferRelativeResize="0"/>
            <p:nvPr/>
          </p:nvPicPr>
          <p:blipFill rotWithShape="1">
            <a:blip r:embed="rId4">
              <a:alphaModFix/>
            </a:blip>
            <a:srcRect b="0" l="0" r="0" t="0"/>
            <a:stretch/>
          </p:blipFill>
          <p:spPr>
            <a:xfrm>
              <a:off x="5804577" y="9005404"/>
              <a:ext cx="2595336" cy="1920548"/>
            </a:xfrm>
            <a:prstGeom prst="rect">
              <a:avLst/>
            </a:prstGeom>
            <a:noFill/>
            <a:ln>
              <a:noFill/>
            </a:ln>
          </p:spPr>
        </p:pic>
        <p:pic>
          <p:nvPicPr>
            <p:cNvPr descr="Logiciel de Conception pour Circuit Imprimé : Notre Top 10" id="146" name="Google Shape;146;p5"/>
            <p:cNvPicPr preferRelativeResize="0"/>
            <p:nvPr/>
          </p:nvPicPr>
          <p:blipFill rotWithShape="1">
            <a:blip r:embed="rId5">
              <a:alphaModFix/>
            </a:blip>
            <a:srcRect b="0" l="0" r="0" t="0"/>
            <a:stretch/>
          </p:blipFill>
          <p:spPr>
            <a:xfrm>
              <a:off x="1372283" y="9005404"/>
              <a:ext cx="2726373" cy="1742297"/>
            </a:xfrm>
            <a:prstGeom prst="rect">
              <a:avLst/>
            </a:prstGeom>
            <a:noFill/>
            <a:ln>
              <a:noFill/>
            </a:ln>
          </p:spPr>
        </p:pic>
        <p:pic>
          <p:nvPicPr>
            <p:cNvPr descr="Réparation Cartes Électroniques" id="147" name="Google Shape;147;p5"/>
            <p:cNvPicPr preferRelativeResize="0"/>
            <p:nvPr/>
          </p:nvPicPr>
          <p:blipFill rotWithShape="1">
            <a:blip r:embed="rId6">
              <a:alphaModFix/>
            </a:blip>
            <a:srcRect b="0" l="0" r="0" t="0"/>
            <a:stretch/>
          </p:blipFill>
          <p:spPr>
            <a:xfrm>
              <a:off x="2455279" y="10180488"/>
              <a:ext cx="2726373" cy="1817582"/>
            </a:xfrm>
            <a:prstGeom prst="rect">
              <a:avLst/>
            </a:prstGeom>
            <a:noFill/>
            <a:ln>
              <a:noFill/>
            </a:ln>
          </p:spPr>
        </p:pic>
        <p:sp>
          <p:nvSpPr>
            <p:cNvPr id="148" name="Google Shape;148;p5"/>
            <p:cNvSpPr/>
            <p:nvPr/>
          </p:nvSpPr>
          <p:spPr>
            <a:xfrm>
              <a:off x="10215915" y="4286952"/>
              <a:ext cx="4282068" cy="1635867"/>
            </a:xfrm>
            <a:prstGeom prst="roundRect">
              <a:avLst>
                <a:gd fmla="val 16667" name="adj"/>
              </a:avLst>
            </a:prstGeom>
            <a:solidFill>
              <a:srgbClr val="66C7FF"/>
            </a:solidFill>
            <a:ln cap="flat" cmpd="sng" w="25400">
              <a:solidFill>
                <a:srgbClr val="AEABAB"/>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PRODUCTION </a:t>
              </a:r>
              <a:endParaRPr b="0" i="0" sz="4800" u="none" cap="none" strike="noStrike">
                <a:solidFill>
                  <a:srgbClr val="5E5E5E"/>
                </a:solidFill>
                <a:latin typeface="Helvetica Neue"/>
                <a:ea typeface="Helvetica Neue"/>
                <a:cs typeface="Helvetica Neue"/>
                <a:sym typeface="Helvetica Neue"/>
              </a:endParaRPr>
            </a:p>
          </p:txBody>
        </p:sp>
        <p:sp>
          <p:nvSpPr>
            <p:cNvPr id="149" name="Google Shape;149;p5"/>
            <p:cNvSpPr/>
            <p:nvPr/>
          </p:nvSpPr>
          <p:spPr>
            <a:xfrm>
              <a:off x="10215915" y="6069587"/>
              <a:ext cx="4282067" cy="2577679"/>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Conduite de  ligne de production </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Assemblage et interconnexion de cartes ou sous ensembles </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sp>
          <p:nvSpPr>
            <p:cNvPr id="150" name="Google Shape;150;p5"/>
            <p:cNvSpPr/>
            <p:nvPr/>
          </p:nvSpPr>
          <p:spPr>
            <a:xfrm>
              <a:off x="14777480" y="6122656"/>
              <a:ext cx="4282067" cy="2577679"/>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Réparations de produits électroniques</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Installations </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 Conseils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pic>
          <p:nvPicPr>
            <p:cNvPr id="151" name="Google Shape;151;p5"/>
            <p:cNvPicPr preferRelativeResize="0"/>
            <p:nvPr/>
          </p:nvPicPr>
          <p:blipFill rotWithShape="1">
            <a:blip r:embed="rId7">
              <a:alphaModFix/>
            </a:blip>
            <a:srcRect b="0" l="0" r="0" t="0"/>
            <a:stretch/>
          </p:blipFill>
          <p:spPr>
            <a:xfrm>
              <a:off x="12102877" y="10065652"/>
              <a:ext cx="2395105" cy="2488316"/>
            </a:xfrm>
            <a:prstGeom prst="rect">
              <a:avLst/>
            </a:prstGeom>
            <a:noFill/>
            <a:ln>
              <a:noFill/>
            </a:ln>
          </p:spPr>
        </p:pic>
        <p:pic>
          <p:nvPicPr>
            <p:cNvPr id="152" name="Google Shape;152;p5"/>
            <p:cNvPicPr preferRelativeResize="0"/>
            <p:nvPr/>
          </p:nvPicPr>
          <p:blipFill rotWithShape="1">
            <a:blip r:embed="rId8">
              <a:alphaModFix/>
            </a:blip>
            <a:srcRect b="0" l="0" r="0" t="0"/>
            <a:stretch/>
          </p:blipFill>
          <p:spPr>
            <a:xfrm>
              <a:off x="10431500" y="8794034"/>
              <a:ext cx="2595337" cy="2543237"/>
            </a:xfrm>
            <a:prstGeom prst="rect">
              <a:avLst/>
            </a:prstGeom>
            <a:noFill/>
            <a:ln>
              <a:noFill/>
            </a:ln>
          </p:spPr>
        </p:pic>
        <p:pic>
          <p:nvPicPr>
            <p:cNvPr descr="Agent de Montage et de Câblage en Électronique" id="153" name="Google Shape;153;p5"/>
            <p:cNvPicPr preferRelativeResize="0"/>
            <p:nvPr/>
          </p:nvPicPr>
          <p:blipFill rotWithShape="1">
            <a:blip r:embed="rId9">
              <a:alphaModFix/>
            </a:blip>
            <a:srcRect b="0" l="0" r="0" t="0"/>
            <a:stretch/>
          </p:blipFill>
          <p:spPr>
            <a:xfrm>
              <a:off x="15058424" y="9005404"/>
              <a:ext cx="3802886" cy="1711299"/>
            </a:xfrm>
            <a:prstGeom prst="rect">
              <a:avLst/>
            </a:prstGeom>
            <a:noFill/>
            <a:ln>
              <a:noFill/>
            </a:ln>
          </p:spPr>
        </p:pic>
        <p:pic>
          <p:nvPicPr>
            <p:cNvPr descr="Réparateur d'appareils électroménagers : un métier d'avenir pour un avenir  durable |Pôle emploi" id="154" name="Google Shape;154;p5"/>
            <p:cNvPicPr preferRelativeResize="0"/>
            <p:nvPr/>
          </p:nvPicPr>
          <p:blipFill rotWithShape="1">
            <a:blip r:embed="rId10">
              <a:alphaModFix/>
            </a:blip>
            <a:srcRect b="0" l="0" r="0" t="0"/>
            <a:stretch/>
          </p:blipFill>
          <p:spPr>
            <a:xfrm>
              <a:off x="16514108" y="10481837"/>
              <a:ext cx="3311334" cy="203744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6"/>
          <p:cNvSpPr txBox="1"/>
          <p:nvPr/>
        </p:nvSpPr>
        <p:spPr>
          <a:xfrm>
            <a:off x="1483119" y="2139305"/>
            <a:ext cx="1876991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Les formations de la filière CIEL vise à former des technicien(ne)s en </a:t>
            </a:r>
            <a:r>
              <a:rPr b="1" i="0" lang="fr-FR" sz="3600" u="none" cap="none" strike="noStrike">
                <a:solidFill>
                  <a:srgbClr val="002060"/>
                </a:solidFill>
                <a:latin typeface="Arial"/>
                <a:ea typeface="Arial"/>
                <a:cs typeface="Arial"/>
                <a:sym typeface="Arial"/>
              </a:rPr>
              <a:t>électronique</a:t>
            </a:r>
            <a:r>
              <a:rPr b="0" i="0" lang="fr-FR" sz="3600" u="none" cap="none" strike="noStrike">
                <a:solidFill>
                  <a:srgbClr val="002060"/>
                </a:solidFill>
                <a:latin typeface="Arial"/>
                <a:ea typeface="Arial"/>
                <a:cs typeface="Arial"/>
                <a:sym typeface="Arial"/>
              </a:rPr>
              <a:t>, intervenant à différents </a:t>
            </a:r>
            <a:r>
              <a:rPr b="1" i="0" lang="fr-FR" sz="3600" u="none" cap="none" strike="noStrike">
                <a:solidFill>
                  <a:srgbClr val="002060"/>
                </a:solidFill>
                <a:latin typeface="Arial"/>
                <a:ea typeface="Arial"/>
                <a:cs typeface="Arial"/>
                <a:sym typeface="Arial"/>
              </a:rPr>
              <a:t>niveaux et responsabilité de la chaine de valeurs</a:t>
            </a:r>
            <a:endParaRPr b="0" i="0" sz="3600" u="none" cap="none" strike="noStrike">
              <a:solidFill>
                <a:srgbClr val="5E5E5E"/>
              </a:solidFill>
              <a:latin typeface="Helvetica Neue"/>
              <a:ea typeface="Helvetica Neue"/>
              <a:cs typeface="Helvetica Neue"/>
              <a:sym typeface="Helvetica Neue"/>
            </a:endParaRPr>
          </a:p>
        </p:txBody>
      </p:sp>
      <p:pic>
        <p:nvPicPr>
          <p:cNvPr id="160" name="Google Shape;160;p6"/>
          <p:cNvPicPr preferRelativeResize="0"/>
          <p:nvPr/>
        </p:nvPicPr>
        <p:blipFill rotWithShape="1">
          <a:blip r:embed="rId3">
            <a:alphaModFix/>
          </a:blip>
          <a:srcRect b="0" l="0" r="0" t="0"/>
          <a:stretch/>
        </p:blipFill>
        <p:spPr>
          <a:xfrm>
            <a:off x="17185530" y="43933"/>
            <a:ext cx="6735271" cy="2342427"/>
          </a:xfrm>
          <a:prstGeom prst="rect">
            <a:avLst/>
          </a:prstGeom>
          <a:noFill/>
          <a:ln>
            <a:noFill/>
          </a:ln>
        </p:spPr>
      </p:pic>
      <p:grpSp>
        <p:nvGrpSpPr>
          <p:cNvPr id="161" name="Google Shape;161;p6"/>
          <p:cNvGrpSpPr/>
          <p:nvPr/>
        </p:nvGrpSpPr>
        <p:grpSpPr>
          <a:xfrm>
            <a:off x="1843337" y="4277332"/>
            <a:ext cx="21127499" cy="9385115"/>
            <a:chOff x="1372283" y="4286952"/>
            <a:chExt cx="18453159" cy="8267016"/>
          </a:xfrm>
        </p:grpSpPr>
        <p:grpSp>
          <p:nvGrpSpPr>
            <p:cNvPr id="162" name="Google Shape;162;p6"/>
            <p:cNvGrpSpPr/>
            <p:nvPr/>
          </p:nvGrpSpPr>
          <p:grpSpPr>
            <a:xfrm>
              <a:off x="1372283" y="4286953"/>
              <a:ext cx="17687264" cy="4376873"/>
              <a:chOff x="827315" y="2659284"/>
              <a:chExt cx="19571896" cy="4692420"/>
            </a:xfrm>
          </p:grpSpPr>
          <p:grpSp>
            <p:nvGrpSpPr>
              <p:cNvPr id="163" name="Google Shape;163;p6"/>
              <p:cNvGrpSpPr/>
              <p:nvPr/>
            </p:nvGrpSpPr>
            <p:grpSpPr>
              <a:xfrm>
                <a:off x="827315" y="2659284"/>
                <a:ext cx="19571896" cy="1834673"/>
                <a:chOff x="304802" y="1643033"/>
                <a:chExt cx="9990284" cy="878447"/>
              </a:xfrm>
            </p:grpSpPr>
            <p:sp>
              <p:nvSpPr>
                <p:cNvPr id="164" name="Google Shape;164;p6"/>
                <p:cNvSpPr/>
                <p:nvPr/>
              </p:nvSpPr>
              <p:spPr>
                <a:xfrm>
                  <a:off x="7815269" y="1643033"/>
                  <a:ext cx="2479817" cy="878447"/>
                </a:xfrm>
                <a:prstGeom prst="roundRect">
                  <a:avLst>
                    <a:gd fmla="val 16667" name="adj"/>
                  </a:avLst>
                </a:prstGeom>
                <a:solidFill>
                  <a:srgbClr val="FF9300"/>
                </a:solidFill>
                <a:ln cap="flat" cmpd="sng" w="25400">
                  <a:solidFill>
                    <a:srgbClr val="00B05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MAINTENANCE</a:t>
                  </a:r>
                  <a:endParaRPr b="0" i="0" sz="4800" u="none" cap="none" strike="noStrike">
                    <a:solidFill>
                      <a:srgbClr val="5E5E5E"/>
                    </a:solidFill>
                    <a:latin typeface="Helvetica Neue"/>
                    <a:ea typeface="Helvetica Neue"/>
                    <a:cs typeface="Helvetica Neue"/>
                    <a:sym typeface="Helvetica Neue"/>
                  </a:endParaRPr>
                </a:p>
              </p:txBody>
            </p:sp>
            <p:sp>
              <p:nvSpPr>
                <p:cNvPr id="165" name="Google Shape;165;p6"/>
                <p:cNvSpPr/>
                <p:nvPr/>
              </p:nvSpPr>
              <p:spPr>
                <a:xfrm>
                  <a:off x="304802" y="1643033"/>
                  <a:ext cx="2418637" cy="839727"/>
                </a:xfrm>
                <a:prstGeom prst="roundRect">
                  <a:avLst>
                    <a:gd fmla="val 16667" name="adj"/>
                  </a:avLst>
                </a:prstGeom>
                <a:solidFill>
                  <a:srgbClr val="45A920"/>
                </a:solidFill>
                <a:ln cap="flat" cmpd="sng" w="25400">
                  <a:solidFill>
                    <a:srgbClr val="AEABAB"/>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CONCEPTION</a:t>
                  </a:r>
                  <a:endParaRPr b="0" i="0" sz="4800" u="none" cap="none" strike="noStrike">
                    <a:solidFill>
                      <a:srgbClr val="5E5E5E"/>
                    </a:solidFill>
                    <a:latin typeface="Helvetica Neue"/>
                    <a:ea typeface="Helvetica Neue"/>
                    <a:cs typeface="Helvetica Neue"/>
                    <a:sym typeface="Helvetica Neue"/>
                  </a:endParaRPr>
                </a:p>
              </p:txBody>
            </p:sp>
            <p:sp>
              <p:nvSpPr>
                <p:cNvPr id="166" name="Google Shape;166;p6"/>
                <p:cNvSpPr/>
                <p:nvPr/>
              </p:nvSpPr>
              <p:spPr>
                <a:xfrm>
                  <a:off x="2808291" y="1643033"/>
                  <a:ext cx="2418637" cy="839727"/>
                </a:xfrm>
                <a:prstGeom prst="roundRect">
                  <a:avLst>
                    <a:gd fmla="val 16667" name="adj"/>
                  </a:avLst>
                </a:prstGeom>
                <a:solidFill>
                  <a:srgbClr val="FF7E79"/>
                </a:solidFill>
                <a:ln cap="flat" cmpd="sng" w="25400">
                  <a:solidFill>
                    <a:srgbClr val="BF900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QUALIFICATION</a:t>
                  </a:r>
                  <a:endParaRPr b="0" i="0" sz="4800" u="none" cap="none" strike="noStrike">
                    <a:solidFill>
                      <a:srgbClr val="5E5E5E"/>
                    </a:solidFill>
                    <a:latin typeface="Helvetica Neue"/>
                    <a:ea typeface="Helvetica Neue"/>
                    <a:cs typeface="Helvetica Neue"/>
                    <a:sym typeface="Helvetica Neue"/>
                  </a:endParaRPr>
                </a:p>
              </p:txBody>
            </p:sp>
          </p:grpSp>
          <p:sp>
            <p:nvSpPr>
              <p:cNvPr id="167" name="Google Shape;167;p6"/>
              <p:cNvSpPr/>
              <p:nvPr/>
            </p:nvSpPr>
            <p:spPr>
              <a:xfrm>
                <a:off x="827316" y="4627330"/>
                <a:ext cx="4738334" cy="2724373"/>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Pré-étude et analyse du besoin</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Conception électronique et mécanique</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Routage et prototypage</a:t>
                </a:r>
                <a:endParaRPr/>
              </a:p>
              <a:p>
                <a:pPr indent="-469900" lvl="0" marL="571500" marR="0" rtl="0" algn="l">
                  <a:lnSpc>
                    <a:spcPct val="100000"/>
                  </a:lnSpc>
                  <a:spcBef>
                    <a:spcPts val="0"/>
                  </a:spcBef>
                  <a:spcAft>
                    <a:spcPts val="0"/>
                  </a:spcAft>
                  <a:buClr>
                    <a:srgbClr val="5E5E5E"/>
                  </a:buClr>
                  <a:buSzPts val="800"/>
                  <a:buFont typeface="Helvetica Neue"/>
                  <a:buNone/>
                </a:pPr>
                <a:r>
                  <a:t/>
                </a:r>
                <a:endParaRPr b="0" i="0" sz="32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1600" u="none" cap="none" strike="noStrike">
                  <a:solidFill>
                    <a:srgbClr val="AEABAB"/>
                  </a:solidFill>
                  <a:latin typeface="Arial"/>
                  <a:ea typeface="Arial"/>
                  <a:cs typeface="Arial"/>
                  <a:sym typeface="Arial"/>
                </a:endParaRPr>
              </a:p>
            </p:txBody>
          </p:sp>
          <p:sp>
            <p:nvSpPr>
              <p:cNvPr id="168" name="Google Shape;168;p6"/>
              <p:cNvSpPr/>
              <p:nvPr/>
            </p:nvSpPr>
            <p:spPr>
              <a:xfrm>
                <a:off x="5731883" y="4588189"/>
                <a:ext cx="4738334" cy="2763515"/>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Tests et essais</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Certification CEM</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 Conformité avec les spécifications (fiabilité, durabilité, adaptabilité en fonction du secteur)</a:t>
                </a:r>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grpSp>
        <p:pic>
          <p:nvPicPr>
            <p:cNvPr id="169" name="Google Shape;169;p6"/>
            <p:cNvPicPr preferRelativeResize="0"/>
            <p:nvPr/>
          </p:nvPicPr>
          <p:blipFill rotWithShape="1">
            <a:blip r:embed="rId4">
              <a:alphaModFix/>
            </a:blip>
            <a:srcRect b="0" l="0" r="0" t="0"/>
            <a:stretch/>
          </p:blipFill>
          <p:spPr>
            <a:xfrm>
              <a:off x="5804577" y="9005404"/>
              <a:ext cx="2595336" cy="1920548"/>
            </a:xfrm>
            <a:prstGeom prst="rect">
              <a:avLst/>
            </a:prstGeom>
            <a:noFill/>
            <a:ln>
              <a:noFill/>
            </a:ln>
          </p:spPr>
        </p:pic>
        <p:pic>
          <p:nvPicPr>
            <p:cNvPr descr="Logiciel de Conception pour Circuit Imprimé : Notre Top 10" id="170" name="Google Shape;170;p6"/>
            <p:cNvPicPr preferRelativeResize="0"/>
            <p:nvPr/>
          </p:nvPicPr>
          <p:blipFill rotWithShape="1">
            <a:blip r:embed="rId5">
              <a:alphaModFix/>
            </a:blip>
            <a:srcRect b="0" l="0" r="0" t="0"/>
            <a:stretch/>
          </p:blipFill>
          <p:spPr>
            <a:xfrm>
              <a:off x="1372283" y="9005404"/>
              <a:ext cx="2726373" cy="1742297"/>
            </a:xfrm>
            <a:prstGeom prst="rect">
              <a:avLst/>
            </a:prstGeom>
            <a:noFill/>
            <a:ln>
              <a:noFill/>
            </a:ln>
          </p:spPr>
        </p:pic>
        <p:pic>
          <p:nvPicPr>
            <p:cNvPr descr="Réparation Cartes Électroniques" id="171" name="Google Shape;171;p6"/>
            <p:cNvPicPr preferRelativeResize="0"/>
            <p:nvPr/>
          </p:nvPicPr>
          <p:blipFill rotWithShape="1">
            <a:blip r:embed="rId6">
              <a:alphaModFix/>
            </a:blip>
            <a:srcRect b="0" l="0" r="0" t="0"/>
            <a:stretch/>
          </p:blipFill>
          <p:spPr>
            <a:xfrm>
              <a:off x="2455279" y="10180488"/>
              <a:ext cx="2726373" cy="1817582"/>
            </a:xfrm>
            <a:prstGeom prst="rect">
              <a:avLst/>
            </a:prstGeom>
            <a:noFill/>
            <a:ln>
              <a:noFill/>
            </a:ln>
          </p:spPr>
        </p:pic>
        <p:sp>
          <p:nvSpPr>
            <p:cNvPr id="172" name="Google Shape;172;p6"/>
            <p:cNvSpPr/>
            <p:nvPr/>
          </p:nvSpPr>
          <p:spPr>
            <a:xfrm>
              <a:off x="10215915" y="4286952"/>
              <a:ext cx="4282068" cy="1635867"/>
            </a:xfrm>
            <a:prstGeom prst="roundRect">
              <a:avLst>
                <a:gd fmla="val 16667" name="adj"/>
              </a:avLst>
            </a:prstGeom>
            <a:solidFill>
              <a:srgbClr val="66C7FF"/>
            </a:solidFill>
            <a:ln cap="flat" cmpd="sng" w="25400">
              <a:solidFill>
                <a:srgbClr val="AEABAB"/>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PRODUCTION </a:t>
              </a:r>
              <a:endParaRPr b="0" i="0" sz="4800" u="none" cap="none" strike="noStrike">
                <a:solidFill>
                  <a:srgbClr val="5E5E5E"/>
                </a:solidFill>
                <a:latin typeface="Helvetica Neue"/>
                <a:ea typeface="Helvetica Neue"/>
                <a:cs typeface="Helvetica Neue"/>
                <a:sym typeface="Helvetica Neue"/>
              </a:endParaRPr>
            </a:p>
          </p:txBody>
        </p:sp>
        <p:sp>
          <p:nvSpPr>
            <p:cNvPr id="173" name="Google Shape;173;p6"/>
            <p:cNvSpPr/>
            <p:nvPr/>
          </p:nvSpPr>
          <p:spPr>
            <a:xfrm>
              <a:off x="10215915" y="6069587"/>
              <a:ext cx="4282067" cy="2577679"/>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Conduite de  ligne de production </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Assemblage et interconnexion de cartes ou sous ensembles </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sp>
          <p:nvSpPr>
            <p:cNvPr id="174" name="Google Shape;174;p6"/>
            <p:cNvSpPr/>
            <p:nvPr/>
          </p:nvSpPr>
          <p:spPr>
            <a:xfrm>
              <a:off x="14777480" y="6122656"/>
              <a:ext cx="4282067" cy="2577679"/>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Réparations de produits électroniques</a:t>
              </a:r>
              <a:endParaRPr b="0" i="1"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Installations </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1800"/>
                <a:buFont typeface="Arial"/>
                <a:buNone/>
              </a:pPr>
              <a:r>
                <a:rPr b="0" i="0" lang="fr-FR" sz="1800" u="none" cap="none" strike="noStrike">
                  <a:solidFill>
                    <a:srgbClr val="2C3E73"/>
                  </a:solidFill>
                  <a:latin typeface="Arial"/>
                  <a:ea typeface="Arial"/>
                  <a:cs typeface="Arial"/>
                  <a:sym typeface="Arial"/>
                </a:rPr>
                <a:t>- Conseils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pic>
          <p:nvPicPr>
            <p:cNvPr id="175" name="Google Shape;175;p6"/>
            <p:cNvPicPr preferRelativeResize="0"/>
            <p:nvPr/>
          </p:nvPicPr>
          <p:blipFill rotWithShape="1">
            <a:blip r:embed="rId7">
              <a:alphaModFix/>
            </a:blip>
            <a:srcRect b="0" l="0" r="0" t="0"/>
            <a:stretch/>
          </p:blipFill>
          <p:spPr>
            <a:xfrm>
              <a:off x="12102877" y="10065652"/>
              <a:ext cx="2395105" cy="2488316"/>
            </a:xfrm>
            <a:prstGeom prst="rect">
              <a:avLst/>
            </a:prstGeom>
            <a:noFill/>
            <a:ln>
              <a:noFill/>
            </a:ln>
          </p:spPr>
        </p:pic>
        <p:pic>
          <p:nvPicPr>
            <p:cNvPr id="176" name="Google Shape;176;p6"/>
            <p:cNvPicPr preferRelativeResize="0"/>
            <p:nvPr/>
          </p:nvPicPr>
          <p:blipFill rotWithShape="1">
            <a:blip r:embed="rId8">
              <a:alphaModFix/>
            </a:blip>
            <a:srcRect b="0" l="0" r="0" t="0"/>
            <a:stretch/>
          </p:blipFill>
          <p:spPr>
            <a:xfrm>
              <a:off x="10431500" y="8794034"/>
              <a:ext cx="2595337" cy="2543237"/>
            </a:xfrm>
            <a:prstGeom prst="rect">
              <a:avLst/>
            </a:prstGeom>
            <a:noFill/>
            <a:ln>
              <a:noFill/>
            </a:ln>
          </p:spPr>
        </p:pic>
        <p:pic>
          <p:nvPicPr>
            <p:cNvPr descr="Agent de Montage et de Câblage en Électronique" id="177" name="Google Shape;177;p6"/>
            <p:cNvPicPr preferRelativeResize="0"/>
            <p:nvPr/>
          </p:nvPicPr>
          <p:blipFill rotWithShape="1">
            <a:blip r:embed="rId9">
              <a:alphaModFix/>
            </a:blip>
            <a:srcRect b="0" l="0" r="0" t="0"/>
            <a:stretch/>
          </p:blipFill>
          <p:spPr>
            <a:xfrm>
              <a:off x="15058424" y="9005404"/>
              <a:ext cx="3802886" cy="1711299"/>
            </a:xfrm>
            <a:prstGeom prst="rect">
              <a:avLst/>
            </a:prstGeom>
            <a:noFill/>
            <a:ln>
              <a:noFill/>
            </a:ln>
          </p:spPr>
        </p:pic>
        <p:pic>
          <p:nvPicPr>
            <p:cNvPr descr="Réparateur d'appareils électroménagers : un métier d'avenir pour un avenir  durable |Pôle emploi" id="178" name="Google Shape;178;p6"/>
            <p:cNvPicPr preferRelativeResize="0"/>
            <p:nvPr/>
          </p:nvPicPr>
          <p:blipFill rotWithShape="1">
            <a:blip r:embed="rId10">
              <a:alphaModFix/>
            </a:blip>
            <a:srcRect b="0" l="0" r="0" t="0"/>
            <a:stretch/>
          </p:blipFill>
          <p:spPr>
            <a:xfrm>
              <a:off x="16514108" y="10481837"/>
              <a:ext cx="3311334" cy="2037444"/>
            </a:xfrm>
            <a:prstGeom prst="rect">
              <a:avLst/>
            </a:prstGeom>
            <a:noFill/>
            <a:ln>
              <a:noFill/>
            </a:ln>
          </p:spPr>
        </p:pic>
      </p:grpSp>
      <p:sp>
        <p:nvSpPr>
          <p:cNvPr id="179" name="Google Shape;179;p6"/>
          <p:cNvSpPr/>
          <p:nvPr/>
        </p:nvSpPr>
        <p:spPr>
          <a:xfrm>
            <a:off x="6599530" y="3704428"/>
            <a:ext cx="17174814" cy="9599709"/>
          </a:xfrm>
          <a:prstGeom prst="roundRect">
            <a:avLst>
              <a:gd fmla="val 16667" name="adj"/>
            </a:avLst>
          </a:prstGeom>
          <a:solidFill>
            <a:srgbClr val="A5A5A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nvSpPr>
        <p:spPr>
          <a:xfrm>
            <a:off x="7175315" y="513666"/>
            <a:ext cx="172086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FOCUS DES PROFESSIONNELS: TESTS-MESURES-ESSAIS</a:t>
            </a:r>
            <a:endParaRPr b="0" i="0" sz="3600" u="none" cap="none" strike="noStrike">
              <a:solidFill>
                <a:srgbClr val="5E5E5E"/>
              </a:solidFill>
              <a:latin typeface="Helvetica Neue"/>
              <a:ea typeface="Helvetica Neue"/>
              <a:cs typeface="Helvetica Neue"/>
              <a:sym typeface="Helvetica Neue"/>
            </a:endParaRPr>
          </a:p>
        </p:txBody>
      </p:sp>
      <p:grpSp>
        <p:nvGrpSpPr>
          <p:cNvPr id="185" name="Google Shape;185;p7"/>
          <p:cNvGrpSpPr/>
          <p:nvPr/>
        </p:nvGrpSpPr>
        <p:grpSpPr>
          <a:xfrm>
            <a:off x="664909" y="5098668"/>
            <a:ext cx="4902649" cy="7334551"/>
            <a:chOff x="5804575" y="4286953"/>
            <a:chExt cx="4282067" cy="6460746"/>
          </a:xfrm>
        </p:grpSpPr>
        <p:grpSp>
          <p:nvGrpSpPr>
            <p:cNvPr id="186" name="Google Shape;186;p7"/>
            <p:cNvGrpSpPr/>
            <p:nvPr/>
          </p:nvGrpSpPr>
          <p:grpSpPr>
            <a:xfrm>
              <a:off x="5804575" y="4286953"/>
              <a:ext cx="4282067" cy="4376873"/>
              <a:chOff x="5731883" y="2659284"/>
              <a:chExt cx="4738335" cy="4692420"/>
            </a:xfrm>
          </p:grpSpPr>
          <p:sp>
            <p:nvSpPr>
              <p:cNvPr id="187" name="Google Shape;187;p7"/>
              <p:cNvSpPr/>
              <p:nvPr/>
            </p:nvSpPr>
            <p:spPr>
              <a:xfrm>
                <a:off x="5731883" y="2659284"/>
                <a:ext cx="4738335" cy="1753804"/>
              </a:xfrm>
              <a:prstGeom prst="roundRect">
                <a:avLst>
                  <a:gd fmla="val 16667" name="adj"/>
                </a:avLst>
              </a:prstGeom>
              <a:solidFill>
                <a:srgbClr val="FF7E79"/>
              </a:solidFill>
              <a:ln cap="flat" cmpd="sng" w="25400">
                <a:solidFill>
                  <a:srgbClr val="BF900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QUALIFICATION</a:t>
                </a:r>
                <a:endParaRPr b="0" i="0" sz="4800" u="none" cap="none" strike="noStrike">
                  <a:solidFill>
                    <a:srgbClr val="5E5E5E"/>
                  </a:solidFill>
                  <a:latin typeface="Helvetica Neue"/>
                  <a:ea typeface="Helvetica Neue"/>
                  <a:cs typeface="Helvetica Neue"/>
                  <a:sym typeface="Helvetica Neue"/>
                </a:endParaRPr>
              </a:p>
            </p:txBody>
          </p:sp>
          <p:sp>
            <p:nvSpPr>
              <p:cNvPr id="188" name="Google Shape;188;p7"/>
              <p:cNvSpPr/>
              <p:nvPr/>
            </p:nvSpPr>
            <p:spPr>
              <a:xfrm>
                <a:off x="5731883" y="4588189"/>
                <a:ext cx="4738334" cy="2763515"/>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2400"/>
                  <a:buFont typeface="Arial"/>
                  <a:buNone/>
                </a:pPr>
                <a:r>
                  <a:rPr b="1" i="0" lang="fr-FR" sz="2400" u="none" cap="none" strike="noStrike">
                    <a:solidFill>
                      <a:srgbClr val="133986"/>
                    </a:solidFill>
                    <a:latin typeface="Arial"/>
                    <a:ea typeface="Arial"/>
                    <a:cs typeface="Arial"/>
                    <a:sym typeface="Arial"/>
                  </a:rPr>
                  <a:t>- Tests et essais</a:t>
                </a:r>
                <a:endParaRPr b="1" i="1"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1800"/>
                  <a:buFont typeface="Arial"/>
                  <a:buNone/>
                </a:pPr>
                <a:r>
                  <a:rPr b="0" i="0" lang="fr-FR" sz="1800" u="none" cap="none" strike="noStrike">
                    <a:solidFill>
                      <a:srgbClr val="133986"/>
                    </a:solidFill>
                    <a:latin typeface="Arial"/>
                    <a:ea typeface="Arial"/>
                    <a:cs typeface="Arial"/>
                    <a:sym typeface="Arial"/>
                  </a:rPr>
                  <a:t>- </a:t>
                </a:r>
                <a:r>
                  <a:rPr b="0" i="0" lang="fr-FR" sz="1800" u="none" cap="none" strike="noStrike">
                    <a:solidFill>
                      <a:srgbClr val="BEBEBE"/>
                    </a:solidFill>
                    <a:latin typeface="Arial"/>
                    <a:ea typeface="Arial"/>
                    <a:cs typeface="Arial"/>
                    <a:sym typeface="Arial"/>
                  </a:rPr>
                  <a:t>Certification CEM</a:t>
                </a:r>
                <a:endParaRPr/>
              </a:p>
              <a:p>
                <a:pPr indent="0" lvl="0" marL="0" marR="0" rtl="0" algn="l">
                  <a:lnSpc>
                    <a:spcPct val="100000"/>
                  </a:lnSpc>
                  <a:spcBef>
                    <a:spcPts val="0"/>
                  </a:spcBef>
                  <a:spcAft>
                    <a:spcPts val="0"/>
                  </a:spcAft>
                  <a:buClr>
                    <a:srgbClr val="5E5E5E"/>
                  </a:buClr>
                  <a:buSzPts val="1800"/>
                  <a:buFont typeface="Helvetica Neue"/>
                  <a:buNone/>
                </a:pPr>
                <a:r>
                  <a:t/>
                </a:r>
                <a:endParaRPr b="0" i="0" sz="1800" u="none" cap="none" strike="noStrike">
                  <a:solidFill>
                    <a:srgbClr val="BEBEBE"/>
                  </a:solidFill>
                  <a:latin typeface="Arial"/>
                  <a:ea typeface="Arial"/>
                  <a:cs typeface="Arial"/>
                  <a:sym typeface="Arial"/>
                </a:endParaRPr>
              </a:p>
              <a:p>
                <a:pPr indent="0" lvl="0" marL="0" marR="0" rtl="0" algn="l">
                  <a:lnSpc>
                    <a:spcPct val="100000"/>
                  </a:lnSpc>
                  <a:spcBef>
                    <a:spcPts val="0"/>
                  </a:spcBef>
                  <a:spcAft>
                    <a:spcPts val="0"/>
                  </a:spcAft>
                  <a:buClr>
                    <a:srgbClr val="BEBEBE"/>
                  </a:buClr>
                  <a:buSzPts val="1800"/>
                  <a:buFont typeface="Arial"/>
                  <a:buNone/>
                </a:pPr>
                <a:r>
                  <a:rPr b="0" i="0" lang="fr-FR" sz="1800" u="none" cap="none" strike="noStrike">
                    <a:solidFill>
                      <a:srgbClr val="BEBEBE"/>
                    </a:solidFill>
                    <a:latin typeface="Arial"/>
                    <a:ea typeface="Arial"/>
                    <a:cs typeface="Arial"/>
                    <a:sym typeface="Arial"/>
                  </a:rPr>
                  <a:t>- Conformité avec les spécifications (fiabilité, durabilité, adaptabilité en fonction du secteur)</a:t>
                </a:r>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grpSp>
        <p:pic>
          <p:nvPicPr>
            <p:cNvPr id="189" name="Google Shape;189;p7"/>
            <p:cNvPicPr preferRelativeResize="0"/>
            <p:nvPr/>
          </p:nvPicPr>
          <p:blipFill rotWithShape="1">
            <a:blip r:embed="rId3">
              <a:alphaModFix/>
            </a:blip>
            <a:srcRect b="0" l="0" r="0" t="0"/>
            <a:stretch/>
          </p:blipFill>
          <p:spPr>
            <a:xfrm>
              <a:off x="6468952" y="8827151"/>
              <a:ext cx="2595336" cy="1920548"/>
            </a:xfrm>
            <a:prstGeom prst="rect">
              <a:avLst/>
            </a:prstGeom>
            <a:noFill/>
            <a:ln>
              <a:noFill/>
            </a:ln>
          </p:spPr>
        </p:pic>
      </p:grpSp>
      <p:grpSp>
        <p:nvGrpSpPr>
          <p:cNvPr id="190" name="Google Shape;190;p7"/>
          <p:cNvGrpSpPr/>
          <p:nvPr/>
        </p:nvGrpSpPr>
        <p:grpSpPr>
          <a:xfrm>
            <a:off x="6909720" y="1159997"/>
            <a:ext cx="14605720" cy="4608551"/>
            <a:chOff x="6307493" y="1807162"/>
            <a:chExt cx="15115364" cy="4744102"/>
          </a:xfrm>
        </p:grpSpPr>
        <p:pic>
          <p:nvPicPr>
            <p:cNvPr id="191" name="Google Shape;191;p7"/>
            <p:cNvPicPr preferRelativeResize="0"/>
            <p:nvPr/>
          </p:nvPicPr>
          <p:blipFill rotWithShape="1">
            <a:blip r:embed="rId4">
              <a:alphaModFix/>
            </a:blip>
            <a:srcRect b="0" l="0" r="0" t="0"/>
            <a:stretch/>
          </p:blipFill>
          <p:spPr>
            <a:xfrm>
              <a:off x="7477314" y="1807162"/>
              <a:ext cx="13640899" cy="4744102"/>
            </a:xfrm>
            <a:prstGeom prst="rect">
              <a:avLst/>
            </a:prstGeom>
            <a:noFill/>
            <a:ln>
              <a:noFill/>
            </a:ln>
          </p:spPr>
        </p:pic>
        <p:sp>
          <p:nvSpPr>
            <p:cNvPr id="192" name="Google Shape;192;p7"/>
            <p:cNvSpPr/>
            <p:nvPr/>
          </p:nvSpPr>
          <p:spPr>
            <a:xfrm>
              <a:off x="6307493" y="2462470"/>
              <a:ext cx="4739895" cy="3641153"/>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93" name="Google Shape;193;p7"/>
            <p:cNvSpPr/>
            <p:nvPr/>
          </p:nvSpPr>
          <p:spPr>
            <a:xfrm>
              <a:off x="15052100" y="2491114"/>
              <a:ext cx="6370757" cy="3612509"/>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sp>
        <p:nvSpPr>
          <p:cNvPr id="194" name="Google Shape;194;p7"/>
          <p:cNvSpPr txBox="1"/>
          <p:nvPr/>
        </p:nvSpPr>
        <p:spPr>
          <a:xfrm>
            <a:off x="16499936" y="6198504"/>
            <a:ext cx="7884064" cy="964367"/>
          </a:xfrm>
          <a:prstGeom prst="rect">
            <a:avLst/>
          </a:prstGeom>
          <a:noFill/>
          <a:ln>
            <a:noFill/>
          </a:ln>
        </p:spPr>
        <p:txBody>
          <a:bodyPr anchorCtr="0" anchor="ctr" bIns="50800" lIns="50800" spcFirstLastPara="1" rIns="50800" wrap="square" tIns="50800">
            <a:spAutoFit/>
          </a:bodyPr>
          <a:lstStyle/>
          <a:p>
            <a:pPr indent="-342900" lvl="0" marL="342900" marR="0" rtl="0" algn="l">
              <a:lnSpc>
                <a:spcPct val="100000"/>
              </a:lnSpc>
              <a:spcBef>
                <a:spcPts val="0"/>
              </a:spcBef>
              <a:spcAft>
                <a:spcPts val="0"/>
              </a:spcAft>
              <a:buClr>
                <a:srgbClr val="002060"/>
              </a:buClr>
              <a:buSzPts val="2800"/>
              <a:buFont typeface="Roboto"/>
              <a:buChar char="-"/>
            </a:pPr>
            <a:r>
              <a:rPr b="0" i="0" lang="fr-FR" sz="2800" u="none" cap="none" strike="noStrike">
                <a:solidFill>
                  <a:srgbClr val="002060"/>
                </a:solidFill>
                <a:latin typeface="Roboto"/>
                <a:ea typeface="Roboto"/>
                <a:cs typeface="Roboto"/>
                <a:sym typeface="Roboto"/>
              </a:rPr>
              <a:t>critères d’acceptation d’une carte électronique</a:t>
            </a:r>
            <a:endParaRPr/>
          </a:p>
          <a:p>
            <a:pPr indent="-342900" lvl="0" marL="342900" marR="0" rtl="0" algn="l">
              <a:lnSpc>
                <a:spcPct val="100000"/>
              </a:lnSpc>
              <a:spcBef>
                <a:spcPts val="0"/>
              </a:spcBef>
              <a:spcAft>
                <a:spcPts val="0"/>
              </a:spcAft>
              <a:buClr>
                <a:srgbClr val="002060"/>
              </a:buClr>
              <a:buSzPts val="2800"/>
              <a:buFont typeface="Roboto"/>
              <a:buChar char="-"/>
            </a:pPr>
            <a:r>
              <a:rPr b="0" i="0" lang="fr-FR" sz="2800" u="none" cap="none" strike="noStrike">
                <a:solidFill>
                  <a:srgbClr val="002060"/>
                </a:solidFill>
                <a:latin typeface="Roboto"/>
                <a:ea typeface="Roboto"/>
                <a:cs typeface="Roboto"/>
                <a:sym typeface="Roboto"/>
              </a:rPr>
              <a:t>protocoles de tests</a:t>
            </a:r>
            <a:endParaRPr b="0" i="0" sz="2800" u="none" cap="none" strike="noStrike">
              <a:solidFill>
                <a:srgbClr val="002060"/>
              </a:solidFill>
              <a:latin typeface="Helvetica Neue"/>
              <a:ea typeface="Helvetica Neue"/>
              <a:cs typeface="Helvetica Neue"/>
              <a:sym typeface="Helvetica Neue"/>
            </a:endParaRPr>
          </a:p>
        </p:txBody>
      </p:sp>
      <p:pic>
        <p:nvPicPr>
          <p:cNvPr descr="Temps de rêve L 31984260" id="195" name="Google Shape;195;p7"/>
          <p:cNvPicPr preferRelativeResize="0"/>
          <p:nvPr/>
        </p:nvPicPr>
        <p:blipFill rotWithShape="1">
          <a:blip r:embed="rId5">
            <a:alphaModFix/>
          </a:blip>
          <a:srcRect b="0" l="0" r="0" t="0"/>
          <a:stretch/>
        </p:blipFill>
        <p:spPr>
          <a:xfrm>
            <a:off x="11229488" y="6037228"/>
            <a:ext cx="4206198" cy="2338646"/>
          </a:xfrm>
          <a:prstGeom prst="rect">
            <a:avLst/>
          </a:prstGeom>
          <a:noFill/>
          <a:ln>
            <a:noFill/>
          </a:ln>
        </p:spPr>
      </p:pic>
      <p:sp>
        <p:nvSpPr>
          <p:cNvPr id="196" name="Google Shape;196;p7"/>
          <p:cNvSpPr txBox="1"/>
          <p:nvPr/>
        </p:nvSpPr>
        <p:spPr>
          <a:xfrm>
            <a:off x="6096232" y="8560296"/>
            <a:ext cx="17221099" cy="484748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4800"/>
              <a:buFont typeface="Roboto"/>
              <a:buNone/>
            </a:pPr>
            <a:r>
              <a:rPr b="0" i="0" lang="fr-FR" sz="4800" u="none" cap="none" strike="noStrike">
                <a:solidFill>
                  <a:srgbClr val="002060"/>
                </a:solidFill>
                <a:latin typeface="Roboto"/>
                <a:ea typeface="Roboto"/>
                <a:cs typeface="Roboto"/>
                <a:sym typeface="Roboto"/>
              </a:rPr>
              <a:t>Il s’agit de mettre en œuvre l’environnement de mesures nécessaire à la validation des structures électroniques montées sur cartes réelles sans exclure les prototypes réalisés en interne.</a:t>
            </a:r>
            <a:endParaRPr/>
          </a:p>
          <a:p>
            <a:pPr indent="0" lvl="0" marL="0" marR="0" rtl="0" algn="just">
              <a:lnSpc>
                <a:spcPct val="100000"/>
              </a:lnSpc>
              <a:spcBef>
                <a:spcPts val="0"/>
              </a:spcBef>
              <a:spcAft>
                <a:spcPts val="0"/>
              </a:spcAft>
              <a:buClr>
                <a:srgbClr val="5E5E5E"/>
              </a:buClr>
              <a:buSzPts val="1200"/>
              <a:buFont typeface="Helvetica Neue"/>
              <a:buNone/>
            </a:pPr>
            <a:r>
              <a:t/>
            </a:r>
            <a:endParaRPr b="0" i="0" sz="1200" u="none" cap="none" strike="noStrike">
              <a:solidFill>
                <a:srgbClr val="002060"/>
              </a:solidFill>
              <a:latin typeface="Roboto"/>
              <a:ea typeface="Roboto"/>
              <a:cs typeface="Roboto"/>
              <a:sym typeface="Roboto"/>
            </a:endParaRPr>
          </a:p>
          <a:p>
            <a:pPr indent="0" lvl="0" marL="0" marR="0" rtl="0" algn="just">
              <a:lnSpc>
                <a:spcPct val="100000"/>
              </a:lnSpc>
              <a:spcBef>
                <a:spcPts val="0"/>
              </a:spcBef>
              <a:spcAft>
                <a:spcPts val="0"/>
              </a:spcAft>
              <a:buClr>
                <a:srgbClr val="5E5E5E"/>
              </a:buClr>
              <a:buSzPts val="900"/>
              <a:buFont typeface="Helvetica Neue"/>
              <a:buNone/>
            </a:pPr>
            <a:r>
              <a:t/>
            </a:r>
            <a:endParaRPr b="0" i="0" sz="900" u="none" cap="none" strike="noStrike">
              <a:solidFill>
                <a:srgbClr val="002060"/>
              </a:solidFill>
              <a:latin typeface="Roboto"/>
              <a:ea typeface="Roboto"/>
              <a:cs typeface="Roboto"/>
              <a:sym typeface="Roboto"/>
            </a:endParaRPr>
          </a:p>
          <a:p>
            <a:pPr indent="0" lvl="0" marL="0" marR="0" rtl="0" algn="just">
              <a:lnSpc>
                <a:spcPct val="100000"/>
              </a:lnSpc>
              <a:spcBef>
                <a:spcPts val="0"/>
              </a:spcBef>
              <a:spcAft>
                <a:spcPts val="0"/>
              </a:spcAft>
              <a:buClr>
                <a:srgbClr val="002060"/>
              </a:buClr>
              <a:buSzPts val="4800"/>
              <a:buFont typeface="Roboto"/>
              <a:buNone/>
            </a:pPr>
            <a:r>
              <a:rPr b="0" i="0" lang="fr-FR" sz="4800" u="none" cap="none" strike="noStrike">
                <a:solidFill>
                  <a:srgbClr val="002060"/>
                </a:solidFill>
                <a:latin typeface="Roboto"/>
                <a:ea typeface="Roboto"/>
                <a:cs typeface="Roboto"/>
                <a:sym typeface="Roboto"/>
              </a:rPr>
              <a:t>	- définition d’un protocole de tests</a:t>
            </a:r>
            <a:endParaRPr/>
          </a:p>
          <a:p>
            <a:pPr indent="0" lvl="0" marL="0" marR="0" rtl="0" algn="just">
              <a:lnSpc>
                <a:spcPct val="100000"/>
              </a:lnSpc>
              <a:spcBef>
                <a:spcPts val="0"/>
              </a:spcBef>
              <a:spcAft>
                <a:spcPts val="0"/>
              </a:spcAft>
              <a:buClr>
                <a:srgbClr val="002060"/>
              </a:buClr>
              <a:buSzPts val="4800"/>
              <a:buFont typeface="Roboto"/>
              <a:buNone/>
            </a:pPr>
            <a:r>
              <a:rPr b="0" i="0" lang="fr-FR" sz="4800" u="none" cap="none" strike="noStrike">
                <a:solidFill>
                  <a:srgbClr val="002060"/>
                </a:solidFill>
                <a:latin typeface="Roboto"/>
                <a:ea typeface="Roboto"/>
                <a:cs typeface="Roboto"/>
                <a:sym typeface="Roboto"/>
              </a:rPr>
              <a:t>	- mise en œuvre d’une procédure de tests</a:t>
            </a:r>
            <a:endParaRPr/>
          </a:p>
        </p:txBody>
      </p:sp>
      <p:pic>
        <p:nvPicPr>
          <p:cNvPr descr="important - Collège international Marie de France" id="197" name="Google Shape;197;p7"/>
          <p:cNvPicPr preferRelativeResize="0"/>
          <p:nvPr/>
        </p:nvPicPr>
        <p:blipFill rotWithShape="1">
          <a:blip r:embed="rId6">
            <a:alphaModFix/>
          </a:blip>
          <a:srcRect b="0" l="0" r="0" t="0"/>
          <a:stretch/>
        </p:blipFill>
        <p:spPr>
          <a:xfrm>
            <a:off x="987477" y="1641276"/>
            <a:ext cx="4580079" cy="30478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8"/>
          <p:cNvSpPr txBox="1"/>
          <p:nvPr/>
        </p:nvSpPr>
        <p:spPr>
          <a:xfrm>
            <a:off x="7048313" y="235474"/>
            <a:ext cx="147112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fr-FR" sz="3600" u="none" cap="none" strike="noStrike">
                <a:solidFill>
                  <a:srgbClr val="002060"/>
                </a:solidFill>
                <a:latin typeface="Arial"/>
                <a:ea typeface="Arial"/>
                <a:cs typeface="Arial"/>
                <a:sym typeface="Arial"/>
              </a:rPr>
              <a:t>FOCUS : </a:t>
            </a:r>
            <a:endParaRPr b="0" i="0" sz="3600" u="none" cap="none" strike="noStrike">
              <a:solidFill>
                <a:srgbClr val="5E5E5E"/>
              </a:solidFill>
              <a:latin typeface="Helvetica Neue"/>
              <a:ea typeface="Helvetica Neue"/>
              <a:cs typeface="Helvetica Neue"/>
              <a:sym typeface="Helvetica Neue"/>
            </a:endParaRPr>
          </a:p>
        </p:txBody>
      </p:sp>
      <p:sp>
        <p:nvSpPr>
          <p:cNvPr id="203" name="Google Shape;203;p8"/>
          <p:cNvSpPr/>
          <p:nvPr/>
        </p:nvSpPr>
        <p:spPr>
          <a:xfrm>
            <a:off x="664909" y="7141201"/>
            <a:ext cx="4902648" cy="2926306"/>
          </a:xfrm>
          <a:prstGeom prst="roundRect">
            <a:avLst>
              <a:gd fmla="val 16667" name="adj"/>
            </a:avLst>
          </a:prstGeom>
          <a:noFill/>
          <a:ln cap="flat" cmpd="sng" w="25400">
            <a:solidFill>
              <a:srgbClr val="AEABA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1600"/>
              <a:buFont typeface="Helvetica Neue"/>
              <a:buNone/>
            </a:pPr>
            <a:r>
              <a:t/>
            </a:r>
            <a:endParaRPr b="0" i="0" sz="16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2400"/>
              <a:buFont typeface="Arial"/>
              <a:buNone/>
            </a:pPr>
            <a:r>
              <a:rPr b="0" i="0" lang="fr-FR" sz="2400" u="none" cap="none" strike="noStrike">
                <a:solidFill>
                  <a:srgbClr val="133986"/>
                </a:solidFill>
                <a:latin typeface="Arial"/>
                <a:ea typeface="Arial"/>
                <a:cs typeface="Arial"/>
                <a:sym typeface="Arial"/>
              </a:rPr>
              <a:t>- Réparations de produits électroniques</a:t>
            </a:r>
            <a:endParaRPr b="0" i="1"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133986"/>
              </a:buClr>
              <a:buSzPts val="2400"/>
              <a:buFont typeface="Arial"/>
              <a:buNone/>
            </a:pPr>
            <a:r>
              <a:rPr b="0" i="0" lang="fr-FR" sz="2400" u="none" cap="none" strike="noStrike">
                <a:solidFill>
                  <a:srgbClr val="133986"/>
                </a:solidFill>
                <a:latin typeface="Arial"/>
                <a:ea typeface="Arial"/>
                <a:cs typeface="Arial"/>
                <a:sym typeface="Arial"/>
              </a:rPr>
              <a:t>- Installations </a:t>
            </a:r>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133986"/>
              </a:solidFill>
              <a:latin typeface="Arial"/>
              <a:ea typeface="Arial"/>
              <a:cs typeface="Arial"/>
              <a:sym typeface="Arial"/>
            </a:endParaRPr>
          </a:p>
          <a:p>
            <a:pPr indent="0" lvl="0" marL="0" marR="0" rtl="0" algn="l">
              <a:lnSpc>
                <a:spcPct val="100000"/>
              </a:lnSpc>
              <a:spcBef>
                <a:spcPts val="0"/>
              </a:spcBef>
              <a:spcAft>
                <a:spcPts val="0"/>
              </a:spcAft>
              <a:buClr>
                <a:srgbClr val="2C3E73"/>
              </a:buClr>
              <a:buSzPts val="2400"/>
              <a:buFont typeface="Arial"/>
              <a:buNone/>
            </a:pPr>
            <a:r>
              <a:rPr b="0" i="0" lang="fr-FR" sz="2400" u="none" cap="none" strike="noStrike">
                <a:solidFill>
                  <a:srgbClr val="2C3E73"/>
                </a:solidFill>
                <a:latin typeface="Arial"/>
                <a:ea typeface="Arial"/>
                <a:cs typeface="Arial"/>
                <a:sym typeface="Arial"/>
              </a:rPr>
              <a:t>- Conseils </a:t>
            </a:r>
            <a:endParaRPr b="0" i="0" sz="2400" u="none" cap="none" strike="noStrike">
              <a:solidFill>
                <a:srgbClr val="AEABAB"/>
              </a:solidFill>
              <a:latin typeface="Arial"/>
              <a:ea typeface="Arial"/>
              <a:cs typeface="Arial"/>
              <a:sym typeface="Arial"/>
            </a:endParaRPr>
          </a:p>
          <a:p>
            <a:pPr indent="0" lvl="0" marL="0" marR="0" rtl="0" algn="l">
              <a:lnSpc>
                <a:spcPct val="100000"/>
              </a:lnSpc>
              <a:spcBef>
                <a:spcPts val="0"/>
              </a:spcBef>
              <a:spcAft>
                <a:spcPts val="0"/>
              </a:spcAft>
              <a:buClr>
                <a:srgbClr val="BEBEBE"/>
              </a:buClr>
              <a:buSzPts val="2400"/>
              <a:buFont typeface="Arial"/>
              <a:buNone/>
            </a:pPr>
            <a:r>
              <a:rPr b="0" i="0" lang="fr-FR" sz="2400" u="none" cap="none" strike="noStrike">
                <a:solidFill>
                  <a:srgbClr val="BEBEBE"/>
                </a:solidFill>
                <a:latin typeface="Arial"/>
                <a:ea typeface="Arial"/>
                <a:cs typeface="Arial"/>
                <a:sym typeface="Arial"/>
              </a:rPr>
              <a:t>)</a:t>
            </a:r>
            <a:endParaRPr/>
          </a:p>
          <a:p>
            <a:pPr indent="0" lvl="0" marL="0" marR="0" rtl="0" algn="l">
              <a:lnSpc>
                <a:spcPct val="100000"/>
              </a:lnSpc>
              <a:spcBef>
                <a:spcPts val="0"/>
              </a:spcBef>
              <a:spcAft>
                <a:spcPts val="0"/>
              </a:spcAft>
              <a:buClr>
                <a:srgbClr val="5E5E5E"/>
              </a:buClr>
              <a:buSzPts val="2400"/>
              <a:buFont typeface="Helvetica Neue"/>
              <a:buNone/>
            </a:pPr>
            <a:r>
              <a:t/>
            </a:r>
            <a:endParaRPr b="0" i="0" sz="2400" u="none" cap="none" strike="noStrike">
              <a:solidFill>
                <a:srgbClr val="AEABAB"/>
              </a:solidFill>
              <a:latin typeface="Arial"/>
              <a:ea typeface="Arial"/>
              <a:cs typeface="Arial"/>
              <a:sym typeface="Arial"/>
            </a:endParaRPr>
          </a:p>
          <a:p>
            <a:pPr indent="-469900" lvl="0" marL="571500" marR="0" rtl="0" algn="ctr">
              <a:lnSpc>
                <a:spcPct val="100000"/>
              </a:lnSpc>
              <a:spcBef>
                <a:spcPts val="0"/>
              </a:spcBef>
              <a:spcAft>
                <a:spcPts val="0"/>
              </a:spcAft>
              <a:buClr>
                <a:srgbClr val="5E5E5E"/>
              </a:buClr>
              <a:buSzPts val="800"/>
              <a:buFont typeface="Helvetica Neue"/>
              <a:buNone/>
            </a:pPr>
            <a:r>
              <a:t/>
            </a:r>
            <a:endParaRPr b="0" i="0" sz="2400" u="none" cap="none" strike="noStrike">
              <a:solidFill>
                <a:srgbClr val="AEABAB"/>
              </a:solidFill>
              <a:latin typeface="Arial"/>
              <a:ea typeface="Arial"/>
              <a:cs typeface="Arial"/>
              <a:sym typeface="Arial"/>
            </a:endParaRPr>
          </a:p>
        </p:txBody>
      </p:sp>
      <p:pic>
        <p:nvPicPr>
          <p:cNvPr id="204" name="Google Shape;204;p8"/>
          <p:cNvPicPr preferRelativeResize="0"/>
          <p:nvPr/>
        </p:nvPicPr>
        <p:blipFill rotWithShape="1">
          <a:blip r:embed="rId3">
            <a:alphaModFix/>
          </a:blip>
          <a:srcRect b="0" l="0" r="0" t="0"/>
          <a:stretch/>
        </p:blipFill>
        <p:spPr>
          <a:xfrm>
            <a:off x="7813475" y="962761"/>
            <a:ext cx="13180969" cy="4608551"/>
          </a:xfrm>
          <a:prstGeom prst="rect">
            <a:avLst/>
          </a:prstGeom>
          <a:noFill/>
          <a:ln>
            <a:noFill/>
          </a:ln>
        </p:spPr>
      </p:pic>
      <p:sp>
        <p:nvSpPr>
          <p:cNvPr id="205" name="Google Shape;205;p8"/>
          <p:cNvSpPr/>
          <p:nvPr/>
        </p:nvSpPr>
        <p:spPr>
          <a:xfrm>
            <a:off x="6683097" y="1599345"/>
            <a:ext cx="4580080" cy="3537116"/>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06" name="Google Shape;206;p8"/>
          <p:cNvSpPr/>
          <p:nvPr/>
        </p:nvSpPr>
        <p:spPr>
          <a:xfrm>
            <a:off x="11297346" y="1599345"/>
            <a:ext cx="6637031" cy="3509290"/>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portant - Collège international Marie de France" id="207" name="Google Shape;207;p8"/>
          <p:cNvPicPr preferRelativeResize="0"/>
          <p:nvPr/>
        </p:nvPicPr>
        <p:blipFill rotWithShape="1">
          <a:blip r:embed="rId4">
            <a:alphaModFix/>
          </a:blip>
          <a:srcRect b="0" l="0" r="0" t="0"/>
          <a:stretch/>
        </p:blipFill>
        <p:spPr>
          <a:xfrm>
            <a:off x="987477" y="1641276"/>
            <a:ext cx="4580079" cy="3047834"/>
          </a:xfrm>
          <a:prstGeom prst="rect">
            <a:avLst/>
          </a:prstGeom>
          <a:noFill/>
          <a:ln>
            <a:noFill/>
          </a:ln>
        </p:spPr>
      </p:pic>
      <p:sp>
        <p:nvSpPr>
          <p:cNvPr id="208" name="Google Shape;208;p8"/>
          <p:cNvSpPr/>
          <p:nvPr/>
        </p:nvSpPr>
        <p:spPr>
          <a:xfrm>
            <a:off x="602901" y="5013038"/>
            <a:ext cx="5026664" cy="1942748"/>
          </a:xfrm>
          <a:prstGeom prst="roundRect">
            <a:avLst>
              <a:gd fmla="val 16667" name="adj"/>
            </a:avLst>
          </a:prstGeom>
          <a:solidFill>
            <a:srgbClr val="FF9300"/>
          </a:solidFill>
          <a:ln cap="flat" cmpd="sng" w="25400">
            <a:solidFill>
              <a:srgbClr val="00B050"/>
            </a:solidFill>
            <a:prstDash val="solid"/>
            <a:round/>
            <a:headEnd len="sm" w="sm" type="none"/>
            <a:tailEnd len="sm" w="sm" type="none"/>
          </a:ln>
        </p:spPr>
        <p:txBody>
          <a:bodyPr anchorCtr="0" anchor="ctr" bIns="288000" lIns="288000" spcFirstLastPara="1" rIns="288000" wrap="square" tIns="288000">
            <a:noAutofit/>
          </a:bodyPr>
          <a:lstStyle/>
          <a:p>
            <a:pPr indent="0" lvl="0" marL="0" marR="0" rtl="0" algn="ctr">
              <a:lnSpc>
                <a:spcPct val="100000"/>
              </a:lnSpc>
              <a:spcBef>
                <a:spcPts val="0"/>
              </a:spcBef>
              <a:spcAft>
                <a:spcPts val="0"/>
              </a:spcAft>
              <a:buClr>
                <a:schemeClr val="lt1"/>
              </a:buClr>
              <a:buSzPts val="2800"/>
              <a:buFont typeface="Arial"/>
              <a:buNone/>
            </a:pPr>
            <a:r>
              <a:rPr b="0" i="0" lang="fr-FR" sz="2800" u="none" cap="none" strike="noStrike">
                <a:solidFill>
                  <a:schemeClr val="lt1"/>
                </a:solidFill>
                <a:latin typeface="Arial"/>
                <a:ea typeface="Arial"/>
                <a:cs typeface="Arial"/>
                <a:sym typeface="Arial"/>
              </a:rPr>
              <a:t>MAINTENANCE</a:t>
            </a:r>
            <a:endParaRPr b="0" i="0" sz="4800" u="none" cap="none" strike="noStrike">
              <a:solidFill>
                <a:srgbClr val="5E5E5E"/>
              </a:solidFill>
              <a:latin typeface="Helvetica Neue"/>
              <a:ea typeface="Helvetica Neue"/>
              <a:cs typeface="Helvetica Neue"/>
              <a:sym typeface="Helvetica Neue"/>
            </a:endParaRPr>
          </a:p>
        </p:txBody>
      </p:sp>
      <p:pic>
        <p:nvPicPr>
          <p:cNvPr descr="Réparateur d'appareils électroménagers : un métier d'avenir pour un avenir  durable |Pôle emploi" id="209" name="Google Shape;209;p8"/>
          <p:cNvPicPr preferRelativeResize="0"/>
          <p:nvPr/>
        </p:nvPicPr>
        <p:blipFill rotWithShape="1">
          <a:blip r:embed="rId5">
            <a:alphaModFix/>
          </a:blip>
          <a:srcRect b="0" l="0" r="0" t="0"/>
          <a:stretch/>
        </p:blipFill>
        <p:spPr>
          <a:xfrm>
            <a:off x="1066669" y="10252922"/>
            <a:ext cx="3791232" cy="2313005"/>
          </a:xfrm>
          <a:prstGeom prst="rect">
            <a:avLst/>
          </a:prstGeom>
          <a:noFill/>
          <a:ln>
            <a:noFill/>
          </a:ln>
        </p:spPr>
      </p:pic>
      <p:sp>
        <p:nvSpPr>
          <p:cNvPr id="210" name="Google Shape;210;p8"/>
          <p:cNvSpPr txBox="1"/>
          <p:nvPr/>
        </p:nvSpPr>
        <p:spPr>
          <a:xfrm>
            <a:off x="13627564" y="5571312"/>
            <a:ext cx="10578636" cy="600164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1F3389"/>
              </a:buClr>
              <a:buSzPts val="3200"/>
              <a:buFont typeface="Roboto"/>
              <a:buNone/>
            </a:pPr>
            <a:r>
              <a:rPr b="0" i="0" lang="fr-FR" sz="3200" u="none" cap="none" strike="noStrike">
                <a:solidFill>
                  <a:srgbClr val="1F3389"/>
                </a:solidFill>
                <a:latin typeface="Roboto"/>
                <a:ea typeface="Roboto"/>
                <a:cs typeface="Roboto"/>
                <a:sym typeface="Roboto"/>
              </a:rPr>
              <a:t>L’indice de réparabilité a été déployé au 1er janvier 2021 sur les: </a:t>
            </a:r>
            <a:r>
              <a:rPr b="1" i="0" lang="fr-FR" sz="3200" u="none" cap="none" strike="noStrike">
                <a:solidFill>
                  <a:srgbClr val="1F3389"/>
                </a:solidFill>
                <a:latin typeface="Roboto"/>
                <a:ea typeface="Roboto"/>
                <a:cs typeface="Roboto"/>
                <a:sym typeface="Roboto"/>
              </a:rPr>
              <a:t>smartphones, ordinateurs portables, téléviseurs, tondeuses à gazon, lave-linges hublot.</a:t>
            </a:r>
            <a:endParaRPr/>
          </a:p>
          <a:p>
            <a:pPr indent="0" lvl="0" marL="0" marR="0" rtl="0" algn="just">
              <a:lnSpc>
                <a:spcPct val="100000"/>
              </a:lnSpc>
              <a:spcBef>
                <a:spcPts val="0"/>
              </a:spcBef>
              <a:spcAft>
                <a:spcPts val="0"/>
              </a:spcAft>
              <a:buClr>
                <a:srgbClr val="5E5E5E"/>
              </a:buClr>
              <a:buSzPts val="3200"/>
              <a:buFont typeface="Helvetica Neue"/>
              <a:buNone/>
            </a:pPr>
            <a:r>
              <a:t/>
            </a:r>
            <a:endParaRPr b="0" i="0" sz="3200" u="none" cap="none" strike="noStrike">
              <a:solidFill>
                <a:srgbClr val="1F3389"/>
              </a:solidFill>
              <a:latin typeface="Roboto"/>
              <a:ea typeface="Roboto"/>
              <a:cs typeface="Roboto"/>
              <a:sym typeface="Roboto"/>
            </a:endParaRPr>
          </a:p>
          <a:p>
            <a:pPr indent="0" lvl="0" marL="0" marR="0" rtl="0" algn="just">
              <a:lnSpc>
                <a:spcPct val="100000"/>
              </a:lnSpc>
              <a:spcBef>
                <a:spcPts val="0"/>
              </a:spcBef>
              <a:spcAft>
                <a:spcPts val="0"/>
              </a:spcAft>
              <a:buClr>
                <a:srgbClr val="1F3389"/>
              </a:buClr>
              <a:buSzPts val="3200"/>
              <a:buFont typeface="Roboto"/>
              <a:buNone/>
            </a:pPr>
            <a:r>
              <a:rPr b="0" i="0" lang="fr-FR" sz="3200" u="none" cap="none" strike="noStrike">
                <a:solidFill>
                  <a:srgbClr val="1F3389"/>
                </a:solidFill>
                <a:latin typeface="Roboto"/>
                <a:ea typeface="Roboto"/>
                <a:cs typeface="Roboto"/>
                <a:sym typeface="Roboto"/>
              </a:rPr>
              <a:t>Depuis le 4 novembre 2022, quatre nouvelles catégories </a:t>
            </a:r>
            <a:r>
              <a:rPr b="1" i="0" lang="fr-FR" sz="3200" u="none" cap="none" strike="noStrike">
                <a:solidFill>
                  <a:srgbClr val="1F3389"/>
                </a:solidFill>
                <a:latin typeface="Roboto"/>
                <a:ea typeface="Roboto"/>
                <a:cs typeface="Roboto"/>
                <a:sym typeface="Roboto"/>
              </a:rPr>
              <a:t>lave-linges top, lave-vaisselles, aspirateurs, nettoyeurs haute-pression. </a:t>
            </a:r>
            <a:endParaRPr/>
          </a:p>
          <a:p>
            <a:pPr indent="0" lvl="0" marL="0" marR="0" rtl="0" algn="just">
              <a:lnSpc>
                <a:spcPct val="100000"/>
              </a:lnSpc>
              <a:spcBef>
                <a:spcPts val="0"/>
              </a:spcBef>
              <a:spcAft>
                <a:spcPts val="0"/>
              </a:spcAft>
              <a:buClr>
                <a:srgbClr val="5E5E5E"/>
              </a:buClr>
              <a:buSzPts val="3200"/>
              <a:buFont typeface="Helvetica Neue"/>
              <a:buNone/>
            </a:pPr>
            <a:r>
              <a:t/>
            </a:r>
            <a:endParaRPr b="0" i="0" sz="3200" u="none" cap="none" strike="noStrike">
              <a:solidFill>
                <a:srgbClr val="1F3389"/>
              </a:solidFill>
              <a:latin typeface="Roboto"/>
              <a:ea typeface="Roboto"/>
              <a:cs typeface="Roboto"/>
              <a:sym typeface="Roboto"/>
            </a:endParaRPr>
          </a:p>
          <a:p>
            <a:pPr indent="0" lvl="0" marL="0" marR="0" rtl="0" algn="just">
              <a:lnSpc>
                <a:spcPct val="100000"/>
              </a:lnSpc>
              <a:spcBef>
                <a:spcPts val="0"/>
              </a:spcBef>
              <a:spcAft>
                <a:spcPts val="0"/>
              </a:spcAft>
              <a:buClr>
                <a:srgbClr val="1F3389"/>
              </a:buClr>
              <a:buSzPts val="3200"/>
              <a:buFont typeface="Roboto"/>
              <a:buNone/>
            </a:pPr>
            <a:r>
              <a:rPr b="1" i="0" lang="fr-FR" sz="3200" u="none" cap="none" strike="noStrike">
                <a:solidFill>
                  <a:srgbClr val="1F3389"/>
                </a:solidFill>
                <a:latin typeface="Roboto"/>
                <a:ea typeface="Roboto"/>
                <a:cs typeface="Roboto"/>
                <a:sym typeface="Roboto"/>
              </a:rPr>
              <a:t>À horizon 2024</a:t>
            </a:r>
            <a:r>
              <a:rPr b="0" i="0" lang="fr-FR" sz="3200" u="none" cap="none" strike="noStrike">
                <a:solidFill>
                  <a:srgbClr val="1F3389"/>
                </a:solidFill>
                <a:latin typeface="Roboto"/>
                <a:ea typeface="Roboto"/>
                <a:cs typeface="Roboto"/>
                <a:sym typeface="Roboto"/>
              </a:rPr>
              <a:t>, la loi anti-gaspillage pour une économie circulaire prévoit que cet indice devienne un </a:t>
            </a:r>
            <a:r>
              <a:rPr b="1" i="0" lang="fr-FR" sz="3200" u="none" cap="none" strike="noStrike">
                <a:solidFill>
                  <a:srgbClr val="1F3389"/>
                </a:solidFill>
                <a:latin typeface="Roboto"/>
                <a:ea typeface="Roboto"/>
                <a:cs typeface="Roboto"/>
                <a:sym typeface="Roboto"/>
              </a:rPr>
              <a:t>indice de durabilité</a:t>
            </a:r>
            <a:r>
              <a:rPr b="0" i="0" lang="fr-FR" sz="3200" u="none" cap="none" strike="noStrike">
                <a:solidFill>
                  <a:srgbClr val="1F3389"/>
                </a:solidFill>
                <a:latin typeface="Roboto"/>
                <a:ea typeface="Roboto"/>
                <a:cs typeface="Roboto"/>
                <a:sym typeface="Roboto"/>
              </a:rPr>
              <a:t>, notamment par l’ajout de nouveaux critères comme la robustesse ou la fiabilité des produits</a:t>
            </a:r>
            <a:endParaRPr/>
          </a:p>
        </p:txBody>
      </p:sp>
      <p:pic>
        <p:nvPicPr>
          <p:cNvPr id="211" name="Google Shape;211;p8"/>
          <p:cNvPicPr preferRelativeResize="0"/>
          <p:nvPr/>
        </p:nvPicPr>
        <p:blipFill rotWithShape="1">
          <a:blip r:embed="rId6">
            <a:alphaModFix/>
          </a:blip>
          <a:srcRect b="0" l="0" r="0" t="0"/>
          <a:stretch/>
        </p:blipFill>
        <p:spPr>
          <a:xfrm>
            <a:off x="6362938" y="5585066"/>
            <a:ext cx="5220398" cy="2559623"/>
          </a:xfrm>
          <a:prstGeom prst="rect">
            <a:avLst/>
          </a:prstGeom>
          <a:noFill/>
          <a:ln>
            <a:noFill/>
          </a:ln>
        </p:spPr>
      </p:pic>
      <p:pic>
        <p:nvPicPr>
          <p:cNvPr descr="Fairphone 3 erhält Bestnoten von iFixit, modulares Konzept geht auf -  WinFuture.de" id="212" name="Google Shape;212;p8"/>
          <p:cNvPicPr preferRelativeResize="0"/>
          <p:nvPr/>
        </p:nvPicPr>
        <p:blipFill rotWithShape="1">
          <a:blip r:embed="rId7">
            <a:alphaModFix/>
          </a:blip>
          <a:srcRect b="0" l="0" r="0" t="0"/>
          <a:stretch/>
        </p:blipFill>
        <p:spPr>
          <a:xfrm>
            <a:off x="6221952" y="8742201"/>
            <a:ext cx="7265447" cy="4386514"/>
          </a:xfrm>
          <a:prstGeom prst="rect">
            <a:avLst/>
          </a:prstGeom>
          <a:noFill/>
          <a:ln>
            <a:noFill/>
          </a:ln>
        </p:spPr>
      </p:pic>
      <p:sp>
        <p:nvSpPr>
          <p:cNvPr id="213" name="Google Shape;213;p8"/>
          <p:cNvSpPr txBox="1"/>
          <p:nvPr/>
        </p:nvSpPr>
        <p:spPr>
          <a:xfrm>
            <a:off x="5451476" y="12557840"/>
            <a:ext cx="9099549" cy="471924"/>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2400"/>
              <a:buFont typeface="Montserrat"/>
              <a:buNone/>
            </a:pPr>
            <a:r>
              <a:rPr b="1" i="0" lang="fr-FR" sz="2400" u="none" cap="none" strike="noStrike">
                <a:solidFill>
                  <a:srgbClr val="5E5E5E"/>
                </a:solidFill>
                <a:latin typeface="Montserrat"/>
                <a:ea typeface="Montserrat"/>
                <a:cs typeface="Montserrat"/>
                <a:sym typeface="Montserrat"/>
              </a:rPr>
              <a:t>Le smartphone le plus réparable du monde 9,4/10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9"/>
          <p:cNvSpPr txBox="1"/>
          <p:nvPr/>
        </p:nvSpPr>
        <p:spPr>
          <a:xfrm>
            <a:off x="330200" y="4788031"/>
            <a:ext cx="22617723" cy="84330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4000"/>
              <a:buFont typeface="Arial"/>
              <a:buNone/>
            </a:pPr>
            <a:r>
              <a:rPr b="0" i="0" lang="fr-FR" sz="4000" u="none" cap="none" strike="noStrike">
                <a:solidFill>
                  <a:srgbClr val="002060"/>
                </a:solidFill>
                <a:latin typeface="Arial"/>
                <a:ea typeface="Arial"/>
                <a:cs typeface="Arial"/>
                <a:sym typeface="Arial"/>
              </a:rPr>
              <a:t>Par ailleurs les apprenants devront être </a:t>
            </a:r>
            <a:r>
              <a:rPr b="1" i="0" lang="fr-FR" sz="4000" u="none" cap="none" strike="noStrike">
                <a:solidFill>
                  <a:srgbClr val="002060"/>
                </a:solidFill>
                <a:latin typeface="Arial"/>
                <a:ea typeface="Arial"/>
                <a:cs typeface="Arial"/>
                <a:sym typeface="Arial"/>
              </a:rPr>
              <a:t>acculturés* aux processus de fabrication industriel </a:t>
            </a:r>
            <a:r>
              <a:rPr b="0" i="0" lang="fr-FR" sz="4000" u="none" cap="none" strike="noStrike">
                <a:solidFill>
                  <a:srgbClr val="002060"/>
                </a:solidFill>
                <a:latin typeface="Arial"/>
                <a:ea typeface="Arial"/>
                <a:cs typeface="Arial"/>
                <a:sym typeface="Arial"/>
              </a:rPr>
              <a:t>des </a:t>
            </a:r>
            <a:r>
              <a:rPr b="1" i="0" lang="fr-FR" sz="4000" u="none" cap="none" strike="noStrike">
                <a:solidFill>
                  <a:srgbClr val="002060"/>
                </a:solidFill>
                <a:latin typeface="Arial"/>
                <a:ea typeface="Arial"/>
                <a:cs typeface="Arial"/>
                <a:sym typeface="Arial"/>
              </a:rPr>
              <a:t>PCB</a:t>
            </a:r>
            <a:r>
              <a:rPr b="0" i="0" lang="fr-FR" sz="4000" u="none" cap="none" strike="noStrike">
                <a:solidFill>
                  <a:srgbClr val="002060"/>
                </a:solidFill>
                <a:latin typeface="Arial"/>
                <a:ea typeface="Arial"/>
                <a:cs typeface="Arial"/>
                <a:sym typeface="Arial"/>
              </a:rPr>
              <a:t> (Printed Circuit Board), dans ces différentes phases. Ils doivent également connaître le processus d’assemblage de cartes électroniques </a:t>
            </a:r>
            <a:r>
              <a:rPr b="1" i="0" lang="fr-FR" sz="4000" u="none" cap="none" strike="noStrike">
                <a:solidFill>
                  <a:srgbClr val="002060"/>
                </a:solidFill>
                <a:latin typeface="Arial"/>
                <a:ea typeface="Arial"/>
                <a:cs typeface="Arial"/>
                <a:sym typeface="Arial"/>
              </a:rPr>
              <a:t>PCBA</a:t>
            </a:r>
            <a:r>
              <a:rPr b="0" i="0" lang="fr-FR" sz="4000" u="none" cap="none" strike="noStrike">
                <a:solidFill>
                  <a:srgbClr val="002060"/>
                </a:solidFill>
                <a:latin typeface="Arial"/>
                <a:ea typeface="Arial"/>
                <a:cs typeface="Arial"/>
                <a:sym typeface="Arial"/>
              </a:rPr>
              <a:t>(Printed Circuit Board Assembly), </a:t>
            </a:r>
            <a:endParaRPr/>
          </a:p>
          <a:p>
            <a:pPr indent="0" lvl="0" marL="0" marR="0" rtl="0" algn="l">
              <a:lnSpc>
                <a:spcPct val="100000"/>
              </a:lnSpc>
              <a:spcBef>
                <a:spcPts val="0"/>
              </a:spcBef>
              <a:spcAft>
                <a:spcPts val="0"/>
              </a:spcAft>
              <a:buClr>
                <a:srgbClr val="5E5E5E"/>
              </a:buClr>
              <a:buSzPts val="4000"/>
              <a:buFont typeface="Helvetica Neue"/>
              <a:buNone/>
            </a:pPr>
            <a:r>
              <a:t/>
            </a:r>
            <a:endParaRPr b="1" i="0" sz="40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3200"/>
              <a:buFont typeface="Arial"/>
              <a:buNone/>
            </a:pPr>
            <a:r>
              <a:rPr b="0" i="1" lang="fr-FR" sz="3200" u="none" cap="none" strike="noStrike">
                <a:solidFill>
                  <a:srgbClr val="002060"/>
                </a:solidFill>
                <a:latin typeface="Arial"/>
                <a:ea typeface="Arial"/>
                <a:cs typeface="Arial"/>
                <a:sym typeface="Arial"/>
              </a:rPr>
              <a:t>*Vidéos, visites d’entreprises, PFMP, stages, conférences,</a:t>
            </a:r>
            <a:endParaRPr/>
          </a:p>
          <a:p>
            <a:pPr indent="0" lvl="0" marL="0" marR="0" rtl="0" algn="l">
              <a:lnSpc>
                <a:spcPct val="100000"/>
              </a:lnSpc>
              <a:spcBef>
                <a:spcPts val="0"/>
              </a:spcBef>
              <a:spcAft>
                <a:spcPts val="0"/>
              </a:spcAft>
              <a:buClr>
                <a:srgbClr val="5E5E5E"/>
              </a:buClr>
              <a:buSzPts val="4000"/>
              <a:buFont typeface="Helvetica Neue"/>
              <a:buNone/>
            </a:pPr>
            <a:r>
              <a:t/>
            </a:r>
            <a:endParaRPr b="1" i="0" sz="40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5E5E5E"/>
              </a:buClr>
              <a:buSzPts val="4000"/>
              <a:buFont typeface="Helvetica Neue"/>
              <a:buNone/>
            </a:pPr>
            <a:r>
              <a:t/>
            </a:r>
            <a:endParaRPr b="1" i="0" sz="40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4000"/>
              <a:buFont typeface="Arial"/>
              <a:buNone/>
            </a:pPr>
            <a:r>
              <a:rPr b="1" i="0" lang="fr-FR" sz="4000" u="none" cap="none" strike="noStrike">
                <a:solidFill>
                  <a:srgbClr val="002060"/>
                </a:solidFill>
                <a:latin typeface="Arial"/>
                <a:ea typeface="Arial"/>
                <a:cs typeface="Arial"/>
                <a:sym typeface="Arial"/>
              </a:rPr>
              <a:t>Le processus de fabrication d’un PCB</a:t>
            </a:r>
            <a:endParaRPr b="0" i="0" sz="4000" u="none" cap="none" strike="noStrike">
              <a:solidFill>
                <a:srgbClr val="002060"/>
              </a:solidFill>
              <a:latin typeface="Arial"/>
              <a:ea typeface="Arial"/>
              <a:cs typeface="Arial"/>
              <a:sym typeface="Arial"/>
            </a:endParaRPr>
          </a:p>
          <a:p>
            <a:pPr indent="0" lvl="0" marL="457200" marR="0" rtl="0" algn="l">
              <a:lnSpc>
                <a:spcPct val="100000"/>
              </a:lnSpc>
              <a:spcBef>
                <a:spcPts val="1800"/>
              </a:spcBef>
              <a:spcAft>
                <a:spcPts val="0"/>
              </a:spcAft>
              <a:buClr>
                <a:srgbClr val="002060"/>
              </a:buClr>
              <a:buSzPts val="4000"/>
              <a:buFont typeface="Arial"/>
              <a:buNone/>
            </a:pPr>
            <a:r>
              <a:rPr b="0" i="0" lang="fr-FR" sz="4000" u="none" cap="none" strike="noStrike">
                <a:solidFill>
                  <a:srgbClr val="002060"/>
                </a:solidFill>
                <a:latin typeface="Arial"/>
                <a:ea typeface="Arial"/>
                <a:cs typeface="Arial"/>
                <a:sym typeface="Arial"/>
              </a:rPr>
              <a:t> </a:t>
            </a:r>
            <a:endParaRPr/>
          </a:p>
          <a:p>
            <a:pPr indent="0" lvl="0" marL="457200" marR="0" rtl="0" algn="l">
              <a:lnSpc>
                <a:spcPct val="100000"/>
              </a:lnSpc>
              <a:spcBef>
                <a:spcPts val="2200"/>
              </a:spcBef>
              <a:spcAft>
                <a:spcPts val="0"/>
              </a:spcAft>
              <a:buClr>
                <a:srgbClr val="5E5E5E"/>
              </a:buClr>
              <a:buSzPts val="4000"/>
              <a:buFont typeface="Helvetica Neue"/>
              <a:buNone/>
            </a:pPr>
            <a:r>
              <a:t/>
            </a:r>
            <a:endParaRPr b="0" i="0" sz="4000" u="none" cap="none" strike="noStrike">
              <a:solidFill>
                <a:srgbClr val="002060"/>
              </a:solidFill>
              <a:latin typeface="Arial"/>
              <a:ea typeface="Arial"/>
              <a:cs typeface="Arial"/>
              <a:sym typeface="Arial"/>
            </a:endParaRPr>
          </a:p>
          <a:p>
            <a:pPr indent="0" lvl="0" marL="0" marR="0" rtl="0" algn="r">
              <a:lnSpc>
                <a:spcPct val="100000"/>
              </a:lnSpc>
              <a:spcBef>
                <a:spcPts val="2200"/>
              </a:spcBef>
              <a:spcAft>
                <a:spcPts val="0"/>
              </a:spcAft>
              <a:buClr>
                <a:srgbClr val="5E5E5E"/>
              </a:buClr>
              <a:buSzPts val="4000"/>
              <a:buFont typeface="Helvetica Neue"/>
              <a:buNone/>
            </a:pPr>
            <a:r>
              <a:t/>
            </a:r>
            <a:endParaRPr b="0" i="0" sz="4000" u="none" cap="none" strike="noStrike">
              <a:solidFill>
                <a:srgbClr val="002060"/>
              </a:solidFill>
              <a:latin typeface="Arial"/>
              <a:ea typeface="Arial"/>
              <a:cs typeface="Arial"/>
              <a:sym typeface="Arial"/>
            </a:endParaRPr>
          </a:p>
          <a:p>
            <a:pPr indent="0" lvl="0" marL="0" marR="0" rtl="0" algn="r">
              <a:lnSpc>
                <a:spcPct val="100000"/>
              </a:lnSpc>
              <a:spcBef>
                <a:spcPts val="2200"/>
              </a:spcBef>
              <a:spcAft>
                <a:spcPts val="0"/>
              </a:spcAft>
              <a:buClr>
                <a:srgbClr val="002060"/>
              </a:buClr>
              <a:buSzPts val="4000"/>
              <a:buFont typeface="Arial"/>
              <a:buNone/>
            </a:pPr>
            <a:r>
              <a:rPr b="1" i="0" lang="fr-FR" sz="4000" u="none" cap="none" strike="noStrike">
                <a:solidFill>
                  <a:srgbClr val="002060"/>
                </a:solidFill>
                <a:latin typeface="Arial"/>
                <a:ea typeface="Arial"/>
                <a:cs typeface="Arial"/>
                <a:sym typeface="Arial"/>
              </a:rPr>
              <a:t>Processus d’assemblage d’un PCB (PCBA)</a:t>
            </a:r>
            <a:endParaRPr b="1" i="0" sz="4000" u="none" cap="none" strike="noStrike">
              <a:solidFill>
                <a:srgbClr val="002060"/>
              </a:solidFill>
              <a:latin typeface="Arial"/>
              <a:ea typeface="Arial"/>
              <a:cs typeface="Arial"/>
              <a:sym typeface="Arial"/>
            </a:endParaRPr>
          </a:p>
        </p:txBody>
      </p:sp>
      <p:pic>
        <p:nvPicPr>
          <p:cNvPr id="219" name="Google Shape;219;p9"/>
          <p:cNvPicPr preferRelativeResize="0"/>
          <p:nvPr/>
        </p:nvPicPr>
        <p:blipFill rotWithShape="1">
          <a:blip r:embed="rId3">
            <a:alphaModFix/>
          </a:blip>
          <a:srcRect b="0" l="0" r="0" t="0"/>
          <a:stretch/>
        </p:blipFill>
        <p:spPr>
          <a:xfrm>
            <a:off x="6617677" y="9816970"/>
            <a:ext cx="8303778" cy="2783303"/>
          </a:xfrm>
          <a:prstGeom prst="rect">
            <a:avLst/>
          </a:prstGeom>
          <a:noFill/>
          <a:ln>
            <a:noFill/>
          </a:ln>
        </p:spPr>
      </p:pic>
      <p:grpSp>
        <p:nvGrpSpPr>
          <p:cNvPr id="220" name="Google Shape;220;p9"/>
          <p:cNvGrpSpPr/>
          <p:nvPr/>
        </p:nvGrpSpPr>
        <p:grpSpPr>
          <a:xfrm>
            <a:off x="7530922" y="179480"/>
            <a:ext cx="13792920" cy="4608551"/>
            <a:chOff x="7734122" y="1159997"/>
            <a:chExt cx="13792920" cy="4608551"/>
          </a:xfrm>
        </p:grpSpPr>
        <p:pic>
          <p:nvPicPr>
            <p:cNvPr id="221" name="Google Shape;221;p9"/>
            <p:cNvPicPr preferRelativeResize="0"/>
            <p:nvPr/>
          </p:nvPicPr>
          <p:blipFill rotWithShape="1">
            <a:blip r:embed="rId4">
              <a:alphaModFix/>
            </a:blip>
            <a:srcRect b="0" l="0" r="0" t="0"/>
            <a:stretch/>
          </p:blipFill>
          <p:spPr>
            <a:xfrm>
              <a:off x="8040098" y="1159997"/>
              <a:ext cx="13180969" cy="4608551"/>
            </a:xfrm>
            <a:prstGeom prst="rect">
              <a:avLst/>
            </a:prstGeom>
            <a:noFill/>
            <a:ln>
              <a:noFill/>
            </a:ln>
          </p:spPr>
        </p:pic>
        <p:grpSp>
          <p:nvGrpSpPr>
            <p:cNvPr id="222" name="Google Shape;222;p9"/>
            <p:cNvGrpSpPr/>
            <p:nvPr/>
          </p:nvGrpSpPr>
          <p:grpSpPr>
            <a:xfrm>
              <a:off x="7734122" y="1893038"/>
              <a:ext cx="13792920" cy="3537116"/>
              <a:chOff x="7722520" y="1796581"/>
              <a:chExt cx="13792920" cy="3537116"/>
            </a:xfrm>
          </p:grpSpPr>
          <p:sp>
            <p:nvSpPr>
              <p:cNvPr id="223" name="Google Shape;223;p9"/>
              <p:cNvSpPr/>
              <p:nvPr/>
            </p:nvSpPr>
            <p:spPr>
              <a:xfrm>
                <a:off x="7722520" y="1796581"/>
                <a:ext cx="7619079" cy="3537116"/>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24" name="Google Shape;224;p9"/>
              <p:cNvSpPr/>
              <p:nvPr/>
            </p:nvSpPr>
            <p:spPr>
              <a:xfrm>
                <a:off x="18186400" y="1824407"/>
                <a:ext cx="3329040" cy="3509290"/>
              </a:xfrm>
              <a:prstGeom prst="roundRect">
                <a:avLst>
                  <a:gd fmla="val 16667" name="adj"/>
                </a:avLst>
              </a:prstGeom>
              <a:solidFill>
                <a:srgbClr val="151515">
                  <a:alpha val="61568"/>
                </a:srgbClr>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grpSp>
      <p:pic>
        <p:nvPicPr>
          <p:cNvPr descr="important - Collège international Marie de France" id="225" name="Google Shape;225;p9"/>
          <p:cNvPicPr preferRelativeResize="0"/>
          <p:nvPr/>
        </p:nvPicPr>
        <p:blipFill rotWithShape="1">
          <a:blip r:embed="rId5">
            <a:alphaModFix/>
          </a:blip>
          <a:srcRect b="0" l="0" r="0" t="0"/>
          <a:stretch/>
        </p:blipFill>
        <p:spPr>
          <a:xfrm>
            <a:off x="987477" y="1641276"/>
            <a:ext cx="4580079" cy="30478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