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00503000000020004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lAv7avrha4aRz1ykgikMQiD6a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65423"/>
  </p:normalViewPr>
  <p:slideViewPr>
    <p:cSldViewPr snapToGrid="0">
      <p:cViewPr varScale="1">
        <p:scale>
          <a:sx n="39" d="100"/>
          <a:sy n="39" d="100"/>
        </p:scale>
        <p:origin x="1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Facchin" userId="e39b5f51-7373-4d8a-a00e-68545bfcca61" providerId="ADAL" clId="{816F2759-3DAE-2E43-B8EA-4042953681BB}"/>
    <pc:docChg chg="custSel modSld">
      <pc:chgData name="Alexandre Facchin" userId="e39b5f51-7373-4d8a-a00e-68545bfcca61" providerId="ADAL" clId="{816F2759-3DAE-2E43-B8EA-4042953681BB}" dt="2023-05-12T07:18:31.394" v="1080" actId="20577"/>
      <pc:docMkLst>
        <pc:docMk/>
      </pc:docMkLst>
      <pc:sldChg chg="modNotesTx">
        <pc:chgData name="Alexandre Facchin" userId="e39b5f51-7373-4d8a-a00e-68545bfcca61" providerId="ADAL" clId="{816F2759-3DAE-2E43-B8EA-4042953681BB}" dt="2023-05-12T07:03:57.402" v="0" actId="20577"/>
        <pc:sldMkLst>
          <pc:docMk/>
          <pc:sldMk cId="0" sldId="261"/>
        </pc:sldMkLst>
      </pc:sldChg>
      <pc:sldChg chg="modNotesTx">
        <pc:chgData name="Alexandre Facchin" userId="e39b5f51-7373-4d8a-a00e-68545bfcca61" providerId="ADAL" clId="{816F2759-3DAE-2E43-B8EA-4042953681BB}" dt="2023-05-12T07:04:05.070" v="1" actId="20577"/>
        <pc:sldMkLst>
          <pc:docMk/>
          <pc:sldMk cId="0" sldId="262"/>
        </pc:sldMkLst>
      </pc:sldChg>
      <pc:sldChg chg="modNotesTx">
        <pc:chgData name="Alexandre Facchin" userId="e39b5f51-7373-4d8a-a00e-68545bfcca61" providerId="ADAL" clId="{816F2759-3DAE-2E43-B8EA-4042953681BB}" dt="2023-05-12T07:04:11.258" v="2" actId="20577"/>
        <pc:sldMkLst>
          <pc:docMk/>
          <pc:sldMk cId="0" sldId="264"/>
        </pc:sldMkLst>
      </pc:sldChg>
      <pc:sldChg chg="modNotesTx">
        <pc:chgData name="Alexandre Facchin" userId="e39b5f51-7373-4d8a-a00e-68545bfcca61" providerId="ADAL" clId="{816F2759-3DAE-2E43-B8EA-4042953681BB}" dt="2023-05-12T07:04:16.529" v="3" actId="20577"/>
        <pc:sldMkLst>
          <pc:docMk/>
          <pc:sldMk cId="0" sldId="265"/>
        </pc:sldMkLst>
      </pc:sldChg>
      <pc:sldChg chg="modNotesTx">
        <pc:chgData name="Alexandre Facchin" userId="e39b5f51-7373-4d8a-a00e-68545bfcca61" providerId="ADAL" clId="{816F2759-3DAE-2E43-B8EA-4042953681BB}" dt="2023-05-12T07:04:22.371" v="4" actId="20577"/>
        <pc:sldMkLst>
          <pc:docMk/>
          <pc:sldMk cId="0" sldId="266"/>
        </pc:sldMkLst>
      </pc:sldChg>
      <pc:sldChg chg="modNotesTx">
        <pc:chgData name="Alexandre Facchin" userId="e39b5f51-7373-4d8a-a00e-68545bfcca61" providerId="ADAL" clId="{816F2759-3DAE-2E43-B8EA-4042953681BB}" dt="2023-05-12T07:06:02.832" v="134" actId="20577"/>
        <pc:sldMkLst>
          <pc:docMk/>
          <pc:sldMk cId="0" sldId="268"/>
        </pc:sldMkLst>
      </pc:sldChg>
      <pc:sldChg chg="modNotesTx">
        <pc:chgData name="Alexandre Facchin" userId="e39b5f51-7373-4d8a-a00e-68545bfcca61" providerId="ADAL" clId="{816F2759-3DAE-2E43-B8EA-4042953681BB}" dt="2023-05-12T07:10:15.322" v="615" actId="20577"/>
        <pc:sldMkLst>
          <pc:docMk/>
          <pc:sldMk cId="0" sldId="269"/>
        </pc:sldMkLst>
      </pc:sldChg>
      <pc:sldChg chg="modNotesTx">
        <pc:chgData name="Alexandre Facchin" userId="e39b5f51-7373-4d8a-a00e-68545bfcca61" providerId="ADAL" clId="{816F2759-3DAE-2E43-B8EA-4042953681BB}" dt="2023-05-12T07:13:53.619" v="806" actId="20577"/>
        <pc:sldMkLst>
          <pc:docMk/>
          <pc:sldMk cId="0" sldId="270"/>
        </pc:sldMkLst>
      </pc:sldChg>
      <pc:sldChg chg="modNotesTx">
        <pc:chgData name="Alexandre Facchin" userId="e39b5f51-7373-4d8a-a00e-68545bfcca61" providerId="ADAL" clId="{816F2759-3DAE-2E43-B8EA-4042953681BB}" dt="2023-05-12T07:14:04.037" v="808" actId="20577"/>
        <pc:sldMkLst>
          <pc:docMk/>
          <pc:sldMk cId="0" sldId="271"/>
        </pc:sldMkLst>
      </pc:sldChg>
      <pc:sldChg chg="modNotesTx">
        <pc:chgData name="Alexandre Facchin" userId="e39b5f51-7373-4d8a-a00e-68545bfcca61" providerId="ADAL" clId="{816F2759-3DAE-2E43-B8EA-4042953681BB}" dt="2023-05-12T07:14:11.353" v="811" actId="20577"/>
        <pc:sldMkLst>
          <pc:docMk/>
          <pc:sldMk cId="0" sldId="272"/>
        </pc:sldMkLst>
      </pc:sldChg>
      <pc:sldChg chg="modNotesTx">
        <pc:chgData name="Alexandre Facchin" userId="e39b5f51-7373-4d8a-a00e-68545bfcca61" providerId="ADAL" clId="{816F2759-3DAE-2E43-B8EA-4042953681BB}" dt="2023-05-12T07:16:43.594" v="974" actId="20577"/>
        <pc:sldMkLst>
          <pc:docMk/>
          <pc:sldMk cId="0" sldId="274"/>
        </pc:sldMkLst>
      </pc:sldChg>
      <pc:sldChg chg="modSp mod modNotesTx">
        <pc:chgData name="Alexandre Facchin" userId="e39b5f51-7373-4d8a-a00e-68545bfcca61" providerId="ADAL" clId="{816F2759-3DAE-2E43-B8EA-4042953681BB}" dt="2023-05-12T07:18:31.394" v="1080" actId="20577"/>
        <pc:sldMkLst>
          <pc:docMk/>
          <pc:sldMk cId="0" sldId="275"/>
        </pc:sldMkLst>
        <pc:spChg chg="mod">
          <ac:chgData name="Alexandre Facchin" userId="e39b5f51-7373-4d8a-a00e-68545bfcca61" providerId="ADAL" clId="{816F2759-3DAE-2E43-B8EA-4042953681BB}" dt="2023-05-12T07:17:50.172" v="1020" actId="20577"/>
          <ac:spMkLst>
            <pc:docMk/>
            <pc:sldMk cId="0" sldId="275"/>
            <ac:spMk id="3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rPr lang="fr-FR" sz="2400" b="0" i="0" u="none" strike="noStrike" cap="none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L’ évaluation s’appuie sur le </a:t>
            </a:r>
            <a:r>
              <a:rPr lang="fr-FR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livret de suivi d’acquisition des compétences </a:t>
            </a:r>
            <a:r>
              <a:rPr lang="fr-FR" sz="2400" b="0" i="0" u="none" strike="noStrike" cap="none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qui recense les compétences visées par l’épreuve, évaluées en centre de formation et/ou en entreprise tout au long de la formation.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La commission de certification </a:t>
            </a:r>
            <a:r>
              <a:rPr lang="fr-FR" sz="2400" b="0" i="0" u="none" strike="noStrike" cap="none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examine le parcours du candidat décrit dans le livret de suivi d’acquisition des compétences pour </a:t>
            </a:r>
            <a:r>
              <a:rPr lang="fr-FR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arrêter une proposition de note</a:t>
            </a:r>
            <a:r>
              <a:rPr lang="fr-FR" sz="2400" b="0" i="0" u="none" strike="noStrike" cap="none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rPr lang="fr-FR" sz="2400" b="0" i="0" u="none" strike="noStrike" cap="none" dirty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La commission de certification positionne le candidat sur son niveau de maitrise des compétences et propose la note pour l’épreuve concernée </a:t>
            </a:r>
            <a:r>
              <a:rPr lang="fr-FR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à l’aide de la grille nationale d’évaluation publiée dans la circulaire nationale d’organisation de l’examen.</a:t>
            </a:r>
            <a:endParaRPr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/>
              <a:t>Important, définition du vocabulaire :</a:t>
            </a:r>
            <a:endParaRPr dirty="0"/>
          </a:p>
          <a:p>
            <a:pPr marL="342900" marR="0" lvl="0" indent="-3429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b="1" dirty="0"/>
              <a:t>Outils de positionnement -&gt; les activités pédagogiques (dont les « évaluations pendant le temps pédagogique »)</a:t>
            </a:r>
            <a:endParaRPr b="1" dirty="0"/>
          </a:p>
          <a:p>
            <a:pPr marL="342900" marR="0" lvl="0" indent="-3429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Livret de suivi d’acquisition des compétences -&gt; recueil des bilans intermédiaires sur une échelle absolue (niveau des compétences en fin de formation)</a:t>
            </a:r>
            <a:endParaRPr sz="24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Commission de certification -&gt; Une seule fois en fin de formation pour proposer une note sous l’autorité du chef d’établissement</a:t>
            </a:r>
            <a:endParaRPr sz="24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b="1" dirty="0"/>
              <a:t>Évaluation -&gt; le jury final</a:t>
            </a:r>
            <a:endParaRPr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3e40742372_7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/>
              <a:t>Le niveau réel de maitrise de la compétence par l’apprenant évolue tout au long de la formation.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/>
              <a:t>Les compétences n’évoluent que vers la droite.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/>
              <a:t>Le positionnement de l’apprenant doit se faire uniquement sur l’échelle finale attendue en fin de formation.</a:t>
            </a: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dirty="0"/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b="1" dirty="0"/>
              <a:t>Il faut différencier les évaluation de séquence qui sont sur l’échelle relative à ce qui a été évalué. Des bilans de positionnement qui permettent de positionner les apprenants sur l’échelle finale.</a:t>
            </a:r>
            <a:endParaRPr b="1" dirty="0"/>
          </a:p>
        </p:txBody>
      </p:sp>
      <p:sp>
        <p:nvSpPr>
          <p:cNvPr id="211" name="Google Shape;211;g23e40742372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fr-FR" b="0" dirty="0"/>
              <a:t>L’ensemble des activités pédagogiques sont outils de positionnement de maitrise de la compétence</a:t>
            </a:r>
          </a:p>
          <a:p>
            <a:pPr marL="13970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dirty="0"/>
          </a:p>
          <a:p>
            <a:pPr marL="13970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dirty="0"/>
              <a:t>Exemple Quand on sait faire du vélo… mais à roulette, en ballade, sortie de 50km, faire un tour de France… cad, les attendus au semestre 1 et au semestre 4 ne sont pas les même</a:t>
            </a:r>
            <a:endParaRPr b="0" dirty="0"/>
          </a:p>
          <a:p>
            <a:pPr marL="482600" lvl="0" indent="-2540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  <a:p>
            <a:pPr marL="13970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fr-FR" dirty="0"/>
              <a:t>L’ensemble des bilans intermédiaires montre la progression de l’apprenant dans les contextes attendus en fin de cycle</a:t>
            </a:r>
            <a:endParaRPr dirty="0"/>
          </a:p>
          <a:p>
            <a:pPr marL="482600" lvl="0" indent="-2540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  <a:p>
            <a:pPr marL="13970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fr-FR" dirty="0"/>
              <a:t>Les curseurs ne peuvent aller que vers la droite sur la montée en compétence, </a:t>
            </a:r>
            <a:r>
              <a:rPr lang="fr-FR" b="1" dirty="0"/>
              <a:t>mais</a:t>
            </a:r>
            <a:r>
              <a:rPr lang="fr-FR" dirty="0"/>
              <a:t> :</a:t>
            </a:r>
            <a:endParaRPr dirty="0"/>
          </a:p>
          <a:p>
            <a:pPr marL="914400" lvl="1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dirty="0"/>
              <a:t>Il faut tenir compte du retour fait à l’apprenant et valoriser son travail (évaluation des séquences) et lui donner une vision réelle des attendus en fin de cycle (les bilans).</a:t>
            </a:r>
            <a:endParaRPr dirty="0"/>
          </a:p>
          <a:p>
            <a:pPr marL="914400" lvl="1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dirty="0"/>
              <a:t>L’ensemble des bilans intermédiaires permet de donner des éléments factuels lors de la commission finale.</a:t>
            </a:r>
            <a:endParaRPr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 livret de suivi d’acquisition des compétences est obligatoire pour tous les candidats évalués en mode Contrôle en Cours de Formation.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endParaRPr sz="24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fr-FR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Il permet: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endParaRPr sz="2400" b="1" i="0" u="none" strike="noStrike" cap="none" dirty="0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-"/>
            </a:pPr>
            <a:r>
              <a:rPr lang="fr-FR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fr-FR" sz="2400" b="0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renforcer l’entrée par les compétences professionnelles,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-"/>
            </a:pPr>
            <a:r>
              <a:rPr lang="fr-FR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d’observer et valider le niveau d’acquisition de chaque compétence durant toute la formation y compris les PFMP et stages, 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-"/>
            </a:pPr>
            <a:r>
              <a:rPr lang="fr-FR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 développer un accompagnement personnalisé pour chaque apprenant.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-"/>
            </a:pPr>
            <a:r>
              <a:rPr lang="fr-FR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d’assurer la traçabilité des niveaux de performance  sur chaque critères d’évaluation  de chaque compétence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-"/>
            </a:pPr>
            <a:r>
              <a:rPr lang="fr-FR" sz="2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d’assurer la traçabilité de l’évolution du niveau de maîtrise des compétences au regard des certificatives.</a:t>
            </a:r>
            <a:endParaRPr sz="24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Au cours du dernier trimestre de la formation, une commission d’évaluation est réunie sous l’autorité du chef d’établissement.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endParaRPr sz="24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commission d’évaluation arrête le positionnement de chaque candidat à son niveau de maitrise des compétences sur la grille nationale d’évaluation de l’épreuve publiée dans la circulaire nationale d’organisation de l’examen.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3" name="Google Shape;2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Helvetica Neue"/>
              <a:buNone/>
            </a:pPr>
            <a:r>
              <a:rPr lang="fr-FR" sz="2400" dirty="0"/>
              <a:t>Proposition de qui dis quoi : Alexandre 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Helvetica Neue"/>
              <a:buNone/>
            </a:pP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Helvetica Neue"/>
              <a:buNone/>
            </a:pPr>
            <a:r>
              <a:rPr lang="fr-FR" sz="2400" b="1" dirty="0">
                <a:solidFill>
                  <a:srgbClr val="151515"/>
                </a:solidFill>
              </a:rPr>
              <a:t>G</a:t>
            </a:r>
            <a:r>
              <a:rPr lang="fr-FR" sz="2400" b="1" i="0" u="none" strike="noStrike" cap="none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rille nationale d’évaluation</a:t>
            </a:r>
            <a:endParaRPr sz="2400" b="0" i="0" u="none" strike="noStrike" cap="none" dirty="0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dirty="0"/>
              <a:t>Pondération des compétences</a:t>
            </a:r>
            <a:endParaRPr dirty="0"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dirty="0"/>
              <a:t>Compétences évaluées à travers les critères d’évaluation de la compétence, eux même pondérés.</a:t>
            </a:r>
            <a:endParaRPr dirty="0"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dirty="0"/>
              <a:t>on positionne la croix en fonction du nombre d'éléments observés (popup).</a:t>
            </a:r>
            <a:endParaRPr dirty="0"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dirty="0"/>
              <a:t>proposition de note calculée, l’évaluateur reste maitre pour arrêter la note.</a:t>
            </a:r>
            <a:endParaRPr dirty="0"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dirty="0"/>
              <a:t>Objectif -&gt; Quelle que soit l’interrogateur la note reste la même.</a:t>
            </a:r>
            <a:endParaRPr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 dirty="0"/>
              <a:t>Attention à ne pas confondre les bilans intermédiaires avec la grille de certification</a:t>
            </a:r>
            <a:endParaRPr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dirty="0"/>
              <a:t>Une </a:t>
            </a:r>
            <a:r>
              <a:rPr lang="fr-FR" b="1" dirty="0"/>
              <a:t>équipe pluridisciplinaire</a:t>
            </a:r>
            <a:r>
              <a:rPr lang="fr-FR" dirty="0"/>
              <a:t> a pour chaque critère de compétence a identifié 4 items</a:t>
            </a:r>
            <a:endParaRPr dirty="0"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dirty="0"/>
              <a:t>Ces </a:t>
            </a:r>
            <a:r>
              <a:rPr lang="fr-FR" b="1" dirty="0"/>
              <a:t>4 éléments observables </a:t>
            </a:r>
            <a:r>
              <a:rPr lang="fr-FR" b="0" dirty="0"/>
              <a:t>permettent</a:t>
            </a:r>
            <a:r>
              <a:rPr lang="fr-FR" b="1" dirty="0"/>
              <a:t> </a:t>
            </a:r>
            <a:r>
              <a:rPr lang="fr-FR" b="0" dirty="0"/>
              <a:t>une évaluation la plus univoque possible </a:t>
            </a:r>
            <a:r>
              <a:rPr lang="fr-FR" b="0" dirty="0" err="1"/>
              <a:t>nationnalement</a:t>
            </a:r>
            <a:endParaRPr dirty="0"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lang="fr-FR" dirty="0"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dirty="0"/>
              <a:t>La liste des observables est </a:t>
            </a:r>
            <a:r>
              <a:rPr lang="fr-FR" b="1" dirty="0"/>
              <a:t>à destination des étudiants </a:t>
            </a:r>
            <a:r>
              <a:rPr lang="fr-FR" dirty="0"/>
              <a:t>et </a:t>
            </a:r>
            <a:r>
              <a:rPr lang="fr-FR" b="1" dirty="0"/>
              <a:t>des équipes pédagogiques et des entreprises pour celle </a:t>
            </a:r>
            <a:r>
              <a:rPr lang="fr-FR" b="1"/>
              <a:t>de stage</a:t>
            </a:r>
            <a:endParaRPr dirty="0"/>
          </a:p>
          <a:p>
            <a:pPr marL="45720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-FR" dirty="0"/>
              <a:t>Objectif : </a:t>
            </a:r>
            <a:r>
              <a:rPr lang="fr-FR" b="1" dirty="0"/>
              <a:t>évaluation univoque et transparence auprès des apprenants et des entreprises (apprentissage, stage et PFMP inclus)</a:t>
            </a:r>
            <a:endParaRPr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Proposition de qui dis quoi : Messaoud ?</a:t>
            </a:r>
            <a:endParaRPr/>
          </a:p>
        </p:txBody>
      </p:sp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6" name="Google Shape;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e4257cc5a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g23e4257cc5a_2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e4257cc5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g23e4257cc5a_2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1" descr="Imag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0515" y="3064748"/>
            <a:ext cx="8365211" cy="758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1" descr="Imag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8448" y="4741630"/>
            <a:ext cx="6833580" cy="423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 txBox="1"/>
          <p:nvPr/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‹N°›</a:t>
            </a:fld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body" idx="1"/>
          </p:nvPr>
        </p:nvSpPr>
        <p:spPr>
          <a:xfrm>
            <a:off x="18078042" y="12175752"/>
            <a:ext cx="5760125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  <a:defRPr sz="3600">
                <a:solidFill>
                  <a:srgbClr val="5E5E5E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1206498" y="4318284"/>
            <a:ext cx="21971004" cy="423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2" descr="Imag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999" y="179999"/>
            <a:ext cx="4060968" cy="368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2" descr="Imag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80585" y="625727"/>
            <a:ext cx="4506744" cy="27914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2"/>
          <p:cNvSpPr txBox="1">
            <a:spLocks noGrp="1"/>
          </p:cNvSpPr>
          <p:nvPr>
            <p:ph type="body" idx="2"/>
          </p:nvPr>
        </p:nvSpPr>
        <p:spPr>
          <a:xfrm>
            <a:off x="500256" y="12175752"/>
            <a:ext cx="709724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  <a:defRPr sz="3600">
                <a:solidFill>
                  <a:srgbClr val="5E5E5E"/>
                </a:solidFill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3"/>
          </p:nvPr>
        </p:nvSpPr>
        <p:spPr>
          <a:xfrm>
            <a:off x="1206500" y="7446054"/>
            <a:ext cx="219710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79C8"/>
              </a:buClr>
              <a:buSzPts val="8500"/>
              <a:buFont typeface="Helvetica Neue"/>
              <a:buNone/>
              <a:defRPr sz="8500" b="1">
                <a:solidFill>
                  <a:srgbClr val="3B79C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with photo">
  <p:cSld name="Section with phot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>
            <a:spLocks noGrp="1"/>
          </p:cNvSpPr>
          <p:nvPr>
            <p:ph type="pic" idx="2"/>
          </p:nvPr>
        </p:nvSpPr>
        <p:spPr>
          <a:xfrm>
            <a:off x="-57070" y="1552681"/>
            <a:ext cx="28089800" cy="15800513"/>
          </a:xfrm>
          <a:prstGeom prst="rect">
            <a:avLst/>
          </a:prstGeom>
          <a:noFill/>
          <a:ln>
            <a:noFill/>
          </a:ln>
        </p:spPr>
      </p:sp>
      <p:pic>
        <p:nvPicPr>
          <p:cNvPr id="29" name="Google Shape;29;p24" descr="Imag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0095" y="225585"/>
            <a:ext cx="1761810" cy="109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4" descr="Image 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26" y="23820"/>
            <a:ext cx="1580270" cy="143316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1848230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>
            <a:off x="0" y="1605227"/>
            <a:ext cx="24384000" cy="1484880"/>
          </a:xfrm>
          <a:prstGeom prst="rect">
            <a:avLst/>
          </a:prstGeom>
          <a:solidFill>
            <a:srgbClr val="2768B5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8" name="Google Shape;8;p20" descr="Image 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0095" y="225585"/>
            <a:ext cx="1761810" cy="109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0" descr="Image 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526" y="23820"/>
            <a:ext cx="1580270" cy="14331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" name="Google Shape;11;p20"/>
          <p:cNvSpPr txBox="1"/>
          <p:nvPr/>
        </p:nvSpPr>
        <p:spPr>
          <a:xfrm>
            <a:off x="1136425" y="1607675"/>
            <a:ext cx="61311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</a:pPr>
            <a:r>
              <a:rPr lang="fr-FR" sz="85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Sommaire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/>
          <p:nvPr/>
        </p:nvSpPr>
        <p:spPr>
          <a:xfrm>
            <a:off x="11873793" y="4195483"/>
            <a:ext cx="11577878" cy="5325036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38100" cap="flat" cmpd="sng">
            <a:solidFill>
              <a:srgbClr val="0079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6705600" y="2157046"/>
            <a:ext cx="445477" cy="10480431"/>
          </a:xfrm>
          <a:prstGeom prst="roundRect">
            <a:avLst>
              <a:gd name="adj" fmla="val 16667"/>
            </a:avLst>
          </a:prstGeom>
          <a:solidFill>
            <a:srgbClr val="FF9300"/>
          </a:solidFill>
          <a:ln w="603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6945" y="1674960"/>
            <a:ext cx="9283332" cy="1173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 txBox="1"/>
          <p:nvPr/>
        </p:nvSpPr>
        <p:spPr>
          <a:xfrm>
            <a:off x="2250831" y="3124765"/>
            <a:ext cx="30245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 PRO CIEL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6705600" y="1990886"/>
            <a:ext cx="445477" cy="10480431"/>
          </a:xfrm>
          <a:prstGeom prst="roundRect">
            <a:avLst>
              <a:gd name="adj" fmla="val 16667"/>
            </a:avLst>
          </a:prstGeom>
          <a:noFill/>
          <a:ln w="136525" cap="flat" cmpd="sng">
            <a:solidFill>
              <a:srgbClr val="0079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8465296" y="1990886"/>
            <a:ext cx="445477" cy="10473832"/>
          </a:xfrm>
          <a:prstGeom prst="roundRect">
            <a:avLst>
              <a:gd name="adj" fmla="val 16667"/>
            </a:avLst>
          </a:prstGeom>
          <a:noFill/>
          <a:ln w="136525" cap="flat" cmpd="sng">
            <a:solidFill>
              <a:srgbClr val="0079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10450704" y="1990885"/>
            <a:ext cx="445477" cy="10473832"/>
          </a:xfrm>
          <a:prstGeom prst="roundRect">
            <a:avLst>
              <a:gd name="adj" fmla="val 16667"/>
            </a:avLst>
          </a:prstGeom>
          <a:noFill/>
          <a:ln w="136525" cap="flat" cmpd="sng">
            <a:solidFill>
              <a:srgbClr val="0079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686946" y="12041040"/>
            <a:ext cx="9209235" cy="423677"/>
          </a:xfrm>
          <a:prstGeom prst="roundRect">
            <a:avLst>
              <a:gd name="adj" fmla="val 16667"/>
            </a:avLst>
          </a:prstGeom>
          <a:noFill/>
          <a:ln w="136525" cap="flat" cmpd="sng">
            <a:solidFill>
              <a:srgbClr val="0079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12510208" y="3573491"/>
            <a:ext cx="8130752" cy="10634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Exemple pour le Bac Pro, </a:t>
            </a:r>
            <a:r>
              <a:rPr lang="fr-FR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13027060" y="5439009"/>
            <a:ext cx="5775552" cy="327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5" indent="-685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fr-F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C03 </a:t>
            </a:r>
            <a:r>
              <a:rPr lang="fr-FR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Participer</a:t>
            </a:r>
            <a:r>
              <a:rPr lang="fr-F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4" indent="-685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fr-F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C07 </a:t>
            </a:r>
            <a:r>
              <a:rPr lang="fr-FR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Réaliser</a:t>
            </a:r>
            <a:r>
              <a:rPr lang="fr-F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3" indent="-685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fr-F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C11 </a:t>
            </a:r>
            <a:r>
              <a:rPr lang="fr-FR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Maintenir</a:t>
            </a:r>
            <a:r>
              <a:rPr lang="fr-F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/>
          <p:nvPr/>
        </p:nvSpPr>
        <p:spPr>
          <a:xfrm>
            <a:off x="511268" y="8639394"/>
            <a:ext cx="23238171" cy="4961723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38100" cap="flat" cmpd="sng">
            <a:solidFill>
              <a:srgbClr val="0079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398584" y="1568532"/>
            <a:ext cx="2358683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Helvetica Neue"/>
              <a:buNone/>
            </a:pPr>
            <a:r>
              <a:rPr lang="fr-FR" sz="4000" b="1" i="0" u="none" strike="noStrike" cap="none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Nouvelles modalités d’évaluation pour le BTS</a:t>
            </a:r>
            <a:endParaRPr sz="4000" b="1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1118215" y="8335021"/>
            <a:ext cx="16380000" cy="5950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compétences de l’unité professionnelle U5 évaluées exclusivement en CCF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12886740" y="7579187"/>
            <a:ext cx="10327222" cy="603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12254807" y="9233094"/>
            <a:ext cx="3096000" cy="1857600"/>
          </a:xfrm>
          <a:custGeom>
            <a:avLst/>
            <a:gdLst/>
            <a:ahLst/>
            <a:cxnLst/>
            <a:rect l="l" t="t" r="r" b="b"/>
            <a:pathLst>
              <a:path w="3092644" h="1712323" extrusionOk="0">
                <a:moveTo>
                  <a:pt x="0" y="0"/>
                </a:moveTo>
                <a:lnTo>
                  <a:pt x="3092644" y="0"/>
                </a:lnTo>
                <a:lnTo>
                  <a:pt x="3092644" y="1712323"/>
                </a:lnTo>
                <a:lnTo>
                  <a:pt x="0" y="17123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C02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ORGANISER UNE INTERVENTION</a:t>
            </a: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15670676" y="9233094"/>
            <a:ext cx="3096000" cy="1857600"/>
          </a:xfrm>
          <a:custGeom>
            <a:avLst/>
            <a:gdLst/>
            <a:ahLst/>
            <a:cxnLst/>
            <a:rect l="l" t="t" r="r" b="b"/>
            <a:pathLst>
              <a:path w="3280940" h="1654915" extrusionOk="0">
                <a:moveTo>
                  <a:pt x="0" y="0"/>
                </a:moveTo>
                <a:lnTo>
                  <a:pt x="3280940" y="0"/>
                </a:lnTo>
                <a:lnTo>
                  <a:pt x="3280940" y="1654915"/>
                </a:lnTo>
                <a:lnTo>
                  <a:pt x="0" y="16549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C06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VALIDER UNE STRUCTURE MATÉRIELLE ET LOGICIELLE</a:t>
            </a: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19086544" y="9233094"/>
            <a:ext cx="3816000" cy="1857600"/>
          </a:xfrm>
          <a:custGeom>
            <a:avLst/>
            <a:gdLst/>
            <a:ahLst/>
            <a:cxnLst/>
            <a:rect l="l" t="t" r="r" b="b"/>
            <a:pathLst>
              <a:path w="3271750" h="1974262" extrusionOk="0">
                <a:moveTo>
                  <a:pt x="0" y="0"/>
                </a:moveTo>
                <a:lnTo>
                  <a:pt x="3271750" y="0"/>
                </a:lnTo>
                <a:lnTo>
                  <a:pt x="3271750" y="1974262"/>
                </a:lnTo>
                <a:lnTo>
                  <a:pt x="0" y="1974262"/>
                </a:lnTo>
                <a:lnTo>
                  <a:pt x="0" y="0"/>
                </a:lnTo>
                <a:close/>
              </a:path>
            </a:pathLst>
          </a:custGeom>
          <a:solidFill>
            <a:srgbClr val="10AD9B"/>
          </a:solidFill>
          <a:ln>
            <a:noFill/>
          </a:ln>
        </p:spPr>
        <p:txBody>
          <a:bodyPr spcFirstLastPara="1" wrap="square" lIns="106675" tIns="106675" rIns="106675" bIns="106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</a:pPr>
            <a:r>
              <a:rPr lang="fr-FR"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BTS CIEL – Option B « Électronique et réseaux »</a:t>
            </a:r>
            <a:endParaRPr sz="2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11"/>
          <p:cNvSpPr/>
          <p:nvPr/>
        </p:nvSpPr>
        <p:spPr>
          <a:xfrm>
            <a:off x="12221792" y="11392746"/>
            <a:ext cx="3096000" cy="1857600"/>
          </a:xfrm>
          <a:custGeom>
            <a:avLst/>
            <a:gdLst/>
            <a:ahLst/>
            <a:cxnLst/>
            <a:rect l="l" t="t" r="r" b="b"/>
            <a:pathLst>
              <a:path w="2770548" h="1815620" extrusionOk="0">
                <a:moveTo>
                  <a:pt x="0" y="0"/>
                </a:moveTo>
                <a:lnTo>
                  <a:pt x="2770548" y="0"/>
                </a:lnTo>
                <a:lnTo>
                  <a:pt x="2770548" y="1815620"/>
                </a:lnTo>
                <a:lnTo>
                  <a:pt x="0" y="18156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C09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INSTALLER UN SYSTÈME ÉLECTRONIQUE OU INFORMATIQUE</a:t>
            </a: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15635093" y="11392746"/>
            <a:ext cx="3096000" cy="1857600"/>
          </a:xfrm>
          <a:custGeom>
            <a:avLst/>
            <a:gdLst/>
            <a:ahLst/>
            <a:cxnLst/>
            <a:rect l="l" t="t" r="r" b="b"/>
            <a:pathLst>
              <a:path w="3403747" h="2042248" extrusionOk="0">
                <a:moveTo>
                  <a:pt x="0" y="0"/>
                </a:moveTo>
                <a:lnTo>
                  <a:pt x="3403747" y="0"/>
                </a:lnTo>
                <a:lnTo>
                  <a:pt x="3403747" y="2042248"/>
                </a:lnTo>
                <a:lnTo>
                  <a:pt x="0" y="20422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C10</a:t>
            </a: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EXPLOITER UN RÉSEAU INFORMATIQUE</a:t>
            </a: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19274550" y="11411601"/>
            <a:ext cx="3403747" cy="2042248"/>
          </a:xfrm>
          <a:custGeom>
            <a:avLst/>
            <a:gdLst/>
            <a:ahLst/>
            <a:cxnLst/>
            <a:rect l="l" t="t" r="r" b="b"/>
            <a:pathLst>
              <a:path w="3403747" h="2042248" extrusionOk="0">
                <a:moveTo>
                  <a:pt x="0" y="0"/>
                </a:moveTo>
                <a:lnTo>
                  <a:pt x="3403747" y="0"/>
                </a:lnTo>
                <a:lnTo>
                  <a:pt x="3403747" y="2042248"/>
                </a:lnTo>
                <a:lnTo>
                  <a:pt x="0" y="204224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47650" tIns="247650" rIns="247650" bIns="2476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500"/>
              <a:buFont typeface="Helvetica Neue"/>
              <a:buNone/>
            </a:pPr>
            <a:endParaRPr sz="65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1327377" y="9233094"/>
            <a:ext cx="3816000" cy="1858019"/>
          </a:xfrm>
          <a:custGeom>
            <a:avLst/>
            <a:gdLst/>
            <a:ahLst/>
            <a:cxnLst/>
            <a:rect l="l" t="t" r="r" b="b"/>
            <a:pathLst>
              <a:path w="3096698" h="1858019" extrusionOk="0">
                <a:moveTo>
                  <a:pt x="0" y="0"/>
                </a:moveTo>
                <a:lnTo>
                  <a:pt x="3096698" y="0"/>
                </a:lnTo>
                <a:lnTo>
                  <a:pt x="3096698" y="1858019"/>
                </a:lnTo>
                <a:lnTo>
                  <a:pt x="0" y="1858019"/>
                </a:lnTo>
                <a:lnTo>
                  <a:pt x="0" y="0"/>
                </a:lnTo>
                <a:close/>
              </a:path>
            </a:pathLst>
          </a:custGeom>
          <a:solidFill>
            <a:srgbClr val="00A2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75" tIns="106675" rIns="106675" bIns="1066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</a:pPr>
            <a:r>
              <a:rPr lang="fr-FR"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BTS CIEL – Option A « Informatique et réseaux »</a:t>
            </a:r>
            <a:endParaRPr sz="2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5422371" y="9233094"/>
            <a:ext cx="3096000" cy="1857600"/>
          </a:xfrm>
          <a:custGeom>
            <a:avLst/>
            <a:gdLst/>
            <a:ahLst/>
            <a:cxnLst/>
            <a:rect l="l" t="t" r="r" b="b"/>
            <a:pathLst>
              <a:path w="3059940" h="1835964" extrusionOk="0">
                <a:moveTo>
                  <a:pt x="0" y="0"/>
                </a:moveTo>
                <a:lnTo>
                  <a:pt x="3059940" y="0"/>
                </a:lnTo>
                <a:lnTo>
                  <a:pt x="3059940" y="1835964"/>
                </a:lnTo>
                <a:lnTo>
                  <a:pt x="0" y="1835964"/>
                </a:lnTo>
                <a:lnTo>
                  <a:pt x="0" y="0"/>
                </a:lnTo>
                <a:close/>
              </a:path>
            </a:pathLst>
          </a:custGeom>
          <a:solidFill>
            <a:srgbClr val="57C3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C02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ORGANISER UNE INTERVENTION</a:t>
            </a: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8838240" y="9233094"/>
            <a:ext cx="3096698" cy="1858019"/>
          </a:xfrm>
          <a:custGeom>
            <a:avLst/>
            <a:gdLst/>
            <a:ahLst/>
            <a:cxnLst/>
            <a:rect l="l" t="t" r="r" b="b"/>
            <a:pathLst>
              <a:path w="3096698" h="1858019" extrusionOk="0">
                <a:moveTo>
                  <a:pt x="0" y="0"/>
                </a:moveTo>
                <a:lnTo>
                  <a:pt x="3096698" y="0"/>
                </a:lnTo>
                <a:lnTo>
                  <a:pt x="3096698" y="1858019"/>
                </a:lnTo>
                <a:lnTo>
                  <a:pt x="0" y="1858019"/>
                </a:lnTo>
                <a:lnTo>
                  <a:pt x="0" y="0"/>
                </a:lnTo>
                <a:close/>
              </a:path>
            </a:pathLst>
          </a:custGeom>
          <a:solidFill>
            <a:srgbClr val="57C3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C06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VALIDER UN SYSTÈME INFORMATIQUE</a:t>
            </a: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1987426" y="11392746"/>
            <a:ext cx="3096698" cy="1858019"/>
          </a:xfrm>
          <a:custGeom>
            <a:avLst/>
            <a:gdLst/>
            <a:ahLst/>
            <a:cxnLst/>
            <a:rect l="l" t="t" r="r" b="b"/>
            <a:pathLst>
              <a:path w="3096698" h="1858019" extrusionOk="0">
                <a:moveTo>
                  <a:pt x="0" y="0"/>
                </a:moveTo>
                <a:lnTo>
                  <a:pt x="3096698" y="0"/>
                </a:lnTo>
                <a:lnTo>
                  <a:pt x="3096698" y="1858019"/>
                </a:lnTo>
                <a:lnTo>
                  <a:pt x="0" y="18580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47650" tIns="247650" rIns="247650" bIns="2476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500"/>
              <a:buFont typeface="Helvetica Neue"/>
              <a:buNone/>
            </a:pPr>
            <a:endParaRPr sz="65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393794" y="11392746"/>
            <a:ext cx="3096698" cy="1858019"/>
          </a:xfrm>
          <a:custGeom>
            <a:avLst/>
            <a:gdLst/>
            <a:ahLst/>
            <a:cxnLst/>
            <a:rect l="l" t="t" r="r" b="b"/>
            <a:pathLst>
              <a:path w="3096698" h="1858019" extrusionOk="0">
                <a:moveTo>
                  <a:pt x="0" y="0"/>
                </a:moveTo>
                <a:lnTo>
                  <a:pt x="3096698" y="0"/>
                </a:lnTo>
                <a:lnTo>
                  <a:pt x="3096698" y="1858019"/>
                </a:lnTo>
                <a:lnTo>
                  <a:pt x="0" y="1858019"/>
                </a:lnTo>
                <a:lnTo>
                  <a:pt x="0" y="0"/>
                </a:lnTo>
                <a:close/>
              </a:path>
            </a:pathLst>
          </a:custGeom>
          <a:solidFill>
            <a:srgbClr val="57C3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INSTALLER UN RÉSEAU INFORMATIQUE</a:t>
            </a: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807793" y="11392746"/>
            <a:ext cx="3096698" cy="1858019"/>
          </a:xfrm>
          <a:custGeom>
            <a:avLst/>
            <a:gdLst/>
            <a:ahLst/>
            <a:cxnLst/>
            <a:rect l="l" t="t" r="r" b="b"/>
            <a:pathLst>
              <a:path w="3096698" h="1858019" extrusionOk="0">
                <a:moveTo>
                  <a:pt x="0" y="0"/>
                </a:moveTo>
                <a:lnTo>
                  <a:pt x="3096698" y="0"/>
                </a:lnTo>
                <a:lnTo>
                  <a:pt x="3096698" y="1858019"/>
                </a:lnTo>
                <a:lnTo>
                  <a:pt x="0" y="1858019"/>
                </a:lnTo>
                <a:lnTo>
                  <a:pt x="0" y="0"/>
                </a:lnTo>
                <a:close/>
              </a:path>
            </a:pathLst>
          </a:custGeom>
          <a:solidFill>
            <a:srgbClr val="57C3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C11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MAINTENIR UN RÉSEAU INFORMATIQUE</a:t>
            </a: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12147675" y="9010213"/>
            <a:ext cx="6798702" cy="4536746"/>
          </a:xfrm>
          <a:prstGeom prst="roundRect">
            <a:avLst>
              <a:gd name="adj" fmla="val 6223"/>
            </a:avLst>
          </a:prstGeom>
          <a:noFill/>
          <a:ln w="635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21126894" y="13104051"/>
            <a:ext cx="24432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Coefficient 3 </a:t>
            </a:r>
            <a:endParaRPr sz="2800" b="1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5283544" y="9010213"/>
            <a:ext cx="6741589" cy="4536746"/>
          </a:xfrm>
          <a:prstGeom prst="roundRect">
            <a:avLst>
              <a:gd name="adj" fmla="val 6223"/>
            </a:avLst>
          </a:prstGeom>
          <a:noFill/>
          <a:ln w="635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52" name="Google Shape;152;p11"/>
          <p:cNvGrpSpPr/>
          <p:nvPr/>
        </p:nvGrpSpPr>
        <p:grpSpPr>
          <a:xfrm>
            <a:off x="7862298" y="2468253"/>
            <a:ext cx="9635917" cy="5671486"/>
            <a:chOff x="58" y="1901357"/>
            <a:chExt cx="10304227" cy="5562600"/>
          </a:xfrm>
        </p:grpSpPr>
        <p:pic>
          <p:nvPicPr>
            <p:cNvPr id="153" name="Google Shape;15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" y="1901357"/>
              <a:ext cx="5057775" cy="556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90344" y="1909671"/>
              <a:ext cx="5113941" cy="5536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11"/>
          <p:cNvSpPr/>
          <p:nvPr/>
        </p:nvSpPr>
        <p:spPr>
          <a:xfrm>
            <a:off x="14038787" y="5126063"/>
            <a:ext cx="7047998" cy="7047998"/>
          </a:xfrm>
          <a:prstGeom prst="arc">
            <a:avLst>
              <a:gd name="adj1" fmla="val 16200000"/>
              <a:gd name="adj2" fmla="val 0"/>
            </a:avLst>
          </a:prstGeom>
          <a:noFill/>
          <a:ln w="139700" cap="flat" cmpd="sng">
            <a:solidFill>
              <a:srgbClr val="7030A0"/>
            </a:solidFill>
            <a:prstDash val="solid"/>
            <a:miter lim="400000"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14801850" y="2512182"/>
            <a:ext cx="285750" cy="529831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030A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15868650" y="2512182"/>
            <a:ext cx="285750" cy="529831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030A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16630650" y="2512182"/>
            <a:ext cx="285750" cy="529831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030A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16897350" y="2512182"/>
            <a:ext cx="285750" cy="529831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030A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9930492" y="2531232"/>
            <a:ext cx="285750" cy="529831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030A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10953750" y="2531232"/>
            <a:ext cx="285750" cy="529831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030A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11715750" y="2531232"/>
            <a:ext cx="285750" cy="529831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030A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12254592" y="2531232"/>
            <a:ext cx="285900" cy="52983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030A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4" name="Google Shape;164;p11" descr="evaluation Icon 45197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49480" y="-280613"/>
            <a:ext cx="2928964" cy="29289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1"/>
          <p:cNvSpPr/>
          <p:nvPr/>
        </p:nvSpPr>
        <p:spPr>
          <a:xfrm>
            <a:off x="7934869" y="7608287"/>
            <a:ext cx="9525816" cy="22785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030A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11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>
            <a:spLocks noGrp="1"/>
          </p:cNvSpPr>
          <p:nvPr>
            <p:ph type="title"/>
          </p:nvPr>
        </p:nvSpPr>
        <p:spPr>
          <a:xfrm>
            <a:off x="1848230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lang="fr-FR"/>
              <a:t>3. </a:t>
            </a:r>
            <a:r>
              <a:rPr lang="fr-FR" sz="9600"/>
              <a:t>Comment évaluer des compétences</a:t>
            </a:r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/>
        </p:nvSpPr>
        <p:spPr>
          <a:xfrm>
            <a:off x="398584" y="2063649"/>
            <a:ext cx="23586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Helvetica Neue"/>
              <a:buNone/>
            </a:pPr>
            <a:r>
              <a:rPr lang="fr-FR" sz="4000" b="1" i="0" u="none" strike="noStrike" cap="none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Modalités d’évaluation pour le BAC PRO, la MC et le BTS</a:t>
            </a:r>
            <a:endParaRPr sz="4000" b="1" i="0" u="none" strike="noStrike" cap="none">
              <a:solidFill>
                <a:srgbClr val="151515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773900" y="-1453854"/>
            <a:ext cx="7418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r-FR"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 : Schéma de la construction au fil de l’eau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r-FR"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Fait pages suivantes</a:t>
            </a: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6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2457891" y="4275552"/>
            <a:ext cx="19707398" cy="7748808"/>
          </a:xfrm>
          <a:prstGeom prst="roundRect">
            <a:avLst>
              <a:gd name="adj" fmla="val 16667"/>
            </a:avLst>
          </a:prstGeom>
          <a:solidFill>
            <a:schemeClr val="accent1">
              <a:alpha val="10588"/>
            </a:schemeClr>
          </a:solidFill>
          <a:ln w="25400" cap="flat" cmpd="sng">
            <a:solidFill>
              <a:srgbClr val="007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6"/>
          <p:cNvCxnSpPr/>
          <p:nvPr/>
        </p:nvCxnSpPr>
        <p:spPr>
          <a:xfrm>
            <a:off x="3393862" y="5602928"/>
            <a:ext cx="11723915" cy="0"/>
          </a:xfrm>
          <a:prstGeom prst="straightConnector1">
            <a:avLst/>
          </a:prstGeom>
          <a:noFill/>
          <a:ln w="381000" cap="flat" cmpd="sng">
            <a:solidFill>
              <a:srgbClr val="009F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2" name="Google Shape;182;p6"/>
          <p:cNvSpPr txBox="1"/>
          <p:nvPr/>
        </p:nvSpPr>
        <p:spPr>
          <a:xfrm>
            <a:off x="14930879" y="8032886"/>
            <a:ext cx="707623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Examen du parcours du candidat par la commission de certification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7414069" y="4727989"/>
            <a:ext cx="24945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14112464" y="6242185"/>
            <a:ext cx="628049" cy="4140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9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6"/>
          <p:cNvCxnSpPr/>
          <p:nvPr/>
        </p:nvCxnSpPr>
        <p:spPr>
          <a:xfrm>
            <a:off x="15118511" y="9356206"/>
            <a:ext cx="1629000" cy="348300"/>
          </a:xfrm>
          <a:prstGeom prst="bentConnector3">
            <a:avLst>
              <a:gd name="adj1" fmla="val 305"/>
            </a:avLst>
          </a:prstGeom>
          <a:noFill/>
          <a:ln w="63500" cap="flat" cmpd="sng">
            <a:solidFill>
              <a:srgbClr val="009F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6" name="Google Shape;186;p6"/>
          <p:cNvSpPr txBox="1"/>
          <p:nvPr/>
        </p:nvSpPr>
        <p:spPr>
          <a:xfrm>
            <a:off x="16764626" y="9425670"/>
            <a:ext cx="5187525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Proposition de note via grille nationale d’évaluation (circulaire nationale d’organisation de l’examen)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 txBox="1"/>
          <p:nvPr/>
        </p:nvSpPr>
        <p:spPr>
          <a:xfrm rot="-1816733">
            <a:off x="4307659" y="7558479"/>
            <a:ext cx="5841025" cy="107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Livret de suivi d’acquisition des compétences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393862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3951220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4508578" y="5418001"/>
            <a:ext cx="540000" cy="36022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5065936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5623294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6180652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6738010" y="5418001"/>
            <a:ext cx="540000" cy="36385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7295368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7852726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8410084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8967442" y="5418001"/>
            <a:ext cx="540000" cy="36022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9524800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10082158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10639516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11196874" y="5418001"/>
            <a:ext cx="540000" cy="36385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11754232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2311590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12868948" y="5418001"/>
            <a:ext cx="540000" cy="36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3426307" y="5418001"/>
            <a:ext cx="540000" cy="36022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 rot="5400000">
            <a:off x="8349471" y="941679"/>
            <a:ext cx="639519" cy="10398340"/>
          </a:xfrm>
          <a:prstGeom prst="rightBrace">
            <a:avLst>
              <a:gd name="adj1" fmla="val 8333"/>
              <a:gd name="adj2" fmla="val 49464"/>
            </a:avLst>
          </a:prstGeom>
          <a:noFill/>
          <a:ln w="9525" cap="flat" cmpd="sng">
            <a:solidFill>
              <a:srgbClr val="009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8235744" y="8057617"/>
            <a:ext cx="67353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visées par l’épreuve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fr-FR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évaluées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en centre de formation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et/ou en entreprise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3e40742372_7_0"/>
          <p:cNvSpPr/>
          <p:nvPr/>
        </p:nvSpPr>
        <p:spPr>
          <a:xfrm>
            <a:off x="1861457" y="4659846"/>
            <a:ext cx="21484559" cy="5940562"/>
          </a:xfrm>
          <a:prstGeom prst="roundRect">
            <a:avLst>
              <a:gd name="adj" fmla="val 7322"/>
            </a:avLst>
          </a:prstGeom>
          <a:solidFill>
            <a:schemeClr val="accent1">
              <a:alpha val="12549"/>
            </a:schemeClr>
          </a:solidFill>
          <a:ln w="25400" cap="flat" cmpd="sng">
            <a:solidFill>
              <a:srgbClr val="007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3e40742372_7_0"/>
          <p:cNvSpPr/>
          <p:nvPr/>
        </p:nvSpPr>
        <p:spPr>
          <a:xfrm>
            <a:off x="1861458" y="10874829"/>
            <a:ext cx="21484559" cy="2628393"/>
          </a:xfrm>
          <a:prstGeom prst="roundRect">
            <a:avLst>
              <a:gd name="adj" fmla="val 16667"/>
            </a:avLst>
          </a:prstGeom>
          <a:solidFill>
            <a:schemeClr val="accent1">
              <a:alpha val="12549"/>
            </a:schemeClr>
          </a:solidFill>
          <a:ln w="25400" cap="flat" cmpd="sng">
            <a:solidFill>
              <a:srgbClr val="007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3e40742372_7_0"/>
          <p:cNvSpPr txBox="1"/>
          <p:nvPr/>
        </p:nvSpPr>
        <p:spPr>
          <a:xfrm>
            <a:off x="786613" y="-1282104"/>
            <a:ext cx="1557655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Helvetica Neue"/>
              <a:buNone/>
            </a:pPr>
            <a:r>
              <a:rPr lang="fr-FR" sz="2000" b="1" i="0" u="none" strike="noStrike" cap="none">
                <a:solidFill>
                  <a:srgbClr val="151515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Décrire le processus progressif du CCF</a:t>
            </a:r>
            <a:endParaRPr sz="2000" b="1" i="0" u="none" strike="noStrike" cap="none">
              <a:solidFill>
                <a:srgbClr val="151515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Helvetica Neue"/>
              <a:buNone/>
            </a:pPr>
            <a:r>
              <a:rPr lang="fr-FR" sz="2000" b="1" i="0" u="none" strike="noStrike" cap="none">
                <a:solidFill>
                  <a:srgbClr val="151515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illustration par un “curseur”  au long du cycle de la formation</a:t>
            </a:r>
            <a:endParaRPr sz="2000" b="1" i="0" u="none" strike="noStrike" cap="none">
              <a:solidFill>
                <a:srgbClr val="151515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16" name="Google Shape;216;g23e40742372_7_0"/>
          <p:cNvGrpSpPr/>
          <p:nvPr/>
        </p:nvGrpSpPr>
        <p:grpSpPr>
          <a:xfrm>
            <a:off x="9613189" y="1470507"/>
            <a:ext cx="15153805" cy="3165841"/>
            <a:chOff x="1945338" y="3822974"/>
            <a:chExt cx="20706151" cy="5019993"/>
          </a:xfrm>
        </p:grpSpPr>
        <p:pic>
          <p:nvPicPr>
            <p:cNvPr id="217" name="Google Shape;217;g23e40742372_7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45338" y="6078071"/>
              <a:ext cx="18279038" cy="27648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8" name="Google Shape;218;g23e40742372_7_0"/>
            <p:cNvCxnSpPr/>
            <p:nvPr/>
          </p:nvCxnSpPr>
          <p:spPr>
            <a:xfrm>
              <a:off x="19955434" y="4701812"/>
              <a:ext cx="1" cy="1376259"/>
            </a:xfrm>
            <a:prstGeom prst="straightConnector1">
              <a:avLst/>
            </a:prstGeom>
            <a:noFill/>
            <a:ln w="133350" cap="flat" cmpd="sng">
              <a:solidFill>
                <a:srgbClr val="0051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19" name="Google Shape;219;g23e40742372_7_0"/>
            <p:cNvSpPr txBox="1"/>
            <p:nvPr/>
          </p:nvSpPr>
          <p:spPr>
            <a:xfrm>
              <a:off x="17037342" y="3822974"/>
              <a:ext cx="5614147" cy="634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 du cycle 1,2 ou 3 ans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0" name="Google Shape;220;g23e40742372_7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6226" y="4791993"/>
            <a:ext cx="11286569" cy="176016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3e40742372_7_0"/>
          <p:cNvSpPr txBox="1"/>
          <p:nvPr/>
        </p:nvSpPr>
        <p:spPr>
          <a:xfrm>
            <a:off x="14502795" y="5230701"/>
            <a:ext cx="59633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Positionnement partiel de l’apprenant au semestre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23e40742372_7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6773" y="6670755"/>
            <a:ext cx="11917189" cy="176016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3e40742372_7_0"/>
          <p:cNvSpPr txBox="1"/>
          <p:nvPr/>
        </p:nvSpPr>
        <p:spPr>
          <a:xfrm>
            <a:off x="16310727" y="7180690"/>
            <a:ext cx="59633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Positionnement partiel de l’apprenant au semestre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23e40742372_7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7677" y="11118489"/>
            <a:ext cx="11963405" cy="176016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3e40742372_7_0"/>
          <p:cNvSpPr txBox="1"/>
          <p:nvPr/>
        </p:nvSpPr>
        <p:spPr>
          <a:xfrm>
            <a:off x="14379699" y="12980002"/>
            <a:ext cx="58857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POSITIONNEMENT TERMINAL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23e40742372_7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2195" y="8549516"/>
            <a:ext cx="11891846" cy="176016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3e40742372_7_0"/>
          <p:cNvSpPr txBox="1"/>
          <p:nvPr/>
        </p:nvSpPr>
        <p:spPr>
          <a:xfrm>
            <a:off x="17382713" y="8755427"/>
            <a:ext cx="59633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Positionnement partiel de l’apprenant au semestre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3e40742372_7_0"/>
          <p:cNvSpPr txBox="1"/>
          <p:nvPr/>
        </p:nvSpPr>
        <p:spPr>
          <a:xfrm rot="-5400000">
            <a:off x="-3481328" y="8507810"/>
            <a:ext cx="95517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Progression de l’apprenant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3e40742372_7_0"/>
          <p:cNvSpPr txBox="1"/>
          <p:nvPr/>
        </p:nvSpPr>
        <p:spPr>
          <a:xfrm>
            <a:off x="2182257" y="11591133"/>
            <a:ext cx="1219744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La commission de certification 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3e40742372_7_0"/>
          <p:cNvSpPr txBox="1"/>
          <p:nvPr/>
        </p:nvSpPr>
        <p:spPr>
          <a:xfrm>
            <a:off x="4270498" y="355020"/>
            <a:ext cx="1806698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i="0" u="none" strike="noStrike" cap="none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Évolution du niveau de maîtrise des compétences vis-à-vis du niveau de maîtrise attendue en fin de cycle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3e40742372_7_0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/>
          <p:nvPr/>
        </p:nvSpPr>
        <p:spPr>
          <a:xfrm>
            <a:off x="4016428" y="304904"/>
            <a:ext cx="2358683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1" i="0" u="none" strike="noStrike" cap="none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Exemple de </a:t>
            </a:r>
            <a:r>
              <a:rPr lang="fr-FR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livret de suivi d’acquisition des compétences 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3717" y="1767362"/>
            <a:ext cx="8713181" cy="956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8" descr="skills Icon 56735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6876" y="567271"/>
            <a:ext cx="1119602" cy="111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18"/>
          <p:cNvCxnSpPr/>
          <p:nvPr/>
        </p:nvCxnSpPr>
        <p:spPr>
          <a:xfrm>
            <a:off x="10446898" y="3578469"/>
            <a:ext cx="1" cy="7752141"/>
          </a:xfrm>
          <a:prstGeom prst="straightConnector1">
            <a:avLst/>
          </a:prstGeom>
          <a:noFill/>
          <a:ln w="9525" cap="flat" cmpd="sng">
            <a:solidFill>
              <a:srgbClr val="0079B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0" name="Google Shape;240;p18"/>
          <p:cNvGrpSpPr/>
          <p:nvPr/>
        </p:nvGrpSpPr>
        <p:grpSpPr>
          <a:xfrm>
            <a:off x="12527280" y="2149512"/>
            <a:ext cx="10859198" cy="9485406"/>
            <a:chOff x="12477135" y="3431260"/>
            <a:chExt cx="11267768" cy="9842288"/>
          </a:xfrm>
        </p:grpSpPr>
        <p:sp>
          <p:nvSpPr>
            <p:cNvPr id="241" name="Google Shape;241;p18"/>
            <p:cNvSpPr/>
            <p:nvPr/>
          </p:nvSpPr>
          <p:spPr>
            <a:xfrm>
              <a:off x="12698431" y="6382776"/>
              <a:ext cx="3096698" cy="1858019"/>
            </a:xfrm>
            <a:custGeom>
              <a:avLst/>
              <a:gdLst/>
              <a:ahLst/>
              <a:cxnLst/>
              <a:rect l="l" t="t" r="r" b="b"/>
              <a:pathLst>
                <a:path w="3096698" h="1858019" extrusionOk="0">
                  <a:moveTo>
                    <a:pt x="0" y="0"/>
                  </a:moveTo>
                  <a:lnTo>
                    <a:pt x="3096698" y="0"/>
                  </a:lnTo>
                  <a:lnTo>
                    <a:pt x="3096698" y="1858019"/>
                  </a:lnTo>
                  <a:lnTo>
                    <a:pt x="0" y="1858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C3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lang="fr-FR" sz="24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C06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lang="fr-FR" sz="2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VALIDER UN SYSTÈME INFORMATIQUE</a:t>
              </a:r>
              <a:endPara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12698431" y="8707112"/>
              <a:ext cx="3096698" cy="1858019"/>
            </a:xfrm>
            <a:custGeom>
              <a:avLst/>
              <a:gdLst/>
              <a:ahLst/>
              <a:cxnLst/>
              <a:rect l="l" t="t" r="r" b="b"/>
              <a:pathLst>
                <a:path w="3096698" h="1858019" extrusionOk="0">
                  <a:moveTo>
                    <a:pt x="0" y="0"/>
                  </a:moveTo>
                  <a:lnTo>
                    <a:pt x="3096698" y="0"/>
                  </a:lnTo>
                  <a:lnTo>
                    <a:pt x="3096698" y="1858019"/>
                  </a:lnTo>
                  <a:lnTo>
                    <a:pt x="0" y="1858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C3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lang="fr-FR" sz="24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C09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lang="fr-FR" sz="2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INSTALLER UN RÉSEAU INFORMATIQUE</a:t>
              </a:r>
              <a:endPara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12698431" y="11031448"/>
              <a:ext cx="3096698" cy="1858019"/>
            </a:xfrm>
            <a:custGeom>
              <a:avLst/>
              <a:gdLst/>
              <a:ahLst/>
              <a:cxnLst/>
              <a:rect l="l" t="t" r="r" b="b"/>
              <a:pathLst>
                <a:path w="3096698" h="1858019" extrusionOk="0">
                  <a:moveTo>
                    <a:pt x="0" y="0"/>
                  </a:moveTo>
                  <a:lnTo>
                    <a:pt x="3096698" y="0"/>
                  </a:lnTo>
                  <a:lnTo>
                    <a:pt x="3096698" y="1858019"/>
                  </a:lnTo>
                  <a:lnTo>
                    <a:pt x="0" y="1858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C3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lang="fr-FR" sz="24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C11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lang="fr-FR" sz="2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MAINTENIR UN RÉSEAU INFORMATIQUE</a:t>
              </a:r>
              <a:endPara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44" name="Google Shape;244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932811" y="4058860"/>
              <a:ext cx="7453667" cy="185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18"/>
            <p:cNvSpPr/>
            <p:nvPr/>
          </p:nvSpPr>
          <p:spPr>
            <a:xfrm>
              <a:off x="12699129" y="4058859"/>
              <a:ext cx="3096000" cy="1857600"/>
            </a:xfrm>
            <a:custGeom>
              <a:avLst/>
              <a:gdLst/>
              <a:ahLst/>
              <a:cxnLst/>
              <a:rect l="l" t="t" r="r" b="b"/>
              <a:pathLst>
                <a:path w="3059940" h="1835964" extrusionOk="0">
                  <a:moveTo>
                    <a:pt x="0" y="0"/>
                  </a:moveTo>
                  <a:lnTo>
                    <a:pt x="3059940" y="0"/>
                  </a:lnTo>
                  <a:lnTo>
                    <a:pt x="3059940" y="1835964"/>
                  </a:lnTo>
                  <a:lnTo>
                    <a:pt x="0" y="1835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C3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lang="fr-FR" sz="2400" b="1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C02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lang="fr-FR" sz="24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ORGANISER UNE INTERVENTION</a:t>
              </a:r>
              <a:endPara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46" name="Google Shape;246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932811" y="6383195"/>
              <a:ext cx="7453667" cy="185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932811" y="8707531"/>
              <a:ext cx="7453667" cy="185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932811" y="11031867"/>
              <a:ext cx="7453667" cy="185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18"/>
            <p:cNvSpPr txBox="1"/>
            <p:nvPr/>
          </p:nvSpPr>
          <p:spPr>
            <a:xfrm>
              <a:off x="12698431" y="3490621"/>
              <a:ext cx="3285379" cy="542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fr-FR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Bilan intermédiaire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12477135" y="3431260"/>
              <a:ext cx="11267768" cy="9842288"/>
            </a:xfrm>
            <a:prstGeom prst="roundRect">
              <a:avLst>
                <a:gd name="adj" fmla="val 3030"/>
              </a:avLst>
            </a:prstGeom>
            <a:noFill/>
            <a:ln w="25400" cap="flat" cmpd="sng">
              <a:solidFill>
                <a:srgbClr val="0076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19569066" y="4333432"/>
              <a:ext cx="1986523" cy="1656490"/>
            </a:xfrm>
            <a:prstGeom prst="rect">
              <a:avLst/>
            </a:prstGeom>
            <a:noFill/>
            <a:ln w="1905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17825364" y="6655158"/>
              <a:ext cx="1878227" cy="1641021"/>
            </a:xfrm>
            <a:prstGeom prst="rect">
              <a:avLst/>
            </a:prstGeom>
            <a:noFill/>
            <a:ln w="1905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21474083" y="8967453"/>
              <a:ext cx="1878227" cy="1641021"/>
            </a:xfrm>
            <a:prstGeom prst="rect">
              <a:avLst/>
            </a:prstGeom>
            <a:noFill/>
            <a:ln w="1905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18"/>
          <p:cNvSpPr txBox="1"/>
          <p:nvPr/>
        </p:nvSpPr>
        <p:spPr>
          <a:xfrm>
            <a:off x="1733717" y="11727403"/>
            <a:ext cx="22226109" cy="183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L’ensemble des bilans intermédiaires montre la progression de l’apprenant.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Attention, les attendus au semestre 1 et au semestre 4 ne sont pas les mêmes.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/>
          <p:nvPr/>
        </p:nvSpPr>
        <p:spPr>
          <a:xfrm>
            <a:off x="11070772" y="2155944"/>
            <a:ext cx="785950" cy="9478974"/>
          </a:xfrm>
          <a:prstGeom prst="leftBrace">
            <a:avLst>
              <a:gd name="adj1" fmla="val 32364"/>
              <a:gd name="adj2" fmla="val 90843"/>
            </a:avLst>
          </a:prstGeom>
          <a:noFill/>
          <a:ln w="9525" cap="flat" cmpd="sng">
            <a:solidFill>
              <a:srgbClr val="009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19369317" y="9746340"/>
            <a:ext cx="1914492" cy="1596426"/>
          </a:xfrm>
          <a:prstGeom prst="rect">
            <a:avLst/>
          </a:prstGeom>
          <a:noFill/>
          <a:ln w="190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/>
          <p:nvPr/>
        </p:nvSpPr>
        <p:spPr>
          <a:xfrm>
            <a:off x="8693498" y="348977"/>
            <a:ext cx="1335007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lang="fr-FR" sz="4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Outils d’aide aux positionnements : </a:t>
            </a:r>
            <a:br>
              <a:rPr lang="fr-FR" sz="44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4400" b="1" i="0" u="none" strike="noStrike" cap="none">
                <a:solidFill>
                  <a:srgbClr val="00517F"/>
                </a:solidFill>
                <a:latin typeface="Arial"/>
                <a:ea typeface="Arial"/>
                <a:cs typeface="Arial"/>
                <a:sym typeface="Arial"/>
              </a:rPr>
              <a:t>Livret de suivi d’acquisition des compétences </a:t>
            </a:r>
            <a:endParaRPr sz="1800" b="0" i="0" u="none" strike="noStrike" cap="none">
              <a:solidFill>
                <a:srgbClr val="0051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15"/>
          <p:cNvGrpSpPr/>
          <p:nvPr/>
        </p:nvGrpSpPr>
        <p:grpSpPr>
          <a:xfrm>
            <a:off x="293915" y="1997869"/>
            <a:ext cx="12741836" cy="10101298"/>
            <a:chOff x="374163" y="1702288"/>
            <a:chExt cx="14720046" cy="10304341"/>
          </a:xfrm>
        </p:grpSpPr>
        <p:pic>
          <p:nvPicPr>
            <p:cNvPr id="264" name="Google Shape;264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4163" y="1702288"/>
              <a:ext cx="8768861" cy="7000831"/>
            </a:xfrm>
            <a:prstGeom prst="rect">
              <a:avLst/>
            </a:prstGeom>
            <a:noFill/>
            <a:ln w="9525" cap="flat" cmpd="sng">
              <a:solidFill>
                <a:srgbClr val="0051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65" name="Google Shape;265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0919" y="4272904"/>
              <a:ext cx="11656226" cy="5464815"/>
            </a:xfrm>
            <a:prstGeom prst="rect">
              <a:avLst/>
            </a:prstGeom>
            <a:noFill/>
            <a:ln w="9525" cap="flat" cmpd="sng">
              <a:solidFill>
                <a:srgbClr val="0051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66" name="Google Shape;266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56227" y="6934706"/>
              <a:ext cx="13437982" cy="5071923"/>
            </a:xfrm>
            <a:prstGeom prst="rect">
              <a:avLst/>
            </a:prstGeom>
            <a:noFill/>
            <a:ln w="9525" cap="flat" cmpd="sng">
              <a:solidFill>
                <a:srgbClr val="0051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67" name="Google Shape;267;p15"/>
          <p:cNvSpPr txBox="1"/>
          <p:nvPr/>
        </p:nvSpPr>
        <p:spPr>
          <a:xfrm>
            <a:off x="13812253" y="2165684"/>
            <a:ext cx="10277832" cy="111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fr-FR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obligatoire en CCF,</a:t>
            </a:r>
            <a:r>
              <a:rPr lang="fr-FR"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il permet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endParaRPr sz="4000" b="1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-"/>
            </a:pPr>
            <a:r>
              <a:rPr lang="fr-FR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 renforcer</a:t>
            </a:r>
            <a:r>
              <a:rPr lang="fr-FR"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l’entrée par les compétences professionnelles,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endParaRPr sz="4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-"/>
            </a:pPr>
            <a:r>
              <a:rPr lang="fr-FR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d'observer et valider</a:t>
            </a:r>
            <a:r>
              <a:rPr lang="fr-FR"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le niveau d’acquisition de chaque compétence y.c. PFMP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endParaRPr sz="4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-"/>
            </a:pPr>
            <a:r>
              <a:rPr lang="fr-FR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 développer</a:t>
            </a:r>
            <a:r>
              <a:rPr lang="fr-FR"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un accompagnement personnalisé pour chaque apprenant.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endParaRPr sz="4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-"/>
            </a:pPr>
            <a:r>
              <a:rPr lang="fr-FR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d’assurer la traçabilité </a:t>
            </a:r>
            <a:r>
              <a:rPr lang="fr-FR"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des niveaux de performance  sur chaque critères d’évaluation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-"/>
            </a:pPr>
            <a:r>
              <a:rPr lang="fr-FR"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d’assurer la traçabilité </a:t>
            </a:r>
            <a:r>
              <a:rPr lang="fr-FR" sz="4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 l’évolution du niveau de maîtrise</a:t>
            </a:r>
            <a:endParaRPr sz="4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5" descr="skills Icon 42784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32779" y="-531603"/>
            <a:ext cx="3270274" cy="32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5"/>
          <p:cNvSpPr txBox="1"/>
          <p:nvPr/>
        </p:nvSpPr>
        <p:spPr>
          <a:xfrm>
            <a:off x="-1730829" y="14742490"/>
            <a:ext cx="55178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Proposition plus directe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"/>
          <p:cNvSpPr txBox="1"/>
          <p:nvPr/>
        </p:nvSpPr>
        <p:spPr>
          <a:xfrm>
            <a:off x="4758593" y="528764"/>
            <a:ext cx="1847654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lang="fr-FR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La certification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9"/>
          <p:cNvSpPr txBox="1"/>
          <p:nvPr/>
        </p:nvSpPr>
        <p:spPr>
          <a:xfrm>
            <a:off x="1652953" y="1892243"/>
            <a:ext cx="2060917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None/>
            </a:pPr>
            <a:r>
              <a:rPr lang="fr-FR" sz="4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À l’issue du positionnement, l’équipe pédagogique de l’établissement de formation constitue, pour chaque candidat, un dossier comprenant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Helvetica Neue"/>
              <a:buNone/>
            </a:pPr>
            <a:endParaRPr sz="4000" b="0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2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Char char="•"/>
            </a:pPr>
            <a:r>
              <a:rPr lang="fr-FR" sz="4000" b="1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le livret de suivi de compétences avec les bilans intermédiaires ; </a:t>
            </a:r>
            <a:endParaRPr sz="4000" b="1" i="0" u="none" strike="noStrike" cap="non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2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4000"/>
              <a:buFont typeface="Arial"/>
              <a:buChar char="•"/>
            </a:pPr>
            <a:r>
              <a:rPr lang="fr-FR" sz="4000" b="1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la grille nationale d’évaluation renseignée ayant conduit à la proposition de note</a:t>
            </a:r>
            <a:r>
              <a:rPr lang="fr-FR" sz="4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3399" y="6565102"/>
            <a:ext cx="4800601" cy="6917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48461" y="5809003"/>
            <a:ext cx="4135238" cy="5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436" y="6988955"/>
            <a:ext cx="7218236" cy="496448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9"/>
          <p:cNvSpPr/>
          <p:nvPr/>
        </p:nvSpPr>
        <p:spPr>
          <a:xfrm>
            <a:off x="7747364" y="5732508"/>
            <a:ext cx="9571969" cy="7155498"/>
          </a:xfrm>
          <a:prstGeom prst="ellipse">
            <a:avLst/>
          </a:prstGeom>
          <a:noFill/>
          <a:ln w="76200" cap="flat" cmpd="sng">
            <a:solidFill>
              <a:srgbClr val="F91F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Dernier trimestre / semestre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Grille nationale d’évaluation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Arrête le positionnement de chaque candidat à son niveau de maitrise des compétences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Propose une note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9"/>
          <p:cNvSpPr txBox="1"/>
          <p:nvPr/>
        </p:nvSpPr>
        <p:spPr>
          <a:xfrm>
            <a:off x="8167986" y="13252057"/>
            <a:ext cx="8730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Helvetica Neue"/>
              <a:buNone/>
            </a:pPr>
            <a:r>
              <a:rPr lang="fr-FR" sz="2400" b="1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dossier sera mis à disposition du jury et archivé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"/>
          <p:cNvSpPr txBox="1"/>
          <p:nvPr/>
        </p:nvSpPr>
        <p:spPr>
          <a:xfrm>
            <a:off x="7471980" y="5388898"/>
            <a:ext cx="10122735" cy="120032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91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Commission d’évaluation sous l’autorité du chef d’établissement.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9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>
            <a:spLocks noGrp="1"/>
          </p:cNvSpPr>
          <p:nvPr>
            <p:ph type="title"/>
          </p:nvPr>
        </p:nvSpPr>
        <p:spPr>
          <a:xfrm>
            <a:off x="1848230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lang="fr-FR"/>
              <a:t>4. </a:t>
            </a:r>
            <a:r>
              <a:rPr lang="fr-FR" sz="9600"/>
              <a:t>Les outils</a:t>
            </a:r>
            <a:endParaRPr/>
          </a:p>
        </p:txBody>
      </p:sp>
      <p:sp>
        <p:nvSpPr>
          <p:cNvPr id="289" name="Google Shape;289;p41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2595" y="2446638"/>
            <a:ext cx="15550820" cy="1006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7486" y="10058400"/>
            <a:ext cx="13217976" cy="342162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 rot="-3627165">
            <a:off x="3808123" y="8918279"/>
            <a:ext cx="4039076" cy="1252380"/>
          </a:xfrm>
          <a:prstGeom prst="arc">
            <a:avLst>
              <a:gd name="adj1" fmla="val 14145620"/>
              <a:gd name="adj2" fmla="val 0"/>
            </a:avLst>
          </a:prstGeom>
          <a:noFill/>
          <a:ln w="76200" cap="flat" cmpd="sng">
            <a:solidFill>
              <a:srgbClr val="ED7D31"/>
            </a:solidFill>
            <a:prstDash val="solid"/>
            <a:miter lim="800000"/>
            <a:headEnd type="stealth" w="lg" len="lg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26"/>
              <a:buFont typeface="Helvetica Neue"/>
              <a:buNone/>
            </a:pPr>
            <a:endParaRPr sz="1126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11728035" y="295312"/>
            <a:ext cx="121974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Helvetica Neue"/>
              <a:buNone/>
            </a:pPr>
            <a:r>
              <a:rPr lang="fr-FR" sz="5400" b="1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Grille nationale d’évaluation</a:t>
            </a:r>
            <a:endParaRPr sz="54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6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  <p:pic>
        <p:nvPicPr>
          <p:cNvPr id="299" name="Google Shape;29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8" y="1572327"/>
            <a:ext cx="8695356" cy="485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>
            <a:spLocks noGrp="1"/>
          </p:cNvSpPr>
          <p:nvPr>
            <p:ph type="title"/>
          </p:nvPr>
        </p:nvSpPr>
        <p:spPr>
          <a:xfrm>
            <a:off x="1206498" y="4318284"/>
            <a:ext cx="21971004" cy="423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lang="fr-FR"/>
              <a:t>Le CCF dans la filière CIEL</a:t>
            </a:r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43" name="Google Shape;43;p2"/>
          <p:cNvSpPr txBox="1"/>
          <p:nvPr/>
        </p:nvSpPr>
        <p:spPr>
          <a:xfrm>
            <a:off x="339850" y="12844200"/>
            <a:ext cx="118575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8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Séminaire national - Lycée Diderot, Paris</a:t>
            </a:r>
            <a:endParaRPr sz="308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6051" y="1416132"/>
            <a:ext cx="18459651" cy="130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398584" y="1568532"/>
            <a:ext cx="235868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Helvetica Neue"/>
              <a:buNone/>
            </a:pPr>
            <a:r>
              <a:rPr lang="fr-FR" sz="4000" b="1" i="0" u="none" strike="noStrike" cap="none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Outil d’aide au positionnement pour le BTS</a:t>
            </a:r>
            <a:endParaRPr sz="4000" b="1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7"/>
          <p:cNvSpPr txBox="1">
            <a:spLocks noGrp="1"/>
          </p:cNvSpPr>
          <p:nvPr>
            <p:ph type="title"/>
          </p:nvPr>
        </p:nvSpPr>
        <p:spPr>
          <a:xfrm>
            <a:off x="4665792" y="5233414"/>
            <a:ext cx="19022581" cy="2976198"/>
          </a:xfrm>
          <a:prstGeom prst="rect">
            <a:avLst/>
          </a:prstGeom>
          <a:solidFill>
            <a:schemeClr val="lt1">
              <a:alpha val="81568"/>
            </a:schemeClr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9450" tIns="109725" rIns="219450" bIns="1097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60"/>
              <a:buFont typeface="Helvetica Neue"/>
              <a:buNone/>
            </a:pPr>
            <a:r>
              <a:rPr lang="fr-FR" sz="8800" b="1"/>
              <a:t>Aide au positionnement du niveau imprimable</a:t>
            </a:r>
            <a:endParaRPr sz="8800" b="1"/>
          </a:p>
        </p:txBody>
      </p:sp>
      <p:sp>
        <p:nvSpPr>
          <p:cNvPr id="307" name="Google Shape;307;p17"/>
          <p:cNvSpPr txBox="1"/>
          <p:nvPr/>
        </p:nvSpPr>
        <p:spPr>
          <a:xfrm>
            <a:off x="198118" y="2507452"/>
            <a:ext cx="5124995" cy="164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Olivier BARONI		Alexandre FACCHIN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Thierry LEBEHOT</a:t>
            </a: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Ingrid MININGER​</a:t>
            </a:r>
            <a:endParaRPr lang="fr-FR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Julien PIERRE</a:t>
            </a:r>
            <a:r>
              <a:rPr lang="fr-FR" dirty="0">
                <a:ea typeface="Calibri"/>
              </a:rPr>
              <a:t>		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Magali SAUVERGEAT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Olivier SCHLEE   </a:t>
            </a:r>
            <a:r>
              <a:rPr lang="fr-FR" dirty="0">
                <a:ea typeface="Calibri"/>
              </a:rPr>
              <a:t>		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Pietro TOME</a:t>
            </a:r>
            <a:endParaRPr lang="fr-FR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Sahed</a:t>
            </a: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YAHI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7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914400" lvl="0" indent="-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AutoNum type="arabicPeriod"/>
            </a:pPr>
            <a:r>
              <a:rPr lang="fr-FR"/>
              <a:t>Le CCF dans la filière CIEL</a:t>
            </a:r>
            <a:endParaRPr/>
          </a:p>
          <a:p>
            <a:pPr marL="914400" lvl="0" indent="-914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AutoNum type="arabicPeriod"/>
            </a:pPr>
            <a:r>
              <a:rPr lang="fr-FR"/>
              <a:t>Ce qu’on évalue en CCF</a:t>
            </a:r>
            <a:endParaRPr/>
          </a:p>
          <a:p>
            <a:pPr marL="914400" lvl="0" indent="-914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AutoNum type="arabicPeriod"/>
            </a:pPr>
            <a:r>
              <a:rPr lang="fr-FR"/>
              <a:t>Comment évaluer des compétences</a:t>
            </a:r>
            <a:endParaRPr/>
          </a:p>
          <a:p>
            <a:pPr marL="914400" lvl="0" indent="-9144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Arial"/>
              <a:buAutoNum type="arabicPeriod"/>
            </a:pPr>
            <a:r>
              <a:rPr lang="fr-FR"/>
              <a:t>Les outils</a:t>
            </a: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848230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lang="fr-FR"/>
              <a:t>1. Le CCF dans la filière CIEL</a:t>
            </a: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/>
          <p:nvPr/>
        </p:nvSpPr>
        <p:spPr>
          <a:xfrm>
            <a:off x="364148" y="2063031"/>
            <a:ext cx="22766100" cy="726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None/>
            </a:pPr>
            <a:r>
              <a:rPr lang="fr-FR" sz="40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Le Contrôle en Cours de Formation dans la filière CIEL consiste à évaluer les compétences acquises par les apprenants </a:t>
            </a:r>
            <a:r>
              <a:rPr lang="fr-FR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tout au long de la période d’apprentissage.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None/>
            </a:pPr>
            <a:endParaRPr sz="9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None/>
            </a:pPr>
            <a:endParaRPr sz="9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None/>
            </a:pPr>
            <a:endParaRPr sz="9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None/>
            </a:pPr>
            <a:endParaRPr sz="9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None/>
            </a:pPr>
            <a:r>
              <a:rPr lang="fr-FR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Les situations sont multiples, diversifiées* </a:t>
            </a:r>
            <a:r>
              <a:rPr lang="fr-FR" sz="40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et réparties </a:t>
            </a:r>
            <a:r>
              <a:rPr lang="fr-FR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tout au long du cycle </a:t>
            </a:r>
            <a:r>
              <a:rPr lang="fr-FR" sz="40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(1, 2 ou 3 ans) selon le diplôme MC, BTS ou BAC PRO.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Helvetica Neue"/>
              <a:buNone/>
            </a:pPr>
            <a:endParaRPr sz="11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100"/>
              <a:buFont typeface="Helvetica Neue"/>
              <a:buNone/>
            </a:pPr>
            <a:endParaRPr sz="1100" b="0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3200"/>
              <a:buFont typeface="Arial"/>
              <a:buNone/>
            </a:pPr>
            <a:r>
              <a:rPr lang="fr-FR" sz="3600" b="0" i="1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*Il revêt des formes variées </a:t>
            </a:r>
            <a:r>
              <a:rPr lang="fr-FR" sz="36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-FR" sz="3600" b="0" i="1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activités écrites, orales, rendus de travaux, de projets et des périodes de mise en situation ou d’observation en milieu professionnel, de travaux pratiques en centres, TD,….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endParaRPr sz="2800" b="0" i="1" u="none" strike="noStrike" cap="none">
              <a:solidFill>
                <a:srgbClr val="151515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800"/>
              <a:buFont typeface="Helvetica Neue"/>
              <a:buNone/>
            </a:pPr>
            <a:endParaRPr sz="2800" b="0" i="1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Arial"/>
              <a:buNone/>
            </a:pPr>
            <a:r>
              <a:rPr lang="fr-FR" sz="40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C’est une  modalité d’évaluation qui permet une </a:t>
            </a:r>
            <a:r>
              <a:rPr lang="fr-FR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progressivité dans l’acquisition des contenus pédagogiques </a:t>
            </a:r>
            <a:r>
              <a:rPr lang="fr-FR" sz="4000" b="0" i="0" u="none" strike="noStrike" cap="none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pour l’élève ou l’étudiant et qui a pour objectif de </a:t>
            </a:r>
            <a:r>
              <a:rPr lang="fr-FR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redonner une dimension formative à l’évaluation.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4259766" y="511043"/>
            <a:ext cx="20124234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principe du CCF : valoriser le travail régulier des élèves </a:t>
            </a:r>
            <a:endParaRPr sz="5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2" name="Google Shape;62;p4" descr="progress Icon 36598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0707" y="6697787"/>
            <a:ext cx="8264770" cy="826477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511268" y="3382989"/>
            <a:ext cx="23238171" cy="1919171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38100" cap="flat" cmpd="sng">
            <a:solidFill>
              <a:srgbClr val="0079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398584" y="1568532"/>
            <a:ext cx="23586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4000"/>
              <a:buFont typeface="Helvetica Neue"/>
              <a:buNone/>
            </a:pPr>
            <a:r>
              <a:rPr lang="fr-FR" sz="4000" b="1" i="0" u="none" strike="noStrike" cap="none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 spécificités selon les diplômes de la filière mais une approche commune</a:t>
            </a:r>
            <a:endParaRPr sz="4000" b="1" i="0" u="none" strike="noStrike" cap="none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2"/>
          <p:cNvSpPr txBox="1"/>
          <p:nvPr/>
        </p:nvSpPr>
        <p:spPr>
          <a:xfrm>
            <a:off x="632944" y="7597705"/>
            <a:ext cx="23002195" cy="567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fr-FR" sz="32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l’issue du positionnement, l’équipe pédagogique de l’établissement de formation constitue, pour chaque candidat, un dossier comprenant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fr-FR" sz="32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 le livret de suivi des compétences avec les points intermédiaires 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fr-FR" sz="32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 la grille nationale d’évaluation renseignée ayant conduit à la proposition de note.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13465272" y="3981884"/>
            <a:ext cx="10124579" cy="1150555"/>
          </a:xfrm>
          <a:prstGeom prst="roundRect">
            <a:avLst>
              <a:gd name="adj" fmla="val 10000"/>
            </a:avLst>
          </a:prstGeom>
          <a:solidFill>
            <a:srgbClr val="CAD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fr-FR" sz="32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contrôle de l’assimilation des compétences tout au long du cursus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12"/>
          <p:cNvGrpSpPr/>
          <p:nvPr/>
        </p:nvGrpSpPr>
        <p:grpSpPr>
          <a:xfrm>
            <a:off x="747244" y="3981883"/>
            <a:ext cx="10124703" cy="1165303"/>
            <a:chOff x="1042214" y="3981883"/>
            <a:chExt cx="10124703" cy="1165303"/>
          </a:xfrm>
        </p:grpSpPr>
        <p:sp>
          <p:nvSpPr>
            <p:cNvPr id="73" name="Google Shape;73;p12"/>
            <p:cNvSpPr/>
            <p:nvPr/>
          </p:nvSpPr>
          <p:spPr>
            <a:xfrm>
              <a:off x="1042217" y="3981883"/>
              <a:ext cx="10124700" cy="1150500"/>
            </a:xfrm>
            <a:prstGeom prst="roundRect">
              <a:avLst>
                <a:gd name="adj" fmla="val 10000"/>
              </a:avLst>
            </a:prstGeom>
            <a:solidFill>
              <a:srgbClr val="CAD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4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fr-FR" sz="3200" b="0" i="0" u="none" strike="noStrike" cap="none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situations d’évaluation “ponctuelles”</a:t>
              </a:r>
              <a:endParaRPr sz="32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74" name="Google Shape;74;p12"/>
            <p:cNvCxnSpPr/>
            <p:nvPr/>
          </p:nvCxnSpPr>
          <p:spPr>
            <a:xfrm>
              <a:off x="1042215" y="3981883"/>
              <a:ext cx="10124581" cy="1121058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75" name="Google Shape;75;p12"/>
            <p:cNvCxnSpPr/>
            <p:nvPr/>
          </p:nvCxnSpPr>
          <p:spPr>
            <a:xfrm rot="10800000" flipH="1">
              <a:off x="1042214" y="4026127"/>
              <a:ext cx="10124580" cy="1121059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76" name="Google Shape;76;p12"/>
          <p:cNvSpPr/>
          <p:nvPr/>
        </p:nvSpPr>
        <p:spPr>
          <a:xfrm>
            <a:off x="11036045" y="3782663"/>
            <a:ext cx="2300748" cy="15194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" name="Google Shape;77;p12"/>
          <p:cNvSpPr/>
          <p:nvPr/>
        </p:nvSpPr>
        <p:spPr>
          <a:xfrm>
            <a:off x="511268" y="6057965"/>
            <a:ext cx="23238171" cy="4724335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38100" cap="flat" cmpd="sng">
            <a:solidFill>
              <a:srgbClr val="0079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1175928" y="5810815"/>
            <a:ext cx="13392000" cy="59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Nouvelles modalités d’évaluation sur l’épreuve professionnelle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747244" y="6791450"/>
            <a:ext cx="10124700" cy="3800400"/>
          </a:xfrm>
          <a:prstGeom prst="roundRect">
            <a:avLst>
              <a:gd name="adj" fmla="val 10000"/>
            </a:avLst>
          </a:prstGeom>
          <a:solidFill>
            <a:srgbClr val="CBE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 évaluation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2038" marR="0" lvl="4" indent="-44291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partir de plusieurs activités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2038" marR="0" lvl="4" indent="-4429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graduelle, pour tenir compte de la montée en autonomie dans l’acquisition des compétences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2038" marR="0" lvl="4" indent="-4429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 l’équipe pédagogique du domaine professionnel et de l’enseignement général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11036045" y="7966288"/>
            <a:ext cx="2300700" cy="151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2"/>
          <p:cNvSpPr/>
          <p:nvPr/>
        </p:nvSpPr>
        <p:spPr>
          <a:xfrm>
            <a:off x="13465272" y="6791450"/>
            <a:ext cx="10124579" cy="3800350"/>
          </a:xfrm>
          <a:prstGeom prst="roundRect">
            <a:avLst>
              <a:gd name="adj" fmla="val 10000"/>
            </a:avLst>
          </a:prstGeom>
          <a:solidFill>
            <a:srgbClr val="CAD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suivi et bilan des compétences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2038" marR="0" lvl="4" indent="-44291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points intermédiaires semestriels portés à la connaissance des étudiants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2038" marR="0" lvl="4" indent="-44291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Arial"/>
              <a:buChar char="•"/>
            </a:pPr>
            <a:r>
              <a:rPr lang="fr-FR" sz="32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positionnement final au cours du dernier trimestre de la 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1118214" y="3063013"/>
            <a:ext cx="12833700" cy="59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200"/>
              <a:buFont typeface="Helvetica Neue"/>
              <a:buNone/>
            </a:pPr>
            <a:r>
              <a:rPr lang="fr-FR" sz="3200" b="1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changement de paradigme sur l’épreuve professionnelle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4928839" y="511043"/>
            <a:ext cx="19455161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Arial"/>
              <a:buNone/>
            </a:pPr>
            <a:r>
              <a:rPr lang="fr-FR"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principe du CCF : valoriser le travail régulier des élèves </a:t>
            </a:r>
            <a:endParaRPr sz="5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e4257cc5a_2_1"/>
          <p:cNvSpPr txBox="1"/>
          <p:nvPr/>
        </p:nvSpPr>
        <p:spPr>
          <a:xfrm>
            <a:off x="8697951" y="792396"/>
            <a:ext cx="1568604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mode de certification dans la filière CIEL</a:t>
            </a:r>
            <a:endParaRPr sz="5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g23e4257cc5a_2_1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grpSp>
        <p:nvGrpSpPr>
          <p:cNvPr id="91" name="Google Shape;91;g23e4257cc5a_2_1"/>
          <p:cNvGrpSpPr/>
          <p:nvPr/>
        </p:nvGrpSpPr>
        <p:grpSpPr>
          <a:xfrm>
            <a:off x="0" y="2448232"/>
            <a:ext cx="23182729" cy="7610167"/>
            <a:chOff x="0" y="2448232"/>
            <a:chExt cx="23182729" cy="7610167"/>
          </a:xfrm>
        </p:grpSpPr>
        <p:pic>
          <p:nvPicPr>
            <p:cNvPr id="92" name="Google Shape;92;g23e4257cc5a_2_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2619" y="3316575"/>
              <a:ext cx="22510110" cy="63815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g23e4257cc5a_2_1"/>
            <p:cNvSpPr/>
            <p:nvPr/>
          </p:nvSpPr>
          <p:spPr>
            <a:xfrm>
              <a:off x="265471" y="2448232"/>
              <a:ext cx="6223820" cy="30381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23e4257cc5a_2_1"/>
            <p:cNvSpPr/>
            <p:nvPr/>
          </p:nvSpPr>
          <p:spPr>
            <a:xfrm>
              <a:off x="4488426" y="2507225"/>
              <a:ext cx="6223820" cy="86834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23e4257cc5a_2_1"/>
            <p:cNvSpPr/>
            <p:nvPr/>
          </p:nvSpPr>
          <p:spPr>
            <a:xfrm>
              <a:off x="265471" y="5486401"/>
              <a:ext cx="2684209" cy="8732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23e4257cc5a_2_1"/>
            <p:cNvSpPr/>
            <p:nvPr/>
          </p:nvSpPr>
          <p:spPr>
            <a:xfrm>
              <a:off x="0" y="6207258"/>
              <a:ext cx="882446" cy="385114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1848230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lang="fr-FR"/>
              <a:t>2. Ce qu’on évalue en CCF</a:t>
            </a:r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e4257cc5a_2_6"/>
          <p:cNvSpPr txBox="1"/>
          <p:nvPr/>
        </p:nvSpPr>
        <p:spPr>
          <a:xfrm>
            <a:off x="5760721" y="792396"/>
            <a:ext cx="18623280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Qu’évalue t’on en CCF ? : des blocs de compétences </a:t>
            </a:r>
            <a:endParaRPr sz="5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8" name="Google Shape;108;g23e4257cc5a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6374" y="1907666"/>
            <a:ext cx="10244625" cy="11015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g23e4257cc5a_2_6"/>
          <p:cNvGrpSpPr/>
          <p:nvPr/>
        </p:nvGrpSpPr>
        <p:grpSpPr>
          <a:xfrm>
            <a:off x="627604" y="1547059"/>
            <a:ext cx="9283332" cy="11737152"/>
            <a:chOff x="892299" y="1547059"/>
            <a:chExt cx="9283332" cy="11737152"/>
          </a:xfrm>
        </p:grpSpPr>
        <p:sp>
          <p:nvSpPr>
            <p:cNvPr id="110" name="Google Shape;110;g23e4257cc5a_2_6"/>
            <p:cNvSpPr/>
            <p:nvPr/>
          </p:nvSpPr>
          <p:spPr>
            <a:xfrm>
              <a:off x="6705600" y="2157046"/>
              <a:ext cx="445477" cy="10480431"/>
            </a:xfrm>
            <a:prstGeom prst="roundRect">
              <a:avLst>
                <a:gd name="adj" fmla="val 16667"/>
              </a:avLst>
            </a:prstGeom>
            <a:solidFill>
              <a:srgbClr val="FF9300"/>
            </a:solidFill>
            <a:ln w="603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g23e4257cc5a_2_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2299" y="1547059"/>
              <a:ext cx="9283332" cy="11737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g23e4257cc5a_2_6"/>
            <p:cNvSpPr txBox="1"/>
            <p:nvPr/>
          </p:nvSpPr>
          <p:spPr>
            <a:xfrm>
              <a:off x="1521753" y="2811944"/>
              <a:ext cx="30245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BAC PRO CIEL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g23e4257cc5a_2_6"/>
          <p:cNvSpPr txBox="1">
            <a:spLocks noGrp="1"/>
          </p:cNvSpPr>
          <p:nvPr>
            <p:ph type="sldNum" idx="12"/>
          </p:nvPr>
        </p:nvSpPr>
        <p:spPr>
          <a:xfrm>
            <a:off x="23741225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Microsoft Macintosh PowerPoint</Application>
  <PresentationFormat>Personnalisé</PresentationFormat>
  <Paragraphs>212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Helvetica Neue</vt:lpstr>
      <vt:lpstr>Calibri</vt:lpstr>
      <vt:lpstr>21_BasicWhite</vt:lpstr>
      <vt:lpstr>Présentation PowerPoint</vt:lpstr>
      <vt:lpstr>Le CCF dans la filière CIEL</vt:lpstr>
      <vt:lpstr>Présentation PowerPoint</vt:lpstr>
      <vt:lpstr>1. Le CCF dans la filière CIEL</vt:lpstr>
      <vt:lpstr>Présentation PowerPoint</vt:lpstr>
      <vt:lpstr>Présentation PowerPoint</vt:lpstr>
      <vt:lpstr>Présentation PowerPoint</vt:lpstr>
      <vt:lpstr>2. Ce qu’on évalue en CCF</vt:lpstr>
      <vt:lpstr>Présentation PowerPoint</vt:lpstr>
      <vt:lpstr>Présentation PowerPoint</vt:lpstr>
      <vt:lpstr>Présentation PowerPoint</vt:lpstr>
      <vt:lpstr>3. Comment évaluer des compétences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 Les outils</vt:lpstr>
      <vt:lpstr>Présentation PowerPoint</vt:lpstr>
      <vt:lpstr>Aide au positionnement du niveau imprimable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inspecteur</dc:creator>
  <cp:lastModifiedBy>Alexandre Facchin</cp:lastModifiedBy>
  <cp:revision>1</cp:revision>
  <dcterms:modified xsi:type="dcterms:W3CDTF">2023-05-12T07:18:34Z</dcterms:modified>
</cp:coreProperties>
</file>