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  <p:sldMasterId id="2147483689" r:id="rId7"/>
  </p:sldMasterIdLst>
  <p:notesMasterIdLst>
    <p:notesMasterId r:id="rId34"/>
  </p:notesMasterIdLst>
  <p:handoutMasterIdLst>
    <p:handoutMasterId r:id="rId35"/>
  </p:handoutMasterIdLst>
  <p:sldIdLst>
    <p:sldId id="271" r:id="rId8"/>
    <p:sldId id="321" r:id="rId9"/>
    <p:sldId id="325" r:id="rId10"/>
    <p:sldId id="307" r:id="rId11"/>
    <p:sldId id="315" r:id="rId12"/>
    <p:sldId id="305" r:id="rId13"/>
    <p:sldId id="326" r:id="rId14"/>
    <p:sldId id="309" r:id="rId15"/>
    <p:sldId id="311" r:id="rId16"/>
    <p:sldId id="313" r:id="rId17"/>
    <p:sldId id="310" r:id="rId18"/>
    <p:sldId id="312" r:id="rId19"/>
    <p:sldId id="316" r:id="rId20"/>
    <p:sldId id="284" r:id="rId21"/>
    <p:sldId id="285" r:id="rId22"/>
    <p:sldId id="286" r:id="rId23"/>
    <p:sldId id="288" r:id="rId24"/>
    <p:sldId id="287" r:id="rId25"/>
    <p:sldId id="328" r:id="rId26"/>
    <p:sldId id="280" r:id="rId27"/>
    <p:sldId id="317" r:id="rId28"/>
    <p:sldId id="318" r:id="rId29"/>
    <p:sldId id="296" r:id="rId30"/>
    <p:sldId id="297" r:id="rId31"/>
    <p:sldId id="299" r:id="rId32"/>
    <p:sldId id="329" r:id="rId3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2C7"/>
    <a:srgbClr val="FFE599"/>
    <a:srgbClr val="F10505"/>
    <a:srgbClr val="DCE6F2"/>
    <a:srgbClr val="C0504D"/>
    <a:srgbClr val="3D3D3D"/>
    <a:srgbClr val="FFFF97"/>
    <a:srgbClr val="FFFF61"/>
    <a:srgbClr val="FFC1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E90D2-D27D-A94F-8049-341C25E94B98}" v="1" dt="2023-02-02T13:39:46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4" autoAdjust="0"/>
    <p:restoredTop sz="96939" autoAdjust="0"/>
  </p:normalViewPr>
  <p:slideViewPr>
    <p:cSldViewPr snapToGrid="0" snapToObjects="1">
      <p:cViewPr varScale="1">
        <p:scale>
          <a:sx n="191" d="100"/>
          <a:sy n="191" d="100"/>
        </p:scale>
        <p:origin x="200" y="336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COSTA" userId="a9990527-e5a0-4976-9254-72d533a89fe6" providerId="ADAL" clId="{5EAE90D2-D27D-A94F-8049-341C25E94B98}"/>
    <pc:docChg chg="modSld modMainMaster">
      <pc:chgData name="Pascale COSTA" userId="a9990527-e5a0-4976-9254-72d533a89fe6" providerId="ADAL" clId="{5EAE90D2-D27D-A94F-8049-341C25E94B98}" dt="2023-02-05T14:53:19.464" v="40" actId="20577"/>
      <pc:docMkLst>
        <pc:docMk/>
      </pc:docMkLst>
      <pc:sldChg chg="modNotesTx">
        <pc:chgData name="Pascale COSTA" userId="a9990527-e5a0-4976-9254-72d533a89fe6" providerId="ADAL" clId="{5EAE90D2-D27D-A94F-8049-341C25E94B98}" dt="2023-02-02T13:38:23.620" v="29" actId="20577"/>
        <pc:sldMkLst>
          <pc:docMk/>
          <pc:sldMk cId="2330742906" sldId="280"/>
        </pc:sldMkLst>
      </pc:sldChg>
      <pc:sldChg chg="modNotesTx">
        <pc:chgData name="Pascale COSTA" userId="a9990527-e5a0-4976-9254-72d533a89fe6" providerId="ADAL" clId="{5EAE90D2-D27D-A94F-8049-341C25E94B98}" dt="2023-02-02T13:37:16.124" v="21" actId="20577"/>
        <pc:sldMkLst>
          <pc:docMk/>
          <pc:sldMk cId="2016046879" sldId="284"/>
        </pc:sldMkLst>
      </pc:sldChg>
      <pc:sldChg chg="modNotesTx">
        <pc:chgData name="Pascale COSTA" userId="a9990527-e5a0-4976-9254-72d533a89fe6" providerId="ADAL" clId="{5EAE90D2-D27D-A94F-8049-341C25E94B98}" dt="2023-02-02T13:37:37.424" v="23" actId="20577"/>
        <pc:sldMkLst>
          <pc:docMk/>
          <pc:sldMk cId="1354086814" sldId="285"/>
        </pc:sldMkLst>
      </pc:sldChg>
      <pc:sldChg chg="addSp modSp modNotesTx">
        <pc:chgData name="Pascale COSTA" userId="a9990527-e5a0-4976-9254-72d533a89fe6" providerId="ADAL" clId="{5EAE90D2-D27D-A94F-8049-341C25E94B98}" dt="2023-02-02T13:39:46.007" v="38"/>
        <pc:sldMkLst>
          <pc:docMk/>
          <pc:sldMk cId="1465003154" sldId="286"/>
        </pc:sldMkLst>
        <pc:spChg chg="add mod">
          <ac:chgData name="Pascale COSTA" userId="a9990527-e5a0-4976-9254-72d533a89fe6" providerId="ADAL" clId="{5EAE90D2-D27D-A94F-8049-341C25E94B98}" dt="2023-02-02T13:39:46.007" v="38"/>
          <ac:spMkLst>
            <pc:docMk/>
            <pc:sldMk cId="1465003154" sldId="286"/>
            <ac:spMk id="3" creationId="{78E428D2-4D43-F75B-425E-E5A80F1319EB}"/>
          </ac:spMkLst>
        </pc:spChg>
      </pc:sldChg>
      <pc:sldChg chg="modNotesTx">
        <pc:chgData name="Pascale COSTA" userId="a9990527-e5a0-4976-9254-72d533a89fe6" providerId="ADAL" clId="{5EAE90D2-D27D-A94F-8049-341C25E94B98}" dt="2023-02-02T13:38:04.037" v="27" actId="20577"/>
        <pc:sldMkLst>
          <pc:docMk/>
          <pc:sldMk cId="1122479563" sldId="287"/>
        </pc:sldMkLst>
      </pc:sldChg>
      <pc:sldChg chg="modNotesTx">
        <pc:chgData name="Pascale COSTA" userId="a9990527-e5a0-4976-9254-72d533a89fe6" providerId="ADAL" clId="{5EAE90D2-D27D-A94F-8049-341C25E94B98}" dt="2023-02-02T13:37:56.186" v="26" actId="20577"/>
        <pc:sldMkLst>
          <pc:docMk/>
          <pc:sldMk cId="3764447925" sldId="288"/>
        </pc:sldMkLst>
      </pc:sldChg>
      <pc:sldChg chg="modNotesTx">
        <pc:chgData name="Pascale COSTA" userId="a9990527-e5a0-4976-9254-72d533a89fe6" providerId="ADAL" clId="{5EAE90D2-D27D-A94F-8049-341C25E94B98}" dt="2023-02-02T13:38:44.143" v="32" actId="20577"/>
        <pc:sldMkLst>
          <pc:docMk/>
          <pc:sldMk cId="2005587441" sldId="296"/>
        </pc:sldMkLst>
      </pc:sldChg>
      <pc:sldChg chg="modNotesTx">
        <pc:chgData name="Pascale COSTA" userId="a9990527-e5a0-4976-9254-72d533a89fe6" providerId="ADAL" clId="{5EAE90D2-D27D-A94F-8049-341C25E94B98}" dt="2023-02-02T13:38:49.505" v="33" actId="20577"/>
        <pc:sldMkLst>
          <pc:docMk/>
          <pc:sldMk cId="2367994123" sldId="297"/>
        </pc:sldMkLst>
      </pc:sldChg>
      <pc:sldChg chg="modNotesTx">
        <pc:chgData name="Pascale COSTA" userId="a9990527-e5a0-4976-9254-72d533a89fe6" providerId="ADAL" clId="{5EAE90D2-D27D-A94F-8049-341C25E94B98}" dt="2023-02-02T13:39:06.102" v="36" actId="20577"/>
        <pc:sldMkLst>
          <pc:docMk/>
          <pc:sldMk cId="926146288" sldId="299"/>
        </pc:sldMkLst>
      </pc:sldChg>
      <pc:sldChg chg="modNotesTx">
        <pc:chgData name="Pascale COSTA" userId="a9990527-e5a0-4976-9254-72d533a89fe6" providerId="ADAL" clId="{5EAE90D2-D27D-A94F-8049-341C25E94B98}" dt="2023-02-02T13:35:49.091" v="12" actId="20577"/>
        <pc:sldMkLst>
          <pc:docMk/>
          <pc:sldMk cId="3980051160" sldId="305"/>
        </pc:sldMkLst>
      </pc:sldChg>
      <pc:sldChg chg="modNotesTx">
        <pc:chgData name="Pascale COSTA" userId="a9990527-e5a0-4976-9254-72d533a89fe6" providerId="ADAL" clId="{5EAE90D2-D27D-A94F-8049-341C25E94B98}" dt="2023-02-02T13:35:18.495" v="9" actId="20577"/>
        <pc:sldMkLst>
          <pc:docMk/>
          <pc:sldMk cId="302808469" sldId="307"/>
        </pc:sldMkLst>
      </pc:sldChg>
      <pc:sldChg chg="modNotesTx">
        <pc:chgData name="Pascale COSTA" userId="a9990527-e5a0-4976-9254-72d533a89fe6" providerId="ADAL" clId="{5EAE90D2-D27D-A94F-8049-341C25E94B98}" dt="2023-02-02T13:36:15.899" v="14" actId="20577"/>
        <pc:sldMkLst>
          <pc:docMk/>
          <pc:sldMk cId="811624159" sldId="309"/>
        </pc:sldMkLst>
      </pc:sldChg>
      <pc:sldChg chg="modNotesTx">
        <pc:chgData name="Pascale COSTA" userId="a9990527-e5a0-4976-9254-72d533a89fe6" providerId="ADAL" clId="{5EAE90D2-D27D-A94F-8049-341C25E94B98}" dt="2023-02-02T13:36:54.625" v="18" actId="20577"/>
        <pc:sldMkLst>
          <pc:docMk/>
          <pc:sldMk cId="2462251318" sldId="310"/>
        </pc:sldMkLst>
      </pc:sldChg>
      <pc:sldChg chg="modNotesTx">
        <pc:chgData name="Pascale COSTA" userId="a9990527-e5a0-4976-9254-72d533a89fe6" providerId="ADAL" clId="{5EAE90D2-D27D-A94F-8049-341C25E94B98}" dt="2023-02-02T13:36:26.510" v="15" actId="20577"/>
        <pc:sldMkLst>
          <pc:docMk/>
          <pc:sldMk cId="1600017342" sldId="311"/>
        </pc:sldMkLst>
      </pc:sldChg>
      <pc:sldChg chg="modNotesTx">
        <pc:chgData name="Pascale COSTA" userId="a9990527-e5a0-4976-9254-72d533a89fe6" providerId="ADAL" clId="{5EAE90D2-D27D-A94F-8049-341C25E94B98}" dt="2023-02-02T13:37:01.581" v="19" actId="20577"/>
        <pc:sldMkLst>
          <pc:docMk/>
          <pc:sldMk cId="3094619034" sldId="312"/>
        </pc:sldMkLst>
      </pc:sldChg>
      <pc:sldChg chg="modNotesTx">
        <pc:chgData name="Pascale COSTA" userId="a9990527-e5a0-4976-9254-72d533a89fe6" providerId="ADAL" clId="{5EAE90D2-D27D-A94F-8049-341C25E94B98}" dt="2023-02-02T13:36:41.305" v="16" actId="20577"/>
        <pc:sldMkLst>
          <pc:docMk/>
          <pc:sldMk cId="4076374218" sldId="313"/>
        </pc:sldMkLst>
      </pc:sldChg>
      <pc:sldChg chg="modNotesTx">
        <pc:chgData name="Pascale COSTA" userId="a9990527-e5a0-4976-9254-72d533a89fe6" providerId="ADAL" clId="{5EAE90D2-D27D-A94F-8049-341C25E94B98}" dt="2023-02-02T13:35:39.698" v="11" actId="20577"/>
        <pc:sldMkLst>
          <pc:docMk/>
          <pc:sldMk cId="4152709466" sldId="315"/>
        </pc:sldMkLst>
      </pc:sldChg>
      <pc:sldChg chg="modNotesTx">
        <pc:chgData name="Pascale COSTA" userId="a9990527-e5a0-4976-9254-72d533a89fe6" providerId="ADAL" clId="{5EAE90D2-D27D-A94F-8049-341C25E94B98}" dt="2023-02-02T13:37:08.088" v="20" actId="20577"/>
        <pc:sldMkLst>
          <pc:docMk/>
          <pc:sldMk cId="2709793993" sldId="316"/>
        </pc:sldMkLst>
      </pc:sldChg>
      <pc:sldChg chg="modNotesTx">
        <pc:chgData name="Pascale COSTA" userId="a9990527-e5a0-4976-9254-72d533a89fe6" providerId="ADAL" clId="{5EAE90D2-D27D-A94F-8049-341C25E94B98}" dt="2023-02-02T13:38:32.446" v="30" actId="20577"/>
        <pc:sldMkLst>
          <pc:docMk/>
          <pc:sldMk cId="3068755266" sldId="317"/>
        </pc:sldMkLst>
      </pc:sldChg>
      <pc:sldChg chg="modNotesTx">
        <pc:chgData name="Pascale COSTA" userId="a9990527-e5a0-4976-9254-72d533a89fe6" providerId="ADAL" clId="{5EAE90D2-D27D-A94F-8049-341C25E94B98}" dt="2023-02-02T13:38:38.289" v="31" actId="20577"/>
        <pc:sldMkLst>
          <pc:docMk/>
          <pc:sldMk cId="3129340797" sldId="318"/>
        </pc:sldMkLst>
      </pc:sldChg>
      <pc:sldChg chg="modSp mod modNotesTx">
        <pc:chgData name="Pascale COSTA" userId="a9990527-e5a0-4976-9254-72d533a89fe6" providerId="ADAL" clId="{5EAE90D2-D27D-A94F-8049-341C25E94B98}" dt="2023-02-05T14:51:56.549" v="39" actId="20577"/>
        <pc:sldMkLst>
          <pc:docMk/>
          <pc:sldMk cId="3444848160" sldId="321"/>
        </pc:sldMkLst>
        <pc:spChg chg="mod">
          <ac:chgData name="Pascale COSTA" userId="a9990527-e5a0-4976-9254-72d533a89fe6" providerId="ADAL" clId="{5EAE90D2-D27D-A94F-8049-341C25E94B98}" dt="2023-02-05T14:51:56.549" v="39" actId="20577"/>
          <ac:spMkLst>
            <pc:docMk/>
            <pc:sldMk cId="3444848160" sldId="321"/>
            <ac:spMk id="4" creationId="{E2E4DD65-9DC7-08D9-E68E-C8C6E5C50FC8}"/>
          </ac:spMkLst>
        </pc:spChg>
      </pc:sldChg>
      <pc:sldChg chg="modNotesTx">
        <pc:chgData name="Pascale COSTA" userId="a9990527-e5a0-4976-9254-72d533a89fe6" providerId="ADAL" clId="{5EAE90D2-D27D-A94F-8049-341C25E94B98}" dt="2023-02-02T13:35:25.750" v="10" actId="20577"/>
        <pc:sldMkLst>
          <pc:docMk/>
          <pc:sldMk cId="2634321333" sldId="325"/>
        </pc:sldMkLst>
      </pc:sldChg>
      <pc:sldChg chg="modNotesTx">
        <pc:chgData name="Pascale COSTA" userId="a9990527-e5a0-4976-9254-72d533a89fe6" providerId="ADAL" clId="{5EAE90D2-D27D-A94F-8049-341C25E94B98}" dt="2023-02-02T13:39:23.324" v="37" actId="20577"/>
        <pc:sldMkLst>
          <pc:docMk/>
          <pc:sldMk cId="3363185603" sldId="326"/>
        </pc:sldMkLst>
      </pc:sldChg>
      <pc:sldChg chg="modNotesTx">
        <pc:chgData name="Pascale COSTA" userId="a9990527-e5a0-4976-9254-72d533a89fe6" providerId="ADAL" clId="{5EAE90D2-D27D-A94F-8049-341C25E94B98}" dt="2023-02-02T13:38:14.739" v="28" actId="20577"/>
        <pc:sldMkLst>
          <pc:docMk/>
          <pc:sldMk cId="4219642189" sldId="328"/>
        </pc:sldMkLst>
      </pc:sldChg>
      <pc:sldChg chg="modSp mod">
        <pc:chgData name="Pascale COSTA" userId="a9990527-e5a0-4976-9254-72d533a89fe6" providerId="ADAL" clId="{5EAE90D2-D27D-A94F-8049-341C25E94B98}" dt="2023-02-05T14:53:19.464" v="40" actId="20577"/>
        <pc:sldMkLst>
          <pc:docMk/>
          <pc:sldMk cId="2145260625" sldId="329"/>
        </pc:sldMkLst>
        <pc:spChg chg="mod">
          <ac:chgData name="Pascale COSTA" userId="a9990527-e5a0-4976-9254-72d533a89fe6" providerId="ADAL" clId="{5EAE90D2-D27D-A94F-8049-341C25E94B98}" dt="2023-02-05T14:53:19.464" v="40" actId="20577"/>
          <ac:spMkLst>
            <pc:docMk/>
            <pc:sldMk cId="2145260625" sldId="329"/>
            <ac:spMk id="4" creationId="{E2E4DD65-9DC7-08D9-E68E-C8C6E5C50FC8}"/>
          </ac:spMkLst>
        </pc:spChg>
      </pc:sldChg>
      <pc:sldMasterChg chg="modSp mod">
        <pc:chgData name="Pascale COSTA" userId="a9990527-e5a0-4976-9254-72d533a89fe6" providerId="ADAL" clId="{5EAE90D2-D27D-A94F-8049-341C25E94B98}" dt="2023-02-02T13:34:25.029" v="1" actId="20577"/>
        <pc:sldMasterMkLst>
          <pc:docMk/>
          <pc:sldMasterMk cId="3069642489" sldId="2147483659"/>
        </pc:sldMasterMkLst>
        <pc:spChg chg="mod">
          <ac:chgData name="Pascale COSTA" userId="a9990527-e5a0-4976-9254-72d533a89fe6" providerId="ADAL" clId="{5EAE90D2-D27D-A94F-8049-341C25E94B98}" dt="2023-02-02T13:34:25.029" v="1" actId="20577"/>
          <ac:spMkLst>
            <pc:docMk/>
            <pc:sldMasterMk cId="3069642489" sldId="2147483659"/>
            <ac:spMk id="2" creationId="{FFB9644A-6900-69A4-DD40-A469A4E3A87A}"/>
          </ac:spMkLst>
        </pc:spChg>
      </pc:sldMasterChg>
      <pc:sldMasterChg chg="modSp mod">
        <pc:chgData name="Pascale COSTA" userId="a9990527-e5a0-4976-9254-72d533a89fe6" providerId="ADAL" clId="{5EAE90D2-D27D-A94F-8049-341C25E94B98}" dt="2023-02-02T13:34:35.841" v="5" actId="20577"/>
        <pc:sldMasterMkLst>
          <pc:docMk/>
          <pc:sldMasterMk cId="2279856783" sldId="2147483683"/>
        </pc:sldMasterMkLst>
        <pc:spChg chg="mod">
          <ac:chgData name="Pascale COSTA" userId="a9990527-e5a0-4976-9254-72d533a89fe6" providerId="ADAL" clId="{5EAE90D2-D27D-A94F-8049-341C25E94B98}" dt="2023-02-02T13:34:35.841" v="5" actId="20577"/>
          <ac:spMkLst>
            <pc:docMk/>
            <pc:sldMasterMk cId="2279856783" sldId="2147483683"/>
            <ac:spMk id="6" creationId="{AACDA1E4-E61A-582E-627E-A6074633FD50}"/>
          </ac:spMkLst>
        </pc:spChg>
      </pc:sldMasterChg>
      <pc:sldMasterChg chg="modSp mod">
        <pc:chgData name="Pascale COSTA" userId="a9990527-e5a0-4976-9254-72d533a89fe6" providerId="ADAL" clId="{5EAE90D2-D27D-A94F-8049-341C25E94B98}" dt="2023-02-02T13:34:29.821" v="3" actId="20577"/>
        <pc:sldMasterMkLst>
          <pc:docMk/>
          <pc:sldMasterMk cId="2655624957" sldId="2147483686"/>
        </pc:sldMasterMkLst>
        <pc:spChg chg="mod">
          <ac:chgData name="Pascale COSTA" userId="a9990527-e5a0-4976-9254-72d533a89fe6" providerId="ADAL" clId="{5EAE90D2-D27D-A94F-8049-341C25E94B98}" dt="2023-02-02T13:34:29.821" v="3" actId="20577"/>
          <ac:spMkLst>
            <pc:docMk/>
            <pc:sldMasterMk cId="2655624957" sldId="2147483686"/>
            <ac:spMk id="2" creationId="{60292C10-E4ED-33EF-9BEA-3015EEA1F69B}"/>
          </ac:spMkLst>
        </pc:spChg>
      </pc:sldMasterChg>
      <pc:sldMasterChg chg="modSp mod">
        <pc:chgData name="Pascale COSTA" userId="a9990527-e5a0-4976-9254-72d533a89fe6" providerId="ADAL" clId="{5EAE90D2-D27D-A94F-8049-341C25E94B98}" dt="2023-02-02T13:34:40.980" v="7" actId="20577"/>
        <pc:sldMasterMkLst>
          <pc:docMk/>
          <pc:sldMasterMk cId="3702903786" sldId="2147483689"/>
        </pc:sldMasterMkLst>
        <pc:spChg chg="mod">
          <ac:chgData name="Pascale COSTA" userId="a9990527-e5a0-4976-9254-72d533a89fe6" providerId="ADAL" clId="{5EAE90D2-D27D-A94F-8049-341C25E94B98}" dt="2023-02-02T13:34:40.980" v="7" actId="20577"/>
          <ac:spMkLst>
            <pc:docMk/>
            <pc:sldMasterMk cId="3702903786" sldId="2147483689"/>
            <ac:spMk id="6" creationId="{C12A18A4-ECBB-4D4C-8429-FAD52A97B6F2}"/>
          </ac:spMkLst>
        </pc:spChg>
      </pc:sldMasterChg>
    </pc:docChg>
  </pc:docChgLst>
  <pc:docChgLst>
    <pc:chgData name="Pascale COSTA" userId="a9990527-e5a0-4976-9254-72d533a89fe6" providerId="ADAL" clId="{80B87F51-E2E2-3D4E-B165-5A03A9E2E435}"/>
    <pc:docChg chg="undo custSel modSld modMainMaster">
      <pc:chgData name="Pascale COSTA" userId="a9990527-e5a0-4976-9254-72d533a89fe6" providerId="ADAL" clId="{80B87F51-E2E2-3D4E-B165-5A03A9E2E435}" dt="2022-12-06T20:44:36.150" v="68" actId="20577"/>
      <pc:docMkLst>
        <pc:docMk/>
      </pc:docMkLst>
      <pc:sldChg chg="modSp mod">
        <pc:chgData name="Pascale COSTA" userId="a9990527-e5a0-4976-9254-72d533a89fe6" providerId="ADAL" clId="{80B87F51-E2E2-3D4E-B165-5A03A9E2E435}" dt="2022-12-06T20:44:30.488" v="66" actId="20577"/>
        <pc:sldMkLst>
          <pc:docMk/>
          <pc:sldMk cId="1502800288" sldId="279"/>
        </pc:sldMkLst>
        <pc:spChg chg="mod">
          <ac:chgData name="Pascale COSTA" userId="a9990527-e5a0-4976-9254-72d533a89fe6" providerId="ADAL" clId="{80B87F51-E2E2-3D4E-B165-5A03A9E2E435}" dt="2022-12-06T20:44:30.488" v="66" actId="20577"/>
          <ac:spMkLst>
            <pc:docMk/>
            <pc:sldMk cId="1502800288" sldId="279"/>
            <ac:spMk id="4" creationId="{E2E4DD65-9DC7-08D9-E68E-C8C6E5C50FC8}"/>
          </ac:spMkLst>
        </pc:spChg>
        <pc:spChg chg="mod">
          <ac:chgData name="Pascale COSTA" userId="a9990527-e5a0-4976-9254-72d533a89fe6" providerId="ADAL" clId="{80B87F51-E2E2-3D4E-B165-5A03A9E2E435}" dt="2022-12-06T20:44:24.974" v="64" actId="20577"/>
          <ac:spMkLst>
            <pc:docMk/>
            <pc:sldMk cId="1502800288" sldId="279"/>
            <ac:spMk id="6" creationId="{96083F75-F606-1622-FE07-58CC2F1F7D90}"/>
          </ac:spMkLst>
        </pc:spChg>
      </pc:sldChg>
      <pc:sldChg chg="modSp mod">
        <pc:chgData name="Pascale COSTA" userId="a9990527-e5a0-4976-9254-72d533a89fe6" providerId="ADAL" clId="{80B87F51-E2E2-3D4E-B165-5A03A9E2E435}" dt="2022-12-06T20:44:36.150" v="68" actId="20577"/>
        <pc:sldMkLst>
          <pc:docMk/>
          <pc:sldMk cId="2330742906" sldId="280"/>
        </pc:sldMkLst>
        <pc:spChg chg="mod">
          <ac:chgData name="Pascale COSTA" userId="a9990527-e5a0-4976-9254-72d533a89fe6" providerId="ADAL" clId="{80B87F51-E2E2-3D4E-B165-5A03A9E2E435}" dt="2022-12-06T20:44:36.150" v="68" actId="20577"/>
          <ac:spMkLst>
            <pc:docMk/>
            <pc:sldMk cId="2330742906" sldId="280"/>
            <ac:spMk id="2" creationId="{63FE7EAE-C43D-0949-8FAC-186D8B7B8A80}"/>
          </ac:spMkLst>
        </pc:spChg>
      </pc:sldChg>
      <pc:sldMasterChg chg="delSp modSp mod">
        <pc:chgData name="Pascale COSTA" userId="a9990527-e5a0-4976-9254-72d533a89fe6" providerId="ADAL" clId="{80B87F51-E2E2-3D4E-B165-5A03A9E2E435}" dt="2022-12-06T20:41:38.134" v="11" actId="20577"/>
        <pc:sldMasterMkLst>
          <pc:docMk/>
          <pc:sldMasterMk cId="3069642489" sldId="2147483659"/>
        </pc:sldMasterMkLst>
        <pc:spChg chg="mod">
          <ac:chgData name="Pascale COSTA" userId="a9990527-e5a0-4976-9254-72d533a89fe6" providerId="ADAL" clId="{80B87F51-E2E2-3D4E-B165-5A03A9E2E435}" dt="2022-12-06T20:41:38.134" v="11" actId="20577"/>
          <ac:spMkLst>
            <pc:docMk/>
            <pc:sldMasterMk cId="3069642489" sldId="2147483659"/>
            <ac:spMk id="7" creationId="{38E75FC0-218F-6543-AEDF-85999A11CED2}"/>
          </ac:spMkLst>
        </pc:spChg>
        <pc:spChg chg="mod">
          <ac:chgData name="Pascale COSTA" userId="a9990527-e5a0-4976-9254-72d533a89fe6" providerId="ADAL" clId="{80B87F51-E2E2-3D4E-B165-5A03A9E2E435}" dt="2022-12-06T20:41:07.102" v="3" actId="20577"/>
          <ac:spMkLst>
            <pc:docMk/>
            <pc:sldMasterMk cId="3069642489" sldId="2147483659"/>
            <ac:spMk id="43" creationId="{6A65DC45-55D0-B545-9B2B-7F51A723A414}"/>
          </ac:spMkLst>
        </pc:spChg>
        <pc:grpChg chg="del">
          <ac:chgData name="Pascale COSTA" userId="a9990527-e5a0-4976-9254-72d533a89fe6" providerId="ADAL" clId="{80B87F51-E2E2-3D4E-B165-5A03A9E2E435}" dt="2022-12-06T20:40:56.484" v="1" actId="478"/>
          <ac:grpSpMkLst>
            <pc:docMk/>
            <pc:sldMasterMk cId="3069642489" sldId="2147483659"/>
            <ac:grpSpMk id="4" creationId="{35C3E59C-FA07-6F43-910E-2CBD9EECEE74}"/>
          </ac:grpSpMkLst>
        </pc:grpChg>
        <pc:picChg chg="del">
          <ac:chgData name="Pascale COSTA" userId="a9990527-e5a0-4976-9254-72d533a89fe6" providerId="ADAL" clId="{80B87F51-E2E2-3D4E-B165-5A03A9E2E435}" dt="2022-12-06T20:40:53.174" v="0" actId="478"/>
          <ac:picMkLst>
            <pc:docMk/>
            <pc:sldMasterMk cId="3069642489" sldId="2147483659"/>
            <ac:picMk id="16" creationId="{484E5FE3-8DF9-8676-D639-906F5BFBCE8A}"/>
          </ac:picMkLst>
        </pc:picChg>
      </pc:sldMasterChg>
      <pc:sldMasterChg chg="delSp modSp mod">
        <pc:chgData name="Pascale COSTA" userId="a9990527-e5a0-4976-9254-72d533a89fe6" providerId="ADAL" clId="{80B87F51-E2E2-3D4E-B165-5A03A9E2E435}" dt="2022-12-06T20:43:29.716" v="56" actId="20577"/>
        <pc:sldMasterMkLst>
          <pc:docMk/>
          <pc:sldMasterMk cId="2655624957" sldId="2147483686"/>
        </pc:sldMasterMkLst>
        <pc:spChg chg="mod">
          <ac:chgData name="Pascale COSTA" userId="a9990527-e5a0-4976-9254-72d533a89fe6" providerId="ADAL" clId="{80B87F51-E2E2-3D4E-B165-5A03A9E2E435}" dt="2022-12-06T20:43:29.716" v="56" actId="20577"/>
          <ac:spMkLst>
            <pc:docMk/>
            <pc:sldMasterMk cId="2655624957" sldId="2147483686"/>
            <ac:spMk id="9" creationId="{C812CA52-75E2-8C45-8063-24057FEDA026}"/>
          </ac:spMkLst>
        </pc:spChg>
        <pc:spChg chg="mod">
          <ac:chgData name="Pascale COSTA" userId="a9990527-e5a0-4976-9254-72d533a89fe6" providerId="ADAL" clId="{80B87F51-E2E2-3D4E-B165-5A03A9E2E435}" dt="2022-12-06T20:42:13.368" v="21" actId="20577"/>
          <ac:spMkLst>
            <pc:docMk/>
            <pc:sldMasterMk cId="2655624957" sldId="2147483686"/>
            <ac:spMk id="10" creationId="{32627B64-766E-F047-97D6-D5A544058ED3}"/>
          </ac:spMkLst>
        </pc:spChg>
        <pc:spChg chg="mod">
          <ac:chgData name="Pascale COSTA" userId="a9990527-e5a0-4976-9254-72d533a89fe6" providerId="ADAL" clId="{80B87F51-E2E2-3D4E-B165-5A03A9E2E435}" dt="2022-12-06T20:43:00.458" v="27" actId="14100"/>
          <ac:spMkLst>
            <pc:docMk/>
            <pc:sldMasterMk cId="2655624957" sldId="2147483686"/>
            <ac:spMk id="11" creationId="{A6B122F1-A62C-814C-9DE9-B24714E450C9}"/>
          </ac:spMkLst>
        </pc:spChg>
        <pc:spChg chg="mod">
          <ac:chgData name="Pascale COSTA" userId="a9990527-e5a0-4976-9254-72d533a89fe6" providerId="ADAL" clId="{80B87F51-E2E2-3D4E-B165-5A03A9E2E435}" dt="2022-12-06T20:42:59.915" v="26" actId="1076"/>
          <ac:spMkLst>
            <pc:docMk/>
            <pc:sldMasterMk cId="2655624957" sldId="2147483686"/>
            <ac:spMk id="34" creationId="{10B26597-ED97-C945-B14D-9C763707C59F}"/>
          </ac:spMkLst>
        </pc:spChg>
        <pc:grpChg chg="del">
          <ac:chgData name="Pascale COSTA" userId="a9990527-e5a0-4976-9254-72d533a89fe6" providerId="ADAL" clId="{80B87F51-E2E2-3D4E-B165-5A03A9E2E435}" dt="2022-12-06T20:42:38.717" v="22" actId="478"/>
          <ac:grpSpMkLst>
            <pc:docMk/>
            <pc:sldMasterMk cId="2655624957" sldId="2147483686"/>
            <ac:grpSpMk id="4" creationId="{35C3E59C-FA07-6F43-910E-2CBD9EECEE74}"/>
          </ac:grpSpMkLst>
        </pc:grpChg>
        <pc:picChg chg="del">
          <ac:chgData name="Pascale COSTA" userId="a9990527-e5a0-4976-9254-72d533a89fe6" providerId="ADAL" clId="{80B87F51-E2E2-3D4E-B165-5A03A9E2E435}" dt="2022-12-06T20:42:43.075" v="23" actId="478"/>
          <ac:picMkLst>
            <pc:docMk/>
            <pc:sldMasterMk cId="2655624957" sldId="2147483686"/>
            <ac:picMk id="2" creationId="{5F9DADEE-3CE6-BDEA-50E4-A880D69C926D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095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960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454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20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26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356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157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708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842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810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34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242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404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852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183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04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655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1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662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453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52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300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02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99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66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595" y="914400"/>
            <a:ext cx="7588470" cy="34689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E75FC0-218F-6543-AEDF-85999A11CED2}"/>
              </a:ext>
            </a:extLst>
          </p:cNvPr>
          <p:cNvSpPr txBox="1"/>
          <p:nvPr userDrawn="1"/>
        </p:nvSpPr>
        <p:spPr>
          <a:xfrm>
            <a:off x="1892227" y="1356069"/>
            <a:ext cx="5359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2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endParaRPr lang="fr-FR" sz="28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3000E6B-5526-0B42-9BA5-4326BEFA07FF}"/>
              </a:ext>
            </a:extLst>
          </p:cNvPr>
          <p:cNvSpPr txBox="1"/>
          <p:nvPr userDrawn="1"/>
        </p:nvSpPr>
        <p:spPr>
          <a:xfrm>
            <a:off x="782595" y="2683201"/>
            <a:ext cx="7587967" cy="97314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656" y="79239"/>
            <a:ext cx="902594" cy="8192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FD1816-CF54-0C65-B3A0-11F45CF851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2407" y="2831085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CA61C5-E760-1018-6254-A8DFF0B7AA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50" y="2831085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Image 16" descr="Une image contenant rouge&#10;&#10;Description générée automatiquement">
            <a:extLst>
              <a:ext uri="{FF2B5EF4-FFF2-40B4-BE49-F238E27FC236}">
                <a16:creationId xmlns:a16="http://schemas.microsoft.com/office/drawing/2014/main" id="{298638E1-BC35-C66C-D600-888A2AB286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9282" y="2850761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4B19B6A-172B-D462-A3B1-F5858B5087F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20340" y="2850761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FB9644A-6900-69A4-DD40-A469A4E3A87A}"/>
              </a:ext>
            </a:extLst>
          </p:cNvPr>
          <p:cNvSpPr txBox="1"/>
          <p:nvPr userDrawn="1"/>
        </p:nvSpPr>
        <p:spPr>
          <a:xfrm>
            <a:off x="776251" y="2737039"/>
            <a:ext cx="302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PNF 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Lycée Val de Bièvre - Gentilly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2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FR" sz="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9471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RÉNOVATION DES RÉFÉRENTIELS </a:t>
            </a:r>
          </a:p>
          <a:p>
            <a:pPr algn="ctr"/>
            <a:r>
              <a:rPr lang="fr-FR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FILIÈRE CARROSSERIE</a:t>
            </a: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82091" y="1177159"/>
            <a:ext cx="7588470" cy="3090042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B498B4-EB9A-778E-7250-3EBACA76D8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2342" y="475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14DB85-00D8-E1D5-C48F-59D6C3E541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22" y="40103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Image 5" descr="Une image contenant rouge&#10;&#10;Description générée automatiquement">
            <a:extLst>
              <a:ext uri="{FF2B5EF4-FFF2-40B4-BE49-F238E27FC236}">
                <a16:creationId xmlns:a16="http://schemas.microsoft.com/office/drawing/2014/main" id="{1E90CC2B-BF8C-6954-12B7-B53F91FA38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9217" y="671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D4D1C5-80D7-A03C-0D43-38D2EA54E6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10275" y="671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0292C10-E4ED-33EF-9BEA-3015EEA1F69B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122F1-A62C-814C-9DE9-B24714E450C9}"/>
              </a:ext>
            </a:extLst>
          </p:cNvPr>
          <p:cNvSpPr/>
          <p:nvPr userDrawn="1"/>
        </p:nvSpPr>
        <p:spPr>
          <a:xfrm>
            <a:off x="790465" y="1349039"/>
            <a:ext cx="7588470" cy="30900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8EEF36-7CEB-C443-45DA-AEE262FD8A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9272" y="5080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050C0C-21B8-3689-CDD6-358BF52F6E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15" y="5080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D5756090-F9B9-DFA9-2323-FBC6B3ADDD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6147" y="7048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8A1D8E-8F04-AED6-7931-F60C3B1F28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17205" y="7048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ACDA1E4-E61A-582E-627E-A6074633FD50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38">
            <a:extLst>
              <a:ext uri="{FF2B5EF4-FFF2-40B4-BE49-F238E27FC236}">
                <a16:creationId xmlns:a16="http://schemas.microsoft.com/office/drawing/2014/main" id="{C812CA52-75E2-8C45-8063-24057FEDA026}"/>
              </a:ext>
            </a:extLst>
          </p:cNvPr>
          <p:cNvSpPr txBox="1"/>
          <p:nvPr userDrawn="1"/>
        </p:nvSpPr>
        <p:spPr>
          <a:xfrm>
            <a:off x="0" y="0"/>
            <a:ext cx="9144000" cy="7682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800" b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B5BCC7-243F-1585-89D5-0EDB474CCA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5835" y="32467"/>
            <a:ext cx="858701" cy="64861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3715EA-5694-75DD-2F2A-12B3242862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78" y="32467"/>
            <a:ext cx="858700" cy="65601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Image 3" descr="Une image contenant rouge&#10;&#10;Description générée automatiquement">
            <a:extLst>
              <a:ext uri="{FF2B5EF4-FFF2-40B4-BE49-F238E27FC236}">
                <a16:creationId xmlns:a16="http://schemas.microsoft.com/office/drawing/2014/main" id="{EBAC0554-2A0D-310D-A4D4-4BB4D5FE8E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2710" y="52143"/>
            <a:ext cx="1003893" cy="63393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0F66F8-AF74-50A6-4C3D-E0EB5B5693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13768" y="52143"/>
            <a:ext cx="621174" cy="628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2A18A4-ECBB-4D4C-8429-FAD52A97B6F2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tx2">
                    <a:lumMod val="75000"/>
                  </a:schemeClr>
                </a:solidFill>
              </a:rPr>
              <a:t>PNF - Gentilly - Jeudi 2 février  2023</a:t>
            </a:r>
          </a:p>
        </p:txBody>
      </p:sp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304000" y="842745"/>
            <a:ext cx="4554394" cy="322396"/>
            <a:chOff x="2978591" y="1387389"/>
            <a:chExt cx="5174824" cy="322396"/>
          </a:xfrm>
        </p:grpSpPr>
        <p:sp>
          <p:nvSpPr>
            <p:cNvPr id="8" name="Organigramme : Alternative 7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2978591" y="1424903"/>
              <a:ext cx="5174824" cy="281657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2978591" y="1387389"/>
              <a:ext cx="5173134" cy="322396"/>
            </a:xfrm>
            <a:prstGeom prst="rect">
              <a:avLst/>
            </a:prstGeom>
            <a:solidFill>
              <a:srgbClr val="BDD6EE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EP3: Intervention sur les inamovibles et les vitrages</a:t>
              </a:r>
              <a:endParaRPr lang="fr-FR" dirty="0"/>
            </a:p>
          </p:txBody>
        </p:sp>
      </p:grp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E51F4728-109E-3142-C084-5BBBB40FCEE5}"/>
              </a:ext>
            </a:extLst>
          </p:cNvPr>
          <p:cNvSpPr/>
          <p:nvPr/>
        </p:nvSpPr>
        <p:spPr>
          <a:xfrm>
            <a:off x="133219" y="1314865"/>
            <a:ext cx="877856" cy="739800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1087744" y="1287174"/>
            <a:ext cx="1282221" cy="769441"/>
            <a:chOff x="5442459" y="1133807"/>
            <a:chExt cx="1720341" cy="1192406"/>
          </a:xfrm>
        </p:grpSpPr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42459" y="1181718"/>
              <a:ext cx="1720341" cy="1141473"/>
            </a:xfrm>
            <a:prstGeom prst="flowChartAlternateProcess">
              <a:avLst/>
            </a:prstGeom>
            <a:solidFill>
              <a:srgbClr val="BDD6E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86399" y="1133807"/>
              <a:ext cx="1616121" cy="119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Ponctuelle pratique</a:t>
              </a:r>
            </a:p>
            <a:p>
              <a:pPr algn="ctr"/>
              <a:r>
                <a:rPr lang="fr-FR" sz="1300" b="1" dirty="0"/>
                <a:t>Durée 4 h </a:t>
              </a:r>
              <a:r>
                <a:rPr lang="fr-FR" dirty="0"/>
                <a:t>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2493910" y="1312743"/>
            <a:ext cx="1069428" cy="734347"/>
            <a:chOff x="5442459" y="1138518"/>
            <a:chExt cx="1720341" cy="1141473"/>
          </a:xfrm>
        </p:grpSpPr>
        <p:sp>
          <p:nvSpPr>
            <p:cNvPr id="21" name="Organigramme : Alternative 20">
              <a:extLst>
                <a:ext uri="{FF2B5EF4-FFF2-40B4-BE49-F238E27FC236}">
                  <a16:creationId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BDD6E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32096" y="1339074"/>
              <a:ext cx="1512212" cy="76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Coefficient 5 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13763" y="2147748"/>
            <a:ext cx="3589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L’épreuve a pour objectif l’évaluation de tout ou partie des compétences du pôle 3 </a:t>
            </a:r>
          </a:p>
          <a:p>
            <a:endParaRPr lang="fr-FR" dirty="0"/>
          </a:p>
          <a:p>
            <a:r>
              <a:rPr lang="fr-FR" dirty="0"/>
              <a:t>Elle se déroule en centre de formation et/ou en entreprise (CCF).</a:t>
            </a:r>
          </a:p>
          <a:p>
            <a:endParaRPr lang="fr-FR" dirty="0"/>
          </a:p>
          <a:p>
            <a:r>
              <a:rPr lang="fr-FR" dirty="0"/>
              <a:t>Se rapporte aux limites de connaissances des savoirs associés du pôle 3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51683"/>
              </p:ext>
            </p:extLst>
          </p:nvPr>
        </p:nvGraphicFramePr>
        <p:xfrm>
          <a:off x="3703204" y="1457633"/>
          <a:ext cx="5320774" cy="2609396"/>
        </p:xfrm>
        <a:graphic>
          <a:graphicData uri="http://schemas.openxmlformats.org/drawingml/2006/table">
            <a:tbl>
              <a:tblPr firstRow="1" firstCol="1" bandRow="1"/>
              <a:tblGrid>
                <a:gridCol w="2183246">
                  <a:extLst>
                    <a:ext uri="{9D8B030D-6E8A-4147-A177-3AD203B41FA5}">
                      <a16:colId xmlns:a16="http://schemas.microsoft.com/office/drawing/2014/main" val="4246440707"/>
                    </a:ext>
                  </a:extLst>
                </a:gridCol>
                <a:gridCol w="3137528">
                  <a:extLst>
                    <a:ext uri="{9D8B030D-6E8A-4147-A177-3AD203B41FA5}">
                      <a16:colId xmlns:a16="http://schemas.microsoft.com/office/drawing/2014/main" val="3595848601"/>
                    </a:ext>
                  </a:extLst>
                </a:gridCol>
              </a:tblGrid>
              <a:tr h="319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fr-FR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TENCES ÉVALUÉES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PRINCIPALES ACTIVIT</a:t>
                      </a:r>
                      <a:r>
                        <a:rPr lang="fr-FR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ET TACHES ASSOCI</a:t>
                      </a:r>
                      <a:r>
                        <a:rPr lang="fr-FR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805305"/>
                  </a:ext>
                </a:extLst>
              </a:tr>
              <a:tr h="191294">
                <a:tc rowSpan="4">
                  <a:txBody>
                    <a:bodyPr/>
                    <a:lstStyle/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C3.1 Remplacer un élément de structure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C3.2 Mettre en conformité un vitrage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A3.1 Remplacement d’éléments inamovibles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73840"/>
                  </a:ext>
                </a:extLst>
              </a:tr>
              <a:tr h="8407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T3.1.1 Découper un élément selon les préconisations du constructeur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T3.1.2 Réaliser un assemblage par soudage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T3.1.3 Réaliser d’un assemblage par collage et/ou rivetage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31859"/>
                  </a:ext>
                </a:extLst>
              </a:tr>
              <a:tr h="1912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A3.2 Remplacement et réparation de vitrages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844559"/>
                  </a:ext>
                </a:extLst>
              </a:tr>
              <a:tr h="8785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T3.2.1 Déposer un vitrage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T3.2.2 Réparer un vitrage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T3.2.3 Poser un vitrage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T3.2.4 Contrôler une étanchéité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04853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50807" y="866705"/>
            <a:ext cx="1889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336699"/>
                </a:solidFill>
              </a:rPr>
              <a:t>CAP carrossier Automobile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07BCFE9-FD97-7781-4EAD-92012C3D6F3E}"/>
              </a:ext>
            </a:extLst>
          </p:cNvPr>
          <p:cNvSpPr txBox="1"/>
          <p:nvPr/>
        </p:nvSpPr>
        <p:spPr>
          <a:xfrm>
            <a:off x="159809" y="1569628"/>
            <a:ext cx="8246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CCF</a:t>
            </a:r>
          </a:p>
        </p:txBody>
      </p:sp>
    </p:spTree>
    <p:extLst>
      <p:ext uri="{BB962C8B-B14F-4D97-AF65-F5344CB8AC3E}">
        <p14:creationId xmlns:p14="http://schemas.microsoft.com/office/powerpoint/2010/main" val="407637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304797" y="844007"/>
            <a:ext cx="4554394" cy="322396"/>
            <a:chOff x="2978591" y="1387389"/>
            <a:chExt cx="5174824" cy="322396"/>
          </a:xfrm>
        </p:grpSpPr>
        <p:sp>
          <p:nvSpPr>
            <p:cNvPr id="8" name="Organigramme : Alternative 7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2978591" y="1424903"/>
              <a:ext cx="5174824" cy="281657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2978591" y="1387389"/>
              <a:ext cx="5173134" cy="32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EP1: Intervention et réparation sur un élément</a:t>
              </a:r>
              <a:endParaRPr lang="fr-FR" dirty="0"/>
            </a:p>
          </p:txBody>
        </p:sp>
      </p:grp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E51F4728-109E-3142-C084-5BBBB40FCEE5}"/>
              </a:ext>
            </a:extLst>
          </p:cNvPr>
          <p:cNvSpPr/>
          <p:nvPr/>
        </p:nvSpPr>
        <p:spPr>
          <a:xfrm>
            <a:off x="133219" y="1314865"/>
            <a:ext cx="877856" cy="739800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1104690" y="1303658"/>
            <a:ext cx="1282221" cy="769441"/>
            <a:chOff x="5432361" y="1124439"/>
            <a:chExt cx="1720341" cy="1192406"/>
          </a:xfrm>
        </p:grpSpPr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32361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94415" y="1124439"/>
              <a:ext cx="1576317" cy="119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Ponctuelle pratique</a:t>
              </a:r>
            </a:p>
            <a:p>
              <a:pPr algn="ctr"/>
              <a:r>
                <a:rPr lang="fr-FR" sz="1300" b="1" dirty="0"/>
                <a:t>Durée 3 h </a:t>
              </a:r>
              <a:r>
                <a:rPr lang="fr-FR" dirty="0"/>
                <a:t>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2493910" y="1312743"/>
            <a:ext cx="1069428" cy="734347"/>
            <a:chOff x="5442459" y="1138518"/>
            <a:chExt cx="1720341" cy="1141473"/>
          </a:xfrm>
        </p:grpSpPr>
        <p:sp>
          <p:nvSpPr>
            <p:cNvPr id="21" name="Organigramme : Alternative 20">
              <a:extLst>
                <a:ext uri="{FF2B5EF4-FFF2-40B4-BE49-F238E27FC236}">
                  <a16:creationId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32096" y="1339074"/>
              <a:ext cx="1512212" cy="76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Coefficient 5 </a:t>
              </a:r>
            </a:p>
          </p:txBody>
        </p:sp>
      </p:grp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575189"/>
              </p:ext>
            </p:extLst>
          </p:nvPr>
        </p:nvGraphicFramePr>
        <p:xfrm>
          <a:off x="3703204" y="1454408"/>
          <a:ext cx="5350597" cy="2375835"/>
        </p:xfrm>
        <a:graphic>
          <a:graphicData uri="http://schemas.openxmlformats.org/drawingml/2006/table">
            <a:tbl>
              <a:tblPr firstRow="1" firstCol="1" bandRow="1"/>
              <a:tblGrid>
                <a:gridCol w="2179270">
                  <a:extLst>
                    <a:ext uri="{9D8B030D-6E8A-4147-A177-3AD203B41FA5}">
                      <a16:colId xmlns:a16="http://schemas.microsoft.com/office/drawing/2014/main" val="346977861"/>
                    </a:ext>
                  </a:extLst>
                </a:gridCol>
                <a:gridCol w="3171327">
                  <a:extLst>
                    <a:ext uri="{9D8B030D-6E8A-4147-A177-3AD203B41FA5}">
                      <a16:colId xmlns:a16="http://schemas.microsoft.com/office/drawing/2014/main" val="1599111090"/>
                    </a:ext>
                  </a:extLst>
                </a:gridCol>
              </a:tblGrid>
              <a:tr h="268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TENCES ÉVALUÉES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PRINCIPALES ACTIVIT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ET TACHES ASSOCI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ÉES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850871"/>
                  </a:ext>
                </a:extLst>
              </a:tr>
              <a:tr h="160811">
                <a:tc rowSpan="6">
                  <a:txBody>
                    <a:bodyPr/>
                    <a:lstStyle/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C1.1 Collecter les informations nécessaires à l’intervention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C1.2 Appliquer la méthodologie de réparation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C1.3 Remettre en conformité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C1.4 Contrôler la qualité de son intervention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A1.1 Dépose et repose d’éléments amovibles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14848"/>
                  </a:ext>
                </a:extLst>
              </a:tr>
              <a:tr h="7385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T1.1.1 Déposer des éléments amovibles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T1.1.2 Stocker un élément entre la dépose et la repose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T1.1.3 Poser et régler des éléments amovibles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T1.1.4 Respecter des procédures de mise en sécurité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1335"/>
                  </a:ext>
                </a:extLst>
              </a:tr>
              <a:tr h="625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A1.2 Remise en forme d’éléments de carrosserie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081966"/>
                  </a:ext>
                </a:extLst>
              </a:tr>
              <a:tr h="4704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T1.2.1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Redresser un élément en fonction de la nature de la tôle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9710" algn="l"/>
                        </a:tabLst>
                        <a:defRPr/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T1.2.2 Contrôler l’état de planéité de la surface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8144"/>
                  </a:ext>
                </a:extLst>
              </a:tr>
              <a:tr h="1684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A1.3 Réparation des matériaux composites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81596"/>
                  </a:ext>
                </a:extLst>
              </a:tr>
              <a:tr h="2314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T1.3.1 Réparer un élément thermoplastique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T1.3.2 Réparer un élément thermodurcissable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413794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1989" y="2147748"/>
            <a:ext cx="3621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L’épreuve a pour objectif l’évaluation de tout ou partie des compétences du pôle 1 </a:t>
            </a:r>
          </a:p>
          <a:p>
            <a:endParaRPr lang="fr-FR" dirty="0"/>
          </a:p>
          <a:p>
            <a:r>
              <a:rPr lang="fr-FR" dirty="0"/>
              <a:t>Elle se déroule en centre de formation et/ou en entreprise (CCF).</a:t>
            </a:r>
          </a:p>
          <a:p>
            <a:endParaRPr lang="fr-FR" dirty="0"/>
          </a:p>
          <a:p>
            <a:r>
              <a:rPr lang="fr-FR" dirty="0"/>
              <a:t>Se rapporte aux limites de connaissances des savoirs associés du pôle 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50807" y="866705"/>
            <a:ext cx="173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336699"/>
                </a:solidFill>
              </a:rPr>
              <a:t>CAP peintre Automobile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07BCFE9-FD97-7781-4EAD-92012C3D6F3E}"/>
              </a:ext>
            </a:extLst>
          </p:cNvPr>
          <p:cNvSpPr txBox="1"/>
          <p:nvPr/>
        </p:nvSpPr>
        <p:spPr>
          <a:xfrm>
            <a:off x="159809" y="1569628"/>
            <a:ext cx="8246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CCF</a:t>
            </a:r>
          </a:p>
        </p:txBody>
      </p:sp>
    </p:spTree>
    <p:extLst>
      <p:ext uri="{BB962C8B-B14F-4D97-AF65-F5344CB8AC3E}">
        <p14:creationId xmlns:p14="http://schemas.microsoft.com/office/powerpoint/2010/main" val="246225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64486"/>
              </p:ext>
            </p:extLst>
          </p:nvPr>
        </p:nvGraphicFramePr>
        <p:xfrm>
          <a:off x="3703204" y="1457633"/>
          <a:ext cx="5320774" cy="3466792"/>
        </p:xfrm>
        <a:graphic>
          <a:graphicData uri="http://schemas.openxmlformats.org/drawingml/2006/table">
            <a:tbl>
              <a:tblPr firstRow="1" firstCol="1" bandRow="1"/>
              <a:tblGrid>
                <a:gridCol w="2182589">
                  <a:extLst>
                    <a:ext uri="{9D8B030D-6E8A-4147-A177-3AD203B41FA5}">
                      <a16:colId xmlns:a16="http://schemas.microsoft.com/office/drawing/2014/main" val="3283204366"/>
                    </a:ext>
                  </a:extLst>
                </a:gridCol>
                <a:gridCol w="3138185">
                  <a:extLst>
                    <a:ext uri="{9D8B030D-6E8A-4147-A177-3AD203B41FA5}">
                      <a16:colId xmlns:a16="http://schemas.microsoft.com/office/drawing/2014/main" val="3748632177"/>
                    </a:ext>
                  </a:extLst>
                </a:gridCol>
              </a:tblGrid>
              <a:tr h="247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fr-FR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TENCES ÉVALUÉES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PRINCIPALES ACTIVIT</a:t>
                      </a:r>
                      <a:r>
                        <a:rPr lang="fr-FR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ET TACHES ASSOCI</a:t>
                      </a:r>
                      <a:r>
                        <a:rPr lang="fr-FR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ÉES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763124"/>
                  </a:ext>
                </a:extLst>
              </a:tr>
              <a:tr h="151819">
                <a:tc rowSpan="6">
                  <a:txBody>
                    <a:bodyPr/>
                    <a:lstStyle/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C2.1 Réaliser la préparation des fonds et surfaces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C2.2 Appliquer les différents types de peinture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C2.3 Contrôler la conformité d’une application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A2.1 Préparation des fonds et des surfaces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94748"/>
                  </a:ext>
                </a:extLst>
              </a:tr>
              <a:tr h="10752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T2.1.1 Protéger des surfaces d’éléments adjacents par marouflage ou masquage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T2.1.2 Préparer une surface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T2.1.3 Appliquer un produit de garnissage ou de sous-couches adapté sur une surface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T2.1.4 Appliquer un traitement anticorrosion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1261"/>
                  </a:ext>
                </a:extLst>
              </a:tr>
              <a:tr h="151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A2.2 Colorimétrie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87030"/>
                  </a:ext>
                </a:extLst>
              </a:tr>
              <a:tr h="3520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T2.2.1 Identifier une teinte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T2.2.2 Préparer une teinte et des produits de finition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96264"/>
                  </a:ext>
                </a:extLst>
              </a:tr>
              <a:tr h="1553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A2.3 Application des bases et vernis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10429"/>
                  </a:ext>
                </a:extLst>
              </a:tr>
              <a:tr h="1332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T2.3.1 Régler des paramètres d’application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T2.3.2 Appliquer des couches de finition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T2.3.3 Réaliser un raccord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T2.3.4 Contrôler la qualité d’application, de finition et d’aspect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T2.3.5 Choisir des opérations de rectification appropriées en fonction du défaut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T2.3.6 Réaliser des opérations de polissage et de lustra</a:t>
                      </a: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52257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304000" y="842745"/>
            <a:ext cx="4554394" cy="322396"/>
            <a:chOff x="2978591" y="1387389"/>
            <a:chExt cx="5174824" cy="322396"/>
          </a:xfrm>
        </p:grpSpPr>
        <p:sp>
          <p:nvSpPr>
            <p:cNvPr id="8" name="Organigramme : Alternative 7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2978591" y="1424903"/>
              <a:ext cx="5174824" cy="281657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2978591" y="1387389"/>
              <a:ext cx="5173134" cy="322396"/>
            </a:xfrm>
            <a:prstGeom prst="rect">
              <a:avLst/>
            </a:prstGeom>
            <a:solidFill>
              <a:srgbClr val="F4B083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EP2: Préparation et application des peintures</a:t>
              </a:r>
              <a:endParaRPr lang="fr-FR" dirty="0"/>
            </a:p>
          </p:txBody>
        </p:sp>
      </p:grp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E51F4728-109E-3142-C084-5BBBB40FCEE5}"/>
              </a:ext>
            </a:extLst>
          </p:cNvPr>
          <p:cNvSpPr/>
          <p:nvPr/>
        </p:nvSpPr>
        <p:spPr>
          <a:xfrm>
            <a:off x="133219" y="1314865"/>
            <a:ext cx="877856" cy="739800"/>
          </a:xfrm>
          <a:prstGeom prst="flowChartAlternateProcess">
            <a:avLst/>
          </a:prstGeom>
          <a:solidFill>
            <a:srgbClr val="F4B0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1112749" y="1300179"/>
            <a:ext cx="1282221" cy="769441"/>
            <a:chOff x="5476008" y="1153961"/>
            <a:chExt cx="1720341" cy="1192406"/>
          </a:xfrm>
        </p:grpSpPr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76008" y="1167505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86399" y="1153961"/>
              <a:ext cx="1616121" cy="119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Ponctuelle pratique</a:t>
              </a:r>
            </a:p>
            <a:p>
              <a:pPr algn="ctr"/>
              <a:r>
                <a:rPr lang="fr-FR" sz="1300" b="1" dirty="0"/>
                <a:t>Durée 4 h </a:t>
              </a:r>
              <a:r>
                <a:rPr lang="fr-FR" dirty="0"/>
                <a:t>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2493910" y="1312743"/>
            <a:ext cx="1069428" cy="734347"/>
            <a:chOff x="5442459" y="1138518"/>
            <a:chExt cx="1720341" cy="1141473"/>
          </a:xfrm>
        </p:grpSpPr>
        <p:sp>
          <p:nvSpPr>
            <p:cNvPr id="21" name="Organigramme : Alternative 20">
              <a:extLst>
                <a:ext uri="{FF2B5EF4-FFF2-40B4-BE49-F238E27FC236}">
                  <a16:creationId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32096" y="1339074"/>
              <a:ext cx="1512212" cy="76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Coefficient 10 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13763" y="2147748"/>
            <a:ext cx="3589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L’épreuve a pour objectif l’évaluation de tout ou partie des compétences du pôle 2 </a:t>
            </a:r>
          </a:p>
          <a:p>
            <a:endParaRPr lang="fr-FR" dirty="0"/>
          </a:p>
          <a:p>
            <a:r>
              <a:rPr lang="fr-FR" dirty="0"/>
              <a:t>Elle se déroule en centre de formation et/ou en entreprise (CCF).</a:t>
            </a:r>
          </a:p>
          <a:p>
            <a:endParaRPr lang="fr-FR" dirty="0"/>
          </a:p>
          <a:p>
            <a:r>
              <a:rPr lang="fr-FR" dirty="0"/>
              <a:t>Se rapporte aux limites de connaissances des savoirs associés du pôle 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50807" y="866705"/>
            <a:ext cx="173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336699"/>
                </a:solidFill>
              </a:rPr>
              <a:t>CAP peintre Automobile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07BCFE9-FD97-7781-4EAD-92012C3D6F3E}"/>
              </a:ext>
            </a:extLst>
          </p:cNvPr>
          <p:cNvSpPr txBox="1"/>
          <p:nvPr/>
        </p:nvSpPr>
        <p:spPr>
          <a:xfrm>
            <a:off x="159809" y="1569628"/>
            <a:ext cx="8246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CCF</a:t>
            </a:r>
          </a:p>
        </p:txBody>
      </p:sp>
    </p:spTree>
    <p:extLst>
      <p:ext uri="{BB962C8B-B14F-4D97-AF65-F5344CB8AC3E}">
        <p14:creationId xmlns:p14="http://schemas.microsoft.com/office/powerpoint/2010/main" val="309461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80764"/>
              </p:ext>
            </p:extLst>
          </p:nvPr>
        </p:nvGraphicFramePr>
        <p:xfrm>
          <a:off x="4742150" y="946481"/>
          <a:ext cx="4193314" cy="3757948"/>
        </p:xfrm>
        <a:graphic>
          <a:graphicData uri="http://schemas.openxmlformats.org/drawingml/2006/table">
            <a:tbl>
              <a:tblPr firstRow="1" firstCol="1" bandRow="1"/>
              <a:tblGrid>
                <a:gridCol w="1018944">
                  <a:extLst>
                    <a:ext uri="{9D8B030D-6E8A-4147-A177-3AD203B41FA5}">
                      <a16:colId xmlns:a16="http://schemas.microsoft.com/office/drawing/2014/main" val="257051750"/>
                    </a:ext>
                  </a:extLst>
                </a:gridCol>
                <a:gridCol w="388552">
                  <a:extLst>
                    <a:ext uri="{9D8B030D-6E8A-4147-A177-3AD203B41FA5}">
                      <a16:colId xmlns:a16="http://schemas.microsoft.com/office/drawing/2014/main" val="2052537736"/>
                    </a:ext>
                  </a:extLst>
                </a:gridCol>
                <a:gridCol w="388552">
                  <a:extLst>
                    <a:ext uri="{9D8B030D-6E8A-4147-A177-3AD203B41FA5}">
                      <a16:colId xmlns:a16="http://schemas.microsoft.com/office/drawing/2014/main" val="1898252861"/>
                    </a:ext>
                  </a:extLst>
                </a:gridCol>
                <a:gridCol w="599105">
                  <a:extLst>
                    <a:ext uri="{9D8B030D-6E8A-4147-A177-3AD203B41FA5}">
                      <a16:colId xmlns:a16="http://schemas.microsoft.com/office/drawing/2014/main" val="1756414003"/>
                    </a:ext>
                  </a:extLst>
                </a:gridCol>
                <a:gridCol w="599528">
                  <a:extLst>
                    <a:ext uri="{9D8B030D-6E8A-4147-A177-3AD203B41FA5}">
                      <a16:colId xmlns:a16="http://schemas.microsoft.com/office/drawing/2014/main" val="435970445"/>
                    </a:ext>
                  </a:extLst>
                </a:gridCol>
                <a:gridCol w="599105">
                  <a:extLst>
                    <a:ext uri="{9D8B030D-6E8A-4147-A177-3AD203B41FA5}">
                      <a16:colId xmlns:a16="http://schemas.microsoft.com/office/drawing/2014/main" val="2900113262"/>
                    </a:ext>
                  </a:extLst>
                </a:gridCol>
                <a:gridCol w="599528">
                  <a:extLst>
                    <a:ext uri="{9D8B030D-6E8A-4147-A177-3AD203B41FA5}">
                      <a16:colId xmlns:a16="http://schemas.microsoft.com/office/drawing/2014/main" val="1810731043"/>
                    </a:ext>
                  </a:extLst>
                </a:gridCol>
              </a:tblGrid>
              <a:tr h="112024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Spécialité peintre automobile 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certificat d’aptitude professionnelle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Scolaires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(Établissements publics et privés sous contrat)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Apprentis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(CFA habilité ou CFA porté par un EPLE, GRETA ou GIP-FCIP assurant toute la formation théorique)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professionnelle continue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(Établissements publics)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Scolaires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(Établissements privés hors contrat)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Apprentis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(CFA et sections d’apprentissage non habilités)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professionnelle continue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(Établissements privés)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Enseignement à distance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Candidats individuels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689783"/>
                  </a:ext>
                </a:extLst>
              </a:tr>
              <a:tr h="221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Épreuves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Coeff.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Durée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89378"/>
                  </a:ext>
                </a:extLst>
              </a:tr>
              <a:tr h="9335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UNITÉS PROFESSIONNELLES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84451"/>
                  </a:ext>
                </a:extLst>
              </a:tr>
              <a:tr h="186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EP1 – Intervention et réparation sur élément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UP1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Pratique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h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424839"/>
                  </a:ext>
                </a:extLst>
              </a:tr>
              <a:tr h="186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EP2 – préparation et application des peintures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UP2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fr-FR" sz="6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Pratique et oral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354889"/>
                  </a:ext>
                </a:extLst>
              </a:tr>
              <a:tr h="9335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UNITÉS D’ENSEIGNEMENT GÉNÉRAL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843127"/>
                  </a:ext>
                </a:extLst>
              </a:tr>
              <a:tr h="332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EG1 – Français et histoire-géographie -enseignement moral et civique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UG1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écrit et oral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 25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 h + 10 min) + 15 min</a:t>
                      </a:r>
                      <a:r>
                        <a:rPr lang="fr-FR" sz="6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562851"/>
                  </a:ext>
                </a:extLst>
              </a:tr>
              <a:tr h="186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EG2 – Mathématiques et physique- chimie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UG2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écrit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 30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069627"/>
                  </a:ext>
                </a:extLst>
              </a:tr>
              <a:tr h="186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EG3 – Éducation physique et sportive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UG3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30043"/>
                  </a:ext>
                </a:extLst>
              </a:tr>
              <a:tr h="186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EG4 – Prévention-santé-environnement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UG4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écrit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165654"/>
                  </a:ext>
                </a:extLst>
              </a:tr>
              <a:tr h="9335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UNITÉS FACULTATIVES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71523"/>
                  </a:ext>
                </a:extLst>
              </a:tr>
              <a:tr h="187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 Langue vivante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UF1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Oral 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min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Oral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min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665297"/>
                  </a:ext>
                </a:extLst>
              </a:tr>
              <a:tr h="187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 Arts appliqués et cultures artistiques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UF2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Ecrit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 30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Ecrit</a:t>
                      </a: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 30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62" marR="45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294181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60218"/>
              </p:ext>
            </p:extLst>
          </p:nvPr>
        </p:nvGraphicFramePr>
        <p:xfrm>
          <a:off x="141575" y="946481"/>
          <a:ext cx="4193314" cy="3757951"/>
        </p:xfrm>
        <a:graphic>
          <a:graphicData uri="http://schemas.openxmlformats.org/drawingml/2006/table">
            <a:tbl>
              <a:tblPr firstRow="1" firstCol="1" bandRow="1"/>
              <a:tblGrid>
                <a:gridCol w="1004546">
                  <a:extLst>
                    <a:ext uri="{9D8B030D-6E8A-4147-A177-3AD203B41FA5}">
                      <a16:colId xmlns:a16="http://schemas.microsoft.com/office/drawing/2014/main" val="1819638169"/>
                    </a:ext>
                  </a:extLst>
                </a:gridCol>
                <a:gridCol w="392236">
                  <a:extLst>
                    <a:ext uri="{9D8B030D-6E8A-4147-A177-3AD203B41FA5}">
                      <a16:colId xmlns:a16="http://schemas.microsoft.com/office/drawing/2014/main" val="3524583793"/>
                    </a:ext>
                  </a:extLst>
                </a:gridCol>
                <a:gridCol w="392236">
                  <a:extLst>
                    <a:ext uri="{9D8B030D-6E8A-4147-A177-3AD203B41FA5}">
                      <a16:colId xmlns:a16="http://schemas.microsoft.com/office/drawing/2014/main" val="4145965732"/>
                    </a:ext>
                  </a:extLst>
                </a:gridCol>
                <a:gridCol w="600862">
                  <a:extLst>
                    <a:ext uri="{9D8B030D-6E8A-4147-A177-3AD203B41FA5}">
                      <a16:colId xmlns:a16="http://schemas.microsoft.com/office/drawing/2014/main" val="3521378414"/>
                    </a:ext>
                  </a:extLst>
                </a:gridCol>
                <a:gridCol w="601286">
                  <a:extLst>
                    <a:ext uri="{9D8B030D-6E8A-4147-A177-3AD203B41FA5}">
                      <a16:colId xmlns:a16="http://schemas.microsoft.com/office/drawing/2014/main" val="2757807956"/>
                    </a:ext>
                  </a:extLst>
                </a:gridCol>
                <a:gridCol w="600862">
                  <a:extLst>
                    <a:ext uri="{9D8B030D-6E8A-4147-A177-3AD203B41FA5}">
                      <a16:colId xmlns:a16="http://schemas.microsoft.com/office/drawing/2014/main" val="3539260026"/>
                    </a:ext>
                  </a:extLst>
                </a:gridCol>
                <a:gridCol w="601286">
                  <a:extLst>
                    <a:ext uri="{9D8B030D-6E8A-4147-A177-3AD203B41FA5}">
                      <a16:colId xmlns:a16="http://schemas.microsoft.com/office/drawing/2014/main" val="422884403"/>
                    </a:ext>
                  </a:extLst>
                </a:gridCol>
              </a:tblGrid>
              <a:tr h="123619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Spécialité carrossier automobile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certificat d’aptitude professionnelle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Scolaires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(Établissements publics et privés sous contrat)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Apprentis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(CFA habilité ou CFA porté par un EPLE, GRETA ou GIP-FCIP assurant toute la formation théorique)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professionnelle continue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(Établissements publics)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Scolaires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(Établissements privés hors contrat)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Apprentis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(CFA et sections d’apprentissage non habilités)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professionnelle continue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(Établissements privés)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Enseignement à distance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Candidats individuels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614880"/>
                  </a:ext>
                </a:extLst>
              </a:tr>
              <a:tr h="244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Épreuves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Coeff.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Durée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453038"/>
                  </a:ext>
                </a:extLst>
              </a:tr>
              <a:tr h="10301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UNITÉS PROFESSIONNELLES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036572"/>
                  </a:ext>
                </a:extLst>
              </a:tr>
              <a:tr h="206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EP1 – Intervention et réparation sur élément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UP1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fr-FR" sz="500" b="1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pratique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h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83478"/>
                  </a:ext>
                </a:extLst>
              </a:tr>
              <a:tr h="206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EP2 – Préparation des fonds et des surfaces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UP2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pratique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00782"/>
                  </a:ext>
                </a:extLst>
              </a:tr>
              <a:tr h="206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EP3 ­ Intervention sur les inamovibles et les vitrages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UP3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pratique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82780"/>
                  </a:ext>
                </a:extLst>
              </a:tr>
              <a:tr h="10301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UNITÉS D’ENSEIGNEMENT GÉNÉRAL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169722"/>
                  </a:ext>
                </a:extLst>
              </a:tr>
              <a:tr h="3186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EG1 – Français et histoire-géographie -enseignement moral et civique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UG1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écrit et oral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 25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 h + 10 min) + 15 min</a:t>
                      </a:r>
                      <a:r>
                        <a:rPr lang="fr-FR" sz="5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600312"/>
                  </a:ext>
                </a:extLst>
              </a:tr>
              <a:tr h="206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EG2 – Mathématiques et physique- chimie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UG2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écrit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 30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143819"/>
                  </a:ext>
                </a:extLst>
              </a:tr>
              <a:tr h="206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EG3 – Éducation physique et sportive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UG3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464273"/>
                  </a:ext>
                </a:extLst>
              </a:tr>
              <a:tr h="206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EG4 – Prévention santé environnement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UG4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écrit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99412"/>
                  </a:ext>
                </a:extLst>
              </a:tr>
              <a:tr h="10301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UNITÉS FACULTATIVES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727414"/>
                  </a:ext>
                </a:extLst>
              </a:tr>
              <a:tr h="206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 Langue vivante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UF1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oral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min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oral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min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301583"/>
                  </a:ext>
                </a:extLst>
              </a:tr>
              <a:tr h="206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 Arts appliqués et cultures artistiques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UF2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écrit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 30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écrit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 30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3" marR="43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125068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338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Extrait des règlements d’examen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576" y="2407534"/>
            <a:ext cx="4193314" cy="731906"/>
          </a:xfrm>
          <a:prstGeom prst="rect">
            <a:avLst/>
          </a:prstGeom>
          <a:noFill/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742149" y="2514555"/>
            <a:ext cx="4193314" cy="639160"/>
          </a:xfrm>
          <a:prstGeom prst="rect">
            <a:avLst/>
          </a:prstGeom>
          <a:noFill/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7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304797" y="844007"/>
            <a:ext cx="4554394" cy="322396"/>
            <a:chOff x="2978591" y="1387389"/>
            <a:chExt cx="5174824" cy="322396"/>
          </a:xfrm>
        </p:grpSpPr>
        <p:sp>
          <p:nvSpPr>
            <p:cNvPr id="8" name="Organigramme : Alternative 7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2978591" y="1424903"/>
              <a:ext cx="5174824" cy="281657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2978591" y="1387389"/>
              <a:ext cx="5173134" cy="32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E31: Intervention et réparation sur un élément</a:t>
              </a:r>
              <a:endParaRPr lang="fr-FR" dirty="0"/>
            </a:p>
          </p:txBody>
        </p:sp>
      </p:grp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E51F4728-109E-3142-C084-5BBBB40FCEE5}"/>
              </a:ext>
            </a:extLst>
          </p:cNvPr>
          <p:cNvSpPr/>
          <p:nvPr/>
        </p:nvSpPr>
        <p:spPr>
          <a:xfrm>
            <a:off x="133219" y="1314865"/>
            <a:ext cx="877856" cy="739800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1104690" y="1303658"/>
            <a:ext cx="1282221" cy="769441"/>
            <a:chOff x="5432361" y="1124439"/>
            <a:chExt cx="1720341" cy="1192406"/>
          </a:xfrm>
        </p:grpSpPr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32361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94415" y="1124439"/>
              <a:ext cx="1576317" cy="119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Ponctuelle pratique</a:t>
              </a:r>
            </a:p>
            <a:p>
              <a:pPr algn="ctr"/>
              <a:r>
                <a:rPr lang="fr-FR" sz="1300" b="1" dirty="0"/>
                <a:t>Durée 4 h 00</a:t>
              </a:r>
              <a:r>
                <a:rPr lang="fr-FR" dirty="0"/>
                <a:t>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2493910" y="1312743"/>
            <a:ext cx="1069428" cy="734347"/>
            <a:chOff x="5442459" y="1138518"/>
            <a:chExt cx="1720341" cy="1141473"/>
          </a:xfrm>
        </p:grpSpPr>
        <p:sp>
          <p:nvSpPr>
            <p:cNvPr id="21" name="Organigramme : Alternative 20">
              <a:extLst>
                <a:ext uri="{FF2B5EF4-FFF2-40B4-BE49-F238E27FC236}">
                  <a16:creationId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32096" y="1339073"/>
              <a:ext cx="1512212" cy="37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Coefficient 4 </a:t>
              </a:r>
            </a:p>
          </p:txBody>
        </p:sp>
      </p:grp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37706"/>
              </p:ext>
            </p:extLst>
          </p:nvPr>
        </p:nvGraphicFramePr>
        <p:xfrm>
          <a:off x="3703204" y="1454408"/>
          <a:ext cx="5350597" cy="3168403"/>
        </p:xfrm>
        <a:graphic>
          <a:graphicData uri="http://schemas.openxmlformats.org/drawingml/2006/table">
            <a:tbl>
              <a:tblPr firstRow="1" firstCol="1" bandRow="1"/>
              <a:tblGrid>
                <a:gridCol w="2179270">
                  <a:extLst>
                    <a:ext uri="{9D8B030D-6E8A-4147-A177-3AD203B41FA5}">
                      <a16:colId xmlns:a16="http://schemas.microsoft.com/office/drawing/2014/main" val="346977861"/>
                    </a:ext>
                  </a:extLst>
                </a:gridCol>
                <a:gridCol w="3171327">
                  <a:extLst>
                    <a:ext uri="{9D8B030D-6E8A-4147-A177-3AD203B41FA5}">
                      <a16:colId xmlns:a16="http://schemas.microsoft.com/office/drawing/2014/main" val="1599111090"/>
                    </a:ext>
                  </a:extLst>
                </a:gridCol>
              </a:tblGrid>
              <a:tr h="268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TENCES ÉVALUÉES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PRINCIPALES ACTIVIT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ET TACHES ASSOCI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ÉES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850871"/>
                  </a:ext>
                </a:extLst>
              </a:tr>
              <a:tr h="160811">
                <a:tc rowSpan="8">
                  <a:txBody>
                    <a:bodyPr/>
                    <a:lstStyle/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C1.1 Collecter les informations nécessaires à l’intervention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C1.2 Appliquer la méthodologie de réparation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C1.3 Remettre en conformité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C1.4 Contrôler la qualité de son intervention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A1.1 Dépose et repose d’éléments amovibles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14848"/>
                  </a:ext>
                </a:extLst>
              </a:tr>
              <a:tr h="7385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T1.1.1 Déposer des éléments amovibles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T1.1.2 Stocker un élément entre la dépose et la repose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T1.1.3 Poser et régler des éléments amovibles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T1.1.4 Respecter des procédures de mise en sécurité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1335"/>
                  </a:ext>
                </a:extLst>
              </a:tr>
              <a:tr h="1608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A1.2 Remise en forme d’éléments de carrosserie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081966"/>
                  </a:ext>
                </a:extLst>
              </a:tr>
              <a:tr h="4704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T1.2.1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Redresser un élément en fonction de la nature de la tôle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9710" algn="l"/>
                        </a:tabLst>
                        <a:defRPr/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T1.2.2 Contrôler l’état de planéité de la surface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8144"/>
                  </a:ext>
                </a:extLst>
              </a:tr>
              <a:tr h="1684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A1.3 Réparation des matériaux composites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81596"/>
                  </a:ext>
                </a:extLst>
              </a:tr>
              <a:tr h="4169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T1.3.1 Réparer un élément thermoplastique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T1.3.2 Réparer un élément thermodurcissable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413794"/>
                  </a:ext>
                </a:extLst>
              </a:tr>
              <a:tr h="3216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A1.4 Dépose et repose des éléments mécaniques de collisions et électroniques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72916"/>
                  </a:ext>
                </a:extLst>
              </a:tr>
              <a:tr h="4487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T1.4.1 Intervenir sur un système de climatisation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T1.4.2 Intervenir sur les aides à la conduite automobile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53600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94308" y="2147748"/>
            <a:ext cx="3621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L’épreuve a pour objectif l’évaluation de tout ou partie des compétences du pôle 1 </a:t>
            </a:r>
          </a:p>
          <a:p>
            <a:endParaRPr lang="fr-FR" dirty="0"/>
          </a:p>
          <a:p>
            <a:r>
              <a:rPr lang="fr-FR" dirty="0"/>
              <a:t>Elle se déroule en centre de formation et/ou en entreprise (CCF).</a:t>
            </a:r>
          </a:p>
          <a:p>
            <a:endParaRPr lang="fr-FR" dirty="0"/>
          </a:p>
          <a:p>
            <a:r>
              <a:rPr lang="fr-FR" dirty="0"/>
              <a:t>Se rapporte aux limites de connaissances des savoirs associés du pôle 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33219" y="825048"/>
            <a:ext cx="90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Bac Pro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07BCFE9-FD97-7781-4EAD-92012C3D6F3E}"/>
              </a:ext>
            </a:extLst>
          </p:cNvPr>
          <p:cNvSpPr txBox="1"/>
          <p:nvPr/>
        </p:nvSpPr>
        <p:spPr>
          <a:xfrm>
            <a:off x="159809" y="1569628"/>
            <a:ext cx="8246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CCF</a:t>
            </a:r>
          </a:p>
        </p:txBody>
      </p:sp>
    </p:spTree>
    <p:extLst>
      <p:ext uri="{BB962C8B-B14F-4D97-AF65-F5344CB8AC3E}">
        <p14:creationId xmlns:p14="http://schemas.microsoft.com/office/powerpoint/2010/main" val="201604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64486"/>
              </p:ext>
            </p:extLst>
          </p:nvPr>
        </p:nvGraphicFramePr>
        <p:xfrm>
          <a:off x="3703204" y="1457633"/>
          <a:ext cx="5320774" cy="3466792"/>
        </p:xfrm>
        <a:graphic>
          <a:graphicData uri="http://schemas.openxmlformats.org/drawingml/2006/table">
            <a:tbl>
              <a:tblPr firstRow="1" firstCol="1" bandRow="1"/>
              <a:tblGrid>
                <a:gridCol w="2182589">
                  <a:extLst>
                    <a:ext uri="{9D8B030D-6E8A-4147-A177-3AD203B41FA5}">
                      <a16:colId xmlns:a16="http://schemas.microsoft.com/office/drawing/2014/main" val="3283204366"/>
                    </a:ext>
                  </a:extLst>
                </a:gridCol>
                <a:gridCol w="3138185">
                  <a:extLst>
                    <a:ext uri="{9D8B030D-6E8A-4147-A177-3AD203B41FA5}">
                      <a16:colId xmlns:a16="http://schemas.microsoft.com/office/drawing/2014/main" val="3748632177"/>
                    </a:ext>
                  </a:extLst>
                </a:gridCol>
              </a:tblGrid>
              <a:tr h="247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fr-FR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8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TENCES ÉVALUÉES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PRINCIPALES ACTIVIT</a:t>
                      </a:r>
                      <a:r>
                        <a:rPr lang="fr-FR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ET TACHES ASSOCI</a:t>
                      </a:r>
                      <a:r>
                        <a:rPr lang="fr-FR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ÉES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763124"/>
                  </a:ext>
                </a:extLst>
              </a:tr>
              <a:tr h="151819">
                <a:tc rowSpan="6">
                  <a:txBody>
                    <a:bodyPr/>
                    <a:lstStyle/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C2.1 Réaliser la préparation des fonds et surfaces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C2.2 Appliquer les différents types de peinture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C2.3 Contrôler la conformité d’une application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A2.1 Préparation des fonds et des surfaces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94748"/>
                  </a:ext>
                </a:extLst>
              </a:tr>
              <a:tr h="10752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T2.1.1 Protéger des surfaces d’éléments adjacents par marouflage ou masquage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T2.1.2 Préparer une surface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T2.1.3 Appliquer un produit de garnissage ou de sous-couches adapté sur une surface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T2.1.4 Appliquer un traitement anticorrosion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1261"/>
                  </a:ext>
                </a:extLst>
              </a:tr>
              <a:tr h="151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A2.2 Colorimétrie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87030"/>
                  </a:ext>
                </a:extLst>
              </a:tr>
              <a:tr h="3520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T2.2.1 Identifier une teinte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T2.2.2 Préparer une teinte et des produits de finition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96264"/>
                  </a:ext>
                </a:extLst>
              </a:tr>
              <a:tr h="1553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A2.3 Application des bases et vernis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10429"/>
                  </a:ext>
                </a:extLst>
              </a:tr>
              <a:tr h="13328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T2.3.1 Régler des paramètres d’application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T2.3.2 Appliquer des couches de finition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T2.3.3 Réaliser un raccord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T2.3.4 Contrôler la qualité d’application, de finition et d’aspect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T2.3.5 Choisir des opérations de rectification appropriées en fonction du défaut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T2.3.6 Réaliser des opérations de polissage et de lustra</a:t>
                      </a: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52257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304000" y="842745"/>
            <a:ext cx="4554394" cy="322396"/>
            <a:chOff x="2978591" y="1387389"/>
            <a:chExt cx="5174824" cy="322396"/>
          </a:xfrm>
        </p:grpSpPr>
        <p:sp>
          <p:nvSpPr>
            <p:cNvPr id="8" name="Organigramme : Alternative 7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2978591" y="1424903"/>
              <a:ext cx="5174824" cy="281657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2978591" y="1387389"/>
              <a:ext cx="5173134" cy="322396"/>
            </a:xfrm>
            <a:prstGeom prst="rect">
              <a:avLst/>
            </a:prstGeom>
            <a:solidFill>
              <a:srgbClr val="F4B083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E32: Préparation et application des peintures</a:t>
              </a:r>
              <a:endParaRPr lang="fr-FR" dirty="0"/>
            </a:p>
          </p:txBody>
        </p:sp>
      </p:grp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E51F4728-109E-3142-C084-5BBBB40FCEE5}"/>
              </a:ext>
            </a:extLst>
          </p:cNvPr>
          <p:cNvSpPr/>
          <p:nvPr/>
        </p:nvSpPr>
        <p:spPr>
          <a:xfrm>
            <a:off x="133219" y="1314865"/>
            <a:ext cx="877856" cy="739800"/>
          </a:xfrm>
          <a:prstGeom prst="flowChartAlternateProcess">
            <a:avLst/>
          </a:prstGeom>
          <a:solidFill>
            <a:srgbClr val="F4B0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1112749" y="1300179"/>
            <a:ext cx="1282221" cy="769441"/>
            <a:chOff x="5476008" y="1153961"/>
            <a:chExt cx="1720341" cy="1192406"/>
          </a:xfrm>
        </p:grpSpPr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76008" y="1167505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86399" y="1153961"/>
              <a:ext cx="1616121" cy="119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Ponctuelle pratique</a:t>
              </a:r>
            </a:p>
            <a:p>
              <a:pPr algn="ctr"/>
              <a:r>
                <a:rPr lang="fr-FR" sz="1300" b="1" dirty="0"/>
                <a:t>Durée 4 h 00</a:t>
              </a:r>
              <a:r>
                <a:rPr lang="fr-FR" dirty="0"/>
                <a:t>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2493910" y="1312743"/>
            <a:ext cx="1069428" cy="734347"/>
            <a:chOff x="5442459" y="1138518"/>
            <a:chExt cx="1720341" cy="1141473"/>
          </a:xfrm>
        </p:grpSpPr>
        <p:sp>
          <p:nvSpPr>
            <p:cNvPr id="21" name="Organigramme : Alternative 20">
              <a:extLst>
                <a:ext uri="{FF2B5EF4-FFF2-40B4-BE49-F238E27FC236}">
                  <a16:creationId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32096" y="1339073"/>
              <a:ext cx="1512212" cy="37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Coefficient 4 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58366" y="2147748"/>
            <a:ext cx="3644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L’épreuve a pour objectif l’évaluation de tout ou partie des compétences du pôle 2 </a:t>
            </a:r>
          </a:p>
          <a:p>
            <a:endParaRPr lang="fr-FR" dirty="0"/>
          </a:p>
          <a:p>
            <a:r>
              <a:rPr lang="fr-FR" dirty="0"/>
              <a:t>Elle se déroule en centre de formation et/ou en entreprise (CCF).</a:t>
            </a:r>
          </a:p>
          <a:p>
            <a:endParaRPr lang="fr-FR" dirty="0"/>
          </a:p>
          <a:p>
            <a:r>
              <a:rPr lang="fr-FR" dirty="0"/>
              <a:t>Se rapporte aux limites de connaissances des savoirs associés du pôle 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33219" y="825048"/>
            <a:ext cx="90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Bac Pro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07BCFE9-FD97-7781-4EAD-92012C3D6F3E}"/>
              </a:ext>
            </a:extLst>
          </p:cNvPr>
          <p:cNvSpPr txBox="1"/>
          <p:nvPr/>
        </p:nvSpPr>
        <p:spPr>
          <a:xfrm>
            <a:off x="159809" y="1569628"/>
            <a:ext cx="8246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CCF</a:t>
            </a:r>
          </a:p>
        </p:txBody>
      </p:sp>
    </p:spTree>
    <p:extLst>
      <p:ext uri="{BB962C8B-B14F-4D97-AF65-F5344CB8AC3E}">
        <p14:creationId xmlns:p14="http://schemas.microsoft.com/office/powerpoint/2010/main" val="135408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304000" y="842745"/>
            <a:ext cx="4554394" cy="322396"/>
            <a:chOff x="2978591" y="1387389"/>
            <a:chExt cx="5174824" cy="322396"/>
          </a:xfrm>
        </p:grpSpPr>
        <p:sp>
          <p:nvSpPr>
            <p:cNvPr id="8" name="Organigramme : Alternative 7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2978591" y="1424903"/>
              <a:ext cx="5174824" cy="281657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2978591" y="1387389"/>
              <a:ext cx="5173134" cy="322396"/>
            </a:xfrm>
            <a:prstGeom prst="rect">
              <a:avLst/>
            </a:prstGeom>
            <a:solidFill>
              <a:srgbClr val="BDD6EE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E33: Intervention sur les inamovibles et les vitrages</a:t>
              </a:r>
              <a:endParaRPr lang="fr-FR" dirty="0"/>
            </a:p>
          </p:txBody>
        </p:sp>
      </p:grp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E51F4728-109E-3142-C084-5BBBB40FCEE5}"/>
              </a:ext>
            </a:extLst>
          </p:cNvPr>
          <p:cNvSpPr/>
          <p:nvPr/>
        </p:nvSpPr>
        <p:spPr>
          <a:xfrm>
            <a:off x="133219" y="1314865"/>
            <a:ext cx="877856" cy="739800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1087744" y="1287174"/>
            <a:ext cx="1282221" cy="769441"/>
            <a:chOff x="5442459" y="1133807"/>
            <a:chExt cx="1720341" cy="1192406"/>
          </a:xfrm>
        </p:grpSpPr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42459" y="1181718"/>
              <a:ext cx="1720341" cy="1141473"/>
            </a:xfrm>
            <a:prstGeom prst="flowChartAlternateProcess">
              <a:avLst/>
            </a:prstGeom>
            <a:solidFill>
              <a:srgbClr val="BDD6E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86399" y="1133807"/>
              <a:ext cx="1616121" cy="119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Ponctuelle pratique</a:t>
              </a:r>
            </a:p>
            <a:p>
              <a:pPr algn="ctr"/>
              <a:r>
                <a:rPr lang="fr-FR" sz="1300" b="1" dirty="0"/>
                <a:t>Durée 4 h 00</a:t>
              </a:r>
              <a:r>
                <a:rPr lang="fr-FR" dirty="0"/>
                <a:t>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2493910" y="1312743"/>
            <a:ext cx="1069428" cy="734347"/>
            <a:chOff x="5442459" y="1138518"/>
            <a:chExt cx="1720341" cy="1141473"/>
          </a:xfrm>
        </p:grpSpPr>
        <p:sp>
          <p:nvSpPr>
            <p:cNvPr id="21" name="Organigramme : Alternative 20">
              <a:extLst>
                <a:ext uri="{FF2B5EF4-FFF2-40B4-BE49-F238E27FC236}">
                  <a16:creationId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BDD6E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32096" y="1339073"/>
              <a:ext cx="1512212" cy="37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Coefficient 4 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94308" y="2147748"/>
            <a:ext cx="3608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L’épreuve a pour objectif l’évaluation de tout ou partie des compétences du pôle 3 </a:t>
            </a:r>
          </a:p>
          <a:p>
            <a:endParaRPr lang="fr-FR" dirty="0"/>
          </a:p>
          <a:p>
            <a:r>
              <a:rPr lang="fr-FR" dirty="0"/>
              <a:t>Elle se déroule en centre de formation et/ou en entreprise (CCF).</a:t>
            </a:r>
          </a:p>
          <a:p>
            <a:endParaRPr lang="fr-FR" dirty="0"/>
          </a:p>
          <a:p>
            <a:r>
              <a:rPr lang="fr-FR" dirty="0"/>
              <a:t>Se rapporte aux limites de connaissances des savoirs associés du pôle 3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51683"/>
              </p:ext>
            </p:extLst>
          </p:nvPr>
        </p:nvGraphicFramePr>
        <p:xfrm>
          <a:off x="3703204" y="1457633"/>
          <a:ext cx="5320774" cy="2609396"/>
        </p:xfrm>
        <a:graphic>
          <a:graphicData uri="http://schemas.openxmlformats.org/drawingml/2006/table">
            <a:tbl>
              <a:tblPr firstRow="1" firstCol="1" bandRow="1"/>
              <a:tblGrid>
                <a:gridCol w="2183246">
                  <a:extLst>
                    <a:ext uri="{9D8B030D-6E8A-4147-A177-3AD203B41FA5}">
                      <a16:colId xmlns:a16="http://schemas.microsoft.com/office/drawing/2014/main" val="4246440707"/>
                    </a:ext>
                  </a:extLst>
                </a:gridCol>
                <a:gridCol w="3137528">
                  <a:extLst>
                    <a:ext uri="{9D8B030D-6E8A-4147-A177-3AD203B41FA5}">
                      <a16:colId xmlns:a16="http://schemas.microsoft.com/office/drawing/2014/main" val="3595848601"/>
                    </a:ext>
                  </a:extLst>
                </a:gridCol>
              </a:tblGrid>
              <a:tr h="319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fr-FR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TENCES ÉVALUÉES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PRINCIPALES ACTIVIT</a:t>
                      </a:r>
                      <a:r>
                        <a:rPr lang="fr-FR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ET TACHES ASSOCI</a:t>
                      </a:r>
                      <a:r>
                        <a:rPr lang="fr-FR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ÉES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805305"/>
                  </a:ext>
                </a:extLst>
              </a:tr>
              <a:tr h="191294">
                <a:tc rowSpan="4">
                  <a:txBody>
                    <a:bodyPr/>
                    <a:lstStyle/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C3.1 Remplacer un élément de structure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C3.2 Mettre en conformité un vitrage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A3.1 Remplacement d’éléments inamovibles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73840"/>
                  </a:ext>
                </a:extLst>
              </a:tr>
              <a:tr h="8407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T3.1.1 Découper un élément selon les préconisations du constructeur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T3.1.2 Réaliser un assemblage par soudage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T3.1.3 Réaliser d’un assemblage par collage et/ou rivetage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31859"/>
                  </a:ext>
                </a:extLst>
              </a:tr>
              <a:tr h="1912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A3.2 Remplacement et réparation de vitrages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844559"/>
                  </a:ext>
                </a:extLst>
              </a:tr>
              <a:tr h="8785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T3.2.1 Déposer un vitrage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T3.2.2 Réparer un vitrage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T3.2.3 Poser un vitrage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T3.2.4 Contrôler une étanchéité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49" marR="680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0485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8E428D2-4D43-F75B-425E-E5A80F1319EB}"/>
              </a:ext>
            </a:extLst>
          </p:cNvPr>
          <p:cNvSpPr txBox="1"/>
          <p:nvPr/>
        </p:nvSpPr>
        <p:spPr>
          <a:xfrm>
            <a:off x="159809" y="1569628"/>
            <a:ext cx="8246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CCF</a:t>
            </a:r>
          </a:p>
        </p:txBody>
      </p:sp>
    </p:spTree>
    <p:extLst>
      <p:ext uri="{BB962C8B-B14F-4D97-AF65-F5344CB8AC3E}">
        <p14:creationId xmlns:p14="http://schemas.microsoft.com/office/powerpoint/2010/main" val="146500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196000" y="953309"/>
            <a:ext cx="4809927" cy="1254190"/>
            <a:chOff x="2978590" y="1497953"/>
            <a:chExt cx="5465168" cy="1254190"/>
          </a:xfrm>
        </p:grpSpPr>
        <p:sp>
          <p:nvSpPr>
            <p:cNvPr id="8" name="Organigramme : Alternative 7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2978590" y="1497953"/>
              <a:ext cx="5465168" cy="1254189"/>
            </a:xfrm>
            <a:prstGeom prst="flowChartAlternateProcess">
              <a:avLst/>
            </a:prstGeom>
            <a:solidFill>
              <a:srgbClr val="8064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3124607" y="1497954"/>
              <a:ext cx="5173134" cy="1254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6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ÉPREUVE E3 </a:t>
              </a:r>
            </a:p>
            <a:p>
              <a:pPr algn="ctr"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Épreuve prenant en compte la formation en milieu professionnel</a:t>
              </a:r>
            </a:p>
            <a:p>
              <a:pPr algn="ctr"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Unités U31 – U32 – U 33 </a:t>
              </a:r>
            </a:p>
            <a:p>
              <a:pPr algn="ctr"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Coefficient 12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96038"/>
              </p:ext>
            </p:extLst>
          </p:nvPr>
        </p:nvGraphicFramePr>
        <p:xfrm>
          <a:off x="326693" y="2360684"/>
          <a:ext cx="8502982" cy="2291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5746">
                  <a:extLst>
                    <a:ext uri="{9D8B030D-6E8A-4147-A177-3AD203B41FA5}">
                      <a16:colId xmlns:a16="http://schemas.microsoft.com/office/drawing/2014/main" val="3592705500"/>
                    </a:ext>
                  </a:extLst>
                </a:gridCol>
                <a:gridCol w="3815750">
                  <a:extLst>
                    <a:ext uri="{9D8B030D-6E8A-4147-A177-3AD203B41FA5}">
                      <a16:colId xmlns:a16="http://schemas.microsoft.com/office/drawing/2014/main" val="1127099627"/>
                    </a:ext>
                  </a:extLst>
                </a:gridCol>
                <a:gridCol w="962965">
                  <a:extLst>
                    <a:ext uri="{9D8B030D-6E8A-4147-A177-3AD203B41FA5}">
                      <a16:colId xmlns:a16="http://schemas.microsoft.com/office/drawing/2014/main" val="3004068470"/>
                    </a:ext>
                  </a:extLst>
                </a:gridCol>
                <a:gridCol w="1598521">
                  <a:extLst>
                    <a:ext uri="{9D8B030D-6E8A-4147-A177-3AD203B41FA5}">
                      <a16:colId xmlns:a16="http://schemas.microsoft.com/office/drawing/2014/main" val="2764062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EPREUVE</a:t>
                      </a:r>
                      <a:r>
                        <a:rPr lang="fr-FR" baseline="0" dirty="0"/>
                        <a:t> E3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Epreuves professionnelles</a:t>
                      </a:r>
                    </a:p>
                  </a:txBody>
                  <a:tcP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Coefficient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92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Sous-épreuves E31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Intervention et réparation sur un élément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h 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031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Sous-épreuves E32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Préparation et application des peintures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h 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989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Sous-épreuves E33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Intervention sur les inamovibles et les vitrages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h 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118908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940490" y="4673937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Pour les candidats individuels</a:t>
            </a:r>
          </a:p>
        </p:txBody>
      </p:sp>
    </p:spTree>
    <p:extLst>
      <p:ext uri="{BB962C8B-B14F-4D97-AF65-F5344CB8AC3E}">
        <p14:creationId xmlns:p14="http://schemas.microsoft.com/office/powerpoint/2010/main" val="376444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76764"/>
              </p:ext>
            </p:extLst>
          </p:nvPr>
        </p:nvGraphicFramePr>
        <p:xfrm>
          <a:off x="3703204" y="1457633"/>
          <a:ext cx="5320774" cy="3262313"/>
        </p:xfrm>
        <a:graphic>
          <a:graphicData uri="http://schemas.openxmlformats.org/drawingml/2006/table">
            <a:tbl>
              <a:tblPr firstRow="1" firstCol="1" bandRow="1"/>
              <a:tblGrid>
                <a:gridCol w="2192771">
                  <a:extLst>
                    <a:ext uri="{9D8B030D-6E8A-4147-A177-3AD203B41FA5}">
                      <a16:colId xmlns:a16="http://schemas.microsoft.com/office/drawing/2014/main" val="4273897883"/>
                    </a:ext>
                  </a:extLst>
                </a:gridCol>
                <a:gridCol w="3128003">
                  <a:extLst>
                    <a:ext uri="{9D8B030D-6E8A-4147-A177-3AD203B41FA5}">
                      <a16:colId xmlns:a16="http://schemas.microsoft.com/office/drawing/2014/main" val="1542188090"/>
                    </a:ext>
                  </a:extLst>
                </a:gridCol>
              </a:tblGrid>
              <a:tr h="271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TENCES ÉVALUÉES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PRINCIPALES ACTIVIT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ET TACHES ASSOCI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ÉES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864682"/>
                  </a:ext>
                </a:extLst>
              </a:tr>
              <a:tr h="162682">
                <a:tc rowSpan="4">
                  <a:txBody>
                    <a:bodyPr/>
                    <a:lstStyle/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C4.1 Analyser une estimation des travaux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C4.2 Communiquer à l’interne et à l’externe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19710" algn="l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C4.3 Interpréter des valeurs à la suite d’un contrôle de la structure et des trains roulants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A4.1 Communication technique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3563"/>
                  </a:ext>
                </a:extLst>
              </a:tr>
              <a:tr h="12673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T4.1.1 Analyser une estimation des travaux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T4.1.2 Interpréter un rapport d’expertise automobile et un ordre de réparation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T4.1.3 Interpréter un coût de réparation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T4.1.4 Communiquer entre l’assureur, l’expert, le réparateur et le client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T4.1.5 Livrer un véhicule selon la législation en vigueur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5740"/>
                  </a:ext>
                </a:extLst>
              </a:tr>
              <a:tr h="1626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A4.2 Analyse des trains roulants et de la structure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40540"/>
                  </a:ext>
                </a:extLst>
              </a:tr>
              <a:tr h="13979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T4.2.1 Contrôler les valeurs géométriques des trains roulants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T4.2.2 Contrôler de façon visuelle et tactile la structure du véhicule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T4.2.3 Contrôler de façon bidimensionnelle la structure du véhicule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T4.2.4 Contrôler de façon tridimensionnelle les valeurs géométriques de la structure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14149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304000" y="842745"/>
            <a:ext cx="4554394" cy="322396"/>
            <a:chOff x="2978591" y="1387389"/>
            <a:chExt cx="5174824" cy="322396"/>
          </a:xfrm>
        </p:grpSpPr>
        <p:sp>
          <p:nvSpPr>
            <p:cNvPr id="8" name="Organigramme : Alternative 7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2978591" y="1424903"/>
              <a:ext cx="5174824" cy="281657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2978591" y="1387389"/>
              <a:ext cx="5173134" cy="322396"/>
            </a:xfrm>
            <a:prstGeom prst="rect">
              <a:avLst/>
            </a:prstGeom>
            <a:solidFill>
              <a:srgbClr val="FFE599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E2: Diagnostic et communication technique</a:t>
              </a:r>
              <a:endParaRPr lang="fr-FR" dirty="0"/>
            </a:p>
          </p:txBody>
        </p:sp>
      </p:grp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E51F4728-109E-3142-C084-5BBBB40FCEE5}"/>
              </a:ext>
            </a:extLst>
          </p:cNvPr>
          <p:cNvSpPr/>
          <p:nvPr/>
        </p:nvSpPr>
        <p:spPr>
          <a:xfrm>
            <a:off x="133219" y="1314865"/>
            <a:ext cx="877856" cy="739800"/>
          </a:xfrm>
          <a:prstGeom prst="flowChartAlternateProcess">
            <a:avLst/>
          </a:prstGeom>
          <a:solidFill>
            <a:srgbClr val="FFE5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1106794" y="1283574"/>
            <a:ext cx="1282221" cy="771091"/>
            <a:chOff x="5442459" y="1128228"/>
            <a:chExt cx="1720341" cy="1194962"/>
          </a:xfrm>
        </p:grpSpPr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42459" y="1181717"/>
              <a:ext cx="1720341" cy="1141473"/>
            </a:xfrm>
            <a:prstGeom prst="flowChartAlternateProcess">
              <a:avLst/>
            </a:prstGeom>
            <a:solidFill>
              <a:srgbClr val="FFE5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74321" y="1128228"/>
              <a:ext cx="1616121" cy="119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Ponctuelle orale</a:t>
              </a:r>
            </a:p>
            <a:p>
              <a:pPr algn="ctr"/>
              <a:r>
                <a:rPr lang="fr-FR" sz="1300" b="1" dirty="0"/>
                <a:t>Durée 0 h 30</a:t>
              </a:r>
              <a:r>
                <a:rPr lang="fr-FR" dirty="0"/>
                <a:t>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2493910" y="1312743"/>
            <a:ext cx="1069428" cy="734347"/>
            <a:chOff x="5442459" y="1138518"/>
            <a:chExt cx="1720341" cy="1141473"/>
          </a:xfrm>
        </p:grpSpPr>
        <p:sp>
          <p:nvSpPr>
            <p:cNvPr id="21" name="Organigramme : Alternative 20">
              <a:extLst>
                <a:ext uri="{FF2B5EF4-FFF2-40B4-BE49-F238E27FC236}">
                  <a16:creationId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5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32096" y="1339074"/>
              <a:ext cx="1512212" cy="76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Coefficient 2 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8908" y="2147748"/>
            <a:ext cx="3608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L’épreuve a pour objectif l’évaluation de tout ou partie des compétences du pôle 4 </a:t>
            </a:r>
          </a:p>
          <a:p>
            <a:endParaRPr lang="fr-FR" dirty="0"/>
          </a:p>
          <a:p>
            <a:r>
              <a:rPr lang="fr-FR" dirty="0"/>
              <a:t>Elle se déroule en centre de formation et/ou en entreprise (CCF).</a:t>
            </a:r>
          </a:p>
          <a:p>
            <a:endParaRPr lang="fr-FR" dirty="0"/>
          </a:p>
          <a:p>
            <a:r>
              <a:rPr lang="fr-FR" dirty="0"/>
              <a:t>Se rapporte aux limites de connaissances des savoirs associés du pôle 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07BCFE9-FD97-7781-4EAD-92012C3D6F3E}"/>
              </a:ext>
            </a:extLst>
          </p:cNvPr>
          <p:cNvSpPr txBox="1"/>
          <p:nvPr/>
        </p:nvSpPr>
        <p:spPr>
          <a:xfrm>
            <a:off x="159809" y="1569628"/>
            <a:ext cx="8246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CCF</a:t>
            </a:r>
          </a:p>
        </p:txBody>
      </p:sp>
    </p:spTree>
    <p:extLst>
      <p:ext uri="{BB962C8B-B14F-4D97-AF65-F5344CB8AC3E}">
        <p14:creationId xmlns:p14="http://schemas.microsoft.com/office/powerpoint/2010/main" val="112247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r="3091"/>
          <a:stretch/>
        </p:blipFill>
        <p:spPr>
          <a:xfrm>
            <a:off x="647114" y="1383300"/>
            <a:ext cx="7962900" cy="1071770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99708"/>
              </p:ext>
            </p:extLst>
          </p:nvPr>
        </p:nvGraphicFramePr>
        <p:xfrm>
          <a:off x="5711331" y="2570115"/>
          <a:ext cx="3111322" cy="2284634"/>
        </p:xfrm>
        <a:graphic>
          <a:graphicData uri="http://schemas.openxmlformats.org/drawingml/2006/table">
            <a:tbl>
              <a:tblPr firstRow="1" firstCol="1" bandRow="1"/>
              <a:tblGrid>
                <a:gridCol w="3111322">
                  <a:extLst>
                    <a:ext uri="{9D8B030D-6E8A-4147-A177-3AD203B41FA5}">
                      <a16:colId xmlns:a16="http://schemas.microsoft.com/office/drawing/2014/main" val="1542188090"/>
                    </a:ext>
                  </a:extLst>
                </a:gridCol>
              </a:tblGrid>
              <a:tr h="197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PRINCIPALES ACTIVIT</a:t>
                      </a: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864682"/>
                  </a:ext>
                </a:extLst>
              </a:tr>
              <a:tr h="197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A4.1 Communication technique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3563"/>
                  </a:ext>
                </a:extLst>
              </a:tr>
              <a:tr h="7346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Estimation des travaux, interpréter un rapport d’expertise automobile,</a:t>
                      </a:r>
                      <a:r>
                        <a:rPr lang="fr-FR" sz="9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 ordre de réparation….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Communiquer entre l’assureur, l’expert, le réparateur et le client…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35740"/>
                  </a:ext>
                </a:extLst>
              </a:tr>
              <a:tr h="197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A4.2 Analyse des trains roulants et de la structure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40540"/>
                  </a:ext>
                </a:extLst>
              </a:tr>
              <a:tr h="957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Tâches</a:t>
                      </a:r>
                      <a:r>
                        <a:rPr lang="fr-FR" sz="9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c</a:t>
                      </a: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ontrôle les trains roulants et la structure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1" marR="578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14149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304000" y="842745"/>
            <a:ext cx="4554394" cy="322396"/>
            <a:chOff x="2978591" y="1387389"/>
            <a:chExt cx="5174824" cy="322396"/>
          </a:xfrm>
        </p:grpSpPr>
        <p:sp>
          <p:nvSpPr>
            <p:cNvPr id="8" name="Organigramme : Alternative 7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2978591" y="1424903"/>
              <a:ext cx="5174824" cy="281657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2978591" y="1387389"/>
              <a:ext cx="5173134" cy="322396"/>
            </a:xfrm>
            <a:prstGeom prst="rect">
              <a:avLst/>
            </a:prstGeom>
            <a:solidFill>
              <a:srgbClr val="FFE599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E2: Diagnostic et communication technique</a:t>
              </a:r>
              <a:endParaRPr lang="fr-FR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 rot="20155282">
            <a:off x="152688" y="665207"/>
            <a:ext cx="1282221" cy="771091"/>
            <a:chOff x="5442459" y="1128228"/>
            <a:chExt cx="1720341" cy="1194962"/>
          </a:xfrm>
        </p:grpSpPr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42459" y="1181717"/>
              <a:ext cx="1720341" cy="1141473"/>
            </a:xfrm>
            <a:prstGeom prst="flowChartAlternateProcess">
              <a:avLst/>
            </a:prstGeom>
            <a:solidFill>
              <a:srgbClr val="FFE5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74321" y="1128228"/>
              <a:ext cx="1616121" cy="119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Ponctuelle orale</a:t>
              </a:r>
            </a:p>
            <a:p>
              <a:pPr algn="ctr"/>
              <a:r>
                <a:rPr lang="fr-FR" sz="1300" b="1" dirty="0"/>
                <a:t>Durée 0 h 30</a:t>
              </a:r>
              <a:r>
                <a:rPr lang="fr-FR" dirty="0"/>
                <a:t> 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326693" y="2564201"/>
            <a:ext cx="5188709" cy="2503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Le dossier technique est constitué : </a:t>
            </a:r>
            <a:endParaRPr lang="fr-FR" sz="1100" dirty="0">
              <a:latin typeface="Times New Roman" panose="02020603050405020304" pitchFamily="18" charset="0"/>
              <a:ea typeface="MS Mincho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des prises de vues du véhicule endommagé ;</a:t>
            </a:r>
            <a:endParaRPr lang="fr-FR" sz="1100" dirty="0"/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des prises de vues de l’état des trains roulants ou de la structure ;</a:t>
            </a:r>
            <a:endParaRPr lang="fr-FR" sz="1100" dirty="0"/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du rapport d’expertise ;</a:t>
            </a:r>
            <a:endParaRPr lang="fr-FR" sz="1100" dirty="0"/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du montant des réparations ;</a:t>
            </a:r>
            <a:endParaRPr lang="fr-FR" sz="1100" dirty="0"/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d’un ordre de réparation ;</a:t>
            </a:r>
            <a:endParaRPr lang="fr-FR" sz="1100" dirty="0"/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d’un relevé de valeurs de train roulant ;</a:t>
            </a:r>
            <a:endParaRPr lang="fr-FR" sz="1100" dirty="0"/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d’une fiche de relevés de valeurs de contrôle de la structure ;</a:t>
            </a:r>
            <a:endParaRPr lang="fr-FR" sz="1100" dirty="0"/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des documents liés à la législation ;</a:t>
            </a:r>
            <a:endParaRPr lang="fr-FR" sz="1100" dirty="0"/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</a:rPr>
              <a:t>toutes informations techniques entrant dans le processus de réparation de la structure et/ou des trains roulants…</a:t>
            </a:r>
            <a:endParaRPr lang="fr-FR" sz="11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6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966953" y="1716714"/>
            <a:ext cx="7126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certification en blocs de compétences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Jérôme Blanc - IEN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08764" y="-61908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DES REFERENTIELS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FILIERE CARROSSERIE</a:t>
            </a:r>
          </a:p>
        </p:txBody>
      </p:sp>
    </p:spTree>
    <p:extLst>
      <p:ext uri="{BB962C8B-B14F-4D97-AF65-F5344CB8AC3E}">
        <p14:creationId xmlns:p14="http://schemas.microsoft.com/office/powerpoint/2010/main" val="344484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81837" y="94593"/>
            <a:ext cx="311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Extrait du règlement d’examen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CFF947-6A20-2987-501F-655D20C63CEE}"/>
              </a:ext>
            </a:extLst>
          </p:cNvPr>
          <p:cNvSpPr txBox="1"/>
          <p:nvPr/>
        </p:nvSpPr>
        <p:spPr>
          <a:xfrm>
            <a:off x="944462" y="96115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b="1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37421"/>
              </p:ext>
            </p:extLst>
          </p:nvPr>
        </p:nvGraphicFramePr>
        <p:xfrm>
          <a:off x="476250" y="830064"/>
          <a:ext cx="7496095" cy="4239023"/>
        </p:xfrm>
        <a:graphic>
          <a:graphicData uri="http://schemas.openxmlformats.org/drawingml/2006/table">
            <a:tbl>
              <a:tblPr firstRow="1" firstCol="1" bandRow="1"/>
              <a:tblGrid>
                <a:gridCol w="1824990">
                  <a:extLst>
                    <a:ext uri="{9D8B030D-6E8A-4147-A177-3AD203B41FA5}">
                      <a16:colId xmlns:a16="http://schemas.microsoft.com/office/drawing/2014/main" val="2955452024"/>
                    </a:ext>
                  </a:extLst>
                </a:gridCol>
                <a:gridCol w="297180">
                  <a:extLst>
                    <a:ext uri="{9D8B030D-6E8A-4147-A177-3AD203B41FA5}">
                      <a16:colId xmlns:a16="http://schemas.microsoft.com/office/drawing/2014/main" val="2611223804"/>
                    </a:ext>
                  </a:extLst>
                </a:gridCol>
                <a:gridCol w="331854">
                  <a:extLst>
                    <a:ext uri="{9D8B030D-6E8A-4147-A177-3AD203B41FA5}">
                      <a16:colId xmlns:a16="http://schemas.microsoft.com/office/drawing/2014/main" val="3989423257"/>
                    </a:ext>
                  </a:extLst>
                </a:gridCol>
                <a:gridCol w="899624">
                  <a:extLst>
                    <a:ext uri="{9D8B030D-6E8A-4147-A177-3AD203B41FA5}">
                      <a16:colId xmlns:a16="http://schemas.microsoft.com/office/drawing/2014/main" val="2666310731"/>
                    </a:ext>
                  </a:extLst>
                </a:gridCol>
                <a:gridCol w="713745">
                  <a:extLst>
                    <a:ext uri="{9D8B030D-6E8A-4147-A177-3AD203B41FA5}">
                      <a16:colId xmlns:a16="http://schemas.microsoft.com/office/drawing/2014/main" val="1951997498"/>
                    </a:ext>
                  </a:extLst>
                </a:gridCol>
                <a:gridCol w="714251">
                  <a:extLst>
                    <a:ext uri="{9D8B030D-6E8A-4147-A177-3AD203B41FA5}">
                      <a16:colId xmlns:a16="http://schemas.microsoft.com/office/drawing/2014/main" val="4040060776"/>
                    </a:ext>
                  </a:extLst>
                </a:gridCol>
                <a:gridCol w="999344">
                  <a:extLst>
                    <a:ext uri="{9D8B030D-6E8A-4147-A177-3AD203B41FA5}">
                      <a16:colId xmlns:a16="http://schemas.microsoft.com/office/drawing/2014/main" val="1101807199"/>
                    </a:ext>
                  </a:extLst>
                </a:gridCol>
                <a:gridCol w="1715107">
                  <a:extLst>
                    <a:ext uri="{9D8B030D-6E8A-4147-A177-3AD203B41FA5}">
                      <a16:colId xmlns:a16="http://schemas.microsoft.com/office/drawing/2014/main" val="1758694539"/>
                    </a:ext>
                  </a:extLst>
                </a:gridCol>
              </a:tblGrid>
              <a:tr h="7894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BACCALAURÉAT PROFESSIONNEL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CARROSSIER PEINTRE AUTOMOBILE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Voie scolaire</a:t>
                      </a:r>
                      <a:b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(Établissements publics et privés sous contrat)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Apprentissage</a:t>
                      </a:r>
                      <a:b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(CFA habilités ou CFA portés par un EPLE, GRETA ou GIP-FCIP assurant toute la formation théorique)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professionnelle continue </a:t>
                      </a:r>
                      <a:b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(Établissements publics)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Voie scolaire</a:t>
                      </a:r>
                      <a:b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(Établissements privés) 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Apprentissage</a:t>
                      </a:r>
                      <a:b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(CFA ou sections d'apprentissage non habilitées)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Formation professionnelle continue </a:t>
                      </a:r>
                      <a:b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(Établissements privés)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Enseignement à distance ; candidats justifiant de 3 années d’activités professionnelles ; candidats individuels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professionnelle continue dans un établissement public habilité au CCF intégral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043579"/>
                  </a:ext>
                </a:extLst>
              </a:tr>
              <a:tr h="91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Épreuves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Unités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Coef.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Durée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Durée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348497"/>
                  </a:ext>
                </a:extLst>
              </a:tr>
              <a:tr h="124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E1 : Épreuve scientifique et technique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056078"/>
                  </a:ext>
                </a:extLst>
              </a:tr>
              <a:tr h="174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Sous-épreuve E11 : </a:t>
                      </a: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Mathématiques *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U11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écrit et pratique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243455"/>
                  </a:ext>
                </a:extLst>
              </a:tr>
              <a:tr h="20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Sous-épreuve E12 : </a:t>
                      </a: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Physique – chimie *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U12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écrit et pratique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428609"/>
                  </a:ext>
                </a:extLst>
              </a:tr>
              <a:tr h="15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E2 : Diagnostic et communication technique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oral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min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081674"/>
                  </a:ext>
                </a:extLst>
              </a:tr>
              <a:tr h="161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 : Épreuves professionnelles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66227"/>
                  </a:ext>
                </a:extLst>
              </a:tr>
              <a:tr h="20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Sous-épreuve E31 :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 et réparation sur un élément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pratique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085347"/>
                  </a:ext>
                </a:extLst>
              </a:tr>
              <a:tr h="20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Sous-épreuve E32 :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Préparation et application des peintures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pratique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432237"/>
                  </a:ext>
                </a:extLst>
              </a:tr>
              <a:tr h="303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Sous-épreuve E33 :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 sur les inamovibles et les vitrages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pratique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h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055145"/>
                  </a:ext>
                </a:extLst>
              </a:tr>
              <a:tr h="20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Sous-épreuve E34 :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Économie-gestion *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écrit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écrit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113512"/>
                  </a:ext>
                </a:extLst>
              </a:tr>
              <a:tr h="20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Sous-épreuve E35 :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Prévention, santé, environnement *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U35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écrit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écrit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198390"/>
                  </a:ext>
                </a:extLst>
              </a:tr>
              <a:tr h="20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E4 : Épreuve de langue vivante *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écrit et oral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h + 10 min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130143"/>
                  </a:ext>
                </a:extLst>
              </a:tr>
              <a:tr h="303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E5 : Épreuve de français, histoire-géographie et enseignement moral et civique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U5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99019"/>
                  </a:ext>
                </a:extLst>
              </a:tr>
              <a:tr h="200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 épreuve E51 :</a:t>
                      </a: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Français *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U51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écrit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h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écrit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h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03029"/>
                  </a:ext>
                </a:extLst>
              </a:tr>
              <a:tr h="20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 épreuve E52 :</a:t>
                      </a: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Histoire-géographie et enseignement moral et civique *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U52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écrit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h 30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écrit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h 30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858834"/>
                  </a:ext>
                </a:extLst>
              </a:tr>
              <a:tr h="20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E6 : Épreuve d’arts appliqués et cultures artistiques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U6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Ponctuel écrit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h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174168"/>
                  </a:ext>
                </a:extLst>
              </a:tr>
              <a:tr h="20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E7 : Épreuve d’éducation physique et sportive 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U7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Ponctuel pratique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CCF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04" marR="318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187802"/>
                  </a:ext>
                </a:extLst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57175" y="2190750"/>
            <a:ext cx="8067675" cy="1114426"/>
          </a:xfrm>
          <a:prstGeom prst="roundRect">
            <a:avLst>
              <a:gd name="adj" fmla="val 8538"/>
            </a:avLst>
          </a:prstGeom>
          <a:solidFill>
            <a:srgbClr val="FF0000">
              <a:alpha val="11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71475" y="2257425"/>
            <a:ext cx="7724775" cy="171450"/>
          </a:xfrm>
          <a:prstGeom prst="roundRect">
            <a:avLst>
              <a:gd name="adj" fmla="val 26468"/>
            </a:avLst>
          </a:prstGeom>
          <a:solidFill>
            <a:schemeClr val="accent1">
              <a:alpha val="16000"/>
            </a:schemeClr>
          </a:solidFill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742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649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/>
              <a:t>Calendrier de mise en œuvre des certifications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10663"/>
              </p:ext>
            </p:extLst>
          </p:nvPr>
        </p:nvGraphicFramePr>
        <p:xfrm>
          <a:off x="1179968" y="1370013"/>
          <a:ext cx="7094788" cy="3563231"/>
        </p:xfrm>
        <a:graphic>
          <a:graphicData uri="http://schemas.openxmlformats.org/drawingml/2006/table">
            <a:tbl>
              <a:tblPr firstRow="1" bandRow="1"/>
              <a:tblGrid>
                <a:gridCol w="1434543">
                  <a:extLst>
                    <a:ext uri="{9D8B030D-6E8A-4147-A177-3AD203B41FA5}">
                      <a16:colId xmlns:a16="http://schemas.microsoft.com/office/drawing/2014/main" val="249892185"/>
                    </a:ext>
                  </a:extLst>
                </a:gridCol>
                <a:gridCol w="389068">
                  <a:extLst>
                    <a:ext uri="{9D8B030D-6E8A-4147-A177-3AD203B41FA5}">
                      <a16:colId xmlns:a16="http://schemas.microsoft.com/office/drawing/2014/main" val="3821338710"/>
                    </a:ext>
                  </a:extLst>
                </a:gridCol>
                <a:gridCol w="1030687">
                  <a:extLst>
                    <a:ext uri="{9D8B030D-6E8A-4147-A177-3AD203B41FA5}">
                      <a16:colId xmlns:a16="http://schemas.microsoft.com/office/drawing/2014/main" val="2300783113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1298546778"/>
                    </a:ext>
                  </a:extLst>
                </a:gridCol>
                <a:gridCol w="579619">
                  <a:extLst>
                    <a:ext uri="{9D8B030D-6E8A-4147-A177-3AD203B41FA5}">
                      <a16:colId xmlns:a16="http://schemas.microsoft.com/office/drawing/2014/main" val="1257203801"/>
                    </a:ext>
                  </a:extLst>
                </a:gridCol>
                <a:gridCol w="406700">
                  <a:extLst>
                    <a:ext uri="{9D8B030D-6E8A-4147-A177-3AD203B41FA5}">
                      <a16:colId xmlns:a16="http://schemas.microsoft.com/office/drawing/2014/main" val="1650568461"/>
                    </a:ext>
                  </a:extLst>
                </a:gridCol>
                <a:gridCol w="366883">
                  <a:extLst>
                    <a:ext uri="{9D8B030D-6E8A-4147-A177-3AD203B41FA5}">
                      <a16:colId xmlns:a16="http://schemas.microsoft.com/office/drawing/2014/main" val="2532556297"/>
                    </a:ext>
                  </a:extLst>
                </a:gridCol>
                <a:gridCol w="597252">
                  <a:extLst>
                    <a:ext uri="{9D8B030D-6E8A-4147-A177-3AD203B41FA5}">
                      <a16:colId xmlns:a16="http://schemas.microsoft.com/office/drawing/2014/main" val="938220366"/>
                    </a:ext>
                  </a:extLst>
                </a:gridCol>
                <a:gridCol w="485197">
                  <a:extLst>
                    <a:ext uri="{9D8B030D-6E8A-4147-A177-3AD203B41FA5}">
                      <a16:colId xmlns:a16="http://schemas.microsoft.com/office/drawing/2014/main" val="2559649418"/>
                    </a:ext>
                  </a:extLst>
                </a:gridCol>
                <a:gridCol w="366883">
                  <a:extLst>
                    <a:ext uri="{9D8B030D-6E8A-4147-A177-3AD203B41FA5}">
                      <a16:colId xmlns:a16="http://schemas.microsoft.com/office/drawing/2014/main" val="2728684710"/>
                    </a:ext>
                  </a:extLst>
                </a:gridCol>
                <a:gridCol w="599528">
                  <a:extLst>
                    <a:ext uri="{9D8B030D-6E8A-4147-A177-3AD203B41FA5}">
                      <a16:colId xmlns:a16="http://schemas.microsoft.com/office/drawing/2014/main" val="1442838131"/>
                    </a:ext>
                  </a:extLst>
                </a:gridCol>
                <a:gridCol w="419214">
                  <a:extLst>
                    <a:ext uri="{9D8B030D-6E8A-4147-A177-3AD203B41FA5}">
                      <a16:colId xmlns:a16="http://schemas.microsoft.com/office/drawing/2014/main" val="796431467"/>
                    </a:ext>
                  </a:extLst>
                </a:gridCol>
              </a:tblGrid>
              <a:tr h="1550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vert="vert27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Rentrée 2023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vert="vert27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Rentrée 2024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vert="vert27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050" b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ère</a:t>
                      </a: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Session  CAP &amp; sessions supplémentaires 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Rentrée 2025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vert="vert27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000" b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ère</a:t>
                      </a: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Session BAC &amp; session supplémentaire RC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Rentrée 2026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Session 2027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95779"/>
                  </a:ext>
                </a:extLst>
              </a:tr>
              <a:tr h="503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0175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 pro CPA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935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 pro CPA        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33830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 pro CPA      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Bac pro CPA     	   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064326"/>
                  </a:ext>
                </a:extLst>
              </a:tr>
              <a:tr h="503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19225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 pro RC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0175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 pro RC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935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 pro RC         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33830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 pro RC         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883721"/>
                  </a:ext>
                </a:extLst>
              </a:tr>
              <a:tr h="503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0175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 CA &amp; PA        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4935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 CA &amp; PA      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A2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33830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 CA et CA         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A2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28090"/>
                  </a:ext>
                </a:extLst>
              </a:tr>
              <a:tr h="503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19225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 RC &amp; PC       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0175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 RC &amp; PC        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00175" algn="r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 RC &amp; PC        	</a:t>
                      </a:r>
                      <a:r>
                        <a:rPr lang="fr-FR" sz="10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fr-FR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2" marR="78322" marT="39161" marB="391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243147"/>
                  </a:ext>
                </a:extLst>
              </a:tr>
            </a:tbl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526016" y="665754"/>
            <a:ext cx="8415820" cy="704259"/>
            <a:chOff x="526016" y="665754"/>
            <a:chExt cx="8415820" cy="704259"/>
          </a:xfrm>
        </p:grpSpPr>
        <p:sp>
          <p:nvSpPr>
            <p:cNvPr id="9" name="Flèche droite 8"/>
            <p:cNvSpPr/>
            <p:nvPr/>
          </p:nvSpPr>
          <p:spPr>
            <a:xfrm>
              <a:off x="526016" y="665754"/>
              <a:ext cx="8415820" cy="704259"/>
            </a:xfrm>
            <a:prstGeom prst="rightArrow">
              <a:avLst/>
            </a:prstGeom>
            <a:solidFill>
              <a:srgbClr val="FF5757">
                <a:alpha val="87843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085196" y="833217"/>
              <a:ext cx="1297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Calendrier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755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649"/>
            <a:ext cx="358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/>
              <a:t>Contrôle en cours de formation</a:t>
            </a: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861967" y="1500589"/>
            <a:ext cx="556374" cy="5879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084992" y="3911627"/>
            <a:ext cx="333349" cy="41832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68807">
            <a:off x="416123" y="2148742"/>
            <a:ext cx="1189010" cy="15933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21016">
            <a:off x="766621" y="2148742"/>
            <a:ext cx="1181643" cy="15933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0830">
            <a:off x="1004656" y="2247333"/>
            <a:ext cx="1189010" cy="15933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531481" y="845452"/>
            <a:ext cx="213535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36699"/>
                </a:solidFill>
              </a:rPr>
              <a:t>Comment mettre en œuvre ?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7503012" y="2284648"/>
            <a:ext cx="1416537" cy="2533305"/>
            <a:chOff x="7516459" y="2257754"/>
            <a:chExt cx="1416537" cy="253330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16459" y="3443197"/>
              <a:ext cx="1416537" cy="1347862"/>
            </a:xfrm>
            <a:prstGeom prst="rect">
              <a:avLst/>
            </a:prstGeom>
          </p:spPr>
        </p:pic>
        <p:sp>
          <p:nvSpPr>
            <p:cNvPr id="5" name="Pensées 4"/>
            <p:cNvSpPr/>
            <p:nvPr/>
          </p:nvSpPr>
          <p:spPr>
            <a:xfrm>
              <a:off x="7836608" y="2257754"/>
              <a:ext cx="1096388" cy="1107989"/>
            </a:xfrm>
            <a:prstGeom prst="cloudCallout">
              <a:avLst/>
            </a:prstGeom>
            <a:ln>
              <a:solidFill>
                <a:srgbClr val="F1050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79676" y="2421224"/>
              <a:ext cx="466725" cy="781050"/>
            </a:xfrm>
            <a:prstGeom prst="rect">
              <a:avLst/>
            </a:prstGeom>
          </p:spPr>
        </p:pic>
      </p:grpSp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8"/>
          <a:srcRect l="2170" r="4902" b="1945"/>
          <a:stretch/>
        </p:blipFill>
        <p:spPr>
          <a:xfrm>
            <a:off x="2418341" y="1500588"/>
            <a:ext cx="5292669" cy="282936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1293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725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Modalités de certification CCF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16000" y="792000"/>
            <a:ext cx="479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Anciens référentiels:</a:t>
            </a:r>
          </a:p>
          <a:p>
            <a:r>
              <a:rPr lang="fr-FR" b="1" dirty="0">
                <a:solidFill>
                  <a:srgbClr val="336699"/>
                </a:solidFill>
              </a:rPr>
              <a:t>Une situation de travail certificative par épreuve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774315" y="1465373"/>
            <a:ext cx="5990897" cy="830881"/>
            <a:chOff x="68236" y="1099607"/>
            <a:chExt cx="5813946" cy="1107842"/>
          </a:xfrm>
        </p:grpSpPr>
        <p:grpSp>
          <p:nvGrpSpPr>
            <p:cNvPr id="7" name="Groupe 6"/>
            <p:cNvGrpSpPr/>
            <p:nvPr/>
          </p:nvGrpSpPr>
          <p:grpSpPr>
            <a:xfrm>
              <a:off x="68236" y="1461370"/>
              <a:ext cx="5813946" cy="746079"/>
              <a:chOff x="68236" y="1461370"/>
              <a:chExt cx="5813946" cy="746079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050876" y="1808183"/>
                <a:ext cx="4831306" cy="368490"/>
                <a:chOff x="1050877" y="2074459"/>
                <a:chExt cx="4831306" cy="368490"/>
              </a:xfrm>
              <a:solidFill>
                <a:schemeClr val="bg1"/>
              </a:solidFill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050877" y="2074460"/>
                  <a:ext cx="2402863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453739" y="2074459"/>
                  <a:ext cx="2428444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68236" y="1807339"/>
                <a:ext cx="10458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350" dirty="0">
                    <a:solidFill>
                      <a:srgbClr val="455F51"/>
                    </a:solidFill>
                  </a:rPr>
                  <a:t>Seconde</a:t>
                </a:r>
                <a:endParaRPr lang="fr-FR" sz="2100" dirty="0"/>
              </a:p>
            </p:txBody>
          </p:sp>
          <p:sp>
            <p:nvSpPr>
              <p:cNvPr id="14" name="Arc 13"/>
              <p:cNvSpPr/>
              <p:nvPr/>
            </p:nvSpPr>
            <p:spPr>
              <a:xfrm>
                <a:off x="1063667" y="1461370"/>
                <a:ext cx="2390072" cy="530636"/>
              </a:xfrm>
              <a:prstGeom prst="arc">
                <a:avLst>
                  <a:gd name="adj1" fmla="val 10796444"/>
                  <a:gd name="adj2" fmla="val 153719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6" name="Arc 15"/>
              <p:cNvSpPr/>
              <p:nvPr/>
            </p:nvSpPr>
            <p:spPr>
              <a:xfrm>
                <a:off x="3466529" y="1461371"/>
                <a:ext cx="2415653" cy="463494"/>
              </a:xfrm>
              <a:prstGeom prst="arc">
                <a:avLst>
                  <a:gd name="adj1" fmla="val 10775719"/>
                  <a:gd name="adj2" fmla="val 21580026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2570683" y="1099607"/>
              <a:ext cx="1710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3">
                      <a:lumMod val="75000"/>
                    </a:schemeClr>
                  </a:solidFill>
                </a:rPr>
                <a:t>T1, T2, T3 ou S1, S2</a:t>
              </a:r>
              <a:endParaRPr lang="fr-FR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720997" y="2397100"/>
            <a:ext cx="6080971" cy="572127"/>
            <a:chOff x="51819" y="3123006"/>
            <a:chExt cx="5868734" cy="762836"/>
          </a:xfrm>
        </p:grpSpPr>
        <p:grpSp>
          <p:nvGrpSpPr>
            <p:cNvPr id="27" name="Groupe 26"/>
            <p:cNvGrpSpPr/>
            <p:nvPr/>
          </p:nvGrpSpPr>
          <p:grpSpPr>
            <a:xfrm>
              <a:off x="51819" y="3485733"/>
              <a:ext cx="5843154" cy="400109"/>
              <a:chOff x="39029" y="2580858"/>
              <a:chExt cx="5843154" cy="400109"/>
            </a:xfrm>
          </p:grpSpPr>
          <p:grpSp>
            <p:nvGrpSpPr>
              <p:cNvPr id="30" name="Groupe 29"/>
              <p:cNvGrpSpPr/>
              <p:nvPr/>
            </p:nvGrpSpPr>
            <p:grpSpPr>
              <a:xfrm>
                <a:off x="1050877" y="2581701"/>
                <a:ext cx="4831306" cy="368490"/>
                <a:chOff x="1050877" y="2581701"/>
                <a:chExt cx="4831306" cy="368490"/>
              </a:xfrm>
              <a:solidFill>
                <a:schemeClr val="bg1"/>
              </a:solidFill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1050877" y="2581702"/>
                  <a:ext cx="2428443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479321" y="2581701"/>
                  <a:ext cx="2402862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9029" y="2580858"/>
                <a:ext cx="1105688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350" dirty="0">
                    <a:solidFill>
                      <a:srgbClr val="455F51"/>
                    </a:solidFill>
                  </a:rPr>
                  <a:t>Première</a:t>
                </a:r>
                <a:endParaRPr lang="fr-FR" sz="2100" dirty="0"/>
              </a:p>
            </p:txBody>
          </p:sp>
        </p:grpSp>
        <p:sp>
          <p:nvSpPr>
            <p:cNvPr id="28" name="Arc 27"/>
            <p:cNvSpPr/>
            <p:nvPr/>
          </p:nvSpPr>
          <p:spPr>
            <a:xfrm>
              <a:off x="1101865" y="3130826"/>
              <a:ext cx="2390245" cy="53957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9" name="Arc 28"/>
            <p:cNvSpPr/>
            <p:nvPr/>
          </p:nvSpPr>
          <p:spPr>
            <a:xfrm>
              <a:off x="3530308" y="3123006"/>
              <a:ext cx="2390245" cy="53957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1720996" y="3107090"/>
            <a:ext cx="6371969" cy="1762318"/>
            <a:chOff x="60976" y="4864393"/>
            <a:chExt cx="6186425" cy="2349757"/>
          </a:xfrm>
        </p:grpSpPr>
        <p:grpSp>
          <p:nvGrpSpPr>
            <p:cNvPr id="35" name="Groupe 34"/>
            <p:cNvGrpSpPr/>
            <p:nvPr/>
          </p:nvGrpSpPr>
          <p:grpSpPr>
            <a:xfrm>
              <a:off x="60976" y="5244295"/>
              <a:ext cx="5880250" cy="400109"/>
              <a:chOff x="14723" y="4352508"/>
              <a:chExt cx="5880250" cy="400109"/>
            </a:xfrm>
          </p:grpSpPr>
          <p:grpSp>
            <p:nvGrpSpPr>
              <p:cNvPr id="45" name="Groupe 44"/>
              <p:cNvGrpSpPr/>
              <p:nvPr/>
            </p:nvGrpSpPr>
            <p:grpSpPr>
              <a:xfrm>
                <a:off x="1032636" y="4353351"/>
                <a:ext cx="4862337" cy="368490"/>
                <a:chOff x="1019846" y="2581701"/>
                <a:chExt cx="4862337" cy="368490"/>
              </a:xfrm>
              <a:solidFill>
                <a:schemeClr val="bg1"/>
              </a:solidFill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019846" y="2581702"/>
                  <a:ext cx="2459474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3479321" y="2581701"/>
                  <a:ext cx="2402862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4723" y="4352508"/>
                <a:ext cx="970886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350" dirty="0">
                    <a:solidFill>
                      <a:srgbClr val="455F51"/>
                    </a:solidFill>
                  </a:rPr>
                  <a:t>Terminale</a:t>
                </a:r>
                <a:endParaRPr lang="fr-FR" sz="2100" dirty="0"/>
              </a:p>
            </p:txBody>
          </p:sp>
        </p:grpSp>
        <p:sp>
          <p:nvSpPr>
            <p:cNvPr id="36" name="Arc 35"/>
            <p:cNvSpPr/>
            <p:nvPr/>
          </p:nvSpPr>
          <p:spPr>
            <a:xfrm>
              <a:off x="1107145" y="4871628"/>
              <a:ext cx="2405637" cy="53957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7" name="Arc 36"/>
            <p:cNvSpPr/>
            <p:nvPr/>
          </p:nvSpPr>
          <p:spPr>
            <a:xfrm>
              <a:off x="3550981" y="4864393"/>
              <a:ext cx="2390245" cy="53957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950531" y="5235196"/>
              <a:ext cx="1980939" cy="40010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dirty="0">
                  <a:solidFill>
                    <a:schemeClr val="bg1"/>
                  </a:solidFill>
                </a:rPr>
                <a:t>Période d’évaluation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560310" y="5901704"/>
              <a:ext cx="268709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accent3">
                      <a:lumMod val="75000"/>
                    </a:schemeClr>
                  </a:solidFill>
                </a:rPr>
                <a:t>Une situation d’évaluation certificative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143460" y="6814041"/>
              <a:ext cx="154577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accent3">
                      <a:lumMod val="75000"/>
                    </a:schemeClr>
                  </a:solidFill>
                </a:rPr>
                <a:t>Note définitive</a:t>
              </a: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>
              <a:off x="4916345" y="5666474"/>
              <a:ext cx="2714" cy="29643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4916345" y="6565197"/>
              <a:ext cx="9022" cy="294161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5587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725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Modalités de certification CCF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16000" y="792000"/>
            <a:ext cx="875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Nouveaux référentiels:</a:t>
            </a:r>
          </a:p>
          <a:p>
            <a:r>
              <a:rPr lang="fr-FR" b="1" dirty="0">
                <a:solidFill>
                  <a:srgbClr val="336699"/>
                </a:solidFill>
              </a:rPr>
              <a:t>Une évaluation terminale de compétences par épreuve qui repose sur plusieurs situations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431079" y="1335557"/>
            <a:ext cx="5435367" cy="821697"/>
            <a:chOff x="405151" y="1141406"/>
            <a:chExt cx="5327173" cy="1095596"/>
          </a:xfrm>
        </p:grpSpPr>
        <p:grpSp>
          <p:nvGrpSpPr>
            <p:cNvPr id="7" name="Groupe 6"/>
            <p:cNvGrpSpPr/>
            <p:nvPr/>
          </p:nvGrpSpPr>
          <p:grpSpPr>
            <a:xfrm>
              <a:off x="405151" y="1461370"/>
              <a:ext cx="5327173" cy="775632"/>
              <a:chOff x="405151" y="1461370"/>
              <a:chExt cx="5327173" cy="775632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204120" y="1808183"/>
                <a:ext cx="4527665" cy="368490"/>
                <a:chOff x="1204121" y="2074459"/>
                <a:chExt cx="4527665" cy="368490"/>
              </a:xfrm>
              <a:solidFill>
                <a:schemeClr val="bg1"/>
              </a:solidFill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204121" y="2074460"/>
                  <a:ext cx="2249618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453739" y="2074459"/>
                  <a:ext cx="2278047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405151" y="1836892"/>
                <a:ext cx="77396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350" dirty="0">
                    <a:solidFill>
                      <a:srgbClr val="455F51"/>
                    </a:solidFill>
                  </a:rPr>
                  <a:t>Seconde</a:t>
                </a:r>
                <a:endParaRPr lang="fr-FR" sz="2100" dirty="0"/>
              </a:p>
            </p:txBody>
          </p:sp>
          <p:sp>
            <p:nvSpPr>
              <p:cNvPr id="14" name="Arc 13"/>
              <p:cNvSpPr/>
              <p:nvPr/>
            </p:nvSpPr>
            <p:spPr>
              <a:xfrm>
                <a:off x="1204120" y="1461370"/>
                <a:ext cx="2249618" cy="530636"/>
              </a:xfrm>
              <a:prstGeom prst="arc">
                <a:avLst>
                  <a:gd name="adj1" fmla="val 10796444"/>
                  <a:gd name="adj2" fmla="val 153719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6" name="Arc 15"/>
              <p:cNvSpPr/>
              <p:nvPr/>
            </p:nvSpPr>
            <p:spPr>
              <a:xfrm>
                <a:off x="3466529" y="1473321"/>
                <a:ext cx="2265795" cy="451544"/>
              </a:xfrm>
              <a:prstGeom prst="arc">
                <a:avLst>
                  <a:gd name="adj1" fmla="val 10775719"/>
                  <a:gd name="adj2" fmla="val 45448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2505007" y="1141406"/>
              <a:ext cx="185137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accent3">
                      <a:lumMod val="75000"/>
                    </a:schemeClr>
                  </a:solidFill>
                </a:rPr>
                <a:t>T1, T2, T3 ou S1, S2</a:t>
              </a:r>
              <a:endParaRPr lang="fr-FR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404004" y="2196110"/>
            <a:ext cx="5462442" cy="612585"/>
            <a:chOff x="411803" y="3069906"/>
            <a:chExt cx="5335604" cy="816780"/>
          </a:xfrm>
        </p:grpSpPr>
        <p:grpSp>
          <p:nvGrpSpPr>
            <p:cNvPr id="27" name="Groupe 26"/>
            <p:cNvGrpSpPr/>
            <p:nvPr/>
          </p:nvGrpSpPr>
          <p:grpSpPr>
            <a:xfrm>
              <a:off x="411803" y="3486576"/>
              <a:ext cx="5335604" cy="400110"/>
              <a:chOff x="399013" y="2581701"/>
              <a:chExt cx="5335604" cy="400110"/>
            </a:xfrm>
          </p:grpSpPr>
          <p:grpSp>
            <p:nvGrpSpPr>
              <p:cNvPr id="30" name="Groupe 29"/>
              <p:cNvGrpSpPr/>
              <p:nvPr/>
            </p:nvGrpSpPr>
            <p:grpSpPr>
              <a:xfrm>
                <a:off x="1250392" y="2581701"/>
                <a:ext cx="4484225" cy="368490"/>
                <a:chOff x="1250392" y="2581701"/>
                <a:chExt cx="4484225" cy="368490"/>
              </a:xfrm>
              <a:solidFill>
                <a:schemeClr val="bg1"/>
              </a:solidFill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1250392" y="2581702"/>
                  <a:ext cx="2228927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479321" y="2581701"/>
                  <a:ext cx="2255296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99013" y="2581702"/>
                <a:ext cx="917822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350" dirty="0">
                    <a:solidFill>
                      <a:srgbClr val="455F51"/>
                    </a:solidFill>
                  </a:rPr>
                  <a:t>Première</a:t>
                </a:r>
                <a:endParaRPr lang="fr-FR" sz="2100" dirty="0"/>
              </a:p>
            </p:txBody>
          </p:sp>
        </p:grpSp>
        <p:sp>
          <p:nvSpPr>
            <p:cNvPr id="28" name="Arc 27"/>
            <p:cNvSpPr/>
            <p:nvPr/>
          </p:nvSpPr>
          <p:spPr>
            <a:xfrm>
              <a:off x="1234515" y="3069906"/>
              <a:ext cx="2257593" cy="60049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9" name="Arc 28"/>
            <p:cNvSpPr/>
            <p:nvPr/>
          </p:nvSpPr>
          <p:spPr>
            <a:xfrm>
              <a:off x="3530308" y="3115762"/>
              <a:ext cx="2204777" cy="546817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387516" y="3207770"/>
            <a:ext cx="5478930" cy="300082"/>
            <a:chOff x="360947" y="4321732"/>
            <a:chExt cx="5383780" cy="400109"/>
          </a:xfrm>
        </p:grpSpPr>
        <p:grpSp>
          <p:nvGrpSpPr>
            <p:cNvPr id="45" name="Groupe 44"/>
            <p:cNvGrpSpPr/>
            <p:nvPr/>
          </p:nvGrpSpPr>
          <p:grpSpPr>
            <a:xfrm>
              <a:off x="1233632" y="4353351"/>
              <a:ext cx="4511095" cy="368490"/>
              <a:chOff x="1220842" y="2581701"/>
              <a:chExt cx="4511095" cy="368490"/>
            </a:xfrm>
            <a:solidFill>
              <a:schemeClr val="bg1"/>
            </a:solidFill>
          </p:grpSpPr>
          <p:sp>
            <p:nvSpPr>
              <p:cNvPr id="47" name="Rectangle 46"/>
              <p:cNvSpPr/>
              <p:nvPr/>
            </p:nvSpPr>
            <p:spPr>
              <a:xfrm>
                <a:off x="1220842" y="2581702"/>
                <a:ext cx="2258478" cy="368489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79321" y="2581701"/>
                <a:ext cx="2252616" cy="368489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360947" y="4321732"/>
              <a:ext cx="970886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50" dirty="0">
                  <a:solidFill>
                    <a:srgbClr val="455F51"/>
                  </a:solidFill>
                </a:rPr>
                <a:t>Terminale</a:t>
              </a:r>
              <a:endParaRPr lang="fr-FR" sz="2100" dirty="0"/>
            </a:p>
          </p:txBody>
        </p:sp>
      </p:grpSp>
      <p:sp>
        <p:nvSpPr>
          <p:cNvPr id="36" name="Arc 35"/>
          <p:cNvSpPr/>
          <p:nvPr/>
        </p:nvSpPr>
        <p:spPr>
          <a:xfrm>
            <a:off x="4246276" y="2929945"/>
            <a:ext cx="2271793" cy="426086"/>
          </a:xfrm>
          <a:prstGeom prst="arc">
            <a:avLst>
              <a:gd name="adj1" fmla="val 10775719"/>
              <a:gd name="adj2" fmla="val 21580026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7" name="Arc 36"/>
          <p:cNvSpPr/>
          <p:nvPr/>
        </p:nvSpPr>
        <p:spPr>
          <a:xfrm>
            <a:off x="6557414" y="2918726"/>
            <a:ext cx="2309032" cy="431879"/>
          </a:xfrm>
          <a:prstGeom prst="arc">
            <a:avLst>
              <a:gd name="adj1" fmla="val 10775719"/>
              <a:gd name="adj2" fmla="val 21580026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9" name="ZoneTexte 38"/>
          <p:cNvSpPr txBox="1"/>
          <p:nvPr/>
        </p:nvSpPr>
        <p:spPr>
          <a:xfrm>
            <a:off x="7219963" y="3762008"/>
            <a:ext cx="1873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accent3">
                    <a:lumMod val="75000"/>
                  </a:schemeClr>
                </a:solidFill>
              </a:rPr>
              <a:t>Positionnement final par l’équipe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690346" y="4124633"/>
            <a:ext cx="15921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>
                <a:solidFill>
                  <a:schemeClr val="accent3">
                    <a:lumMod val="75000"/>
                  </a:schemeClr>
                </a:solidFill>
              </a:rPr>
              <a:t>Note définitive</a:t>
            </a: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8545821" y="3566662"/>
            <a:ext cx="2795" cy="22232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4271121" y="2493637"/>
            <a:ext cx="2253085" cy="3000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Évaluation par compétence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593603" y="2488045"/>
            <a:ext cx="2253085" cy="3000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Évaluation par compétence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287528" y="3205747"/>
            <a:ext cx="2253085" cy="3000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Évaluation par compétence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608599" y="3203366"/>
            <a:ext cx="2253085" cy="30008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Évaluation par compétence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1695" y="1503845"/>
            <a:ext cx="3021224" cy="3323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Pourquoi 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pour la prise en compte de </a:t>
            </a:r>
            <a:r>
              <a:rPr lang="fr-FR" sz="1600" b="1" dirty="0"/>
              <a:t>l’évolution</a:t>
            </a:r>
            <a:r>
              <a:rPr lang="fr-FR" sz="1600" dirty="0"/>
              <a:t> des acquisitions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pour la prise en compte de la capacité de l’apprenant à </a:t>
            </a:r>
            <a:r>
              <a:rPr lang="fr-FR" sz="1600" b="1" dirty="0"/>
              <a:t>transférer</a:t>
            </a:r>
            <a:r>
              <a:rPr lang="fr-FR" sz="1600" dirty="0"/>
              <a:t> la compétence d’une situation à une autre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pour redonner du temps à la 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pour une prise en compte identique dans chaque épreuve des activités menées en centre et en entreprise.</a:t>
            </a:r>
          </a:p>
        </p:txBody>
      </p:sp>
      <p:grpSp>
        <p:nvGrpSpPr>
          <p:cNvPr id="72" name="Groupe 71"/>
          <p:cNvGrpSpPr/>
          <p:nvPr/>
        </p:nvGrpSpPr>
        <p:grpSpPr>
          <a:xfrm>
            <a:off x="6968359" y="4251633"/>
            <a:ext cx="1577462" cy="282538"/>
            <a:chOff x="6278282" y="4006995"/>
            <a:chExt cx="1577462" cy="282538"/>
          </a:xfrm>
        </p:grpSpPr>
        <p:cxnSp>
          <p:nvCxnSpPr>
            <p:cNvPr id="42" name="Connecteur droit avec flèche 41"/>
            <p:cNvCxnSpPr/>
            <p:nvPr/>
          </p:nvCxnSpPr>
          <p:spPr>
            <a:xfrm flipH="1">
              <a:off x="6278282" y="4267899"/>
              <a:ext cx="1556033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/>
            <p:nvPr/>
          </p:nvCxnSpPr>
          <p:spPr>
            <a:xfrm flipV="1">
              <a:off x="7855744" y="4006995"/>
              <a:ext cx="0" cy="282538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Image 7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0297553-4116-4DED-9DA8-3D084A847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05" y="3660158"/>
            <a:ext cx="1525783" cy="13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989929" y="1624920"/>
            <a:ext cx="7065575" cy="2990854"/>
          </a:xfrm>
          <a:prstGeom prst="rect">
            <a:avLst/>
          </a:prstGeom>
          <a:solidFill>
            <a:srgbClr val="DCE6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1850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Certification en CCF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78282" y="4203725"/>
            <a:ext cx="20337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situation de formation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12490" y="4201571"/>
            <a:ext cx="17002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bilan entreprise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6238741" y="4232720"/>
            <a:ext cx="6190" cy="282660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4315598" y="4209766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52181" y="798779"/>
            <a:ext cx="4305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336699"/>
                </a:solidFill>
              </a:rPr>
              <a:t>Des situations de formation et d’évaluation</a:t>
            </a:r>
          </a:p>
          <a:p>
            <a:pPr algn="ctr"/>
            <a:r>
              <a:rPr lang="fr-FR" b="1" dirty="0">
                <a:solidFill>
                  <a:srgbClr val="336699"/>
                </a:solidFill>
              </a:rPr>
              <a:t>Deux lieux de formation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263188" y="2437057"/>
            <a:ext cx="0" cy="44767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726146" y="2424237"/>
            <a:ext cx="0" cy="44767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702458" y="2443287"/>
            <a:ext cx="0" cy="44767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688295" y="2443287"/>
            <a:ext cx="0" cy="44767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6674132" y="2443287"/>
            <a:ext cx="0" cy="44767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7474233" y="2443287"/>
            <a:ext cx="0" cy="447675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rganigramme : Document 28"/>
          <p:cNvSpPr/>
          <p:nvPr/>
        </p:nvSpPr>
        <p:spPr>
          <a:xfrm>
            <a:off x="7318454" y="1740682"/>
            <a:ext cx="277853" cy="559767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cxnSp>
        <p:nvCxnSpPr>
          <p:cNvPr id="36" name="Connecteur droit avec flèche 35"/>
          <p:cNvCxnSpPr/>
          <p:nvPr/>
        </p:nvCxnSpPr>
        <p:spPr>
          <a:xfrm flipH="1" flipV="1">
            <a:off x="3313399" y="333358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 flipV="1">
            <a:off x="2321285" y="330760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2454636" y="330760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 flipV="1">
            <a:off x="2583433" y="331703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 flipV="1">
            <a:off x="3159823" y="3324311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 flipV="1">
            <a:off x="3435631" y="333387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 flipV="1">
            <a:off x="3546373" y="333387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 flipV="1">
            <a:off x="3667920" y="332882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4102352" y="3326749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4357334" y="333358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 flipV="1">
            <a:off x="4600784" y="3314051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 flipV="1">
            <a:off x="4890586" y="333387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 flipV="1">
            <a:off x="5042983" y="333387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 flipV="1">
            <a:off x="6137515" y="3337863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 flipV="1">
            <a:off x="6403519" y="333129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6531090" y="334092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 flipV="1">
            <a:off x="6038799" y="3336054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6813153" y="3336054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 flipV="1">
            <a:off x="7318454" y="3324448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H="1" flipV="1">
            <a:off x="4214177" y="333358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V="1">
            <a:off x="6683594" y="3321358"/>
            <a:ext cx="2192" cy="75169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V="1">
            <a:off x="7210142" y="3321358"/>
            <a:ext cx="2192" cy="75169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V="1">
            <a:off x="4736403" y="3340922"/>
            <a:ext cx="2192" cy="75169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V="1">
            <a:off x="3860885" y="3316595"/>
            <a:ext cx="2192" cy="75169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5607721" y="942798"/>
            <a:ext cx="431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AI</a:t>
            </a:r>
          </a:p>
        </p:txBody>
      </p:sp>
      <p:grpSp>
        <p:nvGrpSpPr>
          <p:cNvPr id="81" name="Groupe 80"/>
          <p:cNvGrpSpPr/>
          <p:nvPr/>
        </p:nvGrpSpPr>
        <p:grpSpPr>
          <a:xfrm>
            <a:off x="7272659" y="800593"/>
            <a:ext cx="509549" cy="638175"/>
            <a:chOff x="11134948" y="638830"/>
            <a:chExt cx="679398" cy="850900"/>
          </a:xfrm>
        </p:grpSpPr>
        <p:sp>
          <p:nvSpPr>
            <p:cNvPr id="82" name="Organigramme : Document 81"/>
            <p:cNvSpPr/>
            <p:nvPr/>
          </p:nvSpPr>
          <p:spPr>
            <a:xfrm>
              <a:off x="11172382" y="638830"/>
              <a:ext cx="584200" cy="850900"/>
            </a:xfrm>
            <a:prstGeom prst="flowChartDocumen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11134948" y="802949"/>
              <a:ext cx="6793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b="1" dirty="0">
                  <a:solidFill>
                    <a:schemeClr val="bg1"/>
                  </a:solidFill>
                </a:rPr>
                <a:t>BAC</a:t>
              </a:r>
            </a:p>
          </p:txBody>
        </p:sp>
      </p:grpSp>
      <p:cxnSp>
        <p:nvCxnSpPr>
          <p:cNvPr id="84" name="Connecteur droit avec flèche 83"/>
          <p:cNvCxnSpPr/>
          <p:nvPr/>
        </p:nvCxnSpPr>
        <p:spPr>
          <a:xfrm flipH="1" flipV="1">
            <a:off x="2711152" y="330254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V="1">
            <a:off x="7614394" y="1353264"/>
            <a:ext cx="4950" cy="36873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Imag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848">
            <a:off x="8071763" y="2482663"/>
            <a:ext cx="969479" cy="1217667"/>
          </a:xfrm>
          <a:prstGeom prst="rect">
            <a:avLst/>
          </a:prstGeom>
        </p:spPr>
      </p:pic>
      <p:sp>
        <p:nvSpPr>
          <p:cNvPr id="92" name="Flèche droite 91"/>
          <p:cNvSpPr/>
          <p:nvPr/>
        </p:nvSpPr>
        <p:spPr>
          <a:xfrm>
            <a:off x="2143636" y="2752919"/>
            <a:ext cx="5867294" cy="75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93" name="ZoneTexte 92"/>
          <p:cNvSpPr txBox="1"/>
          <p:nvPr/>
        </p:nvSpPr>
        <p:spPr>
          <a:xfrm>
            <a:off x="7890549" y="3692444"/>
            <a:ext cx="1166544" cy="923330"/>
          </a:xfrm>
          <a:prstGeom prst="rect">
            <a:avLst/>
          </a:prstGeom>
          <a:solidFill>
            <a:srgbClr val="DCE6F2">
              <a:alpha val="17000"/>
            </a:srgb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1350" b="1" dirty="0"/>
              <a:t>Attestation de compétences</a:t>
            </a:r>
          </a:p>
          <a:p>
            <a:pPr algn="ctr"/>
            <a:r>
              <a:rPr lang="fr-FR" sz="1350" b="1" dirty="0"/>
              <a:t>/</a:t>
            </a:r>
          </a:p>
          <a:p>
            <a:pPr algn="ctr"/>
            <a:r>
              <a:rPr lang="fr-FR" sz="1350" b="1" dirty="0"/>
              <a:t>LSL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923790" y="2367087"/>
            <a:ext cx="66675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95" name="Rectangle 94"/>
          <p:cNvSpPr/>
          <p:nvPr/>
        </p:nvSpPr>
        <p:spPr>
          <a:xfrm>
            <a:off x="5874031" y="2362325"/>
            <a:ext cx="66675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96" name="ZoneTexte 95"/>
          <p:cNvSpPr txBox="1"/>
          <p:nvPr/>
        </p:nvSpPr>
        <p:spPr>
          <a:xfrm>
            <a:off x="2551066" y="2954682"/>
            <a:ext cx="94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année 1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455605" y="2968196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année 2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413040" y="2954682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année 3</a:t>
            </a:r>
          </a:p>
        </p:txBody>
      </p:sp>
      <p:cxnSp>
        <p:nvCxnSpPr>
          <p:cNvPr id="100" name="Connecteur droit avec flèche 99"/>
          <p:cNvCxnSpPr/>
          <p:nvPr/>
        </p:nvCxnSpPr>
        <p:spPr>
          <a:xfrm flipV="1">
            <a:off x="3006216" y="3302545"/>
            <a:ext cx="2192" cy="75169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H="1" flipV="1">
            <a:off x="3754619" y="333358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H="1" flipV="1">
            <a:off x="4470456" y="332388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flipH="1" flipV="1">
            <a:off x="5149134" y="333387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H="1" flipV="1">
            <a:off x="5407541" y="3333875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H="1" flipV="1">
            <a:off x="5556982" y="331703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H="1" flipV="1">
            <a:off x="6938442" y="332882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H="1" flipV="1">
            <a:off x="6265086" y="3333582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rganigramme : Document 111"/>
          <p:cNvSpPr/>
          <p:nvPr/>
        </p:nvSpPr>
        <p:spPr>
          <a:xfrm>
            <a:off x="3143261" y="1873172"/>
            <a:ext cx="226338" cy="37766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cxnSp>
        <p:nvCxnSpPr>
          <p:cNvPr id="115" name="Connecteur droit avec flèche 114"/>
          <p:cNvCxnSpPr/>
          <p:nvPr/>
        </p:nvCxnSpPr>
        <p:spPr>
          <a:xfrm>
            <a:off x="2720673" y="2396344"/>
            <a:ext cx="0" cy="44767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 flipH="1" flipV="1">
            <a:off x="2863552" y="3321358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>
          <a:xfrm flipH="1" flipV="1">
            <a:off x="5263725" y="3324311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 flipH="1" flipV="1">
            <a:off x="5691671" y="3336184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 flipH="1" flipV="1">
            <a:off x="7070485" y="3338320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/>
          <p:nvPr/>
        </p:nvCxnSpPr>
        <p:spPr>
          <a:xfrm flipH="1" flipV="1">
            <a:off x="7452970" y="3321358"/>
            <a:ext cx="9521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ZoneTexte 120"/>
          <p:cNvSpPr txBox="1"/>
          <p:nvPr/>
        </p:nvSpPr>
        <p:spPr>
          <a:xfrm>
            <a:off x="2236448" y="4616999"/>
            <a:ext cx="515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504D"/>
                </a:solidFill>
              </a:rPr>
              <a:t>Le nombre de bilan intermédiaire est à adapter par les équipes pour un suivi personnalisé de l’apprenant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02355" y="1610688"/>
            <a:ext cx="1756451" cy="3042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4" name="Organigramme : Document 123"/>
          <p:cNvSpPr/>
          <p:nvPr/>
        </p:nvSpPr>
        <p:spPr>
          <a:xfrm>
            <a:off x="790008" y="2261825"/>
            <a:ext cx="316894" cy="361167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5" name="ZoneTexte 124"/>
          <p:cNvSpPr txBox="1"/>
          <p:nvPr/>
        </p:nvSpPr>
        <p:spPr>
          <a:xfrm>
            <a:off x="228123" y="1751927"/>
            <a:ext cx="15443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bilan intermédiaire formalisé</a:t>
            </a:r>
          </a:p>
        </p:txBody>
      </p:sp>
      <p:sp>
        <p:nvSpPr>
          <p:cNvPr id="126" name="Organigramme : Document 125"/>
          <p:cNvSpPr/>
          <p:nvPr/>
        </p:nvSpPr>
        <p:spPr>
          <a:xfrm>
            <a:off x="760334" y="3172072"/>
            <a:ext cx="316894" cy="361167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27" name="ZoneTexte 126"/>
          <p:cNvSpPr txBox="1"/>
          <p:nvPr/>
        </p:nvSpPr>
        <p:spPr>
          <a:xfrm>
            <a:off x="202129" y="2880124"/>
            <a:ext cx="15025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bilan terminal</a:t>
            </a:r>
          </a:p>
        </p:txBody>
      </p:sp>
      <p:sp>
        <p:nvSpPr>
          <p:cNvPr id="128" name="Organigramme : Document 127"/>
          <p:cNvSpPr/>
          <p:nvPr/>
        </p:nvSpPr>
        <p:spPr>
          <a:xfrm>
            <a:off x="730500" y="3938358"/>
            <a:ext cx="316894" cy="361167"/>
          </a:xfrm>
          <a:prstGeom prst="flowChartDocumen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0" name="ZoneTexte 129"/>
          <p:cNvSpPr txBox="1"/>
          <p:nvPr/>
        </p:nvSpPr>
        <p:spPr>
          <a:xfrm>
            <a:off x="7634670" y="1742405"/>
            <a:ext cx="150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3">
                    <a:lumMod val="75000"/>
                  </a:schemeClr>
                </a:solidFill>
              </a:rPr>
              <a:t>Positionnement définitif par l’équipe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144313" y="3615119"/>
            <a:ext cx="15025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notation Ux</a:t>
            </a:r>
          </a:p>
        </p:txBody>
      </p:sp>
      <p:pic>
        <p:nvPicPr>
          <p:cNvPr id="137" name="Image 13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0297553-4116-4DED-9DA8-3D084A847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544" y="1033455"/>
            <a:ext cx="538050" cy="474972"/>
          </a:xfrm>
          <a:prstGeom prst="rect">
            <a:avLst/>
          </a:prstGeom>
          <a:ln>
            <a:solidFill>
              <a:srgbClr val="DCE6F2"/>
            </a:solidFill>
          </a:ln>
        </p:spPr>
      </p:pic>
      <p:sp>
        <p:nvSpPr>
          <p:cNvPr id="138" name="Organigramme : Document 137"/>
          <p:cNvSpPr/>
          <p:nvPr/>
        </p:nvSpPr>
        <p:spPr>
          <a:xfrm>
            <a:off x="2637214" y="1873172"/>
            <a:ext cx="226338" cy="37766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9" name="Organigramme : Document 138"/>
          <p:cNvSpPr/>
          <p:nvPr/>
        </p:nvSpPr>
        <p:spPr>
          <a:xfrm>
            <a:off x="3629426" y="1882093"/>
            <a:ext cx="226338" cy="37766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40" name="Organigramme : Document 139"/>
          <p:cNvSpPr/>
          <p:nvPr/>
        </p:nvSpPr>
        <p:spPr>
          <a:xfrm>
            <a:off x="4589289" y="1901065"/>
            <a:ext cx="226338" cy="37766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41" name="Organigramme : Document 140"/>
          <p:cNvSpPr/>
          <p:nvPr/>
        </p:nvSpPr>
        <p:spPr>
          <a:xfrm>
            <a:off x="6572617" y="1918848"/>
            <a:ext cx="226338" cy="37766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42" name="Organigramme : Document 141"/>
          <p:cNvSpPr/>
          <p:nvPr/>
        </p:nvSpPr>
        <p:spPr>
          <a:xfrm>
            <a:off x="5551798" y="1901065"/>
            <a:ext cx="226338" cy="377665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cxnSp>
        <p:nvCxnSpPr>
          <p:cNvPr id="144" name="Connecteur droit avec flèche 143"/>
          <p:cNvCxnSpPr/>
          <p:nvPr/>
        </p:nvCxnSpPr>
        <p:spPr>
          <a:xfrm flipV="1">
            <a:off x="5790802" y="3316206"/>
            <a:ext cx="2192" cy="751698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1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3" grpId="0" animBg="1"/>
      <p:bldP spid="112" grpId="0" animBg="1"/>
      <p:bldP spid="121" grpId="0"/>
      <p:bldP spid="124" grpId="0" animBg="1"/>
      <p:bldP spid="125" grpId="0"/>
      <p:bldP spid="126" grpId="0" animBg="1"/>
      <p:bldP spid="127" grpId="0"/>
      <p:bldP spid="128" grpId="0" animBg="1"/>
      <p:bldP spid="130" grpId="0"/>
      <p:bldP spid="134" grpId="0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2E4DD65-9DC7-08D9-E68E-C8C6E5C50FC8}"/>
              </a:ext>
            </a:extLst>
          </p:cNvPr>
          <p:cNvSpPr txBox="1"/>
          <p:nvPr/>
        </p:nvSpPr>
        <p:spPr>
          <a:xfrm>
            <a:off x="966953" y="1716714"/>
            <a:ext cx="7126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certification en blocs de compétences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Jérôme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Blanc - IEN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3F75-F606-1622-FE07-58CC2F1F7D90}"/>
              </a:ext>
            </a:extLst>
          </p:cNvPr>
          <p:cNvSpPr txBox="1"/>
          <p:nvPr/>
        </p:nvSpPr>
        <p:spPr>
          <a:xfrm>
            <a:off x="-508764" y="-61908"/>
            <a:ext cx="457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DES REFERENTIELS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FILIERE CARROSSERIE</a:t>
            </a:r>
          </a:p>
        </p:txBody>
      </p:sp>
    </p:spTree>
    <p:extLst>
      <p:ext uri="{BB962C8B-B14F-4D97-AF65-F5344CB8AC3E}">
        <p14:creationId xmlns:p14="http://schemas.microsoft.com/office/powerpoint/2010/main" val="214526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77265" y="822444"/>
            <a:ext cx="557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Focus sur les anciens référentiels de CAP et de BAC PRO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66" y="1513842"/>
            <a:ext cx="2721311" cy="35705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22966" y="1222979"/>
            <a:ext cx="2721311" cy="261610"/>
          </a:xfrm>
          <a:prstGeom prst="rect">
            <a:avLst/>
          </a:prstGeom>
          <a:noFill/>
          <a:ln w="9525">
            <a:solidFill>
              <a:srgbClr val="4747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474747"/>
                </a:solidFill>
              </a:rPr>
              <a:t>CAP Réparation des carrosseries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235" y="1791267"/>
            <a:ext cx="3486515" cy="301570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640036" y="1269332"/>
            <a:ext cx="2721311" cy="261610"/>
          </a:xfrm>
          <a:prstGeom prst="rect">
            <a:avLst/>
          </a:prstGeom>
          <a:noFill/>
          <a:ln w="9525">
            <a:solidFill>
              <a:srgbClr val="4747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474747"/>
                </a:solidFill>
              </a:rPr>
              <a:t>Bac Pro Réparation des carrosseries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76414" y="1530942"/>
            <a:ext cx="228600" cy="3553458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122966" y="3863340"/>
            <a:ext cx="2721311" cy="5257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294671" y="1724026"/>
            <a:ext cx="114300" cy="2872264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858462" y="3025140"/>
            <a:ext cx="2809288" cy="18002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181235" y="4596289"/>
            <a:ext cx="3113436" cy="2779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3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88000" y="801144"/>
            <a:ext cx="459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Unités certificatives par blocs de compétences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94032"/>
              </p:ext>
            </p:extLst>
          </p:nvPr>
        </p:nvGraphicFramePr>
        <p:xfrm>
          <a:off x="5150741" y="1316206"/>
          <a:ext cx="3783709" cy="2352424"/>
        </p:xfrm>
        <a:graphic>
          <a:graphicData uri="http://schemas.openxmlformats.org/drawingml/2006/table">
            <a:tbl>
              <a:tblPr firstRow="1" firstCol="1" bandRow="1"/>
              <a:tblGrid>
                <a:gridCol w="458523">
                  <a:extLst>
                    <a:ext uri="{9D8B030D-6E8A-4147-A177-3AD203B41FA5}">
                      <a16:colId xmlns:a16="http://schemas.microsoft.com/office/drawing/2014/main" val="4287015301"/>
                    </a:ext>
                  </a:extLst>
                </a:gridCol>
                <a:gridCol w="1090778">
                  <a:extLst>
                    <a:ext uri="{9D8B030D-6E8A-4147-A177-3AD203B41FA5}">
                      <a16:colId xmlns:a16="http://schemas.microsoft.com/office/drawing/2014/main" val="159524830"/>
                    </a:ext>
                  </a:extLst>
                </a:gridCol>
                <a:gridCol w="436311">
                  <a:extLst>
                    <a:ext uri="{9D8B030D-6E8A-4147-A177-3AD203B41FA5}">
                      <a16:colId xmlns:a16="http://schemas.microsoft.com/office/drawing/2014/main" val="3095414403"/>
                    </a:ext>
                  </a:extLst>
                </a:gridCol>
                <a:gridCol w="256871">
                  <a:extLst>
                    <a:ext uri="{9D8B030D-6E8A-4147-A177-3AD203B41FA5}">
                      <a16:colId xmlns:a16="http://schemas.microsoft.com/office/drawing/2014/main" val="1676448519"/>
                    </a:ext>
                  </a:extLst>
                </a:gridCol>
                <a:gridCol w="256871">
                  <a:extLst>
                    <a:ext uri="{9D8B030D-6E8A-4147-A177-3AD203B41FA5}">
                      <a16:colId xmlns:a16="http://schemas.microsoft.com/office/drawing/2014/main" val="1518156117"/>
                    </a:ext>
                  </a:extLst>
                </a:gridCol>
                <a:gridCol w="256871">
                  <a:extLst>
                    <a:ext uri="{9D8B030D-6E8A-4147-A177-3AD203B41FA5}">
                      <a16:colId xmlns:a16="http://schemas.microsoft.com/office/drawing/2014/main" val="305720632"/>
                    </a:ext>
                  </a:extLst>
                </a:gridCol>
                <a:gridCol w="256871">
                  <a:extLst>
                    <a:ext uri="{9D8B030D-6E8A-4147-A177-3AD203B41FA5}">
                      <a16:colId xmlns:a16="http://schemas.microsoft.com/office/drawing/2014/main" val="119911839"/>
                    </a:ext>
                  </a:extLst>
                </a:gridCol>
                <a:gridCol w="256871">
                  <a:extLst>
                    <a:ext uri="{9D8B030D-6E8A-4147-A177-3AD203B41FA5}">
                      <a16:colId xmlns:a16="http://schemas.microsoft.com/office/drawing/2014/main" val="2231488217"/>
                    </a:ext>
                  </a:extLst>
                </a:gridCol>
                <a:gridCol w="256871">
                  <a:extLst>
                    <a:ext uri="{9D8B030D-6E8A-4147-A177-3AD203B41FA5}">
                      <a16:colId xmlns:a16="http://schemas.microsoft.com/office/drawing/2014/main" val="1861430759"/>
                    </a:ext>
                  </a:extLst>
                </a:gridCol>
                <a:gridCol w="256871">
                  <a:extLst>
                    <a:ext uri="{9D8B030D-6E8A-4147-A177-3AD203B41FA5}">
                      <a16:colId xmlns:a16="http://schemas.microsoft.com/office/drawing/2014/main" val="2989176543"/>
                    </a:ext>
                  </a:extLst>
                </a:gridCol>
              </a:tblGrid>
              <a:tr h="702820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peintre </a:t>
                      </a:r>
                      <a:br>
                        <a:rPr lang="fr-F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automobile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 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Intervenir et réparer un élément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 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Préparer et appliquer des peintures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54727"/>
                  </a:ext>
                </a:extLst>
              </a:tr>
              <a:tr h="243533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C1.1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C1.2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C1.3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C1.4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C2.1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C2.2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C2.3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334474"/>
                  </a:ext>
                </a:extLst>
              </a:tr>
              <a:tr h="23149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UP1</a:t>
                      </a: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et réparation sur un élément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A1.1</a:t>
                      </a:r>
                      <a:r>
                        <a:rPr lang="fr-FR" sz="9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833105"/>
                  </a:ext>
                </a:extLst>
              </a:tr>
              <a:tr h="2314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A1.2</a:t>
                      </a:r>
                      <a:r>
                        <a:rPr lang="fr-FR" sz="9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81589"/>
                  </a:ext>
                </a:extLst>
              </a:tr>
              <a:tr h="2485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A1.3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982777"/>
                  </a:ext>
                </a:extLst>
              </a:tr>
              <a:tr h="231495">
                <a:tc rowSpan="3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UP2</a:t>
                      </a: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Préparation et application des peintures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A2.1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9879"/>
                  </a:ext>
                </a:extLst>
              </a:tr>
              <a:tr h="2314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A2.2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13295"/>
                  </a:ext>
                </a:extLst>
              </a:tr>
              <a:tr h="2314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A2.3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99613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372088"/>
              </p:ext>
            </p:extLst>
          </p:nvPr>
        </p:nvGraphicFramePr>
        <p:xfrm>
          <a:off x="203622" y="1316205"/>
          <a:ext cx="4644604" cy="3131969"/>
        </p:xfrm>
        <a:graphic>
          <a:graphicData uri="http://schemas.openxmlformats.org/drawingml/2006/table">
            <a:tbl>
              <a:tblPr firstRow="1" firstCol="1" bandRow="1"/>
              <a:tblGrid>
                <a:gridCol w="474372">
                  <a:extLst>
                    <a:ext uri="{9D8B030D-6E8A-4147-A177-3AD203B41FA5}">
                      <a16:colId xmlns:a16="http://schemas.microsoft.com/office/drawing/2014/main" val="1569907050"/>
                    </a:ext>
                  </a:extLst>
                </a:gridCol>
                <a:gridCol w="1252247">
                  <a:extLst>
                    <a:ext uri="{9D8B030D-6E8A-4147-A177-3AD203B41FA5}">
                      <a16:colId xmlns:a16="http://schemas.microsoft.com/office/drawing/2014/main" val="159524830"/>
                    </a:ext>
                  </a:extLst>
                </a:gridCol>
                <a:gridCol w="361703">
                  <a:extLst>
                    <a:ext uri="{9D8B030D-6E8A-4147-A177-3AD203B41FA5}">
                      <a16:colId xmlns:a16="http://schemas.microsoft.com/office/drawing/2014/main" val="3095414403"/>
                    </a:ext>
                  </a:extLst>
                </a:gridCol>
                <a:gridCol w="276779">
                  <a:extLst>
                    <a:ext uri="{9D8B030D-6E8A-4147-A177-3AD203B41FA5}">
                      <a16:colId xmlns:a16="http://schemas.microsoft.com/office/drawing/2014/main" val="1676448519"/>
                    </a:ext>
                  </a:extLst>
                </a:gridCol>
                <a:gridCol w="276779">
                  <a:extLst>
                    <a:ext uri="{9D8B030D-6E8A-4147-A177-3AD203B41FA5}">
                      <a16:colId xmlns:a16="http://schemas.microsoft.com/office/drawing/2014/main" val="1518156117"/>
                    </a:ext>
                  </a:extLst>
                </a:gridCol>
                <a:gridCol w="276779">
                  <a:extLst>
                    <a:ext uri="{9D8B030D-6E8A-4147-A177-3AD203B41FA5}">
                      <a16:colId xmlns:a16="http://schemas.microsoft.com/office/drawing/2014/main" val="305720632"/>
                    </a:ext>
                  </a:extLst>
                </a:gridCol>
                <a:gridCol w="276779">
                  <a:extLst>
                    <a:ext uri="{9D8B030D-6E8A-4147-A177-3AD203B41FA5}">
                      <a16:colId xmlns:a16="http://schemas.microsoft.com/office/drawing/2014/main" val="119911839"/>
                    </a:ext>
                  </a:extLst>
                </a:gridCol>
                <a:gridCol w="717978">
                  <a:extLst>
                    <a:ext uri="{9D8B030D-6E8A-4147-A177-3AD203B41FA5}">
                      <a16:colId xmlns:a16="http://schemas.microsoft.com/office/drawing/2014/main" val="2231488217"/>
                    </a:ext>
                  </a:extLst>
                </a:gridCol>
                <a:gridCol w="294436">
                  <a:extLst>
                    <a:ext uri="{9D8B030D-6E8A-4147-A177-3AD203B41FA5}">
                      <a16:colId xmlns:a16="http://schemas.microsoft.com/office/drawing/2014/main" val="1243589063"/>
                    </a:ext>
                  </a:extLst>
                </a:gridCol>
                <a:gridCol w="436752">
                  <a:extLst>
                    <a:ext uri="{9D8B030D-6E8A-4147-A177-3AD203B41FA5}">
                      <a16:colId xmlns:a16="http://schemas.microsoft.com/office/drawing/2014/main" val="436512174"/>
                    </a:ext>
                  </a:extLst>
                </a:gridCol>
              </a:tblGrid>
              <a:tr h="822016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carrossier automobile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 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Intervenir et réparer un élément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 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Préparer et appliquer des peintures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 3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Réparer les inamovibles et les vitrages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54727"/>
                  </a:ext>
                </a:extLst>
              </a:tr>
              <a:tr h="192630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C1.1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C1.2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C1.3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C1.4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C2.1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C3.1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C3.2</a:t>
                      </a:r>
                      <a:endParaRPr lang="fr-FR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334474"/>
                  </a:ext>
                </a:extLst>
              </a:tr>
              <a:tr h="19504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UP1</a:t>
                      </a: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et réparation sur un élément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A1.1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833105"/>
                  </a:ext>
                </a:extLst>
              </a:tr>
              <a:tr h="1950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A1.2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81589"/>
                  </a:ext>
                </a:extLst>
              </a:tr>
              <a:tr h="1950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A1.3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982777"/>
                  </a:ext>
                </a:extLst>
              </a:tr>
              <a:tr h="19504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A1.4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63733"/>
                  </a:ext>
                </a:extLst>
              </a:tr>
              <a:tr h="711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UP2</a:t>
                      </a: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Préparation et application des peintures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A2.1</a:t>
                      </a:r>
                      <a:r>
                        <a:rPr lang="fr-FR" sz="8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9879"/>
                  </a:ext>
                </a:extLst>
              </a:tr>
              <a:tr h="312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UP3</a:t>
                      </a: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3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sur les inamovibles et les vitrages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A3.1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83581"/>
                  </a:ext>
                </a:extLst>
              </a:tr>
              <a:tr h="31269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A3.2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03" marR="46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858082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150741" y="3731568"/>
            <a:ext cx="37837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>
                <a:solidFill>
                  <a:srgbClr val="C00000"/>
                </a:solidFill>
              </a:rPr>
              <a:t>* Un niveau d’autonomie inférieur par rapport au CAP carrossier automobile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3619" y="4532537"/>
            <a:ext cx="451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>
                <a:solidFill>
                  <a:srgbClr val="C00000"/>
                </a:solidFill>
              </a:rPr>
              <a:t>* Un niveau d’autonomie inférieur par rapport au CAP peintre automobile sauf pour la tâche T2.1.4 appliquer un traitement anticorrosion (niveau 2)</a:t>
            </a:r>
          </a:p>
        </p:txBody>
      </p:sp>
    </p:spTree>
    <p:extLst>
      <p:ext uri="{BB962C8B-B14F-4D97-AF65-F5344CB8AC3E}">
        <p14:creationId xmlns:p14="http://schemas.microsoft.com/office/powerpoint/2010/main" val="30280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Définition des épreuves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884231"/>
              </p:ext>
            </p:extLst>
          </p:nvPr>
        </p:nvGraphicFramePr>
        <p:xfrm>
          <a:off x="288003" y="1269332"/>
          <a:ext cx="8670651" cy="3737160"/>
        </p:xfrm>
        <a:graphic>
          <a:graphicData uri="http://schemas.openxmlformats.org/drawingml/2006/table">
            <a:tbl>
              <a:tblPr firstRow="1" firstCol="1" bandRow="1"/>
              <a:tblGrid>
                <a:gridCol w="601683">
                  <a:extLst>
                    <a:ext uri="{9D8B030D-6E8A-4147-A177-3AD203B41FA5}">
                      <a16:colId xmlns:a16="http://schemas.microsoft.com/office/drawing/2014/main" val="1815401149"/>
                    </a:ext>
                  </a:extLst>
                </a:gridCol>
                <a:gridCol w="2656703">
                  <a:extLst>
                    <a:ext uri="{9D8B030D-6E8A-4147-A177-3AD203B41FA5}">
                      <a16:colId xmlns:a16="http://schemas.microsoft.com/office/drawing/2014/main" val="1803513537"/>
                    </a:ext>
                  </a:extLst>
                </a:gridCol>
                <a:gridCol w="593125">
                  <a:extLst>
                    <a:ext uri="{9D8B030D-6E8A-4147-A177-3AD203B41FA5}">
                      <a16:colId xmlns:a16="http://schemas.microsoft.com/office/drawing/2014/main" val="4066068716"/>
                    </a:ext>
                  </a:extLst>
                </a:gridCol>
                <a:gridCol w="401595">
                  <a:extLst>
                    <a:ext uri="{9D8B030D-6E8A-4147-A177-3AD203B41FA5}">
                      <a16:colId xmlns:a16="http://schemas.microsoft.com/office/drawing/2014/main" val="1644481275"/>
                    </a:ext>
                  </a:extLst>
                </a:gridCol>
                <a:gridCol w="401595">
                  <a:extLst>
                    <a:ext uri="{9D8B030D-6E8A-4147-A177-3AD203B41FA5}">
                      <a16:colId xmlns:a16="http://schemas.microsoft.com/office/drawing/2014/main" val="2599864612"/>
                    </a:ext>
                  </a:extLst>
                </a:gridCol>
                <a:gridCol w="401595">
                  <a:extLst>
                    <a:ext uri="{9D8B030D-6E8A-4147-A177-3AD203B41FA5}">
                      <a16:colId xmlns:a16="http://schemas.microsoft.com/office/drawing/2014/main" val="1820783387"/>
                    </a:ext>
                  </a:extLst>
                </a:gridCol>
                <a:gridCol w="401595">
                  <a:extLst>
                    <a:ext uri="{9D8B030D-6E8A-4147-A177-3AD203B41FA5}">
                      <a16:colId xmlns:a16="http://schemas.microsoft.com/office/drawing/2014/main" val="1596155335"/>
                    </a:ext>
                  </a:extLst>
                </a:gridCol>
                <a:gridCol w="401595">
                  <a:extLst>
                    <a:ext uri="{9D8B030D-6E8A-4147-A177-3AD203B41FA5}">
                      <a16:colId xmlns:a16="http://schemas.microsoft.com/office/drawing/2014/main" val="4218098862"/>
                    </a:ext>
                  </a:extLst>
                </a:gridCol>
                <a:gridCol w="401595">
                  <a:extLst>
                    <a:ext uri="{9D8B030D-6E8A-4147-A177-3AD203B41FA5}">
                      <a16:colId xmlns:a16="http://schemas.microsoft.com/office/drawing/2014/main" val="3020302535"/>
                    </a:ext>
                  </a:extLst>
                </a:gridCol>
                <a:gridCol w="401595">
                  <a:extLst>
                    <a:ext uri="{9D8B030D-6E8A-4147-A177-3AD203B41FA5}">
                      <a16:colId xmlns:a16="http://schemas.microsoft.com/office/drawing/2014/main" val="3609673408"/>
                    </a:ext>
                  </a:extLst>
                </a:gridCol>
                <a:gridCol w="401595">
                  <a:extLst>
                    <a:ext uri="{9D8B030D-6E8A-4147-A177-3AD203B41FA5}">
                      <a16:colId xmlns:a16="http://schemas.microsoft.com/office/drawing/2014/main" val="668897622"/>
                    </a:ext>
                  </a:extLst>
                </a:gridCol>
                <a:gridCol w="401595">
                  <a:extLst>
                    <a:ext uri="{9D8B030D-6E8A-4147-A177-3AD203B41FA5}">
                      <a16:colId xmlns:a16="http://schemas.microsoft.com/office/drawing/2014/main" val="2386377541"/>
                    </a:ext>
                  </a:extLst>
                </a:gridCol>
                <a:gridCol w="401595">
                  <a:extLst>
                    <a:ext uri="{9D8B030D-6E8A-4147-A177-3AD203B41FA5}">
                      <a16:colId xmlns:a16="http://schemas.microsoft.com/office/drawing/2014/main" val="2030742368"/>
                    </a:ext>
                  </a:extLst>
                </a:gridCol>
                <a:gridCol w="401595">
                  <a:extLst>
                    <a:ext uri="{9D8B030D-6E8A-4147-A177-3AD203B41FA5}">
                      <a16:colId xmlns:a16="http://schemas.microsoft.com/office/drawing/2014/main" val="2635461230"/>
                    </a:ext>
                  </a:extLst>
                </a:gridCol>
                <a:gridCol w="401595">
                  <a:extLst>
                    <a:ext uri="{9D8B030D-6E8A-4147-A177-3AD203B41FA5}">
                      <a16:colId xmlns:a16="http://schemas.microsoft.com/office/drawing/2014/main" val="3969436643"/>
                    </a:ext>
                  </a:extLst>
                </a:gridCol>
              </a:tblGrid>
              <a:tr h="776332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 PRO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carrossier peintre automobile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 1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Intervenir et réparer un élément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 2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Préparer et appliquer des peintures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 3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Réparer les inamovibles et les vitrages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 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Diagnostiquer et communiquer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770457"/>
                  </a:ext>
                </a:extLst>
              </a:tr>
              <a:tr h="253100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C1.1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C1.2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C1.3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C1.4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C2.1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C2.2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C2.3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C3.1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C3.2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C4.1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C4.2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C4.3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577232"/>
                  </a:ext>
                </a:extLst>
              </a:tr>
              <a:tr h="24058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U31</a:t>
                      </a: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1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et réparation sur un élément</a:t>
                      </a:r>
                      <a:endParaRPr lang="fr-FR" sz="105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73177"/>
                  </a:ext>
                </a:extLst>
              </a:tr>
              <a:tr h="2405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33291"/>
                  </a:ext>
                </a:extLst>
              </a:tr>
              <a:tr h="2405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A1.3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07658"/>
                  </a:ext>
                </a:extLst>
              </a:tr>
              <a:tr h="2405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A1.4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995136"/>
                  </a:ext>
                </a:extLst>
              </a:tr>
              <a:tr h="24058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U32</a:t>
                      </a: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2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Préparation et application des peintures</a:t>
                      </a:r>
                      <a:endParaRPr lang="fr-FR" sz="105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A2.1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17401"/>
                  </a:ext>
                </a:extLst>
              </a:tr>
              <a:tr h="2405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A2.2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583946"/>
                  </a:ext>
                </a:extLst>
              </a:tr>
              <a:tr h="2405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A2.3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661138"/>
                  </a:ext>
                </a:extLst>
              </a:tr>
              <a:tr h="2701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U33</a:t>
                      </a: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3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sur les inamovibles et les vitrages</a:t>
                      </a:r>
                      <a:endParaRPr lang="fr-FR" sz="105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A3.1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31618"/>
                  </a:ext>
                </a:extLst>
              </a:tr>
              <a:tr h="2701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A3.2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71339"/>
                  </a:ext>
                </a:extLst>
              </a:tr>
              <a:tr h="2405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U2</a:t>
                      </a: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Pôle 4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Diagnostic et communication technique</a:t>
                      </a:r>
                      <a:endParaRPr lang="fr-FR" sz="105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A4.1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182060"/>
                  </a:ext>
                </a:extLst>
              </a:tr>
              <a:tr h="2405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A4.2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96" marR="44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391275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288000" y="823815"/>
            <a:ext cx="472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Unités certificatives par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locs de compétences</a:t>
            </a:r>
          </a:p>
        </p:txBody>
      </p:sp>
    </p:spTree>
    <p:extLst>
      <p:ext uri="{BB962C8B-B14F-4D97-AF65-F5344CB8AC3E}">
        <p14:creationId xmlns:p14="http://schemas.microsoft.com/office/powerpoint/2010/main" val="415270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487635" y="802257"/>
            <a:ext cx="213535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Une rupture avec les anciennes épreuves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649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/>
              <a:t>Correspondance entre épreuves de l'ancien et du nouveau CAP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05137"/>
              </p:ext>
            </p:extLst>
          </p:nvPr>
        </p:nvGraphicFramePr>
        <p:xfrm>
          <a:off x="183445" y="1573214"/>
          <a:ext cx="4178300" cy="3364109"/>
        </p:xfrm>
        <a:graphic>
          <a:graphicData uri="http://schemas.openxmlformats.org/drawingml/2006/table">
            <a:tbl>
              <a:tblPr firstRow="1" firstCol="1" bandRow="1"/>
              <a:tblGrid>
                <a:gridCol w="1809224">
                  <a:extLst>
                    <a:ext uri="{9D8B030D-6E8A-4147-A177-3AD203B41FA5}">
                      <a16:colId xmlns:a16="http://schemas.microsoft.com/office/drawing/2014/main" val="450574243"/>
                    </a:ext>
                  </a:extLst>
                </a:gridCol>
                <a:gridCol w="349907">
                  <a:extLst>
                    <a:ext uri="{9D8B030D-6E8A-4147-A177-3AD203B41FA5}">
                      <a16:colId xmlns:a16="http://schemas.microsoft.com/office/drawing/2014/main" val="1601314042"/>
                    </a:ext>
                  </a:extLst>
                </a:gridCol>
                <a:gridCol w="1669262">
                  <a:extLst>
                    <a:ext uri="{9D8B030D-6E8A-4147-A177-3AD203B41FA5}">
                      <a16:colId xmlns:a16="http://schemas.microsoft.com/office/drawing/2014/main" val="512705226"/>
                    </a:ext>
                  </a:extLst>
                </a:gridCol>
                <a:gridCol w="349907">
                  <a:extLst>
                    <a:ext uri="{9D8B030D-6E8A-4147-A177-3AD203B41FA5}">
                      <a16:colId xmlns:a16="http://schemas.microsoft.com/office/drawing/2014/main" val="3977977772"/>
                    </a:ext>
                  </a:extLst>
                </a:gridCol>
              </a:tblGrid>
              <a:tr h="5079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Spécialité « réparation des carrosseries »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Défini par l’arrêté du 19 Mars 2007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(dernière session d’examen 2024)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Spécialité « carrossier automobile »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Défini par le présent arrêté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(première session d’examen 2025)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38783"/>
                  </a:ext>
                </a:extLst>
              </a:tr>
              <a:tr h="189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Analyse d’une situation professionnelle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171709"/>
                  </a:ext>
                </a:extLst>
              </a:tr>
              <a:tr h="293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Réalisation d’interventions de réparation des carrosseries sur un véhicule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21923"/>
                  </a:ext>
                </a:extLst>
              </a:tr>
              <a:tr h="293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et réparation sur élément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650359"/>
                  </a:ext>
                </a:extLst>
              </a:tr>
              <a:tr h="293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Préparation des fonds et des surfaces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02133"/>
                  </a:ext>
                </a:extLst>
              </a:tr>
              <a:tr h="293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sur les inamovibles et les vitrages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517315"/>
                  </a:ext>
                </a:extLst>
              </a:tr>
              <a:tr h="293335">
                <a:tc gridSpan="4">
                  <a:txBody>
                    <a:bodyPr/>
                    <a:lstStyle/>
                    <a:p>
                      <a:pPr indent="2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UNITES GENERALES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625931"/>
                  </a:ext>
                </a:extLst>
              </a:tr>
              <a:tr h="293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Français et histoire-géographie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Français et histoire-géographie-enseignement moral et civique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506522"/>
                  </a:ext>
                </a:extLst>
              </a:tr>
              <a:tr h="293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Mathématiques–sciences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Mathématiques et physique-chimie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838888"/>
                  </a:ext>
                </a:extLst>
              </a:tr>
              <a:tr h="293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Éducation physique et sportive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Éducation physique et sportive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UG3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04388"/>
                  </a:ext>
                </a:extLst>
              </a:tr>
              <a:tr h="293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Prévention-santé-environnement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UG4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20962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6466"/>
              </p:ext>
            </p:extLst>
          </p:nvPr>
        </p:nvGraphicFramePr>
        <p:xfrm>
          <a:off x="4746625" y="1573214"/>
          <a:ext cx="4216399" cy="3337806"/>
        </p:xfrm>
        <a:graphic>
          <a:graphicData uri="http://schemas.openxmlformats.org/drawingml/2006/table">
            <a:tbl>
              <a:tblPr firstRow="1" firstCol="1" bandRow="1"/>
              <a:tblGrid>
                <a:gridCol w="1816594">
                  <a:extLst>
                    <a:ext uri="{9D8B030D-6E8A-4147-A177-3AD203B41FA5}">
                      <a16:colId xmlns:a16="http://schemas.microsoft.com/office/drawing/2014/main" val="3423393010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2465915480"/>
                    </a:ext>
                  </a:extLst>
                </a:gridCol>
                <a:gridCol w="1697141">
                  <a:extLst>
                    <a:ext uri="{9D8B030D-6E8A-4147-A177-3AD203B41FA5}">
                      <a16:colId xmlns:a16="http://schemas.microsoft.com/office/drawing/2014/main" val="2433419647"/>
                    </a:ext>
                  </a:extLst>
                </a:gridCol>
                <a:gridCol w="351332">
                  <a:extLst>
                    <a:ext uri="{9D8B030D-6E8A-4147-A177-3AD203B41FA5}">
                      <a16:colId xmlns:a16="http://schemas.microsoft.com/office/drawing/2014/main" val="3245737100"/>
                    </a:ext>
                  </a:extLst>
                </a:gridCol>
              </a:tblGrid>
              <a:tr h="544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Spécialité « peinture en carrosseries »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Défini par l’arrêté du 20 mars 2007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(dernière session d’examen 2024)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Spécialité « peintre automobile »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Défini par le présent arrêté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(première session d’examen 2025)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887535"/>
                  </a:ext>
                </a:extLst>
              </a:tr>
              <a:tr h="203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Analyse d’une situation professionnelle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676819"/>
                  </a:ext>
                </a:extLst>
              </a:tr>
              <a:tr h="314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Réalisation d’interventions de peinture sur un véhicule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54308"/>
                  </a:ext>
                </a:extLst>
              </a:tr>
              <a:tr h="314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 et réparation sur élément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6822"/>
                  </a:ext>
                </a:extLst>
              </a:tr>
              <a:tr h="314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Préparation et application des peintures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75406"/>
                  </a:ext>
                </a:extLst>
              </a:tr>
              <a:tr h="314324">
                <a:tc gridSpan="4">
                  <a:txBody>
                    <a:bodyPr/>
                    <a:lstStyle/>
                    <a:p>
                      <a:pPr indent="2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UNITES GENERALES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159684"/>
                  </a:ext>
                </a:extLst>
              </a:tr>
              <a:tr h="314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Français et histoire-géographie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Français et histoire-géographie - enseignement moral et civique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652181"/>
                  </a:ext>
                </a:extLst>
              </a:tr>
              <a:tr h="314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Mathématiques</a:t>
                      </a: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sciences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Mathématiques et physique - chimie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60919"/>
                  </a:ext>
                </a:extLst>
              </a:tr>
              <a:tr h="314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Éducation physique et sportive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Éducation physique et sportive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825328"/>
                  </a:ext>
                </a:extLst>
              </a:tr>
              <a:tr h="314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Prévention-santé-environnement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3" marR="66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28276"/>
                  </a:ext>
                </a:extLst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>
          <a:xfrm>
            <a:off x="90805" y="2128357"/>
            <a:ext cx="4349750" cy="1323744"/>
          </a:xfrm>
          <a:prstGeom prst="roundRect">
            <a:avLst>
              <a:gd name="adj" fmla="val 8538"/>
            </a:avLst>
          </a:prstGeom>
          <a:solidFill>
            <a:srgbClr val="FF0000">
              <a:alpha val="11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/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657725" y="2151319"/>
            <a:ext cx="4372521" cy="1233231"/>
          </a:xfrm>
          <a:prstGeom prst="roundRect">
            <a:avLst>
              <a:gd name="adj" fmla="val 7159"/>
            </a:avLst>
          </a:prstGeom>
          <a:solidFill>
            <a:schemeClr val="accent1">
              <a:alpha val="16000"/>
            </a:schemeClr>
          </a:solidFill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/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 rot="6304413">
            <a:off x="4025574" y="1617050"/>
            <a:ext cx="549747" cy="365805"/>
          </a:xfrm>
          <a:prstGeom prst="rightArrow">
            <a:avLst>
              <a:gd name="adj1" fmla="val 29405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/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 rot="15295587" flipH="1">
            <a:off x="4506415" y="1617050"/>
            <a:ext cx="549747" cy="365805"/>
          </a:xfrm>
          <a:prstGeom prst="rightArrow">
            <a:avLst>
              <a:gd name="adj1" fmla="val 29405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0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0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71582"/>
              </p:ext>
            </p:extLst>
          </p:nvPr>
        </p:nvGraphicFramePr>
        <p:xfrm>
          <a:off x="2009483" y="956566"/>
          <a:ext cx="6902704" cy="4085334"/>
        </p:xfrm>
        <a:graphic>
          <a:graphicData uri="http://schemas.openxmlformats.org/drawingml/2006/table">
            <a:tbl>
              <a:tblPr firstRow="1" firstCol="1" bandRow="1"/>
              <a:tblGrid>
                <a:gridCol w="3068169">
                  <a:extLst>
                    <a:ext uri="{9D8B030D-6E8A-4147-A177-3AD203B41FA5}">
                      <a16:colId xmlns:a16="http://schemas.microsoft.com/office/drawing/2014/main" val="2254350586"/>
                    </a:ext>
                  </a:extLst>
                </a:gridCol>
                <a:gridCol w="383409">
                  <a:extLst>
                    <a:ext uri="{9D8B030D-6E8A-4147-A177-3AD203B41FA5}">
                      <a16:colId xmlns:a16="http://schemas.microsoft.com/office/drawing/2014/main" val="4181444733"/>
                    </a:ext>
                  </a:extLst>
                </a:gridCol>
                <a:gridCol w="3068169">
                  <a:extLst>
                    <a:ext uri="{9D8B030D-6E8A-4147-A177-3AD203B41FA5}">
                      <a16:colId xmlns:a16="http://schemas.microsoft.com/office/drawing/2014/main" val="401198473"/>
                    </a:ext>
                  </a:extLst>
                </a:gridCol>
                <a:gridCol w="382957">
                  <a:extLst>
                    <a:ext uri="{9D8B030D-6E8A-4147-A177-3AD203B41FA5}">
                      <a16:colId xmlns:a16="http://schemas.microsoft.com/office/drawing/2014/main" val="2371018351"/>
                    </a:ext>
                  </a:extLst>
                </a:gridCol>
              </a:tblGrid>
              <a:tr h="3569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Baccalauréat professionnel Spécialité « réparation des carrosseries »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Défini par l’arrêté du 18 avril 2008 (dernière session d’examen 2025)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Baccalauréat professionnel Spécialité « carrossier peintre automobile »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Défini par le présent arrêté (première session d’examen 2026)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380656"/>
                  </a:ext>
                </a:extLst>
              </a:tr>
              <a:tr h="157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E1 – Épreuve scientifique et technique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E1 – Épreuve scientifique et technique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486790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Sous-épreuve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E12 mathématiques et sciences physiques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U12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E11 – Sous-épreuve - mathématiques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U11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279244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Sous-épreuve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E13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travaux pratiques de sciences physiques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U13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E12 – Sous-épreuve – physique-chimie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U12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076333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E2 – </a:t>
                      </a:r>
                      <a:r>
                        <a:rPr lang="fr-FR" sz="7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Épreuve technologique 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étude de cas - Expertise technique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381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E2 – diagnostic et communication technique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659288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7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Sous-épreuve</a:t>
                      </a:r>
                      <a:r>
                        <a:rPr lang="fr-FR" sz="7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E11 </a:t>
                      </a: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 d’un système technique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U11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78728"/>
                  </a:ext>
                </a:extLst>
              </a:tr>
              <a:tr h="251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 – Épreuves pratiques prenant en compte la formation en milieu professionnel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989784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E31 – réalisation d’interventions en entreprise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U31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628447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1326515" algn="ctr"/>
                        </a:tabLs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E32 – intervention de mesure, contrôle, remise en conformité́ des carrosseries.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05849"/>
                  </a:ext>
                </a:extLst>
              </a:tr>
              <a:tr h="251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E33 – intervention de mise en conformité sur un système mettant en œuvre des énergies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382426"/>
                  </a:ext>
                </a:extLst>
              </a:tr>
              <a:tr h="251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 – Épreuves pratiques prenant en compte la formation en milieu professionnel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22506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E31 – intervention et réparation sur élément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U31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583915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E32 – préparation et application des peintures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U32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04036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E33 ­– intervention sur les inamovibles et les vitrages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U33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32712"/>
                  </a:ext>
                </a:extLst>
              </a:tr>
              <a:tr h="144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E34 – Sous-épreuve – économie-gestion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U34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E34 – Sous-épreuve – économie-gestion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U34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89413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E35 – Sous-épreuve - prévention, santé, environnement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U35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E35 – Sous-épreuve - prévention, santé, environnement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U35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21607"/>
                  </a:ext>
                </a:extLst>
              </a:tr>
              <a:tr h="242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E4 – Épreuve de langue vivante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U4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E4 – Épreuve de langue vivante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U4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43" marR="30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09272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 rot="20426418">
            <a:off x="144836" y="1041532"/>
            <a:ext cx="213535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Une rupture avec les anciennes épreuves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893449" y="1916372"/>
            <a:ext cx="7134771" cy="531553"/>
          </a:xfrm>
          <a:prstGeom prst="roundRect">
            <a:avLst>
              <a:gd name="adj" fmla="val 26468"/>
            </a:avLst>
          </a:prstGeom>
          <a:solidFill>
            <a:schemeClr val="accent1">
              <a:alpha val="16000"/>
            </a:schemeClr>
          </a:solidFill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/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879600" y="2447925"/>
            <a:ext cx="7162800" cy="2022475"/>
          </a:xfrm>
          <a:prstGeom prst="roundRect">
            <a:avLst>
              <a:gd name="adj" fmla="val 8538"/>
            </a:avLst>
          </a:prstGeom>
          <a:solidFill>
            <a:srgbClr val="FF0000">
              <a:alpha val="11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6649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/>
              <a:t>Correspondance entre épreuves de l'ancien et du nouveau Bac Pro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973957" y="1966849"/>
            <a:ext cx="720000" cy="35999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973957" y="3090121"/>
            <a:ext cx="720000" cy="35999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318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304797" y="844007"/>
            <a:ext cx="4554394" cy="322396"/>
            <a:chOff x="2978591" y="1387389"/>
            <a:chExt cx="5174824" cy="322396"/>
          </a:xfrm>
        </p:grpSpPr>
        <p:sp>
          <p:nvSpPr>
            <p:cNvPr id="8" name="Organigramme : Alternative 7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2978591" y="1424903"/>
              <a:ext cx="5174824" cy="281657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2978591" y="1387389"/>
              <a:ext cx="5173134" cy="32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EP1: Intervention et réparation sur un élément</a:t>
              </a:r>
              <a:endParaRPr lang="fr-FR" dirty="0"/>
            </a:p>
          </p:txBody>
        </p:sp>
      </p:grp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E51F4728-109E-3142-C084-5BBBB40FCEE5}"/>
              </a:ext>
            </a:extLst>
          </p:cNvPr>
          <p:cNvSpPr/>
          <p:nvPr/>
        </p:nvSpPr>
        <p:spPr>
          <a:xfrm>
            <a:off x="133219" y="1314865"/>
            <a:ext cx="877856" cy="739800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1104690" y="1303658"/>
            <a:ext cx="1282221" cy="769441"/>
            <a:chOff x="5432361" y="1124439"/>
            <a:chExt cx="1720341" cy="1192406"/>
          </a:xfrm>
        </p:grpSpPr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32361" y="1138518"/>
              <a:ext cx="1720341" cy="1141474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94415" y="1124439"/>
              <a:ext cx="1576317" cy="119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Ponctuelle pratique</a:t>
              </a:r>
            </a:p>
            <a:p>
              <a:pPr algn="ctr"/>
              <a:r>
                <a:rPr lang="fr-FR" sz="1300" b="1" dirty="0"/>
                <a:t>Durée 3 h </a:t>
              </a:r>
              <a:r>
                <a:rPr lang="fr-FR" dirty="0"/>
                <a:t>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2493910" y="1312743"/>
            <a:ext cx="1069428" cy="734347"/>
            <a:chOff x="5442459" y="1138518"/>
            <a:chExt cx="1720341" cy="1141473"/>
          </a:xfrm>
        </p:grpSpPr>
        <p:sp>
          <p:nvSpPr>
            <p:cNvPr id="21" name="Organigramme : Alternative 20">
              <a:extLst>
                <a:ext uri="{FF2B5EF4-FFF2-40B4-BE49-F238E27FC236}">
                  <a16:creationId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32096" y="1339074"/>
              <a:ext cx="1512212" cy="76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Coefficient 7 </a:t>
              </a:r>
            </a:p>
          </p:txBody>
        </p:sp>
      </p:grp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37706"/>
              </p:ext>
            </p:extLst>
          </p:nvPr>
        </p:nvGraphicFramePr>
        <p:xfrm>
          <a:off x="3703204" y="1454408"/>
          <a:ext cx="5350597" cy="3168403"/>
        </p:xfrm>
        <a:graphic>
          <a:graphicData uri="http://schemas.openxmlformats.org/drawingml/2006/table">
            <a:tbl>
              <a:tblPr firstRow="1" firstCol="1" bandRow="1"/>
              <a:tblGrid>
                <a:gridCol w="2179270">
                  <a:extLst>
                    <a:ext uri="{9D8B030D-6E8A-4147-A177-3AD203B41FA5}">
                      <a16:colId xmlns:a16="http://schemas.microsoft.com/office/drawing/2014/main" val="346977861"/>
                    </a:ext>
                  </a:extLst>
                </a:gridCol>
                <a:gridCol w="3171327">
                  <a:extLst>
                    <a:ext uri="{9D8B030D-6E8A-4147-A177-3AD203B41FA5}">
                      <a16:colId xmlns:a16="http://schemas.microsoft.com/office/drawing/2014/main" val="1599111090"/>
                    </a:ext>
                  </a:extLst>
                </a:gridCol>
              </a:tblGrid>
              <a:tr h="268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9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TENCES ÉVALUÉES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PRINCIPALES ACTIVIT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ET TACHES ASSOCI</a:t>
                      </a:r>
                      <a:r>
                        <a:rPr lang="fr-FR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ÉES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850871"/>
                  </a:ext>
                </a:extLst>
              </a:tr>
              <a:tr h="160811">
                <a:tc rowSpan="8">
                  <a:txBody>
                    <a:bodyPr/>
                    <a:lstStyle/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C1.1 Collecter les informations nécessaires à l’intervention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C1.2 Appliquer la méthodologie de réparation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C1.3 Remettre en conformité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C1.4 Contrôler la qualité de son intervention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A1.1 Dépose et repose d’éléments amovibles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14848"/>
                  </a:ext>
                </a:extLst>
              </a:tr>
              <a:tr h="7385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T1.1.1 Déposer des éléments amovibles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T1.1.2 Stocker un élément entre la dépose et la repose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T1.1.3 Poser et régler des éléments amovibles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T1.1.4 Respecter des procédures de mise en sécurité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1335"/>
                  </a:ext>
                </a:extLst>
              </a:tr>
              <a:tr h="1608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A1.2 Remise en forme d’éléments de carrosserie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081966"/>
                  </a:ext>
                </a:extLst>
              </a:tr>
              <a:tr h="4704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T1.2.1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Redresser un élément en fonction de la nature de la tôle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9710" algn="l"/>
                        </a:tabLst>
                        <a:defRPr/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T1.2.2 Contrôler l’état de planéité de la surface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8144"/>
                  </a:ext>
                </a:extLst>
              </a:tr>
              <a:tr h="1684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A1.3 Réparation des matériaux composites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81596"/>
                  </a:ext>
                </a:extLst>
              </a:tr>
              <a:tr h="4169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T1.3.1 Réparer un élément thermoplastique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T1.3.2 Réparer un élément thermodurcissable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413794"/>
                  </a:ext>
                </a:extLst>
              </a:tr>
              <a:tr h="3216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A1.4 Dépose et repose des éléments mécaniques de collisions et électroniques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72916"/>
                  </a:ext>
                </a:extLst>
              </a:tr>
              <a:tr h="4487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T1.4.1 Intervenir sur un système de climatisation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T1.4.2 Intervenir sur les aides à la conduite automobile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6" marR="572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53600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8365" y="2147748"/>
            <a:ext cx="3644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L’épreuve a pour objectif l’évaluation de tout ou partie des compétences du pôle 1 </a:t>
            </a:r>
          </a:p>
          <a:p>
            <a:endParaRPr lang="fr-FR" dirty="0"/>
          </a:p>
          <a:p>
            <a:r>
              <a:rPr lang="fr-FR" dirty="0"/>
              <a:t>Elle se déroule en centre de formation et/ou en entreprise (CCF).</a:t>
            </a:r>
          </a:p>
          <a:p>
            <a:endParaRPr lang="fr-FR" dirty="0"/>
          </a:p>
          <a:p>
            <a:r>
              <a:rPr lang="fr-FR" dirty="0"/>
              <a:t>Se rapporte aux limites de connaissances des savoirs associés du pôle 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50807" y="866705"/>
            <a:ext cx="1889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336699"/>
                </a:solidFill>
              </a:rPr>
              <a:t>CAP carrossier Automobile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07BCFE9-FD97-7781-4EAD-92012C3D6F3E}"/>
              </a:ext>
            </a:extLst>
          </p:cNvPr>
          <p:cNvSpPr txBox="1"/>
          <p:nvPr/>
        </p:nvSpPr>
        <p:spPr>
          <a:xfrm>
            <a:off x="159809" y="1569628"/>
            <a:ext cx="8246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CCF</a:t>
            </a:r>
          </a:p>
        </p:txBody>
      </p:sp>
    </p:spTree>
    <p:extLst>
      <p:ext uri="{BB962C8B-B14F-4D97-AF65-F5344CB8AC3E}">
        <p14:creationId xmlns:p14="http://schemas.microsoft.com/office/powerpoint/2010/main" val="81162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01988"/>
              </p:ext>
            </p:extLst>
          </p:nvPr>
        </p:nvGraphicFramePr>
        <p:xfrm>
          <a:off x="3703204" y="1457633"/>
          <a:ext cx="5320774" cy="1450899"/>
        </p:xfrm>
        <a:graphic>
          <a:graphicData uri="http://schemas.openxmlformats.org/drawingml/2006/table">
            <a:tbl>
              <a:tblPr firstRow="1" firstCol="1" bandRow="1"/>
              <a:tblGrid>
                <a:gridCol w="2182589">
                  <a:extLst>
                    <a:ext uri="{9D8B030D-6E8A-4147-A177-3AD203B41FA5}">
                      <a16:colId xmlns:a16="http://schemas.microsoft.com/office/drawing/2014/main" val="3283204366"/>
                    </a:ext>
                  </a:extLst>
                </a:gridCol>
                <a:gridCol w="3138185">
                  <a:extLst>
                    <a:ext uri="{9D8B030D-6E8A-4147-A177-3AD203B41FA5}">
                      <a16:colId xmlns:a16="http://schemas.microsoft.com/office/drawing/2014/main" val="3748632177"/>
                    </a:ext>
                  </a:extLst>
                </a:gridCol>
              </a:tblGrid>
              <a:tr h="247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fr-FR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fr-FR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</a:t>
                      </a:r>
                      <a:r>
                        <a:rPr lang="fr-FR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TENCES ÉVALUÉES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PRINCIPALES ACTIVIT</a:t>
                      </a:r>
                      <a:r>
                        <a:rPr lang="fr-FR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ÉS ET TACHES ASSOCI</a:t>
                      </a:r>
                      <a:r>
                        <a:rPr lang="fr-FR" sz="8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ÉES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763124"/>
                  </a:ext>
                </a:extLst>
              </a:tr>
              <a:tr h="151819">
                <a:tc rowSpan="2">
                  <a:txBody>
                    <a:bodyPr/>
                    <a:lstStyle/>
                    <a:p>
                      <a:pPr marL="635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6350" algn="l"/>
                        </a:tabLs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C2.1 Réaliser la préparation des fonds et surfaces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A2.1 Préparation des fonds et des surfaces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94748"/>
                  </a:ext>
                </a:extLst>
              </a:tr>
              <a:tr h="6485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T2.1.1 Protéger des surfaces d’éléments adjacents par marouflage ou masquage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T2.1.2 Préparer une surface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T2.1.3 Appliquer un produit de garnissage ou de sous-couches adapté sur une surface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T2.1.4 Appliquer un traitement anticorrosion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87" marR="5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1261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26693" y="102227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Définition des épreuves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304000" y="842745"/>
            <a:ext cx="4554394" cy="322396"/>
            <a:chOff x="2978591" y="1387389"/>
            <a:chExt cx="5174824" cy="322396"/>
          </a:xfrm>
        </p:grpSpPr>
        <p:sp>
          <p:nvSpPr>
            <p:cNvPr id="8" name="Organigramme : Alternative 7">
              <a:extLst>
                <a:ext uri="{FF2B5EF4-FFF2-40B4-BE49-F238E27FC236}">
                  <a16:creationId xmlns:a16="http://schemas.microsoft.com/office/drawing/2014/main" id="{1338EEFD-1B77-6A7E-B365-0C276D3F4A98}"/>
                </a:ext>
              </a:extLst>
            </p:cNvPr>
            <p:cNvSpPr/>
            <p:nvPr/>
          </p:nvSpPr>
          <p:spPr>
            <a:xfrm>
              <a:off x="2978591" y="1424903"/>
              <a:ext cx="5174824" cy="281657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67B4D7-22F7-8C77-BC76-46FD52763D23}"/>
                </a:ext>
              </a:extLst>
            </p:cNvPr>
            <p:cNvSpPr txBox="1"/>
            <p:nvPr/>
          </p:nvSpPr>
          <p:spPr>
            <a:xfrm>
              <a:off x="2978591" y="1387389"/>
              <a:ext cx="5173134" cy="322396"/>
            </a:xfrm>
            <a:prstGeom prst="rect">
              <a:avLst/>
            </a:prstGeom>
            <a:solidFill>
              <a:srgbClr val="F4B083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tabLst>
                  <a:tab pos="18415" algn="l"/>
                </a:tabLst>
              </a:pPr>
              <a:r>
                <a:rPr lang="fr-FR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EP2: Préparation et application des peintures</a:t>
              </a:r>
              <a:endParaRPr lang="fr-FR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8982806-1934-3A5F-F718-907CD3EB4025}"/>
              </a:ext>
            </a:extLst>
          </p:cNvPr>
          <p:cNvGrpSpPr/>
          <p:nvPr/>
        </p:nvGrpSpPr>
        <p:grpSpPr>
          <a:xfrm>
            <a:off x="133219" y="1314865"/>
            <a:ext cx="877856" cy="739800"/>
            <a:chOff x="5442459" y="1138518"/>
            <a:chExt cx="1720341" cy="1141474"/>
          </a:xfrm>
        </p:grpSpPr>
        <p:sp>
          <p:nvSpPr>
            <p:cNvPr id="13" name="Organigramme : Alternative 12">
              <a:extLst>
                <a:ext uri="{FF2B5EF4-FFF2-40B4-BE49-F238E27FC236}">
                  <a16:creationId xmlns:a16="http://schemas.microsoft.com/office/drawing/2014/main" id="{E51F4728-109E-3142-C084-5BBBB40FCEE5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07BCFE9-FD97-7781-4EAD-92012C3D6F3E}"/>
                </a:ext>
              </a:extLst>
            </p:cNvPr>
            <p:cNvSpPr txBox="1"/>
            <p:nvPr/>
          </p:nvSpPr>
          <p:spPr>
            <a:xfrm>
              <a:off x="5494568" y="1531604"/>
              <a:ext cx="1616122" cy="45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CCF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E346EB2-997E-3C52-9645-8F5159C572D3}"/>
              </a:ext>
            </a:extLst>
          </p:cNvPr>
          <p:cNvGrpSpPr/>
          <p:nvPr/>
        </p:nvGrpSpPr>
        <p:grpSpPr>
          <a:xfrm>
            <a:off x="1112749" y="1300179"/>
            <a:ext cx="1282221" cy="769441"/>
            <a:chOff x="5476008" y="1153961"/>
            <a:chExt cx="1720341" cy="1192406"/>
          </a:xfrm>
        </p:grpSpPr>
        <p:sp>
          <p:nvSpPr>
            <p:cNvPr id="16" name="Organigramme : Alternative 15">
              <a:extLst>
                <a:ext uri="{FF2B5EF4-FFF2-40B4-BE49-F238E27FC236}">
                  <a16:creationId xmlns:a16="http://schemas.microsoft.com/office/drawing/2014/main" id="{4B16107F-E76F-3C37-C296-7B904E3F2A84}"/>
                </a:ext>
              </a:extLst>
            </p:cNvPr>
            <p:cNvSpPr/>
            <p:nvPr/>
          </p:nvSpPr>
          <p:spPr>
            <a:xfrm>
              <a:off x="5476008" y="1167505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CC7AED3-FAE4-2F33-EFD5-94BE5C64AB59}"/>
                </a:ext>
              </a:extLst>
            </p:cNvPr>
            <p:cNvSpPr txBox="1"/>
            <p:nvPr/>
          </p:nvSpPr>
          <p:spPr>
            <a:xfrm>
              <a:off x="5486399" y="1153961"/>
              <a:ext cx="1616121" cy="119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Ponctuelle pratique</a:t>
              </a:r>
            </a:p>
            <a:p>
              <a:pPr algn="ctr"/>
              <a:r>
                <a:rPr lang="fr-FR" sz="1300" b="1" dirty="0"/>
                <a:t>Durée 1 h </a:t>
              </a:r>
              <a:r>
                <a:rPr lang="fr-FR" dirty="0"/>
                <a:t>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62EABDC-01FF-8C59-50B1-B962CB9BBED8}"/>
              </a:ext>
            </a:extLst>
          </p:cNvPr>
          <p:cNvGrpSpPr/>
          <p:nvPr/>
        </p:nvGrpSpPr>
        <p:grpSpPr>
          <a:xfrm>
            <a:off x="2493910" y="1312743"/>
            <a:ext cx="1069428" cy="734347"/>
            <a:chOff x="5442459" y="1138518"/>
            <a:chExt cx="1720341" cy="1141473"/>
          </a:xfrm>
        </p:grpSpPr>
        <p:sp>
          <p:nvSpPr>
            <p:cNvPr id="21" name="Organigramme : Alternative 20">
              <a:extLst>
                <a:ext uri="{FF2B5EF4-FFF2-40B4-BE49-F238E27FC236}">
                  <a16:creationId xmlns:a16="http://schemas.microsoft.com/office/drawing/2014/main" id="{8E857277-EC3F-5B2B-6D4D-ACA1B2130E56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31DAF58-C5C3-CDCB-8ACE-E657FBE97273}"/>
                </a:ext>
              </a:extLst>
            </p:cNvPr>
            <p:cNvSpPr txBox="1"/>
            <p:nvPr/>
          </p:nvSpPr>
          <p:spPr>
            <a:xfrm>
              <a:off x="5532096" y="1339074"/>
              <a:ext cx="1512212" cy="76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/>
                <a:t>Coefficient 3 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55398" y="2147748"/>
            <a:ext cx="3647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L’épreuve a pour objectif l’évaluation de tout ou partie des compétences du pôle 2 </a:t>
            </a:r>
          </a:p>
          <a:p>
            <a:endParaRPr lang="fr-FR" dirty="0"/>
          </a:p>
          <a:p>
            <a:r>
              <a:rPr lang="fr-FR" dirty="0"/>
              <a:t>Elle se déroule en centre de formation et/ou en entreprise (CCF).</a:t>
            </a:r>
          </a:p>
          <a:p>
            <a:endParaRPr lang="fr-FR" dirty="0"/>
          </a:p>
          <a:p>
            <a:r>
              <a:rPr lang="fr-FR" dirty="0"/>
              <a:t>Se rapporte aux limites de connaissances des savoirs associés du pôle 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150807" y="866705"/>
            <a:ext cx="1889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336699"/>
                </a:solidFill>
              </a:rPr>
              <a:t>CAP carrossier Automobile</a:t>
            </a:r>
          </a:p>
        </p:txBody>
      </p:sp>
    </p:spTree>
    <p:extLst>
      <p:ext uri="{BB962C8B-B14F-4D97-AF65-F5344CB8AC3E}">
        <p14:creationId xmlns:p14="http://schemas.microsoft.com/office/powerpoint/2010/main" val="1600017342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2790E1-966A-497A-ABBD-24ECAA34A18E}">
  <ds:schemaRefs>
    <ds:schemaRef ds:uri="http://schemas.microsoft.com/office/2006/documentManagement/types"/>
    <ds:schemaRef ds:uri="http://schemas.microsoft.com/office/2006/metadata/properties"/>
    <ds:schemaRef ds:uri="d9b8819f-644e-4e2e-bf09-8a76532e681c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7709</TotalTime>
  <Words>3987</Words>
  <PresentationFormat>Affichage à l'écran (16:9)</PresentationFormat>
  <Paragraphs>1192</Paragraphs>
  <Slides>26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Verdana</vt:lpstr>
      <vt:lpstr>Wingdings</vt:lpstr>
      <vt:lpstr>page de presentation et de partie</vt:lpstr>
      <vt:lpstr>2_page de presentation et de partie</vt:lpstr>
      <vt:lpstr>1_page de presentation et de partie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2023-02-05T14:53:22Z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