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3" r:id="rId5"/>
    <p:sldMasterId id="2147483689" r:id="rId6"/>
  </p:sldMasterIdLst>
  <p:notesMasterIdLst>
    <p:notesMasterId r:id="rId44"/>
  </p:notesMasterIdLst>
  <p:handoutMasterIdLst>
    <p:handoutMasterId r:id="rId45"/>
  </p:handoutMasterIdLst>
  <p:sldIdLst>
    <p:sldId id="357" r:id="rId7"/>
    <p:sldId id="332" r:id="rId8"/>
    <p:sldId id="284" r:id="rId9"/>
    <p:sldId id="358" r:id="rId10"/>
    <p:sldId id="360" r:id="rId11"/>
    <p:sldId id="355" r:id="rId12"/>
    <p:sldId id="334" r:id="rId13"/>
    <p:sldId id="292" r:id="rId14"/>
    <p:sldId id="361" r:id="rId15"/>
    <p:sldId id="290" r:id="rId16"/>
    <p:sldId id="291" r:id="rId17"/>
    <p:sldId id="289" r:id="rId18"/>
    <p:sldId id="333" r:id="rId19"/>
    <p:sldId id="362" r:id="rId20"/>
    <p:sldId id="285" r:id="rId21"/>
    <p:sldId id="363" r:id="rId22"/>
    <p:sldId id="336" r:id="rId23"/>
    <p:sldId id="337" r:id="rId24"/>
    <p:sldId id="338" r:id="rId25"/>
    <p:sldId id="339" r:id="rId26"/>
    <p:sldId id="340" r:id="rId27"/>
    <p:sldId id="341" r:id="rId28"/>
    <p:sldId id="364" r:id="rId29"/>
    <p:sldId id="344" r:id="rId30"/>
    <p:sldId id="345" r:id="rId31"/>
    <p:sldId id="343" r:id="rId32"/>
    <p:sldId id="365" r:id="rId33"/>
    <p:sldId id="346" r:id="rId34"/>
    <p:sldId id="347" r:id="rId35"/>
    <p:sldId id="348" r:id="rId36"/>
    <p:sldId id="349" r:id="rId37"/>
    <p:sldId id="352" r:id="rId38"/>
    <p:sldId id="350" r:id="rId39"/>
    <p:sldId id="353" r:id="rId40"/>
    <p:sldId id="354" r:id="rId41"/>
    <p:sldId id="356" r:id="rId42"/>
    <p:sldId id="366" r:id="rId4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C9"/>
    <a:srgbClr val="BDD6EE"/>
    <a:srgbClr val="1A86D0"/>
    <a:srgbClr val="FFE599"/>
    <a:srgbClr val="FFFFFF"/>
    <a:srgbClr val="F4B083"/>
    <a:srgbClr val="C5E0B3"/>
    <a:srgbClr val="070A0F"/>
    <a:srgbClr val="1FA1E5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75723-3DC2-F54A-A23D-F1EA78DC7BB4}" v="5" dt="2023-02-02T15:41:49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 autoAdjust="0"/>
    <p:restoredTop sz="94789"/>
  </p:normalViewPr>
  <p:slideViewPr>
    <p:cSldViewPr snapToGrid="0" snapToObjects="1">
      <p:cViewPr varScale="1">
        <p:scale>
          <a:sx n="156" d="100"/>
          <a:sy n="156" d="100"/>
        </p:scale>
        <p:origin x="25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2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EF375723-3DC2-F54A-A23D-F1EA78DC7BB4}"/>
    <pc:docChg chg="modSld modMainMaster">
      <pc:chgData name="Pascale COSTA" userId="a9990527-e5a0-4976-9254-72d533a89fe6" providerId="ADAL" clId="{EF375723-3DC2-F54A-A23D-F1EA78DC7BB4}" dt="2023-02-02T15:42:44.965" v="107" actId="20577"/>
      <pc:docMkLst>
        <pc:docMk/>
      </pc:docMkLst>
      <pc:sldChg chg="modSp mod">
        <pc:chgData name="Pascale COSTA" userId="a9990527-e5a0-4976-9254-72d533a89fe6" providerId="ADAL" clId="{EF375723-3DC2-F54A-A23D-F1EA78DC7BB4}" dt="2023-02-02T13:33:15.103" v="3" actId="14100"/>
        <pc:sldMkLst>
          <pc:docMk/>
          <pc:sldMk cId="1913258401" sldId="334"/>
        </pc:sldMkLst>
        <pc:picChg chg="mod">
          <ac:chgData name="Pascale COSTA" userId="a9990527-e5a0-4976-9254-72d533a89fe6" providerId="ADAL" clId="{EF375723-3DC2-F54A-A23D-F1EA78DC7BB4}" dt="2023-02-02T13:33:15.103" v="3" actId="14100"/>
          <ac:picMkLst>
            <pc:docMk/>
            <pc:sldMk cId="1913258401" sldId="334"/>
            <ac:picMk id="5" creationId="{64042336-E55B-A932-5B47-F7702BDC63CA}"/>
          </ac:picMkLst>
        </pc:picChg>
      </pc:sldChg>
      <pc:sldChg chg="modSp mod">
        <pc:chgData name="Pascale COSTA" userId="a9990527-e5a0-4976-9254-72d533a89fe6" providerId="ADAL" clId="{EF375723-3DC2-F54A-A23D-F1EA78DC7BB4}" dt="2023-02-02T15:42:44.965" v="107" actId="20577"/>
        <pc:sldMkLst>
          <pc:docMk/>
          <pc:sldMk cId="3623513463" sldId="358"/>
        </pc:sldMkLst>
        <pc:graphicFrameChg chg="mod modGraphic">
          <ac:chgData name="Pascale COSTA" userId="a9990527-e5a0-4976-9254-72d533a89fe6" providerId="ADAL" clId="{EF375723-3DC2-F54A-A23D-F1EA78DC7BB4}" dt="2023-02-02T15:42:44.965" v="107" actId="20577"/>
          <ac:graphicFrameMkLst>
            <pc:docMk/>
            <pc:sldMk cId="3623513463" sldId="358"/>
            <ac:graphicFrameMk id="3" creationId="{C8471FE6-9599-9830-B6F8-45E0745B6D25}"/>
          </ac:graphicFrameMkLst>
        </pc:graphicFrameChg>
      </pc:sldChg>
      <pc:sldChg chg="modSp mod">
        <pc:chgData name="Pascale COSTA" userId="a9990527-e5a0-4976-9254-72d533a89fe6" providerId="ADAL" clId="{EF375723-3DC2-F54A-A23D-F1EA78DC7BB4}" dt="2023-02-02T15:42:20.841" v="105" actId="20577"/>
        <pc:sldMkLst>
          <pc:docMk/>
          <pc:sldMk cId="3112657787" sldId="360"/>
        </pc:sldMkLst>
        <pc:spChg chg="mod">
          <ac:chgData name="Pascale COSTA" userId="a9990527-e5a0-4976-9254-72d533a89fe6" providerId="ADAL" clId="{EF375723-3DC2-F54A-A23D-F1EA78DC7BB4}" dt="2023-02-02T15:42:20.841" v="105" actId="20577"/>
          <ac:spMkLst>
            <pc:docMk/>
            <pc:sldMk cId="3112657787" sldId="360"/>
            <ac:spMk id="5" creationId="{7A8BB314-1948-7893-5F84-F6D54A5F4BB2}"/>
          </ac:spMkLst>
        </pc:spChg>
        <pc:graphicFrameChg chg="mod">
          <ac:chgData name="Pascale COSTA" userId="a9990527-e5a0-4976-9254-72d533a89fe6" providerId="ADAL" clId="{EF375723-3DC2-F54A-A23D-F1EA78DC7BB4}" dt="2023-02-02T15:42:04.709" v="76" actId="1076"/>
          <ac:graphicFrameMkLst>
            <pc:docMk/>
            <pc:sldMk cId="3112657787" sldId="360"/>
            <ac:graphicFrameMk id="3" creationId="{06686D1C-2010-26E3-2154-BD0EAF755DDB}"/>
          </ac:graphicFrameMkLst>
        </pc:graphicFrameChg>
      </pc:sldChg>
      <pc:sldMasterChg chg="modSp mod">
        <pc:chgData name="Pascale COSTA" userId="a9990527-e5a0-4976-9254-72d533a89fe6" providerId="ADAL" clId="{EF375723-3DC2-F54A-A23D-F1EA78DC7BB4}" dt="2023-02-02T13:33:30.108" v="5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EF375723-3DC2-F54A-A23D-F1EA78DC7BB4}" dt="2023-02-02T13:33:30.108" v="5" actId="20577"/>
          <ac:spMkLst>
            <pc:docMk/>
            <pc:sldMasterMk cId="3069642489" sldId="2147483659"/>
            <ac:spMk id="2" creationId="{D93FE7C1-0368-BBE4-0A0F-01B1EA3F64D5}"/>
          </ac:spMkLst>
        </pc:spChg>
      </pc:sldMasterChg>
      <pc:sldMasterChg chg="modSp mod">
        <pc:chgData name="Pascale COSTA" userId="a9990527-e5a0-4976-9254-72d533a89fe6" providerId="ADAL" clId="{EF375723-3DC2-F54A-A23D-F1EA78DC7BB4}" dt="2023-02-02T13:33:35" v="7" actId="20577"/>
        <pc:sldMasterMkLst>
          <pc:docMk/>
          <pc:sldMasterMk cId="2279856783" sldId="2147483683"/>
        </pc:sldMasterMkLst>
        <pc:spChg chg="mod">
          <ac:chgData name="Pascale COSTA" userId="a9990527-e5a0-4976-9254-72d533a89fe6" providerId="ADAL" clId="{EF375723-3DC2-F54A-A23D-F1EA78DC7BB4}" dt="2023-02-02T13:33:35" v="7" actId="20577"/>
          <ac:spMkLst>
            <pc:docMk/>
            <pc:sldMasterMk cId="2279856783" sldId="2147483683"/>
            <ac:spMk id="6" creationId="{344C1D48-989C-217B-97A7-A350C67EF5B6}"/>
          </ac:spMkLst>
        </pc:spChg>
      </pc:sldMasterChg>
      <pc:sldMasterChg chg="modSp mod">
        <pc:chgData name="Pascale COSTA" userId="a9990527-e5a0-4976-9254-72d533a89fe6" providerId="ADAL" clId="{EF375723-3DC2-F54A-A23D-F1EA78DC7BB4}" dt="2023-02-02T13:33:39.179" v="9" actId="20577"/>
        <pc:sldMasterMkLst>
          <pc:docMk/>
          <pc:sldMasterMk cId="3702903786" sldId="2147483689"/>
        </pc:sldMasterMkLst>
        <pc:spChg chg="mod">
          <ac:chgData name="Pascale COSTA" userId="a9990527-e5a0-4976-9254-72d533a89fe6" providerId="ADAL" clId="{EF375723-3DC2-F54A-A23D-F1EA78DC7BB4}" dt="2023-02-02T13:33:39.179" v="9" actId="20577"/>
          <ac:spMkLst>
            <pc:docMk/>
            <pc:sldMasterMk cId="3702903786" sldId="2147483689"/>
            <ac:spMk id="7" creationId="{9469B76F-9634-A17A-E82C-A74D2F5DA99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problème de lisibilité entre les 3 diplômes, une harmonisation à construire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329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16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activité)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7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activité)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274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activité)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66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activité)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90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Comparaison entre deux diplômes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77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28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difficulté croissante dans les apprentissages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61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23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nom de compétences quel que soit le diplôme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9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une harmonisation à construire y compris avec les </a:t>
            </a:r>
            <a:r>
              <a:rPr lang="fr-FR" dirty="0" err="1"/>
              <a:t>cqp</a:t>
            </a:r>
            <a:r>
              <a:rPr lang="fr-FR" dirty="0"/>
              <a:t> et les titres professionnels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28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compétence)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96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compétence)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701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compétence)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337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Comparaison entre deux diplômes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66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Comparaison entre deux diplômes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362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Comparaison entre deux diplômes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22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Comparaison entre deux diplômes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65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Comparaison entre deux diplômes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d’écriture en blocs sur les CQP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33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Rappel du groupe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8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activités que les professionnels souhaitaient voir évoluer au profit des activités cœur de métier (et qui prenaient beaucoup de temps de formation et de la certification E2 et E32)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59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807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Cohérence entre CAP et BAC PRO même nom même numéro d’activités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15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Cohérence entre CAP et BAC PRO même nom même numéro d’activités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97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4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93FE7C1-0368-BBE4-0A0F-01B1EA3F64D5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4C1D48-989C-217B-97A7-A350C67EF5B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–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69B76F-9634-A17A-E82C-A74D2F5DA994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– Gentilly - Jeudi </a:t>
            </a:r>
            <a:r>
              <a:rPr lang="fr-FR" sz="1200" b="1" baseline="0">
                <a:solidFill>
                  <a:schemeClr val="tx2">
                    <a:lumMod val="75000"/>
                  </a:schemeClr>
                </a:solidFill>
              </a:rPr>
              <a:t>2 février  </a:t>
            </a:r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3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A61D0A8-1325-FDF8-93C9-ACD38E548DD6}"/>
              </a:ext>
            </a:extLst>
          </p:cNvPr>
          <p:cNvSpPr txBox="1"/>
          <p:nvPr/>
        </p:nvSpPr>
        <p:spPr>
          <a:xfrm>
            <a:off x="6521026" y="2600604"/>
            <a:ext cx="213130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/>
              <a:t>CAP CARROSSIER  AUTOMOBILE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8982806-1934-3A5F-F718-907CD3EB4025}"/>
              </a:ext>
            </a:extLst>
          </p:cNvPr>
          <p:cNvGrpSpPr/>
          <p:nvPr/>
        </p:nvGrpSpPr>
        <p:grpSpPr>
          <a:xfrm>
            <a:off x="507828" y="1371581"/>
            <a:ext cx="1720341" cy="1089005"/>
            <a:chOff x="5442459" y="1138518"/>
            <a:chExt cx="1720341" cy="1365689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E51F4728-109E-3142-C084-5BBBB40FCEE5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07BCFE9-FD97-7781-4EAD-92012C3D6F3E}"/>
                </a:ext>
              </a:extLst>
            </p:cNvPr>
            <p:cNvSpPr txBox="1"/>
            <p:nvPr/>
          </p:nvSpPr>
          <p:spPr>
            <a:xfrm>
              <a:off x="5516307" y="1288391"/>
              <a:ext cx="1616121" cy="121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A1.1 Dépose et repose d’éléments amovibles</a:t>
              </a:r>
            </a:p>
            <a:p>
              <a:endParaRPr lang="fr-FR" dirty="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2479875" y="1395867"/>
            <a:ext cx="1720341" cy="1088336"/>
            <a:chOff x="5442459" y="1138518"/>
            <a:chExt cx="1720341" cy="1372536"/>
          </a:xfrm>
        </p:grpSpPr>
        <p:sp>
          <p:nvSpPr>
            <p:cNvPr id="25" name="Organigramme : Alternative 24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122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A1.2 Remise en forme d’éléments de carrosserie</a:t>
              </a:r>
            </a:p>
            <a:p>
              <a:endParaRPr lang="fr-FR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4488234" y="1406071"/>
            <a:ext cx="1720341" cy="901594"/>
            <a:chOff x="5442459" y="1138518"/>
            <a:chExt cx="1720341" cy="1141473"/>
          </a:xfrm>
        </p:grpSpPr>
        <p:sp>
          <p:nvSpPr>
            <p:cNvPr id="28" name="Organigramme : Alternative 27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42687" y="1288391"/>
              <a:ext cx="1512212" cy="8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A1.3	Réparation des matériaux plastiques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DB03226-44A5-04A3-754C-18026953E397}"/>
              </a:ext>
            </a:extLst>
          </p:cNvPr>
          <p:cNvGrpSpPr/>
          <p:nvPr/>
        </p:nvGrpSpPr>
        <p:grpSpPr>
          <a:xfrm>
            <a:off x="6492741" y="1406254"/>
            <a:ext cx="2322683" cy="901410"/>
            <a:chOff x="5391151" y="1386116"/>
            <a:chExt cx="1720341" cy="1141473"/>
          </a:xfrm>
        </p:grpSpPr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DF09E327-3A70-67FF-5675-F90CE563D9E5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3C39226-C2C1-E941-88AF-B68C6E8DE514}"/>
                </a:ext>
              </a:extLst>
            </p:cNvPr>
            <p:cNvSpPr txBox="1"/>
            <p:nvPr/>
          </p:nvSpPr>
          <p:spPr>
            <a:xfrm>
              <a:off x="5495215" y="1446357"/>
              <a:ext cx="1512212" cy="8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A1.4 Dépose et repose des éléments mécaniques de collisions et électroniques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157ED9F-4EA9-7602-5AF7-7681049D3783}"/>
              </a:ext>
            </a:extLst>
          </p:cNvPr>
          <p:cNvGrpSpPr/>
          <p:nvPr/>
        </p:nvGrpSpPr>
        <p:grpSpPr>
          <a:xfrm>
            <a:off x="336855" y="1010065"/>
            <a:ext cx="8478571" cy="471582"/>
            <a:chOff x="5453553" y="1531303"/>
            <a:chExt cx="1724221" cy="1911176"/>
          </a:xfrm>
        </p:grpSpPr>
        <p:sp>
          <p:nvSpPr>
            <p:cNvPr id="34" name="Organigramme : Alternative 33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5453553" y="1531303"/>
              <a:ext cx="1616121" cy="1911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Intervention et réparation sur un élément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B74454E-F1AE-37DF-8A2F-7C3EC8780BB3}"/>
              </a:ext>
            </a:extLst>
          </p:cNvPr>
          <p:cNvGrpSpPr/>
          <p:nvPr/>
        </p:nvGrpSpPr>
        <p:grpSpPr>
          <a:xfrm>
            <a:off x="477456" y="2665455"/>
            <a:ext cx="1720341" cy="837996"/>
            <a:chOff x="5442459" y="1138518"/>
            <a:chExt cx="1720341" cy="1141474"/>
          </a:xfrm>
        </p:grpSpPr>
        <p:sp>
          <p:nvSpPr>
            <p:cNvPr id="37" name="Organigramme : Alternative 36">
              <a:extLst>
                <a:ext uri="{FF2B5EF4-FFF2-40B4-BE49-F238E27FC236}">
                  <a16:creationId xmlns:a16="http://schemas.microsoft.com/office/drawing/2014/main" id="{1ED2699B-12AA-6219-8A77-BE6A27F1C94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78F1DB1-C758-A01D-605F-5299B6E0E5A3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7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Préparation des fonds et des surfaces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9A8C12B-41A2-2BAF-7829-99AC7F93DCBF}"/>
              </a:ext>
            </a:extLst>
          </p:cNvPr>
          <p:cNvGrpSpPr/>
          <p:nvPr/>
        </p:nvGrpSpPr>
        <p:grpSpPr>
          <a:xfrm>
            <a:off x="507832" y="2299187"/>
            <a:ext cx="5841783" cy="617092"/>
            <a:chOff x="507832" y="2299187"/>
            <a:chExt cx="5841783" cy="617092"/>
          </a:xfrm>
        </p:grpSpPr>
        <p:sp>
          <p:nvSpPr>
            <p:cNvPr id="46" name="Organigramme : Alternative 45">
              <a:extLst>
                <a:ext uri="{FF2B5EF4-FFF2-40B4-BE49-F238E27FC236}">
                  <a16:creationId xmlns:a16="http://schemas.microsoft.com/office/drawing/2014/main" id="{CD2F8B5D-4DF4-9B24-3FAD-F4106A3C3905}"/>
                </a:ext>
              </a:extLst>
            </p:cNvPr>
            <p:cNvSpPr/>
            <p:nvPr/>
          </p:nvSpPr>
          <p:spPr>
            <a:xfrm>
              <a:off x="507832" y="2369871"/>
              <a:ext cx="5700744" cy="230733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BFEF260F-A684-A214-ACF4-0FDD6A8F6BE7}"/>
                </a:ext>
              </a:extLst>
            </p:cNvPr>
            <p:cNvSpPr txBox="1"/>
            <p:nvPr/>
          </p:nvSpPr>
          <p:spPr>
            <a:xfrm>
              <a:off x="648867" y="2299187"/>
              <a:ext cx="5700748" cy="617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2 Préparation et application des peintures</a:t>
              </a:r>
              <a:endPara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sp>
        <p:nvSpPr>
          <p:cNvPr id="48" name="Organigramme : Alternative 47">
            <a:extLst>
              <a:ext uri="{FF2B5EF4-FFF2-40B4-BE49-F238E27FC236}">
                <a16:creationId xmlns:a16="http://schemas.microsoft.com/office/drawing/2014/main" id="{34A60153-2772-AEF7-14A6-C7DFD2AA1D5B}"/>
              </a:ext>
            </a:extLst>
          </p:cNvPr>
          <p:cNvSpPr/>
          <p:nvPr/>
        </p:nvSpPr>
        <p:spPr>
          <a:xfrm>
            <a:off x="477457" y="3613439"/>
            <a:ext cx="3722760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3 Intervention sur les inamovibles et les vitrages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A3AF557-4466-24A1-C909-B22884CCCA83}"/>
              </a:ext>
            </a:extLst>
          </p:cNvPr>
          <p:cNvGrpSpPr/>
          <p:nvPr/>
        </p:nvGrpSpPr>
        <p:grpSpPr>
          <a:xfrm>
            <a:off x="477457" y="3896793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50" name="Organigramme : Alternative 49">
              <a:extLst>
                <a:ext uri="{FF2B5EF4-FFF2-40B4-BE49-F238E27FC236}">
                  <a16:creationId xmlns:a16="http://schemas.microsoft.com/office/drawing/2014/main" id="{A32A8535-F58F-3941-7C66-6B33A7290DC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C9E63A9-A41F-9335-CDC0-869B8BE8D3B9}"/>
                </a:ext>
              </a:extLst>
            </p:cNvPr>
            <p:cNvSpPr txBox="1"/>
            <p:nvPr/>
          </p:nvSpPr>
          <p:spPr>
            <a:xfrm>
              <a:off x="5546678" y="1190763"/>
              <a:ext cx="1513395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Remplacement d’éléments inamovibles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A374D30-5BD3-850F-9C66-B2B729E37940}"/>
              </a:ext>
            </a:extLst>
          </p:cNvPr>
          <p:cNvGrpSpPr/>
          <p:nvPr/>
        </p:nvGrpSpPr>
        <p:grpSpPr>
          <a:xfrm>
            <a:off x="2479876" y="3897415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53" name="Organigramme : Alternative 52">
              <a:extLst>
                <a:ext uri="{FF2B5EF4-FFF2-40B4-BE49-F238E27FC236}">
                  <a16:creationId xmlns:a16="http://schemas.microsoft.com/office/drawing/2014/main" id="{6F8991CB-3211-DC0E-A980-714ECA9DEF4F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46B4734-9CDE-E439-37A7-50BD3A96A835}"/>
                </a:ext>
              </a:extLst>
            </p:cNvPr>
            <p:cNvSpPr txBox="1"/>
            <p:nvPr/>
          </p:nvSpPr>
          <p:spPr>
            <a:xfrm>
              <a:off x="5516306" y="1167767"/>
              <a:ext cx="1543767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Remplacement et réparation de vitrages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29CF224-020E-9326-6B31-2186EF8C5EB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</p:spTree>
    <p:extLst>
      <p:ext uri="{BB962C8B-B14F-4D97-AF65-F5344CB8AC3E}">
        <p14:creationId xmlns:p14="http://schemas.microsoft.com/office/powerpoint/2010/main" val="35103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3A935A4E-9989-B05C-5AF3-0E4D82F1D489}"/>
              </a:ext>
            </a:extLst>
          </p:cNvPr>
          <p:cNvSpPr txBox="1"/>
          <p:nvPr/>
        </p:nvSpPr>
        <p:spPr>
          <a:xfrm>
            <a:off x="6742795" y="2709614"/>
            <a:ext cx="172034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/>
              <a:t>CAP PEINTRE AUTOMOBILE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8982806-1934-3A5F-F718-907CD3EB4025}"/>
              </a:ext>
            </a:extLst>
          </p:cNvPr>
          <p:cNvGrpSpPr/>
          <p:nvPr/>
        </p:nvGrpSpPr>
        <p:grpSpPr>
          <a:xfrm>
            <a:off x="432056" y="1403544"/>
            <a:ext cx="1720341" cy="1089005"/>
            <a:chOff x="5442459" y="1138518"/>
            <a:chExt cx="1720341" cy="1365689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E51F4728-109E-3142-C084-5BBBB40FCEE5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07BCFE9-FD97-7781-4EAD-92012C3D6F3E}"/>
                </a:ext>
              </a:extLst>
            </p:cNvPr>
            <p:cNvSpPr txBox="1"/>
            <p:nvPr/>
          </p:nvSpPr>
          <p:spPr>
            <a:xfrm>
              <a:off x="5516307" y="1288391"/>
              <a:ext cx="1616121" cy="121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A1.1 Dépose et repose d’éléments amovibles</a:t>
              </a:r>
            </a:p>
            <a:p>
              <a:endParaRPr lang="fr-FR" dirty="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2404103" y="1427830"/>
            <a:ext cx="1720341" cy="1088336"/>
            <a:chOff x="5442459" y="1138518"/>
            <a:chExt cx="1720341" cy="1372536"/>
          </a:xfrm>
        </p:grpSpPr>
        <p:sp>
          <p:nvSpPr>
            <p:cNvPr id="25" name="Organigramme : Alternative 24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122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A1.2 Remise en forme d’éléments de carrosserie</a:t>
              </a:r>
            </a:p>
            <a:p>
              <a:endParaRPr lang="fr-FR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4412462" y="1438034"/>
            <a:ext cx="1720341" cy="901594"/>
            <a:chOff x="5442459" y="1138518"/>
            <a:chExt cx="1720341" cy="1141473"/>
          </a:xfrm>
        </p:grpSpPr>
        <p:sp>
          <p:nvSpPr>
            <p:cNvPr id="28" name="Organigramme : Alternative 27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42687" y="1288391"/>
              <a:ext cx="1512212" cy="8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A1.3	Réparation des matériaux plastiques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DB03226-44A5-04A3-754C-18026953E397}"/>
              </a:ext>
            </a:extLst>
          </p:cNvPr>
          <p:cNvGrpSpPr/>
          <p:nvPr/>
        </p:nvGrpSpPr>
        <p:grpSpPr>
          <a:xfrm>
            <a:off x="6416969" y="1438217"/>
            <a:ext cx="2322683" cy="901410"/>
            <a:chOff x="5391151" y="1386116"/>
            <a:chExt cx="1720341" cy="1141473"/>
          </a:xfr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DF09E327-3A70-67FF-5675-F90CE563D9E5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3C39226-C2C1-E941-88AF-B68C6E8DE514}"/>
                </a:ext>
              </a:extLst>
            </p:cNvPr>
            <p:cNvSpPr txBox="1"/>
            <p:nvPr/>
          </p:nvSpPr>
          <p:spPr>
            <a:xfrm>
              <a:off x="5495215" y="1446357"/>
              <a:ext cx="1512212" cy="876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</a:rPr>
                <a:t>A1.4 Dépose et repose des éléments mécaniques de collisions et électroniques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157ED9F-4EA9-7602-5AF7-7681049D3783}"/>
              </a:ext>
            </a:extLst>
          </p:cNvPr>
          <p:cNvGrpSpPr/>
          <p:nvPr/>
        </p:nvGrpSpPr>
        <p:grpSpPr>
          <a:xfrm>
            <a:off x="261083" y="1042028"/>
            <a:ext cx="8478571" cy="471582"/>
            <a:chOff x="5453553" y="1531303"/>
            <a:chExt cx="1724221" cy="1911176"/>
          </a:xfrm>
        </p:grpSpPr>
        <p:sp>
          <p:nvSpPr>
            <p:cNvPr id="34" name="Organigramme : Alternative 33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5453553" y="1531303"/>
              <a:ext cx="1616121" cy="1911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Intervention et réparation sur un élément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B74454E-F1AE-37DF-8A2F-7C3EC8780BB3}"/>
              </a:ext>
            </a:extLst>
          </p:cNvPr>
          <p:cNvGrpSpPr/>
          <p:nvPr/>
        </p:nvGrpSpPr>
        <p:grpSpPr>
          <a:xfrm>
            <a:off x="401684" y="2697418"/>
            <a:ext cx="1720341" cy="837996"/>
            <a:chOff x="5442459" y="1138518"/>
            <a:chExt cx="1720341" cy="1141474"/>
          </a:xfrm>
        </p:grpSpPr>
        <p:sp>
          <p:nvSpPr>
            <p:cNvPr id="37" name="Organigramme : Alternative 36">
              <a:extLst>
                <a:ext uri="{FF2B5EF4-FFF2-40B4-BE49-F238E27FC236}">
                  <a16:creationId xmlns:a16="http://schemas.microsoft.com/office/drawing/2014/main" id="{1ED2699B-12AA-6219-8A77-BE6A27F1C94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78F1DB1-C758-A01D-605F-5299B6E0E5A3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7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Préparation des fonds et des surfaces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96B585B-B190-D4CD-11D5-5D3B5E4CBFD0}"/>
              </a:ext>
            </a:extLst>
          </p:cNvPr>
          <p:cNvGrpSpPr/>
          <p:nvPr/>
        </p:nvGrpSpPr>
        <p:grpSpPr>
          <a:xfrm>
            <a:off x="2404103" y="2697417"/>
            <a:ext cx="1720341" cy="837998"/>
            <a:chOff x="5442459" y="1138518"/>
            <a:chExt cx="1720341" cy="1141474"/>
          </a:xfrm>
        </p:grpSpPr>
        <p:sp>
          <p:nvSpPr>
            <p:cNvPr id="40" name="Organigramme : Alternative 39">
              <a:extLst>
                <a:ext uri="{FF2B5EF4-FFF2-40B4-BE49-F238E27FC236}">
                  <a16:creationId xmlns:a16="http://schemas.microsoft.com/office/drawing/2014/main" id="{9E40F501-A4A6-AE27-6FE2-0FB0CBABF9C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DB71DB7D-E9F4-8CAB-3BBC-F01F7FE69F64}"/>
                </a:ext>
              </a:extLst>
            </p:cNvPr>
            <p:cNvSpPr txBox="1"/>
            <p:nvPr/>
          </p:nvSpPr>
          <p:spPr>
            <a:xfrm>
              <a:off x="5486399" y="1464331"/>
              <a:ext cx="1616121" cy="30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Colorimétrie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9A82780-A4F3-35E1-E833-5C02BA2D1BC3}"/>
              </a:ext>
            </a:extLst>
          </p:cNvPr>
          <p:cNvGrpSpPr/>
          <p:nvPr/>
        </p:nvGrpSpPr>
        <p:grpSpPr>
          <a:xfrm>
            <a:off x="4412902" y="2697416"/>
            <a:ext cx="1720341" cy="838000"/>
            <a:chOff x="7298858" y="986117"/>
            <a:chExt cx="1720341" cy="1141474"/>
          </a:xfrm>
        </p:grpSpPr>
        <p:sp>
          <p:nvSpPr>
            <p:cNvPr id="43" name="Organigramme : Alternative 42">
              <a:extLst>
                <a:ext uri="{FF2B5EF4-FFF2-40B4-BE49-F238E27FC236}">
                  <a16:creationId xmlns:a16="http://schemas.microsoft.com/office/drawing/2014/main" id="{80C636E3-E3F3-E3C2-77E4-36C35EC00DAF}"/>
                </a:ext>
              </a:extLst>
            </p:cNvPr>
            <p:cNvSpPr/>
            <p:nvPr/>
          </p:nvSpPr>
          <p:spPr>
            <a:xfrm>
              <a:off x="7298858" y="986117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EEA8BC6-CD06-AFCA-468E-9FCA76BA03C6}"/>
                </a:ext>
              </a:extLst>
            </p:cNvPr>
            <p:cNvSpPr txBox="1"/>
            <p:nvPr/>
          </p:nvSpPr>
          <p:spPr>
            <a:xfrm>
              <a:off x="7346691" y="1193186"/>
              <a:ext cx="1616121" cy="53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A2.3 Application des bases et vernis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Organigramme : Alternative 45">
            <a:extLst>
              <a:ext uri="{FF2B5EF4-FFF2-40B4-BE49-F238E27FC236}">
                <a16:creationId xmlns:a16="http://schemas.microsoft.com/office/drawing/2014/main" id="{CD2F8B5D-4DF4-9B24-3FAD-F4106A3C3905}"/>
              </a:ext>
            </a:extLst>
          </p:cNvPr>
          <p:cNvSpPr/>
          <p:nvPr/>
        </p:nvSpPr>
        <p:spPr>
          <a:xfrm>
            <a:off x="432060" y="2401834"/>
            <a:ext cx="5700744" cy="23073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FEF260F-A684-A214-ACF4-0FDD6A8F6BE7}"/>
              </a:ext>
            </a:extLst>
          </p:cNvPr>
          <p:cNvSpPr txBox="1"/>
          <p:nvPr/>
        </p:nvSpPr>
        <p:spPr>
          <a:xfrm>
            <a:off x="573095" y="2331150"/>
            <a:ext cx="5700748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Préparation et application des peintures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8" name="Organigramme : Alternative 47">
            <a:extLst>
              <a:ext uri="{FF2B5EF4-FFF2-40B4-BE49-F238E27FC236}">
                <a16:creationId xmlns:a16="http://schemas.microsoft.com/office/drawing/2014/main" id="{34A60153-2772-AEF7-14A6-C7DFD2AA1D5B}"/>
              </a:ext>
            </a:extLst>
          </p:cNvPr>
          <p:cNvSpPr/>
          <p:nvPr/>
        </p:nvSpPr>
        <p:spPr>
          <a:xfrm>
            <a:off x="401685" y="3645402"/>
            <a:ext cx="3722760" cy="230733"/>
          </a:xfrm>
          <a:prstGeom prst="flowChartAlternateProcess">
            <a:avLst/>
          </a:prstGeo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3 Intervention sur les inamovibles et les vitrages</a:t>
            </a:r>
            <a:endParaRPr lang="fr-FR" sz="12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A3AF557-4466-24A1-C909-B22884CCCA83}"/>
              </a:ext>
            </a:extLst>
          </p:cNvPr>
          <p:cNvGrpSpPr/>
          <p:nvPr/>
        </p:nvGrpSpPr>
        <p:grpSpPr>
          <a:xfrm>
            <a:off x="401685" y="3928756"/>
            <a:ext cx="1720341" cy="1102948"/>
            <a:chOff x="5442459" y="1138518"/>
            <a:chExt cx="1720341" cy="1502378"/>
          </a:xfr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50" name="Organigramme : Alternative 49">
              <a:extLst>
                <a:ext uri="{FF2B5EF4-FFF2-40B4-BE49-F238E27FC236}">
                  <a16:creationId xmlns:a16="http://schemas.microsoft.com/office/drawing/2014/main" id="{A32A8535-F58F-3941-7C66-6B33A7290DC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C9E63A9-A41F-9335-CDC0-869B8BE8D3B9}"/>
                </a:ext>
              </a:extLst>
            </p:cNvPr>
            <p:cNvSpPr txBox="1"/>
            <p:nvPr/>
          </p:nvSpPr>
          <p:spPr>
            <a:xfrm>
              <a:off x="5546678" y="1190763"/>
              <a:ext cx="1513395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Remplacement d’éléments inamovibles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A374D30-5BD3-850F-9C66-B2B729E37940}"/>
              </a:ext>
            </a:extLst>
          </p:cNvPr>
          <p:cNvGrpSpPr/>
          <p:nvPr/>
        </p:nvGrpSpPr>
        <p:grpSpPr>
          <a:xfrm>
            <a:off x="2404104" y="3929378"/>
            <a:ext cx="1720341" cy="1102948"/>
            <a:chOff x="5442459" y="1138518"/>
            <a:chExt cx="1720341" cy="1502378"/>
          </a:xfr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53" name="Organigramme : Alternative 52">
              <a:extLst>
                <a:ext uri="{FF2B5EF4-FFF2-40B4-BE49-F238E27FC236}">
                  <a16:creationId xmlns:a16="http://schemas.microsoft.com/office/drawing/2014/main" id="{6F8991CB-3211-DC0E-A980-714ECA9DEF4F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46B4734-9CDE-E439-37A7-50BD3A96A835}"/>
                </a:ext>
              </a:extLst>
            </p:cNvPr>
            <p:cNvSpPr txBox="1"/>
            <p:nvPr/>
          </p:nvSpPr>
          <p:spPr>
            <a:xfrm>
              <a:off x="5516306" y="1167767"/>
              <a:ext cx="1543767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Remplacement et réparation de vitrages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D1548551-A443-B1BD-9092-3605331F3951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</p:spTree>
    <p:extLst>
      <p:ext uri="{BB962C8B-B14F-4D97-AF65-F5344CB8AC3E}">
        <p14:creationId xmlns:p14="http://schemas.microsoft.com/office/powerpoint/2010/main" val="41262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 animBg="1"/>
      <p:bldP spid="47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A61D0A8-1325-FDF8-93C9-ACD38E548DD6}"/>
              </a:ext>
            </a:extLst>
          </p:cNvPr>
          <p:cNvSpPr txBox="1"/>
          <p:nvPr/>
        </p:nvSpPr>
        <p:spPr>
          <a:xfrm>
            <a:off x="6488326" y="2514578"/>
            <a:ext cx="22678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200" dirty="0"/>
              <a:t>Activités communes aux 2 CAP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8982806-1934-3A5F-F718-907CD3EB4025}"/>
              </a:ext>
            </a:extLst>
          </p:cNvPr>
          <p:cNvGrpSpPr/>
          <p:nvPr/>
        </p:nvGrpSpPr>
        <p:grpSpPr>
          <a:xfrm>
            <a:off x="418202" y="1442166"/>
            <a:ext cx="1720341" cy="1089005"/>
            <a:chOff x="5442459" y="1138518"/>
            <a:chExt cx="1720341" cy="1365689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E51F4728-109E-3142-C084-5BBBB40FCEE5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07BCFE9-FD97-7781-4EAD-92012C3D6F3E}"/>
                </a:ext>
              </a:extLst>
            </p:cNvPr>
            <p:cNvSpPr txBox="1"/>
            <p:nvPr/>
          </p:nvSpPr>
          <p:spPr>
            <a:xfrm>
              <a:off x="5516307" y="1288391"/>
              <a:ext cx="1616121" cy="121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A1.1 Dépose et repose d’éléments amovibles</a:t>
              </a:r>
            </a:p>
            <a:p>
              <a:endParaRPr lang="fr-FR" dirty="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2390249" y="1466452"/>
            <a:ext cx="1720341" cy="1088336"/>
            <a:chOff x="5442459" y="1138518"/>
            <a:chExt cx="1720341" cy="1372536"/>
          </a:xfrm>
        </p:grpSpPr>
        <p:sp>
          <p:nvSpPr>
            <p:cNvPr id="25" name="Organigramme : Alternative 24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122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A1.2 Remise en forme d’éléments de carrosserie</a:t>
              </a:r>
            </a:p>
            <a:p>
              <a:endParaRPr lang="fr-FR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4398608" y="1476656"/>
            <a:ext cx="1720341" cy="901594"/>
            <a:chOff x="5442459" y="1138518"/>
            <a:chExt cx="1720341" cy="1141473"/>
          </a:xfrm>
        </p:grpSpPr>
        <p:sp>
          <p:nvSpPr>
            <p:cNvPr id="28" name="Organigramme : Alternative 27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42687" y="1288391"/>
              <a:ext cx="1512212" cy="8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A1.3	Réparation des matériaux plastiques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DB03226-44A5-04A3-754C-18026953E397}"/>
              </a:ext>
            </a:extLst>
          </p:cNvPr>
          <p:cNvGrpSpPr/>
          <p:nvPr/>
        </p:nvGrpSpPr>
        <p:grpSpPr>
          <a:xfrm>
            <a:off x="6403115" y="1476839"/>
            <a:ext cx="2322683" cy="901410"/>
            <a:chOff x="5391151" y="1386116"/>
            <a:chExt cx="1720341" cy="1141473"/>
          </a:xfrm>
        </p:grpSpPr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DF09E327-3A70-67FF-5675-F90CE563D9E5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3C39226-C2C1-E941-88AF-B68C6E8DE514}"/>
                </a:ext>
              </a:extLst>
            </p:cNvPr>
            <p:cNvSpPr txBox="1"/>
            <p:nvPr/>
          </p:nvSpPr>
          <p:spPr>
            <a:xfrm>
              <a:off x="5495215" y="1446357"/>
              <a:ext cx="1512212" cy="8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A1.4 Dépose et repose des éléments mécaniques de collisions et électroniques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157ED9F-4EA9-7602-5AF7-7681049D3783}"/>
              </a:ext>
            </a:extLst>
          </p:cNvPr>
          <p:cNvGrpSpPr/>
          <p:nvPr/>
        </p:nvGrpSpPr>
        <p:grpSpPr>
          <a:xfrm>
            <a:off x="247229" y="1080650"/>
            <a:ext cx="8478571" cy="471582"/>
            <a:chOff x="5453553" y="1531303"/>
            <a:chExt cx="1724221" cy="1911176"/>
          </a:xfrm>
        </p:grpSpPr>
        <p:sp>
          <p:nvSpPr>
            <p:cNvPr id="34" name="Organigramme : Alternative 33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5453553" y="1531303"/>
              <a:ext cx="1616121" cy="1911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Intervention et réparation sur un élément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B74454E-F1AE-37DF-8A2F-7C3EC8780BB3}"/>
              </a:ext>
            </a:extLst>
          </p:cNvPr>
          <p:cNvGrpSpPr/>
          <p:nvPr/>
        </p:nvGrpSpPr>
        <p:grpSpPr>
          <a:xfrm>
            <a:off x="387830" y="2736040"/>
            <a:ext cx="1720341" cy="837996"/>
            <a:chOff x="5442459" y="1138518"/>
            <a:chExt cx="1720341" cy="1141474"/>
          </a:xfrm>
        </p:grpSpPr>
        <p:sp>
          <p:nvSpPr>
            <p:cNvPr id="37" name="Organigramme : Alternative 36">
              <a:extLst>
                <a:ext uri="{FF2B5EF4-FFF2-40B4-BE49-F238E27FC236}">
                  <a16:creationId xmlns:a16="http://schemas.microsoft.com/office/drawing/2014/main" id="{1ED2699B-12AA-6219-8A77-BE6A27F1C94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78F1DB1-C758-A01D-605F-5299B6E0E5A3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7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Préparation des fonds et des surfaces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96B585B-B190-D4CD-11D5-5D3B5E4CBFD0}"/>
              </a:ext>
            </a:extLst>
          </p:cNvPr>
          <p:cNvGrpSpPr/>
          <p:nvPr/>
        </p:nvGrpSpPr>
        <p:grpSpPr>
          <a:xfrm>
            <a:off x="2390249" y="2736039"/>
            <a:ext cx="1720341" cy="837998"/>
            <a:chOff x="5442459" y="1138518"/>
            <a:chExt cx="1720341" cy="1141474"/>
          </a:xfrm>
        </p:grpSpPr>
        <p:sp>
          <p:nvSpPr>
            <p:cNvPr id="40" name="Organigramme : Alternative 39">
              <a:extLst>
                <a:ext uri="{FF2B5EF4-FFF2-40B4-BE49-F238E27FC236}">
                  <a16:creationId xmlns:a16="http://schemas.microsoft.com/office/drawing/2014/main" id="{9E40F501-A4A6-AE27-6FE2-0FB0CBABF9C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DB71DB7D-E9F4-8CAB-3BBC-F01F7FE69F64}"/>
                </a:ext>
              </a:extLst>
            </p:cNvPr>
            <p:cNvSpPr txBox="1"/>
            <p:nvPr/>
          </p:nvSpPr>
          <p:spPr>
            <a:xfrm>
              <a:off x="5497759" y="1460616"/>
              <a:ext cx="1616121" cy="30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Colorimétrie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9A82780-A4F3-35E1-E833-5C02BA2D1BC3}"/>
              </a:ext>
            </a:extLst>
          </p:cNvPr>
          <p:cNvGrpSpPr/>
          <p:nvPr/>
        </p:nvGrpSpPr>
        <p:grpSpPr>
          <a:xfrm>
            <a:off x="4399048" y="2736038"/>
            <a:ext cx="1720341" cy="838000"/>
            <a:chOff x="7298858" y="986117"/>
            <a:chExt cx="1720341" cy="1141474"/>
          </a:xfrm>
        </p:grpSpPr>
        <p:sp>
          <p:nvSpPr>
            <p:cNvPr id="43" name="Organigramme : Alternative 42">
              <a:extLst>
                <a:ext uri="{FF2B5EF4-FFF2-40B4-BE49-F238E27FC236}">
                  <a16:creationId xmlns:a16="http://schemas.microsoft.com/office/drawing/2014/main" id="{80C636E3-E3F3-E3C2-77E4-36C35EC00DAF}"/>
                </a:ext>
              </a:extLst>
            </p:cNvPr>
            <p:cNvSpPr/>
            <p:nvPr/>
          </p:nvSpPr>
          <p:spPr>
            <a:xfrm>
              <a:off x="7298858" y="986117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EEA8BC6-CD06-AFCA-468E-9FCA76BA03C6}"/>
                </a:ext>
              </a:extLst>
            </p:cNvPr>
            <p:cNvSpPr txBox="1"/>
            <p:nvPr/>
          </p:nvSpPr>
          <p:spPr>
            <a:xfrm>
              <a:off x="7346691" y="1193186"/>
              <a:ext cx="1616121" cy="53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A2.3 Application des bases et vernis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Organigramme : Alternative 45">
            <a:extLst>
              <a:ext uri="{FF2B5EF4-FFF2-40B4-BE49-F238E27FC236}">
                <a16:creationId xmlns:a16="http://schemas.microsoft.com/office/drawing/2014/main" id="{CD2F8B5D-4DF4-9B24-3FAD-F4106A3C3905}"/>
              </a:ext>
            </a:extLst>
          </p:cNvPr>
          <p:cNvSpPr/>
          <p:nvPr/>
        </p:nvSpPr>
        <p:spPr>
          <a:xfrm>
            <a:off x="418206" y="2440456"/>
            <a:ext cx="5700744" cy="23073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FEF260F-A684-A214-ACF4-0FDD6A8F6BE7}"/>
              </a:ext>
            </a:extLst>
          </p:cNvPr>
          <p:cNvSpPr txBox="1"/>
          <p:nvPr/>
        </p:nvSpPr>
        <p:spPr>
          <a:xfrm>
            <a:off x="559241" y="2369772"/>
            <a:ext cx="5700748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Préparation et application des peintures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8" name="Organigramme : Alternative 47">
            <a:extLst>
              <a:ext uri="{FF2B5EF4-FFF2-40B4-BE49-F238E27FC236}">
                <a16:creationId xmlns:a16="http://schemas.microsoft.com/office/drawing/2014/main" id="{34A60153-2772-AEF7-14A6-C7DFD2AA1D5B}"/>
              </a:ext>
            </a:extLst>
          </p:cNvPr>
          <p:cNvSpPr/>
          <p:nvPr/>
        </p:nvSpPr>
        <p:spPr>
          <a:xfrm>
            <a:off x="387831" y="3684024"/>
            <a:ext cx="3722760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3 Intervention sur les inamovibles et les vitrages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A3AF557-4466-24A1-C909-B22884CCCA83}"/>
              </a:ext>
            </a:extLst>
          </p:cNvPr>
          <p:cNvGrpSpPr/>
          <p:nvPr/>
        </p:nvGrpSpPr>
        <p:grpSpPr>
          <a:xfrm>
            <a:off x="387831" y="3967378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50" name="Organigramme : Alternative 49">
              <a:extLst>
                <a:ext uri="{FF2B5EF4-FFF2-40B4-BE49-F238E27FC236}">
                  <a16:creationId xmlns:a16="http://schemas.microsoft.com/office/drawing/2014/main" id="{A32A8535-F58F-3941-7C66-6B33A7290DC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C9E63A9-A41F-9335-CDC0-869B8BE8D3B9}"/>
                </a:ext>
              </a:extLst>
            </p:cNvPr>
            <p:cNvSpPr txBox="1"/>
            <p:nvPr/>
          </p:nvSpPr>
          <p:spPr>
            <a:xfrm>
              <a:off x="5546678" y="1190763"/>
              <a:ext cx="1513395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Remplacement d’éléments inamovibles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A374D30-5BD3-850F-9C66-B2B729E37940}"/>
              </a:ext>
            </a:extLst>
          </p:cNvPr>
          <p:cNvGrpSpPr/>
          <p:nvPr/>
        </p:nvGrpSpPr>
        <p:grpSpPr>
          <a:xfrm>
            <a:off x="2390250" y="3968000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53" name="Organigramme : Alternative 52">
              <a:extLst>
                <a:ext uri="{FF2B5EF4-FFF2-40B4-BE49-F238E27FC236}">
                  <a16:creationId xmlns:a16="http://schemas.microsoft.com/office/drawing/2014/main" id="{6F8991CB-3211-DC0E-A980-714ECA9DEF4F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46B4734-9CDE-E439-37A7-50BD3A96A835}"/>
                </a:ext>
              </a:extLst>
            </p:cNvPr>
            <p:cNvSpPr txBox="1"/>
            <p:nvPr/>
          </p:nvSpPr>
          <p:spPr>
            <a:xfrm>
              <a:off x="5516306" y="1167767"/>
              <a:ext cx="1543767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Remplacement et réparation de vitrages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0122BF18-0B81-6B01-D8CC-728D488653FE}"/>
              </a:ext>
            </a:extLst>
          </p:cNvPr>
          <p:cNvGrpSpPr/>
          <p:nvPr/>
        </p:nvGrpSpPr>
        <p:grpSpPr>
          <a:xfrm>
            <a:off x="4417463" y="3968000"/>
            <a:ext cx="1720341" cy="1102948"/>
            <a:chOff x="5442459" y="1138518"/>
            <a:chExt cx="1720341" cy="1502378"/>
          </a:xfr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57" name="Organigramme : Alternative 56">
              <a:extLst>
                <a:ext uri="{FF2B5EF4-FFF2-40B4-BE49-F238E27FC236}">
                  <a16:creationId xmlns:a16="http://schemas.microsoft.com/office/drawing/2014/main" id="{46143A93-9F24-93B1-3664-DCA90F8CB6F0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465BC0E-3688-B6A7-1E24-EF0E45640088}"/>
                </a:ext>
              </a:extLst>
            </p:cNvPr>
            <p:cNvSpPr txBox="1"/>
            <p:nvPr/>
          </p:nvSpPr>
          <p:spPr>
            <a:xfrm>
              <a:off x="5546678" y="1273490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A4.1 Communication technique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828E2F3-B5CA-F812-FA95-1B111F1A3204}"/>
              </a:ext>
            </a:extLst>
          </p:cNvPr>
          <p:cNvGrpSpPr/>
          <p:nvPr/>
        </p:nvGrpSpPr>
        <p:grpSpPr>
          <a:xfrm>
            <a:off x="6419882" y="3969908"/>
            <a:ext cx="1720341" cy="1102948"/>
            <a:chOff x="5442459" y="1138518"/>
            <a:chExt cx="1720341" cy="1502378"/>
          </a:xfr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60" name="Organigramme : Alternative 59">
              <a:extLst>
                <a:ext uri="{FF2B5EF4-FFF2-40B4-BE49-F238E27FC236}">
                  <a16:creationId xmlns:a16="http://schemas.microsoft.com/office/drawing/2014/main" id="{DF13CB6C-B61A-DF2B-19B6-9B30AA8E2415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3F88B17E-477B-FCA0-CB3F-EE5BFDEC5E15}"/>
                </a:ext>
              </a:extLst>
            </p:cNvPr>
            <p:cNvSpPr txBox="1"/>
            <p:nvPr/>
          </p:nvSpPr>
          <p:spPr>
            <a:xfrm>
              <a:off x="5545931" y="1321858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A4.2 Analyse des trains roulants et de la structure</a:t>
              </a:r>
            </a:p>
          </p:txBody>
        </p:sp>
      </p:grpSp>
      <p:sp>
        <p:nvSpPr>
          <p:cNvPr id="62" name="Organigramme : Alternative 61">
            <a:extLst>
              <a:ext uri="{FF2B5EF4-FFF2-40B4-BE49-F238E27FC236}">
                <a16:creationId xmlns:a16="http://schemas.microsoft.com/office/drawing/2014/main" id="{93539551-0087-F16D-1AAE-2EE755646F4D}"/>
              </a:ext>
            </a:extLst>
          </p:cNvPr>
          <p:cNvSpPr/>
          <p:nvPr/>
        </p:nvSpPr>
        <p:spPr>
          <a:xfrm>
            <a:off x="4417463" y="3680017"/>
            <a:ext cx="3722760" cy="230733"/>
          </a:xfrm>
          <a:prstGeom prst="flowChartAlternateProcess">
            <a:avLst/>
          </a:prstGeo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4 Diagnostic et communication technique</a:t>
            </a:r>
            <a:endParaRPr lang="fr-FR" sz="12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06D702-0BB2-EC65-F7FE-5293A75F0233}"/>
              </a:ext>
            </a:extLst>
          </p:cNvPr>
          <p:cNvSpPr txBox="1"/>
          <p:nvPr/>
        </p:nvSpPr>
        <p:spPr>
          <a:xfrm>
            <a:off x="336181" y="774245"/>
            <a:ext cx="7314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1400" dirty="0"/>
              <a:t>Une articulation entre les différents diplômes : exemple des deux CAP réunis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1F5D974-BCD1-E861-8551-A427D15040D4}"/>
              </a:ext>
            </a:extLst>
          </p:cNvPr>
          <p:cNvSpPr/>
          <p:nvPr/>
        </p:nvSpPr>
        <p:spPr>
          <a:xfrm>
            <a:off x="336182" y="1431182"/>
            <a:ext cx="5867191" cy="99113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428595A-B8A7-F03C-40E6-5B7D44D2CD40}"/>
              </a:ext>
            </a:extLst>
          </p:cNvPr>
          <p:cNvSpPr/>
          <p:nvPr/>
        </p:nvSpPr>
        <p:spPr>
          <a:xfrm>
            <a:off x="326421" y="2709544"/>
            <a:ext cx="1886634" cy="931445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F075F8-923C-5C97-EF5D-4C62E520D9EA}"/>
              </a:ext>
            </a:extLst>
          </p:cNvPr>
          <p:cNvSpPr txBox="1"/>
          <p:nvPr/>
        </p:nvSpPr>
        <p:spPr>
          <a:xfrm>
            <a:off x="6348390" y="2899946"/>
            <a:ext cx="251628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000" dirty="0"/>
              <a:t>Activités spécifiques CAP  peintre automobile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B829FD-41F3-6790-789A-E5B7389672DB}"/>
              </a:ext>
            </a:extLst>
          </p:cNvPr>
          <p:cNvSpPr txBox="1"/>
          <p:nvPr/>
        </p:nvSpPr>
        <p:spPr>
          <a:xfrm>
            <a:off x="6234726" y="3265465"/>
            <a:ext cx="2749304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050" dirty="0"/>
              <a:t>Activités spécifiques CAP carrossier automobile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CC338FF-5949-5C1F-1975-9C315A2A5542}"/>
              </a:ext>
            </a:extLst>
          </p:cNvPr>
          <p:cNvSpPr/>
          <p:nvPr/>
        </p:nvSpPr>
        <p:spPr>
          <a:xfrm>
            <a:off x="6625017" y="2520862"/>
            <a:ext cx="1994461" cy="279076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8E2B748-66B3-9E2C-C921-4361A460BA58}"/>
              </a:ext>
            </a:extLst>
          </p:cNvPr>
          <p:cNvSpPr/>
          <p:nvPr/>
        </p:nvSpPr>
        <p:spPr>
          <a:xfrm>
            <a:off x="2335390" y="2709544"/>
            <a:ext cx="3844477" cy="9314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7E0F18-37C5-A654-6E48-BA18B46C4E2E}"/>
              </a:ext>
            </a:extLst>
          </p:cNvPr>
          <p:cNvSpPr/>
          <p:nvPr/>
        </p:nvSpPr>
        <p:spPr>
          <a:xfrm>
            <a:off x="6338100" y="2897991"/>
            <a:ext cx="2526571" cy="25195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217A8F6-9A43-D8CF-A1D9-5B6009389D42}"/>
              </a:ext>
            </a:extLst>
          </p:cNvPr>
          <p:cNvSpPr/>
          <p:nvPr/>
        </p:nvSpPr>
        <p:spPr>
          <a:xfrm>
            <a:off x="6357552" y="1431182"/>
            <a:ext cx="2450265" cy="99113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F4FC82B-5A8E-AB69-0EED-401899B8D206}"/>
              </a:ext>
            </a:extLst>
          </p:cNvPr>
          <p:cNvSpPr/>
          <p:nvPr/>
        </p:nvSpPr>
        <p:spPr>
          <a:xfrm>
            <a:off x="336182" y="3928214"/>
            <a:ext cx="3844477" cy="117718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5977CF2-1D0B-E3E7-A8F1-6B69A6B072BD}"/>
              </a:ext>
            </a:extLst>
          </p:cNvPr>
          <p:cNvSpPr/>
          <p:nvPr/>
        </p:nvSpPr>
        <p:spPr>
          <a:xfrm>
            <a:off x="6227700" y="3242382"/>
            <a:ext cx="2756330" cy="27699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6CA120-CA78-E0D5-D085-F02C79CEED8B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</p:spTree>
    <p:extLst>
      <p:ext uri="{BB962C8B-B14F-4D97-AF65-F5344CB8AC3E}">
        <p14:creationId xmlns:p14="http://schemas.microsoft.com/office/powerpoint/2010/main" val="3840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 animBg="1"/>
      <p:bldP spid="47" grpId="0"/>
      <p:bldP spid="48" grpId="0" animBg="1"/>
      <p:bldP spid="6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1720341" cy="1089005"/>
            <a:chOff x="5442459" y="1138518"/>
            <a:chExt cx="1720341" cy="1365689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516307" y="1288391"/>
              <a:ext cx="1616121" cy="121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A1.1 Dépose et repose d’éléments amovibles</a:t>
              </a:r>
            </a:p>
            <a:p>
              <a:endParaRPr lang="fr-FR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2390249" y="1286781"/>
            <a:ext cx="1720341" cy="1088336"/>
            <a:chOff x="5442459" y="1138518"/>
            <a:chExt cx="1720341" cy="1372536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122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A1.2 Remise en forme d’éléments de carrosserie</a:t>
              </a:r>
            </a:p>
            <a:p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4398608" y="1296985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542687" y="1288391"/>
              <a:ext cx="1512212" cy="8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A1.3	Réparation des matériaux plastiques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729645A5-D3AB-3E81-B2C4-3C4545651779}"/>
              </a:ext>
            </a:extLst>
          </p:cNvPr>
          <p:cNvGrpSpPr/>
          <p:nvPr/>
        </p:nvGrpSpPr>
        <p:grpSpPr>
          <a:xfrm>
            <a:off x="6403115" y="1297168"/>
            <a:ext cx="2322683" cy="901410"/>
            <a:chOff x="5391151" y="1386116"/>
            <a:chExt cx="1720341" cy="1141473"/>
          </a:xfrm>
        </p:grpSpPr>
        <p:sp>
          <p:nvSpPr>
            <p:cNvPr id="61" name="Organigramme : Alternative 60">
              <a:extLst>
                <a:ext uri="{FF2B5EF4-FFF2-40B4-BE49-F238E27FC236}">
                  <a16:creationId xmlns:a16="http://schemas.microsoft.com/office/drawing/2014/main" id="{24CEDE07-9ADC-D62C-B380-CF662509D16A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3F2C734-58B1-032C-7EB8-149CEFD3BB65}"/>
                </a:ext>
              </a:extLst>
            </p:cNvPr>
            <p:cNvSpPr txBox="1"/>
            <p:nvPr/>
          </p:nvSpPr>
          <p:spPr>
            <a:xfrm>
              <a:off x="5495215" y="1446357"/>
              <a:ext cx="1512212" cy="8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A1.4 Dépose et repose des éléments mécaniques de collisions et électroniques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247229" y="900979"/>
            <a:ext cx="8478571" cy="471582"/>
            <a:chOff x="5453553" y="1531303"/>
            <a:chExt cx="1724221" cy="1911176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53553" y="1531303"/>
              <a:ext cx="1616121" cy="1911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Intervention et réparation sur un élément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387830" y="2556369"/>
            <a:ext cx="1720341" cy="837996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7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Préparation des fonds et des surfaces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1FEBFAD-DB65-6C0F-2FE3-A142FABDEF09}"/>
              </a:ext>
            </a:extLst>
          </p:cNvPr>
          <p:cNvGrpSpPr/>
          <p:nvPr/>
        </p:nvGrpSpPr>
        <p:grpSpPr>
          <a:xfrm>
            <a:off x="2390249" y="2556368"/>
            <a:ext cx="1720341" cy="837998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0CA5CAA2-3E7D-01B9-6AFC-5B1F2B741B2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53B803F-AB1F-2D04-5FD3-15B15997A640}"/>
                </a:ext>
              </a:extLst>
            </p:cNvPr>
            <p:cNvSpPr txBox="1"/>
            <p:nvPr/>
          </p:nvSpPr>
          <p:spPr>
            <a:xfrm>
              <a:off x="5497759" y="1524345"/>
              <a:ext cx="1616121" cy="30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Colorimétrie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A25BF750-FC59-7CC0-CAAC-63D4B6A44D04}"/>
              </a:ext>
            </a:extLst>
          </p:cNvPr>
          <p:cNvGrpSpPr/>
          <p:nvPr/>
        </p:nvGrpSpPr>
        <p:grpSpPr>
          <a:xfrm>
            <a:off x="4399048" y="2556367"/>
            <a:ext cx="1720341" cy="838000"/>
            <a:chOff x="7298858" y="986117"/>
            <a:chExt cx="1720341" cy="1141474"/>
          </a:xfrm>
        </p:grpSpPr>
        <p:sp>
          <p:nvSpPr>
            <p:cNvPr id="73" name="Organigramme : Alternative 72">
              <a:extLst>
                <a:ext uri="{FF2B5EF4-FFF2-40B4-BE49-F238E27FC236}">
                  <a16:creationId xmlns:a16="http://schemas.microsoft.com/office/drawing/2014/main" id="{D92007BC-56E2-BE13-998A-5CEEBEB3918D}"/>
                </a:ext>
              </a:extLst>
            </p:cNvPr>
            <p:cNvSpPr/>
            <p:nvPr/>
          </p:nvSpPr>
          <p:spPr>
            <a:xfrm>
              <a:off x="7298858" y="986117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19FC12D-634C-EF08-57B4-8F6FC682DCF4}"/>
                </a:ext>
              </a:extLst>
            </p:cNvPr>
            <p:cNvSpPr txBox="1"/>
            <p:nvPr/>
          </p:nvSpPr>
          <p:spPr>
            <a:xfrm>
              <a:off x="7346691" y="1193186"/>
              <a:ext cx="1616121" cy="53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A2.3 Application des bases et vernis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559241" y="2190101"/>
            <a:ext cx="5700748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Préparation et application des peintures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387831" y="3504353"/>
            <a:ext cx="3722760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3 Intervention sur les inamovibles et les vitrages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46678" y="1190763"/>
              <a:ext cx="1513395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Remplacement d’éléments inamovibles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2390250" y="3788329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16306" y="1167767"/>
              <a:ext cx="1543767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Remplacement et réparation de vitrages</a:t>
              </a:r>
            </a:p>
          </p:txBody>
        </p:sp>
      </p:grp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61310E50-4E60-80BD-F44F-6A7BAE259B7A}"/>
              </a:ext>
            </a:extLst>
          </p:cNvPr>
          <p:cNvSpPr/>
          <p:nvPr/>
        </p:nvSpPr>
        <p:spPr>
          <a:xfrm>
            <a:off x="4417463" y="3500346"/>
            <a:ext cx="3722760" cy="230733"/>
          </a:xfrm>
          <a:prstGeom prst="flowChartAlternateProcess">
            <a:avLst/>
          </a:prstGeom>
          <a:solidFill>
            <a:srgbClr val="FFE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4 Diagnostic et communication technique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6D8AE13-3D46-C429-CF40-08EEB1817519}"/>
              </a:ext>
            </a:extLst>
          </p:cNvPr>
          <p:cNvGrpSpPr/>
          <p:nvPr/>
        </p:nvGrpSpPr>
        <p:grpSpPr>
          <a:xfrm>
            <a:off x="4417463" y="3788329"/>
            <a:ext cx="1720341" cy="1102948"/>
            <a:chOff x="5442459" y="1138518"/>
            <a:chExt cx="1720341" cy="1502378"/>
          </a:xfrm>
          <a:solidFill>
            <a:srgbClr val="FFE599"/>
          </a:solidFill>
        </p:grpSpPr>
        <p:sp>
          <p:nvSpPr>
            <p:cNvPr id="86" name="Organigramme : Alternative 85">
              <a:extLst>
                <a:ext uri="{FF2B5EF4-FFF2-40B4-BE49-F238E27FC236}">
                  <a16:creationId xmlns:a16="http://schemas.microsoft.com/office/drawing/2014/main" id="{91E30F0A-0D39-70EF-922C-5475674E09ED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3BA2D74E-E243-D547-4FA2-22339B1FA19B}"/>
                </a:ext>
              </a:extLst>
            </p:cNvPr>
            <p:cNvSpPr txBox="1"/>
            <p:nvPr/>
          </p:nvSpPr>
          <p:spPr>
            <a:xfrm>
              <a:off x="5546678" y="1273490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A4.1 Communication technique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B745EB7-CEEE-49EA-2239-D535977BF14E}"/>
              </a:ext>
            </a:extLst>
          </p:cNvPr>
          <p:cNvGrpSpPr/>
          <p:nvPr/>
        </p:nvGrpSpPr>
        <p:grpSpPr>
          <a:xfrm>
            <a:off x="6419882" y="3790237"/>
            <a:ext cx="1720341" cy="1102948"/>
            <a:chOff x="5442459" y="1138518"/>
            <a:chExt cx="1720341" cy="1502378"/>
          </a:xfrm>
          <a:solidFill>
            <a:srgbClr val="FFE599"/>
          </a:solidFill>
        </p:grpSpPr>
        <p:sp>
          <p:nvSpPr>
            <p:cNvPr id="89" name="Organigramme : Alternative 88">
              <a:extLst>
                <a:ext uri="{FF2B5EF4-FFF2-40B4-BE49-F238E27FC236}">
                  <a16:creationId xmlns:a16="http://schemas.microsoft.com/office/drawing/2014/main" id="{F8E7D938-1A08-6350-0656-76BAB0AC4247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58A77BA-C418-977E-93EF-06C673B3CBB8}"/>
                </a:ext>
              </a:extLst>
            </p:cNvPr>
            <p:cNvSpPr txBox="1"/>
            <p:nvPr/>
          </p:nvSpPr>
          <p:spPr>
            <a:xfrm>
              <a:off x="5545931" y="1321858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A4.2 Analyse des trains roulants et de la structure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6444967" y="2377953"/>
            <a:ext cx="249048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/>
              <a:t>BAC PRO  CARROSSIER PEINTRE  AUTOMOBILE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E25809-AB3C-F706-F808-BBED55165EF0}"/>
              </a:ext>
            </a:extLst>
          </p:cNvPr>
          <p:cNvSpPr/>
          <p:nvPr/>
        </p:nvSpPr>
        <p:spPr>
          <a:xfrm>
            <a:off x="6606517" y="3088845"/>
            <a:ext cx="2167381" cy="279076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728BD0-0E19-D5D3-13DD-1CBDEFF62B76}"/>
              </a:ext>
            </a:extLst>
          </p:cNvPr>
          <p:cNvSpPr txBox="1"/>
          <p:nvPr/>
        </p:nvSpPr>
        <p:spPr>
          <a:xfrm>
            <a:off x="6589554" y="3086848"/>
            <a:ext cx="2201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200" dirty="0"/>
              <a:t>Niveaux d’autonomie supérieurs</a:t>
            </a:r>
          </a:p>
        </p:txBody>
      </p:sp>
    </p:spTree>
    <p:extLst>
      <p:ext uri="{BB962C8B-B14F-4D97-AF65-F5344CB8AC3E}">
        <p14:creationId xmlns:p14="http://schemas.microsoft.com/office/powerpoint/2010/main" val="16021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84" grpId="0" animBg="1"/>
      <p:bldP spid="3" grpId="0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2149098" y="2248584"/>
            <a:ext cx="484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écriture plus simple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273313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9E6C9EA-D429-18DB-E9DA-EA81D44B1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1625">
            <a:off x="6270107" y="2065099"/>
            <a:ext cx="2139756" cy="2604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69BA8B1-4E9E-E230-C67B-4CAB2CDD5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0826">
            <a:off x="5782061" y="1943874"/>
            <a:ext cx="2081634" cy="2534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91F954-B8C3-20C5-6A0E-54A76CE4A0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213">
            <a:off x="4775999" y="1697196"/>
            <a:ext cx="2139755" cy="2604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E5BE2A-1D65-2F5F-1D38-1D43CF1FF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308">
            <a:off x="4086153" y="1566967"/>
            <a:ext cx="2045861" cy="2490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3EA6EEB-0228-1735-C08C-FB589820E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706" y="1530155"/>
            <a:ext cx="2139755" cy="2604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3C6F98-B5E7-4ED0-CE8C-E83FBAE8B1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0406">
            <a:off x="2218954" y="1602858"/>
            <a:ext cx="2020314" cy="2459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A28077-1CF3-35B4-2366-E04E9F58F9F6}"/>
              </a:ext>
            </a:extLst>
          </p:cNvPr>
          <p:cNvSpPr txBox="1"/>
          <p:nvPr/>
        </p:nvSpPr>
        <p:spPr>
          <a:xfrm>
            <a:off x="155478" y="935391"/>
            <a:ext cx="877391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dans le référentiel du bac pro réparation des carrosseries (2007) :  1 Activité sur 8 pages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A7FBC9-F188-9EC6-5710-2C92A112E2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6356">
            <a:off x="1357912" y="1736832"/>
            <a:ext cx="2018620" cy="2457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0083C85-65C7-6622-B0F6-4D73E7B0C2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900">
            <a:off x="539855" y="1877439"/>
            <a:ext cx="2112509" cy="2571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98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60DE58-BA64-DA63-4507-DF25723C248F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simple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6F447B-D614-C131-188B-445A3DFA9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1" y="1127969"/>
            <a:ext cx="2809389" cy="38940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5D627B5-ED4E-2904-5094-E9945A70D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149" y="1127969"/>
            <a:ext cx="5478080" cy="1340557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B9F57D-31AC-C453-4F83-74E7D7165DA7}"/>
              </a:ext>
            </a:extLst>
          </p:cNvPr>
          <p:cNvSpPr/>
          <p:nvPr/>
        </p:nvSpPr>
        <p:spPr>
          <a:xfrm>
            <a:off x="3439161" y="2729783"/>
            <a:ext cx="5445068" cy="1687096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24B020-9182-E0EB-95FA-5C21ED29A488}"/>
              </a:ext>
            </a:extLst>
          </p:cNvPr>
          <p:cNvSpPr txBox="1"/>
          <p:nvPr/>
        </p:nvSpPr>
        <p:spPr>
          <a:xfrm>
            <a:off x="3927377" y="325016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Description de ce qui va être demandé à l’élève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FD6B7AB-6B57-128A-C24E-A8D6E5560462}"/>
              </a:ext>
            </a:extLst>
          </p:cNvPr>
          <p:cNvSpPr/>
          <p:nvPr/>
        </p:nvSpPr>
        <p:spPr>
          <a:xfrm>
            <a:off x="225478" y="1090468"/>
            <a:ext cx="2881209" cy="749692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A28077-1CF3-35B4-2366-E04E9F58F9F6}"/>
              </a:ext>
            </a:extLst>
          </p:cNvPr>
          <p:cNvSpPr txBox="1"/>
          <p:nvPr/>
        </p:nvSpPr>
        <p:spPr>
          <a:xfrm>
            <a:off x="3339549" y="758637"/>
            <a:ext cx="53175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en CAP CARROSSIER  AUTOMOBILE </a:t>
            </a:r>
          </a:p>
        </p:txBody>
      </p:sp>
    </p:spTree>
    <p:extLst>
      <p:ext uri="{BB962C8B-B14F-4D97-AF65-F5344CB8AC3E}">
        <p14:creationId xmlns:p14="http://schemas.microsoft.com/office/powerpoint/2010/main" val="25873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6F447B-D614-C131-188B-445A3DFA9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1" y="1127969"/>
            <a:ext cx="2809389" cy="3894009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B9F57D-31AC-C453-4F83-74E7D7165DA7}"/>
              </a:ext>
            </a:extLst>
          </p:cNvPr>
          <p:cNvSpPr/>
          <p:nvPr/>
        </p:nvSpPr>
        <p:spPr>
          <a:xfrm>
            <a:off x="3439161" y="3144387"/>
            <a:ext cx="5445068" cy="1687096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24B020-9182-E0EB-95FA-5C21ED29A488}"/>
              </a:ext>
            </a:extLst>
          </p:cNvPr>
          <p:cNvSpPr txBox="1"/>
          <p:nvPr/>
        </p:nvSpPr>
        <p:spPr>
          <a:xfrm>
            <a:off x="3737500" y="361308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Conditions de réalisation pour mener à bien l’activité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FD6B7AB-6B57-128A-C24E-A8D6E5560462}"/>
              </a:ext>
            </a:extLst>
          </p:cNvPr>
          <p:cNvSpPr/>
          <p:nvPr/>
        </p:nvSpPr>
        <p:spPr>
          <a:xfrm>
            <a:off x="259771" y="1798247"/>
            <a:ext cx="2881209" cy="931536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FC14DD-FA74-917D-D20C-454115F3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161" y="1079207"/>
            <a:ext cx="5327705" cy="18670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59E5F0-F296-7337-7132-536FD40B2700}"/>
              </a:ext>
            </a:extLst>
          </p:cNvPr>
          <p:cNvSpPr txBox="1"/>
          <p:nvPr/>
        </p:nvSpPr>
        <p:spPr>
          <a:xfrm>
            <a:off x="3339549" y="758637"/>
            <a:ext cx="53175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en CAP CARROSSIER  AUTOMOBILE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E57B-3763-636C-F1ED-0A528F46D1FE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simple </a:t>
            </a:r>
          </a:p>
        </p:txBody>
      </p:sp>
    </p:spTree>
    <p:extLst>
      <p:ext uri="{BB962C8B-B14F-4D97-AF65-F5344CB8AC3E}">
        <p14:creationId xmlns:p14="http://schemas.microsoft.com/office/powerpoint/2010/main" val="917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6F447B-D614-C131-188B-445A3DFA9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1" y="1127969"/>
            <a:ext cx="2809389" cy="3894009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B9F57D-31AC-C453-4F83-74E7D7165DA7}"/>
              </a:ext>
            </a:extLst>
          </p:cNvPr>
          <p:cNvSpPr/>
          <p:nvPr/>
        </p:nvSpPr>
        <p:spPr>
          <a:xfrm>
            <a:off x="3439161" y="4221167"/>
            <a:ext cx="5445068" cy="781997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24B020-9182-E0EB-95FA-5C21ED29A488}"/>
              </a:ext>
            </a:extLst>
          </p:cNvPr>
          <p:cNvSpPr txBox="1"/>
          <p:nvPr/>
        </p:nvSpPr>
        <p:spPr>
          <a:xfrm>
            <a:off x="3782936" y="43780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Degré d’autonomie attendu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FD6B7AB-6B57-128A-C24E-A8D6E5560462}"/>
              </a:ext>
            </a:extLst>
          </p:cNvPr>
          <p:cNvSpPr/>
          <p:nvPr/>
        </p:nvSpPr>
        <p:spPr>
          <a:xfrm>
            <a:off x="259771" y="2709123"/>
            <a:ext cx="2809389" cy="170385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E57B-3763-636C-F1ED-0A528F46D1FE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simple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CE057D-C599-43B9-8FE8-CFBE43B04F90}"/>
              </a:ext>
            </a:extLst>
          </p:cNvPr>
          <p:cNvSpPr txBox="1"/>
          <p:nvPr/>
        </p:nvSpPr>
        <p:spPr>
          <a:xfrm>
            <a:off x="3916017" y="1216919"/>
            <a:ext cx="4572000" cy="298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Niveau d’autonomie 1 : </a:t>
            </a:r>
            <a:r>
              <a:rPr lang="fr-FR" sz="1100" b="1" dirty="0">
                <a:effectLst/>
                <a:latin typeface="+mj-lt"/>
                <a:ea typeface="Times New Roman" panose="02020603050405020304" pitchFamily="18" charset="0"/>
              </a:rPr>
              <a:t>Apprécier une réalisation</a:t>
            </a: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Ce niveau ne suppose en aucune manière une aptitude à participer à l’activité.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Niveau d’autonomie 2 : </a:t>
            </a:r>
            <a:r>
              <a:rPr lang="fr-FR" sz="1100" b="1" dirty="0">
                <a:effectLst/>
                <a:latin typeface="+mj-lt"/>
                <a:ea typeface="Times New Roman" panose="02020603050405020304" pitchFamily="18" charset="0"/>
              </a:rPr>
              <a:t>Participer à la réalisation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Assurer une partie restreinte de l’activité avec aide </a:t>
            </a: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Niveau d’autonomie 3 : </a:t>
            </a:r>
            <a:r>
              <a:rPr lang="fr-FR" sz="1100" b="1" dirty="0">
                <a:effectLst/>
                <a:latin typeface="+mj-lt"/>
                <a:ea typeface="Times New Roman" panose="02020603050405020304" pitchFamily="18" charset="0"/>
              </a:rPr>
              <a:t>Réaliser une activité simple</a:t>
            </a: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Réaliser, en autonomie, tout ou partie d’une activité pour les situations les plus courantes.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Niveau d’autonomie 4 : </a:t>
            </a:r>
            <a:r>
              <a:rPr lang="fr-FR" sz="1100" b="1" dirty="0">
                <a:effectLst/>
                <a:latin typeface="+mj-lt"/>
                <a:ea typeface="Times New Roman" panose="02020603050405020304" pitchFamily="18" charset="0"/>
              </a:rPr>
              <a:t>Réaliser une activité complexe 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</a:pPr>
            <a:r>
              <a:rPr lang="fr-FR" sz="1100" dirty="0">
                <a:effectLst/>
                <a:latin typeface="+mj-lt"/>
                <a:ea typeface="Times New Roman" panose="02020603050405020304" pitchFamily="18" charset="0"/>
              </a:rPr>
              <a:t>Maîtriser sur les plans techniques, procéduraux et décisionnels une activité comportant des prises de décisions multiples. </a:t>
            </a:r>
            <a:endParaRPr lang="fr-FR" sz="11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C6E81E-5639-9C7E-34CF-79AC9346B6F7}"/>
              </a:ext>
            </a:extLst>
          </p:cNvPr>
          <p:cNvSpPr txBox="1"/>
          <p:nvPr/>
        </p:nvSpPr>
        <p:spPr>
          <a:xfrm>
            <a:off x="3339549" y="830720"/>
            <a:ext cx="53175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en CAP CARROSSIER  AUTOMOBILE </a:t>
            </a:r>
          </a:p>
        </p:txBody>
      </p:sp>
    </p:spTree>
    <p:extLst>
      <p:ext uri="{BB962C8B-B14F-4D97-AF65-F5344CB8AC3E}">
        <p14:creationId xmlns:p14="http://schemas.microsoft.com/office/powerpoint/2010/main" val="37983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6F447B-D614-C131-188B-445A3DFA9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1" y="1127969"/>
            <a:ext cx="2809389" cy="3894009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B9F57D-31AC-C453-4F83-74E7D7165DA7}"/>
              </a:ext>
            </a:extLst>
          </p:cNvPr>
          <p:cNvSpPr/>
          <p:nvPr/>
        </p:nvSpPr>
        <p:spPr>
          <a:xfrm>
            <a:off x="3439161" y="4049485"/>
            <a:ext cx="5445068" cy="781997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24B020-9182-E0EB-95FA-5C21ED29A488}"/>
              </a:ext>
            </a:extLst>
          </p:cNvPr>
          <p:cNvSpPr txBox="1"/>
          <p:nvPr/>
        </p:nvSpPr>
        <p:spPr>
          <a:xfrm>
            <a:off x="3782936" y="41933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Description des résultats attendus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FD6B7AB-6B57-128A-C24E-A8D6E5560462}"/>
              </a:ext>
            </a:extLst>
          </p:cNvPr>
          <p:cNvSpPr/>
          <p:nvPr/>
        </p:nvSpPr>
        <p:spPr>
          <a:xfrm>
            <a:off x="338934" y="2834075"/>
            <a:ext cx="2809389" cy="2225404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E57B-3763-636C-F1ED-0A528F46D1FE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simple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5EAA92-8590-FC8E-E427-8300B137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677" y="819470"/>
            <a:ext cx="3751773" cy="315808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B13412-E671-059A-DB0B-7D41E39D99C7}"/>
              </a:ext>
            </a:extLst>
          </p:cNvPr>
          <p:cNvSpPr/>
          <p:nvPr/>
        </p:nvSpPr>
        <p:spPr>
          <a:xfrm>
            <a:off x="3534766" y="776970"/>
            <a:ext cx="5349463" cy="929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B310203-80F6-1882-B15B-3B12C4531C49}"/>
              </a:ext>
            </a:extLst>
          </p:cNvPr>
          <p:cNvSpPr/>
          <p:nvPr/>
        </p:nvSpPr>
        <p:spPr>
          <a:xfrm>
            <a:off x="3534765" y="1725598"/>
            <a:ext cx="5349463" cy="5812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041ADE7-0C40-05FE-8B07-871AE72AE972}"/>
              </a:ext>
            </a:extLst>
          </p:cNvPr>
          <p:cNvSpPr/>
          <p:nvPr/>
        </p:nvSpPr>
        <p:spPr>
          <a:xfrm>
            <a:off x="3534764" y="2309545"/>
            <a:ext cx="5349463" cy="2219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C699C6F-23D0-87F7-AC75-74199C1FA435}"/>
              </a:ext>
            </a:extLst>
          </p:cNvPr>
          <p:cNvSpPr/>
          <p:nvPr/>
        </p:nvSpPr>
        <p:spPr>
          <a:xfrm>
            <a:off x="3534766" y="2529842"/>
            <a:ext cx="5349463" cy="10328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8FFAF37-15F3-D51B-D4F0-81261AED5A9F}"/>
              </a:ext>
            </a:extLst>
          </p:cNvPr>
          <p:cNvSpPr/>
          <p:nvPr/>
        </p:nvSpPr>
        <p:spPr>
          <a:xfrm>
            <a:off x="3534766" y="3590223"/>
            <a:ext cx="5349463" cy="4060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6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6" grpId="0" animBg="1"/>
      <p:bldP spid="2" grpId="0" animBg="1"/>
      <p:bldP spid="4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CE9A74-5863-571D-9F74-00A3F114E27C}"/>
              </a:ext>
            </a:extLst>
          </p:cNvPr>
          <p:cNvSpPr txBox="1"/>
          <p:nvPr/>
        </p:nvSpPr>
        <p:spPr>
          <a:xfrm>
            <a:off x="1496639" y="1523723"/>
            <a:ext cx="61507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Évolution des référentiels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 baccalauréat professionnel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des CAP de la filière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white"/>
                </a:solidFill>
                <a:latin typeface="Calibri"/>
              </a:rPr>
              <a:t>Sébastien KONOPCZYNSKI - IEN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39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E57B-3763-636C-F1ED-0A528F46D1FE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CAP CAROSSIER AUTOMOBILE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A9E14E-4309-8154-30D7-C560436A52A9}"/>
              </a:ext>
            </a:extLst>
          </p:cNvPr>
          <p:cNvSpPr txBox="1"/>
          <p:nvPr/>
        </p:nvSpPr>
        <p:spPr>
          <a:xfrm>
            <a:off x="4572000" y="754273"/>
            <a:ext cx="375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BAC PRO CAROSSIER AUTOMOBILE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492C900-3667-8038-7D08-F02AB103E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76" y="1147095"/>
            <a:ext cx="2697132" cy="37216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AB258BD-FFCE-D359-5320-75AA3C91C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865" y="1090468"/>
            <a:ext cx="2680854" cy="39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E57B-3763-636C-F1ED-0A528F46D1FE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CAP CAROSSIER AUTOMOBILE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A9E14E-4309-8154-30D7-C560436A52A9}"/>
              </a:ext>
            </a:extLst>
          </p:cNvPr>
          <p:cNvSpPr txBox="1"/>
          <p:nvPr/>
        </p:nvSpPr>
        <p:spPr>
          <a:xfrm>
            <a:off x="4572000" y="754273"/>
            <a:ext cx="375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BAC PRO CAROSSIER AUTOMOBILE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C41D0C-2F1E-2CCD-994F-4E993A447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" y="1652735"/>
            <a:ext cx="3999659" cy="22684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802383-B402-D657-B8AA-12593AAEC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37" y="1652735"/>
            <a:ext cx="4633822" cy="23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50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E57B-3763-636C-F1ED-0A528F46D1FE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CAP CAROSSIER AUTOMOBILE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A9E14E-4309-8154-30D7-C560436A52A9}"/>
              </a:ext>
            </a:extLst>
          </p:cNvPr>
          <p:cNvSpPr txBox="1"/>
          <p:nvPr/>
        </p:nvSpPr>
        <p:spPr>
          <a:xfrm>
            <a:off x="4572000" y="754273"/>
            <a:ext cx="375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BAC PRO CAROSSIER AUTOMOBILE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FF7302-9C19-D7A5-9FBF-5E99EF5CE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8" y="1402836"/>
            <a:ext cx="3834221" cy="30824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A5A9A0-0D34-C827-DFF5-3CAE85312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096" y="1306286"/>
            <a:ext cx="3683597" cy="34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2012561" y="2248584"/>
            <a:ext cx="5118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blocs de compétences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792088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1720341" cy="920639"/>
            <a:chOff x="5442459" y="1138518"/>
            <a:chExt cx="1720341" cy="1154546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516307" y="1173741"/>
              <a:ext cx="1616121" cy="111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C1.1 Collecter les informations nécessaires à l’intervention</a:t>
              </a:r>
              <a:endParaRPr lang="fr-FR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2390249" y="1286781"/>
            <a:ext cx="1720341" cy="905117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87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C1.2 Appliquer la méthodologie de réparation</a:t>
              </a:r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4398608" y="1296985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536727" y="1387313"/>
              <a:ext cx="1512212" cy="62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C1.3 Remettre en conformité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729645A5-D3AB-3E81-B2C4-3C4545651779}"/>
              </a:ext>
            </a:extLst>
          </p:cNvPr>
          <p:cNvGrpSpPr/>
          <p:nvPr/>
        </p:nvGrpSpPr>
        <p:grpSpPr>
          <a:xfrm>
            <a:off x="6403115" y="1297168"/>
            <a:ext cx="2322683" cy="901410"/>
            <a:chOff x="5391151" y="1386116"/>
            <a:chExt cx="1720341" cy="1141473"/>
          </a:xfrm>
        </p:grpSpPr>
        <p:sp>
          <p:nvSpPr>
            <p:cNvPr id="61" name="Organigramme : Alternative 60">
              <a:extLst>
                <a:ext uri="{FF2B5EF4-FFF2-40B4-BE49-F238E27FC236}">
                  <a16:creationId xmlns:a16="http://schemas.microsoft.com/office/drawing/2014/main" id="{24CEDE07-9ADC-D62C-B380-CF662509D16A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3F2C734-58B1-032C-7EB8-149CEFD3BB65}"/>
                </a:ext>
              </a:extLst>
            </p:cNvPr>
            <p:cNvSpPr txBox="1"/>
            <p:nvPr/>
          </p:nvSpPr>
          <p:spPr>
            <a:xfrm>
              <a:off x="5495215" y="1643440"/>
              <a:ext cx="1512212" cy="62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C1.4 Contrôler la qualité de son intervention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247229" y="900979"/>
            <a:ext cx="8478571" cy="867930"/>
            <a:chOff x="5453553" y="1531303"/>
            <a:chExt cx="1724221" cy="3517453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53553" y="1531303"/>
              <a:ext cx="1616121" cy="351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BLOC 1 : Intervenir et réparer un élément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387830" y="2556369"/>
            <a:ext cx="1720341" cy="837996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C2.1 Réaliser la préparation des fonds et surfaces</a:t>
              </a: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559241" y="2190101"/>
            <a:ext cx="5700748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Préparer et appliquer des peintures</a:t>
            </a:r>
            <a:endParaRPr lang="fr-FR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387831" y="3504353"/>
            <a:ext cx="3722760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: Réparer les inamovibles et les vitrages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46679" y="1365965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C3.1 Remplacer un élément de structure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2390250" y="3788329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16306" y="1366637"/>
              <a:ext cx="1543767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C3.2 Mettre en conformité un vitrage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6417089" y="2542117"/>
            <a:ext cx="226784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/>
              <a:t>CAP CARROSSIER AUTOMOBILE </a:t>
            </a:r>
          </a:p>
        </p:txBody>
      </p:sp>
    </p:spTree>
    <p:extLst>
      <p:ext uri="{BB962C8B-B14F-4D97-AF65-F5344CB8AC3E}">
        <p14:creationId xmlns:p14="http://schemas.microsoft.com/office/powerpoint/2010/main" val="19637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1720341" cy="920639"/>
            <a:chOff x="5442459" y="1138518"/>
            <a:chExt cx="1720341" cy="1154546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516307" y="1173741"/>
              <a:ext cx="1616121" cy="111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C1.1 Collecter les informations nécessaires à l’intervention</a:t>
              </a:r>
              <a:endParaRPr lang="fr-FR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2390249" y="1286781"/>
            <a:ext cx="1720341" cy="905117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87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C1.2 Appliquer la méthodologie de réparation</a:t>
              </a:r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4398608" y="1296985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536727" y="1387313"/>
              <a:ext cx="1512212" cy="62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C1.3 Remettre en conformité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729645A5-D3AB-3E81-B2C4-3C4545651779}"/>
              </a:ext>
            </a:extLst>
          </p:cNvPr>
          <p:cNvGrpSpPr/>
          <p:nvPr/>
        </p:nvGrpSpPr>
        <p:grpSpPr>
          <a:xfrm>
            <a:off x="6403115" y="1297168"/>
            <a:ext cx="2322683" cy="901410"/>
            <a:chOff x="5391151" y="1386116"/>
            <a:chExt cx="1720341" cy="1141473"/>
          </a:xfrm>
        </p:grpSpPr>
        <p:sp>
          <p:nvSpPr>
            <p:cNvPr id="61" name="Organigramme : Alternative 60">
              <a:extLst>
                <a:ext uri="{FF2B5EF4-FFF2-40B4-BE49-F238E27FC236}">
                  <a16:creationId xmlns:a16="http://schemas.microsoft.com/office/drawing/2014/main" id="{24CEDE07-9ADC-D62C-B380-CF662509D16A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3F2C734-58B1-032C-7EB8-149CEFD3BB65}"/>
                </a:ext>
              </a:extLst>
            </p:cNvPr>
            <p:cNvSpPr txBox="1"/>
            <p:nvPr/>
          </p:nvSpPr>
          <p:spPr>
            <a:xfrm>
              <a:off x="5495215" y="1643440"/>
              <a:ext cx="1512212" cy="62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C1.4 Contrôler la qualité de son intervention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247229" y="900979"/>
            <a:ext cx="8478571" cy="599395"/>
            <a:chOff x="5453553" y="1531303"/>
            <a:chExt cx="1724221" cy="2429163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53553" y="1531303"/>
              <a:ext cx="1616121" cy="242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BLOC 1 : Intervenir et réparer un élément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387830" y="2556369"/>
            <a:ext cx="1720341" cy="837996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C2.1 Réaliser la préparation des fonds et surfaces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1FEBFAD-DB65-6C0F-2FE3-A142FABDEF09}"/>
              </a:ext>
            </a:extLst>
          </p:cNvPr>
          <p:cNvGrpSpPr/>
          <p:nvPr/>
        </p:nvGrpSpPr>
        <p:grpSpPr>
          <a:xfrm>
            <a:off x="2390249" y="2556368"/>
            <a:ext cx="1720341" cy="837998"/>
            <a:chOff x="5442459" y="1138519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0CA5CAA2-3E7D-01B9-6AFC-5B1F2B741B23}"/>
                </a:ext>
              </a:extLst>
            </p:cNvPr>
            <p:cNvSpPr/>
            <p:nvPr/>
          </p:nvSpPr>
          <p:spPr>
            <a:xfrm>
              <a:off x="5442459" y="1138519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53B803F-AB1F-2D04-5FD3-15B15997A640}"/>
                </a:ext>
              </a:extLst>
            </p:cNvPr>
            <p:cNvSpPr txBox="1"/>
            <p:nvPr/>
          </p:nvSpPr>
          <p:spPr>
            <a:xfrm>
              <a:off x="5486399" y="1208723"/>
              <a:ext cx="1616121" cy="104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C2.2 Appliquer les différents types de peinture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A25BF750-FC59-7CC0-CAAC-63D4B6A44D04}"/>
              </a:ext>
            </a:extLst>
          </p:cNvPr>
          <p:cNvGrpSpPr/>
          <p:nvPr/>
        </p:nvGrpSpPr>
        <p:grpSpPr>
          <a:xfrm>
            <a:off x="4399048" y="2556367"/>
            <a:ext cx="1720341" cy="838000"/>
            <a:chOff x="7298858" y="986117"/>
            <a:chExt cx="1720341" cy="1141474"/>
          </a:xfrm>
        </p:grpSpPr>
        <p:sp>
          <p:nvSpPr>
            <p:cNvPr id="73" name="Organigramme : Alternative 72">
              <a:extLst>
                <a:ext uri="{FF2B5EF4-FFF2-40B4-BE49-F238E27FC236}">
                  <a16:creationId xmlns:a16="http://schemas.microsoft.com/office/drawing/2014/main" id="{D92007BC-56E2-BE13-998A-5CEEBEB3918D}"/>
                </a:ext>
              </a:extLst>
            </p:cNvPr>
            <p:cNvSpPr/>
            <p:nvPr/>
          </p:nvSpPr>
          <p:spPr>
            <a:xfrm>
              <a:off x="7298858" y="986117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19FC12D-634C-EF08-57B4-8F6FC682DCF4}"/>
                </a:ext>
              </a:extLst>
            </p:cNvPr>
            <p:cNvSpPr txBox="1"/>
            <p:nvPr/>
          </p:nvSpPr>
          <p:spPr>
            <a:xfrm>
              <a:off x="7335979" y="1023061"/>
              <a:ext cx="1616121" cy="104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C2.3 Contrôler la conformité d’une application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559241" y="2190101"/>
            <a:ext cx="5700748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Préparer et appliquer des peintures</a:t>
            </a:r>
            <a:endParaRPr lang="fr-FR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387831" y="3504353"/>
            <a:ext cx="3722760" cy="230733"/>
          </a:xfrm>
          <a:prstGeom prst="flowChartAlternateProcess">
            <a:avLst/>
          </a:prstGeo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: Réparer les inamovibles et les vitrages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720341" cy="1102948"/>
            <a:chOff x="5442459" y="1138518"/>
            <a:chExt cx="1720341" cy="1502378"/>
          </a:xfr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46679" y="1365965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C3.1 Remplacer un élément de structure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2390250" y="3788329"/>
            <a:ext cx="1720341" cy="1102948"/>
            <a:chOff x="5442459" y="1138518"/>
            <a:chExt cx="1720341" cy="1502378"/>
          </a:xfrm>
          <a:pattFill prst="sphere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16306" y="1366637"/>
              <a:ext cx="1543767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C3.2 Mettre en conformité un vitrage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6341187" y="2555468"/>
            <a:ext cx="226784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/>
              <a:t>CAP PEINTRE  AUTOMOBILE </a:t>
            </a:r>
          </a:p>
        </p:txBody>
      </p:sp>
    </p:spTree>
    <p:extLst>
      <p:ext uri="{BB962C8B-B14F-4D97-AF65-F5344CB8AC3E}">
        <p14:creationId xmlns:p14="http://schemas.microsoft.com/office/powerpoint/2010/main" val="1619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1720341" cy="920639"/>
            <a:chOff x="5442459" y="1138518"/>
            <a:chExt cx="1720341" cy="1154546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516307" y="1173741"/>
              <a:ext cx="1616121" cy="111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C1.1 Collecter les informations nécessaires à l’intervention</a:t>
              </a:r>
              <a:endParaRPr lang="fr-FR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2390249" y="1286781"/>
            <a:ext cx="1720341" cy="905117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87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C1.2 Appliquer la méthodologie de réparation</a:t>
              </a:r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4398608" y="1296985"/>
            <a:ext cx="1720341" cy="90159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536727" y="1387313"/>
              <a:ext cx="1512212" cy="62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C1.3 Remettre en conformité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729645A5-D3AB-3E81-B2C4-3C4545651779}"/>
              </a:ext>
            </a:extLst>
          </p:cNvPr>
          <p:cNvGrpSpPr/>
          <p:nvPr/>
        </p:nvGrpSpPr>
        <p:grpSpPr>
          <a:xfrm>
            <a:off x="6403115" y="1297168"/>
            <a:ext cx="2322683" cy="901410"/>
            <a:chOff x="5391151" y="1386116"/>
            <a:chExt cx="1720341" cy="1141473"/>
          </a:xfrm>
        </p:grpSpPr>
        <p:sp>
          <p:nvSpPr>
            <p:cNvPr id="61" name="Organigramme : Alternative 60">
              <a:extLst>
                <a:ext uri="{FF2B5EF4-FFF2-40B4-BE49-F238E27FC236}">
                  <a16:creationId xmlns:a16="http://schemas.microsoft.com/office/drawing/2014/main" id="{24CEDE07-9ADC-D62C-B380-CF662509D16A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3F2C734-58B1-032C-7EB8-149CEFD3BB65}"/>
                </a:ext>
              </a:extLst>
            </p:cNvPr>
            <p:cNvSpPr txBox="1"/>
            <p:nvPr/>
          </p:nvSpPr>
          <p:spPr>
            <a:xfrm>
              <a:off x="5495215" y="1643440"/>
              <a:ext cx="1512212" cy="62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C1.4 Contrôler la qualité de son intervention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247229" y="900979"/>
            <a:ext cx="8478571" cy="599395"/>
            <a:chOff x="5453553" y="1531303"/>
            <a:chExt cx="1724221" cy="2429163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53553" y="1531303"/>
              <a:ext cx="1616121" cy="242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BLOC 1 : Intervenir et réparer un élément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387830" y="2556369"/>
            <a:ext cx="1720341" cy="837996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10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C2.1 Réaliser la préparation des fonds et surfaces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1FEBFAD-DB65-6C0F-2FE3-A142FABDEF09}"/>
              </a:ext>
            </a:extLst>
          </p:cNvPr>
          <p:cNvGrpSpPr/>
          <p:nvPr/>
        </p:nvGrpSpPr>
        <p:grpSpPr>
          <a:xfrm>
            <a:off x="2390249" y="2556368"/>
            <a:ext cx="1720341" cy="837998"/>
            <a:chOff x="5442459" y="1138519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0CA5CAA2-3E7D-01B9-6AFC-5B1F2B741B23}"/>
                </a:ext>
              </a:extLst>
            </p:cNvPr>
            <p:cNvSpPr/>
            <p:nvPr/>
          </p:nvSpPr>
          <p:spPr>
            <a:xfrm>
              <a:off x="5442459" y="1138519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53B803F-AB1F-2D04-5FD3-15B15997A640}"/>
                </a:ext>
              </a:extLst>
            </p:cNvPr>
            <p:cNvSpPr txBox="1"/>
            <p:nvPr/>
          </p:nvSpPr>
          <p:spPr>
            <a:xfrm>
              <a:off x="5486399" y="1208723"/>
              <a:ext cx="1616121" cy="104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C2.2 Appliquer les différents types de peinture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A25BF750-FC59-7CC0-CAAC-63D4B6A44D04}"/>
              </a:ext>
            </a:extLst>
          </p:cNvPr>
          <p:cNvGrpSpPr/>
          <p:nvPr/>
        </p:nvGrpSpPr>
        <p:grpSpPr>
          <a:xfrm>
            <a:off x="4399048" y="2556367"/>
            <a:ext cx="1720341" cy="838000"/>
            <a:chOff x="7298858" y="986117"/>
            <a:chExt cx="1720341" cy="1141474"/>
          </a:xfrm>
        </p:grpSpPr>
        <p:sp>
          <p:nvSpPr>
            <p:cNvPr id="73" name="Organigramme : Alternative 72">
              <a:extLst>
                <a:ext uri="{FF2B5EF4-FFF2-40B4-BE49-F238E27FC236}">
                  <a16:creationId xmlns:a16="http://schemas.microsoft.com/office/drawing/2014/main" id="{D92007BC-56E2-BE13-998A-5CEEBEB3918D}"/>
                </a:ext>
              </a:extLst>
            </p:cNvPr>
            <p:cNvSpPr/>
            <p:nvPr/>
          </p:nvSpPr>
          <p:spPr>
            <a:xfrm>
              <a:off x="7298858" y="986117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19FC12D-634C-EF08-57B4-8F6FC682DCF4}"/>
                </a:ext>
              </a:extLst>
            </p:cNvPr>
            <p:cNvSpPr txBox="1"/>
            <p:nvPr/>
          </p:nvSpPr>
          <p:spPr>
            <a:xfrm>
              <a:off x="7335979" y="1023061"/>
              <a:ext cx="1616121" cy="104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C2.3 Contrôler la conformité d’une application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559241" y="2190101"/>
            <a:ext cx="5700748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Préparer et appliquer des peintures</a:t>
            </a:r>
            <a:endParaRPr lang="fr-FR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387831" y="3504353"/>
            <a:ext cx="3722760" cy="23073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: Réparer les inamovibles et les vitrages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46679" y="1365965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C3.1 Remplacer un élément de structure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2390250" y="3788329"/>
            <a:ext cx="1720341" cy="110294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16306" y="1366637"/>
              <a:ext cx="1543767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C3.2 Mettre en conformité un vitrage</a:t>
              </a:r>
            </a:p>
          </p:txBody>
        </p:sp>
      </p:grp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61310E50-4E60-80BD-F44F-6A7BAE259B7A}"/>
              </a:ext>
            </a:extLst>
          </p:cNvPr>
          <p:cNvSpPr/>
          <p:nvPr/>
        </p:nvSpPr>
        <p:spPr>
          <a:xfrm>
            <a:off x="4417462" y="3500346"/>
            <a:ext cx="4539113" cy="230733"/>
          </a:xfrm>
          <a:prstGeom prst="flowChartAlternateProcess">
            <a:avLst/>
          </a:prstGeom>
          <a:solidFill>
            <a:srgbClr val="FFE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4 : Diagnostiquer et communiquer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6D8AE13-3D46-C429-CF40-08EEB1817519}"/>
              </a:ext>
            </a:extLst>
          </p:cNvPr>
          <p:cNvGrpSpPr/>
          <p:nvPr/>
        </p:nvGrpSpPr>
        <p:grpSpPr>
          <a:xfrm>
            <a:off x="4417464" y="3788329"/>
            <a:ext cx="1406890" cy="1102948"/>
            <a:chOff x="5442459" y="1138518"/>
            <a:chExt cx="1720341" cy="1502378"/>
          </a:xfrm>
          <a:solidFill>
            <a:srgbClr val="FFE599"/>
          </a:solidFill>
        </p:grpSpPr>
        <p:sp>
          <p:nvSpPr>
            <p:cNvPr id="86" name="Organigramme : Alternative 85">
              <a:extLst>
                <a:ext uri="{FF2B5EF4-FFF2-40B4-BE49-F238E27FC236}">
                  <a16:creationId xmlns:a16="http://schemas.microsoft.com/office/drawing/2014/main" id="{91E30F0A-0D39-70EF-922C-5475674E09ED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3BA2D74E-E243-D547-4FA2-22339B1FA19B}"/>
                </a:ext>
              </a:extLst>
            </p:cNvPr>
            <p:cNvSpPr txBox="1"/>
            <p:nvPr/>
          </p:nvSpPr>
          <p:spPr>
            <a:xfrm>
              <a:off x="5546678" y="1273490"/>
              <a:ext cx="1513395" cy="104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C4.1 Analyser une estimation des travaux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B745EB7-CEEE-49EA-2239-D535977BF14E}"/>
              </a:ext>
            </a:extLst>
          </p:cNvPr>
          <p:cNvGrpSpPr/>
          <p:nvPr/>
        </p:nvGrpSpPr>
        <p:grpSpPr>
          <a:xfrm>
            <a:off x="5912159" y="3790237"/>
            <a:ext cx="1459835" cy="1102948"/>
            <a:chOff x="5074867" y="1138518"/>
            <a:chExt cx="1720341" cy="1502378"/>
          </a:xfrm>
          <a:solidFill>
            <a:srgbClr val="FFE599"/>
          </a:solidFill>
        </p:grpSpPr>
        <p:sp>
          <p:nvSpPr>
            <p:cNvPr id="89" name="Organigramme : Alternative 88">
              <a:extLst>
                <a:ext uri="{FF2B5EF4-FFF2-40B4-BE49-F238E27FC236}">
                  <a16:creationId xmlns:a16="http://schemas.microsoft.com/office/drawing/2014/main" id="{F8E7D938-1A08-6350-0656-76BAB0AC4247}"/>
                </a:ext>
              </a:extLst>
            </p:cNvPr>
            <p:cNvSpPr/>
            <p:nvPr/>
          </p:nvSpPr>
          <p:spPr>
            <a:xfrm>
              <a:off x="5074867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58A77BA-C418-977E-93EF-06C673B3CBB8}"/>
                </a:ext>
              </a:extLst>
            </p:cNvPr>
            <p:cNvSpPr txBox="1"/>
            <p:nvPr/>
          </p:nvSpPr>
          <p:spPr>
            <a:xfrm>
              <a:off x="5178340" y="1178234"/>
              <a:ext cx="1513395" cy="1360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C4.2 Communiquer à l’interne et à l’externe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6444968" y="2377953"/>
            <a:ext cx="226784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/>
              <a:t>BAC PRO  CARROSSIER PEINTRE  AUTOMOBILE 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CDC17E7B-6675-4484-B810-6A696B9DDF44}"/>
              </a:ext>
            </a:extLst>
          </p:cNvPr>
          <p:cNvSpPr/>
          <p:nvPr/>
        </p:nvSpPr>
        <p:spPr>
          <a:xfrm>
            <a:off x="7459799" y="3799006"/>
            <a:ext cx="1453014" cy="1102948"/>
          </a:xfrm>
          <a:prstGeom prst="flowChartAlternateProcess">
            <a:avLst/>
          </a:prstGeom>
          <a:solidFill>
            <a:srgbClr val="FFE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37BAA8-D082-0A17-2C3A-85DFE4BFFB51}"/>
              </a:ext>
            </a:extLst>
          </p:cNvPr>
          <p:cNvSpPr txBox="1"/>
          <p:nvPr/>
        </p:nvSpPr>
        <p:spPr>
          <a:xfrm>
            <a:off x="7541912" y="3819394"/>
            <a:ext cx="1284226" cy="1054263"/>
          </a:xfrm>
          <a:prstGeom prst="rect">
            <a:avLst/>
          </a:prstGeom>
          <a:solidFill>
            <a:srgbClr val="FFE5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fr-FR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C4.3 Interpréter des valeurs à la suite d’un contrôle de la structure et des trains roulants</a:t>
            </a:r>
          </a:p>
        </p:txBody>
      </p:sp>
    </p:spTree>
    <p:extLst>
      <p:ext uri="{BB962C8B-B14F-4D97-AF65-F5344CB8AC3E}">
        <p14:creationId xmlns:p14="http://schemas.microsoft.com/office/powerpoint/2010/main" val="10669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84" grpId="0" animBg="1"/>
      <p:bldP spid="3" grpId="0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2149098" y="2248584"/>
            <a:ext cx="484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écriture plus simple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3601225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EE966B9-87F2-7A18-E584-EA0245678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6" y="1137090"/>
            <a:ext cx="3162916" cy="39049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60DE58-BA64-DA63-4507-DF25723C248F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simple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B9F57D-31AC-C453-4F83-74E7D7165DA7}"/>
              </a:ext>
            </a:extLst>
          </p:cNvPr>
          <p:cNvSpPr/>
          <p:nvPr/>
        </p:nvSpPr>
        <p:spPr>
          <a:xfrm>
            <a:off x="3490843" y="3345343"/>
            <a:ext cx="5445068" cy="1687096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24B020-9182-E0EB-95FA-5C21ED29A488}"/>
              </a:ext>
            </a:extLst>
          </p:cNvPr>
          <p:cNvSpPr txBox="1"/>
          <p:nvPr/>
        </p:nvSpPr>
        <p:spPr>
          <a:xfrm>
            <a:off x="3927377" y="379539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Liste des compétences détaillées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Activités en lien </a:t>
            </a:r>
            <a:endParaRPr lang="fr-FR" sz="1800" b="1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FD6B7AB-6B57-128A-C24E-A8D6E5560462}"/>
              </a:ext>
            </a:extLst>
          </p:cNvPr>
          <p:cNvSpPr/>
          <p:nvPr/>
        </p:nvSpPr>
        <p:spPr>
          <a:xfrm>
            <a:off x="110020" y="1103914"/>
            <a:ext cx="3229529" cy="1184925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A28077-1CF3-35B4-2366-E04E9F58F9F6}"/>
              </a:ext>
            </a:extLst>
          </p:cNvPr>
          <p:cNvSpPr txBox="1"/>
          <p:nvPr/>
        </p:nvSpPr>
        <p:spPr>
          <a:xfrm>
            <a:off x="3339549" y="758637"/>
            <a:ext cx="53175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en CAP CARROSSIER  AUTOMOBILE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3630F5-40BD-578B-D992-DC8AFA0F6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060" y="1103914"/>
            <a:ext cx="5076634" cy="18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68BB56C-C9BF-F12C-FCF1-344DE14B8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45" y="1069461"/>
            <a:ext cx="3209947" cy="39629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60DE58-BA64-DA63-4507-DF25723C248F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simple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B9F57D-31AC-C453-4F83-74E7D7165DA7}"/>
              </a:ext>
            </a:extLst>
          </p:cNvPr>
          <p:cNvSpPr/>
          <p:nvPr/>
        </p:nvSpPr>
        <p:spPr>
          <a:xfrm>
            <a:off x="3490843" y="2658007"/>
            <a:ext cx="5445068" cy="2374431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FD6B7AB-6B57-128A-C24E-A8D6E5560462}"/>
              </a:ext>
            </a:extLst>
          </p:cNvPr>
          <p:cNvSpPr/>
          <p:nvPr/>
        </p:nvSpPr>
        <p:spPr>
          <a:xfrm>
            <a:off x="128863" y="2234136"/>
            <a:ext cx="3229529" cy="724885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A28077-1CF3-35B4-2366-E04E9F58F9F6}"/>
              </a:ext>
            </a:extLst>
          </p:cNvPr>
          <p:cNvSpPr txBox="1"/>
          <p:nvPr/>
        </p:nvSpPr>
        <p:spPr>
          <a:xfrm>
            <a:off x="3339549" y="758637"/>
            <a:ext cx="53175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en CAP CARROSSIER  AUTOMOBILE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B04F70-EF81-5C95-68CA-8F230E366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880" y="1234349"/>
            <a:ext cx="5445068" cy="12557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E0A54B-70E7-67AB-35CF-019BF6AE5FFA}"/>
              </a:ext>
            </a:extLst>
          </p:cNvPr>
          <p:cNvSpPr txBox="1"/>
          <p:nvPr/>
        </p:nvSpPr>
        <p:spPr>
          <a:xfrm>
            <a:off x="3712299" y="2734084"/>
            <a:ext cx="4572000" cy="2222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100" b="1" dirty="0">
                <a:latin typeface="+mj-lt"/>
                <a:ea typeface="Times New Roman" panose="02020603050405020304" pitchFamily="18" charset="0"/>
              </a:rPr>
              <a:t>Connaissances mobilisées et niveaux : </a:t>
            </a:r>
          </a:p>
          <a:p>
            <a:pPr algn="just">
              <a:lnSpc>
                <a:spcPct val="115000"/>
              </a:lnSpc>
            </a:pPr>
            <a:r>
              <a:rPr lang="fr-FR" sz="1100" b="1" dirty="0">
                <a:latin typeface="+mj-lt"/>
                <a:ea typeface="Times New Roman" panose="02020603050405020304" pitchFamily="18" charset="0"/>
              </a:rPr>
              <a:t>Information :</a:t>
            </a:r>
          </a:p>
          <a:p>
            <a:pPr algn="just">
              <a:lnSpc>
                <a:spcPct val="115000"/>
              </a:lnSpc>
            </a:pPr>
            <a:r>
              <a:rPr lang="fr-FR" sz="1100" dirty="0">
                <a:latin typeface="+mj-lt"/>
                <a:ea typeface="Times New Roman" panose="02020603050405020304" pitchFamily="18" charset="0"/>
              </a:rPr>
              <a:t>« Niveau 1 » Description, Identification</a:t>
            </a:r>
          </a:p>
          <a:p>
            <a:pPr algn="just">
              <a:lnSpc>
                <a:spcPct val="115000"/>
              </a:lnSpc>
            </a:pPr>
            <a:endParaRPr lang="fr-FR" sz="11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100" b="1" dirty="0">
                <a:latin typeface="+mj-lt"/>
                <a:ea typeface="Times New Roman" panose="02020603050405020304" pitchFamily="18" charset="0"/>
              </a:rPr>
              <a:t>Compréhension :</a:t>
            </a:r>
          </a:p>
          <a:p>
            <a:pPr algn="just">
              <a:lnSpc>
                <a:spcPct val="115000"/>
              </a:lnSpc>
            </a:pPr>
            <a:r>
              <a:rPr lang="fr-FR" sz="1100" dirty="0">
                <a:latin typeface="+mj-lt"/>
                <a:ea typeface="Times New Roman" panose="02020603050405020304" pitchFamily="18" charset="0"/>
              </a:rPr>
              <a:t>« Niveau 2 » </a:t>
            </a:r>
          </a:p>
          <a:p>
            <a:pPr algn="just">
              <a:lnSpc>
                <a:spcPct val="115000"/>
              </a:lnSpc>
            </a:pPr>
            <a:r>
              <a:rPr lang="fr-FR" sz="1100" dirty="0">
                <a:latin typeface="+mj-lt"/>
                <a:ea typeface="Times New Roman" panose="02020603050405020304" pitchFamily="18" charset="0"/>
              </a:rPr>
              <a:t>Explication, Interprétation, Lecture, Reconnaissance, Utilisation</a:t>
            </a:r>
          </a:p>
          <a:p>
            <a:pPr algn="just">
              <a:lnSpc>
                <a:spcPct val="115000"/>
              </a:lnSpc>
            </a:pPr>
            <a:endParaRPr lang="fr-FR" sz="11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100" b="1" dirty="0">
                <a:latin typeface="+mj-lt"/>
                <a:ea typeface="Times New Roman" panose="02020603050405020304" pitchFamily="18" charset="0"/>
              </a:rPr>
              <a:t>Application :</a:t>
            </a:r>
          </a:p>
          <a:p>
            <a:pPr algn="just">
              <a:lnSpc>
                <a:spcPct val="115000"/>
              </a:lnSpc>
            </a:pPr>
            <a:r>
              <a:rPr lang="fr-FR" sz="1100" dirty="0">
                <a:latin typeface="+mj-lt"/>
                <a:ea typeface="Times New Roman" panose="02020603050405020304" pitchFamily="18" charset="0"/>
              </a:rPr>
              <a:t>« Niveau 3 »</a:t>
            </a:r>
          </a:p>
          <a:p>
            <a:pPr algn="just">
              <a:lnSpc>
                <a:spcPct val="115000"/>
              </a:lnSpc>
            </a:pPr>
            <a:r>
              <a:rPr lang="fr-FR" sz="1100" dirty="0">
                <a:latin typeface="+mj-lt"/>
                <a:ea typeface="Times New Roman" panose="02020603050405020304" pitchFamily="18" charset="0"/>
              </a:rPr>
              <a:t>Application, Calcul, Détermination</a:t>
            </a:r>
          </a:p>
        </p:txBody>
      </p:sp>
    </p:spTree>
    <p:extLst>
      <p:ext uri="{BB962C8B-B14F-4D97-AF65-F5344CB8AC3E}">
        <p14:creationId xmlns:p14="http://schemas.microsoft.com/office/powerpoint/2010/main" val="2955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RÉFERENTIELS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C9914A3-724A-8F02-41EF-D8A6040833CA}"/>
              </a:ext>
            </a:extLst>
          </p:cNvPr>
          <p:cNvSpPr txBox="1"/>
          <p:nvPr/>
        </p:nvSpPr>
        <p:spPr>
          <a:xfrm>
            <a:off x="5559478" y="1304699"/>
            <a:ext cx="29399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600" dirty="0">
                <a:solidFill>
                  <a:srgbClr val="3D7CC9"/>
                </a:solidFill>
              </a:rPr>
              <a:t>CAP RÉPARATION DES CARROSSERIES (2007)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51548C3-A7B5-5969-B21C-C8DBD935450B}"/>
              </a:ext>
            </a:extLst>
          </p:cNvPr>
          <p:cNvSpPr txBox="1"/>
          <p:nvPr/>
        </p:nvSpPr>
        <p:spPr>
          <a:xfrm>
            <a:off x="291386" y="1249206"/>
            <a:ext cx="420522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600" dirty="0">
                <a:solidFill>
                  <a:srgbClr val="3D7CC9"/>
                </a:solidFill>
              </a:rPr>
              <a:t>BAC PRO RÉPARATION</a:t>
            </a:r>
          </a:p>
          <a:p>
            <a:pPr algn="ctr">
              <a:buClr>
                <a:srgbClr val="683086"/>
              </a:buClr>
            </a:pPr>
            <a:r>
              <a:rPr lang="fr-FR" sz="1600" dirty="0">
                <a:solidFill>
                  <a:srgbClr val="3D7CC9"/>
                </a:solidFill>
              </a:rPr>
              <a:t> DES CARROSSERIES (2008) </a:t>
            </a:r>
          </a:p>
        </p:txBody>
      </p:sp>
      <p:sp>
        <p:nvSpPr>
          <p:cNvPr id="6" name="Flèche : double flèche horizontale 5">
            <a:extLst>
              <a:ext uri="{FF2B5EF4-FFF2-40B4-BE49-F238E27FC236}">
                <a16:creationId xmlns:a16="http://schemas.microsoft.com/office/drawing/2014/main" id="{D53B9F71-249A-CE6B-9113-E79D4910784D}"/>
              </a:ext>
            </a:extLst>
          </p:cNvPr>
          <p:cNvSpPr/>
          <p:nvPr/>
        </p:nvSpPr>
        <p:spPr>
          <a:xfrm>
            <a:off x="2910027" y="2775925"/>
            <a:ext cx="1485245" cy="830996"/>
          </a:xfrm>
          <a:prstGeom prst="leftRightArrow">
            <a:avLst>
              <a:gd name="adj1" fmla="val 50000"/>
              <a:gd name="adj2" fmla="val 498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46DD2E9-8EB4-2297-C440-F625C9EDB732}"/>
              </a:ext>
            </a:extLst>
          </p:cNvPr>
          <p:cNvCxnSpPr>
            <a:cxnSpLocks/>
          </p:cNvCxnSpPr>
          <p:nvPr/>
        </p:nvCxnSpPr>
        <p:spPr>
          <a:xfrm>
            <a:off x="3059038" y="2615536"/>
            <a:ext cx="1203380" cy="991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83834DC-E2DF-A5A1-771E-FD21FA563204}"/>
              </a:ext>
            </a:extLst>
          </p:cNvPr>
          <p:cNvCxnSpPr>
            <a:cxnSpLocks/>
          </p:cNvCxnSpPr>
          <p:nvPr/>
        </p:nvCxnSpPr>
        <p:spPr>
          <a:xfrm flipV="1">
            <a:off x="3157647" y="2717583"/>
            <a:ext cx="1104771" cy="889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8110F27-1D71-A0C1-8222-29DDE5AEC872}"/>
              </a:ext>
            </a:extLst>
          </p:cNvPr>
          <p:cNvSpPr txBox="1"/>
          <p:nvPr/>
        </p:nvSpPr>
        <p:spPr>
          <a:xfrm>
            <a:off x="7388679" y="1412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5" name="Tableau 16">
            <a:extLst>
              <a:ext uri="{FF2B5EF4-FFF2-40B4-BE49-F238E27FC236}">
                <a16:creationId xmlns:a16="http://schemas.microsoft.com/office/drawing/2014/main" id="{DCE70E64-B773-E257-2824-D661A7F33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1428"/>
              </p:ext>
            </p:extLst>
          </p:nvPr>
        </p:nvGraphicFramePr>
        <p:xfrm>
          <a:off x="291991" y="1928926"/>
          <a:ext cx="434449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493">
                  <a:extLst>
                    <a:ext uri="{9D8B030D-6E8A-4147-A177-3AD203B41FA5}">
                      <a16:colId xmlns:a16="http://schemas.microsoft.com/office/drawing/2014/main" val="1311163257"/>
                    </a:ext>
                  </a:extLst>
                </a:gridCol>
              </a:tblGrid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Accueil du client et réception de son véhicule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60184"/>
                  </a:ext>
                </a:extLst>
              </a:tr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Remplacement, réparation des éléments détériorés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81420"/>
                  </a:ext>
                </a:extLst>
              </a:tr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Contrôle, réparation des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90685"/>
                  </a:ext>
                </a:extLst>
              </a:tr>
              <a:tr h="45302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Préparation, réalisation et contrôle de la mise en peinture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67621"/>
                  </a:ext>
                </a:extLst>
              </a:tr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Remise en conformité du véhicule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98894"/>
                  </a:ext>
                </a:extLst>
              </a:tr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Finalisation de l’intervention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95790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15E6E68A-6B5D-5647-7E39-76A91F3AC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62617"/>
              </p:ext>
            </p:extLst>
          </p:nvPr>
        </p:nvGraphicFramePr>
        <p:xfrm>
          <a:off x="5712153" y="2144345"/>
          <a:ext cx="308473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734">
                  <a:extLst>
                    <a:ext uri="{9D8B030D-6E8A-4147-A177-3AD203B41FA5}">
                      <a16:colId xmlns:a16="http://schemas.microsoft.com/office/drawing/2014/main" val="1311163257"/>
                    </a:ext>
                  </a:extLst>
                </a:gridCol>
              </a:tblGrid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Préparer l’intervention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60184"/>
                  </a:ext>
                </a:extLst>
              </a:tr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Déposer, reposer les éléments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81420"/>
                  </a:ext>
                </a:extLst>
              </a:tr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Réparer les éléments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90685"/>
                  </a:ext>
                </a:extLst>
              </a:tr>
              <a:tr h="45302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Préparer la mise en peinture du véhicule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67621"/>
                  </a:ext>
                </a:extLst>
              </a:tr>
              <a:tr h="2588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Préparer le véhicule à la livraison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98894"/>
                  </a:ext>
                </a:extLst>
              </a:tr>
            </a:tbl>
          </a:graphicData>
        </a:graphic>
      </p:graphicFrame>
      <p:sp>
        <p:nvSpPr>
          <p:cNvPr id="19" name="Double flèche horizontale 18">
            <a:extLst>
              <a:ext uri="{FF2B5EF4-FFF2-40B4-BE49-F238E27FC236}">
                <a16:creationId xmlns:a16="http://schemas.microsoft.com/office/drawing/2014/main" id="{A01B14AD-A3D8-F8D9-B2A6-EA942E7FED98}"/>
              </a:ext>
            </a:extLst>
          </p:cNvPr>
          <p:cNvSpPr/>
          <p:nvPr/>
        </p:nvSpPr>
        <p:spPr>
          <a:xfrm>
            <a:off x="4733447" y="3111228"/>
            <a:ext cx="881743" cy="51435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058B49E-CA96-B086-5893-E00298557196}"/>
              </a:ext>
            </a:extLst>
          </p:cNvPr>
          <p:cNvCxnSpPr/>
          <p:nvPr/>
        </p:nvCxnSpPr>
        <p:spPr>
          <a:xfrm>
            <a:off x="4841421" y="2988129"/>
            <a:ext cx="718057" cy="8001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1FDB8B-48B6-417E-932E-6DF9A338AA6E}"/>
              </a:ext>
            </a:extLst>
          </p:cNvPr>
          <p:cNvCxnSpPr>
            <a:cxnSpLocks/>
          </p:cNvCxnSpPr>
          <p:nvPr/>
        </p:nvCxnSpPr>
        <p:spPr>
          <a:xfrm flipV="1">
            <a:off x="4785495" y="3046639"/>
            <a:ext cx="718332" cy="68307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D9CFCBD5-F377-2A85-B71B-586D24B6ACC8}"/>
              </a:ext>
            </a:extLst>
          </p:cNvPr>
          <p:cNvSpPr txBox="1"/>
          <p:nvPr/>
        </p:nvSpPr>
        <p:spPr>
          <a:xfrm>
            <a:off x="0" y="739098"/>
            <a:ext cx="5238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Travail d’analyse des certifications existantes</a:t>
            </a:r>
          </a:p>
        </p:txBody>
      </p:sp>
    </p:spTree>
    <p:extLst>
      <p:ext uri="{BB962C8B-B14F-4D97-AF65-F5344CB8AC3E}">
        <p14:creationId xmlns:p14="http://schemas.microsoft.com/office/powerpoint/2010/main" val="12740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BA5C732-1172-2800-2F45-4C05C845C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8" y="1037546"/>
            <a:ext cx="3297682" cy="40712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60DE58-BA64-DA63-4507-DF25723C248F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simple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FD6B7AB-6B57-128A-C24E-A8D6E5560462}"/>
              </a:ext>
            </a:extLst>
          </p:cNvPr>
          <p:cNvSpPr/>
          <p:nvPr/>
        </p:nvSpPr>
        <p:spPr>
          <a:xfrm>
            <a:off x="110020" y="2955433"/>
            <a:ext cx="3424500" cy="2153406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A28077-1CF3-35B4-2366-E04E9F58F9F6}"/>
              </a:ext>
            </a:extLst>
          </p:cNvPr>
          <p:cNvSpPr txBox="1"/>
          <p:nvPr/>
        </p:nvSpPr>
        <p:spPr>
          <a:xfrm>
            <a:off x="3360523" y="937925"/>
            <a:ext cx="53175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en CAP CARROSSIER  AUTOMOBILE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383FC7-0942-8C89-4E37-15965FDD6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460" y="1405422"/>
            <a:ext cx="5396520" cy="352766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96026ED-6BC3-8ADB-8607-0B8BA483F7C6}"/>
              </a:ext>
            </a:extLst>
          </p:cNvPr>
          <p:cNvSpPr/>
          <p:nvPr/>
        </p:nvSpPr>
        <p:spPr>
          <a:xfrm>
            <a:off x="3534520" y="1405422"/>
            <a:ext cx="5452156" cy="4888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1F0E1FA-B4B7-66B9-DBCE-FAEECA5ECA4A}"/>
              </a:ext>
            </a:extLst>
          </p:cNvPr>
          <p:cNvSpPr/>
          <p:nvPr/>
        </p:nvSpPr>
        <p:spPr>
          <a:xfrm>
            <a:off x="3534765" y="1874154"/>
            <a:ext cx="5349463" cy="43270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876D3FB-92F2-FEE8-645B-0FC7D3EA2F42}"/>
              </a:ext>
            </a:extLst>
          </p:cNvPr>
          <p:cNvSpPr/>
          <p:nvPr/>
        </p:nvSpPr>
        <p:spPr>
          <a:xfrm>
            <a:off x="3522830" y="2304160"/>
            <a:ext cx="5349463" cy="10638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B31B5A-9DE3-50CA-940C-B1319689CA62}"/>
              </a:ext>
            </a:extLst>
          </p:cNvPr>
          <p:cNvSpPr/>
          <p:nvPr/>
        </p:nvSpPr>
        <p:spPr>
          <a:xfrm>
            <a:off x="3534765" y="3404163"/>
            <a:ext cx="5349463" cy="5265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06B5DB9-081C-68EA-E58B-BDD6ECA4B1F8}"/>
              </a:ext>
            </a:extLst>
          </p:cNvPr>
          <p:cNvSpPr/>
          <p:nvPr/>
        </p:nvSpPr>
        <p:spPr>
          <a:xfrm>
            <a:off x="3534765" y="3930754"/>
            <a:ext cx="5349463" cy="38815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0A4218D-A8E4-87D0-040D-AADBC3FBBEE9}"/>
              </a:ext>
            </a:extLst>
          </p:cNvPr>
          <p:cNvSpPr/>
          <p:nvPr/>
        </p:nvSpPr>
        <p:spPr>
          <a:xfrm>
            <a:off x="3585866" y="4318907"/>
            <a:ext cx="5349463" cy="5265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RÉFÉRENTIELS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E57B-3763-636C-F1ED-0A528F46D1FE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CAP CAROSSIER AUTOMOBILE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A9E14E-4309-8154-30D7-C560436A52A9}"/>
              </a:ext>
            </a:extLst>
          </p:cNvPr>
          <p:cNvSpPr txBox="1"/>
          <p:nvPr/>
        </p:nvSpPr>
        <p:spPr>
          <a:xfrm>
            <a:off x="4572000" y="754273"/>
            <a:ext cx="375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BAC PRO CAROSSIER AUTOMOBILE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553ECD-1845-8CEC-9447-9C1B38A00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" y="1090468"/>
            <a:ext cx="3171907" cy="3905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2EE137-F5EF-45B1-72CB-04465C850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504" y="1090468"/>
            <a:ext cx="2847503" cy="397352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A827385-80EB-ECA6-0ACD-22810F8B2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781" y="1090468"/>
            <a:ext cx="2906226" cy="39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2307950" y="2556421"/>
            <a:ext cx="452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NOUVEAUX OUTILS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213959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23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OUTILS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3AB954-22BB-E427-70E3-477007BD4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42" y="766732"/>
            <a:ext cx="2964206" cy="40927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779442-6E4E-A5BD-EB28-DA74E6DDC2B3}"/>
              </a:ext>
            </a:extLst>
          </p:cNvPr>
          <p:cNvSpPr txBox="1"/>
          <p:nvPr/>
        </p:nvSpPr>
        <p:spPr>
          <a:xfrm>
            <a:off x="4013982" y="2019064"/>
            <a:ext cx="4223664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cs typeface="+mn-cs"/>
              </a:rPr>
              <a:t>Tableau de synthèse des référentiels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fr-FR" sz="1800" b="1" dirty="0">
              <a:solidFill>
                <a:srgbClr val="070A0F"/>
              </a:solidFill>
              <a:cs typeface="+mn-cs"/>
            </a:endParaRP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solidFill>
                  <a:srgbClr val="070A0F"/>
                </a:solidFill>
              </a:rPr>
              <a:t>Description des savoirs associés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fr-FR" dirty="0">
              <a:solidFill>
                <a:srgbClr val="070A0F"/>
              </a:solidFill>
            </a:endParaRP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solidFill>
                  <a:srgbClr val="070A0F"/>
                </a:solidFill>
              </a:rPr>
              <a:t>Proposition d’organisation pédagogique</a:t>
            </a: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sz="1800" dirty="0">
              <a:solidFill>
                <a:srgbClr val="68308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2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23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OUTILS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89FD33-EEAB-018E-E431-6DD5A6CC9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2" y="1113083"/>
            <a:ext cx="3371152" cy="39614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FF49C7-ED41-1F16-7006-D276A38DE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531" y="1113083"/>
            <a:ext cx="2890544" cy="3961408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04431E2-73AB-FE23-A94E-83249342B950}"/>
              </a:ext>
            </a:extLst>
          </p:cNvPr>
          <p:cNvSpPr/>
          <p:nvPr/>
        </p:nvSpPr>
        <p:spPr>
          <a:xfrm>
            <a:off x="916710" y="4158112"/>
            <a:ext cx="1575334" cy="622435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D3D71D-FF25-3589-ED6B-E00D5AD0FB51}"/>
              </a:ext>
            </a:extLst>
          </p:cNvPr>
          <p:cNvSpPr/>
          <p:nvPr/>
        </p:nvSpPr>
        <p:spPr>
          <a:xfrm>
            <a:off x="2572286" y="4170944"/>
            <a:ext cx="1710058" cy="622435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CF4FF1C-6159-4B1B-C37C-292F959D9D89}"/>
              </a:ext>
            </a:extLst>
          </p:cNvPr>
          <p:cNvSpPr/>
          <p:nvPr/>
        </p:nvSpPr>
        <p:spPr>
          <a:xfrm>
            <a:off x="2551625" y="2031690"/>
            <a:ext cx="1844782" cy="622435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9CFE4B5-1060-76BD-6E4E-15B58BFE8550}"/>
              </a:ext>
            </a:extLst>
          </p:cNvPr>
          <p:cNvSpPr/>
          <p:nvPr/>
        </p:nvSpPr>
        <p:spPr>
          <a:xfrm>
            <a:off x="843036" y="2023289"/>
            <a:ext cx="1675754" cy="622435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FC3618-51BE-5501-E230-7D52E4E60F10}"/>
              </a:ext>
            </a:extLst>
          </p:cNvPr>
          <p:cNvSpPr txBox="1"/>
          <p:nvPr/>
        </p:nvSpPr>
        <p:spPr>
          <a:xfrm>
            <a:off x="-221500" y="778874"/>
            <a:ext cx="457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1" dirty="0">
                <a:cs typeface="+mn-cs"/>
              </a:rPr>
              <a:t>Tableau de synthèse des référentiels</a:t>
            </a:r>
          </a:p>
        </p:txBody>
      </p:sp>
    </p:spTree>
    <p:extLst>
      <p:ext uri="{BB962C8B-B14F-4D97-AF65-F5344CB8AC3E}">
        <p14:creationId xmlns:p14="http://schemas.microsoft.com/office/powerpoint/2010/main" val="19458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23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OUTILS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E5397D-6C64-4451-67F3-E95E6890E1F2}"/>
              </a:ext>
            </a:extLst>
          </p:cNvPr>
          <p:cNvSpPr txBox="1"/>
          <p:nvPr/>
        </p:nvSpPr>
        <p:spPr>
          <a:xfrm>
            <a:off x="4676247" y="1947383"/>
            <a:ext cx="4223664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fr-FR" sz="1800" b="1" dirty="0">
              <a:solidFill>
                <a:srgbClr val="070A0F"/>
              </a:solidFill>
              <a:cs typeface="+mn-cs"/>
            </a:endParaRP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solidFill>
                  <a:srgbClr val="070A0F"/>
                </a:solidFill>
              </a:rPr>
              <a:t>Description détaillée des savoirs associés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fr-FR" b="1" dirty="0">
              <a:solidFill>
                <a:srgbClr val="070A0F"/>
              </a:solidFill>
            </a:endParaRP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solidFill>
                  <a:srgbClr val="070A0F"/>
                </a:solidFill>
              </a:rPr>
              <a:t>Niveau attendu pour chaque diplôme</a:t>
            </a: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sz="1800" dirty="0">
              <a:solidFill>
                <a:srgbClr val="683086"/>
              </a:solidFill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4F2D545-CE0E-916C-24F3-D117C49AE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669" y="859563"/>
            <a:ext cx="3144197" cy="41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4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29B5B-36A0-C53A-8E02-044F5C9970E6}"/>
              </a:ext>
            </a:extLst>
          </p:cNvPr>
          <p:cNvSpPr txBox="1"/>
          <p:nvPr/>
        </p:nvSpPr>
        <p:spPr>
          <a:xfrm>
            <a:off x="236838" y="94593"/>
            <a:ext cx="23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OUTILS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DBE63F-46E6-4DC2-34C0-4E1339E4A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81" y="1212782"/>
            <a:ext cx="2754258" cy="37606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581815-B4BE-0804-D56B-0ABFFE116F1F}"/>
              </a:ext>
            </a:extLst>
          </p:cNvPr>
          <p:cNvSpPr txBox="1"/>
          <p:nvPr/>
        </p:nvSpPr>
        <p:spPr>
          <a:xfrm>
            <a:off x="-328862" y="812565"/>
            <a:ext cx="457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1" dirty="0">
                <a:solidFill>
                  <a:srgbClr val="070A0F"/>
                </a:solidFill>
              </a:rPr>
              <a:t>Propositions d’organisation pédagogique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C8EC74-AC7A-116F-4981-535CC754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899" y="1212782"/>
            <a:ext cx="3038546" cy="36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CE9A74-5863-571D-9F74-00A3F114E27C}"/>
              </a:ext>
            </a:extLst>
          </p:cNvPr>
          <p:cNvSpPr txBox="1"/>
          <p:nvPr/>
        </p:nvSpPr>
        <p:spPr>
          <a:xfrm>
            <a:off x="1496639" y="1523723"/>
            <a:ext cx="61507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Évolution des référentiels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 baccalauréat professionnel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des CAP de la filière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white"/>
                </a:solidFill>
                <a:latin typeface="Calibri"/>
              </a:rPr>
              <a:t>Sébastien KONOPCZYNSKI - IEN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2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RÉFERENTIELS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C3C095-961C-3848-5ED1-04910E838364}"/>
              </a:ext>
            </a:extLst>
          </p:cNvPr>
          <p:cNvSpPr txBox="1"/>
          <p:nvPr/>
        </p:nvSpPr>
        <p:spPr>
          <a:xfrm>
            <a:off x="0" y="739098"/>
            <a:ext cx="5238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Travail d’analyse des certifications existantes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8471FE6-9599-9830-B6F8-45E0745B6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08864"/>
              </p:ext>
            </p:extLst>
          </p:nvPr>
        </p:nvGraphicFramePr>
        <p:xfrm>
          <a:off x="588420" y="1383603"/>
          <a:ext cx="7607595" cy="3488642"/>
        </p:xfrm>
        <a:graphic>
          <a:graphicData uri="http://schemas.openxmlformats.org/drawingml/2006/table">
            <a:tbl>
              <a:tblPr firstRow="1" firstCol="1" bandRow="1"/>
              <a:tblGrid>
                <a:gridCol w="1841882">
                  <a:extLst>
                    <a:ext uri="{9D8B030D-6E8A-4147-A177-3AD203B41FA5}">
                      <a16:colId xmlns:a16="http://schemas.microsoft.com/office/drawing/2014/main" val="3857576930"/>
                    </a:ext>
                  </a:extLst>
                </a:gridCol>
                <a:gridCol w="2452273">
                  <a:extLst>
                    <a:ext uri="{9D8B030D-6E8A-4147-A177-3AD203B41FA5}">
                      <a16:colId xmlns:a16="http://schemas.microsoft.com/office/drawing/2014/main" val="997473961"/>
                    </a:ext>
                  </a:extLst>
                </a:gridCol>
                <a:gridCol w="1417110">
                  <a:extLst>
                    <a:ext uri="{9D8B030D-6E8A-4147-A177-3AD203B41FA5}">
                      <a16:colId xmlns:a16="http://schemas.microsoft.com/office/drawing/2014/main" val="1820210107"/>
                    </a:ext>
                  </a:extLst>
                </a:gridCol>
                <a:gridCol w="1896330">
                  <a:extLst>
                    <a:ext uri="{9D8B030D-6E8A-4147-A177-3AD203B41FA5}">
                      <a16:colId xmlns:a16="http://schemas.microsoft.com/office/drawing/2014/main" val="351133573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449580" indent="-226695" algn="ctr"/>
                      <a:r>
                        <a:rPr lang="fr-FR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Métiers / qualifications </a:t>
                      </a: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226695" algn="ctr"/>
                      <a:r>
                        <a:rPr lang="fr-FR" sz="9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Ministère Education nationale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226695" algn="ctr"/>
                      <a:r>
                        <a:rPr lang="fr-FR" sz="9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Ministère du Travail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226695" algn="ctr"/>
                      <a:r>
                        <a:rPr lang="fr-FR" sz="9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ANFA</a:t>
                      </a:r>
                      <a:endParaRPr lang="fr-FR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95148"/>
                  </a:ext>
                </a:extLst>
              </a:tr>
              <a:tr h="48580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Carrossier Peintre</a:t>
                      </a: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BAC PRO Réparation des carrosseries en alternance (Niveau 4 RNCP) avec expérience professionnelle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226695" algn="ctr"/>
                      <a:r>
                        <a:rPr lang="fr-FR" sz="9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0" marR="3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TFP Carrossier Peintre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(Niveau 4 RNCP)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98254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Tôlier confirmé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Peintre confirmé</a:t>
                      </a:r>
                    </a:p>
                    <a:p>
                      <a:pPr algn="ctr"/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BAC PRO Réparation des carrosseries en alternance( Niveau 4 RNCP)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226695" algn="ctr"/>
                      <a:r>
                        <a:rPr lang="fr-FR" sz="9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0" marR="3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CQP Tôlier confirmé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CQP Peintre en carrosserie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(Niveau 4 RNCP)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956382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Tôlier spécialiste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Peintre spécialiste </a:t>
                      </a: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BAC PRO Réparation des carrosseries sous statut scolaire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(Niveau 4 RNCP)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CAP Réparation des carrosseries complété d’une pratique professionnelle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(Niveau 3 RNCP)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CAP Peinture en carrosserie complété d’une pratique professionnelle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(Niveau 3 RNCP)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CQP Tôlier spécialiste</a:t>
                      </a:r>
                    </a:p>
                    <a:p>
                      <a:pPr algn="ctr"/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CQP Peintre spécialiste</a:t>
                      </a: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59608"/>
                  </a:ext>
                </a:extLst>
              </a:tr>
              <a:tr h="67111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Préparateur en peinture</a:t>
                      </a: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CAP Peinture en carrosserie 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(Niveau 3 RNCP)</a:t>
                      </a:r>
                    </a:p>
                    <a:p>
                      <a:pPr algn="ctr"/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9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9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TP Peintre en carrosserie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9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(Niveau 3 RNCP)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9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100" marR="3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CQP Préparateur en peinture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32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1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RÉFERENTIELS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06686D1C-2010-26E3-2154-BD0EAF755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495928"/>
              </p:ext>
            </p:extLst>
          </p:nvPr>
        </p:nvGraphicFramePr>
        <p:xfrm>
          <a:off x="469447" y="1124607"/>
          <a:ext cx="8031163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3" imgW="21310600" imgH="10185400" progId="Excel.Sheet.12">
                  <p:embed/>
                </p:oleObj>
              </mc:Choice>
              <mc:Fallback>
                <p:oleObj name="Feuille de calcul" r:id="rId3" imgW="21310600" imgH="10185400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06686D1C-2010-26E3-2154-BD0EAF755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447" y="1124607"/>
                        <a:ext cx="8031163" cy="392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A8BB314-1948-7893-5F84-F6D54A5F4BB2}"/>
              </a:ext>
            </a:extLst>
          </p:cNvPr>
          <p:cNvSpPr txBox="1"/>
          <p:nvPr/>
        </p:nvSpPr>
        <p:spPr>
          <a:xfrm>
            <a:off x="0" y="739098"/>
            <a:ext cx="5238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Travail d’analyse des certifications </a:t>
            </a:r>
            <a:r>
              <a:rPr lang="fr-FR" b="1" dirty="0"/>
              <a:t>en 2020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11265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RÉFERENTIELS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C3C095-961C-3848-5ED1-04910E838364}"/>
              </a:ext>
            </a:extLst>
          </p:cNvPr>
          <p:cNvSpPr txBox="1"/>
          <p:nvPr/>
        </p:nvSpPr>
        <p:spPr>
          <a:xfrm>
            <a:off x="105391" y="782311"/>
            <a:ext cx="4158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Dialogue avec les professionnels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C76F5C-4A65-9913-BF7C-A307CE2C2250}"/>
              </a:ext>
            </a:extLst>
          </p:cNvPr>
          <p:cNvSpPr txBox="1"/>
          <p:nvPr/>
        </p:nvSpPr>
        <p:spPr>
          <a:xfrm>
            <a:off x="383721" y="1770313"/>
            <a:ext cx="8548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fr-FR" sz="2400" dirty="0"/>
              <a:t>Polyvalence carrossier peintre recherché</a:t>
            </a:r>
          </a:p>
          <a:p>
            <a:pPr>
              <a:buClr>
                <a:srgbClr val="0070C0"/>
              </a:buClr>
            </a:pPr>
            <a:endParaRPr lang="fr-F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fr-FR" sz="2400" dirty="0"/>
              <a:t>Recentrer les référentiels sur les activités cœur de métier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endParaRPr lang="fr-F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fr-FR" sz="2400" dirty="0"/>
              <a:t>Intégrer les nouvelles technologies</a:t>
            </a:r>
          </a:p>
          <a:p>
            <a:pPr>
              <a:buClr>
                <a:srgbClr val="0070C0"/>
              </a:buClr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0007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NOUVEAUX RÉFERENTIELS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C3C095-961C-3848-5ED1-04910E838364}"/>
              </a:ext>
            </a:extLst>
          </p:cNvPr>
          <p:cNvSpPr txBox="1"/>
          <p:nvPr/>
        </p:nvSpPr>
        <p:spPr>
          <a:xfrm>
            <a:off x="187424" y="784929"/>
            <a:ext cx="7978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É</a:t>
            </a:r>
            <a:r>
              <a:rPr lang="fr-FR" sz="1800" b="1" dirty="0"/>
              <a:t>volution des RAP : exemple du bac pr</a:t>
            </a:r>
            <a:r>
              <a:rPr lang="fr-FR" b="1" dirty="0"/>
              <a:t>o réparation des carrosseries 2008 </a:t>
            </a:r>
            <a:endParaRPr lang="fr-FR" sz="18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E4A8F2-7D03-8B02-FD1E-597F14A30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8" y="1154261"/>
            <a:ext cx="3926238" cy="39740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042336-E55B-A932-5B47-F7702BDC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798" y="2322951"/>
            <a:ext cx="4542000" cy="27252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E64FFB5-4ABD-7DA2-339B-34F2AB22EA52}"/>
              </a:ext>
            </a:extLst>
          </p:cNvPr>
          <p:cNvCxnSpPr/>
          <p:nvPr/>
        </p:nvCxnSpPr>
        <p:spPr>
          <a:xfrm flipV="1">
            <a:off x="340770" y="1493709"/>
            <a:ext cx="3703036" cy="1334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EED196A-9269-7334-7507-86D3C4F0E761}"/>
              </a:ext>
            </a:extLst>
          </p:cNvPr>
          <p:cNvCxnSpPr/>
          <p:nvPr/>
        </p:nvCxnSpPr>
        <p:spPr>
          <a:xfrm>
            <a:off x="340770" y="1493709"/>
            <a:ext cx="3703036" cy="1334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706DA78-532D-0979-A96C-B8B88D150582}"/>
              </a:ext>
            </a:extLst>
          </p:cNvPr>
          <p:cNvCxnSpPr>
            <a:cxnSpLocks/>
          </p:cNvCxnSpPr>
          <p:nvPr/>
        </p:nvCxnSpPr>
        <p:spPr>
          <a:xfrm flipV="1">
            <a:off x="340770" y="4566320"/>
            <a:ext cx="3703036" cy="482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86B4799-1CB6-0596-C343-53E2A0393A69}"/>
              </a:ext>
            </a:extLst>
          </p:cNvPr>
          <p:cNvCxnSpPr>
            <a:cxnSpLocks/>
          </p:cNvCxnSpPr>
          <p:nvPr/>
        </p:nvCxnSpPr>
        <p:spPr>
          <a:xfrm>
            <a:off x="348439" y="4581018"/>
            <a:ext cx="3703036" cy="4678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B9BFFF1-70D6-F702-3053-EFE14A6F2EC2}"/>
              </a:ext>
            </a:extLst>
          </p:cNvPr>
          <p:cNvCxnSpPr>
            <a:cxnSpLocks/>
          </p:cNvCxnSpPr>
          <p:nvPr/>
        </p:nvCxnSpPr>
        <p:spPr>
          <a:xfrm>
            <a:off x="5389848" y="4872724"/>
            <a:ext cx="21809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DEF7F67-59F5-0B68-816D-851E7D20A1E1}"/>
              </a:ext>
            </a:extLst>
          </p:cNvPr>
          <p:cNvSpPr/>
          <p:nvPr/>
        </p:nvSpPr>
        <p:spPr>
          <a:xfrm>
            <a:off x="4369799" y="2322317"/>
            <a:ext cx="4589686" cy="674348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8F87B3A-CEE6-0E0C-EF86-2A0FD4EC6BD7}"/>
              </a:ext>
            </a:extLst>
          </p:cNvPr>
          <p:cNvSpPr/>
          <p:nvPr/>
        </p:nvSpPr>
        <p:spPr>
          <a:xfrm rot="18470051">
            <a:off x="7978887" y="2346123"/>
            <a:ext cx="589190" cy="5743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2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88DF09D0-A3F7-F3BF-034A-C1E1DB493B5C}"/>
              </a:ext>
            </a:extLst>
          </p:cNvPr>
          <p:cNvSpPr txBox="1"/>
          <p:nvPr/>
        </p:nvSpPr>
        <p:spPr>
          <a:xfrm>
            <a:off x="0" y="102816"/>
            <a:ext cx="3481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b="1" dirty="0"/>
              <a:t>DE NOUVEAUX RÉFÉRENTIELS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B43BB0-38A3-D635-4357-421962B40380}"/>
              </a:ext>
            </a:extLst>
          </p:cNvPr>
          <p:cNvSpPr txBox="1"/>
          <p:nvPr/>
        </p:nvSpPr>
        <p:spPr>
          <a:xfrm>
            <a:off x="185057" y="1673646"/>
            <a:ext cx="390418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dirty="0"/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800" dirty="0">
                <a:cs typeface="+mn-cs"/>
              </a:rPr>
              <a:t>CAP Réparation des carrosseries (2007)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BA31D60-297D-26E6-B3A1-CD2B1B3086C0}"/>
              </a:ext>
            </a:extLst>
          </p:cNvPr>
          <p:cNvSpPr/>
          <p:nvPr/>
        </p:nvSpPr>
        <p:spPr>
          <a:xfrm>
            <a:off x="89807" y="1502229"/>
            <a:ext cx="4049486" cy="1069521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E48657-728B-BCDB-4795-961AB3FBE215}"/>
              </a:ext>
            </a:extLst>
          </p:cNvPr>
          <p:cNvSpPr txBox="1"/>
          <p:nvPr/>
        </p:nvSpPr>
        <p:spPr>
          <a:xfrm>
            <a:off x="4754326" y="1673646"/>
            <a:ext cx="422366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dirty="0"/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800" dirty="0">
                <a:cs typeface="+mn-cs"/>
              </a:rPr>
              <a:t>CAP Carrossier </a:t>
            </a:r>
            <a:r>
              <a:rPr lang="fr-FR" dirty="0"/>
              <a:t>a</a:t>
            </a:r>
            <a:r>
              <a:rPr lang="fr-FR" sz="1800" dirty="0">
                <a:cs typeface="+mn-cs"/>
              </a:rPr>
              <a:t>utomobile (2023)</a:t>
            </a:r>
            <a:endParaRPr lang="fr-FR" sz="1800" dirty="0">
              <a:solidFill>
                <a:srgbClr val="070A0F"/>
              </a:solidFill>
            </a:endParaRP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endParaRPr lang="fr-FR" sz="1800" dirty="0">
              <a:solidFill>
                <a:srgbClr val="683086"/>
              </a:solidFill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DC70F7-AECA-8305-22D1-741F1DABE667}"/>
              </a:ext>
            </a:extLst>
          </p:cNvPr>
          <p:cNvSpPr/>
          <p:nvPr/>
        </p:nvSpPr>
        <p:spPr>
          <a:xfrm>
            <a:off x="4710787" y="1502229"/>
            <a:ext cx="4310743" cy="1069521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625B9C0A-1F25-EC58-C2F3-BF4FE64F84E3}"/>
              </a:ext>
            </a:extLst>
          </p:cNvPr>
          <p:cNvSpPr/>
          <p:nvPr/>
        </p:nvSpPr>
        <p:spPr>
          <a:xfrm>
            <a:off x="4208687" y="1949256"/>
            <a:ext cx="432706" cy="351064"/>
          </a:xfrm>
          <a:prstGeom prst="rightArrow">
            <a:avLst/>
          </a:prstGeom>
          <a:solidFill>
            <a:srgbClr val="3D7CC9"/>
          </a:solidFill>
          <a:ln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827871-93BD-DE21-FA76-16B123C485E7}"/>
              </a:ext>
            </a:extLst>
          </p:cNvPr>
          <p:cNvSpPr txBox="1"/>
          <p:nvPr/>
        </p:nvSpPr>
        <p:spPr>
          <a:xfrm>
            <a:off x="187425" y="7849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Des nouveaux noms de diplômes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309DA2-A26C-9147-F4C6-E0D7A71CEA7B}"/>
              </a:ext>
            </a:extLst>
          </p:cNvPr>
          <p:cNvSpPr txBox="1"/>
          <p:nvPr/>
        </p:nvSpPr>
        <p:spPr>
          <a:xfrm>
            <a:off x="-68156" y="3934013"/>
            <a:ext cx="4572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800" dirty="0">
                <a:solidFill>
                  <a:srgbClr val="070A0F"/>
                </a:solidFill>
                <a:cs typeface="+mn-cs"/>
              </a:rPr>
              <a:t>BAC PRO Réparation des </a:t>
            </a: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800" dirty="0">
                <a:solidFill>
                  <a:srgbClr val="070A0F"/>
                </a:solidFill>
                <a:cs typeface="+mn-cs"/>
              </a:rPr>
              <a:t>carrosseries (2008)</a:t>
            </a:r>
            <a:endParaRPr lang="fr-FR" sz="1800" dirty="0">
              <a:solidFill>
                <a:srgbClr val="683086"/>
              </a:solidFill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854A25-18B9-B666-76DE-297AD5611706}"/>
              </a:ext>
            </a:extLst>
          </p:cNvPr>
          <p:cNvSpPr txBox="1"/>
          <p:nvPr/>
        </p:nvSpPr>
        <p:spPr>
          <a:xfrm>
            <a:off x="4572000" y="3946816"/>
            <a:ext cx="471487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800" dirty="0">
                <a:solidFill>
                  <a:srgbClr val="070A0F"/>
                </a:solidFill>
                <a:cs typeface="+mn-cs"/>
              </a:rPr>
              <a:t>BAC PRO Carrossier </a:t>
            </a:r>
            <a:r>
              <a:rPr lang="fr-FR" dirty="0">
                <a:solidFill>
                  <a:srgbClr val="070A0F"/>
                </a:solidFill>
              </a:rPr>
              <a:t>p</a:t>
            </a:r>
            <a:r>
              <a:rPr lang="fr-FR" sz="1800" dirty="0">
                <a:solidFill>
                  <a:srgbClr val="070A0F"/>
                </a:solidFill>
                <a:cs typeface="+mn-cs"/>
              </a:rPr>
              <a:t>eintre</a:t>
            </a:r>
          </a:p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dirty="0">
                <a:solidFill>
                  <a:srgbClr val="070A0F"/>
                </a:solidFill>
              </a:rPr>
              <a:t>a</a:t>
            </a:r>
            <a:r>
              <a:rPr lang="fr-FR" sz="1800" dirty="0">
                <a:solidFill>
                  <a:srgbClr val="070A0F"/>
                </a:solidFill>
                <a:cs typeface="+mn-cs"/>
              </a:rPr>
              <a:t>utomobile (2023)</a:t>
            </a:r>
            <a:endParaRPr lang="fr-FR" sz="1800" dirty="0"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D9D556-996D-6211-FD82-B7B092A994EC}"/>
              </a:ext>
            </a:extLst>
          </p:cNvPr>
          <p:cNvSpPr txBox="1"/>
          <p:nvPr/>
        </p:nvSpPr>
        <p:spPr>
          <a:xfrm>
            <a:off x="4453618" y="3019881"/>
            <a:ext cx="483325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83086"/>
              </a:buClr>
              <a:defRPr/>
            </a:pPr>
            <a:r>
              <a:rPr lang="fr-FR" sz="1800" dirty="0">
                <a:solidFill>
                  <a:srgbClr val="070A0F"/>
                </a:solidFill>
              </a:rPr>
              <a:t>CAP Peintre </a:t>
            </a:r>
            <a:r>
              <a:rPr lang="fr-FR" dirty="0">
                <a:solidFill>
                  <a:srgbClr val="070A0F"/>
                </a:solidFill>
              </a:rPr>
              <a:t>a</a:t>
            </a:r>
            <a:r>
              <a:rPr lang="fr-FR" sz="1800" dirty="0">
                <a:solidFill>
                  <a:srgbClr val="070A0F"/>
                </a:solidFill>
              </a:rPr>
              <a:t>utomobile (2023)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E7073DF-B077-9CBE-8D25-808F8FC40844}"/>
              </a:ext>
            </a:extLst>
          </p:cNvPr>
          <p:cNvGrpSpPr/>
          <p:nvPr/>
        </p:nvGrpSpPr>
        <p:grpSpPr>
          <a:xfrm>
            <a:off x="-229546" y="2843180"/>
            <a:ext cx="4641396" cy="676170"/>
            <a:chOff x="-229546" y="2843180"/>
            <a:chExt cx="4641396" cy="67617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63386F5-33EA-3C16-812E-DF5E52BC1A86}"/>
                </a:ext>
              </a:extLst>
            </p:cNvPr>
            <p:cNvSpPr txBox="1"/>
            <p:nvPr/>
          </p:nvSpPr>
          <p:spPr>
            <a:xfrm>
              <a:off x="-229546" y="3027635"/>
              <a:ext cx="4641396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683086"/>
                </a:buClr>
                <a:defRPr/>
              </a:pPr>
              <a:r>
                <a:rPr lang="fr-FR" sz="1800" dirty="0">
                  <a:solidFill>
                    <a:srgbClr val="070A0F"/>
                  </a:solidFill>
                </a:rPr>
                <a:t>CAP Peinture en carrosserie </a:t>
              </a:r>
              <a:r>
                <a:rPr lang="fr-FR" sz="1800" dirty="0">
                  <a:cs typeface="+mn-cs"/>
                </a:rPr>
                <a:t>(2007)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44D1FB71-2D46-CE98-B885-8232249074DF}"/>
                </a:ext>
              </a:extLst>
            </p:cNvPr>
            <p:cNvSpPr/>
            <p:nvPr/>
          </p:nvSpPr>
          <p:spPr>
            <a:xfrm>
              <a:off x="112406" y="2843180"/>
              <a:ext cx="4049486" cy="676170"/>
            </a:xfrm>
            <a:prstGeom prst="roundRect">
              <a:avLst/>
            </a:prstGeom>
            <a:noFill/>
            <a:ln w="38100">
              <a:solidFill>
                <a:srgbClr val="1A86D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96E2D6E-2E5C-0102-0605-DDA2527A5E93}"/>
              </a:ext>
            </a:extLst>
          </p:cNvPr>
          <p:cNvSpPr/>
          <p:nvPr/>
        </p:nvSpPr>
        <p:spPr>
          <a:xfrm>
            <a:off x="4732151" y="2843180"/>
            <a:ext cx="4245837" cy="676170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DE4BA14-0228-CDCC-88A6-CA557A4E8569}"/>
              </a:ext>
            </a:extLst>
          </p:cNvPr>
          <p:cNvSpPr/>
          <p:nvPr/>
        </p:nvSpPr>
        <p:spPr>
          <a:xfrm>
            <a:off x="111341" y="3765754"/>
            <a:ext cx="4049486" cy="1069521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093EDB5-E12E-427C-18FB-61A63FF0E236}"/>
              </a:ext>
            </a:extLst>
          </p:cNvPr>
          <p:cNvSpPr/>
          <p:nvPr/>
        </p:nvSpPr>
        <p:spPr>
          <a:xfrm>
            <a:off x="4747414" y="3772515"/>
            <a:ext cx="4230575" cy="1069521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ACB490E9-1D18-CF62-0BDC-1FC02D3F2E34}"/>
              </a:ext>
            </a:extLst>
          </p:cNvPr>
          <p:cNvSpPr/>
          <p:nvPr/>
        </p:nvSpPr>
        <p:spPr>
          <a:xfrm>
            <a:off x="4230668" y="3040418"/>
            <a:ext cx="432706" cy="351064"/>
          </a:xfrm>
          <a:prstGeom prst="rightArrow">
            <a:avLst/>
          </a:prstGeom>
          <a:solidFill>
            <a:srgbClr val="3D7CC9"/>
          </a:solidFill>
          <a:ln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C2DEAD91-0692-E2B1-372D-F2EF00ACD5F7}"/>
              </a:ext>
            </a:extLst>
          </p:cNvPr>
          <p:cNvSpPr/>
          <p:nvPr/>
        </p:nvSpPr>
        <p:spPr>
          <a:xfrm>
            <a:off x="4257670" y="4109365"/>
            <a:ext cx="432706" cy="351064"/>
          </a:xfrm>
          <a:prstGeom prst="rightArrow">
            <a:avLst/>
          </a:prstGeom>
          <a:solidFill>
            <a:srgbClr val="3D7CC9"/>
          </a:solidFill>
          <a:ln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8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6" grpId="0" animBg="1"/>
      <p:bldP spid="7" grpId="0" animBg="1"/>
      <p:bldP spid="9" grpId="0"/>
      <p:bldP spid="13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2534615" y="2248584"/>
            <a:ext cx="407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pôles d’activités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1111316079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9b8819f-644e-4e2e-bf09-8a76532e681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1695</Words>
  <PresentationFormat>Affichage à l'écran (16:9)</PresentationFormat>
  <Paragraphs>345</Paragraphs>
  <Slides>37</Slides>
  <Notes>27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Arial</vt:lpstr>
      <vt:lpstr>Calibri</vt:lpstr>
      <vt:lpstr>Times New Roman</vt:lpstr>
      <vt:lpstr>Verdana</vt:lpstr>
      <vt:lpstr>Wingdings</vt:lpstr>
      <vt:lpstr>page de presentation et de partie</vt:lpstr>
      <vt:lpstr>1_page de presentation et de partie</vt:lpstr>
      <vt:lpstr>3_page de presentation et de partie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2023-02-02T15:42:50Z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