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92"/>
  </p:notesMasterIdLst>
  <p:handoutMasterIdLst>
    <p:handoutMasterId r:id="rId93"/>
  </p:handoutMasterIdLst>
  <p:sldIdLst>
    <p:sldId id="332" r:id="rId5"/>
    <p:sldId id="396" r:id="rId6"/>
    <p:sldId id="404" r:id="rId7"/>
    <p:sldId id="494" r:id="rId8"/>
    <p:sldId id="401" r:id="rId9"/>
    <p:sldId id="492" r:id="rId10"/>
    <p:sldId id="493" r:id="rId11"/>
    <p:sldId id="461" r:id="rId12"/>
    <p:sldId id="334" r:id="rId13"/>
    <p:sldId id="405" r:id="rId14"/>
    <p:sldId id="397" r:id="rId15"/>
    <p:sldId id="390" r:id="rId16"/>
    <p:sldId id="398" r:id="rId17"/>
    <p:sldId id="406" r:id="rId18"/>
    <p:sldId id="407" r:id="rId19"/>
    <p:sldId id="460" r:id="rId20"/>
    <p:sldId id="408" r:id="rId21"/>
    <p:sldId id="459" r:id="rId22"/>
    <p:sldId id="409" r:id="rId23"/>
    <p:sldId id="458" r:id="rId24"/>
    <p:sldId id="411" r:id="rId25"/>
    <p:sldId id="412" r:id="rId26"/>
    <p:sldId id="413" r:id="rId27"/>
    <p:sldId id="414" r:id="rId28"/>
    <p:sldId id="415" r:id="rId29"/>
    <p:sldId id="416" r:id="rId30"/>
    <p:sldId id="335" r:id="rId31"/>
    <p:sldId id="417" r:id="rId32"/>
    <p:sldId id="418" r:id="rId33"/>
    <p:sldId id="419" r:id="rId34"/>
    <p:sldId id="420" r:id="rId35"/>
    <p:sldId id="421" r:id="rId36"/>
    <p:sldId id="457" r:id="rId37"/>
    <p:sldId id="425" r:id="rId38"/>
    <p:sldId id="427" r:id="rId39"/>
    <p:sldId id="428" r:id="rId40"/>
    <p:sldId id="429" r:id="rId41"/>
    <p:sldId id="430" r:id="rId42"/>
    <p:sldId id="431" r:id="rId43"/>
    <p:sldId id="432" r:id="rId44"/>
    <p:sldId id="433" r:id="rId45"/>
    <p:sldId id="434" r:id="rId46"/>
    <p:sldId id="435" r:id="rId47"/>
    <p:sldId id="455" r:id="rId48"/>
    <p:sldId id="436" r:id="rId49"/>
    <p:sldId id="437" r:id="rId50"/>
    <p:sldId id="438" r:id="rId51"/>
    <p:sldId id="439" r:id="rId52"/>
    <p:sldId id="495" r:id="rId53"/>
    <p:sldId id="496" r:id="rId54"/>
    <p:sldId id="490" r:id="rId55"/>
    <p:sldId id="497" r:id="rId56"/>
    <p:sldId id="442" r:id="rId57"/>
    <p:sldId id="443" r:id="rId58"/>
    <p:sldId id="444" r:id="rId59"/>
    <p:sldId id="454" r:id="rId60"/>
    <p:sldId id="445" r:id="rId61"/>
    <p:sldId id="446" r:id="rId62"/>
    <p:sldId id="447" r:id="rId63"/>
    <p:sldId id="448" r:id="rId64"/>
    <p:sldId id="449" r:id="rId65"/>
    <p:sldId id="450" r:id="rId66"/>
    <p:sldId id="451" r:id="rId67"/>
    <p:sldId id="452" r:id="rId68"/>
    <p:sldId id="453" r:id="rId69"/>
    <p:sldId id="402" r:id="rId70"/>
    <p:sldId id="464" r:id="rId71"/>
    <p:sldId id="469" r:id="rId72"/>
    <p:sldId id="465" r:id="rId73"/>
    <p:sldId id="466" r:id="rId74"/>
    <p:sldId id="467" r:id="rId75"/>
    <p:sldId id="468" r:id="rId76"/>
    <p:sldId id="470" r:id="rId77"/>
    <p:sldId id="471" r:id="rId78"/>
    <p:sldId id="463" r:id="rId79"/>
    <p:sldId id="477" r:id="rId80"/>
    <p:sldId id="480" r:id="rId81"/>
    <p:sldId id="481" r:id="rId82"/>
    <p:sldId id="482" r:id="rId83"/>
    <p:sldId id="483" r:id="rId84"/>
    <p:sldId id="410" r:id="rId85"/>
    <p:sldId id="484" r:id="rId86"/>
    <p:sldId id="486" r:id="rId87"/>
    <p:sldId id="487" r:id="rId88"/>
    <p:sldId id="488" r:id="rId89"/>
    <p:sldId id="489" r:id="rId90"/>
    <p:sldId id="476" r:id="rId91"/>
  </p:sldIdLst>
  <p:sldSz cx="9144000" cy="5143500" type="screen16x9"/>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2"/>
            <p14:sldId id="396"/>
            <p14:sldId id="404"/>
            <p14:sldId id="494"/>
            <p14:sldId id="401"/>
            <p14:sldId id="492"/>
            <p14:sldId id="493"/>
            <p14:sldId id="461"/>
            <p14:sldId id="334"/>
            <p14:sldId id="405"/>
            <p14:sldId id="397"/>
            <p14:sldId id="390"/>
            <p14:sldId id="398"/>
            <p14:sldId id="406"/>
            <p14:sldId id="407"/>
            <p14:sldId id="460"/>
            <p14:sldId id="408"/>
            <p14:sldId id="459"/>
            <p14:sldId id="409"/>
            <p14:sldId id="458"/>
            <p14:sldId id="411"/>
            <p14:sldId id="412"/>
            <p14:sldId id="413"/>
            <p14:sldId id="414"/>
            <p14:sldId id="415"/>
            <p14:sldId id="416"/>
            <p14:sldId id="335"/>
            <p14:sldId id="417"/>
            <p14:sldId id="418"/>
            <p14:sldId id="419"/>
            <p14:sldId id="420"/>
            <p14:sldId id="421"/>
            <p14:sldId id="457"/>
            <p14:sldId id="425"/>
            <p14:sldId id="427"/>
            <p14:sldId id="428"/>
            <p14:sldId id="429"/>
            <p14:sldId id="430"/>
            <p14:sldId id="431"/>
            <p14:sldId id="432"/>
            <p14:sldId id="433"/>
            <p14:sldId id="434"/>
            <p14:sldId id="435"/>
            <p14:sldId id="455"/>
            <p14:sldId id="436"/>
            <p14:sldId id="437"/>
            <p14:sldId id="438"/>
            <p14:sldId id="439"/>
            <p14:sldId id="495"/>
            <p14:sldId id="496"/>
            <p14:sldId id="490"/>
            <p14:sldId id="497"/>
            <p14:sldId id="442"/>
            <p14:sldId id="443"/>
            <p14:sldId id="444"/>
            <p14:sldId id="454"/>
            <p14:sldId id="445"/>
            <p14:sldId id="446"/>
            <p14:sldId id="447"/>
            <p14:sldId id="448"/>
            <p14:sldId id="449"/>
            <p14:sldId id="450"/>
            <p14:sldId id="451"/>
            <p14:sldId id="452"/>
            <p14:sldId id="453"/>
            <p14:sldId id="402"/>
            <p14:sldId id="464"/>
            <p14:sldId id="469"/>
            <p14:sldId id="465"/>
            <p14:sldId id="466"/>
            <p14:sldId id="467"/>
            <p14:sldId id="468"/>
            <p14:sldId id="470"/>
            <p14:sldId id="471"/>
            <p14:sldId id="463"/>
            <p14:sldId id="477"/>
            <p14:sldId id="480"/>
            <p14:sldId id="481"/>
            <p14:sldId id="482"/>
            <p14:sldId id="483"/>
            <p14:sldId id="410"/>
            <p14:sldId id="484"/>
            <p14:sldId id="486"/>
            <p14:sldId id="487"/>
            <p14:sldId id="488"/>
            <p14:sldId id="489"/>
            <p14:sldId id="47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S CZ" initials="PC" lastIdx="1" clrIdx="0">
    <p:extLst>
      <p:ext uri="{19B8F6BF-5375-455C-9EA6-DF929625EA0E}">
        <p15:presenceInfo xmlns:p15="http://schemas.microsoft.com/office/powerpoint/2012/main" userId="PS CZ" providerId="None"/>
      </p:ext>
    </p:extLst>
  </p:cmAuthor>
  <p:cmAuthor id="2" name="DoPaco" initials="D" lastIdx="1" clrIdx="1">
    <p:extLst>
      <p:ext uri="{19B8F6BF-5375-455C-9EA6-DF929625EA0E}">
        <p15:presenceInfo xmlns:p15="http://schemas.microsoft.com/office/powerpoint/2012/main" userId="DoPa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2"/>
    <p:restoredTop sz="95545"/>
  </p:normalViewPr>
  <p:slideViewPr>
    <p:cSldViewPr showGuides="1">
      <p:cViewPr varScale="1">
        <p:scale>
          <a:sx n="217" d="100"/>
          <a:sy n="217" d="100"/>
        </p:scale>
        <p:origin x="132" y="26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397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03T00:34:19.608"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1DE34-1E8E-4295-9B81-1E6BF7FB6494}"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fr-FR"/>
        </a:p>
      </dgm:t>
    </dgm:pt>
    <dgm:pt modelId="{7D1FFEA9-3B97-4901-8B4F-EF63E0CDBA75}">
      <dgm:prSet phldrT="[Texte]" custT="1"/>
      <dgm:spPr>
        <a:solidFill>
          <a:schemeClr val="accent2">
            <a:lumMod val="40000"/>
            <a:lumOff val="60000"/>
          </a:schemeClr>
        </a:solidFill>
        <a:ln>
          <a:solidFill>
            <a:schemeClr val="accent2">
              <a:lumMod val="60000"/>
              <a:lumOff val="40000"/>
            </a:schemeClr>
          </a:solidFill>
        </a:ln>
      </dgm:spPr>
      <dgm:t>
        <a:bodyPr/>
        <a:lstStyle/>
        <a:p>
          <a:r>
            <a:rPr lang="fr-FR" sz="2000" b="1" dirty="0"/>
            <a:t>3 Bocs de compétences</a:t>
          </a:r>
        </a:p>
      </dgm:t>
    </dgm:pt>
    <dgm:pt modelId="{945FF35B-CBA2-4689-A2A4-B6C6CBB6F9BC}" type="parTrans" cxnId="{5C9C03F7-5332-43F4-A42C-5F4FC98559FB}">
      <dgm:prSet/>
      <dgm:spPr/>
      <dgm:t>
        <a:bodyPr/>
        <a:lstStyle/>
        <a:p>
          <a:endParaRPr lang="fr-FR"/>
        </a:p>
      </dgm:t>
    </dgm:pt>
    <dgm:pt modelId="{8494EED9-B12E-499A-91D0-B29448D21B28}" type="sibTrans" cxnId="{5C9C03F7-5332-43F4-A42C-5F4FC98559FB}">
      <dgm:prSet/>
      <dgm:spPr/>
      <dgm:t>
        <a:bodyPr/>
        <a:lstStyle/>
        <a:p>
          <a:endParaRPr lang="fr-FR"/>
        </a:p>
      </dgm:t>
    </dgm:pt>
    <dgm:pt modelId="{462B3201-9638-467F-8294-646774F9CA42}">
      <dgm:prSet phldrT="[Texte]" custT="1"/>
      <dgm:spPr>
        <a:ln>
          <a:solidFill>
            <a:srgbClr val="FFFF00"/>
          </a:solidFill>
        </a:ln>
      </dgm:spPr>
      <dgm:t>
        <a:bodyPr/>
        <a:lstStyle/>
        <a:p>
          <a:r>
            <a:rPr lang="fr-FR" sz="2000" b="1" dirty="0"/>
            <a:t>BLOC 1</a:t>
          </a:r>
        </a:p>
      </dgm:t>
    </dgm:pt>
    <dgm:pt modelId="{B070AFFE-0D56-4F75-AA3C-30FAC45AC2F8}" type="parTrans" cxnId="{0FD3F356-2B63-4DD3-9575-9569B06B54D2}">
      <dgm:prSet/>
      <dgm:spPr/>
      <dgm:t>
        <a:bodyPr/>
        <a:lstStyle/>
        <a:p>
          <a:endParaRPr lang="fr-FR"/>
        </a:p>
      </dgm:t>
    </dgm:pt>
    <dgm:pt modelId="{9E2F16DE-E9C9-489A-963D-62453EB8E5D3}" type="sibTrans" cxnId="{0FD3F356-2B63-4DD3-9575-9569B06B54D2}">
      <dgm:prSet/>
      <dgm:spPr/>
      <dgm:t>
        <a:bodyPr/>
        <a:lstStyle/>
        <a:p>
          <a:endParaRPr lang="fr-FR"/>
        </a:p>
      </dgm:t>
    </dgm:pt>
    <dgm:pt modelId="{217FC8EC-74CC-467E-B50F-2174D5981A90}">
      <dgm:prSet phldrT="[Texte]" custT="1"/>
      <dgm:spPr>
        <a:ln>
          <a:solidFill>
            <a:srgbClr val="FFFF00"/>
          </a:solidFill>
        </a:ln>
      </dgm:spPr>
      <dgm:t>
        <a:bodyPr/>
        <a:lstStyle/>
        <a:p>
          <a:r>
            <a:rPr lang="fr-FR" sz="2000" b="1" dirty="0"/>
            <a:t>BLOC 2</a:t>
          </a:r>
        </a:p>
      </dgm:t>
    </dgm:pt>
    <dgm:pt modelId="{5C33CEAF-18EE-46E6-8AE3-06BB87B9BB33}" type="parTrans" cxnId="{F6A3A02A-54F5-44A0-A77C-125B74ED53C7}">
      <dgm:prSet/>
      <dgm:spPr/>
      <dgm:t>
        <a:bodyPr/>
        <a:lstStyle/>
        <a:p>
          <a:endParaRPr lang="fr-FR"/>
        </a:p>
      </dgm:t>
    </dgm:pt>
    <dgm:pt modelId="{C99324D6-C779-4455-81C5-A88FEF6602A6}" type="sibTrans" cxnId="{F6A3A02A-54F5-44A0-A77C-125B74ED53C7}">
      <dgm:prSet/>
      <dgm:spPr/>
      <dgm:t>
        <a:bodyPr/>
        <a:lstStyle/>
        <a:p>
          <a:endParaRPr lang="fr-FR"/>
        </a:p>
      </dgm:t>
    </dgm:pt>
    <dgm:pt modelId="{90BC9328-96DD-4163-AAC6-B1C6DEBDEA24}">
      <dgm:prSet phldrT="[Texte]" custT="1"/>
      <dgm:spPr>
        <a:ln>
          <a:solidFill>
            <a:schemeClr val="accent4">
              <a:lumMod val="60000"/>
              <a:lumOff val="40000"/>
            </a:scheme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dirty="0"/>
            <a:t>Réalisation et contrôle d’un ouvrage courant</a:t>
          </a:r>
          <a:endParaRPr lang="fr-FR" sz="1400" dirty="0"/>
        </a:p>
      </dgm:t>
    </dgm:pt>
    <dgm:pt modelId="{48D816AF-5DE5-478E-A723-F63ABC8E2E2E}" type="parTrans" cxnId="{B751CBF6-68BE-4CBA-8291-4C176AE2C6A6}">
      <dgm:prSet/>
      <dgm:spPr/>
      <dgm:t>
        <a:bodyPr/>
        <a:lstStyle/>
        <a:p>
          <a:endParaRPr lang="fr-FR"/>
        </a:p>
      </dgm:t>
    </dgm:pt>
    <dgm:pt modelId="{54C27398-85EC-4874-9614-BCB37075BCE7}" type="sibTrans" cxnId="{B751CBF6-68BE-4CBA-8291-4C176AE2C6A6}">
      <dgm:prSet/>
      <dgm:spPr/>
      <dgm:t>
        <a:bodyPr/>
        <a:lstStyle/>
        <a:p>
          <a:endParaRPr lang="fr-FR"/>
        </a:p>
      </dgm:t>
    </dgm:pt>
    <dgm:pt modelId="{DF834A72-8F63-42B4-B188-174A175CB30B}">
      <dgm:prSet custT="1"/>
      <dgm:spPr>
        <a:ln>
          <a:solidFill>
            <a:srgbClr val="FFFF00"/>
          </a:solidFill>
        </a:ln>
      </dgm:spPr>
      <dgm:t>
        <a:bodyPr/>
        <a:lstStyle/>
        <a:p>
          <a:r>
            <a:rPr lang="fr-FR" sz="2000" b="1" dirty="0"/>
            <a:t>BLOC 3</a:t>
          </a:r>
        </a:p>
      </dgm:t>
    </dgm:pt>
    <dgm:pt modelId="{36EEB312-E5FC-44F6-AB4D-2FF5AB8251E8}" type="parTrans" cxnId="{A5FF31CD-82AD-4BE6-89C2-5B7BB1A3501B}">
      <dgm:prSet/>
      <dgm:spPr/>
      <dgm:t>
        <a:bodyPr/>
        <a:lstStyle/>
        <a:p>
          <a:endParaRPr lang="fr-FR"/>
        </a:p>
      </dgm:t>
    </dgm:pt>
    <dgm:pt modelId="{24C4AC66-61D2-42B3-8CB4-09B264E48874}" type="sibTrans" cxnId="{A5FF31CD-82AD-4BE6-89C2-5B7BB1A3501B}">
      <dgm:prSet/>
      <dgm:spPr/>
      <dgm:t>
        <a:bodyPr/>
        <a:lstStyle/>
        <a:p>
          <a:endParaRPr lang="fr-FR"/>
        </a:p>
      </dgm:t>
    </dgm:pt>
    <dgm:pt modelId="{F45C12F0-82BF-4E2F-A7B4-A99BA40EDCCA}">
      <dgm:prSet custT="1"/>
      <dgm:spPr>
        <a:ln>
          <a:solidFill>
            <a:schemeClr val="accent4">
              <a:lumMod val="60000"/>
              <a:lumOff val="40000"/>
            </a:schemeClr>
          </a:solidFill>
        </a:ln>
      </dgm:spPr>
      <dgm:t>
        <a:bodyPr/>
        <a:lstStyle/>
        <a:p>
          <a:r>
            <a:rPr lang="fr-FR" sz="1400" b="1" dirty="0"/>
            <a:t>Étude et préparation d’une intervention </a:t>
          </a:r>
          <a:endParaRPr lang="fr-FR" sz="1400" dirty="0"/>
        </a:p>
      </dgm:t>
    </dgm:pt>
    <dgm:pt modelId="{01181AFA-D1BA-4896-AE57-A8BB667282D9}" type="parTrans" cxnId="{49DB618D-285A-418F-A9CE-6BD47F35CCBA}">
      <dgm:prSet/>
      <dgm:spPr/>
      <dgm:t>
        <a:bodyPr/>
        <a:lstStyle/>
        <a:p>
          <a:endParaRPr lang="fr-FR"/>
        </a:p>
      </dgm:t>
    </dgm:pt>
    <dgm:pt modelId="{B446C5D1-F2F6-44F4-A9C5-505A740244CB}" type="sibTrans" cxnId="{49DB618D-285A-418F-A9CE-6BD47F35CCBA}">
      <dgm:prSet/>
      <dgm:spPr/>
      <dgm:t>
        <a:bodyPr/>
        <a:lstStyle/>
        <a:p>
          <a:endParaRPr lang="fr-FR"/>
        </a:p>
      </dgm:t>
    </dgm:pt>
    <dgm:pt modelId="{0A509E1C-A961-4E47-A336-A892D94B7EB2}">
      <dgm:prSet custT="1"/>
      <dgm:spPr>
        <a:ln>
          <a:solidFill>
            <a:schemeClr val="accent4">
              <a:lumMod val="60000"/>
              <a:lumOff val="40000"/>
            </a:schemeClr>
          </a:solidFill>
        </a:ln>
      </dgm:spPr>
      <dgm:t>
        <a:bodyPr/>
        <a:lstStyle/>
        <a:p>
          <a:r>
            <a:rPr lang="fr-FR" sz="1400" b="1" dirty="0"/>
            <a:t>Réalisation de travaux spécifiques</a:t>
          </a:r>
          <a:endParaRPr lang="fr-FR" sz="1400" dirty="0"/>
        </a:p>
      </dgm:t>
    </dgm:pt>
    <dgm:pt modelId="{313B01B9-ED16-46C5-A034-5A37943F6FEE}" type="parTrans" cxnId="{6746725C-87DC-4EFD-88F6-C45E469B93BF}">
      <dgm:prSet/>
      <dgm:spPr/>
      <dgm:t>
        <a:bodyPr/>
        <a:lstStyle/>
        <a:p>
          <a:endParaRPr lang="fr-FR"/>
        </a:p>
      </dgm:t>
    </dgm:pt>
    <dgm:pt modelId="{BF5CB9A0-2B3D-4E96-8239-8896B21616EE}" type="sibTrans" cxnId="{6746725C-87DC-4EFD-88F6-C45E469B93BF}">
      <dgm:prSet/>
      <dgm:spPr/>
      <dgm:t>
        <a:bodyPr/>
        <a:lstStyle/>
        <a:p>
          <a:endParaRPr lang="fr-FR"/>
        </a:p>
      </dgm:t>
    </dgm:pt>
    <dgm:pt modelId="{EEF641C4-5872-488F-B920-00B5A186CC9A}" type="pres">
      <dgm:prSet presAssocID="{7F01DE34-1E8E-4295-9B81-1E6BF7FB6494}" presName="hierChild1" presStyleCnt="0">
        <dgm:presLayoutVars>
          <dgm:orgChart val="1"/>
          <dgm:chPref val="1"/>
          <dgm:dir/>
          <dgm:animOne val="branch"/>
          <dgm:animLvl val="lvl"/>
          <dgm:resizeHandles/>
        </dgm:presLayoutVars>
      </dgm:prSet>
      <dgm:spPr/>
    </dgm:pt>
    <dgm:pt modelId="{75CEB540-5E94-4003-88C9-CBB138EA31F5}" type="pres">
      <dgm:prSet presAssocID="{7D1FFEA9-3B97-4901-8B4F-EF63E0CDBA75}" presName="hierRoot1" presStyleCnt="0">
        <dgm:presLayoutVars>
          <dgm:hierBranch val="init"/>
        </dgm:presLayoutVars>
      </dgm:prSet>
      <dgm:spPr/>
    </dgm:pt>
    <dgm:pt modelId="{31D3A43E-D16F-4822-AA3A-3CEAED0B8481}" type="pres">
      <dgm:prSet presAssocID="{7D1FFEA9-3B97-4901-8B4F-EF63E0CDBA75}" presName="rootComposite1" presStyleCnt="0"/>
      <dgm:spPr/>
    </dgm:pt>
    <dgm:pt modelId="{462CD4BB-01BF-4B22-9D7A-3DEB16486954}" type="pres">
      <dgm:prSet presAssocID="{7D1FFEA9-3B97-4901-8B4F-EF63E0CDBA75}" presName="rootText1" presStyleLbl="node0" presStyleIdx="0" presStyleCnt="1" custScaleX="205900" custScaleY="27303">
        <dgm:presLayoutVars>
          <dgm:chPref val="3"/>
        </dgm:presLayoutVars>
      </dgm:prSet>
      <dgm:spPr/>
    </dgm:pt>
    <dgm:pt modelId="{4A823D14-F464-410F-A19B-EFAE4E026A7E}" type="pres">
      <dgm:prSet presAssocID="{7D1FFEA9-3B97-4901-8B4F-EF63E0CDBA75}" presName="rootConnector1" presStyleLbl="node1" presStyleIdx="0" presStyleCnt="0"/>
      <dgm:spPr/>
    </dgm:pt>
    <dgm:pt modelId="{150578B5-CA61-402B-A87B-4139C8A3D46A}" type="pres">
      <dgm:prSet presAssocID="{7D1FFEA9-3B97-4901-8B4F-EF63E0CDBA75}" presName="hierChild2" presStyleCnt="0"/>
      <dgm:spPr/>
    </dgm:pt>
    <dgm:pt modelId="{60F4DA40-3585-4B48-9483-51000F5C6298}" type="pres">
      <dgm:prSet presAssocID="{B070AFFE-0D56-4F75-AA3C-30FAC45AC2F8}" presName="Name37" presStyleLbl="parChTrans1D2" presStyleIdx="0" presStyleCnt="3"/>
      <dgm:spPr/>
    </dgm:pt>
    <dgm:pt modelId="{2840F173-F092-4625-8C1C-12763350475D}" type="pres">
      <dgm:prSet presAssocID="{462B3201-9638-467F-8294-646774F9CA42}" presName="hierRoot2" presStyleCnt="0">
        <dgm:presLayoutVars>
          <dgm:hierBranch val="init"/>
        </dgm:presLayoutVars>
      </dgm:prSet>
      <dgm:spPr/>
    </dgm:pt>
    <dgm:pt modelId="{64C70F5E-D6B7-45EB-9DAB-CC93403303ED}" type="pres">
      <dgm:prSet presAssocID="{462B3201-9638-467F-8294-646774F9CA42}" presName="rootComposite" presStyleCnt="0"/>
      <dgm:spPr/>
    </dgm:pt>
    <dgm:pt modelId="{24BC5B41-C171-4F47-A9E2-3540A154C38C}" type="pres">
      <dgm:prSet presAssocID="{462B3201-9638-467F-8294-646774F9CA42}" presName="rootText" presStyleLbl="node2" presStyleIdx="0" presStyleCnt="3" custScaleY="29721">
        <dgm:presLayoutVars>
          <dgm:chPref val="3"/>
        </dgm:presLayoutVars>
      </dgm:prSet>
      <dgm:spPr/>
    </dgm:pt>
    <dgm:pt modelId="{F14D6945-9DF7-4F3B-973E-ECECA4DE40A3}" type="pres">
      <dgm:prSet presAssocID="{462B3201-9638-467F-8294-646774F9CA42}" presName="rootConnector" presStyleLbl="node2" presStyleIdx="0" presStyleCnt="3"/>
      <dgm:spPr/>
    </dgm:pt>
    <dgm:pt modelId="{88FA1D6B-1B07-4BC0-8A31-F6F595448FC0}" type="pres">
      <dgm:prSet presAssocID="{462B3201-9638-467F-8294-646774F9CA42}" presName="hierChild4" presStyleCnt="0"/>
      <dgm:spPr/>
    </dgm:pt>
    <dgm:pt modelId="{D9C4FC3E-E798-4A64-84F0-8EF84AFBDEAA}" type="pres">
      <dgm:prSet presAssocID="{01181AFA-D1BA-4896-AE57-A8BB667282D9}" presName="Name37" presStyleLbl="parChTrans1D3" presStyleIdx="0" presStyleCnt="3"/>
      <dgm:spPr/>
    </dgm:pt>
    <dgm:pt modelId="{1BD3B9CB-27B8-43BE-AA3D-8C0BF102B0AE}" type="pres">
      <dgm:prSet presAssocID="{F45C12F0-82BF-4E2F-A7B4-A99BA40EDCCA}" presName="hierRoot2" presStyleCnt="0">
        <dgm:presLayoutVars>
          <dgm:hierBranch val="init"/>
        </dgm:presLayoutVars>
      </dgm:prSet>
      <dgm:spPr/>
    </dgm:pt>
    <dgm:pt modelId="{53DA9DF4-834B-4D9D-AF20-571CB5A7BF31}" type="pres">
      <dgm:prSet presAssocID="{F45C12F0-82BF-4E2F-A7B4-A99BA40EDCCA}" presName="rootComposite" presStyleCnt="0"/>
      <dgm:spPr/>
    </dgm:pt>
    <dgm:pt modelId="{4A4387AF-FEAD-4588-9BBE-646906FA258C}" type="pres">
      <dgm:prSet presAssocID="{F45C12F0-82BF-4E2F-A7B4-A99BA40EDCCA}" presName="rootText" presStyleLbl="node3" presStyleIdx="0" presStyleCnt="3" custScaleY="60708" custLinFactNeighborY="-28643">
        <dgm:presLayoutVars>
          <dgm:chPref val="3"/>
        </dgm:presLayoutVars>
      </dgm:prSet>
      <dgm:spPr/>
    </dgm:pt>
    <dgm:pt modelId="{335FF1DC-514D-4F40-8601-8385226DE343}" type="pres">
      <dgm:prSet presAssocID="{F45C12F0-82BF-4E2F-A7B4-A99BA40EDCCA}" presName="rootConnector" presStyleLbl="node3" presStyleIdx="0" presStyleCnt="3"/>
      <dgm:spPr/>
    </dgm:pt>
    <dgm:pt modelId="{17A230C9-EA2D-4DE9-A359-1858E48A7327}" type="pres">
      <dgm:prSet presAssocID="{F45C12F0-82BF-4E2F-A7B4-A99BA40EDCCA}" presName="hierChild4" presStyleCnt="0"/>
      <dgm:spPr/>
    </dgm:pt>
    <dgm:pt modelId="{18C6C3D4-0305-4871-84A9-E224DEEB9B3A}" type="pres">
      <dgm:prSet presAssocID="{F45C12F0-82BF-4E2F-A7B4-A99BA40EDCCA}" presName="hierChild5" presStyleCnt="0"/>
      <dgm:spPr/>
    </dgm:pt>
    <dgm:pt modelId="{416D6907-FF7E-4293-AAD5-E46742090076}" type="pres">
      <dgm:prSet presAssocID="{462B3201-9638-467F-8294-646774F9CA42}" presName="hierChild5" presStyleCnt="0"/>
      <dgm:spPr/>
    </dgm:pt>
    <dgm:pt modelId="{EDB7D237-A7B3-4D0C-8804-807135F2CFF5}" type="pres">
      <dgm:prSet presAssocID="{5C33CEAF-18EE-46E6-8AE3-06BB87B9BB33}" presName="Name37" presStyleLbl="parChTrans1D2" presStyleIdx="1" presStyleCnt="3"/>
      <dgm:spPr/>
    </dgm:pt>
    <dgm:pt modelId="{8680E42D-518B-44B1-83FE-7B1A75214306}" type="pres">
      <dgm:prSet presAssocID="{217FC8EC-74CC-467E-B50F-2174D5981A90}" presName="hierRoot2" presStyleCnt="0">
        <dgm:presLayoutVars>
          <dgm:hierBranch val="init"/>
        </dgm:presLayoutVars>
      </dgm:prSet>
      <dgm:spPr/>
    </dgm:pt>
    <dgm:pt modelId="{149ACA89-2D06-41E3-8E05-F46B6C97C499}" type="pres">
      <dgm:prSet presAssocID="{217FC8EC-74CC-467E-B50F-2174D5981A90}" presName="rootComposite" presStyleCnt="0"/>
      <dgm:spPr/>
    </dgm:pt>
    <dgm:pt modelId="{C498D57D-25D6-4A2A-B0B0-C9C151936A6C}" type="pres">
      <dgm:prSet presAssocID="{217FC8EC-74CC-467E-B50F-2174D5981A90}" presName="rootText" presStyleLbl="node2" presStyleIdx="1" presStyleCnt="3" custScaleY="29721">
        <dgm:presLayoutVars>
          <dgm:chPref val="3"/>
        </dgm:presLayoutVars>
      </dgm:prSet>
      <dgm:spPr/>
    </dgm:pt>
    <dgm:pt modelId="{BB9EC3CE-CB93-4C27-9CAD-4F6AF0F20F49}" type="pres">
      <dgm:prSet presAssocID="{217FC8EC-74CC-467E-B50F-2174D5981A90}" presName="rootConnector" presStyleLbl="node2" presStyleIdx="1" presStyleCnt="3"/>
      <dgm:spPr/>
    </dgm:pt>
    <dgm:pt modelId="{240D0757-3D1D-4DBF-B73C-DB9599C19BE4}" type="pres">
      <dgm:prSet presAssocID="{217FC8EC-74CC-467E-B50F-2174D5981A90}" presName="hierChild4" presStyleCnt="0"/>
      <dgm:spPr/>
    </dgm:pt>
    <dgm:pt modelId="{1EBE7FF5-4917-4024-9887-88E017179626}" type="pres">
      <dgm:prSet presAssocID="{48D816AF-5DE5-478E-A723-F63ABC8E2E2E}" presName="Name37" presStyleLbl="parChTrans1D3" presStyleIdx="1" presStyleCnt="3"/>
      <dgm:spPr/>
    </dgm:pt>
    <dgm:pt modelId="{8F146802-AD08-4601-B461-B29C138CCDE6}" type="pres">
      <dgm:prSet presAssocID="{90BC9328-96DD-4163-AAC6-B1C6DEBDEA24}" presName="hierRoot2" presStyleCnt="0">
        <dgm:presLayoutVars>
          <dgm:hierBranch val="init"/>
        </dgm:presLayoutVars>
      </dgm:prSet>
      <dgm:spPr/>
    </dgm:pt>
    <dgm:pt modelId="{5BFEEC8A-5C1F-43B3-8188-669BA77E8C64}" type="pres">
      <dgm:prSet presAssocID="{90BC9328-96DD-4163-AAC6-B1C6DEBDEA24}" presName="rootComposite" presStyleCnt="0"/>
      <dgm:spPr/>
    </dgm:pt>
    <dgm:pt modelId="{79C6233A-2C40-41C6-AAD2-250DE3F22047}" type="pres">
      <dgm:prSet presAssocID="{90BC9328-96DD-4163-AAC6-B1C6DEBDEA24}" presName="rootText" presStyleLbl="node3" presStyleIdx="1" presStyleCnt="3" custScaleY="60708" custLinFactNeighborY="-28643">
        <dgm:presLayoutVars>
          <dgm:chPref val="3"/>
        </dgm:presLayoutVars>
      </dgm:prSet>
      <dgm:spPr/>
    </dgm:pt>
    <dgm:pt modelId="{A2939181-4658-4516-BF6A-643188FE6AFD}" type="pres">
      <dgm:prSet presAssocID="{90BC9328-96DD-4163-AAC6-B1C6DEBDEA24}" presName="rootConnector" presStyleLbl="node3" presStyleIdx="1" presStyleCnt="3"/>
      <dgm:spPr/>
    </dgm:pt>
    <dgm:pt modelId="{2425B4AC-5F19-422E-A15F-10484594B35D}" type="pres">
      <dgm:prSet presAssocID="{90BC9328-96DD-4163-AAC6-B1C6DEBDEA24}" presName="hierChild4" presStyleCnt="0"/>
      <dgm:spPr/>
    </dgm:pt>
    <dgm:pt modelId="{CE91ACE7-322C-4C70-AB4B-951A0A667A36}" type="pres">
      <dgm:prSet presAssocID="{90BC9328-96DD-4163-AAC6-B1C6DEBDEA24}" presName="hierChild5" presStyleCnt="0"/>
      <dgm:spPr/>
    </dgm:pt>
    <dgm:pt modelId="{ED394289-FAF9-4DDC-A142-4C890A7B70FD}" type="pres">
      <dgm:prSet presAssocID="{217FC8EC-74CC-467E-B50F-2174D5981A90}" presName="hierChild5" presStyleCnt="0"/>
      <dgm:spPr/>
    </dgm:pt>
    <dgm:pt modelId="{F67E9560-4451-4943-8869-C4B2F0BD2C66}" type="pres">
      <dgm:prSet presAssocID="{36EEB312-E5FC-44F6-AB4D-2FF5AB8251E8}" presName="Name37" presStyleLbl="parChTrans1D2" presStyleIdx="2" presStyleCnt="3"/>
      <dgm:spPr/>
    </dgm:pt>
    <dgm:pt modelId="{D29D0512-3B0E-44EC-AF07-700602D3F41C}" type="pres">
      <dgm:prSet presAssocID="{DF834A72-8F63-42B4-B188-174A175CB30B}" presName="hierRoot2" presStyleCnt="0">
        <dgm:presLayoutVars>
          <dgm:hierBranch val="init"/>
        </dgm:presLayoutVars>
      </dgm:prSet>
      <dgm:spPr/>
    </dgm:pt>
    <dgm:pt modelId="{4272B727-1402-456A-9638-45CEA0DB4AE0}" type="pres">
      <dgm:prSet presAssocID="{DF834A72-8F63-42B4-B188-174A175CB30B}" presName="rootComposite" presStyleCnt="0"/>
      <dgm:spPr/>
    </dgm:pt>
    <dgm:pt modelId="{2FB8F2E8-4C11-476C-AA6E-7E23F8F669C8}" type="pres">
      <dgm:prSet presAssocID="{DF834A72-8F63-42B4-B188-174A175CB30B}" presName="rootText" presStyleLbl="node2" presStyleIdx="2" presStyleCnt="3" custScaleY="29721">
        <dgm:presLayoutVars>
          <dgm:chPref val="3"/>
        </dgm:presLayoutVars>
      </dgm:prSet>
      <dgm:spPr/>
    </dgm:pt>
    <dgm:pt modelId="{58513086-A71D-420D-AF51-66F867B2F690}" type="pres">
      <dgm:prSet presAssocID="{DF834A72-8F63-42B4-B188-174A175CB30B}" presName="rootConnector" presStyleLbl="node2" presStyleIdx="2" presStyleCnt="3"/>
      <dgm:spPr/>
    </dgm:pt>
    <dgm:pt modelId="{C8106653-97CE-41FF-B8FB-30C8DC4E276B}" type="pres">
      <dgm:prSet presAssocID="{DF834A72-8F63-42B4-B188-174A175CB30B}" presName="hierChild4" presStyleCnt="0"/>
      <dgm:spPr/>
    </dgm:pt>
    <dgm:pt modelId="{18E7C1BF-6CD4-45E1-BFDF-C6D28988C2C7}" type="pres">
      <dgm:prSet presAssocID="{313B01B9-ED16-46C5-A034-5A37943F6FEE}" presName="Name37" presStyleLbl="parChTrans1D3" presStyleIdx="2" presStyleCnt="3"/>
      <dgm:spPr/>
    </dgm:pt>
    <dgm:pt modelId="{0046A25F-CAD2-4C7F-BD91-FFD5E8A1854A}" type="pres">
      <dgm:prSet presAssocID="{0A509E1C-A961-4E47-A336-A892D94B7EB2}" presName="hierRoot2" presStyleCnt="0">
        <dgm:presLayoutVars>
          <dgm:hierBranch val="init"/>
        </dgm:presLayoutVars>
      </dgm:prSet>
      <dgm:spPr/>
    </dgm:pt>
    <dgm:pt modelId="{2B6FF8E3-0AD5-4127-A2C7-B46EF50804DD}" type="pres">
      <dgm:prSet presAssocID="{0A509E1C-A961-4E47-A336-A892D94B7EB2}" presName="rootComposite" presStyleCnt="0"/>
      <dgm:spPr/>
    </dgm:pt>
    <dgm:pt modelId="{241768DB-C885-44E0-8086-8F9F748B000F}" type="pres">
      <dgm:prSet presAssocID="{0A509E1C-A961-4E47-A336-A892D94B7EB2}" presName="rootText" presStyleLbl="node3" presStyleIdx="2" presStyleCnt="3" custScaleY="60708" custLinFactNeighborY="-28643">
        <dgm:presLayoutVars>
          <dgm:chPref val="3"/>
        </dgm:presLayoutVars>
      </dgm:prSet>
      <dgm:spPr/>
    </dgm:pt>
    <dgm:pt modelId="{18CBA890-3D19-4ECE-8D6A-0A9F04994FBE}" type="pres">
      <dgm:prSet presAssocID="{0A509E1C-A961-4E47-A336-A892D94B7EB2}" presName="rootConnector" presStyleLbl="node3" presStyleIdx="2" presStyleCnt="3"/>
      <dgm:spPr/>
    </dgm:pt>
    <dgm:pt modelId="{029EF733-D933-43DB-80CD-7F4CA6B3BCA3}" type="pres">
      <dgm:prSet presAssocID="{0A509E1C-A961-4E47-A336-A892D94B7EB2}" presName="hierChild4" presStyleCnt="0"/>
      <dgm:spPr/>
    </dgm:pt>
    <dgm:pt modelId="{32B480F8-0F3A-4A9D-B66F-6E039FE0614C}" type="pres">
      <dgm:prSet presAssocID="{0A509E1C-A961-4E47-A336-A892D94B7EB2}" presName="hierChild5" presStyleCnt="0"/>
      <dgm:spPr/>
    </dgm:pt>
    <dgm:pt modelId="{FEF6A05A-3322-44E6-BD3C-71B4EBA84D25}" type="pres">
      <dgm:prSet presAssocID="{DF834A72-8F63-42B4-B188-174A175CB30B}" presName="hierChild5" presStyleCnt="0"/>
      <dgm:spPr/>
    </dgm:pt>
    <dgm:pt modelId="{82207927-AFE6-415B-86F2-B5454F78C115}" type="pres">
      <dgm:prSet presAssocID="{7D1FFEA9-3B97-4901-8B4F-EF63E0CDBA75}" presName="hierChild3" presStyleCnt="0"/>
      <dgm:spPr/>
    </dgm:pt>
  </dgm:ptLst>
  <dgm:cxnLst>
    <dgm:cxn modelId="{A9446D05-68CB-4DE2-9B8F-7AD4CDF2C69B}" type="presOf" srcId="{90BC9328-96DD-4163-AAC6-B1C6DEBDEA24}" destId="{A2939181-4658-4516-BF6A-643188FE6AFD}" srcOrd="1" destOrd="0" presId="urn:microsoft.com/office/officeart/2005/8/layout/orgChart1"/>
    <dgm:cxn modelId="{B2C8680B-A046-4F23-AFDE-D76D10878783}" type="presOf" srcId="{F45C12F0-82BF-4E2F-A7B4-A99BA40EDCCA}" destId="{4A4387AF-FEAD-4588-9BBE-646906FA258C}" srcOrd="0" destOrd="0" presId="urn:microsoft.com/office/officeart/2005/8/layout/orgChart1"/>
    <dgm:cxn modelId="{F6A3A02A-54F5-44A0-A77C-125B74ED53C7}" srcId="{7D1FFEA9-3B97-4901-8B4F-EF63E0CDBA75}" destId="{217FC8EC-74CC-467E-B50F-2174D5981A90}" srcOrd="1" destOrd="0" parTransId="{5C33CEAF-18EE-46E6-8AE3-06BB87B9BB33}" sibTransId="{C99324D6-C779-4455-81C5-A88FEF6602A6}"/>
    <dgm:cxn modelId="{DC3D1530-9DDE-4726-B594-DFD773258089}" type="presOf" srcId="{7D1FFEA9-3B97-4901-8B4F-EF63E0CDBA75}" destId="{4A823D14-F464-410F-A19B-EFAE4E026A7E}" srcOrd="1" destOrd="0" presId="urn:microsoft.com/office/officeart/2005/8/layout/orgChart1"/>
    <dgm:cxn modelId="{A7F11C35-57D2-42DF-AEBD-F9379AD8ADEF}" type="presOf" srcId="{F45C12F0-82BF-4E2F-A7B4-A99BA40EDCCA}" destId="{335FF1DC-514D-4F40-8601-8385226DE343}" srcOrd="1" destOrd="0" presId="urn:microsoft.com/office/officeart/2005/8/layout/orgChart1"/>
    <dgm:cxn modelId="{F7ED473A-B10A-46F9-9C00-1C73C6BD7D3B}" type="presOf" srcId="{462B3201-9638-467F-8294-646774F9CA42}" destId="{F14D6945-9DF7-4F3B-973E-ECECA4DE40A3}" srcOrd="1" destOrd="0" presId="urn:microsoft.com/office/officeart/2005/8/layout/orgChart1"/>
    <dgm:cxn modelId="{7303F33B-482C-4EAA-9B57-2FBCC9A3ED26}" type="presOf" srcId="{48D816AF-5DE5-478E-A723-F63ABC8E2E2E}" destId="{1EBE7FF5-4917-4024-9887-88E017179626}" srcOrd="0" destOrd="0" presId="urn:microsoft.com/office/officeart/2005/8/layout/orgChart1"/>
    <dgm:cxn modelId="{9ACA9C3D-8246-40E7-BF10-28D738E3C3A7}" type="presOf" srcId="{0A509E1C-A961-4E47-A336-A892D94B7EB2}" destId="{241768DB-C885-44E0-8086-8F9F748B000F}" srcOrd="0" destOrd="0" presId="urn:microsoft.com/office/officeart/2005/8/layout/orgChart1"/>
    <dgm:cxn modelId="{76920040-246C-4E19-AC1D-AD01CC448322}" type="presOf" srcId="{90BC9328-96DD-4163-AAC6-B1C6DEBDEA24}" destId="{79C6233A-2C40-41C6-AAD2-250DE3F22047}" srcOrd="0" destOrd="0" presId="urn:microsoft.com/office/officeart/2005/8/layout/orgChart1"/>
    <dgm:cxn modelId="{6746725C-87DC-4EFD-88F6-C45E469B93BF}" srcId="{DF834A72-8F63-42B4-B188-174A175CB30B}" destId="{0A509E1C-A961-4E47-A336-A892D94B7EB2}" srcOrd="0" destOrd="0" parTransId="{313B01B9-ED16-46C5-A034-5A37943F6FEE}" sibTransId="{BF5CB9A0-2B3D-4E96-8239-8896B21616EE}"/>
    <dgm:cxn modelId="{8233FA6C-185A-47A3-95B2-BC8B015D26EF}" type="presOf" srcId="{7F01DE34-1E8E-4295-9B81-1E6BF7FB6494}" destId="{EEF641C4-5872-488F-B920-00B5A186CC9A}" srcOrd="0" destOrd="0" presId="urn:microsoft.com/office/officeart/2005/8/layout/orgChart1"/>
    <dgm:cxn modelId="{0FD3F356-2B63-4DD3-9575-9569B06B54D2}" srcId="{7D1FFEA9-3B97-4901-8B4F-EF63E0CDBA75}" destId="{462B3201-9638-467F-8294-646774F9CA42}" srcOrd="0" destOrd="0" parTransId="{B070AFFE-0D56-4F75-AA3C-30FAC45AC2F8}" sibTransId="{9E2F16DE-E9C9-489A-963D-62453EB8E5D3}"/>
    <dgm:cxn modelId="{8DB7C185-759C-4958-A6D1-F6A3FD74C766}" type="presOf" srcId="{DF834A72-8F63-42B4-B188-174A175CB30B}" destId="{58513086-A71D-420D-AF51-66F867B2F690}" srcOrd="1" destOrd="0" presId="urn:microsoft.com/office/officeart/2005/8/layout/orgChart1"/>
    <dgm:cxn modelId="{49DB618D-285A-418F-A9CE-6BD47F35CCBA}" srcId="{462B3201-9638-467F-8294-646774F9CA42}" destId="{F45C12F0-82BF-4E2F-A7B4-A99BA40EDCCA}" srcOrd="0" destOrd="0" parTransId="{01181AFA-D1BA-4896-AE57-A8BB667282D9}" sibTransId="{B446C5D1-F2F6-44F4-A9C5-505A740244CB}"/>
    <dgm:cxn modelId="{9D9F91A6-B8F1-4A40-AAAB-558F459A424F}" type="presOf" srcId="{217FC8EC-74CC-467E-B50F-2174D5981A90}" destId="{BB9EC3CE-CB93-4C27-9CAD-4F6AF0F20F49}" srcOrd="1" destOrd="0" presId="urn:microsoft.com/office/officeart/2005/8/layout/orgChart1"/>
    <dgm:cxn modelId="{4EEA4FA9-E9BA-4B56-9D56-75504740AED5}" type="presOf" srcId="{5C33CEAF-18EE-46E6-8AE3-06BB87B9BB33}" destId="{EDB7D237-A7B3-4D0C-8804-807135F2CFF5}" srcOrd="0" destOrd="0" presId="urn:microsoft.com/office/officeart/2005/8/layout/orgChart1"/>
    <dgm:cxn modelId="{7F56CBAE-0AD6-45A4-9EA5-DE9A72BF680B}" type="presOf" srcId="{217FC8EC-74CC-467E-B50F-2174D5981A90}" destId="{C498D57D-25D6-4A2A-B0B0-C9C151936A6C}" srcOrd="0" destOrd="0" presId="urn:microsoft.com/office/officeart/2005/8/layout/orgChart1"/>
    <dgm:cxn modelId="{BEC3EEAF-484C-45ED-ACDC-4ABB01609BD1}" type="presOf" srcId="{0A509E1C-A961-4E47-A336-A892D94B7EB2}" destId="{18CBA890-3D19-4ECE-8D6A-0A9F04994FBE}" srcOrd="1" destOrd="0" presId="urn:microsoft.com/office/officeart/2005/8/layout/orgChart1"/>
    <dgm:cxn modelId="{473C45B4-F6AF-4687-BAC2-921539E4A008}" type="presOf" srcId="{36EEB312-E5FC-44F6-AB4D-2FF5AB8251E8}" destId="{F67E9560-4451-4943-8869-C4B2F0BD2C66}" srcOrd="0" destOrd="0" presId="urn:microsoft.com/office/officeart/2005/8/layout/orgChart1"/>
    <dgm:cxn modelId="{F8C882B5-E281-4C7B-B005-E1A912B91B9B}" type="presOf" srcId="{DF834A72-8F63-42B4-B188-174A175CB30B}" destId="{2FB8F2E8-4C11-476C-AA6E-7E23F8F669C8}" srcOrd="0" destOrd="0" presId="urn:microsoft.com/office/officeart/2005/8/layout/orgChart1"/>
    <dgm:cxn modelId="{88998DB7-7559-45F9-9A0B-11761E36E6B9}" type="presOf" srcId="{01181AFA-D1BA-4896-AE57-A8BB667282D9}" destId="{D9C4FC3E-E798-4A64-84F0-8EF84AFBDEAA}" srcOrd="0" destOrd="0" presId="urn:microsoft.com/office/officeart/2005/8/layout/orgChart1"/>
    <dgm:cxn modelId="{A5FF31CD-82AD-4BE6-89C2-5B7BB1A3501B}" srcId="{7D1FFEA9-3B97-4901-8B4F-EF63E0CDBA75}" destId="{DF834A72-8F63-42B4-B188-174A175CB30B}" srcOrd="2" destOrd="0" parTransId="{36EEB312-E5FC-44F6-AB4D-2FF5AB8251E8}" sibTransId="{24C4AC66-61D2-42B3-8CB4-09B264E48874}"/>
    <dgm:cxn modelId="{04B970CF-FDC6-4185-B4FF-7B9B434BEA81}" type="presOf" srcId="{B070AFFE-0D56-4F75-AA3C-30FAC45AC2F8}" destId="{60F4DA40-3585-4B48-9483-51000F5C6298}" srcOrd="0" destOrd="0" presId="urn:microsoft.com/office/officeart/2005/8/layout/orgChart1"/>
    <dgm:cxn modelId="{AFCC09D2-40FE-4AB3-989B-C93CBE0EF2DE}" type="presOf" srcId="{7D1FFEA9-3B97-4901-8B4F-EF63E0CDBA75}" destId="{462CD4BB-01BF-4B22-9D7A-3DEB16486954}" srcOrd="0" destOrd="0" presId="urn:microsoft.com/office/officeart/2005/8/layout/orgChart1"/>
    <dgm:cxn modelId="{A243D7D6-81F0-4727-92FB-106C0EB02971}" type="presOf" srcId="{462B3201-9638-467F-8294-646774F9CA42}" destId="{24BC5B41-C171-4F47-A9E2-3540A154C38C}" srcOrd="0" destOrd="0" presId="urn:microsoft.com/office/officeart/2005/8/layout/orgChart1"/>
    <dgm:cxn modelId="{714CACE0-E982-4325-86B8-BA7B2B49C1A8}" type="presOf" srcId="{313B01B9-ED16-46C5-A034-5A37943F6FEE}" destId="{18E7C1BF-6CD4-45E1-BFDF-C6D28988C2C7}" srcOrd="0" destOrd="0" presId="urn:microsoft.com/office/officeart/2005/8/layout/orgChart1"/>
    <dgm:cxn modelId="{B751CBF6-68BE-4CBA-8291-4C176AE2C6A6}" srcId="{217FC8EC-74CC-467E-B50F-2174D5981A90}" destId="{90BC9328-96DD-4163-AAC6-B1C6DEBDEA24}" srcOrd="0" destOrd="0" parTransId="{48D816AF-5DE5-478E-A723-F63ABC8E2E2E}" sibTransId="{54C27398-85EC-4874-9614-BCB37075BCE7}"/>
    <dgm:cxn modelId="{5C9C03F7-5332-43F4-A42C-5F4FC98559FB}" srcId="{7F01DE34-1E8E-4295-9B81-1E6BF7FB6494}" destId="{7D1FFEA9-3B97-4901-8B4F-EF63E0CDBA75}" srcOrd="0" destOrd="0" parTransId="{945FF35B-CBA2-4689-A2A4-B6C6CBB6F9BC}" sibTransId="{8494EED9-B12E-499A-91D0-B29448D21B28}"/>
    <dgm:cxn modelId="{F0E6243C-4B1C-4B78-9E92-A3DA52C18BDD}" type="presParOf" srcId="{EEF641C4-5872-488F-B920-00B5A186CC9A}" destId="{75CEB540-5E94-4003-88C9-CBB138EA31F5}" srcOrd="0" destOrd="0" presId="urn:microsoft.com/office/officeart/2005/8/layout/orgChart1"/>
    <dgm:cxn modelId="{76153C9C-D827-459A-BE2F-B8B3F039D418}" type="presParOf" srcId="{75CEB540-5E94-4003-88C9-CBB138EA31F5}" destId="{31D3A43E-D16F-4822-AA3A-3CEAED0B8481}" srcOrd="0" destOrd="0" presId="urn:microsoft.com/office/officeart/2005/8/layout/orgChart1"/>
    <dgm:cxn modelId="{8DF9023F-9DD3-4F59-869F-33054CF60497}" type="presParOf" srcId="{31D3A43E-D16F-4822-AA3A-3CEAED0B8481}" destId="{462CD4BB-01BF-4B22-9D7A-3DEB16486954}" srcOrd="0" destOrd="0" presId="urn:microsoft.com/office/officeart/2005/8/layout/orgChart1"/>
    <dgm:cxn modelId="{1F6234A6-FA85-4AA3-ACC1-F8501B8CFF27}" type="presParOf" srcId="{31D3A43E-D16F-4822-AA3A-3CEAED0B8481}" destId="{4A823D14-F464-410F-A19B-EFAE4E026A7E}" srcOrd="1" destOrd="0" presId="urn:microsoft.com/office/officeart/2005/8/layout/orgChart1"/>
    <dgm:cxn modelId="{21F5DA80-131C-4F0B-929D-E79538EED5FE}" type="presParOf" srcId="{75CEB540-5E94-4003-88C9-CBB138EA31F5}" destId="{150578B5-CA61-402B-A87B-4139C8A3D46A}" srcOrd="1" destOrd="0" presId="urn:microsoft.com/office/officeart/2005/8/layout/orgChart1"/>
    <dgm:cxn modelId="{1820822B-B2B3-4869-9926-26FA321132FC}" type="presParOf" srcId="{150578B5-CA61-402B-A87B-4139C8A3D46A}" destId="{60F4DA40-3585-4B48-9483-51000F5C6298}" srcOrd="0" destOrd="0" presId="urn:microsoft.com/office/officeart/2005/8/layout/orgChart1"/>
    <dgm:cxn modelId="{A1448B16-D0E7-45E9-A3DA-4127230702CD}" type="presParOf" srcId="{150578B5-CA61-402B-A87B-4139C8A3D46A}" destId="{2840F173-F092-4625-8C1C-12763350475D}" srcOrd="1" destOrd="0" presId="urn:microsoft.com/office/officeart/2005/8/layout/orgChart1"/>
    <dgm:cxn modelId="{63267EC7-FAA1-4A75-A107-DC16580A7A75}" type="presParOf" srcId="{2840F173-F092-4625-8C1C-12763350475D}" destId="{64C70F5E-D6B7-45EB-9DAB-CC93403303ED}" srcOrd="0" destOrd="0" presId="urn:microsoft.com/office/officeart/2005/8/layout/orgChart1"/>
    <dgm:cxn modelId="{84C87ADE-80B7-4C80-9F67-7093BB558424}" type="presParOf" srcId="{64C70F5E-D6B7-45EB-9DAB-CC93403303ED}" destId="{24BC5B41-C171-4F47-A9E2-3540A154C38C}" srcOrd="0" destOrd="0" presId="urn:microsoft.com/office/officeart/2005/8/layout/orgChart1"/>
    <dgm:cxn modelId="{A48A5B4C-85CF-4E6D-B98A-CAF797D3201F}" type="presParOf" srcId="{64C70F5E-D6B7-45EB-9DAB-CC93403303ED}" destId="{F14D6945-9DF7-4F3B-973E-ECECA4DE40A3}" srcOrd="1" destOrd="0" presId="urn:microsoft.com/office/officeart/2005/8/layout/orgChart1"/>
    <dgm:cxn modelId="{BA8F55EB-4644-4B73-915D-B738645DB5F9}" type="presParOf" srcId="{2840F173-F092-4625-8C1C-12763350475D}" destId="{88FA1D6B-1B07-4BC0-8A31-F6F595448FC0}" srcOrd="1" destOrd="0" presId="urn:microsoft.com/office/officeart/2005/8/layout/orgChart1"/>
    <dgm:cxn modelId="{EC7F03B7-3677-4BF7-AE03-D7AE7017577E}" type="presParOf" srcId="{88FA1D6B-1B07-4BC0-8A31-F6F595448FC0}" destId="{D9C4FC3E-E798-4A64-84F0-8EF84AFBDEAA}" srcOrd="0" destOrd="0" presId="urn:microsoft.com/office/officeart/2005/8/layout/orgChart1"/>
    <dgm:cxn modelId="{6DC0CC52-D7F7-4B72-BC71-5082E2DFC78F}" type="presParOf" srcId="{88FA1D6B-1B07-4BC0-8A31-F6F595448FC0}" destId="{1BD3B9CB-27B8-43BE-AA3D-8C0BF102B0AE}" srcOrd="1" destOrd="0" presId="urn:microsoft.com/office/officeart/2005/8/layout/orgChart1"/>
    <dgm:cxn modelId="{C5FC9721-5599-48B7-9E65-8576F72C9E3E}" type="presParOf" srcId="{1BD3B9CB-27B8-43BE-AA3D-8C0BF102B0AE}" destId="{53DA9DF4-834B-4D9D-AF20-571CB5A7BF31}" srcOrd="0" destOrd="0" presId="urn:microsoft.com/office/officeart/2005/8/layout/orgChart1"/>
    <dgm:cxn modelId="{58692FDF-A5E3-44D7-BFBC-94DF716A600A}" type="presParOf" srcId="{53DA9DF4-834B-4D9D-AF20-571CB5A7BF31}" destId="{4A4387AF-FEAD-4588-9BBE-646906FA258C}" srcOrd="0" destOrd="0" presId="urn:microsoft.com/office/officeart/2005/8/layout/orgChart1"/>
    <dgm:cxn modelId="{256C30E7-1180-47F8-9CB1-BD6EB38F6C6F}" type="presParOf" srcId="{53DA9DF4-834B-4D9D-AF20-571CB5A7BF31}" destId="{335FF1DC-514D-4F40-8601-8385226DE343}" srcOrd="1" destOrd="0" presId="urn:microsoft.com/office/officeart/2005/8/layout/orgChart1"/>
    <dgm:cxn modelId="{F9391F66-5847-48D5-9964-2F7D3E577371}" type="presParOf" srcId="{1BD3B9CB-27B8-43BE-AA3D-8C0BF102B0AE}" destId="{17A230C9-EA2D-4DE9-A359-1858E48A7327}" srcOrd="1" destOrd="0" presId="urn:microsoft.com/office/officeart/2005/8/layout/orgChart1"/>
    <dgm:cxn modelId="{60134281-3FB7-49B4-9BA0-A0019B89784D}" type="presParOf" srcId="{1BD3B9CB-27B8-43BE-AA3D-8C0BF102B0AE}" destId="{18C6C3D4-0305-4871-84A9-E224DEEB9B3A}" srcOrd="2" destOrd="0" presId="urn:microsoft.com/office/officeart/2005/8/layout/orgChart1"/>
    <dgm:cxn modelId="{B47A4E49-8DB3-4BA7-8303-243783DDBBE5}" type="presParOf" srcId="{2840F173-F092-4625-8C1C-12763350475D}" destId="{416D6907-FF7E-4293-AAD5-E46742090076}" srcOrd="2" destOrd="0" presId="urn:microsoft.com/office/officeart/2005/8/layout/orgChart1"/>
    <dgm:cxn modelId="{104090D5-3E67-43C1-A769-A0C61A18D30F}" type="presParOf" srcId="{150578B5-CA61-402B-A87B-4139C8A3D46A}" destId="{EDB7D237-A7B3-4D0C-8804-807135F2CFF5}" srcOrd="2" destOrd="0" presId="urn:microsoft.com/office/officeart/2005/8/layout/orgChart1"/>
    <dgm:cxn modelId="{9FA03885-5726-485B-99D4-41F7AF7AA093}" type="presParOf" srcId="{150578B5-CA61-402B-A87B-4139C8A3D46A}" destId="{8680E42D-518B-44B1-83FE-7B1A75214306}" srcOrd="3" destOrd="0" presId="urn:microsoft.com/office/officeart/2005/8/layout/orgChart1"/>
    <dgm:cxn modelId="{7CF0CEDD-9DAA-45DF-B772-21A413E85856}" type="presParOf" srcId="{8680E42D-518B-44B1-83FE-7B1A75214306}" destId="{149ACA89-2D06-41E3-8E05-F46B6C97C499}" srcOrd="0" destOrd="0" presId="urn:microsoft.com/office/officeart/2005/8/layout/orgChart1"/>
    <dgm:cxn modelId="{5C9D7248-C3EC-46B9-BB29-BFE810F2B593}" type="presParOf" srcId="{149ACA89-2D06-41E3-8E05-F46B6C97C499}" destId="{C498D57D-25D6-4A2A-B0B0-C9C151936A6C}" srcOrd="0" destOrd="0" presId="urn:microsoft.com/office/officeart/2005/8/layout/orgChart1"/>
    <dgm:cxn modelId="{4C2D717D-86CE-4A9A-BAB8-9FE7B14E0A4E}" type="presParOf" srcId="{149ACA89-2D06-41E3-8E05-F46B6C97C499}" destId="{BB9EC3CE-CB93-4C27-9CAD-4F6AF0F20F49}" srcOrd="1" destOrd="0" presId="urn:microsoft.com/office/officeart/2005/8/layout/orgChart1"/>
    <dgm:cxn modelId="{348CDDF7-5CCD-4BAD-ACD6-6CA7634CD1A3}" type="presParOf" srcId="{8680E42D-518B-44B1-83FE-7B1A75214306}" destId="{240D0757-3D1D-4DBF-B73C-DB9599C19BE4}" srcOrd="1" destOrd="0" presId="urn:microsoft.com/office/officeart/2005/8/layout/orgChart1"/>
    <dgm:cxn modelId="{4E7C769B-71B0-4466-88AB-F6BFAE9A22FF}" type="presParOf" srcId="{240D0757-3D1D-4DBF-B73C-DB9599C19BE4}" destId="{1EBE7FF5-4917-4024-9887-88E017179626}" srcOrd="0" destOrd="0" presId="urn:microsoft.com/office/officeart/2005/8/layout/orgChart1"/>
    <dgm:cxn modelId="{93524C84-0C67-4EB1-AD04-1CA9CF2EBB72}" type="presParOf" srcId="{240D0757-3D1D-4DBF-B73C-DB9599C19BE4}" destId="{8F146802-AD08-4601-B461-B29C138CCDE6}" srcOrd="1" destOrd="0" presId="urn:microsoft.com/office/officeart/2005/8/layout/orgChart1"/>
    <dgm:cxn modelId="{2045F6A4-59C6-4D7B-B827-1A79489163BB}" type="presParOf" srcId="{8F146802-AD08-4601-B461-B29C138CCDE6}" destId="{5BFEEC8A-5C1F-43B3-8188-669BA77E8C64}" srcOrd="0" destOrd="0" presId="urn:microsoft.com/office/officeart/2005/8/layout/orgChart1"/>
    <dgm:cxn modelId="{61E4DB36-F160-459A-96A7-9F04DE3A5853}" type="presParOf" srcId="{5BFEEC8A-5C1F-43B3-8188-669BA77E8C64}" destId="{79C6233A-2C40-41C6-AAD2-250DE3F22047}" srcOrd="0" destOrd="0" presId="urn:microsoft.com/office/officeart/2005/8/layout/orgChart1"/>
    <dgm:cxn modelId="{C073B1B5-3124-4E48-99A0-02EFD5395A70}" type="presParOf" srcId="{5BFEEC8A-5C1F-43B3-8188-669BA77E8C64}" destId="{A2939181-4658-4516-BF6A-643188FE6AFD}" srcOrd="1" destOrd="0" presId="urn:microsoft.com/office/officeart/2005/8/layout/orgChart1"/>
    <dgm:cxn modelId="{CC937329-12A6-4E67-A36B-D6CA934C434D}" type="presParOf" srcId="{8F146802-AD08-4601-B461-B29C138CCDE6}" destId="{2425B4AC-5F19-422E-A15F-10484594B35D}" srcOrd="1" destOrd="0" presId="urn:microsoft.com/office/officeart/2005/8/layout/orgChart1"/>
    <dgm:cxn modelId="{CDCC4AB9-2229-4FFC-974D-D59C7D826B2F}" type="presParOf" srcId="{8F146802-AD08-4601-B461-B29C138CCDE6}" destId="{CE91ACE7-322C-4C70-AB4B-951A0A667A36}" srcOrd="2" destOrd="0" presId="urn:microsoft.com/office/officeart/2005/8/layout/orgChart1"/>
    <dgm:cxn modelId="{1AEFFCD0-6E09-458A-9C9C-DAF7D9551152}" type="presParOf" srcId="{8680E42D-518B-44B1-83FE-7B1A75214306}" destId="{ED394289-FAF9-4DDC-A142-4C890A7B70FD}" srcOrd="2" destOrd="0" presId="urn:microsoft.com/office/officeart/2005/8/layout/orgChart1"/>
    <dgm:cxn modelId="{C9FB9F91-AC9B-4873-8A87-AAC399C51DFB}" type="presParOf" srcId="{150578B5-CA61-402B-A87B-4139C8A3D46A}" destId="{F67E9560-4451-4943-8869-C4B2F0BD2C66}" srcOrd="4" destOrd="0" presId="urn:microsoft.com/office/officeart/2005/8/layout/orgChart1"/>
    <dgm:cxn modelId="{B258510A-73BC-4289-9AB1-3147CA9CBBCB}" type="presParOf" srcId="{150578B5-CA61-402B-A87B-4139C8A3D46A}" destId="{D29D0512-3B0E-44EC-AF07-700602D3F41C}" srcOrd="5" destOrd="0" presId="urn:microsoft.com/office/officeart/2005/8/layout/orgChart1"/>
    <dgm:cxn modelId="{70D8E465-C0B9-4577-999E-AB375D8AB303}" type="presParOf" srcId="{D29D0512-3B0E-44EC-AF07-700602D3F41C}" destId="{4272B727-1402-456A-9638-45CEA0DB4AE0}" srcOrd="0" destOrd="0" presId="urn:microsoft.com/office/officeart/2005/8/layout/orgChart1"/>
    <dgm:cxn modelId="{99CAF77B-8EB7-4EDE-A3AA-4B968C460F02}" type="presParOf" srcId="{4272B727-1402-456A-9638-45CEA0DB4AE0}" destId="{2FB8F2E8-4C11-476C-AA6E-7E23F8F669C8}" srcOrd="0" destOrd="0" presId="urn:microsoft.com/office/officeart/2005/8/layout/orgChart1"/>
    <dgm:cxn modelId="{772EC2C0-5918-4C2D-B74A-4A852E58FAB5}" type="presParOf" srcId="{4272B727-1402-456A-9638-45CEA0DB4AE0}" destId="{58513086-A71D-420D-AF51-66F867B2F690}" srcOrd="1" destOrd="0" presId="urn:microsoft.com/office/officeart/2005/8/layout/orgChart1"/>
    <dgm:cxn modelId="{910493C8-502F-46DA-A964-186653988E80}" type="presParOf" srcId="{D29D0512-3B0E-44EC-AF07-700602D3F41C}" destId="{C8106653-97CE-41FF-B8FB-30C8DC4E276B}" srcOrd="1" destOrd="0" presId="urn:microsoft.com/office/officeart/2005/8/layout/orgChart1"/>
    <dgm:cxn modelId="{A7E24AE4-3B82-4960-82B7-6BED9B5BAC52}" type="presParOf" srcId="{C8106653-97CE-41FF-B8FB-30C8DC4E276B}" destId="{18E7C1BF-6CD4-45E1-BFDF-C6D28988C2C7}" srcOrd="0" destOrd="0" presId="urn:microsoft.com/office/officeart/2005/8/layout/orgChart1"/>
    <dgm:cxn modelId="{61DCBE1C-4B4A-4EFC-B0DA-3E752349BB32}" type="presParOf" srcId="{C8106653-97CE-41FF-B8FB-30C8DC4E276B}" destId="{0046A25F-CAD2-4C7F-BD91-FFD5E8A1854A}" srcOrd="1" destOrd="0" presId="urn:microsoft.com/office/officeart/2005/8/layout/orgChart1"/>
    <dgm:cxn modelId="{6532B838-BB82-4945-B976-9554D09AAB36}" type="presParOf" srcId="{0046A25F-CAD2-4C7F-BD91-FFD5E8A1854A}" destId="{2B6FF8E3-0AD5-4127-A2C7-B46EF50804DD}" srcOrd="0" destOrd="0" presId="urn:microsoft.com/office/officeart/2005/8/layout/orgChart1"/>
    <dgm:cxn modelId="{707301E4-413F-4B44-8EF0-6AF2158B98EB}" type="presParOf" srcId="{2B6FF8E3-0AD5-4127-A2C7-B46EF50804DD}" destId="{241768DB-C885-44E0-8086-8F9F748B000F}" srcOrd="0" destOrd="0" presId="urn:microsoft.com/office/officeart/2005/8/layout/orgChart1"/>
    <dgm:cxn modelId="{B8119EBD-0C58-4497-97A5-B9E1BCABAF90}" type="presParOf" srcId="{2B6FF8E3-0AD5-4127-A2C7-B46EF50804DD}" destId="{18CBA890-3D19-4ECE-8D6A-0A9F04994FBE}" srcOrd="1" destOrd="0" presId="urn:microsoft.com/office/officeart/2005/8/layout/orgChart1"/>
    <dgm:cxn modelId="{87882AED-CE45-41E2-A7BE-6E5A4BCC7FEB}" type="presParOf" srcId="{0046A25F-CAD2-4C7F-BD91-FFD5E8A1854A}" destId="{029EF733-D933-43DB-80CD-7F4CA6B3BCA3}" srcOrd="1" destOrd="0" presId="urn:microsoft.com/office/officeart/2005/8/layout/orgChart1"/>
    <dgm:cxn modelId="{E1EFD183-6E1E-464D-9E31-0F16646030D0}" type="presParOf" srcId="{0046A25F-CAD2-4C7F-BD91-FFD5E8A1854A}" destId="{32B480F8-0F3A-4A9D-B66F-6E039FE0614C}" srcOrd="2" destOrd="0" presId="urn:microsoft.com/office/officeart/2005/8/layout/orgChart1"/>
    <dgm:cxn modelId="{3BB71C35-346D-45FB-8F68-F0F23CEA9F9E}" type="presParOf" srcId="{D29D0512-3B0E-44EC-AF07-700602D3F41C}" destId="{FEF6A05A-3322-44E6-BD3C-71B4EBA84D25}" srcOrd="2" destOrd="0" presId="urn:microsoft.com/office/officeart/2005/8/layout/orgChart1"/>
    <dgm:cxn modelId="{BF2CF20C-5FD8-4621-BB8A-4DB2FC3E8091}" type="presParOf" srcId="{75CEB540-5E94-4003-88C9-CBB138EA31F5}" destId="{82207927-AFE6-415B-86F2-B5454F78C11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7C1BF-6CD4-45E1-BFDF-C6D28988C2C7}">
      <dsp:nvSpPr>
        <dsp:cNvPr id="0" name=""/>
        <dsp:cNvSpPr/>
      </dsp:nvSpPr>
      <dsp:spPr>
        <a:xfrm>
          <a:off x="5064263" y="2103379"/>
          <a:ext cx="301232" cy="438905"/>
        </a:xfrm>
        <a:custGeom>
          <a:avLst/>
          <a:gdLst/>
          <a:ahLst/>
          <a:cxnLst/>
          <a:rect l="0" t="0" r="0" b="0"/>
          <a:pathLst>
            <a:path>
              <a:moveTo>
                <a:pt x="0" y="0"/>
              </a:moveTo>
              <a:lnTo>
                <a:pt x="0" y="438905"/>
              </a:lnTo>
              <a:lnTo>
                <a:pt x="301232" y="4389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E9560-4451-4943-8869-C4B2F0BD2C66}">
      <dsp:nvSpPr>
        <dsp:cNvPr id="0" name=""/>
        <dsp:cNvSpPr/>
      </dsp:nvSpPr>
      <dsp:spPr>
        <a:xfrm>
          <a:off x="3437607" y="1383222"/>
          <a:ext cx="2429942" cy="421725"/>
        </a:xfrm>
        <a:custGeom>
          <a:avLst/>
          <a:gdLst/>
          <a:ahLst/>
          <a:cxnLst/>
          <a:rect l="0" t="0" r="0" b="0"/>
          <a:pathLst>
            <a:path>
              <a:moveTo>
                <a:pt x="0" y="0"/>
              </a:moveTo>
              <a:lnTo>
                <a:pt x="0" y="210862"/>
              </a:lnTo>
              <a:lnTo>
                <a:pt x="2429942" y="210862"/>
              </a:lnTo>
              <a:lnTo>
                <a:pt x="2429942" y="4217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E7FF5-4917-4024-9887-88E017179626}">
      <dsp:nvSpPr>
        <dsp:cNvPr id="0" name=""/>
        <dsp:cNvSpPr/>
      </dsp:nvSpPr>
      <dsp:spPr>
        <a:xfrm>
          <a:off x="2634321" y="2103379"/>
          <a:ext cx="301232" cy="438905"/>
        </a:xfrm>
        <a:custGeom>
          <a:avLst/>
          <a:gdLst/>
          <a:ahLst/>
          <a:cxnLst/>
          <a:rect l="0" t="0" r="0" b="0"/>
          <a:pathLst>
            <a:path>
              <a:moveTo>
                <a:pt x="0" y="0"/>
              </a:moveTo>
              <a:lnTo>
                <a:pt x="0" y="438905"/>
              </a:lnTo>
              <a:lnTo>
                <a:pt x="301232" y="4389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7D237-A7B3-4D0C-8804-807135F2CFF5}">
      <dsp:nvSpPr>
        <dsp:cNvPr id="0" name=""/>
        <dsp:cNvSpPr/>
      </dsp:nvSpPr>
      <dsp:spPr>
        <a:xfrm>
          <a:off x="3391887" y="1383222"/>
          <a:ext cx="91440" cy="421725"/>
        </a:xfrm>
        <a:custGeom>
          <a:avLst/>
          <a:gdLst/>
          <a:ahLst/>
          <a:cxnLst/>
          <a:rect l="0" t="0" r="0" b="0"/>
          <a:pathLst>
            <a:path>
              <a:moveTo>
                <a:pt x="45720" y="0"/>
              </a:moveTo>
              <a:lnTo>
                <a:pt x="45720" y="4217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C4FC3E-E798-4A64-84F0-8EF84AFBDEAA}">
      <dsp:nvSpPr>
        <dsp:cNvPr id="0" name=""/>
        <dsp:cNvSpPr/>
      </dsp:nvSpPr>
      <dsp:spPr>
        <a:xfrm>
          <a:off x="204378" y="2103379"/>
          <a:ext cx="301232" cy="438905"/>
        </a:xfrm>
        <a:custGeom>
          <a:avLst/>
          <a:gdLst/>
          <a:ahLst/>
          <a:cxnLst/>
          <a:rect l="0" t="0" r="0" b="0"/>
          <a:pathLst>
            <a:path>
              <a:moveTo>
                <a:pt x="0" y="0"/>
              </a:moveTo>
              <a:lnTo>
                <a:pt x="0" y="438905"/>
              </a:lnTo>
              <a:lnTo>
                <a:pt x="301232" y="43890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F4DA40-3585-4B48-9483-51000F5C6298}">
      <dsp:nvSpPr>
        <dsp:cNvPr id="0" name=""/>
        <dsp:cNvSpPr/>
      </dsp:nvSpPr>
      <dsp:spPr>
        <a:xfrm>
          <a:off x="1007665" y="1383222"/>
          <a:ext cx="2429942" cy="421725"/>
        </a:xfrm>
        <a:custGeom>
          <a:avLst/>
          <a:gdLst/>
          <a:ahLst/>
          <a:cxnLst/>
          <a:rect l="0" t="0" r="0" b="0"/>
          <a:pathLst>
            <a:path>
              <a:moveTo>
                <a:pt x="2429942" y="0"/>
              </a:moveTo>
              <a:lnTo>
                <a:pt x="2429942" y="210862"/>
              </a:lnTo>
              <a:lnTo>
                <a:pt x="0" y="210862"/>
              </a:lnTo>
              <a:lnTo>
                <a:pt x="0" y="4217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CD4BB-01BF-4B22-9D7A-3DEB16486954}">
      <dsp:nvSpPr>
        <dsp:cNvPr id="0" name=""/>
        <dsp:cNvSpPr/>
      </dsp:nvSpPr>
      <dsp:spPr>
        <a:xfrm>
          <a:off x="1370148" y="1109071"/>
          <a:ext cx="4134918" cy="274151"/>
        </a:xfrm>
        <a:prstGeom prst="rect">
          <a:avLst/>
        </a:prstGeom>
        <a:solidFill>
          <a:schemeClr val="accent2">
            <a:lumMod val="40000"/>
            <a:lumOff val="6000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3 Bocs de compétences</a:t>
          </a:r>
        </a:p>
      </dsp:txBody>
      <dsp:txXfrm>
        <a:off x="1370148" y="1109071"/>
        <a:ext cx="4134918" cy="274151"/>
      </dsp:txXfrm>
    </dsp:sp>
    <dsp:sp modelId="{24BC5B41-C171-4F47-A9E2-3540A154C38C}">
      <dsp:nvSpPr>
        <dsp:cNvPr id="0" name=""/>
        <dsp:cNvSpPr/>
      </dsp:nvSpPr>
      <dsp:spPr>
        <a:xfrm>
          <a:off x="3557" y="1804948"/>
          <a:ext cx="2008216" cy="298431"/>
        </a:xfrm>
        <a:prstGeom prst="rect">
          <a:avLst/>
        </a:prstGeom>
        <a:solidFill>
          <a:schemeClr val="accent3">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BLOC 1</a:t>
          </a:r>
        </a:p>
      </dsp:txBody>
      <dsp:txXfrm>
        <a:off x="3557" y="1804948"/>
        <a:ext cx="2008216" cy="298431"/>
      </dsp:txXfrm>
    </dsp:sp>
    <dsp:sp modelId="{4A4387AF-FEAD-4588-9BBE-646906FA258C}">
      <dsp:nvSpPr>
        <dsp:cNvPr id="0" name=""/>
        <dsp:cNvSpPr/>
      </dsp:nvSpPr>
      <dsp:spPr>
        <a:xfrm>
          <a:off x="505611" y="2237498"/>
          <a:ext cx="2008216" cy="609574"/>
        </a:xfrm>
        <a:prstGeom prst="rect">
          <a:avLst/>
        </a:prstGeom>
        <a:solidFill>
          <a:schemeClr val="accent4">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Étude et préparation d’une intervention </a:t>
          </a:r>
          <a:endParaRPr lang="fr-FR" sz="1400" kern="1200" dirty="0"/>
        </a:p>
      </dsp:txBody>
      <dsp:txXfrm>
        <a:off x="505611" y="2237498"/>
        <a:ext cx="2008216" cy="609574"/>
      </dsp:txXfrm>
    </dsp:sp>
    <dsp:sp modelId="{C498D57D-25D6-4A2A-B0B0-C9C151936A6C}">
      <dsp:nvSpPr>
        <dsp:cNvPr id="0" name=""/>
        <dsp:cNvSpPr/>
      </dsp:nvSpPr>
      <dsp:spPr>
        <a:xfrm>
          <a:off x="2433499" y="1804948"/>
          <a:ext cx="2008216" cy="298431"/>
        </a:xfrm>
        <a:prstGeom prst="rect">
          <a:avLst/>
        </a:prstGeom>
        <a:solidFill>
          <a:schemeClr val="accent3">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BLOC 2</a:t>
          </a:r>
        </a:p>
      </dsp:txBody>
      <dsp:txXfrm>
        <a:off x="2433499" y="1804948"/>
        <a:ext cx="2008216" cy="298431"/>
      </dsp:txXfrm>
    </dsp:sp>
    <dsp:sp modelId="{79C6233A-2C40-41C6-AAD2-250DE3F22047}">
      <dsp:nvSpPr>
        <dsp:cNvPr id="0" name=""/>
        <dsp:cNvSpPr/>
      </dsp:nvSpPr>
      <dsp:spPr>
        <a:xfrm>
          <a:off x="2935553" y="2237498"/>
          <a:ext cx="2008216" cy="609574"/>
        </a:xfrm>
        <a:prstGeom prst="rect">
          <a:avLst/>
        </a:prstGeom>
        <a:solidFill>
          <a:schemeClr val="accent4">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Réalisation et contrôle d’un ouvrage courant</a:t>
          </a:r>
          <a:endParaRPr lang="fr-FR" sz="1400" kern="1200" dirty="0"/>
        </a:p>
      </dsp:txBody>
      <dsp:txXfrm>
        <a:off x="2935553" y="2237498"/>
        <a:ext cx="2008216" cy="609574"/>
      </dsp:txXfrm>
    </dsp:sp>
    <dsp:sp modelId="{2FB8F2E8-4C11-476C-AA6E-7E23F8F669C8}">
      <dsp:nvSpPr>
        <dsp:cNvPr id="0" name=""/>
        <dsp:cNvSpPr/>
      </dsp:nvSpPr>
      <dsp:spPr>
        <a:xfrm>
          <a:off x="4863441" y="1804948"/>
          <a:ext cx="2008216" cy="298431"/>
        </a:xfrm>
        <a:prstGeom prst="rect">
          <a:avLst/>
        </a:prstGeom>
        <a:solidFill>
          <a:schemeClr val="accent3">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t>BLOC 3</a:t>
          </a:r>
        </a:p>
      </dsp:txBody>
      <dsp:txXfrm>
        <a:off x="4863441" y="1804948"/>
        <a:ext cx="2008216" cy="298431"/>
      </dsp:txXfrm>
    </dsp:sp>
    <dsp:sp modelId="{241768DB-C885-44E0-8086-8F9F748B000F}">
      <dsp:nvSpPr>
        <dsp:cNvPr id="0" name=""/>
        <dsp:cNvSpPr/>
      </dsp:nvSpPr>
      <dsp:spPr>
        <a:xfrm>
          <a:off x="5365496" y="2237498"/>
          <a:ext cx="2008216" cy="609574"/>
        </a:xfrm>
        <a:prstGeom prst="rect">
          <a:avLst/>
        </a:prstGeom>
        <a:solidFill>
          <a:schemeClr val="accent4">
            <a:hueOff val="0"/>
            <a:satOff val="0"/>
            <a:lumOff val="0"/>
            <a:alphaOff val="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Réalisation de travaux spécifiques</a:t>
          </a:r>
          <a:endParaRPr lang="fr-FR" sz="1400" kern="1200" dirty="0"/>
        </a:p>
      </dsp:txBody>
      <dsp:txXfrm>
        <a:off x="5365496" y="2237498"/>
        <a:ext cx="2008216" cy="6095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2A1A8E5-18EF-4A62-A353-90A5AE75A2F6}" type="datetimeFigureOut">
              <a:rPr lang="fr-FR" smtClean="0"/>
              <a:t>29/11/2021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68C12279-6766-4DA9-9A7C-0839ED12F7D2}" type="slidenum">
              <a:rPr lang="fr-FR" smtClean="0"/>
              <a:t>‹N°›</a:t>
            </a:fld>
            <a:endParaRPr lang="fr-FR"/>
          </a:p>
        </p:txBody>
      </p:sp>
    </p:spTree>
    <p:extLst>
      <p:ext uri="{BB962C8B-B14F-4D97-AF65-F5344CB8AC3E}">
        <p14:creationId xmlns:p14="http://schemas.microsoft.com/office/powerpoint/2010/main" val="245870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itchFamily="34" charset="0"/>
              </a:defRPr>
            </a:lvl1pPr>
          </a:lstStyle>
          <a:p>
            <a:endParaRPr lang="fr-FR" dirty="0"/>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itchFamily="34" charset="0"/>
              </a:defRPr>
            </a:lvl1pPr>
          </a:lstStyle>
          <a:p>
            <a:fld id="{D680E798-53FF-4C51-A981-953463752515}" type="datetimeFigureOut">
              <a:rPr lang="fr-FR" smtClean="0"/>
              <a:pPr/>
              <a:t>29/11/2021</a:t>
            </a:fld>
            <a:endParaRPr lang="fr-FR" dirty="0"/>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Des </a:t>
            </a:r>
            <a:r>
              <a:rPr lang="fr-FR" dirty="0"/>
              <a:t>compétences identiques mais développer à partir des activités propres à chaque spécialité </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307424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À l’identique des CAP de la première vague, le numérique est présent avec l’utilisation des outils digitaux (numérisation de l’information).</a:t>
            </a:r>
          </a:p>
          <a:p>
            <a:r>
              <a:rPr lang="fr-FR" dirty="0"/>
              <a:t>L’exploitation d’une maquette numérique afin d’en extraire les informations techniques nécessaires à la réalisation de l’ouvrage.</a:t>
            </a:r>
          </a:p>
          <a:p>
            <a:r>
              <a:rPr lang="fr-FR" dirty="0"/>
              <a:t>La posture attendue dans la représentation de l’entreprise est présente (savoir-être, ponctualité, langage adapté…)</a:t>
            </a:r>
          </a:p>
          <a:p>
            <a:r>
              <a:rPr lang="fr-FR" sz="1200" kern="1200" dirty="0">
                <a:solidFill>
                  <a:schemeClr val="tx1"/>
                </a:solidFill>
                <a:effectLst/>
                <a:latin typeface="Arial" pitchFamily="34" charset="0"/>
                <a:ea typeface="+mn-ea"/>
                <a:cs typeface="+mn-cs"/>
              </a:rPr>
              <a:t>La prévention des risques professionnels liés à l’intervention est prise en compte.</a:t>
            </a:r>
          </a:p>
          <a:p>
            <a:r>
              <a:rPr lang="fr-FR" sz="1200" kern="1200" dirty="0">
                <a:solidFill>
                  <a:schemeClr val="tx1"/>
                </a:solidFill>
                <a:effectLst/>
                <a:latin typeface="Arial" pitchFamily="34" charset="0"/>
                <a:ea typeface="+mn-ea"/>
                <a:cs typeface="+mn-cs"/>
              </a:rPr>
              <a:t>La notion de </a:t>
            </a:r>
            <a:r>
              <a:rPr lang="fr-FR" sz="1200" kern="1200" dirty="0" err="1">
                <a:solidFill>
                  <a:schemeClr val="tx1"/>
                </a:solidFill>
                <a:effectLst/>
                <a:latin typeface="Arial" pitchFamily="34" charset="0"/>
                <a:ea typeface="+mn-ea"/>
                <a:cs typeface="+mn-cs"/>
              </a:rPr>
              <a:t>co</a:t>
            </a:r>
            <a:r>
              <a:rPr lang="fr-FR" sz="1200" kern="1200" dirty="0">
                <a:solidFill>
                  <a:schemeClr val="tx1"/>
                </a:solidFill>
                <a:effectLst/>
                <a:latin typeface="Arial" pitchFamily="34" charset="0"/>
                <a:ea typeface="+mn-ea"/>
                <a:cs typeface="+mn-cs"/>
              </a:rPr>
              <a:t>-activité est prise en compte.</a:t>
            </a:r>
          </a:p>
          <a:p>
            <a:r>
              <a:rPr lang="fr-FR" sz="1200" kern="1200" dirty="0">
                <a:solidFill>
                  <a:schemeClr val="tx1"/>
                </a:solidFill>
                <a:effectLst/>
                <a:latin typeface="Arial" pitchFamily="34" charset="0"/>
                <a:ea typeface="+mn-ea"/>
                <a:cs typeface="+mn-cs"/>
              </a:rPr>
              <a:t>L’intervention est organisée selon une attitude </a:t>
            </a:r>
            <a:r>
              <a:rPr lang="fr-FR" sz="1200" kern="1200" dirty="0" err="1">
                <a:solidFill>
                  <a:schemeClr val="tx1"/>
                </a:solidFill>
                <a:effectLst/>
                <a:latin typeface="Arial" pitchFamily="34" charset="0"/>
                <a:ea typeface="+mn-ea"/>
                <a:cs typeface="+mn-cs"/>
              </a:rPr>
              <a:t>éco-responsable</a:t>
            </a:r>
            <a:r>
              <a:rPr lang="fr-FR" sz="1200" kern="1200" dirty="0">
                <a:solidFill>
                  <a:schemeClr val="tx1"/>
                </a:solidFill>
                <a:effectLst/>
                <a:latin typeface="Arial" pitchFamily="34" charset="0"/>
                <a:ea typeface="+mn-ea"/>
                <a:cs typeface="+mn-cs"/>
              </a:rPr>
              <a:t> </a:t>
            </a:r>
          </a:p>
          <a:p>
            <a:r>
              <a:rPr lang="fr-FR" sz="1200" kern="1200" dirty="0">
                <a:solidFill>
                  <a:schemeClr val="tx1"/>
                </a:solidFill>
                <a:effectLst/>
                <a:latin typeface="Arial" pitchFamily="34" charset="0"/>
                <a:ea typeface="+mn-ea"/>
                <a:cs typeface="+mn-cs"/>
              </a:rPr>
              <a:t>En conclusion, l’étude et la préparation de l’intervention (atelier ou sur site, chantier) sont traitées en prenant en compte les éléments énoncés </a:t>
            </a:r>
            <a:r>
              <a:rPr lang="fr-FR" sz="1200" kern="1200" dirty="0" err="1">
                <a:solidFill>
                  <a:schemeClr val="tx1"/>
                </a:solidFill>
                <a:effectLst/>
                <a:latin typeface="Arial" pitchFamily="34" charset="0"/>
                <a:ea typeface="+mn-ea"/>
                <a:cs typeface="+mn-cs"/>
              </a:rPr>
              <a:t>précedemment</a:t>
            </a:r>
            <a:r>
              <a:rPr lang="fr-FR" sz="1200" kern="1200" dirty="0">
                <a:solidFill>
                  <a:schemeClr val="tx1"/>
                </a:solidFill>
                <a:effectLst/>
                <a:latin typeface="Arial" pitchFamily="34" charset="0"/>
                <a:ea typeface="+mn-ea"/>
                <a:cs typeface="+mn-cs"/>
              </a:rPr>
              <a:t>.</a:t>
            </a: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3656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cap="none" spc="0" dirty="0">
                <a:ln w="0"/>
                <a:solidFill>
                  <a:schemeClr val="tx1"/>
                </a:solidFill>
                <a:effectLst>
                  <a:outerShdw blurRad="38100" dist="19050" dir="2700000" algn="tl" rotWithShape="0">
                    <a:schemeClr val="dk1">
                      <a:alpha val="40000"/>
                    </a:schemeClr>
                  </a:outerShdw>
                </a:effectLst>
              </a:rPr>
              <a:t>R408 : Selon doc INRS de février 2019 Document référence échafaudage de pied selon annexe A, B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HE: la </a:t>
            </a:r>
            <a:r>
              <a:rPr lang="fr-FR" sz="1200" dirty="0" err="1">
                <a:effectLst/>
                <a:latin typeface="Arial" panose="020B0604020202020204" pitchFamily="34" charset="0"/>
              </a:rPr>
              <a:t>réussite</a:t>
            </a:r>
            <a:r>
              <a:rPr lang="fr-FR" sz="1200" dirty="0">
                <a:effectLst/>
                <a:latin typeface="Arial" panose="020B0604020202020204" pitchFamily="34" charset="0"/>
              </a:rPr>
              <a:t> à la formation à l’habilitation </a:t>
            </a:r>
            <a:r>
              <a:rPr lang="fr-FR" sz="1200" dirty="0" err="1">
                <a:effectLst/>
                <a:latin typeface="Arial" panose="020B0604020202020204" pitchFamily="34" charset="0"/>
              </a:rPr>
              <a:t>électrique</a:t>
            </a:r>
            <a:r>
              <a:rPr lang="fr-FR" sz="1200" dirty="0">
                <a:effectLst/>
                <a:latin typeface="Arial" panose="020B0604020202020204" pitchFamily="34" charset="0"/>
              </a:rPr>
              <a:t> de l’apprenant, </a:t>
            </a:r>
            <a:r>
              <a:rPr lang="fr-FR" sz="1200" dirty="0" err="1">
                <a:effectLst/>
                <a:latin typeface="Arial" panose="020B0604020202020204" pitchFamily="34" charset="0"/>
              </a:rPr>
              <a:t>préparant</a:t>
            </a:r>
            <a:r>
              <a:rPr lang="fr-FR" sz="1200" dirty="0">
                <a:effectLst/>
                <a:latin typeface="Arial" panose="020B0604020202020204" pitchFamily="34" charset="0"/>
              </a:rPr>
              <a:t> un </a:t>
            </a:r>
            <a:r>
              <a:rPr lang="fr-FR" sz="1200" dirty="0" err="1">
                <a:effectLst/>
                <a:latin typeface="Arial" panose="020B0604020202020204" pitchFamily="34" charset="0"/>
              </a:rPr>
              <a:t>diplôme</a:t>
            </a:r>
            <a:r>
              <a:rPr lang="fr-FR" sz="1200" dirty="0">
                <a:effectLst/>
                <a:latin typeface="Arial" panose="020B0604020202020204" pitchFamily="34" charset="0"/>
              </a:rPr>
              <a:t> de l’</a:t>
            </a:r>
            <a:r>
              <a:rPr lang="fr-FR" sz="1200" dirty="0" err="1">
                <a:effectLst/>
                <a:latin typeface="Arial" panose="020B0604020202020204" pitchFamily="34" charset="0"/>
              </a:rPr>
              <a:t>Éducation</a:t>
            </a:r>
            <a:r>
              <a:rPr lang="fr-FR" sz="1200" dirty="0">
                <a:effectLst/>
                <a:latin typeface="Arial" panose="020B0604020202020204" pitchFamily="34" charset="0"/>
              </a:rPr>
              <a:t> nationale, est </a:t>
            </a:r>
            <a:r>
              <a:rPr lang="fr-FR" sz="1200" dirty="0" err="1">
                <a:effectLst/>
                <a:latin typeface="Arial" panose="020B0604020202020204" pitchFamily="34" charset="0"/>
              </a:rPr>
              <a:t>attestée</a:t>
            </a:r>
            <a:r>
              <a:rPr lang="fr-FR" sz="1200" dirty="0">
                <a:effectLst/>
                <a:latin typeface="Arial" panose="020B0604020202020204" pitchFamily="34" charset="0"/>
              </a:rPr>
              <a:t> au travers du suivi individuel des </a:t>
            </a:r>
            <a:r>
              <a:rPr lang="fr-FR" sz="1200" dirty="0" err="1">
                <a:effectLst/>
                <a:latin typeface="Arial" panose="020B0604020202020204" pitchFamily="34" charset="0"/>
              </a:rPr>
              <a:t>compétences</a:t>
            </a:r>
            <a:r>
              <a:rPr lang="fr-FR" sz="1200" dirty="0">
                <a:effectLst/>
                <a:latin typeface="Arial" panose="020B0604020202020204" pitchFamily="34" charset="0"/>
              </a:rPr>
              <a:t> acquises.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Arial" panose="020B0604020202020204" pitchFamily="34" charset="0"/>
              </a:rPr>
              <a:t>B0 et H0 exécutant° Opérations d’ordre non électrique; BS Opérations d’ordre électrique, chargé d’intervention élémentaire</a:t>
            </a:r>
          </a:p>
          <a:p>
            <a:r>
              <a:rPr lang="fr-FR" sz="1200" dirty="0">
                <a:effectLst/>
                <a:latin typeface="Arial" panose="020B0604020202020204" pitchFamily="34" charset="0"/>
              </a:rPr>
              <a:t>IPR: </a:t>
            </a:r>
            <a:r>
              <a:rPr lang="fr-FR" sz="1200" kern="1200" dirty="0">
                <a:solidFill>
                  <a:schemeClr val="tx1"/>
                </a:solidFill>
                <a:effectLst/>
                <a:latin typeface="Arial" pitchFamily="34" charset="0"/>
                <a:ea typeface="+mn-ea"/>
                <a:cs typeface="+mn-cs"/>
              </a:rPr>
              <a:t>Article 2 </a:t>
            </a:r>
            <a:endParaRPr lang="fr-FR" dirty="0">
              <a:effectLst/>
            </a:endParaRPr>
          </a:p>
          <a:p>
            <a:r>
              <a:rPr lang="fr-FR" sz="1200" kern="1200" dirty="0">
                <a:solidFill>
                  <a:schemeClr val="tx1"/>
                </a:solidFill>
                <a:effectLst/>
                <a:latin typeface="Arial" pitchFamily="34" charset="0"/>
                <a:ea typeface="+mn-ea"/>
                <a:cs typeface="+mn-cs"/>
              </a:rPr>
              <a:t>Les </a:t>
            </a:r>
            <a:r>
              <a:rPr lang="fr-FR" sz="1200" kern="1200" dirty="0" err="1">
                <a:solidFill>
                  <a:schemeClr val="tx1"/>
                </a:solidFill>
                <a:effectLst/>
                <a:latin typeface="Arial" pitchFamily="34" charset="0"/>
                <a:ea typeface="+mn-ea"/>
                <a:cs typeface="+mn-cs"/>
              </a:rPr>
              <a:t>compétences</a:t>
            </a:r>
            <a:r>
              <a:rPr lang="fr-FR" sz="1200" kern="1200" dirty="0">
                <a:solidFill>
                  <a:schemeClr val="tx1"/>
                </a:solidFill>
                <a:effectLst/>
                <a:latin typeface="Arial" pitchFamily="34" charset="0"/>
                <a:ea typeface="+mn-ea"/>
                <a:cs typeface="+mn-cs"/>
              </a:rPr>
              <a:t> </a:t>
            </a:r>
            <a:r>
              <a:rPr lang="fr-FR" sz="1200" kern="1200" dirty="0" err="1">
                <a:solidFill>
                  <a:schemeClr val="tx1"/>
                </a:solidFill>
                <a:effectLst/>
                <a:latin typeface="Arial" pitchFamily="34" charset="0"/>
                <a:ea typeface="+mn-ea"/>
                <a:cs typeface="+mn-cs"/>
              </a:rPr>
              <a:t>préparant</a:t>
            </a:r>
            <a:r>
              <a:rPr lang="fr-FR" sz="1200" kern="1200" dirty="0">
                <a:solidFill>
                  <a:schemeClr val="tx1"/>
                </a:solidFill>
                <a:effectLst/>
                <a:latin typeface="Arial" pitchFamily="34" charset="0"/>
                <a:ea typeface="+mn-ea"/>
                <a:cs typeface="+mn-cs"/>
              </a:rPr>
              <a:t> à l'intervention à </a:t>
            </a:r>
            <a:r>
              <a:rPr lang="fr-FR" sz="1200" kern="1200" dirty="0" err="1">
                <a:solidFill>
                  <a:schemeClr val="tx1"/>
                </a:solidFill>
                <a:effectLst/>
                <a:latin typeface="Arial" pitchFamily="34" charset="0"/>
                <a:ea typeface="+mn-ea"/>
                <a:cs typeface="+mn-cs"/>
              </a:rPr>
              <a:t>proximite</a:t>
            </a:r>
            <a:r>
              <a:rPr lang="fr-FR" sz="1200" kern="1200" dirty="0">
                <a:solidFill>
                  <a:schemeClr val="tx1"/>
                </a:solidFill>
                <a:effectLst/>
                <a:latin typeface="Arial" pitchFamily="34" charset="0"/>
                <a:ea typeface="+mn-ea"/>
                <a:cs typeface="+mn-cs"/>
              </a:rPr>
              <a:t>́ des </a:t>
            </a:r>
            <a:r>
              <a:rPr lang="fr-FR" sz="1200" kern="1200" dirty="0" err="1">
                <a:solidFill>
                  <a:schemeClr val="tx1"/>
                </a:solidFill>
                <a:effectLst/>
                <a:latin typeface="Arial" pitchFamily="34" charset="0"/>
                <a:ea typeface="+mn-ea"/>
                <a:cs typeface="+mn-cs"/>
              </a:rPr>
              <a:t>réseaux</a:t>
            </a:r>
            <a:r>
              <a:rPr lang="fr-FR" sz="1200" kern="1200" dirty="0">
                <a:solidFill>
                  <a:schemeClr val="tx1"/>
                </a:solidFill>
                <a:effectLst/>
                <a:latin typeface="Arial" pitchFamily="34" charset="0"/>
                <a:ea typeface="+mn-ea"/>
                <a:cs typeface="+mn-cs"/>
              </a:rPr>
              <a:t> sont </a:t>
            </a:r>
            <a:r>
              <a:rPr lang="fr-FR" sz="1200" kern="1200" dirty="0" err="1">
                <a:solidFill>
                  <a:schemeClr val="tx1"/>
                </a:solidFill>
                <a:effectLst/>
                <a:latin typeface="Arial" pitchFamily="34" charset="0"/>
                <a:ea typeface="+mn-ea"/>
                <a:cs typeface="+mn-cs"/>
              </a:rPr>
              <a:t>définies</a:t>
            </a:r>
            <a:r>
              <a:rPr lang="fr-FR" sz="1200" kern="1200" dirty="0">
                <a:solidFill>
                  <a:schemeClr val="tx1"/>
                </a:solidFill>
                <a:effectLst/>
                <a:latin typeface="Arial" pitchFamily="34" charset="0"/>
                <a:ea typeface="+mn-ea"/>
                <a:cs typeface="+mn-cs"/>
              </a:rPr>
              <a:t> en annexe II du </a:t>
            </a:r>
            <a:r>
              <a:rPr lang="fr-FR" sz="1200" kern="1200" dirty="0" err="1">
                <a:solidFill>
                  <a:schemeClr val="tx1"/>
                </a:solidFill>
                <a:effectLst/>
                <a:latin typeface="Arial" pitchFamily="34" charset="0"/>
                <a:ea typeface="+mn-ea"/>
                <a:cs typeface="+mn-cs"/>
              </a:rPr>
              <a:t>présent</a:t>
            </a:r>
            <a:r>
              <a:rPr lang="fr-FR" sz="1200" kern="1200" dirty="0">
                <a:solidFill>
                  <a:schemeClr val="tx1"/>
                </a:solidFill>
                <a:effectLst/>
                <a:latin typeface="Arial" pitchFamily="34" charset="0"/>
                <a:ea typeface="+mn-ea"/>
                <a:cs typeface="+mn-cs"/>
              </a:rPr>
              <a:t> </a:t>
            </a:r>
            <a:r>
              <a:rPr lang="fr-FR" sz="1200" kern="1200" dirty="0" err="1">
                <a:solidFill>
                  <a:schemeClr val="tx1"/>
                </a:solidFill>
                <a:effectLst/>
                <a:latin typeface="Arial" pitchFamily="34" charset="0"/>
                <a:ea typeface="+mn-ea"/>
                <a:cs typeface="+mn-cs"/>
              </a:rPr>
              <a:t>arrête</a:t>
            </a:r>
            <a:r>
              <a:rPr lang="fr-FR" sz="1200" kern="1200" dirty="0">
                <a:solidFill>
                  <a:schemeClr val="tx1"/>
                </a:solidFill>
                <a:effectLst/>
                <a:latin typeface="Arial" pitchFamily="34" charset="0"/>
                <a:ea typeface="+mn-ea"/>
                <a:cs typeface="+mn-cs"/>
              </a:rPr>
              <a:t>́. Elles sont </a:t>
            </a:r>
            <a:r>
              <a:rPr lang="fr-FR" sz="1200" kern="1200" dirty="0" err="1">
                <a:solidFill>
                  <a:schemeClr val="tx1"/>
                </a:solidFill>
                <a:effectLst/>
                <a:latin typeface="Arial" pitchFamily="34" charset="0"/>
                <a:ea typeface="+mn-ea"/>
                <a:cs typeface="+mn-cs"/>
              </a:rPr>
              <a:t>évaluées</a:t>
            </a:r>
            <a:r>
              <a:rPr lang="fr-FR" sz="1200" kern="1200" dirty="0">
                <a:solidFill>
                  <a:schemeClr val="tx1"/>
                </a:solidFill>
                <a:effectLst/>
                <a:latin typeface="Arial" pitchFamily="34" charset="0"/>
                <a:ea typeface="+mn-ea"/>
                <a:cs typeface="+mn-cs"/>
              </a:rPr>
              <a:t> au cours des </a:t>
            </a:r>
            <a:r>
              <a:rPr lang="fr-FR" sz="1200" kern="1200" dirty="0" err="1">
                <a:solidFill>
                  <a:schemeClr val="tx1"/>
                </a:solidFill>
                <a:effectLst/>
                <a:latin typeface="Arial" pitchFamily="34" charset="0"/>
                <a:ea typeface="+mn-ea"/>
                <a:cs typeface="+mn-cs"/>
              </a:rPr>
              <a:t>épreuves</a:t>
            </a:r>
            <a:r>
              <a:rPr lang="fr-FR" sz="1200" kern="1200" dirty="0">
                <a:solidFill>
                  <a:schemeClr val="tx1"/>
                </a:solidFill>
                <a:effectLst/>
                <a:latin typeface="Arial" pitchFamily="34" charset="0"/>
                <a:ea typeface="+mn-ea"/>
                <a:cs typeface="+mn-cs"/>
              </a:rPr>
              <a:t> professionnelles des </a:t>
            </a:r>
            <a:r>
              <a:rPr lang="fr-FR" sz="1200" kern="1200" dirty="0" err="1">
                <a:solidFill>
                  <a:schemeClr val="tx1"/>
                </a:solidFill>
                <a:effectLst/>
                <a:latin typeface="Arial" pitchFamily="34" charset="0"/>
                <a:ea typeface="+mn-ea"/>
                <a:cs typeface="+mn-cs"/>
              </a:rPr>
              <a:t>diplômes</a:t>
            </a:r>
            <a:r>
              <a:rPr lang="fr-FR" sz="1200" kern="1200" dirty="0">
                <a:solidFill>
                  <a:schemeClr val="tx1"/>
                </a:solidFill>
                <a:effectLst/>
                <a:latin typeface="Arial" pitchFamily="34" charset="0"/>
                <a:ea typeface="+mn-ea"/>
                <a:cs typeface="+mn-cs"/>
              </a:rPr>
              <a:t> </a:t>
            </a:r>
            <a:r>
              <a:rPr lang="fr-FR" sz="1200" kern="1200" dirty="0" err="1">
                <a:solidFill>
                  <a:schemeClr val="tx1"/>
                </a:solidFill>
                <a:effectLst/>
                <a:latin typeface="Arial" pitchFamily="34" charset="0"/>
                <a:ea typeface="+mn-ea"/>
                <a:cs typeface="+mn-cs"/>
              </a:rPr>
              <a:t>délivrés</a:t>
            </a:r>
            <a:r>
              <a:rPr lang="fr-FR" sz="1200" kern="1200" dirty="0">
                <a:solidFill>
                  <a:schemeClr val="tx1"/>
                </a:solidFill>
                <a:effectLst/>
                <a:latin typeface="Arial" pitchFamily="34" charset="0"/>
                <a:ea typeface="+mn-ea"/>
                <a:cs typeface="+mn-cs"/>
              </a:rPr>
              <a:t> par les ministres </a:t>
            </a:r>
            <a:r>
              <a:rPr lang="fr-FR" sz="1200" kern="1200" dirty="0" err="1">
                <a:solidFill>
                  <a:schemeClr val="tx1"/>
                </a:solidFill>
                <a:effectLst/>
                <a:latin typeface="Arial" pitchFamily="34" charset="0"/>
                <a:ea typeface="+mn-ea"/>
                <a:cs typeface="+mn-cs"/>
              </a:rPr>
              <a:t>chargés</a:t>
            </a:r>
            <a:r>
              <a:rPr lang="fr-FR" sz="1200" kern="1200" dirty="0">
                <a:solidFill>
                  <a:schemeClr val="tx1"/>
                </a:solidFill>
                <a:effectLst/>
                <a:latin typeface="Arial" pitchFamily="34" charset="0"/>
                <a:ea typeface="+mn-ea"/>
                <a:cs typeface="+mn-cs"/>
              </a:rPr>
              <a:t> de l'</a:t>
            </a:r>
            <a:r>
              <a:rPr lang="fr-FR" sz="1200" kern="1200" dirty="0" err="1">
                <a:solidFill>
                  <a:schemeClr val="tx1"/>
                </a:solidFill>
                <a:effectLst/>
                <a:latin typeface="Arial" pitchFamily="34" charset="0"/>
                <a:ea typeface="+mn-ea"/>
                <a:cs typeface="+mn-cs"/>
              </a:rPr>
              <a:t>éducation</a:t>
            </a:r>
            <a:r>
              <a:rPr lang="fr-FR" sz="1200" kern="1200" dirty="0">
                <a:solidFill>
                  <a:schemeClr val="tx1"/>
                </a:solidFill>
                <a:effectLst/>
                <a:latin typeface="Arial" pitchFamily="34" charset="0"/>
                <a:ea typeface="+mn-ea"/>
                <a:cs typeface="+mn-cs"/>
              </a:rPr>
              <a:t> et de l'enseignement </a:t>
            </a:r>
            <a:r>
              <a:rPr lang="fr-FR" sz="1200" kern="1200" dirty="0" err="1">
                <a:solidFill>
                  <a:schemeClr val="tx1"/>
                </a:solidFill>
                <a:effectLst/>
                <a:latin typeface="Arial" pitchFamily="34" charset="0"/>
                <a:ea typeface="+mn-ea"/>
                <a:cs typeface="+mn-cs"/>
              </a:rPr>
              <a:t>supérieur</a:t>
            </a:r>
            <a:r>
              <a:rPr lang="fr-FR" sz="1200" kern="1200" dirty="0">
                <a:solidFill>
                  <a:schemeClr val="tx1"/>
                </a:solidFill>
                <a:effectLst/>
                <a:latin typeface="Arial" pitchFamily="34" charset="0"/>
                <a:ea typeface="+mn-ea"/>
                <a:cs typeface="+mn-cs"/>
              </a:rPr>
              <a:t> permettant la </a:t>
            </a:r>
            <a:r>
              <a:rPr lang="fr-FR" sz="1200" kern="1200" dirty="0" err="1">
                <a:solidFill>
                  <a:schemeClr val="tx1"/>
                </a:solidFill>
                <a:effectLst/>
                <a:latin typeface="Arial" pitchFamily="34" charset="0"/>
                <a:ea typeface="+mn-ea"/>
                <a:cs typeface="+mn-cs"/>
              </a:rPr>
              <a:t>délivrance</a:t>
            </a:r>
            <a:r>
              <a:rPr lang="fr-FR" sz="1200" kern="1200" dirty="0">
                <a:solidFill>
                  <a:schemeClr val="tx1"/>
                </a:solidFill>
                <a:effectLst/>
                <a:latin typeface="Arial" pitchFamily="34" charset="0"/>
                <a:ea typeface="+mn-ea"/>
                <a:cs typeface="+mn-cs"/>
              </a:rPr>
              <a:t> de l'autorisation d'intervention à </a:t>
            </a:r>
            <a:r>
              <a:rPr lang="fr-FR" sz="1200" kern="1200" dirty="0" err="1">
                <a:solidFill>
                  <a:schemeClr val="tx1"/>
                </a:solidFill>
                <a:effectLst/>
                <a:latin typeface="Arial" pitchFamily="34" charset="0"/>
                <a:ea typeface="+mn-ea"/>
                <a:cs typeface="+mn-cs"/>
              </a:rPr>
              <a:t>proximite</a:t>
            </a:r>
            <a:r>
              <a:rPr lang="fr-FR" sz="1200" kern="1200" dirty="0">
                <a:solidFill>
                  <a:schemeClr val="tx1"/>
                </a:solidFill>
                <a:effectLst/>
                <a:latin typeface="Arial" pitchFamily="34" charset="0"/>
                <a:ea typeface="+mn-ea"/>
                <a:cs typeface="+mn-cs"/>
              </a:rPr>
              <a:t>́ des </a:t>
            </a:r>
            <a:r>
              <a:rPr lang="fr-FR" sz="1200" kern="1200" dirty="0" err="1">
                <a:solidFill>
                  <a:schemeClr val="tx1"/>
                </a:solidFill>
                <a:effectLst/>
                <a:latin typeface="Arial" pitchFamily="34" charset="0"/>
                <a:ea typeface="+mn-ea"/>
                <a:cs typeface="+mn-cs"/>
              </a:rPr>
              <a:t>réseaux</a:t>
            </a:r>
            <a:r>
              <a:rPr lang="fr-FR" sz="1200" kern="1200" dirty="0">
                <a:solidFill>
                  <a:schemeClr val="tx1"/>
                </a:solidFill>
                <a:effectLst/>
                <a:latin typeface="Arial" pitchFamily="34" charset="0"/>
                <a:ea typeface="+mn-ea"/>
                <a:cs typeface="+mn-cs"/>
              </a:rPr>
              <a:t>. </a:t>
            </a:r>
            <a:endParaRPr lang="fr-F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280438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E430D9-0C34-4E3E-9934-4257F5BA7A93}" type="slidenum">
              <a:rPr lang="fr-FR" smtClean="0"/>
              <a:t>50</a:t>
            </a:fld>
            <a:endParaRPr lang="fr-FR"/>
          </a:p>
        </p:txBody>
      </p:sp>
    </p:spTree>
    <p:extLst>
      <p:ext uri="{BB962C8B-B14F-4D97-AF65-F5344CB8AC3E}">
        <p14:creationId xmlns:p14="http://schemas.microsoft.com/office/powerpoint/2010/main" val="377174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050" name="Picture 2" descr="C:\Users\jsavidan\Searches\Pictures\2020_logo_MENJS_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512" y="195486"/>
            <a:ext cx="338437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3" name="Espace réservé du pied de page 2"/>
          <p:cNvSpPr>
            <a:spLocks noGrp="1"/>
          </p:cNvSpPr>
          <p:nvPr>
            <p:ph type="ftr" sz="quarter" idx="11"/>
          </p:nvPr>
        </p:nvSpPr>
        <p:spPr bwMode="gray">
          <a:xfrm>
            <a:off x="360000" y="4783500"/>
            <a:ext cx="8532480" cy="360000"/>
          </a:xfrm>
        </p:spPr>
        <p:txBody>
          <a:bodyPr/>
          <a:lstStyle/>
          <a:p>
            <a:r>
              <a:rPr lang="fr-FR" dirty="0"/>
              <a:t>Direction générale de l’enseignement scolaire – Bureau de la formation des personnels enseignants et d’éducation (C1-2)  – Bureau de l’innovation pédagogique (C1-1)</a:t>
            </a: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jsavidan\Searches\Pictures\2020_logo_MENJS_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1470"/>
            <a:ext cx="1709092" cy="170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4" name="Espace réservé du pied de page 3"/>
          <p:cNvSpPr>
            <a:spLocks noGrp="1"/>
          </p:cNvSpPr>
          <p:nvPr>
            <p:ph type="ftr" sz="quarter" idx="11"/>
          </p:nvPr>
        </p:nvSpPr>
        <p:spPr bwMode="gray"/>
        <p:txBody>
          <a:bodyPr/>
          <a:lstStyle/>
          <a:p>
            <a:r>
              <a:rPr lang="fr-FR" dirty="0"/>
              <a:t>Direction générale de l’enseignement scolaire – Bureau de la formation des personnels enseignants et d’éducation – C1-2</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None/>
              <a:defRPr sz="3250"/>
            </a:lvl1pPr>
          </a:lstStyle>
          <a:p>
            <a:endParaRPr lang="fr-FR" dirty="0"/>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a:xfrm>
            <a:off x="7614000" y="4783500"/>
            <a:ext cx="1170000" cy="360000"/>
          </a:xfrm>
          <a:prstGeom prst="rect">
            <a:avLst/>
          </a:prstGeom>
        </p:spPr>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60000" y="4783500"/>
            <a:ext cx="853248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Direction générale de l’enseignement scolaire – Bureau de la formation des personnels enseignants et d’éducation (C1-2) – Bureau de l’innovation pédagogique (C1-1)</a:t>
            </a:r>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C:\Users\jsavidan\Searches\Pictures\2020_logo_MENJS_jpg.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0000" y="195486"/>
            <a:ext cx="622800" cy="622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learning.preventionbtp.fr/"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bit.ly/formationIP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7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7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79.xml.rels><?xml version="1.0" encoding="UTF-8" standalone="yes"?>
<Relationships xmlns="http://schemas.openxmlformats.org/package/2006/relationships"><Relationship Id="rId3" Type="http://schemas.openxmlformats.org/officeDocument/2006/relationships/image" Target="../media/image53.jpg"/><Relationship Id="rId7" Type="http://schemas.openxmlformats.org/officeDocument/2006/relationships/image" Target="../media/image57.pn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Espace réservé du texte 3"/>
          <p:cNvSpPr>
            <a:spLocks noGrp="1"/>
          </p:cNvSpPr>
          <p:nvPr>
            <p:ph type="body" sz="quarter" idx="13"/>
          </p:nvPr>
        </p:nvSpPr>
        <p:spPr>
          <a:xfrm>
            <a:off x="330272" y="1995686"/>
            <a:ext cx="8424000" cy="1512168"/>
          </a:xfrm>
        </p:spPr>
        <p:txBody>
          <a:bodyPr/>
          <a:lstStyle/>
          <a:p>
            <a:pPr algn="ctr"/>
            <a:r>
              <a:rPr lang="fr-FR" sz="3600" cap="none"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Evolutions des CAP</a:t>
            </a:r>
          </a:p>
          <a:p>
            <a:pPr algn="ctr"/>
            <a:r>
              <a:rPr lang="fr-FR" sz="3600" cap="none"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 Métiers du bâtiment et des travaux publics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10" name="Rectangle 9">
            <a:extLst>
              <a:ext uri="{FF2B5EF4-FFF2-40B4-BE49-F238E27FC236}">
                <a16:creationId xmlns:a16="http://schemas.microsoft.com/office/drawing/2014/main" id="{D64BBB67-E5B7-E948-9637-7BB5B5345BB0}"/>
              </a:ext>
            </a:extLst>
          </p:cNvPr>
          <p:cNvSpPr/>
          <p:nvPr/>
        </p:nvSpPr>
        <p:spPr>
          <a:xfrm>
            <a:off x="1531399" y="483518"/>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Calendrier des rénovations (suite)</a:t>
            </a:r>
            <a:endParaRPr lang="fr-FR" sz="1400" dirty="0">
              <a:ea typeface="Calibri" panose="020F0502020204030204" pitchFamily="34" charset="0"/>
            </a:endParaRPr>
          </a:p>
        </p:txBody>
      </p:sp>
      <p:graphicFrame>
        <p:nvGraphicFramePr>
          <p:cNvPr id="14" name="Objet 13">
            <a:extLst>
              <a:ext uri="{FF2B5EF4-FFF2-40B4-BE49-F238E27FC236}">
                <a16:creationId xmlns:a16="http://schemas.microsoft.com/office/drawing/2014/main" id="{DAED1F60-3E7B-D540-BB7F-152062C14B6D}"/>
              </a:ext>
            </a:extLst>
          </p:cNvPr>
          <p:cNvGraphicFramePr>
            <a:graphicFrameLocks noChangeAspect="1"/>
          </p:cNvGraphicFramePr>
          <p:nvPr>
            <p:extLst>
              <p:ext uri="{D42A27DB-BD31-4B8C-83A1-F6EECF244321}">
                <p14:modId xmlns:p14="http://schemas.microsoft.com/office/powerpoint/2010/main" val="1180508046"/>
              </p:ext>
            </p:extLst>
          </p:nvPr>
        </p:nvGraphicFramePr>
        <p:xfrm>
          <a:off x="1763688" y="755387"/>
          <a:ext cx="7002462" cy="3930650"/>
        </p:xfrm>
        <a:graphic>
          <a:graphicData uri="http://schemas.openxmlformats.org/presentationml/2006/ole">
            <mc:AlternateContent xmlns:mc="http://schemas.openxmlformats.org/markup-compatibility/2006">
              <mc:Choice xmlns:v="urn:schemas-microsoft-com:vml" Requires="v">
                <p:oleObj spid="_x0000_s3170" name="Feuille de calcul" r:id="rId3" imgW="8826500" imgH="4953000" progId="Excel.Sheet.12">
                  <p:embed/>
                </p:oleObj>
              </mc:Choice>
              <mc:Fallback>
                <p:oleObj name="Feuille de calcul" r:id="rId3" imgW="8826500" imgH="4953000" progId="Excel.Sheet.12">
                  <p:embed/>
                  <p:pic>
                    <p:nvPicPr>
                      <p:cNvPr id="0" name=""/>
                      <p:cNvPicPr/>
                      <p:nvPr/>
                    </p:nvPicPr>
                    <p:blipFill>
                      <a:blip r:embed="rId4"/>
                      <a:stretch>
                        <a:fillRect/>
                      </a:stretch>
                    </p:blipFill>
                    <p:spPr>
                      <a:xfrm>
                        <a:off x="1763688" y="755387"/>
                        <a:ext cx="7002462" cy="3930650"/>
                      </a:xfrm>
                      <a:prstGeom prst="rect">
                        <a:avLst/>
                      </a:prstGeom>
                    </p:spPr>
                  </p:pic>
                </p:oleObj>
              </mc:Fallback>
            </mc:AlternateContent>
          </a:graphicData>
        </a:graphic>
      </p:graphicFrame>
    </p:spTree>
    <p:extLst>
      <p:ext uri="{BB962C8B-B14F-4D97-AF65-F5344CB8AC3E}">
        <p14:creationId xmlns:p14="http://schemas.microsoft.com/office/powerpoint/2010/main" val="246659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7" name="Rectangle 6">
            <a:extLst>
              <a:ext uri="{FF2B5EF4-FFF2-40B4-BE49-F238E27FC236}">
                <a16:creationId xmlns:a16="http://schemas.microsoft.com/office/drawing/2014/main" id="{3C5D4A7C-7399-2244-9547-EDD1B8A70E03}"/>
              </a:ext>
            </a:extLst>
          </p:cNvPr>
          <p:cNvSpPr/>
          <p:nvPr/>
        </p:nvSpPr>
        <p:spPr>
          <a:xfrm>
            <a:off x="2267744" y="103259"/>
            <a:ext cx="4572000" cy="311175"/>
          </a:xfrm>
          <a:prstGeom prst="rect">
            <a:avLst/>
          </a:prstGeom>
        </p:spPr>
        <p:txBody>
          <a:bodyPr>
            <a:spAutoFit/>
          </a:bodyPr>
          <a:lstStyle/>
          <a:p>
            <a:pPr algn="ctr">
              <a:lnSpc>
                <a:spcPct val="107000"/>
              </a:lnSpc>
              <a:spcAft>
                <a:spcPts val="0"/>
              </a:spcAft>
            </a:pPr>
            <a:r>
              <a:rPr lang="fr-FR"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Tableau de synthèse Activités-Compétences-Unités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 name="Objet 20">
            <a:extLst>
              <a:ext uri="{FF2B5EF4-FFF2-40B4-BE49-F238E27FC236}">
                <a16:creationId xmlns:a16="http://schemas.microsoft.com/office/drawing/2014/main" id="{4EE39595-F361-0B4D-9AC6-2377FC177AC5}"/>
              </a:ext>
            </a:extLst>
          </p:cNvPr>
          <p:cNvGraphicFramePr>
            <a:graphicFrameLocks noChangeAspect="1"/>
          </p:cNvGraphicFramePr>
          <p:nvPr>
            <p:extLst>
              <p:ext uri="{D42A27DB-BD31-4B8C-83A1-F6EECF244321}">
                <p14:modId xmlns:p14="http://schemas.microsoft.com/office/powerpoint/2010/main" val="4283981924"/>
              </p:ext>
            </p:extLst>
          </p:nvPr>
        </p:nvGraphicFramePr>
        <p:xfrm>
          <a:off x="2123728" y="661000"/>
          <a:ext cx="5192166" cy="4092687"/>
        </p:xfrm>
        <a:graphic>
          <a:graphicData uri="http://schemas.openxmlformats.org/presentationml/2006/ole">
            <mc:AlternateContent xmlns:mc="http://schemas.openxmlformats.org/markup-compatibility/2006">
              <mc:Choice xmlns:v="urn:schemas-microsoft-com:vml" Requires="v">
                <p:oleObj spid="_x0000_s4197" name="Document" r:id="rId4" imgW="6718300" imgH="5295900" progId="Word.Document.12">
                  <p:embed/>
                </p:oleObj>
              </mc:Choice>
              <mc:Fallback>
                <p:oleObj name="Document" r:id="rId4" imgW="6718300" imgH="5295900" progId="Word.Document.12">
                  <p:embed/>
                  <p:pic>
                    <p:nvPicPr>
                      <p:cNvPr id="0" name=""/>
                      <p:cNvPicPr/>
                      <p:nvPr/>
                    </p:nvPicPr>
                    <p:blipFill>
                      <a:blip r:embed="rId5"/>
                      <a:stretch>
                        <a:fillRect/>
                      </a:stretch>
                    </p:blipFill>
                    <p:spPr>
                      <a:xfrm>
                        <a:off x="2123728" y="661000"/>
                        <a:ext cx="5192166" cy="4092687"/>
                      </a:xfrm>
                      <a:prstGeom prst="rect">
                        <a:avLst/>
                      </a:prstGeom>
                    </p:spPr>
                  </p:pic>
                </p:oleObj>
              </mc:Fallback>
            </mc:AlternateContent>
          </a:graphicData>
        </a:graphic>
      </p:graphicFrame>
    </p:spTree>
    <p:extLst>
      <p:ext uri="{BB962C8B-B14F-4D97-AF65-F5344CB8AC3E}">
        <p14:creationId xmlns:p14="http://schemas.microsoft.com/office/powerpoint/2010/main" val="219041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12" name="Rectangle 11">
            <a:extLst>
              <a:ext uri="{FF2B5EF4-FFF2-40B4-BE49-F238E27FC236}">
                <a16:creationId xmlns:a16="http://schemas.microsoft.com/office/drawing/2014/main" id="{63113850-3E70-CF47-B182-EF2E7F102215}"/>
              </a:ext>
            </a:extLst>
          </p:cNvPr>
          <p:cNvSpPr/>
          <p:nvPr/>
        </p:nvSpPr>
        <p:spPr>
          <a:xfrm>
            <a:off x="1531399" y="483518"/>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STRUCTURE COMMUNE DES RÉFÉRENTIELS</a:t>
            </a:r>
            <a:endParaRPr lang="fr-FR" sz="1400" dirty="0">
              <a:ea typeface="Calibri" panose="020F0502020204030204" pitchFamily="34" charset="0"/>
            </a:endParaRPr>
          </a:p>
        </p:txBody>
      </p:sp>
      <p:sp>
        <p:nvSpPr>
          <p:cNvPr id="13" name="Rectangle 12">
            <a:extLst>
              <a:ext uri="{FF2B5EF4-FFF2-40B4-BE49-F238E27FC236}">
                <a16:creationId xmlns:a16="http://schemas.microsoft.com/office/drawing/2014/main" id="{781B1115-212F-7147-B275-9FB0A7C4F5DC}"/>
              </a:ext>
            </a:extLst>
          </p:cNvPr>
          <p:cNvSpPr/>
          <p:nvPr/>
        </p:nvSpPr>
        <p:spPr>
          <a:xfrm>
            <a:off x="1531399" y="843558"/>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Référentiel d’activités professionnelles</a:t>
            </a:r>
            <a:endParaRPr lang="fr-FR" sz="1400" dirty="0">
              <a:ea typeface="Calibri" panose="020F0502020204030204" pitchFamily="34" charset="0"/>
            </a:endParaRPr>
          </a:p>
        </p:txBody>
      </p:sp>
      <p:pic>
        <p:nvPicPr>
          <p:cNvPr id="14" name="Espace réservé du contenu 12">
            <a:extLst>
              <a:ext uri="{FF2B5EF4-FFF2-40B4-BE49-F238E27FC236}">
                <a16:creationId xmlns:a16="http://schemas.microsoft.com/office/drawing/2014/main" id="{D5E0741B-1E35-AE48-B57B-A7726A5B77E0}"/>
              </a:ext>
            </a:extLst>
          </p:cNvPr>
          <p:cNvPicPr>
            <a:picLocks noChangeAspect="1"/>
          </p:cNvPicPr>
          <p:nvPr/>
        </p:nvPicPr>
        <p:blipFill>
          <a:blip r:embed="rId3"/>
          <a:stretch>
            <a:fillRect/>
          </a:stretch>
        </p:blipFill>
        <p:spPr>
          <a:xfrm>
            <a:off x="1512895" y="1419622"/>
            <a:ext cx="7307015" cy="3202028"/>
          </a:xfrm>
          <a:prstGeom prst="rect">
            <a:avLst/>
          </a:prstGeom>
        </p:spPr>
      </p:pic>
    </p:spTree>
    <p:extLst>
      <p:ext uri="{BB962C8B-B14F-4D97-AF65-F5344CB8AC3E}">
        <p14:creationId xmlns:p14="http://schemas.microsoft.com/office/powerpoint/2010/main" val="109195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a:p>
            <a:endParaRPr lang="fr-FR" dirty="0"/>
          </a:p>
        </p:txBody>
      </p:sp>
      <p:sp>
        <p:nvSpPr>
          <p:cNvPr id="4" name="Rectangle 3">
            <a:extLst>
              <a:ext uri="{FF2B5EF4-FFF2-40B4-BE49-F238E27FC236}">
                <a16:creationId xmlns:a16="http://schemas.microsoft.com/office/drawing/2014/main" id="{E3EE7FA7-F629-254D-A96D-134F4551F256}"/>
              </a:ext>
            </a:extLst>
          </p:cNvPr>
          <p:cNvSpPr/>
          <p:nvPr/>
        </p:nvSpPr>
        <p:spPr>
          <a:xfrm>
            <a:off x="1547664" y="627534"/>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Les savoirs-associés </a:t>
            </a:r>
            <a:endParaRPr lang="fr-FR" sz="1400" dirty="0">
              <a:ea typeface="Calibri" panose="020F0502020204030204" pitchFamily="34" charset="0"/>
            </a:endParaRPr>
          </a:p>
        </p:txBody>
      </p:sp>
      <p:graphicFrame>
        <p:nvGraphicFramePr>
          <p:cNvPr id="8" name="Objet 7">
            <a:extLst>
              <a:ext uri="{FF2B5EF4-FFF2-40B4-BE49-F238E27FC236}">
                <a16:creationId xmlns:a16="http://schemas.microsoft.com/office/drawing/2014/main" id="{02295BF9-2BFF-8642-9A5C-9FE68BDA48A1}"/>
              </a:ext>
            </a:extLst>
          </p:cNvPr>
          <p:cNvGraphicFramePr>
            <a:graphicFrameLocks noChangeAspect="1"/>
          </p:cNvGraphicFramePr>
          <p:nvPr>
            <p:extLst>
              <p:ext uri="{D42A27DB-BD31-4B8C-83A1-F6EECF244321}">
                <p14:modId xmlns:p14="http://schemas.microsoft.com/office/powerpoint/2010/main" val="993563038"/>
              </p:ext>
            </p:extLst>
          </p:nvPr>
        </p:nvGraphicFramePr>
        <p:xfrm>
          <a:off x="1691680" y="1203598"/>
          <a:ext cx="6718300" cy="3048000"/>
        </p:xfrm>
        <a:graphic>
          <a:graphicData uri="http://schemas.openxmlformats.org/presentationml/2006/ole">
            <mc:AlternateContent xmlns:mc="http://schemas.openxmlformats.org/markup-compatibility/2006">
              <mc:Choice xmlns:v="urn:schemas-microsoft-com:vml" Requires="v">
                <p:oleObj spid="_x0000_s5214" name="Document" r:id="rId3" imgW="6718300" imgH="3048000" progId="Word.Document.12">
                  <p:embed/>
                </p:oleObj>
              </mc:Choice>
              <mc:Fallback>
                <p:oleObj name="Document" r:id="rId3" imgW="6718300" imgH="3048000" progId="Word.Document.12">
                  <p:embed/>
                  <p:pic>
                    <p:nvPicPr>
                      <p:cNvPr id="0" name=""/>
                      <p:cNvPicPr/>
                      <p:nvPr/>
                    </p:nvPicPr>
                    <p:blipFill>
                      <a:blip r:embed="rId4"/>
                      <a:stretch>
                        <a:fillRect/>
                      </a:stretch>
                    </p:blipFill>
                    <p:spPr>
                      <a:xfrm>
                        <a:off x="1691680" y="1203598"/>
                        <a:ext cx="6718300" cy="3048000"/>
                      </a:xfrm>
                      <a:prstGeom prst="rect">
                        <a:avLst/>
                      </a:prstGeom>
                    </p:spPr>
                  </p:pic>
                </p:oleObj>
              </mc:Fallback>
            </mc:AlternateContent>
          </a:graphicData>
        </a:graphic>
      </p:graphicFrame>
    </p:spTree>
    <p:extLst>
      <p:ext uri="{BB962C8B-B14F-4D97-AF65-F5344CB8AC3E}">
        <p14:creationId xmlns:p14="http://schemas.microsoft.com/office/powerpoint/2010/main" val="1326325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a:p>
            <a:endParaRPr lang="fr-FR" dirty="0"/>
          </a:p>
        </p:txBody>
      </p:sp>
      <p:sp>
        <p:nvSpPr>
          <p:cNvPr id="4" name="Rectangle 3">
            <a:extLst>
              <a:ext uri="{FF2B5EF4-FFF2-40B4-BE49-F238E27FC236}">
                <a16:creationId xmlns:a16="http://schemas.microsoft.com/office/drawing/2014/main" id="{E3EE7FA7-F629-254D-A96D-134F4551F256}"/>
              </a:ext>
            </a:extLst>
          </p:cNvPr>
          <p:cNvSpPr/>
          <p:nvPr/>
        </p:nvSpPr>
        <p:spPr>
          <a:xfrm>
            <a:off x="1319198" y="238691"/>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Les compétences communes évaluées lors des épreuves </a:t>
            </a:r>
            <a:endParaRPr lang="fr-FR" sz="1400" dirty="0">
              <a:ea typeface="Calibri" panose="020F0502020204030204" pitchFamily="34" charset="0"/>
            </a:endParaRPr>
          </a:p>
        </p:txBody>
      </p:sp>
      <p:graphicFrame>
        <p:nvGraphicFramePr>
          <p:cNvPr id="7" name="Objet 6">
            <a:extLst>
              <a:ext uri="{FF2B5EF4-FFF2-40B4-BE49-F238E27FC236}">
                <a16:creationId xmlns:a16="http://schemas.microsoft.com/office/drawing/2014/main" id="{20B2B500-4B1A-D94A-B1E3-1E08444BF2AD}"/>
              </a:ext>
            </a:extLst>
          </p:cNvPr>
          <p:cNvGraphicFramePr>
            <a:graphicFrameLocks noChangeAspect="1"/>
          </p:cNvGraphicFramePr>
          <p:nvPr>
            <p:extLst>
              <p:ext uri="{D42A27DB-BD31-4B8C-83A1-F6EECF244321}">
                <p14:modId xmlns:p14="http://schemas.microsoft.com/office/powerpoint/2010/main" val="1127843543"/>
              </p:ext>
            </p:extLst>
          </p:nvPr>
        </p:nvGraphicFramePr>
        <p:xfrm>
          <a:off x="1783020" y="676359"/>
          <a:ext cx="5553075" cy="4257675"/>
        </p:xfrm>
        <a:graphic>
          <a:graphicData uri="http://schemas.openxmlformats.org/presentationml/2006/ole">
            <mc:AlternateContent xmlns:mc="http://schemas.openxmlformats.org/markup-compatibility/2006">
              <mc:Choice xmlns:v="urn:schemas-microsoft-com:vml" Requires="v">
                <p:oleObj spid="_x0000_s6237" name="Document" r:id="rId3" imgW="6642100" imgH="5092700" progId="Word.Document.12">
                  <p:embed/>
                </p:oleObj>
              </mc:Choice>
              <mc:Fallback>
                <p:oleObj name="Document" r:id="rId3" imgW="6642100" imgH="5092700" progId="Word.Document.12">
                  <p:embed/>
                  <p:pic>
                    <p:nvPicPr>
                      <p:cNvPr id="0" name=""/>
                      <p:cNvPicPr/>
                      <p:nvPr/>
                    </p:nvPicPr>
                    <p:blipFill>
                      <a:blip r:embed="rId4"/>
                      <a:stretch>
                        <a:fillRect/>
                      </a:stretch>
                    </p:blipFill>
                    <p:spPr>
                      <a:xfrm>
                        <a:off x="1783020" y="676359"/>
                        <a:ext cx="5553075" cy="425767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6565114-6CA5-F34D-AA06-1C8F34AFB396}"/>
              </a:ext>
            </a:extLst>
          </p:cNvPr>
          <p:cNvSpPr/>
          <p:nvPr/>
        </p:nvSpPr>
        <p:spPr>
          <a:xfrm>
            <a:off x="7227313" y="1639261"/>
            <a:ext cx="1771112" cy="738664"/>
          </a:xfrm>
          <a:prstGeom prst="rect">
            <a:avLst/>
          </a:prstGeom>
        </p:spPr>
        <p:txBody>
          <a:bodyPr wrap="square">
            <a:spAutoFit/>
          </a:bodyPr>
          <a:lstStyle/>
          <a:p>
            <a:r>
              <a:rPr lang="fr-FR" sz="1400" dirty="0"/>
              <a:t>Mais supports de formation adaptés à la spécialité </a:t>
            </a:r>
          </a:p>
        </p:txBody>
      </p:sp>
    </p:spTree>
    <p:extLst>
      <p:ext uri="{BB962C8B-B14F-4D97-AF65-F5344CB8AC3E}">
        <p14:creationId xmlns:p14="http://schemas.microsoft.com/office/powerpoint/2010/main" val="562192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a:p>
            <a:endParaRPr lang="fr-FR" dirty="0"/>
          </a:p>
        </p:txBody>
      </p:sp>
      <p:sp>
        <p:nvSpPr>
          <p:cNvPr id="4" name="Rectangle 3">
            <a:extLst>
              <a:ext uri="{FF2B5EF4-FFF2-40B4-BE49-F238E27FC236}">
                <a16:creationId xmlns:a16="http://schemas.microsoft.com/office/drawing/2014/main" id="{E3EE7FA7-F629-254D-A96D-134F4551F256}"/>
              </a:ext>
            </a:extLst>
          </p:cNvPr>
          <p:cNvSpPr/>
          <p:nvPr/>
        </p:nvSpPr>
        <p:spPr>
          <a:xfrm>
            <a:off x="1691680" y="184079"/>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La définition des épreuves </a:t>
            </a:r>
            <a:endParaRPr lang="fr-FR" sz="1400" dirty="0">
              <a:ea typeface="Calibri" panose="020F0502020204030204" pitchFamily="34" charset="0"/>
            </a:endParaRPr>
          </a:p>
        </p:txBody>
      </p:sp>
      <p:graphicFrame>
        <p:nvGraphicFramePr>
          <p:cNvPr id="5" name="Tableau 4">
            <a:extLst>
              <a:ext uri="{FF2B5EF4-FFF2-40B4-BE49-F238E27FC236}">
                <a16:creationId xmlns:a16="http://schemas.microsoft.com/office/drawing/2014/main" id="{C248F654-22B3-AE41-8822-45D3ED939168}"/>
              </a:ext>
            </a:extLst>
          </p:cNvPr>
          <p:cNvGraphicFramePr>
            <a:graphicFrameLocks noGrp="1"/>
          </p:cNvGraphicFramePr>
          <p:nvPr>
            <p:extLst>
              <p:ext uri="{D42A27DB-BD31-4B8C-83A1-F6EECF244321}">
                <p14:modId xmlns:p14="http://schemas.microsoft.com/office/powerpoint/2010/main" val="2660879487"/>
              </p:ext>
            </p:extLst>
          </p:nvPr>
        </p:nvGraphicFramePr>
        <p:xfrm>
          <a:off x="1933193" y="689767"/>
          <a:ext cx="6660740" cy="3859914"/>
        </p:xfrm>
        <a:graphic>
          <a:graphicData uri="http://schemas.openxmlformats.org/drawingml/2006/table">
            <a:tbl>
              <a:tblPr firstRow="1" bandRow="1">
                <a:tableStyleId>{5C22544A-7EE6-4342-B048-85BDC9FD1C3A}</a:tableStyleId>
              </a:tblPr>
              <a:tblGrid>
                <a:gridCol w="3564396">
                  <a:extLst>
                    <a:ext uri="{9D8B030D-6E8A-4147-A177-3AD203B41FA5}">
                      <a16:colId xmlns:a16="http://schemas.microsoft.com/office/drawing/2014/main" val="1347259912"/>
                    </a:ext>
                  </a:extLst>
                </a:gridCol>
                <a:gridCol w="648072">
                  <a:extLst>
                    <a:ext uri="{9D8B030D-6E8A-4147-A177-3AD203B41FA5}">
                      <a16:colId xmlns:a16="http://schemas.microsoft.com/office/drawing/2014/main" val="2506018676"/>
                    </a:ext>
                  </a:extLst>
                </a:gridCol>
                <a:gridCol w="2448272">
                  <a:extLst>
                    <a:ext uri="{9D8B030D-6E8A-4147-A177-3AD203B41FA5}">
                      <a16:colId xmlns:a16="http://schemas.microsoft.com/office/drawing/2014/main" val="2023979123"/>
                    </a:ext>
                  </a:extLst>
                </a:gridCol>
              </a:tblGrid>
              <a:tr h="452663">
                <a:tc>
                  <a:txBody>
                    <a:bodyPr/>
                    <a:lstStyle/>
                    <a:p>
                      <a:r>
                        <a:rPr lang="fr-FR" sz="1400" dirty="0">
                          <a:solidFill>
                            <a:schemeClr val="tx1"/>
                          </a:solidFill>
                        </a:rPr>
                        <a:t>Épreuves</a:t>
                      </a:r>
                    </a:p>
                  </a:txBody>
                  <a:tcPr>
                    <a:solidFill>
                      <a:schemeClr val="bg1">
                        <a:lumMod val="85000"/>
                      </a:schemeClr>
                    </a:solidFill>
                  </a:tcPr>
                </a:tc>
                <a:tc>
                  <a:txBody>
                    <a:bodyPr/>
                    <a:lstStyle/>
                    <a:p>
                      <a:r>
                        <a:rPr lang="fr-FR" sz="1400" dirty="0" err="1">
                          <a:solidFill>
                            <a:schemeClr val="tx1"/>
                          </a:solidFill>
                        </a:rPr>
                        <a:t>Coef</a:t>
                      </a:r>
                      <a:endParaRPr lang="fr-FR" sz="1400" dirty="0">
                        <a:solidFill>
                          <a:schemeClr val="tx1"/>
                        </a:solidFill>
                      </a:endParaRPr>
                    </a:p>
                  </a:txBody>
                  <a:tcPr>
                    <a:solidFill>
                      <a:schemeClr val="bg1">
                        <a:lumMod val="85000"/>
                      </a:schemeClr>
                    </a:solidFill>
                  </a:tcPr>
                </a:tc>
                <a:tc>
                  <a:txBody>
                    <a:bodyPr/>
                    <a:lstStyle/>
                    <a:p>
                      <a:r>
                        <a:rPr lang="fr-FR" sz="1200" dirty="0">
                          <a:solidFill>
                            <a:schemeClr val="tx1"/>
                          </a:solidFill>
                        </a:rPr>
                        <a:t>Points de vigilance</a:t>
                      </a:r>
                    </a:p>
                  </a:txBody>
                  <a:tcPr>
                    <a:solidFill>
                      <a:schemeClr val="bg1">
                        <a:lumMod val="85000"/>
                      </a:schemeClr>
                    </a:solidFill>
                  </a:tcPr>
                </a:tc>
                <a:extLst>
                  <a:ext uri="{0D108BD9-81ED-4DB2-BD59-A6C34878D82A}">
                    <a16:rowId xmlns:a16="http://schemas.microsoft.com/office/drawing/2014/main" val="2151070681"/>
                  </a:ext>
                </a:extLst>
              </a:tr>
              <a:tr h="1179433">
                <a:tc>
                  <a:txBody>
                    <a:bodyPr/>
                    <a:lstStyle/>
                    <a:p>
                      <a:r>
                        <a:rPr lang="fr-FR" sz="1200" b="1" dirty="0">
                          <a:solidFill>
                            <a:schemeClr val="tx1"/>
                          </a:solidFill>
                        </a:rPr>
                        <a:t>EP1</a:t>
                      </a:r>
                    </a:p>
                    <a:p>
                      <a:r>
                        <a:rPr lang="fr-FR" sz="1200" b="0" kern="1200" dirty="0">
                          <a:solidFill>
                            <a:schemeClr val="tx1"/>
                          </a:solidFill>
                          <a:effectLst/>
                          <a:latin typeface="+mn-lt"/>
                          <a:ea typeface="+mn-ea"/>
                          <a:cs typeface="+mn-cs"/>
                        </a:rPr>
                        <a:t>C1.1 : Compléter et transmettre des documents</a:t>
                      </a:r>
                    </a:p>
                    <a:p>
                      <a:r>
                        <a:rPr lang="fr-FR" sz="1200" b="0" kern="1200" dirty="0">
                          <a:solidFill>
                            <a:schemeClr val="tx1"/>
                          </a:solidFill>
                          <a:effectLst/>
                          <a:latin typeface="+mn-lt"/>
                          <a:ea typeface="+mn-ea"/>
                          <a:cs typeface="+mn-cs"/>
                        </a:rPr>
                        <a:t>C2.1 : Décoder un dossier technique</a:t>
                      </a:r>
                    </a:p>
                    <a:p>
                      <a:r>
                        <a:rPr lang="fr-FR" sz="1200" b="0" kern="1200" dirty="0">
                          <a:solidFill>
                            <a:schemeClr val="tx1"/>
                          </a:solidFill>
                          <a:effectLst/>
                          <a:latin typeface="+mn-lt"/>
                          <a:ea typeface="+mn-ea"/>
                          <a:cs typeface="+mn-cs"/>
                        </a:rPr>
                        <a:t>C2.2 : Choisir les matériels et les outillages</a:t>
                      </a:r>
                    </a:p>
                  </a:txBody>
                  <a:tcPr>
                    <a:solidFill>
                      <a:schemeClr val="bg1">
                        <a:lumMod val="85000"/>
                      </a:schemeClr>
                    </a:solidFill>
                  </a:tcPr>
                </a:tc>
                <a:tc>
                  <a:txBody>
                    <a:bodyPr/>
                    <a:lstStyle/>
                    <a:p>
                      <a:pPr algn="ctr"/>
                      <a:r>
                        <a:rPr lang="fr-FR" sz="1400" dirty="0">
                          <a:solidFill>
                            <a:schemeClr val="tx1"/>
                          </a:solidFill>
                        </a:rPr>
                        <a:t>4</a:t>
                      </a:r>
                    </a:p>
                  </a:txBody>
                  <a:tcPr>
                    <a:solidFill>
                      <a:schemeClr val="bg1">
                        <a:lumMod val="85000"/>
                      </a:schemeClr>
                    </a:solidFill>
                  </a:tcPr>
                </a:tc>
                <a:tc>
                  <a:txBody>
                    <a:bodyPr/>
                    <a:lstStyle/>
                    <a:p>
                      <a:r>
                        <a:rPr lang="fr-FR" sz="1200" dirty="0">
                          <a:solidFill>
                            <a:schemeClr val="tx1"/>
                          </a:solidFill>
                        </a:rPr>
                        <a:t>Durée: 3h</a:t>
                      </a:r>
                    </a:p>
                    <a:p>
                      <a:r>
                        <a:rPr lang="fr-FR" sz="1200" dirty="0">
                          <a:solidFill>
                            <a:schemeClr val="tx1"/>
                          </a:solidFill>
                        </a:rPr>
                        <a:t>Exploitation d’une maquette numérique grâce à un </a:t>
                      </a:r>
                      <a:r>
                        <a:rPr lang="fr-FR" sz="1200" dirty="0" err="1">
                          <a:solidFill>
                            <a:schemeClr val="tx1"/>
                          </a:solidFill>
                        </a:rPr>
                        <a:t>viewer</a:t>
                      </a:r>
                      <a:endParaRPr lang="fr-FR" sz="1200" dirty="0">
                        <a:solidFill>
                          <a:schemeClr val="tx1"/>
                        </a:solidFill>
                      </a:endParaRPr>
                    </a:p>
                  </a:txBody>
                  <a:tcPr>
                    <a:solidFill>
                      <a:schemeClr val="bg1">
                        <a:lumMod val="85000"/>
                      </a:schemeClr>
                    </a:solidFill>
                  </a:tcPr>
                </a:tc>
                <a:extLst>
                  <a:ext uri="{0D108BD9-81ED-4DB2-BD59-A6C34878D82A}">
                    <a16:rowId xmlns:a16="http://schemas.microsoft.com/office/drawing/2014/main" val="2354817331"/>
                  </a:ext>
                </a:extLst>
              </a:tr>
              <a:tr h="1244957">
                <a:tc>
                  <a:txBody>
                    <a:bodyPr/>
                    <a:lstStyle/>
                    <a:p>
                      <a:r>
                        <a:rPr lang="fr-FR" sz="1200" b="1" dirty="0">
                          <a:solidFill>
                            <a:schemeClr val="tx1"/>
                          </a:solidFill>
                        </a:rPr>
                        <a:t>EP2</a:t>
                      </a:r>
                    </a:p>
                    <a:p>
                      <a:r>
                        <a:rPr lang="fr-FR" sz="1200" kern="1200" dirty="0">
                          <a:solidFill>
                            <a:schemeClr val="dk1"/>
                          </a:solidFill>
                          <a:effectLst/>
                          <a:latin typeface="+mn-lt"/>
                          <a:ea typeface="+mn-ea"/>
                          <a:cs typeface="+mn-cs"/>
                        </a:rPr>
                        <a:t>C2.3   : Déterminer des quantités de matériaux </a:t>
                      </a:r>
                    </a:p>
                    <a:p>
                      <a:r>
                        <a:rPr lang="fr-FR" sz="1200" kern="1200" dirty="0">
                          <a:solidFill>
                            <a:schemeClr val="dk1"/>
                          </a:solidFill>
                          <a:effectLst/>
                          <a:latin typeface="+mn-lt"/>
                          <a:ea typeface="+mn-ea"/>
                          <a:cs typeface="+mn-cs"/>
                        </a:rPr>
                        <a:t>C3.1   : Organiser son poste de travail</a:t>
                      </a:r>
                    </a:p>
                    <a:p>
                      <a:r>
                        <a:rPr lang="fr-FR" sz="1200" kern="1200" dirty="0">
                          <a:solidFill>
                            <a:schemeClr val="dk1"/>
                          </a:solidFill>
                          <a:effectLst/>
                          <a:latin typeface="+mn-lt"/>
                          <a:ea typeface="+mn-ea"/>
                          <a:cs typeface="+mn-cs"/>
                        </a:rPr>
                        <a:t>C3.2   : Sécuriser son intervention</a:t>
                      </a:r>
                    </a:p>
                    <a:p>
                      <a:r>
                        <a:rPr lang="fr-FR" sz="1200" kern="1200" dirty="0">
                          <a:solidFill>
                            <a:schemeClr val="dk1"/>
                          </a:solidFill>
                          <a:effectLst/>
                          <a:latin typeface="+mn-lt"/>
                          <a:ea typeface="+mn-ea"/>
                          <a:cs typeface="+mn-cs"/>
                        </a:rPr>
                        <a:t>C… propres à chaque spécialité</a:t>
                      </a:r>
                    </a:p>
                  </a:txBody>
                  <a:tcPr/>
                </a:tc>
                <a:tc>
                  <a:txBody>
                    <a:bodyPr/>
                    <a:lstStyle/>
                    <a:p>
                      <a:pPr algn="ctr"/>
                      <a:r>
                        <a:rPr lang="fr-FR" sz="1400" dirty="0">
                          <a:solidFill>
                            <a:schemeClr val="tx1"/>
                          </a:solidFill>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Durée: 15h (14 + 1)</a:t>
                      </a:r>
                    </a:p>
                    <a:p>
                      <a:r>
                        <a:rPr lang="fr-FR" sz="1200" kern="1200" dirty="0">
                          <a:solidFill>
                            <a:schemeClr val="dk1"/>
                          </a:solidFill>
                          <a:effectLst/>
                          <a:latin typeface="+mn-lt"/>
                          <a:ea typeface="+mn-ea"/>
                          <a:cs typeface="+mn-cs"/>
                        </a:rPr>
                        <a:t>Une phase de préparation de l’activité sous forme écrite d’une durée d’1h en amont de l’activité pratique</a:t>
                      </a:r>
                      <a:endParaRPr lang="fr-FR" sz="1200" b="0" dirty="0">
                        <a:solidFill>
                          <a:schemeClr val="tx1"/>
                        </a:solidFill>
                      </a:endParaRPr>
                    </a:p>
                  </a:txBody>
                  <a:tcPr/>
                </a:tc>
                <a:extLst>
                  <a:ext uri="{0D108BD9-81ED-4DB2-BD59-A6C34878D82A}">
                    <a16:rowId xmlns:a16="http://schemas.microsoft.com/office/drawing/2014/main" val="898009229"/>
                  </a:ext>
                </a:extLst>
              </a:tr>
              <a:tr h="982861">
                <a:tc>
                  <a:txBody>
                    <a:bodyPr/>
                    <a:lstStyle/>
                    <a:p>
                      <a:r>
                        <a:rPr lang="fr-FR" sz="1200" b="1" dirty="0">
                          <a:solidFill>
                            <a:schemeClr val="tx1"/>
                          </a:solidFill>
                        </a:rPr>
                        <a:t>EP3</a:t>
                      </a:r>
                    </a:p>
                    <a:p>
                      <a:pPr lvl="0"/>
                      <a:r>
                        <a:rPr lang="fr-FR" sz="1200" kern="1200" dirty="0">
                          <a:solidFill>
                            <a:schemeClr val="dk1"/>
                          </a:solidFill>
                          <a:effectLst/>
                          <a:latin typeface="+mn-lt"/>
                          <a:ea typeface="+mn-ea"/>
                          <a:cs typeface="+mn-cs"/>
                        </a:rPr>
                        <a:t>C1.2 : Échanger et rendre compte oralement</a:t>
                      </a:r>
                    </a:p>
                    <a:p>
                      <a:pPr lvl="0"/>
                      <a:r>
                        <a:rPr lang="fr-FR" sz="1200" kern="1200" dirty="0">
                          <a:solidFill>
                            <a:schemeClr val="dk1"/>
                          </a:solidFill>
                          <a:effectLst/>
                          <a:latin typeface="+mn-lt"/>
                          <a:ea typeface="+mn-ea"/>
                          <a:cs typeface="+mn-cs"/>
                        </a:rPr>
                        <a:t>C3.3 : Intervenir à proximité des réseaux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C…propres à chaque spécialité</a:t>
                      </a:r>
                    </a:p>
                  </a:txBody>
                  <a:tcPr/>
                </a:tc>
                <a:tc>
                  <a:txBody>
                    <a:bodyPr/>
                    <a:lstStyle/>
                    <a:p>
                      <a:pPr algn="ctr"/>
                      <a:r>
                        <a:rPr lang="fr-FR" sz="1400" dirty="0">
                          <a:solidFill>
                            <a:schemeClr val="tx1"/>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rPr>
                        <a:t>Durée: 3h</a:t>
                      </a:r>
                    </a:p>
                    <a:p>
                      <a:r>
                        <a:rPr lang="fr-FR" sz="1200" dirty="0">
                          <a:solidFill>
                            <a:schemeClr val="tx1"/>
                          </a:solidFill>
                        </a:rPr>
                        <a:t>Dont 15’ d’oral </a:t>
                      </a:r>
                    </a:p>
                    <a:p>
                      <a:r>
                        <a:rPr lang="fr-FR" sz="1200" dirty="0">
                          <a:solidFill>
                            <a:schemeClr val="tx1"/>
                          </a:solidFill>
                        </a:rPr>
                        <a:t>(en cours ou en fin d’épreuve)</a:t>
                      </a:r>
                    </a:p>
                  </a:txBody>
                  <a:tcPr/>
                </a:tc>
                <a:extLst>
                  <a:ext uri="{0D108BD9-81ED-4DB2-BD59-A6C34878D82A}">
                    <a16:rowId xmlns:a16="http://schemas.microsoft.com/office/drawing/2014/main" val="1851185547"/>
                  </a:ext>
                </a:extLst>
              </a:tr>
            </a:tbl>
          </a:graphicData>
        </a:graphic>
      </p:graphicFrame>
      <p:sp>
        <p:nvSpPr>
          <p:cNvPr id="8" name="Rectangle 7">
            <a:extLst>
              <a:ext uri="{FF2B5EF4-FFF2-40B4-BE49-F238E27FC236}">
                <a16:creationId xmlns:a16="http://schemas.microsoft.com/office/drawing/2014/main" id="{9F74B77B-916A-EF4B-82BF-ED22999302C1}"/>
              </a:ext>
            </a:extLst>
          </p:cNvPr>
          <p:cNvSpPr/>
          <p:nvPr/>
        </p:nvSpPr>
        <p:spPr>
          <a:xfrm>
            <a:off x="180000" y="2074357"/>
            <a:ext cx="1771112" cy="954107"/>
          </a:xfrm>
          <a:prstGeom prst="rect">
            <a:avLst/>
          </a:prstGeom>
        </p:spPr>
        <p:txBody>
          <a:bodyPr wrap="square">
            <a:spAutoFit/>
          </a:bodyPr>
          <a:lstStyle/>
          <a:p>
            <a:r>
              <a:rPr lang="fr-FR" sz="1400" dirty="0"/>
              <a:t>Mais supports d’évaluation adaptés à la spécialité </a:t>
            </a:r>
          </a:p>
        </p:txBody>
      </p:sp>
    </p:spTree>
    <p:extLst>
      <p:ext uri="{BB962C8B-B14F-4D97-AF65-F5344CB8AC3E}">
        <p14:creationId xmlns:p14="http://schemas.microsoft.com/office/powerpoint/2010/main" val="336539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277898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2483768" y="483518"/>
            <a:ext cx="5386411" cy="461665"/>
          </a:xfrm>
          <a:prstGeom prst="rect">
            <a:avLst/>
          </a:prstGeom>
        </p:spPr>
        <p:txBody>
          <a:bodyPr wrap="none">
            <a:spAutoFit/>
          </a:bodyPr>
          <a:lstStyle/>
          <a:p>
            <a:pPr marL="447675" indent="-447675">
              <a:lnSpc>
                <a:spcPts val="1400"/>
              </a:lnSpc>
              <a:spcAft>
                <a:spcPts val="0"/>
              </a:spcAft>
            </a:pPr>
            <a:r>
              <a:rPr lang="fr-FR" sz="1200" b="1" dirty="0">
                <a:ea typeface="Calibri" panose="020F0502020204030204" pitchFamily="34" charset="0"/>
              </a:rPr>
              <a:t>Présentation de la grille d’évaluation : évaluations ponctuelles et CCF</a:t>
            </a:r>
            <a:endParaRPr lang="fr-FR" sz="1200" dirty="0">
              <a:ea typeface="Calibri" panose="020F0502020204030204" pitchFamily="34" charset="0"/>
            </a:endParaRPr>
          </a:p>
          <a:p>
            <a:pPr marL="447675" indent="-447675">
              <a:lnSpc>
                <a:spcPts val="1400"/>
              </a:lnSpc>
              <a:spcAft>
                <a:spcPts val="0"/>
              </a:spcAft>
            </a:pPr>
            <a:r>
              <a:rPr lang="fr-FR" sz="1200" b="1" dirty="0">
                <a:ea typeface="Calibri" panose="020F0502020204030204" pitchFamily="34" charset="0"/>
              </a:rPr>
              <a:t>		(Philippe Verplancke, </a:t>
            </a:r>
            <a:r>
              <a:rPr lang="fr-FR" sz="1200" dirty="0">
                <a:ea typeface="Calibri" panose="020F0502020204030204" pitchFamily="34" charset="0"/>
              </a:rPr>
              <a:t>IEN ET/STI académie de Bordeaux</a:t>
            </a:r>
            <a:r>
              <a:rPr lang="fr-FR" sz="1200" b="1" dirty="0">
                <a:ea typeface="Calibri" panose="020F0502020204030204" pitchFamily="34" charset="0"/>
              </a:rPr>
              <a:t>)</a:t>
            </a:r>
          </a:p>
        </p:txBody>
      </p:sp>
      <p:pic>
        <p:nvPicPr>
          <p:cNvPr id="4" name="Image 3">
            <a:extLst>
              <a:ext uri="{FF2B5EF4-FFF2-40B4-BE49-F238E27FC236}">
                <a16:creationId xmlns:a16="http://schemas.microsoft.com/office/drawing/2014/main" id="{51FEEF4E-9D16-944E-BE8D-A83061C874E3}"/>
              </a:ext>
            </a:extLst>
          </p:cNvPr>
          <p:cNvPicPr>
            <a:picLocks noChangeAspect="1"/>
          </p:cNvPicPr>
          <p:nvPr/>
        </p:nvPicPr>
        <p:blipFill>
          <a:blip r:embed="rId2"/>
          <a:stretch>
            <a:fillRect/>
          </a:stretch>
        </p:blipFill>
        <p:spPr>
          <a:xfrm>
            <a:off x="2699792" y="1423024"/>
            <a:ext cx="4397865" cy="2859782"/>
          </a:xfrm>
          <a:prstGeom prst="rect">
            <a:avLst/>
          </a:prstGeom>
        </p:spPr>
      </p:pic>
    </p:spTree>
    <p:extLst>
      <p:ext uri="{BB962C8B-B14F-4D97-AF65-F5344CB8AC3E}">
        <p14:creationId xmlns:p14="http://schemas.microsoft.com/office/powerpoint/2010/main" val="137212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3448382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2987824" y="302974"/>
            <a:ext cx="4104009" cy="451406"/>
          </a:xfrm>
          <a:prstGeom prst="rect">
            <a:avLst/>
          </a:prstGeom>
        </p:spPr>
        <p:txBody>
          <a:bodyPr wrap="none">
            <a:spAutoFit/>
          </a:bodyPr>
          <a:lstStyle/>
          <a:p>
            <a:pPr marL="447675" indent="-447675">
              <a:lnSpc>
                <a:spcPts val="1400"/>
              </a:lnSpc>
              <a:spcAft>
                <a:spcPts val="0"/>
              </a:spcAft>
            </a:pPr>
            <a:r>
              <a:rPr lang="fr-FR" sz="1200" b="1" dirty="0">
                <a:ea typeface="Calibri" panose="020F0502020204030204" pitchFamily="34" charset="0"/>
              </a:rPr>
              <a:t>Formation à la prévention des risques professionnels</a:t>
            </a:r>
          </a:p>
          <a:p>
            <a:pPr marL="447675" indent="-447675" algn="ctr">
              <a:lnSpc>
                <a:spcPts val="1400"/>
              </a:lnSpc>
              <a:spcAft>
                <a:spcPts val="0"/>
              </a:spcAft>
            </a:pPr>
            <a:r>
              <a:rPr lang="fr-FR" sz="1200" b="1" dirty="0">
                <a:ea typeface="Calibri" panose="020F0502020204030204" pitchFamily="34" charset="0"/>
              </a:rPr>
              <a:t> </a:t>
            </a:r>
            <a:r>
              <a:rPr lang="fr-FR" sz="1200" dirty="0">
                <a:ea typeface="Calibri" panose="020F0502020204030204" pitchFamily="34" charset="0"/>
              </a:rPr>
              <a:t>(R408, CACES, PRE, IPR)</a:t>
            </a:r>
          </a:p>
        </p:txBody>
      </p:sp>
      <p:graphicFrame>
        <p:nvGraphicFramePr>
          <p:cNvPr id="4" name="Tableau 3">
            <a:extLst>
              <a:ext uri="{FF2B5EF4-FFF2-40B4-BE49-F238E27FC236}">
                <a16:creationId xmlns:a16="http://schemas.microsoft.com/office/drawing/2014/main" id="{E80D440C-3E64-2043-841B-3CAAC49B0342}"/>
              </a:ext>
            </a:extLst>
          </p:cNvPr>
          <p:cNvGraphicFramePr>
            <a:graphicFrameLocks noGrp="1"/>
          </p:cNvGraphicFramePr>
          <p:nvPr>
            <p:extLst>
              <p:ext uri="{D42A27DB-BD31-4B8C-83A1-F6EECF244321}">
                <p14:modId xmlns:p14="http://schemas.microsoft.com/office/powerpoint/2010/main" val="102410148"/>
              </p:ext>
            </p:extLst>
          </p:nvPr>
        </p:nvGraphicFramePr>
        <p:xfrm>
          <a:off x="1763688" y="754380"/>
          <a:ext cx="6840760" cy="3978592"/>
        </p:xfrm>
        <a:graphic>
          <a:graphicData uri="http://schemas.openxmlformats.org/drawingml/2006/table">
            <a:tbl>
              <a:tblPr firstRow="1" bandRow="1">
                <a:tableStyleId>{5C22544A-7EE6-4342-B048-85BDC9FD1C3A}</a:tableStyleId>
              </a:tblPr>
              <a:tblGrid>
                <a:gridCol w="1848205">
                  <a:extLst>
                    <a:ext uri="{9D8B030D-6E8A-4147-A177-3AD203B41FA5}">
                      <a16:colId xmlns:a16="http://schemas.microsoft.com/office/drawing/2014/main" val="2619008446"/>
                    </a:ext>
                  </a:extLst>
                </a:gridCol>
                <a:gridCol w="2400267">
                  <a:extLst>
                    <a:ext uri="{9D8B030D-6E8A-4147-A177-3AD203B41FA5}">
                      <a16:colId xmlns:a16="http://schemas.microsoft.com/office/drawing/2014/main" val="4011426123"/>
                    </a:ext>
                  </a:extLst>
                </a:gridCol>
                <a:gridCol w="2592288">
                  <a:extLst>
                    <a:ext uri="{9D8B030D-6E8A-4147-A177-3AD203B41FA5}">
                      <a16:colId xmlns:a16="http://schemas.microsoft.com/office/drawing/2014/main" val="3610177648"/>
                    </a:ext>
                  </a:extLst>
                </a:gridCol>
              </a:tblGrid>
              <a:tr h="434829">
                <a:tc>
                  <a:txBody>
                    <a:bodyPr/>
                    <a:lstStyle/>
                    <a:p>
                      <a:endParaRPr lang="fr-FR" sz="1200" b="0" cap="none" spc="0" dirty="0">
                        <a:ln w="0"/>
                        <a:solidFill>
                          <a:schemeClr val="tx1"/>
                        </a:solidFill>
                        <a:effectLst>
                          <a:outerShdw blurRad="38100" dist="19050" dir="2700000" algn="tl" rotWithShape="0">
                            <a:schemeClr val="dk1">
                              <a:alpha val="40000"/>
                            </a:schemeClr>
                          </a:outerShdw>
                        </a:effectLst>
                      </a:endParaRPr>
                    </a:p>
                  </a:txBody>
                  <a:tcPr>
                    <a:solidFill>
                      <a:schemeClr val="bg1">
                        <a:lumMod val="75000"/>
                      </a:schemeClr>
                    </a:solidFill>
                  </a:tcPr>
                </a:tc>
                <a:tc>
                  <a:txBody>
                    <a:bodyPr/>
                    <a:lstStyle/>
                    <a:p>
                      <a:pPr algn="ctr"/>
                      <a:r>
                        <a:rPr lang="fr-FR" sz="1200" b="1" cap="none" spc="0" dirty="0">
                          <a:ln w="0"/>
                          <a:solidFill>
                            <a:schemeClr val="tx1"/>
                          </a:solidFill>
                          <a:effectLst>
                            <a:outerShdw blurRad="38100" dist="19050" dir="2700000" algn="tl" rotWithShape="0">
                              <a:schemeClr val="dk1">
                                <a:alpha val="40000"/>
                              </a:schemeClr>
                            </a:outerShdw>
                          </a:effectLst>
                        </a:rPr>
                        <a:t>Partie du référentiel concernée (selon spécialité)</a:t>
                      </a:r>
                    </a:p>
                  </a:txBody>
                  <a:tcPr anchor="ctr">
                    <a:solidFill>
                      <a:schemeClr val="bg1">
                        <a:lumMod val="75000"/>
                      </a:schemeClr>
                    </a:solidFill>
                  </a:tcPr>
                </a:tc>
                <a:tc>
                  <a:txBody>
                    <a:bodyPr/>
                    <a:lstStyle/>
                    <a:p>
                      <a:pPr algn="ctr"/>
                      <a:r>
                        <a:rPr lang="fr-FR" sz="1200" b="1" cap="none" spc="0" dirty="0">
                          <a:ln w="0"/>
                          <a:solidFill>
                            <a:schemeClr val="tx1"/>
                          </a:solidFill>
                          <a:effectLst>
                            <a:outerShdw blurRad="38100" dist="19050" dir="2700000" algn="tl" rotWithShape="0">
                              <a:schemeClr val="dk1">
                                <a:alpha val="40000"/>
                              </a:schemeClr>
                            </a:outerShdw>
                          </a:effectLst>
                        </a:rPr>
                        <a:t>Forme d’attestation</a:t>
                      </a:r>
                    </a:p>
                  </a:txBody>
                  <a:tcPr anchor="ctr">
                    <a:solidFill>
                      <a:schemeClr val="bg1">
                        <a:lumMod val="75000"/>
                      </a:schemeClr>
                    </a:solidFill>
                  </a:tcPr>
                </a:tc>
                <a:extLst>
                  <a:ext uri="{0D108BD9-81ED-4DB2-BD59-A6C34878D82A}">
                    <a16:rowId xmlns:a16="http://schemas.microsoft.com/office/drawing/2014/main" val="3275551537"/>
                  </a:ext>
                </a:extLst>
              </a:tr>
              <a:tr h="782692">
                <a:tc>
                  <a:txBody>
                    <a:bodyPr/>
                    <a:lstStyle/>
                    <a:p>
                      <a:r>
                        <a:rPr lang="fr-FR" sz="1200" b="1" cap="none" spc="0" dirty="0">
                          <a:ln w="0"/>
                          <a:solidFill>
                            <a:schemeClr val="tx1"/>
                          </a:solidFill>
                          <a:effectLst>
                            <a:outerShdw blurRad="38100" dist="19050" dir="2700000" algn="tl" rotWithShape="0">
                              <a:schemeClr val="dk1">
                                <a:alpha val="40000"/>
                              </a:schemeClr>
                            </a:outerShdw>
                          </a:effectLst>
                        </a:rPr>
                        <a:t>R408</a:t>
                      </a:r>
                      <a:r>
                        <a:rPr lang="fr-FR" sz="1200" b="0" cap="none" spc="0" dirty="0">
                          <a:ln w="0"/>
                          <a:solidFill>
                            <a:schemeClr val="tx1"/>
                          </a:solidFill>
                          <a:effectLst>
                            <a:outerShdw blurRad="38100" dist="19050" dir="2700000" algn="tl" rotWithShape="0">
                              <a:schemeClr val="dk1">
                                <a:alpha val="40000"/>
                              </a:schemeClr>
                            </a:outerShdw>
                          </a:effectLst>
                        </a:rPr>
                        <a:t> Echafaudage de pied (juin 2004)</a:t>
                      </a: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Arrêté du diplôme et savoirs associés S7</a:t>
                      </a: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Attestation de formation à transmettre lors de la confirmation d’inscription</a:t>
                      </a:r>
                    </a:p>
                    <a:p>
                      <a:r>
                        <a:rPr lang="fr-FR" sz="1200" b="0" cap="none" spc="0" dirty="0">
                          <a:ln w="0"/>
                          <a:solidFill>
                            <a:schemeClr val="tx1"/>
                          </a:solidFill>
                          <a:effectLst>
                            <a:outerShdw blurRad="38100" dist="19050" dir="2700000" algn="tl" rotWithShape="0">
                              <a:schemeClr val="dk1">
                                <a:alpha val="40000"/>
                              </a:schemeClr>
                            </a:outerShdw>
                          </a:effectLst>
                        </a:rPr>
                        <a:t>Sous OGELI</a:t>
                      </a:r>
                    </a:p>
                  </a:txBody>
                  <a:tcPr anchor="ctr">
                    <a:solidFill>
                      <a:schemeClr val="bg1">
                        <a:lumMod val="75000"/>
                      </a:schemeClr>
                    </a:solidFill>
                  </a:tcPr>
                </a:tc>
                <a:extLst>
                  <a:ext uri="{0D108BD9-81ED-4DB2-BD59-A6C34878D82A}">
                    <a16:rowId xmlns:a16="http://schemas.microsoft.com/office/drawing/2014/main" val="4002452548"/>
                  </a:ext>
                </a:extLst>
              </a:tr>
              <a:tr h="695726">
                <a:tc>
                  <a:txBody>
                    <a:bodyPr/>
                    <a:lstStyle/>
                    <a:p>
                      <a:r>
                        <a:rPr lang="fr-FR" sz="1200" b="1" cap="none" spc="0" dirty="0">
                          <a:ln w="0"/>
                          <a:solidFill>
                            <a:schemeClr val="tx1"/>
                          </a:solidFill>
                          <a:effectLst>
                            <a:outerShdw blurRad="38100" dist="19050" dir="2700000" algn="tl" rotWithShape="0">
                              <a:schemeClr val="dk1">
                                <a:alpha val="40000"/>
                              </a:schemeClr>
                            </a:outerShdw>
                          </a:effectLst>
                        </a:rPr>
                        <a:t>CACES</a:t>
                      </a:r>
                      <a:r>
                        <a:rPr lang="fr-FR" sz="1800" i="0" kern="1200" baseline="30000" dirty="0">
                          <a:solidFill>
                            <a:schemeClr val="dk1"/>
                          </a:solidFill>
                          <a:effectLst/>
                          <a:latin typeface="+mn-lt"/>
                          <a:ea typeface="+mn-ea"/>
                          <a:cs typeface="+mn-cs"/>
                          <a:sym typeface="Symbol" pitchFamily="2" charset="2"/>
                        </a:rPr>
                        <a:t></a:t>
                      </a:r>
                      <a:r>
                        <a:rPr lang="fr-FR" sz="1800" i="1" kern="1200" dirty="0">
                          <a:solidFill>
                            <a:schemeClr val="dk1"/>
                          </a:solidFill>
                          <a:effectLst/>
                          <a:latin typeface="+mn-lt"/>
                          <a:ea typeface="+mn-ea"/>
                          <a:cs typeface="+mn-cs"/>
                        </a:rPr>
                        <a:t> </a:t>
                      </a:r>
                      <a:r>
                        <a:rPr lang="fr-FR" sz="1200" b="0" cap="none" spc="0" dirty="0">
                          <a:ln w="0"/>
                          <a:solidFill>
                            <a:schemeClr val="tx1"/>
                          </a:solidFill>
                          <a:effectLst>
                            <a:outerShdw blurRad="38100" dist="19050" dir="2700000" algn="tl" rotWithShape="0">
                              <a:schemeClr val="dk1">
                                <a:alpha val="40000"/>
                              </a:schemeClr>
                            </a:outerShdw>
                          </a:effectLst>
                        </a:rPr>
                        <a:t> Certificat d’aptitude à la conduite d’engins en sécurité</a:t>
                      </a: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Savoirs associés S7</a:t>
                      </a: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Limité aux savoirs associés, apport théorique d’un point de vue sécurité</a:t>
                      </a:r>
                    </a:p>
                  </a:txBody>
                  <a:tcPr anchor="ctr">
                    <a:solidFill>
                      <a:schemeClr val="bg1">
                        <a:lumMod val="75000"/>
                      </a:schemeClr>
                    </a:solidFill>
                  </a:tcPr>
                </a:tc>
                <a:extLst>
                  <a:ext uri="{0D108BD9-81ED-4DB2-BD59-A6C34878D82A}">
                    <a16:rowId xmlns:a16="http://schemas.microsoft.com/office/drawing/2014/main" val="1838371258"/>
                  </a:ext>
                </a:extLst>
              </a:tr>
              <a:tr h="961072">
                <a:tc>
                  <a:txBody>
                    <a:bodyPr/>
                    <a:lstStyle/>
                    <a:p>
                      <a:r>
                        <a:rPr lang="fr-FR" sz="1200" b="1" dirty="0">
                          <a:ea typeface="Calibri" panose="020F0502020204030204" pitchFamily="34" charset="0"/>
                        </a:rPr>
                        <a:t>Prévention des risques électriques</a:t>
                      </a:r>
                      <a:endParaRPr lang="fr-FR" sz="12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Savoirs associés S7</a:t>
                      </a:r>
                    </a:p>
                    <a:p>
                      <a:r>
                        <a:rPr lang="fr-FR" sz="1200" kern="1200" dirty="0" err="1">
                          <a:solidFill>
                            <a:schemeClr val="dk1"/>
                          </a:solidFill>
                          <a:effectLst/>
                          <a:latin typeface="+mn-lt"/>
                          <a:ea typeface="+mn-ea"/>
                          <a:cs typeface="+mn-cs"/>
                        </a:rPr>
                        <a:t>Référentiel</a:t>
                      </a:r>
                      <a:r>
                        <a:rPr lang="fr-FR" sz="1200" kern="1200" dirty="0">
                          <a:solidFill>
                            <a:schemeClr val="dk1"/>
                          </a:solidFill>
                          <a:effectLst/>
                          <a:latin typeface="+mn-lt"/>
                          <a:ea typeface="+mn-ea"/>
                          <a:cs typeface="+mn-cs"/>
                        </a:rPr>
                        <a:t> de formation </a:t>
                      </a:r>
                      <a:endParaRPr lang="fr-FR" sz="1200" dirty="0"/>
                    </a:p>
                    <a:p>
                      <a:r>
                        <a:rPr lang="fr-FR" sz="1200" kern="1200" dirty="0">
                          <a:solidFill>
                            <a:schemeClr val="dk1"/>
                          </a:solidFill>
                          <a:effectLst/>
                          <a:latin typeface="+mn-lt"/>
                          <a:ea typeface="+mn-ea"/>
                          <a:cs typeface="+mn-cs"/>
                        </a:rPr>
                        <a:t>à la </a:t>
                      </a:r>
                      <a:r>
                        <a:rPr lang="fr-FR" sz="1200" kern="1200" dirty="0" err="1">
                          <a:solidFill>
                            <a:schemeClr val="dk1"/>
                          </a:solidFill>
                          <a:effectLst/>
                          <a:latin typeface="+mn-lt"/>
                          <a:ea typeface="+mn-ea"/>
                          <a:cs typeface="+mn-cs"/>
                        </a:rPr>
                        <a:t>prévention</a:t>
                      </a:r>
                      <a:r>
                        <a:rPr lang="fr-FR" sz="1200" kern="1200" dirty="0">
                          <a:solidFill>
                            <a:schemeClr val="dk1"/>
                          </a:solidFill>
                          <a:effectLst/>
                          <a:latin typeface="+mn-lt"/>
                          <a:ea typeface="+mn-ea"/>
                          <a:cs typeface="+mn-cs"/>
                        </a:rPr>
                        <a:t> des risques </a:t>
                      </a:r>
                      <a:endParaRPr lang="fr-FR" sz="1200" dirty="0"/>
                    </a:p>
                    <a:p>
                      <a:r>
                        <a:rPr lang="fr-FR" sz="1200" kern="1200" dirty="0">
                          <a:solidFill>
                            <a:schemeClr val="dk1"/>
                          </a:solidFill>
                          <a:effectLst/>
                          <a:latin typeface="+mn-lt"/>
                          <a:ea typeface="+mn-ea"/>
                          <a:cs typeface="+mn-cs"/>
                        </a:rPr>
                        <a:t>d’origine </a:t>
                      </a:r>
                      <a:r>
                        <a:rPr lang="fr-FR" sz="1200" kern="1200" dirty="0" err="1">
                          <a:solidFill>
                            <a:schemeClr val="dk1"/>
                          </a:solidFill>
                          <a:effectLst/>
                          <a:latin typeface="+mn-lt"/>
                          <a:ea typeface="+mn-ea"/>
                          <a:cs typeface="+mn-cs"/>
                        </a:rPr>
                        <a:t>électrique</a:t>
                      </a:r>
                      <a:endParaRPr lang="fr-FR" sz="1200" kern="1200" dirty="0">
                        <a:solidFill>
                          <a:schemeClr val="dk1"/>
                        </a:solidFill>
                        <a:effectLst/>
                        <a:latin typeface="+mn-lt"/>
                        <a:ea typeface="+mn-ea"/>
                        <a:cs typeface="+mn-cs"/>
                      </a:endParaRPr>
                    </a:p>
                    <a:p>
                      <a:r>
                        <a:rPr lang="fr-FR" sz="1200" kern="1200" dirty="0">
                          <a:solidFill>
                            <a:schemeClr val="dk1"/>
                          </a:solidFill>
                          <a:effectLst/>
                          <a:latin typeface="+mn-lt"/>
                          <a:ea typeface="+mn-ea"/>
                          <a:cs typeface="+mn-cs"/>
                        </a:rPr>
                        <a:t> (Version juillet 2020 DGESCO)</a:t>
                      </a:r>
                      <a:endParaRPr lang="fr-FR" sz="1200" dirty="0"/>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Contrôle et suivi des acquis sous OGELI</a:t>
                      </a:r>
                    </a:p>
                  </a:txBody>
                  <a:tcPr anchor="ctr">
                    <a:solidFill>
                      <a:schemeClr val="bg1">
                        <a:lumMod val="75000"/>
                      </a:schemeClr>
                    </a:solidFill>
                  </a:tcPr>
                </a:tc>
                <a:extLst>
                  <a:ext uri="{0D108BD9-81ED-4DB2-BD59-A6C34878D82A}">
                    <a16:rowId xmlns:a16="http://schemas.microsoft.com/office/drawing/2014/main" val="935235083"/>
                  </a:ext>
                </a:extLst>
              </a:tr>
              <a:tr h="961072">
                <a:tc>
                  <a:txBody>
                    <a:bodyPr/>
                    <a:lstStyle/>
                    <a:p>
                      <a:r>
                        <a:rPr lang="fr-FR" sz="1200" b="1" cap="none" spc="0" dirty="0">
                          <a:ln w="0"/>
                          <a:solidFill>
                            <a:schemeClr val="tx1"/>
                          </a:solidFill>
                          <a:effectLst>
                            <a:outerShdw blurRad="38100" dist="19050" dir="2700000" algn="tl" rotWithShape="0">
                              <a:schemeClr val="dk1">
                                <a:alpha val="40000"/>
                              </a:schemeClr>
                            </a:outerShdw>
                          </a:effectLst>
                        </a:rPr>
                        <a:t>IPR </a:t>
                      </a:r>
                      <a:r>
                        <a:rPr lang="fr-FR" sz="1200" b="0" cap="none" spc="0" dirty="0">
                          <a:ln w="0"/>
                          <a:solidFill>
                            <a:schemeClr val="tx1"/>
                          </a:solidFill>
                          <a:effectLst>
                            <a:outerShdw blurRad="38100" dist="19050" dir="2700000" algn="tl" rotWithShape="0">
                              <a:schemeClr val="dk1">
                                <a:alpha val="40000"/>
                              </a:schemeClr>
                            </a:outerShdw>
                          </a:effectLst>
                        </a:rPr>
                        <a:t>Intervention à proximité des réseaux</a:t>
                      </a:r>
                    </a:p>
                    <a:p>
                      <a:r>
                        <a:rPr lang="fr-FR" sz="1200" b="0" cap="none" spc="0" dirty="0">
                          <a:ln w="0"/>
                          <a:solidFill>
                            <a:schemeClr val="tx1"/>
                          </a:solidFill>
                          <a:effectLst>
                            <a:outerShdw blurRad="38100" dist="19050" dir="2700000" algn="tl" rotWithShape="0">
                              <a:schemeClr val="dk1">
                                <a:alpha val="40000"/>
                              </a:schemeClr>
                            </a:outerShdw>
                          </a:effectLst>
                        </a:rPr>
                        <a:t>Arrêté du 15 janvier 2019</a:t>
                      </a:r>
                      <a:endParaRPr lang="fr-FR" sz="12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Arrêté du diplôme et savoirs associés S7</a:t>
                      </a:r>
                    </a:p>
                    <a:p>
                      <a:r>
                        <a:rPr lang="fr-FR" sz="1200" b="0" cap="none" spc="0" dirty="0">
                          <a:ln w="0"/>
                          <a:solidFill>
                            <a:schemeClr val="tx1"/>
                          </a:solidFill>
                          <a:effectLst>
                            <a:outerShdw blurRad="38100" dist="19050" dir="2700000" algn="tl" rotWithShape="0">
                              <a:schemeClr val="dk1">
                                <a:alpha val="40000"/>
                              </a:schemeClr>
                            </a:outerShdw>
                          </a:effectLst>
                        </a:rPr>
                        <a:t>(parcours magistère)</a:t>
                      </a:r>
                    </a:p>
                  </a:txBody>
                  <a:tcPr anchor="ctr">
                    <a:solidFill>
                      <a:schemeClr val="bg1">
                        <a:lumMod val="75000"/>
                      </a:schemeClr>
                    </a:solidFill>
                  </a:tcPr>
                </a:tc>
                <a:tc>
                  <a:txBody>
                    <a:bodyPr/>
                    <a:lstStyle/>
                    <a:p>
                      <a:r>
                        <a:rPr lang="fr-FR" sz="1200" b="0" cap="none" spc="0" dirty="0">
                          <a:ln w="0"/>
                          <a:solidFill>
                            <a:schemeClr val="tx1"/>
                          </a:solidFill>
                          <a:effectLst>
                            <a:outerShdw blurRad="38100" dist="19050" dir="2700000" algn="tl" rotWithShape="0">
                              <a:schemeClr val="dk1">
                                <a:alpha val="40000"/>
                              </a:schemeClr>
                            </a:outerShdw>
                          </a:effectLst>
                        </a:rPr>
                        <a:t>Compétences de l’arrêté du 15 janvier 2019 qui complètent celles du référentiel</a:t>
                      </a:r>
                    </a:p>
                    <a:p>
                      <a:r>
                        <a:rPr lang="fr-FR" sz="1200" b="0" cap="none" spc="0" dirty="0">
                          <a:ln w="0"/>
                          <a:solidFill>
                            <a:schemeClr val="tx1"/>
                          </a:solidFill>
                          <a:effectLst>
                            <a:outerShdw blurRad="38100" dist="19050" dir="2700000" algn="tl" rotWithShape="0">
                              <a:schemeClr val="dk1">
                                <a:alpha val="40000"/>
                              </a:schemeClr>
                            </a:outerShdw>
                          </a:effectLst>
                        </a:rPr>
                        <a:t>Évaluation lors des épreuves</a:t>
                      </a:r>
                    </a:p>
                  </a:txBody>
                  <a:tcPr anchor="ctr">
                    <a:solidFill>
                      <a:schemeClr val="bg1">
                        <a:lumMod val="75000"/>
                      </a:schemeClr>
                    </a:solidFill>
                  </a:tcPr>
                </a:tc>
                <a:extLst>
                  <a:ext uri="{0D108BD9-81ED-4DB2-BD59-A6C34878D82A}">
                    <a16:rowId xmlns:a16="http://schemas.microsoft.com/office/drawing/2014/main" val="2507932093"/>
                  </a:ext>
                </a:extLst>
              </a:tr>
            </a:tbl>
          </a:graphicData>
        </a:graphic>
      </p:graphicFrame>
    </p:spTree>
    <p:extLst>
      <p:ext uri="{BB962C8B-B14F-4D97-AF65-F5344CB8AC3E}">
        <p14:creationId xmlns:p14="http://schemas.microsoft.com/office/powerpoint/2010/main" val="13770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3995936" y="180000"/>
            <a:ext cx="1891865" cy="400110"/>
          </a:xfrm>
          <a:prstGeom prst="rect">
            <a:avLst/>
          </a:prstGeom>
        </p:spPr>
        <p:txBody>
          <a:bodyPr wrap="none">
            <a:spAutoFit/>
          </a:bodyPr>
          <a:lstStyle/>
          <a:p>
            <a:r>
              <a:rPr lang="fr-FR" sz="2000" b="1" dirty="0"/>
              <a:t>Ordre du jour </a:t>
            </a: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4" name="ZoneTexte 3">
            <a:extLst>
              <a:ext uri="{FF2B5EF4-FFF2-40B4-BE49-F238E27FC236}">
                <a16:creationId xmlns:a16="http://schemas.microsoft.com/office/drawing/2014/main" id="{1181FD79-EEA3-1946-9B4A-4AF7570275C9}"/>
              </a:ext>
            </a:extLst>
          </p:cNvPr>
          <p:cNvSpPr txBox="1"/>
          <p:nvPr/>
        </p:nvSpPr>
        <p:spPr>
          <a:xfrm>
            <a:off x="1763688" y="1028511"/>
            <a:ext cx="6875829" cy="3662541"/>
          </a:xfrm>
          <a:prstGeom prst="rect">
            <a:avLst/>
          </a:prstGeom>
          <a:noFill/>
        </p:spPr>
        <p:txBody>
          <a:bodyPr wrap="square" rtlCol="0">
            <a:spAutoFit/>
          </a:bodyPr>
          <a:lstStyle/>
          <a:p>
            <a:r>
              <a:rPr lang="fr-FR" sz="1200" b="1" dirty="0"/>
              <a:t>9h00</a:t>
            </a:r>
            <a:r>
              <a:rPr lang="fr-FR" sz="1200" dirty="0"/>
              <a:t>	</a:t>
            </a:r>
            <a:r>
              <a:rPr lang="fr-FR" sz="1200" b="1" dirty="0"/>
              <a:t>Ouverture du séminaire (Federico BERERA,</a:t>
            </a:r>
            <a:r>
              <a:rPr lang="fr-FR" sz="1200" dirty="0"/>
              <a:t> doyen des IGÉSR )</a:t>
            </a:r>
          </a:p>
          <a:p>
            <a:endParaRPr lang="fr-FR" sz="1200" dirty="0"/>
          </a:p>
          <a:p>
            <a:r>
              <a:rPr lang="fr-FR" sz="1200" dirty="0"/>
              <a:t> </a:t>
            </a:r>
            <a:r>
              <a:rPr lang="fr-FR" sz="1200" b="1" dirty="0"/>
              <a:t>9h15	Présentation du calendrier de rénovation des spécialités des diplômes</a:t>
            </a:r>
            <a:r>
              <a:rPr lang="fr-FR" sz="1200" dirty="0"/>
              <a:t> </a:t>
            </a:r>
          </a:p>
          <a:p>
            <a:r>
              <a:rPr lang="fr-FR" sz="1200" dirty="0"/>
              <a:t>	(</a:t>
            </a:r>
            <a:r>
              <a:rPr lang="fr-FR" sz="1200" b="1" dirty="0"/>
              <a:t>Hélène GAYON,</a:t>
            </a:r>
            <a:r>
              <a:rPr lang="fr-FR" sz="1200" dirty="0"/>
              <a:t> adjointe au chef du bureau des diplômes professionnels DGESCO)</a:t>
            </a:r>
          </a:p>
          <a:p>
            <a:endParaRPr lang="fr-FR" sz="1200" dirty="0"/>
          </a:p>
          <a:p>
            <a:pPr marL="447675" indent="-447675">
              <a:lnSpc>
                <a:spcPts val="1400"/>
              </a:lnSpc>
            </a:pPr>
            <a:r>
              <a:rPr lang="fr-FR" sz="1200" b="1" dirty="0">
                <a:ea typeface="Calibri" panose="020F0502020204030204" pitchFamily="34" charset="0"/>
              </a:rPr>
              <a:t>9h30		Présentation de la structure générale des référentiels rénovés</a:t>
            </a:r>
            <a:r>
              <a:rPr lang="fr-FR" sz="1200" dirty="0">
                <a:ea typeface="Calibri" panose="020F0502020204030204" pitchFamily="34" charset="0"/>
              </a:rPr>
              <a:t> </a:t>
            </a:r>
          </a:p>
          <a:p>
            <a:pPr marL="447675" indent="-447675">
              <a:lnSpc>
                <a:spcPts val="1400"/>
              </a:lnSpc>
              <a:spcAft>
                <a:spcPts val="800"/>
              </a:spcAft>
            </a:pPr>
            <a:r>
              <a:rPr lang="fr-FR" sz="1200" b="1" dirty="0">
                <a:ea typeface="Calibri" panose="020F0502020204030204" pitchFamily="34" charset="0"/>
              </a:rPr>
              <a:t>		(Sophia CZERNIC,</a:t>
            </a:r>
            <a:r>
              <a:rPr lang="fr-FR" sz="1200" dirty="0">
                <a:ea typeface="Calibri" panose="020F0502020204030204" pitchFamily="34" charset="0"/>
              </a:rPr>
              <a:t> IEN ET/STI académie d’Aix-Marseille)</a:t>
            </a:r>
          </a:p>
          <a:p>
            <a:pPr marL="447675" indent="-447675">
              <a:lnSpc>
                <a:spcPts val="1400"/>
              </a:lnSpc>
              <a:spcAft>
                <a:spcPts val="0"/>
              </a:spcAft>
            </a:pPr>
            <a:r>
              <a:rPr lang="fr-FR" sz="1200" b="1" dirty="0">
                <a:ea typeface="Calibri" panose="020F0502020204030204" pitchFamily="34" charset="0"/>
              </a:rPr>
              <a:t>09h50		Présentation de la grille d’évaluation : évaluations ponctuelles et CCF</a:t>
            </a:r>
            <a:endParaRPr lang="fr-FR" sz="1200" dirty="0">
              <a:ea typeface="Calibri" panose="020F0502020204030204" pitchFamily="34" charset="0"/>
            </a:endParaRPr>
          </a:p>
          <a:p>
            <a:pPr marL="447675" indent="-447675">
              <a:lnSpc>
                <a:spcPts val="1400"/>
              </a:lnSpc>
              <a:spcAft>
                <a:spcPts val="0"/>
              </a:spcAft>
            </a:pPr>
            <a:r>
              <a:rPr lang="fr-FR" sz="1200" b="1" dirty="0">
                <a:ea typeface="Calibri" panose="020F0502020204030204" pitchFamily="34" charset="0"/>
              </a:rPr>
              <a:t>		(Philippe VERPLANCKE, </a:t>
            </a:r>
            <a:r>
              <a:rPr lang="fr-FR" sz="1200" dirty="0">
                <a:ea typeface="Calibri" panose="020F0502020204030204" pitchFamily="34" charset="0"/>
              </a:rPr>
              <a:t>IEN ET/STI académie de Bordeaux</a:t>
            </a:r>
            <a:r>
              <a:rPr lang="fr-FR" sz="1200" b="1" dirty="0">
                <a:ea typeface="Calibri" panose="020F0502020204030204" pitchFamily="34" charset="0"/>
              </a:rPr>
              <a:t>)</a:t>
            </a:r>
          </a:p>
          <a:p>
            <a:pPr marL="447675" indent="-447675">
              <a:lnSpc>
                <a:spcPts val="1400"/>
              </a:lnSpc>
              <a:spcAft>
                <a:spcPts val="0"/>
              </a:spcAft>
            </a:pPr>
            <a:endParaRPr lang="fr-FR" sz="1200" dirty="0">
              <a:ea typeface="Times New Roman" panose="02020603050405020304" pitchFamily="18" charset="0"/>
            </a:endParaRPr>
          </a:p>
          <a:p>
            <a:pPr marL="447675" indent="-447675">
              <a:lnSpc>
                <a:spcPts val="1400"/>
              </a:lnSpc>
            </a:pPr>
            <a:r>
              <a:rPr lang="fr-FR" sz="1200" b="1" dirty="0">
                <a:ea typeface="Calibri" panose="020F0502020204030204" pitchFamily="34" charset="0"/>
              </a:rPr>
              <a:t>10h10		Formation à la prévention des risques professionnels </a:t>
            </a:r>
            <a:r>
              <a:rPr lang="fr-FR" sz="1200" dirty="0">
                <a:ea typeface="Calibri" panose="020F0502020204030204" pitchFamily="34" charset="0"/>
              </a:rPr>
              <a:t>(R408, CACES, PRE, IPR)</a:t>
            </a:r>
            <a:r>
              <a:rPr lang="fr-FR" sz="1200" b="1" dirty="0">
                <a:ea typeface="Calibri" panose="020F0502020204030204" pitchFamily="34" charset="0"/>
              </a:rPr>
              <a:t> </a:t>
            </a:r>
          </a:p>
          <a:p>
            <a:pPr marL="447675" indent="-447675">
              <a:lnSpc>
                <a:spcPts val="1400"/>
              </a:lnSpc>
            </a:pPr>
            <a:r>
              <a:rPr lang="fr-FR" sz="1200" b="1" dirty="0">
                <a:ea typeface="Calibri" panose="020F0502020204030204" pitchFamily="34" charset="0"/>
              </a:rPr>
              <a:t>		(Sophia CZERNIC,</a:t>
            </a:r>
            <a:r>
              <a:rPr lang="fr-FR" sz="1200" dirty="0">
                <a:ea typeface="Calibri" panose="020F0502020204030204" pitchFamily="34" charset="0"/>
              </a:rPr>
              <a:t> IEN ET/STI académie d’Aix-Marseille)</a:t>
            </a:r>
          </a:p>
          <a:p>
            <a:pPr marL="447675" indent="-447675">
              <a:lnSpc>
                <a:spcPts val="1400"/>
              </a:lnSpc>
              <a:spcAft>
                <a:spcPts val="0"/>
              </a:spcAft>
            </a:pPr>
            <a:endParaRPr lang="fr-FR" sz="1200" dirty="0">
              <a:ea typeface="Times New Roman" panose="02020603050405020304" pitchFamily="18" charset="0"/>
            </a:endParaRPr>
          </a:p>
          <a:p>
            <a:r>
              <a:rPr lang="fr-FR" sz="1200" b="1" dirty="0"/>
              <a:t>10h30	Présentation de l’OPPBTP</a:t>
            </a:r>
            <a:r>
              <a:rPr lang="fr-FR" sz="1200" dirty="0"/>
              <a:t> (</a:t>
            </a:r>
            <a:r>
              <a:rPr lang="fr-FR" sz="1200" b="1" dirty="0"/>
              <a:t>Gérald LEROY, </a:t>
            </a:r>
            <a:r>
              <a:rPr lang="fr-FR" sz="1200" dirty="0"/>
              <a:t>chef de projet Formation Initiale</a:t>
            </a:r>
            <a:r>
              <a:rPr lang="fr-FR" sz="1200" b="1" dirty="0"/>
              <a:t>)</a:t>
            </a:r>
          </a:p>
          <a:p>
            <a:endParaRPr lang="fr-FR" sz="1200" b="1" dirty="0"/>
          </a:p>
          <a:p>
            <a:r>
              <a:rPr lang="fr-FR" sz="1200" b="1" dirty="0"/>
              <a:t>10h45	Présentation du RNR STI </a:t>
            </a:r>
          </a:p>
          <a:p>
            <a:r>
              <a:rPr lang="fr-FR" sz="1200" b="1" dirty="0"/>
              <a:t>	(Philipe YOUNG,</a:t>
            </a:r>
            <a:r>
              <a:rPr lang="fr-FR" sz="1200" dirty="0"/>
              <a:t> responsable du réseau national de ressources </a:t>
            </a:r>
            <a:r>
              <a:rPr lang="fr-FR" sz="1200" dirty="0" err="1"/>
              <a:t>Éduscol</a:t>
            </a:r>
            <a:r>
              <a:rPr lang="fr-FR" sz="1200" dirty="0"/>
              <a:t> STI)</a:t>
            </a:r>
          </a:p>
          <a:p>
            <a:r>
              <a:rPr lang="fr-FR" sz="1200" b="1" dirty="0"/>
              <a:t>	(José PAUTREL, </a:t>
            </a:r>
            <a:r>
              <a:rPr lang="fr-FR" sz="1200" dirty="0"/>
              <a:t>animateur RNR bâtiment et des travaux publics)</a:t>
            </a:r>
          </a:p>
          <a:p>
            <a:r>
              <a:rPr lang="fr-FR" sz="1200" b="1" dirty="0"/>
              <a:t> </a:t>
            </a:r>
            <a:endParaRPr lang="fr-FR" sz="1200" dirty="0"/>
          </a:p>
        </p:txBody>
      </p:sp>
    </p:spTree>
    <p:extLst>
      <p:ext uri="{BB962C8B-B14F-4D97-AF65-F5344CB8AC3E}">
        <p14:creationId xmlns:p14="http://schemas.microsoft.com/office/powerpoint/2010/main" val="186887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122319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Espace réservé du texte 3"/>
          <p:cNvSpPr>
            <a:spLocks noGrp="1"/>
          </p:cNvSpPr>
          <p:nvPr>
            <p:ph type="body" sz="quarter" idx="13"/>
          </p:nvPr>
        </p:nvSpPr>
        <p:spPr/>
        <p:txBody>
          <a:bodyPr/>
          <a:lstStyle/>
          <a:p>
            <a:r>
              <a:rPr lang="fr-FR"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compétences prévention</a:t>
            </a:r>
          </a:p>
          <a:p>
            <a:r>
              <a:rPr lang="fr-FR"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 outils de l’OPPBTP</a:t>
            </a:r>
          </a:p>
          <a:p>
            <a:endParaRPr lang="fr-FR"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Image 5">
            <a:extLst>
              <a:ext uri="{FF2B5EF4-FFF2-40B4-BE49-F238E27FC236}">
                <a16:creationId xmlns:a16="http://schemas.microsoft.com/office/drawing/2014/main" id="{5AC94EE2-D718-4EFA-B330-41E64AEEB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87455" y="307529"/>
            <a:ext cx="1779501" cy="360000"/>
          </a:xfrm>
          <a:prstGeom prst="rect">
            <a:avLst/>
          </a:prstGeom>
        </p:spPr>
      </p:pic>
      <p:sp>
        <p:nvSpPr>
          <p:cNvPr id="7" name="Rectangle 6">
            <a:extLst>
              <a:ext uri="{FF2B5EF4-FFF2-40B4-BE49-F238E27FC236}">
                <a16:creationId xmlns:a16="http://schemas.microsoft.com/office/drawing/2014/main" id="{22763AAB-398B-9E4F-B7F9-95A9B49110B6}"/>
              </a:ext>
            </a:extLst>
          </p:cNvPr>
          <p:cNvSpPr/>
          <p:nvPr/>
        </p:nvSpPr>
        <p:spPr>
          <a:xfrm>
            <a:off x="2339752" y="1027783"/>
            <a:ext cx="6278770" cy="307777"/>
          </a:xfrm>
          <a:prstGeom prst="rect">
            <a:avLst/>
          </a:prstGeom>
        </p:spPr>
        <p:txBody>
          <a:bodyPr wrap="none">
            <a:spAutoFit/>
          </a:bodyPr>
          <a:lstStyle/>
          <a:p>
            <a:r>
              <a:rPr lang="fr-FR" sz="1400" b="1" dirty="0"/>
              <a:t>Présentation de l’OPPBTP</a:t>
            </a:r>
            <a:r>
              <a:rPr lang="fr-FR" sz="1400" dirty="0"/>
              <a:t> (</a:t>
            </a:r>
            <a:r>
              <a:rPr lang="fr-FR" sz="1400" b="1" dirty="0"/>
              <a:t>Gérald Leroy, </a:t>
            </a:r>
            <a:r>
              <a:rPr lang="fr-FR" sz="1400" dirty="0"/>
              <a:t>chef de projet Formation Initiale</a:t>
            </a:r>
            <a:r>
              <a:rPr lang="fr-FR" sz="1400" b="1" dirty="0"/>
              <a:t>)</a:t>
            </a:r>
          </a:p>
        </p:txBody>
      </p:sp>
    </p:spTree>
    <p:extLst>
      <p:ext uri="{BB962C8B-B14F-4D97-AF65-F5344CB8AC3E}">
        <p14:creationId xmlns:p14="http://schemas.microsoft.com/office/powerpoint/2010/main" val="257523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2499023" y="339502"/>
            <a:ext cx="1843774" cy="461665"/>
          </a:xfrm>
          <a:prstGeom prst="rect">
            <a:avLst/>
          </a:prstGeom>
        </p:spPr>
        <p:txBody>
          <a:bodyPr wrap="none">
            <a:spAutoFit/>
          </a:bodyPr>
          <a:lstStyle/>
          <a:p>
            <a:r>
              <a:rPr lang="fr-FR" sz="2400" b="1" dirty="0">
                <a:solidFill>
                  <a:srgbClr val="0070C0"/>
                </a:solidFill>
              </a:rPr>
              <a:t>Intervenant</a:t>
            </a:r>
          </a:p>
        </p:txBody>
      </p:sp>
      <p:pic>
        <p:nvPicPr>
          <p:cNvPr id="6" name="Image 5" descr="Une image contenant homme, personne, posant, debout&#10;&#10;Description générée automatiquement">
            <a:extLst>
              <a:ext uri="{FF2B5EF4-FFF2-40B4-BE49-F238E27FC236}">
                <a16:creationId xmlns:a16="http://schemas.microsoft.com/office/drawing/2014/main" id="{CF45F289-AAAA-4AF4-A2EF-410D4514F0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2135" y="1675120"/>
            <a:ext cx="1733095" cy="2234427"/>
          </a:xfrm>
          <a:prstGeom prst="rect">
            <a:avLst/>
          </a:prstGeom>
        </p:spPr>
      </p:pic>
      <p:sp>
        <p:nvSpPr>
          <p:cNvPr id="7" name="ZoneTexte 6">
            <a:extLst>
              <a:ext uri="{FF2B5EF4-FFF2-40B4-BE49-F238E27FC236}">
                <a16:creationId xmlns:a16="http://schemas.microsoft.com/office/drawing/2014/main" id="{EF1B1E71-3D14-4B6D-A728-8460B4E22923}"/>
              </a:ext>
            </a:extLst>
          </p:cNvPr>
          <p:cNvSpPr txBox="1"/>
          <p:nvPr/>
        </p:nvSpPr>
        <p:spPr>
          <a:xfrm>
            <a:off x="3995936" y="862559"/>
            <a:ext cx="4480713" cy="3046988"/>
          </a:xfrm>
          <a:prstGeom prst="rect">
            <a:avLst/>
          </a:prstGeom>
          <a:noFill/>
        </p:spPr>
        <p:txBody>
          <a:bodyPr wrap="square" rtlCol="0">
            <a:spAutoFit/>
          </a:bodyPr>
          <a:lstStyle/>
          <a:p>
            <a:endParaRPr lang="fr-FR" sz="2400" dirty="0">
              <a:solidFill>
                <a:srgbClr val="53565A"/>
              </a:solidFill>
              <a:cs typeface="Arial" panose="020B0604020202020204" pitchFamily="34" charset="0"/>
            </a:endParaRPr>
          </a:p>
          <a:p>
            <a:endParaRPr lang="fr-FR" sz="2400" dirty="0">
              <a:solidFill>
                <a:srgbClr val="53565A"/>
              </a:solidFill>
              <a:cs typeface="Arial" panose="020B0604020202020204" pitchFamily="34" charset="0"/>
            </a:endParaRPr>
          </a:p>
          <a:p>
            <a:r>
              <a:rPr lang="fr-FR" sz="2400" dirty="0">
                <a:solidFill>
                  <a:srgbClr val="53565A"/>
                </a:solidFill>
                <a:cs typeface="Arial" panose="020B0604020202020204" pitchFamily="34" charset="0"/>
              </a:rPr>
              <a:t>Gérald LEROY</a:t>
            </a:r>
          </a:p>
          <a:p>
            <a:endParaRPr lang="fr-FR" sz="2400" dirty="0">
              <a:solidFill>
                <a:srgbClr val="53565A"/>
              </a:solidFill>
              <a:cs typeface="Arial" panose="020B0604020202020204" pitchFamily="34" charset="0"/>
            </a:endParaRPr>
          </a:p>
          <a:p>
            <a:r>
              <a:rPr lang="fr-FR" sz="2400" dirty="0">
                <a:solidFill>
                  <a:srgbClr val="53565A"/>
                </a:solidFill>
                <a:cs typeface="Arial" panose="020B0604020202020204" pitchFamily="34" charset="0"/>
              </a:rPr>
              <a:t>Chef de projet Formation Initiale</a:t>
            </a:r>
          </a:p>
          <a:p>
            <a:endParaRPr lang="fr-FR" sz="2400" dirty="0">
              <a:solidFill>
                <a:srgbClr val="53565A"/>
              </a:solidFill>
              <a:cs typeface="Arial" panose="020B0604020202020204" pitchFamily="34" charset="0"/>
            </a:endParaRPr>
          </a:p>
          <a:p>
            <a:endParaRPr lang="fr-FR" sz="2400" dirty="0">
              <a:solidFill>
                <a:srgbClr val="53565A"/>
              </a:solidFill>
              <a:cs typeface="Arial" panose="020B0604020202020204" pitchFamily="34" charset="0"/>
            </a:endParaRPr>
          </a:p>
        </p:txBody>
      </p:sp>
      <p:pic>
        <p:nvPicPr>
          <p:cNvPr id="4" name="Image 3">
            <a:extLst>
              <a:ext uri="{FF2B5EF4-FFF2-40B4-BE49-F238E27FC236}">
                <a16:creationId xmlns:a16="http://schemas.microsoft.com/office/drawing/2014/main" id="{36D90424-F5FC-4CEB-9FC8-2E9D864BD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2797" y="3460938"/>
            <a:ext cx="2211661" cy="448609"/>
          </a:xfrm>
          <a:prstGeom prst="rect">
            <a:avLst/>
          </a:prstGeom>
        </p:spPr>
      </p:pic>
    </p:spTree>
    <p:extLst>
      <p:ext uri="{BB962C8B-B14F-4D97-AF65-F5344CB8AC3E}">
        <p14:creationId xmlns:p14="http://schemas.microsoft.com/office/powerpoint/2010/main" val="89434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4199314" y="307529"/>
            <a:ext cx="1996700" cy="461665"/>
          </a:xfrm>
          <a:prstGeom prst="rect">
            <a:avLst/>
          </a:prstGeom>
        </p:spPr>
        <p:txBody>
          <a:bodyPr wrap="none">
            <a:spAutoFit/>
          </a:bodyPr>
          <a:lstStyle/>
          <a:p>
            <a:r>
              <a:rPr lang="fr-FR" sz="2400" b="1" dirty="0">
                <a:solidFill>
                  <a:srgbClr val="0070C0"/>
                </a:solidFill>
              </a:rPr>
              <a:t>L’organisme</a:t>
            </a:r>
          </a:p>
        </p:txBody>
      </p:sp>
      <p:sp>
        <p:nvSpPr>
          <p:cNvPr id="6" name="Titre 6"/>
          <p:cNvSpPr txBox="1">
            <a:spLocks/>
          </p:cNvSpPr>
          <p:nvPr/>
        </p:nvSpPr>
        <p:spPr bwMode="gray">
          <a:xfrm>
            <a:off x="26978" y="2847155"/>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pic>
        <p:nvPicPr>
          <p:cNvPr id="7" name="Image 6">
            <a:extLst>
              <a:ext uri="{FF2B5EF4-FFF2-40B4-BE49-F238E27FC236}">
                <a16:creationId xmlns:a16="http://schemas.microsoft.com/office/drawing/2014/main" id="{F3E46673-FE27-46B1-9F74-DD35EA08D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8219" y="1919562"/>
            <a:ext cx="4647561" cy="940220"/>
          </a:xfrm>
          <a:prstGeom prst="rect">
            <a:avLst/>
          </a:prstGeom>
        </p:spPr>
      </p:pic>
      <p:sp>
        <p:nvSpPr>
          <p:cNvPr id="4" name="Rectangle 3">
            <a:extLst>
              <a:ext uri="{FF2B5EF4-FFF2-40B4-BE49-F238E27FC236}">
                <a16:creationId xmlns:a16="http://schemas.microsoft.com/office/drawing/2014/main" id="{FAA46ACA-CA5E-BF48-9AD3-DC9CA9F301FF}"/>
              </a:ext>
            </a:extLst>
          </p:cNvPr>
          <p:cNvSpPr/>
          <p:nvPr/>
        </p:nvSpPr>
        <p:spPr>
          <a:xfrm>
            <a:off x="3024107" y="2944506"/>
            <a:ext cx="3095784" cy="369332"/>
          </a:xfrm>
          <a:prstGeom prst="rect">
            <a:avLst/>
          </a:prstGeom>
        </p:spPr>
        <p:txBody>
          <a:bodyPr wrap="none">
            <a:spAutoFit/>
          </a:bodyPr>
          <a:lstStyle/>
          <a:p>
            <a:r>
              <a:rPr lang="fr-FR" dirty="0"/>
              <a:t>https://</a:t>
            </a:r>
            <a:r>
              <a:rPr lang="fr-FR" dirty="0" err="1"/>
              <a:t>www.preventionbtp.fr</a:t>
            </a:r>
            <a:r>
              <a:rPr lang="fr-FR" dirty="0"/>
              <a:t>/</a:t>
            </a:r>
          </a:p>
        </p:txBody>
      </p:sp>
    </p:spTree>
    <p:extLst>
      <p:ext uri="{BB962C8B-B14F-4D97-AF65-F5344CB8AC3E}">
        <p14:creationId xmlns:p14="http://schemas.microsoft.com/office/powerpoint/2010/main" val="3367165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60548FD0-6358-4601-9F2D-F5EF18A968EE}"/>
              </a:ext>
            </a:extLst>
          </p:cNvPr>
          <p:cNvSpPr/>
          <p:nvPr/>
        </p:nvSpPr>
        <p:spPr>
          <a:xfrm>
            <a:off x="2555776" y="307529"/>
            <a:ext cx="3810659" cy="461665"/>
          </a:xfrm>
          <a:prstGeom prst="rect">
            <a:avLst/>
          </a:prstGeom>
        </p:spPr>
        <p:txBody>
          <a:bodyPr wrap="none">
            <a:spAutoFit/>
          </a:bodyPr>
          <a:lstStyle/>
          <a:p>
            <a:r>
              <a:rPr lang="fr-FR" sz="2400" b="1" dirty="0">
                <a:solidFill>
                  <a:srgbClr val="0070C0"/>
                </a:solidFill>
              </a:rPr>
              <a:t>Les services et les outils</a:t>
            </a:r>
          </a:p>
        </p:txBody>
      </p:sp>
      <p:pic>
        <p:nvPicPr>
          <p:cNvPr id="6" name="Image 5">
            <a:extLst>
              <a:ext uri="{FF2B5EF4-FFF2-40B4-BE49-F238E27FC236}">
                <a16:creationId xmlns:a16="http://schemas.microsoft.com/office/drawing/2014/main" id="{794B2605-E1C6-4ED6-B704-9DC23769D3B1}"/>
              </a:ext>
            </a:extLst>
          </p:cNvPr>
          <p:cNvPicPr>
            <a:picLocks noChangeAspect="1"/>
          </p:cNvPicPr>
          <p:nvPr/>
        </p:nvPicPr>
        <p:blipFill>
          <a:blip r:embed="rId2"/>
          <a:stretch>
            <a:fillRect/>
          </a:stretch>
        </p:blipFill>
        <p:spPr>
          <a:xfrm>
            <a:off x="1979712" y="1410823"/>
            <a:ext cx="5600700" cy="2781300"/>
          </a:xfrm>
          <a:prstGeom prst="rect">
            <a:avLst/>
          </a:prstGeom>
        </p:spPr>
      </p:pic>
      <p:pic>
        <p:nvPicPr>
          <p:cNvPr id="7" name="Image 6">
            <a:extLst>
              <a:ext uri="{FF2B5EF4-FFF2-40B4-BE49-F238E27FC236}">
                <a16:creationId xmlns:a16="http://schemas.microsoft.com/office/drawing/2014/main" id="{B5B50334-B98C-4A41-BFEA-FD6E7CCBFE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1933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DD1B6CC3-F8FC-4031-88D4-1CE5B69A5715}"/>
              </a:ext>
            </a:extLst>
          </p:cNvPr>
          <p:cNvSpPr/>
          <p:nvPr/>
        </p:nvSpPr>
        <p:spPr>
          <a:xfrm>
            <a:off x="1883140" y="170679"/>
            <a:ext cx="1313180" cy="461665"/>
          </a:xfrm>
          <a:prstGeom prst="rect">
            <a:avLst/>
          </a:prstGeom>
        </p:spPr>
        <p:txBody>
          <a:bodyPr wrap="none">
            <a:spAutoFit/>
          </a:bodyPr>
          <a:lstStyle/>
          <a:p>
            <a:r>
              <a:rPr lang="fr-FR" sz="2400" b="1" dirty="0">
                <a:solidFill>
                  <a:srgbClr val="0070C0"/>
                </a:solidFill>
              </a:rPr>
              <a:t>En CAP</a:t>
            </a:r>
          </a:p>
        </p:txBody>
      </p:sp>
      <p:pic>
        <p:nvPicPr>
          <p:cNvPr id="6" name="Image 5">
            <a:extLst>
              <a:ext uri="{FF2B5EF4-FFF2-40B4-BE49-F238E27FC236}">
                <a16:creationId xmlns:a16="http://schemas.microsoft.com/office/drawing/2014/main" id="{6EBB3F58-F983-4021-8922-3882A31F24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851670"/>
            <a:ext cx="9144000" cy="3814793"/>
          </a:xfrm>
          <a:prstGeom prst="rect">
            <a:avLst/>
          </a:prstGeom>
        </p:spPr>
      </p:pic>
      <p:pic>
        <p:nvPicPr>
          <p:cNvPr id="15" name="Image 14">
            <a:extLst>
              <a:ext uri="{FF2B5EF4-FFF2-40B4-BE49-F238E27FC236}">
                <a16:creationId xmlns:a16="http://schemas.microsoft.com/office/drawing/2014/main" id="{21D59028-EEAF-460B-B502-00EB09F86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808" y="334024"/>
            <a:ext cx="5681964" cy="1780186"/>
          </a:xfrm>
          <a:prstGeom prst="rect">
            <a:avLst/>
          </a:prstGeom>
        </p:spPr>
      </p:pic>
      <p:pic>
        <p:nvPicPr>
          <p:cNvPr id="16" name="Image 15">
            <a:extLst>
              <a:ext uri="{FF2B5EF4-FFF2-40B4-BE49-F238E27FC236}">
                <a16:creationId xmlns:a16="http://schemas.microsoft.com/office/drawing/2014/main" id="{620E61C8-F5F5-4CF7-ACDD-127BE60940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3778536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9AA2C6DA-C352-4304-A4DD-B09D0AEF37C7}"/>
              </a:ext>
            </a:extLst>
          </p:cNvPr>
          <p:cNvSpPr/>
          <p:nvPr/>
        </p:nvSpPr>
        <p:spPr>
          <a:xfrm>
            <a:off x="2339752" y="307529"/>
            <a:ext cx="5246949" cy="461665"/>
          </a:xfrm>
          <a:prstGeom prst="rect">
            <a:avLst/>
          </a:prstGeom>
        </p:spPr>
        <p:txBody>
          <a:bodyPr wrap="none">
            <a:spAutoFit/>
          </a:bodyPr>
          <a:lstStyle/>
          <a:p>
            <a:r>
              <a:rPr lang="fr-FR" sz="2400" b="1" dirty="0">
                <a:solidFill>
                  <a:srgbClr val="0070C0"/>
                </a:solidFill>
              </a:rPr>
              <a:t>Dans les référentiels des diplômes</a:t>
            </a:r>
          </a:p>
        </p:txBody>
      </p:sp>
      <p:pic>
        <p:nvPicPr>
          <p:cNvPr id="5" name="Image 4">
            <a:extLst>
              <a:ext uri="{FF2B5EF4-FFF2-40B4-BE49-F238E27FC236}">
                <a16:creationId xmlns:a16="http://schemas.microsoft.com/office/drawing/2014/main" id="{310539CE-8FE6-49C1-A146-9E2E7405B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2514" y="1480411"/>
            <a:ext cx="3164246" cy="1953879"/>
          </a:xfrm>
          <a:prstGeom prst="rect">
            <a:avLst/>
          </a:prstGeom>
        </p:spPr>
      </p:pic>
      <p:pic>
        <p:nvPicPr>
          <p:cNvPr id="6" name="Image 5">
            <a:extLst>
              <a:ext uri="{FF2B5EF4-FFF2-40B4-BE49-F238E27FC236}">
                <a16:creationId xmlns:a16="http://schemas.microsoft.com/office/drawing/2014/main" id="{31A58EB2-0C6E-4696-9FD6-5209E9E5B2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451" y="1130432"/>
            <a:ext cx="2706789" cy="3291830"/>
          </a:xfrm>
          <a:prstGeom prst="rect">
            <a:avLst/>
          </a:prstGeom>
        </p:spPr>
      </p:pic>
      <p:sp>
        <p:nvSpPr>
          <p:cNvPr id="7" name="Flèche : droite 6">
            <a:extLst>
              <a:ext uri="{FF2B5EF4-FFF2-40B4-BE49-F238E27FC236}">
                <a16:creationId xmlns:a16="http://schemas.microsoft.com/office/drawing/2014/main" id="{F381FAA7-6435-4238-B932-B699A362B6B2}"/>
              </a:ext>
            </a:extLst>
          </p:cNvPr>
          <p:cNvSpPr/>
          <p:nvPr/>
        </p:nvSpPr>
        <p:spPr>
          <a:xfrm>
            <a:off x="1181219" y="1584824"/>
            <a:ext cx="738232" cy="16778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C5E5E9CE-CF76-46A5-A3F1-2EB04B92BE9A}"/>
              </a:ext>
            </a:extLst>
          </p:cNvPr>
          <p:cNvSpPr/>
          <p:nvPr/>
        </p:nvSpPr>
        <p:spPr>
          <a:xfrm>
            <a:off x="1181219" y="2113842"/>
            <a:ext cx="738232" cy="16778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0BA3174C-48E9-4F56-82E6-74DD0EF5066A}"/>
              </a:ext>
            </a:extLst>
          </p:cNvPr>
          <p:cNvSpPr/>
          <p:nvPr/>
        </p:nvSpPr>
        <p:spPr>
          <a:xfrm>
            <a:off x="1178211" y="2940846"/>
            <a:ext cx="738232" cy="16778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6ECBB2A-E58E-4B8D-B561-6845EB61481A}"/>
              </a:ext>
            </a:extLst>
          </p:cNvPr>
          <p:cNvSpPr/>
          <p:nvPr/>
        </p:nvSpPr>
        <p:spPr>
          <a:xfrm>
            <a:off x="4984282" y="1913102"/>
            <a:ext cx="738232" cy="167780"/>
          </a:xfrm>
          <a:prstGeom prs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865D2C43-8204-45D1-AEA4-18244710FE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263751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1869708" y="307529"/>
            <a:ext cx="5942652" cy="461665"/>
          </a:xfrm>
          <a:prstGeom prst="rect">
            <a:avLst/>
          </a:prstGeom>
        </p:spPr>
        <p:txBody>
          <a:bodyPr wrap="none">
            <a:spAutoFit/>
          </a:bodyPr>
          <a:lstStyle/>
          <a:p>
            <a:r>
              <a:rPr lang="fr-FR" sz="2400" b="1" dirty="0">
                <a:solidFill>
                  <a:srgbClr val="0070C0"/>
                </a:solidFill>
              </a:rPr>
              <a:t>Le parcours Formation initiale OPPBTP</a:t>
            </a:r>
          </a:p>
        </p:txBody>
      </p:sp>
      <p:pic>
        <p:nvPicPr>
          <p:cNvPr id="7" name="Image 6">
            <a:extLst>
              <a:ext uri="{FF2B5EF4-FFF2-40B4-BE49-F238E27FC236}">
                <a16:creationId xmlns:a16="http://schemas.microsoft.com/office/drawing/2014/main" id="{63BCCE41-185A-4FCE-A1A1-95E1ED7FF088}"/>
              </a:ext>
            </a:extLst>
          </p:cNvPr>
          <p:cNvPicPr>
            <a:picLocks noChangeAspect="1"/>
          </p:cNvPicPr>
          <p:nvPr/>
        </p:nvPicPr>
        <p:blipFill>
          <a:blip r:embed="rId2"/>
          <a:stretch>
            <a:fillRect/>
          </a:stretch>
        </p:blipFill>
        <p:spPr>
          <a:xfrm>
            <a:off x="1233487" y="1492929"/>
            <a:ext cx="6677025" cy="2619375"/>
          </a:xfrm>
          <a:prstGeom prst="rect">
            <a:avLst/>
          </a:prstGeom>
        </p:spPr>
      </p:pic>
      <p:pic>
        <p:nvPicPr>
          <p:cNvPr id="8" name="Image 7">
            <a:extLst>
              <a:ext uri="{FF2B5EF4-FFF2-40B4-BE49-F238E27FC236}">
                <a16:creationId xmlns:a16="http://schemas.microsoft.com/office/drawing/2014/main" id="{5CD79ADD-2B5A-413B-87AD-D3F7716D9D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1547705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2411760" y="307529"/>
            <a:ext cx="2763898" cy="461665"/>
          </a:xfrm>
          <a:prstGeom prst="rect">
            <a:avLst/>
          </a:prstGeom>
        </p:spPr>
        <p:txBody>
          <a:bodyPr wrap="none">
            <a:spAutoFit/>
          </a:bodyPr>
          <a:lstStyle/>
          <a:p>
            <a:r>
              <a:rPr lang="fr-FR" sz="2400" b="1" dirty="0">
                <a:solidFill>
                  <a:srgbClr val="0070C0"/>
                </a:solidFill>
              </a:rPr>
              <a:t>La sensibilisation</a:t>
            </a:r>
          </a:p>
        </p:txBody>
      </p:sp>
      <p:pic>
        <p:nvPicPr>
          <p:cNvPr id="5" name="Image 4">
            <a:extLst>
              <a:ext uri="{FF2B5EF4-FFF2-40B4-BE49-F238E27FC236}">
                <a16:creationId xmlns:a16="http://schemas.microsoft.com/office/drawing/2014/main" id="{10840D9A-246C-4C89-B663-54805CB9B3B3}"/>
              </a:ext>
            </a:extLst>
          </p:cNvPr>
          <p:cNvPicPr>
            <a:picLocks noChangeAspect="1"/>
          </p:cNvPicPr>
          <p:nvPr/>
        </p:nvPicPr>
        <p:blipFill>
          <a:blip r:embed="rId2"/>
          <a:stretch>
            <a:fillRect/>
          </a:stretch>
        </p:blipFill>
        <p:spPr>
          <a:xfrm>
            <a:off x="5166943" y="1298818"/>
            <a:ext cx="3209925" cy="2952750"/>
          </a:xfrm>
          <a:prstGeom prst="rect">
            <a:avLst/>
          </a:prstGeom>
        </p:spPr>
      </p:pic>
      <p:pic>
        <p:nvPicPr>
          <p:cNvPr id="9" name="Image 8">
            <a:extLst>
              <a:ext uri="{FF2B5EF4-FFF2-40B4-BE49-F238E27FC236}">
                <a16:creationId xmlns:a16="http://schemas.microsoft.com/office/drawing/2014/main" id="{5942C695-2D1D-48FE-9AA0-99725A2650D3}"/>
              </a:ext>
            </a:extLst>
          </p:cNvPr>
          <p:cNvPicPr>
            <a:picLocks noChangeAspect="1"/>
          </p:cNvPicPr>
          <p:nvPr/>
        </p:nvPicPr>
        <p:blipFill>
          <a:blip r:embed="rId3"/>
          <a:stretch>
            <a:fillRect/>
          </a:stretch>
        </p:blipFill>
        <p:spPr>
          <a:xfrm>
            <a:off x="1259632" y="1814512"/>
            <a:ext cx="2486025" cy="1514475"/>
          </a:xfrm>
          <a:prstGeom prst="rect">
            <a:avLst/>
          </a:prstGeom>
        </p:spPr>
      </p:pic>
      <p:pic>
        <p:nvPicPr>
          <p:cNvPr id="10" name="Image 9">
            <a:extLst>
              <a:ext uri="{FF2B5EF4-FFF2-40B4-BE49-F238E27FC236}">
                <a16:creationId xmlns:a16="http://schemas.microsoft.com/office/drawing/2014/main" id="{C9C8FA78-0E7E-4413-BDE6-4CF85759EF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4192749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2411760" y="307529"/>
            <a:ext cx="2047355" cy="461665"/>
          </a:xfrm>
          <a:prstGeom prst="rect">
            <a:avLst/>
          </a:prstGeom>
        </p:spPr>
        <p:txBody>
          <a:bodyPr wrap="none">
            <a:spAutoFit/>
          </a:bodyPr>
          <a:lstStyle/>
          <a:p>
            <a:r>
              <a:rPr lang="fr-FR" sz="2400" b="1" dirty="0">
                <a:solidFill>
                  <a:srgbClr val="0070C0"/>
                </a:solidFill>
              </a:rPr>
              <a:t>La formation</a:t>
            </a:r>
          </a:p>
        </p:txBody>
      </p:sp>
      <p:pic>
        <p:nvPicPr>
          <p:cNvPr id="5" name="Image 4">
            <a:extLst>
              <a:ext uri="{FF2B5EF4-FFF2-40B4-BE49-F238E27FC236}">
                <a16:creationId xmlns:a16="http://schemas.microsoft.com/office/drawing/2014/main" id="{5DAC0E76-F7D3-4719-96D1-BB569BF853C0}"/>
              </a:ext>
            </a:extLst>
          </p:cNvPr>
          <p:cNvPicPr>
            <a:picLocks noChangeAspect="1"/>
          </p:cNvPicPr>
          <p:nvPr/>
        </p:nvPicPr>
        <p:blipFill>
          <a:blip r:embed="rId2"/>
          <a:stretch>
            <a:fillRect/>
          </a:stretch>
        </p:blipFill>
        <p:spPr>
          <a:xfrm>
            <a:off x="5148064" y="1319022"/>
            <a:ext cx="3390900" cy="2914650"/>
          </a:xfrm>
          <a:prstGeom prst="rect">
            <a:avLst/>
          </a:prstGeom>
        </p:spPr>
      </p:pic>
      <p:pic>
        <p:nvPicPr>
          <p:cNvPr id="11" name="Image 10">
            <a:extLst>
              <a:ext uri="{FF2B5EF4-FFF2-40B4-BE49-F238E27FC236}">
                <a16:creationId xmlns:a16="http://schemas.microsoft.com/office/drawing/2014/main" id="{41BE586C-FF23-452F-9168-709647991066}"/>
              </a:ext>
            </a:extLst>
          </p:cNvPr>
          <p:cNvPicPr>
            <a:picLocks noChangeAspect="1"/>
          </p:cNvPicPr>
          <p:nvPr/>
        </p:nvPicPr>
        <p:blipFill>
          <a:blip r:embed="rId3"/>
          <a:stretch>
            <a:fillRect/>
          </a:stretch>
        </p:blipFill>
        <p:spPr>
          <a:xfrm>
            <a:off x="1132326" y="1785937"/>
            <a:ext cx="2876550" cy="1571625"/>
          </a:xfrm>
          <a:prstGeom prst="rect">
            <a:avLst/>
          </a:prstGeom>
        </p:spPr>
      </p:pic>
      <p:pic>
        <p:nvPicPr>
          <p:cNvPr id="12" name="Image 11">
            <a:extLst>
              <a:ext uri="{FF2B5EF4-FFF2-40B4-BE49-F238E27FC236}">
                <a16:creationId xmlns:a16="http://schemas.microsoft.com/office/drawing/2014/main" id="{990E77DD-FA4D-4044-80AA-A60A9F9AB3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380607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4" name="Rectangle 3">
            <a:extLst>
              <a:ext uri="{FF2B5EF4-FFF2-40B4-BE49-F238E27FC236}">
                <a16:creationId xmlns:a16="http://schemas.microsoft.com/office/drawing/2014/main" id="{058A14C9-181D-F742-8B9D-1412E2385BB8}"/>
              </a:ext>
            </a:extLst>
          </p:cNvPr>
          <p:cNvSpPr/>
          <p:nvPr/>
        </p:nvSpPr>
        <p:spPr>
          <a:xfrm>
            <a:off x="1062049" y="299651"/>
            <a:ext cx="7776864" cy="641201"/>
          </a:xfrm>
          <a:prstGeom prst="rect">
            <a:avLst/>
          </a:prstGeom>
        </p:spPr>
        <p:txBody>
          <a:bodyPr wrap="square">
            <a:spAutoFit/>
          </a:bodyPr>
          <a:lstStyle/>
          <a:p>
            <a:pPr>
              <a:lnSpc>
                <a:spcPts val="1400"/>
              </a:lnSpc>
              <a:spcAft>
                <a:spcPts val="0"/>
              </a:spcAft>
            </a:pPr>
            <a:r>
              <a:rPr lang="fr-FR" sz="1200" dirty="0">
                <a:ea typeface="Calibri" panose="020F0502020204030204" pitchFamily="34" charset="0"/>
              </a:rPr>
              <a:t> </a:t>
            </a:r>
            <a:endParaRPr lang="fr-FR" sz="1200" dirty="0">
              <a:ea typeface="Times New Roman" panose="02020603050405020304" pitchFamily="18" charset="0"/>
            </a:endParaRPr>
          </a:p>
          <a:p>
            <a:r>
              <a:rPr lang="fr-FR" sz="1200" dirty="0"/>
              <a:t> </a:t>
            </a:r>
            <a:r>
              <a:rPr lang="fr-FR" sz="1200" b="1" dirty="0"/>
              <a:t> </a:t>
            </a:r>
            <a:endParaRPr lang="fr-FR" sz="1200" dirty="0"/>
          </a:p>
          <a:p>
            <a:endParaRPr lang="fr-FR" sz="1200" dirty="0">
              <a:effectLst/>
              <a:ea typeface="Calibri" panose="020F0502020204030204" pitchFamily="34" charset="0"/>
            </a:endParaRPr>
          </a:p>
        </p:txBody>
      </p:sp>
      <p:sp>
        <p:nvSpPr>
          <p:cNvPr id="7" name="Rectangle 6">
            <a:extLst>
              <a:ext uri="{FF2B5EF4-FFF2-40B4-BE49-F238E27FC236}">
                <a16:creationId xmlns:a16="http://schemas.microsoft.com/office/drawing/2014/main" id="{53B66D7F-65A4-5E47-B780-9C0938ED3B4D}"/>
              </a:ext>
            </a:extLst>
          </p:cNvPr>
          <p:cNvSpPr/>
          <p:nvPr/>
        </p:nvSpPr>
        <p:spPr>
          <a:xfrm>
            <a:off x="2195736" y="940852"/>
            <a:ext cx="6408712" cy="3600986"/>
          </a:xfrm>
          <a:prstGeom prst="rect">
            <a:avLst/>
          </a:prstGeom>
        </p:spPr>
        <p:txBody>
          <a:bodyPr wrap="square">
            <a:spAutoFit/>
          </a:bodyPr>
          <a:lstStyle/>
          <a:p>
            <a:r>
              <a:rPr lang="fr-FR" sz="1200" b="1" dirty="0"/>
              <a:t>11h00</a:t>
            </a:r>
            <a:r>
              <a:rPr lang="fr-FR" sz="1200" dirty="0"/>
              <a:t> 	</a:t>
            </a:r>
            <a:r>
              <a:rPr lang="fr-FR" sz="1200" b="1" dirty="0"/>
              <a:t>Présentation des 5 spécialités rénovées</a:t>
            </a:r>
          </a:p>
          <a:p>
            <a:endParaRPr lang="fr-FR" sz="1200" b="1" dirty="0"/>
          </a:p>
          <a:p>
            <a:r>
              <a:rPr lang="fr-FR" sz="1200" dirty="0"/>
              <a:t>CAP Couvreur </a:t>
            </a:r>
          </a:p>
          <a:p>
            <a:r>
              <a:rPr lang="fr-FR" sz="1200" dirty="0"/>
              <a:t>(</a:t>
            </a:r>
            <a:r>
              <a:rPr lang="fr-FR" sz="1200" b="1" dirty="0"/>
              <a:t>Philippe VERPLANCKE,</a:t>
            </a:r>
            <a:r>
              <a:rPr lang="fr-FR" sz="1200" dirty="0"/>
              <a:t> IEN ET/STI, académie de Bordeaux)</a:t>
            </a:r>
          </a:p>
          <a:p>
            <a:r>
              <a:rPr lang="fr-FR" sz="1200" dirty="0"/>
              <a:t> </a:t>
            </a:r>
          </a:p>
          <a:p>
            <a:r>
              <a:rPr lang="fr-FR" sz="1200" dirty="0"/>
              <a:t>CAP Métallier </a:t>
            </a:r>
          </a:p>
          <a:p>
            <a:r>
              <a:rPr lang="fr-FR" sz="1200" dirty="0"/>
              <a:t>(</a:t>
            </a:r>
            <a:r>
              <a:rPr lang="fr-FR" sz="1200" b="1" dirty="0"/>
              <a:t>M. Valdemar DO PAÇO,</a:t>
            </a:r>
            <a:r>
              <a:rPr lang="fr-FR" sz="1200" dirty="0"/>
              <a:t> IEN ET/STI, académie d’Amiens)</a:t>
            </a:r>
          </a:p>
          <a:p>
            <a:br>
              <a:rPr lang="fr-FR" sz="1200" b="1" dirty="0"/>
            </a:br>
            <a:r>
              <a:rPr lang="fr-FR" sz="1200" b="1" dirty="0"/>
              <a:t> </a:t>
            </a:r>
            <a:r>
              <a:rPr lang="fr-FR" sz="1200" dirty="0"/>
              <a:t>CAP Interventions en maintenance technique des bâtiments</a:t>
            </a:r>
          </a:p>
          <a:p>
            <a:r>
              <a:rPr lang="fr-FR" sz="1200" dirty="0"/>
              <a:t>(</a:t>
            </a:r>
            <a:r>
              <a:rPr lang="fr-FR" sz="1200" b="1" dirty="0" err="1"/>
              <a:t>Azzouz</a:t>
            </a:r>
            <a:r>
              <a:rPr lang="fr-FR" sz="1200" b="1" dirty="0"/>
              <a:t> SAMAÏ, </a:t>
            </a:r>
            <a:r>
              <a:rPr lang="fr-FR" sz="1200" dirty="0"/>
              <a:t>IEN ET/STI, académie de Versailles)</a:t>
            </a:r>
          </a:p>
          <a:p>
            <a:r>
              <a:rPr lang="fr-FR" sz="1200" dirty="0"/>
              <a:t> </a:t>
            </a:r>
          </a:p>
          <a:p>
            <a:r>
              <a:rPr lang="fr-FR" sz="1200" dirty="0"/>
              <a:t>CAP Constructeur de routes et d’aménagements urbains </a:t>
            </a:r>
          </a:p>
          <a:p>
            <a:r>
              <a:rPr lang="fr-FR" sz="1200" dirty="0"/>
              <a:t>(</a:t>
            </a:r>
            <a:r>
              <a:rPr lang="fr-FR" sz="1200" b="1" dirty="0"/>
              <a:t>Fabrice POUPON</a:t>
            </a:r>
            <a:r>
              <a:rPr lang="fr-FR" sz="1200" dirty="0"/>
              <a:t>, IEN ET/STI, académie de Dijon)</a:t>
            </a:r>
          </a:p>
          <a:p>
            <a:r>
              <a:rPr lang="fr-FR" sz="1200" dirty="0"/>
              <a:t> </a:t>
            </a:r>
          </a:p>
          <a:p>
            <a:r>
              <a:rPr lang="fr-FR" sz="1200" dirty="0"/>
              <a:t>CAP Maçon </a:t>
            </a:r>
          </a:p>
          <a:p>
            <a:r>
              <a:rPr lang="fr-FR" sz="1200" dirty="0"/>
              <a:t>(</a:t>
            </a:r>
            <a:r>
              <a:rPr lang="fr-FR" sz="1200" b="1" dirty="0"/>
              <a:t>Pierre-Emmanuel BENA, </a:t>
            </a:r>
            <a:r>
              <a:rPr lang="fr-FR" sz="1200" dirty="0"/>
              <a:t>IEN ET/STI, académie de Dijon)</a:t>
            </a:r>
          </a:p>
          <a:p>
            <a:endParaRPr lang="fr-FR" dirty="0"/>
          </a:p>
          <a:p>
            <a:r>
              <a:rPr lang="fr-FR" sz="1200" b="1" dirty="0"/>
              <a:t>12h50	Conclusion du séminaire</a:t>
            </a:r>
            <a:endParaRPr lang="fr-FR" sz="1200" dirty="0"/>
          </a:p>
        </p:txBody>
      </p:sp>
      <p:sp>
        <p:nvSpPr>
          <p:cNvPr id="8" name="Rectangle 7">
            <a:extLst>
              <a:ext uri="{FF2B5EF4-FFF2-40B4-BE49-F238E27FC236}">
                <a16:creationId xmlns:a16="http://schemas.microsoft.com/office/drawing/2014/main" id="{81A55706-BE33-4E42-A018-A46549D8A4F1}"/>
              </a:ext>
            </a:extLst>
          </p:cNvPr>
          <p:cNvSpPr/>
          <p:nvPr/>
        </p:nvSpPr>
        <p:spPr>
          <a:xfrm>
            <a:off x="3563888" y="265841"/>
            <a:ext cx="2730235" cy="400110"/>
          </a:xfrm>
          <a:prstGeom prst="rect">
            <a:avLst/>
          </a:prstGeom>
        </p:spPr>
        <p:txBody>
          <a:bodyPr wrap="none">
            <a:spAutoFit/>
          </a:bodyPr>
          <a:lstStyle/>
          <a:p>
            <a:r>
              <a:rPr lang="fr-FR" sz="2000" b="1" dirty="0"/>
              <a:t>Ordre du jour (suite) </a:t>
            </a:r>
          </a:p>
        </p:txBody>
      </p:sp>
    </p:spTree>
    <p:extLst>
      <p:ext uri="{BB962C8B-B14F-4D97-AF65-F5344CB8AC3E}">
        <p14:creationId xmlns:p14="http://schemas.microsoft.com/office/powerpoint/2010/main" val="416286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2195736" y="307529"/>
            <a:ext cx="5622052" cy="830997"/>
          </a:xfrm>
          <a:prstGeom prst="rect">
            <a:avLst/>
          </a:prstGeom>
        </p:spPr>
        <p:txBody>
          <a:bodyPr wrap="none">
            <a:spAutoFit/>
          </a:bodyPr>
          <a:lstStyle/>
          <a:p>
            <a:r>
              <a:rPr lang="fr-FR" sz="2400" b="1" dirty="0">
                <a:solidFill>
                  <a:srgbClr val="0070C0"/>
                </a:solidFill>
              </a:rPr>
              <a:t>Intervention à proximité des réseaux </a:t>
            </a:r>
          </a:p>
          <a:p>
            <a:r>
              <a:rPr lang="fr-FR" sz="2400" b="1" dirty="0">
                <a:solidFill>
                  <a:srgbClr val="0070C0"/>
                </a:solidFill>
              </a:rPr>
              <a:t>(I.P.R.)</a:t>
            </a:r>
          </a:p>
        </p:txBody>
      </p:sp>
      <p:pic>
        <p:nvPicPr>
          <p:cNvPr id="7" name="Image 6">
            <a:extLst>
              <a:ext uri="{FF2B5EF4-FFF2-40B4-BE49-F238E27FC236}">
                <a16:creationId xmlns:a16="http://schemas.microsoft.com/office/drawing/2014/main" id="{7F98F4F0-1A9E-4119-A6B3-9453E0CBB0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
        <p:nvSpPr>
          <p:cNvPr id="9" name="Espace réservé du contenu 3">
            <a:extLst>
              <a:ext uri="{FF2B5EF4-FFF2-40B4-BE49-F238E27FC236}">
                <a16:creationId xmlns:a16="http://schemas.microsoft.com/office/drawing/2014/main" id="{61E207FA-94DA-48CC-A9AC-1BE6124B86BB}"/>
              </a:ext>
            </a:extLst>
          </p:cNvPr>
          <p:cNvSpPr txBox="1">
            <a:spLocks/>
          </p:cNvSpPr>
          <p:nvPr/>
        </p:nvSpPr>
        <p:spPr>
          <a:xfrm>
            <a:off x="381003" y="1311202"/>
            <a:ext cx="11549330"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365125" indent="-134938" algn="l" defTabSz="914354" rtl="0" eaLnBrk="1" latinLnBrk="0" hangingPunct="1">
              <a:lnSpc>
                <a:spcPts val="2400"/>
              </a:lnSpc>
              <a:spcBef>
                <a:spcPts val="500"/>
              </a:spcBef>
              <a:buClr>
                <a:schemeClr val="accent1"/>
              </a:buClr>
              <a:buFont typeface="Arial" panose="020B0604020202020204" pitchFamily="34" charset="0"/>
              <a:buChar char="•"/>
              <a:tabLst/>
              <a:defRPr sz="2000" kern="1200">
                <a:solidFill>
                  <a:schemeClr val="tx1"/>
                </a:solidFill>
                <a:latin typeface="+mn-lt"/>
                <a:ea typeface="Verdana" panose="020B0604030504040204" pitchFamily="34" charset="0"/>
                <a:cs typeface="Verdana" panose="020B0604030504040204" pitchFamily="34" charset="0"/>
              </a:defRPr>
            </a:lvl2pPr>
            <a:lvl3pPr marL="1142942" indent="-228589" algn="l" defTabSz="914354" rtl="0" eaLnBrk="1" latinLnBrk="0" hangingPunct="1">
              <a:lnSpc>
                <a:spcPts val="2400"/>
              </a:lnSpc>
              <a:spcBef>
                <a:spcPts val="500"/>
              </a:spcBef>
              <a:buClr>
                <a:schemeClr val="accent1"/>
              </a:buClr>
              <a:buFont typeface="Courier New" panose="02070309020205020404" pitchFamily="49" charset="0"/>
              <a:buChar char="o"/>
              <a:defRPr sz="1800" kern="1200">
                <a:solidFill>
                  <a:schemeClr val="tx1"/>
                </a:solidFill>
                <a:latin typeface="+mn-lt"/>
                <a:ea typeface="Verdana" panose="020B0604030504040204" pitchFamily="34" charset="0"/>
                <a:cs typeface="Arial" panose="020B0604020202020204" pitchFamily="34" charset="0"/>
              </a:defRPr>
            </a:lvl3pPr>
            <a:lvl4pPr marL="1600200" indent="-228600" algn="l" defTabSz="914354" rtl="0" eaLnBrk="1" latinLnBrk="0" hangingPunct="1">
              <a:lnSpc>
                <a:spcPts val="2400"/>
              </a:lnSpc>
              <a:spcBef>
                <a:spcPts val="500"/>
              </a:spcBef>
              <a:buClr>
                <a:schemeClr val="accent1"/>
              </a:buClr>
              <a:buFont typeface="Arial" panose="020B0604020202020204" pitchFamily="34" charset="0"/>
              <a:buChar char="•"/>
              <a:defRPr sz="1800" kern="1200">
                <a:solidFill>
                  <a:schemeClr val="tx1"/>
                </a:solidFill>
                <a:latin typeface="+mn-lt"/>
                <a:ea typeface="Verdana" panose="020B0604030504040204" pitchFamily="34" charset="0"/>
                <a:cs typeface="Arial" panose="020B0604020202020204" pitchFamily="34" charset="0"/>
              </a:defRPr>
            </a:lvl4pPr>
            <a:lvl5pPr marL="2057298" indent="-228589" algn="l" defTabSz="914354" rtl="0" eaLnBrk="1" latinLnBrk="0" hangingPunct="1">
              <a:lnSpc>
                <a:spcPts val="2400"/>
              </a:lnSpc>
              <a:spcBef>
                <a:spcPts val="500"/>
              </a:spcBef>
              <a:buClr>
                <a:schemeClr val="accent1"/>
              </a:buClr>
              <a:buFont typeface="Arial" panose="020B0604020202020204" pitchFamily="34" charset="0"/>
              <a:buChar char="•"/>
              <a:defRPr sz="1800" kern="1200">
                <a:solidFill>
                  <a:schemeClr val="tx1"/>
                </a:solidFill>
                <a:latin typeface="+mn-lt"/>
                <a:ea typeface="Verdana" panose="020B0604030504040204" pitchFamily="34" charset="0"/>
                <a:cs typeface="Arial" panose="020B0604020202020204" pitchFamily="34" charset="0"/>
              </a:defRPr>
            </a:lvl5pPr>
            <a:lvl6pPr marL="2286000" indent="0" algn="l" defTabSz="914354" rtl="0" eaLnBrk="1" latinLnBrk="0" hangingPunct="1">
              <a:lnSpc>
                <a:spcPts val="2400"/>
              </a:lnSpc>
              <a:spcBef>
                <a:spcPts val="500"/>
              </a:spcBef>
              <a:buClr>
                <a:schemeClr val="accent1"/>
              </a:buClr>
              <a:buFont typeface="Arial" panose="020B0604020202020204" pitchFamily="34" charset="0"/>
              <a:buNone/>
              <a:defRPr sz="1100" kern="1200">
                <a:solidFill>
                  <a:schemeClr val="tx1"/>
                </a:solidFill>
                <a:latin typeface="+mj-lt"/>
                <a:ea typeface="Verdana" panose="020B0604030504040204" pitchFamily="34" charset="0"/>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54" rtl="0" eaLnBrk="1" fontAlgn="auto" latinLnBrk="0" hangingPunct="1">
              <a:lnSpc>
                <a:spcPts val="2400"/>
              </a:lnSpc>
              <a:spcBef>
                <a:spcPts val="1000"/>
              </a:spcBef>
              <a:spcAft>
                <a:spcPts val="0"/>
              </a:spcAft>
              <a:buClr>
                <a:srgbClr val="4472C4"/>
              </a:buClr>
              <a:buSzTx/>
              <a:buFont typeface="Wingdings" panose="05000000000000000000" pitchFamily="2" charset="2"/>
              <a:buChar char="§"/>
              <a:tabLst/>
              <a:defRPr/>
            </a:pPr>
            <a:endPar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914354" rtl="0" eaLnBrk="1" fontAlgn="auto" latinLnBrk="0" hangingPunct="1">
              <a:lnSpc>
                <a:spcPts val="2400"/>
              </a:lnSpc>
              <a:spcBef>
                <a:spcPts val="1000"/>
              </a:spcBef>
              <a:spcAft>
                <a:spcPts val="0"/>
              </a:spcAft>
              <a:buClr>
                <a:srgbClr val="4472C4"/>
              </a:buClr>
              <a:buSzTx/>
              <a:buFont typeface="Wingdings" panose="05000000000000000000" pitchFamily="2" charset="2"/>
              <a:buChar char="§"/>
              <a:tabLst/>
              <a:defRPr/>
            </a:pP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Parcours de Formation en Ligne pour les enseignants</a:t>
            </a:r>
          </a:p>
          <a:p>
            <a:pPr marL="285750" marR="0" lvl="0" indent="-285750" algn="l" defTabSz="914354" rtl="0" eaLnBrk="1" fontAlgn="auto" latinLnBrk="0" hangingPunct="1">
              <a:lnSpc>
                <a:spcPts val="2400"/>
              </a:lnSpc>
              <a:spcBef>
                <a:spcPts val="1000"/>
              </a:spcBef>
              <a:spcAft>
                <a:spcPts val="0"/>
              </a:spcAft>
              <a:buClr>
                <a:srgbClr val="4472C4"/>
              </a:buClr>
              <a:buSzTx/>
              <a:buFont typeface="Wingdings" panose="05000000000000000000" pitchFamily="2" charset="2"/>
              <a:buChar char="§"/>
              <a:tabLst/>
              <a:defRPr/>
            </a:pPr>
            <a:endPar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914354" rtl="0" eaLnBrk="1" fontAlgn="auto" latinLnBrk="0" hangingPunct="1">
              <a:lnSpc>
                <a:spcPts val="2400"/>
              </a:lnSpc>
              <a:spcBef>
                <a:spcPts val="1000"/>
              </a:spcBef>
              <a:spcAft>
                <a:spcPts val="0"/>
              </a:spcAft>
              <a:buClr>
                <a:srgbClr val="4472C4"/>
              </a:buClr>
              <a:buSzTx/>
              <a:buFont typeface="Wingdings" panose="05000000000000000000" pitchFamily="2" charset="2"/>
              <a:buNone/>
              <a:tabLst/>
              <a:defRPr/>
            </a:pP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Disponible :</a:t>
            </a:r>
          </a:p>
          <a:p>
            <a:pPr marL="285750" marR="0" lvl="0" indent="-285750" algn="l" defTabSz="914354" rtl="0" eaLnBrk="1" fontAlgn="auto" latinLnBrk="0" hangingPunct="1">
              <a:lnSpc>
                <a:spcPts val="2400"/>
              </a:lnSpc>
              <a:spcBef>
                <a:spcPts val="1000"/>
              </a:spcBef>
              <a:spcAft>
                <a:spcPts val="0"/>
              </a:spcAft>
              <a:buClr>
                <a:srgbClr val="4472C4"/>
              </a:buClr>
              <a:buSzTx/>
              <a:buFont typeface="Wingdings" panose="05000000000000000000" pitchFamily="2" charset="2"/>
              <a:buChar char="§"/>
              <a:tabLst/>
              <a:defRPr/>
            </a:pP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sur </a:t>
            </a:r>
            <a:r>
              <a:rPr kumimoji="0" lang="fr-FR" sz="1800" b="0" i="0" u="none" strike="noStrike" kern="1200" cap="none" spc="0" normalizeH="0" baseline="0" noProof="0" dirty="0" err="1">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M@gistere</a:t>
            </a: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 à privilégier pour les enseignants du public)</a:t>
            </a:r>
          </a:p>
          <a:p>
            <a:pPr lvl="0">
              <a:buClr>
                <a:srgbClr val="4472C4"/>
              </a:buClr>
              <a:defRPr/>
            </a:pP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sur la plateforme </a:t>
            </a: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hlinkClick r:id="rId3"/>
              </a:rPr>
              <a:t>OPPBTP</a:t>
            </a:r>
            <a:r>
              <a:rPr kumimoji="0" lang="fr-FR" sz="1800" b="0" i="0" u="none" strike="noStrike" kern="1200" cap="none" spc="0" normalizeH="0" baseline="0" noProof="0" dirty="0">
                <a:ln>
                  <a:noFill/>
                </a:ln>
                <a:solidFill>
                  <a:sysClr val="windowText" lastClr="000000"/>
                </a:solidFill>
                <a:effectLst/>
                <a:uLnTx/>
                <a:uFillTx/>
                <a:latin typeface="Arial" panose="020B0604020202020204" pitchFamily="34" charset="0"/>
                <a:ea typeface="Verdana" panose="020B0604030504040204" pitchFamily="34" charset="0"/>
                <a:cs typeface="Arial" panose="020B0604020202020204" pitchFamily="34" charset="0"/>
              </a:rPr>
              <a:t> par le lien </a:t>
            </a:r>
            <a:r>
              <a:rPr lang="fr-FR" sz="1800" dirty="0">
                <a:solidFill>
                  <a:sysClr val="windowText" lastClr="000000"/>
                </a:solidFill>
              </a:rPr>
              <a:t>d’inscription </a:t>
            </a:r>
            <a:r>
              <a:rPr lang="fr-FR" sz="1800" dirty="0">
                <a:solidFill>
                  <a:sysClr val="windowText" lastClr="000000"/>
                </a:solidFill>
                <a:hlinkClick r:id="rId4"/>
              </a:rPr>
              <a:t>https://bit.ly/formationIPR</a:t>
            </a:r>
            <a:endParaRPr lang="fr-FR" sz="1800" dirty="0">
              <a:solidFill>
                <a:sysClr val="windowText" lastClr="000000"/>
              </a:solidFill>
            </a:endParaRPr>
          </a:p>
          <a:p>
            <a:pPr lvl="0">
              <a:buClr>
                <a:srgbClr val="4472C4"/>
              </a:buClr>
              <a:defRPr/>
            </a:pPr>
            <a:endParaRPr kumimoji="0" lang="fr-FR" sz="1800" b="0" i="0" u="none" strike="noStrike" kern="1200" cap="none" spc="0" normalizeH="0" baseline="0" noProof="0" dirty="0">
              <a:ln>
                <a:noFill/>
              </a:ln>
              <a:solidFill>
                <a:srgbClr val="0070C0"/>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346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2411760" y="307529"/>
            <a:ext cx="1961434" cy="461665"/>
          </a:xfrm>
          <a:prstGeom prst="rect">
            <a:avLst/>
          </a:prstGeom>
        </p:spPr>
        <p:txBody>
          <a:bodyPr wrap="none">
            <a:spAutoFit/>
          </a:bodyPr>
          <a:lstStyle/>
          <a:p>
            <a:r>
              <a:rPr lang="fr-FR" sz="2400" b="1" dirty="0">
                <a:solidFill>
                  <a:srgbClr val="0070C0"/>
                </a:solidFill>
              </a:rPr>
              <a:t>L’évaluation</a:t>
            </a:r>
          </a:p>
        </p:txBody>
      </p:sp>
      <p:pic>
        <p:nvPicPr>
          <p:cNvPr id="5" name="Image 4">
            <a:extLst>
              <a:ext uri="{FF2B5EF4-FFF2-40B4-BE49-F238E27FC236}">
                <a16:creationId xmlns:a16="http://schemas.microsoft.com/office/drawing/2014/main" id="{DC69484E-8973-4754-B5A1-06954265A712}"/>
              </a:ext>
            </a:extLst>
          </p:cNvPr>
          <p:cNvPicPr>
            <a:picLocks noChangeAspect="1"/>
          </p:cNvPicPr>
          <p:nvPr/>
        </p:nvPicPr>
        <p:blipFill>
          <a:blip r:embed="rId2"/>
          <a:stretch>
            <a:fillRect/>
          </a:stretch>
        </p:blipFill>
        <p:spPr>
          <a:xfrm>
            <a:off x="1115616" y="1419225"/>
            <a:ext cx="2924175" cy="2305050"/>
          </a:xfrm>
          <a:prstGeom prst="rect">
            <a:avLst/>
          </a:prstGeom>
        </p:spPr>
      </p:pic>
      <p:pic>
        <p:nvPicPr>
          <p:cNvPr id="8" name="Image 7">
            <a:extLst>
              <a:ext uri="{FF2B5EF4-FFF2-40B4-BE49-F238E27FC236}">
                <a16:creationId xmlns:a16="http://schemas.microsoft.com/office/drawing/2014/main" id="{EAB12F86-1636-48B5-97DB-FF87A0BBB0D1}"/>
              </a:ext>
            </a:extLst>
          </p:cNvPr>
          <p:cNvPicPr>
            <a:picLocks noChangeAspect="1"/>
          </p:cNvPicPr>
          <p:nvPr/>
        </p:nvPicPr>
        <p:blipFill>
          <a:blip r:embed="rId3"/>
          <a:stretch>
            <a:fillRect/>
          </a:stretch>
        </p:blipFill>
        <p:spPr>
          <a:xfrm>
            <a:off x="5104211" y="1299972"/>
            <a:ext cx="3505200" cy="2952750"/>
          </a:xfrm>
          <a:prstGeom prst="rect">
            <a:avLst/>
          </a:prstGeom>
        </p:spPr>
      </p:pic>
      <p:pic>
        <p:nvPicPr>
          <p:cNvPr id="9" name="Image 8">
            <a:extLst>
              <a:ext uri="{FF2B5EF4-FFF2-40B4-BE49-F238E27FC236}">
                <a16:creationId xmlns:a16="http://schemas.microsoft.com/office/drawing/2014/main" id="{31E6238B-38DE-4122-873F-4049624136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1383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772D98BD-00F3-4D5B-A1D0-32ECB6376308}"/>
              </a:ext>
            </a:extLst>
          </p:cNvPr>
          <p:cNvSpPr/>
          <p:nvPr/>
        </p:nvSpPr>
        <p:spPr>
          <a:xfrm>
            <a:off x="2411760" y="307529"/>
            <a:ext cx="4390946" cy="461665"/>
          </a:xfrm>
          <a:prstGeom prst="rect">
            <a:avLst/>
          </a:prstGeom>
        </p:spPr>
        <p:txBody>
          <a:bodyPr wrap="none">
            <a:spAutoFit/>
          </a:bodyPr>
          <a:lstStyle/>
          <a:p>
            <a:r>
              <a:rPr lang="fr-FR" sz="2400" b="1" dirty="0">
                <a:solidFill>
                  <a:srgbClr val="0070C0"/>
                </a:solidFill>
              </a:rPr>
              <a:t>Les autres actions possibles</a:t>
            </a:r>
          </a:p>
        </p:txBody>
      </p:sp>
      <p:sp>
        <p:nvSpPr>
          <p:cNvPr id="5" name="Espace réservé du contenu 4">
            <a:extLst>
              <a:ext uri="{FF2B5EF4-FFF2-40B4-BE49-F238E27FC236}">
                <a16:creationId xmlns:a16="http://schemas.microsoft.com/office/drawing/2014/main" id="{DC850FB8-C0BD-4CB1-B628-D9759D2C6E07}"/>
              </a:ext>
            </a:extLst>
          </p:cNvPr>
          <p:cNvSpPr txBox="1">
            <a:spLocks/>
          </p:cNvSpPr>
          <p:nvPr/>
        </p:nvSpPr>
        <p:spPr>
          <a:xfrm>
            <a:off x="424741" y="1707654"/>
            <a:ext cx="8402997"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kern="12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365125" indent="-134938" algn="l" defTabSz="914400" rtl="0" eaLnBrk="1" latinLnBrk="0" hangingPunct="1">
              <a:lnSpc>
                <a:spcPts val="2400"/>
              </a:lnSpc>
              <a:spcBef>
                <a:spcPts val="500"/>
              </a:spcBef>
              <a:buClr>
                <a:schemeClr val="accent1"/>
              </a:buClr>
              <a:buFont typeface="Arial" panose="020B0604020202020204" pitchFamily="34" charset="0"/>
              <a:buChar char="•"/>
              <a:tabLst/>
              <a:defRPr sz="2000" kern="1200">
                <a:solidFill>
                  <a:schemeClr val="tx1"/>
                </a:solidFill>
                <a:latin typeface="+mn-lt"/>
                <a:ea typeface="Verdana" panose="020B0604030504040204" pitchFamily="34" charset="0"/>
                <a:cs typeface="Verdana" panose="020B0604030504040204" pitchFamily="34" charset="0"/>
              </a:defRPr>
            </a:lvl2pPr>
            <a:lvl3pPr marL="1142942" indent="-228589" algn="l" defTabSz="914400" rtl="0" eaLnBrk="1" latinLnBrk="0" hangingPunct="1">
              <a:lnSpc>
                <a:spcPts val="2400"/>
              </a:lnSpc>
              <a:spcBef>
                <a:spcPts val="500"/>
              </a:spcBef>
              <a:buClr>
                <a:schemeClr val="accent1"/>
              </a:buClr>
              <a:buFont typeface="Courier New" panose="02070309020205020404" pitchFamily="49" charset="0"/>
              <a:buChar char="o"/>
              <a:defRPr sz="1800" kern="1200">
                <a:solidFill>
                  <a:schemeClr val="tx1"/>
                </a:solidFill>
                <a:latin typeface="+mn-lt"/>
                <a:ea typeface="Verdana" panose="020B0604030504040204" pitchFamily="34" charset="0"/>
                <a:cs typeface="Arial" panose="020B0604020202020204" pitchFamily="34" charset="0"/>
              </a:defRPr>
            </a:lvl3pPr>
            <a:lvl4pPr marL="1600200" indent="-228600" algn="l" defTabSz="914400" rtl="0" eaLnBrk="1" latinLnBrk="0" hangingPunct="1">
              <a:lnSpc>
                <a:spcPts val="2400"/>
              </a:lnSpc>
              <a:spcBef>
                <a:spcPts val="500"/>
              </a:spcBef>
              <a:buClr>
                <a:schemeClr val="accent1"/>
              </a:buClr>
              <a:buFont typeface="Arial" panose="020B0604020202020204" pitchFamily="34" charset="0"/>
              <a:buChar char="•"/>
              <a:defRPr sz="1800" kern="1200">
                <a:solidFill>
                  <a:schemeClr val="tx1"/>
                </a:solidFill>
                <a:latin typeface="+mn-lt"/>
                <a:ea typeface="Verdana" panose="020B0604030504040204" pitchFamily="34" charset="0"/>
                <a:cs typeface="Arial" panose="020B0604020202020204" pitchFamily="34" charset="0"/>
              </a:defRPr>
            </a:lvl4pPr>
            <a:lvl5pPr marL="2057400" indent="-228600" algn="l" defTabSz="914400" rtl="0" eaLnBrk="1" latinLnBrk="0" hangingPunct="1">
              <a:lnSpc>
                <a:spcPts val="2400"/>
              </a:lnSpc>
              <a:spcBef>
                <a:spcPts val="500"/>
              </a:spcBef>
              <a:buClr>
                <a:schemeClr val="accent1"/>
              </a:buClr>
              <a:buFont typeface="Arial" panose="020B0604020202020204" pitchFamily="34" charset="0"/>
              <a:buChar char="•"/>
              <a:defRPr sz="1800" kern="1200">
                <a:solidFill>
                  <a:schemeClr val="tx1"/>
                </a:solidFill>
                <a:latin typeface="+mn-lt"/>
                <a:ea typeface="Verdana" panose="020B0604030504040204" pitchFamily="34" charset="0"/>
                <a:cs typeface="Arial" panose="020B0604020202020204" pitchFamily="34" charset="0"/>
              </a:defRPr>
            </a:lvl5pPr>
            <a:lvl6pPr marL="2286000" indent="0" algn="l" defTabSz="914400" rtl="0" eaLnBrk="1" latinLnBrk="0" hangingPunct="1">
              <a:lnSpc>
                <a:spcPts val="2400"/>
              </a:lnSpc>
              <a:spcBef>
                <a:spcPts val="500"/>
              </a:spcBef>
              <a:buClr>
                <a:schemeClr val="accent1"/>
              </a:buClr>
              <a:buFont typeface="Arial" panose="020B0604020202020204" pitchFamily="34" charset="0"/>
              <a:buNone/>
              <a:defRPr sz="1100" kern="1200">
                <a:solidFill>
                  <a:schemeClr val="tx1"/>
                </a:solidFill>
                <a:latin typeface="+mj-lt"/>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354" rtl="0" eaLnBrk="1" fontAlgn="auto" latinLnBrk="0" hangingPunct="1">
              <a:lnSpc>
                <a:spcPts val="2400"/>
              </a:lnSpc>
              <a:spcBef>
                <a:spcPts val="1000"/>
              </a:spcBef>
              <a:spcAft>
                <a:spcPts val="0"/>
              </a:spcAft>
              <a:buClr>
                <a:srgbClr val="E53842"/>
              </a:buClr>
              <a:buSzTx/>
              <a:buFont typeface="Wingdings" panose="05000000000000000000" pitchFamily="2" charset="2"/>
              <a:buChar char="§"/>
              <a:tabLst/>
              <a:defRPr/>
            </a:pPr>
            <a:r>
              <a:rPr kumimoji="0" lang="fr-FR" sz="1800" b="0" i="0" u="none" strike="noStrike" kern="1200" cap="none" spc="0" normalizeH="0" baseline="0" noProof="0">
                <a:ln>
                  <a:noFill/>
                </a:ln>
                <a:solidFill>
                  <a:srgbClr val="53565A"/>
                </a:solidFill>
                <a:effectLst/>
                <a:uLnTx/>
                <a:uFillTx/>
                <a:latin typeface="Arial" panose="020B0604020202020204" pitchFamily="34" charset="0"/>
                <a:ea typeface="Verdana" panose="020B0604030504040204" pitchFamily="34" charset="0"/>
                <a:cs typeface="Arial" panose="020B0604020202020204" pitchFamily="34" charset="0"/>
              </a:rPr>
              <a:t>Accompagnement des établissements dans une démarche adaptée d’amélioration de la santé et la sécurité au sein de ses locaux</a:t>
            </a:r>
          </a:p>
          <a:p>
            <a:pPr marL="0" marR="0" lvl="0" indent="0" algn="l" defTabSz="914354" rtl="0" eaLnBrk="1" fontAlgn="auto" latinLnBrk="0" hangingPunct="1">
              <a:lnSpc>
                <a:spcPts val="2400"/>
              </a:lnSpc>
              <a:spcBef>
                <a:spcPts val="1000"/>
              </a:spcBef>
              <a:spcAft>
                <a:spcPts val="0"/>
              </a:spcAft>
              <a:buClr>
                <a:srgbClr val="E53842"/>
              </a:buClr>
              <a:buSzTx/>
              <a:buFont typeface="Wingdings" panose="05000000000000000000" pitchFamily="2" charset="2"/>
              <a:buNone/>
              <a:tabLst/>
              <a:defRPr/>
            </a:pPr>
            <a:endParaRPr kumimoji="0" lang="fr-FR" sz="1800" b="0" i="0" u="none" strike="noStrike" kern="1200" cap="none" spc="0" normalizeH="0" baseline="0" noProof="0">
              <a:ln>
                <a:noFill/>
              </a:ln>
              <a:solidFill>
                <a:srgbClr val="53565A"/>
              </a:solidFill>
              <a:effectLst/>
              <a:uLnTx/>
              <a:uFillTx/>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914354" rtl="0" eaLnBrk="1" fontAlgn="auto" latinLnBrk="0" hangingPunct="1">
              <a:lnSpc>
                <a:spcPts val="2400"/>
              </a:lnSpc>
              <a:spcBef>
                <a:spcPts val="1000"/>
              </a:spcBef>
              <a:spcAft>
                <a:spcPts val="0"/>
              </a:spcAft>
              <a:buClr>
                <a:srgbClr val="E53842"/>
              </a:buClr>
              <a:buSzTx/>
              <a:buFont typeface="Wingdings" panose="05000000000000000000" pitchFamily="2" charset="2"/>
              <a:buChar char="§"/>
              <a:tabLst/>
              <a:defRPr/>
            </a:pPr>
            <a:r>
              <a:rPr kumimoji="0" lang="fr-FR" sz="1800" b="0" i="0" u="none" strike="noStrike" kern="1200" cap="none" spc="0" normalizeH="0" baseline="0" noProof="0">
                <a:ln>
                  <a:noFill/>
                </a:ln>
                <a:solidFill>
                  <a:srgbClr val="53565A"/>
                </a:solidFill>
                <a:effectLst/>
                <a:uLnTx/>
                <a:uFillTx/>
                <a:latin typeface="Arial" panose="020B0604020202020204" pitchFamily="34" charset="0"/>
                <a:ea typeface="Calibri" panose="020F0502020204030204" pitchFamily="34" charset="0"/>
                <a:cs typeface="Times New Roman" panose="02020603050405020304" pitchFamily="18" charset="0"/>
              </a:rPr>
              <a:t>Une offre de formation à distance pour les équipes de direction afin de les engager sur la création d’un projet pédagogique prévention avec leur équipe d’enseignants. (offre en cours de construction)</a:t>
            </a:r>
            <a:endParaRPr kumimoji="0" lang="fr-FR" sz="1800" b="0" i="0" u="none" strike="noStrike" kern="1200" cap="none" spc="0" normalizeH="0" baseline="0" noProof="0">
              <a:ln>
                <a:noFill/>
              </a:ln>
              <a:solidFill>
                <a:srgbClr val="53565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54" rtl="0" eaLnBrk="1" fontAlgn="auto" latinLnBrk="0" hangingPunct="1">
              <a:lnSpc>
                <a:spcPts val="2400"/>
              </a:lnSpc>
              <a:spcBef>
                <a:spcPts val="1000"/>
              </a:spcBef>
              <a:spcAft>
                <a:spcPts val="0"/>
              </a:spcAft>
              <a:buClr>
                <a:srgbClr val="E53842"/>
              </a:buClr>
              <a:buSzTx/>
              <a:buFont typeface="Wingdings" panose="05000000000000000000" pitchFamily="2" charset="2"/>
              <a:buChar char="§"/>
              <a:tabLst/>
              <a:defRPr/>
            </a:pPr>
            <a:endParaRPr kumimoji="0" lang="fr-FR" sz="1800" b="0" i="0" u="none" strike="noStrike" kern="1200" cap="none" spc="0" normalizeH="0" baseline="0" noProof="0" dirty="0">
              <a:ln>
                <a:noFill/>
              </a:ln>
              <a:solidFill>
                <a:srgbClr val="53565A"/>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7" name="Image 6">
            <a:extLst>
              <a:ext uri="{FF2B5EF4-FFF2-40B4-BE49-F238E27FC236}">
                <a16:creationId xmlns:a16="http://schemas.microsoft.com/office/drawing/2014/main" id="{367805D4-A251-40CE-AC60-4B9F73EAA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0352" y="307529"/>
            <a:ext cx="1126604" cy="227916"/>
          </a:xfrm>
          <a:prstGeom prst="rect">
            <a:avLst/>
          </a:prstGeom>
        </p:spPr>
      </p:pic>
    </p:spTree>
    <p:extLst>
      <p:ext uri="{BB962C8B-B14F-4D97-AF65-F5344CB8AC3E}">
        <p14:creationId xmlns:p14="http://schemas.microsoft.com/office/powerpoint/2010/main" val="50561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79318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8E09EA16-B2A2-CB40-8BBD-2CBF7D8D5E22}"/>
              </a:ext>
            </a:extLst>
          </p:cNvPr>
          <p:cNvSpPr/>
          <p:nvPr/>
        </p:nvSpPr>
        <p:spPr>
          <a:xfrm>
            <a:off x="1763688" y="771550"/>
            <a:ext cx="6408712" cy="4001095"/>
          </a:xfrm>
          <a:prstGeom prst="rect">
            <a:avLst/>
          </a:prstGeom>
        </p:spPr>
        <p:txBody>
          <a:bodyPr wrap="square">
            <a:spAutoFit/>
          </a:bodyPr>
          <a:lstStyle/>
          <a:p>
            <a:pPr algn="ctr"/>
            <a:r>
              <a:rPr lang="fr-FR" sz="1400" b="1" dirty="0"/>
              <a:t>Présentation des 5 spécialités de CAP rénovées</a:t>
            </a:r>
          </a:p>
          <a:p>
            <a:pPr algn="ctr"/>
            <a:r>
              <a:rPr lang="fr-FR" altLang="fr-FR" sz="1400" dirty="0"/>
              <a:t>Arrêté de création du 30 mars 2021</a:t>
            </a:r>
          </a:p>
          <a:p>
            <a:endParaRPr lang="fr-FR" sz="1200" b="1" dirty="0"/>
          </a:p>
          <a:p>
            <a:r>
              <a:rPr lang="fr-FR" sz="1400" dirty="0"/>
              <a:t>CAP Couvreur </a:t>
            </a:r>
          </a:p>
          <a:p>
            <a:r>
              <a:rPr lang="fr-FR" sz="1400" dirty="0"/>
              <a:t>(</a:t>
            </a:r>
            <a:r>
              <a:rPr lang="fr-FR" sz="1400" b="1" dirty="0"/>
              <a:t>Philippe VERPLANCKE,</a:t>
            </a:r>
            <a:r>
              <a:rPr lang="fr-FR" sz="1400" dirty="0"/>
              <a:t> IEN ET/STI, académie de Bordeaux)</a:t>
            </a:r>
          </a:p>
          <a:p>
            <a:r>
              <a:rPr lang="fr-FR" sz="1400" dirty="0"/>
              <a:t> </a:t>
            </a:r>
          </a:p>
          <a:p>
            <a:r>
              <a:rPr lang="fr-FR" sz="1400" dirty="0"/>
              <a:t>CAP Métallier </a:t>
            </a:r>
          </a:p>
          <a:p>
            <a:r>
              <a:rPr lang="fr-FR" sz="1400" dirty="0"/>
              <a:t>(</a:t>
            </a:r>
            <a:r>
              <a:rPr lang="fr-FR" sz="1400" b="1" dirty="0"/>
              <a:t>M. Valdemar DO PAÇO,</a:t>
            </a:r>
            <a:r>
              <a:rPr lang="fr-FR" sz="1400" dirty="0"/>
              <a:t> IEN ET/STI, académie d’Amiens)</a:t>
            </a:r>
          </a:p>
          <a:p>
            <a:br>
              <a:rPr lang="fr-FR" sz="1400" b="1" dirty="0"/>
            </a:br>
            <a:r>
              <a:rPr lang="fr-FR" sz="1400" b="1" dirty="0"/>
              <a:t> </a:t>
            </a:r>
            <a:r>
              <a:rPr lang="fr-FR" sz="1400" dirty="0"/>
              <a:t>CAP Interventions en maintenance technique des bâtiments</a:t>
            </a:r>
          </a:p>
          <a:p>
            <a:r>
              <a:rPr lang="fr-FR" sz="1400" dirty="0"/>
              <a:t>(</a:t>
            </a:r>
            <a:r>
              <a:rPr lang="fr-FR" sz="1400" b="1" dirty="0" err="1"/>
              <a:t>Azzouz</a:t>
            </a:r>
            <a:r>
              <a:rPr lang="fr-FR" sz="1400" b="1" dirty="0"/>
              <a:t> SAMAÏ, </a:t>
            </a:r>
            <a:r>
              <a:rPr lang="fr-FR" sz="1400" dirty="0"/>
              <a:t>IEN ET/STI, académie de Versailles)</a:t>
            </a:r>
          </a:p>
          <a:p>
            <a:r>
              <a:rPr lang="fr-FR" sz="1400" dirty="0"/>
              <a:t> </a:t>
            </a:r>
          </a:p>
          <a:p>
            <a:r>
              <a:rPr lang="fr-FR" sz="1400" dirty="0"/>
              <a:t>CAP Constructeur de routes et d’aménagements urbains </a:t>
            </a:r>
          </a:p>
          <a:p>
            <a:r>
              <a:rPr lang="fr-FR" sz="1400" dirty="0"/>
              <a:t>(</a:t>
            </a:r>
            <a:r>
              <a:rPr lang="fr-FR" sz="1400" b="1" dirty="0"/>
              <a:t>Fabrice POUPON</a:t>
            </a:r>
            <a:r>
              <a:rPr lang="fr-FR" sz="1400" dirty="0"/>
              <a:t>, IEN ET/STI, académie de Dijon)</a:t>
            </a:r>
          </a:p>
          <a:p>
            <a:r>
              <a:rPr lang="fr-FR" sz="1400" dirty="0"/>
              <a:t> </a:t>
            </a:r>
          </a:p>
          <a:p>
            <a:r>
              <a:rPr lang="fr-FR" sz="1400" dirty="0"/>
              <a:t>CAP Maçon </a:t>
            </a:r>
          </a:p>
          <a:p>
            <a:r>
              <a:rPr lang="fr-FR" sz="1400" dirty="0"/>
              <a:t>(</a:t>
            </a:r>
            <a:r>
              <a:rPr lang="fr-FR" sz="1400" b="1" dirty="0"/>
              <a:t>Pierre-Emmanuel BENA, </a:t>
            </a:r>
            <a:r>
              <a:rPr lang="fr-FR" sz="1400" dirty="0"/>
              <a:t>IEN ET/STI, académie de Dijon)</a:t>
            </a:r>
          </a:p>
          <a:p>
            <a:endParaRPr lang="fr-FR" dirty="0"/>
          </a:p>
        </p:txBody>
      </p:sp>
    </p:spTree>
    <p:extLst>
      <p:ext uri="{BB962C8B-B14F-4D97-AF65-F5344CB8AC3E}">
        <p14:creationId xmlns:p14="http://schemas.microsoft.com/office/powerpoint/2010/main" val="664537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95625"/>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8" name="Titre 1">
            <a:extLst>
              <a:ext uri="{FF2B5EF4-FFF2-40B4-BE49-F238E27FC236}">
                <a16:creationId xmlns:a16="http://schemas.microsoft.com/office/drawing/2014/main" id="{CC0F3718-E689-4E51-873A-DD53F29E141D}"/>
              </a:ext>
            </a:extLst>
          </p:cNvPr>
          <p:cNvSpPr txBox="1">
            <a:spLocks/>
          </p:cNvSpPr>
          <p:nvPr/>
        </p:nvSpPr>
        <p:spPr bwMode="auto">
          <a:xfrm>
            <a:off x="2267744" y="1130835"/>
            <a:ext cx="5382488" cy="407081"/>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lvl1pPr algn="ctr" defTabSz="457200" rtl="0" eaLnBrk="1" fontAlgn="base" latinLnBrk="0" hangingPunct="1">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Narrow" pitchFamily="34" charset="0"/>
              </a:defRPr>
            </a:lvl2pPr>
            <a:lvl3pPr algn="ctr" rtl="0" eaLnBrk="0" fontAlgn="base" hangingPunct="0">
              <a:spcBef>
                <a:spcPct val="0"/>
              </a:spcBef>
              <a:spcAft>
                <a:spcPct val="0"/>
              </a:spcAft>
              <a:defRPr sz="4400">
                <a:solidFill>
                  <a:schemeClr val="tx2"/>
                </a:solidFill>
                <a:latin typeface="Arial Narrow" pitchFamily="34" charset="0"/>
              </a:defRPr>
            </a:lvl3pPr>
            <a:lvl4pPr algn="ctr" rtl="0" eaLnBrk="0" fontAlgn="base" hangingPunct="0">
              <a:spcBef>
                <a:spcPct val="0"/>
              </a:spcBef>
              <a:spcAft>
                <a:spcPct val="0"/>
              </a:spcAft>
              <a:defRPr sz="4400">
                <a:solidFill>
                  <a:schemeClr val="tx2"/>
                </a:solidFill>
                <a:latin typeface="Arial Narrow" pitchFamily="34" charset="0"/>
              </a:defRPr>
            </a:lvl4pPr>
            <a:lvl5pPr algn="ctr" rtl="0" eaLnBrk="0" fontAlgn="base" hangingPunct="0">
              <a:spcBef>
                <a:spcPct val="0"/>
              </a:spcBef>
              <a:spcAft>
                <a:spcPct val="0"/>
              </a:spcAft>
              <a:defRPr sz="4400">
                <a:solidFill>
                  <a:schemeClr val="tx2"/>
                </a:solidFill>
                <a:latin typeface="Arial Narrow" pitchFamily="34" charset="0"/>
              </a:defRPr>
            </a:lvl5pPr>
            <a:lvl6pPr marL="457200" algn="ctr" rtl="0" fontAlgn="base">
              <a:spcBef>
                <a:spcPct val="0"/>
              </a:spcBef>
              <a:spcAft>
                <a:spcPct val="0"/>
              </a:spcAft>
              <a:defRPr sz="4400">
                <a:solidFill>
                  <a:schemeClr val="tx2"/>
                </a:solidFill>
                <a:latin typeface="Arial Narrow" pitchFamily="34" charset="0"/>
              </a:defRPr>
            </a:lvl6pPr>
            <a:lvl7pPr marL="914400" algn="ctr" rtl="0" fontAlgn="base">
              <a:spcBef>
                <a:spcPct val="0"/>
              </a:spcBef>
              <a:spcAft>
                <a:spcPct val="0"/>
              </a:spcAft>
              <a:defRPr sz="4400">
                <a:solidFill>
                  <a:schemeClr val="tx2"/>
                </a:solidFill>
                <a:latin typeface="Arial Narrow" pitchFamily="34" charset="0"/>
              </a:defRPr>
            </a:lvl7pPr>
            <a:lvl8pPr marL="1371600" algn="ctr" rtl="0" fontAlgn="base">
              <a:spcBef>
                <a:spcPct val="0"/>
              </a:spcBef>
              <a:spcAft>
                <a:spcPct val="0"/>
              </a:spcAft>
              <a:defRPr sz="4400">
                <a:solidFill>
                  <a:schemeClr val="tx2"/>
                </a:solidFill>
                <a:latin typeface="Arial Narrow" pitchFamily="34" charset="0"/>
              </a:defRPr>
            </a:lvl8pPr>
            <a:lvl9pPr marL="1828800" algn="ctr" rtl="0" fontAlgn="base">
              <a:spcBef>
                <a:spcPct val="0"/>
              </a:spcBef>
              <a:spcAft>
                <a:spcPct val="0"/>
              </a:spcAft>
              <a:defRPr sz="4400">
                <a:solidFill>
                  <a:schemeClr val="tx2"/>
                </a:solidFill>
                <a:latin typeface="Arial Narrow" pitchFamily="34" charset="0"/>
              </a:defRPr>
            </a:lvl9pPr>
          </a:lstStyle>
          <a:p>
            <a:r>
              <a:rPr lang="fr-FR" sz="2800" b="1" dirty="0">
                <a:latin typeface="Arial" panose="020B0604020202020204" pitchFamily="34" charset="0"/>
                <a:cs typeface="Arial" panose="020B0604020202020204" pitchFamily="34" charset="0"/>
              </a:rPr>
              <a:t>Le contexte professionnel</a:t>
            </a:r>
          </a:p>
        </p:txBody>
      </p:sp>
      <p:sp>
        <p:nvSpPr>
          <p:cNvPr id="9" name="Rectangle 8">
            <a:extLst>
              <a:ext uri="{FF2B5EF4-FFF2-40B4-BE49-F238E27FC236}">
                <a16:creationId xmlns:a16="http://schemas.microsoft.com/office/drawing/2014/main" id="{4B0AA6CE-6701-4048-99BF-3917E3C20E39}"/>
              </a:ext>
            </a:extLst>
          </p:cNvPr>
          <p:cNvSpPr/>
          <p:nvPr/>
        </p:nvSpPr>
        <p:spPr>
          <a:xfrm>
            <a:off x="447703" y="1605811"/>
            <a:ext cx="8294472" cy="584775"/>
          </a:xfrm>
          <a:prstGeom prst="rect">
            <a:avLst/>
          </a:prstGeom>
        </p:spPr>
        <p:txBody>
          <a:bodyPr wrap="square" anchor="ctr">
            <a:spAutoFit/>
          </a:bodyPr>
          <a:lstStyle/>
          <a:p>
            <a:pPr marL="342900" indent="-342900" algn="just">
              <a:buFont typeface="Wingdings" panose="05000000000000000000" pitchFamily="2" charset="2"/>
              <a:buChar char="Ø"/>
            </a:pPr>
            <a:r>
              <a:rPr lang="fr-FR" sz="1600" dirty="0">
                <a:latin typeface="Arial" panose="020B0604020202020204" pitchFamily="34" charset="0"/>
                <a:cs typeface="Arial" panose="020B0604020202020204" pitchFamily="34" charset="0"/>
              </a:rPr>
              <a:t>mettre en œuvre des éléments de couverture de toutes natures (essentiellement ardoises, tuiles…)</a:t>
            </a:r>
          </a:p>
        </p:txBody>
      </p:sp>
      <p:sp>
        <p:nvSpPr>
          <p:cNvPr id="10" name="Espace réservé du contenu 2">
            <a:extLst>
              <a:ext uri="{FF2B5EF4-FFF2-40B4-BE49-F238E27FC236}">
                <a16:creationId xmlns:a16="http://schemas.microsoft.com/office/drawing/2014/main" id="{A6CD54D8-45DC-45B9-AC7C-978AE379F024}"/>
              </a:ext>
            </a:extLst>
          </p:cNvPr>
          <p:cNvSpPr txBox="1">
            <a:spLocks/>
          </p:cNvSpPr>
          <p:nvPr/>
        </p:nvSpPr>
        <p:spPr>
          <a:xfrm>
            <a:off x="447702" y="2250995"/>
            <a:ext cx="8216139" cy="432047"/>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fr-FR" sz="1600" dirty="0">
                <a:latin typeface="Arial" panose="020B0604020202020204" pitchFamily="34" charset="0"/>
                <a:cs typeface="Arial" panose="020B0604020202020204" pitchFamily="34" charset="0"/>
              </a:rPr>
              <a:t>poser</a:t>
            </a:r>
            <a:r>
              <a:rPr lang="fr-FR" sz="1600" dirty="0">
                <a:solidFill>
                  <a:srgbClr val="631311"/>
                </a:solidFill>
                <a:latin typeface="Segoe Print" panose="02000800000000000000" pitchFamily="2" charset="0"/>
              </a:rPr>
              <a:t> </a:t>
            </a:r>
            <a:r>
              <a:rPr lang="fr-FR" sz="1600" dirty="0">
                <a:latin typeface="Arial" panose="020B0604020202020204" pitchFamily="34" charset="0"/>
                <a:cs typeface="Arial" panose="020B0604020202020204" pitchFamily="34" charset="0"/>
              </a:rPr>
              <a:t>des accessoires de ventilation, de collecte et d’évacuation des eaux pluviales réalisés en métal</a:t>
            </a:r>
          </a:p>
        </p:txBody>
      </p:sp>
      <p:sp>
        <p:nvSpPr>
          <p:cNvPr id="11" name="Espace réservé du contenu 2">
            <a:extLst>
              <a:ext uri="{FF2B5EF4-FFF2-40B4-BE49-F238E27FC236}">
                <a16:creationId xmlns:a16="http://schemas.microsoft.com/office/drawing/2014/main" id="{CB7DDFFD-F9A3-4B8B-B89E-ED9E352267D3}"/>
              </a:ext>
            </a:extLst>
          </p:cNvPr>
          <p:cNvSpPr txBox="1">
            <a:spLocks/>
          </p:cNvSpPr>
          <p:nvPr/>
        </p:nvSpPr>
        <p:spPr>
          <a:xfrm>
            <a:off x="378185" y="3271503"/>
            <a:ext cx="6526986" cy="463312"/>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Ø"/>
            </a:pPr>
            <a:r>
              <a:rPr lang="fr-FR" sz="1600" dirty="0">
                <a:latin typeface="Arial" panose="020B0604020202020204" pitchFamily="34" charset="0"/>
                <a:ea typeface="Calibri" panose="020F0502020204030204" pitchFamily="34" charset="0"/>
              </a:rPr>
              <a:t>mettre</a:t>
            </a:r>
            <a:r>
              <a:rPr lang="fr-FR" sz="1600" dirty="0">
                <a:solidFill>
                  <a:srgbClr val="FF0000"/>
                </a:solidFill>
                <a:latin typeface="Arial" panose="020B0604020202020204" pitchFamily="34" charset="0"/>
                <a:ea typeface="Calibri" panose="020F0502020204030204" pitchFamily="34" charset="0"/>
              </a:rPr>
              <a:t> </a:t>
            </a:r>
            <a:r>
              <a:rPr lang="fr-FR" sz="1600" dirty="0">
                <a:latin typeface="Arial" panose="020B0604020202020204" pitchFamily="34" charset="0"/>
                <a:ea typeface="Calibri" panose="020F0502020204030204" pitchFamily="34" charset="0"/>
              </a:rPr>
              <a:t>en</a:t>
            </a:r>
            <a:r>
              <a:rPr lang="fr-FR" sz="1600" dirty="0">
                <a:solidFill>
                  <a:srgbClr val="FF0000"/>
                </a:solidFill>
                <a:latin typeface="Arial" panose="020B0604020202020204" pitchFamily="34" charset="0"/>
                <a:ea typeface="Calibri" panose="020F0502020204030204" pitchFamily="34" charset="0"/>
              </a:rPr>
              <a:t> </a:t>
            </a:r>
            <a:r>
              <a:rPr lang="fr-FR" sz="1600" dirty="0">
                <a:latin typeface="Arial" panose="020B0604020202020204" pitchFamily="34" charset="0"/>
                <a:ea typeface="Calibri" panose="020F0502020204030204" pitchFamily="34" charset="0"/>
              </a:rPr>
              <a:t>œuvre des fenêtres de toit</a:t>
            </a:r>
          </a:p>
        </p:txBody>
      </p:sp>
      <p:sp>
        <p:nvSpPr>
          <p:cNvPr id="12" name="Rectangle 11">
            <a:extLst>
              <a:ext uri="{FF2B5EF4-FFF2-40B4-BE49-F238E27FC236}">
                <a16:creationId xmlns:a16="http://schemas.microsoft.com/office/drawing/2014/main" id="{DED2F15E-3742-479A-99B2-74B903DA6918}"/>
              </a:ext>
            </a:extLst>
          </p:cNvPr>
          <p:cNvSpPr/>
          <p:nvPr/>
        </p:nvSpPr>
        <p:spPr>
          <a:xfrm>
            <a:off x="398549" y="2688373"/>
            <a:ext cx="8054276" cy="584775"/>
          </a:xfrm>
          <a:prstGeom prst="rect">
            <a:avLst/>
          </a:prstGeom>
        </p:spPr>
        <p:txBody>
          <a:bodyPr wrap="square" anchor="ctr">
            <a:spAutoFit/>
          </a:bodyPr>
          <a:lstStyle/>
          <a:p>
            <a:pPr marL="285750" indent="-285750" algn="just">
              <a:buFont typeface="Wingdings" panose="05000000000000000000" pitchFamily="2" charset="2"/>
              <a:buChar char="Ø"/>
            </a:pPr>
            <a:r>
              <a:rPr lang="fr-FR" sz="1600" dirty="0">
                <a:latin typeface="Segoe Print" panose="02000800000000000000" pitchFamily="2" charset="0"/>
              </a:rPr>
              <a:t> </a:t>
            </a:r>
            <a:r>
              <a:rPr lang="fr-FR" sz="1600" dirty="0">
                <a:latin typeface="Arial" panose="020B0604020202020204" pitchFamily="34" charset="0"/>
                <a:cs typeface="Arial" panose="020B0604020202020204" pitchFamily="34" charset="0"/>
              </a:rPr>
              <a:t>installer les écrans de sous-toiture et effectuer la pose de l'isolation thermique (ex: </a:t>
            </a:r>
            <a:r>
              <a:rPr lang="fr-FR" sz="1600" dirty="0" err="1">
                <a:latin typeface="Arial" panose="020B0604020202020204" pitchFamily="34" charset="0"/>
                <a:cs typeface="Arial" panose="020B0604020202020204" pitchFamily="34" charset="0"/>
              </a:rPr>
              <a:t>sarking</a:t>
            </a:r>
            <a:r>
              <a:rPr lang="fr-FR" sz="1600" dirty="0">
                <a:latin typeface="Arial" panose="020B0604020202020204" pitchFamily="34" charset="0"/>
                <a:cs typeface="Arial" panose="020B0604020202020204" pitchFamily="34" charset="0"/>
              </a:rPr>
              <a:t>…) </a:t>
            </a:r>
          </a:p>
        </p:txBody>
      </p:sp>
      <p:sp>
        <p:nvSpPr>
          <p:cNvPr id="13" name="Espace réservé du contenu 2">
            <a:extLst>
              <a:ext uri="{FF2B5EF4-FFF2-40B4-BE49-F238E27FC236}">
                <a16:creationId xmlns:a16="http://schemas.microsoft.com/office/drawing/2014/main" id="{6971A0E3-B635-4601-864C-DF8DC731669D}"/>
              </a:ext>
            </a:extLst>
          </p:cNvPr>
          <p:cNvSpPr txBox="1">
            <a:spLocks/>
          </p:cNvSpPr>
          <p:nvPr/>
        </p:nvSpPr>
        <p:spPr bwMode="auto">
          <a:xfrm>
            <a:off x="341907" y="4155829"/>
            <a:ext cx="842773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61800">
              <a:lnSpc>
                <a:spcPts val="23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réaliser des couvertures métalliques simples en bacs autoportants ou en bandes façonnées</a:t>
            </a:r>
            <a:r>
              <a:rPr lang="fr-FR" sz="1600" dirty="0"/>
              <a:t>. </a:t>
            </a:r>
          </a:p>
        </p:txBody>
      </p:sp>
      <p:sp>
        <p:nvSpPr>
          <p:cNvPr id="4" name="Rectangle 3">
            <a:extLst>
              <a:ext uri="{FF2B5EF4-FFF2-40B4-BE49-F238E27FC236}">
                <a16:creationId xmlns:a16="http://schemas.microsoft.com/office/drawing/2014/main" id="{8A21D1F9-E456-4C78-B989-891E40D5E631}"/>
              </a:ext>
            </a:extLst>
          </p:cNvPr>
          <p:cNvSpPr/>
          <p:nvPr/>
        </p:nvSpPr>
        <p:spPr>
          <a:xfrm>
            <a:off x="341907" y="3749551"/>
            <a:ext cx="5616624" cy="3277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Ø"/>
            </a:pPr>
            <a:r>
              <a:rPr lang="fr-FR" sz="1600" dirty="0">
                <a:latin typeface="Arial" panose="020B0604020202020204" pitchFamily="34" charset="0"/>
                <a:ea typeface="Calibri" panose="020F0502020204030204" pitchFamily="34" charset="0"/>
              </a:rPr>
              <a:t>installer</a:t>
            </a:r>
            <a:r>
              <a:rPr lang="fr-FR" sz="1600" dirty="0">
                <a:solidFill>
                  <a:srgbClr val="FF0000"/>
                </a:solidFill>
                <a:latin typeface="Arial" panose="020B0604020202020204" pitchFamily="34" charset="0"/>
                <a:ea typeface="Calibri" panose="020F0502020204030204" pitchFamily="34" charset="0"/>
              </a:rPr>
              <a:t> </a:t>
            </a:r>
            <a:r>
              <a:rPr lang="fr-FR" sz="1600" dirty="0">
                <a:latin typeface="Arial" panose="020B0604020202020204" pitchFamily="34" charset="0"/>
                <a:ea typeface="Calibri" panose="020F0502020204030204" pitchFamily="34" charset="0"/>
              </a:rPr>
              <a:t>de panneaux solaires sur les versants de toiture</a:t>
            </a:r>
            <a:endParaRPr lang="fr-FR" sz="1600" dirty="0"/>
          </a:p>
        </p:txBody>
      </p:sp>
      <p:sp>
        <p:nvSpPr>
          <p:cNvPr id="14" name="Espace réservé du pied de page 2">
            <a:extLst>
              <a:ext uri="{FF2B5EF4-FFF2-40B4-BE49-F238E27FC236}">
                <a16:creationId xmlns:a16="http://schemas.microsoft.com/office/drawing/2014/main" id="{A8A75FD4-6D40-1E4A-AA41-8F64BA1B1CF7}"/>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485789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95625"/>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graphicFrame>
        <p:nvGraphicFramePr>
          <p:cNvPr id="4" name="Tableau 3">
            <a:extLst>
              <a:ext uri="{FF2B5EF4-FFF2-40B4-BE49-F238E27FC236}">
                <a16:creationId xmlns:a16="http://schemas.microsoft.com/office/drawing/2014/main" id="{F3A80FD1-AB88-4EBD-855A-BFB73C6C3EE4}"/>
              </a:ext>
            </a:extLst>
          </p:cNvPr>
          <p:cNvGraphicFramePr>
            <a:graphicFrameLocks noGrp="1"/>
          </p:cNvGraphicFramePr>
          <p:nvPr>
            <p:extLst>
              <p:ext uri="{D42A27DB-BD31-4B8C-83A1-F6EECF244321}">
                <p14:modId xmlns:p14="http://schemas.microsoft.com/office/powerpoint/2010/main" val="3516042861"/>
              </p:ext>
            </p:extLst>
          </p:nvPr>
        </p:nvGraphicFramePr>
        <p:xfrm>
          <a:off x="1132693" y="1801751"/>
          <a:ext cx="7290800" cy="2021840"/>
        </p:xfrm>
        <a:graphic>
          <a:graphicData uri="http://schemas.openxmlformats.org/drawingml/2006/table">
            <a:tbl>
              <a:tblPr firstRow="1" bandRow="1">
                <a:tableStyleId>{21E4AEA4-8DFA-4A89-87EB-49C32662AFE0}</a:tableStyleId>
              </a:tblPr>
              <a:tblGrid>
                <a:gridCol w="3384376">
                  <a:extLst>
                    <a:ext uri="{9D8B030D-6E8A-4147-A177-3AD203B41FA5}">
                      <a16:colId xmlns:a16="http://schemas.microsoft.com/office/drawing/2014/main" val="3652026812"/>
                    </a:ext>
                  </a:extLst>
                </a:gridCol>
                <a:gridCol w="3906424">
                  <a:extLst>
                    <a:ext uri="{9D8B030D-6E8A-4147-A177-3AD203B41FA5}">
                      <a16:colId xmlns:a16="http://schemas.microsoft.com/office/drawing/2014/main" val="2105237461"/>
                    </a:ext>
                  </a:extLst>
                </a:gridCol>
              </a:tblGrid>
              <a:tr h="133216">
                <a:tc>
                  <a:txBody>
                    <a:bodyPr/>
                    <a:lstStyle/>
                    <a:p>
                      <a:pPr algn="l"/>
                      <a:r>
                        <a:rPr lang="fr-FR" dirty="0"/>
                        <a:t>TACHES</a:t>
                      </a:r>
                    </a:p>
                  </a:txBody>
                  <a:tcPr/>
                </a:tc>
                <a:tc>
                  <a:txBody>
                    <a:bodyPr/>
                    <a:lstStyle/>
                    <a:p>
                      <a:pPr algn="l"/>
                      <a:r>
                        <a:rPr lang="fr-FR" dirty="0"/>
                        <a:t>COMPETENCES</a:t>
                      </a:r>
                    </a:p>
                  </a:txBody>
                  <a:tcPr/>
                </a:tc>
                <a:extLst>
                  <a:ext uri="{0D108BD9-81ED-4DB2-BD59-A6C34878D82A}">
                    <a16:rowId xmlns:a16="http://schemas.microsoft.com/office/drawing/2014/main" val="1078276384"/>
                  </a:ext>
                </a:extLst>
              </a:tr>
              <a:tr h="370840">
                <a:tc>
                  <a:txBody>
                    <a:bodyPr/>
                    <a:lstStyle/>
                    <a:p>
                      <a:r>
                        <a:rPr lang="fr-FR" sz="1200" b="1" dirty="0"/>
                        <a:t>COMMUNICATION</a:t>
                      </a:r>
                    </a:p>
                  </a:txBody>
                  <a:tcPr anchor="ctr"/>
                </a:tc>
                <a:tc>
                  <a:txBody>
                    <a:bodyPr/>
                    <a:lstStyle/>
                    <a:p>
                      <a:pPr algn="l"/>
                      <a:r>
                        <a:rPr lang="fr-FR" sz="1200" kern="1200" dirty="0">
                          <a:solidFill>
                            <a:schemeClr val="dk1"/>
                          </a:solidFill>
                          <a:effectLst/>
                          <a:latin typeface="+mn-lt"/>
                          <a:ea typeface="+mn-ea"/>
                          <a:cs typeface="+mn-cs"/>
                        </a:rPr>
                        <a:t>COMMUNIQUER</a:t>
                      </a:r>
                      <a:endParaRPr lang="fr-FR" sz="1200" dirty="0"/>
                    </a:p>
                  </a:txBody>
                  <a:tcPr anchor="ctr"/>
                </a:tc>
                <a:extLst>
                  <a:ext uri="{0D108BD9-81ED-4DB2-BD59-A6C34878D82A}">
                    <a16:rowId xmlns:a16="http://schemas.microsoft.com/office/drawing/2014/main" val="2282278211"/>
                  </a:ext>
                </a:extLst>
              </a:tr>
              <a:tr h="370840">
                <a:tc>
                  <a:txBody>
                    <a:bodyPr/>
                    <a:lstStyle/>
                    <a:p>
                      <a:r>
                        <a:rPr lang="fr-FR" sz="1200" b="1" kern="1200" dirty="0">
                          <a:solidFill>
                            <a:schemeClr val="dk1"/>
                          </a:solidFill>
                          <a:effectLst/>
                          <a:latin typeface="+mn-lt"/>
                          <a:ea typeface="+mn-ea"/>
                          <a:cs typeface="+mn-cs"/>
                        </a:rPr>
                        <a:t>PRÉPARATION</a:t>
                      </a:r>
                      <a:endParaRPr lang="fr-FR" sz="1200" dirty="0"/>
                    </a:p>
                  </a:txBody>
                  <a:tcPr anchor="ctr"/>
                </a:tc>
                <a:tc>
                  <a:txBody>
                    <a:bodyPr/>
                    <a:lstStyle/>
                    <a:p>
                      <a:pPr algn="l"/>
                      <a:r>
                        <a:rPr lang="fr-FR" sz="1200" b="1" kern="1200" dirty="0">
                          <a:solidFill>
                            <a:schemeClr val="dk1"/>
                          </a:solidFill>
                          <a:effectLst/>
                          <a:latin typeface="+mn-lt"/>
                          <a:ea typeface="+mn-ea"/>
                          <a:cs typeface="+mn-cs"/>
                        </a:rPr>
                        <a:t>PRÉPARER</a:t>
                      </a:r>
                      <a:endParaRPr lang="fr-FR" sz="1200" dirty="0"/>
                    </a:p>
                  </a:txBody>
                  <a:tcPr anchor="ctr"/>
                </a:tc>
                <a:extLst>
                  <a:ext uri="{0D108BD9-81ED-4DB2-BD59-A6C34878D82A}">
                    <a16:rowId xmlns:a16="http://schemas.microsoft.com/office/drawing/2014/main" val="11121116"/>
                  </a:ext>
                </a:extLst>
              </a:tr>
              <a:tr h="370840">
                <a:tc>
                  <a:txBody>
                    <a:bodyPr/>
                    <a:lstStyle/>
                    <a:p>
                      <a:r>
                        <a:rPr lang="fr-FR" sz="1200" b="1" kern="1200" dirty="0">
                          <a:solidFill>
                            <a:schemeClr val="dk1"/>
                          </a:solidFill>
                          <a:effectLst/>
                          <a:latin typeface="+mn-lt"/>
                          <a:ea typeface="+mn-ea"/>
                          <a:cs typeface="+mn-cs"/>
                        </a:rPr>
                        <a:t>RÉALISATION ET CONTRÔLE D’UN OUVRAGE  COURANT</a:t>
                      </a:r>
                      <a:endParaRPr lang="fr-FR" sz="1200" dirty="0"/>
                    </a:p>
                  </a:txBody>
                  <a:tcPr anchor="ctr"/>
                </a:tc>
                <a:tc>
                  <a:txBody>
                    <a:bodyPr/>
                    <a:lstStyle/>
                    <a:p>
                      <a:pPr algn="l"/>
                      <a:r>
                        <a:rPr lang="fr-FR" sz="1200" b="1" kern="1200" dirty="0">
                          <a:solidFill>
                            <a:schemeClr val="dk1"/>
                          </a:solidFill>
                          <a:effectLst/>
                          <a:latin typeface="+mn-lt"/>
                          <a:ea typeface="+mn-ea"/>
                          <a:cs typeface="+mn-cs"/>
                        </a:rPr>
                        <a:t>RÉALISER</a:t>
                      </a:r>
                      <a:endParaRPr lang="fr-FR" sz="1200" dirty="0"/>
                    </a:p>
                  </a:txBody>
                  <a:tcPr anchor="ctr"/>
                </a:tc>
                <a:extLst>
                  <a:ext uri="{0D108BD9-81ED-4DB2-BD59-A6C34878D82A}">
                    <a16:rowId xmlns:a16="http://schemas.microsoft.com/office/drawing/2014/main" val="3155484416"/>
                  </a:ext>
                </a:extLst>
              </a:tr>
              <a:tr h="370840">
                <a:tc>
                  <a:txBody>
                    <a:bodyPr/>
                    <a:lstStyle/>
                    <a:p>
                      <a:r>
                        <a:rPr lang="fr-FR" sz="1200" b="1" dirty="0"/>
                        <a:t>RÉALISATION DE TRAVAUX SPÉCIFIQUES</a:t>
                      </a:r>
                    </a:p>
                  </a:txBody>
                  <a:tcPr anchor="ctr"/>
                </a:tc>
                <a:tc>
                  <a:txBody>
                    <a:bodyPr/>
                    <a:lstStyle/>
                    <a:p>
                      <a:pPr algn="l"/>
                      <a:r>
                        <a:rPr lang="fr-FR" sz="1200" b="1" kern="1200" dirty="0">
                          <a:solidFill>
                            <a:schemeClr val="dk1"/>
                          </a:solidFill>
                          <a:effectLst/>
                          <a:latin typeface="+mn-lt"/>
                          <a:ea typeface="+mn-ea"/>
                          <a:cs typeface="+mn-cs"/>
                        </a:rPr>
                        <a:t>CONTRÔLER   </a:t>
                      </a:r>
                      <a:endParaRPr lang="fr-FR" sz="1200" kern="1200" dirty="0">
                        <a:solidFill>
                          <a:schemeClr val="dk1"/>
                        </a:solidFill>
                        <a:effectLst/>
                        <a:latin typeface="+mn-lt"/>
                        <a:ea typeface="+mn-ea"/>
                        <a:cs typeface="+mn-cs"/>
                      </a:endParaRPr>
                    </a:p>
                    <a:p>
                      <a:pPr algn="l"/>
                      <a:r>
                        <a:rPr lang="fr-FR" sz="1200" b="1" kern="1200" dirty="0">
                          <a:solidFill>
                            <a:schemeClr val="dk1"/>
                          </a:solidFill>
                          <a:effectLst/>
                          <a:latin typeface="+mn-lt"/>
                          <a:ea typeface="+mn-ea"/>
                          <a:cs typeface="+mn-cs"/>
                        </a:rPr>
                        <a:t>REALISER DES TRAVAUX SPECIFIQUES</a:t>
                      </a:r>
                      <a:endParaRPr lang="fr-FR" sz="1200" dirty="0"/>
                    </a:p>
                  </a:txBody>
                  <a:tcPr anchor="ctr"/>
                </a:tc>
                <a:extLst>
                  <a:ext uri="{0D108BD9-81ED-4DB2-BD59-A6C34878D82A}">
                    <a16:rowId xmlns:a16="http://schemas.microsoft.com/office/drawing/2014/main" val="1032864825"/>
                  </a:ext>
                </a:extLst>
              </a:tr>
            </a:tbl>
          </a:graphicData>
        </a:graphic>
      </p:graphicFrame>
      <p:sp>
        <p:nvSpPr>
          <p:cNvPr id="5" name="ZoneTexte 4">
            <a:extLst>
              <a:ext uri="{FF2B5EF4-FFF2-40B4-BE49-F238E27FC236}">
                <a16:creationId xmlns:a16="http://schemas.microsoft.com/office/drawing/2014/main" id="{9BDAF02F-C2E2-4414-ABEA-342CE71EA2D0}"/>
              </a:ext>
            </a:extLst>
          </p:cNvPr>
          <p:cNvSpPr txBox="1"/>
          <p:nvPr/>
        </p:nvSpPr>
        <p:spPr>
          <a:xfrm>
            <a:off x="1619672" y="1211372"/>
            <a:ext cx="6908551" cy="369332"/>
          </a:xfrm>
          <a:prstGeom prst="rect">
            <a:avLst/>
          </a:prstGeom>
          <a:noFill/>
        </p:spPr>
        <p:txBody>
          <a:bodyPr wrap="square" rtlCol="0">
            <a:spAutoFit/>
          </a:bodyPr>
          <a:lstStyle/>
          <a:p>
            <a:r>
              <a:rPr lang="fr-FR" b="1" dirty="0">
                <a:solidFill>
                  <a:srgbClr val="7030A0"/>
                </a:solidFill>
              </a:rPr>
              <a:t>MISE EN RELATION DES TÂCHES ET DES COMPÉTENCES</a:t>
            </a:r>
            <a:endParaRPr lang="fr-FR" dirty="0"/>
          </a:p>
        </p:txBody>
      </p:sp>
      <p:sp>
        <p:nvSpPr>
          <p:cNvPr id="8" name="Espace réservé du pied de page 2">
            <a:extLst>
              <a:ext uri="{FF2B5EF4-FFF2-40B4-BE49-F238E27FC236}">
                <a16:creationId xmlns:a16="http://schemas.microsoft.com/office/drawing/2014/main" id="{08CD9261-914A-B044-9061-7C80DCF70832}"/>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260791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81680" y="48283"/>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9" name="ZoneTexte 8">
            <a:extLst>
              <a:ext uri="{FF2B5EF4-FFF2-40B4-BE49-F238E27FC236}">
                <a16:creationId xmlns:a16="http://schemas.microsoft.com/office/drawing/2014/main" id="{B6A11F45-382C-4E5F-B50E-1B87F1289A77}"/>
              </a:ext>
            </a:extLst>
          </p:cNvPr>
          <p:cNvSpPr txBox="1"/>
          <p:nvPr/>
        </p:nvSpPr>
        <p:spPr>
          <a:xfrm>
            <a:off x="685415" y="1682772"/>
            <a:ext cx="8333981" cy="369332"/>
          </a:xfrm>
          <a:prstGeom prst="rect">
            <a:avLst/>
          </a:prstGeom>
          <a:noFill/>
          <a:ln>
            <a:solidFill>
              <a:schemeClr val="tx1"/>
            </a:solidFill>
          </a:ln>
        </p:spPr>
        <p:txBody>
          <a:bodyPr wrap="square" rtlCol="0">
            <a:spAutoFit/>
          </a:bodyPr>
          <a:lstStyle/>
          <a:p>
            <a:r>
              <a:rPr lang="fr-FR" dirty="0"/>
              <a:t> </a:t>
            </a:r>
            <a:r>
              <a:rPr lang="fr-FR" sz="1200" b="1" dirty="0"/>
              <a:t>R408  Annexe 3 (Montage) et 5 (Utilisation) </a:t>
            </a:r>
          </a:p>
        </p:txBody>
      </p:sp>
      <p:sp>
        <p:nvSpPr>
          <p:cNvPr id="10" name="ZoneTexte 9">
            <a:extLst>
              <a:ext uri="{FF2B5EF4-FFF2-40B4-BE49-F238E27FC236}">
                <a16:creationId xmlns:a16="http://schemas.microsoft.com/office/drawing/2014/main" id="{E807312B-BE16-4C24-98DE-7B2BFCA03827}"/>
              </a:ext>
            </a:extLst>
          </p:cNvPr>
          <p:cNvSpPr txBox="1"/>
          <p:nvPr/>
        </p:nvSpPr>
        <p:spPr>
          <a:xfrm>
            <a:off x="656613" y="2368118"/>
            <a:ext cx="8362784" cy="461665"/>
          </a:xfrm>
          <a:prstGeom prst="rect">
            <a:avLst/>
          </a:prstGeom>
          <a:noFill/>
          <a:ln>
            <a:solidFill>
              <a:schemeClr val="tx1"/>
            </a:solidFill>
          </a:ln>
        </p:spPr>
        <p:txBody>
          <a:bodyPr wrap="square" rtlCol="0">
            <a:spAutoFit/>
          </a:bodyPr>
          <a:lstStyle/>
          <a:p>
            <a:r>
              <a:rPr lang="fr-FR" sz="1200" b="1" dirty="0"/>
              <a:t>AIPR</a:t>
            </a:r>
          </a:p>
          <a:p>
            <a:r>
              <a:rPr lang="fr-FR" sz="1200" b="1" dirty="0"/>
              <a:t>Opérateur  Aérien</a:t>
            </a:r>
          </a:p>
        </p:txBody>
      </p:sp>
      <p:sp>
        <p:nvSpPr>
          <p:cNvPr id="11" name="ZoneTexte 10">
            <a:extLst>
              <a:ext uri="{FF2B5EF4-FFF2-40B4-BE49-F238E27FC236}">
                <a16:creationId xmlns:a16="http://schemas.microsoft.com/office/drawing/2014/main" id="{820574A1-B583-4C0A-BE22-B33F40F59C9A}"/>
              </a:ext>
            </a:extLst>
          </p:cNvPr>
          <p:cNvSpPr txBox="1"/>
          <p:nvPr/>
        </p:nvSpPr>
        <p:spPr>
          <a:xfrm>
            <a:off x="620995" y="3097870"/>
            <a:ext cx="8362783" cy="1323439"/>
          </a:xfrm>
          <a:prstGeom prst="rect">
            <a:avLst/>
          </a:prstGeom>
          <a:noFill/>
          <a:ln>
            <a:solidFill>
              <a:schemeClr val="tx1"/>
            </a:solidFill>
          </a:ln>
        </p:spPr>
        <p:txBody>
          <a:bodyPr wrap="square" rtlCol="0">
            <a:spAutoFit/>
          </a:bodyPr>
          <a:lstStyle/>
          <a:p>
            <a:r>
              <a:rPr lang="fr-FR" sz="1200" b="1" dirty="0"/>
              <a:t>Habilitation Electrique</a:t>
            </a:r>
          </a:p>
          <a:p>
            <a:r>
              <a:rPr lang="fr-FR" sz="1200" dirty="0"/>
              <a:t>Niveau de formation à l’habilitation électrique B0 Exécutant. La validation de la formation est inscrite dans l’application</a:t>
            </a:r>
          </a:p>
          <a:p>
            <a:endParaRPr lang="fr-FR" sz="1200" dirty="0"/>
          </a:p>
          <a:p>
            <a:endParaRPr lang="fr-FR" sz="1200" dirty="0"/>
          </a:p>
          <a:p>
            <a:endParaRPr lang="fr-FR" sz="1400" dirty="0"/>
          </a:p>
          <a:p>
            <a:r>
              <a:rPr lang="fr-FR" dirty="0"/>
              <a:t> </a:t>
            </a:r>
          </a:p>
        </p:txBody>
      </p:sp>
      <p:pic>
        <p:nvPicPr>
          <p:cNvPr id="12" name="Image 11">
            <a:extLst>
              <a:ext uri="{FF2B5EF4-FFF2-40B4-BE49-F238E27FC236}">
                <a16:creationId xmlns:a16="http://schemas.microsoft.com/office/drawing/2014/main" id="{FDE14824-6F09-49EA-BC9E-39F094872069}"/>
              </a:ext>
            </a:extLst>
          </p:cNvPr>
          <p:cNvPicPr>
            <a:picLocks noChangeAspect="1"/>
          </p:cNvPicPr>
          <p:nvPr/>
        </p:nvPicPr>
        <p:blipFill rotWithShape="1">
          <a:blip r:embed="rId2"/>
          <a:srcRect t="67156" r="29019"/>
          <a:stretch/>
        </p:blipFill>
        <p:spPr>
          <a:xfrm>
            <a:off x="2845924" y="3759589"/>
            <a:ext cx="2565705" cy="513529"/>
          </a:xfrm>
          <a:prstGeom prst="rect">
            <a:avLst/>
          </a:prstGeom>
        </p:spPr>
      </p:pic>
      <p:sp>
        <p:nvSpPr>
          <p:cNvPr id="13" name="Espace réservé du pied de page 2">
            <a:extLst>
              <a:ext uri="{FF2B5EF4-FFF2-40B4-BE49-F238E27FC236}">
                <a16:creationId xmlns:a16="http://schemas.microsoft.com/office/drawing/2014/main" id="{026ECBBB-2238-AE4B-A32E-0A6AB147FEF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164366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55426"/>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pic>
        <p:nvPicPr>
          <p:cNvPr id="9" name="Image 8">
            <a:extLst>
              <a:ext uri="{FF2B5EF4-FFF2-40B4-BE49-F238E27FC236}">
                <a16:creationId xmlns:a16="http://schemas.microsoft.com/office/drawing/2014/main" id="{D542BC8C-C75A-4A2E-A665-98406CCF9C9B}"/>
              </a:ext>
            </a:extLst>
          </p:cNvPr>
          <p:cNvPicPr/>
          <p:nvPr/>
        </p:nvPicPr>
        <p:blipFill>
          <a:blip r:embed="rId2"/>
          <a:stretch>
            <a:fillRect/>
          </a:stretch>
        </p:blipFill>
        <p:spPr>
          <a:xfrm>
            <a:off x="539552" y="2181539"/>
            <a:ext cx="3381375" cy="2245995"/>
          </a:xfrm>
          <a:prstGeom prst="rect">
            <a:avLst/>
          </a:prstGeom>
        </p:spPr>
      </p:pic>
      <p:pic>
        <p:nvPicPr>
          <p:cNvPr id="10" name="Image 9">
            <a:extLst>
              <a:ext uri="{FF2B5EF4-FFF2-40B4-BE49-F238E27FC236}">
                <a16:creationId xmlns:a16="http://schemas.microsoft.com/office/drawing/2014/main" id="{BE0720C4-7D2B-495D-A883-042F76CBE7B5}"/>
              </a:ext>
            </a:extLst>
          </p:cNvPr>
          <p:cNvPicPr/>
          <p:nvPr/>
        </p:nvPicPr>
        <p:blipFill>
          <a:blip r:embed="rId3"/>
          <a:stretch>
            <a:fillRect/>
          </a:stretch>
        </p:blipFill>
        <p:spPr>
          <a:xfrm>
            <a:off x="5223075" y="2181539"/>
            <a:ext cx="3203848" cy="2224202"/>
          </a:xfrm>
          <a:prstGeom prst="rect">
            <a:avLst/>
          </a:prstGeom>
        </p:spPr>
      </p:pic>
      <p:sp>
        <p:nvSpPr>
          <p:cNvPr id="11" name="ZoneTexte 10">
            <a:extLst>
              <a:ext uri="{FF2B5EF4-FFF2-40B4-BE49-F238E27FC236}">
                <a16:creationId xmlns:a16="http://schemas.microsoft.com/office/drawing/2014/main" id="{7B05A4D0-2C9B-4B88-8132-9013B1979DA8}"/>
              </a:ext>
            </a:extLst>
          </p:cNvPr>
          <p:cNvSpPr txBox="1"/>
          <p:nvPr/>
        </p:nvSpPr>
        <p:spPr>
          <a:xfrm>
            <a:off x="3350103" y="639493"/>
            <a:ext cx="3416410" cy="461665"/>
          </a:xfrm>
          <a:prstGeom prst="rect">
            <a:avLst/>
          </a:prstGeom>
          <a:noFill/>
        </p:spPr>
        <p:txBody>
          <a:bodyPr wrap="square" rtlCol="0">
            <a:spAutoFit/>
          </a:bodyPr>
          <a:lstStyle/>
          <a:p>
            <a:r>
              <a:rPr lang="fr-FR" sz="2400" b="1" dirty="0">
                <a:solidFill>
                  <a:srgbClr val="7030A0"/>
                </a:solidFill>
                <a:latin typeface="Arial" panose="020B0604020202020204" pitchFamily="34" charset="0"/>
                <a:cs typeface="Arial" panose="020B0604020202020204" pitchFamily="34" charset="0"/>
              </a:rPr>
              <a:t>Ce qui change</a:t>
            </a:r>
          </a:p>
        </p:txBody>
      </p:sp>
      <p:sp>
        <p:nvSpPr>
          <p:cNvPr id="12" name="Espace réservé du pied de page 2">
            <a:extLst>
              <a:ext uri="{FF2B5EF4-FFF2-40B4-BE49-F238E27FC236}">
                <a16:creationId xmlns:a16="http://schemas.microsoft.com/office/drawing/2014/main" id="{447145EF-632E-1645-96FD-2B9E173BDD91}"/>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
        <p:nvSpPr>
          <p:cNvPr id="3" name="ZoneTexte 2">
            <a:extLst>
              <a:ext uri="{FF2B5EF4-FFF2-40B4-BE49-F238E27FC236}">
                <a16:creationId xmlns:a16="http://schemas.microsoft.com/office/drawing/2014/main" id="{3AEBE107-D63C-A547-A8A9-6BB8E0768A89}"/>
              </a:ext>
            </a:extLst>
          </p:cNvPr>
          <p:cNvSpPr txBox="1"/>
          <p:nvPr/>
        </p:nvSpPr>
        <p:spPr>
          <a:xfrm>
            <a:off x="1763688" y="1428425"/>
            <a:ext cx="5472608" cy="383421"/>
          </a:xfrm>
          <a:prstGeom prst="rect">
            <a:avLst/>
          </a:prstGeom>
          <a:noFill/>
        </p:spPr>
        <p:txBody>
          <a:bodyPr wrap="square" rtlCol="0">
            <a:spAutoFit/>
          </a:bodyPr>
          <a:lstStyle/>
          <a:p>
            <a:r>
              <a:rPr lang="fr-FR" dirty="0"/>
              <a:t>C4.4 Mettre en œuvre des membranes d’étanchéité</a:t>
            </a:r>
          </a:p>
        </p:txBody>
      </p:sp>
    </p:spTree>
    <p:extLst>
      <p:ext uri="{BB962C8B-B14F-4D97-AF65-F5344CB8AC3E}">
        <p14:creationId xmlns:p14="http://schemas.microsoft.com/office/powerpoint/2010/main" val="215037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55426"/>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11" name="ZoneTexte 10">
            <a:extLst>
              <a:ext uri="{FF2B5EF4-FFF2-40B4-BE49-F238E27FC236}">
                <a16:creationId xmlns:a16="http://schemas.microsoft.com/office/drawing/2014/main" id="{7B05A4D0-2C9B-4B88-8132-9013B1979DA8}"/>
              </a:ext>
            </a:extLst>
          </p:cNvPr>
          <p:cNvSpPr txBox="1"/>
          <p:nvPr/>
        </p:nvSpPr>
        <p:spPr>
          <a:xfrm>
            <a:off x="3350103" y="639493"/>
            <a:ext cx="3416410" cy="461665"/>
          </a:xfrm>
          <a:prstGeom prst="rect">
            <a:avLst/>
          </a:prstGeom>
          <a:noFill/>
        </p:spPr>
        <p:txBody>
          <a:bodyPr wrap="square" rtlCol="0">
            <a:spAutoFit/>
          </a:bodyPr>
          <a:lstStyle/>
          <a:p>
            <a:r>
              <a:rPr lang="fr-FR" sz="2400" b="1" dirty="0">
                <a:solidFill>
                  <a:srgbClr val="7030A0"/>
                </a:solidFill>
                <a:latin typeface="Arial" panose="020B0604020202020204" pitchFamily="34" charset="0"/>
                <a:cs typeface="Arial" panose="020B0604020202020204" pitchFamily="34" charset="0"/>
              </a:rPr>
              <a:t>Ce qui change</a:t>
            </a:r>
          </a:p>
        </p:txBody>
      </p:sp>
      <p:sp>
        <p:nvSpPr>
          <p:cNvPr id="8" name="ZoneTexte 7">
            <a:extLst>
              <a:ext uri="{FF2B5EF4-FFF2-40B4-BE49-F238E27FC236}">
                <a16:creationId xmlns:a16="http://schemas.microsoft.com/office/drawing/2014/main" id="{6C7C3DC9-4AAF-4A3F-B0AB-F9BACBB3714D}"/>
              </a:ext>
            </a:extLst>
          </p:cNvPr>
          <p:cNvSpPr txBox="1"/>
          <p:nvPr/>
        </p:nvSpPr>
        <p:spPr>
          <a:xfrm>
            <a:off x="1331640" y="1359613"/>
            <a:ext cx="6912768" cy="369332"/>
          </a:xfrm>
          <a:prstGeom prst="rect">
            <a:avLst/>
          </a:prstGeom>
          <a:noFill/>
        </p:spPr>
        <p:txBody>
          <a:bodyPr wrap="square" rtlCol="0">
            <a:spAutoFit/>
          </a:bodyPr>
          <a:lstStyle/>
          <a:p>
            <a:r>
              <a:rPr lang="fr-FR" b="1" dirty="0"/>
              <a:t>L'installation de panneaux solaires sur les versants de toiture</a:t>
            </a:r>
          </a:p>
        </p:txBody>
      </p:sp>
      <p:sp>
        <p:nvSpPr>
          <p:cNvPr id="9" name="ZoneTexte 8">
            <a:extLst>
              <a:ext uri="{FF2B5EF4-FFF2-40B4-BE49-F238E27FC236}">
                <a16:creationId xmlns:a16="http://schemas.microsoft.com/office/drawing/2014/main" id="{AF9EB706-4BE5-4A06-A65E-22F6A410FCDC}"/>
              </a:ext>
            </a:extLst>
          </p:cNvPr>
          <p:cNvSpPr txBox="1"/>
          <p:nvPr/>
        </p:nvSpPr>
        <p:spPr>
          <a:xfrm>
            <a:off x="178174" y="1781984"/>
            <a:ext cx="8714306" cy="646331"/>
          </a:xfrm>
          <a:prstGeom prst="rect">
            <a:avLst/>
          </a:prstGeom>
          <a:noFill/>
        </p:spPr>
        <p:txBody>
          <a:bodyPr wrap="square" rtlCol="0">
            <a:spAutoFit/>
          </a:bodyPr>
          <a:lstStyle/>
          <a:p>
            <a:pPr algn="ctr"/>
            <a:r>
              <a:rPr lang="fr-FR" dirty="0"/>
              <a:t>C3.10 : Raccorder des pénétrations continues, discontinues </a:t>
            </a:r>
          </a:p>
          <a:p>
            <a:pPr algn="ctr"/>
            <a:r>
              <a:rPr lang="fr-FR" dirty="0"/>
              <a:t>et des accessoires en petits éléments de couverture</a:t>
            </a:r>
          </a:p>
        </p:txBody>
      </p:sp>
      <p:pic>
        <p:nvPicPr>
          <p:cNvPr id="10" name="Image 9">
            <a:extLst>
              <a:ext uri="{FF2B5EF4-FFF2-40B4-BE49-F238E27FC236}">
                <a16:creationId xmlns:a16="http://schemas.microsoft.com/office/drawing/2014/main" id="{538D3602-1D44-4300-949C-1B013D8F4CF4}"/>
              </a:ext>
            </a:extLst>
          </p:cNvPr>
          <p:cNvPicPr/>
          <p:nvPr/>
        </p:nvPicPr>
        <p:blipFill>
          <a:blip r:embed="rId2"/>
          <a:stretch>
            <a:fillRect/>
          </a:stretch>
        </p:blipFill>
        <p:spPr>
          <a:xfrm>
            <a:off x="971600" y="2710748"/>
            <a:ext cx="2638425" cy="1771650"/>
          </a:xfrm>
          <a:prstGeom prst="rect">
            <a:avLst/>
          </a:prstGeom>
        </p:spPr>
      </p:pic>
      <p:pic>
        <p:nvPicPr>
          <p:cNvPr id="12" name="Image 11">
            <a:extLst>
              <a:ext uri="{FF2B5EF4-FFF2-40B4-BE49-F238E27FC236}">
                <a16:creationId xmlns:a16="http://schemas.microsoft.com/office/drawing/2014/main" id="{4059C403-024D-4664-946B-01E2560F8E7E}"/>
              </a:ext>
            </a:extLst>
          </p:cNvPr>
          <p:cNvPicPr/>
          <p:nvPr/>
        </p:nvPicPr>
        <p:blipFill>
          <a:blip r:embed="rId3"/>
          <a:stretch>
            <a:fillRect/>
          </a:stretch>
        </p:blipFill>
        <p:spPr>
          <a:xfrm>
            <a:off x="5400092" y="2677135"/>
            <a:ext cx="2438400" cy="1809750"/>
          </a:xfrm>
          <a:prstGeom prst="rect">
            <a:avLst/>
          </a:prstGeom>
        </p:spPr>
      </p:pic>
      <p:sp>
        <p:nvSpPr>
          <p:cNvPr id="13" name="Espace réservé du pied de page 2">
            <a:extLst>
              <a:ext uri="{FF2B5EF4-FFF2-40B4-BE49-F238E27FC236}">
                <a16:creationId xmlns:a16="http://schemas.microsoft.com/office/drawing/2014/main" id="{D0CE3782-BDC1-344D-932F-37536091CF46}"/>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8534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358E0-D4E4-FF47-B75E-4C56C47BB69E}"/>
              </a:ext>
            </a:extLst>
          </p:cNvPr>
          <p:cNvSpPr>
            <a:spLocks noGrp="1"/>
          </p:cNvSpPr>
          <p:nvPr>
            <p:ph type="title"/>
          </p:nvPr>
        </p:nvSpPr>
        <p:spPr/>
        <p:txBody>
          <a:bodyPr/>
          <a:lstStyle/>
          <a:p>
            <a:endParaRPr lang="fr-FR"/>
          </a:p>
        </p:txBody>
      </p:sp>
      <p:sp>
        <p:nvSpPr>
          <p:cNvPr id="7" name="Espace réservé du pied de page 2">
            <a:extLst>
              <a:ext uri="{FF2B5EF4-FFF2-40B4-BE49-F238E27FC236}">
                <a16:creationId xmlns:a16="http://schemas.microsoft.com/office/drawing/2014/main" id="{1A983E92-FB58-B64D-9BD8-C79C2CF2A187}"/>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
        <p:nvSpPr>
          <p:cNvPr id="8" name="Rectangle 7">
            <a:extLst>
              <a:ext uri="{FF2B5EF4-FFF2-40B4-BE49-F238E27FC236}">
                <a16:creationId xmlns:a16="http://schemas.microsoft.com/office/drawing/2014/main" id="{C4182CAD-491A-954F-A431-8BF28204FE87}"/>
              </a:ext>
            </a:extLst>
          </p:cNvPr>
          <p:cNvSpPr/>
          <p:nvPr/>
        </p:nvSpPr>
        <p:spPr>
          <a:xfrm>
            <a:off x="1331640" y="2067694"/>
            <a:ext cx="7032694" cy="369332"/>
          </a:xfrm>
          <a:prstGeom prst="rect">
            <a:avLst/>
          </a:prstGeom>
        </p:spPr>
        <p:txBody>
          <a:bodyPr wrap="none">
            <a:spAutoFit/>
          </a:bodyPr>
          <a:lstStyle/>
          <a:p>
            <a:r>
              <a:rPr lang="fr-FR" b="1" dirty="0"/>
              <a:t>Ouverture du séminaire (Federico BERERA,</a:t>
            </a:r>
            <a:r>
              <a:rPr lang="fr-FR" dirty="0"/>
              <a:t> doyen des IGÉSR )</a:t>
            </a:r>
          </a:p>
        </p:txBody>
      </p:sp>
    </p:spTree>
    <p:extLst>
      <p:ext uri="{BB962C8B-B14F-4D97-AF65-F5344CB8AC3E}">
        <p14:creationId xmlns:p14="http://schemas.microsoft.com/office/powerpoint/2010/main" val="2378835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55426"/>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11" name="ZoneTexte 10">
            <a:extLst>
              <a:ext uri="{FF2B5EF4-FFF2-40B4-BE49-F238E27FC236}">
                <a16:creationId xmlns:a16="http://schemas.microsoft.com/office/drawing/2014/main" id="{7B05A4D0-2C9B-4B88-8132-9013B1979DA8}"/>
              </a:ext>
            </a:extLst>
          </p:cNvPr>
          <p:cNvSpPr txBox="1"/>
          <p:nvPr/>
        </p:nvSpPr>
        <p:spPr>
          <a:xfrm>
            <a:off x="3350103" y="639493"/>
            <a:ext cx="3416410" cy="461665"/>
          </a:xfrm>
          <a:prstGeom prst="rect">
            <a:avLst/>
          </a:prstGeom>
          <a:noFill/>
        </p:spPr>
        <p:txBody>
          <a:bodyPr wrap="square" rtlCol="0">
            <a:spAutoFit/>
          </a:bodyPr>
          <a:lstStyle/>
          <a:p>
            <a:r>
              <a:rPr lang="fr-FR" sz="2400" b="1" dirty="0">
                <a:solidFill>
                  <a:srgbClr val="7030A0"/>
                </a:solidFill>
                <a:latin typeface="Arial" panose="020B0604020202020204" pitchFamily="34" charset="0"/>
                <a:cs typeface="Arial" panose="020B0604020202020204" pitchFamily="34" charset="0"/>
              </a:rPr>
              <a:t>Ce qui change</a:t>
            </a:r>
          </a:p>
        </p:txBody>
      </p:sp>
      <p:pic>
        <p:nvPicPr>
          <p:cNvPr id="12" name="Image 11">
            <a:extLst>
              <a:ext uri="{FF2B5EF4-FFF2-40B4-BE49-F238E27FC236}">
                <a16:creationId xmlns:a16="http://schemas.microsoft.com/office/drawing/2014/main" id="{0D666F97-1D7D-41FC-A237-E1B2CCBB462E}"/>
              </a:ext>
            </a:extLst>
          </p:cNvPr>
          <p:cNvPicPr/>
          <p:nvPr/>
        </p:nvPicPr>
        <p:blipFill>
          <a:blip r:embed="rId2"/>
          <a:stretch>
            <a:fillRect/>
          </a:stretch>
        </p:blipFill>
        <p:spPr>
          <a:xfrm>
            <a:off x="1403648" y="2114502"/>
            <a:ext cx="2160240" cy="2237547"/>
          </a:xfrm>
          <a:prstGeom prst="rect">
            <a:avLst/>
          </a:prstGeom>
        </p:spPr>
      </p:pic>
      <p:sp>
        <p:nvSpPr>
          <p:cNvPr id="13" name="ZoneTexte 12">
            <a:extLst>
              <a:ext uri="{FF2B5EF4-FFF2-40B4-BE49-F238E27FC236}">
                <a16:creationId xmlns:a16="http://schemas.microsoft.com/office/drawing/2014/main" id="{20F1737B-9FB3-4B6F-838B-16B5A1BF50D0}"/>
              </a:ext>
            </a:extLst>
          </p:cNvPr>
          <p:cNvSpPr txBox="1"/>
          <p:nvPr/>
        </p:nvSpPr>
        <p:spPr>
          <a:xfrm>
            <a:off x="3192912" y="2826380"/>
            <a:ext cx="5838244" cy="369332"/>
          </a:xfrm>
          <a:prstGeom prst="rect">
            <a:avLst/>
          </a:prstGeom>
          <a:noFill/>
        </p:spPr>
        <p:txBody>
          <a:bodyPr wrap="square" rtlCol="0">
            <a:spAutoFit/>
          </a:bodyPr>
          <a:lstStyle/>
          <a:p>
            <a:pPr algn="ctr"/>
            <a:r>
              <a:rPr lang="fr-FR" dirty="0"/>
              <a:t>Implanter un châssis, un conduit, un chevêtre </a:t>
            </a:r>
          </a:p>
        </p:txBody>
      </p:sp>
      <p:sp>
        <p:nvSpPr>
          <p:cNvPr id="14" name="ZoneTexte 13">
            <a:extLst>
              <a:ext uri="{FF2B5EF4-FFF2-40B4-BE49-F238E27FC236}">
                <a16:creationId xmlns:a16="http://schemas.microsoft.com/office/drawing/2014/main" id="{CA47B5B8-A603-46E8-B06A-F76AE27798A6}"/>
              </a:ext>
            </a:extLst>
          </p:cNvPr>
          <p:cNvSpPr txBox="1"/>
          <p:nvPr/>
        </p:nvSpPr>
        <p:spPr>
          <a:xfrm>
            <a:off x="2195736" y="1693685"/>
            <a:ext cx="5080488" cy="369332"/>
          </a:xfrm>
          <a:prstGeom prst="rect">
            <a:avLst/>
          </a:prstGeom>
          <a:noFill/>
        </p:spPr>
        <p:txBody>
          <a:bodyPr wrap="square" rtlCol="0">
            <a:spAutoFit/>
          </a:bodyPr>
          <a:lstStyle/>
          <a:p>
            <a:pPr algn="ctr"/>
            <a:r>
              <a:rPr lang="fr-FR" dirty="0"/>
              <a:t>C3.5 : Réaliser des tracés</a:t>
            </a:r>
          </a:p>
        </p:txBody>
      </p:sp>
      <p:sp>
        <p:nvSpPr>
          <p:cNvPr id="10" name="Espace réservé du pied de page 2">
            <a:extLst>
              <a:ext uri="{FF2B5EF4-FFF2-40B4-BE49-F238E27FC236}">
                <a16:creationId xmlns:a16="http://schemas.microsoft.com/office/drawing/2014/main" id="{DEF50C75-5AE8-984A-B62B-5180AD18F29A}"/>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3075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55426"/>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11" name="ZoneTexte 10">
            <a:extLst>
              <a:ext uri="{FF2B5EF4-FFF2-40B4-BE49-F238E27FC236}">
                <a16:creationId xmlns:a16="http://schemas.microsoft.com/office/drawing/2014/main" id="{7B05A4D0-2C9B-4B88-8132-9013B1979DA8}"/>
              </a:ext>
            </a:extLst>
          </p:cNvPr>
          <p:cNvSpPr txBox="1"/>
          <p:nvPr/>
        </p:nvSpPr>
        <p:spPr>
          <a:xfrm>
            <a:off x="3350103" y="639493"/>
            <a:ext cx="3416410" cy="461665"/>
          </a:xfrm>
          <a:prstGeom prst="rect">
            <a:avLst/>
          </a:prstGeom>
          <a:noFill/>
        </p:spPr>
        <p:txBody>
          <a:bodyPr wrap="square" rtlCol="0">
            <a:spAutoFit/>
          </a:bodyPr>
          <a:lstStyle/>
          <a:p>
            <a:r>
              <a:rPr lang="fr-FR" sz="2400" b="1" dirty="0">
                <a:solidFill>
                  <a:srgbClr val="7030A0"/>
                </a:solidFill>
                <a:latin typeface="Arial" panose="020B0604020202020204" pitchFamily="34" charset="0"/>
                <a:cs typeface="Arial" panose="020B0604020202020204" pitchFamily="34" charset="0"/>
              </a:rPr>
              <a:t>Ce qui change</a:t>
            </a:r>
          </a:p>
        </p:txBody>
      </p:sp>
      <p:pic>
        <p:nvPicPr>
          <p:cNvPr id="8" name="Image 7">
            <a:extLst>
              <a:ext uri="{FF2B5EF4-FFF2-40B4-BE49-F238E27FC236}">
                <a16:creationId xmlns:a16="http://schemas.microsoft.com/office/drawing/2014/main" id="{48A79FED-7ED5-48D3-86E6-C81F221AE175}"/>
              </a:ext>
            </a:extLst>
          </p:cNvPr>
          <p:cNvPicPr/>
          <p:nvPr/>
        </p:nvPicPr>
        <p:blipFill>
          <a:blip r:embed="rId2"/>
          <a:stretch>
            <a:fillRect/>
          </a:stretch>
        </p:blipFill>
        <p:spPr>
          <a:xfrm>
            <a:off x="2458774" y="2210139"/>
            <a:ext cx="3505438" cy="2416381"/>
          </a:xfrm>
          <a:prstGeom prst="rect">
            <a:avLst/>
          </a:prstGeom>
        </p:spPr>
      </p:pic>
      <p:sp>
        <p:nvSpPr>
          <p:cNvPr id="9" name="ZoneTexte 8">
            <a:extLst>
              <a:ext uri="{FF2B5EF4-FFF2-40B4-BE49-F238E27FC236}">
                <a16:creationId xmlns:a16="http://schemas.microsoft.com/office/drawing/2014/main" id="{2F12D0E1-E9F2-43EC-9EF2-B51D0229FC35}"/>
              </a:ext>
            </a:extLst>
          </p:cNvPr>
          <p:cNvSpPr txBox="1"/>
          <p:nvPr/>
        </p:nvSpPr>
        <p:spPr>
          <a:xfrm>
            <a:off x="1043608" y="1355839"/>
            <a:ext cx="7682128" cy="369332"/>
          </a:xfrm>
          <a:prstGeom prst="rect">
            <a:avLst/>
          </a:prstGeom>
          <a:noFill/>
        </p:spPr>
        <p:txBody>
          <a:bodyPr wrap="square" rtlCol="0">
            <a:spAutoFit/>
          </a:bodyPr>
          <a:lstStyle/>
          <a:p>
            <a:r>
              <a:rPr lang="fr-FR" b="1" dirty="0"/>
              <a:t>C3.6 : Poser des éléments constituants une couverture, bardage …</a:t>
            </a:r>
            <a:endParaRPr lang="fr-FR" dirty="0"/>
          </a:p>
        </p:txBody>
      </p:sp>
      <p:sp>
        <p:nvSpPr>
          <p:cNvPr id="10" name="ZoneTexte 9">
            <a:extLst>
              <a:ext uri="{FF2B5EF4-FFF2-40B4-BE49-F238E27FC236}">
                <a16:creationId xmlns:a16="http://schemas.microsoft.com/office/drawing/2014/main" id="{61FF3E2F-11B7-4999-8BD4-437AC1E59A76}"/>
              </a:ext>
            </a:extLst>
          </p:cNvPr>
          <p:cNvSpPr txBox="1"/>
          <p:nvPr/>
        </p:nvSpPr>
        <p:spPr>
          <a:xfrm>
            <a:off x="6108200" y="2237818"/>
            <a:ext cx="2315293" cy="369332"/>
          </a:xfrm>
          <a:prstGeom prst="rect">
            <a:avLst/>
          </a:prstGeom>
          <a:noFill/>
        </p:spPr>
        <p:txBody>
          <a:bodyPr wrap="square" rtlCol="0">
            <a:spAutoFit/>
          </a:bodyPr>
          <a:lstStyle/>
          <a:p>
            <a:r>
              <a:rPr lang="fr-FR" dirty="0"/>
              <a:t>Poser des écrans</a:t>
            </a:r>
          </a:p>
        </p:txBody>
      </p:sp>
      <p:sp>
        <p:nvSpPr>
          <p:cNvPr id="12" name="Espace réservé du pied de page 2">
            <a:extLst>
              <a:ext uri="{FF2B5EF4-FFF2-40B4-BE49-F238E27FC236}">
                <a16:creationId xmlns:a16="http://schemas.microsoft.com/office/drawing/2014/main" id="{3A899A53-C129-C045-A2C5-8386AC4EBF8B}"/>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0057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146481"/>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11" name="ZoneTexte 10">
            <a:extLst>
              <a:ext uri="{FF2B5EF4-FFF2-40B4-BE49-F238E27FC236}">
                <a16:creationId xmlns:a16="http://schemas.microsoft.com/office/drawing/2014/main" id="{7B05A4D0-2C9B-4B88-8132-9013B1979DA8}"/>
              </a:ext>
            </a:extLst>
          </p:cNvPr>
          <p:cNvSpPr txBox="1"/>
          <p:nvPr/>
        </p:nvSpPr>
        <p:spPr>
          <a:xfrm>
            <a:off x="3347864" y="743573"/>
            <a:ext cx="3416410" cy="461665"/>
          </a:xfrm>
          <a:prstGeom prst="rect">
            <a:avLst/>
          </a:prstGeom>
          <a:noFill/>
        </p:spPr>
        <p:txBody>
          <a:bodyPr wrap="square" rtlCol="0">
            <a:spAutoFit/>
          </a:bodyPr>
          <a:lstStyle/>
          <a:p>
            <a:r>
              <a:rPr lang="fr-FR" sz="2400" b="1" dirty="0">
                <a:solidFill>
                  <a:srgbClr val="7030A0"/>
                </a:solidFill>
                <a:latin typeface="Arial" panose="020B0604020202020204" pitchFamily="34" charset="0"/>
                <a:cs typeface="Arial" panose="020B0604020202020204" pitchFamily="34" charset="0"/>
              </a:rPr>
              <a:t>Ce qui change</a:t>
            </a:r>
          </a:p>
        </p:txBody>
      </p:sp>
      <p:graphicFrame>
        <p:nvGraphicFramePr>
          <p:cNvPr id="8" name="Tableau 7">
            <a:extLst>
              <a:ext uri="{FF2B5EF4-FFF2-40B4-BE49-F238E27FC236}">
                <a16:creationId xmlns:a16="http://schemas.microsoft.com/office/drawing/2014/main" id="{F72E5D5C-0D9B-47A1-93C8-C79FBA7CF01B}"/>
              </a:ext>
            </a:extLst>
          </p:cNvPr>
          <p:cNvGraphicFramePr>
            <a:graphicFrameLocks noGrp="1"/>
          </p:cNvGraphicFramePr>
          <p:nvPr>
            <p:extLst>
              <p:ext uri="{D42A27DB-BD31-4B8C-83A1-F6EECF244321}">
                <p14:modId xmlns:p14="http://schemas.microsoft.com/office/powerpoint/2010/main" val="1114496169"/>
              </p:ext>
            </p:extLst>
          </p:nvPr>
        </p:nvGraphicFramePr>
        <p:xfrm>
          <a:off x="800010" y="1531958"/>
          <a:ext cx="8064897" cy="432048"/>
        </p:xfrm>
        <a:graphic>
          <a:graphicData uri="http://schemas.openxmlformats.org/drawingml/2006/table">
            <a:tbl>
              <a:tblPr firstRow="1" firstCol="1" bandRow="1">
                <a:tableStyleId>{5C22544A-7EE6-4342-B048-85BDC9FD1C3A}</a:tableStyleId>
              </a:tblPr>
              <a:tblGrid>
                <a:gridCol w="8064897">
                  <a:extLst>
                    <a:ext uri="{9D8B030D-6E8A-4147-A177-3AD203B41FA5}">
                      <a16:colId xmlns:a16="http://schemas.microsoft.com/office/drawing/2014/main" val="1492029966"/>
                    </a:ext>
                  </a:extLst>
                </a:gridCol>
              </a:tblGrid>
              <a:tr h="432048">
                <a:tc>
                  <a:txBody>
                    <a:bodyPr/>
                    <a:lstStyle/>
                    <a:p>
                      <a:pPr marL="554355" indent="-540385">
                        <a:lnSpc>
                          <a:spcPct val="107000"/>
                        </a:lnSpc>
                        <a:spcAft>
                          <a:spcPts val="0"/>
                        </a:spcAft>
                      </a:pPr>
                      <a:r>
                        <a:rPr lang="fr-FR" sz="1800" dirty="0">
                          <a:solidFill>
                            <a:sysClr val="windowText" lastClr="000000"/>
                          </a:solidFill>
                          <a:effectLst/>
                          <a:latin typeface="Arial" panose="020B0604020202020204" pitchFamily="34" charset="0"/>
                          <a:cs typeface="Arial" panose="020B0604020202020204" pitchFamily="34" charset="0"/>
                        </a:rPr>
                        <a:t>C4.2 : Poser des feuilles et longues feuilles en couverture et bardage </a:t>
                      </a:r>
                      <a:endParaRPr lang="fr-FR" sz="18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294520307"/>
                  </a:ext>
                </a:extLst>
              </a:tr>
            </a:tbl>
          </a:graphicData>
        </a:graphic>
      </p:graphicFrame>
      <p:sp>
        <p:nvSpPr>
          <p:cNvPr id="9" name="ZoneTexte 8">
            <a:extLst>
              <a:ext uri="{FF2B5EF4-FFF2-40B4-BE49-F238E27FC236}">
                <a16:creationId xmlns:a16="http://schemas.microsoft.com/office/drawing/2014/main" id="{D015F452-FD67-424D-A28C-21A713335104}"/>
              </a:ext>
            </a:extLst>
          </p:cNvPr>
          <p:cNvSpPr txBox="1"/>
          <p:nvPr/>
        </p:nvSpPr>
        <p:spPr>
          <a:xfrm>
            <a:off x="1061844" y="2133032"/>
            <a:ext cx="7128792" cy="369332"/>
          </a:xfrm>
          <a:prstGeom prst="rect">
            <a:avLst/>
          </a:prstGeom>
          <a:noFill/>
        </p:spPr>
        <p:txBody>
          <a:bodyPr wrap="square" rtlCol="0">
            <a:spAutoFit/>
          </a:bodyPr>
          <a:lstStyle/>
          <a:p>
            <a:r>
              <a:rPr lang="fr-FR" dirty="0"/>
              <a:t>Poser des feuilles en plan carré sur une couverture à tasseaux </a:t>
            </a:r>
          </a:p>
        </p:txBody>
      </p:sp>
      <p:sp>
        <p:nvSpPr>
          <p:cNvPr id="10" name="ZoneTexte 9">
            <a:extLst>
              <a:ext uri="{FF2B5EF4-FFF2-40B4-BE49-F238E27FC236}">
                <a16:creationId xmlns:a16="http://schemas.microsoft.com/office/drawing/2014/main" id="{23C2640E-69BA-4998-8073-09142BCA664D}"/>
              </a:ext>
            </a:extLst>
          </p:cNvPr>
          <p:cNvSpPr txBox="1"/>
          <p:nvPr/>
        </p:nvSpPr>
        <p:spPr>
          <a:xfrm>
            <a:off x="1061844" y="2667868"/>
            <a:ext cx="7487593" cy="369332"/>
          </a:xfrm>
          <a:prstGeom prst="rect">
            <a:avLst/>
          </a:prstGeom>
          <a:noFill/>
        </p:spPr>
        <p:txBody>
          <a:bodyPr wrap="square" rtlCol="0">
            <a:spAutoFit/>
          </a:bodyPr>
          <a:lstStyle/>
          <a:p>
            <a:r>
              <a:rPr lang="fr-FR" dirty="0"/>
              <a:t>Poser des longues feuilles en plan carré en couverture à joint debout</a:t>
            </a:r>
          </a:p>
        </p:txBody>
      </p:sp>
      <p:sp>
        <p:nvSpPr>
          <p:cNvPr id="12" name="ZoneTexte 11">
            <a:extLst>
              <a:ext uri="{FF2B5EF4-FFF2-40B4-BE49-F238E27FC236}">
                <a16:creationId xmlns:a16="http://schemas.microsoft.com/office/drawing/2014/main" id="{9AD0732C-B6BD-452B-B340-FAB7C1A831F7}"/>
              </a:ext>
            </a:extLst>
          </p:cNvPr>
          <p:cNvSpPr txBox="1"/>
          <p:nvPr/>
        </p:nvSpPr>
        <p:spPr>
          <a:xfrm>
            <a:off x="1061844" y="3144856"/>
            <a:ext cx="6659416" cy="369332"/>
          </a:xfrm>
          <a:prstGeom prst="rect">
            <a:avLst/>
          </a:prstGeom>
          <a:noFill/>
        </p:spPr>
        <p:txBody>
          <a:bodyPr wrap="square" rtlCol="0">
            <a:spAutoFit/>
          </a:bodyPr>
          <a:lstStyle/>
          <a:p>
            <a:r>
              <a:rPr lang="fr-FR" dirty="0"/>
              <a:t>Poser des feuilles et ou longues feuilles en bardage</a:t>
            </a:r>
          </a:p>
        </p:txBody>
      </p:sp>
      <p:sp>
        <p:nvSpPr>
          <p:cNvPr id="13" name="ZoneTexte 12">
            <a:extLst>
              <a:ext uri="{FF2B5EF4-FFF2-40B4-BE49-F238E27FC236}">
                <a16:creationId xmlns:a16="http://schemas.microsoft.com/office/drawing/2014/main" id="{DDB34825-D5C8-41D7-AC3A-112A1C800278}"/>
              </a:ext>
            </a:extLst>
          </p:cNvPr>
          <p:cNvSpPr txBox="1"/>
          <p:nvPr/>
        </p:nvSpPr>
        <p:spPr>
          <a:xfrm>
            <a:off x="416979" y="3781414"/>
            <a:ext cx="8460472" cy="646331"/>
          </a:xfrm>
          <a:prstGeom prst="rect">
            <a:avLst/>
          </a:prstGeom>
          <a:noFill/>
        </p:spPr>
        <p:txBody>
          <a:bodyPr wrap="square" rtlCol="0">
            <a:spAutoFit/>
          </a:bodyPr>
          <a:lstStyle/>
          <a:p>
            <a:pPr algn="ctr"/>
            <a:r>
              <a:rPr lang="fr-FR" b="1" dirty="0">
                <a:solidFill>
                  <a:srgbClr val="FF0000"/>
                </a:solidFill>
                <a:latin typeface="Arial" panose="020B0604020202020204" pitchFamily="34" charset="0"/>
                <a:cs typeface="Arial" panose="020B0604020202020204" pitchFamily="34" charset="0"/>
              </a:rPr>
              <a:t>Il n’y a pas de raccordement de pénétrations continues ou discontinues en couverture métallique</a:t>
            </a:r>
          </a:p>
        </p:txBody>
      </p:sp>
      <p:sp>
        <p:nvSpPr>
          <p:cNvPr id="14" name="Espace réservé du pied de page 2">
            <a:extLst>
              <a:ext uri="{FF2B5EF4-FFF2-40B4-BE49-F238E27FC236}">
                <a16:creationId xmlns:a16="http://schemas.microsoft.com/office/drawing/2014/main" id="{72DEB1AD-37F2-584F-93C6-04B6C4F3E9AB}"/>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64031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ZoneTexte 6">
            <a:extLst>
              <a:ext uri="{FF2B5EF4-FFF2-40B4-BE49-F238E27FC236}">
                <a16:creationId xmlns:a16="http://schemas.microsoft.com/office/drawing/2014/main" id="{4F303390-DA5D-4485-BF1B-BB9F41DADC22}"/>
              </a:ext>
            </a:extLst>
          </p:cNvPr>
          <p:cNvSpPr txBox="1"/>
          <p:nvPr/>
        </p:nvSpPr>
        <p:spPr>
          <a:xfrm>
            <a:off x="1763688" y="55426"/>
            <a:ext cx="7272808"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a:t>
            </a:r>
            <a:r>
              <a:rPr lang="fr-FR" sz="2000" b="1" dirty="0">
                <a:solidFill>
                  <a:srgbClr val="7030A0"/>
                </a:solidFill>
                <a:latin typeface="Arial" panose="020B0604020202020204" pitchFamily="34" charset="0"/>
                <a:cs typeface="Arial" panose="020B0604020202020204" pitchFamily="34" charset="0"/>
              </a:rPr>
              <a:t> Couvreur »</a:t>
            </a:r>
            <a:r>
              <a:rPr lang="fr-FR" sz="2000" b="1" i="1" dirty="0">
                <a:solidFill>
                  <a:srgbClr val="7030A0"/>
                </a:solidFill>
                <a:latin typeface="Arial" panose="020B0604020202020204" pitchFamily="34" charset="0"/>
                <a:cs typeface="Arial" panose="020B0604020202020204" pitchFamily="34" charset="0"/>
              </a:rPr>
              <a:t>  </a:t>
            </a:r>
            <a:r>
              <a:rPr lang="fr-FR" sz="2000" b="1" dirty="0">
                <a:solidFill>
                  <a:srgbClr val="7030A0"/>
                </a:solidFill>
                <a:latin typeface="Arial" panose="020B0604020202020204" pitchFamily="34" charset="0"/>
                <a:cs typeface="Arial" panose="020B0604020202020204" pitchFamily="34" charset="0"/>
              </a:rPr>
              <a:t>de Certificat d’Aptitude Professionnelle</a:t>
            </a:r>
          </a:p>
        </p:txBody>
      </p:sp>
      <p:sp>
        <p:nvSpPr>
          <p:cNvPr id="8" name="ZoneTexte 7">
            <a:extLst>
              <a:ext uri="{FF2B5EF4-FFF2-40B4-BE49-F238E27FC236}">
                <a16:creationId xmlns:a16="http://schemas.microsoft.com/office/drawing/2014/main" id="{36DAD30E-DC88-408D-A992-559248F558B7}"/>
              </a:ext>
            </a:extLst>
          </p:cNvPr>
          <p:cNvSpPr txBox="1"/>
          <p:nvPr/>
        </p:nvSpPr>
        <p:spPr>
          <a:xfrm>
            <a:off x="2771800" y="1017285"/>
            <a:ext cx="4583113" cy="523220"/>
          </a:xfrm>
          <a:prstGeom prst="rect">
            <a:avLst/>
          </a:prstGeom>
          <a:noFill/>
        </p:spPr>
        <p:txBody>
          <a:bodyPr wrap="square" rtlCol="0">
            <a:spAutoFit/>
          </a:bodyPr>
          <a:lstStyle/>
          <a:p>
            <a:r>
              <a:rPr lang="fr-FR" sz="2800" b="1" dirty="0">
                <a:solidFill>
                  <a:srgbClr val="7030A0"/>
                </a:solidFill>
                <a:latin typeface="Arial" panose="020B0604020202020204" pitchFamily="34" charset="0"/>
                <a:cs typeface="Arial" panose="020B0604020202020204" pitchFamily="34" charset="0"/>
              </a:rPr>
              <a:t>Les grilles d’évaluation</a:t>
            </a:r>
          </a:p>
        </p:txBody>
      </p:sp>
      <p:sp>
        <p:nvSpPr>
          <p:cNvPr id="9" name="ZoneTexte 8">
            <a:extLst>
              <a:ext uri="{FF2B5EF4-FFF2-40B4-BE49-F238E27FC236}">
                <a16:creationId xmlns:a16="http://schemas.microsoft.com/office/drawing/2014/main" id="{8DF4A382-1D5C-4C21-8927-491F301C06A3}"/>
              </a:ext>
            </a:extLst>
          </p:cNvPr>
          <p:cNvSpPr txBox="1"/>
          <p:nvPr/>
        </p:nvSpPr>
        <p:spPr>
          <a:xfrm>
            <a:off x="1118165" y="1979144"/>
            <a:ext cx="7016148" cy="400110"/>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Grilles pour les évaluations en CCF</a:t>
            </a:r>
          </a:p>
        </p:txBody>
      </p:sp>
      <p:sp>
        <p:nvSpPr>
          <p:cNvPr id="10" name="ZoneTexte 9">
            <a:extLst>
              <a:ext uri="{FF2B5EF4-FFF2-40B4-BE49-F238E27FC236}">
                <a16:creationId xmlns:a16="http://schemas.microsoft.com/office/drawing/2014/main" id="{FE045196-B191-4CEF-B30F-CE96CFF56E52}"/>
              </a:ext>
            </a:extLst>
          </p:cNvPr>
          <p:cNvSpPr txBox="1"/>
          <p:nvPr/>
        </p:nvSpPr>
        <p:spPr>
          <a:xfrm>
            <a:off x="1469004" y="2782837"/>
            <a:ext cx="6314471" cy="400110"/>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Grilles pour les évaluations sous forme ponctuelle</a:t>
            </a:r>
          </a:p>
        </p:txBody>
      </p:sp>
      <p:sp>
        <p:nvSpPr>
          <p:cNvPr id="11" name="Espace réservé du pied de page 2">
            <a:extLst>
              <a:ext uri="{FF2B5EF4-FFF2-40B4-BE49-F238E27FC236}">
                <a16:creationId xmlns:a16="http://schemas.microsoft.com/office/drawing/2014/main" id="{013DEE74-B9A0-9640-92DC-836DA8C0300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522505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437858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8" name="Rectangle 7"/>
          <p:cNvSpPr/>
          <p:nvPr/>
        </p:nvSpPr>
        <p:spPr>
          <a:xfrm>
            <a:off x="2273086" y="2211710"/>
            <a:ext cx="4706307" cy="590931"/>
          </a:xfrm>
          <a:prstGeom prst="rect">
            <a:avLst/>
          </a:prstGeom>
          <a:solidFill>
            <a:schemeClr val="bg1"/>
          </a:solidFill>
        </p:spPr>
        <p:txBody>
          <a:bodyPr wrap="square">
            <a:spAutoFit/>
          </a:bodyPr>
          <a:lstStyle/>
          <a:p>
            <a:pPr lvl="0" algn="ctr">
              <a:lnSpc>
                <a:spcPct val="90000"/>
              </a:lnSpc>
            </a:pPr>
            <a:r>
              <a:rPr lang="fr-FR" sz="3600" b="1" dirty="0">
                <a:ln w="1905"/>
                <a:solidFill>
                  <a:srgbClr val="0070C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CAP Métallier </a:t>
            </a:r>
          </a:p>
        </p:txBody>
      </p:sp>
      <p:sp>
        <p:nvSpPr>
          <p:cNvPr id="6" name="Espace réservé du pied de page 2">
            <a:extLst>
              <a:ext uri="{FF2B5EF4-FFF2-40B4-BE49-F238E27FC236}">
                <a16:creationId xmlns:a16="http://schemas.microsoft.com/office/drawing/2014/main" id="{2362CB7F-C0C3-E441-80F5-480DD6D8306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6219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a:t>
            </a:r>
          </a:p>
        </p:txBody>
      </p:sp>
      <p:sp>
        <p:nvSpPr>
          <p:cNvPr id="78" name="Rectangle 77"/>
          <p:cNvSpPr/>
          <p:nvPr/>
        </p:nvSpPr>
        <p:spPr>
          <a:xfrm>
            <a:off x="1403648" y="1419622"/>
            <a:ext cx="7236296" cy="2372444"/>
          </a:xfrm>
          <a:prstGeom prst="rect">
            <a:avLst/>
          </a:prstGeom>
        </p:spPr>
        <p:txBody>
          <a:bodyPr wrap="square">
            <a:spAutoFit/>
          </a:bodyPr>
          <a:lstStyle/>
          <a:p>
            <a:pPr marL="457200" marR="5080" lvl="0" indent="-445134">
              <a:spcBef>
                <a:spcPts val="105"/>
              </a:spcBef>
            </a:pPr>
            <a:r>
              <a:rPr lang="fr-FR" sz="2400" spc="-5" dirty="0">
                <a:cs typeface="Carlito"/>
              </a:rPr>
              <a:t>CAP Métallier- serrurier </a:t>
            </a:r>
            <a:r>
              <a:rPr lang="fr-FR" sz="2400" b="1" spc="-5" dirty="0">
                <a:cs typeface="Carlito"/>
              </a:rPr>
              <a:t>:    dernière session 2022</a:t>
            </a:r>
          </a:p>
          <a:p>
            <a:pPr marL="457200" marR="5080" lvl="0" indent="-445134">
              <a:spcBef>
                <a:spcPts val="105"/>
              </a:spcBef>
            </a:pPr>
            <a:endParaRPr lang="fr-FR" sz="2400" b="1" spc="-5" dirty="0">
              <a:cs typeface="Carlito"/>
            </a:endParaRPr>
          </a:p>
          <a:p>
            <a:pPr marL="457200" marR="5080" lvl="0" indent="-445134">
              <a:spcBef>
                <a:spcPts val="105"/>
              </a:spcBef>
            </a:pPr>
            <a:r>
              <a:rPr lang="fr-FR" sz="2400" spc="-5" dirty="0">
                <a:cs typeface="Carlito"/>
              </a:rPr>
              <a:t>CAP Métallier : </a:t>
            </a:r>
            <a:r>
              <a:rPr lang="fr-FR" sz="2400" b="1" spc="-5" dirty="0">
                <a:cs typeface="Carlito"/>
              </a:rPr>
              <a:t>		première session 2023</a:t>
            </a:r>
          </a:p>
          <a:p>
            <a:pPr marL="457200" marR="5080" lvl="0" indent="-445134">
              <a:spcBef>
                <a:spcPts val="105"/>
              </a:spcBef>
            </a:pPr>
            <a:endParaRPr lang="fr-FR" sz="2400" b="1" spc="-5" dirty="0">
              <a:cs typeface="Carlito"/>
            </a:endParaRPr>
          </a:p>
          <a:p>
            <a:pPr marL="457200" marR="5080" lvl="0" indent="-445134">
              <a:spcBef>
                <a:spcPts val="105"/>
              </a:spcBef>
            </a:pPr>
            <a:r>
              <a:rPr lang="fr-FR" sz="2400" spc="-5" dirty="0">
                <a:cs typeface="Carlito"/>
              </a:rPr>
              <a:t>MC Serrurier (</a:t>
            </a:r>
            <a:r>
              <a:rPr lang="fr-FR" sz="2400" spc="-5" dirty="0" err="1">
                <a:cs typeface="Carlito"/>
              </a:rPr>
              <a:t>Niv</a:t>
            </a:r>
            <a:r>
              <a:rPr lang="fr-FR" sz="2400" spc="-5" dirty="0">
                <a:cs typeface="Carlito"/>
              </a:rPr>
              <a:t> 3)</a:t>
            </a:r>
            <a:r>
              <a:rPr lang="fr-FR" sz="2400" b="1" spc="-5" dirty="0">
                <a:cs typeface="Carlito"/>
              </a:rPr>
              <a:t>: 	création</a:t>
            </a:r>
          </a:p>
          <a:p>
            <a:pPr marL="457200" marR="5080" lvl="0" indent="-445134">
              <a:spcBef>
                <a:spcPts val="105"/>
              </a:spcBef>
            </a:pPr>
            <a:r>
              <a:rPr lang="fr-FR" sz="2400" b="1" spc="-5" dirty="0">
                <a:cs typeface="Carlito"/>
              </a:rPr>
              <a:t>					</a:t>
            </a:r>
            <a:r>
              <a:rPr lang="fr-FR" b="1" spc="-5" dirty="0">
                <a:cs typeface="Carlito"/>
              </a:rPr>
              <a:t>début des travaux janvier 2022</a:t>
            </a:r>
            <a:endParaRPr lang="fr-FR" b="1" dirty="0">
              <a:cs typeface="Carlito"/>
            </a:endParaRPr>
          </a:p>
        </p:txBody>
      </p:sp>
      <p:sp>
        <p:nvSpPr>
          <p:cNvPr id="32" name="Espace réservé du pied de page 2">
            <a:extLst>
              <a:ext uri="{FF2B5EF4-FFF2-40B4-BE49-F238E27FC236}">
                <a16:creationId xmlns:a16="http://schemas.microsoft.com/office/drawing/2014/main" id="{7CC66D1E-67C1-7348-B36E-7F878432CFF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944636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699792" y="346529"/>
            <a:ext cx="4606582" cy="830997"/>
          </a:xfrm>
          <a:prstGeom prst="rect">
            <a:avLst/>
          </a:prstGeom>
        </p:spPr>
        <p:txBody>
          <a:bodyPr wrap="none">
            <a:spAutoFit/>
          </a:bodyPr>
          <a:lstStyle/>
          <a:p>
            <a:r>
              <a:rPr lang="fr-FR" sz="2400" b="1" dirty="0">
                <a:solidFill>
                  <a:srgbClr val="0070C0"/>
                </a:solidFill>
                <a:latin typeface="+mj-lt"/>
              </a:rPr>
              <a:t>DOMAINES D’INTERVENTION </a:t>
            </a:r>
          </a:p>
          <a:p>
            <a:r>
              <a:rPr lang="fr-FR" sz="2400" b="1" dirty="0">
                <a:solidFill>
                  <a:srgbClr val="0070C0"/>
                </a:solidFill>
              </a:rPr>
              <a:t> </a:t>
            </a: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8" name="Sous-titre 1">
            <a:extLst>
              <a:ext uri="{FF2B5EF4-FFF2-40B4-BE49-F238E27FC236}">
                <a16:creationId xmlns:a16="http://schemas.microsoft.com/office/drawing/2014/main" id="{CA689D5B-6F9C-7249-8345-EA27D889C346}"/>
              </a:ext>
            </a:extLst>
          </p:cNvPr>
          <p:cNvSpPr txBox="1">
            <a:spLocks/>
          </p:cNvSpPr>
          <p:nvPr/>
        </p:nvSpPr>
        <p:spPr>
          <a:xfrm>
            <a:off x="683568" y="1582830"/>
            <a:ext cx="7200800" cy="600356"/>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r-FR" sz="1600" b="1" i="0" u="none" strike="noStrike" kern="1200" cap="none" spc="0" normalizeH="0" baseline="0" noProof="0" dirty="0">
                <a:ln>
                  <a:noFill/>
                </a:ln>
                <a:solidFill>
                  <a:sysClr val="windowText" lastClr="000000"/>
                </a:solidFill>
                <a:effectLst/>
                <a:uLnTx/>
                <a:uFillTx/>
                <a:latin typeface="Arial" charset="0"/>
                <a:cs typeface="Arial" charset="0"/>
              </a:rPr>
              <a:t>Dans le domaine des ouvrages du bâtiment pour des travaux neufs,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fr-FR" sz="1600" b="1" i="0" u="none" strike="noStrike" kern="1200" cap="none" spc="0" normalizeH="0" baseline="0" noProof="0" dirty="0">
                <a:ln>
                  <a:noFill/>
                </a:ln>
                <a:solidFill>
                  <a:sysClr val="windowText" lastClr="000000"/>
                </a:solidFill>
                <a:effectLst/>
                <a:uLnTx/>
                <a:uFillTx/>
                <a:latin typeface="Arial" charset="0"/>
                <a:cs typeface="Arial" charset="0"/>
              </a:rPr>
              <a:t>de maintenance ou de rénovation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p:txBody>
      </p:sp>
      <p:sp>
        <p:nvSpPr>
          <p:cNvPr id="7" name="Sous-titre 1">
            <a:extLst>
              <a:ext uri="{FF2B5EF4-FFF2-40B4-BE49-F238E27FC236}">
                <a16:creationId xmlns:a16="http://schemas.microsoft.com/office/drawing/2014/main" id="{CA689D5B-6F9C-7249-8345-EA27D889C346}"/>
              </a:ext>
            </a:extLst>
          </p:cNvPr>
          <p:cNvSpPr txBox="1">
            <a:spLocks/>
          </p:cNvSpPr>
          <p:nvPr/>
        </p:nvSpPr>
        <p:spPr>
          <a:xfrm>
            <a:off x="467544" y="2609278"/>
            <a:ext cx="8424936" cy="136361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1600" b="0" i="0" u="none" strike="noStrike" kern="1200" cap="none" spc="0" normalizeH="0" baseline="0" noProof="0" dirty="0">
                <a:ln>
                  <a:noFill/>
                </a:ln>
                <a:solidFill>
                  <a:sysClr val="windowText" lastClr="000000"/>
                </a:solidFill>
                <a:effectLst/>
                <a:uLnTx/>
                <a:uFillTx/>
                <a:latin typeface="Arial" charset="0"/>
                <a:cs typeface="Arial" charset="0"/>
              </a:rPr>
              <a:t>Les progrès et innovations techniques réalisés confèrent aux ouvrages une plus-value:</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Arial" charset="0"/>
                <a:cs typeface="Arial" charset="0"/>
              </a:rPr>
              <a:t>dans l’enveloppe des bâtiments,</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sysClr val="windowText" lastClr="000000"/>
                </a:solidFill>
                <a:effectLst/>
                <a:uLnTx/>
                <a:uFillTx/>
                <a:latin typeface="Arial" charset="0"/>
                <a:cs typeface="Arial" charset="0"/>
              </a:rPr>
              <a:t>dans les fermetures des bâtiments et leur accessibilité, associés à la motorisation,</a:t>
            </a:r>
          </a:p>
          <a:p>
            <a:pPr marR="0" lvl="0" algn="l" defTabSz="457200" rtl="0" eaLnBrk="1" fontAlgn="auto" latinLnBrk="0" hangingPunct="1">
              <a:lnSpc>
                <a:spcPct val="100000"/>
              </a:lnSpc>
              <a:spcBef>
                <a:spcPct val="20000"/>
              </a:spcBef>
              <a:spcAft>
                <a:spcPts val="0"/>
              </a:spcAft>
              <a:buClrTx/>
              <a:buSzTx/>
              <a:tabLst/>
              <a:defRPr/>
            </a:pPr>
            <a:r>
              <a:rPr lang="fr-FR" sz="1600" dirty="0">
                <a:solidFill>
                  <a:sysClr val="windowText" lastClr="000000"/>
                </a:solidFill>
              </a:rPr>
              <a:t>       </a:t>
            </a:r>
            <a:r>
              <a:rPr kumimoji="0" lang="fr-FR" sz="1600" b="0" i="0" u="none" strike="noStrike" kern="1200" cap="none" spc="0" normalizeH="0" baseline="0" noProof="0" dirty="0">
                <a:ln>
                  <a:noFill/>
                </a:ln>
                <a:solidFill>
                  <a:sysClr val="windowText" lastClr="000000"/>
                </a:solidFill>
                <a:effectLst/>
                <a:uLnTx/>
                <a:uFillTx/>
                <a:latin typeface="Arial" charset="0"/>
                <a:cs typeface="Arial" charset="0"/>
              </a:rPr>
              <a:t> la protection solaire, la domotique ou encore le contrôle d’accès.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600" b="0" i="0" u="none" strike="noStrike" kern="1200" cap="none" spc="0" normalizeH="0" baseline="0" noProof="0" dirty="0">
              <a:ln>
                <a:noFill/>
              </a:ln>
              <a:solidFill>
                <a:sysClr val="windowText" lastClr="000000"/>
              </a:solidFill>
              <a:effectLst/>
              <a:uLnTx/>
              <a:uFillTx/>
              <a:latin typeface="Arial" charset="0"/>
              <a:cs typeface="Arial" charset="0"/>
            </a:endParaRPr>
          </a:p>
        </p:txBody>
      </p:sp>
      <p:sp>
        <p:nvSpPr>
          <p:cNvPr id="9" name="Espace réservé du pied de page 2">
            <a:extLst>
              <a:ext uri="{FF2B5EF4-FFF2-40B4-BE49-F238E27FC236}">
                <a16:creationId xmlns:a16="http://schemas.microsoft.com/office/drawing/2014/main" id="{C0183D6A-6A63-8F4B-ADF4-DA8326E1E228}"/>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356585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4199314" y="307529"/>
            <a:ext cx="184731" cy="461665"/>
          </a:xfrm>
          <a:prstGeom prst="rect">
            <a:avLst/>
          </a:prstGeom>
        </p:spPr>
        <p:txBody>
          <a:bodyPr wrap="none">
            <a:spAutoFit/>
          </a:bodyPr>
          <a:lstStyle/>
          <a:p>
            <a:endParaRPr lang="fr-FR" sz="2400" b="1" dirty="0">
              <a:solidFill>
                <a:srgbClr val="0070C0"/>
              </a:solidFill>
            </a:endParaRPr>
          </a:p>
        </p:txBody>
      </p:sp>
      <p:sp>
        <p:nvSpPr>
          <p:cNvPr id="15" name="Ellipse 14"/>
          <p:cNvSpPr/>
          <p:nvPr/>
        </p:nvSpPr>
        <p:spPr>
          <a:xfrm>
            <a:off x="5668829" y="1726930"/>
            <a:ext cx="1487435" cy="1487435"/>
          </a:xfrm>
          <a:prstGeom prst="ellipse">
            <a:avLst/>
          </a:prstGeom>
          <a:blipFill rotWithShape="0">
            <a:blip r:embed="rId2"/>
            <a:stretch>
              <a:fillRect/>
            </a:stretch>
          </a:blipFill>
          <a:ln>
            <a:solidFill>
              <a:srgbClr val="00A1DA"/>
            </a:solid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sp>
      <p:sp>
        <p:nvSpPr>
          <p:cNvPr id="16" name="Forme libre 15"/>
          <p:cNvSpPr/>
          <p:nvPr/>
        </p:nvSpPr>
        <p:spPr>
          <a:xfrm>
            <a:off x="7248599" y="1917821"/>
            <a:ext cx="1859905" cy="1362703"/>
          </a:xfrm>
          <a:custGeom>
            <a:avLst/>
            <a:gdLst>
              <a:gd name="connsiteX0" fmla="*/ 0 w 1731691"/>
              <a:gd name="connsiteY0" fmla="*/ 0 h 1362703"/>
              <a:gd name="connsiteX1" fmla="*/ 1731691 w 1731691"/>
              <a:gd name="connsiteY1" fmla="*/ 0 h 1362703"/>
              <a:gd name="connsiteX2" fmla="*/ 1731691 w 1731691"/>
              <a:gd name="connsiteY2" fmla="*/ 1362703 h 1362703"/>
              <a:gd name="connsiteX3" fmla="*/ 0 w 1731691"/>
              <a:gd name="connsiteY3" fmla="*/ 1362703 h 1362703"/>
              <a:gd name="connsiteX4" fmla="*/ 0 w 1731691"/>
              <a:gd name="connsiteY4" fmla="*/ 0 h 136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691" h="1362703">
                <a:moveTo>
                  <a:pt x="0" y="0"/>
                </a:moveTo>
                <a:lnTo>
                  <a:pt x="1731691" y="0"/>
                </a:lnTo>
                <a:lnTo>
                  <a:pt x="1731691" y="1362703"/>
                </a:lnTo>
                <a:lnTo>
                  <a:pt x="0" y="1362703"/>
                </a:lnTo>
                <a:lnTo>
                  <a:pt x="0" y="0"/>
                </a:lnTo>
                <a:close/>
              </a:path>
            </a:pathLst>
          </a:cu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pPr>
            <a:r>
              <a:rPr lang="fr-FR" sz="1200" b="1" dirty="0">
                <a:solidFill>
                  <a:srgbClr val="002060"/>
                </a:solidFill>
              </a:rPr>
              <a:t>M</a:t>
            </a:r>
            <a:r>
              <a:rPr lang="fr-FR" sz="1200" b="1" kern="1200" dirty="0">
                <a:solidFill>
                  <a:srgbClr val="002060"/>
                </a:solidFill>
                <a:latin typeface="+mn-lt"/>
                <a:ea typeface="+mn-ea"/>
                <a:cs typeface="+mn-cs"/>
              </a:rPr>
              <a:t>étallerie</a:t>
            </a:r>
          </a:p>
          <a:p>
            <a:pPr lvl="0" defTabSz="533400">
              <a:lnSpc>
                <a:spcPct val="90000"/>
              </a:lnSpc>
              <a:spcBef>
                <a:spcPct val="0"/>
              </a:spcBef>
              <a:spcAft>
                <a:spcPct val="35000"/>
              </a:spcAft>
            </a:pPr>
            <a:r>
              <a:rPr lang="fr-FR" sz="1200" kern="1200" dirty="0">
                <a:solidFill>
                  <a:sysClr val="windowText" lastClr="000000">
                    <a:hueOff val="0"/>
                    <a:satOff val="0"/>
                    <a:lumOff val="0"/>
                    <a:alphaOff val="0"/>
                  </a:sysClr>
                </a:solidFill>
                <a:latin typeface="+mn-lt"/>
                <a:ea typeface="+mn-ea"/>
                <a:cs typeface="+mn-cs"/>
              </a:rPr>
              <a:t> </a:t>
            </a:r>
            <a:r>
              <a:rPr lang="fr-FR" sz="1200" i="1" kern="1200" dirty="0">
                <a:solidFill>
                  <a:sysClr val="windowText" lastClr="000000">
                    <a:hueOff val="0"/>
                    <a:satOff val="0"/>
                    <a:lumOff val="0"/>
                    <a:alphaOff val="0"/>
                  </a:sysClr>
                </a:solidFill>
                <a:latin typeface="+mn-lt"/>
                <a:ea typeface="+mn-ea"/>
                <a:cs typeface="+mn-cs"/>
              </a:rPr>
              <a:t>(garde-corps, blindages, clôtures, portails, brise-soleils, rideaux métalliques, volets, stores, escaliers, marquises, etc</a:t>
            </a:r>
            <a:r>
              <a:rPr lang="fr-FR" sz="1200" i="1" dirty="0">
                <a:solidFill>
                  <a:sysClr val="windowText" lastClr="000000">
                    <a:hueOff val="0"/>
                    <a:satOff val="0"/>
                    <a:lumOff val="0"/>
                    <a:alphaOff val="0"/>
                  </a:sysClr>
                </a:solidFill>
              </a:rPr>
              <a:t>.</a:t>
            </a:r>
            <a:r>
              <a:rPr lang="fr-FR" sz="1200" i="1" kern="1200" dirty="0">
                <a:solidFill>
                  <a:sysClr val="windowText" lastClr="000000">
                    <a:hueOff val="0"/>
                    <a:satOff val="0"/>
                    <a:lumOff val="0"/>
                    <a:alphaOff val="0"/>
                  </a:sysClr>
                </a:solidFill>
                <a:latin typeface="+mn-lt"/>
                <a:ea typeface="+mn-ea"/>
                <a:cs typeface="+mn-cs"/>
              </a:rPr>
              <a:t>)</a:t>
            </a:r>
          </a:p>
        </p:txBody>
      </p:sp>
      <p:sp>
        <p:nvSpPr>
          <p:cNvPr id="17" name="Ellipse 16"/>
          <p:cNvSpPr/>
          <p:nvPr/>
        </p:nvSpPr>
        <p:spPr>
          <a:xfrm>
            <a:off x="3814894" y="2895574"/>
            <a:ext cx="1450902" cy="1432537"/>
          </a:xfrm>
          <a:prstGeom prst="ellipse">
            <a:avLst/>
          </a:prstGeom>
          <a:blipFill rotWithShape="0">
            <a:blip r:embed="rId3"/>
            <a:stretch>
              <a:fillRect/>
            </a:stretch>
          </a:blipFill>
          <a:ln>
            <a:solidFill>
              <a:srgbClr val="054A7E"/>
            </a:solidFill>
          </a:ln>
        </p:spPr>
        <p:style>
          <a:lnRef idx="2">
            <a:schemeClr val="accent5">
              <a:shade val="80000"/>
              <a:hueOff val="0"/>
              <a:satOff val="0"/>
              <a:lumOff val="0"/>
              <a:alphaOff val="0"/>
            </a:schemeClr>
          </a:lnRef>
          <a:fillRef idx="1">
            <a:scrgbClr r="0" g="0" b="0"/>
          </a:fillRef>
          <a:effectRef idx="0">
            <a:schemeClr val="lt1">
              <a:alpha val="50000"/>
              <a:hueOff val="0"/>
              <a:satOff val="0"/>
              <a:lumOff val="0"/>
              <a:alphaOff val="0"/>
            </a:schemeClr>
          </a:effectRef>
          <a:fontRef idx="minor">
            <a:schemeClr val="tx1"/>
          </a:fontRef>
        </p:style>
      </p:sp>
      <p:sp>
        <p:nvSpPr>
          <p:cNvPr id="18" name="Forme libre 17"/>
          <p:cNvSpPr/>
          <p:nvPr/>
        </p:nvSpPr>
        <p:spPr>
          <a:xfrm>
            <a:off x="251519" y="3469957"/>
            <a:ext cx="3527139" cy="1021229"/>
          </a:xfrm>
          <a:custGeom>
            <a:avLst/>
            <a:gdLst>
              <a:gd name="connsiteX0" fmla="*/ 0 w 1731691"/>
              <a:gd name="connsiteY0" fmla="*/ 0 h 1021229"/>
              <a:gd name="connsiteX1" fmla="*/ 1731691 w 1731691"/>
              <a:gd name="connsiteY1" fmla="*/ 0 h 1021229"/>
              <a:gd name="connsiteX2" fmla="*/ 1731691 w 1731691"/>
              <a:gd name="connsiteY2" fmla="*/ 1021229 h 1021229"/>
              <a:gd name="connsiteX3" fmla="*/ 0 w 1731691"/>
              <a:gd name="connsiteY3" fmla="*/ 1021229 h 1021229"/>
              <a:gd name="connsiteX4" fmla="*/ 0 w 1731691"/>
              <a:gd name="connsiteY4" fmla="*/ 0 h 1021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691" h="1021229">
                <a:moveTo>
                  <a:pt x="0" y="0"/>
                </a:moveTo>
                <a:lnTo>
                  <a:pt x="1731691" y="0"/>
                </a:lnTo>
                <a:lnTo>
                  <a:pt x="1731691" y="1021229"/>
                </a:lnTo>
                <a:lnTo>
                  <a:pt x="0" y="1021229"/>
                </a:lnTo>
                <a:lnTo>
                  <a:pt x="0" y="0"/>
                </a:lnTo>
                <a:close/>
              </a:path>
            </a:pathLst>
          </a:cu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r" defTabSz="533400">
              <a:lnSpc>
                <a:spcPct val="90000"/>
              </a:lnSpc>
              <a:spcBef>
                <a:spcPct val="0"/>
              </a:spcBef>
              <a:spcAft>
                <a:spcPct val="35000"/>
              </a:spcAft>
            </a:pPr>
            <a:r>
              <a:rPr lang="fr-FR" sz="1200" b="1" dirty="0">
                <a:solidFill>
                  <a:srgbClr val="002060"/>
                </a:solidFill>
              </a:rPr>
              <a:t>C</a:t>
            </a:r>
            <a:r>
              <a:rPr lang="fr-FR" sz="1200" b="1" kern="1200" dirty="0">
                <a:solidFill>
                  <a:srgbClr val="002060"/>
                </a:solidFill>
                <a:latin typeface="+mn-lt"/>
                <a:ea typeface="+mn-ea"/>
                <a:cs typeface="+mn-cs"/>
              </a:rPr>
              <a:t>onstruction métallique </a:t>
            </a:r>
          </a:p>
          <a:p>
            <a:pPr lvl="0" algn="r" defTabSz="533400">
              <a:lnSpc>
                <a:spcPct val="90000"/>
              </a:lnSpc>
              <a:spcBef>
                <a:spcPct val="0"/>
              </a:spcBef>
              <a:spcAft>
                <a:spcPct val="35000"/>
              </a:spcAft>
            </a:pPr>
            <a:r>
              <a:rPr lang="fr-FR" sz="1200" i="1" kern="1200" dirty="0">
                <a:solidFill>
                  <a:sysClr val="windowText" lastClr="000000">
                    <a:hueOff val="0"/>
                    <a:satOff val="0"/>
                    <a:lumOff val="0"/>
                    <a:alphaOff val="0"/>
                  </a:sysClr>
                </a:solidFill>
                <a:latin typeface="+mn-lt"/>
                <a:ea typeface="+mn-ea"/>
                <a:cs typeface="+mn-cs"/>
              </a:rPr>
              <a:t>(charpentes, auvents, passerelles, grandes verrières, etc.)</a:t>
            </a:r>
          </a:p>
        </p:txBody>
      </p:sp>
      <p:sp>
        <p:nvSpPr>
          <p:cNvPr id="19" name="Ellipse 18"/>
          <p:cNvSpPr/>
          <p:nvPr/>
        </p:nvSpPr>
        <p:spPr>
          <a:xfrm>
            <a:off x="1832091" y="1841424"/>
            <a:ext cx="1450902" cy="1450902"/>
          </a:xfrm>
          <a:prstGeom prst="ellipse">
            <a:avLst/>
          </a:prstGeom>
          <a:solidFill>
            <a:schemeClr val="bg1">
              <a:alpha val="50000"/>
            </a:schemeClr>
          </a:solidFill>
          <a:ln>
            <a:solidFill>
              <a:srgbClr val="054A7E"/>
            </a:solid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sp>
      <p:sp>
        <p:nvSpPr>
          <p:cNvPr id="20" name="Forme libre 19"/>
          <p:cNvSpPr/>
          <p:nvPr/>
        </p:nvSpPr>
        <p:spPr>
          <a:xfrm>
            <a:off x="98781" y="2048569"/>
            <a:ext cx="1731691" cy="1213135"/>
          </a:xfrm>
          <a:custGeom>
            <a:avLst/>
            <a:gdLst>
              <a:gd name="connsiteX0" fmla="*/ 0 w 1731691"/>
              <a:gd name="connsiteY0" fmla="*/ 0 h 1213135"/>
              <a:gd name="connsiteX1" fmla="*/ 1731691 w 1731691"/>
              <a:gd name="connsiteY1" fmla="*/ 0 h 1213135"/>
              <a:gd name="connsiteX2" fmla="*/ 1731691 w 1731691"/>
              <a:gd name="connsiteY2" fmla="*/ 1213135 h 1213135"/>
              <a:gd name="connsiteX3" fmla="*/ 0 w 1731691"/>
              <a:gd name="connsiteY3" fmla="*/ 1213135 h 1213135"/>
              <a:gd name="connsiteX4" fmla="*/ 0 w 1731691"/>
              <a:gd name="connsiteY4" fmla="*/ 0 h 1213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691" h="1213135">
                <a:moveTo>
                  <a:pt x="0" y="0"/>
                </a:moveTo>
                <a:lnTo>
                  <a:pt x="1731691" y="0"/>
                </a:lnTo>
                <a:lnTo>
                  <a:pt x="1731691" y="1213135"/>
                </a:lnTo>
                <a:lnTo>
                  <a:pt x="0" y="1213135"/>
                </a:lnTo>
                <a:lnTo>
                  <a:pt x="0" y="0"/>
                </a:lnTo>
                <a:close/>
              </a:path>
            </a:pathLst>
          </a:cu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algn="r" defTabSz="533400">
              <a:lnSpc>
                <a:spcPct val="90000"/>
              </a:lnSpc>
              <a:spcBef>
                <a:spcPct val="0"/>
              </a:spcBef>
              <a:spcAft>
                <a:spcPct val="35000"/>
              </a:spcAft>
            </a:pPr>
            <a:r>
              <a:rPr lang="fr-FR" sz="1200" b="1" dirty="0">
                <a:solidFill>
                  <a:srgbClr val="002060"/>
                </a:solidFill>
              </a:rPr>
              <a:t>M</a:t>
            </a:r>
            <a:r>
              <a:rPr lang="fr-FR" sz="1200" b="1" kern="1200" dirty="0">
                <a:solidFill>
                  <a:srgbClr val="002060"/>
                </a:solidFill>
                <a:latin typeface="+mn-lt"/>
                <a:ea typeface="+mn-ea"/>
                <a:cs typeface="+mn-cs"/>
              </a:rPr>
              <a:t>enuiserie métallique et l’enveloppe </a:t>
            </a:r>
          </a:p>
          <a:p>
            <a:pPr lvl="0" algn="r" defTabSz="533400">
              <a:lnSpc>
                <a:spcPct val="90000"/>
              </a:lnSpc>
              <a:spcBef>
                <a:spcPct val="0"/>
              </a:spcBef>
              <a:spcAft>
                <a:spcPct val="35000"/>
              </a:spcAft>
            </a:pPr>
            <a:r>
              <a:rPr lang="fr-FR" sz="1200" i="1" kern="1200" dirty="0">
                <a:solidFill>
                  <a:sysClr val="windowText" lastClr="000000">
                    <a:hueOff val="0"/>
                    <a:satOff val="0"/>
                    <a:lumOff val="0"/>
                    <a:alphaOff val="0"/>
                  </a:sysClr>
                </a:solidFill>
                <a:latin typeface="+mn-lt"/>
                <a:ea typeface="+mn-ea"/>
                <a:cs typeface="+mn-cs"/>
              </a:rPr>
              <a:t>(façades vitrées, menuiseries, vérandas, bardage, etc.)</a:t>
            </a:r>
            <a:r>
              <a:rPr lang="fr-FR" sz="1200" kern="1200" dirty="0">
                <a:solidFill>
                  <a:sysClr val="windowText" lastClr="000000">
                    <a:hueOff val="0"/>
                    <a:satOff val="0"/>
                    <a:lumOff val="0"/>
                    <a:alphaOff val="0"/>
                  </a:sysClr>
                </a:solidFill>
                <a:latin typeface="+mn-lt"/>
                <a:ea typeface="+mn-ea"/>
                <a:cs typeface="+mn-cs"/>
              </a:rPr>
              <a:t> </a:t>
            </a:r>
          </a:p>
        </p:txBody>
      </p:sp>
      <p:sp>
        <p:nvSpPr>
          <p:cNvPr id="21" name="Ellipse 20"/>
          <p:cNvSpPr/>
          <p:nvPr/>
        </p:nvSpPr>
        <p:spPr>
          <a:xfrm>
            <a:off x="3726731" y="783039"/>
            <a:ext cx="1473293" cy="1473293"/>
          </a:xfrm>
          <a:prstGeom prst="ellipse">
            <a:avLst/>
          </a:prstGeom>
          <a:solidFill>
            <a:schemeClr val="bg1">
              <a:alpha val="50000"/>
            </a:schemeClr>
          </a:solidFill>
          <a:ln>
            <a:solidFill>
              <a:srgbClr val="00B0F0"/>
            </a:solidFill>
          </a:ln>
        </p:spPr>
        <p:style>
          <a:lnRef idx="2">
            <a:scrgbClr r="0" g="0" b="0"/>
          </a:lnRef>
          <a:fillRef idx="1">
            <a:scrgbClr r="0" g="0" b="0"/>
          </a:fillRef>
          <a:effectRef idx="0">
            <a:schemeClr val="lt1">
              <a:alpha val="50000"/>
              <a:hueOff val="0"/>
              <a:satOff val="0"/>
              <a:lumOff val="0"/>
              <a:alphaOff val="0"/>
            </a:schemeClr>
          </a:effectRef>
          <a:fontRef idx="minor">
            <a:schemeClr val="tx1"/>
          </a:fontRef>
        </p:style>
      </p:sp>
      <p:sp>
        <p:nvSpPr>
          <p:cNvPr id="22" name="Forme libre 21"/>
          <p:cNvSpPr/>
          <p:nvPr/>
        </p:nvSpPr>
        <p:spPr>
          <a:xfrm>
            <a:off x="5295153" y="440568"/>
            <a:ext cx="1981868" cy="1213135"/>
          </a:xfrm>
          <a:custGeom>
            <a:avLst/>
            <a:gdLst>
              <a:gd name="connsiteX0" fmla="*/ 0 w 1731691"/>
              <a:gd name="connsiteY0" fmla="*/ 0 h 1213135"/>
              <a:gd name="connsiteX1" fmla="*/ 1731691 w 1731691"/>
              <a:gd name="connsiteY1" fmla="*/ 0 h 1213135"/>
              <a:gd name="connsiteX2" fmla="*/ 1731691 w 1731691"/>
              <a:gd name="connsiteY2" fmla="*/ 1213135 h 1213135"/>
              <a:gd name="connsiteX3" fmla="*/ 0 w 1731691"/>
              <a:gd name="connsiteY3" fmla="*/ 1213135 h 1213135"/>
              <a:gd name="connsiteX4" fmla="*/ 0 w 1731691"/>
              <a:gd name="connsiteY4" fmla="*/ 0 h 1213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1691" h="1213135">
                <a:moveTo>
                  <a:pt x="0" y="0"/>
                </a:moveTo>
                <a:lnTo>
                  <a:pt x="1731691" y="0"/>
                </a:lnTo>
                <a:lnTo>
                  <a:pt x="1731691" y="1213135"/>
                </a:lnTo>
                <a:lnTo>
                  <a:pt x="0" y="1213135"/>
                </a:lnTo>
                <a:lnTo>
                  <a:pt x="0" y="0"/>
                </a:lnTo>
                <a:close/>
              </a:path>
            </a:pathLst>
          </a:custGeom>
          <a:noFill/>
          <a:ln>
            <a:noFill/>
          </a:ln>
          <a:effectLst/>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533400">
              <a:lnSpc>
                <a:spcPct val="90000"/>
              </a:lnSpc>
              <a:spcBef>
                <a:spcPct val="0"/>
              </a:spcBef>
              <a:spcAft>
                <a:spcPct val="35000"/>
              </a:spcAft>
            </a:pPr>
            <a:r>
              <a:rPr lang="fr-FR" sz="1200" b="1" dirty="0">
                <a:solidFill>
                  <a:srgbClr val="002060"/>
                </a:solidFill>
              </a:rPr>
              <a:t>A</a:t>
            </a:r>
            <a:r>
              <a:rPr lang="fr-FR" sz="1200" b="1" kern="1200" dirty="0">
                <a:solidFill>
                  <a:srgbClr val="002060"/>
                </a:solidFill>
                <a:latin typeface="+mn-lt"/>
                <a:ea typeface="+mn-ea"/>
                <a:cs typeface="+mn-cs"/>
              </a:rPr>
              <a:t>gencement décoration </a:t>
            </a:r>
          </a:p>
          <a:p>
            <a:pPr lvl="0" defTabSz="533400">
              <a:lnSpc>
                <a:spcPct val="90000"/>
              </a:lnSpc>
              <a:spcBef>
                <a:spcPct val="0"/>
              </a:spcBef>
              <a:spcAft>
                <a:spcPct val="35000"/>
              </a:spcAft>
            </a:pPr>
            <a:r>
              <a:rPr lang="fr-FR" sz="1200" i="1" kern="1200" dirty="0">
                <a:solidFill>
                  <a:sysClr val="windowText" lastClr="000000">
                    <a:hueOff val="0"/>
                    <a:satOff val="0"/>
                    <a:lumOff val="0"/>
                    <a:alphaOff val="0"/>
                  </a:sysClr>
                </a:solidFill>
                <a:latin typeface="+mn-lt"/>
                <a:ea typeface="+mn-ea"/>
                <a:cs typeface="+mn-cs"/>
              </a:rPr>
              <a:t>(mobilier urbain, mobilier d’intérieur sur mesure, ferronnerie, grilles, etc.)</a:t>
            </a:r>
          </a:p>
        </p:txBody>
      </p:sp>
      <p:sp>
        <p:nvSpPr>
          <p:cNvPr id="8" name="Rectangle 7"/>
          <p:cNvSpPr/>
          <p:nvPr/>
        </p:nvSpPr>
        <p:spPr>
          <a:xfrm>
            <a:off x="2376721" y="26105"/>
            <a:ext cx="4606582" cy="461665"/>
          </a:xfrm>
          <a:prstGeom prst="rect">
            <a:avLst/>
          </a:prstGeom>
        </p:spPr>
        <p:txBody>
          <a:bodyPr wrap="none">
            <a:spAutoFit/>
          </a:bodyPr>
          <a:lstStyle/>
          <a:p>
            <a:pPr lvl="0"/>
            <a:r>
              <a:rPr lang="fr-FR" sz="2400" b="1" dirty="0">
                <a:solidFill>
                  <a:srgbClr val="0070C0"/>
                </a:solidFill>
              </a:rPr>
              <a:t>DOMAINES D’INTERVENTION </a:t>
            </a:r>
          </a:p>
        </p:txBody>
      </p:sp>
      <p:pic>
        <p:nvPicPr>
          <p:cNvPr id="4" name="Image 3"/>
          <p:cNvPicPr>
            <a:picLocks noChangeAspect="1"/>
          </p:cNvPicPr>
          <p:nvPr/>
        </p:nvPicPr>
        <p:blipFill>
          <a:blip r:embed="rId4"/>
          <a:stretch>
            <a:fillRect/>
          </a:stretch>
        </p:blipFill>
        <p:spPr>
          <a:xfrm>
            <a:off x="3723494" y="1069509"/>
            <a:ext cx="1476530" cy="935150"/>
          </a:xfrm>
          <a:prstGeom prst="rect">
            <a:avLst/>
          </a:prstGeom>
          <a:effectLst>
            <a:softEdge rad="127000"/>
          </a:effectLst>
        </p:spPr>
      </p:pic>
      <p:pic>
        <p:nvPicPr>
          <p:cNvPr id="10" name="Image 9"/>
          <p:cNvPicPr>
            <a:picLocks noChangeAspect="1"/>
          </p:cNvPicPr>
          <p:nvPr/>
        </p:nvPicPr>
        <p:blipFill>
          <a:blip r:embed="rId5"/>
          <a:stretch>
            <a:fillRect/>
          </a:stretch>
        </p:blipFill>
        <p:spPr>
          <a:xfrm>
            <a:off x="1806671" y="2153826"/>
            <a:ext cx="1501741" cy="844729"/>
          </a:xfrm>
          <a:prstGeom prst="rect">
            <a:avLst/>
          </a:prstGeom>
          <a:effectLst>
            <a:softEdge rad="127000"/>
          </a:effectLst>
        </p:spPr>
      </p:pic>
      <p:sp>
        <p:nvSpPr>
          <p:cNvPr id="11" name="Rectangle à coins arrondis 10"/>
          <p:cNvSpPr/>
          <p:nvPr/>
        </p:nvSpPr>
        <p:spPr>
          <a:xfrm>
            <a:off x="3488262" y="2448496"/>
            <a:ext cx="1947834" cy="252546"/>
          </a:xfrm>
          <a:prstGeom prst="roundRect">
            <a:avLst/>
          </a:prstGeom>
          <a:solidFill>
            <a:srgbClr val="0070C0"/>
          </a:solidFill>
          <a:ln>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lstStyle/>
          <a:p>
            <a:pPr lvl="0" algn="ctr" eaLnBrk="0" fontAlgn="base" hangingPunct="0">
              <a:spcBef>
                <a:spcPct val="0"/>
              </a:spcBef>
              <a:spcAft>
                <a:spcPts val="1000"/>
              </a:spcAft>
              <a:defRPr/>
            </a:pPr>
            <a:r>
              <a:rPr lang="fr-FR" sz="1400" b="1" kern="0" dirty="0">
                <a:solidFill>
                  <a:schemeClr val="bg1"/>
                </a:solidFill>
                <a:effectLst>
                  <a:outerShdw blurRad="38100" dist="38100" dir="2700000" algn="tl">
                    <a:srgbClr val="000000">
                      <a:alpha val="43137"/>
                    </a:srgbClr>
                  </a:outerShdw>
                </a:effectLst>
                <a:latin typeface="Calibri" pitchFamily="34" charset="0"/>
                <a:cs typeface="Arial" panose="020B0604020202020204" pitchFamily="34" charset="0"/>
              </a:rPr>
              <a:t>4 Domaines d’activités</a:t>
            </a:r>
          </a:p>
        </p:txBody>
      </p:sp>
      <p:sp>
        <p:nvSpPr>
          <p:cNvPr id="23" name="Espace réservé du pied de page 2">
            <a:extLst>
              <a:ext uri="{FF2B5EF4-FFF2-40B4-BE49-F238E27FC236}">
                <a16:creationId xmlns:a16="http://schemas.microsoft.com/office/drawing/2014/main" id="{4ECF12B2-E71F-FB44-A557-D5780BBFB58C}"/>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57423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28" name="ZoneTexte 27">
            <a:extLst>
              <a:ext uri="{FF2B5EF4-FFF2-40B4-BE49-F238E27FC236}">
                <a16:creationId xmlns:a16="http://schemas.microsoft.com/office/drawing/2014/main" id="{C346395B-B06B-5F48-BCBC-05626C4A7C82}"/>
              </a:ext>
            </a:extLst>
          </p:cNvPr>
          <p:cNvSpPr txBox="1"/>
          <p:nvPr/>
        </p:nvSpPr>
        <p:spPr>
          <a:xfrm>
            <a:off x="1873609" y="470931"/>
            <a:ext cx="2307854" cy="461665"/>
          </a:xfrm>
          <a:prstGeom prst="rect">
            <a:avLst/>
          </a:prstGeom>
          <a:noFill/>
        </p:spPr>
        <p:txBody>
          <a:bodyPr wrap="square" rtlCol="0">
            <a:spAutoFit/>
          </a:bodyPr>
          <a:lstStyle/>
          <a:p>
            <a:pPr defTabSz="457189">
              <a:defRPr/>
            </a:pPr>
            <a:endParaRPr lang="fr-FR" sz="2400" b="1" kern="0" dirty="0">
              <a:solidFill>
                <a:prstClr val="black"/>
              </a:solidFill>
              <a:cs typeface="Arial" panose="020B0604020202020204" pitchFamily="34" charset="0"/>
            </a:endParaRPr>
          </a:p>
        </p:txBody>
      </p:sp>
      <p:sp>
        <p:nvSpPr>
          <p:cNvPr id="4" name="Rectangle 3"/>
          <p:cNvSpPr/>
          <p:nvPr/>
        </p:nvSpPr>
        <p:spPr>
          <a:xfrm>
            <a:off x="67750" y="64780"/>
            <a:ext cx="9076250" cy="461665"/>
          </a:xfrm>
          <a:prstGeom prst="rect">
            <a:avLst/>
          </a:prstGeom>
        </p:spPr>
        <p:txBody>
          <a:bodyPr wrap="square">
            <a:spAutoFit/>
          </a:bodyPr>
          <a:lstStyle/>
          <a:p>
            <a:pPr lvl="0" algn="ctr"/>
            <a:r>
              <a:rPr lang="fr-FR" sz="2400" b="1" dirty="0">
                <a:solidFill>
                  <a:srgbClr val="0070C0"/>
                </a:solidFill>
              </a:rPr>
              <a:t>ACTIVITÉS</a:t>
            </a:r>
            <a:endParaRPr lang="fr-FR" b="1" dirty="0">
              <a:solidFill>
                <a:srgbClr val="0070C0"/>
              </a:solidFill>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1" y="3301252"/>
            <a:ext cx="2267721" cy="142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à coins arrondis 30"/>
          <p:cNvSpPr/>
          <p:nvPr/>
        </p:nvSpPr>
        <p:spPr>
          <a:xfrm>
            <a:off x="3758742" y="1315663"/>
            <a:ext cx="2337449" cy="654854"/>
          </a:xfrm>
          <a:prstGeom prst="roundRect">
            <a:avLst/>
          </a:prstGeom>
          <a:solidFill>
            <a:srgbClr val="92D050"/>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eaLnBrk="0" fontAlgn="base" hangingPunct="0">
              <a:spcBef>
                <a:spcPct val="0"/>
              </a:spcBef>
              <a:spcAft>
                <a:spcPts val="1000"/>
              </a:spcAft>
              <a:defRPr/>
            </a:pPr>
            <a:r>
              <a:rPr lang="fr-FR" sz="1600" b="1" kern="0" dirty="0">
                <a:solidFill>
                  <a:schemeClr val="bg1"/>
                </a:solidFill>
                <a:cs typeface="Arial" panose="020B0604020202020204" pitchFamily="34" charset="0"/>
              </a:rPr>
              <a:t>17 Tâches professionnelles</a:t>
            </a:r>
            <a:endParaRPr lang="fr-FR" sz="1600" b="1" kern="0" dirty="0">
              <a:solidFill>
                <a:schemeClr val="bg1"/>
              </a:solidFill>
              <a:effectLst>
                <a:outerShdw blurRad="38100" dist="38100" dir="2700000" algn="tl">
                  <a:srgbClr val="000000">
                    <a:alpha val="43137"/>
                  </a:srgbClr>
                </a:outerShdw>
              </a:effectLst>
              <a:cs typeface="Arial" panose="020B0604020202020204" pitchFamily="34" charset="0"/>
            </a:endParaRPr>
          </a:p>
        </p:txBody>
      </p:sp>
      <p:grpSp>
        <p:nvGrpSpPr>
          <p:cNvPr id="3" name="Groupe 2">
            <a:extLst>
              <a:ext uri="{FF2B5EF4-FFF2-40B4-BE49-F238E27FC236}">
                <a16:creationId xmlns:a16="http://schemas.microsoft.com/office/drawing/2014/main" id="{9E76E4E7-61BC-4579-8D73-8E906CD25265}"/>
              </a:ext>
            </a:extLst>
          </p:cNvPr>
          <p:cNvGrpSpPr/>
          <p:nvPr/>
        </p:nvGrpSpPr>
        <p:grpSpPr>
          <a:xfrm>
            <a:off x="1177568" y="967464"/>
            <a:ext cx="2337449" cy="2523074"/>
            <a:chOff x="1422363" y="1291090"/>
            <a:chExt cx="3116598" cy="3364099"/>
          </a:xfrm>
        </p:grpSpPr>
        <p:sp>
          <p:nvSpPr>
            <p:cNvPr id="36" name="Ellipse 35"/>
            <p:cNvSpPr/>
            <p:nvPr/>
          </p:nvSpPr>
          <p:spPr>
            <a:xfrm>
              <a:off x="1422363" y="1525404"/>
              <a:ext cx="3116598" cy="3129785"/>
            </a:xfrm>
            <a:prstGeom prst="ellipse">
              <a:avLst/>
            </a:prstGeom>
            <a:solidFill>
              <a:schemeClr val="accent4">
                <a:lumMod val="40000"/>
                <a:lumOff val="60000"/>
              </a:schemeClr>
            </a:solidFill>
            <a:ln>
              <a:solidFill>
                <a:schemeClr val="accent1">
                  <a:lumMod val="90000"/>
                  <a:lumOff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888978">
                <a:lnSpc>
                  <a:spcPct val="90000"/>
                </a:lnSpc>
                <a:spcBef>
                  <a:spcPct val="0"/>
                </a:spcBef>
                <a:spcAft>
                  <a:spcPct val="35000"/>
                </a:spcAft>
                <a:defRPr/>
              </a:pPr>
              <a:endParaRPr lang="fr-FR" sz="900" b="1" kern="0" dirty="0">
                <a:solidFill>
                  <a:srgbClr val="005C2A"/>
                </a:solidFill>
              </a:endParaRPr>
            </a:p>
          </p:txBody>
        </p:sp>
        <p:sp>
          <p:nvSpPr>
            <p:cNvPr id="38" name="Ellipse 4">
              <a:extLst>
                <a:ext uri="{FF2B5EF4-FFF2-40B4-BE49-F238E27FC236}">
                  <a16:creationId xmlns:a16="http://schemas.microsoft.com/office/drawing/2014/main" id="{30EC04EE-1CEE-0243-B87C-0943CF3B8689}"/>
                </a:ext>
              </a:extLst>
            </p:cNvPr>
            <p:cNvSpPr/>
            <p:nvPr/>
          </p:nvSpPr>
          <p:spPr>
            <a:xfrm>
              <a:off x="1506739" y="1291090"/>
              <a:ext cx="2947841" cy="2715147"/>
            </a:xfrm>
            <a:prstGeom prst="rect">
              <a:avLst/>
            </a:prstGeom>
            <a:noFill/>
            <a:ln>
              <a:noFill/>
            </a:ln>
            <a:effectLst/>
          </p:spPr>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defRPr/>
              </a:pPr>
              <a:r>
                <a:rPr lang="fr-FR" sz="1200" b="1" kern="0" dirty="0">
                  <a:solidFill>
                    <a:srgbClr val="008000"/>
                  </a:solidFill>
                  <a:cs typeface="Arial Black"/>
                </a:rPr>
                <a:t>A1</a:t>
              </a:r>
            </a:p>
            <a:p>
              <a:pPr algn="ctr" defTabSz="888978">
                <a:lnSpc>
                  <a:spcPct val="90000"/>
                </a:lnSpc>
                <a:spcBef>
                  <a:spcPct val="0"/>
                </a:spcBef>
                <a:spcAft>
                  <a:spcPct val="35000"/>
                </a:spcAft>
                <a:defRPr/>
              </a:pPr>
              <a:r>
                <a:rPr lang="fr-FR" sz="1200" b="1" kern="0" dirty="0">
                  <a:solidFill>
                    <a:srgbClr val="008000"/>
                  </a:solidFill>
                </a:rPr>
                <a:t>COMMUNICATION PRÉPARATION</a:t>
              </a:r>
            </a:p>
          </p:txBody>
        </p:sp>
        <p:sp>
          <p:nvSpPr>
            <p:cNvPr id="39" name="Rectangle à coins arrondis 38"/>
            <p:cNvSpPr/>
            <p:nvPr/>
          </p:nvSpPr>
          <p:spPr>
            <a:xfrm>
              <a:off x="2064441" y="3394631"/>
              <a:ext cx="1904281" cy="675028"/>
            </a:xfrm>
            <a:prstGeom prst="roundRect">
              <a:avLst/>
            </a:prstGeom>
            <a:solidFill>
              <a:srgbClr val="92D050"/>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eaLnBrk="0" fontAlgn="base" hangingPunct="0">
                <a:spcBef>
                  <a:spcPct val="0"/>
                </a:spcBef>
                <a:spcAft>
                  <a:spcPts val="1000"/>
                </a:spcAft>
                <a:defRPr/>
              </a:pPr>
              <a:r>
                <a:rPr lang="fr-FR" sz="1100" b="1" kern="0" dirty="0">
                  <a:solidFill>
                    <a:schemeClr val="bg1"/>
                  </a:solidFill>
                  <a:cs typeface="Arial" panose="020B0604020202020204" pitchFamily="34" charset="0"/>
                </a:rPr>
                <a:t>6 Tâches</a:t>
              </a:r>
              <a:endParaRPr lang="fr-FR" sz="1100" b="1" kern="0" dirty="0">
                <a:solidFill>
                  <a:schemeClr val="bg1"/>
                </a:solidFill>
                <a:effectLst>
                  <a:outerShdw blurRad="38100" dist="38100" dir="2700000" algn="tl">
                    <a:srgbClr val="000000">
                      <a:alpha val="43137"/>
                    </a:srgbClr>
                  </a:outerShdw>
                </a:effectLst>
                <a:cs typeface="Arial" panose="020B0604020202020204" pitchFamily="34" charset="0"/>
              </a:endParaRPr>
            </a:p>
          </p:txBody>
        </p:sp>
      </p:grpSp>
      <p:grpSp>
        <p:nvGrpSpPr>
          <p:cNvPr id="41" name="Groupe 40"/>
          <p:cNvGrpSpPr/>
          <p:nvPr/>
        </p:nvGrpSpPr>
        <p:grpSpPr>
          <a:xfrm>
            <a:off x="6418544" y="258072"/>
            <a:ext cx="2502341" cy="2716203"/>
            <a:chOff x="3464322" y="655973"/>
            <a:chExt cx="1342216" cy="1456928"/>
          </a:xfrm>
        </p:grpSpPr>
        <p:sp>
          <p:nvSpPr>
            <p:cNvPr id="42" name="Ellipse 41"/>
            <p:cNvSpPr/>
            <p:nvPr/>
          </p:nvSpPr>
          <p:spPr>
            <a:xfrm>
              <a:off x="3464322" y="757450"/>
              <a:ext cx="1342216" cy="1355451"/>
            </a:xfrm>
            <a:prstGeom prst="ellipse">
              <a:avLst/>
            </a:prstGeom>
            <a:gradFill flip="none" rotWithShape="1">
              <a:gsLst>
                <a:gs pos="0">
                  <a:srgbClr val="339933">
                    <a:tint val="66000"/>
                    <a:satMod val="160000"/>
                  </a:srgbClr>
                </a:gs>
                <a:gs pos="50000">
                  <a:srgbClr val="339933">
                    <a:tint val="44500"/>
                    <a:satMod val="160000"/>
                  </a:srgbClr>
                </a:gs>
                <a:gs pos="100000">
                  <a:srgbClr val="339933">
                    <a:tint val="23500"/>
                    <a:satMod val="160000"/>
                  </a:srgbClr>
                </a:gs>
              </a:gsLst>
              <a:lin ang="5400000" scaled="1"/>
              <a:tileRect/>
            </a:gradFill>
            <a:ln>
              <a:solidFill>
                <a:srgbClr val="339933"/>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888978">
                <a:lnSpc>
                  <a:spcPct val="90000"/>
                </a:lnSpc>
                <a:spcBef>
                  <a:spcPct val="0"/>
                </a:spcBef>
                <a:spcAft>
                  <a:spcPct val="35000"/>
                </a:spcAft>
                <a:defRPr/>
              </a:pPr>
              <a:endParaRPr lang="fr-FR" sz="900" b="1" kern="0" dirty="0">
                <a:solidFill>
                  <a:srgbClr val="005C2A"/>
                </a:solidFill>
              </a:endParaRPr>
            </a:p>
          </p:txBody>
        </p:sp>
        <p:sp>
          <p:nvSpPr>
            <p:cNvPr id="43" name="Ellipse 4">
              <a:extLst>
                <a:ext uri="{FF2B5EF4-FFF2-40B4-BE49-F238E27FC236}">
                  <a16:creationId xmlns:a16="http://schemas.microsoft.com/office/drawing/2014/main" id="{30EC04EE-1CEE-0243-B87C-0943CF3B8689}"/>
                </a:ext>
              </a:extLst>
            </p:cNvPr>
            <p:cNvSpPr/>
            <p:nvPr/>
          </p:nvSpPr>
          <p:spPr>
            <a:xfrm>
              <a:off x="3500660" y="655973"/>
              <a:ext cx="1269538" cy="1175879"/>
            </a:xfrm>
            <a:prstGeom prst="rect">
              <a:avLst/>
            </a:prstGeom>
            <a:noFill/>
            <a:ln>
              <a:noFill/>
            </a:ln>
            <a:effectLst/>
          </p:spPr>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defRPr/>
              </a:pPr>
              <a:r>
                <a:rPr lang="fr-FR" sz="1200" b="1" kern="0" dirty="0">
                  <a:solidFill>
                    <a:srgbClr val="339933"/>
                  </a:solidFill>
                  <a:cs typeface="Arial Black"/>
                </a:rPr>
                <a:t>A2</a:t>
              </a:r>
            </a:p>
            <a:p>
              <a:pPr algn="ctr" defTabSz="888978">
                <a:lnSpc>
                  <a:spcPct val="90000"/>
                </a:lnSpc>
                <a:spcBef>
                  <a:spcPct val="0"/>
                </a:spcBef>
                <a:spcAft>
                  <a:spcPct val="35000"/>
                </a:spcAft>
                <a:defRPr/>
              </a:pPr>
              <a:r>
                <a:rPr lang="fr-FR" sz="1200" b="1" kern="0" dirty="0">
                  <a:solidFill>
                    <a:srgbClr val="339933"/>
                  </a:solidFill>
                </a:rPr>
                <a:t>RÉALISATION &amp; MISE EN OEUVRE D’UN OUVRAGE COURANT</a:t>
              </a:r>
            </a:p>
          </p:txBody>
        </p:sp>
        <p:sp>
          <p:nvSpPr>
            <p:cNvPr id="44" name="Rectangle à coins arrondis 43"/>
            <p:cNvSpPr/>
            <p:nvPr/>
          </p:nvSpPr>
          <p:spPr>
            <a:xfrm>
              <a:off x="3740844" y="1566977"/>
              <a:ext cx="820111" cy="292342"/>
            </a:xfrm>
            <a:prstGeom prst="roundRect">
              <a:avLst/>
            </a:prstGeom>
            <a:solidFill>
              <a:srgbClr val="92D050"/>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eaLnBrk="0" fontAlgn="base" hangingPunct="0">
                <a:spcBef>
                  <a:spcPct val="0"/>
                </a:spcBef>
                <a:spcAft>
                  <a:spcPts val="1000"/>
                </a:spcAft>
                <a:defRPr/>
              </a:pPr>
              <a:r>
                <a:rPr lang="fr-FR" sz="1100" b="1" kern="0" dirty="0">
                  <a:solidFill>
                    <a:schemeClr val="bg1"/>
                  </a:solidFill>
                  <a:cs typeface="Arial" panose="020B0604020202020204" pitchFamily="34" charset="0"/>
                </a:rPr>
                <a:t>7 Tâches</a:t>
              </a:r>
              <a:endParaRPr lang="fr-FR" sz="1100" b="1" kern="0" dirty="0">
                <a:solidFill>
                  <a:schemeClr val="bg1"/>
                </a:solidFill>
                <a:effectLst>
                  <a:outerShdw blurRad="38100" dist="38100" dir="2700000" algn="tl">
                    <a:srgbClr val="000000">
                      <a:alpha val="43137"/>
                    </a:srgbClr>
                  </a:outerShdw>
                </a:effectLst>
                <a:cs typeface="Arial" panose="020B0604020202020204" pitchFamily="34" charset="0"/>
              </a:endParaRPr>
            </a:p>
          </p:txBody>
        </p:sp>
      </p:grpSp>
      <p:grpSp>
        <p:nvGrpSpPr>
          <p:cNvPr id="6" name="Groupe 5">
            <a:extLst>
              <a:ext uri="{FF2B5EF4-FFF2-40B4-BE49-F238E27FC236}">
                <a16:creationId xmlns:a16="http://schemas.microsoft.com/office/drawing/2014/main" id="{94587EB8-96A4-4EFA-95DF-74B729855C7D}"/>
              </a:ext>
            </a:extLst>
          </p:cNvPr>
          <p:cNvGrpSpPr/>
          <p:nvPr/>
        </p:nvGrpSpPr>
        <p:grpSpPr>
          <a:xfrm>
            <a:off x="4268849" y="2501513"/>
            <a:ext cx="1836421" cy="1993372"/>
            <a:chOff x="5758092" y="3638647"/>
            <a:chExt cx="2448561" cy="2657829"/>
          </a:xfrm>
        </p:grpSpPr>
        <p:sp>
          <p:nvSpPr>
            <p:cNvPr id="46" name="Ellipse 45"/>
            <p:cNvSpPr/>
            <p:nvPr/>
          </p:nvSpPr>
          <p:spPr>
            <a:xfrm>
              <a:off x="5758092" y="3823770"/>
              <a:ext cx="2448561" cy="2472706"/>
            </a:xfrm>
            <a:prstGeom prst="ellipse">
              <a:avLst/>
            </a:prstGeom>
            <a:solidFill>
              <a:schemeClr val="accent2">
                <a:lumMod val="20000"/>
                <a:lumOff val="80000"/>
              </a:schemeClr>
            </a:solidFill>
            <a:ln>
              <a:solidFill>
                <a:schemeClr val="accent1">
                  <a:lumMod val="90000"/>
                  <a:lumOff val="1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defTabSz="888978">
                <a:lnSpc>
                  <a:spcPct val="90000"/>
                </a:lnSpc>
                <a:spcBef>
                  <a:spcPct val="0"/>
                </a:spcBef>
                <a:spcAft>
                  <a:spcPct val="35000"/>
                </a:spcAft>
                <a:defRPr/>
              </a:pPr>
              <a:endParaRPr lang="fr-FR" sz="900" b="1" kern="0" dirty="0">
                <a:solidFill>
                  <a:srgbClr val="005C2A"/>
                </a:solidFill>
              </a:endParaRPr>
            </a:p>
          </p:txBody>
        </p:sp>
        <p:sp>
          <p:nvSpPr>
            <p:cNvPr id="47" name="Rectangle à coins arrondis 46"/>
            <p:cNvSpPr/>
            <p:nvPr/>
          </p:nvSpPr>
          <p:spPr>
            <a:xfrm>
              <a:off x="6302431" y="5275984"/>
              <a:ext cx="1359882" cy="484752"/>
            </a:xfrm>
            <a:prstGeom prst="roundRect">
              <a:avLst/>
            </a:prstGeom>
            <a:solidFill>
              <a:srgbClr val="92D050"/>
            </a:solidFill>
            <a:ln>
              <a:solidFill>
                <a:srgbClr val="92D050"/>
              </a:solidFill>
            </a:ln>
          </p:spPr>
          <p:style>
            <a:lnRef idx="0">
              <a:schemeClr val="accent4"/>
            </a:lnRef>
            <a:fillRef idx="3">
              <a:schemeClr val="accent4"/>
            </a:fillRef>
            <a:effectRef idx="3">
              <a:schemeClr val="accent4"/>
            </a:effectRef>
            <a:fontRef idx="minor">
              <a:schemeClr val="lt1"/>
            </a:fontRef>
          </p:style>
          <p:txBody>
            <a:bodyPr rtlCol="0" anchor="ctr"/>
            <a:lstStyle/>
            <a:p>
              <a:pPr algn="ctr" eaLnBrk="0" fontAlgn="base" hangingPunct="0">
                <a:spcBef>
                  <a:spcPct val="0"/>
                </a:spcBef>
                <a:spcAft>
                  <a:spcPts val="1000"/>
                </a:spcAft>
                <a:defRPr/>
              </a:pPr>
              <a:r>
                <a:rPr lang="fr-FR" sz="1100" b="1" kern="0" dirty="0">
                  <a:solidFill>
                    <a:schemeClr val="bg1"/>
                  </a:solidFill>
                  <a:cs typeface="Arial" panose="020B0604020202020204" pitchFamily="34" charset="0"/>
                </a:rPr>
                <a:t>4 Tâches</a:t>
              </a:r>
              <a:endParaRPr lang="fr-FR" sz="1100" b="1" kern="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48" name="Ellipse 4">
              <a:extLst>
                <a:ext uri="{FF2B5EF4-FFF2-40B4-BE49-F238E27FC236}">
                  <a16:creationId xmlns:a16="http://schemas.microsoft.com/office/drawing/2014/main" id="{30EC04EE-1CEE-0243-B87C-0943CF3B8689}"/>
                </a:ext>
              </a:extLst>
            </p:cNvPr>
            <p:cNvSpPr/>
            <p:nvPr/>
          </p:nvSpPr>
          <p:spPr>
            <a:xfrm>
              <a:off x="5824382" y="3638647"/>
              <a:ext cx="2315977" cy="2145118"/>
            </a:xfrm>
            <a:prstGeom prst="rect">
              <a:avLst/>
            </a:prstGeom>
            <a:noFill/>
            <a:ln>
              <a:noFill/>
            </a:ln>
            <a:effectLst/>
          </p:spPr>
          <p:txBody>
            <a:bodyPr spcFirstLastPara="0" vert="horz" wrap="square" lIns="25400" tIns="25400" rIns="25400" bIns="25400" numCol="1" spcCol="1270" anchor="ctr" anchorCtr="0">
              <a:noAutofit/>
            </a:bodyPr>
            <a:lstStyle/>
            <a:p>
              <a:pPr algn="ctr" defTabSz="888978">
                <a:lnSpc>
                  <a:spcPct val="90000"/>
                </a:lnSpc>
                <a:spcBef>
                  <a:spcPct val="0"/>
                </a:spcBef>
                <a:spcAft>
                  <a:spcPct val="35000"/>
                </a:spcAft>
                <a:defRPr/>
              </a:pPr>
              <a:r>
                <a:rPr lang="fr-FR" sz="1200" b="1" kern="0" dirty="0">
                  <a:solidFill>
                    <a:srgbClr val="339966"/>
                  </a:solidFill>
                  <a:cs typeface="Arial Black"/>
                </a:rPr>
                <a:t>A3</a:t>
              </a:r>
            </a:p>
            <a:p>
              <a:pPr algn="ctr" defTabSz="888978">
                <a:lnSpc>
                  <a:spcPct val="90000"/>
                </a:lnSpc>
                <a:spcBef>
                  <a:spcPct val="0"/>
                </a:spcBef>
                <a:spcAft>
                  <a:spcPct val="35000"/>
                </a:spcAft>
                <a:defRPr/>
              </a:pPr>
              <a:r>
                <a:rPr lang="fr-FR" sz="1200" b="1" kern="0" dirty="0">
                  <a:solidFill>
                    <a:srgbClr val="339966"/>
                  </a:solidFill>
                </a:rPr>
                <a:t>REALISATION DE TRAVAUX SPECIFIQUES</a:t>
              </a:r>
            </a:p>
          </p:txBody>
        </p:sp>
      </p:grpSp>
      <p:sp>
        <p:nvSpPr>
          <p:cNvPr id="24" name="Espace réservé du pied de page 2">
            <a:extLst>
              <a:ext uri="{FF2B5EF4-FFF2-40B4-BE49-F238E27FC236}">
                <a16:creationId xmlns:a16="http://schemas.microsoft.com/office/drawing/2014/main" id="{933E7FF0-765F-A145-BC36-6DC66ED0C284}"/>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406983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p:cNvSpPr/>
          <p:nvPr/>
        </p:nvSpPr>
        <p:spPr>
          <a:xfrm>
            <a:off x="2195736" y="483518"/>
            <a:ext cx="6480753" cy="461665"/>
          </a:xfrm>
          <a:prstGeom prst="rect">
            <a:avLst/>
          </a:prstGeom>
        </p:spPr>
        <p:txBody>
          <a:bodyPr wrap="square">
            <a:spAutoFit/>
          </a:bodyPr>
          <a:lstStyle/>
          <a:p>
            <a:pPr algn="ctr"/>
            <a:r>
              <a:rPr lang="fr-FR" sz="1200" b="1" dirty="0"/>
              <a:t>Présentation du calendrier de rénovation des spécialités des diplômes</a:t>
            </a:r>
            <a:r>
              <a:rPr lang="fr-FR" sz="1200" dirty="0"/>
              <a:t> </a:t>
            </a:r>
          </a:p>
          <a:p>
            <a:pPr algn="ctr"/>
            <a:r>
              <a:rPr lang="fr-FR" sz="1200" dirty="0"/>
              <a:t>(</a:t>
            </a:r>
            <a:r>
              <a:rPr lang="fr-FR" sz="1200" b="1" dirty="0"/>
              <a:t>Hélène GAYON,</a:t>
            </a:r>
            <a:r>
              <a:rPr lang="fr-FR" sz="1200" dirty="0"/>
              <a:t> adjointe au chef du bureau des diplômes professionnels DGESCO)</a:t>
            </a:r>
          </a:p>
        </p:txBody>
      </p:sp>
      <p:sp>
        <p:nvSpPr>
          <p:cNvPr id="6" name="Rectangle 5">
            <a:extLst>
              <a:ext uri="{FF2B5EF4-FFF2-40B4-BE49-F238E27FC236}">
                <a16:creationId xmlns:a16="http://schemas.microsoft.com/office/drawing/2014/main" id="{D06EE6A5-7866-2D4D-964D-3DF1D47E4AE1}"/>
              </a:ext>
            </a:extLst>
          </p:cNvPr>
          <p:cNvSpPr/>
          <p:nvPr/>
        </p:nvSpPr>
        <p:spPr>
          <a:xfrm>
            <a:off x="611560" y="1347305"/>
            <a:ext cx="7686112" cy="3046988"/>
          </a:xfrm>
          <a:prstGeom prst="rect">
            <a:avLst/>
          </a:prstGeom>
        </p:spPr>
        <p:txBody>
          <a:bodyPr wrap="square">
            <a:spAutoFit/>
          </a:bodyPr>
          <a:lstStyle/>
          <a:p>
            <a:pPr lvl="2"/>
            <a:r>
              <a:rPr lang="fr-FR" sz="2400" dirty="0"/>
              <a:t>Les diplômes et titres à finalité professionnelle sont enregistrés par France compétences, pour une durée de cinq ans, au répertoire national des certifications (RNCP)</a:t>
            </a:r>
          </a:p>
          <a:p>
            <a:pPr lvl="2"/>
            <a:endParaRPr lang="fr-FR" sz="2400" dirty="0"/>
          </a:p>
          <a:p>
            <a:pPr lvl="2"/>
            <a:r>
              <a:rPr lang="fr-FR" sz="2400" dirty="0">
                <a:sym typeface="Wingdings" panose="05000000000000000000" pitchFamily="2" charset="2"/>
              </a:rPr>
              <a:t> Obligation pour le MENJS de passer en revue régulièrement les 600 diplômes du CAP au BTS dont il a la charge, soit 120 diplômes / an.</a:t>
            </a:r>
            <a:endParaRPr lang="fr-FR" sz="2400" dirty="0"/>
          </a:p>
        </p:txBody>
      </p:sp>
    </p:spTree>
    <p:extLst>
      <p:ext uri="{BB962C8B-B14F-4D97-AF65-F5344CB8AC3E}">
        <p14:creationId xmlns:p14="http://schemas.microsoft.com/office/powerpoint/2010/main" val="2303146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54E-705F-ED4D-8C86-E8A296B64540}"/>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5B702CF7-ED4F-DD48-8706-17D3949421B4}"/>
              </a:ext>
            </a:extLst>
          </p:cNvPr>
          <p:cNvPicPr>
            <a:picLocks noChangeAspect="1"/>
          </p:cNvPicPr>
          <p:nvPr/>
        </p:nvPicPr>
        <p:blipFill>
          <a:blip r:embed="rId3"/>
          <a:stretch>
            <a:fillRect/>
          </a:stretch>
        </p:blipFill>
        <p:spPr>
          <a:xfrm>
            <a:off x="2242279" y="1240758"/>
            <a:ext cx="5865249" cy="650873"/>
          </a:xfrm>
          <a:prstGeom prst="rect">
            <a:avLst/>
          </a:prstGeom>
        </p:spPr>
      </p:pic>
      <p:sp>
        <p:nvSpPr>
          <p:cNvPr id="7" name="Espace réservé du texte 3">
            <a:extLst>
              <a:ext uri="{FF2B5EF4-FFF2-40B4-BE49-F238E27FC236}">
                <a16:creationId xmlns:a16="http://schemas.microsoft.com/office/drawing/2014/main" id="{D071799B-56E3-0A4D-B3EF-5F83E2BFFA15}"/>
              </a:ext>
            </a:extLst>
          </p:cNvPr>
          <p:cNvSpPr>
            <a:spLocks noGrp="1"/>
          </p:cNvSpPr>
          <p:nvPr>
            <p:ph type="body" sz="quarter" idx="13"/>
          </p:nvPr>
        </p:nvSpPr>
        <p:spPr>
          <a:xfrm>
            <a:off x="1728964" y="699372"/>
            <a:ext cx="7128792" cy="355662"/>
          </a:xfrm>
        </p:spPr>
        <p:txBody>
          <a:bodyPr/>
          <a:lstStyle/>
          <a:p>
            <a:pPr algn="ctr"/>
            <a:r>
              <a:rPr lang="fr-FR" sz="1800" cap="none" dirty="0">
                <a:ln w="1905"/>
                <a:solidFill>
                  <a:srgbClr val="0070C0"/>
                </a:solidFill>
                <a:effectLst>
                  <a:innerShdw blurRad="69850" dist="43180" dir="5400000">
                    <a:srgbClr val="000000">
                      <a:alpha val="65000"/>
                    </a:srgbClr>
                  </a:innerShdw>
                </a:effectLst>
              </a:rPr>
              <a:t>A1 : COMMUNICATION PREPARATION</a:t>
            </a:r>
            <a:endParaRPr lang="fr-FR" sz="1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Espace réservé du pied de page 2">
            <a:extLst>
              <a:ext uri="{FF2B5EF4-FFF2-40B4-BE49-F238E27FC236}">
                <a16:creationId xmlns:a16="http://schemas.microsoft.com/office/drawing/2014/main" id="{672F8E9D-E502-E24C-97D9-674D48C2140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pic>
        <p:nvPicPr>
          <p:cNvPr id="4" name="Image 3">
            <a:extLst>
              <a:ext uri="{FF2B5EF4-FFF2-40B4-BE49-F238E27FC236}">
                <a16:creationId xmlns:a16="http://schemas.microsoft.com/office/drawing/2014/main" id="{20139B8A-1FAB-41FD-BE4F-A2ADF707D4DB}"/>
              </a:ext>
            </a:extLst>
          </p:cNvPr>
          <p:cNvPicPr>
            <a:picLocks noChangeAspect="1"/>
          </p:cNvPicPr>
          <p:nvPr/>
        </p:nvPicPr>
        <p:blipFill>
          <a:blip r:embed="rId4"/>
          <a:stretch>
            <a:fillRect/>
          </a:stretch>
        </p:blipFill>
        <p:spPr>
          <a:xfrm>
            <a:off x="2283502" y="2077354"/>
            <a:ext cx="5779724" cy="2059931"/>
          </a:xfrm>
          <a:prstGeom prst="rect">
            <a:avLst/>
          </a:prstGeom>
        </p:spPr>
      </p:pic>
    </p:spTree>
    <p:extLst>
      <p:ext uri="{BB962C8B-B14F-4D97-AF65-F5344CB8AC3E}">
        <p14:creationId xmlns:p14="http://schemas.microsoft.com/office/powerpoint/2010/main" val="2396750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54E-705F-ED4D-8C86-E8A296B64540}"/>
              </a:ext>
            </a:extLst>
          </p:cNvPr>
          <p:cNvSpPr>
            <a:spLocks noGrp="1"/>
          </p:cNvSpPr>
          <p:nvPr>
            <p:ph type="title"/>
          </p:nvPr>
        </p:nvSpPr>
        <p:spPr/>
        <p:txBody>
          <a:bodyPr/>
          <a:lstStyle/>
          <a:p>
            <a:endParaRPr lang="fr-FR"/>
          </a:p>
        </p:txBody>
      </p:sp>
      <p:pic>
        <p:nvPicPr>
          <p:cNvPr id="6" name="Image 5">
            <a:extLst>
              <a:ext uri="{FF2B5EF4-FFF2-40B4-BE49-F238E27FC236}">
                <a16:creationId xmlns:a16="http://schemas.microsoft.com/office/drawing/2014/main" id="{5B702CF7-ED4F-DD48-8706-17D3949421B4}"/>
              </a:ext>
            </a:extLst>
          </p:cNvPr>
          <p:cNvPicPr>
            <a:picLocks noChangeAspect="1"/>
          </p:cNvPicPr>
          <p:nvPr/>
        </p:nvPicPr>
        <p:blipFill>
          <a:blip r:embed="rId2"/>
          <a:stretch>
            <a:fillRect/>
          </a:stretch>
        </p:blipFill>
        <p:spPr>
          <a:xfrm>
            <a:off x="2242279" y="1240758"/>
            <a:ext cx="5865249" cy="650873"/>
          </a:xfrm>
          <a:prstGeom prst="rect">
            <a:avLst/>
          </a:prstGeom>
        </p:spPr>
      </p:pic>
      <p:sp>
        <p:nvSpPr>
          <p:cNvPr id="7" name="Espace réservé du texte 3">
            <a:extLst>
              <a:ext uri="{FF2B5EF4-FFF2-40B4-BE49-F238E27FC236}">
                <a16:creationId xmlns:a16="http://schemas.microsoft.com/office/drawing/2014/main" id="{D071799B-56E3-0A4D-B3EF-5F83E2BFFA15}"/>
              </a:ext>
            </a:extLst>
          </p:cNvPr>
          <p:cNvSpPr>
            <a:spLocks noGrp="1"/>
          </p:cNvSpPr>
          <p:nvPr>
            <p:ph type="body" sz="quarter" idx="13"/>
          </p:nvPr>
        </p:nvSpPr>
        <p:spPr>
          <a:xfrm>
            <a:off x="1728964" y="699372"/>
            <a:ext cx="7128792" cy="355662"/>
          </a:xfrm>
        </p:spPr>
        <p:txBody>
          <a:bodyPr/>
          <a:lstStyle/>
          <a:p>
            <a:pPr algn="ctr"/>
            <a:r>
              <a:rPr lang="fr-FR" sz="1800" cap="none" dirty="0">
                <a:ln w="1905"/>
                <a:solidFill>
                  <a:srgbClr val="0070C0"/>
                </a:solidFill>
                <a:effectLst>
                  <a:innerShdw blurRad="69850" dist="43180" dir="5400000">
                    <a:srgbClr val="000000">
                      <a:alpha val="65000"/>
                    </a:srgbClr>
                  </a:innerShdw>
                </a:effectLst>
              </a:rPr>
              <a:t>A2 : RÉALISATION ET MISE EN ŒUVRE DE TRAVAUX COURANTS</a:t>
            </a:r>
            <a:endParaRPr lang="fr-FR" sz="1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Espace réservé du pied de page 2">
            <a:extLst>
              <a:ext uri="{FF2B5EF4-FFF2-40B4-BE49-F238E27FC236}">
                <a16:creationId xmlns:a16="http://schemas.microsoft.com/office/drawing/2014/main" id="{672F8E9D-E502-E24C-97D9-674D48C2140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pic>
        <p:nvPicPr>
          <p:cNvPr id="3" name="Image 2">
            <a:extLst>
              <a:ext uri="{FF2B5EF4-FFF2-40B4-BE49-F238E27FC236}">
                <a16:creationId xmlns:a16="http://schemas.microsoft.com/office/drawing/2014/main" id="{055517BB-DB03-404A-A284-CB2B6185C4ED}"/>
              </a:ext>
            </a:extLst>
          </p:cNvPr>
          <p:cNvPicPr>
            <a:picLocks noChangeAspect="1"/>
          </p:cNvPicPr>
          <p:nvPr/>
        </p:nvPicPr>
        <p:blipFill>
          <a:blip r:embed="rId3"/>
          <a:stretch>
            <a:fillRect/>
          </a:stretch>
        </p:blipFill>
        <p:spPr>
          <a:xfrm>
            <a:off x="2270053" y="2009899"/>
            <a:ext cx="5803748" cy="2706146"/>
          </a:xfrm>
          <a:prstGeom prst="rect">
            <a:avLst/>
          </a:prstGeom>
        </p:spPr>
      </p:pic>
    </p:spTree>
    <p:extLst>
      <p:ext uri="{BB962C8B-B14F-4D97-AF65-F5344CB8AC3E}">
        <p14:creationId xmlns:p14="http://schemas.microsoft.com/office/powerpoint/2010/main" val="877216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74554E-705F-ED4D-8C86-E8A296B64540}"/>
              </a:ext>
            </a:extLst>
          </p:cNvPr>
          <p:cNvSpPr>
            <a:spLocks noGrp="1"/>
          </p:cNvSpPr>
          <p:nvPr>
            <p:ph type="title"/>
          </p:nvPr>
        </p:nvSpPr>
        <p:spPr/>
        <p:txBody>
          <a:bodyPr/>
          <a:lstStyle/>
          <a:p>
            <a:endParaRPr lang="fr-FR"/>
          </a:p>
        </p:txBody>
      </p:sp>
      <p:sp>
        <p:nvSpPr>
          <p:cNvPr id="14" name="Espace réservé du pied de page 2">
            <a:extLst>
              <a:ext uri="{FF2B5EF4-FFF2-40B4-BE49-F238E27FC236}">
                <a16:creationId xmlns:a16="http://schemas.microsoft.com/office/drawing/2014/main" id="{672F8E9D-E502-E24C-97D9-674D48C2140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
        <p:nvSpPr>
          <p:cNvPr id="12" name="Espace réservé du texte 3">
            <a:extLst>
              <a:ext uri="{FF2B5EF4-FFF2-40B4-BE49-F238E27FC236}">
                <a16:creationId xmlns:a16="http://schemas.microsoft.com/office/drawing/2014/main" id="{EE4F5D1F-2932-7F42-BCFB-83ADDECBEA05}"/>
              </a:ext>
            </a:extLst>
          </p:cNvPr>
          <p:cNvSpPr>
            <a:spLocks noGrp="1"/>
          </p:cNvSpPr>
          <p:nvPr>
            <p:ph type="body" sz="quarter" idx="13"/>
          </p:nvPr>
        </p:nvSpPr>
        <p:spPr>
          <a:xfrm>
            <a:off x="1787523" y="616840"/>
            <a:ext cx="7104958" cy="694484"/>
          </a:xfrm>
        </p:spPr>
        <p:txBody>
          <a:bodyPr/>
          <a:lstStyle/>
          <a:p>
            <a:pPr algn="ctr"/>
            <a:r>
              <a:rPr lang="fr-FR" sz="1800" cap="none" dirty="0">
                <a:ln w="1905"/>
                <a:solidFill>
                  <a:srgbClr val="0070C0"/>
                </a:solidFill>
                <a:effectLst>
                  <a:innerShdw blurRad="69850" dist="43180" dir="5400000">
                    <a:srgbClr val="000000">
                      <a:alpha val="65000"/>
                    </a:srgbClr>
                  </a:innerShdw>
                </a:effectLst>
                <a:latin typeface="+mj-lt"/>
              </a:rPr>
              <a:t>A3 : REALISATION DE TRAVAUX SPECIFIQUES</a:t>
            </a:r>
            <a:endParaRPr lang="fr-FR" sz="18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pic>
        <p:nvPicPr>
          <p:cNvPr id="8" name="Image 7">
            <a:extLst>
              <a:ext uri="{FF2B5EF4-FFF2-40B4-BE49-F238E27FC236}">
                <a16:creationId xmlns:a16="http://schemas.microsoft.com/office/drawing/2014/main" id="{6F6598E7-7201-406F-BEDE-63F9CC874FA4}"/>
              </a:ext>
            </a:extLst>
          </p:cNvPr>
          <p:cNvPicPr>
            <a:picLocks noChangeAspect="1"/>
          </p:cNvPicPr>
          <p:nvPr/>
        </p:nvPicPr>
        <p:blipFill>
          <a:blip r:embed="rId2"/>
          <a:stretch>
            <a:fillRect/>
          </a:stretch>
        </p:blipFill>
        <p:spPr>
          <a:xfrm>
            <a:off x="2242279" y="1240758"/>
            <a:ext cx="5865249" cy="650873"/>
          </a:xfrm>
          <a:prstGeom prst="rect">
            <a:avLst/>
          </a:prstGeom>
        </p:spPr>
      </p:pic>
      <p:pic>
        <p:nvPicPr>
          <p:cNvPr id="3" name="Image 2">
            <a:extLst>
              <a:ext uri="{FF2B5EF4-FFF2-40B4-BE49-F238E27FC236}">
                <a16:creationId xmlns:a16="http://schemas.microsoft.com/office/drawing/2014/main" id="{A1483EE7-5DFC-4DB1-8435-CDBE146EB159}"/>
              </a:ext>
            </a:extLst>
          </p:cNvPr>
          <p:cNvPicPr>
            <a:picLocks noChangeAspect="1"/>
          </p:cNvPicPr>
          <p:nvPr/>
        </p:nvPicPr>
        <p:blipFill>
          <a:blip r:embed="rId3"/>
          <a:stretch>
            <a:fillRect/>
          </a:stretch>
        </p:blipFill>
        <p:spPr>
          <a:xfrm>
            <a:off x="2326579" y="2071458"/>
            <a:ext cx="5755109" cy="1627365"/>
          </a:xfrm>
          <a:prstGeom prst="rect">
            <a:avLst/>
          </a:prstGeom>
        </p:spPr>
      </p:pic>
    </p:spTree>
    <p:extLst>
      <p:ext uri="{BB962C8B-B14F-4D97-AF65-F5344CB8AC3E}">
        <p14:creationId xmlns:p14="http://schemas.microsoft.com/office/powerpoint/2010/main" val="3171970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u texte 3"/>
          <p:cNvSpPr>
            <a:spLocks noGrp="1"/>
          </p:cNvSpPr>
          <p:nvPr>
            <p:ph type="body" sz="quarter" idx="13"/>
          </p:nvPr>
        </p:nvSpPr>
        <p:spPr>
          <a:xfrm>
            <a:off x="1536917" y="1044735"/>
            <a:ext cx="7104958" cy="504056"/>
          </a:xfrm>
        </p:spPr>
        <p:txBody>
          <a:bodyPr/>
          <a:lstStyle/>
          <a:p>
            <a:pPr algn="ctr"/>
            <a:r>
              <a:rPr lang="fr-FR" sz="2400" cap="none" dirty="0">
                <a:ln w="1905"/>
                <a:solidFill>
                  <a:srgbClr val="0070C0"/>
                </a:solidFill>
                <a:effectLst>
                  <a:innerShdw blurRad="69850" dist="43180" dir="5400000">
                    <a:srgbClr val="000000">
                      <a:alpha val="65000"/>
                    </a:srgbClr>
                  </a:innerShdw>
                </a:effectLst>
                <a:latin typeface="+mj-lt"/>
              </a:rPr>
              <a:t>CE QUI CHANGE</a:t>
            </a:r>
            <a:endParaRPr lang="fr-FR" sz="2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8" name="Espace réservé du pied de page 2">
            <a:extLst>
              <a:ext uri="{FF2B5EF4-FFF2-40B4-BE49-F238E27FC236}">
                <a16:creationId xmlns:a16="http://schemas.microsoft.com/office/drawing/2014/main" id="{40C44C2C-815C-284C-9E0A-0829FD1F857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
        <p:nvSpPr>
          <p:cNvPr id="9" name="Espace réservé du texte 3">
            <a:extLst>
              <a:ext uri="{FF2B5EF4-FFF2-40B4-BE49-F238E27FC236}">
                <a16:creationId xmlns:a16="http://schemas.microsoft.com/office/drawing/2014/main" id="{C215C265-4EC8-3B42-9AEF-07442E8C3D07}"/>
              </a:ext>
            </a:extLst>
          </p:cNvPr>
          <p:cNvSpPr txBox="1">
            <a:spLocks/>
          </p:cNvSpPr>
          <p:nvPr/>
        </p:nvSpPr>
        <p:spPr bwMode="gray">
          <a:xfrm>
            <a:off x="1691680" y="214665"/>
            <a:ext cx="7104958" cy="718775"/>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cap="none" dirty="0">
                <a:ln w="1905"/>
                <a:solidFill>
                  <a:srgbClr val="0070C0"/>
                </a:solidFill>
                <a:effectLst>
                  <a:innerShdw blurRad="69850" dist="43180" dir="5400000">
                    <a:srgbClr val="000000">
                      <a:alpha val="65000"/>
                    </a:srgbClr>
                  </a:innerShdw>
                </a:effectLst>
                <a:latin typeface="+mj-lt"/>
              </a:rPr>
              <a:t>Les épreuves professionnelles</a:t>
            </a:r>
          </a:p>
          <a:p>
            <a:pPr algn="ctr"/>
            <a:r>
              <a:rPr lang="fr-FR" sz="2400" cap="none" dirty="0">
                <a:ln w="1905"/>
                <a:solidFill>
                  <a:srgbClr val="0070C0"/>
                </a:solidFill>
                <a:effectLst>
                  <a:innerShdw blurRad="69850" dist="43180" dir="5400000">
                    <a:srgbClr val="000000">
                      <a:alpha val="65000"/>
                    </a:srgbClr>
                  </a:innerShdw>
                </a:effectLst>
                <a:latin typeface="+mj-lt"/>
              </a:rPr>
              <a:t>Métallier</a:t>
            </a:r>
            <a:endParaRPr lang="fr-FR" sz="2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graphicFrame>
        <p:nvGraphicFramePr>
          <p:cNvPr id="10" name="Tableau 9">
            <a:extLst>
              <a:ext uri="{FF2B5EF4-FFF2-40B4-BE49-F238E27FC236}">
                <a16:creationId xmlns:a16="http://schemas.microsoft.com/office/drawing/2014/main" id="{7DF094B0-49EF-B344-AB2F-37C40F13F692}"/>
              </a:ext>
            </a:extLst>
          </p:cNvPr>
          <p:cNvGraphicFramePr>
            <a:graphicFrameLocks noGrp="1"/>
          </p:cNvGraphicFramePr>
          <p:nvPr>
            <p:extLst>
              <p:ext uri="{D42A27DB-BD31-4B8C-83A1-F6EECF244321}">
                <p14:modId xmlns:p14="http://schemas.microsoft.com/office/powerpoint/2010/main" val="1687671272"/>
              </p:ext>
            </p:extLst>
          </p:nvPr>
        </p:nvGraphicFramePr>
        <p:xfrm>
          <a:off x="1115616" y="1814435"/>
          <a:ext cx="7248975" cy="2692622"/>
        </p:xfrm>
        <a:graphic>
          <a:graphicData uri="http://schemas.openxmlformats.org/drawingml/2006/table">
            <a:tbl>
              <a:tblPr firstRow="1" bandRow="1">
                <a:tableStyleId>{5C22544A-7EE6-4342-B048-85BDC9FD1C3A}</a:tableStyleId>
              </a:tblPr>
              <a:tblGrid>
                <a:gridCol w="2416325">
                  <a:extLst>
                    <a:ext uri="{9D8B030D-6E8A-4147-A177-3AD203B41FA5}">
                      <a16:colId xmlns:a16="http://schemas.microsoft.com/office/drawing/2014/main" val="1378259619"/>
                    </a:ext>
                  </a:extLst>
                </a:gridCol>
                <a:gridCol w="2416325">
                  <a:extLst>
                    <a:ext uri="{9D8B030D-6E8A-4147-A177-3AD203B41FA5}">
                      <a16:colId xmlns:a16="http://schemas.microsoft.com/office/drawing/2014/main" val="2893932979"/>
                    </a:ext>
                  </a:extLst>
                </a:gridCol>
                <a:gridCol w="2416325">
                  <a:extLst>
                    <a:ext uri="{9D8B030D-6E8A-4147-A177-3AD203B41FA5}">
                      <a16:colId xmlns:a16="http://schemas.microsoft.com/office/drawing/2014/main" val="242346931"/>
                    </a:ext>
                  </a:extLst>
                </a:gridCol>
              </a:tblGrid>
              <a:tr h="589502">
                <a:tc>
                  <a:txBody>
                    <a:bodyPr/>
                    <a:lstStyle/>
                    <a:p>
                      <a:endParaRPr lang="fr-FR" dirty="0">
                        <a:solidFill>
                          <a:schemeClr val="tx1"/>
                        </a:solidFill>
                      </a:endParaRPr>
                    </a:p>
                  </a:txBody>
                  <a:tcPr>
                    <a:solidFill>
                      <a:schemeClr val="tx2">
                        <a:lumMod val="20000"/>
                        <a:lumOff val="80000"/>
                      </a:schemeClr>
                    </a:solidFill>
                  </a:tcPr>
                </a:tc>
                <a:tc>
                  <a:txBody>
                    <a:bodyPr/>
                    <a:lstStyle/>
                    <a:p>
                      <a:r>
                        <a:rPr lang="fr-FR" dirty="0">
                          <a:solidFill>
                            <a:schemeClr val="tx1"/>
                          </a:solidFill>
                        </a:rPr>
                        <a:t>Serrurier-métallier</a:t>
                      </a:r>
                    </a:p>
                  </a:txBody>
                  <a:tcPr>
                    <a:solidFill>
                      <a:schemeClr val="tx2">
                        <a:lumMod val="20000"/>
                        <a:lumOff val="80000"/>
                      </a:schemeClr>
                    </a:solidFill>
                  </a:tcPr>
                </a:tc>
                <a:tc>
                  <a:txBody>
                    <a:bodyPr/>
                    <a:lstStyle/>
                    <a:p>
                      <a:r>
                        <a:rPr lang="fr-FR" dirty="0">
                          <a:solidFill>
                            <a:schemeClr val="tx1"/>
                          </a:solidFill>
                        </a:rPr>
                        <a:t>Métallier RS 2021</a:t>
                      </a:r>
                    </a:p>
                  </a:txBody>
                  <a:tcPr>
                    <a:solidFill>
                      <a:schemeClr val="bg1">
                        <a:lumMod val="85000"/>
                      </a:schemeClr>
                    </a:solidFill>
                  </a:tcPr>
                </a:tc>
                <a:extLst>
                  <a:ext uri="{0D108BD9-81ED-4DB2-BD59-A6C34878D82A}">
                    <a16:rowId xmlns:a16="http://schemas.microsoft.com/office/drawing/2014/main" val="612295732"/>
                  </a:ext>
                </a:extLst>
              </a:tr>
              <a:tr h="589502">
                <a:tc>
                  <a:txBody>
                    <a:bodyPr/>
                    <a:lstStyle/>
                    <a:p>
                      <a:r>
                        <a:rPr lang="fr-FR" dirty="0">
                          <a:solidFill>
                            <a:schemeClr val="tx1"/>
                          </a:solidFill>
                        </a:rPr>
                        <a:t>EP2</a:t>
                      </a:r>
                    </a:p>
                  </a:txBody>
                  <a:tcPr>
                    <a:solidFill>
                      <a:schemeClr val="tx2">
                        <a:lumMod val="20000"/>
                        <a:lumOff val="80000"/>
                      </a:schemeClr>
                    </a:solidFill>
                  </a:tcPr>
                </a:tc>
                <a:tc>
                  <a:txBody>
                    <a:bodyPr/>
                    <a:lstStyle/>
                    <a:p>
                      <a:r>
                        <a:rPr lang="fr-FR" dirty="0">
                          <a:solidFill>
                            <a:schemeClr val="tx1"/>
                          </a:solidFill>
                        </a:rPr>
                        <a:t>Fabrication d’un ouvrage</a:t>
                      </a:r>
                    </a:p>
                  </a:txBody>
                  <a:tcPr>
                    <a:solidFill>
                      <a:schemeClr val="tx2">
                        <a:lumMod val="20000"/>
                        <a:lumOff val="80000"/>
                      </a:schemeClr>
                    </a:solidFill>
                  </a:tcPr>
                </a:tc>
                <a:tc>
                  <a:txBody>
                    <a:bodyPr/>
                    <a:lstStyle/>
                    <a:p>
                      <a:r>
                        <a:rPr lang="fr-FR" dirty="0">
                          <a:solidFill>
                            <a:schemeClr val="tx1"/>
                          </a:solidFill>
                        </a:rPr>
                        <a:t>Réalisation et mise en œuvre </a:t>
                      </a:r>
                    </a:p>
                  </a:txBody>
                  <a:tcPr>
                    <a:solidFill>
                      <a:schemeClr val="bg1">
                        <a:lumMod val="85000"/>
                      </a:schemeClr>
                    </a:solidFill>
                  </a:tcPr>
                </a:tc>
                <a:extLst>
                  <a:ext uri="{0D108BD9-81ED-4DB2-BD59-A6C34878D82A}">
                    <a16:rowId xmlns:a16="http://schemas.microsoft.com/office/drawing/2014/main" val="2690132336"/>
                  </a:ext>
                </a:extLst>
              </a:tr>
              <a:tr h="589502">
                <a:tc>
                  <a:txBody>
                    <a:bodyPr/>
                    <a:lstStyle/>
                    <a:p>
                      <a:r>
                        <a:rPr lang="fr-FR" dirty="0">
                          <a:solidFill>
                            <a:schemeClr val="tx1"/>
                          </a:solidFill>
                        </a:rPr>
                        <a:t>EP3</a:t>
                      </a:r>
                    </a:p>
                  </a:txBody>
                  <a:tcPr>
                    <a:solidFill>
                      <a:schemeClr val="tx2">
                        <a:lumMod val="20000"/>
                        <a:lumOff val="80000"/>
                      </a:schemeClr>
                    </a:solidFill>
                  </a:tcPr>
                </a:tc>
                <a:tc>
                  <a:txBody>
                    <a:bodyPr/>
                    <a:lstStyle/>
                    <a:p>
                      <a:r>
                        <a:rPr lang="fr-FR" dirty="0">
                          <a:solidFill>
                            <a:schemeClr val="tx1"/>
                          </a:solidFill>
                        </a:rPr>
                        <a:t>Pose, installation et maintenance d’un ouvrage</a:t>
                      </a:r>
                    </a:p>
                  </a:txBody>
                  <a:tcPr>
                    <a:solidFill>
                      <a:schemeClr val="tx2">
                        <a:lumMod val="20000"/>
                        <a:lumOff val="80000"/>
                      </a:schemeClr>
                    </a:solidFill>
                  </a:tcPr>
                </a:tc>
                <a:tc>
                  <a:txBody>
                    <a:bodyPr/>
                    <a:lstStyle/>
                    <a:p>
                      <a:r>
                        <a:rPr lang="fr-FR" dirty="0">
                          <a:solidFill>
                            <a:schemeClr val="tx1"/>
                          </a:solidFill>
                        </a:rPr>
                        <a:t>Réalisation de travaux spécifiques:</a:t>
                      </a:r>
                    </a:p>
                    <a:p>
                      <a:r>
                        <a:rPr lang="fr-FR" dirty="0">
                          <a:solidFill>
                            <a:schemeClr val="tx1"/>
                          </a:solidFill>
                        </a:rPr>
                        <a:t>Maintenance des ouvrages et des équipements</a:t>
                      </a:r>
                    </a:p>
                  </a:txBody>
                  <a:tcPr>
                    <a:solidFill>
                      <a:schemeClr val="bg1">
                        <a:lumMod val="85000"/>
                      </a:schemeClr>
                    </a:solidFill>
                  </a:tcPr>
                </a:tc>
                <a:extLst>
                  <a:ext uri="{0D108BD9-81ED-4DB2-BD59-A6C34878D82A}">
                    <a16:rowId xmlns:a16="http://schemas.microsoft.com/office/drawing/2014/main" val="3837077222"/>
                  </a:ext>
                </a:extLst>
              </a:tr>
            </a:tbl>
          </a:graphicData>
        </a:graphic>
      </p:graphicFrame>
    </p:spTree>
    <p:extLst>
      <p:ext uri="{BB962C8B-B14F-4D97-AF65-F5344CB8AC3E}">
        <p14:creationId xmlns:p14="http://schemas.microsoft.com/office/powerpoint/2010/main" val="439877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9" name="Espace réservé du texte 3"/>
          <p:cNvSpPr>
            <a:spLocks noGrp="1"/>
          </p:cNvSpPr>
          <p:nvPr>
            <p:ph type="body" sz="quarter" idx="13"/>
          </p:nvPr>
        </p:nvSpPr>
        <p:spPr>
          <a:xfrm>
            <a:off x="1787522" y="180000"/>
            <a:ext cx="7104958" cy="375585"/>
          </a:xfrm>
        </p:spPr>
        <p:txBody>
          <a:bodyPr/>
          <a:lstStyle/>
          <a:p>
            <a:pPr algn="ctr"/>
            <a:r>
              <a:rPr lang="fr-FR" sz="1800" cap="none" dirty="0">
                <a:ln w="1905"/>
                <a:solidFill>
                  <a:srgbClr val="0070C0"/>
                </a:solidFill>
                <a:effectLst>
                  <a:innerShdw blurRad="69850" dist="43180" dir="5400000">
                    <a:srgbClr val="000000">
                      <a:alpha val="65000"/>
                    </a:srgbClr>
                  </a:innerShdw>
                </a:effectLst>
                <a:latin typeface="+mj-lt"/>
              </a:rPr>
              <a:t>TABLEAU DES COMPÉTENCES/ÉPREUVES</a:t>
            </a:r>
          </a:p>
        </p:txBody>
      </p:sp>
      <p:sp>
        <p:nvSpPr>
          <p:cNvPr id="8" name="Espace réservé du pied de page 2">
            <a:extLst>
              <a:ext uri="{FF2B5EF4-FFF2-40B4-BE49-F238E27FC236}">
                <a16:creationId xmlns:a16="http://schemas.microsoft.com/office/drawing/2014/main" id="{C4553286-3585-9241-A694-872CAC9A5C43}"/>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pic>
        <p:nvPicPr>
          <p:cNvPr id="3" name="Image 2">
            <a:extLst>
              <a:ext uri="{FF2B5EF4-FFF2-40B4-BE49-F238E27FC236}">
                <a16:creationId xmlns:a16="http://schemas.microsoft.com/office/drawing/2014/main" id="{F4AF882D-2647-CE47-A0D4-01BD9E6AFE74}"/>
              </a:ext>
            </a:extLst>
          </p:cNvPr>
          <p:cNvPicPr>
            <a:picLocks noChangeAspect="1"/>
          </p:cNvPicPr>
          <p:nvPr/>
        </p:nvPicPr>
        <p:blipFill rotWithShape="1">
          <a:blip r:embed="rId2"/>
          <a:srcRect t="-751" b="1"/>
          <a:stretch/>
        </p:blipFill>
        <p:spPr>
          <a:xfrm>
            <a:off x="1979711" y="717334"/>
            <a:ext cx="5870335" cy="4066165"/>
          </a:xfrm>
          <a:prstGeom prst="rect">
            <a:avLst/>
          </a:prstGeom>
        </p:spPr>
      </p:pic>
    </p:spTree>
    <p:extLst>
      <p:ext uri="{BB962C8B-B14F-4D97-AF65-F5344CB8AC3E}">
        <p14:creationId xmlns:p14="http://schemas.microsoft.com/office/powerpoint/2010/main" val="710627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646467" y="1791921"/>
            <a:ext cx="8424000" cy="2077200"/>
          </a:xfrm>
        </p:spPr>
        <p:txBody>
          <a:bodyPr/>
          <a:lstStyle/>
          <a:p>
            <a:endParaRPr lang="fr-FR" sz="1400" dirty="0">
              <a:latin typeface="Arial" panose="020B0604020202020204" pitchFamily="34" charset="0"/>
              <a:ea typeface="Times New Roman" panose="02020603050405020304" pitchFamily="18" charset="0"/>
            </a:endParaRPr>
          </a:p>
          <a:p>
            <a:r>
              <a:rPr lang="fr-FR" sz="1600" dirty="0">
                <a:solidFill>
                  <a:srgbClr val="D13F40"/>
                </a:solidFill>
                <a:latin typeface="Arial" panose="020B0604020202020204" pitchFamily="34" charset="0"/>
                <a:ea typeface="Times New Roman" panose="02020603050405020304" pitchFamily="18" charset="0"/>
              </a:rPr>
              <a:t>L’AUTORISATION D’INTERVENTION À PROXIMITÉ DES RÉSEAUX (L’AIPR) </a:t>
            </a:r>
          </a:p>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Catégorie AIPR Type de travaux Aérien Operateur </a:t>
            </a:r>
          </a:p>
          <a:p>
            <a:endParaRPr lang="fr-FR" sz="1600" dirty="0"/>
          </a:p>
          <a:p>
            <a:r>
              <a:rPr lang="fr-FR" sz="1600" dirty="0">
                <a:solidFill>
                  <a:srgbClr val="D13F40"/>
                </a:solidFill>
              </a:rPr>
              <a:t>LA PRÉVENTION DES RISQUES D’ORIGINE ÉLECTRIQUE (PRE)</a:t>
            </a:r>
          </a:p>
          <a:p>
            <a:pPr marL="171450" indent="-171450">
              <a:buFont typeface="Arial" panose="020B0604020202020204" pitchFamily="34" charset="0"/>
              <a:buChar char="•"/>
            </a:pPr>
            <a:r>
              <a:rPr lang="fr-FR" sz="1600" dirty="0">
                <a:latin typeface="Arial" panose="020B0604020202020204" pitchFamily="34" charset="0"/>
                <a:ea typeface="Times New Roman" panose="02020603050405020304" pitchFamily="18" charset="0"/>
                <a:cs typeface="Times New Roman" panose="02020603050405020304" pitchFamily="18" charset="0"/>
              </a:rPr>
              <a:t> </a:t>
            </a:r>
            <a:r>
              <a:rPr lang="fr-FR" sz="1200" dirty="0">
                <a:latin typeface="Arial" panose="020B0604020202020204" pitchFamily="34" charset="0"/>
                <a:ea typeface="Times New Roman" panose="02020603050405020304" pitchFamily="18" charset="0"/>
                <a:cs typeface="Times New Roman" panose="02020603050405020304" pitchFamily="18" charset="0"/>
              </a:rPr>
              <a:t>NIVEAU DE LA FORMATION B0 EXECUTANT </a:t>
            </a:r>
          </a:p>
          <a:p>
            <a:pPr marL="171450" indent="-171450">
              <a:buFont typeface="Arial" panose="020B0604020202020204" pitchFamily="34" charset="0"/>
              <a:buChar char="•"/>
            </a:pPr>
            <a:endParaRPr lang="fr-FR" sz="1200" dirty="0">
              <a:solidFill>
                <a:srgbClr val="D13F40"/>
              </a:solidFill>
              <a:latin typeface="Arial" panose="020B0604020202020204" pitchFamily="34" charset="0"/>
              <a:ea typeface="Times New Roman" panose="02020603050405020304" pitchFamily="18" charset="0"/>
              <a:cs typeface="Times New Roman" panose="02020603050405020304" pitchFamily="18" charset="0"/>
            </a:endParaRPr>
          </a:p>
          <a:p>
            <a:r>
              <a:rPr lang="fr-FR" sz="1600" dirty="0">
                <a:solidFill>
                  <a:srgbClr val="D13F40"/>
                </a:solidFill>
                <a:latin typeface="Arial" panose="020B0604020202020204" pitchFamily="34" charset="0"/>
                <a:ea typeface="Times New Roman" panose="02020603050405020304" pitchFamily="18" charset="0"/>
                <a:cs typeface="Times New Roman" panose="02020603050405020304" pitchFamily="18" charset="0"/>
              </a:rPr>
              <a:t>Habilitation au TRAVAIL EN HAUTEUR (r408)</a:t>
            </a:r>
          </a:p>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Niveau de compétences ANNEXE 5</a:t>
            </a:r>
          </a:p>
          <a:p>
            <a:pPr marL="171450" indent="-171450">
              <a:buFont typeface="Arial" panose="020B0604020202020204" pitchFamily="34" charset="0"/>
              <a:buChar char="•"/>
            </a:pPr>
            <a:endParaRPr lang="fr-FR" sz="1200" dirty="0">
              <a:latin typeface="Arial" panose="020B0604020202020204" pitchFamily="34" charset="0"/>
              <a:ea typeface="Times New Roman" panose="02020603050405020304" pitchFamily="18" charset="0"/>
              <a:cs typeface="Times New Roman" panose="02020603050405020304" pitchFamily="18" charset="0"/>
            </a:endParaRPr>
          </a:p>
          <a:p>
            <a:endParaRPr lang="fr-FR" sz="1400" dirty="0">
              <a:latin typeface="Arial" panose="020B0604020202020204" pitchFamily="34" charset="0"/>
              <a:ea typeface="Times New Roman" panose="02020603050405020304" pitchFamily="18" charset="0"/>
            </a:endParaRPr>
          </a:p>
          <a:p>
            <a:endParaRPr lang="fr-FR" sz="1400" dirty="0"/>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r="11111"/>
          <a:stretch/>
        </p:blipFill>
        <p:spPr>
          <a:xfrm>
            <a:off x="5616213" y="3028106"/>
            <a:ext cx="1366958" cy="170388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782" y="2382820"/>
            <a:ext cx="960451" cy="118428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239" y="1454935"/>
            <a:ext cx="1189228" cy="958701"/>
          </a:xfrm>
          <a:prstGeom prst="rect">
            <a:avLst/>
          </a:prstGeom>
        </p:spPr>
      </p:pic>
      <p:sp>
        <p:nvSpPr>
          <p:cNvPr id="10" name="Espace réservé du texte 3"/>
          <p:cNvSpPr txBox="1">
            <a:spLocks/>
          </p:cNvSpPr>
          <p:nvPr/>
        </p:nvSpPr>
        <p:spPr bwMode="gray">
          <a:xfrm>
            <a:off x="2158635" y="552161"/>
            <a:ext cx="4824536" cy="80933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400" cap="none" dirty="0">
                <a:ln w="1905"/>
                <a:solidFill>
                  <a:srgbClr val="0070C0"/>
                </a:solidFill>
                <a:effectLst>
                  <a:innerShdw blurRad="69850" dist="43180" dir="5400000">
                    <a:srgbClr val="000000">
                      <a:alpha val="65000"/>
                    </a:srgbClr>
                  </a:innerShdw>
                </a:effectLst>
                <a:latin typeface="+mj-lt"/>
              </a:rPr>
              <a:t>CERTIFICATION ET HABILITATION</a:t>
            </a:r>
            <a:endParaRPr lang="fr-FR" sz="2400"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ndParaRPr>
          </a:p>
        </p:txBody>
      </p:sp>
      <p:sp>
        <p:nvSpPr>
          <p:cNvPr id="14" name="Espace réservé du pied de page 2">
            <a:extLst>
              <a:ext uri="{FF2B5EF4-FFF2-40B4-BE49-F238E27FC236}">
                <a16:creationId xmlns:a16="http://schemas.microsoft.com/office/drawing/2014/main" id="{3A1795E2-772D-EF4A-BB98-D6CA2C9965F4}"/>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116922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30712745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25386" y="2139702"/>
            <a:ext cx="8424000" cy="1080120"/>
          </a:xfrm>
        </p:spPr>
        <p:txBody>
          <a:bodyPr/>
          <a:lstStyle/>
          <a:p>
            <a:pPr algn="ctr"/>
            <a:r>
              <a:rPr lang="fr-FR" sz="3600" cap="none"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rPr>
              <a:t>CAP Interventions en Maintenance Technique du Bâtiment</a:t>
            </a:r>
          </a:p>
        </p:txBody>
      </p:sp>
      <p:sp>
        <p:nvSpPr>
          <p:cNvPr id="5" name="Espace réservé du pied de page 2">
            <a:extLst>
              <a:ext uri="{FF2B5EF4-FFF2-40B4-BE49-F238E27FC236}">
                <a16:creationId xmlns:a16="http://schemas.microsoft.com/office/drawing/2014/main" id="{31F5D724-80F8-AD4C-B40F-F77C0877FCEF}"/>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470573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3275856" y="300593"/>
            <a:ext cx="3021981" cy="830997"/>
          </a:xfrm>
          <a:prstGeom prst="rect">
            <a:avLst/>
          </a:prstGeom>
        </p:spPr>
        <p:txBody>
          <a:bodyPr wrap="none">
            <a:spAutoFit/>
          </a:bodyPr>
          <a:lstStyle/>
          <a:p>
            <a:r>
              <a:rPr lang="fr-FR" sz="2400" b="1" dirty="0">
                <a:solidFill>
                  <a:srgbClr val="0070C0"/>
                </a:solidFill>
              </a:rPr>
              <a:t>Rappel du contexte</a:t>
            </a:r>
          </a:p>
          <a:p>
            <a:endParaRPr lang="fr-FR" sz="2400" b="1" dirty="0">
              <a:solidFill>
                <a:srgbClr val="0070C0"/>
              </a:solidFill>
            </a:endParaRPr>
          </a:p>
        </p:txBody>
      </p:sp>
      <p:sp>
        <p:nvSpPr>
          <p:cNvPr id="6" name="Titre 6"/>
          <p:cNvSpPr txBox="1">
            <a:spLocks/>
          </p:cNvSpPr>
          <p:nvPr/>
        </p:nvSpPr>
        <p:spPr bwMode="gray">
          <a:xfrm>
            <a:off x="-507" y="2427734"/>
            <a:ext cx="8424000" cy="432048"/>
          </a:xfrm>
          <a:prstGeom prst="rect">
            <a:avLst/>
          </a:prstGeom>
          <a:ln>
            <a:solidFill>
              <a:schemeClr val="tx1">
                <a:alpha val="0"/>
              </a:schemeClr>
            </a:solidFill>
          </a:ln>
        </p:spPr>
        <p:txBody>
          <a:bodyPr vert="horz" lIns="0" tIns="0" rIns="0" bIns="0" rtlCol="0" anchor="t" anchorCtr="0">
            <a:no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r>
              <a:rPr lang="fr-FR"/>
              <a:t>En quelques mots</a:t>
            </a:r>
            <a:endParaRPr lang="fr-FR" dirty="0"/>
          </a:p>
        </p:txBody>
      </p:sp>
      <p:sp>
        <p:nvSpPr>
          <p:cNvPr id="13" name="ZoneTexte 12">
            <a:extLst>
              <a:ext uri="{FF2B5EF4-FFF2-40B4-BE49-F238E27FC236}">
                <a16:creationId xmlns:a16="http://schemas.microsoft.com/office/drawing/2014/main" id="{B74D9EB4-BD9A-4272-9180-AD541E94F0CD}"/>
              </a:ext>
            </a:extLst>
          </p:cNvPr>
          <p:cNvSpPr txBox="1"/>
          <p:nvPr/>
        </p:nvSpPr>
        <p:spPr>
          <a:xfrm>
            <a:off x="1691680" y="843845"/>
            <a:ext cx="7344816" cy="4031873"/>
          </a:xfrm>
          <a:prstGeom prst="rect">
            <a:avLst/>
          </a:prstGeom>
          <a:noFill/>
        </p:spPr>
        <p:txBody>
          <a:bodyPr wrap="square" rtlCol="0">
            <a:spAutoFit/>
          </a:bodyPr>
          <a:lstStyle/>
          <a:p>
            <a:r>
              <a:rPr lang="fr-FR" sz="2000" b="1" dirty="0"/>
              <a:t>CAP Maintenance de Bâtiments de Collectivité</a:t>
            </a:r>
          </a:p>
          <a:p>
            <a:pPr marL="742950" lvl="1" indent="-285750">
              <a:buFontTx/>
              <a:buChar char="-"/>
            </a:pPr>
            <a:r>
              <a:rPr lang="fr-FR" dirty="0"/>
              <a:t>Arrêté de création du CAP MBC : 6 juin 1990</a:t>
            </a:r>
          </a:p>
          <a:p>
            <a:pPr marL="742950" lvl="1" indent="-285750">
              <a:buFontTx/>
              <a:buChar char="-"/>
            </a:pPr>
            <a:r>
              <a:rPr lang="fr-FR" dirty="0"/>
              <a:t>Pas de certification en CCF</a:t>
            </a:r>
          </a:p>
          <a:p>
            <a:pPr marL="742950" lvl="1" indent="-285750">
              <a:buFontTx/>
              <a:buChar char="-"/>
            </a:pPr>
            <a:r>
              <a:rPr lang="fr-FR" dirty="0"/>
              <a:t>Pas de PFMP certificatives </a:t>
            </a:r>
          </a:p>
          <a:p>
            <a:pPr marL="742950" lvl="1" indent="-285750">
              <a:buFontTx/>
              <a:buChar char="-"/>
            </a:pPr>
            <a:endParaRPr lang="fr-FR" sz="1200" dirty="0"/>
          </a:p>
          <a:p>
            <a:pPr marL="7938" lvl="1"/>
            <a:r>
              <a:rPr lang="fr-FR" sz="2000" b="1" dirty="0"/>
              <a:t>Objectifs visés par la rénovation de cette spécialité</a:t>
            </a:r>
          </a:p>
          <a:p>
            <a:pPr marL="742950" lvl="1" indent="-285750" algn="just">
              <a:buFontTx/>
              <a:buChar char="-"/>
            </a:pPr>
            <a:r>
              <a:rPr lang="fr-FR" dirty="0"/>
              <a:t>Intégrer la transition énergétique et numérique qui impactent la maintenance des bâtiments</a:t>
            </a:r>
          </a:p>
          <a:p>
            <a:pPr marL="742950" lvl="1" indent="-285750" algn="just">
              <a:buFontTx/>
              <a:buChar char="-"/>
            </a:pPr>
            <a:r>
              <a:rPr lang="fr-FR" dirty="0"/>
              <a:t>Développer un socle commun de compétences professionnelles transversales</a:t>
            </a:r>
          </a:p>
          <a:p>
            <a:pPr marL="742950" lvl="1" indent="-285750" algn="just">
              <a:buFontTx/>
              <a:buChar char="-"/>
            </a:pPr>
            <a:r>
              <a:rPr lang="fr-FR" dirty="0"/>
              <a:t>Réorienter la formation vers la maintenance, la réparation et l’amélioration de l’habitat</a:t>
            </a:r>
          </a:p>
          <a:p>
            <a:pPr marL="742950" lvl="1" indent="-285750" algn="just">
              <a:buFontTx/>
              <a:buChar char="-"/>
            </a:pPr>
            <a:r>
              <a:rPr lang="fr-FR" dirty="0"/>
              <a:t>Reconsidérer certaines activités dévolues au CAP MBC comme la réalisation </a:t>
            </a:r>
            <a:r>
              <a:rPr lang="fr-FR" b="1" i="1" dirty="0"/>
              <a:t>d’ouvrages de maçonnerie</a:t>
            </a:r>
          </a:p>
        </p:txBody>
      </p:sp>
      <p:sp>
        <p:nvSpPr>
          <p:cNvPr id="7" name="Espace réservé du pied de page 2">
            <a:extLst>
              <a:ext uri="{FF2B5EF4-FFF2-40B4-BE49-F238E27FC236}">
                <a16:creationId xmlns:a16="http://schemas.microsoft.com/office/drawing/2014/main" id="{AFAE8F3C-5632-6F4F-A0F6-DF16117D7803}"/>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696077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499023" y="339502"/>
            <a:ext cx="4124847" cy="830997"/>
          </a:xfrm>
          <a:prstGeom prst="rect">
            <a:avLst/>
          </a:prstGeom>
        </p:spPr>
        <p:txBody>
          <a:bodyPr wrap="none">
            <a:spAutoFit/>
          </a:bodyPr>
          <a:lstStyle/>
          <a:p>
            <a:r>
              <a:rPr lang="fr-FR" sz="2400" b="1" dirty="0">
                <a:solidFill>
                  <a:srgbClr val="0070C0"/>
                </a:solidFill>
              </a:rPr>
              <a:t>Du CAP MBC au CAP IMTB</a:t>
            </a:r>
          </a:p>
          <a:p>
            <a:r>
              <a:rPr lang="fr-FR" sz="2400" b="1" dirty="0">
                <a:solidFill>
                  <a:srgbClr val="0070C0"/>
                </a:solidFill>
              </a:rPr>
              <a:t>quels changements ? </a:t>
            </a:r>
          </a:p>
        </p:txBody>
      </p:sp>
      <p:sp>
        <p:nvSpPr>
          <p:cNvPr id="4" name="ZoneTexte 3">
            <a:extLst>
              <a:ext uri="{FF2B5EF4-FFF2-40B4-BE49-F238E27FC236}">
                <a16:creationId xmlns:a16="http://schemas.microsoft.com/office/drawing/2014/main" id="{E8502914-27CA-514F-92C6-34D36445D074}"/>
              </a:ext>
            </a:extLst>
          </p:cNvPr>
          <p:cNvSpPr txBox="1"/>
          <p:nvPr/>
        </p:nvSpPr>
        <p:spPr>
          <a:xfrm>
            <a:off x="1589027" y="1337483"/>
            <a:ext cx="7272808" cy="3416320"/>
          </a:xfrm>
          <a:prstGeom prst="rect">
            <a:avLst/>
          </a:prstGeom>
          <a:noFill/>
        </p:spPr>
        <p:txBody>
          <a:bodyPr wrap="square" rtlCol="0">
            <a:spAutoFit/>
          </a:bodyPr>
          <a:lstStyle/>
          <a:p>
            <a:r>
              <a:rPr lang="fr-FR" dirty="0"/>
              <a:t>- Formation aux activités liées à la maintenance :</a:t>
            </a:r>
          </a:p>
          <a:p>
            <a:pPr algn="just"/>
            <a:r>
              <a:rPr lang="fr-FR" dirty="0"/>
              <a:t>	- des installations sanitaires</a:t>
            </a:r>
          </a:p>
          <a:p>
            <a:pPr algn="just"/>
            <a:r>
              <a:rPr lang="fr-FR" dirty="0"/>
              <a:t>	- des réseaux électriques, téléphoniques, informatiques</a:t>
            </a:r>
          </a:p>
          <a:p>
            <a:pPr algn="just"/>
            <a:r>
              <a:rPr lang="fr-FR" dirty="0"/>
              <a:t>	- de la domotique, des automatismes, alarmes </a:t>
            </a:r>
          </a:p>
          <a:p>
            <a:endParaRPr lang="fr-FR" dirty="0"/>
          </a:p>
          <a:p>
            <a:pPr marL="285750" indent="-285750" algn="just">
              <a:buFontTx/>
              <a:buChar char="-"/>
            </a:pPr>
            <a:r>
              <a:rPr lang="fr-FR" dirty="0"/>
              <a:t>Prise en compte du numérique dans les environnements bâtis</a:t>
            </a:r>
          </a:p>
          <a:p>
            <a:pPr marL="285750" indent="-285750" algn="just">
              <a:buFontTx/>
              <a:buChar char="-"/>
            </a:pPr>
            <a:r>
              <a:rPr lang="fr-FR" dirty="0"/>
              <a:t>Interventions sur des installations de courant faible des objets connectés </a:t>
            </a:r>
          </a:p>
          <a:p>
            <a:pPr marL="285750" indent="-285750" algn="just">
              <a:buFontTx/>
              <a:buChar char="-"/>
            </a:pPr>
            <a:r>
              <a:rPr lang="fr-FR" dirty="0"/>
              <a:t>Exploitation de diagnostics à distance</a:t>
            </a:r>
          </a:p>
          <a:p>
            <a:pPr marL="285750" indent="-285750" algn="just">
              <a:buFontTx/>
              <a:buChar char="-"/>
            </a:pPr>
            <a:r>
              <a:rPr lang="fr-FR" dirty="0"/>
              <a:t>Sensibilisation à la qualité́ des produits et matériaux utilisés et au respect strict des conditions de mise en œuvre, comme du confort de l’usager du bâtiment</a:t>
            </a:r>
          </a:p>
        </p:txBody>
      </p:sp>
      <p:sp>
        <p:nvSpPr>
          <p:cNvPr id="6" name="Espace réservé du pied de page 2">
            <a:extLst>
              <a:ext uri="{FF2B5EF4-FFF2-40B4-BE49-F238E27FC236}">
                <a16:creationId xmlns:a16="http://schemas.microsoft.com/office/drawing/2014/main" id="{1273E70B-192F-494F-AF84-F9FAEA9E4B7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49198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Espace réservé du contenu 2">
            <a:extLst>
              <a:ext uri="{FF2B5EF4-FFF2-40B4-BE49-F238E27FC236}">
                <a16:creationId xmlns:a16="http://schemas.microsoft.com/office/drawing/2014/main" id="{828787DD-1116-D040-AAAF-D9BAB1EAFED1}"/>
              </a:ext>
            </a:extLst>
          </p:cNvPr>
          <p:cNvSpPr>
            <a:spLocks noGrp="1"/>
          </p:cNvSpPr>
          <p:nvPr/>
        </p:nvSpPr>
        <p:spPr>
          <a:xfrm>
            <a:off x="90000" y="1269909"/>
            <a:ext cx="8856984" cy="3873591"/>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DA0D57"/>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DA0D57"/>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DA0D57"/>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lgn="just"/>
            <a:r>
              <a:rPr lang="fr-FR" sz="1600" dirty="0"/>
              <a:t>•	Les certifications professionnelles enregistrées au répertoire national des certifications professionnelles permettent une validation des compétences et des connaissances acquises nécessaires à l'exercice d'activités professionnelles. </a:t>
            </a:r>
          </a:p>
          <a:p>
            <a:pPr marL="912813" lvl="2" indent="-285750" algn="just">
              <a:buFontTx/>
              <a:buChar char="-"/>
            </a:pPr>
            <a:r>
              <a:rPr lang="fr-FR" sz="1600" b="1" dirty="0"/>
              <a:t>référentiel d'activités </a:t>
            </a:r>
            <a:r>
              <a:rPr lang="fr-FR" sz="1600" dirty="0"/>
              <a:t>qui décrit les situations de travail et les activités exercées, les métiers ou emplois visés</a:t>
            </a:r>
          </a:p>
          <a:p>
            <a:pPr marL="912813" lvl="2" indent="-285750" algn="just">
              <a:buFontTx/>
              <a:buChar char="-"/>
            </a:pPr>
            <a:r>
              <a:rPr lang="fr-FR" sz="1600" b="1" dirty="0"/>
              <a:t>référentiel de compétences </a:t>
            </a:r>
            <a:r>
              <a:rPr lang="fr-FR" sz="1600" dirty="0"/>
              <a:t>qui identifie les compétences et les connaissances, y compris transversales, qui en découlent </a:t>
            </a:r>
          </a:p>
          <a:p>
            <a:pPr marL="912813" lvl="2" indent="-285750" algn="just">
              <a:buFontTx/>
              <a:buChar char="-"/>
            </a:pPr>
            <a:r>
              <a:rPr lang="fr-FR" sz="1600" b="1" dirty="0"/>
              <a:t>référentiel d'évaluation </a:t>
            </a:r>
            <a:r>
              <a:rPr lang="fr-FR" sz="1600" dirty="0"/>
              <a:t>qui définit les critères et les modalités d'évaluation des acquis.</a:t>
            </a:r>
          </a:p>
          <a:p>
            <a:pPr lvl="2" algn="just"/>
            <a:r>
              <a:rPr lang="fr-FR" sz="1600" dirty="0"/>
              <a:t> • 	</a:t>
            </a:r>
            <a:r>
              <a:rPr lang="fr-FR" sz="1600" b="1" dirty="0">
                <a:solidFill>
                  <a:srgbClr val="FF0000"/>
                </a:solidFill>
              </a:rPr>
              <a:t>Blocs de compétences =</a:t>
            </a:r>
            <a:r>
              <a:rPr lang="fr-FR" sz="1600" b="1" dirty="0"/>
              <a:t> ensembles homogènes et cohérents de compétences contribuant à l'exercice autonome d'une activité professionnelle et pouvant être évaluées et validées</a:t>
            </a:r>
            <a:r>
              <a:rPr lang="fr-FR" sz="1600" dirty="0"/>
              <a:t>.</a:t>
            </a:r>
          </a:p>
          <a:p>
            <a:pPr lvl="2" algn="just"/>
            <a:endParaRPr lang="fr-FR" sz="1600" dirty="0"/>
          </a:p>
        </p:txBody>
      </p:sp>
      <p:sp>
        <p:nvSpPr>
          <p:cNvPr id="7" name="Rectangle 6">
            <a:extLst>
              <a:ext uri="{FF2B5EF4-FFF2-40B4-BE49-F238E27FC236}">
                <a16:creationId xmlns:a16="http://schemas.microsoft.com/office/drawing/2014/main" id="{3D78A40F-8A15-4A41-8E34-BD62BAA3E123}"/>
              </a:ext>
            </a:extLst>
          </p:cNvPr>
          <p:cNvSpPr/>
          <p:nvPr/>
        </p:nvSpPr>
        <p:spPr>
          <a:xfrm>
            <a:off x="2195736" y="525909"/>
            <a:ext cx="6480753" cy="461665"/>
          </a:xfrm>
          <a:prstGeom prst="rect">
            <a:avLst/>
          </a:prstGeom>
        </p:spPr>
        <p:txBody>
          <a:bodyPr wrap="square">
            <a:spAutoFit/>
          </a:bodyPr>
          <a:lstStyle/>
          <a:p>
            <a:pPr algn="ctr"/>
            <a:r>
              <a:rPr lang="fr-FR" sz="1200" b="1" dirty="0"/>
              <a:t>Présentation du calendrier de rénovation des spécialités des diplômes</a:t>
            </a:r>
            <a:r>
              <a:rPr lang="fr-FR" sz="1200" dirty="0"/>
              <a:t> </a:t>
            </a:r>
          </a:p>
          <a:p>
            <a:pPr algn="ctr"/>
            <a:r>
              <a:rPr lang="fr-FR" sz="1200" dirty="0"/>
              <a:t>(</a:t>
            </a:r>
            <a:r>
              <a:rPr lang="fr-FR" sz="1200" b="1" dirty="0"/>
              <a:t>Hélène GAYON,</a:t>
            </a:r>
            <a:r>
              <a:rPr lang="fr-FR" sz="1200" dirty="0"/>
              <a:t> adjointe au chef du bureau des diplômes professionnels DGESCO)</a:t>
            </a:r>
          </a:p>
        </p:txBody>
      </p:sp>
    </p:spTree>
    <p:extLst>
      <p:ext uri="{BB962C8B-B14F-4D97-AF65-F5344CB8AC3E}">
        <p14:creationId xmlns:p14="http://schemas.microsoft.com/office/powerpoint/2010/main" val="4034254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499023" y="339502"/>
            <a:ext cx="4124847" cy="830997"/>
          </a:xfrm>
          <a:prstGeom prst="rect">
            <a:avLst/>
          </a:prstGeom>
        </p:spPr>
        <p:txBody>
          <a:bodyPr wrap="none">
            <a:spAutoFit/>
          </a:bodyPr>
          <a:lstStyle/>
          <a:p>
            <a:r>
              <a:rPr lang="fr-FR" sz="2400" b="1" dirty="0">
                <a:solidFill>
                  <a:srgbClr val="0070C0"/>
                </a:solidFill>
              </a:rPr>
              <a:t>Du CAP MBC au CAP IMTB</a:t>
            </a:r>
          </a:p>
          <a:p>
            <a:r>
              <a:rPr lang="fr-FR" sz="2400" b="1" dirty="0">
                <a:solidFill>
                  <a:srgbClr val="0070C0"/>
                </a:solidFill>
              </a:rPr>
              <a:t>quels changements ? </a:t>
            </a:r>
          </a:p>
        </p:txBody>
      </p:sp>
      <p:sp>
        <p:nvSpPr>
          <p:cNvPr id="4" name="ZoneTexte 3">
            <a:extLst>
              <a:ext uri="{FF2B5EF4-FFF2-40B4-BE49-F238E27FC236}">
                <a16:creationId xmlns:a16="http://schemas.microsoft.com/office/drawing/2014/main" id="{E8502914-27CA-514F-92C6-34D36445D074}"/>
              </a:ext>
            </a:extLst>
          </p:cNvPr>
          <p:cNvSpPr txBox="1"/>
          <p:nvPr/>
        </p:nvSpPr>
        <p:spPr>
          <a:xfrm>
            <a:off x="1669749" y="1090181"/>
            <a:ext cx="7128792" cy="3693319"/>
          </a:xfrm>
          <a:prstGeom prst="rect">
            <a:avLst/>
          </a:prstGeom>
          <a:noFill/>
        </p:spPr>
        <p:txBody>
          <a:bodyPr wrap="square" rtlCol="0">
            <a:spAutoFit/>
          </a:bodyPr>
          <a:lstStyle/>
          <a:p>
            <a:pPr marL="285750" indent="-285750" algn="just">
              <a:buFontTx/>
              <a:buChar char="-"/>
            </a:pPr>
            <a:r>
              <a:rPr lang="fr-FR" dirty="0"/>
              <a:t>Habilitations :</a:t>
            </a:r>
          </a:p>
          <a:p>
            <a:pPr marL="742950" lvl="1" indent="-285750" algn="just">
              <a:buFontTx/>
              <a:buChar char="-"/>
            </a:pPr>
            <a:r>
              <a:rPr lang="fr-FR" dirty="0"/>
              <a:t>Travaux en hauteur R408 Annexe 5</a:t>
            </a:r>
          </a:p>
          <a:p>
            <a:pPr marL="742950" lvl="1" indent="-285750" algn="just">
              <a:buFontTx/>
              <a:buChar char="-"/>
            </a:pPr>
            <a:r>
              <a:rPr lang="fr-FR" dirty="0"/>
              <a:t>Électrique (niveau BS)</a:t>
            </a:r>
          </a:p>
          <a:p>
            <a:pPr marL="742950" lvl="1" indent="-285750" algn="just">
              <a:buFontTx/>
              <a:buChar char="-"/>
            </a:pPr>
            <a:r>
              <a:rPr lang="fr-FR" dirty="0"/>
              <a:t>Intervention à Proximité des Réseaux (IPR) </a:t>
            </a:r>
          </a:p>
          <a:p>
            <a:pPr lvl="1" algn="just"/>
            <a:endParaRPr lang="fr-FR" dirty="0">
              <a:solidFill>
                <a:srgbClr val="FF0000"/>
              </a:solidFill>
            </a:endParaRPr>
          </a:p>
          <a:p>
            <a:pPr marL="285750" indent="-285750" algn="just">
              <a:buFontTx/>
              <a:buChar char="-"/>
            </a:pPr>
            <a:r>
              <a:rPr lang="fr-FR" dirty="0"/>
              <a:t>Renforcement de la capacité d'analyser les dangers dans une situation de travail et de proposer des mesures de prévention adaptées face à une situation non prévue </a:t>
            </a:r>
          </a:p>
          <a:p>
            <a:pPr algn="just"/>
            <a:endParaRPr lang="fr-FR" dirty="0"/>
          </a:p>
          <a:p>
            <a:pPr marL="285750" indent="-285750" algn="just">
              <a:buFontTx/>
              <a:buChar char="-"/>
            </a:pPr>
            <a:r>
              <a:rPr lang="fr-FR" dirty="0"/>
              <a:t>Renforcement de l’enseignement dans les domaines de la Santé et Sécurité au Travail qui permet au titulaire de ce CAP d'analyser les dangers dans une situation de travail et de proposer des mesures</a:t>
            </a:r>
          </a:p>
        </p:txBody>
      </p:sp>
      <p:sp>
        <p:nvSpPr>
          <p:cNvPr id="6" name="Espace réservé du pied de page 2">
            <a:extLst>
              <a:ext uri="{FF2B5EF4-FFF2-40B4-BE49-F238E27FC236}">
                <a16:creationId xmlns:a16="http://schemas.microsoft.com/office/drawing/2014/main" id="{31C62355-2214-2642-B578-2C70455809D3}"/>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704878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499023" y="339502"/>
            <a:ext cx="4124847" cy="830997"/>
          </a:xfrm>
          <a:prstGeom prst="rect">
            <a:avLst/>
          </a:prstGeom>
        </p:spPr>
        <p:txBody>
          <a:bodyPr wrap="none">
            <a:spAutoFit/>
          </a:bodyPr>
          <a:lstStyle/>
          <a:p>
            <a:r>
              <a:rPr lang="fr-FR" sz="2400" b="1" dirty="0">
                <a:solidFill>
                  <a:srgbClr val="0070C0"/>
                </a:solidFill>
              </a:rPr>
              <a:t>Du CAP MBC au CAP IMTB</a:t>
            </a:r>
          </a:p>
          <a:p>
            <a:r>
              <a:rPr lang="fr-FR" sz="2400" b="1" dirty="0">
                <a:solidFill>
                  <a:srgbClr val="0070C0"/>
                </a:solidFill>
              </a:rPr>
              <a:t>quels changements ? </a:t>
            </a:r>
          </a:p>
        </p:txBody>
      </p:sp>
      <p:sp>
        <p:nvSpPr>
          <p:cNvPr id="4" name="ZoneTexte 3">
            <a:extLst>
              <a:ext uri="{FF2B5EF4-FFF2-40B4-BE49-F238E27FC236}">
                <a16:creationId xmlns:a16="http://schemas.microsoft.com/office/drawing/2014/main" id="{E8502914-27CA-514F-92C6-34D36445D074}"/>
              </a:ext>
            </a:extLst>
          </p:cNvPr>
          <p:cNvSpPr txBox="1"/>
          <p:nvPr/>
        </p:nvSpPr>
        <p:spPr>
          <a:xfrm>
            <a:off x="1619672" y="1146513"/>
            <a:ext cx="7272808" cy="3970318"/>
          </a:xfrm>
          <a:prstGeom prst="rect">
            <a:avLst/>
          </a:prstGeom>
          <a:noFill/>
        </p:spPr>
        <p:txBody>
          <a:bodyPr wrap="square" rtlCol="0">
            <a:spAutoFit/>
          </a:bodyPr>
          <a:lstStyle/>
          <a:p>
            <a:pPr marL="285750" indent="-285750">
              <a:buFontTx/>
              <a:buChar char="-"/>
            </a:pPr>
            <a:endParaRPr lang="fr-FR" dirty="0"/>
          </a:p>
          <a:p>
            <a:pPr marL="285750" indent="-285750" algn="just">
              <a:buFontTx/>
              <a:buChar char="-"/>
            </a:pPr>
            <a:r>
              <a:rPr lang="fr-FR" dirty="0"/>
              <a:t>Intégration des notions de responsabilité, de procédures de contrôle et d'autocontrôle du travail effectué</a:t>
            </a:r>
          </a:p>
          <a:p>
            <a:pPr marL="285750" indent="-285750" algn="just">
              <a:buFontTx/>
              <a:buChar char="-"/>
            </a:pPr>
            <a:endParaRPr lang="fr-FR" dirty="0"/>
          </a:p>
          <a:p>
            <a:pPr marL="285750" indent="-285750" algn="just">
              <a:buFontTx/>
              <a:buChar char="-"/>
            </a:pPr>
            <a:r>
              <a:rPr lang="fr-FR" dirty="0"/>
              <a:t>Evaluation de ses limites d’intervention occasionnant un transfert vers une entreprise habilitées</a:t>
            </a:r>
          </a:p>
          <a:p>
            <a:pPr marL="285750" indent="-285750" algn="just">
              <a:buFontTx/>
              <a:buChar char="-"/>
            </a:pPr>
            <a:endParaRPr lang="fr-FR" dirty="0"/>
          </a:p>
          <a:p>
            <a:pPr marL="285750" indent="-285750" algn="just">
              <a:buFontTx/>
              <a:buChar char="-"/>
            </a:pPr>
            <a:r>
              <a:rPr lang="fr-FR" dirty="0"/>
              <a:t>acquisition des gestes professionnels dans le cadre plus large d'attitudes professionnelles qui permettront le respect des exigences règlementaires des bâtiments, notamment dans le domaine énergétique</a:t>
            </a:r>
          </a:p>
          <a:p>
            <a:pPr marL="285750" indent="-285750" algn="just">
              <a:buFontTx/>
              <a:buChar char="-"/>
            </a:pPr>
            <a:endParaRPr lang="fr-FR" dirty="0"/>
          </a:p>
          <a:p>
            <a:pPr marL="285750" indent="-285750" algn="just">
              <a:buFontTx/>
              <a:buChar char="-"/>
            </a:pPr>
            <a:r>
              <a:rPr lang="fr-FR" dirty="0"/>
              <a:t>Intégration de l'enseignement d'une langue vivante étrangère</a:t>
            </a:r>
          </a:p>
          <a:p>
            <a:endParaRPr lang="fr-FR" dirty="0"/>
          </a:p>
        </p:txBody>
      </p:sp>
      <p:sp>
        <p:nvSpPr>
          <p:cNvPr id="6" name="Espace réservé du pied de page 2">
            <a:extLst>
              <a:ext uri="{FF2B5EF4-FFF2-40B4-BE49-F238E27FC236}">
                <a16:creationId xmlns:a16="http://schemas.microsoft.com/office/drawing/2014/main" id="{550DAA2D-C577-7943-A8D9-0EB9A6ABEAF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768000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483768" y="180000"/>
            <a:ext cx="4562467" cy="461665"/>
          </a:xfrm>
          <a:prstGeom prst="rect">
            <a:avLst/>
          </a:prstGeom>
        </p:spPr>
        <p:txBody>
          <a:bodyPr wrap="none">
            <a:spAutoFit/>
          </a:bodyPr>
          <a:lstStyle/>
          <a:p>
            <a:r>
              <a:rPr lang="fr-FR" sz="2400" b="1" dirty="0">
                <a:solidFill>
                  <a:srgbClr val="0070C0"/>
                </a:solidFill>
              </a:rPr>
              <a:t>Les activités professionnelles</a:t>
            </a:r>
          </a:p>
        </p:txBody>
      </p:sp>
      <p:grpSp>
        <p:nvGrpSpPr>
          <p:cNvPr id="18" name="Groupe 17">
            <a:extLst>
              <a:ext uri="{FF2B5EF4-FFF2-40B4-BE49-F238E27FC236}">
                <a16:creationId xmlns:a16="http://schemas.microsoft.com/office/drawing/2014/main" id="{2BF0AFD0-32EF-4E83-82EF-0B61F037C17C}"/>
              </a:ext>
            </a:extLst>
          </p:cNvPr>
          <p:cNvGrpSpPr/>
          <p:nvPr/>
        </p:nvGrpSpPr>
        <p:grpSpPr>
          <a:xfrm>
            <a:off x="246141" y="533810"/>
            <a:ext cx="8646339" cy="4153868"/>
            <a:chOff x="246141" y="533810"/>
            <a:chExt cx="8646339" cy="4153868"/>
          </a:xfrm>
        </p:grpSpPr>
        <p:grpSp>
          <p:nvGrpSpPr>
            <p:cNvPr id="13" name="Groupe 12">
              <a:extLst>
                <a:ext uri="{FF2B5EF4-FFF2-40B4-BE49-F238E27FC236}">
                  <a16:creationId xmlns:a16="http://schemas.microsoft.com/office/drawing/2014/main" id="{5DA7B87C-081D-4A24-BBBE-64302C30A8A8}"/>
                </a:ext>
              </a:extLst>
            </p:cNvPr>
            <p:cNvGrpSpPr/>
            <p:nvPr/>
          </p:nvGrpSpPr>
          <p:grpSpPr>
            <a:xfrm>
              <a:off x="2350825" y="533810"/>
              <a:ext cx="6541655" cy="4153868"/>
              <a:chOff x="2350825" y="533810"/>
              <a:chExt cx="6541655" cy="4153868"/>
            </a:xfrm>
          </p:grpSpPr>
          <p:sp>
            <p:nvSpPr>
              <p:cNvPr id="4" name="Légende : flèche vers la droite 3">
                <a:extLst>
                  <a:ext uri="{FF2B5EF4-FFF2-40B4-BE49-F238E27FC236}">
                    <a16:creationId xmlns:a16="http://schemas.microsoft.com/office/drawing/2014/main" id="{3FED3B9F-F7A2-4AFD-A7D3-560297283AEA}"/>
                  </a:ext>
                </a:extLst>
              </p:cNvPr>
              <p:cNvSpPr/>
              <p:nvPr/>
            </p:nvSpPr>
            <p:spPr>
              <a:xfrm>
                <a:off x="2350825" y="1059582"/>
                <a:ext cx="2061332" cy="795970"/>
              </a:xfrm>
              <a:prstGeom prst="rightArrowCallout">
                <a:avLst/>
              </a:prstGeom>
              <a:solidFill>
                <a:schemeClr val="bg1"/>
              </a:solidFill>
              <a:ln>
                <a:solidFill>
                  <a:schemeClr val="bg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6 TACHES</a:t>
                </a:r>
              </a:p>
            </p:txBody>
          </p:sp>
          <p:sp>
            <p:nvSpPr>
              <p:cNvPr id="8" name="Légende : flèche vers la droite 7">
                <a:extLst>
                  <a:ext uri="{FF2B5EF4-FFF2-40B4-BE49-F238E27FC236}">
                    <a16:creationId xmlns:a16="http://schemas.microsoft.com/office/drawing/2014/main" id="{386E9D51-FD35-46B5-977D-4F049B477525}"/>
                  </a:ext>
                </a:extLst>
              </p:cNvPr>
              <p:cNvSpPr/>
              <p:nvPr/>
            </p:nvSpPr>
            <p:spPr>
              <a:xfrm>
                <a:off x="2350825" y="2427734"/>
                <a:ext cx="2061332" cy="795970"/>
              </a:xfrm>
              <a:prstGeom prst="rightArrowCallout">
                <a:avLst/>
              </a:prstGeom>
              <a:solidFill>
                <a:schemeClr val="bg1"/>
              </a:solidFill>
              <a:ln>
                <a:solidFill>
                  <a:schemeClr val="bg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7 TACHES</a:t>
                </a:r>
              </a:p>
            </p:txBody>
          </p:sp>
          <p:sp>
            <p:nvSpPr>
              <p:cNvPr id="9" name="Légende : flèche vers la droite 8">
                <a:extLst>
                  <a:ext uri="{FF2B5EF4-FFF2-40B4-BE49-F238E27FC236}">
                    <a16:creationId xmlns:a16="http://schemas.microsoft.com/office/drawing/2014/main" id="{2190D58D-F140-4A7A-95E4-9005A891AD05}"/>
                  </a:ext>
                </a:extLst>
              </p:cNvPr>
              <p:cNvSpPr/>
              <p:nvPr/>
            </p:nvSpPr>
            <p:spPr>
              <a:xfrm>
                <a:off x="2350825" y="3795886"/>
                <a:ext cx="2061332" cy="795970"/>
              </a:xfrm>
              <a:prstGeom prst="rightArrowCallout">
                <a:avLst/>
              </a:prstGeom>
              <a:solidFill>
                <a:schemeClr val="bg1"/>
              </a:solidFill>
              <a:ln>
                <a:solidFill>
                  <a:schemeClr val="bg2">
                    <a:lumMod val="40000"/>
                    <a:lumOff val="6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5 TACHES</a:t>
                </a:r>
              </a:p>
            </p:txBody>
          </p:sp>
          <p:grpSp>
            <p:nvGrpSpPr>
              <p:cNvPr id="10" name="Groupe 9">
                <a:extLst>
                  <a:ext uri="{FF2B5EF4-FFF2-40B4-BE49-F238E27FC236}">
                    <a16:creationId xmlns:a16="http://schemas.microsoft.com/office/drawing/2014/main" id="{E75DE96B-66E5-4F62-8BB5-E4D86EB19BE5}"/>
                  </a:ext>
                </a:extLst>
              </p:cNvPr>
              <p:cNvGrpSpPr/>
              <p:nvPr/>
            </p:nvGrpSpPr>
            <p:grpSpPr>
              <a:xfrm>
                <a:off x="4474029" y="533810"/>
                <a:ext cx="4418451" cy="4153868"/>
                <a:chOff x="4067944" y="629632"/>
                <a:chExt cx="4418451" cy="4153868"/>
              </a:xfrm>
            </p:grpSpPr>
            <p:pic>
              <p:nvPicPr>
                <p:cNvPr id="7" name="Image 6" descr="Une image contenant table&#10;&#10;Description générée automatiquement">
                  <a:extLst>
                    <a:ext uri="{FF2B5EF4-FFF2-40B4-BE49-F238E27FC236}">
                      <a16:creationId xmlns:a16="http://schemas.microsoft.com/office/drawing/2014/main" id="{07980A85-3D8D-364A-A679-00A1064973A5}"/>
                    </a:ext>
                  </a:extLst>
                </p:cNvPr>
                <p:cNvPicPr>
                  <a:picLocks noChangeAspect="1"/>
                </p:cNvPicPr>
                <p:nvPr/>
              </p:nvPicPr>
              <p:blipFill>
                <a:blip r:embed="rId2"/>
                <a:stretch>
                  <a:fillRect/>
                </a:stretch>
              </p:blipFill>
              <p:spPr>
                <a:xfrm>
                  <a:off x="4067944" y="629632"/>
                  <a:ext cx="4418451" cy="4153868"/>
                </a:xfrm>
                <a:prstGeom prst="rect">
                  <a:avLst/>
                </a:prstGeom>
              </p:spPr>
            </p:pic>
            <p:grpSp>
              <p:nvGrpSpPr>
                <p:cNvPr id="6" name="Groupe 5">
                  <a:extLst>
                    <a:ext uri="{FF2B5EF4-FFF2-40B4-BE49-F238E27FC236}">
                      <a16:creationId xmlns:a16="http://schemas.microsoft.com/office/drawing/2014/main" id="{5DDF72D2-0720-4D11-98B9-9B376141F9F5}"/>
                    </a:ext>
                  </a:extLst>
                </p:cNvPr>
                <p:cNvGrpSpPr/>
                <p:nvPr/>
              </p:nvGrpSpPr>
              <p:grpSpPr>
                <a:xfrm>
                  <a:off x="7998601" y="918030"/>
                  <a:ext cx="486352" cy="3843799"/>
                  <a:chOff x="7998601" y="918030"/>
                  <a:chExt cx="486352" cy="3843799"/>
                </a:xfrm>
              </p:grpSpPr>
              <p:grpSp>
                <p:nvGrpSpPr>
                  <p:cNvPr id="21" name="Groupe 20">
                    <a:extLst>
                      <a:ext uri="{FF2B5EF4-FFF2-40B4-BE49-F238E27FC236}">
                        <a16:creationId xmlns:a16="http://schemas.microsoft.com/office/drawing/2014/main" id="{B92853D1-BCE0-4AC6-96AA-33FD77FF64A6}"/>
                      </a:ext>
                    </a:extLst>
                  </p:cNvPr>
                  <p:cNvGrpSpPr/>
                  <p:nvPr/>
                </p:nvGrpSpPr>
                <p:grpSpPr>
                  <a:xfrm>
                    <a:off x="8014040" y="4358706"/>
                    <a:ext cx="230368" cy="403123"/>
                    <a:chOff x="8014040" y="4358706"/>
                    <a:chExt cx="230368" cy="403123"/>
                  </a:xfrm>
                </p:grpSpPr>
                <p:cxnSp>
                  <p:nvCxnSpPr>
                    <p:cNvPr id="11" name="Connecteur droit 10">
                      <a:extLst>
                        <a:ext uri="{FF2B5EF4-FFF2-40B4-BE49-F238E27FC236}">
                          <a16:creationId xmlns:a16="http://schemas.microsoft.com/office/drawing/2014/main" id="{697A0016-FAA6-43B7-9B65-CDF466C89026}"/>
                        </a:ext>
                      </a:extLst>
                    </p:cNvPr>
                    <p:cNvCxnSpPr>
                      <a:cxnSpLocks/>
                    </p:cNvCxnSpPr>
                    <p:nvPr/>
                  </p:nvCxnSpPr>
                  <p:spPr>
                    <a:xfrm>
                      <a:off x="8028384" y="4358706"/>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0AE602E3-ABA2-47F9-B1DA-AB012FB6F0BF}"/>
                        </a:ext>
                      </a:extLst>
                    </p:cNvPr>
                    <p:cNvCxnSpPr>
                      <a:cxnSpLocks/>
                    </p:cNvCxnSpPr>
                    <p:nvPr/>
                  </p:nvCxnSpPr>
                  <p:spPr>
                    <a:xfrm>
                      <a:off x="8028384" y="4761829"/>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D361143B-A837-411F-8D1B-D6207A78FC9B}"/>
                        </a:ext>
                      </a:extLst>
                    </p:cNvPr>
                    <p:cNvCxnSpPr>
                      <a:cxnSpLocks/>
                    </p:cNvCxnSpPr>
                    <p:nvPr/>
                  </p:nvCxnSpPr>
                  <p:spPr>
                    <a:xfrm flipV="1">
                      <a:off x="8239837"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DDC1808-7F03-411B-ABB2-50F9D6BCF3F5}"/>
                        </a:ext>
                      </a:extLst>
                    </p:cNvPr>
                    <p:cNvCxnSpPr>
                      <a:cxnSpLocks/>
                    </p:cNvCxnSpPr>
                    <p:nvPr/>
                  </p:nvCxnSpPr>
                  <p:spPr>
                    <a:xfrm flipV="1">
                      <a:off x="8014040"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oupe 21">
                    <a:extLst>
                      <a:ext uri="{FF2B5EF4-FFF2-40B4-BE49-F238E27FC236}">
                        <a16:creationId xmlns:a16="http://schemas.microsoft.com/office/drawing/2014/main" id="{AA3542C6-2B74-4B52-A9A4-1BF90F2E6319}"/>
                      </a:ext>
                    </a:extLst>
                  </p:cNvPr>
                  <p:cNvGrpSpPr/>
                  <p:nvPr/>
                </p:nvGrpSpPr>
                <p:grpSpPr>
                  <a:xfrm>
                    <a:off x="8254585" y="2136418"/>
                    <a:ext cx="230368" cy="1428693"/>
                    <a:chOff x="8014040" y="4358706"/>
                    <a:chExt cx="230368" cy="403123"/>
                  </a:xfrm>
                </p:grpSpPr>
                <p:cxnSp>
                  <p:nvCxnSpPr>
                    <p:cNvPr id="23" name="Connecteur droit 22">
                      <a:extLst>
                        <a:ext uri="{FF2B5EF4-FFF2-40B4-BE49-F238E27FC236}">
                          <a16:creationId xmlns:a16="http://schemas.microsoft.com/office/drawing/2014/main" id="{E7A6761B-E928-490A-8C0B-90E79D743C09}"/>
                        </a:ext>
                      </a:extLst>
                    </p:cNvPr>
                    <p:cNvCxnSpPr>
                      <a:cxnSpLocks/>
                    </p:cNvCxnSpPr>
                    <p:nvPr/>
                  </p:nvCxnSpPr>
                  <p:spPr>
                    <a:xfrm>
                      <a:off x="8028384" y="4358706"/>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59BAF46E-5D94-4B68-B00C-E78CAE418D16}"/>
                        </a:ext>
                      </a:extLst>
                    </p:cNvPr>
                    <p:cNvCxnSpPr>
                      <a:cxnSpLocks/>
                    </p:cNvCxnSpPr>
                    <p:nvPr/>
                  </p:nvCxnSpPr>
                  <p:spPr>
                    <a:xfrm>
                      <a:off x="8028384" y="4761829"/>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C099FFE4-0E81-4808-A1E9-A98757FB596B}"/>
                        </a:ext>
                      </a:extLst>
                    </p:cNvPr>
                    <p:cNvCxnSpPr>
                      <a:cxnSpLocks/>
                    </p:cNvCxnSpPr>
                    <p:nvPr/>
                  </p:nvCxnSpPr>
                  <p:spPr>
                    <a:xfrm flipV="1">
                      <a:off x="8239837"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F163F29B-FBF3-4633-999D-40C905283C60}"/>
                        </a:ext>
                      </a:extLst>
                    </p:cNvPr>
                    <p:cNvCxnSpPr>
                      <a:cxnSpLocks/>
                    </p:cNvCxnSpPr>
                    <p:nvPr/>
                  </p:nvCxnSpPr>
                  <p:spPr>
                    <a:xfrm flipV="1">
                      <a:off x="8014040"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ACFD490A-CDC0-4E93-825B-6B629A3A17C2}"/>
                      </a:ext>
                    </a:extLst>
                  </p:cNvPr>
                  <p:cNvGrpSpPr/>
                  <p:nvPr/>
                </p:nvGrpSpPr>
                <p:grpSpPr>
                  <a:xfrm>
                    <a:off x="8244408" y="3638023"/>
                    <a:ext cx="230368" cy="719667"/>
                    <a:chOff x="8014040" y="4358706"/>
                    <a:chExt cx="230368" cy="403123"/>
                  </a:xfrm>
                </p:grpSpPr>
                <p:cxnSp>
                  <p:nvCxnSpPr>
                    <p:cNvPr id="28" name="Connecteur droit 27">
                      <a:extLst>
                        <a:ext uri="{FF2B5EF4-FFF2-40B4-BE49-F238E27FC236}">
                          <a16:creationId xmlns:a16="http://schemas.microsoft.com/office/drawing/2014/main" id="{D4AE16BB-B748-4382-BD68-877CA1F7E6E1}"/>
                        </a:ext>
                      </a:extLst>
                    </p:cNvPr>
                    <p:cNvCxnSpPr>
                      <a:cxnSpLocks/>
                    </p:cNvCxnSpPr>
                    <p:nvPr/>
                  </p:nvCxnSpPr>
                  <p:spPr>
                    <a:xfrm>
                      <a:off x="8028384" y="4358706"/>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19E6BFF1-768D-435C-B709-14DFA9F1CC9F}"/>
                        </a:ext>
                      </a:extLst>
                    </p:cNvPr>
                    <p:cNvCxnSpPr>
                      <a:cxnSpLocks/>
                    </p:cNvCxnSpPr>
                    <p:nvPr/>
                  </p:nvCxnSpPr>
                  <p:spPr>
                    <a:xfrm>
                      <a:off x="8028384" y="4761829"/>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FD7C95F-3BB6-499D-9EA5-4DADC310B570}"/>
                        </a:ext>
                      </a:extLst>
                    </p:cNvPr>
                    <p:cNvCxnSpPr>
                      <a:cxnSpLocks/>
                    </p:cNvCxnSpPr>
                    <p:nvPr/>
                  </p:nvCxnSpPr>
                  <p:spPr>
                    <a:xfrm flipV="1">
                      <a:off x="8239837"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7AB8299F-EDA5-4C3C-B7FE-EC971241B5AC}"/>
                        </a:ext>
                      </a:extLst>
                    </p:cNvPr>
                    <p:cNvCxnSpPr>
                      <a:cxnSpLocks/>
                    </p:cNvCxnSpPr>
                    <p:nvPr/>
                  </p:nvCxnSpPr>
                  <p:spPr>
                    <a:xfrm flipV="1">
                      <a:off x="8014040"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4AFA2976-B8DC-4999-A821-F83CBFBAD3B4}"/>
                      </a:ext>
                    </a:extLst>
                  </p:cNvPr>
                  <p:cNvGrpSpPr/>
                  <p:nvPr/>
                </p:nvGrpSpPr>
                <p:grpSpPr>
                  <a:xfrm>
                    <a:off x="8239837" y="1306329"/>
                    <a:ext cx="230368" cy="757178"/>
                    <a:chOff x="8014040" y="4358706"/>
                    <a:chExt cx="230368" cy="403123"/>
                  </a:xfrm>
                </p:grpSpPr>
                <p:cxnSp>
                  <p:nvCxnSpPr>
                    <p:cNvPr id="34" name="Connecteur droit 33">
                      <a:extLst>
                        <a:ext uri="{FF2B5EF4-FFF2-40B4-BE49-F238E27FC236}">
                          <a16:creationId xmlns:a16="http://schemas.microsoft.com/office/drawing/2014/main" id="{DD64EA6F-FBC9-4B9E-87CA-361C3855ECCD}"/>
                        </a:ext>
                      </a:extLst>
                    </p:cNvPr>
                    <p:cNvCxnSpPr>
                      <a:cxnSpLocks/>
                    </p:cNvCxnSpPr>
                    <p:nvPr/>
                  </p:nvCxnSpPr>
                  <p:spPr>
                    <a:xfrm>
                      <a:off x="8028384" y="4358706"/>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B45B241-A3E1-4B48-B207-4253233E8B24}"/>
                        </a:ext>
                      </a:extLst>
                    </p:cNvPr>
                    <p:cNvCxnSpPr>
                      <a:cxnSpLocks/>
                    </p:cNvCxnSpPr>
                    <p:nvPr/>
                  </p:nvCxnSpPr>
                  <p:spPr>
                    <a:xfrm>
                      <a:off x="8028384" y="4761829"/>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C2F4A3E9-845B-4592-92C6-92C1FB5B44D9}"/>
                        </a:ext>
                      </a:extLst>
                    </p:cNvPr>
                    <p:cNvCxnSpPr>
                      <a:cxnSpLocks/>
                    </p:cNvCxnSpPr>
                    <p:nvPr/>
                  </p:nvCxnSpPr>
                  <p:spPr>
                    <a:xfrm flipV="1">
                      <a:off x="8239837"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0B9BB476-CAC2-4ADD-ADDE-C2FAB146FC3D}"/>
                        </a:ext>
                      </a:extLst>
                    </p:cNvPr>
                    <p:cNvCxnSpPr>
                      <a:cxnSpLocks/>
                    </p:cNvCxnSpPr>
                    <p:nvPr/>
                  </p:nvCxnSpPr>
                  <p:spPr>
                    <a:xfrm flipV="1">
                      <a:off x="8014040"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8" name="Groupe 37">
                    <a:extLst>
                      <a:ext uri="{FF2B5EF4-FFF2-40B4-BE49-F238E27FC236}">
                        <a16:creationId xmlns:a16="http://schemas.microsoft.com/office/drawing/2014/main" id="{E59051D8-AB26-41A4-8DE9-EDED3B9ACD95}"/>
                      </a:ext>
                    </a:extLst>
                  </p:cNvPr>
                  <p:cNvGrpSpPr/>
                  <p:nvPr/>
                </p:nvGrpSpPr>
                <p:grpSpPr>
                  <a:xfrm>
                    <a:off x="8244408" y="918030"/>
                    <a:ext cx="230368" cy="188100"/>
                    <a:chOff x="8014040" y="4358706"/>
                    <a:chExt cx="230368" cy="403123"/>
                  </a:xfrm>
                </p:grpSpPr>
                <p:cxnSp>
                  <p:nvCxnSpPr>
                    <p:cNvPr id="39" name="Connecteur droit 38">
                      <a:extLst>
                        <a:ext uri="{FF2B5EF4-FFF2-40B4-BE49-F238E27FC236}">
                          <a16:creationId xmlns:a16="http://schemas.microsoft.com/office/drawing/2014/main" id="{D1021403-6908-43F6-8D1A-1C4C9D74E6D3}"/>
                        </a:ext>
                      </a:extLst>
                    </p:cNvPr>
                    <p:cNvCxnSpPr>
                      <a:cxnSpLocks/>
                    </p:cNvCxnSpPr>
                    <p:nvPr/>
                  </p:nvCxnSpPr>
                  <p:spPr>
                    <a:xfrm>
                      <a:off x="8028384" y="4358706"/>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B894BDB-DB08-4C07-A40D-ECCA94B67AD6}"/>
                        </a:ext>
                      </a:extLst>
                    </p:cNvPr>
                    <p:cNvCxnSpPr>
                      <a:cxnSpLocks/>
                    </p:cNvCxnSpPr>
                    <p:nvPr/>
                  </p:nvCxnSpPr>
                  <p:spPr>
                    <a:xfrm>
                      <a:off x="8028384" y="4761829"/>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5A8C9BCC-C590-4236-AC6D-351EEDB2F721}"/>
                        </a:ext>
                      </a:extLst>
                    </p:cNvPr>
                    <p:cNvCxnSpPr>
                      <a:cxnSpLocks/>
                    </p:cNvCxnSpPr>
                    <p:nvPr/>
                  </p:nvCxnSpPr>
                  <p:spPr>
                    <a:xfrm flipV="1">
                      <a:off x="8239837"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78B4AB56-2EFC-41A6-8670-2453D0D465A9}"/>
                        </a:ext>
                      </a:extLst>
                    </p:cNvPr>
                    <p:cNvCxnSpPr>
                      <a:cxnSpLocks/>
                    </p:cNvCxnSpPr>
                    <p:nvPr/>
                  </p:nvCxnSpPr>
                  <p:spPr>
                    <a:xfrm flipV="1">
                      <a:off x="8014040"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3" name="Groupe 42">
                    <a:extLst>
                      <a:ext uri="{FF2B5EF4-FFF2-40B4-BE49-F238E27FC236}">
                        <a16:creationId xmlns:a16="http://schemas.microsoft.com/office/drawing/2014/main" id="{5F2773E5-7250-4F19-8FF6-4B66A9BF4BB7}"/>
                      </a:ext>
                    </a:extLst>
                  </p:cNvPr>
                  <p:cNvGrpSpPr/>
                  <p:nvPr/>
                </p:nvGrpSpPr>
                <p:grpSpPr>
                  <a:xfrm>
                    <a:off x="7998601" y="1107301"/>
                    <a:ext cx="230368" cy="188100"/>
                    <a:chOff x="8014040" y="4358706"/>
                    <a:chExt cx="230368" cy="403123"/>
                  </a:xfrm>
                </p:grpSpPr>
                <p:cxnSp>
                  <p:nvCxnSpPr>
                    <p:cNvPr id="44" name="Connecteur droit 43">
                      <a:extLst>
                        <a:ext uri="{FF2B5EF4-FFF2-40B4-BE49-F238E27FC236}">
                          <a16:creationId xmlns:a16="http://schemas.microsoft.com/office/drawing/2014/main" id="{722ADC40-1139-4121-A691-409711563908}"/>
                        </a:ext>
                      </a:extLst>
                    </p:cNvPr>
                    <p:cNvCxnSpPr>
                      <a:cxnSpLocks/>
                    </p:cNvCxnSpPr>
                    <p:nvPr/>
                  </p:nvCxnSpPr>
                  <p:spPr>
                    <a:xfrm>
                      <a:off x="8028384" y="4358706"/>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1198C5CC-700A-444E-8484-5373BABE0D37}"/>
                        </a:ext>
                      </a:extLst>
                    </p:cNvPr>
                    <p:cNvCxnSpPr>
                      <a:cxnSpLocks/>
                    </p:cNvCxnSpPr>
                    <p:nvPr/>
                  </p:nvCxnSpPr>
                  <p:spPr>
                    <a:xfrm>
                      <a:off x="8028384" y="4761829"/>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E0E51408-C006-459F-A448-661EEB09674B}"/>
                        </a:ext>
                      </a:extLst>
                    </p:cNvPr>
                    <p:cNvCxnSpPr>
                      <a:cxnSpLocks/>
                    </p:cNvCxnSpPr>
                    <p:nvPr/>
                  </p:nvCxnSpPr>
                  <p:spPr>
                    <a:xfrm flipV="1">
                      <a:off x="8239837"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464A8D82-C5CB-425B-90D7-C7F082FA8FFB}"/>
                        </a:ext>
                      </a:extLst>
                    </p:cNvPr>
                    <p:cNvCxnSpPr>
                      <a:cxnSpLocks/>
                    </p:cNvCxnSpPr>
                    <p:nvPr/>
                  </p:nvCxnSpPr>
                  <p:spPr>
                    <a:xfrm flipV="1">
                      <a:off x="8014040"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grpSp>
        </p:grpSp>
        <p:grpSp>
          <p:nvGrpSpPr>
            <p:cNvPr id="16" name="Groupe 15">
              <a:extLst>
                <a:ext uri="{FF2B5EF4-FFF2-40B4-BE49-F238E27FC236}">
                  <a16:creationId xmlns:a16="http://schemas.microsoft.com/office/drawing/2014/main" id="{72A95CA9-F4C3-446E-9757-C34495419B74}"/>
                </a:ext>
              </a:extLst>
            </p:cNvPr>
            <p:cNvGrpSpPr/>
            <p:nvPr/>
          </p:nvGrpSpPr>
          <p:grpSpPr>
            <a:xfrm>
              <a:off x="246141" y="1706075"/>
              <a:ext cx="1646266" cy="1415772"/>
              <a:chOff x="246141" y="1706075"/>
              <a:chExt cx="1646266" cy="1415772"/>
            </a:xfrm>
          </p:grpSpPr>
          <p:grpSp>
            <p:nvGrpSpPr>
              <p:cNvPr id="49" name="Groupe 48">
                <a:extLst>
                  <a:ext uri="{FF2B5EF4-FFF2-40B4-BE49-F238E27FC236}">
                    <a16:creationId xmlns:a16="http://schemas.microsoft.com/office/drawing/2014/main" id="{E91EA1B8-B9D4-42D2-A7E5-1D6D3D174C29}"/>
                  </a:ext>
                </a:extLst>
              </p:cNvPr>
              <p:cNvGrpSpPr/>
              <p:nvPr/>
            </p:nvGrpSpPr>
            <p:grpSpPr>
              <a:xfrm>
                <a:off x="250712" y="2422644"/>
                <a:ext cx="230368" cy="188100"/>
                <a:chOff x="8014040" y="4358706"/>
                <a:chExt cx="230368" cy="403123"/>
              </a:xfrm>
            </p:grpSpPr>
            <p:cxnSp>
              <p:nvCxnSpPr>
                <p:cNvPr id="50" name="Connecteur droit 49">
                  <a:extLst>
                    <a:ext uri="{FF2B5EF4-FFF2-40B4-BE49-F238E27FC236}">
                      <a16:creationId xmlns:a16="http://schemas.microsoft.com/office/drawing/2014/main" id="{5B299F0E-B54A-4092-B556-0BED99D35F28}"/>
                    </a:ext>
                  </a:extLst>
                </p:cNvPr>
                <p:cNvCxnSpPr>
                  <a:cxnSpLocks/>
                </p:cNvCxnSpPr>
                <p:nvPr/>
              </p:nvCxnSpPr>
              <p:spPr>
                <a:xfrm>
                  <a:off x="8028384" y="4358706"/>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C736A4C-47CB-43FF-AD9B-3990475156D1}"/>
                    </a:ext>
                  </a:extLst>
                </p:cNvPr>
                <p:cNvCxnSpPr>
                  <a:cxnSpLocks/>
                </p:cNvCxnSpPr>
                <p:nvPr/>
              </p:nvCxnSpPr>
              <p:spPr>
                <a:xfrm>
                  <a:off x="8028384" y="4761829"/>
                  <a:ext cx="21602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6B6517B1-15D4-4607-819D-E3D06E0DA1BB}"/>
                    </a:ext>
                  </a:extLst>
                </p:cNvPr>
                <p:cNvCxnSpPr>
                  <a:cxnSpLocks/>
                </p:cNvCxnSpPr>
                <p:nvPr/>
              </p:nvCxnSpPr>
              <p:spPr>
                <a:xfrm flipV="1">
                  <a:off x="8239837"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FDEB785-2328-4E49-BB64-FB278B427E47}"/>
                    </a:ext>
                  </a:extLst>
                </p:cNvPr>
                <p:cNvCxnSpPr>
                  <a:cxnSpLocks/>
                </p:cNvCxnSpPr>
                <p:nvPr/>
              </p:nvCxnSpPr>
              <p:spPr>
                <a:xfrm flipV="1">
                  <a:off x="8014040" y="4358706"/>
                  <a:ext cx="0" cy="40312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54" name="Groupe 53">
                <a:extLst>
                  <a:ext uri="{FF2B5EF4-FFF2-40B4-BE49-F238E27FC236}">
                    <a16:creationId xmlns:a16="http://schemas.microsoft.com/office/drawing/2014/main" id="{05B74755-C5CF-401A-8E5C-B5D748765D6F}"/>
                  </a:ext>
                </a:extLst>
              </p:cNvPr>
              <p:cNvGrpSpPr/>
              <p:nvPr/>
            </p:nvGrpSpPr>
            <p:grpSpPr>
              <a:xfrm>
                <a:off x="246141" y="2845010"/>
                <a:ext cx="230368" cy="188102"/>
                <a:chOff x="8014040" y="4358702"/>
                <a:chExt cx="230368" cy="403127"/>
              </a:xfrm>
            </p:grpSpPr>
            <p:cxnSp>
              <p:nvCxnSpPr>
                <p:cNvPr id="55" name="Connecteur droit 54">
                  <a:extLst>
                    <a:ext uri="{FF2B5EF4-FFF2-40B4-BE49-F238E27FC236}">
                      <a16:creationId xmlns:a16="http://schemas.microsoft.com/office/drawing/2014/main" id="{49817C07-E89A-4E65-8E83-2ABB967D9CDA}"/>
                    </a:ext>
                  </a:extLst>
                </p:cNvPr>
                <p:cNvCxnSpPr>
                  <a:cxnSpLocks/>
                </p:cNvCxnSpPr>
                <p:nvPr/>
              </p:nvCxnSpPr>
              <p:spPr>
                <a:xfrm>
                  <a:off x="8028384" y="4358706"/>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E25B2E1F-CBFA-47E0-A1C6-FEF485C8F61B}"/>
                    </a:ext>
                  </a:extLst>
                </p:cNvPr>
                <p:cNvCxnSpPr>
                  <a:cxnSpLocks/>
                </p:cNvCxnSpPr>
                <p:nvPr/>
              </p:nvCxnSpPr>
              <p:spPr>
                <a:xfrm>
                  <a:off x="8028384" y="4761829"/>
                  <a:ext cx="216024" cy="0"/>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C0F6D727-81E6-4998-9F14-157C09E6A03A}"/>
                    </a:ext>
                  </a:extLst>
                </p:cNvPr>
                <p:cNvCxnSpPr>
                  <a:cxnSpLocks/>
                </p:cNvCxnSpPr>
                <p:nvPr/>
              </p:nvCxnSpPr>
              <p:spPr>
                <a:xfrm flipV="1">
                  <a:off x="8239837" y="4358702"/>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863F8A5F-787E-47B4-9D8B-C75080C2EC0A}"/>
                    </a:ext>
                  </a:extLst>
                </p:cNvPr>
                <p:cNvCxnSpPr>
                  <a:cxnSpLocks/>
                </p:cNvCxnSpPr>
                <p:nvPr/>
              </p:nvCxnSpPr>
              <p:spPr>
                <a:xfrm flipV="1">
                  <a:off x="8014040" y="4358706"/>
                  <a:ext cx="0" cy="403123"/>
                </a:xfrm>
                <a:prstGeom prst="line">
                  <a:avLst/>
                </a:prstGeom>
                <a:ln w="5715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id="{A7013E01-08DD-4A0F-A988-82C4711BC6F5}"/>
                  </a:ext>
                </a:extLst>
              </p:cNvPr>
              <p:cNvSpPr txBox="1"/>
              <p:nvPr/>
            </p:nvSpPr>
            <p:spPr>
              <a:xfrm>
                <a:off x="542951" y="1706075"/>
                <a:ext cx="1349456" cy="1415772"/>
              </a:xfrm>
              <a:prstGeom prst="rect">
                <a:avLst/>
              </a:prstGeom>
              <a:noFill/>
            </p:spPr>
            <p:txBody>
              <a:bodyPr wrap="square" rtlCol="0">
                <a:spAutoFit/>
              </a:bodyPr>
              <a:lstStyle/>
              <a:p>
                <a:pPr algn="ctr"/>
                <a:r>
                  <a:rPr lang="fr-FR" sz="1400" b="1" u="sng" dirty="0"/>
                  <a:t>Niveau d’implication</a:t>
                </a:r>
              </a:p>
              <a:p>
                <a:pPr algn="ctr"/>
                <a:endParaRPr lang="fr-FR" sz="1400" b="1" dirty="0"/>
              </a:p>
              <a:p>
                <a:pPr algn="ctr"/>
                <a:r>
                  <a:rPr lang="fr-FR" sz="1400" b="1" dirty="0"/>
                  <a:t>2</a:t>
                </a:r>
              </a:p>
              <a:p>
                <a:pPr algn="ctr"/>
                <a:endParaRPr lang="fr-FR" sz="1600" b="1" dirty="0"/>
              </a:p>
              <a:p>
                <a:pPr algn="ctr"/>
                <a:r>
                  <a:rPr lang="fr-FR" sz="1400" b="1" dirty="0"/>
                  <a:t>3</a:t>
                </a:r>
              </a:p>
            </p:txBody>
          </p:sp>
        </p:grpSp>
      </p:grpSp>
      <p:sp>
        <p:nvSpPr>
          <p:cNvPr id="59" name="Espace réservé du pied de page 2">
            <a:extLst>
              <a:ext uri="{FF2B5EF4-FFF2-40B4-BE49-F238E27FC236}">
                <a16:creationId xmlns:a16="http://schemas.microsoft.com/office/drawing/2014/main" id="{7FC8BD6B-B580-9D46-921F-143EF135EE2E}"/>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506415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2555776" y="396330"/>
            <a:ext cx="4341253" cy="461665"/>
          </a:xfrm>
          <a:prstGeom prst="rect">
            <a:avLst/>
          </a:prstGeom>
        </p:spPr>
        <p:txBody>
          <a:bodyPr wrap="none">
            <a:spAutoFit/>
          </a:bodyPr>
          <a:lstStyle/>
          <a:p>
            <a:r>
              <a:rPr lang="fr-FR" sz="2400" b="1" dirty="0">
                <a:solidFill>
                  <a:srgbClr val="0070C0"/>
                </a:solidFill>
              </a:rPr>
              <a:t>Les compétences sollicitées</a:t>
            </a:r>
          </a:p>
        </p:txBody>
      </p:sp>
      <p:grpSp>
        <p:nvGrpSpPr>
          <p:cNvPr id="30" name="Groupe 29">
            <a:extLst>
              <a:ext uri="{FF2B5EF4-FFF2-40B4-BE49-F238E27FC236}">
                <a16:creationId xmlns:a16="http://schemas.microsoft.com/office/drawing/2014/main" id="{D3791353-CB12-48C4-A794-285D43D92D57}"/>
              </a:ext>
            </a:extLst>
          </p:cNvPr>
          <p:cNvGrpSpPr/>
          <p:nvPr/>
        </p:nvGrpSpPr>
        <p:grpSpPr>
          <a:xfrm>
            <a:off x="4463" y="0"/>
            <a:ext cx="8701951" cy="4501222"/>
            <a:chOff x="39009" y="-171951"/>
            <a:chExt cx="8701951" cy="4501222"/>
          </a:xfrm>
        </p:grpSpPr>
        <p:graphicFrame>
          <p:nvGraphicFramePr>
            <p:cNvPr id="6" name="Diagramme 5">
              <a:extLst>
                <a:ext uri="{FF2B5EF4-FFF2-40B4-BE49-F238E27FC236}">
                  <a16:creationId xmlns:a16="http://schemas.microsoft.com/office/drawing/2014/main" id="{3D3C1F7A-D46D-4054-BF32-1AE5BEB6E398}"/>
                </a:ext>
              </a:extLst>
            </p:cNvPr>
            <p:cNvGraphicFramePr/>
            <p:nvPr/>
          </p:nvGraphicFramePr>
          <p:xfrm>
            <a:off x="1348477" y="-171951"/>
            <a:ext cx="7377270" cy="424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 bas 6">
              <a:extLst>
                <a:ext uri="{FF2B5EF4-FFF2-40B4-BE49-F238E27FC236}">
                  <a16:creationId xmlns:a16="http://schemas.microsoft.com/office/drawing/2014/main" id="{7C797809-BD52-4215-A41D-A75E65E01C7A}"/>
                </a:ext>
              </a:extLst>
            </p:cNvPr>
            <p:cNvSpPr/>
            <p:nvPr/>
          </p:nvSpPr>
          <p:spPr>
            <a:xfrm>
              <a:off x="5037112" y="2743811"/>
              <a:ext cx="432048" cy="576064"/>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lumMod val="40000"/>
                      <a:lumOff val="60000"/>
                    </a:schemeClr>
                  </a:solidFill>
                </a:ln>
                <a:solidFill>
                  <a:schemeClr val="accent2">
                    <a:lumMod val="40000"/>
                    <a:lumOff val="60000"/>
                  </a:schemeClr>
                </a:solidFill>
              </a:endParaRPr>
            </a:p>
          </p:txBody>
        </p:sp>
        <p:sp>
          <p:nvSpPr>
            <p:cNvPr id="8" name="ZoneTexte 7">
              <a:extLst>
                <a:ext uri="{FF2B5EF4-FFF2-40B4-BE49-F238E27FC236}">
                  <a16:creationId xmlns:a16="http://schemas.microsoft.com/office/drawing/2014/main" id="{CBF4461B-DBE4-46F8-BE80-DC1BBE5FD65D}"/>
                </a:ext>
              </a:extLst>
            </p:cNvPr>
            <p:cNvSpPr txBox="1"/>
            <p:nvPr/>
          </p:nvSpPr>
          <p:spPr>
            <a:xfrm>
              <a:off x="4389040" y="3299326"/>
              <a:ext cx="1839144" cy="338554"/>
            </a:xfrm>
            <a:prstGeom prst="rect">
              <a:avLst/>
            </a:prstGeom>
            <a:noFill/>
          </p:spPr>
          <p:txBody>
            <a:bodyPr wrap="square" rtlCol="0">
              <a:spAutoFit/>
            </a:bodyPr>
            <a:lstStyle/>
            <a:p>
              <a:pPr algn="ctr"/>
              <a:r>
                <a:rPr lang="fr-FR" sz="1600" b="1" dirty="0"/>
                <a:t>11 Compétences</a:t>
              </a:r>
            </a:p>
          </p:txBody>
        </p:sp>
        <p:sp>
          <p:nvSpPr>
            <p:cNvPr id="9" name="Flèche : bas 8">
              <a:extLst>
                <a:ext uri="{FF2B5EF4-FFF2-40B4-BE49-F238E27FC236}">
                  <a16:creationId xmlns:a16="http://schemas.microsoft.com/office/drawing/2014/main" id="{7523D858-A53A-41B1-87F8-3C10409AA98A}"/>
                </a:ext>
              </a:extLst>
            </p:cNvPr>
            <p:cNvSpPr/>
            <p:nvPr/>
          </p:nvSpPr>
          <p:spPr>
            <a:xfrm>
              <a:off x="7524328" y="2740277"/>
              <a:ext cx="432048" cy="576064"/>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lumMod val="40000"/>
                      <a:lumOff val="60000"/>
                    </a:schemeClr>
                  </a:solidFill>
                </a:ln>
                <a:solidFill>
                  <a:schemeClr val="accent2">
                    <a:lumMod val="40000"/>
                    <a:lumOff val="60000"/>
                  </a:schemeClr>
                </a:solidFill>
              </a:endParaRPr>
            </a:p>
          </p:txBody>
        </p:sp>
        <p:sp>
          <p:nvSpPr>
            <p:cNvPr id="10" name="ZoneTexte 9">
              <a:extLst>
                <a:ext uri="{FF2B5EF4-FFF2-40B4-BE49-F238E27FC236}">
                  <a16:creationId xmlns:a16="http://schemas.microsoft.com/office/drawing/2014/main" id="{40E7A555-4D00-48BA-AE46-4192AA7CB138}"/>
                </a:ext>
              </a:extLst>
            </p:cNvPr>
            <p:cNvSpPr txBox="1"/>
            <p:nvPr/>
          </p:nvSpPr>
          <p:spPr>
            <a:xfrm>
              <a:off x="6880995" y="3316341"/>
              <a:ext cx="1728192" cy="338554"/>
            </a:xfrm>
            <a:prstGeom prst="rect">
              <a:avLst/>
            </a:prstGeom>
            <a:noFill/>
          </p:spPr>
          <p:txBody>
            <a:bodyPr wrap="square" rtlCol="0">
              <a:spAutoFit/>
            </a:bodyPr>
            <a:lstStyle/>
            <a:p>
              <a:pPr algn="ctr"/>
              <a:r>
                <a:rPr lang="fr-FR" sz="1600" b="1" dirty="0"/>
                <a:t>7 Compétences</a:t>
              </a:r>
            </a:p>
          </p:txBody>
        </p:sp>
        <p:sp>
          <p:nvSpPr>
            <p:cNvPr id="11" name="Flèche : bas 10">
              <a:extLst>
                <a:ext uri="{FF2B5EF4-FFF2-40B4-BE49-F238E27FC236}">
                  <a16:creationId xmlns:a16="http://schemas.microsoft.com/office/drawing/2014/main" id="{A388665E-4E02-4B6D-AC59-E2D5762462A9}"/>
                </a:ext>
              </a:extLst>
            </p:cNvPr>
            <p:cNvSpPr/>
            <p:nvPr/>
          </p:nvSpPr>
          <p:spPr>
            <a:xfrm>
              <a:off x="2640522" y="2740277"/>
              <a:ext cx="432048" cy="576064"/>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lumMod val="40000"/>
                      <a:lumOff val="60000"/>
                    </a:schemeClr>
                  </a:solidFill>
                </a:ln>
                <a:solidFill>
                  <a:schemeClr val="accent2">
                    <a:lumMod val="40000"/>
                    <a:lumOff val="60000"/>
                  </a:schemeClr>
                </a:solidFill>
              </a:endParaRPr>
            </a:p>
          </p:txBody>
        </p:sp>
        <p:sp>
          <p:nvSpPr>
            <p:cNvPr id="12" name="ZoneTexte 11">
              <a:extLst>
                <a:ext uri="{FF2B5EF4-FFF2-40B4-BE49-F238E27FC236}">
                  <a16:creationId xmlns:a16="http://schemas.microsoft.com/office/drawing/2014/main" id="{A7F2F8FD-F92A-4FD5-A106-B36900D2FDD1}"/>
                </a:ext>
              </a:extLst>
            </p:cNvPr>
            <p:cNvSpPr txBox="1"/>
            <p:nvPr/>
          </p:nvSpPr>
          <p:spPr>
            <a:xfrm>
              <a:off x="1992450" y="3299325"/>
              <a:ext cx="1728192" cy="338554"/>
            </a:xfrm>
            <a:prstGeom prst="rect">
              <a:avLst/>
            </a:prstGeom>
            <a:noFill/>
          </p:spPr>
          <p:txBody>
            <a:bodyPr wrap="square" rtlCol="0">
              <a:spAutoFit/>
            </a:bodyPr>
            <a:lstStyle/>
            <a:p>
              <a:pPr algn="ctr"/>
              <a:r>
                <a:rPr lang="fr-FR" sz="1600" b="1" dirty="0"/>
                <a:t>3 Compétences</a:t>
              </a:r>
            </a:p>
          </p:txBody>
        </p:sp>
        <p:grpSp>
          <p:nvGrpSpPr>
            <p:cNvPr id="18" name="Groupe 17">
              <a:extLst>
                <a:ext uri="{FF2B5EF4-FFF2-40B4-BE49-F238E27FC236}">
                  <a16:creationId xmlns:a16="http://schemas.microsoft.com/office/drawing/2014/main" id="{774CD602-D0B5-4DAA-A120-F4A43F653CBD}"/>
                </a:ext>
              </a:extLst>
            </p:cNvPr>
            <p:cNvGrpSpPr/>
            <p:nvPr/>
          </p:nvGrpSpPr>
          <p:grpSpPr>
            <a:xfrm>
              <a:off x="1872859" y="3719697"/>
              <a:ext cx="2008216" cy="609574"/>
              <a:chOff x="505611" y="2237498"/>
              <a:chExt cx="2008216" cy="609574"/>
            </a:xfrm>
            <a:solidFill>
              <a:schemeClr val="tx2">
                <a:lumMod val="40000"/>
                <a:lumOff val="60000"/>
              </a:schemeClr>
            </a:solidFill>
          </p:grpSpPr>
          <p:sp>
            <p:nvSpPr>
              <p:cNvPr id="25" name="Rectangle 24">
                <a:extLst>
                  <a:ext uri="{FF2B5EF4-FFF2-40B4-BE49-F238E27FC236}">
                    <a16:creationId xmlns:a16="http://schemas.microsoft.com/office/drawing/2014/main" id="{53124D5D-ADAC-4E99-B545-AAFA1E6B5E21}"/>
                  </a:ext>
                </a:extLst>
              </p:cNvPr>
              <p:cNvSpPr/>
              <p:nvPr/>
            </p:nvSpPr>
            <p:spPr>
              <a:xfrm>
                <a:off x="505611" y="2237498"/>
                <a:ext cx="2008216" cy="609574"/>
              </a:xfrm>
              <a:prstGeom prst="rect">
                <a:avLst/>
              </a:prstGeom>
              <a:grpFill/>
              <a:ln>
                <a:solidFill>
                  <a:schemeClr val="accent2">
                    <a:lumMod val="60000"/>
                    <a:lumOff val="4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6" name="ZoneTexte 25">
                <a:extLst>
                  <a:ext uri="{FF2B5EF4-FFF2-40B4-BE49-F238E27FC236}">
                    <a16:creationId xmlns:a16="http://schemas.microsoft.com/office/drawing/2014/main" id="{B5A7BB7E-7152-4852-AF15-AE94BECC911C}"/>
                  </a:ext>
                </a:extLst>
              </p:cNvPr>
              <p:cNvSpPr txBox="1"/>
              <p:nvPr/>
            </p:nvSpPr>
            <p:spPr>
              <a:xfrm>
                <a:off x="505611" y="2237498"/>
                <a:ext cx="2008216" cy="609574"/>
              </a:xfrm>
              <a:prstGeom prst="rect">
                <a:avLst/>
              </a:prstGeom>
              <a:grpFill/>
              <a:ln>
                <a:solidFill>
                  <a:schemeClr val="accent2">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UP1                                Étude et préparation d’une intervention </a:t>
                </a:r>
                <a:endParaRPr lang="fr-FR" sz="1400" kern="1200" dirty="0"/>
              </a:p>
            </p:txBody>
          </p:sp>
        </p:grpSp>
        <p:grpSp>
          <p:nvGrpSpPr>
            <p:cNvPr id="19" name="Groupe 18">
              <a:extLst>
                <a:ext uri="{FF2B5EF4-FFF2-40B4-BE49-F238E27FC236}">
                  <a16:creationId xmlns:a16="http://schemas.microsoft.com/office/drawing/2014/main" id="{CEC84F09-0526-4FC3-AB2F-3AB4E66D2637}"/>
                </a:ext>
              </a:extLst>
            </p:cNvPr>
            <p:cNvGrpSpPr/>
            <p:nvPr/>
          </p:nvGrpSpPr>
          <p:grpSpPr>
            <a:xfrm>
              <a:off x="4302801" y="3719697"/>
              <a:ext cx="2008216" cy="609574"/>
              <a:chOff x="2935553" y="2237498"/>
              <a:chExt cx="2008216" cy="609574"/>
            </a:xfrm>
            <a:solidFill>
              <a:schemeClr val="tx2">
                <a:lumMod val="40000"/>
                <a:lumOff val="60000"/>
              </a:schemeClr>
            </a:solidFill>
          </p:grpSpPr>
          <p:sp>
            <p:nvSpPr>
              <p:cNvPr id="23" name="Rectangle 22">
                <a:extLst>
                  <a:ext uri="{FF2B5EF4-FFF2-40B4-BE49-F238E27FC236}">
                    <a16:creationId xmlns:a16="http://schemas.microsoft.com/office/drawing/2014/main" id="{0058CF12-2C6F-4D3A-BBD0-E8EA7B92068C}"/>
                  </a:ext>
                </a:extLst>
              </p:cNvPr>
              <p:cNvSpPr/>
              <p:nvPr/>
            </p:nvSpPr>
            <p:spPr>
              <a:xfrm>
                <a:off x="2935553" y="2237498"/>
                <a:ext cx="2008216" cy="609574"/>
              </a:xfrm>
              <a:prstGeom prst="rect">
                <a:avLst/>
              </a:prstGeom>
              <a:grpFill/>
              <a:ln>
                <a:solidFill>
                  <a:schemeClr val="accent2">
                    <a:lumMod val="60000"/>
                    <a:lumOff val="4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ZoneTexte 23">
                <a:extLst>
                  <a:ext uri="{FF2B5EF4-FFF2-40B4-BE49-F238E27FC236}">
                    <a16:creationId xmlns:a16="http://schemas.microsoft.com/office/drawing/2014/main" id="{9FBE2D48-FE03-4E32-A172-BE8D4F062CEA}"/>
                  </a:ext>
                </a:extLst>
              </p:cNvPr>
              <p:cNvSpPr txBox="1"/>
              <p:nvPr/>
            </p:nvSpPr>
            <p:spPr>
              <a:xfrm>
                <a:off x="2935553" y="2237498"/>
                <a:ext cx="2008216" cy="609574"/>
              </a:xfrm>
              <a:prstGeom prst="rect">
                <a:avLst/>
              </a:prstGeom>
              <a:grpFill/>
              <a:ln>
                <a:solidFill>
                  <a:schemeClr val="accent2">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400" b="1" kern="1200" dirty="0"/>
                  <a:t>UP2                       Réalisation et contrôle d’un ouvrage courant</a:t>
                </a:r>
                <a:endParaRPr lang="fr-FR" sz="1400" kern="1200" dirty="0"/>
              </a:p>
            </p:txBody>
          </p:sp>
        </p:grpSp>
        <p:grpSp>
          <p:nvGrpSpPr>
            <p:cNvPr id="20" name="Groupe 19">
              <a:extLst>
                <a:ext uri="{FF2B5EF4-FFF2-40B4-BE49-F238E27FC236}">
                  <a16:creationId xmlns:a16="http://schemas.microsoft.com/office/drawing/2014/main" id="{E73E628C-8139-49E7-A716-9FDF1C96252E}"/>
                </a:ext>
              </a:extLst>
            </p:cNvPr>
            <p:cNvGrpSpPr/>
            <p:nvPr/>
          </p:nvGrpSpPr>
          <p:grpSpPr>
            <a:xfrm>
              <a:off x="6732744" y="3719697"/>
              <a:ext cx="2008216" cy="609574"/>
              <a:chOff x="5365496" y="2237498"/>
              <a:chExt cx="2008216" cy="609574"/>
            </a:xfrm>
            <a:solidFill>
              <a:schemeClr val="tx2">
                <a:lumMod val="40000"/>
                <a:lumOff val="60000"/>
              </a:schemeClr>
            </a:solidFill>
          </p:grpSpPr>
          <p:sp>
            <p:nvSpPr>
              <p:cNvPr id="21" name="Rectangle 20">
                <a:extLst>
                  <a:ext uri="{FF2B5EF4-FFF2-40B4-BE49-F238E27FC236}">
                    <a16:creationId xmlns:a16="http://schemas.microsoft.com/office/drawing/2014/main" id="{D3CB304A-E6BF-4D81-A0A4-A4788A890149}"/>
                  </a:ext>
                </a:extLst>
              </p:cNvPr>
              <p:cNvSpPr/>
              <p:nvPr/>
            </p:nvSpPr>
            <p:spPr>
              <a:xfrm>
                <a:off x="5365496" y="2237498"/>
                <a:ext cx="2008216" cy="609574"/>
              </a:xfrm>
              <a:prstGeom prst="rect">
                <a:avLst/>
              </a:prstGeom>
              <a:grpFill/>
              <a:ln>
                <a:solidFill>
                  <a:schemeClr val="accent2">
                    <a:lumMod val="60000"/>
                    <a:lumOff val="40000"/>
                  </a:schemeClr>
                </a:solid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ZoneTexte 21">
                <a:extLst>
                  <a:ext uri="{FF2B5EF4-FFF2-40B4-BE49-F238E27FC236}">
                    <a16:creationId xmlns:a16="http://schemas.microsoft.com/office/drawing/2014/main" id="{4AC8FB5A-9F2A-4316-863A-1F2EE21D00AA}"/>
                  </a:ext>
                </a:extLst>
              </p:cNvPr>
              <p:cNvSpPr txBox="1"/>
              <p:nvPr/>
            </p:nvSpPr>
            <p:spPr>
              <a:xfrm>
                <a:off x="5365496" y="2237498"/>
                <a:ext cx="2008216" cy="609574"/>
              </a:xfrm>
              <a:prstGeom prst="rect">
                <a:avLst/>
              </a:prstGeom>
              <a:grpFill/>
              <a:ln>
                <a:solidFill>
                  <a:schemeClr val="accent2">
                    <a:lumMod val="60000"/>
                    <a:lumOff val="4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b="1" kern="1200" dirty="0"/>
                  <a:t>UP3                                 Réalisation de travaux spécifiques</a:t>
                </a:r>
                <a:endParaRPr lang="fr-FR" sz="1400" kern="1200" dirty="0"/>
              </a:p>
            </p:txBody>
          </p:sp>
        </p:grpSp>
        <p:sp>
          <p:nvSpPr>
            <p:cNvPr id="27" name="ZoneTexte 26">
              <a:extLst>
                <a:ext uri="{FF2B5EF4-FFF2-40B4-BE49-F238E27FC236}">
                  <a16:creationId xmlns:a16="http://schemas.microsoft.com/office/drawing/2014/main" id="{1C44F3FA-0911-4BB5-B7D0-4B45FB2D23A8}"/>
                </a:ext>
              </a:extLst>
            </p:cNvPr>
            <p:cNvSpPr txBox="1"/>
            <p:nvPr/>
          </p:nvSpPr>
          <p:spPr>
            <a:xfrm>
              <a:off x="39009" y="3719697"/>
              <a:ext cx="1271132" cy="523220"/>
            </a:xfrm>
            <a:prstGeom prst="rect">
              <a:avLst/>
            </a:prstGeom>
            <a:noFill/>
          </p:spPr>
          <p:txBody>
            <a:bodyPr wrap="square" rtlCol="0">
              <a:spAutoFit/>
            </a:bodyPr>
            <a:lstStyle/>
            <a:p>
              <a:pPr algn="ctr"/>
              <a:r>
                <a:rPr lang="fr-FR" sz="1400" b="1" dirty="0"/>
                <a:t>Unités du diplôme</a:t>
              </a:r>
            </a:p>
          </p:txBody>
        </p:sp>
        <p:sp>
          <p:nvSpPr>
            <p:cNvPr id="29" name="Flèche : bas 28">
              <a:extLst>
                <a:ext uri="{FF2B5EF4-FFF2-40B4-BE49-F238E27FC236}">
                  <a16:creationId xmlns:a16="http://schemas.microsoft.com/office/drawing/2014/main" id="{FBE63C76-6382-4E91-9855-A4E4EAEC51B1}"/>
                </a:ext>
              </a:extLst>
            </p:cNvPr>
            <p:cNvSpPr/>
            <p:nvPr/>
          </p:nvSpPr>
          <p:spPr>
            <a:xfrm rot="16200000">
              <a:off x="1235108" y="3736452"/>
              <a:ext cx="432048" cy="576064"/>
            </a:xfrm>
            <a:prstGeom prst="downArrow">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chemeClr val="accent2">
                      <a:lumMod val="40000"/>
                      <a:lumOff val="60000"/>
                    </a:schemeClr>
                  </a:solidFill>
                </a:ln>
                <a:solidFill>
                  <a:schemeClr val="accent2">
                    <a:lumMod val="40000"/>
                    <a:lumOff val="60000"/>
                  </a:schemeClr>
                </a:solidFill>
              </a:endParaRPr>
            </a:p>
          </p:txBody>
        </p:sp>
      </p:grpSp>
      <p:sp>
        <p:nvSpPr>
          <p:cNvPr id="28" name="Espace réservé du pied de page 2">
            <a:extLst>
              <a:ext uri="{FF2B5EF4-FFF2-40B4-BE49-F238E27FC236}">
                <a16:creationId xmlns:a16="http://schemas.microsoft.com/office/drawing/2014/main" id="{C2B30546-8B1F-F64F-BE90-C5ECFF62D3E5}"/>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8022117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5" name="Rectangle 4"/>
          <p:cNvSpPr/>
          <p:nvPr/>
        </p:nvSpPr>
        <p:spPr>
          <a:xfrm>
            <a:off x="1726671" y="267494"/>
            <a:ext cx="7191392" cy="461665"/>
          </a:xfrm>
          <a:prstGeom prst="rect">
            <a:avLst/>
          </a:prstGeom>
        </p:spPr>
        <p:txBody>
          <a:bodyPr wrap="none">
            <a:spAutoFit/>
          </a:bodyPr>
          <a:lstStyle/>
          <a:p>
            <a:r>
              <a:rPr lang="fr-FR" sz="2400" b="1" dirty="0">
                <a:solidFill>
                  <a:srgbClr val="0070C0"/>
                </a:solidFill>
              </a:rPr>
              <a:t>Grilles numériques pour la certification par CCF</a:t>
            </a:r>
          </a:p>
        </p:txBody>
      </p:sp>
      <p:grpSp>
        <p:nvGrpSpPr>
          <p:cNvPr id="22" name="Groupe 21">
            <a:extLst>
              <a:ext uri="{FF2B5EF4-FFF2-40B4-BE49-F238E27FC236}">
                <a16:creationId xmlns:a16="http://schemas.microsoft.com/office/drawing/2014/main" id="{E8395E7B-3801-9B4A-A46C-7BEA464B67FC}"/>
              </a:ext>
            </a:extLst>
          </p:cNvPr>
          <p:cNvGrpSpPr/>
          <p:nvPr/>
        </p:nvGrpSpPr>
        <p:grpSpPr>
          <a:xfrm>
            <a:off x="956030" y="729158"/>
            <a:ext cx="7498680" cy="4002831"/>
            <a:chOff x="738410" y="411510"/>
            <a:chExt cx="8050996" cy="4297660"/>
          </a:xfrm>
        </p:grpSpPr>
        <p:pic>
          <p:nvPicPr>
            <p:cNvPr id="21" name="Image 20" descr="Une image contenant table&#10;&#10;Description générée automatiquement">
              <a:extLst>
                <a:ext uri="{FF2B5EF4-FFF2-40B4-BE49-F238E27FC236}">
                  <a16:creationId xmlns:a16="http://schemas.microsoft.com/office/drawing/2014/main" id="{77568822-6B8D-C645-910B-054DC3F8DDC6}"/>
                </a:ext>
              </a:extLst>
            </p:cNvPr>
            <p:cNvPicPr>
              <a:picLocks noChangeAspect="1"/>
            </p:cNvPicPr>
            <p:nvPr/>
          </p:nvPicPr>
          <p:blipFill>
            <a:blip r:embed="rId2"/>
            <a:stretch>
              <a:fillRect/>
            </a:stretch>
          </p:blipFill>
          <p:spPr>
            <a:xfrm>
              <a:off x="5868144" y="411510"/>
              <a:ext cx="2921262" cy="3001517"/>
            </a:xfrm>
            <a:prstGeom prst="rect">
              <a:avLst/>
            </a:prstGeom>
          </p:spPr>
        </p:pic>
        <p:pic>
          <p:nvPicPr>
            <p:cNvPr id="6" name="Image 5" descr="Une image contenant table&#10;&#10;Description générée automatiquement">
              <a:extLst>
                <a:ext uri="{FF2B5EF4-FFF2-40B4-BE49-F238E27FC236}">
                  <a16:creationId xmlns:a16="http://schemas.microsoft.com/office/drawing/2014/main" id="{FAEFF062-8EE1-EF4A-968F-8963AEE79DEE}"/>
                </a:ext>
              </a:extLst>
            </p:cNvPr>
            <p:cNvPicPr>
              <a:picLocks noChangeAspect="1"/>
            </p:cNvPicPr>
            <p:nvPr/>
          </p:nvPicPr>
          <p:blipFill>
            <a:blip r:embed="rId3"/>
            <a:stretch>
              <a:fillRect/>
            </a:stretch>
          </p:blipFill>
          <p:spPr>
            <a:xfrm>
              <a:off x="3622085" y="793004"/>
              <a:ext cx="3528665" cy="3001517"/>
            </a:xfrm>
            <a:prstGeom prst="rect">
              <a:avLst/>
            </a:prstGeom>
          </p:spPr>
        </p:pic>
        <p:pic>
          <p:nvPicPr>
            <p:cNvPr id="10" name="Image 9" descr="Une image contenant table&#10;&#10;Description générée automatiquement">
              <a:extLst>
                <a:ext uri="{FF2B5EF4-FFF2-40B4-BE49-F238E27FC236}">
                  <a16:creationId xmlns:a16="http://schemas.microsoft.com/office/drawing/2014/main" id="{85A24496-09F2-4346-BAF0-13038FBAC908}"/>
                </a:ext>
              </a:extLst>
            </p:cNvPr>
            <p:cNvPicPr>
              <a:picLocks noChangeAspect="1"/>
            </p:cNvPicPr>
            <p:nvPr/>
          </p:nvPicPr>
          <p:blipFill>
            <a:blip r:embed="rId4"/>
            <a:stretch>
              <a:fillRect/>
            </a:stretch>
          </p:blipFill>
          <p:spPr>
            <a:xfrm>
              <a:off x="2363424" y="1287494"/>
              <a:ext cx="2958942" cy="3001516"/>
            </a:xfrm>
            <a:prstGeom prst="rect">
              <a:avLst/>
            </a:prstGeom>
          </p:spPr>
        </p:pic>
        <p:pic>
          <p:nvPicPr>
            <p:cNvPr id="17" name="Image 16" descr="Une image contenant table&#10;&#10;Description générée automatiquement">
              <a:extLst>
                <a:ext uri="{FF2B5EF4-FFF2-40B4-BE49-F238E27FC236}">
                  <a16:creationId xmlns:a16="http://schemas.microsoft.com/office/drawing/2014/main" id="{BF2DED22-E372-B145-A084-A88EC963334E}"/>
                </a:ext>
              </a:extLst>
            </p:cNvPr>
            <p:cNvPicPr>
              <a:picLocks noChangeAspect="1"/>
            </p:cNvPicPr>
            <p:nvPr/>
          </p:nvPicPr>
          <p:blipFill>
            <a:blip r:embed="rId5"/>
            <a:stretch>
              <a:fillRect/>
            </a:stretch>
          </p:blipFill>
          <p:spPr>
            <a:xfrm>
              <a:off x="738410" y="1707654"/>
              <a:ext cx="3022994" cy="3001516"/>
            </a:xfrm>
            <a:prstGeom prst="rect">
              <a:avLst/>
            </a:prstGeom>
          </p:spPr>
        </p:pic>
      </p:grpSp>
      <p:sp>
        <p:nvSpPr>
          <p:cNvPr id="11" name="Espace réservé du pied de page 2">
            <a:extLst>
              <a:ext uri="{FF2B5EF4-FFF2-40B4-BE49-F238E27FC236}">
                <a16:creationId xmlns:a16="http://schemas.microsoft.com/office/drawing/2014/main" id="{3C2DD11B-98C2-3E41-8FC2-9886161DBC1D}"/>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442584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3294115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7" name="Rectangle 3">
            <a:extLst>
              <a:ext uri="{FF2B5EF4-FFF2-40B4-BE49-F238E27FC236}">
                <a16:creationId xmlns:a16="http://schemas.microsoft.com/office/drawing/2014/main" id="{E72AF8AE-506C-4C4C-A685-B622CCEDB9B7}"/>
              </a:ext>
            </a:extLst>
          </p:cNvPr>
          <p:cNvSpPr txBox="1">
            <a:spLocks noChangeArrowheads="1"/>
          </p:cNvSpPr>
          <p:nvPr/>
        </p:nvSpPr>
        <p:spPr>
          <a:xfrm>
            <a:off x="360000" y="2067695"/>
            <a:ext cx="8532480" cy="576064"/>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pPr>
            <a:r>
              <a:rPr lang="fr-FR" sz="2400" b="1" dirty="0"/>
              <a:t>Constructeur de Routes et d’aménagements urbains</a:t>
            </a:r>
          </a:p>
        </p:txBody>
      </p:sp>
    </p:spTree>
    <p:extLst>
      <p:ext uri="{BB962C8B-B14F-4D97-AF65-F5344CB8AC3E}">
        <p14:creationId xmlns:p14="http://schemas.microsoft.com/office/powerpoint/2010/main" val="3184162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03281971-3229-6844-A618-A181EBD91FC4}"/>
              </a:ext>
            </a:extLst>
          </p:cNvPr>
          <p:cNvSpPr txBox="1">
            <a:spLocks noChangeArrowheads="1"/>
          </p:cNvSpPr>
          <p:nvPr/>
        </p:nvSpPr>
        <p:spPr>
          <a:xfrm>
            <a:off x="520825" y="1563638"/>
            <a:ext cx="8443663" cy="29380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a:r>
              <a:rPr lang="fr-FR" sz="1800" b="1" dirty="0">
                <a:latin typeface="+mj-lt"/>
              </a:rPr>
              <a:t>Les réseaux autoroutiers, routiers et les voiries urbaines courantes et innovantes</a:t>
            </a:r>
            <a:r>
              <a:rPr lang="fr-FR" sz="1800" dirty="0">
                <a:latin typeface="+mj-lt"/>
              </a:rPr>
              <a:t>, </a:t>
            </a:r>
            <a:r>
              <a:rPr lang="fr-FR" sz="1800" dirty="0"/>
              <a:t>après les phases de terrassement et de réseaux de canalisations.</a:t>
            </a:r>
            <a:endParaRPr lang="fr-FR" sz="1800" dirty="0">
              <a:latin typeface="+mj-lt"/>
            </a:endParaRPr>
          </a:p>
          <a:p>
            <a:pPr marL="182563" indent="-182563"/>
            <a:r>
              <a:rPr lang="fr-FR" sz="1800" b="1" dirty="0">
                <a:latin typeface="+mj-lt"/>
              </a:rPr>
              <a:t>Les voies de circulation douce </a:t>
            </a:r>
            <a:r>
              <a:rPr lang="fr-FR" sz="1800" dirty="0">
                <a:latin typeface="+mj-lt"/>
              </a:rPr>
              <a:t>(piétonnes, pistes cyclables…) et </a:t>
            </a:r>
            <a:r>
              <a:rPr lang="fr-FR" sz="1800" b="1" dirty="0">
                <a:latin typeface="+mj-lt"/>
              </a:rPr>
              <a:t>les voies spécifiques </a:t>
            </a:r>
            <a:r>
              <a:rPr lang="fr-FR" sz="1800" dirty="0">
                <a:latin typeface="+mj-lt"/>
              </a:rPr>
              <a:t>(transports en communs…).</a:t>
            </a:r>
          </a:p>
          <a:p>
            <a:pPr marL="182563" indent="-182563"/>
            <a:r>
              <a:rPr lang="fr-FR" sz="1800" b="1" dirty="0">
                <a:latin typeface="+mj-lt"/>
              </a:rPr>
              <a:t>Les aires de</a:t>
            </a:r>
            <a:r>
              <a:rPr lang="fr-FR" sz="1800" dirty="0">
                <a:latin typeface="+mj-lt"/>
              </a:rPr>
              <a:t> </a:t>
            </a:r>
            <a:r>
              <a:rPr lang="fr-FR" sz="1800" b="1" dirty="0">
                <a:latin typeface="+mj-lt"/>
              </a:rPr>
              <a:t>stationnement, parkings, plateformes </a:t>
            </a:r>
            <a:r>
              <a:rPr lang="fr-FR" sz="1800" dirty="0">
                <a:latin typeface="+mj-lt"/>
              </a:rPr>
              <a:t>industrielles…</a:t>
            </a:r>
          </a:p>
          <a:p>
            <a:pPr marL="182563" indent="-182563"/>
            <a:r>
              <a:rPr lang="fr-FR" sz="1800" b="1" dirty="0">
                <a:latin typeface="+mj-lt"/>
              </a:rPr>
              <a:t>Les aménagements des voiries </a:t>
            </a:r>
            <a:r>
              <a:rPr lang="fr-FR" sz="1800" dirty="0">
                <a:latin typeface="+mj-lt"/>
              </a:rPr>
              <a:t>(supports de signalisation, …), </a:t>
            </a:r>
            <a:r>
              <a:rPr lang="fr-FR" sz="1800" b="1" dirty="0">
                <a:latin typeface="+mj-lt"/>
              </a:rPr>
              <a:t>les équipements publics </a:t>
            </a:r>
            <a:r>
              <a:rPr lang="fr-FR" sz="1800" dirty="0">
                <a:latin typeface="+mj-lt"/>
              </a:rPr>
              <a:t>(mobiliers urbains…), </a:t>
            </a:r>
            <a:r>
              <a:rPr lang="fr-FR" sz="1800" b="1" dirty="0">
                <a:latin typeface="+mj-lt"/>
              </a:rPr>
              <a:t>les dispositifs d’alerte </a:t>
            </a:r>
            <a:r>
              <a:rPr lang="fr-FR" sz="1800" dirty="0">
                <a:latin typeface="+mj-lt"/>
              </a:rPr>
              <a:t>(ralentisseurs…).</a:t>
            </a:r>
          </a:p>
          <a:p>
            <a:pPr marL="182563" indent="-182563"/>
            <a:r>
              <a:rPr lang="fr-FR" sz="1800" b="1" dirty="0">
                <a:latin typeface="+mj-lt"/>
              </a:rPr>
              <a:t>Les installations de loisirs</a:t>
            </a:r>
            <a:r>
              <a:rPr lang="fr-FR" sz="1800" dirty="0">
                <a:latin typeface="+mj-lt"/>
              </a:rPr>
              <a:t>, stades, équipements sportifs….</a:t>
            </a:r>
            <a:endParaRPr lang="fr-FR" sz="1800" dirty="0"/>
          </a:p>
        </p:txBody>
      </p:sp>
      <p:sp>
        <p:nvSpPr>
          <p:cNvPr id="5" name="Rectangle 3">
            <a:extLst>
              <a:ext uri="{FF2B5EF4-FFF2-40B4-BE49-F238E27FC236}">
                <a16:creationId xmlns:a16="http://schemas.microsoft.com/office/drawing/2014/main" id="{3FD1EFC4-1CBA-9149-87FB-1FEA5A98A4DD}"/>
              </a:ext>
            </a:extLst>
          </p:cNvPr>
          <p:cNvSpPr txBox="1">
            <a:spLocks noChangeArrowheads="1"/>
          </p:cNvSpPr>
          <p:nvPr/>
        </p:nvSpPr>
        <p:spPr bwMode="auto">
          <a:xfrm>
            <a:off x="2790036" y="473759"/>
            <a:ext cx="5166340" cy="5183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fr-FR" altLang="fr-FR" sz="2800" b="1" kern="0" dirty="0"/>
              <a:t>Domaines d’intervention</a:t>
            </a:r>
          </a:p>
        </p:txBody>
      </p:sp>
    </p:spTree>
    <p:extLst>
      <p:ext uri="{BB962C8B-B14F-4D97-AF65-F5344CB8AC3E}">
        <p14:creationId xmlns:p14="http://schemas.microsoft.com/office/powerpoint/2010/main" val="3304782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90636571-F83E-164B-B75F-FD52F626DB3D}"/>
              </a:ext>
            </a:extLst>
          </p:cNvPr>
          <p:cNvSpPr txBox="1">
            <a:spLocks noChangeArrowheads="1"/>
          </p:cNvSpPr>
          <p:nvPr/>
        </p:nvSpPr>
        <p:spPr>
          <a:xfrm>
            <a:off x="360000" y="1779662"/>
            <a:ext cx="8602216" cy="2808312"/>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altLang="fr-FR" sz="1800" b="1" dirty="0">
                <a:latin typeface="Arial" charset="0"/>
              </a:rPr>
              <a:t>R</a:t>
            </a:r>
            <a:r>
              <a:rPr lang="fr-FR" sz="1800" b="1" dirty="0"/>
              <a:t>éaliser ou entretenir </a:t>
            </a:r>
            <a:r>
              <a:rPr lang="fr-FR" sz="1800" dirty="0"/>
              <a:t>les structures des chaussées et voiries diverses.</a:t>
            </a:r>
          </a:p>
          <a:p>
            <a:pPr marL="182563" indent="-182563"/>
            <a:r>
              <a:rPr lang="fr-FR" sz="1800" b="1" dirty="0"/>
              <a:t>Poser les éléments structurants des voiries </a:t>
            </a:r>
            <a:r>
              <a:rPr lang="fr-FR" sz="1800" dirty="0"/>
              <a:t>(bordures, caniveaux, petite maçonnerie, </a:t>
            </a:r>
            <a:r>
              <a:rPr lang="fr-FR" sz="1800" dirty="0" err="1"/>
              <a:t>affleurants</a:t>
            </a:r>
            <a:r>
              <a:rPr lang="fr-FR" sz="1800" dirty="0"/>
              <a:t>…).</a:t>
            </a:r>
          </a:p>
          <a:p>
            <a:pPr marL="182563" indent="-182563"/>
            <a:r>
              <a:rPr lang="fr-FR" sz="1800" b="1" dirty="0"/>
              <a:t>Réaliser les équipements de collecte et d’évacuation des eaux </a:t>
            </a:r>
            <a:r>
              <a:rPr lang="fr-FR" sz="1800" dirty="0"/>
              <a:t>de ruissellement de surface et leur raccordement.</a:t>
            </a:r>
          </a:p>
          <a:p>
            <a:pPr marL="182563" indent="-182563"/>
            <a:r>
              <a:rPr lang="fr-FR" sz="1800" b="1" dirty="0"/>
              <a:t>Réaliser les revêtements des chaussées et voiries </a:t>
            </a:r>
            <a:r>
              <a:rPr lang="fr-FR" sz="1800" dirty="0"/>
              <a:t>(enrobés, bétons, enduits à émulsion de bitume, sols stabilisés, pavages, dallages…).</a:t>
            </a:r>
          </a:p>
          <a:p>
            <a:pPr marL="182563" indent="-182563"/>
            <a:r>
              <a:rPr lang="fr-FR" sz="1800" b="1" dirty="0"/>
              <a:t>Installer les aménagements urbains </a:t>
            </a:r>
            <a:r>
              <a:rPr lang="fr-FR" sz="1800" dirty="0"/>
              <a:t>(supports, équipements, raccordement des fourreaux…)</a:t>
            </a:r>
          </a:p>
        </p:txBody>
      </p:sp>
      <p:sp>
        <p:nvSpPr>
          <p:cNvPr id="5" name="Rectangle 3">
            <a:extLst>
              <a:ext uri="{FF2B5EF4-FFF2-40B4-BE49-F238E27FC236}">
                <a16:creationId xmlns:a16="http://schemas.microsoft.com/office/drawing/2014/main" id="{8204C910-BF16-6749-BF35-EC4E2E745CDA}"/>
              </a:ext>
            </a:extLst>
          </p:cNvPr>
          <p:cNvSpPr txBox="1">
            <a:spLocks noChangeArrowheads="1"/>
          </p:cNvSpPr>
          <p:nvPr/>
        </p:nvSpPr>
        <p:spPr bwMode="auto">
          <a:xfrm>
            <a:off x="2123728" y="835618"/>
            <a:ext cx="5112568"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fr-FR" altLang="fr-FR" sz="2800" b="1" kern="0" dirty="0"/>
              <a:t>Activités professionnelles</a:t>
            </a:r>
          </a:p>
        </p:txBody>
      </p:sp>
    </p:spTree>
    <p:extLst>
      <p:ext uri="{BB962C8B-B14F-4D97-AF65-F5344CB8AC3E}">
        <p14:creationId xmlns:p14="http://schemas.microsoft.com/office/powerpoint/2010/main" val="1963824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28EBAF79-657F-AD4E-9D7E-F0FECABB7B55}"/>
              </a:ext>
            </a:extLst>
          </p:cNvPr>
          <p:cNvSpPr txBox="1">
            <a:spLocks noChangeArrowheads="1"/>
          </p:cNvSpPr>
          <p:nvPr/>
        </p:nvSpPr>
        <p:spPr>
          <a:xfrm>
            <a:off x="1907704" y="915566"/>
            <a:ext cx="6912768" cy="561427"/>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defRPr/>
            </a:pPr>
            <a:r>
              <a:rPr lang="fr-FR" sz="2400" b="1" dirty="0"/>
              <a:t>Activité de préparation de travaux courants</a:t>
            </a:r>
            <a:endParaRPr lang="fr-FR" altLang="fr-FR" sz="2400" b="1" dirty="0">
              <a:latin typeface="Arial" charset="0"/>
            </a:endParaRPr>
          </a:p>
        </p:txBody>
      </p:sp>
      <p:graphicFrame>
        <p:nvGraphicFramePr>
          <p:cNvPr id="5" name="Tableau 4">
            <a:extLst>
              <a:ext uri="{FF2B5EF4-FFF2-40B4-BE49-F238E27FC236}">
                <a16:creationId xmlns:a16="http://schemas.microsoft.com/office/drawing/2014/main" id="{6CC98283-542C-364D-8DD6-D65DF897E8DE}"/>
              </a:ext>
            </a:extLst>
          </p:cNvPr>
          <p:cNvGraphicFramePr>
            <a:graphicFrameLocks noGrp="1"/>
          </p:cNvGraphicFramePr>
          <p:nvPr>
            <p:extLst>
              <p:ext uri="{D42A27DB-BD31-4B8C-83A1-F6EECF244321}">
                <p14:modId xmlns:p14="http://schemas.microsoft.com/office/powerpoint/2010/main" val="2618930844"/>
              </p:ext>
            </p:extLst>
          </p:nvPr>
        </p:nvGraphicFramePr>
        <p:xfrm>
          <a:off x="570365" y="1902000"/>
          <a:ext cx="8351609" cy="2727976"/>
        </p:xfrm>
        <a:graphic>
          <a:graphicData uri="http://schemas.openxmlformats.org/drawingml/2006/table">
            <a:tbl>
              <a:tblPr firstRow="1" firstCol="1"/>
              <a:tblGrid>
                <a:gridCol w="1790126">
                  <a:extLst>
                    <a:ext uri="{9D8B030D-6E8A-4147-A177-3AD203B41FA5}">
                      <a16:colId xmlns:a16="http://schemas.microsoft.com/office/drawing/2014/main" val="1856947979"/>
                    </a:ext>
                  </a:extLst>
                </a:gridCol>
                <a:gridCol w="149177">
                  <a:extLst>
                    <a:ext uri="{9D8B030D-6E8A-4147-A177-3AD203B41FA5}">
                      <a16:colId xmlns:a16="http://schemas.microsoft.com/office/drawing/2014/main" val="2634377359"/>
                    </a:ext>
                  </a:extLst>
                </a:gridCol>
                <a:gridCol w="4846893">
                  <a:extLst>
                    <a:ext uri="{9D8B030D-6E8A-4147-A177-3AD203B41FA5}">
                      <a16:colId xmlns:a16="http://schemas.microsoft.com/office/drawing/2014/main" val="3612317966"/>
                    </a:ext>
                  </a:extLst>
                </a:gridCol>
                <a:gridCol w="522120">
                  <a:extLst>
                    <a:ext uri="{9D8B030D-6E8A-4147-A177-3AD203B41FA5}">
                      <a16:colId xmlns:a16="http://schemas.microsoft.com/office/drawing/2014/main" val="3869660333"/>
                    </a:ext>
                  </a:extLst>
                </a:gridCol>
                <a:gridCol w="521113">
                  <a:extLst>
                    <a:ext uri="{9D8B030D-6E8A-4147-A177-3AD203B41FA5}">
                      <a16:colId xmlns:a16="http://schemas.microsoft.com/office/drawing/2014/main" val="2181661911"/>
                    </a:ext>
                  </a:extLst>
                </a:gridCol>
                <a:gridCol w="522180">
                  <a:extLst>
                    <a:ext uri="{9D8B030D-6E8A-4147-A177-3AD203B41FA5}">
                      <a16:colId xmlns:a16="http://schemas.microsoft.com/office/drawing/2014/main" val="1009650919"/>
                    </a:ext>
                  </a:extLst>
                </a:gridCol>
              </a:tblGrid>
              <a:tr h="221784">
                <a:tc>
                  <a:txBody>
                    <a:bodyPr/>
                    <a:lstStyle/>
                    <a:p>
                      <a:pPr algn="ctr">
                        <a:lnSpc>
                          <a:spcPct val="115000"/>
                        </a:lnSpc>
                        <a:spcAft>
                          <a:spcPts val="0"/>
                        </a:spcAft>
                      </a:pPr>
                      <a:r>
                        <a:rPr lang="fr-FR" sz="1800" b="1" i="1">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a:noFill/>
                    </a:lnL>
                    <a:lnR>
                      <a:noFill/>
                    </a:lnR>
                    <a:lnT>
                      <a:noFill/>
                    </a:lnT>
                    <a:lnB>
                      <a:noFill/>
                    </a:lnB>
                  </a:tcPr>
                </a:tc>
                <a:tc>
                  <a:txBody>
                    <a:bodyPr/>
                    <a:lstStyle/>
                    <a:p>
                      <a:pPr algn="ctr">
                        <a:lnSpc>
                          <a:spcPct val="115000"/>
                        </a:lnSpc>
                        <a:spcBef>
                          <a:spcPts val="1000"/>
                        </a:spcBef>
                        <a:spcAft>
                          <a:spcPts val="0"/>
                        </a:spcAft>
                      </a:pPr>
                      <a:r>
                        <a:rPr lang="fr-FR" sz="18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35472" marR="35472"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30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Niveau d’implication</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21213698"/>
                  </a:ext>
                </a:extLst>
              </a:tr>
              <a:tr h="309261">
                <a:tc>
                  <a:txBody>
                    <a:bodyPr/>
                    <a:lstStyle/>
                    <a:p>
                      <a:pPr algn="ctr">
                        <a:spcAft>
                          <a:spcPts val="0"/>
                        </a:spcAft>
                      </a:pPr>
                      <a:r>
                        <a:rPr lang="fr-FR" sz="1800" b="1">
                          <a:effectLst/>
                          <a:latin typeface="Arial" panose="020B0604020202020204" pitchFamily="34" charset="0"/>
                          <a:ea typeface="Times New Roman" panose="02020603050405020304" pitchFamily="18" charset="0"/>
                          <a:cs typeface="Times New Roman" panose="02020603050405020304" pitchFamily="18" charset="0"/>
                        </a:rPr>
                        <a:t>ACTIVITÉS</a:t>
                      </a: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TÂCHES</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365138"/>
                  </a:ext>
                </a:extLst>
              </a:tr>
              <a:tr h="88027">
                <a:tc>
                  <a:txBody>
                    <a:bodyPr/>
                    <a:lstStyle/>
                    <a:p>
                      <a:pPr algn="ctr">
                        <a:lnSpc>
                          <a:spcPct val="115000"/>
                        </a:lnSpc>
                        <a:spcAft>
                          <a:spcPts val="0"/>
                        </a:spcAft>
                      </a:pPr>
                      <a:r>
                        <a:rPr lang="fr-FR" sz="1800" b="1">
                          <a:effectLst/>
                          <a:latin typeface="Arial" panose="020B0604020202020204" pitchFamily="34" charset="0"/>
                          <a:ea typeface="Times New Roman" panose="02020603050405020304" pitchFamily="18" charset="0"/>
                          <a:cs typeface="Times New Roman" panose="02020603050405020304" pitchFamily="18" charset="0"/>
                        </a:rPr>
                        <a:t> </a:t>
                      </a:r>
                    </a:p>
                  </a:txBody>
                  <a:tcPr marL="35472" marR="35472"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b="1">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a:noFill/>
                    </a:lnL>
                    <a:lnR>
                      <a:noFill/>
                    </a:lnR>
                    <a:lnT>
                      <a:noFill/>
                    </a:lnT>
                    <a:lnB>
                      <a:noFill/>
                    </a:lnB>
                  </a:tcPr>
                </a:tc>
                <a:tc>
                  <a:txBody>
                    <a:bodyPr/>
                    <a:lstStyle/>
                    <a:p>
                      <a:pPr algn="ctr">
                        <a:lnSpc>
                          <a:spcPct val="115000"/>
                        </a:lnSpc>
                        <a:spcBef>
                          <a:spcPts val="1000"/>
                        </a:spcBef>
                        <a:spcAft>
                          <a:spcPts val="0"/>
                        </a:spcAft>
                      </a:pPr>
                      <a:r>
                        <a:rPr lang="fr-FR" sz="18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8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72" marR="35472"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65259"/>
                  </a:ext>
                </a:extLst>
              </a:tr>
              <a:tr h="486094">
                <a:tc rowSpan="3">
                  <a:txBody>
                    <a:bodyPr/>
                    <a:lstStyle/>
                    <a:p>
                      <a:pPr algn="ctr">
                        <a:lnSpc>
                          <a:spcPct val="106000"/>
                        </a:lnSpc>
                        <a:spcAft>
                          <a:spcPts val="0"/>
                        </a:spcAft>
                      </a:pP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PRÉPARATION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algn="just">
                        <a:lnSpc>
                          <a:spcPct val="107000"/>
                        </a:lnSpc>
                        <a:spcAft>
                          <a:spcPts val="0"/>
                        </a:spcAft>
                      </a:pPr>
                      <a:r>
                        <a:rPr lang="fr-FR" sz="18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258445" indent="-258445" algn="l">
                        <a:lnSpc>
                          <a:spcPct val="107000"/>
                        </a:lnSpc>
                        <a:spcAft>
                          <a:spcPts val="0"/>
                        </a:spcAft>
                      </a:pPr>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T4 : </a:t>
                      </a:r>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Organiser son intervention et son poste de travail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lnSpc>
                          <a:spcPct val="107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a:effectLst/>
                          <a:latin typeface="Arial" panose="020B0604020202020204" pitchFamily="34" charset="0"/>
                          <a:ea typeface="Calibri" panose="020F0502020204030204" pitchFamily="34" charset="0"/>
                          <a:cs typeface="Times New Roman" panose="02020603050405020304" pitchFamily="18" charset="0"/>
                        </a:rPr>
                        <a:t>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486623"/>
                  </a:ext>
                </a:extLst>
              </a:tr>
              <a:tr h="486094">
                <a:tc vMerge="1">
                  <a:txBody>
                    <a:bodyPr/>
                    <a:lstStyle/>
                    <a:p>
                      <a:endParaRPr lang="fr-FR"/>
                    </a:p>
                  </a:txBody>
                  <a:tcPr/>
                </a:tc>
                <a:tc>
                  <a:txBody>
                    <a:bodyPr/>
                    <a:lstStyle/>
                    <a:p>
                      <a:pPr marL="71755" algn="just">
                        <a:lnSpc>
                          <a:spcPct val="107000"/>
                        </a:lnSpc>
                        <a:spcAft>
                          <a:spcPts val="0"/>
                        </a:spcAft>
                      </a:pPr>
                      <a:r>
                        <a:rPr lang="fr-FR" sz="1800" b="1">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258445" indent="-258445" algn="l">
                        <a:lnSpc>
                          <a:spcPct val="107000"/>
                        </a:lnSpc>
                        <a:spcAft>
                          <a:spcPts val="0"/>
                        </a:spcAft>
                      </a:pPr>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T5 : </a:t>
                      </a:r>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Préparer et vérifier les matériels et </a:t>
                      </a:r>
                      <a:r>
                        <a:rPr lang="fr-FR"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a:t>
                      </a:r>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outillage pour son intervention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ctr">
                        <a:lnSpc>
                          <a:spcPct val="107000"/>
                        </a:lnSpc>
                        <a:spcAft>
                          <a:spcPts val="0"/>
                        </a:spcAft>
                      </a:pPr>
                      <a:r>
                        <a:rPr lang="fr-FR" sz="1600" dirty="0">
                          <a:effectLst/>
                          <a:latin typeface="Arial" panose="020B060402020202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a:effectLst/>
                          <a:latin typeface="Arial" panose="020B0604020202020204" pitchFamily="34" charset="0"/>
                          <a:ea typeface="Calibri" panose="020F0502020204030204" pitchFamily="34" charset="0"/>
                          <a:cs typeface="Times New Roman" panose="02020603050405020304" pitchFamily="18" charset="0"/>
                        </a:rPr>
                        <a:t>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4275974"/>
                  </a:ext>
                </a:extLst>
              </a:tr>
              <a:tr h="486094">
                <a:tc vMerge="1">
                  <a:txBody>
                    <a:bodyPr/>
                    <a:lstStyle/>
                    <a:p>
                      <a:endParaRPr lang="fr-FR"/>
                    </a:p>
                  </a:txBody>
                  <a:tcPr/>
                </a:tc>
                <a:tc>
                  <a:txBody>
                    <a:bodyPr/>
                    <a:lstStyle/>
                    <a:p>
                      <a:pPr marL="71755" algn="just">
                        <a:lnSpc>
                          <a:spcPct val="107000"/>
                        </a:lnSpc>
                        <a:spcAft>
                          <a:spcPts val="0"/>
                        </a:spcAft>
                      </a:pPr>
                      <a:r>
                        <a:rPr lang="fr-FR" sz="1800" b="1">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72" marR="3547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258445" indent="-269875" algn="l">
                        <a:lnSpc>
                          <a:spcPct val="107000"/>
                        </a:lnSpc>
                        <a:spcAft>
                          <a:spcPts val="0"/>
                        </a:spcAft>
                      </a:pPr>
                      <a:r>
                        <a:rPr lang="fr-FR"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T6 : </a:t>
                      </a:r>
                      <a:r>
                        <a:rPr lang="fr-FR"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Préparer l’approvisionnement des matériaux pour son intervention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algn="ctr">
                        <a:lnSpc>
                          <a:spcPct val="107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1755" algn="ctr">
                        <a:lnSpc>
                          <a:spcPct val="107000"/>
                        </a:lnSpc>
                        <a:spcAft>
                          <a:spcPts val="0"/>
                        </a:spcAft>
                      </a:pPr>
                      <a:r>
                        <a:rPr lang="fr-FR" sz="1600">
                          <a:effectLst/>
                          <a:latin typeface="Arial" panose="020B0604020202020204" pitchFamily="34" charset="0"/>
                          <a:ea typeface="Calibri" panose="020F0502020204030204" pitchFamily="34" charset="0"/>
                          <a:cs typeface="Times New Roman" panose="02020603050405020304" pitchFamily="18"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effectLst/>
                          <a:latin typeface="Arial" panose="020B0604020202020204" pitchFamily="34" charset="0"/>
                          <a:ea typeface="Calibri" panose="020F0502020204030204" pitchFamily="34" charset="0"/>
                          <a:cs typeface="Times New Roman" panose="02020603050405020304" pitchFamily="18" charset="0"/>
                        </a:rPr>
                        <a:t>X</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9857126"/>
                  </a:ext>
                </a:extLst>
              </a:tr>
            </a:tbl>
          </a:graphicData>
        </a:graphic>
      </p:graphicFrame>
    </p:spTree>
    <p:extLst>
      <p:ext uri="{BB962C8B-B14F-4D97-AF65-F5344CB8AC3E}">
        <p14:creationId xmlns:p14="http://schemas.microsoft.com/office/powerpoint/2010/main" val="349448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6" name="Rectangle 5">
            <a:extLst>
              <a:ext uri="{FF2B5EF4-FFF2-40B4-BE49-F238E27FC236}">
                <a16:creationId xmlns:a16="http://schemas.microsoft.com/office/drawing/2014/main" id="{35E37A3D-3F6D-9B46-8C1A-907596577CDE}"/>
              </a:ext>
            </a:extLst>
          </p:cNvPr>
          <p:cNvSpPr/>
          <p:nvPr/>
        </p:nvSpPr>
        <p:spPr>
          <a:xfrm>
            <a:off x="683568" y="1059582"/>
            <a:ext cx="8208912" cy="3046988"/>
          </a:xfrm>
          <a:prstGeom prst="rect">
            <a:avLst/>
          </a:prstGeom>
        </p:spPr>
        <p:txBody>
          <a:bodyPr wrap="square">
            <a:spAutoFit/>
          </a:bodyPr>
          <a:lstStyle/>
          <a:p>
            <a:pPr lvl="2"/>
            <a:r>
              <a:rPr lang="fr-FR" sz="1600" dirty="0"/>
              <a:t>Le réexamen tous les cinq ans a pour objectif de déterminer si le référentiel du diplôme répond bien aux besoins des branches professionnelles.</a:t>
            </a:r>
          </a:p>
          <a:p>
            <a:pPr lvl="2"/>
            <a:r>
              <a:rPr lang="fr-FR" sz="1600" dirty="0"/>
              <a:t>La rénovation peut aussi répondre au besoin de mise en blocs de compétences</a:t>
            </a:r>
          </a:p>
          <a:p>
            <a:pPr lvl="2"/>
            <a:endParaRPr lang="fr-FR" sz="1600" dirty="0"/>
          </a:p>
          <a:p>
            <a:pPr lvl="2"/>
            <a:r>
              <a:rPr lang="fr-FR" sz="1600" dirty="0"/>
              <a:t>Inscription au </a:t>
            </a:r>
            <a:r>
              <a:rPr lang="fr-FR" sz="1600" b="1" dirty="0"/>
              <a:t>programme biennal </a:t>
            </a:r>
            <a:r>
              <a:rPr lang="fr-FR" sz="1600" dirty="0"/>
              <a:t>:</a:t>
            </a:r>
          </a:p>
          <a:p>
            <a:pPr marL="1257300" lvl="2" indent="-342900">
              <a:buFont typeface="Wingdings" panose="05000000000000000000" pitchFamily="2" charset="2"/>
              <a:buChar char="à"/>
            </a:pPr>
            <a:r>
              <a:rPr lang="fr-FR" sz="1600" dirty="0">
                <a:sym typeface="Wingdings" panose="05000000000000000000" pitchFamily="2" charset="2"/>
              </a:rPr>
              <a:t>Réenregistrement sans modification</a:t>
            </a:r>
          </a:p>
          <a:p>
            <a:pPr marL="1257300" lvl="2" indent="-342900">
              <a:buFont typeface="Wingdings" panose="05000000000000000000" pitchFamily="2" charset="2"/>
              <a:buChar char="à"/>
            </a:pPr>
            <a:r>
              <a:rPr lang="fr-FR" sz="1600" dirty="0">
                <a:sym typeface="Wingdings" panose="05000000000000000000" pitchFamily="2" charset="2"/>
              </a:rPr>
              <a:t>Rénovation </a:t>
            </a:r>
          </a:p>
          <a:p>
            <a:pPr marL="1257300" lvl="2" indent="-342900">
              <a:buFont typeface="Wingdings" panose="05000000000000000000" pitchFamily="2" charset="2"/>
              <a:buChar char="à"/>
            </a:pPr>
            <a:r>
              <a:rPr lang="fr-FR" sz="1600" dirty="0">
                <a:sym typeface="Wingdings" panose="05000000000000000000" pitchFamily="2" charset="2"/>
              </a:rPr>
              <a:t>Abrogation</a:t>
            </a:r>
          </a:p>
          <a:p>
            <a:pPr marL="1257300" lvl="2" indent="-342900">
              <a:buFont typeface="Wingdings" panose="05000000000000000000" pitchFamily="2" charset="2"/>
              <a:buChar char="à"/>
            </a:pPr>
            <a:endParaRPr lang="fr-FR" sz="1600" dirty="0">
              <a:sym typeface="Wingdings" panose="05000000000000000000" pitchFamily="2" charset="2"/>
            </a:endParaRPr>
          </a:p>
          <a:p>
            <a:pPr lvl="2"/>
            <a:r>
              <a:rPr lang="fr-FR" sz="1600" dirty="0"/>
              <a:t>Réfléchir à une calendrier quinquennal + articulation avec les autres certifications pour les questions de passerelles</a:t>
            </a:r>
          </a:p>
        </p:txBody>
      </p:sp>
      <p:sp>
        <p:nvSpPr>
          <p:cNvPr id="7" name="Rectangle 6">
            <a:extLst>
              <a:ext uri="{FF2B5EF4-FFF2-40B4-BE49-F238E27FC236}">
                <a16:creationId xmlns:a16="http://schemas.microsoft.com/office/drawing/2014/main" id="{6C605DAB-E409-4549-9F6A-D4F595644044}"/>
              </a:ext>
            </a:extLst>
          </p:cNvPr>
          <p:cNvSpPr/>
          <p:nvPr/>
        </p:nvSpPr>
        <p:spPr>
          <a:xfrm>
            <a:off x="1979712" y="382652"/>
            <a:ext cx="6480753" cy="461665"/>
          </a:xfrm>
          <a:prstGeom prst="rect">
            <a:avLst/>
          </a:prstGeom>
        </p:spPr>
        <p:txBody>
          <a:bodyPr wrap="square">
            <a:spAutoFit/>
          </a:bodyPr>
          <a:lstStyle/>
          <a:p>
            <a:pPr algn="ctr"/>
            <a:r>
              <a:rPr lang="fr-FR" sz="1200" b="1" dirty="0"/>
              <a:t>Présentation du calendrier de rénovation des spécialités des diplômes</a:t>
            </a:r>
            <a:r>
              <a:rPr lang="fr-FR" sz="1200" dirty="0"/>
              <a:t> </a:t>
            </a:r>
          </a:p>
          <a:p>
            <a:pPr algn="ctr"/>
            <a:r>
              <a:rPr lang="fr-FR" sz="1200" dirty="0"/>
              <a:t>(</a:t>
            </a:r>
            <a:r>
              <a:rPr lang="fr-FR" sz="1200" b="1" dirty="0"/>
              <a:t>Hélène GAYON,</a:t>
            </a:r>
            <a:r>
              <a:rPr lang="fr-FR" sz="1200" dirty="0"/>
              <a:t> adjointe au chef du bureau des diplômes professionnels DGESCO)</a:t>
            </a:r>
          </a:p>
        </p:txBody>
      </p:sp>
    </p:spTree>
    <p:extLst>
      <p:ext uri="{BB962C8B-B14F-4D97-AF65-F5344CB8AC3E}">
        <p14:creationId xmlns:p14="http://schemas.microsoft.com/office/powerpoint/2010/main" val="24763401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43CE28D9-C3A5-774D-945C-5A4C662F0C24}"/>
              </a:ext>
            </a:extLst>
          </p:cNvPr>
          <p:cNvSpPr txBox="1">
            <a:spLocks noChangeArrowheads="1"/>
          </p:cNvSpPr>
          <p:nvPr/>
        </p:nvSpPr>
        <p:spPr>
          <a:xfrm>
            <a:off x="1331640" y="180000"/>
            <a:ext cx="7272808" cy="57608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defRPr/>
            </a:pPr>
            <a:r>
              <a:rPr lang="fr-FR" sz="2400" b="1" dirty="0"/>
              <a:t>Activité de réalisation de travaux courants</a:t>
            </a:r>
            <a:endParaRPr lang="fr-FR" altLang="fr-FR" sz="2400" b="1" dirty="0">
              <a:latin typeface="Arial" charset="0"/>
            </a:endParaRPr>
          </a:p>
        </p:txBody>
      </p:sp>
      <p:graphicFrame>
        <p:nvGraphicFramePr>
          <p:cNvPr id="8" name="Tableau 7">
            <a:extLst>
              <a:ext uri="{FF2B5EF4-FFF2-40B4-BE49-F238E27FC236}">
                <a16:creationId xmlns:a16="http://schemas.microsoft.com/office/drawing/2014/main" id="{E5652472-657B-084A-BB86-766F29065604}"/>
              </a:ext>
            </a:extLst>
          </p:cNvPr>
          <p:cNvGraphicFramePr>
            <a:graphicFrameLocks noGrp="1"/>
          </p:cNvGraphicFramePr>
          <p:nvPr>
            <p:extLst>
              <p:ext uri="{D42A27DB-BD31-4B8C-83A1-F6EECF244321}">
                <p14:modId xmlns:p14="http://schemas.microsoft.com/office/powerpoint/2010/main" val="3844631093"/>
              </p:ext>
            </p:extLst>
          </p:nvPr>
        </p:nvGraphicFramePr>
        <p:xfrm>
          <a:off x="648033" y="1131590"/>
          <a:ext cx="8100431" cy="3596884"/>
        </p:xfrm>
        <a:graphic>
          <a:graphicData uri="http://schemas.openxmlformats.org/drawingml/2006/table">
            <a:tbl>
              <a:tblPr firstRow="1" firstCol="1"/>
              <a:tblGrid>
                <a:gridCol w="1763893">
                  <a:extLst>
                    <a:ext uri="{9D8B030D-6E8A-4147-A177-3AD203B41FA5}">
                      <a16:colId xmlns:a16="http://schemas.microsoft.com/office/drawing/2014/main" val="444488136"/>
                    </a:ext>
                  </a:extLst>
                </a:gridCol>
                <a:gridCol w="135684">
                  <a:extLst>
                    <a:ext uri="{9D8B030D-6E8A-4147-A177-3AD203B41FA5}">
                      <a16:colId xmlns:a16="http://schemas.microsoft.com/office/drawing/2014/main" val="1793610273"/>
                    </a:ext>
                  </a:extLst>
                </a:gridCol>
                <a:gridCol w="4607045">
                  <a:extLst>
                    <a:ext uri="{9D8B030D-6E8A-4147-A177-3AD203B41FA5}">
                      <a16:colId xmlns:a16="http://schemas.microsoft.com/office/drawing/2014/main" val="1170597868"/>
                    </a:ext>
                  </a:extLst>
                </a:gridCol>
                <a:gridCol w="566442">
                  <a:extLst>
                    <a:ext uri="{9D8B030D-6E8A-4147-A177-3AD203B41FA5}">
                      <a16:colId xmlns:a16="http://schemas.microsoft.com/office/drawing/2014/main" val="2912421893"/>
                    </a:ext>
                  </a:extLst>
                </a:gridCol>
                <a:gridCol w="518445">
                  <a:extLst>
                    <a:ext uri="{9D8B030D-6E8A-4147-A177-3AD203B41FA5}">
                      <a16:colId xmlns:a16="http://schemas.microsoft.com/office/drawing/2014/main" val="3126087420"/>
                    </a:ext>
                  </a:extLst>
                </a:gridCol>
                <a:gridCol w="508922">
                  <a:extLst>
                    <a:ext uri="{9D8B030D-6E8A-4147-A177-3AD203B41FA5}">
                      <a16:colId xmlns:a16="http://schemas.microsoft.com/office/drawing/2014/main" val="191423151"/>
                    </a:ext>
                  </a:extLst>
                </a:gridCol>
              </a:tblGrid>
              <a:tr h="615205">
                <a:tc>
                  <a:txBody>
                    <a:bodyPr/>
                    <a:lstStyle/>
                    <a:p>
                      <a:pPr algn="ctr">
                        <a:lnSpc>
                          <a:spcPct val="115000"/>
                        </a:lnSpc>
                        <a:spcAft>
                          <a:spcPts val="0"/>
                        </a:spcAft>
                      </a:pPr>
                      <a:r>
                        <a:rPr lang="fr-FR" sz="1800" b="1" i="1">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a:noFill/>
                    </a:lnL>
                    <a:lnR>
                      <a:noFill/>
                    </a:lnR>
                    <a:lnT>
                      <a:noFill/>
                    </a:lnT>
                    <a:lnB>
                      <a:noFill/>
                    </a:lnB>
                  </a:tcPr>
                </a:tc>
                <a:tc>
                  <a:txBody>
                    <a:bodyPr/>
                    <a:lstStyle/>
                    <a:p>
                      <a:pPr algn="ctr">
                        <a:lnSpc>
                          <a:spcPct val="115000"/>
                        </a:lnSpc>
                        <a:spcBef>
                          <a:spcPts val="1000"/>
                        </a:spcBef>
                        <a:spcAft>
                          <a:spcPts val="0"/>
                        </a:spcAft>
                      </a:pPr>
                      <a:r>
                        <a:rPr lang="fr-FR" sz="18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35446" marR="35446"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30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Niveau d’implication</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64938335"/>
                  </a:ext>
                </a:extLst>
              </a:tr>
              <a:tr h="293958">
                <a:tc>
                  <a:txBody>
                    <a:bodyPr/>
                    <a:lstStyle/>
                    <a:p>
                      <a:pPr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ACTIVITÉS</a:t>
                      </a: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TÂCHES</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666764"/>
                  </a:ext>
                </a:extLst>
              </a:tr>
              <a:tr h="213787">
                <a:tc>
                  <a:txBody>
                    <a:bodyPr/>
                    <a:lstStyle/>
                    <a:p>
                      <a:pPr algn="ctr">
                        <a:lnSpc>
                          <a:spcPct val="115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a:noFill/>
                    </a:lnL>
                    <a:lnR>
                      <a:noFill/>
                    </a:lnR>
                    <a:lnT>
                      <a:noFill/>
                    </a:lnT>
                    <a:lnB>
                      <a:noFill/>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6897255"/>
                  </a:ext>
                </a:extLst>
              </a:tr>
              <a:tr h="281608">
                <a:tc rowSpan="9">
                  <a:txBody>
                    <a:bodyPr/>
                    <a:lstStyle/>
                    <a:p>
                      <a:pPr algn="ctr">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RÉALISATION ET CONTRÔLE D’UN OUVRAGE COURANT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258445" indent="-269875"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T7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Installer une signalisation temporaire de chantier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161757"/>
                  </a:ext>
                </a:extLst>
              </a:tr>
              <a:tr h="263841">
                <a:tc vMerge="1">
                  <a:txBody>
                    <a:bodyPr/>
                    <a:lstStyle/>
                    <a:p>
                      <a:endParaRPr lang="fr-FR"/>
                    </a:p>
                  </a:txBody>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167640" indent="-167640" algn="l">
                        <a:lnSpc>
                          <a:spcPct val="107000"/>
                        </a:lnSpc>
                        <a:spcAft>
                          <a:spcPts val="0"/>
                        </a:spcAft>
                        <a:tabLst>
                          <a:tab pos="588645" algn="l"/>
                        </a:tabLs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T8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Identifier les ouvrages et réseaux existants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892585"/>
                  </a:ext>
                </a:extLst>
              </a:tr>
              <a:tr h="283808">
                <a:tc vMerge="1">
                  <a:txBody>
                    <a:bodyPr/>
                    <a:lstStyle/>
                    <a:p>
                      <a:endParaRPr lang="fr-FR"/>
                    </a:p>
                  </a:txBody>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167640" indent="-167640" algn="l">
                        <a:lnSpc>
                          <a:spcPct val="107000"/>
                        </a:lnSpc>
                        <a:spcAft>
                          <a:spcPts val="0"/>
                        </a:spcAft>
                        <a:tabLst>
                          <a:tab pos="588645" algn="l"/>
                        </a:tabLs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T9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Implanter un ouvrage simple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77810"/>
                  </a:ext>
                </a:extLst>
              </a:tr>
              <a:tr h="238869">
                <a:tc vMerge="1">
                  <a:txBody>
                    <a:bodyPr/>
                    <a:lstStyle/>
                    <a:p>
                      <a:endParaRPr lang="fr-FR"/>
                    </a:p>
                  </a:txBody>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348615" indent="-348615"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T10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Poser des éléments structurants de voiries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96733"/>
                  </a:ext>
                </a:extLst>
              </a:tr>
              <a:tr h="299823">
                <a:tc vMerge="1">
                  <a:txBody>
                    <a:bodyPr/>
                    <a:lstStyle/>
                    <a:p>
                      <a:endParaRPr lang="fr-FR"/>
                    </a:p>
                  </a:txBody>
                  <a:tcPr/>
                </a:tc>
                <a:tc rowSpan="3">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348615" indent="-348615"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T11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Réaliser une structure de voirie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75525"/>
                  </a:ext>
                </a:extLst>
              </a:tr>
              <a:tr h="240575">
                <a:tc vMerge="1">
                  <a:txBody>
                    <a:bodyPr/>
                    <a:lstStyle/>
                    <a:p>
                      <a:endParaRPr lang="fr-FR"/>
                    </a:p>
                  </a:txBody>
                  <a:tcPr/>
                </a:tc>
                <a:tc vMerge="1">
                  <a:txBody>
                    <a:bodyPr/>
                    <a:lstStyle/>
                    <a:p>
                      <a:endParaRPr lang="fr-FR"/>
                    </a:p>
                  </a:txBody>
                  <a:tcPr/>
                </a:tc>
                <a:tc>
                  <a:txBody>
                    <a:bodyPr/>
                    <a:lstStyle/>
                    <a:p>
                      <a:pPr marL="347345" indent="-347345"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T12</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Réaliser un ouvrage de collecte des eaux pluviales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111665"/>
                  </a:ext>
                </a:extLst>
              </a:tr>
              <a:tr h="287108">
                <a:tc vMerge="1">
                  <a:txBody>
                    <a:bodyPr/>
                    <a:lstStyle/>
                    <a:p>
                      <a:endParaRPr lang="fr-FR"/>
                    </a:p>
                  </a:txBody>
                  <a:tcPr/>
                </a:tc>
                <a:tc vMerge="1">
                  <a:txBody>
                    <a:bodyPr/>
                    <a:lstStyle/>
                    <a:p>
                      <a:endParaRPr lang="fr-FR"/>
                    </a:p>
                  </a:txBody>
                  <a:tcPr/>
                </a:tc>
                <a:tc>
                  <a:txBody>
                    <a:bodyPr/>
                    <a:lstStyle/>
                    <a:p>
                      <a:pPr marL="168910" indent="-168910"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T13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Mettre à niveau les éléments de surface de voirie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478605"/>
                  </a:ext>
                </a:extLst>
              </a:tr>
              <a:tr h="283808">
                <a:tc vMerge="1">
                  <a:txBody>
                    <a:bodyPr/>
                    <a:lstStyle/>
                    <a:p>
                      <a:endParaRPr lang="fr-FR"/>
                    </a:p>
                  </a:txBody>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347345" marR="96520" indent="-347345" algn="l">
                        <a:lnSpc>
                          <a:spcPct val="92000"/>
                        </a:lnSpc>
                        <a:spcBef>
                          <a:spcPts val="65"/>
                        </a:spcBef>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T14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Réaliser un revêtement de voirie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2608"/>
                  </a:ext>
                </a:extLst>
              </a:tr>
              <a:tr h="283808">
                <a:tc vMerge="1">
                  <a:txBody>
                    <a:bodyPr/>
                    <a:lstStyle/>
                    <a:p>
                      <a:endParaRPr lang="fr-FR"/>
                    </a:p>
                  </a:txBody>
                  <a:tcPr/>
                </a:tc>
                <a:tc>
                  <a:txBody>
                    <a:bodyPr/>
                    <a:lstStyle/>
                    <a:p>
                      <a:pPr algn="just">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168910" indent="-168910"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T15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Vérifier la conformité de l’ouvrage réalisé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368536"/>
                  </a:ext>
                </a:extLst>
              </a:tr>
            </a:tbl>
          </a:graphicData>
        </a:graphic>
      </p:graphicFrame>
    </p:spTree>
    <p:extLst>
      <p:ext uri="{BB962C8B-B14F-4D97-AF65-F5344CB8AC3E}">
        <p14:creationId xmlns:p14="http://schemas.microsoft.com/office/powerpoint/2010/main" val="13306260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63441EB3-912C-3A4C-94FB-CC4B3CD6874A}"/>
              </a:ext>
            </a:extLst>
          </p:cNvPr>
          <p:cNvSpPr txBox="1">
            <a:spLocks noChangeArrowheads="1"/>
          </p:cNvSpPr>
          <p:nvPr/>
        </p:nvSpPr>
        <p:spPr>
          <a:xfrm>
            <a:off x="1835696" y="483518"/>
            <a:ext cx="6552728" cy="576065"/>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2400" b="1" dirty="0"/>
              <a:t>Activité réalisation de travaux spécifiques</a:t>
            </a:r>
            <a:endParaRPr lang="fr-FR" altLang="fr-FR" sz="2400" dirty="0"/>
          </a:p>
        </p:txBody>
      </p:sp>
      <p:graphicFrame>
        <p:nvGraphicFramePr>
          <p:cNvPr id="5" name="Tableau 4">
            <a:extLst>
              <a:ext uri="{FF2B5EF4-FFF2-40B4-BE49-F238E27FC236}">
                <a16:creationId xmlns:a16="http://schemas.microsoft.com/office/drawing/2014/main" id="{3192A099-9117-2D49-86DF-EDEBB499AF42}"/>
              </a:ext>
            </a:extLst>
          </p:cNvPr>
          <p:cNvGraphicFramePr>
            <a:graphicFrameLocks noGrp="1"/>
          </p:cNvGraphicFramePr>
          <p:nvPr>
            <p:extLst>
              <p:ext uri="{D42A27DB-BD31-4B8C-83A1-F6EECF244321}">
                <p14:modId xmlns:p14="http://schemas.microsoft.com/office/powerpoint/2010/main" val="506921848"/>
              </p:ext>
            </p:extLst>
          </p:nvPr>
        </p:nvGraphicFramePr>
        <p:xfrm>
          <a:off x="360000" y="1445377"/>
          <a:ext cx="8461302" cy="3029268"/>
        </p:xfrm>
        <a:graphic>
          <a:graphicData uri="http://schemas.openxmlformats.org/drawingml/2006/table">
            <a:tbl>
              <a:tblPr firstRow="1" firstCol="1"/>
              <a:tblGrid>
                <a:gridCol w="1813637">
                  <a:extLst>
                    <a:ext uri="{9D8B030D-6E8A-4147-A177-3AD203B41FA5}">
                      <a16:colId xmlns:a16="http://schemas.microsoft.com/office/drawing/2014/main" val="3367882926"/>
                    </a:ext>
                  </a:extLst>
                </a:gridCol>
                <a:gridCol w="151137">
                  <a:extLst>
                    <a:ext uri="{9D8B030D-6E8A-4147-A177-3AD203B41FA5}">
                      <a16:colId xmlns:a16="http://schemas.microsoft.com/office/drawing/2014/main" val="693391465"/>
                    </a:ext>
                  </a:extLst>
                </a:gridCol>
                <a:gridCol w="4885742">
                  <a:extLst>
                    <a:ext uri="{9D8B030D-6E8A-4147-A177-3AD203B41FA5}">
                      <a16:colId xmlns:a16="http://schemas.microsoft.com/office/drawing/2014/main" val="779082811"/>
                    </a:ext>
                  </a:extLst>
                </a:gridCol>
                <a:gridCol w="540237">
                  <a:extLst>
                    <a:ext uri="{9D8B030D-6E8A-4147-A177-3AD203B41FA5}">
                      <a16:colId xmlns:a16="http://schemas.microsoft.com/office/drawing/2014/main" val="525465038"/>
                    </a:ext>
                  </a:extLst>
                </a:gridCol>
                <a:gridCol w="540237">
                  <a:extLst>
                    <a:ext uri="{9D8B030D-6E8A-4147-A177-3AD203B41FA5}">
                      <a16:colId xmlns:a16="http://schemas.microsoft.com/office/drawing/2014/main" val="406616254"/>
                    </a:ext>
                  </a:extLst>
                </a:gridCol>
                <a:gridCol w="530312">
                  <a:extLst>
                    <a:ext uri="{9D8B030D-6E8A-4147-A177-3AD203B41FA5}">
                      <a16:colId xmlns:a16="http://schemas.microsoft.com/office/drawing/2014/main" val="140656826"/>
                    </a:ext>
                  </a:extLst>
                </a:gridCol>
              </a:tblGrid>
              <a:tr h="756703">
                <a:tc>
                  <a:txBody>
                    <a:bodyPr/>
                    <a:lstStyle/>
                    <a:p>
                      <a:pPr algn="ctr">
                        <a:lnSpc>
                          <a:spcPct val="115000"/>
                        </a:lnSpc>
                        <a:spcAft>
                          <a:spcPts val="0"/>
                        </a:spcAft>
                      </a:pPr>
                      <a:r>
                        <a:rPr lang="fr-FR" sz="1800" b="1" i="1">
                          <a:effectLst/>
                          <a:latin typeface="Arial" panose="020B0604020202020204" pitchFamily="34" charset="0"/>
                          <a:ea typeface="Times New Roman" panose="02020603050405020304" pitchFamily="18" charset="0"/>
                          <a:cs typeface="Times New Roman" panose="02020603050405020304" pitchFamily="18" charset="0"/>
                        </a:rPr>
                        <a:t> </a:t>
                      </a:r>
                      <a:endParaRPr lang="fr-FR" sz="1800" b="1">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800">
                          <a:effectLst/>
                          <a:latin typeface="Arial" panose="020B0604020202020204" pitchFamily="34" charset="0"/>
                          <a:ea typeface="Calibri" panose="020F0502020204030204" pitchFamily="34"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a:noFill/>
                    </a:lnL>
                    <a:lnR>
                      <a:noFill/>
                    </a:lnR>
                    <a:lnT>
                      <a:noFill/>
                    </a:lnT>
                    <a:lnB>
                      <a:noFill/>
                    </a:lnB>
                  </a:tcPr>
                </a:tc>
                <a:tc>
                  <a:txBody>
                    <a:bodyPr/>
                    <a:lstStyle/>
                    <a:p>
                      <a:pPr algn="ctr">
                        <a:lnSpc>
                          <a:spcPct val="115000"/>
                        </a:lnSpc>
                        <a:spcBef>
                          <a:spcPts val="1000"/>
                        </a:spcBef>
                        <a:spcAft>
                          <a:spcPts val="0"/>
                        </a:spcAft>
                      </a:pPr>
                      <a:r>
                        <a:rPr lang="fr-FR" sz="18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35446" marR="35446"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ctr">
                        <a:lnSpc>
                          <a:spcPct val="115000"/>
                        </a:lnSpc>
                        <a:spcBef>
                          <a:spcPts val="300"/>
                        </a:spcBef>
                        <a:spcAft>
                          <a:spcPts val="30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Niveau d’implication</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37047807"/>
                  </a:ext>
                </a:extLst>
              </a:tr>
              <a:tr h="361569">
                <a:tc>
                  <a:txBody>
                    <a:bodyPr/>
                    <a:lstStyle/>
                    <a:p>
                      <a:pPr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ACTIVITÉS</a:t>
                      </a: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TÂCHES</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fr-FR" sz="1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783146"/>
                  </a:ext>
                </a:extLst>
              </a:tr>
              <a:tr h="147533">
                <a:tc>
                  <a:txBody>
                    <a:bodyPr/>
                    <a:lstStyle/>
                    <a:p>
                      <a:pPr algn="ctr">
                        <a:lnSpc>
                          <a:spcPct val="115000"/>
                        </a:lnSpc>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a:noFill/>
                    </a:lnL>
                    <a:lnR>
                      <a:noFill/>
                    </a:lnR>
                    <a:lnT>
                      <a:noFill/>
                    </a:lnT>
                    <a:lnB>
                      <a:noFill/>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Bef>
                          <a:spcPts val="1000"/>
                        </a:spcBef>
                        <a:spcAft>
                          <a:spcPts val="0"/>
                        </a:spcAft>
                      </a:pPr>
                      <a:r>
                        <a:rPr lang="fr-FR" sz="1400" b="1" i="0"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b="1" i="1" dirty="0">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5446" marR="3544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305737"/>
                  </a:ext>
                </a:extLst>
              </a:tr>
              <a:tr h="552676">
                <a:tc rowSpan="3">
                  <a:txBody>
                    <a:bodyPr/>
                    <a:lstStyle/>
                    <a:p>
                      <a:pPr algn="ctr">
                        <a:lnSpc>
                          <a:spcPct val="106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RÉALISATION D’OUVRAGES SPÉCIFIQUES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400" b="1">
                          <a:effectLst/>
                          <a:latin typeface="Arial" panose="020B0604020202020204" pitchFamily="34" charset="0"/>
                          <a:ea typeface="Calibri" panose="020F0502020204030204" pitchFamily="34" charset="0"/>
                          <a:cs typeface="Times New Roman" panose="02020603050405020304" pitchFamily="18"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167640" indent="-167640"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T16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Réaliser un ouvrage simple en maçonnerie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866156"/>
                  </a:ext>
                </a:extLst>
              </a:tr>
              <a:tr h="454621">
                <a:tc vMerge="1">
                  <a:txBody>
                    <a:bodyPr/>
                    <a:lstStyle/>
                    <a:p>
                      <a:endParaRPr lang="fr-FR"/>
                    </a:p>
                  </a:txBody>
                  <a:tcPr/>
                </a:tc>
                <a:tc rowSpan="2">
                  <a:txBody>
                    <a:bodyPr/>
                    <a:lstStyle/>
                    <a:p>
                      <a:pPr algn="just">
                        <a:lnSpc>
                          <a:spcPct val="107000"/>
                        </a:lnSpc>
                        <a:spcAft>
                          <a:spcPts val="0"/>
                        </a:spcAft>
                      </a:pPr>
                      <a:r>
                        <a:rPr lang="fr-FR" sz="1400" b="1" dirty="0">
                          <a:effectLst/>
                          <a:latin typeface="Arial" panose="020B060402020202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46" marR="35446"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168910" indent="-168910"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T17 :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Installer un équipement urbain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952242"/>
                  </a:ext>
                </a:extLst>
              </a:tr>
              <a:tr h="679226">
                <a:tc vMerge="1">
                  <a:txBody>
                    <a:bodyPr/>
                    <a:lstStyle/>
                    <a:p>
                      <a:endParaRPr lang="fr-FR"/>
                    </a:p>
                  </a:txBody>
                  <a:tcPr/>
                </a:tc>
                <a:tc vMerge="1">
                  <a:txBody>
                    <a:bodyPr/>
                    <a:lstStyle/>
                    <a:p>
                      <a:endParaRPr lang="fr-FR"/>
                    </a:p>
                  </a:txBody>
                  <a:tcPr/>
                </a:tc>
                <a:tc>
                  <a:txBody>
                    <a:bodyPr/>
                    <a:lstStyle/>
                    <a:p>
                      <a:pPr marL="347345" indent="-347345" algn="l">
                        <a:lnSpc>
                          <a:spcPct val="107000"/>
                        </a:lnSpc>
                        <a:spcAft>
                          <a:spcPts val="0"/>
                        </a:spcAft>
                      </a:pPr>
                      <a:r>
                        <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T18 :</a:t>
                      </a:r>
                      <a:r>
                        <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Raccorder un ouvrage de collecte au réseau d’eaux pluviales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26695" indent="-226695" algn="ctr">
                        <a:spcAft>
                          <a:spcPts val="0"/>
                        </a:spcAft>
                      </a:pPr>
                      <a:r>
                        <a:rPr lang="fr-FR"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79705" algn="ctr">
                        <a:spcAft>
                          <a:spcPts val="0"/>
                        </a:spcAft>
                      </a:pPr>
                      <a:r>
                        <a:rPr lang="fr-FR" sz="1400" b="1" dirty="0">
                          <a:effectLst/>
                          <a:latin typeface="Arial" panose="020B0604020202020204" pitchFamily="34" charset="0"/>
                          <a:ea typeface="Times New Roman" panose="02020603050405020304" pitchFamily="18" charset="0"/>
                          <a:cs typeface="Times New Roman" panose="02020603050405020304" pitchFamily="18" charset="0"/>
                        </a:rPr>
                        <a:t>X</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32287"/>
                  </a:ext>
                </a:extLst>
              </a:tr>
            </a:tbl>
          </a:graphicData>
        </a:graphic>
      </p:graphicFrame>
    </p:spTree>
    <p:extLst>
      <p:ext uri="{BB962C8B-B14F-4D97-AF65-F5344CB8AC3E}">
        <p14:creationId xmlns:p14="http://schemas.microsoft.com/office/powerpoint/2010/main" val="1036868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15FC13D2-29B1-ED44-97F2-06E13CCD2124}"/>
              </a:ext>
            </a:extLst>
          </p:cNvPr>
          <p:cNvSpPr txBox="1">
            <a:spLocks noChangeArrowheads="1"/>
          </p:cNvSpPr>
          <p:nvPr/>
        </p:nvSpPr>
        <p:spPr>
          <a:xfrm>
            <a:off x="1475656" y="490882"/>
            <a:ext cx="4896544" cy="61359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fr-FR" sz="2400" b="1" dirty="0"/>
              <a:t>RÉALISER et CONTRÔLER </a:t>
            </a:r>
            <a:endParaRPr lang="fr-FR" altLang="fr-FR" sz="2400" dirty="0"/>
          </a:p>
        </p:txBody>
      </p:sp>
      <p:sp>
        <p:nvSpPr>
          <p:cNvPr id="5" name="Rectangle 4">
            <a:extLst>
              <a:ext uri="{FF2B5EF4-FFF2-40B4-BE49-F238E27FC236}">
                <a16:creationId xmlns:a16="http://schemas.microsoft.com/office/drawing/2014/main" id="{D354842A-037B-D54D-B962-1B5CE93C26E9}"/>
              </a:ext>
            </a:extLst>
          </p:cNvPr>
          <p:cNvSpPr/>
          <p:nvPr/>
        </p:nvSpPr>
        <p:spPr>
          <a:xfrm>
            <a:off x="2041973" y="1056091"/>
            <a:ext cx="6553855" cy="2841740"/>
          </a:xfrm>
          <a:prstGeom prst="rect">
            <a:avLst/>
          </a:prstGeom>
        </p:spPr>
        <p:txBody>
          <a:bodyPr wrap="square">
            <a:spAutoFit/>
          </a:bodyPr>
          <a:lstStyle/>
          <a:p>
            <a:pPr>
              <a:lnSpc>
                <a:spcPct val="107000"/>
              </a:lnSpc>
              <a:spcAft>
                <a:spcPts val="0"/>
              </a:spcAft>
            </a:pPr>
            <a:r>
              <a:rPr lang="fr-FR" sz="1400" dirty="0">
                <a:solidFill>
                  <a:schemeClr val="tx1">
                    <a:lumMod val="50000"/>
                    <a:lumOff val="50000"/>
                  </a:schemeClr>
                </a:solidFill>
                <a:ea typeface="Times New Roman" panose="02020603050405020304" pitchFamily="18" charset="0"/>
                <a:cs typeface="Times New Roman" panose="02020603050405020304" pitchFamily="18" charset="0"/>
              </a:rPr>
              <a:t>C3.1 : Organiser son poste de travail</a:t>
            </a:r>
            <a:endParaRPr lang="fr-FR" sz="1400" dirty="0">
              <a:solidFill>
                <a:schemeClr val="tx1">
                  <a:lumMod val="50000"/>
                  <a:lumOff val="50000"/>
                </a:schemeClr>
              </a:solidFill>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tx1">
                    <a:lumMod val="50000"/>
                    <a:lumOff val="50000"/>
                  </a:schemeClr>
                </a:solidFill>
                <a:ea typeface="Times New Roman" panose="02020603050405020304" pitchFamily="18" charset="0"/>
                <a:cs typeface="Times New Roman" panose="02020603050405020304" pitchFamily="18" charset="0"/>
              </a:rPr>
              <a:t>C3.2 : Sécuriser son intervention </a:t>
            </a:r>
            <a:endParaRPr lang="fr-FR" sz="1400" dirty="0">
              <a:solidFill>
                <a:schemeClr val="tx1">
                  <a:lumMod val="50000"/>
                  <a:lumOff val="50000"/>
                </a:schemeClr>
              </a:solidFill>
              <a:ea typeface="Calibri" panose="020F0502020204030204" pitchFamily="34" charset="0"/>
              <a:cs typeface="Times New Roman" panose="02020603050405020304" pitchFamily="18" charset="0"/>
            </a:endParaRPr>
          </a:p>
          <a:p>
            <a:pPr>
              <a:lnSpc>
                <a:spcPct val="107000"/>
              </a:lnSpc>
              <a:spcAft>
                <a:spcPts val="0"/>
              </a:spcAft>
            </a:pPr>
            <a:r>
              <a:rPr lang="fr-FR" sz="1400" dirty="0">
                <a:solidFill>
                  <a:schemeClr val="tx1">
                    <a:lumMod val="50000"/>
                    <a:lumOff val="50000"/>
                  </a:schemeClr>
                </a:solidFill>
                <a:ea typeface="Times New Roman" panose="02020603050405020304" pitchFamily="18" charset="0"/>
                <a:cs typeface="Times New Roman" panose="02020603050405020304" pitchFamily="18" charset="0"/>
              </a:rPr>
              <a:t>C3.3 : </a:t>
            </a:r>
            <a:r>
              <a:rPr lang="fr-FR" sz="1400" dirty="0">
                <a:solidFill>
                  <a:schemeClr val="tx1">
                    <a:lumMod val="50000"/>
                    <a:lumOff val="50000"/>
                  </a:schemeClr>
                </a:solidFill>
                <a:ea typeface="Calibri" panose="020F0502020204030204" pitchFamily="34" charset="0"/>
                <a:cs typeface="Times New Roman" panose="02020603050405020304" pitchFamily="18" charset="0"/>
              </a:rPr>
              <a:t>Intervenir à proximité des réseaux</a:t>
            </a:r>
          </a:p>
          <a:p>
            <a:pPr>
              <a:lnSpc>
                <a:spcPct val="107000"/>
              </a:lnSpc>
              <a:spcAft>
                <a:spcPts val="0"/>
              </a:spcAft>
            </a:pPr>
            <a:r>
              <a:rPr lang="fr-FR" sz="1400" b="1" dirty="0">
                <a:solidFill>
                  <a:srgbClr val="009900"/>
                </a:solidFill>
                <a:ea typeface="Times New Roman" panose="02020603050405020304" pitchFamily="18" charset="0"/>
                <a:cs typeface="Times New Roman" panose="02020603050405020304" pitchFamily="18" charset="0"/>
              </a:rPr>
              <a:t>C3.4 : Effectuer la manutention de charges</a:t>
            </a:r>
            <a:endParaRPr lang="fr-FR" sz="1400" b="1" dirty="0">
              <a:solidFill>
                <a:srgbClr val="009900"/>
              </a:solidFill>
              <a:ea typeface="Calibri" panose="020F0502020204030204" pitchFamily="34" charset="0"/>
              <a:cs typeface="Times New Roman" panose="02020603050405020304" pitchFamily="18" charset="0"/>
            </a:endParaRPr>
          </a:p>
          <a:p>
            <a:pPr>
              <a:lnSpc>
                <a:spcPct val="107000"/>
              </a:lnSpc>
              <a:spcAft>
                <a:spcPts val="0"/>
              </a:spcAft>
            </a:pPr>
            <a:r>
              <a:rPr lang="fr-FR" sz="1400" b="1" dirty="0">
                <a:solidFill>
                  <a:srgbClr val="009900"/>
                </a:solidFill>
                <a:ea typeface="Times New Roman" panose="02020603050405020304" pitchFamily="18" charset="0"/>
                <a:cs typeface="Times New Roman" panose="02020603050405020304" pitchFamily="18" charset="0"/>
              </a:rPr>
              <a:t>C3.5 : Réceptionner les approvisionnements</a:t>
            </a:r>
            <a:endParaRPr lang="fr-FR" sz="1400" b="1" dirty="0">
              <a:solidFill>
                <a:srgbClr val="009900"/>
              </a:solidFill>
              <a:ea typeface="Calibri" panose="020F0502020204030204" pitchFamily="34" charset="0"/>
              <a:cs typeface="Times New Roman" panose="02020603050405020304" pitchFamily="18" charset="0"/>
            </a:endParaRPr>
          </a:p>
          <a:p>
            <a:pPr>
              <a:lnSpc>
                <a:spcPct val="107000"/>
              </a:lnSpc>
              <a:spcAft>
                <a:spcPts val="0"/>
              </a:spcAft>
            </a:pPr>
            <a:r>
              <a:rPr lang="fr-FR" sz="1400" b="1" dirty="0">
                <a:solidFill>
                  <a:srgbClr val="009900"/>
                </a:solidFill>
                <a:ea typeface="Times New Roman" panose="02020603050405020304" pitchFamily="18" charset="0"/>
                <a:cs typeface="Times New Roman" panose="02020603050405020304" pitchFamily="18" charset="0"/>
              </a:rPr>
              <a:t>C3.6 : Implanter et tracer un ouvrage simple</a:t>
            </a:r>
            <a:endParaRPr lang="fr-FR" sz="1400" b="1" dirty="0">
              <a:solidFill>
                <a:srgbClr val="009900"/>
              </a:solidFill>
              <a:ea typeface="Calibri" panose="020F0502020204030204" pitchFamily="34" charset="0"/>
              <a:cs typeface="Times New Roman" panose="02020603050405020304" pitchFamily="18" charset="0"/>
            </a:endParaRP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C3.7 : </a:t>
            </a:r>
            <a:r>
              <a:rPr lang="fr-FR" sz="1400" b="1" dirty="0">
                <a:solidFill>
                  <a:srgbClr val="006600"/>
                </a:solidFill>
                <a:ea typeface="Calibri" panose="020F0502020204030204" pitchFamily="34" charset="0"/>
                <a:cs typeface="Times New Roman" panose="02020603050405020304" pitchFamily="18" charset="0"/>
              </a:rPr>
              <a:t>Réaliser une structure de voirie</a:t>
            </a: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C3.8 : </a:t>
            </a:r>
            <a:r>
              <a:rPr lang="fr-FR" sz="1400" b="1" dirty="0">
                <a:solidFill>
                  <a:srgbClr val="006600"/>
                </a:solidFill>
                <a:ea typeface="Calibri" panose="020F0502020204030204" pitchFamily="34" charset="0"/>
                <a:cs typeface="Times New Roman" panose="02020603050405020304" pitchFamily="18" charset="0"/>
              </a:rPr>
              <a:t>Raccorder un réseau</a:t>
            </a: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C3.9 : </a:t>
            </a:r>
            <a:r>
              <a:rPr lang="fr-FR" sz="1400" b="1" dirty="0">
                <a:solidFill>
                  <a:srgbClr val="006600"/>
                </a:solidFill>
                <a:ea typeface="Calibri" panose="020F0502020204030204" pitchFamily="34" charset="0"/>
                <a:cs typeface="Times New Roman" panose="02020603050405020304" pitchFamily="18" charset="0"/>
              </a:rPr>
              <a:t>Poser des éléments structurants de voirie</a:t>
            </a: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C3.10 : </a:t>
            </a:r>
            <a:r>
              <a:rPr lang="fr-FR" sz="1400" b="1" dirty="0">
                <a:solidFill>
                  <a:srgbClr val="006600"/>
                </a:solidFill>
                <a:ea typeface="Calibri" panose="020F0502020204030204" pitchFamily="34" charset="0"/>
                <a:cs typeface="Times New Roman" panose="02020603050405020304" pitchFamily="18" charset="0"/>
              </a:rPr>
              <a:t>Réaliser des petits ouvrages maçonnés</a:t>
            </a: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C3.11 : </a:t>
            </a:r>
            <a:r>
              <a:rPr lang="fr-FR" sz="1400" b="1" dirty="0">
                <a:solidFill>
                  <a:srgbClr val="006600"/>
                </a:solidFill>
                <a:ea typeface="Calibri" panose="020F0502020204030204" pitchFamily="34" charset="0"/>
                <a:cs typeface="Times New Roman" panose="02020603050405020304" pitchFamily="18" charset="0"/>
              </a:rPr>
              <a:t>Réaliser un revêtement à base de liant hydraulique</a:t>
            </a:r>
          </a:p>
          <a:p>
            <a:pPr>
              <a:lnSpc>
                <a:spcPct val="107000"/>
              </a:lnSpc>
              <a:spcAft>
                <a:spcPts val="0"/>
              </a:spcAft>
            </a:pPr>
            <a:r>
              <a:rPr lang="fr-FR" sz="1400" b="1" dirty="0">
                <a:solidFill>
                  <a:srgbClr val="006600"/>
                </a:solidFill>
                <a:ea typeface="Times New Roman" panose="02020603050405020304" pitchFamily="18" charset="0"/>
                <a:cs typeface="Times New Roman" panose="02020603050405020304" pitchFamily="18" charset="0"/>
              </a:rPr>
              <a:t>C3.12 : </a:t>
            </a:r>
            <a:r>
              <a:rPr lang="fr-FR" sz="1400" b="1" dirty="0">
                <a:solidFill>
                  <a:srgbClr val="006600"/>
                </a:solidFill>
                <a:ea typeface="Calibri" panose="020F0502020204030204" pitchFamily="34" charset="0"/>
                <a:cs typeface="Times New Roman" panose="02020603050405020304" pitchFamily="18" charset="0"/>
              </a:rPr>
              <a:t>Réaliser un revêtement à base de liant bitumineux</a:t>
            </a:r>
          </a:p>
        </p:txBody>
      </p:sp>
      <p:sp>
        <p:nvSpPr>
          <p:cNvPr id="6" name="ZoneTexte 5">
            <a:extLst>
              <a:ext uri="{FF2B5EF4-FFF2-40B4-BE49-F238E27FC236}">
                <a16:creationId xmlns:a16="http://schemas.microsoft.com/office/drawing/2014/main" id="{A01E27D7-B46D-6545-9499-B8B6F1B44610}"/>
              </a:ext>
            </a:extLst>
          </p:cNvPr>
          <p:cNvSpPr txBox="1"/>
          <p:nvPr/>
        </p:nvSpPr>
        <p:spPr>
          <a:xfrm>
            <a:off x="340903" y="1817016"/>
            <a:ext cx="1502289" cy="338554"/>
          </a:xfrm>
          <a:prstGeom prst="rect">
            <a:avLst/>
          </a:prstGeom>
          <a:noFill/>
        </p:spPr>
        <p:txBody>
          <a:bodyPr wrap="square" rtlCol="0">
            <a:spAutoFit/>
          </a:bodyPr>
          <a:lstStyle/>
          <a:p>
            <a:r>
              <a:rPr lang="fr-FR" sz="1600" b="1" dirty="0">
                <a:latin typeface="+mj-lt"/>
              </a:rPr>
              <a:t>RÉALISER</a:t>
            </a:r>
          </a:p>
        </p:txBody>
      </p:sp>
      <p:sp>
        <p:nvSpPr>
          <p:cNvPr id="7" name="ZoneTexte 6">
            <a:extLst>
              <a:ext uri="{FF2B5EF4-FFF2-40B4-BE49-F238E27FC236}">
                <a16:creationId xmlns:a16="http://schemas.microsoft.com/office/drawing/2014/main" id="{048DB6AB-F3C6-8143-8FDD-C759C28519AE}"/>
              </a:ext>
            </a:extLst>
          </p:cNvPr>
          <p:cNvSpPr txBox="1"/>
          <p:nvPr/>
        </p:nvSpPr>
        <p:spPr>
          <a:xfrm>
            <a:off x="228971" y="4039521"/>
            <a:ext cx="1852450" cy="338554"/>
          </a:xfrm>
          <a:prstGeom prst="rect">
            <a:avLst/>
          </a:prstGeom>
          <a:noFill/>
        </p:spPr>
        <p:txBody>
          <a:bodyPr wrap="square" rtlCol="0">
            <a:spAutoFit/>
          </a:bodyPr>
          <a:lstStyle/>
          <a:p>
            <a:r>
              <a:rPr lang="fr-FR" sz="1600" b="1" dirty="0">
                <a:solidFill>
                  <a:schemeClr val="bg1">
                    <a:lumMod val="50000"/>
                  </a:schemeClr>
                </a:solidFill>
              </a:rPr>
              <a:t>CONTRÔLER</a:t>
            </a:r>
          </a:p>
        </p:txBody>
      </p:sp>
      <p:sp>
        <p:nvSpPr>
          <p:cNvPr id="8" name="Rectangle 7">
            <a:extLst>
              <a:ext uri="{FF2B5EF4-FFF2-40B4-BE49-F238E27FC236}">
                <a16:creationId xmlns:a16="http://schemas.microsoft.com/office/drawing/2014/main" id="{7A8ACAD6-9C7A-E141-BFF5-65A4E4CFEE08}"/>
              </a:ext>
            </a:extLst>
          </p:cNvPr>
          <p:cNvSpPr/>
          <p:nvPr/>
        </p:nvSpPr>
        <p:spPr>
          <a:xfrm>
            <a:off x="2054958" y="4000555"/>
            <a:ext cx="5742384" cy="549509"/>
          </a:xfrm>
          <a:prstGeom prst="rect">
            <a:avLst/>
          </a:prstGeom>
        </p:spPr>
        <p:txBody>
          <a:bodyPr wrap="square">
            <a:spAutoFit/>
          </a:bodyPr>
          <a:lstStyle/>
          <a:p>
            <a:pPr>
              <a:lnSpc>
                <a:spcPct val="107000"/>
              </a:lnSpc>
              <a:spcAft>
                <a:spcPts val="0"/>
              </a:spcAft>
            </a:pPr>
            <a:r>
              <a:rPr lang="fr-FR" sz="1400" dirty="0">
                <a:solidFill>
                  <a:schemeClr val="bg1">
                    <a:lumMod val="50000"/>
                  </a:schemeClr>
                </a:solidFill>
                <a:ea typeface="Times New Roman" panose="02020603050405020304" pitchFamily="18" charset="0"/>
                <a:cs typeface="Times New Roman" panose="02020603050405020304" pitchFamily="18" charset="0"/>
              </a:rPr>
              <a:t>C4.1 : </a:t>
            </a:r>
            <a:r>
              <a:rPr lang="fr-FR" sz="1400" dirty="0">
                <a:solidFill>
                  <a:schemeClr val="bg1">
                    <a:lumMod val="50000"/>
                  </a:schemeClr>
                </a:solidFill>
                <a:ea typeface="Calibri" panose="020F0502020204030204" pitchFamily="34" charset="0"/>
                <a:cs typeface="Times New Roman" panose="02020603050405020304" pitchFamily="18" charset="0"/>
              </a:rPr>
              <a:t>Effectuer des autocontrôles</a:t>
            </a:r>
          </a:p>
          <a:p>
            <a:pPr algn="just">
              <a:lnSpc>
                <a:spcPct val="115000"/>
              </a:lnSpc>
              <a:spcAft>
                <a:spcPts val="0"/>
              </a:spcAft>
            </a:pPr>
            <a:r>
              <a:rPr lang="fr-FR" sz="1400" dirty="0">
                <a:solidFill>
                  <a:schemeClr val="bg1">
                    <a:lumMod val="50000"/>
                  </a:schemeClr>
                </a:solidFill>
                <a:ea typeface="Times New Roman" panose="02020603050405020304" pitchFamily="18" charset="0"/>
                <a:cs typeface="Times New Roman" panose="02020603050405020304" pitchFamily="18" charset="0"/>
              </a:rPr>
              <a:t>C4.2 : </a:t>
            </a:r>
            <a:r>
              <a:rPr lang="fr-FR" sz="1400" dirty="0">
                <a:solidFill>
                  <a:schemeClr val="bg1">
                    <a:lumMod val="50000"/>
                  </a:schemeClr>
                </a:solidFill>
                <a:ea typeface="Calibri" panose="020F0502020204030204" pitchFamily="34" charset="0"/>
                <a:cs typeface="Times New Roman" panose="02020603050405020304" pitchFamily="18" charset="0"/>
              </a:rPr>
              <a:t>Participer aux opérations de contrôle</a:t>
            </a:r>
          </a:p>
        </p:txBody>
      </p:sp>
      <p:sp>
        <p:nvSpPr>
          <p:cNvPr id="9" name="Ellipse 8">
            <a:extLst>
              <a:ext uri="{FF2B5EF4-FFF2-40B4-BE49-F238E27FC236}">
                <a16:creationId xmlns:a16="http://schemas.microsoft.com/office/drawing/2014/main" id="{85BE107D-F52B-F743-A6E2-AD81930B1729}"/>
              </a:ext>
            </a:extLst>
          </p:cNvPr>
          <p:cNvSpPr/>
          <p:nvPr/>
        </p:nvSpPr>
        <p:spPr bwMode="auto">
          <a:xfrm>
            <a:off x="1856177" y="2672479"/>
            <a:ext cx="198781" cy="186915"/>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0" name="Ellipse 9">
            <a:extLst>
              <a:ext uri="{FF2B5EF4-FFF2-40B4-BE49-F238E27FC236}">
                <a16:creationId xmlns:a16="http://schemas.microsoft.com/office/drawing/2014/main" id="{EF195E15-9E37-1340-B330-99095745B516}"/>
              </a:ext>
            </a:extLst>
          </p:cNvPr>
          <p:cNvSpPr/>
          <p:nvPr/>
        </p:nvSpPr>
        <p:spPr bwMode="auto">
          <a:xfrm>
            <a:off x="1843192" y="2890875"/>
            <a:ext cx="198781" cy="186915"/>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1" name="Ellipse 10">
            <a:extLst>
              <a:ext uri="{FF2B5EF4-FFF2-40B4-BE49-F238E27FC236}">
                <a16:creationId xmlns:a16="http://schemas.microsoft.com/office/drawing/2014/main" id="{620A8EE5-AC36-CE41-9B92-38BBF3BD3321}"/>
              </a:ext>
            </a:extLst>
          </p:cNvPr>
          <p:cNvSpPr/>
          <p:nvPr/>
        </p:nvSpPr>
        <p:spPr bwMode="auto">
          <a:xfrm>
            <a:off x="1827651" y="3104754"/>
            <a:ext cx="267353" cy="251394"/>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2" name="Ellipse 11">
            <a:extLst>
              <a:ext uri="{FF2B5EF4-FFF2-40B4-BE49-F238E27FC236}">
                <a16:creationId xmlns:a16="http://schemas.microsoft.com/office/drawing/2014/main" id="{511F48A5-30C4-8B49-BF17-37973901E0B5}"/>
              </a:ext>
            </a:extLst>
          </p:cNvPr>
          <p:cNvSpPr/>
          <p:nvPr/>
        </p:nvSpPr>
        <p:spPr bwMode="auto">
          <a:xfrm>
            <a:off x="1856457" y="3391010"/>
            <a:ext cx="198501" cy="177170"/>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3" name="Ellipse 12">
            <a:extLst>
              <a:ext uri="{FF2B5EF4-FFF2-40B4-BE49-F238E27FC236}">
                <a16:creationId xmlns:a16="http://schemas.microsoft.com/office/drawing/2014/main" id="{08935D8A-60C8-D64B-B072-6B3AA807A647}"/>
              </a:ext>
            </a:extLst>
          </p:cNvPr>
          <p:cNvSpPr/>
          <p:nvPr/>
        </p:nvSpPr>
        <p:spPr bwMode="auto">
          <a:xfrm>
            <a:off x="1856457" y="3649618"/>
            <a:ext cx="198781" cy="186915"/>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4" name="Ellipse 13">
            <a:extLst>
              <a:ext uri="{FF2B5EF4-FFF2-40B4-BE49-F238E27FC236}">
                <a16:creationId xmlns:a16="http://schemas.microsoft.com/office/drawing/2014/main" id="{ACE6184A-78E6-2A4E-B925-128A4889D719}"/>
              </a:ext>
            </a:extLst>
          </p:cNvPr>
          <p:cNvSpPr/>
          <p:nvPr/>
        </p:nvSpPr>
        <p:spPr bwMode="auto">
          <a:xfrm>
            <a:off x="1856177" y="2449306"/>
            <a:ext cx="198781" cy="186915"/>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chemeClr val="tx1"/>
              </a:solidFill>
              <a:effectLst/>
            </a:endParaRPr>
          </a:p>
        </p:txBody>
      </p:sp>
      <p:sp>
        <p:nvSpPr>
          <p:cNvPr id="15" name="Bulle ronde 14">
            <a:extLst>
              <a:ext uri="{FF2B5EF4-FFF2-40B4-BE49-F238E27FC236}">
                <a16:creationId xmlns:a16="http://schemas.microsoft.com/office/drawing/2014/main" id="{6B7F779F-D9C7-924D-82F1-53AEFD37530E}"/>
              </a:ext>
            </a:extLst>
          </p:cNvPr>
          <p:cNvSpPr/>
          <p:nvPr/>
        </p:nvSpPr>
        <p:spPr bwMode="auto">
          <a:xfrm rot="21205198">
            <a:off x="413969" y="2431066"/>
            <a:ext cx="1101043" cy="1005235"/>
          </a:xfrm>
          <a:prstGeom prst="wedgeEllipseCallout">
            <a:avLst>
              <a:gd name="adj1" fmla="val -27517"/>
              <a:gd name="adj2" fmla="val 35766"/>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effectLst/>
                <a:latin typeface="+mj-lt"/>
              </a:rPr>
              <a:t>Points </a:t>
            </a:r>
            <a:br>
              <a:rPr kumimoji="0" lang="fr-FR" b="0" i="0" u="none" strike="noStrike" cap="none" normalizeH="0" baseline="0" dirty="0">
                <a:ln>
                  <a:noFill/>
                </a:ln>
                <a:effectLst/>
                <a:latin typeface="+mj-lt"/>
              </a:rPr>
            </a:br>
            <a:r>
              <a:rPr kumimoji="0" lang="fr-FR" b="0" i="0" u="none" strike="noStrike" cap="none" normalizeH="0" baseline="0" dirty="0">
                <a:ln>
                  <a:noFill/>
                </a:ln>
                <a:effectLst/>
                <a:latin typeface="+mj-lt"/>
              </a:rPr>
              <a:t>saillants</a:t>
            </a:r>
          </a:p>
        </p:txBody>
      </p:sp>
      <p:sp>
        <p:nvSpPr>
          <p:cNvPr id="16" name="Ellipse 15">
            <a:extLst>
              <a:ext uri="{FF2B5EF4-FFF2-40B4-BE49-F238E27FC236}">
                <a16:creationId xmlns:a16="http://schemas.microsoft.com/office/drawing/2014/main" id="{0AE3A142-87DB-204A-BDAA-546779F6FC95}"/>
              </a:ext>
            </a:extLst>
          </p:cNvPr>
          <p:cNvSpPr/>
          <p:nvPr/>
        </p:nvSpPr>
        <p:spPr bwMode="auto">
          <a:xfrm>
            <a:off x="1832973" y="1766467"/>
            <a:ext cx="267353" cy="251394"/>
          </a:xfrm>
          <a:prstGeom prst="ellipse">
            <a:avLst/>
          </a:prstGeom>
          <a:solidFill>
            <a:srgbClr val="009900"/>
          </a:solidFill>
          <a:ln w="9525" cap="flat" cmpd="sng" algn="ctr">
            <a:solidFill>
              <a:srgbClr val="0066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solidFill>
              <a:effectLst/>
            </a:endParaRPr>
          </a:p>
        </p:txBody>
      </p:sp>
      <p:sp>
        <p:nvSpPr>
          <p:cNvPr id="17" name="ZoneTexte 16">
            <a:extLst>
              <a:ext uri="{FF2B5EF4-FFF2-40B4-BE49-F238E27FC236}">
                <a16:creationId xmlns:a16="http://schemas.microsoft.com/office/drawing/2014/main" id="{6E32C18B-95DD-4341-A27A-1B4CB416A6A7}"/>
              </a:ext>
            </a:extLst>
          </p:cNvPr>
          <p:cNvSpPr txBox="1"/>
          <p:nvPr/>
        </p:nvSpPr>
        <p:spPr>
          <a:xfrm>
            <a:off x="812558" y="6110502"/>
            <a:ext cx="1852450" cy="461665"/>
          </a:xfrm>
          <a:prstGeom prst="rect">
            <a:avLst/>
          </a:prstGeom>
          <a:noFill/>
        </p:spPr>
        <p:txBody>
          <a:bodyPr wrap="square" rtlCol="0">
            <a:spAutoFit/>
          </a:bodyPr>
          <a:lstStyle/>
          <a:p>
            <a:r>
              <a:rPr lang="fr-FR" b="1" dirty="0">
                <a:solidFill>
                  <a:schemeClr val="bg1">
                    <a:lumMod val="50000"/>
                  </a:schemeClr>
                </a:solidFill>
                <a:latin typeface="+mj-lt"/>
              </a:rPr>
              <a:t>CONTRÔLER</a:t>
            </a:r>
          </a:p>
        </p:txBody>
      </p:sp>
      <p:sp>
        <p:nvSpPr>
          <p:cNvPr id="18" name="Rectangle 17">
            <a:extLst>
              <a:ext uri="{FF2B5EF4-FFF2-40B4-BE49-F238E27FC236}">
                <a16:creationId xmlns:a16="http://schemas.microsoft.com/office/drawing/2014/main" id="{C5DA2E76-5A25-CF40-8102-39B0C3B53357}"/>
              </a:ext>
            </a:extLst>
          </p:cNvPr>
          <p:cNvSpPr/>
          <p:nvPr/>
        </p:nvSpPr>
        <p:spPr>
          <a:xfrm>
            <a:off x="2736000" y="5998563"/>
            <a:ext cx="5742384" cy="638957"/>
          </a:xfrm>
          <a:prstGeom prst="rect">
            <a:avLst/>
          </a:prstGeom>
        </p:spPr>
        <p:txBody>
          <a:bodyPr wrap="square">
            <a:spAutoFit/>
          </a:bodyPr>
          <a:lstStyle/>
          <a:p>
            <a:pPr>
              <a:lnSpc>
                <a:spcPct val="107000"/>
              </a:lnSpc>
              <a:spcAft>
                <a:spcPts val="0"/>
              </a:spcAft>
            </a:pPr>
            <a:r>
              <a:rPr lang="fr-FR" sz="1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C4.1 : </a:t>
            </a:r>
            <a:r>
              <a:rPr lang="fr-FR" sz="16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Effectuer des autocontrôles</a:t>
            </a:r>
            <a:endParaRPr lang="fr-FR"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fr-FR" sz="1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C4.2 : </a:t>
            </a:r>
            <a:r>
              <a:rPr lang="fr-FR" sz="1600" dirty="0">
                <a:solidFill>
                  <a:schemeClr val="bg1">
                    <a:lumMod val="50000"/>
                  </a:schemeClr>
                </a:solidFill>
                <a:latin typeface="Arial" panose="020B0604020202020204" pitchFamily="34" charset="0"/>
                <a:ea typeface="Calibri" panose="020F0502020204030204" pitchFamily="34" charset="0"/>
                <a:cs typeface="Times New Roman" panose="02020603050405020304" pitchFamily="18" charset="0"/>
              </a:rPr>
              <a:t>Participer aux opérations de contrôle</a:t>
            </a:r>
            <a:endParaRPr lang="fr-FR" sz="160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29318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1174EA18-DC43-3247-80E1-320CF2CE3B7A}"/>
              </a:ext>
            </a:extLst>
          </p:cNvPr>
          <p:cNvSpPr/>
          <p:nvPr/>
        </p:nvSpPr>
        <p:spPr>
          <a:xfrm>
            <a:off x="1938020" y="1313666"/>
            <a:ext cx="5378824" cy="767133"/>
          </a:xfrm>
          <a:prstGeom prst="rect">
            <a:avLst/>
          </a:prstGeom>
        </p:spPr>
        <p:txBody>
          <a:bodyPr wrap="square">
            <a:spAutoFit/>
          </a:bodyPr>
          <a:lstStyle/>
          <a:p>
            <a:pPr marL="625475" indent="-625475">
              <a:lnSpc>
                <a:spcPct val="107000"/>
              </a:lnSpc>
              <a:spcAft>
                <a:spcPts val="0"/>
              </a:spcAft>
            </a:pPr>
            <a:r>
              <a:rPr lang="fr-FR" sz="1400" b="1"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C1.1 : Compléter et transmettre des documents </a:t>
            </a:r>
          </a:p>
          <a:p>
            <a:pPr>
              <a:lnSpc>
                <a:spcPct val="107000"/>
              </a:lnSpc>
              <a:spcAft>
                <a:spcPts val="0"/>
              </a:spcAft>
            </a:pPr>
            <a:r>
              <a:rPr lang="fr-FR" sz="1400" b="1"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C2.1 : Décoder un dossier technique</a:t>
            </a:r>
            <a:endParaRPr lang="fr-FR" sz="1400"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1400" b="1" dirty="0">
                <a:solidFill>
                  <a:schemeClr val="tx1">
                    <a:lumMod val="50000"/>
                    <a:lumOff val="50000"/>
                  </a:schemeClr>
                </a:solidFill>
                <a:latin typeface="Arial" panose="020B0604020202020204" pitchFamily="34" charset="0"/>
                <a:ea typeface="Times New Roman" panose="02020603050405020304" pitchFamily="18" charset="0"/>
                <a:cs typeface="Arial" panose="020B0604020202020204" pitchFamily="34" charset="0"/>
              </a:rPr>
              <a:t>C2.2 : Choisir des matériels et de l’outillage</a:t>
            </a:r>
            <a:endParaRPr lang="fr-FR" sz="1400" b="1" dirty="0">
              <a:solidFill>
                <a:schemeClr val="tx1">
                  <a:lumMod val="50000"/>
                  <a:lumOff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6FBCC65-D42C-7E41-B96A-1DD36F1A51D8}"/>
              </a:ext>
            </a:extLst>
          </p:cNvPr>
          <p:cNvSpPr/>
          <p:nvPr/>
        </p:nvSpPr>
        <p:spPr>
          <a:xfrm>
            <a:off x="1953177" y="2080799"/>
            <a:ext cx="5946348" cy="2385781"/>
          </a:xfrm>
          <a:prstGeom prst="rect">
            <a:avLst/>
          </a:prstGeom>
        </p:spPr>
        <p:txBody>
          <a:bodyPr wrap="square">
            <a:spAutoFit/>
          </a:bodyPr>
          <a:lstStyle/>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Times New Roman" panose="02020603050405020304" pitchFamily="18" charset="0"/>
              </a:rPr>
              <a:t>C2.3 : Déterminer des quantités de matériaux et d’éléments</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Times New Roman" panose="02020603050405020304" pitchFamily="18" charset="0"/>
              </a:rPr>
              <a:t>C3.1 : Organiser son poste de travail</a:t>
            </a:r>
            <a:endParaRPr lang="fr-FR" sz="1400" b="1" dirty="0">
              <a:solidFill>
                <a:srgbClr val="0099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Times New Roman" panose="02020603050405020304" pitchFamily="18" charset="0"/>
              </a:rPr>
              <a:t>C3.2 : Sécuriser son intervention</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C3.6 : Implanter et tracer un ouvrage simple</a:t>
            </a:r>
            <a:endPar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C3.7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Réaliser une structure de voirie</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C3.8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Raccorder un réseau</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C3.9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Poser des éléments structurants de voirie</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C3.10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Réaliser des petits ouvrages maçonnés</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C3.11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Réaliser un revêtement à base de liant hydraulique</a:t>
            </a:r>
          </a:p>
          <a:p>
            <a:pPr>
              <a:lnSpc>
                <a:spcPct val="107000"/>
              </a:lnSpc>
              <a:spcAft>
                <a:spcPts val="0"/>
              </a:spcAft>
            </a:pPr>
            <a:r>
              <a:rPr lang="fr-FR" sz="1400" b="1" dirty="0">
                <a:solidFill>
                  <a:srgbClr val="009900"/>
                </a:solidFill>
                <a:latin typeface="Arial" panose="020B0604020202020204" pitchFamily="34" charset="0"/>
                <a:ea typeface="Times New Roman" panose="02020603050405020304" pitchFamily="18" charset="0"/>
                <a:cs typeface="Arial" panose="020B0604020202020204" pitchFamily="34" charset="0"/>
              </a:rPr>
              <a:t>C3.12 : </a:t>
            </a:r>
            <a:r>
              <a:rPr lang="fr-FR" sz="1400" b="1" dirty="0">
                <a:solidFill>
                  <a:srgbClr val="009900"/>
                </a:solidFill>
                <a:latin typeface="Arial" panose="020B0604020202020204" pitchFamily="34" charset="0"/>
                <a:ea typeface="Calibri" panose="020F0502020204030204" pitchFamily="34" charset="0"/>
                <a:cs typeface="Arial" panose="020B0604020202020204" pitchFamily="34" charset="0"/>
              </a:rPr>
              <a:t>Réaliser un revêtement à base de liant bitumineux</a:t>
            </a:r>
            <a:endParaRPr lang="fr-FR" sz="1400" b="1" dirty="0">
              <a:solidFill>
                <a:srgbClr val="0099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3">
            <a:extLst>
              <a:ext uri="{FF2B5EF4-FFF2-40B4-BE49-F238E27FC236}">
                <a16:creationId xmlns:a16="http://schemas.microsoft.com/office/drawing/2014/main" id="{8E5A3325-6C88-3843-A268-7AA61B011414}"/>
              </a:ext>
            </a:extLst>
          </p:cNvPr>
          <p:cNvSpPr txBox="1">
            <a:spLocks noChangeArrowheads="1"/>
          </p:cNvSpPr>
          <p:nvPr/>
        </p:nvSpPr>
        <p:spPr bwMode="auto">
          <a:xfrm>
            <a:off x="2174890" y="490994"/>
            <a:ext cx="5472608" cy="613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fr-FR" sz="2800" b="1" kern="0" dirty="0"/>
              <a:t>Les épreuves professionnelles</a:t>
            </a:r>
            <a:endParaRPr lang="fr-FR" altLang="fr-FR" sz="1800" kern="0" dirty="0"/>
          </a:p>
        </p:txBody>
      </p:sp>
      <p:sp>
        <p:nvSpPr>
          <p:cNvPr id="7" name="ZoneTexte 6">
            <a:extLst>
              <a:ext uri="{FF2B5EF4-FFF2-40B4-BE49-F238E27FC236}">
                <a16:creationId xmlns:a16="http://schemas.microsoft.com/office/drawing/2014/main" id="{872AD987-66CC-344F-9985-813E128FE34D}"/>
              </a:ext>
            </a:extLst>
          </p:cNvPr>
          <p:cNvSpPr txBox="1"/>
          <p:nvPr/>
        </p:nvSpPr>
        <p:spPr>
          <a:xfrm>
            <a:off x="705799" y="1369478"/>
            <a:ext cx="1247377" cy="523220"/>
          </a:xfrm>
          <a:prstGeom prst="rect">
            <a:avLst/>
          </a:prstGeom>
          <a:noFill/>
        </p:spPr>
        <p:txBody>
          <a:bodyPr wrap="square" rtlCol="0">
            <a:spAutoFit/>
          </a:bodyPr>
          <a:lstStyle/>
          <a:p>
            <a:pPr algn="ctr"/>
            <a:r>
              <a:rPr lang="fr-FR" sz="1400" b="1" dirty="0"/>
              <a:t>EP1 </a:t>
            </a:r>
          </a:p>
          <a:p>
            <a:r>
              <a:rPr lang="fr-FR" sz="1400" b="1" dirty="0"/>
              <a:t>(UP1 – BC1) </a:t>
            </a:r>
          </a:p>
        </p:txBody>
      </p:sp>
      <p:sp>
        <p:nvSpPr>
          <p:cNvPr id="8" name="ZoneTexte 7">
            <a:extLst>
              <a:ext uri="{FF2B5EF4-FFF2-40B4-BE49-F238E27FC236}">
                <a16:creationId xmlns:a16="http://schemas.microsoft.com/office/drawing/2014/main" id="{974CF9DD-7C3A-E347-8A20-9DA6E1345717}"/>
              </a:ext>
            </a:extLst>
          </p:cNvPr>
          <p:cNvSpPr txBox="1"/>
          <p:nvPr/>
        </p:nvSpPr>
        <p:spPr>
          <a:xfrm>
            <a:off x="782350" y="3306888"/>
            <a:ext cx="1254249" cy="523220"/>
          </a:xfrm>
          <a:prstGeom prst="rect">
            <a:avLst/>
          </a:prstGeom>
          <a:noFill/>
        </p:spPr>
        <p:txBody>
          <a:bodyPr wrap="square" rtlCol="0">
            <a:spAutoFit/>
          </a:bodyPr>
          <a:lstStyle/>
          <a:p>
            <a:pPr algn="ctr"/>
            <a:r>
              <a:rPr lang="fr-FR" sz="1400" b="1" dirty="0">
                <a:latin typeface="+mj-lt"/>
              </a:rPr>
              <a:t>EP2 </a:t>
            </a:r>
          </a:p>
          <a:p>
            <a:r>
              <a:rPr lang="fr-FR" sz="1400" b="1" dirty="0">
                <a:latin typeface="+mj-lt"/>
              </a:rPr>
              <a:t>(UP2 – BC2) </a:t>
            </a:r>
          </a:p>
        </p:txBody>
      </p:sp>
    </p:spTree>
    <p:extLst>
      <p:ext uri="{BB962C8B-B14F-4D97-AF65-F5344CB8AC3E}">
        <p14:creationId xmlns:p14="http://schemas.microsoft.com/office/powerpoint/2010/main" val="2133633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4" name="Rectangle 3">
            <a:extLst>
              <a:ext uri="{FF2B5EF4-FFF2-40B4-BE49-F238E27FC236}">
                <a16:creationId xmlns:a16="http://schemas.microsoft.com/office/drawing/2014/main" id="{655EFBE9-49B8-9F46-9013-C04B771DBC91}"/>
              </a:ext>
            </a:extLst>
          </p:cNvPr>
          <p:cNvSpPr/>
          <p:nvPr/>
        </p:nvSpPr>
        <p:spPr>
          <a:xfrm>
            <a:off x="2008072" y="2159496"/>
            <a:ext cx="4508144" cy="1409681"/>
          </a:xfrm>
          <a:prstGeom prst="rect">
            <a:avLst/>
          </a:prstGeom>
        </p:spPr>
        <p:txBody>
          <a:bodyPr wrap="square">
            <a:spAutoFit/>
          </a:bodyPr>
          <a:lstStyle/>
          <a:p>
            <a:pPr>
              <a:lnSpc>
                <a:spcPct val="107000"/>
              </a:lnSpc>
              <a:spcAft>
                <a:spcPts val="0"/>
              </a:spcAft>
            </a:pPr>
            <a:r>
              <a:rPr lang="fr-FR" sz="1600" b="1"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C1.2 : Échanger et rendre compte oralement </a:t>
            </a:r>
          </a:p>
          <a:p>
            <a:pPr>
              <a:lnSpc>
                <a:spcPct val="107000"/>
              </a:lnSpc>
              <a:spcAft>
                <a:spcPts val="0"/>
              </a:spcAft>
            </a:pPr>
            <a:r>
              <a:rPr lang="fr-FR" sz="1600" b="1" dirty="0">
                <a:solidFill>
                  <a:srgbClr val="006600"/>
                </a:solidFill>
                <a:latin typeface="Arial" panose="020B0604020202020204" pitchFamily="34" charset="0"/>
                <a:ea typeface="Times New Roman" panose="02020603050405020304" pitchFamily="18" charset="0"/>
                <a:cs typeface="Arial" panose="020B0604020202020204" pitchFamily="34" charset="0"/>
              </a:rPr>
              <a:t>C3.3 : </a:t>
            </a:r>
            <a:r>
              <a:rPr lang="fr-FR" sz="1600" b="1" dirty="0">
                <a:solidFill>
                  <a:srgbClr val="006600"/>
                </a:solidFill>
                <a:latin typeface="Arial" panose="020B0604020202020204" pitchFamily="34" charset="0"/>
                <a:ea typeface="Calibri" panose="020F0502020204030204" pitchFamily="34" charset="0"/>
                <a:cs typeface="Arial" panose="020B0604020202020204" pitchFamily="34" charset="0"/>
              </a:rPr>
              <a:t>Intervenir à proximité des réseaux</a:t>
            </a:r>
          </a:p>
          <a:p>
            <a:pPr>
              <a:lnSpc>
                <a:spcPct val="107000"/>
              </a:lnSpc>
              <a:spcAft>
                <a:spcPts val="0"/>
              </a:spcAft>
            </a:pPr>
            <a:r>
              <a:rPr lang="fr-FR" sz="1600" b="1" dirty="0">
                <a:solidFill>
                  <a:srgbClr val="006600"/>
                </a:solidFill>
                <a:latin typeface="Arial" panose="020B0604020202020204" pitchFamily="34" charset="0"/>
                <a:ea typeface="Times New Roman" panose="02020603050405020304" pitchFamily="18" charset="0"/>
                <a:cs typeface="Arial" panose="020B0604020202020204" pitchFamily="34" charset="0"/>
              </a:rPr>
              <a:t>C3.4 : Effectuer la manutention de charges</a:t>
            </a:r>
            <a:endParaRPr lang="fr-FR" sz="1600" b="1" dirty="0">
              <a:solidFill>
                <a:srgbClr val="0066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fr-FR" sz="1600" b="1" dirty="0">
                <a:solidFill>
                  <a:srgbClr val="006600"/>
                </a:solidFill>
                <a:latin typeface="Arial" panose="020B0604020202020204" pitchFamily="34" charset="0"/>
                <a:ea typeface="Times New Roman" panose="02020603050405020304" pitchFamily="18" charset="0"/>
                <a:cs typeface="Arial" panose="020B0604020202020204" pitchFamily="34" charset="0"/>
              </a:rPr>
              <a:t>C3.5 : Réceptionner les approvisionnements</a:t>
            </a:r>
          </a:p>
          <a:p>
            <a:pPr>
              <a:lnSpc>
                <a:spcPct val="107000"/>
              </a:lnSpc>
              <a:spcAft>
                <a:spcPts val="0"/>
              </a:spcAft>
            </a:pPr>
            <a:r>
              <a:rPr lang="fr-FR" sz="1600" b="1" dirty="0">
                <a:solidFill>
                  <a:srgbClr val="006600"/>
                </a:solidFill>
                <a:latin typeface="Arial" panose="020B0604020202020204" pitchFamily="34" charset="0"/>
                <a:ea typeface="Times New Roman" panose="02020603050405020304" pitchFamily="18" charset="0"/>
                <a:cs typeface="Times New Roman" panose="02020603050405020304" pitchFamily="18" charset="0"/>
              </a:rPr>
              <a:t>C4.2 : </a:t>
            </a:r>
            <a:r>
              <a:rPr lang="fr-FR" sz="1600" b="1" dirty="0">
                <a:solidFill>
                  <a:srgbClr val="006600"/>
                </a:solidFill>
                <a:latin typeface="Arial" panose="020B0604020202020204" pitchFamily="34" charset="0"/>
                <a:ea typeface="Calibri" panose="020F0502020204030204" pitchFamily="34" charset="0"/>
                <a:cs typeface="Times New Roman" panose="02020603050405020304" pitchFamily="18" charset="0"/>
              </a:rPr>
              <a:t>Participer aux opérations de contrôle</a:t>
            </a:r>
            <a:endParaRPr lang="fr-FR" sz="16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26554DE-BE27-4E42-BA86-F9D7DD562868}"/>
              </a:ext>
            </a:extLst>
          </p:cNvPr>
          <p:cNvSpPr txBox="1">
            <a:spLocks noChangeArrowheads="1"/>
          </p:cNvSpPr>
          <p:nvPr/>
        </p:nvSpPr>
        <p:spPr bwMode="auto">
          <a:xfrm>
            <a:off x="1979712" y="699542"/>
            <a:ext cx="5901308" cy="613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fr-FR" sz="2800" b="1" kern="0" dirty="0"/>
              <a:t>L</a:t>
            </a:r>
            <a:r>
              <a:rPr lang="fr-FR" sz="2400" b="1" kern="0" dirty="0"/>
              <a:t>es épreuves professionnelles</a:t>
            </a:r>
            <a:endParaRPr lang="fr-FR" altLang="fr-FR" sz="2400" kern="0" dirty="0"/>
          </a:p>
        </p:txBody>
      </p:sp>
      <p:sp>
        <p:nvSpPr>
          <p:cNvPr id="6" name="ZoneTexte 5">
            <a:extLst>
              <a:ext uri="{FF2B5EF4-FFF2-40B4-BE49-F238E27FC236}">
                <a16:creationId xmlns:a16="http://schemas.microsoft.com/office/drawing/2014/main" id="{6D8E264B-97FE-DC4E-99A7-94301675AC1A}"/>
              </a:ext>
            </a:extLst>
          </p:cNvPr>
          <p:cNvSpPr txBox="1"/>
          <p:nvPr/>
        </p:nvSpPr>
        <p:spPr>
          <a:xfrm>
            <a:off x="360000" y="2556559"/>
            <a:ext cx="1440855" cy="615553"/>
          </a:xfrm>
          <a:prstGeom prst="rect">
            <a:avLst/>
          </a:prstGeom>
          <a:noFill/>
        </p:spPr>
        <p:txBody>
          <a:bodyPr wrap="square" rtlCol="0">
            <a:spAutoFit/>
          </a:bodyPr>
          <a:lstStyle/>
          <a:p>
            <a:pPr algn="ctr"/>
            <a:r>
              <a:rPr lang="fr-FR" b="1" dirty="0">
                <a:latin typeface="+mj-lt"/>
              </a:rPr>
              <a:t>EP3 </a:t>
            </a:r>
          </a:p>
          <a:p>
            <a:r>
              <a:rPr lang="fr-FR" sz="1600" b="1" dirty="0">
                <a:latin typeface="+mj-lt"/>
              </a:rPr>
              <a:t>(UP3 – BC3) </a:t>
            </a:r>
          </a:p>
        </p:txBody>
      </p:sp>
    </p:spTree>
    <p:extLst>
      <p:ext uri="{BB962C8B-B14F-4D97-AF65-F5344CB8AC3E}">
        <p14:creationId xmlns:p14="http://schemas.microsoft.com/office/powerpoint/2010/main" val="1245706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30521185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object 3">
            <a:extLst>
              <a:ext uri="{FF2B5EF4-FFF2-40B4-BE49-F238E27FC236}">
                <a16:creationId xmlns:a16="http://schemas.microsoft.com/office/drawing/2014/main" id="{C8EBD34C-2191-4243-8B1F-33CF96A1413E}"/>
              </a:ext>
            </a:extLst>
          </p:cNvPr>
          <p:cNvSpPr txBox="1">
            <a:spLocks/>
          </p:cNvSpPr>
          <p:nvPr/>
        </p:nvSpPr>
        <p:spPr bwMode="gray">
          <a:xfrm>
            <a:off x="5325746" y="555526"/>
            <a:ext cx="3494726" cy="1120820"/>
          </a:xfrm>
          <a:prstGeom prst="rect">
            <a:avLst/>
          </a:prstGeom>
          <a:ln>
            <a:solidFill>
              <a:schemeClr val="tx1">
                <a:alpha val="0"/>
              </a:schemeClr>
            </a:solidFill>
          </a:ln>
        </p:spPr>
        <p:txBody>
          <a:bodyPr vert="horz" wrap="square" lIns="0" tIns="12700" rIns="0" bIns="0" rtlCol="0" anchor="t" anchorCtr="0">
            <a:spAutoFit/>
          </a:bodyPr>
          <a:lstStyle>
            <a:lvl1pPr algn="l" defTabSz="914400" rtl="0" eaLnBrk="1" latinLnBrk="0" hangingPunct="1">
              <a:lnSpc>
                <a:spcPct val="90000"/>
              </a:lnSpc>
              <a:spcBef>
                <a:spcPct val="0"/>
              </a:spcBef>
              <a:buNone/>
              <a:defRPr sz="100" b="1" kern="1200">
                <a:solidFill>
                  <a:schemeClr val="tx1">
                    <a:alpha val="0"/>
                  </a:schemeClr>
                </a:solidFill>
                <a:latin typeface="+mj-lt"/>
                <a:ea typeface="+mj-ea"/>
                <a:cs typeface="+mj-cs"/>
              </a:defRPr>
            </a:lvl1pPr>
          </a:lstStyle>
          <a:p>
            <a:pPr marL="12700">
              <a:lnSpc>
                <a:spcPct val="100000"/>
              </a:lnSpc>
              <a:spcBef>
                <a:spcPts val="100"/>
              </a:spcBef>
            </a:pPr>
            <a:r>
              <a:rPr lang="fr-FR" sz="3600" spc="-20" dirty="0">
                <a:solidFill>
                  <a:srgbClr val="001F5F"/>
                </a:solidFill>
              </a:rPr>
              <a:t>Rénovation</a:t>
            </a:r>
            <a:r>
              <a:rPr lang="fr-FR" sz="3600" spc="-35" dirty="0">
                <a:solidFill>
                  <a:srgbClr val="001F5F"/>
                </a:solidFill>
              </a:rPr>
              <a:t> </a:t>
            </a:r>
            <a:r>
              <a:rPr lang="fr-FR" sz="3600" dirty="0">
                <a:solidFill>
                  <a:srgbClr val="001F5F"/>
                </a:solidFill>
              </a:rPr>
              <a:t>du</a:t>
            </a:r>
            <a:r>
              <a:rPr lang="fr-FR" sz="3600" spc="-20" dirty="0">
                <a:solidFill>
                  <a:srgbClr val="001F5F"/>
                </a:solidFill>
              </a:rPr>
              <a:t> </a:t>
            </a:r>
            <a:r>
              <a:rPr lang="fr-FR" sz="3600" spc="-5" dirty="0">
                <a:solidFill>
                  <a:srgbClr val="001F5F"/>
                </a:solidFill>
              </a:rPr>
              <a:t>CAP Maçon</a:t>
            </a:r>
            <a:endParaRPr lang="fr-FR" sz="3600" dirty="0"/>
          </a:p>
        </p:txBody>
      </p:sp>
      <p:grpSp>
        <p:nvGrpSpPr>
          <p:cNvPr id="21" name="Groupe 20">
            <a:extLst>
              <a:ext uri="{FF2B5EF4-FFF2-40B4-BE49-F238E27FC236}">
                <a16:creationId xmlns:a16="http://schemas.microsoft.com/office/drawing/2014/main" id="{836FC33C-40E8-6143-85A5-6892CC9F3C22}"/>
              </a:ext>
            </a:extLst>
          </p:cNvPr>
          <p:cNvGrpSpPr/>
          <p:nvPr/>
        </p:nvGrpSpPr>
        <p:grpSpPr>
          <a:xfrm>
            <a:off x="360000" y="141568"/>
            <a:ext cx="5126812" cy="4590422"/>
            <a:chOff x="360000" y="141568"/>
            <a:chExt cx="5126812" cy="4590422"/>
          </a:xfrm>
        </p:grpSpPr>
        <p:pic>
          <p:nvPicPr>
            <p:cNvPr id="22" name="Image 21" descr="Une image contenant montagne, extérieur&#10;&#10;Description générée automatiquement">
              <a:extLst>
                <a:ext uri="{FF2B5EF4-FFF2-40B4-BE49-F238E27FC236}">
                  <a16:creationId xmlns:a16="http://schemas.microsoft.com/office/drawing/2014/main" id="{E28678B6-F738-A541-AC53-C6456154F210}"/>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23" name="Image 22" descr="Une image contenant pierre&#10;&#10;Description générée automatiquement">
              <a:extLst>
                <a:ext uri="{FF2B5EF4-FFF2-40B4-BE49-F238E27FC236}">
                  <a16:creationId xmlns:a16="http://schemas.microsoft.com/office/drawing/2014/main" id="{D58B6694-8D5A-2D4D-8D61-D9E17ACEE3D6}"/>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24" name="Image 23">
              <a:extLst>
                <a:ext uri="{FF2B5EF4-FFF2-40B4-BE49-F238E27FC236}">
                  <a16:creationId xmlns:a16="http://schemas.microsoft.com/office/drawing/2014/main" id="{8014E406-4218-E348-9C49-F0E389BB3EF9}"/>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25" name="Image 24" descr="Une image contenant terrain, ciel, extérieur, bâtiment&#10;&#10;Description générée automatiquement">
              <a:extLst>
                <a:ext uri="{FF2B5EF4-FFF2-40B4-BE49-F238E27FC236}">
                  <a16:creationId xmlns:a16="http://schemas.microsoft.com/office/drawing/2014/main" id="{E3206C5E-E226-964A-A2C3-3C7A8C3BF5BA}"/>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26" name="Image 25" descr="Une image contenant extérieur, ciel, bâtiment, vieux&#10;&#10;Description générée automatiquement">
              <a:extLst>
                <a:ext uri="{FF2B5EF4-FFF2-40B4-BE49-F238E27FC236}">
                  <a16:creationId xmlns:a16="http://schemas.microsoft.com/office/drawing/2014/main" id="{A1A56345-7614-7F4F-819D-01ADDD0AB313}"/>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sp>
        <p:nvSpPr>
          <p:cNvPr id="11" name="Espace réservé du pied de page 2">
            <a:extLst>
              <a:ext uri="{FF2B5EF4-FFF2-40B4-BE49-F238E27FC236}">
                <a16:creationId xmlns:a16="http://schemas.microsoft.com/office/drawing/2014/main" id="{A92E8280-FE4B-8D41-BE3D-D257111FFBB4}"/>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4095695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pSp>
        <p:nvGrpSpPr>
          <p:cNvPr id="7" name="Groupe 6">
            <a:extLst>
              <a:ext uri="{FF2B5EF4-FFF2-40B4-BE49-F238E27FC236}">
                <a16:creationId xmlns:a16="http://schemas.microsoft.com/office/drawing/2014/main" id="{46FB87E5-66C9-974E-A64B-6176465104AD}"/>
              </a:ext>
            </a:extLst>
          </p:cNvPr>
          <p:cNvGrpSpPr/>
          <p:nvPr/>
        </p:nvGrpSpPr>
        <p:grpSpPr>
          <a:xfrm>
            <a:off x="377526" y="1589205"/>
            <a:ext cx="1889716" cy="2232248"/>
            <a:chOff x="360000" y="141568"/>
            <a:chExt cx="5126812" cy="4590422"/>
          </a:xfrm>
        </p:grpSpPr>
        <p:pic>
          <p:nvPicPr>
            <p:cNvPr id="6" name="Image 5" descr="Une image contenant montagne, extérieur&#10;&#10;Description générée automatiquement">
              <a:extLst>
                <a:ext uri="{FF2B5EF4-FFF2-40B4-BE49-F238E27FC236}">
                  <a16:creationId xmlns:a16="http://schemas.microsoft.com/office/drawing/2014/main" id="{11A42567-6626-4744-B806-B5AF9E205076}"/>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10" name="Image 9" descr="Une image contenant pierre&#10;&#10;Description générée automatiquement">
              <a:extLst>
                <a:ext uri="{FF2B5EF4-FFF2-40B4-BE49-F238E27FC236}">
                  <a16:creationId xmlns:a16="http://schemas.microsoft.com/office/drawing/2014/main" id="{04BD28B0-F90D-1847-B8C6-BB287D5E8063}"/>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14" name="Image 13">
              <a:extLst>
                <a:ext uri="{FF2B5EF4-FFF2-40B4-BE49-F238E27FC236}">
                  <a16:creationId xmlns:a16="http://schemas.microsoft.com/office/drawing/2014/main" id="{26ED8D64-A620-7948-AA52-20345A7DDEA3}"/>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16" name="Image 15" descr="Une image contenant terrain, ciel, extérieur, bâtiment&#10;&#10;Description générée automatiquement">
              <a:extLst>
                <a:ext uri="{FF2B5EF4-FFF2-40B4-BE49-F238E27FC236}">
                  <a16:creationId xmlns:a16="http://schemas.microsoft.com/office/drawing/2014/main" id="{E4CD92CC-CC88-5B4E-AA1D-4C3C5053CFE8}"/>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20" name="Image 19" descr="Une image contenant extérieur, ciel, bâtiment, vieux&#10;&#10;Description générée automatiquement">
              <a:extLst>
                <a:ext uri="{FF2B5EF4-FFF2-40B4-BE49-F238E27FC236}">
                  <a16:creationId xmlns:a16="http://schemas.microsoft.com/office/drawing/2014/main" id="{48ED550F-375D-8348-BF10-0A19119B8D10}"/>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sp>
        <p:nvSpPr>
          <p:cNvPr id="15" name="ZoneTexte 14">
            <a:extLst>
              <a:ext uri="{FF2B5EF4-FFF2-40B4-BE49-F238E27FC236}">
                <a16:creationId xmlns:a16="http://schemas.microsoft.com/office/drawing/2014/main" id="{02EFBBC6-2222-F540-B00C-71E60A664B1B}"/>
              </a:ext>
            </a:extLst>
          </p:cNvPr>
          <p:cNvSpPr txBox="1"/>
          <p:nvPr/>
        </p:nvSpPr>
        <p:spPr>
          <a:xfrm>
            <a:off x="3779912" y="146510"/>
            <a:ext cx="3096344" cy="369332"/>
          </a:xfrm>
          <a:prstGeom prst="rect">
            <a:avLst/>
          </a:prstGeom>
          <a:noFill/>
        </p:spPr>
        <p:txBody>
          <a:bodyPr wrap="square">
            <a:spAutoFit/>
          </a:bodyPr>
          <a:lstStyle/>
          <a:p>
            <a:r>
              <a:rPr lang="fr-FR" b="1" dirty="0"/>
              <a:t>Orientations d’évolution</a:t>
            </a:r>
          </a:p>
        </p:txBody>
      </p:sp>
      <p:sp>
        <p:nvSpPr>
          <p:cNvPr id="5" name="ZoneTexte 4">
            <a:extLst>
              <a:ext uri="{FF2B5EF4-FFF2-40B4-BE49-F238E27FC236}">
                <a16:creationId xmlns:a16="http://schemas.microsoft.com/office/drawing/2014/main" id="{ED617166-B48A-0A46-A0FE-27C87C42E2A8}"/>
              </a:ext>
            </a:extLst>
          </p:cNvPr>
          <p:cNvSpPr txBox="1"/>
          <p:nvPr/>
        </p:nvSpPr>
        <p:spPr>
          <a:xfrm>
            <a:off x="2472013" y="692542"/>
            <a:ext cx="6462630" cy="584775"/>
          </a:xfrm>
          <a:prstGeom prst="rect">
            <a:avLst/>
          </a:prstGeom>
          <a:solidFill>
            <a:srgbClr val="FF8B06"/>
          </a:solidFill>
          <a:ln w="19050">
            <a:noFill/>
          </a:ln>
        </p:spPr>
        <p:txBody>
          <a:bodyPr wrap="square" rtlCol="0">
            <a:spAutoFit/>
          </a:bodyPr>
          <a:lstStyle/>
          <a:p>
            <a:pPr marL="91440">
              <a:lnSpc>
                <a:spcPct val="100000"/>
              </a:lnSpc>
              <a:spcBef>
                <a:spcPts val="250"/>
              </a:spcBef>
            </a:pPr>
            <a:r>
              <a:rPr lang="fr-FR" sz="1600" spc="-5" dirty="0">
                <a:solidFill>
                  <a:schemeClr val="bg1"/>
                </a:solidFill>
                <a:latin typeface="+mj-lt"/>
                <a:cs typeface="Calibri"/>
              </a:rPr>
              <a:t>Développement</a:t>
            </a:r>
            <a:r>
              <a:rPr lang="fr-FR" sz="1600" spc="5" dirty="0">
                <a:solidFill>
                  <a:schemeClr val="bg1"/>
                </a:solidFill>
                <a:latin typeface="+mj-lt"/>
                <a:cs typeface="Calibri"/>
              </a:rPr>
              <a:t> </a:t>
            </a:r>
            <a:r>
              <a:rPr lang="fr-FR" sz="1600" spc="-20" dirty="0">
                <a:solidFill>
                  <a:schemeClr val="bg1"/>
                </a:solidFill>
                <a:latin typeface="+mj-lt"/>
                <a:cs typeface="Calibri"/>
              </a:rPr>
              <a:t>d’apports</a:t>
            </a:r>
            <a:r>
              <a:rPr lang="fr-FR" sz="1600" spc="20" dirty="0">
                <a:solidFill>
                  <a:schemeClr val="bg1"/>
                </a:solidFill>
                <a:latin typeface="+mj-lt"/>
                <a:cs typeface="Calibri"/>
              </a:rPr>
              <a:t> </a:t>
            </a:r>
            <a:r>
              <a:rPr lang="fr-FR" sz="1600" spc="-5" dirty="0">
                <a:solidFill>
                  <a:schemeClr val="bg1"/>
                </a:solidFill>
                <a:latin typeface="+mj-lt"/>
                <a:cs typeface="Calibri"/>
              </a:rPr>
              <a:t>liés</a:t>
            </a:r>
            <a:r>
              <a:rPr lang="fr-FR" sz="1600" spc="10" dirty="0">
                <a:solidFill>
                  <a:schemeClr val="bg1"/>
                </a:solidFill>
                <a:latin typeface="+mj-lt"/>
                <a:cs typeface="Calibri"/>
              </a:rPr>
              <a:t> </a:t>
            </a:r>
            <a:r>
              <a:rPr lang="fr-FR" sz="1600" dirty="0">
                <a:solidFill>
                  <a:schemeClr val="bg1"/>
                </a:solidFill>
                <a:latin typeface="+mj-lt"/>
                <a:cs typeface="Calibri"/>
              </a:rPr>
              <a:t>à</a:t>
            </a:r>
            <a:r>
              <a:rPr lang="fr-FR" sz="1600" spc="15" dirty="0">
                <a:solidFill>
                  <a:schemeClr val="bg1"/>
                </a:solidFill>
                <a:latin typeface="+mj-lt"/>
                <a:cs typeface="Calibri"/>
              </a:rPr>
              <a:t> </a:t>
            </a:r>
            <a:r>
              <a:rPr lang="fr-FR" sz="1600" spc="-5" dirty="0">
                <a:solidFill>
                  <a:schemeClr val="bg1"/>
                </a:solidFill>
                <a:latin typeface="+mj-lt"/>
                <a:cs typeface="Calibri"/>
              </a:rPr>
              <a:t>l’</a:t>
            </a:r>
            <a:r>
              <a:rPr lang="fr-FR" sz="1600" b="1" spc="-5" dirty="0" err="1">
                <a:solidFill>
                  <a:schemeClr val="bg1"/>
                </a:solidFill>
                <a:latin typeface="+mj-lt"/>
                <a:cs typeface="Calibri"/>
              </a:rPr>
              <a:t>éco-construction</a:t>
            </a:r>
            <a:r>
              <a:rPr lang="fr-FR" sz="1600" spc="-5" dirty="0">
                <a:solidFill>
                  <a:schemeClr val="bg1"/>
                </a:solidFill>
                <a:latin typeface="+mj-lt"/>
                <a:cs typeface="Calibri"/>
              </a:rPr>
              <a:t>,</a:t>
            </a:r>
            <a:r>
              <a:rPr lang="fr-FR" sz="1600" spc="-25" dirty="0">
                <a:solidFill>
                  <a:schemeClr val="bg1"/>
                </a:solidFill>
                <a:latin typeface="+mj-lt"/>
                <a:cs typeface="Calibri"/>
              </a:rPr>
              <a:t> </a:t>
            </a:r>
            <a:r>
              <a:rPr lang="fr-FR" sz="1600" dirty="0">
                <a:solidFill>
                  <a:schemeClr val="bg1"/>
                </a:solidFill>
                <a:latin typeface="+mj-lt"/>
                <a:cs typeface="Calibri"/>
              </a:rPr>
              <a:t>à la</a:t>
            </a:r>
            <a:r>
              <a:rPr lang="fr-FR" sz="1600" spc="20" dirty="0">
                <a:solidFill>
                  <a:schemeClr val="bg1"/>
                </a:solidFill>
                <a:latin typeface="+mj-lt"/>
                <a:cs typeface="Calibri"/>
              </a:rPr>
              <a:t> </a:t>
            </a:r>
            <a:r>
              <a:rPr lang="fr-FR" sz="1600" spc="-10" dirty="0">
                <a:solidFill>
                  <a:schemeClr val="bg1"/>
                </a:solidFill>
                <a:latin typeface="+mj-lt"/>
                <a:cs typeface="Calibri"/>
              </a:rPr>
              <a:t>construction</a:t>
            </a:r>
            <a:r>
              <a:rPr lang="fr-FR" sz="1600" spc="25" dirty="0">
                <a:solidFill>
                  <a:schemeClr val="bg1"/>
                </a:solidFill>
                <a:latin typeface="+mj-lt"/>
                <a:cs typeface="Calibri"/>
              </a:rPr>
              <a:t> </a:t>
            </a:r>
            <a:r>
              <a:rPr lang="fr-FR" sz="1600" spc="-10" dirty="0">
                <a:solidFill>
                  <a:schemeClr val="bg1"/>
                </a:solidFill>
                <a:latin typeface="+mj-lt"/>
                <a:cs typeface="Calibri"/>
              </a:rPr>
              <a:t>durable (matériaux bio et géo-</a:t>
            </a:r>
            <a:r>
              <a:rPr lang="fr-FR" sz="1600" spc="-10" dirty="0" err="1">
                <a:solidFill>
                  <a:schemeClr val="bg1"/>
                </a:solidFill>
                <a:latin typeface="+mj-lt"/>
                <a:cs typeface="Calibri"/>
              </a:rPr>
              <a:t>sourcés</a:t>
            </a:r>
            <a:r>
              <a:rPr lang="fr-FR" sz="1600" spc="-10" dirty="0">
                <a:solidFill>
                  <a:schemeClr val="bg1"/>
                </a:solidFill>
                <a:latin typeface="+mj-lt"/>
                <a:cs typeface="Calibri"/>
              </a:rPr>
              <a:t>)</a:t>
            </a:r>
            <a:endParaRPr lang="fr-FR" sz="1600" dirty="0">
              <a:solidFill>
                <a:schemeClr val="bg1"/>
              </a:solidFill>
              <a:latin typeface="+mj-lt"/>
              <a:cs typeface="Calibri"/>
            </a:endParaRPr>
          </a:p>
        </p:txBody>
      </p:sp>
      <p:sp>
        <p:nvSpPr>
          <p:cNvPr id="17" name="ZoneTexte 16">
            <a:extLst>
              <a:ext uri="{FF2B5EF4-FFF2-40B4-BE49-F238E27FC236}">
                <a16:creationId xmlns:a16="http://schemas.microsoft.com/office/drawing/2014/main" id="{2D07B322-19E5-5948-BA6C-E5B1D2B3C263}"/>
              </a:ext>
            </a:extLst>
          </p:cNvPr>
          <p:cNvSpPr txBox="1"/>
          <p:nvPr/>
        </p:nvSpPr>
        <p:spPr>
          <a:xfrm>
            <a:off x="2471391" y="1367596"/>
            <a:ext cx="6475006" cy="584775"/>
          </a:xfrm>
          <a:prstGeom prst="rect">
            <a:avLst/>
          </a:prstGeom>
          <a:noFill/>
          <a:ln w="3175">
            <a:solidFill>
              <a:schemeClr val="tx1"/>
            </a:solidFill>
          </a:ln>
        </p:spPr>
        <p:txBody>
          <a:bodyPr wrap="square" rtlCol="0">
            <a:spAutoFit/>
          </a:bodyPr>
          <a:lstStyle/>
          <a:p>
            <a:pPr marL="91440" marR="325120">
              <a:lnSpc>
                <a:spcPct val="100000"/>
              </a:lnSpc>
              <a:spcBef>
                <a:spcPts val="244"/>
              </a:spcBef>
            </a:pPr>
            <a:r>
              <a:rPr lang="fr-FR" sz="1600" spc="-10" dirty="0">
                <a:latin typeface="+mj-lt"/>
                <a:cs typeface="Calibri"/>
              </a:rPr>
              <a:t>Prise</a:t>
            </a:r>
            <a:r>
              <a:rPr lang="fr-FR" sz="1600" spc="5" dirty="0">
                <a:latin typeface="+mj-lt"/>
                <a:cs typeface="Calibri"/>
              </a:rPr>
              <a:t> </a:t>
            </a:r>
            <a:r>
              <a:rPr lang="fr-FR" sz="1600" dirty="0">
                <a:latin typeface="+mj-lt"/>
                <a:cs typeface="Calibri"/>
              </a:rPr>
              <a:t>en</a:t>
            </a:r>
            <a:r>
              <a:rPr lang="fr-FR" sz="1600" spc="20" dirty="0">
                <a:latin typeface="+mj-lt"/>
                <a:cs typeface="Calibri"/>
              </a:rPr>
              <a:t> </a:t>
            </a:r>
            <a:r>
              <a:rPr lang="fr-FR" sz="1600" spc="-15" dirty="0">
                <a:latin typeface="+mj-lt"/>
                <a:cs typeface="Calibri"/>
              </a:rPr>
              <a:t>compte</a:t>
            </a:r>
            <a:r>
              <a:rPr lang="fr-FR" sz="1600" spc="20" dirty="0">
                <a:latin typeface="+mj-lt"/>
                <a:cs typeface="Calibri"/>
              </a:rPr>
              <a:t> </a:t>
            </a:r>
            <a:r>
              <a:rPr lang="fr-FR" sz="1600" spc="-5" dirty="0">
                <a:latin typeface="+mj-lt"/>
                <a:cs typeface="Calibri"/>
              </a:rPr>
              <a:t>des</a:t>
            </a:r>
            <a:r>
              <a:rPr lang="fr-FR" sz="1600" spc="5" dirty="0">
                <a:latin typeface="+mj-lt"/>
                <a:cs typeface="Calibri"/>
              </a:rPr>
              <a:t> </a:t>
            </a:r>
            <a:r>
              <a:rPr lang="fr-FR" sz="1600" spc="-5" dirty="0">
                <a:latin typeface="+mj-lt"/>
                <a:cs typeface="Calibri"/>
              </a:rPr>
              <a:t>enjeux majeurs induits</a:t>
            </a:r>
            <a:r>
              <a:rPr lang="fr-FR" sz="1600" spc="20" dirty="0">
                <a:latin typeface="+mj-lt"/>
                <a:cs typeface="Calibri"/>
              </a:rPr>
              <a:t> </a:t>
            </a:r>
            <a:r>
              <a:rPr lang="fr-FR" sz="1600" spc="-5" dirty="0">
                <a:latin typeface="+mj-lt"/>
                <a:cs typeface="Calibri"/>
              </a:rPr>
              <a:t>par</a:t>
            </a:r>
            <a:r>
              <a:rPr lang="fr-FR" sz="1600" spc="55" dirty="0">
                <a:latin typeface="+mj-lt"/>
                <a:cs typeface="Calibri"/>
              </a:rPr>
              <a:t> </a:t>
            </a:r>
            <a:r>
              <a:rPr lang="fr-FR" sz="1600" b="1" dirty="0">
                <a:latin typeface="+mj-lt"/>
                <a:cs typeface="Calibri"/>
              </a:rPr>
              <a:t>les</a:t>
            </a:r>
            <a:r>
              <a:rPr lang="fr-FR" sz="1600" b="1" spc="-20" dirty="0">
                <a:latin typeface="+mj-lt"/>
                <a:cs typeface="Calibri"/>
              </a:rPr>
              <a:t> </a:t>
            </a:r>
            <a:r>
              <a:rPr lang="fr-FR" sz="1600" b="1" spc="-5" dirty="0">
                <a:latin typeface="+mj-lt"/>
                <a:cs typeface="Calibri"/>
              </a:rPr>
              <a:t>transitions</a:t>
            </a:r>
            <a:r>
              <a:rPr lang="fr-FR" sz="1600" b="1" spc="-15" dirty="0">
                <a:latin typeface="+mj-lt"/>
                <a:cs typeface="Calibri"/>
              </a:rPr>
              <a:t> énergétique</a:t>
            </a:r>
            <a:r>
              <a:rPr lang="fr-FR" sz="1600" b="1" spc="-5" dirty="0">
                <a:latin typeface="+mj-lt"/>
                <a:cs typeface="Calibri"/>
              </a:rPr>
              <a:t> et </a:t>
            </a:r>
            <a:r>
              <a:rPr lang="fr-FR" sz="1600" b="1" spc="-390" dirty="0">
                <a:latin typeface="+mj-lt"/>
                <a:cs typeface="Calibri"/>
              </a:rPr>
              <a:t> </a:t>
            </a:r>
            <a:r>
              <a:rPr lang="fr-FR" sz="1600" b="1" spc="-5" dirty="0">
                <a:latin typeface="+mj-lt"/>
                <a:cs typeface="Calibri"/>
              </a:rPr>
              <a:t>numérique</a:t>
            </a:r>
            <a:endParaRPr lang="fr-FR" sz="1600" dirty="0">
              <a:latin typeface="+mj-lt"/>
              <a:cs typeface="Calibri"/>
            </a:endParaRPr>
          </a:p>
        </p:txBody>
      </p:sp>
      <p:sp>
        <p:nvSpPr>
          <p:cNvPr id="18" name="ZoneTexte 17">
            <a:extLst>
              <a:ext uri="{FF2B5EF4-FFF2-40B4-BE49-F238E27FC236}">
                <a16:creationId xmlns:a16="http://schemas.microsoft.com/office/drawing/2014/main" id="{1D9FD3CF-1B80-6249-BD35-B0034ABBCF2D}"/>
              </a:ext>
            </a:extLst>
          </p:cNvPr>
          <p:cNvSpPr txBox="1"/>
          <p:nvPr/>
        </p:nvSpPr>
        <p:spPr>
          <a:xfrm>
            <a:off x="2483768" y="2042252"/>
            <a:ext cx="6462629" cy="830997"/>
          </a:xfrm>
          <a:prstGeom prst="rect">
            <a:avLst/>
          </a:prstGeom>
          <a:solidFill>
            <a:srgbClr val="FF8B06"/>
          </a:solidFill>
          <a:ln w="19050">
            <a:noFill/>
          </a:ln>
        </p:spPr>
        <p:txBody>
          <a:bodyPr wrap="square" rtlCol="0">
            <a:spAutoFit/>
          </a:bodyPr>
          <a:lstStyle/>
          <a:p>
            <a:pPr marL="91440">
              <a:lnSpc>
                <a:spcPct val="100000"/>
              </a:lnSpc>
              <a:spcBef>
                <a:spcPts val="245"/>
              </a:spcBef>
            </a:pPr>
            <a:r>
              <a:rPr lang="fr-FR" sz="1600" spc="-10" dirty="0">
                <a:solidFill>
                  <a:schemeClr val="bg1"/>
                </a:solidFill>
                <a:latin typeface="Calibri"/>
                <a:cs typeface="Calibri"/>
              </a:rPr>
              <a:t>Prise</a:t>
            </a:r>
            <a:r>
              <a:rPr lang="fr-FR" sz="1600" spc="5" dirty="0">
                <a:solidFill>
                  <a:schemeClr val="bg1"/>
                </a:solidFill>
                <a:latin typeface="Calibri"/>
                <a:cs typeface="Calibri"/>
              </a:rPr>
              <a:t> </a:t>
            </a:r>
            <a:r>
              <a:rPr lang="fr-FR" sz="1600" dirty="0">
                <a:solidFill>
                  <a:schemeClr val="bg1"/>
                </a:solidFill>
                <a:latin typeface="Calibri"/>
                <a:cs typeface="Calibri"/>
              </a:rPr>
              <a:t>en</a:t>
            </a:r>
            <a:r>
              <a:rPr lang="fr-FR" sz="1600" spc="15" dirty="0">
                <a:solidFill>
                  <a:schemeClr val="bg1"/>
                </a:solidFill>
                <a:latin typeface="Calibri"/>
                <a:cs typeface="Calibri"/>
              </a:rPr>
              <a:t> </a:t>
            </a:r>
            <a:r>
              <a:rPr lang="fr-FR" sz="1600" spc="-15" dirty="0">
                <a:solidFill>
                  <a:schemeClr val="bg1"/>
                </a:solidFill>
                <a:latin typeface="Calibri"/>
                <a:cs typeface="Calibri"/>
              </a:rPr>
              <a:t>compte</a:t>
            </a:r>
            <a:r>
              <a:rPr lang="fr-FR" sz="1600" spc="15" dirty="0">
                <a:solidFill>
                  <a:schemeClr val="bg1"/>
                </a:solidFill>
                <a:latin typeface="Calibri"/>
                <a:cs typeface="Calibri"/>
              </a:rPr>
              <a:t> </a:t>
            </a:r>
            <a:r>
              <a:rPr lang="fr-FR" sz="1600" spc="-5" dirty="0">
                <a:solidFill>
                  <a:schemeClr val="bg1"/>
                </a:solidFill>
                <a:latin typeface="Calibri"/>
                <a:cs typeface="Calibri"/>
              </a:rPr>
              <a:t>des</a:t>
            </a:r>
            <a:r>
              <a:rPr lang="fr-FR" sz="1600" spc="20" dirty="0">
                <a:solidFill>
                  <a:schemeClr val="bg1"/>
                </a:solidFill>
                <a:latin typeface="Calibri"/>
                <a:cs typeface="Calibri"/>
              </a:rPr>
              <a:t> </a:t>
            </a:r>
            <a:r>
              <a:rPr lang="fr-FR" sz="1600" b="1" spc="-5" dirty="0">
                <a:solidFill>
                  <a:schemeClr val="bg1"/>
                </a:solidFill>
                <a:latin typeface="Calibri"/>
                <a:cs typeface="Calibri"/>
              </a:rPr>
              <a:t>fonctions</a:t>
            </a:r>
            <a:r>
              <a:rPr lang="fr-FR" sz="1600" b="1" spc="-45" dirty="0">
                <a:solidFill>
                  <a:schemeClr val="bg1"/>
                </a:solidFill>
                <a:latin typeface="Calibri"/>
                <a:cs typeface="Calibri"/>
              </a:rPr>
              <a:t> </a:t>
            </a:r>
            <a:r>
              <a:rPr lang="fr-FR" sz="1600" b="1" spc="-5" dirty="0">
                <a:solidFill>
                  <a:schemeClr val="bg1"/>
                </a:solidFill>
                <a:latin typeface="Calibri"/>
                <a:cs typeface="Calibri"/>
              </a:rPr>
              <a:t>technologiques</a:t>
            </a:r>
            <a:r>
              <a:rPr lang="fr-FR" sz="1600" b="1" spc="-35" dirty="0">
                <a:solidFill>
                  <a:schemeClr val="bg1"/>
                </a:solidFill>
                <a:latin typeface="Calibri"/>
                <a:cs typeface="Calibri"/>
              </a:rPr>
              <a:t> </a:t>
            </a:r>
            <a:r>
              <a:rPr lang="fr-FR" sz="1600" b="1" spc="-5" dirty="0">
                <a:solidFill>
                  <a:schemeClr val="bg1"/>
                </a:solidFill>
                <a:latin typeface="Calibri"/>
                <a:cs typeface="Calibri"/>
              </a:rPr>
              <a:t>globales</a:t>
            </a:r>
            <a:r>
              <a:rPr lang="fr-FR" sz="1600" b="1" spc="-15" dirty="0">
                <a:solidFill>
                  <a:schemeClr val="bg1"/>
                </a:solidFill>
                <a:latin typeface="Calibri"/>
                <a:cs typeface="Calibri"/>
              </a:rPr>
              <a:t> </a:t>
            </a:r>
            <a:r>
              <a:rPr lang="fr-FR" sz="1600" b="1" spc="-10" dirty="0">
                <a:solidFill>
                  <a:schemeClr val="bg1"/>
                </a:solidFill>
                <a:latin typeface="Calibri"/>
                <a:cs typeface="Calibri"/>
              </a:rPr>
              <a:t>d’un bâtiment</a:t>
            </a:r>
            <a:r>
              <a:rPr lang="fr-FR" sz="1600" b="1" dirty="0">
                <a:solidFill>
                  <a:schemeClr val="bg1"/>
                </a:solidFill>
                <a:latin typeface="Calibri"/>
                <a:cs typeface="Calibri"/>
              </a:rPr>
              <a:t> </a:t>
            </a:r>
            <a:r>
              <a:rPr lang="fr-FR" sz="1600" spc="-10" dirty="0">
                <a:solidFill>
                  <a:schemeClr val="bg1"/>
                </a:solidFill>
                <a:latin typeface="Calibri"/>
                <a:cs typeface="Calibri"/>
              </a:rPr>
              <a:t>(structure</a:t>
            </a:r>
            <a:r>
              <a:rPr lang="fr-FR" sz="1600" spc="30" dirty="0">
                <a:solidFill>
                  <a:schemeClr val="bg1"/>
                </a:solidFill>
                <a:latin typeface="Calibri"/>
                <a:cs typeface="Calibri"/>
              </a:rPr>
              <a:t> </a:t>
            </a:r>
            <a:r>
              <a:rPr lang="fr-FR" sz="1600" spc="-5" dirty="0">
                <a:solidFill>
                  <a:schemeClr val="bg1"/>
                </a:solidFill>
                <a:latin typeface="Calibri"/>
                <a:cs typeface="Calibri"/>
              </a:rPr>
              <a:t>et</a:t>
            </a:r>
            <a:r>
              <a:rPr lang="fr-FR" sz="1600" spc="15" dirty="0">
                <a:solidFill>
                  <a:schemeClr val="bg1"/>
                </a:solidFill>
                <a:latin typeface="Calibri"/>
                <a:cs typeface="Calibri"/>
              </a:rPr>
              <a:t> </a:t>
            </a:r>
            <a:r>
              <a:rPr lang="fr-FR" sz="1600" spc="-10" dirty="0">
                <a:solidFill>
                  <a:schemeClr val="bg1"/>
                </a:solidFill>
                <a:latin typeface="+mj-lt"/>
                <a:cs typeface="Calibri"/>
              </a:rPr>
              <a:t>enveloppe</a:t>
            </a:r>
            <a:r>
              <a:rPr lang="fr-FR" sz="1600" spc="-5" dirty="0">
                <a:solidFill>
                  <a:schemeClr val="bg1"/>
                </a:solidFill>
                <a:latin typeface="Calibri"/>
                <a:cs typeface="Calibri"/>
              </a:rPr>
              <a:t>)</a:t>
            </a:r>
            <a:r>
              <a:rPr lang="fr-FR" sz="1600" spc="5" dirty="0">
                <a:solidFill>
                  <a:schemeClr val="bg1"/>
                </a:solidFill>
                <a:latin typeface="Calibri"/>
                <a:cs typeface="Calibri"/>
              </a:rPr>
              <a:t> </a:t>
            </a:r>
            <a:r>
              <a:rPr lang="fr-FR" sz="1600" dirty="0">
                <a:solidFill>
                  <a:schemeClr val="bg1"/>
                </a:solidFill>
                <a:latin typeface="Calibri"/>
                <a:cs typeface="Calibri"/>
              </a:rPr>
              <a:t>en</a:t>
            </a:r>
            <a:r>
              <a:rPr lang="fr-FR" sz="1600" spc="15" dirty="0">
                <a:solidFill>
                  <a:schemeClr val="bg1"/>
                </a:solidFill>
                <a:latin typeface="Calibri"/>
                <a:cs typeface="Calibri"/>
              </a:rPr>
              <a:t> </a:t>
            </a:r>
            <a:r>
              <a:rPr lang="fr-FR" sz="1600" spc="-15" dirty="0">
                <a:solidFill>
                  <a:schemeClr val="bg1"/>
                </a:solidFill>
                <a:latin typeface="Calibri"/>
                <a:cs typeface="Calibri"/>
              </a:rPr>
              <a:t>renforçant</a:t>
            </a:r>
            <a:r>
              <a:rPr lang="fr-FR" sz="1600" spc="10" dirty="0">
                <a:solidFill>
                  <a:schemeClr val="bg1"/>
                </a:solidFill>
                <a:latin typeface="Calibri"/>
                <a:cs typeface="Calibri"/>
              </a:rPr>
              <a:t> </a:t>
            </a:r>
            <a:r>
              <a:rPr lang="fr-FR" sz="1600" spc="-5" dirty="0">
                <a:solidFill>
                  <a:schemeClr val="bg1"/>
                </a:solidFill>
                <a:latin typeface="Calibri"/>
                <a:cs typeface="Calibri"/>
              </a:rPr>
              <a:t>l’</a:t>
            </a:r>
            <a:r>
              <a:rPr lang="fr-FR" sz="1600" b="1" spc="-5" dirty="0">
                <a:solidFill>
                  <a:schemeClr val="bg1"/>
                </a:solidFill>
                <a:latin typeface="Calibri"/>
                <a:cs typeface="Calibri"/>
              </a:rPr>
              <a:t>analyse</a:t>
            </a:r>
            <a:r>
              <a:rPr lang="fr-FR" sz="1600" b="1" spc="-10" dirty="0">
                <a:solidFill>
                  <a:schemeClr val="bg1"/>
                </a:solidFill>
                <a:latin typeface="Calibri"/>
                <a:cs typeface="Calibri"/>
              </a:rPr>
              <a:t> technique</a:t>
            </a:r>
            <a:r>
              <a:rPr lang="fr-FR" sz="1600" b="1" spc="-40" dirty="0">
                <a:solidFill>
                  <a:schemeClr val="bg1"/>
                </a:solidFill>
                <a:latin typeface="Calibri"/>
                <a:cs typeface="Calibri"/>
              </a:rPr>
              <a:t> </a:t>
            </a:r>
            <a:r>
              <a:rPr lang="fr-FR" sz="1600" b="1" spc="-5" dirty="0">
                <a:solidFill>
                  <a:schemeClr val="bg1"/>
                </a:solidFill>
                <a:latin typeface="Calibri"/>
                <a:cs typeface="Calibri"/>
              </a:rPr>
              <a:t>et </a:t>
            </a:r>
            <a:r>
              <a:rPr lang="fr-FR" sz="1600" b="1" spc="-10" dirty="0">
                <a:solidFill>
                  <a:schemeClr val="bg1"/>
                </a:solidFill>
                <a:latin typeface="Calibri"/>
                <a:cs typeface="Calibri"/>
              </a:rPr>
              <a:t>fonctionnelle</a:t>
            </a:r>
            <a:r>
              <a:rPr lang="fr-FR" sz="1600" b="1" dirty="0">
                <a:solidFill>
                  <a:schemeClr val="bg1"/>
                </a:solidFill>
                <a:latin typeface="Calibri"/>
                <a:cs typeface="Calibri"/>
              </a:rPr>
              <a:t> </a:t>
            </a:r>
            <a:r>
              <a:rPr lang="fr-FR" sz="1600" spc="-10" dirty="0">
                <a:solidFill>
                  <a:schemeClr val="bg1"/>
                </a:solidFill>
                <a:latin typeface="Calibri"/>
                <a:cs typeface="Calibri"/>
              </a:rPr>
              <a:t>(approche</a:t>
            </a:r>
            <a:r>
              <a:rPr lang="fr-FR" sz="1600" spc="20" dirty="0">
                <a:solidFill>
                  <a:schemeClr val="bg1"/>
                </a:solidFill>
                <a:latin typeface="Calibri"/>
                <a:cs typeface="Calibri"/>
              </a:rPr>
              <a:t> </a:t>
            </a:r>
            <a:r>
              <a:rPr lang="fr-FR" sz="1600" dirty="0">
                <a:solidFill>
                  <a:schemeClr val="bg1"/>
                </a:solidFill>
                <a:latin typeface="Calibri"/>
                <a:cs typeface="Calibri"/>
              </a:rPr>
              <a:t>globale,</a:t>
            </a:r>
            <a:r>
              <a:rPr lang="fr-FR" sz="1600" spc="15" dirty="0">
                <a:solidFill>
                  <a:schemeClr val="bg1"/>
                </a:solidFill>
                <a:latin typeface="Calibri"/>
                <a:cs typeface="Calibri"/>
              </a:rPr>
              <a:t> </a:t>
            </a:r>
            <a:r>
              <a:rPr lang="fr-FR" sz="1600" spc="-5" dirty="0">
                <a:solidFill>
                  <a:schemeClr val="bg1"/>
                </a:solidFill>
                <a:latin typeface="Calibri"/>
                <a:cs typeface="Calibri"/>
              </a:rPr>
              <a:t>notion</a:t>
            </a:r>
            <a:r>
              <a:rPr lang="fr-FR" sz="1600" spc="10" dirty="0">
                <a:solidFill>
                  <a:schemeClr val="bg1"/>
                </a:solidFill>
                <a:latin typeface="Calibri"/>
                <a:cs typeface="Calibri"/>
              </a:rPr>
              <a:t> </a:t>
            </a:r>
            <a:r>
              <a:rPr lang="fr-FR" sz="1600" spc="-5" dirty="0">
                <a:solidFill>
                  <a:schemeClr val="bg1"/>
                </a:solidFill>
                <a:latin typeface="Calibri"/>
                <a:cs typeface="Calibri"/>
              </a:rPr>
              <a:t>de</a:t>
            </a:r>
            <a:r>
              <a:rPr lang="fr-FR" sz="1600" spc="10" dirty="0">
                <a:solidFill>
                  <a:schemeClr val="bg1"/>
                </a:solidFill>
                <a:latin typeface="Calibri"/>
                <a:cs typeface="Calibri"/>
              </a:rPr>
              <a:t> </a:t>
            </a:r>
            <a:r>
              <a:rPr lang="fr-FR" sz="1600" spc="-10" dirty="0">
                <a:solidFill>
                  <a:schemeClr val="bg1"/>
                </a:solidFill>
                <a:latin typeface="Calibri"/>
                <a:cs typeface="Calibri"/>
              </a:rPr>
              <a:t>performance</a:t>
            </a:r>
            <a:r>
              <a:rPr lang="fr-FR" sz="1600" spc="5" dirty="0">
                <a:solidFill>
                  <a:schemeClr val="bg1"/>
                </a:solidFill>
                <a:latin typeface="Calibri"/>
                <a:cs typeface="Calibri"/>
              </a:rPr>
              <a:t> </a:t>
            </a:r>
            <a:r>
              <a:rPr lang="fr-FR" sz="1600" spc="-5" dirty="0">
                <a:solidFill>
                  <a:schemeClr val="bg1"/>
                </a:solidFill>
                <a:latin typeface="Calibri"/>
                <a:cs typeface="Calibri"/>
              </a:rPr>
              <a:t>du</a:t>
            </a:r>
            <a:r>
              <a:rPr lang="fr-FR" sz="1600" dirty="0">
                <a:solidFill>
                  <a:schemeClr val="bg1"/>
                </a:solidFill>
                <a:latin typeface="Calibri"/>
                <a:cs typeface="Calibri"/>
              </a:rPr>
              <a:t> </a:t>
            </a:r>
            <a:r>
              <a:rPr lang="fr-FR" sz="1600" spc="-10" dirty="0">
                <a:solidFill>
                  <a:schemeClr val="bg1"/>
                </a:solidFill>
                <a:latin typeface="Calibri"/>
                <a:cs typeface="Calibri"/>
              </a:rPr>
              <a:t>bâti)</a:t>
            </a:r>
            <a:endParaRPr lang="fr-FR" sz="1600" dirty="0">
              <a:solidFill>
                <a:schemeClr val="bg1"/>
              </a:solidFill>
              <a:latin typeface="+mj-lt"/>
              <a:cs typeface="Calibri"/>
            </a:endParaRPr>
          </a:p>
        </p:txBody>
      </p:sp>
      <p:sp>
        <p:nvSpPr>
          <p:cNvPr id="19" name="ZoneTexte 18">
            <a:extLst>
              <a:ext uri="{FF2B5EF4-FFF2-40B4-BE49-F238E27FC236}">
                <a16:creationId xmlns:a16="http://schemas.microsoft.com/office/drawing/2014/main" id="{B55D40E5-85DB-5C46-B752-7D61A5BB479C}"/>
              </a:ext>
            </a:extLst>
          </p:cNvPr>
          <p:cNvSpPr txBox="1"/>
          <p:nvPr/>
        </p:nvSpPr>
        <p:spPr>
          <a:xfrm>
            <a:off x="2500112" y="2957003"/>
            <a:ext cx="6417564" cy="584775"/>
          </a:xfrm>
          <a:prstGeom prst="rect">
            <a:avLst/>
          </a:prstGeom>
          <a:noFill/>
          <a:ln w="3175">
            <a:solidFill>
              <a:schemeClr val="tx1"/>
            </a:solidFill>
          </a:ln>
        </p:spPr>
        <p:txBody>
          <a:bodyPr wrap="square" rtlCol="0">
            <a:spAutoFit/>
          </a:bodyPr>
          <a:lstStyle/>
          <a:p>
            <a:pPr marL="91440">
              <a:lnSpc>
                <a:spcPct val="100000"/>
              </a:lnSpc>
              <a:spcBef>
                <a:spcPts val="250"/>
              </a:spcBef>
            </a:pPr>
            <a:r>
              <a:rPr lang="fr-FR" sz="1600" spc="-10" dirty="0">
                <a:cs typeface="Calibri"/>
              </a:rPr>
              <a:t>Prise</a:t>
            </a:r>
            <a:r>
              <a:rPr lang="fr-FR" sz="1600" spc="5" dirty="0">
                <a:cs typeface="Calibri"/>
              </a:rPr>
              <a:t> </a:t>
            </a:r>
            <a:r>
              <a:rPr lang="fr-FR" sz="1600" dirty="0">
                <a:cs typeface="Calibri"/>
              </a:rPr>
              <a:t>en</a:t>
            </a:r>
            <a:r>
              <a:rPr lang="fr-FR" sz="1600" spc="20" dirty="0">
                <a:cs typeface="Calibri"/>
              </a:rPr>
              <a:t> </a:t>
            </a:r>
            <a:r>
              <a:rPr lang="fr-FR" sz="1600" spc="-15" dirty="0">
                <a:cs typeface="Calibri"/>
              </a:rPr>
              <a:t>compte</a:t>
            </a:r>
            <a:r>
              <a:rPr lang="fr-FR" sz="1600" spc="15" dirty="0">
                <a:cs typeface="Calibri"/>
              </a:rPr>
              <a:t> </a:t>
            </a:r>
            <a:r>
              <a:rPr lang="fr-FR" sz="1600" spc="-5" dirty="0">
                <a:cs typeface="Calibri"/>
              </a:rPr>
              <a:t>des</a:t>
            </a:r>
            <a:r>
              <a:rPr lang="fr-FR" sz="1600" spc="10" dirty="0">
                <a:cs typeface="Calibri"/>
              </a:rPr>
              <a:t> </a:t>
            </a:r>
            <a:r>
              <a:rPr lang="fr-FR" sz="1600" spc="-10" dirty="0">
                <a:cs typeface="Calibri"/>
              </a:rPr>
              <a:t>interventions</a:t>
            </a:r>
            <a:r>
              <a:rPr lang="fr-FR" sz="1600" spc="15" dirty="0">
                <a:cs typeface="Calibri"/>
              </a:rPr>
              <a:t> </a:t>
            </a:r>
            <a:r>
              <a:rPr lang="fr-FR" sz="1600" spc="-5" dirty="0">
                <a:cs typeface="Calibri"/>
              </a:rPr>
              <a:t>dans</a:t>
            </a:r>
            <a:r>
              <a:rPr lang="fr-FR" sz="1600" spc="10" dirty="0">
                <a:cs typeface="Calibri"/>
              </a:rPr>
              <a:t> </a:t>
            </a:r>
            <a:r>
              <a:rPr lang="fr-FR" sz="1600" spc="-5" dirty="0">
                <a:cs typeface="Calibri"/>
              </a:rPr>
              <a:t>le</a:t>
            </a:r>
            <a:r>
              <a:rPr lang="fr-FR" sz="1600" spc="5" dirty="0">
                <a:cs typeface="Calibri"/>
              </a:rPr>
              <a:t> </a:t>
            </a:r>
            <a:r>
              <a:rPr lang="fr-FR" sz="1600" spc="-10" dirty="0">
                <a:cs typeface="Calibri"/>
              </a:rPr>
              <a:t>cadre</a:t>
            </a:r>
            <a:r>
              <a:rPr lang="fr-FR" sz="1600" spc="15" dirty="0">
                <a:cs typeface="Calibri"/>
              </a:rPr>
              <a:t> </a:t>
            </a:r>
            <a:r>
              <a:rPr lang="fr-FR" sz="1600" spc="-5" dirty="0">
                <a:cs typeface="Calibri"/>
              </a:rPr>
              <a:t>de</a:t>
            </a:r>
            <a:r>
              <a:rPr lang="fr-FR" sz="1600" spc="15" dirty="0">
                <a:cs typeface="Calibri"/>
              </a:rPr>
              <a:t> </a:t>
            </a:r>
            <a:r>
              <a:rPr lang="fr-FR" sz="1600" spc="-5" dirty="0">
                <a:cs typeface="Calibri"/>
              </a:rPr>
              <a:t>la</a:t>
            </a:r>
            <a:r>
              <a:rPr lang="fr-FR" sz="1600" spc="30" dirty="0">
                <a:cs typeface="Calibri"/>
              </a:rPr>
              <a:t> </a:t>
            </a:r>
            <a:r>
              <a:rPr lang="fr-FR" sz="1600" b="1" spc="-5" dirty="0" err="1">
                <a:cs typeface="Calibri"/>
              </a:rPr>
              <a:t>co</a:t>
            </a:r>
            <a:r>
              <a:rPr lang="fr-FR" sz="1600" b="1" spc="-5" dirty="0">
                <a:cs typeface="Calibri"/>
              </a:rPr>
              <a:t>-activité</a:t>
            </a:r>
            <a:r>
              <a:rPr lang="fr-FR" sz="1600" b="1" spc="-30" dirty="0">
                <a:cs typeface="Calibri"/>
              </a:rPr>
              <a:t> </a:t>
            </a:r>
            <a:r>
              <a:rPr lang="fr-FR" sz="1600" spc="-5" dirty="0">
                <a:cs typeface="Calibri"/>
              </a:rPr>
              <a:t>et</a:t>
            </a:r>
            <a:r>
              <a:rPr lang="fr-FR" sz="1600" spc="10" dirty="0">
                <a:cs typeface="Calibri"/>
              </a:rPr>
              <a:t> </a:t>
            </a:r>
            <a:r>
              <a:rPr lang="fr-FR" sz="1600" dirty="0">
                <a:cs typeface="Calibri"/>
              </a:rPr>
              <a:t>en</a:t>
            </a:r>
            <a:r>
              <a:rPr lang="fr-FR" sz="1600" spc="5" dirty="0">
                <a:cs typeface="Calibri"/>
              </a:rPr>
              <a:t> </a:t>
            </a:r>
            <a:r>
              <a:rPr lang="fr-FR" sz="1600" spc="-5" dirty="0">
                <a:cs typeface="Calibri"/>
              </a:rPr>
              <a:t>tenant</a:t>
            </a:r>
            <a:r>
              <a:rPr lang="fr-FR" sz="1600" dirty="0">
                <a:cs typeface="Calibri"/>
              </a:rPr>
              <a:t> </a:t>
            </a:r>
            <a:r>
              <a:rPr lang="fr-FR" sz="1600" spc="-15" dirty="0">
                <a:cs typeface="Calibri"/>
              </a:rPr>
              <a:t>compte</a:t>
            </a:r>
            <a:r>
              <a:rPr lang="fr-FR" sz="1600" spc="15" dirty="0">
                <a:cs typeface="Calibri"/>
              </a:rPr>
              <a:t> </a:t>
            </a:r>
            <a:r>
              <a:rPr lang="fr-FR" sz="1600" spc="-5" dirty="0">
                <a:cs typeface="Calibri"/>
              </a:rPr>
              <a:t>des</a:t>
            </a:r>
            <a:r>
              <a:rPr lang="fr-FR" sz="1600" spc="25" dirty="0">
                <a:cs typeface="Calibri"/>
              </a:rPr>
              <a:t> </a:t>
            </a:r>
            <a:r>
              <a:rPr lang="fr-FR" sz="1600" spc="-10" dirty="0">
                <a:cs typeface="Calibri"/>
              </a:rPr>
              <a:t>interfaces</a:t>
            </a:r>
            <a:r>
              <a:rPr lang="fr-FR" sz="1600" spc="5" dirty="0">
                <a:cs typeface="Calibri"/>
              </a:rPr>
              <a:t> </a:t>
            </a:r>
            <a:r>
              <a:rPr lang="fr-FR" sz="1600" spc="-10" dirty="0">
                <a:cs typeface="Calibri"/>
              </a:rPr>
              <a:t>(respect</a:t>
            </a:r>
            <a:r>
              <a:rPr lang="fr-FR" sz="1600" spc="15" dirty="0">
                <a:cs typeface="Calibri"/>
              </a:rPr>
              <a:t> </a:t>
            </a:r>
            <a:r>
              <a:rPr lang="fr-FR" sz="1600" spc="-5" dirty="0">
                <a:cs typeface="Calibri"/>
              </a:rPr>
              <a:t>des</a:t>
            </a:r>
            <a:r>
              <a:rPr lang="fr-FR" sz="1600" spc="5" dirty="0">
                <a:cs typeface="Calibri"/>
              </a:rPr>
              <a:t> </a:t>
            </a:r>
            <a:r>
              <a:rPr lang="fr-FR" sz="1600" spc="-5" dirty="0">
                <a:cs typeface="Calibri"/>
              </a:rPr>
              <a:t>autres</a:t>
            </a:r>
            <a:r>
              <a:rPr lang="fr-FR" sz="1600" spc="5" dirty="0">
                <a:cs typeface="Calibri"/>
              </a:rPr>
              <a:t> </a:t>
            </a:r>
            <a:r>
              <a:rPr lang="fr-FR" sz="1600" spc="-10" dirty="0">
                <a:cs typeface="Calibri"/>
              </a:rPr>
              <a:t>corps</a:t>
            </a:r>
            <a:r>
              <a:rPr lang="fr-FR" sz="1600" spc="5" dirty="0">
                <a:cs typeface="Calibri"/>
              </a:rPr>
              <a:t> </a:t>
            </a:r>
            <a:r>
              <a:rPr lang="fr-FR" sz="1600" spc="-30" dirty="0">
                <a:cs typeface="Calibri"/>
              </a:rPr>
              <a:t>d’état)</a:t>
            </a:r>
            <a:endParaRPr lang="fr-FR" sz="1600" dirty="0">
              <a:cs typeface="Calibri"/>
            </a:endParaRPr>
          </a:p>
        </p:txBody>
      </p:sp>
      <p:sp>
        <p:nvSpPr>
          <p:cNvPr id="24" name="ZoneTexte 23">
            <a:extLst>
              <a:ext uri="{FF2B5EF4-FFF2-40B4-BE49-F238E27FC236}">
                <a16:creationId xmlns:a16="http://schemas.microsoft.com/office/drawing/2014/main" id="{588DE95F-17CB-7D42-94F3-6835F5FAEA5C}"/>
              </a:ext>
            </a:extLst>
          </p:cNvPr>
          <p:cNvSpPr txBox="1"/>
          <p:nvPr/>
        </p:nvSpPr>
        <p:spPr>
          <a:xfrm>
            <a:off x="2500112" y="3769892"/>
            <a:ext cx="6417564" cy="338554"/>
          </a:xfrm>
          <a:prstGeom prst="rect">
            <a:avLst/>
          </a:prstGeom>
          <a:solidFill>
            <a:srgbClr val="FF8B06"/>
          </a:solidFill>
          <a:ln w="19050">
            <a:noFill/>
          </a:ln>
        </p:spPr>
        <p:txBody>
          <a:bodyPr wrap="square" rtlCol="0">
            <a:spAutoFit/>
          </a:bodyPr>
          <a:lstStyle>
            <a:defPPr>
              <a:defRPr lang="fr-FR"/>
            </a:defPPr>
            <a:lvl1pPr marL="91440">
              <a:lnSpc>
                <a:spcPct val="100000"/>
              </a:lnSpc>
              <a:spcBef>
                <a:spcPts val="245"/>
              </a:spcBef>
              <a:defRPr sz="1600" spc="-10">
                <a:solidFill>
                  <a:schemeClr val="bg1"/>
                </a:solidFill>
                <a:latin typeface="Calibri"/>
                <a:cs typeface="Calibri"/>
              </a:defRPr>
            </a:lvl1pPr>
          </a:lstStyle>
          <a:p>
            <a:r>
              <a:rPr lang="fr-FR" dirty="0"/>
              <a:t>Développement du numérique (exploitation maquette BIM niveau 1) </a:t>
            </a:r>
          </a:p>
        </p:txBody>
      </p:sp>
      <p:sp>
        <p:nvSpPr>
          <p:cNvPr id="22" name="Espace réservé du pied de page 2">
            <a:extLst>
              <a:ext uri="{FF2B5EF4-FFF2-40B4-BE49-F238E27FC236}">
                <a16:creationId xmlns:a16="http://schemas.microsoft.com/office/drawing/2014/main" id="{79808CEC-A596-8045-A6C1-1C663086C15F}"/>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690992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pSp>
        <p:nvGrpSpPr>
          <p:cNvPr id="7" name="Groupe 6">
            <a:extLst>
              <a:ext uri="{FF2B5EF4-FFF2-40B4-BE49-F238E27FC236}">
                <a16:creationId xmlns:a16="http://schemas.microsoft.com/office/drawing/2014/main" id="{46FB87E5-66C9-974E-A64B-6176465104AD}"/>
              </a:ext>
            </a:extLst>
          </p:cNvPr>
          <p:cNvGrpSpPr/>
          <p:nvPr/>
        </p:nvGrpSpPr>
        <p:grpSpPr>
          <a:xfrm>
            <a:off x="377526" y="1589205"/>
            <a:ext cx="1889716" cy="2232248"/>
            <a:chOff x="360000" y="141568"/>
            <a:chExt cx="5126812" cy="4590422"/>
          </a:xfrm>
        </p:grpSpPr>
        <p:pic>
          <p:nvPicPr>
            <p:cNvPr id="6" name="Image 5" descr="Une image contenant montagne, extérieur&#10;&#10;Description générée automatiquement">
              <a:extLst>
                <a:ext uri="{FF2B5EF4-FFF2-40B4-BE49-F238E27FC236}">
                  <a16:creationId xmlns:a16="http://schemas.microsoft.com/office/drawing/2014/main" id="{11A42567-6626-4744-B806-B5AF9E205076}"/>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10" name="Image 9" descr="Une image contenant pierre&#10;&#10;Description générée automatiquement">
              <a:extLst>
                <a:ext uri="{FF2B5EF4-FFF2-40B4-BE49-F238E27FC236}">
                  <a16:creationId xmlns:a16="http://schemas.microsoft.com/office/drawing/2014/main" id="{04BD28B0-F90D-1847-B8C6-BB287D5E8063}"/>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14" name="Image 13">
              <a:extLst>
                <a:ext uri="{FF2B5EF4-FFF2-40B4-BE49-F238E27FC236}">
                  <a16:creationId xmlns:a16="http://schemas.microsoft.com/office/drawing/2014/main" id="{26ED8D64-A620-7948-AA52-20345A7DDEA3}"/>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16" name="Image 15" descr="Une image contenant terrain, ciel, extérieur, bâtiment&#10;&#10;Description générée automatiquement">
              <a:extLst>
                <a:ext uri="{FF2B5EF4-FFF2-40B4-BE49-F238E27FC236}">
                  <a16:creationId xmlns:a16="http://schemas.microsoft.com/office/drawing/2014/main" id="{E4CD92CC-CC88-5B4E-AA1D-4C3C5053CFE8}"/>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20" name="Image 19" descr="Une image contenant extérieur, ciel, bâtiment, vieux&#10;&#10;Description générée automatiquement">
              <a:extLst>
                <a:ext uri="{FF2B5EF4-FFF2-40B4-BE49-F238E27FC236}">
                  <a16:creationId xmlns:a16="http://schemas.microsoft.com/office/drawing/2014/main" id="{48ED550F-375D-8348-BF10-0A19119B8D10}"/>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sp>
        <p:nvSpPr>
          <p:cNvPr id="15" name="ZoneTexte 14">
            <a:extLst>
              <a:ext uri="{FF2B5EF4-FFF2-40B4-BE49-F238E27FC236}">
                <a16:creationId xmlns:a16="http://schemas.microsoft.com/office/drawing/2014/main" id="{02EFBBC6-2222-F540-B00C-71E60A664B1B}"/>
              </a:ext>
            </a:extLst>
          </p:cNvPr>
          <p:cNvSpPr txBox="1"/>
          <p:nvPr/>
        </p:nvSpPr>
        <p:spPr>
          <a:xfrm>
            <a:off x="3779912" y="146510"/>
            <a:ext cx="3096344" cy="369332"/>
          </a:xfrm>
          <a:prstGeom prst="rect">
            <a:avLst/>
          </a:prstGeom>
          <a:noFill/>
        </p:spPr>
        <p:txBody>
          <a:bodyPr wrap="square">
            <a:spAutoFit/>
          </a:bodyPr>
          <a:lstStyle/>
          <a:p>
            <a:r>
              <a:rPr lang="fr-FR" b="1" dirty="0"/>
              <a:t>Orientations d’évolution</a:t>
            </a:r>
          </a:p>
        </p:txBody>
      </p:sp>
      <p:sp>
        <p:nvSpPr>
          <p:cNvPr id="5" name="ZoneTexte 4">
            <a:extLst>
              <a:ext uri="{FF2B5EF4-FFF2-40B4-BE49-F238E27FC236}">
                <a16:creationId xmlns:a16="http://schemas.microsoft.com/office/drawing/2014/main" id="{ED617166-B48A-0A46-A0FE-27C87C42E2A8}"/>
              </a:ext>
            </a:extLst>
          </p:cNvPr>
          <p:cNvSpPr txBox="1"/>
          <p:nvPr/>
        </p:nvSpPr>
        <p:spPr>
          <a:xfrm>
            <a:off x="2449480" y="879111"/>
            <a:ext cx="6462630" cy="338554"/>
          </a:xfrm>
          <a:prstGeom prst="rect">
            <a:avLst/>
          </a:prstGeom>
          <a:solidFill>
            <a:srgbClr val="FF8B06"/>
          </a:solidFill>
          <a:ln w="19050">
            <a:noFill/>
          </a:ln>
        </p:spPr>
        <p:txBody>
          <a:bodyPr wrap="square" rtlCol="0">
            <a:spAutoFit/>
          </a:bodyPr>
          <a:lstStyle/>
          <a:p>
            <a:pPr marL="91440">
              <a:lnSpc>
                <a:spcPct val="100000"/>
              </a:lnSpc>
              <a:spcBef>
                <a:spcPts val="240"/>
              </a:spcBef>
            </a:pPr>
            <a:r>
              <a:rPr lang="fr-FR" sz="1600" spc="-10" dirty="0">
                <a:solidFill>
                  <a:schemeClr val="bg1"/>
                </a:solidFill>
                <a:cs typeface="Calibri"/>
              </a:rPr>
              <a:t>Rénovation </a:t>
            </a:r>
            <a:r>
              <a:rPr lang="fr-FR" sz="1600" dirty="0">
                <a:solidFill>
                  <a:schemeClr val="bg1"/>
                </a:solidFill>
                <a:cs typeface="Calibri"/>
              </a:rPr>
              <a:t>de</a:t>
            </a:r>
            <a:r>
              <a:rPr lang="fr-FR" sz="1600" spc="-40" dirty="0">
                <a:solidFill>
                  <a:schemeClr val="bg1"/>
                </a:solidFill>
                <a:cs typeface="Calibri"/>
              </a:rPr>
              <a:t> </a:t>
            </a:r>
            <a:r>
              <a:rPr lang="fr-FR" sz="1600" spc="-5" dirty="0">
                <a:solidFill>
                  <a:schemeClr val="bg1"/>
                </a:solidFill>
                <a:cs typeface="Calibri"/>
              </a:rPr>
              <a:t>bâtiments</a:t>
            </a:r>
            <a:r>
              <a:rPr lang="fr-FR" sz="1600" spc="-30" dirty="0">
                <a:solidFill>
                  <a:schemeClr val="bg1"/>
                </a:solidFill>
                <a:cs typeface="Calibri"/>
              </a:rPr>
              <a:t> </a:t>
            </a:r>
            <a:r>
              <a:rPr lang="fr-FR" sz="1600" dirty="0">
                <a:solidFill>
                  <a:schemeClr val="bg1"/>
                </a:solidFill>
                <a:cs typeface="Calibri"/>
              </a:rPr>
              <a:t>: intervention sur le bâti</a:t>
            </a:r>
          </a:p>
        </p:txBody>
      </p:sp>
      <p:sp>
        <p:nvSpPr>
          <p:cNvPr id="17" name="ZoneTexte 16">
            <a:extLst>
              <a:ext uri="{FF2B5EF4-FFF2-40B4-BE49-F238E27FC236}">
                <a16:creationId xmlns:a16="http://schemas.microsoft.com/office/drawing/2014/main" id="{2D07B322-19E5-5948-BA6C-E5B1D2B3C263}"/>
              </a:ext>
            </a:extLst>
          </p:cNvPr>
          <p:cNvSpPr txBox="1"/>
          <p:nvPr/>
        </p:nvSpPr>
        <p:spPr>
          <a:xfrm>
            <a:off x="2459637" y="1494695"/>
            <a:ext cx="6475006" cy="584775"/>
          </a:xfrm>
          <a:prstGeom prst="rect">
            <a:avLst/>
          </a:prstGeom>
          <a:noFill/>
          <a:ln w="6350">
            <a:solidFill>
              <a:schemeClr val="tx1"/>
            </a:solidFill>
          </a:ln>
        </p:spPr>
        <p:txBody>
          <a:bodyPr wrap="square" rtlCol="0">
            <a:spAutoFit/>
          </a:bodyPr>
          <a:lstStyle/>
          <a:p>
            <a:pPr marL="91440">
              <a:lnSpc>
                <a:spcPct val="100000"/>
              </a:lnSpc>
              <a:spcBef>
                <a:spcPts val="250"/>
              </a:spcBef>
            </a:pPr>
            <a:r>
              <a:rPr lang="fr-FR" sz="1600" spc="-10" dirty="0">
                <a:cs typeface="Calibri"/>
              </a:rPr>
              <a:t>Prise</a:t>
            </a:r>
            <a:r>
              <a:rPr lang="fr-FR" sz="1600" spc="10" dirty="0">
                <a:cs typeface="Calibri"/>
              </a:rPr>
              <a:t> </a:t>
            </a:r>
            <a:r>
              <a:rPr lang="fr-FR" sz="1600" dirty="0">
                <a:cs typeface="Calibri"/>
              </a:rPr>
              <a:t>en</a:t>
            </a:r>
            <a:r>
              <a:rPr lang="fr-FR" sz="1600" spc="20" dirty="0">
                <a:cs typeface="Calibri"/>
              </a:rPr>
              <a:t> </a:t>
            </a:r>
            <a:r>
              <a:rPr lang="fr-FR" sz="1600" spc="-15" dirty="0">
                <a:cs typeface="Calibri"/>
              </a:rPr>
              <a:t>compte</a:t>
            </a:r>
            <a:r>
              <a:rPr lang="fr-FR" sz="1600" spc="20" dirty="0">
                <a:cs typeface="Calibri"/>
              </a:rPr>
              <a:t> </a:t>
            </a:r>
            <a:r>
              <a:rPr lang="fr-FR" sz="1600" spc="-20" dirty="0">
                <a:cs typeface="Calibri"/>
              </a:rPr>
              <a:t>d’activité</a:t>
            </a:r>
            <a:r>
              <a:rPr lang="fr-FR" sz="1600" spc="50" dirty="0">
                <a:cs typeface="Calibri"/>
              </a:rPr>
              <a:t> </a:t>
            </a:r>
            <a:r>
              <a:rPr lang="fr-FR" sz="1600" spc="-5" dirty="0">
                <a:cs typeface="Calibri"/>
              </a:rPr>
              <a:t>de</a:t>
            </a:r>
            <a:r>
              <a:rPr lang="fr-FR" sz="1600" spc="25" dirty="0">
                <a:cs typeface="Calibri"/>
              </a:rPr>
              <a:t> </a:t>
            </a:r>
            <a:r>
              <a:rPr lang="fr-FR" sz="1600" b="1" spc="-10" dirty="0">
                <a:cs typeface="Calibri"/>
              </a:rPr>
              <a:t>compte</a:t>
            </a:r>
            <a:r>
              <a:rPr lang="fr-FR" sz="1600" b="1" spc="-15" dirty="0">
                <a:cs typeface="Calibri"/>
              </a:rPr>
              <a:t> </a:t>
            </a:r>
            <a:r>
              <a:rPr lang="fr-FR" sz="1600" b="1" spc="-10" dirty="0">
                <a:cs typeface="Calibri"/>
              </a:rPr>
              <a:t>rendu </a:t>
            </a:r>
            <a:r>
              <a:rPr lang="fr-FR" sz="1600" spc="-15" dirty="0">
                <a:cs typeface="Calibri"/>
              </a:rPr>
              <a:t>et/ou</a:t>
            </a:r>
            <a:r>
              <a:rPr lang="fr-FR" sz="1600" spc="20" dirty="0">
                <a:cs typeface="Calibri"/>
              </a:rPr>
              <a:t> </a:t>
            </a:r>
            <a:r>
              <a:rPr lang="fr-FR" sz="1600" spc="-5" dirty="0">
                <a:cs typeface="Calibri"/>
              </a:rPr>
              <a:t>de</a:t>
            </a:r>
            <a:r>
              <a:rPr lang="fr-FR" sz="1600" spc="20" dirty="0">
                <a:cs typeface="Calibri"/>
              </a:rPr>
              <a:t> </a:t>
            </a:r>
            <a:r>
              <a:rPr lang="fr-FR" sz="1600" spc="-15" dirty="0">
                <a:cs typeface="Calibri"/>
              </a:rPr>
              <a:t>contrôle</a:t>
            </a:r>
            <a:r>
              <a:rPr lang="fr-FR" sz="1600" spc="35" dirty="0">
                <a:cs typeface="Calibri"/>
              </a:rPr>
              <a:t> </a:t>
            </a:r>
            <a:r>
              <a:rPr lang="fr-FR" sz="1600" b="1" spc="-5" dirty="0">
                <a:cs typeface="Calibri"/>
              </a:rPr>
              <a:t>écrit</a:t>
            </a:r>
            <a:r>
              <a:rPr lang="fr-FR" sz="1600" b="1" spc="-15" dirty="0">
                <a:cs typeface="Calibri"/>
              </a:rPr>
              <a:t> </a:t>
            </a:r>
            <a:r>
              <a:rPr lang="fr-FR" sz="1600" spc="-5" dirty="0">
                <a:cs typeface="Calibri"/>
              </a:rPr>
              <a:t>ou</a:t>
            </a:r>
            <a:r>
              <a:rPr lang="fr-FR" sz="1600" spc="20" dirty="0">
                <a:cs typeface="Calibri"/>
              </a:rPr>
              <a:t> </a:t>
            </a:r>
            <a:r>
              <a:rPr lang="fr-FR" sz="1600" spc="-5" dirty="0">
                <a:cs typeface="Calibri"/>
              </a:rPr>
              <a:t>sous</a:t>
            </a:r>
            <a:r>
              <a:rPr lang="fr-FR" sz="1600" dirty="0">
                <a:cs typeface="Calibri"/>
              </a:rPr>
              <a:t> </a:t>
            </a:r>
            <a:r>
              <a:rPr lang="fr-FR" sz="1600" b="1" spc="-10" dirty="0">
                <a:cs typeface="Calibri"/>
              </a:rPr>
              <a:t>forme</a:t>
            </a:r>
            <a:r>
              <a:rPr lang="fr-FR" sz="1600" b="1" spc="-30" dirty="0">
                <a:cs typeface="Calibri"/>
              </a:rPr>
              <a:t> </a:t>
            </a:r>
            <a:r>
              <a:rPr lang="fr-FR" sz="1600" b="1" spc="-10" dirty="0">
                <a:cs typeface="Calibri"/>
              </a:rPr>
              <a:t>orale</a:t>
            </a:r>
            <a:endParaRPr lang="fr-FR" sz="1600" dirty="0">
              <a:cs typeface="Calibri"/>
            </a:endParaRPr>
          </a:p>
        </p:txBody>
      </p:sp>
      <p:sp>
        <p:nvSpPr>
          <p:cNvPr id="18" name="ZoneTexte 17">
            <a:extLst>
              <a:ext uri="{FF2B5EF4-FFF2-40B4-BE49-F238E27FC236}">
                <a16:creationId xmlns:a16="http://schemas.microsoft.com/office/drawing/2014/main" id="{1D9FD3CF-1B80-6249-BD35-B0034ABBCF2D}"/>
              </a:ext>
            </a:extLst>
          </p:cNvPr>
          <p:cNvSpPr txBox="1"/>
          <p:nvPr/>
        </p:nvSpPr>
        <p:spPr>
          <a:xfrm>
            <a:off x="2472014" y="2302337"/>
            <a:ext cx="6462629" cy="830997"/>
          </a:xfrm>
          <a:prstGeom prst="rect">
            <a:avLst/>
          </a:prstGeom>
          <a:solidFill>
            <a:srgbClr val="FF8B06"/>
          </a:solidFill>
          <a:ln w="19050">
            <a:noFill/>
          </a:ln>
        </p:spPr>
        <p:txBody>
          <a:bodyPr wrap="square" rtlCol="0">
            <a:spAutoFit/>
          </a:bodyPr>
          <a:lstStyle/>
          <a:p>
            <a:pPr marL="91440">
              <a:spcBef>
                <a:spcPts val="245"/>
              </a:spcBef>
            </a:pPr>
            <a:r>
              <a:rPr lang="fr-FR" sz="1600" spc="-15" dirty="0">
                <a:solidFill>
                  <a:schemeClr val="bg1"/>
                </a:solidFill>
                <a:cs typeface="Calibri"/>
              </a:rPr>
              <a:t>Renforcement</a:t>
            </a:r>
            <a:r>
              <a:rPr lang="fr-FR" sz="1600" spc="5" dirty="0">
                <a:solidFill>
                  <a:schemeClr val="bg1"/>
                </a:solidFill>
                <a:cs typeface="Calibri"/>
              </a:rPr>
              <a:t> </a:t>
            </a:r>
            <a:r>
              <a:rPr lang="fr-FR" sz="1600" spc="-5" dirty="0">
                <a:solidFill>
                  <a:schemeClr val="bg1"/>
                </a:solidFill>
                <a:cs typeface="Calibri"/>
              </a:rPr>
              <a:t>du</a:t>
            </a:r>
            <a:r>
              <a:rPr lang="fr-FR" sz="1600" spc="10" dirty="0">
                <a:solidFill>
                  <a:schemeClr val="bg1"/>
                </a:solidFill>
                <a:cs typeface="Calibri"/>
              </a:rPr>
              <a:t> </a:t>
            </a:r>
            <a:r>
              <a:rPr lang="fr-FR" sz="1600" spc="-5" dirty="0">
                <a:solidFill>
                  <a:schemeClr val="bg1"/>
                </a:solidFill>
                <a:cs typeface="Calibri"/>
              </a:rPr>
              <a:t>domaine</a:t>
            </a:r>
            <a:r>
              <a:rPr lang="fr-FR" sz="1600" spc="15" dirty="0">
                <a:solidFill>
                  <a:schemeClr val="bg1"/>
                </a:solidFill>
                <a:cs typeface="Calibri"/>
              </a:rPr>
              <a:t> </a:t>
            </a:r>
            <a:r>
              <a:rPr lang="fr-FR" sz="1600" spc="-5" dirty="0">
                <a:solidFill>
                  <a:schemeClr val="bg1"/>
                </a:solidFill>
                <a:cs typeface="Calibri"/>
              </a:rPr>
              <a:t>de</a:t>
            </a:r>
            <a:r>
              <a:rPr lang="fr-FR" sz="1600" dirty="0">
                <a:solidFill>
                  <a:schemeClr val="bg1"/>
                </a:solidFill>
                <a:cs typeface="Calibri"/>
              </a:rPr>
              <a:t> la</a:t>
            </a:r>
            <a:r>
              <a:rPr lang="fr-FR" sz="1600" spc="10" dirty="0">
                <a:solidFill>
                  <a:schemeClr val="bg1"/>
                </a:solidFill>
                <a:cs typeface="Calibri"/>
              </a:rPr>
              <a:t> </a:t>
            </a:r>
            <a:r>
              <a:rPr lang="fr-FR" sz="1600" spc="-10" dirty="0">
                <a:solidFill>
                  <a:schemeClr val="bg1"/>
                </a:solidFill>
                <a:cs typeface="Calibri"/>
              </a:rPr>
              <a:t>prévention</a:t>
            </a:r>
            <a:r>
              <a:rPr lang="fr-FR" sz="1600" spc="30" dirty="0">
                <a:solidFill>
                  <a:schemeClr val="bg1"/>
                </a:solidFill>
                <a:cs typeface="Calibri"/>
              </a:rPr>
              <a:t> </a:t>
            </a:r>
            <a:r>
              <a:rPr lang="fr-FR" sz="1600" dirty="0">
                <a:solidFill>
                  <a:schemeClr val="bg1"/>
                </a:solidFill>
                <a:cs typeface="Calibri"/>
              </a:rPr>
              <a:t>:</a:t>
            </a:r>
            <a:r>
              <a:rPr lang="fr-FR" sz="1600" spc="10" dirty="0">
                <a:solidFill>
                  <a:schemeClr val="bg1"/>
                </a:solidFill>
                <a:cs typeface="Calibri"/>
              </a:rPr>
              <a:t> </a:t>
            </a:r>
            <a:r>
              <a:rPr lang="fr-FR" sz="1600" spc="-5" dirty="0">
                <a:solidFill>
                  <a:schemeClr val="bg1"/>
                </a:solidFill>
                <a:cs typeface="Calibri"/>
              </a:rPr>
              <a:t>application</a:t>
            </a:r>
            <a:r>
              <a:rPr lang="fr-FR" sz="1600" spc="10" dirty="0">
                <a:solidFill>
                  <a:schemeClr val="bg1"/>
                </a:solidFill>
                <a:cs typeface="Calibri"/>
              </a:rPr>
              <a:t> </a:t>
            </a:r>
            <a:r>
              <a:rPr lang="fr-FR" sz="1600" spc="-5" dirty="0">
                <a:solidFill>
                  <a:schemeClr val="bg1"/>
                </a:solidFill>
                <a:cs typeface="Calibri"/>
              </a:rPr>
              <a:t>des</a:t>
            </a:r>
            <a:r>
              <a:rPr lang="fr-FR" sz="1600" dirty="0">
                <a:solidFill>
                  <a:schemeClr val="bg1"/>
                </a:solidFill>
                <a:cs typeface="Calibri"/>
              </a:rPr>
              <a:t> </a:t>
            </a:r>
            <a:r>
              <a:rPr lang="fr-FR" sz="1600" spc="-5" dirty="0">
                <a:solidFill>
                  <a:schemeClr val="bg1"/>
                </a:solidFill>
                <a:cs typeface="Calibri"/>
              </a:rPr>
              <a:t>mesures de </a:t>
            </a:r>
            <a:r>
              <a:rPr lang="fr-FR" sz="1600" spc="-390" dirty="0">
                <a:solidFill>
                  <a:schemeClr val="bg1"/>
                </a:solidFill>
                <a:cs typeface="Calibri"/>
              </a:rPr>
              <a:t> </a:t>
            </a:r>
            <a:r>
              <a:rPr lang="fr-FR" sz="1600" spc="-10" dirty="0">
                <a:solidFill>
                  <a:schemeClr val="bg1"/>
                </a:solidFill>
                <a:cs typeface="Calibri"/>
              </a:rPr>
              <a:t>prévention</a:t>
            </a:r>
            <a:r>
              <a:rPr lang="fr-FR" sz="1600" spc="10" dirty="0">
                <a:solidFill>
                  <a:schemeClr val="bg1"/>
                </a:solidFill>
                <a:cs typeface="Calibri"/>
              </a:rPr>
              <a:t> </a:t>
            </a:r>
            <a:r>
              <a:rPr lang="fr-FR" sz="1600" spc="-5" dirty="0">
                <a:solidFill>
                  <a:schemeClr val="bg1"/>
                </a:solidFill>
                <a:cs typeface="Calibri"/>
              </a:rPr>
              <a:t>et</a:t>
            </a:r>
            <a:r>
              <a:rPr lang="fr-FR" sz="1600" spc="5" dirty="0">
                <a:solidFill>
                  <a:schemeClr val="bg1"/>
                </a:solidFill>
                <a:cs typeface="Calibri"/>
              </a:rPr>
              <a:t> </a:t>
            </a:r>
            <a:r>
              <a:rPr lang="fr-FR" sz="1600" spc="-10" dirty="0">
                <a:solidFill>
                  <a:schemeClr val="bg1"/>
                </a:solidFill>
                <a:cs typeface="Calibri"/>
              </a:rPr>
              <a:t>détection</a:t>
            </a:r>
            <a:r>
              <a:rPr lang="fr-FR" sz="1600" spc="30" dirty="0">
                <a:solidFill>
                  <a:schemeClr val="bg1"/>
                </a:solidFill>
                <a:cs typeface="Calibri"/>
              </a:rPr>
              <a:t> </a:t>
            </a:r>
            <a:r>
              <a:rPr lang="fr-FR" sz="1600" spc="-5" dirty="0">
                <a:solidFill>
                  <a:schemeClr val="bg1"/>
                </a:solidFill>
                <a:cs typeface="Calibri"/>
              </a:rPr>
              <a:t>des</a:t>
            </a:r>
            <a:r>
              <a:rPr lang="fr-FR" sz="1600" spc="10" dirty="0">
                <a:solidFill>
                  <a:schemeClr val="bg1"/>
                </a:solidFill>
                <a:cs typeface="Calibri"/>
              </a:rPr>
              <a:t> </a:t>
            </a:r>
            <a:r>
              <a:rPr lang="fr-FR" sz="1600" spc="-5" dirty="0">
                <a:solidFill>
                  <a:schemeClr val="bg1"/>
                </a:solidFill>
                <a:cs typeface="Calibri"/>
              </a:rPr>
              <a:t>situations</a:t>
            </a:r>
            <a:r>
              <a:rPr lang="fr-FR" sz="1600" spc="-10" dirty="0">
                <a:solidFill>
                  <a:schemeClr val="bg1"/>
                </a:solidFill>
                <a:cs typeface="Calibri"/>
              </a:rPr>
              <a:t> </a:t>
            </a:r>
            <a:r>
              <a:rPr lang="fr-FR" sz="1600" dirty="0">
                <a:solidFill>
                  <a:schemeClr val="bg1"/>
                </a:solidFill>
                <a:cs typeface="Calibri"/>
              </a:rPr>
              <a:t>à</a:t>
            </a:r>
            <a:r>
              <a:rPr lang="fr-FR" sz="1600" spc="15" dirty="0">
                <a:solidFill>
                  <a:schemeClr val="bg1"/>
                </a:solidFill>
                <a:cs typeface="Calibri"/>
              </a:rPr>
              <a:t> </a:t>
            </a:r>
            <a:r>
              <a:rPr lang="fr-FR" sz="1600" spc="-5" dirty="0">
                <a:solidFill>
                  <a:schemeClr val="bg1"/>
                </a:solidFill>
                <a:cs typeface="Calibri"/>
              </a:rPr>
              <a:t>risques,</a:t>
            </a:r>
            <a:r>
              <a:rPr lang="fr-FR" sz="1600" spc="-10" dirty="0">
                <a:solidFill>
                  <a:schemeClr val="bg1"/>
                </a:solidFill>
                <a:cs typeface="Calibri"/>
              </a:rPr>
              <a:t> </a:t>
            </a:r>
            <a:r>
              <a:rPr lang="fr-FR" sz="1600" spc="-5" dirty="0">
                <a:solidFill>
                  <a:schemeClr val="bg1"/>
                </a:solidFill>
                <a:cs typeface="Calibri"/>
              </a:rPr>
              <a:t>typologie</a:t>
            </a:r>
            <a:r>
              <a:rPr lang="fr-FR" sz="1600" spc="10" dirty="0">
                <a:solidFill>
                  <a:schemeClr val="bg1"/>
                </a:solidFill>
                <a:cs typeface="Calibri"/>
              </a:rPr>
              <a:t> </a:t>
            </a:r>
            <a:r>
              <a:rPr lang="fr-FR" sz="1600" spc="-5" dirty="0">
                <a:solidFill>
                  <a:schemeClr val="bg1"/>
                </a:solidFill>
                <a:cs typeface="Calibri"/>
              </a:rPr>
              <a:t>des</a:t>
            </a:r>
            <a:r>
              <a:rPr lang="fr-FR" sz="1600" spc="5" dirty="0">
                <a:solidFill>
                  <a:schemeClr val="bg1"/>
                </a:solidFill>
                <a:cs typeface="Calibri"/>
              </a:rPr>
              <a:t> </a:t>
            </a:r>
            <a:r>
              <a:rPr lang="fr-FR" sz="1600" spc="-5" dirty="0">
                <a:solidFill>
                  <a:schemeClr val="bg1"/>
                </a:solidFill>
                <a:cs typeface="Calibri"/>
              </a:rPr>
              <a:t>risques </a:t>
            </a:r>
            <a:r>
              <a:rPr lang="fr-FR" sz="1600" dirty="0">
                <a:solidFill>
                  <a:schemeClr val="bg1"/>
                </a:solidFill>
                <a:cs typeface="Calibri"/>
              </a:rPr>
              <a:t> </a:t>
            </a:r>
            <a:r>
              <a:rPr lang="fr-FR" sz="1600" spc="-5" dirty="0">
                <a:solidFill>
                  <a:schemeClr val="bg1"/>
                </a:solidFill>
                <a:cs typeface="Calibri"/>
              </a:rPr>
              <a:t>spécifiques...</a:t>
            </a:r>
            <a:r>
              <a:rPr lang="fr-FR" sz="1600" spc="-10" dirty="0">
                <a:solidFill>
                  <a:schemeClr val="bg1"/>
                </a:solidFill>
                <a:cs typeface="Calibri"/>
              </a:rPr>
              <a:t>.</a:t>
            </a:r>
            <a:endParaRPr lang="fr-FR" sz="1600" dirty="0">
              <a:solidFill>
                <a:schemeClr val="bg1"/>
              </a:solidFill>
              <a:cs typeface="Calibri"/>
            </a:endParaRPr>
          </a:p>
        </p:txBody>
      </p:sp>
      <p:sp>
        <p:nvSpPr>
          <p:cNvPr id="19" name="ZoneTexte 18">
            <a:extLst>
              <a:ext uri="{FF2B5EF4-FFF2-40B4-BE49-F238E27FC236}">
                <a16:creationId xmlns:a16="http://schemas.microsoft.com/office/drawing/2014/main" id="{B55D40E5-85DB-5C46-B752-7D61A5BB479C}"/>
              </a:ext>
            </a:extLst>
          </p:cNvPr>
          <p:cNvSpPr txBox="1"/>
          <p:nvPr/>
        </p:nvSpPr>
        <p:spPr>
          <a:xfrm>
            <a:off x="2494546" y="3323730"/>
            <a:ext cx="6417564" cy="338554"/>
          </a:xfrm>
          <a:prstGeom prst="rect">
            <a:avLst/>
          </a:prstGeom>
          <a:noFill/>
          <a:ln w="3175">
            <a:solidFill>
              <a:schemeClr val="tx1"/>
            </a:solidFill>
          </a:ln>
        </p:spPr>
        <p:txBody>
          <a:bodyPr wrap="square" rtlCol="0">
            <a:spAutoFit/>
          </a:bodyPr>
          <a:lstStyle/>
          <a:p>
            <a:pPr marL="91440">
              <a:lnSpc>
                <a:spcPct val="100000"/>
              </a:lnSpc>
              <a:spcBef>
                <a:spcPts val="250"/>
              </a:spcBef>
            </a:pPr>
            <a:r>
              <a:rPr lang="fr-FR" sz="1600" spc="-10" dirty="0">
                <a:cs typeface="Calibri"/>
              </a:rPr>
              <a:t>Prise</a:t>
            </a:r>
            <a:r>
              <a:rPr lang="fr-FR" sz="1600" spc="5" dirty="0">
                <a:cs typeface="Calibri"/>
              </a:rPr>
              <a:t> </a:t>
            </a:r>
            <a:r>
              <a:rPr lang="fr-FR" sz="1600" dirty="0">
                <a:cs typeface="Calibri"/>
              </a:rPr>
              <a:t>en</a:t>
            </a:r>
            <a:r>
              <a:rPr lang="fr-FR" sz="1600" spc="20" dirty="0">
                <a:cs typeface="Calibri"/>
              </a:rPr>
              <a:t> </a:t>
            </a:r>
            <a:r>
              <a:rPr lang="fr-FR" sz="1600" spc="-15" dirty="0">
                <a:cs typeface="Calibri"/>
              </a:rPr>
              <a:t>compte</a:t>
            </a:r>
            <a:r>
              <a:rPr lang="fr-FR" sz="1600" spc="15" dirty="0">
                <a:cs typeface="Calibri"/>
              </a:rPr>
              <a:t> </a:t>
            </a:r>
            <a:r>
              <a:rPr lang="fr-FR" sz="1600" spc="-5" dirty="0">
                <a:cs typeface="Calibri"/>
              </a:rPr>
              <a:t>des</a:t>
            </a:r>
            <a:r>
              <a:rPr lang="fr-FR" sz="1600" spc="10" dirty="0">
                <a:cs typeface="Calibri"/>
              </a:rPr>
              <a:t> </a:t>
            </a:r>
            <a:r>
              <a:rPr lang="fr-FR" sz="1600" spc="-10" dirty="0">
                <a:cs typeface="Calibri"/>
              </a:rPr>
              <a:t>interventions à proximité des réseaux</a:t>
            </a:r>
            <a:endParaRPr lang="fr-FR" sz="1600" dirty="0">
              <a:cs typeface="Calibri"/>
            </a:endParaRPr>
          </a:p>
        </p:txBody>
      </p:sp>
      <p:sp>
        <p:nvSpPr>
          <p:cNvPr id="21" name="Espace réservé du pied de page 2">
            <a:extLst>
              <a:ext uri="{FF2B5EF4-FFF2-40B4-BE49-F238E27FC236}">
                <a16:creationId xmlns:a16="http://schemas.microsoft.com/office/drawing/2014/main" id="{0005E743-4EC2-7349-8A7D-ADB35A1B461D}"/>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0230167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pSp>
        <p:nvGrpSpPr>
          <p:cNvPr id="7" name="Groupe 6">
            <a:extLst>
              <a:ext uri="{FF2B5EF4-FFF2-40B4-BE49-F238E27FC236}">
                <a16:creationId xmlns:a16="http://schemas.microsoft.com/office/drawing/2014/main" id="{46FB87E5-66C9-974E-A64B-6176465104AD}"/>
              </a:ext>
            </a:extLst>
          </p:cNvPr>
          <p:cNvGrpSpPr/>
          <p:nvPr/>
        </p:nvGrpSpPr>
        <p:grpSpPr>
          <a:xfrm>
            <a:off x="377526" y="1589204"/>
            <a:ext cx="2178250" cy="2494713"/>
            <a:chOff x="360000" y="141568"/>
            <a:chExt cx="5126812" cy="4590422"/>
          </a:xfrm>
        </p:grpSpPr>
        <p:pic>
          <p:nvPicPr>
            <p:cNvPr id="6" name="Image 5" descr="Une image contenant montagne, extérieur&#10;&#10;Description générée automatiquement">
              <a:extLst>
                <a:ext uri="{FF2B5EF4-FFF2-40B4-BE49-F238E27FC236}">
                  <a16:creationId xmlns:a16="http://schemas.microsoft.com/office/drawing/2014/main" id="{11A42567-6626-4744-B806-B5AF9E205076}"/>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10" name="Image 9" descr="Une image contenant pierre&#10;&#10;Description générée automatiquement">
              <a:extLst>
                <a:ext uri="{FF2B5EF4-FFF2-40B4-BE49-F238E27FC236}">
                  <a16:creationId xmlns:a16="http://schemas.microsoft.com/office/drawing/2014/main" id="{04BD28B0-F90D-1847-B8C6-BB287D5E8063}"/>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14" name="Image 13">
              <a:extLst>
                <a:ext uri="{FF2B5EF4-FFF2-40B4-BE49-F238E27FC236}">
                  <a16:creationId xmlns:a16="http://schemas.microsoft.com/office/drawing/2014/main" id="{26ED8D64-A620-7948-AA52-20345A7DDEA3}"/>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16" name="Image 15" descr="Une image contenant terrain, ciel, extérieur, bâtiment&#10;&#10;Description générée automatiquement">
              <a:extLst>
                <a:ext uri="{FF2B5EF4-FFF2-40B4-BE49-F238E27FC236}">
                  <a16:creationId xmlns:a16="http://schemas.microsoft.com/office/drawing/2014/main" id="{E4CD92CC-CC88-5B4E-AA1D-4C3C5053CFE8}"/>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20" name="Image 19" descr="Une image contenant extérieur, ciel, bâtiment, vieux&#10;&#10;Description générée automatiquement">
              <a:extLst>
                <a:ext uri="{FF2B5EF4-FFF2-40B4-BE49-F238E27FC236}">
                  <a16:creationId xmlns:a16="http://schemas.microsoft.com/office/drawing/2014/main" id="{48ED550F-375D-8348-BF10-0A19119B8D10}"/>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sp>
        <p:nvSpPr>
          <p:cNvPr id="15" name="ZoneTexte 14">
            <a:extLst>
              <a:ext uri="{FF2B5EF4-FFF2-40B4-BE49-F238E27FC236}">
                <a16:creationId xmlns:a16="http://schemas.microsoft.com/office/drawing/2014/main" id="{02EFBBC6-2222-F540-B00C-71E60A664B1B}"/>
              </a:ext>
            </a:extLst>
          </p:cNvPr>
          <p:cNvSpPr txBox="1"/>
          <p:nvPr/>
        </p:nvSpPr>
        <p:spPr>
          <a:xfrm>
            <a:off x="2246249" y="256389"/>
            <a:ext cx="3096344" cy="369332"/>
          </a:xfrm>
          <a:prstGeom prst="rect">
            <a:avLst/>
          </a:prstGeom>
          <a:noFill/>
        </p:spPr>
        <p:txBody>
          <a:bodyPr wrap="square">
            <a:spAutoFit/>
          </a:bodyPr>
          <a:lstStyle/>
          <a:p>
            <a:r>
              <a:rPr lang="fr-FR" b="1" dirty="0"/>
              <a:t>Domaine d’intervention</a:t>
            </a:r>
          </a:p>
        </p:txBody>
      </p:sp>
      <p:pic>
        <p:nvPicPr>
          <p:cNvPr id="21" name="object 32">
            <a:extLst>
              <a:ext uri="{FF2B5EF4-FFF2-40B4-BE49-F238E27FC236}">
                <a16:creationId xmlns:a16="http://schemas.microsoft.com/office/drawing/2014/main" id="{8BCD7003-4818-3049-AFB4-D3A2CAC8C4A4}"/>
              </a:ext>
            </a:extLst>
          </p:cNvPr>
          <p:cNvPicPr/>
          <p:nvPr/>
        </p:nvPicPr>
        <p:blipFill>
          <a:blip r:embed="rId7" cstate="print"/>
          <a:stretch>
            <a:fillRect/>
          </a:stretch>
        </p:blipFill>
        <p:spPr>
          <a:xfrm rot="16200000">
            <a:off x="3709956" y="-262354"/>
            <a:ext cx="3653335" cy="5646437"/>
          </a:xfrm>
          <a:prstGeom prst="rect">
            <a:avLst/>
          </a:prstGeom>
        </p:spPr>
      </p:pic>
      <p:sp>
        <p:nvSpPr>
          <p:cNvPr id="22" name="ZoneTexte 21">
            <a:extLst>
              <a:ext uri="{FF2B5EF4-FFF2-40B4-BE49-F238E27FC236}">
                <a16:creationId xmlns:a16="http://schemas.microsoft.com/office/drawing/2014/main" id="{44AD8CE8-F01B-9B43-AC71-0912BEB8D800}"/>
              </a:ext>
            </a:extLst>
          </p:cNvPr>
          <p:cNvSpPr txBox="1"/>
          <p:nvPr/>
        </p:nvSpPr>
        <p:spPr>
          <a:xfrm>
            <a:off x="2713404" y="2354620"/>
            <a:ext cx="1464478" cy="646331"/>
          </a:xfrm>
          <a:prstGeom prst="rect">
            <a:avLst/>
          </a:prstGeom>
          <a:noFill/>
        </p:spPr>
        <p:txBody>
          <a:bodyPr wrap="square">
            <a:spAutoFit/>
          </a:bodyPr>
          <a:lstStyle/>
          <a:p>
            <a:pPr algn="ctr"/>
            <a:r>
              <a:rPr lang="fr-FR" sz="1200" dirty="0"/>
              <a:t>Réalisation de murs en blocs manufacturés</a:t>
            </a:r>
          </a:p>
        </p:txBody>
      </p:sp>
      <p:sp>
        <p:nvSpPr>
          <p:cNvPr id="24" name="ZoneTexte 23">
            <a:extLst>
              <a:ext uri="{FF2B5EF4-FFF2-40B4-BE49-F238E27FC236}">
                <a16:creationId xmlns:a16="http://schemas.microsoft.com/office/drawing/2014/main" id="{ADB013E7-B9D4-1E49-A6B9-4A1A9EFA53FC}"/>
              </a:ext>
            </a:extLst>
          </p:cNvPr>
          <p:cNvSpPr txBox="1"/>
          <p:nvPr/>
        </p:nvSpPr>
        <p:spPr>
          <a:xfrm>
            <a:off x="4804384" y="3476727"/>
            <a:ext cx="1464478" cy="276999"/>
          </a:xfrm>
          <a:prstGeom prst="rect">
            <a:avLst/>
          </a:prstGeom>
          <a:noFill/>
        </p:spPr>
        <p:txBody>
          <a:bodyPr wrap="square">
            <a:spAutoFit/>
          </a:bodyPr>
          <a:lstStyle/>
          <a:p>
            <a:pPr algn="ctr"/>
            <a:r>
              <a:rPr lang="fr-FR" sz="1200" b="1" dirty="0"/>
              <a:t>Ouvrages</a:t>
            </a:r>
          </a:p>
        </p:txBody>
      </p:sp>
      <p:sp>
        <p:nvSpPr>
          <p:cNvPr id="25" name="ZoneTexte 24">
            <a:extLst>
              <a:ext uri="{FF2B5EF4-FFF2-40B4-BE49-F238E27FC236}">
                <a16:creationId xmlns:a16="http://schemas.microsoft.com/office/drawing/2014/main" id="{9935C866-C7A4-2D48-9708-02597C73BE24}"/>
              </a:ext>
            </a:extLst>
          </p:cNvPr>
          <p:cNvSpPr txBox="1"/>
          <p:nvPr/>
        </p:nvSpPr>
        <p:spPr>
          <a:xfrm>
            <a:off x="6864163" y="2539555"/>
            <a:ext cx="1464478" cy="830997"/>
          </a:xfrm>
          <a:prstGeom prst="rect">
            <a:avLst/>
          </a:prstGeom>
          <a:noFill/>
        </p:spPr>
        <p:txBody>
          <a:bodyPr wrap="square">
            <a:spAutoFit/>
          </a:bodyPr>
          <a:lstStyle/>
          <a:p>
            <a:pPr algn="ctr"/>
            <a:r>
              <a:rPr lang="fr-FR" sz="1200" dirty="0"/>
              <a:t>Pose de canalisation enterrées (sous œuvre)</a:t>
            </a:r>
          </a:p>
        </p:txBody>
      </p:sp>
      <p:sp>
        <p:nvSpPr>
          <p:cNvPr id="26" name="ZoneTexte 25">
            <a:extLst>
              <a:ext uri="{FF2B5EF4-FFF2-40B4-BE49-F238E27FC236}">
                <a16:creationId xmlns:a16="http://schemas.microsoft.com/office/drawing/2014/main" id="{73743C9A-1E24-BD4E-A16E-12AF17807152}"/>
              </a:ext>
            </a:extLst>
          </p:cNvPr>
          <p:cNvSpPr txBox="1"/>
          <p:nvPr/>
        </p:nvSpPr>
        <p:spPr>
          <a:xfrm>
            <a:off x="6198500" y="1338957"/>
            <a:ext cx="1464478" cy="1015663"/>
          </a:xfrm>
          <a:prstGeom prst="rect">
            <a:avLst/>
          </a:prstGeom>
          <a:noFill/>
        </p:spPr>
        <p:txBody>
          <a:bodyPr wrap="square">
            <a:spAutoFit/>
          </a:bodyPr>
          <a:lstStyle/>
          <a:p>
            <a:pPr algn="ctr"/>
            <a:r>
              <a:rPr lang="fr-FR" sz="1200" dirty="0"/>
              <a:t>Pose d’éléments préfabriqués (plancher, appuis de baie)</a:t>
            </a:r>
          </a:p>
          <a:p>
            <a:pPr algn="ctr"/>
            <a:endParaRPr lang="fr-FR" sz="1200" dirty="0">
              <a:solidFill>
                <a:schemeClr val="bg1"/>
              </a:solidFill>
            </a:endParaRPr>
          </a:p>
        </p:txBody>
      </p:sp>
      <p:sp>
        <p:nvSpPr>
          <p:cNvPr id="27" name="ZoneTexte 26">
            <a:extLst>
              <a:ext uri="{FF2B5EF4-FFF2-40B4-BE49-F238E27FC236}">
                <a16:creationId xmlns:a16="http://schemas.microsoft.com/office/drawing/2014/main" id="{B1360EEB-BC44-2D4B-8DC8-99EC7DF2562F}"/>
              </a:ext>
            </a:extLst>
          </p:cNvPr>
          <p:cNvSpPr txBox="1"/>
          <p:nvPr/>
        </p:nvSpPr>
        <p:spPr>
          <a:xfrm>
            <a:off x="4788578" y="940235"/>
            <a:ext cx="1464478" cy="1384995"/>
          </a:xfrm>
          <a:prstGeom prst="rect">
            <a:avLst/>
          </a:prstGeom>
          <a:noFill/>
        </p:spPr>
        <p:txBody>
          <a:bodyPr wrap="square">
            <a:spAutoFit/>
          </a:bodyPr>
          <a:lstStyle/>
          <a:p>
            <a:pPr algn="ctr"/>
            <a:r>
              <a:rPr lang="fr-FR" sz="1200" dirty="0"/>
              <a:t>Réalisation d’ouvrages en béton armé (fondations, poutres et poteaux) </a:t>
            </a:r>
          </a:p>
          <a:p>
            <a:pPr algn="ctr"/>
            <a:endParaRPr lang="fr-FR" sz="1200" dirty="0">
              <a:solidFill>
                <a:schemeClr val="bg1"/>
              </a:solidFill>
            </a:endParaRPr>
          </a:p>
        </p:txBody>
      </p:sp>
      <p:sp>
        <p:nvSpPr>
          <p:cNvPr id="28" name="ZoneTexte 27">
            <a:extLst>
              <a:ext uri="{FF2B5EF4-FFF2-40B4-BE49-F238E27FC236}">
                <a16:creationId xmlns:a16="http://schemas.microsoft.com/office/drawing/2014/main" id="{29FE42A9-A011-064F-9703-EE0E9D35AC3C}"/>
              </a:ext>
            </a:extLst>
          </p:cNvPr>
          <p:cNvSpPr txBox="1"/>
          <p:nvPr/>
        </p:nvSpPr>
        <p:spPr>
          <a:xfrm>
            <a:off x="3684311" y="1325639"/>
            <a:ext cx="1171254" cy="830997"/>
          </a:xfrm>
          <a:prstGeom prst="rect">
            <a:avLst/>
          </a:prstGeom>
          <a:noFill/>
        </p:spPr>
        <p:txBody>
          <a:bodyPr wrap="square">
            <a:spAutoFit/>
          </a:bodyPr>
          <a:lstStyle/>
          <a:p>
            <a:pPr algn="ctr"/>
            <a:r>
              <a:rPr lang="fr-FR" sz="1200" dirty="0"/>
              <a:t>Réalisation de revêtements (enduits et chapes)</a:t>
            </a:r>
          </a:p>
        </p:txBody>
      </p:sp>
      <p:sp>
        <p:nvSpPr>
          <p:cNvPr id="18" name="Espace réservé du pied de page 2">
            <a:extLst>
              <a:ext uri="{FF2B5EF4-FFF2-40B4-BE49-F238E27FC236}">
                <a16:creationId xmlns:a16="http://schemas.microsoft.com/office/drawing/2014/main" id="{FB3C28D1-2741-7C45-822D-8A468AE0FDE6}"/>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023247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24156585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23" name="ZoneTexte 22">
            <a:extLst>
              <a:ext uri="{FF2B5EF4-FFF2-40B4-BE49-F238E27FC236}">
                <a16:creationId xmlns:a16="http://schemas.microsoft.com/office/drawing/2014/main" id="{A960E8C5-A99C-9444-A91C-850D155FCAC9}"/>
              </a:ext>
            </a:extLst>
          </p:cNvPr>
          <p:cNvSpPr txBox="1"/>
          <p:nvPr/>
        </p:nvSpPr>
        <p:spPr>
          <a:xfrm>
            <a:off x="1835696" y="173828"/>
            <a:ext cx="3096344" cy="369332"/>
          </a:xfrm>
          <a:prstGeom prst="rect">
            <a:avLst/>
          </a:prstGeom>
          <a:noFill/>
        </p:spPr>
        <p:txBody>
          <a:bodyPr wrap="square">
            <a:spAutoFit/>
          </a:bodyPr>
          <a:lstStyle/>
          <a:p>
            <a:r>
              <a:rPr lang="fr-FR" b="1" dirty="0"/>
              <a:t>Domaine d’intervention</a:t>
            </a:r>
          </a:p>
        </p:txBody>
      </p:sp>
      <p:grpSp>
        <p:nvGrpSpPr>
          <p:cNvPr id="25" name="Groupe 24">
            <a:extLst>
              <a:ext uri="{FF2B5EF4-FFF2-40B4-BE49-F238E27FC236}">
                <a16:creationId xmlns:a16="http://schemas.microsoft.com/office/drawing/2014/main" id="{C62F6D0A-468B-F941-B75D-6F791A2C136A}"/>
              </a:ext>
            </a:extLst>
          </p:cNvPr>
          <p:cNvGrpSpPr/>
          <p:nvPr/>
        </p:nvGrpSpPr>
        <p:grpSpPr>
          <a:xfrm>
            <a:off x="311507" y="1706066"/>
            <a:ext cx="2015508" cy="2331239"/>
            <a:chOff x="360000" y="141568"/>
            <a:chExt cx="5126812" cy="4590422"/>
          </a:xfrm>
        </p:grpSpPr>
        <p:pic>
          <p:nvPicPr>
            <p:cNvPr id="26" name="Image 25" descr="Une image contenant montagne, extérieur&#10;&#10;Description générée automatiquement">
              <a:extLst>
                <a:ext uri="{FF2B5EF4-FFF2-40B4-BE49-F238E27FC236}">
                  <a16:creationId xmlns:a16="http://schemas.microsoft.com/office/drawing/2014/main" id="{FDBDC8C3-3471-FA49-8691-8728213B6F55}"/>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27" name="Image 26" descr="Une image contenant pierre&#10;&#10;Description générée automatiquement">
              <a:extLst>
                <a:ext uri="{FF2B5EF4-FFF2-40B4-BE49-F238E27FC236}">
                  <a16:creationId xmlns:a16="http://schemas.microsoft.com/office/drawing/2014/main" id="{AB98D523-0004-744B-88C4-5B47B27B54E0}"/>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28" name="Image 27">
              <a:extLst>
                <a:ext uri="{FF2B5EF4-FFF2-40B4-BE49-F238E27FC236}">
                  <a16:creationId xmlns:a16="http://schemas.microsoft.com/office/drawing/2014/main" id="{8CDB84B5-84BA-5948-9781-1AAE1459875C}"/>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29" name="Image 28" descr="Une image contenant terrain, ciel, extérieur, bâtiment&#10;&#10;Description générée automatiquement">
              <a:extLst>
                <a:ext uri="{FF2B5EF4-FFF2-40B4-BE49-F238E27FC236}">
                  <a16:creationId xmlns:a16="http://schemas.microsoft.com/office/drawing/2014/main" id="{F7A5624C-48E3-8248-89B8-1751A7D84890}"/>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30" name="Image 29" descr="Une image contenant extérieur, ciel, bâtiment, vieux&#10;&#10;Description générée automatiquement">
              <a:extLst>
                <a:ext uri="{FF2B5EF4-FFF2-40B4-BE49-F238E27FC236}">
                  <a16:creationId xmlns:a16="http://schemas.microsoft.com/office/drawing/2014/main" id="{5410789C-EECD-774A-9802-2CC289269E4B}"/>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grpSp>
        <p:nvGrpSpPr>
          <p:cNvPr id="24" name="Groupe 23">
            <a:extLst>
              <a:ext uri="{FF2B5EF4-FFF2-40B4-BE49-F238E27FC236}">
                <a16:creationId xmlns:a16="http://schemas.microsoft.com/office/drawing/2014/main" id="{76C8A47C-5C1F-CA45-AD4C-FA5757A50743}"/>
              </a:ext>
            </a:extLst>
          </p:cNvPr>
          <p:cNvGrpSpPr/>
          <p:nvPr/>
        </p:nvGrpSpPr>
        <p:grpSpPr>
          <a:xfrm>
            <a:off x="1547664" y="669967"/>
            <a:ext cx="7438660" cy="3803565"/>
            <a:chOff x="1078542" y="586308"/>
            <a:chExt cx="7438660" cy="3803565"/>
          </a:xfrm>
          <a:solidFill>
            <a:schemeClr val="bg2">
              <a:lumMod val="20000"/>
              <a:lumOff val="80000"/>
            </a:schemeClr>
          </a:solidFill>
        </p:grpSpPr>
        <p:sp>
          <p:nvSpPr>
            <p:cNvPr id="18" name="Ellipse 17">
              <a:extLst>
                <a:ext uri="{FF2B5EF4-FFF2-40B4-BE49-F238E27FC236}">
                  <a16:creationId xmlns:a16="http://schemas.microsoft.com/office/drawing/2014/main" id="{75DD315C-EF5E-8745-B4C6-CB4961099C54}"/>
                </a:ext>
              </a:extLst>
            </p:cNvPr>
            <p:cNvSpPr/>
            <p:nvPr/>
          </p:nvSpPr>
          <p:spPr>
            <a:xfrm>
              <a:off x="2366601" y="751966"/>
              <a:ext cx="1822963" cy="1736154"/>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altLang="fr-FR" sz="1200" dirty="0">
                  <a:solidFill>
                    <a:schemeClr val="tx1"/>
                  </a:solidFill>
                  <a:cs typeface="Arial" panose="020B0604020202020204" pitchFamily="34" charset="0"/>
                </a:rPr>
                <a:t>BÂTIMENTS D’HABITATION COLLECTIFS</a:t>
              </a:r>
            </a:p>
          </p:txBody>
        </p:sp>
        <p:sp>
          <p:nvSpPr>
            <p:cNvPr id="17" name="Ellipse 16">
              <a:extLst>
                <a:ext uri="{FF2B5EF4-FFF2-40B4-BE49-F238E27FC236}">
                  <a16:creationId xmlns:a16="http://schemas.microsoft.com/office/drawing/2014/main" id="{D483C7EC-9C86-B94A-89D0-1AC45CA9CD9E}"/>
                </a:ext>
              </a:extLst>
            </p:cNvPr>
            <p:cNvSpPr/>
            <p:nvPr/>
          </p:nvSpPr>
          <p:spPr>
            <a:xfrm>
              <a:off x="1078542" y="1426298"/>
              <a:ext cx="1822963" cy="173615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BÂTIMENTS</a:t>
              </a:r>
              <a:r>
                <a:rPr lang="fr-FR" sz="1200" dirty="0">
                  <a:ea typeface="ＭＳ Ｐゴシック" panose="020B0600070205080204" pitchFamily="34" charset="-128"/>
                  <a:cs typeface="Arial" panose="020B0604020202020204" pitchFamily="34" charset="0"/>
                </a:rPr>
                <a:t> </a:t>
              </a:r>
              <a:r>
                <a:rPr lang="fr-FR" sz="1200" dirty="0">
                  <a:solidFill>
                    <a:schemeClr val="tx1"/>
                  </a:solidFill>
                  <a:ea typeface="ＭＳ Ｐゴシック" panose="020B0600070205080204" pitchFamily="34" charset="-128"/>
                  <a:cs typeface="Arial" panose="020B0604020202020204" pitchFamily="34" charset="0"/>
                </a:rPr>
                <a:t>INDUSTRIELS</a:t>
              </a:r>
            </a:p>
          </p:txBody>
        </p:sp>
        <p:sp>
          <p:nvSpPr>
            <p:cNvPr id="14" name="Ellipse 13">
              <a:extLst>
                <a:ext uri="{FF2B5EF4-FFF2-40B4-BE49-F238E27FC236}">
                  <a16:creationId xmlns:a16="http://schemas.microsoft.com/office/drawing/2014/main" id="{60C22E62-FF60-A142-A850-DFB4793A0BDB}"/>
                </a:ext>
              </a:extLst>
            </p:cNvPr>
            <p:cNvSpPr/>
            <p:nvPr/>
          </p:nvSpPr>
          <p:spPr>
            <a:xfrm>
              <a:off x="3930337" y="586308"/>
              <a:ext cx="1667247" cy="1601846"/>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200" dirty="0">
                  <a:solidFill>
                    <a:schemeClr val="bg1">
                      <a:lumMod val="85000"/>
                    </a:schemeClr>
                  </a:solidFill>
                  <a:ea typeface="ＭＳ Ｐゴシック" panose="020B0600070205080204" pitchFamily="34" charset="-128"/>
                  <a:cs typeface="Arial" panose="020B0604020202020204" pitchFamily="34" charset="0"/>
                </a:rPr>
                <a:t>BÂTIMENTS</a:t>
              </a:r>
              <a:r>
                <a:rPr lang="fr-FR" altLang="fr-FR" sz="1200" dirty="0">
                  <a:solidFill>
                    <a:schemeClr val="bg1">
                      <a:lumMod val="85000"/>
                    </a:schemeClr>
                  </a:solidFill>
                  <a:ea typeface="ＭＳ Ｐゴシック" panose="020B0600070205080204" pitchFamily="34" charset="-128"/>
                </a:rPr>
                <a:t> NEUFS ET RÉNOVATION</a:t>
              </a:r>
            </a:p>
          </p:txBody>
        </p:sp>
        <p:sp>
          <p:nvSpPr>
            <p:cNvPr id="16" name="Ellipse 15">
              <a:extLst>
                <a:ext uri="{FF2B5EF4-FFF2-40B4-BE49-F238E27FC236}">
                  <a16:creationId xmlns:a16="http://schemas.microsoft.com/office/drawing/2014/main" id="{8FC16D56-33CC-3C49-B55C-383685E47184}"/>
                </a:ext>
              </a:extLst>
            </p:cNvPr>
            <p:cNvSpPr/>
            <p:nvPr/>
          </p:nvSpPr>
          <p:spPr>
            <a:xfrm>
              <a:off x="5408874" y="886837"/>
              <a:ext cx="1667246" cy="1601846"/>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bg1">
                      <a:lumMod val="85000"/>
                    </a:schemeClr>
                  </a:solidFill>
                  <a:ea typeface="ＭＳ Ｐゴシック" panose="020B0600070205080204" pitchFamily="34" charset="-128"/>
                  <a:cs typeface="Arial" panose="020B0604020202020204" pitchFamily="34" charset="0"/>
                </a:rPr>
                <a:t>LOCAUX TERTIAIRES</a:t>
              </a:r>
            </a:p>
          </p:txBody>
        </p:sp>
        <p:sp>
          <p:nvSpPr>
            <p:cNvPr id="15" name="Ellipse 14">
              <a:extLst>
                <a:ext uri="{FF2B5EF4-FFF2-40B4-BE49-F238E27FC236}">
                  <a16:creationId xmlns:a16="http://schemas.microsoft.com/office/drawing/2014/main" id="{840D9115-20CD-5647-B17F-58ED7D8FE2E1}"/>
                </a:ext>
              </a:extLst>
            </p:cNvPr>
            <p:cNvSpPr/>
            <p:nvPr/>
          </p:nvSpPr>
          <p:spPr>
            <a:xfrm>
              <a:off x="6591712" y="1580975"/>
              <a:ext cx="1925490" cy="1814289"/>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bg1">
                      <a:lumMod val="85000"/>
                    </a:schemeClr>
                  </a:solidFill>
                  <a:ea typeface="ＭＳ Ｐゴシック" panose="020B0600070205080204" pitchFamily="34" charset="-128"/>
                  <a:cs typeface="Arial" panose="020B0604020202020204" pitchFamily="34" charset="0"/>
                </a:rPr>
                <a:t>MAISONS INDIVIDUELLES</a:t>
              </a:r>
            </a:p>
          </p:txBody>
        </p:sp>
        <p:sp>
          <p:nvSpPr>
            <p:cNvPr id="13" name="Ellipse 12">
              <a:extLst>
                <a:ext uri="{FF2B5EF4-FFF2-40B4-BE49-F238E27FC236}">
                  <a16:creationId xmlns:a16="http://schemas.microsoft.com/office/drawing/2014/main" id="{E7250432-7DDF-5E4E-B3F9-B37688D07B6F}"/>
                </a:ext>
              </a:extLst>
            </p:cNvPr>
            <p:cNvSpPr/>
            <p:nvPr/>
          </p:nvSpPr>
          <p:spPr>
            <a:xfrm>
              <a:off x="3634175" y="2788027"/>
              <a:ext cx="1711473" cy="1601846"/>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Bâtiments</a:t>
              </a:r>
            </a:p>
          </p:txBody>
        </p:sp>
        <p:cxnSp>
          <p:nvCxnSpPr>
            <p:cNvPr id="5" name="Connecteur droit 4">
              <a:extLst>
                <a:ext uri="{FF2B5EF4-FFF2-40B4-BE49-F238E27FC236}">
                  <a16:creationId xmlns:a16="http://schemas.microsoft.com/office/drawing/2014/main" id="{9832B6C5-232F-234F-90CD-32F611E04BB0}"/>
                </a:ext>
              </a:extLst>
            </p:cNvPr>
            <p:cNvCxnSpPr>
              <a:cxnSpLocks/>
              <a:stCxn id="17" idx="5"/>
            </p:cNvCxnSpPr>
            <p:nvPr/>
          </p:nvCxnSpPr>
          <p:spPr>
            <a:xfrm>
              <a:off x="2634538" y="2908198"/>
              <a:ext cx="999637" cy="487066"/>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41636BEB-CC61-2848-9DEA-6AD2D9848107}"/>
                </a:ext>
              </a:extLst>
            </p:cNvPr>
            <p:cNvCxnSpPr/>
            <p:nvPr/>
          </p:nvCxnSpPr>
          <p:spPr>
            <a:xfrm>
              <a:off x="3634175" y="2488120"/>
              <a:ext cx="217745" cy="420078"/>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C5101DC-DEB3-EF4A-BA94-360A21202043}"/>
                </a:ext>
              </a:extLst>
            </p:cNvPr>
            <p:cNvCxnSpPr/>
            <p:nvPr/>
          </p:nvCxnSpPr>
          <p:spPr>
            <a:xfrm flipH="1">
              <a:off x="4626240" y="2235906"/>
              <a:ext cx="72008" cy="504309"/>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8AE4DF8-F708-0445-AB43-8A3EC39BC0D3}"/>
                </a:ext>
              </a:extLst>
            </p:cNvPr>
            <p:cNvCxnSpPr/>
            <p:nvPr/>
          </p:nvCxnSpPr>
          <p:spPr>
            <a:xfrm flipH="1">
              <a:off x="5292080" y="2488060"/>
              <a:ext cx="504056" cy="663671"/>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6FD17FC-3C9A-1B4B-B6CD-7EC69D5453DE}"/>
                </a:ext>
              </a:extLst>
            </p:cNvPr>
            <p:cNvCxnSpPr/>
            <p:nvPr/>
          </p:nvCxnSpPr>
          <p:spPr>
            <a:xfrm flipH="1">
              <a:off x="5544108" y="3151731"/>
              <a:ext cx="1116124" cy="356123"/>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Espace réservé du pied de page 2">
            <a:extLst>
              <a:ext uri="{FF2B5EF4-FFF2-40B4-BE49-F238E27FC236}">
                <a16:creationId xmlns:a16="http://schemas.microsoft.com/office/drawing/2014/main" id="{7D1A3953-65AA-694C-90CC-6E842ACECA61}"/>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561266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23" name="ZoneTexte 22">
            <a:extLst>
              <a:ext uri="{FF2B5EF4-FFF2-40B4-BE49-F238E27FC236}">
                <a16:creationId xmlns:a16="http://schemas.microsoft.com/office/drawing/2014/main" id="{A960E8C5-A99C-9444-A91C-850D155FCAC9}"/>
              </a:ext>
            </a:extLst>
          </p:cNvPr>
          <p:cNvSpPr txBox="1"/>
          <p:nvPr/>
        </p:nvSpPr>
        <p:spPr>
          <a:xfrm>
            <a:off x="1835696" y="173828"/>
            <a:ext cx="4320480" cy="369332"/>
          </a:xfrm>
          <a:prstGeom prst="rect">
            <a:avLst/>
          </a:prstGeom>
          <a:noFill/>
        </p:spPr>
        <p:txBody>
          <a:bodyPr wrap="square">
            <a:spAutoFit/>
          </a:bodyPr>
          <a:lstStyle/>
          <a:p>
            <a:r>
              <a:rPr lang="fr-FR" b="1" dirty="0"/>
              <a:t>Principaux matériaux mis en œuvre</a:t>
            </a:r>
          </a:p>
        </p:txBody>
      </p:sp>
      <p:grpSp>
        <p:nvGrpSpPr>
          <p:cNvPr id="25" name="Groupe 24">
            <a:extLst>
              <a:ext uri="{FF2B5EF4-FFF2-40B4-BE49-F238E27FC236}">
                <a16:creationId xmlns:a16="http://schemas.microsoft.com/office/drawing/2014/main" id="{C62F6D0A-468B-F941-B75D-6F791A2C136A}"/>
              </a:ext>
            </a:extLst>
          </p:cNvPr>
          <p:cNvGrpSpPr/>
          <p:nvPr/>
        </p:nvGrpSpPr>
        <p:grpSpPr>
          <a:xfrm>
            <a:off x="311507" y="1706066"/>
            <a:ext cx="2015508" cy="2331239"/>
            <a:chOff x="360000" y="141568"/>
            <a:chExt cx="5126812" cy="4590422"/>
          </a:xfrm>
        </p:grpSpPr>
        <p:pic>
          <p:nvPicPr>
            <p:cNvPr id="26" name="Image 25" descr="Une image contenant montagne, extérieur&#10;&#10;Description générée automatiquement">
              <a:extLst>
                <a:ext uri="{FF2B5EF4-FFF2-40B4-BE49-F238E27FC236}">
                  <a16:creationId xmlns:a16="http://schemas.microsoft.com/office/drawing/2014/main" id="{FDBDC8C3-3471-FA49-8691-8728213B6F55}"/>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27" name="Image 26" descr="Une image contenant pierre&#10;&#10;Description générée automatiquement">
              <a:extLst>
                <a:ext uri="{FF2B5EF4-FFF2-40B4-BE49-F238E27FC236}">
                  <a16:creationId xmlns:a16="http://schemas.microsoft.com/office/drawing/2014/main" id="{AB98D523-0004-744B-88C4-5B47B27B54E0}"/>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28" name="Image 27">
              <a:extLst>
                <a:ext uri="{FF2B5EF4-FFF2-40B4-BE49-F238E27FC236}">
                  <a16:creationId xmlns:a16="http://schemas.microsoft.com/office/drawing/2014/main" id="{8CDB84B5-84BA-5948-9781-1AAE1459875C}"/>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29" name="Image 28" descr="Une image contenant terrain, ciel, extérieur, bâtiment&#10;&#10;Description générée automatiquement">
              <a:extLst>
                <a:ext uri="{FF2B5EF4-FFF2-40B4-BE49-F238E27FC236}">
                  <a16:creationId xmlns:a16="http://schemas.microsoft.com/office/drawing/2014/main" id="{F7A5624C-48E3-8248-89B8-1751A7D84890}"/>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30" name="Image 29" descr="Une image contenant extérieur, ciel, bâtiment, vieux&#10;&#10;Description générée automatiquement">
              <a:extLst>
                <a:ext uri="{FF2B5EF4-FFF2-40B4-BE49-F238E27FC236}">
                  <a16:creationId xmlns:a16="http://schemas.microsoft.com/office/drawing/2014/main" id="{5410789C-EECD-774A-9802-2CC289269E4B}"/>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grpSp>
        <p:nvGrpSpPr>
          <p:cNvPr id="24" name="Groupe 23">
            <a:extLst>
              <a:ext uri="{FF2B5EF4-FFF2-40B4-BE49-F238E27FC236}">
                <a16:creationId xmlns:a16="http://schemas.microsoft.com/office/drawing/2014/main" id="{76C8A47C-5C1F-CA45-AD4C-FA5757A50743}"/>
              </a:ext>
            </a:extLst>
          </p:cNvPr>
          <p:cNvGrpSpPr/>
          <p:nvPr/>
        </p:nvGrpSpPr>
        <p:grpSpPr>
          <a:xfrm>
            <a:off x="1547664" y="669967"/>
            <a:ext cx="7438660" cy="3803565"/>
            <a:chOff x="1078542" y="586308"/>
            <a:chExt cx="7438660" cy="3803565"/>
          </a:xfrm>
        </p:grpSpPr>
        <p:sp>
          <p:nvSpPr>
            <p:cNvPr id="18" name="Ellipse 17">
              <a:extLst>
                <a:ext uri="{FF2B5EF4-FFF2-40B4-BE49-F238E27FC236}">
                  <a16:creationId xmlns:a16="http://schemas.microsoft.com/office/drawing/2014/main" id="{75DD315C-EF5E-8745-B4C6-CB4961099C54}"/>
                </a:ext>
              </a:extLst>
            </p:cNvPr>
            <p:cNvSpPr/>
            <p:nvPr/>
          </p:nvSpPr>
          <p:spPr>
            <a:xfrm>
              <a:off x="2366601" y="751966"/>
              <a:ext cx="1822963" cy="1736154"/>
            </a:xfrm>
            <a:prstGeom prst="ellipse">
              <a:avLst/>
            </a:prstGeom>
            <a:solidFill>
              <a:schemeClr val="accent1">
                <a:lumMod val="25000"/>
                <a:lumOff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altLang="fr-FR" sz="1200" dirty="0">
                  <a:solidFill>
                    <a:schemeClr val="tx1"/>
                  </a:solidFill>
                  <a:cs typeface="Arial" panose="020B0604020202020204" pitchFamily="34" charset="0"/>
                </a:rPr>
                <a:t>Bois de coffrage</a:t>
              </a:r>
            </a:p>
          </p:txBody>
        </p:sp>
        <p:sp>
          <p:nvSpPr>
            <p:cNvPr id="17" name="Ellipse 16">
              <a:extLst>
                <a:ext uri="{FF2B5EF4-FFF2-40B4-BE49-F238E27FC236}">
                  <a16:creationId xmlns:a16="http://schemas.microsoft.com/office/drawing/2014/main" id="{D483C7EC-9C86-B94A-89D0-1AC45CA9CD9E}"/>
                </a:ext>
              </a:extLst>
            </p:cNvPr>
            <p:cNvSpPr/>
            <p:nvPr/>
          </p:nvSpPr>
          <p:spPr>
            <a:xfrm>
              <a:off x="1078542" y="1426298"/>
              <a:ext cx="1822963" cy="1736154"/>
            </a:xfrm>
            <a:prstGeom prst="ellipse">
              <a:avLst/>
            </a:prstGeom>
            <a:solidFill>
              <a:schemeClr val="accent1">
                <a:lumMod val="10000"/>
                <a:lumOff val="9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Ciment et chaux hydraulique, chaux aérienne</a:t>
              </a:r>
            </a:p>
          </p:txBody>
        </p:sp>
        <p:sp>
          <p:nvSpPr>
            <p:cNvPr id="14" name="Ellipse 13">
              <a:extLst>
                <a:ext uri="{FF2B5EF4-FFF2-40B4-BE49-F238E27FC236}">
                  <a16:creationId xmlns:a16="http://schemas.microsoft.com/office/drawing/2014/main" id="{60C22E62-FF60-A142-A850-DFB4793A0BDB}"/>
                </a:ext>
              </a:extLst>
            </p:cNvPr>
            <p:cNvSpPr/>
            <p:nvPr/>
          </p:nvSpPr>
          <p:spPr>
            <a:xfrm>
              <a:off x="3930337" y="586308"/>
              <a:ext cx="1667247" cy="1601846"/>
            </a:xfrm>
            <a:prstGeom prst="ellipse">
              <a:avLst/>
            </a:prstGeom>
            <a:solidFill>
              <a:schemeClr val="accent1">
                <a:lumMod val="50000"/>
                <a:lumOff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1200" dirty="0">
                  <a:solidFill>
                    <a:schemeClr val="tx1"/>
                  </a:solidFill>
                  <a:ea typeface="ＭＳ Ｐゴシック" panose="020B0600070205080204" pitchFamily="34" charset="-128"/>
                </a:rPr>
                <a:t>Blocs de béton manufacturés, briques de terre cuite</a:t>
              </a:r>
            </a:p>
          </p:txBody>
        </p:sp>
        <p:sp>
          <p:nvSpPr>
            <p:cNvPr id="16" name="Ellipse 15">
              <a:extLst>
                <a:ext uri="{FF2B5EF4-FFF2-40B4-BE49-F238E27FC236}">
                  <a16:creationId xmlns:a16="http://schemas.microsoft.com/office/drawing/2014/main" id="{8FC16D56-33CC-3C49-B55C-383685E47184}"/>
                </a:ext>
              </a:extLst>
            </p:cNvPr>
            <p:cNvSpPr/>
            <p:nvPr/>
          </p:nvSpPr>
          <p:spPr>
            <a:xfrm>
              <a:off x="5408874" y="886837"/>
              <a:ext cx="1667246" cy="1601846"/>
            </a:xfrm>
            <a:prstGeom prst="ellipse">
              <a:avLst/>
            </a:prstGeom>
            <a:solidFill>
              <a:schemeClr val="accent1">
                <a:lumMod val="75000"/>
                <a:lumOff val="2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Bio-</a:t>
              </a:r>
              <a:r>
                <a:rPr lang="fr-FR" sz="1200" dirty="0" err="1">
                  <a:solidFill>
                    <a:schemeClr val="tx1"/>
                  </a:solidFill>
                  <a:ea typeface="ＭＳ Ｐゴシック" panose="020B0600070205080204" pitchFamily="34" charset="-128"/>
                  <a:cs typeface="Arial" panose="020B0604020202020204" pitchFamily="34" charset="0"/>
                </a:rPr>
                <a:t>sourcé</a:t>
              </a:r>
              <a:r>
                <a:rPr lang="fr-FR" sz="1200" dirty="0">
                  <a:solidFill>
                    <a:schemeClr val="tx1"/>
                  </a:solidFill>
                  <a:ea typeface="ＭＳ Ｐゴシック" panose="020B0600070205080204" pitchFamily="34" charset="-128"/>
                  <a:cs typeface="Arial" panose="020B0604020202020204" pitchFamily="34" charset="0"/>
                </a:rPr>
                <a:t>:</a:t>
              </a:r>
            </a:p>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chanvre, paille, lin…</a:t>
              </a:r>
            </a:p>
          </p:txBody>
        </p:sp>
        <p:sp>
          <p:nvSpPr>
            <p:cNvPr id="15" name="Ellipse 14">
              <a:extLst>
                <a:ext uri="{FF2B5EF4-FFF2-40B4-BE49-F238E27FC236}">
                  <a16:creationId xmlns:a16="http://schemas.microsoft.com/office/drawing/2014/main" id="{840D9115-20CD-5647-B17F-58ED7D8FE2E1}"/>
                </a:ext>
              </a:extLst>
            </p:cNvPr>
            <p:cNvSpPr/>
            <p:nvPr/>
          </p:nvSpPr>
          <p:spPr>
            <a:xfrm>
              <a:off x="6591712" y="1580975"/>
              <a:ext cx="1925490" cy="1814289"/>
            </a:xfrm>
            <a:prstGeom prst="ellipse">
              <a:avLst/>
            </a:prstGeom>
            <a:solidFill>
              <a:schemeClr val="accent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Géo-</a:t>
              </a:r>
              <a:r>
                <a:rPr lang="fr-FR" sz="1200" dirty="0" err="1">
                  <a:solidFill>
                    <a:schemeClr val="tx1"/>
                  </a:solidFill>
                  <a:ea typeface="ＭＳ Ｐゴシック" panose="020B0600070205080204" pitchFamily="34" charset="-128"/>
                  <a:cs typeface="Arial" panose="020B0604020202020204" pitchFamily="34" charset="0"/>
                </a:rPr>
                <a:t>sourcé</a:t>
              </a:r>
              <a:r>
                <a:rPr lang="fr-FR" sz="1200" dirty="0">
                  <a:solidFill>
                    <a:schemeClr val="tx1"/>
                  </a:solidFill>
                  <a:ea typeface="ＭＳ Ｐゴシック" panose="020B0600070205080204" pitchFamily="34" charset="-128"/>
                  <a:cs typeface="Arial" panose="020B0604020202020204" pitchFamily="34" charset="0"/>
                </a:rPr>
                <a:t>:</a:t>
              </a:r>
            </a:p>
            <a:p>
              <a:pPr algn="ctr">
                <a:spcAft>
                  <a:spcPts val="500"/>
                </a:spcAft>
                <a:defRPr/>
              </a:pPr>
              <a:r>
                <a:rPr lang="fr-FR" sz="1200" dirty="0">
                  <a:solidFill>
                    <a:schemeClr val="tx1"/>
                  </a:solidFill>
                  <a:ea typeface="ＭＳ Ｐゴシック" panose="020B0600070205080204" pitchFamily="34" charset="-128"/>
                  <a:cs typeface="Arial" panose="020B0604020202020204" pitchFamily="34" charset="0"/>
                </a:rPr>
                <a:t>granulats alluvionnaires, pierre naturelle, terre crue..</a:t>
              </a:r>
            </a:p>
          </p:txBody>
        </p:sp>
        <p:sp>
          <p:nvSpPr>
            <p:cNvPr id="13" name="Ellipse 12">
              <a:extLst>
                <a:ext uri="{FF2B5EF4-FFF2-40B4-BE49-F238E27FC236}">
                  <a16:creationId xmlns:a16="http://schemas.microsoft.com/office/drawing/2014/main" id="{E7250432-7DDF-5E4E-B3F9-B37688D07B6F}"/>
                </a:ext>
              </a:extLst>
            </p:cNvPr>
            <p:cNvSpPr/>
            <p:nvPr/>
          </p:nvSpPr>
          <p:spPr>
            <a:xfrm>
              <a:off x="3634175" y="2788027"/>
              <a:ext cx="1711473" cy="1601846"/>
            </a:xfrm>
            <a:prstGeom prst="ellipse">
              <a:avLst/>
            </a:prstGeom>
            <a:solidFill>
              <a:schemeClr val="accent1"/>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Matériaux</a:t>
              </a:r>
            </a:p>
          </p:txBody>
        </p:sp>
        <p:cxnSp>
          <p:nvCxnSpPr>
            <p:cNvPr id="5" name="Connecteur droit 4">
              <a:extLst>
                <a:ext uri="{FF2B5EF4-FFF2-40B4-BE49-F238E27FC236}">
                  <a16:creationId xmlns:a16="http://schemas.microsoft.com/office/drawing/2014/main" id="{9832B6C5-232F-234F-90CD-32F611E04BB0}"/>
                </a:ext>
              </a:extLst>
            </p:cNvPr>
            <p:cNvCxnSpPr>
              <a:cxnSpLocks/>
              <a:stCxn id="17" idx="5"/>
            </p:cNvCxnSpPr>
            <p:nvPr/>
          </p:nvCxnSpPr>
          <p:spPr>
            <a:xfrm>
              <a:off x="2634538" y="2908198"/>
              <a:ext cx="999637" cy="48706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41636BEB-CC61-2848-9DEA-6AD2D9848107}"/>
                </a:ext>
              </a:extLst>
            </p:cNvPr>
            <p:cNvCxnSpPr/>
            <p:nvPr/>
          </p:nvCxnSpPr>
          <p:spPr>
            <a:xfrm>
              <a:off x="3634175" y="2488120"/>
              <a:ext cx="217745" cy="42007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C5101DC-DEB3-EF4A-BA94-360A21202043}"/>
                </a:ext>
              </a:extLst>
            </p:cNvPr>
            <p:cNvCxnSpPr/>
            <p:nvPr/>
          </p:nvCxnSpPr>
          <p:spPr>
            <a:xfrm flipH="1">
              <a:off x="4626240" y="2235906"/>
              <a:ext cx="72008" cy="50430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8AE4DF8-F708-0445-AB43-8A3EC39BC0D3}"/>
                </a:ext>
              </a:extLst>
            </p:cNvPr>
            <p:cNvCxnSpPr/>
            <p:nvPr/>
          </p:nvCxnSpPr>
          <p:spPr>
            <a:xfrm flipH="1">
              <a:off x="5292080" y="2488060"/>
              <a:ext cx="504056" cy="66367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6FD17FC-3C9A-1B4B-B6CD-7EC69D5453DE}"/>
                </a:ext>
              </a:extLst>
            </p:cNvPr>
            <p:cNvCxnSpPr/>
            <p:nvPr/>
          </p:nvCxnSpPr>
          <p:spPr>
            <a:xfrm flipH="1">
              <a:off x="5544108" y="3151731"/>
              <a:ext cx="1116124" cy="3561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1" name="Espace réservé du pied de page 2">
            <a:extLst>
              <a:ext uri="{FF2B5EF4-FFF2-40B4-BE49-F238E27FC236}">
                <a16:creationId xmlns:a16="http://schemas.microsoft.com/office/drawing/2014/main" id="{AA582196-002C-9444-B04F-E1507D11DB72}"/>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976363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23" name="ZoneTexte 22">
            <a:extLst>
              <a:ext uri="{FF2B5EF4-FFF2-40B4-BE49-F238E27FC236}">
                <a16:creationId xmlns:a16="http://schemas.microsoft.com/office/drawing/2014/main" id="{A960E8C5-A99C-9444-A91C-850D155FCAC9}"/>
              </a:ext>
            </a:extLst>
          </p:cNvPr>
          <p:cNvSpPr txBox="1"/>
          <p:nvPr/>
        </p:nvSpPr>
        <p:spPr>
          <a:xfrm>
            <a:off x="1835696" y="173828"/>
            <a:ext cx="5400600" cy="369332"/>
          </a:xfrm>
          <a:prstGeom prst="rect">
            <a:avLst/>
          </a:prstGeom>
          <a:noFill/>
        </p:spPr>
        <p:txBody>
          <a:bodyPr wrap="square">
            <a:spAutoFit/>
          </a:bodyPr>
          <a:lstStyle/>
          <a:p>
            <a:r>
              <a:rPr lang="fr-FR" b="1" dirty="0"/>
              <a:t>Référentiel d’Activités Professionnelles (RAP)</a:t>
            </a:r>
          </a:p>
        </p:txBody>
      </p:sp>
      <p:grpSp>
        <p:nvGrpSpPr>
          <p:cNvPr id="25" name="Groupe 24">
            <a:extLst>
              <a:ext uri="{FF2B5EF4-FFF2-40B4-BE49-F238E27FC236}">
                <a16:creationId xmlns:a16="http://schemas.microsoft.com/office/drawing/2014/main" id="{C62F6D0A-468B-F941-B75D-6F791A2C136A}"/>
              </a:ext>
            </a:extLst>
          </p:cNvPr>
          <p:cNvGrpSpPr/>
          <p:nvPr/>
        </p:nvGrpSpPr>
        <p:grpSpPr>
          <a:xfrm>
            <a:off x="375280" y="1707654"/>
            <a:ext cx="1524189" cy="1585764"/>
            <a:chOff x="360000" y="141568"/>
            <a:chExt cx="5126812" cy="4590422"/>
          </a:xfrm>
        </p:grpSpPr>
        <p:pic>
          <p:nvPicPr>
            <p:cNvPr id="26" name="Image 25" descr="Une image contenant montagne, extérieur&#10;&#10;Description générée automatiquement">
              <a:extLst>
                <a:ext uri="{FF2B5EF4-FFF2-40B4-BE49-F238E27FC236}">
                  <a16:creationId xmlns:a16="http://schemas.microsoft.com/office/drawing/2014/main" id="{FDBDC8C3-3471-FA49-8691-8728213B6F55}"/>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27" name="Image 26" descr="Une image contenant pierre&#10;&#10;Description générée automatiquement">
              <a:extLst>
                <a:ext uri="{FF2B5EF4-FFF2-40B4-BE49-F238E27FC236}">
                  <a16:creationId xmlns:a16="http://schemas.microsoft.com/office/drawing/2014/main" id="{AB98D523-0004-744B-88C4-5B47B27B54E0}"/>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28" name="Image 27">
              <a:extLst>
                <a:ext uri="{FF2B5EF4-FFF2-40B4-BE49-F238E27FC236}">
                  <a16:creationId xmlns:a16="http://schemas.microsoft.com/office/drawing/2014/main" id="{8CDB84B5-84BA-5948-9781-1AAE1459875C}"/>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29" name="Image 28" descr="Une image contenant terrain, ciel, extérieur, bâtiment&#10;&#10;Description générée automatiquement">
              <a:extLst>
                <a:ext uri="{FF2B5EF4-FFF2-40B4-BE49-F238E27FC236}">
                  <a16:creationId xmlns:a16="http://schemas.microsoft.com/office/drawing/2014/main" id="{F7A5624C-48E3-8248-89B8-1751A7D84890}"/>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30" name="Image 29" descr="Une image contenant extérieur, ciel, bâtiment, vieux&#10;&#10;Description générée automatiquement">
              <a:extLst>
                <a:ext uri="{FF2B5EF4-FFF2-40B4-BE49-F238E27FC236}">
                  <a16:creationId xmlns:a16="http://schemas.microsoft.com/office/drawing/2014/main" id="{5410789C-EECD-774A-9802-2CC289269E4B}"/>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graphicFrame>
        <p:nvGraphicFramePr>
          <p:cNvPr id="4" name="Tableau 3">
            <a:extLst>
              <a:ext uri="{FF2B5EF4-FFF2-40B4-BE49-F238E27FC236}">
                <a16:creationId xmlns:a16="http://schemas.microsoft.com/office/drawing/2014/main" id="{4463027F-5849-3241-A7CD-604CADE6D2C0}"/>
              </a:ext>
            </a:extLst>
          </p:cNvPr>
          <p:cNvGraphicFramePr>
            <a:graphicFrameLocks noGrp="1"/>
          </p:cNvGraphicFramePr>
          <p:nvPr/>
        </p:nvGraphicFramePr>
        <p:xfrm>
          <a:off x="2141737" y="554333"/>
          <a:ext cx="5812351" cy="4120766"/>
        </p:xfrm>
        <a:graphic>
          <a:graphicData uri="http://schemas.openxmlformats.org/drawingml/2006/table">
            <a:tbl>
              <a:tblPr firstRow="1" firstCol="1">
                <a:tableStyleId>{5C22544A-7EE6-4342-B048-85BDC9FD1C3A}</a:tableStyleId>
              </a:tblPr>
              <a:tblGrid>
                <a:gridCol w="987996">
                  <a:extLst>
                    <a:ext uri="{9D8B030D-6E8A-4147-A177-3AD203B41FA5}">
                      <a16:colId xmlns:a16="http://schemas.microsoft.com/office/drawing/2014/main" val="110347394"/>
                    </a:ext>
                  </a:extLst>
                </a:gridCol>
                <a:gridCol w="214482">
                  <a:extLst>
                    <a:ext uri="{9D8B030D-6E8A-4147-A177-3AD203B41FA5}">
                      <a16:colId xmlns:a16="http://schemas.microsoft.com/office/drawing/2014/main" val="468603830"/>
                    </a:ext>
                  </a:extLst>
                </a:gridCol>
                <a:gridCol w="4146628">
                  <a:extLst>
                    <a:ext uri="{9D8B030D-6E8A-4147-A177-3AD203B41FA5}">
                      <a16:colId xmlns:a16="http://schemas.microsoft.com/office/drawing/2014/main" val="4151393230"/>
                    </a:ext>
                  </a:extLst>
                </a:gridCol>
                <a:gridCol w="154415">
                  <a:extLst>
                    <a:ext uri="{9D8B030D-6E8A-4147-A177-3AD203B41FA5}">
                      <a16:colId xmlns:a16="http://schemas.microsoft.com/office/drawing/2014/main" val="1515592927"/>
                    </a:ext>
                  </a:extLst>
                </a:gridCol>
                <a:gridCol w="154415">
                  <a:extLst>
                    <a:ext uri="{9D8B030D-6E8A-4147-A177-3AD203B41FA5}">
                      <a16:colId xmlns:a16="http://schemas.microsoft.com/office/drawing/2014/main" val="4187532470"/>
                    </a:ext>
                  </a:extLst>
                </a:gridCol>
                <a:gridCol w="154415">
                  <a:extLst>
                    <a:ext uri="{9D8B030D-6E8A-4147-A177-3AD203B41FA5}">
                      <a16:colId xmlns:a16="http://schemas.microsoft.com/office/drawing/2014/main" val="654701310"/>
                    </a:ext>
                  </a:extLst>
                </a:gridCol>
              </a:tblGrid>
              <a:tr h="370768">
                <a:tc>
                  <a:txBody>
                    <a:bodyPr/>
                    <a:lstStyle/>
                    <a:p>
                      <a:pPr algn="ctr">
                        <a:lnSpc>
                          <a:spcPct val="115000"/>
                        </a:lnSpc>
                      </a:pPr>
                      <a:r>
                        <a:rPr lang="fr-FR" sz="400" dirty="0">
                          <a:effectLst/>
                        </a:rPr>
                        <a:t> </a:t>
                      </a:r>
                      <a:endParaRPr lang="fr-FR" sz="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15000"/>
                        </a:lnSpc>
                      </a:pPr>
                      <a:r>
                        <a:rPr lang="fr-FR" sz="200">
                          <a:effectLst/>
                        </a:rPr>
                        <a:t> </a:t>
                      </a:r>
                      <a:endParaRPr lang="fr-FR" sz="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07000"/>
                        </a:lnSpc>
                        <a:spcAft>
                          <a:spcPts val="800"/>
                        </a:spcAft>
                      </a:pPr>
                      <a:r>
                        <a:rPr lang="fr-FR" sz="400" dirty="0">
                          <a:effectLst/>
                        </a:rPr>
                        <a:t> </a:t>
                      </a:r>
                      <a:endParaRPr lang="fr-FR" sz="400" dirty="0">
                        <a:effectLst/>
                        <a:latin typeface="Calibri" panose="020F0502020204030204" pitchFamily="34" charset="0"/>
                        <a:ea typeface="Calibri" panose="020F0502020204030204" pitchFamily="34" charset="0"/>
                        <a:cs typeface="Times New Roman" panose="02020603050405020304" pitchFamily="18" charset="0"/>
                      </a:endParaRPr>
                    </a:p>
                  </a:txBody>
                  <a:tcPr marL="15991" marR="15991" marT="0" marB="0" anchor="ctr">
                    <a:noFill/>
                  </a:tcPr>
                </a:tc>
                <a:tc gridSpan="3">
                  <a:txBody>
                    <a:bodyPr/>
                    <a:lstStyle/>
                    <a:p>
                      <a:pPr algn="ctr">
                        <a:lnSpc>
                          <a:spcPct val="115000"/>
                        </a:lnSpc>
                        <a:spcBef>
                          <a:spcPts val="300"/>
                        </a:spcBef>
                        <a:spcAft>
                          <a:spcPts val="300"/>
                        </a:spcAft>
                      </a:pPr>
                      <a:r>
                        <a:rPr lang="fr-FR" sz="400">
                          <a:effectLst/>
                        </a:rPr>
                        <a:t>Niveau d’implication</a:t>
                      </a:r>
                      <a:endParaRPr lang="fr-FR" sz="400" b="1" i="1">
                        <a:solidFill>
                          <a:srgbClr val="243F6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5991" marR="15991"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41779757"/>
                  </a:ext>
                </a:extLst>
              </a:tr>
              <a:tr h="177725">
                <a:tc>
                  <a:txBody>
                    <a:bodyPr/>
                    <a:lstStyle/>
                    <a:p>
                      <a:pPr algn="ctr"/>
                      <a:r>
                        <a:rPr lang="fr-FR" sz="600" dirty="0">
                          <a:effectLst/>
                          <a:latin typeface="+mj-lt"/>
                        </a:rPr>
                        <a:t>ACTIVITÉS</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r>
                        <a:rPr lang="fr-FR" sz="200">
                          <a:effectLs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07000"/>
                        </a:lnSpc>
                        <a:spcAft>
                          <a:spcPts val="800"/>
                        </a:spcAft>
                      </a:pPr>
                      <a:r>
                        <a:rPr lang="fr-FR" sz="800" b="1" dirty="0">
                          <a:effectLst/>
                          <a:latin typeface="+mj-lt"/>
                        </a:rPr>
                        <a:t>TÂCHES</a:t>
                      </a:r>
                      <a:endParaRPr lang="fr-FR" sz="800" b="1"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15000"/>
                        </a:lnSpc>
                        <a:spcBef>
                          <a:spcPts val="1000"/>
                        </a:spcBef>
                      </a:pPr>
                      <a:r>
                        <a:rPr lang="fr-FR" sz="400">
                          <a:effectLst/>
                          <a:latin typeface="+mj-lt"/>
                        </a:rPr>
                        <a:t>1</a:t>
                      </a:r>
                      <a:endParaRPr lang="fr-FR" sz="400" b="1" i="1">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lnSpc>
                          <a:spcPct val="115000"/>
                        </a:lnSpc>
                        <a:spcBef>
                          <a:spcPts val="1000"/>
                        </a:spcBef>
                      </a:pPr>
                      <a:r>
                        <a:rPr lang="fr-FR" sz="400">
                          <a:effectLst/>
                          <a:latin typeface="+mj-lt"/>
                        </a:rPr>
                        <a:t>2</a:t>
                      </a:r>
                      <a:endParaRPr lang="fr-FR" sz="400" b="1" i="1">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lnSpc>
                          <a:spcPct val="115000"/>
                        </a:lnSpc>
                        <a:spcBef>
                          <a:spcPts val="1000"/>
                        </a:spcBef>
                      </a:pPr>
                      <a:r>
                        <a:rPr lang="fr-FR" sz="400">
                          <a:effectLst/>
                          <a:latin typeface="+mj-lt"/>
                        </a:rPr>
                        <a:t>3</a:t>
                      </a:r>
                      <a:endParaRPr lang="fr-FR" sz="400" b="1" i="1">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2792723076"/>
                  </a:ext>
                </a:extLst>
              </a:tr>
              <a:tr h="92272">
                <a:tc>
                  <a:txBody>
                    <a:bodyPr/>
                    <a:lstStyle/>
                    <a:p>
                      <a:pPr algn="ctr">
                        <a:lnSpc>
                          <a:spcPct val="115000"/>
                        </a:lnSpc>
                      </a:pPr>
                      <a:r>
                        <a:rPr lang="fr-FR" sz="600" dirty="0">
                          <a:effectLst/>
                          <a:latin typeface="+mj-l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15000"/>
                        </a:lnSpc>
                      </a:pPr>
                      <a:r>
                        <a:rPr lang="fr-FR" sz="100">
                          <a:effectLs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a:txBody>
                    <a:bodyPr/>
                    <a:lstStyle/>
                    <a:p>
                      <a:pPr algn="ctr">
                        <a:lnSpc>
                          <a:spcPct val="115000"/>
                        </a:lnSpc>
                        <a:spcBef>
                          <a:spcPts val="1000"/>
                        </a:spcBef>
                      </a:pPr>
                      <a:r>
                        <a:rPr lang="fr-FR" sz="100" dirty="0">
                          <a:effectLst/>
                          <a:latin typeface="+mj-lt"/>
                        </a:rPr>
                        <a:t> </a:t>
                      </a:r>
                      <a:endParaRPr lang="fr-FR" sz="400" b="1" i="1" dirty="0">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15000"/>
                        </a:lnSpc>
                        <a:spcBef>
                          <a:spcPts val="1000"/>
                        </a:spcBef>
                      </a:pPr>
                      <a:r>
                        <a:rPr lang="fr-FR" sz="100" dirty="0">
                          <a:effectLst/>
                          <a:latin typeface="+mj-lt"/>
                        </a:rPr>
                        <a:t> </a:t>
                      </a:r>
                      <a:endParaRPr lang="fr-FR" sz="400" b="1" i="1" dirty="0">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15000"/>
                        </a:lnSpc>
                        <a:spcBef>
                          <a:spcPts val="1000"/>
                        </a:spcBef>
                      </a:pPr>
                      <a:r>
                        <a:rPr lang="fr-FR" sz="100" dirty="0">
                          <a:effectLst/>
                          <a:latin typeface="+mj-lt"/>
                        </a:rPr>
                        <a:t> </a:t>
                      </a:r>
                      <a:endParaRPr lang="fr-FR" sz="400" b="1" i="1" dirty="0">
                        <a:solidFill>
                          <a:srgbClr val="243F60"/>
                        </a:solidFill>
                        <a:effectLst/>
                        <a:latin typeface="+mj-lt"/>
                        <a:ea typeface="Times New Roman" panose="02020603050405020304" pitchFamily="18" charset="0"/>
                        <a:cs typeface="Times New Roman" panose="02020603050405020304" pitchFamily="18" charset="0"/>
                      </a:endParaRPr>
                    </a:p>
                  </a:txBody>
                  <a:tcPr marL="15991" marR="15991" marT="0" marB="0" anchor="ctr">
                    <a:noFill/>
                  </a:tcPr>
                </a:tc>
                <a:extLst>
                  <a:ext uri="{0D108BD9-81ED-4DB2-BD59-A6C34878D82A}">
                    <a16:rowId xmlns:a16="http://schemas.microsoft.com/office/drawing/2014/main" val="3474657844"/>
                  </a:ext>
                </a:extLst>
              </a:tr>
              <a:tr h="259872">
                <a:tc rowSpan="3">
                  <a:txBody>
                    <a:bodyPr/>
                    <a:lstStyle/>
                    <a:p>
                      <a:pPr algn="ctr"/>
                      <a:r>
                        <a:rPr lang="fr-FR" sz="600" dirty="0">
                          <a:effectLst/>
                          <a:latin typeface="+mj-lt"/>
                        </a:rPr>
                        <a:t>COMMUNICATION</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r>
                        <a:rPr lang="fr-FR" sz="200">
                          <a:effectLs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just">
                        <a:lnSpc>
                          <a:spcPct val="107000"/>
                        </a:lnSpc>
                        <a:spcAft>
                          <a:spcPts val="800"/>
                        </a:spcAft>
                      </a:pPr>
                      <a:r>
                        <a:rPr lang="fr-FR" sz="700" dirty="0">
                          <a:effectLst/>
                          <a:latin typeface="+mj-lt"/>
                        </a:rPr>
                        <a:t>T1 : Prendre connaissance des informations liées à son intervention</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1584549271"/>
                  </a:ext>
                </a:extLst>
              </a:tr>
              <a:tr h="259872">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T2 : Communiquer en équipe, avec son responsable et les autres intervenants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3455707551"/>
                  </a:ext>
                </a:extLst>
              </a:tr>
              <a:tr h="259872">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T3 : Renseigner et transmettre des documents liés à son intervention</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2218445576"/>
                  </a:ext>
                </a:extLst>
              </a:tr>
              <a:tr h="87703">
                <a:tc>
                  <a:txBody>
                    <a:bodyPr/>
                    <a:lstStyle/>
                    <a:p>
                      <a:pPr algn="ctr"/>
                      <a:r>
                        <a:rPr lang="fr-FR" sz="600" dirty="0">
                          <a:effectLst/>
                          <a:latin typeface="+mj-l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r>
                        <a:rPr lang="fr-FR" sz="100">
                          <a:effectLs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a:txBody>
                    <a:bodyPr/>
                    <a:lstStyle/>
                    <a:p>
                      <a:pPr marL="71755"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a:txBody>
                    <a:bodyPr/>
                    <a:lstStyle/>
                    <a:p>
                      <a:pPr marL="71755"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a:txBody>
                    <a:bodyPr/>
                    <a:lstStyle/>
                    <a:p>
                      <a:pPr marL="71755"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extLst>
                  <a:ext uri="{0D108BD9-81ED-4DB2-BD59-A6C34878D82A}">
                    <a16:rowId xmlns:a16="http://schemas.microsoft.com/office/drawing/2014/main" val="1207009541"/>
                  </a:ext>
                </a:extLst>
              </a:tr>
              <a:tr h="259872">
                <a:tc rowSpan="3">
                  <a:txBody>
                    <a:bodyPr/>
                    <a:lstStyle/>
                    <a:p>
                      <a:pPr algn="ctr"/>
                      <a:r>
                        <a:rPr lang="fr-FR" sz="600" dirty="0">
                          <a:effectLst/>
                          <a:latin typeface="+mj-lt"/>
                        </a:rPr>
                        <a:t>PRÉPARATION</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r>
                        <a:rPr lang="fr-FR" sz="200">
                          <a:effectLst/>
                        </a:rPr>
                        <a:t> </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marL="71755" algn="just">
                        <a:lnSpc>
                          <a:spcPct val="107000"/>
                        </a:lnSpc>
                        <a:spcAft>
                          <a:spcPts val="800"/>
                        </a:spcAft>
                      </a:pPr>
                      <a:r>
                        <a:rPr lang="fr-FR" sz="700" dirty="0">
                          <a:effectLst/>
                          <a:latin typeface="+mj-lt"/>
                        </a:rPr>
                        <a:t>T4 : Organiser son intervention en adoptant une attitude </a:t>
                      </a:r>
                      <a:r>
                        <a:rPr lang="fr-FR" sz="700" dirty="0" err="1">
                          <a:effectLst/>
                          <a:latin typeface="+mj-lt"/>
                        </a:rPr>
                        <a:t>éco-responsable</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71755"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2851258010"/>
                  </a:ext>
                </a:extLst>
              </a:tr>
              <a:tr h="259872">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marL="71755" algn="just">
                        <a:lnSpc>
                          <a:spcPct val="107000"/>
                        </a:lnSpc>
                        <a:spcAft>
                          <a:spcPts val="800"/>
                        </a:spcAft>
                      </a:pPr>
                      <a:r>
                        <a:rPr lang="fr-FR" sz="700" dirty="0">
                          <a:effectLst/>
                          <a:latin typeface="+mj-lt"/>
                        </a:rPr>
                        <a:t>T5 : Préparer et vérifier les matériels et les outillages pour son intervention</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71755"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763988337"/>
                  </a:ext>
                </a:extLst>
              </a:tr>
              <a:tr h="171791">
                <a:tc vMerge="1">
                  <a:txBody>
                    <a:bodyPr/>
                    <a:lstStyle/>
                    <a:p>
                      <a:endParaRPr lang="fr-FR"/>
                    </a:p>
                  </a:txBody>
                  <a:tcPr/>
                </a:tc>
                <a:tc>
                  <a:txBody>
                    <a:bodyPr/>
                    <a:lstStyle/>
                    <a:p>
                      <a:r>
                        <a:rPr lang="fr-FR" sz="200" dirty="0">
                          <a:effectLst/>
                        </a:rPr>
                        <a:t> </a:t>
                      </a:r>
                      <a:endParaRPr lang="fr-FR" dirty="0"/>
                    </a:p>
                  </a:txBody>
                  <a:tcPr marL="15991" marR="15991" marT="0" marB="0" anchor="ctr">
                    <a:noFill/>
                  </a:tcPr>
                </a:tc>
                <a:tc>
                  <a:txBody>
                    <a:bodyPr/>
                    <a:lstStyle/>
                    <a:p>
                      <a:pPr marL="71755" algn="just">
                        <a:lnSpc>
                          <a:spcPct val="107000"/>
                        </a:lnSpc>
                        <a:spcAft>
                          <a:spcPts val="800"/>
                        </a:spcAft>
                      </a:pPr>
                      <a:r>
                        <a:rPr lang="fr-FR" sz="700" dirty="0">
                          <a:effectLst/>
                          <a:latin typeface="+mj-lt"/>
                        </a:rPr>
                        <a:t>T6 : Préparer et approvisionner les matériaux et les fournitures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71755"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 </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extLst>
                  <a:ext uri="{0D108BD9-81ED-4DB2-BD59-A6C34878D82A}">
                    <a16:rowId xmlns:a16="http://schemas.microsoft.com/office/drawing/2014/main" val="4214035731"/>
                  </a:ext>
                </a:extLst>
              </a:tr>
              <a:tr h="87034">
                <a:tc gridSpan="6">
                  <a:txBody>
                    <a:bodyPr/>
                    <a:lstStyle/>
                    <a:p>
                      <a:pPr algn="just">
                        <a:lnSpc>
                          <a:spcPct val="107000"/>
                        </a:lnSpc>
                        <a:spcAft>
                          <a:spcPts val="800"/>
                        </a:spcAft>
                      </a:pPr>
                      <a:endParaRPr lang="fr-FR" sz="6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00809799"/>
                  </a:ext>
                </a:extLst>
              </a:tr>
              <a:tr h="171791">
                <a:tc rowSpan="7">
                  <a:txBody>
                    <a:bodyPr/>
                    <a:lstStyle/>
                    <a:p>
                      <a:pPr algn="ctr"/>
                      <a:r>
                        <a:rPr lang="fr-FR" sz="600" dirty="0">
                          <a:effectLst/>
                          <a:latin typeface="+mj-lt"/>
                        </a:rPr>
                        <a:t>RÉALISATION ET CONTRÔLE D’OUVRAGE COURANT</a:t>
                      </a:r>
                      <a:endParaRPr lang="fr-FR" sz="600" b="1"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T7 : Déconstruire – Déposer et démonter des éléments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algn="ctr">
                        <a:lnSpc>
                          <a:spcPct val="107000"/>
                        </a:lnSpc>
                        <a:spcAft>
                          <a:spcPts val="800"/>
                        </a:spcAft>
                      </a:pPr>
                      <a:r>
                        <a:rPr lang="fr-FR" sz="400">
                          <a:effectLst/>
                          <a:latin typeface="+mj-lt"/>
                        </a:rPr>
                        <a:t>X</a:t>
                      </a:r>
                      <a:endParaRPr lang="fr-FR" sz="40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3766718245"/>
                  </a:ext>
                </a:extLst>
              </a:tr>
              <a:tr h="171791">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T8 : Implanter les constructions, des éléments de structure</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X</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358268203"/>
                  </a:ext>
                </a:extLst>
              </a:tr>
              <a:tr h="122494">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T9 : Tracer les ouvrages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X</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1432250584"/>
                  </a:ext>
                </a:extLst>
              </a:tr>
              <a:tr h="171791">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T10 : </a:t>
                      </a:r>
                      <a:r>
                        <a:rPr lang="fr-FR" sz="700" spc="-30" dirty="0">
                          <a:effectLst/>
                          <a:latin typeface="+mj-lt"/>
                        </a:rPr>
                        <a:t>Réaliser des ouvrages en maçonnerie de petits éléments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X</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2257344077"/>
                  </a:ext>
                </a:extLst>
              </a:tr>
              <a:tr h="259872">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T11 : Réaliser des ouvrages en matériaux bio et géo-</a:t>
                      </a:r>
                      <a:r>
                        <a:rPr lang="fr-FR" sz="700" dirty="0" err="1">
                          <a:effectLst/>
                          <a:latin typeface="+mj-lt"/>
                        </a:rPr>
                        <a:t>sourcés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latin typeface="+mj-lt"/>
                        </a:rPr>
                        <a:t> </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dirty="0">
                          <a:effectLst/>
                          <a:latin typeface="+mj-lt"/>
                        </a:rPr>
                        <a:t>X</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2166910170"/>
                  </a:ext>
                </a:extLst>
              </a:tr>
              <a:tr h="122494">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T12 : Réaliser des ouvrages en béton</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latin typeface="+mj-lt"/>
                        </a:rPr>
                        <a:t> </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dirty="0">
                          <a:effectLst/>
                          <a:latin typeface="+mj-lt"/>
                        </a:rPr>
                        <a:t> </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dirty="0">
                          <a:effectLst/>
                          <a:latin typeface="+mj-lt"/>
                        </a:rPr>
                        <a:t>X</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3774620493"/>
                  </a:ext>
                </a:extLst>
              </a:tr>
              <a:tr h="122494">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latin typeface="+mj-lt"/>
                        </a:rPr>
                        <a:t>T13 : Exécuter des finitions</a:t>
                      </a:r>
                      <a:endParaRPr lang="fr-FR" sz="7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dirty="0">
                          <a:effectLst/>
                          <a:latin typeface="+mj-lt"/>
                        </a:rPr>
                        <a:t>X</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3609966402"/>
                  </a:ext>
                </a:extLst>
              </a:tr>
              <a:tr h="87703">
                <a:tc>
                  <a:txBody>
                    <a:bodyPr/>
                    <a:lstStyle/>
                    <a:p>
                      <a:endParaRPr lang="fr-FR" sz="600" dirty="0">
                        <a:effectLst/>
                        <a:latin typeface="+mj-lt"/>
                        <a:cs typeface="Times New Roman" panose="02020603050405020304" pitchFamily="18" charset="0"/>
                      </a:endParaRPr>
                    </a:p>
                  </a:txBody>
                  <a:tcPr marL="15991" marR="15991" marT="0" marB="0" anchor="ctr">
                    <a:noFill/>
                  </a:tcPr>
                </a:tc>
                <a:tc>
                  <a:txBody>
                    <a:bodyPr/>
                    <a:lstStyle/>
                    <a:p>
                      <a:r>
                        <a:rPr lang="fr-FR" sz="100" dirty="0">
                          <a:effectLst/>
                        </a:rPr>
                        <a:t> </a:t>
                      </a:r>
                      <a:endParaRPr lang="fr-FR" dirty="0"/>
                    </a:p>
                  </a:txBody>
                  <a:tcPr marL="15991" marR="15991" marT="0" marB="0" anchor="ctr">
                    <a:noFill/>
                  </a:tcPr>
                </a:tc>
                <a:tc>
                  <a:txBody>
                    <a:bodyPr/>
                    <a:lstStyle/>
                    <a:p>
                      <a:pPr algn="ctr">
                        <a:lnSpc>
                          <a:spcPct val="107000"/>
                        </a:lnSpc>
                        <a:spcAft>
                          <a:spcPts val="800"/>
                        </a:spcAft>
                      </a:pPr>
                      <a:r>
                        <a:rPr lang="fr-FR" sz="100" dirty="0">
                          <a:effectLst/>
                          <a:latin typeface="+mj-lt"/>
                        </a:rPr>
                        <a:t> </a:t>
                      </a:r>
                      <a:endParaRPr lang="fr-FR" sz="400" dirty="0">
                        <a:effectLst/>
                        <a:latin typeface="+mj-lt"/>
                        <a:ea typeface="Calibri" panose="020F0502020204030204" pitchFamily="34" charset="0"/>
                        <a:cs typeface="Times New Roman" panose="02020603050405020304" pitchFamily="18" charset="0"/>
                      </a:endParaRPr>
                    </a:p>
                  </a:txBody>
                  <a:tcPr marL="15991" marR="15991" marT="0" marB="0" anchor="ctr">
                    <a:noFill/>
                  </a:tcPr>
                </a:tc>
                <a:tc>
                  <a:txBody>
                    <a:bodyPr/>
                    <a:lstStyle/>
                    <a:p>
                      <a:pPr marL="226695" indent="-226695" algn="ctr">
                        <a:spcAft>
                          <a:spcPts val="600"/>
                        </a:spcAft>
                      </a:pPr>
                      <a:r>
                        <a:rPr lang="fr-FR" sz="100" dirty="0">
                          <a:effectLst/>
                          <a:latin typeface="+mj-lt"/>
                        </a:rPr>
                        <a:t> </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marL="226695" indent="-226695" algn="ctr">
                        <a:spcAft>
                          <a:spcPts val="600"/>
                        </a:spcAft>
                      </a:pPr>
                      <a:r>
                        <a:rPr lang="fr-FR" sz="100">
                          <a:effectLst/>
                          <a:latin typeface="+mj-lt"/>
                        </a:rPr>
                        <a:t> </a:t>
                      </a:r>
                      <a:endParaRPr lang="fr-FR" sz="400">
                        <a:effectLst/>
                        <a:latin typeface="+mj-lt"/>
                        <a:ea typeface="Times New Roman" panose="02020603050405020304" pitchFamily="18" charset="0"/>
                        <a:cs typeface="Times New Roman" panose="02020603050405020304" pitchFamily="18" charset="0"/>
                      </a:endParaRPr>
                    </a:p>
                  </a:txBody>
                  <a:tcPr marL="15991" marR="15991" marT="0" marB="0" anchor="ctr">
                    <a:noFill/>
                  </a:tcPr>
                </a:tc>
                <a:tc>
                  <a:txBody>
                    <a:bodyPr/>
                    <a:lstStyle/>
                    <a:p>
                      <a:pPr marL="226695" indent="-226695" algn="ctr">
                        <a:spcAft>
                          <a:spcPts val="600"/>
                        </a:spcAft>
                      </a:pPr>
                      <a:r>
                        <a:rPr lang="fr-FR" sz="100" dirty="0">
                          <a:effectLst/>
                          <a:latin typeface="+mj-lt"/>
                        </a:rPr>
                        <a:t> </a:t>
                      </a:r>
                      <a:endParaRPr lang="fr-FR" sz="400" dirty="0">
                        <a:effectLst/>
                        <a:latin typeface="+mj-lt"/>
                        <a:ea typeface="Times New Roman" panose="02020603050405020304" pitchFamily="18" charset="0"/>
                        <a:cs typeface="Times New Roman" panose="02020603050405020304" pitchFamily="18" charset="0"/>
                      </a:endParaRPr>
                    </a:p>
                  </a:txBody>
                  <a:tcPr marL="15991" marR="15991" marT="0" marB="0" anchor="ctr">
                    <a:noFill/>
                  </a:tcPr>
                </a:tc>
                <a:extLst>
                  <a:ext uri="{0D108BD9-81ED-4DB2-BD59-A6C34878D82A}">
                    <a16:rowId xmlns:a16="http://schemas.microsoft.com/office/drawing/2014/main" val="578794935"/>
                  </a:ext>
                </a:extLst>
              </a:tr>
              <a:tr h="122494">
                <a:tc rowSpan="4">
                  <a:txBody>
                    <a:bodyPr/>
                    <a:lstStyle/>
                    <a:p>
                      <a:pPr algn="ctr">
                        <a:lnSpc>
                          <a:spcPct val="107000"/>
                        </a:lnSpc>
                        <a:spcAft>
                          <a:spcPts val="800"/>
                        </a:spcAft>
                      </a:pPr>
                      <a:r>
                        <a:rPr lang="fr-FR" sz="600" dirty="0">
                          <a:effectLst/>
                          <a:latin typeface="+mj-lt"/>
                        </a:rPr>
                        <a:t>RÉALISATION DE TRAVAUX SPÉCIFIQUES</a:t>
                      </a:r>
                      <a:endParaRPr lang="fr-FR" sz="600" dirty="0">
                        <a:effectLst/>
                        <a:latin typeface="+mj-lt"/>
                        <a:ea typeface="Calibri" panose="020F0502020204030204" pitchFamily="34" charset="0"/>
                        <a:cs typeface="Times New Roman" panose="02020603050405020304" pitchFamily="18" charset="0"/>
                      </a:endParaRPr>
                    </a:p>
                  </a:txBody>
                  <a:tcPr marL="15991" marR="15991" marT="0" marB="0" anchor="ct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rPr>
                        <a:t>T14 : Poser des éléments préfabriqués</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rPr>
                        <a:t> </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rPr>
                        <a:t>X</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rPr>
                        <a:t> </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2307492728"/>
                  </a:ext>
                </a:extLst>
              </a:tr>
              <a:tr h="171791">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rPr>
                        <a:t>T15 : Réaliser des terrassements complémentaires</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rPr>
                        <a:t> </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rPr>
                        <a:t> </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rPr>
                        <a:t>X</a:t>
                      </a:r>
                      <a:endParaRPr lang="fr-FR" sz="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3349281757"/>
                  </a:ext>
                </a:extLst>
              </a:tr>
              <a:tr h="171791">
                <a:tc vMerge="1">
                  <a:txBody>
                    <a:bodyPr/>
                    <a:lstStyle/>
                    <a:p>
                      <a:endParaRPr lang="fr-FR"/>
                    </a:p>
                  </a:txBody>
                  <a:tcPr/>
                </a:tc>
                <a:tc>
                  <a:txBody>
                    <a:bodyPr/>
                    <a:lstStyle/>
                    <a:p>
                      <a:r>
                        <a:rPr lang="fr-FR" sz="200">
                          <a:effectLst/>
                        </a:rPr>
                        <a:t> </a:t>
                      </a:r>
                      <a:endParaRPr lang="fr-FR"/>
                    </a:p>
                  </a:txBody>
                  <a:tcPr marL="15991" marR="15991" marT="0" marB="0" anchor="ctr">
                    <a:noFill/>
                  </a:tcPr>
                </a:tc>
                <a:tc>
                  <a:txBody>
                    <a:bodyPr/>
                    <a:lstStyle/>
                    <a:p>
                      <a:pPr algn="just">
                        <a:lnSpc>
                          <a:spcPct val="107000"/>
                        </a:lnSpc>
                        <a:spcAft>
                          <a:spcPts val="800"/>
                        </a:spcAft>
                      </a:pPr>
                      <a:r>
                        <a:rPr lang="fr-FR" sz="700" dirty="0">
                          <a:effectLst/>
                        </a:rPr>
                        <a:t>T16 : Mettre en place des réseaux enterrés</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rPr>
                        <a:t> </a:t>
                      </a:r>
                      <a:endParaRPr lang="fr-FR" sz="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dirty="0">
                          <a:effectLst/>
                        </a:rPr>
                        <a:t>X</a:t>
                      </a:r>
                      <a:endParaRPr lang="fr-FR" sz="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rPr>
                        <a:t> </a:t>
                      </a:r>
                      <a:endParaRPr lang="fr-FR" sz="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1479358222"/>
                  </a:ext>
                </a:extLst>
              </a:tr>
              <a:tr h="122494">
                <a:tc vMerge="1">
                  <a:txBody>
                    <a:bodyPr/>
                    <a:lstStyle/>
                    <a:p>
                      <a:endParaRPr lang="fr-FR"/>
                    </a:p>
                  </a:txBody>
                  <a:tcPr/>
                </a:tc>
                <a:tc>
                  <a:txBody>
                    <a:bodyPr/>
                    <a:lstStyle/>
                    <a:p>
                      <a:r>
                        <a:rPr lang="fr-FR" sz="200" dirty="0">
                          <a:effectLst/>
                        </a:rPr>
                        <a:t> </a:t>
                      </a:r>
                      <a:endParaRPr lang="fr-FR" dirty="0"/>
                    </a:p>
                  </a:txBody>
                  <a:tcPr marL="15991" marR="15991" marT="0" marB="0" anchor="ctr">
                    <a:noFill/>
                  </a:tcPr>
                </a:tc>
                <a:tc>
                  <a:txBody>
                    <a:bodyPr/>
                    <a:lstStyle/>
                    <a:p>
                      <a:pPr algn="just">
                        <a:lnSpc>
                          <a:spcPct val="107000"/>
                        </a:lnSpc>
                        <a:spcAft>
                          <a:spcPts val="800"/>
                        </a:spcAft>
                      </a:pPr>
                      <a:r>
                        <a:rPr lang="fr-FR" sz="700" dirty="0">
                          <a:effectLst/>
                        </a:rPr>
                        <a:t>T17 : Intervenir sur le bâti existant</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a:effectLst/>
                        </a:rPr>
                        <a:t> </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179705" algn="ctr">
                        <a:spcAft>
                          <a:spcPts val="600"/>
                        </a:spcAft>
                      </a:pPr>
                      <a:r>
                        <a:rPr lang="fr-FR" sz="400">
                          <a:effectLst/>
                        </a:rPr>
                        <a:t>X</a:t>
                      </a:r>
                      <a:endParaRPr lang="fr-FR" sz="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tc>
                  <a:txBody>
                    <a:bodyPr/>
                    <a:lstStyle/>
                    <a:p>
                      <a:pPr marL="226695" indent="-226695" algn="ctr">
                        <a:spcAft>
                          <a:spcPts val="600"/>
                        </a:spcAft>
                      </a:pPr>
                      <a:r>
                        <a:rPr lang="fr-FR" sz="400" dirty="0">
                          <a:effectLst/>
                        </a:rPr>
                        <a:t> </a:t>
                      </a:r>
                      <a:endParaRPr lang="fr-FR" sz="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91" marR="15991" marT="0" marB="0" anchor="ctr"/>
                </a:tc>
                <a:extLst>
                  <a:ext uri="{0D108BD9-81ED-4DB2-BD59-A6C34878D82A}">
                    <a16:rowId xmlns:a16="http://schemas.microsoft.com/office/drawing/2014/main" val="843292749"/>
                  </a:ext>
                </a:extLst>
              </a:tr>
            </a:tbl>
          </a:graphicData>
        </a:graphic>
      </p:graphicFrame>
      <p:sp>
        <p:nvSpPr>
          <p:cNvPr id="12" name="Espace réservé du pied de page 2">
            <a:extLst>
              <a:ext uri="{FF2B5EF4-FFF2-40B4-BE49-F238E27FC236}">
                <a16:creationId xmlns:a16="http://schemas.microsoft.com/office/drawing/2014/main" id="{5D015CA2-5956-AB47-AAFB-3A09D6229D37}"/>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280713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 </a:t>
            </a:r>
          </a:p>
        </p:txBody>
      </p:sp>
      <p:sp>
        <p:nvSpPr>
          <p:cNvPr id="9" name="ZoneTexte 8">
            <a:extLst>
              <a:ext uri="{FF2B5EF4-FFF2-40B4-BE49-F238E27FC236}">
                <a16:creationId xmlns:a16="http://schemas.microsoft.com/office/drawing/2014/main" id="{E0F2BBAE-6F1A-BB46-A604-7657A633BDAE}"/>
              </a:ext>
            </a:extLst>
          </p:cNvPr>
          <p:cNvSpPr txBox="1"/>
          <p:nvPr/>
        </p:nvSpPr>
        <p:spPr>
          <a:xfrm>
            <a:off x="1979712" y="227286"/>
            <a:ext cx="5328592" cy="369332"/>
          </a:xfrm>
          <a:prstGeom prst="rect">
            <a:avLst/>
          </a:prstGeom>
          <a:noFill/>
        </p:spPr>
        <p:txBody>
          <a:bodyPr wrap="square">
            <a:spAutoFit/>
          </a:bodyPr>
          <a:lstStyle/>
          <a:p>
            <a:r>
              <a:rPr lang="fr-FR" b="1" dirty="0"/>
              <a:t>Référentiel de compétences</a:t>
            </a:r>
          </a:p>
        </p:txBody>
      </p:sp>
      <p:grpSp>
        <p:nvGrpSpPr>
          <p:cNvPr id="10" name="Groupe 9">
            <a:extLst>
              <a:ext uri="{FF2B5EF4-FFF2-40B4-BE49-F238E27FC236}">
                <a16:creationId xmlns:a16="http://schemas.microsoft.com/office/drawing/2014/main" id="{8F3DD63C-6AAF-4B45-9AF1-369FBE686F5A}"/>
              </a:ext>
            </a:extLst>
          </p:cNvPr>
          <p:cNvGrpSpPr/>
          <p:nvPr/>
        </p:nvGrpSpPr>
        <p:grpSpPr>
          <a:xfrm>
            <a:off x="375280" y="1707654"/>
            <a:ext cx="1524189" cy="1585764"/>
            <a:chOff x="360000" y="141568"/>
            <a:chExt cx="5126812" cy="4590422"/>
          </a:xfrm>
        </p:grpSpPr>
        <p:pic>
          <p:nvPicPr>
            <p:cNvPr id="13" name="Image 12" descr="Une image contenant montagne, extérieur&#10;&#10;Description générée automatiquement">
              <a:extLst>
                <a:ext uri="{FF2B5EF4-FFF2-40B4-BE49-F238E27FC236}">
                  <a16:creationId xmlns:a16="http://schemas.microsoft.com/office/drawing/2014/main" id="{C3614688-D253-DE46-9E95-37A18AF01552}"/>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14" name="Image 13" descr="Une image contenant pierre&#10;&#10;Description générée automatiquement">
              <a:extLst>
                <a:ext uri="{FF2B5EF4-FFF2-40B4-BE49-F238E27FC236}">
                  <a16:creationId xmlns:a16="http://schemas.microsoft.com/office/drawing/2014/main" id="{3C4A3C29-C6E7-004A-B70F-0A19D497C35B}"/>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15" name="Image 14">
              <a:extLst>
                <a:ext uri="{FF2B5EF4-FFF2-40B4-BE49-F238E27FC236}">
                  <a16:creationId xmlns:a16="http://schemas.microsoft.com/office/drawing/2014/main" id="{6475EDFB-4D89-4644-9176-969634264BF8}"/>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16" name="Image 15" descr="Une image contenant terrain, ciel, extérieur, bâtiment&#10;&#10;Description générée automatiquement">
              <a:extLst>
                <a:ext uri="{FF2B5EF4-FFF2-40B4-BE49-F238E27FC236}">
                  <a16:creationId xmlns:a16="http://schemas.microsoft.com/office/drawing/2014/main" id="{36773D7C-FFDB-5F49-816E-57CA9EE0E43A}"/>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17" name="Image 16" descr="Une image contenant extérieur, ciel, bâtiment, vieux&#10;&#10;Description générée automatiquement">
              <a:extLst>
                <a:ext uri="{FF2B5EF4-FFF2-40B4-BE49-F238E27FC236}">
                  <a16:creationId xmlns:a16="http://schemas.microsoft.com/office/drawing/2014/main" id="{091C5AA4-3424-EB40-95EE-467AB6A3E8F0}"/>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graphicFrame>
        <p:nvGraphicFramePr>
          <p:cNvPr id="4" name="Tableau 3">
            <a:extLst>
              <a:ext uri="{FF2B5EF4-FFF2-40B4-BE49-F238E27FC236}">
                <a16:creationId xmlns:a16="http://schemas.microsoft.com/office/drawing/2014/main" id="{40766345-4974-4042-B383-EDA3EF7D89C1}"/>
              </a:ext>
            </a:extLst>
          </p:cNvPr>
          <p:cNvGraphicFramePr>
            <a:graphicFrameLocks noGrp="1"/>
          </p:cNvGraphicFramePr>
          <p:nvPr/>
        </p:nvGraphicFramePr>
        <p:xfrm>
          <a:off x="2045549" y="1283821"/>
          <a:ext cx="6477000" cy="3124709"/>
        </p:xfrm>
        <a:graphic>
          <a:graphicData uri="http://schemas.openxmlformats.org/drawingml/2006/table">
            <a:tbl>
              <a:tblPr firstRow="1" firstCol="1" bandRow="1">
                <a:tableStyleId>{5C22544A-7EE6-4342-B048-85BDC9FD1C3A}</a:tableStyleId>
              </a:tblPr>
              <a:tblGrid>
                <a:gridCol w="1662355">
                  <a:extLst>
                    <a:ext uri="{9D8B030D-6E8A-4147-A177-3AD203B41FA5}">
                      <a16:colId xmlns:a16="http://schemas.microsoft.com/office/drawing/2014/main" val="2283675168"/>
                    </a:ext>
                  </a:extLst>
                </a:gridCol>
                <a:gridCol w="648072">
                  <a:extLst>
                    <a:ext uri="{9D8B030D-6E8A-4147-A177-3AD203B41FA5}">
                      <a16:colId xmlns:a16="http://schemas.microsoft.com/office/drawing/2014/main" val="4182921961"/>
                    </a:ext>
                  </a:extLst>
                </a:gridCol>
                <a:gridCol w="4166573">
                  <a:extLst>
                    <a:ext uri="{9D8B030D-6E8A-4147-A177-3AD203B41FA5}">
                      <a16:colId xmlns:a16="http://schemas.microsoft.com/office/drawing/2014/main" val="2857541220"/>
                    </a:ext>
                  </a:extLst>
                </a:gridCol>
              </a:tblGrid>
              <a:tr h="145002">
                <a:tc rowSpan="17">
                  <a:txBody>
                    <a:bodyPr/>
                    <a:lstStyle/>
                    <a:p>
                      <a:pPr algn="ctr">
                        <a:lnSpc>
                          <a:spcPct val="107000"/>
                        </a:lnSpc>
                        <a:spcAft>
                          <a:spcPts val="800"/>
                        </a:spcAft>
                        <a:tabLst>
                          <a:tab pos="3060700" algn="l"/>
                        </a:tabLst>
                      </a:pPr>
                      <a:r>
                        <a:rPr lang="fr-FR" sz="1100" dirty="0">
                          <a:solidFill>
                            <a:schemeClr val="tx1"/>
                          </a:solidFill>
                          <a:effectLst/>
                        </a:rPr>
                        <a:t>RÉALISER</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1">
                        <a:lumMod val="85000"/>
                      </a:schemeClr>
                    </a:solidFill>
                  </a:tcPr>
                </a:tc>
                <a:tc rowSpan="15">
                  <a:txBody>
                    <a:bodyPr/>
                    <a:lstStyle/>
                    <a:p>
                      <a:pPr algn="ctr">
                        <a:lnSpc>
                          <a:spcPct val="107000"/>
                        </a:lnSpc>
                        <a:spcAft>
                          <a:spcPts val="800"/>
                        </a:spcAft>
                        <a:tabLst>
                          <a:tab pos="3060700" algn="l"/>
                        </a:tabLst>
                      </a:pPr>
                      <a:r>
                        <a:rPr lang="fr-FR" sz="1100" dirty="0">
                          <a:solidFill>
                            <a:schemeClr val="tx1"/>
                          </a:solidFill>
                          <a:effectLst/>
                        </a:rPr>
                        <a:t>C3</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1">
                        <a:lumMod val="85000"/>
                      </a:schemeClr>
                    </a:solidFill>
                  </a:tcPr>
                </a:tc>
                <a:tc>
                  <a:txBody>
                    <a:bodyPr/>
                    <a:lstStyle/>
                    <a:p>
                      <a:pPr>
                        <a:lnSpc>
                          <a:spcPct val="107000"/>
                        </a:lnSpc>
                        <a:spcAft>
                          <a:spcPts val="800"/>
                        </a:spcAft>
                      </a:pPr>
                      <a:r>
                        <a:rPr lang="fr-FR" sz="1100" b="0" dirty="0">
                          <a:solidFill>
                            <a:schemeClr val="tx1"/>
                          </a:solidFill>
                          <a:effectLst/>
                        </a:rPr>
                        <a:t>C3.1 : Organiser son poste de travail</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2654123685"/>
                  </a:ext>
                </a:extLst>
              </a:tr>
              <a:tr h="10453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bg1"/>
                          </a:solidFill>
                          <a:effectLst/>
                        </a:rPr>
                        <a:t>C3.2 : Sécuriser son intervention</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rgbClr val="FFC000"/>
                    </a:solidFill>
                  </a:tcPr>
                </a:tc>
                <a:extLst>
                  <a:ext uri="{0D108BD9-81ED-4DB2-BD59-A6C34878D82A}">
                    <a16:rowId xmlns:a16="http://schemas.microsoft.com/office/drawing/2014/main" val="504797833"/>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spc="-10" dirty="0">
                          <a:solidFill>
                            <a:schemeClr val="bg1"/>
                          </a:solidFill>
                          <a:effectLst/>
                        </a:rPr>
                        <a:t>C3.3 : Intervenir à proximité des réseaux</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rgbClr val="FFC000"/>
                    </a:solidFill>
                  </a:tcPr>
                </a:tc>
                <a:extLst>
                  <a:ext uri="{0D108BD9-81ED-4DB2-BD59-A6C34878D82A}">
                    <a16:rowId xmlns:a16="http://schemas.microsoft.com/office/drawing/2014/main" val="2053099578"/>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C3.4 : Monter, démonter et utiliser un échafaudage </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2828018719"/>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spc="-10" dirty="0">
                          <a:solidFill>
                            <a:schemeClr val="bg1"/>
                          </a:solidFill>
                          <a:effectLst/>
                        </a:rPr>
                        <a:t>C3.5 : Mettre en place et démonter un étaiement</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rgbClr val="FFC000"/>
                    </a:solidFill>
                  </a:tcPr>
                </a:tc>
                <a:extLst>
                  <a:ext uri="{0D108BD9-81ED-4DB2-BD59-A6C34878D82A}">
                    <a16:rowId xmlns:a16="http://schemas.microsoft.com/office/drawing/2014/main" val="3984665395"/>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C3.6 : Implanter et tracer des ouvrages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967379349"/>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C3.7 : Réaliser des terrassements complémentaires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2975773525"/>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C3.8 : Réaliser des réseaux enterrés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3093267919"/>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C3.9 : Réaliser et mettre en place des coffrages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3782252372"/>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C3.10 : Mettre en place des armatures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4003458451"/>
                  </a:ext>
                </a:extLst>
              </a:tr>
              <a:tr h="219386">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bg1"/>
                          </a:solidFill>
                          <a:effectLst/>
                        </a:rPr>
                        <a:t>C3.11 : Fabriquer et mettre en œuvre des bétons courants, bio et    géo-</a:t>
                      </a:r>
                      <a:r>
                        <a:rPr lang="fr-FR" sz="1100" b="0" dirty="0" err="1">
                          <a:solidFill>
                            <a:schemeClr val="bg1"/>
                          </a:solidFill>
                          <a:effectLst/>
                        </a:rPr>
                        <a:t>sourcés</a:t>
                      </a:r>
                      <a:r>
                        <a:rPr lang="fr-FR" sz="1100" b="0" dirty="0">
                          <a:solidFill>
                            <a:schemeClr val="bg1"/>
                          </a:solidFill>
                          <a:effectLst/>
                        </a:rPr>
                        <a:t> (*)</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rgbClr val="FFC000"/>
                    </a:solidFill>
                  </a:tcPr>
                </a:tc>
                <a:extLst>
                  <a:ext uri="{0D108BD9-81ED-4DB2-BD59-A6C34878D82A}">
                    <a16:rowId xmlns:a16="http://schemas.microsoft.com/office/drawing/2014/main" val="4250435050"/>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C3.12 : Réaliser des maçonneries de petits éléments                   </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2373524755"/>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bg1"/>
                          </a:solidFill>
                          <a:effectLst/>
                        </a:rPr>
                        <a:t>C3.13 : Intervenir sur le bâti existant</a:t>
                      </a:r>
                      <a:endParaRPr lang="fr-FR" sz="11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rgbClr val="FFC000"/>
                    </a:solidFill>
                  </a:tcPr>
                </a:tc>
                <a:extLst>
                  <a:ext uri="{0D108BD9-81ED-4DB2-BD59-A6C34878D82A}">
                    <a16:rowId xmlns:a16="http://schemas.microsoft.com/office/drawing/2014/main" val="3785576252"/>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C3.14 : Poser des éléments préfabriqués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2193001988"/>
                  </a:ext>
                </a:extLst>
              </a:tr>
              <a:tr h="145002">
                <a:tc vMerge="1">
                  <a:txBody>
                    <a:bodyPr/>
                    <a:lstStyle/>
                    <a:p>
                      <a:endParaRPr lang="fr-FR"/>
                    </a:p>
                  </a:txBody>
                  <a:tcPr/>
                </a:tc>
                <a:tc vMerge="1">
                  <a:txBody>
                    <a:bodyPr/>
                    <a:lstStyle/>
                    <a:p>
                      <a:endParaRPr lang="fr-FR"/>
                    </a:p>
                  </a:txBody>
                  <a:tcPr/>
                </a:tc>
                <a:tc>
                  <a:txBody>
                    <a:bodyPr/>
                    <a:lstStyle/>
                    <a:p>
                      <a:pPr>
                        <a:lnSpc>
                          <a:spcPct val="107000"/>
                        </a:lnSpc>
                        <a:spcAft>
                          <a:spcPts val="800"/>
                        </a:spcAft>
                        <a:tabLst>
                          <a:tab pos="3060700" algn="l"/>
                        </a:tabLst>
                      </a:pPr>
                      <a:r>
                        <a:rPr lang="fr-FR" sz="1100" b="0" dirty="0">
                          <a:solidFill>
                            <a:schemeClr val="tx1"/>
                          </a:solidFill>
                          <a:effectLst/>
                        </a:rPr>
                        <a:t>C3.15 : Réaliser les finitions d’un ouvrage vertical                         </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953718891"/>
                  </a:ext>
                </a:extLst>
              </a:tr>
              <a:tr h="145002">
                <a:tc vMerge="1">
                  <a:txBody>
                    <a:bodyPr/>
                    <a:lstStyle/>
                    <a:p>
                      <a:endParaRPr lang="fr-FR"/>
                    </a:p>
                  </a:txBody>
                  <a:tcPr/>
                </a:tc>
                <a:tc>
                  <a:txBody>
                    <a:bodyPr/>
                    <a:lstStyle/>
                    <a:p>
                      <a:pPr>
                        <a:lnSpc>
                          <a:spcPct val="107000"/>
                        </a:lnSpc>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1">
                        <a:lumMod val="85000"/>
                      </a:schemeClr>
                    </a:solidFill>
                  </a:tcPr>
                </a:tc>
                <a:tc>
                  <a:txBody>
                    <a:bodyPr/>
                    <a:lstStyle/>
                    <a:p>
                      <a:pPr>
                        <a:lnSpc>
                          <a:spcPct val="107000"/>
                        </a:lnSpc>
                        <a:spcAft>
                          <a:spcPts val="800"/>
                        </a:spcAft>
                        <a:tabLst>
                          <a:tab pos="3060700" algn="l"/>
                        </a:tabLst>
                      </a:pPr>
                      <a:r>
                        <a:rPr lang="fr-FR" sz="1100" b="0" dirty="0">
                          <a:solidFill>
                            <a:schemeClr val="tx1"/>
                          </a:solidFill>
                          <a:effectLst/>
                        </a:rPr>
                        <a:t>C3.16 : Réaliser les finitions d’un ouvrage horizontal                    </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1460100146"/>
                  </a:ext>
                </a:extLst>
              </a:tr>
              <a:tr h="219386">
                <a:tc vMerge="1">
                  <a:txBody>
                    <a:bodyPr/>
                    <a:lstStyle/>
                    <a:p>
                      <a:endParaRPr lang="fr-FR"/>
                    </a:p>
                  </a:txBody>
                  <a:tcPr/>
                </a:tc>
                <a:tc>
                  <a:txBody>
                    <a:bodyPr/>
                    <a:lstStyle/>
                    <a:p>
                      <a:pPr>
                        <a:lnSpc>
                          <a:spcPct val="107000"/>
                        </a:lnSpc>
                        <a:spcAft>
                          <a:spcPts val="800"/>
                        </a:spcAft>
                      </a:pPr>
                      <a:r>
                        <a:rPr lang="fr-FR" sz="500" dirty="0">
                          <a:effectLst/>
                        </a:rPr>
                        <a:t> </a:t>
                      </a:r>
                      <a:endParaRPr lang="fr-FR"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1">
                        <a:lumMod val="85000"/>
                      </a:schemeClr>
                    </a:solidFill>
                  </a:tcPr>
                </a:tc>
                <a:tc>
                  <a:txBody>
                    <a:bodyPr/>
                    <a:lstStyle/>
                    <a:p>
                      <a:pPr>
                        <a:lnSpc>
                          <a:spcPct val="107000"/>
                        </a:lnSpc>
                        <a:spcAft>
                          <a:spcPts val="800"/>
                        </a:spcAft>
                        <a:tabLst>
                          <a:tab pos="3060700" algn="l"/>
                        </a:tabLst>
                      </a:pPr>
                      <a:r>
                        <a:rPr lang="fr-FR" sz="1100" b="0" dirty="0">
                          <a:solidFill>
                            <a:schemeClr val="tx1"/>
                          </a:solidFill>
                          <a:effectLst/>
                        </a:rPr>
                        <a:t>C3.17 : Préparer, utiliser et entretenir les matériels et outillages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695" marR="18695" marT="0" marB="0" anchor="ctr">
                    <a:solidFill>
                      <a:schemeClr val="bg2">
                        <a:lumMod val="40000"/>
                        <a:lumOff val="60000"/>
                      </a:schemeClr>
                    </a:solidFill>
                  </a:tcPr>
                </a:tc>
                <a:extLst>
                  <a:ext uri="{0D108BD9-81ED-4DB2-BD59-A6C34878D82A}">
                    <a16:rowId xmlns:a16="http://schemas.microsoft.com/office/drawing/2014/main" val="1364566209"/>
                  </a:ext>
                </a:extLst>
              </a:tr>
            </a:tbl>
          </a:graphicData>
        </a:graphic>
      </p:graphicFrame>
      <p:graphicFrame>
        <p:nvGraphicFramePr>
          <p:cNvPr id="18" name="Tableau 17">
            <a:extLst>
              <a:ext uri="{FF2B5EF4-FFF2-40B4-BE49-F238E27FC236}">
                <a16:creationId xmlns:a16="http://schemas.microsoft.com/office/drawing/2014/main" id="{7C3FF80B-F45C-6942-84FA-D3D1DD3AD311}"/>
              </a:ext>
            </a:extLst>
          </p:cNvPr>
          <p:cNvGraphicFramePr>
            <a:graphicFrameLocks noGrp="1"/>
          </p:cNvGraphicFramePr>
          <p:nvPr/>
        </p:nvGraphicFramePr>
        <p:xfrm>
          <a:off x="2049643" y="847839"/>
          <a:ext cx="6477000" cy="349695"/>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558231001"/>
                    </a:ext>
                  </a:extLst>
                </a:gridCol>
                <a:gridCol w="648072">
                  <a:extLst>
                    <a:ext uri="{9D8B030D-6E8A-4147-A177-3AD203B41FA5}">
                      <a16:colId xmlns:a16="http://schemas.microsoft.com/office/drawing/2014/main" val="136060181"/>
                    </a:ext>
                  </a:extLst>
                </a:gridCol>
                <a:gridCol w="4172744">
                  <a:extLst>
                    <a:ext uri="{9D8B030D-6E8A-4147-A177-3AD203B41FA5}">
                      <a16:colId xmlns:a16="http://schemas.microsoft.com/office/drawing/2014/main" val="3188294014"/>
                    </a:ext>
                  </a:extLst>
                </a:gridCol>
              </a:tblGrid>
              <a:tr h="0">
                <a:tc>
                  <a:txBody>
                    <a:bodyPr/>
                    <a:lstStyle/>
                    <a:p>
                      <a:pPr algn="ctr">
                        <a:lnSpc>
                          <a:spcPct val="107000"/>
                        </a:lnSpc>
                        <a:spcBef>
                          <a:spcPts val="300"/>
                        </a:spcBef>
                        <a:spcAft>
                          <a:spcPts val="300"/>
                        </a:spcAft>
                      </a:pPr>
                      <a:r>
                        <a:rPr lang="fr-FR" sz="1100" dirty="0">
                          <a:solidFill>
                            <a:schemeClr val="tx1"/>
                          </a:solidFill>
                          <a:effectLst/>
                        </a:rPr>
                        <a:t>CAPACITÉS</a:t>
                      </a:r>
                      <a:br>
                        <a:rPr lang="fr-FR" sz="1100" dirty="0">
                          <a:solidFill>
                            <a:schemeClr val="tx1"/>
                          </a:solidFill>
                          <a:effectLst/>
                        </a:rPr>
                      </a:br>
                      <a:r>
                        <a:rPr lang="fr-FR" sz="1100" dirty="0">
                          <a:solidFill>
                            <a:schemeClr val="tx1"/>
                          </a:solidFill>
                          <a:effectLst/>
                        </a:rPr>
                        <a:t>GÉNÉRALES</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1">
                        <a:lumMod val="85000"/>
                      </a:schemeClr>
                    </a:solidFill>
                  </a:tcPr>
                </a:tc>
                <a:tc>
                  <a:txBody>
                    <a:bodyPr/>
                    <a:lstStyle/>
                    <a:p>
                      <a:endParaRPr lang="fr-FR" sz="1000" dirty="0">
                        <a:solidFill>
                          <a:schemeClr val="tx1"/>
                        </a:solidFill>
                        <a:effectLst/>
                        <a:latin typeface="Arial" panose="020B0604020202020204" pitchFamily="34" charset="0"/>
                        <a:cs typeface="Times New Roman" panose="02020603050405020304" pitchFamily="18" charset="0"/>
                      </a:endParaRPr>
                    </a:p>
                  </a:txBody>
                  <a:tcPr marL="45085" marR="45085" marT="0" marB="0">
                    <a:solidFill>
                      <a:schemeClr val="bg1">
                        <a:lumMod val="85000"/>
                      </a:schemeClr>
                    </a:solidFill>
                  </a:tcPr>
                </a:tc>
                <a:tc>
                  <a:txBody>
                    <a:bodyPr/>
                    <a:lstStyle/>
                    <a:p>
                      <a:pPr algn="ctr">
                        <a:lnSpc>
                          <a:spcPct val="107000"/>
                        </a:lnSpc>
                        <a:spcAft>
                          <a:spcPts val="800"/>
                        </a:spcAft>
                      </a:pPr>
                      <a:r>
                        <a:rPr lang="fr-FR" sz="1100" dirty="0">
                          <a:solidFill>
                            <a:schemeClr val="tx1"/>
                          </a:solidFill>
                          <a:effectLst/>
                        </a:rPr>
                        <a:t>COMPÉTENCES</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1093538580"/>
                  </a:ext>
                </a:extLst>
              </a:tr>
            </a:tbl>
          </a:graphicData>
        </a:graphic>
      </p:graphicFrame>
      <p:sp>
        <p:nvSpPr>
          <p:cNvPr id="26" name="ZoneTexte 25">
            <a:extLst>
              <a:ext uri="{FF2B5EF4-FFF2-40B4-BE49-F238E27FC236}">
                <a16:creationId xmlns:a16="http://schemas.microsoft.com/office/drawing/2014/main" id="{BF72A381-AB11-3E43-9B25-528EBFB2D4A8}"/>
              </a:ext>
            </a:extLst>
          </p:cNvPr>
          <p:cNvSpPr txBox="1"/>
          <p:nvPr/>
        </p:nvSpPr>
        <p:spPr>
          <a:xfrm>
            <a:off x="1241854" y="3848424"/>
            <a:ext cx="1475715" cy="369332"/>
          </a:xfrm>
          <a:prstGeom prst="rect">
            <a:avLst/>
          </a:prstGeom>
          <a:solidFill>
            <a:srgbClr val="FFC000"/>
          </a:solidFill>
        </p:spPr>
        <p:txBody>
          <a:bodyPr wrap="square" rtlCol="0">
            <a:spAutoFit/>
          </a:bodyPr>
          <a:lstStyle/>
          <a:p>
            <a:pPr algn="ctr"/>
            <a:r>
              <a:rPr lang="fr-FR" dirty="0">
                <a:solidFill>
                  <a:schemeClr val="bg1"/>
                </a:solidFill>
              </a:rPr>
              <a:t>Nouveau</a:t>
            </a:r>
          </a:p>
        </p:txBody>
      </p:sp>
      <p:cxnSp>
        <p:nvCxnSpPr>
          <p:cNvPr id="28" name="Connecteur droit avec flèche 27">
            <a:extLst>
              <a:ext uri="{FF2B5EF4-FFF2-40B4-BE49-F238E27FC236}">
                <a16:creationId xmlns:a16="http://schemas.microsoft.com/office/drawing/2014/main" id="{A2A8CF62-95F4-DA4C-A2AD-9B763C583E80}"/>
              </a:ext>
            </a:extLst>
          </p:cNvPr>
          <p:cNvCxnSpPr>
            <a:cxnSpLocks/>
          </p:cNvCxnSpPr>
          <p:nvPr/>
        </p:nvCxnSpPr>
        <p:spPr>
          <a:xfrm flipV="1">
            <a:off x="2771800" y="1531646"/>
            <a:ext cx="1595930" cy="244897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D9B9E377-85A1-E342-809D-D59BB14D2C28}"/>
              </a:ext>
            </a:extLst>
          </p:cNvPr>
          <p:cNvCxnSpPr>
            <a:cxnSpLocks/>
          </p:cNvCxnSpPr>
          <p:nvPr/>
        </p:nvCxnSpPr>
        <p:spPr>
          <a:xfrm flipV="1">
            <a:off x="2724549" y="1748032"/>
            <a:ext cx="1636201" cy="228505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3EF311FE-6DF9-C049-AA48-CE1A83D794F0}"/>
              </a:ext>
            </a:extLst>
          </p:cNvPr>
          <p:cNvCxnSpPr>
            <a:cxnSpLocks/>
          </p:cNvCxnSpPr>
          <p:nvPr/>
        </p:nvCxnSpPr>
        <p:spPr>
          <a:xfrm flipV="1">
            <a:off x="2736900" y="2027237"/>
            <a:ext cx="1630830" cy="2005853"/>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BEAE46F9-945D-2F40-BFE5-37396ABBAADA}"/>
              </a:ext>
            </a:extLst>
          </p:cNvPr>
          <p:cNvCxnSpPr>
            <a:cxnSpLocks/>
          </p:cNvCxnSpPr>
          <p:nvPr/>
        </p:nvCxnSpPr>
        <p:spPr>
          <a:xfrm flipV="1">
            <a:off x="2736900" y="3088220"/>
            <a:ext cx="1588950" cy="94487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715C7F6-9579-4447-8CAA-DEBF129149B1}"/>
              </a:ext>
            </a:extLst>
          </p:cNvPr>
          <p:cNvCxnSpPr>
            <a:cxnSpLocks/>
          </p:cNvCxnSpPr>
          <p:nvPr/>
        </p:nvCxnSpPr>
        <p:spPr>
          <a:xfrm flipV="1">
            <a:off x="2717569" y="3583811"/>
            <a:ext cx="1657142" cy="449279"/>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pied de page 2">
            <a:extLst>
              <a:ext uri="{FF2B5EF4-FFF2-40B4-BE49-F238E27FC236}">
                <a16:creationId xmlns:a16="http://schemas.microsoft.com/office/drawing/2014/main" id="{B1CA01F0-BAC4-AF4C-B6ED-12EF277FE65A}"/>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41995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9" name="ZoneTexte 8">
            <a:extLst>
              <a:ext uri="{FF2B5EF4-FFF2-40B4-BE49-F238E27FC236}">
                <a16:creationId xmlns:a16="http://schemas.microsoft.com/office/drawing/2014/main" id="{E0F2BBAE-6F1A-BB46-A604-7657A633BDAE}"/>
              </a:ext>
            </a:extLst>
          </p:cNvPr>
          <p:cNvSpPr txBox="1"/>
          <p:nvPr/>
        </p:nvSpPr>
        <p:spPr>
          <a:xfrm>
            <a:off x="1979712" y="227286"/>
            <a:ext cx="5328592" cy="369332"/>
          </a:xfrm>
          <a:prstGeom prst="rect">
            <a:avLst/>
          </a:prstGeom>
          <a:noFill/>
        </p:spPr>
        <p:txBody>
          <a:bodyPr wrap="square">
            <a:spAutoFit/>
          </a:bodyPr>
          <a:lstStyle/>
          <a:p>
            <a:r>
              <a:rPr lang="fr-FR" b="1" dirty="0"/>
              <a:t>Référentiel de compétences</a:t>
            </a:r>
          </a:p>
        </p:txBody>
      </p:sp>
      <p:grpSp>
        <p:nvGrpSpPr>
          <p:cNvPr id="10" name="Groupe 9">
            <a:extLst>
              <a:ext uri="{FF2B5EF4-FFF2-40B4-BE49-F238E27FC236}">
                <a16:creationId xmlns:a16="http://schemas.microsoft.com/office/drawing/2014/main" id="{8F3DD63C-6AAF-4B45-9AF1-369FBE686F5A}"/>
              </a:ext>
            </a:extLst>
          </p:cNvPr>
          <p:cNvGrpSpPr/>
          <p:nvPr/>
        </p:nvGrpSpPr>
        <p:grpSpPr>
          <a:xfrm>
            <a:off x="375280" y="1707654"/>
            <a:ext cx="1524189" cy="1585764"/>
            <a:chOff x="360000" y="141568"/>
            <a:chExt cx="5126812" cy="4590422"/>
          </a:xfrm>
        </p:grpSpPr>
        <p:pic>
          <p:nvPicPr>
            <p:cNvPr id="13" name="Image 12" descr="Une image contenant montagne, extérieur&#10;&#10;Description générée automatiquement">
              <a:extLst>
                <a:ext uri="{FF2B5EF4-FFF2-40B4-BE49-F238E27FC236}">
                  <a16:creationId xmlns:a16="http://schemas.microsoft.com/office/drawing/2014/main" id="{C3614688-D253-DE46-9E95-37A18AF01552}"/>
                </a:ext>
              </a:extLst>
            </p:cNvPr>
            <p:cNvPicPr>
              <a:picLocks noChangeAspect="1"/>
            </p:cNvPicPr>
            <p:nvPr/>
          </p:nvPicPr>
          <p:blipFill>
            <a:blip r:embed="rId2"/>
            <a:stretch>
              <a:fillRect/>
            </a:stretch>
          </p:blipFill>
          <p:spPr>
            <a:xfrm>
              <a:off x="360000" y="2139702"/>
              <a:ext cx="3456384" cy="2592288"/>
            </a:xfrm>
            <a:prstGeom prst="rect">
              <a:avLst/>
            </a:prstGeom>
            <a:ln w="28575">
              <a:solidFill>
                <a:schemeClr val="tx1"/>
              </a:solidFill>
            </a:ln>
          </p:spPr>
        </p:pic>
        <p:pic>
          <p:nvPicPr>
            <p:cNvPr id="14" name="Image 13" descr="Une image contenant pierre&#10;&#10;Description générée automatiquement">
              <a:extLst>
                <a:ext uri="{FF2B5EF4-FFF2-40B4-BE49-F238E27FC236}">
                  <a16:creationId xmlns:a16="http://schemas.microsoft.com/office/drawing/2014/main" id="{3C4A3C29-C6E7-004A-B70F-0A19D497C35B}"/>
                </a:ext>
              </a:extLst>
            </p:cNvPr>
            <p:cNvPicPr>
              <a:picLocks noChangeAspect="1"/>
            </p:cNvPicPr>
            <p:nvPr/>
          </p:nvPicPr>
          <p:blipFill>
            <a:blip r:embed="rId3"/>
            <a:stretch>
              <a:fillRect/>
            </a:stretch>
          </p:blipFill>
          <p:spPr>
            <a:xfrm>
              <a:off x="3059832" y="1465875"/>
              <a:ext cx="1296144" cy="1296144"/>
            </a:xfrm>
            <a:prstGeom prst="rect">
              <a:avLst/>
            </a:prstGeom>
            <a:ln w="28575">
              <a:solidFill>
                <a:schemeClr val="tx1"/>
              </a:solidFill>
            </a:ln>
          </p:spPr>
        </p:pic>
        <p:pic>
          <p:nvPicPr>
            <p:cNvPr id="15" name="Image 14">
              <a:extLst>
                <a:ext uri="{FF2B5EF4-FFF2-40B4-BE49-F238E27FC236}">
                  <a16:creationId xmlns:a16="http://schemas.microsoft.com/office/drawing/2014/main" id="{6475EDFB-4D89-4644-9176-969634264BF8}"/>
                </a:ext>
              </a:extLst>
            </p:cNvPr>
            <p:cNvPicPr>
              <a:picLocks noChangeAspect="1"/>
            </p:cNvPicPr>
            <p:nvPr/>
          </p:nvPicPr>
          <p:blipFill>
            <a:blip r:embed="rId4"/>
            <a:stretch>
              <a:fillRect/>
            </a:stretch>
          </p:blipFill>
          <p:spPr>
            <a:xfrm>
              <a:off x="884277" y="1465875"/>
              <a:ext cx="2277995" cy="996623"/>
            </a:xfrm>
            <a:prstGeom prst="rect">
              <a:avLst/>
            </a:prstGeom>
            <a:ln w="28575">
              <a:solidFill>
                <a:schemeClr val="tx1"/>
              </a:solidFill>
            </a:ln>
          </p:spPr>
        </p:pic>
        <p:pic>
          <p:nvPicPr>
            <p:cNvPr id="16" name="Image 15" descr="Une image contenant terrain, ciel, extérieur, bâtiment&#10;&#10;Description générée automatiquement">
              <a:extLst>
                <a:ext uri="{FF2B5EF4-FFF2-40B4-BE49-F238E27FC236}">
                  <a16:creationId xmlns:a16="http://schemas.microsoft.com/office/drawing/2014/main" id="{36773D7C-FFDB-5F49-816E-57CA9EE0E43A}"/>
                </a:ext>
              </a:extLst>
            </p:cNvPr>
            <p:cNvPicPr>
              <a:picLocks noChangeAspect="1"/>
            </p:cNvPicPr>
            <p:nvPr/>
          </p:nvPicPr>
          <p:blipFill>
            <a:blip r:embed="rId5"/>
            <a:stretch>
              <a:fillRect/>
            </a:stretch>
          </p:blipFill>
          <p:spPr>
            <a:xfrm>
              <a:off x="3240870" y="3006884"/>
              <a:ext cx="2245942" cy="1392484"/>
            </a:xfrm>
            <a:prstGeom prst="rect">
              <a:avLst/>
            </a:prstGeom>
            <a:ln w="28575">
              <a:solidFill>
                <a:schemeClr val="tx1"/>
              </a:solidFill>
            </a:ln>
          </p:spPr>
        </p:pic>
        <p:pic>
          <p:nvPicPr>
            <p:cNvPr id="17" name="Image 16" descr="Une image contenant extérieur, ciel, bâtiment, vieux&#10;&#10;Description générée automatiquement">
              <a:extLst>
                <a:ext uri="{FF2B5EF4-FFF2-40B4-BE49-F238E27FC236}">
                  <a16:creationId xmlns:a16="http://schemas.microsoft.com/office/drawing/2014/main" id="{091C5AA4-3424-EB40-95EE-467AB6A3E8F0}"/>
                </a:ext>
              </a:extLst>
            </p:cNvPr>
            <p:cNvPicPr>
              <a:picLocks noChangeAspect="1"/>
            </p:cNvPicPr>
            <p:nvPr/>
          </p:nvPicPr>
          <p:blipFill>
            <a:blip r:embed="rId6"/>
            <a:stretch>
              <a:fillRect/>
            </a:stretch>
          </p:blipFill>
          <p:spPr>
            <a:xfrm>
              <a:off x="2169904" y="141568"/>
              <a:ext cx="1991518" cy="1493639"/>
            </a:xfrm>
            <a:prstGeom prst="rect">
              <a:avLst/>
            </a:prstGeom>
            <a:ln w="28575">
              <a:solidFill>
                <a:schemeClr val="tx1"/>
              </a:solidFill>
            </a:ln>
          </p:spPr>
        </p:pic>
      </p:grpSp>
      <p:graphicFrame>
        <p:nvGraphicFramePr>
          <p:cNvPr id="18" name="Tableau 17">
            <a:extLst>
              <a:ext uri="{FF2B5EF4-FFF2-40B4-BE49-F238E27FC236}">
                <a16:creationId xmlns:a16="http://schemas.microsoft.com/office/drawing/2014/main" id="{7C3FF80B-F45C-6942-84FA-D3D1DD3AD311}"/>
              </a:ext>
            </a:extLst>
          </p:cNvPr>
          <p:cNvGraphicFramePr>
            <a:graphicFrameLocks noGrp="1"/>
          </p:cNvGraphicFramePr>
          <p:nvPr/>
        </p:nvGraphicFramePr>
        <p:xfrm>
          <a:off x="2049643" y="847839"/>
          <a:ext cx="6477000" cy="349695"/>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558231001"/>
                    </a:ext>
                  </a:extLst>
                </a:gridCol>
                <a:gridCol w="648072">
                  <a:extLst>
                    <a:ext uri="{9D8B030D-6E8A-4147-A177-3AD203B41FA5}">
                      <a16:colId xmlns:a16="http://schemas.microsoft.com/office/drawing/2014/main" val="136060181"/>
                    </a:ext>
                  </a:extLst>
                </a:gridCol>
                <a:gridCol w="4172744">
                  <a:extLst>
                    <a:ext uri="{9D8B030D-6E8A-4147-A177-3AD203B41FA5}">
                      <a16:colId xmlns:a16="http://schemas.microsoft.com/office/drawing/2014/main" val="3188294014"/>
                    </a:ext>
                  </a:extLst>
                </a:gridCol>
              </a:tblGrid>
              <a:tr h="0">
                <a:tc>
                  <a:txBody>
                    <a:bodyPr/>
                    <a:lstStyle/>
                    <a:p>
                      <a:pPr algn="ctr">
                        <a:lnSpc>
                          <a:spcPct val="107000"/>
                        </a:lnSpc>
                        <a:spcBef>
                          <a:spcPts val="300"/>
                        </a:spcBef>
                        <a:spcAft>
                          <a:spcPts val="300"/>
                        </a:spcAft>
                      </a:pPr>
                      <a:r>
                        <a:rPr lang="fr-FR" sz="1100" dirty="0">
                          <a:solidFill>
                            <a:schemeClr val="tx1"/>
                          </a:solidFill>
                          <a:effectLst/>
                        </a:rPr>
                        <a:t>CAPACITÉS</a:t>
                      </a:r>
                      <a:br>
                        <a:rPr lang="fr-FR" sz="1100" dirty="0">
                          <a:solidFill>
                            <a:schemeClr val="tx1"/>
                          </a:solidFill>
                          <a:effectLst/>
                        </a:rPr>
                      </a:br>
                      <a:r>
                        <a:rPr lang="fr-FR" sz="1100" dirty="0">
                          <a:solidFill>
                            <a:schemeClr val="tx1"/>
                          </a:solidFill>
                          <a:effectLst/>
                        </a:rPr>
                        <a:t>GÉNÉRALES</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1">
                        <a:lumMod val="85000"/>
                      </a:schemeClr>
                    </a:solidFill>
                  </a:tcPr>
                </a:tc>
                <a:tc>
                  <a:txBody>
                    <a:bodyPr/>
                    <a:lstStyle/>
                    <a:p>
                      <a:endParaRPr lang="fr-FR" sz="1000" dirty="0">
                        <a:solidFill>
                          <a:schemeClr val="tx1"/>
                        </a:solidFill>
                        <a:effectLst/>
                        <a:latin typeface="Arial" panose="020B0604020202020204" pitchFamily="34" charset="0"/>
                        <a:cs typeface="Times New Roman" panose="02020603050405020304" pitchFamily="18" charset="0"/>
                      </a:endParaRPr>
                    </a:p>
                  </a:txBody>
                  <a:tcPr marL="45085" marR="45085" marT="0" marB="0">
                    <a:solidFill>
                      <a:schemeClr val="bg1">
                        <a:lumMod val="85000"/>
                      </a:schemeClr>
                    </a:solidFill>
                  </a:tcPr>
                </a:tc>
                <a:tc>
                  <a:txBody>
                    <a:bodyPr/>
                    <a:lstStyle/>
                    <a:p>
                      <a:pPr algn="ctr">
                        <a:lnSpc>
                          <a:spcPct val="107000"/>
                        </a:lnSpc>
                        <a:spcAft>
                          <a:spcPts val="800"/>
                        </a:spcAft>
                      </a:pPr>
                      <a:r>
                        <a:rPr lang="fr-FR" sz="1100" dirty="0">
                          <a:solidFill>
                            <a:schemeClr val="tx1"/>
                          </a:solidFill>
                          <a:effectLst/>
                        </a:rPr>
                        <a:t>COMPÉTENCES</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1093538580"/>
                  </a:ext>
                </a:extLst>
              </a:tr>
            </a:tbl>
          </a:graphicData>
        </a:graphic>
      </p:graphicFrame>
      <p:graphicFrame>
        <p:nvGraphicFramePr>
          <p:cNvPr id="5" name="Tableau 4">
            <a:extLst>
              <a:ext uri="{FF2B5EF4-FFF2-40B4-BE49-F238E27FC236}">
                <a16:creationId xmlns:a16="http://schemas.microsoft.com/office/drawing/2014/main" id="{045977FC-D924-364B-B495-533F5A8F1684}"/>
              </a:ext>
            </a:extLst>
          </p:cNvPr>
          <p:cNvGraphicFramePr>
            <a:graphicFrameLocks noGrp="1"/>
          </p:cNvGraphicFramePr>
          <p:nvPr/>
        </p:nvGraphicFramePr>
        <p:xfrm>
          <a:off x="2036049" y="1452000"/>
          <a:ext cx="6477000" cy="601853"/>
        </p:xfrm>
        <a:graphic>
          <a:graphicData uri="http://schemas.openxmlformats.org/drawingml/2006/table">
            <a:tbl>
              <a:tblPr firstRow="1" firstCol="1" bandRow="1">
                <a:tableStyleId>{5C22544A-7EE6-4342-B048-85BDC9FD1C3A}</a:tableStyleId>
              </a:tblPr>
              <a:tblGrid>
                <a:gridCol w="1671855">
                  <a:extLst>
                    <a:ext uri="{9D8B030D-6E8A-4147-A177-3AD203B41FA5}">
                      <a16:colId xmlns:a16="http://schemas.microsoft.com/office/drawing/2014/main" val="1807017512"/>
                    </a:ext>
                  </a:extLst>
                </a:gridCol>
                <a:gridCol w="648072">
                  <a:extLst>
                    <a:ext uri="{9D8B030D-6E8A-4147-A177-3AD203B41FA5}">
                      <a16:colId xmlns:a16="http://schemas.microsoft.com/office/drawing/2014/main" val="3813412410"/>
                    </a:ext>
                  </a:extLst>
                </a:gridCol>
                <a:gridCol w="4157073">
                  <a:extLst>
                    <a:ext uri="{9D8B030D-6E8A-4147-A177-3AD203B41FA5}">
                      <a16:colId xmlns:a16="http://schemas.microsoft.com/office/drawing/2014/main" val="3871486959"/>
                    </a:ext>
                  </a:extLst>
                </a:gridCol>
              </a:tblGrid>
              <a:tr h="252095">
                <a:tc rowSpan="2">
                  <a:txBody>
                    <a:bodyPr/>
                    <a:lstStyle/>
                    <a:p>
                      <a:pPr algn="ctr">
                        <a:lnSpc>
                          <a:spcPct val="107000"/>
                        </a:lnSpc>
                        <a:spcBef>
                          <a:spcPts val="300"/>
                        </a:spcBef>
                        <a:spcAft>
                          <a:spcPts val="600"/>
                        </a:spcAft>
                      </a:pPr>
                      <a:r>
                        <a:rPr lang="fr-FR" sz="1100" dirty="0">
                          <a:solidFill>
                            <a:schemeClr val="tx1"/>
                          </a:solidFill>
                          <a:effectLst/>
                        </a:rPr>
                        <a:t>CONTRÔLER </a:t>
                      </a:r>
                      <a:endParaRPr lang="fr-F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1">
                        <a:lumMod val="85000"/>
                      </a:schemeClr>
                    </a:solidFill>
                  </a:tcPr>
                </a:tc>
                <a:tc rowSpan="2">
                  <a:txBody>
                    <a:bodyPr/>
                    <a:lstStyle/>
                    <a:p>
                      <a:pPr>
                        <a:lnSpc>
                          <a:spcPct val="115000"/>
                        </a:lnSpc>
                        <a:spcBef>
                          <a:spcPts val="1000"/>
                        </a:spcBef>
                        <a:tabLst>
                          <a:tab pos="3060700" algn="l"/>
                        </a:tabLst>
                      </a:pPr>
                      <a:r>
                        <a:rPr lang="fr-FR" sz="1200" dirty="0">
                          <a:solidFill>
                            <a:schemeClr val="tx1"/>
                          </a:solidFill>
                          <a:effectLst/>
                        </a:rPr>
                        <a:t>C4</a:t>
                      </a:r>
                      <a:endParaRPr lang="fr-FR" sz="1000" b="1"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5085" marR="45085" marT="0" marB="0" anchor="ctr">
                    <a:solidFill>
                      <a:schemeClr val="bg1">
                        <a:lumMod val="85000"/>
                      </a:schemeClr>
                    </a:solidFill>
                  </a:tcPr>
                </a:tc>
                <a:tc>
                  <a:txBody>
                    <a:bodyPr/>
                    <a:lstStyle/>
                    <a:p>
                      <a:pPr marL="444500" indent="-444500">
                        <a:lnSpc>
                          <a:spcPct val="107000"/>
                        </a:lnSpc>
                        <a:spcAft>
                          <a:spcPts val="800"/>
                        </a:spcAft>
                      </a:pPr>
                      <a:r>
                        <a:rPr lang="fr-FR" sz="1100" b="0" dirty="0">
                          <a:solidFill>
                            <a:schemeClr val="tx1"/>
                          </a:solidFill>
                          <a:effectLst/>
                        </a:rPr>
                        <a:t>C4.1 : Contrôler la nature et la conformité des supports</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2963835130"/>
                  </a:ext>
                </a:extLst>
              </a:tr>
              <a:tr h="252095">
                <a:tc vMerge="1">
                  <a:txBody>
                    <a:bodyPr/>
                    <a:lstStyle/>
                    <a:p>
                      <a:endParaRPr lang="fr-FR"/>
                    </a:p>
                  </a:txBody>
                  <a:tcPr/>
                </a:tc>
                <a:tc vMerge="1">
                  <a:txBody>
                    <a:bodyPr/>
                    <a:lstStyle/>
                    <a:p>
                      <a:endParaRPr lang="fr-FR"/>
                    </a:p>
                  </a:txBody>
                  <a:tcPr/>
                </a:tc>
                <a:tc>
                  <a:txBody>
                    <a:bodyPr/>
                    <a:lstStyle/>
                    <a:p>
                      <a:pPr marL="444500" indent="-444500">
                        <a:lnSpc>
                          <a:spcPct val="107000"/>
                        </a:lnSpc>
                        <a:spcAft>
                          <a:spcPts val="800"/>
                        </a:spcAft>
                      </a:pPr>
                      <a:r>
                        <a:rPr lang="fr-FR" sz="1100" b="0" dirty="0">
                          <a:solidFill>
                            <a:schemeClr val="tx1"/>
                          </a:solidFill>
                          <a:effectLst/>
                        </a:rPr>
                        <a:t>C4.2 : Contrôler le travail réalisé en cours d’exécution et en fin de travaux</a:t>
                      </a:r>
                      <a:endParaRPr lang="fr-FR"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3059256621"/>
                  </a:ext>
                </a:extLst>
              </a:tr>
            </a:tbl>
          </a:graphicData>
        </a:graphic>
      </p:graphicFrame>
      <p:sp>
        <p:nvSpPr>
          <p:cNvPr id="19" name="ZoneTexte 18">
            <a:extLst>
              <a:ext uri="{FF2B5EF4-FFF2-40B4-BE49-F238E27FC236}">
                <a16:creationId xmlns:a16="http://schemas.microsoft.com/office/drawing/2014/main" id="{BBCB8258-EE15-FD40-9B93-B0DACAC0A0C4}"/>
              </a:ext>
            </a:extLst>
          </p:cNvPr>
          <p:cNvSpPr txBox="1"/>
          <p:nvPr/>
        </p:nvSpPr>
        <p:spPr>
          <a:xfrm>
            <a:off x="4283968" y="2396755"/>
            <a:ext cx="1475715" cy="369332"/>
          </a:xfrm>
          <a:prstGeom prst="rect">
            <a:avLst/>
          </a:prstGeom>
          <a:solidFill>
            <a:srgbClr val="FFC000"/>
          </a:solidFill>
        </p:spPr>
        <p:txBody>
          <a:bodyPr wrap="square" rtlCol="0">
            <a:spAutoFit/>
          </a:bodyPr>
          <a:lstStyle/>
          <a:p>
            <a:pPr algn="ctr"/>
            <a:r>
              <a:rPr lang="fr-FR" dirty="0">
                <a:solidFill>
                  <a:schemeClr val="bg1"/>
                </a:solidFill>
              </a:rPr>
              <a:t>Nouveau</a:t>
            </a:r>
          </a:p>
        </p:txBody>
      </p:sp>
      <p:sp>
        <p:nvSpPr>
          <p:cNvPr id="20" name="Espace réservé du pied de page 2">
            <a:extLst>
              <a:ext uri="{FF2B5EF4-FFF2-40B4-BE49-F238E27FC236}">
                <a16:creationId xmlns:a16="http://schemas.microsoft.com/office/drawing/2014/main" id="{1306230F-DBAC-654F-A7E3-790A99FD5EC2}"/>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33187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8936A9C-C8E0-D54E-AE24-149FAF13A926}"/>
              </a:ext>
            </a:extLst>
          </p:cNvPr>
          <p:cNvSpPr/>
          <p:nvPr/>
        </p:nvSpPr>
        <p:spPr>
          <a:xfrm>
            <a:off x="1979712" y="1733239"/>
            <a:ext cx="5472608" cy="2462213"/>
          </a:xfrm>
          <a:prstGeom prst="rect">
            <a:avLst/>
          </a:prstGeom>
          <a:ln>
            <a:solidFill>
              <a:schemeClr val="tx1"/>
            </a:solidFill>
          </a:ln>
        </p:spPr>
        <p:txBody>
          <a:bodyPr wrap="square">
            <a:spAutoFit/>
          </a:bodyPr>
          <a:lstStyle/>
          <a:p>
            <a:r>
              <a:rPr lang="fr-FR" sz="1100" dirty="0"/>
              <a:t>C2.3 :  Définir des quantités de matériaux et composants</a:t>
            </a:r>
          </a:p>
          <a:p>
            <a:r>
              <a:rPr lang="fr-FR" sz="1100" dirty="0"/>
              <a:t>C3.1 : Organiser son poste de travail</a:t>
            </a:r>
          </a:p>
          <a:p>
            <a:r>
              <a:rPr lang="fr-FR" sz="1100" dirty="0"/>
              <a:t>C3.2 : Sécuriser son intervention</a:t>
            </a:r>
          </a:p>
          <a:p>
            <a:r>
              <a:rPr lang="fr-FR" sz="1100" dirty="0"/>
              <a:t>C3.4 : Monter, démonter et utiliser un échafaudage </a:t>
            </a:r>
          </a:p>
          <a:p>
            <a:r>
              <a:rPr lang="fr-FR" sz="1100" dirty="0"/>
              <a:t>C3.6 : Implanter et tracer des ouvrages</a:t>
            </a:r>
          </a:p>
          <a:p>
            <a:r>
              <a:rPr lang="fr-FR" sz="1100" dirty="0"/>
              <a:t>C3.9 : Réaliser et mettre en place des coffrages</a:t>
            </a:r>
          </a:p>
          <a:p>
            <a:r>
              <a:rPr lang="fr-FR" sz="1100" dirty="0"/>
              <a:t>C3.10 : Mettre en place des armatures</a:t>
            </a:r>
          </a:p>
          <a:p>
            <a:r>
              <a:rPr lang="fr-FR" sz="1100" dirty="0"/>
              <a:t>C3.11 : Fabriquer et mettre en œuvre des bétons courants, bio et géo-</a:t>
            </a:r>
            <a:r>
              <a:rPr lang="fr-FR" sz="1100" dirty="0" err="1"/>
              <a:t>sourcés</a:t>
            </a:r>
            <a:endParaRPr lang="fr-FR" sz="1100" dirty="0"/>
          </a:p>
          <a:p>
            <a:r>
              <a:rPr lang="fr-FR" sz="1100" dirty="0"/>
              <a:t>C3.12 : Réaliser des maçonneries de petits éléments                   </a:t>
            </a:r>
          </a:p>
          <a:p>
            <a:r>
              <a:rPr lang="fr-FR" sz="1100" dirty="0"/>
              <a:t>C3.15 : Réaliser les finitions d’un ouvrage vertical                         </a:t>
            </a:r>
          </a:p>
          <a:p>
            <a:r>
              <a:rPr lang="fr-FR" sz="1100" dirty="0"/>
              <a:t>C3.16 : Réaliser les finitions d’un ouvrage horizontal                    </a:t>
            </a:r>
          </a:p>
          <a:p>
            <a:r>
              <a:rPr lang="fr-FR" sz="1100" dirty="0"/>
              <a:t>C3.17 : Préparer, utiliser et entretenir les matériels et outillages</a:t>
            </a:r>
          </a:p>
          <a:p>
            <a:r>
              <a:rPr lang="fr-FR" sz="1100" dirty="0"/>
              <a:t>C4.1 : Contrôler la nature et la conformité des supports</a:t>
            </a:r>
          </a:p>
          <a:p>
            <a:r>
              <a:rPr lang="fr-FR" sz="1100" dirty="0"/>
              <a:t>C4.2 : Contrôler le travail réalisé en cours d’exécution et en fin de travaux</a:t>
            </a:r>
          </a:p>
        </p:txBody>
      </p:sp>
      <p:sp>
        <p:nvSpPr>
          <p:cNvPr id="2" name="Titre 1"/>
          <p:cNvSpPr>
            <a:spLocks noGrp="1"/>
          </p:cNvSpPr>
          <p:nvPr>
            <p:ph type="title"/>
          </p:nvPr>
        </p:nvSpPr>
        <p:spPr/>
        <p:txBody>
          <a:bodyPr/>
          <a:lstStyle/>
          <a:p>
            <a:endParaRPr lang="fr-FR" dirty="0"/>
          </a:p>
        </p:txBody>
      </p:sp>
      <p:sp>
        <p:nvSpPr>
          <p:cNvPr id="9" name="ZoneTexte 8">
            <a:extLst>
              <a:ext uri="{FF2B5EF4-FFF2-40B4-BE49-F238E27FC236}">
                <a16:creationId xmlns:a16="http://schemas.microsoft.com/office/drawing/2014/main" id="{E0F2BBAE-6F1A-BB46-A604-7657A633BDAE}"/>
              </a:ext>
            </a:extLst>
          </p:cNvPr>
          <p:cNvSpPr txBox="1"/>
          <p:nvPr/>
        </p:nvSpPr>
        <p:spPr>
          <a:xfrm>
            <a:off x="2058372" y="544137"/>
            <a:ext cx="5328592" cy="369332"/>
          </a:xfrm>
          <a:prstGeom prst="rect">
            <a:avLst/>
          </a:prstGeom>
          <a:noFill/>
        </p:spPr>
        <p:txBody>
          <a:bodyPr wrap="square">
            <a:spAutoFit/>
          </a:bodyPr>
          <a:lstStyle/>
          <a:p>
            <a:r>
              <a:rPr lang="fr-FR" b="1" dirty="0"/>
              <a:t>Certification - Épreuves professionnelles</a:t>
            </a:r>
          </a:p>
        </p:txBody>
      </p:sp>
      <p:sp>
        <p:nvSpPr>
          <p:cNvPr id="32" name="ZoneTexte 31">
            <a:extLst>
              <a:ext uri="{FF2B5EF4-FFF2-40B4-BE49-F238E27FC236}">
                <a16:creationId xmlns:a16="http://schemas.microsoft.com/office/drawing/2014/main" id="{CFAD6800-04A6-F243-A9B8-CB4AA6DE498E}"/>
              </a:ext>
            </a:extLst>
          </p:cNvPr>
          <p:cNvSpPr txBox="1"/>
          <p:nvPr/>
        </p:nvSpPr>
        <p:spPr>
          <a:xfrm>
            <a:off x="180000" y="1733239"/>
            <a:ext cx="1722046" cy="2462213"/>
          </a:xfrm>
          <a:prstGeom prst="rect">
            <a:avLst/>
          </a:prstGeom>
          <a:solidFill>
            <a:schemeClr val="accent1">
              <a:lumMod val="50000"/>
              <a:lumOff val="50000"/>
            </a:schemeClr>
          </a:solidFill>
        </p:spPr>
        <p:txBody>
          <a:bodyPr wrap="square" rtlCol="0">
            <a:spAutoFit/>
          </a:bodyPr>
          <a:lstStyle/>
          <a:p>
            <a:pPr algn="ctr"/>
            <a:endParaRPr lang="fr-FR" sz="1200" b="1" dirty="0">
              <a:latin typeface="+mj-lt"/>
            </a:endParaRPr>
          </a:p>
          <a:p>
            <a:pPr algn="ctr"/>
            <a:endParaRPr lang="fr-FR" sz="1200" b="1" dirty="0">
              <a:latin typeface="+mj-lt"/>
            </a:endParaRPr>
          </a:p>
          <a:p>
            <a:pPr algn="ctr"/>
            <a:r>
              <a:rPr lang="fr-FR" sz="1200" b="1" dirty="0">
                <a:latin typeface="+mj-lt"/>
              </a:rPr>
              <a:t>EP2</a:t>
            </a:r>
          </a:p>
          <a:p>
            <a:pPr algn="ctr"/>
            <a:endParaRPr lang="fr-FR" sz="1200" b="1" dirty="0">
              <a:latin typeface="+mj-lt"/>
            </a:endParaRPr>
          </a:p>
          <a:p>
            <a:pPr algn="ctr"/>
            <a:r>
              <a:rPr lang="fr-FR" sz="1100" b="1" dirty="0">
                <a:latin typeface="+mj-lt"/>
              </a:rPr>
              <a:t>Réalisation et contrôle d’un ouvrage courant</a:t>
            </a:r>
          </a:p>
          <a:p>
            <a:pPr algn="ctr"/>
            <a:endParaRPr lang="fr-FR" sz="1200" b="1" dirty="0">
              <a:latin typeface="+mj-lt"/>
            </a:endParaRPr>
          </a:p>
          <a:p>
            <a:pPr algn="ctr"/>
            <a:endParaRPr lang="fr-FR" sz="1200" b="1" dirty="0">
              <a:latin typeface="+mj-lt"/>
            </a:endParaRPr>
          </a:p>
          <a:p>
            <a:endParaRPr lang="fr-FR" sz="1200" b="1" dirty="0">
              <a:latin typeface="+mj-lt"/>
            </a:endParaRPr>
          </a:p>
          <a:p>
            <a:endParaRPr lang="fr-FR" sz="1200" b="1" dirty="0">
              <a:latin typeface="+mj-lt"/>
            </a:endParaRPr>
          </a:p>
          <a:p>
            <a:endParaRPr lang="fr-FR" sz="1200" b="1" dirty="0">
              <a:latin typeface="+mj-lt"/>
            </a:endParaRPr>
          </a:p>
          <a:p>
            <a:endParaRPr lang="fr-FR" sz="1200" b="1" dirty="0">
              <a:latin typeface="+mj-lt"/>
            </a:endParaRPr>
          </a:p>
          <a:p>
            <a:endParaRPr lang="fr-FR" sz="1200" b="1" dirty="0">
              <a:latin typeface="+mj-lt"/>
            </a:endParaRPr>
          </a:p>
        </p:txBody>
      </p:sp>
      <p:sp>
        <p:nvSpPr>
          <p:cNvPr id="11" name="Bouée 10">
            <a:extLst>
              <a:ext uri="{FF2B5EF4-FFF2-40B4-BE49-F238E27FC236}">
                <a16:creationId xmlns:a16="http://schemas.microsoft.com/office/drawing/2014/main" id="{06A6B560-E6C9-7C42-9A3B-D32F89A0CE79}"/>
              </a:ext>
            </a:extLst>
          </p:cNvPr>
          <p:cNvSpPr/>
          <p:nvPr/>
        </p:nvSpPr>
        <p:spPr>
          <a:xfrm>
            <a:off x="5652120" y="2802765"/>
            <a:ext cx="1368152" cy="500813"/>
          </a:xfrm>
          <a:prstGeom prst="donut">
            <a:avLst>
              <a:gd name="adj" fmla="val 6049"/>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a:extLst>
              <a:ext uri="{FF2B5EF4-FFF2-40B4-BE49-F238E27FC236}">
                <a16:creationId xmlns:a16="http://schemas.microsoft.com/office/drawing/2014/main" id="{3EDC2E75-5553-424E-A4E6-75DC6B3B0D3E}"/>
              </a:ext>
            </a:extLst>
          </p:cNvPr>
          <p:cNvSpPr txBox="1"/>
          <p:nvPr/>
        </p:nvSpPr>
        <p:spPr>
          <a:xfrm>
            <a:off x="7529986" y="3146654"/>
            <a:ext cx="1575616" cy="461665"/>
          </a:xfrm>
          <a:prstGeom prst="rect">
            <a:avLst/>
          </a:prstGeom>
          <a:noFill/>
          <a:ln>
            <a:noFill/>
          </a:ln>
        </p:spPr>
        <p:txBody>
          <a:bodyPr wrap="square" rtlCol="0">
            <a:spAutoFit/>
          </a:bodyPr>
          <a:lstStyle/>
          <a:p>
            <a:pPr algn="ctr"/>
            <a:r>
              <a:rPr lang="fr-FR" sz="800" b="1" dirty="0">
                <a:solidFill>
                  <a:schemeClr val="bg2">
                    <a:lumMod val="60000"/>
                    <a:lumOff val="40000"/>
                  </a:schemeClr>
                </a:solidFill>
              </a:rPr>
              <a:t>Mise en œuvre « délicate » dans le cadre des épreuves ponctuelles nationales</a:t>
            </a:r>
          </a:p>
        </p:txBody>
      </p:sp>
      <p:cxnSp>
        <p:nvCxnSpPr>
          <p:cNvPr id="36" name="Connecteur droit avec flèche 35">
            <a:extLst>
              <a:ext uri="{FF2B5EF4-FFF2-40B4-BE49-F238E27FC236}">
                <a16:creationId xmlns:a16="http://schemas.microsoft.com/office/drawing/2014/main" id="{B2D40C28-45BE-DA48-ACDF-66951DBEF5D1}"/>
              </a:ext>
            </a:extLst>
          </p:cNvPr>
          <p:cNvCxnSpPr>
            <a:cxnSpLocks/>
          </p:cNvCxnSpPr>
          <p:nvPr/>
        </p:nvCxnSpPr>
        <p:spPr>
          <a:xfrm flipH="1" flipV="1">
            <a:off x="6894839" y="3188161"/>
            <a:ext cx="700646" cy="2308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Espace réservé du pied de page 2">
            <a:extLst>
              <a:ext uri="{FF2B5EF4-FFF2-40B4-BE49-F238E27FC236}">
                <a16:creationId xmlns:a16="http://schemas.microsoft.com/office/drawing/2014/main" id="{0269B88B-7523-DF49-BD95-A607381F5020}"/>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19031511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9" name="ZoneTexte 8">
            <a:extLst>
              <a:ext uri="{FF2B5EF4-FFF2-40B4-BE49-F238E27FC236}">
                <a16:creationId xmlns:a16="http://schemas.microsoft.com/office/drawing/2014/main" id="{E0F2BBAE-6F1A-BB46-A604-7657A633BDAE}"/>
              </a:ext>
            </a:extLst>
          </p:cNvPr>
          <p:cNvSpPr txBox="1"/>
          <p:nvPr/>
        </p:nvSpPr>
        <p:spPr>
          <a:xfrm>
            <a:off x="2339752" y="1034374"/>
            <a:ext cx="5328592" cy="369332"/>
          </a:xfrm>
          <a:prstGeom prst="rect">
            <a:avLst/>
          </a:prstGeom>
          <a:noFill/>
        </p:spPr>
        <p:txBody>
          <a:bodyPr wrap="square">
            <a:spAutoFit/>
          </a:bodyPr>
          <a:lstStyle/>
          <a:p>
            <a:r>
              <a:rPr lang="fr-FR" b="1" dirty="0"/>
              <a:t>Épreuves professionnelles</a:t>
            </a:r>
          </a:p>
        </p:txBody>
      </p:sp>
      <p:sp>
        <p:nvSpPr>
          <p:cNvPr id="20" name="Rectangle 19">
            <a:extLst>
              <a:ext uri="{FF2B5EF4-FFF2-40B4-BE49-F238E27FC236}">
                <a16:creationId xmlns:a16="http://schemas.microsoft.com/office/drawing/2014/main" id="{89058368-77C5-054A-B0CB-5D9F861CEEE2}"/>
              </a:ext>
            </a:extLst>
          </p:cNvPr>
          <p:cNvSpPr/>
          <p:nvPr/>
        </p:nvSpPr>
        <p:spPr>
          <a:xfrm>
            <a:off x="2339752" y="2068639"/>
            <a:ext cx="5472608" cy="1384995"/>
          </a:xfrm>
          <a:prstGeom prst="rect">
            <a:avLst/>
          </a:prstGeom>
          <a:ln>
            <a:solidFill>
              <a:schemeClr val="tx1"/>
            </a:solidFill>
          </a:ln>
        </p:spPr>
        <p:txBody>
          <a:bodyPr wrap="square">
            <a:spAutoFit/>
          </a:bodyPr>
          <a:lstStyle/>
          <a:p>
            <a:r>
              <a:rPr lang="fr-FR" sz="1200" dirty="0"/>
              <a:t>C1.2 : Échanger et rendre compte oralement </a:t>
            </a:r>
          </a:p>
          <a:p>
            <a:r>
              <a:rPr lang="fr-FR" sz="1200" dirty="0"/>
              <a:t>C3.3 : Intervenir à proximité des réseaux</a:t>
            </a:r>
          </a:p>
          <a:p>
            <a:r>
              <a:rPr lang="fr-FR" sz="1200" dirty="0"/>
              <a:t>C3.5 : Mettre en place et démonter un étaiement</a:t>
            </a:r>
          </a:p>
          <a:p>
            <a:r>
              <a:rPr lang="fr-FR" sz="1200" dirty="0"/>
              <a:t>C3.7 : Réaliser des terrassements complémentaires</a:t>
            </a:r>
          </a:p>
          <a:p>
            <a:r>
              <a:rPr lang="fr-FR" sz="1200" dirty="0"/>
              <a:t>C3.8 : Réaliser des réseaux enterrés</a:t>
            </a:r>
          </a:p>
          <a:p>
            <a:r>
              <a:rPr lang="fr-FR" sz="1200" dirty="0"/>
              <a:t>C3.13 : Intervenir sur le bâti existant</a:t>
            </a:r>
          </a:p>
          <a:p>
            <a:r>
              <a:rPr lang="fr-FR" sz="1200" dirty="0"/>
              <a:t>C3.14 :Poser des éléments préfabriqués</a:t>
            </a:r>
          </a:p>
        </p:txBody>
      </p:sp>
      <p:sp>
        <p:nvSpPr>
          <p:cNvPr id="22" name="ZoneTexte 21">
            <a:extLst>
              <a:ext uri="{FF2B5EF4-FFF2-40B4-BE49-F238E27FC236}">
                <a16:creationId xmlns:a16="http://schemas.microsoft.com/office/drawing/2014/main" id="{1E8CDA38-EE5D-224D-BF73-C89B55A154D9}"/>
              </a:ext>
            </a:extLst>
          </p:cNvPr>
          <p:cNvSpPr txBox="1"/>
          <p:nvPr/>
        </p:nvSpPr>
        <p:spPr>
          <a:xfrm>
            <a:off x="373351" y="2068639"/>
            <a:ext cx="1722046" cy="1277273"/>
          </a:xfrm>
          <a:prstGeom prst="rect">
            <a:avLst/>
          </a:prstGeom>
          <a:solidFill>
            <a:schemeClr val="accent1">
              <a:lumMod val="50000"/>
              <a:lumOff val="50000"/>
            </a:schemeClr>
          </a:solidFill>
        </p:spPr>
        <p:txBody>
          <a:bodyPr wrap="square" rtlCol="0">
            <a:spAutoFit/>
          </a:bodyPr>
          <a:lstStyle/>
          <a:p>
            <a:pPr algn="ctr"/>
            <a:r>
              <a:rPr lang="fr-FR" sz="1100" b="1" dirty="0">
                <a:latin typeface="+mj-lt"/>
              </a:rPr>
              <a:t>EP3 </a:t>
            </a:r>
          </a:p>
          <a:p>
            <a:pPr algn="ctr"/>
            <a:endParaRPr lang="fr-FR" sz="1100" b="1" dirty="0">
              <a:latin typeface="+mj-lt"/>
            </a:endParaRPr>
          </a:p>
          <a:p>
            <a:pPr algn="ctr"/>
            <a:endParaRPr lang="fr-FR" sz="1100" b="1" dirty="0">
              <a:latin typeface="+mj-lt"/>
            </a:endParaRPr>
          </a:p>
          <a:p>
            <a:pPr algn="ctr"/>
            <a:r>
              <a:rPr lang="fr-FR" sz="1100" b="1" dirty="0">
                <a:latin typeface="+mj-lt"/>
              </a:rPr>
              <a:t>Réalisation de travaux spécifiques</a:t>
            </a:r>
          </a:p>
          <a:p>
            <a:pPr algn="ctr"/>
            <a:endParaRPr lang="fr-FR" sz="1100" dirty="0">
              <a:latin typeface="+mj-lt"/>
            </a:endParaRPr>
          </a:p>
          <a:p>
            <a:pPr algn="ctr"/>
            <a:endParaRPr lang="fr-FR" sz="1100" b="1" dirty="0">
              <a:latin typeface="+mj-lt"/>
            </a:endParaRPr>
          </a:p>
        </p:txBody>
      </p:sp>
      <p:sp>
        <p:nvSpPr>
          <p:cNvPr id="8" name="Espace réservé du pied de page 2">
            <a:extLst>
              <a:ext uri="{FF2B5EF4-FFF2-40B4-BE49-F238E27FC236}">
                <a16:creationId xmlns:a16="http://schemas.microsoft.com/office/drawing/2014/main" id="{C6E14578-9E87-6342-BC60-380C58A37866}"/>
              </a:ext>
            </a:extLst>
          </p:cNvPr>
          <p:cNvSpPr>
            <a:spLocks noGrp="1"/>
          </p:cNvSpPr>
          <p:nvPr>
            <p:ph type="ftr" sz="quarter" idx="11"/>
          </p:nvPr>
        </p:nvSpPr>
        <p:spPr>
          <a:xfrm>
            <a:off x="360000" y="4783500"/>
            <a:ext cx="8532480" cy="360000"/>
          </a:xfrm>
        </p:spPr>
        <p:txBody>
          <a:bodyPr/>
          <a:lstStyle/>
          <a:p>
            <a:r>
              <a:rPr lang="fr-FR" dirty="0"/>
              <a:t>PNF IGÉSR – Évolutions des CAP des métiers du bâtiment et des travaux publics</a:t>
            </a:r>
          </a:p>
        </p:txBody>
      </p:sp>
    </p:spTree>
    <p:extLst>
      <p:ext uri="{BB962C8B-B14F-4D97-AF65-F5344CB8AC3E}">
        <p14:creationId xmlns:p14="http://schemas.microsoft.com/office/powerpoint/2010/main" val="23855066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30081"/>
            <a:ext cx="2402364" cy="2402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899592" y="2771137"/>
            <a:ext cx="889987" cy="369332"/>
          </a:xfrm>
          <a:prstGeom prst="rect">
            <a:avLst/>
          </a:prstGeom>
          <a:noFill/>
        </p:spPr>
        <p:txBody>
          <a:bodyPr wrap="none" rtlCol="0">
            <a:spAutoFit/>
          </a:bodyPr>
          <a:lstStyle/>
          <a:p>
            <a:r>
              <a:rPr lang="fr-FR" dirty="0"/>
              <a:t>À vous</a:t>
            </a:r>
          </a:p>
        </p:txBody>
      </p:sp>
      <p:sp>
        <p:nvSpPr>
          <p:cNvPr id="4" name="Rectangle 3"/>
          <p:cNvSpPr/>
          <p:nvPr/>
        </p:nvSpPr>
        <p:spPr>
          <a:xfrm>
            <a:off x="3498629" y="2387084"/>
            <a:ext cx="2146742" cy="369332"/>
          </a:xfrm>
          <a:prstGeom prst="rect">
            <a:avLst/>
          </a:prstGeom>
        </p:spPr>
        <p:txBody>
          <a:bodyPr wrap="none">
            <a:spAutoFit/>
          </a:bodyPr>
          <a:lstStyle/>
          <a:p>
            <a:r>
              <a:rPr lang="fr-FR" dirty="0"/>
              <a:t>Questions diverses</a:t>
            </a:r>
          </a:p>
        </p:txBody>
      </p:sp>
    </p:spTree>
    <p:extLst>
      <p:ext uri="{BB962C8B-B14F-4D97-AF65-F5344CB8AC3E}">
        <p14:creationId xmlns:p14="http://schemas.microsoft.com/office/powerpoint/2010/main" val="151571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dirty="0"/>
              <a:t>PNF IGÉSR – Évolutions des CAP des métiers du bâtiment et des travaux publics</a:t>
            </a:r>
          </a:p>
        </p:txBody>
      </p:sp>
      <p:sp>
        <p:nvSpPr>
          <p:cNvPr id="5" name="Rectangle 4">
            <a:extLst>
              <a:ext uri="{FF2B5EF4-FFF2-40B4-BE49-F238E27FC236}">
                <a16:creationId xmlns:a16="http://schemas.microsoft.com/office/drawing/2014/main" id="{FE6E1B20-4E99-704C-89A1-5A2DB81FB3F2}"/>
              </a:ext>
            </a:extLst>
          </p:cNvPr>
          <p:cNvSpPr/>
          <p:nvPr/>
        </p:nvSpPr>
        <p:spPr>
          <a:xfrm>
            <a:off x="2123728" y="483518"/>
            <a:ext cx="6480720" cy="451406"/>
          </a:xfrm>
          <a:prstGeom prst="rect">
            <a:avLst/>
          </a:prstGeom>
        </p:spPr>
        <p:txBody>
          <a:bodyPr wrap="square">
            <a:spAutoFit/>
          </a:bodyPr>
          <a:lstStyle/>
          <a:p>
            <a:pPr marL="447675" indent="-447675">
              <a:lnSpc>
                <a:spcPts val="1400"/>
              </a:lnSpc>
            </a:pPr>
            <a:r>
              <a:rPr lang="fr-FR" sz="1400" b="1" dirty="0">
                <a:ea typeface="Calibri" panose="020F0502020204030204" pitchFamily="34" charset="0"/>
              </a:rPr>
              <a:t>Présentation de la structure générale des référentiels rénovés</a:t>
            </a:r>
            <a:r>
              <a:rPr lang="fr-FR" sz="1400" dirty="0">
                <a:ea typeface="Calibri" panose="020F0502020204030204" pitchFamily="34" charset="0"/>
              </a:rPr>
              <a:t> </a:t>
            </a:r>
          </a:p>
          <a:p>
            <a:pPr marL="447675" indent="-447675">
              <a:lnSpc>
                <a:spcPts val="1400"/>
              </a:lnSpc>
              <a:spcAft>
                <a:spcPts val="800"/>
              </a:spcAft>
            </a:pPr>
            <a:r>
              <a:rPr lang="fr-FR" sz="1400" b="1" dirty="0">
                <a:ea typeface="Calibri" panose="020F0502020204030204" pitchFamily="34" charset="0"/>
              </a:rPr>
              <a:t>		(Sophia CZERNIC,</a:t>
            </a:r>
            <a:r>
              <a:rPr lang="fr-FR" sz="1400" dirty="0">
                <a:ea typeface="Calibri" panose="020F0502020204030204" pitchFamily="34" charset="0"/>
              </a:rPr>
              <a:t> IEN ET/STI académie d’Aix-Marseille)</a:t>
            </a:r>
          </a:p>
        </p:txBody>
      </p:sp>
      <p:graphicFrame>
        <p:nvGraphicFramePr>
          <p:cNvPr id="9" name="Tableau 8">
            <a:extLst>
              <a:ext uri="{FF2B5EF4-FFF2-40B4-BE49-F238E27FC236}">
                <a16:creationId xmlns:a16="http://schemas.microsoft.com/office/drawing/2014/main" id="{FFEDE637-B713-5B4C-83DB-DD7CC77BDF95}"/>
              </a:ext>
            </a:extLst>
          </p:cNvPr>
          <p:cNvGraphicFramePr>
            <a:graphicFrameLocks noGrp="1"/>
          </p:cNvGraphicFramePr>
          <p:nvPr>
            <p:extLst>
              <p:ext uri="{D42A27DB-BD31-4B8C-83A1-F6EECF244321}">
                <p14:modId xmlns:p14="http://schemas.microsoft.com/office/powerpoint/2010/main" val="533144798"/>
              </p:ext>
            </p:extLst>
          </p:nvPr>
        </p:nvGraphicFramePr>
        <p:xfrm>
          <a:off x="1259632" y="1419622"/>
          <a:ext cx="6768753" cy="3096343"/>
        </p:xfrm>
        <a:graphic>
          <a:graphicData uri="http://schemas.openxmlformats.org/drawingml/2006/table">
            <a:tbl>
              <a:tblPr/>
              <a:tblGrid>
                <a:gridCol w="2239782">
                  <a:extLst>
                    <a:ext uri="{9D8B030D-6E8A-4147-A177-3AD203B41FA5}">
                      <a16:colId xmlns:a16="http://schemas.microsoft.com/office/drawing/2014/main" val="3210864859"/>
                    </a:ext>
                  </a:extLst>
                </a:gridCol>
                <a:gridCol w="1482208">
                  <a:extLst>
                    <a:ext uri="{9D8B030D-6E8A-4147-A177-3AD203B41FA5}">
                      <a16:colId xmlns:a16="http://schemas.microsoft.com/office/drawing/2014/main" val="513635538"/>
                    </a:ext>
                  </a:extLst>
                </a:gridCol>
                <a:gridCol w="1539851">
                  <a:extLst>
                    <a:ext uri="{9D8B030D-6E8A-4147-A177-3AD203B41FA5}">
                      <a16:colId xmlns:a16="http://schemas.microsoft.com/office/drawing/2014/main" val="3587838227"/>
                    </a:ext>
                  </a:extLst>
                </a:gridCol>
                <a:gridCol w="790511">
                  <a:extLst>
                    <a:ext uri="{9D8B030D-6E8A-4147-A177-3AD203B41FA5}">
                      <a16:colId xmlns:a16="http://schemas.microsoft.com/office/drawing/2014/main" val="2829297578"/>
                    </a:ext>
                  </a:extLst>
                </a:gridCol>
                <a:gridCol w="716401">
                  <a:extLst>
                    <a:ext uri="{9D8B030D-6E8A-4147-A177-3AD203B41FA5}">
                      <a16:colId xmlns:a16="http://schemas.microsoft.com/office/drawing/2014/main" val="1817035537"/>
                    </a:ext>
                  </a:extLst>
                </a:gridCol>
              </a:tblGrid>
              <a:tr h="289223">
                <a:tc>
                  <a:txBody>
                    <a:bodyPr/>
                    <a:lstStyle/>
                    <a:p>
                      <a:pPr algn="l" fontAlgn="ctr"/>
                      <a:r>
                        <a:rPr lang="fr-FR" sz="800" b="1" i="0" u="none" strike="noStrike">
                          <a:solidFill>
                            <a:srgbClr val="000000"/>
                          </a:solidFill>
                          <a:effectLst/>
                          <a:latin typeface="Arial" panose="020B0604020202020204" pitchFamily="34" charset="0"/>
                        </a:rPr>
                        <a:t>Spécialité </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Académie pilote</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Pilote sujet</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Mise en application</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effectLst/>
                          <a:latin typeface="Arial" panose="020B0604020202020204" pitchFamily="34" charset="0"/>
                        </a:rPr>
                        <a:t>1ère Session</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096838"/>
                  </a:ext>
                </a:extLst>
              </a:tr>
              <a:tr h="413883">
                <a:tc>
                  <a:txBody>
                    <a:bodyPr/>
                    <a:lstStyle/>
                    <a:p>
                      <a:pPr algn="l" fontAlgn="ctr"/>
                      <a:r>
                        <a:rPr lang="fr-FR" sz="800" b="0" i="0" u="none" strike="noStrike">
                          <a:solidFill>
                            <a:srgbClr val="000000"/>
                          </a:solidFill>
                          <a:effectLst/>
                          <a:latin typeface="Arial" panose="020B0604020202020204" pitchFamily="34" charset="0"/>
                        </a:rPr>
                        <a:t>Monteur en installations thermiques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2">
                  <a:txBody>
                    <a:bodyPr/>
                    <a:lstStyle/>
                    <a:p>
                      <a:pPr algn="ctr" fontAlgn="ctr"/>
                      <a:r>
                        <a:rPr lang="fr-FR" sz="800" b="0" i="0" u="none" strike="noStrike" dirty="0">
                          <a:solidFill>
                            <a:srgbClr val="000000"/>
                          </a:solidFill>
                          <a:effectLst/>
                          <a:latin typeface="Arial" panose="020B0604020202020204" pitchFamily="34" charset="0"/>
                        </a:rPr>
                        <a:t>SIEC</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800" b="0" i="0" u="none" strike="noStrike">
                          <a:solidFill>
                            <a:srgbClr val="000000"/>
                          </a:solidFill>
                          <a:effectLst/>
                          <a:latin typeface="Arial" panose="020B0604020202020204" pitchFamily="34" charset="0"/>
                        </a:rPr>
                        <a:t>Jean-Pierre BERGHEAUD</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rowSpan="2">
                  <a:txBody>
                    <a:bodyPr/>
                    <a:lstStyle/>
                    <a:p>
                      <a:pPr algn="ctr" fontAlgn="ctr"/>
                      <a:r>
                        <a:rPr lang="fr-FR" sz="800" b="0" i="0" u="none" strike="noStrike">
                          <a:solidFill>
                            <a:srgbClr val="000000"/>
                          </a:solidFill>
                          <a:effectLst/>
                          <a:latin typeface="Arial" panose="020B0604020202020204" pitchFamily="34" charset="0"/>
                        </a:rPr>
                        <a:t>RS 2018</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fr-FR" sz="800" b="0" i="0" u="none" strike="noStrike">
                          <a:solidFill>
                            <a:srgbClr val="000000"/>
                          </a:solidFill>
                          <a:effectLst/>
                          <a:latin typeface="Arial" panose="020B0604020202020204" pitchFamily="34" charset="0"/>
                        </a:rPr>
                        <a:t>2020</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0226320"/>
                  </a:ext>
                </a:extLst>
              </a:tr>
              <a:tr h="297148">
                <a:tc>
                  <a:txBody>
                    <a:bodyPr/>
                    <a:lstStyle/>
                    <a:p>
                      <a:pPr algn="l" fontAlgn="ctr"/>
                      <a:r>
                        <a:rPr lang="fr-FR" sz="800" b="0" i="0" u="none" strike="noStrike">
                          <a:solidFill>
                            <a:srgbClr val="000000"/>
                          </a:solidFill>
                          <a:effectLst/>
                          <a:latin typeface="Arial" panose="020B0604020202020204" pitchFamily="34" charset="0"/>
                        </a:rPr>
                        <a:t>Monteur en installations sanitaires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c>
                  <a:txBody>
                    <a:bodyPr/>
                    <a:lstStyle/>
                    <a:p>
                      <a:pPr algn="ctr" fontAlgn="ctr"/>
                      <a:r>
                        <a:rPr lang="fr-FR" sz="800" b="0" i="0" u="none" strike="noStrike">
                          <a:solidFill>
                            <a:srgbClr val="000000"/>
                          </a:solidFill>
                          <a:effectLst/>
                          <a:latin typeface="Arial" panose="020B0604020202020204" pitchFamily="34" charset="0"/>
                        </a:rPr>
                        <a:t>Hubert GLAD</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043915136"/>
                  </a:ext>
                </a:extLst>
              </a:tr>
              <a:tr h="570488">
                <a:tc>
                  <a:txBody>
                    <a:bodyPr/>
                    <a:lstStyle/>
                    <a:p>
                      <a:pPr algn="l" fontAlgn="ctr"/>
                      <a:r>
                        <a:rPr lang="fr-FR" sz="800" b="0" i="0" u="none" strike="noStrike" dirty="0">
                          <a:solidFill>
                            <a:srgbClr val="000000"/>
                          </a:solidFill>
                          <a:effectLst/>
                          <a:latin typeface="Arial" panose="020B0604020202020204" pitchFamily="34" charset="0"/>
                        </a:rPr>
                        <a:t>Constructeur d'ouvrages en béton armé</a:t>
                      </a:r>
                      <a:br>
                        <a:rPr lang="fr-FR" sz="800" b="0" i="0" u="none" strike="noStrike" dirty="0">
                          <a:solidFill>
                            <a:srgbClr val="000000"/>
                          </a:solidFill>
                          <a:effectLst/>
                          <a:latin typeface="Arial" panose="020B0604020202020204" pitchFamily="34" charset="0"/>
                        </a:rPr>
                      </a:br>
                      <a:r>
                        <a:rPr lang="fr-FR" sz="800" b="0" i="0" u="none" strike="noStrike" dirty="0">
                          <a:solidFill>
                            <a:srgbClr val="000000"/>
                          </a:solidFill>
                          <a:effectLst/>
                          <a:latin typeface="Arial" panose="020B0604020202020204" pitchFamily="34" charset="0"/>
                        </a:rPr>
                        <a:t>(fusion de Constructeur de béton armé du bâtiment </a:t>
                      </a:r>
                      <a:br>
                        <a:rPr lang="fr-FR" sz="800" b="0" i="0" u="none" strike="noStrike" dirty="0">
                          <a:solidFill>
                            <a:srgbClr val="000000"/>
                          </a:solidFill>
                          <a:effectLst/>
                          <a:latin typeface="Arial" panose="020B0604020202020204" pitchFamily="34" charset="0"/>
                        </a:rPr>
                      </a:br>
                      <a:r>
                        <a:rPr lang="fr-FR" sz="800" b="0" i="0" u="none" strike="noStrike" dirty="0">
                          <a:solidFill>
                            <a:srgbClr val="000000"/>
                          </a:solidFill>
                          <a:effectLst/>
                          <a:latin typeface="Arial" panose="020B0604020202020204" pitchFamily="34" charset="0"/>
                        </a:rPr>
                        <a:t>et Constructeur en ouvrages d'art)</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Nancy-Metz</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Didier ESSELIN</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rowSpan="5">
                  <a:txBody>
                    <a:bodyPr/>
                    <a:lstStyle/>
                    <a:p>
                      <a:pPr algn="ctr" fontAlgn="ctr"/>
                      <a:r>
                        <a:rPr lang="fr-FR" sz="800" b="0" i="0" u="none" strike="noStrike">
                          <a:solidFill>
                            <a:srgbClr val="000000"/>
                          </a:solidFill>
                          <a:effectLst/>
                          <a:latin typeface="Arial" panose="020B0604020202020204" pitchFamily="34" charset="0"/>
                        </a:rPr>
                        <a:t>RS 2019</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5">
                  <a:txBody>
                    <a:bodyPr/>
                    <a:lstStyle/>
                    <a:p>
                      <a:pPr algn="ctr" fontAlgn="ctr"/>
                      <a:r>
                        <a:rPr lang="fr-FR" sz="800" b="0" i="0" u="none" strike="noStrike">
                          <a:solidFill>
                            <a:srgbClr val="000000"/>
                          </a:solidFill>
                          <a:effectLst/>
                          <a:latin typeface="Arial" panose="020B0604020202020204" pitchFamily="34" charset="0"/>
                        </a:rPr>
                        <a:t>2021</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65322794"/>
                  </a:ext>
                </a:extLst>
              </a:tr>
              <a:tr h="570488">
                <a:tc>
                  <a:txBody>
                    <a:bodyPr/>
                    <a:lstStyle/>
                    <a:p>
                      <a:pPr algn="l" fontAlgn="ctr"/>
                      <a:r>
                        <a:rPr lang="fr-FR" sz="800" b="0" i="0" u="none" strike="noStrike" dirty="0">
                          <a:solidFill>
                            <a:srgbClr val="000000"/>
                          </a:solidFill>
                          <a:effectLst/>
                          <a:latin typeface="Arial" panose="020B0604020202020204" pitchFamily="34" charset="0"/>
                        </a:rPr>
                        <a:t>Constructeur de réseaux de canalisations de travaux publics </a:t>
                      </a:r>
                      <a:br>
                        <a:rPr lang="fr-FR" sz="800" b="0" i="0" u="none" strike="noStrike" dirty="0">
                          <a:solidFill>
                            <a:srgbClr val="000000"/>
                          </a:solidFill>
                          <a:effectLst/>
                          <a:latin typeface="Arial" panose="020B0604020202020204" pitchFamily="34" charset="0"/>
                        </a:rPr>
                      </a:br>
                      <a:r>
                        <a:rPr lang="fr-FR" sz="800" b="0" i="0" u="none" strike="noStrike" dirty="0">
                          <a:solidFill>
                            <a:srgbClr val="000000"/>
                          </a:solidFill>
                          <a:effectLst/>
                          <a:latin typeface="Arial" panose="020B0604020202020204" pitchFamily="34" charset="0"/>
                        </a:rPr>
                        <a:t>(Ex Constructeur en canalisations de TP)</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Orléans-Tours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Arial" panose="020B0604020202020204" pitchFamily="34" charset="0"/>
                        </a:rPr>
                        <a:t>Lionel LESCARRET</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07715626"/>
                  </a:ext>
                </a:extLst>
              </a:tr>
              <a:tr h="318371">
                <a:tc>
                  <a:txBody>
                    <a:bodyPr/>
                    <a:lstStyle/>
                    <a:p>
                      <a:pPr algn="l" fontAlgn="ctr"/>
                      <a:r>
                        <a:rPr lang="fr-FR" sz="800" b="0" i="0" u="none" strike="noStrike" dirty="0">
                          <a:solidFill>
                            <a:srgbClr val="000000"/>
                          </a:solidFill>
                          <a:effectLst/>
                          <a:latin typeface="Arial" panose="020B0604020202020204" pitchFamily="34" charset="0"/>
                        </a:rPr>
                        <a:t>Peintre applicateur de revêtement</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Orléans-Tours</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Arial" panose="020B0604020202020204" pitchFamily="34" charset="0"/>
                        </a:rPr>
                        <a:t>Hervé DUBOURG</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103737449"/>
                  </a:ext>
                </a:extLst>
              </a:tr>
              <a:tr h="318371">
                <a:tc>
                  <a:txBody>
                    <a:bodyPr/>
                    <a:lstStyle/>
                    <a:p>
                      <a:pPr algn="l" fontAlgn="ctr"/>
                      <a:r>
                        <a:rPr lang="fr-FR" sz="800" b="0" i="0" u="none" strike="noStrike">
                          <a:solidFill>
                            <a:srgbClr val="000000"/>
                          </a:solidFill>
                          <a:effectLst/>
                          <a:latin typeface="Arial" panose="020B0604020202020204" pitchFamily="34" charset="0"/>
                        </a:rPr>
                        <a:t>Carreleur mosaïste</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Lyon </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Yann BUISSON</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786060680"/>
                  </a:ext>
                </a:extLst>
              </a:tr>
              <a:tr h="318371">
                <a:tc>
                  <a:txBody>
                    <a:bodyPr/>
                    <a:lstStyle/>
                    <a:p>
                      <a:pPr algn="l" fontAlgn="ctr"/>
                      <a:r>
                        <a:rPr lang="fr-FR" sz="800" b="0" i="0" u="none" strike="noStrike">
                          <a:solidFill>
                            <a:srgbClr val="000000"/>
                          </a:solidFill>
                          <a:effectLst/>
                          <a:latin typeface="Arial" panose="020B0604020202020204" pitchFamily="34" charset="0"/>
                        </a:rPr>
                        <a:t>Métiers du plâtre et de l'isolation</a:t>
                      </a:r>
                      <a:br>
                        <a:rPr lang="fr-FR" sz="800" b="0" i="0" u="none" strike="noStrike">
                          <a:solidFill>
                            <a:srgbClr val="000000"/>
                          </a:solidFill>
                          <a:effectLst/>
                          <a:latin typeface="Arial" panose="020B0604020202020204" pitchFamily="34" charset="0"/>
                        </a:rPr>
                      </a:br>
                      <a:r>
                        <a:rPr lang="fr-FR" sz="800" b="0" i="0" u="none" strike="noStrike">
                          <a:solidFill>
                            <a:srgbClr val="000000"/>
                          </a:solidFill>
                          <a:effectLst/>
                          <a:latin typeface="Arial" panose="020B0604020202020204" pitchFamily="34" charset="0"/>
                        </a:rPr>
                        <a:t>(ex Plâtrier plaquiste)</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a:solidFill>
                            <a:srgbClr val="000000"/>
                          </a:solidFill>
                          <a:effectLst/>
                          <a:latin typeface="Arial" panose="020B0604020202020204" pitchFamily="34" charset="0"/>
                        </a:rPr>
                        <a:t>Lyon </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fr-FR" sz="800" b="0" i="0" u="none" strike="noStrike" dirty="0">
                          <a:solidFill>
                            <a:srgbClr val="000000"/>
                          </a:solidFill>
                          <a:effectLst/>
                          <a:latin typeface="Arial" panose="020B0604020202020204" pitchFamily="34" charset="0"/>
                        </a:rPr>
                        <a:t>Yann BUISSON</a:t>
                      </a:r>
                    </a:p>
                  </a:txBody>
                  <a:tcPr marL="6900" marR="6900" marT="69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57766493"/>
                  </a:ext>
                </a:extLst>
              </a:tr>
            </a:tbl>
          </a:graphicData>
        </a:graphic>
      </p:graphicFrame>
      <p:sp>
        <p:nvSpPr>
          <p:cNvPr id="10" name="Rectangle 9">
            <a:extLst>
              <a:ext uri="{FF2B5EF4-FFF2-40B4-BE49-F238E27FC236}">
                <a16:creationId xmlns:a16="http://schemas.microsoft.com/office/drawing/2014/main" id="{D64BBB67-E5B7-E948-9637-7BB5B5345BB0}"/>
              </a:ext>
            </a:extLst>
          </p:cNvPr>
          <p:cNvSpPr/>
          <p:nvPr/>
        </p:nvSpPr>
        <p:spPr>
          <a:xfrm>
            <a:off x="1403648" y="1147753"/>
            <a:ext cx="6480720" cy="271869"/>
          </a:xfrm>
          <a:prstGeom prst="rect">
            <a:avLst/>
          </a:prstGeom>
        </p:spPr>
        <p:txBody>
          <a:bodyPr wrap="square">
            <a:spAutoFit/>
          </a:bodyPr>
          <a:lstStyle/>
          <a:p>
            <a:pPr marL="447675" indent="-447675" algn="ctr">
              <a:lnSpc>
                <a:spcPts val="1400"/>
              </a:lnSpc>
            </a:pPr>
            <a:r>
              <a:rPr lang="fr-FR" sz="1400" b="1" dirty="0">
                <a:ea typeface="Calibri" panose="020F0502020204030204" pitchFamily="34" charset="0"/>
              </a:rPr>
              <a:t>Calendrier des rénovations</a:t>
            </a:r>
            <a:endParaRPr lang="fr-FR" sz="1400" dirty="0">
              <a:ea typeface="Calibri" panose="020F0502020204030204" pitchFamily="34" charset="0"/>
            </a:endParaRPr>
          </a:p>
        </p:txBody>
      </p:sp>
    </p:spTree>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279A5-87A2-445D-95C3-916EB9C5F0E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c7ddd52-0a06-43b1-a35c-dcb15ea2e3f4"/>
    <ds:schemaRef ds:uri="http://www.w3.org/XML/1998/namespace"/>
    <ds:schemaRef ds:uri="http://purl.org/dc/dcmitype/"/>
  </ds:schemaRefs>
</ds:datastoreItem>
</file>

<file path=customXml/itemProps2.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3.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9450</TotalTime>
  <Words>5624</Words>
  <Application>Microsoft Office PowerPoint</Application>
  <PresentationFormat>Affichage à l'écran (16:9)</PresentationFormat>
  <Paragraphs>947</Paragraphs>
  <Slides>87</Slides>
  <Notes>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87</vt:i4>
      </vt:variant>
    </vt:vector>
  </HeadingPairs>
  <TitlesOfParts>
    <vt:vector size="95" baseType="lpstr">
      <vt:lpstr>Arial</vt:lpstr>
      <vt:lpstr>Calibri</vt:lpstr>
      <vt:lpstr>Segoe Print</vt:lpstr>
      <vt:lpstr>Times New Roman</vt:lpstr>
      <vt:lpstr>Wingdings</vt:lpstr>
      <vt:lpstr>MINISTÈRIEL</vt:lpstr>
      <vt:lpstr>Feuille de calcul</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Manager>IEN ET/STI </Manager>
  <Company>Rectorat Aix-Marseille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Séminiare rénovation CAP BTP</dc:title>
  <dc:subject/>
  <dc:creator>Sophia CZERNIC</dc:creator>
  <cp:keywords/>
  <dc:description/>
  <cp:lastModifiedBy>Philippe Young</cp:lastModifiedBy>
  <cp:revision>171</cp:revision>
  <cp:lastPrinted>2021-10-14T14:13:50Z</cp:lastPrinted>
  <dcterms:created xsi:type="dcterms:W3CDTF">2020-03-05T15:21:24Z</dcterms:created>
  <dcterms:modified xsi:type="dcterms:W3CDTF">2021-11-29T18:36:41Z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