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4"/>
  </p:sldMasterIdLst>
  <p:notesMasterIdLst>
    <p:notesMasterId r:id="rId31"/>
  </p:notesMasterIdLst>
  <p:handoutMasterIdLst>
    <p:handoutMasterId r:id="rId32"/>
  </p:handoutMasterIdLst>
  <p:sldIdLst>
    <p:sldId id="271" r:id="rId5"/>
    <p:sldId id="331" r:id="rId6"/>
    <p:sldId id="328" r:id="rId7"/>
    <p:sldId id="329" r:id="rId8"/>
    <p:sldId id="327" r:id="rId9"/>
    <p:sldId id="342" r:id="rId10"/>
    <p:sldId id="305" r:id="rId11"/>
    <p:sldId id="330" r:id="rId12"/>
    <p:sldId id="279" r:id="rId13"/>
    <p:sldId id="281" r:id="rId14"/>
    <p:sldId id="332" r:id="rId15"/>
    <p:sldId id="297" r:id="rId16"/>
    <p:sldId id="341" r:id="rId17"/>
    <p:sldId id="303" r:id="rId18"/>
    <p:sldId id="353" r:id="rId19"/>
    <p:sldId id="343" r:id="rId20"/>
    <p:sldId id="344" r:id="rId21"/>
    <p:sldId id="345" r:id="rId22"/>
    <p:sldId id="354" r:id="rId23"/>
    <p:sldId id="346" r:id="rId24"/>
    <p:sldId id="347" r:id="rId25"/>
    <p:sldId id="355" r:id="rId26"/>
    <p:sldId id="348" r:id="rId27"/>
    <p:sldId id="356" r:id="rId28"/>
    <p:sldId id="349" r:id="rId29"/>
    <p:sldId id="350" r:id="rId3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6D0"/>
    <a:srgbClr val="3D7CC9"/>
    <a:srgbClr val="9B008A"/>
    <a:srgbClr val="1FA1E5"/>
    <a:srgbClr val="00FF00"/>
    <a:srgbClr val="7B00AC"/>
    <a:srgbClr val="7800FF"/>
    <a:srgbClr val="8800D1"/>
    <a:srgbClr val="6E008E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A1CC7-2862-4DD3-AFF9-9727F87D6CF5}" v="112" dt="2021-03-29T08:21:01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9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YRET Nicolas" userId="S::nicolas.peyret_supmeca.fr#ext#@assoupsti.onmicrosoft.com::e87457c2-bb66-475d-bec3-610ef80ea8c8" providerId="AD" clId="Web-{DAEA1CC7-2862-4DD3-AFF9-9727F87D6CF5}"/>
    <pc:docChg chg="modSld">
      <pc:chgData name="PEYRET Nicolas" userId="S::nicolas.peyret_supmeca.fr#ext#@assoupsti.onmicrosoft.com::e87457c2-bb66-475d-bec3-610ef80ea8c8" providerId="AD" clId="Web-{DAEA1CC7-2862-4DD3-AFF9-9727F87D6CF5}" dt="2021-03-29T08:20:59.963" v="62"/>
      <pc:docMkLst>
        <pc:docMk/>
      </pc:docMkLst>
      <pc:sldChg chg="addSp delSp modSp">
        <pc:chgData name="PEYRET Nicolas" userId="S::nicolas.peyret_supmeca.fr#ext#@assoupsti.onmicrosoft.com::e87457c2-bb66-475d-bec3-610ef80ea8c8" providerId="AD" clId="Web-{DAEA1CC7-2862-4DD3-AFF9-9727F87D6CF5}" dt="2021-03-29T08:20:59.963" v="62"/>
        <pc:sldMkLst>
          <pc:docMk/>
          <pc:sldMk cId="641065450" sldId="342"/>
        </pc:sldMkLst>
        <pc:spChg chg="add mod">
          <ac:chgData name="PEYRET Nicolas" userId="S::nicolas.peyret_supmeca.fr#ext#@assoupsti.onmicrosoft.com::e87457c2-bb66-475d-bec3-610ef80ea8c8" providerId="AD" clId="Web-{DAEA1CC7-2862-4DD3-AFF9-9727F87D6CF5}" dt="2021-03-29T08:20:44.056" v="44" actId="1076"/>
          <ac:spMkLst>
            <pc:docMk/>
            <pc:sldMk cId="641065450" sldId="342"/>
            <ac:spMk id="3" creationId="{D0E3E6EB-17D7-4CA8-B3CE-D4EFEFB6227D}"/>
          </ac:spMkLst>
        </pc:spChg>
        <pc:spChg chg="del">
          <ac:chgData name="PEYRET Nicolas" userId="S::nicolas.peyret_supmeca.fr#ext#@assoupsti.onmicrosoft.com::e87457c2-bb66-475d-bec3-610ef80ea8c8" providerId="AD" clId="Web-{DAEA1CC7-2862-4DD3-AFF9-9727F87D6CF5}" dt="2021-03-29T08:12:28.204" v="0"/>
          <ac:spMkLst>
            <pc:docMk/>
            <pc:sldMk cId="641065450" sldId="342"/>
            <ac:spMk id="4" creationId="{00000000-0000-0000-0000-000000000000}"/>
          </ac:spMkLst>
        </pc:spChg>
        <pc:spChg chg="mod">
          <ac:chgData name="PEYRET Nicolas" userId="S::nicolas.peyret_supmeca.fr#ext#@assoupsti.onmicrosoft.com::e87457c2-bb66-475d-bec3-610ef80ea8c8" providerId="AD" clId="Web-{DAEA1CC7-2862-4DD3-AFF9-9727F87D6CF5}" dt="2021-03-29T08:20:52.260" v="47" actId="20577"/>
          <ac:spMkLst>
            <pc:docMk/>
            <pc:sldMk cId="641065450" sldId="342"/>
            <ac:spMk id="5" creationId="{00000000-0000-0000-0000-000000000000}"/>
          </ac:spMkLst>
        </pc:spChg>
        <pc:spChg chg="add mod">
          <ac:chgData name="PEYRET Nicolas" userId="S::nicolas.peyret_supmeca.fr#ext#@assoupsti.onmicrosoft.com::e87457c2-bb66-475d-bec3-610ef80ea8c8" providerId="AD" clId="Web-{DAEA1CC7-2862-4DD3-AFF9-9727F87D6CF5}" dt="2021-03-29T08:20:47.228" v="45" actId="1076"/>
          <ac:spMkLst>
            <pc:docMk/>
            <pc:sldMk cId="641065450" sldId="342"/>
            <ac:spMk id="8" creationId="{C01BA2BB-75F9-4060-A454-10A112147A16}"/>
          </ac:spMkLst>
        </pc:spChg>
        <pc:graphicFrameChg chg="add mod modGraphic">
          <ac:chgData name="PEYRET Nicolas" userId="S::nicolas.peyret_supmeca.fr#ext#@assoupsti.onmicrosoft.com::e87457c2-bb66-475d-bec3-610ef80ea8c8" providerId="AD" clId="Web-{DAEA1CC7-2862-4DD3-AFF9-9727F87D6CF5}" dt="2021-03-29T08:20:59.963" v="62"/>
          <ac:graphicFrameMkLst>
            <pc:docMk/>
            <pc:sldMk cId="641065450" sldId="342"/>
            <ac:graphicFrameMk id="7" creationId="{719E117A-A390-49F6-9667-A583D955B85F}"/>
          </ac:graphicFrameMkLst>
        </pc:graphicFrameChg>
        <pc:picChg chg="del">
          <ac:chgData name="PEYRET Nicolas" userId="S::nicolas.peyret_supmeca.fr#ext#@assoupsti.onmicrosoft.com::e87457c2-bb66-475d-bec3-610ef80ea8c8" providerId="AD" clId="Web-{DAEA1CC7-2862-4DD3-AFF9-9727F87D6CF5}" dt="2021-03-29T08:12:29.985" v="1"/>
          <ac:picMkLst>
            <pc:docMk/>
            <pc:sldMk cId="641065450" sldId="342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99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60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3064" y="4767973"/>
            <a:ext cx="680936" cy="273844"/>
          </a:xfrm>
          <a:prstGeom prst="rect">
            <a:avLst/>
          </a:prstGeom>
        </p:spPr>
        <p:txBody>
          <a:bodyPr/>
          <a:lstStyle/>
          <a:p>
            <a:fld id="{C9C042CD-BCF9-4245-910E-7CD7E58E9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23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7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89" y="4661388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272380"/>
            <a:ext cx="0" cy="4379282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4725713"/>
            <a:ext cx="1724842" cy="3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1906621" y="4802189"/>
            <a:ext cx="6935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>
                <a:solidFill>
                  <a:srgbClr val="3D7CC9"/>
                </a:solidFill>
              </a:rPr>
              <a:t>Samuel VIOLLIN</a:t>
            </a:r>
            <a:r>
              <a:rPr lang="fr-FR" sz="1000" b="0" baseline="0" dirty="0">
                <a:solidFill>
                  <a:srgbClr val="3D7CC9"/>
                </a:solidFill>
              </a:rPr>
              <a:t> Inspecteur général STI                 </a:t>
            </a:r>
            <a:r>
              <a:rPr lang="fr-FR" sz="1000" b="0" baseline="0" dirty="0" smtClean="0">
                <a:solidFill>
                  <a:srgbClr val="3D7CC9"/>
                </a:solidFill>
              </a:rPr>
              <a:t>                                                                       </a:t>
            </a:r>
            <a:r>
              <a:rPr lang="fr-FR" sz="1000" b="0" dirty="0" smtClean="0">
                <a:solidFill>
                  <a:srgbClr val="3D7CC9"/>
                </a:solidFill>
              </a:rPr>
              <a:t>Séminaire SPGE TSI 23 septembre 2021</a:t>
            </a:r>
            <a:endParaRPr lang="fr-FR" sz="1000" b="0" dirty="0">
              <a:solidFill>
                <a:srgbClr val="3D7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79" r:id="rId3"/>
    <p:sldLayoutId id="2147483681" r:id="rId4"/>
    <p:sldLayoutId id="2147483683" r:id="rId5"/>
    <p:sldLayoutId id="2147483684" r:id="rId6"/>
    <p:sldLayoutId id="214748368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e-reussite.fr/blog/nombre-places-concours-cpge-ecoles-ingenieurs-post-prep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ei-concours.fr/stat2020/tsi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 idx="4294967295"/>
          </p:nvPr>
        </p:nvSpPr>
        <p:spPr>
          <a:xfrm>
            <a:off x="1090611" y="732241"/>
            <a:ext cx="7294854" cy="1825421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Présentation des nouveaux programme </a:t>
            </a:r>
            <a:r>
              <a:rPr lang="fr-FR" sz="3600" b="1" dirty="0">
                <a:solidFill>
                  <a:srgbClr val="0070C0"/>
                </a:solidFill>
              </a:rPr>
              <a:t>de Sciences Industrielles de l’Ingénieur en TSI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4294967295"/>
          </p:nvPr>
        </p:nvSpPr>
        <p:spPr>
          <a:xfrm>
            <a:off x="1090609" y="3195144"/>
            <a:ext cx="7596190" cy="723461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IGESR </a:t>
            </a:r>
            <a:r>
              <a:rPr lang="fr-FR" dirty="0">
                <a:solidFill>
                  <a:srgbClr val="0070C0"/>
                </a:solidFill>
              </a:rPr>
              <a:t>STI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23 septembre 2021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42CD-BCF9-4245-910E-7CD7E58E97AE}" type="slidenum">
              <a:rPr lang="fr-FR" smtClean="0"/>
              <a:t>10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93155" y="133403"/>
            <a:ext cx="6084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1A86D0"/>
                </a:solidFill>
                <a:ea typeface="+mj-ea"/>
                <a:cs typeface="+mj-cs"/>
              </a:rPr>
              <a:t>Quels principes : on conserve le même horaire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302" y="798210"/>
            <a:ext cx="6749762" cy="3743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0384" y="4202706"/>
            <a:ext cx="354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latin typeface="ArialMT"/>
              </a:rPr>
              <a:t>&gt;  Bulletin officiel  &gt;  2013  &gt;  n° 32 du 5 septembre 2013  &gt;  Enseignements secondaire et supérieur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81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42CD-BCF9-4245-910E-7CD7E58E97AE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6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9" y="1968515"/>
            <a:ext cx="3704209" cy="20399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59" y="158961"/>
            <a:ext cx="8759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1A86D0"/>
                </a:solidFill>
              </a:rPr>
              <a:t>Quels principes : on conserve une approche des programmes par les compétences, identique à celles existant, développer de manière </a:t>
            </a:r>
            <a:r>
              <a:rPr lang="fr-FR" b="1" dirty="0" err="1">
                <a:solidFill>
                  <a:srgbClr val="1A86D0"/>
                </a:solidFill>
              </a:rPr>
              <a:t>spiralaire</a:t>
            </a:r>
            <a:r>
              <a:rPr lang="fr-FR" b="1" dirty="0">
                <a:solidFill>
                  <a:srgbClr val="1A86D0"/>
                </a:solidFill>
              </a:rPr>
              <a:t>.</a:t>
            </a:r>
          </a:p>
          <a:p>
            <a:pPr lvl="0"/>
            <a:r>
              <a:rPr lang="fr-FR" b="1" dirty="0">
                <a:solidFill>
                  <a:srgbClr val="1A86D0"/>
                </a:solidFill>
              </a:rPr>
              <a:t>Les programmes porteront des indications de positionnement dans le cycle, c’est une nouveauté.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090201" y="1820917"/>
            <a:ext cx="4971394" cy="2649537"/>
            <a:chOff x="4386951" y="2026227"/>
            <a:chExt cx="4172608" cy="215911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3000" contrast="-23000"/>
                      </a14:imgEffect>
                    </a14:imgLayer>
                  </a14:imgProps>
                </a:ext>
              </a:extLst>
            </a:blip>
            <a:srcRect l="2257" t="-907" r="4957" b="7749"/>
            <a:stretch/>
          </p:blipFill>
          <p:spPr>
            <a:xfrm>
              <a:off x="4386951" y="2026227"/>
              <a:ext cx="4172608" cy="2159112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4985411" y="3702260"/>
              <a:ext cx="753237" cy="2131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Concevoir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6144675" y="4357603"/>
            <a:ext cx="862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Réaliser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7250" y="1173666"/>
            <a:ext cx="5373924" cy="32036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5674" y="1145288"/>
            <a:ext cx="2963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s’intéresse aux écarts entre 3 réalités, celles: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 cahier des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 système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 système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25674" y="258400"/>
            <a:ext cx="8192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A86D0"/>
                </a:solidFill>
              </a:rPr>
              <a:t>Quels principes : la démarche fondamentale des SII est conservée.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57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493" y="228217"/>
            <a:ext cx="8405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1A86D0"/>
                </a:solidFill>
                <a:ea typeface="+mj-ea"/>
                <a:cs typeface="+mj-cs"/>
              </a:rPr>
              <a:t>La </a:t>
            </a:r>
            <a:r>
              <a:rPr lang="fr-FR" sz="2000" b="1" dirty="0" smtClean="0">
                <a:solidFill>
                  <a:srgbClr val="1A86D0"/>
                </a:solidFill>
              </a:rPr>
              <a:t>présentation </a:t>
            </a:r>
            <a:r>
              <a:rPr lang="fr-FR" sz="2000" b="1" dirty="0">
                <a:solidFill>
                  <a:srgbClr val="1A86D0"/>
                </a:solidFill>
              </a:rPr>
              <a:t>des programmes </a:t>
            </a:r>
            <a:r>
              <a:rPr lang="fr-FR" sz="2000" b="1" dirty="0" smtClean="0">
                <a:solidFill>
                  <a:srgbClr val="1A86D0"/>
                </a:solidFill>
              </a:rPr>
              <a:t>reprend la charte graphique et l’organisation des programmes des autres CPGE SII</a:t>
            </a:r>
            <a:endParaRPr lang="fr-FR" sz="2000" b="1" dirty="0">
              <a:solidFill>
                <a:srgbClr val="1A86D0"/>
              </a:solidFill>
            </a:endParaRPr>
          </a:p>
          <a:p>
            <a:endParaRPr lang="fr-FR" sz="2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94593"/>
              </p:ext>
            </p:extLst>
          </p:nvPr>
        </p:nvGraphicFramePr>
        <p:xfrm>
          <a:off x="3719582" y="1239945"/>
          <a:ext cx="4308188" cy="3262313"/>
        </p:xfrm>
        <a:graphic>
          <a:graphicData uri="http://schemas.openxmlformats.org/drawingml/2006/table">
            <a:tbl>
              <a:tblPr firstRow="1" firstCol="1" bandRow="1"/>
              <a:tblGrid>
                <a:gridCol w="1870159">
                  <a:extLst>
                    <a:ext uri="{9D8B030D-6E8A-4147-A177-3AD203B41FA5}">
                      <a16:colId xmlns:a16="http://schemas.microsoft.com/office/drawing/2014/main" val="4246533041"/>
                    </a:ext>
                  </a:extLst>
                </a:gridCol>
                <a:gridCol w="1870159">
                  <a:extLst>
                    <a:ext uri="{9D8B030D-6E8A-4147-A177-3AD203B41FA5}">
                      <a16:colId xmlns:a16="http://schemas.microsoft.com/office/drawing/2014/main" val="1987330894"/>
                    </a:ext>
                  </a:extLst>
                </a:gridCol>
                <a:gridCol w="567870">
                  <a:extLst>
                    <a:ext uri="{9D8B030D-6E8A-4147-A177-3AD203B41FA5}">
                      <a16:colId xmlns:a16="http://schemas.microsoft.com/office/drawing/2014/main" val="1824881590"/>
                    </a:ext>
                  </a:extLst>
                </a:gridCol>
              </a:tblGrid>
              <a:tr h="132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 b="1">
                          <a:solidFill>
                            <a:srgbClr val="AC1D7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Compétences développées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 b="1">
                          <a:solidFill>
                            <a:srgbClr val="AC1D7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Connaissances associées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 b="1">
                          <a:solidFill>
                            <a:srgbClr val="AC1D7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27718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Décrire le besoin et les exigences.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Ingénierie Système et diagrammes associés.</a:t>
                      </a:r>
                      <a:b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Cahier des charges.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910785"/>
                  </a:ext>
                </a:extLst>
              </a:tr>
              <a:tr h="5316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Commentaires</a:t>
                      </a:r>
                      <a:b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connaissance de la syntaxe d’un langage d’Ingénierie Système n’est pas exigible. La structure des diagrammes d’Ingénierie Système (</a:t>
                      </a:r>
                      <a:r>
                        <a:rPr lang="fr-FR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SysML</a:t>
                      </a:r>
                      <a: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est fournie. Ils peuvent être proposés à lire ou à compléter. 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109681"/>
                  </a:ext>
                </a:extLst>
              </a:tr>
              <a:tr h="13291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2" marR="508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57966"/>
                  </a:ext>
                </a:extLst>
              </a:tr>
              <a:tr h="41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Traduire un besoin fonctionnel en exigences.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environnemental.</a:t>
                      </a:r>
                      <a:b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du cycle de vie (extraction, fabrication, utilisation, fin de vie, recyclage et transport).</a:t>
                      </a:r>
                      <a:b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Critères et niveaux. 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068196"/>
                  </a:ext>
                </a:extLst>
              </a:tr>
              <a:tr h="41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Définir les domaines d’application et les critères technico-économiques et environnementaux.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21317"/>
                  </a:ext>
                </a:extLst>
              </a:tr>
              <a:tr h="41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Qualifier et quantifier les exigences.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68262"/>
                  </a:ext>
                </a:extLst>
              </a:tr>
              <a:tr h="41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Évaluer l’impact environnemental et sociétal.</a:t>
                      </a: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604304"/>
                  </a:ext>
                </a:extLst>
              </a:tr>
              <a:tr h="39873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1100"/>
                        </a:spcAft>
                      </a:pPr>
                      <a: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</a:t>
                      </a:r>
                      <a:b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s’agit de prendre en compte les exigences liées au développement durable et sensibiliser aux aspects sociétaux.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2" marR="50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47592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92646" y="1024501"/>
            <a:ext cx="29097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Analyser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A1 – Analyser le besoin et les exigences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30122" y="1732794"/>
            <a:ext cx="1195904" cy="451821"/>
          </a:xfrm>
          <a:prstGeom prst="wedgeRoundRectCallout">
            <a:avLst>
              <a:gd name="adj1" fmla="val -10600"/>
              <a:gd name="adj2" fmla="val -182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Compétence générique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35551" y="2025733"/>
            <a:ext cx="1195904" cy="451821"/>
          </a:xfrm>
          <a:prstGeom prst="wedgeRoundRectCallout">
            <a:avLst>
              <a:gd name="adj1" fmla="val -94257"/>
              <a:gd name="adj2" fmla="val -1898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Compétence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735551" y="2596077"/>
            <a:ext cx="1195904" cy="330003"/>
          </a:xfrm>
          <a:prstGeom prst="wedgeRoundRectCallout">
            <a:avLst>
              <a:gd name="adj1" fmla="val 127929"/>
              <a:gd name="adj2" fmla="val -422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Compétence développée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756249" y="3044603"/>
            <a:ext cx="1195904" cy="346062"/>
          </a:xfrm>
          <a:prstGeom prst="wedgeRoundRectCallout">
            <a:avLst>
              <a:gd name="adj1" fmla="val 279952"/>
              <a:gd name="adj2" fmla="val -10654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Connaissance associée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7148945" y="1620982"/>
            <a:ext cx="2066902" cy="975095"/>
          </a:xfrm>
          <a:prstGeom prst="wedgeRoundRectCallout">
            <a:avLst>
              <a:gd name="adj1" fmla="val -21583"/>
              <a:gd name="adj2" fmla="val 106829"/>
              <a:gd name="adj3" fmla="val 16667"/>
            </a:avLst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81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/>
              <a:t>Positionnement de semestre dans le </a:t>
            </a:r>
            <a:r>
              <a:rPr lang="fr-FR" sz="1100" dirty="0" smtClean="0"/>
              <a:t>cycle. La compétence doit être acquise à la fin du semestre spécifié, elle peut être introduite avant et exploité après</a:t>
            </a:r>
            <a:endParaRPr lang="fr-FR" sz="11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735551" y="3654905"/>
            <a:ext cx="1424779" cy="295840"/>
          </a:xfrm>
          <a:prstGeom prst="wedgeRoundRectCallout">
            <a:avLst>
              <a:gd name="adj1" fmla="val 91192"/>
              <a:gd name="adj2" fmla="val 153102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259977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719" y="1097162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Il est important d’évoquer un « toilettage » des programmes.</a:t>
            </a:r>
          </a:p>
          <a:p>
            <a:endParaRPr lang="fr-FR" sz="1200" b="1" dirty="0"/>
          </a:p>
          <a:p>
            <a:r>
              <a:rPr lang="fr-FR" sz="3600" b="1" dirty="0" smtClean="0"/>
              <a:t>Qu’est ce qui a évolué?</a:t>
            </a:r>
            <a:endParaRPr lang="fr-FR" sz="3600" b="1" dirty="0"/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6328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2572"/>
            <a:ext cx="83820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/>
          </a:p>
          <a:p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r>
              <a:rPr lang="fr-FR" b="1" dirty="0"/>
              <a:t>A – Analyser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L’Ingénierie </a:t>
            </a:r>
            <a:r>
              <a:rPr lang="fr-FR" dirty="0"/>
              <a:t>Système remplace l’analyse fonctionnelle, et les diagrammes </a:t>
            </a:r>
            <a:r>
              <a:rPr lang="fr-FR" dirty="0" err="1"/>
              <a:t>SysML</a:t>
            </a:r>
            <a:r>
              <a:rPr lang="fr-FR" dirty="0"/>
              <a:t> sont maintenant à créer ou compléter en lien avec le programme de STI2D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L’aspect développement durable a été mieux pris en compte.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L’analyse des principes d’intelligence artificielle a été ajoutée pour être en cohérence avec les autres compétences du programme.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L’analyse des diagrammes d’état est conservée mais celle des logigrammes a été supprimée.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La sous-compétence A5 concernant l’analyse d’un compromis produit-procédés-matériaux a été ajoutée. Les caractéristiques des matériaux étaient déjà dans l’ancien programme mais cela a été explicité sous forme de compétence.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compétence associée à l’analyse des spécifications a été réduite.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8905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fr-FR" sz="1200" b="1" dirty="0"/>
          </a:p>
          <a:p>
            <a:pPr>
              <a:spcAft>
                <a:spcPts val="600"/>
              </a:spcAft>
            </a:pPr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r>
              <a:rPr lang="fr-FR" b="1" dirty="0" smtClean="0"/>
              <a:t>B </a:t>
            </a:r>
            <a:r>
              <a:rPr lang="fr-FR" b="1" dirty="0"/>
              <a:t>– Modéliser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B1 : </a:t>
            </a:r>
            <a:r>
              <a:rPr lang="fr-FR" dirty="0" smtClean="0"/>
              <a:t>reformulation </a:t>
            </a:r>
            <a:r>
              <a:rPr lang="fr-FR" dirty="0"/>
              <a:t>pour homogénéiser avec les autres programmes CPGE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B2 : </a:t>
            </a:r>
            <a:r>
              <a:rPr lang="fr-FR" dirty="0" err="1"/>
              <a:t>réordonnancement</a:t>
            </a:r>
            <a:r>
              <a:rPr lang="fr-FR" dirty="0"/>
              <a:t> </a:t>
            </a:r>
            <a:r>
              <a:rPr lang="fr-FR" dirty="0"/>
              <a:t>et reformulation sur l’ensemble de la partie.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Précisions apportées sur les correcteurs numériques.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Limitation de l’utilisation du théorème de Huygens pour éviter de trop lourds calculs.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Pour l’</a:t>
            </a:r>
            <a:r>
              <a:rPr lang="fr-FR" dirty="0" err="1"/>
              <a:t>hyperstatisme</a:t>
            </a:r>
            <a:r>
              <a:rPr lang="fr-FR" dirty="0"/>
              <a:t>, retrait de l’exigibilité sur l’identification des contraintes géométriques associées.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Ajout de la mention dans cette compétence des diagrammes d’états.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Approche plus fonctionnelle et moins technologique sur les modulateurs.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Limitations sur la commande </a:t>
            </a:r>
            <a:r>
              <a:rPr lang="fr-FR" dirty="0" smtClean="0"/>
              <a:t>vectorielle des machines.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B3 : Légère reformulation pour homogénéiser avec les autres programmes de CPGE.</a:t>
            </a:r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3974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Qu’est ce qui a évolué?</a:t>
            </a:r>
          </a:p>
          <a:p>
            <a:endParaRPr lang="fr-FR" sz="2000" b="1" dirty="0"/>
          </a:p>
          <a:p>
            <a:r>
              <a:rPr lang="fr-FR" b="1" dirty="0"/>
              <a:t>C – Résoudre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Sur toute la compétence "Résoudre", les sous-compétences, compétences développées et les connaissances ont été reformulées pour être plus homogène avec les autres programmes de </a:t>
            </a:r>
            <a:r>
              <a:rPr lang="fr-FR" dirty="0" smtClean="0"/>
              <a:t>CPGE.</a:t>
            </a:r>
            <a:endParaRPr lang="fr-FR" dirty="0"/>
          </a:p>
          <a:p>
            <a:r>
              <a:rPr lang="fr-FR" dirty="0"/>
              <a:t>C1 : Proposer une démarche de résolution</a:t>
            </a:r>
          </a:p>
          <a:p>
            <a:pPr>
              <a:spcAft>
                <a:spcPts val="600"/>
              </a:spcAft>
            </a:pPr>
            <a:r>
              <a:rPr lang="fr-FR" dirty="0"/>
              <a:t>La résolution numérique et l’intelligence artificielle ont été ajoutés en se limitant aux algorithmes des k plus proches voisins et à la régression linéaire </a:t>
            </a:r>
            <a:r>
              <a:rPr lang="fr-FR" dirty="0" err="1"/>
              <a:t>monovariable</a:t>
            </a:r>
            <a:r>
              <a:rPr lang="fr-FR" dirty="0"/>
              <a:t>.</a:t>
            </a:r>
          </a:p>
          <a:p>
            <a:pPr>
              <a:spcAft>
                <a:spcPts val="600"/>
              </a:spcAft>
            </a:pPr>
            <a:r>
              <a:rPr lang="fr-FR" dirty="0"/>
              <a:t>Les exigibilités du PFD ont été limités au théorème de la résultante dynamique.</a:t>
            </a:r>
          </a:p>
          <a:p>
            <a:pPr>
              <a:spcAft>
                <a:spcPts val="600"/>
              </a:spcAft>
            </a:pPr>
            <a:r>
              <a:rPr lang="fr-FR" dirty="0"/>
              <a:t>C2 : Mettre en œuvre une démarche de résolution analytique</a:t>
            </a:r>
          </a:p>
          <a:p>
            <a:pPr>
              <a:spcAft>
                <a:spcPts val="600"/>
              </a:spcAft>
            </a:pPr>
            <a:r>
              <a:rPr lang="fr-FR" dirty="0"/>
              <a:t>La détermination analytique d’un moment dynamique n’est plus exigible (cohérence avec le changement en C1).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8792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/>
          </a:p>
          <a:p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endParaRPr lang="fr-FR" sz="2400" b="1" dirty="0"/>
          </a:p>
          <a:p>
            <a:pPr lvl="0"/>
            <a:r>
              <a:rPr lang="fr-FR" b="1" dirty="0">
                <a:solidFill>
                  <a:prstClr val="black"/>
                </a:solidFill>
              </a:rPr>
              <a:t>C – </a:t>
            </a:r>
            <a:r>
              <a:rPr lang="fr-FR" b="1" dirty="0" smtClean="0">
                <a:solidFill>
                  <a:prstClr val="black"/>
                </a:solidFill>
              </a:rPr>
              <a:t>Résoudre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498764" y="1531889"/>
            <a:ext cx="8094518" cy="203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 : Mettre en œuvre une démarche de résolution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analytique</a:t>
            </a:r>
            <a:endParaRPr lang="fr-FR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fr-FR" dirty="0" smtClean="0">
                <a:solidFill>
                  <a:prstClr val="black"/>
                </a:solidFill>
              </a:rPr>
              <a:t>Les </a:t>
            </a:r>
            <a:r>
              <a:rPr lang="fr-FR" dirty="0">
                <a:solidFill>
                  <a:prstClr val="black"/>
                </a:solidFill>
              </a:rPr>
              <a:t>calculs de pertes dans les modulateurs et le dimensionnement d’un dissipateur thermique ne sont plus exigibles sans documentation pour la méthode.</a:t>
            </a:r>
          </a:p>
          <a:p>
            <a:pPr lvl="0">
              <a:spcAft>
                <a:spcPts val="600"/>
              </a:spcAft>
            </a:pPr>
            <a:r>
              <a:rPr lang="fr-FR" dirty="0">
                <a:solidFill>
                  <a:prstClr val="black"/>
                </a:solidFill>
              </a:rPr>
              <a:t>La justification d’un choix de correcteur a été reformulée dans la compétence Analyser.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Tout ce qui concerne l’</a:t>
            </a:r>
            <a:r>
              <a:rPr lang="fr-FR" dirty="0" err="1">
                <a:solidFill>
                  <a:prstClr val="black"/>
                </a:solidFill>
              </a:rPr>
              <a:t>hyperstatisme</a:t>
            </a:r>
            <a:r>
              <a:rPr lang="fr-FR" dirty="0">
                <a:solidFill>
                  <a:prstClr val="black"/>
                </a:solidFill>
              </a:rPr>
              <a:t> est maintenant </a:t>
            </a:r>
            <a:r>
              <a:rPr lang="fr-FR" dirty="0" smtClean="0">
                <a:solidFill>
                  <a:prstClr val="black"/>
                </a:solidFill>
              </a:rPr>
              <a:t>dans la compétence </a:t>
            </a:r>
            <a:r>
              <a:rPr lang="fr-FR" dirty="0">
                <a:solidFill>
                  <a:prstClr val="black"/>
                </a:solidFill>
              </a:rPr>
              <a:t>Modéliser.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0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023" y="-9548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/>
          </a:p>
          <a:p>
            <a:pPr>
              <a:spcAft>
                <a:spcPts val="1200"/>
              </a:spcAft>
            </a:pPr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C </a:t>
            </a:r>
            <a:r>
              <a:rPr lang="fr-FR" b="1" dirty="0">
                <a:solidFill>
                  <a:prstClr val="black"/>
                </a:solidFill>
              </a:rPr>
              <a:t>– </a:t>
            </a:r>
            <a:r>
              <a:rPr lang="fr-FR" b="1" dirty="0" smtClean="0">
                <a:solidFill>
                  <a:prstClr val="black"/>
                </a:solidFill>
              </a:rPr>
              <a:t>Résoudre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280555" y="1064298"/>
            <a:ext cx="8094518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C3 : Mettre en œuvre une démarche de résolution numérique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compétence de résolution numérique d’une équation ou d’un système d’équations a été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enrichie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Auparavant, seule l’intégration numérique était explicitement au programme. On ajoute la réécriture des équations en vue de l’utilisation de bibliothèques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préimplémentées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méthodes de dichotomie et de Newton, la dérivation numérique et le schéma d’Euler explicite. </a:t>
            </a:r>
            <a:endParaRPr lang="fr-F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méthodes d’intelligence artificielle ont été ajoutées.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simulation d’obtention de pièces brutes a été reformulée dans la compétence Analyser.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8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83308" y="1645120"/>
            <a:ext cx="8864601" cy="85725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86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Les étudiants en </a:t>
            </a:r>
            <a:r>
              <a:rPr lang="fr-FR" b="1" dirty="0"/>
              <a:t>CPGE TSI</a:t>
            </a:r>
          </a:p>
        </p:txBody>
      </p:sp>
    </p:spTree>
    <p:extLst>
      <p:ext uri="{BB962C8B-B14F-4D97-AF65-F5344CB8AC3E}">
        <p14:creationId xmlns:p14="http://schemas.microsoft.com/office/powerpoint/2010/main" val="3909371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/>
          </a:p>
          <a:p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endParaRPr lang="fr-FR" b="1" dirty="0" smtClean="0"/>
          </a:p>
          <a:p>
            <a:r>
              <a:rPr lang="fr-FR" b="1" dirty="0" smtClean="0"/>
              <a:t>D </a:t>
            </a:r>
            <a:r>
              <a:rPr lang="fr-FR" b="1" dirty="0"/>
              <a:t>– Expérimenter</a:t>
            </a:r>
            <a:endParaRPr lang="fr-FR" dirty="0"/>
          </a:p>
          <a:p>
            <a:r>
              <a:rPr lang="fr-FR" dirty="0"/>
              <a:t>Pour la compétence générique “Expérimenter”, les savoir-faire de l’ancien programme ont été intégralement repris et traduits en termes de compétences développées. L’Internet des Objets, devenu l’une des technologies les plus importantes du XXI</a:t>
            </a:r>
            <a:r>
              <a:rPr lang="fr-FR" baseline="30000" dirty="0"/>
              <a:t>ème</a:t>
            </a:r>
            <a:r>
              <a:rPr lang="fr-FR" dirty="0"/>
              <a:t> siècle, est introduit dans ce nouveau programme.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E- Communiquer</a:t>
            </a:r>
            <a:endParaRPr lang="fr-FR" dirty="0"/>
          </a:p>
          <a:p>
            <a:r>
              <a:rPr lang="fr-FR" dirty="0"/>
              <a:t> </a:t>
            </a:r>
            <a:r>
              <a:rPr lang="fr-FR" dirty="0" smtClean="0"/>
              <a:t>Pour </a:t>
            </a:r>
            <a:r>
              <a:rPr lang="fr-FR" dirty="0"/>
              <a:t>la compétence Communiquer, il s’agit surtout et simplement d’une réécriture des compétences du programme pour l’adapter aux autres programmes de CPGE scientifiques.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0679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pPr>
              <a:spcAft>
                <a:spcPts val="600"/>
              </a:spcAft>
            </a:pPr>
            <a:r>
              <a:rPr lang="fr-FR" b="1" dirty="0"/>
              <a:t>F – Concevoir</a:t>
            </a:r>
            <a:endParaRPr lang="fr-FR" dirty="0"/>
          </a:p>
          <a:p>
            <a:r>
              <a:rPr lang="fr-FR" dirty="0"/>
              <a:t> </a:t>
            </a:r>
            <a:r>
              <a:rPr lang="fr-FR" dirty="0" smtClean="0"/>
              <a:t>F1 </a:t>
            </a:r>
            <a:r>
              <a:rPr lang="fr-FR" dirty="0"/>
              <a:t>- </a:t>
            </a:r>
            <a:r>
              <a:rPr lang="fr-FR" dirty="0" err="1"/>
              <a:t>Ecoconcevoir</a:t>
            </a:r>
            <a:r>
              <a:rPr lang="fr-FR" dirty="0"/>
              <a:t> l'architecture d'un système innovant</a:t>
            </a:r>
          </a:p>
          <a:p>
            <a:pPr lvl="0"/>
            <a:r>
              <a:rPr lang="fr-FR" dirty="0"/>
              <a:t>Intégration des contraintes d'écoconception (d'après l'analyse du cycle de vie et les axes d'amélioration de la roue de </a:t>
            </a:r>
            <a:r>
              <a:rPr lang="fr-FR" dirty="0" err="1"/>
              <a:t>Brezet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Suppression de la conception mécanique par dessins papier (on se limite à la modélisation à partir d'une maquette numérique, qui pourra éventuellement être modifiée ou complétée)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F2 - Proposer et choisir des solutions techniques</a:t>
            </a:r>
          </a:p>
          <a:p>
            <a:pPr lvl="0"/>
            <a:r>
              <a:rPr lang="fr-FR" dirty="0"/>
              <a:t>Restructuration de sorte à expliciter les différentes fonctions techniques pour lesquelles ces choix peuvent être demandés (auparavant présentées de façon séparée dans l'annexe consacrée aux savoirs)</a:t>
            </a:r>
          </a:p>
          <a:p>
            <a:pPr lvl="0"/>
            <a:r>
              <a:rPr lang="fr-FR" dirty="0"/>
              <a:t>Ajout des capteurs et des cartes de commande aux composants susceptibles d'être choisis (c'était de fait au programme, mais pas explicité)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401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pPr>
              <a:spcAft>
                <a:spcPts val="600"/>
              </a:spcAft>
            </a:pPr>
            <a:r>
              <a:rPr lang="fr-FR" b="1" dirty="0"/>
              <a:t>F – Concevoir</a:t>
            </a:r>
            <a:endParaRPr lang="fr-FR" dirty="0"/>
          </a:p>
          <a:p>
            <a:r>
              <a:rPr lang="fr-FR" dirty="0" smtClean="0"/>
              <a:t> F2 - Proposer et choisir des solutions techniques</a:t>
            </a:r>
          </a:p>
          <a:p>
            <a:pPr lvl="0"/>
            <a:r>
              <a:rPr lang="fr-FR" dirty="0"/>
              <a:t>Élargissement de la chaîne de puissance à d'autres domaines que l'électricité et la mécanique (pourvu que la documentation nécessaire soit fournie)</a:t>
            </a:r>
          </a:p>
          <a:p>
            <a:pPr lvl="0"/>
            <a:r>
              <a:rPr lang="fr-FR" dirty="0"/>
              <a:t>Déplacement de la discrétisation des correcteurs vers le savoir-faire Modéliser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F3 – Dimensionner une solution technique choisie dans une démarche de développement durable</a:t>
            </a:r>
          </a:p>
          <a:p>
            <a:pPr lvl="0"/>
            <a:r>
              <a:rPr lang="fr-FR" dirty="0"/>
              <a:t>Même type de restructuration qu'en F2, avec ajout du dimensionnement des filtres passifs (qui était de fait au programme, mais pas mentionné dans cette compétence)</a:t>
            </a:r>
          </a:p>
          <a:p>
            <a:r>
              <a:rPr lang="fr-FR" dirty="0"/>
              <a:t>Intégration de l'écoconception et du </a:t>
            </a:r>
            <a:r>
              <a:rPr lang="fr-FR" dirty="0" err="1" smtClean="0"/>
              <a:t>tryptique</a:t>
            </a:r>
            <a:r>
              <a:rPr lang="fr-FR" dirty="0" smtClean="0"/>
              <a:t>  </a:t>
            </a:r>
            <a:r>
              <a:rPr lang="fr-FR" dirty="0"/>
              <a:t>produit-procédé-matériaux</a:t>
            </a:r>
            <a:endParaRPr lang="fr-FR" sz="2400" b="1" dirty="0" smtClean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24934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/>
          </a:p>
          <a:p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r>
              <a:rPr lang="fr-FR" b="1" dirty="0"/>
              <a:t>G – Réaliser</a:t>
            </a:r>
            <a:endParaRPr lang="fr-FR" dirty="0"/>
          </a:p>
          <a:p>
            <a:r>
              <a:rPr lang="fr-FR" dirty="0"/>
              <a:t>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Les items </a:t>
            </a:r>
            <a:r>
              <a:rPr lang="fr-FR" b="1" dirty="0"/>
              <a:t>F1 « </a:t>
            </a:r>
            <a:r>
              <a:rPr lang="fr-FR" dirty="0"/>
              <a:t>Réaliser et valider un prototype ou une maquette » et </a:t>
            </a:r>
            <a:r>
              <a:rPr lang="fr-FR" b="1" dirty="0"/>
              <a:t>F2 « </a:t>
            </a:r>
            <a:r>
              <a:rPr lang="fr-FR" dirty="0"/>
              <a:t>Intégrer des constituants dans un prototype ou une maquette » de l’ancien programme ont été remplacés par </a:t>
            </a:r>
            <a:r>
              <a:rPr lang="fr-FR" b="1" dirty="0"/>
              <a:t>G1</a:t>
            </a:r>
            <a:r>
              <a:rPr lang="fr-FR" dirty="0"/>
              <a:t> « Réaliser tout ou partie d’un prototype ».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La compétence « Instrumenter tout ou partie d’un système pour valider un élément du cahier des charges ou renseigner un modèle de comportement » a été ajoutée. </a:t>
            </a:r>
            <a:endParaRPr lang="fr-F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 dirty="0"/>
          </a:p>
          <a:p>
            <a:pPr fontAlgn="base"/>
            <a:r>
              <a:rPr lang="fr-FR" dirty="0" smtClean="0"/>
              <a:t>Les </a:t>
            </a:r>
            <a:r>
              <a:rPr lang="fr-FR" dirty="0"/>
              <a:t>compétences et les connaissances associées ont été reformulées pour être plus homogènes avec les autres programmes de CPGE. </a:t>
            </a:r>
          </a:p>
          <a:p>
            <a:pPr fontAlgn="base"/>
            <a:r>
              <a:rPr lang="fr-FR" dirty="0"/>
              <a:t> </a:t>
            </a:r>
          </a:p>
          <a:p>
            <a:endParaRPr lang="fr-FR" sz="2400" b="1" dirty="0" smtClean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4851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6" y="219999"/>
            <a:ext cx="838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/>
          </a:p>
          <a:p>
            <a:r>
              <a:rPr lang="fr-FR" sz="2000" b="1" dirty="0" smtClean="0"/>
              <a:t>Qu’est ce qui a évolué?</a:t>
            </a:r>
            <a:endParaRPr lang="fr-FR" sz="2000" b="1" dirty="0"/>
          </a:p>
          <a:p>
            <a:r>
              <a:rPr lang="fr-FR" b="1" dirty="0"/>
              <a:t>G – Réaliser</a:t>
            </a:r>
            <a:endParaRPr lang="fr-FR" dirty="0"/>
          </a:p>
          <a:p>
            <a:r>
              <a:rPr lang="fr-FR" dirty="0"/>
              <a:t> </a:t>
            </a:r>
          </a:p>
          <a:p>
            <a:pPr fontAlgn="base"/>
            <a:r>
              <a:rPr lang="fr-FR" dirty="0"/>
              <a:t>Sont passées dans la compétence « Analyser », les sous compétences suivantes 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 smtClean="0"/>
              <a:t>définir </a:t>
            </a:r>
            <a:r>
              <a:rPr lang="fr-FR" dirty="0"/>
              <a:t>les méthodes de mesures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 smtClean="0"/>
              <a:t>analyser </a:t>
            </a:r>
            <a:r>
              <a:rPr lang="fr-FR" dirty="0"/>
              <a:t>les facteurs d’échelle et les proportions des grandeurs influentes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 smtClean="0"/>
              <a:t>identifier </a:t>
            </a:r>
            <a:r>
              <a:rPr lang="fr-FR" dirty="0"/>
              <a:t>le ou les élément(s) limitant(s) du point de vue des performances globales du prototype</a:t>
            </a:r>
          </a:p>
          <a:p>
            <a:r>
              <a:rPr lang="fr-FR" dirty="0"/>
              <a:t> </a:t>
            </a:r>
          </a:p>
          <a:p>
            <a:r>
              <a:rPr lang="fr-FR" dirty="0" smtClean="0"/>
              <a:t>Est passée sur </a:t>
            </a:r>
            <a:r>
              <a:rPr lang="fr-FR" dirty="0"/>
              <a:t>la Compétence “expérimenter</a:t>
            </a:r>
            <a:r>
              <a:rPr lang="fr-FR" dirty="0" smtClean="0"/>
              <a:t>”: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mesurer </a:t>
            </a:r>
            <a:r>
              <a:rPr lang="fr-FR" dirty="0"/>
              <a:t>des caractéristiques dimensionnelle et géométrique de pièces.</a:t>
            </a:r>
          </a:p>
          <a:p>
            <a:endParaRPr lang="fr-FR" sz="2400" b="1" dirty="0" smtClean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9387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459251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Usage de la liberté pédagogique 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42900" y="1050118"/>
            <a:ext cx="8122160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La </a:t>
            </a:r>
            <a:r>
              <a:rPr lang="fr-FR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nature des enseignements en sciences industrielles de l’ingénieur suppose la mise en œuvre d’une didactique naturellement liée à la discipline qui impose une réflexion sur le développement des compétences, la transmission des connaissances et leur ordonnancement dans la programmation des apprentissages</a:t>
            </a:r>
            <a:r>
              <a:rPr lang="fr-FR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» </a:t>
            </a:r>
            <a:endParaRPr lang="fr-FR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2233584"/>
            <a:ext cx="8122160" cy="221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outils de mutualisation des ressources pédagogiques sont précieux mais ne doivent pas conduire à une uniformité des propositions.</a:t>
            </a: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n‘y a pas de fatalité à reproduire à l’identique les progressions pédagogiques dans toutes les classes.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la pédagogie mise en œuvre, et même pour une certaine mesure dans l’ordonnancement des parties à traiter, chaque équipe doit faire preuve d’inventivité.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9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945" y="417426"/>
            <a:ext cx="8676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600" b="1" dirty="0"/>
          </a:p>
          <a:p>
            <a:r>
              <a:rPr lang="fr-FR" sz="3600" dirty="0" smtClean="0">
                <a:solidFill>
                  <a:srgbClr val="002060"/>
                </a:solidFill>
              </a:rPr>
              <a:t>Merci de votre attention…..</a:t>
            </a:r>
          </a:p>
          <a:p>
            <a:endParaRPr lang="fr-FR" sz="3600" b="1" dirty="0">
              <a:solidFill>
                <a:srgbClr val="002060"/>
              </a:solidFill>
            </a:endParaRPr>
          </a:p>
          <a:p>
            <a:r>
              <a:rPr lang="fr-FR" sz="3600" b="1" dirty="0" smtClean="0">
                <a:solidFill>
                  <a:srgbClr val="002060"/>
                </a:solidFill>
              </a:rPr>
              <a:t>et de la bonne mise en œuvre de ces programmes « toilettés »</a:t>
            </a:r>
            <a:endParaRPr lang="fr-F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7" y="1612756"/>
            <a:ext cx="8280256" cy="28866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5246" y="832320"/>
            <a:ext cx="755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42 établissements accueillent des CPGE TSI, il y en avait 28 en 2011</a:t>
            </a:r>
          </a:p>
          <a:p>
            <a:r>
              <a:rPr lang="fr-FR" dirty="0"/>
              <a:t>En 2017_2018 , 1 </a:t>
            </a:r>
            <a:r>
              <a:rPr lang="fr-FR" dirty="0" smtClean="0"/>
              <a:t>152 </a:t>
            </a:r>
            <a:r>
              <a:rPr lang="fr-FR" dirty="0"/>
              <a:t>étudiants étaient scolarisés en  1</a:t>
            </a:r>
            <a:r>
              <a:rPr lang="fr-FR" baseline="30000" dirty="0"/>
              <a:t>er</a:t>
            </a:r>
            <a:r>
              <a:rPr lang="fr-FR" dirty="0"/>
              <a:t> année TSI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9393" y="205979"/>
            <a:ext cx="8355724" cy="85725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86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Les flux d’étudiants en CPGE TSI</a:t>
            </a:r>
          </a:p>
        </p:txBody>
      </p:sp>
    </p:spTree>
    <p:extLst>
      <p:ext uri="{BB962C8B-B14F-4D97-AF65-F5344CB8AC3E}">
        <p14:creationId xmlns:p14="http://schemas.microsoft.com/office/powerpoint/2010/main" val="196297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3" y="1610591"/>
            <a:ext cx="8510155" cy="29516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1337" y="84901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2017_2018 , </a:t>
            </a:r>
            <a:r>
              <a:rPr lang="fr-FR" dirty="0" smtClean="0"/>
              <a:t>982  </a:t>
            </a:r>
            <a:r>
              <a:rPr lang="fr-FR" dirty="0"/>
              <a:t>étudiants étaient scolarisés en  2</a:t>
            </a:r>
            <a:r>
              <a:rPr lang="fr-FR" baseline="30000" dirty="0"/>
              <a:t>e</a:t>
            </a:r>
            <a:r>
              <a:rPr lang="fr-FR" dirty="0"/>
              <a:t> année TSI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555" y="215144"/>
            <a:ext cx="6109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1A86D0"/>
                </a:solidFill>
                <a:latin typeface="+mj-lt"/>
                <a:ea typeface="+mj-ea"/>
                <a:cs typeface="+mj-cs"/>
              </a:rPr>
              <a:t>Les flux d’étudiants en CPGE TSI</a:t>
            </a:r>
          </a:p>
        </p:txBody>
      </p:sp>
    </p:spTree>
    <p:extLst>
      <p:ext uri="{BB962C8B-B14F-4D97-AF65-F5344CB8AC3E}">
        <p14:creationId xmlns:p14="http://schemas.microsoft.com/office/powerpoint/2010/main" val="9172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153262"/>
            <a:ext cx="7442056" cy="3505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0555" y="707784"/>
            <a:ext cx="833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taux de passage en 2</a:t>
            </a:r>
            <a:r>
              <a:rPr lang="fr-FR" baseline="30000" dirty="0"/>
              <a:t>e</a:t>
            </a:r>
            <a:r>
              <a:rPr lang="fr-FR" dirty="0"/>
              <a:t> année  de 69,9% qui est le plus faible des prépas scientifiques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555" y="215144"/>
            <a:ext cx="6109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1A86D0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2800" b="1" dirty="0" smtClean="0">
                <a:solidFill>
                  <a:srgbClr val="1A86D0"/>
                </a:solidFill>
                <a:latin typeface="+mj-lt"/>
                <a:ea typeface="+mj-ea"/>
                <a:cs typeface="+mj-cs"/>
              </a:rPr>
              <a:t>étudiants </a:t>
            </a:r>
            <a:r>
              <a:rPr lang="fr-FR" sz="2800" b="1" dirty="0">
                <a:solidFill>
                  <a:srgbClr val="1A86D0"/>
                </a:solidFill>
                <a:latin typeface="+mj-lt"/>
                <a:ea typeface="+mj-ea"/>
                <a:cs typeface="+mj-cs"/>
              </a:rPr>
              <a:t>en CPGE TSI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6527" y="3075709"/>
            <a:ext cx="374073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28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6809" y="339865"/>
            <a:ext cx="75853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 smtClean="0"/>
              <a:t>Places et réussite aux concours: en 2019 </a:t>
            </a:r>
            <a:r>
              <a:rPr lang="fr-FR" dirty="0"/>
              <a:t>, </a:t>
            </a:r>
            <a:r>
              <a:rPr lang="fr-FR" dirty="0" smtClean="0"/>
              <a:t>1325 TSI sont inscrits aux concours, 670 ont intégré une école , avec un taux de remplissage inférieur à 100 %</a:t>
            </a:r>
            <a:endParaRPr lang="fr-FR" dirty="0"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16" y="1312019"/>
            <a:ext cx="5740953" cy="32046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299" y="1841015"/>
            <a:ext cx="3158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https://groupe-reussite.fr/blog/nombre-places-concours-cpge-ecoles-ingenieurs-post-prepa/</a:t>
            </a:r>
            <a:endParaRPr lang="fr-FR" dirty="0" smtClean="0"/>
          </a:p>
          <a:p>
            <a:endParaRPr lang="fr-FR" dirty="0" smtClean="0"/>
          </a:p>
          <a:p>
            <a:pPr lvl="0"/>
            <a:r>
              <a:rPr lang="fr-FR" dirty="0">
                <a:solidFill>
                  <a:prstClr val="black"/>
                </a:solidFill>
              </a:rPr>
              <a:t>Toutes les écoles et détails </a:t>
            </a:r>
            <a:r>
              <a:rPr lang="fr-FR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4"/>
              </a:rPr>
              <a:t>://www.scei-concours.fr/stat2020/tsi.html</a:t>
            </a:r>
            <a:endParaRPr lang="fr-FR" dirty="0">
              <a:solidFill>
                <a:prstClr val="black"/>
              </a:solidFill>
            </a:endParaRP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06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79399" y="205979"/>
            <a:ext cx="7939809" cy="85725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86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Les origines sociales des étudiants en CPGE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373824" y="1509334"/>
            <a:ext cx="4002921" cy="3080026"/>
            <a:chOff x="2292776" y="1004887"/>
            <a:chExt cx="3946099" cy="354243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05125" y="1004887"/>
              <a:ext cx="3333750" cy="313372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0661" y="4101485"/>
              <a:ext cx="3400425" cy="44583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2776" y="1065457"/>
              <a:ext cx="685800" cy="3076575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476" y="705990"/>
            <a:ext cx="7473675" cy="6066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7067" y="1145141"/>
            <a:ext cx="5743575" cy="3905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9400" y="1870841"/>
            <a:ext cx="38616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colonne cohorte représente la composition sociale de la population</a:t>
            </a:r>
          </a:p>
          <a:p>
            <a:endParaRPr lang="fr-FR" dirty="0"/>
          </a:p>
          <a:p>
            <a:r>
              <a:rPr lang="fr-FR" dirty="0"/>
              <a:t>La composition des origines sociales dans les grandes écoles multiplie par 3 la présence des PCS très favorisées, dive par 4 la présence des PCS très défavorisée.</a:t>
            </a:r>
          </a:p>
          <a:p>
            <a:endParaRPr lang="fr-FR" sz="1000" dirty="0"/>
          </a:p>
          <a:p>
            <a:r>
              <a:rPr lang="fr-FR" sz="1000" dirty="0"/>
              <a:t>Source: rapport </a:t>
            </a:r>
            <a:r>
              <a:rPr lang="fr-FR" sz="1000" dirty="0" err="1"/>
              <a:t>ipp</a:t>
            </a:r>
            <a:r>
              <a:rPr lang="fr-FR" sz="1000" dirty="0"/>
              <a:t> N° 30 « Quelle démocratisation des grandes écoles depuis le milieu des années 2000 ? »  Janvier 2021</a:t>
            </a:r>
          </a:p>
        </p:txBody>
      </p:sp>
    </p:spTree>
    <p:extLst>
      <p:ext uri="{BB962C8B-B14F-4D97-AF65-F5344CB8AC3E}">
        <p14:creationId xmlns:p14="http://schemas.microsoft.com/office/powerpoint/2010/main" val="249337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1" y="1340426"/>
            <a:ext cx="8626330" cy="3295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6827" y="1984664"/>
            <a:ext cx="1111827" cy="1714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9461" y="65877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origines sociales des étudiants en TSI clairement plus favorable aux CSP moyennes et défavorisées que toutes les autres CPGE.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9399" y="205979"/>
            <a:ext cx="7939809" cy="562948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86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Les origines sociales des étudiants en CPGE</a:t>
            </a:r>
          </a:p>
        </p:txBody>
      </p:sp>
    </p:spTree>
    <p:extLst>
      <p:ext uri="{BB962C8B-B14F-4D97-AF65-F5344CB8AC3E}">
        <p14:creationId xmlns:p14="http://schemas.microsoft.com/office/powerpoint/2010/main" val="350497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79399" y="205979"/>
            <a:ext cx="8864601" cy="857250"/>
          </a:xfrm>
        </p:spPr>
        <p:txBody>
          <a:bodyPr/>
          <a:lstStyle/>
          <a:p>
            <a:r>
              <a:rPr lang="fr-FR" b="1" dirty="0" smtClean="0"/>
              <a:t>Pourquoi</a:t>
            </a:r>
            <a:r>
              <a:rPr lang="fr-FR" dirty="0" smtClean="0"/>
              <a:t> </a:t>
            </a:r>
            <a:r>
              <a:rPr lang="fr-FR" b="1" dirty="0"/>
              <a:t>une </a:t>
            </a:r>
            <a:r>
              <a:rPr lang="fr-FR" b="1" dirty="0" smtClean="0"/>
              <a:t>évolution de la TSI ?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97427" y="775523"/>
            <a:ext cx="829194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prendre en compte les évolutions des programmes de STI2D qui conduisent au nouveau baccalauréat 2021 </a:t>
            </a:r>
            <a:r>
              <a:rPr lang="fr-F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homogénéiser la présentation des programmes de TSI, le lexique et la terminologie des contenus avec les programmes de Sciences Industrielles de l’Ingénieur des autres CPGE </a:t>
            </a:r>
            <a:r>
              <a:rPr lang="fr-F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introduire quelques évolutions de fond, notamment sur la prise en compte de l’écoconception et l’utilisation des outils numériques.</a:t>
            </a:r>
          </a:p>
        </p:txBody>
      </p:sp>
    </p:spTree>
    <p:extLst>
      <p:ext uri="{BB962C8B-B14F-4D97-AF65-F5344CB8AC3E}">
        <p14:creationId xmlns:p14="http://schemas.microsoft.com/office/powerpoint/2010/main" val="1625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6B92FD0784249A7BF4B3BC2486BAB" ma:contentTypeVersion="2" ma:contentTypeDescription="Crée un document." ma:contentTypeScope="" ma:versionID="dba540300aea6c6ec6c3214903ef1a91">
  <xsd:schema xmlns:xsd="http://www.w3.org/2001/XMLSchema" xmlns:xs="http://www.w3.org/2001/XMLSchema" xmlns:p="http://schemas.microsoft.com/office/2006/metadata/properties" xmlns:ns2="f0f53037-3250-46f2-a137-6be12d649347" targetNamespace="http://schemas.microsoft.com/office/2006/metadata/properties" ma:root="true" ma:fieldsID="64a0c49893eccd6c5c70773ba49c7f3e" ns2:_="">
    <xsd:import namespace="f0f53037-3250-46f2-a137-6be12d649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53037-3250-46f2-a137-6be12d649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93C482-5ABA-4AE2-89D2-DDEC3B88A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f53037-3250-46f2-a137-6be12d649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f53037-3250-46f2-a137-6be12d6493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1769</Words>
  <Application>Microsoft Office PowerPoint</Application>
  <PresentationFormat>Affichage à l'écran (16:9)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ArialMT</vt:lpstr>
      <vt:lpstr>Calibri</vt:lpstr>
      <vt:lpstr>Symbol</vt:lpstr>
      <vt:lpstr>Times New Roman</vt:lpstr>
      <vt:lpstr>page de sous-partie</vt:lpstr>
      <vt:lpstr>Présentation des nouveaux programme de Sciences Industrielles de l’Ingénieur en TSI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une évolution de la TSI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SAMUEL VIOLLIN</dc:creator>
  <cp:lastModifiedBy>SAMUEL VIOLLIN</cp:lastModifiedBy>
  <cp:revision>281</cp:revision>
  <cp:lastPrinted>2015-02-04T16:19:06Z</cp:lastPrinted>
  <dcterms:created xsi:type="dcterms:W3CDTF">2015-02-04T10:43:31Z</dcterms:created>
  <dcterms:modified xsi:type="dcterms:W3CDTF">2021-09-22T18:19:02Z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0x010100A346B92FD0784249A7BF4B3BC2486BAB</vt:lpwstr>
  </property>
</Properties>
</file>