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  <p:sldMasterId id="2147483692" r:id="rId8"/>
    <p:sldMasterId id="2147483697" r:id="rId9"/>
    <p:sldMasterId id="2147483712" r:id="rId10"/>
  </p:sldMasterIdLst>
  <p:notesMasterIdLst>
    <p:notesMasterId r:id="rId31"/>
  </p:notesMasterIdLst>
  <p:handoutMasterIdLst>
    <p:handoutMasterId r:id="rId32"/>
  </p:handoutMasterIdLst>
  <p:sldIdLst>
    <p:sldId id="271" r:id="rId11"/>
    <p:sldId id="315" r:id="rId12"/>
    <p:sldId id="316" r:id="rId13"/>
    <p:sldId id="347" r:id="rId14"/>
    <p:sldId id="348" r:id="rId15"/>
    <p:sldId id="334" r:id="rId16"/>
    <p:sldId id="332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257" r:id="rId26"/>
    <p:sldId id="258" r:id="rId27"/>
    <p:sldId id="259" r:id="rId28"/>
    <p:sldId id="260" r:id="rId29"/>
    <p:sldId id="261" r:id="rId3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D7CC9"/>
    <a:srgbClr val="1A86D0"/>
    <a:srgbClr val="1FA1E5"/>
    <a:srgbClr val="9B008A"/>
    <a:srgbClr val="7800FF"/>
    <a:srgbClr val="8800D1"/>
    <a:srgbClr val="7B00AC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B1EBD-FDB4-CE4C-8017-89B85E3C520F}" v="6" dt="2021-05-17T06:52:2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21" autoAdjust="0"/>
    <p:restoredTop sz="94771"/>
  </p:normalViewPr>
  <p:slideViewPr>
    <p:cSldViewPr snapToGrid="0" snapToObjects="1">
      <p:cViewPr varScale="1">
        <p:scale>
          <a:sx n="68" d="100"/>
          <a:sy n="68" d="100"/>
        </p:scale>
        <p:origin x="200" y="1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0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10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75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74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1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circuits interconnectés sollicités</a:t>
            </a:r>
            <a:r>
              <a:rPr lang="fr-FR" baseline="0" dirty="0"/>
              <a:t> en fonction des besoins</a:t>
            </a:r>
          </a:p>
          <a:p>
            <a:r>
              <a:rPr lang="fr-FR" baseline="0" dirty="0"/>
              <a:t>Permet le réchauffement de la batterie</a:t>
            </a:r>
          </a:p>
          <a:p>
            <a:r>
              <a:rPr lang="fr-FR" baseline="0" dirty="0"/>
              <a:t>Le refroidissement de la </a:t>
            </a:r>
            <a:r>
              <a:rPr lang="fr-FR" baseline="0" dirty="0" err="1"/>
              <a:t>baterrie</a:t>
            </a:r>
            <a:endParaRPr lang="fr-FR" baseline="0" dirty="0"/>
          </a:p>
          <a:p>
            <a:r>
              <a:rPr lang="fr-FR" baseline="0" dirty="0"/>
              <a:t>Le refroidissement du Onduleur+ e moteur</a:t>
            </a:r>
          </a:p>
          <a:p>
            <a:r>
              <a:rPr lang="fr-FR" baseline="0" dirty="0"/>
              <a:t>Réchauffe l’habitacle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2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50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22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187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1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6B207-691D-4EE2-B9CC-9F376BF0DE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8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andati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21623-60EA-4CE6-87A1-45097200B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978" y="1549643"/>
            <a:ext cx="783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7ED2FD-D4F2-4FCF-B2BC-8B40DC49DF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584" y="2281500"/>
            <a:ext cx="7830000" cy="220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62000" indent="-162000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1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370C295F-F87C-4224-8CC1-055740470C1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" y="2569369"/>
            <a:ext cx="9143999" cy="2574130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cap="none" baseline="0">
                <a:solidFill>
                  <a:schemeClr val="tx2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094" y="1362056"/>
            <a:ext cx="7830000" cy="945000"/>
          </a:xfrm>
        </p:spPr>
        <p:txBody>
          <a:bodyPr anchor="t"/>
          <a:lstStyle>
            <a:lvl1pPr algn="l">
              <a:lnSpc>
                <a:spcPct val="90000"/>
              </a:lnSpc>
              <a:defRPr sz="28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59764E17-B98C-4383-8370-2690754AADC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59382" y="4351671"/>
            <a:ext cx="2160000" cy="351000"/>
          </a:xfrm>
        </p:spPr>
        <p:txBody>
          <a:bodyPr anchor="t"/>
          <a:lstStyle>
            <a:lvl1pPr>
              <a:defRPr lang="fr-FR" sz="1875" b="0" kern="1200" cap="all" baseline="0" noProof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US" noProof="0"/>
              <a:t>YYYY/MM/DD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E74E8C3D-024A-4ED6-AA2A-C1034A8F4A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201" y="4922100"/>
            <a:ext cx="3060000" cy="1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Communication Department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26DEE05B-3704-4A91-B3BE-6D9306C267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527799" y="4922100"/>
            <a:ext cx="540000" cy="1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8E7EA58A-C319-4F80-9E54-D658719F8C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589" y="2343991"/>
            <a:ext cx="1297068" cy="247813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272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FD1CB-5C99-41C9-BA86-BB740E81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978" y="1549642"/>
            <a:ext cx="7830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292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917" y="1568174"/>
            <a:ext cx="7830000" cy="1161000"/>
          </a:xfrm>
        </p:spPr>
        <p:txBody>
          <a:bodyPr anchor="b"/>
          <a:lstStyle>
            <a:lvl1pPr>
              <a:defRPr sz="3750" b="0">
                <a:solidFill>
                  <a:schemeClr val="bg1"/>
                </a:solidFill>
                <a:latin typeface="Encode Sans ExpandedLight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917" y="2782014"/>
            <a:ext cx="7830000" cy="594000"/>
          </a:xfrm>
        </p:spPr>
        <p:txBody>
          <a:bodyPr/>
          <a:lstStyle>
            <a:lvl1pPr>
              <a:defRPr sz="2175" b="0">
                <a:solidFill>
                  <a:schemeClr val="bg1"/>
                </a:solidFill>
                <a:latin typeface="Encode Sans ExpandedLight" pitchFamily="2" charset="0"/>
              </a:defRPr>
            </a:lvl1pPr>
            <a:lvl2pPr>
              <a:defRPr sz="1875">
                <a:latin typeface="Encode Sans ExpandedLight" pitchFamily="2" charset="0"/>
              </a:defRPr>
            </a:lvl2pPr>
            <a:lvl3pPr>
              <a:defRPr sz="1875">
                <a:latin typeface="Encode Sans ExpandedLight" pitchFamily="2" charset="0"/>
              </a:defRPr>
            </a:lvl3pPr>
            <a:lvl4pPr>
              <a:defRPr sz="1875">
                <a:latin typeface="Encode Sans ExpandedLight" pitchFamily="2" charset="0"/>
              </a:defRPr>
            </a:lvl4pPr>
            <a:lvl5pPr>
              <a:defRPr sz="1875">
                <a:latin typeface="Encode Sans ExpandedLight" pitchFamily="2" charset="0"/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42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342" y="1080689"/>
            <a:ext cx="4104000" cy="137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7104" y="1080689"/>
            <a:ext cx="4104000" cy="137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2204" y="2569369"/>
            <a:ext cx="8179596" cy="2187457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cap="none" baseline="0">
                <a:solidFill>
                  <a:schemeClr val="tx2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899130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300" y="1968300"/>
            <a:ext cx="8100000" cy="27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300" y="1151316"/>
            <a:ext cx="8100000" cy="64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193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300" y="2195709"/>
            <a:ext cx="3996000" cy="2430000"/>
          </a:xfrm>
        </p:spPr>
        <p:txBody>
          <a:bodyPr/>
          <a:lstStyle>
            <a:lvl1pPr>
              <a:defRPr sz="1425"/>
            </a:lvl1pPr>
            <a:lvl2pPr>
              <a:defRPr sz="142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51F8B3E-14FB-4855-BA2B-DAC0E96F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300" y="1226324"/>
            <a:ext cx="3996000" cy="91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72000" y="846307"/>
            <a:ext cx="4124528" cy="37794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cap="none" baseline="0">
                <a:solidFill>
                  <a:schemeClr val="tx2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98127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72000" y="846307"/>
            <a:ext cx="4124528" cy="37794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cap="none" baseline="0">
                <a:solidFill>
                  <a:schemeClr val="tx2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8038BA85-2084-4869-B223-D5D52B6CE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917" y="846307"/>
            <a:ext cx="4089083" cy="3779402"/>
          </a:xfrm>
          <a:custGeom>
            <a:avLst/>
            <a:gdLst>
              <a:gd name="connsiteX0" fmla="*/ 0 w 5452110"/>
              <a:gd name="connsiteY0" fmla="*/ 0 h 5039202"/>
              <a:gd name="connsiteX1" fmla="*/ 5452110 w 5452110"/>
              <a:gd name="connsiteY1" fmla="*/ 0 h 5039202"/>
              <a:gd name="connsiteX2" fmla="*/ 5452110 w 5452110"/>
              <a:gd name="connsiteY2" fmla="*/ 5039202 h 5039202"/>
              <a:gd name="connsiteX3" fmla="*/ 0 w 545211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110" h="5039202">
                <a:moveTo>
                  <a:pt x="0" y="0"/>
                </a:moveTo>
                <a:lnTo>
                  <a:pt x="5452110" y="0"/>
                </a:lnTo>
                <a:lnTo>
                  <a:pt x="545211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40000" rIns="360000" b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402" y="2195709"/>
            <a:ext cx="3699000" cy="2160000"/>
          </a:xfrm>
        </p:spPr>
        <p:txBody>
          <a:bodyPr/>
          <a:lstStyle>
            <a:lvl1pPr>
              <a:defRPr sz="1425">
                <a:solidFill>
                  <a:schemeClr val="bg1"/>
                </a:solidFill>
              </a:defRPr>
            </a:lvl1pPr>
            <a:lvl2pPr>
              <a:defRPr sz="1425">
                <a:solidFill>
                  <a:schemeClr val="bg1"/>
                </a:solidFill>
              </a:defRPr>
            </a:lvl2pPr>
            <a:lvl3pPr>
              <a:defRPr sz="1125">
                <a:solidFill>
                  <a:schemeClr val="bg1"/>
                </a:solidFill>
              </a:defRPr>
            </a:lvl3pPr>
            <a:lvl4pPr>
              <a:defRPr sz="975">
                <a:solidFill>
                  <a:schemeClr val="bg1"/>
                </a:solidFill>
              </a:defRPr>
            </a:lvl4pPr>
            <a:lvl5pPr>
              <a:defRPr sz="9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4106862" y="2644347"/>
            <a:ext cx="1125649" cy="215062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840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ighligh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LYYYY/MM/DD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2" name="Espace réservé pour une image  33">
            <a:extLst>
              <a:ext uri="{FF2B5EF4-FFF2-40B4-BE49-F238E27FC236}">
                <a16:creationId xmlns:a16="http://schemas.microsoft.com/office/drawing/2014/main" id="{895E04EA-65C6-4AA2-8F1E-9A4E11C6614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2918" y="846307"/>
            <a:ext cx="4090500" cy="3779402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cap="none" baseline="0">
                <a:solidFill>
                  <a:schemeClr val="tx2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35F8181-64D0-4B6F-93D7-8C10D48D5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100" y="846307"/>
            <a:ext cx="4125600" cy="3779402"/>
          </a:xfrm>
          <a:custGeom>
            <a:avLst/>
            <a:gdLst>
              <a:gd name="connsiteX0" fmla="*/ 0 w 5500800"/>
              <a:gd name="connsiteY0" fmla="*/ 0 h 5039202"/>
              <a:gd name="connsiteX1" fmla="*/ 5500800 w 5500800"/>
              <a:gd name="connsiteY1" fmla="*/ 0 h 5039202"/>
              <a:gd name="connsiteX2" fmla="*/ 5500800 w 5500800"/>
              <a:gd name="connsiteY2" fmla="*/ 5039202 h 5039202"/>
              <a:gd name="connsiteX3" fmla="*/ 0 w 550080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0800" h="5039202">
                <a:moveTo>
                  <a:pt x="0" y="0"/>
                </a:moveTo>
                <a:lnTo>
                  <a:pt x="5500800" y="0"/>
                </a:lnTo>
                <a:lnTo>
                  <a:pt x="550080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648000" tIns="360000" rIns="360000" bIns="360000" anchor="ctr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CC8265-43A8-4733-994F-26FC35CA7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4106862" y="2644347"/>
            <a:ext cx="1125649" cy="215062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32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frames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30AACEC-8150-4E58-B999-2C8E63E1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917" y="846306"/>
            <a:ext cx="3969068" cy="37794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425">
                <a:solidFill>
                  <a:schemeClr val="bg1"/>
                </a:solidFill>
              </a:defRPr>
            </a:lvl1pPr>
            <a:lvl2pPr>
              <a:defRPr sz="1425">
                <a:solidFill>
                  <a:schemeClr val="bg1"/>
                </a:solidFill>
              </a:defRPr>
            </a:lvl2pPr>
            <a:lvl3pPr>
              <a:defRPr sz="1125">
                <a:solidFill>
                  <a:schemeClr val="bg1"/>
                </a:solidFill>
              </a:defRPr>
            </a:lvl3pPr>
            <a:lvl4pPr>
              <a:defRPr sz="975">
                <a:solidFill>
                  <a:schemeClr val="bg1"/>
                </a:solidFill>
              </a:defRPr>
            </a:lvl4pPr>
            <a:lvl5pPr>
              <a:defRPr sz="9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0" name="Espace réservé pour une image  33">
            <a:extLst>
              <a:ext uri="{FF2B5EF4-FFF2-40B4-BE49-F238E27FC236}">
                <a16:creationId xmlns:a16="http://schemas.microsoft.com/office/drawing/2014/main" id="{EB38C0A6-0F71-4D15-A062-D159A2D723C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97652" y="2128838"/>
            <a:ext cx="3739601" cy="2370205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cap="none" baseline="0">
                <a:solidFill>
                  <a:schemeClr val="bg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F34C298-6747-4F09-827E-E3C9685ACC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2016" y="846306"/>
            <a:ext cx="3969068" cy="3779402"/>
          </a:xfrm>
          <a:custGeom>
            <a:avLst/>
            <a:gdLst>
              <a:gd name="connsiteX0" fmla="*/ 0 w 5292090"/>
              <a:gd name="connsiteY0" fmla="*/ 0 h 5039202"/>
              <a:gd name="connsiteX1" fmla="*/ 5292090 w 5292090"/>
              <a:gd name="connsiteY1" fmla="*/ 0 h 5039202"/>
              <a:gd name="connsiteX2" fmla="*/ 5292090 w 5292090"/>
              <a:gd name="connsiteY2" fmla="*/ 5039202 h 5039202"/>
              <a:gd name="connsiteX3" fmla="*/ 0 w 5292090"/>
              <a:gd name="connsiteY3" fmla="*/ 5039202 h 503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2090" h="5039202">
                <a:moveTo>
                  <a:pt x="0" y="0"/>
                </a:moveTo>
                <a:lnTo>
                  <a:pt x="5292090" y="0"/>
                </a:lnTo>
                <a:lnTo>
                  <a:pt x="5292090" y="5039202"/>
                </a:lnTo>
                <a:lnTo>
                  <a:pt x="0" y="503920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216000" rIns="360000" bIns="360000">
            <a:noAutofit/>
          </a:bodyPr>
          <a:lstStyle>
            <a:lvl1pPr>
              <a:defRPr sz="1425">
                <a:solidFill>
                  <a:schemeClr val="bg1"/>
                </a:solidFill>
              </a:defRPr>
            </a:lvl1pPr>
            <a:lvl2pPr>
              <a:defRPr sz="1425">
                <a:solidFill>
                  <a:schemeClr val="bg1"/>
                </a:solidFill>
              </a:defRPr>
            </a:lvl2pPr>
            <a:lvl3pPr>
              <a:defRPr sz="1125">
                <a:solidFill>
                  <a:schemeClr val="bg1"/>
                </a:solidFill>
              </a:defRPr>
            </a:lvl3pPr>
            <a:lvl4pPr>
              <a:defRPr sz="975">
                <a:solidFill>
                  <a:schemeClr val="bg1"/>
                </a:solidFill>
              </a:defRPr>
            </a:lvl4pPr>
            <a:lvl5pPr>
              <a:defRPr sz="9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Espace réservé pour une image  33">
            <a:extLst>
              <a:ext uri="{FF2B5EF4-FFF2-40B4-BE49-F238E27FC236}">
                <a16:creationId xmlns:a16="http://schemas.microsoft.com/office/drawing/2014/main" id="{F597D9F1-2155-4D83-9236-EC04A593F8AA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806751" y="2128838"/>
            <a:ext cx="3739601" cy="2370205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cap="none" baseline="0">
                <a:solidFill>
                  <a:schemeClr val="bg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430671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81FFD1A-90DF-48A1-9716-E41ABD4376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94740" y="846305"/>
            <a:ext cx="4096924" cy="3942000"/>
          </a:xfrm>
          <a:custGeom>
            <a:avLst/>
            <a:gdLst>
              <a:gd name="connsiteX0" fmla="*/ 0 w 5462565"/>
              <a:gd name="connsiteY0" fmla="*/ 0 h 5256000"/>
              <a:gd name="connsiteX1" fmla="*/ 5462565 w 5462565"/>
              <a:gd name="connsiteY1" fmla="*/ 0 h 5256000"/>
              <a:gd name="connsiteX2" fmla="*/ 5462565 w 5462565"/>
              <a:gd name="connsiteY2" fmla="*/ 5256000 h 5256000"/>
              <a:gd name="connsiteX3" fmla="*/ 0 w 5462565"/>
              <a:gd name="connsiteY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565" h="5256000">
                <a:moveTo>
                  <a:pt x="0" y="0"/>
                </a:moveTo>
                <a:lnTo>
                  <a:pt x="5462565" y="0"/>
                </a:lnTo>
                <a:lnTo>
                  <a:pt x="5462565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216000" tIns="216000" rIns="216000" bIns="216000">
            <a:noAutofit/>
          </a:bodyPr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402300" y="1917617"/>
            <a:ext cx="3807000" cy="2727000"/>
          </a:xfrm>
          <a:noFill/>
        </p:spPr>
        <p:txBody>
          <a:bodyPr anchor="ctr"/>
          <a:lstStyle>
            <a:lvl1pPr algn="ctr">
              <a:defRPr sz="9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21" name="Espace réservé du graphique 2">
            <a:extLst>
              <a:ext uri="{FF2B5EF4-FFF2-40B4-BE49-F238E27FC236}">
                <a16:creationId xmlns:a16="http://schemas.microsoft.com/office/drawing/2014/main" id="{EBA46C1A-FD0D-44CC-9BA2-F8724E59CBE7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4741071" y="1917617"/>
            <a:ext cx="3807000" cy="2727000"/>
          </a:xfrm>
          <a:noFill/>
        </p:spPr>
        <p:txBody>
          <a:bodyPr anchor="ctr"/>
          <a:lstStyle>
            <a:lvl1pPr algn="ctr">
              <a:defRPr sz="9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300" y="978550"/>
            <a:ext cx="3807000" cy="1280369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92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402300" y="1917617"/>
            <a:ext cx="8289363" cy="2808000"/>
          </a:xfrm>
          <a:noFill/>
        </p:spPr>
        <p:txBody>
          <a:bodyPr anchor="ctr"/>
          <a:lstStyle>
            <a:lvl1pPr algn="ctr">
              <a:defRPr sz="9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300" y="1002870"/>
            <a:ext cx="8289363" cy="12803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907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 graph and a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402301" y="1917616"/>
            <a:ext cx="5264999" cy="2700104"/>
          </a:xfrm>
          <a:noFill/>
        </p:spPr>
        <p:txBody>
          <a:bodyPr anchor="ctr"/>
          <a:lstStyle>
            <a:lvl1pPr algn="ctr">
              <a:defRPr sz="9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299" y="1002870"/>
            <a:ext cx="5265000" cy="12803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8BF0D1-2051-4CDC-8776-6ACE28469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8431" y="966051"/>
            <a:ext cx="2742654" cy="3651670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425">
                <a:solidFill>
                  <a:schemeClr val="bg1"/>
                </a:solidFill>
              </a:defRPr>
            </a:lvl1pPr>
            <a:lvl2pPr>
              <a:defRPr sz="1425">
                <a:solidFill>
                  <a:schemeClr val="bg1"/>
                </a:solidFill>
              </a:defRPr>
            </a:lvl2pPr>
            <a:lvl3pPr>
              <a:defRPr sz="1125">
                <a:solidFill>
                  <a:schemeClr val="bg1"/>
                </a:solidFill>
              </a:defRPr>
            </a:lvl3pPr>
            <a:lvl4pPr>
              <a:defRPr sz="975">
                <a:solidFill>
                  <a:schemeClr val="bg1"/>
                </a:solidFill>
              </a:defRPr>
            </a:lvl4pPr>
            <a:lvl5pPr>
              <a:defRPr sz="9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64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2 texts in 2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20" name="Espace réservé du graphique 2">
            <a:extLst>
              <a:ext uri="{FF2B5EF4-FFF2-40B4-BE49-F238E27FC236}">
                <a16:creationId xmlns:a16="http://schemas.microsoft.com/office/drawing/2014/main" id="{AAABAA74-A49C-4F16-BABB-0A1D93DDA82F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402301" y="1002870"/>
            <a:ext cx="4050000" cy="3614851"/>
          </a:xfrm>
          <a:noFill/>
        </p:spPr>
        <p:txBody>
          <a:bodyPr anchor="ctr"/>
          <a:lstStyle>
            <a:lvl1pPr algn="ctr">
              <a:defRPr sz="900" b="0"/>
            </a:lvl1pPr>
          </a:lstStyle>
          <a:p>
            <a:r>
              <a:rPr lang="en-US" noProof="0"/>
              <a:t>Graph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20727D-5E83-4E0E-9FB9-68D69A7B5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546" y="966051"/>
            <a:ext cx="4102824" cy="1725715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425">
                <a:solidFill>
                  <a:schemeClr val="bg1"/>
                </a:solidFill>
              </a:defRPr>
            </a:lvl1pPr>
            <a:lvl2pPr>
              <a:defRPr sz="1425">
                <a:solidFill>
                  <a:schemeClr val="bg1"/>
                </a:solidFill>
              </a:defRPr>
            </a:lvl2pPr>
            <a:lvl3pPr>
              <a:defRPr sz="1125">
                <a:solidFill>
                  <a:schemeClr val="bg1"/>
                </a:solidFill>
              </a:defRPr>
            </a:lvl3pPr>
            <a:lvl4pPr>
              <a:defRPr sz="975">
                <a:solidFill>
                  <a:schemeClr val="bg1"/>
                </a:solidFill>
              </a:defRPr>
            </a:lvl4pPr>
            <a:lvl5pPr>
              <a:defRPr sz="9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196165-27AE-443C-AF47-7B6B0DC596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546" y="2892006"/>
            <a:ext cx="4102824" cy="1725715"/>
          </a:xfrm>
          <a:custGeom>
            <a:avLst/>
            <a:gdLst>
              <a:gd name="connsiteX0" fmla="*/ 0 w 5470432"/>
              <a:gd name="connsiteY0" fmla="*/ 0 h 2300953"/>
              <a:gd name="connsiteX1" fmla="*/ 5470432 w 5470432"/>
              <a:gd name="connsiteY1" fmla="*/ 0 h 2300953"/>
              <a:gd name="connsiteX2" fmla="*/ 5470432 w 5470432"/>
              <a:gd name="connsiteY2" fmla="*/ 2300953 h 2300953"/>
              <a:gd name="connsiteX3" fmla="*/ 0 w 5470432"/>
              <a:gd name="connsiteY3" fmla="*/ 2300953 h 230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432" h="2300953">
                <a:moveTo>
                  <a:pt x="0" y="0"/>
                </a:moveTo>
                <a:lnTo>
                  <a:pt x="5470432" y="0"/>
                </a:lnTo>
                <a:lnTo>
                  <a:pt x="5470432" y="2300953"/>
                </a:lnTo>
                <a:lnTo>
                  <a:pt x="0" y="230095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52000" tIns="252000" rIns="252000" bIns="252000">
            <a:noAutofit/>
          </a:bodyPr>
          <a:lstStyle>
            <a:lvl1pPr>
              <a:defRPr sz="1425">
                <a:solidFill>
                  <a:schemeClr val="bg1"/>
                </a:solidFill>
              </a:defRPr>
            </a:lvl1pPr>
            <a:lvl2pPr>
              <a:defRPr sz="1425">
                <a:solidFill>
                  <a:schemeClr val="bg1"/>
                </a:solidFill>
              </a:defRPr>
            </a:lvl2pPr>
            <a:lvl3pPr>
              <a:defRPr sz="1125">
                <a:solidFill>
                  <a:schemeClr val="bg1"/>
                </a:solidFill>
              </a:defRPr>
            </a:lvl3pPr>
            <a:lvl4pPr>
              <a:defRPr sz="975">
                <a:solidFill>
                  <a:schemeClr val="bg1"/>
                </a:solidFill>
              </a:defRPr>
            </a:lvl4pPr>
            <a:lvl5pPr>
              <a:defRPr sz="9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92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ighlightin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300" y="1002870"/>
            <a:ext cx="8289363" cy="12803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429BDA1B-2BC8-40BC-AA30-CF42B5D03C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67" y="2267314"/>
            <a:ext cx="2538000" cy="513000"/>
          </a:xfrm>
          <a:solidFill>
            <a:schemeClr val="tx2"/>
          </a:solidFill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72106505-DB5F-4F49-8822-4826BDEC7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299" y="2976329"/>
            <a:ext cx="2618368" cy="1755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5E4DDE7-B2AD-4D6E-B1F1-1AA14E6F51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0800000">
            <a:off x="1340505" y="2756861"/>
            <a:ext cx="822325" cy="15711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3C17576-3818-4DAF-8697-2FBB1139D9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06830" y="2267314"/>
            <a:ext cx="2538000" cy="513000"/>
          </a:xfrm>
          <a:solidFill>
            <a:schemeClr val="tx2"/>
          </a:solidFill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06D58CD4-C66A-40AB-98B4-535A07E2D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26461" y="2976329"/>
            <a:ext cx="2618368" cy="1755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FF27A7E-9171-4670-8D42-A17E0C0B08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0800000">
            <a:off x="4164668" y="2756861"/>
            <a:ext cx="822325" cy="15711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929A8655-1F53-480F-8591-3D24D79A7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0992" y="2267314"/>
            <a:ext cx="2538000" cy="513000"/>
          </a:xfrm>
          <a:solidFill>
            <a:schemeClr val="tx2"/>
          </a:solidFill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2B9BEC67-6961-47E7-8313-1489F4F11B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50624" y="2976329"/>
            <a:ext cx="2618368" cy="1755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A1E2C166-5791-40DB-903C-66BC65C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0800000">
            <a:off x="6988830" y="2756861"/>
            <a:ext cx="822325" cy="157110"/>
          </a:xfrm>
          <a:custGeom>
            <a:avLst/>
            <a:gdLst>
              <a:gd name="connsiteX0" fmla="*/ 21781 w 1682584"/>
              <a:gd name="connsiteY0" fmla="*/ 278191 h 321468"/>
              <a:gd name="connsiteX1" fmla="*/ 43562 w 1682584"/>
              <a:gd name="connsiteY1" fmla="*/ 299829 h 321468"/>
              <a:gd name="connsiteX2" fmla="*/ 21781 w 1682584"/>
              <a:gd name="connsiteY2" fmla="*/ 321467 h 321468"/>
              <a:gd name="connsiteX3" fmla="*/ 0 w 1682584"/>
              <a:gd name="connsiteY3" fmla="*/ 299829 h 321468"/>
              <a:gd name="connsiteX4" fmla="*/ 21781 w 1682584"/>
              <a:gd name="connsiteY4" fmla="*/ 278191 h 321468"/>
              <a:gd name="connsiteX5" fmla="*/ 1659441 w 1682584"/>
              <a:gd name="connsiteY5" fmla="*/ 274986 h 321468"/>
              <a:gd name="connsiteX6" fmla="*/ 1682584 w 1682584"/>
              <a:gd name="connsiteY6" fmla="*/ 298227 h 321468"/>
              <a:gd name="connsiteX7" fmla="*/ 1659441 w 1682584"/>
              <a:gd name="connsiteY7" fmla="*/ 321468 h 321468"/>
              <a:gd name="connsiteX8" fmla="*/ 1636298 w 1682584"/>
              <a:gd name="connsiteY8" fmla="*/ 298227 h 321468"/>
              <a:gd name="connsiteX9" fmla="*/ 1659441 w 1682584"/>
              <a:gd name="connsiteY9" fmla="*/ 274986 h 321468"/>
              <a:gd name="connsiteX10" fmla="*/ 197391 w 1682584"/>
              <a:gd name="connsiteY10" fmla="*/ 263766 h 321468"/>
              <a:gd name="connsiteX11" fmla="*/ 225979 w 1682584"/>
              <a:gd name="connsiteY11" fmla="*/ 292617 h 321468"/>
              <a:gd name="connsiteX12" fmla="*/ 197391 w 1682584"/>
              <a:gd name="connsiteY12" fmla="*/ 321468 h 321468"/>
              <a:gd name="connsiteX13" fmla="*/ 168803 w 1682584"/>
              <a:gd name="connsiteY13" fmla="*/ 292617 h 321468"/>
              <a:gd name="connsiteX14" fmla="*/ 197391 w 1682584"/>
              <a:gd name="connsiteY14" fmla="*/ 263766 h 321468"/>
              <a:gd name="connsiteX15" fmla="*/ 1453881 w 1682584"/>
              <a:gd name="connsiteY15" fmla="*/ 255752 h 321468"/>
              <a:gd name="connsiteX16" fmla="*/ 1486553 w 1682584"/>
              <a:gd name="connsiteY16" fmla="*/ 288610 h 321468"/>
              <a:gd name="connsiteX17" fmla="*/ 1453881 w 1682584"/>
              <a:gd name="connsiteY17" fmla="*/ 321468 h 321468"/>
              <a:gd name="connsiteX18" fmla="*/ 1421209 w 1682584"/>
              <a:gd name="connsiteY18" fmla="*/ 288610 h 321468"/>
              <a:gd name="connsiteX19" fmla="*/ 1453881 w 1682584"/>
              <a:gd name="connsiteY19" fmla="*/ 255752 h 321468"/>
              <a:gd name="connsiteX20" fmla="*/ 1261936 w 1682584"/>
              <a:gd name="connsiteY20" fmla="*/ 236519 h 321468"/>
              <a:gd name="connsiteX21" fmla="*/ 1304137 w 1682584"/>
              <a:gd name="connsiteY21" fmla="*/ 278993 h 321468"/>
              <a:gd name="connsiteX22" fmla="*/ 1261936 w 1682584"/>
              <a:gd name="connsiteY22" fmla="*/ 321467 h 321468"/>
              <a:gd name="connsiteX23" fmla="*/ 1219735 w 1682584"/>
              <a:gd name="connsiteY23" fmla="*/ 278993 h 321468"/>
              <a:gd name="connsiteX24" fmla="*/ 1261936 w 1682584"/>
              <a:gd name="connsiteY24" fmla="*/ 236519 h 321468"/>
              <a:gd name="connsiteX25" fmla="*/ 374361 w 1682584"/>
              <a:gd name="connsiteY25" fmla="*/ 236519 h 321468"/>
              <a:gd name="connsiteX26" fmla="*/ 416562 w 1682584"/>
              <a:gd name="connsiteY26" fmla="*/ 278993 h 321468"/>
              <a:gd name="connsiteX27" fmla="*/ 374361 w 1682584"/>
              <a:gd name="connsiteY27" fmla="*/ 321467 h 321468"/>
              <a:gd name="connsiteX28" fmla="*/ 332160 w 1682584"/>
              <a:gd name="connsiteY28" fmla="*/ 278993 h 321468"/>
              <a:gd name="connsiteX29" fmla="*/ 374361 w 1682584"/>
              <a:gd name="connsiteY29" fmla="*/ 236519 h 321468"/>
              <a:gd name="connsiteX30" fmla="*/ 722858 w 1682584"/>
              <a:gd name="connsiteY30" fmla="*/ 231710 h 321468"/>
              <a:gd name="connsiteX31" fmla="*/ 767782 w 1682584"/>
              <a:gd name="connsiteY31" fmla="*/ 276589 h 321468"/>
              <a:gd name="connsiteX32" fmla="*/ 722858 w 1682584"/>
              <a:gd name="connsiteY32" fmla="*/ 321468 h 321468"/>
              <a:gd name="connsiteX33" fmla="*/ 677934 w 1682584"/>
              <a:gd name="connsiteY33" fmla="*/ 276589 h 321468"/>
              <a:gd name="connsiteX34" fmla="*/ 722858 w 1682584"/>
              <a:gd name="connsiteY34" fmla="*/ 231710 h 321468"/>
              <a:gd name="connsiteX35" fmla="*/ 1072714 w 1682584"/>
              <a:gd name="connsiteY35" fmla="*/ 223696 h 321468"/>
              <a:gd name="connsiteX36" fmla="*/ 1121721 w 1682584"/>
              <a:gd name="connsiteY36" fmla="*/ 272582 h 321468"/>
              <a:gd name="connsiteX37" fmla="*/ 1072714 w 1682584"/>
              <a:gd name="connsiteY37" fmla="*/ 321468 h 321468"/>
              <a:gd name="connsiteX38" fmla="*/ 1023707 w 1682584"/>
              <a:gd name="connsiteY38" fmla="*/ 272582 h 321468"/>
              <a:gd name="connsiteX39" fmla="*/ 1072714 w 1682584"/>
              <a:gd name="connsiteY39" fmla="*/ 223696 h 321468"/>
              <a:gd name="connsiteX40" fmla="*/ 895744 w 1682584"/>
              <a:gd name="connsiteY40" fmla="*/ 223696 h 321468"/>
              <a:gd name="connsiteX41" fmla="*/ 944751 w 1682584"/>
              <a:gd name="connsiteY41" fmla="*/ 272582 h 321468"/>
              <a:gd name="connsiteX42" fmla="*/ 895744 w 1682584"/>
              <a:gd name="connsiteY42" fmla="*/ 321468 h 321468"/>
              <a:gd name="connsiteX43" fmla="*/ 846737 w 1682584"/>
              <a:gd name="connsiteY43" fmla="*/ 272582 h 321468"/>
              <a:gd name="connsiteX44" fmla="*/ 895744 w 1682584"/>
              <a:gd name="connsiteY44" fmla="*/ 223696 h 321468"/>
              <a:gd name="connsiteX45" fmla="*/ 549970 w 1682584"/>
              <a:gd name="connsiteY45" fmla="*/ 223696 h 321468"/>
              <a:gd name="connsiteX46" fmla="*/ 598977 w 1682584"/>
              <a:gd name="connsiteY46" fmla="*/ 272582 h 321468"/>
              <a:gd name="connsiteX47" fmla="*/ 549970 w 1682584"/>
              <a:gd name="connsiteY47" fmla="*/ 321468 h 321468"/>
              <a:gd name="connsiteX48" fmla="*/ 500963 w 1682584"/>
              <a:gd name="connsiteY48" fmla="*/ 272582 h 321468"/>
              <a:gd name="connsiteX49" fmla="*/ 549970 w 1682584"/>
              <a:gd name="connsiteY49" fmla="*/ 223696 h 321468"/>
              <a:gd name="connsiteX50" fmla="*/ 1161617 w 1682584"/>
              <a:gd name="connsiteY50" fmla="*/ 130686 h 321468"/>
              <a:gd name="connsiteX51" fmla="*/ 1182454 w 1682584"/>
              <a:gd name="connsiteY51" fmla="*/ 151106 h 321468"/>
              <a:gd name="connsiteX52" fmla="*/ 1161617 w 1682584"/>
              <a:gd name="connsiteY52" fmla="*/ 171526 h 321468"/>
              <a:gd name="connsiteX53" fmla="*/ 1140780 w 1682584"/>
              <a:gd name="connsiteY53" fmla="*/ 151106 h 321468"/>
              <a:gd name="connsiteX54" fmla="*/ 1161617 w 1682584"/>
              <a:gd name="connsiteY54" fmla="*/ 130686 h 321468"/>
              <a:gd name="connsiteX55" fmla="*/ 456457 w 1682584"/>
              <a:gd name="connsiteY55" fmla="*/ 130686 h 321468"/>
              <a:gd name="connsiteX56" fmla="*/ 477294 w 1682584"/>
              <a:gd name="connsiteY56" fmla="*/ 151106 h 321468"/>
              <a:gd name="connsiteX57" fmla="*/ 456457 w 1682584"/>
              <a:gd name="connsiteY57" fmla="*/ 171526 h 321468"/>
              <a:gd name="connsiteX58" fmla="*/ 435620 w 1682584"/>
              <a:gd name="connsiteY58" fmla="*/ 151106 h 321468"/>
              <a:gd name="connsiteX59" fmla="*/ 456457 w 1682584"/>
              <a:gd name="connsiteY59" fmla="*/ 130686 h 321468"/>
              <a:gd name="connsiteX60" fmla="*/ 980145 w 1682584"/>
              <a:gd name="connsiteY60" fmla="*/ 100738 h 321468"/>
              <a:gd name="connsiteX61" fmla="*/ 1015539 w 1682584"/>
              <a:gd name="connsiteY61" fmla="*/ 136132 h 321468"/>
              <a:gd name="connsiteX62" fmla="*/ 980145 w 1682584"/>
              <a:gd name="connsiteY62" fmla="*/ 171526 h 321468"/>
              <a:gd name="connsiteX63" fmla="*/ 944751 w 1682584"/>
              <a:gd name="connsiteY63" fmla="*/ 136132 h 321468"/>
              <a:gd name="connsiteX64" fmla="*/ 980145 w 1682584"/>
              <a:gd name="connsiteY64" fmla="*/ 100738 h 321468"/>
              <a:gd name="connsiteX65" fmla="*/ 803042 w 1682584"/>
              <a:gd name="connsiteY65" fmla="*/ 100738 h 321468"/>
              <a:gd name="connsiteX66" fmla="*/ 838304 w 1682584"/>
              <a:gd name="connsiteY66" fmla="*/ 136132 h 321468"/>
              <a:gd name="connsiteX67" fmla="*/ 803042 w 1682584"/>
              <a:gd name="connsiteY67" fmla="*/ 171526 h 321468"/>
              <a:gd name="connsiteX68" fmla="*/ 767780 w 1682584"/>
              <a:gd name="connsiteY68" fmla="*/ 136132 h 321468"/>
              <a:gd name="connsiteX69" fmla="*/ 803042 w 1682584"/>
              <a:gd name="connsiteY69" fmla="*/ 100738 h 321468"/>
              <a:gd name="connsiteX70" fmla="*/ 634239 w 1682584"/>
              <a:gd name="connsiteY70" fmla="*/ 100738 h 321468"/>
              <a:gd name="connsiteX71" fmla="*/ 669501 w 1682584"/>
              <a:gd name="connsiteY71" fmla="*/ 136132 h 321468"/>
              <a:gd name="connsiteX72" fmla="*/ 634239 w 1682584"/>
              <a:gd name="connsiteY72" fmla="*/ 171526 h 321468"/>
              <a:gd name="connsiteX73" fmla="*/ 598977 w 1682584"/>
              <a:gd name="connsiteY73" fmla="*/ 136132 h 321468"/>
              <a:gd name="connsiteX74" fmla="*/ 634239 w 1682584"/>
              <a:gd name="connsiteY74" fmla="*/ 100738 h 321468"/>
              <a:gd name="connsiteX75" fmla="*/ 898467 w 1682584"/>
              <a:gd name="connsiteY75" fmla="*/ 0 h 321468"/>
              <a:gd name="connsiteX76" fmla="*/ 917526 w 1682584"/>
              <a:gd name="connsiteY76" fmla="*/ 19234 h 321468"/>
              <a:gd name="connsiteX77" fmla="*/ 898467 w 1682584"/>
              <a:gd name="connsiteY77" fmla="*/ 38468 h 321468"/>
              <a:gd name="connsiteX78" fmla="*/ 879408 w 1682584"/>
              <a:gd name="connsiteY78" fmla="*/ 19234 h 321468"/>
              <a:gd name="connsiteX79" fmla="*/ 898467 w 1682584"/>
              <a:gd name="connsiteY79" fmla="*/ 0 h 321468"/>
              <a:gd name="connsiteX80" fmla="*/ 716051 w 1682584"/>
              <a:gd name="connsiteY80" fmla="*/ 0 h 321468"/>
              <a:gd name="connsiteX81" fmla="*/ 735110 w 1682584"/>
              <a:gd name="connsiteY81" fmla="*/ 19234 h 321468"/>
              <a:gd name="connsiteX82" fmla="*/ 716051 w 1682584"/>
              <a:gd name="connsiteY82" fmla="*/ 38468 h 321468"/>
              <a:gd name="connsiteX83" fmla="*/ 696992 w 1682584"/>
              <a:gd name="connsiteY83" fmla="*/ 19234 h 321468"/>
              <a:gd name="connsiteX84" fmla="*/ 716051 w 1682584"/>
              <a:gd name="connsiteY84" fmla="*/ 0 h 32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82584" h="321468">
                <a:moveTo>
                  <a:pt x="21781" y="278191"/>
                </a:moveTo>
                <a:cubicBezTo>
                  <a:pt x="33810" y="278191"/>
                  <a:pt x="43562" y="287879"/>
                  <a:pt x="43562" y="299829"/>
                </a:cubicBezTo>
                <a:cubicBezTo>
                  <a:pt x="43562" y="311779"/>
                  <a:pt x="33810" y="321467"/>
                  <a:pt x="21781" y="321467"/>
                </a:cubicBezTo>
                <a:cubicBezTo>
                  <a:pt x="9752" y="321467"/>
                  <a:pt x="0" y="311779"/>
                  <a:pt x="0" y="299829"/>
                </a:cubicBezTo>
                <a:cubicBezTo>
                  <a:pt x="0" y="287879"/>
                  <a:pt x="9752" y="278191"/>
                  <a:pt x="21781" y="278191"/>
                </a:cubicBezTo>
                <a:close/>
                <a:moveTo>
                  <a:pt x="1659441" y="274986"/>
                </a:moveTo>
                <a:cubicBezTo>
                  <a:pt x="1672223" y="274986"/>
                  <a:pt x="1682584" y="285391"/>
                  <a:pt x="1682584" y="298227"/>
                </a:cubicBezTo>
                <a:cubicBezTo>
                  <a:pt x="1682584" y="311063"/>
                  <a:pt x="1672223" y="321468"/>
                  <a:pt x="1659441" y="321468"/>
                </a:cubicBezTo>
                <a:cubicBezTo>
                  <a:pt x="1646659" y="321468"/>
                  <a:pt x="1636298" y="311063"/>
                  <a:pt x="1636298" y="298227"/>
                </a:cubicBezTo>
                <a:cubicBezTo>
                  <a:pt x="1636298" y="285391"/>
                  <a:pt x="1646659" y="274986"/>
                  <a:pt x="1659441" y="274986"/>
                </a:cubicBezTo>
                <a:close/>
                <a:moveTo>
                  <a:pt x="197391" y="263766"/>
                </a:moveTo>
                <a:cubicBezTo>
                  <a:pt x="213180" y="263766"/>
                  <a:pt x="225979" y="276683"/>
                  <a:pt x="225979" y="292617"/>
                </a:cubicBezTo>
                <a:cubicBezTo>
                  <a:pt x="225979" y="308551"/>
                  <a:pt x="213180" y="321468"/>
                  <a:pt x="197391" y="321468"/>
                </a:cubicBezTo>
                <a:cubicBezTo>
                  <a:pt x="181602" y="321468"/>
                  <a:pt x="168803" y="308551"/>
                  <a:pt x="168803" y="292617"/>
                </a:cubicBezTo>
                <a:cubicBezTo>
                  <a:pt x="168803" y="276683"/>
                  <a:pt x="181602" y="263766"/>
                  <a:pt x="197391" y="263766"/>
                </a:cubicBezTo>
                <a:close/>
                <a:moveTo>
                  <a:pt x="1453881" y="255752"/>
                </a:moveTo>
                <a:cubicBezTo>
                  <a:pt x="1471925" y="255752"/>
                  <a:pt x="1486553" y="270463"/>
                  <a:pt x="1486553" y="288610"/>
                </a:cubicBezTo>
                <a:cubicBezTo>
                  <a:pt x="1486553" y="306757"/>
                  <a:pt x="1471925" y="321468"/>
                  <a:pt x="1453881" y="321468"/>
                </a:cubicBezTo>
                <a:cubicBezTo>
                  <a:pt x="1435837" y="321468"/>
                  <a:pt x="1421209" y="306757"/>
                  <a:pt x="1421209" y="288610"/>
                </a:cubicBezTo>
                <a:cubicBezTo>
                  <a:pt x="1421209" y="270463"/>
                  <a:pt x="1435837" y="255752"/>
                  <a:pt x="1453881" y="255752"/>
                </a:cubicBezTo>
                <a:close/>
                <a:moveTo>
                  <a:pt x="1261936" y="236519"/>
                </a:moveTo>
                <a:cubicBezTo>
                  <a:pt x="1285243" y="236519"/>
                  <a:pt x="1304137" y="255535"/>
                  <a:pt x="1304137" y="278993"/>
                </a:cubicBezTo>
                <a:cubicBezTo>
                  <a:pt x="1304137" y="302451"/>
                  <a:pt x="1285243" y="321467"/>
                  <a:pt x="1261936" y="321467"/>
                </a:cubicBezTo>
                <a:cubicBezTo>
                  <a:pt x="1238629" y="321467"/>
                  <a:pt x="1219735" y="302451"/>
                  <a:pt x="1219735" y="278993"/>
                </a:cubicBezTo>
                <a:cubicBezTo>
                  <a:pt x="1219735" y="255535"/>
                  <a:pt x="1238629" y="236519"/>
                  <a:pt x="1261936" y="236519"/>
                </a:cubicBezTo>
                <a:close/>
                <a:moveTo>
                  <a:pt x="374361" y="236519"/>
                </a:moveTo>
                <a:cubicBezTo>
                  <a:pt x="397668" y="236519"/>
                  <a:pt x="416562" y="255535"/>
                  <a:pt x="416562" y="278993"/>
                </a:cubicBezTo>
                <a:cubicBezTo>
                  <a:pt x="416562" y="302451"/>
                  <a:pt x="397668" y="321467"/>
                  <a:pt x="374361" y="321467"/>
                </a:cubicBezTo>
                <a:cubicBezTo>
                  <a:pt x="351054" y="321467"/>
                  <a:pt x="332160" y="302451"/>
                  <a:pt x="332160" y="278993"/>
                </a:cubicBezTo>
                <a:cubicBezTo>
                  <a:pt x="332160" y="255535"/>
                  <a:pt x="351054" y="236519"/>
                  <a:pt x="374361" y="236519"/>
                </a:cubicBezTo>
                <a:close/>
                <a:moveTo>
                  <a:pt x="722858" y="231710"/>
                </a:moveTo>
                <a:cubicBezTo>
                  <a:pt x="747669" y="231710"/>
                  <a:pt x="767782" y="251803"/>
                  <a:pt x="767782" y="276589"/>
                </a:cubicBezTo>
                <a:cubicBezTo>
                  <a:pt x="767782" y="301375"/>
                  <a:pt x="747669" y="321468"/>
                  <a:pt x="722858" y="321468"/>
                </a:cubicBezTo>
                <a:cubicBezTo>
                  <a:pt x="698047" y="321468"/>
                  <a:pt x="677934" y="301375"/>
                  <a:pt x="677934" y="276589"/>
                </a:cubicBezTo>
                <a:cubicBezTo>
                  <a:pt x="677934" y="251803"/>
                  <a:pt x="698047" y="231710"/>
                  <a:pt x="722858" y="231710"/>
                </a:cubicBezTo>
                <a:close/>
                <a:moveTo>
                  <a:pt x="1072714" y="223696"/>
                </a:moveTo>
                <a:cubicBezTo>
                  <a:pt x="1099780" y="223696"/>
                  <a:pt x="1121721" y="245583"/>
                  <a:pt x="1121721" y="272582"/>
                </a:cubicBezTo>
                <a:cubicBezTo>
                  <a:pt x="1121721" y="299581"/>
                  <a:pt x="1099780" y="321468"/>
                  <a:pt x="1072714" y="321468"/>
                </a:cubicBezTo>
                <a:cubicBezTo>
                  <a:pt x="1045648" y="321468"/>
                  <a:pt x="1023707" y="299581"/>
                  <a:pt x="1023707" y="272582"/>
                </a:cubicBezTo>
                <a:cubicBezTo>
                  <a:pt x="1023707" y="245583"/>
                  <a:pt x="1045648" y="223696"/>
                  <a:pt x="1072714" y="223696"/>
                </a:cubicBezTo>
                <a:close/>
                <a:moveTo>
                  <a:pt x="895744" y="223696"/>
                </a:moveTo>
                <a:cubicBezTo>
                  <a:pt x="922810" y="223696"/>
                  <a:pt x="944751" y="245583"/>
                  <a:pt x="944751" y="272582"/>
                </a:cubicBezTo>
                <a:cubicBezTo>
                  <a:pt x="944751" y="299581"/>
                  <a:pt x="922810" y="321468"/>
                  <a:pt x="895744" y="321468"/>
                </a:cubicBezTo>
                <a:cubicBezTo>
                  <a:pt x="868678" y="321468"/>
                  <a:pt x="846737" y="299581"/>
                  <a:pt x="846737" y="272582"/>
                </a:cubicBezTo>
                <a:cubicBezTo>
                  <a:pt x="846737" y="245583"/>
                  <a:pt x="868678" y="223696"/>
                  <a:pt x="895744" y="223696"/>
                </a:cubicBezTo>
                <a:close/>
                <a:moveTo>
                  <a:pt x="549970" y="223696"/>
                </a:moveTo>
                <a:cubicBezTo>
                  <a:pt x="577036" y="223696"/>
                  <a:pt x="598977" y="245583"/>
                  <a:pt x="598977" y="272582"/>
                </a:cubicBezTo>
                <a:cubicBezTo>
                  <a:pt x="598977" y="299581"/>
                  <a:pt x="577036" y="321468"/>
                  <a:pt x="549970" y="321468"/>
                </a:cubicBezTo>
                <a:cubicBezTo>
                  <a:pt x="522904" y="321468"/>
                  <a:pt x="500963" y="299581"/>
                  <a:pt x="500963" y="272582"/>
                </a:cubicBezTo>
                <a:cubicBezTo>
                  <a:pt x="500963" y="245583"/>
                  <a:pt x="522904" y="223696"/>
                  <a:pt x="549970" y="223696"/>
                </a:cubicBezTo>
                <a:close/>
                <a:moveTo>
                  <a:pt x="1161617" y="130686"/>
                </a:moveTo>
                <a:cubicBezTo>
                  <a:pt x="1173125" y="130686"/>
                  <a:pt x="1182454" y="139828"/>
                  <a:pt x="1182454" y="151106"/>
                </a:cubicBezTo>
                <a:cubicBezTo>
                  <a:pt x="1182454" y="162384"/>
                  <a:pt x="1173125" y="171526"/>
                  <a:pt x="1161617" y="171526"/>
                </a:cubicBezTo>
                <a:cubicBezTo>
                  <a:pt x="1150109" y="171526"/>
                  <a:pt x="1140780" y="162384"/>
                  <a:pt x="1140780" y="151106"/>
                </a:cubicBezTo>
                <a:cubicBezTo>
                  <a:pt x="1140780" y="139828"/>
                  <a:pt x="1150109" y="130686"/>
                  <a:pt x="1161617" y="130686"/>
                </a:cubicBezTo>
                <a:close/>
                <a:moveTo>
                  <a:pt x="456457" y="130686"/>
                </a:moveTo>
                <a:cubicBezTo>
                  <a:pt x="467965" y="130686"/>
                  <a:pt x="477294" y="139828"/>
                  <a:pt x="477294" y="151106"/>
                </a:cubicBezTo>
                <a:cubicBezTo>
                  <a:pt x="477294" y="162384"/>
                  <a:pt x="467965" y="171526"/>
                  <a:pt x="456457" y="171526"/>
                </a:cubicBezTo>
                <a:cubicBezTo>
                  <a:pt x="444949" y="171526"/>
                  <a:pt x="435620" y="162384"/>
                  <a:pt x="435620" y="151106"/>
                </a:cubicBezTo>
                <a:cubicBezTo>
                  <a:pt x="435620" y="139828"/>
                  <a:pt x="444949" y="130686"/>
                  <a:pt x="456457" y="130686"/>
                </a:cubicBezTo>
                <a:close/>
                <a:moveTo>
                  <a:pt x="980145" y="100738"/>
                </a:moveTo>
                <a:cubicBezTo>
                  <a:pt x="999693" y="100738"/>
                  <a:pt x="1015539" y="116584"/>
                  <a:pt x="1015539" y="136132"/>
                </a:cubicBezTo>
                <a:cubicBezTo>
                  <a:pt x="1015539" y="155680"/>
                  <a:pt x="999693" y="171526"/>
                  <a:pt x="980145" y="171526"/>
                </a:cubicBezTo>
                <a:cubicBezTo>
                  <a:pt x="960597" y="171526"/>
                  <a:pt x="944751" y="155680"/>
                  <a:pt x="944751" y="136132"/>
                </a:cubicBezTo>
                <a:cubicBezTo>
                  <a:pt x="944751" y="116584"/>
                  <a:pt x="960597" y="100738"/>
                  <a:pt x="980145" y="100738"/>
                </a:cubicBezTo>
                <a:close/>
                <a:moveTo>
                  <a:pt x="803042" y="100738"/>
                </a:moveTo>
                <a:cubicBezTo>
                  <a:pt x="822517" y="100738"/>
                  <a:pt x="838304" y="116584"/>
                  <a:pt x="838304" y="136132"/>
                </a:cubicBezTo>
                <a:cubicBezTo>
                  <a:pt x="838304" y="155680"/>
                  <a:pt x="822517" y="171526"/>
                  <a:pt x="803042" y="171526"/>
                </a:cubicBezTo>
                <a:cubicBezTo>
                  <a:pt x="783567" y="171526"/>
                  <a:pt x="767780" y="155680"/>
                  <a:pt x="767780" y="136132"/>
                </a:cubicBezTo>
                <a:cubicBezTo>
                  <a:pt x="767780" y="116584"/>
                  <a:pt x="783567" y="100738"/>
                  <a:pt x="803042" y="100738"/>
                </a:cubicBezTo>
                <a:close/>
                <a:moveTo>
                  <a:pt x="634239" y="100738"/>
                </a:moveTo>
                <a:cubicBezTo>
                  <a:pt x="653714" y="100738"/>
                  <a:pt x="669501" y="116584"/>
                  <a:pt x="669501" y="136132"/>
                </a:cubicBezTo>
                <a:cubicBezTo>
                  <a:pt x="669501" y="155680"/>
                  <a:pt x="653714" y="171526"/>
                  <a:pt x="634239" y="171526"/>
                </a:cubicBezTo>
                <a:cubicBezTo>
                  <a:pt x="614764" y="171526"/>
                  <a:pt x="598977" y="155680"/>
                  <a:pt x="598977" y="136132"/>
                </a:cubicBezTo>
                <a:cubicBezTo>
                  <a:pt x="598977" y="116584"/>
                  <a:pt x="614764" y="100738"/>
                  <a:pt x="634239" y="100738"/>
                </a:cubicBezTo>
                <a:close/>
                <a:moveTo>
                  <a:pt x="898467" y="0"/>
                </a:moveTo>
                <a:cubicBezTo>
                  <a:pt x="908993" y="0"/>
                  <a:pt x="917526" y="8611"/>
                  <a:pt x="917526" y="19234"/>
                </a:cubicBezTo>
                <a:cubicBezTo>
                  <a:pt x="917526" y="29857"/>
                  <a:pt x="908993" y="38468"/>
                  <a:pt x="898467" y="38468"/>
                </a:cubicBezTo>
                <a:cubicBezTo>
                  <a:pt x="887941" y="38468"/>
                  <a:pt x="879408" y="29857"/>
                  <a:pt x="879408" y="19234"/>
                </a:cubicBezTo>
                <a:cubicBezTo>
                  <a:pt x="879408" y="8611"/>
                  <a:pt x="887941" y="0"/>
                  <a:pt x="898467" y="0"/>
                </a:cubicBezTo>
                <a:close/>
                <a:moveTo>
                  <a:pt x="716051" y="0"/>
                </a:moveTo>
                <a:cubicBezTo>
                  <a:pt x="726577" y="0"/>
                  <a:pt x="735110" y="8611"/>
                  <a:pt x="735110" y="19234"/>
                </a:cubicBezTo>
                <a:cubicBezTo>
                  <a:pt x="735110" y="29857"/>
                  <a:pt x="726577" y="38468"/>
                  <a:pt x="716051" y="38468"/>
                </a:cubicBezTo>
                <a:cubicBezTo>
                  <a:pt x="705525" y="38468"/>
                  <a:pt x="696992" y="29857"/>
                  <a:pt x="696992" y="19234"/>
                </a:cubicBezTo>
                <a:cubicBezTo>
                  <a:pt x="696992" y="8611"/>
                  <a:pt x="705525" y="0"/>
                  <a:pt x="71605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81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 with a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301" y="1002869"/>
            <a:ext cx="5345357" cy="972000"/>
          </a:xfrm>
        </p:spPr>
        <p:txBody>
          <a:bodyPr/>
          <a:lstStyle>
            <a:lvl1pPr>
              <a:defRPr sz="1800"/>
            </a:lvl1pPr>
            <a:lvl2pPr>
              <a:buNone/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6ED2081-D062-47AE-9D57-77E330A954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300" y="2018136"/>
            <a:ext cx="2646000" cy="2537536"/>
          </a:xfrm>
        </p:spPr>
        <p:txBody>
          <a:bodyPr/>
          <a:lstStyle>
            <a:lvl1pPr>
              <a:defRPr sz="1425"/>
            </a:lvl1pPr>
            <a:lvl2pPr>
              <a:defRPr sz="142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24175A2-B90D-4CD9-8997-CD3D3F9914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01657" y="2018136"/>
            <a:ext cx="2646000" cy="2537536"/>
          </a:xfrm>
        </p:spPr>
        <p:txBody>
          <a:bodyPr/>
          <a:lstStyle>
            <a:lvl1pPr>
              <a:defRPr sz="1425"/>
            </a:lvl1pPr>
            <a:lvl2pPr>
              <a:defRPr sz="142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7EDC22B2-698E-4E5B-A0AD-BAE9A52C7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38431" y="966051"/>
            <a:ext cx="2742654" cy="3651670"/>
          </a:xfrm>
          <a:custGeom>
            <a:avLst/>
            <a:gdLst>
              <a:gd name="connsiteX0" fmla="*/ 0 w 3656872"/>
              <a:gd name="connsiteY0" fmla="*/ 0 h 4868893"/>
              <a:gd name="connsiteX1" fmla="*/ 3656872 w 3656872"/>
              <a:gd name="connsiteY1" fmla="*/ 0 h 4868893"/>
              <a:gd name="connsiteX2" fmla="*/ 3656872 w 3656872"/>
              <a:gd name="connsiteY2" fmla="*/ 4868893 h 4868893"/>
              <a:gd name="connsiteX3" fmla="*/ 0 w 3656872"/>
              <a:gd name="connsiteY3" fmla="*/ 4868893 h 486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872" h="4868893">
                <a:moveTo>
                  <a:pt x="0" y="0"/>
                </a:moveTo>
                <a:lnTo>
                  <a:pt x="3656872" y="0"/>
                </a:lnTo>
                <a:lnTo>
                  <a:pt x="3656872" y="4868893"/>
                </a:lnTo>
                <a:lnTo>
                  <a:pt x="0" y="48688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88000" tIns="288000" rIns="288000" bIns="288000">
            <a:noAutofit/>
          </a:bodyPr>
          <a:lstStyle>
            <a:lvl1pPr>
              <a:defRPr sz="1425">
                <a:solidFill>
                  <a:schemeClr val="bg1"/>
                </a:solidFill>
              </a:defRPr>
            </a:lvl1pPr>
            <a:lvl2pPr>
              <a:defRPr sz="1425">
                <a:solidFill>
                  <a:schemeClr val="bg1"/>
                </a:solidFill>
              </a:defRPr>
            </a:lvl2pPr>
            <a:lvl3pPr>
              <a:defRPr sz="1125">
                <a:solidFill>
                  <a:schemeClr val="bg1"/>
                </a:solidFill>
              </a:defRPr>
            </a:lvl3pPr>
            <a:lvl4pPr>
              <a:defRPr sz="975">
                <a:solidFill>
                  <a:schemeClr val="bg1"/>
                </a:solidFill>
              </a:defRPr>
            </a:lvl4pPr>
            <a:lvl5pPr>
              <a:defRPr sz="9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40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01D72-D317-48EB-8946-13EE8EFCE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617" y="2371708"/>
            <a:ext cx="3240000" cy="1350000"/>
          </a:xfrm>
        </p:spPr>
        <p:txBody>
          <a:bodyPr anchor="b"/>
          <a:lstStyle>
            <a:lvl1pPr>
              <a:defRPr sz="25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21B9EDF-81A4-4116-AE20-E6C846380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617" y="3771644"/>
            <a:ext cx="3240000" cy="972000"/>
          </a:xfr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318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404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702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0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206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36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97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941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971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410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580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542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FD1CB-5C99-41C9-BA86-BB740E81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978" y="1549642"/>
            <a:ext cx="7830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386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with 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342" y="1080689"/>
            <a:ext cx="4104000" cy="137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8D92F9C-9CF1-426A-9EA7-935D5427C4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" y="337387"/>
            <a:ext cx="7262446" cy="251973"/>
          </a:xfrm>
          <a:custGeom>
            <a:avLst/>
            <a:gdLst>
              <a:gd name="connsiteX0" fmla="*/ 9609373 w 9683261"/>
              <a:gd name="connsiteY0" fmla="*/ 237817 h 335964"/>
              <a:gd name="connsiteX1" fmla="*/ 9632706 w 9683261"/>
              <a:gd name="connsiteY1" fmla="*/ 261358 h 335964"/>
              <a:gd name="connsiteX2" fmla="*/ 9609373 w 9683261"/>
              <a:gd name="connsiteY2" fmla="*/ 284899 h 335964"/>
              <a:gd name="connsiteX3" fmla="*/ 9586041 w 9683261"/>
              <a:gd name="connsiteY3" fmla="*/ 261358 h 335964"/>
              <a:gd name="connsiteX4" fmla="*/ 9609373 w 9683261"/>
              <a:gd name="connsiteY4" fmla="*/ 237817 h 335964"/>
              <a:gd name="connsiteX5" fmla="*/ 9669650 w 9683261"/>
              <a:gd name="connsiteY5" fmla="*/ 200069 h 335964"/>
              <a:gd name="connsiteX6" fmla="*/ 9683261 w 9683261"/>
              <a:gd name="connsiteY6" fmla="*/ 212909 h 335964"/>
              <a:gd name="connsiteX7" fmla="*/ 9669650 w 9683261"/>
              <a:gd name="connsiteY7" fmla="*/ 225749 h 335964"/>
              <a:gd name="connsiteX8" fmla="*/ 9656038 w 9683261"/>
              <a:gd name="connsiteY8" fmla="*/ 212909 h 335964"/>
              <a:gd name="connsiteX9" fmla="*/ 9669650 w 9683261"/>
              <a:gd name="connsiteY9" fmla="*/ 200069 h 335964"/>
              <a:gd name="connsiteX10" fmla="*/ 9609373 w 9683261"/>
              <a:gd name="connsiteY10" fmla="*/ 143445 h 335964"/>
              <a:gd name="connsiteX11" fmla="*/ 9632706 w 9683261"/>
              <a:gd name="connsiteY11" fmla="*/ 166987 h 335964"/>
              <a:gd name="connsiteX12" fmla="*/ 9609373 w 9683261"/>
              <a:gd name="connsiteY12" fmla="*/ 190527 h 335964"/>
              <a:gd name="connsiteX13" fmla="*/ 9586041 w 9683261"/>
              <a:gd name="connsiteY13" fmla="*/ 166987 h 335964"/>
              <a:gd name="connsiteX14" fmla="*/ 9609373 w 9683261"/>
              <a:gd name="connsiteY14" fmla="*/ 143445 h 335964"/>
              <a:gd name="connsiteX15" fmla="*/ 9669650 w 9683261"/>
              <a:gd name="connsiteY15" fmla="*/ 101921 h 335964"/>
              <a:gd name="connsiteX16" fmla="*/ 9683261 w 9683261"/>
              <a:gd name="connsiteY16" fmla="*/ 114762 h 335964"/>
              <a:gd name="connsiteX17" fmla="*/ 9669650 w 9683261"/>
              <a:gd name="connsiteY17" fmla="*/ 127602 h 335964"/>
              <a:gd name="connsiteX18" fmla="*/ 9656038 w 9683261"/>
              <a:gd name="connsiteY18" fmla="*/ 114762 h 335964"/>
              <a:gd name="connsiteX19" fmla="*/ 9669650 w 9683261"/>
              <a:gd name="connsiteY19" fmla="*/ 101921 h 335964"/>
              <a:gd name="connsiteX20" fmla="*/ 9609373 w 9683261"/>
              <a:gd name="connsiteY20" fmla="*/ 50961 h 335964"/>
              <a:gd name="connsiteX21" fmla="*/ 9632706 w 9683261"/>
              <a:gd name="connsiteY21" fmla="*/ 74501 h 335964"/>
              <a:gd name="connsiteX22" fmla="*/ 9609373 w 9683261"/>
              <a:gd name="connsiteY22" fmla="*/ 98043 h 335964"/>
              <a:gd name="connsiteX23" fmla="*/ 9586041 w 9683261"/>
              <a:gd name="connsiteY23" fmla="*/ 74501 h 335964"/>
              <a:gd name="connsiteX24" fmla="*/ 9609373 w 9683261"/>
              <a:gd name="connsiteY24" fmla="*/ 50961 h 335964"/>
              <a:gd name="connsiteX25" fmla="*/ 0 w 9683261"/>
              <a:gd name="connsiteY25" fmla="*/ 0 h 335964"/>
              <a:gd name="connsiteX26" fmla="*/ 739665 w 9683261"/>
              <a:gd name="connsiteY26" fmla="*/ 0 h 335964"/>
              <a:gd name="connsiteX27" fmla="*/ 9540864 w 9683261"/>
              <a:gd name="connsiteY27" fmla="*/ 0 h 335964"/>
              <a:gd name="connsiteX28" fmla="*/ 9568541 w 9683261"/>
              <a:gd name="connsiteY28" fmla="*/ 27997 h 335964"/>
              <a:gd name="connsiteX29" fmla="*/ 9540864 w 9683261"/>
              <a:gd name="connsiteY29" fmla="*/ 55995 h 335964"/>
              <a:gd name="connsiteX30" fmla="*/ 9522411 w 9683261"/>
              <a:gd name="connsiteY30" fmla="*/ 74659 h 335964"/>
              <a:gd name="connsiteX31" fmla="*/ 9540864 w 9683261"/>
              <a:gd name="connsiteY31" fmla="*/ 97990 h 335964"/>
              <a:gd name="connsiteX32" fmla="*/ 9568541 w 9683261"/>
              <a:gd name="connsiteY32" fmla="*/ 121320 h 335964"/>
              <a:gd name="connsiteX33" fmla="*/ 9545478 w 9683261"/>
              <a:gd name="connsiteY33" fmla="*/ 149317 h 335964"/>
              <a:gd name="connsiteX34" fmla="*/ 9540864 w 9683261"/>
              <a:gd name="connsiteY34" fmla="*/ 149317 h 335964"/>
              <a:gd name="connsiteX35" fmla="*/ 9522411 w 9683261"/>
              <a:gd name="connsiteY35" fmla="*/ 167982 h 335964"/>
              <a:gd name="connsiteX36" fmla="*/ 9540864 w 9683261"/>
              <a:gd name="connsiteY36" fmla="*/ 191313 h 335964"/>
              <a:gd name="connsiteX37" fmla="*/ 9568541 w 9683261"/>
              <a:gd name="connsiteY37" fmla="*/ 214644 h 335964"/>
              <a:gd name="connsiteX38" fmla="*/ 9540864 w 9683261"/>
              <a:gd name="connsiteY38" fmla="*/ 242641 h 335964"/>
              <a:gd name="connsiteX39" fmla="*/ 9522411 w 9683261"/>
              <a:gd name="connsiteY39" fmla="*/ 265971 h 335964"/>
              <a:gd name="connsiteX40" fmla="*/ 9540864 w 9683261"/>
              <a:gd name="connsiteY40" fmla="*/ 284636 h 335964"/>
              <a:gd name="connsiteX41" fmla="*/ 9568541 w 9683261"/>
              <a:gd name="connsiteY41" fmla="*/ 312633 h 335964"/>
              <a:gd name="connsiteX42" fmla="*/ 9540864 w 9683261"/>
              <a:gd name="connsiteY42" fmla="*/ 335964 h 335964"/>
              <a:gd name="connsiteX43" fmla="*/ 845227 w 9683261"/>
              <a:gd name="connsiteY43" fmla="*/ 335964 h 335964"/>
              <a:gd name="connsiteX44" fmla="*/ 0 w 9683261"/>
              <a:gd name="connsiteY44" fmla="*/ 335964 h 3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683261" h="335964">
                <a:moveTo>
                  <a:pt x="9609373" y="237817"/>
                </a:moveTo>
                <a:cubicBezTo>
                  <a:pt x="9622259" y="237817"/>
                  <a:pt x="9632706" y="248357"/>
                  <a:pt x="9632706" y="261358"/>
                </a:cubicBezTo>
                <a:cubicBezTo>
                  <a:pt x="9632706" y="274359"/>
                  <a:pt x="9622259" y="284899"/>
                  <a:pt x="9609373" y="284899"/>
                </a:cubicBezTo>
                <a:cubicBezTo>
                  <a:pt x="9596486" y="284899"/>
                  <a:pt x="9586041" y="274359"/>
                  <a:pt x="9586041" y="261358"/>
                </a:cubicBezTo>
                <a:cubicBezTo>
                  <a:pt x="9586041" y="248357"/>
                  <a:pt x="9596486" y="237817"/>
                  <a:pt x="9609373" y="237817"/>
                </a:cubicBezTo>
                <a:close/>
                <a:moveTo>
                  <a:pt x="9669650" y="200069"/>
                </a:moveTo>
                <a:cubicBezTo>
                  <a:pt x="9677168" y="200069"/>
                  <a:pt x="9683261" y="205817"/>
                  <a:pt x="9683261" y="212909"/>
                </a:cubicBezTo>
                <a:cubicBezTo>
                  <a:pt x="9683261" y="220001"/>
                  <a:pt x="9677168" y="225749"/>
                  <a:pt x="9669650" y="225749"/>
                </a:cubicBezTo>
                <a:cubicBezTo>
                  <a:pt x="9662132" y="225749"/>
                  <a:pt x="9656038" y="220001"/>
                  <a:pt x="9656038" y="212909"/>
                </a:cubicBezTo>
                <a:cubicBezTo>
                  <a:pt x="9656038" y="205817"/>
                  <a:pt x="9662132" y="200069"/>
                  <a:pt x="9669650" y="200069"/>
                </a:cubicBezTo>
                <a:close/>
                <a:moveTo>
                  <a:pt x="9609373" y="143445"/>
                </a:moveTo>
                <a:cubicBezTo>
                  <a:pt x="9622259" y="143445"/>
                  <a:pt x="9632706" y="153985"/>
                  <a:pt x="9632706" y="166987"/>
                </a:cubicBezTo>
                <a:cubicBezTo>
                  <a:pt x="9632706" y="179987"/>
                  <a:pt x="9622259" y="190527"/>
                  <a:pt x="9609373" y="190527"/>
                </a:cubicBezTo>
                <a:cubicBezTo>
                  <a:pt x="9596486" y="190527"/>
                  <a:pt x="9586041" y="179987"/>
                  <a:pt x="9586041" y="166987"/>
                </a:cubicBezTo>
                <a:cubicBezTo>
                  <a:pt x="9586041" y="153985"/>
                  <a:pt x="9596486" y="143445"/>
                  <a:pt x="9609373" y="143445"/>
                </a:cubicBezTo>
                <a:close/>
                <a:moveTo>
                  <a:pt x="9669650" y="101921"/>
                </a:moveTo>
                <a:cubicBezTo>
                  <a:pt x="9677168" y="101921"/>
                  <a:pt x="9683261" y="107670"/>
                  <a:pt x="9683261" y="114762"/>
                </a:cubicBezTo>
                <a:cubicBezTo>
                  <a:pt x="9683261" y="121855"/>
                  <a:pt x="9677168" y="127602"/>
                  <a:pt x="9669650" y="127602"/>
                </a:cubicBezTo>
                <a:cubicBezTo>
                  <a:pt x="9662132" y="127602"/>
                  <a:pt x="9656038" y="121855"/>
                  <a:pt x="9656038" y="114762"/>
                </a:cubicBezTo>
                <a:cubicBezTo>
                  <a:pt x="9656038" y="107670"/>
                  <a:pt x="9662132" y="101921"/>
                  <a:pt x="9669650" y="101921"/>
                </a:cubicBezTo>
                <a:close/>
                <a:moveTo>
                  <a:pt x="9609373" y="50961"/>
                </a:moveTo>
                <a:cubicBezTo>
                  <a:pt x="9622259" y="50961"/>
                  <a:pt x="9632706" y="61501"/>
                  <a:pt x="9632706" y="74501"/>
                </a:cubicBezTo>
                <a:cubicBezTo>
                  <a:pt x="9632706" y="87503"/>
                  <a:pt x="9622259" y="98043"/>
                  <a:pt x="9609373" y="98043"/>
                </a:cubicBezTo>
                <a:cubicBezTo>
                  <a:pt x="9596486" y="98043"/>
                  <a:pt x="9586041" y="87503"/>
                  <a:pt x="9586041" y="74501"/>
                </a:cubicBezTo>
                <a:cubicBezTo>
                  <a:pt x="9586041" y="61501"/>
                  <a:pt x="9596486" y="50961"/>
                  <a:pt x="9609373" y="50961"/>
                </a:cubicBezTo>
                <a:close/>
                <a:moveTo>
                  <a:pt x="0" y="0"/>
                </a:moveTo>
                <a:lnTo>
                  <a:pt x="739665" y="0"/>
                </a:lnTo>
                <a:cubicBezTo>
                  <a:pt x="2800514" y="0"/>
                  <a:pt x="5636951" y="0"/>
                  <a:pt x="9540864" y="0"/>
                </a:cubicBezTo>
                <a:cubicBezTo>
                  <a:pt x="9559315" y="0"/>
                  <a:pt x="9568541" y="13999"/>
                  <a:pt x="9568541" y="27997"/>
                </a:cubicBezTo>
                <a:cubicBezTo>
                  <a:pt x="9568541" y="41996"/>
                  <a:pt x="9559315" y="55995"/>
                  <a:pt x="9540864" y="55995"/>
                </a:cubicBezTo>
                <a:cubicBezTo>
                  <a:pt x="9531638" y="55995"/>
                  <a:pt x="9522411" y="65327"/>
                  <a:pt x="9522411" y="74659"/>
                </a:cubicBezTo>
                <a:cubicBezTo>
                  <a:pt x="9522411" y="83992"/>
                  <a:pt x="9531638" y="93323"/>
                  <a:pt x="9540864" y="97990"/>
                </a:cubicBezTo>
                <a:cubicBezTo>
                  <a:pt x="9559315" y="97990"/>
                  <a:pt x="9568541" y="107321"/>
                  <a:pt x="9568541" y="121320"/>
                </a:cubicBezTo>
                <a:cubicBezTo>
                  <a:pt x="9568541" y="135319"/>
                  <a:pt x="9559315" y="149317"/>
                  <a:pt x="9545478" y="149317"/>
                </a:cubicBezTo>
                <a:cubicBezTo>
                  <a:pt x="9545478" y="149317"/>
                  <a:pt x="9545478" y="149317"/>
                  <a:pt x="9540864" y="149317"/>
                </a:cubicBezTo>
                <a:cubicBezTo>
                  <a:pt x="9531638" y="149317"/>
                  <a:pt x="9522411" y="158650"/>
                  <a:pt x="9522411" y="167982"/>
                </a:cubicBezTo>
                <a:cubicBezTo>
                  <a:pt x="9522411" y="181981"/>
                  <a:pt x="9531638" y="191313"/>
                  <a:pt x="9540864" y="191313"/>
                </a:cubicBezTo>
                <a:cubicBezTo>
                  <a:pt x="9559315" y="191313"/>
                  <a:pt x="9568541" y="200645"/>
                  <a:pt x="9568541" y="214644"/>
                </a:cubicBezTo>
                <a:cubicBezTo>
                  <a:pt x="9568541" y="233309"/>
                  <a:pt x="9559315" y="242641"/>
                  <a:pt x="9540864" y="242641"/>
                </a:cubicBezTo>
                <a:cubicBezTo>
                  <a:pt x="9531638" y="242641"/>
                  <a:pt x="9522411" y="251972"/>
                  <a:pt x="9522411" y="265971"/>
                </a:cubicBezTo>
                <a:cubicBezTo>
                  <a:pt x="9522411" y="275305"/>
                  <a:pt x="9531638" y="284636"/>
                  <a:pt x="9540864" y="284636"/>
                </a:cubicBezTo>
                <a:cubicBezTo>
                  <a:pt x="9559315" y="284636"/>
                  <a:pt x="9568541" y="298634"/>
                  <a:pt x="9568541" y="312633"/>
                </a:cubicBezTo>
                <a:cubicBezTo>
                  <a:pt x="9568541" y="326632"/>
                  <a:pt x="9559315" y="335964"/>
                  <a:pt x="9540864" y="335964"/>
                </a:cubicBezTo>
                <a:cubicBezTo>
                  <a:pt x="9540864" y="335964"/>
                  <a:pt x="9540864" y="335964"/>
                  <a:pt x="845227" y="335964"/>
                </a:cubicBezTo>
                <a:lnTo>
                  <a:pt x="0" y="335964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wrap="square" lIns="630000" tIns="0" rIns="36000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25" b="1" cap="all" baseline="0">
                <a:solidFill>
                  <a:schemeClr val="bg1"/>
                </a:solidFill>
                <a:latin typeface="+mn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3D345-337F-488B-8D03-DF3DDDA5DD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YYYY/MM/DD</a:t>
            </a:r>
            <a:endParaRPr lang="en-US" b="0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9EADAA-0C96-4D73-B394-C1A53CEA10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Communication Department</a:t>
            </a:r>
            <a:endParaRPr lang="en-US" b="0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7223AC-9555-4A04-BCAD-D73603C5E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pPr/>
              <a:t>‹N°›</a:t>
            </a:fld>
            <a:endParaRPr lang="en-US" b="0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616F341-424E-4ECC-B11D-0008CB10FA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7104" y="1080689"/>
            <a:ext cx="4104000" cy="137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Espace réservé pour une image  33">
            <a:extLst>
              <a:ext uri="{FF2B5EF4-FFF2-40B4-BE49-F238E27FC236}">
                <a16:creationId xmlns:a16="http://schemas.microsoft.com/office/drawing/2014/main" id="{4DCA1355-34B5-49FC-BA6B-273A843D53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2204" y="2569369"/>
            <a:ext cx="8179596" cy="2187457"/>
          </a:xfrm>
          <a:prstGeom prst="rect">
            <a:avLst/>
          </a:prstGeom>
          <a:noFill/>
          <a:ln w="3175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cap="none" baseline="0">
                <a:solidFill>
                  <a:schemeClr val="tx2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479646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01D72-D317-48EB-8946-13EE8EFCE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617" y="2371708"/>
            <a:ext cx="3240000" cy="1350000"/>
          </a:xfrm>
        </p:spPr>
        <p:txBody>
          <a:bodyPr anchor="b"/>
          <a:lstStyle>
            <a:lvl1pPr>
              <a:defRPr sz="25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121B9EDF-81A4-4116-AE20-E6C846380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617" y="3771644"/>
            <a:ext cx="3240000" cy="972000"/>
          </a:xfr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>
              <a:defRPr sz="750">
                <a:solidFill>
                  <a:schemeClr val="bg1"/>
                </a:solidFill>
              </a:defRPr>
            </a:lvl3pPr>
            <a:lvl4pPr>
              <a:defRPr sz="750">
                <a:solidFill>
                  <a:schemeClr val="bg1"/>
                </a:solidFill>
              </a:defRPr>
            </a:lvl4pPr>
            <a:lvl5pPr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15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51924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5978" y="1574649"/>
            <a:ext cx="7560000" cy="2430000"/>
          </a:xfrm>
        </p:spPr>
        <p:txBody>
          <a:bodyPr anchor="t"/>
          <a:lstStyle>
            <a:lvl1pPr algn="l">
              <a:lnSpc>
                <a:spcPct val="90000"/>
              </a:lnSpc>
              <a:defRPr sz="35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5978" y="4453362"/>
            <a:ext cx="7560000" cy="270000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300CADA1-D253-4F6F-88CF-D8727A69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78" y="4069155"/>
            <a:ext cx="2160000" cy="351000"/>
          </a:xfrm>
        </p:spPr>
        <p:txBody>
          <a:bodyPr anchor="t"/>
          <a:lstStyle>
            <a:lvl1pPr algn="l">
              <a:defRPr lang="fr-FR" sz="1875" b="0" kern="1200" cap="all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YYYY/MM/DD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220B2E6D-A47C-49EF-BD1D-CD4E8D91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Communication Department</a:t>
            </a:r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51BEB788-E3EA-4C0F-B6FF-45518A2C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95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4557472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Former les talents aux métiers de demain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22581" y="0"/>
            <a:ext cx="4349419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b="1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TRANSFORMER LE LYCÉE </a:t>
            </a: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b="1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PROFESSIONNEL </a:t>
            </a: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2" y="914400"/>
            <a:ext cx="7588470" cy="34689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5C3E59C-FA07-6F43-910E-2CBD9EECEE74}"/>
              </a:ext>
            </a:extLst>
          </p:cNvPr>
          <p:cNvGrpSpPr/>
          <p:nvPr userDrawn="1"/>
        </p:nvGrpSpPr>
        <p:grpSpPr>
          <a:xfrm>
            <a:off x="222581" y="4383349"/>
            <a:ext cx="2141220" cy="695758"/>
            <a:chOff x="222581" y="4297281"/>
            <a:chExt cx="2141220" cy="695758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C73CF72-A7E6-8F40-982E-52DF8FD6A7DF}"/>
                </a:ext>
              </a:extLst>
            </p:cNvPr>
            <p:cNvGrpSpPr/>
            <p:nvPr userDrawn="1"/>
          </p:nvGrpSpPr>
          <p:grpSpPr>
            <a:xfrm>
              <a:off x="225756" y="4297281"/>
              <a:ext cx="620395" cy="108000"/>
              <a:chOff x="0" y="-1905"/>
              <a:chExt cx="620395" cy="108000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C1B309BA-9EFD-E84C-A1F0-3C5CA9AA0BE7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620395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748FE2E8-3A8E-2B43-AAAF-B6B8F08FFEB9}"/>
                  </a:ext>
                </a:extLst>
              </p:cNvPr>
              <p:cNvCxnSpPr/>
              <p:nvPr userDrawn="1"/>
            </p:nvCxnSpPr>
            <p:spPr>
              <a:xfrm>
                <a:off x="5443" y="-1905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Zone de texte 28">
              <a:extLst>
                <a:ext uri="{FF2B5EF4-FFF2-40B4-BE49-F238E27FC236}">
                  <a16:creationId xmlns:a16="http://schemas.microsoft.com/office/drawing/2014/main" id="{B646E3A1-6092-0345-BA38-0980B30AD934}"/>
                </a:ext>
              </a:extLst>
            </p:cNvPr>
            <p:cNvSpPr txBox="1"/>
            <p:nvPr userDrawn="1"/>
          </p:nvSpPr>
          <p:spPr>
            <a:xfrm>
              <a:off x="222581" y="4421164"/>
              <a:ext cx="1879488" cy="5492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POUR L’ÉCOLE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DE LA CONFIANCE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2613F99B-C7B1-6343-91B7-C94E8E210E79}"/>
                </a:ext>
              </a:extLst>
            </p:cNvPr>
            <p:cNvGrpSpPr/>
            <p:nvPr userDrawn="1"/>
          </p:nvGrpSpPr>
          <p:grpSpPr>
            <a:xfrm rot="10800000">
              <a:off x="672161" y="4885039"/>
              <a:ext cx="1691640" cy="108000"/>
              <a:chOff x="0" y="1802"/>
              <a:chExt cx="1728000" cy="108000"/>
            </a:xfrm>
            <a:solidFill>
              <a:schemeClr val="bg1">
                <a:lumMod val="95000"/>
              </a:schemeClr>
            </a:solidFill>
            <a:effectLst/>
          </p:grpSpPr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A5D95131-B088-1B40-BF36-F09C70A2AA16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1728000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F0E526C2-C5AE-BE4A-9C76-54750377BBF5}"/>
                  </a:ext>
                </a:extLst>
              </p:cNvPr>
              <p:cNvCxnSpPr/>
              <p:nvPr userDrawn="1"/>
            </p:nvCxnSpPr>
            <p:spPr>
              <a:xfrm>
                <a:off x="7348" y="1802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561881" y="952006"/>
            <a:ext cx="60202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Enseigner en seconde </a:t>
            </a:r>
          </a:p>
          <a:p>
            <a:pPr algn="ctr"/>
            <a:r>
              <a:rPr lang="fr-FR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Famille des métiers de la maintenance</a:t>
            </a:r>
          </a:p>
          <a:p>
            <a:pPr algn="ctr"/>
            <a:r>
              <a:rPr lang="fr-FR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matériels et des véhicules</a:t>
            </a:r>
            <a:endParaRPr lang="fr-FR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841BD01-E478-6A46-B303-F26194D5F4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721" y="4452374"/>
            <a:ext cx="690468" cy="626733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616476" y="2702417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A65DC45-55D0-B545-9B2B-7F51A723A414}"/>
              </a:ext>
            </a:extLst>
          </p:cNvPr>
          <p:cNvSpPr txBox="1"/>
          <p:nvPr userDrawn="1"/>
        </p:nvSpPr>
        <p:spPr>
          <a:xfrm>
            <a:off x="3087941" y="3821658"/>
            <a:ext cx="2933577" cy="37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PNF 17 mai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4C9423-F601-9F4F-A541-BCE99CCCDF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" y="2777754"/>
            <a:ext cx="7531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4557472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fr-FR" sz="12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PNF, le 17 mai 2021</a:t>
            </a:r>
            <a:endParaRPr lang="fr-FR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67067" y="0"/>
            <a:ext cx="4363949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ENSEIGNER EN SECONDE FAMILLE DES MÉTIERS DE LA MAINTENANCE DES MATÉRIELS ET DES VÉHICULES</a:t>
            </a:r>
            <a:endParaRPr lang="fr-FR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177159"/>
            <a:ext cx="7588470" cy="30900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5C3E59C-FA07-6F43-910E-2CBD9EECEE74}"/>
              </a:ext>
            </a:extLst>
          </p:cNvPr>
          <p:cNvGrpSpPr/>
          <p:nvPr userDrawn="1"/>
        </p:nvGrpSpPr>
        <p:grpSpPr>
          <a:xfrm>
            <a:off x="222581" y="4383349"/>
            <a:ext cx="2141220" cy="695758"/>
            <a:chOff x="222581" y="4297281"/>
            <a:chExt cx="2141220" cy="695758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C73CF72-A7E6-8F40-982E-52DF8FD6A7DF}"/>
                </a:ext>
              </a:extLst>
            </p:cNvPr>
            <p:cNvGrpSpPr/>
            <p:nvPr userDrawn="1"/>
          </p:nvGrpSpPr>
          <p:grpSpPr>
            <a:xfrm>
              <a:off x="225756" y="4297281"/>
              <a:ext cx="620395" cy="108000"/>
              <a:chOff x="0" y="-1905"/>
              <a:chExt cx="620395" cy="108000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C1B309BA-9EFD-E84C-A1F0-3C5CA9AA0BE7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620395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748FE2E8-3A8E-2B43-AAAF-B6B8F08FFEB9}"/>
                  </a:ext>
                </a:extLst>
              </p:cNvPr>
              <p:cNvCxnSpPr/>
              <p:nvPr userDrawn="1"/>
            </p:nvCxnSpPr>
            <p:spPr>
              <a:xfrm>
                <a:off x="5443" y="-1905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Zone de texte 28">
              <a:extLst>
                <a:ext uri="{FF2B5EF4-FFF2-40B4-BE49-F238E27FC236}">
                  <a16:creationId xmlns:a16="http://schemas.microsoft.com/office/drawing/2014/main" id="{B646E3A1-6092-0345-BA38-0980B30AD934}"/>
                </a:ext>
              </a:extLst>
            </p:cNvPr>
            <p:cNvSpPr txBox="1"/>
            <p:nvPr userDrawn="1"/>
          </p:nvSpPr>
          <p:spPr>
            <a:xfrm>
              <a:off x="222581" y="4421164"/>
              <a:ext cx="1879488" cy="5492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POUR L’ÉCOLE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DE LA CONFIANCE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2613F99B-C7B1-6343-91B7-C94E8E210E79}"/>
                </a:ext>
              </a:extLst>
            </p:cNvPr>
            <p:cNvGrpSpPr/>
            <p:nvPr userDrawn="1"/>
          </p:nvGrpSpPr>
          <p:grpSpPr>
            <a:xfrm rot="10800000">
              <a:off x="672161" y="4885039"/>
              <a:ext cx="1691640" cy="108000"/>
              <a:chOff x="0" y="1802"/>
              <a:chExt cx="1728000" cy="108000"/>
            </a:xfrm>
            <a:solidFill>
              <a:schemeClr val="bg1">
                <a:lumMod val="95000"/>
              </a:schemeClr>
            </a:solidFill>
            <a:effectLst/>
          </p:grpSpPr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A5D95131-B088-1B40-BF36-F09C70A2AA16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1728000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F0E526C2-C5AE-BE4A-9C76-54750377BBF5}"/>
                  </a:ext>
                </a:extLst>
              </p:cNvPr>
              <p:cNvCxnSpPr/>
              <p:nvPr userDrawn="1"/>
            </p:nvCxnSpPr>
            <p:spPr>
              <a:xfrm>
                <a:off x="7348" y="1802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C5FFC0DE-8054-414D-99E9-45CD6FC303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722" y="4452374"/>
            <a:ext cx="690468" cy="626733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BEF2B9-8F8F-204F-A835-E79AFD2DE8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" y="3243757"/>
            <a:ext cx="7531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12700" y="0"/>
            <a:ext cx="9144000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22580" y="0"/>
            <a:ext cx="5540415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55197" y="1177159"/>
            <a:ext cx="7588470" cy="30900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Plan, page intermédiaire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B8B0DF-4E52-AF42-B299-E93439674B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333" y="91808"/>
            <a:ext cx="3140257" cy="3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22580" y="0"/>
            <a:ext cx="5540415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5E7EAEA-9B32-CF42-B916-9E073AD2A7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333" y="91808"/>
            <a:ext cx="3140257" cy="3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8" y="1549643"/>
            <a:ext cx="783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78" y="2281911"/>
            <a:ext cx="7830000" cy="1809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2000" y="4922100"/>
            <a:ext cx="1980000" cy="1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7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1" y="4922100"/>
            <a:ext cx="3060000" cy="1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799" y="4922100"/>
            <a:ext cx="540000" cy="1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853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sldNum="0" hdr="0"/>
  <p:txStyles>
    <p:titleStyle>
      <a:lvl1pPr algn="l" defTabSz="514350" rtl="0" eaLnBrk="1" latinLnBrk="0" hangingPunct="1">
        <a:lnSpc>
          <a:spcPct val="95000"/>
        </a:lnSpc>
        <a:spcBef>
          <a:spcPct val="0"/>
        </a:spcBef>
        <a:buNone/>
        <a:defRPr sz="3525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5000"/>
        </a:lnSpc>
        <a:spcBef>
          <a:spcPts val="0"/>
        </a:spcBef>
        <a:buFont typeface="+mj-lt"/>
        <a:buNone/>
        <a:defRPr sz="1875" b="0" kern="1200" cap="none" baseline="0">
          <a:solidFill>
            <a:schemeClr val="bg1"/>
          </a:solidFill>
          <a:latin typeface="+mj-lt"/>
          <a:ea typeface="+mn-ea"/>
          <a:cs typeface="+mn-cs"/>
        </a:defRPr>
      </a:lvl1pPr>
      <a:lvl2pPr marL="243000" indent="-243000" algn="l" defTabSz="51435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75" kern="1200">
          <a:solidFill>
            <a:schemeClr val="bg1"/>
          </a:solidFill>
          <a:latin typeface="+mj-lt"/>
          <a:ea typeface="+mn-ea"/>
          <a:cs typeface="+mn-cs"/>
        </a:defRPr>
      </a:lvl2pPr>
      <a:lvl3pPr marL="0" indent="0" algn="l" defTabSz="514350" rtl="0" eaLnBrk="1" latinLnBrk="0" hangingPunct="1">
        <a:lnSpc>
          <a:spcPct val="105000"/>
        </a:lnSpc>
        <a:spcBef>
          <a:spcPts val="0"/>
        </a:spcBef>
        <a:buSzPct val="120000"/>
        <a:buFont typeface="Encode Sans" pitchFamily="2" charset="0"/>
        <a:buNone/>
        <a:defRPr sz="1125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-135000" algn="l" defTabSz="51435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125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975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988A7E5-E87A-40C8-853C-5046AFC26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992" y="260748"/>
            <a:ext cx="1418035" cy="41255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11" y="1151316"/>
            <a:ext cx="8100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811" y="1968578"/>
            <a:ext cx="8100000" cy="27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9575" y="4867276"/>
            <a:ext cx="792000" cy="1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675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YYYY/MM/DD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7280" y="4867276"/>
            <a:ext cx="3600000" cy="1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675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Communication Department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4906" y="4867276"/>
            <a:ext cx="540000" cy="1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675" b="0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721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/>
  <p:txStyles>
    <p:titleStyle>
      <a:lvl1pPr algn="l" defTabSz="514350" rtl="0" eaLnBrk="1" latinLnBrk="0" hangingPunct="1">
        <a:lnSpc>
          <a:spcPct val="95000"/>
        </a:lnSpc>
        <a:spcBef>
          <a:spcPct val="0"/>
        </a:spcBef>
        <a:buNone/>
        <a:defRPr sz="1950" b="1" kern="1200" cap="all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62000" indent="-162000" algn="l" defTabSz="514350" rtl="0" eaLnBrk="1" latinLnBrk="0" hangingPunct="1">
        <a:lnSpc>
          <a:spcPct val="105000"/>
        </a:lnSpc>
        <a:spcBef>
          <a:spcPts val="525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162000" indent="0" algn="l" defTabSz="514350" rtl="0" eaLnBrk="1" latinLnBrk="0" hangingPunct="1">
        <a:lnSpc>
          <a:spcPct val="105000"/>
        </a:lnSpc>
        <a:spcBef>
          <a:spcPts val="525"/>
        </a:spcBef>
        <a:buSzPct val="120000"/>
        <a:buFont typeface="Encode Sans" pitchFamily="2" charset="0"/>
        <a:buNone/>
        <a:defRPr sz="9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" indent="0" algn="l" defTabSz="514350" rtl="0" eaLnBrk="1" latinLnBrk="0" hangingPunct="1">
        <a:lnSpc>
          <a:spcPct val="105000"/>
        </a:lnSpc>
        <a:spcBef>
          <a:spcPts val="300"/>
        </a:spcBef>
        <a:buFont typeface="Encode Sans" pitchFamily="2" charset="0"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70000" indent="-108000" algn="l" defTabSz="51435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4E5A-9128-46F0-8D32-4A5156237593}" type="datetimeFigureOut">
              <a:rPr lang="fr-FR" smtClean="0"/>
              <a:t>17/05/2021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CAE62-59E9-4549-8D23-E680BF0959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23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5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Pompe à chaleur </a:t>
            </a:r>
          </a:p>
        </p:txBody>
      </p:sp>
      <p:sp>
        <p:nvSpPr>
          <p:cNvPr id="12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 txBox="1">
            <a:spLocks/>
          </p:cNvSpPr>
          <p:nvPr/>
        </p:nvSpPr>
        <p:spPr>
          <a:xfrm>
            <a:off x="409575" y="4867276"/>
            <a:ext cx="792000" cy="162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675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575" y="817012"/>
            <a:ext cx="2770823" cy="280196"/>
          </a:xfrm>
        </p:spPr>
        <p:txBody>
          <a:bodyPr/>
          <a:lstStyle/>
          <a:p>
            <a:r>
              <a:rPr lang="fr-FR" dirty="0"/>
              <a:t>Synoptique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2C4F796-43DC-4A5E-9505-5635AAB939F8}"/>
              </a:ext>
            </a:extLst>
          </p:cNvPr>
          <p:cNvGrpSpPr>
            <a:grpSpLocks noChangeAspect="1"/>
          </p:cNvGrpSpPr>
          <p:nvPr/>
        </p:nvGrpSpPr>
        <p:grpSpPr>
          <a:xfrm>
            <a:off x="2444502" y="943989"/>
            <a:ext cx="5899067" cy="4159273"/>
            <a:chOff x="1652665" y="678154"/>
            <a:chExt cx="8046637" cy="5620929"/>
          </a:xfrm>
        </p:grpSpPr>
        <p:sp>
          <p:nvSpPr>
            <p:cNvPr id="39" name="Rectangle à coins arrondis 75">
              <a:extLst>
                <a:ext uri="{FF2B5EF4-FFF2-40B4-BE49-F238E27FC236}">
                  <a16:creationId xmlns:a16="http://schemas.microsoft.com/office/drawing/2014/main" id="{ABB94327-4A03-4E10-BB96-14F40BCAD857}"/>
                </a:ext>
              </a:extLst>
            </p:cNvPr>
            <p:cNvSpPr/>
            <p:nvPr/>
          </p:nvSpPr>
          <p:spPr>
            <a:xfrm>
              <a:off x="7282029" y="2114385"/>
              <a:ext cx="1377535" cy="821489"/>
            </a:xfrm>
            <a:prstGeom prst="roundRect">
              <a:avLst>
                <a:gd name="adj" fmla="val 9789"/>
              </a:avLst>
            </a:prstGeom>
            <a:noFill/>
            <a:ln w="88900" cap="flat" cmpd="sng" algn="ctr">
              <a:solidFill>
                <a:srgbClr val="0070C0">
                  <a:alpha val="99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40" name="Connecteur en angle 368">
              <a:extLst>
                <a:ext uri="{FF2B5EF4-FFF2-40B4-BE49-F238E27FC236}">
                  <a16:creationId xmlns:a16="http://schemas.microsoft.com/office/drawing/2014/main" id="{4C42ED9D-E71A-4A38-B6E2-3027BC0C0C74}"/>
                </a:ext>
              </a:extLst>
            </p:cNvPr>
            <p:cNvCxnSpPr>
              <a:cxnSpLocks/>
              <a:stCxn id="55" idx="0"/>
              <a:endCxn id="56" idx="0"/>
            </p:cNvCxnSpPr>
            <p:nvPr/>
          </p:nvCxnSpPr>
          <p:spPr>
            <a:xfrm>
              <a:off x="4406889" y="4233937"/>
              <a:ext cx="1318154" cy="430802"/>
            </a:xfrm>
            <a:prstGeom prst="bentConnector3">
              <a:avLst>
                <a:gd name="adj1" fmla="val 37475"/>
              </a:avLst>
            </a:prstGeom>
            <a:noFill/>
            <a:ln w="889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41" name="Connecteur en angle 384">
              <a:extLst>
                <a:ext uri="{FF2B5EF4-FFF2-40B4-BE49-F238E27FC236}">
                  <a16:creationId xmlns:a16="http://schemas.microsoft.com/office/drawing/2014/main" id="{090D11E7-3766-4B32-A744-E2C51A871B0C}"/>
                </a:ext>
              </a:extLst>
            </p:cNvPr>
            <p:cNvCxnSpPr/>
            <p:nvPr/>
          </p:nvCxnSpPr>
          <p:spPr>
            <a:xfrm rot="5400000" flipH="1" flipV="1">
              <a:off x="4180878" y="2467772"/>
              <a:ext cx="2700000" cy="3959408"/>
            </a:xfrm>
            <a:prstGeom prst="bentConnector3">
              <a:avLst>
                <a:gd name="adj1" fmla="val 96925"/>
              </a:avLst>
            </a:prstGeom>
            <a:noFill/>
            <a:ln w="889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42" name="Connecteur en angle 371">
              <a:extLst>
                <a:ext uri="{FF2B5EF4-FFF2-40B4-BE49-F238E27FC236}">
                  <a16:creationId xmlns:a16="http://schemas.microsoft.com/office/drawing/2014/main" id="{EFE3CC5A-79D7-4C24-9869-9A3538BDB62B}"/>
                </a:ext>
              </a:extLst>
            </p:cNvPr>
            <p:cNvCxnSpPr>
              <a:cxnSpLocks/>
              <a:endCxn id="190" idx="3"/>
            </p:cNvCxnSpPr>
            <p:nvPr/>
          </p:nvCxnSpPr>
          <p:spPr>
            <a:xfrm rot="5400000" flipH="1" flipV="1">
              <a:off x="5617637" y="1385456"/>
              <a:ext cx="864000" cy="4176000"/>
            </a:xfrm>
            <a:prstGeom prst="bentConnector3">
              <a:avLst>
                <a:gd name="adj1" fmla="val 50000"/>
              </a:avLst>
            </a:prstGeom>
            <a:noFill/>
            <a:ln w="889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A53FD10A-61F8-4AFB-A189-D9BB47E3171E}"/>
                </a:ext>
              </a:extLst>
            </p:cNvPr>
            <p:cNvCxnSpPr/>
            <p:nvPr/>
          </p:nvCxnSpPr>
          <p:spPr>
            <a:xfrm flipH="1">
              <a:off x="7790646" y="1547944"/>
              <a:ext cx="0" cy="270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FD5C5039-E85F-41B6-A08F-E2F8E2D81EE0}"/>
                </a:ext>
              </a:extLst>
            </p:cNvPr>
            <p:cNvCxnSpPr>
              <a:stCxn id="138" idx="0"/>
            </p:cNvCxnSpPr>
            <p:nvPr/>
          </p:nvCxnSpPr>
          <p:spPr>
            <a:xfrm>
              <a:off x="7975916" y="1301649"/>
              <a:ext cx="0" cy="513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12E305D7-D412-4956-8EA5-0940039BF895}"/>
                </a:ext>
              </a:extLst>
            </p:cNvPr>
            <p:cNvCxnSpPr/>
            <p:nvPr/>
          </p:nvCxnSpPr>
          <p:spPr>
            <a:xfrm>
              <a:off x="2697134" y="2038908"/>
              <a:ext cx="0" cy="324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sp>
          <p:nvSpPr>
            <p:cNvPr id="46" name="Rectangle à coins arrondis 74">
              <a:extLst>
                <a:ext uri="{FF2B5EF4-FFF2-40B4-BE49-F238E27FC236}">
                  <a16:creationId xmlns:a16="http://schemas.microsoft.com/office/drawing/2014/main" id="{4EE8C7D5-604E-4528-9784-D826999409E5}"/>
                </a:ext>
              </a:extLst>
            </p:cNvPr>
            <p:cNvSpPr/>
            <p:nvPr/>
          </p:nvSpPr>
          <p:spPr>
            <a:xfrm>
              <a:off x="1891857" y="3969033"/>
              <a:ext cx="2350743" cy="2007932"/>
            </a:xfrm>
            <a:prstGeom prst="roundRect">
              <a:avLst>
                <a:gd name="adj" fmla="val 9789"/>
              </a:avLst>
            </a:prstGeom>
            <a:noFill/>
            <a:ln w="889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47" name="Rectangle à coins arrondis 73">
              <a:extLst>
                <a:ext uri="{FF2B5EF4-FFF2-40B4-BE49-F238E27FC236}">
                  <a16:creationId xmlns:a16="http://schemas.microsoft.com/office/drawing/2014/main" id="{37CD9AD6-B738-48AB-A6F6-96D339D81AD5}"/>
                </a:ext>
              </a:extLst>
            </p:cNvPr>
            <p:cNvSpPr/>
            <p:nvPr/>
          </p:nvSpPr>
          <p:spPr>
            <a:xfrm>
              <a:off x="5887999" y="4104075"/>
              <a:ext cx="3441818" cy="1080120"/>
            </a:xfrm>
            <a:prstGeom prst="roundRect">
              <a:avLst>
                <a:gd name="adj" fmla="val 9789"/>
              </a:avLst>
            </a:prstGeom>
            <a:noFill/>
            <a:ln w="889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3C9DADA-8EC5-4747-B4AD-CB130595FD12}"/>
                </a:ext>
              </a:extLst>
            </p:cNvPr>
            <p:cNvSpPr/>
            <p:nvPr/>
          </p:nvSpPr>
          <p:spPr>
            <a:xfrm>
              <a:off x="1652665" y="4156326"/>
              <a:ext cx="532601" cy="1440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vert270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Radiateur</a:t>
              </a:r>
            </a:p>
          </p:txBody>
        </p:sp>
        <p:sp>
          <p:nvSpPr>
            <p:cNvPr id="49" name="Rectangle à coins arrondis 9">
              <a:extLst>
                <a:ext uri="{FF2B5EF4-FFF2-40B4-BE49-F238E27FC236}">
                  <a16:creationId xmlns:a16="http://schemas.microsoft.com/office/drawing/2014/main" id="{EFE23096-8B3A-4C19-A0AA-2C7ED03FB3F6}"/>
                </a:ext>
              </a:extLst>
            </p:cNvPr>
            <p:cNvSpPr/>
            <p:nvPr/>
          </p:nvSpPr>
          <p:spPr>
            <a:xfrm>
              <a:off x="3796497" y="4371654"/>
              <a:ext cx="900000" cy="5400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OBC</a:t>
              </a:r>
            </a:p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DC/DC</a:t>
              </a:r>
            </a:p>
          </p:txBody>
        </p:sp>
        <p:sp>
          <p:nvSpPr>
            <p:cNvPr id="50" name="Rectangle à coins arrondis 12">
              <a:extLst>
                <a:ext uri="{FF2B5EF4-FFF2-40B4-BE49-F238E27FC236}">
                  <a16:creationId xmlns:a16="http://schemas.microsoft.com/office/drawing/2014/main" id="{001EE4BD-C3E3-4804-A17A-00E2A25F4493}"/>
                </a:ext>
              </a:extLst>
            </p:cNvPr>
            <p:cNvSpPr/>
            <p:nvPr/>
          </p:nvSpPr>
          <p:spPr>
            <a:xfrm>
              <a:off x="7652182" y="3843401"/>
              <a:ext cx="900000" cy="5400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Chauffage CTP eau</a:t>
              </a:r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41A50E6D-D1EA-43CF-8188-DF2023C04E35}"/>
                </a:ext>
              </a:extLst>
            </p:cNvPr>
            <p:cNvGrpSpPr/>
            <p:nvPr/>
          </p:nvGrpSpPr>
          <p:grpSpPr>
            <a:xfrm rot="-60000">
              <a:off x="8028327" y="2892950"/>
              <a:ext cx="216025" cy="148517"/>
              <a:chOff x="4043772" y="2132856"/>
              <a:chExt cx="288033" cy="198022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06E5EC92-572C-42FD-8410-C97EA013C56D}"/>
                  </a:ext>
                </a:extLst>
              </p:cNvPr>
              <p:cNvSpPr/>
              <p:nvPr/>
            </p:nvSpPr>
            <p:spPr>
              <a:xfrm>
                <a:off x="4043772" y="2132856"/>
                <a:ext cx="288033" cy="19802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Triangle isocèle 188">
                <a:extLst>
                  <a:ext uri="{FF2B5EF4-FFF2-40B4-BE49-F238E27FC236}">
                    <a16:creationId xmlns:a16="http://schemas.microsoft.com/office/drawing/2014/main" id="{788A6224-6318-4E62-8A1C-6905F6B5CF87}"/>
                  </a:ext>
                </a:extLst>
              </p:cNvPr>
              <p:cNvSpPr/>
              <p:nvPr/>
            </p:nvSpPr>
            <p:spPr>
              <a:xfrm rot="5400000">
                <a:off x="4061774" y="2114854"/>
                <a:ext cx="108012" cy="144016"/>
              </a:xfrm>
              <a:prstGeom prst="triangle">
                <a:avLst/>
              </a:prstGeom>
              <a:solidFill>
                <a:sysClr val="windowText" lastClr="000000"/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Triangle isocèle 189">
                <a:extLst>
                  <a:ext uri="{FF2B5EF4-FFF2-40B4-BE49-F238E27FC236}">
                    <a16:creationId xmlns:a16="http://schemas.microsoft.com/office/drawing/2014/main" id="{5591A29F-FD06-429B-92C8-16A0E33E4AAC}"/>
                  </a:ext>
                </a:extLst>
              </p:cNvPr>
              <p:cNvSpPr/>
              <p:nvPr/>
            </p:nvSpPr>
            <p:spPr>
              <a:xfrm>
                <a:off x="4133783" y="2186862"/>
                <a:ext cx="108012" cy="144016"/>
              </a:xfrm>
              <a:prstGeom prst="triangle">
                <a:avLst/>
              </a:prstGeom>
              <a:solidFill>
                <a:sysClr val="windowText" lastClr="000000"/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Triangle isocèle 190">
                <a:extLst>
                  <a:ext uri="{FF2B5EF4-FFF2-40B4-BE49-F238E27FC236}">
                    <a16:creationId xmlns:a16="http://schemas.microsoft.com/office/drawing/2014/main" id="{B86070AE-4EDC-4F5F-A052-DFBB6621A084}"/>
                  </a:ext>
                </a:extLst>
              </p:cNvPr>
              <p:cNvSpPr/>
              <p:nvPr/>
            </p:nvSpPr>
            <p:spPr>
              <a:xfrm rot="16200000">
                <a:off x="4205791" y="2114854"/>
                <a:ext cx="108012" cy="144016"/>
              </a:xfrm>
              <a:prstGeom prst="triangle">
                <a:avLst/>
              </a:prstGeom>
              <a:solidFill>
                <a:sysClr val="windowText" lastClr="000000"/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2" name="Flèche à trois pointes 81">
              <a:extLst>
                <a:ext uri="{FF2B5EF4-FFF2-40B4-BE49-F238E27FC236}">
                  <a16:creationId xmlns:a16="http://schemas.microsoft.com/office/drawing/2014/main" id="{3D745306-8D4D-4360-AA43-6263E71B84AF}"/>
                </a:ext>
              </a:extLst>
            </p:cNvPr>
            <p:cNvSpPr/>
            <p:nvPr/>
          </p:nvSpPr>
          <p:spPr>
            <a:xfrm>
              <a:off x="3863443" y="3810934"/>
              <a:ext cx="205715" cy="261647"/>
            </a:xfrm>
            <a:prstGeom prst="leftRightUpArrow">
              <a:avLst>
                <a:gd name="adj1" fmla="val 37341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53" name="Flèche à trois pointes 84">
              <a:extLst>
                <a:ext uri="{FF2B5EF4-FFF2-40B4-BE49-F238E27FC236}">
                  <a16:creationId xmlns:a16="http://schemas.microsoft.com/office/drawing/2014/main" id="{FEAE7DAB-AC0D-4677-B23B-0CCED9F2AC63}"/>
                </a:ext>
              </a:extLst>
            </p:cNvPr>
            <p:cNvSpPr/>
            <p:nvPr/>
          </p:nvSpPr>
          <p:spPr>
            <a:xfrm rot="10800000">
              <a:off x="7407403" y="2836975"/>
              <a:ext cx="205715" cy="261647"/>
            </a:xfrm>
            <a:prstGeom prst="leftRightUpArrow">
              <a:avLst>
                <a:gd name="adj1" fmla="val 46602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54" name="Flèche à trois pointes 85">
              <a:extLst>
                <a:ext uri="{FF2B5EF4-FFF2-40B4-BE49-F238E27FC236}">
                  <a16:creationId xmlns:a16="http://schemas.microsoft.com/office/drawing/2014/main" id="{A9E64024-0381-4A86-BF01-D65B58FC1131}"/>
                </a:ext>
              </a:extLst>
            </p:cNvPr>
            <p:cNvSpPr/>
            <p:nvPr/>
          </p:nvSpPr>
          <p:spPr>
            <a:xfrm>
              <a:off x="3447996" y="5819554"/>
              <a:ext cx="205715" cy="261647"/>
            </a:xfrm>
            <a:prstGeom prst="leftRightUpArrow">
              <a:avLst>
                <a:gd name="adj1" fmla="val 44750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55" name="Flèche à trois pointes 88">
              <a:extLst>
                <a:ext uri="{FF2B5EF4-FFF2-40B4-BE49-F238E27FC236}">
                  <a16:creationId xmlns:a16="http://schemas.microsoft.com/office/drawing/2014/main" id="{90EF5336-F435-4187-BC41-32CE90729C6E}"/>
                </a:ext>
              </a:extLst>
            </p:cNvPr>
            <p:cNvSpPr/>
            <p:nvPr/>
          </p:nvSpPr>
          <p:spPr>
            <a:xfrm rot="5400000">
              <a:off x="4173208" y="4103113"/>
              <a:ext cx="205715" cy="261647"/>
            </a:xfrm>
            <a:prstGeom prst="leftRightUpArrow">
              <a:avLst>
                <a:gd name="adj1" fmla="val 41043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56" name="Flèche à trois pointes 89">
              <a:extLst>
                <a:ext uri="{FF2B5EF4-FFF2-40B4-BE49-F238E27FC236}">
                  <a16:creationId xmlns:a16="http://schemas.microsoft.com/office/drawing/2014/main" id="{461B93DE-2C97-4A35-9F0C-A5F88BA6909F}"/>
                </a:ext>
              </a:extLst>
            </p:cNvPr>
            <p:cNvSpPr/>
            <p:nvPr/>
          </p:nvSpPr>
          <p:spPr>
            <a:xfrm rot="16200000">
              <a:off x="5754254" y="4533915"/>
              <a:ext cx="203223" cy="261647"/>
            </a:xfrm>
            <a:prstGeom prst="leftRightUpArrow">
              <a:avLst>
                <a:gd name="adj1" fmla="val 41113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4D3DC3DC-1C25-48C2-B471-1C386FDE188C}"/>
                </a:ext>
              </a:extLst>
            </p:cNvPr>
            <p:cNvGrpSpPr/>
            <p:nvPr/>
          </p:nvGrpSpPr>
          <p:grpSpPr>
            <a:xfrm>
              <a:off x="5566613" y="4556744"/>
              <a:ext cx="81016" cy="216032"/>
              <a:chOff x="5573651" y="2724258"/>
              <a:chExt cx="108021" cy="288040"/>
            </a:xfrm>
          </p:grpSpPr>
          <p:sp>
            <p:nvSpPr>
              <p:cNvPr id="186" name="Triangle isocèle 185">
                <a:extLst>
                  <a:ext uri="{FF2B5EF4-FFF2-40B4-BE49-F238E27FC236}">
                    <a16:creationId xmlns:a16="http://schemas.microsoft.com/office/drawing/2014/main" id="{D50622FF-B4AF-482E-B9E5-6237F2E8C96E}"/>
                  </a:ext>
                </a:extLst>
              </p:cNvPr>
              <p:cNvSpPr/>
              <p:nvPr/>
            </p:nvSpPr>
            <p:spPr>
              <a:xfrm>
                <a:off x="5573651" y="2868278"/>
                <a:ext cx="108012" cy="144020"/>
              </a:xfrm>
              <a:prstGeom prst="triangle">
                <a:avLst/>
              </a:prstGeom>
              <a:solidFill>
                <a:sysClr val="windowText" lastClr="000000"/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Triangle isocèle 186">
                <a:extLst>
                  <a:ext uri="{FF2B5EF4-FFF2-40B4-BE49-F238E27FC236}">
                    <a16:creationId xmlns:a16="http://schemas.microsoft.com/office/drawing/2014/main" id="{D48D1EB8-0FF0-4D46-85D5-4A8B9EF37C39}"/>
                  </a:ext>
                </a:extLst>
              </p:cNvPr>
              <p:cNvSpPr/>
              <p:nvPr/>
            </p:nvSpPr>
            <p:spPr>
              <a:xfrm rot="10800000">
                <a:off x="5573660" y="2724258"/>
                <a:ext cx="108012" cy="144021"/>
              </a:xfrm>
              <a:prstGeom prst="triangle">
                <a:avLst/>
              </a:prstGeom>
              <a:solidFill>
                <a:sysClr val="windowText" lastClr="000000"/>
              </a:solidFill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8" name="Triangle isocèle 57">
              <a:extLst>
                <a:ext uri="{FF2B5EF4-FFF2-40B4-BE49-F238E27FC236}">
                  <a16:creationId xmlns:a16="http://schemas.microsoft.com/office/drawing/2014/main" id="{B942D3DC-6878-40DD-85A0-411AE6180918}"/>
                </a:ext>
              </a:extLst>
            </p:cNvPr>
            <p:cNvSpPr/>
            <p:nvPr/>
          </p:nvSpPr>
          <p:spPr>
            <a:xfrm rot="16200000">
              <a:off x="7421177" y="5078941"/>
              <a:ext cx="155361" cy="216024"/>
            </a:xfrm>
            <a:prstGeom prst="triangle">
              <a:avLst/>
            </a:prstGeom>
            <a:solidFill>
              <a:sysClr val="window" lastClr="FFFFFF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661AFDB5-268D-4AB7-BC4D-9D43FFD7AB43}"/>
                </a:ext>
              </a:extLst>
            </p:cNvPr>
            <p:cNvCxnSpPr/>
            <p:nvPr/>
          </p:nvCxnSpPr>
          <p:spPr>
            <a:xfrm>
              <a:off x="7390846" y="5103186"/>
              <a:ext cx="0" cy="162018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2A7E41E8-CC97-4011-B6A9-3274A0BE1BAE}"/>
                </a:ext>
              </a:extLst>
            </p:cNvPr>
            <p:cNvCxnSpPr>
              <a:stCxn id="174" idx="0"/>
              <a:endCxn id="62" idx="2"/>
            </p:cNvCxnSpPr>
            <p:nvPr/>
          </p:nvCxnSpPr>
          <p:spPr>
            <a:xfrm>
              <a:off x="8789727" y="5346213"/>
              <a:ext cx="0" cy="82797"/>
            </a:xfrm>
            <a:prstGeom prst="line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  <a:round/>
            </a:ln>
            <a:effectLst/>
          </p:spPr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179E5AC3-62C2-4093-98A0-1305D6757963}"/>
                </a:ext>
              </a:extLst>
            </p:cNvPr>
            <p:cNvCxnSpPr>
              <a:stCxn id="63" idx="0"/>
              <a:endCxn id="62" idx="0"/>
            </p:cNvCxnSpPr>
            <p:nvPr/>
          </p:nvCxnSpPr>
          <p:spPr>
            <a:xfrm flipV="1">
              <a:off x="4406889" y="5644668"/>
              <a:ext cx="4230740" cy="13044"/>
            </a:xfrm>
            <a:prstGeom prst="line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  <a:round/>
            </a:ln>
            <a:effectLst/>
          </p:spPr>
        </p:cxn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A8B76324-D298-4AA7-A4A3-04E5D6D19BDC}"/>
                </a:ext>
              </a:extLst>
            </p:cNvPr>
            <p:cNvSpPr/>
            <p:nvPr/>
          </p:nvSpPr>
          <p:spPr>
            <a:xfrm rot="10800000" flipH="1">
              <a:off x="8501727" y="5213010"/>
              <a:ext cx="288000" cy="432000"/>
            </a:xfrm>
            <a:prstGeom prst="arc">
              <a:avLst>
                <a:gd name="adj1" fmla="val 16070974"/>
                <a:gd name="adj2" fmla="val 0"/>
              </a:avLst>
            </a:prstGeom>
            <a:noFill/>
            <a:ln w="889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63" name="Flèche à trois pointes 124">
              <a:extLst>
                <a:ext uri="{FF2B5EF4-FFF2-40B4-BE49-F238E27FC236}">
                  <a16:creationId xmlns:a16="http://schemas.microsoft.com/office/drawing/2014/main" id="{E4076EAE-27C6-4903-A63F-4C656681CC8E}"/>
                </a:ext>
              </a:extLst>
            </p:cNvPr>
            <p:cNvSpPr/>
            <p:nvPr/>
          </p:nvSpPr>
          <p:spPr>
            <a:xfrm rot="5400000">
              <a:off x="4173208" y="5526888"/>
              <a:ext cx="205715" cy="261647"/>
            </a:xfrm>
            <a:prstGeom prst="leftRightUpArrow">
              <a:avLst>
                <a:gd name="adj1" fmla="val 41045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FB050B2D-C6D2-4EFB-9B50-12878364DF1C}"/>
                </a:ext>
              </a:extLst>
            </p:cNvPr>
            <p:cNvCxnSpPr/>
            <p:nvPr/>
          </p:nvCxnSpPr>
          <p:spPr>
            <a:xfrm>
              <a:off x="4167825" y="2578883"/>
              <a:ext cx="2052000" cy="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345C7DA1-ABBC-45F2-B4D7-69F78BD84CDE}"/>
                </a:ext>
              </a:extLst>
            </p:cNvPr>
            <p:cNvCxnSpPr/>
            <p:nvPr/>
          </p:nvCxnSpPr>
          <p:spPr>
            <a:xfrm>
              <a:off x="6329672" y="2707094"/>
              <a:ext cx="0" cy="1080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94C808E9-E5F9-42A1-9219-50C57BC3B63B}"/>
                </a:ext>
              </a:extLst>
            </p:cNvPr>
            <p:cNvCxnSpPr/>
            <p:nvPr/>
          </p:nvCxnSpPr>
          <p:spPr>
            <a:xfrm>
              <a:off x="4039760" y="1336746"/>
              <a:ext cx="17" cy="297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F4D9FB73-755F-448A-BC02-F7A482BA4248}"/>
                </a:ext>
              </a:extLst>
            </p:cNvPr>
            <p:cNvCxnSpPr/>
            <p:nvPr/>
          </p:nvCxnSpPr>
          <p:spPr>
            <a:xfrm>
              <a:off x="4211641" y="1955049"/>
              <a:ext cx="357" cy="138015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69BC8198-F149-4C56-8470-0F7059242DE0}"/>
                </a:ext>
              </a:extLst>
            </p:cNvPr>
            <p:cNvCxnSpPr>
              <a:stCxn id="83" idx="0"/>
              <a:endCxn id="85" idx="2"/>
            </p:cNvCxnSpPr>
            <p:nvPr/>
          </p:nvCxnSpPr>
          <p:spPr>
            <a:xfrm flipV="1">
              <a:off x="4349137" y="1384692"/>
              <a:ext cx="4726949" cy="11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6A8F505D-FC3E-4B55-AE98-C979A65A3D20}"/>
                </a:ext>
              </a:extLst>
            </p:cNvPr>
            <p:cNvCxnSpPr/>
            <p:nvPr/>
          </p:nvCxnSpPr>
          <p:spPr>
            <a:xfrm>
              <a:off x="9212360" y="1513293"/>
              <a:ext cx="0" cy="2124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28102A4C-FFC4-4B06-A195-E84B6A6B12EE}"/>
                </a:ext>
              </a:extLst>
            </p:cNvPr>
            <p:cNvCxnSpPr/>
            <p:nvPr/>
          </p:nvCxnSpPr>
          <p:spPr>
            <a:xfrm>
              <a:off x="9410827" y="1201731"/>
              <a:ext cx="5333" cy="2412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C41DF95C-1823-4F42-9427-F968F8F18118}"/>
                </a:ext>
              </a:extLst>
            </p:cNvPr>
            <p:cNvCxnSpPr/>
            <p:nvPr/>
          </p:nvCxnSpPr>
          <p:spPr>
            <a:xfrm flipV="1">
              <a:off x="3011403" y="1205583"/>
              <a:ext cx="972000" cy="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834D14FE-B7C9-4A4B-9480-706116D2B236}"/>
                </a:ext>
              </a:extLst>
            </p:cNvPr>
            <p:cNvCxnSpPr/>
            <p:nvPr/>
          </p:nvCxnSpPr>
          <p:spPr>
            <a:xfrm flipH="1">
              <a:off x="2697134" y="925523"/>
              <a:ext cx="0" cy="945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5AF88B12-63C9-4D7F-A673-3AD87EC812ED}"/>
                </a:ext>
              </a:extLst>
            </p:cNvPr>
            <p:cNvCxnSpPr/>
            <p:nvPr/>
          </p:nvCxnSpPr>
          <p:spPr>
            <a:xfrm>
              <a:off x="2884465" y="1336747"/>
              <a:ext cx="0" cy="2880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F82F63D9-6658-4D16-AB40-24086E2E97C8}"/>
                </a:ext>
              </a:extLst>
            </p:cNvPr>
            <p:cNvCxnSpPr/>
            <p:nvPr/>
          </p:nvCxnSpPr>
          <p:spPr>
            <a:xfrm>
              <a:off x="2228028" y="2082405"/>
              <a:ext cx="18" cy="675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CAD970EF-AC86-4C94-9DEB-4D0E056D6E0B}"/>
                </a:ext>
              </a:extLst>
            </p:cNvPr>
            <p:cNvCxnSpPr/>
            <p:nvPr/>
          </p:nvCxnSpPr>
          <p:spPr>
            <a:xfrm flipV="1">
              <a:off x="2356819" y="2875189"/>
              <a:ext cx="186209" cy="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F6E1C83D-BB62-42AB-B235-B1AE2FB59F5B}"/>
                </a:ext>
              </a:extLst>
            </p:cNvPr>
            <p:cNvCxnSpPr/>
            <p:nvPr/>
          </p:nvCxnSpPr>
          <p:spPr>
            <a:xfrm flipV="1">
              <a:off x="2363029" y="1955049"/>
              <a:ext cx="243041" cy="1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F20D8526-0B62-42A5-B056-0FE05E240DB8}"/>
                </a:ext>
              </a:extLst>
            </p:cNvPr>
            <p:cNvCxnSpPr/>
            <p:nvPr/>
          </p:nvCxnSpPr>
          <p:spPr>
            <a:xfrm>
              <a:off x="2824262" y="682825"/>
              <a:ext cx="6480000" cy="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959110B5-97E0-45A9-81D4-1510ECF77582}"/>
                </a:ext>
              </a:extLst>
            </p:cNvPr>
            <p:cNvSpPr/>
            <p:nvPr/>
          </p:nvSpPr>
          <p:spPr>
            <a:xfrm rot="5400000" flipH="1">
              <a:off x="6629547" y="2227875"/>
              <a:ext cx="270000" cy="270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827B32D2-8B77-45DA-8444-4B23DE7769B8}"/>
                </a:ext>
              </a:extLst>
            </p:cNvPr>
            <p:cNvSpPr/>
            <p:nvPr/>
          </p:nvSpPr>
          <p:spPr>
            <a:xfrm rot="5400000" flipH="1">
              <a:off x="6059672" y="2577748"/>
              <a:ext cx="270000" cy="270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25C3816-F5EF-4FD8-80A9-5814CEE181BD}"/>
                </a:ext>
              </a:extLst>
            </p:cNvPr>
            <p:cNvSpPr/>
            <p:nvPr/>
          </p:nvSpPr>
          <p:spPr>
            <a:xfrm rot="16200000" flipH="1">
              <a:off x="4039760" y="2308883"/>
              <a:ext cx="270000" cy="270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C3BA3FA5-D3FA-4FCF-9E5C-84AECB61F96B}"/>
                </a:ext>
              </a:extLst>
            </p:cNvPr>
            <p:cNvCxnSpPr/>
            <p:nvPr/>
          </p:nvCxnSpPr>
          <p:spPr>
            <a:xfrm>
              <a:off x="4334262" y="2227838"/>
              <a:ext cx="2430000" cy="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B2318DFA-C2F9-4D77-9508-1ECC12B14970}"/>
                </a:ext>
              </a:extLst>
            </p:cNvPr>
            <p:cNvSpPr/>
            <p:nvPr/>
          </p:nvSpPr>
          <p:spPr>
            <a:xfrm rot="16200000" flipH="1">
              <a:off x="4211998" y="1957844"/>
              <a:ext cx="270000" cy="270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608B785-5B9E-4F25-9214-58C57527E93F}"/>
                </a:ext>
              </a:extLst>
            </p:cNvPr>
            <p:cNvSpPr/>
            <p:nvPr/>
          </p:nvSpPr>
          <p:spPr>
            <a:xfrm flipH="1">
              <a:off x="4211998" y="1384685"/>
              <a:ext cx="270000" cy="270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841A390F-4429-4431-ACDF-29588AA101B7}"/>
                </a:ext>
              </a:extLst>
            </p:cNvPr>
            <p:cNvCxnSpPr/>
            <p:nvPr/>
          </p:nvCxnSpPr>
          <p:spPr>
            <a:xfrm>
              <a:off x="4039420" y="2038866"/>
              <a:ext cx="17" cy="405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10BF5976-BD28-445A-9969-610B9EB7C3F3}"/>
                </a:ext>
              </a:extLst>
            </p:cNvPr>
            <p:cNvSpPr/>
            <p:nvPr/>
          </p:nvSpPr>
          <p:spPr>
            <a:xfrm rot="5400000" flipH="1">
              <a:off x="8942360" y="1384685"/>
              <a:ext cx="270000" cy="270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8C8E72BE-6FF5-46C0-BA2C-6FFE03AEC246}"/>
                </a:ext>
              </a:extLst>
            </p:cNvPr>
            <p:cNvCxnSpPr/>
            <p:nvPr/>
          </p:nvCxnSpPr>
          <p:spPr>
            <a:xfrm flipV="1">
              <a:off x="7559682" y="1205582"/>
              <a:ext cx="1750258" cy="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sp>
          <p:nvSpPr>
            <p:cNvPr id="87" name="Flèche à trois pointes 168">
              <a:extLst>
                <a:ext uri="{FF2B5EF4-FFF2-40B4-BE49-F238E27FC236}">
                  <a16:creationId xmlns:a16="http://schemas.microsoft.com/office/drawing/2014/main" id="{B8417E14-B279-44FC-9A04-BFD5DAC73E86}"/>
                </a:ext>
              </a:extLst>
            </p:cNvPr>
            <p:cNvSpPr/>
            <p:nvPr/>
          </p:nvSpPr>
          <p:spPr>
            <a:xfrm rot="16200000">
              <a:off x="9276775" y="1076062"/>
              <a:ext cx="205715" cy="261647"/>
            </a:xfrm>
            <a:prstGeom prst="leftRightUpArrow">
              <a:avLst>
                <a:gd name="adj1" fmla="val 42898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1ED682C9-CA69-42B8-925F-B99E75AFBB04}"/>
                </a:ext>
              </a:extLst>
            </p:cNvPr>
            <p:cNvCxnSpPr>
              <a:cxnSpLocks/>
            </p:cNvCxnSpPr>
            <p:nvPr/>
          </p:nvCxnSpPr>
          <p:spPr>
            <a:xfrm>
              <a:off x="9408797" y="946223"/>
              <a:ext cx="678" cy="178975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0B931514-CF36-46A6-8794-5518892F2A19}"/>
                </a:ext>
              </a:extLst>
            </p:cNvPr>
            <p:cNvSpPr/>
            <p:nvPr/>
          </p:nvSpPr>
          <p:spPr>
            <a:xfrm rot="5400000" flipH="1">
              <a:off x="8978796" y="786154"/>
              <a:ext cx="540000" cy="324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169B4299-1B93-4E35-A895-EF466CBD8D06}"/>
                </a:ext>
              </a:extLst>
            </p:cNvPr>
            <p:cNvSpPr/>
            <p:nvPr/>
          </p:nvSpPr>
          <p:spPr>
            <a:xfrm flipH="1">
              <a:off x="2697134" y="683008"/>
              <a:ext cx="324000" cy="540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650831E8-6213-4F73-AFB3-0665768C7795}"/>
                </a:ext>
              </a:extLst>
            </p:cNvPr>
            <p:cNvSpPr/>
            <p:nvPr/>
          </p:nvSpPr>
          <p:spPr>
            <a:xfrm flipH="1">
              <a:off x="2228029" y="1955050"/>
              <a:ext cx="270000" cy="270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92" name="Flèche à trois pointes 234">
              <a:extLst>
                <a:ext uri="{FF2B5EF4-FFF2-40B4-BE49-F238E27FC236}">
                  <a16:creationId xmlns:a16="http://schemas.microsoft.com/office/drawing/2014/main" id="{AE895563-989C-4EB6-A3EE-DCB33CD8DE3C}"/>
                </a:ext>
              </a:extLst>
            </p:cNvPr>
            <p:cNvSpPr/>
            <p:nvPr/>
          </p:nvSpPr>
          <p:spPr>
            <a:xfrm rot="16200000">
              <a:off x="2564569" y="1825900"/>
              <a:ext cx="205715" cy="261647"/>
            </a:xfrm>
            <a:prstGeom prst="leftRightUpArrow">
              <a:avLst>
                <a:gd name="adj1" fmla="val 42898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3C2AA7EB-80BA-4FC6-B4C9-F196B60EF011}"/>
                </a:ext>
              </a:extLst>
            </p:cNvPr>
            <p:cNvSpPr/>
            <p:nvPr/>
          </p:nvSpPr>
          <p:spPr>
            <a:xfrm rot="16200000" flipH="1">
              <a:off x="2228029" y="2605189"/>
              <a:ext cx="270000" cy="270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137D8062-808C-48DF-9DCC-84CB086898C8}"/>
                </a:ext>
              </a:extLst>
            </p:cNvPr>
            <p:cNvCxnSpPr/>
            <p:nvPr/>
          </p:nvCxnSpPr>
          <p:spPr>
            <a:xfrm>
              <a:off x="2697134" y="2943602"/>
              <a:ext cx="0" cy="1260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1F9F129C-84B0-4064-8A00-B693DBDF423E}"/>
                </a:ext>
              </a:extLst>
            </p:cNvPr>
            <p:cNvCxnSpPr>
              <a:stCxn id="96" idx="1"/>
            </p:cNvCxnSpPr>
            <p:nvPr/>
          </p:nvCxnSpPr>
          <p:spPr>
            <a:xfrm flipV="1">
              <a:off x="4146211" y="1207857"/>
              <a:ext cx="3428872" cy="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sp>
          <p:nvSpPr>
            <p:cNvPr id="96" name="Flèche à trois pointes 210">
              <a:extLst>
                <a:ext uri="{FF2B5EF4-FFF2-40B4-BE49-F238E27FC236}">
                  <a16:creationId xmlns:a16="http://schemas.microsoft.com/office/drawing/2014/main" id="{435B32E2-7475-4D9E-BDE2-63E166C5D8C7}"/>
                </a:ext>
              </a:extLst>
            </p:cNvPr>
            <p:cNvSpPr/>
            <p:nvPr/>
          </p:nvSpPr>
          <p:spPr>
            <a:xfrm rot="10800000">
              <a:off x="3940496" y="1109914"/>
              <a:ext cx="205715" cy="261647"/>
            </a:xfrm>
            <a:prstGeom prst="leftRightUpArrow">
              <a:avLst>
                <a:gd name="adj1" fmla="val 42898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EFC854D4-B4FA-49D0-AD1A-50E292D1DBC5}"/>
                </a:ext>
              </a:extLst>
            </p:cNvPr>
            <p:cNvSpPr/>
            <p:nvPr/>
          </p:nvSpPr>
          <p:spPr>
            <a:xfrm flipH="1">
              <a:off x="2884465" y="1206659"/>
              <a:ext cx="270000" cy="270000"/>
            </a:xfrm>
            <a:prstGeom prst="arc">
              <a:avLst>
                <a:gd name="adj1" fmla="val 16145532"/>
                <a:gd name="adj2" fmla="val 32477"/>
              </a:avLst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98" name="Flèche à trois pointes 236">
              <a:extLst>
                <a:ext uri="{FF2B5EF4-FFF2-40B4-BE49-F238E27FC236}">
                  <a16:creationId xmlns:a16="http://schemas.microsoft.com/office/drawing/2014/main" id="{F7EF20BE-5585-46A4-9BA6-656579FEF135}"/>
                </a:ext>
              </a:extLst>
            </p:cNvPr>
            <p:cNvSpPr/>
            <p:nvPr/>
          </p:nvSpPr>
          <p:spPr>
            <a:xfrm rot="16200000">
              <a:off x="2564569" y="2744366"/>
              <a:ext cx="205715" cy="261647"/>
            </a:xfrm>
            <a:prstGeom prst="leftRightUpArrow">
              <a:avLst>
                <a:gd name="adj1" fmla="val 42898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D00DE958-F8A7-4904-8AC7-D2B9A26D620E}"/>
                </a:ext>
              </a:extLst>
            </p:cNvPr>
            <p:cNvCxnSpPr>
              <a:cxnSpLocks/>
              <a:stCxn id="83" idx="2"/>
            </p:cNvCxnSpPr>
            <p:nvPr/>
          </p:nvCxnSpPr>
          <p:spPr>
            <a:xfrm flipH="1">
              <a:off x="4211654" y="1520961"/>
              <a:ext cx="350" cy="112786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2F6EFA0-9640-4041-B282-7769E7654CF3}"/>
                </a:ext>
              </a:extLst>
            </p:cNvPr>
            <p:cNvSpPr/>
            <p:nvPr/>
          </p:nvSpPr>
          <p:spPr>
            <a:xfrm rot="5400000">
              <a:off x="3851398" y="1401841"/>
              <a:ext cx="572089" cy="81033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vert270"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Échangeur thermique interne</a:t>
              </a:r>
            </a:p>
          </p:txBody>
        </p:sp>
        <p:cxnSp>
          <p:nvCxnSpPr>
            <p:cNvPr id="101" name="Connecteur droit avec flèche 100">
              <a:extLst>
                <a:ext uri="{FF2B5EF4-FFF2-40B4-BE49-F238E27FC236}">
                  <a16:creationId xmlns:a16="http://schemas.microsoft.com/office/drawing/2014/main" id="{8DFC66F5-C4B7-4E1C-85DB-9BDB58C6B469}"/>
                </a:ext>
              </a:extLst>
            </p:cNvPr>
            <p:cNvCxnSpPr/>
            <p:nvPr/>
          </p:nvCxnSpPr>
          <p:spPr>
            <a:xfrm flipH="1" flipV="1">
              <a:off x="5981445" y="2227845"/>
              <a:ext cx="4050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02" name="Connecteur droit avec flèche 101">
              <a:extLst>
                <a:ext uri="{FF2B5EF4-FFF2-40B4-BE49-F238E27FC236}">
                  <a16:creationId xmlns:a16="http://schemas.microsoft.com/office/drawing/2014/main" id="{49CFD975-D737-4D2E-A465-B59FC2A7545C}"/>
                </a:ext>
              </a:extLst>
            </p:cNvPr>
            <p:cNvCxnSpPr/>
            <p:nvPr/>
          </p:nvCxnSpPr>
          <p:spPr>
            <a:xfrm flipV="1">
              <a:off x="5787130" y="2578884"/>
              <a:ext cx="289787" cy="210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03" name="Connecteur droit avec flèche 102">
              <a:extLst>
                <a:ext uri="{FF2B5EF4-FFF2-40B4-BE49-F238E27FC236}">
                  <a16:creationId xmlns:a16="http://schemas.microsoft.com/office/drawing/2014/main" id="{E931B6C9-15BC-4720-A1D3-7CB6BD9D591E}"/>
                </a:ext>
              </a:extLst>
            </p:cNvPr>
            <p:cNvCxnSpPr/>
            <p:nvPr/>
          </p:nvCxnSpPr>
          <p:spPr>
            <a:xfrm>
              <a:off x="4445304" y="1384116"/>
              <a:ext cx="25455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id="{4EEB297E-CFAB-4902-95EF-FD6F7C1DBD9C}"/>
                </a:ext>
              </a:extLst>
            </p:cNvPr>
            <p:cNvCxnSpPr/>
            <p:nvPr/>
          </p:nvCxnSpPr>
          <p:spPr>
            <a:xfrm flipH="1" flipV="1">
              <a:off x="4195063" y="2104939"/>
              <a:ext cx="136258" cy="137133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05" name="Connecteur droit avec flèche 104">
              <a:extLst>
                <a:ext uri="{FF2B5EF4-FFF2-40B4-BE49-F238E27FC236}">
                  <a16:creationId xmlns:a16="http://schemas.microsoft.com/office/drawing/2014/main" id="{72434F7C-F007-4027-8428-13355FF033F3}"/>
                </a:ext>
              </a:extLst>
            </p:cNvPr>
            <p:cNvCxnSpPr/>
            <p:nvPr/>
          </p:nvCxnSpPr>
          <p:spPr>
            <a:xfrm>
              <a:off x="8534570" y="1381492"/>
              <a:ext cx="494957" cy="262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06" name="Connecteur droit avec flèche 105">
              <a:extLst>
                <a:ext uri="{FF2B5EF4-FFF2-40B4-BE49-F238E27FC236}">
                  <a16:creationId xmlns:a16="http://schemas.microsoft.com/office/drawing/2014/main" id="{C0E2BEAB-489F-431D-B75C-7CFD9CB3782B}"/>
                </a:ext>
              </a:extLst>
            </p:cNvPr>
            <p:cNvCxnSpPr/>
            <p:nvPr/>
          </p:nvCxnSpPr>
          <p:spPr>
            <a:xfrm flipH="1">
              <a:off x="9212360" y="1654685"/>
              <a:ext cx="0" cy="3301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07" name="Connecteur droit avec flèche 106">
              <a:extLst>
                <a:ext uri="{FF2B5EF4-FFF2-40B4-BE49-F238E27FC236}">
                  <a16:creationId xmlns:a16="http://schemas.microsoft.com/office/drawing/2014/main" id="{B1167156-FBBA-4A94-8CF1-70271BB93A60}"/>
                </a:ext>
              </a:extLst>
            </p:cNvPr>
            <p:cNvCxnSpPr/>
            <p:nvPr/>
          </p:nvCxnSpPr>
          <p:spPr>
            <a:xfrm flipH="1" flipV="1">
              <a:off x="9410826" y="1633779"/>
              <a:ext cx="1" cy="46530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08" name="Connecteur droit avec flèche 107">
              <a:extLst>
                <a:ext uri="{FF2B5EF4-FFF2-40B4-BE49-F238E27FC236}">
                  <a16:creationId xmlns:a16="http://schemas.microsoft.com/office/drawing/2014/main" id="{073F9F97-C7AA-4454-AF8D-ED8F03459BFE}"/>
                </a:ext>
              </a:extLst>
            </p:cNvPr>
            <p:cNvCxnSpPr/>
            <p:nvPr/>
          </p:nvCxnSpPr>
          <p:spPr>
            <a:xfrm flipH="1" flipV="1">
              <a:off x="5711430" y="796501"/>
              <a:ext cx="1120606" cy="1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id="{2BE9B54E-F3BA-44CF-95B6-9FAFFAACF76C}"/>
                </a:ext>
              </a:extLst>
            </p:cNvPr>
            <p:cNvCxnSpPr/>
            <p:nvPr/>
          </p:nvCxnSpPr>
          <p:spPr>
            <a:xfrm flipV="1">
              <a:off x="7439631" y="1384769"/>
              <a:ext cx="2160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10" name="Connecteur droit avec flèche 109">
              <a:extLst>
                <a:ext uri="{FF2B5EF4-FFF2-40B4-BE49-F238E27FC236}">
                  <a16:creationId xmlns:a16="http://schemas.microsoft.com/office/drawing/2014/main" id="{BC8D597D-C2D9-420D-9AA4-6409CA48332B}"/>
                </a:ext>
              </a:extLst>
            </p:cNvPr>
            <p:cNvCxnSpPr/>
            <p:nvPr/>
          </p:nvCxnSpPr>
          <p:spPr>
            <a:xfrm flipH="1" flipV="1">
              <a:off x="4268269" y="1200044"/>
              <a:ext cx="372413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11" name="Connecteur droit avec flèche 110">
              <a:extLst>
                <a:ext uri="{FF2B5EF4-FFF2-40B4-BE49-F238E27FC236}">
                  <a16:creationId xmlns:a16="http://schemas.microsoft.com/office/drawing/2014/main" id="{D82B6D38-D7C5-4060-A2E7-221DCC0FD687}"/>
                </a:ext>
              </a:extLst>
            </p:cNvPr>
            <p:cNvCxnSpPr/>
            <p:nvPr/>
          </p:nvCxnSpPr>
          <p:spPr>
            <a:xfrm>
              <a:off x="3064821" y="1209315"/>
              <a:ext cx="4590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12" name="Connecteur droit avec flèche 111">
              <a:extLst>
                <a:ext uri="{FF2B5EF4-FFF2-40B4-BE49-F238E27FC236}">
                  <a16:creationId xmlns:a16="http://schemas.microsoft.com/office/drawing/2014/main" id="{CFC7B7A0-F55E-4C03-AC64-32108CACFF58}"/>
                </a:ext>
              </a:extLst>
            </p:cNvPr>
            <p:cNvCxnSpPr/>
            <p:nvPr/>
          </p:nvCxnSpPr>
          <p:spPr>
            <a:xfrm>
              <a:off x="4039421" y="1251165"/>
              <a:ext cx="0" cy="179330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13" name="Connecteur droit avec flèche 112">
              <a:extLst>
                <a:ext uri="{FF2B5EF4-FFF2-40B4-BE49-F238E27FC236}">
                  <a16:creationId xmlns:a16="http://schemas.microsoft.com/office/drawing/2014/main" id="{E3CE9B25-CC8D-4EAE-8132-331560B7602B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4039420" y="2175673"/>
              <a:ext cx="357" cy="26609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id="{496E09C8-DFB3-4837-8EB6-39D3B79B0F2F}"/>
                </a:ext>
              </a:extLst>
            </p:cNvPr>
            <p:cNvCxnSpPr/>
            <p:nvPr/>
          </p:nvCxnSpPr>
          <p:spPr>
            <a:xfrm flipH="1">
              <a:off x="2697135" y="991605"/>
              <a:ext cx="2458" cy="71692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15" name="Connecteur droit avec flèche 114">
              <a:extLst>
                <a:ext uri="{FF2B5EF4-FFF2-40B4-BE49-F238E27FC236}">
                  <a16:creationId xmlns:a16="http://schemas.microsoft.com/office/drawing/2014/main" id="{1350E75E-6A57-4791-8E4F-541A98E0C4A7}"/>
                </a:ext>
              </a:extLst>
            </p:cNvPr>
            <p:cNvCxnSpPr/>
            <p:nvPr/>
          </p:nvCxnSpPr>
          <p:spPr>
            <a:xfrm rot="10800000" flipH="1">
              <a:off x="2878583" y="3443861"/>
              <a:ext cx="0" cy="6480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16" name="Connecteur droit avec flèche 115">
              <a:extLst>
                <a:ext uri="{FF2B5EF4-FFF2-40B4-BE49-F238E27FC236}">
                  <a16:creationId xmlns:a16="http://schemas.microsoft.com/office/drawing/2014/main" id="{79165AF3-AAA6-4F0C-8671-6E013607E970}"/>
                </a:ext>
              </a:extLst>
            </p:cNvPr>
            <p:cNvCxnSpPr/>
            <p:nvPr/>
          </p:nvCxnSpPr>
          <p:spPr>
            <a:xfrm flipH="1">
              <a:off x="2699861" y="2468010"/>
              <a:ext cx="0" cy="29989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17" name="Connecteur droit avec flèche 116">
              <a:extLst>
                <a:ext uri="{FF2B5EF4-FFF2-40B4-BE49-F238E27FC236}">
                  <a16:creationId xmlns:a16="http://schemas.microsoft.com/office/drawing/2014/main" id="{83CDBDE7-8F12-4662-AA51-DA58F2DCA278}"/>
                </a:ext>
              </a:extLst>
            </p:cNvPr>
            <p:cNvCxnSpPr/>
            <p:nvPr/>
          </p:nvCxnSpPr>
          <p:spPr>
            <a:xfrm flipH="1">
              <a:off x="2702062" y="3130904"/>
              <a:ext cx="0" cy="29989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18" name="Connecteur droit avec flèche 117">
              <a:extLst>
                <a:ext uri="{FF2B5EF4-FFF2-40B4-BE49-F238E27FC236}">
                  <a16:creationId xmlns:a16="http://schemas.microsoft.com/office/drawing/2014/main" id="{E6B478CB-DB9E-47B4-A58C-48D0A657DA47}"/>
                </a:ext>
              </a:extLst>
            </p:cNvPr>
            <p:cNvCxnSpPr>
              <a:cxnSpLocks/>
            </p:cNvCxnSpPr>
            <p:nvPr/>
          </p:nvCxnSpPr>
          <p:spPr>
            <a:xfrm>
              <a:off x="6008775" y="4111155"/>
              <a:ext cx="16173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id="{2006EA1E-9B40-4D4B-BBDB-9D9B25741727}"/>
                </a:ext>
              </a:extLst>
            </p:cNvPr>
            <p:cNvCxnSpPr/>
            <p:nvPr/>
          </p:nvCxnSpPr>
          <p:spPr>
            <a:xfrm>
              <a:off x="8658089" y="4100057"/>
              <a:ext cx="25455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20" name="Connecteur droit avec flèche 119">
              <a:extLst>
                <a:ext uri="{FF2B5EF4-FFF2-40B4-BE49-F238E27FC236}">
                  <a16:creationId xmlns:a16="http://schemas.microsoft.com/office/drawing/2014/main" id="{A6A4DBE2-9348-4E01-9AD0-35F2DD9F7D80}"/>
                </a:ext>
              </a:extLst>
            </p:cNvPr>
            <p:cNvCxnSpPr/>
            <p:nvPr/>
          </p:nvCxnSpPr>
          <p:spPr>
            <a:xfrm flipH="1" flipV="1">
              <a:off x="7824895" y="5186104"/>
              <a:ext cx="289787" cy="210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21" name="Connecteur droit avec flèche 120">
              <a:extLst>
                <a:ext uri="{FF2B5EF4-FFF2-40B4-BE49-F238E27FC236}">
                  <a16:creationId xmlns:a16="http://schemas.microsoft.com/office/drawing/2014/main" id="{C415F9F5-F84B-444D-9CD3-7CF00114F70F}"/>
                </a:ext>
              </a:extLst>
            </p:cNvPr>
            <p:cNvCxnSpPr/>
            <p:nvPr/>
          </p:nvCxnSpPr>
          <p:spPr>
            <a:xfrm flipH="1" flipV="1">
              <a:off x="6387044" y="5186104"/>
              <a:ext cx="289787" cy="210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22" name="Connecteur droit avec flèche 121">
              <a:extLst>
                <a:ext uri="{FF2B5EF4-FFF2-40B4-BE49-F238E27FC236}">
                  <a16:creationId xmlns:a16="http://schemas.microsoft.com/office/drawing/2014/main" id="{596DDBC4-4BD7-4EA3-B96E-18724B4250B2}"/>
                </a:ext>
              </a:extLst>
            </p:cNvPr>
            <p:cNvCxnSpPr/>
            <p:nvPr/>
          </p:nvCxnSpPr>
          <p:spPr>
            <a:xfrm flipH="1">
              <a:off x="9329817" y="4740925"/>
              <a:ext cx="0" cy="3301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23" name="Connecteur droit avec flèche 122">
              <a:extLst>
                <a:ext uri="{FF2B5EF4-FFF2-40B4-BE49-F238E27FC236}">
                  <a16:creationId xmlns:a16="http://schemas.microsoft.com/office/drawing/2014/main" id="{106016A7-565E-47EB-A5A7-161C2D8F428D}"/>
                </a:ext>
              </a:extLst>
            </p:cNvPr>
            <p:cNvCxnSpPr/>
            <p:nvPr/>
          </p:nvCxnSpPr>
          <p:spPr>
            <a:xfrm flipH="1">
              <a:off x="7596427" y="5651016"/>
              <a:ext cx="38652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id="{5D4BA7F2-F85A-4C09-A805-DCEADD01FBEB}"/>
                </a:ext>
              </a:extLst>
            </p:cNvPr>
            <p:cNvCxnSpPr/>
            <p:nvPr/>
          </p:nvCxnSpPr>
          <p:spPr>
            <a:xfrm flipH="1">
              <a:off x="5076520" y="5649144"/>
              <a:ext cx="38652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25" name="Connecteur droit avec flèche 124">
              <a:extLst>
                <a:ext uri="{FF2B5EF4-FFF2-40B4-BE49-F238E27FC236}">
                  <a16:creationId xmlns:a16="http://schemas.microsoft.com/office/drawing/2014/main" id="{DFAA44E7-33A1-41A6-AA4B-C21CC97FD64A}"/>
                </a:ext>
              </a:extLst>
            </p:cNvPr>
            <p:cNvCxnSpPr/>
            <p:nvPr/>
          </p:nvCxnSpPr>
          <p:spPr>
            <a:xfrm flipH="1">
              <a:off x="8789727" y="5197169"/>
              <a:ext cx="0" cy="3301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26" name="Connecteur droit avec flèche 125">
              <a:extLst>
                <a:ext uri="{FF2B5EF4-FFF2-40B4-BE49-F238E27FC236}">
                  <a16:creationId xmlns:a16="http://schemas.microsoft.com/office/drawing/2014/main" id="{8679C6B9-3561-45EA-9988-6FC730EAD335}"/>
                </a:ext>
              </a:extLst>
            </p:cNvPr>
            <p:cNvCxnSpPr/>
            <p:nvPr/>
          </p:nvCxnSpPr>
          <p:spPr>
            <a:xfrm flipH="1">
              <a:off x="8301385" y="2931425"/>
              <a:ext cx="25455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27" name="Connecteur droit avec flèche 126">
              <a:extLst>
                <a:ext uri="{FF2B5EF4-FFF2-40B4-BE49-F238E27FC236}">
                  <a16:creationId xmlns:a16="http://schemas.microsoft.com/office/drawing/2014/main" id="{DE356405-96EA-4A40-8685-ADC0E0EB9DA1}"/>
                </a:ext>
              </a:extLst>
            </p:cNvPr>
            <p:cNvCxnSpPr/>
            <p:nvPr/>
          </p:nvCxnSpPr>
          <p:spPr>
            <a:xfrm flipH="1">
              <a:off x="7496392" y="3379613"/>
              <a:ext cx="352262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28" name="Connecteur droit avec flèche 127">
              <a:extLst>
                <a:ext uri="{FF2B5EF4-FFF2-40B4-BE49-F238E27FC236}">
                  <a16:creationId xmlns:a16="http://schemas.microsoft.com/office/drawing/2014/main" id="{D7CA4062-F258-473C-B3EC-EE89C0B22A0B}"/>
                </a:ext>
              </a:extLst>
            </p:cNvPr>
            <p:cNvCxnSpPr/>
            <p:nvPr/>
          </p:nvCxnSpPr>
          <p:spPr>
            <a:xfrm flipV="1">
              <a:off x="2363030" y="2878579"/>
              <a:ext cx="173573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29" name="Connecteur droit avec flèche 128">
              <a:extLst>
                <a:ext uri="{FF2B5EF4-FFF2-40B4-BE49-F238E27FC236}">
                  <a16:creationId xmlns:a16="http://schemas.microsoft.com/office/drawing/2014/main" id="{DCA8DC30-0269-4CC5-AFD8-7B0F378D100E}"/>
                </a:ext>
              </a:extLst>
            </p:cNvPr>
            <p:cNvCxnSpPr>
              <a:endCxn id="91" idx="0"/>
            </p:cNvCxnSpPr>
            <p:nvPr/>
          </p:nvCxnSpPr>
          <p:spPr>
            <a:xfrm flipH="1">
              <a:off x="2365168" y="1955049"/>
              <a:ext cx="152534" cy="1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30" name="Connecteur droit avec flèche 129">
              <a:extLst>
                <a:ext uri="{FF2B5EF4-FFF2-40B4-BE49-F238E27FC236}">
                  <a16:creationId xmlns:a16="http://schemas.microsoft.com/office/drawing/2014/main" id="{93810D53-21D9-49CA-A207-63C5395A2B9F}"/>
                </a:ext>
              </a:extLst>
            </p:cNvPr>
            <p:cNvCxnSpPr/>
            <p:nvPr/>
          </p:nvCxnSpPr>
          <p:spPr>
            <a:xfrm flipV="1">
              <a:off x="7282028" y="2175673"/>
              <a:ext cx="0" cy="58451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31" name="Connecteur droit avec flèche 130">
              <a:extLst>
                <a:ext uri="{FF2B5EF4-FFF2-40B4-BE49-F238E27FC236}">
                  <a16:creationId xmlns:a16="http://schemas.microsoft.com/office/drawing/2014/main" id="{0F2B55CF-56DB-48FE-85CA-A346E3DB13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10789" y="954956"/>
              <a:ext cx="11" cy="1263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32" name="Connecteur droit avec flèche 131">
              <a:extLst>
                <a:ext uri="{FF2B5EF4-FFF2-40B4-BE49-F238E27FC236}">
                  <a16:creationId xmlns:a16="http://schemas.microsoft.com/office/drawing/2014/main" id="{0C23545F-8B2E-46C5-BEE4-F113D06055D4}"/>
                </a:ext>
              </a:extLst>
            </p:cNvPr>
            <p:cNvCxnSpPr/>
            <p:nvPr/>
          </p:nvCxnSpPr>
          <p:spPr>
            <a:xfrm flipH="1" flipV="1">
              <a:off x="8816761" y="1201731"/>
              <a:ext cx="379733" cy="34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id="{90C08992-368A-4343-A160-2C448B43E100}"/>
                </a:ext>
              </a:extLst>
            </p:cNvPr>
            <p:cNvCxnSpPr/>
            <p:nvPr/>
          </p:nvCxnSpPr>
          <p:spPr>
            <a:xfrm rot="10800000" flipH="1">
              <a:off x="7229467" y="1728306"/>
              <a:ext cx="0" cy="2970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34" name="Connecteur droit avec flèche 133">
              <a:extLst>
                <a:ext uri="{FF2B5EF4-FFF2-40B4-BE49-F238E27FC236}">
                  <a16:creationId xmlns:a16="http://schemas.microsoft.com/office/drawing/2014/main" id="{EF90F48A-EBA1-47C0-8B10-A5254E31A047}"/>
                </a:ext>
              </a:extLst>
            </p:cNvPr>
            <p:cNvCxnSpPr/>
            <p:nvPr/>
          </p:nvCxnSpPr>
          <p:spPr>
            <a:xfrm>
              <a:off x="6329672" y="2757405"/>
              <a:ext cx="0" cy="35542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35" name="Connecteur droit avec flèche 134">
              <a:extLst>
                <a:ext uri="{FF2B5EF4-FFF2-40B4-BE49-F238E27FC236}">
                  <a16:creationId xmlns:a16="http://schemas.microsoft.com/office/drawing/2014/main" id="{9246671E-E2C6-432D-84FC-AAF3FE15CACC}"/>
                </a:ext>
              </a:extLst>
            </p:cNvPr>
            <p:cNvCxnSpPr/>
            <p:nvPr/>
          </p:nvCxnSpPr>
          <p:spPr>
            <a:xfrm rot="10800000" flipH="1" flipV="1">
              <a:off x="4361266" y="2577748"/>
              <a:ext cx="372413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sp>
          <p:nvSpPr>
            <p:cNvPr id="136" name="Flèche à trois pointes 348">
              <a:extLst>
                <a:ext uri="{FF2B5EF4-FFF2-40B4-BE49-F238E27FC236}">
                  <a16:creationId xmlns:a16="http://schemas.microsoft.com/office/drawing/2014/main" id="{C54B0243-0BE7-448B-9EC9-A6B052760437}"/>
                </a:ext>
              </a:extLst>
            </p:cNvPr>
            <p:cNvSpPr/>
            <p:nvPr/>
          </p:nvSpPr>
          <p:spPr>
            <a:xfrm rot="10800000">
              <a:off x="7686832" y="1286298"/>
              <a:ext cx="205715" cy="261647"/>
            </a:xfrm>
            <a:prstGeom prst="leftRightUpArrow">
              <a:avLst>
                <a:gd name="adj1" fmla="val 46602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137" name="Connecteur droit avec flèche 136">
              <a:extLst>
                <a:ext uri="{FF2B5EF4-FFF2-40B4-BE49-F238E27FC236}">
                  <a16:creationId xmlns:a16="http://schemas.microsoft.com/office/drawing/2014/main" id="{69460A2E-8F4C-46CF-A19A-443734F751F5}"/>
                </a:ext>
              </a:extLst>
            </p:cNvPr>
            <p:cNvCxnSpPr/>
            <p:nvPr/>
          </p:nvCxnSpPr>
          <p:spPr>
            <a:xfrm>
              <a:off x="7789690" y="1617855"/>
              <a:ext cx="0" cy="1350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sp>
          <p:nvSpPr>
            <p:cNvPr id="138" name="Flèche à trois pointes 361">
              <a:extLst>
                <a:ext uri="{FF2B5EF4-FFF2-40B4-BE49-F238E27FC236}">
                  <a16:creationId xmlns:a16="http://schemas.microsoft.com/office/drawing/2014/main" id="{869C4703-08B3-495F-A030-CCBEC86B6F29}"/>
                </a:ext>
              </a:extLst>
            </p:cNvPr>
            <p:cNvSpPr/>
            <p:nvPr/>
          </p:nvSpPr>
          <p:spPr>
            <a:xfrm rot="10800000">
              <a:off x="7873059" y="1109623"/>
              <a:ext cx="205715" cy="192026"/>
            </a:xfrm>
            <a:prstGeom prst="leftRightUpArrow">
              <a:avLst>
                <a:gd name="adj1" fmla="val 46602"/>
                <a:gd name="adj2" fmla="val 49088"/>
                <a:gd name="adj3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cxnSp>
          <p:nvCxnSpPr>
            <p:cNvPr id="139" name="Connecteur droit avec flèche 138">
              <a:extLst>
                <a:ext uri="{FF2B5EF4-FFF2-40B4-BE49-F238E27FC236}">
                  <a16:creationId xmlns:a16="http://schemas.microsoft.com/office/drawing/2014/main" id="{3987C70C-36F4-4D12-9E4C-0FB8D532E737}"/>
                </a:ext>
              </a:extLst>
            </p:cNvPr>
            <p:cNvCxnSpPr/>
            <p:nvPr/>
          </p:nvCxnSpPr>
          <p:spPr>
            <a:xfrm flipV="1">
              <a:off x="7979667" y="1498764"/>
              <a:ext cx="0" cy="23527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40" name="Connecteur droit avec flèche 139">
              <a:extLst>
                <a:ext uri="{FF2B5EF4-FFF2-40B4-BE49-F238E27FC236}">
                  <a16:creationId xmlns:a16="http://schemas.microsoft.com/office/drawing/2014/main" id="{D5334E7A-442A-4F14-8CD1-65A34BC18D73}"/>
                </a:ext>
              </a:extLst>
            </p:cNvPr>
            <p:cNvCxnSpPr/>
            <p:nvPr/>
          </p:nvCxnSpPr>
          <p:spPr>
            <a:xfrm>
              <a:off x="4346998" y="3179235"/>
              <a:ext cx="335193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id="{1BDB28CC-3C77-42D6-8ACF-DAAE65989D46}"/>
                </a:ext>
              </a:extLst>
            </p:cNvPr>
            <p:cNvCxnSpPr/>
            <p:nvPr/>
          </p:nvCxnSpPr>
          <p:spPr>
            <a:xfrm>
              <a:off x="7088568" y="3064938"/>
              <a:ext cx="335193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42" name="Connecteur droit avec flèche 141">
              <a:extLst>
                <a:ext uri="{FF2B5EF4-FFF2-40B4-BE49-F238E27FC236}">
                  <a16:creationId xmlns:a16="http://schemas.microsoft.com/office/drawing/2014/main" id="{78D1F64E-FDF7-4CFD-8370-29327DE643F1}"/>
                </a:ext>
              </a:extLst>
            </p:cNvPr>
            <p:cNvCxnSpPr/>
            <p:nvPr/>
          </p:nvCxnSpPr>
          <p:spPr>
            <a:xfrm flipV="1">
              <a:off x="3550853" y="3183716"/>
              <a:ext cx="0" cy="23527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43" name="Connecteur droit avec flèche 142">
              <a:extLst>
                <a:ext uri="{FF2B5EF4-FFF2-40B4-BE49-F238E27FC236}">
                  <a16:creationId xmlns:a16="http://schemas.microsoft.com/office/drawing/2014/main" id="{6D543E7D-8609-487A-974B-92DB7D304F0C}"/>
                </a:ext>
              </a:extLst>
            </p:cNvPr>
            <p:cNvCxnSpPr/>
            <p:nvPr/>
          </p:nvCxnSpPr>
          <p:spPr>
            <a:xfrm flipV="1">
              <a:off x="3550853" y="4948917"/>
              <a:ext cx="0" cy="23527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44" name="Connecteur droit avec flèche 143">
              <a:extLst>
                <a:ext uri="{FF2B5EF4-FFF2-40B4-BE49-F238E27FC236}">
                  <a16:creationId xmlns:a16="http://schemas.microsoft.com/office/drawing/2014/main" id="{D10B32FA-F0A9-4AB4-AB84-7A828FEFB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4221" y="2939891"/>
              <a:ext cx="256575" cy="42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45" name="Connecteur droit avec flèche 144">
              <a:extLst>
                <a:ext uri="{FF2B5EF4-FFF2-40B4-BE49-F238E27FC236}">
                  <a16:creationId xmlns:a16="http://schemas.microsoft.com/office/drawing/2014/main" id="{9019CC84-9772-4DDD-9132-4D704346C423}"/>
                </a:ext>
              </a:extLst>
            </p:cNvPr>
            <p:cNvCxnSpPr/>
            <p:nvPr/>
          </p:nvCxnSpPr>
          <p:spPr>
            <a:xfrm>
              <a:off x="8301385" y="2112935"/>
              <a:ext cx="202892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46" name="Connecteur droit avec flèche 145">
              <a:extLst>
                <a:ext uri="{FF2B5EF4-FFF2-40B4-BE49-F238E27FC236}">
                  <a16:creationId xmlns:a16="http://schemas.microsoft.com/office/drawing/2014/main" id="{912DDB1F-167B-4660-BC7C-BE902E812FB6}"/>
                </a:ext>
              </a:extLst>
            </p:cNvPr>
            <p:cNvCxnSpPr/>
            <p:nvPr/>
          </p:nvCxnSpPr>
          <p:spPr>
            <a:xfrm flipH="1">
              <a:off x="7015575" y="3470369"/>
              <a:ext cx="43746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47" name="Connecteur droit avec flèche 146">
              <a:extLst>
                <a:ext uri="{FF2B5EF4-FFF2-40B4-BE49-F238E27FC236}">
                  <a16:creationId xmlns:a16="http://schemas.microsoft.com/office/drawing/2014/main" id="{7E6F30DF-993F-4EF6-8533-34FC859C9B3B}"/>
                </a:ext>
              </a:extLst>
            </p:cNvPr>
            <p:cNvCxnSpPr/>
            <p:nvPr/>
          </p:nvCxnSpPr>
          <p:spPr>
            <a:xfrm flipH="1">
              <a:off x="4796128" y="3475505"/>
              <a:ext cx="43746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48" name="Connecteur droit avec flèche 147">
              <a:extLst>
                <a:ext uri="{FF2B5EF4-FFF2-40B4-BE49-F238E27FC236}">
                  <a16:creationId xmlns:a16="http://schemas.microsoft.com/office/drawing/2014/main" id="{845D247F-C7B0-4D89-BF4B-2CCEF8D9B322}"/>
                </a:ext>
              </a:extLst>
            </p:cNvPr>
            <p:cNvCxnSpPr/>
            <p:nvPr/>
          </p:nvCxnSpPr>
          <p:spPr>
            <a:xfrm flipH="1" flipV="1">
              <a:off x="2881551" y="1498764"/>
              <a:ext cx="2458" cy="71692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49" name="Connecteur droit avec flèche 148">
              <a:extLst>
                <a:ext uri="{FF2B5EF4-FFF2-40B4-BE49-F238E27FC236}">
                  <a16:creationId xmlns:a16="http://schemas.microsoft.com/office/drawing/2014/main" id="{85F74D22-E09E-4C64-8395-30BE4A451B5A}"/>
                </a:ext>
              </a:extLst>
            </p:cNvPr>
            <p:cNvCxnSpPr/>
            <p:nvPr/>
          </p:nvCxnSpPr>
          <p:spPr>
            <a:xfrm>
              <a:off x="2988997" y="3969033"/>
              <a:ext cx="77308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50" name="Connecteur droit avec flèche 149">
              <a:extLst>
                <a:ext uri="{FF2B5EF4-FFF2-40B4-BE49-F238E27FC236}">
                  <a16:creationId xmlns:a16="http://schemas.microsoft.com/office/drawing/2014/main" id="{2140B1BB-B40A-4483-832E-B14761542652}"/>
                </a:ext>
              </a:extLst>
            </p:cNvPr>
            <p:cNvCxnSpPr/>
            <p:nvPr/>
          </p:nvCxnSpPr>
          <p:spPr>
            <a:xfrm flipH="1">
              <a:off x="3348589" y="5970045"/>
              <a:ext cx="77308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B8932AAC-708E-4E1C-AF9F-DB15E992D8CE}"/>
                </a:ext>
              </a:extLst>
            </p:cNvPr>
            <p:cNvSpPr/>
            <p:nvPr/>
          </p:nvSpPr>
          <p:spPr>
            <a:xfrm>
              <a:off x="5163633" y="991604"/>
              <a:ext cx="1800000" cy="60587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Échangeur thermique interne </a:t>
              </a:r>
            </a:p>
          </p:txBody>
        </p:sp>
        <p:cxnSp>
          <p:nvCxnSpPr>
            <p:cNvPr id="152" name="Connecteur droit avec flèche 151">
              <a:extLst>
                <a:ext uri="{FF2B5EF4-FFF2-40B4-BE49-F238E27FC236}">
                  <a16:creationId xmlns:a16="http://schemas.microsoft.com/office/drawing/2014/main" id="{CC24BEB9-1D30-4955-B018-D2B8AB85BB59}"/>
                </a:ext>
              </a:extLst>
            </p:cNvPr>
            <p:cNvCxnSpPr/>
            <p:nvPr/>
          </p:nvCxnSpPr>
          <p:spPr>
            <a:xfrm flipH="1" flipV="1">
              <a:off x="7439608" y="1201731"/>
              <a:ext cx="379733" cy="34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53" name="Connecteur droit avec flèche 152">
              <a:extLst>
                <a:ext uri="{FF2B5EF4-FFF2-40B4-BE49-F238E27FC236}">
                  <a16:creationId xmlns:a16="http://schemas.microsoft.com/office/drawing/2014/main" id="{308AF665-23F5-4584-A6CE-A641A9170FEE}"/>
                </a:ext>
              </a:extLst>
            </p:cNvPr>
            <p:cNvCxnSpPr/>
            <p:nvPr/>
          </p:nvCxnSpPr>
          <p:spPr>
            <a:xfrm>
              <a:off x="8137875" y="3131066"/>
              <a:ext cx="0" cy="1350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DCD1FDE6-CC32-425A-BFAE-1948F66D7B66}"/>
                </a:ext>
              </a:extLst>
            </p:cNvPr>
            <p:cNvGrpSpPr/>
            <p:nvPr/>
          </p:nvGrpSpPr>
          <p:grpSpPr>
            <a:xfrm>
              <a:off x="2580524" y="2281851"/>
              <a:ext cx="548271" cy="254846"/>
              <a:chOff x="5974080" y="597438"/>
              <a:chExt cx="375920" cy="205202"/>
            </a:xfrm>
            <a:solidFill>
              <a:srgbClr val="ED7D31">
                <a:lumMod val="60000"/>
                <a:lumOff val="40000"/>
              </a:srgbClr>
            </a:solidFill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016F296F-DFEA-4FBA-A706-5767A349C7C8}"/>
                  </a:ext>
                </a:extLst>
              </p:cNvPr>
              <p:cNvSpPr/>
              <p:nvPr/>
            </p:nvSpPr>
            <p:spPr>
              <a:xfrm>
                <a:off x="5974080" y="622838"/>
                <a:ext cx="274320" cy="151323"/>
              </a:xfrm>
              <a:prstGeom prst="rect">
                <a:avLst/>
              </a:pr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0682857A-4873-4B91-ACB7-508AAF331F8E}"/>
                  </a:ext>
                </a:extLst>
              </p:cNvPr>
              <p:cNvSpPr/>
              <p:nvPr/>
            </p:nvSpPr>
            <p:spPr>
              <a:xfrm>
                <a:off x="6248400" y="597438"/>
                <a:ext cx="101600" cy="205202"/>
              </a:xfrm>
              <a:prstGeom prst="ellipse">
                <a:avLst/>
              </a:pr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55" name="Rectangle horizontal à deux flèches 158">
              <a:extLst>
                <a:ext uri="{FF2B5EF4-FFF2-40B4-BE49-F238E27FC236}">
                  <a16:creationId xmlns:a16="http://schemas.microsoft.com/office/drawing/2014/main" id="{EEE78361-74E9-4342-8D70-423C46A87A66}"/>
                </a:ext>
              </a:extLst>
            </p:cNvPr>
            <p:cNvSpPr/>
            <p:nvPr/>
          </p:nvSpPr>
          <p:spPr>
            <a:xfrm>
              <a:off x="8382312" y="1093719"/>
              <a:ext cx="380442" cy="217516"/>
            </a:xfrm>
            <a:prstGeom prst="leftRightArrowCallout">
              <a:avLst>
                <a:gd name="adj1" fmla="val 38220"/>
                <a:gd name="adj2" fmla="val 25000"/>
                <a:gd name="adj3" fmla="val 25000"/>
                <a:gd name="adj4" fmla="val 48123"/>
              </a:avLst>
            </a:prstGeom>
            <a:solidFill>
              <a:srgbClr val="FFFF00"/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156" name="Rectangle horizontal à deux flèches 162">
              <a:extLst>
                <a:ext uri="{FF2B5EF4-FFF2-40B4-BE49-F238E27FC236}">
                  <a16:creationId xmlns:a16="http://schemas.microsoft.com/office/drawing/2014/main" id="{B8533963-5F94-4271-B9AC-74F86BDB5140}"/>
                </a:ext>
              </a:extLst>
            </p:cNvPr>
            <p:cNvSpPr/>
            <p:nvPr/>
          </p:nvSpPr>
          <p:spPr>
            <a:xfrm rot="5400000">
              <a:off x="1965314" y="2235688"/>
              <a:ext cx="514258" cy="268754"/>
            </a:xfrm>
            <a:prstGeom prst="leftRightArrowCallout">
              <a:avLst>
                <a:gd name="adj1" fmla="val 38220"/>
                <a:gd name="adj2" fmla="val 25000"/>
                <a:gd name="adj3" fmla="val 25000"/>
                <a:gd name="adj4" fmla="val 48123"/>
              </a:avLst>
            </a:prstGeom>
            <a:solidFill>
              <a:srgbClr val="9DC3E6"/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grpSp>
          <p:nvGrpSpPr>
            <p:cNvPr id="157" name="Groupe 156">
              <a:extLst>
                <a:ext uri="{FF2B5EF4-FFF2-40B4-BE49-F238E27FC236}">
                  <a16:creationId xmlns:a16="http://schemas.microsoft.com/office/drawing/2014/main" id="{34114CD1-FA7B-423B-8483-C8359835F448}"/>
                </a:ext>
              </a:extLst>
            </p:cNvPr>
            <p:cNvGrpSpPr/>
            <p:nvPr/>
          </p:nvGrpSpPr>
          <p:grpSpPr>
            <a:xfrm rot="5400000">
              <a:off x="9036277" y="2421794"/>
              <a:ext cx="233225" cy="294203"/>
              <a:chOff x="8522173" y="1682531"/>
              <a:chExt cx="237315" cy="320409"/>
            </a:xfrm>
            <a:solidFill>
              <a:srgbClr val="FFC000">
                <a:lumMod val="60000"/>
                <a:lumOff val="40000"/>
              </a:srgbClr>
            </a:solidFill>
          </p:grpSpPr>
          <p:sp>
            <p:nvSpPr>
              <p:cNvPr id="182" name="Organigramme : Opération manuelle 181">
                <a:extLst>
                  <a:ext uri="{FF2B5EF4-FFF2-40B4-BE49-F238E27FC236}">
                    <a16:creationId xmlns:a16="http://schemas.microsoft.com/office/drawing/2014/main" id="{DE5BC556-B6F3-4696-AF3A-09B7EB6EA93D}"/>
                  </a:ext>
                </a:extLst>
              </p:cNvPr>
              <p:cNvSpPr/>
              <p:nvPr/>
            </p:nvSpPr>
            <p:spPr>
              <a:xfrm rot="16200000">
                <a:off x="8542630" y="1662074"/>
                <a:ext cx="196401" cy="237315"/>
              </a:xfrm>
              <a:prstGeom prst="flowChartManualOperation">
                <a:avLst/>
              </a:prstGeom>
              <a:grpFill/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Organigramme : Connecteur 182">
                <a:extLst>
                  <a:ext uri="{FF2B5EF4-FFF2-40B4-BE49-F238E27FC236}">
                    <a16:creationId xmlns:a16="http://schemas.microsoft.com/office/drawing/2014/main" id="{2DDA7BC0-955D-4BD1-84EE-0579723E5670}"/>
                  </a:ext>
                </a:extLst>
              </p:cNvPr>
              <p:cNvSpPr/>
              <p:nvPr/>
            </p:nvSpPr>
            <p:spPr>
              <a:xfrm>
                <a:off x="8560554" y="1846636"/>
                <a:ext cx="160528" cy="156304"/>
              </a:xfrm>
              <a:prstGeom prst="flowChartConnector">
                <a:avLst/>
              </a:prstGeom>
              <a:grpFill/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8" name="Groupe 157">
              <a:extLst>
                <a:ext uri="{FF2B5EF4-FFF2-40B4-BE49-F238E27FC236}">
                  <a16:creationId xmlns:a16="http://schemas.microsoft.com/office/drawing/2014/main" id="{B9BE1DCD-6279-45AC-864F-507A0F59FC14}"/>
                </a:ext>
              </a:extLst>
            </p:cNvPr>
            <p:cNvGrpSpPr/>
            <p:nvPr/>
          </p:nvGrpSpPr>
          <p:grpSpPr>
            <a:xfrm>
              <a:off x="7663750" y="1768794"/>
              <a:ext cx="548271" cy="254846"/>
              <a:chOff x="5974080" y="597438"/>
              <a:chExt cx="375920" cy="205202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52037AE1-AE56-48CC-91FF-27501B162672}"/>
                  </a:ext>
                </a:extLst>
              </p:cNvPr>
              <p:cNvSpPr/>
              <p:nvPr/>
            </p:nvSpPr>
            <p:spPr>
              <a:xfrm>
                <a:off x="5974080" y="622838"/>
                <a:ext cx="274320" cy="151323"/>
              </a:xfrm>
              <a:prstGeom prst="rect">
                <a:avLst/>
              </a:pr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922C751D-5939-44C9-89D1-8994B835A3C3}"/>
                  </a:ext>
                </a:extLst>
              </p:cNvPr>
              <p:cNvSpPr/>
              <p:nvPr/>
            </p:nvSpPr>
            <p:spPr>
              <a:xfrm>
                <a:off x="6248400" y="597438"/>
                <a:ext cx="101600" cy="205202"/>
              </a:xfrm>
              <a:prstGeom prst="ellipse">
                <a:avLst/>
              </a:pr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59" name="Connecteur droit avec flèche 158">
              <a:extLst>
                <a:ext uri="{FF2B5EF4-FFF2-40B4-BE49-F238E27FC236}">
                  <a16:creationId xmlns:a16="http://schemas.microsoft.com/office/drawing/2014/main" id="{65825953-2BD2-46DF-811E-4F60B38597DE}"/>
                </a:ext>
              </a:extLst>
            </p:cNvPr>
            <p:cNvCxnSpPr>
              <a:cxnSpLocks/>
              <a:stCxn id="156" idx="3"/>
            </p:cNvCxnSpPr>
            <p:nvPr/>
          </p:nvCxnSpPr>
          <p:spPr>
            <a:xfrm>
              <a:off x="2222444" y="2627194"/>
              <a:ext cx="2366" cy="190013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60" name="Connecteur droit 159">
              <a:extLst>
                <a:ext uri="{FF2B5EF4-FFF2-40B4-BE49-F238E27FC236}">
                  <a16:creationId xmlns:a16="http://schemas.microsoft.com/office/drawing/2014/main" id="{F0619ACE-BFC8-40B7-9F45-646DCE560DBE}"/>
                </a:ext>
              </a:extLst>
            </p:cNvPr>
            <p:cNvCxnSpPr/>
            <p:nvPr/>
          </p:nvCxnSpPr>
          <p:spPr>
            <a:xfrm>
              <a:off x="6899547" y="2362968"/>
              <a:ext cx="0" cy="1332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161" name="Connecteur droit avec flèche 160">
              <a:extLst>
                <a:ext uri="{FF2B5EF4-FFF2-40B4-BE49-F238E27FC236}">
                  <a16:creationId xmlns:a16="http://schemas.microsoft.com/office/drawing/2014/main" id="{26D6498F-89AD-44B5-8EE6-38B682BF1AD7}"/>
                </a:ext>
              </a:extLst>
            </p:cNvPr>
            <p:cNvCxnSpPr/>
            <p:nvPr/>
          </p:nvCxnSpPr>
          <p:spPr>
            <a:xfrm flipV="1">
              <a:off x="6899547" y="2853382"/>
              <a:ext cx="0" cy="35542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62" name="Connecteur droit avec flèche 161">
              <a:extLst>
                <a:ext uri="{FF2B5EF4-FFF2-40B4-BE49-F238E27FC236}">
                  <a16:creationId xmlns:a16="http://schemas.microsoft.com/office/drawing/2014/main" id="{2D92EB34-4D6B-4B65-811B-64B077E393FD}"/>
                </a:ext>
              </a:extLst>
            </p:cNvPr>
            <p:cNvCxnSpPr/>
            <p:nvPr/>
          </p:nvCxnSpPr>
          <p:spPr>
            <a:xfrm>
              <a:off x="6974908" y="4100057"/>
              <a:ext cx="254559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  <a:headEnd type="none"/>
              <a:tailEnd type="stealth" w="med" len="med"/>
            </a:ln>
            <a:effectLst/>
          </p:spPr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EAB48BB6-F9FC-4890-A2EE-2DD7092EF532}"/>
                </a:ext>
              </a:extLst>
            </p:cNvPr>
            <p:cNvCxnSpPr/>
            <p:nvPr/>
          </p:nvCxnSpPr>
          <p:spPr>
            <a:xfrm>
              <a:off x="2699747" y="2512560"/>
              <a:ext cx="0" cy="288000"/>
            </a:xfrm>
            <a:prstGeom prst="line">
              <a:avLst/>
            </a:prstGeom>
            <a:noFill/>
            <a:ln w="889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</p:spPr>
        </p:cxn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3617B5A-4AA7-41E4-87AE-0DA1E136E625}"/>
                </a:ext>
              </a:extLst>
            </p:cNvPr>
            <p:cNvSpPr/>
            <p:nvPr/>
          </p:nvSpPr>
          <p:spPr>
            <a:xfrm>
              <a:off x="2479935" y="4130935"/>
              <a:ext cx="614836" cy="121367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vert270"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Évaporateur / Condenseur</a:t>
              </a:r>
            </a:p>
          </p:txBody>
        </p:sp>
        <p:sp>
          <p:nvSpPr>
            <p:cNvPr id="165" name="Rectangle à coins arrondis 11">
              <a:extLst>
                <a:ext uri="{FF2B5EF4-FFF2-40B4-BE49-F238E27FC236}">
                  <a16:creationId xmlns:a16="http://schemas.microsoft.com/office/drawing/2014/main" id="{5C6D6952-B4F1-44F2-A4FE-708F177459C8}"/>
                </a:ext>
              </a:extLst>
            </p:cNvPr>
            <p:cNvSpPr/>
            <p:nvPr/>
          </p:nvSpPr>
          <p:spPr>
            <a:xfrm>
              <a:off x="6202026" y="3750376"/>
              <a:ext cx="1027440" cy="623729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Condenseur à eau</a:t>
              </a:r>
            </a:p>
          </p:txBody>
        </p:sp>
        <p:sp>
          <p:nvSpPr>
            <p:cNvPr id="166" name="Organigramme : Disque magnétique 165">
              <a:extLst>
                <a:ext uri="{FF2B5EF4-FFF2-40B4-BE49-F238E27FC236}">
                  <a16:creationId xmlns:a16="http://schemas.microsoft.com/office/drawing/2014/main" id="{DFB3166A-EA3D-44FD-B038-E909EC271483}"/>
                </a:ext>
              </a:extLst>
            </p:cNvPr>
            <p:cNvSpPr/>
            <p:nvPr/>
          </p:nvSpPr>
          <p:spPr>
            <a:xfrm>
              <a:off x="6818817" y="3560114"/>
              <a:ext cx="151477" cy="373676"/>
            </a:xfrm>
            <a:prstGeom prst="flowChartMagneticDisk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167" name="Rectangle à coins arrondis 9">
              <a:extLst>
                <a:ext uri="{FF2B5EF4-FFF2-40B4-BE49-F238E27FC236}">
                  <a16:creationId xmlns:a16="http://schemas.microsoft.com/office/drawing/2014/main" id="{58B67DE4-A28E-43DB-B1B3-7F48684D01BC}"/>
                </a:ext>
              </a:extLst>
            </p:cNvPr>
            <p:cNvSpPr/>
            <p:nvPr/>
          </p:nvSpPr>
          <p:spPr>
            <a:xfrm>
              <a:off x="2242937" y="5759084"/>
              <a:ext cx="900000" cy="539999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Pompe</a:t>
              </a:r>
            </a:p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BT°</a:t>
              </a:r>
            </a:p>
          </p:txBody>
        </p:sp>
        <p:sp>
          <p:nvSpPr>
            <p:cNvPr id="168" name="Rectangle à coins arrondis 9">
              <a:extLst>
                <a:ext uri="{FF2B5EF4-FFF2-40B4-BE49-F238E27FC236}">
                  <a16:creationId xmlns:a16="http://schemas.microsoft.com/office/drawing/2014/main" id="{39652539-975D-4B03-A403-69E5143BA2C4}"/>
                </a:ext>
              </a:extLst>
            </p:cNvPr>
            <p:cNvSpPr/>
            <p:nvPr/>
          </p:nvSpPr>
          <p:spPr>
            <a:xfrm>
              <a:off x="4763612" y="2337512"/>
              <a:ext cx="1052247" cy="539999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Compresseur</a:t>
              </a:r>
            </a:p>
          </p:txBody>
        </p:sp>
        <p:sp>
          <p:nvSpPr>
            <p:cNvPr id="169" name="Rectangle à coins arrondis 9">
              <a:extLst>
                <a:ext uri="{FF2B5EF4-FFF2-40B4-BE49-F238E27FC236}">
                  <a16:creationId xmlns:a16="http://schemas.microsoft.com/office/drawing/2014/main" id="{605FAD10-5782-4C66-8F82-4CFA85675448}"/>
                </a:ext>
              </a:extLst>
            </p:cNvPr>
            <p:cNvSpPr/>
            <p:nvPr/>
          </p:nvSpPr>
          <p:spPr>
            <a:xfrm>
              <a:off x="3799688" y="4969023"/>
              <a:ext cx="900000" cy="5400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Onduleur e-Moteur</a:t>
              </a:r>
            </a:p>
          </p:txBody>
        </p:sp>
        <p:sp>
          <p:nvSpPr>
            <p:cNvPr id="170" name="Rectangle à coins arrondis 9">
              <a:extLst>
                <a:ext uri="{FF2B5EF4-FFF2-40B4-BE49-F238E27FC236}">
                  <a16:creationId xmlns:a16="http://schemas.microsoft.com/office/drawing/2014/main" id="{4A50ECF3-79AB-41D2-B17E-25623A5456A6}"/>
                </a:ext>
              </a:extLst>
            </p:cNvPr>
            <p:cNvSpPr/>
            <p:nvPr/>
          </p:nvSpPr>
          <p:spPr>
            <a:xfrm>
              <a:off x="5063460" y="3900567"/>
              <a:ext cx="900000" cy="5400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Pompe</a:t>
              </a:r>
            </a:p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HT°</a:t>
              </a:r>
            </a:p>
          </p:txBody>
        </p:sp>
        <p:sp>
          <p:nvSpPr>
            <p:cNvPr id="171" name="Rectangle à coins arrondis 9">
              <a:extLst>
                <a:ext uri="{FF2B5EF4-FFF2-40B4-BE49-F238E27FC236}">
                  <a16:creationId xmlns:a16="http://schemas.microsoft.com/office/drawing/2014/main" id="{FCD2B7CA-A2F1-4803-8FB8-05CA30447065}"/>
                </a:ext>
              </a:extLst>
            </p:cNvPr>
            <p:cNvSpPr/>
            <p:nvPr/>
          </p:nvSpPr>
          <p:spPr>
            <a:xfrm>
              <a:off x="8177611" y="2312143"/>
              <a:ext cx="764747" cy="539999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Batterie traction</a:t>
              </a:r>
            </a:p>
          </p:txBody>
        </p:sp>
        <p:sp>
          <p:nvSpPr>
            <p:cNvPr id="172" name="Rectangle à coins arrondis 8">
              <a:extLst>
                <a:ext uri="{FF2B5EF4-FFF2-40B4-BE49-F238E27FC236}">
                  <a16:creationId xmlns:a16="http://schemas.microsoft.com/office/drawing/2014/main" id="{8C428A04-BD81-4E04-99AC-82CB72D8E492}"/>
                </a:ext>
              </a:extLst>
            </p:cNvPr>
            <p:cNvSpPr/>
            <p:nvPr/>
          </p:nvSpPr>
          <p:spPr>
            <a:xfrm>
              <a:off x="7498727" y="1990138"/>
              <a:ext cx="703385" cy="288000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Chiller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49E7306-CE75-4790-90A8-E44192F6BD6E}"/>
                </a:ext>
              </a:extLst>
            </p:cNvPr>
            <p:cNvSpPr/>
            <p:nvPr/>
          </p:nvSpPr>
          <p:spPr>
            <a:xfrm>
              <a:off x="7009394" y="2341105"/>
              <a:ext cx="720000" cy="504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fr-FR" sz="900" kern="0" dirty="0">
                  <a:solidFill>
                    <a:srgbClr val="272B35"/>
                  </a:solidFill>
                  <a:latin typeface="Calibri" panose="020F0502020204030204"/>
                </a:rPr>
                <a:t>Pompe TBT°</a:t>
              </a:r>
            </a:p>
          </p:txBody>
        </p:sp>
        <p:sp>
          <p:nvSpPr>
            <p:cNvPr id="174" name="Flèche à trois pointes 122">
              <a:extLst>
                <a:ext uri="{FF2B5EF4-FFF2-40B4-BE49-F238E27FC236}">
                  <a16:creationId xmlns:a16="http://schemas.microsoft.com/office/drawing/2014/main" id="{05BDF019-521C-4DEA-80F5-2F01BF9EEFEB}"/>
                </a:ext>
              </a:extLst>
            </p:cNvPr>
            <p:cNvSpPr/>
            <p:nvPr/>
          </p:nvSpPr>
          <p:spPr>
            <a:xfrm rot="10800000">
              <a:off x="8686870" y="5084566"/>
              <a:ext cx="205715" cy="261647"/>
            </a:xfrm>
            <a:prstGeom prst="leftRightUpArrow">
              <a:avLst>
                <a:gd name="adj1" fmla="val 41045"/>
                <a:gd name="adj2" fmla="val 49088"/>
                <a:gd name="adj3" fmla="val 0"/>
              </a:avLst>
            </a:prstGeom>
            <a:solidFill>
              <a:srgbClr val="7F7F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175" name="Arc 174">
              <a:extLst>
                <a:ext uri="{FF2B5EF4-FFF2-40B4-BE49-F238E27FC236}">
                  <a16:creationId xmlns:a16="http://schemas.microsoft.com/office/drawing/2014/main" id="{816EF2DB-AB6D-4731-8E75-4EE9B98E8562}"/>
                </a:ext>
              </a:extLst>
            </p:cNvPr>
            <p:cNvSpPr/>
            <p:nvPr/>
          </p:nvSpPr>
          <p:spPr>
            <a:xfrm rot="5400000">
              <a:off x="9117594" y="3440069"/>
              <a:ext cx="396000" cy="216000"/>
            </a:xfrm>
            <a:prstGeom prst="arc">
              <a:avLst>
                <a:gd name="adj1" fmla="val 16200000"/>
                <a:gd name="adj2" fmla="val 5985441"/>
              </a:avLst>
            </a:prstGeom>
            <a:noFill/>
            <a:ln w="76200" cap="flat" cmpd="sng" algn="ctr">
              <a:solidFill>
                <a:srgbClr val="0066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fr-FR" sz="1350" kern="0" dirty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grpSp>
          <p:nvGrpSpPr>
            <p:cNvPr id="176" name="Groupe 175">
              <a:extLst>
                <a:ext uri="{FF2B5EF4-FFF2-40B4-BE49-F238E27FC236}">
                  <a16:creationId xmlns:a16="http://schemas.microsoft.com/office/drawing/2014/main" id="{B23EE986-C5B4-403A-A50E-811120B3BC4C}"/>
                </a:ext>
              </a:extLst>
            </p:cNvPr>
            <p:cNvGrpSpPr/>
            <p:nvPr/>
          </p:nvGrpSpPr>
          <p:grpSpPr>
            <a:xfrm>
              <a:off x="8943302" y="2906619"/>
              <a:ext cx="756000" cy="1982573"/>
              <a:chOff x="8943302" y="3022359"/>
              <a:chExt cx="756000" cy="1982573"/>
            </a:xfrm>
          </p:grpSpPr>
          <p:sp>
            <p:nvSpPr>
              <p:cNvPr id="177" name="Rectangle à coins arrondis 7">
                <a:extLst>
                  <a:ext uri="{FF2B5EF4-FFF2-40B4-BE49-F238E27FC236}">
                    <a16:creationId xmlns:a16="http://schemas.microsoft.com/office/drawing/2014/main" id="{3EAF5289-05D4-4AEB-8DEB-94E6EB91B01E}"/>
                  </a:ext>
                </a:extLst>
              </p:cNvPr>
              <p:cNvSpPr/>
              <p:nvPr/>
            </p:nvSpPr>
            <p:spPr>
              <a:xfrm>
                <a:off x="8987817" y="4029573"/>
                <a:ext cx="684000" cy="951831"/>
              </a:xfrm>
              <a:prstGeom prst="roundRect">
                <a:avLst/>
              </a:prstGeom>
              <a:solidFill>
                <a:sysClr val="window" lastClr="FFFFFF">
                  <a:lumMod val="85000"/>
                  <a:alpha val="90000"/>
                </a:sys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vert270" rtlCol="0" anchor="ctr"/>
              <a:lstStyle/>
              <a:p>
                <a:pPr algn="ctr" defTabSz="514350">
                  <a:defRPr/>
                </a:pPr>
                <a:r>
                  <a:rPr lang="fr-FR" sz="900" kern="0" dirty="0">
                    <a:solidFill>
                      <a:srgbClr val="272B35"/>
                    </a:solidFill>
                    <a:latin typeface="Calibri" panose="020F0502020204030204"/>
                  </a:rPr>
                  <a:t>Aérotherme</a:t>
                </a:r>
              </a:p>
            </p:txBody>
          </p:sp>
          <p:sp>
            <p:nvSpPr>
              <p:cNvPr id="178" name="Rectangle à coins arrondis 7">
                <a:extLst>
                  <a:ext uri="{FF2B5EF4-FFF2-40B4-BE49-F238E27FC236}">
                    <a16:creationId xmlns:a16="http://schemas.microsoft.com/office/drawing/2014/main" id="{7E890CE8-F91F-41CC-BE82-2DA06C68C8B4}"/>
                  </a:ext>
                </a:extLst>
              </p:cNvPr>
              <p:cNvSpPr/>
              <p:nvPr/>
            </p:nvSpPr>
            <p:spPr>
              <a:xfrm>
                <a:off x="8943302" y="3022359"/>
                <a:ext cx="756000" cy="1982573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ysDash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514350">
                  <a:defRPr/>
                </a:pPr>
                <a:endParaRPr lang="fr-FR" sz="1350" kern="0" dirty="0">
                  <a:solidFill>
                    <a:srgbClr val="272B35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Rectangle à coins arrondis 7">
                <a:extLst>
                  <a:ext uri="{FF2B5EF4-FFF2-40B4-BE49-F238E27FC236}">
                    <a16:creationId xmlns:a16="http://schemas.microsoft.com/office/drawing/2014/main" id="{866E1573-C984-4473-9EC3-3394578D8620}"/>
                  </a:ext>
                </a:extLst>
              </p:cNvPr>
              <p:cNvSpPr/>
              <p:nvPr/>
            </p:nvSpPr>
            <p:spPr>
              <a:xfrm>
                <a:off x="8985612" y="3055631"/>
                <a:ext cx="684000" cy="969688"/>
              </a:xfrm>
              <a:prstGeom prst="roundRect">
                <a:avLst/>
              </a:prstGeom>
              <a:solidFill>
                <a:sysClr val="window" lastClr="FFFFFF">
                  <a:lumMod val="85000"/>
                  <a:alpha val="90000"/>
                </a:sys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vert270" rtlCol="0" anchor="ctr"/>
              <a:lstStyle/>
              <a:p>
                <a:pPr algn="ctr" defTabSz="514350">
                  <a:defRPr/>
                </a:pPr>
                <a:r>
                  <a:rPr lang="fr-FR" sz="900" kern="0" dirty="0">
                    <a:solidFill>
                      <a:srgbClr val="272B35"/>
                    </a:solidFill>
                    <a:latin typeface="Calibri" panose="020F0502020204030204"/>
                  </a:rPr>
                  <a:t>Évaporateur</a:t>
                </a:r>
              </a:p>
            </p:txBody>
          </p:sp>
        </p:grp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BDF32A6D-FD81-4D48-BA55-451D219E7CC0}"/>
              </a:ext>
            </a:extLst>
          </p:cNvPr>
          <p:cNvSpPr/>
          <p:nvPr/>
        </p:nvSpPr>
        <p:spPr>
          <a:xfrm>
            <a:off x="2813323" y="4396985"/>
            <a:ext cx="995145" cy="29444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fr-FR" sz="788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Boucle</a:t>
            </a:r>
          </a:p>
          <a:p>
            <a:pPr algn="ctr" defTabSz="514350"/>
            <a:r>
              <a:rPr lang="fr-FR" sz="788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Basse Température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D0A19A4-5A2D-4E99-9283-9FF16AB61A08}"/>
              </a:ext>
            </a:extLst>
          </p:cNvPr>
          <p:cNvSpPr/>
          <p:nvPr/>
        </p:nvSpPr>
        <p:spPr>
          <a:xfrm>
            <a:off x="5579904" y="3792128"/>
            <a:ext cx="2459596" cy="29444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fr-FR" sz="788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Boucle</a:t>
            </a:r>
          </a:p>
          <a:p>
            <a:pPr algn="ctr" defTabSz="514350"/>
            <a:r>
              <a:rPr lang="fr-FR" sz="788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Haute Température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50E550A-436C-4BDD-AD53-A86D9F29CCCD}"/>
              </a:ext>
            </a:extLst>
          </p:cNvPr>
          <p:cNvSpPr/>
          <p:nvPr/>
        </p:nvSpPr>
        <p:spPr>
          <a:xfrm>
            <a:off x="7250314" y="1561913"/>
            <a:ext cx="686150" cy="415692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fr-FR" sz="788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Boucle Très </a:t>
            </a:r>
          </a:p>
          <a:p>
            <a:pPr algn="ctr" defTabSz="514350"/>
            <a:r>
              <a:rPr lang="fr-FR" sz="788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Basse Température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6540319-F584-4326-B772-B1E53E508D01}"/>
              </a:ext>
            </a:extLst>
          </p:cNvPr>
          <p:cNvSpPr/>
          <p:nvPr/>
        </p:nvSpPr>
        <p:spPr>
          <a:xfrm>
            <a:off x="4756455" y="1709437"/>
            <a:ext cx="898964" cy="29444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fr-FR" sz="788" dirty="0">
                <a:ln w="22225">
                  <a:noFill/>
                  <a:prstDash val="solid"/>
                </a:ln>
                <a:solidFill>
                  <a:srgbClr val="272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frigorigène</a:t>
            </a:r>
          </a:p>
          <a:p>
            <a:pPr algn="ctr" defTabSz="514350"/>
            <a:r>
              <a:rPr lang="fr-FR" sz="788" dirty="0">
                <a:ln w="22225">
                  <a:noFill/>
                  <a:prstDash val="solid"/>
                </a:ln>
                <a:solidFill>
                  <a:srgbClr val="272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pompe à chaleur</a:t>
            </a:r>
          </a:p>
        </p:txBody>
      </p:sp>
      <p:sp>
        <p:nvSpPr>
          <p:cNvPr id="196" name="Rectangle à coins arrondis 191">
            <a:extLst>
              <a:ext uri="{FF2B5EF4-FFF2-40B4-BE49-F238E27FC236}">
                <a16:creationId xmlns:a16="http://schemas.microsoft.com/office/drawing/2014/main" id="{9A5BAA8E-E3D6-4FCA-9D73-57B464547264}"/>
              </a:ext>
            </a:extLst>
          </p:cNvPr>
          <p:cNvSpPr/>
          <p:nvPr/>
        </p:nvSpPr>
        <p:spPr>
          <a:xfrm>
            <a:off x="1702946" y="858176"/>
            <a:ext cx="870750" cy="2543214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508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>
              <a:defRPr/>
            </a:pPr>
            <a:endParaRPr lang="fr-FR" sz="1013" kern="0">
              <a:solidFill>
                <a:srgbClr val="272B35"/>
              </a:solidFill>
              <a:latin typeface="Calibri" panose="020F0502020204030204"/>
            </a:endParaRPr>
          </a:p>
        </p:txBody>
      </p:sp>
      <p:sp>
        <p:nvSpPr>
          <p:cNvPr id="197" name="Rectangle horizontal à deux flèches 192">
            <a:extLst>
              <a:ext uri="{FF2B5EF4-FFF2-40B4-BE49-F238E27FC236}">
                <a16:creationId xmlns:a16="http://schemas.microsoft.com/office/drawing/2014/main" id="{41F1F6CA-BDF8-4901-BB79-AE78A11C2CAF}"/>
              </a:ext>
            </a:extLst>
          </p:cNvPr>
          <p:cNvSpPr/>
          <p:nvPr/>
        </p:nvSpPr>
        <p:spPr>
          <a:xfrm>
            <a:off x="1901553" y="960633"/>
            <a:ext cx="285332" cy="163137"/>
          </a:xfrm>
          <a:prstGeom prst="leftRightArrowCallout">
            <a:avLst>
              <a:gd name="adj1" fmla="val 38220"/>
              <a:gd name="adj2" fmla="val 25000"/>
              <a:gd name="adj3" fmla="val 25000"/>
              <a:gd name="adj4" fmla="val 48123"/>
            </a:avLst>
          </a:prstGeom>
          <a:solidFill>
            <a:srgbClr val="FFFF00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>
              <a:defRPr/>
            </a:pPr>
            <a:endParaRPr lang="fr-FR" sz="1013" kern="0">
              <a:solidFill>
                <a:srgbClr val="272B35"/>
              </a:solidFill>
              <a:latin typeface="Calibri" panose="020F0502020204030204"/>
            </a:endParaRPr>
          </a:p>
        </p:txBody>
      </p:sp>
      <p:sp>
        <p:nvSpPr>
          <p:cNvPr id="198" name="ZoneTexte 194">
            <a:extLst>
              <a:ext uri="{FF2B5EF4-FFF2-40B4-BE49-F238E27FC236}">
                <a16:creationId xmlns:a16="http://schemas.microsoft.com/office/drawing/2014/main" id="{EC62EBEF-4B15-4A96-83A6-C746605835DB}"/>
              </a:ext>
            </a:extLst>
          </p:cNvPr>
          <p:cNvSpPr txBox="1"/>
          <p:nvPr/>
        </p:nvSpPr>
        <p:spPr>
          <a:xfrm>
            <a:off x="1697497" y="852621"/>
            <a:ext cx="6966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fr-FR" sz="675" dirty="0">
                <a:solidFill>
                  <a:srgbClr val="272B35"/>
                </a:solidFill>
                <a:latin typeface="Calibri" panose="020F0502020204030204"/>
              </a:rPr>
              <a:t>Valve</a:t>
            </a:r>
          </a:p>
        </p:txBody>
      </p:sp>
      <p:sp>
        <p:nvSpPr>
          <p:cNvPr id="199" name="Rectangle horizontal à deux flèches 195">
            <a:extLst>
              <a:ext uri="{FF2B5EF4-FFF2-40B4-BE49-F238E27FC236}">
                <a16:creationId xmlns:a16="http://schemas.microsoft.com/office/drawing/2014/main" id="{32207E06-70B2-4711-B803-C4DEE5443BE3}"/>
              </a:ext>
            </a:extLst>
          </p:cNvPr>
          <p:cNvSpPr/>
          <p:nvPr/>
        </p:nvSpPr>
        <p:spPr>
          <a:xfrm rot="5400000">
            <a:off x="1910133" y="1314385"/>
            <a:ext cx="264179" cy="181313"/>
          </a:xfrm>
          <a:prstGeom prst="leftRightArrowCallout">
            <a:avLst>
              <a:gd name="adj1" fmla="val 38220"/>
              <a:gd name="adj2" fmla="val 25000"/>
              <a:gd name="adj3" fmla="val 25000"/>
              <a:gd name="adj4" fmla="val 48123"/>
            </a:avLst>
          </a:prstGeom>
          <a:solidFill>
            <a:srgbClr val="5B9BD5">
              <a:lumMod val="60000"/>
              <a:lumOff val="40000"/>
            </a:srgb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>
              <a:defRPr/>
            </a:pPr>
            <a:endParaRPr lang="fr-FR" sz="1013" kern="0">
              <a:solidFill>
                <a:srgbClr val="272B35"/>
              </a:solidFill>
              <a:latin typeface="Calibri" panose="020F0502020204030204"/>
            </a:endParaRPr>
          </a:p>
        </p:txBody>
      </p:sp>
      <p:sp>
        <p:nvSpPr>
          <p:cNvPr id="200" name="ZoneTexte 196">
            <a:extLst>
              <a:ext uri="{FF2B5EF4-FFF2-40B4-BE49-F238E27FC236}">
                <a16:creationId xmlns:a16="http://schemas.microsoft.com/office/drawing/2014/main" id="{FEA4F827-39EC-4475-9812-C89D91AF65C6}"/>
              </a:ext>
            </a:extLst>
          </p:cNvPr>
          <p:cNvSpPr txBox="1"/>
          <p:nvPr/>
        </p:nvSpPr>
        <p:spPr>
          <a:xfrm>
            <a:off x="1697496" y="1176657"/>
            <a:ext cx="67642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fr-FR" sz="675" dirty="0">
                <a:solidFill>
                  <a:srgbClr val="272B35"/>
                </a:solidFill>
                <a:latin typeface="Calibri" panose="020F0502020204030204"/>
              </a:rPr>
              <a:t>Vanne</a:t>
            </a:r>
          </a:p>
        </p:txBody>
      </p:sp>
      <p:grpSp>
        <p:nvGrpSpPr>
          <p:cNvPr id="201" name="Groupe 197">
            <a:extLst>
              <a:ext uri="{FF2B5EF4-FFF2-40B4-BE49-F238E27FC236}">
                <a16:creationId xmlns:a16="http://schemas.microsoft.com/office/drawing/2014/main" id="{40BEB126-FAC6-4F54-BC8D-E520DBDDD23B}"/>
              </a:ext>
            </a:extLst>
          </p:cNvPr>
          <p:cNvGrpSpPr/>
          <p:nvPr/>
        </p:nvGrpSpPr>
        <p:grpSpPr>
          <a:xfrm>
            <a:off x="1775682" y="1687600"/>
            <a:ext cx="411203" cy="191135"/>
            <a:chOff x="5974080" y="597438"/>
            <a:chExt cx="375920" cy="205202"/>
          </a:xfrm>
          <a:solidFill>
            <a:srgbClr val="70AD47">
              <a:lumMod val="40000"/>
              <a:lumOff val="60000"/>
            </a:srgbClr>
          </a:solidFill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16383A3-EE04-4968-A3BB-C0B1CBA37E15}"/>
                </a:ext>
              </a:extLst>
            </p:cNvPr>
            <p:cNvSpPr/>
            <p:nvPr/>
          </p:nvSpPr>
          <p:spPr>
            <a:xfrm>
              <a:off x="5974080" y="622838"/>
              <a:ext cx="274320" cy="151323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203" name="Ellipse 199">
              <a:extLst>
                <a:ext uri="{FF2B5EF4-FFF2-40B4-BE49-F238E27FC236}">
                  <a16:creationId xmlns:a16="http://schemas.microsoft.com/office/drawing/2014/main" id="{39E54645-3E73-4CF6-847C-71C930FE09B5}"/>
                </a:ext>
              </a:extLst>
            </p:cNvPr>
            <p:cNvSpPr/>
            <p:nvPr/>
          </p:nvSpPr>
          <p:spPr>
            <a:xfrm>
              <a:off x="6248400" y="597438"/>
              <a:ext cx="101600" cy="205202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</p:grpSp>
      <p:grpSp>
        <p:nvGrpSpPr>
          <p:cNvPr id="204" name="Groupe 201">
            <a:extLst>
              <a:ext uri="{FF2B5EF4-FFF2-40B4-BE49-F238E27FC236}">
                <a16:creationId xmlns:a16="http://schemas.microsoft.com/office/drawing/2014/main" id="{64ACBB49-26EE-4CDE-9899-2BC1E5CDE18E}"/>
              </a:ext>
            </a:extLst>
          </p:cNvPr>
          <p:cNvGrpSpPr/>
          <p:nvPr/>
        </p:nvGrpSpPr>
        <p:grpSpPr>
          <a:xfrm>
            <a:off x="1775682" y="2119648"/>
            <a:ext cx="411203" cy="191135"/>
            <a:chOff x="5974080" y="597438"/>
            <a:chExt cx="375920" cy="205202"/>
          </a:xfrm>
          <a:solidFill>
            <a:srgbClr val="ED7D31">
              <a:lumMod val="60000"/>
              <a:lumOff val="40000"/>
            </a:srgbClr>
          </a:solidFill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86FD6FCD-4F22-4696-8FAC-0FC9BC7339B2}"/>
                </a:ext>
              </a:extLst>
            </p:cNvPr>
            <p:cNvSpPr/>
            <p:nvPr/>
          </p:nvSpPr>
          <p:spPr>
            <a:xfrm>
              <a:off x="5974080" y="622838"/>
              <a:ext cx="274320" cy="151323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206" name="Ellipse 204">
              <a:extLst>
                <a:ext uri="{FF2B5EF4-FFF2-40B4-BE49-F238E27FC236}">
                  <a16:creationId xmlns:a16="http://schemas.microsoft.com/office/drawing/2014/main" id="{E07CE174-9434-4D15-B7D0-0525D81F283E}"/>
                </a:ext>
              </a:extLst>
            </p:cNvPr>
            <p:cNvSpPr/>
            <p:nvPr/>
          </p:nvSpPr>
          <p:spPr>
            <a:xfrm>
              <a:off x="6248400" y="597438"/>
              <a:ext cx="101600" cy="205202"/>
            </a:xfrm>
            <a:prstGeom prst="ellipse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</p:grpSp>
      <p:sp>
        <p:nvSpPr>
          <p:cNvPr id="207" name="ZoneTexte 207">
            <a:extLst>
              <a:ext uri="{FF2B5EF4-FFF2-40B4-BE49-F238E27FC236}">
                <a16:creationId xmlns:a16="http://schemas.microsoft.com/office/drawing/2014/main" id="{83D113CB-322E-41F9-80A7-B038B0F8D335}"/>
              </a:ext>
            </a:extLst>
          </p:cNvPr>
          <p:cNvSpPr txBox="1"/>
          <p:nvPr/>
        </p:nvSpPr>
        <p:spPr>
          <a:xfrm>
            <a:off x="1697497" y="1554699"/>
            <a:ext cx="602036" cy="17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lnSpc>
                <a:spcPts val="563"/>
              </a:lnSpc>
            </a:pPr>
            <a:r>
              <a:rPr lang="fr-FR" sz="675" dirty="0">
                <a:solidFill>
                  <a:srgbClr val="272B35"/>
                </a:solidFill>
                <a:latin typeface="Calibri" panose="020F0502020204030204"/>
              </a:rPr>
              <a:t>Chiller</a:t>
            </a:r>
          </a:p>
        </p:txBody>
      </p:sp>
      <p:sp>
        <p:nvSpPr>
          <p:cNvPr id="208" name="ZoneTexte 208">
            <a:extLst>
              <a:ext uri="{FF2B5EF4-FFF2-40B4-BE49-F238E27FC236}">
                <a16:creationId xmlns:a16="http://schemas.microsoft.com/office/drawing/2014/main" id="{C6AE2FDC-763D-4256-B45D-6BFACFB654BE}"/>
              </a:ext>
            </a:extLst>
          </p:cNvPr>
          <p:cNvSpPr txBox="1"/>
          <p:nvPr/>
        </p:nvSpPr>
        <p:spPr>
          <a:xfrm>
            <a:off x="1697497" y="1932741"/>
            <a:ext cx="860366" cy="32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lnSpc>
                <a:spcPts val="563"/>
              </a:lnSpc>
            </a:pPr>
            <a:r>
              <a:rPr lang="fr-FR" sz="675" dirty="0">
                <a:solidFill>
                  <a:srgbClr val="272B35"/>
                </a:solidFill>
                <a:latin typeface="Calibri" panose="020F0502020204030204"/>
              </a:rPr>
              <a:t>Détendeur thermostatique TXV</a:t>
            </a:r>
          </a:p>
        </p:txBody>
      </p:sp>
      <p:grpSp>
        <p:nvGrpSpPr>
          <p:cNvPr id="209" name="Groupe 209">
            <a:extLst>
              <a:ext uri="{FF2B5EF4-FFF2-40B4-BE49-F238E27FC236}">
                <a16:creationId xmlns:a16="http://schemas.microsoft.com/office/drawing/2014/main" id="{3E24B1DB-D31F-4BC3-AA09-C2017658604C}"/>
              </a:ext>
            </a:extLst>
          </p:cNvPr>
          <p:cNvGrpSpPr/>
          <p:nvPr/>
        </p:nvGrpSpPr>
        <p:grpSpPr>
          <a:xfrm rot="5400000">
            <a:off x="1890480" y="2557946"/>
            <a:ext cx="174919" cy="220653"/>
            <a:chOff x="8951151" y="1682530"/>
            <a:chExt cx="237315" cy="320410"/>
          </a:xfrm>
          <a:solidFill>
            <a:srgbClr val="FFC000">
              <a:lumMod val="60000"/>
              <a:lumOff val="40000"/>
            </a:srgbClr>
          </a:solidFill>
        </p:grpSpPr>
        <p:sp>
          <p:nvSpPr>
            <p:cNvPr id="210" name="Organigramme : Opération manuelle 213">
              <a:extLst>
                <a:ext uri="{FF2B5EF4-FFF2-40B4-BE49-F238E27FC236}">
                  <a16:creationId xmlns:a16="http://schemas.microsoft.com/office/drawing/2014/main" id="{4BC18640-B628-424F-BA4E-B377B3648083}"/>
                </a:ext>
              </a:extLst>
            </p:cNvPr>
            <p:cNvSpPr/>
            <p:nvPr/>
          </p:nvSpPr>
          <p:spPr>
            <a:xfrm rot="16200000">
              <a:off x="8971608" y="1662073"/>
              <a:ext cx="196401" cy="237315"/>
            </a:xfrm>
            <a:prstGeom prst="flowChartManualOperation">
              <a:avLst/>
            </a:prstGeom>
            <a:grp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211" name="Organigramme : Connecteur 214">
              <a:extLst>
                <a:ext uri="{FF2B5EF4-FFF2-40B4-BE49-F238E27FC236}">
                  <a16:creationId xmlns:a16="http://schemas.microsoft.com/office/drawing/2014/main" id="{BDDC3FDA-2A52-4553-AAFD-64F6B168DF25}"/>
                </a:ext>
              </a:extLst>
            </p:cNvPr>
            <p:cNvSpPr/>
            <p:nvPr/>
          </p:nvSpPr>
          <p:spPr>
            <a:xfrm>
              <a:off x="8989545" y="1846636"/>
              <a:ext cx="160528" cy="156304"/>
            </a:xfrm>
            <a:prstGeom prst="flowChartConnector">
              <a:avLst/>
            </a:prstGeom>
            <a:grp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</p:grpSp>
      <p:sp>
        <p:nvSpPr>
          <p:cNvPr id="212" name="ZoneTexte 216">
            <a:extLst>
              <a:ext uri="{FF2B5EF4-FFF2-40B4-BE49-F238E27FC236}">
                <a16:creationId xmlns:a16="http://schemas.microsoft.com/office/drawing/2014/main" id="{A9FBA342-3C53-46E4-91CB-237DADD92BE4}"/>
              </a:ext>
            </a:extLst>
          </p:cNvPr>
          <p:cNvSpPr txBox="1"/>
          <p:nvPr/>
        </p:nvSpPr>
        <p:spPr>
          <a:xfrm>
            <a:off x="1702947" y="2364789"/>
            <a:ext cx="852517" cy="24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lnSpc>
                <a:spcPts val="563"/>
              </a:lnSpc>
            </a:pPr>
            <a:r>
              <a:rPr lang="fr-FR" sz="675" dirty="0">
                <a:solidFill>
                  <a:srgbClr val="272B35"/>
                </a:solidFill>
                <a:latin typeface="Calibri" panose="020F0502020204030204"/>
              </a:rPr>
              <a:t>Détendeur électronique EXV</a:t>
            </a:r>
          </a:p>
        </p:txBody>
      </p:sp>
      <p:cxnSp>
        <p:nvCxnSpPr>
          <p:cNvPr id="213" name="Connecteur droit 225">
            <a:extLst>
              <a:ext uri="{FF2B5EF4-FFF2-40B4-BE49-F238E27FC236}">
                <a16:creationId xmlns:a16="http://schemas.microsoft.com/office/drawing/2014/main" id="{679E839F-E2D1-4960-9628-DC62C61B725C}"/>
              </a:ext>
            </a:extLst>
          </p:cNvPr>
          <p:cNvCxnSpPr/>
          <p:nvPr/>
        </p:nvCxnSpPr>
        <p:spPr>
          <a:xfrm flipV="1">
            <a:off x="1705595" y="1176657"/>
            <a:ext cx="850500" cy="3726"/>
          </a:xfrm>
          <a:prstGeom prst="lin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14" name="Connecteur droit 227">
            <a:extLst>
              <a:ext uri="{FF2B5EF4-FFF2-40B4-BE49-F238E27FC236}">
                <a16:creationId xmlns:a16="http://schemas.microsoft.com/office/drawing/2014/main" id="{13FA8871-4146-4A68-BC5A-C9FB52734868}"/>
              </a:ext>
            </a:extLst>
          </p:cNvPr>
          <p:cNvCxnSpPr/>
          <p:nvPr/>
        </p:nvCxnSpPr>
        <p:spPr>
          <a:xfrm flipV="1">
            <a:off x="1705595" y="1554699"/>
            <a:ext cx="850500" cy="6754"/>
          </a:xfrm>
          <a:prstGeom prst="lin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15" name="Connecteur droit 228">
            <a:extLst>
              <a:ext uri="{FF2B5EF4-FFF2-40B4-BE49-F238E27FC236}">
                <a16:creationId xmlns:a16="http://schemas.microsoft.com/office/drawing/2014/main" id="{29AE7BE1-8D1A-4C0B-96D2-841A4D95F057}"/>
              </a:ext>
            </a:extLst>
          </p:cNvPr>
          <p:cNvCxnSpPr>
            <a:cxnSpLocks/>
          </p:cNvCxnSpPr>
          <p:nvPr/>
        </p:nvCxnSpPr>
        <p:spPr>
          <a:xfrm>
            <a:off x="1702613" y="1932741"/>
            <a:ext cx="853482" cy="0"/>
          </a:xfrm>
          <a:prstGeom prst="lin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16" name="Connecteur droit 229">
            <a:extLst>
              <a:ext uri="{FF2B5EF4-FFF2-40B4-BE49-F238E27FC236}">
                <a16:creationId xmlns:a16="http://schemas.microsoft.com/office/drawing/2014/main" id="{D8C7D1EA-407D-47DD-BA92-0D23BE793348}"/>
              </a:ext>
            </a:extLst>
          </p:cNvPr>
          <p:cNvCxnSpPr>
            <a:cxnSpLocks/>
          </p:cNvCxnSpPr>
          <p:nvPr/>
        </p:nvCxnSpPr>
        <p:spPr>
          <a:xfrm>
            <a:off x="1702613" y="2364790"/>
            <a:ext cx="853482" cy="0"/>
          </a:xfrm>
          <a:prstGeom prst="lin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17" name="Connecteur droit 230">
            <a:extLst>
              <a:ext uri="{FF2B5EF4-FFF2-40B4-BE49-F238E27FC236}">
                <a16:creationId xmlns:a16="http://schemas.microsoft.com/office/drawing/2014/main" id="{1BFEA554-BBB8-48AE-A470-3048FB7131AC}"/>
              </a:ext>
            </a:extLst>
          </p:cNvPr>
          <p:cNvCxnSpPr/>
          <p:nvPr/>
        </p:nvCxnSpPr>
        <p:spPr>
          <a:xfrm flipV="1">
            <a:off x="1699739" y="2796837"/>
            <a:ext cx="850500" cy="5555"/>
          </a:xfrm>
          <a:prstGeom prst="lin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18" name="Groupe 231">
            <a:extLst>
              <a:ext uri="{FF2B5EF4-FFF2-40B4-BE49-F238E27FC236}">
                <a16:creationId xmlns:a16="http://schemas.microsoft.com/office/drawing/2014/main" id="{6883D897-F8F7-4ED4-A28A-D440171FB580}"/>
              </a:ext>
            </a:extLst>
          </p:cNvPr>
          <p:cNvGrpSpPr/>
          <p:nvPr/>
        </p:nvGrpSpPr>
        <p:grpSpPr>
          <a:xfrm rot="-60000">
            <a:off x="1888825" y="2933385"/>
            <a:ext cx="162019" cy="111388"/>
            <a:chOff x="4043772" y="2132856"/>
            <a:chExt cx="288033" cy="198022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901E5B8-C9AB-49E3-BDF2-D9D102F22CC5}"/>
                </a:ext>
              </a:extLst>
            </p:cNvPr>
            <p:cNvSpPr/>
            <p:nvPr/>
          </p:nvSpPr>
          <p:spPr>
            <a:xfrm>
              <a:off x="4043772" y="2132856"/>
              <a:ext cx="288033" cy="19802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220" name="Triangle isocèle 235">
              <a:extLst>
                <a:ext uri="{FF2B5EF4-FFF2-40B4-BE49-F238E27FC236}">
                  <a16:creationId xmlns:a16="http://schemas.microsoft.com/office/drawing/2014/main" id="{435EA427-1401-4A8B-886D-4865EC71F7D2}"/>
                </a:ext>
              </a:extLst>
            </p:cNvPr>
            <p:cNvSpPr/>
            <p:nvPr/>
          </p:nvSpPr>
          <p:spPr>
            <a:xfrm rot="5400000">
              <a:off x="4061774" y="2114854"/>
              <a:ext cx="108012" cy="144016"/>
            </a:xfrm>
            <a:prstGeom prst="triangle">
              <a:avLst/>
            </a:prstGeom>
            <a:solidFill>
              <a:sysClr val="windowText" lastClr="000000"/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221" name="Triangle isocèle 237">
              <a:extLst>
                <a:ext uri="{FF2B5EF4-FFF2-40B4-BE49-F238E27FC236}">
                  <a16:creationId xmlns:a16="http://schemas.microsoft.com/office/drawing/2014/main" id="{64C8A44F-F2DE-4DBB-AF4D-5A187B8F5211}"/>
                </a:ext>
              </a:extLst>
            </p:cNvPr>
            <p:cNvSpPr/>
            <p:nvPr/>
          </p:nvSpPr>
          <p:spPr>
            <a:xfrm>
              <a:off x="4133783" y="2186862"/>
              <a:ext cx="108012" cy="144016"/>
            </a:xfrm>
            <a:prstGeom prst="triangle">
              <a:avLst/>
            </a:prstGeom>
            <a:solidFill>
              <a:sysClr val="windowText" lastClr="000000"/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222" name="Triangle isocèle 239">
              <a:extLst>
                <a:ext uri="{FF2B5EF4-FFF2-40B4-BE49-F238E27FC236}">
                  <a16:creationId xmlns:a16="http://schemas.microsoft.com/office/drawing/2014/main" id="{70469034-D07E-4EB0-BA2C-5B64CCDCDC96}"/>
                </a:ext>
              </a:extLst>
            </p:cNvPr>
            <p:cNvSpPr/>
            <p:nvPr/>
          </p:nvSpPr>
          <p:spPr>
            <a:xfrm rot="16200000">
              <a:off x="4205791" y="2114854"/>
              <a:ext cx="108012" cy="144016"/>
            </a:xfrm>
            <a:prstGeom prst="triangle">
              <a:avLst/>
            </a:prstGeom>
            <a:solidFill>
              <a:sysClr val="windowText" lastClr="000000"/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</p:grpSp>
      <p:sp>
        <p:nvSpPr>
          <p:cNvPr id="223" name="ZoneTexte 240">
            <a:extLst>
              <a:ext uri="{FF2B5EF4-FFF2-40B4-BE49-F238E27FC236}">
                <a16:creationId xmlns:a16="http://schemas.microsoft.com/office/drawing/2014/main" id="{8E4B1266-2D75-4651-B233-94FA65CED4FC}"/>
              </a:ext>
            </a:extLst>
          </p:cNvPr>
          <p:cNvSpPr txBox="1"/>
          <p:nvPr/>
        </p:nvSpPr>
        <p:spPr>
          <a:xfrm>
            <a:off x="1697497" y="2812022"/>
            <a:ext cx="1003850" cy="17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lnSpc>
                <a:spcPts val="563"/>
              </a:lnSpc>
            </a:pPr>
            <a:r>
              <a:rPr lang="fr-FR" sz="675" dirty="0">
                <a:solidFill>
                  <a:srgbClr val="272B35"/>
                </a:solidFill>
                <a:latin typeface="Calibri" panose="020F0502020204030204"/>
              </a:rPr>
              <a:t>Vanne d'eau à 3 voies</a:t>
            </a:r>
          </a:p>
        </p:txBody>
      </p:sp>
      <p:grpSp>
        <p:nvGrpSpPr>
          <p:cNvPr id="224" name="Groupe 243">
            <a:extLst>
              <a:ext uri="{FF2B5EF4-FFF2-40B4-BE49-F238E27FC236}">
                <a16:creationId xmlns:a16="http://schemas.microsoft.com/office/drawing/2014/main" id="{487F1C55-05FF-4FE9-86C3-638AE7ABB1AB}"/>
              </a:ext>
            </a:extLst>
          </p:cNvPr>
          <p:cNvGrpSpPr/>
          <p:nvPr/>
        </p:nvGrpSpPr>
        <p:grpSpPr>
          <a:xfrm>
            <a:off x="1908117" y="3215511"/>
            <a:ext cx="60757" cy="162019"/>
            <a:chOff x="5233895" y="2724258"/>
            <a:chExt cx="108012" cy="288033"/>
          </a:xfrm>
        </p:grpSpPr>
        <p:sp>
          <p:nvSpPr>
            <p:cNvPr id="225" name="Triangle isocèle 244">
              <a:extLst>
                <a:ext uri="{FF2B5EF4-FFF2-40B4-BE49-F238E27FC236}">
                  <a16:creationId xmlns:a16="http://schemas.microsoft.com/office/drawing/2014/main" id="{74B6A2C6-3141-4398-8AE2-68834CC3A0DB}"/>
                </a:ext>
              </a:extLst>
            </p:cNvPr>
            <p:cNvSpPr/>
            <p:nvPr/>
          </p:nvSpPr>
          <p:spPr>
            <a:xfrm>
              <a:off x="5233895" y="2868275"/>
              <a:ext cx="108012" cy="144016"/>
            </a:xfrm>
            <a:prstGeom prst="triangle">
              <a:avLst/>
            </a:prstGeom>
            <a:solidFill>
              <a:sysClr val="windowText" lastClr="000000"/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  <p:sp>
          <p:nvSpPr>
            <p:cNvPr id="226" name="Triangle isocèle 245">
              <a:extLst>
                <a:ext uri="{FF2B5EF4-FFF2-40B4-BE49-F238E27FC236}">
                  <a16:creationId xmlns:a16="http://schemas.microsoft.com/office/drawing/2014/main" id="{0D738A22-BBF0-4E19-832D-3F4E51D17385}"/>
                </a:ext>
              </a:extLst>
            </p:cNvPr>
            <p:cNvSpPr/>
            <p:nvPr/>
          </p:nvSpPr>
          <p:spPr>
            <a:xfrm rot="10800000">
              <a:off x="5233895" y="2724258"/>
              <a:ext cx="108012" cy="144016"/>
            </a:xfrm>
            <a:prstGeom prst="triangle">
              <a:avLst/>
            </a:prstGeom>
            <a:solidFill>
              <a:sysClr val="windowText" lastClr="000000"/>
            </a:solidFill>
            <a:ln w="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fr-FR" sz="1013" kern="0">
                <a:solidFill>
                  <a:srgbClr val="272B35"/>
                </a:solidFill>
                <a:latin typeface="Calibri" panose="020F0502020204030204"/>
              </a:endParaRPr>
            </a:p>
          </p:txBody>
        </p:sp>
      </p:grpSp>
      <p:cxnSp>
        <p:nvCxnSpPr>
          <p:cNvPr id="227" name="Connecteur droit 247">
            <a:extLst>
              <a:ext uri="{FF2B5EF4-FFF2-40B4-BE49-F238E27FC236}">
                <a16:creationId xmlns:a16="http://schemas.microsoft.com/office/drawing/2014/main" id="{9DED3B4F-FA9B-4E0A-AB1A-9BFCC56E706D}"/>
              </a:ext>
            </a:extLst>
          </p:cNvPr>
          <p:cNvCxnSpPr/>
          <p:nvPr/>
        </p:nvCxnSpPr>
        <p:spPr>
          <a:xfrm>
            <a:off x="1705595" y="3073745"/>
            <a:ext cx="850500" cy="0"/>
          </a:xfrm>
          <a:prstGeom prst="lin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28" name="ZoneTexte 248">
            <a:extLst>
              <a:ext uri="{FF2B5EF4-FFF2-40B4-BE49-F238E27FC236}">
                <a16:creationId xmlns:a16="http://schemas.microsoft.com/office/drawing/2014/main" id="{6C73B995-FE9A-4871-AD96-4961E5524A6F}"/>
              </a:ext>
            </a:extLst>
          </p:cNvPr>
          <p:cNvSpPr txBox="1"/>
          <p:nvPr/>
        </p:nvSpPr>
        <p:spPr>
          <a:xfrm>
            <a:off x="1697497" y="3073046"/>
            <a:ext cx="908822" cy="24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lnSpc>
                <a:spcPts val="563"/>
              </a:lnSpc>
            </a:pPr>
            <a:r>
              <a:rPr lang="fr-FR" sz="675" dirty="0">
                <a:solidFill>
                  <a:srgbClr val="272B35"/>
                </a:solidFill>
                <a:latin typeface="Calibri" panose="020F0502020204030204"/>
              </a:rPr>
              <a:t>Vanne d'eau à 2 voies</a:t>
            </a:r>
          </a:p>
        </p:txBody>
      </p:sp>
      <p:cxnSp>
        <p:nvCxnSpPr>
          <p:cNvPr id="229" name="Connecteur droit avec flèche 228">
            <a:extLst>
              <a:ext uri="{FF2B5EF4-FFF2-40B4-BE49-F238E27FC236}">
                <a16:creationId xmlns:a16="http://schemas.microsoft.com/office/drawing/2014/main" id="{81F53896-ADAD-488F-9876-C94B714A295A}"/>
              </a:ext>
            </a:extLst>
          </p:cNvPr>
          <p:cNvCxnSpPr/>
          <p:nvPr/>
        </p:nvCxnSpPr>
        <p:spPr>
          <a:xfrm>
            <a:off x="4850512" y="3900801"/>
            <a:ext cx="245733" cy="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  <a:headEnd type="none"/>
            <a:tailEnd type="stealth" w="med" len="med"/>
          </a:ln>
          <a:effectLst/>
        </p:spPr>
      </p:cxnSp>
      <p:sp>
        <p:nvSpPr>
          <p:cNvPr id="230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</p:spPr>
        <p:txBody>
          <a:bodyPr/>
          <a:lstStyle/>
          <a:p>
            <a:pPr defTabSz="685800">
              <a:defRPr/>
            </a:pPr>
            <a:r>
              <a:rPr lang="en-US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</p:spTree>
    <p:extLst>
      <p:ext uri="{BB962C8B-B14F-4D97-AF65-F5344CB8AC3E}">
        <p14:creationId xmlns:p14="http://schemas.microsoft.com/office/powerpoint/2010/main" val="81649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Pompe à chaleur </a:t>
            </a:r>
            <a:endParaRPr lang="en-US" noProof="0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342" y="1080688"/>
            <a:ext cx="4314938" cy="3548462"/>
          </a:xfrm>
        </p:spPr>
        <p:txBody>
          <a:bodyPr/>
          <a:lstStyle/>
          <a:p>
            <a:r>
              <a:rPr lang="fr-FR" dirty="0"/>
              <a:t>Maintenance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Circuit frigorigène :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Quantité d’huile : 160 cm3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 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</p:txBody>
      </p:sp>
      <p:sp>
        <p:nvSpPr>
          <p:cNvPr id="85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9575" y="4867276"/>
            <a:ext cx="792000" cy="162000"/>
          </a:xfrm>
        </p:spPr>
        <p:txBody>
          <a:bodyPr/>
          <a:lstStyle/>
          <a:p>
            <a:pPr defTabSz="685800">
              <a:defRPr/>
            </a:pPr>
            <a:r>
              <a:rPr lang="en-US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sp>
        <p:nvSpPr>
          <p:cNvPr id="86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</p:spPr>
        <p:txBody>
          <a:bodyPr/>
          <a:lstStyle/>
          <a:p>
            <a:pPr defTabSz="685800">
              <a:defRPr/>
            </a:pPr>
            <a:r>
              <a:rPr lang="en-US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575" y="3445087"/>
            <a:ext cx="6396990" cy="1072238"/>
          </a:xfrm>
        </p:spPr>
        <p:txBody>
          <a:bodyPr/>
          <a:lstStyle/>
          <a:p>
            <a:pPr lvl="1"/>
            <a:r>
              <a:rPr lang="fr-FR" dirty="0">
                <a:solidFill>
                  <a:srgbClr val="243782"/>
                </a:solidFill>
              </a:rPr>
              <a:t>Circuit de refroidissement :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Une procédure de remplissage et de purge du circuit d’eau avec l’outil de diagnostic STELLANTIS permet d’actionner les pompes des 3 boucles Très Basse Température, Basse Température et Haute Température afin d’ouvrir les vannes 2 et 3 voies en simultané.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</p:txBody>
      </p:sp>
      <p:graphicFrame>
        <p:nvGraphicFramePr>
          <p:cNvPr id="18" name="Tableau 2">
            <a:extLst>
              <a:ext uri="{FF2B5EF4-FFF2-40B4-BE49-F238E27FC236}">
                <a16:creationId xmlns:a16="http://schemas.microsoft.com/office/drawing/2014/main" id="{841CEECD-996F-48DD-895F-FD3F7C401C52}"/>
              </a:ext>
            </a:extLst>
          </p:cNvPr>
          <p:cNvGraphicFramePr>
            <a:graphicFrameLocks noGrp="1"/>
          </p:cNvGraphicFramePr>
          <p:nvPr/>
        </p:nvGraphicFramePr>
        <p:xfrm>
          <a:off x="409575" y="1671419"/>
          <a:ext cx="4572000" cy="83439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382817500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12146694"/>
                    </a:ext>
                  </a:extLst>
                </a:gridCol>
              </a:tblGrid>
              <a:tr h="27813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Fluide frigorigène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Quantité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60253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R134A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985 g +- 25 g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34969"/>
                  </a:ext>
                </a:extLst>
              </a:tr>
              <a:tr h="27813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1234YF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935 g +- 25 g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283141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985" y="3528874"/>
            <a:ext cx="2519759" cy="1633331"/>
          </a:xfrm>
          <a:prstGeom prst="rect">
            <a:avLst/>
          </a:prstGeom>
        </p:spPr>
      </p:pic>
      <p:pic>
        <p:nvPicPr>
          <p:cNvPr id="1026" name="Picture 2" descr="Valise diagnostic Peugeot Citroen Diagbox Lexia PP200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887" y="3367299"/>
            <a:ext cx="1227811" cy="12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7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91400BC-9166-4E4D-940E-BCFD6F9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8" y="1549642"/>
            <a:ext cx="7226462" cy="1390726"/>
          </a:xfrm>
        </p:spPr>
        <p:txBody>
          <a:bodyPr/>
          <a:lstStyle/>
          <a:p>
            <a:r>
              <a:rPr lang="en-US" dirty="0"/>
              <a:t>MOTORISATION DES VEHICULES HYBRIDES </a:t>
            </a:r>
            <a:br>
              <a:rPr lang="en-US" dirty="0"/>
            </a:br>
            <a:br>
              <a:rPr lang="en-US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223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Chaîne de Traction HYBRIDE</a:t>
            </a:r>
            <a:endParaRPr lang="en-US" noProof="0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342" y="1080689"/>
            <a:ext cx="4314938" cy="2031129"/>
          </a:xfrm>
        </p:spPr>
        <p:txBody>
          <a:bodyPr/>
          <a:lstStyle/>
          <a:p>
            <a:r>
              <a:rPr lang="fr-FR" dirty="0"/>
              <a:t>Un véhicule full hybride rechargeable utilise deux types d'énergie différents : </a:t>
            </a:r>
            <a:r>
              <a:rPr lang="fr-FR" dirty="0">
                <a:solidFill>
                  <a:srgbClr val="243782"/>
                </a:solidFill>
              </a:rPr>
              <a:t> 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Un moteur utilisant du carburant;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Un moteur électrique utilisant de l'électricité stockée dans une batterie, pouvant être chargée avec un câble.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Les véhicules full hybride utilisent uniquement le freinage régénératif pour recharger la batterie, cette technologie n’est pas retenue par STELLANTIS.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</p:txBody>
      </p:sp>
      <p:sp>
        <p:nvSpPr>
          <p:cNvPr id="85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9575" y="4867276"/>
            <a:ext cx="792000" cy="162000"/>
          </a:xfrm>
        </p:spPr>
        <p:txBody>
          <a:bodyPr/>
          <a:lstStyle/>
          <a:p>
            <a:pPr defTabSz="685800">
              <a:defRPr/>
            </a:pPr>
            <a:r>
              <a:rPr lang="en-US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sp>
        <p:nvSpPr>
          <p:cNvPr id="86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</p:spPr>
        <p:txBody>
          <a:bodyPr/>
          <a:lstStyle/>
          <a:p>
            <a:pPr defTabSz="685800">
              <a:defRPr/>
            </a:pPr>
            <a:r>
              <a:rPr lang="en-US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342" y="3376890"/>
            <a:ext cx="4314938" cy="1072238"/>
          </a:xfrm>
        </p:spPr>
        <p:txBody>
          <a:bodyPr/>
          <a:lstStyle/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La gamme de véhicules PHEV du Groupe STELLANTIS offre : 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Jusqu'à 300 ch / 221 kW combinés;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50 km d’autonomie en mode 100 % électrique (WLTP).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B5FEF04-3DB9-4C14-AE25-CDCB30145789}"/>
              </a:ext>
            </a:extLst>
          </p:cNvPr>
          <p:cNvGraphicFramePr>
            <a:graphicFrameLocks noGrp="1"/>
          </p:cNvGraphicFramePr>
          <p:nvPr/>
        </p:nvGraphicFramePr>
        <p:xfrm>
          <a:off x="4557748" y="1824969"/>
          <a:ext cx="4586252" cy="1888822"/>
        </p:xfrm>
        <a:graphic>
          <a:graphicData uri="http://schemas.openxmlformats.org/drawingml/2006/table">
            <a:tbl>
              <a:tblPr firstRow="1" bandRow="1"/>
              <a:tblGrid>
                <a:gridCol w="676697">
                  <a:extLst>
                    <a:ext uri="{9D8B030D-6E8A-4147-A177-3AD203B41FA5}">
                      <a16:colId xmlns:a16="http://schemas.microsoft.com/office/drawing/2014/main" val="2237503931"/>
                    </a:ext>
                  </a:extLst>
                </a:gridCol>
                <a:gridCol w="639104">
                  <a:extLst>
                    <a:ext uri="{9D8B030D-6E8A-4147-A177-3AD203B41FA5}">
                      <a16:colId xmlns:a16="http://schemas.microsoft.com/office/drawing/2014/main" val="161805750"/>
                    </a:ext>
                  </a:extLst>
                </a:gridCol>
                <a:gridCol w="639104">
                  <a:extLst>
                    <a:ext uri="{9D8B030D-6E8A-4147-A177-3AD203B41FA5}">
                      <a16:colId xmlns:a16="http://schemas.microsoft.com/office/drawing/2014/main" val="1456972750"/>
                    </a:ext>
                  </a:extLst>
                </a:gridCol>
                <a:gridCol w="676697">
                  <a:extLst>
                    <a:ext uri="{9D8B030D-6E8A-4147-A177-3AD203B41FA5}">
                      <a16:colId xmlns:a16="http://schemas.microsoft.com/office/drawing/2014/main" val="1199038938"/>
                    </a:ext>
                  </a:extLst>
                </a:gridCol>
                <a:gridCol w="644275">
                  <a:extLst>
                    <a:ext uri="{9D8B030D-6E8A-4147-A177-3AD203B41FA5}">
                      <a16:colId xmlns:a16="http://schemas.microsoft.com/office/drawing/2014/main" val="4062361621"/>
                    </a:ext>
                  </a:extLst>
                </a:gridCol>
                <a:gridCol w="655188">
                  <a:extLst>
                    <a:ext uri="{9D8B030D-6E8A-4147-A177-3AD203B41FA5}">
                      <a16:colId xmlns:a16="http://schemas.microsoft.com/office/drawing/2014/main" val="588229890"/>
                    </a:ext>
                  </a:extLst>
                </a:gridCol>
                <a:gridCol w="655188">
                  <a:extLst>
                    <a:ext uri="{9D8B030D-6E8A-4147-A177-3AD203B41FA5}">
                      <a16:colId xmlns:a16="http://schemas.microsoft.com/office/drawing/2014/main" val="2260616868"/>
                    </a:ext>
                  </a:extLst>
                </a:gridCol>
              </a:tblGrid>
              <a:tr h="5858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Véhicule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Moteur thermique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BV auto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Moteur électrique avant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Moteur électrique arrière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Batterie de traction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Puissance combinée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25123588"/>
                  </a:ext>
                </a:extLst>
              </a:tr>
              <a:tr h="3429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r>
                        <a:rPr lang="fr-FR" sz="900" dirty="0"/>
                        <a:t>Berline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180 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8 rapports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80 kW</a:t>
                      </a:r>
                    </a:p>
                    <a:p>
                      <a:pPr algn="ctr"/>
                      <a:r>
                        <a:rPr lang="fr-FR" sz="900" dirty="0"/>
                        <a:t>110 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endParaRPr lang="fr-FR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11,8 kWh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225 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8244791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r>
                        <a:rPr lang="fr-FR" sz="900" dirty="0"/>
                        <a:t>SUV 2 roues motrices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180 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8 rapports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80 kW</a:t>
                      </a:r>
                    </a:p>
                    <a:p>
                      <a:pPr algn="ctr"/>
                      <a:r>
                        <a:rPr lang="fr-FR" sz="900" dirty="0"/>
                        <a:t>110 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endParaRPr lang="fr-FR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13,2 kWh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225 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21794571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r>
                        <a:rPr lang="fr-FR" sz="900" dirty="0"/>
                        <a:t>SUV 4 roues motrices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200 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8 rapports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80 kW</a:t>
                      </a:r>
                    </a:p>
                    <a:p>
                      <a:pPr algn="ctr"/>
                      <a:r>
                        <a:rPr lang="fr-FR" sz="900" dirty="0"/>
                        <a:t>110 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80 kW</a:t>
                      </a:r>
                    </a:p>
                    <a:p>
                      <a:pPr algn="ctr"/>
                      <a:r>
                        <a:rPr lang="fr-FR" sz="900" dirty="0"/>
                        <a:t>110 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13,2 kWh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dirty="0"/>
                        <a:t>300 ch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718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7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575" y="817012"/>
            <a:ext cx="4578782" cy="280196"/>
          </a:xfrm>
        </p:spPr>
        <p:txBody>
          <a:bodyPr/>
          <a:lstStyle/>
          <a:p>
            <a:r>
              <a:rPr lang="fr-FR" dirty="0"/>
              <a:t>Architecture de la Chaine de traction PHEV Groupe STELLANTIS</a:t>
            </a:r>
          </a:p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Chaîne de Traction HYBRIDE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3C0E7767-41E0-418D-A806-544E55B2AB66}"/>
              </a:ext>
            </a:extLst>
          </p:cNvPr>
          <p:cNvCxnSpPr>
            <a:cxnSpLocks/>
          </p:cNvCxnSpPr>
          <p:nvPr/>
        </p:nvCxnSpPr>
        <p:spPr>
          <a:xfrm flipV="1">
            <a:off x="7028087" y="2573451"/>
            <a:ext cx="0" cy="826457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7FFA4CF6-FE5C-45B9-9147-204D963F5524}"/>
              </a:ext>
            </a:extLst>
          </p:cNvPr>
          <p:cNvCxnSpPr>
            <a:cxnSpLocks/>
            <a:stCxn id="93" idx="0"/>
            <a:endCxn id="92" idx="2"/>
          </p:cNvCxnSpPr>
          <p:nvPr/>
        </p:nvCxnSpPr>
        <p:spPr>
          <a:xfrm flipV="1">
            <a:off x="7584795" y="1957012"/>
            <a:ext cx="0" cy="2650289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à coins arrondis 80">
            <a:extLst>
              <a:ext uri="{FF2B5EF4-FFF2-40B4-BE49-F238E27FC236}">
                <a16:creationId xmlns:a16="http://schemas.microsoft.com/office/drawing/2014/main" id="{CC834734-E06F-43FB-AC08-8B22E2604639}"/>
              </a:ext>
            </a:extLst>
          </p:cNvPr>
          <p:cNvSpPr/>
          <p:nvPr/>
        </p:nvSpPr>
        <p:spPr bwMode="auto">
          <a:xfrm>
            <a:off x="1600532" y="1534465"/>
            <a:ext cx="1316950" cy="419063"/>
          </a:xfrm>
          <a:prstGeom prst="roundRect">
            <a:avLst/>
          </a:prstGeom>
          <a:gradFill>
            <a:gsLst>
              <a:gs pos="0">
                <a:schemeClr val="tx1"/>
              </a:gs>
              <a:gs pos="30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91" name="Rectangle à coins arrondis 81">
            <a:extLst>
              <a:ext uri="{FF2B5EF4-FFF2-40B4-BE49-F238E27FC236}">
                <a16:creationId xmlns:a16="http://schemas.microsoft.com/office/drawing/2014/main" id="{616A0EA1-BE2C-4089-9C8B-8CC659857010}"/>
              </a:ext>
            </a:extLst>
          </p:cNvPr>
          <p:cNvSpPr/>
          <p:nvPr/>
        </p:nvSpPr>
        <p:spPr bwMode="auto">
          <a:xfrm>
            <a:off x="1600532" y="4603816"/>
            <a:ext cx="1316950" cy="419063"/>
          </a:xfrm>
          <a:prstGeom prst="roundRect">
            <a:avLst/>
          </a:prstGeom>
          <a:gradFill>
            <a:gsLst>
              <a:gs pos="0">
                <a:schemeClr val="tx1"/>
              </a:gs>
              <a:gs pos="30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92" name="Rectangle à coins arrondis 77">
            <a:extLst>
              <a:ext uri="{FF2B5EF4-FFF2-40B4-BE49-F238E27FC236}">
                <a16:creationId xmlns:a16="http://schemas.microsoft.com/office/drawing/2014/main" id="{F58B525E-B93E-45FC-A55C-460B62675C59}"/>
              </a:ext>
            </a:extLst>
          </p:cNvPr>
          <p:cNvSpPr/>
          <p:nvPr/>
        </p:nvSpPr>
        <p:spPr bwMode="auto">
          <a:xfrm>
            <a:off x="6926320" y="1537950"/>
            <a:ext cx="1316950" cy="419063"/>
          </a:xfrm>
          <a:prstGeom prst="roundRect">
            <a:avLst/>
          </a:prstGeom>
          <a:gradFill>
            <a:gsLst>
              <a:gs pos="0">
                <a:schemeClr val="tx1"/>
              </a:gs>
              <a:gs pos="30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93" name="Rectangle à coins arrondis 78">
            <a:extLst>
              <a:ext uri="{FF2B5EF4-FFF2-40B4-BE49-F238E27FC236}">
                <a16:creationId xmlns:a16="http://schemas.microsoft.com/office/drawing/2014/main" id="{0192ED4C-FD77-4798-99B2-CA1586F475EF}"/>
              </a:ext>
            </a:extLst>
          </p:cNvPr>
          <p:cNvSpPr/>
          <p:nvPr/>
        </p:nvSpPr>
        <p:spPr bwMode="auto">
          <a:xfrm>
            <a:off x="6926320" y="4607301"/>
            <a:ext cx="1316950" cy="419063"/>
          </a:xfrm>
          <a:prstGeom prst="roundRect">
            <a:avLst/>
          </a:prstGeom>
          <a:gradFill>
            <a:gsLst>
              <a:gs pos="0">
                <a:schemeClr val="tx1"/>
              </a:gs>
              <a:gs pos="30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3B2F9364-63EC-493B-9FAE-A8553006BC42}"/>
              </a:ext>
            </a:extLst>
          </p:cNvPr>
          <p:cNvSpPr txBox="1"/>
          <p:nvPr/>
        </p:nvSpPr>
        <p:spPr>
          <a:xfrm>
            <a:off x="3086609" y="1470202"/>
            <a:ext cx="967500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50" b="1" dirty="0">
                <a:solidFill>
                  <a:srgbClr val="272B35"/>
                </a:solidFill>
                <a:latin typeface="Arial"/>
              </a:rPr>
              <a:t>Prise de charge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2583444C-34E1-4FB8-85D1-71F6CC0F1832}"/>
              </a:ext>
            </a:extLst>
          </p:cNvPr>
          <p:cNvSpPr txBox="1"/>
          <p:nvPr/>
        </p:nvSpPr>
        <p:spPr>
          <a:xfrm>
            <a:off x="2917117" y="2290549"/>
            <a:ext cx="1248745" cy="738313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50" b="1" dirty="0">
                <a:solidFill>
                  <a:srgbClr val="272B35"/>
                </a:solidFill>
                <a:latin typeface="Arial"/>
              </a:rPr>
              <a:t>Chargeur embarqué AC/DC Convertisseur DC/ DC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7A8B4F07-7334-4601-B800-90AAFE49FCC3}"/>
              </a:ext>
            </a:extLst>
          </p:cNvPr>
          <p:cNvSpPr txBox="1"/>
          <p:nvPr/>
        </p:nvSpPr>
        <p:spPr>
          <a:xfrm>
            <a:off x="4462850" y="2236543"/>
            <a:ext cx="660299" cy="1518648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00" b="1" dirty="0">
                <a:solidFill>
                  <a:srgbClr val="272B35"/>
                </a:solidFill>
                <a:latin typeface="Arial"/>
              </a:rPr>
              <a:t>Batterie de traction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2058E054-2D71-4659-9328-5381DC81885B}"/>
              </a:ext>
            </a:extLst>
          </p:cNvPr>
          <p:cNvSpPr txBox="1"/>
          <p:nvPr/>
        </p:nvSpPr>
        <p:spPr>
          <a:xfrm>
            <a:off x="5380952" y="2737612"/>
            <a:ext cx="820157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00" b="1" dirty="0">
                <a:solidFill>
                  <a:srgbClr val="272B35"/>
                </a:solidFill>
                <a:latin typeface="Arial"/>
              </a:rPr>
              <a:t>Onduleur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00E4F56-D092-47F7-A0E4-4B1FD8DE578A}"/>
              </a:ext>
            </a:extLst>
          </p:cNvPr>
          <p:cNvSpPr txBox="1"/>
          <p:nvPr/>
        </p:nvSpPr>
        <p:spPr>
          <a:xfrm>
            <a:off x="6614011" y="2737612"/>
            <a:ext cx="823544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00" b="1" dirty="0">
                <a:solidFill>
                  <a:srgbClr val="272B35"/>
                </a:solidFill>
                <a:latin typeface="Arial"/>
              </a:rPr>
              <a:t>e-Moteur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AAC39AC8-8D92-4A4D-850C-D91ADCDA7F18}"/>
              </a:ext>
            </a:extLst>
          </p:cNvPr>
          <p:cNvSpPr txBox="1"/>
          <p:nvPr/>
        </p:nvSpPr>
        <p:spPr>
          <a:xfrm>
            <a:off x="6614012" y="3399908"/>
            <a:ext cx="823544" cy="94402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00" b="1" dirty="0">
                <a:solidFill>
                  <a:srgbClr val="272B35"/>
                </a:solidFill>
                <a:latin typeface="Arial"/>
              </a:rPr>
              <a:t>Moteur thermique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1DF67EED-AD0C-46CA-949D-43E931A0C72D}"/>
              </a:ext>
            </a:extLst>
          </p:cNvPr>
          <p:cNvSpPr txBox="1"/>
          <p:nvPr/>
        </p:nvSpPr>
        <p:spPr>
          <a:xfrm>
            <a:off x="3180827" y="4108404"/>
            <a:ext cx="823544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00" b="1" dirty="0">
                <a:solidFill>
                  <a:srgbClr val="272B35"/>
                </a:solidFill>
                <a:latin typeface="Arial"/>
              </a:rPr>
              <a:t>e-Moteur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F955691A-2D29-414B-8542-6718806A5D5D}"/>
              </a:ext>
            </a:extLst>
          </p:cNvPr>
          <p:cNvSpPr txBox="1"/>
          <p:nvPr/>
        </p:nvSpPr>
        <p:spPr>
          <a:xfrm>
            <a:off x="6866069" y="2073489"/>
            <a:ext cx="967500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00" b="1" dirty="0">
                <a:solidFill>
                  <a:srgbClr val="272B35"/>
                </a:solidFill>
                <a:latin typeface="Arial"/>
              </a:rPr>
              <a:t>Boite de vitesses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AEB1C666-C689-4573-80DF-934147A9C5AA}"/>
              </a:ext>
            </a:extLst>
          </p:cNvPr>
          <p:cNvCxnSpPr>
            <a:cxnSpLocks/>
            <a:stCxn id="91" idx="0"/>
            <a:endCxn id="90" idx="2"/>
          </p:cNvCxnSpPr>
          <p:nvPr/>
        </p:nvCxnSpPr>
        <p:spPr>
          <a:xfrm flipV="1">
            <a:off x="2259007" y="1953527"/>
            <a:ext cx="0" cy="2650289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:a16="http://schemas.microsoft.com/office/drawing/2014/main" id="{B78CF8EF-74DF-4B2B-9738-330B76E1A6ED}"/>
              </a:ext>
            </a:extLst>
          </p:cNvPr>
          <p:cNvSpPr txBox="1"/>
          <p:nvPr/>
        </p:nvSpPr>
        <p:spPr>
          <a:xfrm>
            <a:off x="1850428" y="3842387"/>
            <a:ext cx="871415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00" b="1" dirty="0">
                <a:solidFill>
                  <a:srgbClr val="272B35"/>
                </a:solidFill>
                <a:latin typeface="Arial"/>
              </a:rPr>
              <a:t>Réducteur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D8F86438-7C45-48B9-BA67-21CD73177D56}"/>
              </a:ext>
            </a:extLst>
          </p:cNvPr>
          <p:cNvSpPr txBox="1"/>
          <p:nvPr/>
        </p:nvSpPr>
        <p:spPr>
          <a:xfrm>
            <a:off x="3183688" y="3316663"/>
            <a:ext cx="820157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00" b="1" dirty="0">
                <a:solidFill>
                  <a:srgbClr val="272B35"/>
                </a:solidFill>
                <a:latin typeface="Arial"/>
              </a:rPr>
              <a:t>Onduleur</a:t>
            </a:r>
          </a:p>
        </p:txBody>
      </p:sp>
      <p:sp>
        <p:nvSpPr>
          <p:cNvPr id="105" name="Connecteur droit 16">
            <a:extLst>
              <a:ext uri="{FF2B5EF4-FFF2-40B4-BE49-F238E27FC236}">
                <a16:creationId xmlns:a16="http://schemas.microsoft.com/office/drawing/2014/main" id="{B6A61166-8486-4CDB-AF3E-D1766047B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2969" y="3046633"/>
            <a:ext cx="0" cy="274919"/>
          </a:xfrm>
          <a:prstGeom prst="line">
            <a:avLst/>
          </a:prstGeom>
          <a:noFill/>
          <a:ln w="127000" cmpd="dbl" algn="ctr">
            <a:solidFill>
              <a:srgbClr val="00B0F0"/>
            </a:solidFill>
            <a:round/>
            <a:headEnd/>
            <a:tailEnd type="none" w="sm" len="sm"/>
          </a:ln>
        </p:spPr>
        <p:txBody>
          <a:bodyPr/>
          <a:lstStyle/>
          <a:p>
            <a:pPr defTabSz="685800"/>
            <a:endParaRPr lang="fr-FR" sz="1350">
              <a:solidFill>
                <a:srgbClr val="272B35"/>
              </a:solidFill>
              <a:latin typeface="Encode Sans"/>
            </a:endParaRPr>
          </a:p>
        </p:txBody>
      </p:sp>
      <p:sp>
        <p:nvSpPr>
          <p:cNvPr id="106" name="Connecteur droit 17">
            <a:extLst>
              <a:ext uri="{FF2B5EF4-FFF2-40B4-BE49-F238E27FC236}">
                <a16:creationId xmlns:a16="http://schemas.microsoft.com/office/drawing/2014/main" id="{393370EF-C95D-482E-B5A5-7D965FAD4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2969" y="3819503"/>
            <a:ext cx="0" cy="282323"/>
          </a:xfrm>
          <a:prstGeom prst="line">
            <a:avLst/>
          </a:prstGeom>
          <a:noFill/>
          <a:ln w="190500" cmpd="tri" algn="ctr">
            <a:solidFill>
              <a:srgbClr val="7030A0"/>
            </a:solidFill>
            <a:round/>
            <a:headEnd/>
            <a:tailEnd type="none" w="sm" len="sm"/>
          </a:ln>
        </p:spPr>
        <p:txBody>
          <a:bodyPr/>
          <a:lstStyle/>
          <a:p>
            <a:pPr defTabSz="685800"/>
            <a:endParaRPr lang="fr-FR" sz="1350">
              <a:solidFill>
                <a:srgbClr val="272B35"/>
              </a:solidFill>
              <a:latin typeface="Encode Sans"/>
            </a:endParaRPr>
          </a:p>
        </p:txBody>
      </p: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B9127CB9-C153-4C48-B998-08E3F99C60AC}"/>
              </a:ext>
            </a:extLst>
          </p:cNvPr>
          <p:cNvCxnSpPr>
            <a:cxnSpLocks/>
          </p:cNvCxnSpPr>
          <p:nvPr/>
        </p:nvCxnSpPr>
        <p:spPr>
          <a:xfrm flipH="1">
            <a:off x="2721843" y="4193347"/>
            <a:ext cx="458985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onnecteur droit 16">
            <a:extLst>
              <a:ext uri="{FF2B5EF4-FFF2-40B4-BE49-F238E27FC236}">
                <a16:creationId xmlns:a16="http://schemas.microsoft.com/office/drawing/2014/main" id="{5EC1CF8B-E27D-42E8-B914-E79C599D5D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65862" y="2660972"/>
            <a:ext cx="296987" cy="0"/>
          </a:xfrm>
          <a:prstGeom prst="line">
            <a:avLst/>
          </a:prstGeom>
          <a:noFill/>
          <a:ln w="127000" cmpd="dbl" algn="ctr">
            <a:solidFill>
              <a:srgbClr val="00B0F0"/>
            </a:solidFill>
            <a:round/>
            <a:headEnd/>
            <a:tailEnd type="none" w="sm" len="sm"/>
          </a:ln>
        </p:spPr>
        <p:txBody>
          <a:bodyPr/>
          <a:lstStyle/>
          <a:p>
            <a:pPr defTabSz="685800"/>
            <a:endParaRPr lang="fr-FR" sz="1350">
              <a:solidFill>
                <a:srgbClr val="272B35"/>
              </a:solidFill>
              <a:latin typeface="Encode Sans"/>
            </a:endParaRPr>
          </a:p>
        </p:txBody>
      </p:sp>
      <p:sp>
        <p:nvSpPr>
          <p:cNvPr id="109" name="Connecteur droit 16">
            <a:extLst>
              <a:ext uri="{FF2B5EF4-FFF2-40B4-BE49-F238E27FC236}">
                <a16:creationId xmlns:a16="http://schemas.microsoft.com/office/drawing/2014/main" id="{6EF922D3-7F51-414A-9697-F4EEB4A058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2465" y="2986679"/>
            <a:ext cx="278486" cy="0"/>
          </a:xfrm>
          <a:prstGeom prst="line">
            <a:avLst/>
          </a:prstGeom>
          <a:noFill/>
          <a:ln w="127000" cmpd="dbl" algn="ctr">
            <a:solidFill>
              <a:srgbClr val="00B0F0"/>
            </a:solidFill>
            <a:round/>
            <a:headEnd/>
            <a:tailEnd type="none" w="sm" len="sm"/>
          </a:ln>
        </p:spPr>
        <p:txBody>
          <a:bodyPr/>
          <a:lstStyle/>
          <a:p>
            <a:pPr defTabSz="685800"/>
            <a:endParaRPr lang="fr-FR" sz="1350">
              <a:solidFill>
                <a:srgbClr val="272B35"/>
              </a:solidFill>
              <a:latin typeface="Encode Sans"/>
            </a:endParaRPr>
          </a:p>
        </p:txBody>
      </p:sp>
      <p:sp>
        <p:nvSpPr>
          <p:cNvPr id="110" name="Connecteur droit 17">
            <a:extLst>
              <a:ext uri="{FF2B5EF4-FFF2-40B4-BE49-F238E27FC236}">
                <a16:creationId xmlns:a16="http://schemas.microsoft.com/office/drawing/2014/main" id="{F08DCD87-0BE2-4B38-BA39-3BFDC9367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1397" y="2986679"/>
            <a:ext cx="392615" cy="0"/>
          </a:xfrm>
          <a:prstGeom prst="line">
            <a:avLst/>
          </a:prstGeom>
          <a:noFill/>
          <a:ln w="190500" cmpd="tri" algn="ctr">
            <a:solidFill>
              <a:srgbClr val="7030A0"/>
            </a:solidFill>
            <a:round/>
            <a:headEnd/>
            <a:tailEnd type="none" w="sm" len="sm"/>
          </a:ln>
        </p:spPr>
        <p:txBody>
          <a:bodyPr/>
          <a:lstStyle/>
          <a:p>
            <a:pPr defTabSz="685800"/>
            <a:endParaRPr lang="fr-FR" sz="1350">
              <a:solidFill>
                <a:srgbClr val="272B35"/>
              </a:solidFill>
              <a:latin typeface="Encode Sans"/>
            </a:endParaRPr>
          </a:p>
        </p:txBody>
      </p:sp>
      <p:sp>
        <p:nvSpPr>
          <p:cNvPr id="111" name="Forme libre : forme 9230">
            <a:extLst>
              <a:ext uri="{FF2B5EF4-FFF2-40B4-BE49-F238E27FC236}">
                <a16:creationId xmlns:a16="http://schemas.microsoft.com/office/drawing/2014/main" id="{87ABCBAF-E267-476E-B147-1B361EB06C5F}"/>
              </a:ext>
            </a:extLst>
          </p:cNvPr>
          <p:cNvSpPr/>
          <p:nvPr/>
        </p:nvSpPr>
        <p:spPr>
          <a:xfrm>
            <a:off x="3071128" y="2031475"/>
            <a:ext cx="244703" cy="191806"/>
          </a:xfrm>
          <a:custGeom>
            <a:avLst/>
            <a:gdLst>
              <a:gd name="connsiteX0" fmla="*/ 0 w 348343"/>
              <a:gd name="connsiteY0" fmla="*/ 453128 h 662400"/>
              <a:gd name="connsiteX1" fmla="*/ 130629 w 348343"/>
              <a:gd name="connsiteY1" fmla="*/ 3186 h 662400"/>
              <a:gd name="connsiteX2" fmla="*/ 246743 w 348343"/>
              <a:gd name="connsiteY2" fmla="*/ 656328 h 662400"/>
              <a:gd name="connsiteX3" fmla="*/ 348343 w 348343"/>
              <a:gd name="connsiteY3" fmla="*/ 32250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662400">
                <a:moveTo>
                  <a:pt x="0" y="453128"/>
                </a:moveTo>
                <a:cubicBezTo>
                  <a:pt x="44752" y="211223"/>
                  <a:pt x="89505" y="-30681"/>
                  <a:pt x="130629" y="3186"/>
                </a:cubicBezTo>
                <a:cubicBezTo>
                  <a:pt x="171753" y="37053"/>
                  <a:pt x="210457" y="603109"/>
                  <a:pt x="246743" y="656328"/>
                </a:cubicBezTo>
                <a:cubicBezTo>
                  <a:pt x="283029" y="709547"/>
                  <a:pt x="312057" y="397490"/>
                  <a:pt x="348343" y="322500"/>
                </a:cubicBezTo>
              </a:path>
            </a:pathLst>
          </a:cu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12" name="Connecteur droit 16">
            <a:extLst>
              <a:ext uri="{FF2B5EF4-FFF2-40B4-BE49-F238E27FC236}">
                <a16:creationId xmlns:a16="http://schemas.microsoft.com/office/drawing/2014/main" id="{7B2CCFBB-DB69-4B24-B902-A8564C3ED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1887" y="1987690"/>
            <a:ext cx="0" cy="274919"/>
          </a:xfrm>
          <a:prstGeom prst="line">
            <a:avLst/>
          </a:prstGeom>
          <a:noFill/>
          <a:ln w="127000" cmpd="dbl" algn="ctr">
            <a:solidFill>
              <a:srgbClr val="FF9900"/>
            </a:solidFill>
            <a:round/>
            <a:headEnd/>
            <a:tailEnd type="none" w="sm" len="sm"/>
          </a:ln>
        </p:spPr>
        <p:txBody>
          <a:bodyPr/>
          <a:lstStyle/>
          <a:p>
            <a:pPr defTabSz="685800"/>
            <a:endParaRPr lang="fr-FR" sz="1350">
              <a:solidFill>
                <a:srgbClr val="272B35"/>
              </a:solidFill>
              <a:latin typeface="Encode Sans"/>
            </a:endParaRPr>
          </a:p>
        </p:txBody>
      </p:sp>
      <p:sp>
        <p:nvSpPr>
          <p:cNvPr id="113" name="Forme libre : forme 68">
            <a:extLst>
              <a:ext uri="{FF2B5EF4-FFF2-40B4-BE49-F238E27FC236}">
                <a16:creationId xmlns:a16="http://schemas.microsoft.com/office/drawing/2014/main" id="{48C7B275-D2B5-4ADF-BEC2-B3EF81223378}"/>
              </a:ext>
            </a:extLst>
          </p:cNvPr>
          <p:cNvSpPr/>
          <p:nvPr/>
        </p:nvSpPr>
        <p:spPr>
          <a:xfrm>
            <a:off x="3195866" y="3856997"/>
            <a:ext cx="244703" cy="191806"/>
          </a:xfrm>
          <a:custGeom>
            <a:avLst/>
            <a:gdLst>
              <a:gd name="connsiteX0" fmla="*/ 0 w 348343"/>
              <a:gd name="connsiteY0" fmla="*/ 453128 h 662400"/>
              <a:gd name="connsiteX1" fmla="*/ 130629 w 348343"/>
              <a:gd name="connsiteY1" fmla="*/ 3186 h 662400"/>
              <a:gd name="connsiteX2" fmla="*/ 246743 w 348343"/>
              <a:gd name="connsiteY2" fmla="*/ 656328 h 662400"/>
              <a:gd name="connsiteX3" fmla="*/ 348343 w 348343"/>
              <a:gd name="connsiteY3" fmla="*/ 32250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662400">
                <a:moveTo>
                  <a:pt x="0" y="453128"/>
                </a:moveTo>
                <a:cubicBezTo>
                  <a:pt x="44752" y="211223"/>
                  <a:pt x="89505" y="-30681"/>
                  <a:pt x="130629" y="3186"/>
                </a:cubicBezTo>
                <a:cubicBezTo>
                  <a:pt x="171753" y="37053"/>
                  <a:pt x="210457" y="603109"/>
                  <a:pt x="246743" y="656328"/>
                </a:cubicBezTo>
                <a:cubicBezTo>
                  <a:pt x="283029" y="709547"/>
                  <a:pt x="312057" y="397490"/>
                  <a:pt x="348343" y="322500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14" name="Forme libre : forme 69">
            <a:extLst>
              <a:ext uri="{FF2B5EF4-FFF2-40B4-BE49-F238E27FC236}">
                <a16:creationId xmlns:a16="http://schemas.microsoft.com/office/drawing/2014/main" id="{6A7EF803-2239-4DA9-AE41-26315FF73E65}"/>
              </a:ext>
            </a:extLst>
          </p:cNvPr>
          <p:cNvSpPr/>
          <p:nvPr/>
        </p:nvSpPr>
        <p:spPr>
          <a:xfrm>
            <a:off x="6288300" y="3116529"/>
            <a:ext cx="244703" cy="191806"/>
          </a:xfrm>
          <a:custGeom>
            <a:avLst/>
            <a:gdLst>
              <a:gd name="connsiteX0" fmla="*/ 0 w 348343"/>
              <a:gd name="connsiteY0" fmla="*/ 453128 h 662400"/>
              <a:gd name="connsiteX1" fmla="*/ 130629 w 348343"/>
              <a:gd name="connsiteY1" fmla="*/ 3186 h 662400"/>
              <a:gd name="connsiteX2" fmla="*/ 246743 w 348343"/>
              <a:gd name="connsiteY2" fmla="*/ 656328 h 662400"/>
              <a:gd name="connsiteX3" fmla="*/ 348343 w 348343"/>
              <a:gd name="connsiteY3" fmla="*/ 32250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662400">
                <a:moveTo>
                  <a:pt x="0" y="453128"/>
                </a:moveTo>
                <a:cubicBezTo>
                  <a:pt x="44752" y="211223"/>
                  <a:pt x="89505" y="-30681"/>
                  <a:pt x="130629" y="3186"/>
                </a:cubicBezTo>
                <a:cubicBezTo>
                  <a:pt x="171753" y="37053"/>
                  <a:pt x="210457" y="603109"/>
                  <a:pt x="246743" y="656328"/>
                </a:cubicBezTo>
                <a:cubicBezTo>
                  <a:pt x="283029" y="709547"/>
                  <a:pt x="312057" y="397490"/>
                  <a:pt x="348343" y="322500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E48C2DF9-F11F-481C-982F-2B16DC973E7A}"/>
              </a:ext>
            </a:extLst>
          </p:cNvPr>
          <p:cNvSpPr txBox="1"/>
          <p:nvPr/>
        </p:nvSpPr>
        <p:spPr>
          <a:xfrm>
            <a:off x="2398991" y="3113804"/>
            <a:ext cx="659703" cy="59958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/>
            <a:r>
              <a:rPr lang="fr-FR" sz="1000" b="1" dirty="0">
                <a:solidFill>
                  <a:srgbClr val="272B35"/>
                </a:solidFill>
                <a:latin typeface="Arial"/>
              </a:rPr>
              <a:t>Réseau de bord 12 V</a:t>
            </a:r>
          </a:p>
        </p:txBody>
      </p:sp>
      <p:cxnSp>
        <p:nvCxnSpPr>
          <p:cNvPr id="116" name="Connecteur : en angle 9234">
            <a:extLst>
              <a:ext uri="{FF2B5EF4-FFF2-40B4-BE49-F238E27FC236}">
                <a16:creationId xmlns:a16="http://schemas.microsoft.com/office/drawing/2014/main" id="{8FAF0205-D0CF-447F-A452-2D0971840AC8}"/>
              </a:ext>
            </a:extLst>
          </p:cNvPr>
          <p:cNvCxnSpPr>
            <a:cxnSpLocks/>
            <a:stCxn id="95" idx="1"/>
            <a:endCxn id="115" idx="0"/>
          </p:cNvCxnSpPr>
          <p:nvPr/>
        </p:nvCxnSpPr>
        <p:spPr>
          <a:xfrm rot="10800000" flipV="1">
            <a:off x="2728843" y="2659705"/>
            <a:ext cx="188274" cy="454099"/>
          </a:xfrm>
          <a:prstGeom prst="bentConnector2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5B27BB80-D0A3-430A-AEFB-DF3738A765E3}"/>
              </a:ext>
            </a:extLst>
          </p:cNvPr>
          <p:cNvSpPr txBox="1"/>
          <p:nvPr/>
        </p:nvSpPr>
        <p:spPr>
          <a:xfrm>
            <a:off x="3150378" y="1115843"/>
            <a:ext cx="8230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b="1" dirty="0">
                <a:solidFill>
                  <a:srgbClr val="272B35"/>
                </a:solidFill>
                <a:latin typeface="Encode Sans"/>
              </a:rPr>
              <a:t>220 V AC</a:t>
            </a:r>
          </a:p>
        </p:txBody>
      </p:sp>
      <p:sp>
        <p:nvSpPr>
          <p:cNvPr id="118" name="Forme libre : forme 76">
            <a:extLst>
              <a:ext uri="{FF2B5EF4-FFF2-40B4-BE49-F238E27FC236}">
                <a16:creationId xmlns:a16="http://schemas.microsoft.com/office/drawing/2014/main" id="{76AC3D78-D024-4B43-BBBB-D6577B1ADB53}"/>
              </a:ext>
            </a:extLst>
          </p:cNvPr>
          <p:cNvSpPr/>
          <p:nvPr/>
        </p:nvSpPr>
        <p:spPr>
          <a:xfrm>
            <a:off x="3915934" y="1132506"/>
            <a:ext cx="244703" cy="191806"/>
          </a:xfrm>
          <a:custGeom>
            <a:avLst/>
            <a:gdLst>
              <a:gd name="connsiteX0" fmla="*/ 0 w 348343"/>
              <a:gd name="connsiteY0" fmla="*/ 453128 h 662400"/>
              <a:gd name="connsiteX1" fmla="*/ 130629 w 348343"/>
              <a:gd name="connsiteY1" fmla="*/ 3186 h 662400"/>
              <a:gd name="connsiteX2" fmla="*/ 246743 w 348343"/>
              <a:gd name="connsiteY2" fmla="*/ 656328 h 662400"/>
              <a:gd name="connsiteX3" fmla="*/ 348343 w 348343"/>
              <a:gd name="connsiteY3" fmla="*/ 32250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662400">
                <a:moveTo>
                  <a:pt x="0" y="453128"/>
                </a:moveTo>
                <a:cubicBezTo>
                  <a:pt x="44752" y="211223"/>
                  <a:pt x="89505" y="-30681"/>
                  <a:pt x="130629" y="3186"/>
                </a:cubicBezTo>
                <a:cubicBezTo>
                  <a:pt x="171753" y="37053"/>
                  <a:pt x="210457" y="603109"/>
                  <a:pt x="246743" y="656328"/>
                </a:cubicBezTo>
                <a:cubicBezTo>
                  <a:pt x="283029" y="709547"/>
                  <a:pt x="312057" y="397490"/>
                  <a:pt x="348343" y="322500"/>
                </a:cubicBezTo>
              </a:path>
            </a:pathLst>
          </a:cu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A509CEF3-8268-4936-A7A6-C3FCE1FF5586}"/>
              </a:ext>
            </a:extLst>
          </p:cNvPr>
          <p:cNvCxnSpPr>
            <a:cxnSpLocks/>
          </p:cNvCxnSpPr>
          <p:nvPr/>
        </p:nvCxnSpPr>
        <p:spPr>
          <a:xfrm>
            <a:off x="5960042" y="832387"/>
            <a:ext cx="27848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onnecteur droit 16">
            <a:extLst>
              <a:ext uri="{FF2B5EF4-FFF2-40B4-BE49-F238E27FC236}">
                <a16:creationId xmlns:a16="http://schemas.microsoft.com/office/drawing/2014/main" id="{F6D1F98B-15D3-4997-A106-4D0BB875A1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0042" y="994405"/>
            <a:ext cx="278486" cy="0"/>
          </a:xfrm>
          <a:prstGeom prst="line">
            <a:avLst/>
          </a:prstGeom>
          <a:noFill/>
          <a:ln w="127000" cmpd="dbl" algn="ctr">
            <a:solidFill>
              <a:srgbClr val="00B0F0"/>
            </a:solidFill>
            <a:round/>
            <a:headEnd/>
            <a:tailEnd type="none" w="sm" len="sm"/>
          </a:ln>
        </p:spPr>
        <p:txBody>
          <a:bodyPr/>
          <a:lstStyle/>
          <a:p>
            <a:pPr defTabSz="685800"/>
            <a:endParaRPr lang="fr-FR" sz="1350">
              <a:solidFill>
                <a:srgbClr val="272B35"/>
              </a:solidFill>
              <a:latin typeface="Encode Sans"/>
            </a:endParaRPr>
          </a:p>
        </p:txBody>
      </p:sp>
      <p:sp>
        <p:nvSpPr>
          <p:cNvPr id="121" name="Connecteur droit 17">
            <a:extLst>
              <a:ext uri="{FF2B5EF4-FFF2-40B4-BE49-F238E27FC236}">
                <a16:creationId xmlns:a16="http://schemas.microsoft.com/office/drawing/2014/main" id="{2CACB4F5-E89E-4D06-8957-37E268B4F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3446" y="1413099"/>
            <a:ext cx="295245" cy="0"/>
          </a:xfrm>
          <a:prstGeom prst="line">
            <a:avLst/>
          </a:prstGeom>
          <a:noFill/>
          <a:ln w="190500" cmpd="tri" algn="ctr">
            <a:solidFill>
              <a:srgbClr val="7030A0"/>
            </a:solidFill>
            <a:round/>
            <a:headEnd/>
            <a:tailEnd type="none" w="sm" len="sm"/>
          </a:ln>
        </p:spPr>
        <p:txBody>
          <a:bodyPr/>
          <a:lstStyle/>
          <a:p>
            <a:pPr defTabSz="685800"/>
            <a:endParaRPr lang="fr-FR" sz="1350">
              <a:solidFill>
                <a:srgbClr val="272B35"/>
              </a:solidFill>
              <a:latin typeface="Encode Sans"/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155EDB8-4E61-4CD4-BC47-E332DD992983}"/>
              </a:ext>
            </a:extLst>
          </p:cNvPr>
          <p:cNvSpPr txBox="1"/>
          <p:nvPr/>
        </p:nvSpPr>
        <p:spPr>
          <a:xfrm>
            <a:off x="6312697" y="703468"/>
            <a:ext cx="2647229" cy="85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238" dirty="0">
                <a:solidFill>
                  <a:srgbClr val="272B35"/>
                </a:solidFill>
                <a:latin typeface="Encode Sans"/>
              </a:rPr>
              <a:t>12 V continu</a:t>
            </a:r>
          </a:p>
          <a:p>
            <a:pPr defTabSz="685800"/>
            <a:r>
              <a:rPr lang="fr-FR" sz="1238" dirty="0">
                <a:solidFill>
                  <a:srgbClr val="272B35"/>
                </a:solidFill>
                <a:latin typeface="Encode Sans"/>
              </a:rPr>
              <a:t>Haute Tension continu</a:t>
            </a:r>
          </a:p>
          <a:p>
            <a:pPr defTabSz="685800"/>
            <a:r>
              <a:rPr lang="fr-FR" sz="1238" dirty="0">
                <a:solidFill>
                  <a:srgbClr val="272B35"/>
                </a:solidFill>
                <a:latin typeface="Encode Sans"/>
              </a:rPr>
              <a:t>Haute Tension alternatif monophasé</a:t>
            </a:r>
          </a:p>
          <a:p>
            <a:pPr defTabSz="685800"/>
            <a:r>
              <a:rPr lang="fr-FR" sz="1238" dirty="0">
                <a:solidFill>
                  <a:srgbClr val="272B35"/>
                </a:solidFill>
                <a:latin typeface="Encode Sans"/>
              </a:rPr>
              <a:t>Haute Tension alternatif triphasé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7F1C6B6E-A353-46C5-AE1E-E6E3BB7E5C80}"/>
              </a:ext>
            </a:extLst>
          </p:cNvPr>
          <p:cNvSpPr txBox="1"/>
          <p:nvPr/>
        </p:nvSpPr>
        <p:spPr>
          <a:xfrm>
            <a:off x="2293002" y="2014840"/>
            <a:ext cx="8230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b="1" dirty="0">
                <a:solidFill>
                  <a:srgbClr val="272B35"/>
                </a:solidFill>
                <a:latin typeface="Encode Sans"/>
              </a:rPr>
              <a:t>220 V AC</a:t>
            </a:r>
          </a:p>
        </p:txBody>
      </p:sp>
      <p:sp>
        <p:nvSpPr>
          <p:cNvPr id="124" name="Forme libre : forme 83">
            <a:extLst>
              <a:ext uri="{FF2B5EF4-FFF2-40B4-BE49-F238E27FC236}">
                <a16:creationId xmlns:a16="http://schemas.microsoft.com/office/drawing/2014/main" id="{CC214157-71A1-4F65-B727-CDB74BE155FD}"/>
              </a:ext>
            </a:extLst>
          </p:cNvPr>
          <p:cNvSpPr/>
          <p:nvPr/>
        </p:nvSpPr>
        <p:spPr>
          <a:xfrm>
            <a:off x="5665564" y="1310230"/>
            <a:ext cx="244703" cy="191806"/>
          </a:xfrm>
          <a:custGeom>
            <a:avLst/>
            <a:gdLst>
              <a:gd name="connsiteX0" fmla="*/ 0 w 348343"/>
              <a:gd name="connsiteY0" fmla="*/ 453128 h 662400"/>
              <a:gd name="connsiteX1" fmla="*/ 130629 w 348343"/>
              <a:gd name="connsiteY1" fmla="*/ 3186 h 662400"/>
              <a:gd name="connsiteX2" fmla="*/ 246743 w 348343"/>
              <a:gd name="connsiteY2" fmla="*/ 656328 h 662400"/>
              <a:gd name="connsiteX3" fmla="*/ 348343 w 348343"/>
              <a:gd name="connsiteY3" fmla="*/ 32250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662400">
                <a:moveTo>
                  <a:pt x="0" y="453128"/>
                </a:moveTo>
                <a:cubicBezTo>
                  <a:pt x="44752" y="211223"/>
                  <a:pt x="89505" y="-30681"/>
                  <a:pt x="130629" y="3186"/>
                </a:cubicBezTo>
                <a:cubicBezTo>
                  <a:pt x="171753" y="37053"/>
                  <a:pt x="210457" y="603109"/>
                  <a:pt x="246743" y="656328"/>
                </a:cubicBezTo>
                <a:cubicBezTo>
                  <a:pt x="283029" y="709547"/>
                  <a:pt x="312057" y="397490"/>
                  <a:pt x="348343" y="322500"/>
                </a:cubicBezTo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25" name="Connecteur droit 16">
            <a:extLst>
              <a:ext uri="{FF2B5EF4-FFF2-40B4-BE49-F238E27FC236}">
                <a16:creationId xmlns:a16="http://schemas.microsoft.com/office/drawing/2014/main" id="{7219B1FC-FD01-4AB2-BCE2-4CE2BECD95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3447" y="1177148"/>
            <a:ext cx="278486" cy="0"/>
          </a:xfrm>
          <a:prstGeom prst="line">
            <a:avLst/>
          </a:prstGeom>
          <a:noFill/>
          <a:ln w="127000" cmpd="dbl" algn="ctr">
            <a:solidFill>
              <a:srgbClr val="FF9900"/>
            </a:solidFill>
            <a:round/>
            <a:headEnd/>
            <a:tailEnd type="none" w="sm" len="sm"/>
          </a:ln>
        </p:spPr>
        <p:txBody>
          <a:bodyPr/>
          <a:lstStyle/>
          <a:p>
            <a:pPr defTabSz="685800"/>
            <a:endParaRPr lang="fr-FR" sz="1350">
              <a:solidFill>
                <a:srgbClr val="272B35"/>
              </a:solidFill>
              <a:latin typeface="Encode Sans"/>
            </a:endParaRPr>
          </a:p>
        </p:txBody>
      </p:sp>
      <p:sp>
        <p:nvSpPr>
          <p:cNvPr id="126" name="Forme libre : forme 86">
            <a:extLst>
              <a:ext uri="{FF2B5EF4-FFF2-40B4-BE49-F238E27FC236}">
                <a16:creationId xmlns:a16="http://schemas.microsoft.com/office/drawing/2014/main" id="{441FBD2C-6951-462A-814D-25C9CFB99502}"/>
              </a:ext>
            </a:extLst>
          </p:cNvPr>
          <p:cNvSpPr/>
          <p:nvPr/>
        </p:nvSpPr>
        <p:spPr>
          <a:xfrm>
            <a:off x="5671174" y="1091997"/>
            <a:ext cx="244703" cy="191806"/>
          </a:xfrm>
          <a:custGeom>
            <a:avLst/>
            <a:gdLst>
              <a:gd name="connsiteX0" fmla="*/ 0 w 348343"/>
              <a:gd name="connsiteY0" fmla="*/ 453128 h 662400"/>
              <a:gd name="connsiteX1" fmla="*/ 130629 w 348343"/>
              <a:gd name="connsiteY1" fmla="*/ 3186 h 662400"/>
              <a:gd name="connsiteX2" fmla="*/ 246743 w 348343"/>
              <a:gd name="connsiteY2" fmla="*/ 656328 h 662400"/>
              <a:gd name="connsiteX3" fmla="*/ 348343 w 348343"/>
              <a:gd name="connsiteY3" fmla="*/ 32250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662400">
                <a:moveTo>
                  <a:pt x="0" y="453128"/>
                </a:moveTo>
                <a:cubicBezTo>
                  <a:pt x="44752" y="211223"/>
                  <a:pt x="89505" y="-30681"/>
                  <a:pt x="130629" y="3186"/>
                </a:cubicBezTo>
                <a:cubicBezTo>
                  <a:pt x="171753" y="37053"/>
                  <a:pt x="210457" y="603109"/>
                  <a:pt x="246743" y="656328"/>
                </a:cubicBezTo>
                <a:cubicBezTo>
                  <a:pt x="283029" y="709547"/>
                  <a:pt x="312057" y="397490"/>
                  <a:pt x="348343" y="322500"/>
                </a:cubicBezTo>
              </a:path>
            </a:pathLst>
          </a:cu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27" name="Connecteur droit 16">
            <a:extLst>
              <a:ext uri="{FF2B5EF4-FFF2-40B4-BE49-F238E27FC236}">
                <a16:creationId xmlns:a16="http://schemas.microsoft.com/office/drawing/2014/main" id="{18D84DAF-9903-4E0F-9B4E-2FE17E3D6C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3845" y="3435851"/>
            <a:ext cx="459004" cy="0"/>
          </a:xfrm>
          <a:prstGeom prst="line">
            <a:avLst/>
          </a:prstGeom>
          <a:noFill/>
          <a:ln w="127000" cmpd="dbl" algn="ctr">
            <a:solidFill>
              <a:srgbClr val="00B0F0"/>
            </a:solidFill>
            <a:round/>
            <a:headEnd/>
            <a:tailEnd type="none" w="sm" len="sm"/>
          </a:ln>
        </p:spPr>
        <p:txBody>
          <a:bodyPr/>
          <a:lstStyle/>
          <a:p>
            <a:pPr defTabSz="685800"/>
            <a:endParaRPr lang="fr-FR" sz="1350">
              <a:solidFill>
                <a:srgbClr val="272B35"/>
              </a:solidFill>
              <a:latin typeface="Encode Sans"/>
            </a:endParaRPr>
          </a:p>
        </p:txBody>
      </p:sp>
      <p:sp>
        <p:nvSpPr>
          <p:cNvPr id="128" name="Right Arrow 1"/>
          <p:cNvSpPr/>
          <p:nvPr/>
        </p:nvSpPr>
        <p:spPr>
          <a:xfrm>
            <a:off x="7799286" y="3024757"/>
            <a:ext cx="504236" cy="30090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Encode Sans"/>
            </a:endParaRPr>
          </a:p>
        </p:txBody>
      </p:sp>
      <p:grpSp>
        <p:nvGrpSpPr>
          <p:cNvPr id="129" name="Group 47"/>
          <p:cNvGrpSpPr/>
          <p:nvPr/>
        </p:nvGrpSpPr>
        <p:grpSpPr>
          <a:xfrm>
            <a:off x="5623811" y="968086"/>
            <a:ext cx="270030" cy="52637"/>
            <a:chOff x="-1116632" y="1806932"/>
            <a:chExt cx="360040" cy="70183"/>
          </a:xfrm>
        </p:grpSpPr>
        <p:cxnSp>
          <p:nvCxnSpPr>
            <p:cNvPr id="130" name="Straight Connector 48"/>
            <p:cNvCxnSpPr/>
            <p:nvPr/>
          </p:nvCxnSpPr>
          <p:spPr>
            <a:xfrm>
              <a:off x="-1116632" y="1806932"/>
              <a:ext cx="360040" cy="0"/>
            </a:xfrm>
            <a:prstGeom prst="line">
              <a:avLst/>
            </a:prstGeom>
            <a:ln w="28575">
              <a:solidFill>
                <a:srgbClr val="33CC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51"/>
            <p:cNvCxnSpPr/>
            <p:nvPr/>
          </p:nvCxnSpPr>
          <p:spPr>
            <a:xfrm>
              <a:off x="-1116632" y="1877115"/>
              <a:ext cx="360040" cy="0"/>
            </a:xfrm>
            <a:prstGeom prst="line">
              <a:avLst/>
            </a:prstGeom>
            <a:ln w="38100">
              <a:solidFill>
                <a:srgbClr val="33CCFF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2" name="Group 52"/>
          <p:cNvGrpSpPr/>
          <p:nvPr/>
        </p:nvGrpSpPr>
        <p:grpSpPr>
          <a:xfrm>
            <a:off x="4095164" y="3264026"/>
            <a:ext cx="270030" cy="52637"/>
            <a:chOff x="-1116632" y="1806932"/>
            <a:chExt cx="360040" cy="70183"/>
          </a:xfrm>
        </p:grpSpPr>
        <p:cxnSp>
          <p:nvCxnSpPr>
            <p:cNvPr id="133" name="Straight Connector 54"/>
            <p:cNvCxnSpPr/>
            <p:nvPr/>
          </p:nvCxnSpPr>
          <p:spPr>
            <a:xfrm>
              <a:off x="-1116632" y="1806932"/>
              <a:ext cx="360040" cy="0"/>
            </a:xfrm>
            <a:prstGeom prst="line">
              <a:avLst/>
            </a:prstGeom>
            <a:ln w="28575">
              <a:solidFill>
                <a:srgbClr val="33CC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55"/>
            <p:cNvCxnSpPr/>
            <p:nvPr/>
          </p:nvCxnSpPr>
          <p:spPr>
            <a:xfrm>
              <a:off x="-1116632" y="1877115"/>
              <a:ext cx="360040" cy="0"/>
            </a:xfrm>
            <a:prstGeom prst="line">
              <a:avLst/>
            </a:prstGeom>
            <a:ln w="38100">
              <a:solidFill>
                <a:srgbClr val="33CCFF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5" name="Isosceles Triangle 59"/>
          <p:cNvSpPr/>
          <p:nvPr/>
        </p:nvSpPr>
        <p:spPr>
          <a:xfrm rot="10800000">
            <a:off x="3658995" y="2061712"/>
            <a:ext cx="157610" cy="161296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36" name="Isosceles Triangle 60"/>
          <p:cNvSpPr/>
          <p:nvPr/>
        </p:nvSpPr>
        <p:spPr>
          <a:xfrm rot="10800000">
            <a:off x="3684397" y="3080734"/>
            <a:ext cx="157610" cy="161296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37" name="Isosceles Triangle 61"/>
          <p:cNvSpPr/>
          <p:nvPr/>
        </p:nvSpPr>
        <p:spPr>
          <a:xfrm rot="10800000">
            <a:off x="3712735" y="3887507"/>
            <a:ext cx="157610" cy="161296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38" name="Isosceles Triangle 62"/>
          <p:cNvSpPr/>
          <p:nvPr/>
        </p:nvSpPr>
        <p:spPr>
          <a:xfrm rot="5400000">
            <a:off x="4240621" y="2396698"/>
            <a:ext cx="157610" cy="161296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39" name="Isosceles Triangle 63"/>
          <p:cNvSpPr/>
          <p:nvPr/>
        </p:nvSpPr>
        <p:spPr>
          <a:xfrm rot="5400000">
            <a:off x="5190730" y="2752609"/>
            <a:ext cx="157610" cy="161296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40" name="Isosceles Triangle 64"/>
          <p:cNvSpPr/>
          <p:nvPr/>
        </p:nvSpPr>
        <p:spPr>
          <a:xfrm rot="5400000">
            <a:off x="6345253" y="2716905"/>
            <a:ext cx="157610" cy="161296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141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 txBox="1">
            <a:spLocks/>
          </p:cNvSpPr>
          <p:nvPr/>
        </p:nvSpPr>
        <p:spPr>
          <a:xfrm>
            <a:off x="409575" y="4867276"/>
            <a:ext cx="792000" cy="162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675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sp>
        <p:nvSpPr>
          <p:cNvPr id="142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defTabSz="685800"/>
            <a:r>
              <a:rPr lang="en-US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</p:spTree>
    <p:extLst>
      <p:ext uri="{BB962C8B-B14F-4D97-AF65-F5344CB8AC3E}">
        <p14:creationId xmlns:p14="http://schemas.microsoft.com/office/powerpoint/2010/main" val="353134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Chaîne de Traction HYBRIDE</a:t>
            </a:r>
          </a:p>
        </p:txBody>
      </p:sp>
      <p:sp>
        <p:nvSpPr>
          <p:cNvPr id="12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 txBox="1">
            <a:spLocks/>
          </p:cNvSpPr>
          <p:nvPr/>
        </p:nvSpPr>
        <p:spPr>
          <a:xfrm>
            <a:off x="409575" y="4867276"/>
            <a:ext cx="792000" cy="162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675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sp>
        <p:nvSpPr>
          <p:cNvPr id="14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defTabSz="685800"/>
            <a:r>
              <a:rPr lang="en-US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575" y="817012"/>
            <a:ext cx="2770823" cy="280196"/>
          </a:xfrm>
        </p:spPr>
        <p:txBody>
          <a:bodyPr/>
          <a:lstStyle/>
          <a:p>
            <a:r>
              <a:rPr lang="fr-FR" dirty="0"/>
              <a:t>Implantation des composants</a:t>
            </a:r>
          </a:p>
        </p:txBody>
      </p:sp>
      <p:pic>
        <p:nvPicPr>
          <p:cNvPr id="38" name="Picture 2" descr="image004">
            <a:extLst>
              <a:ext uri="{FF2B5EF4-FFF2-40B4-BE49-F238E27FC236}">
                <a16:creationId xmlns:a16="http://schemas.microsoft.com/office/drawing/2014/main" id="{C99F7DC9-8111-443E-9662-4B2CBB31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776" y="991318"/>
            <a:ext cx="5159492" cy="37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>
            <a:extLst>
              <a:ext uri="{FF2B5EF4-FFF2-40B4-BE49-F238E27FC236}">
                <a16:creationId xmlns:a16="http://schemas.microsoft.com/office/drawing/2014/main" id="{C46A98EC-36E5-475B-AB9E-B62902BD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018" y="1298487"/>
            <a:ext cx="1202163" cy="8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FF446B30-879C-423C-BB3A-1603E25DC5EE}"/>
              </a:ext>
            </a:extLst>
          </p:cNvPr>
          <p:cNvSpPr txBox="1"/>
          <p:nvPr/>
        </p:nvSpPr>
        <p:spPr>
          <a:xfrm>
            <a:off x="7693595" y="2608995"/>
            <a:ext cx="10803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dirty="0">
                <a:solidFill>
                  <a:srgbClr val="272B35"/>
                </a:solidFill>
                <a:latin typeface="Encode Sans"/>
              </a:rPr>
              <a:t>Prise de charge électrique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BEA5672-3AC9-4848-998D-768BF73D181B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7505538" y="2186629"/>
            <a:ext cx="728215" cy="422366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244C86DB-458F-46C3-967D-E195A9F5B5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6949" y="3043955"/>
            <a:ext cx="1197533" cy="731550"/>
          </a:xfrm>
          <a:prstGeom prst="rect">
            <a:avLst/>
          </a:prstGeom>
        </p:spPr>
      </p:pic>
      <p:sp>
        <p:nvSpPr>
          <p:cNvPr id="44" name="ZoneTexte 10">
            <a:extLst>
              <a:ext uri="{FF2B5EF4-FFF2-40B4-BE49-F238E27FC236}">
                <a16:creationId xmlns:a16="http://schemas.microsoft.com/office/drawing/2014/main" id="{29270867-10B9-406D-A5B4-50211BAF59C6}"/>
              </a:ext>
            </a:extLst>
          </p:cNvPr>
          <p:cNvSpPr txBox="1"/>
          <p:nvPr/>
        </p:nvSpPr>
        <p:spPr>
          <a:xfrm>
            <a:off x="7675356" y="1577973"/>
            <a:ext cx="13343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srgbClr val="272B35"/>
                </a:solidFill>
                <a:latin typeface="Encode Sans"/>
              </a:rPr>
              <a:t>Chargeur embarqué avec convertisseur DC/DC</a:t>
            </a:r>
          </a:p>
        </p:txBody>
      </p:sp>
      <p:cxnSp>
        <p:nvCxnSpPr>
          <p:cNvPr id="45" name="Connecteur droit 47">
            <a:extLst>
              <a:ext uri="{FF2B5EF4-FFF2-40B4-BE49-F238E27FC236}">
                <a16:creationId xmlns:a16="http://schemas.microsoft.com/office/drawing/2014/main" id="{F90CD9C0-4E79-4EEF-B848-32388EB09E3F}"/>
              </a:ext>
            </a:extLst>
          </p:cNvPr>
          <p:cNvCxnSpPr>
            <a:cxnSpLocks/>
          </p:cNvCxnSpPr>
          <p:nvPr/>
        </p:nvCxnSpPr>
        <p:spPr>
          <a:xfrm flipV="1">
            <a:off x="7310496" y="1837370"/>
            <a:ext cx="364860" cy="225352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2">
            <a:extLst>
              <a:ext uri="{FF2B5EF4-FFF2-40B4-BE49-F238E27FC236}">
                <a16:creationId xmlns:a16="http://schemas.microsoft.com/office/drawing/2014/main" id="{3B456EEA-9927-4F1C-A82C-115B0299B5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87978" y="804518"/>
            <a:ext cx="844932" cy="633699"/>
          </a:xfrm>
          <a:prstGeom prst="rect">
            <a:avLst/>
          </a:prstGeom>
        </p:spPr>
      </p:pic>
      <p:sp>
        <p:nvSpPr>
          <p:cNvPr id="47" name="ZoneTexte 20">
            <a:extLst>
              <a:ext uri="{FF2B5EF4-FFF2-40B4-BE49-F238E27FC236}">
                <a16:creationId xmlns:a16="http://schemas.microsoft.com/office/drawing/2014/main" id="{E9E5FA36-C46A-425C-8788-C20DEC1F7BEA}"/>
              </a:ext>
            </a:extLst>
          </p:cNvPr>
          <p:cNvSpPr txBox="1"/>
          <p:nvPr/>
        </p:nvSpPr>
        <p:spPr>
          <a:xfrm>
            <a:off x="6328957" y="4045900"/>
            <a:ext cx="15385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dirty="0">
                <a:solidFill>
                  <a:srgbClr val="272B35"/>
                </a:solidFill>
                <a:latin typeface="Encode Sans"/>
              </a:rPr>
              <a:t>Batterie Haute Tension 11,8 - 13,2 kWh</a:t>
            </a:r>
            <a:endParaRPr lang="en-GB" sz="1050" dirty="0">
              <a:solidFill>
                <a:srgbClr val="272B35"/>
              </a:solidFill>
              <a:latin typeface="Encode Sans"/>
            </a:endParaRPr>
          </a:p>
        </p:txBody>
      </p:sp>
      <p:cxnSp>
        <p:nvCxnSpPr>
          <p:cNvPr id="48" name="Connecteur droit 30">
            <a:extLst>
              <a:ext uri="{FF2B5EF4-FFF2-40B4-BE49-F238E27FC236}">
                <a16:creationId xmlns:a16="http://schemas.microsoft.com/office/drawing/2014/main" id="{A324626F-2A09-4D62-A3B1-0A98FEAEBD8F}"/>
              </a:ext>
            </a:extLst>
          </p:cNvPr>
          <p:cNvCxnSpPr>
            <a:cxnSpLocks/>
          </p:cNvCxnSpPr>
          <p:nvPr/>
        </p:nvCxnSpPr>
        <p:spPr>
          <a:xfrm flipH="1" flipV="1">
            <a:off x="6167920" y="2608996"/>
            <a:ext cx="715033" cy="1434096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">
            <a:extLst>
              <a:ext uri="{FF2B5EF4-FFF2-40B4-BE49-F238E27FC236}">
                <a16:creationId xmlns:a16="http://schemas.microsoft.com/office/drawing/2014/main" id="{2AA938DF-FC08-48B5-B4BB-6663DD062E2D}"/>
              </a:ext>
            </a:extLst>
          </p:cNvPr>
          <p:cNvSpPr txBox="1"/>
          <p:nvPr/>
        </p:nvSpPr>
        <p:spPr>
          <a:xfrm>
            <a:off x="1986548" y="4518552"/>
            <a:ext cx="1991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dirty="0">
                <a:solidFill>
                  <a:srgbClr val="272B35"/>
                </a:solidFill>
                <a:latin typeface="Encode Sans"/>
              </a:rPr>
              <a:t>Moteur électrique 80 kW / 110 ch + onduleur intégré à la BVA</a:t>
            </a:r>
          </a:p>
        </p:txBody>
      </p:sp>
      <p:cxnSp>
        <p:nvCxnSpPr>
          <p:cNvPr id="50" name="Connecteur droit 15">
            <a:extLst>
              <a:ext uri="{FF2B5EF4-FFF2-40B4-BE49-F238E27FC236}">
                <a16:creationId xmlns:a16="http://schemas.microsoft.com/office/drawing/2014/main" id="{8DCB426B-987E-4F74-8931-7AF0EF6D81D5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2982450" y="3688142"/>
            <a:ext cx="351585" cy="830410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16">
            <a:extLst>
              <a:ext uri="{FF2B5EF4-FFF2-40B4-BE49-F238E27FC236}">
                <a16:creationId xmlns:a16="http://schemas.microsoft.com/office/drawing/2014/main" id="{7F0332AD-BDDC-4919-8856-3BBE341E98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239" y="3475028"/>
            <a:ext cx="862211" cy="824997"/>
          </a:xfrm>
          <a:prstGeom prst="rect">
            <a:avLst/>
          </a:prstGeom>
        </p:spPr>
      </p:pic>
      <p:sp>
        <p:nvSpPr>
          <p:cNvPr id="52" name="ZoneTexte 12">
            <a:extLst>
              <a:ext uri="{FF2B5EF4-FFF2-40B4-BE49-F238E27FC236}">
                <a16:creationId xmlns:a16="http://schemas.microsoft.com/office/drawing/2014/main" id="{7A9F67EF-93C2-40AE-801E-EB3C542A9A5C}"/>
              </a:ext>
            </a:extLst>
          </p:cNvPr>
          <p:cNvSpPr txBox="1"/>
          <p:nvPr/>
        </p:nvSpPr>
        <p:spPr>
          <a:xfrm>
            <a:off x="3053728" y="764383"/>
            <a:ext cx="28893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dirty="0">
                <a:solidFill>
                  <a:srgbClr val="272B35"/>
                </a:solidFill>
                <a:latin typeface="Encode Sans"/>
              </a:rPr>
              <a:t>Entraînement électrique de l'essieu arrière e-RAD</a:t>
            </a:r>
          </a:p>
          <a:p>
            <a:pPr algn="ctr" defTabSz="685800"/>
            <a:r>
              <a:rPr lang="fr-FR" sz="1050" dirty="0">
                <a:solidFill>
                  <a:srgbClr val="272B35"/>
                </a:solidFill>
                <a:latin typeface="Encode Sans"/>
              </a:rPr>
              <a:t>80 kW / 110 </a:t>
            </a:r>
            <a:r>
              <a:rPr lang="fr-FR" sz="1050" dirty="0" err="1">
                <a:solidFill>
                  <a:srgbClr val="272B35"/>
                </a:solidFill>
                <a:latin typeface="Encode Sans"/>
              </a:rPr>
              <a:t>ch</a:t>
            </a:r>
            <a:r>
              <a:rPr lang="fr-FR" sz="1050" dirty="0">
                <a:solidFill>
                  <a:srgbClr val="272B35"/>
                </a:solidFill>
                <a:latin typeface="Encode Sans"/>
              </a:rPr>
              <a:t> + onduleur</a:t>
            </a:r>
          </a:p>
          <a:p>
            <a:pPr algn="ctr" defTabSz="685800"/>
            <a:r>
              <a:rPr lang="fr-FR" sz="1050" dirty="0">
                <a:solidFill>
                  <a:srgbClr val="272B35"/>
                </a:solidFill>
                <a:latin typeface="Encode Sans"/>
              </a:rPr>
              <a:t>(4 roues motrices uniquement)</a:t>
            </a:r>
          </a:p>
        </p:txBody>
      </p:sp>
      <p:cxnSp>
        <p:nvCxnSpPr>
          <p:cNvPr id="53" name="Connecteur droit 49">
            <a:extLst>
              <a:ext uri="{FF2B5EF4-FFF2-40B4-BE49-F238E27FC236}">
                <a16:creationId xmlns:a16="http://schemas.microsoft.com/office/drawing/2014/main" id="{ACB747B1-7F97-4D55-9264-73DC1300DEFA}"/>
              </a:ext>
            </a:extLst>
          </p:cNvPr>
          <p:cNvCxnSpPr>
            <a:cxnSpLocks/>
            <a:endCxn id="52" idx="2"/>
          </p:cNvCxnSpPr>
          <p:nvPr/>
        </p:nvCxnSpPr>
        <p:spPr>
          <a:xfrm flipH="1" flipV="1">
            <a:off x="4498414" y="1341464"/>
            <a:ext cx="2161188" cy="635638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7">
            <a:extLst>
              <a:ext uri="{FF2B5EF4-FFF2-40B4-BE49-F238E27FC236}">
                <a16:creationId xmlns:a16="http://schemas.microsoft.com/office/drawing/2014/main" id="{3564788D-D142-42D4-8EF7-817EAE461808}"/>
              </a:ext>
            </a:extLst>
          </p:cNvPr>
          <p:cNvSpPr txBox="1"/>
          <p:nvPr/>
        </p:nvSpPr>
        <p:spPr>
          <a:xfrm>
            <a:off x="1986548" y="1809814"/>
            <a:ext cx="14654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dirty="0">
                <a:solidFill>
                  <a:srgbClr val="272B35"/>
                </a:solidFill>
                <a:latin typeface="Encode Sans"/>
              </a:rPr>
              <a:t>Compresseur de climatisation électrique Haute Tension </a:t>
            </a:r>
          </a:p>
        </p:txBody>
      </p:sp>
      <p:sp>
        <p:nvSpPr>
          <p:cNvPr id="55" name="ZoneTexte 9">
            <a:extLst>
              <a:ext uri="{FF2B5EF4-FFF2-40B4-BE49-F238E27FC236}">
                <a16:creationId xmlns:a16="http://schemas.microsoft.com/office/drawing/2014/main" id="{C1C9A181-A532-49F5-8B24-E6EBC85E038B}"/>
              </a:ext>
            </a:extLst>
          </p:cNvPr>
          <p:cNvSpPr txBox="1"/>
          <p:nvPr/>
        </p:nvSpPr>
        <p:spPr>
          <a:xfrm>
            <a:off x="4874218" y="3885204"/>
            <a:ext cx="13870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dirty="0">
                <a:solidFill>
                  <a:srgbClr val="272B35"/>
                </a:solidFill>
                <a:latin typeface="Encode Sans"/>
              </a:rPr>
              <a:t>Chauffage électrique CTP Haute Tension</a:t>
            </a:r>
          </a:p>
        </p:txBody>
      </p:sp>
      <p:cxnSp>
        <p:nvCxnSpPr>
          <p:cNvPr id="56" name="Connecteur droit 27">
            <a:extLst>
              <a:ext uri="{FF2B5EF4-FFF2-40B4-BE49-F238E27FC236}">
                <a16:creationId xmlns:a16="http://schemas.microsoft.com/office/drawing/2014/main" id="{1CD13967-748F-483C-B82A-10DE9727DA57}"/>
              </a:ext>
            </a:extLst>
          </p:cNvPr>
          <p:cNvCxnSpPr>
            <a:cxnSpLocks/>
            <a:endCxn id="54" idx="2"/>
          </p:cNvCxnSpPr>
          <p:nvPr/>
        </p:nvCxnSpPr>
        <p:spPr>
          <a:xfrm flipH="1" flipV="1">
            <a:off x="2719283" y="2386895"/>
            <a:ext cx="263168" cy="870179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1">
            <a:extLst>
              <a:ext uri="{FF2B5EF4-FFF2-40B4-BE49-F238E27FC236}">
                <a16:creationId xmlns:a16="http://schemas.microsoft.com/office/drawing/2014/main" id="{6359D683-72C9-444E-BAF1-BCF7006E1F1C}"/>
              </a:ext>
            </a:extLst>
          </p:cNvPr>
          <p:cNvCxnSpPr>
            <a:cxnSpLocks/>
          </p:cNvCxnSpPr>
          <p:nvPr/>
        </p:nvCxnSpPr>
        <p:spPr>
          <a:xfrm>
            <a:off x="4400729" y="3043955"/>
            <a:ext cx="956549" cy="843572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1">
            <a:extLst>
              <a:ext uri="{FF2B5EF4-FFF2-40B4-BE49-F238E27FC236}">
                <a16:creationId xmlns:a16="http://schemas.microsoft.com/office/drawing/2014/main" id="{8F0F8877-B05B-41B0-9E01-E8F615C9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022" y="4253599"/>
            <a:ext cx="918102" cy="7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E3BE4BC9-7A76-4843-9749-4814EBAEA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887" y="2619347"/>
            <a:ext cx="5794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" name="Right Arrow 29"/>
          <p:cNvSpPr/>
          <p:nvPr/>
        </p:nvSpPr>
        <p:spPr>
          <a:xfrm rot="9405660">
            <a:off x="2323086" y="3118971"/>
            <a:ext cx="504236" cy="30090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050">
              <a:solidFill>
                <a:srgbClr val="272B35"/>
              </a:solidFill>
              <a:latin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28239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7" grpId="0"/>
      <p:bldP spid="49" grpId="0"/>
      <p:bldP spid="52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91400BC-9166-4E4D-940E-BCFD6F9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8" y="1549642"/>
            <a:ext cx="7226462" cy="1390726"/>
          </a:xfrm>
        </p:spPr>
        <p:txBody>
          <a:bodyPr>
            <a:normAutofit fontScale="90000"/>
          </a:bodyPr>
          <a:lstStyle/>
          <a:p>
            <a:r>
              <a:rPr lang="en-US" dirty="0"/>
              <a:t>AIDES A LA CONDUITE ET AUTONOMIE</a:t>
            </a:r>
            <a:br>
              <a:rPr lang="en-US" dirty="0"/>
            </a:br>
            <a:br>
              <a:rPr lang="en-US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835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AIDES à LA CONDUITE</a:t>
            </a:r>
            <a:endParaRPr lang="en-US" noProof="0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342" y="1080689"/>
            <a:ext cx="4818311" cy="1773955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243782"/>
                </a:solidFill>
              </a:rPr>
              <a:t>Les aides à la conduites, ou ADAS (Advanced Driver Assistance </a:t>
            </a:r>
            <a:r>
              <a:rPr lang="fr-FR" dirty="0" err="1">
                <a:solidFill>
                  <a:srgbClr val="243782"/>
                </a:solidFill>
              </a:rPr>
              <a:t>Systems</a:t>
            </a:r>
            <a:r>
              <a:rPr lang="fr-FR" dirty="0">
                <a:solidFill>
                  <a:srgbClr val="243782"/>
                </a:solidFill>
              </a:rPr>
              <a:t>) :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Apportent une assistance au conducteur dans la conduite…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Afin de rendre la conduite plus sûre…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Par l’amélioration des informations de conduite et / ou une automatisation partielle.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</p:txBody>
      </p:sp>
      <p:sp>
        <p:nvSpPr>
          <p:cNvPr id="85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9575" y="4867276"/>
            <a:ext cx="792000" cy="162000"/>
          </a:xfrm>
        </p:spPr>
        <p:txBody>
          <a:bodyPr/>
          <a:lstStyle/>
          <a:p>
            <a:pPr defTabSz="685800">
              <a:defRPr/>
            </a:pPr>
            <a:r>
              <a:rPr lang="en-US" sz="675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sp>
        <p:nvSpPr>
          <p:cNvPr id="86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</p:spPr>
        <p:txBody>
          <a:bodyPr/>
          <a:lstStyle/>
          <a:p>
            <a:pPr algn="l" defTabSz="685800">
              <a:defRPr/>
            </a:pPr>
            <a:r>
              <a:rPr lang="en-US" sz="675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250" y="1080689"/>
            <a:ext cx="2449748" cy="147993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341" y="2763756"/>
            <a:ext cx="4818311" cy="2103520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243782"/>
                </a:solidFill>
              </a:rPr>
              <a:t>4 domaines :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Sécurité active :  Fournit une assistance et une automatisation pour une conduite sûre;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Alerte : Donne des alertes et des informations pour éviter les dangers potentiels;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Aides à la conduite : Fournit une assistance et une automatisation pour une conduite confortable;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Aides au parking : Fournit assistance et automatisation pour les manœuvres à très basse vitesse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267" y="4129575"/>
            <a:ext cx="1337971" cy="89970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381" y="2734262"/>
            <a:ext cx="1221672" cy="122167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961" y="4185712"/>
            <a:ext cx="1332689" cy="76256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344" y="3042342"/>
            <a:ext cx="1269366" cy="7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utoShape 35"/>
          <p:cNvSpPr>
            <a:spLocks noChangeArrowheads="1"/>
          </p:cNvSpPr>
          <p:nvPr/>
        </p:nvSpPr>
        <p:spPr bwMode="auto">
          <a:xfrm rot="5228736">
            <a:off x="1949386" y="3187587"/>
            <a:ext cx="216694" cy="269081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900" ker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80" name="AutoShape 35"/>
          <p:cNvSpPr>
            <a:spLocks noChangeArrowheads="1"/>
          </p:cNvSpPr>
          <p:nvPr/>
        </p:nvSpPr>
        <p:spPr bwMode="auto">
          <a:xfrm>
            <a:off x="3910428" y="4356367"/>
            <a:ext cx="216694" cy="269081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r-FR" sz="9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7" name="AutoShape 35"/>
          <p:cNvSpPr>
            <a:spLocks noChangeArrowheads="1"/>
          </p:cNvSpPr>
          <p:nvPr/>
        </p:nvSpPr>
        <p:spPr bwMode="auto">
          <a:xfrm rot="5400000">
            <a:off x="2073470" y="3188213"/>
            <a:ext cx="216694" cy="269081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r-FR" sz="9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8" name="AutoShape 35"/>
          <p:cNvSpPr>
            <a:spLocks noChangeArrowheads="1"/>
          </p:cNvSpPr>
          <p:nvPr/>
        </p:nvSpPr>
        <p:spPr bwMode="auto">
          <a:xfrm rot="16200000">
            <a:off x="7050052" y="3188213"/>
            <a:ext cx="216694" cy="269081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r-FR" sz="9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1" name="AutoShape 35"/>
          <p:cNvSpPr>
            <a:spLocks noChangeArrowheads="1"/>
          </p:cNvSpPr>
          <p:nvPr/>
        </p:nvSpPr>
        <p:spPr bwMode="auto">
          <a:xfrm rot="10800000">
            <a:off x="3910429" y="1967692"/>
            <a:ext cx="216694" cy="269081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r-FR" sz="90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128385" y="2083118"/>
            <a:ext cx="5177790" cy="2468880"/>
            <a:chOff x="2837847" y="2263140"/>
            <a:chExt cx="6903720" cy="3291840"/>
          </a:xfrm>
        </p:grpSpPr>
        <p:pic>
          <p:nvPicPr>
            <p:cNvPr id="59" name="Picture 2" descr="BMW X2 : voici les lignes définitives du prochain SUV de BMW ! - Photo #4 -  L'argus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37847" y="2263140"/>
              <a:ext cx="6903720" cy="329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838030" y="3857107"/>
              <a:ext cx="396000" cy="103907"/>
            </a:xfrm>
            <a:prstGeom prst="rect">
              <a:avLst/>
            </a:prstGeom>
          </p:spPr>
        </p:pic>
      </p:grp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575" y="817012"/>
            <a:ext cx="4578782" cy="28019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Architecture des aides à la conduite STELLANTIS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AIDES à LA CONDUITE</a:t>
            </a:r>
          </a:p>
        </p:txBody>
      </p:sp>
      <p:sp>
        <p:nvSpPr>
          <p:cNvPr id="141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 txBox="1">
            <a:spLocks/>
          </p:cNvSpPr>
          <p:nvPr/>
        </p:nvSpPr>
        <p:spPr>
          <a:xfrm>
            <a:off x="409575" y="4867276"/>
            <a:ext cx="792000" cy="162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675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sp>
        <p:nvSpPr>
          <p:cNvPr id="142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l" defTabSz="685800">
              <a:defRPr/>
            </a:pPr>
            <a:r>
              <a:rPr lang="en-US" sz="675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  <p:sp>
        <p:nvSpPr>
          <p:cNvPr id="3" name="AutoShape 2" descr="308 Racing CUP - Home | Facebook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2629853" y="2218424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2629853" y="4287254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6533367" y="2218424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6533367" y="4287254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5992483" y="823793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256350" y="2638831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138798" y="2929167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2138798" y="3632261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2258664" y="3958952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7039145" y="2638831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7124222" y="2929167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7124222" y="3632261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6988832" y="3948721"/>
            <a:ext cx="138225" cy="1382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708" y="751598"/>
            <a:ext cx="30132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Capteurs à ultrasons</a:t>
            </a:r>
          </a:p>
          <a:p>
            <a:pPr defTabSz="685800"/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Caméras vidéos</a:t>
            </a:r>
          </a:p>
          <a:p>
            <a:pPr defTabSz="685800"/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Caméra vidéo multifonctions</a:t>
            </a:r>
          </a:p>
          <a:p>
            <a:pPr defTabSz="685800"/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Caméra de vision nocturne</a:t>
            </a:r>
          </a:p>
          <a:p>
            <a:pPr defTabSz="685800"/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Caméra de surveillance du conducteur</a:t>
            </a:r>
          </a:p>
          <a:p>
            <a:pPr defTabSz="685800"/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Radars</a:t>
            </a:r>
          </a:p>
        </p:txBody>
      </p:sp>
      <p:sp>
        <p:nvSpPr>
          <p:cNvPr id="79" name="AutoShape 35"/>
          <p:cNvSpPr>
            <a:spLocks noChangeArrowheads="1"/>
          </p:cNvSpPr>
          <p:nvPr/>
        </p:nvSpPr>
        <p:spPr bwMode="auto">
          <a:xfrm rot="16200000">
            <a:off x="5900490" y="983936"/>
            <a:ext cx="193531" cy="24031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r-FR" sz="9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2" name="AutoShape 93"/>
          <p:cNvSpPr>
            <a:spLocks noChangeArrowheads="1"/>
          </p:cNvSpPr>
          <p:nvPr/>
        </p:nvSpPr>
        <p:spPr bwMode="auto">
          <a:xfrm rot="5400000" flipV="1">
            <a:off x="3978721" y="3214741"/>
            <a:ext cx="296804" cy="216024"/>
          </a:xfrm>
          <a:custGeom>
            <a:avLst/>
            <a:gdLst>
              <a:gd name="T0" fmla="*/ 8234149 w 21600"/>
              <a:gd name="T1" fmla="*/ 3473149 h 21600"/>
              <a:gd name="T2" fmla="*/ 4705225 w 21600"/>
              <a:gd name="T3" fmla="*/ 6946297 h 21600"/>
              <a:gd name="T4" fmla="*/ 1176301 w 21600"/>
              <a:gd name="T5" fmla="*/ 3473149 h 21600"/>
              <a:gd name="T6" fmla="*/ 47052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fr-FR" sz="1350" kern="0" dirty="0">
              <a:solidFill>
                <a:srgbClr val="000000"/>
              </a:solidFill>
              <a:latin typeface="Calibri" panose="020F0502020204030204"/>
              <a:ea typeface="Arial Unicode MS"/>
              <a:cs typeface="Arial"/>
            </a:endParaRPr>
          </a:p>
        </p:txBody>
      </p:sp>
      <p:sp>
        <p:nvSpPr>
          <p:cNvPr id="83" name="AutoShape 93"/>
          <p:cNvSpPr>
            <a:spLocks noChangeArrowheads="1"/>
          </p:cNvSpPr>
          <p:nvPr/>
        </p:nvSpPr>
        <p:spPr bwMode="auto">
          <a:xfrm rot="5400000" flipV="1">
            <a:off x="5941316" y="1240771"/>
            <a:ext cx="203839" cy="148361"/>
          </a:xfrm>
          <a:custGeom>
            <a:avLst/>
            <a:gdLst>
              <a:gd name="T0" fmla="*/ 8234149 w 21600"/>
              <a:gd name="T1" fmla="*/ 3473149 h 21600"/>
              <a:gd name="T2" fmla="*/ 4705225 w 21600"/>
              <a:gd name="T3" fmla="*/ 6946297 h 21600"/>
              <a:gd name="T4" fmla="*/ 1176301 w 21600"/>
              <a:gd name="T5" fmla="*/ 3473149 h 21600"/>
              <a:gd name="T6" fmla="*/ 47052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fr-FR" sz="1350" kern="0" dirty="0">
              <a:solidFill>
                <a:srgbClr val="000000"/>
              </a:solidFill>
              <a:latin typeface="Calibri" panose="020F0502020204030204"/>
              <a:ea typeface="Arial Unicode MS"/>
              <a:cs typeface="Arial"/>
            </a:endParaRPr>
          </a:p>
        </p:txBody>
      </p:sp>
      <p:sp>
        <p:nvSpPr>
          <p:cNvPr id="85" name="Losange 84"/>
          <p:cNvSpPr/>
          <p:nvPr/>
        </p:nvSpPr>
        <p:spPr>
          <a:xfrm>
            <a:off x="3656676" y="3743447"/>
            <a:ext cx="253752" cy="148929"/>
          </a:xfrm>
          <a:prstGeom prst="diamond">
            <a:avLst/>
          </a:prstGeom>
          <a:solidFill>
            <a:srgbClr val="7030A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/>
            <a:endParaRPr lang="fr-FR" sz="1350" kern="0">
              <a:solidFill>
                <a:srgbClr val="000000"/>
              </a:solidFill>
              <a:latin typeface="Calibri" panose="020F050202020403020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" name="Losange 86"/>
          <p:cNvSpPr/>
          <p:nvPr/>
        </p:nvSpPr>
        <p:spPr>
          <a:xfrm>
            <a:off x="5877096" y="1676211"/>
            <a:ext cx="253752" cy="94176"/>
          </a:xfrm>
          <a:prstGeom prst="diamond">
            <a:avLst/>
          </a:prstGeom>
          <a:solidFill>
            <a:srgbClr val="7030A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/>
            <a:endParaRPr lang="fr-FR" sz="1350" kern="0">
              <a:solidFill>
                <a:srgbClr val="000000"/>
              </a:solidFill>
              <a:latin typeface="Calibri" panose="020F050202020403020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" name="AutoShape 35"/>
          <p:cNvSpPr>
            <a:spLocks noChangeArrowheads="1"/>
          </p:cNvSpPr>
          <p:nvPr/>
        </p:nvSpPr>
        <p:spPr bwMode="auto">
          <a:xfrm rot="16200000">
            <a:off x="5900491" y="1413975"/>
            <a:ext cx="193531" cy="24031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r-FR" sz="90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144" name="Group 37"/>
          <p:cNvGrpSpPr>
            <a:grpSpLocks/>
          </p:cNvGrpSpPr>
          <p:nvPr/>
        </p:nvGrpSpPr>
        <p:grpSpPr bwMode="auto">
          <a:xfrm rot="11274067" flipH="1">
            <a:off x="1660361" y="3192724"/>
            <a:ext cx="243000" cy="223879"/>
            <a:chOff x="1684" y="2121"/>
            <a:chExt cx="138" cy="114"/>
          </a:xfrm>
        </p:grpSpPr>
        <p:sp>
          <p:nvSpPr>
            <p:cNvPr id="145" name="Arc 40"/>
            <p:cNvSpPr>
              <a:spLocks/>
            </p:cNvSpPr>
            <p:nvPr/>
          </p:nvSpPr>
          <p:spPr bwMode="auto">
            <a:xfrm rot="-8352841">
              <a:off x="1684" y="2121"/>
              <a:ext cx="108" cy="114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6" name="Arc 41"/>
            <p:cNvSpPr>
              <a:spLocks/>
            </p:cNvSpPr>
            <p:nvPr/>
          </p:nvSpPr>
          <p:spPr bwMode="auto">
            <a:xfrm rot="-8352841">
              <a:off x="1792" y="2146"/>
              <a:ext cx="30" cy="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47" name="Arc 42"/>
            <p:cNvSpPr>
              <a:spLocks/>
            </p:cNvSpPr>
            <p:nvPr/>
          </p:nvSpPr>
          <p:spPr bwMode="auto">
            <a:xfrm rot="-8352841">
              <a:off x="1730" y="2137"/>
              <a:ext cx="84" cy="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148" name="Group 37"/>
          <p:cNvGrpSpPr>
            <a:grpSpLocks/>
          </p:cNvGrpSpPr>
          <p:nvPr/>
        </p:nvGrpSpPr>
        <p:grpSpPr bwMode="auto">
          <a:xfrm rot="14627684" flipH="1">
            <a:off x="2351703" y="2166247"/>
            <a:ext cx="243000" cy="223879"/>
            <a:chOff x="1684" y="2121"/>
            <a:chExt cx="138" cy="114"/>
          </a:xfrm>
        </p:grpSpPr>
        <p:sp>
          <p:nvSpPr>
            <p:cNvPr id="149" name="Arc 40"/>
            <p:cNvSpPr>
              <a:spLocks/>
            </p:cNvSpPr>
            <p:nvPr/>
          </p:nvSpPr>
          <p:spPr bwMode="auto">
            <a:xfrm rot="-8352841">
              <a:off x="1684" y="2121"/>
              <a:ext cx="108" cy="114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0" name="Arc 41"/>
            <p:cNvSpPr>
              <a:spLocks/>
            </p:cNvSpPr>
            <p:nvPr/>
          </p:nvSpPr>
          <p:spPr bwMode="auto">
            <a:xfrm rot="-8352841">
              <a:off x="1792" y="2146"/>
              <a:ext cx="30" cy="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1" name="Arc 42"/>
            <p:cNvSpPr>
              <a:spLocks/>
            </p:cNvSpPr>
            <p:nvPr/>
          </p:nvSpPr>
          <p:spPr bwMode="auto">
            <a:xfrm rot="-8352841">
              <a:off x="1730" y="2137"/>
              <a:ext cx="84" cy="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152" name="Group 37"/>
          <p:cNvGrpSpPr>
            <a:grpSpLocks/>
          </p:cNvGrpSpPr>
          <p:nvPr/>
        </p:nvGrpSpPr>
        <p:grpSpPr bwMode="auto">
          <a:xfrm rot="7757565" flipH="1">
            <a:off x="2328633" y="4199181"/>
            <a:ext cx="243000" cy="223879"/>
            <a:chOff x="1684" y="2121"/>
            <a:chExt cx="138" cy="114"/>
          </a:xfrm>
        </p:grpSpPr>
        <p:sp>
          <p:nvSpPr>
            <p:cNvPr id="153" name="Arc 40"/>
            <p:cNvSpPr>
              <a:spLocks/>
            </p:cNvSpPr>
            <p:nvPr/>
          </p:nvSpPr>
          <p:spPr bwMode="auto">
            <a:xfrm rot="-8352841">
              <a:off x="1684" y="2121"/>
              <a:ext cx="108" cy="114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4" name="Arc 41"/>
            <p:cNvSpPr>
              <a:spLocks/>
            </p:cNvSpPr>
            <p:nvPr/>
          </p:nvSpPr>
          <p:spPr bwMode="auto">
            <a:xfrm rot="-8352841">
              <a:off x="1792" y="2146"/>
              <a:ext cx="30" cy="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5" name="Arc 42"/>
            <p:cNvSpPr>
              <a:spLocks/>
            </p:cNvSpPr>
            <p:nvPr/>
          </p:nvSpPr>
          <p:spPr bwMode="auto">
            <a:xfrm rot="-8352841">
              <a:off x="1730" y="2137"/>
              <a:ext cx="84" cy="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156" name="Group 37"/>
          <p:cNvGrpSpPr>
            <a:grpSpLocks/>
          </p:cNvGrpSpPr>
          <p:nvPr/>
        </p:nvGrpSpPr>
        <p:grpSpPr bwMode="auto">
          <a:xfrm rot="13619278">
            <a:off x="6921813" y="4141348"/>
            <a:ext cx="246806" cy="239916"/>
            <a:chOff x="1684" y="2121"/>
            <a:chExt cx="138" cy="114"/>
          </a:xfrm>
        </p:grpSpPr>
        <p:sp>
          <p:nvSpPr>
            <p:cNvPr id="157" name="Arc 40"/>
            <p:cNvSpPr>
              <a:spLocks/>
            </p:cNvSpPr>
            <p:nvPr/>
          </p:nvSpPr>
          <p:spPr bwMode="auto">
            <a:xfrm rot="-8352841">
              <a:off x="1684" y="2121"/>
              <a:ext cx="108" cy="114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8" name="Arc 41"/>
            <p:cNvSpPr>
              <a:spLocks/>
            </p:cNvSpPr>
            <p:nvPr/>
          </p:nvSpPr>
          <p:spPr bwMode="auto">
            <a:xfrm rot="-8352841">
              <a:off x="1792" y="2146"/>
              <a:ext cx="30" cy="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59" name="Arc 42"/>
            <p:cNvSpPr>
              <a:spLocks/>
            </p:cNvSpPr>
            <p:nvPr/>
          </p:nvSpPr>
          <p:spPr bwMode="auto">
            <a:xfrm rot="-8352841">
              <a:off x="1730" y="2137"/>
              <a:ext cx="84" cy="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160" name="Group 37"/>
          <p:cNvGrpSpPr>
            <a:grpSpLocks/>
          </p:cNvGrpSpPr>
          <p:nvPr/>
        </p:nvGrpSpPr>
        <p:grpSpPr bwMode="auto">
          <a:xfrm rot="18640317" flipH="1">
            <a:off x="6921198" y="2220474"/>
            <a:ext cx="243000" cy="223879"/>
            <a:chOff x="1684" y="2121"/>
            <a:chExt cx="138" cy="114"/>
          </a:xfrm>
        </p:grpSpPr>
        <p:sp>
          <p:nvSpPr>
            <p:cNvPr id="161" name="Arc 40"/>
            <p:cNvSpPr>
              <a:spLocks/>
            </p:cNvSpPr>
            <p:nvPr/>
          </p:nvSpPr>
          <p:spPr bwMode="auto">
            <a:xfrm rot="-8352841">
              <a:off x="1684" y="2121"/>
              <a:ext cx="108" cy="114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2" name="Arc 41"/>
            <p:cNvSpPr>
              <a:spLocks/>
            </p:cNvSpPr>
            <p:nvPr/>
          </p:nvSpPr>
          <p:spPr bwMode="auto">
            <a:xfrm rot="-8352841">
              <a:off x="1792" y="2146"/>
              <a:ext cx="30" cy="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3" name="Arc 42"/>
            <p:cNvSpPr>
              <a:spLocks/>
            </p:cNvSpPr>
            <p:nvPr/>
          </p:nvSpPr>
          <p:spPr bwMode="auto">
            <a:xfrm rot="-8352841">
              <a:off x="1730" y="2137"/>
              <a:ext cx="84" cy="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164" name="Group 37"/>
          <p:cNvGrpSpPr>
            <a:grpSpLocks/>
          </p:cNvGrpSpPr>
          <p:nvPr/>
        </p:nvGrpSpPr>
        <p:grpSpPr bwMode="auto">
          <a:xfrm flipH="1">
            <a:off x="5918812" y="1863081"/>
            <a:ext cx="211896" cy="223879"/>
            <a:chOff x="1684" y="2121"/>
            <a:chExt cx="138" cy="114"/>
          </a:xfrm>
        </p:grpSpPr>
        <p:sp>
          <p:nvSpPr>
            <p:cNvPr id="165" name="Arc 40"/>
            <p:cNvSpPr>
              <a:spLocks/>
            </p:cNvSpPr>
            <p:nvPr/>
          </p:nvSpPr>
          <p:spPr bwMode="auto">
            <a:xfrm rot="-8352841">
              <a:off x="1684" y="2121"/>
              <a:ext cx="108" cy="114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6" name="Arc 41"/>
            <p:cNvSpPr>
              <a:spLocks/>
            </p:cNvSpPr>
            <p:nvPr/>
          </p:nvSpPr>
          <p:spPr bwMode="auto">
            <a:xfrm rot="-8352841">
              <a:off x="1792" y="2146"/>
              <a:ext cx="30" cy="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67" name="Arc 42"/>
            <p:cNvSpPr>
              <a:spLocks/>
            </p:cNvSpPr>
            <p:nvPr/>
          </p:nvSpPr>
          <p:spPr bwMode="auto">
            <a:xfrm rot="-8352841">
              <a:off x="1730" y="2137"/>
              <a:ext cx="84" cy="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fr-FR" sz="825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91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AIDES à LA CONDUITE</a:t>
            </a:r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342" y="1080689"/>
            <a:ext cx="7542403" cy="2448186"/>
          </a:xfrm>
        </p:spPr>
        <p:txBody>
          <a:bodyPr>
            <a:normAutofit fontScale="47500" lnSpcReduction="20000"/>
          </a:bodyPr>
          <a:lstStyle/>
          <a:p>
            <a:r>
              <a:rPr lang="fr-FR" dirty="0"/>
              <a:t>L’ensemble de ces capteurs interagissent avec l’ensemble des calculateurs des véhicules :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Boîtier de Servitude Intelligent (unité de supervision du véhicule);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Calculateur moteur;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Contrôle de stabilité et freinage;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Direction;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Suspension;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Télématique;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Combiné;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…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 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</p:txBody>
      </p:sp>
      <p:sp>
        <p:nvSpPr>
          <p:cNvPr id="85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9575" y="4867276"/>
            <a:ext cx="792000" cy="162000"/>
          </a:xfrm>
        </p:spPr>
        <p:txBody>
          <a:bodyPr/>
          <a:lstStyle/>
          <a:p>
            <a:pPr defTabSz="685800">
              <a:defRPr/>
            </a:pPr>
            <a:r>
              <a:rPr lang="en-US" sz="675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sp>
        <p:nvSpPr>
          <p:cNvPr id="86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</p:spPr>
        <p:txBody>
          <a:bodyPr/>
          <a:lstStyle/>
          <a:p>
            <a:pPr algn="l" defTabSz="685800">
              <a:defRPr/>
            </a:pPr>
            <a:r>
              <a:rPr lang="en-US" sz="675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985" y="3528874"/>
            <a:ext cx="2519759" cy="1633331"/>
          </a:xfrm>
          <a:prstGeom prst="rect">
            <a:avLst/>
          </a:prstGeom>
        </p:spPr>
      </p:pic>
      <p:pic>
        <p:nvPicPr>
          <p:cNvPr id="1026" name="Picture 2" descr="Valise diagnostic Peugeot Citroen Diagbox Lexia PP200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887" y="3367299"/>
            <a:ext cx="1227811" cy="12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1 Mécano.com - Télé-codage BSI et/ou calculateur Lorsque... | Facebook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100" name="Picture 4" descr="Boite à fusibles, porte-fusible bsi peugeot 207 1.4 1.6 8v 16v hdi -  boitier confort, bsi sur pieces-okaz.com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4838" y="2510956"/>
            <a:ext cx="1040294" cy="7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lculateur moteur (ecu) PEUGEOT 407 (6D_) 9655041480 | 5WS40199DT, SID803  9656171480 / CMM SID803 CEM 00 | B-Parts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2051" y="1453159"/>
            <a:ext cx="986162" cy="81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lectronic stability program (ESP®)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1223" y="1630661"/>
            <a:ext cx="1195847" cy="9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S 7 CROSSBACK - ACTIVE SCAN SUSPENSION - FR - YouTube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3072" y="2510956"/>
            <a:ext cx="2203472" cy="80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élématique embarquée : les flottes françaises encore frileuse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257" y="1719209"/>
            <a:ext cx="2479260" cy="13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342" y="3528875"/>
            <a:ext cx="5838439" cy="1126127"/>
          </a:xfrm>
        </p:spPr>
        <p:txBody>
          <a:bodyPr>
            <a:normAutofit fontScale="25000" lnSpcReduction="20000"/>
          </a:bodyPr>
          <a:lstStyle/>
          <a:p>
            <a:r>
              <a:rPr lang="fr-FR" dirty="0"/>
              <a:t>Maintenance et réparation :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Les systèmes peuvent remonter des défaut  indépendants les uns des autres.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Une panne nécessite une analyse pointue des systèmes, des synoptiques et des codes défauts afin de résoudre les pannes potentielles et d’effectuer les calibration nécessaires.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 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8" descr="Une image contenant ciel, extérieur, montagne, nature&#10;&#10;Description générée automatiquement">
            <a:extLst>
              <a:ext uri="{FF2B5EF4-FFF2-40B4-BE49-F238E27FC236}">
                <a16:creationId xmlns:a16="http://schemas.microsoft.com/office/drawing/2014/main" id="{0646FE81-1459-4C92-8C60-458AF9919608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69369"/>
            <a:ext cx="9144000" cy="2574131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BF9D19-ADE4-4A3B-87DC-29130C62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094" y="1362056"/>
            <a:ext cx="7830000" cy="1751534"/>
          </a:xfrm>
        </p:spPr>
        <p:txBody>
          <a:bodyPr/>
          <a:lstStyle/>
          <a:p>
            <a:r>
              <a:rPr lang="en-US" dirty="0"/>
              <a:t>évolution des technologies</a:t>
            </a:r>
            <a:br>
              <a:rPr lang="en-US" dirty="0"/>
            </a:br>
            <a:br>
              <a:rPr lang="en-US" dirty="0"/>
            </a:br>
            <a:r>
              <a:rPr lang="fr-FR" cap="none" dirty="0"/>
              <a:t>Éric</a:t>
            </a:r>
            <a:r>
              <a:rPr lang="fr-FR" dirty="0"/>
              <a:t> LEBLOND TREPEU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6B8EA5-1583-41D1-8A7C-B737445DF15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59382" y="4351671"/>
            <a:ext cx="2160000" cy="351000"/>
          </a:xfrm>
        </p:spPr>
        <p:txBody>
          <a:bodyPr/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Encode Sans ExpandedLight"/>
              </a:rPr>
              <a:t>17/05/2021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95FF55F-99F6-4211-8A71-F8D24C4669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2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05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91400BC-9166-4E4D-940E-BCFD6F9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8" y="1549642"/>
            <a:ext cx="7830000" cy="1390726"/>
          </a:xfrm>
        </p:spPr>
        <p:txBody>
          <a:bodyPr/>
          <a:lstStyle/>
          <a:p>
            <a:r>
              <a:rPr lang="en-US" dirty="0"/>
              <a:t>MOTORISATION DES VEHICULES Électrique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299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kern="0" cap="small" dirty="0" err="1">
                <a:solidFill>
                  <a:prstClr val="white"/>
                </a:solidFill>
              </a:rPr>
              <a:t>Contexte</a:t>
            </a:r>
            <a:endParaRPr lang="en-US" sz="1050" kern="0" cap="small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243782"/>
                </a:solidFill>
                <a:latin typeface="Encode Sans"/>
              </a:rPr>
              <a:t>YYYY/MM/DD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243782"/>
                </a:solidFill>
                <a:latin typeface="Encode Sans"/>
              </a:rPr>
              <a:t>Communication Department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904609" y="1415234"/>
            <a:ext cx="323238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defTabSz="685800">
              <a:spcBef>
                <a:spcPts val="900"/>
              </a:spcBef>
              <a:buSzPct val="90000"/>
              <a:buBlip>
                <a:blip r:embed="rId2"/>
              </a:buBlip>
            </a:pPr>
            <a:r>
              <a:rPr lang="fr-FR" sz="1200" dirty="0">
                <a:solidFill>
                  <a:srgbClr val="243782"/>
                </a:solidFill>
                <a:latin typeface="Encode Sans"/>
              </a:rPr>
              <a:t>L’optimisation énergétique, </a:t>
            </a:r>
            <a:br>
              <a:rPr lang="fr-FR" sz="1200" dirty="0">
                <a:solidFill>
                  <a:srgbClr val="243782"/>
                </a:solidFill>
                <a:latin typeface="Encode Sans"/>
              </a:rPr>
            </a:br>
            <a:r>
              <a:rPr lang="fr-FR" sz="1200" dirty="0">
                <a:solidFill>
                  <a:srgbClr val="243782"/>
                </a:solidFill>
                <a:latin typeface="Encode Sans"/>
              </a:rPr>
              <a:t>un levier pour lutter contre les émissions </a:t>
            </a:r>
          </a:p>
          <a:p>
            <a:pPr marL="128588" indent="-128588" defTabSz="685800">
              <a:spcBef>
                <a:spcPts val="900"/>
              </a:spcBef>
              <a:buSzPct val="90000"/>
              <a:buBlip>
                <a:blip r:embed="rId2"/>
              </a:buBlip>
            </a:pPr>
            <a:r>
              <a:rPr lang="fr-FR" sz="1200" dirty="0">
                <a:solidFill>
                  <a:srgbClr val="243782"/>
                </a:solidFill>
                <a:latin typeface="Encode Sans"/>
              </a:rPr>
              <a:t>Un besoin croissant et mondial </a:t>
            </a:r>
            <a:br>
              <a:rPr lang="fr-FR" sz="1200" dirty="0">
                <a:solidFill>
                  <a:srgbClr val="243782"/>
                </a:solidFill>
                <a:latin typeface="Encode Sans"/>
              </a:rPr>
            </a:br>
            <a:r>
              <a:rPr lang="fr-FR" sz="1200" dirty="0">
                <a:solidFill>
                  <a:srgbClr val="243782"/>
                </a:solidFill>
                <a:latin typeface="Encode Sans"/>
              </a:rPr>
              <a:t>de solutions de mobilité durable et responsable</a:t>
            </a:r>
          </a:p>
          <a:p>
            <a:pPr marL="128588" indent="-128588" defTabSz="685800">
              <a:spcBef>
                <a:spcPts val="900"/>
              </a:spcBef>
              <a:buSzPct val="90000"/>
              <a:buBlip>
                <a:blip r:embed="rId2"/>
              </a:buBlip>
            </a:pPr>
            <a:r>
              <a:rPr lang="fr-FR" sz="1200" dirty="0">
                <a:solidFill>
                  <a:srgbClr val="243782"/>
                </a:solidFill>
                <a:latin typeface="Encode Sans"/>
              </a:rPr>
              <a:t>Un environnement favorable </a:t>
            </a:r>
            <a:br>
              <a:rPr lang="fr-FR" sz="1200" dirty="0">
                <a:solidFill>
                  <a:srgbClr val="243782"/>
                </a:solidFill>
                <a:latin typeface="Encode Sans"/>
              </a:rPr>
            </a:br>
            <a:r>
              <a:rPr lang="fr-FR" sz="1200" dirty="0">
                <a:solidFill>
                  <a:srgbClr val="243782"/>
                </a:solidFill>
                <a:latin typeface="Encode Sans"/>
              </a:rPr>
              <a:t>à l’essor des technologies électriques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03" y="1500753"/>
            <a:ext cx="791495" cy="709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71429" y="3030666"/>
            <a:ext cx="475252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defTabSz="685800">
              <a:spcBef>
                <a:spcPts val="900"/>
              </a:spcBef>
              <a:buSzPct val="90000"/>
              <a:buBlip>
                <a:blip r:embed="rId2"/>
              </a:buBlip>
            </a:pPr>
            <a:r>
              <a:rPr lang="fr-FR" sz="1200" dirty="0">
                <a:solidFill>
                  <a:srgbClr val="243782"/>
                </a:solidFill>
                <a:latin typeface="Encode Sans"/>
              </a:rPr>
              <a:t>Dans ce contexte, le développement des solutions électrifiées est indispensable pour les Marques STELLANTIS</a:t>
            </a:r>
          </a:p>
          <a:p>
            <a:pPr marL="128588" indent="-128588" defTabSz="685800">
              <a:spcBef>
                <a:spcPts val="900"/>
              </a:spcBef>
              <a:buSzPct val="90000"/>
              <a:buBlip>
                <a:blip r:embed="rId2"/>
              </a:buBlip>
            </a:pPr>
            <a:r>
              <a:rPr lang="fr-FR" sz="1200" dirty="0">
                <a:solidFill>
                  <a:srgbClr val="243782"/>
                </a:solidFill>
                <a:latin typeface="Encode Sans"/>
              </a:rPr>
              <a:t>L’électrification des véhicules passera par du pur électrique (BEV) et de l’hybride rechargeable (PHEV)  </a:t>
            </a:r>
          </a:p>
          <a:p>
            <a:pPr marL="128588" indent="-128588" defTabSz="685800">
              <a:spcBef>
                <a:spcPts val="900"/>
              </a:spcBef>
              <a:buSzPct val="90000"/>
              <a:buBlip>
                <a:blip r:embed="rId2"/>
              </a:buBlip>
            </a:pPr>
            <a:r>
              <a:rPr lang="fr-FR" sz="1200" dirty="0">
                <a:solidFill>
                  <a:srgbClr val="243782"/>
                </a:solidFill>
                <a:latin typeface="Encode Sans"/>
              </a:rPr>
              <a:t>Tous les nouveaux véhicules lancés à compter de 2019 disposent d’une version électrifiée</a:t>
            </a:r>
          </a:p>
        </p:txBody>
      </p:sp>
    </p:spTree>
    <p:extLst>
      <p:ext uri="{BB962C8B-B14F-4D97-AF65-F5344CB8AC3E}">
        <p14:creationId xmlns:p14="http://schemas.microsoft.com/office/powerpoint/2010/main" val="26311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kern="0" cap="small" dirty="0">
                <a:solidFill>
                  <a:prstClr val="white"/>
                </a:solidFill>
              </a:rPr>
              <a:t> </a:t>
            </a:r>
            <a:r>
              <a:rPr lang="en-US" sz="1050" kern="0" cap="small" dirty="0" err="1">
                <a:solidFill>
                  <a:prstClr val="white"/>
                </a:solidFill>
              </a:rPr>
              <a:t>technologique</a:t>
            </a:r>
            <a:r>
              <a:rPr lang="en-US" sz="1050" kern="0" cap="small" dirty="0">
                <a:solidFill>
                  <a:prstClr val="white"/>
                </a:solidFill>
              </a:rPr>
              <a:t>  ELECTRIQUE 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243782"/>
                </a:solidFill>
                <a:latin typeface="Encode Sans"/>
              </a:rPr>
              <a:t>YYYY/MM/DD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243782"/>
                </a:solidFill>
                <a:latin typeface="Encode Sans"/>
              </a:rPr>
              <a:t>Communication Department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603" y="1116578"/>
            <a:ext cx="3933825" cy="363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defTabSz="685800">
              <a:spcBef>
                <a:spcPts val="900"/>
              </a:spcBef>
              <a:buSzPct val="90000"/>
              <a:buBlip>
                <a:blip r:embed="rId3"/>
              </a:buBlip>
            </a:pPr>
            <a:r>
              <a:rPr lang="fr-FR" sz="900" dirty="0">
                <a:solidFill>
                  <a:srgbClr val="243782"/>
                </a:solidFill>
                <a:latin typeface="Encode Sans"/>
              </a:rPr>
              <a:t>Une chaîne de traction hybride rechargeable </a:t>
            </a:r>
            <a:br>
              <a:rPr lang="fr-FR" sz="900" dirty="0">
                <a:solidFill>
                  <a:srgbClr val="243782"/>
                </a:solidFill>
                <a:latin typeface="Encode Sans"/>
              </a:rPr>
            </a:br>
            <a:r>
              <a:rPr lang="fr-FR" sz="900" dirty="0">
                <a:solidFill>
                  <a:srgbClr val="243782"/>
                </a:solidFill>
                <a:latin typeface="Encode Sans"/>
              </a:rPr>
              <a:t>associée à une motorisation essence de 147kW/200ch pour 3008 et 133kW/180ch pour 508 développée sur la plateforme EMP2 mondiale</a:t>
            </a:r>
          </a:p>
          <a:p>
            <a:pPr marL="128588" indent="-128588" defTabSz="685800">
              <a:spcBef>
                <a:spcPts val="900"/>
              </a:spcBef>
              <a:buSzPct val="90000"/>
              <a:buBlip>
                <a:blip r:embed="rId3"/>
              </a:buBlip>
            </a:pPr>
            <a:r>
              <a:rPr lang="fr-FR" sz="900" dirty="0">
                <a:solidFill>
                  <a:srgbClr val="243782"/>
                </a:solidFill>
                <a:latin typeface="Encode Sans"/>
              </a:rPr>
              <a:t>Une boîte de vitesses automatique électrifiée, </a:t>
            </a:r>
          </a:p>
          <a:p>
            <a:pPr marL="136922" defTabSz="685800">
              <a:buSzPct val="90000"/>
            </a:pPr>
            <a:r>
              <a:rPr lang="fr-FR" sz="900" dirty="0">
                <a:solidFill>
                  <a:srgbClr val="243782"/>
                </a:solidFill>
                <a:latin typeface="Encode Sans"/>
              </a:rPr>
              <a:t>Avec une machine électrique implantée entre le moteur thermique et la boite de vitesses</a:t>
            </a:r>
          </a:p>
          <a:p>
            <a:pPr marL="128588" indent="-128588" defTabSz="685800">
              <a:spcBef>
                <a:spcPts val="1350"/>
              </a:spcBef>
              <a:buSzPct val="90000"/>
              <a:buBlip>
                <a:blip r:embed="rId3"/>
              </a:buBlip>
            </a:pPr>
            <a:r>
              <a:rPr lang="fr-FR" sz="900" dirty="0">
                <a:solidFill>
                  <a:srgbClr val="243782"/>
                </a:solidFill>
                <a:latin typeface="Encode Sans"/>
              </a:rPr>
              <a:t>Un train arrière </a:t>
            </a:r>
            <a:r>
              <a:rPr lang="fr-FR" sz="900" dirty="0" err="1">
                <a:solidFill>
                  <a:srgbClr val="243782"/>
                </a:solidFill>
                <a:latin typeface="Encode Sans"/>
              </a:rPr>
              <a:t>multibras</a:t>
            </a:r>
            <a:r>
              <a:rPr lang="fr-FR" sz="900" dirty="0">
                <a:solidFill>
                  <a:srgbClr val="243782"/>
                </a:solidFill>
                <a:latin typeface="Encode Sans"/>
              </a:rPr>
              <a:t> électrifié </a:t>
            </a:r>
            <a:br>
              <a:rPr lang="fr-FR" sz="900" dirty="0">
                <a:solidFill>
                  <a:srgbClr val="243782"/>
                </a:solidFill>
                <a:latin typeface="Encode Sans"/>
              </a:rPr>
            </a:br>
            <a:r>
              <a:rPr lang="fr-FR" sz="900" dirty="0">
                <a:solidFill>
                  <a:srgbClr val="243782"/>
                </a:solidFill>
                <a:latin typeface="Encode Sans"/>
              </a:rPr>
              <a:t>permettant au 3008 d’accéder à des prestations 4 roues motrices </a:t>
            </a:r>
          </a:p>
          <a:p>
            <a:pPr marL="128588" indent="-128588" defTabSz="685800">
              <a:spcBef>
                <a:spcPts val="900"/>
              </a:spcBef>
              <a:buSzPct val="90000"/>
              <a:buBlip>
                <a:blip r:embed="rId3"/>
              </a:buBlip>
            </a:pPr>
            <a:r>
              <a:rPr lang="fr-FR" sz="900" dirty="0">
                <a:solidFill>
                  <a:srgbClr val="243782"/>
                </a:solidFill>
                <a:latin typeface="Encode Sans"/>
              </a:rPr>
              <a:t>Des prestations dynamiques Haut de Gamme grâce à des puissances combinées de 300ch sur  3008 AWD &amp; 225ch sur 508 FWD </a:t>
            </a:r>
          </a:p>
          <a:p>
            <a:pPr marL="128588" indent="-128588" defTabSz="685800">
              <a:spcBef>
                <a:spcPts val="900"/>
              </a:spcBef>
              <a:buSzPct val="90000"/>
              <a:buBlip>
                <a:blip r:embed="rId3"/>
              </a:buBlip>
            </a:pPr>
            <a:r>
              <a:rPr lang="fr-FR" sz="900" dirty="0">
                <a:solidFill>
                  <a:srgbClr val="243782"/>
                </a:solidFill>
                <a:latin typeface="Encode Sans"/>
              </a:rPr>
              <a:t>Une motricité électrique performante 4x4 pour 3008</a:t>
            </a:r>
          </a:p>
          <a:p>
            <a:pPr marL="128588" indent="-128588" defTabSz="685800">
              <a:spcBef>
                <a:spcPts val="900"/>
              </a:spcBef>
              <a:buSzPct val="90000"/>
              <a:buBlip>
                <a:blip r:embed="rId3"/>
              </a:buBlip>
            </a:pPr>
            <a:r>
              <a:rPr lang="fr-FR" sz="900" dirty="0">
                <a:solidFill>
                  <a:srgbClr val="243782"/>
                </a:solidFill>
                <a:latin typeface="Encode Sans"/>
              </a:rPr>
              <a:t>Une autonomie 100% électrique de 50 km pour 3008  &amp; 40km pour 508 sur cycle WLTP</a:t>
            </a:r>
          </a:p>
          <a:p>
            <a:pPr marL="128588" indent="-128588" defTabSz="685800">
              <a:spcBef>
                <a:spcPts val="900"/>
              </a:spcBef>
              <a:buSzPct val="90000"/>
              <a:buBlip>
                <a:blip r:embed="rId3"/>
              </a:buBlip>
            </a:pPr>
            <a:r>
              <a:rPr lang="fr-FR" sz="900" dirty="0">
                <a:solidFill>
                  <a:srgbClr val="243782"/>
                </a:solidFill>
                <a:latin typeface="Encode Sans"/>
              </a:rPr>
              <a:t>Une consommation à l’usage en rupture en zone urbaine et péri-urbaine </a:t>
            </a:r>
            <a:br>
              <a:rPr lang="fr-FR" sz="900" dirty="0">
                <a:solidFill>
                  <a:srgbClr val="243782"/>
                </a:solidFill>
                <a:latin typeface="Encode Sans"/>
              </a:rPr>
            </a:br>
            <a:r>
              <a:rPr lang="fr-FR" sz="900" dirty="0">
                <a:solidFill>
                  <a:srgbClr val="243782"/>
                </a:solidFill>
                <a:latin typeface="Encode Sans"/>
              </a:rPr>
              <a:t>(40% de gain en consommation en moyenne)</a:t>
            </a:r>
          </a:p>
          <a:p>
            <a:pPr marL="128588" indent="-128588" defTabSz="685800">
              <a:spcBef>
                <a:spcPts val="900"/>
              </a:spcBef>
              <a:buSzPct val="90000"/>
              <a:buBlip>
                <a:blip r:embed="rId3"/>
              </a:buBlip>
            </a:pPr>
            <a:r>
              <a:rPr lang="fr-FR" sz="900" dirty="0">
                <a:solidFill>
                  <a:srgbClr val="243782"/>
                </a:solidFill>
                <a:latin typeface="Encode Sans"/>
              </a:rPr>
              <a:t>Une habitabilité préservée pour les passagers sans perte de volume de coffre au-dessus du tapis</a:t>
            </a:r>
          </a:p>
          <a:p>
            <a:pPr marL="128588" indent="-128588" defTabSz="685800">
              <a:spcBef>
                <a:spcPts val="1350"/>
              </a:spcBef>
              <a:buSzPct val="90000"/>
              <a:buBlip>
                <a:blip r:embed="rId3"/>
              </a:buBlip>
            </a:pPr>
            <a:endParaRPr lang="fr-FR" sz="900" b="1" dirty="0">
              <a:solidFill>
                <a:srgbClr val="293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89346" y="669145"/>
            <a:ext cx="13783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dirty="0">
                <a:solidFill>
                  <a:srgbClr val="272B35"/>
                </a:solidFill>
                <a:latin typeface="Encode Sans"/>
              </a:rPr>
              <a:t>PHEV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7881" y="997773"/>
            <a:ext cx="4365601" cy="2750499"/>
          </a:xfrm>
        </p:spPr>
        <p:txBody>
          <a:bodyPr/>
          <a:lstStyle/>
          <a:p>
            <a:pPr marL="0" lvl="1" indent="0">
              <a:buNone/>
            </a:pPr>
            <a:r>
              <a:rPr lang="fr-FR" sz="900" dirty="0">
                <a:solidFill>
                  <a:srgbClr val="243782"/>
                </a:solidFill>
              </a:rPr>
              <a:t>Une chaine de traction 100% électrique rechargeable</a:t>
            </a:r>
          </a:p>
          <a:p>
            <a:pPr marL="0" lvl="1" indent="0">
              <a:buNone/>
            </a:pPr>
            <a:r>
              <a:rPr lang="fr-FR" sz="900" dirty="0">
                <a:solidFill>
                  <a:srgbClr val="243782"/>
                </a:solidFill>
              </a:rPr>
              <a:t>développent 136 ch / 100 kW et ont une autonomie (WLTP) de : </a:t>
            </a:r>
          </a:p>
          <a:p>
            <a:pPr lvl="1"/>
            <a:r>
              <a:rPr lang="fr-FR" sz="900" dirty="0">
                <a:solidFill>
                  <a:srgbClr val="243782"/>
                </a:solidFill>
              </a:rPr>
              <a:t>350 km pour les modèles berline.</a:t>
            </a:r>
          </a:p>
          <a:p>
            <a:pPr lvl="1"/>
            <a:r>
              <a:rPr lang="fr-FR" sz="900" dirty="0">
                <a:solidFill>
                  <a:srgbClr val="243782"/>
                </a:solidFill>
              </a:rPr>
              <a:t>320 km pour les modèles SUV.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</p:txBody>
      </p:sp>
      <p:graphicFrame>
        <p:nvGraphicFramePr>
          <p:cNvPr id="14" name="Tableau 4">
            <a:extLst>
              <a:ext uri="{FF2B5EF4-FFF2-40B4-BE49-F238E27FC236}">
                <a16:creationId xmlns:a16="http://schemas.microsoft.com/office/drawing/2014/main" id="{CF7EBEC6-CE6D-426B-98CD-F73D04BBDED5}"/>
              </a:ext>
            </a:extLst>
          </p:cNvPr>
          <p:cNvGraphicFramePr>
            <a:graphicFrameLocks noGrp="1"/>
          </p:cNvGraphicFramePr>
          <p:nvPr/>
        </p:nvGraphicFramePr>
        <p:xfrm>
          <a:off x="4627880" y="2812203"/>
          <a:ext cx="4189548" cy="1286732"/>
        </p:xfrm>
        <a:graphic>
          <a:graphicData uri="http://schemas.openxmlformats.org/drawingml/2006/table">
            <a:tbl>
              <a:tblPr firstRow="1" bandRow="1"/>
              <a:tblGrid>
                <a:gridCol w="2094774">
                  <a:extLst>
                    <a:ext uri="{9D8B030D-6E8A-4147-A177-3AD203B41FA5}">
                      <a16:colId xmlns:a16="http://schemas.microsoft.com/office/drawing/2014/main" val="746214384"/>
                    </a:ext>
                  </a:extLst>
                </a:gridCol>
                <a:gridCol w="2094774">
                  <a:extLst>
                    <a:ext uri="{9D8B030D-6E8A-4147-A177-3AD203B41FA5}">
                      <a16:colId xmlns:a16="http://schemas.microsoft.com/office/drawing/2014/main" val="539506532"/>
                    </a:ext>
                  </a:extLst>
                </a:gridCol>
              </a:tblGrid>
              <a:tr h="25279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1200" kern="1200" noProof="0" dirty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Composants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1200" kern="1200" noProof="0" dirty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Caractéristiques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81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92816"/>
                  </a:ext>
                </a:extLst>
              </a:tr>
              <a:tr h="2067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900" kern="1200" noProof="0" dirty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Moteur électrique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900" kern="1200" noProof="0" dirty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Synchrone à aimants permanents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81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93570"/>
                  </a:ext>
                </a:extLst>
              </a:tr>
              <a:tr h="2067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900" kern="1200" noProof="0" dirty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Puissance max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900" kern="1200" noProof="0" dirty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136 ch / 100 kW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04164"/>
                  </a:ext>
                </a:extLst>
              </a:tr>
              <a:tr h="2067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900" kern="1200" noProof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Couple maxi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900" kern="1200" noProof="0" dirty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260 Nm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18668"/>
                  </a:ext>
                </a:extLst>
              </a:tr>
              <a:tr h="2067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900" kern="1200" noProof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Batterie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900" kern="1200" noProof="0" dirty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Lithium-ion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91070"/>
                  </a:ext>
                </a:extLst>
              </a:tr>
              <a:tr h="2067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900" kern="1200" noProof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Capacité batterie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lvl="1" algn="l" defTabSz="685800" rtl="0" eaLnBrk="1" latinLnBrk="0" hangingPunct="1">
                        <a:lnSpc>
                          <a:spcPct val="105000"/>
                        </a:lnSpc>
                        <a:spcBef>
                          <a:spcPts val="700"/>
                        </a:spcBef>
                        <a:buFont typeface="Arial" panose="020B0604020202020204" pitchFamily="34" charset="0"/>
                      </a:pPr>
                      <a:r>
                        <a:rPr lang="fr-FR" sz="900" kern="1200" noProof="0" dirty="0">
                          <a:solidFill>
                            <a:srgbClr val="243782"/>
                          </a:solidFill>
                          <a:latin typeface="+mn-lt"/>
                          <a:ea typeface="+mn-ea"/>
                          <a:cs typeface="+mn-cs"/>
                        </a:rPr>
                        <a:t>50 kWh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33146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622503" y="653273"/>
            <a:ext cx="13783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dirty="0">
                <a:solidFill>
                  <a:srgbClr val="272B35"/>
                </a:solidFill>
                <a:latin typeface="Encode Sans"/>
              </a:rPr>
              <a:t>BEV</a:t>
            </a:r>
          </a:p>
        </p:txBody>
      </p:sp>
    </p:spTree>
    <p:extLst>
      <p:ext uri="{BB962C8B-B14F-4D97-AF65-F5344CB8AC3E}">
        <p14:creationId xmlns:p14="http://schemas.microsoft.com/office/powerpoint/2010/main" val="400950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575" y="817012"/>
            <a:ext cx="5179696" cy="280196"/>
          </a:xfrm>
        </p:spPr>
        <p:txBody>
          <a:bodyPr/>
          <a:lstStyle/>
          <a:p>
            <a:r>
              <a:rPr lang="fr-FR" dirty="0"/>
              <a:t>Architecture de la Chaine de traction électrique du Groupe STELLANTIS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Chaîne de Traction Électrique</a:t>
            </a:r>
            <a:endParaRPr lang="en-US" noProof="0" dirty="0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513" y="4867276"/>
            <a:ext cx="792000" cy="162000"/>
          </a:xfrm>
        </p:spPr>
        <p:txBody>
          <a:bodyPr/>
          <a:lstStyle/>
          <a:p>
            <a:pPr defTabSz="685800">
              <a:defRPr/>
            </a:pPr>
            <a:r>
              <a:rPr lang="en-US">
                <a:solidFill>
                  <a:srgbClr val="243782"/>
                </a:solidFill>
                <a:latin typeface="Encode Sans"/>
              </a:rPr>
              <a:t>YYYY/MM/DD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8579AC-B7CC-430C-8C07-D10CB80EAB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8855" y="600630"/>
            <a:ext cx="2289423" cy="890272"/>
          </a:xfrm>
        </p:spPr>
        <p:txBody>
          <a:bodyPr/>
          <a:lstStyle/>
          <a:p>
            <a:pPr lvl="2"/>
            <a:r>
              <a:rPr lang="fr-FR" dirty="0"/>
              <a:t>Flux électrique</a:t>
            </a:r>
          </a:p>
          <a:p>
            <a:pPr lvl="2"/>
            <a:r>
              <a:rPr lang="fr-FR" dirty="0"/>
              <a:t>12 V continu</a:t>
            </a:r>
          </a:p>
          <a:p>
            <a:pPr lvl="2"/>
            <a:r>
              <a:rPr lang="fr-FR" dirty="0"/>
              <a:t>Haute Tension continu</a:t>
            </a:r>
          </a:p>
          <a:p>
            <a:pPr lvl="2"/>
            <a:r>
              <a:rPr lang="fr-FR" dirty="0"/>
              <a:t>Haute Tension alternatif mono ou triphasé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308084" y="632776"/>
            <a:ext cx="637639" cy="771626"/>
            <a:chOff x="8410778" y="843702"/>
            <a:chExt cx="850185" cy="1028834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509CEF3-8268-4936-A7A6-C3FCE1FF5586}"/>
                </a:ext>
              </a:extLst>
            </p:cNvPr>
            <p:cNvCxnSpPr>
              <a:cxnSpLocks/>
            </p:cNvCxnSpPr>
            <p:nvPr/>
          </p:nvCxnSpPr>
          <p:spPr>
            <a:xfrm>
              <a:off x="8847189" y="1222823"/>
              <a:ext cx="40923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onnecteur droit 16">
              <a:extLst>
                <a:ext uri="{FF2B5EF4-FFF2-40B4-BE49-F238E27FC236}">
                  <a16:creationId xmlns:a16="http://schemas.microsoft.com/office/drawing/2014/main" id="{F6D1F98B-15D3-4997-A106-4D0BB875A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7189" y="1484567"/>
              <a:ext cx="409234" cy="0"/>
            </a:xfrm>
            <a:prstGeom prst="line">
              <a:avLst/>
            </a:prstGeom>
            <a:noFill/>
            <a:ln w="127000" cmpd="dbl" algn="ctr">
              <a:solidFill>
                <a:srgbClr val="0070C0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 defTabSz="685800">
                <a:defRPr/>
              </a:pPr>
              <a:endParaRPr lang="fr-FR" sz="1350">
                <a:solidFill>
                  <a:srgbClr val="272B35"/>
                </a:solidFill>
                <a:latin typeface="Encode Sans"/>
              </a:endParaRPr>
            </a:p>
          </p:txBody>
        </p:sp>
        <p:sp>
          <p:nvSpPr>
            <p:cNvPr id="14" name="Connecteur droit 16">
              <a:extLst>
                <a:ext uri="{FF2B5EF4-FFF2-40B4-BE49-F238E27FC236}">
                  <a16:creationId xmlns:a16="http://schemas.microsoft.com/office/drawing/2014/main" id="{7219B1FC-FD01-4AB2-BCE2-4CE2BECD9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51729" y="1785375"/>
              <a:ext cx="409234" cy="0"/>
            </a:xfrm>
            <a:prstGeom prst="line">
              <a:avLst/>
            </a:prstGeom>
            <a:noFill/>
            <a:ln w="127000" cmpd="dbl" algn="ctr">
              <a:solidFill>
                <a:srgbClr val="FF9900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pPr defTabSz="685800">
                <a:defRPr/>
              </a:pPr>
              <a:endParaRPr lang="fr-FR" sz="1350">
                <a:solidFill>
                  <a:srgbClr val="272B35"/>
                </a:solidFill>
                <a:latin typeface="Encode Sans"/>
              </a:endParaRPr>
            </a:p>
          </p:txBody>
        </p:sp>
        <p:sp>
          <p:nvSpPr>
            <p:cNvPr id="15" name="Forme libre : forme 86">
              <a:extLst>
                <a:ext uri="{FF2B5EF4-FFF2-40B4-BE49-F238E27FC236}">
                  <a16:creationId xmlns:a16="http://schemas.microsoft.com/office/drawing/2014/main" id="{441FBD2C-6951-462A-814D-25C9CFB99502}"/>
                </a:ext>
              </a:extLst>
            </p:cNvPr>
            <p:cNvSpPr/>
            <p:nvPr/>
          </p:nvSpPr>
          <p:spPr>
            <a:xfrm>
              <a:off x="8492539" y="1726886"/>
              <a:ext cx="204794" cy="145650"/>
            </a:xfrm>
            <a:custGeom>
              <a:avLst/>
              <a:gdLst>
                <a:gd name="connsiteX0" fmla="*/ 0 w 348343"/>
                <a:gd name="connsiteY0" fmla="*/ 453128 h 662400"/>
                <a:gd name="connsiteX1" fmla="*/ 130629 w 348343"/>
                <a:gd name="connsiteY1" fmla="*/ 3186 h 662400"/>
                <a:gd name="connsiteX2" fmla="*/ 246743 w 348343"/>
                <a:gd name="connsiteY2" fmla="*/ 656328 h 662400"/>
                <a:gd name="connsiteX3" fmla="*/ 348343 w 348343"/>
                <a:gd name="connsiteY3" fmla="*/ 322500 h 6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343" h="662400">
                  <a:moveTo>
                    <a:pt x="0" y="453128"/>
                  </a:moveTo>
                  <a:cubicBezTo>
                    <a:pt x="44752" y="211223"/>
                    <a:pt x="89505" y="-30681"/>
                    <a:pt x="130629" y="3186"/>
                  </a:cubicBezTo>
                  <a:cubicBezTo>
                    <a:pt x="171753" y="37053"/>
                    <a:pt x="210457" y="603109"/>
                    <a:pt x="246743" y="656328"/>
                  </a:cubicBezTo>
                  <a:cubicBezTo>
                    <a:pt x="283029" y="709547"/>
                    <a:pt x="312057" y="397490"/>
                    <a:pt x="348343" y="322500"/>
                  </a:cubicBezTo>
                </a:path>
              </a:pathLst>
            </a:custGeom>
            <a:noFill/>
            <a:ln w="508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sz="1350">
                <a:solidFill>
                  <a:prstClr val="white"/>
                </a:solidFill>
                <a:latin typeface="Encode Sans"/>
              </a:endParaRPr>
            </a:p>
          </p:txBody>
        </p:sp>
        <p:grpSp>
          <p:nvGrpSpPr>
            <p:cNvPr id="16" name="Group 6"/>
            <p:cNvGrpSpPr/>
            <p:nvPr/>
          </p:nvGrpSpPr>
          <p:grpSpPr>
            <a:xfrm>
              <a:off x="8410778" y="1448601"/>
              <a:ext cx="360040" cy="70183"/>
              <a:chOff x="-1116632" y="1806932"/>
              <a:chExt cx="360040" cy="70183"/>
            </a:xfrm>
          </p:grpSpPr>
          <p:cxnSp>
            <p:nvCxnSpPr>
              <p:cNvPr id="17" name="Straight Connector 5"/>
              <p:cNvCxnSpPr/>
              <p:nvPr/>
            </p:nvCxnSpPr>
            <p:spPr>
              <a:xfrm>
                <a:off x="-1116632" y="1806932"/>
                <a:ext cx="36004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/>
              <p:cNvCxnSpPr/>
              <p:nvPr/>
            </p:nvCxnSpPr>
            <p:spPr>
              <a:xfrm>
                <a:off x="-1116632" y="1877115"/>
                <a:ext cx="36004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9" name="Isosceles Triangle 87"/>
            <p:cNvSpPr/>
            <p:nvPr/>
          </p:nvSpPr>
          <p:spPr>
            <a:xfrm rot="5400000">
              <a:off x="8935054" y="876400"/>
              <a:ext cx="233504" cy="168108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sz="1350">
                <a:solidFill>
                  <a:prstClr val="white"/>
                </a:solidFill>
                <a:latin typeface="Encode Sans"/>
              </a:endParaRPr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C0E7767-41E0-418D-A806-544E55B2AB66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6234482" y="3182015"/>
            <a:ext cx="0" cy="347937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FFA4CF6-FE5C-45B9-9147-204D963F5524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6761835" y="1968184"/>
            <a:ext cx="0" cy="2650289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80">
            <a:extLst>
              <a:ext uri="{FF2B5EF4-FFF2-40B4-BE49-F238E27FC236}">
                <a16:creationId xmlns:a16="http://schemas.microsoft.com/office/drawing/2014/main" id="{CC834734-E06F-43FB-AC08-8B22E2604639}"/>
              </a:ext>
            </a:extLst>
          </p:cNvPr>
          <p:cNvSpPr/>
          <p:nvPr/>
        </p:nvSpPr>
        <p:spPr bwMode="auto">
          <a:xfrm>
            <a:off x="777572" y="1545636"/>
            <a:ext cx="1316950" cy="419063"/>
          </a:xfrm>
          <a:prstGeom prst="roundRect">
            <a:avLst/>
          </a:prstGeom>
          <a:gradFill>
            <a:gsLst>
              <a:gs pos="0">
                <a:schemeClr val="tx1"/>
              </a:gs>
              <a:gs pos="30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23" name="Rectangle à coins arrondis 81">
            <a:extLst>
              <a:ext uri="{FF2B5EF4-FFF2-40B4-BE49-F238E27FC236}">
                <a16:creationId xmlns:a16="http://schemas.microsoft.com/office/drawing/2014/main" id="{616A0EA1-BE2C-4089-9C8B-8CC659857010}"/>
              </a:ext>
            </a:extLst>
          </p:cNvPr>
          <p:cNvSpPr/>
          <p:nvPr/>
        </p:nvSpPr>
        <p:spPr bwMode="auto">
          <a:xfrm>
            <a:off x="777572" y="4614987"/>
            <a:ext cx="1316950" cy="419063"/>
          </a:xfrm>
          <a:prstGeom prst="roundRect">
            <a:avLst/>
          </a:prstGeom>
          <a:gradFill>
            <a:gsLst>
              <a:gs pos="0">
                <a:schemeClr val="tx1"/>
              </a:gs>
              <a:gs pos="30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24" name="Rectangle à coins arrondis 77">
            <a:extLst>
              <a:ext uri="{FF2B5EF4-FFF2-40B4-BE49-F238E27FC236}">
                <a16:creationId xmlns:a16="http://schemas.microsoft.com/office/drawing/2014/main" id="{F58B525E-B93E-45FC-A55C-460B62675C59}"/>
              </a:ext>
            </a:extLst>
          </p:cNvPr>
          <p:cNvSpPr/>
          <p:nvPr/>
        </p:nvSpPr>
        <p:spPr bwMode="auto">
          <a:xfrm>
            <a:off x="6103360" y="1549121"/>
            <a:ext cx="1316950" cy="419063"/>
          </a:xfrm>
          <a:prstGeom prst="roundRect">
            <a:avLst/>
          </a:prstGeom>
          <a:gradFill>
            <a:gsLst>
              <a:gs pos="0">
                <a:schemeClr val="tx1"/>
              </a:gs>
              <a:gs pos="30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25" name="Rectangle à coins arrondis 78">
            <a:extLst>
              <a:ext uri="{FF2B5EF4-FFF2-40B4-BE49-F238E27FC236}">
                <a16:creationId xmlns:a16="http://schemas.microsoft.com/office/drawing/2014/main" id="{0192ED4C-FD77-4798-99B2-CA1586F475EF}"/>
              </a:ext>
            </a:extLst>
          </p:cNvPr>
          <p:cNvSpPr/>
          <p:nvPr/>
        </p:nvSpPr>
        <p:spPr bwMode="auto">
          <a:xfrm>
            <a:off x="6103360" y="4618472"/>
            <a:ext cx="1316950" cy="419063"/>
          </a:xfrm>
          <a:prstGeom prst="roundRect">
            <a:avLst/>
          </a:prstGeom>
          <a:gradFill>
            <a:gsLst>
              <a:gs pos="0">
                <a:schemeClr val="tx1"/>
              </a:gs>
              <a:gs pos="30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B2F9364-63EC-493B-9FAE-A8553006BC42}"/>
              </a:ext>
            </a:extLst>
          </p:cNvPr>
          <p:cNvSpPr txBox="1"/>
          <p:nvPr/>
        </p:nvSpPr>
        <p:spPr>
          <a:xfrm>
            <a:off x="2263649" y="1801759"/>
            <a:ext cx="967500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>
              <a:defRPr/>
            </a:pPr>
            <a:r>
              <a:rPr lang="fr-FR" sz="1050" b="1" dirty="0">
                <a:solidFill>
                  <a:prstClr val="white"/>
                </a:solidFill>
                <a:latin typeface="Arial"/>
              </a:rPr>
              <a:t>Prise de charge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955691A-2D29-414B-8542-6718806A5D5D}"/>
              </a:ext>
            </a:extLst>
          </p:cNvPr>
          <p:cNvSpPr txBox="1"/>
          <p:nvPr/>
        </p:nvSpPr>
        <p:spPr>
          <a:xfrm>
            <a:off x="6074768" y="2682054"/>
            <a:ext cx="967500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>
              <a:defRPr/>
            </a:pPr>
            <a:r>
              <a:rPr lang="fr-FR" sz="1000" b="1" dirty="0">
                <a:solidFill>
                  <a:prstClr val="white"/>
                </a:solidFill>
                <a:latin typeface="Arial"/>
              </a:rPr>
              <a:t>Réducteur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EB1C666-C689-4573-80DF-934147A9C5AA}"/>
              </a:ext>
            </a:extLst>
          </p:cNvPr>
          <p:cNvCxnSpPr>
            <a:cxnSpLocks/>
            <a:stCxn id="23" idx="0"/>
            <a:endCxn id="22" idx="2"/>
          </p:cNvCxnSpPr>
          <p:nvPr/>
        </p:nvCxnSpPr>
        <p:spPr>
          <a:xfrm flipV="1">
            <a:off x="1436047" y="1964698"/>
            <a:ext cx="0" cy="2650289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 : forme 9230">
            <a:extLst>
              <a:ext uri="{FF2B5EF4-FFF2-40B4-BE49-F238E27FC236}">
                <a16:creationId xmlns:a16="http://schemas.microsoft.com/office/drawing/2014/main" id="{87ABCBAF-E267-476E-B147-1B361EB06C5F}"/>
              </a:ext>
            </a:extLst>
          </p:cNvPr>
          <p:cNvSpPr/>
          <p:nvPr/>
        </p:nvSpPr>
        <p:spPr>
          <a:xfrm>
            <a:off x="3153836" y="2448661"/>
            <a:ext cx="244703" cy="191806"/>
          </a:xfrm>
          <a:custGeom>
            <a:avLst/>
            <a:gdLst>
              <a:gd name="connsiteX0" fmla="*/ 0 w 348343"/>
              <a:gd name="connsiteY0" fmla="*/ 453128 h 662400"/>
              <a:gd name="connsiteX1" fmla="*/ 130629 w 348343"/>
              <a:gd name="connsiteY1" fmla="*/ 3186 h 662400"/>
              <a:gd name="connsiteX2" fmla="*/ 246743 w 348343"/>
              <a:gd name="connsiteY2" fmla="*/ 656328 h 662400"/>
              <a:gd name="connsiteX3" fmla="*/ 348343 w 348343"/>
              <a:gd name="connsiteY3" fmla="*/ 32250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662400">
                <a:moveTo>
                  <a:pt x="0" y="453128"/>
                </a:moveTo>
                <a:cubicBezTo>
                  <a:pt x="44752" y="211223"/>
                  <a:pt x="89505" y="-30681"/>
                  <a:pt x="130629" y="3186"/>
                </a:cubicBezTo>
                <a:cubicBezTo>
                  <a:pt x="171753" y="37053"/>
                  <a:pt x="210457" y="603109"/>
                  <a:pt x="246743" y="656328"/>
                </a:cubicBezTo>
                <a:cubicBezTo>
                  <a:pt x="283029" y="709547"/>
                  <a:pt x="312057" y="397490"/>
                  <a:pt x="348343" y="322500"/>
                </a:cubicBezTo>
              </a:path>
            </a:pathLst>
          </a:cu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48C2DF9-F11F-481C-982F-2B16DC973E7A}"/>
              </a:ext>
            </a:extLst>
          </p:cNvPr>
          <p:cNvSpPr txBox="1"/>
          <p:nvPr/>
        </p:nvSpPr>
        <p:spPr>
          <a:xfrm>
            <a:off x="5242408" y="2116909"/>
            <a:ext cx="659703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>
              <a:defRPr/>
            </a:pPr>
            <a:r>
              <a:rPr lang="fr-FR" sz="1000" b="1" dirty="0">
                <a:solidFill>
                  <a:prstClr val="white"/>
                </a:solidFill>
                <a:latin typeface="Arial"/>
              </a:rPr>
              <a:t>Batterie 12 V</a:t>
            </a:r>
          </a:p>
        </p:txBody>
      </p:sp>
      <p:cxnSp>
        <p:nvCxnSpPr>
          <p:cNvPr id="31" name="Connecteur : en angle 9234">
            <a:extLst>
              <a:ext uri="{FF2B5EF4-FFF2-40B4-BE49-F238E27FC236}">
                <a16:creationId xmlns:a16="http://schemas.microsoft.com/office/drawing/2014/main" id="{8FAF0205-D0CF-447F-A452-2D0971840AC8}"/>
              </a:ext>
            </a:extLst>
          </p:cNvPr>
          <p:cNvCxnSpPr>
            <a:cxnSpLocks/>
            <a:stCxn id="52" idx="0"/>
            <a:endCxn id="30" idx="1"/>
          </p:cNvCxnSpPr>
          <p:nvPr/>
        </p:nvCxnSpPr>
        <p:spPr>
          <a:xfrm rot="5400000" flipH="1" flipV="1">
            <a:off x="4696002" y="2043117"/>
            <a:ext cx="222632" cy="870179"/>
          </a:xfrm>
          <a:prstGeom prst="bentConnector2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5B27BB80-D0A3-430A-AEFB-DF3738A765E3}"/>
              </a:ext>
            </a:extLst>
          </p:cNvPr>
          <p:cNvSpPr txBox="1"/>
          <p:nvPr/>
        </p:nvSpPr>
        <p:spPr>
          <a:xfrm>
            <a:off x="2683637" y="1207662"/>
            <a:ext cx="8230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050" b="1" dirty="0">
                <a:solidFill>
                  <a:srgbClr val="272B35"/>
                </a:solidFill>
                <a:latin typeface="Encode Sans"/>
              </a:rPr>
              <a:t>220 V AC</a:t>
            </a:r>
          </a:p>
          <a:p>
            <a:pPr algn="ctr" defTabSz="685800">
              <a:defRPr/>
            </a:pPr>
            <a:r>
              <a:rPr lang="fr-FR" sz="1050" b="1" dirty="0">
                <a:solidFill>
                  <a:srgbClr val="272B35"/>
                </a:solidFill>
                <a:latin typeface="Encode Sans"/>
              </a:rPr>
              <a:t>ou</a:t>
            </a:r>
          </a:p>
          <a:p>
            <a:pPr algn="ctr" defTabSz="685800">
              <a:defRPr/>
            </a:pPr>
            <a:r>
              <a:rPr lang="fr-FR" sz="1050" b="1" dirty="0">
                <a:solidFill>
                  <a:srgbClr val="272B35"/>
                </a:solidFill>
                <a:latin typeface="Encode Sans"/>
              </a:rPr>
              <a:t>380 V AC</a:t>
            </a:r>
          </a:p>
        </p:txBody>
      </p:sp>
      <p:sp>
        <p:nvSpPr>
          <p:cNvPr id="33" name="Forme libre : forme 76">
            <a:extLst>
              <a:ext uri="{FF2B5EF4-FFF2-40B4-BE49-F238E27FC236}">
                <a16:creationId xmlns:a16="http://schemas.microsoft.com/office/drawing/2014/main" id="{76AC3D78-D024-4B43-BBBB-D6577B1ADB53}"/>
              </a:ext>
            </a:extLst>
          </p:cNvPr>
          <p:cNvSpPr/>
          <p:nvPr/>
        </p:nvSpPr>
        <p:spPr>
          <a:xfrm>
            <a:off x="3369860" y="1407837"/>
            <a:ext cx="244703" cy="191806"/>
          </a:xfrm>
          <a:custGeom>
            <a:avLst/>
            <a:gdLst>
              <a:gd name="connsiteX0" fmla="*/ 0 w 348343"/>
              <a:gd name="connsiteY0" fmla="*/ 453128 h 662400"/>
              <a:gd name="connsiteX1" fmla="*/ 130629 w 348343"/>
              <a:gd name="connsiteY1" fmla="*/ 3186 h 662400"/>
              <a:gd name="connsiteX2" fmla="*/ 246743 w 348343"/>
              <a:gd name="connsiteY2" fmla="*/ 656328 h 662400"/>
              <a:gd name="connsiteX3" fmla="*/ 348343 w 348343"/>
              <a:gd name="connsiteY3" fmla="*/ 322500 h 6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3" h="662400">
                <a:moveTo>
                  <a:pt x="0" y="453128"/>
                </a:moveTo>
                <a:cubicBezTo>
                  <a:pt x="44752" y="211223"/>
                  <a:pt x="89505" y="-30681"/>
                  <a:pt x="130629" y="3186"/>
                </a:cubicBezTo>
                <a:cubicBezTo>
                  <a:pt x="171753" y="37053"/>
                  <a:pt x="210457" y="603109"/>
                  <a:pt x="246743" y="656328"/>
                </a:cubicBezTo>
                <a:cubicBezTo>
                  <a:pt x="283029" y="709547"/>
                  <a:pt x="312057" y="397490"/>
                  <a:pt x="348343" y="322500"/>
                </a:cubicBezTo>
              </a:path>
            </a:pathLst>
          </a:cu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F1C6B6E-A353-46C5-AE1E-E6E3BB7E5C80}"/>
              </a:ext>
            </a:extLst>
          </p:cNvPr>
          <p:cNvSpPr txBox="1"/>
          <p:nvPr/>
        </p:nvSpPr>
        <p:spPr>
          <a:xfrm>
            <a:off x="3464944" y="1869672"/>
            <a:ext cx="8230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050" b="1" dirty="0">
                <a:solidFill>
                  <a:srgbClr val="272B35"/>
                </a:solidFill>
                <a:latin typeface="Encode Sans"/>
              </a:rPr>
              <a:t>220 V AC</a:t>
            </a:r>
          </a:p>
          <a:p>
            <a:pPr algn="ctr" defTabSz="685800">
              <a:defRPr/>
            </a:pPr>
            <a:r>
              <a:rPr lang="fr-FR" sz="1050" b="1" dirty="0">
                <a:solidFill>
                  <a:srgbClr val="272B35"/>
                </a:solidFill>
                <a:latin typeface="Encode Sans"/>
              </a:rPr>
              <a:t>ou</a:t>
            </a:r>
          </a:p>
          <a:p>
            <a:pPr algn="ctr" defTabSz="685800">
              <a:defRPr/>
            </a:pPr>
            <a:r>
              <a:rPr lang="fr-FR" sz="1050" b="1" dirty="0">
                <a:solidFill>
                  <a:srgbClr val="272B35"/>
                </a:solidFill>
                <a:latin typeface="Encode Sans"/>
              </a:rPr>
              <a:t>380 v AC</a:t>
            </a:r>
          </a:p>
        </p:txBody>
      </p:sp>
      <p:cxnSp>
        <p:nvCxnSpPr>
          <p:cNvPr id="38" name="Connecteur : en angle 51">
            <a:extLst>
              <a:ext uri="{FF2B5EF4-FFF2-40B4-BE49-F238E27FC236}">
                <a16:creationId xmlns:a16="http://schemas.microsoft.com/office/drawing/2014/main" id="{9AB90A0E-D308-45DA-AEF8-E2007CAA5984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4936035" y="2958680"/>
            <a:ext cx="886675" cy="821252"/>
          </a:xfrm>
          <a:prstGeom prst="bentConnector3">
            <a:avLst>
              <a:gd name="adj1" fmla="val 50000"/>
            </a:avLst>
          </a:prstGeom>
          <a:ln w="1270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 : en angle 54">
            <a:extLst>
              <a:ext uri="{FF2B5EF4-FFF2-40B4-BE49-F238E27FC236}">
                <a16:creationId xmlns:a16="http://schemas.microsoft.com/office/drawing/2014/main" id="{83F9BCCA-13A8-40C1-92D2-5F40958B4599}"/>
              </a:ext>
            </a:extLst>
          </p:cNvPr>
          <p:cNvCxnSpPr>
            <a:cxnSpLocks/>
            <a:stCxn id="26" idx="3"/>
            <a:endCxn id="52" idx="1"/>
          </p:cNvCxnSpPr>
          <p:nvPr/>
        </p:nvCxnSpPr>
        <p:spPr>
          <a:xfrm>
            <a:off x="3231149" y="2051740"/>
            <a:ext cx="510510" cy="906938"/>
          </a:xfrm>
          <a:prstGeom prst="bentConnector3">
            <a:avLst>
              <a:gd name="adj1" fmla="val 50000"/>
            </a:avLst>
          </a:prstGeom>
          <a:ln w="127000" cmpd="dbl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B1EA7BF-19A9-4D75-8541-088A9F8F4EBF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2747399" y="1364026"/>
            <a:ext cx="1" cy="93769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61BEFC8C-5C7D-466E-B6D1-D0C00CCC353D}"/>
              </a:ext>
            </a:extLst>
          </p:cNvPr>
          <p:cNvSpPr txBox="1"/>
          <p:nvPr/>
        </p:nvSpPr>
        <p:spPr>
          <a:xfrm>
            <a:off x="2006782" y="1368809"/>
            <a:ext cx="8230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050" b="1" dirty="0">
                <a:solidFill>
                  <a:srgbClr val="272B35"/>
                </a:solidFill>
                <a:latin typeface="Encode Sans"/>
              </a:rPr>
              <a:t>400 V DC</a:t>
            </a:r>
          </a:p>
        </p:txBody>
      </p:sp>
      <p:cxnSp>
        <p:nvCxnSpPr>
          <p:cNvPr id="42" name="Connecteur : en angle 71">
            <a:extLst>
              <a:ext uri="{FF2B5EF4-FFF2-40B4-BE49-F238E27FC236}">
                <a16:creationId xmlns:a16="http://schemas.microsoft.com/office/drawing/2014/main" id="{7A01B301-E751-4521-9B48-FACF46E2C015}"/>
              </a:ext>
            </a:extLst>
          </p:cNvPr>
          <p:cNvCxnSpPr>
            <a:cxnSpLocks/>
            <a:stCxn id="26" idx="1"/>
            <a:endCxn id="54" idx="0"/>
          </p:cNvCxnSpPr>
          <p:nvPr/>
        </p:nvCxnSpPr>
        <p:spPr>
          <a:xfrm rot="10800000" flipV="1">
            <a:off x="2068754" y="2051739"/>
            <a:ext cx="194895" cy="667054"/>
          </a:xfrm>
          <a:prstGeom prst="bentConnector2">
            <a:avLst/>
          </a:prstGeom>
          <a:ln w="1270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40099C0C-A96E-445D-97AC-819269E4F53D}"/>
              </a:ext>
            </a:extLst>
          </p:cNvPr>
          <p:cNvSpPr txBox="1"/>
          <p:nvPr/>
        </p:nvSpPr>
        <p:spPr>
          <a:xfrm>
            <a:off x="2083950" y="2406389"/>
            <a:ext cx="8230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050" b="1" dirty="0">
                <a:solidFill>
                  <a:srgbClr val="272B35"/>
                </a:solidFill>
                <a:latin typeface="Encode Sans"/>
              </a:rPr>
              <a:t>400 V DC</a:t>
            </a:r>
          </a:p>
        </p:txBody>
      </p:sp>
      <p:cxnSp>
        <p:nvCxnSpPr>
          <p:cNvPr id="45" name="Connecteur : en angle 73">
            <a:extLst>
              <a:ext uri="{FF2B5EF4-FFF2-40B4-BE49-F238E27FC236}">
                <a16:creationId xmlns:a16="http://schemas.microsoft.com/office/drawing/2014/main" id="{3AF38577-D6E0-4BC7-8A57-E245B098A3F8}"/>
              </a:ext>
            </a:extLst>
          </p:cNvPr>
          <p:cNvCxnSpPr>
            <a:cxnSpLocks/>
            <a:stCxn id="54" idx="2"/>
            <a:endCxn id="53" idx="2"/>
          </p:cNvCxnSpPr>
          <p:nvPr/>
        </p:nvCxnSpPr>
        <p:spPr>
          <a:xfrm rot="16200000" flipH="1">
            <a:off x="4133248" y="1928678"/>
            <a:ext cx="36740" cy="4165727"/>
          </a:xfrm>
          <a:prstGeom prst="bentConnector3">
            <a:avLst>
              <a:gd name="adj1" fmla="val 1389232"/>
            </a:avLst>
          </a:prstGeom>
          <a:ln w="1270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 : en angle 44">
            <a:extLst>
              <a:ext uri="{FF2B5EF4-FFF2-40B4-BE49-F238E27FC236}">
                <a16:creationId xmlns:a16="http://schemas.microsoft.com/office/drawing/2014/main" id="{8A49447E-E439-4D2C-A9BE-BF0C1ADAA7B2}"/>
              </a:ext>
            </a:extLst>
          </p:cNvPr>
          <p:cNvCxnSpPr>
            <a:cxnSpLocks/>
            <a:stCxn id="55" idx="3"/>
            <a:endCxn id="52" idx="2"/>
          </p:cNvCxnSpPr>
          <p:nvPr/>
        </p:nvCxnSpPr>
        <p:spPr>
          <a:xfrm flipV="1">
            <a:off x="3880270" y="3327835"/>
            <a:ext cx="491959" cy="306293"/>
          </a:xfrm>
          <a:prstGeom prst="bentConnector2">
            <a:avLst/>
          </a:prstGeom>
          <a:ln w="1270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ngle 45">
            <a:extLst>
              <a:ext uri="{FF2B5EF4-FFF2-40B4-BE49-F238E27FC236}">
                <a16:creationId xmlns:a16="http://schemas.microsoft.com/office/drawing/2014/main" id="{04245CB4-8E52-4AEB-B999-5FDC2B690F26}"/>
              </a:ext>
            </a:extLst>
          </p:cNvPr>
          <p:cNvCxnSpPr>
            <a:cxnSpLocks/>
            <a:endCxn id="56" idx="3"/>
          </p:cNvCxnSpPr>
          <p:nvPr/>
        </p:nvCxnSpPr>
        <p:spPr>
          <a:xfrm rot="5400000">
            <a:off x="3919826" y="3426045"/>
            <a:ext cx="844390" cy="647967"/>
          </a:xfrm>
          <a:prstGeom prst="bentConnector2">
            <a:avLst/>
          </a:prstGeom>
          <a:ln w="12700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ngle 56">
            <a:extLst>
              <a:ext uri="{FF2B5EF4-FFF2-40B4-BE49-F238E27FC236}">
                <a16:creationId xmlns:a16="http://schemas.microsoft.com/office/drawing/2014/main" id="{B4B76C60-91D9-4956-B9C6-4FF0E057DDD8}"/>
              </a:ext>
            </a:extLst>
          </p:cNvPr>
          <p:cNvCxnSpPr>
            <a:cxnSpLocks/>
            <a:stCxn id="52" idx="0"/>
            <a:endCxn id="49" idx="1"/>
          </p:cNvCxnSpPr>
          <p:nvPr/>
        </p:nvCxnSpPr>
        <p:spPr>
          <a:xfrm rot="5400000" flipH="1" flipV="1">
            <a:off x="4429686" y="1823757"/>
            <a:ext cx="708309" cy="823222"/>
          </a:xfrm>
          <a:prstGeom prst="bentConnector2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681DEA60-744D-4A98-8976-31821C753D1D}"/>
              </a:ext>
            </a:extLst>
          </p:cNvPr>
          <p:cNvSpPr txBox="1"/>
          <p:nvPr/>
        </p:nvSpPr>
        <p:spPr>
          <a:xfrm>
            <a:off x="5195451" y="1673464"/>
            <a:ext cx="8230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050" b="1" dirty="0">
                <a:solidFill>
                  <a:srgbClr val="272B35"/>
                </a:solidFill>
                <a:latin typeface="Encode Sans"/>
              </a:rPr>
              <a:t>Réseau de bord 12 V</a:t>
            </a:r>
          </a:p>
        </p:txBody>
      </p:sp>
      <p:sp>
        <p:nvSpPr>
          <p:cNvPr id="50" name="Flèche : droite 46">
            <a:extLst>
              <a:ext uri="{FF2B5EF4-FFF2-40B4-BE49-F238E27FC236}">
                <a16:creationId xmlns:a16="http://schemas.microsoft.com/office/drawing/2014/main" id="{7ADD5668-E594-49F7-B219-A6EDA7BF3051}"/>
              </a:ext>
            </a:extLst>
          </p:cNvPr>
          <p:cNvSpPr/>
          <p:nvPr/>
        </p:nvSpPr>
        <p:spPr>
          <a:xfrm>
            <a:off x="7002090" y="3261623"/>
            <a:ext cx="358956" cy="12421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46A7A6E-557B-4893-946B-42F47F81E030}"/>
              </a:ext>
            </a:extLst>
          </p:cNvPr>
          <p:cNvSpPr txBox="1"/>
          <p:nvPr/>
        </p:nvSpPr>
        <p:spPr>
          <a:xfrm>
            <a:off x="6958577" y="3379785"/>
            <a:ext cx="575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050" b="1" dirty="0">
                <a:solidFill>
                  <a:srgbClr val="272B35"/>
                </a:solidFill>
                <a:latin typeface="Encode Sans"/>
              </a:rPr>
              <a:t>Avant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583444C-34E1-4FB8-85D1-71F6CC0F1832}"/>
              </a:ext>
            </a:extLst>
          </p:cNvPr>
          <p:cNvSpPr txBox="1"/>
          <p:nvPr/>
        </p:nvSpPr>
        <p:spPr>
          <a:xfrm>
            <a:off x="3741660" y="2589522"/>
            <a:ext cx="1261138" cy="738313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>
              <a:defRPr/>
            </a:pPr>
            <a:r>
              <a:rPr lang="fr-FR" sz="1050" b="1" dirty="0">
                <a:solidFill>
                  <a:prstClr val="white"/>
                </a:solidFill>
                <a:latin typeface="Arial"/>
              </a:rPr>
              <a:t>Chargeur embarqué AC/DC Convertisseur DC/ DC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00E4F56-D092-47F7-A0E4-4B1FD8DE578A}"/>
              </a:ext>
            </a:extLst>
          </p:cNvPr>
          <p:cNvSpPr txBox="1"/>
          <p:nvPr/>
        </p:nvSpPr>
        <p:spPr>
          <a:xfrm>
            <a:off x="5822710" y="3529951"/>
            <a:ext cx="823544" cy="499961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>
              <a:defRPr/>
            </a:pPr>
            <a:r>
              <a:rPr lang="fr-FR" sz="1000" b="1" dirty="0">
                <a:solidFill>
                  <a:prstClr val="white"/>
                </a:solidFill>
                <a:latin typeface="Arial"/>
              </a:rPr>
              <a:t>Onduleur</a:t>
            </a:r>
          </a:p>
          <a:p>
            <a:pPr algn="ctr" defTabSz="914378">
              <a:defRPr/>
            </a:pPr>
            <a:r>
              <a:rPr lang="fr-FR" sz="1000" b="1" dirty="0">
                <a:solidFill>
                  <a:prstClr val="white"/>
                </a:solidFill>
                <a:latin typeface="Arial"/>
              </a:rPr>
              <a:t>e-Moteur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A8B4F07-7334-4601-B800-90AAFE49FCC3}"/>
              </a:ext>
            </a:extLst>
          </p:cNvPr>
          <p:cNvSpPr txBox="1"/>
          <p:nvPr/>
        </p:nvSpPr>
        <p:spPr>
          <a:xfrm>
            <a:off x="1604308" y="2718794"/>
            <a:ext cx="928892" cy="1274378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>
              <a:defRPr/>
            </a:pPr>
            <a:r>
              <a:rPr lang="fr-FR" sz="1000" b="1" dirty="0">
                <a:solidFill>
                  <a:prstClr val="white"/>
                </a:solidFill>
                <a:latin typeface="Arial"/>
              </a:rPr>
              <a:t>Batterie de traction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1804066-5D3B-4B18-A6D1-6BDD76A9BF8B}"/>
              </a:ext>
            </a:extLst>
          </p:cNvPr>
          <p:cNvSpPr txBox="1"/>
          <p:nvPr/>
        </p:nvSpPr>
        <p:spPr>
          <a:xfrm>
            <a:off x="2888193" y="3424596"/>
            <a:ext cx="992077" cy="419063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>
              <a:defRPr/>
            </a:pPr>
            <a:r>
              <a:rPr lang="fr-FR" sz="1000" b="1" dirty="0">
                <a:solidFill>
                  <a:prstClr val="white"/>
                </a:solidFill>
                <a:latin typeface="Arial"/>
              </a:rPr>
              <a:t>Compresseur A/C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521153E-6469-4D05-91C8-B0E2D11E1CFA}"/>
              </a:ext>
            </a:extLst>
          </p:cNvPr>
          <p:cNvSpPr txBox="1"/>
          <p:nvPr/>
        </p:nvSpPr>
        <p:spPr>
          <a:xfrm>
            <a:off x="3231687" y="3970376"/>
            <a:ext cx="786350" cy="403695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bg1">
                <a:alpha val="50000"/>
              </a:schemeClr>
            </a:glow>
            <a:outerShdw blurRad="50800" dist="3810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8400000"/>
            </a:lightRig>
          </a:scene3d>
          <a:sp3d>
            <a:bevelT w="127000" h="63500"/>
          </a:sp3d>
        </p:spPr>
        <p:txBody>
          <a:bodyPr wrap="square" rtlCol="0" anchor="ctr" anchorCtr="0">
            <a:noAutofit/>
          </a:bodyPr>
          <a:lstStyle/>
          <a:p>
            <a:pPr algn="ctr" defTabSz="914378">
              <a:defRPr/>
            </a:pPr>
            <a:r>
              <a:rPr lang="fr-FR" sz="1000" b="1" dirty="0">
                <a:solidFill>
                  <a:prstClr val="white"/>
                </a:solidFill>
                <a:latin typeface="Arial"/>
              </a:rPr>
              <a:t>Chauffage CTP eau</a:t>
            </a:r>
          </a:p>
        </p:txBody>
      </p:sp>
      <p:grpSp>
        <p:nvGrpSpPr>
          <p:cNvPr id="60" name="Group 49"/>
          <p:cNvGrpSpPr/>
          <p:nvPr/>
        </p:nvGrpSpPr>
        <p:grpSpPr>
          <a:xfrm>
            <a:off x="1700842" y="2322631"/>
            <a:ext cx="270030" cy="52637"/>
            <a:chOff x="-1116632" y="1806932"/>
            <a:chExt cx="360040" cy="70183"/>
          </a:xfrm>
        </p:grpSpPr>
        <p:cxnSp>
          <p:nvCxnSpPr>
            <p:cNvPr id="61" name="Straight Connector 52"/>
            <p:cNvCxnSpPr/>
            <p:nvPr/>
          </p:nvCxnSpPr>
          <p:spPr>
            <a:xfrm>
              <a:off x="-1116632" y="1806932"/>
              <a:ext cx="3600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53"/>
            <p:cNvCxnSpPr/>
            <p:nvPr/>
          </p:nvCxnSpPr>
          <p:spPr>
            <a:xfrm>
              <a:off x="-1116632" y="1877115"/>
              <a:ext cx="36004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3" name="Group 55"/>
          <p:cNvGrpSpPr/>
          <p:nvPr/>
        </p:nvGrpSpPr>
        <p:grpSpPr>
          <a:xfrm>
            <a:off x="5390714" y="3899374"/>
            <a:ext cx="270030" cy="52637"/>
            <a:chOff x="-1116632" y="1806932"/>
            <a:chExt cx="360040" cy="70183"/>
          </a:xfrm>
        </p:grpSpPr>
        <p:cxnSp>
          <p:nvCxnSpPr>
            <p:cNvPr id="64" name="Straight Connector 57"/>
            <p:cNvCxnSpPr/>
            <p:nvPr/>
          </p:nvCxnSpPr>
          <p:spPr>
            <a:xfrm>
              <a:off x="-1116632" y="1806932"/>
              <a:ext cx="3600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58"/>
            <p:cNvCxnSpPr/>
            <p:nvPr/>
          </p:nvCxnSpPr>
          <p:spPr>
            <a:xfrm>
              <a:off x="-1116632" y="1877115"/>
              <a:ext cx="36004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6" name="Group 61"/>
          <p:cNvGrpSpPr/>
          <p:nvPr/>
        </p:nvGrpSpPr>
        <p:grpSpPr>
          <a:xfrm>
            <a:off x="4014659" y="4628536"/>
            <a:ext cx="270030" cy="52637"/>
            <a:chOff x="-1116632" y="1806932"/>
            <a:chExt cx="360040" cy="70183"/>
          </a:xfrm>
        </p:grpSpPr>
        <p:cxnSp>
          <p:nvCxnSpPr>
            <p:cNvPr id="67" name="Straight Connector 62"/>
            <p:cNvCxnSpPr/>
            <p:nvPr/>
          </p:nvCxnSpPr>
          <p:spPr>
            <a:xfrm>
              <a:off x="-1116632" y="1806932"/>
              <a:ext cx="3600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3"/>
            <p:cNvCxnSpPr/>
            <p:nvPr/>
          </p:nvCxnSpPr>
          <p:spPr>
            <a:xfrm>
              <a:off x="-1116632" y="1877115"/>
              <a:ext cx="36004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9" name="Group 64"/>
          <p:cNvGrpSpPr/>
          <p:nvPr/>
        </p:nvGrpSpPr>
        <p:grpSpPr>
          <a:xfrm>
            <a:off x="4212453" y="4000069"/>
            <a:ext cx="270030" cy="52637"/>
            <a:chOff x="-1116632" y="1806932"/>
            <a:chExt cx="360040" cy="70183"/>
          </a:xfrm>
        </p:grpSpPr>
        <p:cxnSp>
          <p:nvCxnSpPr>
            <p:cNvPr id="70" name="Straight Connector 65"/>
            <p:cNvCxnSpPr/>
            <p:nvPr/>
          </p:nvCxnSpPr>
          <p:spPr>
            <a:xfrm>
              <a:off x="-1116632" y="1806932"/>
              <a:ext cx="3600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66"/>
            <p:cNvCxnSpPr/>
            <p:nvPr/>
          </p:nvCxnSpPr>
          <p:spPr>
            <a:xfrm>
              <a:off x="-1116632" y="1877115"/>
              <a:ext cx="36004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2" name="Group 67"/>
          <p:cNvGrpSpPr/>
          <p:nvPr/>
        </p:nvGrpSpPr>
        <p:grpSpPr>
          <a:xfrm>
            <a:off x="4002683" y="3484222"/>
            <a:ext cx="270030" cy="52637"/>
            <a:chOff x="-1116632" y="1806932"/>
            <a:chExt cx="360040" cy="70183"/>
          </a:xfrm>
        </p:grpSpPr>
        <p:cxnSp>
          <p:nvCxnSpPr>
            <p:cNvPr id="73" name="Straight Connector 68"/>
            <p:cNvCxnSpPr/>
            <p:nvPr/>
          </p:nvCxnSpPr>
          <p:spPr>
            <a:xfrm>
              <a:off x="-1116632" y="1806932"/>
              <a:ext cx="36004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69"/>
            <p:cNvCxnSpPr/>
            <p:nvPr/>
          </p:nvCxnSpPr>
          <p:spPr>
            <a:xfrm>
              <a:off x="-1116632" y="1877115"/>
              <a:ext cx="360040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5" name="Isosceles Triangle 7"/>
          <p:cNvSpPr/>
          <p:nvPr/>
        </p:nvSpPr>
        <p:spPr>
          <a:xfrm rot="10800000">
            <a:off x="1981190" y="2448661"/>
            <a:ext cx="175128" cy="12608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76" name="Isosceles Triangle 74"/>
          <p:cNvSpPr/>
          <p:nvPr/>
        </p:nvSpPr>
        <p:spPr>
          <a:xfrm rot="10800000">
            <a:off x="1981190" y="4173200"/>
            <a:ext cx="175128" cy="12608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77" name="Isosceles Triangle 75"/>
          <p:cNvSpPr/>
          <p:nvPr/>
        </p:nvSpPr>
        <p:spPr>
          <a:xfrm rot="5400000">
            <a:off x="5067280" y="4445268"/>
            <a:ext cx="175128" cy="12608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78" name="Isosceles Triangle 77"/>
          <p:cNvSpPr/>
          <p:nvPr/>
        </p:nvSpPr>
        <p:spPr>
          <a:xfrm rot="5238969">
            <a:off x="2714167" y="4445269"/>
            <a:ext cx="175128" cy="12608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79" name="Isosceles Triangle 78"/>
          <p:cNvSpPr/>
          <p:nvPr/>
        </p:nvSpPr>
        <p:spPr>
          <a:xfrm>
            <a:off x="6148623" y="4172138"/>
            <a:ext cx="175128" cy="12608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80" name="Isosceles Triangle 80"/>
          <p:cNvSpPr/>
          <p:nvPr/>
        </p:nvSpPr>
        <p:spPr>
          <a:xfrm>
            <a:off x="5287379" y="3342016"/>
            <a:ext cx="175128" cy="12608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81" name="Isosceles Triangle 81"/>
          <p:cNvSpPr/>
          <p:nvPr/>
        </p:nvSpPr>
        <p:spPr>
          <a:xfrm rot="10800000">
            <a:off x="3398840" y="2251561"/>
            <a:ext cx="175128" cy="12608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82" name="Isosceles Triangle 83"/>
          <p:cNvSpPr/>
          <p:nvPr/>
        </p:nvSpPr>
        <p:spPr>
          <a:xfrm rot="10800000">
            <a:off x="4584794" y="3450925"/>
            <a:ext cx="175128" cy="12608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83" name="Isosceles Triangle 84"/>
          <p:cNvSpPr/>
          <p:nvPr/>
        </p:nvSpPr>
        <p:spPr>
          <a:xfrm rot="10800000">
            <a:off x="4264311" y="3399871"/>
            <a:ext cx="175128" cy="12608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Encode Sans"/>
            </a:endParaRPr>
          </a:p>
        </p:txBody>
      </p:sp>
      <p:sp>
        <p:nvSpPr>
          <p:cNvPr id="84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 txBox="1">
            <a:spLocks/>
          </p:cNvSpPr>
          <p:nvPr/>
        </p:nvSpPr>
        <p:spPr>
          <a:xfrm>
            <a:off x="409575" y="4867276"/>
            <a:ext cx="792000" cy="162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675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sp>
        <p:nvSpPr>
          <p:cNvPr id="85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defTabSz="685800"/>
            <a:r>
              <a:rPr lang="en-US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</p:spTree>
    <p:extLst>
      <p:ext uri="{BB962C8B-B14F-4D97-AF65-F5344CB8AC3E}">
        <p14:creationId xmlns:p14="http://schemas.microsoft.com/office/powerpoint/2010/main" val="31162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Chaîne de Traction Électrique</a:t>
            </a:r>
          </a:p>
        </p:txBody>
      </p:sp>
      <p:sp>
        <p:nvSpPr>
          <p:cNvPr id="12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 txBox="1">
            <a:spLocks/>
          </p:cNvSpPr>
          <p:nvPr/>
        </p:nvSpPr>
        <p:spPr>
          <a:xfrm>
            <a:off x="409575" y="4867276"/>
            <a:ext cx="792000" cy="162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675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pic>
        <p:nvPicPr>
          <p:cNvPr id="15" name="Espace réservé du contenu 4">
            <a:extLst>
              <a:ext uri="{FF2B5EF4-FFF2-40B4-BE49-F238E27FC236}">
                <a16:creationId xmlns:a16="http://schemas.microsoft.com/office/drawing/2014/main" id="{F0C04957-FE8C-470D-BAEB-C6218250FD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4276" y="981313"/>
            <a:ext cx="6281168" cy="395986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975E5C9-24A3-4BB8-BC64-3329D0436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505" y="686582"/>
            <a:ext cx="190972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Chargeur embarqué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7EC3948-C238-4669-A21A-6BA8DC95C715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6564244" y="940498"/>
            <a:ext cx="370122" cy="77634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8D04507-397C-434C-9972-11F98C68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223" y="1797838"/>
            <a:ext cx="12266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Prise de charge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313E809-6C73-4BC6-B12B-BCB56771E8D4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1894562" y="2051754"/>
            <a:ext cx="101966" cy="586449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0A365C7-DDBC-46A9-8E9C-CF4611CC4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741" y="2849213"/>
            <a:ext cx="17831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Câbles de charge rapide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2711CF1-26AE-467F-9202-331A3DC3E6D7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3116293" y="3103129"/>
            <a:ext cx="421830" cy="83314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7EB9BFFC-6D0C-49E1-868F-C4A86B41D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33" y="4798443"/>
            <a:ext cx="198502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Câbles de charge domestique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5F3B9F0-17CB-455C-A0EB-935E66F1AAFC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602347" y="4366395"/>
            <a:ext cx="506459" cy="43204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BF78FCE-E85D-4CAC-B952-AD6B7D4F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116" y="2975579"/>
            <a:ext cx="12745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Moteur électrique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CC7B0B6-A6B9-469A-B0FD-2F7A10552DC9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6647090" y="2436988"/>
            <a:ext cx="388281" cy="538591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1CF3022B-9172-4AFD-B799-5A1BD3A39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423" y="2565434"/>
            <a:ext cx="85964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Onduleur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317BB9E-52A4-4EC3-9C8C-BCE23C24D8E7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431366" y="2206155"/>
            <a:ext cx="1192882" cy="359279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5166DBD8-2FA4-4F09-B859-CB66B849F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774" y="1398967"/>
            <a:ext cx="14376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Câbles d’alimentation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53A4A3B-E0CC-4BA9-ADB5-12D45003C865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298609" y="1652883"/>
            <a:ext cx="1538389" cy="375788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9CA7020D-1086-4DC1-AF78-7F2F2A80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746" y="883574"/>
            <a:ext cx="24712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Calculateur de contrôle e-VCU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B9F0868-9AB1-47ED-BCD1-EA53AB8B2D66}"/>
              </a:ext>
            </a:extLst>
          </p:cNvPr>
          <p:cNvCxnSpPr>
            <a:cxnSpLocks/>
          </p:cNvCxnSpPr>
          <p:nvPr/>
        </p:nvCxnSpPr>
        <p:spPr>
          <a:xfrm>
            <a:off x="4688649" y="1099035"/>
            <a:ext cx="1187290" cy="326644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46EE9A2-B2E2-4B7D-8A6B-EC6352BFC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335" y="1839165"/>
            <a:ext cx="21237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Réducteur et e-Park Lock 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9AE241E-B34B-41CA-95FE-BF96C82147D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018192" y="2093081"/>
            <a:ext cx="1710794" cy="186283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95EF145A-081C-49FC-813C-74383CFD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827" y="4114174"/>
            <a:ext cx="165503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Batterie de traction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AD89B40-4999-4C20-AB5E-855013DA611D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979506" y="3385725"/>
            <a:ext cx="1216838" cy="728449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E656A0D8-0CDF-4280-B0E1-9A6BDB113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065" y="2252344"/>
            <a:ext cx="22288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8" eaLnBrk="1" hangingPunct="1"/>
            <a:r>
              <a:rPr lang="fr-FR" altLang="fr-FR" sz="1050" dirty="0">
                <a:solidFill>
                  <a:srgbClr val="272B35"/>
                </a:solidFill>
                <a:latin typeface="Encode Sans"/>
              </a:rPr>
              <a:t>Tuyaux de refroidissement batterie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EFAE699-DEE3-47F8-99F6-E0698C96F4D3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3734467" y="2506260"/>
            <a:ext cx="342288" cy="480167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defTabSz="685800"/>
            <a:r>
              <a:rPr lang="en-US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575" y="817012"/>
            <a:ext cx="2770823" cy="280196"/>
          </a:xfrm>
        </p:spPr>
        <p:txBody>
          <a:bodyPr/>
          <a:lstStyle/>
          <a:p>
            <a:r>
              <a:rPr lang="fr-FR" dirty="0"/>
              <a:t>Implantation des composants</a:t>
            </a:r>
          </a:p>
        </p:txBody>
      </p:sp>
    </p:spTree>
    <p:extLst>
      <p:ext uri="{BB962C8B-B14F-4D97-AF65-F5344CB8AC3E}">
        <p14:creationId xmlns:p14="http://schemas.microsoft.com/office/powerpoint/2010/main" val="275241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91400BC-9166-4E4D-940E-BCFD6F9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8" y="1549642"/>
            <a:ext cx="7226462" cy="1390726"/>
          </a:xfrm>
        </p:spPr>
        <p:txBody>
          <a:bodyPr/>
          <a:lstStyle/>
          <a:p>
            <a:r>
              <a:rPr lang="en-US" dirty="0"/>
              <a:t>Thermomanagement : Pompe à chaleur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603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3DD574-E94C-4538-8C27-D9243973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337387"/>
            <a:ext cx="7262446" cy="251973"/>
          </a:xfrm>
        </p:spPr>
        <p:txBody>
          <a:bodyPr/>
          <a:lstStyle/>
          <a:p>
            <a:r>
              <a:rPr lang="en-US" dirty="0"/>
              <a:t>Pompe à chaleur </a:t>
            </a:r>
            <a:endParaRPr lang="en-US" noProof="0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342" y="1080689"/>
            <a:ext cx="4314938" cy="2162222"/>
          </a:xfrm>
        </p:spPr>
        <p:txBody>
          <a:bodyPr/>
          <a:lstStyle/>
          <a:p>
            <a:r>
              <a:rPr lang="fr-FR" dirty="0"/>
              <a:t>Les composants de la chaine de traction d’un véhicule électrique nécessitent d’être refroidis, mais ne produisent pas suffisamment de chaleur pour assurer la fonction de chauffage habitacle en toutes circonstances.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Deux solutions sont retenues pour le chauffage sur les véhicules BEV :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Chauffage électrique CTP à eau (400 V) ou à air (12 V);</a:t>
            </a:r>
          </a:p>
          <a:p>
            <a:pPr lvl="1"/>
            <a:r>
              <a:rPr lang="fr-FR" dirty="0">
                <a:solidFill>
                  <a:srgbClr val="243782"/>
                </a:solidFill>
              </a:rPr>
              <a:t>Pompe à chaleur (PAC).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</p:txBody>
      </p:sp>
      <p:sp>
        <p:nvSpPr>
          <p:cNvPr id="85" name="Espace réservé de la date 12">
            <a:extLst>
              <a:ext uri="{FF2B5EF4-FFF2-40B4-BE49-F238E27FC236}">
                <a16:creationId xmlns:a16="http://schemas.microsoft.com/office/drawing/2014/main" id="{05E790F8-9172-416B-B5FD-B6C62B01B30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9575" y="4867276"/>
            <a:ext cx="792000" cy="162000"/>
          </a:xfrm>
        </p:spPr>
        <p:txBody>
          <a:bodyPr/>
          <a:lstStyle/>
          <a:p>
            <a:pPr defTabSz="685800">
              <a:defRPr/>
            </a:pPr>
            <a:r>
              <a:rPr lang="en-US" dirty="0">
                <a:solidFill>
                  <a:srgbClr val="243782"/>
                </a:solidFill>
                <a:latin typeface="Encode Sans"/>
              </a:rPr>
              <a:t>07/04/2021</a:t>
            </a:r>
          </a:p>
        </p:txBody>
      </p:sp>
      <p:sp>
        <p:nvSpPr>
          <p:cNvPr id="86" name="Espace réservé du pied de page 10">
            <a:extLst>
              <a:ext uri="{FF2B5EF4-FFF2-40B4-BE49-F238E27FC236}">
                <a16:creationId xmlns:a16="http://schemas.microsoft.com/office/drawing/2014/main" id="{80499920-8A86-4AB9-8178-DD14902D19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17280" y="4867276"/>
            <a:ext cx="3600000" cy="162000"/>
          </a:xfrm>
        </p:spPr>
        <p:txBody>
          <a:bodyPr/>
          <a:lstStyle/>
          <a:p>
            <a:pPr defTabSz="685800">
              <a:defRPr/>
            </a:pPr>
            <a:r>
              <a:rPr lang="en-US" dirty="0">
                <a:solidFill>
                  <a:srgbClr val="243782"/>
                </a:solidFill>
                <a:latin typeface="Encode Sans"/>
              </a:rPr>
              <a:t>Formation Technique Aprés-vente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304868" y="2161801"/>
            <a:ext cx="4721975" cy="2105736"/>
            <a:chOff x="3682424" y="3935132"/>
            <a:chExt cx="6295966" cy="280764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DCC1419-0C2E-49D6-872A-E3EE4A234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2424" y="3935132"/>
              <a:ext cx="6295966" cy="2770569"/>
            </a:xfrm>
            <a:prstGeom prst="rect">
              <a:avLst/>
            </a:prstGeom>
          </p:spPr>
        </p:pic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619D72AB-D94A-478F-9D35-8BAEB4A6BE57}"/>
                </a:ext>
              </a:extLst>
            </p:cNvPr>
            <p:cNvCxnSpPr>
              <a:cxnSpLocks/>
            </p:cNvCxnSpPr>
            <p:nvPr/>
          </p:nvCxnSpPr>
          <p:spPr>
            <a:xfrm>
              <a:off x="6510629" y="5704793"/>
              <a:ext cx="2394519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A0264D6-1DCD-4BB1-8BD5-7910FC07B5D8}"/>
                </a:ext>
              </a:extLst>
            </p:cNvPr>
            <p:cNvSpPr txBox="1"/>
            <p:nvPr/>
          </p:nvSpPr>
          <p:spPr>
            <a:xfrm>
              <a:off x="6612322" y="5757894"/>
              <a:ext cx="187220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kern="0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</a:rPr>
                <a:t>AUTONOMIE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kern="0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</a:rPr>
                <a:t> + 50 Km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</a:rPr>
                <a:t>Par rapport à un chauffage électrique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05FD0C8-9E4A-449F-862D-0C32CF39A2C6}"/>
                </a:ext>
              </a:extLst>
            </p:cNvPr>
            <p:cNvCxnSpPr/>
            <p:nvPr/>
          </p:nvCxnSpPr>
          <p:spPr>
            <a:xfrm>
              <a:off x="4757264" y="5373565"/>
              <a:ext cx="0" cy="864096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B53719AA-58AA-4B20-97D3-8A1A8C141186}"/>
                </a:ext>
              </a:extLst>
            </p:cNvPr>
            <p:cNvCxnSpPr/>
            <p:nvPr/>
          </p:nvCxnSpPr>
          <p:spPr>
            <a:xfrm>
              <a:off x="8928008" y="5373565"/>
              <a:ext cx="0" cy="864096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6FE79AF5-5B9D-409A-AFB4-7860BB965F9D}"/>
                </a:ext>
              </a:extLst>
            </p:cNvPr>
            <p:cNvCxnSpPr>
              <a:cxnSpLocks/>
            </p:cNvCxnSpPr>
            <p:nvPr/>
          </p:nvCxnSpPr>
          <p:spPr>
            <a:xfrm>
              <a:off x="4757264" y="5704793"/>
              <a:ext cx="360040" cy="0"/>
            </a:xfrm>
            <a:prstGeom prst="line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A42CCCF-F34E-4705-AE93-6A86AB041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4204" y="4490908"/>
              <a:ext cx="1167608" cy="8732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7F8137E-6E74-4CA1-ACBD-7BE6B5F2ADA9}"/>
                </a:ext>
              </a:extLst>
            </p:cNvPr>
            <p:cNvSpPr txBox="1"/>
            <p:nvPr/>
          </p:nvSpPr>
          <p:spPr>
            <a:xfrm>
              <a:off x="4289211" y="4194787"/>
              <a:ext cx="93610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350" kern="0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</a:rPr>
                <a:t>100%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A163DE9-1965-4913-85FD-CAEE8398C746}"/>
                </a:ext>
              </a:extLst>
            </p:cNvPr>
            <p:cNvSpPr txBox="1"/>
            <p:nvPr/>
          </p:nvSpPr>
          <p:spPr>
            <a:xfrm>
              <a:off x="8581451" y="4187992"/>
              <a:ext cx="69311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350" kern="0" dirty="0">
                  <a:solidFill>
                    <a:srgbClr val="000000"/>
                  </a:solidFill>
                  <a:latin typeface="Arial" charset="0"/>
                  <a:ea typeface="Arial Unicode MS" pitchFamily="34" charset="-128"/>
                </a:rPr>
                <a:t>0%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97260F58-9EA0-439A-B699-2E92E9728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476" y="4523639"/>
              <a:ext cx="755576" cy="8405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D65F9F4-78E3-4027-BE06-6C00F43BE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576" y="3282209"/>
            <a:ext cx="3895293" cy="1072238"/>
          </a:xfrm>
        </p:spPr>
        <p:txBody>
          <a:bodyPr/>
          <a:lstStyle/>
          <a:p>
            <a:pPr marL="0" lvl="1" indent="0">
              <a:buNone/>
            </a:pPr>
            <a:r>
              <a:rPr lang="fr-FR" dirty="0">
                <a:solidFill>
                  <a:srgbClr val="243782"/>
                </a:solidFill>
              </a:rPr>
              <a:t>La pompe à chaleur présente un très bon rendement et permet d’accroitre l’autonomie de 50 km environ rapport à un chauffage électrique habituel.</a:t>
            </a:r>
          </a:p>
          <a:p>
            <a:pPr marL="0" lvl="1" indent="0">
              <a:buNone/>
            </a:pPr>
            <a:endParaRPr lang="fr-FR" dirty="0">
              <a:solidFill>
                <a:srgbClr val="243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45129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tellantis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Stellantis QN">
      <a:majorFont>
        <a:latin typeface="Encode Sans ExpandedLight"/>
        <a:ea typeface=""/>
        <a:cs typeface=""/>
      </a:majorFont>
      <a:minorFont>
        <a:latin typeface="Encod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Template PowerPoint 16-9 v1.potx" id="{AF6AE716-1209-4599-9086-7EB01C99DBE6}" vid="{6B5D268A-7F73-4890-B069-7531EC21141B}"/>
    </a:ext>
  </a:extLst>
</a:theme>
</file>

<file path=ppt/theme/theme6.xml><?xml version="1.0" encoding="utf-8"?>
<a:theme xmlns:a="http://schemas.openxmlformats.org/drawingml/2006/main" name="Stellantis - Chapter blue">
  <a:themeElements>
    <a:clrScheme name="Stellantis">
      <a:dk1>
        <a:srgbClr val="272B35"/>
      </a:dk1>
      <a:lt1>
        <a:sysClr val="window" lastClr="FFFFFF"/>
      </a:lt1>
      <a:dk2>
        <a:srgbClr val="243782"/>
      </a:dk2>
      <a:lt2>
        <a:srgbClr val="EEECE1"/>
      </a:lt2>
      <a:accent1>
        <a:srgbClr val="243782"/>
      </a:accent1>
      <a:accent2>
        <a:srgbClr val="E94E24"/>
      </a:accent2>
      <a:accent3>
        <a:srgbClr val="00ADA0"/>
      </a:accent3>
      <a:accent4>
        <a:srgbClr val="F7A600"/>
      </a:accent4>
      <a:accent5>
        <a:srgbClr val="272B35"/>
      </a:accent5>
      <a:accent6>
        <a:srgbClr val="243782"/>
      </a:accent6>
      <a:hlink>
        <a:srgbClr val="243782"/>
      </a:hlink>
      <a:folHlink>
        <a:srgbClr val="272B35"/>
      </a:folHlink>
    </a:clrScheme>
    <a:fontScheme name="Stellantis QN">
      <a:majorFont>
        <a:latin typeface="Encode Sans ExpandedLight"/>
        <a:ea typeface=""/>
        <a:cs typeface=""/>
      </a:majorFont>
      <a:minorFont>
        <a:latin typeface="Encod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llantis Template PowerPoint 16-9 v1.potx" id="{AF6AE716-1209-4599-9086-7EB01C99DBE6}" vid="{DC08C376-4686-4684-B245-4472F83D1AD8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d9b8819f-644e-4e2e-bf09-8a76532e681c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1331</Words>
  <Application>Microsoft Macintosh PowerPoint</Application>
  <PresentationFormat>Affichage à l'écran (16:9)</PresentationFormat>
  <Paragraphs>302</Paragraphs>
  <Slides>20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Encode Sans</vt:lpstr>
      <vt:lpstr>Encode Sans ExpandedLight</vt:lpstr>
      <vt:lpstr>Verdana</vt:lpstr>
      <vt:lpstr>page de presentation et de partie</vt:lpstr>
      <vt:lpstr>2_page de presentation et de partie</vt:lpstr>
      <vt:lpstr>1_page de presentation et de partie</vt:lpstr>
      <vt:lpstr>3_page de presentation et de partie</vt:lpstr>
      <vt:lpstr>Stellantis</vt:lpstr>
      <vt:lpstr>Stellantis - Chapter blue</vt:lpstr>
      <vt:lpstr>Thème Office</vt:lpstr>
      <vt:lpstr>Présentation PowerPoint</vt:lpstr>
      <vt:lpstr>évolution des technologies  Éric LEBLOND TREPEU</vt:lpstr>
      <vt:lpstr>MOTORISATION DES VEHICULES Électrique   </vt:lpstr>
      <vt:lpstr>Présentation PowerPoint</vt:lpstr>
      <vt:lpstr>Présentation PowerPoint</vt:lpstr>
      <vt:lpstr>Présentation PowerPoint</vt:lpstr>
      <vt:lpstr>Présentation PowerPoint</vt:lpstr>
      <vt:lpstr>Thermomanagement : Pompe à chaleur    </vt:lpstr>
      <vt:lpstr>Présentation PowerPoint</vt:lpstr>
      <vt:lpstr>Présentation PowerPoint</vt:lpstr>
      <vt:lpstr>Présentation PowerPoint</vt:lpstr>
      <vt:lpstr>MOTORISATION DES VEHICULES HYBRIDES   </vt:lpstr>
      <vt:lpstr>Présentation PowerPoint</vt:lpstr>
      <vt:lpstr>Présentation PowerPoint</vt:lpstr>
      <vt:lpstr>Présentation PowerPoint</vt:lpstr>
      <vt:lpstr>AIDES A LA CONDUITE ET AUTONOMIE 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Pascale COSTA</cp:lastModifiedBy>
  <cp:revision>173</cp:revision>
  <cp:lastPrinted>2015-02-04T16:19:06Z</cp:lastPrinted>
  <dcterms:created xsi:type="dcterms:W3CDTF">2015-02-04T10:43:31Z</dcterms:created>
  <dcterms:modified xsi:type="dcterms:W3CDTF">2021-05-17T06:52:42Z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