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Lst>
  <p:notesMasterIdLst>
    <p:notesMasterId r:id="rId22"/>
  </p:notesMasterIdLst>
  <p:handoutMasterIdLst>
    <p:handoutMasterId r:id="rId23"/>
  </p:handoutMasterIdLst>
  <p:sldIdLst>
    <p:sldId id="271" r:id="rId8"/>
    <p:sldId id="278" r:id="rId9"/>
    <p:sldId id="280" r:id="rId10"/>
    <p:sldId id="282" r:id="rId11"/>
    <p:sldId id="293" r:id="rId12"/>
    <p:sldId id="286" r:id="rId13"/>
    <p:sldId id="281" r:id="rId14"/>
    <p:sldId id="291" r:id="rId15"/>
    <p:sldId id="290" r:id="rId16"/>
    <p:sldId id="288" r:id="rId17"/>
    <p:sldId id="298" r:id="rId18"/>
    <p:sldId id="283" r:id="rId19"/>
    <p:sldId id="287" r:id="rId20"/>
    <p:sldId id="284" r:id="rId21"/>
  </p:sldIdLst>
  <p:sldSz cx="9144000" cy="5143500" type="screen16x9"/>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800FF"/>
    <a:srgbClr val="8800D1"/>
    <a:srgbClr val="A65DFF"/>
    <a:srgbClr val="3D7CC9"/>
    <a:srgbClr val="1A86D0"/>
    <a:srgbClr val="1FA1E5"/>
    <a:srgbClr val="9B008A"/>
    <a:srgbClr val="7B00AC"/>
    <a:srgbClr val="6E008E"/>
    <a:srgbClr val="821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6" autoAdjust="0"/>
    <p:restoredTop sz="82461" autoAdjust="0"/>
  </p:normalViewPr>
  <p:slideViewPr>
    <p:cSldViewPr snapToGrid="0" snapToObjects="1">
      <p:cViewPr varScale="1">
        <p:scale>
          <a:sx n="75" d="100"/>
          <a:sy n="75" d="100"/>
        </p:scale>
        <p:origin x="644" y="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16/05/2021</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16/05/2021</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latin typeface="Calibri" panose="020F0502020204030204" pitchFamily="34" charset="0"/>
                <a:ea typeface="Calibri" panose="020F0502020204030204" pitchFamily="34" charset="0"/>
                <a:cs typeface="Arial" panose="020B0604020202020204" pitchFamily="34" charset="0"/>
              </a:rPr>
              <a:t>La famille des métiers de la maintenance des matériels et des véhicules est articulée autour d’une logique d’un même métier dans des environnements différents (les six options).</a:t>
            </a:r>
          </a:p>
          <a:p>
            <a:r>
              <a:rPr lang="fr-FR" sz="1200" kern="1200" dirty="0" smtClean="0">
                <a:solidFill>
                  <a:schemeClr val="tx1"/>
                </a:solidFill>
                <a:effectLst/>
                <a:latin typeface="+mn-lt"/>
                <a:ea typeface="+mn-ea"/>
                <a:cs typeface="+mn-cs"/>
              </a:rPr>
              <a:t>Acquérir une compétence nécessite d’être confronté à un ensemble de situations et de problèmes à résoudre qui lui donne sens</a:t>
            </a:r>
            <a:r>
              <a:rPr lang="fr-FR" sz="1200" i="1"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121231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Le référentiel d’activité professionnel (RAP)  de chacun des bac pro décrit les attentes de la branche professionnelle du nouveau titulaire entant dans le métier. Leur mise en parallèle fait ressortir la très grande proximité de ces attendus, ceux du métier de maintenance de systèmes tantôt utiles à leur conducteur comme outil de production, de transport de marchandise ou plus simplement de moyen de locomotion,</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418070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maitrise de ces activités professionnelles nécessitent l’apprentissage, le développement de compétences professionnelles. </a:t>
            </a:r>
          </a:p>
          <a:p>
            <a:r>
              <a:rPr lang="fr-FR" dirty="0" smtClean="0"/>
              <a:t>Le référentiel de certification décrit le niveau de performance terminal a atteindre pour chacune d’elles en vue de l’obtention du diplôme. </a:t>
            </a:r>
          </a:p>
          <a:p>
            <a:r>
              <a:rPr lang="fr-FR" dirty="0" smtClean="0"/>
              <a:t>Logiquement leur rapprochement fait , là encore, ressortir les similitudes de leurs critères d’évaluation.</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234371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aider le jeune à construire son parcours et à développer des compétences, multiplier des situations professionnelles ne suffit pas. Il est</a:t>
            </a:r>
            <a:r>
              <a:rPr lang="fr-FR" baseline="0" dirty="0" smtClean="0"/>
              <a:t> indispensable de lui donner la possibilité de construire des compétences en mettant en évidence les invariant de ses situations. Ce sont les éléments d’analyse lui permettant de développer le caractère transférable d’une compétence. Le propre d’une compétence étant une capacité à s’adapter à des situations différentes.</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414838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Parce qu'elle doit permettre à l‘élève de s’adapter à une diversité de situations, une compétence ne peut se réduire à un résultat reproductible.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Elle suppose que l'élève soit capable de réutiliser des processus en les adaptant délibérément à un nouveau contexte.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Si les tâches proposées ne sont que la répétition de tâches précédemment accomplies, on consolidera la performance (ce qui peut être utile dans certains cas), mais on ne développera aucunement la compétence, puisque la compétence réside dans le transfert et non dans la reproduction.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tx1"/>
                </a:solidFill>
                <a:effectLst/>
                <a:latin typeface="+mn-lt"/>
                <a:ea typeface="+mn-ea"/>
                <a:cs typeface="+mn-cs"/>
              </a:rPr>
              <a:t>C’est un savoir agir en s’adaptant.</a:t>
            </a:r>
          </a:p>
          <a:p>
            <a:endParaRPr lang="fr-FR" dirty="0"/>
          </a:p>
        </p:txBody>
      </p:sp>
      <p:sp>
        <p:nvSpPr>
          <p:cNvPr id="4" name="Espace réservé du numéro de diapositive 3"/>
          <p:cNvSpPr>
            <a:spLocks noGrp="1"/>
          </p:cNvSpPr>
          <p:nvPr>
            <p:ph type="sldNum" sz="quarter" idx="10"/>
          </p:nvPr>
        </p:nvSpPr>
        <p:spPr/>
        <p:txBody>
          <a:bodyPr/>
          <a:lstStyle/>
          <a:p>
            <a:fld id="{F5684FEF-D773-453C-85F8-6252597DBD3A}" type="slidenum">
              <a:rPr lang="fr-FR" smtClean="0"/>
              <a:t>10</a:t>
            </a:fld>
            <a:endParaRPr lang="fr-FR"/>
          </a:p>
        </p:txBody>
      </p:sp>
    </p:spTree>
    <p:extLst>
      <p:ext uri="{BB962C8B-B14F-4D97-AF65-F5344CB8AC3E}">
        <p14:creationId xmlns:p14="http://schemas.microsoft.com/office/powerpoint/2010/main" val="303582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Il s’agit de rechercher les quelques notions-clés qui organisent la compétence commune et auxquelles on voudrait aboutir. </a:t>
            </a:r>
          </a:p>
          <a:p>
            <a:pPr fontAlgn="base"/>
            <a:r>
              <a:rPr lang="fr-FR" sz="1200" kern="1200" dirty="0" smtClean="0">
                <a:solidFill>
                  <a:schemeClr val="tx1"/>
                </a:solidFill>
                <a:effectLst/>
                <a:latin typeface="+mn-lt"/>
                <a:ea typeface="+mn-ea"/>
                <a:cs typeface="+mn-cs"/>
              </a:rPr>
              <a:t>Ces points clés peuvent être classés en deux catégories : </a:t>
            </a:r>
            <a:endParaRPr lang="fr-FR" dirty="0" smtClean="0">
              <a:effectLst/>
            </a:endParaRPr>
          </a:p>
          <a:p>
            <a:pPr lvl="0" fontAlgn="base"/>
            <a:r>
              <a:rPr lang="fr-FR" sz="1200" kern="1200" dirty="0" smtClean="0">
                <a:solidFill>
                  <a:schemeClr val="tx1"/>
                </a:solidFill>
                <a:effectLst/>
                <a:latin typeface="+mn-lt"/>
                <a:ea typeface="+mn-ea"/>
                <a:cs typeface="+mn-cs"/>
              </a:rPr>
              <a:t>ceux qui relèvent de la compréhension du système (apports liés à la connaissance du système à la législation / réglementation) ;</a:t>
            </a:r>
            <a:endParaRPr lang="fr-FR" dirty="0" smtClean="0">
              <a:effectLst/>
            </a:endParaRPr>
          </a:p>
          <a:p>
            <a:pPr lvl="0" fontAlgn="base"/>
            <a:r>
              <a:rPr lang="fr-FR" sz="1200" kern="1200" dirty="0" smtClean="0">
                <a:solidFill>
                  <a:schemeClr val="tx1"/>
                </a:solidFill>
                <a:effectLst/>
                <a:latin typeface="+mn-lt"/>
                <a:ea typeface="+mn-ea"/>
                <a:cs typeface="+mn-cs"/>
              </a:rPr>
              <a:t>ceux que l’on associe à l’action sur le système</a:t>
            </a:r>
            <a:r>
              <a:rPr lang="fr-FR" sz="1200" i="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apports méthodologiques : démarches, techniques).</a:t>
            </a:r>
            <a:endParaRPr lang="fr-FR" dirty="0"/>
          </a:p>
        </p:txBody>
      </p:sp>
      <p:sp>
        <p:nvSpPr>
          <p:cNvPr id="4" name="Espace réservé du numéro de diapositive 3"/>
          <p:cNvSpPr>
            <a:spLocks noGrp="1"/>
          </p:cNvSpPr>
          <p:nvPr>
            <p:ph type="sldNum" sz="quarter" idx="10"/>
          </p:nvPr>
        </p:nvSpPr>
        <p:spPr/>
        <p:txBody>
          <a:bodyPr/>
          <a:lstStyle/>
          <a:p>
            <a:fld id="{F5684FEF-D773-453C-85F8-6252597DBD3A}" type="slidenum">
              <a:rPr lang="fr-FR" smtClean="0"/>
              <a:t>11</a:t>
            </a:fld>
            <a:endParaRPr lang="fr-FR"/>
          </a:p>
        </p:txBody>
      </p:sp>
    </p:spTree>
    <p:extLst>
      <p:ext uri="{BB962C8B-B14F-4D97-AF65-F5344CB8AC3E}">
        <p14:creationId xmlns:p14="http://schemas.microsoft.com/office/powerpoint/2010/main" val="172514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Le </a:t>
            </a:r>
            <a:r>
              <a:rPr lang="fr-FR" dirty="0" err="1" smtClean="0"/>
              <a:t>Vademecum</a:t>
            </a:r>
            <a:r>
              <a:rPr lang="fr-FR" dirty="0" smtClean="0"/>
              <a:t> de la </a:t>
            </a:r>
            <a:r>
              <a:rPr lang="fr-FR" dirty="0" err="1" smtClean="0"/>
              <a:t>FdM</a:t>
            </a:r>
            <a:r>
              <a:rPr lang="fr-FR" dirty="0" smtClean="0"/>
              <a:t> MMV propose plusieurs exemples de séquences pédagogiques décrivant des activités sur les 6 options mobilisant les mêmes compétences. Elles sont au nombre de 7 afin d’avoir une vision globale de l’articulation que pourrait prendre une organisation sur cette année de seconde. Cette proposition n’est évidement pas exhaustive et se veut être un axe de réflexion que mèneront chaque équipe pédagogique afin de développer des séquences s’appuyant sur l’existant et leur environnement actuel</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301110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smtClean="0"/>
              <a:t>C’est un travail d’équipe, composée d’enseignants s’appuyant sur leur expérience d’apprentissage de ce métier dans les 6 options, qui a permis de faire émerger les compétences communes fortement développées lors de l’année de seconde professionnelle.</a:t>
            </a:r>
          </a:p>
          <a:p>
            <a:r>
              <a:rPr lang="fr-FR" dirty="0" smtClean="0"/>
              <a:t>voici un exemple:</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106663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a:xfrm>
            <a:off x="805400" y="0"/>
            <a:ext cx="7881400" cy="965203"/>
          </a:xfrm>
          <a:prstGeom prst="rect">
            <a:avLst/>
          </a:prstGeom>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4" y="1103312"/>
            <a:ext cx="7881937" cy="3449241"/>
          </a:xfrm>
          <a:prstGeom prst="rect">
            <a:avLst/>
          </a:prstGeom>
        </p:spPr>
        <p:txBody>
          <a:bodyPr/>
          <a:lstStyle>
            <a:lvl1pPr marL="133350" marR="0" indent="-133350" algn="l" defTabSz="3429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470297" marR="0" indent="-127397" algn="l" defTabSz="342900" rtl="0" eaLnBrk="1" fontAlgn="auto" latinLnBrk="0" hangingPunct="1">
              <a:lnSpc>
                <a:spcPct val="100000"/>
              </a:lnSpc>
              <a:spcBef>
                <a:spcPct val="20000"/>
              </a:spcBef>
              <a:spcAft>
                <a:spcPts val="0"/>
              </a:spcAft>
              <a:buClr>
                <a:srgbClr val="683086"/>
              </a:buClr>
              <a:buSzTx/>
              <a:buFont typeface="Arial Italic"/>
              <a:buChar char="■"/>
              <a:tabLst/>
              <a:defRPr/>
            </a:lvl2pPr>
            <a:lvl3pPr marL="470297" marR="0" indent="0" algn="l" defTabSz="342900" rtl="0" eaLnBrk="1" fontAlgn="auto" latinLnBrk="0" hangingPunct="1">
              <a:lnSpc>
                <a:spcPct val="100000"/>
              </a:lnSpc>
              <a:spcBef>
                <a:spcPct val="20000"/>
              </a:spcBef>
              <a:spcAft>
                <a:spcPts val="0"/>
              </a:spcAft>
              <a:buClrTx/>
              <a:buSzTx/>
              <a:buFont typeface="Arial"/>
              <a:buNone/>
              <a:tabLst/>
              <a:defRPr/>
            </a:lvl3pPr>
            <a:lvl4pPr marL="470297" marR="0" indent="133350" algn="l" defTabSz="342900" rtl="0" eaLnBrk="1" fontAlgn="auto" latinLnBrk="0" hangingPunct="1">
              <a:lnSpc>
                <a:spcPct val="100000"/>
              </a:lnSpc>
              <a:spcBef>
                <a:spcPct val="20000"/>
              </a:spcBef>
              <a:spcAft>
                <a:spcPts val="0"/>
              </a:spcAft>
              <a:buClr>
                <a:srgbClr val="683086"/>
              </a:buClr>
              <a:buSzTx/>
              <a:buFont typeface="Arial"/>
              <a:buChar char="–"/>
              <a:tabLst/>
              <a:defRPr/>
            </a:lvl4pPr>
            <a:lvl5pPr marL="604838" marR="0" indent="0" algn="l" defTabSz="3429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2796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51924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6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78999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284D25-20E3-48EA-A2A1-4CBBAE7B8310}" type="datetimeFigureOut">
              <a:rPr lang="fr-FR" smtClean="0"/>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C18B846-EC72-4CB7-8AAB-3013D8B43792}" type="slidenum">
              <a:rPr lang="fr-FR" smtClean="0"/>
              <a:t>‹N°›</a:t>
            </a:fld>
            <a:endParaRPr lang="fr-FR"/>
          </a:p>
        </p:txBody>
      </p:sp>
    </p:spTree>
    <p:extLst>
      <p:ext uri="{BB962C8B-B14F-4D97-AF65-F5344CB8AC3E}">
        <p14:creationId xmlns:p14="http://schemas.microsoft.com/office/powerpoint/2010/main" val="2575645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4557472" cy="768299"/>
          </a:xfrm>
          <a:prstGeom prst="rect">
            <a:avLst/>
          </a:prstGeom>
          <a:solidFill>
            <a:schemeClr val="accent5">
              <a:lumMod val="75000"/>
            </a:schemeClr>
          </a:solidFill>
          <a:ln w="6350">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Former les talents aux métiers de demain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22581" y="0"/>
            <a:ext cx="4349419" cy="53573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rPr>
              <a:t>TRANSFORMER LE LYCÉE </a:t>
            </a: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rPr>
              <a:t>PROFESSIONNEL </a:t>
            </a: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2" y="914400"/>
            <a:ext cx="7588470" cy="346893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4" name="Groupe 3">
            <a:extLst>
              <a:ext uri="{FF2B5EF4-FFF2-40B4-BE49-F238E27FC236}">
                <a16:creationId xmlns:a16="http://schemas.microsoft.com/office/drawing/2014/main" id="{35C3E59C-FA07-6F43-910E-2CBD9EECEE74}"/>
              </a:ext>
            </a:extLst>
          </p:cNvPr>
          <p:cNvGrpSpPr/>
          <p:nvPr userDrawn="1"/>
        </p:nvGrpSpPr>
        <p:grpSpPr>
          <a:xfrm>
            <a:off x="222581" y="4383349"/>
            <a:ext cx="2141220" cy="695758"/>
            <a:chOff x="222581" y="4297281"/>
            <a:chExt cx="2141220" cy="695758"/>
          </a:xfrm>
        </p:grpSpPr>
        <p:grpSp>
          <p:nvGrpSpPr>
            <p:cNvPr id="12" name="Groupe 11">
              <a:extLst>
                <a:ext uri="{FF2B5EF4-FFF2-40B4-BE49-F238E27FC236}">
                  <a16:creationId xmlns:a16="http://schemas.microsoft.com/office/drawing/2014/main" id="{7C73CF72-A7E6-8F40-982E-52DF8FD6A7DF}"/>
                </a:ext>
              </a:extLst>
            </p:cNvPr>
            <p:cNvGrpSpPr/>
            <p:nvPr userDrawn="1"/>
          </p:nvGrpSpPr>
          <p:grpSpPr>
            <a:xfrm>
              <a:off x="225756" y="4297281"/>
              <a:ext cx="620395" cy="108000"/>
              <a:chOff x="0" y="-1905"/>
              <a:chExt cx="620395" cy="108000"/>
            </a:xfrm>
            <a:solidFill>
              <a:schemeClr val="bg1">
                <a:lumMod val="95000"/>
              </a:schemeClr>
            </a:solidFill>
          </p:grpSpPr>
          <p:cxnSp>
            <p:nvCxnSpPr>
              <p:cNvPr id="20" name="Connecteur droit 19">
                <a:extLst>
                  <a:ext uri="{FF2B5EF4-FFF2-40B4-BE49-F238E27FC236}">
                    <a16:creationId xmlns:a16="http://schemas.microsoft.com/office/drawing/2014/main" id="{C1B309BA-9EFD-E84C-A1F0-3C5CA9AA0BE7}"/>
                  </a:ext>
                </a:extLst>
              </p:cNvPr>
              <p:cNvCxnSpPr/>
              <p:nvPr userDrawn="1"/>
            </p:nvCxnSpPr>
            <p:spPr>
              <a:xfrm>
                <a:off x="0" y="97972"/>
                <a:ext cx="620395"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21" name="Connecteur droit 20">
                <a:extLst>
                  <a:ext uri="{FF2B5EF4-FFF2-40B4-BE49-F238E27FC236}">
                    <a16:creationId xmlns:a16="http://schemas.microsoft.com/office/drawing/2014/main" id="{748FE2E8-3A8E-2B43-AAAF-B6B8F08FFEB9}"/>
                  </a:ext>
                </a:extLst>
              </p:cNvPr>
              <p:cNvCxnSpPr/>
              <p:nvPr userDrawn="1"/>
            </p:nvCxnSpPr>
            <p:spPr>
              <a:xfrm>
                <a:off x="5443" y="-1905"/>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sp>
          <p:nvSpPr>
            <p:cNvPr id="13" name="Zone de texte 28">
              <a:extLst>
                <a:ext uri="{FF2B5EF4-FFF2-40B4-BE49-F238E27FC236}">
                  <a16:creationId xmlns:a16="http://schemas.microsoft.com/office/drawing/2014/main" id="{B646E3A1-6092-0345-BA38-0980B30AD934}"/>
                </a:ext>
              </a:extLst>
            </p:cNvPr>
            <p:cNvSpPr txBox="1"/>
            <p:nvPr userDrawn="1"/>
          </p:nvSpPr>
          <p:spPr>
            <a:xfrm>
              <a:off x="222581" y="4421164"/>
              <a:ext cx="1879488" cy="549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200" b="1" spc="-70" dirty="0">
                  <a:solidFill>
                    <a:srgbClr val="00000A"/>
                  </a:solidFill>
                  <a:effectLst/>
                  <a:latin typeface="Verdana" panose="020B0604030504040204" pitchFamily="34" charset="0"/>
                  <a:ea typeface="Calibri" panose="020F0502020204030204" pitchFamily="34" charset="0"/>
                  <a:cs typeface="Arial" panose="020B0604020202020204" pitchFamily="34" charset="0"/>
                </a:rPr>
                <a:t>POUR L’ÉCOLE</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spc="-70" dirty="0">
                  <a:solidFill>
                    <a:srgbClr val="00000A"/>
                  </a:solidFill>
                  <a:effectLst/>
                  <a:latin typeface="Verdana" panose="020B0604030504040204" pitchFamily="34" charset="0"/>
                  <a:ea typeface="Calibri" panose="020F0502020204030204" pitchFamily="34" charset="0"/>
                  <a:cs typeface="Arial" panose="020B0604020202020204" pitchFamily="34" charset="0"/>
                </a:rPr>
                <a:t>      DE LA CONFIANCE</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2613F99B-C7B1-6343-91B7-C94E8E210E79}"/>
                </a:ext>
              </a:extLst>
            </p:cNvPr>
            <p:cNvGrpSpPr/>
            <p:nvPr userDrawn="1"/>
          </p:nvGrpSpPr>
          <p:grpSpPr>
            <a:xfrm rot="10800000">
              <a:off x="672161" y="4885039"/>
              <a:ext cx="1691640" cy="108000"/>
              <a:chOff x="0" y="1802"/>
              <a:chExt cx="1728000" cy="108000"/>
            </a:xfrm>
            <a:solidFill>
              <a:schemeClr val="bg1">
                <a:lumMod val="95000"/>
              </a:schemeClr>
            </a:solidFill>
            <a:effectLst/>
          </p:grpSpPr>
          <p:cxnSp>
            <p:nvCxnSpPr>
              <p:cNvPr id="15" name="Connecteur droit 14">
                <a:extLst>
                  <a:ext uri="{FF2B5EF4-FFF2-40B4-BE49-F238E27FC236}">
                    <a16:creationId xmlns:a16="http://schemas.microsoft.com/office/drawing/2014/main" id="{A5D95131-B088-1B40-BF36-F09C70A2AA16}"/>
                  </a:ext>
                </a:extLst>
              </p:cNvPr>
              <p:cNvCxnSpPr/>
              <p:nvPr userDrawn="1"/>
            </p:nvCxnSpPr>
            <p:spPr>
              <a:xfrm>
                <a:off x="0" y="97972"/>
                <a:ext cx="1728000"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19" name="Connecteur droit 18">
                <a:extLst>
                  <a:ext uri="{FF2B5EF4-FFF2-40B4-BE49-F238E27FC236}">
                    <a16:creationId xmlns:a16="http://schemas.microsoft.com/office/drawing/2014/main" id="{F0E526C2-C5AE-BE4A-9C76-54750377BBF5}"/>
                  </a:ext>
                </a:extLst>
              </p:cNvPr>
              <p:cNvCxnSpPr/>
              <p:nvPr userDrawn="1"/>
            </p:nvCxnSpPr>
            <p:spPr>
              <a:xfrm>
                <a:off x="7348" y="1802"/>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grpSp>
      <p:sp>
        <p:nvSpPr>
          <p:cNvPr id="7" name="ZoneTexte 6">
            <a:extLst>
              <a:ext uri="{FF2B5EF4-FFF2-40B4-BE49-F238E27FC236}">
                <a16:creationId xmlns:a16="http://schemas.microsoft.com/office/drawing/2014/main" id="{38E75FC0-218F-6543-AEDF-85999A11CED2}"/>
              </a:ext>
            </a:extLst>
          </p:cNvPr>
          <p:cNvSpPr txBox="1"/>
          <p:nvPr userDrawn="1"/>
        </p:nvSpPr>
        <p:spPr>
          <a:xfrm>
            <a:off x="1561881" y="952006"/>
            <a:ext cx="6020238" cy="1815882"/>
          </a:xfrm>
          <a:prstGeom prst="rect">
            <a:avLst/>
          </a:prstGeom>
          <a:noFill/>
        </p:spPr>
        <p:txBody>
          <a:bodyPr wrap="none" rtlCol="0">
            <a:spAutoFit/>
          </a:bodyPr>
          <a:lstStyle/>
          <a:p>
            <a:pPr algn="ctr"/>
            <a:r>
              <a:rPr lang="fr-FR" sz="2800" b="1" kern="1200" dirty="0">
                <a:solidFill>
                  <a:schemeClr val="tx1"/>
                </a:solidFill>
                <a:effectLst/>
                <a:latin typeface="+mn-lt"/>
                <a:ea typeface="+mn-ea"/>
                <a:cs typeface="+mn-cs"/>
              </a:rPr>
              <a:t>Enseigner en seconde </a:t>
            </a:r>
          </a:p>
          <a:p>
            <a:pPr algn="ctr"/>
            <a:r>
              <a:rPr lang="fr-FR" sz="2800" b="1" kern="1200" dirty="0">
                <a:solidFill>
                  <a:schemeClr val="tx1"/>
                </a:solidFill>
                <a:effectLst/>
                <a:latin typeface="+mn-lt"/>
                <a:ea typeface="+mn-ea"/>
                <a:cs typeface="+mn-cs"/>
              </a:rPr>
              <a:t>Famille des métiers de la maintenance</a:t>
            </a:r>
          </a:p>
          <a:p>
            <a:pPr algn="ctr"/>
            <a:r>
              <a:rPr lang="fr-FR" sz="2800" b="1" kern="1200" dirty="0">
                <a:solidFill>
                  <a:schemeClr val="tx1"/>
                </a:solidFill>
                <a:effectLst/>
                <a:latin typeface="+mn-lt"/>
                <a:ea typeface="+mn-ea"/>
                <a:cs typeface="+mn-cs"/>
              </a:rPr>
              <a:t> des matériels et des véhicules</a:t>
            </a:r>
            <a:endParaRPr lang="fr-FR" sz="2800" kern="1200" dirty="0">
              <a:solidFill>
                <a:schemeClr val="tx1"/>
              </a:solidFill>
              <a:effectLst/>
              <a:latin typeface="+mn-lt"/>
              <a:ea typeface="+mn-ea"/>
              <a:cs typeface="+mn-cs"/>
            </a:endParaRPr>
          </a:p>
          <a:p>
            <a:endParaRPr lang="fr-FR" sz="2800" dirty="0"/>
          </a:p>
        </p:txBody>
      </p:sp>
      <p:pic>
        <p:nvPicPr>
          <p:cNvPr id="2" name="Image 1">
            <a:extLst>
              <a:ext uri="{FF2B5EF4-FFF2-40B4-BE49-F238E27FC236}">
                <a16:creationId xmlns:a16="http://schemas.microsoft.com/office/drawing/2014/main" id="{E841BD01-E478-6A46-B303-F26194D5F4E0}"/>
              </a:ext>
            </a:extLst>
          </p:cNvPr>
          <p:cNvPicPr>
            <a:picLocks noChangeAspect="1"/>
          </p:cNvPicPr>
          <p:nvPr userDrawn="1"/>
        </p:nvPicPr>
        <p:blipFill>
          <a:blip r:embed="rId4"/>
          <a:stretch>
            <a:fillRect/>
          </a:stretch>
        </p:blipFill>
        <p:spPr>
          <a:xfrm>
            <a:off x="8029721" y="4452374"/>
            <a:ext cx="690468" cy="626733"/>
          </a:xfrm>
          <a:prstGeom prst="rect">
            <a:avLst/>
          </a:prstGeom>
        </p:spPr>
      </p:pic>
      <p:sp>
        <p:nvSpPr>
          <p:cNvPr id="41" name="ZoneTexte 40">
            <a:extLst>
              <a:ext uri="{FF2B5EF4-FFF2-40B4-BE49-F238E27FC236}">
                <a16:creationId xmlns:a16="http://schemas.microsoft.com/office/drawing/2014/main" id="{03000E6B-5526-0B42-9BA5-4326BEFA07FF}"/>
              </a:ext>
            </a:extLst>
          </p:cNvPr>
          <p:cNvSpPr txBox="1"/>
          <p:nvPr userDrawn="1"/>
        </p:nvSpPr>
        <p:spPr>
          <a:xfrm>
            <a:off x="616476" y="2702417"/>
            <a:ext cx="7876508" cy="973142"/>
          </a:xfrm>
          <a:prstGeom prst="rect">
            <a:avLst/>
          </a:prstGeom>
          <a:solidFill>
            <a:schemeClr val="bg1"/>
          </a:solidFill>
        </p:spPr>
        <p:txBody>
          <a:bodyPr wrap="square" rtlCol="0">
            <a:spAutoFit/>
          </a:bodyPr>
          <a:lstStyle/>
          <a:p>
            <a:endParaRPr lang="fr-FR" dirty="0"/>
          </a:p>
        </p:txBody>
      </p:sp>
      <p:sp>
        <p:nvSpPr>
          <p:cNvPr id="43" name="ZoneTexte 42">
            <a:extLst>
              <a:ext uri="{FF2B5EF4-FFF2-40B4-BE49-F238E27FC236}">
                <a16:creationId xmlns:a16="http://schemas.microsoft.com/office/drawing/2014/main" id="{6A65DC45-55D0-B545-9B2B-7F51A723A414}"/>
              </a:ext>
            </a:extLst>
          </p:cNvPr>
          <p:cNvSpPr txBox="1"/>
          <p:nvPr userDrawn="1"/>
        </p:nvSpPr>
        <p:spPr>
          <a:xfrm>
            <a:off x="3087941" y="3821658"/>
            <a:ext cx="2933577" cy="375767"/>
          </a:xfrm>
          <a:prstGeom prst="rect">
            <a:avLst/>
          </a:prstGeom>
          <a:noFill/>
        </p:spPr>
        <p:txBody>
          <a:bodyPr wrap="square" rtlCol="0">
            <a:spAutoFit/>
          </a:bodyPr>
          <a:lstStyle/>
          <a:p>
            <a:pPr algn="ctr"/>
            <a:r>
              <a:rPr lang="fr-FR" b="1" dirty="0"/>
              <a:t>PNF 17 mai 2021</a:t>
            </a:r>
          </a:p>
        </p:txBody>
      </p:sp>
      <p:pic>
        <p:nvPicPr>
          <p:cNvPr id="5" name="Image 4">
            <a:extLst>
              <a:ext uri="{FF2B5EF4-FFF2-40B4-BE49-F238E27FC236}">
                <a16:creationId xmlns:a16="http://schemas.microsoft.com/office/drawing/2014/main" id="{004C9423-F601-9F4F-A541-BCE99CCCDF2E}"/>
              </a:ext>
            </a:extLst>
          </p:cNvPr>
          <p:cNvPicPr>
            <a:picLocks noChangeAspect="1"/>
          </p:cNvPicPr>
          <p:nvPr userDrawn="1"/>
        </p:nvPicPr>
        <p:blipFill>
          <a:blip r:embed="rId5"/>
          <a:stretch>
            <a:fillRect/>
          </a:stretch>
        </p:blipFill>
        <p:spPr>
          <a:xfrm>
            <a:off x="806450" y="2777754"/>
            <a:ext cx="7531100" cy="876300"/>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4557472" cy="768299"/>
          </a:xfrm>
          <a:prstGeom prst="rect">
            <a:avLst/>
          </a:prstGeom>
          <a:solidFill>
            <a:schemeClr val="accent5">
              <a:lumMod val="75000"/>
            </a:schemeClr>
          </a:solidFill>
          <a:ln w="6350">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800" b="1" kern="1200" dirty="0">
              <a:solidFill>
                <a:schemeClr val="bg1"/>
              </a:solidFill>
              <a:effectLst/>
              <a:latin typeface="Calibri" panose="020F0502020204030204" pitchFamily="34" charset="0"/>
              <a:ea typeface="+mn-ea"/>
              <a:cs typeface="Arial" panose="020B0604020202020204" pitchFamily="34" charset="0"/>
            </a:endParaRPr>
          </a:p>
          <a:p>
            <a:pPr algn="l"/>
            <a:r>
              <a:rPr lang="fr-FR" sz="1200" b="1" kern="1200" dirty="0">
                <a:solidFill>
                  <a:schemeClr val="bg1"/>
                </a:solidFill>
                <a:effectLst/>
                <a:latin typeface="+mn-lt"/>
                <a:ea typeface="+mn-ea"/>
                <a:cs typeface="+mn-cs"/>
              </a:rPr>
              <a:t>PNF, le 17 mai 2021</a:t>
            </a:r>
            <a:endParaRPr lang="fr-FR"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67067" y="0"/>
            <a:ext cx="4363949" cy="53573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fr-FR" sz="1400" b="1" kern="1200" dirty="0">
                <a:solidFill>
                  <a:schemeClr val="tx1"/>
                </a:solidFill>
                <a:effectLst/>
                <a:latin typeface="+mn-lt"/>
                <a:ea typeface="+mn-ea"/>
                <a:cs typeface="+mn-cs"/>
              </a:rPr>
              <a:t>ENSEIGNER EN SECONDE FAMILLE DES MÉTIERS DE LA MAINTENANCE DES MATÉRIELS ET DES VÉHICULES</a:t>
            </a:r>
            <a:endParaRPr lang="fr-FR" sz="1400" kern="1200" dirty="0">
              <a:solidFill>
                <a:schemeClr val="tx1"/>
              </a:solidFill>
              <a:effectLst/>
              <a:latin typeface="+mn-lt"/>
              <a:ea typeface="+mn-ea"/>
              <a:cs typeface="+mn-cs"/>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1" y="1177159"/>
            <a:ext cx="7588470" cy="309004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4" name="Groupe 3">
            <a:extLst>
              <a:ext uri="{FF2B5EF4-FFF2-40B4-BE49-F238E27FC236}">
                <a16:creationId xmlns:a16="http://schemas.microsoft.com/office/drawing/2014/main" id="{35C3E59C-FA07-6F43-910E-2CBD9EECEE74}"/>
              </a:ext>
            </a:extLst>
          </p:cNvPr>
          <p:cNvGrpSpPr/>
          <p:nvPr userDrawn="1"/>
        </p:nvGrpSpPr>
        <p:grpSpPr>
          <a:xfrm>
            <a:off x="222581" y="4383349"/>
            <a:ext cx="2141220" cy="695758"/>
            <a:chOff x="222581" y="4297281"/>
            <a:chExt cx="2141220" cy="695758"/>
          </a:xfrm>
        </p:grpSpPr>
        <p:grpSp>
          <p:nvGrpSpPr>
            <p:cNvPr id="12" name="Groupe 11">
              <a:extLst>
                <a:ext uri="{FF2B5EF4-FFF2-40B4-BE49-F238E27FC236}">
                  <a16:creationId xmlns:a16="http://schemas.microsoft.com/office/drawing/2014/main" id="{7C73CF72-A7E6-8F40-982E-52DF8FD6A7DF}"/>
                </a:ext>
              </a:extLst>
            </p:cNvPr>
            <p:cNvGrpSpPr/>
            <p:nvPr userDrawn="1"/>
          </p:nvGrpSpPr>
          <p:grpSpPr>
            <a:xfrm>
              <a:off x="225756" y="4297281"/>
              <a:ext cx="620395" cy="108000"/>
              <a:chOff x="0" y="-1905"/>
              <a:chExt cx="620395" cy="108000"/>
            </a:xfrm>
            <a:solidFill>
              <a:schemeClr val="bg1">
                <a:lumMod val="95000"/>
              </a:schemeClr>
            </a:solidFill>
          </p:grpSpPr>
          <p:cxnSp>
            <p:nvCxnSpPr>
              <p:cNvPr id="20" name="Connecteur droit 19">
                <a:extLst>
                  <a:ext uri="{FF2B5EF4-FFF2-40B4-BE49-F238E27FC236}">
                    <a16:creationId xmlns:a16="http://schemas.microsoft.com/office/drawing/2014/main" id="{C1B309BA-9EFD-E84C-A1F0-3C5CA9AA0BE7}"/>
                  </a:ext>
                </a:extLst>
              </p:cNvPr>
              <p:cNvCxnSpPr/>
              <p:nvPr userDrawn="1"/>
            </p:nvCxnSpPr>
            <p:spPr>
              <a:xfrm>
                <a:off x="0" y="97972"/>
                <a:ext cx="620395"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21" name="Connecteur droit 20">
                <a:extLst>
                  <a:ext uri="{FF2B5EF4-FFF2-40B4-BE49-F238E27FC236}">
                    <a16:creationId xmlns:a16="http://schemas.microsoft.com/office/drawing/2014/main" id="{748FE2E8-3A8E-2B43-AAAF-B6B8F08FFEB9}"/>
                  </a:ext>
                </a:extLst>
              </p:cNvPr>
              <p:cNvCxnSpPr/>
              <p:nvPr userDrawn="1"/>
            </p:nvCxnSpPr>
            <p:spPr>
              <a:xfrm>
                <a:off x="5443" y="-1905"/>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sp>
          <p:nvSpPr>
            <p:cNvPr id="13" name="Zone de texte 28">
              <a:extLst>
                <a:ext uri="{FF2B5EF4-FFF2-40B4-BE49-F238E27FC236}">
                  <a16:creationId xmlns:a16="http://schemas.microsoft.com/office/drawing/2014/main" id="{B646E3A1-6092-0345-BA38-0980B30AD934}"/>
                </a:ext>
              </a:extLst>
            </p:cNvPr>
            <p:cNvSpPr txBox="1"/>
            <p:nvPr userDrawn="1"/>
          </p:nvSpPr>
          <p:spPr>
            <a:xfrm>
              <a:off x="222581" y="4421164"/>
              <a:ext cx="1879488" cy="549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200" b="1" spc="-70" dirty="0">
                  <a:solidFill>
                    <a:srgbClr val="00000A"/>
                  </a:solidFill>
                  <a:effectLst/>
                  <a:latin typeface="Verdana" panose="020B0604030504040204" pitchFamily="34" charset="0"/>
                  <a:ea typeface="Calibri" panose="020F0502020204030204" pitchFamily="34" charset="0"/>
                  <a:cs typeface="Arial" panose="020B0604020202020204" pitchFamily="34" charset="0"/>
                </a:rPr>
                <a:t>POUR L’ÉCOLE</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spc="-70" dirty="0">
                  <a:solidFill>
                    <a:srgbClr val="00000A"/>
                  </a:solidFill>
                  <a:effectLst/>
                  <a:latin typeface="Verdana" panose="020B0604030504040204" pitchFamily="34" charset="0"/>
                  <a:ea typeface="Calibri" panose="020F0502020204030204" pitchFamily="34" charset="0"/>
                  <a:cs typeface="Arial" panose="020B0604020202020204" pitchFamily="34" charset="0"/>
                </a:rPr>
                <a:t>      DE LA CONFIANCE</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2613F99B-C7B1-6343-91B7-C94E8E210E79}"/>
                </a:ext>
              </a:extLst>
            </p:cNvPr>
            <p:cNvGrpSpPr/>
            <p:nvPr userDrawn="1"/>
          </p:nvGrpSpPr>
          <p:grpSpPr>
            <a:xfrm rot="10800000">
              <a:off x="672161" y="4885039"/>
              <a:ext cx="1691640" cy="108000"/>
              <a:chOff x="0" y="1802"/>
              <a:chExt cx="1728000" cy="108000"/>
            </a:xfrm>
            <a:solidFill>
              <a:schemeClr val="bg1">
                <a:lumMod val="95000"/>
              </a:schemeClr>
            </a:solidFill>
            <a:effectLst/>
          </p:grpSpPr>
          <p:cxnSp>
            <p:nvCxnSpPr>
              <p:cNvPr id="15" name="Connecteur droit 14">
                <a:extLst>
                  <a:ext uri="{FF2B5EF4-FFF2-40B4-BE49-F238E27FC236}">
                    <a16:creationId xmlns:a16="http://schemas.microsoft.com/office/drawing/2014/main" id="{A5D95131-B088-1B40-BF36-F09C70A2AA16}"/>
                  </a:ext>
                </a:extLst>
              </p:cNvPr>
              <p:cNvCxnSpPr/>
              <p:nvPr userDrawn="1"/>
            </p:nvCxnSpPr>
            <p:spPr>
              <a:xfrm>
                <a:off x="0" y="97972"/>
                <a:ext cx="1728000"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19" name="Connecteur droit 18">
                <a:extLst>
                  <a:ext uri="{FF2B5EF4-FFF2-40B4-BE49-F238E27FC236}">
                    <a16:creationId xmlns:a16="http://schemas.microsoft.com/office/drawing/2014/main" id="{F0E526C2-C5AE-BE4A-9C76-54750377BBF5}"/>
                  </a:ext>
                </a:extLst>
              </p:cNvPr>
              <p:cNvCxnSpPr/>
              <p:nvPr userDrawn="1"/>
            </p:nvCxnSpPr>
            <p:spPr>
              <a:xfrm>
                <a:off x="7348" y="1802"/>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grpSp>
      <p:pic>
        <p:nvPicPr>
          <p:cNvPr id="22" name="Image 21">
            <a:extLst>
              <a:ext uri="{FF2B5EF4-FFF2-40B4-BE49-F238E27FC236}">
                <a16:creationId xmlns:a16="http://schemas.microsoft.com/office/drawing/2014/main" id="{C5FFC0DE-8054-414D-99E9-45CD6FC30324}"/>
              </a:ext>
            </a:extLst>
          </p:cNvPr>
          <p:cNvPicPr>
            <a:picLocks noChangeAspect="1"/>
          </p:cNvPicPr>
          <p:nvPr userDrawn="1"/>
        </p:nvPicPr>
        <p:blipFill>
          <a:blip r:embed="rId4"/>
          <a:stretch>
            <a:fillRect/>
          </a:stretch>
        </p:blipFill>
        <p:spPr>
          <a:xfrm>
            <a:off x="8029722" y="4452374"/>
            <a:ext cx="690468" cy="626733"/>
          </a:xfrm>
          <a:prstGeom prst="rect">
            <a:avLst/>
          </a:prstGeom>
        </p:spPr>
      </p:pic>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pic>
        <p:nvPicPr>
          <p:cNvPr id="3" name="Image 2">
            <a:extLst>
              <a:ext uri="{FF2B5EF4-FFF2-40B4-BE49-F238E27FC236}">
                <a16:creationId xmlns:a16="http://schemas.microsoft.com/office/drawing/2014/main" id="{45BEF2B9-8F8F-204F-A835-E79AFD2DE865}"/>
              </a:ext>
            </a:extLst>
          </p:cNvPr>
          <p:cNvPicPr>
            <a:picLocks noChangeAspect="1"/>
          </p:cNvPicPr>
          <p:nvPr userDrawn="1"/>
        </p:nvPicPr>
        <p:blipFill>
          <a:blip r:embed="rId5"/>
          <a:stretch>
            <a:fillRect/>
          </a:stretch>
        </p:blipFill>
        <p:spPr>
          <a:xfrm>
            <a:off x="806450" y="3243757"/>
            <a:ext cx="7531100" cy="876300"/>
          </a:xfrm>
          <a:prstGeom prst="rect">
            <a:avLst/>
          </a:prstGeom>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12700" y="0"/>
            <a:ext cx="9144000" cy="768299"/>
          </a:xfrm>
          <a:prstGeom prst="rect">
            <a:avLst/>
          </a:prstGeom>
          <a:solidFill>
            <a:schemeClr val="accent5">
              <a:lumMod val="75000"/>
            </a:schemeClr>
          </a:solidFill>
          <a:ln w="6350">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22580" y="0"/>
            <a:ext cx="5540415" cy="53573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55197" y="1177159"/>
            <a:ext cx="7588470" cy="309004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dirty="0"/>
              <a:t>Plan, page intermédiaire</a:t>
            </a:r>
          </a:p>
        </p:txBody>
      </p:sp>
      <p:pic>
        <p:nvPicPr>
          <p:cNvPr id="3" name="Image 2">
            <a:extLst>
              <a:ext uri="{FF2B5EF4-FFF2-40B4-BE49-F238E27FC236}">
                <a16:creationId xmlns:a16="http://schemas.microsoft.com/office/drawing/2014/main" id="{0DB8B0DF-4E52-AF42-B299-E93439674B5D}"/>
              </a:ext>
            </a:extLst>
          </p:cNvPr>
          <p:cNvPicPr>
            <a:picLocks noChangeAspect="1"/>
          </p:cNvPicPr>
          <p:nvPr userDrawn="1"/>
        </p:nvPicPr>
        <p:blipFill>
          <a:blip r:embed="rId4"/>
          <a:stretch>
            <a:fillRect/>
          </a:stretch>
        </p:blipFill>
        <p:spPr>
          <a:xfrm>
            <a:off x="5856333" y="91808"/>
            <a:ext cx="3140257" cy="365392"/>
          </a:xfrm>
          <a:prstGeom prst="rect">
            <a:avLst/>
          </a:prstGeom>
        </p:spPr>
      </p:pic>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accent5">
              <a:lumMod val="75000"/>
            </a:schemeClr>
          </a:solidFill>
          <a:ln w="6350">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22580" y="0"/>
            <a:ext cx="5540415" cy="53573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15E7EAEA-9B32-CF42-B916-9E073AD2A71C}"/>
              </a:ext>
            </a:extLst>
          </p:cNvPr>
          <p:cNvPicPr>
            <a:picLocks noChangeAspect="1"/>
          </p:cNvPicPr>
          <p:nvPr userDrawn="1"/>
        </p:nvPicPr>
        <p:blipFill>
          <a:blip r:embed="rId6"/>
          <a:stretch>
            <a:fillRect/>
          </a:stretch>
        </p:blipFill>
        <p:spPr>
          <a:xfrm>
            <a:off x="5856333" y="91808"/>
            <a:ext cx="3140257" cy="365392"/>
          </a:xfrm>
          <a:prstGeom prst="rect">
            <a:avLst/>
          </a:prstGeom>
        </p:spPr>
      </p:pic>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 </a:t>
            </a:r>
            <a:br>
              <a:rPr lang="fr-FR" b="1"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lstStyle/>
          <a:p>
            <a:r>
              <a:rPr lang="fr-FR" dirty="0"/>
              <a:t/>
            </a:r>
            <a:br>
              <a:rPr lang="fr-FR" dirty="0"/>
            </a:br>
            <a:endParaRPr lang="fr-FR" dirty="0"/>
          </a:p>
        </p:txBody>
      </p:sp>
      <p:cxnSp>
        <p:nvCxnSpPr>
          <p:cNvPr id="8" name="Connecteur droit avec flèche 7"/>
          <p:cNvCxnSpPr/>
          <p:nvPr/>
        </p:nvCxnSpPr>
        <p:spPr>
          <a:xfrm flipV="1">
            <a:off x="1858253" y="3120685"/>
            <a:ext cx="3664793" cy="1262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Zone de texte 272"/>
          <p:cNvSpPr txBox="1"/>
          <p:nvPr/>
        </p:nvSpPr>
        <p:spPr>
          <a:xfrm>
            <a:off x="1869332" y="2130083"/>
            <a:ext cx="853916" cy="38385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fr-FR" sz="750" b="1" dirty="0">
                <a:ea typeface="Times" panose="02020603050405020304" pitchFamily="18" charset="0"/>
                <a:cs typeface="Times New Roman" panose="02020603050405020304" pitchFamily="18" charset="0"/>
              </a:rPr>
              <a:t>Pompe circuit de refroidissement</a:t>
            </a:r>
            <a:endParaRPr lang="fr-FR" sz="825" dirty="0">
              <a:ea typeface="Times" panose="02020603050405020304" pitchFamily="18" charset="0"/>
              <a:cs typeface="Times New Roman" panose="02020603050405020304" pitchFamily="18" charset="0"/>
            </a:endParaRPr>
          </a:p>
        </p:txBody>
      </p:sp>
      <p:sp>
        <p:nvSpPr>
          <p:cNvPr id="10" name="Zone de texte 274"/>
          <p:cNvSpPr txBox="1"/>
          <p:nvPr/>
        </p:nvSpPr>
        <p:spPr>
          <a:xfrm>
            <a:off x="3093975" y="2122445"/>
            <a:ext cx="592455" cy="41671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fr-FR" sz="825" b="1">
                <a:ea typeface="Times" panose="02020603050405020304" pitchFamily="18" charset="0"/>
                <a:cs typeface="Times New Roman" panose="02020603050405020304" pitchFamily="18" charset="0"/>
              </a:rPr>
              <a:t>Pompe à huile</a:t>
            </a:r>
            <a:endParaRPr lang="fr-FR" sz="825">
              <a:ea typeface="Times" panose="02020603050405020304" pitchFamily="18" charset="0"/>
              <a:cs typeface="Times New Roman" panose="02020603050405020304" pitchFamily="18" charset="0"/>
            </a:endParaRPr>
          </a:p>
        </p:txBody>
      </p:sp>
      <p:sp>
        <p:nvSpPr>
          <p:cNvPr id="11" name="Zone de texte 276"/>
          <p:cNvSpPr txBox="1"/>
          <p:nvPr/>
        </p:nvSpPr>
        <p:spPr>
          <a:xfrm>
            <a:off x="4231900" y="2174264"/>
            <a:ext cx="872014" cy="38385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fr-FR" sz="825" b="1" dirty="0">
                <a:ea typeface="Times" panose="02020603050405020304" pitchFamily="18" charset="0"/>
                <a:cs typeface="Times New Roman" panose="02020603050405020304" pitchFamily="18" charset="0"/>
              </a:rPr>
              <a:t>Crémaillère de direction</a:t>
            </a:r>
            <a:endParaRPr lang="fr-FR" sz="825" dirty="0">
              <a:ea typeface="Times" panose="02020603050405020304" pitchFamily="18" charset="0"/>
              <a:cs typeface="Times New Roman" panose="02020603050405020304" pitchFamily="18" charset="0"/>
            </a:endParaRPr>
          </a:p>
        </p:txBody>
      </p:sp>
      <p:cxnSp>
        <p:nvCxnSpPr>
          <p:cNvPr id="12" name="Connecteur droit avec flèche 11"/>
          <p:cNvCxnSpPr/>
          <p:nvPr/>
        </p:nvCxnSpPr>
        <p:spPr>
          <a:xfrm flipH="1" flipV="1">
            <a:off x="2276163" y="2520022"/>
            <a:ext cx="10954" cy="1085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flipV="1">
            <a:off x="3390202" y="2519546"/>
            <a:ext cx="10954" cy="1085850"/>
          </a:xfrm>
          <a:prstGeom prst="straightConnector1">
            <a:avLst/>
          </a:prstGeom>
          <a:noFill/>
          <a:ln w="9525" cap="flat" cmpd="sng" algn="ctr">
            <a:solidFill>
              <a:srgbClr val="4F81BD">
                <a:shade val="95000"/>
                <a:satMod val="105000"/>
              </a:srgbClr>
            </a:solidFill>
            <a:prstDash val="solid"/>
            <a:tailEnd type="arrow"/>
          </a:ln>
          <a:effectLst/>
        </p:spPr>
      </p:cxnSp>
      <p:cxnSp>
        <p:nvCxnSpPr>
          <p:cNvPr id="14" name="Connecteur droit avec flèche 13"/>
          <p:cNvCxnSpPr/>
          <p:nvPr/>
        </p:nvCxnSpPr>
        <p:spPr>
          <a:xfrm flipH="1" flipV="1">
            <a:off x="4656953" y="2528599"/>
            <a:ext cx="10954" cy="1085850"/>
          </a:xfrm>
          <a:prstGeom prst="straightConnector1">
            <a:avLst/>
          </a:prstGeom>
          <a:noFill/>
          <a:ln w="9525" cap="flat" cmpd="sng" algn="ctr">
            <a:solidFill>
              <a:srgbClr val="4F81BD">
                <a:shade val="95000"/>
                <a:satMod val="105000"/>
              </a:srgbClr>
            </a:solidFill>
            <a:prstDash val="solid"/>
            <a:tailEnd type="arrow"/>
          </a:ln>
          <a:effectLst/>
        </p:spPr>
      </p:cxnSp>
      <p:sp>
        <p:nvSpPr>
          <p:cNvPr id="15" name="Zone de texte 268"/>
          <p:cNvSpPr txBox="1"/>
          <p:nvPr/>
        </p:nvSpPr>
        <p:spPr>
          <a:xfrm>
            <a:off x="5614471" y="2878885"/>
            <a:ext cx="745808" cy="450056"/>
          </a:xfrm>
          <a:prstGeom prst="rect">
            <a:avLst/>
          </a:prstGeom>
          <a:solidFill>
            <a:sysClr val="window" lastClr="FFFFFF"/>
          </a:solid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fr-FR" sz="825" b="1" dirty="0">
                <a:latin typeface="Times" panose="02020603050405020304" pitchFamily="18" charset="0"/>
                <a:ea typeface="Times" panose="02020603050405020304" pitchFamily="18" charset="0"/>
                <a:cs typeface="Times New Roman" panose="02020603050405020304" pitchFamily="18" charset="0"/>
              </a:rPr>
              <a:t>Compétence</a:t>
            </a:r>
            <a:endParaRPr lang="fr-FR" sz="825" dirty="0">
              <a:latin typeface="Times" panose="02020603050405020304" pitchFamily="18" charset="0"/>
              <a:ea typeface="Times" panose="02020603050405020304" pitchFamily="18" charset="0"/>
              <a:cs typeface="Times New Roman" panose="02020603050405020304" pitchFamily="18" charset="0"/>
            </a:endParaRPr>
          </a:p>
          <a:p>
            <a:r>
              <a:rPr lang="fr-FR" sz="825" b="1" dirty="0">
                <a:latin typeface="Times" panose="02020603050405020304" pitchFamily="18" charset="0"/>
                <a:ea typeface="Times" panose="02020603050405020304" pitchFamily="18" charset="0"/>
                <a:cs typeface="Times New Roman" panose="02020603050405020304" pitchFamily="18" charset="0"/>
              </a:rPr>
              <a:t>« Dépose-repose »</a:t>
            </a:r>
            <a:endParaRPr lang="fr-FR" sz="825" dirty="0">
              <a:latin typeface="Times" panose="02020603050405020304" pitchFamily="18" charset="0"/>
              <a:ea typeface="Times" panose="02020603050405020304" pitchFamily="18" charset="0"/>
              <a:cs typeface="Times New Roman" panose="02020603050405020304" pitchFamily="18" charset="0"/>
            </a:endParaRPr>
          </a:p>
        </p:txBody>
      </p:sp>
      <p:sp>
        <p:nvSpPr>
          <p:cNvPr id="16" name="Zone de texte 1014"/>
          <p:cNvSpPr txBox="1"/>
          <p:nvPr/>
        </p:nvSpPr>
        <p:spPr>
          <a:xfrm>
            <a:off x="381329" y="2140322"/>
            <a:ext cx="1316077" cy="336698"/>
          </a:xfrm>
          <a:prstGeom prst="rect">
            <a:avLst/>
          </a:prstGeom>
          <a:solidFill>
            <a:srgbClr val="333399">
              <a:lumMod val="20000"/>
              <a:lumOff val="80000"/>
              <a:alpha val="12000"/>
            </a:srgbClr>
          </a:solidFill>
          <a:ln w="6350">
            <a:solidFill>
              <a:prstClr val="black"/>
            </a:solid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fr-FR" sz="750" b="1" dirty="0">
                <a:latin typeface="Times" panose="02020603050405020304" pitchFamily="18" charset="0"/>
                <a:ea typeface="Times" panose="02020603050405020304" pitchFamily="18" charset="0"/>
                <a:cs typeface="Arial" panose="020B0604020202020204" pitchFamily="34" charset="0"/>
              </a:rPr>
              <a:t>Situation spécifique</a:t>
            </a:r>
            <a:endParaRPr lang="fr-FR" sz="825" dirty="0">
              <a:latin typeface="Times" panose="02020603050405020304" pitchFamily="18" charset="0"/>
              <a:ea typeface="Times" panose="02020603050405020304" pitchFamily="18" charset="0"/>
              <a:cs typeface="Times New Roman" panose="02020603050405020304" pitchFamily="18" charset="0"/>
            </a:endParaRPr>
          </a:p>
          <a:p>
            <a:r>
              <a:rPr lang="fr-FR" sz="900" dirty="0">
                <a:latin typeface="Times" panose="02020603050405020304" pitchFamily="18" charset="0"/>
                <a:ea typeface="Times" panose="02020603050405020304" pitchFamily="18" charset="0"/>
                <a:cs typeface="Arial" panose="020B0604020202020204" pitchFamily="34" charset="0"/>
              </a:rPr>
              <a:t> </a:t>
            </a:r>
            <a:endParaRPr lang="fr-FR" sz="825" dirty="0">
              <a:latin typeface="Times" panose="02020603050405020304" pitchFamily="18" charset="0"/>
              <a:ea typeface="Times" panose="02020603050405020304" pitchFamily="18" charset="0"/>
              <a:cs typeface="Times New Roman" panose="02020603050405020304" pitchFamily="18" charset="0"/>
            </a:endParaRPr>
          </a:p>
          <a:p>
            <a:r>
              <a:rPr lang="fr-FR" sz="825" dirty="0">
                <a:latin typeface="Times" panose="02020603050405020304" pitchFamily="18" charset="0"/>
                <a:ea typeface="Times" panose="02020603050405020304" pitchFamily="18" charset="0"/>
                <a:cs typeface="Times New Roman" panose="02020603050405020304" pitchFamily="18" charset="0"/>
              </a:rPr>
              <a:t> </a:t>
            </a:r>
          </a:p>
        </p:txBody>
      </p:sp>
      <p:sp>
        <p:nvSpPr>
          <p:cNvPr id="17" name="Zone de texte 7"/>
          <p:cNvSpPr txBox="1"/>
          <p:nvPr/>
        </p:nvSpPr>
        <p:spPr>
          <a:xfrm>
            <a:off x="589737" y="2757317"/>
            <a:ext cx="782479" cy="605314"/>
          </a:xfrm>
          <a:prstGeom prst="rect">
            <a:avLst/>
          </a:prstGeom>
          <a:solidFill>
            <a:sysClr val="window" lastClr="FFFFFF"/>
          </a:solid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r>
              <a:rPr lang="fr-FR" sz="825" b="1" dirty="0">
                <a:latin typeface="Times" panose="02020603050405020304" pitchFamily="18" charset="0"/>
                <a:ea typeface="Times" panose="02020603050405020304" pitchFamily="18" charset="0"/>
                <a:cs typeface="Times New Roman" panose="02020603050405020304" pitchFamily="18" charset="0"/>
              </a:rPr>
              <a:t>Famille de situations : Maintenance corrective </a:t>
            </a:r>
            <a:endParaRPr lang="fr-FR" sz="825" dirty="0">
              <a:latin typeface="Times" panose="02020603050405020304" pitchFamily="18" charset="0"/>
              <a:ea typeface="Times" panose="02020603050405020304" pitchFamily="18" charset="0"/>
              <a:cs typeface="Times New Roman" panose="02020603050405020304" pitchFamily="18" charset="0"/>
            </a:endParaRPr>
          </a:p>
        </p:txBody>
      </p:sp>
      <p:pic>
        <p:nvPicPr>
          <p:cNvPr id="5" name="Image 4" descr="Résultat de recherche d'images pour &quot;pompe à huile moteur&quot;"/>
          <p:cNvPicPr/>
          <p:nvPr/>
        </p:nvPicPr>
        <p:blipFill>
          <a:blip r:embed="rId3">
            <a:extLst>
              <a:ext uri="{28A0092B-C50C-407E-A947-70E740481C1C}">
                <a14:useLocalDpi xmlns:a14="http://schemas.microsoft.com/office/drawing/2010/main" val="0"/>
              </a:ext>
            </a:extLst>
          </a:blip>
          <a:srcRect/>
          <a:stretch>
            <a:fillRect/>
          </a:stretch>
        </p:blipFill>
        <p:spPr bwMode="auto">
          <a:xfrm>
            <a:off x="3215794" y="2743201"/>
            <a:ext cx="600143" cy="721424"/>
          </a:xfrm>
          <a:prstGeom prst="rect">
            <a:avLst/>
          </a:prstGeom>
          <a:noFill/>
          <a:ln>
            <a:noFill/>
          </a:ln>
        </p:spPr>
      </p:pic>
      <p:pic>
        <p:nvPicPr>
          <p:cNvPr id="4" name="Image 3"/>
          <p:cNvPicPr>
            <a:picLocks noChangeAspect="1"/>
          </p:cNvPicPr>
          <p:nvPr/>
        </p:nvPicPr>
        <p:blipFill>
          <a:blip r:embed="rId4"/>
          <a:stretch>
            <a:fillRect/>
          </a:stretch>
        </p:blipFill>
        <p:spPr>
          <a:xfrm>
            <a:off x="1746906" y="2718352"/>
            <a:ext cx="1143084" cy="804587"/>
          </a:xfrm>
          <a:prstGeom prst="rect">
            <a:avLst/>
          </a:prstGeom>
        </p:spPr>
      </p:pic>
      <p:pic>
        <p:nvPicPr>
          <p:cNvPr id="6" name="Image 5" descr="Résultat de recherche d'images pour &quot;cremaillère de direction&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286" y="2789957"/>
            <a:ext cx="1056767" cy="563135"/>
          </a:xfrm>
          <a:prstGeom prst="rect">
            <a:avLst/>
          </a:prstGeom>
          <a:noFill/>
          <a:ln>
            <a:noFill/>
          </a:ln>
        </p:spPr>
      </p:pic>
      <p:sp>
        <p:nvSpPr>
          <p:cNvPr id="19" name="Zone de texte 261"/>
          <p:cNvSpPr txBox="1"/>
          <p:nvPr/>
        </p:nvSpPr>
        <p:spPr>
          <a:xfrm>
            <a:off x="634808" y="3746379"/>
            <a:ext cx="4784884" cy="303848"/>
          </a:xfrm>
          <a:prstGeom prst="rect">
            <a:avLst/>
          </a:prstGeom>
          <a:solidFill>
            <a:schemeClr val="accent2">
              <a:lumMod val="20000"/>
              <a:lumOff val="80000"/>
              <a:alpha val="12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r>
              <a:rPr lang="fr-FR" sz="825" b="1" dirty="0">
                <a:ea typeface="Times" panose="02020603050405020304" pitchFamily="18" charset="0"/>
                <a:cs typeface="Arial" panose="020B0604020202020204" pitchFamily="34" charset="0"/>
              </a:rPr>
              <a:t>Caractère commun : </a:t>
            </a:r>
            <a:r>
              <a:rPr lang="fr-FR" sz="825" b="1" dirty="0">
                <a:ea typeface="Times" panose="02020603050405020304" pitchFamily="18" charset="0"/>
                <a:cs typeface="Times New Roman" panose="02020603050405020304" pitchFamily="18" charset="0"/>
              </a:rPr>
              <a:t>Etanchéité dans les assemblages mécaniques, circulation fluide, procédure etc..</a:t>
            </a:r>
            <a:endParaRPr lang="fr-FR" sz="825" dirty="0">
              <a:ea typeface="Times" panose="02020603050405020304" pitchFamily="18" charset="0"/>
              <a:cs typeface="Times New Roman" panose="02020603050405020304" pitchFamily="18" charset="0"/>
            </a:endParaRPr>
          </a:p>
          <a:p>
            <a:r>
              <a:rPr lang="fr-FR" sz="825" b="1" dirty="0">
                <a:ea typeface="Times" panose="02020603050405020304" pitchFamily="18" charset="0"/>
                <a:cs typeface="Arial" panose="020B0604020202020204" pitchFamily="34" charset="0"/>
              </a:rPr>
              <a:t> </a:t>
            </a:r>
            <a:endParaRPr lang="fr-FR" sz="825" dirty="0">
              <a:ea typeface="Times" panose="02020603050405020304" pitchFamily="18" charset="0"/>
              <a:cs typeface="Times New Roman" panose="02020603050405020304" pitchFamily="18" charset="0"/>
            </a:endParaRPr>
          </a:p>
        </p:txBody>
      </p:sp>
      <p:sp>
        <p:nvSpPr>
          <p:cNvPr id="7" name="ZoneTexte 6"/>
          <p:cNvSpPr txBox="1"/>
          <p:nvPr/>
        </p:nvSpPr>
        <p:spPr>
          <a:xfrm>
            <a:off x="252201" y="25879"/>
            <a:ext cx="4355105" cy="400110"/>
          </a:xfrm>
          <a:prstGeom prst="rect">
            <a:avLst/>
          </a:prstGeom>
          <a:noFill/>
        </p:spPr>
        <p:txBody>
          <a:bodyPr wrap="square" rtlCol="0">
            <a:spAutoFit/>
          </a:bodyPr>
          <a:lstStyle/>
          <a:p>
            <a:r>
              <a:rPr lang="fr-FR" sz="2000" b="1" dirty="0"/>
              <a:t>Une compétence es</a:t>
            </a:r>
            <a:r>
              <a:rPr lang="fr-FR" sz="2000" dirty="0"/>
              <a:t>t</a:t>
            </a:r>
            <a:r>
              <a:rPr lang="fr-FR" sz="2000" b="1" dirty="0"/>
              <a:t> transférable</a:t>
            </a:r>
            <a:endParaRPr lang="fr-FR" sz="2000" dirty="0"/>
          </a:p>
        </p:txBody>
      </p:sp>
      <p:sp>
        <p:nvSpPr>
          <p:cNvPr id="18" name="Rectangle 17"/>
          <p:cNvSpPr/>
          <p:nvPr/>
        </p:nvSpPr>
        <p:spPr>
          <a:xfrm>
            <a:off x="1255765" y="1047066"/>
            <a:ext cx="5952270" cy="410882"/>
          </a:xfrm>
          <a:prstGeom prst="rect">
            <a:avLst/>
          </a:prstGeom>
        </p:spPr>
        <p:txBody>
          <a:bodyPr wrap="none">
            <a:spAutoFit/>
          </a:bodyPr>
          <a:lstStyle/>
          <a:p>
            <a:pPr marR="47625" lvl="0" algn="just">
              <a:lnSpc>
                <a:spcPct val="115000"/>
              </a:lnSpc>
              <a:spcAft>
                <a:spcPts val="0"/>
              </a:spcAft>
            </a:pPr>
            <a:r>
              <a:rPr lang="fr-FR" b="1" dirty="0" smtClean="0">
                <a:latin typeface="Arial" panose="020B0604020202020204" pitchFamily="34" charset="0"/>
                <a:ea typeface="Times" panose="02020603050405020304" pitchFamily="18" charset="0"/>
                <a:cs typeface="Arial" panose="020B0604020202020204" pitchFamily="34" charset="0"/>
              </a:rPr>
              <a:t>Une compétence est un savoir-agir </a:t>
            </a:r>
            <a:r>
              <a:rPr lang="fr-FR" b="1" dirty="0">
                <a:latin typeface="Arial" panose="020B0604020202020204" pitchFamily="34" charset="0"/>
                <a:ea typeface="Times" panose="02020603050405020304" pitchFamily="18" charset="0"/>
                <a:cs typeface="Arial" panose="020B0604020202020204" pitchFamily="34" charset="0"/>
              </a:rPr>
              <a:t>en s’adaptant :</a:t>
            </a:r>
            <a:endParaRPr lang="fr-FR" sz="2000" b="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30333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 </a:t>
            </a:r>
            <a:br>
              <a:rPr lang="fr-FR" b="1"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lstStyle/>
          <a:p>
            <a:r>
              <a:rPr lang="fr-FR" dirty="0"/>
              <a:t/>
            </a:r>
            <a:br>
              <a:rPr lang="fr-FR" dirty="0"/>
            </a:br>
            <a:endParaRPr lang="fr-FR" dirty="0"/>
          </a:p>
        </p:txBody>
      </p:sp>
      <p:sp>
        <p:nvSpPr>
          <p:cNvPr id="7" name="ZoneTexte 6"/>
          <p:cNvSpPr txBox="1"/>
          <p:nvPr/>
        </p:nvSpPr>
        <p:spPr>
          <a:xfrm>
            <a:off x="252201" y="25879"/>
            <a:ext cx="4355105" cy="400110"/>
          </a:xfrm>
          <a:prstGeom prst="rect">
            <a:avLst/>
          </a:prstGeom>
          <a:noFill/>
        </p:spPr>
        <p:txBody>
          <a:bodyPr wrap="square" rtlCol="0">
            <a:spAutoFit/>
          </a:bodyPr>
          <a:lstStyle/>
          <a:p>
            <a:r>
              <a:rPr lang="fr-FR" sz="2000" b="1" dirty="0"/>
              <a:t>Une compétence es</a:t>
            </a:r>
            <a:r>
              <a:rPr lang="fr-FR" sz="2000" dirty="0"/>
              <a:t>t</a:t>
            </a:r>
            <a:r>
              <a:rPr lang="fr-FR" sz="2000" b="1" dirty="0"/>
              <a:t> transférable</a:t>
            </a:r>
            <a:endParaRPr lang="fr-FR" sz="2000" dirty="0"/>
          </a:p>
        </p:txBody>
      </p:sp>
      <p:grpSp>
        <p:nvGrpSpPr>
          <p:cNvPr id="20" name="Groupe 19"/>
          <p:cNvGrpSpPr/>
          <p:nvPr/>
        </p:nvGrpSpPr>
        <p:grpSpPr>
          <a:xfrm>
            <a:off x="4861095" y="1346609"/>
            <a:ext cx="2451358" cy="3333610"/>
            <a:chOff x="4338012" y="1349122"/>
            <a:chExt cx="2990323" cy="3807418"/>
          </a:xfrm>
        </p:grpSpPr>
        <p:pic>
          <p:nvPicPr>
            <p:cNvPr id="21" name="Image 20"/>
            <p:cNvPicPr>
              <a:picLocks noChangeAspect="1"/>
            </p:cNvPicPr>
            <p:nvPr/>
          </p:nvPicPr>
          <p:blipFill>
            <a:blip r:embed="rId3"/>
            <a:stretch>
              <a:fillRect/>
            </a:stretch>
          </p:blipFill>
          <p:spPr>
            <a:xfrm>
              <a:off x="4338012" y="2229331"/>
              <a:ext cx="1866900" cy="1857375"/>
            </a:xfrm>
            <a:prstGeom prst="rect">
              <a:avLst/>
            </a:prstGeom>
          </p:spPr>
        </p:pic>
        <p:sp>
          <p:nvSpPr>
            <p:cNvPr id="22" name="Line 15"/>
            <p:cNvSpPr>
              <a:spLocks noChangeShapeType="1"/>
            </p:cNvSpPr>
            <p:nvPr/>
          </p:nvSpPr>
          <p:spPr bwMode="auto">
            <a:xfrm flipV="1">
              <a:off x="5722270" y="2111892"/>
              <a:ext cx="531618" cy="839739"/>
            </a:xfrm>
            <a:prstGeom prst="line">
              <a:avLst/>
            </a:prstGeom>
            <a:noFill/>
            <a:ln w="28575">
              <a:solidFill>
                <a:schemeClr val="bg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 name="Oval 16"/>
            <p:cNvSpPr>
              <a:spLocks noChangeArrowheads="1"/>
            </p:cNvSpPr>
            <p:nvPr/>
          </p:nvSpPr>
          <p:spPr bwMode="auto">
            <a:xfrm>
              <a:off x="5964963" y="1607068"/>
              <a:ext cx="793750" cy="735013"/>
            </a:xfrm>
            <a:prstGeom prst="ellipse">
              <a:avLst/>
            </a:prstGeom>
            <a:solidFill>
              <a:srgbClr val="EAEAE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200" b="1" dirty="0" smtClean="0"/>
                <a:t>TP </a:t>
              </a:r>
              <a:endParaRPr lang="fr-FR" altLang="fr-FR" sz="1200" b="1" dirty="0"/>
            </a:p>
            <a:p>
              <a:pPr algn="ctr"/>
              <a:r>
                <a:rPr lang="fr-FR" altLang="fr-FR" sz="1200" b="1" dirty="0" smtClean="0"/>
                <a:t> </a:t>
              </a:r>
              <a:r>
                <a:rPr lang="fr-FR" altLang="fr-FR" sz="1600" b="1" dirty="0" smtClean="0"/>
                <a:t>2</a:t>
              </a:r>
              <a:endParaRPr lang="fr-FR" altLang="fr-FR" sz="1600" b="1" dirty="0"/>
            </a:p>
          </p:txBody>
        </p:sp>
        <p:grpSp>
          <p:nvGrpSpPr>
            <p:cNvPr id="24" name="Group 20"/>
            <p:cNvGrpSpPr>
              <a:grpSpLocks/>
            </p:cNvGrpSpPr>
            <p:nvPr/>
          </p:nvGrpSpPr>
          <p:grpSpPr bwMode="auto">
            <a:xfrm>
              <a:off x="5691458" y="3053315"/>
              <a:ext cx="1585913" cy="735013"/>
              <a:chOff x="1156" y="2160"/>
              <a:chExt cx="999" cy="463"/>
            </a:xfrm>
          </p:grpSpPr>
          <p:sp>
            <p:nvSpPr>
              <p:cNvPr id="35" name="Line 21"/>
              <p:cNvSpPr>
                <a:spLocks noChangeShapeType="1"/>
              </p:cNvSpPr>
              <p:nvPr/>
            </p:nvSpPr>
            <p:spPr bwMode="auto">
              <a:xfrm flipV="1">
                <a:off x="1156" y="2432"/>
                <a:ext cx="545" cy="91"/>
              </a:xfrm>
              <a:prstGeom prst="line">
                <a:avLst/>
              </a:prstGeom>
              <a:noFill/>
              <a:ln w="28575">
                <a:solidFill>
                  <a:schemeClr val="bg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 name="Oval 22"/>
              <p:cNvSpPr>
                <a:spLocks noChangeArrowheads="1"/>
              </p:cNvSpPr>
              <p:nvPr/>
            </p:nvSpPr>
            <p:spPr bwMode="auto">
              <a:xfrm>
                <a:off x="1655" y="2160"/>
                <a:ext cx="500" cy="463"/>
              </a:xfrm>
              <a:prstGeom prst="ellipse">
                <a:avLst/>
              </a:prstGeom>
              <a:solidFill>
                <a:srgbClr val="EAEAE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200" b="1" dirty="0" smtClean="0"/>
                  <a:t>TP</a:t>
                </a:r>
              </a:p>
              <a:p>
                <a:pPr algn="ctr"/>
                <a:r>
                  <a:rPr lang="fr-FR" altLang="fr-FR" sz="1600" b="1" dirty="0" smtClean="0"/>
                  <a:t>4</a:t>
                </a:r>
                <a:endParaRPr lang="fr-FR" altLang="fr-FR" sz="1600" b="1" dirty="0"/>
              </a:p>
            </p:txBody>
          </p:sp>
        </p:grpSp>
        <p:grpSp>
          <p:nvGrpSpPr>
            <p:cNvPr id="25" name="Group 23"/>
            <p:cNvGrpSpPr>
              <a:grpSpLocks/>
            </p:cNvGrpSpPr>
            <p:nvPr/>
          </p:nvGrpSpPr>
          <p:grpSpPr bwMode="auto">
            <a:xfrm>
              <a:off x="5708283" y="3728159"/>
              <a:ext cx="1081087" cy="877888"/>
              <a:chOff x="1247" y="2705"/>
              <a:chExt cx="681" cy="553"/>
            </a:xfrm>
          </p:grpSpPr>
          <p:sp>
            <p:nvSpPr>
              <p:cNvPr id="33" name="Line 24"/>
              <p:cNvSpPr>
                <a:spLocks noChangeShapeType="1"/>
              </p:cNvSpPr>
              <p:nvPr/>
            </p:nvSpPr>
            <p:spPr bwMode="auto">
              <a:xfrm>
                <a:off x="1247" y="2705"/>
                <a:ext cx="272" cy="226"/>
              </a:xfrm>
              <a:prstGeom prst="line">
                <a:avLst/>
              </a:prstGeom>
              <a:noFill/>
              <a:ln w="28575">
                <a:solidFill>
                  <a:schemeClr val="bg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Oval 25"/>
              <p:cNvSpPr>
                <a:spLocks noChangeArrowheads="1"/>
              </p:cNvSpPr>
              <p:nvPr/>
            </p:nvSpPr>
            <p:spPr bwMode="auto">
              <a:xfrm>
                <a:off x="1429" y="2795"/>
                <a:ext cx="499" cy="463"/>
              </a:xfrm>
              <a:prstGeom prst="ellipse">
                <a:avLst/>
              </a:prstGeom>
              <a:solidFill>
                <a:srgbClr val="EAEAE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200" b="1" dirty="0" smtClean="0"/>
                  <a:t>TP </a:t>
                </a:r>
              </a:p>
              <a:p>
                <a:pPr algn="ctr"/>
                <a:r>
                  <a:rPr lang="fr-FR" altLang="fr-FR" sz="1600" b="1" dirty="0" smtClean="0"/>
                  <a:t>5</a:t>
                </a:r>
              </a:p>
            </p:txBody>
          </p:sp>
        </p:grpSp>
        <p:sp>
          <p:nvSpPr>
            <p:cNvPr id="26" name="Line 18"/>
            <p:cNvSpPr>
              <a:spLocks noChangeShapeType="1"/>
            </p:cNvSpPr>
            <p:nvPr/>
          </p:nvSpPr>
          <p:spPr bwMode="auto">
            <a:xfrm flipV="1">
              <a:off x="5575851" y="2686100"/>
              <a:ext cx="1019307" cy="460540"/>
            </a:xfrm>
            <a:prstGeom prst="line">
              <a:avLst/>
            </a:prstGeom>
            <a:noFill/>
            <a:ln w="28575">
              <a:solidFill>
                <a:schemeClr val="bg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 name="Oval 19"/>
            <p:cNvSpPr>
              <a:spLocks noChangeArrowheads="1"/>
            </p:cNvSpPr>
            <p:nvPr/>
          </p:nvSpPr>
          <p:spPr bwMode="auto">
            <a:xfrm>
              <a:off x="6488730" y="2227008"/>
              <a:ext cx="839605" cy="735747"/>
            </a:xfrm>
            <a:prstGeom prst="ellipse">
              <a:avLst/>
            </a:prstGeom>
            <a:solidFill>
              <a:srgbClr val="EAEAE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sz="1200" b="1" dirty="0" smtClean="0"/>
                <a:t>TP</a:t>
              </a:r>
            </a:p>
            <a:p>
              <a:pPr algn="ctr"/>
              <a:r>
                <a:rPr lang="fr-FR" altLang="fr-FR" sz="1200" b="1" dirty="0" smtClean="0"/>
                <a:t> </a:t>
              </a:r>
              <a:r>
                <a:rPr lang="fr-FR" altLang="fr-FR" sz="1600" b="1" dirty="0" smtClean="0"/>
                <a:t>3</a:t>
              </a:r>
              <a:endParaRPr lang="fr-FR" altLang="fr-FR" sz="1600" b="1" dirty="0"/>
            </a:p>
          </p:txBody>
        </p:sp>
        <p:grpSp>
          <p:nvGrpSpPr>
            <p:cNvPr id="28" name="Group 14"/>
            <p:cNvGrpSpPr>
              <a:grpSpLocks/>
            </p:cNvGrpSpPr>
            <p:nvPr/>
          </p:nvGrpSpPr>
          <p:grpSpPr bwMode="auto">
            <a:xfrm>
              <a:off x="5054087" y="1349122"/>
              <a:ext cx="938213" cy="1225550"/>
              <a:chOff x="1156" y="1207"/>
              <a:chExt cx="591" cy="772"/>
            </a:xfrm>
          </p:grpSpPr>
          <p:sp>
            <p:nvSpPr>
              <p:cNvPr id="31" name="Line 15"/>
              <p:cNvSpPr>
                <a:spLocks noChangeShapeType="1"/>
              </p:cNvSpPr>
              <p:nvPr/>
            </p:nvSpPr>
            <p:spPr bwMode="auto">
              <a:xfrm flipV="1">
                <a:off x="1156" y="1525"/>
                <a:ext cx="273" cy="454"/>
              </a:xfrm>
              <a:prstGeom prst="line">
                <a:avLst/>
              </a:prstGeom>
              <a:noFill/>
              <a:ln w="28575">
                <a:solidFill>
                  <a:schemeClr val="bg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 name="Oval 16"/>
              <p:cNvSpPr>
                <a:spLocks noChangeArrowheads="1"/>
              </p:cNvSpPr>
              <p:nvPr/>
            </p:nvSpPr>
            <p:spPr bwMode="auto">
              <a:xfrm>
                <a:off x="1247" y="1207"/>
                <a:ext cx="500" cy="463"/>
              </a:xfrm>
              <a:prstGeom prst="ellipse">
                <a:avLst/>
              </a:prstGeom>
              <a:solidFill>
                <a:srgbClr val="EAEAE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200" b="1" dirty="0" smtClean="0"/>
                  <a:t>TP </a:t>
                </a:r>
                <a:endParaRPr lang="fr-FR" altLang="fr-FR" sz="1200" b="1" dirty="0"/>
              </a:p>
              <a:p>
                <a:pPr algn="ctr"/>
                <a:r>
                  <a:rPr lang="fr-FR" altLang="fr-FR" sz="1200" b="1" dirty="0" smtClean="0"/>
                  <a:t> </a:t>
                </a:r>
                <a:r>
                  <a:rPr lang="fr-FR" altLang="fr-FR" sz="1600" b="1" dirty="0"/>
                  <a:t>1</a:t>
                </a:r>
              </a:p>
            </p:txBody>
          </p:sp>
        </p:grpSp>
        <p:sp>
          <p:nvSpPr>
            <p:cNvPr id="29" name="Line 24"/>
            <p:cNvSpPr>
              <a:spLocks noChangeShapeType="1"/>
            </p:cNvSpPr>
            <p:nvPr/>
          </p:nvSpPr>
          <p:spPr bwMode="auto">
            <a:xfrm>
              <a:off x="5149239" y="3777530"/>
              <a:ext cx="240800" cy="859897"/>
            </a:xfrm>
            <a:prstGeom prst="line">
              <a:avLst/>
            </a:prstGeom>
            <a:noFill/>
            <a:ln w="28575">
              <a:solidFill>
                <a:schemeClr val="bg2"/>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 name="Oval 25"/>
            <p:cNvSpPr>
              <a:spLocks noChangeArrowheads="1"/>
            </p:cNvSpPr>
            <p:nvPr/>
          </p:nvSpPr>
          <p:spPr bwMode="auto">
            <a:xfrm>
              <a:off x="5247164" y="4421527"/>
              <a:ext cx="792162" cy="735013"/>
            </a:xfrm>
            <a:prstGeom prst="ellipse">
              <a:avLst/>
            </a:prstGeom>
            <a:solidFill>
              <a:srgbClr val="EAEAE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200" b="1" dirty="0" smtClean="0"/>
                <a:t>TP </a:t>
              </a:r>
            </a:p>
            <a:p>
              <a:pPr algn="ctr"/>
              <a:r>
                <a:rPr lang="fr-FR" altLang="fr-FR" sz="1600" b="1" dirty="0" smtClean="0"/>
                <a:t>6</a:t>
              </a:r>
            </a:p>
          </p:txBody>
        </p:sp>
      </p:grpSp>
      <p:pic>
        <p:nvPicPr>
          <p:cNvPr id="37" name="Image 36"/>
          <p:cNvPicPr/>
          <p:nvPr/>
        </p:nvPicPr>
        <p:blipFill>
          <a:blip r:embed="rId4">
            <a:extLst>
              <a:ext uri="{28A0092B-C50C-407E-A947-70E740481C1C}">
                <a14:useLocalDpi xmlns:a14="http://schemas.microsoft.com/office/drawing/2010/main" val="0"/>
              </a:ext>
            </a:extLst>
          </a:blip>
          <a:srcRect/>
          <a:stretch>
            <a:fillRect/>
          </a:stretch>
        </p:blipFill>
        <p:spPr bwMode="auto">
          <a:xfrm>
            <a:off x="7351302" y="1521297"/>
            <a:ext cx="1421345" cy="2460769"/>
          </a:xfrm>
          <a:prstGeom prst="rect">
            <a:avLst/>
          </a:prstGeom>
          <a:noFill/>
        </p:spPr>
      </p:pic>
      <p:sp>
        <p:nvSpPr>
          <p:cNvPr id="38" name="AutoShape 2"/>
          <p:cNvSpPr>
            <a:spLocks noChangeArrowheads="1"/>
          </p:cNvSpPr>
          <p:nvPr/>
        </p:nvSpPr>
        <p:spPr bwMode="auto">
          <a:xfrm>
            <a:off x="238905" y="1174393"/>
            <a:ext cx="4429675" cy="637623"/>
          </a:xfrm>
          <a:prstGeom prst="roundRect">
            <a:avLst>
              <a:gd name="adj" fmla="val 16667"/>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fr-FR" altLang="fr-FR" sz="1350" i="1" u="sng">
                <a:solidFill>
                  <a:schemeClr val="accent2"/>
                </a:solidFill>
                <a:latin typeface="Arial" panose="020B0604020202020204" pitchFamily="34" charset="0"/>
              </a:rPr>
              <a:t>Tâches professionnelles:</a:t>
            </a:r>
          </a:p>
          <a:p>
            <a:r>
              <a:rPr lang="fr-FR" altLang="fr-FR" sz="1350" i="1">
                <a:solidFill>
                  <a:schemeClr val="accent2"/>
                </a:solidFill>
                <a:latin typeface="Arial" panose="020B0604020202020204" pitchFamily="34" charset="0"/>
              </a:rPr>
              <a:t>        </a:t>
            </a:r>
            <a:r>
              <a:rPr lang="fr-FR" altLang="fr-FR" i="1">
                <a:solidFill>
                  <a:schemeClr val="accent2"/>
                </a:solidFill>
                <a:latin typeface="Arial" panose="020B0604020202020204" pitchFamily="34" charset="0"/>
                <a:sym typeface="Wingdings" panose="05000000000000000000" pitchFamily="2" charset="2"/>
              </a:rPr>
              <a:t></a:t>
            </a:r>
            <a:r>
              <a:rPr lang="fr-FR" altLang="fr-FR" sz="1350" i="1">
                <a:solidFill>
                  <a:schemeClr val="accent2"/>
                </a:solidFill>
                <a:latin typeface="Arial" panose="020B0604020202020204" pitchFamily="34" charset="0"/>
                <a:sym typeface="Wingdings" panose="05000000000000000000" pitchFamily="2" charset="2"/>
              </a:rPr>
              <a:t> </a:t>
            </a:r>
            <a:r>
              <a:rPr lang="fr-FR" altLang="fr-FR" sz="1350" i="1">
                <a:solidFill>
                  <a:schemeClr val="accent2"/>
                </a:solidFill>
                <a:latin typeface="Arial" panose="020B0604020202020204" pitchFamily="34" charset="0"/>
              </a:rPr>
              <a:t>Situations problèmes proposées</a:t>
            </a:r>
          </a:p>
        </p:txBody>
      </p:sp>
      <p:sp>
        <p:nvSpPr>
          <p:cNvPr id="39" name="AutoShape 4"/>
          <p:cNvSpPr>
            <a:spLocks noChangeArrowheads="1"/>
          </p:cNvSpPr>
          <p:nvPr/>
        </p:nvSpPr>
        <p:spPr bwMode="auto">
          <a:xfrm>
            <a:off x="238905" y="1995394"/>
            <a:ext cx="4429675" cy="2862263"/>
          </a:xfrm>
          <a:prstGeom prst="roundRect">
            <a:avLst>
              <a:gd name="adj" fmla="val 665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fr-FR" altLang="fr-FR" sz="1350" i="1" u="sng" dirty="0">
                <a:latin typeface="Arial" panose="020B0604020202020204" pitchFamily="34" charset="0"/>
              </a:rPr>
              <a:t>Objectifs de formation:</a:t>
            </a:r>
          </a:p>
          <a:p>
            <a:endParaRPr lang="fr-FR" altLang="fr-FR" sz="1350" i="1" u="sng" dirty="0">
              <a:latin typeface="Arial" panose="020B0604020202020204" pitchFamily="34" charset="0"/>
            </a:endParaRPr>
          </a:p>
          <a:p>
            <a:pPr>
              <a:buFontTx/>
              <a:buChar char="•"/>
            </a:pPr>
            <a:r>
              <a:rPr lang="fr-FR" altLang="fr-FR" sz="1350" i="1" dirty="0">
                <a:latin typeface="Arial" panose="020B0604020202020204" pitchFamily="34" charset="0"/>
              </a:rPr>
              <a:t> Apport liés à la connaissance du système</a:t>
            </a:r>
          </a:p>
          <a:p>
            <a:r>
              <a:rPr lang="fr-FR" altLang="fr-FR" sz="1350" i="1" dirty="0">
                <a:latin typeface="Arial" panose="020B0604020202020204" pitchFamily="34" charset="0"/>
              </a:rPr>
              <a:t>	à la législation / réglementation</a:t>
            </a:r>
          </a:p>
          <a:p>
            <a:endParaRPr lang="fr-FR" altLang="fr-FR" sz="1350" i="1" dirty="0">
              <a:latin typeface="Arial" panose="020B0604020202020204" pitchFamily="34" charset="0"/>
            </a:endParaRPr>
          </a:p>
          <a:p>
            <a:endParaRPr lang="fr-FR" altLang="fr-FR" sz="1350" i="1" dirty="0">
              <a:latin typeface="Arial" panose="020B0604020202020204" pitchFamily="34" charset="0"/>
            </a:endParaRPr>
          </a:p>
          <a:p>
            <a:pPr>
              <a:buFontTx/>
              <a:buChar char="•"/>
            </a:pPr>
            <a:r>
              <a:rPr lang="fr-FR" altLang="fr-FR" sz="1350" i="1" dirty="0">
                <a:latin typeface="Arial" panose="020B0604020202020204" pitchFamily="34" charset="0"/>
              </a:rPr>
              <a:t> Apports méthodologiques (Démarches, Techniques )</a:t>
            </a:r>
          </a:p>
          <a:p>
            <a:endParaRPr lang="fr-FR" altLang="fr-FR" sz="1350" i="1" dirty="0">
              <a:latin typeface="Arial" panose="020B0604020202020204" pitchFamily="34" charset="0"/>
            </a:endParaRPr>
          </a:p>
          <a:p>
            <a:endParaRPr lang="fr-FR" altLang="fr-FR" sz="1350" i="1" dirty="0">
              <a:latin typeface="Arial" panose="020B0604020202020204" pitchFamily="34" charset="0"/>
            </a:endParaRPr>
          </a:p>
          <a:p>
            <a:endParaRPr lang="fr-FR" altLang="fr-FR" sz="1350" i="1" dirty="0">
              <a:latin typeface="Arial" panose="020B0604020202020204" pitchFamily="34" charset="0"/>
            </a:endParaRPr>
          </a:p>
          <a:p>
            <a:pPr>
              <a:buFontTx/>
              <a:buChar char="•"/>
            </a:pPr>
            <a:r>
              <a:rPr lang="fr-FR" altLang="fr-FR" sz="1350" i="1" dirty="0">
                <a:latin typeface="Arial" panose="020B0604020202020204" pitchFamily="34" charset="0"/>
              </a:rPr>
              <a:t> Savoir-faire métier </a:t>
            </a:r>
            <a:r>
              <a:rPr lang="fr-FR" altLang="fr-FR" sz="1200" i="1" dirty="0">
                <a:latin typeface="Arial" panose="020B0604020202020204" pitchFamily="34" charset="0"/>
              </a:rPr>
              <a:t>(réalisation, mise en œuvre appareillage)</a:t>
            </a:r>
          </a:p>
        </p:txBody>
      </p:sp>
    </p:spTree>
    <p:extLst>
      <p:ext uri="{BB962C8B-B14F-4D97-AF65-F5344CB8AC3E}">
        <p14:creationId xmlns:p14="http://schemas.microsoft.com/office/powerpoint/2010/main" val="968846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994549"/>
            <a:ext cx="3964986" cy="4015495"/>
          </a:xfrm>
          <a:prstGeom prst="rect">
            <a:avLst/>
          </a:prstGeom>
        </p:spPr>
      </p:pic>
      <p:sp>
        <p:nvSpPr>
          <p:cNvPr id="2" name="Rectangle 1"/>
          <p:cNvSpPr/>
          <p:nvPr/>
        </p:nvSpPr>
        <p:spPr>
          <a:xfrm>
            <a:off x="364066" y="-12015"/>
            <a:ext cx="5300133" cy="646331"/>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Une seconde </a:t>
            </a:r>
            <a:r>
              <a:rPr lang="fr-FR" dirty="0" err="1">
                <a:latin typeface="Times New Roman" panose="02020603050405020304" pitchFamily="18" charset="0"/>
                <a:ea typeface="Times New Roman" panose="02020603050405020304" pitchFamily="18" charset="0"/>
              </a:rPr>
              <a:t>professionnalisante</a:t>
            </a:r>
            <a:r>
              <a:rPr lang="fr-FR" dirty="0">
                <a:latin typeface="Times New Roman" panose="02020603050405020304" pitchFamily="18" charset="0"/>
                <a:ea typeface="Times New Roman" panose="02020603050405020304" pitchFamily="18" charset="0"/>
              </a:rPr>
              <a:t> à la croisée des six spécialités </a:t>
            </a:r>
            <a:endParaRPr lang="fr-FR" dirty="0"/>
          </a:p>
        </p:txBody>
      </p:sp>
    </p:spTree>
    <p:extLst>
      <p:ext uri="{BB962C8B-B14F-4D97-AF65-F5344CB8AC3E}">
        <p14:creationId xmlns:p14="http://schemas.microsoft.com/office/powerpoint/2010/main" val="3251204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4079232599"/>
              </p:ext>
            </p:extLst>
          </p:nvPr>
        </p:nvGraphicFramePr>
        <p:xfrm>
          <a:off x="904173" y="876283"/>
          <a:ext cx="7180914" cy="2550310"/>
        </p:xfrm>
        <a:graphic>
          <a:graphicData uri="http://schemas.openxmlformats.org/presentationml/2006/ole">
            <mc:AlternateContent xmlns:mc="http://schemas.openxmlformats.org/markup-compatibility/2006">
              <mc:Choice xmlns:v="urn:schemas-microsoft-com:vml" Requires="v">
                <p:oleObj spid="_x0000_s1051" name="Document" r:id="rId4" imgW="6689343" imgH="2390231" progId="Word.Document.12">
                  <p:embed/>
                </p:oleObj>
              </mc:Choice>
              <mc:Fallback>
                <p:oleObj name="Document" r:id="rId4" imgW="6689343" imgH="2390231" progId="Word.Document.12">
                  <p:embed/>
                  <p:pic>
                    <p:nvPicPr>
                      <p:cNvPr id="0" name=""/>
                      <p:cNvPicPr/>
                      <p:nvPr/>
                    </p:nvPicPr>
                    <p:blipFill>
                      <a:blip r:embed="rId5"/>
                      <a:stretch>
                        <a:fillRect/>
                      </a:stretch>
                    </p:blipFill>
                    <p:spPr>
                      <a:xfrm>
                        <a:off x="904173" y="876283"/>
                        <a:ext cx="7180914" cy="2550310"/>
                      </a:xfrm>
                      <a:prstGeom prst="rect">
                        <a:avLst/>
                      </a:prstGeom>
                    </p:spPr>
                  </p:pic>
                </p:oleObj>
              </mc:Fallback>
            </mc:AlternateContent>
          </a:graphicData>
        </a:graphic>
      </p:graphicFrame>
      <p:sp>
        <p:nvSpPr>
          <p:cNvPr id="4" name="Rectangle 3"/>
          <p:cNvSpPr/>
          <p:nvPr/>
        </p:nvSpPr>
        <p:spPr>
          <a:xfrm>
            <a:off x="76634" y="73275"/>
            <a:ext cx="5775526" cy="369332"/>
          </a:xfrm>
          <a:prstGeom prst="rect">
            <a:avLst/>
          </a:prstGeom>
        </p:spPr>
        <p:txBody>
          <a:bodyPr wrap="square">
            <a:spAutoFit/>
          </a:bodyPr>
          <a:lstStyle/>
          <a:p>
            <a:pPr algn="ctr">
              <a:spcAft>
                <a:spcPts val="0"/>
              </a:spcAft>
            </a:pPr>
            <a:r>
              <a:rPr lang="fr-FR" b="1" dirty="0">
                <a:latin typeface="Calibri" panose="020F0502020204030204" pitchFamily="34" charset="0"/>
                <a:ea typeface="Calibri" panose="020F0502020204030204" pitchFamily="34" charset="0"/>
                <a:cs typeface="Arial" panose="020B0604020202020204" pitchFamily="34" charset="0"/>
              </a:rPr>
              <a:t>SÉQUENCE 7 – RÉALISATION D’UN DIAGNOSTIC SIMPLE</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8631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066" y="894575"/>
            <a:ext cx="3153069" cy="3659725"/>
          </a:xfrm>
          <a:prstGeom prst="rect">
            <a:avLst/>
          </a:prstGeom>
        </p:spPr>
      </p:pic>
      <p:sp>
        <p:nvSpPr>
          <p:cNvPr id="4" name="Rectangle 3"/>
          <p:cNvSpPr/>
          <p:nvPr/>
        </p:nvSpPr>
        <p:spPr>
          <a:xfrm>
            <a:off x="194732" y="-17617"/>
            <a:ext cx="5621867" cy="646331"/>
          </a:xfrm>
          <a:prstGeom prst="rect">
            <a:avLst/>
          </a:prstGeom>
        </p:spPr>
        <p:txBody>
          <a:bodyPr wrap="square">
            <a:spAutoFit/>
          </a:bodyPr>
          <a:lstStyle/>
          <a:p>
            <a:r>
              <a:rPr lang="fr-FR" dirty="0">
                <a:latin typeface="Times New Roman" panose="02020603050405020304" pitchFamily="18" charset="0"/>
                <a:ea typeface="Times New Roman" panose="02020603050405020304" pitchFamily="18" charset="0"/>
              </a:rPr>
              <a:t>Une seconde </a:t>
            </a:r>
            <a:r>
              <a:rPr lang="fr-FR" dirty="0" err="1">
                <a:latin typeface="Times New Roman" panose="02020603050405020304" pitchFamily="18" charset="0"/>
                <a:ea typeface="Times New Roman" panose="02020603050405020304" pitchFamily="18" charset="0"/>
              </a:rPr>
              <a:t>professionnalisante</a:t>
            </a:r>
            <a:r>
              <a:rPr lang="fr-FR" dirty="0">
                <a:latin typeface="Times New Roman" panose="02020603050405020304" pitchFamily="18" charset="0"/>
                <a:ea typeface="Times New Roman" panose="02020603050405020304" pitchFamily="18" charset="0"/>
              </a:rPr>
              <a:t> à la croisée des six spécialités </a:t>
            </a:r>
            <a:endParaRPr lang="fr-FR" dirty="0"/>
          </a:p>
        </p:txBody>
      </p:sp>
      <p:pic>
        <p:nvPicPr>
          <p:cNvPr id="5" name="Image 4"/>
          <p:cNvPicPr>
            <a:picLocks noChangeAspect="1"/>
          </p:cNvPicPr>
          <p:nvPr/>
        </p:nvPicPr>
        <p:blipFill>
          <a:blip r:embed="rId3"/>
          <a:stretch>
            <a:fillRect/>
          </a:stretch>
        </p:blipFill>
        <p:spPr>
          <a:xfrm>
            <a:off x="1802600" y="1318069"/>
            <a:ext cx="3080499" cy="3498778"/>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3637" y="1603747"/>
            <a:ext cx="2728585" cy="321310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7" name="Image 6"/>
          <p:cNvPicPr>
            <a:picLocks noChangeAspect="1"/>
          </p:cNvPicPr>
          <p:nvPr/>
        </p:nvPicPr>
        <p:blipFill>
          <a:blip r:embed="rId5"/>
          <a:stretch>
            <a:fillRect/>
          </a:stretch>
        </p:blipFill>
        <p:spPr>
          <a:xfrm>
            <a:off x="5803857" y="1730747"/>
            <a:ext cx="2665734" cy="3086100"/>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extLst>
      <p:ext uri="{BB962C8B-B14F-4D97-AF65-F5344CB8AC3E}">
        <p14:creationId xmlns:p14="http://schemas.microsoft.com/office/powerpoint/2010/main" val="389983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91070A-E4FA-CD49-985B-4E5C48E4E3F1}"/>
              </a:ext>
            </a:extLst>
          </p:cNvPr>
          <p:cNvSpPr txBox="1"/>
          <p:nvPr/>
        </p:nvSpPr>
        <p:spPr>
          <a:xfrm>
            <a:off x="1277391" y="1429407"/>
            <a:ext cx="6941452" cy="1138773"/>
          </a:xfrm>
          <a:prstGeom prst="rect">
            <a:avLst/>
          </a:prstGeom>
          <a:noFill/>
        </p:spPr>
        <p:txBody>
          <a:bodyPr wrap="none" rtlCol="0">
            <a:spAutoFit/>
          </a:bodyPr>
          <a:lstStyle/>
          <a:p>
            <a:r>
              <a:rPr lang="fr-FR" sz="2000" b="1" dirty="0"/>
              <a:t>Une seconde </a:t>
            </a:r>
            <a:r>
              <a:rPr lang="fr-FR" sz="2000" b="1" dirty="0" err="1" smtClean="0"/>
              <a:t>professionnalisante</a:t>
            </a:r>
            <a:r>
              <a:rPr lang="fr-FR" sz="2000" b="1" dirty="0" smtClean="0"/>
              <a:t> </a:t>
            </a:r>
            <a:r>
              <a:rPr lang="fr-FR" sz="2000" b="1" dirty="0"/>
              <a:t>à la croisée des six spécialités </a:t>
            </a:r>
            <a:endParaRPr lang="fr-FR" sz="2000" b="1" dirty="0" smtClean="0"/>
          </a:p>
          <a:p>
            <a:endParaRPr lang="fr-FR" sz="1200" b="1" dirty="0" smtClean="0"/>
          </a:p>
          <a:p>
            <a:r>
              <a:rPr lang="fr-FR" sz="1200" b="1" dirty="0" smtClean="0"/>
              <a:t>Philippe </a:t>
            </a:r>
            <a:r>
              <a:rPr lang="fr-FR" sz="1200" b="1" dirty="0"/>
              <a:t>CODEN, inspecteur de l’éducation nationale, académie de Rennes</a:t>
            </a:r>
          </a:p>
          <a:p>
            <a:r>
              <a:rPr lang="fr-FR" sz="1200" b="1" dirty="0"/>
              <a:t>Laurent MAR, enseignant au lycée des métiers Émile </a:t>
            </a:r>
            <a:r>
              <a:rPr lang="fr-FR" sz="1200" b="1" dirty="0" err="1"/>
              <a:t>Bejuit</a:t>
            </a:r>
            <a:r>
              <a:rPr lang="fr-FR" sz="1200" b="1" dirty="0"/>
              <a:t> de Bron, académie de Lyon  </a:t>
            </a:r>
          </a:p>
          <a:p>
            <a:r>
              <a:rPr lang="fr-FR" sz="1200" b="1" dirty="0"/>
              <a:t>Éric LE PENNEC, enseignant au lycée Henry Avril de Lamballe, académie de Rennes</a:t>
            </a:r>
          </a:p>
        </p:txBody>
      </p:sp>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346841" y="94593"/>
            <a:ext cx="2137124" cy="369332"/>
          </a:xfrm>
          <a:prstGeom prst="rect">
            <a:avLst/>
          </a:prstGeom>
          <a:noFill/>
        </p:spPr>
        <p:txBody>
          <a:bodyPr wrap="none" rtlCol="0">
            <a:spAutoFit/>
          </a:bodyPr>
          <a:lstStyle/>
          <a:p>
            <a:r>
              <a:rPr lang="fr-FR" b="1" dirty="0" smtClean="0"/>
              <a:t>La dimension métier</a:t>
            </a:r>
            <a:endParaRPr lang="fr-FR" b="1" dirty="0"/>
          </a:p>
        </p:txBody>
      </p:sp>
      <p:sp>
        <p:nvSpPr>
          <p:cNvPr id="3" name="ZoneTexte 2"/>
          <p:cNvSpPr txBox="1"/>
          <p:nvPr/>
        </p:nvSpPr>
        <p:spPr>
          <a:xfrm>
            <a:off x="2563940" y="1113221"/>
            <a:ext cx="4034822" cy="369332"/>
          </a:xfrm>
          <a:prstGeom prst="rect">
            <a:avLst/>
          </a:prstGeom>
          <a:noFill/>
        </p:spPr>
        <p:txBody>
          <a:bodyPr wrap="none" rtlCol="0">
            <a:spAutoFit/>
          </a:bodyPr>
          <a:lstStyle/>
          <a:p>
            <a:r>
              <a:rPr lang="fr-FR" b="1" dirty="0" smtClean="0"/>
              <a:t>Un métier à travers six environnements</a:t>
            </a:r>
            <a:endParaRPr lang="fr-FR" b="1" dirty="0"/>
          </a:p>
        </p:txBody>
      </p:sp>
      <p:pic>
        <p:nvPicPr>
          <p:cNvPr id="4" name="Image 3" descr="Une image contenant extérieur, charrette, garé&#10;&#10;Description générée automatiquement"/>
          <p:cNvPicPr/>
          <p:nvPr/>
        </p:nvPicPr>
        <p:blipFill>
          <a:blip r:embed="rId3" cstate="screen">
            <a:extLst>
              <a:ext uri="{28A0092B-C50C-407E-A947-70E740481C1C}">
                <a14:useLocalDpi xmlns:a14="http://schemas.microsoft.com/office/drawing/2010/main"/>
              </a:ext>
            </a:extLst>
          </a:blip>
          <a:stretch>
            <a:fillRect/>
          </a:stretch>
        </p:blipFill>
        <p:spPr>
          <a:xfrm>
            <a:off x="3240359" y="1766656"/>
            <a:ext cx="2047875" cy="1536065"/>
          </a:xfrm>
          <a:prstGeom prst="rect">
            <a:avLst/>
          </a:prstGeom>
        </p:spPr>
      </p:pic>
      <p:pic>
        <p:nvPicPr>
          <p:cNvPr id="5" name="Image 4" descr="Une image contenant personne, intérieur, garçon, jeune&#10;&#10;Description générée automatiquement"/>
          <p:cNvPicPr/>
          <p:nvPr/>
        </p:nvPicPr>
        <p:blipFill>
          <a:blip r:embed="rId4" cstate="screen">
            <a:extLst>
              <a:ext uri="{28A0092B-C50C-407E-A947-70E740481C1C}">
                <a14:useLocalDpi xmlns:a14="http://schemas.microsoft.com/office/drawing/2010/main"/>
              </a:ext>
            </a:extLst>
          </a:blip>
          <a:stretch>
            <a:fillRect/>
          </a:stretch>
        </p:blipFill>
        <p:spPr>
          <a:xfrm>
            <a:off x="5370149" y="1766656"/>
            <a:ext cx="2306320" cy="1536065"/>
          </a:xfrm>
          <a:prstGeom prst="rect">
            <a:avLst/>
          </a:prstGeom>
        </p:spPr>
      </p:pic>
      <p:pic>
        <p:nvPicPr>
          <p:cNvPr id="6" name="Image 5" descr="Une image contenant personne, garçon, charrette&#10;&#10;Description générée automatiquement"/>
          <p:cNvPicPr/>
          <p:nvPr/>
        </p:nvPicPr>
        <p:blipFill>
          <a:blip r:embed="rId5" cstate="screen">
            <a:extLst>
              <a:ext uri="{28A0092B-C50C-407E-A947-70E740481C1C}">
                <a14:useLocalDpi xmlns:a14="http://schemas.microsoft.com/office/drawing/2010/main"/>
              </a:ext>
            </a:extLst>
          </a:blip>
          <a:stretch>
            <a:fillRect/>
          </a:stretch>
        </p:blipFill>
        <p:spPr>
          <a:xfrm>
            <a:off x="840059" y="1766656"/>
            <a:ext cx="2306320" cy="1536065"/>
          </a:xfrm>
          <a:prstGeom prst="rect">
            <a:avLst/>
          </a:prstGeom>
        </p:spPr>
      </p:pic>
      <p:pic>
        <p:nvPicPr>
          <p:cNvPr id="7" name="Image 6" descr="Une image contenant voiture, personne, transport, camionnette&#10;&#10;Description générée automatiquement"/>
          <p:cNvPicPr/>
          <p:nvPr/>
        </p:nvPicPr>
        <p:blipFill>
          <a:blip r:embed="rId6" cstate="screen">
            <a:extLst>
              <a:ext uri="{28A0092B-C50C-407E-A947-70E740481C1C}">
                <a14:useLocalDpi xmlns:a14="http://schemas.microsoft.com/office/drawing/2010/main"/>
              </a:ext>
            </a:extLst>
          </a:blip>
          <a:stretch>
            <a:fillRect/>
          </a:stretch>
        </p:blipFill>
        <p:spPr>
          <a:xfrm>
            <a:off x="840059" y="3380826"/>
            <a:ext cx="2306320" cy="1531620"/>
          </a:xfrm>
          <a:prstGeom prst="rect">
            <a:avLst/>
          </a:prstGeom>
        </p:spPr>
      </p:pic>
      <p:pic>
        <p:nvPicPr>
          <p:cNvPr id="8" name="Image 7" descr="Une image contenant engin&#10;&#10;Description générée automatiquement"/>
          <p:cNvPicPr/>
          <p:nvPr/>
        </p:nvPicPr>
        <p:blipFill rotWithShape="1">
          <a:blip r:embed="rId7" cstate="screen">
            <a:extLst>
              <a:ext uri="{28A0092B-C50C-407E-A947-70E740481C1C}">
                <a14:useLocalDpi xmlns:a14="http://schemas.microsoft.com/office/drawing/2010/main"/>
              </a:ext>
            </a:extLst>
          </a:blip>
          <a:srcRect/>
          <a:stretch/>
        </p:blipFill>
        <p:spPr bwMode="auto">
          <a:xfrm>
            <a:off x="3240359" y="3380826"/>
            <a:ext cx="2047875" cy="1530985"/>
          </a:xfrm>
          <a:prstGeom prst="rect">
            <a:avLst/>
          </a:prstGeom>
          <a:ln>
            <a:noFill/>
          </a:ln>
          <a:extLst>
            <a:ext uri="{53640926-AAD7-44D8-BBD7-CCE9431645EC}">
              <a14:shadowObscured xmlns:a14="http://schemas.microsoft.com/office/drawing/2010/main"/>
            </a:ext>
          </a:extLst>
        </p:spPr>
      </p:pic>
      <p:pic>
        <p:nvPicPr>
          <p:cNvPr id="9" name="Image 8" descr="Une image contenant personne, homme, debout&#10;&#10;Description générée automatiquement"/>
          <p:cNvPicPr/>
          <p:nvPr/>
        </p:nvPicPr>
        <p:blipFill>
          <a:blip r:embed="rId8" cstate="screen">
            <a:extLst>
              <a:ext uri="{28A0092B-C50C-407E-A947-70E740481C1C}">
                <a14:useLocalDpi xmlns:a14="http://schemas.microsoft.com/office/drawing/2010/main"/>
              </a:ext>
            </a:extLst>
          </a:blip>
          <a:stretch>
            <a:fillRect/>
          </a:stretch>
        </p:blipFill>
        <p:spPr>
          <a:xfrm>
            <a:off x="5370149" y="3380826"/>
            <a:ext cx="2296160" cy="1530985"/>
          </a:xfrm>
          <a:prstGeom prst="rect">
            <a:avLst/>
          </a:prstGeom>
        </p:spPr>
      </p:pic>
    </p:spTree>
    <p:extLst>
      <p:ext uri="{BB962C8B-B14F-4D97-AF65-F5344CB8AC3E}">
        <p14:creationId xmlns:p14="http://schemas.microsoft.com/office/powerpoint/2010/main" val="23307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16" presetClass="entr" presetSubtype="37"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par>
                                <p:cTn id="11" presetID="16" presetClass="entr" presetSubtype="37"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par>
                                <p:cTn id="14" presetID="16" presetClass="entr" presetSubtype="37"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par>
                                <p:cTn id="20" presetID="16" presetClass="entr" presetSubtype="37"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FE7EAE-C43D-0949-8FAC-186D8B7B8A80}"/>
              </a:ext>
            </a:extLst>
          </p:cNvPr>
          <p:cNvSpPr txBox="1"/>
          <p:nvPr/>
        </p:nvSpPr>
        <p:spPr>
          <a:xfrm>
            <a:off x="346841" y="94593"/>
            <a:ext cx="4269439" cy="369332"/>
          </a:xfrm>
          <a:prstGeom prst="rect">
            <a:avLst/>
          </a:prstGeom>
          <a:noFill/>
        </p:spPr>
        <p:txBody>
          <a:bodyPr wrap="none" rtlCol="0">
            <a:spAutoFit/>
          </a:bodyPr>
          <a:lstStyle/>
          <a:p>
            <a:r>
              <a:rPr lang="fr-FR" b="1" dirty="0" smtClean="0"/>
              <a:t>La dimension métier à travers les activités</a:t>
            </a:r>
            <a:endParaRPr lang="fr-FR" b="1" dirty="0"/>
          </a:p>
        </p:txBody>
      </p:sp>
      <p:pic>
        <p:nvPicPr>
          <p:cNvPr id="4" name="Image 3"/>
          <p:cNvPicPr>
            <a:picLocks noChangeAspect="1"/>
          </p:cNvPicPr>
          <p:nvPr/>
        </p:nvPicPr>
        <p:blipFill>
          <a:blip r:embed="rId3"/>
          <a:stretch>
            <a:fillRect/>
          </a:stretch>
        </p:blipFill>
        <p:spPr>
          <a:xfrm>
            <a:off x="278551" y="1550339"/>
            <a:ext cx="1716529" cy="2364606"/>
          </a:xfrm>
          <a:prstGeom prst="rect">
            <a:avLst/>
          </a:prstGeom>
          <a:effectLst>
            <a:outerShdw blurRad="50800" dist="38100" dir="8100000" algn="tr" rotWithShape="0">
              <a:srgbClr val="8800D1">
                <a:alpha val="40000"/>
              </a:srgbClr>
            </a:outerShdw>
            <a:softEdge rad="0"/>
          </a:effectLst>
          <a:scene3d>
            <a:camera prst="orthographicFront"/>
            <a:lightRig rig="threePt" dir="t"/>
          </a:scene3d>
          <a:sp3d contourW="12700">
            <a:contourClr>
              <a:srgbClr val="8800D1"/>
            </a:contourClr>
          </a:sp3d>
        </p:spPr>
      </p:pic>
      <p:pic>
        <p:nvPicPr>
          <p:cNvPr id="5" name="Image 4"/>
          <p:cNvPicPr>
            <a:picLocks noChangeAspect="1"/>
          </p:cNvPicPr>
          <p:nvPr/>
        </p:nvPicPr>
        <p:blipFill>
          <a:blip r:embed="rId4"/>
          <a:stretch>
            <a:fillRect/>
          </a:stretch>
        </p:blipFill>
        <p:spPr>
          <a:xfrm>
            <a:off x="7043806" y="1550339"/>
            <a:ext cx="1475996" cy="2364606"/>
          </a:xfrm>
          <a:prstGeom prst="rect">
            <a:avLst/>
          </a:prstGeom>
          <a:effectLst>
            <a:outerShdw blurRad="50800" dist="38100" dir="10800000" algn="r" rotWithShape="0">
              <a:srgbClr val="7800FF">
                <a:alpha val="40000"/>
              </a:srgbClr>
            </a:outerShdw>
            <a:softEdge rad="12700"/>
          </a:effectLst>
          <a:scene3d>
            <a:camera prst="orthographicFront"/>
            <a:lightRig rig="threePt" dir="t"/>
          </a:scene3d>
          <a:sp3d extrusionH="76200" contourW="12700">
            <a:extrusionClr>
              <a:schemeClr val="bg1"/>
            </a:extrusionClr>
            <a:contourClr>
              <a:srgbClr val="8800D1"/>
            </a:contourClr>
          </a:sp3d>
        </p:spPr>
      </p:pic>
      <p:pic>
        <p:nvPicPr>
          <p:cNvPr id="6" name="Imag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0950" y="1550339"/>
            <a:ext cx="3575028" cy="3228921"/>
          </a:xfrm>
          <a:prstGeom prst="rect">
            <a:avLst/>
          </a:prstGeom>
        </p:spPr>
      </p:pic>
      <p:sp>
        <p:nvSpPr>
          <p:cNvPr id="8" name="Rectangle avec coins arrondis en diagonale 7"/>
          <p:cNvSpPr/>
          <p:nvPr/>
        </p:nvSpPr>
        <p:spPr>
          <a:xfrm>
            <a:off x="346841" y="4180114"/>
            <a:ext cx="1699673" cy="522515"/>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Activités, tâches</a:t>
            </a:r>
            <a:endParaRPr lang="fr-FR" dirty="0"/>
          </a:p>
        </p:txBody>
      </p:sp>
      <p:sp>
        <p:nvSpPr>
          <p:cNvPr id="9" name="Rectangle avec coins arrondis en diagonale 8"/>
          <p:cNvSpPr/>
          <p:nvPr/>
        </p:nvSpPr>
        <p:spPr>
          <a:xfrm>
            <a:off x="7178716" y="4180113"/>
            <a:ext cx="1699673" cy="522515"/>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Activités, tâches</a:t>
            </a:r>
            <a:endParaRPr lang="fr-FR" dirty="0"/>
          </a:p>
        </p:txBody>
      </p:sp>
      <p:sp>
        <p:nvSpPr>
          <p:cNvPr id="10" name="Flèche droite 9"/>
          <p:cNvSpPr/>
          <p:nvPr/>
        </p:nvSpPr>
        <p:spPr>
          <a:xfrm>
            <a:off x="2153124" y="4267200"/>
            <a:ext cx="537066" cy="2960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Flèche gauche 10"/>
          <p:cNvSpPr/>
          <p:nvPr/>
        </p:nvSpPr>
        <p:spPr>
          <a:xfrm>
            <a:off x="6446358" y="4267200"/>
            <a:ext cx="597446" cy="29609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8046" y="949234"/>
            <a:ext cx="1750423" cy="461665"/>
          </a:xfrm>
          <a:prstGeom prst="rect">
            <a:avLst/>
          </a:prstGeom>
          <a:noFill/>
        </p:spPr>
        <p:txBody>
          <a:bodyPr wrap="square" rtlCol="0">
            <a:spAutoFit/>
          </a:bodyPr>
          <a:lstStyle/>
          <a:p>
            <a:r>
              <a:rPr lang="fr-FR" sz="1200" b="1" dirty="0" smtClean="0">
                <a:solidFill>
                  <a:srgbClr val="7800FF"/>
                </a:solidFill>
              </a:rPr>
              <a:t>Référentiel maintenance des matériels</a:t>
            </a:r>
            <a:endParaRPr lang="fr-FR" sz="1200" b="1" dirty="0">
              <a:solidFill>
                <a:srgbClr val="7800FF"/>
              </a:solidFill>
            </a:endParaRPr>
          </a:p>
        </p:txBody>
      </p:sp>
      <p:sp>
        <p:nvSpPr>
          <p:cNvPr id="13" name="ZoneTexte 12"/>
          <p:cNvSpPr txBox="1"/>
          <p:nvPr/>
        </p:nvSpPr>
        <p:spPr>
          <a:xfrm>
            <a:off x="6906592" y="912546"/>
            <a:ext cx="1750423" cy="461665"/>
          </a:xfrm>
          <a:prstGeom prst="rect">
            <a:avLst/>
          </a:prstGeom>
          <a:noFill/>
        </p:spPr>
        <p:txBody>
          <a:bodyPr wrap="square" rtlCol="0">
            <a:spAutoFit/>
          </a:bodyPr>
          <a:lstStyle/>
          <a:p>
            <a:r>
              <a:rPr lang="fr-FR" sz="1200" b="1" dirty="0" smtClean="0">
                <a:solidFill>
                  <a:srgbClr val="7800FF"/>
                </a:solidFill>
              </a:rPr>
              <a:t>Référentiel maintenance des véhicules</a:t>
            </a:r>
            <a:endParaRPr lang="fr-FR" sz="1200" b="1" dirty="0">
              <a:solidFill>
                <a:srgbClr val="7800FF"/>
              </a:solidFill>
            </a:endParaRPr>
          </a:p>
        </p:txBody>
      </p:sp>
    </p:spTree>
    <p:extLst>
      <p:ext uri="{BB962C8B-B14F-4D97-AF65-F5344CB8AC3E}">
        <p14:creationId xmlns:p14="http://schemas.microsoft.com/office/powerpoint/2010/main" val="3725876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au 28">
            <a:extLst>
              <a:ext uri="{FF2B5EF4-FFF2-40B4-BE49-F238E27FC236}">
                <a16:creationId xmlns:a16="http://schemas.microsoft.com/office/drawing/2014/main" id="{AB7F2D09-FFDE-BA4A-AB92-D243B2696E48}"/>
              </a:ext>
            </a:extLst>
          </p:cNvPr>
          <p:cNvGraphicFramePr>
            <a:graphicFrameLocks noGrp="1"/>
          </p:cNvGraphicFramePr>
          <p:nvPr>
            <p:extLst>
              <p:ext uri="{D42A27DB-BD31-4B8C-83A1-F6EECF244321}">
                <p14:modId xmlns:p14="http://schemas.microsoft.com/office/powerpoint/2010/main" val="1270974520"/>
              </p:ext>
            </p:extLst>
          </p:nvPr>
        </p:nvGraphicFramePr>
        <p:xfrm>
          <a:off x="1148153" y="2244315"/>
          <a:ext cx="2593997" cy="2021682"/>
        </p:xfrm>
        <a:graphic>
          <a:graphicData uri="http://schemas.openxmlformats.org/drawingml/2006/table">
            <a:tbl>
              <a:tblPr/>
              <a:tblGrid>
                <a:gridCol w="2593997">
                  <a:extLst>
                    <a:ext uri="{9D8B030D-6E8A-4147-A177-3AD203B41FA5}">
                      <a16:colId xmlns:a16="http://schemas.microsoft.com/office/drawing/2014/main" val="2728982952"/>
                    </a:ext>
                  </a:extLst>
                </a:gridCol>
              </a:tblGrid>
              <a:tr h="304800">
                <a:tc>
                  <a:txBody>
                    <a:bodyPr/>
                    <a:lstStyle/>
                    <a:p>
                      <a:pPr algn="l" fontAlgn="ctr"/>
                      <a:r>
                        <a:rPr lang="fr-FR" sz="800" b="1" i="0" u="none" strike="noStrike">
                          <a:solidFill>
                            <a:srgbClr val="000000"/>
                          </a:solidFill>
                          <a:effectLst/>
                          <a:latin typeface="Calibri" panose="020F0502020204030204" pitchFamily="34" charset="0"/>
                        </a:rPr>
                        <a:t>C1.1 COLLECTER LES INFORMATIONS NÉCESSAIRES À SON INTERVENTION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769207091"/>
                  </a:ext>
                </a:extLst>
              </a:tr>
              <a:tr h="152400">
                <a:tc>
                  <a:txBody>
                    <a:bodyPr/>
                    <a:lstStyle/>
                    <a:p>
                      <a:pPr algn="l" fontAlgn="ctr"/>
                      <a:r>
                        <a:rPr lang="fr-FR" sz="800" b="1" i="0" u="none" strike="noStrike">
                          <a:solidFill>
                            <a:srgbClr val="000000"/>
                          </a:solidFill>
                          <a:effectLst/>
                          <a:latin typeface="Calibri" panose="020F0502020204030204" pitchFamily="34" charset="0"/>
                        </a:rPr>
                        <a:t>C1.2 COMMUNIQUER EN INTERNE ET AVEC LES TIERS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66739787"/>
                  </a:ext>
                </a:extLst>
              </a:tr>
              <a:tr h="132874">
                <a:tc>
                  <a:txBody>
                    <a:bodyPr/>
                    <a:lstStyle/>
                    <a:p>
                      <a:pPr algn="l" fontAlgn="ctr"/>
                      <a:r>
                        <a:rPr lang="fr-FR" sz="800" b="1" i="0" u="none" strike="noStrike">
                          <a:solidFill>
                            <a:srgbClr val="000000"/>
                          </a:solidFill>
                          <a:effectLst/>
                          <a:latin typeface="Calibri" panose="020F0502020204030204" pitchFamily="34" charset="0"/>
                        </a:rPr>
                        <a:t>C2.1 PREPARER SON INTERVENTION</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28480422"/>
                  </a:ext>
                </a:extLst>
              </a:tr>
              <a:tr h="258604">
                <a:tc>
                  <a:txBody>
                    <a:bodyPr/>
                    <a:lstStyle/>
                    <a:p>
                      <a:pPr algn="l" fontAlgn="ctr"/>
                      <a:r>
                        <a:rPr lang="fr-FR" sz="800" b="1" i="0" u="none" strike="noStrike">
                          <a:solidFill>
                            <a:srgbClr val="000000"/>
                          </a:solidFill>
                          <a:effectLst/>
                          <a:latin typeface="Calibri" panose="020F0502020204030204" pitchFamily="34" charset="0"/>
                        </a:rPr>
                        <a:t>C2.2 DIAGNOSTIQUER UN DYSFONCTIONNEMENT MECANIQUE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10414899"/>
                  </a:ext>
                </a:extLst>
              </a:tr>
              <a:tr h="152400">
                <a:tc>
                  <a:txBody>
                    <a:bodyPr/>
                    <a:lstStyle/>
                    <a:p>
                      <a:pPr algn="l" fontAlgn="ctr"/>
                      <a:r>
                        <a:rPr lang="fr-FR" sz="800" b="1" i="0" u="none" strike="noStrike">
                          <a:solidFill>
                            <a:srgbClr val="000000"/>
                          </a:solidFill>
                          <a:effectLst/>
                          <a:latin typeface="Calibri" panose="020F0502020204030204" pitchFamily="34" charset="0"/>
                        </a:rPr>
                        <a:t>C2.3 EFFECTUER LE DIAGNOSTIC D'UN SYSTEME PILOTE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662672858"/>
                  </a:ext>
                </a:extLst>
              </a:tr>
              <a:tr h="258604">
                <a:tc>
                  <a:txBody>
                    <a:bodyPr/>
                    <a:lstStyle/>
                    <a:p>
                      <a:pPr algn="l" fontAlgn="ctr"/>
                      <a:r>
                        <a:rPr lang="fr-FR" sz="800" b="1" i="0" u="none" strike="noStrike">
                          <a:solidFill>
                            <a:srgbClr val="000000"/>
                          </a:solidFill>
                          <a:effectLst/>
                          <a:latin typeface="Calibri" panose="020F0502020204030204" pitchFamily="34" charset="0"/>
                        </a:rPr>
                        <a:t>C3.1 REMETTRE EN CONFORMITE LES SYSTEMES, LES SOUS-ENSEMBLES, LES ELEMENTS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684899125"/>
                  </a:ext>
                </a:extLst>
              </a:tr>
              <a:tr h="152400">
                <a:tc>
                  <a:txBody>
                    <a:bodyPr/>
                    <a:lstStyle/>
                    <a:p>
                      <a:pPr algn="l" fontAlgn="ctr"/>
                      <a:r>
                        <a:rPr lang="fr-FR" sz="800" b="1" i="0" u="none" strike="noStrike">
                          <a:solidFill>
                            <a:srgbClr val="000000"/>
                          </a:solidFill>
                          <a:effectLst/>
                          <a:latin typeface="Calibri" panose="020F0502020204030204" pitchFamily="34" charset="0"/>
                        </a:rPr>
                        <a:t>C3.2 EFFECTUER LES MESURES SUR VEHICULE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2942232"/>
                  </a:ext>
                </a:extLst>
              </a:tr>
              <a:tr h="152400">
                <a:tc>
                  <a:txBody>
                    <a:bodyPr/>
                    <a:lstStyle/>
                    <a:p>
                      <a:pPr algn="l" fontAlgn="ctr"/>
                      <a:r>
                        <a:rPr lang="fr-FR" sz="800" b="1" i="0" u="none" strike="noStrike">
                          <a:solidFill>
                            <a:srgbClr val="000000"/>
                          </a:solidFill>
                          <a:effectLst/>
                          <a:latin typeface="Calibri" panose="020F0502020204030204" pitchFamily="34" charset="0"/>
                        </a:rPr>
                        <a:t>C3.3 EFFECTUER LES CONTRÔLES, LES ESSAIS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461250884"/>
                  </a:ext>
                </a:extLst>
              </a:tr>
              <a:tr h="152400">
                <a:tc>
                  <a:txBody>
                    <a:bodyPr/>
                    <a:lstStyle/>
                    <a:p>
                      <a:pPr algn="l" fontAlgn="ctr"/>
                      <a:r>
                        <a:rPr lang="fr-FR" sz="800" b="1" i="0" u="none" strike="noStrike">
                          <a:solidFill>
                            <a:srgbClr val="000000"/>
                          </a:solidFill>
                          <a:effectLst/>
                          <a:latin typeface="Calibri" panose="020F0502020204030204" pitchFamily="34" charset="0"/>
                        </a:rPr>
                        <a:t>C3.4 REGLER, PARAMETRER UN SYSTEME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978011302"/>
                  </a:ext>
                </a:extLst>
              </a:tr>
              <a:tr h="152400">
                <a:tc>
                  <a:txBody>
                    <a:bodyPr/>
                    <a:lstStyle/>
                    <a:p>
                      <a:pPr algn="l" fontAlgn="ctr"/>
                      <a:r>
                        <a:rPr lang="fr-FR" sz="800" b="1" i="0" u="none" strike="noStrike">
                          <a:solidFill>
                            <a:srgbClr val="000000"/>
                          </a:solidFill>
                          <a:effectLst/>
                          <a:latin typeface="Calibri" panose="020F0502020204030204" pitchFamily="34" charset="0"/>
                        </a:rPr>
                        <a:t>C3.5 PREPARER LE VEHICULE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6775304"/>
                  </a:ext>
                </a:extLst>
              </a:tr>
              <a:tr h="152400">
                <a:tc>
                  <a:txBody>
                    <a:bodyPr/>
                    <a:lstStyle/>
                    <a:p>
                      <a:pPr algn="l" fontAlgn="ctr"/>
                      <a:r>
                        <a:rPr lang="fr-FR" sz="800" b="1" i="0" u="none" strike="noStrike" dirty="0">
                          <a:solidFill>
                            <a:srgbClr val="000000"/>
                          </a:solidFill>
                          <a:effectLst/>
                          <a:latin typeface="Calibri" panose="020F0502020204030204" pitchFamily="34" charset="0"/>
                        </a:rPr>
                        <a:t>C3.6 GERER LE POSTE DE TRAVAIL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185679539"/>
                  </a:ext>
                </a:extLst>
              </a:tr>
            </a:tbl>
          </a:graphicData>
        </a:graphic>
      </p:graphicFrame>
      <p:graphicFrame>
        <p:nvGraphicFramePr>
          <p:cNvPr id="31" name="Tableau 30">
            <a:extLst>
              <a:ext uri="{FF2B5EF4-FFF2-40B4-BE49-F238E27FC236}">
                <a16:creationId xmlns:a16="http://schemas.microsoft.com/office/drawing/2014/main" id="{09C3714A-A2B0-EE43-B22E-09F2427526FB}"/>
              </a:ext>
            </a:extLst>
          </p:cNvPr>
          <p:cNvGraphicFramePr>
            <a:graphicFrameLocks noGrp="1"/>
          </p:cNvGraphicFramePr>
          <p:nvPr>
            <p:extLst>
              <p:ext uri="{D42A27DB-BD31-4B8C-83A1-F6EECF244321}">
                <p14:modId xmlns:p14="http://schemas.microsoft.com/office/powerpoint/2010/main" val="4059757803"/>
              </p:ext>
            </p:extLst>
          </p:nvPr>
        </p:nvGraphicFramePr>
        <p:xfrm>
          <a:off x="4366304" y="2244314"/>
          <a:ext cx="3172360" cy="2641283"/>
        </p:xfrm>
        <a:graphic>
          <a:graphicData uri="http://schemas.openxmlformats.org/drawingml/2006/table">
            <a:tbl>
              <a:tblPr/>
              <a:tblGrid>
                <a:gridCol w="3172360">
                  <a:extLst>
                    <a:ext uri="{9D8B030D-6E8A-4147-A177-3AD203B41FA5}">
                      <a16:colId xmlns:a16="http://schemas.microsoft.com/office/drawing/2014/main" val="3813918827"/>
                    </a:ext>
                  </a:extLst>
                </a:gridCol>
              </a:tblGrid>
              <a:tr h="258604">
                <a:tc>
                  <a:txBody>
                    <a:bodyPr/>
                    <a:lstStyle/>
                    <a:p>
                      <a:pPr algn="l" fontAlgn="ctr"/>
                      <a:r>
                        <a:rPr lang="fr-FR" sz="800" b="1" i="0" u="none" strike="noStrike">
                          <a:solidFill>
                            <a:srgbClr val="000000"/>
                          </a:solidFill>
                          <a:effectLst/>
                          <a:latin typeface="Calibri" panose="020F0502020204030204" pitchFamily="34" charset="0"/>
                        </a:rPr>
                        <a:t>C1.1 COLLECTER LES INFORMATIONS NÉCESSAIRES À SON INTERVENTION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45643335"/>
                  </a:ext>
                </a:extLst>
              </a:tr>
              <a:tr h="152400">
                <a:tc>
                  <a:txBody>
                    <a:bodyPr/>
                    <a:lstStyle/>
                    <a:p>
                      <a:pPr algn="l" fontAlgn="ctr"/>
                      <a:r>
                        <a:rPr lang="fr-FR" sz="800" b="1" i="0" u="none" strike="noStrike">
                          <a:solidFill>
                            <a:srgbClr val="000000"/>
                          </a:solidFill>
                          <a:effectLst/>
                          <a:latin typeface="Calibri" panose="020F0502020204030204" pitchFamily="34" charset="0"/>
                        </a:rPr>
                        <a:t>C1.2 ÉCOUTER ET DIALOGUER EN INTERNE OU AVEC UN TIERS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2999253890"/>
                  </a:ext>
                </a:extLst>
              </a:tr>
              <a:tr h="152400">
                <a:tc>
                  <a:txBody>
                    <a:bodyPr/>
                    <a:lstStyle/>
                    <a:p>
                      <a:pPr algn="l" fontAlgn="ctr"/>
                      <a:r>
                        <a:rPr lang="fr-FR" sz="800" b="1" i="0" u="none" strike="noStrike">
                          <a:solidFill>
                            <a:srgbClr val="000000"/>
                          </a:solidFill>
                          <a:effectLst/>
                          <a:latin typeface="Calibri" panose="020F0502020204030204" pitchFamily="34" charset="0"/>
                        </a:rPr>
                        <a:t>C2.1 CONSTATER ET IDENTIFIER L’ÉTAT DU SYSTÈME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853462116"/>
                  </a:ext>
                </a:extLst>
              </a:tr>
              <a:tr h="258604">
                <a:tc>
                  <a:txBody>
                    <a:bodyPr/>
                    <a:lstStyle/>
                    <a:p>
                      <a:pPr algn="l" fontAlgn="b"/>
                      <a:r>
                        <a:rPr lang="fr-FR" sz="800" b="1" i="0" u="none" strike="noStrike">
                          <a:solidFill>
                            <a:srgbClr val="000000"/>
                          </a:solidFill>
                          <a:effectLst/>
                          <a:latin typeface="Calibri" panose="020F0502020204030204" pitchFamily="34" charset="0"/>
                        </a:rPr>
                        <a:t>C2.2 ANALYSER LES ORGANISATIONS FONCTIONNELLE ET STRUCTURELLE D'UN SYSTÈME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444784745"/>
                  </a:ext>
                </a:extLst>
              </a:tr>
              <a:tr h="152400">
                <a:tc>
                  <a:txBody>
                    <a:bodyPr/>
                    <a:lstStyle/>
                    <a:p>
                      <a:pPr algn="l" fontAlgn="ctr"/>
                      <a:r>
                        <a:rPr lang="fr-FR" sz="800" b="1" i="0" u="none" strike="noStrike" dirty="0">
                          <a:solidFill>
                            <a:srgbClr val="000000"/>
                          </a:solidFill>
                          <a:effectLst/>
                          <a:latin typeface="Calibri" panose="020F0502020204030204" pitchFamily="34" charset="0"/>
                        </a:rPr>
                        <a:t>C2.3 ÉMETTRE ET VALIDER DES HYPOTHÈSES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943521356"/>
                  </a:ext>
                </a:extLst>
              </a:tr>
              <a:tr h="152400">
                <a:tc>
                  <a:txBody>
                    <a:bodyPr/>
                    <a:lstStyle/>
                    <a:p>
                      <a:pPr algn="l" fontAlgn="ctr"/>
                      <a:r>
                        <a:rPr lang="fr-FR" sz="800" b="1" i="0" u="none" strike="noStrike">
                          <a:solidFill>
                            <a:srgbClr val="000000"/>
                          </a:solidFill>
                          <a:effectLst/>
                          <a:latin typeface="Calibri" panose="020F0502020204030204" pitchFamily="34" charset="0"/>
                        </a:rPr>
                        <a:t>C2.4 IDENTIFIER UNE PROCÉDURE,  LES BESOINS QUI EN RÉSULTENT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60518481"/>
                  </a:ext>
                </a:extLst>
              </a:tr>
              <a:tr h="152400">
                <a:tc>
                  <a:txBody>
                    <a:bodyPr/>
                    <a:lstStyle/>
                    <a:p>
                      <a:pPr algn="l" fontAlgn="ctr"/>
                      <a:r>
                        <a:rPr lang="fr-FR" sz="800" b="1" i="0" u="none" strike="noStrike">
                          <a:solidFill>
                            <a:srgbClr val="000000"/>
                          </a:solidFill>
                          <a:effectLst/>
                          <a:latin typeface="Calibri" panose="020F0502020204030204" pitchFamily="34" charset="0"/>
                        </a:rPr>
                        <a:t>C2.5 ANALYSER LE COMPORTEMENT D'UN SYSTÈME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1879395"/>
                  </a:ext>
                </a:extLst>
              </a:tr>
              <a:tr h="152400">
                <a:tc>
                  <a:txBody>
                    <a:bodyPr/>
                    <a:lstStyle/>
                    <a:p>
                      <a:pPr algn="l" fontAlgn="ctr"/>
                      <a:r>
                        <a:rPr lang="fr-FR" sz="800" b="1" i="0" u="none" strike="noStrike">
                          <a:solidFill>
                            <a:srgbClr val="000000"/>
                          </a:solidFill>
                          <a:effectLst/>
                          <a:latin typeface="Calibri" panose="020F0502020204030204" pitchFamily="34" charset="0"/>
                        </a:rPr>
                        <a:t>C3.1 GÉRER LE POSTE DE TRAVAIL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1471403239"/>
                  </a:ext>
                </a:extLst>
              </a:tr>
              <a:tr h="152400">
                <a:tc>
                  <a:txBody>
                    <a:bodyPr/>
                    <a:lstStyle/>
                    <a:p>
                      <a:pPr algn="l" fontAlgn="ctr"/>
                      <a:r>
                        <a:rPr lang="fr-FR" sz="800" b="1" i="0" u="none" strike="noStrike">
                          <a:solidFill>
                            <a:srgbClr val="000000"/>
                          </a:solidFill>
                          <a:effectLst/>
                          <a:latin typeface="Calibri" panose="020F0502020204030204" pitchFamily="34" charset="0"/>
                        </a:rPr>
                        <a:t>C3.2 PLANIFIER ET GÉRER DES OPÉRATIONS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42644075"/>
                  </a:ext>
                </a:extLst>
              </a:tr>
              <a:tr h="152400">
                <a:tc>
                  <a:txBody>
                    <a:bodyPr/>
                    <a:lstStyle/>
                    <a:p>
                      <a:pPr algn="l" fontAlgn="ctr"/>
                      <a:r>
                        <a:rPr lang="fr-FR" sz="800" b="1" i="0" u="none" strike="noStrike">
                          <a:solidFill>
                            <a:srgbClr val="000000"/>
                          </a:solidFill>
                          <a:effectLst/>
                          <a:latin typeface="Calibri" panose="020F0502020204030204" pitchFamily="34" charset="0"/>
                        </a:rPr>
                        <a:t>C4.1 METTRE EN ŒUVRE LE SYSTÈME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447531685"/>
                  </a:ext>
                </a:extLst>
              </a:tr>
              <a:tr h="152400">
                <a:tc>
                  <a:txBody>
                    <a:bodyPr/>
                    <a:lstStyle/>
                    <a:p>
                      <a:pPr algn="l" fontAlgn="ctr"/>
                      <a:r>
                        <a:rPr lang="fr-FR" sz="800" b="1" i="0" u="none" strike="noStrike">
                          <a:solidFill>
                            <a:srgbClr val="000000"/>
                          </a:solidFill>
                          <a:effectLst/>
                          <a:latin typeface="Calibri" panose="020F0502020204030204" pitchFamily="34" charset="0"/>
                        </a:rPr>
                        <a:t>C4.2 EFFECTUER LES CONTRÔLES, LES MESURES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942152352"/>
                  </a:ext>
                </a:extLst>
              </a:tr>
              <a:tr h="152400">
                <a:tc>
                  <a:txBody>
                    <a:bodyPr/>
                    <a:lstStyle/>
                    <a:p>
                      <a:pPr algn="l" fontAlgn="ctr"/>
                      <a:r>
                        <a:rPr lang="fr-FR" sz="800" b="1" i="0" u="none" strike="noStrike">
                          <a:solidFill>
                            <a:srgbClr val="000000"/>
                          </a:solidFill>
                          <a:effectLst/>
                          <a:latin typeface="Calibri" panose="020F0502020204030204" pitchFamily="34" charset="0"/>
                        </a:rPr>
                        <a:t>C4.3 RÉGLER, CALIBRER, PARAMÉTRER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264997183"/>
                  </a:ext>
                </a:extLst>
              </a:tr>
              <a:tr h="152400">
                <a:tc>
                  <a:txBody>
                    <a:bodyPr/>
                    <a:lstStyle/>
                    <a:p>
                      <a:pPr algn="l" fontAlgn="ctr"/>
                      <a:r>
                        <a:rPr lang="fr-FR" sz="800" b="1" i="0" u="none" strike="noStrike">
                          <a:solidFill>
                            <a:srgbClr val="000000"/>
                          </a:solidFill>
                          <a:effectLst/>
                          <a:latin typeface="Calibri" panose="020F0502020204030204" pitchFamily="34" charset="0"/>
                        </a:rPr>
                        <a:t>C4.4 DÉPOSER, REPOSER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73981"/>
                  </a:ext>
                </a:extLst>
              </a:tr>
              <a:tr h="152400">
                <a:tc>
                  <a:txBody>
                    <a:bodyPr/>
                    <a:lstStyle/>
                    <a:p>
                      <a:pPr algn="l" fontAlgn="ctr"/>
                      <a:r>
                        <a:rPr lang="fr-FR" sz="800" b="1" i="0" u="none" strike="noStrike">
                          <a:solidFill>
                            <a:srgbClr val="000000"/>
                          </a:solidFill>
                          <a:effectLst/>
                          <a:latin typeface="Calibri" panose="020F0502020204030204" pitchFamily="34" charset="0"/>
                        </a:rPr>
                        <a:t>C4.5 DÉMONTER, REMONTER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73342069"/>
                  </a:ext>
                </a:extLst>
              </a:tr>
              <a:tr h="142875">
                <a:tc>
                  <a:txBody>
                    <a:bodyPr/>
                    <a:lstStyle/>
                    <a:p>
                      <a:pPr algn="l" fontAlgn="b"/>
                      <a:r>
                        <a:rPr lang="fr-FR" sz="800" b="1" i="0" u="none" strike="noStrike">
                          <a:solidFill>
                            <a:srgbClr val="000000"/>
                          </a:solidFill>
                          <a:effectLst/>
                          <a:latin typeface="Calibri" panose="020F0502020204030204" pitchFamily="34" charset="0"/>
                        </a:rPr>
                        <a:t>C4.6 RÉALISER DES OPÉRATIONS DE FABRICATION MÉCANIQUE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4504924"/>
                  </a:ext>
                </a:extLst>
              </a:tr>
              <a:tr h="152400">
                <a:tc>
                  <a:txBody>
                    <a:bodyPr/>
                    <a:lstStyle/>
                    <a:p>
                      <a:pPr algn="l" fontAlgn="ctr"/>
                      <a:r>
                        <a:rPr lang="fr-FR" sz="800" b="1" i="0" u="none" strike="noStrike" dirty="0">
                          <a:solidFill>
                            <a:srgbClr val="000000"/>
                          </a:solidFill>
                          <a:effectLst/>
                          <a:latin typeface="Calibri" panose="020F0502020204030204" pitchFamily="34" charset="0"/>
                        </a:rPr>
                        <a:t>C4.7 CONTRÔLER LA QUALITÉ DE SON INTERVENTION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0244691"/>
                  </a:ext>
                </a:extLst>
              </a:tr>
            </a:tbl>
          </a:graphicData>
        </a:graphic>
      </p:graphicFrame>
      <p:cxnSp>
        <p:nvCxnSpPr>
          <p:cNvPr id="47" name="Connecteur droit avec flèche 46">
            <a:extLst>
              <a:ext uri="{FF2B5EF4-FFF2-40B4-BE49-F238E27FC236}">
                <a16:creationId xmlns:a16="http://schemas.microsoft.com/office/drawing/2014/main" id="{5E05B68E-7D4E-0042-85E8-2892BA8632D9}"/>
              </a:ext>
            </a:extLst>
          </p:cNvPr>
          <p:cNvCxnSpPr/>
          <p:nvPr/>
        </p:nvCxnSpPr>
        <p:spPr>
          <a:xfrm>
            <a:off x="3796089" y="2398427"/>
            <a:ext cx="500865" cy="0"/>
          </a:xfrm>
          <a:prstGeom prst="straightConnector1">
            <a:avLst/>
          </a:prstGeom>
          <a:ln>
            <a:solidFill>
              <a:schemeClr val="accent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8" name="Connecteur droit avec flèche 47">
            <a:extLst>
              <a:ext uri="{FF2B5EF4-FFF2-40B4-BE49-F238E27FC236}">
                <a16:creationId xmlns:a16="http://schemas.microsoft.com/office/drawing/2014/main" id="{5FA1E8E4-F06F-F446-AC3E-CB04A0E68854}"/>
              </a:ext>
            </a:extLst>
          </p:cNvPr>
          <p:cNvCxnSpPr/>
          <p:nvPr/>
        </p:nvCxnSpPr>
        <p:spPr>
          <a:xfrm>
            <a:off x="3776824" y="2589783"/>
            <a:ext cx="5008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Connecteur droit avec flèche 48">
            <a:extLst>
              <a:ext uri="{FF2B5EF4-FFF2-40B4-BE49-F238E27FC236}">
                <a16:creationId xmlns:a16="http://schemas.microsoft.com/office/drawing/2014/main" id="{A4914D63-836B-3342-8EF4-89F6DD7C9885}"/>
              </a:ext>
            </a:extLst>
          </p:cNvPr>
          <p:cNvCxnSpPr>
            <a:cxnSpLocks/>
          </p:cNvCxnSpPr>
          <p:nvPr/>
        </p:nvCxnSpPr>
        <p:spPr>
          <a:xfrm flipV="1">
            <a:off x="3811499" y="2921166"/>
            <a:ext cx="493160" cy="82233"/>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1" name="Connecteur droit avec flèche 50">
            <a:extLst>
              <a:ext uri="{FF2B5EF4-FFF2-40B4-BE49-F238E27FC236}">
                <a16:creationId xmlns:a16="http://schemas.microsoft.com/office/drawing/2014/main" id="{7E8CC6B1-9AEC-2B43-BF5A-45FCC3F7BE2B}"/>
              </a:ext>
            </a:extLst>
          </p:cNvPr>
          <p:cNvCxnSpPr>
            <a:cxnSpLocks/>
          </p:cNvCxnSpPr>
          <p:nvPr/>
        </p:nvCxnSpPr>
        <p:spPr>
          <a:xfrm>
            <a:off x="3776824" y="2790129"/>
            <a:ext cx="520130" cy="465026"/>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onnecteur droit avec flèche 52">
            <a:extLst>
              <a:ext uri="{FF2B5EF4-FFF2-40B4-BE49-F238E27FC236}">
                <a16:creationId xmlns:a16="http://schemas.microsoft.com/office/drawing/2014/main" id="{5AA4EC15-95B0-BE4A-94F3-79768CF67025}"/>
              </a:ext>
            </a:extLst>
          </p:cNvPr>
          <p:cNvCxnSpPr>
            <a:cxnSpLocks/>
          </p:cNvCxnSpPr>
          <p:nvPr/>
        </p:nvCxnSpPr>
        <p:spPr>
          <a:xfrm>
            <a:off x="3776824" y="3391167"/>
            <a:ext cx="527835" cy="1048005"/>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Connecteur droit avec flèche 54">
            <a:extLst>
              <a:ext uri="{FF2B5EF4-FFF2-40B4-BE49-F238E27FC236}">
                <a16:creationId xmlns:a16="http://schemas.microsoft.com/office/drawing/2014/main" id="{DAFB4064-D1C8-6C46-ADB8-207E26C41E93}"/>
              </a:ext>
            </a:extLst>
          </p:cNvPr>
          <p:cNvCxnSpPr>
            <a:cxnSpLocks/>
          </p:cNvCxnSpPr>
          <p:nvPr/>
        </p:nvCxnSpPr>
        <p:spPr>
          <a:xfrm>
            <a:off x="3787099" y="3730215"/>
            <a:ext cx="490591" cy="184955"/>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onnecteur droit avec flèche 56">
            <a:extLst>
              <a:ext uri="{FF2B5EF4-FFF2-40B4-BE49-F238E27FC236}">
                <a16:creationId xmlns:a16="http://schemas.microsoft.com/office/drawing/2014/main" id="{B690F730-7186-6A4C-AA04-CF6BEE981987}"/>
              </a:ext>
            </a:extLst>
          </p:cNvPr>
          <p:cNvCxnSpPr>
            <a:cxnSpLocks/>
          </p:cNvCxnSpPr>
          <p:nvPr/>
        </p:nvCxnSpPr>
        <p:spPr>
          <a:xfrm flipV="1">
            <a:off x="3803794" y="3637788"/>
            <a:ext cx="473895" cy="539352"/>
          </a:xfrm>
          <a:prstGeom prst="straightConnector1">
            <a:avLst/>
          </a:prstGeom>
          <a:ln>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9" name="Connecteur droit avec flèche 58">
            <a:extLst>
              <a:ext uri="{FF2B5EF4-FFF2-40B4-BE49-F238E27FC236}">
                <a16:creationId xmlns:a16="http://schemas.microsoft.com/office/drawing/2014/main" id="{02FDF35A-BD22-0649-AC79-F495720B4E08}"/>
              </a:ext>
            </a:extLst>
          </p:cNvPr>
          <p:cNvCxnSpPr>
            <a:cxnSpLocks/>
          </p:cNvCxnSpPr>
          <p:nvPr/>
        </p:nvCxnSpPr>
        <p:spPr>
          <a:xfrm>
            <a:off x="3779393" y="3907464"/>
            <a:ext cx="525266" cy="269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E7FD9E27-F84B-A641-9CE5-EC4A77BC190E}"/>
              </a:ext>
            </a:extLst>
          </p:cNvPr>
          <p:cNvSpPr txBox="1"/>
          <p:nvPr/>
        </p:nvSpPr>
        <p:spPr>
          <a:xfrm>
            <a:off x="966085" y="4802693"/>
            <a:ext cx="5954009" cy="323165"/>
          </a:xfrm>
          <a:prstGeom prst="rect">
            <a:avLst/>
          </a:prstGeom>
          <a:noFill/>
        </p:spPr>
        <p:txBody>
          <a:bodyPr wrap="square" rtlCol="0">
            <a:spAutoFit/>
          </a:bodyPr>
          <a:lstStyle/>
          <a:p>
            <a:pPr algn="ctr"/>
            <a:r>
              <a:rPr lang="fr-FR" sz="1500" b="1" dirty="0">
                <a:solidFill>
                  <a:srgbClr val="7030A0"/>
                </a:solidFill>
              </a:rPr>
              <a:t>Croisement des Compétences pouvant être communes</a:t>
            </a:r>
          </a:p>
        </p:txBody>
      </p:sp>
      <p:cxnSp>
        <p:nvCxnSpPr>
          <p:cNvPr id="15" name="Connecteur droit avec flèche 14">
            <a:extLst>
              <a:ext uri="{FF2B5EF4-FFF2-40B4-BE49-F238E27FC236}">
                <a16:creationId xmlns:a16="http://schemas.microsoft.com/office/drawing/2014/main" id="{820A642E-DE63-4441-BA61-60F3B251F46D}"/>
              </a:ext>
            </a:extLst>
          </p:cNvPr>
          <p:cNvCxnSpPr>
            <a:cxnSpLocks/>
          </p:cNvCxnSpPr>
          <p:nvPr/>
        </p:nvCxnSpPr>
        <p:spPr>
          <a:xfrm flipV="1">
            <a:off x="3788383" y="3003399"/>
            <a:ext cx="508571" cy="571419"/>
          </a:xfrm>
          <a:prstGeom prst="straightConnector1">
            <a:avLst/>
          </a:prstGeom>
          <a:ln>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6" name="Image 15"/>
          <p:cNvPicPr>
            <a:picLocks noChangeAspect="1"/>
          </p:cNvPicPr>
          <p:nvPr/>
        </p:nvPicPr>
        <p:blipFill>
          <a:blip r:embed="rId3"/>
          <a:stretch>
            <a:fillRect/>
          </a:stretch>
        </p:blipFill>
        <p:spPr>
          <a:xfrm>
            <a:off x="5348080" y="1096454"/>
            <a:ext cx="776147" cy="1069181"/>
          </a:xfrm>
          <a:prstGeom prst="rect">
            <a:avLst/>
          </a:prstGeom>
          <a:effectLst>
            <a:outerShdw blurRad="50800" dist="38100" dir="8100000" algn="tr" rotWithShape="0">
              <a:srgbClr val="8800D1">
                <a:alpha val="40000"/>
              </a:srgbClr>
            </a:outerShdw>
            <a:softEdge rad="0"/>
          </a:effectLst>
          <a:scene3d>
            <a:camera prst="orthographicFront"/>
            <a:lightRig rig="threePt" dir="t"/>
          </a:scene3d>
          <a:sp3d contourW="12700">
            <a:contourClr>
              <a:srgbClr val="8800D1"/>
            </a:contourClr>
          </a:sp3d>
        </p:spPr>
      </p:pic>
      <p:pic>
        <p:nvPicPr>
          <p:cNvPr id="17" name="Image 16"/>
          <p:cNvPicPr>
            <a:picLocks noChangeAspect="1"/>
          </p:cNvPicPr>
          <p:nvPr/>
        </p:nvPicPr>
        <p:blipFill>
          <a:blip r:embed="rId4"/>
          <a:stretch>
            <a:fillRect/>
          </a:stretch>
        </p:blipFill>
        <p:spPr>
          <a:xfrm>
            <a:off x="1999329" y="1008720"/>
            <a:ext cx="709722" cy="1137004"/>
          </a:xfrm>
          <a:prstGeom prst="rect">
            <a:avLst/>
          </a:prstGeom>
          <a:effectLst>
            <a:outerShdw blurRad="50800" dist="38100" dir="10800000" algn="r" rotWithShape="0">
              <a:srgbClr val="7800FF">
                <a:alpha val="40000"/>
              </a:srgbClr>
            </a:outerShdw>
            <a:softEdge rad="12700"/>
          </a:effectLst>
          <a:scene3d>
            <a:camera prst="orthographicFront"/>
            <a:lightRig rig="threePt" dir="t"/>
          </a:scene3d>
          <a:sp3d extrusionH="76200" contourW="12700">
            <a:extrusionClr>
              <a:schemeClr val="bg1"/>
            </a:extrusionClr>
            <a:contourClr>
              <a:srgbClr val="8800D1"/>
            </a:contourClr>
          </a:sp3d>
        </p:spPr>
      </p:pic>
      <p:sp>
        <p:nvSpPr>
          <p:cNvPr id="18" name="Double flèche horizontale 17"/>
          <p:cNvSpPr/>
          <p:nvPr/>
        </p:nvSpPr>
        <p:spPr>
          <a:xfrm>
            <a:off x="3579233" y="1367054"/>
            <a:ext cx="1036799" cy="310114"/>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63FE7EAE-C43D-0949-8FAC-186D8B7B8A80}"/>
              </a:ext>
            </a:extLst>
          </p:cNvPr>
          <p:cNvSpPr txBox="1"/>
          <p:nvPr/>
        </p:nvSpPr>
        <p:spPr>
          <a:xfrm>
            <a:off x="346841" y="94593"/>
            <a:ext cx="4647811" cy="369332"/>
          </a:xfrm>
          <a:prstGeom prst="rect">
            <a:avLst/>
          </a:prstGeom>
          <a:noFill/>
        </p:spPr>
        <p:txBody>
          <a:bodyPr wrap="none" rtlCol="0">
            <a:spAutoFit/>
          </a:bodyPr>
          <a:lstStyle/>
          <a:p>
            <a:r>
              <a:rPr lang="fr-FR" b="1" dirty="0" smtClean="0"/>
              <a:t>La dimension métier à travers les compétences</a:t>
            </a:r>
            <a:endParaRPr lang="fr-FR" b="1" dirty="0"/>
          </a:p>
        </p:txBody>
      </p:sp>
    </p:spTree>
    <p:extLst>
      <p:ext uri="{BB962C8B-B14F-4D97-AF65-F5344CB8AC3E}">
        <p14:creationId xmlns:p14="http://schemas.microsoft.com/office/powerpoint/2010/main" val="2974988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872951" y="813405"/>
            <a:ext cx="3818661" cy="4283366"/>
          </a:xfrm>
          <a:prstGeom prst="rect">
            <a:avLst/>
          </a:prstGeom>
        </p:spPr>
      </p:pic>
      <p:sp>
        <p:nvSpPr>
          <p:cNvPr id="2" name="Accolade fermante 1"/>
          <p:cNvSpPr/>
          <p:nvPr/>
        </p:nvSpPr>
        <p:spPr>
          <a:xfrm>
            <a:off x="4172553" y="1287268"/>
            <a:ext cx="552090" cy="36475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38" name="Imag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229" y="1761423"/>
            <a:ext cx="3848169" cy="2336001"/>
          </a:xfrm>
          <a:prstGeom prst="rect">
            <a:avLst/>
          </a:prstGeom>
        </p:spPr>
      </p:pic>
      <p:sp>
        <p:nvSpPr>
          <p:cNvPr id="6" name="ZoneTexte 5">
            <a:extLst>
              <a:ext uri="{FF2B5EF4-FFF2-40B4-BE49-F238E27FC236}">
                <a16:creationId xmlns:a16="http://schemas.microsoft.com/office/drawing/2014/main" id="{63FE7EAE-C43D-0949-8FAC-186D8B7B8A80}"/>
              </a:ext>
            </a:extLst>
          </p:cNvPr>
          <p:cNvSpPr txBox="1"/>
          <p:nvPr/>
        </p:nvSpPr>
        <p:spPr>
          <a:xfrm>
            <a:off x="118241" y="50767"/>
            <a:ext cx="5747920" cy="369332"/>
          </a:xfrm>
          <a:prstGeom prst="rect">
            <a:avLst/>
          </a:prstGeom>
          <a:noFill/>
        </p:spPr>
        <p:txBody>
          <a:bodyPr wrap="none" rtlCol="0">
            <a:spAutoFit/>
          </a:bodyPr>
          <a:lstStyle/>
          <a:p>
            <a:r>
              <a:rPr lang="fr-FR" b="1" dirty="0" smtClean="0"/>
              <a:t>La dimension métier à travers les compétences communes</a:t>
            </a:r>
            <a:endParaRPr lang="fr-FR" b="1" dirty="0"/>
          </a:p>
        </p:txBody>
      </p:sp>
    </p:spTree>
    <p:extLst>
      <p:ext uri="{BB962C8B-B14F-4D97-AF65-F5344CB8AC3E}">
        <p14:creationId xmlns:p14="http://schemas.microsoft.com/office/powerpoint/2010/main" val="288705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8977" y="828637"/>
            <a:ext cx="4225023" cy="3962599"/>
          </a:xfrm>
          <a:prstGeom prst="rect">
            <a:avLst/>
          </a:prstGeom>
        </p:spPr>
      </p:pic>
      <p:pic>
        <p:nvPicPr>
          <p:cNvPr id="3" name="Image 2"/>
          <p:cNvPicPr>
            <a:picLocks noChangeAspect="1"/>
          </p:cNvPicPr>
          <p:nvPr/>
        </p:nvPicPr>
        <p:blipFill>
          <a:blip r:embed="rId3"/>
          <a:stretch>
            <a:fillRect/>
          </a:stretch>
        </p:blipFill>
        <p:spPr>
          <a:xfrm>
            <a:off x="137013" y="993099"/>
            <a:ext cx="3383573" cy="3798137"/>
          </a:xfrm>
          <a:prstGeom prst="rect">
            <a:avLst/>
          </a:prstGeom>
        </p:spPr>
      </p:pic>
      <p:sp>
        <p:nvSpPr>
          <p:cNvPr id="6" name="Accolade fermante 5"/>
          <p:cNvSpPr/>
          <p:nvPr/>
        </p:nvSpPr>
        <p:spPr>
          <a:xfrm>
            <a:off x="4051783" y="1143682"/>
            <a:ext cx="552090" cy="36475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a16="http://schemas.microsoft.com/office/drawing/2014/main" id="{63FE7EAE-C43D-0949-8FAC-186D8B7B8A80}"/>
              </a:ext>
            </a:extLst>
          </p:cNvPr>
          <p:cNvSpPr txBox="1"/>
          <p:nvPr/>
        </p:nvSpPr>
        <p:spPr>
          <a:xfrm>
            <a:off x="118241" y="50767"/>
            <a:ext cx="5747920" cy="369332"/>
          </a:xfrm>
          <a:prstGeom prst="rect">
            <a:avLst/>
          </a:prstGeom>
          <a:noFill/>
        </p:spPr>
        <p:txBody>
          <a:bodyPr wrap="none" rtlCol="0">
            <a:spAutoFit/>
          </a:bodyPr>
          <a:lstStyle/>
          <a:p>
            <a:r>
              <a:rPr lang="fr-FR" b="1" dirty="0" smtClean="0"/>
              <a:t>La dimension métier à travers les compétences communes</a:t>
            </a:r>
            <a:endParaRPr lang="fr-FR" b="1" dirty="0"/>
          </a:p>
        </p:txBody>
      </p:sp>
    </p:spTree>
    <p:extLst>
      <p:ext uri="{BB962C8B-B14F-4D97-AF65-F5344CB8AC3E}">
        <p14:creationId xmlns:p14="http://schemas.microsoft.com/office/powerpoint/2010/main" val="3867423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490" y="828638"/>
            <a:ext cx="4225023" cy="3759266"/>
          </a:xfrm>
          <a:prstGeom prst="rect">
            <a:avLst/>
          </a:prstGeom>
        </p:spPr>
      </p:pic>
      <p:pic>
        <p:nvPicPr>
          <p:cNvPr id="4" name="Image 3"/>
          <p:cNvPicPr>
            <a:picLocks noChangeAspect="1"/>
          </p:cNvPicPr>
          <p:nvPr/>
        </p:nvPicPr>
        <p:blipFill>
          <a:blip r:embed="rId3"/>
          <a:stretch>
            <a:fillRect/>
          </a:stretch>
        </p:blipFill>
        <p:spPr>
          <a:xfrm>
            <a:off x="6467299" y="916249"/>
            <a:ext cx="1165297" cy="1866855"/>
          </a:xfrm>
          <a:prstGeom prst="rect">
            <a:avLst/>
          </a:prstGeom>
          <a:effectLst>
            <a:outerShdw blurRad="50800" dist="38100" dir="10800000" algn="r" rotWithShape="0">
              <a:srgbClr val="7800FF">
                <a:alpha val="40000"/>
              </a:srgbClr>
            </a:outerShdw>
            <a:softEdge rad="12700"/>
          </a:effectLst>
          <a:scene3d>
            <a:camera prst="orthographicFront"/>
            <a:lightRig rig="threePt" dir="t"/>
          </a:scene3d>
          <a:sp3d extrusionH="76200" contourW="12700">
            <a:extrusionClr>
              <a:schemeClr val="bg1"/>
            </a:extrusionClr>
            <a:contourClr>
              <a:srgbClr val="8800D1"/>
            </a:contourClr>
          </a:sp3d>
        </p:spPr>
      </p:pic>
      <p:pic>
        <p:nvPicPr>
          <p:cNvPr id="5" name="Image 4"/>
          <p:cNvPicPr>
            <a:picLocks noChangeAspect="1"/>
          </p:cNvPicPr>
          <p:nvPr/>
        </p:nvPicPr>
        <p:blipFill>
          <a:blip r:embed="rId4"/>
          <a:stretch>
            <a:fillRect/>
          </a:stretch>
        </p:blipFill>
        <p:spPr>
          <a:xfrm>
            <a:off x="6467299" y="2944262"/>
            <a:ext cx="1193164" cy="1643642"/>
          </a:xfrm>
          <a:prstGeom prst="rect">
            <a:avLst/>
          </a:prstGeom>
          <a:effectLst>
            <a:outerShdw blurRad="50800" dist="38100" dir="8100000" algn="tr" rotWithShape="0">
              <a:srgbClr val="8800D1">
                <a:alpha val="40000"/>
              </a:srgbClr>
            </a:outerShdw>
            <a:softEdge rad="0"/>
          </a:effectLst>
          <a:scene3d>
            <a:camera prst="orthographicFront"/>
            <a:lightRig rig="threePt" dir="t"/>
          </a:scene3d>
          <a:sp3d contourW="12700">
            <a:contourClr>
              <a:srgbClr val="8800D1"/>
            </a:contourClr>
          </a:sp3d>
        </p:spPr>
      </p:pic>
      <p:sp>
        <p:nvSpPr>
          <p:cNvPr id="6" name="ZoneTexte 5">
            <a:extLst>
              <a:ext uri="{FF2B5EF4-FFF2-40B4-BE49-F238E27FC236}">
                <a16:creationId xmlns:a16="http://schemas.microsoft.com/office/drawing/2014/main" id="{057C357B-ED70-EA41-851A-3560D7654398}"/>
              </a:ext>
            </a:extLst>
          </p:cNvPr>
          <p:cNvSpPr txBox="1"/>
          <p:nvPr/>
        </p:nvSpPr>
        <p:spPr>
          <a:xfrm>
            <a:off x="346841" y="94593"/>
            <a:ext cx="2542427" cy="369332"/>
          </a:xfrm>
          <a:prstGeom prst="rect">
            <a:avLst/>
          </a:prstGeom>
          <a:noFill/>
        </p:spPr>
        <p:txBody>
          <a:bodyPr wrap="none" rtlCol="0">
            <a:spAutoFit/>
          </a:bodyPr>
          <a:lstStyle/>
          <a:p>
            <a:r>
              <a:rPr lang="fr-FR" dirty="0" smtClean="0"/>
              <a:t>Le parcours de formation</a:t>
            </a:r>
            <a:endParaRPr lang="fr-FR" dirty="0"/>
          </a:p>
        </p:txBody>
      </p:sp>
      <p:sp>
        <p:nvSpPr>
          <p:cNvPr id="7" name="Flèche droite rayée 6"/>
          <p:cNvSpPr/>
          <p:nvPr/>
        </p:nvSpPr>
        <p:spPr>
          <a:xfrm>
            <a:off x="1365618" y="4516342"/>
            <a:ext cx="2838615" cy="556590"/>
          </a:xfrm>
          <a:prstGeom prst="strip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Classe de seconde</a:t>
            </a:r>
            <a:endParaRPr lang="fr-FR" dirty="0"/>
          </a:p>
        </p:txBody>
      </p:sp>
      <p:sp>
        <p:nvSpPr>
          <p:cNvPr id="8" name="Flèche droite rayée 7"/>
          <p:cNvSpPr/>
          <p:nvPr/>
        </p:nvSpPr>
        <p:spPr>
          <a:xfrm>
            <a:off x="4789415" y="4516342"/>
            <a:ext cx="3943847" cy="556590"/>
          </a:xfrm>
          <a:prstGeom prst="strip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dirty="0" smtClean="0"/>
              <a:t>Classes de première et terminale</a:t>
            </a:r>
            <a:endParaRPr lang="fr-FR" dirty="0"/>
          </a:p>
        </p:txBody>
      </p:sp>
      <p:sp>
        <p:nvSpPr>
          <p:cNvPr id="2" name="Accolade fermante 1"/>
          <p:cNvSpPr/>
          <p:nvPr/>
        </p:nvSpPr>
        <p:spPr>
          <a:xfrm>
            <a:off x="4478867" y="1049867"/>
            <a:ext cx="389466" cy="3632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0" name="Connecteur droit avec flèche 9"/>
          <p:cNvCxnSpPr/>
          <p:nvPr/>
        </p:nvCxnSpPr>
        <p:spPr>
          <a:xfrm flipV="1">
            <a:off x="5014713" y="2218267"/>
            <a:ext cx="959452" cy="564837"/>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4984375" y="2865967"/>
            <a:ext cx="989790" cy="28182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5895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199759" y="1022981"/>
            <a:ext cx="4237087" cy="2322777"/>
          </a:xfrm>
          <a:prstGeom prst="rect">
            <a:avLst/>
          </a:prstGeom>
        </p:spPr>
      </p:pic>
      <p:sp>
        <p:nvSpPr>
          <p:cNvPr id="4" name="ZoneTexte 3"/>
          <p:cNvSpPr txBox="1"/>
          <p:nvPr/>
        </p:nvSpPr>
        <p:spPr>
          <a:xfrm>
            <a:off x="531522" y="3382861"/>
            <a:ext cx="8711575" cy="646331"/>
          </a:xfrm>
          <a:prstGeom prst="rect">
            <a:avLst/>
          </a:prstGeom>
          <a:noFill/>
        </p:spPr>
        <p:txBody>
          <a:bodyPr wrap="square" rtlCol="0">
            <a:spAutoFit/>
          </a:bodyPr>
          <a:lstStyle/>
          <a:p>
            <a:r>
              <a:rPr lang="fr-FR" dirty="0" smtClean="0"/>
              <a:t>Pour aider le jeune à construire son parcours et développer des compétences, multiplier des situations professionnelles ne suffit pas……</a:t>
            </a:r>
            <a:endParaRPr lang="fr-FR" dirty="0"/>
          </a:p>
        </p:txBody>
      </p:sp>
      <p:sp>
        <p:nvSpPr>
          <p:cNvPr id="5" name="Rectangle 4"/>
          <p:cNvSpPr/>
          <p:nvPr/>
        </p:nvSpPr>
        <p:spPr>
          <a:xfrm>
            <a:off x="103367" y="111470"/>
            <a:ext cx="6098650" cy="338554"/>
          </a:xfrm>
          <a:prstGeom prst="rect">
            <a:avLst/>
          </a:prstGeom>
        </p:spPr>
        <p:txBody>
          <a:bodyPr wrap="square">
            <a:spAutoFit/>
          </a:bodyPr>
          <a:lstStyle/>
          <a:p>
            <a:r>
              <a:rPr lang="fr-FR" sz="1600" dirty="0">
                <a:latin typeface="Times New Roman" panose="02020603050405020304" pitchFamily="18" charset="0"/>
                <a:ea typeface="Times New Roman" panose="02020603050405020304" pitchFamily="18" charset="0"/>
              </a:rPr>
              <a:t>Une seconde </a:t>
            </a:r>
            <a:r>
              <a:rPr lang="fr-FR" sz="1600" dirty="0" err="1">
                <a:latin typeface="Times New Roman" panose="02020603050405020304" pitchFamily="18" charset="0"/>
                <a:ea typeface="Times New Roman" panose="02020603050405020304" pitchFamily="18" charset="0"/>
              </a:rPr>
              <a:t>professionnalisante</a:t>
            </a:r>
            <a:r>
              <a:rPr lang="fr-FR" sz="1600" dirty="0">
                <a:latin typeface="Times New Roman" panose="02020603050405020304" pitchFamily="18" charset="0"/>
                <a:ea typeface="Times New Roman" panose="02020603050405020304" pitchFamily="18" charset="0"/>
              </a:rPr>
              <a:t> à la croisée des six spécialités </a:t>
            </a:r>
            <a:endParaRPr lang="fr-FR" sz="1600" dirty="0"/>
          </a:p>
        </p:txBody>
      </p:sp>
    </p:spTree>
    <p:extLst>
      <p:ext uri="{BB962C8B-B14F-4D97-AF65-F5344CB8AC3E}">
        <p14:creationId xmlns:p14="http://schemas.microsoft.com/office/powerpoint/2010/main" val="855361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Props1.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3.xml><?xml version="1.0" encoding="utf-8"?>
<ds:datastoreItem xmlns:ds="http://schemas.openxmlformats.org/officeDocument/2006/customXml" ds:itemID="{FA2790E1-966A-497A-ABBD-24ECAA34A18E}">
  <ds:schemaRef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purl.org/dc/dcmitype/"/>
    <ds:schemaRef ds:uri="d9b8819f-644e-4e2e-bf09-8a76532e681c"/>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7912</TotalTime>
  <Words>1034</Words>
  <Application>Microsoft Office PowerPoint</Application>
  <PresentationFormat>Affichage à l'écran (16:9)</PresentationFormat>
  <Paragraphs>122</Paragraphs>
  <Slides>14</Slides>
  <Notes>8</Notes>
  <HiddenSlides>0</HiddenSlides>
  <MMClips>0</MMClips>
  <ScaleCrop>false</ScaleCrop>
  <HeadingPairs>
    <vt:vector size="8" baseType="variant">
      <vt:variant>
        <vt:lpstr>Polices utilisées</vt:lpstr>
      </vt:variant>
      <vt:variant>
        <vt:i4>7</vt:i4>
      </vt:variant>
      <vt:variant>
        <vt:lpstr>Thème</vt:lpstr>
      </vt:variant>
      <vt:variant>
        <vt:i4>4</vt:i4>
      </vt:variant>
      <vt:variant>
        <vt:lpstr>Serveurs OLE incorporés</vt:lpstr>
      </vt:variant>
      <vt:variant>
        <vt:i4>1</vt:i4>
      </vt:variant>
      <vt:variant>
        <vt:lpstr>Titres des diapositives</vt:lpstr>
      </vt:variant>
      <vt:variant>
        <vt:i4>14</vt:i4>
      </vt:variant>
    </vt:vector>
  </HeadingPairs>
  <TitlesOfParts>
    <vt:vector size="26" baseType="lpstr">
      <vt:lpstr>Arial</vt:lpstr>
      <vt:lpstr>Arial Italic</vt:lpstr>
      <vt:lpstr>Calibri</vt:lpstr>
      <vt:lpstr>Times</vt:lpstr>
      <vt:lpstr>Times New Roman</vt:lpstr>
      <vt:lpstr>Verdana</vt:lpstr>
      <vt:lpstr>Wingdings</vt:lpstr>
      <vt:lpstr>page de presentation et de partie</vt:lpstr>
      <vt:lpstr>2_page de presentation et de partie</vt:lpstr>
      <vt:lpstr>1_page de presentation et de partie</vt:lpstr>
      <vt:lpstr>3_page de presentation et de partie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Administrateur MEN</dc:creator>
  <cp:lastModifiedBy>pcoden1</cp:lastModifiedBy>
  <cp:revision>231</cp:revision>
  <cp:lastPrinted>2021-05-12T13:58:28Z</cp:lastPrinted>
  <dcterms:created xsi:type="dcterms:W3CDTF">2015-02-04T10:43:31Z</dcterms:created>
  <dcterms:modified xsi:type="dcterms:W3CDTF">2021-05-16T11:06:12Z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