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6" r:id="rId2"/>
    <p:sldMasterId id="2147483699" r:id="rId3"/>
    <p:sldMasterId id="2147483702" r:id="rId4"/>
  </p:sldMasterIdLst>
  <p:notesMasterIdLst>
    <p:notesMasterId r:id="rId22"/>
  </p:notesMasterIdLst>
  <p:handoutMasterIdLst>
    <p:handoutMasterId r:id="rId23"/>
  </p:handoutMasterIdLst>
  <p:sldIdLst>
    <p:sldId id="271" r:id="rId5"/>
    <p:sldId id="278" r:id="rId6"/>
    <p:sldId id="279" r:id="rId7"/>
    <p:sldId id="259" r:id="rId8"/>
    <p:sldId id="286" r:id="rId9"/>
    <p:sldId id="287" r:id="rId10"/>
    <p:sldId id="357" r:id="rId11"/>
    <p:sldId id="284" r:id="rId12"/>
    <p:sldId id="315" r:id="rId13"/>
    <p:sldId id="355" r:id="rId14"/>
    <p:sldId id="356" r:id="rId15"/>
    <p:sldId id="342" r:id="rId16"/>
    <p:sldId id="337" r:id="rId17"/>
    <p:sldId id="281" r:id="rId18"/>
    <p:sldId id="288" r:id="rId19"/>
    <p:sldId id="282" r:id="rId20"/>
    <p:sldId id="359" r:id="rId21"/>
  </p:sldIdLst>
  <p:sldSz cx="12192000" cy="6858000"/>
  <p:notesSz cx="6858000" cy="9144000"/>
  <p:defaultText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D748"/>
    <a:srgbClr val="B8D24C"/>
    <a:srgbClr val="222750"/>
    <a:srgbClr val="009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376" autoAdjust="0"/>
  </p:normalViewPr>
  <p:slideViewPr>
    <p:cSldViewPr snapToGrid="0" snapToObjects="1">
      <p:cViewPr varScale="1">
        <p:scale>
          <a:sx n="91" d="100"/>
          <a:sy n="91" d="100"/>
        </p:scale>
        <p:origin x="1296" y="96"/>
      </p:cViewPr>
      <p:guideLst/>
    </p:cSldViewPr>
  </p:slideViewPr>
  <p:notesTextViewPr>
    <p:cViewPr>
      <p:scale>
        <a:sx n="1" d="1"/>
        <a:sy n="1" d="1"/>
      </p:scale>
      <p:origin x="0" y="0"/>
    </p:cViewPr>
  </p:notesTextViewPr>
  <p:notesViewPr>
    <p:cSldViewPr snapToGrid="0" snapToObjects="1">
      <p:cViewPr varScale="1">
        <p:scale>
          <a:sx n="59" d="100"/>
          <a:sy n="59" d="100"/>
        </p:scale>
        <p:origin x="19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ombauj\Desktop\prospective%20motorisation\Graphiques%20Autofocus%20VEB.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ombauj\Desktop\Prospective%202030\Sc&#233;narios%202030.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gombauj\Desktop\Prospective%202030\Sc&#233;narios%20203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gombauj\Desktop\Prospective%202030\Sc&#233;narios%202030.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baseline="0" dirty="0">
                <a:effectLst/>
              </a:rPr>
              <a:t>Evolution du chiffre d’affaires de l'après-vente VL liée aux changements de motorisation</a:t>
            </a:r>
            <a:endParaRPr lang="fr-FR" sz="14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'Valeur totale'!$A$23</c:f>
              <c:strCache>
                <c:ptCount val="1"/>
                <c:pt idx="0">
                  <c:v>Gazole</c:v>
                </c:pt>
              </c:strCache>
            </c:strRef>
          </c:tx>
          <c:spPr>
            <a:solidFill>
              <a:schemeClr val="bg2">
                <a:lumMod val="90000"/>
              </a:schemeClr>
            </a:solidFill>
            <a:ln>
              <a:noFill/>
            </a:ln>
            <a:effectLst/>
          </c:spPr>
          <c:invertIfNegative val="0"/>
          <c:cat>
            <c:strRef>
              <c:f>'Valeur totale'!$B$2:$E$2</c:f>
              <c:strCache>
                <c:ptCount val="4"/>
                <c:pt idx="0">
                  <c:v>2020</c:v>
                </c:pt>
                <c:pt idx="1">
                  <c:v>2036 - Bas</c:v>
                </c:pt>
                <c:pt idx="2">
                  <c:v>2036 - Moyen</c:v>
                </c:pt>
                <c:pt idx="3">
                  <c:v>2036 - Haut</c:v>
                </c:pt>
              </c:strCache>
            </c:strRef>
          </c:cat>
          <c:val>
            <c:numRef>
              <c:f>'Valeur totale'!$B$23:$E$23</c:f>
              <c:numCache>
                <c:formatCode>_-* #,##0_-;\-* #,##0_-;_-* "-"??_-;_-@_-</c:formatCode>
                <c:ptCount val="4"/>
                <c:pt idx="0">
                  <c:v>33554971206.719501</c:v>
                </c:pt>
                <c:pt idx="1">
                  <c:v>23526792900.635162</c:v>
                </c:pt>
                <c:pt idx="2">
                  <c:v>16059734645.344681</c:v>
                </c:pt>
                <c:pt idx="3">
                  <c:v>15172031772.38316</c:v>
                </c:pt>
              </c:numCache>
            </c:numRef>
          </c:val>
          <c:extLst>
            <c:ext xmlns:c16="http://schemas.microsoft.com/office/drawing/2014/chart" uri="{C3380CC4-5D6E-409C-BE32-E72D297353CC}">
              <c16:uniqueId val="{00000000-4202-4BAC-83BE-866F1B825342}"/>
            </c:ext>
          </c:extLst>
        </c:ser>
        <c:ser>
          <c:idx val="1"/>
          <c:order val="1"/>
          <c:tx>
            <c:strRef>
              <c:f>'Valeur totale'!$A$24</c:f>
              <c:strCache>
                <c:ptCount val="1"/>
                <c:pt idx="0">
                  <c:v>Essence</c:v>
                </c:pt>
              </c:strCache>
            </c:strRef>
          </c:tx>
          <c:spPr>
            <a:solidFill>
              <a:schemeClr val="accent5"/>
            </a:solidFill>
            <a:ln>
              <a:noFill/>
            </a:ln>
            <a:effectLst/>
          </c:spPr>
          <c:invertIfNegative val="0"/>
          <c:cat>
            <c:strRef>
              <c:f>'Valeur totale'!$B$2:$E$2</c:f>
              <c:strCache>
                <c:ptCount val="4"/>
                <c:pt idx="0">
                  <c:v>2020</c:v>
                </c:pt>
                <c:pt idx="1">
                  <c:v>2036 - Bas</c:v>
                </c:pt>
                <c:pt idx="2">
                  <c:v>2036 - Moyen</c:v>
                </c:pt>
                <c:pt idx="3">
                  <c:v>2036 - Haut</c:v>
                </c:pt>
              </c:strCache>
            </c:strRef>
          </c:cat>
          <c:val>
            <c:numRef>
              <c:f>'Valeur totale'!$B$24:$E$24</c:f>
              <c:numCache>
                <c:formatCode>_-* #,##0_-;\-* #,##0_-;_-* "-"??_-;_-@_-</c:formatCode>
                <c:ptCount val="4"/>
                <c:pt idx="0">
                  <c:v>12820757580.851048</c:v>
                </c:pt>
                <c:pt idx="1">
                  <c:v>13906907282.984972</c:v>
                </c:pt>
                <c:pt idx="2">
                  <c:v>17420928560.828777</c:v>
                </c:pt>
                <c:pt idx="3">
                  <c:v>14146132004.60251</c:v>
                </c:pt>
              </c:numCache>
            </c:numRef>
          </c:val>
          <c:extLst>
            <c:ext xmlns:c16="http://schemas.microsoft.com/office/drawing/2014/chart" uri="{C3380CC4-5D6E-409C-BE32-E72D297353CC}">
              <c16:uniqueId val="{00000001-4202-4BAC-83BE-866F1B825342}"/>
            </c:ext>
          </c:extLst>
        </c:ser>
        <c:ser>
          <c:idx val="2"/>
          <c:order val="2"/>
          <c:tx>
            <c:strRef>
              <c:f>'Valeur totale'!$A$25</c:f>
              <c:strCache>
                <c:ptCount val="1"/>
                <c:pt idx="0">
                  <c:v>Hybride</c:v>
                </c:pt>
              </c:strCache>
            </c:strRef>
          </c:tx>
          <c:spPr>
            <a:solidFill>
              <a:schemeClr val="accent4"/>
            </a:solidFill>
            <a:ln>
              <a:noFill/>
            </a:ln>
            <a:effectLst/>
          </c:spPr>
          <c:invertIfNegative val="0"/>
          <c:cat>
            <c:strRef>
              <c:f>'Valeur totale'!$B$2:$E$2</c:f>
              <c:strCache>
                <c:ptCount val="4"/>
                <c:pt idx="0">
                  <c:v>2020</c:v>
                </c:pt>
                <c:pt idx="1">
                  <c:v>2036 - Bas</c:v>
                </c:pt>
                <c:pt idx="2">
                  <c:v>2036 - Moyen</c:v>
                </c:pt>
                <c:pt idx="3">
                  <c:v>2036 - Haut</c:v>
                </c:pt>
              </c:strCache>
            </c:strRef>
          </c:cat>
          <c:val>
            <c:numRef>
              <c:f>'Valeur totale'!$B$25:$E$25</c:f>
              <c:numCache>
                <c:formatCode>_-* #,##0_-;\-* #,##0_-;_-* "-"??_-;_-@_-</c:formatCode>
                <c:ptCount val="4"/>
                <c:pt idx="0">
                  <c:v>425960790.15476578</c:v>
                </c:pt>
                <c:pt idx="1">
                  <c:v>3740850790.6139889</c:v>
                </c:pt>
                <c:pt idx="2">
                  <c:v>1812890816.7775822</c:v>
                </c:pt>
                <c:pt idx="3">
                  <c:v>1775314447.9981818</c:v>
                </c:pt>
              </c:numCache>
            </c:numRef>
          </c:val>
          <c:extLst>
            <c:ext xmlns:c16="http://schemas.microsoft.com/office/drawing/2014/chart" uri="{C3380CC4-5D6E-409C-BE32-E72D297353CC}">
              <c16:uniqueId val="{00000002-4202-4BAC-83BE-866F1B825342}"/>
            </c:ext>
          </c:extLst>
        </c:ser>
        <c:ser>
          <c:idx val="3"/>
          <c:order val="3"/>
          <c:tx>
            <c:strRef>
              <c:f>'Valeur totale'!$A$26</c:f>
              <c:strCache>
                <c:ptCount val="1"/>
                <c:pt idx="0">
                  <c:v>Hybride rechargeable</c:v>
                </c:pt>
              </c:strCache>
            </c:strRef>
          </c:tx>
          <c:spPr>
            <a:solidFill>
              <a:schemeClr val="accent6">
                <a:lumMod val="40000"/>
                <a:lumOff val="60000"/>
              </a:schemeClr>
            </a:solidFill>
            <a:ln>
              <a:noFill/>
            </a:ln>
            <a:effectLst/>
          </c:spPr>
          <c:invertIfNegative val="0"/>
          <c:cat>
            <c:strRef>
              <c:f>'Valeur totale'!$B$2:$E$2</c:f>
              <c:strCache>
                <c:ptCount val="4"/>
                <c:pt idx="0">
                  <c:v>2020</c:v>
                </c:pt>
                <c:pt idx="1">
                  <c:v>2036 - Bas</c:v>
                </c:pt>
                <c:pt idx="2">
                  <c:v>2036 - Moyen</c:v>
                </c:pt>
                <c:pt idx="3">
                  <c:v>2036 - Haut</c:v>
                </c:pt>
              </c:strCache>
            </c:strRef>
          </c:cat>
          <c:val>
            <c:numRef>
              <c:f>'Valeur totale'!$B$26:$E$26</c:f>
              <c:numCache>
                <c:formatCode>_-* #,##0_-;\-* #,##0_-;_-* "-"??_-;_-@_-</c:formatCode>
                <c:ptCount val="4"/>
                <c:pt idx="0">
                  <c:v>41455124.4789</c:v>
                </c:pt>
                <c:pt idx="1">
                  <c:v>2607991887.8332715</c:v>
                </c:pt>
                <c:pt idx="2">
                  <c:v>2720688141.476871</c:v>
                </c:pt>
                <c:pt idx="3">
                  <c:v>2266161764.2637362</c:v>
                </c:pt>
              </c:numCache>
            </c:numRef>
          </c:val>
          <c:extLst>
            <c:ext xmlns:c16="http://schemas.microsoft.com/office/drawing/2014/chart" uri="{C3380CC4-5D6E-409C-BE32-E72D297353CC}">
              <c16:uniqueId val="{00000003-4202-4BAC-83BE-866F1B825342}"/>
            </c:ext>
          </c:extLst>
        </c:ser>
        <c:ser>
          <c:idx val="4"/>
          <c:order val="4"/>
          <c:tx>
            <c:strRef>
              <c:f>'Valeur totale'!$A$27</c:f>
              <c:strCache>
                <c:ptCount val="1"/>
                <c:pt idx="0">
                  <c:v>Electricité</c:v>
                </c:pt>
              </c:strCache>
            </c:strRef>
          </c:tx>
          <c:spPr>
            <a:solidFill>
              <a:schemeClr val="accent6"/>
            </a:solidFill>
            <a:ln>
              <a:noFill/>
            </a:ln>
            <a:effectLst/>
          </c:spPr>
          <c:invertIfNegative val="0"/>
          <c:cat>
            <c:strRef>
              <c:f>'Valeur totale'!$B$2:$E$2</c:f>
              <c:strCache>
                <c:ptCount val="4"/>
                <c:pt idx="0">
                  <c:v>2020</c:v>
                </c:pt>
                <c:pt idx="1">
                  <c:v>2036 - Bas</c:v>
                </c:pt>
                <c:pt idx="2">
                  <c:v>2036 - Moyen</c:v>
                </c:pt>
                <c:pt idx="3">
                  <c:v>2036 - Haut</c:v>
                </c:pt>
              </c:strCache>
            </c:strRef>
          </c:cat>
          <c:val>
            <c:numRef>
              <c:f>'Valeur totale'!$B$27:$E$27</c:f>
              <c:numCache>
                <c:formatCode>_-* #,##0_-;\-* #,##0_-;_-* "-"??_-;_-@_-</c:formatCode>
                <c:ptCount val="4"/>
                <c:pt idx="0">
                  <c:v>83745530.462808803</c:v>
                </c:pt>
                <c:pt idx="1">
                  <c:v>2815779313.5817175</c:v>
                </c:pt>
                <c:pt idx="2">
                  <c:v>5920871699.4937162</c:v>
                </c:pt>
                <c:pt idx="3">
                  <c:v>8936018245.7209167</c:v>
                </c:pt>
              </c:numCache>
            </c:numRef>
          </c:val>
          <c:extLst>
            <c:ext xmlns:c16="http://schemas.microsoft.com/office/drawing/2014/chart" uri="{C3380CC4-5D6E-409C-BE32-E72D297353CC}">
              <c16:uniqueId val="{00000004-4202-4BAC-83BE-866F1B825342}"/>
            </c:ext>
          </c:extLst>
        </c:ser>
        <c:dLbls>
          <c:showLegendKey val="0"/>
          <c:showVal val="0"/>
          <c:showCatName val="0"/>
          <c:showSerName val="0"/>
          <c:showPercent val="0"/>
          <c:showBubbleSize val="0"/>
        </c:dLbls>
        <c:gapWidth val="150"/>
        <c:overlap val="100"/>
        <c:axId val="1404646304"/>
        <c:axId val="1404645648"/>
      </c:barChart>
      <c:catAx>
        <c:axId val="140464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04645648"/>
        <c:crosses val="autoZero"/>
        <c:auto val="1"/>
        <c:lblAlgn val="ctr"/>
        <c:lblOffset val="100"/>
        <c:noMultiLvlLbl val="0"/>
      </c:catAx>
      <c:valAx>
        <c:axId val="1404645648"/>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04646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chemeClr val="bg2"/>
      </a:solid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r-FR" sz="1600"/>
              <a:t>Décomposition des besoins</a:t>
            </a:r>
            <a:r>
              <a:rPr lang="fr-FR" sz="1600" baseline="0"/>
              <a:t> en qualification</a:t>
            </a:r>
            <a:endParaRPr lang="fr-FR"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Mobilité!$T$30</c:f>
              <c:strCache>
                <c:ptCount val="1"/>
                <c:pt idx="0">
                  <c:v>Créations /destructions d'emplois</c:v>
                </c:pt>
              </c:strCache>
            </c:strRef>
          </c:tx>
          <c:spPr>
            <a:solidFill>
              <a:schemeClr val="accent1"/>
            </a:solidFill>
            <a:ln>
              <a:noFill/>
            </a:ln>
            <a:effectLst/>
          </c:spPr>
          <c:invertIfNegative val="0"/>
          <c:dPt>
            <c:idx val="0"/>
            <c:invertIfNegative val="0"/>
            <c:bubble3D val="0"/>
            <c:spPr>
              <a:solidFill>
                <a:schemeClr val="accent3">
                  <a:lumMod val="50000"/>
                </a:schemeClr>
              </a:solidFill>
              <a:ln>
                <a:noFill/>
              </a:ln>
              <a:effectLst/>
            </c:spPr>
            <c:extLst>
              <c:ext xmlns:c16="http://schemas.microsoft.com/office/drawing/2014/chart" uri="{C3380CC4-5D6E-409C-BE32-E72D297353CC}">
                <c16:uniqueId val="{00000000-FAFD-4447-92F8-12980E60091A}"/>
              </c:ext>
            </c:extLst>
          </c:dPt>
          <c:dPt>
            <c:idx val="1"/>
            <c:invertIfNegative val="0"/>
            <c:bubble3D val="0"/>
            <c:spPr>
              <a:solidFill>
                <a:srgbClr val="BED748"/>
              </a:solidFill>
              <a:ln>
                <a:noFill/>
              </a:ln>
              <a:effectLst/>
            </c:spPr>
            <c:extLst>
              <c:ext xmlns:c16="http://schemas.microsoft.com/office/drawing/2014/chart" uri="{C3380CC4-5D6E-409C-BE32-E72D297353CC}">
                <c16:uniqueId val="{00000001-FAFD-4447-92F8-12980E60091A}"/>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2-FAFD-4447-92F8-12980E60091A}"/>
              </c:ext>
            </c:extLst>
          </c:dPt>
          <c:cat>
            <c:strRef>
              <c:f>Mobilité!$S$31:$S$33</c:f>
              <c:strCache>
                <c:ptCount val="3"/>
                <c:pt idx="0">
                  <c:v>Relance</c:v>
                </c:pt>
                <c:pt idx="1">
                  <c:v>Régulation</c:v>
                </c:pt>
                <c:pt idx="2">
                  <c:v>Austérité</c:v>
                </c:pt>
              </c:strCache>
            </c:strRef>
          </c:cat>
          <c:val>
            <c:numRef>
              <c:f>Mobilité!$T$31:$T$33</c:f>
              <c:numCache>
                <c:formatCode>#,##0</c:formatCode>
                <c:ptCount val="3"/>
                <c:pt idx="0">
                  <c:v>4686.7984717751115</c:v>
                </c:pt>
                <c:pt idx="1">
                  <c:v>3688.6211626692666</c:v>
                </c:pt>
                <c:pt idx="2">
                  <c:v>-1924.3509291163236</c:v>
                </c:pt>
              </c:numCache>
            </c:numRef>
          </c:val>
          <c:extLst>
            <c:ext xmlns:c16="http://schemas.microsoft.com/office/drawing/2014/chart" uri="{C3380CC4-5D6E-409C-BE32-E72D297353CC}">
              <c16:uniqueId val="{00000000-4DD3-4A70-86C0-00578D8B1A11}"/>
            </c:ext>
          </c:extLst>
        </c:ser>
        <c:ser>
          <c:idx val="1"/>
          <c:order val="1"/>
          <c:tx>
            <c:strRef>
              <c:f>Mobilité!$U$30</c:f>
              <c:strCache>
                <c:ptCount val="1"/>
                <c:pt idx="0">
                  <c:v>Départs en retraites</c:v>
                </c:pt>
              </c:strCache>
            </c:strRef>
          </c:tx>
          <c:spPr>
            <a:pattFill prst="wdDnDiag">
              <a:fgClr>
                <a:schemeClr val="accent3"/>
              </a:fgClr>
              <a:bgClr>
                <a:schemeClr val="bg1"/>
              </a:bgClr>
            </a:pattFill>
            <a:ln>
              <a:noFill/>
            </a:ln>
            <a:effectLst/>
          </c:spPr>
          <c:invertIfNegative val="0"/>
          <c:dPt>
            <c:idx val="0"/>
            <c:invertIfNegative val="0"/>
            <c:bubble3D val="0"/>
            <c:spPr>
              <a:pattFill prst="wdDnDiag">
                <a:fgClr>
                  <a:schemeClr val="accent3">
                    <a:lumMod val="50000"/>
                  </a:schemeClr>
                </a:fgClr>
                <a:bgClr>
                  <a:schemeClr val="bg1"/>
                </a:bgClr>
              </a:pattFill>
              <a:ln>
                <a:noFill/>
              </a:ln>
              <a:effectLst/>
            </c:spPr>
            <c:extLst>
              <c:ext xmlns:c16="http://schemas.microsoft.com/office/drawing/2014/chart" uri="{C3380CC4-5D6E-409C-BE32-E72D297353CC}">
                <c16:uniqueId val="{00000006-FAFD-4447-92F8-12980E60091A}"/>
              </c:ext>
            </c:extLst>
          </c:dPt>
          <c:dPt>
            <c:idx val="1"/>
            <c:invertIfNegative val="0"/>
            <c:bubble3D val="0"/>
            <c:spPr>
              <a:pattFill prst="wdDnDiag">
                <a:fgClr>
                  <a:srgbClr val="BED748"/>
                </a:fgClr>
                <a:bgClr>
                  <a:schemeClr val="bg1"/>
                </a:bgClr>
              </a:pattFill>
              <a:ln>
                <a:noFill/>
              </a:ln>
              <a:effectLst/>
            </c:spPr>
            <c:extLst>
              <c:ext xmlns:c16="http://schemas.microsoft.com/office/drawing/2014/chart" uri="{C3380CC4-5D6E-409C-BE32-E72D297353CC}">
                <c16:uniqueId val="{00000007-FAFD-4447-92F8-12980E60091A}"/>
              </c:ext>
            </c:extLst>
          </c:dPt>
          <c:cat>
            <c:strRef>
              <c:f>Mobilité!$S$31:$S$33</c:f>
              <c:strCache>
                <c:ptCount val="3"/>
                <c:pt idx="0">
                  <c:v>Relance</c:v>
                </c:pt>
                <c:pt idx="1">
                  <c:v>Régulation</c:v>
                </c:pt>
                <c:pt idx="2">
                  <c:v>Austérité</c:v>
                </c:pt>
              </c:strCache>
            </c:strRef>
          </c:cat>
          <c:val>
            <c:numRef>
              <c:f>Mobilité!$U$31:$U$33</c:f>
              <c:numCache>
                <c:formatCode>#,##0</c:formatCode>
                <c:ptCount val="3"/>
                <c:pt idx="0">
                  <c:v>7894.4027873850609</c:v>
                </c:pt>
                <c:pt idx="1">
                  <c:v>7894.4027873850609</c:v>
                </c:pt>
                <c:pt idx="2">
                  <c:v>7593.444384962344</c:v>
                </c:pt>
              </c:numCache>
            </c:numRef>
          </c:val>
          <c:extLst>
            <c:ext xmlns:c16="http://schemas.microsoft.com/office/drawing/2014/chart" uri="{C3380CC4-5D6E-409C-BE32-E72D297353CC}">
              <c16:uniqueId val="{00000001-4DD3-4A70-86C0-00578D8B1A11}"/>
            </c:ext>
          </c:extLst>
        </c:ser>
        <c:ser>
          <c:idx val="2"/>
          <c:order val="2"/>
          <c:tx>
            <c:strRef>
              <c:f>Mobilité!$V$30</c:f>
              <c:strCache>
                <c:ptCount val="1"/>
                <c:pt idx="0">
                  <c:v>Solde de mobilité intersectorielle</c:v>
                </c:pt>
              </c:strCache>
            </c:strRef>
          </c:tx>
          <c:spPr>
            <a:pattFill prst="pct40">
              <a:fgClr>
                <a:schemeClr val="accent1"/>
              </a:fgClr>
              <a:bgClr>
                <a:schemeClr val="bg1"/>
              </a:bgClr>
            </a:pattFill>
            <a:ln>
              <a:noFill/>
            </a:ln>
            <a:effectLst/>
          </c:spPr>
          <c:invertIfNegative val="0"/>
          <c:dPt>
            <c:idx val="0"/>
            <c:invertIfNegative val="0"/>
            <c:bubble3D val="0"/>
            <c:spPr>
              <a:pattFill prst="pct40">
                <a:fgClr>
                  <a:schemeClr val="accent3">
                    <a:lumMod val="50000"/>
                  </a:schemeClr>
                </a:fgClr>
                <a:bgClr>
                  <a:schemeClr val="bg1"/>
                </a:bgClr>
              </a:pattFill>
              <a:ln>
                <a:noFill/>
              </a:ln>
              <a:effectLst/>
            </c:spPr>
            <c:extLst>
              <c:ext xmlns:c16="http://schemas.microsoft.com/office/drawing/2014/chart" uri="{C3380CC4-5D6E-409C-BE32-E72D297353CC}">
                <c16:uniqueId val="{00000003-FAFD-4447-92F8-12980E60091A}"/>
              </c:ext>
            </c:extLst>
          </c:dPt>
          <c:dPt>
            <c:idx val="1"/>
            <c:invertIfNegative val="0"/>
            <c:bubble3D val="0"/>
            <c:spPr>
              <a:pattFill prst="pct40">
                <a:fgClr>
                  <a:srgbClr val="BED748"/>
                </a:fgClr>
                <a:bgClr>
                  <a:schemeClr val="bg1"/>
                </a:bgClr>
              </a:pattFill>
              <a:ln>
                <a:noFill/>
              </a:ln>
              <a:effectLst/>
            </c:spPr>
            <c:extLst>
              <c:ext xmlns:c16="http://schemas.microsoft.com/office/drawing/2014/chart" uri="{C3380CC4-5D6E-409C-BE32-E72D297353CC}">
                <c16:uniqueId val="{00000004-FAFD-4447-92F8-12980E60091A}"/>
              </c:ext>
            </c:extLst>
          </c:dPt>
          <c:dPt>
            <c:idx val="2"/>
            <c:invertIfNegative val="0"/>
            <c:bubble3D val="0"/>
            <c:spPr>
              <a:pattFill prst="pct40">
                <a:fgClr>
                  <a:schemeClr val="accent3"/>
                </a:fgClr>
                <a:bgClr>
                  <a:schemeClr val="bg1"/>
                </a:bgClr>
              </a:pattFill>
              <a:ln>
                <a:noFill/>
              </a:ln>
              <a:effectLst/>
            </c:spPr>
            <c:extLst>
              <c:ext xmlns:c16="http://schemas.microsoft.com/office/drawing/2014/chart" uri="{C3380CC4-5D6E-409C-BE32-E72D297353CC}">
                <c16:uniqueId val="{00000005-FAFD-4447-92F8-12980E60091A}"/>
              </c:ext>
            </c:extLst>
          </c:dPt>
          <c:cat>
            <c:strRef>
              <c:f>Mobilité!$S$31:$S$33</c:f>
              <c:strCache>
                <c:ptCount val="3"/>
                <c:pt idx="0">
                  <c:v>Relance</c:v>
                </c:pt>
                <c:pt idx="1">
                  <c:v>Régulation</c:v>
                </c:pt>
                <c:pt idx="2">
                  <c:v>Austérité</c:v>
                </c:pt>
              </c:strCache>
            </c:strRef>
          </c:cat>
          <c:val>
            <c:numRef>
              <c:f>Mobilité!$V$31:$V$33</c:f>
              <c:numCache>
                <c:formatCode>#,##0</c:formatCode>
                <c:ptCount val="3"/>
                <c:pt idx="0">
                  <c:v>-1852.4650993878402</c:v>
                </c:pt>
                <c:pt idx="1">
                  <c:v>-1802.2282240234715</c:v>
                </c:pt>
                <c:pt idx="2">
                  <c:v>825.31636729748823</c:v>
                </c:pt>
              </c:numCache>
            </c:numRef>
          </c:val>
          <c:extLst>
            <c:ext xmlns:c16="http://schemas.microsoft.com/office/drawing/2014/chart" uri="{C3380CC4-5D6E-409C-BE32-E72D297353CC}">
              <c16:uniqueId val="{00000002-4DD3-4A70-86C0-00578D8B1A11}"/>
            </c:ext>
          </c:extLst>
        </c:ser>
        <c:ser>
          <c:idx val="3"/>
          <c:order val="3"/>
          <c:tx>
            <c:strRef>
              <c:f>Mobilité!$W$30</c:f>
              <c:strCache>
                <c:ptCount val="1"/>
                <c:pt idx="0">
                  <c:v>Besoins en artisans</c:v>
                </c:pt>
              </c:strCache>
            </c:strRef>
          </c:tx>
          <c:spPr>
            <a:solidFill>
              <a:schemeClr val="accent4"/>
            </a:solidFill>
            <a:ln>
              <a:solidFill>
                <a:schemeClr val="accent1"/>
              </a:solidFill>
            </a:ln>
            <a:effectLst/>
          </c:spPr>
          <c:invertIfNegative val="0"/>
          <c:dPt>
            <c:idx val="0"/>
            <c:invertIfNegative val="0"/>
            <c:bubble3D val="0"/>
            <c:spPr>
              <a:solidFill>
                <a:schemeClr val="accent3">
                  <a:lumMod val="50000"/>
                </a:schemeClr>
              </a:solidFill>
              <a:ln w="25400">
                <a:solidFill>
                  <a:schemeClr val="accent1"/>
                </a:solidFill>
              </a:ln>
              <a:effectLst/>
            </c:spPr>
            <c:extLst>
              <c:ext xmlns:c16="http://schemas.microsoft.com/office/drawing/2014/chart" uri="{C3380CC4-5D6E-409C-BE32-E72D297353CC}">
                <c16:uniqueId val="{00000008-FAFD-4447-92F8-12980E60091A}"/>
              </c:ext>
            </c:extLst>
          </c:dPt>
          <c:dPt>
            <c:idx val="1"/>
            <c:invertIfNegative val="0"/>
            <c:bubble3D val="0"/>
            <c:spPr>
              <a:solidFill>
                <a:srgbClr val="BED748"/>
              </a:solidFill>
              <a:ln w="25400">
                <a:solidFill>
                  <a:schemeClr val="accent1"/>
                </a:solidFill>
              </a:ln>
              <a:effectLst/>
            </c:spPr>
            <c:extLst>
              <c:ext xmlns:c16="http://schemas.microsoft.com/office/drawing/2014/chart" uri="{C3380CC4-5D6E-409C-BE32-E72D297353CC}">
                <c16:uniqueId val="{00000009-FAFD-4447-92F8-12980E60091A}"/>
              </c:ext>
            </c:extLst>
          </c:dPt>
          <c:dPt>
            <c:idx val="2"/>
            <c:invertIfNegative val="0"/>
            <c:bubble3D val="0"/>
            <c:spPr>
              <a:solidFill>
                <a:schemeClr val="accent3"/>
              </a:solidFill>
              <a:ln w="25400">
                <a:solidFill>
                  <a:schemeClr val="accent1"/>
                </a:solidFill>
              </a:ln>
              <a:effectLst/>
            </c:spPr>
            <c:extLst>
              <c:ext xmlns:c16="http://schemas.microsoft.com/office/drawing/2014/chart" uri="{C3380CC4-5D6E-409C-BE32-E72D297353CC}">
                <c16:uniqueId val="{0000000A-FAFD-4447-92F8-12980E60091A}"/>
              </c:ext>
            </c:extLst>
          </c:dPt>
          <c:cat>
            <c:strRef>
              <c:f>Mobilité!$S$31:$S$33</c:f>
              <c:strCache>
                <c:ptCount val="3"/>
                <c:pt idx="0">
                  <c:v>Relance</c:v>
                </c:pt>
                <c:pt idx="1">
                  <c:v>Régulation</c:v>
                </c:pt>
                <c:pt idx="2">
                  <c:v>Austérité</c:v>
                </c:pt>
              </c:strCache>
            </c:strRef>
          </c:cat>
          <c:val>
            <c:numRef>
              <c:f>Mobilité!$W$31:$W$33</c:f>
              <c:numCache>
                <c:formatCode>#,##0</c:formatCode>
                <c:ptCount val="3"/>
                <c:pt idx="0">
                  <c:v>1477.0065949129269</c:v>
                </c:pt>
                <c:pt idx="1">
                  <c:v>1477.0065949129269</c:v>
                </c:pt>
                <c:pt idx="2">
                  <c:v>1420.7337215365558</c:v>
                </c:pt>
              </c:numCache>
            </c:numRef>
          </c:val>
          <c:extLst>
            <c:ext xmlns:c16="http://schemas.microsoft.com/office/drawing/2014/chart" uri="{C3380CC4-5D6E-409C-BE32-E72D297353CC}">
              <c16:uniqueId val="{00000003-4DD3-4A70-86C0-00578D8B1A11}"/>
            </c:ext>
          </c:extLst>
        </c:ser>
        <c:ser>
          <c:idx val="4"/>
          <c:order val="4"/>
          <c:tx>
            <c:strRef>
              <c:f>Mobilité!$X$30</c:f>
              <c:strCache>
                <c:ptCount val="1"/>
                <c:pt idx="0">
                  <c:v>Besoins en demandeurs d'emplois formés par la branche</c:v>
                </c:pt>
              </c:strCache>
            </c:strRef>
          </c:tx>
          <c:spPr>
            <a:pattFill prst="lgCheck">
              <a:fgClr>
                <a:schemeClr val="accent3"/>
              </a:fgClr>
              <a:bgClr>
                <a:schemeClr val="bg1"/>
              </a:bgClr>
            </a:pattFill>
            <a:ln>
              <a:solidFill>
                <a:schemeClr val="accent3"/>
              </a:solidFill>
            </a:ln>
            <a:effectLst/>
          </c:spPr>
          <c:invertIfNegative val="0"/>
          <c:dPt>
            <c:idx val="0"/>
            <c:invertIfNegative val="0"/>
            <c:bubble3D val="0"/>
            <c:spPr>
              <a:pattFill prst="lgCheck">
                <a:fgClr>
                  <a:schemeClr val="accent3">
                    <a:lumMod val="50000"/>
                  </a:schemeClr>
                </a:fgClr>
                <a:bgClr>
                  <a:schemeClr val="bg1"/>
                </a:bgClr>
              </a:pattFill>
              <a:ln>
                <a:solidFill>
                  <a:schemeClr val="accent3">
                    <a:lumMod val="50000"/>
                  </a:schemeClr>
                </a:solidFill>
              </a:ln>
              <a:effectLst/>
            </c:spPr>
            <c:extLst>
              <c:ext xmlns:c16="http://schemas.microsoft.com/office/drawing/2014/chart" uri="{C3380CC4-5D6E-409C-BE32-E72D297353CC}">
                <c16:uniqueId val="{0000000B-FAFD-4447-92F8-12980E60091A}"/>
              </c:ext>
            </c:extLst>
          </c:dPt>
          <c:dPt>
            <c:idx val="1"/>
            <c:invertIfNegative val="0"/>
            <c:bubble3D val="0"/>
            <c:spPr>
              <a:pattFill prst="lgCheck">
                <a:fgClr>
                  <a:srgbClr val="BED748"/>
                </a:fgClr>
                <a:bgClr>
                  <a:schemeClr val="bg1"/>
                </a:bgClr>
              </a:pattFill>
              <a:ln>
                <a:solidFill>
                  <a:srgbClr val="BED748"/>
                </a:solidFill>
              </a:ln>
              <a:effectLst/>
            </c:spPr>
            <c:extLst>
              <c:ext xmlns:c16="http://schemas.microsoft.com/office/drawing/2014/chart" uri="{C3380CC4-5D6E-409C-BE32-E72D297353CC}">
                <c16:uniqueId val="{0000000C-FAFD-4447-92F8-12980E60091A}"/>
              </c:ext>
            </c:extLst>
          </c:dPt>
          <c:cat>
            <c:strRef>
              <c:f>Mobilité!$S$31:$S$33</c:f>
              <c:strCache>
                <c:ptCount val="3"/>
                <c:pt idx="0">
                  <c:v>Relance</c:v>
                </c:pt>
                <c:pt idx="1">
                  <c:v>Régulation</c:v>
                </c:pt>
                <c:pt idx="2">
                  <c:v>Austérité</c:v>
                </c:pt>
              </c:strCache>
            </c:strRef>
          </c:cat>
          <c:val>
            <c:numRef>
              <c:f>Mobilité!$X$31:$X$33</c:f>
              <c:numCache>
                <c:formatCode>#,##0</c:formatCode>
                <c:ptCount val="3"/>
                <c:pt idx="0">
                  <c:v>398</c:v>
                </c:pt>
                <c:pt idx="1">
                  <c:v>398</c:v>
                </c:pt>
                <c:pt idx="2">
                  <c:v>398</c:v>
                </c:pt>
              </c:numCache>
            </c:numRef>
          </c:val>
          <c:extLst>
            <c:ext xmlns:c16="http://schemas.microsoft.com/office/drawing/2014/chart" uri="{C3380CC4-5D6E-409C-BE32-E72D297353CC}">
              <c16:uniqueId val="{00000004-4DD3-4A70-86C0-00578D8B1A11}"/>
            </c:ext>
          </c:extLst>
        </c:ser>
        <c:dLbls>
          <c:showLegendKey val="0"/>
          <c:showVal val="0"/>
          <c:showCatName val="0"/>
          <c:showSerName val="0"/>
          <c:showPercent val="0"/>
          <c:showBubbleSize val="0"/>
        </c:dLbls>
        <c:gapWidth val="150"/>
        <c:overlap val="100"/>
        <c:axId val="858348680"/>
        <c:axId val="858353272"/>
      </c:barChart>
      <c:catAx>
        <c:axId val="858348680"/>
        <c:scaling>
          <c:orientation val="minMax"/>
        </c:scaling>
        <c:delete val="1"/>
        <c:axPos val="b"/>
        <c:numFmt formatCode="General" sourceLinked="1"/>
        <c:majorTickMark val="none"/>
        <c:minorTickMark val="none"/>
        <c:tickLblPos val="nextTo"/>
        <c:crossAx val="858353272"/>
        <c:crosses val="autoZero"/>
        <c:auto val="1"/>
        <c:lblAlgn val="ctr"/>
        <c:lblOffset val="100"/>
        <c:noMultiLvlLbl val="0"/>
      </c:catAx>
      <c:valAx>
        <c:axId val="858353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858348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0"/>
          <c:order val="0"/>
          <c:tx>
            <c:strRef>
              <c:f>Feuil1!$A$2</c:f>
              <c:strCache>
                <c:ptCount val="1"/>
                <c:pt idx="0">
                  <c:v>En emploi dans la Branche</c:v>
                </c:pt>
              </c:strCache>
            </c:strRef>
          </c:tx>
          <c:spPr>
            <a:solidFill>
              <a:schemeClr val="accent1"/>
            </a:solidFill>
            <a:ln>
              <a:noFill/>
            </a:ln>
            <a:effectLst/>
          </c:spPr>
          <c:cat>
            <c:numRef>
              <c:f>Feuil1!$B$1:$M$1</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Feuil1!$B$2:$M$2</c:f>
              <c:numCache>
                <c:formatCode>0.00%</c:formatCode>
                <c:ptCount val="12"/>
                <c:pt idx="0">
                  <c:v>0.215</c:v>
                </c:pt>
                <c:pt idx="1">
                  <c:v>0.215</c:v>
                </c:pt>
                <c:pt idx="2">
                  <c:v>0.26500000000000001</c:v>
                </c:pt>
                <c:pt idx="3">
                  <c:v>0.26500000000000001</c:v>
                </c:pt>
                <c:pt idx="4">
                  <c:v>0.19</c:v>
                </c:pt>
                <c:pt idx="5">
                  <c:v>0.19</c:v>
                </c:pt>
                <c:pt idx="6">
                  <c:v>0.16300000000000001</c:v>
                </c:pt>
                <c:pt idx="7">
                  <c:v>0.22700000000000001</c:v>
                </c:pt>
                <c:pt idx="8">
                  <c:v>0.14299999999999999</c:v>
                </c:pt>
                <c:pt idx="9">
                  <c:v>0.14699999999999999</c:v>
                </c:pt>
                <c:pt idx="10">
                  <c:v>0.152</c:v>
                </c:pt>
                <c:pt idx="11">
                  <c:v>0.157</c:v>
                </c:pt>
              </c:numCache>
            </c:numRef>
          </c:val>
          <c:extLst>
            <c:ext xmlns:c16="http://schemas.microsoft.com/office/drawing/2014/chart" uri="{C3380CC4-5D6E-409C-BE32-E72D297353CC}">
              <c16:uniqueId val="{00000000-CA8D-4666-9ED4-7C037BDF716D}"/>
            </c:ext>
          </c:extLst>
        </c:ser>
        <c:ser>
          <c:idx val="1"/>
          <c:order val="1"/>
          <c:tx>
            <c:strRef>
              <c:f>Feuil1!$A$3</c:f>
              <c:strCache>
                <c:ptCount val="1"/>
                <c:pt idx="0">
                  <c:v>En emploi hors-Branche</c:v>
                </c:pt>
              </c:strCache>
            </c:strRef>
          </c:tx>
          <c:spPr>
            <a:solidFill>
              <a:schemeClr val="accent3"/>
            </a:solidFill>
            <a:ln>
              <a:noFill/>
            </a:ln>
            <a:effectLst/>
          </c:spPr>
          <c:cat>
            <c:numRef>
              <c:f>Feuil1!$B$1:$M$1</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Feuil1!$B$3:$M$3</c:f>
              <c:numCache>
                <c:formatCode>0.00%</c:formatCode>
                <c:ptCount val="12"/>
                <c:pt idx="0">
                  <c:v>0.36899999999999999</c:v>
                </c:pt>
                <c:pt idx="1">
                  <c:v>0.36899999999999999</c:v>
                </c:pt>
                <c:pt idx="2">
                  <c:v>0.378</c:v>
                </c:pt>
                <c:pt idx="3">
                  <c:v>0.378</c:v>
                </c:pt>
                <c:pt idx="4">
                  <c:v>0.30299999999999999</c:v>
                </c:pt>
                <c:pt idx="5">
                  <c:v>0.30299999999999999</c:v>
                </c:pt>
                <c:pt idx="6">
                  <c:v>0.32100000000000001</c:v>
                </c:pt>
                <c:pt idx="7">
                  <c:v>0.3</c:v>
                </c:pt>
                <c:pt idx="8">
                  <c:v>0.29399999999999998</c:v>
                </c:pt>
                <c:pt idx="9">
                  <c:v>0.25900000000000001</c:v>
                </c:pt>
                <c:pt idx="10">
                  <c:v>0.254</c:v>
                </c:pt>
                <c:pt idx="11">
                  <c:v>0.26400000000000001</c:v>
                </c:pt>
              </c:numCache>
            </c:numRef>
          </c:val>
          <c:extLst>
            <c:ext xmlns:c16="http://schemas.microsoft.com/office/drawing/2014/chart" uri="{C3380CC4-5D6E-409C-BE32-E72D297353CC}">
              <c16:uniqueId val="{00000001-CA8D-4666-9ED4-7C037BDF716D}"/>
            </c:ext>
          </c:extLst>
        </c:ser>
        <c:ser>
          <c:idx val="2"/>
          <c:order val="2"/>
          <c:tx>
            <c:strRef>
              <c:f>Feuil1!$A$4</c:f>
              <c:strCache>
                <c:ptCount val="1"/>
                <c:pt idx="0">
                  <c:v>Sans emploi</c:v>
                </c:pt>
              </c:strCache>
            </c:strRef>
          </c:tx>
          <c:spPr>
            <a:solidFill>
              <a:schemeClr val="accent5"/>
            </a:solidFill>
            <a:ln>
              <a:noFill/>
            </a:ln>
            <a:effectLst/>
          </c:spPr>
          <c:cat>
            <c:numRef>
              <c:f>Feuil1!$B$1:$M$1</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Feuil1!$B$4:$M$4</c:f>
              <c:numCache>
                <c:formatCode>0.00%</c:formatCode>
                <c:ptCount val="12"/>
                <c:pt idx="0">
                  <c:v>0.41599999999999998</c:v>
                </c:pt>
                <c:pt idx="1">
                  <c:v>0.41599999999999998</c:v>
                </c:pt>
                <c:pt idx="2">
                  <c:v>0.35699999999999998</c:v>
                </c:pt>
                <c:pt idx="3">
                  <c:v>0.35699999999999998</c:v>
                </c:pt>
                <c:pt idx="4">
                  <c:v>0.50700000000000001</c:v>
                </c:pt>
                <c:pt idx="5">
                  <c:v>0.50700000000000001</c:v>
                </c:pt>
                <c:pt idx="6">
                  <c:v>0.51600000000000001</c:v>
                </c:pt>
                <c:pt idx="7">
                  <c:v>0.47299999999999998</c:v>
                </c:pt>
                <c:pt idx="8">
                  <c:v>0.56299999999999994</c:v>
                </c:pt>
                <c:pt idx="9">
                  <c:v>0.59399999999999997</c:v>
                </c:pt>
                <c:pt idx="10">
                  <c:v>0.59399999999999997</c:v>
                </c:pt>
                <c:pt idx="11">
                  <c:v>0.57899999999999996</c:v>
                </c:pt>
              </c:numCache>
            </c:numRef>
          </c:val>
          <c:extLst>
            <c:ext xmlns:c16="http://schemas.microsoft.com/office/drawing/2014/chart" uri="{C3380CC4-5D6E-409C-BE32-E72D297353CC}">
              <c16:uniqueId val="{00000002-CA8D-4666-9ED4-7C037BDF716D}"/>
            </c:ext>
          </c:extLst>
        </c:ser>
        <c:dLbls>
          <c:showLegendKey val="0"/>
          <c:showVal val="0"/>
          <c:showCatName val="0"/>
          <c:showSerName val="0"/>
          <c:showPercent val="0"/>
          <c:showBubbleSize val="0"/>
        </c:dLbls>
        <c:axId val="577145992"/>
        <c:axId val="577143696"/>
      </c:areaChart>
      <c:catAx>
        <c:axId val="5771459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577143696"/>
        <c:crosses val="autoZero"/>
        <c:auto val="1"/>
        <c:lblAlgn val="ctr"/>
        <c:lblOffset val="100"/>
        <c:noMultiLvlLbl val="0"/>
      </c:catAx>
      <c:valAx>
        <c:axId val="577143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5771459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solidFill>
        <a:schemeClr val="bg2"/>
      </a:solidFill>
    </a:ln>
    <a:effectLst/>
  </c:spPr>
  <c:txPr>
    <a:bodyPr/>
    <a:lstStyle/>
    <a:p>
      <a:pPr>
        <a:defRPr sz="1050"/>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0"/>
          <c:order val="0"/>
          <c:tx>
            <c:strRef>
              <c:f>Feuil1!$A$22</c:f>
              <c:strCache>
                <c:ptCount val="1"/>
                <c:pt idx="0">
                  <c:v>En emploi dans la Branche</c:v>
                </c:pt>
              </c:strCache>
            </c:strRef>
          </c:tx>
          <c:spPr>
            <a:solidFill>
              <a:schemeClr val="accent1"/>
            </a:solidFill>
            <a:ln>
              <a:noFill/>
            </a:ln>
            <a:effectLst/>
          </c:spPr>
          <c:cat>
            <c:numRef>
              <c:f>Feuil1!$B$21:$M$21</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Feuil1!$B$22:$M$22</c:f>
              <c:numCache>
                <c:formatCode>0.00%</c:formatCode>
                <c:ptCount val="12"/>
                <c:pt idx="0">
                  <c:v>0.42299999999999999</c:v>
                </c:pt>
                <c:pt idx="1">
                  <c:v>0.436</c:v>
                </c:pt>
                <c:pt idx="2">
                  <c:v>0.46700000000000003</c:v>
                </c:pt>
                <c:pt idx="3">
                  <c:v>0.47899999999999998</c:v>
                </c:pt>
                <c:pt idx="4">
                  <c:v>0.42499999999999999</c:v>
                </c:pt>
                <c:pt idx="5">
                  <c:v>0.39800000000000002</c:v>
                </c:pt>
                <c:pt idx="6">
                  <c:v>0.41899999999999998</c:v>
                </c:pt>
                <c:pt idx="7">
                  <c:v>0.44500000000000001</c:v>
                </c:pt>
                <c:pt idx="8">
                  <c:v>0.41099999999999998</c:v>
                </c:pt>
                <c:pt idx="9">
                  <c:v>0.38900000000000001</c:v>
                </c:pt>
                <c:pt idx="10">
                  <c:v>0.40500000000000003</c:v>
                </c:pt>
                <c:pt idx="11">
                  <c:v>0.42599999999999999</c:v>
                </c:pt>
              </c:numCache>
            </c:numRef>
          </c:val>
          <c:extLst>
            <c:ext xmlns:c16="http://schemas.microsoft.com/office/drawing/2014/chart" uri="{C3380CC4-5D6E-409C-BE32-E72D297353CC}">
              <c16:uniqueId val="{00000000-B78D-4E5C-A013-E2BFA884BC23}"/>
            </c:ext>
          </c:extLst>
        </c:ser>
        <c:ser>
          <c:idx val="1"/>
          <c:order val="1"/>
          <c:tx>
            <c:strRef>
              <c:f>Feuil1!$A$23</c:f>
              <c:strCache>
                <c:ptCount val="1"/>
                <c:pt idx="0">
                  <c:v>En emploi hors-Branche</c:v>
                </c:pt>
              </c:strCache>
            </c:strRef>
          </c:tx>
          <c:spPr>
            <a:solidFill>
              <a:schemeClr val="accent3"/>
            </a:solidFill>
            <a:ln>
              <a:noFill/>
            </a:ln>
            <a:effectLst/>
          </c:spPr>
          <c:cat>
            <c:numRef>
              <c:f>Feuil1!$B$21:$M$21</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Feuil1!$B$23:$M$23</c:f>
              <c:numCache>
                <c:formatCode>0.00%</c:formatCode>
                <c:ptCount val="12"/>
                <c:pt idx="0">
                  <c:v>0.26100000000000001</c:v>
                </c:pt>
                <c:pt idx="1">
                  <c:v>0.25900000000000001</c:v>
                </c:pt>
                <c:pt idx="2">
                  <c:v>0.29099999999999998</c:v>
                </c:pt>
                <c:pt idx="3">
                  <c:v>0.28999999999999998</c:v>
                </c:pt>
                <c:pt idx="4">
                  <c:v>0.23599999999999999</c:v>
                </c:pt>
                <c:pt idx="5">
                  <c:v>0.22</c:v>
                </c:pt>
                <c:pt idx="6">
                  <c:v>0.23499999999999999</c:v>
                </c:pt>
                <c:pt idx="7">
                  <c:v>0.22700000000000001</c:v>
                </c:pt>
                <c:pt idx="8">
                  <c:v>0.2</c:v>
                </c:pt>
                <c:pt idx="9">
                  <c:v>0.20899999999999999</c:v>
                </c:pt>
                <c:pt idx="10">
                  <c:v>0.20100000000000001</c:v>
                </c:pt>
                <c:pt idx="11">
                  <c:v>0.224</c:v>
                </c:pt>
              </c:numCache>
            </c:numRef>
          </c:val>
          <c:extLst>
            <c:ext xmlns:c16="http://schemas.microsoft.com/office/drawing/2014/chart" uri="{C3380CC4-5D6E-409C-BE32-E72D297353CC}">
              <c16:uniqueId val="{00000001-B78D-4E5C-A013-E2BFA884BC23}"/>
            </c:ext>
          </c:extLst>
        </c:ser>
        <c:ser>
          <c:idx val="2"/>
          <c:order val="2"/>
          <c:tx>
            <c:strRef>
              <c:f>Feuil1!$A$24</c:f>
              <c:strCache>
                <c:ptCount val="1"/>
                <c:pt idx="0">
                  <c:v>Sans emploi</c:v>
                </c:pt>
              </c:strCache>
            </c:strRef>
          </c:tx>
          <c:spPr>
            <a:solidFill>
              <a:schemeClr val="accent5"/>
            </a:solidFill>
            <a:ln>
              <a:noFill/>
            </a:ln>
            <a:effectLst/>
          </c:spPr>
          <c:cat>
            <c:numRef>
              <c:f>Feuil1!$B$21:$M$21</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Feuil1!$B$24:$M$24</c:f>
              <c:numCache>
                <c:formatCode>0.00%</c:formatCode>
                <c:ptCount val="12"/>
                <c:pt idx="0">
                  <c:v>0.316</c:v>
                </c:pt>
                <c:pt idx="1">
                  <c:v>0.30499999999999999</c:v>
                </c:pt>
                <c:pt idx="2">
                  <c:v>0.24199999999999999</c:v>
                </c:pt>
                <c:pt idx="3">
                  <c:v>0.23100000000000001</c:v>
                </c:pt>
                <c:pt idx="4">
                  <c:v>0.33900000000000002</c:v>
                </c:pt>
                <c:pt idx="5">
                  <c:v>0.38200000000000001</c:v>
                </c:pt>
                <c:pt idx="6">
                  <c:v>0.34599999999999997</c:v>
                </c:pt>
                <c:pt idx="7">
                  <c:v>0.32800000000000001</c:v>
                </c:pt>
                <c:pt idx="8">
                  <c:v>0.38900000000000001</c:v>
                </c:pt>
                <c:pt idx="9">
                  <c:v>0.40200000000000002</c:v>
                </c:pt>
                <c:pt idx="10">
                  <c:v>0.39400000000000002</c:v>
                </c:pt>
                <c:pt idx="11">
                  <c:v>0.35</c:v>
                </c:pt>
              </c:numCache>
            </c:numRef>
          </c:val>
          <c:extLst>
            <c:ext xmlns:c16="http://schemas.microsoft.com/office/drawing/2014/chart" uri="{C3380CC4-5D6E-409C-BE32-E72D297353CC}">
              <c16:uniqueId val="{00000002-B78D-4E5C-A013-E2BFA884BC23}"/>
            </c:ext>
          </c:extLst>
        </c:ser>
        <c:dLbls>
          <c:showLegendKey val="0"/>
          <c:showVal val="0"/>
          <c:showCatName val="0"/>
          <c:showSerName val="0"/>
          <c:showPercent val="0"/>
          <c:showBubbleSize val="0"/>
        </c:dLbls>
        <c:axId val="579182560"/>
        <c:axId val="579188136"/>
      </c:areaChart>
      <c:catAx>
        <c:axId val="5791825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579188136"/>
        <c:crosses val="autoZero"/>
        <c:auto val="1"/>
        <c:lblAlgn val="ctr"/>
        <c:lblOffset val="100"/>
        <c:noMultiLvlLbl val="0"/>
      </c:catAx>
      <c:valAx>
        <c:axId val="579188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57918256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solidFill>
        <a:schemeClr val="bg2"/>
      </a:solidFill>
    </a:ln>
    <a:effectLst/>
  </c:spPr>
  <c:txPr>
    <a:bodyPr/>
    <a:lstStyle/>
    <a:p>
      <a:pPr>
        <a:defRPr sz="1050"/>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fr-FR"/>
              <a:t>Evaluation du nombre de jeunes devant sortir de formation - scénario Relance </a:t>
            </a:r>
          </a:p>
        </c:rich>
      </c:tx>
      <c:layout>
        <c:manualLayout>
          <c:xMode val="edge"/>
          <c:yMode val="edge"/>
          <c:x val="0.15675163354003047"/>
          <c:y val="1.9426673228346458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1"/>
          <c:order val="1"/>
          <c:tx>
            <c:strRef>
              <c:f>'Sorties de formation'!$AL$27:$AL$28</c:f>
              <c:strCache>
                <c:ptCount val="2"/>
                <c:pt idx="0">
                  <c:v>Nombre de jeunes devant sortir de formation</c:v>
                </c:pt>
                <c:pt idx="1">
                  <c:v>Alternants</c:v>
                </c:pt>
              </c:strCache>
            </c:strRef>
          </c:tx>
          <c:spPr>
            <a:solidFill>
              <a:schemeClr val="accent2"/>
            </a:solidFill>
            <a:ln w="25400">
              <a:noFill/>
            </a:ln>
            <a:effectLst/>
          </c:spPr>
          <c:invertIfNegative val="0"/>
          <c:dLbls>
            <c:dLbl>
              <c:idx val="1"/>
              <c:layout>
                <c:manualLayout>
                  <c:x val="0"/>
                  <c:y val="8.94521163525512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8BF-495D-A108-FAAA840EA420}"/>
                </c:ext>
              </c:extLst>
            </c:dLbl>
            <c:dLbl>
              <c:idx val="2"/>
              <c:layout>
                <c:manualLayout>
                  <c:x val="0"/>
                  <c:y val="1.4908686058758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8BF-495D-A108-FAAA840EA420}"/>
                </c:ext>
              </c:extLst>
            </c:dLbl>
            <c:dLbl>
              <c:idx val="3"/>
              <c:layout>
                <c:manualLayout>
                  <c:x val="-2.3021580647225454E-3"/>
                  <c:y val="1.4908686058758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8BF-495D-A108-FAAA840EA42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'Sorties de formation'!$AJ$29:$AJ$31</c:f>
              <c:strCache>
                <c:ptCount val="3"/>
                <c:pt idx="0">
                  <c:v>Mécanicien et Technicien VP</c:v>
                </c:pt>
                <c:pt idx="1">
                  <c:v>Mécanicien et Technicien VI</c:v>
                </c:pt>
                <c:pt idx="2">
                  <c:v>Mécaniciens et Techniciens Moto</c:v>
                </c:pt>
              </c:strCache>
            </c:strRef>
          </c:cat>
          <c:val>
            <c:numRef>
              <c:f>'Sorties de formation'!$AL$29:$AL$31</c:f>
              <c:numCache>
                <c:formatCode>#,##0</c:formatCode>
                <c:ptCount val="3"/>
                <c:pt idx="0">
                  <c:v>7700</c:v>
                </c:pt>
                <c:pt idx="1">
                  <c:v>1000</c:v>
                </c:pt>
                <c:pt idx="2" formatCode="General">
                  <c:v>350</c:v>
                </c:pt>
              </c:numCache>
            </c:numRef>
          </c:val>
          <c:extLst>
            <c:ext xmlns:c16="http://schemas.microsoft.com/office/drawing/2014/chart" uri="{C3380CC4-5D6E-409C-BE32-E72D297353CC}">
              <c16:uniqueId val="{00000000-E8BF-495D-A108-FAAA840EA420}"/>
            </c:ext>
          </c:extLst>
        </c:ser>
        <c:ser>
          <c:idx val="2"/>
          <c:order val="2"/>
          <c:tx>
            <c:strRef>
              <c:f>'Sorties de formation'!$AM$27:$AM$28</c:f>
              <c:strCache>
                <c:ptCount val="2"/>
                <c:pt idx="0">
                  <c:v>Nombre de jeunes devant sortir de formation</c:v>
                </c:pt>
                <c:pt idx="1">
                  <c:v>Statut scolaire</c:v>
                </c:pt>
              </c:strCache>
            </c:strRef>
          </c:tx>
          <c:spPr>
            <a:solidFill>
              <a:schemeClr val="accent5">
                <a:lumMod val="75000"/>
              </a:schemeClr>
            </a:solidFill>
            <a:ln>
              <a:noFill/>
            </a:ln>
            <a:effectLst/>
          </c:spPr>
          <c:invertIfNegative val="0"/>
          <c:dLbls>
            <c:dLbl>
              <c:idx val="2"/>
              <c:layout>
                <c:manualLayout>
                  <c:x val="0"/>
                  <c:y val="-2.6835634905765366E-2"/>
                </c:manualLayout>
              </c:layout>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BF-495D-A108-FAAA840EA420}"/>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'Sorties de formation'!$AJ$29:$AJ$31</c:f>
              <c:strCache>
                <c:ptCount val="3"/>
                <c:pt idx="0">
                  <c:v>Mécanicien et Technicien VP</c:v>
                </c:pt>
                <c:pt idx="1">
                  <c:v>Mécanicien et Technicien VI</c:v>
                </c:pt>
                <c:pt idx="2">
                  <c:v>Mécaniciens et Techniciens Moto</c:v>
                </c:pt>
              </c:strCache>
            </c:strRef>
          </c:cat>
          <c:val>
            <c:numRef>
              <c:f>'Sorties de formation'!$AM$29:$AM$31</c:f>
              <c:numCache>
                <c:formatCode>General</c:formatCode>
                <c:ptCount val="3"/>
                <c:pt idx="0" formatCode="#,##0">
                  <c:v>6300</c:v>
                </c:pt>
                <c:pt idx="1">
                  <c:v>850</c:v>
                </c:pt>
                <c:pt idx="2">
                  <c:v>300</c:v>
                </c:pt>
              </c:numCache>
            </c:numRef>
          </c:val>
          <c:extLst>
            <c:ext xmlns:c16="http://schemas.microsoft.com/office/drawing/2014/chart" uri="{C3380CC4-5D6E-409C-BE32-E72D297353CC}">
              <c16:uniqueId val="{00000001-E8BF-495D-A108-FAAA840EA420}"/>
            </c:ext>
          </c:extLst>
        </c:ser>
        <c:dLbls>
          <c:showLegendKey val="0"/>
          <c:showVal val="0"/>
          <c:showCatName val="0"/>
          <c:showSerName val="0"/>
          <c:showPercent val="0"/>
          <c:showBubbleSize val="0"/>
        </c:dLbls>
        <c:gapWidth val="150"/>
        <c:overlap val="100"/>
        <c:axId val="387258856"/>
        <c:axId val="387259840"/>
      </c:barChart>
      <c:scatterChart>
        <c:scatterStyle val="lineMarker"/>
        <c:varyColors val="0"/>
        <c:ser>
          <c:idx val="0"/>
          <c:order val="0"/>
          <c:tx>
            <c:strRef>
              <c:f>'Sorties de formation'!$AK$27:$AK$28</c:f>
              <c:strCache>
                <c:ptCount val="2"/>
                <c:pt idx="0">
                  <c:v>Nombre de jeunes nécessaires à recruter pour le CRA</c:v>
                </c:pt>
              </c:strCache>
            </c:strRef>
          </c:tx>
          <c:spPr>
            <a:ln w="25400" cap="rnd">
              <a:noFill/>
              <a:round/>
            </a:ln>
            <a:effectLst/>
          </c:spPr>
          <c:marker>
            <c:symbol val="dash"/>
            <c:size val="21"/>
            <c:spPr>
              <a:solidFill>
                <a:schemeClr val="accent1"/>
              </a:solidFill>
              <a:ln w="0">
                <a:solidFill>
                  <a:schemeClr val="accent1"/>
                </a:solidFill>
              </a:ln>
              <a:effectLst/>
            </c:spPr>
          </c:marker>
          <c:dLbls>
            <c:dLbl>
              <c:idx val="0"/>
              <c:layout>
                <c:manualLayout>
                  <c:x val="2.3184551686779822E-2"/>
                  <c:y val="2.4038461538461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7F-4C3E-8F96-5DA689B66828}"/>
                </c:ext>
              </c:extLst>
            </c:dLbl>
            <c:dLbl>
              <c:idx val="1"/>
              <c:layout>
                <c:manualLayout>
                  <c:x val="1.6861492135839897E-2"/>
                  <c:y val="-7.21153846153846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7F-4C3E-8F96-5DA689B66828}"/>
                </c:ext>
              </c:extLst>
            </c:dLbl>
            <c:dLbl>
              <c:idx val="2"/>
              <c:layout>
                <c:manualLayout>
                  <c:x val="2.318455168677986E-2"/>
                  <c:y val="-8.814000744013841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7F-4C3E-8F96-5DA689B66828}"/>
                </c:ext>
              </c:extLst>
            </c:dLbl>
            <c:dLbl>
              <c:idx val="3"/>
              <c:layout>
                <c:manualLayout>
                  <c:x val="2.1076865169799872E-2"/>
                  <c:y val="-2.4038461538462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7F-4C3E-8F96-5DA689B66828}"/>
                </c:ext>
              </c:extLst>
            </c:dLbl>
            <c:spPr>
              <a:noFill/>
              <a:ln>
                <a:noFill/>
              </a:ln>
              <a:effectLst/>
            </c:spPr>
            <c:txPr>
              <a:bodyPr rot="0" spcFirstLastPara="1" vertOverflow="ellipsis" vert="horz" wrap="square" anchor="ctr" anchorCtr="1"/>
              <a:lstStyle/>
              <a:p>
                <a:pPr>
                  <a:defRPr sz="1400" b="1" i="0" u="none" strike="noStrike" kern="1200" baseline="0">
                    <a:solidFill>
                      <a:schemeClr val="accent1">
                        <a:lumMod val="7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'Sorties de formation'!$AJ$29:$AJ$31</c:f>
              <c:strCache>
                <c:ptCount val="3"/>
                <c:pt idx="0">
                  <c:v>Mécanicien et Technicien VP</c:v>
                </c:pt>
                <c:pt idx="1">
                  <c:v>Mécanicien et Technicien VI</c:v>
                </c:pt>
                <c:pt idx="2">
                  <c:v>Mécaniciens et Techniciens Moto</c:v>
                </c:pt>
              </c:strCache>
            </c:strRef>
          </c:xVal>
          <c:yVal>
            <c:numRef>
              <c:f>'Sorties de formation'!$AK$29:$AK$31</c:f>
              <c:numCache>
                <c:formatCode>General</c:formatCode>
                <c:ptCount val="3"/>
                <c:pt idx="0" formatCode="#,##0">
                  <c:v>4500</c:v>
                </c:pt>
                <c:pt idx="1">
                  <c:v>600</c:v>
                </c:pt>
                <c:pt idx="2">
                  <c:v>200</c:v>
                </c:pt>
              </c:numCache>
            </c:numRef>
          </c:yVal>
          <c:smooth val="0"/>
          <c:extLst>
            <c:ext xmlns:c16="http://schemas.microsoft.com/office/drawing/2014/chart" uri="{C3380CC4-5D6E-409C-BE32-E72D297353CC}">
              <c16:uniqueId val="{00000002-E8BF-495D-A108-FAAA840EA420}"/>
            </c:ext>
          </c:extLst>
        </c:ser>
        <c:dLbls>
          <c:showLegendKey val="0"/>
          <c:showVal val="0"/>
          <c:showCatName val="0"/>
          <c:showSerName val="0"/>
          <c:showPercent val="0"/>
          <c:showBubbleSize val="0"/>
        </c:dLbls>
        <c:axId val="387258856"/>
        <c:axId val="387259840"/>
      </c:scatterChart>
      <c:catAx>
        <c:axId val="387258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387259840"/>
        <c:crosses val="autoZero"/>
        <c:auto val="1"/>
        <c:lblAlgn val="ctr"/>
        <c:lblOffset val="100"/>
        <c:noMultiLvlLbl val="0"/>
      </c:catAx>
      <c:valAx>
        <c:axId val="387259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387258856"/>
        <c:crosses val="autoZero"/>
        <c:crossBetween val="between"/>
      </c:valAx>
      <c:spPr>
        <a:noFill/>
        <a:ln>
          <a:noFill/>
        </a:ln>
        <a:effectLst/>
      </c:spPr>
    </c:plotArea>
    <c:legend>
      <c:legendPos val="b"/>
      <c:layout>
        <c:manualLayout>
          <c:xMode val="edge"/>
          <c:yMode val="edge"/>
          <c:x val="7.7821462385184392E-2"/>
          <c:y val="0.83864097516656577"/>
          <c:w val="0.87428513007102426"/>
          <c:h val="0.118089794064203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fr-FR"/>
              <a:t>Evaluation du nombre de jeunes devant sortir de formation - scénario Austérité</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3382100412883891"/>
          <c:y val="0.15945689496957341"/>
          <c:w val="0.84085525715921305"/>
          <c:h val="0.53466682286757605"/>
        </c:manualLayout>
      </c:layout>
      <c:barChart>
        <c:barDir val="col"/>
        <c:grouping val="stacked"/>
        <c:varyColors val="0"/>
        <c:ser>
          <c:idx val="1"/>
          <c:order val="1"/>
          <c:tx>
            <c:strRef>
              <c:f>'Sorties de formation'!$AL$27:$AL$28</c:f>
              <c:strCache>
                <c:ptCount val="2"/>
                <c:pt idx="0">
                  <c:v>Nombre de jeunes devant sortir de formation</c:v>
                </c:pt>
                <c:pt idx="1">
                  <c:v>Alternants</c:v>
                </c:pt>
              </c:strCache>
            </c:strRef>
          </c:tx>
          <c:spPr>
            <a:solidFill>
              <a:schemeClr val="accent2"/>
            </a:solidFill>
            <a:ln w="25400">
              <a:noFill/>
            </a:ln>
            <a:effectLst/>
          </c:spPr>
          <c:invertIfNegative val="0"/>
          <c:dLbls>
            <c:dLbl>
              <c:idx val="1"/>
              <c:layout>
                <c:manualLayout>
                  <c:x val="0"/>
                  <c:y val="1.3097576948264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A1-41A1-9187-04A493C8C983}"/>
                </c:ext>
              </c:extLst>
            </c:dLbl>
            <c:dLbl>
              <c:idx val="2"/>
              <c:layout>
                <c:manualLayout>
                  <c:x val="0"/>
                  <c:y val="1.30975769482644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A1-41A1-9187-04A493C8C983}"/>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'Sorties de formation'!$AJ$38:$AJ$40</c:f>
              <c:strCache>
                <c:ptCount val="3"/>
                <c:pt idx="0">
                  <c:v>Mécanicien et Technicien VP</c:v>
                </c:pt>
                <c:pt idx="1">
                  <c:v>Mécanicien et Technicien VI</c:v>
                </c:pt>
                <c:pt idx="2">
                  <c:v>Mécaniciens et Techniciens Moto</c:v>
                </c:pt>
              </c:strCache>
            </c:strRef>
          </c:cat>
          <c:val>
            <c:numRef>
              <c:f>'Sorties de formation'!$AL$38:$AL$40</c:f>
              <c:numCache>
                <c:formatCode>General</c:formatCode>
                <c:ptCount val="3"/>
                <c:pt idx="0" formatCode="#,##0">
                  <c:v>4500</c:v>
                </c:pt>
                <c:pt idx="1">
                  <c:v>600</c:v>
                </c:pt>
                <c:pt idx="2">
                  <c:v>100</c:v>
                </c:pt>
              </c:numCache>
            </c:numRef>
          </c:val>
          <c:extLst>
            <c:ext xmlns:c16="http://schemas.microsoft.com/office/drawing/2014/chart" uri="{C3380CC4-5D6E-409C-BE32-E72D297353CC}">
              <c16:uniqueId val="{00000002-6BA1-41A1-9187-04A493C8C983}"/>
            </c:ext>
          </c:extLst>
        </c:ser>
        <c:ser>
          <c:idx val="2"/>
          <c:order val="2"/>
          <c:tx>
            <c:strRef>
              <c:f>'Sorties de formation'!$AM$27:$AM$28</c:f>
              <c:strCache>
                <c:ptCount val="2"/>
                <c:pt idx="0">
                  <c:v>Nombre de jeunes devant sortir de formation</c:v>
                </c:pt>
                <c:pt idx="1">
                  <c:v>Statut scolaire</c:v>
                </c:pt>
              </c:strCache>
            </c:strRef>
          </c:tx>
          <c:spPr>
            <a:solidFill>
              <a:schemeClr val="accent5">
                <a:lumMod val="75000"/>
              </a:schemeClr>
            </a:solidFill>
            <a:ln>
              <a:noFill/>
            </a:ln>
            <a:effectLst/>
          </c:spPr>
          <c:invertIfNegative val="0"/>
          <c:dLbls>
            <c:dLbl>
              <c:idx val="2"/>
              <c:layout>
                <c:manualLayout>
                  <c:x val="-2.3021580647225454E-3"/>
                  <c:y val="-3.9292730844793712E-2"/>
                </c:manualLayout>
              </c:layout>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A1-41A1-9187-04A493C8C983}"/>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'Sorties de formation'!$AJ$38:$AJ$40</c:f>
              <c:strCache>
                <c:ptCount val="3"/>
                <c:pt idx="0">
                  <c:v>Mécanicien et Technicien VP</c:v>
                </c:pt>
                <c:pt idx="1">
                  <c:v>Mécanicien et Technicien VI</c:v>
                </c:pt>
                <c:pt idx="2">
                  <c:v>Mécaniciens et Techniciens Moto</c:v>
                </c:pt>
              </c:strCache>
            </c:strRef>
          </c:cat>
          <c:val>
            <c:numRef>
              <c:f>'Sorties de formation'!$AM$38:$AM$40</c:f>
              <c:numCache>
                <c:formatCode>General</c:formatCode>
                <c:ptCount val="3"/>
                <c:pt idx="0" formatCode="#,##0">
                  <c:v>6700</c:v>
                </c:pt>
                <c:pt idx="1">
                  <c:v>900</c:v>
                </c:pt>
                <c:pt idx="2">
                  <c:v>150</c:v>
                </c:pt>
              </c:numCache>
            </c:numRef>
          </c:val>
          <c:extLst>
            <c:ext xmlns:c16="http://schemas.microsoft.com/office/drawing/2014/chart" uri="{C3380CC4-5D6E-409C-BE32-E72D297353CC}">
              <c16:uniqueId val="{00000004-6BA1-41A1-9187-04A493C8C983}"/>
            </c:ext>
          </c:extLst>
        </c:ser>
        <c:dLbls>
          <c:showLegendKey val="0"/>
          <c:showVal val="0"/>
          <c:showCatName val="0"/>
          <c:showSerName val="0"/>
          <c:showPercent val="0"/>
          <c:showBubbleSize val="0"/>
        </c:dLbls>
        <c:gapWidth val="150"/>
        <c:overlap val="100"/>
        <c:axId val="387258856"/>
        <c:axId val="387259840"/>
      </c:barChart>
      <c:scatterChart>
        <c:scatterStyle val="lineMarker"/>
        <c:varyColors val="0"/>
        <c:ser>
          <c:idx val="0"/>
          <c:order val="0"/>
          <c:tx>
            <c:strRef>
              <c:f>'Sorties de formation'!$AK$27:$AK$28</c:f>
              <c:strCache>
                <c:ptCount val="2"/>
                <c:pt idx="0">
                  <c:v>Nombre de jeunes nécessaires à recruter pour le CRA</c:v>
                </c:pt>
              </c:strCache>
            </c:strRef>
          </c:tx>
          <c:spPr>
            <a:ln w="25400" cap="rnd">
              <a:noFill/>
              <a:round/>
            </a:ln>
            <a:effectLst/>
          </c:spPr>
          <c:marker>
            <c:symbol val="dash"/>
            <c:size val="26"/>
            <c:spPr>
              <a:solidFill>
                <a:schemeClr val="accent1"/>
              </a:solidFill>
              <a:ln w="0">
                <a:solidFill>
                  <a:schemeClr val="accent1"/>
                </a:solidFill>
              </a:ln>
              <a:effectLst/>
            </c:spPr>
          </c:marker>
          <c:dLbls>
            <c:dLbl>
              <c:idx val="0"/>
              <c:layout>
                <c:manualLayout>
                  <c:x val="2.5694259221356004E-2"/>
                  <c:y val="-9.199416089939705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A1-41A1-9187-04A493C8C983}"/>
                </c:ext>
              </c:extLst>
            </c:dLbl>
            <c:dLbl>
              <c:idx val="1"/>
              <c:layout>
                <c:manualLayout>
                  <c:x val="1.0705941342231606E-2"/>
                  <c:y val="-2.50896064428538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BA1-41A1-9187-04A493C8C983}"/>
                </c:ext>
              </c:extLst>
            </c:dLbl>
            <c:dLbl>
              <c:idx val="2"/>
              <c:layout>
                <c:manualLayout>
                  <c:x val="1.070594134223168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BA1-41A1-9187-04A493C8C983}"/>
                </c:ext>
              </c:extLst>
            </c:dLbl>
            <c:dLbl>
              <c:idx val="3"/>
              <c:layout>
                <c:manualLayout>
                  <c:x val="8.5647530737853472E-3"/>
                  <c:y val="2.50896064428528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BA1-41A1-9187-04A493C8C983}"/>
                </c:ext>
              </c:extLst>
            </c:dLbl>
            <c:spPr>
              <a:noFill/>
              <a:ln>
                <a:noFill/>
              </a:ln>
              <a:effectLst/>
            </c:spPr>
            <c:txPr>
              <a:bodyPr rot="0" spcFirstLastPara="1" vertOverflow="ellipsis" vert="horz" wrap="square" anchor="ctr" anchorCtr="1"/>
              <a:lstStyle/>
              <a:p>
                <a:pPr>
                  <a:defRPr sz="1400" b="1" i="0" u="none" strike="noStrike" kern="1200" baseline="0">
                    <a:solidFill>
                      <a:schemeClr val="accent1">
                        <a:lumMod val="7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'Sorties de formation'!$AJ$38:$AJ$40</c:f>
              <c:strCache>
                <c:ptCount val="3"/>
                <c:pt idx="0">
                  <c:v>Mécanicien et Technicien VP</c:v>
                </c:pt>
                <c:pt idx="1">
                  <c:v>Mécanicien et Technicien VI</c:v>
                </c:pt>
                <c:pt idx="2">
                  <c:v>Mécaniciens et Techniciens Moto</c:v>
                </c:pt>
              </c:strCache>
            </c:strRef>
          </c:xVal>
          <c:yVal>
            <c:numRef>
              <c:f>'Sorties de formation'!$AK$38:$AK$40</c:f>
              <c:numCache>
                <c:formatCode>General</c:formatCode>
                <c:ptCount val="3"/>
                <c:pt idx="0" formatCode="#,##0">
                  <c:v>3000</c:v>
                </c:pt>
                <c:pt idx="1">
                  <c:v>400</c:v>
                </c:pt>
                <c:pt idx="2">
                  <c:v>70</c:v>
                </c:pt>
              </c:numCache>
            </c:numRef>
          </c:yVal>
          <c:smooth val="0"/>
          <c:extLst>
            <c:ext xmlns:c16="http://schemas.microsoft.com/office/drawing/2014/chart" uri="{C3380CC4-5D6E-409C-BE32-E72D297353CC}">
              <c16:uniqueId val="{00000009-6BA1-41A1-9187-04A493C8C983}"/>
            </c:ext>
          </c:extLst>
        </c:ser>
        <c:dLbls>
          <c:showLegendKey val="0"/>
          <c:showVal val="0"/>
          <c:showCatName val="0"/>
          <c:showSerName val="0"/>
          <c:showPercent val="0"/>
          <c:showBubbleSize val="0"/>
        </c:dLbls>
        <c:axId val="387258856"/>
        <c:axId val="387259840"/>
      </c:scatterChart>
      <c:catAx>
        <c:axId val="387258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387259840"/>
        <c:crosses val="autoZero"/>
        <c:auto val="1"/>
        <c:lblAlgn val="ctr"/>
        <c:lblOffset val="100"/>
        <c:noMultiLvlLbl val="0"/>
      </c:catAx>
      <c:valAx>
        <c:axId val="387259840"/>
        <c:scaling>
          <c:orientation val="minMax"/>
          <c:max val="16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387258856"/>
        <c:crosses val="autoZero"/>
        <c:crossBetween val="between"/>
      </c:valAx>
      <c:spPr>
        <a:noFill/>
        <a:ln>
          <a:noFill/>
        </a:ln>
        <a:effectLst/>
      </c:spPr>
    </c:plotArea>
    <c:legend>
      <c:legendPos val="b"/>
      <c:layout>
        <c:manualLayout>
          <c:xMode val="edge"/>
          <c:yMode val="edge"/>
          <c:x val="1.0874524590764208E-2"/>
          <c:y val="0.83627293303623551"/>
          <c:w val="0.98285508567562807"/>
          <c:h val="0.1486733030980527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0.16678</cdr:x>
      <cdr:y>0.88562</cdr:y>
    </cdr:from>
    <cdr:to>
      <cdr:x>0.24809</cdr:x>
      <cdr:y>0.94536</cdr:y>
    </cdr:to>
    <cdr:sp macro="" textlink="">
      <cdr:nvSpPr>
        <cdr:cNvPr id="2" name="ZoneTexte 2">
          <a:extLst xmlns:a="http://schemas.openxmlformats.org/drawingml/2006/main">
            <a:ext uri="{FF2B5EF4-FFF2-40B4-BE49-F238E27FC236}">
              <a16:creationId xmlns:a16="http://schemas.microsoft.com/office/drawing/2014/main" id="{EA5E8F81-DCF2-4749-85D9-29FA91C69418}"/>
            </a:ext>
          </a:extLst>
        </cdr:cNvPr>
        <cdr:cNvSpPr txBox="1"/>
      </cdr:nvSpPr>
      <cdr:spPr>
        <a:xfrm xmlns:a="http://schemas.openxmlformats.org/drawingml/2006/main">
          <a:off x="1998980" y="4003620"/>
          <a:ext cx="974443" cy="27006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xmlns:a="http://schemas.openxmlformats.org/drawingml/2006/main">
          <a:pPr algn="ctr"/>
          <a:r>
            <a:rPr lang="fr-FR" sz="1600" b="1" dirty="0">
              <a:solidFill>
                <a:schemeClr val="accent3">
                  <a:lumMod val="50000"/>
                </a:schemeClr>
              </a:solidFill>
            </a:rPr>
            <a:t>Relance</a:t>
          </a:r>
        </a:p>
      </cdr:txBody>
    </cdr:sp>
  </cdr:relSizeAnchor>
  <cdr:relSizeAnchor xmlns:cdr="http://schemas.openxmlformats.org/drawingml/2006/chartDrawing">
    <cdr:from>
      <cdr:x>0.43146</cdr:x>
      <cdr:y>0.88373</cdr:y>
    </cdr:from>
    <cdr:to>
      <cdr:x>0.63049</cdr:x>
      <cdr:y>0.94347</cdr:y>
    </cdr:to>
    <cdr:sp macro="" textlink="">
      <cdr:nvSpPr>
        <cdr:cNvPr id="3" name="ZoneTexte 2">
          <a:extLst xmlns:a="http://schemas.openxmlformats.org/drawingml/2006/main">
            <a:ext uri="{FF2B5EF4-FFF2-40B4-BE49-F238E27FC236}">
              <a16:creationId xmlns:a16="http://schemas.microsoft.com/office/drawing/2014/main" id="{C17CF3AD-7898-48DA-8B55-9697F646CA80}"/>
            </a:ext>
          </a:extLst>
        </cdr:cNvPr>
        <cdr:cNvSpPr txBox="1"/>
      </cdr:nvSpPr>
      <cdr:spPr>
        <a:xfrm xmlns:a="http://schemas.openxmlformats.org/drawingml/2006/main">
          <a:off x="5171241" y="3995081"/>
          <a:ext cx="2385391" cy="27006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xmlns:a="http://schemas.openxmlformats.org/drawingml/2006/main">
          <a:pPr algn="ctr"/>
          <a:r>
            <a:rPr lang="fr-FR" sz="1600" b="1" dirty="0">
              <a:solidFill>
                <a:srgbClr val="BED748"/>
              </a:solidFill>
            </a:rPr>
            <a:t>Régulation écologique</a:t>
          </a:r>
        </a:p>
      </cdr:txBody>
    </cdr:sp>
  </cdr:relSizeAnchor>
  <cdr:relSizeAnchor xmlns:cdr="http://schemas.openxmlformats.org/drawingml/2006/chartDrawing">
    <cdr:from>
      <cdr:x>0.79062</cdr:x>
      <cdr:y>0.88801</cdr:y>
    </cdr:from>
    <cdr:to>
      <cdr:x>0.88355</cdr:x>
      <cdr:y>0.94775</cdr:y>
    </cdr:to>
    <cdr:sp macro="" textlink="">
      <cdr:nvSpPr>
        <cdr:cNvPr id="4" name="ZoneTexte 2">
          <a:extLst xmlns:a="http://schemas.openxmlformats.org/drawingml/2006/main">
            <a:ext uri="{FF2B5EF4-FFF2-40B4-BE49-F238E27FC236}">
              <a16:creationId xmlns:a16="http://schemas.microsoft.com/office/drawing/2014/main" id="{EEF5F0C1-BA1F-4785-9A14-E01A6883202C}"/>
            </a:ext>
          </a:extLst>
        </cdr:cNvPr>
        <cdr:cNvSpPr txBox="1"/>
      </cdr:nvSpPr>
      <cdr:spPr>
        <a:xfrm xmlns:a="http://schemas.openxmlformats.org/drawingml/2006/main">
          <a:off x="9475895" y="4014405"/>
          <a:ext cx="1113868" cy="27006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xmlns:a="http://schemas.openxmlformats.org/drawingml/2006/main">
          <a:pPr algn="ctr"/>
          <a:r>
            <a:rPr lang="fr-FR" sz="1600" b="1" dirty="0">
              <a:solidFill>
                <a:schemeClr val="accent3"/>
              </a:solidFill>
            </a:rPr>
            <a:t>Austérité</a:t>
          </a:r>
        </a:p>
      </cdr:txBody>
    </cdr:sp>
  </cdr:relSizeAnchor>
  <cdr:relSizeAnchor xmlns:cdr="http://schemas.openxmlformats.org/drawingml/2006/chartDrawing">
    <cdr:from>
      <cdr:x>0.16678</cdr:x>
      <cdr:y>0.09518</cdr:y>
    </cdr:from>
    <cdr:to>
      <cdr:x>0.2468</cdr:x>
      <cdr:y>0.14565</cdr:y>
    </cdr:to>
    <cdr:sp macro="" textlink="">
      <cdr:nvSpPr>
        <cdr:cNvPr id="5" name="Rectangle : coins arrondis 4">
          <a:extLst xmlns:a="http://schemas.openxmlformats.org/drawingml/2006/main">
            <a:ext uri="{FF2B5EF4-FFF2-40B4-BE49-F238E27FC236}">
              <a16:creationId xmlns:a16="http://schemas.microsoft.com/office/drawing/2014/main" id="{30E04FE1-12B7-47A7-8755-F382B4EFCD32}"/>
            </a:ext>
          </a:extLst>
        </cdr:cNvPr>
        <cdr:cNvSpPr/>
      </cdr:nvSpPr>
      <cdr:spPr>
        <a:xfrm xmlns:a="http://schemas.openxmlformats.org/drawingml/2006/main">
          <a:off x="1998979" y="430272"/>
          <a:ext cx="958989" cy="228176"/>
        </a:xfrm>
        <a:prstGeom xmlns:a="http://schemas.openxmlformats.org/drawingml/2006/main" prst="roundRect">
          <a:avLst/>
        </a:prstGeom>
        <a:noFill xmlns:a="http://schemas.openxmlformats.org/drawingml/2006/main"/>
        <a:ln xmlns:a="http://schemas.openxmlformats.org/drawingml/2006/main">
          <a:solidFill>
            <a:schemeClr val="accent3">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600" b="1" dirty="0">
              <a:solidFill>
                <a:schemeClr val="accent3">
                  <a:lumMod val="50000"/>
                </a:schemeClr>
              </a:solidFill>
            </a:rPr>
            <a:t>12 500</a:t>
          </a:r>
        </a:p>
      </cdr:txBody>
    </cdr:sp>
  </cdr:relSizeAnchor>
  <cdr:relSizeAnchor xmlns:cdr="http://schemas.openxmlformats.org/drawingml/2006/chartDrawing">
    <cdr:from>
      <cdr:x>0.48089</cdr:x>
      <cdr:y>0.13324</cdr:y>
    </cdr:from>
    <cdr:to>
      <cdr:x>0.56091</cdr:x>
      <cdr:y>0.18371</cdr:y>
    </cdr:to>
    <cdr:sp macro="" textlink="">
      <cdr:nvSpPr>
        <cdr:cNvPr id="6" name="Rectangle : coins arrondis 5">
          <a:extLst xmlns:a="http://schemas.openxmlformats.org/drawingml/2006/main">
            <a:ext uri="{FF2B5EF4-FFF2-40B4-BE49-F238E27FC236}">
              <a16:creationId xmlns:a16="http://schemas.microsoft.com/office/drawing/2014/main" id="{902D0EA7-2D9B-492D-A79C-ACCD885F9EFE}"/>
            </a:ext>
          </a:extLst>
        </cdr:cNvPr>
        <cdr:cNvSpPr/>
      </cdr:nvSpPr>
      <cdr:spPr>
        <a:xfrm xmlns:a="http://schemas.openxmlformats.org/drawingml/2006/main">
          <a:off x="5763719" y="602338"/>
          <a:ext cx="958987" cy="228137"/>
        </a:xfrm>
        <a:prstGeom xmlns:a="http://schemas.openxmlformats.org/drawingml/2006/main" prst="roundRect">
          <a:avLst/>
        </a:prstGeom>
        <a:noFill xmlns:a="http://schemas.openxmlformats.org/drawingml/2006/main"/>
        <a:ln xmlns:a="http://schemas.openxmlformats.org/drawingml/2006/main">
          <a:solidFill>
            <a:srgbClr val="BED748"/>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600" b="1" dirty="0">
              <a:solidFill>
                <a:srgbClr val="BED748"/>
              </a:solidFill>
            </a:rPr>
            <a:t>11 500</a:t>
          </a:r>
        </a:p>
      </cdr:txBody>
    </cdr:sp>
  </cdr:relSizeAnchor>
  <cdr:relSizeAnchor xmlns:cdr="http://schemas.openxmlformats.org/drawingml/2006/chartDrawing">
    <cdr:from>
      <cdr:x>0.80097</cdr:x>
      <cdr:y>0.2797</cdr:y>
    </cdr:from>
    <cdr:to>
      <cdr:x>0.86527</cdr:x>
      <cdr:y>0.33016</cdr:y>
    </cdr:to>
    <cdr:sp macro="" textlink="">
      <cdr:nvSpPr>
        <cdr:cNvPr id="7" name="Rectangle : coins arrondis 6">
          <a:extLst xmlns:a="http://schemas.openxmlformats.org/drawingml/2006/main">
            <a:ext uri="{FF2B5EF4-FFF2-40B4-BE49-F238E27FC236}">
              <a16:creationId xmlns:a16="http://schemas.microsoft.com/office/drawing/2014/main" id="{D184A48C-4524-4B08-A23E-33A1F1CF49B5}"/>
            </a:ext>
          </a:extLst>
        </cdr:cNvPr>
        <cdr:cNvSpPr/>
      </cdr:nvSpPr>
      <cdr:spPr>
        <a:xfrm xmlns:a="http://schemas.openxmlformats.org/drawingml/2006/main">
          <a:off x="9600012" y="1264417"/>
          <a:ext cx="770571" cy="228138"/>
        </a:xfrm>
        <a:prstGeom xmlns:a="http://schemas.openxmlformats.org/drawingml/2006/main" prst="roundRect">
          <a:avLst/>
        </a:prstGeom>
        <a:noFill xmlns:a="http://schemas.openxmlformats.org/drawingml/2006/main"/>
        <a:ln xmlns:a="http://schemas.openxmlformats.org/drawingml/2006/main">
          <a:solidFill>
            <a:schemeClr val="accent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600" b="1" dirty="0">
              <a:solidFill>
                <a:schemeClr val="accent3"/>
              </a:solidFill>
            </a:rPr>
            <a:t>8 500</a:t>
          </a:r>
        </a:p>
      </cdr:txBody>
    </cdr:sp>
  </cdr:relSizeAnchor>
  <cdr:relSizeAnchor xmlns:cdr="http://schemas.openxmlformats.org/drawingml/2006/chartDrawing">
    <cdr:from>
      <cdr:x>0.05229</cdr:x>
      <cdr:y>0.79299</cdr:y>
    </cdr:from>
    <cdr:to>
      <cdr:x>0.98989</cdr:x>
      <cdr:y>0.79299</cdr:y>
    </cdr:to>
    <cdr:cxnSp macro="">
      <cdr:nvCxnSpPr>
        <cdr:cNvPr id="10" name="Connecteur droit 9">
          <a:extLst xmlns:a="http://schemas.openxmlformats.org/drawingml/2006/main">
            <a:ext uri="{FF2B5EF4-FFF2-40B4-BE49-F238E27FC236}">
              <a16:creationId xmlns:a16="http://schemas.microsoft.com/office/drawing/2014/main" id="{E034DDCD-7EF5-428B-B620-1CD963113151}"/>
            </a:ext>
          </a:extLst>
        </cdr:cNvPr>
        <cdr:cNvCxnSpPr/>
      </cdr:nvCxnSpPr>
      <cdr:spPr>
        <a:xfrm xmlns:a="http://schemas.openxmlformats.org/drawingml/2006/main">
          <a:off x="626764" y="3584873"/>
          <a:ext cx="11237491" cy="0"/>
        </a:xfrm>
        <a:prstGeom xmlns:a="http://schemas.openxmlformats.org/drawingml/2006/main" prst="line">
          <a:avLst/>
        </a:prstGeom>
        <a:ln xmlns:a="http://schemas.openxmlformats.org/drawingml/2006/main" w="15875">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40F9BA-AA9A-41EB-9D9C-548744C7AFB7}" type="datetimeFigureOut">
              <a:rPr lang="fr-FR" smtClean="0"/>
              <a:t>10/05/2021</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04F017-5490-489D-AD32-BDC57418738E}" type="slidenum">
              <a:rPr lang="fr-FR" smtClean="0"/>
              <a:t>‹N°›</a:t>
            </a:fld>
            <a:endParaRPr lang="fr-FR"/>
          </a:p>
        </p:txBody>
      </p:sp>
    </p:spTree>
    <p:extLst>
      <p:ext uri="{BB962C8B-B14F-4D97-AF65-F5344CB8AC3E}">
        <p14:creationId xmlns:p14="http://schemas.microsoft.com/office/powerpoint/2010/main" val="2750634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48BDB-7A28-1546-9391-C4B47804E1D5}" type="datetimeFigureOut">
              <a:rPr lang="fr-FR" smtClean="0"/>
              <a:t>10/05/2021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DE30B2-007B-3C4A-937D-4DCE48B299BD}" type="slidenum">
              <a:rPr lang="fr-FR" smtClean="0"/>
              <a:t>‹N°›</a:t>
            </a:fld>
            <a:endParaRPr lang="fr-FR"/>
          </a:p>
        </p:txBody>
      </p:sp>
    </p:spTree>
    <p:extLst>
      <p:ext uri="{BB962C8B-B14F-4D97-AF65-F5344CB8AC3E}">
        <p14:creationId xmlns:p14="http://schemas.microsoft.com/office/powerpoint/2010/main" val="2136494741"/>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La politique de la Banque Centrale Européenne (BCE) de baisse des taux directeurs à un niveau très faible à partir de 2014, puis à un niveau nul à partir de 2016, a eu un double impact sur le secteur du commerce et de la réparation automobile : </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il a permis de rendre très attractif les offres de crédit et de LOA (location avec option d’achat) sur les ventes de véhicules ;</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il permet d’envisager des politiques économiques moins centrées sur le remboursement de la dette souveraine de l’Etat, tel le plan de relance de 100 milliards d’euros destiné à faire face à la crise du COVID-19.</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Selon que la BCE maintient ou non des taux bas, selon que les gouvernements s’emparent ou non des marges de manœuvre de politique budgétaire ainsi permise en orientant la mobilité des ménages, l’emploi du commerce et réparation automobile peut être impacté à la</a:t>
            </a: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fr-FR" sz="1800" b="0"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+Variables de stratégies d’entreprise.</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0"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Professionnalisation du VO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0"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Concentration des distributeurs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0"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Offre servicielle *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0"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Ecosystèmes d’affaires automobile*</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 hausse ou à la baisse.</a:t>
            </a:r>
            <a:endParaRPr lang="fr-FR" dirty="0"/>
          </a:p>
        </p:txBody>
      </p:sp>
      <p:sp>
        <p:nvSpPr>
          <p:cNvPr id="4" name="Espace réservé du numéro de diapositive 3"/>
          <p:cNvSpPr>
            <a:spLocks noGrp="1"/>
          </p:cNvSpPr>
          <p:nvPr>
            <p:ph type="sldNum" sz="quarter" idx="5"/>
          </p:nvPr>
        </p:nvSpPr>
        <p:spPr/>
        <p:txBody>
          <a:bodyPr/>
          <a:lstStyle/>
          <a:p>
            <a:fld id="{BCDE30B2-007B-3C4A-937D-4DCE48B299BD}" type="slidenum">
              <a:rPr lang="fr-FR" smtClean="0"/>
              <a:t>5</a:t>
            </a:fld>
            <a:endParaRPr lang="fr-FR"/>
          </a:p>
        </p:txBody>
      </p:sp>
    </p:spTree>
    <p:extLst>
      <p:ext uri="{BB962C8B-B14F-4D97-AF65-F5344CB8AC3E}">
        <p14:creationId xmlns:p14="http://schemas.microsoft.com/office/powerpoint/2010/main" val="4114945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dirty="0"/>
              <a:t>De 47 milliards en 2020 à 46 milliards d’euros dans le scenario bas à 42 milliards d’euros (-10%) dans un scenario haut.</a:t>
            </a:r>
          </a:p>
          <a:p>
            <a:r>
              <a:rPr lang="fr-FR" dirty="0"/>
              <a:t>-10% à l’horizon 2036 c’est important mais rapporté à la durée d’analyse (16 ans) c’est relativement peu.</a:t>
            </a:r>
          </a:p>
          <a:p>
            <a:r>
              <a:rPr lang="fr-FR" dirty="0"/>
              <a:t>C’est pratiquement sans conséquence pour les MRA qui réparent le parc le plus ancien</a:t>
            </a:r>
          </a:p>
        </p:txBody>
      </p:sp>
      <p:sp>
        <p:nvSpPr>
          <p:cNvPr id="4" name="Espace réservé du numéro de diapositive 3"/>
          <p:cNvSpPr>
            <a:spLocks noGrp="1"/>
          </p:cNvSpPr>
          <p:nvPr>
            <p:ph type="sldNum" sz="quarter" idx="5"/>
          </p:nvPr>
        </p:nvSpPr>
        <p:spPr/>
        <p:txBody>
          <a:bodyPr/>
          <a:lstStyle/>
          <a:p>
            <a:fld id="{BCDE30B2-007B-3C4A-937D-4DCE48B299BD}" type="slidenum">
              <a:rPr lang="fr-FR" smtClean="0"/>
              <a:t>6</a:t>
            </a:fld>
            <a:endParaRPr lang="fr-FR"/>
          </a:p>
        </p:txBody>
      </p:sp>
    </p:spTree>
    <p:extLst>
      <p:ext uri="{BB962C8B-B14F-4D97-AF65-F5344CB8AC3E}">
        <p14:creationId xmlns:p14="http://schemas.microsoft.com/office/powerpoint/2010/main" val="2980591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Voici donc, la synthèse de tous les besoins que l’on a vu précédemment. Donc en couleur pleine, toujours la variation de l’emploi, hachurée, les départs en fin de carrière et aujourd’hui, nous ajoutons, le solde de la mobilité intersectorielle (en petits points) et enfin les besoins en artisans en couleur cernée de jaune. </a:t>
            </a:r>
          </a:p>
          <a:p>
            <a:pPr algn="just">
              <a:lnSpc>
                <a:spcPct val="107000"/>
              </a:lnSpc>
              <a:spcAft>
                <a:spcPts val="800"/>
              </a:spcAft>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Nous rajoutons dans ces estimations l’effort de branche existant en matière de qualification des demandeurs d’emploi (En damier, sur le graphique). </a:t>
            </a:r>
          </a:p>
          <a:p>
            <a:pPr algn="just">
              <a:lnSpc>
                <a:spcPct val="107000"/>
              </a:lnSpc>
              <a:spcAft>
                <a:spcPts val="800"/>
              </a:spcAft>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Les besoins vont donc de 8 500 personnes à qualifier et entrant dans le secteur par an, pour le scénario Austérité jusqu’à 12 500 personnes pour le scénario Relance. </a:t>
            </a:r>
          </a:p>
          <a:p>
            <a:pPr algn="just">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Ces résultats ne sont pas très éloignés de ceux de l’exercice prospectif précédent. Pour rappel entre 6 500 et 11 000 entre 2012 et 2022. La différence majeure à souligner se concentre sur les départs en fin de carrière, beaucoup plus importants du fait des départ des baby-boomers. Ce besoin en renouvellement plus important nuance le scénario pessimiste. </a:t>
            </a:r>
          </a:p>
          <a:p>
            <a:pPr algn="just">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Autre élément à noter : notre scénario relance est un scénario particulièrement optimiste qui augmente donc vers le haut, le champ des possibles. </a:t>
            </a:r>
          </a:p>
          <a:p>
            <a:pPr>
              <a:lnSpc>
                <a:spcPct val="107000"/>
              </a:lnSpc>
              <a:spcAft>
                <a:spcPts val="800"/>
              </a:spcAft>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endParaRPr lang="fr-FR"/>
          </a:p>
        </p:txBody>
      </p:sp>
      <p:sp>
        <p:nvSpPr>
          <p:cNvPr id="4" name="Espace réservé du numéro de diapositive 3"/>
          <p:cNvSpPr>
            <a:spLocks noGrp="1"/>
          </p:cNvSpPr>
          <p:nvPr>
            <p:ph type="sldNum" sz="quarter" idx="5"/>
          </p:nvPr>
        </p:nvSpPr>
        <p:spPr/>
        <p:txBody>
          <a:bodyPr/>
          <a:lstStyle/>
          <a:p>
            <a:fld id="{BCDE30B2-007B-3C4A-937D-4DCE48B299BD}" type="slidenum">
              <a:rPr lang="fr-FR" smtClean="0"/>
              <a:t>9</a:t>
            </a:fld>
            <a:endParaRPr lang="fr-FR"/>
          </a:p>
        </p:txBody>
      </p:sp>
    </p:spTree>
    <p:extLst>
      <p:ext uri="{BB962C8B-B14F-4D97-AF65-F5344CB8AC3E}">
        <p14:creationId xmlns:p14="http://schemas.microsoft.com/office/powerpoint/2010/main" val="3819653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0" i="0" u="none" strike="noStrike" baseline="0">
                <a:latin typeface="Roboto-Light"/>
              </a:rPr>
              <a:t>croissance du développement du véhicule électrique, baisse ou augmentation des ventes de VN, contrôle de l’</a:t>
            </a:r>
            <a:r>
              <a:rPr lang="fr-FR" sz="1800" b="0" i="0" u="none" strike="noStrike" baseline="0" err="1">
                <a:latin typeface="Roboto-Light"/>
              </a:rPr>
              <a:t>aprèsvente</a:t>
            </a:r>
            <a:r>
              <a:rPr lang="fr-FR" sz="1800" b="0" i="0" u="none" strike="noStrike" baseline="0">
                <a:latin typeface="Roboto-Light"/>
              </a:rPr>
              <a:t> par des gestionnaires ou des particuliers, durcissement du contrôle</a:t>
            </a:r>
          </a:p>
          <a:p>
            <a:pPr algn="l"/>
            <a:r>
              <a:rPr lang="fr-FR" sz="1800" b="0" i="0" u="none" strike="noStrike" baseline="0">
                <a:latin typeface="Roboto-Light"/>
              </a:rPr>
              <a:t>technique : de nombreuses variables font fluctuer les besoins en formation de jeunes mécaniciens ou techniciens VP.</a:t>
            </a:r>
            <a:endParaRPr lang="fr-FR"/>
          </a:p>
        </p:txBody>
      </p:sp>
      <p:sp>
        <p:nvSpPr>
          <p:cNvPr id="4" name="Espace réservé du numéro de diapositive 3"/>
          <p:cNvSpPr>
            <a:spLocks noGrp="1"/>
          </p:cNvSpPr>
          <p:nvPr>
            <p:ph type="sldNum" sz="quarter" idx="5"/>
          </p:nvPr>
        </p:nvSpPr>
        <p:spPr/>
        <p:txBody>
          <a:bodyPr/>
          <a:lstStyle/>
          <a:p>
            <a:fld id="{BCDE30B2-007B-3C4A-937D-4DCE48B299BD}" type="slidenum">
              <a:rPr lang="fr-FR" smtClean="0"/>
              <a:t>10</a:t>
            </a:fld>
            <a:endParaRPr lang="fr-FR"/>
          </a:p>
        </p:txBody>
      </p:sp>
    </p:spTree>
    <p:extLst>
      <p:ext uri="{BB962C8B-B14F-4D97-AF65-F5344CB8AC3E}">
        <p14:creationId xmlns:p14="http://schemas.microsoft.com/office/powerpoint/2010/main" val="76565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70 à 200 besoins de mécaniciens-techniciens motocycle par an c’est peu par rapport à 4 000 jeunes en formation à ce jour. Peu d’élus.</a:t>
            </a:r>
          </a:p>
          <a:p>
            <a:r>
              <a:rPr lang="fr-FR" dirty="0"/>
              <a:t>De nombreux jeunes de ces formations poursuivent toutefois leurs études pour éviter d’avoir des débouchés limités ce qui fait qu’il n’y a que 1000 jeunes sortant sur 4000 jeunes en formation.</a:t>
            </a:r>
          </a:p>
          <a:p>
            <a:endParaRPr lang="fr-FR" dirty="0"/>
          </a:p>
        </p:txBody>
      </p:sp>
      <p:sp>
        <p:nvSpPr>
          <p:cNvPr id="4" name="Espace réservé du numéro de diapositive 3"/>
          <p:cNvSpPr>
            <a:spLocks noGrp="1"/>
          </p:cNvSpPr>
          <p:nvPr>
            <p:ph type="sldNum" sz="quarter" idx="5"/>
          </p:nvPr>
        </p:nvSpPr>
        <p:spPr/>
        <p:txBody>
          <a:bodyPr/>
          <a:lstStyle/>
          <a:p>
            <a:fld id="{BCDE30B2-007B-3C4A-937D-4DCE48B299BD}" type="slidenum">
              <a:rPr lang="fr-FR" smtClean="0"/>
              <a:t>11</a:t>
            </a:fld>
            <a:endParaRPr lang="fr-FR"/>
          </a:p>
        </p:txBody>
      </p:sp>
    </p:spTree>
    <p:extLst>
      <p:ext uri="{BB962C8B-B14F-4D97-AF65-F5344CB8AC3E}">
        <p14:creationId xmlns:p14="http://schemas.microsoft.com/office/powerpoint/2010/main" val="2127978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Alors que l’on ne récupère que 4% d’ouvriers qualifiés venant d’autres secteurs</a:t>
            </a:r>
          </a:p>
          <a:p>
            <a:r>
              <a:rPr lang="fr-FR" dirty="0"/>
              <a:t>Un certain nombre de nos </a:t>
            </a:r>
          </a:p>
        </p:txBody>
      </p:sp>
      <p:sp>
        <p:nvSpPr>
          <p:cNvPr id="4" name="Espace réservé du numéro de diapositive 3"/>
          <p:cNvSpPr>
            <a:spLocks noGrp="1"/>
          </p:cNvSpPr>
          <p:nvPr>
            <p:ph type="sldNum" sz="quarter" idx="5"/>
          </p:nvPr>
        </p:nvSpPr>
        <p:spPr/>
        <p:txBody>
          <a:bodyPr/>
          <a:lstStyle/>
          <a:p>
            <a:fld id="{BCDE30B2-007B-3C4A-937D-4DCE48B299BD}" type="slidenum">
              <a:rPr lang="fr-FR" smtClean="0"/>
              <a:t>12</a:t>
            </a:fld>
            <a:endParaRPr lang="fr-FR"/>
          </a:p>
        </p:txBody>
      </p:sp>
    </p:spTree>
    <p:extLst>
      <p:ext uri="{BB962C8B-B14F-4D97-AF65-F5344CB8AC3E}">
        <p14:creationId xmlns:p14="http://schemas.microsoft.com/office/powerpoint/2010/main" val="4104335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a:p>
            <a:r>
              <a:rPr lang="fr-FR"/>
              <a:t>Dans le scenario optimiste on tourne autour de 20 500 jeunes ouvriers de la réparation automobile devant sortir de formation.</a:t>
            </a:r>
          </a:p>
          <a:p>
            <a:r>
              <a:rPr lang="fr-FR"/>
              <a:t>Phrase descriptive : que voyons nous.</a:t>
            </a:r>
          </a:p>
          <a:p>
            <a:endParaRPr lang="fr-FR"/>
          </a:p>
          <a:p>
            <a:r>
              <a:rPr lang="fr-FR"/>
              <a:t>Actuellement environ 10 000 jeunes formés au VP sortent de formation pour 14 000 besoins en formation  VP dans ce scenario relance très optimiste.</a:t>
            </a:r>
          </a:p>
          <a:p>
            <a:r>
              <a:rPr lang="fr-FR"/>
              <a:t>1 850 jeunes formés au VI pour 1 330 sortants de formation aujourd’hui.</a:t>
            </a:r>
          </a:p>
          <a:p>
            <a:r>
              <a:rPr lang="fr-FR"/>
              <a:t>Pour 200 jeunes formés 650 besoins de jeunes formés à la moto pour 1 100 sortants. Vraisemblablement l’appareil de formation à la moto particulièrement en statut scolaire est surdimensionné.</a:t>
            </a:r>
          </a:p>
          <a:p>
            <a:endParaRPr lang="fr-FR"/>
          </a:p>
        </p:txBody>
      </p:sp>
      <p:sp>
        <p:nvSpPr>
          <p:cNvPr id="4" name="Espace réservé du numéro de diapositive 3"/>
          <p:cNvSpPr>
            <a:spLocks noGrp="1"/>
          </p:cNvSpPr>
          <p:nvPr>
            <p:ph type="sldNum" sz="quarter" idx="5"/>
          </p:nvPr>
        </p:nvSpPr>
        <p:spPr/>
        <p:txBody>
          <a:bodyPr/>
          <a:lstStyle/>
          <a:p>
            <a:fld id="{BCDE30B2-007B-3C4A-937D-4DCE48B299BD}" type="slidenum">
              <a:rPr lang="fr-FR" smtClean="0"/>
              <a:t>13</a:t>
            </a:fld>
            <a:endParaRPr lang="fr-FR"/>
          </a:p>
        </p:txBody>
      </p:sp>
    </p:spTree>
    <p:extLst>
      <p:ext uri="{BB962C8B-B14F-4D97-AF65-F5344CB8AC3E}">
        <p14:creationId xmlns:p14="http://schemas.microsoft.com/office/powerpoint/2010/main" val="3159169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DE30B2-007B-3C4A-937D-4DCE48B299BD}" type="slidenum">
              <a:rPr lang="fr-FR" smtClean="0"/>
              <a:t>17</a:t>
            </a:fld>
            <a:endParaRPr lang="fr-FR"/>
          </a:p>
        </p:txBody>
      </p:sp>
    </p:spTree>
    <p:extLst>
      <p:ext uri="{BB962C8B-B14F-4D97-AF65-F5344CB8AC3E}">
        <p14:creationId xmlns:p14="http://schemas.microsoft.com/office/powerpoint/2010/main" val="146684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w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w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w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uvertureTITRE">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5" y="0"/>
            <a:ext cx="12213606" cy="6865840"/>
          </a:xfrm>
          <a:prstGeom prst="rect">
            <a:avLst/>
          </a:prstGeom>
        </p:spPr>
      </p:pic>
      <p:sp>
        <p:nvSpPr>
          <p:cNvPr id="15" name="Ellipse 14"/>
          <p:cNvSpPr/>
          <p:nvPr userDrawn="1"/>
        </p:nvSpPr>
        <p:spPr>
          <a:xfrm>
            <a:off x="2070308" y="-317916"/>
            <a:ext cx="7493416" cy="701716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userDrawn="1"/>
        </p:nvSpPr>
        <p:spPr>
          <a:xfrm>
            <a:off x="-497769" y="-565566"/>
            <a:ext cx="2936748" cy="259632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ctrTitle" hasCustomPrompt="1"/>
          </p:nvPr>
        </p:nvSpPr>
        <p:spPr>
          <a:xfrm>
            <a:off x="3286124" y="3068210"/>
            <a:ext cx="5700713" cy="968012"/>
          </a:xfrm>
        </p:spPr>
        <p:txBody>
          <a:bodyPr lIns="0" tIns="0" rIns="0" bIns="0" anchor="b" anchorCtr="0">
            <a:normAutofit/>
          </a:bodyPr>
          <a:lstStyle>
            <a:lvl1pPr algn="ctr">
              <a:defRPr sz="2800" b="1" i="0">
                <a:solidFill>
                  <a:schemeClr val="bg1"/>
                </a:solidFill>
                <a:latin typeface="Arial" charset="0"/>
                <a:ea typeface="Arial" charset="0"/>
                <a:cs typeface="Arial" charset="0"/>
              </a:defRPr>
            </a:lvl1pPr>
          </a:lstStyle>
          <a:p>
            <a:r>
              <a:rPr lang="fr-FR" dirty="0"/>
              <a:t>CLIQUEZ ET MODIFIEZ </a:t>
            </a:r>
            <a:br>
              <a:rPr lang="fr-FR" dirty="0"/>
            </a:br>
            <a:r>
              <a:rPr lang="fr-FR" dirty="0"/>
              <a:t>LE TITRE</a:t>
            </a:r>
            <a:endParaRPr lang="en-US" dirty="0"/>
          </a:p>
        </p:txBody>
      </p:sp>
      <p:sp>
        <p:nvSpPr>
          <p:cNvPr id="3" name="Subtitle 2"/>
          <p:cNvSpPr>
            <a:spLocks noGrp="1"/>
          </p:cNvSpPr>
          <p:nvPr>
            <p:ph type="subTitle" idx="1"/>
          </p:nvPr>
        </p:nvSpPr>
        <p:spPr>
          <a:xfrm>
            <a:off x="3286124" y="4168347"/>
            <a:ext cx="5700713" cy="835888"/>
          </a:xfrm>
        </p:spPr>
        <p:txBody>
          <a:bodyPr>
            <a:normAutofit/>
          </a:bodyPr>
          <a:lstStyle>
            <a:lvl1pPr marL="0" indent="0" algn="ctr">
              <a:buNone/>
              <a:defRPr sz="1600" cap="all" baseline="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8" name="Subtitle 2"/>
          <p:cNvSpPr txBox="1">
            <a:spLocks/>
          </p:cNvSpPr>
          <p:nvPr userDrawn="1"/>
        </p:nvSpPr>
        <p:spPr>
          <a:xfrm>
            <a:off x="3581400" y="3954100"/>
            <a:ext cx="5292969" cy="517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bg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5" name="Imag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4334" y="256346"/>
            <a:ext cx="2051949" cy="204788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grandContenu-bleu-2col">
    <p:spTree>
      <p:nvGrpSpPr>
        <p:cNvPr id="1" name=""/>
        <p:cNvGrpSpPr/>
        <p:nvPr/>
      </p:nvGrpSpPr>
      <p:grpSpPr>
        <a:xfrm>
          <a:off x="0" y="0"/>
          <a:ext cx="0" cy="0"/>
          <a:chOff x="0" y="0"/>
          <a:chExt cx="0" cy="0"/>
        </a:xfrm>
      </p:grpSpPr>
      <p:sp>
        <p:nvSpPr>
          <p:cNvPr id="9" name="Espace réservé du texte 3"/>
          <p:cNvSpPr>
            <a:spLocks noGrp="1"/>
          </p:cNvSpPr>
          <p:nvPr>
            <p:ph type="body" sz="quarter" idx="10" hasCustomPrompt="1"/>
          </p:nvPr>
        </p:nvSpPr>
        <p:spPr>
          <a:xfrm>
            <a:off x="1357314" y="69345"/>
            <a:ext cx="9442492" cy="435889"/>
          </a:xfrm>
        </p:spPr>
        <p:txBody>
          <a:bodyPr anchor="ctr" anchorCtr="0">
            <a:normAutofit/>
          </a:bodyPr>
          <a:lstStyle>
            <a:lvl1pPr marL="0" indent="0">
              <a:buNone/>
              <a:defRPr sz="2400" b="1" i="0" cap="all" baseline="0">
                <a:solidFill>
                  <a:srgbClr val="222750"/>
                </a:solidFill>
                <a:latin typeface="Arial" charset="0"/>
                <a:ea typeface="Arial" charset="0"/>
                <a:cs typeface="Arial" charset="0"/>
              </a:defRPr>
            </a:lvl1pPr>
          </a:lstStyle>
          <a:p>
            <a:pPr lvl="0"/>
            <a:r>
              <a:rPr lang="fr-FR" dirty="0"/>
              <a:t>TITRE</a:t>
            </a:r>
          </a:p>
        </p:txBody>
      </p:sp>
      <p:sp>
        <p:nvSpPr>
          <p:cNvPr id="11" name="Espace réservé du texte 5"/>
          <p:cNvSpPr>
            <a:spLocks noGrp="1"/>
          </p:cNvSpPr>
          <p:nvPr>
            <p:ph type="body" sz="quarter" idx="11"/>
          </p:nvPr>
        </p:nvSpPr>
        <p:spPr>
          <a:xfrm>
            <a:off x="1357314" y="517591"/>
            <a:ext cx="9442492" cy="431134"/>
          </a:xfrm>
        </p:spPr>
        <p:txBody>
          <a:bodyPr anchor="ctr" anchorCtr="0">
            <a:normAutofit/>
          </a:bodyPr>
          <a:lstStyle>
            <a:lvl1pPr marL="0" indent="0">
              <a:buNone/>
              <a:defRPr sz="2000" b="0" i="0">
                <a:solidFill>
                  <a:srgbClr val="222750"/>
                </a:solidFill>
                <a:latin typeface="Arial" charset="0"/>
                <a:ea typeface="Arial" charset="0"/>
                <a:cs typeface="Arial" charset="0"/>
              </a:defRPr>
            </a:lvl1pPr>
          </a:lstStyle>
          <a:p>
            <a:pPr lvl="0"/>
            <a:r>
              <a:rPr lang="fr-FR"/>
              <a:t>Cliquez pour modifier les styles du texte du masque</a:t>
            </a:r>
          </a:p>
        </p:txBody>
      </p:sp>
      <p:pic>
        <p:nvPicPr>
          <p:cNvPr id="12" name="Image 11"/>
          <p:cNvPicPr>
            <a:picLocks noChangeAspect="1"/>
          </p:cNvPicPr>
          <p:nvPr userDrawn="1"/>
        </p:nvPicPr>
        <p:blipFill>
          <a:blip r:embed="rId2"/>
          <a:stretch>
            <a:fillRect/>
          </a:stretch>
        </p:blipFill>
        <p:spPr>
          <a:xfrm>
            <a:off x="10530936" y="-10382"/>
            <a:ext cx="1847248" cy="999831"/>
          </a:xfrm>
          <a:prstGeom prst="rect">
            <a:avLst/>
          </a:prstGeom>
        </p:spPr>
      </p:pic>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6454">
            <a:off x="-49428" y="590156"/>
            <a:ext cx="12308012" cy="847397"/>
          </a:xfrm>
          <a:prstGeom prst="rect">
            <a:avLst/>
          </a:prstGeom>
        </p:spPr>
      </p:pic>
      <p:pic>
        <p:nvPicPr>
          <p:cNvPr id="14" name="Image 13"/>
          <p:cNvPicPr>
            <a:picLocks noChangeAspect="1"/>
          </p:cNvPicPr>
          <p:nvPr userDrawn="1"/>
        </p:nvPicPr>
        <p:blipFill>
          <a:blip r:embed="rId4"/>
          <a:stretch>
            <a:fillRect/>
          </a:stretch>
        </p:blipFill>
        <p:spPr>
          <a:xfrm>
            <a:off x="268365" y="47767"/>
            <a:ext cx="969348" cy="969348"/>
          </a:xfrm>
          <a:prstGeom prst="rect">
            <a:avLst/>
          </a:prstGeom>
        </p:spPr>
      </p:pic>
      <p:sp>
        <p:nvSpPr>
          <p:cNvPr id="8" name="Espace réservé du contenu 2"/>
          <p:cNvSpPr>
            <a:spLocks noGrp="1"/>
          </p:cNvSpPr>
          <p:nvPr>
            <p:ph sz="half" idx="1" hasCustomPrompt="1"/>
          </p:nvPr>
        </p:nvSpPr>
        <p:spPr>
          <a:xfrm>
            <a:off x="6026046" y="1408670"/>
            <a:ext cx="5861154" cy="5325762"/>
          </a:xfrm>
        </p:spPr>
        <p:txBody>
          <a:bodyPr/>
          <a:lstStyle>
            <a:lvl1pPr>
              <a:defRPr sz="1800" b="1" i="0" baseline="0">
                <a:solidFill>
                  <a:srgbClr val="002060"/>
                </a:solidFill>
                <a:latin typeface="Helvetica" charset="0"/>
                <a:ea typeface="Helvetica" charset="0"/>
                <a:cs typeface="Helvetica" charset="0"/>
              </a:defRPr>
            </a:lvl1pPr>
            <a:lvl2pPr>
              <a:defRPr sz="1600" b="0" i="0">
                <a:solidFill>
                  <a:srgbClr val="222750"/>
                </a:solidFill>
                <a:latin typeface="Helvetica" charset="0"/>
                <a:ea typeface="Helvetica" charset="0"/>
                <a:cs typeface="Helvetica" charset="0"/>
              </a:defRPr>
            </a:lvl2pPr>
            <a:lvl3pPr>
              <a:defRPr sz="1400" b="0" i="0">
                <a:solidFill>
                  <a:srgbClr val="222750"/>
                </a:solidFill>
                <a:latin typeface="Helvetica" charset="0"/>
                <a:ea typeface="Helvetica" charset="0"/>
                <a:cs typeface="Helvetica" charset="0"/>
              </a:defRPr>
            </a:lvl3pPr>
            <a:lvl4pPr>
              <a:defRPr b="0" i="0">
                <a:latin typeface="Helvetica" charset="0"/>
                <a:ea typeface="Helvetica" charset="0"/>
                <a:cs typeface="Helvetica" charset="0"/>
              </a:defRPr>
            </a:lvl4pPr>
            <a:lvl5pPr>
              <a:defRPr b="0" i="0">
                <a:latin typeface="Helvetica" charset="0"/>
                <a:ea typeface="Helvetica" charset="0"/>
                <a:cs typeface="Helvetica" charset="0"/>
              </a:defRPr>
            </a:lvl5pPr>
          </a:lstStyle>
          <a:p>
            <a:pPr lvl="0"/>
            <a:r>
              <a:rPr lang="fr-FR" dirty="0"/>
              <a:t>INFORMATIONS 2</a:t>
            </a:r>
          </a:p>
          <a:p>
            <a:pPr lvl="0"/>
            <a:endParaRPr lang="fr-FR" dirty="0"/>
          </a:p>
        </p:txBody>
      </p:sp>
      <p:sp>
        <p:nvSpPr>
          <p:cNvPr id="15" name="Espace réservé du contenu 2"/>
          <p:cNvSpPr>
            <a:spLocks noGrp="1"/>
          </p:cNvSpPr>
          <p:nvPr>
            <p:ph sz="half" idx="12" hasCustomPrompt="1"/>
          </p:nvPr>
        </p:nvSpPr>
        <p:spPr>
          <a:xfrm>
            <a:off x="234564" y="1408670"/>
            <a:ext cx="5476688" cy="5325762"/>
          </a:xfrm>
        </p:spPr>
        <p:txBody>
          <a:bodyPr/>
          <a:lstStyle>
            <a:lvl1pPr>
              <a:defRPr sz="1800" b="1" i="0">
                <a:solidFill>
                  <a:srgbClr val="002060"/>
                </a:solidFill>
                <a:latin typeface="Helvetica" charset="0"/>
                <a:ea typeface="Helvetica" charset="0"/>
                <a:cs typeface="Helvetica" charset="0"/>
              </a:defRPr>
            </a:lvl1pPr>
            <a:lvl2pPr>
              <a:defRPr sz="1600" b="0" i="0">
                <a:solidFill>
                  <a:schemeClr val="tx1">
                    <a:lumMod val="85000"/>
                    <a:lumOff val="15000"/>
                  </a:schemeClr>
                </a:solidFill>
                <a:latin typeface="Helvetica" charset="0"/>
                <a:ea typeface="Helvetica" charset="0"/>
                <a:cs typeface="Helvetica" charset="0"/>
              </a:defRPr>
            </a:lvl2pPr>
            <a:lvl3pPr>
              <a:defRPr sz="1400" b="0" i="0">
                <a:solidFill>
                  <a:schemeClr val="tx1">
                    <a:lumMod val="85000"/>
                    <a:lumOff val="15000"/>
                  </a:schemeClr>
                </a:solidFill>
                <a:latin typeface="Helvetica" charset="0"/>
                <a:ea typeface="Helvetica" charset="0"/>
                <a:cs typeface="Helvetica" charset="0"/>
              </a:defRPr>
            </a:lvl3pPr>
            <a:lvl4pPr>
              <a:defRPr b="0" i="0">
                <a:latin typeface="Helvetica" charset="0"/>
                <a:ea typeface="Helvetica" charset="0"/>
                <a:cs typeface="Helvetica" charset="0"/>
              </a:defRPr>
            </a:lvl4pPr>
            <a:lvl5pPr>
              <a:defRPr b="0" i="0">
                <a:latin typeface="Helvetica" charset="0"/>
                <a:ea typeface="Helvetica" charset="0"/>
                <a:cs typeface="Helvetica" charset="0"/>
              </a:defRPr>
            </a:lvl5pPr>
          </a:lstStyle>
          <a:p>
            <a:pPr lvl="0"/>
            <a:r>
              <a:rPr lang="fr-FR" dirty="0"/>
              <a:t>INFORMATIONS 1</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3762847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Disposition personnalisée">
    <p:spTree>
      <p:nvGrpSpPr>
        <p:cNvPr id="1" name=""/>
        <p:cNvGrpSpPr/>
        <p:nvPr/>
      </p:nvGrpSpPr>
      <p:grpSpPr>
        <a:xfrm>
          <a:off x="0" y="0"/>
          <a:ext cx="0" cy="0"/>
          <a:chOff x="0" y="0"/>
          <a:chExt cx="0" cy="0"/>
        </a:xfrm>
      </p:grpSpPr>
      <p:sp>
        <p:nvSpPr>
          <p:cNvPr id="7" name="ZoneTexte 6"/>
          <p:cNvSpPr txBox="1"/>
          <p:nvPr userDrawn="1"/>
        </p:nvSpPr>
        <p:spPr>
          <a:xfrm>
            <a:off x="3183500" y="3886200"/>
            <a:ext cx="5829300" cy="400110"/>
          </a:xfrm>
          <a:prstGeom prst="rect">
            <a:avLst/>
          </a:prstGeom>
          <a:noFill/>
        </p:spPr>
        <p:txBody>
          <a:bodyPr wrap="square" rtlCol="0">
            <a:spAutoFit/>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FR" sz="2000" b="0" i="0" kern="1200" dirty="0">
                <a:solidFill>
                  <a:schemeClr val="bg1"/>
                </a:solidFill>
                <a:effectLst/>
                <a:latin typeface="Arial" charset="0"/>
                <a:ea typeface="Arial" charset="0"/>
                <a:cs typeface="Arial" charset="0"/>
              </a:rPr>
              <a:t>MERCI DE VOTRE ATTENTION</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6301" cy="6858000"/>
          </a:xfrm>
          <a:prstGeom prst="rect">
            <a:avLst/>
          </a:prstGeom>
        </p:spPr>
      </p:pic>
    </p:spTree>
    <p:extLst>
      <p:ext uri="{BB962C8B-B14F-4D97-AF65-F5344CB8AC3E}">
        <p14:creationId xmlns:p14="http://schemas.microsoft.com/office/powerpoint/2010/main" val="253165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212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03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746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6887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30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463315" y="3283200"/>
            <a:ext cx="7863635" cy="2108160"/>
          </a:xfrm>
          <a:prstGeom prst="rect">
            <a:avLst/>
          </a:prstGeom>
        </p:spPr>
        <p:txBody>
          <a:bodyPr anchor="t" anchorCtr="0">
            <a:normAutofit/>
          </a:bodyPr>
          <a:lstStyle>
            <a:lvl1pPr>
              <a:defRPr sz="2000" baseline="0"/>
            </a:lvl1pPr>
          </a:lstStyle>
          <a:p>
            <a:r>
              <a:rPr lang="fr-FR" dirty="0"/>
              <a:t>Contacts :</a:t>
            </a:r>
          </a:p>
        </p:txBody>
      </p:sp>
    </p:spTree>
    <p:extLst>
      <p:ext uri="{BB962C8B-B14F-4D97-AF65-F5344CB8AC3E}">
        <p14:creationId xmlns:p14="http://schemas.microsoft.com/office/powerpoint/2010/main" val="221097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RE">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1957388" y="2777340"/>
            <a:ext cx="9401175" cy="834483"/>
          </a:xfrm>
        </p:spPr>
        <p:txBody>
          <a:bodyPr anchor="b">
            <a:normAutofit/>
          </a:bodyPr>
          <a:lstStyle>
            <a:lvl1pPr algn="l">
              <a:defRPr sz="3200" b="1" i="0" cap="all" baseline="0">
                <a:solidFill>
                  <a:srgbClr val="222750"/>
                </a:solidFill>
                <a:latin typeface="Arial" charset="0"/>
                <a:ea typeface="Arial" charset="0"/>
                <a:cs typeface="Arial" charset="0"/>
              </a:defRPr>
            </a:lvl1pPr>
          </a:lstStyle>
          <a:p>
            <a:r>
              <a:rPr lang="fr-FR" dirty="0"/>
              <a:t>CLIQUEZ ET MODIFIEZ LE TITRE</a:t>
            </a:r>
          </a:p>
        </p:txBody>
      </p:sp>
      <p:sp>
        <p:nvSpPr>
          <p:cNvPr id="9" name="Sous-titre 2"/>
          <p:cNvSpPr>
            <a:spLocks noGrp="1"/>
          </p:cNvSpPr>
          <p:nvPr>
            <p:ph type="subTitle" idx="1"/>
          </p:nvPr>
        </p:nvSpPr>
        <p:spPr>
          <a:xfrm>
            <a:off x="1957388" y="3626111"/>
            <a:ext cx="9401175" cy="755650"/>
          </a:xfrm>
        </p:spPr>
        <p:txBody>
          <a:bodyPr>
            <a:noAutofit/>
          </a:bodyPr>
          <a:lstStyle>
            <a:lvl1pPr marL="0" indent="0" algn="l">
              <a:buNone/>
              <a:defRPr sz="2400" b="0" i="0">
                <a:solidFill>
                  <a:srgbClr val="222750"/>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1731" y="6011056"/>
            <a:ext cx="1460229" cy="891916"/>
          </a:xfrm>
          <a:prstGeom prst="rect">
            <a:avLst/>
          </a:prstGeom>
        </p:spPr>
      </p:pic>
      <p:pic>
        <p:nvPicPr>
          <p:cNvPr id="3" name="Imag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57388" y="1766887"/>
            <a:ext cx="996165" cy="996165"/>
          </a:xfrm>
          <a:prstGeom prst="rect">
            <a:avLst/>
          </a:prstGeom>
        </p:spPr>
      </p:pic>
    </p:spTree>
    <p:extLst>
      <p:ext uri="{BB962C8B-B14F-4D97-AF65-F5344CB8AC3E}">
        <p14:creationId xmlns:p14="http://schemas.microsoft.com/office/powerpoint/2010/main" val="1243930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etitContenu-1colonn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53099"/>
            <a:ext cx="12192001" cy="839410"/>
          </a:xfrm>
          <a:prstGeom prst="rect">
            <a:avLst/>
          </a:prstGeom>
        </p:spPr>
      </p:pic>
      <p:sp>
        <p:nvSpPr>
          <p:cNvPr id="11" name="Espace réservé du contenu 2"/>
          <p:cNvSpPr>
            <a:spLocks noGrp="1"/>
          </p:cNvSpPr>
          <p:nvPr>
            <p:ph sz="half" idx="1"/>
          </p:nvPr>
        </p:nvSpPr>
        <p:spPr>
          <a:xfrm>
            <a:off x="414338" y="1985963"/>
            <a:ext cx="11258443" cy="4259974"/>
          </a:xfrm>
        </p:spPr>
        <p:txBody>
          <a:bodyPr/>
          <a:lstStyle>
            <a:lvl1pPr>
              <a:defRPr sz="1800" b="1" i="0">
                <a:solidFill>
                  <a:srgbClr val="002060"/>
                </a:solidFill>
                <a:latin typeface="Helvetica" charset="0"/>
                <a:ea typeface="Helvetica" charset="0"/>
                <a:cs typeface="Helvetica" charset="0"/>
              </a:defRPr>
            </a:lvl1pPr>
            <a:lvl2pPr>
              <a:defRPr sz="1600" b="0" i="0">
                <a:solidFill>
                  <a:schemeClr val="tx1">
                    <a:lumMod val="85000"/>
                    <a:lumOff val="15000"/>
                  </a:schemeClr>
                </a:solidFill>
                <a:latin typeface="Helvetica" charset="0"/>
                <a:ea typeface="Helvetica" charset="0"/>
                <a:cs typeface="Helvetica" charset="0"/>
              </a:defRPr>
            </a:lvl2pPr>
            <a:lvl3pPr>
              <a:defRPr sz="1400" b="0" i="0">
                <a:solidFill>
                  <a:schemeClr val="tx1">
                    <a:lumMod val="85000"/>
                    <a:lumOff val="15000"/>
                  </a:schemeClr>
                </a:solidFill>
                <a:latin typeface="Helvetica" charset="0"/>
                <a:ea typeface="Helvetica" charset="0"/>
                <a:cs typeface="Helvetica" charset="0"/>
              </a:defRPr>
            </a:lvl3pPr>
            <a:lvl4pPr>
              <a:defRPr b="0" i="0">
                <a:latin typeface="Helvetica" charset="0"/>
                <a:ea typeface="Helvetica" charset="0"/>
                <a:cs typeface="Helvetica" charset="0"/>
              </a:defRPr>
            </a:lvl4pPr>
            <a:lvl5pPr>
              <a:defRPr b="0" i="0">
                <a:latin typeface="Helvetica" charset="0"/>
                <a:ea typeface="Helvetica" charset="0"/>
                <a:cs typeface="Helvetica" charset="0"/>
              </a:defRPr>
            </a:lvl5pPr>
          </a:lstStyle>
          <a:p>
            <a:pPr lvl="0"/>
            <a:r>
              <a:rPr lang="fr-FR"/>
              <a:t>Cliquez pour modifier les styles du texte du masque</a:t>
            </a:r>
          </a:p>
          <a:p>
            <a:pPr lvl="1"/>
            <a:r>
              <a:rPr lang="fr-FR"/>
              <a:t>Deuxième niveau</a:t>
            </a:r>
          </a:p>
          <a:p>
            <a:pPr lvl="2"/>
            <a:r>
              <a:rPr lang="fr-FR"/>
              <a:t>Troisième niveau</a:t>
            </a:r>
          </a:p>
        </p:txBody>
      </p:sp>
      <p:pic>
        <p:nvPicPr>
          <p:cNvPr id="4" name="Image 3"/>
          <p:cNvPicPr>
            <a:picLocks noChangeAspect="1"/>
          </p:cNvPicPr>
          <p:nvPr userDrawn="1"/>
        </p:nvPicPr>
        <p:blipFill>
          <a:blip r:embed="rId3"/>
          <a:stretch>
            <a:fillRect/>
          </a:stretch>
        </p:blipFill>
        <p:spPr>
          <a:xfrm>
            <a:off x="10554880" y="0"/>
            <a:ext cx="1847248" cy="999831"/>
          </a:xfrm>
          <a:prstGeom prst="rect">
            <a:avLst/>
          </a:prstGeom>
        </p:spPr>
      </p:pic>
      <p:sp>
        <p:nvSpPr>
          <p:cNvPr id="12" name="Espace réservé du texte 3"/>
          <p:cNvSpPr>
            <a:spLocks noGrp="1"/>
          </p:cNvSpPr>
          <p:nvPr>
            <p:ph type="body" sz="quarter" idx="10" hasCustomPrompt="1"/>
          </p:nvPr>
        </p:nvSpPr>
        <p:spPr>
          <a:xfrm>
            <a:off x="1357314" y="194371"/>
            <a:ext cx="9541346" cy="436922"/>
          </a:xfrm>
        </p:spPr>
        <p:txBody>
          <a:bodyPr anchor="ctr" anchorCtr="0">
            <a:normAutofit/>
          </a:bodyPr>
          <a:lstStyle>
            <a:lvl1pPr marL="0" indent="0">
              <a:buNone/>
              <a:defRPr sz="2400" b="1" i="0" cap="all" baseline="0">
                <a:solidFill>
                  <a:srgbClr val="222750"/>
                </a:solidFill>
                <a:latin typeface="Arial" charset="0"/>
                <a:ea typeface="Arial" charset="0"/>
                <a:cs typeface="Arial" charset="0"/>
              </a:defRPr>
            </a:lvl1pPr>
          </a:lstStyle>
          <a:p>
            <a:pPr lvl="0"/>
            <a:r>
              <a:rPr lang="fr-FR" dirty="0"/>
              <a:t>TITRE</a:t>
            </a:r>
          </a:p>
        </p:txBody>
      </p:sp>
      <p:sp>
        <p:nvSpPr>
          <p:cNvPr id="13" name="Espace réservé du texte 5"/>
          <p:cNvSpPr>
            <a:spLocks noGrp="1"/>
          </p:cNvSpPr>
          <p:nvPr>
            <p:ph type="body" sz="quarter" idx="11"/>
          </p:nvPr>
        </p:nvSpPr>
        <p:spPr>
          <a:xfrm>
            <a:off x="1357314" y="631292"/>
            <a:ext cx="9541346" cy="432156"/>
          </a:xfrm>
        </p:spPr>
        <p:txBody>
          <a:bodyPr anchor="ctr" anchorCtr="0">
            <a:normAutofit/>
          </a:bodyPr>
          <a:lstStyle>
            <a:lvl1pPr marL="0" indent="0">
              <a:buNone/>
              <a:defRPr sz="2000" b="0" i="0">
                <a:solidFill>
                  <a:srgbClr val="222750"/>
                </a:solidFill>
                <a:latin typeface="Arial" charset="0"/>
                <a:ea typeface="Arial" charset="0"/>
                <a:cs typeface="Arial" charset="0"/>
              </a:defRPr>
            </a:lvl1pPr>
          </a:lstStyle>
          <a:p>
            <a:pPr lvl="0"/>
            <a:r>
              <a:rPr lang="fr-FR"/>
              <a:t>Cliquez pour modifier les styles du texte du masque</a:t>
            </a:r>
          </a:p>
        </p:txBody>
      </p:sp>
      <p:pic>
        <p:nvPicPr>
          <p:cNvPr id="14" name="Image 13"/>
          <p:cNvPicPr>
            <a:picLocks noChangeAspect="1"/>
          </p:cNvPicPr>
          <p:nvPr userDrawn="1"/>
        </p:nvPicPr>
        <p:blipFill>
          <a:blip r:embed="rId4"/>
          <a:stretch>
            <a:fillRect/>
          </a:stretch>
        </p:blipFill>
        <p:spPr>
          <a:xfrm>
            <a:off x="268365" y="171332"/>
            <a:ext cx="969348" cy="969348"/>
          </a:xfrm>
          <a:prstGeom prst="rect">
            <a:avLst/>
          </a:prstGeom>
        </p:spPr>
      </p:pic>
    </p:spTree>
    <p:extLst>
      <p:ext uri="{BB962C8B-B14F-4D97-AF65-F5344CB8AC3E}">
        <p14:creationId xmlns:p14="http://schemas.microsoft.com/office/powerpoint/2010/main" val="127537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etitContenu-2colonnes">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53099"/>
            <a:ext cx="12192001" cy="839410"/>
          </a:xfrm>
          <a:prstGeom prst="rect">
            <a:avLst/>
          </a:prstGeom>
        </p:spPr>
      </p:pic>
      <p:sp>
        <p:nvSpPr>
          <p:cNvPr id="8" name="Espace réservé du texte 3"/>
          <p:cNvSpPr>
            <a:spLocks noGrp="1"/>
          </p:cNvSpPr>
          <p:nvPr>
            <p:ph type="body" sz="quarter" idx="10" hasCustomPrompt="1"/>
          </p:nvPr>
        </p:nvSpPr>
        <p:spPr>
          <a:xfrm>
            <a:off x="1357314" y="194371"/>
            <a:ext cx="9541346" cy="436922"/>
          </a:xfrm>
        </p:spPr>
        <p:txBody>
          <a:bodyPr anchor="ctr" anchorCtr="0">
            <a:normAutofit/>
          </a:bodyPr>
          <a:lstStyle>
            <a:lvl1pPr marL="0" indent="0">
              <a:buNone/>
              <a:defRPr sz="2400" b="1" i="0" cap="all" baseline="0">
                <a:solidFill>
                  <a:srgbClr val="222750"/>
                </a:solidFill>
                <a:latin typeface="Arial" charset="0"/>
                <a:ea typeface="Arial" charset="0"/>
                <a:cs typeface="Arial" charset="0"/>
              </a:defRPr>
            </a:lvl1pPr>
          </a:lstStyle>
          <a:p>
            <a:pPr lvl="0"/>
            <a:r>
              <a:rPr lang="fr-FR" dirty="0"/>
              <a:t>TITRE</a:t>
            </a:r>
          </a:p>
        </p:txBody>
      </p:sp>
      <p:sp>
        <p:nvSpPr>
          <p:cNvPr id="9" name="Espace réservé du texte 5"/>
          <p:cNvSpPr>
            <a:spLocks noGrp="1"/>
          </p:cNvSpPr>
          <p:nvPr>
            <p:ph type="body" sz="quarter" idx="11"/>
          </p:nvPr>
        </p:nvSpPr>
        <p:spPr>
          <a:xfrm>
            <a:off x="1357314" y="631292"/>
            <a:ext cx="9541346" cy="432156"/>
          </a:xfrm>
        </p:spPr>
        <p:txBody>
          <a:bodyPr anchor="ctr" anchorCtr="0">
            <a:normAutofit/>
          </a:bodyPr>
          <a:lstStyle>
            <a:lvl1pPr marL="0" indent="0">
              <a:buNone/>
              <a:defRPr sz="2000" b="0" i="0">
                <a:solidFill>
                  <a:srgbClr val="222750"/>
                </a:solidFill>
                <a:latin typeface="Arial" charset="0"/>
                <a:ea typeface="Arial" charset="0"/>
                <a:cs typeface="Arial" charset="0"/>
              </a:defRPr>
            </a:lvl1pPr>
          </a:lstStyle>
          <a:p>
            <a:pPr lvl="0"/>
            <a:r>
              <a:rPr lang="fr-FR"/>
              <a:t>Cliquez pour modifier les styles du texte du masque</a:t>
            </a:r>
          </a:p>
        </p:txBody>
      </p:sp>
      <p:sp>
        <p:nvSpPr>
          <p:cNvPr id="11" name="Espace réservé du contenu 2"/>
          <p:cNvSpPr>
            <a:spLocks noGrp="1"/>
          </p:cNvSpPr>
          <p:nvPr>
            <p:ph sz="half" idx="1" hasCustomPrompt="1"/>
          </p:nvPr>
        </p:nvSpPr>
        <p:spPr>
          <a:xfrm>
            <a:off x="6026046" y="1985963"/>
            <a:ext cx="5516382" cy="4259974"/>
          </a:xfrm>
        </p:spPr>
        <p:txBody>
          <a:bodyPr/>
          <a:lstStyle>
            <a:lvl1pPr>
              <a:defRPr sz="1800" b="1" i="0" baseline="0">
                <a:solidFill>
                  <a:srgbClr val="002060"/>
                </a:solidFill>
                <a:latin typeface="Helvetica" charset="0"/>
                <a:ea typeface="Helvetica" charset="0"/>
                <a:cs typeface="Helvetica" charset="0"/>
              </a:defRPr>
            </a:lvl1pPr>
            <a:lvl2pPr>
              <a:defRPr sz="1600" b="0" i="0">
                <a:solidFill>
                  <a:srgbClr val="222750"/>
                </a:solidFill>
                <a:latin typeface="Helvetica" charset="0"/>
                <a:ea typeface="Helvetica" charset="0"/>
                <a:cs typeface="Helvetica" charset="0"/>
              </a:defRPr>
            </a:lvl2pPr>
            <a:lvl3pPr>
              <a:defRPr sz="1400" b="0" i="0">
                <a:solidFill>
                  <a:srgbClr val="222750"/>
                </a:solidFill>
                <a:latin typeface="Helvetica" charset="0"/>
                <a:ea typeface="Helvetica" charset="0"/>
                <a:cs typeface="Helvetica" charset="0"/>
              </a:defRPr>
            </a:lvl3pPr>
            <a:lvl4pPr>
              <a:defRPr b="0" i="0">
                <a:latin typeface="Helvetica" charset="0"/>
                <a:ea typeface="Helvetica" charset="0"/>
                <a:cs typeface="Helvetica" charset="0"/>
              </a:defRPr>
            </a:lvl4pPr>
            <a:lvl5pPr>
              <a:defRPr b="0" i="0">
                <a:latin typeface="Helvetica" charset="0"/>
                <a:ea typeface="Helvetica" charset="0"/>
                <a:cs typeface="Helvetica" charset="0"/>
              </a:defRPr>
            </a:lvl5pPr>
          </a:lstStyle>
          <a:p>
            <a:pPr lvl="0"/>
            <a:r>
              <a:rPr lang="fr-FR" dirty="0"/>
              <a:t>INFORMATIONS 2</a:t>
            </a:r>
          </a:p>
          <a:p>
            <a:pPr lvl="0"/>
            <a:endParaRPr lang="fr-FR" dirty="0"/>
          </a:p>
        </p:txBody>
      </p:sp>
      <p:sp>
        <p:nvSpPr>
          <p:cNvPr id="10" name="Espace réservé du contenu 2"/>
          <p:cNvSpPr>
            <a:spLocks noGrp="1"/>
          </p:cNvSpPr>
          <p:nvPr>
            <p:ph sz="half" idx="12" hasCustomPrompt="1"/>
          </p:nvPr>
        </p:nvSpPr>
        <p:spPr>
          <a:xfrm>
            <a:off x="234564" y="1985963"/>
            <a:ext cx="5476688" cy="4259974"/>
          </a:xfrm>
        </p:spPr>
        <p:txBody>
          <a:bodyPr/>
          <a:lstStyle>
            <a:lvl1pPr>
              <a:defRPr sz="1800" b="1" i="0">
                <a:solidFill>
                  <a:srgbClr val="002060"/>
                </a:solidFill>
                <a:latin typeface="Helvetica" charset="0"/>
                <a:ea typeface="Helvetica" charset="0"/>
                <a:cs typeface="Helvetica" charset="0"/>
              </a:defRPr>
            </a:lvl1pPr>
            <a:lvl2pPr>
              <a:defRPr sz="1600" b="0" i="0">
                <a:solidFill>
                  <a:schemeClr val="tx1">
                    <a:lumMod val="85000"/>
                    <a:lumOff val="15000"/>
                  </a:schemeClr>
                </a:solidFill>
                <a:latin typeface="Helvetica" charset="0"/>
                <a:ea typeface="Helvetica" charset="0"/>
                <a:cs typeface="Helvetica" charset="0"/>
              </a:defRPr>
            </a:lvl2pPr>
            <a:lvl3pPr>
              <a:defRPr sz="1400" b="0" i="0">
                <a:solidFill>
                  <a:schemeClr val="tx1">
                    <a:lumMod val="85000"/>
                    <a:lumOff val="15000"/>
                  </a:schemeClr>
                </a:solidFill>
                <a:latin typeface="Helvetica" charset="0"/>
                <a:ea typeface="Helvetica" charset="0"/>
                <a:cs typeface="Helvetica" charset="0"/>
              </a:defRPr>
            </a:lvl3pPr>
            <a:lvl4pPr>
              <a:defRPr b="0" i="0">
                <a:latin typeface="Helvetica" charset="0"/>
                <a:ea typeface="Helvetica" charset="0"/>
                <a:cs typeface="Helvetica" charset="0"/>
              </a:defRPr>
            </a:lvl4pPr>
            <a:lvl5pPr>
              <a:defRPr b="0" i="0">
                <a:latin typeface="Helvetica" charset="0"/>
                <a:ea typeface="Helvetica" charset="0"/>
                <a:cs typeface="Helvetica" charset="0"/>
              </a:defRPr>
            </a:lvl5pPr>
          </a:lstStyle>
          <a:p>
            <a:pPr lvl="0"/>
            <a:r>
              <a:rPr lang="fr-FR" dirty="0"/>
              <a:t>INFORMATIONS 1</a:t>
            </a:r>
          </a:p>
          <a:p>
            <a:pPr lvl="1"/>
            <a:r>
              <a:rPr lang="fr-FR" dirty="0"/>
              <a:t>Deuxième niveau</a:t>
            </a:r>
          </a:p>
          <a:p>
            <a:pPr lvl="2"/>
            <a:r>
              <a:rPr lang="fr-FR" dirty="0"/>
              <a:t>Troisième niveau</a:t>
            </a:r>
          </a:p>
        </p:txBody>
      </p:sp>
      <p:pic>
        <p:nvPicPr>
          <p:cNvPr id="4" name="Image 3"/>
          <p:cNvPicPr>
            <a:picLocks noChangeAspect="1"/>
          </p:cNvPicPr>
          <p:nvPr userDrawn="1"/>
        </p:nvPicPr>
        <p:blipFill>
          <a:blip r:embed="rId3"/>
          <a:stretch>
            <a:fillRect/>
          </a:stretch>
        </p:blipFill>
        <p:spPr>
          <a:xfrm>
            <a:off x="10591951" y="-4888"/>
            <a:ext cx="1847248" cy="999831"/>
          </a:xfrm>
          <a:prstGeom prst="rect">
            <a:avLst/>
          </a:prstGeom>
        </p:spPr>
      </p:pic>
      <p:pic>
        <p:nvPicPr>
          <p:cNvPr id="13" name="Image 12"/>
          <p:cNvPicPr>
            <a:picLocks noChangeAspect="1"/>
          </p:cNvPicPr>
          <p:nvPr userDrawn="1"/>
        </p:nvPicPr>
        <p:blipFill>
          <a:blip r:embed="rId4"/>
          <a:stretch>
            <a:fillRect/>
          </a:stretch>
        </p:blipFill>
        <p:spPr>
          <a:xfrm>
            <a:off x="268365" y="171332"/>
            <a:ext cx="969348" cy="96934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etitContenuBleu-1col">
    <p:spTree>
      <p:nvGrpSpPr>
        <p:cNvPr id="1" name=""/>
        <p:cNvGrpSpPr/>
        <p:nvPr/>
      </p:nvGrpSpPr>
      <p:grpSpPr>
        <a:xfrm>
          <a:off x="0" y="0"/>
          <a:ext cx="0" cy="0"/>
          <a:chOff x="0" y="0"/>
          <a:chExt cx="0" cy="0"/>
        </a:xfrm>
      </p:grpSpPr>
      <p:sp>
        <p:nvSpPr>
          <p:cNvPr id="11" name="Espace réservé du contenu 2"/>
          <p:cNvSpPr>
            <a:spLocks noGrp="1"/>
          </p:cNvSpPr>
          <p:nvPr>
            <p:ph sz="half" idx="1"/>
          </p:nvPr>
        </p:nvSpPr>
        <p:spPr>
          <a:xfrm>
            <a:off x="414338" y="1985963"/>
            <a:ext cx="11258443" cy="4259974"/>
          </a:xfrm>
        </p:spPr>
        <p:txBody>
          <a:bodyPr/>
          <a:lstStyle>
            <a:lvl1pPr>
              <a:defRPr sz="1800" b="1" i="0">
                <a:solidFill>
                  <a:srgbClr val="002060"/>
                </a:solidFill>
                <a:latin typeface="Helvetica" charset="0"/>
                <a:ea typeface="Helvetica" charset="0"/>
                <a:cs typeface="Helvetica" charset="0"/>
              </a:defRPr>
            </a:lvl1pPr>
            <a:lvl2pPr>
              <a:defRPr sz="1600" b="0" i="0">
                <a:solidFill>
                  <a:schemeClr val="tx1">
                    <a:lumMod val="85000"/>
                    <a:lumOff val="15000"/>
                  </a:schemeClr>
                </a:solidFill>
                <a:latin typeface="Helvetica" charset="0"/>
                <a:ea typeface="Helvetica" charset="0"/>
                <a:cs typeface="Helvetica" charset="0"/>
              </a:defRPr>
            </a:lvl2pPr>
            <a:lvl3pPr>
              <a:defRPr sz="1400" b="0" i="0">
                <a:solidFill>
                  <a:schemeClr val="tx1">
                    <a:lumMod val="85000"/>
                    <a:lumOff val="15000"/>
                  </a:schemeClr>
                </a:solidFill>
                <a:latin typeface="Helvetica" charset="0"/>
                <a:ea typeface="Helvetica" charset="0"/>
                <a:cs typeface="Helvetica" charset="0"/>
              </a:defRPr>
            </a:lvl3pPr>
            <a:lvl4pPr>
              <a:defRPr b="0" i="0">
                <a:latin typeface="Helvetica" charset="0"/>
                <a:ea typeface="Helvetica" charset="0"/>
                <a:cs typeface="Helvetica" charset="0"/>
              </a:defRPr>
            </a:lvl4pPr>
            <a:lvl5pPr>
              <a:defRPr b="0" i="0">
                <a:latin typeface="Helvetica" charset="0"/>
                <a:ea typeface="Helvetica" charset="0"/>
                <a:cs typeface="Helvetica" charset="0"/>
              </a:defRPr>
            </a:lvl5pPr>
          </a:lstStyle>
          <a:p>
            <a:pPr lvl="0"/>
            <a:r>
              <a:rPr lang="fr-FR"/>
              <a:t>Cliquez pour modifier les styles du texte du masque</a:t>
            </a:r>
          </a:p>
          <a:p>
            <a:pPr lvl="1"/>
            <a:r>
              <a:rPr lang="fr-FR"/>
              <a:t>Deuxième niveau</a:t>
            </a:r>
          </a:p>
          <a:p>
            <a:pPr lvl="2"/>
            <a:r>
              <a:rPr lang="fr-FR"/>
              <a:t>Troisième niveau</a:t>
            </a:r>
          </a:p>
        </p:txBody>
      </p:sp>
      <p:pic>
        <p:nvPicPr>
          <p:cNvPr id="4" name="Image 3"/>
          <p:cNvPicPr>
            <a:picLocks noChangeAspect="1"/>
          </p:cNvPicPr>
          <p:nvPr userDrawn="1"/>
        </p:nvPicPr>
        <p:blipFill>
          <a:blip r:embed="rId2"/>
          <a:stretch>
            <a:fillRect/>
          </a:stretch>
        </p:blipFill>
        <p:spPr>
          <a:xfrm>
            <a:off x="10554880" y="0"/>
            <a:ext cx="1847248" cy="999831"/>
          </a:xfrm>
          <a:prstGeom prst="rect">
            <a:avLst/>
          </a:prstGeom>
        </p:spPr>
      </p:pic>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07" y="750987"/>
            <a:ext cx="12308012" cy="847397"/>
          </a:xfrm>
          <a:prstGeom prst="rect">
            <a:avLst/>
          </a:prstGeom>
        </p:spPr>
      </p:pic>
      <p:sp>
        <p:nvSpPr>
          <p:cNvPr id="13" name="Espace réservé du texte 3"/>
          <p:cNvSpPr>
            <a:spLocks noGrp="1"/>
          </p:cNvSpPr>
          <p:nvPr>
            <p:ph type="body" sz="quarter" idx="10" hasCustomPrompt="1"/>
          </p:nvPr>
        </p:nvSpPr>
        <p:spPr>
          <a:xfrm>
            <a:off x="1357314" y="194371"/>
            <a:ext cx="9541346" cy="436922"/>
          </a:xfrm>
        </p:spPr>
        <p:txBody>
          <a:bodyPr anchor="ctr" anchorCtr="0">
            <a:normAutofit/>
          </a:bodyPr>
          <a:lstStyle>
            <a:lvl1pPr marL="0" indent="0">
              <a:buNone/>
              <a:defRPr sz="2400" b="1" i="0" cap="all" baseline="0">
                <a:solidFill>
                  <a:srgbClr val="222750"/>
                </a:solidFill>
                <a:latin typeface="Arial" charset="0"/>
                <a:ea typeface="Arial" charset="0"/>
                <a:cs typeface="Arial" charset="0"/>
              </a:defRPr>
            </a:lvl1pPr>
          </a:lstStyle>
          <a:p>
            <a:pPr lvl="0"/>
            <a:r>
              <a:rPr lang="fr-FR" dirty="0"/>
              <a:t>TITRE</a:t>
            </a:r>
          </a:p>
        </p:txBody>
      </p:sp>
      <p:sp>
        <p:nvSpPr>
          <p:cNvPr id="14" name="Espace réservé du texte 5"/>
          <p:cNvSpPr>
            <a:spLocks noGrp="1"/>
          </p:cNvSpPr>
          <p:nvPr>
            <p:ph type="body" sz="quarter" idx="11"/>
          </p:nvPr>
        </p:nvSpPr>
        <p:spPr>
          <a:xfrm>
            <a:off x="1357314" y="631292"/>
            <a:ext cx="9541346" cy="432156"/>
          </a:xfrm>
        </p:spPr>
        <p:txBody>
          <a:bodyPr anchor="ctr" anchorCtr="0">
            <a:normAutofit/>
          </a:bodyPr>
          <a:lstStyle>
            <a:lvl1pPr marL="0" indent="0">
              <a:buNone/>
              <a:defRPr sz="2000" b="0" i="0">
                <a:solidFill>
                  <a:srgbClr val="222750"/>
                </a:solidFill>
                <a:latin typeface="Arial" charset="0"/>
                <a:ea typeface="Arial" charset="0"/>
                <a:cs typeface="Arial" charset="0"/>
              </a:defRPr>
            </a:lvl1pPr>
          </a:lstStyle>
          <a:p>
            <a:pPr lvl="0"/>
            <a:r>
              <a:rPr lang="fr-FR"/>
              <a:t>Cliquez pour modifier les styles du texte du masque</a:t>
            </a:r>
          </a:p>
        </p:txBody>
      </p:sp>
      <p:pic>
        <p:nvPicPr>
          <p:cNvPr id="15" name="Image 14"/>
          <p:cNvPicPr>
            <a:picLocks noChangeAspect="1"/>
          </p:cNvPicPr>
          <p:nvPr userDrawn="1"/>
        </p:nvPicPr>
        <p:blipFill>
          <a:blip r:embed="rId4"/>
          <a:stretch>
            <a:fillRect/>
          </a:stretch>
        </p:blipFill>
        <p:spPr>
          <a:xfrm>
            <a:off x="268365" y="171332"/>
            <a:ext cx="969348" cy="969348"/>
          </a:xfrm>
          <a:prstGeom prst="rect">
            <a:avLst/>
          </a:prstGeom>
        </p:spPr>
      </p:pic>
    </p:spTree>
    <p:extLst>
      <p:ext uri="{BB962C8B-B14F-4D97-AF65-F5344CB8AC3E}">
        <p14:creationId xmlns:p14="http://schemas.microsoft.com/office/powerpoint/2010/main" val="2906686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petitContenuBleu-2col">
    <p:spTree>
      <p:nvGrpSpPr>
        <p:cNvPr id="1" name=""/>
        <p:cNvGrpSpPr/>
        <p:nvPr/>
      </p:nvGrpSpPr>
      <p:grpSpPr>
        <a:xfrm>
          <a:off x="0" y="0"/>
          <a:ext cx="0" cy="0"/>
          <a:chOff x="0" y="0"/>
          <a:chExt cx="0" cy="0"/>
        </a:xfrm>
      </p:grpSpPr>
      <p:sp>
        <p:nvSpPr>
          <p:cNvPr id="11" name="Espace réservé du contenu 2"/>
          <p:cNvSpPr>
            <a:spLocks noGrp="1"/>
          </p:cNvSpPr>
          <p:nvPr>
            <p:ph sz="half" idx="1" hasCustomPrompt="1"/>
          </p:nvPr>
        </p:nvSpPr>
        <p:spPr>
          <a:xfrm>
            <a:off x="6026046" y="1985963"/>
            <a:ext cx="5861154" cy="4259974"/>
          </a:xfrm>
        </p:spPr>
        <p:txBody>
          <a:bodyPr/>
          <a:lstStyle>
            <a:lvl1pPr>
              <a:defRPr sz="1800" b="1" i="0" baseline="0">
                <a:solidFill>
                  <a:srgbClr val="002060"/>
                </a:solidFill>
                <a:latin typeface="Helvetica" charset="0"/>
                <a:ea typeface="Helvetica" charset="0"/>
                <a:cs typeface="Helvetica" charset="0"/>
              </a:defRPr>
            </a:lvl1pPr>
            <a:lvl2pPr>
              <a:defRPr sz="1600" b="0" i="0">
                <a:solidFill>
                  <a:srgbClr val="222750"/>
                </a:solidFill>
                <a:latin typeface="Helvetica" charset="0"/>
                <a:ea typeface="Helvetica" charset="0"/>
                <a:cs typeface="Helvetica" charset="0"/>
              </a:defRPr>
            </a:lvl2pPr>
            <a:lvl3pPr>
              <a:defRPr sz="1400" b="0" i="0">
                <a:solidFill>
                  <a:srgbClr val="222750"/>
                </a:solidFill>
                <a:latin typeface="Helvetica" charset="0"/>
                <a:ea typeface="Helvetica" charset="0"/>
                <a:cs typeface="Helvetica" charset="0"/>
              </a:defRPr>
            </a:lvl3pPr>
            <a:lvl4pPr>
              <a:defRPr b="0" i="0">
                <a:latin typeface="Helvetica" charset="0"/>
                <a:ea typeface="Helvetica" charset="0"/>
                <a:cs typeface="Helvetica" charset="0"/>
              </a:defRPr>
            </a:lvl4pPr>
            <a:lvl5pPr>
              <a:defRPr b="0" i="0">
                <a:latin typeface="Helvetica" charset="0"/>
                <a:ea typeface="Helvetica" charset="0"/>
                <a:cs typeface="Helvetica" charset="0"/>
              </a:defRPr>
            </a:lvl5pPr>
          </a:lstStyle>
          <a:p>
            <a:pPr lvl="0"/>
            <a:r>
              <a:rPr lang="fr-FR" dirty="0"/>
              <a:t>INFORMATIONS 2</a:t>
            </a:r>
          </a:p>
          <a:p>
            <a:pPr lvl="0"/>
            <a:endParaRPr lang="fr-FR" dirty="0"/>
          </a:p>
        </p:txBody>
      </p:sp>
      <p:sp>
        <p:nvSpPr>
          <p:cNvPr id="10" name="Espace réservé du contenu 2"/>
          <p:cNvSpPr>
            <a:spLocks noGrp="1"/>
          </p:cNvSpPr>
          <p:nvPr>
            <p:ph sz="half" idx="12" hasCustomPrompt="1"/>
          </p:nvPr>
        </p:nvSpPr>
        <p:spPr>
          <a:xfrm>
            <a:off x="234564" y="1985963"/>
            <a:ext cx="5476688" cy="4259974"/>
          </a:xfrm>
        </p:spPr>
        <p:txBody>
          <a:bodyPr/>
          <a:lstStyle>
            <a:lvl1pPr>
              <a:defRPr sz="1800" b="1" i="0">
                <a:solidFill>
                  <a:srgbClr val="002060"/>
                </a:solidFill>
                <a:latin typeface="Helvetica" charset="0"/>
                <a:ea typeface="Helvetica" charset="0"/>
                <a:cs typeface="Helvetica" charset="0"/>
              </a:defRPr>
            </a:lvl1pPr>
            <a:lvl2pPr>
              <a:defRPr sz="1600" b="0" i="0">
                <a:solidFill>
                  <a:schemeClr val="tx1">
                    <a:lumMod val="85000"/>
                    <a:lumOff val="15000"/>
                  </a:schemeClr>
                </a:solidFill>
                <a:latin typeface="Helvetica" charset="0"/>
                <a:ea typeface="Helvetica" charset="0"/>
                <a:cs typeface="Helvetica" charset="0"/>
              </a:defRPr>
            </a:lvl2pPr>
            <a:lvl3pPr>
              <a:defRPr sz="1400" b="0" i="0">
                <a:solidFill>
                  <a:schemeClr val="tx1">
                    <a:lumMod val="85000"/>
                    <a:lumOff val="15000"/>
                  </a:schemeClr>
                </a:solidFill>
                <a:latin typeface="Helvetica" charset="0"/>
                <a:ea typeface="Helvetica" charset="0"/>
                <a:cs typeface="Helvetica" charset="0"/>
              </a:defRPr>
            </a:lvl3pPr>
            <a:lvl4pPr>
              <a:defRPr b="0" i="0">
                <a:latin typeface="Helvetica" charset="0"/>
                <a:ea typeface="Helvetica" charset="0"/>
                <a:cs typeface="Helvetica" charset="0"/>
              </a:defRPr>
            </a:lvl4pPr>
            <a:lvl5pPr>
              <a:defRPr b="0" i="0">
                <a:latin typeface="Helvetica" charset="0"/>
                <a:ea typeface="Helvetica" charset="0"/>
                <a:cs typeface="Helvetica" charset="0"/>
              </a:defRPr>
            </a:lvl5pPr>
          </a:lstStyle>
          <a:p>
            <a:pPr lvl="0"/>
            <a:r>
              <a:rPr lang="fr-FR" dirty="0"/>
              <a:t>INFORMATIONS 1</a:t>
            </a:r>
          </a:p>
          <a:p>
            <a:pPr lvl="1"/>
            <a:r>
              <a:rPr lang="fr-FR" dirty="0"/>
              <a:t>Deuxième niveau</a:t>
            </a:r>
          </a:p>
          <a:p>
            <a:pPr lvl="2"/>
            <a:r>
              <a:rPr lang="fr-FR" dirty="0"/>
              <a:t>Troisième niveau</a:t>
            </a:r>
          </a:p>
        </p:txBody>
      </p:sp>
      <p:pic>
        <p:nvPicPr>
          <p:cNvPr id="15" name="Image 14"/>
          <p:cNvPicPr>
            <a:picLocks noChangeAspect="1"/>
          </p:cNvPicPr>
          <p:nvPr userDrawn="1"/>
        </p:nvPicPr>
        <p:blipFill>
          <a:blip r:embed="rId2"/>
          <a:stretch>
            <a:fillRect/>
          </a:stretch>
        </p:blipFill>
        <p:spPr>
          <a:xfrm>
            <a:off x="10554880" y="0"/>
            <a:ext cx="1847248" cy="999831"/>
          </a:xfrm>
          <a:prstGeom prst="rect">
            <a:avLst/>
          </a:prstGeom>
        </p:spPr>
      </p:pic>
      <p:pic>
        <p:nvPicPr>
          <p:cNvPr id="16" name="Imag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07" y="750987"/>
            <a:ext cx="12308012" cy="847397"/>
          </a:xfrm>
          <a:prstGeom prst="rect">
            <a:avLst/>
          </a:prstGeom>
        </p:spPr>
      </p:pic>
      <p:sp>
        <p:nvSpPr>
          <p:cNvPr id="17" name="Espace réservé du texte 3"/>
          <p:cNvSpPr>
            <a:spLocks noGrp="1"/>
          </p:cNvSpPr>
          <p:nvPr>
            <p:ph type="body" sz="quarter" idx="10" hasCustomPrompt="1"/>
          </p:nvPr>
        </p:nvSpPr>
        <p:spPr>
          <a:xfrm>
            <a:off x="1357314" y="194371"/>
            <a:ext cx="9541346" cy="436922"/>
          </a:xfrm>
        </p:spPr>
        <p:txBody>
          <a:bodyPr anchor="ctr" anchorCtr="0">
            <a:normAutofit/>
          </a:bodyPr>
          <a:lstStyle>
            <a:lvl1pPr marL="0" indent="0">
              <a:buNone/>
              <a:defRPr sz="2400" b="1" i="0" cap="all" baseline="0">
                <a:solidFill>
                  <a:srgbClr val="222750"/>
                </a:solidFill>
                <a:latin typeface="Arial" charset="0"/>
                <a:ea typeface="Arial" charset="0"/>
                <a:cs typeface="Arial" charset="0"/>
              </a:defRPr>
            </a:lvl1pPr>
          </a:lstStyle>
          <a:p>
            <a:pPr lvl="0"/>
            <a:r>
              <a:rPr lang="fr-FR" dirty="0"/>
              <a:t>TITRE</a:t>
            </a:r>
          </a:p>
        </p:txBody>
      </p:sp>
      <p:sp>
        <p:nvSpPr>
          <p:cNvPr id="18" name="Espace réservé du texte 5"/>
          <p:cNvSpPr>
            <a:spLocks noGrp="1"/>
          </p:cNvSpPr>
          <p:nvPr>
            <p:ph type="body" sz="quarter" idx="11"/>
          </p:nvPr>
        </p:nvSpPr>
        <p:spPr>
          <a:xfrm>
            <a:off x="1357314" y="631292"/>
            <a:ext cx="9541346" cy="432156"/>
          </a:xfrm>
        </p:spPr>
        <p:txBody>
          <a:bodyPr anchor="ctr" anchorCtr="0">
            <a:normAutofit/>
          </a:bodyPr>
          <a:lstStyle>
            <a:lvl1pPr marL="0" indent="0">
              <a:buNone/>
              <a:defRPr sz="2000" b="0" i="0">
                <a:solidFill>
                  <a:srgbClr val="222750"/>
                </a:solidFill>
                <a:latin typeface="Arial" charset="0"/>
                <a:ea typeface="Arial" charset="0"/>
                <a:cs typeface="Arial" charset="0"/>
              </a:defRPr>
            </a:lvl1pPr>
          </a:lstStyle>
          <a:p>
            <a:pPr lvl="0"/>
            <a:r>
              <a:rPr lang="fr-FR"/>
              <a:t>Cliquez pour modifier les styles du texte du masque</a:t>
            </a:r>
          </a:p>
        </p:txBody>
      </p:sp>
      <p:pic>
        <p:nvPicPr>
          <p:cNvPr id="19" name="Image 18"/>
          <p:cNvPicPr>
            <a:picLocks noChangeAspect="1"/>
          </p:cNvPicPr>
          <p:nvPr userDrawn="1"/>
        </p:nvPicPr>
        <p:blipFill>
          <a:blip r:embed="rId4"/>
          <a:stretch>
            <a:fillRect/>
          </a:stretch>
        </p:blipFill>
        <p:spPr>
          <a:xfrm>
            <a:off x="268365" y="171332"/>
            <a:ext cx="969348" cy="969348"/>
          </a:xfrm>
          <a:prstGeom prst="rect">
            <a:avLst/>
          </a:prstGeom>
        </p:spPr>
      </p:pic>
    </p:spTree>
    <p:extLst>
      <p:ext uri="{BB962C8B-B14F-4D97-AF65-F5344CB8AC3E}">
        <p14:creationId xmlns:p14="http://schemas.microsoft.com/office/powerpoint/2010/main" val="2988579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grandContenu">
    <p:spTree>
      <p:nvGrpSpPr>
        <p:cNvPr id="1" name=""/>
        <p:cNvGrpSpPr/>
        <p:nvPr/>
      </p:nvGrpSpPr>
      <p:grpSpPr>
        <a:xfrm>
          <a:off x="0" y="0"/>
          <a:ext cx="0" cy="0"/>
          <a:chOff x="0" y="0"/>
          <a:chExt cx="0" cy="0"/>
        </a:xfrm>
      </p:grpSpPr>
      <p:pic>
        <p:nvPicPr>
          <p:cNvPr id="16" name="Imag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8551">
            <a:off x="-17454" y="570272"/>
            <a:ext cx="12213556" cy="839410"/>
          </a:xfrm>
          <a:prstGeom prst="rect">
            <a:avLst/>
          </a:prstGeom>
        </p:spPr>
      </p:pic>
      <p:sp>
        <p:nvSpPr>
          <p:cNvPr id="10" name="Espace réservé du contenu 2"/>
          <p:cNvSpPr>
            <a:spLocks noGrp="1"/>
          </p:cNvSpPr>
          <p:nvPr>
            <p:ph sz="half" idx="1" hasCustomPrompt="1"/>
          </p:nvPr>
        </p:nvSpPr>
        <p:spPr>
          <a:xfrm>
            <a:off x="414445" y="1408670"/>
            <a:ext cx="11258443" cy="5288692"/>
          </a:xfrm>
        </p:spPr>
        <p:txBody>
          <a:bodyPr/>
          <a:lstStyle>
            <a:lvl1pPr>
              <a:defRPr sz="1800" b="1" i="0">
                <a:solidFill>
                  <a:srgbClr val="222750"/>
                </a:solidFill>
                <a:latin typeface="Helvetica" charset="0"/>
                <a:ea typeface="Helvetica" charset="0"/>
                <a:cs typeface="Helvetica" charset="0"/>
              </a:defRPr>
            </a:lvl1pPr>
            <a:lvl2pPr>
              <a:defRPr sz="1600" b="0" i="0">
                <a:solidFill>
                  <a:schemeClr val="tx1">
                    <a:lumMod val="85000"/>
                    <a:lumOff val="15000"/>
                  </a:schemeClr>
                </a:solidFill>
                <a:latin typeface="Helvetica" charset="0"/>
                <a:ea typeface="Helvetica" charset="0"/>
                <a:cs typeface="Helvetica" charset="0"/>
              </a:defRPr>
            </a:lvl2pPr>
            <a:lvl3pPr>
              <a:defRPr sz="1400" b="0" i="0">
                <a:solidFill>
                  <a:schemeClr val="tx1">
                    <a:lumMod val="85000"/>
                    <a:lumOff val="15000"/>
                  </a:schemeClr>
                </a:solidFill>
                <a:latin typeface="Helvetica" charset="0"/>
                <a:ea typeface="Helvetica" charset="0"/>
                <a:cs typeface="Helvetica" charset="0"/>
              </a:defRPr>
            </a:lvl3pPr>
            <a:lvl4pPr>
              <a:defRPr b="0" i="0">
                <a:latin typeface="Helvetica" charset="0"/>
                <a:ea typeface="Helvetica" charset="0"/>
                <a:cs typeface="Helvetica" charset="0"/>
              </a:defRPr>
            </a:lvl4pPr>
            <a:lvl5pPr>
              <a:defRPr b="0" i="0">
                <a:latin typeface="Helvetica" charset="0"/>
                <a:ea typeface="Helvetica" charset="0"/>
                <a:cs typeface="Helvetica" charset="0"/>
              </a:defRPr>
            </a:lvl5pPr>
          </a:lstStyle>
          <a:p>
            <a:pPr lvl="0"/>
            <a:r>
              <a:rPr lang="fr-FR" dirty="0"/>
              <a:t>Contenu plus grand</a:t>
            </a:r>
          </a:p>
          <a:p>
            <a:pPr lvl="1"/>
            <a:r>
              <a:rPr lang="fr-FR" dirty="0"/>
              <a:t>Deuxième niveau</a:t>
            </a:r>
          </a:p>
          <a:p>
            <a:pPr lvl="2"/>
            <a:r>
              <a:rPr lang="fr-FR" dirty="0"/>
              <a:t>Troisième niveau</a:t>
            </a:r>
          </a:p>
        </p:txBody>
      </p:sp>
      <p:sp>
        <p:nvSpPr>
          <p:cNvPr id="9" name="Espace réservé du texte 3"/>
          <p:cNvSpPr>
            <a:spLocks noGrp="1"/>
          </p:cNvSpPr>
          <p:nvPr>
            <p:ph type="body" sz="quarter" idx="10" hasCustomPrompt="1"/>
          </p:nvPr>
        </p:nvSpPr>
        <p:spPr>
          <a:xfrm>
            <a:off x="1357314" y="69345"/>
            <a:ext cx="9442492" cy="435889"/>
          </a:xfrm>
        </p:spPr>
        <p:txBody>
          <a:bodyPr anchor="ctr" anchorCtr="0">
            <a:normAutofit/>
          </a:bodyPr>
          <a:lstStyle>
            <a:lvl1pPr marL="0" indent="0">
              <a:buNone/>
              <a:defRPr sz="2400" b="1" i="0" cap="all" baseline="0">
                <a:solidFill>
                  <a:srgbClr val="222750"/>
                </a:solidFill>
                <a:latin typeface="Arial" charset="0"/>
                <a:ea typeface="Arial" charset="0"/>
                <a:cs typeface="Arial" charset="0"/>
              </a:defRPr>
            </a:lvl1pPr>
          </a:lstStyle>
          <a:p>
            <a:pPr lvl="0"/>
            <a:r>
              <a:rPr lang="fr-FR" dirty="0"/>
              <a:t>TITRE</a:t>
            </a:r>
          </a:p>
        </p:txBody>
      </p:sp>
      <p:sp>
        <p:nvSpPr>
          <p:cNvPr id="11" name="Espace réservé du texte 5"/>
          <p:cNvSpPr>
            <a:spLocks noGrp="1"/>
          </p:cNvSpPr>
          <p:nvPr>
            <p:ph type="body" sz="quarter" idx="11"/>
          </p:nvPr>
        </p:nvSpPr>
        <p:spPr>
          <a:xfrm>
            <a:off x="1357314" y="517591"/>
            <a:ext cx="9442492" cy="431134"/>
          </a:xfrm>
        </p:spPr>
        <p:txBody>
          <a:bodyPr anchor="ctr" anchorCtr="0">
            <a:normAutofit/>
          </a:bodyPr>
          <a:lstStyle>
            <a:lvl1pPr marL="0" indent="0">
              <a:buNone/>
              <a:defRPr sz="2000" b="0" i="0">
                <a:solidFill>
                  <a:srgbClr val="222750"/>
                </a:solidFill>
                <a:latin typeface="Arial" charset="0"/>
                <a:ea typeface="Arial" charset="0"/>
                <a:cs typeface="Arial" charset="0"/>
              </a:defRPr>
            </a:lvl1pPr>
          </a:lstStyle>
          <a:p>
            <a:pPr lvl="0"/>
            <a:r>
              <a:rPr lang="fr-FR"/>
              <a:t>Cliquez pour modifier les styles du texte du masque</a:t>
            </a:r>
          </a:p>
        </p:txBody>
      </p:sp>
      <p:pic>
        <p:nvPicPr>
          <p:cNvPr id="12" name="Image 11"/>
          <p:cNvPicPr>
            <a:picLocks noChangeAspect="1"/>
          </p:cNvPicPr>
          <p:nvPr userDrawn="1"/>
        </p:nvPicPr>
        <p:blipFill>
          <a:blip r:embed="rId3"/>
          <a:stretch>
            <a:fillRect/>
          </a:stretch>
        </p:blipFill>
        <p:spPr>
          <a:xfrm>
            <a:off x="10530936" y="-10382"/>
            <a:ext cx="1847248" cy="999831"/>
          </a:xfrm>
          <a:prstGeom prst="rect">
            <a:avLst/>
          </a:prstGeom>
        </p:spPr>
      </p:pic>
      <p:pic>
        <p:nvPicPr>
          <p:cNvPr id="14" name="Image 13"/>
          <p:cNvPicPr>
            <a:picLocks noChangeAspect="1"/>
          </p:cNvPicPr>
          <p:nvPr userDrawn="1"/>
        </p:nvPicPr>
        <p:blipFill>
          <a:blip r:embed="rId4"/>
          <a:stretch>
            <a:fillRect/>
          </a:stretch>
        </p:blipFill>
        <p:spPr>
          <a:xfrm>
            <a:off x="268365" y="47767"/>
            <a:ext cx="969348" cy="969348"/>
          </a:xfrm>
          <a:prstGeom prst="rect">
            <a:avLst/>
          </a:prstGeom>
        </p:spPr>
      </p:pic>
    </p:spTree>
    <p:extLst>
      <p:ext uri="{BB962C8B-B14F-4D97-AF65-F5344CB8AC3E}">
        <p14:creationId xmlns:p14="http://schemas.microsoft.com/office/powerpoint/2010/main" val="1681633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grandContenu-bleu">
    <p:spTree>
      <p:nvGrpSpPr>
        <p:cNvPr id="1" name=""/>
        <p:cNvGrpSpPr/>
        <p:nvPr/>
      </p:nvGrpSpPr>
      <p:grpSpPr>
        <a:xfrm>
          <a:off x="0" y="0"/>
          <a:ext cx="0" cy="0"/>
          <a:chOff x="0" y="0"/>
          <a:chExt cx="0" cy="0"/>
        </a:xfrm>
      </p:grpSpPr>
      <p:sp>
        <p:nvSpPr>
          <p:cNvPr id="10" name="Espace réservé du contenu 2"/>
          <p:cNvSpPr>
            <a:spLocks noGrp="1"/>
          </p:cNvSpPr>
          <p:nvPr>
            <p:ph sz="half" idx="1" hasCustomPrompt="1"/>
          </p:nvPr>
        </p:nvSpPr>
        <p:spPr>
          <a:xfrm>
            <a:off x="414445" y="1408669"/>
            <a:ext cx="11258443" cy="5276335"/>
          </a:xfrm>
        </p:spPr>
        <p:txBody>
          <a:bodyPr/>
          <a:lstStyle>
            <a:lvl1pPr>
              <a:defRPr sz="1800" b="1" i="0">
                <a:solidFill>
                  <a:srgbClr val="222750"/>
                </a:solidFill>
                <a:latin typeface="Helvetica" charset="0"/>
                <a:ea typeface="Helvetica" charset="0"/>
                <a:cs typeface="Helvetica" charset="0"/>
              </a:defRPr>
            </a:lvl1pPr>
            <a:lvl2pPr>
              <a:defRPr sz="1600" b="0" i="0">
                <a:solidFill>
                  <a:schemeClr val="tx1">
                    <a:lumMod val="85000"/>
                    <a:lumOff val="15000"/>
                  </a:schemeClr>
                </a:solidFill>
                <a:latin typeface="Helvetica" charset="0"/>
                <a:ea typeface="Helvetica" charset="0"/>
                <a:cs typeface="Helvetica" charset="0"/>
              </a:defRPr>
            </a:lvl2pPr>
            <a:lvl3pPr>
              <a:defRPr sz="1400" b="0" i="0">
                <a:solidFill>
                  <a:schemeClr val="tx1">
                    <a:lumMod val="85000"/>
                    <a:lumOff val="15000"/>
                  </a:schemeClr>
                </a:solidFill>
                <a:latin typeface="Helvetica" charset="0"/>
                <a:ea typeface="Helvetica" charset="0"/>
                <a:cs typeface="Helvetica" charset="0"/>
              </a:defRPr>
            </a:lvl3pPr>
            <a:lvl4pPr>
              <a:defRPr b="0" i="0">
                <a:latin typeface="Helvetica" charset="0"/>
                <a:ea typeface="Helvetica" charset="0"/>
                <a:cs typeface="Helvetica" charset="0"/>
              </a:defRPr>
            </a:lvl4pPr>
            <a:lvl5pPr>
              <a:defRPr b="0" i="0">
                <a:latin typeface="Helvetica" charset="0"/>
                <a:ea typeface="Helvetica" charset="0"/>
                <a:cs typeface="Helvetica" charset="0"/>
              </a:defRPr>
            </a:lvl5pPr>
          </a:lstStyle>
          <a:p>
            <a:pPr lvl="0"/>
            <a:r>
              <a:rPr lang="fr-FR" dirty="0"/>
              <a:t>Contenu plus grand</a:t>
            </a:r>
          </a:p>
          <a:p>
            <a:pPr lvl="1"/>
            <a:r>
              <a:rPr lang="fr-FR" dirty="0"/>
              <a:t>Deuxième niveau</a:t>
            </a:r>
          </a:p>
          <a:p>
            <a:pPr lvl="2"/>
            <a:r>
              <a:rPr lang="fr-FR" dirty="0"/>
              <a:t>Troisième niveau</a:t>
            </a:r>
          </a:p>
        </p:txBody>
      </p:sp>
      <p:sp>
        <p:nvSpPr>
          <p:cNvPr id="9" name="Espace réservé du texte 3"/>
          <p:cNvSpPr>
            <a:spLocks noGrp="1"/>
          </p:cNvSpPr>
          <p:nvPr>
            <p:ph type="body" sz="quarter" idx="10" hasCustomPrompt="1"/>
          </p:nvPr>
        </p:nvSpPr>
        <p:spPr>
          <a:xfrm>
            <a:off x="1357314" y="69345"/>
            <a:ext cx="9442492" cy="435889"/>
          </a:xfrm>
        </p:spPr>
        <p:txBody>
          <a:bodyPr anchor="ctr" anchorCtr="0">
            <a:normAutofit/>
          </a:bodyPr>
          <a:lstStyle>
            <a:lvl1pPr marL="0" indent="0">
              <a:buNone/>
              <a:defRPr sz="2400" b="1" i="0" cap="all" baseline="0">
                <a:solidFill>
                  <a:srgbClr val="222750"/>
                </a:solidFill>
                <a:latin typeface="Arial" charset="0"/>
                <a:ea typeface="Arial" charset="0"/>
                <a:cs typeface="Arial" charset="0"/>
              </a:defRPr>
            </a:lvl1pPr>
          </a:lstStyle>
          <a:p>
            <a:pPr lvl="0"/>
            <a:r>
              <a:rPr lang="fr-FR" dirty="0"/>
              <a:t>TITRE</a:t>
            </a:r>
          </a:p>
        </p:txBody>
      </p:sp>
      <p:sp>
        <p:nvSpPr>
          <p:cNvPr id="11" name="Espace réservé du texte 5"/>
          <p:cNvSpPr>
            <a:spLocks noGrp="1"/>
          </p:cNvSpPr>
          <p:nvPr>
            <p:ph type="body" sz="quarter" idx="11"/>
          </p:nvPr>
        </p:nvSpPr>
        <p:spPr>
          <a:xfrm>
            <a:off x="1357314" y="517591"/>
            <a:ext cx="9442492" cy="431134"/>
          </a:xfrm>
        </p:spPr>
        <p:txBody>
          <a:bodyPr anchor="ctr" anchorCtr="0">
            <a:normAutofit/>
          </a:bodyPr>
          <a:lstStyle>
            <a:lvl1pPr marL="0" indent="0">
              <a:buNone/>
              <a:defRPr sz="2000" b="0" i="0">
                <a:solidFill>
                  <a:srgbClr val="222750"/>
                </a:solidFill>
                <a:latin typeface="Arial" charset="0"/>
                <a:ea typeface="Arial" charset="0"/>
                <a:cs typeface="Arial" charset="0"/>
              </a:defRPr>
            </a:lvl1pPr>
          </a:lstStyle>
          <a:p>
            <a:pPr lvl="0"/>
            <a:r>
              <a:rPr lang="fr-FR"/>
              <a:t>Cliquez pour modifier les styles du texte du masque</a:t>
            </a:r>
          </a:p>
        </p:txBody>
      </p:sp>
      <p:pic>
        <p:nvPicPr>
          <p:cNvPr id="12" name="Image 11"/>
          <p:cNvPicPr>
            <a:picLocks noChangeAspect="1"/>
          </p:cNvPicPr>
          <p:nvPr userDrawn="1"/>
        </p:nvPicPr>
        <p:blipFill>
          <a:blip r:embed="rId2"/>
          <a:stretch>
            <a:fillRect/>
          </a:stretch>
        </p:blipFill>
        <p:spPr>
          <a:xfrm>
            <a:off x="10530936" y="-10382"/>
            <a:ext cx="1847248" cy="999831"/>
          </a:xfrm>
          <a:prstGeom prst="rect">
            <a:avLst/>
          </a:prstGeom>
        </p:spPr>
      </p:pic>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6454">
            <a:off x="-49428" y="590156"/>
            <a:ext cx="12308012" cy="847397"/>
          </a:xfrm>
          <a:prstGeom prst="rect">
            <a:avLst/>
          </a:prstGeom>
        </p:spPr>
      </p:pic>
      <p:pic>
        <p:nvPicPr>
          <p:cNvPr id="14" name="Image 13"/>
          <p:cNvPicPr>
            <a:picLocks noChangeAspect="1"/>
          </p:cNvPicPr>
          <p:nvPr userDrawn="1"/>
        </p:nvPicPr>
        <p:blipFill>
          <a:blip r:embed="rId4"/>
          <a:stretch>
            <a:fillRect/>
          </a:stretch>
        </p:blipFill>
        <p:spPr>
          <a:xfrm>
            <a:off x="268365" y="47767"/>
            <a:ext cx="969348" cy="969348"/>
          </a:xfrm>
          <a:prstGeom prst="rect">
            <a:avLst/>
          </a:prstGeom>
        </p:spPr>
      </p:pic>
    </p:spTree>
    <p:extLst>
      <p:ext uri="{BB962C8B-B14F-4D97-AF65-F5344CB8AC3E}">
        <p14:creationId xmlns:p14="http://schemas.microsoft.com/office/powerpoint/2010/main" val="33769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grandContenu-2col">
    <p:spTree>
      <p:nvGrpSpPr>
        <p:cNvPr id="1" name=""/>
        <p:cNvGrpSpPr/>
        <p:nvPr/>
      </p:nvGrpSpPr>
      <p:grpSpPr>
        <a:xfrm>
          <a:off x="0" y="0"/>
          <a:ext cx="0" cy="0"/>
          <a:chOff x="0" y="0"/>
          <a:chExt cx="0" cy="0"/>
        </a:xfrm>
      </p:grpSpPr>
      <p:pic>
        <p:nvPicPr>
          <p:cNvPr id="16" name="Imag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8551">
            <a:off x="-17454" y="570272"/>
            <a:ext cx="12213556" cy="839410"/>
          </a:xfrm>
          <a:prstGeom prst="rect">
            <a:avLst/>
          </a:prstGeom>
        </p:spPr>
      </p:pic>
      <p:sp>
        <p:nvSpPr>
          <p:cNvPr id="9" name="Espace réservé du texte 3"/>
          <p:cNvSpPr>
            <a:spLocks noGrp="1"/>
          </p:cNvSpPr>
          <p:nvPr>
            <p:ph type="body" sz="quarter" idx="10" hasCustomPrompt="1"/>
          </p:nvPr>
        </p:nvSpPr>
        <p:spPr>
          <a:xfrm>
            <a:off x="1357314" y="69345"/>
            <a:ext cx="9442492" cy="435889"/>
          </a:xfrm>
        </p:spPr>
        <p:txBody>
          <a:bodyPr anchor="ctr" anchorCtr="0">
            <a:normAutofit/>
          </a:bodyPr>
          <a:lstStyle>
            <a:lvl1pPr marL="0" indent="0">
              <a:buNone/>
              <a:defRPr sz="2400" b="1" i="0" cap="all" baseline="0">
                <a:solidFill>
                  <a:srgbClr val="222750"/>
                </a:solidFill>
                <a:latin typeface="Arial" charset="0"/>
                <a:ea typeface="Arial" charset="0"/>
                <a:cs typeface="Arial" charset="0"/>
              </a:defRPr>
            </a:lvl1pPr>
          </a:lstStyle>
          <a:p>
            <a:pPr lvl="0"/>
            <a:r>
              <a:rPr lang="fr-FR" dirty="0"/>
              <a:t>TITRE</a:t>
            </a:r>
          </a:p>
        </p:txBody>
      </p:sp>
      <p:sp>
        <p:nvSpPr>
          <p:cNvPr id="11" name="Espace réservé du texte 5"/>
          <p:cNvSpPr>
            <a:spLocks noGrp="1"/>
          </p:cNvSpPr>
          <p:nvPr>
            <p:ph type="body" sz="quarter" idx="11"/>
          </p:nvPr>
        </p:nvSpPr>
        <p:spPr>
          <a:xfrm>
            <a:off x="1357314" y="517591"/>
            <a:ext cx="9442492" cy="431134"/>
          </a:xfrm>
        </p:spPr>
        <p:txBody>
          <a:bodyPr anchor="ctr" anchorCtr="0">
            <a:normAutofit/>
          </a:bodyPr>
          <a:lstStyle>
            <a:lvl1pPr marL="0" indent="0">
              <a:buNone/>
              <a:defRPr sz="2000" b="0" i="0">
                <a:solidFill>
                  <a:srgbClr val="222750"/>
                </a:solidFill>
                <a:latin typeface="Arial" charset="0"/>
                <a:ea typeface="Arial" charset="0"/>
                <a:cs typeface="Arial" charset="0"/>
              </a:defRPr>
            </a:lvl1pPr>
          </a:lstStyle>
          <a:p>
            <a:pPr lvl="0"/>
            <a:r>
              <a:rPr lang="fr-FR"/>
              <a:t>Cliquez pour modifier les styles du texte du masque</a:t>
            </a:r>
          </a:p>
        </p:txBody>
      </p:sp>
      <p:pic>
        <p:nvPicPr>
          <p:cNvPr id="12" name="Image 11"/>
          <p:cNvPicPr>
            <a:picLocks noChangeAspect="1"/>
          </p:cNvPicPr>
          <p:nvPr userDrawn="1"/>
        </p:nvPicPr>
        <p:blipFill>
          <a:blip r:embed="rId3"/>
          <a:stretch>
            <a:fillRect/>
          </a:stretch>
        </p:blipFill>
        <p:spPr>
          <a:xfrm>
            <a:off x="10530936" y="-10382"/>
            <a:ext cx="1847248" cy="999831"/>
          </a:xfrm>
          <a:prstGeom prst="rect">
            <a:avLst/>
          </a:prstGeom>
        </p:spPr>
      </p:pic>
      <p:pic>
        <p:nvPicPr>
          <p:cNvPr id="14" name="Image 13"/>
          <p:cNvPicPr>
            <a:picLocks noChangeAspect="1"/>
          </p:cNvPicPr>
          <p:nvPr userDrawn="1"/>
        </p:nvPicPr>
        <p:blipFill>
          <a:blip r:embed="rId4"/>
          <a:stretch>
            <a:fillRect/>
          </a:stretch>
        </p:blipFill>
        <p:spPr>
          <a:xfrm>
            <a:off x="268365" y="47767"/>
            <a:ext cx="969348" cy="969348"/>
          </a:xfrm>
          <a:prstGeom prst="rect">
            <a:avLst/>
          </a:prstGeom>
        </p:spPr>
      </p:pic>
      <p:sp>
        <p:nvSpPr>
          <p:cNvPr id="8" name="Espace réservé du contenu 2"/>
          <p:cNvSpPr>
            <a:spLocks noGrp="1"/>
          </p:cNvSpPr>
          <p:nvPr>
            <p:ph sz="half" idx="1" hasCustomPrompt="1"/>
          </p:nvPr>
        </p:nvSpPr>
        <p:spPr>
          <a:xfrm>
            <a:off x="6026046" y="1408670"/>
            <a:ext cx="5861154" cy="5325762"/>
          </a:xfrm>
        </p:spPr>
        <p:txBody>
          <a:bodyPr/>
          <a:lstStyle>
            <a:lvl1pPr>
              <a:defRPr sz="1800" b="1" i="0" baseline="0">
                <a:solidFill>
                  <a:srgbClr val="002060"/>
                </a:solidFill>
                <a:latin typeface="Helvetica" charset="0"/>
                <a:ea typeface="Helvetica" charset="0"/>
                <a:cs typeface="Helvetica" charset="0"/>
              </a:defRPr>
            </a:lvl1pPr>
            <a:lvl2pPr>
              <a:defRPr sz="1600" b="0" i="0">
                <a:solidFill>
                  <a:srgbClr val="222750"/>
                </a:solidFill>
                <a:latin typeface="Helvetica" charset="0"/>
                <a:ea typeface="Helvetica" charset="0"/>
                <a:cs typeface="Helvetica" charset="0"/>
              </a:defRPr>
            </a:lvl2pPr>
            <a:lvl3pPr>
              <a:defRPr sz="1400" b="0" i="0">
                <a:solidFill>
                  <a:srgbClr val="222750"/>
                </a:solidFill>
                <a:latin typeface="Helvetica" charset="0"/>
                <a:ea typeface="Helvetica" charset="0"/>
                <a:cs typeface="Helvetica" charset="0"/>
              </a:defRPr>
            </a:lvl3pPr>
            <a:lvl4pPr>
              <a:defRPr b="0" i="0">
                <a:latin typeface="Helvetica" charset="0"/>
                <a:ea typeface="Helvetica" charset="0"/>
                <a:cs typeface="Helvetica" charset="0"/>
              </a:defRPr>
            </a:lvl4pPr>
            <a:lvl5pPr>
              <a:defRPr b="0" i="0">
                <a:latin typeface="Helvetica" charset="0"/>
                <a:ea typeface="Helvetica" charset="0"/>
                <a:cs typeface="Helvetica" charset="0"/>
              </a:defRPr>
            </a:lvl5pPr>
          </a:lstStyle>
          <a:p>
            <a:pPr lvl="0"/>
            <a:r>
              <a:rPr lang="fr-FR" dirty="0"/>
              <a:t>INFORMATIONS 2</a:t>
            </a:r>
          </a:p>
          <a:p>
            <a:pPr lvl="0"/>
            <a:endParaRPr lang="fr-FR" dirty="0"/>
          </a:p>
        </p:txBody>
      </p:sp>
      <p:sp>
        <p:nvSpPr>
          <p:cNvPr id="13" name="Espace réservé du contenu 2"/>
          <p:cNvSpPr>
            <a:spLocks noGrp="1"/>
          </p:cNvSpPr>
          <p:nvPr>
            <p:ph sz="half" idx="12" hasCustomPrompt="1"/>
          </p:nvPr>
        </p:nvSpPr>
        <p:spPr>
          <a:xfrm>
            <a:off x="234564" y="1408670"/>
            <a:ext cx="5476688" cy="5325762"/>
          </a:xfrm>
        </p:spPr>
        <p:txBody>
          <a:bodyPr/>
          <a:lstStyle>
            <a:lvl1pPr>
              <a:defRPr sz="1800" b="1" i="0">
                <a:solidFill>
                  <a:srgbClr val="002060"/>
                </a:solidFill>
                <a:latin typeface="Helvetica" charset="0"/>
                <a:ea typeface="Helvetica" charset="0"/>
                <a:cs typeface="Helvetica" charset="0"/>
              </a:defRPr>
            </a:lvl1pPr>
            <a:lvl2pPr>
              <a:defRPr sz="1600" b="0" i="0">
                <a:solidFill>
                  <a:schemeClr val="tx1">
                    <a:lumMod val="85000"/>
                    <a:lumOff val="15000"/>
                  </a:schemeClr>
                </a:solidFill>
                <a:latin typeface="Helvetica" charset="0"/>
                <a:ea typeface="Helvetica" charset="0"/>
                <a:cs typeface="Helvetica" charset="0"/>
              </a:defRPr>
            </a:lvl2pPr>
            <a:lvl3pPr>
              <a:defRPr sz="1400" b="0" i="0">
                <a:solidFill>
                  <a:schemeClr val="tx1">
                    <a:lumMod val="85000"/>
                    <a:lumOff val="15000"/>
                  </a:schemeClr>
                </a:solidFill>
                <a:latin typeface="Helvetica" charset="0"/>
                <a:ea typeface="Helvetica" charset="0"/>
                <a:cs typeface="Helvetica" charset="0"/>
              </a:defRPr>
            </a:lvl3pPr>
            <a:lvl4pPr>
              <a:defRPr b="0" i="0">
                <a:latin typeface="Helvetica" charset="0"/>
                <a:ea typeface="Helvetica" charset="0"/>
                <a:cs typeface="Helvetica" charset="0"/>
              </a:defRPr>
            </a:lvl4pPr>
            <a:lvl5pPr>
              <a:defRPr b="0" i="0">
                <a:latin typeface="Helvetica" charset="0"/>
                <a:ea typeface="Helvetica" charset="0"/>
                <a:cs typeface="Helvetica" charset="0"/>
              </a:defRPr>
            </a:lvl5pPr>
          </a:lstStyle>
          <a:p>
            <a:pPr lvl="0"/>
            <a:r>
              <a:rPr lang="fr-FR" dirty="0"/>
              <a:t>INFORMATIONS 1</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507252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B2398-0ACE-AC45-95E3-D3404168FA51}" type="datetimeFigureOut">
              <a:rPr lang="fr-FR" smtClean="0"/>
              <a:t>10/05/2021</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EE658-B2C9-454A-9836-B460EA651656}" type="slidenum">
              <a:rPr lang="fr-FR" smtClean="0"/>
              <a:t>‹N°›</a:t>
            </a:fld>
            <a:endParaRPr lang="fr-FR"/>
          </a:p>
        </p:txBody>
      </p:sp>
    </p:spTree>
    <p:extLst>
      <p:ext uri="{BB962C8B-B14F-4D97-AF65-F5344CB8AC3E}">
        <p14:creationId xmlns:p14="http://schemas.microsoft.com/office/powerpoint/2010/main" val="1351034785"/>
      </p:ext>
    </p:extLst>
  </p:cSld>
  <p:clrMap bg1="lt1" tx1="dk1" bg2="lt2" tx2="dk2" accent1="accent1" accent2="accent2" accent3="accent3" accent4="accent4" accent5="accent5" accent6="accent6" hlink="hlink" folHlink="folHlink"/>
  <p:sldLayoutIdLst>
    <p:sldLayoutId id="2147483673" r:id="rId1"/>
    <p:sldLayoutId id="2147483686" r:id="rId2"/>
    <p:sldLayoutId id="2147483692" r:id="rId3"/>
    <p:sldLayoutId id="2147483687" r:id="rId4"/>
    <p:sldLayoutId id="2147483690" r:id="rId5"/>
    <p:sldLayoutId id="2147483691" r:id="rId6"/>
    <p:sldLayoutId id="2147483689" r:id="rId7"/>
    <p:sldLayoutId id="2147483693" r:id="rId8"/>
    <p:sldLayoutId id="2147483694" r:id="rId9"/>
    <p:sldLayoutId id="2147483695"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3"/>
            <a:ext cx="6076629" cy="1024399"/>
          </a:xfrm>
          <a:prstGeom prst="rect">
            <a:avLst/>
          </a:prstGeom>
          <a:solidFill>
            <a:schemeClr val="accent5">
              <a:lumMod val="75000"/>
            </a:schemeClr>
          </a:solidFill>
          <a:ln w="6350">
            <a:solidFill>
              <a:schemeClr val="accent5">
                <a:lumMod val="75000"/>
              </a:schemeClr>
            </a:solidFill>
          </a:ln>
        </p:spPr>
        <p:txBody>
          <a:bodyPr rot="0" spcFirstLastPara="0" vert="horz" wrap="square" lIns="121920" tIns="60960" rIns="121920" bIns="60960" numCol="1" spcCol="0" rtlCol="0" fromWordArt="0" anchor="t" anchorCtr="0" forceAA="0" compatLnSpc="1">
            <a:prstTxWarp prst="textNoShape">
              <a:avLst/>
            </a:prstTxWarp>
            <a:noAutofit/>
          </a:bodyPr>
          <a:lstStyle/>
          <a:p>
            <a:pPr>
              <a:spcAft>
                <a:spcPts val="0"/>
              </a:spcAft>
            </a:pPr>
            <a:r>
              <a:rPr lang="fr-FR" sz="24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067"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1067"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1067"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Former les talents aux métiers de demain </a:t>
            </a:r>
            <a:endParaRPr lang="fr-FR" sz="16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296776" y="0"/>
            <a:ext cx="5799225" cy="714315"/>
          </a:xfrm>
          <a:prstGeom prst="rect">
            <a:avLst/>
          </a:prstGeom>
          <a:solidFill>
            <a:schemeClr val="bg1"/>
          </a:solidFill>
          <a:ln w="6350">
            <a:noFill/>
          </a:ln>
        </p:spPr>
        <p:txBody>
          <a:bodyPr rot="0" spcFirstLastPara="0" vert="horz" wrap="square" lIns="121920" tIns="60960" rIns="121920" bIns="60960" numCol="1" spcCol="0" rtlCol="0" fromWordArt="0" anchor="t" anchorCtr="0" forceAA="0" compatLnSpc="1">
            <a:prstTxWarp prst="textNoShape">
              <a:avLst/>
            </a:prstTxWarp>
            <a:noAutofit/>
          </a:bodyPr>
          <a:lstStyle/>
          <a:p>
            <a:pPr>
              <a:spcAft>
                <a:spcPts val="0"/>
              </a:spcAft>
            </a:pPr>
            <a:r>
              <a:rPr lang="fr-FR" sz="1867" b="1" dirty="0">
                <a:solidFill>
                  <a:srgbClr val="00000A"/>
                </a:solidFill>
                <a:effectLst/>
                <a:latin typeface="Verdana" panose="020B0604030504040204" pitchFamily="34" charset="0"/>
                <a:ea typeface="Calibri" panose="020F0502020204030204" pitchFamily="34" charset="0"/>
                <a:cs typeface="Arial" panose="020B0604020202020204" pitchFamily="34" charset="0"/>
              </a:rPr>
              <a:t>TRANSFORMER LE LYCÉE </a:t>
            </a:r>
            <a:endParaRPr lang="fr-FR" sz="1867"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867" b="1" dirty="0">
                <a:solidFill>
                  <a:srgbClr val="00000A"/>
                </a:solidFill>
                <a:effectLst/>
                <a:latin typeface="Verdana" panose="020B0604030504040204" pitchFamily="34" charset="0"/>
                <a:ea typeface="Calibri" panose="020F0502020204030204" pitchFamily="34" charset="0"/>
                <a:cs typeface="Arial" panose="020B0604020202020204" pitchFamily="34" charset="0"/>
              </a:rPr>
              <a:t>PROFESSIONNEL </a:t>
            </a:r>
          </a:p>
          <a:p>
            <a:pPr>
              <a:spcAft>
                <a:spcPts val="0"/>
              </a:spcAft>
            </a:pPr>
            <a:endParaRPr lang="fr-FR" sz="1867"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867"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867"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6B122F1-A62C-814C-9DE9-B24714E450C9}"/>
              </a:ext>
            </a:extLst>
          </p:cNvPr>
          <p:cNvSpPr/>
          <p:nvPr userDrawn="1"/>
        </p:nvSpPr>
        <p:spPr>
          <a:xfrm>
            <a:off x="1042789" y="1219201"/>
            <a:ext cx="10117960" cy="4625252"/>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fr-FR" sz="2400" dirty="0"/>
          </a:p>
        </p:txBody>
      </p:sp>
      <p:grpSp>
        <p:nvGrpSpPr>
          <p:cNvPr id="4" name="Groupe 3">
            <a:extLst>
              <a:ext uri="{FF2B5EF4-FFF2-40B4-BE49-F238E27FC236}">
                <a16:creationId xmlns:a16="http://schemas.microsoft.com/office/drawing/2014/main" id="{35C3E59C-FA07-6F43-910E-2CBD9EECEE74}"/>
              </a:ext>
            </a:extLst>
          </p:cNvPr>
          <p:cNvGrpSpPr/>
          <p:nvPr userDrawn="1"/>
        </p:nvGrpSpPr>
        <p:grpSpPr>
          <a:xfrm>
            <a:off x="296775" y="5844466"/>
            <a:ext cx="2854960" cy="927677"/>
            <a:chOff x="222581" y="4297281"/>
            <a:chExt cx="2141220" cy="695758"/>
          </a:xfrm>
        </p:grpSpPr>
        <p:grpSp>
          <p:nvGrpSpPr>
            <p:cNvPr id="12" name="Groupe 11">
              <a:extLst>
                <a:ext uri="{FF2B5EF4-FFF2-40B4-BE49-F238E27FC236}">
                  <a16:creationId xmlns:a16="http://schemas.microsoft.com/office/drawing/2014/main" id="{7C73CF72-A7E6-8F40-982E-52DF8FD6A7DF}"/>
                </a:ext>
              </a:extLst>
            </p:cNvPr>
            <p:cNvGrpSpPr/>
            <p:nvPr userDrawn="1"/>
          </p:nvGrpSpPr>
          <p:grpSpPr>
            <a:xfrm>
              <a:off x="225756" y="4297281"/>
              <a:ext cx="620395" cy="108000"/>
              <a:chOff x="0" y="-1905"/>
              <a:chExt cx="620395" cy="108000"/>
            </a:xfrm>
            <a:solidFill>
              <a:schemeClr val="bg1">
                <a:lumMod val="95000"/>
              </a:schemeClr>
            </a:solidFill>
          </p:grpSpPr>
          <p:cxnSp>
            <p:nvCxnSpPr>
              <p:cNvPr id="20" name="Connecteur droit 19">
                <a:extLst>
                  <a:ext uri="{FF2B5EF4-FFF2-40B4-BE49-F238E27FC236}">
                    <a16:creationId xmlns:a16="http://schemas.microsoft.com/office/drawing/2014/main" id="{C1B309BA-9EFD-E84C-A1F0-3C5CA9AA0BE7}"/>
                  </a:ext>
                </a:extLst>
              </p:cNvPr>
              <p:cNvCxnSpPr/>
              <p:nvPr userDrawn="1"/>
            </p:nvCxnSpPr>
            <p:spPr>
              <a:xfrm>
                <a:off x="0" y="97972"/>
                <a:ext cx="620395" cy="0"/>
              </a:xfrm>
              <a:prstGeom prst="line">
                <a:avLst/>
              </a:prstGeom>
              <a:grpFill/>
              <a:ln>
                <a:solidFill>
                  <a:schemeClr val="accent5">
                    <a:lumMod val="75000"/>
                  </a:schemeClr>
                </a:solidFill>
              </a:ln>
            </p:spPr>
            <p:style>
              <a:lnRef idx="3">
                <a:schemeClr val="dk1"/>
              </a:lnRef>
              <a:fillRef idx="0">
                <a:schemeClr val="dk1"/>
              </a:fillRef>
              <a:effectRef idx="2">
                <a:schemeClr val="dk1"/>
              </a:effectRef>
              <a:fontRef idx="minor">
                <a:schemeClr val="tx1"/>
              </a:fontRef>
            </p:style>
          </p:cxnSp>
          <p:cxnSp>
            <p:nvCxnSpPr>
              <p:cNvPr id="21" name="Connecteur droit 20">
                <a:extLst>
                  <a:ext uri="{FF2B5EF4-FFF2-40B4-BE49-F238E27FC236}">
                    <a16:creationId xmlns:a16="http://schemas.microsoft.com/office/drawing/2014/main" id="{748FE2E8-3A8E-2B43-AAAF-B6B8F08FFEB9}"/>
                  </a:ext>
                </a:extLst>
              </p:cNvPr>
              <p:cNvCxnSpPr/>
              <p:nvPr userDrawn="1"/>
            </p:nvCxnSpPr>
            <p:spPr>
              <a:xfrm>
                <a:off x="5443" y="-1905"/>
                <a:ext cx="0" cy="108000"/>
              </a:xfrm>
              <a:prstGeom prst="line">
                <a:avLst/>
              </a:prstGeom>
              <a:grpFill/>
              <a:ln>
                <a:solidFill>
                  <a:schemeClr val="accent5">
                    <a:lumMod val="75000"/>
                  </a:schemeClr>
                </a:solidFill>
              </a:ln>
            </p:spPr>
            <p:style>
              <a:lnRef idx="3">
                <a:schemeClr val="dk1"/>
              </a:lnRef>
              <a:fillRef idx="0">
                <a:schemeClr val="dk1"/>
              </a:fillRef>
              <a:effectRef idx="2">
                <a:schemeClr val="dk1"/>
              </a:effectRef>
              <a:fontRef idx="minor">
                <a:schemeClr val="tx1"/>
              </a:fontRef>
            </p:style>
          </p:cxnSp>
        </p:grpSp>
        <p:sp>
          <p:nvSpPr>
            <p:cNvPr id="13" name="Zone de texte 28">
              <a:extLst>
                <a:ext uri="{FF2B5EF4-FFF2-40B4-BE49-F238E27FC236}">
                  <a16:creationId xmlns:a16="http://schemas.microsoft.com/office/drawing/2014/main" id="{B646E3A1-6092-0345-BA38-0980B30AD934}"/>
                </a:ext>
              </a:extLst>
            </p:cNvPr>
            <p:cNvSpPr txBox="1"/>
            <p:nvPr userDrawn="1"/>
          </p:nvSpPr>
          <p:spPr>
            <a:xfrm>
              <a:off x="222581" y="4421164"/>
              <a:ext cx="1879488" cy="549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600" b="1" spc="-93" dirty="0">
                  <a:solidFill>
                    <a:srgbClr val="00000A"/>
                  </a:solidFill>
                  <a:effectLst/>
                  <a:latin typeface="Verdana" panose="020B0604030504040204" pitchFamily="34" charset="0"/>
                  <a:ea typeface="Calibri" panose="020F0502020204030204" pitchFamily="34" charset="0"/>
                  <a:cs typeface="Arial" panose="020B0604020202020204" pitchFamily="34" charset="0"/>
                </a:rPr>
                <a:t>POUR L’ÉCOLE</a:t>
              </a:r>
              <a:endParaRPr lang="fr-FR" sz="16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600" b="1" spc="-93" dirty="0">
                  <a:solidFill>
                    <a:srgbClr val="00000A"/>
                  </a:solidFill>
                  <a:effectLst/>
                  <a:latin typeface="Verdana" panose="020B0604030504040204" pitchFamily="34" charset="0"/>
                  <a:ea typeface="Calibri" panose="020F0502020204030204" pitchFamily="34" charset="0"/>
                  <a:cs typeface="Arial" panose="020B0604020202020204" pitchFamily="34" charset="0"/>
                </a:rPr>
                <a:t>      DE LA CONFIANCE</a:t>
              </a:r>
              <a:endParaRPr lang="fr-FR" sz="16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14" name="Groupe 13">
              <a:extLst>
                <a:ext uri="{FF2B5EF4-FFF2-40B4-BE49-F238E27FC236}">
                  <a16:creationId xmlns:a16="http://schemas.microsoft.com/office/drawing/2014/main" id="{2613F99B-C7B1-6343-91B7-C94E8E210E79}"/>
                </a:ext>
              </a:extLst>
            </p:cNvPr>
            <p:cNvGrpSpPr/>
            <p:nvPr userDrawn="1"/>
          </p:nvGrpSpPr>
          <p:grpSpPr>
            <a:xfrm rot="10800000">
              <a:off x="672161" y="4885039"/>
              <a:ext cx="1691640" cy="108000"/>
              <a:chOff x="0" y="1802"/>
              <a:chExt cx="1728000" cy="108000"/>
            </a:xfrm>
            <a:solidFill>
              <a:schemeClr val="bg1">
                <a:lumMod val="95000"/>
              </a:schemeClr>
            </a:solidFill>
            <a:effectLst/>
          </p:grpSpPr>
          <p:cxnSp>
            <p:nvCxnSpPr>
              <p:cNvPr id="15" name="Connecteur droit 14">
                <a:extLst>
                  <a:ext uri="{FF2B5EF4-FFF2-40B4-BE49-F238E27FC236}">
                    <a16:creationId xmlns:a16="http://schemas.microsoft.com/office/drawing/2014/main" id="{A5D95131-B088-1B40-BF36-F09C70A2AA16}"/>
                  </a:ext>
                </a:extLst>
              </p:cNvPr>
              <p:cNvCxnSpPr/>
              <p:nvPr userDrawn="1"/>
            </p:nvCxnSpPr>
            <p:spPr>
              <a:xfrm>
                <a:off x="0" y="97972"/>
                <a:ext cx="1728000" cy="0"/>
              </a:xfrm>
              <a:prstGeom prst="line">
                <a:avLst/>
              </a:prstGeom>
              <a:grpFill/>
              <a:ln>
                <a:solidFill>
                  <a:schemeClr val="accent5">
                    <a:lumMod val="75000"/>
                  </a:schemeClr>
                </a:solidFill>
              </a:ln>
            </p:spPr>
            <p:style>
              <a:lnRef idx="3">
                <a:schemeClr val="dk1"/>
              </a:lnRef>
              <a:fillRef idx="0">
                <a:schemeClr val="dk1"/>
              </a:fillRef>
              <a:effectRef idx="2">
                <a:schemeClr val="dk1"/>
              </a:effectRef>
              <a:fontRef idx="minor">
                <a:schemeClr val="tx1"/>
              </a:fontRef>
            </p:style>
          </p:cxnSp>
          <p:cxnSp>
            <p:nvCxnSpPr>
              <p:cNvPr id="19" name="Connecteur droit 18">
                <a:extLst>
                  <a:ext uri="{FF2B5EF4-FFF2-40B4-BE49-F238E27FC236}">
                    <a16:creationId xmlns:a16="http://schemas.microsoft.com/office/drawing/2014/main" id="{F0E526C2-C5AE-BE4A-9C76-54750377BBF5}"/>
                  </a:ext>
                </a:extLst>
              </p:cNvPr>
              <p:cNvCxnSpPr/>
              <p:nvPr userDrawn="1"/>
            </p:nvCxnSpPr>
            <p:spPr>
              <a:xfrm>
                <a:off x="7348" y="1802"/>
                <a:ext cx="0" cy="108000"/>
              </a:xfrm>
              <a:prstGeom prst="line">
                <a:avLst/>
              </a:prstGeom>
              <a:grpFill/>
              <a:ln>
                <a:solidFill>
                  <a:schemeClr val="accent5">
                    <a:lumMod val="75000"/>
                  </a:schemeClr>
                </a:solidFill>
              </a:ln>
            </p:spPr>
            <p:style>
              <a:lnRef idx="3">
                <a:schemeClr val="dk1"/>
              </a:lnRef>
              <a:fillRef idx="0">
                <a:schemeClr val="dk1"/>
              </a:fillRef>
              <a:effectRef idx="2">
                <a:schemeClr val="dk1"/>
              </a:effectRef>
              <a:fontRef idx="minor">
                <a:schemeClr val="tx1"/>
              </a:fontRef>
            </p:style>
          </p:cxnSp>
        </p:grpSp>
      </p:grpSp>
      <p:sp>
        <p:nvSpPr>
          <p:cNvPr id="7" name="ZoneTexte 6">
            <a:extLst>
              <a:ext uri="{FF2B5EF4-FFF2-40B4-BE49-F238E27FC236}">
                <a16:creationId xmlns:a16="http://schemas.microsoft.com/office/drawing/2014/main" id="{38E75FC0-218F-6543-AEDF-85999A11CED2}"/>
              </a:ext>
            </a:extLst>
          </p:cNvPr>
          <p:cNvSpPr txBox="1"/>
          <p:nvPr userDrawn="1"/>
        </p:nvSpPr>
        <p:spPr>
          <a:xfrm>
            <a:off x="1532188" y="1269342"/>
            <a:ext cx="9127627" cy="2390141"/>
          </a:xfrm>
          <a:prstGeom prst="rect">
            <a:avLst/>
          </a:prstGeom>
          <a:noFill/>
        </p:spPr>
        <p:txBody>
          <a:bodyPr wrap="none" rtlCol="0">
            <a:spAutoFit/>
          </a:bodyPr>
          <a:lstStyle/>
          <a:p>
            <a:pPr algn="ctr"/>
            <a:r>
              <a:rPr lang="fr-FR" sz="3733" b="1" kern="1200" dirty="0">
                <a:solidFill>
                  <a:schemeClr val="tx1"/>
                </a:solidFill>
                <a:effectLst/>
                <a:latin typeface="+mn-lt"/>
                <a:ea typeface="+mn-ea"/>
                <a:cs typeface="+mn-cs"/>
              </a:rPr>
              <a:t>Enseigner en seconde </a:t>
            </a:r>
          </a:p>
          <a:p>
            <a:pPr algn="ctr"/>
            <a:r>
              <a:rPr lang="fr-FR" sz="3733" b="1" kern="1200" dirty="0">
                <a:solidFill>
                  <a:schemeClr val="tx1"/>
                </a:solidFill>
                <a:effectLst/>
                <a:latin typeface="+mn-lt"/>
                <a:ea typeface="+mn-ea"/>
                <a:cs typeface="+mn-cs"/>
              </a:rPr>
              <a:t>Famille des métiers de la maintenance</a:t>
            </a:r>
          </a:p>
          <a:p>
            <a:pPr algn="ctr"/>
            <a:r>
              <a:rPr lang="fr-FR" sz="3733" b="1" kern="1200" dirty="0">
                <a:solidFill>
                  <a:schemeClr val="tx1"/>
                </a:solidFill>
                <a:effectLst/>
                <a:latin typeface="+mn-lt"/>
                <a:ea typeface="+mn-ea"/>
                <a:cs typeface="+mn-cs"/>
              </a:rPr>
              <a:t> des matériels et des véhicules</a:t>
            </a:r>
            <a:endParaRPr lang="fr-FR" sz="3733" kern="1200" dirty="0">
              <a:solidFill>
                <a:schemeClr val="tx1"/>
              </a:solidFill>
              <a:effectLst/>
              <a:latin typeface="+mn-lt"/>
              <a:ea typeface="+mn-ea"/>
              <a:cs typeface="+mn-cs"/>
            </a:endParaRPr>
          </a:p>
          <a:p>
            <a:endParaRPr lang="fr-FR" sz="3733" dirty="0"/>
          </a:p>
        </p:txBody>
      </p:sp>
      <p:pic>
        <p:nvPicPr>
          <p:cNvPr id="2" name="Image 1">
            <a:extLst>
              <a:ext uri="{FF2B5EF4-FFF2-40B4-BE49-F238E27FC236}">
                <a16:creationId xmlns:a16="http://schemas.microsoft.com/office/drawing/2014/main" id="{E841BD01-E478-6A46-B303-F26194D5F4E0}"/>
              </a:ext>
            </a:extLst>
          </p:cNvPr>
          <p:cNvPicPr>
            <a:picLocks noChangeAspect="1"/>
          </p:cNvPicPr>
          <p:nvPr userDrawn="1"/>
        </p:nvPicPr>
        <p:blipFill>
          <a:blip r:embed="rId4"/>
          <a:stretch>
            <a:fillRect/>
          </a:stretch>
        </p:blipFill>
        <p:spPr>
          <a:xfrm>
            <a:off x="10706295" y="5936499"/>
            <a:ext cx="920624" cy="835644"/>
          </a:xfrm>
          <a:prstGeom prst="rect">
            <a:avLst/>
          </a:prstGeom>
        </p:spPr>
      </p:pic>
      <p:sp>
        <p:nvSpPr>
          <p:cNvPr id="41" name="ZoneTexte 40">
            <a:extLst>
              <a:ext uri="{FF2B5EF4-FFF2-40B4-BE49-F238E27FC236}">
                <a16:creationId xmlns:a16="http://schemas.microsoft.com/office/drawing/2014/main" id="{03000E6B-5526-0B42-9BA5-4326BEFA07FF}"/>
              </a:ext>
            </a:extLst>
          </p:cNvPr>
          <p:cNvSpPr txBox="1"/>
          <p:nvPr userDrawn="1"/>
        </p:nvSpPr>
        <p:spPr>
          <a:xfrm>
            <a:off x="821968" y="3603224"/>
            <a:ext cx="10502011" cy="461665"/>
          </a:xfrm>
          <a:prstGeom prst="rect">
            <a:avLst/>
          </a:prstGeom>
          <a:solidFill>
            <a:schemeClr val="bg1"/>
          </a:solidFill>
        </p:spPr>
        <p:txBody>
          <a:bodyPr wrap="square" rtlCol="0">
            <a:spAutoFit/>
          </a:bodyPr>
          <a:lstStyle/>
          <a:p>
            <a:endParaRPr lang="fr-FR" sz="2400" dirty="0"/>
          </a:p>
        </p:txBody>
      </p:sp>
      <p:sp>
        <p:nvSpPr>
          <p:cNvPr id="43" name="ZoneTexte 42">
            <a:extLst>
              <a:ext uri="{FF2B5EF4-FFF2-40B4-BE49-F238E27FC236}">
                <a16:creationId xmlns:a16="http://schemas.microsoft.com/office/drawing/2014/main" id="{6A65DC45-55D0-B545-9B2B-7F51A723A414}"/>
              </a:ext>
            </a:extLst>
          </p:cNvPr>
          <p:cNvSpPr txBox="1"/>
          <p:nvPr userDrawn="1"/>
        </p:nvSpPr>
        <p:spPr>
          <a:xfrm>
            <a:off x="4117255" y="5095545"/>
            <a:ext cx="3911436" cy="461665"/>
          </a:xfrm>
          <a:prstGeom prst="rect">
            <a:avLst/>
          </a:prstGeom>
          <a:noFill/>
        </p:spPr>
        <p:txBody>
          <a:bodyPr wrap="square" rtlCol="0">
            <a:spAutoFit/>
          </a:bodyPr>
          <a:lstStyle/>
          <a:p>
            <a:pPr algn="ctr"/>
            <a:r>
              <a:rPr lang="fr-FR" sz="2400" b="1" dirty="0"/>
              <a:t>PNF 17 mai 2021</a:t>
            </a:r>
          </a:p>
        </p:txBody>
      </p:sp>
      <p:pic>
        <p:nvPicPr>
          <p:cNvPr id="5" name="Image 4">
            <a:extLst>
              <a:ext uri="{FF2B5EF4-FFF2-40B4-BE49-F238E27FC236}">
                <a16:creationId xmlns:a16="http://schemas.microsoft.com/office/drawing/2014/main" id="{004C9423-F601-9F4F-A541-BCE99CCCDF2E}"/>
              </a:ext>
            </a:extLst>
          </p:cNvPr>
          <p:cNvPicPr>
            <a:picLocks noChangeAspect="1"/>
          </p:cNvPicPr>
          <p:nvPr userDrawn="1"/>
        </p:nvPicPr>
        <p:blipFill>
          <a:blip r:embed="rId5"/>
          <a:stretch>
            <a:fillRect/>
          </a:stretch>
        </p:blipFill>
        <p:spPr>
          <a:xfrm>
            <a:off x="1075267" y="3703672"/>
            <a:ext cx="10041467" cy="1168400"/>
          </a:xfrm>
          <a:prstGeom prst="rect">
            <a:avLst/>
          </a:prstGeom>
        </p:spPr>
      </p:pic>
    </p:spTree>
    <p:extLst>
      <p:ext uri="{BB962C8B-B14F-4D97-AF65-F5344CB8AC3E}">
        <p14:creationId xmlns:p14="http://schemas.microsoft.com/office/powerpoint/2010/main" val="288247376"/>
      </p:ext>
    </p:extLst>
  </p:cSld>
  <p:clrMap bg1="lt1" tx1="dk1" bg2="lt2" tx2="dk2" accent1="accent1" accent2="accent2" accent3="accent3" accent4="accent4" accent5="accent5" accent6="accent6" hlink="hlink" folHlink="folHlink"/>
  <p:sldLayoutIdLst>
    <p:sldLayoutId id="2147483697" r:id="rId1"/>
    <p:sldLayoutId id="2147483698" r:id="rId2"/>
  </p:sldLayoutIdLst>
  <p:hf hdr="0"/>
  <p:txStyles>
    <p:titleStyle>
      <a:lvl1pPr algn="l" defTabSz="609585" rtl="0" eaLnBrk="1" latinLnBrk="0" hangingPunct="1">
        <a:spcBef>
          <a:spcPct val="0"/>
        </a:spcBef>
        <a:buNone/>
        <a:defRPr sz="6667" kern="1200">
          <a:solidFill>
            <a:schemeClr val="tx1">
              <a:lumMod val="75000"/>
              <a:lumOff val="25000"/>
            </a:schemeClr>
          </a:solidFill>
          <a:latin typeface="+mj-lt"/>
          <a:ea typeface="+mj-ea"/>
          <a:cs typeface="+mj-cs"/>
        </a:defRPr>
      </a:lvl1pPr>
    </p:titleStyle>
    <p:bodyStyle>
      <a:lvl1pPr marL="0" indent="0" algn="l" defTabSz="609585" rtl="0" eaLnBrk="1" latinLnBrk="0" hangingPunct="1">
        <a:spcBef>
          <a:spcPct val="20000"/>
        </a:spcBef>
        <a:buFont typeface="Arial"/>
        <a:buNone/>
        <a:defRPr sz="4267" kern="1200" baseline="0">
          <a:solidFill>
            <a:srgbClr val="407CC9"/>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3"/>
            <a:ext cx="6076629" cy="1024399"/>
          </a:xfrm>
          <a:prstGeom prst="rect">
            <a:avLst/>
          </a:prstGeom>
          <a:solidFill>
            <a:schemeClr val="accent5">
              <a:lumMod val="75000"/>
            </a:schemeClr>
          </a:solidFill>
          <a:ln w="6350">
            <a:solidFill>
              <a:schemeClr val="accent5">
                <a:lumMod val="75000"/>
              </a:schemeClr>
            </a:solidFill>
          </a:ln>
        </p:spPr>
        <p:txBody>
          <a:bodyPr rot="0" spcFirstLastPara="0" vert="horz" wrap="square" lIns="121920" tIns="60960" rIns="121920" bIns="60960" numCol="1" spcCol="0" rtlCol="0" fromWordArt="0" anchor="t" anchorCtr="0" forceAA="0" compatLnSpc="1">
            <a:prstTxWarp prst="textNoShape">
              <a:avLst/>
            </a:prstTxWarp>
            <a:noAutofit/>
          </a:bodyPr>
          <a:lstStyle/>
          <a:p>
            <a:pPr>
              <a:spcAft>
                <a:spcPts val="0"/>
              </a:spcAft>
            </a:pPr>
            <a:r>
              <a:rPr lang="fr-FR"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endParaRPr lang="fr-FR" sz="1067"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1067"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ctr"/>
            <a:endParaRPr lang="fr-FR" sz="1067" b="1" kern="1200" dirty="0">
              <a:solidFill>
                <a:schemeClr val="bg1"/>
              </a:solidFill>
              <a:effectLst/>
              <a:latin typeface="Calibri" panose="020F0502020204030204" pitchFamily="34" charset="0"/>
              <a:ea typeface="+mn-ea"/>
              <a:cs typeface="Arial" panose="020B0604020202020204" pitchFamily="34" charset="0"/>
            </a:endParaRPr>
          </a:p>
          <a:p>
            <a:pPr algn="l"/>
            <a:r>
              <a:rPr lang="fr-FR" sz="1600" b="1" kern="1200" dirty="0">
                <a:solidFill>
                  <a:schemeClr val="bg1"/>
                </a:solidFill>
                <a:effectLst/>
                <a:latin typeface="+mn-lt"/>
                <a:ea typeface="+mn-ea"/>
                <a:cs typeface="+mn-cs"/>
              </a:rPr>
              <a:t>PNF, le 17 mai 2021</a:t>
            </a:r>
            <a:endParaRPr lang="fr-FR"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356090" y="0"/>
            <a:ext cx="5818599" cy="714315"/>
          </a:xfrm>
          <a:prstGeom prst="rect">
            <a:avLst/>
          </a:prstGeom>
          <a:solidFill>
            <a:schemeClr val="bg1"/>
          </a:solidFill>
          <a:ln w="6350">
            <a:noFill/>
          </a:ln>
        </p:spPr>
        <p:txBody>
          <a:bodyPr rot="0" spcFirstLastPara="0" vert="horz" wrap="square" lIns="121920" tIns="60960" rIns="121920" bIns="60960" numCol="1" spcCol="0" rtlCol="0" fromWordArt="0" anchor="t" anchorCtr="0" forceAA="0" compatLnSpc="1">
            <a:prstTxWarp prst="textNoShape">
              <a:avLst/>
            </a:prstTxWarp>
            <a:noAutofit/>
          </a:bodyPr>
          <a:lstStyle/>
          <a:p>
            <a:pPr algn="l"/>
            <a:r>
              <a:rPr lang="fr-FR" sz="1867" b="1" kern="1200" dirty="0">
                <a:solidFill>
                  <a:schemeClr val="tx1"/>
                </a:solidFill>
                <a:effectLst/>
                <a:latin typeface="+mn-lt"/>
                <a:ea typeface="+mn-ea"/>
                <a:cs typeface="+mn-cs"/>
              </a:rPr>
              <a:t>ENSEIGNER EN SECONDE FAMILLE DES MÉTIERS DE LA MAINTENANCE DES MATÉRIELS ET DES VÉHICULES</a:t>
            </a:r>
            <a:endParaRPr lang="fr-FR" sz="1867" kern="1200" dirty="0">
              <a:solidFill>
                <a:schemeClr val="tx1"/>
              </a:solidFill>
              <a:effectLst/>
              <a:latin typeface="+mn-lt"/>
              <a:ea typeface="+mn-ea"/>
              <a:cs typeface="+mn-cs"/>
            </a:endParaRPr>
          </a:p>
          <a:p>
            <a:pPr>
              <a:spcAft>
                <a:spcPts val="0"/>
              </a:spcAft>
            </a:pPr>
            <a:endParaRPr lang="fr-FR" sz="2133"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2133"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2133"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6B122F1-A62C-814C-9DE9-B24714E450C9}"/>
              </a:ext>
            </a:extLst>
          </p:cNvPr>
          <p:cNvSpPr/>
          <p:nvPr userDrawn="1"/>
        </p:nvSpPr>
        <p:spPr>
          <a:xfrm>
            <a:off x="1042788" y="1569545"/>
            <a:ext cx="10117960" cy="4120056"/>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fr-FR" sz="2400" dirty="0"/>
          </a:p>
        </p:txBody>
      </p:sp>
      <p:grpSp>
        <p:nvGrpSpPr>
          <p:cNvPr id="4" name="Groupe 3">
            <a:extLst>
              <a:ext uri="{FF2B5EF4-FFF2-40B4-BE49-F238E27FC236}">
                <a16:creationId xmlns:a16="http://schemas.microsoft.com/office/drawing/2014/main" id="{35C3E59C-FA07-6F43-910E-2CBD9EECEE74}"/>
              </a:ext>
            </a:extLst>
          </p:cNvPr>
          <p:cNvGrpSpPr/>
          <p:nvPr userDrawn="1"/>
        </p:nvGrpSpPr>
        <p:grpSpPr>
          <a:xfrm>
            <a:off x="296775" y="5844466"/>
            <a:ext cx="2854960" cy="927677"/>
            <a:chOff x="222581" y="4297281"/>
            <a:chExt cx="2141220" cy="695758"/>
          </a:xfrm>
        </p:grpSpPr>
        <p:grpSp>
          <p:nvGrpSpPr>
            <p:cNvPr id="12" name="Groupe 11">
              <a:extLst>
                <a:ext uri="{FF2B5EF4-FFF2-40B4-BE49-F238E27FC236}">
                  <a16:creationId xmlns:a16="http://schemas.microsoft.com/office/drawing/2014/main" id="{7C73CF72-A7E6-8F40-982E-52DF8FD6A7DF}"/>
                </a:ext>
              </a:extLst>
            </p:cNvPr>
            <p:cNvGrpSpPr/>
            <p:nvPr userDrawn="1"/>
          </p:nvGrpSpPr>
          <p:grpSpPr>
            <a:xfrm>
              <a:off x="225756" y="4297281"/>
              <a:ext cx="620395" cy="108000"/>
              <a:chOff x="0" y="-1905"/>
              <a:chExt cx="620395" cy="108000"/>
            </a:xfrm>
            <a:solidFill>
              <a:schemeClr val="bg1">
                <a:lumMod val="95000"/>
              </a:schemeClr>
            </a:solidFill>
          </p:grpSpPr>
          <p:cxnSp>
            <p:nvCxnSpPr>
              <p:cNvPr id="20" name="Connecteur droit 19">
                <a:extLst>
                  <a:ext uri="{FF2B5EF4-FFF2-40B4-BE49-F238E27FC236}">
                    <a16:creationId xmlns:a16="http://schemas.microsoft.com/office/drawing/2014/main" id="{C1B309BA-9EFD-E84C-A1F0-3C5CA9AA0BE7}"/>
                  </a:ext>
                </a:extLst>
              </p:cNvPr>
              <p:cNvCxnSpPr/>
              <p:nvPr userDrawn="1"/>
            </p:nvCxnSpPr>
            <p:spPr>
              <a:xfrm>
                <a:off x="0" y="97972"/>
                <a:ext cx="620395" cy="0"/>
              </a:xfrm>
              <a:prstGeom prst="line">
                <a:avLst/>
              </a:prstGeom>
              <a:grpFill/>
              <a:ln>
                <a:solidFill>
                  <a:schemeClr val="accent5">
                    <a:lumMod val="75000"/>
                  </a:schemeClr>
                </a:solidFill>
              </a:ln>
            </p:spPr>
            <p:style>
              <a:lnRef idx="3">
                <a:schemeClr val="dk1"/>
              </a:lnRef>
              <a:fillRef idx="0">
                <a:schemeClr val="dk1"/>
              </a:fillRef>
              <a:effectRef idx="2">
                <a:schemeClr val="dk1"/>
              </a:effectRef>
              <a:fontRef idx="minor">
                <a:schemeClr val="tx1"/>
              </a:fontRef>
            </p:style>
          </p:cxnSp>
          <p:cxnSp>
            <p:nvCxnSpPr>
              <p:cNvPr id="21" name="Connecteur droit 20">
                <a:extLst>
                  <a:ext uri="{FF2B5EF4-FFF2-40B4-BE49-F238E27FC236}">
                    <a16:creationId xmlns:a16="http://schemas.microsoft.com/office/drawing/2014/main" id="{748FE2E8-3A8E-2B43-AAAF-B6B8F08FFEB9}"/>
                  </a:ext>
                </a:extLst>
              </p:cNvPr>
              <p:cNvCxnSpPr/>
              <p:nvPr userDrawn="1"/>
            </p:nvCxnSpPr>
            <p:spPr>
              <a:xfrm>
                <a:off x="5443" y="-1905"/>
                <a:ext cx="0" cy="108000"/>
              </a:xfrm>
              <a:prstGeom prst="line">
                <a:avLst/>
              </a:prstGeom>
              <a:grpFill/>
              <a:ln>
                <a:solidFill>
                  <a:schemeClr val="accent5">
                    <a:lumMod val="75000"/>
                  </a:schemeClr>
                </a:solidFill>
              </a:ln>
            </p:spPr>
            <p:style>
              <a:lnRef idx="3">
                <a:schemeClr val="dk1"/>
              </a:lnRef>
              <a:fillRef idx="0">
                <a:schemeClr val="dk1"/>
              </a:fillRef>
              <a:effectRef idx="2">
                <a:schemeClr val="dk1"/>
              </a:effectRef>
              <a:fontRef idx="minor">
                <a:schemeClr val="tx1"/>
              </a:fontRef>
            </p:style>
          </p:cxnSp>
        </p:grpSp>
        <p:sp>
          <p:nvSpPr>
            <p:cNvPr id="13" name="Zone de texte 28">
              <a:extLst>
                <a:ext uri="{FF2B5EF4-FFF2-40B4-BE49-F238E27FC236}">
                  <a16:creationId xmlns:a16="http://schemas.microsoft.com/office/drawing/2014/main" id="{B646E3A1-6092-0345-BA38-0980B30AD934}"/>
                </a:ext>
              </a:extLst>
            </p:cNvPr>
            <p:cNvSpPr txBox="1"/>
            <p:nvPr userDrawn="1"/>
          </p:nvSpPr>
          <p:spPr>
            <a:xfrm>
              <a:off x="222581" y="4421164"/>
              <a:ext cx="1879488" cy="549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600" b="1" spc="-93" dirty="0">
                  <a:solidFill>
                    <a:srgbClr val="00000A"/>
                  </a:solidFill>
                  <a:effectLst/>
                  <a:latin typeface="Verdana" panose="020B0604030504040204" pitchFamily="34" charset="0"/>
                  <a:ea typeface="Calibri" panose="020F0502020204030204" pitchFamily="34" charset="0"/>
                  <a:cs typeface="Arial" panose="020B0604020202020204" pitchFamily="34" charset="0"/>
                </a:rPr>
                <a:t>POUR L’ÉCOLE</a:t>
              </a:r>
              <a:endParaRPr lang="fr-FR" sz="16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600" b="1" spc="-93" dirty="0">
                  <a:solidFill>
                    <a:srgbClr val="00000A"/>
                  </a:solidFill>
                  <a:effectLst/>
                  <a:latin typeface="Verdana" panose="020B0604030504040204" pitchFamily="34" charset="0"/>
                  <a:ea typeface="Calibri" panose="020F0502020204030204" pitchFamily="34" charset="0"/>
                  <a:cs typeface="Arial" panose="020B0604020202020204" pitchFamily="34" charset="0"/>
                </a:rPr>
                <a:t>      DE LA CONFIANCE</a:t>
              </a:r>
              <a:endParaRPr lang="fr-FR" sz="16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14" name="Groupe 13">
              <a:extLst>
                <a:ext uri="{FF2B5EF4-FFF2-40B4-BE49-F238E27FC236}">
                  <a16:creationId xmlns:a16="http://schemas.microsoft.com/office/drawing/2014/main" id="{2613F99B-C7B1-6343-91B7-C94E8E210E79}"/>
                </a:ext>
              </a:extLst>
            </p:cNvPr>
            <p:cNvGrpSpPr/>
            <p:nvPr userDrawn="1"/>
          </p:nvGrpSpPr>
          <p:grpSpPr>
            <a:xfrm rot="10800000">
              <a:off x="672161" y="4885039"/>
              <a:ext cx="1691640" cy="108000"/>
              <a:chOff x="0" y="1802"/>
              <a:chExt cx="1728000" cy="108000"/>
            </a:xfrm>
            <a:solidFill>
              <a:schemeClr val="bg1">
                <a:lumMod val="95000"/>
              </a:schemeClr>
            </a:solidFill>
            <a:effectLst/>
          </p:grpSpPr>
          <p:cxnSp>
            <p:nvCxnSpPr>
              <p:cNvPr id="15" name="Connecteur droit 14">
                <a:extLst>
                  <a:ext uri="{FF2B5EF4-FFF2-40B4-BE49-F238E27FC236}">
                    <a16:creationId xmlns:a16="http://schemas.microsoft.com/office/drawing/2014/main" id="{A5D95131-B088-1B40-BF36-F09C70A2AA16}"/>
                  </a:ext>
                </a:extLst>
              </p:cNvPr>
              <p:cNvCxnSpPr/>
              <p:nvPr userDrawn="1"/>
            </p:nvCxnSpPr>
            <p:spPr>
              <a:xfrm>
                <a:off x="0" y="97972"/>
                <a:ext cx="1728000" cy="0"/>
              </a:xfrm>
              <a:prstGeom prst="line">
                <a:avLst/>
              </a:prstGeom>
              <a:grpFill/>
              <a:ln>
                <a:solidFill>
                  <a:schemeClr val="accent5">
                    <a:lumMod val="75000"/>
                  </a:schemeClr>
                </a:solidFill>
              </a:ln>
            </p:spPr>
            <p:style>
              <a:lnRef idx="3">
                <a:schemeClr val="dk1"/>
              </a:lnRef>
              <a:fillRef idx="0">
                <a:schemeClr val="dk1"/>
              </a:fillRef>
              <a:effectRef idx="2">
                <a:schemeClr val="dk1"/>
              </a:effectRef>
              <a:fontRef idx="minor">
                <a:schemeClr val="tx1"/>
              </a:fontRef>
            </p:style>
          </p:cxnSp>
          <p:cxnSp>
            <p:nvCxnSpPr>
              <p:cNvPr id="19" name="Connecteur droit 18">
                <a:extLst>
                  <a:ext uri="{FF2B5EF4-FFF2-40B4-BE49-F238E27FC236}">
                    <a16:creationId xmlns:a16="http://schemas.microsoft.com/office/drawing/2014/main" id="{F0E526C2-C5AE-BE4A-9C76-54750377BBF5}"/>
                  </a:ext>
                </a:extLst>
              </p:cNvPr>
              <p:cNvCxnSpPr/>
              <p:nvPr userDrawn="1"/>
            </p:nvCxnSpPr>
            <p:spPr>
              <a:xfrm>
                <a:off x="7348" y="1802"/>
                <a:ext cx="0" cy="108000"/>
              </a:xfrm>
              <a:prstGeom prst="line">
                <a:avLst/>
              </a:prstGeom>
              <a:grpFill/>
              <a:ln>
                <a:solidFill>
                  <a:schemeClr val="accent5">
                    <a:lumMod val="75000"/>
                  </a:schemeClr>
                </a:solidFill>
              </a:ln>
            </p:spPr>
            <p:style>
              <a:lnRef idx="3">
                <a:schemeClr val="dk1"/>
              </a:lnRef>
              <a:fillRef idx="0">
                <a:schemeClr val="dk1"/>
              </a:fillRef>
              <a:effectRef idx="2">
                <a:schemeClr val="dk1"/>
              </a:effectRef>
              <a:fontRef idx="minor">
                <a:schemeClr val="tx1"/>
              </a:fontRef>
            </p:style>
          </p:cxnSp>
        </p:grpSp>
      </p:grpSp>
      <p:pic>
        <p:nvPicPr>
          <p:cNvPr id="22" name="Image 21">
            <a:extLst>
              <a:ext uri="{FF2B5EF4-FFF2-40B4-BE49-F238E27FC236}">
                <a16:creationId xmlns:a16="http://schemas.microsoft.com/office/drawing/2014/main" id="{C5FFC0DE-8054-414D-99E9-45CD6FC30324}"/>
              </a:ext>
            </a:extLst>
          </p:cNvPr>
          <p:cNvPicPr>
            <a:picLocks noChangeAspect="1"/>
          </p:cNvPicPr>
          <p:nvPr userDrawn="1"/>
        </p:nvPicPr>
        <p:blipFill>
          <a:blip r:embed="rId4"/>
          <a:stretch>
            <a:fillRect/>
          </a:stretch>
        </p:blipFill>
        <p:spPr>
          <a:xfrm>
            <a:off x="10706296" y="5936499"/>
            <a:ext cx="920624" cy="835644"/>
          </a:xfrm>
          <a:prstGeom prst="rect">
            <a:avLst/>
          </a:prstGeom>
        </p:spPr>
      </p:pic>
      <p:sp>
        <p:nvSpPr>
          <p:cNvPr id="34" name="ZoneTexte 33">
            <a:extLst>
              <a:ext uri="{FF2B5EF4-FFF2-40B4-BE49-F238E27FC236}">
                <a16:creationId xmlns:a16="http://schemas.microsoft.com/office/drawing/2014/main" id="{10B26597-ED97-C945-B14D-9C763707C59F}"/>
              </a:ext>
            </a:extLst>
          </p:cNvPr>
          <p:cNvSpPr txBox="1"/>
          <p:nvPr userDrawn="1"/>
        </p:nvSpPr>
        <p:spPr>
          <a:xfrm>
            <a:off x="923682" y="4251713"/>
            <a:ext cx="10502011" cy="461665"/>
          </a:xfrm>
          <a:prstGeom prst="rect">
            <a:avLst/>
          </a:prstGeom>
          <a:solidFill>
            <a:schemeClr val="bg1"/>
          </a:solidFill>
        </p:spPr>
        <p:txBody>
          <a:bodyPr wrap="square" rtlCol="0">
            <a:spAutoFit/>
          </a:bodyPr>
          <a:lstStyle/>
          <a:p>
            <a:endParaRPr lang="fr-FR" sz="2400" dirty="0"/>
          </a:p>
        </p:txBody>
      </p:sp>
      <p:pic>
        <p:nvPicPr>
          <p:cNvPr id="3" name="Image 2">
            <a:extLst>
              <a:ext uri="{FF2B5EF4-FFF2-40B4-BE49-F238E27FC236}">
                <a16:creationId xmlns:a16="http://schemas.microsoft.com/office/drawing/2014/main" id="{45BEF2B9-8F8F-204F-A835-E79AFD2DE865}"/>
              </a:ext>
            </a:extLst>
          </p:cNvPr>
          <p:cNvPicPr>
            <a:picLocks noChangeAspect="1"/>
          </p:cNvPicPr>
          <p:nvPr userDrawn="1"/>
        </p:nvPicPr>
        <p:blipFill>
          <a:blip r:embed="rId5"/>
          <a:stretch>
            <a:fillRect/>
          </a:stretch>
        </p:blipFill>
        <p:spPr>
          <a:xfrm>
            <a:off x="1075267" y="4325009"/>
            <a:ext cx="10041467" cy="1168400"/>
          </a:xfrm>
          <a:prstGeom prst="rect">
            <a:avLst/>
          </a:prstGeom>
        </p:spPr>
      </p:pic>
    </p:spTree>
    <p:extLst>
      <p:ext uri="{BB962C8B-B14F-4D97-AF65-F5344CB8AC3E}">
        <p14:creationId xmlns:p14="http://schemas.microsoft.com/office/powerpoint/2010/main" val="1623715985"/>
      </p:ext>
    </p:extLst>
  </p:cSld>
  <p:clrMap bg1="lt1" tx1="dk1" bg2="lt2" tx2="dk2" accent1="accent1" accent2="accent2" accent3="accent3" accent4="accent4" accent5="accent5" accent6="accent6" hlink="hlink" folHlink="folHlink"/>
  <p:sldLayoutIdLst>
    <p:sldLayoutId id="2147483700" r:id="rId1"/>
    <p:sldLayoutId id="2147483701" r:id="rId2"/>
  </p:sldLayoutIdLst>
  <p:hf hdr="0"/>
  <p:txStyles>
    <p:titleStyle>
      <a:lvl1pPr algn="l" defTabSz="609585" rtl="0" eaLnBrk="1" latinLnBrk="0" hangingPunct="1">
        <a:spcBef>
          <a:spcPct val="0"/>
        </a:spcBef>
        <a:buNone/>
        <a:defRPr sz="6667" kern="1200">
          <a:solidFill>
            <a:schemeClr val="tx1">
              <a:lumMod val="75000"/>
              <a:lumOff val="25000"/>
            </a:schemeClr>
          </a:solidFill>
          <a:latin typeface="+mj-lt"/>
          <a:ea typeface="+mj-ea"/>
          <a:cs typeface="+mj-cs"/>
        </a:defRPr>
      </a:lvl1pPr>
    </p:titleStyle>
    <p:bodyStyle>
      <a:lvl1pPr marL="0" indent="0" algn="l" defTabSz="609585" rtl="0" eaLnBrk="1" latinLnBrk="0" hangingPunct="1">
        <a:spcBef>
          <a:spcPct val="20000"/>
        </a:spcBef>
        <a:buFont typeface="Arial"/>
        <a:buNone/>
        <a:defRPr sz="4267" kern="1200" baseline="0">
          <a:solidFill>
            <a:srgbClr val="407CC9"/>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16933" y="1"/>
            <a:ext cx="12192000" cy="1024399"/>
          </a:xfrm>
          <a:prstGeom prst="rect">
            <a:avLst/>
          </a:prstGeom>
          <a:solidFill>
            <a:schemeClr val="accent5">
              <a:lumMod val="75000"/>
            </a:schemeClr>
          </a:solidFill>
          <a:ln w="6350">
            <a:solidFill>
              <a:schemeClr val="accent5">
                <a:lumMod val="75000"/>
              </a:schemeClr>
            </a:solidFill>
          </a:ln>
        </p:spPr>
        <p:txBody>
          <a:bodyPr rot="0" spcFirstLastPara="0" vert="horz" wrap="square" lIns="121920" tIns="60960" rIns="121920" bIns="60960" numCol="1" spcCol="0" rtlCol="0" fromWordArt="0" anchor="t" anchorCtr="0" forceAA="0" compatLnSpc="1">
            <a:prstTxWarp prst="textNoShape">
              <a:avLst/>
            </a:prstTxWarp>
            <a:noAutofit/>
          </a:bodyPr>
          <a:lstStyle/>
          <a:p>
            <a:pPr>
              <a:spcAft>
                <a:spcPts val="0"/>
              </a:spcAft>
            </a:pPr>
            <a:r>
              <a:rPr lang="fr-FR" sz="24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067"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1067"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1067"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6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296774" y="0"/>
            <a:ext cx="7387220" cy="714315"/>
          </a:xfrm>
          <a:prstGeom prst="rect">
            <a:avLst/>
          </a:prstGeom>
          <a:solidFill>
            <a:schemeClr val="bg1"/>
          </a:solidFill>
          <a:ln w="6350">
            <a:noFill/>
          </a:ln>
        </p:spPr>
        <p:txBody>
          <a:bodyPr rot="0" spcFirstLastPara="0" vert="horz" wrap="square" lIns="121920" tIns="60960" rIns="121920" bIns="60960" numCol="1" spcCol="0" rtlCol="0" fromWordArt="0" anchor="t" anchorCtr="0" forceAA="0" compatLnSpc="1">
            <a:prstTxWarp prst="textNoShape">
              <a:avLst/>
            </a:prstTxWarp>
            <a:noAutofit/>
          </a:bodyPr>
          <a:lstStyle/>
          <a:p>
            <a:pPr>
              <a:spcAft>
                <a:spcPts val="0"/>
              </a:spcAft>
            </a:pPr>
            <a:endParaRPr lang="fr-FR" sz="1867"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867"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867"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867"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6B122F1-A62C-814C-9DE9-B24714E450C9}"/>
              </a:ext>
            </a:extLst>
          </p:cNvPr>
          <p:cNvSpPr/>
          <p:nvPr userDrawn="1"/>
        </p:nvSpPr>
        <p:spPr>
          <a:xfrm>
            <a:off x="1006929" y="1569545"/>
            <a:ext cx="10117960" cy="4120056"/>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pPr algn="ctr"/>
            <a:r>
              <a:rPr lang="fr-FR" sz="2400" dirty="0"/>
              <a:t>Plan, page intermédiaire</a:t>
            </a:r>
          </a:p>
        </p:txBody>
      </p:sp>
      <p:pic>
        <p:nvPicPr>
          <p:cNvPr id="3" name="Image 2">
            <a:extLst>
              <a:ext uri="{FF2B5EF4-FFF2-40B4-BE49-F238E27FC236}">
                <a16:creationId xmlns:a16="http://schemas.microsoft.com/office/drawing/2014/main" id="{0DB8B0DF-4E52-AF42-B299-E93439674B5D}"/>
              </a:ext>
            </a:extLst>
          </p:cNvPr>
          <p:cNvPicPr>
            <a:picLocks noChangeAspect="1"/>
          </p:cNvPicPr>
          <p:nvPr userDrawn="1"/>
        </p:nvPicPr>
        <p:blipFill>
          <a:blip r:embed="rId4"/>
          <a:stretch>
            <a:fillRect/>
          </a:stretch>
        </p:blipFill>
        <p:spPr>
          <a:xfrm>
            <a:off x="7808445" y="122411"/>
            <a:ext cx="4187009" cy="487189"/>
          </a:xfrm>
          <a:prstGeom prst="rect">
            <a:avLst/>
          </a:prstGeom>
        </p:spPr>
      </p:pic>
    </p:spTree>
    <p:extLst>
      <p:ext uri="{BB962C8B-B14F-4D97-AF65-F5344CB8AC3E}">
        <p14:creationId xmlns:p14="http://schemas.microsoft.com/office/powerpoint/2010/main" val="3927868348"/>
      </p:ext>
    </p:extLst>
  </p:cSld>
  <p:clrMap bg1="lt1" tx1="dk1" bg2="lt2" tx2="dk2" accent1="accent1" accent2="accent2" accent3="accent3" accent4="accent4" accent5="accent5" accent6="accent6" hlink="hlink" folHlink="folHlink"/>
  <p:sldLayoutIdLst>
    <p:sldLayoutId id="2147483703" r:id="rId1"/>
    <p:sldLayoutId id="2147483704" r:id="rId2"/>
  </p:sldLayoutIdLst>
  <p:hf hdr="0"/>
  <p:txStyles>
    <p:titleStyle>
      <a:lvl1pPr algn="l" defTabSz="609585" rtl="0" eaLnBrk="1" latinLnBrk="0" hangingPunct="1">
        <a:spcBef>
          <a:spcPct val="0"/>
        </a:spcBef>
        <a:buNone/>
        <a:defRPr sz="6667" kern="1200">
          <a:solidFill>
            <a:schemeClr val="tx1">
              <a:lumMod val="75000"/>
              <a:lumOff val="25000"/>
            </a:schemeClr>
          </a:solidFill>
          <a:latin typeface="+mj-lt"/>
          <a:ea typeface="+mj-ea"/>
          <a:cs typeface="+mj-cs"/>
        </a:defRPr>
      </a:lvl1pPr>
    </p:titleStyle>
    <p:bodyStyle>
      <a:lvl1pPr marL="0" indent="0" algn="l" defTabSz="609585" rtl="0" eaLnBrk="1" latinLnBrk="0" hangingPunct="1">
        <a:spcBef>
          <a:spcPct val="20000"/>
        </a:spcBef>
        <a:buFont typeface="Arial"/>
        <a:buNone/>
        <a:defRPr sz="4267" kern="1200" baseline="0">
          <a:solidFill>
            <a:srgbClr val="407CC9"/>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anfa-auto.fr/sites/default/files/2021-04/Autofocus%2090%20-%20Prospective%202030.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52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068B7E8-7FED-4991-82FC-1546C70DF9FD}"/>
              </a:ext>
            </a:extLst>
          </p:cNvPr>
          <p:cNvPicPr>
            <a:picLocks noChangeAspect="1"/>
          </p:cNvPicPr>
          <p:nvPr/>
        </p:nvPicPr>
        <p:blipFill>
          <a:blip r:embed="rId3"/>
          <a:stretch>
            <a:fillRect/>
          </a:stretch>
        </p:blipFill>
        <p:spPr>
          <a:xfrm>
            <a:off x="872358" y="1294900"/>
            <a:ext cx="10447283" cy="3917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Espace réservé du texte 13">
            <a:extLst>
              <a:ext uri="{FF2B5EF4-FFF2-40B4-BE49-F238E27FC236}">
                <a16:creationId xmlns:a16="http://schemas.microsoft.com/office/drawing/2014/main" id="{C8292AA5-38E8-4C05-9BC4-6F465B9D0B36}"/>
              </a:ext>
            </a:extLst>
          </p:cNvPr>
          <p:cNvSpPr>
            <a:spLocks noGrp="1"/>
          </p:cNvSpPr>
          <p:nvPr>
            <p:ph type="body" sz="quarter" idx="10"/>
          </p:nvPr>
        </p:nvSpPr>
        <p:spPr>
          <a:xfrm>
            <a:off x="1374754" y="227849"/>
            <a:ext cx="9442492" cy="661758"/>
          </a:xfrm>
        </p:spPr>
        <p:txBody>
          <a:bodyPr>
            <a:normAutofit/>
          </a:bodyPr>
          <a:lstStyle/>
          <a:p>
            <a:r>
              <a:rPr lang="fr-FR" sz="2000" dirty="0"/>
              <a:t>Besoins estimés en jeunes </a:t>
            </a:r>
            <a:r>
              <a:rPr lang="fr-FR" sz="2000"/>
              <a:t>Mécaniciens-techniciens VP</a:t>
            </a:r>
            <a:endParaRPr lang="fr-FR" sz="2000" dirty="0"/>
          </a:p>
        </p:txBody>
      </p:sp>
      <p:sp>
        <p:nvSpPr>
          <p:cNvPr id="19" name="Flèche : droite 18">
            <a:extLst>
              <a:ext uri="{FF2B5EF4-FFF2-40B4-BE49-F238E27FC236}">
                <a16:creationId xmlns:a16="http://schemas.microsoft.com/office/drawing/2014/main" id="{72B2CF2C-960D-497D-9BBC-A0D01AF0A06D}"/>
              </a:ext>
            </a:extLst>
          </p:cNvPr>
          <p:cNvSpPr/>
          <p:nvPr/>
        </p:nvSpPr>
        <p:spPr>
          <a:xfrm>
            <a:off x="3503148" y="5872823"/>
            <a:ext cx="762000"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9E6C960B-4D18-40E0-9565-0D2F6CE2B0DB}"/>
              </a:ext>
            </a:extLst>
          </p:cNvPr>
          <p:cNvSpPr txBox="1"/>
          <p:nvPr/>
        </p:nvSpPr>
        <p:spPr>
          <a:xfrm>
            <a:off x="4458356" y="5802427"/>
            <a:ext cx="4654112" cy="769441"/>
          </a:xfrm>
          <a:prstGeom prst="rect">
            <a:avLst/>
          </a:prstGeom>
          <a:noFill/>
          <a:ln>
            <a:solidFill>
              <a:srgbClr val="BED748"/>
            </a:solidFill>
          </a:ln>
        </p:spPr>
        <p:txBody>
          <a:bodyPr wrap="square" rtlCol="0">
            <a:spAutoFit/>
          </a:bodyPr>
          <a:lstStyle/>
          <a:p>
            <a:r>
              <a:rPr lang="fr-FR" sz="1600" b="1" dirty="0"/>
              <a:t>3 000 à 4 500 besoins </a:t>
            </a:r>
            <a:r>
              <a:rPr lang="fr-FR" sz="1400" dirty="0"/>
              <a:t>de mécaniciens – techniciens VP.</a:t>
            </a:r>
          </a:p>
          <a:p>
            <a:r>
              <a:rPr lang="fr-FR" sz="1400" dirty="0"/>
              <a:t>1 sur 4 sera formé et recruté au niveau technicien.</a:t>
            </a:r>
          </a:p>
          <a:p>
            <a:endParaRPr lang="fr-FR" sz="1400" dirty="0"/>
          </a:p>
        </p:txBody>
      </p:sp>
      <p:pic>
        <p:nvPicPr>
          <p:cNvPr id="9" name="Image 8">
            <a:extLst>
              <a:ext uri="{FF2B5EF4-FFF2-40B4-BE49-F238E27FC236}">
                <a16:creationId xmlns:a16="http://schemas.microsoft.com/office/drawing/2014/main" id="{480A8456-E7FD-43D3-B0DF-AC010069FDC5}"/>
              </a:ext>
            </a:extLst>
          </p:cNvPr>
          <p:cNvPicPr>
            <a:picLocks noChangeAspect="1"/>
          </p:cNvPicPr>
          <p:nvPr/>
        </p:nvPicPr>
        <p:blipFill>
          <a:blip r:embed="rId4"/>
          <a:stretch>
            <a:fillRect/>
          </a:stretch>
        </p:blipFill>
        <p:spPr>
          <a:xfrm>
            <a:off x="9745351" y="1294900"/>
            <a:ext cx="1574290" cy="520727"/>
          </a:xfrm>
          <a:prstGeom prst="rect">
            <a:avLst/>
          </a:prstGeom>
        </p:spPr>
      </p:pic>
    </p:spTree>
    <p:extLst>
      <p:ext uri="{BB962C8B-B14F-4D97-AF65-F5344CB8AC3E}">
        <p14:creationId xmlns:p14="http://schemas.microsoft.com/office/powerpoint/2010/main" val="1592288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D0CAE7C-5080-404D-A05C-333F701CA247}"/>
              </a:ext>
            </a:extLst>
          </p:cNvPr>
          <p:cNvSpPr>
            <a:spLocks noGrp="1"/>
          </p:cNvSpPr>
          <p:nvPr>
            <p:ph type="body" sz="quarter" idx="10"/>
          </p:nvPr>
        </p:nvSpPr>
        <p:spPr>
          <a:xfrm>
            <a:off x="1374754" y="323556"/>
            <a:ext cx="9442492" cy="543435"/>
          </a:xfrm>
        </p:spPr>
        <p:txBody>
          <a:bodyPr>
            <a:noAutofit/>
          </a:bodyPr>
          <a:lstStyle/>
          <a:p>
            <a:r>
              <a:rPr lang="fr-FR" sz="2000"/>
              <a:t>Besoins estimés en jeunes Techniciens et mécaniciens VI et Moto</a:t>
            </a:r>
          </a:p>
        </p:txBody>
      </p:sp>
      <p:pic>
        <p:nvPicPr>
          <p:cNvPr id="8" name="Image 7">
            <a:extLst>
              <a:ext uri="{FF2B5EF4-FFF2-40B4-BE49-F238E27FC236}">
                <a16:creationId xmlns:a16="http://schemas.microsoft.com/office/drawing/2014/main" id="{F24C621A-D9A6-40ED-BDDD-1CD73460B95D}"/>
              </a:ext>
            </a:extLst>
          </p:cNvPr>
          <p:cNvPicPr>
            <a:picLocks noChangeAspect="1"/>
          </p:cNvPicPr>
          <p:nvPr/>
        </p:nvPicPr>
        <p:blipFill>
          <a:blip r:embed="rId3"/>
          <a:stretch>
            <a:fillRect/>
          </a:stretch>
        </p:blipFill>
        <p:spPr>
          <a:xfrm>
            <a:off x="0" y="1336505"/>
            <a:ext cx="7308667" cy="2795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Flèche : droite 8">
            <a:extLst>
              <a:ext uri="{FF2B5EF4-FFF2-40B4-BE49-F238E27FC236}">
                <a16:creationId xmlns:a16="http://schemas.microsoft.com/office/drawing/2014/main" id="{8DE0D481-F262-40AE-A54A-B09305E19CCD}"/>
              </a:ext>
            </a:extLst>
          </p:cNvPr>
          <p:cNvSpPr/>
          <p:nvPr/>
        </p:nvSpPr>
        <p:spPr>
          <a:xfrm>
            <a:off x="7683408" y="2481239"/>
            <a:ext cx="762000"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D1E4A643-BF6D-444B-B789-2E849B40827B}"/>
              </a:ext>
            </a:extLst>
          </p:cNvPr>
          <p:cNvSpPr txBox="1"/>
          <p:nvPr/>
        </p:nvSpPr>
        <p:spPr>
          <a:xfrm>
            <a:off x="8820150" y="2035597"/>
            <a:ext cx="3257550" cy="1200329"/>
          </a:xfrm>
          <a:prstGeom prst="rect">
            <a:avLst/>
          </a:prstGeom>
          <a:noFill/>
          <a:ln>
            <a:solidFill>
              <a:srgbClr val="BED748"/>
            </a:solidFill>
          </a:ln>
        </p:spPr>
        <p:txBody>
          <a:bodyPr wrap="square" rtlCol="0">
            <a:spAutoFit/>
          </a:bodyPr>
          <a:lstStyle/>
          <a:p>
            <a:r>
              <a:rPr lang="fr-FR" sz="1600" b="1"/>
              <a:t>400 et 600 besoins </a:t>
            </a:r>
            <a:r>
              <a:rPr lang="fr-FR" sz="1400"/>
              <a:t>de jeunes  mécaniciens – techniciens VI.</a:t>
            </a:r>
          </a:p>
          <a:p>
            <a:r>
              <a:rPr lang="fr-FR" sz="1400"/>
              <a:t>Mais des profils partagés avec d’autres branches .</a:t>
            </a:r>
          </a:p>
          <a:p>
            <a:endParaRPr lang="fr-FR" sz="1400"/>
          </a:p>
        </p:txBody>
      </p:sp>
      <p:sp>
        <p:nvSpPr>
          <p:cNvPr id="11" name="Flèche : droite 10">
            <a:extLst>
              <a:ext uri="{FF2B5EF4-FFF2-40B4-BE49-F238E27FC236}">
                <a16:creationId xmlns:a16="http://schemas.microsoft.com/office/drawing/2014/main" id="{A2DD24ED-0FE3-466A-A006-C9330C21A5E2}"/>
              </a:ext>
            </a:extLst>
          </p:cNvPr>
          <p:cNvSpPr/>
          <p:nvPr/>
        </p:nvSpPr>
        <p:spPr>
          <a:xfrm rot="10800000">
            <a:off x="3529090" y="5336543"/>
            <a:ext cx="762000"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38D8E624-2D64-4D29-826C-035A0ACCA06B}"/>
              </a:ext>
            </a:extLst>
          </p:cNvPr>
          <p:cNvSpPr txBox="1"/>
          <p:nvPr/>
        </p:nvSpPr>
        <p:spPr>
          <a:xfrm>
            <a:off x="134989" y="5071096"/>
            <a:ext cx="3257550" cy="769441"/>
          </a:xfrm>
          <a:prstGeom prst="rect">
            <a:avLst/>
          </a:prstGeom>
          <a:noFill/>
          <a:ln>
            <a:solidFill>
              <a:srgbClr val="BED748"/>
            </a:solidFill>
          </a:ln>
        </p:spPr>
        <p:txBody>
          <a:bodyPr wrap="square" rtlCol="0">
            <a:spAutoFit/>
          </a:bodyPr>
          <a:lstStyle/>
          <a:p>
            <a:r>
              <a:rPr lang="fr-FR" sz="1600" b="1"/>
              <a:t>70 à 200 </a:t>
            </a:r>
            <a:r>
              <a:rPr lang="fr-FR" sz="1400"/>
              <a:t>mécaniciens-techniciens Moto</a:t>
            </a:r>
          </a:p>
          <a:p>
            <a:r>
              <a:rPr lang="fr-FR" sz="1400"/>
              <a:t>Un marché très fluctuant</a:t>
            </a:r>
          </a:p>
          <a:p>
            <a:r>
              <a:rPr lang="fr-FR" sz="1400"/>
              <a:t>Un secteur très petit</a:t>
            </a:r>
          </a:p>
        </p:txBody>
      </p:sp>
      <p:pic>
        <p:nvPicPr>
          <p:cNvPr id="5" name="Image 4">
            <a:extLst>
              <a:ext uri="{FF2B5EF4-FFF2-40B4-BE49-F238E27FC236}">
                <a16:creationId xmlns:a16="http://schemas.microsoft.com/office/drawing/2014/main" id="{F8881B0D-1157-4C16-8B9B-BB1E1AA16841}"/>
              </a:ext>
            </a:extLst>
          </p:cNvPr>
          <p:cNvPicPr>
            <a:picLocks noChangeAspect="1"/>
          </p:cNvPicPr>
          <p:nvPr/>
        </p:nvPicPr>
        <p:blipFill>
          <a:blip r:embed="rId4"/>
          <a:stretch>
            <a:fillRect/>
          </a:stretch>
        </p:blipFill>
        <p:spPr>
          <a:xfrm>
            <a:off x="4713286" y="4062436"/>
            <a:ext cx="7446078" cy="2795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 12">
            <a:extLst>
              <a:ext uri="{FF2B5EF4-FFF2-40B4-BE49-F238E27FC236}">
                <a16:creationId xmlns:a16="http://schemas.microsoft.com/office/drawing/2014/main" id="{6D09C999-6EE6-4DBD-92A3-467C0F6EB1C6}"/>
              </a:ext>
            </a:extLst>
          </p:cNvPr>
          <p:cNvPicPr>
            <a:picLocks noChangeAspect="1"/>
          </p:cNvPicPr>
          <p:nvPr/>
        </p:nvPicPr>
        <p:blipFill>
          <a:blip r:embed="rId5"/>
          <a:stretch>
            <a:fillRect/>
          </a:stretch>
        </p:blipFill>
        <p:spPr>
          <a:xfrm>
            <a:off x="10414350" y="4016986"/>
            <a:ext cx="805791" cy="514039"/>
          </a:xfrm>
          <a:prstGeom prst="rect">
            <a:avLst/>
          </a:prstGeom>
        </p:spPr>
      </p:pic>
      <p:pic>
        <p:nvPicPr>
          <p:cNvPr id="14" name="Image 13">
            <a:extLst>
              <a:ext uri="{FF2B5EF4-FFF2-40B4-BE49-F238E27FC236}">
                <a16:creationId xmlns:a16="http://schemas.microsoft.com/office/drawing/2014/main" id="{072E9433-72B1-4F88-9083-A57EF0864E14}"/>
              </a:ext>
            </a:extLst>
          </p:cNvPr>
          <p:cNvPicPr>
            <a:picLocks noChangeAspect="1"/>
          </p:cNvPicPr>
          <p:nvPr/>
        </p:nvPicPr>
        <p:blipFill>
          <a:blip r:embed="rId6"/>
          <a:stretch>
            <a:fillRect/>
          </a:stretch>
        </p:blipFill>
        <p:spPr>
          <a:xfrm>
            <a:off x="5312016" y="1187924"/>
            <a:ext cx="783984" cy="526739"/>
          </a:xfrm>
          <a:prstGeom prst="rect">
            <a:avLst/>
          </a:prstGeom>
        </p:spPr>
      </p:pic>
    </p:spTree>
    <p:extLst>
      <p:ext uri="{BB962C8B-B14F-4D97-AF65-F5344CB8AC3E}">
        <p14:creationId xmlns:p14="http://schemas.microsoft.com/office/powerpoint/2010/main" val="2763182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8CAC6D1-1E5F-484D-88FB-5AC9F18C0BCF}"/>
              </a:ext>
            </a:extLst>
          </p:cNvPr>
          <p:cNvSpPr>
            <a:spLocks noGrp="1"/>
          </p:cNvSpPr>
          <p:nvPr>
            <p:ph type="body" sz="quarter" idx="10"/>
          </p:nvPr>
        </p:nvSpPr>
        <p:spPr>
          <a:xfrm>
            <a:off x="1357314" y="155506"/>
            <a:ext cx="9442492" cy="435889"/>
          </a:xfrm>
        </p:spPr>
        <p:txBody>
          <a:bodyPr>
            <a:normAutofit/>
          </a:bodyPr>
          <a:lstStyle/>
          <a:p>
            <a:r>
              <a:rPr lang="fr-FR" dirty="0"/>
              <a:t>Insertion professionnelle à 7 mois des</a:t>
            </a:r>
          </a:p>
        </p:txBody>
      </p:sp>
      <p:sp>
        <p:nvSpPr>
          <p:cNvPr id="13" name="ZoneTexte 12">
            <a:extLst>
              <a:ext uri="{FF2B5EF4-FFF2-40B4-BE49-F238E27FC236}">
                <a16:creationId xmlns:a16="http://schemas.microsoft.com/office/drawing/2014/main" id="{C5525CB2-986D-4576-B96A-0419A00E786B}"/>
              </a:ext>
            </a:extLst>
          </p:cNvPr>
          <p:cNvSpPr txBox="1"/>
          <p:nvPr/>
        </p:nvSpPr>
        <p:spPr>
          <a:xfrm>
            <a:off x="605338" y="1761500"/>
            <a:ext cx="4729943" cy="341632"/>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800" b="0" i="0" u="none" strike="noStrike" kern="1200" cap="all" spc="0" normalizeH="0" baseline="0" noProof="0" dirty="0">
                <a:ln>
                  <a:noFill/>
                </a:ln>
                <a:solidFill>
                  <a:srgbClr val="002060"/>
                </a:solidFill>
                <a:effectLst/>
                <a:uLnTx/>
                <a:uFillTx/>
                <a:latin typeface="+mj-lt"/>
                <a:ea typeface="+mj-ea"/>
                <a:cs typeface="+mj-cs"/>
              </a:rPr>
              <a:t>Situation à 7 mois pour les </a:t>
            </a:r>
            <a:r>
              <a:rPr kumimoji="0" lang="fr-FR" sz="1800" b="1" i="0" u="none" strike="noStrike" kern="1200" cap="all" spc="0" normalizeH="0" baseline="0" noProof="0" dirty="0">
                <a:ln>
                  <a:noFill/>
                </a:ln>
                <a:solidFill>
                  <a:srgbClr val="002060"/>
                </a:solidFill>
                <a:effectLst/>
                <a:uLnTx/>
                <a:uFillTx/>
                <a:latin typeface="+mj-lt"/>
                <a:ea typeface="+mj-ea"/>
                <a:cs typeface="+mj-cs"/>
              </a:rPr>
              <a:t>apprentis</a:t>
            </a:r>
            <a:endParaRPr kumimoji="0" lang="fr-FR" sz="1800" b="1" i="0" strike="noStrike" kern="1200" cap="all" spc="0" normalizeH="0" baseline="0" noProof="0" dirty="0">
              <a:ln>
                <a:noFill/>
              </a:ln>
              <a:solidFill>
                <a:srgbClr val="002060"/>
              </a:solidFill>
              <a:effectLst/>
              <a:uLnTx/>
              <a:uFillTx/>
              <a:latin typeface="+mj-lt"/>
              <a:ea typeface="+mj-ea"/>
              <a:cs typeface="+mj-cs"/>
            </a:endParaRPr>
          </a:p>
        </p:txBody>
      </p:sp>
      <p:sp>
        <p:nvSpPr>
          <p:cNvPr id="14" name="ZoneTexte 13">
            <a:extLst>
              <a:ext uri="{FF2B5EF4-FFF2-40B4-BE49-F238E27FC236}">
                <a16:creationId xmlns:a16="http://schemas.microsoft.com/office/drawing/2014/main" id="{DE113A11-CF46-4A1C-9B9D-9CBA6822F342}"/>
              </a:ext>
            </a:extLst>
          </p:cNvPr>
          <p:cNvSpPr txBox="1"/>
          <p:nvPr/>
        </p:nvSpPr>
        <p:spPr>
          <a:xfrm>
            <a:off x="500737" y="5307576"/>
            <a:ext cx="1721946" cy="261610"/>
          </a:xfrm>
          <a:prstGeom prst="rect">
            <a:avLst/>
          </a:prstGeom>
          <a:noFill/>
        </p:spPr>
        <p:txBody>
          <a:bodyPr wrap="none" rtlCol="0">
            <a:spAutoFit/>
          </a:bodyPr>
          <a:lstStyle/>
          <a:p>
            <a:r>
              <a:rPr lang="fr-FR" sz="1100" i="1"/>
              <a:t>Source MEN – Enquête IPA</a:t>
            </a:r>
          </a:p>
        </p:txBody>
      </p:sp>
      <p:sp>
        <p:nvSpPr>
          <p:cNvPr id="24" name="ZoneTexte 23">
            <a:extLst>
              <a:ext uri="{FF2B5EF4-FFF2-40B4-BE49-F238E27FC236}">
                <a16:creationId xmlns:a16="http://schemas.microsoft.com/office/drawing/2014/main" id="{53BB2FEC-44D7-4A1F-846A-6D9DD22766B8}"/>
              </a:ext>
            </a:extLst>
          </p:cNvPr>
          <p:cNvSpPr txBox="1"/>
          <p:nvPr/>
        </p:nvSpPr>
        <p:spPr>
          <a:xfrm>
            <a:off x="6127986" y="1761500"/>
            <a:ext cx="5812350" cy="341632"/>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800" b="0" i="0" u="none" strike="noStrike" kern="1200" cap="all" spc="0" normalizeH="0" baseline="0" noProof="0" dirty="0">
                <a:ln>
                  <a:noFill/>
                </a:ln>
                <a:solidFill>
                  <a:srgbClr val="002060"/>
                </a:solidFill>
                <a:effectLst/>
                <a:uLnTx/>
                <a:uFillTx/>
                <a:latin typeface="+mj-lt"/>
                <a:ea typeface="+mj-ea"/>
                <a:cs typeface="+mj-cs"/>
              </a:rPr>
              <a:t>Situation à 7 mois pour les </a:t>
            </a:r>
            <a:r>
              <a:rPr kumimoji="0" lang="fr-FR" sz="1800" b="1" i="0" u="none" strike="noStrike" kern="1200" cap="all" spc="0" normalizeH="0" baseline="0" noProof="0" dirty="0">
                <a:ln>
                  <a:noFill/>
                </a:ln>
                <a:solidFill>
                  <a:srgbClr val="002060"/>
                </a:solidFill>
                <a:effectLst/>
                <a:uLnTx/>
                <a:uFillTx/>
                <a:latin typeface="+mj-lt"/>
                <a:ea typeface="+mj-ea"/>
                <a:cs typeface="+mj-cs"/>
              </a:rPr>
              <a:t>lycéens</a:t>
            </a:r>
          </a:p>
        </p:txBody>
      </p:sp>
      <p:sp>
        <p:nvSpPr>
          <p:cNvPr id="25" name="ZoneTexte 24">
            <a:extLst>
              <a:ext uri="{FF2B5EF4-FFF2-40B4-BE49-F238E27FC236}">
                <a16:creationId xmlns:a16="http://schemas.microsoft.com/office/drawing/2014/main" id="{9351DF79-496D-4911-98B6-733F7285BE57}"/>
              </a:ext>
            </a:extLst>
          </p:cNvPr>
          <p:cNvSpPr txBox="1"/>
          <p:nvPr/>
        </p:nvSpPr>
        <p:spPr>
          <a:xfrm>
            <a:off x="6564588" y="5307576"/>
            <a:ext cx="1721946" cy="261610"/>
          </a:xfrm>
          <a:prstGeom prst="rect">
            <a:avLst/>
          </a:prstGeom>
          <a:noFill/>
        </p:spPr>
        <p:txBody>
          <a:bodyPr wrap="none" rtlCol="0">
            <a:spAutoFit/>
          </a:bodyPr>
          <a:lstStyle/>
          <a:p>
            <a:r>
              <a:rPr lang="fr-FR" sz="1100" i="1"/>
              <a:t>Source MEN – Enquête IVA</a:t>
            </a:r>
          </a:p>
        </p:txBody>
      </p:sp>
      <p:graphicFrame>
        <p:nvGraphicFramePr>
          <p:cNvPr id="29" name="Graphique 28">
            <a:extLst>
              <a:ext uri="{FF2B5EF4-FFF2-40B4-BE49-F238E27FC236}">
                <a16:creationId xmlns:a16="http://schemas.microsoft.com/office/drawing/2014/main" id="{8F7B7FB4-1A26-4A20-AE75-B62E2581CF79}"/>
              </a:ext>
            </a:extLst>
          </p:cNvPr>
          <p:cNvGraphicFramePr>
            <a:graphicFrameLocks/>
          </p:cNvGraphicFramePr>
          <p:nvPr/>
        </p:nvGraphicFramePr>
        <p:xfrm>
          <a:off x="6564588" y="2184932"/>
          <a:ext cx="4939147" cy="31243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Graphique 29">
            <a:extLst>
              <a:ext uri="{FF2B5EF4-FFF2-40B4-BE49-F238E27FC236}">
                <a16:creationId xmlns:a16="http://schemas.microsoft.com/office/drawing/2014/main" id="{BEB3DCB6-4103-4FEF-9AB3-41F864637099}"/>
              </a:ext>
            </a:extLst>
          </p:cNvPr>
          <p:cNvGraphicFramePr>
            <a:graphicFrameLocks/>
          </p:cNvGraphicFramePr>
          <p:nvPr/>
        </p:nvGraphicFramePr>
        <p:xfrm>
          <a:off x="500737" y="2182689"/>
          <a:ext cx="4939147" cy="3124340"/>
        </p:xfrm>
        <a:graphic>
          <a:graphicData uri="http://schemas.openxmlformats.org/drawingml/2006/chart">
            <c:chart xmlns:c="http://schemas.openxmlformats.org/drawingml/2006/chart" xmlns:r="http://schemas.openxmlformats.org/officeDocument/2006/relationships" r:id="rId4"/>
          </a:graphicData>
        </a:graphic>
      </p:graphicFrame>
      <p:pic>
        <p:nvPicPr>
          <p:cNvPr id="3" name="Image 2">
            <a:extLst>
              <a:ext uri="{FF2B5EF4-FFF2-40B4-BE49-F238E27FC236}">
                <a16:creationId xmlns:a16="http://schemas.microsoft.com/office/drawing/2014/main" id="{17AA222E-CDA6-4260-B9A3-EDAC62AD8541}"/>
              </a:ext>
            </a:extLst>
          </p:cNvPr>
          <p:cNvPicPr>
            <a:picLocks noChangeAspect="1"/>
          </p:cNvPicPr>
          <p:nvPr/>
        </p:nvPicPr>
        <p:blipFill>
          <a:blip r:embed="rId5"/>
          <a:stretch>
            <a:fillRect/>
          </a:stretch>
        </p:blipFill>
        <p:spPr>
          <a:xfrm>
            <a:off x="10933225" y="5328339"/>
            <a:ext cx="1141020" cy="1600345"/>
          </a:xfrm>
          <a:prstGeom prst="rect">
            <a:avLst/>
          </a:prstGeom>
        </p:spPr>
      </p:pic>
      <p:sp>
        <p:nvSpPr>
          <p:cNvPr id="11" name="ZoneTexte 10">
            <a:extLst>
              <a:ext uri="{FF2B5EF4-FFF2-40B4-BE49-F238E27FC236}">
                <a16:creationId xmlns:a16="http://schemas.microsoft.com/office/drawing/2014/main" id="{1191DD33-427B-4634-A5AA-64D984609605}"/>
              </a:ext>
            </a:extLst>
          </p:cNvPr>
          <p:cNvSpPr txBox="1"/>
          <p:nvPr/>
        </p:nvSpPr>
        <p:spPr>
          <a:xfrm>
            <a:off x="6367617" y="6488668"/>
            <a:ext cx="4565608" cy="261610"/>
          </a:xfrm>
          <a:prstGeom prst="rect">
            <a:avLst/>
          </a:prstGeom>
          <a:noFill/>
        </p:spPr>
        <p:txBody>
          <a:bodyPr wrap="square">
            <a:spAutoFit/>
          </a:bodyPr>
          <a:lstStyle/>
          <a:p>
            <a:r>
              <a:rPr lang="fr-FR" sz="1100" i="1" dirty="0"/>
              <a:t>https://www.anfa-auto.fr/sites/default/files/2019-12/Autofocus%2081.pdf</a:t>
            </a:r>
          </a:p>
        </p:txBody>
      </p:sp>
      <p:sp>
        <p:nvSpPr>
          <p:cNvPr id="5" name="ZoneTexte 4">
            <a:extLst>
              <a:ext uri="{FF2B5EF4-FFF2-40B4-BE49-F238E27FC236}">
                <a16:creationId xmlns:a16="http://schemas.microsoft.com/office/drawing/2014/main" id="{E445985B-D396-4C7D-9684-948479E5AB23}"/>
              </a:ext>
            </a:extLst>
          </p:cNvPr>
          <p:cNvSpPr txBox="1"/>
          <p:nvPr/>
        </p:nvSpPr>
        <p:spPr>
          <a:xfrm>
            <a:off x="732309" y="5857367"/>
            <a:ext cx="4806644" cy="646331"/>
          </a:xfrm>
          <a:prstGeom prst="rect">
            <a:avLst/>
          </a:prstGeom>
          <a:noFill/>
        </p:spPr>
        <p:txBody>
          <a:bodyPr wrap="square" rtlCol="0">
            <a:spAutoFit/>
          </a:bodyPr>
          <a:lstStyle/>
          <a:p>
            <a:pPr algn="ctr"/>
            <a:r>
              <a:rPr lang="fr-FR" dirty="0"/>
              <a:t>Entre 40% et 42% des apprentis insérés dans la branche à 7 mois.</a:t>
            </a:r>
          </a:p>
        </p:txBody>
      </p:sp>
      <p:sp>
        <p:nvSpPr>
          <p:cNvPr id="15" name="ZoneTexte 14">
            <a:extLst>
              <a:ext uri="{FF2B5EF4-FFF2-40B4-BE49-F238E27FC236}">
                <a16:creationId xmlns:a16="http://schemas.microsoft.com/office/drawing/2014/main" id="{BAB82490-1756-4C4B-94C8-4B583462EAB6}"/>
              </a:ext>
            </a:extLst>
          </p:cNvPr>
          <p:cNvSpPr txBox="1"/>
          <p:nvPr/>
        </p:nvSpPr>
        <p:spPr>
          <a:xfrm>
            <a:off x="6367617" y="5800099"/>
            <a:ext cx="4577070" cy="646331"/>
          </a:xfrm>
          <a:prstGeom prst="rect">
            <a:avLst/>
          </a:prstGeom>
          <a:noFill/>
        </p:spPr>
        <p:txBody>
          <a:bodyPr wrap="square" rtlCol="0">
            <a:spAutoFit/>
          </a:bodyPr>
          <a:lstStyle/>
          <a:p>
            <a:pPr algn="ctr"/>
            <a:r>
              <a:rPr lang="fr-FR" dirty="0"/>
              <a:t>Entre 18% et 20% des lycéens insérés dans la branche à 7 mois.</a:t>
            </a:r>
          </a:p>
        </p:txBody>
      </p:sp>
      <p:sp>
        <p:nvSpPr>
          <p:cNvPr id="17" name="Espace réservé du texte 5">
            <a:extLst>
              <a:ext uri="{FF2B5EF4-FFF2-40B4-BE49-F238E27FC236}">
                <a16:creationId xmlns:a16="http://schemas.microsoft.com/office/drawing/2014/main" id="{77D88A65-CB3D-424F-A491-36DF373764BC}"/>
              </a:ext>
            </a:extLst>
          </p:cNvPr>
          <p:cNvSpPr>
            <a:spLocks noGrp="1"/>
          </p:cNvSpPr>
          <p:nvPr>
            <p:ph type="body" sz="quarter" idx="11"/>
          </p:nvPr>
        </p:nvSpPr>
        <p:spPr>
          <a:xfrm>
            <a:off x="1357314" y="517591"/>
            <a:ext cx="9442492" cy="431134"/>
          </a:xfrm>
        </p:spPr>
        <p:txBody>
          <a:bodyPr>
            <a:normAutofit/>
          </a:bodyPr>
          <a:lstStyle/>
          <a:p>
            <a:r>
              <a:rPr lang="fr-FR" dirty="0"/>
              <a:t>Diplômes de l’enseignement professionnel inscrits au RNCSA</a:t>
            </a:r>
          </a:p>
        </p:txBody>
      </p:sp>
    </p:spTree>
    <p:extLst>
      <p:ext uri="{BB962C8B-B14F-4D97-AF65-F5344CB8AC3E}">
        <p14:creationId xmlns:p14="http://schemas.microsoft.com/office/powerpoint/2010/main" val="1489846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E1554DA-148D-408C-B850-3A9034AFA8AC}"/>
              </a:ext>
            </a:extLst>
          </p:cNvPr>
          <p:cNvSpPr>
            <a:spLocks noGrp="1"/>
          </p:cNvSpPr>
          <p:nvPr>
            <p:ph type="body" sz="quarter" idx="10"/>
          </p:nvPr>
        </p:nvSpPr>
        <p:spPr/>
        <p:txBody>
          <a:bodyPr/>
          <a:lstStyle/>
          <a:p>
            <a:r>
              <a:rPr lang="fr-FR"/>
              <a:t>Nombre de jeunes sortants</a:t>
            </a:r>
          </a:p>
        </p:txBody>
      </p:sp>
      <p:sp>
        <p:nvSpPr>
          <p:cNvPr id="6" name="Espace réservé du texte 5">
            <a:extLst>
              <a:ext uri="{FF2B5EF4-FFF2-40B4-BE49-F238E27FC236}">
                <a16:creationId xmlns:a16="http://schemas.microsoft.com/office/drawing/2014/main" id="{5CEFF35F-B73A-49A9-913E-B3F4EDF6D562}"/>
              </a:ext>
            </a:extLst>
          </p:cNvPr>
          <p:cNvSpPr>
            <a:spLocks noGrp="1"/>
          </p:cNvSpPr>
          <p:nvPr>
            <p:ph type="body" sz="quarter" idx="11"/>
          </p:nvPr>
        </p:nvSpPr>
        <p:spPr/>
        <p:txBody>
          <a:bodyPr>
            <a:normAutofit fontScale="77500" lnSpcReduction="20000"/>
          </a:bodyPr>
          <a:lstStyle/>
          <a:p>
            <a:pPr marL="0" indent="0">
              <a:buNone/>
            </a:pPr>
            <a:r>
              <a:rPr lang="fr-FR" dirty="0"/>
              <a:t>Si le niveau d’insertion est constant; si la répartition des effectifs en formation par statut est constante.</a:t>
            </a:r>
          </a:p>
        </p:txBody>
      </p:sp>
      <p:graphicFrame>
        <p:nvGraphicFramePr>
          <p:cNvPr id="10" name="Espace réservé du contenu 9">
            <a:extLst>
              <a:ext uri="{FF2B5EF4-FFF2-40B4-BE49-F238E27FC236}">
                <a16:creationId xmlns:a16="http://schemas.microsoft.com/office/drawing/2014/main" id="{DBE296F7-58D5-423E-944D-ABFC8B8F8409}"/>
              </a:ext>
            </a:extLst>
          </p:cNvPr>
          <p:cNvGraphicFramePr>
            <a:graphicFrameLocks noGrp="1"/>
          </p:cNvGraphicFramePr>
          <p:nvPr>
            <p:ph sz="half" idx="1"/>
            <p:extLst>
              <p:ext uri="{D42A27DB-BD31-4B8C-83A1-F6EECF244321}">
                <p14:modId xmlns:p14="http://schemas.microsoft.com/office/powerpoint/2010/main" val="819858617"/>
              </p:ext>
            </p:extLst>
          </p:nvPr>
        </p:nvGraphicFramePr>
        <p:xfrm>
          <a:off x="6026150" y="1408113"/>
          <a:ext cx="5861050" cy="53260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Espace réservé du contenu 7">
            <a:extLst>
              <a:ext uri="{FF2B5EF4-FFF2-40B4-BE49-F238E27FC236}">
                <a16:creationId xmlns:a16="http://schemas.microsoft.com/office/drawing/2014/main" id="{758B1877-D8A1-4B98-852E-B4793011264D}"/>
              </a:ext>
            </a:extLst>
          </p:cNvPr>
          <p:cNvGraphicFramePr>
            <a:graphicFrameLocks noGrp="1"/>
          </p:cNvGraphicFramePr>
          <p:nvPr>
            <p:ph sz="half" idx="12"/>
            <p:extLst>
              <p:ext uri="{D42A27DB-BD31-4B8C-83A1-F6EECF244321}">
                <p14:modId xmlns:p14="http://schemas.microsoft.com/office/powerpoint/2010/main" val="2515117310"/>
              </p:ext>
            </p:extLst>
          </p:nvPr>
        </p:nvGraphicFramePr>
        <p:xfrm>
          <a:off x="234950" y="1408113"/>
          <a:ext cx="5476875" cy="5326062"/>
        </p:xfrm>
        <a:graphic>
          <a:graphicData uri="http://schemas.openxmlformats.org/drawingml/2006/chart">
            <c:chart xmlns:c="http://schemas.openxmlformats.org/drawingml/2006/chart" xmlns:r="http://schemas.openxmlformats.org/officeDocument/2006/relationships" r:id="rId4"/>
          </a:graphicData>
        </a:graphic>
      </p:graphicFrame>
      <p:sp>
        <p:nvSpPr>
          <p:cNvPr id="11" name="ZoneTexte 10">
            <a:extLst>
              <a:ext uri="{FF2B5EF4-FFF2-40B4-BE49-F238E27FC236}">
                <a16:creationId xmlns:a16="http://schemas.microsoft.com/office/drawing/2014/main" id="{F3969267-96AA-40A8-82F0-A94345C6D6A8}"/>
              </a:ext>
            </a:extLst>
          </p:cNvPr>
          <p:cNvSpPr txBox="1"/>
          <p:nvPr/>
        </p:nvSpPr>
        <p:spPr>
          <a:xfrm>
            <a:off x="7014933" y="6596390"/>
            <a:ext cx="4953654" cy="261610"/>
          </a:xfrm>
          <a:prstGeom prst="rect">
            <a:avLst/>
          </a:prstGeom>
          <a:noFill/>
        </p:spPr>
        <p:txBody>
          <a:bodyPr wrap="square">
            <a:spAutoFit/>
          </a:bodyPr>
          <a:lstStyle/>
          <a:p>
            <a:r>
              <a:rPr lang="fr-FR" sz="1100" b="0" i="1" u="none" strike="noStrike" baseline="0">
                <a:solidFill>
                  <a:srgbClr val="282A5F"/>
                </a:solidFill>
                <a:latin typeface="GothamRounded-Book"/>
              </a:rPr>
              <a:t>Source : Observatoire des métiers des services de l’automobile – Prospective 2030</a:t>
            </a:r>
            <a:endParaRPr lang="fr-FR" sz="3200" i="1"/>
          </a:p>
        </p:txBody>
      </p:sp>
    </p:spTree>
    <p:extLst>
      <p:ext uri="{BB962C8B-B14F-4D97-AF65-F5344CB8AC3E}">
        <p14:creationId xmlns:p14="http://schemas.microsoft.com/office/powerpoint/2010/main" val="1384778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a:t>Les besoins en </a:t>
            </a:r>
            <a:r>
              <a:rPr lang="fr-FR" dirty="0" err="1"/>
              <a:t>recRutement</a:t>
            </a:r>
            <a:endParaRPr lang="fr-FR" dirty="0"/>
          </a:p>
        </p:txBody>
      </p:sp>
      <p:sp>
        <p:nvSpPr>
          <p:cNvPr id="3" name="Sous-titre 2"/>
          <p:cNvSpPr>
            <a:spLocks noGrp="1"/>
          </p:cNvSpPr>
          <p:nvPr>
            <p:ph type="subTitle" idx="1"/>
          </p:nvPr>
        </p:nvSpPr>
        <p:spPr/>
        <p:txBody>
          <a:bodyPr/>
          <a:lstStyle/>
          <a:p>
            <a:r>
              <a:rPr lang="fr-FR" dirty="0"/>
              <a:t>En 2019</a:t>
            </a:r>
          </a:p>
        </p:txBody>
      </p:sp>
    </p:spTree>
    <p:extLst>
      <p:ext uri="{BB962C8B-B14F-4D97-AF65-F5344CB8AC3E}">
        <p14:creationId xmlns:p14="http://schemas.microsoft.com/office/powerpoint/2010/main" val="3051152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402D1B58-C043-414F-ABAB-CD7927F6D2AA}"/>
              </a:ext>
            </a:extLst>
          </p:cNvPr>
          <p:cNvSpPr>
            <a:spLocks noGrp="1"/>
          </p:cNvSpPr>
          <p:nvPr>
            <p:ph type="body" sz="quarter" idx="10"/>
          </p:nvPr>
        </p:nvSpPr>
        <p:spPr/>
        <p:txBody>
          <a:bodyPr/>
          <a:lstStyle/>
          <a:p>
            <a:r>
              <a:rPr lang="fr-FR" dirty="0"/>
              <a:t>Les besoins en recrutement.</a:t>
            </a:r>
          </a:p>
        </p:txBody>
      </p:sp>
      <p:sp>
        <p:nvSpPr>
          <p:cNvPr id="16" name="Espace réservé du texte 15">
            <a:extLst>
              <a:ext uri="{FF2B5EF4-FFF2-40B4-BE49-F238E27FC236}">
                <a16:creationId xmlns:a16="http://schemas.microsoft.com/office/drawing/2014/main" id="{21F286C7-7C92-43C0-B731-845402203C54}"/>
              </a:ext>
            </a:extLst>
          </p:cNvPr>
          <p:cNvSpPr>
            <a:spLocks noGrp="1"/>
          </p:cNvSpPr>
          <p:nvPr>
            <p:ph type="body" sz="quarter" idx="11"/>
          </p:nvPr>
        </p:nvSpPr>
        <p:spPr/>
        <p:txBody>
          <a:bodyPr/>
          <a:lstStyle/>
          <a:p>
            <a:r>
              <a:rPr lang="fr-FR" dirty="0"/>
              <a:t>Ne sont pas les besoins en qualification</a:t>
            </a:r>
          </a:p>
        </p:txBody>
      </p:sp>
      <p:pic>
        <p:nvPicPr>
          <p:cNvPr id="14" name="Espace réservé du contenu 13">
            <a:extLst>
              <a:ext uri="{FF2B5EF4-FFF2-40B4-BE49-F238E27FC236}">
                <a16:creationId xmlns:a16="http://schemas.microsoft.com/office/drawing/2014/main" id="{998B7E5D-4CBE-4874-A0BC-516DF2A92024}"/>
              </a:ext>
            </a:extLst>
          </p:cNvPr>
          <p:cNvPicPr>
            <a:picLocks noGrp="1" noChangeAspect="1"/>
          </p:cNvPicPr>
          <p:nvPr>
            <p:ph sz="half" idx="1"/>
          </p:nvPr>
        </p:nvPicPr>
        <p:blipFill>
          <a:blip r:embed="rId2"/>
          <a:stretch>
            <a:fillRect/>
          </a:stretch>
        </p:blipFill>
        <p:spPr>
          <a:xfrm>
            <a:off x="7882759" y="2940508"/>
            <a:ext cx="4309241" cy="3917492"/>
          </a:xfrm>
        </p:spPr>
      </p:pic>
      <p:pic>
        <p:nvPicPr>
          <p:cNvPr id="12" name="Espace réservé du contenu 11">
            <a:extLst>
              <a:ext uri="{FF2B5EF4-FFF2-40B4-BE49-F238E27FC236}">
                <a16:creationId xmlns:a16="http://schemas.microsoft.com/office/drawing/2014/main" id="{C84BA57D-FAB4-4ED0-82A4-3F8E0DFD320A}"/>
              </a:ext>
            </a:extLst>
          </p:cNvPr>
          <p:cNvPicPr>
            <a:picLocks noGrp="1" noChangeAspect="1"/>
          </p:cNvPicPr>
          <p:nvPr>
            <p:ph sz="half" idx="12"/>
          </p:nvPr>
        </p:nvPicPr>
        <p:blipFill>
          <a:blip r:embed="rId3"/>
          <a:stretch>
            <a:fillRect/>
          </a:stretch>
        </p:blipFill>
        <p:spPr>
          <a:xfrm>
            <a:off x="77294" y="1439766"/>
            <a:ext cx="7654261" cy="3615710"/>
          </a:xfrm>
        </p:spPr>
      </p:pic>
      <p:sp>
        <p:nvSpPr>
          <p:cNvPr id="17" name="Flèche : virage 16">
            <a:extLst>
              <a:ext uri="{FF2B5EF4-FFF2-40B4-BE49-F238E27FC236}">
                <a16:creationId xmlns:a16="http://schemas.microsoft.com/office/drawing/2014/main" id="{61D5F86A-FBAE-41F9-8483-5336BAF92E34}"/>
              </a:ext>
            </a:extLst>
          </p:cNvPr>
          <p:cNvSpPr/>
          <p:nvPr/>
        </p:nvSpPr>
        <p:spPr>
          <a:xfrm rot="5400000">
            <a:off x="9120352" y="1552904"/>
            <a:ext cx="1145627" cy="126649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ZoneTexte 17">
            <a:extLst>
              <a:ext uri="{FF2B5EF4-FFF2-40B4-BE49-F238E27FC236}">
                <a16:creationId xmlns:a16="http://schemas.microsoft.com/office/drawing/2014/main" id="{9F625DB8-947B-4113-94A8-DEF9D76AD15F}"/>
              </a:ext>
            </a:extLst>
          </p:cNvPr>
          <p:cNvSpPr txBox="1"/>
          <p:nvPr/>
        </p:nvSpPr>
        <p:spPr>
          <a:xfrm>
            <a:off x="282829" y="5181309"/>
            <a:ext cx="6043448" cy="646331"/>
          </a:xfrm>
          <a:prstGeom prst="rect">
            <a:avLst/>
          </a:prstGeom>
          <a:noFill/>
        </p:spPr>
        <p:txBody>
          <a:bodyPr wrap="square" rtlCol="0">
            <a:spAutoFit/>
          </a:bodyPr>
          <a:lstStyle/>
          <a:p>
            <a:r>
              <a:rPr lang="fr-FR" dirty="0"/>
              <a:t>L’essentiel des problématiques de recrutement des entreprises tournent autour des personnels expérimentés.</a:t>
            </a:r>
          </a:p>
        </p:txBody>
      </p:sp>
      <p:sp>
        <p:nvSpPr>
          <p:cNvPr id="19" name="ZoneTexte 18">
            <a:extLst>
              <a:ext uri="{FF2B5EF4-FFF2-40B4-BE49-F238E27FC236}">
                <a16:creationId xmlns:a16="http://schemas.microsoft.com/office/drawing/2014/main" id="{55B45328-D4CB-4B4E-883D-AE1AA2B1FBF6}"/>
              </a:ext>
            </a:extLst>
          </p:cNvPr>
          <p:cNvSpPr txBox="1"/>
          <p:nvPr/>
        </p:nvSpPr>
        <p:spPr>
          <a:xfrm>
            <a:off x="10326414" y="1533171"/>
            <a:ext cx="1944414" cy="1200329"/>
          </a:xfrm>
          <a:prstGeom prst="rect">
            <a:avLst/>
          </a:prstGeom>
          <a:noFill/>
        </p:spPr>
        <p:txBody>
          <a:bodyPr wrap="square" rtlCol="0">
            <a:spAutoFit/>
          </a:bodyPr>
          <a:lstStyle/>
          <a:p>
            <a:r>
              <a:rPr lang="fr-FR" i="1" dirty="0"/>
              <a:t>Mais sur 54 570 : </a:t>
            </a:r>
          </a:p>
          <a:p>
            <a:r>
              <a:rPr lang="fr-FR" i="1" dirty="0"/>
              <a:t>seuls 13% concernent les jeunes</a:t>
            </a:r>
          </a:p>
        </p:txBody>
      </p:sp>
      <p:pic>
        <p:nvPicPr>
          <p:cNvPr id="21" name="Image 20">
            <a:extLst>
              <a:ext uri="{FF2B5EF4-FFF2-40B4-BE49-F238E27FC236}">
                <a16:creationId xmlns:a16="http://schemas.microsoft.com/office/drawing/2014/main" id="{B48D408F-1AD3-4D0E-A613-73363955C5DC}"/>
              </a:ext>
            </a:extLst>
          </p:cNvPr>
          <p:cNvPicPr>
            <a:picLocks noChangeAspect="1"/>
          </p:cNvPicPr>
          <p:nvPr/>
        </p:nvPicPr>
        <p:blipFill>
          <a:blip r:embed="rId4"/>
          <a:stretch>
            <a:fillRect/>
          </a:stretch>
        </p:blipFill>
        <p:spPr>
          <a:xfrm>
            <a:off x="6403387" y="4940463"/>
            <a:ext cx="1402262" cy="1969960"/>
          </a:xfrm>
          <a:prstGeom prst="rect">
            <a:avLst/>
          </a:prstGeom>
        </p:spPr>
      </p:pic>
      <p:sp>
        <p:nvSpPr>
          <p:cNvPr id="23" name="ZoneTexte 22">
            <a:extLst>
              <a:ext uri="{FF2B5EF4-FFF2-40B4-BE49-F238E27FC236}">
                <a16:creationId xmlns:a16="http://schemas.microsoft.com/office/drawing/2014/main" id="{11D83DA6-30C5-4AAB-9C1F-F93172230F6D}"/>
              </a:ext>
            </a:extLst>
          </p:cNvPr>
          <p:cNvSpPr txBox="1"/>
          <p:nvPr/>
        </p:nvSpPr>
        <p:spPr>
          <a:xfrm>
            <a:off x="0" y="6604084"/>
            <a:ext cx="7462345" cy="253916"/>
          </a:xfrm>
          <a:prstGeom prst="rect">
            <a:avLst/>
          </a:prstGeom>
          <a:noFill/>
        </p:spPr>
        <p:txBody>
          <a:bodyPr wrap="square">
            <a:spAutoFit/>
          </a:bodyPr>
          <a:lstStyle/>
          <a:p>
            <a:r>
              <a:rPr lang="fr-FR" sz="1050" i="1" dirty="0"/>
              <a:t>https://www.anfa-auto.fr/sites/default/files/2020-11/Autofocus%2086%20-%20Les%20recrutements%20en%202019.pdf</a:t>
            </a:r>
          </a:p>
        </p:txBody>
      </p:sp>
    </p:spTree>
    <p:extLst>
      <p:ext uri="{BB962C8B-B14F-4D97-AF65-F5344CB8AC3E}">
        <p14:creationId xmlns:p14="http://schemas.microsoft.com/office/powerpoint/2010/main" val="99924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4F92BF-62C3-4911-9C13-CABB72BB8936}"/>
              </a:ext>
            </a:extLst>
          </p:cNvPr>
          <p:cNvSpPr>
            <a:spLocks noGrp="1"/>
          </p:cNvSpPr>
          <p:nvPr>
            <p:ph type="ctrTitle"/>
          </p:nvPr>
        </p:nvSpPr>
        <p:spPr/>
        <p:txBody>
          <a:bodyPr>
            <a:normAutofit fontScale="90000"/>
          </a:bodyPr>
          <a:lstStyle/>
          <a:p>
            <a:r>
              <a:rPr lang="fr-FR" dirty="0"/>
              <a:t>Les besoins en formation au niveau des territoires.</a:t>
            </a:r>
          </a:p>
        </p:txBody>
      </p:sp>
      <p:sp>
        <p:nvSpPr>
          <p:cNvPr id="3" name="Sous-titre 2">
            <a:extLst>
              <a:ext uri="{FF2B5EF4-FFF2-40B4-BE49-F238E27FC236}">
                <a16:creationId xmlns:a16="http://schemas.microsoft.com/office/drawing/2014/main" id="{CA92516A-86D6-44C5-9A39-AEDC06537D8C}"/>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id="{387D4558-67A5-44E4-A4E3-6C9EB917A3B2}"/>
              </a:ext>
            </a:extLst>
          </p:cNvPr>
          <p:cNvPicPr>
            <a:picLocks noChangeAspect="1"/>
          </p:cNvPicPr>
          <p:nvPr/>
        </p:nvPicPr>
        <p:blipFill>
          <a:blip r:embed="rId2"/>
          <a:stretch>
            <a:fillRect/>
          </a:stretch>
        </p:blipFill>
        <p:spPr>
          <a:xfrm>
            <a:off x="8103476" y="5113267"/>
            <a:ext cx="2439950" cy="1376870"/>
          </a:xfrm>
          <a:prstGeom prst="rect">
            <a:avLst/>
          </a:prstGeom>
        </p:spPr>
      </p:pic>
      <p:sp>
        <p:nvSpPr>
          <p:cNvPr id="7" name="ZoneTexte 6">
            <a:extLst>
              <a:ext uri="{FF2B5EF4-FFF2-40B4-BE49-F238E27FC236}">
                <a16:creationId xmlns:a16="http://schemas.microsoft.com/office/drawing/2014/main" id="{C60EDE2A-8506-4A26-9DD2-06E880C4B657}"/>
              </a:ext>
            </a:extLst>
          </p:cNvPr>
          <p:cNvSpPr txBox="1"/>
          <p:nvPr/>
        </p:nvSpPr>
        <p:spPr>
          <a:xfrm>
            <a:off x="2142560" y="6490137"/>
            <a:ext cx="6127530" cy="276999"/>
          </a:xfrm>
          <a:prstGeom prst="rect">
            <a:avLst/>
          </a:prstGeom>
          <a:noFill/>
        </p:spPr>
        <p:txBody>
          <a:bodyPr wrap="square">
            <a:spAutoFit/>
          </a:bodyPr>
          <a:lstStyle/>
          <a:p>
            <a:r>
              <a:rPr lang="fr-FR" sz="1200" i="1" dirty="0"/>
              <a:t>https://www.anfa-auto.fr/observatoire/les-donnees-regionales</a:t>
            </a:r>
          </a:p>
        </p:txBody>
      </p:sp>
    </p:spTree>
    <p:extLst>
      <p:ext uri="{BB962C8B-B14F-4D97-AF65-F5344CB8AC3E}">
        <p14:creationId xmlns:p14="http://schemas.microsoft.com/office/powerpoint/2010/main" val="1624541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08F971A3-A79D-4736-AF09-4DD56FB857B2}"/>
              </a:ext>
            </a:extLst>
          </p:cNvPr>
          <p:cNvSpPr>
            <a:spLocks noGrp="1"/>
          </p:cNvSpPr>
          <p:nvPr>
            <p:ph type="body" sz="quarter" idx="10"/>
          </p:nvPr>
        </p:nvSpPr>
        <p:spPr>
          <a:xfrm>
            <a:off x="1357314" y="69345"/>
            <a:ext cx="9442492" cy="435889"/>
          </a:xfrm>
        </p:spPr>
        <p:txBody>
          <a:bodyPr>
            <a:normAutofit fontScale="77500" lnSpcReduction="20000"/>
          </a:bodyPr>
          <a:lstStyle/>
          <a:p>
            <a:r>
              <a:rPr lang="en-US" dirty="0"/>
              <a:t>La </a:t>
            </a:r>
            <a:r>
              <a:rPr lang="en-US" dirty="0" err="1"/>
              <a:t>démographie</a:t>
            </a:r>
            <a:r>
              <a:rPr lang="en-US" dirty="0"/>
              <a:t> : </a:t>
            </a:r>
            <a:r>
              <a:rPr lang="en-US" dirty="0" err="1"/>
              <a:t>critère</a:t>
            </a:r>
            <a:r>
              <a:rPr lang="en-US" dirty="0"/>
              <a:t> determinant des </a:t>
            </a:r>
            <a:r>
              <a:rPr lang="en-US" dirty="0" err="1"/>
              <a:t>évolutions</a:t>
            </a:r>
            <a:r>
              <a:rPr lang="en-US" dirty="0"/>
              <a:t> </a:t>
            </a:r>
            <a:r>
              <a:rPr lang="en-US" dirty="0" err="1"/>
              <a:t>régionales</a:t>
            </a:r>
            <a:endParaRPr lang="en-US" dirty="0"/>
          </a:p>
        </p:txBody>
      </p:sp>
      <p:sp>
        <p:nvSpPr>
          <p:cNvPr id="20" name="Text Placeholder 2">
            <a:extLst>
              <a:ext uri="{FF2B5EF4-FFF2-40B4-BE49-F238E27FC236}">
                <a16:creationId xmlns:a16="http://schemas.microsoft.com/office/drawing/2014/main" id="{2B776AAD-C005-46B4-AC68-599FEDACC2C3}"/>
              </a:ext>
            </a:extLst>
          </p:cNvPr>
          <p:cNvSpPr>
            <a:spLocks noGrp="1"/>
          </p:cNvSpPr>
          <p:nvPr>
            <p:ph type="body" sz="quarter" idx="11"/>
          </p:nvPr>
        </p:nvSpPr>
        <p:spPr>
          <a:xfrm>
            <a:off x="1357314" y="517591"/>
            <a:ext cx="9442492" cy="431134"/>
          </a:xfrm>
        </p:spPr>
        <p:txBody>
          <a:bodyPr/>
          <a:lstStyle/>
          <a:p>
            <a:endParaRPr lang="en-US" dirty="0"/>
          </a:p>
        </p:txBody>
      </p:sp>
      <p:pic>
        <p:nvPicPr>
          <p:cNvPr id="9" name="Espace réservé du contenu 8" descr="Une image contenant carte&#10;&#10;Description générée automatiquement">
            <a:extLst>
              <a:ext uri="{FF2B5EF4-FFF2-40B4-BE49-F238E27FC236}">
                <a16:creationId xmlns:a16="http://schemas.microsoft.com/office/drawing/2014/main" id="{E9E5E720-7671-4FDA-B754-4F9874505CF3}"/>
              </a:ext>
            </a:extLst>
          </p:cNvPr>
          <p:cNvPicPr>
            <a:picLocks noGrp="1" noChangeAspect="1"/>
          </p:cNvPicPr>
          <p:nvPr>
            <p:ph sz="half" idx="12"/>
          </p:nvPr>
        </p:nvPicPr>
        <p:blipFill rotWithShape="1">
          <a:blip r:embed="rId3"/>
          <a:srcRect r="6024"/>
          <a:stretch/>
        </p:blipFill>
        <p:spPr>
          <a:xfrm>
            <a:off x="234564" y="2134173"/>
            <a:ext cx="5146733" cy="3874756"/>
          </a:xfrm>
          <a:noFill/>
        </p:spPr>
      </p:pic>
      <p:pic>
        <p:nvPicPr>
          <p:cNvPr id="11" name="Espace réservé du contenu 10">
            <a:extLst>
              <a:ext uri="{FF2B5EF4-FFF2-40B4-BE49-F238E27FC236}">
                <a16:creationId xmlns:a16="http://schemas.microsoft.com/office/drawing/2014/main" id="{B9CC5E40-4D81-4D4B-B9B2-D3FD61D6FD79}"/>
              </a:ext>
            </a:extLst>
          </p:cNvPr>
          <p:cNvPicPr>
            <a:picLocks noGrp="1" noChangeAspect="1"/>
          </p:cNvPicPr>
          <p:nvPr>
            <p:ph sz="half" idx="1"/>
          </p:nvPr>
        </p:nvPicPr>
        <p:blipFill>
          <a:blip r:embed="rId4"/>
          <a:stretch>
            <a:fillRect/>
          </a:stretch>
        </p:blipFill>
        <p:spPr>
          <a:xfrm>
            <a:off x="5183817" y="2827283"/>
            <a:ext cx="7008183" cy="1831471"/>
          </a:xfrm>
        </p:spPr>
      </p:pic>
      <p:pic>
        <p:nvPicPr>
          <p:cNvPr id="13" name="Image 12">
            <a:extLst>
              <a:ext uri="{FF2B5EF4-FFF2-40B4-BE49-F238E27FC236}">
                <a16:creationId xmlns:a16="http://schemas.microsoft.com/office/drawing/2014/main" id="{E7636706-C64A-497F-885D-3F1496DFA19E}"/>
              </a:ext>
            </a:extLst>
          </p:cNvPr>
          <p:cNvPicPr>
            <a:picLocks noChangeAspect="1"/>
          </p:cNvPicPr>
          <p:nvPr/>
        </p:nvPicPr>
        <p:blipFill>
          <a:blip r:embed="rId5"/>
          <a:stretch>
            <a:fillRect/>
          </a:stretch>
        </p:blipFill>
        <p:spPr>
          <a:xfrm>
            <a:off x="5035661" y="5328474"/>
            <a:ext cx="7181687" cy="1189527"/>
          </a:xfrm>
          <a:prstGeom prst="rect">
            <a:avLst/>
          </a:prstGeom>
        </p:spPr>
      </p:pic>
      <p:sp>
        <p:nvSpPr>
          <p:cNvPr id="21" name="ZoneTexte 20">
            <a:extLst>
              <a:ext uri="{FF2B5EF4-FFF2-40B4-BE49-F238E27FC236}">
                <a16:creationId xmlns:a16="http://schemas.microsoft.com/office/drawing/2014/main" id="{9F889887-77ED-458A-A05D-60FC0D5D26BF}"/>
              </a:ext>
            </a:extLst>
          </p:cNvPr>
          <p:cNvSpPr txBox="1"/>
          <p:nvPr/>
        </p:nvSpPr>
        <p:spPr>
          <a:xfrm>
            <a:off x="5517930" y="1511232"/>
            <a:ext cx="6439505" cy="646331"/>
          </a:xfrm>
          <a:prstGeom prst="rect">
            <a:avLst/>
          </a:prstGeom>
          <a:noFill/>
        </p:spPr>
        <p:txBody>
          <a:bodyPr wrap="square">
            <a:spAutoFit/>
          </a:bodyPr>
          <a:lstStyle/>
          <a:p>
            <a:r>
              <a:rPr lang="fr-FR" dirty="0"/>
              <a:t>En plus des évolutions nationales, l'évolution du marché  de la réparation automobile sur un territoire dépend essentiellement :</a:t>
            </a:r>
          </a:p>
        </p:txBody>
      </p:sp>
      <p:sp>
        <p:nvSpPr>
          <p:cNvPr id="22" name="ZoneTexte 21">
            <a:extLst>
              <a:ext uri="{FF2B5EF4-FFF2-40B4-BE49-F238E27FC236}">
                <a16:creationId xmlns:a16="http://schemas.microsoft.com/office/drawing/2014/main" id="{F84D042E-EC88-4244-9D75-5F65BF59F616}"/>
              </a:ext>
            </a:extLst>
          </p:cNvPr>
          <p:cNvSpPr txBox="1"/>
          <p:nvPr/>
        </p:nvSpPr>
        <p:spPr>
          <a:xfrm>
            <a:off x="458322" y="1374337"/>
            <a:ext cx="4158760" cy="646331"/>
          </a:xfrm>
          <a:prstGeom prst="rect">
            <a:avLst/>
          </a:prstGeom>
          <a:noFill/>
        </p:spPr>
        <p:txBody>
          <a:bodyPr wrap="square">
            <a:spAutoFit/>
          </a:bodyPr>
          <a:lstStyle/>
          <a:p>
            <a:pPr algn="ctr"/>
            <a:r>
              <a:rPr lang="fr-FR" dirty="0"/>
              <a:t>Comme le reste de l’artisanat : une répartition sur la totalité du territoire</a:t>
            </a:r>
          </a:p>
        </p:txBody>
      </p:sp>
      <p:sp>
        <p:nvSpPr>
          <p:cNvPr id="23" name="ZoneTexte 22">
            <a:extLst>
              <a:ext uri="{FF2B5EF4-FFF2-40B4-BE49-F238E27FC236}">
                <a16:creationId xmlns:a16="http://schemas.microsoft.com/office/drawing/2014/main" id="{49F1E162-E4BF-4B02-AF37-D7525A8B3300}"/>
              </a:ext>
            </a:extLst>
          </p:cNvPr>
          <p:cNvSpPr txBox="1"/>
          <p:nvPr/>
        </p:nvSpPr>
        <p:spPr>
          <a:xfrm>
            <a:off x="313391" y="6000219"/>
            <a:ext cx="3922278" cy="646331"/>
          </a:xfrm>
          <a:prstGeom prst="rect">
            <a:avLst/>
          </a:prstGeom>
          <a:noFill/>
        </p:spPr>
        <p:txBody>
          <a:bodyPr wrap="square">
            <a:spAutoFit/>
          </a:bodyPr>
          <a:lstStyle/>
          <a:p>
            <a:pPr algn="ctr"/>
            <a:r>
              <a:rPr lang="fr-FR" i="1" dirty="0"/>
              <a:t>Des notions de bassins/zones d’emploi inadaptées</a:t>
            </a:r>
          </a:p>
        </p:txBody>
      </p:sp>
    </p:spTree>
    <p:extLst>
      <p:ext uri="{BB962C8B-B14F-4D97-AF65-F5344CB8AC3E}">
        <p14:creationId xmlns:p14="http://schemas.microsoft.com/office/powerpoint/2010/main" val="3132950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591070A-E4FA-CD49-985B-4E5C48E4E3F1}"/>
              </a:ext>
            </a:extLst>
          </p:cNvPr>
          <p:cNvSpPr txBox="1"/>
          <p:nvPr/>
        </p:nvSpPr>
        <p:spPr>
          <a:xfrm>
            <a:off x="4197355" y="2275209"/>
            <a:ext cx="6788269" cy="1569660"/>
          </a:xfrm>
          <a:prstGeom prst="rect">
            <a:avLst/>
          </a:prstGeom>
          <a:noFill/>
        </p:spPr>
        <p:txBody>
          <a:bodyPr wrap="none" rtlCol="0">
            <a:spAutoFit/>
          </a:bodyPr>
          <a:lstStyle/>
          <a:p>
            <a:pPr defTabSz="609585"/>
            <a:r>
              <a:rPr lang="fr-FR" sz="2400" dirty="0">
                <a:solidFill>
                  <a:prstClr val="black"/>
                </a:solidFill>
                <a:latin typeface="Calibri"/>
              </a:rPr>
              <a:t>LES BESOINS DE LA PROFESSION </a:t>
            </a:r>
          </a:p>
          <a:p>
            <a:pPr defTabSz="609585"/>
            <a:r>
              <a:rPr lang="fr-FR" sz="2400" dirty="0">
                <a:solidFill>
                  <a:prstClr val="black"/>
                </a:solidFill>
                <a:latin typeface="Calibri"/>
              </a:rPr>
              <a:t>Jocelyn </a:t>
            </a:r>
            <a:r>
              <a:rPr lang="fr-FR" sz="2400" dirty="0" err="1">
                <a:solidFill>
                  <a:prstClr val="black"/>
                </a:solidFill>
                <a:latin typeface="Calibri"/>
              </a:rPr>
              <a:t>Gombault</a:t>
            </a:r>
            <a:r>
              <a:rPr lang="fr-FR" sz="2400" dirty="0">
                <a:solidFill>
                  <a:prstClr val="black"/>
                </a:solidFill>
                <a:latin typeface="Calibri"/>
              </a:rPr>
              <a:t> </a:t>
            </a:r>
          </a:p>
          <a:p>
            <a:pPr defTabSz="609585"/>
            <a:r>
              <a:rPr lang="fr-FR" sz="2400" dirty="0">
                <a:solidFill>
                  <a:prstClr val="black"/>
                </a:solidFill>
                <a:latin typeface="Calibri"/>
              </a:rPr>
              <a:t>Chef de Projets</a:t>
            </a:r>
          </a:p>
          <a:p>
            <a:pPr defTabSz="609585"/>
            <a:r>
              <a:rPr lang="fr-FR" sz="2400" dirty="0">
                <a:solidFill>
                  <a:prstClr val="black"/>
                </a:solidFill>
                <a:latin typeface="Calibri"/>
              </a:rPr>
              <a:t>Observatoire des métiers de services de l’automobile</a:t>
            </a:r>
          </a:p>
        </p:txBody>
      </p:sp>
    </p:spTree>
    <p:extLst>
      <p:ext uri="{BB962C8B-B14F-4D97-AF65-F5344CB8AC3E}">
        <p14:creationId xmlns:p14="http://schemas.microsoft.com/office/powerpoint/2010/main" val="1720581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57C357B-ED70-EA41-851A-3560D7654398}"/>
              </a:ext>
            </a:extLst>
          </p:cNvPr>
          <p:cNvSpPr txBox="1"/>
          <p:nvPr/>
        </p:nvSpPr>
        <p:spPr>
          <a:xfrm>
            <a:off x="462455" y="126125"/>
            <a:ext cx="4247445" cy="461665"/>
          </a:xfrm>
          <a:prstGeom prst="rect">
            <a:avLst/>
          </a:prstGeom>
          <a:noFill/>
        </p:spPr>
        <p:txBody>
          <a:bodyPr wrap="none" rtlCol="0">
            <a:spAutoFit/>
          </a:bodyPr>
          <a:lstStyle/>
          <a:p>
            <a:pPr defTabSz="609585"/>
            <a:r>
              <a:rPr lang="fr-FR" sz="2400" dirty="0">
                <a:solidFill>
                  <a:prstClr val="black"/>
                </a:solidFill>
                <a:latin typeface="Calibri"/>
              </a:rPr>
              <a:t>LES BESOINS DE LA PROFESSION </a:t>
            </a:r>
          </a:p>
        </p:txBody>
      </p:sp>
      <p:sp>
        <p:nvSpPr>
          <p:cNvPr id="4" name="Rectangle 3">
            <a:extLst>
              <a:ext uri="{FF2B5EF4-FFF2-40B4-BE49-F238E27FC236}">
                <a16:creationId xmlns:a16="http://schemas.microsoft.com/office/drawing/2014/main" id="{1A1D854A-25F6-42CC-8415-43AFF73E40B5}"/>
              </a:ext>
            </a:extLst>
          </p:cNvPr>
          <p:cNvSpPr/>
          <p:nvPr/>
        </p:nvSpPr>
        <p:spPr>
          <a:xfrm>
            <a:off x="1975945" y="2301766"/>
            <a:ext cx="8618483" cy="25960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t>La prospective des besoins en qualification à l’horizon 2030.</a:t>
            </a:r>
          </a:p>
          <a:p>
            <a:pPr algn="ctr"/>
            <a:endParaRPr lang="fr-FR" dirty="0"/>
          </a:p>
          <a:p>
            <a:pPr algn="ctr"/>
            <a:r>
              <a:rPr lang="fr-FR" dirty="0"/>
              <a:t>Les besoins en recrutement.</a:t>
            </a:r>
          </a:p>
          <a:p>
            <a:pPr algn="ctr"/>
            <a:endParaRPr lang="fr-FR" dirty="0"/>
          </a:p>
          <a:p>
            <a:pPr algn="ctr"/>
            <a:r>
              <a:rPr lang="fr-FR" dirty="0"/>
              <a:t>Les besoins en formation au niveau des territoires.</a:t>
            </a:r>
          </a:p>
          <a:p>
            <a:pPr algn="ctr"/>
            <a:endParaRPr lang="fr-FR" dirty="0"/>
          </a:p>
        </p:txBody>
      </p:sp>
    </p:spTree>
    <p:extLst>
      <p:ext uri="{BB962C8B-B14F-4D97-AF65-F5344CB8AC3E}">
        <p14:creationId xmlns:p14="http://schemas.microsoft.com/office/powerpoint/2010/main" val="1502800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t>La prospective des besoins en qualification</a:t>
            </a:r>
          </a:p>
        </p:txBody>
      </p:sp>
      <p:sp>
        <p:nvSpPr>
          <p:cNvPr id="3" name="Sous-titre 2"/>
          <p:cNvSpPr>
            <a:spLocks noGrp="1"/>
          </p:cNvSpPr>
          <p:nvPr>
            <p:ph type="subTitle" idx="1"/>
          </p:nvPr>
        </p:nvSpPr>
        <p:spPr/>
        <p:txBody>
          <a:bodyPr/>
          <a:lstStyle/>
          <a:p>
            <a:r>
              <a:rPr lang="fr-FR" dirty="0"/>
              <a:t>À l’horizon 2030</a:t>
            </a:r>
          </a:p>
        </p:txBody>
      </p:sp>
      <p:pic>
        <p:nvPicPr>
          <p:cNvPr id="4" name="Image 3">
            <a:hlinkClick r:id="rId2"/>
            <a:extLst>
              <a:ext uri="{FF2B5EF4-FFF2-40B4-BE49-F238E27FC236}">
                <a16:creationId xmlns:a16="http://schemas.microsoft.com/office/drawing/2014/main" id="{3C56D61E-686C-48E9-9AB1-DA227BCAD52F}"/>
              </a:ext>
            </a:extLst>
          </p:cNvPr>
          <p:cNvPicPr>
            <a:picLocks noChangeAspect="1"/>
          </p:cNvPicPr>
          <p:nvPr/>
        </p:nvPicPr>
        <p:blipFill>
          <a:blip r:embed="rId3"/>
          <a:stretch>
            <a:fillRect/>
          </a:stretch>
        </p:blipFill>
        <p:spPr>
          <a:xfrm>
            <a:off x="9812946" y="2270234"/>
            <a:ext cx="2183134" cy="3129384"/>
          </a:xfrm>
          <a:prstGeom prst="rect">
            <a:avLst/>
          </a:prstGeom>
        </p:spPr>
      </p:pic>
      <p:sp>
        <p:nvSpPr>
          <p:cNvPr id="6" name="ZoneTexte 5">
            <a:hlinkClick r:id="rId2"/>
            <a:extLst>
              <a:ext uri="{FF2B5EF4-FFF2-40B4-BE49-F238E27FC236}">
                <a16:creationId xmlns:a16="http://schemas.microsoft.com/office/drawing/2014/main" id="{AB493E01-A718-480D-A393-82053842E091}"/>
              </a:ext>
            </a:extLst>
          </p:cNvPr>
          <p:cNvSpPr txBox="1"/>
          <p:nvPr/>
        </p:nvSpPr>
        <p:spPr>
          <a:xfrm>
            <a:off x="2801006" y="6637632"/>
            <a:ext cx="8823435" cy="276999"/>
          </a:xfrm>
          <a:prstGeom prst="rect">
            <a:avLst/>
          </a:prstGeom>
          <a:noFill/>
        </p:spPr>
        <p:txBody>
          <a:bodyPr wrap="square">
            <a:spAutoFit/>
          </a:bodyPr>
          <a:lstStyle/>
          <a:p>
            <a:r>
              <a:rPr lang="fr-FR" sz="1200" i="1" dirty="0"/>
              <a:t>https://www.anfa-auto.fr/sites/default/files/2021-04/Autofocus%2090%20-%20Prospective%202030.pdf</a:t>
            </a:r>
          </a:p>
        </p:txBody>
      </p:sp>
    </p:spTree>
    <p:extLst>
      <p:ext uri="{BB962C8B-B14F-4D97-AF65-F5344CB8AC3E}">
        <p14:creationId xmlns:p14="http://schemas.microsoft.com/office/powerpoint/2010/main" val="1008381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Les ondes électromagnétiques – Projet FEES">
            <a:extLst>
              <a:ext uri="{FF2B5EF4-FFF2-40B4-BE49-F238E27FC236}">
                <a16:creationId xmlns:a16="http://schemas.microsoft.com/office/drawing/2014/main" id="{8B225702-EFDE-4784-8C59-BEC9CDF6AFF5}"/>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l="40367" t="1739" b="10530"/>
          <a:stretch/>
        </p:blipFill>
        <p:spPr bwMode="auto">
          <a:xfrm rot="1868114">
            <a:off x="-1108416" y="-3569046"/>
            <a:ext cx="11334927" cy="12343832"/>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texte 4">
            <a:extLst>
              <a:ext uri="{FF2B5EF4-FFF2-40B4-BE49-F238E27FC236}">
                <a16:creationId xmlns:a16="http://schemas.microsoft.com/office/drawing/2014/main" id="{C8B5F03F-5FF9-4F96-924E-7BC9B5DEA476}"/>
              </a:ext>
            </a:extLst>
          </p:cNvPr>
          <p:cNvSpPr>
            <a:spLocks noGrp="1"/>
          </p:cNvSpPr>
          <p:nvPr>
            <p:ph type="body" sz="quarter" idx="10"/>
          </p:nvPr>
        </p:nvSpPr>
        <p:spPr>
          <a:xfrm>
            <a:off x="1357314" y="266876"/>
            <a:ext cx="9442492" cy="435889"/>
          </a:xfrm>
        </p:spPr>
        <p:txBody>
          <a:bodyPr/>
          <a:lstStyle/>
          <a:p>
            <a:r>
              <a:rPr lang="fr-FR">
                <a:latin typeface="Arial"/>
                <a:cs typeface="Arial"/>
              </a:rPr>
              <a:t>Variables environnementales</a:t>
            </a:r>
            <a:endParaRPr lang="fr-FR"/>
          </a:p>
        </p:txBody>
      </p:sp>
      <p:sp>
        <p:nvSpPr>
          <p:cNvPr id="6" name="Rectangle : coins arrondis 5">
            <a:extLst>
              <a:ext uri="{FF2B5EF4-FFF2-40B4-BE49-F238E27FC236}">
                <a16:creationId xmlns:a16="http://schemas.microsoft.com/office/drawing/2014/main" id="{34ACA115-CB23-435F-95C9-B334C1067474}"/>
              </a:ext>
            </a:extLst>
          </p:cNvPr>
          <p:cNvSpPr/>
          <p:nvPr/>
        </p:nvSpPr>
        <p:spPr>
          <a:xfrm>
            <a:off x="202809" y="1279608"/>
            <a:ext cx="3248316" cy="178565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fr-FR" sz="1800" b="1" kern="1200">
                <a:solidFill>
                  <a:schemeClr val="lt1"/>
                </a:solidFill>
                <a:effectLst/>
                <a:latin typeface="Calibri" panose="020F0502020204030204" pitchFamily="34" charset="0"/>
                <a:ea typeface="+mn-ea"/>
                <a:cs typeface="Times New Roman" panose="02020603050405020304" pitchFamily="18" charset="0"/>
              </a:rPr>
              <a:t>Politiques monétaires, politiques budgétaires ****</a:t>
            </a:r>
          </a:p>
        </p:txBody>
      </p:sp>
      <p:sp>
        <p:nvSpPr>
          <p:cNvPr id="24" name="Rectangle : coins arrondis 23">
            <a:extLst>
              <a:ext uri="{FF2B5EF4-FFF2-40B4-BE49-F238E27FC236}">
                <a16:creationId xmlns:a16="http://schemas.microsoft.com/office/drawing/2014/main" id="{0838ABFA-652D-494B-9709-95899E4CC984}"/>
              </a:ext>
            </a:extLst>
          </p:cNvPr>
          <p:cNvSpPr/>
          <p:nvPr/>
        </p:nvSpPr>
        <p:spPr>
          <a:xfrm>
            <a:off x="3319351" y="3429000"/>
            <a:ext cx="2767408" cy="1437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fr-FR" sz="1800" b="1">
                <a:effectLst/>
                <a:latin typeface="Calibri" panose="020F0502020204030204" pitchFamily="34" charset="0"/>
                <a:ea typeface="Calibri" panose="020F0502020204030204" pitchFamily="34" charset="0"/>
                <a:cs typeface="Times New Roman" panose="02020603050405020304" pitchFamily="18" charset="0"/>
              </a:rPr>
              <a:t>Changement de motorisation ***</a:t>
            </a:r>
          </a:p>
        </p:txBody>
      </p:sp>
      <p:sp>
        <p:nvSpPr>
          <p:cNvPr id="25" name="Rectangle : coins arrondis 24">
            <a:extLst>
              <a:ext uri="{FF2B5EF4-FFF2-40B4-BE49-F238E27FC236}">
                <a16:creationId xmlns:a16="http://schemas.microsoft.com/office/drawing/2014/main" id="{C7CA0BC7-D42F-433F-8C03-C774296F4903}"/>
              </a:ext>
            </a:extLst>
          </p:cNvPr>
          <p:cNvSpPr/>
          <p:nvPr/>
        </p:nvSpPr>
        <p:spPr>
          <a:xfrm>
            <a:off x="4265876" y="1584519"/>
            <a:ext cx="2790278" cy="1437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kern="1200">
                <a:solidFill>
                  <a:schemeClr val="lt1"/>
                </a:solidFill>
                <a:effectLst/>
                <a:latin typeface="+mn-lt"/>
                <a:ea typeface="+mn-ea"/>
                <a:cs typeface="+mn-cs"/>
              </a:rPr>
              <a:t>Utilisateurs de véhicules industriels ****</a:t>
            </a:r>
          </a:p>
        </p:txBody>
      </p:sp>
      <p:sp>
        <p:nvSpPr>
          <p:cNvPr id="21" name="Rectangle : coins arrondis 20">
            <a:extLst>
              <a:ext uri="{FF2B5EF4-FFF2-40B4-BE49-F238E27FC236}">
                <a16:creationId xmlns:a16="http://schemas.microsoft.com/office/drawing/2014/main" id="{035F8C91-01A8-4D21-9A1D-19849FA3752D}"/>
              </a:ext>
            </a:extLst>
          </p:cNvPr>
          <p:cNvSpPr/>
          <p:nvPr/>
        </p:nvSpPr>
        <p:spPr>
          <a:xfrm>
            <a:off x="107790" y="3966905"/>
            <a:ext cx="2792508" cy="1437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fr-FR" sz="1800" b="1" kern="1200">
                <a:solidFill>
                  <a:schemeClr val="lt1"/>
                </a:solidFill>
                <a:effectLst/>
                <a:latin typeface="Calibri" panose="020F0502020204030204" pitchFamily="34" charset="0"/>
                <a:ea typeface="+mn-ea"/>
                <a:cs typeface="Times New Roman" panose="02020603050405020304" pitchFamily="18" charset="0"/>
              </a:rPr>
              <a:t>Typologie des consommateurs ***</a:t>
            </a:r>
          </a:p>
        </p:txBody>
      </p:sp>
      <p:sp>
        <p:nvSpPr>
          <p:cNvPr id="26" name="Rectangle : coins arrondis 25">
            <a:extLst>
              <a:ext uri="{FF2B5EF4-FFF2-40B4-BE49-F238E27FC236}">
                <a16:creationId xmlns:a16="http://schemas.microsoft.com/office/drawing/2014/main" id="{F163F980-14DB-4DD6-8FFB-00D5655A9976}"/>
              </a:ext>
            </a:extLst>
          </p:cNvPr>
          <p:cNvSpPr/>
          <p:nvPr/>
        </p:nvSpPr>
        <p:spPr>
          <a:xfrm>
            <a:off x="2900298" y="5578392"/>
            <a:ext cx="2265384" cy="105212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kern="120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Politiques publiques **</a:t>
            </a:r>
          </a:p>
        </p:txBody>
      </p:sp>
      <p:sp>
        <p:nvSpPr>
          <p:cNvPr id="27" name="Rectangle : coins arrondis 26">
            <a:extLst>
              <a:ext uri="{FF2B5EF4-FFF2-40B4-BE49-F238E27FC236}">
                <a16:creationId xmlns:a16="http://schemas.microsoft.com/office/drawing/2014/main" id="{2252B7B0-2731-40DA-A256-481F2AA562FA}"/>
              </a:ext>
            </a:extLst>
          </p:cNvPr>
          <p:cNvSpPr/>
          <p:nvPr/>
        </p:nvSpPr>
        <p:spPr>
          <a:xfrm>
            <a:off x="6619620" y="4391138"/>
            <a:ext cx="2265384" cy="105212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kern="1200">
                <a:solidFill>
                  <a:schemeClr val="accent1">
                    <a:lumMod val="75000"/>
                  </a:schemeClr>
                </a:solidFill>
                <a:effectLst/>
                <a:latin typeface="+mn-lt"/>
                <a:ea typeface="+mn-ea"/>
                <a:cs typeface="+mn-cs"/>
              </a:rPr>
              <a:t>Evolution de l’occupation de l’espace par les ménages **</a:t>
            </a:r>
          </a:p>
        </p:txBody>
      </p:sp>
      <p:sp>
        <p:nvSpPr>
          <p:cNvPr id="28" name="Rectangle : coins arrondis 27">
            <a:extLst>
              <a:ext uri="{FF2B5EF4-FFF2-40B4-BE49-F238E27FC236}">
                <a16:creationId xmlns:a16="http://schemas.microsoft.com/office/drawing/2014/main" id="{EC7E9E08-587A-4D26-8CED-BD0399A7553F}"/>
              </a:ext>
            </a:extLst>
          </p:cNvPr>
          <p:cNvSpPr/>
          <p:nvPr/>
        </p:nvSpPr>
        <p:spPr>
          <a:xfrm>
            <a:off x="8011551" y="2403730"/>
            <a:ext cx="2048065" cy="83655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kern="1200">
                <a:solidFill>
                  <a:schemeClr val="accent1">
                    <a:lumMod val="75000"/>
                  </a:schemeClr>
                </a:solidFill>
                <a:effectLst/>
                <a:latin typeface="+mn-lt"/>
                <a:ea typeface="+mn-ea"/>
                <a:cs typeface="+mn-cs"/>
              </a:rPr>
              <a:t>Evolution démographique */**</a:t>
            </a:r>
          </a:p>
        </p:txBody>
      </p:sp>
      <p:sp>
        <p:nvSpPr>
          <p:cNvPr id="29" name="Rectangle : coins arrondis 28">
            <a:extLst>
              <a:ext uri="{FF2B5EF4-FFF2-40B4-BE49-F238E27FC236}">
                <a16:creationId xmlns:a16="http://schemas.microsoft.com/office/drawing/2014/main" id="{D8E039AB-B223-4664-AAAA-552F0DE907E1}"/>
              </a:ext>
            </a:extLst>
          </p:cNvPr>
          <p:cNvSpPr/>
          <p:nvPr/>
        </p:nvSpPr>
        <p:spPr>
          <a:xfrm>
            <a:off x="7113256" y="6073597"/>
            <a:ext cx="1883921" cy="69807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fr-FR" sz="1500" kern="1200">
                <a:solidFill>
                  <a:schemeClr val="accent1">
                    <a:lumMod val="75000"/>
                  </a:schemeClr>
                </a:solidFill>
                <a:effectLst/>
                <a:latin typeface="Calibri" panose="020F0502020204030204" pitchFamily="34" charset="0"/>
                <a:ea typeface="+mn-ea"/>
                <a:cs typeface="Times New Roman" panose="02020603050405020304" pitchFamily="18" charset="0"/>
              </a:rPr>
              <a:t>Durcissement du Contrôle Technique*</a:t>
            </a:r>
          </a:p>
        </p:txBody>
      </p:sp>
      <p:sp>
        <p:nvSpPr>
          <p:cNvPr id="30" name="Rectangle : coins arrondis 29">
            <a:extLst>
              <a:ext uri="{FF2B5EF4-FFF2-40B4-BE49-F238E27FC236}">
                <a16:creationId xmlns:a16="http://schemas.microsoft.com/office/drawing/2014/main" id="{93F109C6-6E15-4524-BCF6-4B60133A8DFE}"/>
              </a:ext>
            </a:extLst>
          </p:cNvPr>
          <p:cNvSpPr/>
          <p:nvPr/>
        </p:nvSpPr>
        <p:spPr>
          <a:xfrm>
            <a:off x="10040932" y="3831241"/>
            <a:ext cx="1883921" cy="69807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fr-FR" sz="150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Sécurité routière *</a:t>
            </a:r>
          </a:p>
        </p:txBody>
      </p:sp>
      <p:sp>
        <p:nvSpPr>
          <p:cNvPr id="31" name="Rectangle : coins arrondis 30">
            <a:extLst>
              <a:ext uri="{FF2B5EF4-FFF2-40B4-BE49-F238E27FC236}">
                <a16:creationId xmlns:a16="http://schemas.microsoft.com/office/drawing/2014/main" id="{FBD41FCB-FD15-42F1-B3F8-8727D695B442}"/>
              </a:ext>
            </a:extLst>
          </p:cNvPr>
          <p:cNvSpPr/>
          <p:nvPr/>
        </p:nvSpPr>
        <p:spPr>
          <a:xfrm>
            <a:off x="10040931" y="5512214"/>
            <a:ext cx="1883921" cy="69807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fr-FR" sz="1500" kern="1200">
                <a:solidFill>
                  <a:schemeClr val="accent1">
                    <a:lumMod val="75000"/>
                  </a:schemeClr>
                </a:solidFill>
                <a:effectLst/>
                <a:latin typeface="Calibri" panose="020F0502020204030204" pitchFamily="34" charset="0"/>
                <a:ea typeface="+mn-ea"/>
                <a:cs typeface="Times New Roman" panose="02020603050405020304" pitchFamily="18" charset="0"/>
              </a:rPr>
              <a:t>Poids des dépenses contraintes *</a:t>
            </a:r>
          </a:p>
        </p:txBody>
      </p:sp>
      <p:sp>
        <p:nvSpPr>
          <p:cNvPr id="2" name="Ellipse 1">
            <a:extLst>
              <a:ext uri="{FF2B5EF4-FFF2-40B4-BE49-F238E27FC236}">
                <a16:creationId xmlns:a16="http://schemas.microsoft.com/office/drawing/2014/main" id="{98EA3FA8-DA57-4EC7-BE3C-297D081675BD}"/>
              </a:ext>
            </a:extLst>
          </p:cNvPr>
          <p:cNvSpPr/>
          <p:nvPr/>
        </p:nvSpPr>
        <p:spPr>
          <a:xfrm>
            <a:off x="2932387" y="3108408"/>
            <a:ext cx="3720662" cy="204166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57715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arn(inVertical)">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5" grpId="0" animBg="1"/>
      <p:bldP spid="21" grpId="0" animBg="1"/>
      <p:bldP spid="26" grpId="0" animBg="1"/>
      <p:bldP spid="27" grpId="0" animBg="1"/>
      <p:bldP spid="28" grpId="0" animBg="1"/>
      <p:bldP spid="29" grpId="0" animBg="1"/>
      <p:bldP spid="30" grpId="0" animBg="1"/>
      <p:bldP spid="31"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29BAB0B0-61D2-4ECA-8E81-7A44DF22808D}"/>
              </a:ext>
            </a:extLst>
          </p:cNvPr>
          <p:cNvSpPr>
            <a:spLocks noGrp="1"/>
          </p:cNvSpPr>
          <p:nvPr>
            <p:ph type="body" sz="quarter" idx="10"/>
          </p:nvPr>
        </p:nvSpPr>
        <p:spPr/>
        <p:txBody>
          <a:bodyPr/>
          <a:lstStyle/>
          <a:p>
            <a:r>
              <a:rPr lang="fr-FR" dirty="0"/>
              <a:t>L’effet des changement de motorisation</a:t>
            </a:r>
          </a:p>
        </p:txBody>
      </p:sp>
      <p:sp>
        <p:nvSpPr>
          <p:cNvPr id="12" name="Espace réservé du texte 11">
            <a:extLst>
              <a:ext uri="{FF2B5EF4-FFF2-40B4-BE49-F238E27FC236}">
                <a16:creationId xmlns:a16="http://schemas.microsoft.com/office/drawing/2014/main" id="{C6B2D911-3742-409C-B68A-81B5BAF0E0AC}"/>
              </a:ext>
            </a:extLst>
          </p:cNvPr>
          <p:cNvSpPr>
            <a:spLocks noGrp="1"/>
          </p:cNvSpPr>
          <p:nvPr>
            <p:ph type="body" sz="quarter" idx="11"/>
          </p:nvPr>
        </p:nvSpPr>
        <p:spPr/>
        <p:txBody>
          <a:bodyPr/>
          <a:lstStyle/>
          <a:p>
            <a:r>
              <a:rPr lang="fr-FR" dirty="0"/>
              <a:t>Un VE représente moitié moins de CA d’entretien qu’un véhicule essence</a:t>
            </a:r>
          </a:p>
        </p:txBody>
      </p:sp>
      <p:pic>
        <p:nvPicPr>
          <p:cNvPr id="10" name="Espace réservé du contenu 9">
            <a:extLst>
              <a:ext uri="{FF2B5EF4-FFF2-40B4-BE49-F238E27FC236}">
                <a16:creationId xmlns:a16="http://schemas.microsoft.com/office/drawing/2014/main" id="{B37B621B-6B9E-413C-955F-A571494176EA}"/>
              </a:ext>
            </a:extLst>
          </p:cNvPr>
          <p:cNvPicPr>
            <a:picLocks noGrp="1" noChangeAspect="1"/>
          </p:cNvPicPr>
          <p:nvPr>
            <p:ph sz="half" idx="1"/>
          </p:nvPr>
        </p:nvPicPr>
        <p:blipFill>
          <a:blip r:embed="rId3"/>
          <a:stretch>
            <a:fillRect/>
          </a:stretch>
        </p:blipFill>
        <p:spPr>
          <a:xfrm>
            <a:off x="5666097" y="1346858"/>
            <a:ext cx="6528783" cy="2217683"/>
          </a:xfrm>
          <a:prstGeom prst="rect">
            <a:avLst/>
          </a:prstGeom>
        </p:spPr>
      </p:pic>
      <p:graphicFrame>
        <p:nvGraphicFramePr>
          <p:cNvPr id="9" name="Espace réservé du contenu 5">
            <a:extLst>
              <a:ext uri="{FF2B5EF4-FFF2-40B4-BE49-F238E27FC236}">
                <a16:creationId xmlns:a16="http://schemas.microsoft.com/office/drawing/2014/main" id="{04006CA6-4BFD-4CD3-9361-C500E98E889F}"/>
              </a:ext>
            </a:extLst>
          </p:cNvPr>
          <p:cNvGraphicFramePr>
            <a:graphicFrameLocks noGrp="1"/>
          </p:cNvGraphicFramePr>
          <p:nvPr>
            <p:ph sz="half" idx="12"/>
            <p:extLst>
              <p:ext uri="{D42A27DB-BD31-4B8C-83A1-F6EECF244321}">
                <p14:modId xmlns:p14="http://schemas.microsoft.com/office/powerpoint/2010/main" val="4264932594"/>
              </p:ext>
            </p:extLst>
          </p:nvPr>
        </p:nvGraphicFramePr>
        <p:xfrm>
          <a:off x="234950" y="1408113"/>
          <a:ext cx="5476875" cy="5326062"/>
        </p:xfrm>
        <a:graphic>
          <a:graphicData uri="http://schemas.openxmlformats.org/drawingml/2006/chart">
            <c:chart xmlns:c="http://schemas.openxmlformats.org/drawingml/2006/chart" xmlns:r="http://schemas.openxmlformats.org/officeDocument/2006/relationships" r:id="rId4"/>
          </a:graphicData>
        </a:graphic>
      </p:graphicFrame>
      <p:sp>
        <p:nvSpPr>
          <p:cNvPr id="13" name="ZoneTexte 12">
            <a:extLst>
              <a:ext uri="{FF2B5EF4-FFF2-40B4-BE49-F238E27FC236}">
                <a16:creationId xmlns:a16="http://schemas.microsoft.com/office/drawing/2014/main" id="{9CD53054-806B-4369-8ECF-D4AE5E7470D0}"/>
              </a:ext>
            </a:extLst>
          </p:cNvPr>
          <p:cNvSpPr txBox="1"/>
          <p:nvPr/>
        </p:nvSpPr>
        <p:spPr>
          <a:xfrm>
            <a:off x="5801711" y="3667501"/>
            <a:ext cx="5959365" cy="1477328"/>
          </a:xfrm>
          <a:prstGeom prst="rect">
            <a:avLst/>
          </a:prstGeom>
          <a:noFill/>
        </p:spPr>
        <p:txBody>
          <a:bodyPr wrap="square" rtlCol="0">
            <a:spAutoFit/>
          </a:bodyPr>
          <a:lstStyle/>
          <a:p>
            <a:pPr marL="285750" indent="-285750">
              <a:buFont typeface="Arial" panose="020B0604020202020204" pitchFamily="34" charset="0"/>
              <a:buChar char="•"/>
            </a:pPr>
            <a:r>
              <a:rPr lang="fr-FR" dirty="0"/>
              <a:t>Donc un effet relativement faible pour l’ensemble du CRA à l’horizon 2035 (</a:t>
            </a:r>
            <a:r>
              <a:rPr lang="fr-FR" sz="1400" dirty="0"/>
              <a:t>par comparaison : variations conjoncturelles sectorielles +7000 /-7000 emploi/an</a:t>
            </a:r>
            <a:r>
              <a:rPr lang="fr-FR" dirty="0"/>
              <a:t>)</a:t>
            </a:r>
          </a:p>
          <a:p>
            <a:pPr marL="285750" indent="-285750">
              <a:buFont typeface="Arial" panose="020B0604020202020204" pitchFamily="34" charset="0"/>
              <a:buChar char="•"/>
            </a:pPr>
            <a:r>
              <a:rPr lang="fr-FR" dirty="0"/>
              <a:t>Mais les 2/3 des baisses d’emploi sur l’après-vente sont supportées par les réseaux constructeurs.</a:t>
            </a:r>
          </a:p>
        </p:txBody>
      </p:sp>
      <p:sp>
        <p:nvSpPr>
          <p:cNvPr id="15" name="ZoneTexte 14">
            <a:extLst>
              <a:ext uri="{FF2B5EF4-FFF2-40B4-BE49-F238E27FC236}">
                <a16:creationId xmlns:a16="http://schemas.microsoft.com/office/drawing/2014/main" id="{0075E28A-E57D-4BBB-8EEB-8EC7395FE3B3}"/>
              </a:ext>
            </a:extLst>
          </p:cNvPr>
          <p:cNvSpPr txBox="1"/>
          <p:nvPr/>
        </p:nvSpPr>
        <p:spPr>
          <a:xfrm>
            <a:off x="9506061" y="5510723"/>
            <a:ext cx="2255015" cy="1223412"/>
          </a:xfrm>
          <a:prstGeom prst="rect">
            <a:avLst/>
          </a:prstGeom>
          <a:noFill/>
        </p:spPr>
        <p:txBody>
          <a:bodyPr wrap="square">
            <a:spAutoFit/>
          </a:bodyPr>
          <a:lstStyle/>
          <a:p>
            <a:r>
              <a:rPr lang="fr-FR" sz="1050" i="1" dirty="0"/>
              <a:t>https://www.anfa-auto.fr/sites/default/files/2020-10/Autofocus%2085%20-%20Impacts%20des%20changements%20de%20motorisation%20sur%20l%27activit%C3%A9%20et%20l%27emploi.pdf</a:t>
            </a:r>
          </a:p>
        </p:txBody>
      </p:sp>
      <p:pic>
        <p:nvPicPr>
          <p:cNvPr id="16" name="Image 15">
            <a:extLst>
              <a:ext uri="{FF2B5EF4-FFF2-40B4-BE49-F238E27FC236}">
                <a16:creationId xmlns:a16="http://schemas.microsoft.com/office/drawing/2014/main" id="{0F240D68-7965-43E4-87CE-D459B16C8191}"/>
              </a:ext>
            </a:extLst>
          </p:cNvPr>
          <p:cNvPicPr>
            <a:picLocks noChangeAspect="1"/>
          </p:cNvPicPr>
          <p:nvPr/>
        </p:nvPicPr>
        <p:blipFill>
          <a:blip r:embed="rId5"/>
          <a:stretch>
            <a:fillRect/>
          </a:stretch>
        </p:blipFill>
        <p:spPr>
          <a:xfrm>
            <a:off x="7250394" y="5144829"/>
            <a:ext cx="1196642" cy="1715311"/>
          </a:xfrm>
          <a:prstGeom prst="rect">
            <a:avLst/>
          </a:prstGeom>
        </p:spPr>
      </p:pic>
    </p:spTree>
    <p:extLst>
      <p:ext uri="{BB962C8B-B14F-4D97-AF65-F5344CB8AC3E}">
        <p14:creationId xmlns:p14="http://schemas.microsoft.com/office/powerpoint/2010/main" val="3524154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D1A662B-2A8D-4AED-B1DB-0789D798F37C}"/>
              </a:ext>
            </a:extLst>
          </p:cNvPr>
          <p:cNvSpPr>
            <a:spLocks noGrp="1"/>
          </p:cNvSpPr>
          <p:nvPr>
            <p:ph type="body" sz="quarter" idx="10"/>
          </p:nvPr>
        </p:nvSpPr>
        <p:spPr>
          <a:xfrm>
            <a:off x="1357314" y="69345"/>
            <a:ext cx="9442492" cy="1065772"/>
          </a:xfrm>
        </p:spPr>
        <p:txBody>
          <a:bodyPr>
            <a:normAutofit/>
          </a:bodyPr>
          <a:lstStyle/>
          <a:p>
            <a:r>
              <a:rPr lang="fr-FR" dirty="0"/>
              <a:t>De quoi dépend la croissance des besoins en jeunes dans le commerce et la réparation automobile </a:t>
            </a:r>
          </a:p>
        </p:txBody>
      </p:sp>
      <p:sp>
        <p:nvSpPr>
          <p:cNvPr id="5" name="Espace réservé du contenu 4">
            <a:extLst>
              <a:ext uri="{FF2B5EF4-FFF2-40B4-BE49-F238E27FC236}">
                <a16:creationId xmlns:a16="http://schemas.microsoft.com/office/drawing/2014/main" id="{DCC88907-84AB-4FD8-BF76-DD5EFAE8AD61}"/>
              </a:ext>
            </a:extLst>
          </p:cNvPr>
          <p:cNvSpPr>
            <a:spLocks noGrp="1"/>
          </p:cNvSpPr>
          <p:nvPr>
            <p:ph sz="half" idx="1"/>
          </p:nvPr>
        </p:nvSpPr>
        <p:spPr/>
        <p:txBody>
          <a:bodyPr/>
          <a:lstStyle/>
          <a:p>
            <a:r>
              <a:rPr lang="fr-FR" sz="2800" dirty="0"/>
              <a:t>Eléments défavorables : </a:t>
            </a:r>
          </a:p>
          <a:p>
            <a:r>
              <a:rPr lang="fr-FR" dirty="0"/>
              <a:t>Une politique d’austérité qui bride le pouvoir d’achat;</a:t>
            </a:r>
          </a:p>
          <a:p>
            <a:r>
              <a:rPr lang="fr-FR" dirty="0"/>
              <a:t>Une mauvaise répartition du pouvoir d’achat;</a:t>
            </a:r>
          </a:p>
          <a:p>
            <a:r>
              <a:rPr lang="fr-FR" dirty="0"/>
              <a:t>La croissance des dépenses pré-engagées (immobilier);</a:t>
            </a:r>
          </a:p>
          <a:p>
            <a:r>
              <a:rPr lang="fr-FR" dirty="0"/>
              <a:t>L’absence de désépargne (effet ricardien);</a:t>
            </a:r>
          </a:p>
          <a:p>
            <a:r>
              <a:rPr lang="fr-FR" dirty="0"/>
              <a:t>Le développement du véhicule électrique;</a:t>
            </a:r>
          </a:p>
          <a:p>
            <a:r>
              <a:rPr lang="fr-FR" dirty="0"/>
              <a:t>La poursuite de la métropolisation</a:t>
            </a:r>
          </a:p>
          <a:p>
            <a:r>
              <a:rPr lang="fr-FR" dirty="0"/>
              <a:t>La poursuite de la concentration et une digitalisation au profit des constructeurs.</a:t>
            </a:r>
          </a:p>
          <a:p>
            <a:r>
              <a:rPr lang="fr-FR" dirty="0"/>
              <a:t>Une politique de report modal et de relocalisation des échanges.</a:t>
            </a:r>
          </a:p>
          <a:p>
            <a:endParaRPr lang="fr-FR" dirty="0"/>
          </a:p>
        </p:txBody>
      </p:sp>
      <p:sp>
        <p:nvSpPr>
          <p:cNvPr id="7" name="Espace réservé du contenu 6">
            <a:extLst>
              <a:ext uri="{FF2B5EF4-FFF2-40B4-BE49-F238E27FC236}">
                <a16:creationId xmlns:a16="http://schemas.microsoft.com/office/drawing/2014/main" id="{DD51FA9C-390A-4F07-817C-BD0A4084F46B}"/>
              </a:ext>
            </a:extLst>
          </p:cNvPr>
          <p:cNvSpPr>
            <a:spLocks noGrp="1"/>
          </p:cNvSpPr>
          <p:nvPr>
            <p:ph sz="half" idx="12"/>
          </p:nvPr>
        </p:nvSpPr>
        <p:spPr/>
        <p:txBody>
          <a:bodyPr>
            <a:normAutofit/>
          </a:bodyPr>
          <a:lstStyle/>
          <a:p>
            <a:pPr marL="0" indent="0">
              <a:buNone/>
            </a:pPr>
            <a:r>
              <a:rPr lang="fr-FR" sz="2800" dirty="0"/>
              <a:t>Eléments favorables : </a:t>
            </a:r>
          </a:p>
          <a:p>
            <a:r>
              <a:rPr lang="fr-FR" dirty="0"/>
              <a:t>Des taux bas de la BCE - &gt; des offres de LOA attractives, un politique de relance possible;</a:t>
            </a:r>
          </a:p>
          <a:p>
            <a:r>
              <a:rPr lang="fr-FR" dirty="0"/>
              <a:t>L’utilisation des 90 milliards de l’épargne COVID;</a:t>
            </a:r>
          </a:p>
          <a:p>
            <a:r>
              <a:rPr lang="fr-FR" dirty="0"/>
              <a:t>Une intervention de l’Etat/Collectivités pour réguler la mobilité (moins d’autos mais mieux renouvelées et mieux entretenues);</a:t>
            </a:r>
          </a:p>
          <a:p>
            <a:r>
              <a:rPr lang="fr-FR" dirty="0"/>
              <a:t>Un taux de renouvellement des départs en fin de carrière inédit;</a:t>
            </a:r>
          </a:p>
          <a:p>
            <a:r>
              <a:rPr lang="fr-FR" dirty="0"/>
              <a:t>Le développement de la population en troisième couronne des agglos, villes moyennes et rurales;</a:t>
            </a:r>
          </a:p>
          <a:p>
            <a:r>
              <a:rPr lang="fr-FR" dirty="0"/>
              <a:t>Un contrôle technique renforcé;</a:t>
            </a:r>
          </a:p>
          <a:p>
            <a:r>
              <a:rPr lang="fr-FR" dirty="0"/>
              <a:t>La poursuite de la professionnalisation du VO</a:t>
            </a:r>
          </a:p>
          <a:p>
            <a:r>
              <a:rPr lang="fr-FR" dirty="0"/>
              <a:t>La croissance démographique.</a:t>
            </a:r>
          </a:p>
        </p:txBody>
      </p:sp>
    </p:spTree>
    <p:extLst>
      <p:ext uri="{BB962C8B-B14F-4D97-AF65-F5344CB8AC3E}">
        <p14:creationId xmlns:p14="http://schemas.microsoft.com/office/powerpoint/2010/main" val="1885101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05BB43C-3260-4879-A3EF-9F815D88B2CA}"/>
              </a:ext>
            </a:extLst>
          </p:cNvPr>
          <p:cNvSpPr>
            <a:spLocks noGrp="1"/>
          </p:cNvSpPr>
          <p:nvPr>
            <p:ph type="body" sz="quarter" idx="10"/>
          </p:nvPr>
        </p:nvSpPr>
        <p:spPr/>
        <p:txBody>
          <a:bodyPr/>
          <a:lstStyle/>
          <a:p>
            <a:r>
              <a:rPr lang="fr-FR" dirty="0"/>
              <a:t>D’où proviennent les besoins de la profession ?</a:t>
            </a:r>
          </a:p>
        </p:txBody>
      </p:sp>
      <p:sp>
        <p:nvSpPr>
          <p:cNvPr id="4" name="Espace réservé du texte 3">
            <a:extLst>
              <a:ext uri="{FF2B5EF4-FFF2-40B4-BE49-F238E27FC236}">
                <a16:creationId xmlns:a16="http://schemas.microsoft.com/office/drawing/2014/main" id="{9BAC232B-D174-4F5B-8702-BC3C43E34064}"/>
              </a:ext>
            </a:extLst>
          </p:cNvPr>
          <p:cNvSpPr>
            <a:spLocks noGrp="1"/>
          </p:cNvSpPr>
          <p:nvPr>
            <p:ph type="body" sz="quarter" idx="11"/>
          </p:nvPr>
        </p:nvSpPr>
        <p:spPr/>
        <p:txBody>
          <a:bodyPr/>
          <a:lstStyle/>
          <a:p>
            <a:endParaRPr lang="fr-FR"/>
          </a:p>
        </p:txBody>
      </p:sp>
      <p:pic>
        <p:nvPicPr>
          <p:cNvPr id="5" name="Espace réservé du contenu 6">
            <a:extLst>
              <a:ext uri="{FF2B5EF4-FFF2-40B4-BE49-F238E27FC236}">
                <a16:creationId xmlns:a16="http://schemas.microsoft.com/office/drawing/2014/main" id="{6D7E49C1-D58C-4709-83A5-1475CD6F0EFB}"/>
              </a:ext>
            </a:extLst>
          </p:cNvPr>
          <p:cNvPicPr>
            <a:picLocks noGrp="1" noChangeAspect="1"/>
          </p:cNvPicPr>
          <p:nvPr>
            <p:ph sz="half" idx="1"/>
          </p:nvPr>
        </p:nvPicPr>
        <p:blipFill>
          <a:blip r:embed="rId2"/>
          <a:stretch>
            <a:fillRect/>
          </a:stretch>
        </p:blipFill>
        <p:spPr>
          <a:xfrm>
            <a:off x="3300413" y="2114550"/>
            <a:ext cx="5486400" cy="3876675"/>
          </a:xfrm>
        </p:spPr>
      </p:pic>
    </p:spTree>
    <p:extLst>
      <p:ext uri="{BB962C8B-B14F-4D97-AF65-F5344CB8AC3E}">
        <p14:creationId xmlns:p14="http://schemas.microsoft.com/office/powerpoint/2010/main" val="398418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86BA7A2-19F7-4CA8-A08D-159688EBB70B}"/>
              </a:ext>
            </a:extLst>
          </p:cNvPr>
          <p:cNvSpPr>
            <a:spLocks noGrp="1"/>
          </p:cNvSpPr>
          <p:nvPr>
            <p:ph type="body" sz="quarter" idx="10"/>
          </p:nvPr>
        </p:nvSpPr>
        <p:spPr>
          <a:xfrm>
            <a:off x="1322367" y="300091"/>
            <a:ext cx="9442492" cy="435889"/>
          </a:xfrm>
        </p:spPr>
        <p:txBody>
          <a:bodyPr/>
          <a:lstStyle/>
          <a:p>
            <a:r>
              <a:rPr lang="fr-FR"/>
              <a:t>Décomposition des besoins en qualification</a:t>
            </a:r>
          </a:p>
        </p:txBody>
      </p:sp>
      <p:pic>
        <p:nvPicPr>
          <p:cNvPr id="19" name="Graphique 18" descr="Ouverture contour">
            <a:extLst>
              <a:ext uri="{FF2B5EF4-FFF2-40B4-BE49-F238E27FC236}">
                <a16:creationId xmlns:a16="http://schemas.microsoft.com/office/drawing/2014/main" id="{A54DAA59-C2C5-490A-A681-33296C957F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15948" y="6481948"/>
            <a:ext cx="376051" cy="376051"/>
          </a:xfrm>
          <a:prstGeom prst="rect">
            <a:avLst/>
          </a:prstGeom>
        </p:spPr>
      </p:pic>
      <p:sp>
        <p:nvSpPr>
          <p:cNvPr id="26" name="ZoneTexte 25">
            <a:extLst>
              <a:ext uri="{FF2B5EF4-FFF2-40B4-BE49-F238E27FC236}">
                <a16:creationId xmlns:a16="http://schemas.microsoft.com/office/drawing/2014/main" id="{F8F17CF2-8A74-4B39-97DE-A7C26FDF25BE}"/>
              </a:ext>
            </a:extLst>
          </p:cNvPr>
          <p:cNvSpPr txBox="1"/>
          <p:nvPr/>
        </p:nvSpPr>
        <p:spPr>
          <a:xfrm>
            <a:off x="70182" y="6637331"/>
            <a:ext cx="6209070" cy="246221"/>
          </a:xfrm>
          <a:prstGeom prst="rect">
            <a:avLst/>
          </a:prstGeom>
          <a:noFill/>
        </p:spPr>
        <p:txBody>
          <a:bodyPr wrap="square">
            <a:spAutoFit/>
          </a:bodyPr>
          <a:lstStyle/>
          <a:p>
            <a:r>
              <a:rPr lang="fr-FR" sz="1000" b="0" i="1" u="none" strike="noStrike" baseline="0">
                <a:solidFill>
                  <a:srgbClr val="282A5F"/>
                </a:solidFill>
                <a:latin typeface="GothamRounded-Book"/>
              </a:rPr>
              <a:t>Source : Observatoire des métiers des services de l’automobile – Prospective 2030</a:t>
            </a:r>
            <a:endParaRPr lang="fr-FR" sz="2400" i="1"/>
          </a:p>
        </p:txBody>
      </p:sp>
      <p:graphicFrame>
        <p:nvGraphicFramePr>
          <p:cNvPr id="24" name="Graphique 23">
            <a:extLst>
              <a:ext uri="{FF2B5EF4-FFF2-40B4-BE49-F238E27FC236}">
                <a16:creationId xmlns:a16="http://schemas.microsoft.com/office/drawing/2014/main" id="{BC7493F6-C08E-4731-8479-8E922DBD9F2F}"/>
              </a:ext>
            </a:extLst>
          </p:cNvPr>
          <p:cNvGraphicFramePr>
            <a:graphicFrameLocks/>
          </p:cNvGraphicFramePr>
          <p:nvPr/>
        </p:nvGraphicFramePr>
        <p:xfrm>
          <a:off x="103286" y="1359568"/>
          <a:ext cx="11985427" cy="4653647"/>
        </p:xfrm>
        <a:graphic>
          <a:graphicData uri="http://schemas.openxmlformats.org/drawingml/2006/chart">
            <c:chart xmlns:c="http://schemas.openxmlformats.org/drawingml/2006/chart" xmlns:r="http://schemas.openxmlformats.org/officeDocument/2006/relationships" r:id="rId5"/>
          </a:graphicData>
        </a:graphic>
      </p:graphicFrame>
      <p:grpSp>
        <p:nvGrpSpPr>
          <p:cNvPr id="7" name="Groupe 6">
            <a:extLst>
              <a:ext uri="{FF2B5EF4-FFF2-40B4-BE49-F238E27FC236}">
                <a16:creationId xmlns:a16="http://schemas.microsoft.com/office/drawing/2014/main" id="{5A163375-2D74-4A81-9D79-27D62D1EFB6F}"/>
              </a:ext>
            </a:extLst>
          </p:cNvPr>
          <p:cNvGrpSpPr/>
          <p:nvPr/>
        </p:nvGrpSpPr>
        <p:grpSpPr>
          <a:xfrm>
            <a:off x="103286" y="5975661"/>
            <a:ext cx="11985427" cy="543841"/>
            <a:chOff x="101778" y="5695387"/>
            <a:chExt cx="11985427" cy="543841"/>
          </a:xfrm>
        </p:grpSpPr>
        <p:grpSp>
          <p:nvGrpSpPr>
            <p:cNvPr id="4" name="Groupe 3">
              <a:extLst>
                <a:ext uri="{FF2B5EF4-FFF2-40B4-BE49-F238E27FC236}">
                  <a16:creationId xmlns:a16="http://schemas.microsoft.com/office/drawing/2014/main" id="{E633B457-DF2F-4FA7-A574-25D7F8B71B1A}"/>
                </a:ext>
              </a:extLst>
            </p:cNvPr>
            <p:cNvGrpSpPr/>
            <p:nvPr/>
          </p:nvGrpSpPr>
          <p:grpSpPr>
            <a:xfrm>
              <a:off x="101778" y="5695387"/>
              <a:ext cx="11985427" cy="543645"/>
              <a:chOff x="1102660" y="5683515"/>
              <a:chExt cx="10204678" cy="543645"/>
            </a:xfrm>
          </p:grpSpPr>
          <p:grpSp>
            <p:nvGrpSpPr>
              <p:cNvPr id="9" name="Groupe 8">
                <a:extLst>
                  <a:ext uri="{FF2B5EF4-FFF2-40B4-BE49-F238E27FC236}">
                    <a16:creationId xmlns:a16="http://schemas.microsoft.com/office/drawing/2014/main" id="{E59FF996-AE6A-497D-B772-AE3FEBCA52BD}"/>
                  </a:ext>
                </a:extLst>
              </p:cNvPr>
              <p:cNvGrpSpPr/>
              <p:nvPr/>
            </p:nvGrpSpPr>
            <p:grpSpPr>
              <a:xfrm>
                <a:off x="1102660" y="5683515"/>
                <a:ext cx="10204678" cy="543645"/>
                <a:chOff x="3503222" y="6118412"/>
                <a:chExt cx="4484332" cy="543645"/>
              </a:xfrm>
            </p:grpSpPr>
            <p:sp>
              <p:nvSpPr>
                <p:cNvPr id="10" name="Rectangle 9">
                  <a:extLst>
                    <a:ext uri="{FF2B5EF4-FFF2-40B4-BE49-F238E27FC236}">
                      <a16:creationId xmlns:a16="http://schemas.microsoft.com/office/drawing/2014/main" id="{E6A3CB35-968A-48E9-B4FF-9417401D4902}"/>
                    </a:ext>
                  </a:extLst>
                </p:cNvPr>
                <p:cNvSpPr/>
                <p:nvPr/>
              </p:nvSpPr>
              <p:spPr>
                <a:xfrm>
                  <a:off x="3503222" y="6118412"/>
                  <a:ext cx="4484332" cy="5436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1" name="Rectangle 10">
                  <a:extLst>
                    <a:ext uri="{FF2B5EF4-FFF2-40B4-BE49-F238E27FC236}">
                      <a16:creationId xmlns:a16="http://schemas.microsoft.com/office/drawing/2014/main" id="{80EE355F-1212-48E6-82F4-6909DF02C90E}"/>
                    </a:ext>
                  </a:extLst>
                </p:cNvPr>
                <p:cNvSpPr/>
                <p:nvPr/>
              </p:nvSpPr>
              <p:spPr>
                <a:xfrm>
                  <a:off x="3549650" y="6236940"/>
                  <a:ext cx="116483" cy="313326"/>
                </a:xfrm>
                <a:prstGeom prst="rect">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562005C0-1542-4375-BC1E-24CC86F2FFDB}"/>
                    </a:ext>
                  </a:extLst>
                </p:cNvPr>
                <p:cNvSpPr/>
                <p:nvPr/>
              </p:nvSpPr>
              <p:spPr>
                <a:xfrm>
                  <a:off x="4192896" y="6247683"/>
                  <a:ext cx="116483" cy="307777"/>
                </a:xfrm>
                <a:prstGeom prst="rect">
                  <a:avLst/>
                </a:prstGeom>
                <a:pattFill prst="wdDnDiag">
                  <a:fgClr>
                    <a:schemeClr val="bg2">
                      <a:lumMod val="90000"/>
                    </a:schemeClr>
                  </a:fgClr>
                  <a:bgClr>
                    <a:schemeClr val="bg1"/>
                  </a:bgClr>
                </a:patt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EE87C835-7A61-4E36-9C1F-60BC5EDE8989}"/>
                    </a:ext>
                  </a:extLst>
                </p:cNvPr>
                <p:cNvSpPr txBox="1"/>
                <p:nvPr/>
              </p:nvSpPr>
              <p:spPr>
                <a:xfrm>
                  <a:off x="3666133" y="6235931"/>
                  <a:ext cx="527815" cy="307777"/>
                </a:xfrm>
                <a:prstGeom prst="rect">
                  <a:avLst/>
                </a:prstGeom>
                <a:noFill/>
              </p:spPr>
              <p:txBody>
                <a:bodyPr wrap="square" rtlCol="0">
                  <a:spAutoFit/>
                </a:bodyPr>
                <a:lstStyle/>
                <a:p>
                  <a:r>
                    <a:rPr lang="fr-FR" sz="1400"/>
                    <a:t>Variation Emploi</a:t>
                  </a:r>
                </a:p>
              </p:txBody>
            </p:sp>
            <p:sp>
              <p:nvSpPr>
                <p:cNvPr id="14" name="ZoneTexte 13">
                  <a:extLst>
                    <a:ext uri="{FF2B5EF4-FFF2-40B4-BE49-F238E27FC236}">
                      <a16:creationId xmlns:a16="http://schemas.microsoft.com/office/drawing/2014/main" id="{B9C787CB-F2CE-45A5-BDCD-393F906B6C8D}"/>
                    </a:ext>
                  </a:extLst>
                </p:cNvPr>
                <p:cNvSpPr txBox="1"/>
                <p:nvPr/>
              </p:nvSpPr>
              <p:spPr>
                <a:xfrm>
                  <a:off x="4323630" y="6236531"/>
                  <a:ext cx="863460" cy="307177"/>
                </a:xfrm>
                <a:prstGeom prst="rect">
                  <a:avLst/>
                </a:prstGeom>
                <a:noFill/>
              </p:spPr>
              <p:txBody>
                <a:bodyPr wrap="square" rtlCol="0">
                  <a:spAutoFit/>
                </a:bodyPr>
                <a:lstStyle/>
                <a:p>
                  <a:r>
                    <a:rPr lang="fr-FR" sz="1400"/>
                    <a:t>Départs en fin de carrière</a:t>
                  </a:r>
                </a:p>
              </p:txBody>
            </p:sp>
          </p:grpSp>
          <p:sp>
            <p:nvSpPr>
              <p:cNvPr id="15" name="Rectangle 14">
                <a:extLst>
                  <a:ext uri="{FF2B5EF4-FFF2-40B4-BE49-F238E27FC236}">
                    <a16:creationId xmlns:a16="http://schemas.microsoft.com/office/drawing/2014/main" id="{DC52E133-0A5A-4CFB-A336-1F44625B957A}"/>
                  </a:ext>
                </a:extLst>
              </p:cNvPr>
              <p:cNvSpPr/>
              <p:nvPr/>
            </p:nvSpPr>
            <p:spPr>
              <a:xfrm>
                <a:off x="4726982" y="5810011"/>
                <a:ext cx="265072" cy="313326"/>
              </a:xfrm>
              <a:prstGeom prst="rect">
                <a:avLst/>
              </a:prstGeom>
              <a:pattFill prst="pct40">
                <a:fgClr>
                  <a:schemeClr val="bg2">
                    <a:lumMod val="90000"/>
                  </a:schemeClr>
                </a:fgClr>
                <a:bgClr>
                  <a:schemeClr val="bg1"/>
                </a:bgClr>
              </a:patt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F0412DB7-06CB-49FE-9876-56D702A71040}"/>
                  </a:ext>
                </a:extLst>
              </p:cNvPr>
              <p:cNvSpPr txBox="1"/>
              <p:nvPr/>
            </p:nvSpPr>
            <p:spPr>
              <a:xfrm>
                <a:off x="5029669" y="5810011"/>
                <a:ext cx="2412699" cy="313326"/>
              </a:xfrm>
              <a:prstGeom prst="rect">
                <a:avLst/>
              </a:prstGeom>
              <a:noFill/>
            </p:spPr>
            <p:txBody>
              <a:bodyPr wrap="square" rtlCol="0">
                <a:spAutoFit/>
              </a:bodyPr>
              <a:lstStyle/>
              <a:p>
                <a:r>
                  <a:rPr lang="fr-FR" sz="1400"/>
                  <a:t>Solde mobilité intersectorielle</a:t>
                </a:r>
              </a:p>
            </p:txBody>
          </p:sp>
          <p:sp>
            <p:nvSpPr>
              <p:cNvPr id="17" name="Rectangle 16">
                <a:extLst>
                  <a:ext uri="{FF2B5EF4-FFF2-40B4-BE49-F238E27FC236}">
                    <a16:creationId xmlns:a16="http://schemas.microsoft.com/office/drawing/2014/main" id="{7CC72906-A8EC-486C-B526-014E80A7846B}"/>
                  </a:ext>
                </a:extLst>
              </p:cNvPr>
              <p:cNvSpPr/>
              <p:nvPr/>
            </p:nvSpPr>
            <p:spPr>
              <a:xfrm>
                <a:off x="7047154" y="5809083"/>
                <a:ext cx="265072" cy="313326"/>
              </a:xfrm>
              <a:prstGeom prst="rect">
                <a:avLst/>
              </a:prstGeom>
              <a:solidFill>
                <a:schemeClr val="bg2">
                  <a:lumMod val="9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DB2C6545-6BDB-444F-BDCB-8690B1F899DE}"/>
                  </a:ext>
                </a:extLst>
              </p:cNvPr>
              <p:cNvSpPr txBox="1"/>
              <p:nvPr/>
            </p:nvSpPr>
            <p:spPr>
              <a:xfrm>
                <a:off x="7355256" y="5803607"/>
                <a:ext cx="1592093" cy="307777"/>
              </a:xfrm>
              <a:prstGeom prst="rect">
                <a:avLst/>
              </a:prstGeom>
              <a:noFill/>
            </p:spPr>
            <p:txBody>
              <a:bodyPr wrap="square" rtlCol="0">
                <a:spAutoFit/>
              </a:bodyPr>
              <a:lstStyle/>
              <a:p>
                <a:r>
                  <a:rPr lang="fr-FR" sz="1400"/>
                  <a:t>Besoins en artisans</a:t>
                </a:r>
              </a:p>
            </p:txBody>
          </p:sp>
        </p:grpSp>
        <p:sp>
          <p:nvSpPr>
            <p:cNvPr id="27" name="Rectangle 26">
              <a:extLst>
                <a:ext uri="{FF2B5EF4-FFF2-40B4-BE49-F238E27FC236}">
                  <a16:creationId xmlns:a16="http://schemas.microsoft.com/office/drawing/2014/main" id="{F3E5F372-78B2-4E26-8FEA-2A21AFDC764F}"/>
                </a:ext>
              </a:extLst>
            </p:cNvPr>
            <p:cNvSpPr/>
            <p:nvPr/>
          </p:nvSpPr>
          <p:spPr>
            <a:xfrm>
              <a:off x="9262802" y="5812906"/>
              <a:ext cx="314871" cy="313326"/>
            </a:xfrm>
            <a:prstGeom prst="rect">
              <a:avLst/>
            </a:prstGeom>
            <a:pattFill prst="lgCheck">
              <a:fgClr>
                <a:schemeClr val="bg2">
                  <a:lumMod val="90000"/>
                </a:schemeClr>
              </a:fgClr>
              <a:bgClr>
                <a:schemeClr val="bg1"/>
              </a:bgClr>
            </a:patt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7E07E412-5940-40A7-97FA-AC57DCE97268}"/>
                </a:ext>
              </a:extLst>
            </p:cNvPr>
            <p:cNvSpPr txBox="1"/>
            <p:nvPr/>
          </p:nvSpPr>
          <p:spPr>
            <a:xfrm>
              <a:off x="9532900" y="5716008"/>
              <a:ext cx="2554305" cy="523220"/>
            </a:xfrm>
            <a:prstGeom prst="rect">
              <a:avLst/>
            </a:prstGeom>
            <a:noFill/>
          </p:spPr>
          <p:txBody>
            <a:bodyPr wrap="square" rtlCol="0">
              <a:spAutoFit/>
            </a:bodyPr>
            <a:lstStyle/>
            <a:p>
              <a:r>
                <a:rPr lang="fr-FR" sz="1400"/>
                <a:t>Besoins en demandeurs d’emplois formés par la branche</a:t>
              </a:r>
            </a:p>
          </p:txBody>
        </p:sp>
      </p:grpSp>
    </p:spTree>
    <p:extLst>
      <p:ext uri="{BB962C8B-B14F-4D97-AF65-F5344CB8AC3E}">
        <p14:creationId xmlns:p14="http://schemas.microsoft.com/office/powerpoint/2010/main" val="515742033"/>
      </p:ext>
    </p:extLst>
  </p:cSld>
  <p:clrMapOvr>
    <a:masterClrMapping/>
  </p:clrMapOvr>
</p:sld>
</file>

<file path=ppt/theme/theme1.xml><?xml version="1.0" encoding="utf-8"?>
<a:theme xmlns:a="http://schemas.openxmlformats.org/drawingml/2006/main" name="Thème Office">
  <a:themeElements>
    <a:clrScheme name="OBS-ANFA-1">
      <a:dk1>
        <a:sysClr val="windowText" lastClr="000000"/>
      </a:dk1>
      <a:lt1>
        <a:sysClr val="window" lastClr="FFFFFF"/>
      </a:lt1>
      <a:dk2>
        <a:srgbClr val="454551"/>
      </a:dk2>
      <a:lt2>
        <a:srgbClr val="D8D9DC"/>
      </a:lt2>
      <a:accent1>
        <a:srgbClr val="FFC000"/>
      </a:accent1>
      <a:accent2>
        <a:srgbClr val="90ACF0"/>
      </a:accent2>
      <a:accent3>
        <a:srgbClr val="00B0F0"/>
      </a:accent3>
      <a:accent4>
        <a:srgbClr val="9F51ED"/>
      </a:accent4>
      <a:accent5>
        <a:srgbClr val="E01671"/>
      </a:accent5>
      <a:accent6>
        <a:srgbClr val="EE81BD"/>
      </a:accent6>
      <a:hlink>
        <a:srgbClr val="0070C0"/>
      </a:hlink>
      <a:folHlink>
        <a:srgbClr val="8C8C8C"/>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FA_PPT_OBS-new.potx" id="{94E7BEAF-95EC-4164-9F89-E0509F493EED}" vid="{15478A12-091D-458C-8AE2-798944C3FC02}"/>
    </a:ext>
  </a:extLst>
</a:theme>
</file>

<file path=ppt/theme/theme2.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ANFA_PPT_OBS-new</Template>
  <TotalTime>396</TotalTime>
  <Words>1540</Words>
  <Application>Microsoft Office PowerPoint</Application>
  <PresentationFormat>Grand écran</PresentationFormat>
  <Paragraphs>156</Paragraphs>
  <Slides>17</Slides>
  <Notes>8</Notes>
  <HiddenSlides>0</HiddenSlides>
  <MMClips>0</MMClips>
  <ScaleCrop>false</ScaleCrop>
  <HeadingPairs>
    <vt:vector size="6" baseType="variant">
      <vt:variant>
        <vt:lpstr>Polices utilisées</vt:lpstr>
      </vt:variant>
      <vt:variant>
        <vt:i4>7</vt:i4>
      </vt:variant>
      <vt:variant>
        <vt:lpstr>Thème</vt:lpstr>
      </vt:variant>
      <vt:variant>
        <vt:i4>4</vt:i4>
      </vt:variant>
      <vt:variant>
        <vt:lpstr>Titres des diapositives</vt:lpstr>
      </vt:variant>
      <vt:variant>
        <vt:i4>17</vt:i4>
      </vt:variant>
    </vt:vector>
  </HeadingPairs>
  <TitlesOfParts>
    <vt:vector size="28" baseType="lpstr">
      <vt:lpstr>Arial</vt:lpstr>
      <vt:lpstr>Calibri</vt:lpstr>
      <vt:lpstr>Calibri Light</vt:lpstr>
      <vt:lpstr>GothamRounded-Book</vt:lpstr>
      <vt:lpstr>Helvetica</vt:lpstr>
      <vt:lpstr>Roboto-Light</vt:lpstr>
      <vt:lpstr>Verdana</vt:lpstr>
      <vt:lpstr>Thème Office</vt:lpstr>
      <vt:lpstr>page de presentation et de partie</vt:lpstr>
      <vt:lpstr>2_page de presentation et de partie</vt:lpstr>
      <vt:lpstr>1_page de presentation et de partie</vt:lpstr>
      <vt:lpstr>Présentation PowerPoint</vt:lpstr>
      <vt:lpstr>Présentation PowerPoint</vt:lpstr>
      <vt:lpstr>Présentation PowerPoint</vt:lpstr>
      <vt:lpstr>La prospective des besoins en qualification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besoins en recRutement</vt:lpstr>
      <vt:lpstr>Présentation PowerPoint</vt:lpstr>
      <vt:lpstr>Les besoins en formation au niveau des territoires.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Jocelyn GOMBAULT</dc:creator>
  <cp:lastModifiedBy>Jocelyn GOMBAULT</cp:lastModifiedBy>
  <cp:revision>30</cp:revision>
  <dcterms:created xsi:type="dcterms:W3CDTF">2021-04-23T06:18:36Z</dcterms:created>
  <dcterms:modified xsi:type="dcterms:W3CDTF">2021-05-10T17:13:36Z</dcterms:modified>
</cp:coreProperties>
</file>