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70" r:id="rId2"/>
  </p:sldMasterIdLst>
  <p:notesMasterIdLst>
    <p:notesMasterId r:id="rId22"/>
  </p:notesMasterIdLst>
  <p:handoutMasterIdLst>
    <p:handoutMasterId r:id="rId23"/>
  </p:handoutMasterIdLst>
  <p:sldIdLst>
    <p:sldId id="700" r:id="rId3"/>
    <p:sldId id="690" r:id="rId4"/>
    <p:sldId id="622" r:id="rId5"/>
    <p:sldId id="623" r:id="rId6"/>
    <p:sldId id="663" r:id="rId7"/>
    <p:sldId id="706" r:id="rId8"/>
    <p:sldId id="664" r:id="rId9"/>
    <p:sldId id="625" r:id="rId10"/>
    <p:sldId id="705" r:id="rId11"/>
    <p:sldId id="666" r:id="rId12"/>
    <p:sldId id="667" r:id="rId13"/>
    <p:sldId id="668" r:id="rId14"/>
    <p:sldId id="709" r:id="rId15"/>
    <p:sldId id="680" r:id="rId16"/>
    <p:sldId id="629" r:id="rId17"/>
    <p:sldId id="710" r:id="rId18"/>
    <p:sldId id="681" r:id="rId19"/>
    <p:sldId id="708" r:id="rId20"/>
    <p:sldId id="682" r:id="rId21"/>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rre Rigat" initials="PR"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CC"/>
    <a:srgbClr val="CCECFF"/>
    <a:srgbClr val="0000FF"/>
    <a:srgbClr val="CCFF66"/>
    <a:srgbClr val="CCCCFF"/>
    <a:srgbClr val="FFCCFF"/>
    <a:srgbClr val="3333FF"/>
    <a:srgbClr val="4BB3E7"/>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59" autoAdjust="0"/>
    <p:restoredTop sz="94343" autoAdjust="0"/>
  </p:normalViewPr>
  <p:slideViewPr>
    <p:cSldViewPr>
      <p:cViewPr varScale="1">
        <p:scale>
          <a:sx n="75" d="100"/>
          <a:sy n="75" d="100"/>
        </p:scale>
        <p:origin x="1304"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58DD4D-9D4D-46FD-9531-D64288A76F7F}" type="doc">
      <dgm:prSet loTypeId="urn:microsoft.com/office/officeart/2005/8/layout/target3" loCatId="relationship" qsTypeId="urn:microsoft.com/office/officeart/2005/8/quickstyle/3d5" qsCatId="3D" csTypeId="urn:microsoft.com/office/officeart/2005/8/colors/accent1_2" csCatId="accent1" phldr="1"/>
      <dgm:spPr/>
      <dgm:t>
        <a:bodyPr/>
        <a:lstStyle/>
        <a:p>
          <a:endParaRPr lang="fr-FR"/>
        </a:p>
      </dgm:t>
    </dgm:pt>
    <dgm:pt modelId="{4DC691C3-9303-4975-9FC3-D099D0224D1A}">
      <dgm:prSet/>
      <dgm:spPr/>
      <dgm:t>
        <a:bodyPr/>
        <a:lstStyle/>
        <a:p>
          <a:pPr rtl="0"/>
          <a:r>
            <a:rPr lang="fr-FR" dirty="0" smtClean="0"/>
            <a:t>Pourquoi une demande de rénovation des diplômes préparant aux métiers du pressing et métiers de la blanchisserie?</a:t>
          </a:r>
          <a:endParaRPr lang="fr-FR" dirty="0"/>
        </a:p>
      </dgm:t>
    </dgm:pt>
    <dgm:pt modelId="{C6C94A59-87DF-43DC-8FCD-64FA62D9F257}" type="parTrans" cxnId="{72AA1B90-4A18-4FB5-AF7A-B5A1FAECBE4F}">
      <dgm:prSet/>
      <dgm:spPr/>
      <dgm:t>
        <a:bodyPr/>
        <a:lstStyle/>
        <a:p>
          <a:endParaRPr lang="fr-FR"/>
        </a:p>
      </dgm:t>
    </dgm:pt>
    <dgm:pt modelId="{2040A21B-854F-42C1-926C-4E8E19EB3ABD}" type="sibTrans" cxnId="{72AA1B90-4A18-4FB5-AF7A-B5A1FAECBE4F}">
      <dgm:prSet/>
      <dgm:spPr/>
      <dgm:t>
        <a:bodyPr/>
        <a:lstStyle/>
        <a:p>
          <a:endParaRPr lang="fr-FR"/>
        </a:p>
      </dgm:t>
    </dgm:pt>
    <dgm:pt modelId="{95A4D21C-B64C-4288-84F8-684C71CCBBD1}" type="pres">
      <dgm:prSet presAssocID="{5358DD4D-9D4D-46FD-9531-D64288A76F7F}" presName="Name0" presStyleCnt="0">
        <dgm:presLayoutVars>
          <dgm:chMax val="7"/>
          <dgm:dir/>
          <dgm:animLvl val="lvl"/>
          <dgm:resizeHandles val="exact"/>
        </dgm:presLayoutVars>
      </dgm:prSet>
      <dgm:spPr/>
      <dgm:t>
        <a:bodyPr/>
        <a:lstStyle/>
        <a:p>
          <a:endParaRPr lang="fr-FR"/>
        </a:p>
      </dgm:t>
    </dgm:pt>
    <dgm:pt modelId="{1FD4313D-FC42-4216-A479-74A7190FBF81}" type="pres">
      <dgm:prSet presAssocID="{4DC691C3-9303-4975-9FC3-D099D0224D1A}" presName="circle1" presStyleLbl="node1" presStyleIdx="0" presStyleCnt="1" custLinFactNeighborX="-8394" custLinFactNeighborY="-687"/>
      <dgm:spPr/>
    </dgm:pt>
    <dgm:pt modelId="{D6E9594D-4753-49F4-9DCE-F5CF22C6BB23}" type="pres">
      <dgm:prSet presAssocID="{4DC691C3-9303-4975-9FC3-D099D0224D1A}" presName="space" presStyleCnt="0"/>
      <dgm:spPr/>
    </dgm:pt>
    <dgm:pt modelId="{AC884007-8E29-4DC9-8E10-1C82E53683E9}" type="pres">
      <dgm:prSet presAssocID="{4DC691C3-9303-4975-9FC3-D099D0224D1A}" presName="rect1" presStyleLbl="alignAcc1" presStyleIdx="0" presStyleCnt="1" custLinFactY="-60679" custLinFactNeighborX="-3522" custLinFactNeighborY="-100000"/>
      <dgm:spPr/>
      <dgm:t>
        <a:bodyPr/>
        <a:lstStyle/>
        <a:p>
          <a:endParaRPr lang="fr-FR"/>
        </a:p>
      </dgm:t>
    </dgm:pt>
    <dgm:pt modelId="{3FC4AC04-6FE5-4061-9D33-978236640C89}" type="pres">
      <dgm:prSet presAssocID="{4DC691C3-9303-4975-9FC3-D099D0224D1A}" presName="rect1ParTxNoCh" presStyleLbl="alignAcc1" presStyleIdx="0" presStyleCnt="1">
        <dgm:presLayoutVars>
          <dgm:chMax val="1"/>
          <dgm:bulletEnabled val="1"/>
        </dgm:presLayoutVars>
      </dgm:prSet>
      <dgm:spPr/>
      <dgm:t>
        <a:bodyPr/>
        <a:lstStyle/>
        <a:p>
          <a:endParaRPr lang="fr-FR"/>
        </a:p>
      </dgm:t>
    </dgm:pt>
  </dgm:ptLst>
  <dgm:cxnLst>
    <dgm:cxn modelId="{0388BCF8-98A8-4F62-A3BF-CFA5F4535962}" type="presOf" srcId="{5358DD4D-9D4D-46FD-9531-D64288A76F7F}" destId="{95A4D21C-B64C-4288-84F8-684C71CCBBD1}" srcOrd="0" destOrd="0" presId="urn:microsoft.com/office/officeart/2005/8/layout/target3"/>
    <dgm:cxn modelId="{F021643C-14ED-4B63-9EE4-664D76898541}" type="presOf" srcId="{4DC691C3-9303-4975-9FC3-D099D0224D1A}" destId="{AC884007-8E29-4DC9-8E10-1C82E53683E9}" srcOrd="0" destOrd="0" presId="urn:microsoft.com/office/officeart/2005/8/layout/target3"/>
    <dgm:cxn modelId="{BAB89AFF-2DAA-4971-8CFF-84063D980E1F}" type="presOf" srcId="{4DC691C3-9303-4975-9FC3-D099D0224D1A}" destId="{3FC4AC04-6FE5-4061-9D33-978236640C89}" srcOrd="1" destOrd="0" presId="urn:microsoft.com/office/officeart/2005/8/layout/target3"/>
    <dgm:cxn modelId="{72AA1B90-4A18-4FB5-AF7A-B5A1FAECBE4F}" srcId="{5358DD4D-9D4D-46FD-9531-D64288A76F7F}" destId="{4DC691C3-9303-4975-9FC3-D099D0224D1A}" srcOrd="0" destOrd="0" parTransId="{C6C94A59-87DF-43DC-8FCD-64FA62D9F257}" sibTransId="{2040A21B-854F-42C1-926C-4E8E19EB3ABD}"/>
    <dgm:cxn modelId="{B5E3D64D-5412-4229-A15A-10B44BF09720}" type="presParOf" srcId="{95A4D21C-B64C-4288-84F8-684C71CCBBD1}" destId="{1FD4313D-FC42-4216-A479-74A7190FBF81}" srcOrd="0" destOrd="0" presId="urn:microsoft.com/office/officeart/2005/8/layout/target3"/>
    <dgm:cxn modelId="{A7571848-E7D3-4ACB-B609-9CEE6E011EEA}" type="presParOf" srcId="{95A4D21C-B64C-4288-84F8-684C71CCBBD1}" destId="{D6E9594D-4753-49F4-9DCE-F5CF22C6BB23}" srcOrd="1" destOrd="0" presId="urn:microsoft.com/office/officeart/2005/8/layout/target3"/>
    <dgm:cxn modelId="{A21D624F-D893-45D4-AA39-F79EA928F088}" type="presParOf" srcId="{95A4D21C-B64C-4288-84F8-684C71CCBBD1}" destId="{AC884007-8E29-4DC9-8E10-1C82E53683E9}" srcOrd="2" destOrd="0" presId="urn:microsoft.com/office/officeart/2005/8/layout/target3"/>
    <dgm:cxn modelId="{C0020A04-188D-4FF3-858E-C43FF1BC1D43}" type="presParOf" srcId="{95A4D21C-B64C-4288-84F8-684C71CCBBD1}" destId="{3FC4AC04-6FE5-4061-9D33-978236640C89}"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4313D-FC42-4216-A479-74A7190FBF81}">
      <dsp:nvSpPr>
        <dsp:cNvPr id="0" name=""/>
        <dsp:cNvSpPr/>
      </dsp:nvSpPr>
      <dsp:spPr>
        <a:xfrm>
          <a:off x="-159905" y="-13087"/>
          <a:ext cx="1905000" cy="1905000"/>
        </a:xfrm>
        <a:prstGeom prst="pie">
          <a:avLst>
            <a:gd name="adj1" fmla="val 5400000"/>
            <a:gd name="adj2" fmla="val 1620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C884007-8E29-4DC9-8E10-1C82E53683E9}">
      <dsp:nvSpPr>
        <dsp:cNvPr id="0" name=""/>
        <dsp:cNvSpPr/>
      </dsp:nvSpPr>
      <dsp:spPr>
        <a:xfrm>
          <a:off x="696200" y="0"/>
          <a:ext cx="7277100" cy="1905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fr-FR" sz="3000" kern="1200" dirty="0" smtClean="0"/>
            <a:t>Pourquoi une demande de rénovation des diplômes préparant aux métiers du pressing et métiers de la blanchisserie?</a:t>
          </a:r>
          <a:endParaRPr lang="fr-FR" sz="3000" kern="1200" dirty="0"/>
        </a:p>
      </dsp:txBody>
      <dsp:txXfrm>
        <a:off x="696200" y="0"/>
        <a:ext cx="7277100" cy="190500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fr-FR"/>
          </a:p>
        </p:txBody>
      </p:sp>
      <p:sp>
        <p:nvSpPr>
          <p:cNvPr id="309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fr-FR"/>
          </a:p>
        </p:txBody>
      </p:sp>
      <p:sp>
        <p:nvSpPr>
          <p:cNvPr id="309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fr-FR"/>
          </a:p>
        </p:txBody>
      </p:sp>
      <p:sp>
        <p:nvSpPr>
          <p:cNvPr id="309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A10A7CB3-EC0F-4433-BDD9-9DFAF5CF7334}" type="slidenum">
              <a:rPr lang="fr-FR" altLang="fr-FR"/>
              <a:pPr>
                <a:defRPr/>
              </a:pPr>
              <a:t>‹N°›</a:t>
            </a:fld>
            <a:endParaRPr lang="fr-FR" altLang="fr-FR"/>
          </a:p>
        </p:txBody>
      </p:sp>
    </p:spTree>
    <p:extLst>
      <p:ext uri="{BB962C8B-B14F-4D97-AF65-F5344CB8AC3E}">
        <p14:creationId xmlns:p14="http://schemas.microsoft.com/office/powerpoint/2010/main" val="2151352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fr-FR"/>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fr-FR"/>
          </a:p>
        </p:txBody>
      </p:sp>
      <p:sp>
        <p:nvSpPr>
          <p:cNvPr id="3076" name="Rectangle 4"/>
          <p:cNvSpPr>
            <a:spLocks noGrp="1" noRot="1" noChangeAspect="1" noChangeArrowheads="1" noTextEdit="1"/>
          </p:cNvSpPr>
          <p:nvPr>
            <p:ph type="sldImg" idx="2"/>
          </p:nvPr>
        </p:nvSpPr>
        <p:spPr bwMode="auto">
          <a:xfrm>
            <a:off x="1143000" y="685800"/>
            <a:ext cx="4572000" cy="34305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fr-FR"/>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EFB18CAF-BC6D-49A6-BCEE-4105776B5995}" type="slidenum">
              <a:rPr lang="fr-FR" altLang="fr-FR"/>
              <a:pPr>
                <a:defRPr/>
              </a:pPr>
              <a:t>‹N°›</a:t>
            </a:fld>
            <a:endParaRPr lang="fr-FR" altLang="fr-FR"/>
          </a:p>
        </p:txBody>
      </p:sp>
    </p:spTree>
    <p:extLst>
      <p:ext uri="{BB962C8B-B14F-4D97-AF65-F5344CB8AC3E}">
        <p14:creationId xmlns:p14="http://schemas.microsoft.com/office/powerpoint/2010/main" val="2148918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xfrm>
            <a:off x="1143000" y="685800"/>
            <a:ext cx="4572000"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dirty="0" smtClean="0"/>
          </a:p>
        </p:txBody>
      </p:sp>
      <p:sp>
        <p:nvSpPr>
          <p:cNvPr id="2048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BE5BD3F-F372-445F-8489-16D2053D5260}" type="slidenum">
              <a:rPr lang="fr-FR" smtClean="0">
                <a:solidFill>
                  <a:prstClr val="black"/>
                </a:solidFill>
              </a:rPr>
              <a:pPr eaLnBrk="1" hangingPunct="1"/>
              <a:t>1</a:t>
            </a:fld>
            <a:endParaRPr lang="fr-FR" smtClean="0">
              <a:solidFill>
                <a:prstClr val="black"/>
              </a:solidFill>
            </a:endParaRPr>
          </a:p>
        </p:txBody>
      </p:sp>
    </p:spTree>
    <p:extLst>
      <p:ext uri="{BB962C8B-B14F-4D97-AF65-F5344CB8AC3E}">
        <p14:creationId xmlns:p14="http://schemas.microsoft.com/office/powerpoint/2010/main" val="2414943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6324"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794398E-07A3-47A7-9D65-C04EACBC81A8}" type="slidenum">
              <a:rPr lang="fr-FR" altLang="fr-FR" sz="1300">
                <a:solidFill>
                  <a:prstClr val="black"/>
                </a:solidFill>
              </a:rPr>
              <a:pPr eaLnBrk="1" hangingPunct="1"/>
              <a:t>10</a:t>
            </a:fld>
            <a:endParaRPr lang="fr-FR" altLang="fr-FR" sz="1300">
              <a:solidFill>
                <a:prstClr val="black"/>
              </a:solidFill>
            </a:endParaRPr>
          </a:p>
        </p:txBody>
      </p:sp>
    </p:spTree>
    <p:extLst>
      <p:ext uri="{BB962C8B-B14F-4D97-AF65-F5344CB8AC3E}">
        <p14:creationId xmlns:p14="http://schemas.microsoft.com/office/powerpoint/2010/main" val="2397982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6324"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794398E-07A3-47A7-9D65-C04EACBC81A8}" type="slidenum">
              <a:rPr lang="fr-FR" altLang="fr-FR" sz="1300">
                <a:solidFill>
                  <a:prstClr val="black"/>
                </a:solidFill>
              </a:rPr>
              <a:pPr eaLnBrk="1" hangingPunct="1"/>
              <a:t>11</a:t>
            </a:fld>
            <a:endParaRPr lang="fr-FR" altLang="fr-FR" sz="1300">
              <a:solidFill>
                <a:prstClr val="black"/>
              </a:solidFill>
            </a:endParaRPr>
          </a:p>
        </p:txBody>
      </p:sp>
    </p:spTree>
    <p:extLst>
      <p:ext uri="{BB962C8B-B14F-4D97-AF65-F5344CB8AC3E}">
        <p14:creationId xmlns:p14="http://schemas.microsoft.com/office/powerpoint/2010/main" val="1883214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3252"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3329A41-9F85-4C6B-8085-90F63FE72B3A}" type="slidenum">
              <a:rPr lang="fr-FR" altLang="fr-FR" sz="1300">
                <a:solidFill>
                  <a:prstClr val="black"/>
                </a:solidFill>
              </a:rPr>
              <a:pPr eaLnBrk="1" hangingPunct="1"/>
              <a:t>12</a:t>
            </a:fld>
            <a:endParaRPr lang="fr-FR" altLang="fr-FR" sz="1300">
              <a:solidFill>
                <a:prstClr val="black"/>
              </a:solidFill>
            </a:endParaRPr>
          </a:p>
        </p:txBody>
      </p:sp>
    </p:spTree>
    <p:extLst>
      <p:ext uri="{BB962C8B-B14F-4D97-AF65-F5344CB8AC3E}">
        <p14:creationId xmlns:p14="http://schemas.microsoft.com/office/powerpoint/2010/main" val="2865994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1508"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34B48E-F5A6-4570-9DBF-E8248B5D112E}" type="slidenum">
              <a:rPr lang="fr-FR" altLang="fr-FR">
                <a:latin typeface="Arial" panose="020B0604020202020204" pitchFamily="34" charset="0"/>
              </a:rPr>
              <a:pPr>
                <a:spcBef>
                  <a:spcPct val="0"/>
                </a:spcBef>
              </a:pPr>
              <a:t>13</a:t>
            </a:fld>
            <a:endParaRPr lang="fr-FR" altLang="fr-FR">
              <a:latin typeface="Arial" panose="020B0604020202020204" pitchFamily="34" charset="0"/>
            </a:endParaRPr>
          </a:p>
        </p:txBody>
      </p:sp>
    </p:spTree>
    <p:extLst>
      <p:ext uri="{BB962C8B-B14F-4D97-AF65-F5344CB8AC3E}">
        <p14:creationId xmlns:p14="http://schemas.microsoft.com/office/powerpoint/2010/main" val="1710636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B46D87-BC9D-4A99-B501-18D0A4A7863A}" type="slidenum">
              <a:rPr lang="fr-FR" altLang="fr-FR">
                <a:latin typeface="Arial" panose="020B0604020202020204" pitchFamily="34" charset="0"/>
              </a:rPr>
              <a:pPr>
                <a:spcBef>
                  <a:spcPct val="0"/>
                </a:spcBef>
              </a:pPr>
              <a:t>14</a:t>
            </a:fld>
            <a:endParaRPr lang="fr-FR" altLang="fr-FR">
              <a:latin typeface="Arial" panose="020B0604020202020204" pitchFamily="34" charset="0"/>
            </a:endParaRPr>
          </a:p>
        </p:txBody>
      </p:sp>
      <p:sp>
        <p:nvSpPr>
          <p:cNvPr id="3584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Tree>
    <p:extLst>
      <p:ext uri="{BB962C8B-B14F-4D97-AF65-F5344CB8AC3E}">
        <p14:creationId xmlns:p14="http://schemas.microsoft.com/office/powerpoint/2010/main" val="723994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60420"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13B41CF-4692-4A52-96C6-8722CDC8E7F9}" type="slidenum">
              <a:rPr lang="fr-FR" altLang="fr-FR" sz="1300">
                <a:solidFill>
                  <a:prstClr val="black"/>
                </a:solidFill>
              </a:rPr>
              <a:pPr eaLnBrk="1" hangingPunct="1"/>
              <a:t>15</a:t>
            </a:fld>
            <a:endParaRPr lang="fr-FR" altLang="fr-FR" sz="1300">
              <a:solidFill>
                <a:prstClr val="black"/>
              </a:solidFill>
            </a:endParaRPr>
          </a:p>
        </p:txBody>
      </p:sp>
    </p:spTree>
    <p:extLst>
      <p:ext uri="{BB962C8B-B14F-4D97-AF65-F5344CB8AC3E}">
        <p14:creationId xmlns:p14="http://schemas.microsoft.com/office/powerpoint/2010/main" val="1479060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3556"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23596B-3F8F-4983-8B7E-9DE2D1D69BB8}" type="slidenum">
              <a:rPr lang="fr-FR" altLang="fr-FR">
                <a:latin typeface="Arial" panose="020B0604020202020204" pitchFamily="34" charset="0"/>
              </a:rPr>
              <a:pPr>
                <a:spcBef>
                  <a:spcPct val="0"/>
                </a:spcBef>
              </a:pPr>
              <a:t>16</a:t>
            </a:fld>
            <a:endParaRPr lang="fr-FR" altLang="fr-FR">
              <a:latin typeface="Arial" panose="020B0604020202020204" pitchFamily="34" charset="0"/>
            </a:endParaRPr>
          </a:p>
        </p:txBody>
      </p:sp>
    </p:spTree>
    <p:extLst>
      <p:ext uri="{BB962C8B-B14F-4D97-AF65-F5344CB8AC3E}">
        <p14:creationId xmlns:p14="http://schemas.microsoft.com/office/powerpoint/2010/main" val="1604609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61444"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7A4660A-E2C1-4B02-9AC4-BB5728B5D154}" type="slidenum">
              <a:rPr lang="fr-FR" altLang="fr-FR" sz="1300">
                <a:solidFill>
                  <a:prstClr val="black"/>
                </a:solidFill>
              </a:rPr>
              <a:pPr eaLnBrk="1" hangingPunct="1"/>
              <a:t>17</a:t>
            </a:fld>
            <a:endParaRPr lang="fr-FR" altLang="fr-FR" sz="1300">
              <a:solidFill>
                <a:prstClr val="black"/>
              </a:solidFill>
            </a:endParaRPr>
          </a:p>
        </p:txBody>
      </p:sp>
    </p:spTree>
    <p:extLst>
      <p:ext uri="{BB962C8B-B14F-4D97-AF65-F5344CB8AC3E}">
        <p14:creationId xmlns:p14="http://schemas.microsoft.com/office/powerpoint/2010/main" val="2342400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61444"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7A4660A-E2C1-4B02-9AC4-BB5728B5D154}" type="slidenum">
              <a:rPr lang="fr-FR" altLang="fr-FR" sz="1300">
                <a:solidFill>
                  <a:prstClr val="black"/>
                </a:solidFill>
              </a:rPr>
              <a:pPr eaLnBrk="1" hangingPunct="1"/>
              <a:t>18</a:t>
            </a:fld>
            <a:endParaRPr lang="fr-FR" altLang="fr-FR" sz="1300">
              <a:solidFill>
                <a:prstClr val="black"/>
              </a:solidFill>
            </a:endParaRPr>
          </a:p>
        </p:txBody>
      </p:sp>
    </p:spTree>
    <p:extLst>
      <p:ext uri="{BB962C8B-B14F-4D97-AF65-F5344CB8AC3E}">
        <p14:creationId xmlns:p14="http://schemas.microsoft.com/office/powerpoint/2010/main" val="3525203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62468"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1227FC0-0B5D-4F0A-BC80-DB9791410065}" type="slidenum">
              <a:rPr lang="fr-FR" altLang="fr-FR" sz="1300">
                <a:solidFill>
                  <a:prstClr val="black"/>
                </a:solidFill>
              </a:rPr>
              <a:pPr eaLnBrk="1" hangingPunct="1"/>
              <a:t>19</a:t>
            </a:fld>
            <a:endParaRPr lang="fr-FR" altLang="fr-FR" sz="1300">
              <a:solidFill>
                <a:prstClr val="black"/>
              </a:solidFill>
            </a:endParaRPr>
          </a:p>
        </p:txBody>
      </p:sp>
    </p:spTree>
    <p:extLst>
      <p:ext uri="{BB962C8B-B14F-4D97-AF65-F5344CB8AC3E}">
        <p14:creationId xmlns:p14="http://schemas.microsoft.com/office/powerpoint/2010/main" val="17118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0846DD-EF8A-4ADC-BDED-CA1FE22AA121}" type="slidenum">
              <a:rPr lang="fr-FR" altLang="fr-FR">
                <a:solidFill>
                  <a:srgbClr val="000000"/>
                </a:solidFill>
              </a:rPr>
              <a:pPr>
                <a:spcBef>
                  <a:spcPct val="0"/>
                </a:spcBef>
              </a:pPr>
              <a:t>2</a:t>
            </a:fld>
            <a:endParaRPr lang="fr-FR" altLang="fr-FR">
              <a:solidFill>
                <a:srgbClr val="000000"/>
              </a:solidFill>
            </a:endParaRPr>
          </a:p>
        </p:txBody>
      </p:sp>
      <p:sp>
        <p:nvSpPr>
          <p:cNvPr id="6147" name="Rectangle 2"/>
          <p:cNvSpPr>
            <a:spLocks noGrp="1" noRot="1" noChangeAspect="1" noChangeArrowheads="1" noTextEdit="1"/>
          </p:cNvSpPr>
          <p:nvPr>
            <p:ph type="sldImg"/>
          </p:nvPr>
        </p:nvSpPr>
        <p:spPr>
          <a:xfrm>
            <a:off x="1143000" y="685800"/>
            <a:ext cx="4572000" cy="3430588"/>
          </a:xfrm>
          <a:prstGeom prst="rect">
            <a:avLst/>
          </a:prstGeom>
          <a:ln/>
        </p:spPr>
      </p:sp>
      <p:sp>
        <p:nvSpPr>
          <p:cNvPr id="6148" name="Rectangle 3"/>
          <p:cNvSpPr>
            <a:spLocks noGrp="1" noChangeArrowheads="1"/>
          </p:cNvSpPr>
          <p:nvPr>
            <p:ph type="body" idx="1"/>
          </p:nvPr>
        </p:nvSpPr>
        <p:spPr>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smtClean="0">
              <a:latin typeface="Arial" panose="020B0604020202020204" pitchFamily="34" charset="0"/>
            </a:endParaRPr>
          </a:p>
        </p:txBody>
      </p:sp>
    </p:spTree>
    <p:extLst>
      <p:ext uri="{BB962C8B-B14F-4D97-AF65-F5344CB8AC3E}">
        <p14:creationId xmlns:p14="http://schemas.microsoft.com/office/powerpoint/2010/main" val="2938957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3252"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3329A41-9F85-4C6B-8085-90F63FE72B3A}" type="slidenum">
              <a:rPr lang="fr-FR" altLang="fr-FR" sz="1300">
                <a:solidFill>
                  <a:prstClr val="black"/>
                </a:solidFill>
              </a:rPr>
              <a:pPr eaLnBrk="1" hangingPunct="1"/>
              <a:t>3</a:t>
            </a:fld>
            <a:endParaRPr lang="fr-FR" altLang="fr-FR" sz="1300">
              <a:solidFill>
                <a:prstClr val="black"/>
              </a:solidFill>
            </a:endParaRPr>
          </a:p>
        </p:txBody>
      </p:sp>
    </p:spTree>
    <p:extLst>
      <p:ext uri="{BB962C8B-B14F-4D97-AF65-F5344CB8AC3E}">
        <p14:creationId xmlns:p14="http://schemas.microsoft.com/office/powerpoint/2010/main" val="1006808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54276"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8E9FF34-5426-4571-9532-665E58B835FB}" type="slidenum">
              <a:rPr lang="fr-FR" altLang="fr-FR" sz="1300">
                <a:solidFill>
                  <a:prstClr val="black"/>
                </a:solidFill>
              </a:rPr>
              <a:pPr eaLnBrk="1" hangingPunct="1"/>
              <a:t>4</a:t>
            </a:fld>
            <a:endParaRPr lang="fr-FR" altLang="fr-FR" sz="1300">
              <a:solidFill>
                <a:prstClr val="black"/>
              </a:solidFill>
            </a:endParaRPr>
          </a:p>
        </p:txBody>
      </p:sp>
    </p:spTree>
    <p:extLst>
      <p:ext uri="{BB962C8B-B14F-4D97-AF65-F5344CB8AC3E}">
        <p14:creationId xmlns:p14="http://schemas.microsoft.com/office/powerpoint/2010/main" val="380142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3252"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3329A41-9F85-4C6B-8085-90F63FE72B3A}" type="slidenum">
              <a:rPr lang="fr-FR" altLang="fr-FR" sz="1300">
                <a:solidFill>
                  <a:prstClr val="black"/>
                </a:solidFill>
              </a:rPr>
              <a:pPr eaLnBrk="1" hangingPunct="1"/>
              <a:t>5</a:t>
            </a:fld>
            <a:endParaRPr lang="fr-FR" altLang="fr-FR" sz="1300">
              <a:solidFill>
                <a:prstClr val="black"/>
              </a:solidFill>
            </a:endParaRPr>
          </a:p>
        </p:txBody>
      </p:sp>
    </p:spTree>
    <p:extLst>
      <p:ext uri="{BB962C8B-B14F-4D97-AF65-F5344CB8AC3E}">
        <p14:creationId xmlns:p14="http://schemas.microsoft.com/office/powerpoint/2010/main" val="241365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sz="1200" kern="1200" dirty="0" smtClean="0">
                <a:solidFill>
                  <a:schemeClr val="tx1"/>
                </a:solidFill>
                <a:effectLst/>
                <a:latin typeface="Arial" charset="0"/>
                <a:ea typeface="+mn-ea"/>
                <a:cs typeface="+mn-cs"/>
              </a:rPr>
              <a:t>En termes de besoins immédiats en personnels qualifiés et d’exigences à l’embauche (besoins dans les cinq prochaines années), les adhérents de la FFPB comptent, dans le cadre de leur turn-over, renouveler environ 15 % par an des salariés du réseau (ce qui correspond à 150 offres d’emploi de niveau V) ; les entreprises adhérentes au GEIST dans leurs politiques de recrutement (turn-over + remplacement des départs à la retraite) tablent sur un effectif de 300 personnes par an ; les membres de l’URBH continuent d’adopter une politique de recrutement par voie de concours. Les prévisions affichées par l’URBH sont classées par niveau de qualification (responsables d’usine : environ 10 par an, responsables adjoints : environ 20 par an, responsables secteur : environ 100 par an, et agents de production : environ 15% soit 1650 par an).</a:t>
            </a:r>
          </a:p>
          <a:p>
            <a:endParaRPr lang="fr-FR" altLang="fr-FR" dirty="0" smtClean="0"/>
          </a:p>
        </p:txBody>
      </p:sp>
      <p:sp>
        <p:nvSpPr>
          <p:cNvPr id="53252"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3329A41-9F85-4C6B-8085-90F63FE72B3A}" type="slidenum">
              <a:rPr lang="fr-FR" altLang="fr-FR" sz="1300">
                <a:solidFill>
                  <a:prstClr val="black"/>
                </a:solidFill>
              </a:rPr>
              <a:pPr eaLnBrk="1" hangingPunct="1"/>
              <a:t>6</a:t>
            </a:fld>
            <a:endParaRPr lang="fr-FR" altLang="fr-FR" sz="1300">
              <a:solidFill>
                <a:prstClr val="black"/>
              </a:solidFill>
            </a:endParaRPr>
          </a:p>
        </p:txBody>
      </p:sp>
    </p:spTree>
    <p:extLst>
      <p:ext uri="{BB962C8B-B14F-4D97-AF65-F5344CB8AC3E}">
        <p14:creationId xmlns:p14="http://schemas.microsoft.com/office/powerpoint/2010/main" val="3899785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5300"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30909B3-6BFC-4E2B-B88C-1D7B323C0DE2}" type="slidenum">
              <a:rPr lang="fr-FR" altLang="fr-FR" sz="1300">
                <a:solidFill>
                  <a:prstClr val="black"/>
                </a:solidFill>
              </a:rPr>
              <a:pPr eaLnBrk="1" hangingPunct="1"/>
              <a:t>7</a:t>
            </a:fld>
            <a:endParaRPr lang="fr-FR" altLang="fr-FR" sz="1300">
              <a:solidFill>
                <a:prstClr val="black"/>
              </a:solidFill>
            </a:endParaRPr>
          </a:p>
        </p:txBody>
      </p:sp>
    </p:spTree>
    <p:extLst>
      <p:ext uri="{BB962C8B-B14F-4D97-AF65-F5344CB8AC3E}">
        <p14:creationId xmlns:p14="http://schemas.microsoft.com/office/powerpoint/2010/main" val="3736694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6324"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794398E-07A3-47A7-9D65-C04EACBC81A8}" type="slidenum">
              <a:rPr lang="fr-FR" altLang="fr-FR" sz="1300">
                <a:solidFill>
                  <a:prstClr val="black"/>
                </a:solidFill>
              </a:rPr>
              <a:pPr eaLnBrk="1" hangingPunct="1"/>
              <a:t>8</a:t>
            </a:fld>
            <a:endParaRPr lang="fr-FR" altLang="fr-FR" sz="1300">
              <a:solidFill>
                <a:prstClr val="black"/>
              </a:solidFill>
            </a:endParaRPr>
          </a:p>
        </p:txBody>
      </p:sp>
    </p:spTree>
    <p:extLst>
      <p:ext uri="{BB962C8B-B14F-4D97-AF65-F5344CB8AC3E}">
        <p14:creationId xmlns:p14="http://schemas.microsoft.com/office/powerpoint/2010/main" val="2925537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Espace réservé des commentaires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7348" name="Espace réservé du numéro de diapositive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34E6E45-9A47-4C60-96E5-336F590A20A0}" type="slidenum">
              <a:rPr lang="fr-FR" altLang="fr-FR" sz="1300">
                <a:solidFill>
                  <a:prstClr val="black"/>
                </a:solidFill>
              </a:rPr>
              <a:pPr eaLnBrk="1" hangingPunct="1"/>
              <a:t>9</a:t>
            </a:fld>
            <a:endParaRPr lang="fr-FR" altLang="fr-FR" sz="1300">
              <a:solidFill>
                <a:prstClr val="black"/>
              </a:solidFill>
            </a:endParaRPr>
          </a:p>
        </p:txBody>
      </p:sp>
    </p:spTree>
    <p:extLst>
      <p:ext uri="{BB962C8B-B14F-4D97-AF65-F5344CB8AC3E}">
        <p14:creationId xmlns:p14="http://schemas.microsoft.com/office/powerpoint/2010/main" val="76694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05510" name="Rectangle 6"/>
          <p:cNvSpPr>
            <a:spLocks noGrp="1" noChangeArrowheads="1"/>
          </p:cNvSpPr>
          <p:nvPr>
            <p:ph type="ctrTitle"/>
          </p:nvPr>
        </p:nvSpPr>
        <p:spPr>
          <a:xfrm>
            <a:off x="1443038" y="985838"/>
            <a:ext cx="7239000" cy="1444625"/>
          </a:xfrm>
          <a:prstGeom prst="rect">
            <a:avLst/>
          </a:prstGeom>
        </p:spPr>
        <p:txBody>
          <a:bodyPr/>
          <a:lstStyle>
            <a:lvl1pPr>
              <a:defRPr sz="4000"/>
            </a:lvl1pPr>
          </a:lstStyle>
          <a:p>
            <a:r>
              <a:rPr lang="fr-FR" smtClean="0"/>
              <a:t>Modifiez le style du titre</a:t>
            </a:r>
            <a:endParaRPr lang="fr-FR"/>
          </a:p>
        </p:txBody>
      </p:sp>
      <p:sp>
        <p:nvSpPr>
          <p:cNvPr id="405511" name="Rectangle 7"/>
          <p:cNvSpPr>
            <a:spLocks noGrp="1" noChangeArrowheads="1"/>
          </p:cNvSpPr>
          <p:nvPr>
            <p:ph type="subTitle" idx="1"/>
          </p:nvPr>
        </p:nvSpPr>
        <p:spPr>
          <a:xfrm>
            <a:off x="1443038" y="3427413"/>
            <a:ext cx="7239000" cy="1752600"/>
          </a:xfrm>
          <a:prstGeom prst="rect">
            <a:avLst/>
          </a:prstGeom>
        </p:spPr>
        <p:txBody>
          <a:bodyPr/>
          <a:lstStyle>
            <a:lvl1pPr marL="0" indent="0">
              <a:buFont typeface="Wingdings" pitchFamily="2" charset="2"/>
              <a:buNone/>
              <a:defRPr/>
            </a:lvl1pPr>
          </a:lstStyle>
          <a:p>
            <a:r>
              <a:rPr lang="fr-FR" smtClean="0"/>
              <a:t>Modifiez le style des sous-titres du masque</a:t>
            </a:r>
            <a:endParaRPr lang="fr-FR"/>
          </a:p>
        </p:txBody>
      </p:sp>
      <p:sp>
        <p:nvSpPr>
          <p:cNvPr id="8" name="Rectangle 10"/>
          <p:cNvSpPr>
            <a:spLocks noGrp="1" noChangeArrowheads="1"/>
          </p:cNvSpPr>
          <p:nvPr>
            <p:ph type="sldNum" sz="quarter" idx="12"/>
          </p:nvPr>
        </p:nvSpPr>
        <p:spPr/>
        <p:txBody>
          <a:bodyPr/>
          <a:lstStyle>
            <a:lvl1pPr>
              <a:defRPr smtClean="0"/>
            </a:lvl1pPr>
          </a:lstStyle>
          <a:p>
            <a:pPr>
              <a:defRPr/>
            </a:pPr>
            <a:fld id="{4340ED62-1237-4231-AC93-EFD66EEF5084}" type="slidenum">
              <a:rPr lang="fr-FR" altLang="fr-FR"/>
              <a:pPr>
                <a:defRPr/>
              </a:pPr>
              <a:t>‹N°›</a:t>
            </a:fld>
            <a:endParaRPr lang="fr-FR" altLang="fr-FR"/>
          </a:p>
        </p:txBody>
      </p:sp>
    </p:spTree>
    <p:extLst>
      <p:ext uri="{BB962C8B-B14F-4D97-AF65-F5344CB8AC3E}">
        <p14:creationId xmlns:p14="http://schemas.microsoft.com/office/powerpoint/2010/main" val="31523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1727200" y="301625"/>
            <a:ext cx="6956425"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1245703" y="1556792"/>
            <a:ext cx="7313612" cy="4114800"/>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8"/>
          <p:cNvSpPr>
            <a:spLocks noGrp="1" noChangeArrowheads="1"/>
          </p:cNvSpPr>
          <p:nvPr>
            <p:ph type="dt" sz="half" idx="10"/>
          </p:nvPr>
        </p:nvSpPr>
        <p:spPr>
          <a:xfrm>
            <a:off x="1511579" y="6248400"/>
            <a:ext cx="1188213" cy="457200"/>
          </a:xfrm>
          <a:prstGeom prst="rect">
            <a:avLst/>
          </a:prstGeom>
          <a:ln/>
        </p:spPr>
        <p:txBody>
          <a:bodyPr/>
          <a:lstStyle>
            <a:lvl1pPr>
              <a:defRPr/>
            </a:lvl1pPr>
          </a:lstStyle>
          <a:p>
            <a:pPr>
              <a:defRPr/>
            </a:pPr>
            <a:fld id="{1914E0A6-C889-4312-A0EF-C12FF4F1062A}" type="datetime1">
              <a:rPr lang="fr-FR"/>
              <a:pPr>
                <a:defRPr/>
              </a:pPr>
              <a:t>04/03/2021</a:t>
            </a:fld>
            <a:endParaRPr lang="fr-FR"/>
          </a:p>
        </p:txBody>
      </p:sp>
      <p:sp>
        <p:nvSpPr>
          <p:cNvPr id="5" name="Rectangle 9"/>
          <p:cNvSpPr>
            <a:spLocks noGrp="1" noChangeArrowheads="1"/>
          </p:cNvSpPr>
          <p:nvPr>
            <p:ph type="ftr" sz="quarter" idx="11"/>
          </p:nvPr>
        </p:nvSpPr>
        <p:spPr>
          <a:xfrm>
            <a:off x="727075" y="6196807"/>
            <a:ext cx="5904656" cy="457200"/>
          </a:xfrm>
          <a:prstGeom prst="rect">
            <a:avLst/>
          </a:prstGeom>
          <a:ln/>
        </p:spPr>
        <p:txBody>
          <a:bodyPr/>
          <a:lstStyle>
            <a:lvl1pPr>
              <a:defRPr/>
            </a:lvl1pPr>
          </a:lstStyle>
          <a:p>
            <a:pPr>
              <a:defRPr/>
            </a:pPr>
            <a:endParaRPr lang="fr-FR"/>
          </a:p>
        </p:txBody>
      </p:sp>
      <p:sp>
        <p:nvSpPr>
          <p:cNvPr id="6" name="Rectangle 10"/>
          <p:cNvSpPr>
            <a:spLocks noGrp="1" noChangeArrowheads="1"/>
          </p:cNvSpPr>
          <p:nvPr>
            <p:ph type="sldNum" sz="quarter" idx="12"/>
          </p:nvPr>
        </p:nvSpPr>
        <p:spPr>
          <a:ln/>
        </p:spPr>
        <p:txBody>
          <a:bodyPr/>
          <a:lstStyle>
            <a:lvl1pPr>
              <a:defRPr/>
            </a:lvl1pPr>
          </a:lstStyle>
          <a:p>
            <a:pPr>
              <a:defRPr/>
            </a:pPr>
            <a:fld id="{51FB7201-CFFE-43EF-94D8-B5F348BFBC7B}" type="slidenum">
              <a:rPr lang="fr-FR" altLang="fr-FR"/>
              <a:pPr>
                <a:defRPr/>
              </a:pPr>
              <a:t>‹N°›</a:t>
            </a:fld>
            <a:endParaRPr lang="fr-FR" altLang="fr-FR"/>
          </a:p>
        </p:txBody>
      </p:sp>
    </p:spTree>
    <p:extLst>
      <p:ext uri="{BB962C8B-B14F-4D97-AF65-F5344CB8AC3E}">
        <p14:creationId xmlns:p14="http://schemas.microsoft.com/office/powerpoint/2010/main" val="3669380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6413" y="301625"/>
            <a:ext cx="1827212" cy="5640388"/>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370013" y="301625"/>
            <a:ext cx="5334000" cy="564038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8"/>
          <p:cNvSpPr>
            <a:spLocks noGrp="1" noChangeArrowheads="1"/>
          </p:cNvSpPr>
          <p:nvPr>
            <p:ph type="dt" sz="half" idx="10"/>
          </p:nvPr>
        </p:nvSpPr>
        <p:spPr>
          <a:xfrm>
            <a:off x="1511579" y="6248400"/>
            <a:ext cx="1188213" cy="457200"/>
          </a:xfrm>
          <a:prstGeom prst="rect">
            <a:avLst/>
          </a:prstGeom>
          <a:ln/>
        </p:spPr>
        <p:txBody>
          <a:bodyPr/>
          <a:lstStyle>
            <a:lvl1pPr>
              <a:defRPr/>
            </a:lvl1pPr>
          </a:lstStyle>
          <a:p>
            <a:pPr>
              <a:defRPr/>
            </a:pPr>
            <a:fld id="{36BE5786-99EF-4F05-B1BD-ECD1038D5DF8}" type="datetime1">
              <a:rPr lang="fr-FR"/>
              <a:pPr>
                <a:defRPr/>
              </a:pPr>
              <a:t>04/03/2021</a:t>
            </a:fld>
            <a:endParaRPr lang="fr-FR"/>
          </a:p>
        </p:txBody>
      </p:sp>
      <p:sp>
        <p:nvSpPr>
          <p:cNvPr id="5" name="Rectangle 9"/>
          <p:cNvSpPr>
            <a:spLocks noGrp="1" noChangeArrowheads="1"/>
          </p:cNvSpPr>
          <p:nvPr>
            <p:ph type="ftr" sz="quarter" idx="11"/>
          </p:nvPr>
        </p:nvSpPr>
        <p:spPr>
          <a:xfrm>
            <a:off x="727075" y="6196807"/>
            <a:ext cx="5904656" cy="457200"/>
          </a:xfrm>
          <a:prstGeom prst="rect">
            <a:avLst/>
          </a:prstGeom>
          <a:ln/>
        </p:spPr>
        <p:txBody>
          <a:bodyPr/>
          <a:lstStyle>
            <a:lvl1pPr>
              <a:defRPr/>
            </a:lvl1pPr>
          </a:lstStyle>
          <a:p>
            <a:pPr>
              <a:defRPr/>
            </a:pPr>
            <a:endParaRPr lang="fr-FR"/>
          </a:p>
        </p:txBody>
      </p:sp>
      <p:sp>
        <p:nvSpPr>
          <p:cNvPr id="6" name="Rectangle 10"/>
          <p:cNvSpPr>
            <a:spLocks noGrp="1" noChangeArrowheads="1"/>
          </p:cNvSpPr>
          <p:nvPr>
            <p:ph type="sldNum" sz="quarter" idx="12"/>
          </p:nvPr>
        </p:nvSpPr>
        <p:spPr>
          <a:ln/>
        </p:spPr>
        <p:txBody>
          <a:bodyPr/>
          <a:lstStyle>
            <a:lvl1pPr>
              <a:defRPr/>
            </a:lvl1pPr>
          </a:lstStyle>
          <a:p>
            <a:pPr>
              <a:defRPr/>
            </a:pPr>
            <a:fld id="{92AF8BF4-2852-4E68-8ED4-AD6ED382138E}" type="slidenum">
              <a:rPr lang="fr-FR" altLang="fr-FR"/>
              <a:pPr>
                <a:defRPr/>
              </a:pPr>
              <a:t>‹N°›</a:t>
            </a:fld>
            <a:endParaRPr lang="fr-FR" altLang="fr-FR"/>
          </a:p>
        </p:txBody>
      </p:sp>
    </p:spTree>
    <p:extLst>
      <p:ext uri="{BB962C8B-B14F-4D97-AF65-F5344CB8AC3E}">
        <p14:creationId xmlns:p14="http://schemas.microsoft.com/office/powerpoint/2010/main" val="722877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6" name="Rectangle 12"/>
          <p:cNvSpPr>
            <a:spLocks noChangeArrowheads="1"/>
          </p:cNvSpPr>
          <p:nvPr userDrawn="1"/>
        </p:nvSpPr>
        <p:spPr bwMode="auto">
          <a:xfrm>
            <a:off x="2927350" y="115888"/>
            <a:ext cx="6048375" cy="338554"/>
          </a:xfrm>
          <a:prstGeom prst="rect">
            <a:avLst/>
          </a:prstGeom>
          <a:solidFill>
            <a:srgbClr val="FFFFCC"/>
          </a:solidFill>
          <a:ln w="9525">
            <a:solidFill>
              <a:srgbClr val="FF0000"/>
            </a:solidFill>
            <a:prstDash val="lgDash"/>
            <a:miter lim="800000"/>
            <a:headEnd/>
            <a:tailEnd/>
          </a:ln>
        </p:spPr>
        <p:txBody>
          <a:bodyPr>
            <a:spAutoFit/>
          </a:bodyPr>
          <a:lstStyle/>
          <a:p>
            <a:pPr eaLnBrk="1" hangingPunct="1"/>
            <a:r>
              <a:rPr lang="fr-FR" sz="1200" dirty="0" smtClean="0">
                <a:solidFill>
                  <a:srgbClr val="000099"/>
                </a:solidFill>
                <a:latin typeface="Comic Sans MS" pitchFamily="66" charset="0"/>
                <a:cs typeface="+mn-cs"/>
              </a:rPr>
              <a:t>                    </a:t>
            </a:r>
            <a:r>
              <a:rPr lang="fr-FR" sz="1600" b="1" dirty="0" smtClean="0">
                <a:solidFill>
                  <a:srgbClr val="000099"/>
                </a:solidFill>
                <a:latin typeface="Comic Sans MS" pitchFamily="66" charset="0"/>
                <a:cs typeface="+mn-cs"/>
              </a:rPr>
              <a:t>Les certifications complémentaires</a:t>
            </a:r>
            <a:endParaRPr lang="fr-FR" sz="1600" b="1" dirty="0">
              <a:solidFill>
                <a:srgbClr val="000099"/>
              </a:solidFill>
              <a:latin typeface="Comic Sans MS" pitchFamily="66" charset="0"/>
              <a:cs typeface="+mn-cs"/>
            </a:endParaRPr>
          </a:p>
        </p:txBody>
      </p:sp>
    </p:spTree>
    <p:extLst>
      <p:ext uri="{BB962C8B-B14F-4D97-AF65-F5344CB8AC3E}">
        <p14:creationId xmlns:p14="http://schemas.microsoft.com/office/powerpoint/2010/main" val="3727765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2916238" y="115888"/>
            <a:ext cx="6119812" cy="307975"/>
          </a:xfrm>
          <a:prstGeom prst="rect">
            <a:avLst/>
          </a:prstGeom>
          <a:solidFill>
            <a:srgbClr val="FFFFCC"/>
          </a:solidFill>
          <a:ln w="9525">
            <a:solidFill>
              <a:srgbClr val="FF0000"/>
            </a:solidFill>
            <a:prstDash val="lgDash"/>
            <a:miter lim="800000"/>
            <a:headEnd/>
            <a:tailEnd/>
          </a:ln>
        </p:spPr>
        <p:txBody>
          <a:bodyPr>
            <a:spAutoFit/>
          </a:bodyPr>
          <a:lstStyle/>
          <a:p>
            <a:pPr algn="ctr" eaLnBrk="1" hangingPunct="1"/>
            <a:r>
              <a:rPr lang="fr-FR" sz="1400" b="1" dirty="0" smtClean="0">
                <a:solidFill>
                  <a:srgbClr val="000099"/>
                </a:solidFill>
                <a:latin typeface="Comic Sans MS" pitchFamily="66" charset="0"/>
                <a:cs typeface="+mn-cs"/>
              </a:rPr>
              <a:t>REFERENTIEL DES ACTIVITES PROFESSIONNELLES</a:t>
            </a:r>
            <a:endParaRPr lang="fr-FR" sz="1400" b="1" dirty="0">
              <a:solidFill>
                <a:srgbClr val="000099"/>
              </a:solidFill>
              <a:latin typeface="Comic Sans MS" pitchFamily="66" charset="0"/>
              <a:cs typeface="+mn-cs"/>
            </a:endParaRPr>
          </a:p>
        </p:txBody>
      </p:sp>
      <p:sp>
        <p:nvSpPr>
          <p:cNvPr id="2" name="Titre 1"/>
          <p:cNvSpPr>
            <a:spLocks noGrp="1"/>
          </p:cNvSpPr>
          <p:nvPr>
            <p:ph type="title"/>
          </p:nvPr>
        </p:nvSpPr>
        <p:spPr>
          <a:xfrm>
            <a:off x="395536" y="620688"/>
            <a:ext cx="8229600" cy="1143000"/>
          </a:xfrm>
          <a:prstGeom prst="rect">
            <a:avLst/>
          </a:prstGeom>
        </p:spPr>
        <p:txBody>
          <a:bodyPr/>
          <a:lstStyle/>
          <a:p>
            <a:r>
              <a:rPr lang="fr-FR" dirty="0" smtClean="0"/>
              <a:t>Modifiez le style du titre</a:t>
            </a:r>
            <a:endParaRPr lang="fr-FR" dirty="0"/>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04748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2916238" y="115888"/>
            <a:ext cx="6119812" cy="307975"/>
          </a:xfrm>
          <a:prstGeom prst="rect">
            <a:avLst/>
          </a:prstGeom>
          <a:solidFill>
            <a:srgbClr val="FFFFCC"/>
          </a:solidFill>
          <a:ln w="9525">
            <a:solidFill>
              <a:srgbClr val="FF0000"/>
            </a:solidFill>
            <a:prstDash val="lgDash"/>
            <a:miter lim="800000"/>
            <a:headEnd/>
            <a:tailEnd/>
          </a:ln>
        </p:spPr>
        <p:txBody>
          <a:bodyPr>
            <a:spAutoFit/>
          </a:bodyPr>
          <a:lstStyle/>
          <a:p>
            <a:pPr eaLnBrk="1" hangingPunct="1"/>
            <a:r>
              <a:rPr lang="fr-FR" sz="1400">
                <a:solidFill>
                  <a:srgbClr val="000099"/>
                </a:solidFill>
                <a:latin typeface="Comic Sans MS" pitchFamily="66" charset="0"/>
                <a:cs typeface="+mn-cs"/>
              </a:rPr>
              <a:t>« </a:t>
            </a:r>
            <a:r>
              <a:rPr lang="fr-FR" sz="1400" b="1">
                <a:solidFill>
                  <a:srgbClr val="000099"/>
                </a:solidFill>
                <a:latin typeface="Comic Sans MS" pitchFamily="66" charset="0"/>
                <a:cs typeface="+mn-cs"/>
              </a:rPr>
              <a:t>On construit la rénovation de la filière MVA avec vous </a:t>
            </a:r>
            <a:r>
              <a:rPr lang="fr-FR" sz="1400">
                <a:solidFill>
                  <a:srgbClr val="000099"/>
                </a:solidFill>
                <a:latin typeface="Comic Sans MS" pitchFamily="66" charset="0"/>
                <a:cs typeface="+mn-cs"/>
              </a:rPr>
              <a:t>» </a:t>
            </a:r>
          </a:p>
        </p:txBody>
      </p:sp>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2767952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564685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108277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3651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2"/>
          <p:cNvSpPr>
            <a:spLocks noChangeArrowheads="1"/>
          </p:cNvSpPr>
          <p:nvPr userDrawn="1"/>
        </p:nvSpPr>
        <p:spPr bwMode="auto">
          <a:xfrm>
            <a:off x="2843808" y="115888"/>
            <a:ext cx="6048375" cy="276999"/>
          </a:xfrm>
          <a:prstGeom prst="rect">
            <a:avLst/>
          </a:prstGeom>
          <a:solidFill>
            <a:srgbClr val="FFFFCC"/>
          </a:solidFill>
          <a:ln w="9525">
            <a:solidFill>
              <a:srgbClr val="FF0000"/>
            </a:solidFill>
            <a:prstDash val="lgDash"/>
            <a:miter lim="800000"/>
            <a:headEnd/>
            <a:tailEnd/>
          </a:ln>
        </p:spPr>
        <p:txBody>
          <a:bodyPr>
            <a:spAutoFit/>
          </a:bodyPr>
          <a:lstStyle/>
          <a:p>
            <a:pPr eaLnBrk="1" hangingPunct="1"/>
            <a:r>
              <a:rPr lang="fr-FR" sz="1200" dirty="0" smtClean="0">
                <a:solidFill>
                  <a:srgbClr val="000099"/>
                </a:solidFill>
                <a:latin typeface="Comic Sans MS" pitchFamily="66" charset="0"/>
                <a:cs typeface="+mn-cs"/>
              </a:rPr>
              <a:t>                    «</a:t>
            </a:r>
            <a:r>
              <a:rPr lang="fr-FR" sz="1200" dirty="0">
                <a:solidFill>
                  <a:srgbClr val="000099"/>
                </a:solidFill>
                <a:latin typeface="Comic Sans MS" pitchFamily="66" charset="0"/>
                <a:cs typeface="+mn-cs"/>
              </a:rPr>
              <a:t> </a:t>
            </a:r>
            <a:r>
              <a:rPr lang="fr-FR" sz="1200" b="1" dirty="0" smtClean="0">
                <a:solidFill>
                  <a:srgbClr val="000099"/>
                </a:solidFill>
                <a:latin typeface="Comic Sans MS" pitchFamily="66" charset="0"/>
                <a:cs typeface="+mn-cs"/>
              </a:rPr>
              <a:t>Rénovation de la filière TRANSPORT FLUVIAL</a:t>
            </a:r>
            <a:r>
              <a:rPr lang="fr-FR" sz="1200" b="1" dirty="0">
                <a:solidFill>
                  <a:srgbClr val="000099"/>
                </a:solidFill>
                <a:latin typeface="Comic Sans MS" pitchFamily="66" charset="0"/>
                <a:cs typeface="+mn-cs"/>
              </a:rPr>
              <a:t> </a:t>
            </a:r>
            <a:r>
              <a:rPr lang="fr-FR" sz="1200" dirty="0">
                <a:solidFill>
                  <a:srgbClr val="000099"/>
                </a:solidFill>
                <a:latin typeface="Comic Sans MS" pitchFamily="66" charset="0"/>
                <a:cs typeface="+mn-cs"/>
              </a:rPr>
              <a:t>»</a:t>
            </a:r>
          </a:p>
        </p:txBody>
      </p:sp>
    </p:spTree>
    <p:extLst>
      <p:ext uri="{BB962C8B-B14F-4D97-AF65-F5344CB8AC3E}">
        <p14:creationId xmlns:p14="http://schemas.microsoft.com/office/powerpoint/2010/main" val="122496376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881219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727200" y="301625"/>
            <a:ext cx="6956425" cy="1143000"/>
          </a:xfrm>
          <a:prstGeom prst="rect">
            <a:avLst/>
          </a:prstGeom>
        </p:spPr>
        <p:txBody>
          <a:bodyPr/>
          <a:lstStyle/>
          <a:p>
            <a:r>
              <a:rPr lang="fr-FR" smtClean="0"/>
              <a:t>Modifiez le style du titre</a:t>
            </a:r>
            <a:endParaRPr lang="fr-FR" dirty="0"/>
          </a:p>
        </p:txBody>
      </p:sp>
      <p:sp>
        <p:nvSpPr>
          <p:cNvPr id="3" name="Espace réservé du contenu 2"/>
          <p:cNvSpPr>
            <a:spLocks noGrp="1"/>
          </p:cNvSpPr>
          <p:nvPr>
            <p:ph idx="1"/>
          </p:nvPr>
        </p:nvSpPr>
        <p:spPr>
          <a:xfrm>
            <a:off x="1370013" y="1628800"/>
            <a:ext cx="7313612" cy="4114800"/>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10"/>
          <p:cNvSpPr>
            <a:spLocks noGrp="1" noChangeArrowheads="1"/>
          </p:cNvSpPr>
          <p:nvPr>
            <p:ph type="sldNum" sz="quarter" idx="12"/>
          </p:nvPr>
        </p:nvSpPr>
        <p:spPr>
          <a:ln/>
        </p:spPr>
        <p:txBody>
          <a:bodyPr/>
          <a:lstStyle>
            <a:lvl1pPr>
              <a:defRPr/>
            </a:lvl1pPr>
          </a:lstStyle>
          <a:p>
            <a:pPr>
              <a:defRPr/>
            </a:pPr>
            <a:fld id="{7ED849AA-1D7F-4E38-AA57-84D5B74C696B}" type="slidenum">
              <a:rPr lang="fr-FR" altLang="fr-FR"/>
              <a:pPr>
                <a:defRPr/>
              </a:pPr>
              <a:t>‹N°›</a:t>
            </a:fld>
            <a:endParaRPr lang="fr-FR" altLang="fr-FR"/>
          </a:p>
        </p:txBody>
      </p:sp>
    </p:spTree>
    <p:extLst>
      <p:ext uri="{BB962C8B-B14F-4D97-AF65-F5344CB8AC3E}">
        <p14:creationId xmlns:p14="http://schemas.microsoft.com/office/powerpoint/2010/main" val="778581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2879012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78878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2156151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457200" y="6245225"/>
            <a:ext cx="2133600" cy="476250"/>
          </a:xfrm>
          <a:prstGeom prst="rect">
            <a:avLst/>
          </a:prstGeom>
        </p:spPr>
        <p:txBody>
          <a:bodyPr/>
          <a:lstStyle>
            <a:lvl1pPr>
              <a:defRPr/>
            </a:lvl1pPr>
          </a:lstStyle>
          <a:p>
            <a:pPr eaLnBrk="1" hangingPunct="1">
              <a:defRPr/>
            </a:pPr>
            <a:endParaRPr lang="fr-FR" sz="1400">
              <a:solidFill>
                <a:srgbClr val="000000"/>
              </a:solidFill>
              <a:latin typeface="Comic Sans MS" pitchFamily="66" charset="0"/>
              <a:cs typeface="+mn-cs"/>
            </a:endParaRPr>
          </a:p>
        </p:txBody>
      </p:sp>
      <p:sp>
        <p:nvSpPr>
          <p:cNvPr id="4" name="Espace réservé du pied de page 3"/>
          <p:cNvSpPr>
            <a:spLocks noGrp="1"/>
          </p:cNvSpPr>
          <p:nvPr>
            <p:ph type="ftr" sz="quarter" idx="11"/>
          </p:nvPr>
        </p:nvSpPr>
        <p:spPr>
          <a:xfrm>
            <a:off x="3124200" y="6245225"/>
            <a:ext cx="2895600" cy="476250"/>
          </a:xfrm>
          <a:prstGeom prst="rect">
            <a:avLst/>
          </a:prstGeom>
        </p:spPr>
        <p:txBody>
          <a:bodyPr/>
          <a:lstStyle>
            <a:lvl1pPr>
              <a:defRPr/>
            </a:lvl1pPr>
          </a:lstStyle>
          <a:p>
            <a:pPr eaLnBrk="1" hangingPunct="1">
              <a:defRPr/>
            </a:pPr>
            <a:endParaRPr lang="fr-FR" sz="1400">
              <a:solidFill>
                <a:srgbClr val="000000"/>
              </a:solidFill>
              <a:latin typeface="Comic Sans MS" pitchFamily="66" charset="0"/>
              <a:cs typeface="+mn-cs"/>
            </a:endParaRPr>
          </a:p>
        </p:txBody>
      </p:sp>
      <p:sp>
        <p:nvSpPr>
          <p:cNvPr id="5" name="Espace réservé du numéro de diapositive 4"/>
          <p:cNvSpPr>
            <a:spLocks noGrp="1"/>
          </p:cNvSpPr>
          <p:nvPr>
            <p:ph type="sldNum" sz="quarter" idx="12"/>
          </p:nvPr>
        </p:nvSpPr>
        <p:spPr>
          <a:xfrm>
            <a:off x="6553200" y="6245225"/>
            <a:ext cx="2133600" cy="476250"/>
          </a:xfrm>
          <a:prstGeom prst="rect">
            <a:avLst/>
          </a:prstGeom>
        </p:spPr>
        <p:txBody>
          <a:bodyPr/>
          <a:lstStyle>
            <a:lvl1pPr>
              <a:defRPr/>
            </a:lvl1pPr>
          </a:lstStyle>
          <a:p>
            <a:pPr eaLnBrk="1" hangingPunct="1">
              <a:defRPr/>
            </a:pPr>
            <a:fld id="{BB3A5948-0193-4FB2-9004-4F7B15180ED8}" type="slidenum">
              <a:rPr lang="fr-FR" sz="1400">
                <a:solidFill>
                  <a:srgbClr val="000000"/>
                </a:solidFill>
                <a:latin typeface="Comic Sans MS" pitchFamily="66" charset="0"/>
                <a:cs typeface="+mn-cs"/>
              </a:rPr>
              <a:pPr eaLnBrk="1" hangingPunct="1">
                <a:defRPr/>
              </a:pPr>
              <a:t>‹N°›</a:t>
            </a:fld>
            <a:endParaRPr lang="fr-FR" sz="1400">
              <a:solidFill>
                <a:srgbClr val="000000"/>
              </a:solidFill>
              <a:latin typeface="Comic Sans MS" pitchFamily="66" charset="0"/>
              <a:cs typeface="+mn-cs"/>
            </a:endParaRPr>
          </a:p>
        </p:txBody>
      </p:sp>
    </p:spTree>
    <p:extLst>
      <p:ext uri="{BB962C8B-B14F-4D97-AF65-F5344CB8AC3E}">
        <p14:creationId xmlns:p14="http://schemas.microsoft.com/office/powerpoint/2010/main" val="1932143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48200" y="3938588"/>
            <a:ext cx="4038600" cy="2187575"/>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e la date 5"/>
          <p:cNvSpPr>
            <a:spLocks noGrp="1"/>
          </p:cNvSpPr>
          <p:nvPr>
            <p:ph type="dt" sz="half" idx="10"/>
          </p:nvPr>
        </p:nvSpPr>
        <p:spPr>
          <a:xfrm>
            <a:off x="457200" y="6245225"/>
            <a:ext cx="2133600" cy="476250"/>
          </a:xfrm>
          <a:prstGeom prst="rect">
            <a:avLst/>
          </a:prstGeom>
        </p:spPr>
        <p:txBody>
          <a:bodyPr/>
          <a:lstStyle>
            <a:lvl1pPr>
              <a:defRPr/>
            </a:lvl1pPr>
          </a:lstStyle>
          <a:p>
            <a:pPr eaLnBrk="1" hangingPunct="1">
              <a:defRPr/>
            </a:pPr>
            <a:endParaRPr lang="fr-FR" sz="1400">
              <a:solidFill>
                <a:srgbClr val="000000"/>
              </a:solidFill>
              <a:latin typeface="Comic Sans MS" pitchFamily="66" charset="0"/>
              <a:cs typeface="+mn-cs"/>
            </a:endParaRPr>
          </a:p>
        </p:txBody>
      </p:sp>
      <p:sp>
        <p:nvSpPr>
          <p:cNvPr id="7" name="Espace réservé du pied de page 6"/>
          <p:cNvSpPr>
            <a:spLocks noGrp="1"/>
          </p:cNvSpPr>
          <p:nvPr>
            <p:ph type="ftr" sz="quarter" idx="11"/>
          </p:nvPr>
        </p:nvSpPr>
        <p:spPr>
          <a:xfrm>
            <a:off x="3124200" y="6245225"/>
            <a:ext cx="2895600" cy="476250"/>
          </a:xfrm>
          <a:prstGeom prst="rect">
            <a:avLst/>
          </a:prstGeom>
        </p:spPr>
        <p:txBody>
          <a:bodyPr/>
          <a:lstStyle>
            <a:lvl1pPr>
              <a:defRPr/>
            </a:lvl1pPr>
          </a:lstStyle>
          <a:p>
            <a:pPr eaLnBrk="1" hangingPunct="1">
              <a:defRPr/>
            </a:pPr>
            <a:endParaRPr lang="fr-FR" sz="1400">
              <a:solidFill>
                <a:srgbClr val="000000"/>
              </a:solidFill>
              <a:latin typeface="Comic Sans MS" pitchFamily="66" charset="0"/>
              <a:cs typeface="+mn-cs"/>
            </a:endParaRPr>
          </a:p>
        </p:txBody>
      </p:sp>
      <p:sp>
        <p:nvSpPr>
          <p:cNvPr id="8" name="Espace réservé du numéro de diapositive 7"/>
          <p:cNvSpPr>
            <a:spLocks noGrp="1"/>
          </p:cNvSpPr>
          <p:nvPr>
            <p:ph type="sldNum" sz="quarter" idx="12"/>
          </p:nvPr>
        </p:nvSpPr>
        <p:spPr>
          <a:xfrm>
            <a:off x="6553200" y="6245225"/>
            <a:ext cx="2133600" cy="476250"/>
          </a:xfrm>
          <a:prstGeom prst="rect">
            <a:avLst/>
          </a:prstGeom>
        </p:spPr>
        <p:txBody>
          <a:bodyPr/>
          <a:lstStyle>
            <a:lvl1pPr>
              <a:defRPr/>
            </a:lvl1pPr>
          </a:lstStyle>
          <a:p>
            <a:pPr eaLnBrk="1" hangingPunct="1">
              <a:defRPr/>
            </a:pPr>
            <a:fld id="{47BC2394-640E-4D9B-B2DE-6333B4C3226B}" type="slidenum">
              <a:rPr lang="fr-FR" sz="1400">
                <a:solidFill>
                  <a:srgbClr val="000000"/>
                </a:solidFill>
                <a:latin typeface="Comic Sans MS" pitchFamily="66" charset="0"/>
                <a:cs typeface="+mn-cs"/>
              </a:rPr>
              <a:pPr eaLnBrk="1" hangingPunct="1">
                <a:defRPr/>
              </a:pPr>
              <a:t>‹N°›</a:t>
            </a:fld>
            <a:endParaRPr lang="fr-FR" sz="1400">
              <a:solidFill>
                <a:srgbClr val="000000"/>
              </a:solidFill>
              <a:latin typeface="Comic Sans MS" pitchFamily="66" charset="0"/>
              <a:cs typeface="+mn-cs"/>
            </a:endParaRPr>
          </a:p>
        </p:txBody>
      </p:sp>
    </p:spTree>
    <p:extLst>
      <p:ext uri="{BB962C8B-B14F-4D97-AF65-F5344CB8AC3E}">
        <p14:creationId xmlns:p14="http://schemas.microsoft.com/office/powerpoint/2010/main" val="3384466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cSld name="1_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fontAlgn="auto" hangingPunct="1">
                <a:spcBef>
                  <a:spcPts val="0"/>
                </a:spcBef>
                <a:spcAft>
                  <a:spcPts val="0"/>
                </a:spcAft>
                <a:defRPr/>
              </a:pPr>
              <a:endParaRPr kumimoji="1" lang="fr-FR" sz="2400">
                <a:solidFill>
                  <a:srgbClr val="000000"/>
                </a:solidFill>
                <a:latin typeface="Times New Roman" pitchFamily="18" charset="0"/>
                <a:cs typeface="+mn-cs"/>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fontAlgn="auto" hangingPunct="1">
                <a:spcBef>
                  <a:spcPts val="0"/>
                </a:spcBef>
                <a:spcAft>
                  <a:spcPts val="0"/>
                </a:spcAft>
                <a:defRPr/>
              </a:pPr>
              <a:endParaRPr kumimoji="1" lang="fr-FR" sz="2400">
                <a:solidFill>
                  <a:srgbClr val="000000"/>
                </a:solidFill>
                <a:latin typeface="Times New Roman" pitchFamily="18" charset="0"/>
                <a:cs typeface="+mn-cs"/>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1" fontAlgn="auto" hangingPunct="1">
                <a:spcBef>
                  <a:spcPts val="0"/>
                </a:spcBef>
                <a:spcAft>
                  <a:spcPts val="0"/>
                </a:spcAft>
                <a:defRPr/>
              </a:pPr>
              <a:endParaRPr lang="fr-FR">
                <a:solidFill>
                  <a:srgbClr val="000000"/>
                </a:solidFill>
                <a:latin typeface="Arial"/>
                <a:cs typeface="+mn-cs"/>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1" fontAlgn="auto" hangingPunct="1">
                <a:spcBef>
                  <a:spcPts val="0"/>
                </a:spcBef>
                <a:spcAft>
                  <a:spcPts val="0"/>
                </a:spcAft>
                <a:defRPr/>
              </a:pPr>
              <a:endParaRPr lang="fr-FR">
                <a:solidFill>
                  <a:srgbClr val="000000"/>
                </a:solidFill>
                <a:latin typeface="Arial"/>
                <a:cs typeface="+mn-cs"/>
              </a:endParaRPr>
            </a:p>
          </p:txBody>
        </p:sp>
      </p:grpSp>
      <p:sp>
        <p:nvSpPr>
          <p:cNvPr id="23560" name="Rectangle 8"/>
          <p:cNvSpPr>
            <a:spLocks noGrp="1" noChangeArrowheads="1"/>
          </p:cNvSpPr>
          <p:nvPr>
            <p:ph type="subTitle" idx="1"/>
          </p:nvPr>
        </p:nvSpPr>
        <p:spPr>
          <a:xfrm>
            <a:off x="4673600" y="2927350"/>
            <a:ext cx="4013200" cy="1822450"/>
          </a:xfrm>
          <a:prstGeom prst="rect">
            <a:avLst/>
          </a:prstGeom>
        </p:spPr>
        <p:txBody>
          <a:bodyPr anchor="b"/>
          <a:lstStyle>
            <a:lvl1pPr marL="0" indent="0">
              <a:buFont typeface="Wingdings" pitchFamily="2" charset="2"/>
              <a:buNone/>
              <a:defRPr>
                <a:solidFill>
                  <a:schemeClr val="tx2"/>
                </a:solidFill>
              </a:defRPr>
            </a:lvl1pPr>
          </a:lstStyle>
          <a:p>
            <a:r>
              <a:rPr lang="fr-FR"/>
              <a:t>Cliquez pour modifier le style des sous-titres du masque</a:t>
            </a:r>
          </a:p>
        </p:txBody>
      </p:sp>
      <p:sp>
        <p:nvSpPr>
          <p:cNvPr id="2356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r-FR"/>
              <a:t>Cliquez pour modifier le style du titre</a:t>
            </a:r>
          </a:p>
        </p:txBody>
      </p:sp>
      <p:sp>
        <p:nvSpPr>
          <p:cNvPr id="10" name="Espace réservé de la date 9"/>
          <p:cNvSpPr>
            <a:spLocks noGrp="1" noChangeArrowheads="1"/>
          </p:cNvSpPr>
          <p:nvPr>
            <p:ph type="dt" sz="quarter" idx="10"/>
          </p:nvPr>
        </p:nvSpPr>
        <p:spPr>
          <a:xfrm>
            <a:off x="2438400" y="6248400"/>
            <a:ext cx="2130425" cy="474663"/>
          </a:xfrm>
          <a:prstGeom prst="rect">
            <a:avLst/>
          </a:prstGeom>
        </p:spPr>
        <p:txBody>
          <a:bodyPr/>
          <a:lstStyle>
            <a:lvl1pPr>
              <a:defRPr>
                <a:solidFill>
                  <a:schemeClr val="bg1"/>
                </a:solidFill>
              </a:defRPr>
            </a:lvl1pPr>
          </a:lstStyle>
          <a:p>
            <a:pPr eaLnBrk="1" fontAlgn="auto" hangingPunct="1">
              <a:spcBef>
                <a:spcPts val="0"/>
              </a:spcBef>
              <a:spcAft>
                <a:spcPts val="0"/>
              </a:spcAft>
              <a:defRPr/>
            </a:pPr>
            <a:endParaRPr lang="fr-FR">
              <a:solidFill>
                <a:srgbClr val="FFFFFF"/>
              </a:solidFill>
              <a:latin typeface="Arial"/>
              <a:cs typeface="+mn-cs"/>
            </a:endParaRPr>
          </a:p>
        </p:txBody>
      </p:sp>
      <p:sp>
        <p:nvSpPr>
          <p:cNvPr id="11" name="Espace réservé du pied de page 10"/>
          <p:cNvSpPr>
            <a:spLocks noGrp="1" noChangeArrowheads="1"/>
          </p:cNvSpPr>
          <p:nvPr>
            <p:ph type="ftr" sz="quarter" idx="11"/>
          </p:nvPr>
        </p:nvSpPr>
        <p:spPr>
          <a:xfrm>
            <a:off x="5791200" y="6248400"/>
            <a:ext cx="2897188" cy="474663"/>
          </a:xfrm>
          <a:prstGeom prst="rect">
            <a:avLst/>
          </a:prstGeom>
        </p:spPr>
        <p:txBody>
          <a:bodyPr/>
          <a:lstStyle>
            <a:lvl1pPr algn="r">
              <a:defRPr/>
            </a:lvl1pPr>
          </a:lstStyle>
          <a:p>
            <a:pPr eaLnBrk="1" fontAlgn="auto" hangingPunct="1">
              <a:spcBef>
                <a:spcPts val="0"/>
              </a:spcBef>
              <a:spcAft>
                <a:spcPts val="0"/>
              </a:spcAft>
              <a:defRPr/>
            </a:pPr>
            <a:endParaRPr lang="fr-FR">
              <a:solidFill>
                <a:srgbClr val="000000"/>
              </a:solidFill>
              <a:latin typeface="Arial"/>
              <a:cs typeface="+mn-cs"/>
            </a:endParaRPr>
          </a:p>
        </p:txBody>
      </p:sp>
      <p:sp>
        <p:nvSpPr>
          <p:cNvPr id="12" name="Espace réservé du numéro de diapositive 11"/>
          <p:cNvSpPr>
            <a:spLocks noGrp="1" noChangeArrowheads="1"/>
          </p:cNvSpPr>
          <p:nvPr>
            <p:ph type="sldNum" sz="quarter" idx="12"/>
          </p:nvPr>
        </p:nvSpPr>
        <p:spPr>
          <a:xfrm>
            <a:off x="76200" y="6248400"/>
            <a:ext cx="587375" cy="488950"/>
          </a:xfrm>
          <a:prstGeom prst="rect">
            <a:avLst/>
          </a:prstGeom>
        </p:spPr>
        <p:txBody>
          <a:bodyPr anchorCtr="0"/>
          <a:lstStyle>
            <a:lvl1pPr>
              <a:defRPr/>
            </a:lvl1pPr>
          </a:lstStyle>
          <a:p>
            <a:pPr eaLnBrk="1" fontAlgn="auto" hangingPunct="1">
              <a:spcBef>
                <a:spcPts val="0"/>
              </a:spcBef>
              <a:spcAft>
                <a:spcPts val="0"/>
              </a:spcAft>
              <a:defRPr/>
            </a:pPr>
            <a:fld id="{AB71AAD7-A2D7-4C34-9097-34215E4644EC}" type="slidenum">
              <a:rPr lang="fr-FR">
                <a:solidFill>
                  <a:srgbClr val="000000"/>
                </a:solidFill>
                <a:latin typeface="Arial"/>
                <a:cs typeface="+mn-cs"/>
              </a:rPr>
              <a:pPr eaLnBrk="1" fontAlgn="auto" hangingPunct="1">
                <a:spcBef>
                  <a:spcPts val="0"/>
                </a:spcBef>
                <a:spcAft>
                  <a:spcPts val="0"/>
                </a:spcAft>
                <a:defRPr/>
              </a:pPr>
              <a:t>‹N°›</a:t>
            </a:fld>
            <a:endParaRPr lang="fr-FR">
              <a:solidFill>
                <a:srgbClr val="000000"/>
              </a:solidFill>
              <a:latin typeface="Arial"/>
              <a:cs typeface="+mn-cs"/>
            </a:endParaRPr>
          </a:p>
        </p:txBody>
      </p:sp>
    </p:spTree>
    <p:extLst>
      <p:ext uri="{BB962C8B-B14F-4D97-AF65-F5344CB8AC3E}">
        <p14:creationId xmlns:p14="http://schemas.microsoft.com/office/powerpoint/2010/main" val="41201211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1_Titre seul">
    <p:spTree>
      <p:nvGrpSpPr>
        <p:cNvPr id="1" name=""/>
        <p:cNvGrpSpPr/>
        <p:nvPr/>
      </p:nvGrpSpPr>
      <p:grpSpPr>
        <a:xfrm>
          <a:off x="0" y="0"/>
          <a:ext cx="0" cy="0"/>
          <a:chOff x="0" y="0"/>
          <a:chExt cx="0" cy="0"/>
        </a:xfrm>
      </p:grpSpPr>
      <p:sp>
        <p:nvSpPr>
          <p:cNvPr id="2" name="Titre 1"/>
          <p:cNvSpPr>
            <a:spLocks noGrp="1"/>
          </p:cNvSpPr>
          <p:nvPr>
            <p:ph type="title"/>
          </p:nvPr>
        </p:nvSpPr>
        <p:spPr>
          <a:xfrm>
            <a:off x="762000" y="762000"/>
            <a:ext cx="7924800" cy="1143000"/>
          </a:xfrm>
          <a:prstGeom prst="roundRect">
            <a:avLst>
              <a:gd name="adj" fmla="val 21667"/>
            </a:avLst>
          </a:prstGeom>
        </p:spPr>
        <p:txBody>
          <a:bodyPr/>
          <a:lstStyle/>
          <a:p>
            <a:r>
              <a:rPr lang="fr-FR" smtClean="0"/>
              <a:t>Cliquez pour modifier le style du titre</a:t>
            </a:r>
            <a:endParaRPr lang="fr-FR"/>
          </a:p>
        </p:txBody>
      </p:sp>
      <p:sp>
        <p:nvSpPr>
          <p:cNvPr id="3" name="Rectangle 11"/>
          <p:cNvSpPr>
            <a:spLocks noGrp="1" noChangeArrowheads="1"/>
          </p:cNvSpPr>
          <p:nvPr>
            <p:ph type="dt" sz="half" idx="10"/>
          </p:nvPr>
        </p:nvSpPr>
        <p:spPr>
          <a:xfrm>
            <a:off x="2438400" y="6248400"/>
            <a:ext cx="2130425" cy="474663"/>
          </a:xfrm>
          <a:prstGeom prst="rect">
            <a:avLst/>
          </a:prstGeom>
          <a:ln/>
        </p:spPr>
        <p:txBody>
          <a:bodyPr/>
          <a:lstStyle>
            <a:lvl1pPr>
              <a:defRPr/>
            </a:lvl1pPr>
          </a:lstStyle>
          <a:p>
            <a:pPr eaLnBrk="1" fontAlgn="auto" hangingPunct="1">
              <a:spcBef>
                <a:spcPts val="0"/>
              </a:spcBef>
              <a:spcAft>
                <a:spcPts val="0"/>
              </a:spcAft>
              <a:defRPr/>
            </a:pPr>
            <a:endParaRPr lang="fr-FR">
              <a:solidFill>
                <a:srgbClr val="000000"/>
              </a:solidFill>
              <a:latin typeface="Arial"/>
              <a:cs typeface="+mn-cs"/>
            </a:endParaRPr>
          </a:p>
        </p:txBody>
      </p:sp>
      <p:sp>
        <p:nvSpPr>
          <p:cNvPr id="4" name="Rectangle 12"/>
          <p:cNvSpPr>
            <a:spLocks noGrp="1" noChangeArrowheads="1"/>
          </p:cNvSpPr>
          <p:nvPr>
            <p:ph type="ftr" sz="quarter" idx="11"/>
          </p:nvPr>
        </p:nvSpPr>
        <p:spPr>
          <a:xfrm>
            <a:off x="5791200" y="6248400"/>
            <a:ext cx="2897188" cy="474663"/>
          </a:xfrm>
          <a:prstGeom prst="rect">
            <a:avLst/>
          </a:prstGeom>
          <a:ln/>
        </p:spPr>
        <p:txBody>
          <a:bodyPr/>
          <a:lstStyle>
            <a:lvl1pPr>
              <a:defRPr/>
            </a:lvl1pPr>
          </a:lstStyle>
          <a:p>
            <a:pPr eaLnBrk="1" fontAlgn="auto" hangingPunct="1">
              <a:spcBef>
                <a:spcPts val="0"/>
              </a:spcBef>
              <a:spcAft>
                <a:spcPts val="0"/>
              </a:spcAft>
              <a:defRPr/>
            </a:pPr>
            <a:endParaRPr lang="fr-FR">
              <a:solidFill>
                <a:srgbClr val="000000"/>
              </a:solidFill>
              <a:latin typeface="Arial"/>
              <a:cs typeface="+mn-cs"/>
            </a:endParaRPr>
          </a:p>
        </p:txBody>
      </p:sp>
      <p:sp>
        <p:nvSpPr>
          <p:cNvPr id="5" name="Rectangle 13"/>
          <p:cNvSpPr>
            <a:spLocks noGrp="1" noChangeArrowheads="1"/>
          </p:cNvSpPr>
          <p:nvPr>
            <p:ph type="sldNum" sz="quarter" idx="12"/>
          </p:nvPr>
        </p:nvSpPr>
        <p:spPr>
          <a:xfrm>
            <a:off x="84138" y="6242050"/>
            <a:ext cx="587375" cy="488950"/>
          </a:xfrm>
          <a:prstGeom prst="rect">
            <a:avLst/>
          </a:prstGeom>
          <a:ln/>
        </p:spPr>
        <p:txBody>
          <a:bodyPr/>
          <a:lstStyle>
            <a:lvl1pPr>
              <a:defRPr/>
            </a:lvl1pPr>
          </a:lstStyle>
          <a:p>
            <a:pPr eaLnBrk="1" fontAlgn="auto" hangingPunct="1">
              <a:spcBef>
                <a:spcPts val="0"/>
              </a:spcBef>
              <a:spcAft>
                <a:spcPts val="0"/>
              </a:spcAft>
              <a:defRPr/>
            </a:pPr>
            <a:fld id="{C1C38CE6-765F-48D7-A00A-FB744B5D50A2}" type="slidenum">
              <a:rPr lang="fr-FR">
                <a:solidFill>
                  <a:srgbClr val="000000"/>
                </a:solidFill>
                <a:latin typeface="Arial"/>
                <a:cs typeface="+mn-cs"/>
              </a:rPr>
              <a:pPr eaLnBrk="1" fontAlgn="auto" hangingPunct="1">
                <a:spcBef>
                  <a:spcPts val="0"/>
                </a:spcBef>
                <a:spcAft>
                  <a:spcPts val="0"/>
                </a:spcAft>
                <a:defRPr/>
              </a:pPr>
              <a:t>‹N°›</a:t>
            </a:fld>
            <a:endParaRPr lang="fr-FR">
              <a:solidFill>
                <a:srgbClr val="000000"/>
              </a:solidFill>
              <a:latin typeface="Arial"/>
              <a:cs typeface="+mn-cs"/>
            </a:endParaRPr>
          </a:p>
        </p:txBody>
      </p:sp>
    </p:spTree>
    <p:extLst>
      <p:ext uri="{BB962C8B-B14F-4D97-AF65-F5344CB8AC3E}">
        <p14:creationId xmlns:p14="http://schemas.microsoft.com/office/powerpoint/2010/main" val="363297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6" name="Rectangle 10"/>
          <p:cNvSpPr>
            <a:spLocks noGrp="1" noChangeArrowheads="1"/>
          </p:cNvSpPr>
          <p:nvPr>
            <p:ph type="sldNum" sz="quarter" idx="12"/>
          </p:nvPr>
        </p:nvSpPr>
        <p:spPr>
          <a:ln/>
        </p:spPr>
        <p:txBody>
          <a:bodyPr/>
          <a:lstStyle>
            <a:lvl1pPr>
              <a:defRPr/>
            </a:lvl1pPr>
          </a:lstStyle>
          <a:p>
            <a:pPr>
              <a:defRPr/>
            </a:pPr>
            <a:fld id="{9BC04219-F6AB-445A-B373-C3572E9C1608}" type="slidenum">
              <a:rPr lang="fr-FR" altLang="fr-FR"/>
              <a:pPr>
                <a:defRPr/>
              </a:pPr>
              <a:t>‹N°›</a:t>
            </a:fld>
            <a:endParaRPr lang="fr-FR" altLang="fr-FR"/>
          </a:p>
        </p:txBody>
      </p:sp>
    </p:spTree>
    <p:extLst>
      <p:ext uri="{BB962C8B-B14F-4D97-AF65-F5344CB8AC3E}">
        <p14:creationId xmlns:p14="http://schemas.microsoft.com/office/powerpoint/2010/main" val="405136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727200" y="301625"/>
            <a:ext cx="6956425"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1370013" y="1827213"/>
            <a:ext cx="3579812"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02225" y="1827213"/>
            <a:ext cx="35814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8"/>
          <p:cNvSpPr>
            <a:spLocks noGrp="1" noChangeArrowheads="1"/>
          </p:cNvSpPr>
          <p:nvPr>
            <p:ph type="dt" sz="half" idx="10"/>
          </p:nvPr>
        </p:nvSpPr>
        <p:spPr>
          <a:xfrm>
            <a:off x="1511579" y="6248400"/>
            <a:ext cx="1188213" cy="457200"/>
          </a:xfrm>
          <a:prstGeom prst="rect">
            <a:avLst/>
          </a:prstGeom>
          <a:ln/>
        </p:spPr>
        <p:txBody>
          <a:bodyPr/>
          <a:lstStyle>
            <a:lvl1pPr>
              <a:defRPr/>
            </a:lvl1pPr>
          </a:lstStyle>
          <a:p>
            <a:pPr>
              <a:defRPr/>
            </a:pPr>
            <a:endParaRPr lang="fr-FR" dirty="0"/>
          </a:p>
        </p:txBody>
      </p:sp>
      <p:sp>
        <p:nvSpPr>
          <p:cNvPr id="7" name="Rectangle 10"/>
          <p:cNvSpPr>
            <a:spLocks noGrp="1" noChangeArrowheads="1"/>
          </p:cNvSpPr>
          <p:nvPr>
            <p:ph type="sldNum" sz="quarter" idx="12"/>
          </p:nvPr>
        </p:nvSpPr>
        <p:spPr>
          <a:ln/>
        </p:spPr>
        <p:txBody>
          <a:bodyPr/>
          <a:lstStyle>
            <a:lvl1pPr>
              <a:defRPr/>
            </a:lvl1pPr>
          </a:lstStyle>
          <a:p>
            <a:pPr>
              <a:defRPr/>
            </a:pPr>
            <a:fld id="{906E24C5-FE9B-4AFC-8F69-ED2CE9562102}" type="slidenum">
              <a:rPr lang="fr-FR" altLang="fr-FR"/>
              <a:pPr>
                <a:defRPr/>
              </a:pPr>
              <a:t>‹N°›</a:t>
            </a:fld>
            <a:endParaRPr lang="fr-FR" altLang="fr-FR"/>
          </a:p>
        </p:txBody>
      </p:sp>
    </p:spTree>
    <p:extLst>
      <p:ext uri="{BB962C8B-B14F-4D97-AF65-F5344CB8AC3E}">
        <p14:creationId xmlns:p14="http://schemas.microsoft.com/office/powerpoint/2010/main" val="194788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Rectangle 9"/>
          <p:cNvSpPr>
            <a:spLocks noGrp="1" noChangeArrowheads="1"/>
          </p:cNvSpPr>
          <p:nvPr>
            <p:ph type="ftr" sz="quarter" idx="11"/>
          </p:nvPr>
        </p:nvSpPr>
        <p:spPr>
          <a:xfrm>
            <a:off x="727075" y="6196807"/>
            <a:ext cx="5904656" cy="457200"/>
          </a:xfrm>
          <a:prstGeom prst="rect">
            <a:avLst/>
          </a:prstGeom>
          <a:ln/>
        </p:spPr>
        <p:txBody>
          <a:bodyPr/>
          <a:lstStyle>
            <a:lvl1pPr>
              <a:defRPr/>
            </a:lvl1pPr>
          </a:lstStyle>
          <a:p>
            <a:pPr>
              <a:defRPr/>
            </a:pPr>
            <a:endParaRPr lang="fr-FR" dirty="0"/>
          </a:p>
        </p:txBody>
      </p:sp>
      <p:sp>
        <p:nvSpPr>
          <p:cNvPr id="9" name="Rectangle 10"/>
          <p:cNvSpPr>
            <a:spLocks noGrp="1" noChangeArrowheads="1"/>
          </p:cNvSpPr>
          <p:nvPr>
            <p:ph type="sldNum" sz="quarter" idx="12"/>
          </p:nvPr>
        </p:nvSpPr>
        <p:spPr>
          <a:ln/>
        </p:spPr>
        <p:txBody>
          <a:bodyPr/>
          <a:lstStyle>
            <a:lvl1pPr>
              <a:defRPr/>
            </a:lvl1pPr>
          </a:lstStyle>
          <a:p>
            <a:pPr>
              <a:defRPr/>
            </a:pPr>
            <a:fld id="{07BE4CC2-FCD4-4C11-9D0C-E8295DBDCC7E}" type="slidenum">
              <a:rPr lang="fr-FR" altLang="fr-FR"/>
              <a:pPr>
                <a:defRPr/>
              </a:pPr>
              <a:t>‹N°›</a:t>
            </a:fld>
            <a:endParaRPr lang="fr-FR" altLang="fr-FR"/>
          </a:p>
        </p:txBody>
      </p:sp>
    </p:spTree>
    <p:extLst>
      <p:ext uri="{BB962C8B-B14F-4D97-AF65-F5344CB8AC3E}">
        <p14:creationId xmlns:p14="http://schemas.microsoft.com/office/powerpoint/2010/main" val="247331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727200" y="301625"/>
            <a:ext cx="6956425" cy="1143000"/>
          </a:xfrm>
          <a:prstGeom prst="rect">
            <a:avLst/>
          </a:prstGeom>
        </p:spPr>
        <p:txBody>
          <a:bodyPr/>
          <a:lstStyle/>
          <a:p>
            <a:r>
              <a:rPr lang="fr-FR" smtClean="0"/>
              <a:t>Modifiez le style du titre</a:t>
            </a:r>
            <a:endParaRPr lang="fr-FR"/>
          </a:p>
        </p:txBody>
      </p:sp>
      <p:sp>
        <p:nvSpPr>
          <p:cNvPr id="3" name="Rectangle 8"/>
          <p:cNvSpPr>
            <a:spLocks noGrp="1" noChangeArrowheads="1"/>
          </p:cNvSpPr>
          <p:nvPr>
            <p:ph type="dt" sz="half" idx="10"/>
          </p:nvPr>
        </p:nvSpPr>
        <p:spPr>
          <a:xfrm>
            <a:off x="1511579" y="6248400"/>
            <a:ext cx="1188213" cy="457200"/>
          </a:xfrm>
          <a:prstGeom prst="rect">
            <a:avLst/>
          </a:prstGeom>
          <a:ln/>
        </p:spPr>
        <p:txBody>
          <a:bodyPr/>
          <a:lstStyle>
            <a:lvl1pPr>
              <a:defRPr/>
            </a:lvl1pPr>
          </a:lstStyle>
          <a:p>
            <a:pPr>
              <a:defRPr/>
            </a:pPr>
            <a:fld id="{9B294FE4-4A7A-4384-8A7C-E739620E242A}" type="datetime1">
              <a:rPr lang="fr-FR"/>
              <a:pPr>
                <a:defRPr/>
              </a:pPr>
              <a:t>04/03/2021</a:t>
            </a:fld>
            <a:endParaRPr lang="fr-FR"/>
          </a:p>
        </p:txBody>
      </p:sp>
      <p:sp>
        <p:nvSpPr>
          <p:cNvPr id="4" name="Rectangle 9"/>
          <p:cNvSpPr>
            <a:spLocks noGrp="1" noChangeArrowheads="1"/>
          </p:cNvSpPr>
          <p:nvPr>
            <p:ph type="ftr" sz="quarter" idx="11"/>
          </p:nvPr>
        </p:nvSpPr>
        <p:spPr>
          <a:xfrm>
            <a:off x="727075" y="6196807"/>
            <a:ext cx="5904656" cy="457200"/>
          </a:xfrm>
          <a:prstGeom prst="rect">
            <a:avLst/>
          </a:prstGeom>
          <a:ln/>
        </p:spPr>
        <p:txBody>
          <a:bodyPr/>
          <a:lstStyle>
            <a:lvl1pPr>
              <a:defRPr/>
            </a:lvl1pPr>
          </a:lstStyle>
          <a:p>
            <a:pPr>
              <a:defRPr/>
            </a:pPr>
            <a:endParaRPr lang="fr-FR"/>
          </a:p>
        </p:txBody>
      </p:sp>
      <p:sp>
        <p:nvSpPr>
          <p:cNvPr id="5" name="Rectangle 10"/>
          <p:cNvSpPr>
            <a:spLocks noGrp="1" noChangeArrowheads="1"/>
          </p:cNvSpPr>
          <p:nvPr>
            <p:ph type="sldNum" sz="quarter" idx="12"/>
          </p:nvPr>
        </p:nvSpPr>
        <p:spPr>
          <a:ln/>
        </p:spPr>
        <p:txBody>
          <a:bodyPr/>
          <a:lstStyle>
            <a:lvl1pPr>
              <a:defRPr/>
            </a:lvl1pPr>
          </a:lstStyle>
          <a:p>
            <a:pPr>
              <a:defRPr/>
            </a:pPr>
            <a:fld id="{4D1DA0A6-747A-4C8D-99DC-59F2A7DD5137}" type="slidenum">
              <a:rPr lang="fr-FR" altLang="fr-FR"/>
              <a:pPr>
                <a:defRPr/>
              </a:pPr>
              <a:t>‹N°›</a:t>
            </a:fld>
            <a:endParaRPr lang="fr-FR" altLang="fr-FR"/>
          </a:p>
        </p:txBody>
      </p:sp>
    </p:spTree>
    <p:extLst>
      <p:ext uri="{BB962C8B-B14F-4D97-AF65-F5344CB8AC3E}">
        <p14:creationId xmlns:p14="http://schemas.microsoft.com/office/powerpoint/2010/main" val="776662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Rectangle 9"/>
          <p:cNvSpPr>
            <a:spLocks noGrp="1" noChangeArrowheads="1"/>
          </p:cNvSpPr>
          <p:nvPr>
            <p:ph type="ftr" sz="quarter" idx="11"/>
          </p:nvPr>
        </p:nvSpPr>
        <p:spPr>
          <a:xfrm>
            <a:off x="727075" y="6196807"/>
            <a:ext cx="5904656" cy="457200"/>
          </a:xfrm>
          <a:prstGeom prst="rect">
            <a:avLst/>
          </a:prstGeom>
          <a:ln/>
        </p:spPr>
        <p:txBody>
          <a:bodyPr/>
          <a:lstStyle>
            <a:lvl1pPr>
              <a:defRPr/>
            </a:lvl1pPr>
          </a:lstStyle>
          <a:p>
            <a:pPr>
              <a:defRPr/>
            </a:pPr>
            <a:endParaRPr lang="fr-FR" dirty="0"/>
          </a:p>
        </p:txBody>
      </p:sp>
      <p:sp>
        <p:nvSpPr>
          <p:cNvPr id="4" name="Rectangle 10"/>
          <p:cNvSpPr>
            <a:spLocks noGrp="1" noChangeArrowheads="1"/>
          </p:cNvSpPr>
          <p:nvPr>
            <p:ph type="sldNum" sz="quarter" idx="12"/>
          </p:nvPr>
        </p:nvSpPr>
        <p:spPr>
          <a:ln/>
        </p:spPr>
        <p:txBody>
          <a:bodyPr/>
          <a:lstStyle>
            <a:lvl1pPr>
              <a:defRPr/>
            </a:lvl1pPr>
          </a:lstStyle>
          <a:p>
            <a:pPr>
              <a:defRPr/>
            </a:pPr>
            <a:fld id="{168D2724-9DF4-43FB-8E2F-7472923588C6}" type="slidenum">
              <a:rPr lang="fr-FR" altLang="fr-FR"/>
              <a:pPr>
                <a:defRPr/>
              </a:pPr>
              <a:t>‹N°›</a:t>
            </a:fld>
            <a:endParaRPr lang="fr-FR" altLang="fr-FR"/>
          </a:p>
        </p:txBody>
      </p:sp>
    </p:spTree>
    <p:extLst>
      <p:ext uri="{BB962C8B-B14F-4D97-AF65-F5344CB8AC3E}">
        <p14:creationId xmlns:p14="http://schemas.microsoft.com/office/powerpoint/2010/main" val="337812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8"/>
          <p:cNvSpPr>
            <a:spLocks noGrp="1" noChangeArrowheads="1"/>
          </p:cNvSpPr>
          <p:nvPr>
            <p:ph type="dt" sz="half" idx="10"/>
          </p:nvPr>
        </p:nvSpPr>
        <p:spPr>
          <a:xfrm>
            <a:off x="1511579" y="6248400"/>
            <a:ext cx="1188213" cy="457200"/>
          </a:xfrm>
          <a:prstGeom prst="rect">
            <a:avLst/>
          </a:prstGeom>
          <a:ln/>
        </p:spPr>
        <p:txBody>
          <a:bodyPr/>
          <a:lstStyle>
            <a:lvl1pPr>
              <a:defRPr/>
            </a:lvl1pPr>
          </a:lstStyle>
          <a:p>
            <a:pPr>
              <a:defRPr/>
            </a:pPr>
            <a:fld id="{09EFF96D-D1EF-4CFF-8A29-37917B8ABB08}" type="datetime1">
              <a:rPr lang="fr-FR"/>
              <a:pPr>
                <a:defRPr/>
              </a:pPr>
              <a:t>04/03/2021</a:t>
            </a:fld>
            <a:endParaRPr lang="fr-FR"/>
          </a:p>
        </p:txBody>
      </p:sp>
      <p:sp>
        <p:nvSpPr>
          <p:cNvPr id="6" name="Rectangle 9"/>
          <p:cNvSpPr>
            <a:spLocks noGrp="1" noChangeArrowheads="1"/>
          </p:cNvSpPr>
          <p:nvPr>
            <p:ph type="ftr" sz="quarter" idx="11"/>
          </p:nvPr>
        </p:nvSpPr>
        <p:spPr>
          <a:xfrm>
            <a:off x="727075" y="6196807"/>
            <a:ext cx="5904656" cy="457200"/>
          </a:xfrm>
          <a:prstGeom prst="rect">
            <a:avLst/>
          </a:prstGeom>
          <a:ln/>
        </p:spPr>
        <p:txBody>
          <a:bodyPr/>
          <a:lstStyle>
            <a:lvl1pPr>
              <a:defRPr/>
            </a:lvl1pPr>
          </a:lstStyle>
          <a:p>
            <a:pPr>
              <a:defRPr/>
            </a:pPr>
            <a:endParaRPr lang="fr-FR"/>
          </a:p>
        </p:txBody>
      </p:sp>
      <p:sp>
        <p:nvSpPr>
          <p:cNvPr id="7" name="Rectangle 10"/>
          <p:cNvSpPr>
            <a:spLocks noGrp="1" noChangeArrowheads="1"/>
          </p:cNvSpPr>
          <p:nvPr>
            <p:ph type="sldNum" sz="quarter" idx="12"/>
          </p:nvPr>
        </p:nvSpPr>
        <p:spPr>
          <a:ln/>
        </p:spPr>
        <p:txBody>
          <a:bodyPr/>
          <a:lstStyle>
            <a:lvl1pPr>
              <a:defRPr/>
            </a:lvl1pPr>
          </a:lstStyle>
          <a:p>
            <a:pPr>
              <a:defRPr/>
            </a:pPr>
            <a:fld id="{4BD32142-3190-466D-AEE0-BB9780786393}" type="slidenum">
              <a:rPr lang="fr-FR" altLang="fr-FR"/>
              <a:pPr>
                <a:defRPr/>
              </a:pPr>
              <a:t>‹N°›</a:t>
            </a:fld>
            <a:endParaRPr lang="fr-FR" altLang="fr-FR"/>
          </a:p>
        </p:txBody>
      </p:sp>
    </p:spTree>
    <p:extLst>
      <p:ext uri="{BB962C8B-B14F-4D97-AF65-F5344CB8AC3E}">
        <p14:creationId xmlns:p14="http://schemas.microsoft.com/office/powerpoint/2010/main" val="28086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8"/>
          <p:cNvSpPr>
            <a:spLocks noGrp="1" noChangeArrowheads="1"/>
          </p:cNvSpPr>
          <p:nvPr>
            <p:ph type="dt" sz="half" idx="10"/>
          </p:nvPr>
        </p:nvSpPr>
        <p:spPr>
          <a:xfrm>
            <a:off x="1511579" y="6248400"/>
            <a:ext cx="1188213" cy="457200"/>
          </a:xfrm>
          <a:prstGeom prst="rect">
            <a:avLst/>
          </a:prstGeom>
          <a:ln/>
        </p:spPr>
        <p:txBody>
          <a:bodyPr/>
          <a:lstStyle>
            <a:lvl1pPr>
              <a:defRPr/>
            </a:lvl1pPr>
          </a:lstStyle>
          <a:p>
            <a:pPr>
              <a:defRPr/>
            </a:pPr>
            <a:fld id="{4BDCE8CB-FC46-46E6-A04E-366E4C0D722A}" type="datetime1">
              <a:rPr lang="fr-FR"/>
              <a:pPr>
                <a:defRPr/>
              </a:pPr>
              <a:t>04/03/2021</a:t>
            </a:fld>
            <a:endParaRPr lang="fr-FR"/>
          </a:p>
        </p:txBody>
      </p:sp>
      <p:sp>
        <p:nvSpPr>
          <p:cNvPr id="6" name="Rectangle 9"/>
          <p:cNvSpPr>
            <a:spLocks noGrp="1" noChangeArrowheads="1"/>
          </p:cNvSpPr>
          <p:nvPr>
            <p:ph type="ftr" sz="quarter" idx="11"/>
          </p:nvPr>
        </p:nvSpPr>
        <p:spPr>
          <a:xfrm>
            <a:off x="727075" y="6196807"/>
            <a:ext cx="5904656" cy="457200"/>
          </a:xfrm>
          <a:prstGeom prst="rect">
            <a:avLst/>
          </a:prstGeom>
          <a:ln/>
        </p:spPr>
        <p:txBody>
          <a:bodyPr/>
          <a:lstStyle>
            <a:lvl1pPr>
              <a:defRPr/>
            </a:lvl1pPr>
          </a:lstStyle>
          <a:p>
            <a:pPr>
              <a:defRPr/>
            </a:pPr>
            <a:endParaRPr lang="fr-FR"/>
          </a:p>
        </p:txBody>
      </p:sp>
      <p:sp>
        <p:nvSpPr>
          <p:cNvPr id="7" name="Rectangle 10"/>
          <p:cNvSpPr>
            <a:spLocks noGrp="1" noChangeArrowheads="1"/>
          </p:cNvSpPr>
          <p:nvPr>
            <p:ph type="sldNum" sz="quarter" idx="12"/>
          </p:nvPr>
        </p:nvSpPr>
        <p:spPr>
          <a:ln/>
        </p:spPr>
        <p:txBody>
          <a:bodyPr/>
          <a:lstStyle>
            <a:lvl1pPr>
              <a:defRPr/>
            </a:lvl1pPr>
          </a:lstStyle>
          <a:p>
            <a:pPr>
              <a:defRPr/>
            </a:pPr>
            <a:fld id="{E443BC66-2B8D-491C-9454-FBBBAFB84AC8}" type="slidenum">
              <a:rPr lang="fr-FR" altLang="fr-FR"/>
              <a:pPr>
                <a:defRPr/>
              </a:pPr>
              <a:t>‹N°›</a:t>
            </a:fld>
            <a:endParaRPr lang="fr-FR" altLang="fr-FR"/>
          </a:p>
        </p:txBody>
      </p:sp>
    </p:spTree>
    <p:extLst>
      <p:ext uri="{BB962C8B-B14F-4D97-AF65-F5344CB8AC3E}">
        <p14:creationId xmlns:p14="http://schemas.microsoft.com/office/powerpoint/2010/main" val="4106381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pn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4490" name="Rectangle 10"/>
          <p:cNvSpPr>
            <a:spLocks noGrp="1" noChangeArrowheads="1"/>
          </p:cNvSpPr>
          <p:nvPr>
            <p:ph type="sldNum" sz="quarter" idx="4"/>
          </p:nvPr>
        </p:nvSpPr>
        <p:spPr bwMode="auto">
          <a:xfrm>
            <a:off x="8571347" y="6280606"/>
            <a:ext cx="550811" cy="4881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100" smtClean="0"/>
            </a:lvl1pPr>
          </a:lstStyle>
          <a:p>
            <a:pPr>
              <a:defRPr/>
            </a:pPr>
            <a:fld id="{588F518C-F56F-49E7-B554-B4C6F297C71A}" type="slidenum">
              <a:rPr lang="fr-FR" altLang="fr-FR" smtClean="0"/>
              <a:pPr>
                <a:defRPr/>
              </a:pPr>
              <a:t>‹N°›</a:t>
            </a:fld>
            <a:endParaRPr lang="fr-FR" altLang="fr-FR" dirty="0"/>
          </a:p>
        </p:txBody>
      </p:sp>
      <p:sp>
        <p:nvSpPr>
          <p:cNvPr id="10" name="Rectangle 11"/>
          <p:cNvSpPr>
            <a:spLocks noChangeArrowheads="1"/>
          </p:cNvSpPr>
          <p:nvPr userDrawn="1"/>
        </p:nvSpPr>
        <p:spPr bwMode="auto">
          <a:xfrm>
            <a:off x="1285863" y="6202362"/>
            <a:ext cx="7560890" cy="46038"/>
          </a:xfrm>
          <a:prstGeom prst="rect">
            <a:avLst/>
          </a:prstGeom>
          <a:solidFill>
            <a:srgbClr val="000066"/>
          </a:solidFill>
          <a:ln w="12700">
            <a:solidFill>
              <a:schemeClr val="accent2"/>
            </a:solidFill>
            <a:miter lim="800000"/>
            <a:headEnd/>
            <a:tailEnd/>
          </a:ln>
        </p:spPr>
        <p:txBody>
          <a:bodyPr wrap="none" anchor="ctr"/>
          <a:lstStyle>
            <a:lvl1pPr>
              <a:defRPr sz="1400">
                <a:solidFill>
                  <a:schemeClr val="tx1"/>
                </a:solidFill>
                <a:latin typeface="Comic Sans MS" panose="030F0702030302020204" pitchFamily="66" charset="0"/>
                <a:ea typeface="ＭＳ Ｐゴシック" panose="020B0600070205080204" pitchFamily="34" charset="-128"/>
              </a:defRPr>
            </a:lvl1pPr>
            <a:lvl2pPr marL="742950" indent="-285750">
              <a:defRPr sz="1400">
                <a:solidFill>
                  <a:schemeClr val="tx1"/>
                </a:solidFill>
                <a:latin typeface="Comic Sans MS" panose="030F0702030302020204" pitchFamily="66" charset="0"/>
                <a:ea typeface="ＭＳ Ｐゴシック" panose="020B0600070205080204" pitchFamily="34" charset="-128"/>
              </a:defRPr>
            </a:lvl2pPr>
            <a:lvl3pPr marL="1143000" indent="-228600">
              <a:defRPr sz="1400">
                <a:solidFill>
                  <a:schemeClr val="tx1"/>
                </a:solidFill>
                <a:latin typeface="Comic Sans MS" panose="030F0702030302020204" pitchFamily="66" charset="0"/>
                <a:ea typeface="ＭＳ Ｐゴシック" panose="020B0600070205080204" pitchFamily="34" charset="-128"/>
              </a:defRPr>
            </a:lvl3pPr>
            <a:lvl4pPr marL="1600200" indent="-228600">
              <a:defRPr sz="1400">
                <a:solidFill>
                  <a:schemeClr val="tx1"/>
                </a:solidFill>
                <a:latin typeface="Comic Sans MS" panose="030F0702030302020204" pitchFamily="66" charset="0"/>
                <a:ea typeface="ＭＳ Ｐゴシック" panose="020B0600070205080204" pitchFamily="34" charset="-128"/>
              </a:defRPr>
            </a:lvl4pPr>
            <a:lvl5pPr marL="2057400" indent="-228600">
              <a:defRPr sz="1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Comic Sans MS" panose="030F0702030302020204" pitchFamily="66" charset="0"/>
                <a:ea typeface="ＭＳ Ｐゴシック" panose="020B0600070205080204" pitchFamily="34" charset="-128"/>
              </a:defRPr>
            </a:lvl9pPr>
          </a:lstStyle>
          <a:p>
            <a:pPr>
              <a:defRPr/>
            </a:pPr>
            <a:endParaRPr lang="fr-FR" altLang="fr-FR" sz="2400" smtClean="0">
              <a:solidFill>
                <a:srgbClr val="000000"/>
              </a:solidFill>
              <a:latin typeface="Times New Roman" panose="02020603050405020304" pitchFamily="18" charset="0"/>
            </a:endParaRPr>
          </a:p>
        </p:txBody>
      </p:sp>
      <p:pic>
        <p:nvPicPr>
          <p:cNvPr id="11" name="Image 10"/>
          <p:cNvPicPr>
            <a:picLocks noChangeAspect="1"/>
          </p:cNvPicPr>
          <p:nvPr userDrawn="1"/>
        </p:nvPicPr>
        <p:blipFill>
          <a:blip r:embed="rId13"/>
          <a:stretch>
            <a:fillRect/>
          </a:stretch>
        </p:blipFill>
        <p:spPr>
          <a:xfrm>
            <a:off x="48712" y="6127489"/>
            <a:ext cx="2051719" cy="794366"/>
          </a:xfrm>
          <a:prstGeom prst="rect">
            <a:avLst/>
          </a:prstGeom>
        </p:spPr>
      </p:pic>
      <p:sp>
        <p:nvSpPr>
          <p:cNvPr id="6" name="Rectangle 5"/>
          <p:cNvSpPr/>
          <p:nvPr userDrawn="1"/>
        </p:nvSpPr>
        <p:spPr>
          <a:xfrm>
            <a:off x="2752028" y="6269675"/>
            <a:ext cx="5392092" cy="46166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1" i="0" u="none" strike="noStrike" kern="1200" cap="none" spc="0" normalizeH="0" baseline="0" noProof="0" dirty="0" smtClean="0">
                <a:ln>
                  <a:noFill/>
                </a:ln>
                <a:solidFill>
                  <a:srgbClr val="3333FF"/>
                </a:solidFill>
                <a:effectLst/>
                <a:uLnTx/>
                <a:uFillTx/>
                <a:latin typeface="Verdana" panose="020B0604030504040204" pitchFamily="34" charset="0"/>
                <a:ea typeface="+mn-ea"/>
                <a:cs typeface="Arial" panose="020B0604020202020204" pitchFamily="34" charset="0"/>
              </a:rPr>
              <a:t>Rénovation des diplômes de la filière Pressing et métiers de la blanchisserie  GT du 6 octobre 2020</a:t>
            </a:r>
          </a:p>
        </p:txBody>
      </p:sp>
    </p:spTree>
  </p:cSld>
  <p:clrMap bg1="lt1" tx1="dk1" bg2="lt2" tx2="dk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anose="05000000000000000000"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anose="05000000000000000000"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9"/>
          <p:cNvSpPr>
            <a:spLocks noChangeArrowheads="1"/>
          </p:cNvSpPr>
          <p:nvPr/>
        </p:nvSpPr>
        <p:spPr bwMode="auto">
          <a:xfrm>
            <a:off x="5819775" y="260350"/>
            <a:ext cx="30702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z="1400">
              <a:solidFill>
                <a:srgbClr val="000000"/>
              </a:solidFill>
              <a:latin typeface="Comic Sans MS" pitchFamily="66" charset="0"/>
              <a:cs typeface="+mn-cs"/>
            </a:endParaRPr>
          </a:p>
        </p:txBody>
      </p:sp>
      <p:grpSp>
        <p:nvGrpSpPr>
          <p:cNvPr id="1028" name="Group 11"/>
          <p:cNvGrpSpPr>
            <a:grpSpLocks/>
          </p:cNvGrpSpPr>
          <p:nvPr/>
        </p:nvGrpSpPr>
        <p:grpSpPr bwMode="auto">
          <a:xfrm>
            <a:off x="8686800" y="0"/>
            <a:ext cx="457200" cy="533400"/>
            <a:chOff x="4495" y="2092"/>
            <a:chExt cx="575" cy="480"/>
          </a:xfrm>
        </p:grpSpPr>
        <p:sp>
          <p:nvSpPr>
            <p:cNvPr id="1035" name="Freeform 12"/>
            <p:cNvSpPr>
              <a:spLocks/>
            </p:cNvSpPr>
            <p:nvPr/>
          </p:nvSpPr>
          <p:spPr bwMode="auto">
            <a:xfrm>
              <a:off x="4495" y="2092"/>
              <a:ext cx="549" cy="109"/>
            </a:xfrm>
            <a:custGeom>
              <a:avLst/>
              <a:gdLst>
                <a:gd name="T0" fmla="*/ 0 w 549"/>
                <a:gd name="T1" fmla="*/ 0 h 109"/>
                <a:gd name="T2" fmla="*/ 137 w 549"/>
                <a:gd name="T3" fmla="*/ 109 h 109"/>
                <a:gd name="T4" fmla="*/ 412 w 549"/>
                <a:gd name="T5" fmla="*/ 109 h 109"/>
                <a:gd name="T6" fmla="*/ 549 w 549"/>
                <a:gd name="T7" fmla="*/ 0 h 109"/>
                <a:gd name="T8" fmla="*/ 0 w 549"/>
                <a:gd name="T9" fmla="*/ 0 h 1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9" h="109">
                  <a:moveTo>
                    <a:pt x="0" y="0"/>
                  </a:moveTo>
                  <a:lnTo>
                    <a:pt x="137" y="109"/>
                  </a:lnTo>
                  <a:lnTo>
                    <a:pt x="412" y="109"/>
                  </a:lnTo>
                  <a:lnTo>
                    <a:pt x="549" y="0"/>
                  </a:lnTo>
                  <a:lnTo>
                    <a:pt x="0" y="0"/>
                  </a:lnTo>
                  <a:close/>
                </a:path>
              </a:pathLst>
            </a:custGeom>
            <a:solidFill>
              <a:srgbClr val="3333CC"/>
            </a:solidFill>
            <a:ln w="11113">
              <a:solidFill>
                <a:srgbClr val="000000"/>
              </a:solidFill>
              <a:prstDash val="solid"/>
              <a:round/>
              <a:headEnd/>
              <a:tailEnd/>
            </a:ln>
          </p:spPr>
          <p:txBody>
            <a:bodyPr/>
            <a:lstStyle/>
            <a:p>
              <a:pPr eaLnBrk="1" hangingPunct="1"/>
              <a:endParaRPr lang="fr-FR" sz="1400">
                <a:solidFill>
                  <a:srgbClr val="000000"/>
                </a:solidFill>
                <a:latin typeface="Comic Sans MS" pitchFamily="66" charset="0"/>
                <a:cs typeface="+mn-cs"/>
              </a:endParaRPr>
            </a:p>
          </p:txBody>
        </p:sp>
        <p:sp>
          <p:nvSpPr>
            <p:cNvPr id="1036" name="Freeform 13"/>
            <p:cNvSpPr>
              <a:spLocks/>
            </p:cNvSpPr>
            <p:nvPr/>
          </p:nvSpPr>
          <p:spPr bwMode="auto">
            <a:xfrm>
              <a:off x="4939" y="2114"/>
              <a:ext cx="131" cy="458"/>
            </a:xfrm>
            <a:custGeom>
              <a:avLst/>
              <a:gdLst>
                <a:gd name="T0" fmla="*/ 131 w 131"/>
                <a:gd name="T1" fmla="*/ 0 h 458"/>
                <a:gd name="T2" fmla="*/ 0 w 131"/>
                <a:gd name="T3" fmla="*/ 114 h 458"/>
                <a:gd name="T4" fmla="*/ 0 w 131"/>
                <a:gd name="T5" fmla="*/ 343 h 458"/>
                <a:gd name="T6" fmla="*/ 131 w 131"/>
                <a:gd name="T7" fmla="*/ 458 h 458"/>
                <a:gd name="T8" fmla="*/ 131 w 131"/>
                <a:gd name="T9" fmla="*/ 0 h 4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458">
                  <a:moveTo>
                    <a:pt x="131" y="0"/>
                  </a:moveTo>
                  <a:lnTo>
                    <a:pt x="0" y="114"/>
                  </a:lnTo>
                  <a:lnTo>
                    <a:pt x="0" y="343"/>
                  </a:lnTo>
                  <a:lnTo>
                    <a:pt x="131" y="458"/>
                  </a:lnTo>
                  <a:lnTo>
                    <a:pt x="131" y="0"/>
                  </a:lnTo>
                  <a:close/>
                </a:path>
              </a:pathLst>
            </a:custGeom>
            <a:solidFill>
              <a:srgbClr val="FF0000"/>
            </a:solidFill>
            <a:ln w="11113">
              <a:solidFill>
                <a:srgbClr val="000000"/>
              </a:solidFill>
              <a:prstDash val="solid"/>
              <a:round/>
              <a:headEnd/>
              <a:tailEnd/>
            </a:ln>
          </p:spPr>
          <p:txBody>
            <a:bodyPr/>
            <a:lstStyle/>
            <a:p>
              <a:pPr eaLnBrk="1" hangingPunct="1"/>
              <a:endParaRPr lang="fr-FR" sz="1400">
                <a:solidFill>
                  <a:srgbClr val="000000"/>
                </a:solidFill>
                <a:latin typeface="Comic Sans MS" pitchFamily="66" charset="0"/>
                <a:cs typeface="+mn-cs"/>
              </a:endParaRPr>
            </a:p>
          </p:txBody>
        </p:sp>
      </p:grpSp>
      <p:sp>
        <p:nvSpPr>
          <p:cNvPr id="1029" name="Freeform 20"/>
          <p:cNvSpPr>
            <a:spLocks/>
          </p:cNvSpPr>
          <p:nvPr/>
        </p:nvSpPr>
        <p:spPr bwMode="auto">
          <a:xfrm>
            <a:off x="60325" y="115888"/>
            <a:ext cx="9083675" cy="6486525"/>
          </a:xfrm>
          <a:custGeom>
            <a:avLst/>
            <a:gdLst>
              <a:gd name="T0" fmla="*/ 2147483647 w 5722"/>
              <a:gd name="T1" fmla="*/ 2147483647 h 3993"/>
              <a:gd name="T2" fmla="*/ 0 w 5722"/>
              <a:gd name="T3" fmla="*/ 2147483647 h 3993"/>
              <a:gd name="T4" fmla="*/ 2147483647 w 5722"/>
              <a:gd name="T5" fmla="*/ 0 h 3993"/>
              <a:gd name="T6" fmla="*/ 2147483647 w 5722"/>
              <a:gd name="T7" fmla="*/ 0 h 39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22" h="3993">
                <a:moveTo>
                  <a:pt x="5722" y="3993"/>
                </a:moveTo>
                <a:lnTo>
                  <a:pt x="0" y="3991"/>
                </a:lnTo>
                <a:lnTo>
                  <a:pt x="4" y="0"/>
                </a:lnTo>
                <a:lnTo>
                  <a:pt x="1789" y="0"/>
                </a:lnTo>
              </a:path>
            </a:pathLst>
          </a:custGeom>
          <a:noFill/>
          <a:ln w="101600" cmpd="sng">
            <a:solidFill>
              <a:srgbClr val="0000FF">
                <a:alpha val="50195"/>
              </a:srgbClr>
            </a:solidFill>
            <a:round/>
            <a:headEnd/>
            <a:tailEnd/>
          </a:ln>
          <a:effectLst>
            <a:outerShdw dist="63500" dir="18412194" algn="ctr" rotWithShape="0">
              <a:srgbClr val="FFFF00">
                <a:alpha val="50000"/>
              </a:srgbClr>
            </a:outerShdw>
          </a:effectLst>
          <a:extLst>
            <a:ext uri="{909E8E84-426E-40DD-AFC4-6F175D3DCCD1}">
              <a14:hiddenFill xmlns:a14="http://schemas.microsoft.com/office/drawing/2010/main">
                <a:solidFill>
                  <a:schemeClr val="accent1"/>
                </a:solidFill>
              </a14:hiddenFill>
            </a:ext>
          </a:extLst>
        </p:spPr>
        <p:txBody>
          <a:bodyPr/>
          <a:lstStyle/>
          <a:p>
            <a:pPr eaLnBrk="1" hangingPunct="1"/>
            <a:endParaRPr lang="fr-FR" sz="1400">
              <a:solidFill>
                <a:srgbClr val="000000"/>
              </a:solidFill>
              <a:latin typeface="Comic Sans MS" pitchFamily="66" charset="0"/>
              <a:cs typeface="+mn-cs"/>
            </a:endParaRPr>
          </a:p>
        </p:txBody>
      </p:sp>
      <p:sp>
        <p:nvSpPr>
          <p:cNvPr id="1030" name="AutoShape 22"/>
          <p:cNvSpPr>
            <a:spLocks noChangeArrowheads="1"/>
          </p:cNvSpPr>
          <p:nvPr/>
        </p:nvSpPr>
        <p:spPr bwMode="auto">
          <a:xfrm rot="10800000" flipH="1">
            <a:off x="2195513" y="115888"/>
            <a:ext cx="746125" cy="417512"/>
          </a:xfrm>
          <a:prstGeom prst="triangle">
            <a:avLst>
              <a:gd name="adj" fmla="val 49977"/>
            </a:avLst>
          </a:prstGeom>
          <a:gradFill rotWithShape="0">
            <a:gsLst>
              <a:gs pos="0">
                <a:srgbClr val="81A1FB"/>
              </a:gs>
              <a:gs pos="100000">
                <a:srgbClr val="0444F8"/>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fr-FR" sz="1400">
              <a:solidFill>
                <a:srgbClr val="000000"/>
              </a:solidFill>
              <a:latin typeface="Comic Sans MS" pitchFamily="66" charset="0"/>
              <a:cs typeface="+mn-cs"/>
            </a:endParaRPr>
          </a:p>
        </p:txBody>
      </p:sp>
      <p:sp>
        <p:nvSpPr>
          <p:cNvPr id="1031" name="Rectangle 23"/>
          <p:cNvSpPr>
            <a:spLocks noChangeArrowheads="1"/>
          </p:cNvSpPr>
          <p:nvPr/>
        </p:nvSpPr>
        <p:spPr bwMode="auto">
          <a:xfrm>
            <a:off x="8429625" y="6626225"/>
            <a:ext cx="6477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1" hangingPunct="1"/>
            <a:fld id="{B28B8CA2-B90E-45D5-AEBE-D8073EF79616}" type="slidenum">
              <a:rPr lang="fr-FR" sz="1200" b="1">
                <a:solidFill>
                  <a:srgbClr val="0066FF"/>
                </a:solidFill>
                <a:latin typeface="Comic Sans MS" pitchFamily="66" charset="0"/>
                <a:cs typeface="+mn-cs"/>
              </a:rPr>
              <a:pPr algn="r" eaLnBrk="1" hangingPunct="1"/>
              <a:t>‹N°›</a:t>
            </a:fld>
            <a:endParaRPr lang="fr-FR" sz="1200" b="1">
              <a:solidFill>
                <a:srgbClr val="0066FF"/>
              </a:solidFill>
              <a:latin typeface="Comic Sans MS" pitchFamily="66" charset="0"/>
              <a:cs typeface="+mn-cs"/>
            </a:endParaRPr>
          </a:p>
        </p:txBody>
      </p:sp>
      <p:sp>
        <p:nvSpPr>
          <p:cNvPr id="1032" name="Text Box 27"/>
          <p:cNvSpPr txBox="1">
            <a:spLocks noChangeArrowheads="1"/>
          </p:cNvSpPr>
          <p:nvPr/>
        </p:nvSpPr>
        <p:spPr bwMode="auto">
          <a:xfrm>
            <a:off x="1362075" y="6629400"/>
            <a:ext cx="686117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Comic Sans MS" pitchFamily="66" charset="0"/>
              </a:defRPr>
            </a:lvl1pPr>
            <a:lvl2pPr marL="742950" indent="-285750" eaLnBrk="0" hangingPunct="0">
              <a:defRPr sz="1400">
                <a:solidFill>
                  <a:schemeClr val="tx1"/>
                </a:solidFill>
                <a:latin typeface="Comic Sans MS" pitchFamily="66" charset="0"/>
              </a:defRPr>
            </a:lvl2pPr>
            <a:lvl3pPr marL="1143000" indent="-228600" eaLnBrk="0" hangingPunct="0">
              <a:defRPr sz="1400">
                <a:solidFill>
                  <a:schemeClr val="tx1"/>
                </a:solidFill>
                <a:latin typeface="Comic Sans MS" pitchFamily="66" charset="0"/>
              </a:defRPr>
            </a:lvl3pPr>
            <a:lvl4pPr marL="1600200" indent="-228600" eaLnBrk="0" hangingPunct="0">
              <a:defRPr sz="1400">
                <a:solidFill>
                  <a:schemeClr val="tx1"/>
                </a:solidFill>
                <a:latin typeface="Comic Sans MS" pitchFamily="66" charset="0"/>
              </a:defRPr>
            </a:lvl4pPr>
            <a:lvl5pPr marL="2057400" indent="-228600" eaLnBrk="0" hangingPunct="0">
              <a:defRPr sz="1400">
                <a:solidFill>
                  <a:schemeClr val="tx1"/>
                </a:solidFill>
                <a:latin typeface="Comic Sans MS" pitchFamily="66" charset="0"/>
              </a:defRPr>
            </a:lvl5pPr>
            <a:lvl6pPr marL="2514600" indent="-228600" eaLnBrk="0" fontAlgn="base" hangingPunct="0">
              <a:spcBef>
                <a:spcPct val="0"/>
              </a:spcBef>
              <a:spcAft>
                <a:spcPct val="0"/>
              </a:spcAft>
              <a:defRPr sz="1400">
                <a:solidFill>
                  <a:schemeClr val="tx1"/>
                </a:solidFill>
                <a:latin typeface="Comic Sans MS" pitchFamily="66" charset="0"/>
              </a:defRPr>
            </a:lvl6pPr>
            <a:lvl7pPr marL="2971800" indent="-228600" eaLnBrk="0" fontAlgn="base" hangingPunct="0">
              <a:spcBef>
                <a:spcPct val="0"/>
              </a:spcBef>
              <a:spcAft>
                <a:spcPct val="0"/>
              </a:spcAft>
              <a:defRPr sz="1400">
                <a:solidFill>
                  <a:schemeClr val="tx1"/>
                </a:solidFill>
                <a:latin typeface="Comic Sans MS" pitchFamily="66" charset="0"/>
              </a:defRPr>
            </a:lvl7pPr>
            <a:lvl8pPr marL="3429000" indent="-228600" eaLnBrk="0" fontAlgn="base" hangingPunct="0">
              <a:spcBef>
                <a:spcPct val="0"/>
              </a:spcBef>
              <a:spcAft>
                <a:spcPct val="0"/>
              </a:spcAft>
              <a:defRPr sz="1400">
                <a:solidFill>
                  <a:schemeClr val="tx1"/>
                </a:solidFill>
                <a:latin typeface="Comic Sans MS" pitchFamily="66" charset="0"/>
              </a:defRPr>
            </a:lvl8pPr>
            <a:lvl9pPr marL="3886200" indent="-228600" eaLnBrk="0" fontAlgn="base" hangingPunct="0">
              <a:spcBef>
                <a:spcPct val="0"/>
              </a:spcBef>
              <a:spcAft>
                <a:spcPct val="0"/>
              </a:spcAft>
              <a:defRPr sz="1400">
                <a:solidFill>
                  <a:schemeClr val="tx1"/>
                </a:solidFill>
                <a:latin typeface="Comic Sans MS" pitchFamily="66" charset="0"/>
              </a:defRPr>
            </a:lvl9pPr>
          </a:lstStyle>
          <a:p>
            <a:pPr eaLnBrk="1" hangingPunct="1">
              <a:defRPr/>
            </a:pPr>
            <a:r>
              <a:rPr lang="fr-FR" sz="1000" b="1" dirty="0">
                <a:solidFill>
                  <a:srgbClr val="0066FF"/>
                </a:solidFill>
                <a:cs typeface="+mn-cs"/>
              </a:rPr>
              <a:t> </a:t>
            </a:r>
            <a:r>
              <a:rPr lang="fr-FR" sz="1000" b="1" dirty="0" smtClean="0">
                <a:solidFill>
                  <a:srgbClr val="0066FF"/>
                </a:solidFill>
                <a:cs typeface="+mn-cs"/>
              </a:rPr>
              <a:t>Présentation du référentiel du BAC PRO TF</a:t>
            </a:r>
            <a:endParaRPr lang="fr-FR" sz="1800" dirty="0">
              <a:solidFill>
                <a:srgbClr val="000000"/>
              </a:solidFill>
              <a:latin typeface="Arial" charset="0"/>
              <a:cs typeface="+mn-cs"/>
            </a:endParaRPr>
          </a:p>
        </p:txBody>
      </p:sp>
      <p:sp>
        <p:nvSpPr>
          <p:cNvPr id="1033" name="Text Box 28"/>
          <p:cNvSpPr txBox="1">
            <a:spLocks noChangeArrowheads="1"/>
          </p:cNvSpPr>
          <p:nvPr/>
        </p:nvSpPr>
        <p:spPr bwMode="auto">
          <a:xfrm>
            <a:off x="5148064" y="6602370"/>
            <a:ext cx="2984203" cy="2462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Comic Sans MS" pitchFamily="66" charset="0"/>
              </a:defRPr>
            </a:lvl1pPr>
            <a:lvl2pPr marL="742950" indent="-285750" eaLnBrk="0" hangingPunct="0">
              <a:defRPr sz="1400">
                <a:solidFill>
                  <a:schemeClr val="tx1"/>
                </a:solidFill>
                <a:latin typeface="Comic Sans MS" pitchFamily="66" charset="0"/>
              </a:defRPr>
            </a:lvl2pPr>
            <a:lvl3pPr marL="1143000" indent="-228600" eaLnBrk="0" hangingPunct="0">
              <a:defRPr sz="1400">
                <a:solidFill>
                  <a:schemeClr val="tx1"/>
                </a:solidFill>
                <a:latin typeface="Comic Sans MS" pitchFamily="66" charset="0"/>
              </a:defRPr>
            </a:lvl3pPr>
            <a:lvl4pPr marL="1600200" indent="-228600" eaLnBrk="0" hangingPunct="0">
              <a:defRPr sz="1400">
                <a:solidFill>
                  <a:schemeClr val="tx1"/>
                </a:solidFill>
                <a:latin typeface="Comic Sans MS" pitchFamily="66" charset="0"/>
              </a:defRPr>
            </a:lvl4pPr>
            <a:lvl5pPr marL="2057400" indent="-228600" eaLnBrk="0" hangingPunct="0">
              <a:defRPr sz="1400">
                <a:solidFill>
                  <a:schemeClr val="tx1"/>
                </a:solidFill>
                <a:latin typeface="Comic Sans MS" pitchFamily="66" charset="0"/>
              </a:defRPr>
            </a:lvl5pPr>
            <a:lvl6pPr marL="2514600" indent="-228600" eaLnBrk="0" fontAlgn="base" hangingPunct="0">
              <a:spcBef>
                <a:spcPct val="0"/>
              </a:spcBef>
              <a:spcAft>
                <a:spcPct val="0"/>
              </a:spcAft>
              <a:defRPr sz="1400">
                <a:solidFill>
                  <a:schemeClr val="tx1"/>
                </a:solidFill>
                <a:latin typeface="Comic Sans MS" pitchFamily="66" charset="0"/>
              </a:defRPr>
            </a:lvl6pPr>
            <a:lvl7pPr marL="2971800" indent="-228600" eaLnBrk="0" fontAlgn="base" hangingPunct="0">
              <a:spcBef>
                <a:spcPct val="0"/>
              </a:spcBef>
              <a:spcAft>
                <a:spcPct val="0"/>
              </a:spcAft>
              <a:defRPr sz="1400">
                <a:solidFill>
                  <a:schemeClr val="tx1"/>
                </a:solidFill>
                <a:latin typeface="Comic Sans MS" pitchFamily="66" charset="0"/>
              </a:defRPr>
            </a:lvl7pPr>
            <a:lvl8pPr marL="3429000" indent="-228600" eaLnBrk="0" fontAlgn="base" hangingPunct="0">
              <a:spcBef>
                <a:spcPct val="0"/>
              </a:spcBef>
              <a:spcAft>
                <a:spcPct val="0"/>
              </a:spcAft>
              <a:defRPr sz="1400">
                <a:solidFill>
                  <a:schemeClr val="tx1"/>
                </a:solidFill>
                <a:latin typeface="Comic Sans MS" pitchFamily="66" charset="0"/>
              </a:defRPr>
            </a:lvl8pPr>
            <a:lvl9pPr marL="3886200" indent="-228600" eaLnBrk="0" fontAlgn="base" hangingPunct="0">
              <a:spcBef>
                <a:spcPct val="0"/>
              </a:spcBef>
              <a:spcAft>
                <a:spcPct val="0"/>
              </a:spcAft>
              <a:defRPr sz="1400">
                <a:solidFill>
                  <a:schemeClr val="tx1"/>
                </a:solidFill>
                <a:latin typeface="Comic Sans MS" pitchFamily="66" charset="0"/>
              </a:defRPr>
            </a:lvl9pPr>
          </a:lstStyle>
          <a:p>
            <a:pPr eaLnBrk="1" hangingPunct="1">
              <a:defRPr/>
            </a:pPr>
            <a:r>
              <a:rPr lang="fr-FR" sz="1000" b="1" dirty="0" smtClean="0">
                <a:solidFill>
                  <a:srgbClr val="0066FF"/>
                </a:solidFill>
                <a:cs typeface="+mn-cs"/>
              </a:rPr>
              <a:t> 11</a:t>
            </a:r>
            <a:r>
              <a:rPr lang="fr-FR" sz="1000" b="1" baseline="30000" dirty="0" smtClean="0">
                <a:solidFill>
                  <a:srgbClr val="0066FF"/>
                </a:solidFill>
                <a:cs typeface="+mn-cs"/>
              </a:rPr>
              <a:t>ème</a:t>
            </a:r>
            <a:r>
              <a:rPr lang="fr-FR" sz="1000" b="1" dirty="0" smtClean="0">
                <a:solidFill>
                  <a:srgbClr val="0066FF"/>
                </a:solidFill>
                <a:cs typeface="+mn-cs"/>
              </a:rPr>
              <a:t> CPC: Séance du 21 janvier 2013</a:t>
            </a:r>
            <a:endParaRPr lang="fr-FR" sz="1800" dirty="0">
              <a:solidFill>
                <a:srgbClr val="000000"/>
              </a:solidFill>
              <a:latin typeface="Arial" charset="0"/>
              <a:cs typeface="+mn-cs"/>
            </a:endParaRPr>
          </a:p>
        </p:txBody>
      </p:sp>
      <p:pic>
        <p:nvPicPr>
          <p:cNvPr id="1034" name="Picture 6" descr="logo_189829_19528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5661025"/>
            <a:ext cx="13335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340804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package" Target="../embeddings/Document_Microsoft_Word.docx"/></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image" Target="../media/image6.png"/><Relationship Id="rId5" Type="http://schemas.openxmlformats.org/officeDocument/2006/relationships/diagramLayout" Target="../diagrams/layout1.xml"/><Relationship Id="rId10" Type="http://schemas.openxmlformats.org/officeDocument/2006/relationships/image" Target="../media/image5.png"/><Relationship Id="rId4" Type="http://schemas.openxmlformats.org/officeDocument/2006/relationships/diagramData" Target="../diagrams/data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ctrTitle"/>
          </p:nvPr>
        </p:nvSpPr>
        <p:spPr>
          <a:xfrm>
            <a:off x="611560" y="980728"/>
            <a:ext cx="8208912" cy="2016224"/>
          </a:xfrm>
          <a:solidFill>
            <a:srgbClr val="FFFF00"/>
          </a:solidFill>
        </p:spPr>
        <p:txBody>
          <a:bodyPr/>
          <a:lstStyle/>
          <a:p>
            <a:pPr eaLnBrk="1" hangingPunct="1"/>
            <a:r>
              <a:rPr lang="fr-FR" sz="2600" dirty="0" smtClean="0"/>
              <a:t>Projet de </a:t>
            </a:r>
            <a:r>
              <a:rPr lang="fr-FR" sz="2600" dirty="0"/>
              <a:t>rénovation des diplômes </a:t>
            </a:r>
            <a:r>
              <a:rPr lang="fr-FR" sz="2600" dirty="0" smtClean="0"/>
              <a:t>de CAP </a:t>
            </a:r>
            <a:r>
              <a:rPr lang="fr-FR" sz="2600" dirty="0"/>
              <a:t>et </a:t>
            </a:r>
            <a:r>
              <a:rPr lang="fr-FR" sz="2600" dirty="0" smtClean="0"/>
              <a:t>du </a:t>
            </a:r>
            <a:r>
              <a:rPr lang="fr-FR" sz="2600" dirty="0"/>
              <a:t>BAC PRO </a:t>
            </a:r>
            <a:r>
              <a:rPr lang="fr-FR" sz="2600" dirty="0" smtClean="0"/>
              <a:t>pressing </a:t>
            </a:r>
            <a:r>
              <a:rPr lang="fr-FR" sz="2600" dirty="0"/>
              <a:t>et métiers de la </a:t>
            </a:r>
            <a:r>
              <a:rPr lang="fr-FR" sz="2600" dirty="0" smtClean="0"/>
              <a:t>blanchisserie</a:t>
            </a:r>
            <a:endParaRPr lang="fr-FR" sz="2600" dirty="0"/>
          </a:p>
        </p:txBody>
      </p:sp>
      <p:sp>
        <p:nvSpPr>
          <p:cNvPr id="6147" name="Rectangle 3"/>
          <p:cNvSpPr>
            <a:spLocks noGrp="1" noChangeArrowheads="1"/>
          </p:cNvSpPr>
          <p:nvPr>
            <p:ph type="subTitle" idx="1"/>
          </p:nvPr>
        </p:nvSpPr>
        <p:spPr>
          <a:xfrm>
            <a:off x="4499992" y="3501008"/>
            <a:ext cx="4002856" cy="1320800"/>
          </a:xfrm>
        </p:spPr>
        <p:txBody>
          <a:bodyPr/>
          <a:lstStyle/>
          <a:p>
            <a:pPr algn="ctr" eaLnBrk="1" hangingPunct="1"/>
            <a:r>
              <a:rPr lang="fr-FR" dirty="0" smtClean="0"/>
              <a:t>8</a:t>
            </a:r>
            <a:r>
              <a:rPr lang="fr-FR" baseline="30000" dirty="0" smtClean="0"/>
              <a:t>e</a:t>
            </a:r>
            <a:r>
              <a:rPr lang="fr-FR" dirty="0" smtClean="0"/>
              <a:t> CPC</a:t>
            </a:r>
          </a:p>
          <a:p>
            <a:pPr algn="ctr" eaLnBrk="1" hangingPunct="1"/>
            <a:r>
              <a:rPr lang="fr-FR" sz="2400" dirty="0" smtClean="0"/>
              <a:t>Réunion du 16 février 2018</a:t>
            </a:r>
          </a:p>
        </p:txBody>
      </p:sp>
    </p:spTree>
    <p:extLst>
      <p:ext uri="{BB962C8B-B14F-4D97-AF65-F5344CB8AC3E}">
        <p14:creationId xmlns:p14="http://schemas.microsoft.com/office/powerpoint/2010/main" val="79853962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re 1"/>
          <p:cNvSpPr txBox="1">
            <a:spLocks/>
          </p:cNvSpPr>
          <p:nvPr/>
        </p:nvSpPr>
        <p:spPr bwMode="auto">
          <a:xfrm>
            <a:off x="611560" y="116632"/>
            <a:ext cx="7772400" cy="720080"/>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endParaRPr lang="fr-FR" kern="0" dirty="0">
              <a:solidFill>
                <a:srgbClr val="006666"/>
              </a:solidFill>
              <a:effectLst>
                <a:outerShdw blurRad="38100" dist="38100" dir="2700000" algn="tl">
                  <a:srgbClr val="000000"/>
                </a:outerShdw>
              </a:effectLst>
              <a:latin typeface="Verdana"/>
            </a:endParaRPr>
          </a:p>
          <a:p>
            <a:pPr algn="ctr">
              <a:defRPr/>
            </a:pPr>
            <a:r>
              <a:rPr lang="fr-FR" b="1" kern="0" dirty="0" smtClean="0">
                <a:solidFill>
                  <a:srgbClr val="006666"/>
                </a:solidFill>
                <a:effectLst>
                  <a:outerShdw blurRad="38100" dist="38100" dir="2700000" algn="tl">
                    <a:srgbClr val="000000"/>
                  </a:outerShdw>
                </a:effectLst>
                <a:latin typeface="Verdana"/>
              </a:rPr>
              <a:t>Évolution </a:t>
            </a:r>
            <a:r>
              <a:rPr lang="fr-FR" b="1" kern="0" dirty="0">
                <a:solidFill>
                  <a:srgbClr val="006666"/>
                </a:solidFill>
                <a:effectLst>
                  <a:outerShdw blurRad="38100" dist="38100" dir="2700000" algn="tl">
                    <a:srgbClr val="000000"/>
                  </a:outerShdw>
                </a:effectLst>
                <a:latin typeface="Verdana"/>
              </a:rPr>
              <a:t>des effectifs « élèves » et « apprentis » </a:t>
            </a:r>
            <a:r>
              <a:rPr lang="fr-FR" kern="0" dirty="0">
                <a:solidFill>
                  <a:srgbClr val="006666"/>
                </a:solidFill>
                <a:effectLst>
                  <a:outerShdw blurRad="38100" dist="38100" dir="2700000" algn="tl">
                    <a:srgbClr val="000000"/>
                  </a:outerShdw>
                </a:effectLst>
                <a:latin typeface="Verdana"/>
              </a:rPr>
              <a:t/>
            </a:r>
            <a:br>
              <a:rPr lang="fr-FR" kern="0" dirty="0">
                <a:solidFill>
                  <a:srgbClr val="006666"/>
                </a:solidFill>
                <a:effectLst>
                  <a:outerShdw blurRad="38100" dist="38100" dir="2700000" algn="tl">
                    <a:srgbClr val="000000"/>
                  </a:outerShdw>
                </a:effectLst>
                <a:latin typeface="Verdana"/>
              </a:rPr>
            </a:br>
            <a:endParaRPr lang="fr-FR" kern="0" dirty="0">
              <a:solidFill>
                <a:srgbClr val="006666"/>
              </a:solidFill>
              <a:effectLst>
                <a:outerShdw blurRad="38100" dist="38100" dir="2700000" algn="tl">
                  <a:srgbClr val="000000"/>
                </a:outerShdw>
              </a:effectLst>
              <a:latin typeface="Verdana"/>
            </a:endParaRPr>
          </a:p>
        </p:txBody>
      </p:sp>
      <p:pic>
        <p:nvPicPr>
          <p:cNvPr id="4" name="Imag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286920"/>
            <a:ext cx="6148372" cy="3960440"/>
          </a:xfrm>
          <a:prstGeom prst="rect">
            <a:avLst/>
          </a:prstGeom>
          <a:noFill/>
        </p:spPr>
      </p:pic>
      <p:pic>
        <p:nvPicPr>
          <p:cNvPr id="6" name="Imag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6817" y="1264524"/>
            <a:ext cx="2972653" cy="2041251"/>
          </a:xfrm>
          <a:prstGeom prst="rect">
            <a:avLst/>
          </a:prstGeom>
          <a:noFill/>
        </p:spPr>
      </p:pic>
      <p:pic>
        <p:nvPicPr>
          <p:cNvPr id="8" name="Imag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46817" y="3310076"/>
            <a:ext cx="2972654" cy="1880682"/>
          </a:xfrm>
          <a:prstGeom prst="rect">
            <a:avLst/>
          </a:prstGeom>
          <a:noFill/>
        </p:spPr>
      </p:pic>
    </p:spTree>
    <p:extLst>
      <p:ext uri="{BB962C8B-B14F-4D97-AF65-F5344CB8AC3E}">
        <p14:creationId xmlns:p14="http://schemas.microsoft.com/office/powerpoint/2010/main" val="1487779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re 1"/>
          <p:cNvSpPr txBox="1">
            <a:spLocks/>
          </p:cNvSpPr>
          <p:nvPr/>
        </p:nvSpPr>
        <p:spPr bwMode="auto">
          <a:xfrm>
            <a:off x="467544" y="188640"/>
            <a:ext cx="7772400" cy="720080"/>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endParaRPr lang="fr-FR" kern="0" dirty="0">
              <a:solidFill>
                <a:srgbClr val="006666"/>
              </a:solidFill>
              <a:effectLst>
                <a:outerShdw blurRad="38100" dist="38100" dir="2700000" algn="tl">
                  <a:srgbClr val="000000"/>
                </a:outerShdw>
              </a:effectLst>
              <a:latin typeface="Verdana"/>
            </a:endParaRPr>
          </a:p>
          <a:p>
            <a:pPr algn="ctr">
              <a:defRPr/>
            </a:pPr>
            <a:r>
              <a:rPr lang="fr-FR" b="1" kern="0" dirty="0">
                <a:solidFill>
                  <a:srgbClr val="006666"/>
                </a:solidFill>
                <a:effectLst>
                  <a:outerShdw blurRad="38100" dist="38100" dir="2700000" algn="tl">
                    <a:srgbClr val="000000"/>
                  </a:outerShdw>
                </a:effectLst>
                <a:latin typeface="Verdana"/>
              </a:rPr>
              <a:t>Regards sur l’insertion professionnelle des jeunes formés </a:t>
            </a:r>
            <a:r>
              <a:rPr lang="fr-FR" kern="0" dirty="0">
                <a:solidFill>
                  <a:srgbClr val="006666"/>
                </a:solidFill>
                <a:effectLst>
                  <a:outerShdw blurRad="38100" dist="38100" dir="2700000" algn="tl">
                    <a:srgbClr val="000000"/>
                  </a:outerShdw>
                </a:effectLst>
                <a:latin typeface="Verdana"/>
              </a:rPr>
              <a:t/>
            </a:r>
            <a:br>
              <a:rPr lang="fr-FR" kern="0" dirty="0">
                <a:solidFill>
                  <a:srgbClr val="006666"/>
                </a:solidFill>
                <a:effectLst>
                  <a:outerShdw blurRad="38100" dist="38100" dir="2700000" algn="tl">
                    <a:srgbClr val="000000"/>
                  </a:outerShdw>
                </a:effectLst>
                <a:latin typeface="Verdana"/>
              </a:rPr>
            </a:br>
            <a:endParaRPr lang="fr-FR" kern="0" dirty="0">
              <a:solidFill>
                <a:srgbClr val="006666"/>
              </a:solidFill>
              <a:effectLst>
                <a:outerShdw blurRad="38100" dist="38100" dir="2700000" algn="tl">
                  <a:srgbClr val="000000"/>
                </a:outerShdw>
              </a:effectLst>
              <a:latin typeface="Verdana"/>
            </a:endParaRPr>
          </a:p>
        </p:txBody>
      </p:sp>
      <p:graphicFrame>
        <p:nvGraphicFramePr>
          <p:cNvPr id="15" name="Objet 14"/>
          <p:cNvGraphicFramePr>
            <a:graphicFrameLocks noChangeAspect="1"/>
          </p:cNvGraphicFramePr>
          <p:nvPr>
            <p:extLst>
              <p:ext uri="{D42A27DB-BD31-4B8C-83A1-F6EECF244321}">
                <p14:modId xmlns:p14="http://schemas.microsoft.com/office/powerpoint/2010/main" val="1079399887"/>
              </p:ext>
            </p:extLst>
          </p:nvPr>
        </p:nvGraphicFramePr>
        <p:xfrm>
          <a:off x="192088" y="950912"/>
          <a:ext cx="8555037" cy="2982143"/>
        </p:xfrm>
        <a:graphic>
          <a:graphicData uri="http://schemas.openxmlformats.org/presentationml/2006/ole">
            <mc:AlternateContent xmlns:mc="http://schemas.openxmlformats.org/markup-compatibility/2006">
              <mc:Choice xmlns:v="urn:schemas-microsoft-com:vml" Requires="v">
                <p:oleObj spid="_x0000_s113731" name="Document" r:id="rId4" imgW="6381572" imgH="2671562" progId="Word.Document.12">
                  <p:embed/>
                </p:oleObj>
              </mc:Choice>
              <mc:Fallback>
                <p:oleObj name="Document" r:id="rId4" imgW="6381572" imgH="2671562" progId="Word.Document.12">
                  <p:embed/>
                  <p:pic>
                    <p:nvPicPr>
                      <p:cNvPr id="0" name=""/>
                      <p:cNvPicPr/>
                      <p:nvPr/>
                    </p:nvPicPr>
                    <p:blipFill>
                      <a:blip r:embed="rId5"/>
                      <a:stretch>
                        <a:fillRect/>
                      </a:stretch>
                    </p:blipFill>
                    <p:spPr>
                      <a:xfrm>
                        <a:off x="192088" y="950912"/>
                        <a:ext cx="8555037" cy="2982143"/>
                      </a:xfrm>
                      <a:prstGeom prst="rect">
                        <a:avLst/>
                      </a:prstGeom>
                    </p:spPr>
                  </p:pic>
                </p:oleObj>
              </mc:Fallback>
            </mc:AlternateContent>
          </a:graphicData>
        </a:graphic>
      </p:graphicFrame>
      <p:sp>
        <p:nvSpPr>
          <p:cNvPr id="16" name="ZoneTexte 15"/>
          <p:cNvSpPr txBox="1"/>
          <p:nvPr/>
        </p:nvSpPr>
        <p:spPr>
          <a:xfrm>
            <a:off x="222041" y="3700189"/>
            <a:ext cx="8760271" cy="1384995"/>
          </a:xfrm>
          <a:prstGeom prst="rect">
            <a:avLst/>
          </a:prstGeom>
          <a:noFill/>
        </p:spPr>
        <p:txBody>
          <a:bodyPr wrap="square" rtlCol="0">
            <a:spAutoFit/>
          </a:bodyPr>
          <a:lstStyle/>
          <a:p>
            <a:pPr algn="just"/>
            <a:r>
              <a:rPr lang="fr-FR" sz="1400" b="1" dirty="0" smtClean="0">
                <a:solidFill>
                  <a:schemeClr val="tx2"/>
                </a:solidFill>
              </a:rPr>
              <a:t>Remarque 1 </a:t>
            </a:r>
            <a:r>
              <a:rPr lang="fr-FR" sz="1400" dirty="0" smtClean="0">
                <a:solidFill>
                  <a:schemeClr val="tx2"/>
                </a:solidFill>
              </a:rPr>
              <a:t>: 62,6 </a:t>
            </a:r>
            <a:r>
              <a:rPr lang="fr-FR" sz="1400" dirty="0">
                <a:solidFill>
                  <a:schemeClr val="tx2"/>
                </a:solidFill>
              </a:rPr>
              <a:t>% des apprentis trouvent un emploi en CDI à l’issue de leur formation, et un apprenti sur deux devient un jour son propre patron. On relève cependant des freins multiples au développement de l’apprentissage, les professionnels intègrent très peu d’apprentis dans leurs entreprises (5 % seulement des jeunes choisissent la voie de l’alternance</a:t>
            </a:r>
            <a:r>
              <a:rPr lang="fr-FR" sz="1400" dirty="0">
                <a:solidFill>
                  <a:srgbClr val="FF0000"/>
                </a:solidFill>
              </a:rPr>
              <a:t>). Encore largement perçue comme une voie de garage, </a:t>
            </a:r>
            <a:r>
              <a:rPr lang="fr-FR" sz="1400" dirty="0" smtClean="0">
                <a:solidFill>
                  <a:srgbClr val="FF0000"/>
                </a:solidFill>
              </a:rPr>
              <a:t>la filière de formation pressing / blanchisserie n’attire </a:t>
            </a:r>
            <a:r>
              <a:rPr lang="fr-FR" sz="1400" dirty="0">
                <a:solidFill>
                  <a:srgbClr val="FF0000"/>
                </a:solidFill>
              </a:rPr>
              <a:t>que peu d’élèves spontanément</a:t>
            </a:r>
            <a:r>
              <a:rPr lang="fr-FR" sz="1400" dirty="0">
                <a:solidFill>
                  <a:schemeClr val="tx2"/>
                </a:solidFill>
              </a:rPr>
              <a:t>.</a:t>
            </a:r>
          </a:p>
        </p:txBody>
      </p:sp>
      <p:sp>
        <p:nvSpPr>
          <p:cNvPr id="17" name="ZoneTexte 16"/>
          <p:cNvSpPr txBox="1"/>
          <p:nvPr/>
        </p:nvSpPr>
        <p:spPr>
          <a:xfrm>
            <a:off x="209925" y="5085184"/>
            <a:ext cx="8657655" cy="954107"/>
          </a:xfrm>
          <a:prstGeom prst="rect">
            <a:avLst/>
          </a:prstGeom>
          <a:noFill/>
        </p:spPr>
        <p:txBody>
          <a:bodyPr wrap="square" rtlCol="0">
            <a:spAutoFit/>
          </a:bodyPr>
          <a:lstStyle/>
          <a:p>
            <a:pPr algn="just"/>
            <a:r>
              <a:rPr lang="fr-FR" sz="1400" b="1" dirty="0" smtClean="0">
                <a:solidFill>
                  <a:schemeClr val="tx2"/>
                </a:solidFill>
              </a:rPr>
              <a:t>Remarque 2 : </a:t>
            </a:r>
            <a:r>
              <a:rPr lang="fr-FR" sz="1400" dirty="0" smtClean="0">
                <a:solidFill>
                  <a:srgbClr val="FF0000"/>
                </a:solidFill>
              </a:rPr>
              <a:t>le </a:t>
            </a:r>
            <a:r>
              <a:rPr lang="fr-FR" sz="1400" dirty="0">
                <a:solidFill>
                  <a:srgbClr val="FF0000"/>
                </a:solidFill>
              </a:rPr>
              <a:t>faible taux d’insertion professionnelle </a:t>
            </a:r>
            <a:r>
              <a:rPr lang="fr-FR" sz="1400" dirty="0">
                <a:solidFill>
                  <a:schemeClr val="tx2"/>
                </a:solidFill>
              </a:rPr>
              <a:t>des jeunes issus des formations initiales sous statut scolaire (</a:t>
            </a:r>
            <a:r>
              <a:rPr lang="fr-FR" sz="1400" dirty="0" smtClean="0">
                <a:solidFill>
                  <a:schemeClr val="tx2"/>
                </a:solidFill>
              </a:rPr>
              <a:t>23,1</a:t>
            </a:r>
            <a:r>
              <a:rPr lang="fr-FR" sz="1400" dirty="0">
                <a:solidFill>
                  <a:schemeClr val="tx2"/>
                </a:solidFill>
              </a:rPr>
              <a:t>%  de jeunes titulaires du CAP et </a:t>
            </a:r>
            <a:r>
              <a:rPr lang="fr-FR" sz="1400" dirty="0" smtClean="0">
                <a:solidFill>
                  <a:schemeClr val="tx2"/>
                </a:solidFill>
              </a:rPr>
              <a:t>32,7</a:t>
            </a:r>
            <a:r>
              <a:rPr lang="fr-FR" sz="1400" dirty="0">
                <a:solidFill>
                  <a:schemeClr val="tx2"/>
                </a:solidFill>
              </a:rPr>
              <a:t>% des jeunes titulaires du BAC PRO) </a:t>
            </a:r>
            <a:r>
              <a:rPr lang="fr-FR" sz="1400" dirty="0">
                <a:solidFill>
                  <a:srgbClr val="FF0000"/>
                </a:solidFill>
              </a:rPr>
              <a:t>interroge </a:t>
            </a:r>
            <a:r>
              <a:rPr lang="fr-FR" sz="1400" dirty="0" smtClean="0">
                <a:solidFill>
                  <a:srgbClr val="FF0000"/>
                </a:solidFill>
              </a:rPr>
              <a:t>sur </a:t>
            </a:r>
            <a:r>
              <a:rPr lang="fr-FR" sz="1400" dirty="0">
                <a:solidFill>
                  <a:srgbClr val="FF0000"/>
                </a:solidFill>
              </a:rPr>
              <a:t>l’adéquation Emploi/formation, l’attractivité de cette filière et les dispositifs d’accompagnement à l’emploi</a:t>
            </a:r>
            <a:r>
              <a:rPr lang="fr-FR" sz="1400" dirty="0">
                <a:solidFill>
                  <a:schemeClr val="tx2"/>
                </a:solidFill>
              </a:rPr>
              <a:t>.</a:t>
            </a:r>
          </a:p>
        </p:txBody>
      </p:sp>
    </p:spTree>
    <p:extLst>
      <p:ext uri="{BB962C8B-B14F-4D97-AF65-F5344CB8AC3E}">
        <p14:creationId xmlns:p14="http://schemas.microsoft.com/office/powerpoint/2010/main" val="362153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611560" y="404664"/>
            <a:ext cx="6525920" cy="635807"/>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r>
              <a:rPr lang="fr-FR" b="1" dirty="0">
                <a:solidFill>
                  <a:srgbClr val="006600"/>
                </a:solidFill>
                <a:effectLst>
                  <a:outerShdw blurRad="38100" dist="38100" dir="2700000" algn="tl">
                    <a:srgbClr val="000000"/>
                  </a:outerShdw>
                </a:effectLst>
                <a:latin typeface="Arial" panose="020B0604020202020204" pitchFamily="34" charset="0"/>
              </a:rPr>
              <a:t> </a:t>
            </a:r>
            <a:r>
              <a:rPr lang="fr-FR" b="1" dirty="0" smtClean="0">
                <a:solidFill>
                  <a:srgbClr val="006600"/>
                </a:solidFill>
                <a:effectLst>
                  <a:outerShdw blurRad="38100" dist="38100" dir="2700000" algn="tl">
                    <a:srgbClr val="000000"/>
                  </a:outerShdw>
                </a:effectLst>
                <a:latin typeface="Arial" panose="020B0604020202020204" pitchFamily="34" charset="0"/>
              </a:rPr>
              <a:t>Pourquoi rénover ces diplômes?</a:t>
            </a:r>
            <a:endParaRPr lang="fr-FR" b="1" dirty="0">
              <a:solidFill>
                <a:srgbClr val="006600"/>
              </a:solidFill>
              <a:effectLst>
                <a:outerShdw blurRad="38100" dist="38100" dir="2700000" algn="tl">
                  <a:srgbClr val="000000"/>
                </a:outerShdw>
              </a:effectLst>
              <a:latin typeface="Arial" panose="020B0604020202020204" pitchFamily="34" charset="0"/>
            </a:endParaRPr>
          </a:p>
        </p:txBody>
      </p:sp>
      <p:sp>
        <p:nvSpPr>
          <p:cNvPr id="5" name="Espace réservé du pied de page 4"/>
          <p:cNvSpPr>
            <a:spLocks noGrp="1"/>
          </p:cNvSpPr>
          <p:nvPr>
            <p:ph type="ftr" sz="quarter" idx="4294967295"/>
          </p:nvPr>
        </p:nvSpPr>
        <p:spPr>
          <a:xfrm>
            <a:off x="3124200" y="6245225"/>
            <a:ext cx="2895600" cy="476250"/>
          </a:xfrm>
          <a:prstGeom prst="rect">
            <a:avLst/>
          </a:prstGeom>
        </p:spPr>
        <p:txBody>
          <a:bodyPr/>
          <a:lstStyle/>
          <a:p>
            <a:pPr algn="ctr">
              <a:defRPr/>
            </a:pPr>
            <a:r>
              <a:rPr lang="fr-FR" sz="800">
                <a:solidFill>
                  <a:srgbClr val="FFFFFF">
                    <a:lumMod val="40000"/>
                    <a:lumOff val="60000"/>
                  </a:srgbClr>
                </a:solidFill>
                <a:latin typeface="Arial" panose="020B0604020202020204" pitchFamily="34" charset="0"/>
              </a:rPr>
              <a:t>K.MARMORAT IEN-STI</a:t>
            </a:r>
          </a:p>
        </p:txBody>
      </p:sp>
      <p:sp>
        <p:nvSpPr>
          <p:cNvPr id="6" name="Espace réservé de la date 5"/>
          <p:cNvSpPr>
            <a:spLocks noGrp="1"/>
          </p:cNvSpPr>
          <p:nvPr>
            <p:ph type="dt" sz="quarter" idx="4294967295"/>
          </p:nvPr>
        </p:nvSpPr>
        <p:spPr>
          <a:xfrm>
            <a:off x="457200" y="6245225"/>
            <a:ext cx="2133600" cy="476250"/>
          </a:xfrm>
          <a:prstGeom prst="rect">
            <a:avLst/>
          </a:prstGeom>
        </p:spPr>
        <p:txBody>
          <a:bodyPr/>
          <a:lstStyle/>
          <a:p>
            <a:pPr>
              <a:defRPr/>
            </a:pPr>
            <a:r>
              <a:rPr lang="fr-FR" sz="800">
                <a:solidFill>
                  <a:srgbClr val="FFFFFF">
                    <a:lumMod val="40000"/>
                    <a:lumOff val="60000"/>
                  </a:srgbClr>
                </a:solidFill>
                <a:latin typeface="Arial" panose="020B0604020202020204" pitchFamily="34" charset="0"/>
              </a:rPr>
              <a:t>CPC 04-12-2009</a:t>
            </a:r>
          </a:p>
        </p:txBody>
      </p:sp>
      <p:pic>
        <p:nvPicPr>
          <p:cNvPr id="7" name="Picture 8" descr="http://www.entretien-textile.fr/media/news/rentr%C3%A9-ffp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0112" y="4501604"/>
            <a:ext cx="2387536" cy="15916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ffpb.fr/wp-content/uploads/2016/07/actu-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034" y="1493961"/>
            <a:ext cx="1715034" cy="138355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77504" y="1700808"/>
            <a:ext cx="5472608" cy="3648884"/>
          </a:xfrm>
          <a:prstGeom prst="rect">
            <a:avLst/>
          </a:prstGeom>
        </p:spPr>
        <p:txBody>
          <a:bodyPr wrap="square">
            <a:spAutoFit/>
          </a:bodyPr>
          <a:lstStyle/>
          <a:p>
            <a:pPr algn="just">
              <a:lnSpc>
                <a:spcPct val="107000"/>
              </a:lnSpc>
              <a:spcAft>
                <a:spcPts val="0"/>
              </a:spcAft>
            </a:pPr>
            <a:r>
              <a:rPr lang="fr-FR" sz="2400" b="1" dirty="0">
                <a:solidFill>
                  <a:schemeClr val="tx2"/>
                </a:solidFill>
                <a:latin typeface="Calibri" panose="020F0502020204030204" pitchFamily="34" charset="0"/>
                <a:ea typeface="Times New Roman" panose="02020603050405020304" pitchFamily="18" charset="0"/>
                <a:cs typeface="Times New Roman" panose="02020603050405020304" pitchFamily="18" charset="0"/>
              </a:rPr>
              <a:t>Le secteur a été marqué ces dix dernières années par une forte évolution, à la fois liée aux </a:t>
            </a:r>
            <a:r>
              <a:rPr lang="fr-FR"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contraintes réglementaires </a:t>
            </a:r>
            <a:r>
              <a:rPr lang="fr-FR" sz="2400" b="1" dirty="0">
                <a:solidFill>
                  <a:schemeClr val="tx2"/>
                </a:solidFill>
                <a:latin typeface="Calibri" panose="020F0502020204030204" pitchFamily="34" charset="0"/>
                <a:ea typeface="Times New Roman" panose="02020603050405020304" pitchFamily="18" charset="0"/>
                <a:cs typeface="Times New Roman" panose="02020603050405020304" pitchFamily="18" charset="0"/>
              </a:rPr>
              <a:t>et aux </a:t>
            </a:r>
            <a:r>
              <a:rPr lang="fr-FR"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progrès technologiques</a:t>
            </a:r>
            <a:r>
              <a:rPr lang="fr-FR" sz="2400" b="1" dirty="0">
                <a:solidFill>
                  <a:schemeClr val="tx2"/>
                </a:solidFill>
                <a:latin typeface="Calibri" panose="020F0502020204030204" pitchFamily="34" charset="0"/>
                <a:ea typeface="Times New Roman" panose="02020603050405020304" pitchFamily="18" charset="0"/>
                <a:cs typeface="Times New Roman" panose="02020603050405020304" pitchFamily="18" charset="0"/>
              </a:rPr>
              <a:t>. Les </a:t>
            </a:r>
            <a:r>
              <a:rPr lang="fr-FR" sz="2400" b="1" dirty="0" err="1">
                <a:solidFill>
                  <a:schemeClr val="tx2"/>
                </a:solidFill>
                <a:latin typeface="Calibri" panose="020F0502020204030204" pitchFamily="34" charset="0"/>
                <a:ea typeface="Times New Roman" panose="02020603050405020304" pitchFamily="18" charset="0"/>
                <a:cs typeface="Times New Roman" panose="02020603050405020304" pitchFamily="18" charset="0"/>
              </a:rPr>
              <a:t>process</a:t>
            </a:r>
            <a:r>
              <a:rPr lang="fr-FR" sz="2400" b="1" dirty="0">
                <a:solidFill>
                  <a:schemeClr val="tx2"/>
                </a:solidFill>
                <a:latin typeface="Calibri" panose="020F0502020204030204" pitchFamily="34" charset="0"/>
                <a:ea typeface="Times New Roman" panose="02020603050405020304" pitchFamily="18" charset="0"/>
                <a:cs typeface="Times New Roman" panose="02020603050405020304" pitchFamily="18" charset="0"/>
              </a:rPr>
              <a:t> ont changé, les professionnels ont dû s’adapter et réinterroger leurs méthodes. « Avec l’</a:t>
            </a:r>
            <a:r>
              <a:rPr lang="fr-FR" sz="2400" b="1" dirty="0" err="1">
                <a:solidFill>
                  <a:schemeClr val="tx2"/>
                </a:solidFill>
                <a:latin typeface="Calibri" panose="020F0502020204030204" pitchFamily="34" charset="0"/>
                <a:ea typeface="Times New Roman" panose="02020603050405020304" pitchFamily="18" charset="0"/>
                <a:cs typeface="Times New Roman" panose="02020603050405020304" pitchFamily="18" charset="0"/>
              </a:rPr>
              <a:t>aquanettoyage</a:t>
            </a:r>
            <a:r>
              <a:rPr lang="fr-FR" sz="2400" b="1" dirty="0">
                <a:solidFill>
                  <a:schemeClr val="tx2"/>
                </a:solidFill>
                <a:latin typeface="Calibri" panose="020F0502020204030204" pitchFamily="34" charset="0"/>
                <a:ea typeface="Times New Roman" panose="02020603050405020304" pitchFamily="18" charset="0"/>
                <a:cs typeface="Times New Roman" panose="02020603050405020304" pitchFamily="18" charset="0"/>
              </a:rPr>
              <a:t> qui s’implante de plus en plus sur le marché, le </a:t>
            </a:r>
            <a:r>
              <a:rPr lang="fr-FR"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métier a changé </a:t>
            </a:r>
            <a:r>
              <a:rPr lang="fr-FR" sz="2400" b="1" dirty="0" smtClean="0">
                <a:solidFill>
                  <a:schemeClr val="tx2"/>
                </a:solidFill>
                <a:latin typeface="Calibri" panose="020F0502020204030204" pitchFamily="34" charset="0"/>
                <a:ea typeface="Times New Roman" panose="02020603050405020304" pitchFamily="18" charset="0"/>
                <a:cs typeface="Times New Roman" panose="02020603050405020304" pitchFamily="18" charset="0"/>
              </a:rPr>
              <a:t>».</a:t>
            </a:r>
            <a:endParaRPr lang="fr-FR" sz="24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7660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563434" y="54261"/>
            <a:ext cx="7920880" cy="504055"/>
          </a:xfrm>
        </p:spPr>
        <p:txBody>
          <a:bodyPr/>
          <a:lstStyle/>
          <a:p>
            <a:pPr algn="ctr" eaLnBrk="1" hangingPunct="1"/>
            <a:r>
              <a:rPr lang="fr-FR" altLang="fr-FR" sz="2000" b="1" dirty="0" smtClean="0"/>
              <a:t>Dans un contexte évolutif exigeant de nouvelles compétences </a:t>
            </a:r>
          </a:p>
        </p:txBody>
      </p:sp>
      <p:sp>
        <p:nvSpPr>
          <p:cNvPr id="20483" name="Rectangle 3"/>
          <p:cNvSpPr>
            <a:spLocks noGrp="1" noChangeArrowheads="1"/>
          </p:cNvSpPr>
          <p:nvPr>
            <p:ph type="body" idx="1"/>
          </p:nvPr>
        </p:nvSpPr>
        <p:spPr>
          <a:xfrm>
            <a:off x="552672" y="565031"/>
            <a:ext cx="8483823" cy="2258615"/>
          </a:xfrm>
        </p:spPr>
        <p:txBody>
          <a:bodyPr/>
          <a:lstStyle/>
          <a:p>
            <a:pPr eaLnBrk="1" hangingPunct="1">
              <a:lnSpc>
                <a:spcPct val="80000"/>
              </a:lnSpc>
              <a:buFont typeface="Wingdings" panose="05000000000000000000" pitchFamily="2" charset="2"/>
              <a:buNone/>
            </a:pPr>
            <a:r>
              <a:rPr lang="fr-FR" altLang="fr-FR" sz="1000" dirty="0" smtClean="0"/>
              <a:t>	 </a:t>
            </a:r>
          </a:p>
          <a:p>
            <a:pPr eaLnBrk="1" hangingPunct="1">
              <a:lnSpc>
                <a:spcPct val="80000"/>
              </a:lnSpc>
              <a:buFont typeface="Wingdings" panose="05000000000000000000" pitchFamily="2" charset="2"/>
              <a:buNone/>
            </a:pPr>
            <a:r>
              <a:rPr lang="fr-FR" altLang="fr-FR" sz="1400" dirty="0" smtClean="0"/>
              <a:t> 	</a:t>
            </a:r>
            <a:r>
              <a:rPr lang="fr-FR" altLang="fr-FR" sz="1400" b="1" dirty="0" smtClean="0">
                <a:solidFill>
                  <a:schemeClr val="tx2">
                    <a:lumMod val="75000"/>
                  </a:schemeClr>
                </a:solidFill>
              </a:rPr>
              <a:t>La tendance des exigences au niveau du marché de l’emploi vers des services à plus forte valeur ajoutée :</a:t>
            </a:r>
          </a:p>
          <a:p>
            <a:pPr eaLnBrk="1" hangingPunct="1">
              <a:lnSpc>
                <a:spcPct val="80000"/>
              </a:lnSpc>
              <a:buFont typeface="Wingdings" panose="05000000000000000000" pitchFamily="2" charset="2"/>
              <a:buNone/>
            </a:pPr>
            <a:endParaRPr lang="fr-FR" altLang="fr-FR" sz="1400" dirty="0" smtClean="0">
              <a:solidFill>
                <a:schemeClr val="tx2">
                  <a:lumMod val="75000"/>
                </a:schemeClr>
              </a:solidFill>
            </a:endParaRPr>
          </a:p>
          <a:p>
            <a:pPr lvl="1">
              <a:lnSpc>
                <a:spcPct val="80000"/>
              </a:lnSpc>
              <a:buFont typeface="Wingdings" panose="05000000000000000000" pitchFamily="2" charset="2"/>
              <a:buChar char="ü"/>
            </a:pPr>
            <a:r>
              <a:rPr lang="fr-FR" altLang="fr-FR" sz="1400" b="1" dirty="0" smtClean="0">
                <a:solidFill>
                  <a:schemeClr val="tx2">
                    <a:lumMod val="75000"/>
                  </a:schemeClr>
                </a:solidFill>
              </a:rPr>
              <a:t>Une maîtrise du fonctionnement des machines et unités de plus en plus modernes, complexes et de plus en plus techniques </a:t>
            </a:r>
          </a:p>
          <a:p>
            <a:pPr marL="457200" lvl="1" indent="0">
              <a:lnSpc>
                <a:spcPct val="80000"/>
              </a:lnSpc>
              <a:buNone/>
            </a:pPr>
            <a:endParaRPr lang="fr-FR" altLang="fr-FR" sz="1400" b="1" dirty="0" smtClean="0">
              <a:solidFill>
                <a:schemeClr val="tx2">
                  <a:lumMod val="75000"/>
                </a:schemeClr>
              </a:solidFill>
            </a:endParaRPr>
          </a:p>
          <a:p>
            <a:pPr lvl="1">
              <a:lnSpc>
                <a:spcPct val="80000"/>
              </a:lnSpc>
              <a:buFont typeface="Wingdings" panose="05000000000000000000" pitchFamily="2" charset="2"/>
              <a:buChar char="ü"/>
            </a:pPr>
            <a:r>
              <a:rPr lang="fr-FR" altLang="fr-FR" sz="1400" b="1" dirty="0" smtClean="0">
                <a:solidFill>
                  <a:schemeClr val="tx2">
                    <a:lumMod val="75000"/>
                  </a:schemeClr>
                </a:solidFill>
              </a:rPr>
              <a:t>Une attitude « commerciale » au service des client</a:t>
            </a:r>
          </a:p>
          <a:p>
            <a:pPr lvl="1">
              <a:lnSpc>
                <a:spcPct val="80000"/>
              </a:lnSpc>
              <a:buFont typeface="Wingdings" panose="05000000000000000000" pitchFamily="2" charset="2"/>
              <a:buChar char="ü"/>
            </a:pPr>
            <a:endParaRPr lang="fr-FR" altLang="fr-FR" sz="1400" b="1" dirty="0" smtClean="0">
              <a:solidFill>
                <a:schemeClr val="tx2">
                  <a:lumMod val="75000"/>
                </a:schemeClr>
              </a:solidFill>
            </a:endParaRPr>
          </a:p>
          <a:p>
            <a:pPr lvl="1">
              <a:lnSpc>
                <a:spcPct val="80000"/>
              </a:lnSpc>
              <a:buFont typeface="Wingdings" panose="05000000000000000000" pitchFamily="2" charset="2"/>
              <a:buChar char="ü"/>
            </a:pPr>
            <a:r>
              <a:rPr lang="fr-FR" altLang="fr-FR" sz="1400" b="1" dirty="0" smtClean="0">
                <a:solidFill>
                  <a:schemeClr val="tx2">
                    <a:lumMod val="75000"/>
                  </a:schemeClr>
                </a:solidFill>
              </a:rPr>
              <a:t>Un comportement « professionnel » confirmé (compétitivité, rentabilité, sécurité, qualité,..)</a:t>
            </a:r>
          </a:p>
          <a:p>
            <a:pPr eaLnBrk="1" hangingPunct="1">
              <a:lnSpc>
                <a:spcPct val="80000"/>
              </a:lnSpc>
            </a:pPr>
            <a:endParaRPr lang="fr-FR" altLang="fr-FR" sz="1600" dirty="0" smtClean="0"/>
          </a:p>
        </p:txBody>
      </p:sp>
      <p:sp>
        <p:nvSpPr>
          <p:cNvPr id="4" name="Espace réservé du contenu 2">
            <a:extLst>
              <a:ext uri="{FF2B5EF4-FFF2-40B4-BE49-F238E27FC236}">
                <a16:creationId xmlns:a16="http://schemas.microsoft.com/office/drawing/2014/main" id="{97324E0C-C4B4-48BA-8AFD-ABD880D9E3EA}"/>
              </a:ext>
            </a:extLst>
          </p:cNvPr>
          <p:cNvSpPr txBox="1">
            <a:spLocks/>
          </p:cNvSpPr>
          <p:nvPr/>
        </p:nvSpPr>
        <p:spPr bwMode="auto">
          <a:xfrm>
            <a:off x="898456" y="2910298"/>
            <a:ext cx="7776864" cy="3242830"/>
          </a:xfrm>
          <a:prstGeom prst="rect">
            <a:avLst/>
          </a:prstGeom>
          <a:ln>
            <a:headEnd/>
            <a:tailEn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anose="05000000000000000000"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anose="05000000000000000000"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a:lstStyle>
          <a:p>
            <a:pPr marL="274320" indent="-274320" fontAlgn="auto">
              <a:spcAft>
                <a:spcPts val="0"/>
              </a:spcAft>
              <a:buFont typeface="Wingdings"/>
              <a:buNone/>
              <a:defRPr/>
            </a:pPr>
            <a:endParaRPr lang="fr-FR" sz="1800" kern="0" dirty="0" smtClean="0"/>
          </a:p>
          <a:p>
            <a:pPr marL="274320" indent="-274320" fontAlgn="auto">
              <a:spcAft>
                <a:spcPts val="0"/>
              </a:spcAft>
              <a:buFont typeface="Wingdings"/>
              <a:buNone/>
              <a:defRPr/>
            </a:pPr>
            <a:r>
              <a:rPr lang="fr-FR" sz="1800" kern="0" dirty="0" smtClean="0"/>
              <a:t>Le titulaire du diplôme doit être un technicien capable d’assurer l’entretien des articles textiles :</a:t>
            </a:r>
          </a:p>
          <a:p>
            <a:pPr marL="674370" lvl="1" indent="-274320" fontAlgn="auto">
              <a:lnSpc>
                <a:spcPct val="170000"/>
              </a:lnSpc>
              <a:spcAft>
                <a:spcPts val="0"/>
              </a:spcAft>
              <a:buClrTx/>
              <a:buFont typeface="Wingdings" panose="05000000000000000000" pitchFamily="2" charset="2"/>
              <a:buChar char="ü"/>
              <a:defRPr/>
            </a:pPr>
            <a:r>
              <a:rPr lang="fr-FR" sz="1600" b="1" kern="0" dirty="0" smtClean="0"/>
              <a:t>tant en entreprise artisanale (pressing) ;</a:t>
            </a:r>
          </a:p>
          <a:p>
            <a:pPr marL="674370" lvl="1" indent="-274320" fontAlgn="auto">
              <a:lnSpc>
                <a:spcPct val="170000"/>
              </a:lnSpc>
              <a:spcAft>
                <a:spcPts val="0"/>
              </a:spcAft>
              <a:buClrTx/>
              <a:buFont typeface="Wingdings" panose="05000000000000000000" pitchFamily="2" charset="2"/>
              <a:buChar char="ü"/>
              <a:defRPr/>
            </a:pPr>
            <a:r>
              <a:rPr lang="fr-FR" sz="1600" b="1" kern="0" dirty="0" smtClean="0"/>
              <a:t>qu’en entreprise industrielle ;</a:t>
            </a:r>
          </a:p>
          <a:p>
            <a:pPr marL="674370" lvl="1" indent="-274320" fontAlgn="auto">
              <a:lnSpc>
                <a:spcPct val="170000"/>
              </a:lnSpc>
              <a:spcAft>
                <a:spcPts val="0"/>
              </a:spcAft>
              <a:buClrTx/>
              <a:buFont typeface="Wingdings" panose="05000000000000000000" pitchFamily="2" charset="2"/>
              <a:buChar char="ü"/>
              <a:defRPr/>
            </a:pPr>
            <a:r>
              <a:rPr lang="fr-FR" sz="1600" b="1" kern="0" dirty="0" smtClean="0"/>
              <a:t>ou dans un service intégré à un établissement hospitalier, une maison de retraite, une structure hôtelière…</a:t>
            </a:r>
          </a:p>
          <a:p>
            <a:pPr lvl="5">
              <a:buFontTx/>
              <a:buChar char="-"/>
              <a:defRPr/>
            </a:pPr>
            <a:endParaRPr lang="fr-FR" sz="1100" kern="0" dirty="0" smtClean="0"/>
          </a:p>
          <a:p>
            <a:pPr marL="274320" indent="-274320" algn="ctr" fontAlgn="auto">
              <a:spcAft>
                <a:spcPts val="0"/>
              </a:spcAft>
              <a:buFont typeface="Wingdings"/>
              <a:buNone/>
              <a:defRPr/>
            </a:pPr>
            <a:r>
              <a:rPr lang="fr-FR" sz="2000" b="1" kern="0" dirty="0" smtClean="0"/>
              <a:t>Il doit maîtriser </a:t>
            </a:r>
            <a:r>
              <a:rPr lang="fr-FR" sz="2200" b="1" kern="0" dirty="0" smtClean="0"/>
              <a:t>:</a:t>
            </a:r>
          </a:p>
          <a:p>
            <a:pPr lvl="8">
              <a:buClrTx/>
              <a:buFont typeface="Wingdings" pitchFamily="2" charset="2"/>
              <a:buChar char=""/>
              <a:defRPr/>
            </a:pPr>
            <a:r>
              <a:rPr lang="fr-FR" sz="1800" kern="0" dirty="0" smtClean="0">
                <a:solidFill>
                  <a:schemeClr val="tx2">
                    <a:lumMod val="75000"/>
                  </a:schemeClr>
                </a:solidFill>
              </a:rPr>
              <a:t>les procédés de production ;</a:t>
            </a:r>
          </a:p>
          <a:p>
            <a:pPr lvl="8">
              <a:buClrTx/>
              <a:buFont typeface="Wingdings" pitchFamily="2" charset="2"/>
              <a:buChar char=""/>
              <a:defRPr/>
            </a:pPr>
            <a:r>
              <a:rPr lang="fr-FR" sz="1800" kern="0" dirty="0" smtClean="0">
                <a:solidFill>
                  <a:schemeClr val="tx2">
                    <a:lumMod val="75000"/>
                  </a:schemeClr>
                </a:solidFill>
              </a:rPr>
              <a:t>les méthodes de travail ;</a:t>
            </a:r>
          </a:p>
          <a:p>
            <a:pPr lvl="8">
              <a:buClrTx/>
              <a:buFont typeface="Wingdings" pitchFamily="2" charset="2"/>
              <a:buChar char=""/>
              <a:defRPr/>
            </a:pPr>
            <a:r>
              <a:rPr lang="fr-FR" sz="1800" kern="0" dirty="0" smtClean="0">
                <a:solidFill>
                  <a:schemeClr val="tx2">
                    <a:lumMod val="75000"/>
                  </a:schemeClr>
                </a:solidFill>
              </a:rPr>
              <a:t>la polyvalence à tous les postes de production ;</a:t>
            </a:r>
          </a:p>
          <a:p>
            <a:pPr lvl="8">
              <a:buClrTx/>
              <a:buFont typeface="Wingdings" pitchFamily="2" charset="2"/>
              <a:buChar char=""/>
              <a:defRPr/>
            </a:pPr>
            <a:r>
              <a:rPr lang="fr-FR" sz="1800" kern="0" dirty="0">
                <a:solidFill>
                  <a:schemeClr val="tx2">
                    <a:lumMod val="75000"/>
                  </a:schemeClr>
                </a:solidFill>
              </a:rPr>
              <a:t>l</a:t>
            </a:r>
            <a:r>
              <a:rPr lang="fr-FR" sz="1800" kern="0" dirty="0" smtClean="0">
                <a:solidFill>
                  <a:schemeClr val="tx2">
                    <a:lumMod val="75000"/>
                  </a:schemeClr>
                </a:solidFill>
              </a:rPr>
              <a:t>a gestion de production ;</a:t>
            </a:r>
          </a:p>
          <a:p>
            <a:pPr lvl="8">
              <a:buClrTx/>
              <a:buFont typeface="Wingdings" pitchFamily="2" charset="2"/>
              <a:buChar char=""/>
              <a:defRPr/>
            </a:pPr>
            <a:r>
              <a:rPr lang="fr-FR" sz="1800" kern="0" dirty="0" smtClean="0">
                <a:solidFill>
                  <a:schemeClr val="tx2">
                    <a:lumMod val="75000"/>
                  </a:schemeClr>
                </a:solidFill>
              </a:rPr>
              <a:t>les techniques de management.</a:t>
            </a:r>
            <a:endParaRPr lang="fr-FR" sz="1800" kern="0" dirty="0">
              <a:solidFill>
                <a:schemeClr val="tx2">
                  <a:lumMod val="75000"/>
                </a:schemeClr>
              </a:solidFill>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456" y="4589470"/>
            <a:ext cx="1945352" cy="156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rot="16200000">
            <a:off x="7207795" y="4377824"/>
            <a:ext cx="3242829"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1400" b="1" kern="0" dirty="0">
                <a:solidFill>
                  <a:srgbClr val="FF0000"/>
                </a:solidFill>
              </a:rPr>
              <a:t>Descriptif du </a:t>
            </a:r>
            <a:r>
              <a:rPr lang="fr-FR" sz="1400" b="1" kern="0" dirty="0" smtClean="0">
                <a:solidFill>
                  <a:srgbClr val="FF0000"/>
                </a:solidFill>
              </a:rPr>
              <a:t>métier</a:t>
            </a:r>
            <a:endParaRPr lang="fr-FR" sz="1400" dirty="0">
              <a:solidFill>
                <a:srgbClr val="FF0000"/>
              </a:solidFill>
            </a:endParaRPr>
          </a:p>
        </p:txBody>
      </p:sp>
      <p:sp>
        <p:nvSpPr>
          <p:cNvPr id="3" name="Flèche courbée vers la droite 2"/>
          <p:cNvSpPr/>
          <p:nvPr/>
        </p:nvSpPr>
        <p:spPr>
          <a:xfrm>
            <a:off x="300644" y="2564904"/>
            <a:ext cx="504056" cy="864096"/>
          </a:xfrm>
          <a:prstGeom prst="curv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80102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4" grpId="0" animBg="1"/>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2"/>
          <p:cNvSpPr>
            <a:spLocks noChangeArrowheads="1" noChangeShapeType="1" noTextEdit="1"/>
          </p:cNvSpPr>
          <p:nvPr/>
        </p:nvSpPr>
        <p:spPr bwMode="auto">
          <a:xfrm rot="-2615">
            <a:off x="246149" y="305364"/>
            <a:ext cx="3500438" cy="609600"/>
          </a:xfrm>
          <a:prstGeom prst="rect">
            <a:avLst/>
          </a:prstGeom>
        </p:spPr>
        <p:txBody>
          <a:bodyPr wrap="none" fromWordArt="1">
            <a:prstTxWarp prst="textPlain">
              <a:avLst>
                <a:gd name="adj" fmla="val 50000"/>
              </a:avLst>
            </a:prstTxWarp>
          </a:bodyPr>
          <a:lstStyle/>
          <a:p>
            <a:pPr algn="ctr"/>
            <a:r>
              <a:rPr lang="fr-FR" sz="3600" kern="10" dirty="0">
                <a:ln w="9525">
                  <a:solidFill>
                    <a:srgbClr val="000000"/>
                  </a:solidFill>
                  <a:round/>
                  <a:headEnd/>
                  <a:tailEnd/>
                </a:ln>
                <a:solidFill>
                  <a:srgbClr val="0000FF"/>
                </a:solidFill>
                <a:effectLst>
                  <a:outerShdw dist="35921" dir="2700000" algn="ctr" rotWithShape="0">
                    <a:srgbClr val="808080"/>
                  </a:outerShdw>
                </a:effectLst>
                <a:latin typeface="Arial Black" panose="020B0A04020102020204" pitchFamily="34" charset="0"/>
              </a:rPr>
              <a:t>La Problématique</a:t>
            </a:r>
          </a:p>
        </p:txBody>
      </p:sp>
      <p:sp>
        <p:nvSpPr>
          <p:cNvPr id="116739" name="AutoShape 3"/>
          <p:cNvSpPr>
            <a:spLocks noChangeArrowheads="1"/>
          </p:cNvSpPr>
          <p:nvPr/>
        </p:nvSpPr>
        <p:spPr bwMode="auto">
          <a:xfrm rot="-1855268">
            <a:off x="652858" y="1282672"/>
            <a:ext cx="6326188" cy="1121370"/>
          </a:xfrm>
          <a:prstGeom prst="rightArrow">
            <a:avLst>
              <a:gd name="adj1" fmla="val 71611"/>
              <a:gd name="adj2" fmla="val 68538"/>
            </a:avLst>
          </a:prstGeom>
          <a:gradFill rotWithShape="0">
            <a:gsLst>
              <a:gs pos="0">
                <a:srgbClr val="03D4A8"/>
              </a:gs>
              <a:gs pos="25000">
                <a:srgbClr val="21D6E0"/>
              </a:gs>
              <a:gs pos="75000">
                <a:srgbClr val="0087E6"/>
              </a:gs>
              <a:gs pos="100000">
                <a:srgbClr val="005CBF"/>
              </a:gs>
            </a:gsLst>
            <a:lin ang="5400000" scaled="1"/>
          </a:gradFill>
          <a:ln w="9525">
            <a:solidFill>
              <a:schemeClr val="tx1"/>
            </a:solidFill>
            <a:miter lim="800000"/>
            <a:headEnd/>
            <a:tailEnd/>
          </a:ln>
        </p:spPr>
        <p:txBody>
          <a:bodyPr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fr-FR" altLang="fr-FR" sz="1800" b="1" dirty="0" smtClean="0"/>
              <a:t>Évolution </a:t>
            </a:r>
            <a:r>
              <a:rPr lang="fr-FR" altLang="fr-FR" sz="1800" b="1" dirty="0"/>
              <a:t>des activités </a:t>
            </a:r>
            <a:r>
              <a:rPr lang="fr-FR" altLang="fr-FR" sz="1800" b="1" dirty="0" smtClean="0"/>
              <a:t>liées </a:t>
            </a:r>
            <a:r>
              <a:rPr lang="fr-FR" altLang="fr-FR" sz="1800" b="1" dirty="0"/>
              <a:t>à l’ouverture des réseaux européens, l’internationalisation</a:t>
            </a:r>
          </a:p>
        </p:txBody>
      </p:sp>
      <p:sp>
        <p:nvSpPr>
          <p:cNvPr id="116740" name="AutoShape 4"/>
          <p:cNvSpPr>
            <a:spLocks noChangeArrowheads="1"/>
          </p:cNvSpPr>
          <p:nvPr/>
        </p:nvSpPr>
        <p:spPr bwMode="auto">
          <a:xfrm rot="-1950244">
            <a:off x="1938338" y="2039938"/>
            <a:ext cx="6019800" cy="990600"/>
          </a:xfrm>
          <a:prstGeom prst="rightArrow">
            <a:avLst>
              <a:gd name="adj1" fmla="val 71611"/>
              <a:gd name="adj2" fmla="val 66846"/>
            </a:avLst>
          </a:prstGeom>
          <a:gradFill rotWithShape="0">
            <a:gsLst>
              <a:gs pos="0">
                <a:srgbClr val="03D4A8"/>
              </a:gs>
              <a:gs pos="25000">
                <a:srgbClr val="21D6E0"/>
              </a:gs>
              <a:gs pos="75000">
                <a:srgbClr val="0087E6"/>
              </a:gs>
              <a:gs pos="100000">
                <a:srgbClr val="005CBF"/>
              </a:gs>
            </a:gsLst>
            <a:lin ang="5400000" scaled="1"/>
          </a:gradFill>
          <a:ln w="9525">
            <a:solidFill>
              <a:schemeClr val="tx1"/>
            </a:solidFill>
            <a:miter lim="800000"/>
            <a:headEnd/>
            <a:tailEnd/>
          </a:ln>
        </p:spPr>
        <p:txBody>
          <a:bodyPr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fr-FR" altLang="fr-FR" sz="1800" b="1" dirty="0"/>
              <a:t>Le développement </a:t>
            </a:r>
            <a:r>
              <a:rPr lang="fr-FR" altLang="fr-FR" sz="1800" b="1" dirty="0" smtClean="0"/>
              <a:t>de nouveaux services, des procédés et processus d’entretien des textiles</a:t>
            </a:r>
            <a:endParaRPr lang="fr-FR" altLang="fr-FR" sz="1800" b="1" dirty="0"/>
          </a:p>
        </p:txBody>
      </p:sp>
      <p:sp>
        <p:nvSpPr>
          <p:cNvPr id="116741" name="AutoShape 5"/>
          <p:cNvSpPr>
            <a:spLocks noChangeArrowheads="1"/>
          </p:cNvSpPr>
          <p:nvPr/>
        </p:nvSpPr>
        <p:spPr bwMode="auto">
          <a:xfrm rot="-1742550">
            <a:off x="3252402" y="2600073"/>
            <a:ext cx="6018212" cy="1020729"/>
          </a:xfrm>
          <a:prstGeom prst="rightArrow">
            <a:avLst>
              <a:gd name="adj1" fmla="val 71611"/>
              <a:gd name="adj2" fmla="val 66862"/>
            </a:avLst>
          </a:prstGeom>
          <a:gradFill rotWithShape="0">
            <a:gsLst>
              <a:gs pos="0">
                <a:srgbClr val="03D4A8"/>
              </a:gs>
              <a:gs pos="25000">
                <a:srgbClr val="21D6E0"/>
              </a:gs>
              <a:gs pos="75000">
                <a:srgbClr val="0087E6"/>
              </a:gs>
              <a:gs pos="100000">
                <a:srgbClr val="005CBF"/>
              </a:gs>
            </a:gsLst>
            <a:lin ang="5400000" scaled="1"/>
          </a:gradFill>
          <a:ln w="9525">
            <a:solidFill>
              <a:schemeClr val="tx1"/>
            </a:solidFill>
            <a:miter lim="800000"/>
            <a:headEnd/>
            <a:tailEnd/>
          </a:ln>
        </p:spPr>
        <p:txBody>
          <a:bodyPr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fr-FR" altLang="fr-FR" sz="1800" dirty="0" smtClean="0"/>
              <a:t>Évolution </a:t>
            </a:r>
            <a:r>
              <a:rPr lang="fr-FR" altLang="fr-FR" sz="1800" dirty="0"/>
              <a:t>des technologies, la réglementation </a:t>
            </a:r>
            <a:r>
              <a:rPr lang="fr-FR" altLang="fr-FR" sz="1800" b="1" dirty="0" smtClean="0"/>
              <a:t>Impératif </a:t>
            </a:r>
            <a:r>
              <a:rPr lang="fr-FR" altLang="fr-FR" sz="1800" b="1" dirty="0"/>
              <a:t>de sécurité/environnement</a:t>
            </a:r>
            <a:r>
              <a:rPr lang="fr-FR" altLang="fr-FR" sz="1800" dirty="0"/>
              <a:t> </a:t>
            </a:r>
          </a:p>
        </p:txBody>
      </p:sp>
      <p:sp>
        <p:nvSpPr>
          <p:cNvPr id="116742" name="Rectangle 6"/>
          <p:cNvSpPr>
            <a:spLocks noChangeArrowheads="1"/>
          </p:cNvSpPr>
          <p:nvPr/>
        </p:nvSpPr>
        <p:spPr bwMode="auto">
          <a:xfrm>
            <a:off x="0" y="5275737"/>
            <a:ext cx="9144000" cy="1569660"/>
          </a:xfrm>
          <a:prstGeom prst="rect">
            <a:avLst/>
          </a:prstGeom>
          <a:ln/>
        </p:spPr>
        <p:style>
          <a:lnRef idx="0">
            <a:schemeClr val="accent3"/>
          </a:lnRef>
          <a:fillRef idx="3">
            <a:schemeClr val="accent3"/>
          </a:fillRef>
          <a:effectRef idx="3">
            <a:schemeClr val="accent3"/>
          </a:effectRef>
          <a:fontRef idx="minor">
            <a:schemeClr val="lt1"/>
          </a:fontRef>
        </p:style>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r-FR" altLang="fr-FR" sz="1600" b="1" dirty="0">
                <a:solidFill>
                  <a:srgbClr val="0D46E5"/>
                </a:solidFill>
              </a:rPr>
              <a:t>Le </a:t>
            </a:r>
            <a:r>
              <a:rPr lang="fr-FR" altLang="fr-FR" sz="1600" b="1" dirty="0">
                <a:solidFill>
                  <a:srgbClr val="FF0000"/>
                </a:solidFill>
              </a:rPr>
              <a:t>besoin de main d'œuvre qualifiée et expérimentée </a:t>
            </a:r>
            <a:endParaRPr lang="fr-FR" altLang="fr-FR" sz="1600" b="1" dirty="0" smtClean="0">
              <a:solidFill>
                <a:srgbClr val="FF0000"/>
              </a:solidFill>
            </a:endParaRPr>
          </a:p>
          <a:p>
            <a:pPr algn="ctr" eaLnBrk="1" hangingPunct="1">
              <a:spcBef>
                <a:spcPct val="0"/>
              </a:spcBef>
              <a:buClrTx/>
              <a:buSzTx/>
              <a:buFontTx/>
              <a:buNone/>
            </a:pPr>
            <a:r>
              <a:rPr lang="fr-FR" altLang="fr-FR" sz="1600" b="1" dirty="0" smtClean="0">
                <a:solidFill>
                  <a:srgbClr val="0D46E5"/>
                </a:solidFill>
              </a:rPr>
              <a:t>dans </a:t>
            </a:r>
            <a:r>
              <a:rPr lang="fr-FR" altLang="fr-FR" sz="1600" b="1" dirty="0">
                <a:solidFill>
                  <a:srgbClr val="0D46E5"/>
                </a:solidFill>
              </a:rPr>
              <a:t>le domaine du </a:t>
            </a:r>
            <a:r>
              <a:rPr lang="fr-FR" altLang="fr-FR" sz="1600" b="1" dirty="0" smtClean="0">
                <a:solidFill>
                  <a:srgbClr val="0D46E5"/>
                </a:solidFill>
              </a:rPr>
              <a:t>pressing et de la blanchisserie est </a:t>
            </a:r>
            <a:r>
              <a:rPr lang="fr-FR" altLang="fr-FR" sz="1600" b="1" dirty="0">
                <a:solidFill>
                  <a:srgbClr val="0D46E5"/>
                </a:solidFill>
              </a:rPr>
              <a:t>réel. </a:t>
            </a:r>
            <a:endParaRPr lang="fr-FR" altLang="fr-FR" sz="1600" b="1" dirty="0" smtClean="0">
              <a:solidFill>
                <a:srgbClr val="0D46E5"/>
              </a:solidFill>
            </a:endParaRPr>
          </a:p>
          <a:p>
            <a:pPr algn="ctr" eaLnBrk="1" hangingPunct="1">
              <a:spcBef>
                <a:spcPct val="0"/>
              </a:spcBef>
              <a:buClrTx/>
              <a:buSzTx/>
              <a:buFontTx/>
              <a:buNone/>
            </a:pPr>
            <a:endParaRPr lang="fr-FR" altLang="fr-FR" sz="1600" b="1" dirty="0">
              <a:solidFill>
                <a:srgbClr val="0D46E5"/>
              </a:solidFill>
            </a:endParaRPr>
          </a:p>
          <a:p>
            <a:pPr eaLnBrk="1" hangingPunct="1">
              <a:spcBef>
                <a:spcPct val="0"/>
              </a:spcBef>
              <a:buClrTx/>
              <a:buSzTx/>
              <a:buFontTx/>
              <a:buNone/>
            </a:pPr>
            <a:r>
              <a:rPr lang="fr-FR" altLang="fr-FR" sz="1600" b="1" dirty="0">
                <a:solidFill>
                  <a:srgbClr val="0D46E5"/>
                </a:solidFill>
              </a:rPr>
              <a:t>Cette nouvelle expression de besoins d’un grand nombre </a:t>
            </a:r>
            <a:r>
              <a:rPr lang="fr-FR" altLang="fr-FR" sz="1600" b="1" dirty="0" smtClean="0">
                <a:solidFill>
                  <a:srgbClr val="0D46E5"/>
                </a:solidFill>
              </a:rPr>
              <a:t>d’entreprises </a:t>
            </a:r>
            <a:r>
              <a:rPr lang="fr-FR" altLang="fr-FR" sz="1600" b="1" dirty="0">
                <a:solidFill>
                  <a:srgbClr val="0D46E5"/>
                </a:solidFill>
              </a:rPr>
              <a:t>se justifie également par le désir d’</a:t>
            </a:r>
            <a:r>
              <a:rPr lang="fr-FR" altLang="fr-FR" sz="1600" b="1" dirty="0">
                <a:solidFill>
                  <a:srgbClr val="FF0000"/>
                </a:solidFill>
              </a:rPr>
              <a:t>élever le niveau de qualification </a:t>
            </a:r>
            <a:r>
              <a:rPr lang="fr-FR" altLang="fr-FR" sz="1600" b="1" dirty="0">
                <a:solidFill>
                  <a:srgbClr val="0D46E5"/>
                </a:solidFill>
              </a:rPr>
              <a:t>des </a:t>
            </a:r>
            <a:r>
              <a:rPr lang="fr-FR" altLang="fr-FR" sz="1600" b="1" dirty="0" smtClean="0">
                <a:solidFill>
                  <a:srgbClr val="0D46E5"/>
                </a:solidFill>
              </a:rPr>
              <a:t>techniciennes et techniciens relevant de ces secteurs, de </a:t>
            </a:r>
            <a:r>
              <a:rPr lang="fr-FR" altLang="fr-FR" sz="1600" b="1" dirty="0">
                <a:solidFill>
                  <a:srgbClr val="7030A0"/>
                </a:solidFill>
              </a:rPr>
              <a:t>v</a:t>
            </a:r>
            <a:r>
              <a:rPr lang="fr-FR" altLang="fr-FR" sz="1600" b="1" dirty="0" smtClean="0">
                <a:solidFill>
                  <a:srgbClr val="7030A0"/>
                </a:solidFill>
              </a:rPr>
              <a:t>aloriser </a:t>
            </a:r>
            <a:r>
              <a:rPr lang="fr-FR" altLang="fr-FR" sz="1600" b="1" dirty="0">
                <a:solidFill>
                  <a:srgbClr val="7030A0"/>
                </a:solidFill>
              </a:rPr>
              <a:t>l’image de ces métiers, la polyvalence et </a:t>
            </a:r>
            <a:r>
              <a:rPr lang="fr-FR" altLang="fr-FR" sz="1600" b="1" dirty="0" smtClean="0">
                <a:solidFill>
                  <a:srgbClr val="7030A0"/>
                </a:solidFill>
              </a:rPr>
              <a:t>l’adaptabilité.</a:t>
            </a:r>
            <a:endParaRPr lang="fr-FR" altLang="fr-FR" sz="1600" b="1" dirty="0">
              <a:solidFill>
                <a:srgbClr val="7030A0"/>
              </a:solidFill>
            </a:endParaRPr>
          </a:p>
        </p:txBody>
      </p:sp>
      <p:sp>
        <p:nvSpPr>
          <p:cNvPr id="2" name="Rectangle 1"/>
          <p:cNvSpPr/>
          <p:nvPr/>
        </p:nvSpPr>
        <p:spPr>
          <a:xfrm>
            <a:off x="6386238" y="3773438"/>
            <a:ext cx="2733127" cy="1477328"/>
          </a:xfrm>
          <a:prstGeom prst="rect">
            <a:avLst/>
          </a:prstGeom>
        </p:spPr>
        <p:txBody>
          <a:bodyPr wrap="square">
            <a:spAutoFit/>
          </a:bodyPr>
          <a:lstStyle/>
          <a:p>
            <a:r>
              <a:rPr lang="fr-F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Les techniques de nettoyage prennent de plus en plus en compte les exigences du développement durable </a:t>
            </a:r>
            <a:endParaRPr lang="fr-FR" dirty="0">
              <a:solidFill>
                <a:srgbClr val="FF0000"/>
              </a:solidFill>
            </a:endParaRPr>
          </a:p>
        </p:txBody>
      </p:sp>
      <p:cxnSp>
        <p:nvCxnSpPr>
          <p:cNvPr id="4" name="Connecteur en angle 3"/>
          <p:cNvCxnSpPr>
            <a:endCxn id="2" idx="1"/>
          </p:cNvCxnSpPr>
          <p:nvPr/>
        </p:nvCxnSpPr>
        <p:spPr>
          <a:xfrm>
            <a:off x="5724128" y="3874073"/>
            <a:ext cx="662110" cy="638029"/>
          </a:xfrm>
          <a:prstGeom prst="bentConnector3">
            <a:avLst/>
          </a:prstGeom>
          <a:ln w="28575">
            <a:solidFill>
              <a:srgbClr val="FF0000"/>
            </a:solidFill>
          </a:ln>
        </p:spPr>
        <p:style>
          <a:lnRef idx="1">
            <a:schemeClr val="dk1"/>
          </a:lnRef>
          <a:fillRef idx="0">
            <a:schemeClr val="dk1"/>
          </a:fillRef>
          <a:effectRef idx="0">
            <a:schemeClr val="dk1"/>
          </a:effectRef>
          <a:fontRef idx="minor">
            <a:schemeClr val="tx1"/>
          </a:fontRef>
        </p:style>
      </p:cxnSp>
      <p:cxnSp>
        <p:nvCxnSpPr>
          <p:cNvPr id="6" name="Connecteur droit 5"/>
          <p:cNvCxnSpPr/>
          <p:nvPr/>
        </p:nvCxnSpPr>
        <p:spPr>
          <a:xfrm>
            <a:off x="6386238" y="3882102"/>
            <a:ext cx="0" cy="1260000"/>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882935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7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7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74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6742">
                                            <p:txEl>
                                              <p:pRg st="0" end="0"/>
                                            </p:txEl>
                                          </p:spTgt>
                                        </p:tgtEl>
                                        <p:attrNameLst>
                                          <p:attrName>style.visibility</p:attrName>
                                        </p:attrNameLst>
                                      </p:cBhvr>
                                      <p:to>
                                        <p:strVal val="visible"/>
                                      </p:to>
                                    </p:set>
                                    <p:animEffect transition="in" filter="checkerboard(across)">
                                      <p:cBhvr>
                                        <p:cTn id="27" dur="500"/>
                                        <p:tgtEl>
                                          <p:spTgt spid="11674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16742">
                                            <p:txEl>
                                              <p:pRg st="1" end="1"/>
                                            </p:txEl>
                                          </p:spTgt>
                                        </p:tgtEl>
                                        <p:attrNameLst>
                                          <p:attrName>style.visibility</p:attrName>
                                        </p:attrNameLst>
                                      </p:cBhvr>
                                      <p:to>
                                        <p:strVal val="visible"/>
                                      </p:to>
                                    </p:set>
                                    <p:animEffect transition="in" filter="checkerboard(across)">
                                      <p:cBhvr>
                                        <p:cTn id="32" dur="500"/>
                                        <p:tgtEl>
                                          <p:spTgt spid="116742">
                                            <p:txEl>
                                              <p:pRg st="1" end="1"/>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116742">
                                            <p:txEl>
                                              <p:pRg st="3" end="3"/>
                                            </p:txEl>
                                          </p:spTgt>
                                        </p:tgtEl>
                                        <p:attrNameLst>
                                          <p:attrName>style.visibility</p:attrName>
                                        </p:attrNameLst>
                                      </p:cBhvr>
                                      <p:to>
                                        <p:strVal val="visible"/>
                                      </p:to>
                                    </p:set>
                                    <p:animEffect transition="in" filter="checkerboard(across)">
                                      <p:cBhvr>
                                        <p:cTn id="35" dur="500"/>
                                        <p:tgtEl>
                                          <p:spTgt spid="1167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nimBg="1" autoUpdateAnimBg="0"/>
      <p:bldP spid="116740" grpId="0" animBg="1" autoUpdateAnimBg="0"/>
      <p:bldP spid="116741" grpId="0" animBg="1" autoUpdateAnimBg="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068960"/>
            <a:ext cx="8568952" cy="1785086"/>
          </a:xfrm>
        </p:spPr>
        <p:txBody>
          <a:bodyPr/>
          <a:lstStyle/>
          <a:p>
            <a:pPr marL="0" indent="0" eaLnBrk="1" hangingPunct="1">
              <a:buNone/>
              <a:defRPr/>
            </a:pPr>
            <a:endParaRPr lang="fr-FR" sz="2200" b="1" dirty="0" smtClean="0"/>
          </a:p>
          <a:p>
            <a:pPr marL="0" indent="0" algn="ctr" eaLnBrk="1" hangingPunct="1">
              <a:buNone/>
              <a:defRPr/>
            </a:pPr>
            <a:r>
              <a:rPr lang="fr-FR" sz="2200" b="1" dirty="0" smtClean="0"/>
              <a:t>Un groupe de travail constitué de professionnels des deux secteurs et des représentants de l’</a:t>
            </a:r>
            <a:r>
              <a:rPr lang="fr-FR" sz="2200" b="1" dirty="0"/>
              <a:t>É</a:t>
            </a:r>
            <a:r>
              <a:rPr lang="fr-FR" sz="2200" b="1" dirty="0" smtClean="0"/>
              <a:t>ducation Nationale s’est réuni à </a:t>
            </a:r>
            <a:r>
              <a:rPr lang="fr-FR" sz="2200" b="1" dirty="0"/>
              <a:t>P</a:t>
            </a:r>
            <a:r>
              <a:rPr lang="fr-FR" sz="2200" b="1" dirty="0" smtClean="0"/>
              <a:t>aris le 7 juillet et 25 septembre 2017 sous la présidence de Norbert PERROT, IGEN STI afin de définir les orientations souhaitées en matière de rénovation de ces diplômes</a:t>
            </a:r>
          </a:p>
        </p:txBody>
      </p:sp>
      <p:sp>
        <p:nvSpPr>
          <p:cNvPr id="6" name="Rectangle 2"/>
          <p:cNvSpPr>
            <a:spLocks noGrp="1" noChangeArrowheads="1"/>
          </p:cNvSpPr>
          <p:nvPr>
            <p:ph type="title"/>
          </p:nvPr>
        </p:nvSpPr>
        <p:spPr>
          <a:xfrm>
            <a:off x="903362" y="908720"/>
            <a:ext cx="7200800" cy="1008112"/>
          </a:xfrm>
        </p:spPr>
        <p:style>
          <a:lnRef idx="2">
            <a:schemeClr val="accent2"/>
          </a:lnRef>
          <a:fillRef idx="1">
            <a:schemeClr val="lt1"/>
          </a:fillRef>
          <a:effectRef idx="0">
            <a:schemeClr val="accent2"/>
          </a:effectRef>
          <a:fontRef idx="minor">
            <a:schemeClr val="dk1"/>
          </a:fontRef>
        </p:style>
        <p:txBody>
          <a:bodyPr/>
          <a:lstStyle/>
          <a:p>
            <a:pPr eaLnBrk="1" hangingPunct="1"/>
            <a:r>
              <a:rPr lang="fr-FR" altLang="fr-FR" sz="2800" b="1" dirty="0" smtClean="0">
                <a:solidFill>
                  <a:srgbClr val="003399"/>
                </a:solidFill>
              </a:rPr>
              <a:t>Ces évolutions font apparaître des besoins de formation plus adaptés</a:t>
            </a:r>
            <a:endParaRPr lang="fr-FR" altLang="fr-FR" sz="2800" b="1" dirty="0" smtClean="0"/>
          </a:p>
        </p:txBody>
      </p:sp>
      <p:sp>
        <p:nvSpPr>
          <p:cNvPr id="7" name="Flèche vers le bas 6"/>
          <p:cNvSpPr/>
          <p:nvPr/>
        </p:nvSpPr>
        <p:spPr>
          <a:xfrm>
            <a:off x="4067944" y="2003956"/>
            <a:ext cx="648072" cy="1353035"/>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063265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denis\AppData\Local\Microsoft\Windows\Temporary Internet Files\Content.IE5\5ZD4RNQC\interrogaciones-300x3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57958"/>
            <a:ext cx="3582594" cy="316835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79512" y="688736"/>
            <a:ext cx="843692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altLang="fr-FR" sz="2800" b="1" i="0" u="none" strike="noStrike" kern="0" cap="none" spc="0" normalizeH="0" baseline="0" noProof="0" dirty="0" err="1" smtClean="0">
                <a:ln>
                  <a:noFill/>
                </a:ln>
                <a:solidFill>
                  <a:srgbClr val="FF0080"/>
                </a:solidFill>
                <a:effectLst/>
                <a:uLnTx/>
                <a:uFillTx/>
                <a:latin typeface="Arial"/>
                <a:ea typeface="+mj-ea"/>
                <a:cs typeface="+mj-cs"/>
              </a:rPr>
              <a:t>Deux</a:t>
            </a:r>
            <a:r>
              <a:rPr kumimoji="0" lang="en-GB" altLang="fr-FR" sz="2800" b="1" i="0" u="none" strike="noStrike" kern="0" cap="none" spc="0" normalizeH="0" baseline="0" noProof="0" dirty="0" smtClean="0">
                <a:ln>
                  <a:noFill/>
                </a:ln>
                <a:solidFill>
                  <a:srgbClr val="FF0080"/>
                </a:solidFill>
                <a:effectLst/>
                <a:uLnTx/>
                <a:uFillTx/>
                <a:latin typeface="Arial"/>
                <a:ea typeface="+mj-ea"/>
                <a:cs typeface="+mj-cs"/>
              </a:rPr>
              <a:t> </a:t>
            </a:r>
            <a:r>
              <a:rPr kumimoji="0" lang="en-GB" altLang="fr-FR" sz="2800" b="1" i="0" u="none" strike="noStrike" kern="0" cap="none" spc="0" normalizeH="0" noProof="0" dirty="0" smtClean="0">
                <a:ln>
                  <a:noFill/>
                </a:ln>
                <a:solidFill>
                  <a:srgbClr val="FF0080"/>
                </a:solidFill>
                <a:effectLst/>
                <a:uLnTx/>
                <a:uFillTx/>
                <a:latin typeface="Arial"/>
                <a:ea typeface="+mj-ea"/>
                <a:cs typeface="+mj-cs"/>
              </a:rPr>
              <a:t>questions préoccupent encore  le </a:t>
            </a:r>
            <a:r>
              <a:rPr kumimoji="0" lang="en-GB" altLang="fr-FR" sz="2800" b="1" i="0" u="none" strike="noStrike" kern="0" cap="none" spc="0" normalizeH="0" noProof="0" dirty="0" err="1" smtClean="0">
                <a:ln>
                  <a:noFill/>
                </a:ln>
                <a:solidFill>
                  <a:srgbClr val="FF0080"/>
                </a:solidFill>
                <a:effectLst/>
                <a:uLnTx/>
                <a:uFillTx/>
                <a:latin typeface="Arial"/>
                <a:ea typeface="+mj-ea"/>
                <a:cs typeface="+mj-cs"/>
              </a:rPr>
              <a:t>groupe</a:t>
            </a:r>
            <a:r>
              <a:rPr kumimoji="0" lang="en-GB" altLang="fr-FR" sz="2800" b="1" i="0" u="none" strike="noStrike" kern="0" cap="none" spc="0" normalizeH="0" noProof="0" dirty="0" smtClean="0">
                <a:ln>
                  <a:noFill/>
                </a:ln>
                <a:solidFill>
                  <a:srgbClr val="FF0080"/>
                </a:solidFill>
                <a:effectLst/>
                <a:uLnTx/>
                <a:uFillTx/>
                <a:latin typeface="Arial"/>
                <a:ea typeface="+mj-ea"/>
                <a:cs typeface="+mj-cs"/>
              </a:rPr>
              <a:t> :</a:t>
            </a:r>
            <a:endParaRPr kumimoji="0" lang="fr-FR" sz="2800" b="1" i="0" u="none" strike="noStrike" kern="0" cap="none" spc="0" normalizeH="0" baseline="0" noProof="0" dirty="0" smtClean="0">
              <a:ln>
                <a:noFill/>
              </a:ln>
              <a:solidFill>
                <a:sysClr val="windowText" lastClr="000000"/>
              </a:solidFill>
              <a:effectLst/>
              <a:uLnTx/>
              <a:uFillTx/>
            </a:endParaRPr>
          </a:p>
        </p:txBody>
      </p:sp>
      <p:sp>
        <p:nvSpPr>
          <p:cNvPr id="4" name="Rectangle 3"/>
          <p:cNvSpPr txBox="1">
            <a:spLocks noChangeArrowheads="1"/>
          </p:cNvSpPr>
          <p:nvPr/>
        </p:nvSpPr>
        <p:spPr>
          <a:xfrm>
            <a:off x="3131840" y="1628800"/>
            <a:ext cx="5544616" cy="3600400"/>
          </a:xfrm>
          <a:prstGeom prst="rect">
            <a:avLst/>
          </a:prstGeom>
        </p:spPr>
        <p:txBody>
          <a:bodyPr/>
          <a:lst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anose="05000000000000000000"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anose="05000000000000000000"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a:lstStyle>
          <a:p>
            <a:pPr algn="ctr">
              <a:buFont typeface="Wingdings" panose="05000000000000000000" pitchFamily="2" charset="2"/>
              <a:buChar char="ü"/>
            </a:pPr>
            <a:r>
              <a:rPr lang="fr-FR" altLang="fr-FR" sz="2800" kern="0" dirty="0" smtClean="0">
                <a:solidFill>
                  <a:srgbClr val="0000FF"/>
                </a:solidFill>
              </a:rPr>
              <a:t>pour quelles raisons cette filière n’attire-t-elle pas beaucoup de jeunes ?</a:t>
            </a:r>
          </a:p>
          <a:p>
            <a:pPr algn="ctr">
              <a:buFont typeface="Wingdings" panose="05000000000000000000" pitchFamily="2" charset="2"/>
              <a:buChar char="ü"/>
            </a:pPr>
            <a:endParaRPr lang="fr-FR" altLang="fr-FR" sz="2800" kern="0" dirty="0" smtClean="0">
              <a:solidFill>
                <a:srgbClr val="0000FF"/>
              </a:solidFill>
            </a:endParaRPr>
          </a:p>
          <a:p>
            <a:pPr algn="ctr">
              <a:buFont typeface="Wingdings" panose="05000000000000000000" pitchFamily="2" charset="2"/>
              <a:buChar char="ü"/>
            </a:pPr>
            <a:r>
              <a:rPr lang="fr-FR" altLang="fr-FR" sz="2800" kern="0" dirty="0" smtClean="0">
                <a:solidFill>
                  <a:srgbClr val="0000FF"/>
                </a:solidFill>
              </a:rPr>
              <a:t>et pourquoi </a:t>
            </a:r>
            <a:r>
              <a:rPr lang="fr-FR" altLang="fr-FR" sz="2800" kern="0" dirty="0">
                <a:solidFill>
                  <a:srgbClr val="0000FF"/>
                </a:solidFill>
              </a:rPr>
              <a:t>certains quittent-ils le cursus </a:t>
            </a:r>
            <a:r>
              <a:rPr lang="fr-FR" altLang="fr-FR" sz="2800" kern="0" dirty="0" smtClean="0">
                <a:solidFill>
                  <a:srgbClr val="0000FF"/>
                </a:solidFill>
              </a:rPr>
              <a:t>en cours de </a:t>
            </a:r>
            <a:r>
              <a:rPr lang="fr-FR" altLang="fr-FR" sz="2800" kern="0" dirty="0">
                <a:solidFill>
                  <a:srgbClr val="0000FF"/>
                </a:solidFill>
              </a:rPr>
              <a:t>formation ?</a:t>
            </a:r>
          </a:p>
          <a:p>
            <a:pPr algn="ctr"/>
            <a:endParaRPr lang="fr-FR" altLang="fr-FR" sz="2800" kern="0" dirty="0" smtClean="0"/>
          </a:p>
          <a:p>
            <a:pPr marL="0" indent="0">
              <a:buNone/>
            </a:pPr>
            <a:endParaRPr lang="en-US" altLang="fr-FR" sz="2800" kern="0" dirty="0"/>
          </a:p>
        </p:txBody>
      </p:sp>
    </p:spTree>
    <p:extLst>
      <p:ext uri="{BB962C8B-B14F-4D97-AF65-F5344CB8AC3E}">
        <p14:creationId xmlns:p14="http://schemas.microsoft.com/office/powerpoint/2010/main" val="245551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7523" y="1834644"/>
            <a:ext cx="8784976" cy="4114800"/>
          </a:xfrm>
        </p:spPr>
        <p:txBody>
          <a:bodyPr/>
          <a:lstStyle/>
          <a:p>
            <a:pPr eaLnBrk="1" hangingPunct="1">
              <a:defRPr/>
            </a:pPr>
            <a:r>
              <a:rPr lang="fr-FR" sz="2000" b="1" dirty="0"/>
              <a:t>u</a:t>
            </a:r>
            <a:r>
              <a:rPr lang="fr-FR" sz="2000" b="1" dirty="0" smtClean="0"/>
              <a:t>n CAP avec une dominante spécifique pour chacun des secteurs</a:t>
            </a:r>
            <a:r>
              <a:rPr lang="fr-FR" sz="1800" dirty="0" smtClean="0"/>
              <a:t>	</a:t>
            </a:r>
          </a:p>
          <a:p>
            <a:pPr marL="0" indent="0" eaLnBrk="1" hangingPunct="1">
              <a:buNone/>
              <a:defRPr/>
            </a:pPr>
            <a:endParaRPr lang="fr-FR" sz="1800" dirty="0" smtClean="0"/>
          </a:p>
          <a:p>
            <a:pPr eaLnBrk="1" hangingPunct="1">
              <a:defRPr/>
            </a:pPr>
            <a:r>
              <a:rPr lang="fr-FR" sz="2000" b="1" dirty="0" smtClean="0"/>
              <a:t>maintien du Baccalauréat  qui correspond aux attentes des branches des deux secteurs</a:t>
            </a:r>
          </a:p>
          <a:p>
            <a:pPr lvl="1">
              <a:defRPr/>
            </a:pPr>
            <a:endParaRPr lang="fr-FR" sz="1800" b="1" dirty="0"/>
          </a:p>
          <a:p>
            <a:pPr marL="457200" lvl="1" indent="0">
              <a:buNone/>
              <a:defRPr/>
            </a:pPr>
            <a:r>
              <a:rPr lang="fr-FR" sz="1800" dirty="0"/>
              <a:t>L</a:t>
            </a:r>
            <a:r>
              <a:rPr lang="fr-FR" sz="1800" dirty="0" smtClean="0"/>
              <a:t>e </a:t>
            </a:r>
            <a:r>
              <a:rPr lang="fr-FR" sz="1800" dirty="0"/>
              <a:t>CAP et le BAC Pro,  chacun d’eux </a:t>
            </a:r>
            <a:r>
              <a:rPr lang="fr-FR" sz="1800" dirty="0" smtClean="0"/>
              <a:t>ferait </a:t>
            </a:r>
            <a:r>
              <a:rPr lang="fr-FR" sz="1800" dirty="0"/>
              <a:t>l’objet d’un tronc commun associé à deux dominantes (options), l’une axée sur le pressing, d’une part, et l’autre sur la blanchisserie industrielle (incluant le secteur hospitalier),  d’autre </a:t>
            </a:r>
            <a:r>
              <a:rPr lang="fr-FR" sz="1800" dirty="0" smtClean="0"/>
              <a:t>part.</a:t>
            </a:r>
            <a:endParaRPr lang="fr-FR" sz="1800" dirty="0"/>
          </a:p>
          <a:p>
            <a:pPr eaLnBrk="1" hangingPunct="1">
              <a:defRPr/>
            </a:pPr>
            <a:endParaRPr lang="fr-FR" sz="2000" b="1" dirty="0" smtClean="0"/>
          </a:p>
          <a:p>
            <a:pPr eaLnBrk="1" hangingPunct="1">
              <a:defRPr/>
            </a:pPr>
            <a:r>
              <a:rPr lang="fr-FR" sz="2000" b="1" dirty="0" smtClean="0"/>
              <a:t>questionnement sur l’avenir du BP.</a:t>
            </a:r>
            <a:endParaRPr lang="fr-FR" sz="2000" b="1" dirty="0" smtClean="0">
              <a:solidFill>
                <a:srgbClr val="FF0000"/>
              </a:solidFill>
            </a:endParaRPr>
          </a:p>
        </p:txBody>
      </p:sp>
      <p:sp>
        <p:nvSpPr>
          <p:cNvPr id="4" name="Rectangle 5"/>
          <p:cNvSpPr>
            <a:spLocks noChangeArrowheads="1"/>
          </p:cNvSpPr>
          <p:nvPr/>
        </p:nvSpPr>
        <p:spPr bwMode="auto">
          <a:xfrm>
            <a:off x="965245" y="116632"/>
            <a:ext cx="6600934" cy="720080"/>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r>
              <a:rPr lang="fr-FR" b="1" dirty="0">
                <a:solidFill>
                  <a:srgbClr val="006600"/>
                </a:solidFill>
                <a:effectLst>
                  <a:outerShdw blurRad="38100" dist="38100" dir="2700000" algn="tl">
                    <a:srgbClr val="000000"/>
                  </a:outerShdw>
                </a:effectLst>
                <a:latin typeface="Arial" panose="020B0604020202020204" pitchFamily="34" charset="0"/>
              </a:rPr>
              <a:t> </a:t>
            </a:r>
            <a:r>
              <a:rPr lang="fr-FR" b="1" dirty="0" smtClean="0">
                <a:solidFill>
                  <a:srgbClr val="006600"/>
                </a:solidFill>
                <a:effectLst>
                  <a:outerShdw blurRad="38100" dist="38100" dir="2700000" algn="tl">
                    <a:srgbClr val="000000"/>
                  </a:outerShdw>
                </a:effectLst>
                <a:latin typeface="Arial" panose="020B0604020202020204" pitchFamily="34" charset="0"/>
              </a:rPr>
              <a:t>État </a:t>
            </a:r>
            <a:r>
              <a:rPr lang="fr-FR" b="1" dirty="0">
                <a:solidFill>
                  <a:srgbClr val="006600"/>
                </a:solidFill>
                <a:effectLst>
                  <a:outerShdw blurRad="38100" dist="38100" dir="2700000" algn="tl">
                    <a:srgbClr val="000000"/>
                  </a:outerShdw>
                </a:effectLst>
                <a:latin typeface="Arial" panose="020B0604020202020204" pitchFamily="34" charset="0"/>
              </a:rPr>
              <a:t>de la réflexion </a:t>
            </a:r>
            <a:br>
              <a:rPr lang="fr-FR" b="1" dirty="0">
                <a:solidFill>
                  <a:srgbClr val="006600"/>
                </a:solidFill>
                <a:effectLst>
                  <a:outerShdw blurRad="38100" dist="38100" dir="2700000" algn="tl">
                    <a:srgbClr val="000000"/>
                  </a:outerShdw>
                </a:effectLst>
                <a:latin typeface="Arial" panose="020B0604020202020204" pitchFamily="34" charset="0"/>
              </a:rPr>
            </a:br>
            <a:r>
              <a:rPr lang="fr-FR" b="1" dirty="0">
                <a:solidFill>
                  <a:srgbClr val="006600"/>
                </a:solidFill>
                <a:effectLst>
                  <a:outerShdw blurRad="38100" dist="38100" dir="2700000" algn="tl">
                    <a:srgbClr val="000000"/>
                  </a:outerShdw>
                </a:effectLst>
                <a:latin typeface="Arial" panose="020B0604020202020204" pitchFamily="34" charset="0"/>
              </a:rPr>
              <a:t>au niveau du groupe de travail</a:t>
            </a:r>
          </a:p>
        </p:txBody>
      </p:sp>
      <p:sp>
        <p:nvSpPr>
          <p:cNvPr id="2" name="Rectangle 1"/>
          <p:cNvSpPr/>
          <p:nvPr/>
        </p:nvSpPr>
        <p:spPr>
          <a:xfrm>
            <a:off x="241275" y="1109935"/>
            <a:ext cx="8677472" cy="769441"/>
          </a:xfrm>
          <a:prstGeom prst="rect">
            <a:avLst/>
          </a:prstGeom>
        </p:spPr>
        <p:txBody>
          <a:bodyPr wrap="square">
            <a:spAutoFit/>
          </a:bodyPr>
          <a:lstStyle/>
          <a:p>
            <a:r>
              <a:rPr lang="fr-FR" sz="2400" b="1" dirty="0" smtClean="0">
                <a:latin typeface="+mn-lt"/>
                <a:cs typeface="+mn-cs"/>
              </a:rPr>
              <a:t>Préconisation : </a:t>
            </a:r>
            <a:r>
              <a:rPr lang="fr-FR" sz="2000" b="1" dirty="0" smtClean="0">
                <a:latin typeface="+mn-lt"/>
                <a:cs typeface="+mn-cs"/>
              </a:rPr>
              <a:t>repenser </a:t>
            </a:r>
            <a:r>
              <a:rPr lang="fr-FR" sz="2000" b="1" dirty="0">
                <a:latin typeface="+mn-lt"/>
                <a:cs typeface="+mn-cs"/>
              </a:rPr>
              <a:t>l’offre autour de deux diplômes </a:t>
            </a:r>
          </a:p>
        </p:txBody>
      </p:sp>
      <p:sp>
        <p:nvSpPr>
          <p:cNvPr id="5" name="Rectangle 4"/>
          <p:cNvSpPr/>
          <p:nvPr/>
        </p:nvSpPr>
        <p:spPr>
          <a:xfrm>
            <a:off x="705950" y="4149080"/>
            <a:ext cx="8091124" cy="369332"/>
          </a:xfrm>
          <a:prstGeom prst="rect">
            <a:avLst/>
          </a:prstGeom>
        </p:spPr>
        <p:txBody>
          <a:bodyPr wrap="square">
            <a:spAutoFit/>
          </a:bodyPr>
          <a:lstStyle/>
          <a:p>
            <a:endParaRPr lang="fr-FR" dirty="0"/>
          </a:p>
        </p:txBody>
      </p:sp>
    </p:spTree>
    <p:extLst>
      <p:ext uri="{BB962C8B-B14F-4D97-AF65-F5344CB8AC3E}">
        <p14:creationId xmlns:p14="http://schemas.microsoft.com/office/powerpoint/2010/main" val="545149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9024" y="980728"/>
            <a:ext cx="8784976" cy="2846417"/>
          </a:xfrm>
        </p:spPr>
        <p:txBody>
          <a:bodyPr/>
          <a:lstStyle/>
          <a:p>
            <a:pPr eaLnBrk="1" hangingPunct="1">
              <a:defRPr/>
            </a:pPr>
            <a:endParaRPr lang="fr-FR" sz="2000" b="1" dirty="0" smtClean="0">
              <a:latin typeface="+mj-lt"/>
            </a:endParaRPr>
          </a:p>
          <a:p>
            <a:pPr marL="0" indent="0">
              <a:buNone/>
              <a:defRPr/>
            </a:pPr>
            <a:r>
              <a:rPr lang="fr-FR" sz="2800" b="1" dirty="0" smtClean="0">
                <a:latin typeface="+mj-lt"/>
                <a:ea typeface="Times New Roman" panose="02020603050405020304" pitchFamily="18" charset="0"/>
                <a:cs typeface="Times New Roman" panose="02020603050405020304" pitchFamily="18" charset="0"/>
              </a:rPr>
              <a:t>La </a:t>
            </a:r>
            <a:r>
              <a:rPr lang="fr-FR" sz="2800" b="1" dirty="0">
                <a:latin typeface="+mj-lt"/>
                <a:ea typeface="Times New Roman" panose="02020603050405020304" pitchFamily="18" charset="0"/>
                <a:cs typeface="Times New Roman" panose="02020603050405020304" pitchFamily="18" charset="0"/>
              </a:rPr>
              <a:t>réécriture du référentiel du BAC Pro doit conduire en outre à l’abrogation </a:t>
            </a:r>
            <a:r>
              <a:rPr lang="fr-FR" sz="2800" b="1" dirty="0" smtClean="0">
                <a:latin typeface="+mj-lt"/>
                <a:ea typeface="Times New Roman" panose="02020603050405020304" pitchFamily="18" charset="0"/>
                <a:cs typeface="Times New Roman" panose="02020603050405020304" pitchFamily="18" charset="0"/>
              </a:rPr>
              <a:t>:</a:t>
            </a:r>
          </a:p>
          <a:p>
            <a:pPr marL="0" indent="0">
              <a:buNone/>
              <a:defRPr/>
            </a:pPr>
            <a:endParaRPr lang="fr-FR" sz="2400" b="1" dirty="0" smtClean="0">
              <a:latin typeface="+mj-lt"/>
              <a:ea typeface="Times New Roman" panose="02020603050405020304" pitchFamily="18" charset="0"/>
              <a:cs typeface="Times New Roman" panose="02020603050405020304" pitchFamily="18" charset="0"/>
            </a:endParaRPr>
          </a:p>
          <a:p>
            <a:pPr marL="457200" lvl="1" indent="0">
              <a:buNone/>
              <a:defRPr/>
            </a:pPr>
            <a:r>
              <a:rPr lang="fr-FR" sz="2000" b="1" dirty="0" smtClean="0">
                <a:solidFill>
                  <a:schemeClr val="tx2"/>
                </a:solidFill>
                <a:latin typeface="+mj-lt"/>
                <a:ea typeface="Times New Roman" panose="02020603050405020304" pitchFamily="18" charset="0"/>
                <a:cs typeface="Times New Roman" panose="02020603050405020304" pitchFamily="18" charset="0"/>
              </a:rPr>
              <a:t>-  du </a:t>
            </a:r>
            <a:r>
              <a:rPr lang="fr-FR" sz="2000" b="1" dirty="0">
                <a:solidFill>
                  <a:schemeClr val="tx2"/>
                </a:solidFill>
                <a:latin typeface="+mj-lt"/>
                <a:ea typeface="Times New Roman" panose="02020603050405020304" pitchFamily="18" charset="0"/>
                <a:cs typeface="Times New Roman" panose="02020603050405020304" pitchFamily="18" charset="0"/>
              </a:rPr>
              <a:t>BP maintenance des articles de </a:t>
            </a:r>
            <a:r>
              <a:rPr lang="fr-FR" sz="2000" b="1" dirty="0" smtClean="0">
                <a:solidFill>
                  <a:schemeClr val="tx2"/>
                </a:solidFill>
                <a:latin typeface="+mj-lt"/>
                <a:ea typeface="Times New Roman" panose="02020603050405020304" pitchFamily="18" charset="0"/>
                <a:cs typeface="Times New Roman" panose="02020603050405020304" pitchFamily="18" charset="0"/>
              </a:rPr>
              <a:t>textiles (créé en 1962);</a:t>
            </a:r>
          </a:p>
          <a:p>
            <a:pPr marL="457200" lvl="1" indent="0">
              <a:buNone/>
              <a:defRPr/>
            </a:pPr>
            <a:r>
              <a:rPr lang="fr-FR" sz="2000" b="1" dirty="0" smtClean="0">
                <a:solidFill>
                  <a:schemeClr val="tx2"/>
                </a:solidFill>
                <a:latin typeface="+mj-lt"/>
                <a:ea typeface="Times New Roman" panose="02020603050405020304" pitchFamily="18" charset="0"/>
                <a:cs typeface="Times New Roman" panose="02020603050405020304" pitchFamily="18" charset="0"/>
              </a:rPr>
              <a:t>-  du </a:t>
            </a:r>
            <a:r>
              <a:rPr lang="fr-FR" sz="2000" b="1" dirty="0">
                <a:solidFill>
                  <a:schemeClr val="tx2"/>
                </a:solidFill>
                <a:latin typeface="+mj-lt"/>
                <a:ea typeface="Times New Roman" panose="02020603050405020304" pitchFamily="18" charset="0"/>
                <a:cs typeface="Times New Roman" panose="02020603050405020304" pitchFamily="18" charset="0"/>
              </a:rPr>
              <a:t>BP </a:t>
            </a:r>
            <a:r>
              <a:rPr lang="fr-FR" sz="2000" b="1" dirty="0" smtClean="0">
                <a:solidFill>
                  <a:schemeClr val="tx2"/>
                </a:solidFill>
                <a:latin typeface="+mj-lt"/>
                <a:ea typeface="Times New Roman" panose="02020603050405020304" pitchFamily="18" charset="0"/>
                <a:cs typeface="Times New Roman" panose="02020603050405020304" pitchFamily="18" charset="0"/>
              </a:rPr>
              <a:t>blanchisserie (créé en 1993).</a:t>
            </a:r>
            <a:endParaRPr lang="fr-FR" sz="2000" b="1" dirty="0">
              <a:solidFill>
                <a:schemeClr val="tx2"/>
              </a:solidFill>
              <a:latin typeface="+mj-lt"/>
              <a:ea typeface="Times New Roman" panose="02020603050405020304" pitchFamily="18" charset="0"/>
              <a:cs typeface="Times New Roman" panose="02020603050405020304" pitchFamily="18" charset="0"/>
            </a:endParaRPr>
          </a:p>
          <a:p>
            <a:pPr marL="0" indent="0">
              <a:buNone/>
              <a:defRPr/>
            </a:pPr>
            <a:endParaRPr lang="fr-FR" sz="2400" b="1" dirty="0" smtClean="0">
              <a:latin typeface="+mj-lt"/>
              <a:ea typeface="Times New Roman" panose="02020603050405020304" pitchFamily="18" charset="0"/>
              <a:cs typeface="Times New Roman" panose="02020603050405020304" pitchFamily="18" charset="0"/>
            </a:endParaRPr>
          </a:p>
          <a:p>
            <a:pPr marL="0" indent="0">
              <a:buNone/>
              <a:defRPr/>
            </a:pPr>
            <a:r>
              <a:rPr lang="fr-FR" sz="2400" b="1" dirty="0" smtClean="0">
                <a:latin typeface="+mj-lt"/>
                <a:ea typeface="Times New Roman" panose="02020603050405020304" pitchFamily="18" charset="0"/>
                <a:cs typeface="Times New Roman" panose="02020603050405020304" pitchFamily="18" charset="0"/>
              </a:rPr>
              <a:t>pour </a:t>
            </a:r>
            <a:r>
              <a:rPr lang="fr-FR" sz="2400" b="1" dirty="0">
                <a:latin typeface="+mj-lt"/>
                <a:ea typeface="Times New Roman" panose="02020603050405020304" pitchFamily="18" charset="0"/>
                <a:cs typeface="Times New Roman" panose="02020603050405020304" pitchFamily="18" charset="0"/>
              </a:rPr>
              <a:t>lesquels il n’existe pratiquement plus de formations ouvertes à l’échelon national</a:t>
            </a:r>
            <a:r>
              <a:rPr lang="fr-FR" sz="1600" dirty="0">
                <a:latin typeface="+mj-lt"/>
                <a:ea typeface="Times New Roman" panose="02020603050405020304" pitchFamily="18" charset="0"/>
                <a:cs typeface="Times New Roman" panose="02020603050405020304" pitchFamily="18" charset="0"/>
              </a:rPr>
              <a:t>.</a:t>
            </a:r>
            <a:endParaRPr lang="fr-FR" sz="1600" dirty="0" smtClean="0">
              <a:latin typeface="+mj-lt"/>
            </a:endParaRPr>
          </a:p>
          <a:p>
            <a:pPr eaLnBrk="1" hangingPunct="1">
              <a:buFontTx/>
              <a:buNone/>
              <a:defRPr/>
            </a:pPr>
            <a:r>
              <a:rPr lang="fr-FR" sz="2400" dirty="0" smtClean="0"/>
              <a:t>		</a:t>
            </a:r>
            <a:endParaRPr lang="fr-FR" sz="2400" dirty="0"/>
          </a:p>
        </p:txBody>
      </p:sp>
      <p:sp>
        <p:nvSpPr>
          <p:cNvPr id="4" name="Rectangle 5"/>
          <p:cNvSpPr>
            <a:spLocks noChangeArrowheads="1"/>
          </p:cNvSpPr>
          <p:nvPr/>
        </p:nvSpPr>
        <p:spPr bwMode="auto">
          <a:xfrm>
            <a:off x="965245" y="116632"/>
            <a:ext cx="6600934" cy="720080"/>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r>
              <a:rPr lang="fr-FR" b="1" dirty="0">
                <a:solidFill>
                  <a:srgbClr val="006600"/>
                </a:solidFill>
                <a:effectLst>
                  <a:outerShdw blurRad="38100" dist="38100" dir="2700000" algn="tl">
                    <a:srgbClr val="000000"/>
                  </a:outerShdw>
                </a:effectLst>
                <a:latin typeface="Arial" panose="020B0604020202020204" pitchFamily="34" charset="0"/>
              </a:rPr>
              <a:t> </a:t>
            </a:r>
            <a:r>
              <a:rPr lang="fr-FR" b="1" dirty="0" smtClean="0">
                <a:solidFill>
                  <a:srgbClr val="006600"/>
                </a:solidFill>
                <a:effectLst>
                  <a:outerShdw blurRad="38100" dist="38100" dir="2700000" algn="tl">
                    <a:srgbClr val="000000"/>
                  </a:outerShdw>
                </a:effectLst>
                <a:latin typeface="Arial" panose="020B0604020202020204" pitchFamily="34" charset="0"/>
              </a:rPr>
              <a:t>État </a:t>
            </a:r>
            <a:r>
              <a:rPr lang="fr-FR" b="1" dirty="0">
                <a:solidFill>
                  <a:srgbClr val="006600"/>
                </a:solidFill>
                <a:effectLst>
                  <a:outerShdw blurRad="38100" dist="38100" dir="2700000" algn="tl">
                    <a:srgbClr val="000000"/>
                  </a:outerShdw>
                </a:effectLst>
                <a:latin typeface="Arial" panose="020B0604020202020204" pitchFamily="34" charset="0"/>
              </a:rPr>
              <a:t>de la réflexion </a:t>
            </a:r>
            <a:br>
              <a:rPr lang="fr-FR" b="1" dirty="0">
                <a:solidFill>
                  <a:srgbClr val="006600"/>
                </a:solidFill>
                <a:effectLst>
                  <a:outerShdw blurRad="38100" dist="38100" dir="2700000" algn="tl">
                    <a:srgbClr val="000000"/>
                  </a:outerShdw>
                </a:effectLst>
                <a:latin typeface="Arial" panose="020B0604020202020204" pitchFamily="34" charset="0"/>
              </a:rPr>
            </a:br>
            <a:r>
              <a:rPr lang="fr-FR" b="1" dirty="0">
                <a:solidFill>
                  <a:srgbClr val="006600"/>
                </a:solidFill>
                <a:effectLst>
                  <a:outerShdw blurRad="38100" dist="38100" dir="2700000" algn="tl">
                    <a:srgbClr val="000000"/>
                  </a:outerShdw>
                </a:effectLst>
                <a:latin typeface="Arial" panose="020B0604020202020204" pitchFamily="34" charset="0"/>
              </a:rPr>
              <a:t>au niveau du groupe de travail</a:t>
            </a:r>
          </a:p>
        </p:txBody>
      </p:sp>
      <p:sp>
        <p:nvSpPr>
          <p:cNvPr id="5" name="Rectangle 4"/>
          <p:cNvSpPr/>
          <p:nvPr/>
        </p:nvSpPr>
        <p:spPr>
          <a:xfrm>
            <a:off x="705950" y="4149080"/>
            <a:ext cx="8091124" cy="369332"/>
          </a:xfrm>
          <a:prstGeom prst="rect">
            <a:avLst/>
          </a:prstGeom>
        </p:spPr>
        <p:txBody>
          <a:bodyPr wrap="square">
            <a:spAutoFit/>
          </a:bodyPr>
          <a:lstStyle/>
          <a:p>
            <a:endParaRPr lang="fr-FR" dirty="0"/>
          </a:p>
        </p:txBody>
      </p:sp>
      <p:sp>
        <p:nvSpPr>
          <p:cNvPr id="7" name="Rectangle 6"/>
          <p:cNvSpPr/>
          <p:nvPr/>
        </p:nvSpPr>
        <p:spPr>
          <a:xfrm>
            <a:off x="539552" y="5013176"/>
            <a:ext cx="8424936" cy="1046440"/>
          </a:xfrm>
          <a:prstGeom prst="rect">
            <a:avLst/>
          </a:prstGeom>
        </p:spPr>
        <p:txBody>
          <a:bodyPr wrap="square">
            <a:spAutoFit/>
          </a:bodyPr>
          <a:lstStyle/>
          <a:p>
            <a:pPr eaLnBrk="1" hangingPunct="1">
              <a:spcBef>
                <a:spcPct val="20000"/>
              </a:spcBef>
              <a:buClr>
                <a:schemeClr val="tx2"/>
              </a:buClr>
              <a:buSzPct val="70000"/>
              <a:defRPr/>
            </a:pPr>
            <a:r>
              <a:rPr lang="fr-FR" sz="2000" b="1" dirty="0" smtClean="0">
                <a:solidFill>
                  <a:schemeClr val="tx2"/>
                </a:solidFill>
                <a:latin typeface="+mj-lt"/>
                <a:ea typeface="Times New Roman" panose="02020603050405020304" pitchFamily="18" charset="0"/>
                <a:cs typeface="Times New Roman" panose="02020603050405020304" pitchFamily="18" charset="0"/>
              </a:rPr>
              <a:t>    Abrogation également du BEP </a:t>
            </a:r>
            <a:r>
              <a:rPr lang="fr-FR" sz="2000" b="1" dirty="0">
                <a:solidFill>
                  <a:schemeClr val="tx2"/>
                </a:solidFill>
                <a:latin typeface="+mj-lt"/>
                <a:ea typeface="Times New Roman" panose="02020603050405020304" pitchFamily="18" charset="0"/>
                <a:cs typeface="Times New Roman" panose="02020603050405020304" pitchFamily="18" charset="0"/>
              </a:rPr>
              <a:t>« Métiers du pressing et de la </a:t>
            </a:r>
            <a:r>
              <a:rPr lang="fr-FR" sz="2000" b="1" dirty="0" smtClean="0">
                <a:solidFill>
                  <a:schemeClr val="tx2"/>
                </a:solidFill>
                <a:latin typeface="+mj-lt"/>
                <a:ea typeface="Times New Roman" panose="02020603050405020304" pitchFamily="18" charset="0"/>
                <a:cs typeface="Times New Roman" panose="02020603050405020304" pitchFamily="18" charset="0"/>
              </a:rPr>
              <a:t> </a:t>
            </a:r>
          </a:p>
          <a:p>
            <a:pPr eaLnBrk="1" hangingPunct="1">
              <a:spcBef>
                <a:spcPct val="20000"/>
              </a:spcBef>
              <a:buClr>
                <a:schemeClr val="tx2"/>
              </a:buClr>
              <a:buSzPct val="70000"/>
              <a:defRPr/>
            </a:pPr>
            <a:r>
              <a:rPr lang="fr-FR" sz="2000" b="1" dirty="0">
                <a:solidFill>
                  <a:schemeClr val="tx2"/>
                </a:solidFill>
                <a:latin typeface="+mj-lt"/>
                <a:ea typeface="Times New Roman" panose="02020603050405020304" pitchFamily="18" charset="0"/>
                <a:cs typeface="Times New Roman" panose="02020603050405020304" pitchFamily="18" charset="0"/>
              </a:rPr>
              <a:t> </a:t>
            </a:r>
            <a:r>
              <a:rPr lang="fr-FR" sz="2000" b="1" dirty="0" smtClean="0">
                <a:solidFill>
                  <a:schemeClr val="tx2"/>
                </a:solidFill>
                <a:latin typeface="+mj-lt"/>
                <a:ea typeface="Times New Roman" panose="02020603050405020304" pitchFamily="18" charset="0"/>
                <a:cs typeface="Times New Roman" panose="02020603050405020304" pitchFamily="18" charset="0"/>
              </a:rPr>
              <a:t>      Blanchisserie</a:t>
            </a:r>
            <a:r>
              <a:rPr lang="fr-FR" sz="2000" b="1" dirty="0">
                <a:solidFill>
                  <a:schemeClr val="tx2"/>
                </a:solidFill>
                <a:latin typeface="+mj-lt"/>
                <a:ea typeface="Times New Roman" panose="02020603050405020304" pitchFamily="18" charset="0"/>
                <a:cs typeface="Times New Roman" panose="02020603050405020304" pitchFamily="18" charset="0"/>
              </a:rPr>
              <a:t> </a:t>
            </a:r>
            <a:r>
              <a:rPr lang="fr-FR" sz="2000" b="1" dirty="0" smtClean="0">
                <a:solidFill>
                  <a:schemeClr val="tx2"/>
                </a:solidFill>
                <a:latin typeface="+mj-lt"/>
                <a:ea typeface="Times New Roman" panose="02020603050405020304" pitchFamily="18" charset="0"/>
                <a:cs typeface="Times New Roman" panose="02020603050405020304" pitchFamily="18" charset="0"/>
              </a:rPr>
              <a:t>»           </a:t>
            </a:r>
            <a:r>
              <a:rPr lang="fr-FR" sz="1600" b="1" dirty="0" smtClean="0">
                <a:solidFill>
                  <a:schemeClr val="tx2"/>
                </a:solidFill>
                <a:latin typeface="+mj-lt"/>
                <a:ea typeface="Times New Roman" panose="02020603050405020304" pitchFamily="18" charset="0"/>
                <a:cs typeface="Times New Roman" panose="02020603050405020304" pitchFamily="18" charset="0"/>
              </a:rPr>
              <a:t>Arrêté </a:t>
            </a:r>
            <a:r>
              <a:rPr lang="fr-FR" sz="1600" b="1" dirty="0">
                <a:solidFill>
                  <a:schemeClr val="tx2"/>
                </a:solidFill>
                <a:latin typeface="+mj-lt"/>
                <a:ea typeface="Times New Roman" panose="02020603050405020304" pitchFamily="18" charset="0"/>
                <a:cs typeface="Times New Roman" panose="02020603050405020304" pitchFamily="18" charset="0"/>
              </a:rPr>
              <a:t>de création du 18 février 2010</a:t>
            </a:r>
          </a:p>
          <a:p>
            <a:r>
              <a:rPr lang="fr-FR" dirty="0"/>
              <a:t> </a:t>
            </a:r>
          </a:p>
        </p:txBody>
      </p:sp>
      <p:sp>
        <p:nvSpPr>
          <p:cNvPr id="8" name="Flèche droite 7"/>
          <p:cNvSpPr/>
          <p:nvPr/>
        </p:nvSpPr>
        <p:spPr>
          <a:xfrm>
            <a:off x="360984" y="5085184"/>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5133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285716" y="57508"/>
            <a:ext cx="8143875" cy="414434"/>
          </a:xfrm>
          <a:effectLst>
            <a:innerShdw blurRad="63500" dist="50800" dir="18900000">
              <a:prstClr val="black">
                <a:alpha val="50000"/>
              </a:prstClr>
            </a:innerShdw>
          </a:effectLst>
        </p:spPr>
        <p:txBody>
          <a:bodyPr/>
          <a:lstStyle/>
          <a:p>
            <a:pPr indent="-457200" eaLnBrk="1" hangingPunct="1">
              <a:defRPr/>
            </a:pPr>
            <a:r>
              <a:rPr lang="fr-FR" sz="1800" b="1" dirty="0" smtClean="0">
                <a:solidFill>
                  <a:srgbClr val="006666"/>
                </a:solidFill>
              </a:rPr>
              <a:t>SCHÉMA PRÉVISIONNEL</a:t>
            </a:r>
          </a:p>
        </p:txBody>
      </p:sp>
      <p:grpSp>
        <p:nvGrpSpPr>
          <p:cNvPr id="21510" name="Groupe 21509"/>
          <p:cNvGrpSpPr/>
          <p:nvPr/>
        </p:nvGrpSpPr>
        <p:grpSpPr>
          <a:xfrm>
            <a:off x="1115616" y="836712"/>
            <a:ext cx="7803938" cy="5174495"/>
            <a:chOff x="984748" y="627681"/>
            <a:chExt cx="7803938" cy="5174495"/>
          </a:xfrm>
        </p:grpSpPr>
        <p:grpSp>
          <p:nvGrpSpPr>
            <p:cNvPr id="2" name="Group 2"/>
            <p:cNvGrpSpPr>
              <a:grpSpLocks/>
            </p:cNvGrpSpPr>
            <p:nvPr/>
          </p:nvGrpSpPr>
          <p:grpSpPr bwMode="auto">
            <a:xfrm>
              <a:off x="1063308" y="627681"/>
              <a:ext cx="7366283" cy="5174495"/>
              <a:chOff x="2960" y="5230"/>
              <a:chExt cx="8311" cy="3572"/>
            </a:xfrm>
          </p:grpSpPr>
          <p:sp>
            <p:nvSpPr>
              <p:cNvPr id="10244" name="Text Box 3"/>
              <p:cNvSpPr txBox="1">
                <a:spLocks noChangeArrowheads="1"/>
              </p:cNvSpPr>
              <p:nvPr/>
            </p:nvSpPr>
            <p:spPr bwMode="auto">
              <a:xfrm>
                <a:off x="3034" y="8477"/>
                <a:ext cx="4690" cy="325"/>
              </a:xfrm>
              <a:prstGeom prst="rect">
                <a:avLst/>
              </a:prstGeom>
              <a:solidFill>
                <a:srgbClr val="FBD4B4"/>
              </a:solidFill>
              <a:ln w="9525">
                <a:solidFill>
                  <a:srgbClr val="000000"/>
                </a:solidFill>
                <a:miter lim="800000"/>
                <a:headEnd type="triangle" w="med" len="med"/>
                <a:tailEnd type="triangle"/>
              </a:ln>
              <a:effectLst>
                <a:innerShdw blurRad="63500" dist="50800" dir="18900000">
                  <a:prstClr val="black">
                    <a:alpha val="50000"/>
                  </a:prstClr>
                </a:innerShdw>
              </a:effectLst>
              <a:scene3d>
                <a:camera prst="orthographicFront"/>
                <a:lightRig rig="threePt" dir="t"/>
              </a:scene3d>
              <a:sp3d>
                <a:bevelT/>
              </a:sp3d>
            </p:spPr>
            <p:txBody>
              <a:bodyPr anchor="ctr"/>
              <a:lstStyle/>
              <a:p>
                <a:pPr algn="ctr">
                  <a:spcAft>
                    <a:spcPts val="1000"/>
                  </a:spcAft>
                  <a:defRPr/>
                </a:pPr>
                <a:r>
                  <a:rPr lang="fr-FR" sz="1400" b="1">
                    <a:solidFill>
                      <a:srgbClr val="002060"/>
                    </a:solidFill>
                    <a:effectLst>
                      <a:outerShdw blurRad="38100" dist="38100" dir="2700000" algn="tl">
                        <a:srgbClr val="000000">
                          <a:alpha val="43137"/>
                        </a:srgbClr>
                      </a:outerShdw>
                    </a:effectLst>
                    <a:latin typeface="Calibri" pitchFamily="34" charset="0"/>
                  </a:rPr>
                  <a:t>3</a:t>
                </a:r>
                <a:r>
                  <a:rPr lang="fr-FR" sz="1400" b="1" baseline="30000">
                    <a:solidFill>
                      <a:srgbClr val="002060"/>
                    </a:solidFill>
                    <a:effectLst>
                      <a:outerShdw blurRad="38100" dist="38100" dir="2700000" algn="tl">
                        <a:srgbClr val="000000">
                          <a:alpha val="43137"/>
                        </a:srgbClr>
                      </a:outerShdw>
                    </a:effectLst>
                    <a:latin typeface="Calibri" pitchFamily="34" charset="0"/>
                  </a:rPr>
                  <a:t>ème</a:t>
                </a:r>
                <a:r>
                  <a:rPr lang="fr-FR" sz="1400" b="1">
                    <a:solidFill>
                      <a:srgbClr val="002060"/>
                    </a:solidFill>
                    <a:effectLst>
                      <a:outerShdw blurRad="38100" dist="38100" dir="2700000" algn="tl">
                        <a:srgbClr val="000000">
                          <a:alpha val="43137"/>
                        </a:srgbClr>
                      </a:outerShdw>
                    </a:effectLst>
                    <a:latin typeface="Calibri" pitchFamily="34" charset="0"/>
                  </a:rPr>
                  <a:t> collège</a:t>
                </a:r>
                <a:endParaRPr lang="fr-FR" sz="1400" b="1">
                  <a:solidFill>
                    <a:srgbClr val="002060"/>
                  </a:solidFill>
                  <a:effectLst>
                    <a:outerShdw blurRad="38100" dist="38100" dir="2700000" algn="tl">
                      <a:srgbClr val="000000">
                        <a:alpha val="43137"/>
                      </a:srgbClr>
                    </a:outerShdw>
                  </a:effectLst>
                  <a:latin typeface="Arial" panose="020B0604020202020204" pitchFamily="34" charset="0"/>
                </a:endParaRPr>
              </a:p>
            </p:txBody>
          </p:sp>
          <p:sp>
            <p:nvSpPr>
              <p:cNvPr id="10245" name="Text Box 4"/>
              <p:cNvSpPr txBox="1">
                <a:spLocks noChangeArrowheads="1"/>
              </p:cNvSpPr>
              <p:nvPr/>
            </p:nvSpPr>
            <p:spPr bwMode="auto">
              <a:xfrm>
                <a:off x="6359" y="7709"/>
                <a:ext cx="1368" cy="495"/>
              </a:xfrm>
              <a:prstGeom prst="rect">
                <a:avLst/>
              </a:prstGeom>
              <a:solidFill>
                <a:srgbClr val="92D050"/>
              </a:solidFill>
              <a:ln w="9525">
                <a:solidFill>
                  <a:srgbClr val="000000"/>
                </a:solidFill>
                <a:miter lim="800000"/>
                <a:headEnd type="triangle" w="med" len="med"/>
                <a:tailEnd type="triangle"/>
              </a:ln>
              <a:effectLst>
                <a:innerShdw blurRad="63500" dist="50800" dir="18900000">
                  <a:prstClr val="black">
                    <a:alpha val="50000"/>
                  </a:prstClr>
                </a:innerShdw>
              </a:effectLst>
              <a:scene3d>
                <a:camera prst="orthographicFront"/>
                <a:lightRig rig="threePt" dir="t"/>
              </a:scene3d>
              <a:sp3d>
                <a:bevelT/>
              </a:sp3d>
            </p:spPr>
            <p:txBody>
              <a:bodyPr/>
              <a:lstStyle/>
              <a:p>
                <a:pPr algn="ctr">
                  <a:spcAft>
                    <a:spcPts val="1000"/>
                  </a:spcAft>
                  <a:defRPr/>
                </a:pPr>
                <a:r>
                  <a:rPr lang="fr-FR" sz="1400" b="1" dirty="0">
                    <a:solidFill>
                      <a:srgbClr val="000000"/>
                    </a:solidFill>
                    <a:effectLst>
                      <a:outerShdw blurRad="38100" dist="38100" dir="2700000" algn="tl">
                        <a:srgbClr val="000000">
                          <a:alpha val="43137"/>
                        </a:srgbClr>
                      </a:outerShdw>
                    </a:effectLst>
                    <a:latin typeface="Calibri" pitchFamily="34" charset="0"/>
                  </a:rPr>
                  <a:t>2</a:t>
                </a:r>
                <a:r>
                  <a:rPr lang="fr-FR" sz="1400" b="1" baseline="30000" dirty="0">
                    <a:solidFill>
                      <a:srgbClr val="000000"/>
                    </a:solidFill>
                    <a:effectLst>
                      <a:outerShdw blurRad="38100" dist="38100" dir="2700000" algn="tl">
                        <a:srgbClr val="000000">
                          <a:alpha val="43137"/>
                        </a:srgbClr>
                      </a:outerShdw>
                    </a:effectLst>
                    <a:latin typeface="Calibri" pitchFamily="34" charset="0"/>
                  </a:rPr>
                  <a:t>nd</a:t>
                </a:r>
                <a:r>
                  <a:rPr lang="fr-FR" sz="1400" b="1" dirty="0">
                    <a:solidFill>
                      <a:srgbClr val="000000"/>
                    </a:solidFill>
                    <a:effectLst>
                      <a:outerShdw blurRad="38100" dist="38100" dir="2700000" algn="tl">
                        <a:srgbClr val="000000">
                          <a:alpha val="43137"/>
                        </a:srgbClr>
                      </a:outerShdw>
                    </a:effectLst>
                    <a:latin typeface="Calibri" pitchFamily="34" charset="0"/>
                  </a:rPr>
                  <a:t> PRO</a:t>
                </a:r>
                <a:endParaRPr lang="fr-FR" sz="1400" b="1"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10246" name="Text Box 5"/>
              <p:cNvSpPr txBox="1">
                <a:spLocks noChangeArrowheads="1"/>
              </p:cNvSpPr>
              <p:nvPr/>
            </p:nvSpPr>
            <p:spPr bwMode="auto">
              <a:xfrm>
                <a:off x="6337" y="6576"/>
                <a:ext cx="1324" cy="586"/>
              </a:xfrm>
              <a:prstGeom prst="rect">
                <a:avLst/>
              </a:prstGeom>
              <a:solidFill>
                <a:srgbClr val="92D050"/>
              </a:solidFill>
              <a:ln w="9525">
                <a:solidFill>
                  <a:srgbClr val="000000"/>
                </a:solidFill>
                <a:miter lim="800000"/>
                <a:headEnd type="triangle" w="med" len="med"/>
                <a:tailEnd type="triangle"/>
              </a:ln>
              <a:effectLst>
                <a:innerShdw blurRad="63500" dist="50800" dir="18900000">
                  <a:prstClr val="black">
                    <a:alpha val="50000"/>
                  </a:prstClr>
                </a:innerShdw>
              </a:effectLst>
              <a:scene3d>
                <a:camera prst="orthographicFront"/>
                <a:lightRig rig="threePt" dir="t"/>
              </a:scene3d>
              <a:sp3d>
                <a:bevelT/>
              </a:sp3d>
            </p:spPr>
            <p:txBody>
              <a:bodyPr/>
              <a:lstStyle/>
              <a:p>
                <a:pPr algn="ctr">
                  <a:spcAft>
                    <a:spcPts val="1000"/>
                  </a:spcAft>
                  <a:defRPr/>
                </a:pPr>
                <a:endParaRPr lang="fr-FR" sz="1400" b="1" dirty="0" smtClean="0">
                  <a:solidFill>
                    <a:srgbClr val="000000"/>
                  </a:solidFill>
                  <a:effectLst>
                    <a:outerShdw blurRad="38100" dist="38100" dir="2700000" algn="tl">
                      <a:srgbClr val="000000">
                        <a:alpha val="43137"/>
                      </a:srgbClr>
                    </a:outerShdw>
                  </a:effectLst>
                  <a:latin typeface="Calibri" pitchFamily="34" charset="0"/>
                </a:endParaRPr>
              </a:p>
              <a:p>
                <a:pPr algn="ctr">
                  <a:spcAft>
                    <a:spcPts val="1000"/>
                  </a:spcAft>
                  <a:defRPr/>
                </a:pPr>
                <a:r>
                  <a:rPr lang="fr-FR" sz="1400" b="1" dirty="0" smtClean="0">
                    <a:solidFill>
                      <a:srgbClr val="000000"/>
                    </a:solidFill>
                    <a:effectLst>
                      <a:outerShdw blurRad="38100" dist="38100" dir="2700000" algn="tl">
                        <a:srgbClr val="000000">
                          <a:alpha val="43137"/>
                        </a:srgbClr>
                      </a:outerShdw>
                    </a:effectLst>
                    <a:latin typeface="Calibri" pitchFamily="34" charset="0"/>
                  </a:rPr>
                  <a:t>1</a:t>
                </a:r>
                <a:r>
                  <a:rPr lang="fr-FR" sz="1400" b="1" baseline="30000" dirty="0" smtClean="0">
                    <a:solidFill>
                      <a:srgbClr val="000000"/>
                    </a:solidFill>
                    <a:effectLst>
                      <a:outerShdw blurRad="38100" dist="38100" dir="2700000" algn="tl">
                        <a:srgbClr val="000000">
                          <a:alpha val="43137"/>
                        </a:srgbClr>
                      </a:outerShdw>
                    </a:effectLst>
                    <a:latin typeface="Calibri" pitchFamily="34" charset="0"/>
                  </a:rPr>
                  <a:t>ère</a:t>
                </a:r>
                <a:r>
                  <a:rPr lang="fr-FR" sz="1400" b="1" dirty="0" smtClean="0">
                    <a:solidFill>
                      <a:srgbClr val="000000"/>
                    </a:solidFill>
                    <a:effectLst>
                      <a:outerShdw blurRad="38100" dist="38100" dir="2700000" algn="tl">
                        <a:srgbClr val="000000">
                          <a:alpha val="43137"/>
                        </a:srgbClr>
                      </a:outerShdw>
                    </a:effectLst>
                    <a:latin typeface="Calibri" pitchFamily="34" charset="0"/>
                  </a:rPr>
                  <a:t>  </a:t>
                </a:r>
                <a:r>
                  <a:rPr lang="fr-FR" sz="1400" b="1" dirty="0">
                    <a:solidFill>
                      <a:srgbClr val="000000"/>
                    </a:solidFill>
                    <a:effectLst>
                      <a:outerShdw blurRad="38100" dist="38100" dir="2700000" algn="tl">
                        <a:srgbClr val="000000">
                          <a:alpha val="43137"/>
                        </a:srgbClr>
                      </a:outerShdw>
                    </a:effectLst>
                    <a:latin typeface="Calibri" pitchFamily="34" charset="0"/>
                  </a:rPr>
                  <a:t>PRO</a:t>
                </a:r>
                <a:endParaRPr lang="fr-FR" sz="1400" b="1"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10247" name="Text Box 6"/>
              <p:cNvSpPr txBox="1">
                <a:spLocks noChangeArrowheads="1"/>
              </p:cNvSpPr>
              <p:nvPr/>
            </p:nvSpPr>
            <p:spPr bwMode="auto">
              <a:xfrm>
                <a:off x="6331" y="5849"/>
                <a:ext cx="1368" cy="559"/>
              </a:xfrm>
              <a:prstGeom prst="rect">
                <a:avLst/>
              </a:prstGeom>
              <a:solidFill>
                <a:srgbClr val="92D050"/>
              </a:solidFill>
              <a:ln w="9525">
                <a:solidFill>
                  <a:srgbClr val="000000"/>
                </a:solidFill>
                <a:miter lim="800000"/>
                <a:headEnd type="triangle" w="med" len="med"/>
                <a:tailEnd type="triangle"/>
              </a:ln>
              <a:effectLst>
                <a:innerShdw blurRad="63500" dist="50800" dir="18900000">
                  <a:prstClr val="black">
                    <a:alpha val="50000"/>
                  </a:prstClr>
                </a:innerShdw>
              </a:effectLst>
              <a:scene3d>
                <a:camera prst="orthographicFront"/>
                <a:lightRig rig="threePt" dir="t"/>
              </a:scene3d>
              <a:sp3d>
                <a:bevelT/>
              </a:sp3d>
            </p:spPr>
            <p:txBody>
              <a:bodyPr/>
              <a:lstStyle/>
              <a:p>
                <a:pPr algn="ctr">
                  <a:spcAft>
                    <a:spcPts val="1000"/>
                  </a:spcAft>
                  <a:defRPr/>
                </a:pPr>
                <a:endParaRPr lang="fr-FR" sz="1400" b="1" dirty="0" smtClean="0">
                  <a:solidFill>
                    <a:srgbClr val="000000"/>
                  </a:solidFill>
                  <a:effectLst>
                    <a:outerShdw blurRad="38100" dist="38100" dir="2700000" algn="tl">
                      <a:srgbClr val="000000">
                        <a:alpha val="43137"/>
                      </a:srgbClr>
                    </a:outerShdw>
                  </a:effectLst>
                  <a:latin typeface="Calibri" pitchFamily="34" charset="0"/>
                </a:endParaRPr>
              </a:p>
              <a:p>
                <a:pPr algn="ctr">
                  <a:spcAft>
                    <a:spcPts val="1000"/>
                  </a:spcAft>
                  <a:defRPr/>
                </a:pPr>
                <a:r>
                  <a:rPr lang="fr-FR" sz="1400" b="1" dirty="0" smtClean="0">
                    <a:solidFill>
                      <a:srgbClr val="000000"/>
                    </a:solidFill>
                    <a:effectLst>
                      <a:outerShdw blurRad="38100" dist="38100" dir="2700000" algn="tl">
                        <a:srgbClr val="000000">
                          <a:alpha val="43137"/>
                        </a:srgbClr>
                      </a:outerShdw>
                    </a:effectLst>
                    <a:latin typeface="Calibri" pitchFamily="34" charset="0"/>
                  </a:rPr>
                  <a:t>T  </a:t>
                </a:r>
                <a:r>
                  <a:rPr lang="fr-FR" sz="1400" b="1" dirty="0">
                    <a:solidFill>
                      <a:srgbClr val="000000"/>
                    </a:solidFill>
                    <a:effectLst>
                      <a:outerShdw blurRad="38100" dist="38100" dir="2700000" algn="tl">
                        <a:srgbClr val="000000">
                          <a:alpha val="43137"/>
                        </a:srgbClr>
                      </a:outerShdw>
                    </a:effectLst>
                    <a:latin typeface="Calibri" pitchFamily="34" charset="0"/>
                  </a:rPr>
                  <a:t>PRO</a:t>
                </a:r>
                <a:endParaRPr lang="fr-FR" sz="1400" b="1"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10249" name="Text Box 8"/>
              <p:cNvSpPr txBox="1">
                <a:spLocks noChangeArrowheads="1"/>
              </p:cNvSpPr>
              <p:nvPr/>
            </p:nvSpPr>
            <p:spPr bwMode="auto">
              <a:xfrm>
                <a:off x="3019" y="6881"/>
                <a:ext cx="1506" cy="723"/>
              </a:xfrm>
              <a:prstGeom prst="rect">
                <a:avLst/>
              </a:prstGeom>
              <a:solidFill>
                <a:srgbClr val="FFFF00"/>
              </a:solidFill>
              <a:ln w="9525">
                <a:solidFill>
                  <a:srgbClr val="000000"/>
                </a:solidFill>
                <a:miter lim="800000"/>
                <a:headEnd type="triangle" w="med" len="med"/>
                <a:tailEnd type="triangle"/>
              </a:ln>
              <a:effectLst>
                <a:innerShdw blurRad="63500" dist="50800" dir="18900000">
                  <a:prstClr val="black">
                    <a:alpha val="50000"/>
                  </a:prstClr>
                </a:innerShdw>
              </a:effectLst>
              <a:scene3d>
                <a:camera prst="orthographicFront"/>
                <a:lightRig rig="threePt" dir="t"/>
              </a:scene3d>
              <a:sp3d>
                <a:bevelT/>
              </a:sp3d>
            </p:spPr>
            <p:txBody>
              <a:bodyPr/>
              <a:lstStyle/>
              <a:p>
                <a:pPr algn="ctr">
                  <a:spcAft>
                    <a:spcPts val="1000"/>
                  </a:spcAft>
                  <a:defRPr/>
                </a:pPr>
                <a:r>
                  <a:rPr lang="fr-FR" sz="1400" b="1" dirty="0">
                    <a:solidFill>
                      <a:srgbClr val="002060"/>
                    </a:solidFill>
                    <a:effectLst>
                      <a:outerShdw blurRad="38100" dist="38100" dir="2700000" algn="tl">
                        <a:srgbClr val="000000">
                          <a:alpha val="43137"/>
                        </a:srgbClr>
                      </a:outerShdw>
                    </a:effectLst>
                    <a:latin typeface="Calibri" pitchFamily="34" charset="0"/>
                  </a:rPr>
                  <a:t>T </a:t>
                </a:r>
                <a:r>
                  <a:rPr lang="fr-FR" sz="1400" b="1" dirty="0" smtClean="0">
                    <a:solidFill>
                      <a:srgbClr val="002060"/>
                    </a:solidFill>
                    <a:effectLst>
                      <a:outerShdw blurRad="38100" dist="38100" dir="2700000" algn="tl">
                        <a:srgbClr val="000000">
                          <a:alpha val="43137"/>
                        </a:srgbClr>
                      </a:outerShdw>
                    </a:effectLst>
                    <a:latin typeface="Calibri" pitchFamily="34" charset="0"/>
                  </a:rPr>
                  <a:t>CAP MB</a:t>
                </a:r>
              </a:p>
              <a:p>
                <a:pPr algn="ctr">
                  <a:spcAft>
                    <a:spcPts val="1000"/>
                  </a:spcAft>
                  <a:defRPr/>
                </a:pPr>
                <a:r>
                  <a:rPr lang="fr-FR" sz="1400" b="1" dirty="0" smtClean="0">
                    <a:solidFill>
                      <a:srgbClr val="002060"/>
                    </a:solidFill>
                    <a:effectLst>
                      <a:outerShdw blurRad="38100" dist="38100" dir="2700000" algn="tl">
                        <a:srgbClr val="000000">
                          <a:alpha val="43137"/>
                        </a:srgbClr>
                      </a:outerShdw>
                    </a:effectLst>
                    <a:latin typeface="Calibri" pitchFamily="34" charset="0"/>
                  </a:rPr>
                  <a:t>Dominante Blanchisserie</a:t>
                </a:r>
                <a:endParaRPr lang="fr-FR" sz="1400" b="1" dirty="0">
                  <a:solidFill>
                    <a:srgbClr val="002060"/>
                  </a:solidFill>
                  <a:effectLst>
                    <a:outerShdw blurRad="38100" dist="38100" dir="2700000" algn="tl">
                      <a:srgbClr val="000000">
                        <a:alpha val="43137"/>
                      </a:srgbClr>
                    </a:outerShdw>
                  </a:effectLst>
                  <a:latin typeface="Arial" panose="020B0604020202020204" pitchFamily="34" charset="0"/>
                </a:endParaRPr>
              </a:p>
            </p:txBody>
          </p:sp>
          <p:sp>
            <p:nvSpPr>
              <p:cNvPr id="10250" name="Text Box 9"/>
              <p:cNvSpPr txBox="1">
                <a:spLocks noChangeArrowheads="1"/>
              </p:cNvSpPr>
              <p:nvPr/>
            </p:nvSpPr>
            <p:spPr bwMode="auto">
              <a:xfrm>
                <a:off x="3666" y="7732"/>
                <a:ext cx="1719" cy="483"/>
              </a:xfrm>
              <a:prstGeom prst="rect">
                <a:avLst/>
              </a:prstGeom>
              <a:solidFill>
                <a:schemeClr val="bg2">
                  <a:lumMod val="40000"/>
                  <a:lumOff val="60000"/>
                </a:schemeClr>
              </a:solidFill>
              <a:ln w="9525">
                <a:solidFill>
                  <a:srgbClr val="000000"/>
                </a:solidFill>
                <a:miter lim="800000"/>
                <a:headEnd type="triangle" w="med" len="med"/>
                <a:tailEnd type="triangle"/>
              </a:ln>
              <a:effectLst>
                <a:innerShdw blurRad="63500" dist="50800" dir="18900000">
                  <a:prstClr val="black">
                    <a:alpha val="50000"/>
                  </a:prstClr>
                </a:innerShdw>
              </a:effectLst>
              <a:scene3d>
                <a:camera prst="orthographicFront"/>
                <a:lightRig rig="threePt" dir="t"/>
              </a:scene3d>
              <a:sp3d>
                <a:bevelT/>
              </a:sp3d>
            </p:spPr>
            <p:txBody>
              <a:bodyPr/>
              <a:lstStyle/>
              <a:p>
                <a:pPr algn="ctr">
                  <a:spcAft>
                    <a:spcPts val="1000"/>
                  </a:spcAft>
                  <a:defRPr/>
                </a:pPr>
                <a:r>
                  <a:rPr lang="fr-FR" sz="1400" b="1" dirty="0">
                    <a:solidFill>
                      <a:srgbClr val="000000"/>
                    </a:solidFill>
                    <a:effectLst>
                      <a:outerShdw blurRad="38100" dist="38100" dir="2700000" algn="tl">
                        <a:srgbClr val="000000">
                          <a:alpha val="43137"/>
                        </a:srgbClr>
                      </a:outerShdw>
                    </a:effectLst>
                    <a:latin typeface="Calibri" pitchFamily="34" charset="0"/>
                  </a:rPr>
                  <a:t>1 CAP </a:t>
                </a:r>
                <a:r>
                  <a:rPr lang="fr-FR" sz="1400" b="1" dirty="0" smtClean="0">
                    <a:solidFill>
                      <a:srgbClr val="000000"/>
                    </a:solidFill>
                    <a:effectLst>
                      <a:outerShdw blurRad="38100" dist="38100" dir="2700000" algn="tl">
                        <a:srgbClr val="000000">
                          <a:alpha val="43137"/>
                        </a:srgbClr>
                      </a:outerShdw>
                    </a:effectLst>
                    <a:latin typeface="Calibri" pitchFamily="34" charset="0"/>
                  </a:rPr>
                  <a:t>Métiers  pressing et blanchisserie</a:t>
                </a:r>
                <a:endParaRPr lang="fr-FR" sz="1400" b="1"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10251" name="Text Box 10"/>
              <p:cNvSpPr txBox="1">
                <a:spLocks noChangeArrowheads="1"/>
              </p:cNvSpPr>
              <p:nvPr/>
            </p:nvSpPr>
            <p:spPr bwMode="auto">
              <a:xfrm>
                <a:off x="4635" y="6881"/>
                <a:ext cx="1420" cy="715"/>
              </a:xfrm>
              <a:prstGeom prst="rect">
                <a:avLst/>
              </a:prstGeom>
              <a:solidFill>
                <a:srgbClr val="00B0F0"/>
              </a:solidFill>
              <a:ln w="9525">
                <a:solidFill>
                  <a:srgbClr val="000000"/>
                </a:solidFill>
                <a:miter lim="800000"/>
                <a:headEnd type="triangle" w="med" len="med"/>
                <a:tailEnd type="triangle"/>
              </a:ln>
              <a:effectLst>
                <a:innerShdw blurRad="63500" dist="50800" dir="18900000">
                  <a:prstClr val="black">
                    <a:alpha val="50000"/>
                  </a:prstClr>
                </a:innerShdw>
              </a:effectLst>
              <a:scene3d>
                <a:camera prst="orthographicFront"/>
                <a:lightRig rig="threePt" dir="t"/>
              </a:scene3d>
              <a:sp3d>
                <a:bevelT/>
              </a:sp3d>
            </p:spPr>
            <p:txBody>
              <a:bodyPr/>
              <a:lstStyle/>
              <a:p>
                <a:pPr algn="ctr">
                  <a:spcAft>
                    <a:spcPts val="1000"/>
                  </a:spcAft>
                  <a:defRPr/>
                </a:pPr>
                <a:r>
                  <a:rPr lang="fr-FR" sz="1400" b="1" dirty="0">
                    <a:solidFill>
                      <a:srgbClr val="000000"/>
                    </a:solidFill>
                    <a:effectLst>
                      <a:outerShdw blurRad="38100" dist="38100" dir="2700000" algn="tl">
                        <a:srgbClr val="000000">
                          <a:alpha val="43137"/>
                        </a:srgbClr>
                      </a:outerShdw>
                    </a:effectLst>
                    <a:latin typeface="Calibri" pitchFamily="34" charset="0"/>
                  </a:rPr>
                  <a:t>T </a:t>
                </a:r>
                <a:r>
                  <a:rPr lang="fr-FR" sz="1400" b="1" dirty="0" smtClean="0">
                    <a:solidFill>
                      <a:srgbClr val="000000"/>
                    </a:solidFill>
                    <a:effectLst>
                      <a:outerShdw blurRad="38100" dist="38100" dir="2700000" algn="tl">
                        <a:srgbClr val="000000">
                          <a:alpha val="43137"/>
                        </a:srgbClr>
                      </a:outerShdw>
                    </a:effectLst>
                    <a:latin typeface="Calibri" pitchFamily="34" charset="0"/>
                  </a:rPr>
                  <a:t>CAP MP</a:t>
                </a:r>
              </a:p>
              <a:p>
                <a:pPr algn="ctr">
                  <a:spcAft>
                    <a:spcPts val="1000"/>
                  </a:spcAft>
                  <a:defRPr/>
                </a:pPr>
                <a:r>
                  <a:rPr lang="fr-FR" sz="1400" b="1" dirty="0" smtClean="0">
                    <a:solidFill>
                      <a:srgbClr val="000000"/>
                    </a:solidFill>
                    <a:effectLst>
                      <a:outerShdw blurRad="38100" dist="38100" dir="2700000" algn="tl">
                        <a:srgbClr val="000000">
                          <a:alpha val="43137"/>
                        </a:srgbClr>
                      </a:outerShdw>
                    </a:effectLst>
                    <a:latin typeface="Calibri" pitchFamily="34" charset="0"/>
                  </a:rPr>
                  <a:t>Dominante Pressing</a:t>
                </a:r>
                <a:endParaRPr lang="fr-FR" sz="1400" b="1"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10253" name="AutoShape 12"/>
              <p:cNvSpPr>
                <a:spLocks noChangeArrowheads="1"/>
              </p:cNvSpPr>
              <p:nvPr/>
            </p:nvSpPr>
            <p:spPr bwMode="auto">
              <a:xfrm>
                <a:off x="6870" y="8210"/>
                <a:ext cx="242" cy="229"/>
              </a:xfrm>
              <a:prstGeom prst="triangle">
                <a:avLst>
                  <a:gd name="adj" fmla="val 50000"/>
                </a:avLst>
              </a:prstGeom>
              <a:solidFill>
                <a:srgbClr val="FF0000"/>
              </a:solidFill>
              <a:ln w="9525">
                <a:solidFill>
                  <a:srgbClr val="000000"/>
                </a:solidFill>
                <a:miter lim="800000"/>
                <a:headEnd type="triangle" w="med" len="med"/>
                <a:tailEnd type="triangle"/>
              </a:ln>
            </p:spPr>
            <p:txBody>
              <a:bodyPr/>
              <a:lstStyle/>
              <a:p>
                <a:pPr algn="ctr">
                  <a:defRPr/>
                </a:pPr>
                <a:endParaRPr lang="fr-FR" sz="1400" b="1">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10254" name="AutoShape 13"/>
              <p:cNvSpPr>
                <a:spLocks noChangeArrowheads="1"/>
              </p:cNvSpPr>
              <p:nvPr/>
            </p:nvSpPr>
            <p:spPr bwMode="auto">
              <a:xfrm>
                <a:off x="4404" y="8204"/>
                <a:ext cx="242" cy="229"/>
              </a:xfrm>
              <a:prstGeom prst="triangle">
                <a:avLst>
                  <a:gd name="adj" fmla="val 50000"/>
                </a:avLst>
              </a:prstGeom>
              <a:solidFill>
                <a:srgbClr val="FF0000"/>
              </a:solidFill>
              <a:ln w="9525">
                <a:solidFill>
                  <a:srgbClr val="000000"/>
                </a:solidFill>
                <a:miter lim="800000"/>
                <a:headEnd type="triangle" w="med" len="med"/>
                <a:tailEnd type="triangle"/>
              </a:ln>
            </p:spPr>
            <p:txBody>
              <a:bodyPr/>
              <a:lstStyle/>
              <a:p>
                <a:pPr algn="ctr">
                  <a:defRPr/>
                </a:pPr>
                <a:endParaRPr lang="fr-FR" sz="1400" b="1">
                  <a:solidFill>
                    <a:srgbClr val="000000"/>
                  </a:solidFill>
                  <a:effectLst>
                    <a:outerShdw blurRad="38100" dist="38100" dir="2700000" algn="tl">
                      <a:srgbClr val="000000">
                        <a:alpha val="43137"/>
                      </a:srgbClr>
                    </a:outerShdw>
                  </a:effectLst>
                  <a:latin typeface="Arial" panose="020B0604020202020204" pitchFamily="34" charset="0"/>
                </a:endParaRPr>
              </a:p>
            </p:txBody>
          </p:sp>
          <p:cxnSp>
            <p:nvCxnSpPr>
              <p:cNvPr id="21541" name="AutoShape 14"/>
              <p:cNvCxnSpPr>
                <a:cxnSpLocks noChangeShapeType="1"/>
                <a:endCxn id="10249" idx="2"/>
              </p:cNvCxnSpPr>
              <p:nvPr/>
            </p:nvCxnSpPr>
            <p:spPr bwMode="auto">
              <a:xfrm flipH="1" flipV="1">
                <a:off x="3772" y="7604"/>
                <a:ext cx="7" cy="151"/>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21542" name="AutoShape 18"/>
              <p:cNvCxnSpPr>
                <a:cxnSpLocks noChangeShapeType="1"/>
              </p:cNvCxnSpPr>
              <p:nvPr/>
            </p:nvCxnSpPr>
            <p:spPr bwMode="auto">
              <a:xfrm flipH="1" flipV="1">
                <a:off x="3666" y="6529"/>
                <a:ext cx="26" cy="361"/>
              </a:xfrm>
              <a:prstGeom prst="straightConnector1">
                <a:avLst/>
              </a:prstGeom>
              <a:noFill/>
              <a:ln w="38100">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21543" name="AutoShape 19"/>
              <p:cNvCxnSpPr>
                <a:cxnSpLocks noChangeShapeType="1"/>
              </p:cNvCxnSpPr>
              <p:nvPr/>
            </p:nvCxnSpPr>
            <p:spPr bwMode="auto">
              <a:xfrm flipV="1">
                <a:off x="3666" y="6492"/>
                <a:ext cx="3377" cy="42"/>
              </a:xfrm>
              <a:prstGeom prst="straightConnector1">
                <a:avLst/>
              </a:prstGeom>
              <a:noFill/>
              <a:ln w="38100">
                <a:solidFill>
                  <a:schemeClr val="tx2"/>
                </a:solidFill>
                <a:prstDash val="dash"/>
                <a:round/>
                <a:headEnd/>
                <a:tailEnd type="triangle" w="med" len="med"/>
              </a:ln>
              <a:extLst>
                <a:ext uri="{909E8E84-426E-40DD-AFC4-6F175D3DCCD1}">
                  <a14:hiddenFill xmlns:a14="http://schemas.microsoft.com/office/drawing/2010/main">
                    <a:noFill/>
                  </a14:hiddenFill>
                </a:ext>
              </a:extLst>
            </p:spPr>
          </p:cxnSp>
          <p:cxnSp>
            <p:nvCxnSpPr>
              <p:cNvPr id="21544" name="AutoShape 20"/>
              <p:cNvCxnSpPr>
                <a:cxnSpLocks noChangeShapeType="1"/>
              </p:cNvCxnSpPr>
              <p:nvPr/>
            </p:nvCxnSpPr>
            <p:spPr bwMode="auto">
              <a:xfrm flipV="1">
                <a:off x="5332" y="6547"/>
                <a:ext cx="4" cy="343"/>
              </a:xfrm>
              <a:prstGeom prst="straightConnector1">
                <a:avLst/>
              </a:prstGeom>
              <a:noFill/>
              <a:ln w="28575">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21545" name="AutoShape 21"/>
              <p:cNvCxnSpPr>
                <a:cxnSpLocks noChangeShapeType="1"/>
                <a:stCxn id="10246" idx="0"/>
              </p:cNvCxnSpPr>
              <p:nvPr/>
            </p:nvCxnSpPr>
            <p:spPr bwMode="auto">
              <a:xfrm flipV="1">
                <a:off x="6999" y="6408"/>
                <a:ext cx="19" cy="16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1547" name="AutoShape 23"/>
              <p:cNvCxnSpPr>
                <a:cxnSpLocks noChangeShapeType="1"/>
              </p:cNvCxnSpPr>
              <p:nvPr/>
            </p:nvCxnSpPr>
            <p:spPr bwMode="auto">
              <a:xfrm flipH="1" flipV="1">
                <a:off x="3263" y="5641"/>
                <a:ext cx="0" cy="1263"/>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548" name="AutoShape 24"/>
              <p:cNvCxnSpPr>
                <a:cxnSpLocks noChangeShapeType="1"/>
              </p:cNvCxnSpPr>
              <p:nvPr/>
            </p:nvCxnSpPr>
            <p:spPr bwMode="auto">
              <a:xfrm flipH="1" flipV="1">
                <a:off x="4857" y="5668"/>
                <a:ext cx="42" cy="123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549" name="AutoShape 25"/>
              <p:cNvCxnSpPr>
                <a:cxnSpLocks noChangeShapeType="1"/>
              </p:cNvCxnSpPr>
              <p:nvPr/>
            </p:nvCxnSpPr>
            <p:spPr bwMode="auto">
              <a:xfrm flipV="1">
                <a:off x="6999" y="5647"/>
                <a:ext cx="0" cy="1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626" name="Text Box 26"/>
              <p:cNvSpPr txBox="1">
                <a:spLocks noChangeArrowheads="1"/>
              </p:cNvSpPr>
              <p:nvPr/>
            </p:nvSpPr>
            <p:spPr bwMode="auto">
              <a:xfrm>
                <a:off x="2960" y="5230"/>
                <a:ext cx="4690" cy="411"/>
              </a:xfrm>
              <a:prstGeom prst="rect">
                <a:avLst/>
              </a:prstGeom>
              <a:solidFill>
                <a:srgbClr val="E36C0A"/>
              </a:solidFill>
              <a:ln w="9525">
                <a:solidFill>
                  <a:srgbClr val="000000"/>
                </a:solidFill>
                <a:miter lim="800000"/>
                <a:headEnd type="triangle" w="med" len="med"/>
                <a:tailEnd type="triangle" w="med" len="med"/>
              </a:ln>
              <a:effectLst>
                <a:innerShdw blurRad="63500" dist="50800" dir="18900000">
                  <a:prstClr val="black">
                    <a:alpha val="50000"/>
                  </a:prstClr>
                </a:innerShdw>
              </a:effectLst>
              <a:scene3d>
                <a:camera prst="orthographicFront"/>
                <a:lightRig rig="threePt" dir="t"/>
              </a:scene3d>
              <a:sp3d>
                <a:bevelT/>
              </a:sp3d>
            </p:spPr>
            <p:txBody>
              <a:bodyPr anchor="ctr"/>
              <a:lstStyle/>
              <a:p>
                <a:pPr algn="ctr">
                  <a:spcAft>
                    <a:spcPts val="1000"/>
                  </a:spcAft>
                  <a:defRPr/>
                </a:pPr>
                <a:r>
                  <a:rPr lang="fr-FR" sz="1600" dirty="0">
                    <a:solidFill>
                      <a:srgbClr val="FFFF00"/>
                    </a:solidFill>
                    <a:effectLst>
                      <a:outerShdw blurRad="38100" dist="38100" dir="2700000" algn="tl">
                        <a:srgbClr val="000000">
                          <a:alpha val="43137"/>
                        </a:srgbClr>
                      </a:outerShdw>
                    </a:effectLst>
                    <a:latin typeface="Calibri" pitchFamily="34" charset="0"/>
                  </a:rPr>
                  <a:t>VIE ACTIVE</a:t>
                </a:r>
                <a:endParaRPr lang="fr-FR" sz="1600" dirty="0">
                  <a:solidFill>
                    <a:srgbClr val="FFFF00"/>
                  </a:solidFill>
                  <a:effectLst>
                    <a:outerShdw blurRad="38100" dist="38100" dir="2700000" algn="tl">
                      <a:srgbClr val="000000">
                        <a:alpha val="43137"/>
                      </a:srgbClr>
                    </a:outerShdw>
                  </a:effectLst>
                  <a:latin typeface="Arial" panose="020B0604020202020204" pitchFamily="34" charset="0"/>
                </a:endParaRPr>
              </a:p>
            </p:txBody>
          </p:sp>
          <p:sp>
            <p:nvSpPr>
              <p:cNvPr id="25628" name="Text Box 28"/>
              <p:cNvSpPr txBox="1">
                <a:spLocks noChangeArrowheads="1"/>
              </p:cNvSpPr>
              <p:nvPr/>
            </p:nvSpPr>
            <p:spPr bwMode="auto">
              <a:xfrm>
                <a:off x="8989" y="6766"/>
                <a:ext cx="2282" cy="1129"/>
              </a:xfrm>
              <a:prstGeom prst="rect">
                <a:avLst/>
              </a:prstGeom>
              <a:solidFill>
                <a:srgbClr val="FFFFFF"/>
              </a:solidFill>
              <a:ln w="9525">
                <a:solidFill>
                  <a:srgbClr val="000000"/>
                </a:solidFill>
                <a:miter lim="800000"/>
                <a:headEnd type="triangle" w="med" len="med"/>
                <a:tailEnd type="triangle" w="med" len="med"/>
              </a:ln>
              <a:effectLst>
                <a:innerShdw blurRad="63500" dist="50800" dir="18900000">
                  <a:prstClr val="black">
                    <a:alpha val="50000"/>
                  </a:prstClr>
                </a:innerShdw>
              </a:effectLst>
              <a:scene3d>
                <a:camera prst="orthographicFront"/>
                <a:lightRig rig="threePt" dir="t"/>
              </a:scene3d>
              <a:sp3d>
                <a:bevelT/>
              </a:sp3d>
            </p:spPr>
            <p:txBody>
              <a:bodyPr anchor="ctr"/>
              <a:lstStyle/>
              <a:p>
                <a:pPr algn="ctr">
                  <a:spcAft>
                    <a:spcPts val="1000"/>
                  </a:spcAft>
                  <a:defRPr/>
                </a:pPr>
                <a:endParaRPr lang="fr-FR" sz="1400" b="1" dirty="0" smtClean="0">
                  <a:solidFill>
                    <a:srgbClr val="E7B900">
                      <a:lumMod val="75000"/>
                    </a:srgbClr>
                  </a:solidFill>
                  <a:effectLst>
                    <a:outerShdw blurRad="38100" dist="38100" dir="2700000" algn="tl">
                      <a:srgbClr val="000000">
                        <a:alpha val="43137"/>
                      </a:srgbClr>
                    </a:outerShdw>
                  </a:effectLst>
                  <a:latin typeface="Calibri" pitchFamily="34" charset="0"/>
                </a:endParaRPr>
              </a:p>
              <a:p>
                <a:pPr algn="ctr">
                  <a:spcAft>
                    <a:spcPts val="1000"/>
                  </a:spcAft>
                  <a:defRPr/>
                </a:pPr>
                <a:r>
                  <a:rPr lang="fr-FR" sz="1600" b="1" dirty="0" smtClean="0">
                    <a:solidFill>
                      <a:srgbClr val="E7B900">
                        <a:lumMod val="75000"/>
                      </a:srgbClr>
                    </a:solidFill>
                    <a:effectLst>
                      <a:outerShdw blurRad="38100" dist="38100" dir="2700000" algn="tl">
                        <a:srgbClr val="000000">
                          <a:alpha val="43137"/>
                        </a:srgbClr>
                      </a:outerShdw>
                    </a:effectLst>
                    <a:latin typeface="Arial" panose="020B0604020202020204" pitchFamily="34" charset="0"/>
                  </a:rPr>
                  <a:t>Les compétences du CAP sont intégrées dans le BAC PRO </a:t>
                </a:r>
              </a:p>
              <a:p>
                <a:pPr algn="ctr">
                  <a:spcAft>
                    <a:spcPts val="1000"/>
                  </a:spcAft>
                  <a:defRPr/>
                </a:pPr>
                <a:r>
                  <a:rPr lang="fr-FR" sz="1200" dirty="0" smtClean="0">
                    <a:solidFill>
                      <a:srgbClr val="E7B900">
                        <a:lumMod val="75000"/>
                      </a:srgbClr>
                    </a:solidFill>
                    <a:effectLst>
                      <a:outerShdw blurRad="38100" dist="38100" dir="2700000" algn="tl">
                        <a:srgbClr val="000000">
                          <a:alpha val="43137"/>
                        </a:srgbClr>
                      </a:outerShdw>
                    </a:effectLst>
                    <a:latin typeface="Arial" panose="020B0604020202020204" pitchFamily="34" charset="0"/>
                  </a:rPr>
                  <a:t>(certification intermédiaire)</a:t>
                </a:r>
              </a:p>
              <a:p>
                <a:pPr algn="ctr">
                  <a:spcAft>
                    <a:spcPts val="1000"/>
                  </a:spcAft>
                  <a:defRPr/>
                </a:pPr>
                <a:r>
                  <a:rPr lang="fr-FR" sz="1200" dirty="0" smtClean="0">
                    <a:solidFill>
                      <a:srgbClr val="E7B900">
                        <a:lumMod val="75000"/>
                      </a:srgbClr>
                    </a:solidFill>
                    <a:effectLst>
                      <a:outerShdw blurRad="38100" dist="38100" dir="2700000" algn="tl">
                        <a:srgbClr val="000000">
                          <a:alpha val="43137"/>
                        </a:srgbClr>
                      </a:outerShdw>
                    </a:effectLst>
                    <a:latin typeface="Arial" panose="020B0604020202020204" pitchFamily="34" charset="0"/>
                  </a:rPr>
                  <a:t> </a:t>
                </a:r>
                <a:endParaRPr lang="fr-FR" sz="1200" dirty="0">
                  <a:solidFill>
                    <a:srgbClr val="E7B900">
                      <a:lumMod val="75000"/>
                    </a:srgbClr>
                  </a:solidFill>
                  <a:effectLst>
                    <a:outerShdw blurRad="38100" dist="38100" dir="2700000" algn="tl">
                      <a:srgbClr val="000000">
                        <a:alpha val="43137"/>
                      </a:srgbClr>
                    </a:outerShdw>
                  </a:effectLst>
                  <a:latin typeface="Arial" panose="020B0604020202020204" pitchFamily="34" charset="0"/>
                </a:endParaRPr>
              </a:p>
            </p:txBody>
          </p:sp>
        </p:grpSp>
        <p:cxnSp>
          <p:nvCxnSpPr>
            <p:cNvPr id="19460" name="AutoShape 14"/>
            <p:cNvCxnSpPr>
              <a:cxnSpLocks noChangeShapeType="1"/>
            </p:cNvCxnSpPr>
            <p:nvPr/>
          </p:nvCxnSpPr>
          <p:spPr bwMode="auto">
            <a:xfrm flipV="1">
              <a:off x="4823440" y="2288006"/>
              <a:ext cx="0" cy="271465"/>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9462" name="AutoShape 14"/>
            <p:cNvCxnSpPr>
              <a:cxnSpLocks noChangeShapeType="1"/>
            </p:cNvCxnSpPr>
            <p:nvPr/>
          </p:nvCxnSpPr>
          <p:spPr bwMode="auto">
            <a:xfrm flipH="1" flipV="1">
              <a:off x="4805061" y="3354164"/>
              <a:ext cx="18379" cy="885446"/>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3" name="Flèche à angle droit 2"/>
            <p:cNvSpPr/>
            <p:nvPr/>
          </p:nvSpPr>
          <p:spPr>
            <a:xfrm>
              <a:off x="5229942" y="1297430"/>
              <a:ext cx="2419652" cy="28803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6227058" y="845622"/>
              <a:ext cx="2561628" cy="369332"/>
            </a:xfrm>
            <a:prstGeom prst="rect">
              <a:avLst/>
            </a:prstGeom>
            <a:noFill/>
          </p:spPr>
          <p:txBody>
            <a:bodyPr wrap="square" rtlCol="0">
              <a:spAutoFit/>
            </a:bodyPr>
            <a:lstStyle/>
            <a:p>
              <a:r>
                <a:rPr lang="fr-FR" dirty="0" smtClean="0"/>
                <a:t>Poursuite d’études</a:t>
              </a:r>
              <a:endParaRPr lang="fr-FR" dirty="0"/>
            </a:p>
          </p:txBody>
        </p:sp>
        <p:sp>
          <p:nvSpPr>
            <p:cNvPr id="5" name="Rectangle à coins arrondis 4"/>
            <p:cNvSpPr/>
            <p:nvPr/>
          </p:nvSpPr>
          <p:spPr>
            <a:xfrm>
              <a:off x="984748" y="2141887"/>
              <a:ext cx="2840398" cy="2943297"/>
            </a:xfrm>
            <a:prstGeom prst="roundRect">
              <a:avLst/>
            </a:prstGeom>
            <a:noFill/>
            <a:ln w="1587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AutoShape 14"/>
            <p:cNvCxnSpPr>
              <a:cxnSpLocks noChangeShapeType="1"/>
            </p:cNvCxnSpPr>
            <p:nvPr/>
          </p:nvCxnSpPr>
          <p:spPr bwMode="auto">
            <a:xfrm flipV="1">
              <a:off x="2992074" y="4087787"/>
              <a:ext cx="27069" cy="151823"/>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40" name="Connecteur en angle 39"/>
            <p:cNvCxnSpPr/>
            <p:nvPr/>
          </p:nvCxnSpPr>
          <p:spPr>
            <a:xfrm>
              <a:off x="3577036" y="3000531"/>
              <a:ext cx="828619" cy="647539"/>
            </a:xfrm>
            <a:prstGeom prst="bentConnector3">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5" name="Connecteur droit avec flèche 44"/>
            <p:cNvCxnSpPr/>
            <p:nvPr/>
          </p:nvCxnSpPr>
          <p:spPr>
            <a:xfrm flipV="1">
              <a:off x="4386989" y="3411150"/>
              <a:ext cx="0" cy="25937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1504" name="Flèche gauche 21503"/>
            <p:cNvSpPr/>
            <p:nvPr/>
          </p:nvSpPr>
          <p:spPr>
            <a:xfrm>
              <a:off x="5750930" y="3436724"/>
              <a:ext cx="642938" cy="4773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507" name="Accolade fermante 21506"/>
            <p:cNvSpPr/>
            <p:nvPr/>
          </p:nvSpPr>
          <p:spPr>
            <a:xfrm>
              <a:off x="5447453" y="2475325"/>
              <a:ext cx="234239" cy="24423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Tree>
    <p:extLst>
      <p:ext uri="{BB962C8B-B14F-4D97-AF65-F5344CB8AC3E}">
        <p14:creationId xmlns:p14="http://schemas.microsoft.com/office/powerpoint/2010/main" val="142106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284984"/>
            <a:ext cx="3217378"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2"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10793130-1665-4BB2-B8C4-1DBABD416E02}" type="slidenum">
              <a:rPr lang="fr-FR" altLang="fr-FR" sz="1200">
                <a:solidFill>
                  <a:srgbClr val="000000"/>
                </a:solidFill>
              </a:rPr>
              <a:pPr>
                <a:spcBef>
                  <a:spcPct val="0"/>
                </a:spcBef>
                <a:buClrTx/>
                <a:buSzTx/>
                <a:buFontTx/>
                <a:buNone/>
              </a:pPr>
              <a:t>2</a:t>
            </a:fld>
            <a:endParaRPr lang="fr-FR" altLang="fr-FR" sz="1200">
              <a:solidFill>
                <a:srgbClr val="000000"/>
              </a:solidFill>
            </a:endParaRPr>
          </a:p>
        </p:txBody>
      </p:sp>
      <p:graphicFrame>
        <p:nvGraphicFramePr>
          <p:cNvPr id="2" name="Diagramme 1"/>
          <p:cNvGraphicFramePr/>
          <p:nvPr>
            <p:extLst>
              <p:ext uri="{D42A27DB-BD31-4B8C-83A1-F6EECF244321}">
                <p14:modId xmlns:p14="http://schemas.microsoft.com/office/powerpoint/2010/main" val="177727238"/>
              </p:ext>
            </p:extLst>
          </p:nvPr>
        </p:nvGraphicFramePr>
        <p:xfrm>
          <a:off x="-17264" y="494604"/>
          <a:ext cx="8229600" cy="1905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2948" name="Picture 4" descr="urbh log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43924" y="5639705"/>
            <a:ext cx="1290826" cy="532188"/>
          </a:xfrm>
          <a:prstGeom prst="rect">
            <a:avLst/>
          </a:prstGeom>
          <a:noFill/>
          <a:extLst>
            <a:ext uri="{909E8E84-426E-40DD-AFC4-6F175D3DCCD1}">
              <a14:hiddenFill xmlns:a14="http://schemas.microsoft.com/office/drawing/2010/main">
                <a:solidFill>
                  <a:srgbClr val="FFFFFF"/>
                </a:solidFill>
              </a14:hiddenFill>
            </a:ext>
          </a:extLst>
        </p:spPr>
      </p:pic>
      <p:pic>
        <p:nvPicPr>
          <p:cNvPr id="82950" name="Picture 6" descr="FFPB"/>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32209" y="5620050"/>
            <a:ext cx="1596564" cy="532188"/>
          </a:xfrm>
          <a:prstGeom prst="rect">
            <a:avLst/>
          </a:prstGeom>
          <a:noFill/>
          <a:extLst>
            <a:ext uri="{909E8E84-426E-40DD-AFC4-6F175D3DCCD1}">
              <a14:hiddenFill xmlns:a14="http://schemas.microsoft.com/office/drawing/2010/main">
                <a:solidFill>
                  <a:srgbClr val="FFFFFF"/>
                </a:solidFill>
              </a14:hiddenFill>
            </a:ext>
          </a:extLst>
        </p:spPr>
      </p:pic>
      <p:pic>
        <p:nvPicPr>
          <p:cNvPr id="114690" name="Image 5" descr="C:\Users\nmatignon\Documents\Geist général\Logos\Nv Logo 2016 GEIST.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455098" y="5639705"/>
            <a:ext cx="1514475" cy="4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637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755576" y="1927836"/>
            <a:ext cx="7773988" cy="866563"/>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r>
              <a:rPr lang="fr-FR" b="1" dirty="0">
                <a:solidFill>
                  <a:srgbClr val="006600"/>
                </a:solidFill>
                <a:effectLst>
                  <a:outerShdw blurRad="38100" dist="38100" dir="2700000" algn="tl">
                    <a:srgbClr val="000000"/>
                  </a:outerShdw>
                </a:effectLst>
                <a:latin typeface="Arial" panose="020B0604020202020204" pitchFamily="34" charset="0"/>
              </a:rPr>
              <a:t> </a:t>
            </a:r>
            <a:r>
              <a:rPr lang="fr-FR" b="1" dirty="0" smtClean="0">
                <a:solidFill>
                  <a:srgbClr val="006600"/>
                </a:solidFill>
                <a:effectLst>
                  <a:outerShdw blurRad="38100" dist="38100" dir="2700000" algn="tl">
                    <a:srgbClr val="000000"/>
                  </a:outerShdw>
                </a:effectLst>
                <a:latin typeface="Arial" panose="020B0604020202020204" pitchFamily="34" charset="0"/>
              </a:rPr>
              <a:t>LES MÉTIERS </a:t>
            </a:r>
            <a:r>
              <a:rPr lang="fr-FR" b="1" dirty="0">
                <a:solidFill>
                  <a:srgbClr val="006600"/>
                </a:solidFill>
                <a:effectLst>
                  <a:outerShdw blurRad="38100" dist="38100" dir="2700000" algn="tl">
                    <a:srgbClr val="000000"/>
                  </a:outerShdw>
                </a:effectLst>
                <a:latin typeface="Arial" panose="020B0604020202020204" pitchFamily="34" charset="0"/>
              </a:rPr>
              <a:t>DU PRESSING ET DE LA </a:t>
            </a:r>
            <a:r>
              <a:rPr lang="fr-FR" b="1" dirty="0" smtClean="0">
                <a:solidFill>
                  <a:srgbClr val="006600"/>
                </a:solidFill>
                <a:effectLst>
                  <a:outerShdw blurRad="38100" dist="38100" dir="2700000" algn="tl">
                    <a:srgbClr val="000000"/>
                  </a:outerShdw>
                </a:effectLst>
                <a:latin typeface="Arial" panose="020B0604020202020204" pitchFamily="34" charset="0"/>
              </a:rPr>
              <a:t>BLANCHISSERIE</a:t>
            </a:r>
          </a:p>
          <a:p>
            <a:pPr algn="ctr">
              <a:defRPr/>
            </a:pPr>
            <a:r>
              <a:rPr lang="fr-FR" altLang="fr-FR" b="1" dirty="0" smtClean="0">
                <a:solidFill>
                  <a:srgbClr val="0000FF"/>
                </a:solidFill>
              </a:rPr>
              <a:t>Évolution </a:t>
            </a:r>
            <a:r>
              <a:rPr lang="fr-FR" altLang="fr-FR" b="1" dirty="0">
                <a:solidFill>
                  <a:srgbClr val="0000FF"/>
                </a:solidFill>
              </a:rPr>
              <a:t>du contexte Professionnel </a:t>
            </a:r>
            <a:r>
              <a:rPr lang="fr-FR" b="1" dirty="0">
                <a:solidFill>
                  <a:srgbClr val="006600"/>
                </a:solidFill>
                <a:effectLst>
                  <a:outerShdw blurRad="38100" dist="38100" dir="2700000" algn="tl">
                    <a:srgbClr val="000000"/>
                  </a:outerShdw>
                </a:effectLst>
                <a:latin typeface="Arial" panose="020B0604020202020204" pitchFamily="34" charset="0"/>
              </a:rPr>
              <a:t> </a:t>
            </a:r>
          </a:p>
        </p:txBody>
      </p:sp>
      <p:sp>
        <p:nvSpPr>
          <p:cNvPr id="5" name="Espace réservé du pied de page 4"/>
          <p:cNvSpPr>
            <a:spLocks noGrp="1"/>
          </p:cNvSpPr>
          <p:nvPr>
            <p:ph type="ftr" sz="quarter" idx="4294967295"/>
          </p:nvPr>
        </p:nvSpPr>
        <p:spPr>
          <a:xfrm>
            <a:off x="3124200" y="6245225"/>
            <a:ext cx="2895600" cy="476250"/>
          </a:xfrm>
          <a:prstGeom prst="rect">
            <a:avLst/>
          </a:prstGeom>
        </p:spPr>
        <p:txBody>
          <a:bodyPr/>
          <a:lstStyle/>
          <a:p>
            <a:pPr algn="ctr">
              <a:defRPr/>
            </a:pPr>
            <a:r>
              <a:rPr lang="fr-FR" sz="800">
                <a:solidFill>
                  <a:srgbClr val="FFFFFF">
                    <a:lumMod val="40000"/>
                    <a:lumOff val="60000"/>
                  </a:srgbClr>
                </a:solidFill>
                <a:latin typeface="Arial" panose="020B0604020202020204" pitchFamily="34" charset="0"/>
              </a:rPr>
              <a:t>K.MARMORAT IEN-STI</a:t>
            </a:r>
          </a:p>
        </p:txBody>
      </p:sp>
      <p:sp>
        <p:nvSpPr>
          <p:cNvPr id="6" name="Espace réservé de la date 5"/>
          <p:cNvSpPr>
            <a:spLocks noGrp="1"/>
          </p:cNvSpPr>
          <p:nvPr>
            <p:ph type="dt" sz="quarter" idx="4294967295"/>
          </p:nvPr>
        </p:nvSpPr>
        <p:spPr>
          <a:xfrm>
            <a:off x="457200" y="6245225"/>
            <a:ext cx="2133600" cy="476250"/>
          </a:xfrm>
          <a:prstGeom prst="rect">
            <a:avLst/>
          </a:prstGeom>
        </p:spPr>
        <p:txBody>
          <a:bodyPr/>
          <a:lstStyle/>
          <a:p>
            <a:pPr>
              <a:defRPr/>
            </a:pPr>
            <a:r>
              <a:rPr lang="fr-FR" sz="800">
                <a:solidFill>
                  <a:srgbClr val="FFFFFF">
                    <a:lumMod val="40000"/>
                    <a:lumOff val="60000"/>
                  </a:srgbClr>
                </a:solidFill>
                <a:latin typeface="Arial" panose="020B0604020202020204" pitchFamily="34" charset="0"/>
              </a:rPr>
              <a:t>CPC 04-12-2009</a:t>
            </a:r>
          </a:p>
        </p:txBody>
      </p:sp>
      <p:pic>
        <p:nvPicPr>
          <p:cNvPr id="7" name="Picture 8" descr="http://www.entretien-textile.fr/media/news/rentr%C3%A9-ffp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2" y="68267"/>
            <a:ext cx="2448810" cy="16325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ffpb.fr/wp-content/uploads/2016/07/actu-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646796"/>
            <a:ext cx="1715034" cy="1383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lanchisserie pour collectivité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910" y="4399262"/>
            <a:ext cx="2967921" cy="158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Linge hôtel pour la chambr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68266"/>
            <a:ext cx="2951120" cy="1571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Vêtement de travail professionn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4168" y="4470364"/>
            <a:ext cx="2886752" cy="153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6821" y="3024496"/>
            <a:ext cx="2286000"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520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197674" y="3436951"/>
            <a:ext cx="8872796" cy="2718358"/>
          </a:xfrm>
        </p:spPr>
        <p:txBody>
          <a:bodyPr/>
          <a:lstStyle/>
          <a:p>
            <a:pPr marL="285750" lvl="0" indent="-285750" eaLnBrk="0" hangingPunct="0">
              <a:spcBef>
                <a:spcPct val="0"/>
              </a:spcBef>
              <a:buClrTx/>
              <a:buSzTx/>
              <a:buFont typeface="Wingdings" panose="05000000000000000000" pitchFamily="2" charset="2"/>
              <a:buChar char="q"/>
              <a:defRPr/>
            </a:pPr>
            <a:r>
              <a:rPr lang="fr-FR" sz="1800" b="1" kern="1200" dirty="0" smtClean="0">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rPr>
              <a:t>LA BLANCHISSERIE </a:t>
            </a:r>
            <a:r>
              <a:rPr lang="fr-FR" b="1" kern="1200" dirty="0" smtClean="0">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secteur industriel de deux types</a:t>
            </a:r>
          </a:p>
          <a:p>
            <a:pPr lvl="1" eaLnBrk="1" hangingPunct="1">
              <a:buClr>
                <a:schemeClr val="tx1"/>
              </a:buClr>
              <a:buFont typeface="Wingdings" panose="05000000000000000000" pitchFamily="2" charset="2"/>
              <a:buChar char="v"/>
              <a:defRPr/>
            </a:pPr>
            <a:r>
              <a:rPr lang="fr-FR" sz="2000" dirty="0" smtClean="0">
                <a:latin typeface="Arial" panose="020B0604020202020204" pitchFamily="34" charset="0"/>
                <a:cs typeface="Arial" panose="020B0604020202020204" pitchFamily="34" charset="0"/>
              </a:rPr>
              <a:t>hospitalier -- blanchisseries inter établissements </a:t>
            </a:r>
          </a:p>
          <a:p>
            <a:pPr marL="457200" lvl="1" indent="0" eaLnBrk="1" hangingPunct="1">
              <a:buClr>
                <a:schemeClr val="tx1"/>
              </a:buClr>
              <a:buNone/>
              <a:defRPr/>
            </a:pPr>
            <a:r>
              <a:rPr lang="fr-FR" sz="2000" dirty="0" smtClean="0">
                <a:latin typeface="Arial" panose="020B0604020202020204" pitchFamily="34" charset="0"/>
                <a:cs typeface="Arial" panose="020B0604020202020204" pitchFamily="34" charset="0"/>
              </a:rPr>
              <a:t>ou intégrées ;</a:t>
            </a:r>
          </a:p>
          <a:p>
            <a:pPr marL="457200" lvl="1" indent="0" eaLnBrk="1" hangingPunct="1">
              <a:buClr>
                <a:schemeClr val="tx1"/>
              </a:buClr>
              <a:buNone/>
              <a:defRPr/>
            </a:pPr>
            <a:endParaRPr lang="fr-FR" sz="1600" i="1" dirty="0">
              <a:latin typeface="Arial" panose="020B0604020202020204" pitchFamily="34" charset="0"/>
              <a:cs typeface="Arial" panose="020B0604020202020204" pitchFamily="34" charset="0"/>
            </a:endParaRPr>
          </a:p>
          <a:p>
            <a:pPr lvl="1" eaLnBrk="1" hangingPunct="1">
              <a:buClr>
                <a:schemeClr val="tx1"/>
              </a:buClr>
              <a:buFont typeface="Wingdings" panose="05000000000000000000" pitchFamily="2" charset="2"/>
              <a:buChar char="v"/>
              <a:defRPr/>
            </a:pPr>
            <a:r>
              <a:rPr lang="fr-FR" sz="2000" dirty="0" smtClean="0">
                <a:latin typeface="Arial" panose="020B0604020202020204" pitchFamily="34" charset="0"/>
                <a:cs typeface="Arial" panose="020B0604020202020204" pitchFamily="34" charset="0"/>
              </a:rPr>
              <a:t>blanchisseries industrielles privées : loueurs de linge </a:t>
            </a:r>
          </a:p>
          <a:p>
            <a:pPr marL="457200" lvl="1" indent="0" eaLnBrk="1" hangingPunct="1">
              <a:buClr>
                <a:schemeClr val="tx1"/>
              </a:buClr>
              <a:buNone/>
              <a:defRPr/>
            </a:pPr>
            <a:r>
              <a:rPr lang="fr-FR" sz="2000" dirty="0" smtClean="0">
                <a:latin typeface="Arial" panose="020B0604020202020204" pitchFamily="34" charset="0"/>
                <a:cs typeface="Arial" panose="020B0604020202020204" pitchFamily="34" charset="0"/>
              </a:rPr>
              <a:t>ou indépendants.</a:t>
            </a:r>
          </a:p>
        </p:txBody>
      </p:sp>
      <p:sp>
        <p:nvSpPr>
          <p:cNvPr id="22532" name="Rectangle 4"/>
          <p:cNvSpPr>
            <a:spLocks noChangeArrowheads="1"/>
          </p:cNvSpPr>
          <p:nvPr/>
        </p:nvSpPr>
        <p:spPr bwMode="auto">
          <a:xfrm>
            <a:off x="161906" y="1385547"/>
            <a:ext cx="8632437" cy="1938992"/>
          </a:xfrm>
          <a:prstGeom prst="rect">
            <a:avLst/>
          </a:prstGeom>
          <a:noFill/>
          <a:ln w="9525">
            <a:noFill/>
            <a:miter lim="800000"/>
            <a:headEnd/>
            <a:tailEnd/>
          </a:ln>
          <a:effectLst/>
        </p:spPr>
        <p:txBody>
          <a:bodyPr wrap="square">
            <a:spAutoFit/>
          </a:bodyPr>
          <a:lstStyle/>
          <a:p>
            <a:pPr marL="285750" indent="-285750">
              <a:buFont typeface="Wingdings" panose="05000000000000000000" pitchFamily="2" charset="2"/>
              <a:buChar char="q"/>
              <a:defRPr/>
            </a:pPr>
            <a:r>
              <a:rPr lang="fr-FR" b="1" dirty="0" smtClean="0">
                <a:solidFill>
                  <a:srgbClr val="FF0000"/>
                </a:solidFill>
                <a:effectLst>
                  <a:outerShdw blurRad="38100" dist="38100" dir="2700000" algn="tl">
                    <a:srgbClr val="000000"/>
                  </a:outerShdw>
                </a:effectLst>
                <a:latin typeface="Arial" panose="020B0604020202020204" pitchFamily="34" charset="0"/>
              </a:rPr>
              <a:t>LE PRESSING : </a:t>
            </a:r>
            <a:r>
              <a:rPr lang="fr-FR" sz="2000" dirty="0">
                <a:latin typeface="Arial" panose="020B0604020202020204" pitchFamily="34" charset="0"/>
              </a:rPr>
              <a:t>secteur commercial de services de proximité  soumis aux dispositions de l’arrêté ministériel du 31 août 2009 </a:t>
            </a:r>
            <a:r>
              <a:rPr lang="fr-FR" sz="2000" dirty="0" smtClean="0">
                <a:latin typeface="Arial" panose="020B0604020202020204" pitchFamily="34" charset="0"/>
              </a:rPr>
              <a:t>– rubrique </a:t>
            </a:r>
            <a:r>
              <a:rPr lang="fr-FR" sz="2000" dirty="0">
                <a:latin typeface="Arial" panose="020B0604020202020204" pitchFamily="34" charset="0"/>
              </a:rPr>
              <a:t>2345 avec 3 typologies de </a:t>
            </a:r>
            <a:r>
              <a:rPr lang="fr-FR" sz="2000" dirty="0" smtClean="0">
                <a:latin typeface="Arial" panose="020B0604020202020204" pitchFamily="34" charset="0"/>
              </a:rPr>
              <a:t>structures</a:t>
            </a:r>
            <a:endParaRPr lang="fr-FR" sz="2000" dirty="0">
              <a:latin typeface="Arial" panose="020B0604020202020204" pitchFamily="34" charset="0"/>
            </a:endParaRPr>
          </a:p>
          <a:p>
            <a:pPr marL="800100" lvl="1" indent="-342900">
              <a:buFont typeface="Wingdings" panose="05000000000000000000" pitchFamily="2" charset="2"/>
              <a:buChar char="v"/>
              <a:defRPr/>
            </a:pPr>
            <a:r>
              <a:rPr lang="fr-FR" sz="2000" dirty="0" smtClean="0">
                <a:solidFill>
                  <a:srgbClr val="000000"/>
                </a:solidFill>
                <a:effectLst>
                  <a:outerShdw blurRad="38100" dist="38100" dir="2700000" algn="tl">
                    <a:srgbClr val="000000"/>
                  </a:outerShdw>
                </a:effectLst>
                <a:latin typeface="Arial" panose="020B0604020202020204" pitchFamily="34" charset="0"/>
              </a:rPr>
              <a:t> </a:t>
            </a:r>
            <a:r>
              <a:rPr lang="fr-FR" sz="2000" dirty="0" smtClean="0">
                <a:latin typeface="Arial" panose="020B0604020202020204" pitchFamily="34" charset="0"/>
              </a:rPr>
              <a:t>l’artisanat ;</a:t>
            </a:r>
            <a:endParaRPr lang="fr-FR" sz="2000" dirty="0">
              <a:latin typeface="Arial" panose="020B0604020202020204" pitchFamily="34" charset="0"/>
            </a:endParaRPr>
          </a:p>
          <a:p>
            <a:pPr marL="800100" lvl="1" indent="-342900">
              <a:buFont typeface="Wingdings" panose="05000000000000000000" pitchFamily="2" charset="2"/>
              <a:buChar char="v"/>
              <a:defRPr/>
            </a:pPr>
            <a:r>
              <a:rPr lang="fr-FR" sz="2000" dirty="0" smtClean="0">
                <a:latin typeface="Arial" panose="020B0604020202020204" pitchFamily="34" charset="0"/>
              </a:rPr>
              <a:t> les chaînes ;</a:t>
            </a:r>
            <a:endParaRPr lang="fr-FR" sz="2000" dirty="0">
              <a:latin typeface="Arial" panose="020B0604020202020204" pitchFamily="34" charset="0"/>
            </a:endParaRPr>
          </a:p>
          <a:p>
            <a:pPr marL="800100" lvl="1" indent="-342900">
              <a:buFont typeface="Wingdings" panose="05000000000000000000" pitchFamily="2" charset="2"/>
              <a:buChar char="v"/>
              <a:defRPr/>
            </a:pPr>
            <a:r>
              <a:rPr lang="fr-FR" sz="2000" dirty="0" smtClean="0">
                <a:latin typeface="Arial" panose="020B0604020202020204" pitchFamily="34" charset="0"/>
              </a:rPr>
              <a:t> les discounts.</a:t>
            </a:r>
            <a:endParaRPr lang="fr-FR" sz="2000" dirty="0">
              <a:latin typeface="Arial" panose="020B0604020202020204" pitchFamily="34" charset="0"/>
            </a:endParaRPr>
          </a:p>
        </p:txBody>
      </p:sp>
      <p:sp>
        <p:nvSpPr>
          <p:cNvPr id="4101" name="ZoneTexte 6"/>
          <p:cNvSpPr txBox="1">
            <a:spLocks noChangeArrowheads="1"/>
          </p:cNvSpPr>
          <p:nvPr/>
        </p:nvSpPr>
        <p:spPr bwMode="auto">
          <a:xfrm>
            <a:off x="260612" y="1017598"/>
            <a:ext cx="7786687" cy="461962"/>
          </a:xfrm>
          <a:prstGeom prst="rect">
            <a:avLst/>
          </a:prstGeom>
          <a:noFill/>
          <a:ln w="9525">
            <a:noFill/>
            <a:miter lim="800000"/>
            <a:headEnd/>
            <a:tailEnd/>
          </a:ln>
        </p:spPr>
        <p:txBody>
          <a:bodyPr>
            <a:spAutoFit/>
          </a:bodyPr>
          <a:lstStyle/>
          <a:p>
            <a:pPr>
              <a:defRPr/>
            </a:pPr>
            <a:r>
              <a:rPr lang="fr-FR" dirty="0">
                <a:solidFill>
                  <a:srgbClr val="000000"/>
                </a:solidFill>
                <a:effectLst>
                  <a:outerShdw blurRad="38100" dist="38100" dir="2700000" algn="tl">
                    <a:srgbClr val="000000">
                      <a:alpha val="43137"/>
                    </a:srgbClr>
                  </a:outerShdw>
                </a:effectLst>
                <a:latin typeface="Arial" panose="020B0604020202020204" pitchFamily="34" charset="0"/>
              </a:rPr>
              <a:t>Deux secteurs se partagent le marché:</a:t>
            </a:r>
          </a:p>
        </p:txBody>
      </p:sp>
      <p:pic>
        <p:nvPicPr>
          <p:cNvPr id="6" name="Picture 4" descr="urb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6866" y="3900995"/>
            <a:ext cx="1874365" cy="7727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FFP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5468" y="2355042"/>
            <a:ext cx="2573799" cy="857933"/>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bwMode="auto">
          <a:xfrm>
            <a:off x="708832" y="6377"/>
            <a:ext cx="7772400" cy="670752"/>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endParaRPr lang="fr-FR" kern="0" dirty="0">
              <a:solidFill>
                <a:srgbClr val="006666"/>
              </a:solidFill>
              <a:effectLst>
                <a:outerShdw blurRad="38100" dist="38100" dir="2700000" algn="tl">
                  <a:srgbClr val="000000"/>
                </a:outerShdw>
              </a:effectLst>
              <a:latin typeface="Verdana"/>
            </a:endParaRPr>
          </a:p>
          <a:p>
            <a:pPr algn="ctr">
              <a:defRPr/>
            </a:pPr>
            <a:endParaRPr lang="fr-FR" kern="0" dirty="0">
              <a:solidFill>
                <a:srgbClr val="006666"/>
              </a:solidFill>
              <a:effectLst>
                <a:outerShdw blurRad="38100" dist="38100" dir="2700000" algn="tl">
                  <a:srgbClr val="000000"/>
                </a:outerShdw>
              </a:effectLst>
              <a:latin typeface="Verdana"/>
            </a:endParaRPr>
          </a:p>
          <a:p>
            <a:pPr algn="ctr">
              <a:defRPr/>
            </a:pPr>
            <a:r>
              <a:rPr lang="fr-FR" sz="2000" b="1" kern="0" dirty="0">
                <a:solidFill>
                  <a:srgbClr val="006666"/>
                </a:solidFill>
                <a:effectLst>
                  <a:outerShdw blurRad="38100" dist="38100" dir="2700000" algn="tl">
                    <a:srgbClr val="000000"/>
                  </a:outerShdw>
                </a:effectLst>
                <a:latin typeface="Verdana"/>
              </a:rPr>
              <a:t>L’entretien des textiles: les secteurs d’activité</a:t>
            </a:r>
            <a:endParaRPr lang="fr-FR" sz="2000" b="1" kern="0" dirty="0" smtClean="0">
              <a:solidFill>
                <a:srgbClr val="006666"/>
              </a:solidFill>
              <a:effectLst>
                <a:outerShdw blurRad="38100" dist="38100" dir="2700000" algn="tl">
                  <a:srgbClr val="000000"/>
                </a:outerShdw>
              </a:effectLst>
              <a:latin typeface="Verdana"/>
            </a:endParaRPr>
          </a:p>
          <a:p>
            <a:pPr algn="ctr">
              <a:defRPr/>
            </a:pPr>
            <a:r>
              <a:rPr lang="fr-FR" kern="0" dirty="0">
                <a:solidFill>
                  <a:srgbClr val="006666"/>
                </a:solidFill>
                <a:effectLst>
                  <a:outerShdw blurRad="38100" dist="38100" dir="2700000" algn="tl">
                    <a:srgbClr val="000000"/>
                  </a:outerShdw>
                </a:effectLst>
                <a:latin typeface="Verdana"/>
              </a:rPr>
              <a:t/>
            </a:r>
            <a:br>
              <a:rPr lang="fr-FR" kern="0" dirty="0">
                <a:solidFill>
                  <a:srgbClr val="006666"/>
                </a:solidFill>
                <a:effectLst>
                  <a:outerShdw blurRad="38100" dist="38100" dir="2700000" algn="tl">
                    <a:srgbClr val="000000"/>
                  </a:outerShdw>
                </a:effectLst>
                <a:latin typeface="Verdana"/>
              </a:rPr>
            </a:br>
            <a:endParaRPr lang="fr-FR" kern="0" dirty="0">
              <a:solidFill>
                <a:srgbClr val="006666"/>
              </a:solidFill>
              <a:effectLst>
                <a:outerShdw blurRad="38100" dist="38100" dir="2700000" algn="tl">
                  <a:srgbClr val="000000"/>
                </a:outerShdw>
              </a:effectLst>
              <a:latin typeface="Verdana"/>
            </a:endParaRPr>
          </a:p>
        </p:txBody>
      </p:sp>
      <p:pic>
        <p:nvPicPr>
          <p:cNvPr id="10" name="Image 5" descr="C:\Users\nmatignon\Documents\Geist général\Logos\Nv Logo 2016 GEIS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00916" y="5373216"/>
            <a:ext cx="1777848"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4737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2000"/>
                                        <p:tgtEl>
                                          <p:spTgt spid="2253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2531">
                                            <p:txEl>
                                              <p:pRg st="0" end="0"/>
                                            </p:txEl>
                                          </p:spTgt>
                                        </p:tgtEl>
                                        <p:attrNameLst>
                                          <p:attrName>style.visibility</p:attrName>
                                        </p:attrNameLst>
                                      </p:cBhvr>
                                      <p:to>
                                        <p:strVal val="visible"/>
                                      </p:to>
                                    </p:set>
                                    <p:animEffect transition="in" filter="fade">
                                      <p:cBhvr>
                                        <p:cTn id="16" dur="2000"/>
                                        <p:tgtEl>
                                          <p:spTgt spid="2253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2531">
                                            <p:txEl>
                                              <p:pRg st="1" end="1"/>
                                            </p:txEl>
                                          </p:spTgt>
                                        </p:tgtEl>
                                        <p:attrNameLst>
                                          <p:attrName>style.visibility</p:attrName>
                                        </p:attrNameLst>
                                      </p:cBhvr>
                                      <p:to>
                                        <p:strVal val="visible"/>
                                      </p:to>
                                    </p:set>
                                    <p:animEffect transition="in" filter="fade">
                                      <p:cBhvr>
                                        <p:cTn id="21" dur="2000"/>
                                        <p:tgtEl>
                                          <p:spTgt spid="2253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2531">
                                            <p:txEl>
                                              <p:pRg st="2" end="2"/>
                                            </p:txEl>
                                          </p:spTgt>
                                        </p:tgtEl>
                                        <p:attrNameLst>
                                          <p:attrName>style.visibility</p:attrName>
                                        </p:attrNameLst>
                                      </p:cBhvr>
                                      <p:to>
                                        <p:strVal val="visible"/>
                                      </p:to>
                                    </p:set>
                                    <p:animEffect transition="in" filter="fade">
                                      <p:cBhvr>
                                        <p:cTn id="26" dur="2000"/>
                                        <p:tgtEl>
                                          <p:spTgt spid="2253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Effect transition="in" filter="fade">
                                      <p:cBhvr>
                                        <p:cTn id="35" dur="2000"/>
                                        <p:tgtEl>
                                          <p:spTgt spid="2253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2531">
                                            <p:txEl>
                                              <p:pRg st="5" end="5"/>
                                            </p:txEl>
                                          </p:spTgt>
                                        </p:tgtEl>
                                        <p:attrNameLst>
                                          <p:attrName>style.visibility</p:attrName>
                                        </p:attrNameLst>
                                      </p:cBhvr>
                                      <p:to>
                                        <p:strVal val="visible"/>
                                      </p:to>
                                    </p:set>
                                    <p:animEffect transition="in" filter="fade">
                                      <p:cBhvr>
                                        <p:cTn id="40" dur="20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4294967295"/>
          </p:nvPr>
        </p:nvSpPr>
        <p:spPr>
          <a:xfrm>
            <a:off x="3124200" y="6245225"/>
            <a:ext cx="2895600" cy="476250"/>
          </a:xfrm>
          <a:prstGeom prst="rect">
            <a:avLst/>
          </a:prstGeom>
        </p:spPr>
        <p:txBody>
          <a:bodyPr/>
          <a:lstStyle/>
          <a:p>
            <a:pPr algn="ctr">
              <a:defRPr/>
            </a:pPr>
            <a:r>
              <a:rPr lang="fr-FR" sz="800" dirty="0">
                <a:solidFill>
                  <a:srgbClr val="FFFFFF">
                    <a:lumMod val="40000"/>
                    <a:lumOff val="60000"/>
                  </a:srgbClr>
                </a:solidFill>
                <a:latin typeface="Arial" panose="020B0604020202020204" pitchFamily="34" charset="0"/>
              </a:rPr>
              <a:t>K.MARMORAT IEN-STI</a:t>
            </a:r>
          </a:p>
        </p:txBody>
      </p:sp>
      <p:sp>
        <p:nvSpPr>
          <p:cNvPr id="6" name="Espace réservé de la date 5"/>
          <p:cNvSpPr>
            <a:spLocks noGrp="1"/>
          </p:cNvSpPr>
          <p:nvPr>
            <p:ph type="dt" sz="quarter" idx="4294967295"/>
          </p:nvPr>
        </p:nvSpPr>
        <p:spPr>
          <a:xfrm>
            <a:off x="457200" y="6245225"/>
            <a:ext cx="2133600" cy="476250"/>
          </a:xfrm>
          <a:prstGeom prst="rect">
            <a:avLst/>
          </a:prstGeom>
        </p:spPr>
        <p:txBody>
          <a:bodyPr/>
          <a:lstStyle/>
          <a:p>
            <a:pPr>
              <a:defRPr/>
            </a:pPr>
            <a:r>
              <a:rPr lang="fr-FR" sz="800">
                <a:solidFill>
                  <a:srgbClr val="FFFFFF">
                    <a:lumMod val="40000"/>
                    <a:lumOff val="60000"/>
                  </a:srgbClr>
                </a:solidFill>
                <a:latin typeface="Arial" panose="020B0604020202020204" pitchFamily="34" charset="0"/>
              </a:rPr>
              <a:t>CPC 04-12-2009</a:t>
            </a:r>
          </a:p>
        </p:txBody>
      </p:sp>
      <p:graphicFrame>
        <p:nvGraphicFramePr>
          <p:cNvPr id="7" name="Tableau 6"/>
          <p:cNvGraphicFramePr>
            <a:graphicFrameLocks noGrp="1"/>
          </p:cNvGraphicFramePr>
          <p:nvPr>
            <p:extLst>
              <p:ext uri="{D42A27DB-BD31-4B8C-83A1-F6EECF244321}">
                <p14:modId xmlns:p14="http://schemas.microsoft.com/office/powerpoint/2010/main" val="352682437"/>
              </p:ext>
            </p:extLst>
          </p:nvPr>
        </p:nvGraphicFramePr>
        <p:xfrm>
          <a:off x="125759" y="551834"/>
          <a:ext cx="8748465" cy="5544616"/>
        </p:xfrm>
        <a:graphic>
          <a:graphicData uri="http://schemas.openxmlformats.org/drawingml/2006/table">
            <a:tbl>
              <a:tblPr firstRow="1" firstCol="1" bandRow="1"/>
              <a:tblGrid>
                <a:gridCol w="2916155">
                  <a:extLst>
                    <a:ext uri="{9D8B030D-6E8A-4147-A177-3AD203B41FA5}">
                      <a16:colId xmlns:a16="http://schemas.microsoft.com/office/drawing/2014/main" val="20000"/>
                    </a:ext>
                  </a:extLst>
                </a:gridCol>
                <a:gridCol w="2916155">
                  <a:extLst>
                    <a:ext uri="{9D8B030D-6E8A-4147-A177-3AD203B41FA5}">
                      <a16:colId xmlns:a16="http://schemas.microsoft.com/office/drawing/2014/main" val="20001"/>
                    </a:ext>
                  </a:extLst>
                </a:gridCol>
                <a:gridCol w="2916155">
                  <a:extLst>
                    <a:ext uri="{9D8B030D-6E8A-4147-A177-3AD203B41FA5}">
                      <a16:colId xmlns:a16="http://schemas.microsoft.com/office/drawing/2014/main" val="20002"/>
                    </a:ext>
                  </a:extLst>
                </a:gridCol>
              </a:tblGrid>
              <a:tr h="340379">
                <a:tc>
                  <a:txBody>
                    <a:bodyPr/>
                    <a:lstStyle/>
                    <a:p>
                      <a:pPr>
                        <a:spcAft>
                          <a:spcPts val="0"/>
                        </a:spcAft>
                      </a:pPr>
                      <a:r>
                        <a:rPr lang="fr-FR" sz="1800" b="1" dirty="0">
                          <a:solidFill>
                            <a:srgbClr val="4472C4"/>
                          </a:solidFill>
                          <a:effectLst/>
                          <a:latin typeface="Arial" panose="020B0604020202020204" pitchFamily="34" charset="0"/>
                          <a:ea typeface="Times New Roman" panose="02020603050405020304" pitchFamily="18" charset="0"/>
                        </a:rPr>
                        <a:t>	FFPB</a:t>
                      </a:r>
                      <a:endParaRPr lang="fr-F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4472C4"/>
                          </a:solidFill>
                          <a:effectLst/>
                          <a:latin typeface="Arial" panose="020B0604020202020204" pitchFamily="34" charset="0"/>
                          <a:ea typeface="Times New Roman" panose="02020603050405020304" pitchFamily="18" charset="0"/>
                        </a:rPr>
                        <a:t>	GEIST </a:t>
                      </a:r>
                      <a:endParaRPr lang="fr-F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4472C4"/>
                          </a:solidFill>
                          <a:effectLst/>
                          <a:latin typeface="Arial" panose="020B0604020202020204" pitchFamily="34" charset="0"/>
                          <a:ea typeface="Times New Roman" panose="02020603050405020304" pitchFamily="18" charset="0"/>
                        </a:rPr>
                        <a:t>	URBH</a:t>
                      </a:r>
                      <a:endParaRPr lang="fr-F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04237">
                <a:tc>
                  <a:txBody>
                    <a:bodyPr/>
                    <a:lstStyle/>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marL="342900" lvl="0" indent="-342900" algn="just">
                        <a:lnSpc>
                          <a:spcPct val="107000"/>
                        </a:lnSpc>
                        <a:spcBef>
                          <a:spcPts val="300"/>
                        </a:spcBef>
                        <a:spcAft>
                          <a:spcPts val="0"/>
                        </a:spcAft>
                        <a:buFont typeface="Wingdings" panose="05000000000000000000" pitchFamily="2" charset="2"/>
                        <a:buChar char=""/>
                      </a:pPr>
                      <a:r>
                        <a:rPr lang="fr-FR" sz="1100" b="1" i="1" dirty="0" smtClean="0">
                          <a:effectLst/>
                          <a:latin typeface="Calibri" panose="020F0502020204030204" pitchFamily="34" charset="0"/>
                          <a:ea typeface="Calibri" panose="020F0502020204030204" pitchFamily="34" charset="0"/>
                          <a:cs typeface="Times New Roman" panose="02020603050405020304" pitchFamily="18" charset="0"/>
                        </a:rPr>
                        <a:t>FFPB</a:t>
                      </a:r>
                      <a:r>
                        <a:rPr lang="fr-FR" sz="11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smtClean="0">
                          <a:effectLst/>
                          <a:latin typeface="Calibri" panose="020F0502020204030204" pitchFamily="34" charset="0"/>
                          <a:ea typeface="Calibri" panose="020F0502020204030204" pitchFamily="34" charset="0"/>
                          <a:cs typeface="Times New Roman" panose="02020603050405020304" pitchFamily="18" charset="0"/>
                        </a:rPr>
                        <a:t>Fédération Française des Pressings et des Blanchisseries</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 Syndicat Professionnel représentatif de la branche Pressings et blanchisseries non loueurs de linge. Signataire de la Convention Collective (Entreprises artisanales, disposent aussi de chaines de production et des écoles internes de formation). L’activité principale est centrée sur le pressing.</a:t>
                      </a: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marL="0" algn="l" defTabSz="914400" rtl="0" eaLnBrk="1" latinLnBrk="0" hangingPunct="1">
                        <a:spcBef>
                          <a:spcPts val="600"/>
                        </a:spcBef>
                        <a:spcAft>
                          <a:spcPts val="0"/>
                        </a:spcAft>
                      </a:pPr>
                      <a:r>
                        <a:rPr lang="fr-FR" sz="1400" b="1" kern="1200" dirty="0" smtClean="0">
                          <a:solidFill>
                            <a:srgbClr val="4472C4"/>
                          </a:solidFill>
                          <a:effectLst/>
                          <a:latin typeface="Arial" panose="020B0604020202020204" pitchFamily="34" charset="0"/>
                          <a:ea typeface="Times New Roman" panose="02020603050405020304" pitchFamily="18" charset="0"/>
                          <a:cs typeface="+mn-cs"/>
                        </a:rPr>
                        <a:t>Toutes </a:t>
                      </a:r>
                      <a:r>
                        <a:rPr lang="fr-FR" sz="1400" b="1" kern="1200" dirty="0">
                          <a:solidFill>
                            <a:srgbClr val="4472C4"/>
                          </a:solidFill>
                          <a:effectLst/>
                          <a:latin typeface="Arial" panose="020B0604020202020204" pitchFamily="34" charset="0"/>
                          <a:ea typeface="Times New Roman" panose="02020603050405020304" pitchFamily="18" charset="0"/>
                          <a:cs typeface="+mn-cs"/>
                        </a:rPr>
                        <a:t>les fonctions de production : </a:t>
                      </a:r>
                      <a:endParaRPr lang="fr-FR" sz="1400" b="1" kern="1200" dirty="0" smtClean="0">
                        <a:solidFill>
                          <a:srgbClr val="4472C4"/>
                        </a:solidFill>
                        <a:effectLst/>
                        <a:latin typeface="Arial" panose="020B0604020202020204" pitchFamily="34" charset="0"/>
                        <a:ea typeface="Times New Roman" panose="02020603050405020304" pitchFamily="18" charset="0"/>
                        <a:cs typeface="+mn-cs"/>
                      </a:endParaRPr>
                    </a:p>
                    <a:p>
                      <a:pPr marL="0" algn="l" defTabSz="914400" rtl="0" eaLnBrk="1" latinLnBrk="0" hangingPunct="1">
                        <a:spcBef>
                          <a:spcPts val="600"/>
                        </a:spcBef>
                        <a:spcAft>
                          <a:spcPts val="0"/>
                        </a:spcAft>
                      </a:pPr>
                      <a:r>
                        <a:rPr lang="fr-FR" sz="1400" b="1" kern="1200" dirty="0" smtClean="0">
                          <a:solidFill>
                            <a:srgbClr val="4472C4"/>
                          </a:solidFill>
                          <a:effectLst/>
                          <a:latin typeface="Arial" panose="020B0604020202020204" pitchFamily="34" charset="0"/>
                          <a:ea typeface="Times New Roman" panose="02020603050405020304" pitchFamily="18" charset="0"/>
                          <a:cs typeface="+mn-cs"/>
                        </a:rPr>
                        <a:t>Accueil</a:t>
                      </a:r>
                      <a:r>
                        <a:rPr lang="fr-FR" sz="1400" b="1" kern="1200" dirty="0">
                          <a:solidFill>
                            <a:srgbClr val="4472C4"/>
                          </a:solidFill>
                          <a:effectLst/>
                          <a:latin typeface="Arial" panose="020B0604020202020204" pitchFamily="34" charset="0"/>
                          <a:ea typeface="Times New Roman" panose="02020603050405020304" pitchFamily="18" charset="0"/>
                          <a:cs typeface="+mn-cs"/>
                        </a:rPr>
                        <a:t>, réception, nettoyage, lavage, détachage, repassage, emballage, contrôle qualité, facturation, relations commerciale-clients, retouches.</a:t>
                      </a:r>
                    </a:p>
                    <a:p>
                      <a:pPr marL="0" algn="l" defTabSz="914400" rtl="0" eaLnBrk="1" latinLnBrk="0" hangingPunct="1">
                        <a:spcBef>
                          <a:spcPts val="600"/>
                        </a:spcBef>
                        <a:spcAft>
                          <a:spcPts val="0"/>
                        </a:spcAft>
                      </a:pPr>
                      <a:r>
                        <a:rPr lang="fr-FR" sz="1400" b="1" kern="1200" dirty="0">
                          <a:solidFill>
                            <a:srgbClr val="4472C4"/>
                          </a:solidFill>
                          <a:effectLst/>
                          <a:latin typeface="Arial" panose="020B0604020202020204" pitchFamily="34" charset="0"/>
                          <a:ea typeface="Times New Roman" panose="02020603050405020304" pitchFamily="18" charset="0"/>
                          <a:cs typeface="+mn-cs"/>
                        </a:rPr>
                        <a:t>Fonctions de production artisanales</a:t>
                      </a:r>
                      <a:r>
                        <a:rPr lang="fr-FR" sz="1100" dirty="0">
                          <a:solidFill>
                            <a:srgbClr val="4472C4"/>
                          </a:solidFill>
                          <a:effectLst/>
                          <a:latin typeface="Arial" panose="020B0604020202020204" pitchFamily="34"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marL="342900" lvl="0" indent="-342900" algn="just">
                        <a:lnSpc>
                          <a:spcPct val="107000"/>
                        </a:lnSpc>
                        <a:spcBef>
                          <a:spcPts val="300"/>
                        </a:spcBef>
                        <a:spcAft>
                          <a:spcPts val="0"/>
                        </a:spcAft>
                        <a:buFont typeface="Wingdings" panose="05000000000000000000" pitchFamily="2" charset="2"/>
                        <a:buChar char=""/>
                      </a:pPr>
                      <a:r>
                        <a:rPr lang="fr-FR" sz="1100" b="1" i="1" dirty="0" smtClean="0">
                          <a:effectLst/>
                          <a:latin typeface="Calibri" panose="020F0502020204030204" pitchFamily="34" charset="0"/>
                          <a:ea typeface="Calibri" panose="020F0502020204030204" pitchFamily="34" charset="0"/>
                          <a:cs typeface="Times New Roman" panose="02020603050405020304" pitchFamily="18" charset="0"/>
                        </a:rPr>
                        <a:t>GEIST</a:t>
                      </a:r>
                      <a:r>
                        <a:rPr lang="fr-FR" sz="11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smtClean="0">
                          <a:effectLst/>
                          <a:latin typeface="Calibri" panose="020F0502020204030204" pitchFamily="34" charset="0"/>
                          <a:ea typeface="Calibri" panose="020F0502020204030204" pitchFamily="34" charset="0"/>
                          <a:cs typeface="Times New Roman" panose="02020603050405020304" pitchFamily="18" charset="0"/>
                        </a:rPr>
                        <a:t>Groupement des Entreprises Industrielles des Services de Textiles</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 Syndicat professionnel (convention collective, environ 22 600 salariés, 200 implantations industrielles tenues par une 40taine d’entreprises (Loueurs). </a:t>
                      </a: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a:spcBef>
                          <a:spcPts val="600"/>
                        </a:spcBef>
                        <a:spcAft>
                          <a:spcPts val="0"/>
                        </a:spcAft>
                      </a:pPr>
                      <a:r>
                        <a:rPr lang="fr-FR" sz="1400" b="1" dirty="0" smtClean="0">
                          <a:solidFill>
                            <a:srgbClr val="4472C4"/>
                          </a:solidFill>
                          <a:effectLst/>
                          <a:latin typeface="Arial" panose="020B0604020202020204" pitchFamily="34" charset="0"/>
                          <a:ea typeface="Times New Roman" panose="02020603050405020304" pitchFamily="18" charset="0"/>
                        </a:rPr>
                        <a:t>Blanchisseries industrielles</a:t>
                      </a:r>
                      <a:r>
                        <a:rPr lang="fr-FR" sz="1400" b="1" dirty="0">
                          <a:solidFill>
                            <a:srgbClr val="4472C4"/>
                          </a:solidFill>
                          <a:effectLst/>
                          <a:latin typeface="Arial" panose="020B0604020202020204" pitchFamily="34" charset="0"/>
                          <a:ea typeface="Times New Roman" panose="02020603050405020304" pitchFamily="18" charset="0"/>
                        </a:rPr>
                        <a:t> :</a:t>
                      </a:r>
                      <a:endParaRPr lang="fr-FR" sz="1400" b="1" dirty="0">
                        <a:effectLst/>
                        <a:latin typeface="Times New Roman" panose="02020603050405020304" pitchFamily="18" charset="0"/>
                        <a:ea typeface="Times New Roman" panose="02020603050405020304" pitchFamily="18" charset="0"/>
                      </a:endParaRPr>
                    </a:p>
                    <a:p>
                      <a:pPr>
                        <a:spcBef>
                          <a:spcPts val="600"/>
                        </a:spcBef>
                        <a:spcAft>
                          <a:spcPts val="0"/>
                        </a:spcAft>
                      </a:pPr>
                      <a:r>
                        <a:rPr lang="fr-FR" sz="1400" b="1" dirty="0">
                          <a:solidFill>
                            <a:srgbClr val="4472C4"/>
                          </a:solidFill>
                          <a:effectLst/>
                          <a:highlight>
                            <a:srgbClr val="FFFF00"/>
                          </a:highlight>
                          <a:latin typeface="Arial" panose="020B0604020202020204" pitchFamily="34" charset="0"/>
                          <a:ea typeface="Times New Roman" panose="02020603050405020304" pitchFamily="18" charset="0"/>
                        </a:rPr>
                        <a:t>Réception du linge</a:t>
                      </a:r>
                      <a:r>
                        <a:rPr lang="fr-FR" sz="1400" b="1" dirty="0">
                          <a:solidFill>
                            <a:srgbClr val="4472C4"/>
                          </a:solidFill>
                          <a:effectLst/>
                          <a:latin typeface="Arial" panose="020B0604020202020204" pitchFamily="34" charset="0"/>
                          <a:ea typeface="Times New Roman" panose="02020603050405020304" pitchFamily="18" charset="0"/>
                        </a:rPr>
                        <a:t>, </a:t>
                      </a:r>
                      <a:r>
                        <a:rPr lang="fr-FR" sz="1400" b="1" dirty="0">
                          <a:solidFill>
                            <a:srgbClr val="4472C4"/>
                          </a:solidFill>
                          <a:effectLst/>
                          <a:highlight>
                            <a:srgbClr val="FFFF00"/>
                          </a:highlight>
                          <a:latin typeface="Arial" panose="020B0604020202020204" pitchFamily="34" charset="0"/>
                          <a:ea typeface="Times New Roman" panose="02020603050405020304" pitchFamily="18" charset="0"/>
                        </a:rPr>
                        <a:t>nettoyage,</a:t>
                      </a:r>
                      <a:r>
                        <a:rPr lang="fr-FR" sz="1400" b="1" dirty="0">
                          <a:solidFill>
                            <a:srgbClr val="4472C4"/>
                          </a:solidFill>
                          <a:effectLst/>
                          <a:latin typeface="Arial" panose="020B0604020202020204" pitchFamily="34" charset="0"/>
                          <a:ea typeface="Times New Roman" panose="02020603050405020304" pitchFamily="18" charset="0"/>
                        </a:rPr>
                        <a:t> l</a:t>
                      </a:r>
                      <a:r>
                        <a:rPr lang="fr-FR" sz="1400" b="1" dirty="0">
                          <a:solidFill>
                            <a:srgbClr val="4472C4"/>
                          </a:solidFill>
                          <a:effectLst/>
                          <a:highlight>
                            <a:srgbClr val="FFFF00"/>
                          </a:highlight>
                          <a:latin typeface="Arial" panose="020B0604020202020204" pitchFamily="34" charset="0"/>
                          <a:ea typeface="Times New Roman" panose="02020603050405020304" pitchFamily="18" charset="0"/>
                        </a:rPr>
                        <a:t>avage</a:t>
                      </a:r>
                      <a:r>
                        <a:rPr lang="fr-FR" sz="1400" b="1" dirty="0">
                          <a:solidFill>
                            <a:srgbClr val="4472C4"/>
                          </a:solidFill>
                          <a:effectLst/>
                          <a:latin typeface="Arial" panose="020B0604020202020204" pitchFamily="34" charset="0"/>
                          <a:ea typeface="Times New Roman" panose="02020603050405020304" pitchFamily="18" charset="0"/>
                        </a:rPr>
                        <a:t>, </a:t>
                      </a:r>
                      <a:r>
                        <a:rPr lang="fr-FR" sz="1400" b="1" dirty="0">
                          <a:solidFill>
                            <a:srgbClr val="4472C4"/>
                          </a:solidFill>
                          <a:effectLst/>
                          <a:highlight>
                            <a:srgbClr val="FFFF00"/>
                          </a:highlight>
                          <a:latin typeface="Arial" panose="020B0604020202020204" pitchFamily="34" charset="0"/>
                          <a:ea typeface="Times New Roman" panose="02020603050405020304" pitchFamily="18" charset="0"/>
                        </a:rPr>
                        <a:t>détachage</a:t>
                      </a:r>
                      <a:r>
                        <a:rPr lang="fr-FR" sz="1400" b="1" dirty="0">
                          <a:solidFill>
                            <a:srgbClr val="4472C4"/>
                          </a:solidFill>
                          <a:effectLst/>
                          <a:latin typeface="Arial" panose="020B0604020202020204" pitchFamily="34" charset="0"/>
                          <a:ea typeface="Times New Roman" panose="02020603050405020304" pitchFamily="18" charset="0"/>
                        </a:rPr>
                        <a:t>, </a:t>
                      </a:r>
                      <a:r>
                        <a:rPr lang="fr-FR" sz="1400" b="1" dirty="0">
                          <a:solidFill>
                            <a:srgbClr val="4472C4"/>
                          </a:solidFill>
                          <a:effectLst/>
                          <a:highlight>
                            <a:srgbClr val="FFFF00"/>
                          </a:highlight>
                          <a:latin typeface="Arial" panose="020B0604020202020204" pitchFamily="34" charset="0"/>
                          <a:ea typeface="Times New Roman" panose="02020603050405020304" pitchFamily="18" charset="0"/>
                        </a:rPr>
                        <a:t>repassage</a:t>
                      </a:r>
                      <a:r>
                        <a:rPr lang="fr-FR" sz="1400" b="1" dirty="0">
                          <a:solidFill>
                            <a:srgbClr val="4472C4"/>
                          </a:solidFill>
                          <a:effectLst/>
                          <a:latin typeface="Arial" panose="020B0604020202020204" pitchFamily="34" charset="0"/>
                          <a:ea typeface="Times New Roman" panose="02020603050405020304" pitchFamily="18" charset="0"/>
                        </a:rPr>
                        <a:t>, </a:t>
                      </a:r>
                      <a:r>
                        <a:rPr lang="fr-FR" sz="1400" b="1" dirty="0">
                          <a:solidFill>
                            <a:srgbClr val="4472C4"/>
                          </a:solidFill>
                          <a:effectLst/>
                          <a:highlight>
                            <a:srgbClr val="FFFF00"/>
                          </a:highlight>
                          <a:latin typeface="Arial" panose="020B0604020202020204" pitchFamily="34" charset="0"/>
                          <a:ea typeface="Times New Roman" panose="02020603050405020304" pitchFamily="18" charset="0"/>
                        </a:rPr>
                        <a:t>finition</a:t>
                      </a:r>
                      <a:r>
                        <a:rPr lang="fr-FR" sz="1400" b="1" dirty="0">
                          <a:solidFill>
                            <a:srgbClr val="4472C4"/>
                          </a:solidFill>
                          <a:effectLst/>
                          <a:latin typeface="Arial" panose="020B0604020202020204" pitchFamily="34" charset="0"/>
                          <a:ea typeface="Times New Roman" panose="02020603050405020304" pitchFamily="18" charset="0"/>
                        </a:rPr>
                        <a:t>, </a:t>
                      </a:r>
                      <a:r>
                        <a:rPr lang="fr-FR" sz="1400" b="1" dirty="0">
                          <a:solidFill>
                            <a:srgbClr val="4472C4"/>
                          </a:solidFill>
                          <a:effectLst/>
                          <a:highlight>
                            <a:srgbClr val="FFFF00"/>
                          </a:highlight>
                          <a:latin typeface="Arial" panose="020B0604020202020204" pitchFamily="34" charset="0"/>
                          <a:ea typeface="Times New Roman" panose="02020603050405020304" pitchFamily="18" charset="0"/>
                        </a:rPr>
                        <a:t>contrôle qualité</a:t>
                      </a:r>
                      <a:r>
                        <a:rPr lang="fr-FR" sz="1400" b="1" dirty="0">
                          <a:solidFill>
                            <a:srgbClr val="4472C4"/>
                          </a:solidFill>
                          <a:effectLst/>
                          <a:latin typeface="Arial" panose="020B0604020202020204" pitchFamily="34" charset="0"/>
                          <a:ea typeface="Times New Roman" panose="02020603050405020304" pitchFamily="18" charset="0"/>
                        </a:rPr>
                        <a:t>, Expédition du linge, réparation des articles de textile, personnalisation de la prestation.</a:t>
                      </a:r>
                      <a:endParaRPr lang="fr-FR" sz="1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marL="342900" lvl="0" indent="-342900" algn="just">
                        <a:lnSpc>
                          <a:spcPct val="107000"/>
                        </a:lnSpc>
                        <a:spcBef>
                          <a:spcPts val="300"/>
                        </a:spcBef>
                        <a:spcAft>
                          <a:spcPts val="0"/>
                        </a:spcAft>
                        <a:buFont typeface="Wingdings" panose="05000000000000000000" pitchFamily="2" charset="2"/>
                        <a:buChar char=""/>
                      </a:pPr>
                      <a:r>
                        <a:rPr lang="fr-FR" sz="1100" b="1" i="1" dirty="0" smtClean="0">
                          <a:effectLst/>
                          <a:latin typeface="Calibri" panose="020F0502020204030204" pitchFamily="34" charset="0"/>
                          <a:ea typeface="Calibri" panose="020F0502020204030204" pitchFamily="34" charset="0"/>
                          <a:cs typeface="Times New Roman" panose="02020603050405020304" pitchFamily="18" charset="0"/>
                        </a:rPr>
                        <a:t>URBH</a:t>
                      </a:r>
                      <a:r>
                        <a:rPr lang="fr-FR" sz="11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100" b="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smtClean="0">
                          <a:effectLst/>
                          <a:latin typeface="Calibri" panose="020F0502020204030204" pitchFamily="34" charset="0"/>
                          <a:ea typeface="Calibri" panose="020F0502020204030204" pitchFamily="34" charset="0"/>
                          <a:cs typeface="Times New Roman" panose="02020603050405020304" pitchFamily="18" charset="0"/>
                        </a:rPr>
                        <a:t>Union Des Responsables De Blanchisserie Hospitalière</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lgn="just" defTabSz="914400" rtl="0" eaLnBrk="1" latinLnBrk="0" hangingPunct="1">
                        <a:lnSpc>
                          <a:spcPct val="107000"/>
                        </a:lnSpc>
                        <a:spcBef>
                          <a:spcPts val="300"/>
                        </a:spcBef>
                        <a:spcAft>
                          <a:spcPts val="0"/>
                        </a:spcAft>
                        <a:buFontTx/>
                        <a:buNone/>
                      </a:pPr>
                      <a:r>
                        <a:rPr lang="fr-FR" sz="11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Blanchisseries industrielles spécialisées dans le traitement du linge hospitalier, ce qui représente 3 700 tonnes de linge par jour réparties sur 995 sites de production soit 32 % des parts de marché de l’entretien du textile. Emplois de la fonction publique. Environ 12 000 agents (dont 300 responsables de blanchisseries, 700/800 adjoints responsables secteur).</a:t>
                      </a:r>
                    </a:p>
                    <a:p>
                      <a:pPr>
                        <a:spcBef>
                          <a:spcPts val="600"/>
                        </a:spcBef>
                        <a:spcAft>
                          <a:spcPts val="0"/>
                        </a:spcAft>
                      </a:pPr>
                      <a:endParaRPr lang="fr-FR" sz="1100" dirty="0" smtClean="0">
                        <a:solidFill>
                          <a:srgbClr val="4472C4"/>
                        </a:solidFill>
                        <a:effectLst/>
                        <a:latin typeface="Arial" panose="020B0604020202020204" pitchFamily="34" charset="0"/>
                        <a:ea typeface="Times New Roman" panose="02020603050405020304" pitchFamily="18" charset="0"/>
                      </a:endParaRPr>
                    </a:p>
                    <a:p>
                      <a:pPr marL="0" algn="l" defTabSz="914400" rtl="0" eaLnBrk="1" latinLnBrk="0" hangingPunct="1">
                        <a:spcBef>
                          <a:spcPts val="600"/>
                        </a:spcBef>
                        <a:spcAft>
                          <a:spcPts val="0"/>
                        </a:spcAft>
                      </a:pPr>
                      <a:r>
                        <a:rPr lang="fr-FR" sz="1400" b="1" kern="1200" dirty="0" smtClean="0">
                          <a:solidFill>
                            <a:srgbClr val="4472C4"/>
                          </a:solidFill>
                          <a:effectLst/>
                          <a:latin typeface="Arial" panose="020B0604020202020204" pitchFamily="34" charset="0"/>
                          <a:ea typeface="Times New Roman" panose="02020603050405020304" pitchFamily="18" charset="0"/>
                          <a:cs typeface="+mn-cs"/>
                        </a:rPr>
                        <a:t>Traitement </a:t>
                      </a:r>
                      <a:r>
                        <a:rPr lang="fr-FR" sz="1400" b="1" kern="1200" dirty="0">
                          <a:solidFill>
                            <a:srgbClr val="4472C4"/>
                          </a:solidFill>
                          <a:effectLst/>
                          <a:latin typeface="Arial" panose="020B0604020202020204" pitchFamily="34" charset="0"/>
                          <a:ea typeface="Times New Roman" panose="02020603050405020304" pitchFamily="18" charset="0"/>
                          <a:cs typeface="+mn-cs"/>
                        </a:rPr>
                        <a:t>du linge hospitalier et linge de résidents :</a:t>
                      </a:r>
                    </a:p>
                    <a:p>
                      <a:pPr marL="0" algn="l" defTabSz="914400" rtl="0" eaLnBrk="1" latinLnBrk="0" hangingPunct="1">
                        <a:spcBef>
                          <a:spcPts val="600"/>
                        </a:spcBef>
                        <a:spcAft>
                          <a:spcPts val="0"/>
                        </a:spcAft>
                      </a:pPr>
                      <a:r>
                        <a:rPr lang="fr-FR" sz="1400" b="1" kern="1200" dirty="0">
                          <a:solidFill>
                            <a:srgbClr val="4472C4"/>
                          </a:solidFill>
                          <a:effectLst/>
                          <a:latin typeface="Arial" panose="020B0604020202020204" pitchFamily="34" charset="0"/>
                          <a:ea typeface="Times New Roman" panose="02020603050405020304" pitchFamily="18" charset="0"/>
                          <a:cs typeface="+mn-cs"/>
                        </a:rPr>
                        <a:t>Réception du linge, nettoyage, lavage, détachage, repassage, finition, contrôle qualité, Expédition du linge, réparation des articles de textile, personnalisation de la prestation,</a:t>
                      </a:r>
                    </a:p>
                    <a:p>
                      <a:pPr marL="0" algn="l" defTabSz="914400" rtl="0" eaLnBrk="1" latinLnBrk="0" hangingPunct="1">
                        <a:spcBef>
                          <a:spcPts val="600"/>
                        </a:spcBef>
                        <a:spcAft>
                          <a:spcPts val="0"/>
                        </a:spcAft>
                      </a:pPr>
                      <a:r>
                        <a:rPr lang="fr-FR" sz="1400" b="1" kern="1200" dirty="0">
                          <a:solidFill>
                            <a:srgbClr val="4472C4"/>
                          </a:solidFill>
                          <a:effectLst/>
                          <a:latin typeface="Arial" panose="020B0604020202020204" pitchFamily="34" charset="0"/>
                          <a:ea typeface="Times New Roman" panose="02020603050405020304" pitchFamily="18" charset="0"/>
                          <a:cs typeface="+mn-cs"/>
                        </a:rPr>
                        <a:t>Préparation de commandes,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Rectangle 7"/>
          <p:cNvSpPr/>
          <p:nvPr/>
        </p:nvSpPr>
        <p:spPr>
          <a:xfrm>
            <a:off x="2339752" y="66578"/>
            <a:ext cx="248786" cy="369332"/>
          </a:xfrm>
          <a:prstGeom prst="rect">
            <a:avLst/>
          </a:prstGeom>
        </p:spPr>
        <p:txBody>
          <a:bodyPr wrap="none">
            <a:spAutoFit/>
          </a:bodyPr>
          <a:lstStyle/>
          <a:p>
            <a:r>
              <a:rPr lang="fr-FR" b="1" dirty="0">
                <a:solidFill>
                  <a:srgbClr val="000000"/>
                </a:solidFill>
                <a:latin typeface="Arial" panose="020B0604020202020204" pitchFamily="34" charset="0"/>
                <a:ea typeface="Times New Roman" panose="02020603050405020304" pitchFamily="18" charset="0"/>
              </a:rPr>
              <a:t> </a:t>
            </a:r>
            <a:endParaRPr lang="fr-FR" dirty="0"/>
          </a:p>
        </p:txBody>
      </p:sp>
      <p:sp>
        <p:nvSpPr>
          <p:cNvPr id="10" name="Titre 1"/>
          <p:cNvSpPr txBox="1">
            <a:spLocks/>
          </p:cNvSpPr>
          <p:nvPr/>
        </p:nvSpPr>
        <p:spPr bwMode="auto">
          <a:xfrm>
            <a:off x="613792" y="56385"/>
            <a:ext cx="7772400" cy="435910"/>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endParaRPr lang="fr-FR" kern="0" dirty="0">
              <a:solidFill>
                <a:srgbClr val="006666"/>
              </a:solidFill>
              <a:effectLst>
                <a:outerShdw blurRad="38100" dist="38100" dir="2700000" algn="tl">
                  <a:srgbClr val="000000"/>
                </a:outerShdw>
              </a:effectLst>
              <a:latin typeface="Verdana"/>
            </a:endParaRPr>
          </a:p>
          <a:p>
            <a:pPr algn="ctr">
              <a:defRPr/>
            </a:pPr>
            <a:r>
              <a:rPr lang="fr-FR" sz="2000" b="1" kern="0" dirty="0" smtClean="0">
                <a:solidFill>
                  <a:srgbClr val="006666"/>
                </a:solidFill>
                <a:effectLst>
                  <a:outerShdw blurRad="38100" dist="38100" dir="2700000" algn="tl">
                    <a:srgbClr val="000000"/>
                  </a:outerShdw>
                </a:effectLst>
                <a:latin typeface="Verdana"/>
              </a:rPr>
              <a:t>Organismes </a:t>
            </a:r>
            <a:r>
              <a:rPr lang="fr-FR" sz="2000" b="1" kern="0" dirty="0">
                <a:solidFill>
                  <a:srgbClr val="006666"/>
                </a:solidFill>
                <a:effectLst>
                  <a:outerShdw blurRad="38100" dist="38100" dir="2700000" algn="tl">
                    <a:srgbClr val="000000"/>
                  </a:outerShdw>
                </a:effectLst>
                <a:latin typeface="Verdana"/>
              </a:rPr>
              <a:t>représentatifs</a:t>
            </a:r>
            <a:r>
              <a:rPr lang="fr-FR" kern="0" dirty="0">
                <a:solidFill>
                  <a:srgbClr val="006666"/>
                </a:solidFill>
                <a:effectLst>
                  <a:outerShdw blurRad="38100" dist="38100" dir="2700000" algn="tl">
                    <a:srgbClr val="000000"/>
                  </a:outerShdw>
                </a:effectLst>
                <a:latin typeface="Verdana"/>
              </a:rPr>
              <a:t/>
            </a:r>
            <a:br>
              <a:rPr lang="fr-FR" kern="0" dirty="0">
                <a:solidFill>
                  <a:srgbClr val="006666"/>
                </a:solidFill>
                <a:effectLst>
                  <a:outerShdw blurRad="38100" dist="38100" dir="2700000" algn="tl">
                    <a:srgbClr val="000000"/>
                  </a:outerShdw>
                </a:effectLst>
                <a:latin typeface="Verdana"/>
              </a:rPr>
            </a:br>
            <a:endParaRPr lang="fr-FR" kern="0" dirty="0">
              <a:solidFill>
                <a:srgbClr val="006666"/>
              </a:solidFill>
              <a:effectLst>
                <a:outerShdw blurRad="38100" dist="38100" dir="2700000" algn="tl">
                  <a:srgbClr val="000000"/>
                </a:outerShdw>
              </a:effectLst>
              <a:latin typeface="Verdana"/>
            </a:endParaRPr>
          </a:p>
        </p:txBody>
      </p:sp>
      <p:cxnSp>
        <p:nvCxnSpPr>
          <p:cNvPr id="3" name="Connecteur droit 2"/>
          <p:cNvCxnSpPr/>
          <p:nvPr/>
        </p:nvCxnSpPr>
        <p:spPr>
          <a:xfrm>
            <a:off x="140765" y="3573016"/>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3124200" y="3573016"/>
            <a:ext cx="26719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6019800" y="3573016"/>
            <a:ext cx="2736304"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470348" y="3172906"/>
            <a:ext cx="4896544" cy="400110"/>
          </a:xfrm>
          <a:prstGeom prst="rect">
            <a:avLst/>
          </a:prstGeom>
          <a:solidFill>
            <a:srgbClr val="FFFFCC"/>
          </a:solidFill>
        </p:spPr>
        <p:txBody>
          <a:bodyPr wrap="square" rtlCol="0">
            <a:spAutoFit/>
          </a:bodyPr>
          <a:lstStyle/>
          <a:p>
            <a:r>
              <a:rPr lang="fr-FR" sz="2000" b="1" dirty="0" smtClean="0">
                <a:latin typeface="+mj-lt"/>
              </a:rPr>
              <a:t>Des activités à dominantes communes</a:t>
            </a:r>
            <a:endParaRPr lang="fr-FR" sz="2000" b="1" dirty="0">
              <a:latin typeface="+mj-lt"/>
            </a:endParaRPr>
          </a:p>
        </p:txBody>
      </p:sp>
    </p:spTree>
    <p:extLst>
      <p:ext uri="{BB962C8B-B14F-4D97-AF65-F5344CB8AC3E}">
        <p14:creationId xmlns:p14="http://schemas.microsoft.com/office/powerpoint/2010/main" val="1878254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4294967295"/>
          </p:nvPr>
        </p:nvSpPr>
        <p:spPr>
          <a:xfrm>
            <a:off x="3124200" y="6245225"/>
            <a:ext cx="2895600" cy="476250"/>
          </a:xfrm>
          <a:prstGeom prst="rect">
            <a:avLst/>
          </a:prstGeom>
        </p:spPr>
        <p:txBody>
          <a:bodyPr/>
          <a:lstStyle/>
          <a:p>
            <a:pPr algn="ctr">
              <a:defRPr/>
            </a:pPr>
            <a:r>
              <a:rPr lang="fr-FR" sz="800" dirty="0">
                <a:solidFill>
                  <a:srgbClr val="FFFFFF">
                    <a:lumMod val="40000"/>
                    <a:lumOff val="60000"/>
                  </a:srgbClr>
                </a:solidFill>
                <a:latin typeface="Arial" panose="020B0604020202020204" pitchFamily="34" charset="0"/>
              </a:rPr>
              <a:t>K.MARMORAT IEN-STI</a:t>
            </a:r>
          </a:p>
        </p:txBody>
      </p:sp>
      <p:sp>
        <p:nvSpPr>
          <p:cNvPr id="6" name="Espace réservé de la date 5"/>
          <p:cNvSpPr>
            <a:spLocks noGrp="1"/>
          </p:cNvSpPr>
          <p:nvPr>
            <p:ph type="dt" sz="quarter" idx="4294967295"/>
          </p:nvPr>
        </p:nvSpPr>
        <p:spPr>
          <a:xfrm>
            <a:off x="457200" y="6245225"/>
            <a:ext cx="2133600" cy="476250"/>
          </a:xfrm>
          <a:prstGeom prst="rect">
            <a:avLst/>
          </a:prstGeom>
        </p:spPr>
        <p:txBody>
          <a:bodyPr/>
          <a:lstStyle/>
          <a:p>
            <a:pPr>
              <a:defRPr/>
            </a:pPr>
            <a:r>
              <a:rPr lang="fr-FR" sz="800">
                <a:solidFill>
                  <a:srgbClr val="FFFFFF">
                    <a:lumMod val="40000"/>
                    <a:lumOff val="60000"/>
                  </a:srgbClr>
                </a:solidFill>
                <a:latin typeface="Arial" panose="020B0604020202020204" pitchFamily="34" charset="0"/>
              </a:rPr>
              <a:t>CPC 04-12-2009</a:t>
            </a:r>
          </a:p>
        </p:txBody>
      </p:sp>
      <p:sp>
        <p:nvSpPr>
          <p:cNvPr id="8" name="Rectangle 7"/>
          <p:cNvSpPr/>
          <p:nvPr/>
        </p:nvSpPr>
        <p:spPr>
          <a:xfrm>
            <a:off x="2339752" y="66578"/>
            <a:ext cx="248786" cy="369332"/>
          </a:xfrm>
          <a:prstGeom prst="rect">
            <a:avLst/>
          </a:prstGeom>
        </p:spPr>
        <p:txBody>
          <a:bodyPr wrap="none">
            <a:spAutoFit/>
          </a:bodyPr>
          <a:lstStyle/>
          <a:p>
            <a:r>
              <a:rPr lang="fr-FR" b="1" dirty="0">
                <a:solidFill>
                  <a:srgbClr val="000000"/>
                </a:solidFill>
                <a:latin typeface="Arial" panose="020B0604020202020204" pitchFamily="34" charset="0"/>
                <a:ea typeface="Times New Roman" panose="02020603050405020304" pitchFamily="18" charset="0"/>
              </a:rPr>
              <a:t> </a:t>
            </a:r>
            <a:endParaRPr lang="fr-FR" dirty="0"/>
          </a:p>
        </p:txBody>
      </p:sp>
      <p:sp>
        <p:nvSpPr>
          <p:cNvPr id="10" name="Titre 1"/>
          <p:cNvSpPr txBox="1">
            <a:spLocks/>
          </p:cNvSpPr>
          <p:nvPr/>
        </p:nvSpPr>
        <p:spPr bwMode="auto">
          <a:xfrm rot="16200000">
            <a:off x="-2880480" y="2865777"/>
            <a:ext cx="6196871" cy="435910"/>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endParaRPr lang="fr-FR" kern="0" dirty="0">
              <a:solidFill>
                <a:srgbClr val="006666"/>
              </a:solidFill>
              <a:effectLst>
                <a:outerShdw blurRad="38100" dist="38100" dir="2700000" algn="tl">
                  <a:srgbClr val="000000"/>
                </a:outerShdw>
              </a:effectLst>
              <a:latin typeface="Verdana"/>
            </a:endParaRPr>
          </a:p>
          <a:p>
            <a:pPr algn="ctr">
              <a:defRPr/>
            </a:pPr>
            <a:r>
              <a:rPr lang="fr-FR" sz="2000" b="1" kern="0" dirty="0" smtClean="0">
                <a:solidFill>
                  <a:srgbClr val="006666"/>
                </a:solidFill>
                <a:effectLst>
                  <a:outerShdw blurRad="38100" dist="38100" dir="2700000" algn="tl">
                    <a:srgbClr val="000000"/>
                  </a:outerShdw>
                </a:effectLst>
                <a:latin typeface="Verdana"/>
              </a:rPr>
              <a:t>Organismes </a:t>
            </a:r>
            <a:r>
              <a:rPr lang="fr-FR" sz="2000" b="1" kern="0" dirty="0">
                <a:solidFill>
                  <a:srgbClr val="006666"/>
                </a:solidFill>
                <a:effectLst>
                  <a:outerShdw blurRad="38100" dist="38100" dir="2700000" algn="tl">
                    <a:srgbClr val="000000"/>
                  </a:outerShdw>
                </a:effectLst>
                <a:latin typeface="Verdana"/>
              </a:rPr>
              <a:t>représentatifs</a:t>
            </a:r>
            <a:r>
              <a:rPr lang="fr-FR" kern="0" dirty="0">
                <a:solidFill>
                  <a:srgbClr val="006666"/>
                </a:solidFill>
                <a:effectLst>
                  <a:outerShdw blurRad="38100" dist="38100" dir="2700000" algn="tl">
                    <a:srgbClr val="000000"/>
                  </a:outerShdw>
                </a:effectLst>
                <a:latin typeface="Verdana"/>
              </a:rPr>
              <a:t/>
            </a:r>
            <a:br>
              <a:rPr lang="fr-FR" kern="0" dirty="0">
                <a:solidFill>
                  <a:srgbClr val="006666"/>
                </a:solidFill>
                <a:effectLst>
                  <a:outerShdw blurRad="38100" dist="38100" dir="2700000" algn="tl">
                    <a:srgbClr val="000000"/>
                  </a:outerShdw>
                </a:effectLst>
                <a:latin typeface="Verdana"/>
              </a:rPr>
            </a:br>
            <a:endParaRPr lang="fr-FR" kern="0" dirty="0">
              <a:solidFill>
                <a:srgbClr val="006666"/>
              </a:solidFill>
              <a:effectLst>
                <a:outerShdw blurRad="38100" dist="38100" dir="2700000" algn="tl">
                  <a:srgbClr val="000000"/>
                </a:outerShdw>
              </a:effectLst>
              <a:latin typeface="Verdana"/>
            </a:endParaRPr>
          </a:p>
        </p:txBody>
      </p:sp>
      <p:graphicFrame>
        <p:nvGraphicFramePr>
          <p:cNvPr id="2" name="Tableau 1"/>
          <p:cNvGraphicFramePr>
            <a:graphicFrameLocks noGrp="1"/>
          </p:cNvGraphicFramePr>
          <p:nvPr>
            <p:extLst>
              <p:ext uri="{D42A27DB-BD31-4B8C-83A1-F6EECF244321}">
                <p14:modId xmlns:p14="http://schemas.microsoft.com/office/powerpoint/2010/main" val="3347172508"/>
              </p:ext>
            </p:extLst>
          </p:nvPr>
        </p:nvGraphicFramePr>
        <p:xfrm>
          <a:off x="587884" y="1331981"/>
          <a:ext cx="8494670" cy="1040506"/>
        </p:xfrm>
        <a:graphic>
          <a:graphicData uri="http://schemas.openxmlformats.org/drawingml/2006/table">
            <a:tbl>
              <a:tblPr firstRow="1" firstCol="1" bandRow="1">
                <a:tableStyleId>{16D9F66E-5EB9-4882-86FB-DCBF35E3C3E4}</a:tableStyleId>
              </a:tblPr>
              <a:tblGrid>
                <a:gridCol w="2833810">
                  <a:extLst>
                    <a:ext uri="{9D8B030D-6E8A-4147-A177-3AD203B41FA5}">
                      <a16:colId xmlns:a16="http://schemas.microsoft.com/office/drawing/2014/main" val="20000"/>
                    </a:ext>
                  </a:extLst>
                </a:gridCol>
                <a:gridCol w="2816066">
                  <a:extLst>
                    <a:ext uri="{9D8B030D-6E8A-4147-A177-3AD203B41FA5}">
                      <a16:colId xmlns:a16="http://schemas.microsoft.com/office/drawing/2014/main" val="20001"/>
                    </a:ext>
                  </a:extLst>
                </a:gridCol>
                <a:gridCol w="2844794">
                  <a:extLst>
                    <a:ext uri="{9D8B030D-6E8A-4147-A177-3AD203B41FA5}">
                      <a16:colId xmlns:a16="http://schemas.microsoft.com/office/drawing/2014/main" val="20002"/>
                    </a:ext>
                  </a:extLst>
                </a:gridCol>
              </a:tblGrid>
              <a:tr h="424057">
                <a:tc>
                  <a:txBody>
                    <a:bodyPr/>
                    <a:lstStyle/>
                    <a:p>
                      <a:pPr algn="ctr">
                        <a:lnSpc>
                          <a:spcPct val="107000"/>
                        </a:lnSpc>
                        <a:spcAft>
                          <a:spcPts val="800"/>
                        </a:spcAft>
                      </a:pPr>
                      <a:r>
                        <a:rPr lang="fr-FR" sz="1100" dirty="0" smtClean="0">
                          <a:effectLst/>
                        </a:rPr>
                        <a:t>Statut des salariés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100">
                          <a:effectLst/>
                        </a:rPr>
                        <a:t>Nombre de salariés / secteur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100">
                          <a:effectLst/>
                        </a:rPr>
                        <a:t>Qualification principale ou diplômes obtenus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05483">
                <a:tc>
                  <a:txBody>
                    <a:bodyPr/>
                    <a:lstStyle/>
                    <a:p>
                      <a:pPr>
                        <a:lnSpc>
                          <a:spcPct val="107000"/>
                        </a:lnSpc>
                        <a:spcAft>
                          <a:spcPts val="0"/>
                        </a:spcAft>
                      </a:pPr>
                      <a:r>
                        <a:rPr lang="fr-FR" sz="1100" smtClean="0">
                          <a:effectLst/>
                        </a:rPr>
                        <a:t>Cadres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4 %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05483">
                <a:tc>
                  <a:txBody>
                    <a:bodyPr/>
                    <a:lstStyle/>
                    <a:p>
                      <a:pPr>
                        <a:lnSpc>
                          <a:spcPct val="107000"/>
                        </a:lnSpc>
                        <a:spcAft>
                          <a:spcPts val="0"/>
                        </a:spcAft>
                      </a:pPr>
                      <a:r>
                        <a:rPr lang="fr-FR" sz="1100" dirty="0" smtClean="0">
                          <a:effectLst/>
                        </a:rPr>
                        <a:t>Agent de maîtrise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6 %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Niveau BAC Pro</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05483">
                <a:tc>
                  <a:txBody>
                    <a:bodyPr/>
                    <a:lstStyle/>
                    <a:p>
                      <a:pPr>
                        <a:lnSpc>
                          <a:spcPct val="107000"/>
                        </a:lnSpc>
                        <a:spcAft>
                          <a:spcPts val="0"/>
                        </a:spcAft>
                      </a:pPr>
                      <a:r>
                        <a:rPr lang="fr-FR" sz="1100" dirty="0" smtClean="0">
                          <a:effectLst/>
                        </a:rPr>
                        <a:t>Agent de production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90 %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Niveau CAP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9" name="Rectangle 8"/>
          <p:cNvSpPr/>
          <p:nvPr/>
        </p:nvSpPr>
        <p:spPr>
          <a:xfrm>
            <a:off x="349037" y="713453"/>
            <a:ext cx="8794963" cy="613822"/>
          </a:xfrm>
          <a:prstGeom prst="rect">
            <a:avLst/>
          </a:prstGeom>
        </p:spPr>
        <p:txBody>
          <a:bodyPr wrap="square">
            <a:spAutoFit/>
          </a:bodyPr>
          <a:lstStyle/>
          <a:p>
            <a:pPr marL="457200">
              <a:lnSpc>
                <a:spcPct val="107000"/>
              </a:lnSpc>
              <a:spcBef>
                <a:spcPts val="600"/>
              </a:spcBef>
              <a:spcAft>
                <a:spcPts val="600"/>
              </a:spcAft>
            </a:pPr>
            <a:r>
              <a:rPr lang="fr-FR" sz="1400" b="1" dirty="0">
                <a:solidFill>
                  <a:schemeClr val="tx2"/>
                </a:solidFill>
                <a:latin typeface="Arial" panose="020B0604020202020204" pitchFamily="34" charset="0"/>
                <a:ea typeface="Calibri" panose="020F0502020204030204" pitchFamily="34" charset="0"/>
              </a:rPr>
              <a:t>FFPB</a:t>
            </a:r>
          </a:p>
          <a:p>
            <a:pPr marL="228600">
              <a:lnSpc>
                <a:spcPct val="107000"/>
              </a:lnSpc>
              <a:spcAft>
                <a:spcPts val="0"/>
              </a:spcAft>
            </a:pPr>
            <a:r>
              <a:rPr lang="fr-FR" sz="1300" b="1" dirty="0">
                <a:solidFill>
                  <a:schemeClr val="tx2"/>
                </a:solidFill>
                <a:latin typeface="Arial" panose="020B0604020202020204" pitchFamily="34" charset="0"/>
                <a:ea typeface="Calibri" panose="020F0502020204030204" pitchFamily="34" charset="0"/>
              </a:rPr>
              <a:t>Nombre de salariés : 10 000 salariés  </a:t>
            </a:r>
            <a:r>
              <a:rPr lang="fr-FR" sz="1300" dirty="0">
                <a:solidFill>
                  <a:schemeClr val="tx2"/>
                </a:solidFill>
                <a:latin typeface="Arial" panose="020B0604020202020204" pitchFamily="34" charset="0"/>
                <a:ea typeface="Calibri" panose="020F0502020204030204" pitchFamily="34" charset="0"/>
              </a:rPr>
              <a:t>- au niveau de la branche + </a:t>
            </a:r>
            <a:r>
              <a:rPr lang="fr-FR" sz="1300" b="1" dirty="0">
                <a:solidFill>
                  <a:schemeClr val="tx2"/>
                </a:solidFill>
                <a:latin typeface="Arial" panose="020B0604020202020204" pitchFamily="34" charset="0"/>
                <a:ea typeface="Calibri" panose="020F0502020204030204" pitchFamily="34" charset="0"/>
              </a:rPr>
              <a:t>2 500 artisans (pressings indépendants)</a:t>
            </a:r>
            <a:endParaRPr lang="fr-FR" sz="1300" dirty="0">
              <a:solidFill>
                <a:schemeClr val="tx2"/>
              </a:solidFill>
              <a:effectLst/>
              <a:latin typeface="Arial" panose="020B0604020202020204" pitchFamily="34" charset="0"/>
              <a:ea typeface="Calibri" panose="020F0502020204030204" pitchFamily="34" charset="0"/>
            </a:endParaRPr>
          </a:p>
        </p:txBody>
      </p:sp>
      <p:sp>
        <p:nvSpPr>
          <p:cNvPr id="11" name="Rectangle 10"/>
          <p:cNvSpPr/>
          <p:nvPr/>
        </p:nvSpPr>
        <p:spPr>
          <a:xfrm>
            <a:off x="559040" y="40602"/>
            <a:ext cx="8135708" cy="619272"/>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lnSpc>
                <a:spcPct val="107000"/>
              </a:lnSpc>
              <a:spcAft>
                <a:spcPts val="0"/>
              </a:spcAft>
            </a:pPr>
            <a:r>
              <a:rPr lang="fr-FR" sz="1600" b="1" dirty="0">
                <a:solidFill>
                  <a:srgbClr val="0070C0"/>
                </a:solidFill>
                <a:latin typeface="+mj-lt"/>
                <a:ea typeface="Times New Roman" panose="02020603050405020304" pitchFamily="18" charset="0"/>
                <a:cs typeface="Times New Roman" panose="02020603050405020304" pitchFamily="18" charset="0"/>
              </a:rPr>
              <a:t>Données sur la main d’œuvre et sur la cible d’emplois des diplômes de l’Éducation nationale </a:t>
            </a:r>
            <a:endParaRPr lang="fr-FR" sz="1600" dirty="0">
              <a:effectLst/>
              <a:latin typeface="+mj-lt"/>
              <a:ea typeface="Calibri" panose="020F0502020204030204" pitchFamily="34" charset="0"/>
              <a:cs typeface="Times New Roman" panose="02020603050405020304" pitchFamily="18" charset="0"/>
            </a:endParaRPr>
          </a:p>
        </p:txBody>
      </p:sp>
      <p:graphicFrame>
        <p:nvGraphicFramePr>
          <p:cNvPr id="12" name="Tableau 11"/>
          <p:cNvGraphicFramePr>
            <a:graphicFrameLocks noGrp="1"/>
          </p:cNvGraphicFramePr>
          <p:nvPr>
            <p:extLst>
              <p:ext uri="{D42A27DB-BD31-4B8C-83A1-F6EECF244321}">
                <p14:modId xmlns:p14="http://schemas.microsoft.com/office/powerpoint/2010/main" val="3382464658"/>
              </p:ext>
            </p:extLst>
          </p:nvPr>
        </p:nvGraphicFramePr>
        <p:xfrm>
          <a:off x="563571" y="2832760"/>
          <a:ext cx="8518983" cy="1558286"/>
        </p:xfrm>
        <a:graphic>
          <a:graphicData uri="http://schemas.openxmlformats.org/drawingml/2006/table">
            <a:tbl>
              <a:tblPr firstRow="1" firstCol="1" bandRow="1">
                <a:tableStyleId>{16D9F66E-5EB9-4882-86FB-DCBF35E3C3E4}</a:tableStyleId>
              </a:tblPr>
              <a:tblGrid>
                <a:gridCol w="2828326">
                  <a:extLst>
                    <a:ext uri="{9D8B030D-6E8A-4147-A177-3AD203B41FA5}">
                      <a16:colId xmlns:a16="http://schemas.microsoft.com/office/drawing/2014/main" val="20000"/>
                    </a:ext>
                  </a:extLst>
                </a:gridCol>
                <a:gridCol w="2601220">
                  <a:extLst>
                    <a:ext uri="{9D8B030D-6E8A-4147-A177-3AD203B41FA5}">
                      <a16:colId xmlns:a16="http://schemas.microsoft.com/office/drawing/2014/main" val="20001"/>
                    </a:ext>
                  </a:extLst>
                </a:gridCol>
                <a:gridCol w="3089437">
                  <a:extLst>
                    <a:ext uri="{9D8B030D-6E8A-4147-A177-3AD203B41FA5}">
                      <a16:colId xmlns:a16="http://schemas.microsoft.com/office/drawing/2014/main" val="20002"/>
                    </a:ext>
                  </a:extLst>
                </a:gridCol>
              </a:tblGrid>
              <a:tr h="371959">
                <a:tc>
                  <a:txBody>
                    <a:bodyPr/>
                    <a:lstStyle/>
                    <a:p>
                      <a:pPr algn="ctr">
                        <a:lnSpc>
                          <a:spcPct val="107000"/>
                        </a:lnSpc>
                        <a:spcAft>
                          <a:spcPts val="800"/>
                        </a:spcAft>
                      </a:pPr>
                      <a:r>
                        <a:rPr lang="fr-FR" sz="1100" dirty="0">
                          <a:effectLst/>
                        </a:rPr>
                        <a:t>Statut des salariés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100">
                          <a:effectLst/>
                        </a:rPr>
                        <a:t>Nombre de salariés / secteur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a:effectLst/>
                        </a:rPr>
                        <a:t>Qualification principale ou diplômes obtenus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97828">
                <a:tc>
                  <a:txBody>
                    <a:bodyPr/>
                    <a:lstStyle/>
                    <a:p>
                      <a:pPr>
                        <a:lnSpc>
                          <a:spcPct val="107000"/>
                        </a:lnSpc>
                        <a:spcAft>
                          <a:spcPts val="800"/>
                        </a:spcAft>
                      </a:pPr>
                      <a:r>
                        <a:rPr lang="fr-FR" sz="1100" dirty="0">
                          <a:effectLst/>
                        </a:rPr>
                        <a:t>Cadres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2 000 cadres (encadrement, cadres sup)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Bac+3 à Bac+5 (distribution, maintenance, commercial, ingénieur…)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06179">
                <a:tc>
                  <a:txBody>
                    <a:bodyPr/>
                    <a:lstStyle/>
                    <a:p>
                      <a:pPr>
                        <a:lnSpc>
                          <a:spcPct val="107000"/>
                        </a:lnSpc>
                        <a:spcAft>
                          <a:spcPts val="800"/>
                        </a:spcAft>
                      </a:pPr>
                      <a:r>
                        <a:rPr lang="fr-FR" sz="1100">
                          <a:effectLst/>
                        </a:rPr>
                        <a:t>Agent d’exécution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100">
                          <a:effectLst/>
                        </a:rPr>
                        <a:t>12 700 agents de production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100" dirty="0">
                          <a:effectLst/>
                        </a:rPr>
                        <a:t>Pas de qualification particulière dans le domaine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2320">
                <a:tc>
                  <a:txBody>
                    <a:bodyPr/>
                    <a:lstStyle/>
                    <a:p>
                      <a:pPr>
                        <a:lnSpc>
                          <a:spcPct val="107000"/>
                        </a:lnSpc>
                        <a:spcAft>
                          <a:spcPts val="800"/>
                        </a:spcAft>
                      </a:pPr>
                      <a:r>
                        <a:rPr lang="fr-FR" sz="1100" dirty="0">
                          <a:effectLst/>
                        </a:rPr>
                        <a:t>Autres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100">
                          <a:effectLst/>
                        </a:rPr>
                        <a:t>7 300 (agents de distribution, techniciens de maintenance, etc.)</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Permis VL ou PL</a:t>
                      </a:r>
                    </a:p>
                    <a:p>
                      <a:pPr>
                        <a:lnSpc>
                          <a:spcPct val="107000"/>
                        </a:lnSpc>
                        <a:spcAft>
                          <a:spcPts val="0"/>
                        </a:spcAft>
                      </a:pPr>
                      <a:r>
                        <a:rPr lang="fr-FR" sz="1100" dirty="0">
                          <a:effectLst/>
                        </a:rPr>
                        <a:t>Bac Pro Maintenance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13" name="Rectangle 12"/>
          <p:cNvSpPr/>
          <p:nvPr/>
        </p:nvSpPr>
        <p:spPr>
          <a:xfrm>
            <a:off x="107504" y="2526651"/>
            <a:ext cx="6768198" cy="306109"/>
          </a:xfrm>
          <a:prstGeom prst="rect">
            <a:avLst/>
          </a:prstGeom>
        </p:spPr>
        <p:txBody>
          <a:bodyPr wrap="square">
            <a:spAutoFit/>
          </a:bodyPr>
          <a:lstStyle/>
          <a:p>
            <a:pPr marL="457200">
              <a:lnSpc>
                <a:spcPct val="107000"/>
              </a:lnSpc>
              <a:spcBef>
                <a:spcPts val="600"/>
              </a:spcBef>
              <a:spcAft>
                <a:spcPts val="600"/>
              </a:spcAft>
            </a:pPr>
            <a:r>
              <a:rPr lang="fr-FR" sz="1400" b="1" dirty="0">
                <a:solidFill>
                  <a:schemeClr val="tx2"/>
                </a:solidFill>
                <a:latin typeface="Arial" panose="020B0604020202020204" pitchFamily="34" charset="0"/>
                <a:ea typeface="Calibri" panose="020F0502020204030204" pitchFamily="34" charset="0"/>
              </a:rPr>
              <a:t>GEIST   </a:t>
            </a:r>
            <a:r>
              <a:rPr lang="fr-FR" sz="1400" b="1" dirty="0" smtClean="0">
                <a:solidFill>
                  <a:schemeClr val="tx2"/>
                </a:solidFill>
                <a:latin typeface="Arial" panose="020B0604020202020204" pitchFamily="34" charset="0"/>
                <a:ea typeface="Calibri" panose="020F0502020204030204" pitchFamily="34" charset="0"/>
              </a:rPr>
              <a:t> </a:t>
            </a:r>
            <a:r>
              <a:rPr lang="fr-FR" sz="1400" b="1" dirty="0">
                <a:solidFill>
                  <a:schemeClr val="tx2"/>
                </a:solidFill>
                <a:latin typeface="Arial" panose="020B0604020202020204" pitchFamily="34" charset="0"/>
                <a:ea typeface="Calibri" panose="020F0502020204030204" pitchFamily="34" charset="0"/>
              </a:rPr>
              <a:t>Nombre de salariés : 22 000</a:t>
            </a:r>
          </a:p>
        </p:txBody>
      </p:sp>
      <p:sp>
        <p:nvSpPr>
          <p:cNvPr id="14" name="Rectangle 13"/>
          <p:cNvSpPr/>
          <p:nvPr/>
        </p:nvSpPr>
        <p:spPr>
          <a:xfrm>
            <a:off x="625017" y="4554236"/>
            <a:ext cx="4572000" cy="388696"/>
          </a:xfrm>
          <a:prstGeom prst="rect">
            <a:avLst/>
          </a:prstGeom>
        </p:spPr>
        <p:txBody>
          <a:bodyPr>
            <a:spAutoFit/>
          </a:bodyPr>
          <a:lstStyle/>
          <a:p>
            <a:pPr>
              <a:lnSpc>
                <a:spcPct val="107000"/>
              </a:lnSpc>
              <a:spcBef>
                <a:spcPts val="600"/>
              </a:spcBef>
              <a:spcAft>
                <a:spcPts val="800"/>
              </a:spcAft>
            </a:pPr>
            <a:r>
              <a:rPr lang="fr-FR" sz="1400" b="1" dirty="0" smtClean="0">
                <a:solidFill>
                  <a:schemeClr val="tx2"/>
                </a:solidFill>
                <a:latin typeface="Arial" panose="020B0604020202020204" pitchFamily="34" charset="0"/>
                <a:ea typeface="Calibri" panose="020F0502020204030204" pitchFamily="34" charset="0"/>
              </a:rPr>
              <a:t>URBH </a:t>
            </a:r>
            <a:r>
              <a:rPr lang="fr-FR" b="1" dirty="0" smtClean="0">
                <a:solidFill>
                  <a:schemeClr val="tx2"/>
                </a:solidFill>
                <a:latin typeface="Calibri" panose="020F0502020204030204" pitchFamily="34" charset="0"/>
                <a:ea typeface="Calibri" panose="020F0502020204030204" pitchFamily="34" charset="0"/>
              </a:rPr>
              <a:t>  </a:t>
            </a:r>
            <a:r>
              <a:rPr lang="fr-FR" b="1" dirty="0" smtClean="0">
                <a:latin typeface="Calibri" panose="020F0502020204030204" pitchFamily="34" charset="0"/>
                <a:ea typeface="Calibri" panose="020F0502020204030204" pitchFamily="34" charset="0"/>
              </a:rPr>
              <a:t>    </a:t>
            </a:r>
            <a:r>
              <a:rPr lang="fr-FR" sz="1400" dirty="0" smtClean="0">
                <a:solidFill>
                  <a:schemeClr val="tx2"/>
                </a:solidFill>
                <a:latin typeface="Arial" panose="020B0604020202020204" pitchFamily="34" charset="0"/>
                <a:ea typeface="Calibri" panose="020F0502020204030204" pitchFamily="34" charset="0"/>
              </a:rPr>
              <a:t>Nombre </a:t>
            </a:r>
            <a:r>
              <a:rPr lang="fr-FR" sz="1400" dirty="0">
                <a:solidFill>
                  <a:schemeClr val="tx2"/>
                </a:solidFill>
                <a:latin typeface="Arial" panose="020B0604020202020204" pitchFamily="34" charset="0"/>
                <a:ea typeface="Calibri" panose="020F0502020204030204" pitchFamily="34" charset="0"/>
              </a:rPr>
              <a:t>de salariés : </a:t>
            </a:r>
            <a:r>
              <a:rPr lang="fr-FR" sz="1400" b="1" dirty="0">
                <a:solidFill>
                  <a:schemeClr val="tx2"/>
                </a:solidFill>
                <a:latin typeface="Arial" panose="020B0604020202020204" pitchFamily="34" charset="0"/>
                <a:ea typeface="Calibri" panose="020F0502020204030204" pitchFamily="34" charset="0"/>
              </a:rPr>
              <a:t>12 000</a:t>
            </a:r>
            <a:endParaRPr lang="fr-FR" sz="1400" dirty="0">
              <a:solidFill>
                <a:schemeClr val="tx2"/>
              </a:solidFill>
              <a:effectLst/>
              <a:latin typeface="Arial" panose="020B0604020202020204" pitchFamily="34" charset="0"/>
              <a:ea typeface="Calibri" panose="020F0502020204030204" pitchFamily="34"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3754647155"/>
              </p:ext>
            </p:extLst>
          </p:nvPr>
        </p:nvGraphicFramePr>
        <p:xfrm>
          <a:off x="587885" y="4911102"/>
          <a:ext cx="8494670" cy="1133165"/>
        </p:xfrm>
        <a:graphic>
          <a:graphicData uri="http://schemas.openxmlformats.org/drawingml/2006/table">
            <a:tbl>
              <a:tblPr firstRow="1" firstCol="1" bandRow="1">
                <a:tableStyleId>{8A107856-5554-42FB-B03E-39F5DBC370BA}</a:tableStyleId>
              </a:tblPr>
              <a:tblGrid>
                <a:gridCol w="2838034">
                  <a:extLst>
                    <a:ext uri="{9D8B030D-6E8A-4147-A177-3AD203B41FA5}">
                      <a16:colId xmlns:a16="http://schemas.microsoft.com/office/drawing/2014/main" val="20000"/>
                    </a:ext>
                  </a:extLst>
                </a:gridCol>
                <a:gridCol w="2804238">
                  <a:extLst>
                    <a:ext uri="{9D8B030D-6E8A-4147-A177-3AD203B41FA5}">
                      <a16:colId xmlns:a16="http://schemas.microsoft.com/office/drawing/2014/main" val="20001"/>
                    </a:ext>
                  </a:extLst>
                </a:gridCol>
                <a:gridCol w="2852398">
                  <a:extLst>
                    <a:ext uri="{9D8B030D-6E8A-4147-A177-3AD203B41FA5}">
                      <a16:colId xmlns:a16="http://schemas.microsoft.com/office/drawing/2014/main" val="20002"/>
                    </a:ext>
                  </a:extLst>
                </a:gridCol>
              </a:tblGrid>
              <a:tr h="444807">
                <a:tc>
                  <a:txBody>
                    <a:bodyPr/>
                    <a:lstStyle/>
                    <a:p>
                      <a:pPr algn="ctr">
                        <a:lnSpc>
                          <a:spcPct val="107000"/>
                        </a:lnSpc>
                        <a:spcAft>
                          <a:spcPts val="800"/>
                        </a:spcAft>
                      </a:pPr>
                      <a:r>
                        <a:rPr lang="fr-FR" sz="1100" dirty="0">
                          <a:effectLst/>
                        </a:rPr>
                        <a:t>Statut des salariés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100">
                          <a:effectLst/>
                        </a:rPr>
                        <a:t>Nombre de salariés / secteur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100">
                          <a:effectLst/>
                        </a:rPr>
                        <a:t>Qualification principale ou diplômes obtenus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61323">
                <a:tc>
                  <a:txBody>
                    <a:bodyPr/>
                    <a:lstStyle/>
                    <a:p>
                      <a:pPr>
                        <a:lnSpc>
                          <a:spcPct val="107000"/>
                        </a:lnSpc>
                        <a:spcAft>
                          <a:spcPts val="800"/>
                        </a:spcAft>
                      </a:pPr>
                      <a:r>
                        <a:rPr lang="fr-FR" sz="1100">
                          <a:effectLst/>
                        </a:rPr>
                        <a:t>Cadres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300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dirty="0">
                          <a:effectLst/>
                        </a:rPr>
                        <a:t>Ingénieur / BTS / BAC Pro</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22404">
                <a:tc>
                  <a:txBody>
                    <a:bodyPr/>
                    <a:lstStyle/>
                    <a:p>
                      <a:pPr>
                        <a:lnSpc>
                          <a:spcPct val="107000"/>
                        </a:lnSpc>
                        <a:spcAft>
                          <a:spcPts val="800"/>
                        </a:spcAft>
                      </a:pPr>
                      <a:r>
                        <a:rPr lang="fr-FR" sz="1100">
                          <a:effectLst/>
                        </a:rPr>
                        <a:t>Agent d’exécution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11 000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CAP, BAC Pro</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86566">
                <a:tc>
                  <a:txBody>
                    <a:bodyPr/>
                    <a:lstStyle/>
                    <a:p>
                      <a:pPr>
                        <a:lnSpc>
                          <a:spcPct val="107000"/>
                        </a:lnSpc>
                        <a:spcAft>
                          <a:spcPts val="0"/>
                        </a:spcAft>
                      </a:pPr>
                      <a:r>
                        <a:rPr lang="fr-FR" sz="1100" dirty="0">
                          <a:effectLst/>
                        </a:rPr>
                        <a:t>Autres (à préciser)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700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BEP/CAP/BAC maintenance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73256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
          <p:cNvSpPr txBox="1">
            <a:spLocks noChangeArrowheads="1"/>
          </p:cNvSpPr>
          <p:nvPr/>
        </p:nvSpPr>
        <p:spPr bwMode="auto">
          <a:xfrm>
            <a:off x="428625" y="116632"/>
            <a:ext cx="8103815" cy="648072"/>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nchorCtr="1"/>
          <a:lstStyle/>
          <a:p>
            <a:pPr algn="ctr">
              <a:defRPr/>
            </a:pPr>
            <a:r>
              <a:rPr lang="fr-FR" b="1" kern="0" dirty="0" smtClean="0">
                <a:solidFill>
                  <a:srgbClr val="006666"/>
                </a:solidFill>
                <a:effectLst>
                  <a:outerShdw blurRad="38100" dist="38100" dir="2700000" algn="tl">
                    <a:srgbClr val="000000"/>
                  </a:outerShdw>
                </a:effectLst>
                <a:latin typeface="Arial"/>
              </a:rPr>
              <a:t>ÉTAT </a:t>
            </a:r>
            <a:r>
              <a:rPr lang="fr-FR" b="1" kern="0" dirty="0">
                <a:solidFill>
                  <a:srgbClr val="006666"/>
                </a:solidFill>
                <a:effectLst>
                  <a:outerShdw blurRad="38100" dist="38100" dir="2700000" algn="tl">
                    <a:srgbClr val="000000"/>
                  </a:outerShdw>
                </a:effectLst>
                <a:latin typeface="Arial"/>
              </a:rPr>
              <a:t>DES LIEUX </a:t>
            </a:r>
          </a:p>
          <a:p>
            <a:pPr algn="ctr">
              <a:defRPr/>
            </a:pPr>
            <a:r>
              <a:rPr lang="fr-FR" b="1" kern="0" dirty="0">
                <a:solidFill>
                  <a:srgbClr val="006666"/>
                </a:solidFill>
                <a:effectLst>
                  <a:outerShdw blurRad="38100" dist="38100" dir="2700000" algn="tl">
                    <a:srgbClr val="000000"/>
                  </a:outerShdw>
                </a:effectLst>
                <a:latin typeface="Arial"/>
              </a:rPr>
              <a:t>DIPLÔMES EDUCATION </a:t>
            </a:r>
            <a:r>
              <a:rPr lang="fr-FR" b="1" kern="0" dirty="0" smtClean="0">
                <a:solidFill>
                  <a:srgbClr val="006666"/>
                </a:solidFill>
                <a:effectLst>
                  <a:outerShdw blurRad="38100" dist="38100" dir="2700000" algn="tl">
                    <a:srgbClr val="000000"/>
                  </a:outerShdw>
                </a:effectLst>
                <a:latin typeface="Arial"/>
              </a:rPr>
              <a:t>NATIONALE</a:t>
            </a:r>
            <a:endParaRPr lang="fr-FR" b="1" kern="0" dirty="0">
              <a:solidFill>
                <a:srgbClr val="006666"/>
              </a:solidFill>
              <a:effectLst>
                <a:outerShdw blurRad="38100" dist="38100" dir="2700000" algn="tl">
                  <a:srgbClr val="000000"/>
                </a:outerShdw>
              </a:effectLst>
              <a:latin typeface="Arial"/>
            </a:endParaRPr>
          </a:p>
        </p:txBody>
      </p:sp>
      <p:graphicFrame>
        <p:nvGraphicFramePr>
          <p:cNvPr id="4" name="Tableau 3"/>
          <p:cNvGraphicFramePr>
            <a:graphicFrameLocks noGrp="1"/>
          </p:cNvGraphicFramePr>
          <p:nvPr>
            <p:extLst>
              <p:ext uri="{D42A27DB-BD31-4B8C-83A1-F6EECF244321}">
                <p14:modId xmlns:p14="http://schemas.microsoft.com/office/powerpoint/2010/main" val="3002655384"/>
              </p:ext>
            </p:extLst>
          </p:nvPr>
        </p:nvGraphicFramePr>
        <p:xfrm>
          <a:off x="428626" y="836712"/>
          <a:ext cx="8103813" cy="5568507"/>
        </p:xfrm>
        <a:graphic>
          <a:graphicData uri="http://schemas.openxmlformats.org/drawingml/2006/table">
            <a:tbl>
              <a:tblPr firstRow="1" firstCol="1" bandRow="1">
                <a:tableStyleId>{5C22544A-7EE6-4342-B048-85BDC9FD1C3A}</a:tableStyleId>
              </a:tblPr>
              <a:tblGrid>
                <a:gridCol w="1527943">
                  <a:extLst>
                    <a:ext uri="{9D8B030D-6E8A-4147-A177-3AD203B41FA5}">
                      <a16:colId xmlns:a16="http://schemas.microsoft.com/office/drawing/2014/main" val="20000"/>
                    </a:ext>
                  </a:extLst>
                </a:gridCol>
                <a:gridCol w="1710969">
                  <a:extLst>
                    <a:ext uri="{9D8B030D-6E8A-4147-A177-3AD203B41FA5}">
                      <a16:colId xmlns:a16="http://schemas.microsoft.com/office/drawing/2014/main" val="20001"/>
                    </a:ext>
                  </a:extLst>
                </a:gridCol>
                <a:gridCol w="1274646">
                  <a:extLst>
                    <a:ext uri="{9D8B030D-6E8A-4147-A177-3AD203B41FA5}">
                      <a16:colId xmlns:a16="http://schemas.microsoft.com/office/drawing/2014/main" val="20002"/>
                    </a:ext>
                  </a:extLst>
                </a:gridCol>
                <a:gridCol w="2288160">
                  <a:extLst>
                    <a:ext uri="{9D8B030D-6E8A-4147-A177-3AD203B41FA5}">
                      <a16:colId xmlns:a16="http://schemas.microsoft.com/office/drawing/2014/main" val="20003"/>
                    </a:ext>
                  </a:extLst>
                </a:gridCol>
                <a:gridCol w="1302095">
                  <a:extLst>
                    <a:ext uri="{9D8B030D-6E8A-4147-A177-3AD203B41FA5}">
                      <a16:colId xmlns:a16="http://schemas.microsoft.com/office/drawing/2014/main" val="20004"/>
                    </a:ext>
                  </a:extLst>
                </a:gridCol>
              </a:tblGrid>
              <a:tr h="1547505">
                <a:tc>
                  <a:txBody>
                    <a:bodyPr/>
                    <a:lstStyle/>
                    <a:p>
                      <a:pPr algn="ctr">
                        <a:lnSpc>
                          <a:spcPct val="107000"/>
                        </a:lnSpc>
                        <a:spcAft>
                          <a:spcPts val="800"/>
                        </a:spcAft>
                      </a:pPr>
                      <a:r>
                        <a:rPr lang="fr-FR" sz="900" dirty="0">
                          <a:effectLst/>
                        </a:rPr>
                        <a:t> </a:t>
                      </a:r>
                    </a:p>
                    <a:p>
                      <a:pPr algn="ctr">
                        <a:lnSpc>
                          <a:spcPct val="107000"/>
                        </a:lnSpc>
                        <a:spcAft>
                          <a:spcPts val="800"/>
                        </a:spcAft>
                      </a:pPr>
                      <a:r>
                        <a:rPr lang="fr-FR" sz="900" dirty="0">
                          <a:effectLst/>
                        </a:rPr>
                        <a:t> </a:t>
                      </a:r>
                    </a:p>
                    <a:p>
                      <a:pPr algn="ctr" fontAlgn="base">
                        <a:lnSpc>
                          <a:spcPct val="107000"/>
                        </a:lnSpc>
                        <a:spcBef>
                          <a:spcPts val="840"/>
                        </a:spcBef>
                        <a:spcAft>
                          <a:spcPts val="0"/>
                        </a:spcAft>
                      </a:pPr>
                      <a:r>
                        <a:rPr lang="fr-FR" sz="1600" b="1" kern="1200" dirty="0">
                          <a:solidFill>
                            <a:srgbClr val="FF0000"/>
                          </a:solidFill>
                          <a:effectLst/>
                        </a:rPr>
                        <a:t>Niveau IV</a:t>
                      </a:r>
                      <a:endParaRPr lang="fr-FR" sz="1600" b="1" dirty="0">
                        <a:solidFill>
                          <a:srgbClr val="FF0000"/>
                        </a:solidFill>
                        <a:effectLst/>
                      </a:endParaRPr>
                    </a:p>
                    <a:p>
                      <a:pPr marL="0" algn="ctr" defTabSz="914400" rtl="0" eaLnBrk="1"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Technicien</a:t>
                      </a:r>
                    </a:p>
                    <a:p>
                      <a:pPr marL="0" algn="ctr" defTabSz="914400" rtl="0" eaLnBrk="1"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professionnel </a:t>
                      </a:r>
                    </a:p>
                  </a:txBody>
                  <a:tcPr marL="58480" marR="58480" marT="0" marB="0">
                    <a:cell3D prstMaterial="dkEdge">
                      <a:bevel w="77470" h="12700" prst="softRound"/>
                      <a:lightRig rig="flood" dir="t"/>
                    </a:cell3D>
                    <a:solidFill>
                      <a:schemeClr val="accent6">
                        <a:lumMod val="20000"/>
                        <a:lumOff val="80000"/>
                      </a:schemeClr>
                    </a:solidFill>
                  </a:tcPr>
                </a:tc>
                <a:tc>
                  <a:txBody>
                    <a:bodyPr/>
                    <a:lstStyle/>
                    <a:p>
                      <a:pPr algn="ctr">
                        <a:lnSpc>
                          <a:spcPct val="107000"/>
                        </a:lnSpc>
                        <a:spcAft>
                          <a:spcPts val="800"/>
                        </a:spcAft>
                      </a:pPr>
                      <a:r>
                        <a:rPr lang="fr-FR" sz="900" dirty="0">
                          <a:effectLst/>
                        </a:rPr>
                        <a:t> </a:t>
                      </a:r>
                    </a:p>
                    <a:p>
                      <a:pPr marL="0" algn="ctr" defTabSz="914400" rtl="0" eaLnBrk="1"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B.P. Blanchisseur</a:t>
                      </a:r>
                    </a:p>
                    <a:p>
                      <a:pPr marL="0" algn="ctr" defTabSz="914400" rtl="0" eaLnBrk="1" latinLnBrk="0" hangingPunct="1">
                        <a:lnSpc>
                          <a:spcPct val="107000"/>
                        </a:lnSpc>
                        <a:spcAft>
                          <a:spcPts val="800"/>
                        </a:spcAft>
                      </a:pPr>
                      <a:r>
                        <a:rPr lang="fr-FR" sz="900" b="0" kern="1200" dirty="0">
                          <a:solidFill>
                            <a:srgbClr val="FF0000"/>
                          </a:solidFill>
                          <a:effectLst/>
                          <a:latin typeface="+mn-lt"/>
                          <a:ea typeface="+mn-ea"/>
                          <a:cs typeface="+mn-cs"/>
                        </a:rPr>
                        <a:t>Arrêté de création du </a:t>
                      </a:r>
                      <a:r>
                        <a:rPr lang="fr-FR" sz="900" b="1" kern="1200" dirty="0">
                          <a:solidFill>
                            <a:srgbClr val="FF0000"/>
                          </a:solidFill>
                          <a:effectLst/>
                          <a:latin typeface="+mn-lt"/>
                          <a:ea typeface="+mn-ea"/>
                          <a:cs typeface="+mn-cs"/>
                        </a:rPr>
                        <a:t>14/08/1962</a:t>
                      </a:r>
                    </a:p>
                  </a:txBody>
                  <a:tcPr marL="58480" marR="58480" marT="0" marB="0">
                    <a:cell3D prstMaterial="dkEdge">
                      <a:bevel w="77470" h="12700" prst="softRound"/>
                      <a:lightRig rig="flood" dir="t"/>
                    </a:cell3D>
                    <a:solidFill>
                      <a:schemeClr val="accent6">
                        <a:lumMod val="20000"/>
                        <a:lumOff val="80000"/>
                      </a:schemeClr>
                    </a:solidFill>
                  </a:tcPr>
                </a:tc>
                <a:tc>
                  <a:txBody>
                    <a:bodyPr/>
                    <a:lstStyle/>
                    <a:p>
                      <a:pPr algn="ctr">
                        <a:lnSpc>
                          <a:spcPct val="107000"/>
                        </a:lnSpc>
                        <a:spcAft>
                          <a:spcPts val="800"/>
                        </a:spcAft>
                      </a:pPr>
                      <a:r>
                        <a:rPr lang="fr-FR" sz="900" dirty="0">
                          <a:effectLst/>
                        </a:rPr>
                        <a:t> </a:t>
                      </a:r>
                    </a:p>
                    <a:p>
                      <a:pPr marL="0" algn="ctr" defTabSz="914400" rtl="0" eaLnBrk="1"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B.P. maintenance des articles de textiles</a:t>
                      </a:r>
                    </a:p>
                    <a:p>
                      <a:pPr algn="ctr">
                        <a:lnSpc>
                          <a:spcPct val="107000"/>
                        </a:lnSpc>
                        <a:spcAft>
                          <a:spcPts val="800"/>
                        </a:spcAft>
                      </a:pPr>
                      <a:r>
                        <a:rPr lang="fr-FR" sz="900" b="0" kern="1200" dirty="0">
                          <a:solidFill>
                            <a:srgbClr val="FF0000"/>
                          </a:solidFill>
                          <a:effectLst/>
                          <a:latin typeface="+mn-lt"/>
                          <a:ea typeface="+mn-ea"/>
                          <a:cs typeface="+mn-cs"/>
                        </a:rPr>
                        <a:t>Arrêté de création du 20/08/1993</a:t>
                      </a:r>
                    </a:p>
                  </a:txBody>
                  <a:tcPr marL="58480" marR="58480" marT="0" marB="0">
                    <a:cell3D prstMaterial="dkEdge">
                      <a:bevel w="77470" h="12700" prst="softRound"/>
                      <a:lightRig rig="flood" dir="t"/>
                    </a:cell3D>
                    <a:solidFill>
                      <a:schemeClr val="accent6">
                        <a:lumMod val="20000"/>
                        <a:lumOff val="80000"/>
                      </a:schemeClr>
                    </a:solidFill>
                  </a:tcPr>
                </a:tc>
                <a:tc>
                  <a:txBody>
                    <a:bodyPr/>
                    <a:lstStyle/>
                    <a:p>
                      <a:pPr algn="ctr">
                        <a:lnSpc>
                          <a:spcPct val="107000"/>
                        </a:lnSpc>
                        <a:spcBef>
                          <a:spcPts val="600"/>
                        </a:spcBef>
                        <a:spcAft>
                          <a:spcPts val="0"/>
                        </a:spcAft>
                      </a:pPr>
                      <a:endParaRPr lang="fr-FR" sz="1100" dirty="0" smtClean="0">
                        <a:solidFill>
                          <a:srgbClr val="002060"/>
                        </a:solidFill>
                        <a:effectLst/>
                      </a:endParaRPr>
                    </a:p>
                    <a:p>
                      <a:pPr algn="ctr">
                        <a:lnSpc>
                          <a:spcPct val="107000"/>
                        </a:lnSpc>
                        <a:spcBef>
                          <a:spcPts val="600"/>
                        </a:spcBef>
                        <a:spcAft>
                          <a:spcPts val="0"/>
                        </a:spcAft>
                      </a:pPr>
                      <a:r>
                        <a:rPr lang="fr-FR" sz="1100" dirty="0" smtClean="0">
                          <a:solidFill>
                            <a:srgbClr val="002060"/>
                          </a:solidFill>
                          <a:effectLst/>
                        </a:rPr>
                        <a:t>BAC </a:t>
                      </a:r>
                      <a:r>
                        <a:rPr lang="fr-FR" sz="1100" dirty="0">
                          <a:solidFill>
                            <a:srgbClr val="002060"/>
                          </a:solidFill>
                          <a:effectLst/>
                        </a:rPr>
                        <a:t>PRO métiers du pressing et de la blanchisserie industrielle</a:t>
                      </a:r>
                    </a:p>
                    <a:p>
                      <a:pPr algn="ctr">
                        <a:lnSpc>
                          <a:spcPct val="107000"/>
                        </a:lnSpc>
                        <a:spcAft>
                          <a:spcPts val="0"/>
                        </a:spcAft>
                      </a:pPr>
                      <a:r>
                        <a:rPr lang="fr-FR" sz="900" b="0" dirty="0">
                          <a:solidFill>
                            <a:srgbClr val="FF0000"/>
                          </a:solidFill>
                          <a:effectLst/>
                        </a:rPr>
                        <a:t>Arrêté de création </a:t>
                      </a:r>
                      <a:r>
                        <a:rPr lang="fr-FR" sz="900" b="0" dirty="0" smtClean="0">
                          <a:solidFill>
                            <a:srgbClr val="FF0000"/>
                          </a:solidFill>
                          <a:effectLst/>
                        </a:rPr>
                        <a:t>du </a:t>
                      </a:r>
                      <a:r>
                        <a:rPr lang="fr-FR" sz="900" b="0" dirty="0">
                          <a:solidFill>
                            <a:srgbClr val="FF0000"/>
                          </a:solidFill>
                          <a:effectLst/>
                        </a:rPr>
                        <a:t>31 juillet 2000, modifié par les arrêtés du 8 avril et du 13 avril 2010, </a:t>
                      </a:r>
                      <a:r>
                        <a:rPr lang="fr-FR" sz="900" b="1" dirty="0">
                          <a:solidFill>
                            <a:srgbClr val="FF0000"/>
                          </a:solidFill>
                          <a:effectLst/>
                        </a:rPr>
                        <a:t>portant définition et fixant les conditions de délivrance du diplôme</a:t>
                      </a:r>
                      <a:r>
                        <a:rPr lang="fr-FR" sz="900" b="1" dirty="0">
                          <a:effectLst/>
                        </a:rPr>
                        <a:t>.</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80" marR="58480" marT="0" marB="0">
                    <a:cell3D prstMaterial="dkEdge">
                      <a:bevel w="77470" h="12700" prst="softRound"/>
                      <a:lightRig rig="flood" dir="t"/>
                    </a:cell3D>
                    <a:solidFill>
                      <a:schemeClr val="accent6">
                        <a:lumMod val="20000"/>
                        <a:lumOff val="80000"/>
                      </a:schemeClr>
                    </a:solidFill>
                  </a:tcPr>
                </a:tc>
                <a:tc>
                  <a:txBody>
                    <a:bodyPr/>
                    <a:lstStyle/>
                    <a:p>
                      <a:pPr algn="ctr">
                        <a:lnSpc>
                          <a:spcPct val="107000"/>
                        </a:lnSpc>
                        <a:spcAft>
                          <a:spcPts val="800"/>
                        </a:spcAft>
                      </a:pPr>
                      <a:r>
                        <a:rPr lang="fr-FR" sz="900" dirty="0">
                          <a:effectLst/>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80" marR="58480" marT="0" marB="0">
                    <a:cell3D prstMaterial="dkEdge">
                      <a:bevel w="77470" h="12700" prst="softRound"/>
                      <a:lightRig rig="flood" dir="t"/>
                    </a:cell3D>
                    <a:solidFill>
                      <a:schemeClr val="accent6">
                        <a:lumMod val="20000"/>
                        <a:lumOff val="80000"/>
                      </a:schemeClr>
                    </a:solidFill>
                  </a:tcPr>
                </a:tc>
                <a:extLst>
                  <a:ext uri="{0D108BD9-81ED-4DB2-BD59-A6C34878D82A}">
                    <a16:rowId xmlns:a16="http://schemas.microsoft.com/office/drawing/2014/main" val="10000"/>
                  </a:ext>
                </a:extLst>
              </a:tr>
              <a:tr h="4021002">
                <a:tc>
                  <a:txBody>
                    <a:bodyPr/>
                    <a:lstStyle/>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algn="ctr">
                        <a:lnSpc>
                          <a:spcPct val="107000"/>
                        </a:lnSpc>
                        <a:spcAft>
                          <a:spcPts val="0"/>
                        </a:spcAft>
                      </a:pPr>
                      <a:r>
                        <a:rPr lang="fr-FR" sz="900" dirty="0">
                          <a:effectLst/>
                        </a:rPr>
                        <a:t> </a:t>
                      </a:r>
                    </a:p>
                    <a:p>
                      <a:pPr marL="0" algn="ctr" defTabSz="914400" rtl="0" eaLnBrk="1" fontAlgn="base" latinLnBrk="0" hangingPunct="1">
                        <a:lnSpc>
                          <a:spcPct val="107000"/>
                        </a:lnSpc>
                        <a:spcBef>
                          <a:spcPts val="840"/>
                        </a:spcBef>
                        <a:spcAft>
                          <a:spcPts val="0"/>
                        </a:spcAft>
                      </a:pPr>
                      <a:r>
                        <a:rPr lang="fr-FR" sz="1600" b="1" kern="1200" dirty="0">
                          <a:solidFill>
                            <a:srgbClr val="FF0000"/>
                          </a:solidFill>
                          <a:effectLst/>
                          <a:latin typeface="+mn-lt"/>
                          <a:ea typeface="+mn-ea"/>
                          <a:cs typeface="+mn-cs"/>
                        </a:rPr>
                        <a:t>Niveau V</a:t>
                      </a:r>
                    </a:p>
                    <a:p>
                      <a:pPr algn="ctr">
                        <a:lnSpc>
                          <a:spcPct val="107000"/>
                        </a:lnSpc>
                        <a:spcAft>
                          <a:spcPts val="0"/>
                        </a:spcAft>
                      </a:pPr>
                      <a:r>
                        <a:rPr lang="fr-FR" sz="1100" b="1" kern="1200" dirty="0">
                          <a:solidFill>
                            <a:srgbClr val="002060"/>
                          </a:solidFill>
                          <a:effectLst/>
                          <a:latin typeface="+mn-lt"/>
                          <a:ea typeface="+mn-ea"/>
                          <a:cs typeface="+mn-cs"/>
                        </a:rPr>
                        <a:t>Ouvrier</a:t>
                      </a:r>
                    </a:p>
                    <a:p>
                      <a:pPr algn="ctr">
                        <a:lnSpc>
                          <a:spcPct val="107000"/>
                        </a:lnSpc>
                        <a:spcAft>
                          <a:spcPts val="0"/>
                        </a:spcAft>
                      </a:pPr>
                      <a:r>
                        <a:rPr lang="fr-FR" sz="1100" b="1" kern="1200" dirty="0">
                          <a:solidFill>
                            <a:srgbClr val="002060"/>
                          </a:solidFill>
                          <a:effectLst/>
                          <a:latin typeface="+mn-lt"/>
                          <a:ea typeface="+mn-ea"/>
                          <a:cs typeface="+mn-cs"/>
                        </a:rPr>
                        <a:t>professionnel</a:t>
                      </a:r>
                    </a:p>
                    <a:p>
                      <a:pPr algn="ctr">
                        <a:lnSpc>
                          <a:spcPct val="107000"/>
                        </a:lnSpc>
                        <a:spcAft>
                          <a:spcPts val="800"/>
                        </a:spcAft>
                      </a:pPr>
                      <a:r>
                        <a:rPr lang="fr-FR" sz="900" dirty="0">
                          <a:effectLst/>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80" marR="58480" marT="0" marB="0">
                    <a:cell3D prstMaterial="dkEdge">
                      <a:bevel w="77470" h="12700" prst="softRound"/>
                      <a:lightRig rig="flood" dir="t"/>
                    </a:cell3D>
                    <a:solidFill>
                      <a:schemeClr val="accent3">
                        <a:lumMod val="95000"/>
                      </a:schemeClr>
                    </a:solidFill>
                  </a:tcPr>
                </a:tc>
                <a:tc>
                  <a:txBody>
                    <a:bodyPr/>
                    <a:lstStyle/>
                    <a:p>
                      <a:pPr algn="ctr" fontAlgn="base">
                        <a:lnSpc>
                          <a:spcPct val="107000"/>
                        </a:lnSpc>
                        <a:spcAft>
                          <a:spcPts val="0"/>
                        </a:spcAft>
                      </a:pPr>
                      <a:r>
                        <a:rPr lang="fr-FR" sz="900" kern="1200" dirty="0">
                          <a:effectLst/>
                        </a:rPr>
                        <a:t> </a:t>
                      </a:r>
                      <a:endParaRPr lang="fr-FR" sz="900" dirty="0">
                        <a:effectLst/>
                      </a:endParaRP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C.A.P. </a:t>
                      </a: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Métiers de la blanchisserie industrielle</a:t>
                      </a:r>
                    </a:p>
                    <a:p>
                      <a:pPr marL="0" algn="ctr" defTabSz="914400" rtl="0" eaLnBrk="1" fontAlgn="base" latinLnBrk="0" hangingPunct="1">
                        <a:lnSpc>
                          <a:spcPct val="107000"/>
                        </a:lnSpc>
                        <a:spcBef>
                          <a:spcPts val="600"/>
                        </a:spcBef>
                        <a:spcAft>
                          <a:spcPts val="800"/>
                        </a:spcAft>
                      </a:pPr>
                      <a:r>
                        <a:rPr lang="fr-FR" sz="900" b="0" kern="1200" dirty="0">
                          <a:solidFill>
                            <a:srgbClr val="FF0000"/>
                          </a:solidFill>
                          <a:effectLst/>
                          <a:latin typeface="+mn-lt"/>
                          <a:ea typeface="+mn-ea"/>
                          <a:cs typeface="+mn-cs"/>
                        </a:rPr>
                        <a:t>Arrêté du 26 avril 2011 portant création de la</a:t>
                      </a:r>
                    </a:p>
                    <a:p>
                      <a:pPr marL="0" algn="ctr" defTabSz="914400" rtl="0" eaLnBrk="1" fontAlgn="base" latinLnBrk="0" hangingPunct="1">
                        <a:lnSpc>
                          <a:spcPct val="107000"/>
                        </a:lnSpc>
                        <a:spcBef>
                          <a:spcPts val="600"/>
                        </a:spcBef>
                        <a:spcAft>
                          <a:spcPts val="800"/>
                        </a:spcAft>
                      </a:pPr>
                      <a:r>
                        <a:rPr lang="fr-FR" sz="900" b="0" kern="1200" dirty="0">
                          <a:solidFill>
                            <a:srgbClr val="FF0000"/>
                          </a:solidFill>
                          <a:effectLst/>
                          <a:latin typeface="+mn-lt"/>
                          <a:ea typeface="+mn-ea"/>
                          <a:cs typeface="+mn-cs"/>
                        </a:rPr>
                        <a:t>spécialité "Métiers de la blanchisserie</a:t>
                      </a:r>
                      <a:r>
                        <a:rPr lang="fr-FR" sz="900" kern="1200" dirty="0">
                          <a:solidFill>
                            <a:srgbClr val="FF0000"/>
                          </a:solidFill>
                          <a:effectLst/>
                        </a:rPr>
                        <a:t>"</a:t>
                      </a:r>
                      <a:endParaRPr lang="fr-FR" sz="900" dirty="0">
                        <a:solidFill>
                          <a:srgbClr val="FF0000"/>
                        </a:solidFill>
                        <a:effectLst/>
                      </a:endParaRPr>
                    </a:p>
                    <a:p>
                      <a:pPr algn="ctr" fontAlgn="base">
                        <a:lnSpc>
                          <a:spcPct val="107000"/>
                        </a:lnSpc>
                        <a:spcAft>
                          <a:spcPts val="0"/>
                        </a:spcAft>
                      </a:pPr>
                      <a:r>
                        <a:rPr lang="fr-FR" sz="900" kern="1200" dirty="0">
                          <a:effectLst/>
                        </a:rPr>
                        <a:t> </a:t>
                      </a:r>
                      <a:r>
                        <a:rPr lang="fr-FR" sz="900" dirty="0">
                          <a:effectLst/>
                        </a:rPr>
                        <a:t/>
                      </a:r>
                      <a:br>
                        <a:rPr lang="fr-FR" sz="900" dirty="0">
                          <a:effectLst/>
                        </a:rPr>
                      </a:br>
                      <a:r>
                        <a:rPr lang="fr-FR" sz="1100" b="1" kern="1200" dirty="0">
                          <a:solidFill>
                            <a:srgbClr val="002060"/>
                          </a:solidFill>
                          <a:effectLst/>
                          <a:latin typeface="+mn-lt"/>
                          <a:ea typeface="+mn-ea"/>
                          <a:cs typeface="+mn-cs"/>
                        </a:rPr>
                        <a:t>C.A.P</a:t>
                      </a: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E.A.T.E.I </a:t>
                      </a:r>
                    </a:p>
                    <a:p>
                      <a:pPr marL="0" algn="ctr" defTabSz="914400" rtl="0" eaLnBrk="1" fontAlgn="base" latinLnBrk="0" hangingPunct="1">
                        <a:lnSpc>
                          <a:spcPct val="107000"/>
                        </a:lnSpc>
                        <a:spcBef>
                          <a:spcPts val="600"/>
                        </a:spcBef>
                        <a:spcAft>
                          <a:spcPts val="800"/>
                        </a:spcAft>
                      </a:pPr>
                      <a:r>
                        <a:rPr lang="fr-FR" sz="900" b="0" kern="1200" dirty="0">
                          <a:solidFill>
                            <a:srgbClr val="FF0000"/>
                          </a:solidFill>
                          <a:effectLst/>
                          <a:latin typeface="+mn-lt"/>
                          <a:ea typeface="+mn-ea"/>
                          <a:cs typeface="+mn-cs"/>
                        </a:rPr>
                        <a:t>Arrêté de création du 04/08/1988 </a:t>
                      </a:r>
                    </a:p>
                    <a:p>
                      <a:pPr algn="ctr">
                        <a:lnSpc>
                          <a:spcPct val="107000"/>
                        </a:lnSpc>
                        <a:spcAft>
                          <a:spcPts val="0"/>
                        </a:spcAft>
                      </a:pPr>
                      <a:r>
                        <a:rPr lang="fr-FR" sz="700" kern="1200" dirty="0">
                          <a:effectLst/>
                        </a:rPr>
                        <a:t> </a:t>
                      </a:r>
                      <a:r>
                        <a:rPr lang="fr-FR" sz="900" b="0" kern="1200" dirty="0" smtClean="0">
                          <a:solidFill>
                            <a:srgbClr val="FF0000"/>
                          </a:solidFill>
                          <a:effectLst/>
                          <a:latin typeface="+mn-lt"/>
                          <a:ea typeface="+mn-ea"/>
                          <a:cs typeface="+mn-cs"/>
                        </a:rPr>
                        <a:t>Abrogé </a:t>
                      </a:r>
                      <a:r>
                        <a:rPr lang="fr-FR" sz="900" b="0" kern="1200" dirty="0">
                          <a:solidFill>
                            <a:srgbClr val="FF0000"/>
                          </a:solidFill>
                          <a:effectLst/>
                          <a:latin typeface="+mn-lt"/>
                          <a:ea typeface="+mn-ea"/>
                          <a:cs typeface="+mn-cs"/>
                        </a:rPr>
                        <a:t>en juin 2012 (dernière session d’examen organisée conformément aux dispositions de l’arrêté du 4 août 1988) </a:t>
                      </a:r>
                    </a:p>
                  </a:txBody>
                  <a:tcPr marL="58480" marR="58480" marT="0" marB="0">
                    <a:cell3D prstMaterial="dkEdge">
                      <a:bevel w="77470" h="12700" prst="softRound"/>
                      <a:lightRig rig="flood" dir="t"/>
                    </a:cell3D>
                    <a:solidFill>
                      <a:schemeClr val="accent3">
                        <a:lumMod val="95000"/>
                      </a:schemeClr>
                    </a:solidFill>
                  </a:tcPr>
                </a:tc>
                <a:tc>
                  <a:txBody>
                    <a:bodyPr/>
                    <a:lstStyle/>
                    <a:p>
                      <a:pPr algn="ctr" fontAlgn="base">
                        <a:lnSpc>
                          <a:spcPct val="107000"/>
                        </a:lnSpc>
                        <a:spcAft>
                          <a:spcPts val="0"/>
                        </a:spcAft>
                      </a:pPr>
                      <a:r>
                        <a:rPr lang="fr-FR" sz="900" kern="1200" dirty="0">
                          <a:effectLst/>
                        </a:rPr>
                        <a:t> </a:t>
                      </a:r>
                      <a:endParaRPr lang="fr-FR" sz="900" dirty="0">
                        <a:effectLst/>
                      </a:endParaRP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C.A.P </a:t>
                      </a: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Métiers du pressing</a:t>
                      </a:r>
                    </a:p>
                    <a:p>
                      <a:pPr marL="0" algn="ctr" defTabSz="914400" rtl="0" eaLnBrk="1" fontAlgn="base" latinLnBrk="0" hangingPunct="1">
                        <a:lnSpc>
                          <a:spcPct val="107000"/>
                        </a:lnSpc>
                        <a:spcBef>
                          <a:spcPts val="600"/>
                        </a:spcBef>
                        <a:spcAft>
                          <a:spcPts val="800"/>
                        </a:spcAft>
                      </a:pPr>
                      <a:r>
                        <a:rPr lang="fr-FR" sz="900" b="0" kern="1200" dirty="0">
                          <a:solidFill>
                            <a:srgbClr val="FF0000"/>
                          </a:solidFill>
                          <a:effectLst/>
                          <a:latin typeface="+mn-lt"/>
                          <a:ea typeface="+mn-ea"/>
                          <a:cs typeface="+mn-cs"/>
                        </a:rPr>
                        <a:t>Arrêté de création du 17/03/2005</a:t>
                      </a:r>
                    </a:p>
                    <a:p>
                      <a:pPr algn="ctr" fontAlgn="base">
                        <a:lnSpc>
                          <a:spcPct val="107000"/>
                        </a:lnSpc>
                        <a:spcAft>
                          <a:spcPts val="0"/>
                        </a:spcAft>
                      </a:pPr>
                      <a:r>
                        <a:rPr lang="fr-FR" sz="900" kern="1200" dirty="0">
                          <a:effectLst/>
                        </a:rPr>
                        <a:t> </a:t>
                      </a:r>
                      <a:endParaRPr lang="fr-FR" sz="900" dirty="0">
                        <a:effectLst/>
                      </a:endParaRPr>
                    </a:p>
                    <a:p>
                      <a:pPr algn="ctr" fontAlgn="base">
                        <a:lnSpc>
                          <a:spcPct val="107000"/>
                        </a:lnSpc>
                        <a:spcAft>
                          <a:spcPts val="0"/>
                        </a:spcAft>
                      </a:pPr>
                      <a:r>
                        <a:rPr lang="fr-FR" sz="900" kern="1200" dirty="0">
                          <a:effectLst/>
                        </a:rPr>
                        <a:t>.</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80" marR="58480" marT="0" marB="0">
                    <a:cell3D prstMaterial="dkEdge">
                      <a:bevel w="77470" h="12700" prst="softRound"/>
                      <a:lightRig rig="flood" dir="t"/>
                    </a:cell3D>
                    <a:solidFill>
                      <a:schemeClr val="accent3">
                        <a:lumMod val="95000"/>
                      </a:schemeClr>
                    </a:solidFill>
                  </a:tcPr>
                </a:tc>
                <a:tc>
                  <a:txBody>
                    <a:bodyPr/>
                    <a:lstStyle/>
                    <a:p>
                      <a:pPr algn="ctr" fontAlgn="base">
                        <a:lnSpc>
                          <a:spcPct val="107000"/>
                        </a:lnSpc>
                        <a:spcAft>
                          <a:spcPts val="0"/>
                        </a:spcAft>
                      </a:pPr>
                      <a:r>
                        <a:rPr lang="fr-FR" sz="900" kern="1200" dirty="0">
                          <a:effectLst/>
                        </a:rPr>
                        <a:t> </a:t>
                      </a:r>
                      <a:endParaRPr lang="fr-FR" sz="900" dirty="0">
                        <a:effectLst/>
                      </a:endParaRP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BEP « Métiers du pressing et de la Blanchisserie »</a:t>
                      </a:r>
                    </a:p>
                    <a:p>
                      <a:pPr algn="ctr" fontAlgn="base">
                        <a:lnSpc>
                          <a:spcPct val="107000"/>
                        </a:lnSpc>
                        <a:spcAft>
                          <a:spcPts val="0"/>
                        </a:spcAft>
                      </a:pPr>
                      <a:r>
                        <a:rPr lang="fr-FR" sz="900" kern="1200" dirty="0">
                          <a:effectLst/>
                        </a:rPr>
                        <a:t> </a:t>
                      </a:r>
                      <a:endParaRPr lang="fr-FR" sz="900" dirty="0">
                        <a:effectLst/>
                      </a:endParaRPr>
                    </a:p>
                    <a:p>
                      <a:pPr algn="ctr" fontAlgn="base">
                        <a:lnSpc>
                          <a:spcPct val="107000"/>
                        </a:lnSpc>
                        <a:spcAft>
                          <a:spcPts val="0"/>
                        </a:spcAft>
                      </a:pPr>
                      <a:r>
                        <a:rPr lang="fr-FR" sz="900" b="0" kern="1200" dirty="0">
                          <a:solidFill>
                            <a:srgbClr val="FF0000"/>
                          </a:solidFill>
                          <a:effectLst/>
                          <a:latin typeface="+mn-lt"/>
                          <a:ea typeface="+mn-ea"/>
                          <a:cs typeface="+mn-cs"/>
                        </a:rPr>
                        <a:t>Arrêté de création du 18 février 2010</a:t>
                      </a:r>
                    </a:p>
                    <a:p>
                      <a:pPr algn="ctr" fontAlgn="base">
                        <a:lnSpc>
                          <a:spcPct val="107000"/>
                        </a:lnSpc>
                        <a:spcAft>
                          <a:spcPts val="0"/>
                        </a:spcAft>
                      </a:pPr>
                      <a:r>
                        <a:rPr lang="fr-FR" sz="900" dirty="0">
                          <a:effectLst/>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80" marR="58480" marT="0" marB="0">
                    <a:cell3D prstMaterial="dkEdge">
                      <a:bevel w="77470" h="12700" prst="softRound"/>
                      <a:lightRig rig="flood" dir="t"/>
                    </a:cell3D>
                    <a:solidFill>
                      <a:schemeClr val="accent3">
                        <a:lumMod val="95000"/>
                      </a:schemeClr>
                    </a:solidFill>
                  </a:tcPr>
                </a:tc>
                <a:tc>
                  <a:txBody>
                    <a:bodyPr/>
                    <a:lstStyle/>
                    <a:p>
                      <a:pPr algn="ctr" fontAlgn="base">
                        <a:lnSpc>
                          <a:spcPct val="107000"/>
                        </a:lnSpc>
                        <a:spcAft>
                          <a:spcPts val="0"/>
                        </a:spcAft>
                      </a:pPr>
                      <a:r>
                        <a:rPr lang="fr-FR" sz="900" kern="1200" dirty="0">
                          <a:effectLst/>
                        </a:rPr>
                        <a:t> </a:t>
                      </a:r>
                      <a:endParaRPr lang="fr-FR" sz="900" dirty="0">
                        <a:effectLst/>
                      </a:endParaRP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B.E.P</a:t>
                      </a:r>
                    </a:p>
                    <a:p>
                      <a:pPr marL="0" algn="ctr" defTabSz="914400" rtl="0" eaLnBrk="1" fontAlgn="base" latinLnBrk="0" hangingPunct="1">
                        <a:lnSpc>
                          <a:spcPct val="107000"/>
                        </a:lnSpc>
                        <a:spcBef>
                          <a:spcPts val="600"/>
                        </a:spcBef>
                        <a:spcAft>
                          <a:spcPts val="0"/>
                        </a:spcAft>
                      </a:pPr>
                      <a:r>
                        <a:rPr lang="fr-FR" sz="1100" b="1" kern="1200" dirty="0">
                          <a:solidFill>
                            <a:srgbClr val="002060"/>
                          </a:solidFill>
                          <a:effectLst/>
                          <a:latin typeface="+mn-lt"/>
                          <a:ea typeface="+mn-ea"/>
                          <a:cs typeface="+mn-cs"/>
                        </a:rPr>
                        <a:t> Métiers de la Mode et Industries Connexes</a:t>
                      </a:r>
                    </a:p>
                    <a:p>
                      <a:pPr algn="ctr" fontAlgn="base">
                        <a:lnSpc>
                          <a:spcPct val="107000"/>
                        </a:lnSpc>
                        <a:spcAft>
                          <a:spcPts val="0"/>
                        </a:spcAft>
                      </a:pPr>
                      <a:endParaRPr lang="fr-FR" sz="900" b="0" kern="1200" dirty="0" smtClean="0">
                        <a:solidFill>
                          <a:srgbClr val="FF0000"/>
                        </a:solidFill>
                        <a:effectLst/>
                        <a:latin typeface="+mn-lt"/>
                        <a:ea typeface="+mn-ea"/>
                        <a:cs typeface="+mn-cs"/>
                      </a:endParaRPr>
                    </a:p>
                    <a:p>
                      <a:pPr algn="ctr" fontAlgn="base">
                        <a:lnSpc>
                          <a:spcPct val="107000"/>
                        </a:lnSpc>
                        <a:spcAft>
                          <a:spcPts val="0"/>
                        </a:spcAft>
                      </a:pPr>
                      <a:r>
                        <a:rPr lang="fr-FR" sz="900" b="0" kern="1200" dirty="0" smtClean="0">
                          <a:solidFill>
                            <a:srgbClr val="FF0000"/>
                          </a:solidFill>
                          <a:effectLst/>
                          <a:latin typeface="+mn-lt"/>
                          <a:ea typeface="+mn-ea"/>
                          <a:cs typeface="+mn-cs"/>
                        </a:rPr>
                        <a:t>Champ </a:t>
                      </a:r>
                      <a:r>
                        <a:rPr lang="fr-FR" sz="900" b="0" kern="1200" dirty="0">
                          <a:solidFill>
                            <a:srgbClr val="FF0000"/>
                          </a:solidFill>
                          <a:effectLst/>
                          <a:latin typeface="+mn-lt"/>
                          <a:ea typeface="+mn-ea"/>
                          <a:cs typeface="+mn-cs"/>
                        </a:rPr>
                        <a:t>d’application E.A.T. </a:t>
                      </a:r>
                    </a:p>
                    <a:p>
                      <a:pPr algn="ctr" fontAlgn="base">
                        <a:lnSpc>
                          <a:spcPct val="107000"/>
                        </a:lnSpc>
                        <a:spcAft>
                          <a:spcPts val="0"/>
                        </a:spcAft>
                      </a:pPr>
                      <a:r>
                        <a:rPr lang="fr-FR" sz="900" b="0" kern="1200" dirty="0">
                          <a:solidFill>
                            <a:srgbClr val="FF0000"/>
                          </a:solidFill>
                          <a:effectLst/>
                          <a:latin typeface="+mn-lt"/>
                          <a:ea typeface="+mn-ea"/>
                          <a:cs typeface="+mn-cs"/>
                        </a:rPr>
                        <a:t>Arrêté d'abrogation : 24/07/2009</a:t>
                      </a:r>
                    </a:p>
                    <a:p>
                      <a:pPr algn="ctr">
                        <a:lnSpc>
                          <a:spcPct val="107000"/>
                        </a:lnSpc>
                        <a:spcAft>
                          <a:spcPts val="800"/>
                        </a:spcAft>
                      </a:pPr>
                      <a:r>
                        <a:rPr lang="fr-FR" sz="900" dirty="0">
                          <a:effectLst/>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80" marR="58480" marT="0" marB="0">
                    <a:cell3D prstMaterial="dkEdge">
                      <a:bevel w="77470" h="12700" prst="softRound"/>
                      <a:lightRig rig="flood" dir="t"/>
                    </a:cell3D>
                    <a:solidFill>
                      <a:schemeClr val="accent3">
                        <a:lumMod val="95000"/>
                      </a:schemeClr>
                    </a:solidFill>
                  </a:tcPr>
                </a:tc>
                <a:extLst>
                  <a:ext uri="{0D108BD9-81ED-4DB2-BD59-A6C34878D82A}">
                    <a16:rowId xmlns:a16="http://schemas.microsoft.com/office/drawing/2014/main" val="10001"/>
                  </a:ext>
                </a:extLst>
              </a:tr>
            </a:tbl>
          </a:graphicData>
        </a:graphic>
      </p:graphicFrame>
      <p:sp>
        <p:nvSpPr>
          <p:cNvPr id="31" name="Organigramme : Joindre 30"/>
          <p:cNvSpPr/>
          <p:nvPr/>
        </p:nvSpPr>
        <p:spPr>
          <a:xfrm>
            <a:off x="2339752" y="4437112"/>
            <a:ext cx="792088" cy="576064"/>
          </a:xfrm>
          <a:prstGeom prst="flowChartCollat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32" name="Organigramme : Joindre 31"/>
          <p:cNvSpPr/>
          <p:nvPr/>
        </p:nvSpPr>
        <p:spPr>
          <a:xfrm>
            <a:off x="7380312" y="2564904"/>
            <a:ext cx="892175" cy="922338"/>
          </a:xfrm>
          <a:prstGeom prst="flowChartCollate">
            <a:avLst/>
          </a:prstGeom>
          <a:no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9475606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re 1"/>
          <p:cNvSpPr txBox="1">
            <a:spLocks/>
          </p:cNvSpPr>
          <p:nvPr/>
        </p:nvSpPr>
        <p:spPr bwMode="auto">
          <a:xfrm>
            <a:off x="843922" y="404664"/>
            <a:ext cx="7772400" cy="1000125"/>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endParaRPr lang="fr-FR" kern="0" dirty="0">
              <a:solidFill>
                <a:srgbClr val="006666"/>
              </a:solidFill>
              <a:effectLst>
                <a:outerShdw blurRad="38100" dist="38100" dir="2700000" algn="tl">
                  <a:srgbClr val="000000"/>
                </a:outerShdw>
              </a:effectLst>
              <a:latin typeface="Verdana"/>
            </a:endParaRPr>
          </a:p>
          <a:p>
            <a:pPr algn="ctr">
              <a:defRPr/>
            </a:pPr>
            <a:endParaRPr lang="fr-FR" kern="0" dirty="0">
              <a:solidFill>
                <a:srgbClr val="006666"/>
              </a:solidFill>
              <a:effectLst>
                <a:outerShdw blurRad="38100" dist="38100" dir="2700000" algn="tl">
                  <a:srgbClr val="000000"/>
                </a:outerShdw>
              </a:effectLst>
              <a:latin typeface="Verdana"/>
            </a:endParaRPr>
          </a:p>
          <a:p>
            <a:pPr algn="ctr">
              <a:defRPr/>
            </a:pPr>
            <a:r>
              <a:rPr lang="fr-FR" b="1" kern="0" dirty="0" smtClean="0">
                <a:solidFill>
                  <a:srgbClr val="006666"/>
                </a:solidFill>
                <a:effectLst>
                  <a:outerShdw blurRad="38100" dist="38100" dir="2700000" algn="tl">
                    <a:srgbClr val="000000"/>
                  </a:outerShdw>
                </a:effectLst>
                <a:latin typeface="Verdana"/>
              </a:rPr>
              <a:t>ÉTAT </a:t>
            </a:r>
            <a:r>
              <a:rPr lang="fr-FR" b="1" kern="0" dirty="0">
                <a:solidFill>
                  <a:srgbClr val="006666"/>
                </a:solidFill>
                <a:effectLst>
                  <a:outerShdw blurRad="38100" dist="38100" dir="2700000" algn="tl">
                    <a:srgbClr val="000000"/>
                  </a:outerShdw>
                </a:effectLst>
                <a:latin typeface="Verdana"/>
              </a:rPr>
              <a:t>DES LIEUX</a:t>
            </a:r>
          </a:p>
          <a:p>
            <a:pPr algn="ctr">
              <a:defRPr/>
            </a:pPr>
            <a:r>
              <a:rPr lang="fr-FR" b="1" kern="0" dirty="0">
                <a:solidFill>
                  <a:srgbClr val="006666"/>
                </a:solidFill>
                <a:effectLst>
                  <a:outerShdw blurRad="38100" dist="38100" dir="2700000" algn="tl">
                    <a:srgbClr val="000000"/>
                  </a:outerShdw>
                </a:effectLst>
                <a:latin typeface="Verdana"/>
              </a:rPr>
              <a:t>AUTRES TITRES ENREGISTRES AU RNCP</a:t>
            </a:r>
          </a:p>
          <a:p>
            <a:pPr algn="ctr">
              <a:defRPr/>
            </a:pPr>
            <a:r>
              <a:rPr lang="fr-FR" kern="0" dirty="0">
                <a:solidFill>
                  <a:srgbClr val="006666"/>
                </a:solidFill>
                <a:effectLst>
                  <a:outerShdw blurRad="38100" dist="38100" dir="2700000" algn="tl">
                    <a:srgbClr val="000000"/>
                  </a:outerShdw>
                </a:effectLst>
                <a:latin typeface="Verdana"/>
              </a:rPr>
              <a:t/>
            </a:r>
            <a:br>
              <a:rPr lang="fr-FR" kern="0" dirty="0">
                <a:solidFill>
                  <a:srgbClr val="006666"/>
                </a:solidFill>
                <a:effectLst>
                  <a:outerShdw blurRad="38100" dist="38100" dir="2700000" algn="tl">
                    <a:srgbClr val="000000"/>
                  </a:outerShdw>
                </a:effectLst>
                <a:latin typeface="Verdana"/>
              </a:rPr>
            </a:br>
            <a:endParaRPr lang="fr-FR" kern="0" dirty="0">
              <a:solidFill>
                <a:srgbClr val="006666"/>
              </a:solidFill>
              <a:effectLst>
                <a:outerShdw blurRad="38100" dist="38100" dir="2700000" algn="tl">
                  <a:srgbClr val="000000"/>
                </a:outerShdw>
              </a:effectLst>
              <a:latin typeface="Verdana"/>
            </a:endParaRPr>
          </a:p>
        </p:txBody>
      </p:sp>
      <p:graphicFrame>
        <p:nvGraphicFramePr>
          <p:cNvPr id="5" name="Tableau 4"/>
          <p:cNvGraphicFramePr>
            <a:graphicFrameLocks noGrp="1"/>
          </p:cNvGraphicFramePr>
          <p:nvPr>
            <p:extLst>
              <p:ext uri="{D42A27DB-BD31-4B8C-83A1-F6EECF244321}">
                <p14:modId xmlns:p14="http://schemas.microsoft.com/office/powerpoint/2010/main" val="3320620613"/>
              </p:ext>
            </p:extLst>
          </p:nvPr>
        </p:nvGraphicFramePr>
        <p:xfrm>
          <a:off x="843922" y="1700808"/>
          <a:ext cx="7772400" cy="3816424"/>
        </p:xfrm>
        <a:graphic>
          <a:graphicData uri="http://schemas.openxmlformats.org/drawingml/2006/table">
            <a:tbl>
              <a:tblPr firstRow="1" firstCol="1" bandRow="1"/>
              <a:tblGrid>
                <a:gridCol w="1842681">
                  <a:extLst>
                    <a:ext uri="{9D8B030D-6E8A-4147-A177-3AD203B41FA5}">
                      <a16:colId xmlns:a16="http://schemas.microsoft.com/office/drawing/2014/main" val="20000"/>
                    </a:ext>
                  </a:extLst>
                </a:gridCol>
                <a:gridCol w="5929719">
                  <a:extLst>
                    <a:ext uri="{9D8B030D-6E8A-4147-A177-3AD203B41FA5}">
                      <a16:colId xmlns:a16="http://schemas.microsoft.com/office/drawing/2014/main" val="20001"/>
                    </a:ext>
                  </a:extLst>
                </a:gridCol>
              </a:tblGrid>
              <a:tr h="1526569">
                <a:tc>
                  <a:txBody>
                    <a:bodyPr/>
                    <a:lstStyle/>
                    <a:p>
                      <a:pPr>
                        <a:lnSpc>
                          <a:spcPct val="107000"/>
                        </a:lnSpc>
                        <a:spcAft>
                          <a:spcPts val="800"/>
                        </a:spcAft>
                      </a:pPr>
                      <a:r>
                        <a:rPr lang="fr-FR" sz="2000" b="1" u="none" dirty="0">
                          <a:solidFill>
                            <a:srgbClr val="FF0000"/>
                          </a:solidFill>
                          <a:effectLst/>
                          <a:latin typeface="+mn-lt"/>
                          <a:ea typeface="Times New Roman" panose="02020603050405020304" pitchFamily="18" charset="0"/>
                          <a:cs typeface="Arial" panose="020B0604020202020204" pitchFamily="34" charset="0"/>
                        </a:rPr>
                        <a:t>Niveau V</a:t>
                      </a:r>
                      <a:endParaRPr lang="fr-FR" sz="2000" b="1" u="none"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342900" algn="l" defTabSz="914400" rtl="0" eaLnBrk="1" latinLnBrk="0" hangingPunct="1">
                        <a:lnSpc>
                          <a:spcPct val="107000"/>
                        </a:lnSpc>
                        <a:spcBef>
                          <a:spcPts val="600"/>
                        </a:spcBef>
                        <a:spcAft>
                          <a:spcPts val="0"/>
                        </a:spcAft>
                        <a:buFont typeface="Wingdings" panose="05000000000000000000" pitchFamily="2" charset="2"/>
                        <a:buChar char=""/>
                      </a:pPr>
                      <a:r>
                        <a:rPr lang="fr-FR" sz="1800" b="1" kern="1200" dirty="0">
                          <a:solidFill>
                            <a:srgbClr val="002060"/>
                          </a:solidFill>
                          <a:effectLst/>
                          <a:latin typeface="+mn-lt"/>
                          <a:ea typeface="+mn-ea"/>
                          <a:cs typeface="+mn-cs"/>
                        </a:rPr>
                        <a:t>Titre professionnel agent(e) polyvalent(e) de pressing du Ministère chargé de l’Emploi </a:t>
                      </a:r>
                      <a:r>
                        <a:rPr lang="fr-FR" sz="1200" b="1" kern="1200" dirty="0">
                          <a:solidFill>
                            <a:srgbClr val="FF0000"/>
                          </a:solidFill>
                          <a:effectLst/>
                          <a:latin typeface="+mn-lt"/>
                          <a:ea typeface="+mn-ea"/>
                          <a:cs typeface="+mn-cs"/>
                        </a:rPr>
                        <a:t>– Arrêté du 22/12/2003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9855">
                <a:tc>
                  <a:txBody>
                    <a:bodyPr/>
                    <a:lstStyle/>
                    <a:p>
                      <a:pPr>
                        <a:lnSpc>
                          <a:spcPct val="107000"/>
                        </a:lnSpc>
                        <a:spcAft>
                          <a:spcPts val="800"/>
                        </a:spcAft>
                      </a:pPr>
                      <a:r>
                        <a:rPr lang="fr-FR" sz="2000" b="1" u="none" dirty="0">
                          <a:solidFill>
                            <a:srgbClr val="FF0000"/>
                          </a:solidFill>
                          <a:effectLst/>
                          <a:latin typeface="+mn-lt"/>
                          <a:ea typeface="Times New Roman" panose="02020603050405020304" pitchFamily="18" charset="0"/>
                          <a:cs typeface="Arial" panose="020B0604020202020204" pitchFamily="34" charset="0"/>
                        </a:rPr>
                        <a:t>Niveau III</a:t>
                      </a:r>
                      <a:endParaRPr lang="fr-FR" sz="2000" u="none"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342900" algn="l" defTabSz="914400" rtl="0" eaLnBrk="1" latinLnBrk="0" hangingPunct="1">
                        <a:lnSpc>
                          <a:spcPct val="107000"/>
                        </a:lnSpc>
                        <a:spcBef>
                          <a:spcPts val="600"/>
                        </a:spcBef>
                        <a:spcAft>
                          <a:spcPts val="0"/>
                        </a:spcAft>
                        <a:buFont typeface="Wingdings" panose="05000000000000000000" pitchFamily="2" charset="2"/>
                        <a:buChar char=""/>
                      </a:pPr>
                      <a:r>
                        <a:rPr lang="fr-FR" sz="1800" b="1" kern="1200" dirty="0">
                          <a:solidFill>
                            <a:srgbClr val="002060"/>
                          </a:solidFill>
                          <a:effectLst/>
                          <a:latin typeface="+mn-lt"/>
                          <a:ea typeface="+mn-ea"/>
                          <a:cs typeface="+mn-cs"/>
                        </a:rPr>
                        <a:t>Gestionnaire de la fonction linge en établissement de santé délivré par la CCI des Vosges - </a:t>
                      </a:r>
                      <a:r>
                        <a:rPr lang="fr-FR" sz="1200" b="1" kern="1200" dirty="0">
                          <a:solidFill>
                            <a:srgbClr val="FF0000"/>
                          </a:solidFill>
                          <a:effectLst/>
                          <a:latin typeface="+mn-lt"/>
                          <a:ea typeface="+mn-ea"/>
                          <a:cs typeface="+mn-cs"/>
                        </a:rPr>
                        <a:t>Arrêté du 11/03/2005 </a:t>
                      </a:r>
                      <a:r>
                        <a:rPr lang="fr-FR" sz="1800" b="1" kern="1200" dirty="0">
                          <a:solidFill>
                            <a:srgbClr val="002060"/>
                          </a:solidFill>
                          <a:effectLst/>
                          <a:latin typeface="+mn-lt"/>
                          <a:ea typeface="+mn-ea"/>
                          <a:cs typeface="+mn-cs"/>
                        </a:rPr>
                        <a:t>(enregistrement pour 3 ans au niveau III)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93287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714375" y="1122624"/>
            <a:ext cx="7772400" cy="785812"/>
          </a:xfrm>
          <a:prstGeom prst="rect">
            <a:avLst/>
          </a:prstGeom>
          <a:noFill/>
          <a:ln w="9525">
            <a:noFill/>
            <a:miter lim="800000"/>
            <a:headEnd/>
            <a:tailEnd/>
          </a:ln>
          <a:effectLst/>
        </p:spPr>
        <p:txBody>
          <a:bodyPr anchor="ctr">
            <a:normAutofit/>
          </a:bodyPr>
          <a:lstStyle/>
          <a:p>
            <a:pPr algn="ctr">
              <a:defRPr/>
            </a:pPr>
            <a:endParaRPr lang="fr-FR" kern="0">
              <a:solidFill>
                <a:srgbClr val="0000CC"/>
              </a:solidFill>
              <a:effectLst>
                <a:outerShdw blurRad="38100" dist="38100" dir="2700000" algn="tl">
                  <a:srgbClr val="000000"/>
                </a:outerShdw>
              </a:effectLst>
              <a:latin typeface="Arial"/>
            </a:endParaRPr>
          </a:p>
        </p:txBody>
      </p:sp>
      <p:graphicFrame>
        <p:nvGraphicFramePr>
          <p:cNvPr id="12" name="Tableau 11"/>
          <p:cNvGraphicFramePr>
            <a:graphicFrameLocks noGrp="1"/>
          </p:cNvGraphicFramePr>
          <p:nvPr>
            <p:extLst>
              <p:ext uri="{D42A27DB-BD31-4B8C-83A1-F6EECF244321}">
                <p14:modId xmlns:p14="http://schemas.microsoft.com/office/powerpoint/2010/main" val="1202681309"/>
              </p:ext>
            </p:extLst>
          </p:nvPr>
        </p:nvGraphicFramePr>
        <p:xfrm>
          <a:off x="271462" y="871152"/>
          <a:ext cx="8215313" cy="251472"/>
        </p:xfrm>
        <a:graphic>
          <a:graphicData uri="http://schemas.openxmlformats.org/drawingml/2006/table">
            <a:tbl>
              <a:tblPr/>
              <a:tblGrid>
                <a:gridCol w="8215313">
                  <a:extLst>
                    <a:ext uri="{9D8B030D-6E8A-4147-A177-3AD203B41FA5}">
                      <a16:colId xmlns:a16="http://schemas.microsoft.com/office/drawing/2014/main" val="20000"/>
                    </a:ext>
                  </a:extLst>
                </a:gridCol>
              </a:tblGrid>
              <a:tr h="198438">
                <a:tc>
                  <a:txBody>
                    <a:bodyPr/>
                    <a:lstStyle/>
                    <a:p>
                      <a:pPr algn="l" fontAlgn="b"/>
                      <a:r>
                        <a:rPr lang="fr-FR" sz="1600" b="1" i="0" u="none" strike="noStrike" dirty="0">
                          <a:solidFill>
                            <a:srgbClr val="006666"/>
                          </a:solidFill>
                          <a:latin typeface="+mj-lt"/>
                        </a:rPr>
                        <a:t>Effectifs </a:t>
                      </a:r>
                      <a:r>
                        <a:rPr lang="fr-FR" sz="1600" b="1" i="0" u="none" strike="noStrike" dirty="0" smtClean="0">
                          <a:solidFill>
                            <a:srgbClr val="006666"/>
                          </a:solidFill>
                          <a:latin typeface="+mj-lt"/>
                        </a:rPr>
                        <a:t>scolaires,  </a:t>
                      </a:r>
                      <a:r>
                        <a:rPr lang="fr-FR" sz="1600" b="1" i="0" u="none" strike="noStrike" dirty="0">
                          <a:solidFill>
                            <a:srgbClr val="006666"/>
                          </a:solidFill>
                          <a:latin typeface="+mj-lt"/>
                        </a:rPr>
                        <a:t>France métropolitaine + DOM</a:t>
                      </a:r>
                    </a:p>
                  </a:txBody>
                  <a:tcPr marL="7620" marR="7620" marT="7632" marB="0" anchor="b">
                    <a:lnL>
                      <a:noFill/>
                    </a:lnL>
                    <a:lnR>
                      <a:noFill/>
                    </a:lnR>
                    <a:lnT>
                      <a:noFill/>
                    </a:lnT>
                    <a:lnB>
                      <a:noFill/>
                    </a:lnB>
                    <a:solidFill>
                      <a:srgbClr val="CCCCFF"/>
                    </a:solidFill>
                  </a:tcPr>
                </a:tc>
                <a:extLst>
                  <a:ext uri="{0D108BD9-81ED-4DB2-BD59-A6C34878D82A}">
                    <a16:rowId xmlns:a16="http://schemas.microsoft.com/office/drawing/2014/main" val="10000"/>
                  </a:ext>
                </a:extLst>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1630046293"/>
              </p:ext>
            </p:extLst>
          </p:nvPr>
        </p:nvGraphicFramePr>
        <p:xfrm>
          <a:off x="179511" y="1157242"/>
          <a:ext cx="8656283" cy="2104108"/>
        </p:xfrm>
        <a:graphic>
          <a:graphicData uri="http://schemas.openxmlformats.org/drawingml/2006/table">
            <a:tbl>
              <a:tblPr firstRow="1" firstCol="1" bandRow="1">
                <a:tableStyleId>{5C22544A-7EE6-4342-B048-85BDC9FD1C3A}</a:tableStyleId>
              </a:tblPr>
              <a:tblGrid>
                <a:gridCol w="839942">
                  <a:extLst>
                    <a:ext uri="{9D8B030D-6E8A-4147-A177-3AD203B41FA5}">
                      <a16:colId xmlns:a16="http://schemas.microsoft.com/office/drawing/2014/main" val="20000"/>
                    </a:ext>
                  </a:extLst>
                </a:gridCol>
                <a:gridCol w="1370423">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875262">
                  <a:extLst>
                    <a:ext uri="{9D8B030D-6E8A-4147-A177-3AD203B41FA5}">
                      <a16:colId xmlns:a16="http://schemas.microsoft.com/office/drawing/2014/main" val="20006"/>
                    </a:ext>
                  </a:extLst>
                </a:gridCol>
                <a:gridCol w="890136">
                  <a:extLst>
                    <a:ext uri="{9D8B030D-6E8A-4147-A177-3AD203B41FA5}">
                      <a16:colId xmlns:a16="http://schemas.microsoft.com/office/drawing/2014/main" val="20007"/>
                    </a:ext>
                  </a:extLst>
                </a:gridCol>
              </a:tblGrid>
              <a:tr h="1026149">
                <a:tc>
                  <a:txBody>
                    <a:bodyPr/>
                    <a:lstStyle/>
                    <a:p>
                      <a:pPr algn="ctr">
                        <a:lnSpc>
                          <a:spcPct val="107000"/>
                        </a:lnSpc>
                        <a:spcAft>
                          <a:spcPts val="0"/>
                        </a:spcAft>
                      </a:pPr>
                      <a:r>
                        <a:rPr lang="fr-FR" sz="1050" b="1" dirty="0">
                          <a:solidFill>
                            <a:srgbClr val="0070C0"/>
                          </a:solidFill>
                          <a:effectLst/>
                        </a:rPr>
                        <a:t>Année scolaire</a:t>
                      </a:r>
                      <a:endParaRPr lang="fr-FR" sz="105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fr-FR" sz="1050" b="1" dirty="0">
                          <a:solidFill>
                            <a:srgbClr val="0070C0"/>
                          </a:solidFill>
                          <a:effectLst/>
                        </a:rPr>
                        <a:t>BACPRO METIERS PRESSING BLANCHISSERIE</a:t>
                      </a:r>
                      <a:endParaRPr lang="fr-FR" sz="105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fr-FR" sz="1050" b="1" dirty="0">
                          <a:solidFill>
                            <a:srgbClr val="0070C0"/>
                          </a:solidFill>
                          <a:effectLst/>
                        </a:rPr>
                        <a:t>BP   MAINT.ARTICLES TEXTILES:PRESSING</a:t>
                      </a:r>
                      <a:endParaRPr lang="fr-FR" sz="105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fr-FR" sz="1050" b="1" dirty="0">
                          <a:solidFill>
                            <a:srgbClr val="0070C0"/>
                          </a:solidFill>
                          <a:effectLst/>
                        </a:rPr>
                        <a:t>CAP ENTRET.ARTICL.TEXTIL.ENTREP.INDUS</a:t>
                      </a:r>
                      <a:endParaRPr lang="fr-FR" sz="105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lnSpc>
                          <a:spcPct val="107000"/>
                        </a:lnSpc>
                        <a:spcAft>
                          <a:spcPts val="0"/>
                        </a:spcAft>
                      </a:pPr>
                      <a:r>
                        <a:rPr lang="fr-FR" sz="1050" b="1" dirty="0">
                          <a:solidFill>
                            <a:srgbClr val="0070C0"/>
                          </a:solidFill>
                          <a:effectLst/>
                        </a:rPr>
                        <a:t>CAP METIER DU PRESSING</a:t>
                      </a:r>
                      <a:endParaRPr lang="fr-FR" sz="105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gridSpan="2">
                  <a:txBody>
                    <a:bodyPr/>
                    <a:lstStyle/>
                    <a:p>
                      <a:pPr algn="ctr">
                        <a:lnSpc>
                          <a:spcPct val="107000"/>
                        </a:lnSpc>
                        <a:spcAft>
                          <a:spcPts val="0"/>
                        </a:spcAft>
                      </a:pPr>
                      <a:r>
                        <a:rPr lang="fr-FR" sz="1050" b="1" dirty="0">
                          <a:solidFill>
                            <a:srgbClr val="0070C0"/>
                          </a:solidFill>
                          <a:effectLst/>
                        </a:rPr>
                        <a:t>CAP METIERS DE LA BLANCHISSERIE</a:t>
                      </a:r>
                      <a:endParaRPr lang="fr-FR" sz="105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extLst>
                  <a:ext uri="{0D108BD9-81ED-4DB2-BD59-A6C34878D82A}">
                    <a16:rowId xmlns:a16="http://schemas.microsoft.com/office/drawing/2014/main" val="10000"/>
                  </a:ext>
                </a:extLst>
              </a:tr>
              <a:tr h="295628">
                <a:tc>
                  <a:txBody>
                    <a:bodyPr/>
                    <a:lstStyle/>
                    <a:p>
                      <a:pPr marL="0" algn="ctr" defTabSz="914400" rtl="0" eaLnBrk="1" latinLnBrk="0" hangingPunct="1">
                        <a:lnSpc>
                          <a:spcPct val="107000"/>
                        </a:lnSpc>
                        <a:spcAft>
                          <a:spcPts val="0"/>
                        </a:spcAft>
                      </a:pPr>
                      <a:r>
                        <a:rPr lang="fr-FR" sz="1050" b="1" kern="1200" dirty="0">
                          <a:solidFill>
                            <a:srgbClr val="0070C0"/>
                          </a:solidFill>
                          <a:effectLst/>
                          <a:latin typeface="+mn-lt"/>
                          <a:ea typeface="+mn-ea"/>
                          <a:cs typeface="+mn-cs"/>
                        </a:rPr>
                        <a:t> </a:t>
                      </a: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fr-FR" sz="900" b="1" dirty="0">
                          <a:solidFill>
                            <a:srgbClr val="FF0000"/>
                          </a:solidFill>
                          <a:effectLst/>
                        </a:rPr>
                        <a:t>Scolaires</a:t>
                      </a:r>
                      <a:endParaRPr lang="fr-FR"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FF0000"/>
                          </a:solidFill>
                          <a:effectLst/>
                        </a:rPr>
                        <a:t>Apprentis</a:t>
                      </a:r>
                      <a:endParaRPr lang="fr-FR"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FF0000"/>
                          </a:solidFill>
                          <a:effectLst/>
                        </a:rPr>
                        <a:t>Scolaires</a:t>
                      </a:r>
                      <a:endParaRPr lang="fr-FR"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FF0000"/>
                          </a:solidFill>
                          <a:effectLst/>
                        </a:rPr>
                        <a:t>Apprentis</a:t>
                      </a:r>
                      <a:endParaRPr lang="fr-FR"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FF0000"/>
                          </a:solidFill>
                          <a:effectLst/>
                        </a:rPr>
                        <a:t>Scolaires</a:t>
                      </a:r>
                      <a:endParaRPr lang="fr-FR"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FF0000"/>
                          </a:solidFill>
                          <a:effectLst/>
                        </a:rPr>
                        <a:t>Apprentis</a:t>
                      </a:r>
                      <a:endParaRPr lang="fr-FR"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FF0000"/>
                          </a:solidFill>
                          <a:effectLst/>
                        </a:rPr>
                        <a:t>Scolaires</a:t>
                      </a:r>
                      <a:endParaRPr lang="fr-FR"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0777">
                <a:tc>
                  <a:txBody>
                    <a:bodyPr/>
                    <a:lstStyle/>
                    <a:p>
                      <a:pPr marL="0" algn="ctr" defTabSz="914400" rtl="0" eaLnBrk="1" latinLnBrk="0" hangingPunct="1">
                        <a:lnSpc>
                          <a:spcPct val="107000"/>
                        </a:lnSpc>
                        <a:spcAft>
                          <a:spcPts val="0"/>
                        </a:spcAft>
                      </a:pPr>
                      <a:r>
                        <a:rPr lang="fr-FR" sz="1050" b="1" kern="1200" dirty="0">
                          <a:solidFill>
                            <a:srgbClr val="0070C0"/>
                          </a:solidFill>
                          <a:effectLst/>
                          <a:latin typeface="+mn-lt"/>
                          <a:ea typeface="+mn-ea"/>
                          <a:cs typeface="+mn-cs"/>
                        </a:rPr>
                        <a:t>2009-10</a:t>
                      </a: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fr-FR" sz="900" b="1" dirty="0">
                          <a:solidFill>
                            <a:srgbClr val="0070C0"/>
                          </a:solidFill>
                          <a:effectLst/>
                        </a:rPr>
                        <a:t>107</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5</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105</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smtClean="0">
                          <a:solidFill>
                            <a:srgbClr val="0070C0"/>
                          </a:solidFill>
                          <a:effectLst/>
                        </a:rPr>
                        <a:t>87</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793</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a:solidFill>
                            <a:srgbClr val="0070C0"/>
                          </a:solidFill>
                          <a:effectLst/>
                        </a:rPr>
                        <a:t> </a:t>
                      </a:r>
                      <a:endParaRPr lang="fr-FR" sz="9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 </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0777">
                <a:tc>
                  <a:txBody>
                    <a:bodyPr/>
                    <a:lstStyle/>
                    <a:p>
                      <a:pPr marL="0" algn="ctr" defTabSz="914400" rtl="0" eaLnBrk="1" latinLnBrk="0" hangingPunct="1">
                        <a:lnSpc>
                          <a:spcPct val="107000"/>
                        </a:lnSpc>
                        <a:spcAft>
                          <a:spcPts val="0"/>
                        </a:spcAft>
                      </a:pPr>
                      <a:r>
                        <a:rPr lang="fr-FR" sz="1050" b="1" kern="1200" dirty="0">
                          <a:solidFill>
                            <a:srgbClr val="0070C0"/>
                          </a:solidFill>
                          <a:effectLst/>
                          <a:latin typeface="+mn-lt"/>
                          <a:ea typeface="+mn-ea"/>
                          <a:cs typeface="+mn-cs"/>
                        </a:rPr>
                        <a:t>2015-16</a:t>
                      </a: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fr-FR" sz="900" b="1" dirty="0">
                          <a:solidFill>
                            <a:srgbClr val="0070C0"/>
                          </a:solidFill>
                          <a:effectLst/>
                        </a:rPr>
                        <a:t>123</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21</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 </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smtClean="0">
                          <a:solidFill>
                            <a:srgbClr val="0070C0"/>
                          </a:solidFill>
                          <a:effectLst/>
                        </a:rPr>
                        <a:t>55</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480</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3</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105</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0777">
                <a:tc>
                  <a:txBody>
                    <a:bodyPr/>
                    <a:lstStyle/>
                    <a:p>
                      <a:pPr marL="0" algn="ctr" defTabSz="914400" rtl="0" eaLnBrk="1" latinLnBrk="0" hangingPunct="1">
                        <a:lnSpc>
                          <a:spcPct val="107000"/>
                        </a:lnSpc>
                        <a:spcAft>
                          <a:spcPts val="0"/>
                        </a:spcAft>
                      </a:pPr>
                      <a:r>
                        <a:rPr lang="fr-FR" sz="1050" b="1" kern="1200" dirty="0">
                          <a:solidFill>
                            <a:srgbClr val="0070C0"/>
                          </a:solidFill>
                          <a:effectLst/>
                          <a:latin typeface="+mn-lt"/>
                          <a:ea typeface="+mn-ea"/>
                          <a:cs typeface="+mn-cs"/>
                        </a:rPr>
                        <a:t>2016-17</a:t>
                      </a: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fr-FR" sz="900" b="1">
                          <a:solidFill>
                            <a:srgbClr val="0070C0"/>
                          </a:solidFill>
                          <a:effectLst/>
                        </a:rPr>
                        <a:t>109</a:t>
                      </a:r>
                      <a:endParaRPr lang="fr-FR" sz="9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 </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 </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 </a:t>
                      </a:r>
                      <a:r>
                        <a:rPr lang="fr-FR" sz="900" b="1" dirty="0" smtClean="0">
                          <a:solidFill>
                            <a:srgbClr val="0070C0"/>
                          </a:solidFill>
                          <a:effectLst/>
                        </a:rPr>
                        <a:t>8</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475</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 </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900" b="1" dirty="0">
                          <a:solidFill>
                            <a:srgbClr val="0070C0"/>
                          </a:solidFill>
                          <a:effectLst/>
                        </a:rPr>
                        <a:t>114</a:t>
                      </a:r>
                      <a:endParaRPr lang="fr-FR" sz="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93" marR="349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3" name="Titre 1"/>
          <p:cNvSpPr txBox="1">
            <a:spLocks/>
          </p:cNvSpPr>
          <p:nvPr/>
        </p:nvSpPr>
        <p:spPr bwMode="auto">
          <a:xfrm>
            <a:off x="419831" y="69462"/>
            <a:ext cx="7772400" cy="551226"/>
          </a:xfrm>
          <a:prstGeom prst="rect">
            <a:avLst/>
          </a:prstGeom>
          <a:solidFill>
            <a:srgbClr val="CCCCFF"/>
          </a:solidFill>
          <a:ln w="9525">
            <a:noFill/>
            <a:miter lim="800000"/>
            <a:headEnd/>
            <a:tailEnd/>
          </a:ln>
          <a:effectLst>
            <a:innerShdw blurRad="63500" dist="50800" dir="18900000">
              <a:prstClr val="black">
                <a:alpha val="50000"/>
              </a:prstClr>
            </a:innerShdw>
          </a:effectLst>
        </p:spPr>
        <p:txBody>
          <a:bodyPr anchor="ctr"/>
          <a:lstStyle/>
          <a:p>
            <a:pPr algn="ctr">
              <a:defRPr/>
            </a:pPr>
            <a:endParaRPr lang="fr-FR" kern="0" dirty="0">
              <a:solidFill>
                <a:srgbClr val="006666"/>
              </a:solidFill>
              <a:effectLst>
                <a:outerShdw blurRad="38100" dist="38100" dir="2700000" algn="tl">
                  <a:srgbClr val="000000"/>
                </a:outerShdw>
              </a:effectLst>
              <a:latin typeface="Verdana"/>
            </a:endParaRPr>
          </a:p>
          <a:p>
            <a:pPr algn="ctr">
              <a:defRPr/>
            </a:pPr>
            <a:endParaRPr lang="fr-FR" kern="0" dirty="0">
              <a:solidFill>
                <a:srgbClr val="006666"/>
              </a:solidFill>
              <a:effectLst>
                <a:outerShdw blurRad="38100" dist="38100" dir="2700000" algn="tl">
                  <a:srgbClr val="000000"/>
                </a:outerShdw>
              </a:effectLst>
              <a:latin typeface="Verdana"/>
            </a:endParaRPr>
          </a:p>
          <a:p>
            <a:pPr algn="ctr">
              <a:defRPr/>
            </a:pPr>
            <a:r>
              <a:rPr lang="fr-FR" sz="2000" b="1" kern="0" dirty="0" smtClean="0">
                <a:solidFill>
                  <a:srgbClr val="006666"/>
                </a:solidFill>
                <a:effectLst>
                  <a:outerShdw blurRad="38100" dist="38100" dir="2700000" algn="tl">
                    <a:srgbClr val="000000"/>
                  </a:outerShdw>
                </a:effectLst>
                <a:latin typeface="Verdana"/>
              </a:rPr>
              <a:t>ÉTAT </a:t>
            </a:r>
            <a:r>
              <a:rPr lang="fr-FR" sz="2000" b="1" kern="0" dirty="0">
                <a:solidFill>
                  <a:srgbClr val="006666"/>
                </a:solidFill>
                <a:effectLst>
                  <a:outerShdw blurRad="38100" dist="38100" dir="2700000" algn="tl">
                    <a:srgbClr val="000000"/>
                  </a:outerShdw>
                </a:effectLst>
                <a:latin typeface="Verdana"/>
              </a:rPr>
              <a:t>DES LIEUX : LES EFFECTIFS</a:t>
            </a:r>
          </a:p>
          <a:p>
            <a:pPr algn="ctr">
              <a:defRPr/>
            </a:pPr>
            <a:r>
              <a:rPr lang="fr-FR" kern="0" dirty="0">
                <a:solidFill>
                  <a:srgbClr val="006666"/>
                </a:solidFill>
                <a:effectLst>
                  <a:outerShdw blurRad="38100" dist="38100" dir="2700000" algn="tl">
                    <a:srgbClr val="000000"/>
                  </a:outerShdw>
                </a:effectLst>
                <a:latin typeface="Verdana"/>
              </a:rPr>
              <a:t/>
            </a:r>
            <a:br>
              <a:rPr lang="fr-FR" kern="0" dirty="0">
                <a:solidFill>
                  <a:srgbClr val="006666"/>
                </a:solidFill>
                <a:effectLst>
                  <a:outerShdw blurRad="38100" dist="38100" dir="2700000" algn="tl">
                    <a:srgbClr val="000000"/>
                  </a:outerShdw>
                </a:effectLst>
                <a:latin typeface="Verdana"/>
              </a:rPr>
            </a:br>
            <a:endParaRPr lang="fr-FR" kern="0" dirty="0">
              <a:solidFill>
                <a:srgbClr val="006666"/>
              </a:solidFill>
              <a:effectLst>
                <a:outerShdw blurRad="38100" dist="38100" dir="2700000" algn="tl">
                  <a:srgbClr val="000000"/>
                </a:outerShdw>
              </a:effectLst>
              <a:latin typeface="Verdana"/>
            </a:endParaRPr>
          </a:p>
        </p:txBody>
      </p:sp>
      <p:graphicFrame>
        <p:nvGraphicFramePr>
          <p:cNvPr id="4" name="Tableau 3"/>
          <p:cNvGraphicFramePr>
            <a:graphicFrameLocks noGrp="1"/>
          </p:cNvGraphicFramePr>
          <p:nvPr>
            <p:extLst>
              <p:ext uri="{D42A27DB-BD31-4B8C-83A1-F6EECF244321}">
                <p14:modId xmlns:p14="http://schemas.microsoft.com/office/powerpoint/2010/main" val="4179314202"/>
              </p:ext>
            </p:extLst>
          </p:nvPr>
        </p:nvGraphicFramePr>
        <p:xfrm>
          <a:off x="271460" y="4093583"/>
          <a:ext cx="8564334" cy="1979638"/>
        </p:xfrm>
        <a:graphic>
          <a:graphicData uri="http://schemas.openxmlformats.org/drawingml/2006/table">
            <a:tbl>
              <a:tblPr firstRow="1" firstCol="1" bandRow="1">
                <a:tableStyleId>{E8B1032C-EA38-4F05-BA0D-38AFFFC7BED3}</a:tableStyleId>
              </a:tblPr>
              <a:tblGrid>
                <a:gridCol w="3337383">
                  <a:extLst>
                    <a:ext uri="{9D8B030D-6E8A-4147-A177-3AD203B41FA5}">
                      <a16:colId xmlns:a16="http://schemas.microsoft.com/office/drawing/2014/main" val="20000"/>
                    </a:ext>
                  </a:extLst>
                </a:gridCol>
                <a:gridCol w="1034988">
                  <a:extLst>
                    <a:ext uri="{9D8B030D-6E8A-4147-A177-3AD203B41FA5}">
                      <a16:colId xmlns:a16="http://schemas.microsoft.com/office/drawing/2014/main" val="20001"/>
                    </a:ext>
                  </a:extLst>
                </a:gridCol>
                <a:gridCol w="1034988">
                  <a:extLst>
                    <a:ext uri="{9D8B030D-6E8A-4147-A177-3AD203B41FA5}">
                      <a16:colId xmlns:a16="http://schemas.microsoft.com/office/drawing/2014/main" val="20002"/>
                    </a:ext>
                  </a:extLst>
                </a:gridCol>
                <a:gridCol w="1034988">
                  <a:extLst>
                    <a:ext uri="{9D8B030D-6E8A-4147-A177-3AD203B41FA5}">
                      <a16:colId xmlns:a16="http://schemas.microsoft.com/office/drawing/2014/main" val="20003"/>
                    </a:ext>
                  </a:extLst>
                </a:gridCol>
                <a:gridCol w="1034988">
                  <a:extLst>
                    <a:ext uri="{9D8B030D-6E8A-4147-A177-3AD203B41FA5}">
                      <a16:colId xmlns:a16="http://schemas.microsoft.com/office/drawing/2014/main" val="20004"/>
                    </a:ext>
                  </a:extLst>
                </a:gridCol>
                <a:gridCol w="909840">
                  <a:extLst>
                    <a:ext uri="{9D8B030D-6E8A-4147-A177-3AD203B41FA5}">
                      <a16:colId xmlns:a16="http://schemas.microsoft.com/office/drawing/2014/main" val="20005"/>
                    </a:ext>
                  </a:extLst>
                </a:gridCol>
                <a:gridCol w="177159">
                  <a:extLst>
                    <a:ext uri="{9D8B030D-6E8A-4147-A177-3AD203B41FA5}">
                      <a16:colId xmlns:a16="http://schemas.microsoft.com/office/drawing/2014/main" val="20006"/>
                    </a:ext>
                  </a:extLst>
                </a:gridCol>
              </a:tblGrid>
              <a:tr h="174439">
                <a:tc rowSpan="2">
                  <a:txBody>
                    <a:bodyPr/>
                    <a:lstStyle/>
                    <a:p>
                      <a:pPr>
                        <a:lnSpc>
                          <a:spcPct val="107000"/>
                        </a:lnSpc>
                        <a:spcAft>
                          <a:spcPts val="800"/>
                        </a:spcAft>
                      </a:pPr>
                      <a:r>
                        <a:rPr lang="fr-FR" sz="1000" dirty="0">
                          <a:effectLst/>
                        </a:rPr>
                        <a:t> Organisme de formation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800"/>
                        </a:spcAft>
                      </a:pPr>
                      <a:r>
                        <a:rPr lang="fr-FR" sz="1000">
                          <a:effectLst/>
                        </a:rPr>
                        <a:t>2016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ctr">
                        <a:lnSpc>
                          <a:spcPct val="107000"/>
                        </a:lnSpc>
                        <a:spcAft>
                          <a:spcPts val="800"/>
                        </a:spcAft>
                      </a:pPr>
                      <a:r>
                        <a:rPr lang="fr-FR" sz="1000">
                          <a:effectLst/>
                        </a:rPr>
                        <a:t>2017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ctr">
                        <a:lnSpc>
                          <a:spcPct val="107000"/>
                        </a:lnSpc>
                        <a:spcAft>
                          <a:spcPts val="800"/>
                        </a:spcAft>
                      </a:pPr>
                      <a:r>
                        <a:rPr lang="fr-FR" sz="1000">
                          <a:effectLst/>
                        </a:rPr>
                        <a:t>2018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10000"/>
                  </a:ext>
                </a:extLst>
              </a:tr>
              <a:tr h="703432">
                <a:tc vMerge="1">
                  <a:txBody>
                    <a:bodyPr/>
                    <a:lstStyle/>
                    <a:p>
                      <a:endParaRPr lang="fr-FR"/>
                    </a:p>
                  </a:txBody>
                  <a:tcPr/>
                </a:tc>
                <a:tc>
                  <a:txBody>
                    <a:bodyPr/>
                    <a:lstStyle/>
                    <a:p>
                      <a:pPr algn="ctr">
                        <a:lnSpc>
                          <a:spcPct val="107000"/>
                        </a:lnSpc>
                        <a:spcAft>
                          <a:spcPts val="800"/>
                        </a:spcAft>
                      </a:pPr>
                      <a:r>
                        <a:rPr lang="fr-FR" sz="1000" b="1" dirty="0">
                          <a:effectLst/>
                        </a:rPr>
                        <a:t>Effectifs</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000" b="1" dirty="0">
                          <a:effectLst/>
                        </a:rPr>
                        <a:t>Taux de réussite</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000" b="1" dirty="0">
                          <a:effectLst/>
                        </a:rPr>
                        <a:t>Effectifs</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000" b="1" dirty="0">
                          <a:effectLst/>
                        </a:rPr>
                        <a:t>Taux de réussite</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000" b="1" dirty="0">
                          <a:effectLst/>
                        </a:rPr>
                        <a:t>Effectifs    (inscrits)</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0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74439">
                <a:tc>
                  <a:txBody>
                    <a:bodyPr/>
                    <a:lstStyle/>
                    <a:p>
                      <a:pPr>
                        <a:lnSpc>
                          <a:spcPct val="107000"/>
                        </a:lnSpc>
                        <a:spcAft>
                          <a:spcPts val="800"/>
                        </a:spcAft>
                      </a:pPr>
                      <a:r>
                        <a:rPr lang="fr-FR" sz="1000">
                          <a:effectLst/>
                        </a:rPr>
                        <a:t>CCI des Vosges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a:solidFill>
                            <a:srgbClr val="0070C0"/>
                          </a:solidFill>
                          <a:effectLst/>
                          <a:latin typeface="+mn-lt"/>
                          <a:ea typeface="+mn-ea"/>
                          <a:cs typeface="+mn-cs"/>
                        </a:rPr>
                        <a:t>29</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100 %</a:t>
                      </a:r>
                      <a:endParaRPr lang="fr-FR" sz="900" b="1" kern="1200" dirty="0">
                        <a:solidFill>
                          <a:srgbClr val="0070C0"/>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a:solidFill>
                            <a:srgbClr val="0070C0"/>
                          </a:solidFill>
                          <a:effectLst/>
                          <a:latin typeface="+mn-lt"/>
                          <a:ea typeface="+mn-ea"/>
                          <a:cs typeface="+mn-cs"/>
                        </a:rPr>
                        <a:t>37</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100 %</a:t>
                      </a:r>
                      <a:endParaRPr lang="fr-FR" sz="900" b="1" kern="1200" dirty="0">
                        <a:solidFill>
                          <a:srgbClr val="0070C0"/>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a:solidFill>
                            <a:srgbClr val="0070C0"/>
                          </a:solidFill>
                          <a:effectLst/>
                          <a:latin typeface="+mn-lt"/>
                          <a:ea typeface="+mn-ea"/>
                          <a:cs typeface="+mn-cs"/>
                        </a:rPr>
                        <a:t>51</a:t>
                      </a:r>
                    </a:p>
                  </a:txBody>
                  <a:tcPr marL="68580" marR="68580" marT="0" marB="0" anchor="ctr"/>
                </a:tc>
                <a:tc rowSpan="4">
                  <a:txBody>
                    <a:bodyPr/>
                    <a:lstStyle/>
                    <a:p>
                      <a:pPr algn="ctr">
                        <a:lnSpc>
                          <a:spcPct val="107000"/>
                        </a:lnSpc>
                        <a:spcAft>
                          <a:spcPts val="800"/>
                        </a:spcAft>
                      </a:pPr>
                      <a:r>
                        <a:rPr lang="fr-FR" sz="10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21198">
                <a:tc>
                  <a:txBody>
                    <a:bodyPr/>
                    <a:lstStyle/>
                    <a:p>
                      <a:pPr>
                        <a:lnSpc>
                          <a:spcPct val="107000"/>
                        </a:lnSpc>
                        <a:spcAft>
                          <a:spcPts val="800"/>
                        </a:spcAft>
                      </a:pPr>
                      <a:r>
                        <a:rPr lang="fr-FR" sz="1000">
                          <a:effectLst/>
                        </a:rPr>
                        <a:t>CTTN-IREN </a:t>
                      </a:r>
                      <a:r>
                        <a:rPr lang="fr-FR" sz="700">
                          <a:effectLst/>
                        </a:rPr>
                        <a:t>(centre technique industriel – Institut de recherche sur l’entretien et le nettoyage)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a:solidFill>
                            <a:srgbClr val="0070C0"/>
                          </a:solidFill>
                          <a:effectLst/>
                          <a:latin typeface="+mn-lt"/>
                          <a:ea typeface="+mn-ea"/>
                          <a:cs typeface="+mn-cs"/>
                        </a:rPr>
                        <a:t>27</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93 %</a:t>
                      </a:r>
                      <a:endParaRPr lang="fr-FR" sz="900" b="1" kern="1200" dirty="0">
                        <a:solidFill>
                          <a:srgbClr val="0070C0"/>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a:solidFill>
                            <a:srgbClr val="0070C0"/>
                          </a:solidFill>
                          <a:effectLst/>
                          <a:latin typeface="+mn-lt"/>
                          <a:ea typeface="+mn-ea"/>
                          <a:cs typeface="+mn-cs"/>
                        </a:rPr>
                        <a:t>43</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100 %</a:t>
                      </a:r>
                      <a:endParaRPr lang="fr-FR" sz="900" b="1" kern="1200" dirty="0">
                        <a:solidFill>
                          <a:srgbClr val="0070C0"/>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a:solidFill>
                            <a:srgbClr val="0070C0"/>
                          </a:solidFill>
                          <a:effectLst/>
                          <a:latin typeface="+mn-lt"/>
                          <a:ea typeface="+mn-ea"/>
                          <a:cs typeface="+mn-cs"/>
                        </a:rPr>
                        <a:t>40</a:t>
                      </a:r>
                    </a:p>
                  </a:txBody>
                  <a:tcPr marL="68580" marR="68580" marT="0" marB="0" anchor="ctr"/>
                </a:tc>
                <a:tc vMerge="1">
                  <a:txBody>
                    <a:bodyPr/>
                    <a:lstStyle/>
                    <a:p>
                      <a:endParaRPr lang="fr-FR"/>
                    </a:p>
                  </a:txBody>
                  <a:tcPr/>
                </a:tc>
                <a:extLst>
                  <a:ext uri="{0D108BD9-81ED-4DB2-BD59-A6C34878D82A}">
                    <a16:rowId xmlns:a16="http://schemas.microsoft.com/office/drawing/2014/main" val="10003"/>
                  </a:ext>
                </a:extLst>
              </a:tr>
              <a:tr h="191897">
                <a:tc>
                  <a:txBody>
                    <a:bodyPr/>
                    <a:lstStyle/>
                    <a:p>
                      <a:pPr>
                        <a:lnSpc>
                          <a:spcPct val="107000"/>
                        </a:lnSpc>
                        <a:spcAft>
                          <a:spcPts val="800"/>
                        </a:spcAft>
                      </a:pPr>
                      <a:r>
                        <a:rPr lang="fr-FR" sz="1000">
                          <a:effectLst/>
                        </a:rPr>
                        <a:t>SCOFOB</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a:solidFill>
                            <a:srgbClr val="0070C0"/>
                          </a:solidFill>
                          <a:effectLst/>
                          <a:latin typeface="+mn-lt"/>
                          <a:ea typeface="+mn-ea"/>
                          <a:cs typeface="+mn-cs"/>
                        </a:rPr>
                        <a:t>42</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98 %</a:t>
                      </a:r>
                      <a:endParaRPr lang="fr-FR" sz="900" b="1" kern="1200" dirty="0">
                        <a:solidFill>
                          <a:srgbClr val="0070C0"/>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a:solidFill>
                            <a:srgbClr val="0070C0"/>
                          </a:solidFill>
                          <a:effectLst/>
                          <a:latin typeface="+mn-lt"/>
                          <a:ea typeface="+mn-ea"/>
                          <a:cs typeface="+mn-cs"/>
                        </a:rPr>
                        <a:t>47</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100 %</a:t>
                      </a:r>
                      <a:endParaRPr lang="fr-FR" sz="900" b="1" kern="1200" dirty="0">
                        <a:solidFill>
                          <a:srgbClr val="0070C0"/>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endParaRPr lang="fr-FR" sz="900" b="1" kern="1200" dirty="0">
                        <a:solidFill>
                          <a:srgbClr val="0070C0"/>
                        </a:solidFill>
                        <a:effectLst/>
                        <a:latin typeface="+mn-lt"/>
                        <a:ea typeface="+mn-ea"/>
                        <a:cs typeface="+mn-cs"/>
                      </a:endParaRPr>
                    </a:p>
                  </a:txBody>
                  <a:tcPr marL="68580" marR="68580" marT="0" marB="0" anchor="ctr"/>
                </a:tc>
                <a:tc vMerge="1">
                  <a:txBody>
                    <a:bodyPr/>
                    <a:lstStyle/>
                    <a:p>
                      <a:endParaRPr lang="fr-FR"/>
                    </a:p>
                  </a:txBody>
                  <a:tcPr/>
                </a:tc>
                <a:extLst>
                  <a:ext uri="{0D108BD9-81ED-4DB2-BD59-A6C34878D82A}">
                    <a16:rowId xmlns:a16="http://schemas.microsoft.com/office/drawing/2014/main" val="10004"/>
                  </a:ext>
                </a:extLst>
              </a:tr>
              <a:tr h="314233">
                <a:tc>
                  <a:txBody>
                    <a:bodyPr/>
                    <a:lstStyle/>
                    <a:p>
                      <a:pPr>
                        <a:lnSpc>
                          <a:spcPct val="107000"/>
                        </a:lnSpc>
                        <a:spcAft>
                          <a:spcPts val="800"/>
                        </a:spcAft>
                      </a:pPr>
                      <a:r>
                        <a:rPr lang="fr-FR" sz="1000" dirty="0">
                          <a:effectLst/>
                        </a:rPr>
                        <a:t>IFIR</a:t>
                      </a:r>
                      <a:r>
                        <a:rPr lang="fr-FR" sz="1100" dirty="0">
                          <a:effectLst/>
                        </a:rPr>
                        <a:t> </a:t>
                      </a:r>
                      <a:r>
                        <a:rPr lang="fr-FR" sz="700" dirty="0">
                          <a:effectLst/>
                        </a:rPr>
                        <a:t>(Institut de Formation Interprofessionnelle du Rhône)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a:solidFill>
                            <a:srgbClr val="0070C0"/>
                          </a:solidFill>
                          <a:effectLst/>
                          <a:latin typeface="+mn-lt"/>
                          <a:ea typeface="+mn-ea"/>
                          <a:cs typeface="+mn-cs"/>
                        </a:rPr>
                        <a:t>19</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10 0</a:t>
                      </a:r>
                      <a:r>
                        <a:rPr lang="fr-FR" sz="900" b="1" kern="1200" dirty="0">
                          <a:solidFill>
                            <a:srgbClr val="0070C0"/>
                          </a:solidFill>
                          <a:effectLst/>
                          <a:latin typeface="+mn-lt"/>
                          <a:ea typeface="+mn-ea"/>
                          <a:cs typeface="+mn-cs"/>
                        </a:rPr>
                        <a:t>%</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a:solidFill>
                            <a:srgbClr val="0070C0"/>
                          </a:solidFill>
                          <a:effectLst/>
                          <a:latin typeface="+mn-lt"/>
                          <a:ea typeface="+mn-ea"/>
                          <a:cs typeface="+mn-cs"/>
                        </a:rPr>
                        <a:t>27</a:t>
                      </a: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smtClean="0">
                          <a:solidFill>
                            <a:srgbClr val="0070C0"/>
                          </a:solidFill>
                          <a:effectLst/>
                          <a:latin typeface="+mn-lt"/>
                          <a:ea typeface="+mn-ea"/>
                          <a:cs typeface="+mn-cs"/>
                        </a:rPr>
                        <a:t>100 %</a:t>
                      </a:r>
                      <a:endParaRPr lang="fr-FR" sz="900" b="1" kern="1200" dirty="0">
                        <a:solidFill>
                          <a:srgbClr val="0070C0"/>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fr-FR" sz="900" b="1" kern="1200" dirty="0">
                          <a:solidFill>
                            <a:srgbClr val="0070C0"/>
                          </a:solidFill>
                          <a:effectLst/>
                          <a:latin typeface="+mn-lt"/>
                          <a:ea typeface="+mn-ea"/>
                          <a:cs typeface="+mn-cs"/>
                        </a:rPr>
                        <a:t>19</a:t>
                      </a:r>
                    </a:p>
                  </a:txBody>
                  <a:tcPr marL="68580" marR="68580" marT="0" marB="0" anchor="ctr"/>
                </a:tc>
                <a:tc vMerge="1">
                  <a:txBody>
                    <a:bodyPr/>
                    <a:lstStyle/>
                    <a:p>
                      <a:endParaRPr lang="fr-FR"/>
                    </a:p>
                  </a:txBody>
                  <a:tcP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46229" y="3354919"/>
            <a:ext cx="9097771" cy="738664"/>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400" b="1" dirty="0">
                <a:solidFill>
                  <a:srgbClr val="0070C0"/>
                </a:solidFill>
                <a:latin typeface="+mn-lt"/>
                <a:cs typeface="+mn-cs"/>
              </a:rPr>
              <a:t>Données complémentaires relatives aux effectifs des candidats présentés aux examens du CAP métiers de la blanchisserie  par les organismes privés dans le cadre de la formation continue</a:t>
            </a:r>
            <a:r>
              <a:rPr kumimoji="0" lang="fr-FR" altLang="fr-FR" sz="1400" b="1" i="0" u="none" strike="noStrike" cap="none" normalizeH="0" baseline="0" dirty="0" smtClean="0">
                <a:ln>
                  <a:noFill/>
                </a:ln>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fr-FR" altLang="fr-FR" sz="1400" b="0" i="1" u="none" strike="noStrike" cap="none" normalizeH="0" baseline="0" dirty="0" smtClean="0">
                <a:ln>
                  <a:noFill/>
                </a:ln>
                <a:solidFill>
                  <a:srgbClr val="00008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fr-FR" altLang="fr-FR"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874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Éclipse">
  <a:themeElements>
    <a:clrScheme name="É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É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É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É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É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É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É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É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É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É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É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É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ésentation1" id="{E709AF42-EEA4-4688-BF47-8E58E464881D}" vid="{A8B4F736-BBF6-47B1-B176-8CA96D1670B2}"/>
    </a:ext>
  </a:extLst>
</a:theme>
</file>

<file path=ppt/theme/theme2.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14763</TotalTime>
  <Words>2069</Words>
  <Application>Microsoft Office PowerPoint</Application>
  <PresentationFormat>Affichage à l'écran (4:3)</PresentationFormat>
  <Paragraphs>356</Paragraphs>
  <Slides>19</Slides>
  <Notes>19</Notes>
  <HiddenSlides>0</HiddenSlides>
  <MMClips>0</MMClips>
  <ScaleCrop>false</ScaleCrop>
  <HeadingPairs>
    <vt:vector size="8" baseType="variant">
      <vt:variant>
        <vt:lpstr>Polices utilisées</vt:lpstr>
      </vt:variant>
      <vt:variant>
        <vt:i4>9</vt:i4>
      </vt:variant>
      <vt:variant>
        <vt:lpstr>Thème</vt:lpstr>
      </vt:variant>
      <vt:variant>
        <vt:i4>2</vt:i4>
      </vt:variant>
      <vt:variant>
        <vt:lpstr>Serveurs OLE incorporés</vt:lpstr>
      </vt:variant>
      <vt:variant>
        <vt:i4>1</vt:i4>
      </vt:variant>
      <vt:variant>
        <vt:lpstr>Titres des diapositives</vt:lpstr>
      </vt:variant>
      <vt:variant>
        <vt:i4>19</vt:i4>
      </vt:variant>
    </vt:vector>
  </HeadingPairs>
  <TitlesOfParts>
    <vt:vector size="31" baseType="lpstr">
      <vt:lpstr>ＭＳ Ｐゴシック</vt:lpstr>
      <vt:lpstr>Arial</vt:lpstr>
      <vt:lpstr>Arial Black</vt:lpstr>
      <vt:lpstr>Calibri</vt:lpstr>
      <vt:lpstr>Comic Sans MS</vt:lpstr>
      <vt:lpstr>Tahoma</vt:lpstr>
      <vt:lpstr>Times New Roman</vt:lpstr>
      <vt:lpstr>Verdana</vt:lpstr>
      <vt:lpstr>Wingdings</vt:lpstr>
      <vt:lpstr>Éclipse</vt:lpstr>
      <vt:lpstr>Modèle par défaut</vt:lpstr>
      <vt:lpstr>Document</vt:lpstr>
      <vt:lpstr>Projet de rénovation des diplômes de CAP et du BAC PRO pressing et métiers de la blanchisserie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Dans un contexte évolutif exigeant de nouvelles compétences </vt:lpstr>
      <vt:lpstr>Présentation PowerPoint</vt:lpstr>
      <vt:lpstr>Ces évolutions font apparaître des besoins de formation plus adaptés</vt:lpstr>
      <vt:lpstr>Présentation PowerPoint</vt:lpstr>
      <vt:lpstr>Présentation PowerPoint</vt:lpstr>
      <vt:lpstr>Présentation PowerPoint</vt:lpstr>
      <vt:lpstr>SCHÉMA PRÉVISIONNEL</vt:lpstr>
    </vt:vector>
  </TitlesOfParts>
  <Company>Rectorat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A.MAKOUDI</dc:creator>
  <cp:lastModifiedBy>Arnaud Makoudi</cp:lastModifiedBy>
  <cp:revision>261</cp:revision>
  <dcterms:created xsi:type="dcterms:W3CDTF">2015-10-04T20:29:33Z</dcterms:created>
  <dcterms:modified xsi:type="dcterms:W3CDTF">2021-03-05T09:35:44Z</dcterms:modified>
</cp:coreProperties>
</file>