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9" r:id="rId7"/>
    <p:sldId id="260" r:id="rId8"/>
    <p:sldId id="268" r:id="rId9"/>
    <p:sldId id="270" r:id="rId10"/>
    <p:sldId id="261" r:id="rId11"/>
    <p:sldId id="262" r:id="rId12"/>
    <p:sldId id="265" r:id="rId13"/>
    <p:sldId id="266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8DE09-7E23-4A7B-A5C7-DCBEE1218791}" type="doc">
      <dgm:prSet loTypeId="urn:microsoft.com/office/officeart/2005/8/layout/cycle8" loCatId="cycle" qsTypeId="urn:microsoft.com/office/officeart/2005/8/quickstyle/simple5" qsCatId="simple" csTypeId="urn:microsoft.com/office/officeart/2005/8/colors/colorful3" csCatId="colorful" phldr="1"/>
      <dgm:spPr/>
    </dgm:pt>
    <dgm:pt modelId="{85119268-E193-4BE4-9766-4562D76694BF}">
      <dgm:prSet phldrT="[Texte]"/>
      <dgm:spPr/>
      <dgm:t>
        <a:bodyPr/>
        <a:lstStyle/>
        <a:p>
          <a:r>
            <a:rPr lang="fr-FR" dirty="0" smtClean="0"/>
            <a:t>Savoirs</a:t>
          </a:r>
          <a:endParaRPr lang="fr-FR" dirty="0"/>
        </a:p>
      </dgm:t>
    </dgm:pt>
    <dgm:pt modelId="{7E2DD53A-F029-4C73-B969-505D9833FC90}" type="parTrans" cxnId="{18B55C69-80E2-4D37-B01D-491AAAE20443}">
      <dgm:prSet/>
      <dgm:spPr/>
      <dgm:t>
        <a:bodyPr/>
        <a:lstStyle/>
        <a:p>
          <a:endParaRPr lang="fr-FR"/>
        </a:p>
      </dgm:t>
    </dgm:pt>
    <dgm:pt modelId="{F69EDC30-908C-47A7-9B67-A5044DBBC64A}" type="sibTrans" cxnId="{18B55C69-80E2-4D37-B01D-491AAAE20443}">
      <dgm:prSet/>
      <dgm:spPr/>
      <dgm:t>
        <a:bodyPr/>
        <a:lstStyle/>
        <a:p>
          <a:endParaRPr lang="fr-FR"/>
        </a:p>
      </dgm:t>
    </dgm:pt>
    <dgm:pt modelId="{F36F0EB1-8B82-41DE-A53F-9DE59034C0ED}">
      <dgm:prSet phldrT="[Texte]"/>
      <dgm:spPr/>
      <dgm:t>
        <a:bodyPr/>
        <a:lstStyle/>
        <a:p>
          <a:r>
            <a:rPr lang="fr-FR" dirty="0" smtClean="0"/>
            <a:t>Savoir-faire</a:t>
          </a:r>
          <a:endParaRPr lang="fr-FR" dirty="0"/>
        </a:p>
      </dgm:t>
    </dgm:pt>
    <dgm:pt modelId="{802BC2B1-AC32-415B-A9B2-5CA7F8600C3F}" type="parTrans" cxnId="{BC692266-7CB9-434A-9387-409215B44503}">
      <dgm:prSet/>
      <dgm:spPr/>
      <dgm:t>
        <a:bodyPr/>
        <a:lstStyle/>
        <a:p>
          <a:endParaRPr lang="fr-FR"/>
        </a:p>
      </dgm:t>
    </dgm:pt>
    <dgm:pt modelId="{E16A5588-F1B8-4F0E-88E4-2015910B6836}" type="sibTrans" cxnId="{BC692266-7CB9-434A-9387-409215B44503}">
      <dgm:prSet/>
      <dgm:spPr/>
      <dgm:t>
        <a:bodyPr/>
        <a:lstStyle/>
        <a:p>
          <a:endParaRPr lang="fr-FR"/>
        </a:p>
      </dgm:t>
    </dgm:pt>
    <dgm:pt modelId="{821AF9E4-FD85-479B-B1D3-687D1161838A}">
      <dgm:prSet phldrT="[Texte]"/>
      <dgm:spPr/>
      <dgm:t>
        <a:bodyPr/>
        <a:lstStyle/>
        <a:p>
          <a:r>
            <a:rPr lang="fr-FR" dirty="0" smtClean="0"/>
            <a:t>Savoir- être</a:t>
          </a:r>
          <a:endParaRPr lang="fr-FR" dirty="0"/>
        </a:p>
      </dgm:t>
    </dgm:pt>
    <dgm:pt modelId="{5B991767-BA67-4C0F-8050-B94FBF7A7A2A}" type="parTrans" cxnId="{B8C05C2A-8B0C-4CCA-B4AF-E6AC8E119AA9}">
      <dgm:prSet/>
      <dgm:spPr/>
      <dgm:t>
        <a:bodyPr/>
        <a:lstStyle/>
        <a:p>
          <a:endParaRPr lang="fr-FR"/>
        </a:p>
      </dgm:t>
    </dgm:pt>
    <dgm:pt modelId="{D964AB54-ED61-43AB-B287-2705B9DA3A2F}" type="sibTrans" cxnId="{B8C05C2A-8B0C-4CCA-B4AF-E6AC8E119AA9}">
      <dgm:prSet/>
      <dgm:spPr/>
      <dgm:t>
        <a:bodyPr/>
        <a:lstStyle/>
        <a:p>
          <a:endParaRPr lang="fr-FR"/>
        </a:p>
      </dgm:t>
    </dgm:pt>
    <dgm:pt modelId="{E73D9441-7718-4774-89D2-D916C1859A6E}" type="pres">
      <dgm:prSet presAssocID="{7A48DE09-7E23-4A7B-A5C7-DCBEE1218791}" presName="compositeShape" presStyleCnt="0">
        <dgm:presLayoutVars>
          <dgm:chMax val="7"/>
          <dgm:dir/>
          <dgm:resizeHandles val="exact"/>
        </dgm:presLayoutVars>
      </dgm:prSet>
      <dgm:spPr/>
    </dgm:pt>
    <dgm:pt modelId="{9F42C37A-0426-43DE-903B-D3004E2CFFF4}" type="pres">
      <dgm:prSet presAssocID="{7A48DE09-7E23-4A7B-A5C7-DCBEE1218791}" presName="wedge1" presStyleLbl="node1" presStyleIdx="0" presStyleCnt="3" custLinFactNeighborX="-2511"/>
      <dgm:spPr/>
      <dgm:t>
        <a:bodyPr/>
        <a:lstStyle/>
        <a:p>
          <a:endParaRPr lang="fr-FR"/>
        </a:p>
      </dgm:t>
    </dgm:pt>
    <dgm:pt modelId="{D973E0AF-256C-4FBF-BCCA-201050254666}" type="pres">
      <dgm:prSet presAssocID="{7A48DE09-7E23-4A7B-A5C7-DCBEE1218791}" presName="dummy1a" presStyleCnt="0"/>
      <dgm:spPr/>
    </dgm:pt>
    <dgm:pt modelId="{FB03A239-B373-4B2F-B101-110E4B833834}" type="pres">
      <dgm:prSet presAssocID="{7A48DE09-7E23-4A7B-A5C7-DCBEE1218791}" presName="dummy1b" presStyleCnt="0"/>
      <dgm:spPr/>
    </dgm:pt>
    <dgm:pt modelId="{C3DD1F09-1263-4533-AB45-C7DD1B250A74}" type="pres">
      <dgm:prSet presAssocID="{7A48DE09-7E23-4A7B-A5C7-DCBEE121879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E9CFDB-AA64-4534-9B8F-ACFA0E2FE652}" type="pres">
      <dgm:prSet presAssocID="{7A48DE09-7E23-4A7B-A5C7-DCBEE1218791}" presName="wedge2" presStyleLbl="node1" presStyleIdx="1" presStyleCnt="3"/>
      <dgm:spPr/>
      <dgm:t>
        <a:bodyPr/>
        <a:lstStyle/>
        <a:p>
          <a:endParaRPr lang="fr-FR"/>
        </a:p>
      </dgm:t>
    </dgm:pt>
    <dgm:pt modelId="{4B8EF6B8-0B74-420A-960A-DFBBAFD26F77}" type="pres">
      <dgm:prSet presAssocID="{7A48DE09-7E23-4A7B-A5C7-DCBEE1218791}" presName="dummy2a" presStyleCnt="0"/>
      <dgm:spPr/>
    </dgm:pt>
    <dgm:pt modelId="{0F17627A-58AC-4495-A6E7-1E3F0544E432}" type="pres">
      <dgm:prSet presAssocID="{7A48DE09-7E23-4A7B-A5C7-DCBEE1218791}" presName="dummy2b" presStyleCnt="0"/>
      <dgm:spPr/>
    </dgm:pt>
    <dgm:pt modelId="{0CD4C4B2-A83F-4BFE-9BDA-45C8F7C95BF4}" type="pres">
      <dgm:prSet presAssocID="{7A48DE09-7E23-4A7B-A5C7-DCBEE121879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3A361-6372-4A20-98FE-58AD71D96412}" type="pres">
      <dgm:prSet presAssocID="{7A48DE09-7E23-4A7B-A5C7-DCBEE1218791}" presName="wedge3" presStyleLbl="node1" presStyleIdx="2" presStyleCnt="3"/>
      <dgm:spPr/>
      <dgm:t>
        <a:bodyPr/>
        <a:lstStyle/>
        <a:p>
          <a:endParaRPr lang="fr-FR"/>
        </a:p>
      </dgm:t>
    </dgm:pt>
    <dgm:pt modelId="{2100C5B0-883C-4090-880B-A1A565D229A8}" type="pres">
      <dgm:prSet presAssocID="{7A48DE09-7E23-4A7B-A5C7-DCBEE1218791}" presName="dummy3a" presStyleCnt="0"/>
      <dgm:spPr/>
    </dgm:pt>
    <dgm:pt modelId="{581C1AC3-7B83-479D-ABED-1FB0DB64E869}" type="pres">
      <dgm:prSet presAssocID="{7A48DE09-7E23-4A7B-A5C7-DCBEE1218791}" presName="dummy3b" presStyleCnt="0"/>
      <dgm:spPr/>
    </dgm:pt>
    <dgm:pt modelId="{1B3D9D14-9071-4B59-A5B2-B17F15AE8F9F}" type="pres">
      <dgm:prSet presAssocID="{7A48DE09-7E23-4A7B-A5C7-DCBEE121879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368D95-D275-473B-8B72-700C6EE5A02F}" type="pres">
      <dgm:prSet presAssocID="{F69EDC30-908C-47A7-9B67-A5044DBBC64A}" presName="arrowWedge1" presStyleLbl="fgSibTrans2D1" presStyleIdx="0" presStyleCnt="3"/>
      <dgm:spPr/>
    </dgm:pt>
    <dgm:pt modelId="{5FEF22CA-04E0-409C-B7F3-906BFD950F6C}" type="pres">
      <dgm:prSet presAssocID="{E16A5588-F1B8-4F0E-88E4-2015910B6836}" presName="arrowWedge2" presStyleLbl="fgSibTrans2D1" presStyleIdx="1" presStyleCnt="3"/>
      <dgm:spPr/>
    </dgm:pt>
    <dgm:pt modelId="{967380B8-E7FD-4D0C-8234-965B4DC882E7}" type="pres">
      <dgm:prSet presAssocID="{D964AB54-ED61-43AB-B287-2705B9DA3A2F}" presName="arrowWedge3" presStyleLbl="fgSibTrans2D1" presStyleIdx="2" presStyleCnt="3"/>
      <dgm:spPr/>
    </dgm:pt>
  </dgm:ptLst>
  <dgm:cxnLst>
    <dgm:cxn modelId="{166F99FB-9A7C-4EBB-BF14-214D99387E53}" type="presOf" srcId="{F36F0EB1-8B82-41DE-A53F-9DE59034C0ED}" destId="{38E9CFDB-AA64-4534-9B8F-ACFA0E2FE652}" srcOrd="0" destOrd="0" presId="urn:microsoft.com/office/officeart/2005/8/layout/cycle8"/>
    <dgm:cxn modelId="{9D234CED-41D2-4A22-8E49-D6531635A9F0}" type="presOf" srcId="{85119268-E193-4BE4-9766-4562D76694BF}" destId="{9F42C37A-0426-43DE-903B-D3004E2CFFF4}" srcOrd="0" destOrd="0" presId="urn:microsoft.com/office/officeart/2005/8/layout/cycle8"/>
    <dgm:cxn modelId="{3E09FDEC-BE2C-4379-9E54-422212162FA9}" type="presOf" srcId="{821AF9E4-FD85-479B-B1D3-687D1161838A}" destId="{1B3D9D14-9071-4B59-A5B2-B17F15AE8F9F}" srcOrd="1" destOrd="0" presId="urn:microsoft.com/office/officeart/2005/8/layout/cycle8"/>
    <dgm:cxn modelId="{18B55C69-80E2-4D37-B01D-491AAAE20443}" srcId="{7A48DE09-7E23-4A7B-A5C7-DCBEE1218791}" destId="{85119268-E193-4BE4-9766-4562D76694BF}" srcOrd="0" destOrd="0" parTransId="{7E2DD53A-F029-4C73-B969-505D9833FC90}" sibTransId="{F69EDC30-908C-47A7-9B67-A5044DBBC64A}"/>
    <dgm:cxn modelId="{E6F64719-D0C5-4A84-A826-5DE803324262}" type="presOf" srcId="{7A48DE09-7E23-4A7B-A5C7-DCBEE1218791}" destId="{E73D9441-7718-4774-89D2-D916C1859A6E}" srcOrd="0" destOrd="0" presId="urn:microsoft.com/office/officeart/2005/8/layout/cycle8"/>
    <dgm:cxn modelId="{BC692266-7CB9-434A-9387-409215B44503}" srcId="{7A48DE09-7E23-4A7B-A5C7-DCBEE1218791}" destId="{F36F0EB1-8B82-41DE-A53F-9DE59034C0ED}" srcOrd="1" destOrd="0" parTransId="{802BC2B1-AC32-415B-A9B2-5CA7F8600C3F}" sibTransId="{E16A5588-F1B8-4F0E-88E4-2015910B6836}"/>
    <dgm:cxn modelId="{8E163609-D121-4D57-9264-EB676DA31637}" type="presOf" srcId="{85119268-E193-4BE4-9766-4562D76694BF}" destId="{C3DD1F09-1263-4533-AB45-C7DD1B250A74}" srcOrd="1" destOrd="0" presId="urn:microsoft.com/office/officeart/2005/8/layout/cycle8"/>
    <dgm:cxn modelId="{178084DB-414B-46C4-ACC2-9401E1C7E5D7}" type="presOf" srcId="{821AF9E4-FD85-479B-B1D3-687D1161838A}" destId="{BA53A361-6372-4A20-98FE-58AD71D96412}" srcOrd="0" destOrd="0" presId="urn:microsoft.com/office/officeart/2005/8/layout/cycle8"/>
    <dgm:cxn modelId="{84DC40AB-88B1-4315-8FC3-5CDEAA2C8F59}" type="presOf" srcId="{F36F0EB1-8B82-41DE-A53F-9DE59034C0ED}" destId="{0CD4C4B2-A83F-4BFE-9BDA-45C8F7C95BF4}" srcOrd="1" destOrd="0" presId="urn:microsoft.com/office/officeart/2005/8/layout/cycle8"/>
    <dgm:cxn modelId="{B8C05C2A-8B0C-4CCA-B4AF-E6AC8E119AA9}" srcId="{7A48DE09-7E23-4A7B-A5C7-DCBEE1218791}" destId="{821AF9E4-FD85-479B-B1D3-687D1161838A}" srcOrd="2" destOrd="0" parTransId="{5B991767-BA67-4C0F-8050-B94FBF7A7A2A}" sibTransId="{D964AB54-ED61-43AB-B287-2705B9DA3A2F}"/>
    <dgm:cxn modelId="{5A9537A6-8042-4B73-AFF3-DAC841B242A8}" type="presParOf" srcId="{E73D9441-7718-4774-89D2-D916C1859A6E}" destId="{9F42C37A-0426-43DE-903B-D3004E2CFFF4}" srcOrd="0" destOrd="0" presId="urn:microsoft.com/office/officeart/2005/8/layout/cycle8"/>
    <dgm:cxn modelId="{3C52508E-800D-4739-88F3-0FBBB9444999}" type="presParOf" srcId="{E73D9441-7718-4774-89D2-D916C1859A6E}" destId="{D973E0AF-256C-4FBF-BCCA-201050254666}" srcOrd="1" destOrd="0" presId="urn:microsoft.com/office/officeart/2005/8/layout/cycle8"/>
    <dgm:cxn modelId="{34C3B68A-513C-4346-A870-99B6978D0C95}" type="presParOf" srcId="{E73D9441-7718-4774-89D2-D916C1859A6E}" destId="{FB03A239-B373-4B2F-B101-110E4B833834}" srcOrd="2" destOrd="0" presId="urn:microsoft.com/office/officeart/2005/8/layout/cycle8"/>
    <dgm:cxn modelId="{AAAB2D2C-9020-485A-B3D4-4FAB84E87761}" type="presParOf" srcId="{E73D9441-7718-4774-89D2-D916C1859A6E}" destId="{C3DD1F09-1263-4533-AB45-C7DD1B250A74}" srcOrd="3" destOrd="0" presId="urn:microsoft.com/office/officeart/2005/8/layout/cycle8"/>
    <dgm:cxn modelId="{A8095E76-F0C7-4934-A5AE-83D2AB2F3B91}" type="presParOf" srcId="{E73D9441-7718-4774-89D2-D916C1859A6E}" destId="{38E9CFDB-AA64-4534-9B8F-ACFA0E2FE652}" srcOrd="4" destOrd="0" presId="urn:microsoft.com/office/officeart/2005/8/layout/cycle8"/>
    <dgm:cxn modelId="{7DE55DFF-1CAE-4BB5-B308-083A5FED09F2}" type="presParOf" srcId="{E73D9441-7718-4774-89D2-D916C1859A6E}" destId="{4B8EF6B8-0B74-420A-960A-DFBBAFD26F77}" srcOrd="5" destOrd="0" presId="urn:microsoft.com/office/officeart/2005/8/layout/cycle8"/>
    <dgm:cxn modelId="{BD1A5CDD-3AE8-49BA-B4E9-DB483E7B3FC8}" type="presParOf" srcId="{E73D9441-7718-4774-89D2-D916C1859A6E}" destId="{0F17627A-58AC-4495-A6E7-1E3F0544E432}" srcOrd="6" destOrd="0" presId="urn:microsoft.com/office/officeart/2005/8/layout/cycle8"/>
    <dgm:cxn modelId="{A36D200B-DBE6-45B7-BC5C-B3F33F6F96FA}" type="presParOf" srcId="{E73D9441-7718-4774-89D2-D916C1859A6E}" destId="{0CD4C4B2-A83F-4BFE-9BDA-45C8F7C95BF4}" srcOrd="7" destOrd="0" presId="urn:microsoft.com/office/officeart/2005/8/layout/cycle8"/>
    <dgm:cxn modelId="{D1AD49CC-3A27-4B27-85CA-D49C1203CCA1}" type="presParOf" srcId="{E73D9441-7718-4774-89D2-D916C1859A6E}" destId="{BA53A361-6372-4A20-98FE-58AD71D96412}" srcOrd="8" destOrd="0" presId="urn:microsoft.com/office/officeart/2005/8/layout/cycle8"/>
    <dgm:cxn modelId="{3EBBBD5C-9D8A-4AF0-AC1F-44529392B61D}" type="presParOf" srcId="{E73D9441-7718-4774-89D2-D916C1859A6E}" destId="{2100C5B0-883C-4090-880B-A1A565D229A8}" srcOrd="9" destOrd="0" presId="urn:microsoft.com/office/officeart/2005/8/layout/cycle8"/>
    <dgm:cxn modelId="{0484436C-1536-4B9A-AAF2-8A1F63F170B5}" type="presParOf" srcId="{E73D9441-7718-4774-89D2-D916C1859A6E}" destId="{581C1AC3-7B83-479D-ABED-1FB0DB64E869}" srcOrd="10" destOrd="0" presId="urn:microsoft.com/office/officeart/2005/8/layout/cycle8"/>
    <dgm:cxn modelId="{91F37F00-21F2-4BD9-954C-24AA9ECD2C30}" type="presParOf" srcId="{E73D9441-7718-4774-89D2-D916C1859A6E}" destId="{1B3D9D14-9071-4B59-A5B2-B17F15AE8F9F}" srcOrd="11" destOrd="0" presId="urn:microsoft.com/office/officeart/2005/8/layout/cycle8"/>
    <dgm:cxn modelId="{1AE9D426-56C4-4D2F-9650-15B79BD3802B}" type="presParOf" srcId="{E73D9441-7718-4774-89D2-D916C1859A6E}" destId="{A6368D95-D275-473B-8B72-700C6EE5A02F}" srcOrd="12" destOrd="0" presId="urn:microsoft.com/office/officeart/2005/8/layout/cycle8"/>
    <dgm:cxn modelId="{62A84242-77EB-40A6-A49F-92D11CA107C1}" type="presParOf" srcId="{E73D9441-7718-4774-89D2-D916C1859A6E}" destId="{5FEF22CA-04E0-409C-B7F3-906BFD950F6C}" srcOrd="13" destOrd="0" presId="urn:microsoft.com/office/officeart/2005/8/layout/cycle8"/>
    <dgm:cxn modelId="{0C3D3B27-879D-4612-82E3-84FE3497366D}" type="presParOf" srcId="{E73D9441-7718-4774-89D2-D916C1859A6E}" destId="{967380B8-E7FD-4D0C-8234-965B4DC882E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42C37A-0426-43DE-903B-D3004E2CFFF4}">
      <dsp:nvSpPr>
        <dsp:cNvPr id="0" name=""/>
        <dsp:cNvSpPr/>
      </dsp:nvSpPr>
      <dsp:spPr>
        <a:xfrm>
          <a:off x="733105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Savoirs</a:t>
          </a:r>
          <a:endParaRPr lang="fr-FR" sz="3600" kern="1200" dirty="0"/>
        </a:p>
      </dsp:txBody>
      <dsp:txXfrm>
        <a:off x="3131948" y="1316736"/>
        <a:ext cx="1625600" cy="1354666"/>
      </dsp:txXfrm>
    </dsp:sp>
    <dsp:sp modelId="{38E9CFDB-AA64-4534-9B8F-ACFA0E2FE652}">
      <dsp:nvSpPr>
        <dsp:cNvPr id="0" name=""/>
        <dsp:cNvSpPr/>
      </dsp:nvSpPr>
      <dsp:spPr>
        <a:xfrm>
          <a:off x="753654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Savoir-faire</a:t>
          </a:r>
          <a:endParaRPr lang="fr-FR" sz="3600" kern="1200" dirty="0"/>
        </a:p>
      </dsp:txBody>
      <dsp:txXfrm>
        <a:off x="1837388" y="3467946"/>
        <a:ext cx="2438400" cy="1192106"/>
      </dsp:txXfrm>
    </dsp:sp>
    <dsp:sp modelId="{BA53A361-6372-4A20-98FE-58AD71D96412}">
      <dsp:nvSpPr>
        <dsp:cNvPr id="0" name=""/>
        <dsp:cNvSpPr/>
      </dsp:nvSpPr>
      <dsp:spPr>
        <a:xfrm>
          <a:off x="659911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Savoir- être</a:t>
          </a:r>
          <a:endParaRPr lang="fr-FR" sz="3600" kern="1200" dirty="0"/>
        </a:p>
      </dsp:txBody>
      <dsp:txXfrm>
        <a:off x="1187148" y="1316736"/>
        <a:ext cx="1625600" cy="1354666"/>
      </dsp:txXfrm>
    </dsp:sp>
    <dsp:sp modelId="{A6368D95-D275-473B-8B72-700C6EE5A02F}">
      <dsp:nvSpPr>
        <dsp:cNvPr id="0" name=""/>
        <dsp:cNvSpPr/>
      </dsp:nvSpPr>
      <dsp:spPr>
        <a:xfrm>
          <a:off x="451710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EF22CA-04E0-409C-B7F3-906BFD950F6C}">
      <dsp:nvSpPr>
        <dsp:cNvPr id="0" name=""/>
        <dsp:cNvSpPr/>
      </dsp:nvSpPr>
      <dsp:spPr>
        <a:xfrm>
          <a:off x="471884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7380B8-E7FD-4D0C-8234-965B4DC882E7}">
      <dsp:nvSpPr>
        <dsp:cNvPr id="0" name=""/>
        <dsp:cNvSpPr/>
      </dsp:nvSpPr>
      <dsp:spPr>
        <a:xfrm>
          <a:off x="377765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14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97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87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84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061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82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153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052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633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5442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620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234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125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1530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89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92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898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0727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130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17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28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800" y="6230536"/>
            <a:ext cx="1794933" cy="558872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94800" y="632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537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111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60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36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12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6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7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0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7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F34C7B-2D86-4C6A-B7FB-DCE5E292633A}" type="datetimeFigureOut">
              <a:rPr lang="fr-FR" smtClean="0"/>
              <a:pPr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E4CF9-26AF-4040-BAFA-8472943FD3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50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8371" y="1791104"/>
            <a:ext cx="9144000" cy="2387600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L’évaluation par compétences</a:t>
            </a:r>
            <a:endParaRPr lang="fr-FR" sz="7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73109" y="423714"/>
            <a:ext cx="28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BTS FABCR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128" y="371396"/>
            <a:ext cx="1694835" cy="1005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2" y="2159593"/>
            <a:ext cx="2658086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68491"/>
            <a:ext cx="10515600" cy="5611396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Une évaluation par compétences c’est :</a:t>
            </a:r>
          </a:p>
          <a:p>
            <a:pPr marL="0" indent="0">
              <a:buClr>
                <a:srgbClr val="002060"/>
              </a:buClr>
              <a:buNone/>
            </a:pPr>
            <a:endParaRPr lang="fr-FR" dirty="0" smtClean="0"/>
          </a:p>
          <a:p>
            <a:pPr marL="0" indent="0">
              <a:buClr>
                <a:srgbClr val="002060"/>
              </a:buClr>
              <a:buNone/>
            </a:pPr>
            <a:endParaRPr lang="fr-FR" dirty="0" smtClean="0"/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Un certain nombre de compétences (ou d’indicateurs de performance) évaluées en même temps ;</a:t>
            </a:r>
          </a:p>
          <a:p>
            <a:pPr marL="457200" lvl="1" indent="0" algn="just">
              <a:buClr>
                <a:srgbClr val="00B050"/>
              </a:buClr>
              <a:buNone/>
            </a:pPr>
            <a:endParaRPr lang="fr-FR" sz="1100" dirty="0" smtClean="0"/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 Chaque compétence fait l’objet d’une évaluation par niveau de 0 à 3 ;</a:t>
            </a:r>
          </a:p>
          <a:p>
            <a:pPr marL="457200" lvl="1" indent="0" algn="just">
              <a:buClr>
                <a:srgbClr val="00B050"/>
              </a:buClr>
              <a:buNone/>
            </a:pPr>
            <a:endParaRPr lang="fr-FR" sz="1100" dirty="0" smtClean="0"/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On n’a pas à ce moment-là à se préoccuper de la note ;</a:t>
            </a:r>
          </a:p>
          <a:p>
            <a:pPr marL="457200" lvl="1" indent="0" algn="just">
              <a:buClr>
                <a:srgbClr val="00B050"/>
              </a:buClr>
              <a:buNone/>
            </a:pPr>
            <a:endParaRPr lang="fr-FR" sz="1100" dirty="0" smtClean="0"/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Ce niveau de 0 à 3 est ensuite transformé en note en fonction du poids relatif de la compétence par rapport aux autres compétences évaluées ;</a:t>
            </a:r>
          </a:p>
          <a:p>
            <a:pPr marL="457200" lvl="1" indent="0" algn="just">
              <a:buClr>
                <a:srgbClr val="00B050"/>
              </a:buClr>
              <a:buNone/>
            </a:pPr>
            <a:endParaRPr lang="fr-FR" sz="1100" dirty="0" smtClean="0"/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La somme des notes donne la note globale.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9693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21" y="109959"/>
            <a:ext cx="7968341" cy="6709327"/>
          </a:xfrm>
          <a:prstGeom prst="rect">
            <a:avLst/>
          </a:prstGeom>
        </p:spPr>
      </p:pic>
      <p:sp>
        <p:nvSpPr>
          <p:cNvPr id="7" name="Légende encadrée 1 6"/>
          <p:cNvSpPr/>
          <p:nvPr/>
        </p:nvSpPr>
        <p:spPr>
          <a:xfrm>
            <a:off x="9071429" y="420911"/>
            <a:ext cx="2757714" cy="957944"/>
          </a:xfrm>
          <a:prstGeom prst="borderCallout1">
            <a:avLst>
              <a:gd name="adj1" fmla="val 47538"/>
              <a:gd name="adj2" fmla="val 1667"/>
              <a:gd name="adj3" fmla="val 19042"/>
              <a:gd name="adj4" fmla="val -27807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Poids relatif de la compétence</a:t>
            </a:r>
            <a:endParaRPr lang="fr-FR" dirty="0"/>
          </a:p>
        </p:txBody>
      </p:sp>
      <p:sp>
        <p:nvSpPr>
          <p:cNvPr id="8" name="Légende encadrée 1 7"/>
          <p:cNvSpPr/>
          <p:nvPr/>
        </p:nvSpPr>
        <p:spPr>
          <a:xfrm>
            <a:off x="9071429" y="1712685"/>
            <a:ext cx="2757714" cy="1117601"/>
          </a:xfrm>
          <a:prstGeom prst="borderCallout1">
            <a:avLst>
              <a:gd name="adj1" fmla="val 29140"/>
              <a:gd name="adj2" fmla="val 4299"/>
              <a:gd name="adj3" fmla="val 30524"/>
              <a:gd name="adj4" fmla="val -31491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Poids relatif de l’indicateur dans sa compétence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9071429" y="4339772"/>
            <a:ext cx="2757714" cy="595086"/>
          </a:xfrm>
          <a:prstGeom prst="borderCallout1">
            <a:avLst>
              <a:gd name="adj1" fmla="val 71997"/>
              <a:gd name="adj2" fmla="val 1141"/>
              <a:gd name="adj3" fmla="val 268028"/>
              <a:gd name="adj4" fmla="val -33069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% d’indicateurs évalués</a:t>
            </a:r>
            <a:endParaRPr lang="fr-FR" dirty="0"/>
          </a:p>
        </p:txBody>
      </p:sp>
      <p:sp>
        <p:nvSpPr>
          <p:cNvPr id="10" name="Légende encadrée 1 9"/>
          <p:cNvSpPr/>
          <p:nvPr/>
        </p:nvSpPr>
        <p:spPr>
          <a:xfrm>
            <a:off x="9071429" y="5428344"/>
            <a:ext cx="2757714" cy="595086"/>
          </a:xfrm>
          <a:prstGeom prst="borderCallout1">
            <a:avLst>
              <a:gd name="adj1" fmla="val 71997"/>
              <a:gd name="adj2" fmla="val 1141"/>
              <a:gd name="adj3" fmla="val 148516"/>
              <a:gd name="adj4" fmla="val -54648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Note calculée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3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" y="161925"/>
            <a:ext cx="7865335" cy="6622596"/>
          </a:xfrm>
          <a:prstGeom prst="rect">
            <a:avLst/>
          </a:prstGeom>
        </p:spPr>
      </p:pic>
      <p:sp>
        <p:nvSpPr>
          <p:cNvPr id="4" name="Légende encadrée 1 3"/>
          <p:cNvSpPr/>
          <p:nvPr/>
        </p:nvSpPr>
        <p:spPr>
          <a:xfrm>
            <a:off x="9044134" y="2113236"/>
            <a:ext cx="2757714" cy="957944"/>
          </a:xfrm>
          <a:prstGeom prst="borderCallout1">
            <a:avLst>
              <a:gd name="adj1" fmla="val 47538"/>
              <a:gd name="adj2" fmla="val 1667"/>
              <a:gd name="adj3" fmla="val 41837"/>
              <a:gd name="adj4" fmla="val -34241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poids est reporté sur les autres items de la compétence</a:t>
            </a:r>
            <a:endParaRPr lang="fr-FR" dirty="0"/>
          </a:p>
        </p:txBody>
      </p:sp>
      <p:sp>
        <p:nvSpPr>
          <p:cNvPr id="5" name="Légende encadrée 1 4"/>
          <p:cNvSpPr/>
          <p:nvPr/>
        </p:nvSpPr>
        <p:spPr>
          <a:xfrm>
            <a:off x="9071429" y="4339772"/>
            <a:ext cx="2757714" cy="595086"/>
          </a:xfrm>
          <a:prstGeom prst="borderCallout1">
            <a:avLst>
              <a:gd name="adj1" fmla="val 71997"/>
              <a:gd name="adj2" fmla="val 1141"/>
              <a:gd name="adj3" fmla="val 268028"/>
              <a:gd name="adj4" fmla="val -33069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% d’indicateurs évalués</a:t>
            </a:r>
            <a:endParaRPr lang="fr-FR" dirty="0"/>
          </a:p>
        </p:txBody>
      </p:sp>
      <p:sp>
        <p:nvSpPr>
          <p:cNvPr id="6" name="Légende encadrée 1 5"/>
          <p:cNvSpPr/>
          <p:nvPr/>
        </p:nvSpPr>
        <p:spPr>
          <a:xfrm>
            <a:off x="9071429" y="5428344"/>
            <a:ext cx="2757714" cy="595086"/>
          </a:xfrm>
          <a:prstGeom prst="borderCallout1">
            <a:avLst>
              <a:gd name="adj1" fmla="val 71997"/>
              <a:gd name="adj2" fmla="val 1141"/>
              <a:gd name="adj3" fmla="val 148516"/>
              <a:gd name="adj4" fmla="val -54648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Note calculée</a:t>
            </a:r>
            <a:endParaRPr lang="fr-FR" dirty="0"/>
          </a:p>
        </p:txBody>
      </p:sp>
      <p:sp>
        <p:nvSpPr>
          <p:cNvPr id="7" name="Légende encadrée 1 6"/>
          <p:cNvSpPr/>
          <p:nvPr/>
        </p:nvSpPr>
        <p:spPr>
          <a:xfrm>
            <a:off x="9044134" y="999968"/>
            <a:ext cx="2757714" cy="957944"/>
          </a:xfrm>
          <a:prstGeom prst="borderCallout1">
            <a:avLst>
              <a:gd name="adj1" fmla="val 47538"/>
              <a:gd name="adj2" fmla="val 1667"/>
              <a:gd name="adj3" fmla="val 38988"/>
              <a:gd name="adj4" fmla="val -98082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Indicateur non évalué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11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68490"/>
            <a:ext cx="10515600" cy="6318913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fr-FR" sz="3200" b="1" dirty="0" smtClean="0">
                <a:solidFill>
                  <a:srgbClr val="C00000"/>
                </a:solidFill>
              </a:rPr>
              <a:t>Une évaluation par compétences ce n’est pas :</a:t>
            </a:r>
          </a:p>
          <a:p>
            <a:pPr marL="0" indent="0">
              <a:buClr>
                <a:srgbClr val="002060"/>
              </a:buClr>
              <a:buNone/>
            </a:pPr>
            <a:endParaRPr lang="fr-FR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Une note globale posée à « l’instinct » ou à « l’habitude », puis des croix dans les « bonnes » cases pour la corroborer.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6" y="2455351"/>
            <a:ext cx="2511770" cy="4066384"/>
          </a:xfrm>
          <a:prstGeom prst="rect">
            <a:avLst/>
          </a:prstGeom>
        </p:spPr>
      </p:pic>
      <p:pic>
        <p:nvPicPr>
          <p:cNvPr id="4" name="Image 3" descr="File:Red X Freehand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2333118"/>
            <a:ext cx="4444999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2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Définition d’une compétence :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4384106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</a:pPr>
            <a:r>
              <a:rPr lang="fr-FR" sz="3200" dirty="0" smtClean="0"/>
              <a:t> La </a:t>
            </a:r>
            <a:r>
              <a:rPr lang="fr-FR" sz="3200" b="1" dirty="0" smtClean="0">
                <a:solidFill>
                  <a:srgbClr val="002060"/>
                </a:solidFill>
              </a:rPr>
              <a:t>compétence</a:t>
            </a:r>
            <a:r>
              <a:rPr lang="fr-FR" sz="3200" dirty="0" smtClean="0"/>
              <a:t> est une qualification </a:t>
            </a:r>
            <a:r>
              <a:rPr lang="fr-FR" sz="3200" b="1" dirty="0" smtClean="0">
                <a:solidFill>
                  <a:srgbClr val="002060"/>
                </a:solidFill>
              </a:rPr>
              <a:t>professionnelle</a:t>
            </a:r>
            <a:r>
              <a:rPr lang="fr-FR" sz="3200" dirty="0" smtClean="0"/>
              <a:t>.</a:t>
            </a:r>
          </a:p>
          <a:p>
            <a:pPr algn="just">
              <a:buClr>
                <a:srgbClr val="002060"/>
              </a:buClr>
            </a:pPr>
            <a:r>
              <a:rPr lang="fr-FR" sz="3200" dirty="0" smtClean="0"/>
              <a:t> Elle se décline en </a:t>
            </a:r>
            <a:r>
              <a:rPr lang="fr-FR" sz="3200" b="1" dirty="0" smtClean="0">
                <a:solidFill>
                  <a:srgbClr val="FF0000"/>
                </a:solidFill>
              </a:rPr>
              <a:t>savoirs</a:t>
            </a:r>
            <a:r>
              <a:rPr lang="fr-FR" sz="3200" dirty="0" smtClean="0"/>
              <a:t> (connaissances), en </a:t>
            </a:r>
            <a:r>
              <a:rPr lang="fr-FR" sz="3200" b="1" dirty="0">
                <a:solidFill>
                  <a:srgbClr val="FF0000"/>
                </a:solidFill>
              </a:rPr>
              <a:t>savoir-faire</a:t>
            </a:r>
            <a:r>
              <a:rPr lang="fr-FR" sz="3200" dirty="0" smtClean="0"/>
              <a:t> (pratiques) et en </a:t>
            </a:r>
            <a:r>
              <a:rPr lang="fr-FR" sz="3200" b="1" dirty="0">
                <a:solidFill>
                  <a:srgbClr val="FF0000"/>
                </a:solidFill>
              </a:rPr>
              <a:t>savoir-être</a:t>
            </a:r>
            <a:r>
              <a:rPr lang="fr-FR" sz="3200" dirty="0" smtClean="0"/>
              <a:t> (comportements relationnels). </a:t>
            </a:r>
          </a:p>
          <a:p>
            <a:pPr algn="just">
              <a:buClr>
                <a:srgbClr val="002060"/>
              </a:buClr>
            </a:pPr>
            <a:r>
              <a:rPr lang="fr-FR" sz="3200" dirty="0" smtClean="0"/>
              <a:t>Elle se décline dans </a:t>
            </a:r>
            <a:r>
              <a:rPr lang="fr-FR" sz="3200" dirty="0"/>
              <a:t>un contexte inédit pour résoudre un </a:t>
            </a:r>
            <a:r>
              <a:rPr lang="fr-FR" sz="3200" dirty="0" smtClean="0"/>
              <a:t>problème.</a:t>
            </a:r>
          </a:p>
          <a:p>
            <a:pPr algn="just">
              <a:buClr>
                <a:srgbClr val="002060"/>
              </a:buClr>
            </a:pPr>
            <a:r>
              <a:rPr lang="fr-FR" sz="3200" dirty="0" smtClean="0"/>
              <a:t> Elle est acquise progressivement le long de la formation, puis de la carrière professionnelle, pour remplir les </a:t>
            </a:r>
            <a:r>
              <a:rPr lang="fr-FR" sz="3200" b="1" dirty="0" smtClean="0">
                <a:solidFill>
                  <a:srgbClr val="002060"/>
                </a:solidFill>
              </a:rPr>
              <a:t>tâches</a:t>
            </a:r>
            <a:r>
              <a:rPr lang="fr-FR" sz="3200" dirty="0" smtClean="0"/>
              <a:t> qui sont attendues.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751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2062" y="459662"/>
            <a:ext cx="3068796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00" b="1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err="1" smtClean="0">
                <a:solidFill>
                  <a:prstClr val="white"/>
                </a:solidFill>
                <a:latin typeface="Arial" panose="020B0604020202020204"/>
              </a:rPr>
              <a:t>Tâ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professionnelles.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0989" y="1844091"/>
            <a:ext cx="3068796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Compétences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( au service des tâches professionnelles).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39916" y="459662"/>
            <a:ext cx="3068796" cy="23852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00" b="1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white"/>
                </a:solidFill>
                <a:latin typeface="Arial" panose="020B0604020202020204"/>
              </a:rPr>
              <a:t>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avoirs,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savoir-faire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white"/>
                </a:solidFill>
                <a:latin typeface="Arial" panose="020B0604020202020204"/>
              </a:rPr>
              <a:t>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savoir-être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608710" y="3417484"/>
            <a:ext cx="3068796" cy="31085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457200"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Épreuves d’examen</a:t>
            </a:r>
            <a:r>
              <a:rPr lang="fr-FR" sz="2400" b="1" dirty="0">
                <a:solidFill>
                  <a:prstClr val="white"/>
                </a:solidFill>
              </a:rPr>
              <a:t>. Évaluations par compétences au service des tâches </a:t>
            </a:r>
            <a:r>
              <a:rPr lang="fr-FR" sz="2400" b="1" dirty="0" smtClean="0">
                <a:solidFill>
                  <a:prstClr val="white"/>
                </a:solidFill>
              </a:rPr>
              <a:t>professionnelles</a:t>
            </a:r>
            <a:endParaRPr lang="fr-FR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lèche droite 14"/>
          <p:cNvSpPr/>
          <p:nvPr/>
        </p:nvSpPr>
        <p:spPr>
          <a:xfrm rot="2095160" flipH="1">
            <a:off x="2254153" y="2595734"/>
            <a:ext cx="2608036" cy="529676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Losange 15"/>
          <p:cNvSpPr/>
          <p:nvPr/>
        </p:nvSpPr>
        <p:spPr>
          <a:xfrm rot="1853233" flipH="1">
            <a:off x="7212364" y="4107336"/>
            <a:ext cx="1770570" cy="529676"/>
          </a:xfrm>
          <a:prstGeom prst="diamond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èche droite 16"/>
          <p:cNvSpPr/>
          <p:nvPr/>
        </p:nvSpPr>
        <p:spPr>
          <a:xfrm rot="20367310" flipH="1">
            <a:off x="7295038" y="2122639"/>
            <a:ext cx="1624500" cy="529676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8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52603623"/>
              </p:ext>
            </p:extLst>
          </p:nvPr>
        </p:nvGraphicFramePr>
        <p:xfrm>
          <a:off x="256086" y="336888"/>
          <a:ext cx="60589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13974" y="2914650"/>
            <a:ext cx="2643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Compétence</a:t>
            </a:r>
            <a:endParaRPr lang="fr-FR" sz="32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301038" y="336888"/>
            <a:ext cx="3486150" cy="6104855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400" b="1" u="sng" dirty="0" smtClean="0"/>
              <a:t>Pédagogie adaptée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Apports théoriques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Synthèses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Travaux dirigés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Démarche de projet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Visites de chantier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Activités </a:t>
            </a:r>
            <a:r>
              <a:rPr lang="fr-FR" sz="2000" b="1" dirty="0" smtClean="0"/>
              <a:t>pratiques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Stages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Apprentissage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…</a:t>
            </a:r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sp>
        <p:nvSpPr>
          <p:cNvPr id="11" name="Flèche droite 10"/>
          <p:cNvSpPr/>
          <p:nvPr/>
        </p:nvSpPr>
        <p:spPr>
          <a:xfrm rot="9462093">
            <a:off x="5756628" y="1638370"/>
            <a:ext cx="2291168" cy="4000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0800000">
            <a:off x="4722594" y="628807"/>
            <a:ext cx="3402649" cy="4000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0800000">
            <a:off x="5756628" y="3162449"/>
            <a:ext cx="2291168" cy="4000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1681837">
            <a:off x="4844036" y="5425760"/>
            <a:ext cx="3123281" cy="40005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9556684">
            <a:off x="5006676" y="4197598"/>
            <a:ext cx="3123281" cy="40005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56086" y="5916918"/>
            <a:ext cx="6873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Les compétences sont alimentées par les savoirs instillés selon plusieurs méthodes pédagogiques.</a:t>
            </a:r>
            <a:endParaRPr lang="fr-FR" sz="2000" b="1" dirty="0"/>
          </a:p>
        </p:txBody>
      </p:sp>
      <p:sp>
        <p:nvSpPr>
          <p:cNvPr id="17" name="Flèche droite 16"/>
          <p:cNvSpPr/>
          <p:nvPr/>
        </p:nvSpPr>
        <p:spPr>
          <a:xfrm rot="8285002">
            <a:off x="5345639" y="2714626"/>
            <a:ext cx="3123281" cy="40005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050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L’évaluation par </a:t>
            </a:r>
            <a:r>
              <a:rPr lang="fr-FR" b="1" dirty="0" smtClean="0">
                <a:solidFill>
                  <a:srgbClr val="002060"/>
                </a:solidFill>
              </a:rPr>
              <a:t>compétences :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4488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/>
              <a:t>Classiquement, une compétence </a:t>
            </a:r>
            <a:r>
              <a:rPr lang="fr-FR" dirty="0" smtClean="0"/>
              <a:t>s’évalue par un </a:t>
            </a:r>
            <a:r>
              <a:rPr lang="fr-FR" b="1" dirty="0" smtClean="0"/>
              <a:t>positionnement</a:t>
            </a:r>
            <a:r>
              <a:rPr lang="fr-FR" dirty="0" smtClean="0"/>
              <a:t> </a:t>
            </a:r>
            <a:r>
              <a:rPr lang="fr-FR" dirty="0"/>
              <a:t>sur une échelle de 4 niveaux, de 0 à 3, </a:t>
            </a:r>
            <a:r>
              <a:rPr lang="fr-FR" dirty="0" smtClean="0"/>
              <a:t>par </a:t>
            </a:r>
            <a:r>
              <a:rPr lang="fr-FR" dirty="0"/>
              <a:t>niveaux de couleurs, voire par des </a:t>
            </a:r>
            <a:r>
              <a:rPr lang="fr-FR" dirty="0" smtClean="0"/>
              <a:t>smileys.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Elle se positionne par rapport au niveau maximal attendu au moment de l’évaluation, et pas sur le niveau attendu en fin de BTS, voire avec 5 ans d’expérience professionnelle.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4730565"/>
            <a:ext cx="1175410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0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1743075" y="1924050"/>
            <a:ext cx="6457950" cy="3771900"/>
            <a:chOff x="1743075" y="1924050"/>
            <a:chExt cx="6457950" cy="3771900"/>
          </a:xfrm>
        </p:grpSpPr>
        <p:grpSp>
          <p:nvGrpSpPr>
            <p:cNvPr id="45" name="Groupe 44"/>
            <p:cNvGrpSpPr/>
            <p:nvPr/>
          </p:nvGrpSpPr>
          <p:grpSpPr>
            <a:xfrm>
              <a:off x="4924425" y="1924050"/>
              <a:ext cx="3276600" cy="3771900"/>
              <a:chOff x="4924425" y="1924050"/>
              <a:chExt cx="3276600" cy="3771900"/>
            </a:xfrm>
          </p:grpSpPr>
          <p:sp>
            <p:nvSpPr>
              <p:cNvPr id="43" name="Forme libre 42"/>
              <p:cNvSpPr/>
              <p:nvPr/>
            </p:nvSpPr>
            <p:spPr>
              <a:xfrm>
                <a:off x="4933950" y="1924050"/>
                <a:ext cx="3181350" cy="1571625"/>
              </a:xfrm>
              <a:custGeom>
                <a:avLst/>
                <a:gdLst>
                  <a:gd name="connsiteX0" fmla="*/ 19050 w 3181350"/>
                  <a:gd name="connsiteY0" fmla="*/ 1571625 h 1571625"/>
                  <a:gd name="connsiteX1" fmla="*/ 3181350 w 3181350"/>
                  <a:gd name="connsiteY1" fmla="*/ 952500 h 1571625"/>
                  <a:gd name="connsiteX2" fmla="*/ 3152775 w 3181350"/>
                  <a:gd name="connsiteY2" fmla="*/ 0 h 1571625"/>
                  <a:gd name="connsiteX3" fmla="*/ 0 w 3181350"/>
                  <a:gd name="connsiteY3" fmla="*/ 828675 h 1571625"/>
                  <a:gd name="connsiteX4" fmla="*/ 19050 w 3181350"/>
                  <a:gd name="connsiteY4" fmla="*/ 157162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350" h="1571625">
                    <a:moveTo>
                      <a:pt x="19050" y="1571625"/>
                    </a:moveTo>
                    <a:lnTo>
                      <a:pt x="3181350" y="952500"/>
                    </a:lnTo>
                    <a:lnTo>
                      <a:pt x="3152775" y="0"/>
                    </a:lnTo>
                    <a:lnTo>
                      <a:pt x="0" y="828675"/>
                    </a:lnTo>
                    <a:lnTo>
                      <a:pt x="19050" y="157162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orme libre 41"/>
              <p:cNvSpPr/>
              <p:nvPr/>
            </p:nvSpPr>
            <p:spPr>
              <a:xfrm>
                <a:off x="4924425" y="2867025"/>
                <a:ext cx="3171825" cy="1362075"/>
              </a:xfrm>
              <a:custGeom>
                <a:avLst/>
                <a:gdLst>
                  <a:gd name="connsiteX0" fmla="*/ 0 w 3171825"/>
                  <a:gd name="connsiteY0" fmla="*/ 1362075 h 1362075"/>
                  <a:gd name="connsiteX1" fmla="*/ 3162300 w 3171825"/>
                  <a:gd name="connsiteY1" fmla="*/ 942975 h 1362075"/>
                  <a:gd name="connsiteX2" fmla="*/ 3171825 w 3171825"/>
                  <a:gd name="connsiteY2" fmla="*/ 0 h 1362075"/>
                  <a:gd name="connsiteX3" fmla="*/ 9525 w 3171825"/>
                  <a:gd name="connsiteY3" fmla="*/ 619125 h 1362075"/>
                  <a:gd name="connsiteX4" fmla="*/ 0 w 3171825"/>
                  <a:gd name="connsiteY4" fmla="*/ 1362075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825" h="1362075">
                    <a:moveTo>
                      <a:pt x="0" y="1362075"/>
                    </a:moveTo>
                    <a:lnTo>
                      <a:pt x="3162300" y="942975"/>
                    </a:lnTo>
                    <a:lnTo>
                      <a:pt x="3171825" y="0"/>
                    </a:lnTo>
                    <a:lnTo>
                      <a:pt x="9525" y="619125"/>
                    </a:lnTo>
                    <a:lnTo>
                      <a:pt x="0" y="136207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4924425" y="3790950"/>
                <a:ext cx="3181350" cy="1162050"/>
              </a:xfrm>
              <a:custGeom>
                <a:avLst/>
                <a:gdLst>
                  <a:gd name="connsiteX0" fmla="*/ 38100 w 3181350"/>
                  <a:gd name="connsiteY0" fmla="*/ 1162050 h 1162050"/>
                  <a:gd name="connsiteX1" fmla="*/ 3181350 w 3181350"/>
                  <a:gd name="connsiteY1" fmla="*/ 962025 h 1162050"/>
                  <a:gd name="connsiteX2" fmla="*/ 3181350 w 3181350"/>
                  <a:gd name="connsiteY2" fmla="*/ 0 h 1162050"/>
                  <a:gd name="connsiteX3" fmla="*/ 0 w 3181350"/>
                  <a:gd name="connsiteY3" fmla="*/ 428625 h 1162050"/>
                  <a:gd name="connsiteX4" fmla="*/ 38100 w 3181350"/>
                  <a:gd name="connsiteY4" fmla="*/ 116205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350" h="1162050">
                    <a:moveTo>
                      <a:pt x="38100" y="1162050"/>
                    </a:moveTo>
                    <a:lnTo>
                      <a:pt x="3181350" y="962025"/>
                    </a:lnTo>
                    <a:lnTo>
                      <a:pt x="3181350" y="0"/>
                    </a:lnTo>
                    <a:lnTo>
                      <a:pt x="0" y="428625"/>
                    </a:lnTo>
                    <a:lnTo>
                      <a:pt x="38100" y="11620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4933950" y="4733925"/>
                <a:ext cx="3267075" cy="962025"/>
              </a:xfrm>
              <a:custGeom>
                <a:avLst/>
                <a:gdLst>
                  <a:gd name="connsiteX0" fmla="*/ 0 w 3267075"/>
                  <a:gd name="connsiteY0" fmla="*/ 952500 h 962025"/>
                  <a:gd name="connsiteX1" fmla="*/ 3267075 w 3267075"/>
                  <a:gd name="connsiteY1" fmla="*/ 962025 h 962025"/>
                  <a:gd name="connsiteX2" fmla="*/ 3152775 w 3267075"/>
                  <a:gd name="connsiteY2" fmla="*/ 0 h 962025"/>
                  <a:gd name="connsiteX3" fmla="*/ 9525 w 3267075"/>
                  <a:gd name="connsiteY3" fmla="*/ 219075 h 962025"/>
                  <a:gd name="connsiteX4" fmla="*/ 0 w 3267075"/>
                  <a:gd name="connsiteY4" fmla="*/ 952500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7075" h="962025">
                    <a:moveTo>
                      <a:pt x="0" y="952500"/>
                    </a:moveTo>
                    <a:lnTo>
                      <a:pt x="3267075" y="962025"/>
                    </a:lnTo>
                    <a:lnTo>
                      <a:pt x="3152775" y="0"/>
                    </a:lnTo>
                    <a:lnTo>
                      <a:pt x="9525" y="219075"/>
                    </a:ln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1743075" y="2743200"/>
              <a:ext cx="2990850" cy="2952750"/>
              <a:chOff x="1743075" y="2743200"/>
              <a:chExt cx="2990850" cy="2952750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1743075" y="2743200"/>
                <a:ext cx="2981325" cy="2076450"/>
              </a:xfrm>
              <a:custGeom>
                <a:avLst/>
                <a:gdLst>
                  <a:gd name="connsiteX0" fmla="*/ 0 w 2981325"/>
                  <a:gd name="connsiteY0" fmla="*/ 2076450 h 2076450"/>
                  <a:gd name="connsiteX1" fmla="*/ 2981325 w 2981325"/>
                  <a:gd name="connsiteY1" fmla="*/ 752475 h 2076450"/>
                  <a:gd name="connsiteX2" fmla="*/ 2971800 w 2981325"/>
                  <a:gd name="connsiteY2" fmla="*/ 0 h 2076450"/>
                  <a:gd name="connsiteX3" fmla="*/ 9525 w 2981325"/>
                  <a:gd name="connsiteY3" fmla="*/ 1781175 h 2076450"/>
                  <a:gd name="connsiteX4" fmla="*/ 0 w 2981325"/>
                  <a:gd name="connsiteY4" fmla="*/ 2076450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1325" h="2076450">
                    <a:moveTo>
                      <a:pt x="0" y="2076450"/>
                    </a:moveTo>
                    <a:lnTo>
                      <a:pt x="2981325" y="752475"/>
                    </a:lnTo>
                    <a:lnTo>
                      <a:pt x="2971800" y="0"/>
                    </a:lnTo>
                    <a:lnTo>
                      <a:pt x="9525" y="1781175"/>
                    </a:lnTo>
                    <a:lnTo>
                      <a:pt x="0" y="207645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1743075" y="3486150"/>
                <a:ext cx="2990850" cy="1619250"/>
              </a:xfrm>
              <a:custGeom>
                <a:avLst/>
                <a:gdLst>
                  <a:gd name="connsiteX0" fmla="*/ 0 w 2990850"/>
                  <a:gd name="connsiteY0" fmla="*/ 1619250 h 1619250"/>
                  <a:gd name="connsiteX1" fmla="*/ 2990850 w 2990850"/>
                  <a:gd name="connsiteY1" fmla="*/ 742950 h 1619250"/>
                  <a:gd name="connsiteX2" fmla="*/ 2990850 w 2990850"/>
                  <a:gd name="connsiteY2" fmla="*/ 0 h 1619250"/>
                  <a:gd name="connsiteX3" fmla="*/ 0 w 2990850"/>
                  <a:gd name="connsiteY3" fmla="*/ 1314450 h 1619250"/>
                  <a:gd name="connsiteX4" fmla="*/ 0 w 2990850"/>
                  <a:gd name="connsiteY4" fmla="*/ 161925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0850" h="1619250">
                    <a:moveTo>
                      <a:pt x="0" y="1619250"/>
                    </a:moveTo>
                    <a:lnTo>
                      <a:pt x="2990850" y="742950"/>
                    </a:lnTo>
                    <a:lnTo>
                      <a:pt x="2990850" y="0"/>
                    </a:lnTo>
                    <a:lnTo>
                      <a:pt x="0" y="1314450"/>
                    </a:lnTo>
                    <a:lnTo>
                      <a:pt x="0" y="161925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1743075" y="4219575"/>
                <a:ext cx="2981325" cy="1181100"/>
              </a:xfrm>
              <a:custGeom>
                <a:avLst/>
                <a:gdLst>
                  <a:gd name="connsiteX0" fmla="*/ 0 w 2981325"/>
                  <a:gd name="connsiteY0" fmla="*/ 1181100 h 1181100"/>
                  <a:gd name="connsiteX1" fmla="*/ 2962275 w 2981325"/>
                  <a:gd name="connsiteY1" fmla="*/ 742950 h 1181100"/>
                  <a:gd name="connsiteX2" fmla="*/ 2981325 w 2981325"/>
                  <a:gd name="connsiteY2" fmla="*/ 0 h 1181100"/>
                  <a:gd name="connsiteX3" fmla="*/ 0 w 2981325"/>
                  <a:gd name="connsiteY3" fmla="*/ 876300 h 1181100"/>
                  <a:gd name="connsiteX4" fmla="*/ 0 w 2981325"/>
                  <a:gd name="connsiteY4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1325" h="1181100">
                    <a:moveTo>
                      <a:pt x="0" y="1181100"/>
                    </a:moveTo>
                    <a:lnTo>
                      <a:pt x="2962275" y="742950"/>
                    </a:lnTo>
                    <a:lnTo>
                      <a:pt x="2981325" y="0"/>
                    </a:lnTo>
                    <a:lnTo>
                      <a:pt x="0" y="876300"/>
                    </a:lnTo>
                    <a:lnTo>
                      <a:pt x="0" y="11811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1743075" y="4943475"/>
                <a:ext cx="2957513" cy="752475"/>
              </a:xfrm>
              <a:custGeom>
                <a:avLst/>
                <a:gdLst>
                  <a:gd name="connsiteX0" fmla="*/ 0 w 2957513"/>
                  <a:gd name="connsiteY0" fmla="*/ 742950 h 742950"/>
                  <a:gd name="connsiteX1" fmla="*/ 2957513 w 2957513"/>
                  <a:gd name="connsiteY1" fmla="*/ 714375 h 742950"/>
                  <a:gd name="connsiteX2" fmla="*/ 2957513 w 2957513"/>
                  <a:gd name="connsiteY2" fmla="*/ 0 h 742950"/>
                  <a:gd name="connsiteX3" fmla="*/ 0 w 2957513"/>
                  <a:gd name="connsiteY3" fmla="*/ 457200 h 742950"/>
                  <a:gd name="connsiteX4" fmla="*/ 0 w 2957513"/>
                  <a:gd name="connsiteY4" fmla="*/ 742950 h 742950"/>
                  <a:gd name="connsiteX0" fmla="*/ 0 w 2957513"/>
                  <a:gd name="connsiteY0" fmla="*/ 742950 h 752475"/>
                  <a:gd name="connsiteX1" fmla="*/ 2957513 w 2957513"/>
                  <a:gd name="connsiteY1" fmla="*/ 752475 h 752475"/>
                  <a:gd name="connsiteX2" fmla="*/ 2957513 w 2957513"/>
                  <a:gd name="connsiteY2" fmla="*/ 0 h 752475"/>
                  <a:gd name="connsiteX3" fmla="*/ 0 w 2957513"/>
                  <a:gd name="connsiteY3" fmla="*/ 457200 h 752475"/>
                  <a:gd name="connsiteX4" fmla="*/ 0 w 2957513"/>
                  <a:gd name="connsiteY4" fmla="*/ 742950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7513" h="752475">
                    <a:moveTo>
                      <a:pt x="0" y="742950"/>
                    </a:moveTo>
                    <a:lnTo>
                      <a:pt x="2957513" y="752475"/>
                    </a:lnTo>
                    <a:lnTo>
                      <a:pt x="2957513" y="0"/>
                    </a:lnTo>
                    <a:lnTo>
                      <a:pt x="0" y="457200"/>
                    </a:lnTo>
                    <a:lnTo>
                      <a:pt x="0" y="742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5" name="Connecteur droit avec flèche 4"/>
          <p:cNvCxnSpPr/>
          <p:nvPr/>
        </p:nvCxnSpPr>
        <p:spPr>
          <a:xfrm>
            <a:off x="600075" y="5700713"/>
            <a:ext cx="1100137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743075" y="1400168"/>
            <a:ext cx="0" cy="47291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21534" y="1314440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niveau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087100" y="5760006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Temps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64503" y="5830368"/>
            <a:ext cx="99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Début de TS1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843463" y="1400168"/>
            <a:ext cx="0" cy="47291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215312" y="1400168"/>
            <a:ext cx="0" cy="47291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864890" y="5830368"/>
            <a:ext cx="99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Début de TS2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57438" y="5830368"/>
            <a:ext cx="222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Après le BTS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500563"/>
            <a:ext cx="304800" cy="12001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4534" y="4558606"/>
            <a:ext cx="117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2060"/>
                </a:solidFill>
              </a:rPr>
              <a:t>Prérequis d’avant le BTS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214555" y="2277152"/>
            <a:ext cx="1243019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Niveau visé à l’instant t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1" name="Connecteur droit avec flèche 20"/>
          <p:cNvCxnSpPr>
            <a:stCxn id="19" idx="2"/>
          </p:cNvCxnSpPr>
          <p:nvPr/>
        </p:nvCxnSpPr>
        <p:spPr>
          <a:xfrm>
            <a:off x="2836065" y="3200482"/>
            <a:ext cx="364335" cy="72858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3" y="2730889"/>
            <a:ext cx="280987" cy="296982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817" y="1900238"/>
            <a:ext cx="301597" cy="380047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7647095" y="6076609"/>
            <a:ext cx="111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Examen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1764503" y="2220000"/>
            <a:ext cx="9994110" cy="2452013"/>
            <a:chOff x="1764503" y="2220000"/>
            <a:chExt cx="9994110" cy="2452013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4843463" y="2428875"/>
              <a:ext cx="3371849" cy="72866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8215312" y="2220000"/>
              <a:ext cx="3543301" cy="2088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1764503" y="3157538"/>
              <a:ext cx="3078960" cy="151447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Légende encadrée 1 47"/>
          <p:cNvSpPr/>
          <p:nvPr/>
        </p:nvSpPr>
        <p:spPr>
          <a:xfrm>
            <a:off x="9218043" y="2488165"/>
            <a:ext cx="2138136" cy="1267730"/>
          </a:xfrm>
          <a:prstGeom prst="borderCallout1">
            <a:avLst>
              <a:gd name="adj1" fmla="val 18750"/>
              <a:gd name="adj2" fmla="val -8333"/>
              <a:gd name="adj3" fmla="val 2589"/>
              <a:gd name="adj4" fmla="val -121150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étudiants peuvent dépasser le niveau attendu à l’instant t.</a:t>
            </a:r>
            <a:endParaRPr lang="fr-FR" dirty="0"/>
          </a:p>
        </p:txBody>
      </p:sp>
      <p:sp>
        <p:nvSpPr>
          <p:cNvPr id="50" name="Légende encadrée 1 49"/>
          <p:cNvSpPr/>
          <p:nvPr/>
        </p:nvSpPr>
        <p:spPr>
          <a:xfrm>
            <a:off x="9224903" y="4110983"/>
            <a:ext cx="2138136" cy="1267730"/>
          </a:xfrm>
          <a:prstGeom prst="borderCallout1">
            <a:avLst>
              <a:gd name="adj1" fmla="val 100243"/>
              <a:gd name="adj2" fmla="val 52681"/>
              <a:gd name="adj3" fmla="val 74769"/>
              <a:gd name="adj4" fmla="val 7149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Après le BTS, les ex-étudiants évoluent encore.</a:t>
            </a:r>
            <a:endParaRPr lang="fr-FR" dirty="0"/>
          </a:p>
        </p:txBody>
      </p:sp>
      <p:grpSp>
        <p:nvGrpSpPr>
          <p:cNvPr id="55" name="Groupe 54"/>
          <p:cNvGrpSpPr/>
          <p:nvPr/>
        </p:nvGrpSpPr>
        <p:grpSpPr>
          <a:xfrm>
            <a:off x="8076164" y="2276981"/>
            <a:ext cx="302565" cy="3068926"/>
            <a:chOff x="8076164" y="2276981"/>
            <a:chExt cx="302565" cy="3068926"/>
          </a:xfrm>
        </p:grpSpPr>
        <p:sp>
          <p:nvSpPr>
            <p:cNvPr id="51" name="ZoneTexte 50"/>
            <p:cNvSpPr txBox="1"/>
            <p:nvPr/>
          </p:nvSpPr>
          <p:spPr>
            <a:xfrm>
              <a:off x="8076164" y="4976575"/>
              <a:ext cx="3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0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078479" y="4088073"/>
              <a:ext cx="3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</a:t>
              </a:r>
              <a:endParaRPr lang="fr-FR" b="1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078196" y="3176563"/>
              <a:ext cx="3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2</a:t>
              </a:r>
              <a:endParaRPr lang="fr-FR" b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078196" y="2276981"/>
              <a:ext cx="3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3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5857871" y="355026"/>
            <a:ext cx="195263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Positionnement au moment de l’examen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7602135" y="1328778"/>
            <a:ext cx="553646" cy="84051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98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8" grpId="0" animBg="1"/>
      <p:bldP spid="50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La pédagogie par </a:t>
            </a:r>
            <a:r>
              <a:rPr lang="fr-FR" b="1" dirty="0" smtClean="0">
                <a:solidFill>
                  <a:srgbClr val="002060"/>
                </a:solidFill>
              </a:rPr>
              <a:t>compétences :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6059"/>
          </a:xfrm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Une pédagogie par compétences se construit progressivement tout au long du cursus scolaire.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fr-FR" dirty="0" smtClean="0"/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On préconise une progressivité </a:t>
            </a:r>
            <a:r>
              <a:rPr lang="fr-FR" dirty="0" err="1" smtClean="0"/>
              <a:t>spiralaire</a:t>
            </a:r>
            <a:r>
              <a:rPr lang="fr-FR" dirty="0" smtClean="0"/>
              <a:t>, c’est-à-dire qu’une même compétence est revue plusieurs fois tout au long du cycle, de façon progressive et avec une complexité croissante.</a:t>
            </a:r>
          </a:p>
        </p:txBody>
      </p:sp>
    </p:spTree>
    <p:extLst>
      <p:ext uri="{BB962C8B-B14F-4D97-AF65-F5344CB8AC3E}">
        <p14:creationId xmlns:p14="http://schemas.microsoft.com/office/powerpoint/2010/main" xmlns="" val="1748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02041"/>
            <a:ext cx="10515600" cy="5298508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En BTS FABCR, les savoirs et les savoir-faire doivent déboucher sur des évaluations sur les compétences (ou globalement sur un bloc de compétences) auxquelles on peut les rattacher, avec en ligne de mire les tâches professionnelles.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endParaRPr lang="fr-FR" dirty="0" smtClean="0"/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Tous les étudiants devraient être positionnés sur toutes les compétences tout au long des 2 années de formation, indépendamment des épreuves d’examen.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fr-FR" dirty="0" smtClean="0"/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dirty="0" smtClean="0"/>
              <a:t>Ces évaluations peuvent prendre la forme de contrôles écrits ou oraux, être insérées dans une pédagogie de projet, à travers des activités pratiques…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672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713049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Exemple pour la compétence C6.1</a:t>
            </a:r>
            <a:endParaRPr lang="fr-FR" b="1" dirty="0">
              <a:solidFill>
                <a:srgbClr val="00206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16789" y="2839699"/>
            <a:ext cx="11758421" cy="1145448"/>
            <a:chOff x="1095375" y="2648630"/>
            <a:chExt cx="10001250" cy="97427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375" y="2648630"/>
              <a:ext cx="10001250" cy="428625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375" y="3060928"/>
              <a:ext cx="10001250" cy="561975"/>
            </a:xfrm>
            <a:prstGeom prst="rect">
              <a:avLst/>
            </a:prstGeom>
          </p:spPr>
        </p:pic>
      </p:grpSp>
      <p:sp>
        <p:nvSpPr>
          <p:cNvPr id="11" name="Légende encadrée 1 10"/>
          <p:cNvSpPr/>
          <p:nvPr/>
        </p:nvSpPr>
        <p:spPr>
          <a:xfrm>
            <a:off x="2579428" y="4469884"/>
            <a:ext cx="6059606" cy="1644313"/>
          </a:xfrm>
          <a:prstGeom prst="borderCallout1">
            <a:avLst>
              <a:gd name="adj1" fmla="val 25160"/>
              <a:gd name="adj2" fmla="val 99743"/>
              <a:gd name="adj3" fmla="val -49370"/>
              <a:gd name="adj4" fmla="val 126337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L’examen évalue les compétences par sondage, à partir d’indicateurs. </a:t>
            </a:r>
          </a:p>
          <a:p>
            <a:pPr algn="ctr"/>
            <a:r>
              <a:rPr lang="fr-FR" dirty="0" smtClean="0"/>
              <a:t>Certains peuvent ne pas être évalués. Ce n’est pas pour autant qu’ils n’ont pas été validés en formation. On les indique clairement dans la colonne « non-évalué ».</a:t>
            </a:r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>
            <a:off x="2579428" y="953017"/>
            <a:ext cx="6059606" cy="1644313"/>
          </a:xfrm>
          <a:prstGeom prst="borderCallout1">
            <a:avLst>
              <a:gd name="adj1" fmla="val 25160"/>
              <a:gd name="adj2" fmla="val 99743"/>
              <a:gd name="adj3" fmla="val 163939"/>
              <a:gd name="adj4" fmla="val 146607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« indicateurs de performance » évalués le sont de 0 à 3, 3 correspondant au niveau attendu au moment de l’évaluatio</a:t>
            </a:r>
            <a:r>
              <a:rPr lang="fr-FR" dirty="0"/>
              <a:t>n</a:t>
            </a:r>
            <a:r>
              <a:rPr lang="fr-FR" dirty="0" smtClean="0"/>
              <a:t>. </a:t>
            </a:r>
          </a:p>
          <a:p>
            <a:pPr algn="ctr"/>
            <a:r>
              <a:rPr lang="fr-FR" dirty="0" smtClean="0"/>
              <a:t>Une grille peut définir les attendus à 1, 2 et 3.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95" y="2609608"/>
            <a:ext cx="8957670" cy="4090076"/>
          </a:xfrm>
          <a:prstGeom prst="rect">
            <a:avLst/>
          </a:prstGeom>
        </p:spPr>
      </p:pic>
      <p:sp>
        <p:nvSpPr>
          <p:cNvPr id="14" name="Légende encadrée 1 13"/>
          <p:cNvSpPr/>
          <p:nvPr/>
        </p:nvSpPr>
        <p:spPr>
          <a:xfrm>
            <a:off x="665302" y="4035181"/>
            <a:ext cx="9887857" cy="2705939"/>
          </a:xfrm>
          <a:prstGeom prst="borderCallout1">
            <a:avLst>
              <a:gd name="adj1" fmla="val 486"/>
              <a:gd name="adj2" fmla="val 55266"/>
              <a:gd name="adj3" fmla="val -20668"/>
              <a:gd name="adj4" fmla="val 48098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Par exemple : pour le premier indicateur, on pourrait choisir :</a:t>
            </a:r>
          </a:p>
          <a:p>
            <a:endParaRPr lang="fr-FR" sz="1000" dirty="0" smtClean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Aucun des 3 traité : 0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1 des 3 traité correctement : 1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2 des 3 traités correctement : 2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400" dirty="0" smtClean="0"/>
              <a:t>Les 3 traités correctement : 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5861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qu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613</Words>
  <Application>Microsoft Office PowerPoint</Application>
  <PresentationFormat>Personnalisé</PresentationFormat>
  <Paragraphs>101</Paragraphs>
  <Slides>13</Slides>
  <Notes>0</Notes>
  <HiddenSlides>3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Organique</vt:lpstr>
      <vt:lpstr>L’évaluation par compétences</vt:lpstr>
      <vt:lpstr>Définition d’une compétence :</vt:lpstr>
      <vt:lpstr>Diapositive 3</vt:lpstr>
      <vt:lpstr>Diapositive 4</vt:lpstr>
      <vt:lpstr>L’évaluation par compétences :</vt:lpstr>
      <vt:lpstr>Diapositive 6</vt:lpstr>
      <vt:lpstr>La pédagogie par compétences :</vt:lpstr>
      <vt:lpstr>Diapositive 8</vt:lpstr>
      <vt:lpstr>Exemple pour la compétence C6.1</vt:lpstr>
      <vt:lpstr>Diapositive 10</vt:lpstr>
      <vt:lpstr>Diapositive 11</vt:lpstr>
      <vt:lpstr>Diapositive 12</vt:lpstr>
      <vt:lpstr>Diapositive 13</vt:lpstr>
    </vt:vector>
  </TitlesOfParts>
  <Company>ACADEMIE DE LYON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L’évaluation par compétences</dc:title>
  <dc:creator>drauch</dc:creator>
  <cp:lastModifiedBy>Philippe</cp:lastModifiedBy>
  <cp:revision>38</cp:revision>
  <dcterms:created xsi:type="dcterms:W3CDTF">2020-12-12T09:21:23Z</dcterms:created>
  <dcterms:modified xsi:type="dcterms:W3CDTF">2021-04-01T09:52:08Z</dcterms:modified>
</cp:coreProperties>
</file>