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9" r:id="rId2"/>
    <p:sldId id="261" r:id="rId3"/>
    <p:sldId id="271" r:id="rId4"/>
    <p:sldId id="273" r:id="rId5"/>
    <p:sldId id="275" r:id="rId6"/>
    <p:sldId id="274" r:id="rId7"/>
    <p:sldId id="276" r:id="rId8"/>
    <p:sldId id="277" r:id="rId9"/>
    <p:sldId id="278" r:id="rId10"/>
    <p:sldId id="279" r:id="rId11"/>
    <p:sldId id="280"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090" autoAdjust="0"/>
    <p:restoredTop sz="94660"/>
  </p:normalViewPr>
  <p:slideViewPr>
    <p:cSldViewPr>
      <p:cViewPr varScale="1">
        <p:scale>
          <a:sx n="158" d="100"/>
          <a:sy n="158" d="100"/>
        </p:scale>
        <p:origin x="1708" y="9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Modifier le style des sous-titres du masque</a:t>
            </a:r>
          </a:p>
        </p:txBody>
      </p:sp>
      <p:sp>
        <p:nvSpPr>
          <p:cNvPr id="4" name="Espace réservé de la date 3"/>
          <p:cNvSpPr>
            <a:spLocks noGrp="1"/>
          </p:cNvSpPr>
          <p:nvPr>
            <p:ph type="dt" sz="half" idx="10"/>
          </p:nvPr>
        </p:nvSpPr>
        <p:spPr/>
        <p:txBody>
          <a:bodyPr/>
          <a:lstStyle/>
          <a:p>
            <a:r>
              <a:rPr lang="fr-FR">
                <a:solidFill>
                  <a:srgbClr val="DBF5F9">
                    <a:shade val="90000"/>
                  </a:srgbClr>
                </a:solidFill>
              </a:rPr>
              <a:t>30 mars 2010</a:t>
            </a:r>
          </a:p>
        </p:txBody>
      </p:sp>
      <p:sp>
        <p:nvSpPr>
          <p:cNvPr id="5" name="Espace réservé du pied de page 4"/>
          <p:cNvSpPr>
            <a:spLocks noGrp="1"/>
          </p:cNvSpPr>
          <p:nvPr>
            <p:ph type="ftr" sz="quarter" idx="11"/>
          </p:nvPr>
        </p:nvSpPr>
        <p:spPr/>
        <p:txBody>
          <a:bodyPr/>
          <a:lstStyle/>
          <a:p>
            <a:r>
              <a:rPr lang="fr-FR">
                <a:solidFill>
                  <a:srgbClr val="DBF5F9">
                    <a:shade val="90000"/>
                  </a:srgbClr>
                </a:solidFill>
              </a:rPr>
              <a:t>Séminaire national - Inter académique SUD - BTS Gémoètre Topographe</a:t>
            </a:r>
          </a:p>
        </p:txBody>
      </p:sp>
      <p:sp>
        <p:nvSpPr>
          <p:cNvPr id="6" name="Espace réservé du numéro de diapositive 5"/>
          <p:cNvSpPr>
            <a:spLocks noGrp="1"/>
          </p:cNvSpPr>
          <p:nvPr>
            <p:ph type="sldNum" sz="quarter" idx="12"/>
          </p:nvPr>
        </p:nvSpPr>
        <p:spPr/>
        <p:txBody>
          <a:bodyPr/>
          <a:lstStyle/>
          <a:p>
            <a:fld id="{CF4E29AF-11A7-4AF7-963A-A486772A3518}" type="slidenum">
              <a:rPr lang="fr-FR" smtClean="0">
                <a:solidFill>
                  <a:srgbClr val="DBF5F9">
                    <a:shade val="90000"/>
                  </a:srgbClr>
                </a:solidFill>
              </a:rPr>
              <a:pPr/>
              <a:t>‹N°›</a:t>
            </a:fld>
            <a:endParaRPr lang="fr-FR">
              <a:solidFill>
                <a:srgbClr val="DBF5F9">
                  <a:shade val="90000"/>
                </a:srgbClr>
              </a:solidFill>
            </a:endParaRPr>
          </a:p>
        </p:txBody>
      </p:sp>
    </p:spTree>
    <p:extLst>
      <p:ext uri="{BB962C8B-B14F-4D97-AF65-F5344CB8AC3E}">
        <p14:creationId xmlns:p14="http://schemas.microsoft.com/office/powerpoint/2010/main" val="3865679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fr-FR">
                <a:solidFill>
                  <a:srgbClr val="04617B">
                    <a:shade val="90000"/>
                  </a:srgbClr>
                </a:solidFill>
              </a:rPr>
              <a:t>30 mars 2010</a:t>
            </a:r>
          </a:p>
        </p:txBody>
      </p:sp>
      <p:sp>
        <p:nvSpPr>
          <p:cNvPr id="5" name="Espace réservé du pied de page 4"/>
          <p:cNvSpPr>
            <a:spLocks noGrp="1"/>
          </p:cNvSpPr>
          <p:nvPr>
            <p:ph type="ftr" sz="quarter" idx="11"/>
          </p:nvPr>
        </p:nvSpPr>
        <p:spPr/>
        <p:txBody>
          <a:bodyPr/>
          <a:lstStyle/>
          <a:p>
            <a:r>
              <a:rPr lang="fr-FR">
                <a:solidFill>
                  <a:srgbClr val="04617B">
                    <a:shade val="90000"/>
                  </a:srgbClr>
                </a:solidFill>
              </a:rPr>
              <a:t>Séminaire national - Inter académique SUD - BTS Gémoètre Topographe</a:t>
            </a:r>
          </a:p>
        </p:txBody>
      </p:sp>
      <p:sp>
        <p:nvSpPr>
          <p:cNvPr id="6" name="Espace réservé du numéro de diapositive 5"/>
          <p:cNvSpPr>
            <a:spLocks noGrp="1"/>
          </p:cNvSpPr>
          <p:nvPr>
            <p:ph type="sldNum" sz="quarter" idx="12"/>
          </p:nvPr>
        </p:nvSpPr>
        <p:spPr/>
        <p:txBody>
          <a:bodyPr/>
          <a:lstStyle/>
          <a:p>
            <a:fld id="{CF4E29AF-11A7-4AF7-963A-A486772A3518}" type="slidenum">
              <a:rPr lang="fr-FR" smtClean="0">
                <a:solidFill>
                  <a:srgbClr val="04617B">
                    <a:shade val="90000"/>
                  </a:srgbClr>
                </a:solidFill>
              </a:rPr>
              <a:pPr/>
              <a:t>‹N°›</a:t>
            </a:fld>
            <a:endParaRPr lang="fr-FR">
              <a:solidFill>
                <a:srgbClr val="04617B">
                  <a:shade val="90000"/>
                </a:srgbClr>
              </a:solidFill>
            </a:endParaRPr>
          </a:p>
        </p:txBody>
      </p:sp>
    </p:spTree>
    <p:extLst>
      <p:ext uri="{BB962C8B-B14F-4D97-AF65-F5344CB8AC3E}">
        <p14:creationId xmlns:p14="http://schemas.microsoft.com/office/powerpoint/2010/main" val="2979924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28650" y="365125"/>
            <a:ext cx="5800725"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fr-FR">
                <a:solidFill>
                  <a:srgbClr val="04617B">
                    <a:shade val="90000"/>
                  </a:srgbClr>
                </a:solidFill>
              </a:rPr>
              <a:t>30 mars 2010</a:t>
            </a:r>
          </a:p>
        </p:txBody>
      </p:sp>
      <p:sp>
        <p:nvSpPr>
          <p:cNvPr id="5" name="Espace réservé du pied de page 4"/>
          <p:cNvSpPr>
            <a:spLocks noGrp="1"/>
          </p:cNvSpPr>
          <p:nvPr>
            <p:ph type="ftr" sz="quarter" idx="11"/>
          </p:nvPr>
        </p:nvSpPr>
        <p:spPr/>
        <p:txBody>
          <a:bodyPr/>
          <a:lstStyle/>
          <a:p>
            <a:r>
              <a:rPr lang="fr-FR">
                <a:solidFill>
                  <a:srgbClr val="04617B">
                    <a:shade val="90000"/>
                  </a:srgbClr>
                </a:solidFill>
              </a:rPr>
              <a:t>Séminaire national - Inter académique SUD - BTS Gémoètre Topographe</a:t>
            </a:r>
          </a:p>
        </p:txBody>
      </p:sp>
      <p:sp>
        <p:nvSpPr>
          <p:cNvPr id="6" name="Espace réservé du numéro de diapositive 5"/>
          <p:cNvSpPr>
            <a:spLocks noGrp="1"/>
          </p:cNvSpPr>
          <p:nvPr>
            <p:ph type="sldNum" sz="quarter" idx="12"/>
          </p:nvPr>
        </p:nvSpPr>
        <p:spPr/>
        <p:txBody>
          <a:bodyPr/>
          <a:lstStyle/>
          <a:p>
            <a:fld id="{CF4E29AF-11A7-4AF7-963A-A486772A3518}" type="slidenum">
              <a:rPr lang="fr-FR" smtClean="0">
                <a:solidFill>
                  <a:srgbClr val="04617B">
                    <a:shade val="90000"/>
                  </a:srgbClr>
                </a:solidFill>
              </a:rPr>
              <a:pPr/>
              <a:t>‹N°›</a:t>
            </a:fld>
            <a:endParaRPr lang="fr-FR">
              <a:solidFill>
                <a:srgbClr val="04617B">
                  <a:shade val="90000"/>
                </a:srgbClr>
              </a:solidFill>
            </a:endParaRPr>
          </a:p>
        </p:txBody>
      </p:sp>
    </p:spTree>
    <p:extLst>
      <p:ext uri="{BB962C8B-B14F-4D97-AF65-F5344CB8AC3E}">
        <p14:creationId xmlns:p14="http://schemas.microsoft.com/office/powerpoint/2010/main" val="3525169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fr-FR">
                <a:solidFill>
                  <a:srgbClr val="04617B">
                    <a:shade val="90000"/>
                  </a:srgbClr>
                </a:solidFill>
              </a:rPr>
              <a:t>30 mars 2010</a:t>
            </a:r>
          </a:p>
        </p:txBody>
      </p:sp>
      <p:sp>
        <p:nvSpPr>
          <p:cNvPr id="5" name="Espace réservé du pied de page 4"/>
          <p:cNvSpPr>
            <a:spLocks noGrp="1"/>
          </p:cNvSpPr>
          <p:nvPr>
            <p:ph type="ftr" sz="quarter" idx="11"/>
          </p:nvPr>
        </p:nvSpPr>
        <p:spPr/>
        <p:txBody>
          <a:bodyPr/>
          <a:lstStyle/>
          <a:p>
            <a:r>
              <a:rPr lang="fr-FR">
                <a:solidFill>
                  <a:srgbClr val="04617B">
                    <a:shade val="90000"/>
                  </a:srgbClr>
                </a:solidFill>
              </a:rPr>
              <a:t>Séminaire national - Inter académique SUD - BTS Gémoètre Topographe</a:t>
            </a:r>
          </a:p>
        </p:txBody>
      </p:sp>
      <p:sp>
        <p:nvSpPr>
          <p:cNvPr id="6" name="Espace réservé du numéro de diapositive 5"/>
          <p:cNvSpPr>
            <a:spLocks noGrp="1"/>
          </p:cNvSpPr>
          <p:nvPr>
            <p:ph type="sldNum" sz="quarter" idx="12"/>
          </p:nvPr>
        </p:nvSpPr>
        <p:spPr/>
        <p:txBody>
          <a:bodyPr/>
          <a:lstStyle/>
          <a:p>
            <a:fld id="{CF4E29AF-11A7-4AF7-963A-A486772A3518}" type="slidenum">
              <a:rPr lang="fr-FR" smtClean="0">
                <a:solidFill>
                  <a:srgbClr val="04617B">
                    <a:shade val="90000"/>
                  </a:srgbClr>
                </a:solidFill>
              </a:rPr>
              <a:pPr/>
              <a:t>‹N°›</a:t>
            </a:fld>
            <a:endParaRPr lang="fr-FR">
              <a:solidFill>
                <a:srgbClr val="04617B">
                  <a:shade val="90000"/>
                </a:srgbClr>
              </a:solidFill>
            </a:endParaRPr>
          </a:p>
        </p:txBody>
      </p:sp>
    </p:spTree>
    <p:extLst>
      <p:ext uri="{BB962C8B-B14F-4D97-AF65-F5344CB8AC3E}">
        <p14:creationId xmlns:p14="http://schemas.microsoft.com/office/powerpoint/2010/main" val="2205102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r>
              <a:rPr lang="fr-FR">
                <a:solidFill>
                  <a:srgbClr val="DBF5F9">
                    <a:shade val="90000"/>
                  </a:srgbClr>
                </a:solidFill>
              </a:rPr>
              <a:t>30 mars 2010</a:t>
            </a:r>
          </a:p>
        </p:txBody>
      </p:sp>
      <p:sp>
        <p:nvSpPr>
          <p:cNvPr id="5" name="Espace réservé du pied de page 4"/>
          <p:cNvSpPr>
            <a:spLocks noGrp="1"/>
          </p:cNvSpPr>
          <p:nvPr>
            <p:ph type="ftr" sz="quarter" idx="11"/>
          </p:nvPr>
        </p:nvSpPr>
        <p:spPr/>
        <p:txBody>
          <a:bodyPr/>
          <a:lstStyle/>
          <a:p>
            <a:r>
              <a:rPr lang="fr-FR">
                <a:solidFill>
                  <a:srgbClr val="DBF5F9">
                    <a:shade val="90000"/>
                  </a:srgbClr>
                </a:solidFill>
              </a:rPr>
              <a:t>Séminaire national - Inter académique SUD - BTS Gémoètre Topographe</a:t>
            </a:r>
          </a:p>
        </p:txBody>
      </p:sp>
      <p:sp>
        <p:nvSpPr>
          <p:cNvPr id="6" name="Espace réservé du numéro de diapositive 5"/>
          <p:cNvSpPr>
            <a:spLocks noGrp="1"/>
          </p:cNvSpPr>
          <p:nvPr>
            <p:ph type="sldNum" sz="quarter" idx="12"/>
          </p:nvPr>
        </p:nvSpPr>
        <p:spPr/>
        <p:txBody>
          <a:bodyPr/>
          <a:lstStyle/>
          <a:p>
            <a:fld id="{CF4E29AF-11A7-4AF7-963A-A486772A3518}" type="slidenum">
              <a:rPr lang="fr-FR" smtClean="0">
                <a:solidFill>
                  <a:srgbClr val="DBF5F9">
                    <a:shade val="90000"/>
                  </a:srgbClr>
                </a:solidFill>
              </a:rPr>
              <a:pPr/>
              <a:t>‹N°›</a:t>
            </a:fld>
            <a:endParaRPr lang="fr-FR">
              <a:solidFill>
                <a:srgbClr val="DBF5F9">
                  <a:shade val="90000"/>
                </a:srgbClr>
              </a:solidFill>
            </a:endParaRPr>
          </a:p>
        </p:txBody>
      </p:sp>
    </p:spTree>
    <p:extLst>
      <p:ext uri="{BB962C8B-B14F-4D97-AF65-F5344CB8AC3E}">
        <p14:creationId xmlns:p14="http://schemas.microsoft.com/office/powerpoint/2010/main" val="654464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28650" y="1825625"/>
            <a:ext cx="38862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29150" y="1825625"/>
            <a:ext cx="38862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r>
              <a:rPr lang="fr-FR">
                <a:solidFill>
                  <a:srgbClr val="04617B">
                    <a:shade val="90000"/>
                  </a:srgbClr>
                </a:solidFill>
              </a:rPr>
              <a:t>30 mars 2010</a:t>
            </a:r>
          </a:p>
        </p:txBody>
      </p:sp>
      <p:sp>
        <p:nvSpPr>
          <p:cNvPr id="6" name="Espace réservé du pied de page 5"/>
          <p:cNvSpPr>
            <a:spLocks noGrp="1"/>
          </p:cNvSpPr>
          <p:nvPr>
            <p:ph type="ftr" sz="quarter" idx="11"/>
          </p:nvPr>
        </p:nvSpPr>
        <p:spPr/>
        <p:txBody>
          <a:bodyPr/>
          <a:lstStyle/>
          <a:p>
            <a:r>
              <a:rPr lang="fr-FR">
                <a:solidFill>
                  <a:srgbClr val="04617B">
                    <a:shade val="90000"/>
                  </a:srgbClr>
                </a:solidFill>
              </a:rPr>
              <a:t>Séminaire national - Inter académique SUD - BTS Gémoètre Topographe</a:t>
            </a:r>
          </a:p>
        </p:txBody>
      </p:sp>
      <p:sp>
        <p:nvSpPr>
          <p:cNvPr id="7" name="Espace réservé du numéro de diapositive 6"/>
          <p:cNvSpPr>
            <a:spLocks noGrp="1"/>
          </p:cNvSpPr>
          <p:nvPr>
            <p:ph type="sldNum" sz="quarter" idx="12"/>
          </p:nvPr>
        </p:nvSpPr>
        <p:spPr/>
        <p:txBody>
          <a:bodyPr/>
          <a:lstStyle/>
          <a:p>
            <a:fld id="{CF4E29AF-11A7-4AF7-963A-A486772A3518}" type="slidenum">
              <a:rPr lang="fr-FR" smtClean="0">
                <a:solidFill>
                  <a:srgbClr val="04617B">
                    <a:shade val="90000"/>
                  </a:srgbClr>
                </a:solidFill>
              </a:rPr>
              <a:pPr/>
              <a:t>‹N°›</a:t>
            </a:fld>
            <a:endParaRPr lang="fr-FR">
              <a:solidFill>
                <a:srgbClr val="04617B">
                  <a:shade val="90000"/>
                </a:srgbClr>
              </a:solidFill>
            </a:endParaRPr>
          </a:p>
        </p:txBody>
      </p:sp>
    </p:spTree>
    <p:extLst>
      <p:ext uri="{BB962C8B-B14F-4D97-AF65-F5344CB8AC3E}">
        <p14:creationId xmlns:p14="http://schemas.microsoft.com/office/powerpoint/2010/main" val="54356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Espace réservé du contenu 3"/>
          <p:cNvSpPr>
            <a:spLocks noGrp="1"/>
          </p:cNvSpPr>
          <p:nvPr>
            <p:ph sz="half" idx="2"/>
          </p:nvPr>
        </p:nvSpPr>
        <p:spPr>
          <a:xfrm>
            <a:off x="629842" y="2505075"/>
            <a:ext cx="3868340"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Espace réservé du contenu 5"/>
          <p:cNvSpPr>
            <a:spLocks noGrp="1"/>
          </p:cNvSpPr>
          <p:nvPr>
            <p:ph sz="quarter" idx="4"/>
          </p:nvPr>
        </p:nvSpPr>
        <p:spPr>
          <a:xfrm>
            <a:off x="4629150" y="2505075"/>
            <a:ext cx="3887391"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r>
              <a:rPr lang="fr-FR">
                <a:solidFill>
                  <a:srgbClr val="04617B">
                    <a:shade val="90000"/>
                  </a:srgbClr>
                </a:solidFill>
              </a:rPr>
              <a:t>30 mars 2010</a:t>
            </a:r>
          </a:p>
        </p:txBody>
      </p:sp>
      <p:sp>
        <p:nvSpPr>
          <p:cNvPr id="8" name="Espace réservé du pied de page 7"/>
          <p:cNvSpPr>
            <a:spLocks noGrp="1"/>
          </p:cNvSpPr>
          <p:nvPr>
            <p:ph type="ftr" sz="quarter" idx="11"/>
          </p:nvPr>
        </p:nvSpPr>
        <p:spPr/>
        <p:txBody>
          <a:bodyPr/>
          <a:lstStyle/>
          <a:p>
            <a:r>
              <a:rPr lang="fr-FR">
                <a:solidFill>
                  <a:srgbClr val="04617B">
                    <a:shade val="90000"/>
                  </a:srgbClr>
                </a:solidFill>
              </a:rPr>
              <a:t>Séminaire national - Inter académique SUD - BTS Gémoètre Topographe</a:t>
            </a:r>
          </a:p>
        </p:txBody>
      </p:sp>
      <p:sp>
        <p:nvSpPr>
          <p:cNvPr id="9" name="Espace réservé du numéro de diapositive 8"/>
          <p:cNvSpPr>
            <a:spLocks noGrp="1"/>
          </p:cNvSpPr>
          <p:nvPr>
            <p:ph type="sldNum" sz="quarter" idx="12"/>
          </p:nvPr>
        </p:nvSpPr>
        <p:spPr/>
        <p:txBody>
          <a:bodyPr/>
          <a:lstStyle/>
          <a:p>
            <a:fld id="{CF4E29AF-11A7-4AF7-963A-A486772A3518}" type="slidenum">
              <a:rPr lang="fr-FR" smtClean="0">
                <a:solidFill>
                  <a:srgbClr val="04617B">
                    <a:shade val="90000"/>
                  </a:srgbClr>
                </a:solidFill>
              </a:rPr>
              <a:pPr/>
              <a:t>‹N°›</a:t>
            </a:fld>
            <a:endParaRPr lang="fr-FR">
              <a:solidFill>
                <a:srgbClr val="04617B">
                  <a:shade val="90000"/>
                </a:srgbClr>
              </a:solidFill>
            </a:endParaRPr>
          </a:p>
        </p:txBody>
      </p:sp>
    </p:spTree>
    <p:extLst>
      <p:ext uri="{BB962C8B-B14F-4D97-AF65-F5344CB8AC3E}">
        <p14:creationId xmlns:p14="http://schemas.microsoft.com/office/powerpoint/2010/main" val="2072604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r>
              <a:rPr lang="fr-FR">
                <a:solidFill>
                  <a:srgbClr val="04617B">
                    <a:shade val="90000"/>
                  </a:srgbClr>
                </a:solidFill>
              </a:rPr>
              <a:t>30 mars 2010</a:t>
            </a:r>
          </a:p>
        </p:txBody>
      </p:sp>
      <p:sp>
        <p:nvSpPr>
          <p:cNvPr id="4" name="Espace réservé du pied de page 3"/>
          <p:cNvSpPr>
            <a:spLocks noGrp="1"/>
          </p:cNvSpPr>
          <p:nvPr>
            <p:ph type="ftr" sz="quarter" idx="11"/>
          </p:nvPr>
        </p:nvSpPr>
        <p:spPr/>
        <p:txBody>
          <a:bodyPr/>
          <a:lstStyle/>
          <a:p>
            <a:r>
              <a:rPr lang="fr-FR">
                <a:solidFill>
                  <a:srgbClr val="04617B">
                    <a:shade val="90000"/>
                  </a:srgbClr>
                </a:solidFill>
              </a:rPr>
              <a:t>Séminaire national - Inter académique SUD - BTS Gémoètre Topographe</a:t>
            </a:r>
          </a:p>
        </p:txBody>
      </p:sp>
      <p:sp>
        <p:nvSpPr>
          <p:cNvPr id="5" name="Espace réservé du numéro de diapositive 4"/>
          <p:cNvSpPr>
            <a:spLocks noGrp="1"/>
          </p:cNvSpPr>
          <p:nvPr>
            <p:ph type="sldNum" sz="quarter" idx="12"/>
          </p:nvPr>
        </p:nvSpPr>
        <p:spPr/>
        <p:txBody>
          <a:bodyPr/>
          <a:lstStyle/>
          <a:p>
            <a:fld id="{CF4E29AF-11A7-4AF7-963A-A486772A3518}" type="slidenum">
              <a:rPr lang="fr-FR" smtClean="0">
                <a:solidFill>
                  <a:srgbClr val="04617B">
                    <a:shade val="90000"/>
                  </a:srgbClr>
                </a:solidFill>
              </a:rPr>
              <a:pPr/>
              <a:t>‹N°›</a:t>
            </a:fld>
            <a:endParaRPr lang="fr-FR">
              <a:solidFill>
                <a:srgbClr val="04617B">
                  <a:shade val="90000"/>
                </a:srgbClr>
              </a:solidFill>
            </a:endParaRPr>
          </a:p>
        </p:txBody>
      </p:sp>
    </p:spTree>
    <p:extLst>
      <p:ext uri="{BB962C8B-B14F-4D97-AF65-F5344CB8AC3E}">
        <p14:creationId xmlns:p14="http://schemas.microsoft.com/office/powerpoint/2010/main" val="2886966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a:solidFill>
                  <a:srgbClr val="04617B">
                    <a:shade val="90000"/>
                  </a:srgbClr>
                </a:solidFill>
              </a:rPr>
              <a:t>30 mars 2010</a:t>
            </a:r>
          </a:p>
        </p:txBody>
      </p:sp>
      <p:sp>
        <p:nvSpPr>
          <p:cNvPr id="3" name="Espace réservé du pied de page 2"/>
          <p:cNvSpPr>
            <a:spLocks noGrp="1"/>
          </p:cNvSpPr>
          <p:nvPr>
            <p:ph type="ftr" sz="quarter" idx="11"/>
          </p:nvPr>
        </p:nvSpPr>
        <p:spPr/>
        <p:txBody>
          <a:bodyPr/>
          <a:lstStyle/>
          <a:p>
            <a:r>
              <a:rPr lang="fr-FR">
                <a:solidFill>
                  <a:srgbClr val="04617B">
                    <a:shade val="90000"/>
                  </a:srgbClr>
                </a:solidFill>
              </a:rPr>
              <a:t>Séminaire national - Inter académique SUD - BTS Gémoètre Topographe</a:t>
            </a:r>
          </a:p>
        </p:txBody>
      </p:sp>
      <p:sp>
        <p:nvSpPr>
          <p:cNvPr id="4" name="Espace réservé du numéro de diapositive 3"/>
          <p:cNvSpPr>
            <a:spLocks noGrp="1"/>
          </p:cNvSpPr>
          <p:nvPr>
            <p:ph type="sldNum" sz="quarter" idx="12"/>
          </p:nvPr>
        </p:nvSpPr>
        <p:spPr/>
        <p:txBody>
          <a:bodyPr/>
          <a:lstStyle/>
          <a:p>
            <a:fld id="{CF4E29AF-11A7-4AF7-963A-A486772A3518}" type="slidenum">
              <a:rPr lang="fr-FR" smtClean="0">
                <a:solidFill>
                  <a:srgbClr val="04617B">
                    <a:shade val="90000"/>
                  </a:srgbClr>
                </a:solidFill>
              </a:rPr>
              <a:pPr/>
              <a:t>‹N°›</a:t>
            </a:fld>
            <a:endParaRPr lang="fr-FR">
              <a:solidFill>
                <a:srgbClr val="04617B">
                  <a:shade val="90000"/>
                </a:srgbClr>
              </a:solidFill>
            </a:endParaRPr>
          </a:p>
        </p:txBody>
      </p:sp>
    </p:spTree>
    <p:extLst>
      <p:ext uri="{BB962C8B-B14F-4D97-AF65-F5344CB8AC3E}">
        <p14:creationId xmlns:p14="http://schemas.microsoft.com/office/powerpoint/2010/main" val="3494392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r>
              <a:rPr lang="fr-FR">
                <a:solidFill>
                  <a:srgbClr val="04617B">
                    <a:shade val="90000"/>
                  </a:srgbClr>
                </a:solidFill>
              </a:rPr>
              <a:t>30 mars 2010</a:t>
            </a:r>
          </a:p>
        </p:txBody>
      </p:sp>
      <p:sp>
        <p:nvSpPr>
          <p:cNvPr id="6" name="Espace réservé du pied de page 5"/>
          <p:cNvSpPr>
            <a:spLocks noGrp="1"/>
          </p:cNvSpPr>
          <p:nvPr>
            <p:ph type="ftr" sz="quarter" idx="11"/>
          </p:nvPr>
        </p:nvSpPr>
        <p:spPr/>
        <p:txBody>
          <a:bodyPr/>
          <a:lstStyle/>
          <a:p>
            <a:r>
              <a:rPr lang="fr-FR">
                <a:solidFill>
                  <a:srgbClr val="04617B">
                    <a:shade val="90000"/>
                  </a:srgbClr>
                </a:solidFill>
              </a:rPr>
              <a:t>Séminaire national - Inter académique SUD - BTS Gémoètre Topographe</a:t>
            </a:r>
          </a:p>
        </p:txBody>
      </p:sp>
      <p:sp>
        <p:nvSpPr>
          <p:cNvPr id="7" name="Espace réservé du numéro de diapositive 6"/>
          <p:cNvSpPr>
            <a:spLocks noGrp="1"/>
          </p:cNvSpPr>
          <p:nvPr>
            <p:ph type="sldNum" sz="quarter" idx="12"/>
          </p:nvPr>
        </p:nvSpPr>
        <p:spPr/>
        <p:txBody>
          <a:bodyPr/>
          <a:lstStyle/>
          <a:p>
            <a:fld id="{CF4E29AF-11A7-4AF7-963A-A486772A3518}" type="slidenum">
              <a:rPr lang="fr-FR" smtClean="0">
                <a:solidFill>
                  <a:srgbClr val="04617B">
                    <a:shade val="90000"/>
                  </a:srgbClr>
                </a:solidFill>
              </a:rPr>
              <a:pPr/>
              <a:t>‹N°›</a:t>
            </a:fld>
            <a:endParaRPr lang="fr-FR">
              <a:solidFill>
                <a:srgbClr val="04617B">
                  <a:shade val="90000"/>
                </a:srgbClr>
              </a:solidFill>
            </a:endParaRPr>
          </a:p>
        </p:txBody>
      </p:sp>
    </p:spTree>
    <p:extLst>
      <p:ext uri="{BB962C8B-B14F-4D97-AF65-F5344CB8AC3E}">
        <p14:creationId xmlns:p14="http://schemas.microsoft.com/office/powerpoint/2010/main" val="3851911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r>
              <a:rPr lang="fr-FR">
                <a:solidFill>
                  <a:srgbClr val="04617B">
                    <a:shade val="90000"/>
                  </a:srgbClr>
                </a:solidFill>
              </a:rPr>
              <a:t>30 mars 2010</a:t>
            </a:r>
          </a:p>
        </p:txBody>
      </p:sp>
      <p:sp>
        <p:nvSpPr>
          <p:cNvPr id="6" name="Espace réservé du pied de page 5"/>
          <p:cNvSpPr>
            <a:spLocks noGrp="1"/>
          </p:cNvSpPr>
          <p:nvPr>
            <p:ph type="ftr" sz="quarter" idx="11"/>
          </p:nvPr>
        </p:nvSpPr>
        <p:spPr/>
        <p:txBody>
          <a:bodyPr/>
          <a:lstStyle/>
          <a:p>
            <a:r>
              <a:rPr lang="fr-FR">
                <a:solidFill>
                  <a:srgbClr val="04617B">
                    <a:shade val="90000"/>
                  </a:srgbClr>
                </a:solidFill>
              </a:rPr>
              <a:t>Séminaire national - Inter académique SUD - BTS Gémoètre Topographe</a:t>
            </a:r>
          </a:p>
        </p:txBody>
      </p:sp>
      <p:sp>
        <p:nvSpPr>
          <p:cNvPr id="7" name="Espace réservé du numéro de diapositive 6"/>
          <p:cNvSpPr>
            <a:spLocks noGrp="1"/>
          </p:cNvSpPr>
          <p:nvPr>
            <p:ph type="sldNum" sz="quarter" idx="12"/>
          </p:nvPr>
        </p:nvSpPr>
        <p:spPr/>
        <p:txBody>
          <a:bodyPr/>
          <a:lstStyle/>
          <a:p>
            <a:fld id="{CF4E29AF-11A7-4AF7-963A-A486772A3518}" type="slidenum">
              <a:rPr lang="fr-FR" smtClean="0">
                <a:solidFill>
                  <a:srgbClr val="04617B">
                    <a:shade val="90000"/>
                  </a:srgbClr>
                </a:solidFill>
              </a:rPr>
              <a:pPr/>
              <a:t>‹N°›</a:t>
            </a:fld>
            <a:endParaRPr lang="fr-FR">
              <a:solidFill>
                <a:srgbClr val="04617B">
                  <a:shade val="90000"/>
                </a:srgbClr>
              </a:solidFill>
            </a:endParaRPr>
          </a:p>
        </p:txBody>
      </p:sp>
    </p:spTree>
    <p:extLst>
      <p:ext uri="{BB962C8B-B14F-4D97-AF65-F5344CB8AC3E}">
        <p14:creationId xmlns:p14="http://schemas.microsoft.com/office/powerpoint/2010/main" val="3192547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fr-FR">
                <a:solidFill>
                  <a:srgbClr val="04617B">
                    <a:shade val="90000"/>
                  </a:srgbClr>
                </a:solidFill>
              </a:rPr>
              <a:t>30 mars 2010</a:t>
            </a:r>
          </a:p>
        </p:txBody>
      </p:sp>
      <p:sp>
        <p:nvSpPr>
          <p:cNvPr id="5" name="Espace réservé du pied de page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fr-FR">
                <a:solidFill>
                  <a:srgbClr val="04617B">
                    <a:shade val="90000"/>
                  </a:srgbClr>
                </a:solidFill>
              </a:rPr>
              <a:t>Séminaire national - Inter académique SUD - BTS Gémoètre Topographe</a:t>
            </a:r>
          </a:p>
        </p:txBody>
      </p:sp>
      <p:sp>
        <p:nvSpPr>
          <p:cNvPr id="6" name="Espace réservé du numéro de diapositive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F4E29AF-11A7-4AF7-963A-A486772A3518}" type="slidenum">
              <a:rPr lang="fr-FR" smtClean="0">
                <a:solidFill>
                  <a:srgbClr val="04617B">
                    <a:shade val="90000"/>
                  </a:srgbClr>
                </a:solidFill>
              </a:rPr>
              <a:pPr/>
              <a:t>‹N°›</a:t>
            </a:fld>
            <a:endParaRPr lang="fr-FR">
              <a:solidFill>
                <a:srgbClr val="04617B">
                  <a:shade val="90000"/>
                </a:srgbClr>
              </a:solidFill>
            </a:endParaRPr>
          </a:p>
        </p:txBody>
      </p:sp>
    </p:spTree>
    <p:extLst>
      <p:ext uri="{BB962C8B-B14F-4D97-AF65-F5344CB8AC3E}">
        <p14:creationId xmlns:p14="http://schemas.microsoft.com/office/powerpoint/2010/main" val="15071853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 11"/>
          <p:cNvPicPr>
            <a:picLocks noChangeAspect="1"/>
          </p:cNvPicPr>
          <p:nvPr/>
        </p:nvPicPr>
        <p:blipFill>
          <a:blip r:embed="rId2"/>
          <a:stretch>
            <a:fillRect/>
          </a:stretch>
        </p:blipFill>
        <p:spPr>
          <a:xfrm>
            <a:off x="85083" y="108573"/>
            <a:ext cx="1356348" cy="800148"/>
          </a:xfrm>
          <a:prstGeom prst="rect">
            <a:avLst/>
          </a:prstGeom>
          <a:solidFill>
            <a:sysClr val="window" lastClr="FFFFFF"/>
          </a:solidFill>
        </p:spPr>
      </p:pic>
      <p:sp>
        <p:nvSpPr>
          <p:cNvPr id="6" name="ZoneTexte 5"/>
          <p:cNvSpPr txBox="1"/>
          <p:nvPr/>
        </p:nvSpPr>
        <p:spPr>
          <a:xfrm>
            <a:off x="1619672" y="142852"/>
            <a:ext cx="7310046" cy="276999"/>
          </a:xfrm>
          <a:prstGeom prst="rect">
            <a:avLst/>
          </a:prstGeom>
          <a:noFill/>
        </p:spPr>
        <p:txBody>
          <a:bodyPr wrap="square" rtlCol="0">
            <a:spAutoFit/>
          </a:bodyPr>
          <a:lstStyle/>
          <a:p>
            <a:pPr defTabSz="1020763">
              <a:tabLst>
                <a:tab pos="5021263" algn="l"/>
              </a:tabLst>
            </a:pPr>
            <a:r>
              <a:rPr lang="fr-FR" sz="1200" b="1" i="1" dirty="0">
                <a:solidFill>
                  <a:schemeClr val="accent5">
                    <a:lumMod val="75000"/>
                  </a:schemeClr>
                </a:solidFill>
                <a:latin typeface="Arial" pitchFamily="34" charset="0"/>
                <a:cs typeface="Arial" pitchFamily="34" charset="0"/>
              </a:rPr>
              <a:t>Séminaire national BTS MEC 17 mars 2021		Lycée La Martinière - Lyon</a:t>
            </a:r>
          </a:p>
        </p:txBody>
      </p:sp>
      <p:cxnSp>
        <p:nvCxnSpPr>
          <p:cNvPr id="7" name="Connecteur droit 6"/>
          <p:cNvCxnSpPr/>
          <p:nvPr/>
        </p:nvCxnSpPr>
        <p:spPr>
          <a:xfrm>
            <a:off x="1547664" y="419851"/>
            <a:ext cx="7310616" cy="0"/>
          </a:xfrm>
          <a:prstGeom prst="line">
            <a:avLst/>
          </a:prstGeom>
          <a:ln w="3492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361336" y="836712"/>
            <a:ext cx="8496944" cy="707886"/>
          </a:xfrm>
          <a:prstGeom prst="rect">
            <a:avLst/>
          </a:prstGeom>
        </p:spPr>
        <p:txBody>
          <a:bodyPr wrap="square">
            <a:spAutoFit/>
          </a:bodyPr>
          <a:lstStyle/>
          <a:p>
            <a:pPr algn="r"/>
            <a:r>
              <a:rPr lang="fr-FR" sz="2000" b="1" dirty="0"/>
              <a:t>11h00 L’architecture du nouveau référentiel </a:t>
            </a:r>
            <a:endParaRPr lang="fr-FR" sz="2000" dirty="0"/>
          </a:p>
          <a:p>
            <a:pPr algn="r"/>
            <a:r>
              <a:rPr lang="fr-FR" sz="2000" b="1" dirty="0"/>
              <a:t>	</a:t>
            </a:r>
            <a:r>
              <a:rPr lang="fr-FR" sz="1600" b="1" i="1" dirty="0"/>
              <a:t>Thierry Monin</a:t>
            </a:r>
            <a:r>
              <a:rPr lang="fr-FR" sz="1600" i="1" dirty="0"/>
              <a:t>, IA-IPR STI, académie de Montpellier</a:t>
            </a:r>
          </a:p>
        </p:txBody>
      </p:sp>
      <p:sp>
        <p:nvSpPr>
          <p:cNvPr id="8" name="Rectangle 7"/>
          <p:cNvSpPr/>
          <p:nvPr/>
        </p:nvSpPr>
        <p:spPr>
          <a:xfrm>
            <a:off x="280887" y="1772816"/>
            <a:ext cx="8846983" cy="4632037"/>
          </a:xfrm>
          <a:prstGeom prst="rect">
            <a:avLst/>
          </a:prstGeom>
          <a:ln>
            <a:noFill/>
          </a:ln>
        </p:spPr>
        <p:txBody>
          <a:bodyPr wrap="square">
            <a:spAutoFit/>
          </a:bodyPr>
          <a:lstStyle/>
          <a:p>
            <a:pPr>
              <a:spcAft>
                <a:spcPts val="600"/>
              </a:spcAft>
            </a:pPr>
            <a:r>
              <a:rPr lang="fr-FR" sz="1600" i="1" dirty="0">
                <a:latin typeface="Arial" pitchFamily="34" charset="0"/>
                <a:cs typeface="Arial" pitchFamily="34" charset="0"/>
              </a:rPr>
              <a:t>Le technicien supérieur </a:t>
            </a:r>
            <a:r>
              <a:rPr lang="fr-FR" sz="1600" b="1" i="1" dirty="0">
                <a:solidFill>
                  <a:schemeClr val="accent5">
                    <a:lumMod val="75000"/>
                  </a:schemeClr>
                </a:solidFill>
                <a:latin typeface="Arial" pitchFamily="34" charset="0"/>
                <a:cs typeface="Arial" pitchFamily="34" charset="0"/>
              </a:rPr>
              <a:t>Management économique de la construction</a:t>
            </a:r>
            <a:r>
              <a:rPr lang="fr-FR" sz="1600" i="1" dirty="0">
                <a:latin typeface="Arial" pitchFamily="34" charset="0"/>
                <a:cs typeface="Arial" pitchFamily="34" charset="0"/>
              </a:rPr>
              <a:t>, est un acteur central de la conception à la réalisation des bâtiments:</a:t>
            </a:r>
          </a:p>
          <a:p>
            <a:r>
              <a:rPr lang="fr-FR" sz="1600" i="1" dirty="0">
                <a:latin typeface="Arial" pitchFamily="34" charset="0"/>
                <a:cs typeface="Arial" pitchFamily="34" charset="0"/>
              </a:rPr>
              <a:t>	- Il intervient à toutes les étapes d’une opération de construction ;</a:t>
            </a:r>
          </a:p>
          <a:p>
            <a:r>
              <a:rPr lang="fr-FR" sz="1600" i="1" dirty="0">
                <a:latin typeface="Arial" pitchFamily="34" charset="0"/>
                <a:cs typeface="Arial" pitchFamily="34" charset="0"/>
              </a:rPr>
              <a:t>	- Il intervient sur les choix constructifs et les caractéristiques des matériaux et des 	équipements.</a:t>
            </a:r>
          </a:p>
          <a:p>
            <a:endParaRPr lang="fr-FR" i="1" dirty="0">
              <a:latin typeface="Arial" pitchFamily="34" charset="0"/>
              <a:cs typeface="Arial" pitchFamily="34" charset="0"/>
            </a:endParaRPr>
          </a:p>
          <a:p>
            <a:r>
              <a:rPr lang="fr-FR" sz="1600" i="1" dirty="0">
                <a:latin typeface="Arial" pitchFamily="34" charset="0"/>
                <a:cs typeface="Arial" pitchFamily="34" charset="0"/>
              </a:rPr>
              <a:t>Ses principales activités </a:t>
            </a:r>
            <a:r>
              <a:rPr lang="fr-FR" sz="1600" b="1" i="1" dirty="0">
                <a:solidFill>
                  <a:schemeClr val="accent5">
                    <a:lumMod val="75000"/>
                  </a:schemeClr>
                </a:solidFill>
                <a:latin typeface="Arial" pitchFamily="34" charset="0"/>
                <a:cs typeface="Arial" pitchFamily="34" charset="0"/>
              </a:rPr>
              <a:t>intégrant l’utilisation d’outils numériques innovants et collaboratifs</a:t>
            </a:r>
            <a:r>
              <a:rPr lang="fr-FR" sz="1600" i="1" dirty="0">
                <a:latin typeface="Arial" pitchFamily="34" charset="0"/>
                <a:cs typeface="Arial" pitchFamily="34" charset="0"/>
              </a:rPr>
              <a:t>, sont :</a:t>
            </a:r>
          </a:p>
          <a:p>
            <a:endParaRPr lang="fr-FR" sz="1600" i="1" dirty="0">
              <a:latin typeface="Arial" pitchFamily="34" charset="0"/>
              <a:cs typeface="Arial" pitchFamily="34" charset="0"/>
            </a:endParaRPr>
          </a:p>
          <a:p>
            <a:pPr marL="285750" lvl="0" indent="-285750">
              <a:buFont typeface="Courier New" panose="02070309020205020404" pitchFamily="49" charset="0"/>
              <a:buChar char="o"/>
            </a:pPr>
            <a:r>
              <a:rPr lang="fr-FR" sz="1600" b="1" i="1" dirty="0">
                <a:solidFill>
                  <a:schemeClr val="accent5">
                    <a:lumMod val="75000"/>
                  </a:schemeClr>
                </a:solidFill>
                <a:latin typeface="Arial" pitchFamily="34" charset="0"/>
                <a:cs typeface="Arial" pitchFamily="34" charset="0"/>
              </a:rPr>
              <a:t>L’analyse du projet et de son contexte</a:t>
            </a:r>
            <a:r>
              <a:rPr lang="fr-FR" sz="1600" i="1" dirty="0">
                <a:solidFill>
                  <a:schemeClr val="accent5">
                    <a:lumMod val="75000"/>
                  </a:schemeClr>
                </a:solidFill>
                <a:latin typeface="Arial" pitchFamily="34" charset="0"/>
                <a:cs typeface="Arial" pitchFamily="34" charset="0"/>
              </a:rPr>
              <a:t> </a:t>
            </a:r>
            <a:r>
              <a:rPr lang="fr-FR" sz="1600" i="1" dirty="0">
                <a:latin typeface="Arial" pitchFamily="34" charset="0"/>
                <a:cs typeface="Arial" pitchFamily="34" charset="0"/>
              </a:rPr>
              <a:t>;</a:t>
            </a:r>
          </a:p>
          <a:p>
            <a:pPr marL="285750" lvl="0" indent="-285750">
              <a:buFont typeface="Courier New" panose="02070309020205020404" pitchFamily="49" charset="0"/>
              <a:buChar char="o"/>
            </a:pPr>
            <a:r>
              <a:rPr lang="fr-FR" sz="1600" i="1" dirty="0">
                <a:latin typeface="Arial" pitchFamily="34" charset="0"/>
                <a:cs typeface="Arial" pitchFamily="34" charset="0"/>
              </a:rPr>
              <a:t>La description technique des ouvrages à construire ; </a:t>
            </a:r>
          </a:p>
          <a:p>
            <a:pPr marL="285750" lvl="0" indent="-285750">
              <a:buFont typeface="Courier New" panose="02070309020205020404" pitchFamily="49" charset="0"/>
              <a:buChar char="o"/>
            </a:pPr>
            <a:r>
              <a:rPr lang="fr-FR" sz="1600" i="1" dirty="0">
                <a:latin typeface="Arial" pitchFamily="34" charset="0"/>
                <a:cs typeface="Arial" pitchFamily="34" charset="0"/>
              </a:rPr>
              <a:t>La quantification et l’estimation du coût des ouvrages, </a:t>
            </a:r>
            <a:r>
              <a:rPr lang="fr-FR" sz="1600" b="1" i="1" dirty="0">
                <a:solidFill>
                  <a:schemeClr val="accent5">
                    <a:lumMod val="75000"/>
                  </a:schemeClr>
                </a:solidFill>
                <a:latin typeface="Arial" pitchFamily="34" charset="0"/>
                <a:cs typeface="Arial" pitchFamily="34" charset="0"/>
              </a:rPr>
              <a:t>du coût global</a:t>
            </a:r>
            <a:r>
              <a:rPr lang="fr-FR" sz="1600" i="1" dirty="0">
                <a:solidFill>
                  <a:schemeClr val="accent5">
                    <a:lumMod val="75000"/>
                  </a:schemeClr>
                </a:solidFill>
                <a:latin typeface="Arial" pitchFamily="34" charset="0"/>
                <a:cs typeface="Arial" pitchFamily="34" charset="0"/>
              </a:rPr>
              <a:t> </a:t>
            </a:r>
            <a:r>
              <a:rPr lang="fr-FR" sz="1600" i="1" dirty="0">
                <a:latin typeface="Arial" pitchFamily="34" charset="0"/>
                <a:cs typeface="Arial" pitchFamily="34" charset="0"/>
              </a:rPr>
              <a:t>;</a:t>
            </a:r>
          </a:p>
          <a:p>
            <a:pPr marL="285750" lvl="0" indent="-285750">
              <a:buFont typeface="Courier New" panose="02070309020205020404" pitchFamily="49" charset="0"/>
              <a:buChar char="o"/>
            </a:pPr>
            <a:r>
              <a:rPr lang="fr-FR" sz="1600" i="1" dirty="0">
                <a:latin typeface="Arial" pitchFamily="34" charset="0"/>
                <a:cs typeface="Arial" pitchFamily="34" charset="0"/>
              </a:rPr>
              <a:t>L’étude de prix détaillée des travaux (le chiffrage) ;</a:t>
            </a:r>
          </a:p>
          <a:p>
            <a:pPr marL="285750" lvl="0" indent="-285750">
              <a:buFont typeface="Courier New" panose="02070309020205020404" pitchFamily="49" charset="0"/>
              <a:buChar char="o"/>
            </a:pPr>
            <a:r>
              <a:rPr lang="fr-FR" sz="1600" i="1" dirty="0">
                <a:latin typeface="Arial" pitchFamily="34" charset="0"/>
                <a:cs typeface="Arial" pitchFamily="34" charset="0"/>
              </a:rPr>
              <a:t>La formalisation d’une offre de prix, l’élaboration du mémoire technique ;</a:t>
            </a:r>
          </a:p>
          <a:p>
            <a:pPr marL="285750" lvl="0" indent="-285750">
              <a:buFont typeface="Courier New" panose="02070309020205020404" pitchFamily="49" charset="0"/>
              <a:buChar char="o"/>
            </a:pPr>
            <a:r>
              <a:rPr lang="fr-FR" sz="1600" i="1" dirty="0">
                <a:latin typeface="Arial" pitchFamily="34" charset="0"/>
                <a:cs typeface="Arial" pitchFamily="34" charset="0"/>
              </a:rPr>
              <a:t>La comparaison et l’analyse des offres de prix des entreprises ;</a:t>
            </a:r>
          </a:p>
          <a:p>
            <a:pPr marL="285750" lvl="0" indent="-285750">
              <a:buFont typeface="Courier New" panose="02070309020205020404" pitchFamily="49" charset="0"/>
              <a:buChar char="o"/>
            </a:pPr>
            <a:r>
              <a:rPr lang="fr-FR" sz="1600" i="1" dirty="0">
                <a:latin typeface="Arial" pitchFamily="34" charset="0"/>
                <a:cs typeface="Arial" pitchFamily="34" charset="0"/>
              </a:rPr>
              <a:t>L’établissement du </a:t>
            </a:r>
            <a:r>
              <a:rPr lang="fr-FR" sz="1600" b="1" i="1" dirty="0">
                <a:solidFill>
                  <a:schemeClr val="accent5">
                    <a:lumMod val="75000"/>
                  </a:schemeClr>
                </a:solidFill>
                <a:latin typeface="Arial" pitchFamily="34" charset="0"/>
                <a:cs typeface="Arial" pitchFamily="34" charset="0"/>
              </a:rPr>
              <a:t>bilan carbone </a:t>
            </a:r>
            <a:r>
              <a:rPr lang="fr-FR" sz="1600" i="1" dirty="0">
                <a:latin typeface="Arial" pitchFamily="34" charset="0"/>
                <a:cs typeface="Arial" pitchFamily="34" charset="0"/>
              </a:rPr>
              <a:t>d’un bâtiment ;</a:t>
            </a:r>
          </a:p>
          <a:p>
            <a:pPr marL="285750" indent="-285750">
              <a:buFont typeface="Courier New" panose="02070309020205020404" pitchFamily="49" charset="0"/>
              <a:buChar char="o"/>
            </a:pPr>
            <a:r>
              <a:rPr lang="fr-FR" sz="1600" i="1" dirty="0">
                <a:latin typeface="Arial" pitchFamily="34" charset="0"/>
                <a:cs typeface="Arial" pitchFamily="34" charset="0"/>
              </a:rPr>
              <a:t>L’analyse financière de l’opération de construction ;</a:t>
            </a:r>
          </a:p>
          <a:p>
            <a:pPr marL="285750" indent="-285750">
              <a:buFont typeface="Courier New" panose="02070309020205020404" pitchFamily="49" charset="0"/>
              <a:buChar char="o"/>
            </a:pPr>
            <a:r>
              <a:rPr lang="fr-FR" sz="1600" b="1" i="1" dirty="0">
                <a:solidFill>
                  <a:schemeClr val="accent5">
                    <a:lumMod val="75000"/>
                  </a:schemeClr>
                </a:solidFill>
                <a:latin typeface="Arial" pitchFamily="34" charset="0"/>
                <a:cs typeface="Arial" pitchFamily="34" charset="0"/>
              </a:rPr>
              <a:t>L’approche « sécurité » d’une opération de construction et du coût associé</a:t>
            </a:r>
          </a:p>
        </p:txBody>
      </p:sp>
    </p:spTree>
    <p:extLst>
      <p:ext uri="{BB962C8B-B14F-4D97-AF65-F5344CB8AC3E}">
        <p14:creationId xmlns:p14="http://schemas.microsoft.com/office/powerpoint/2010/main" val="3909485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231631" y="643898"/>
            <a:ext cx="8643998" cy="400110"/>
          </a:xfrm>
          <a:prstGeom prst="rect">
            <a:avLst/>
          </a:prstGeom>
          <a:ln>
            <a:noFill/>
          </a:ln>
        </p:spPr>
        <p:txBody>
          <a:bodyPr wrap="square">
            <a:spAutoFit/>
          </a:bodyPr>
          <a:lstStyle/>
          <a:p>
            <a:pPr algn="r"/>
            <a:r>
              <a:rPr lang="fr-FR" sz="2000" b="1" i="1" dirty="0">
                <a:latin typeface="Arial" pitchFamily="34" charset="0"/>
                <a:cs typeface="Arial" pitchFamily="34" charset="0"/>
              </a:rPr>
              <a:t>Grille horaire</a:t>
            </a:r>
            <a:endParaRPr lang="fr-FR" sz="2000" i="1" dirty="0">
              <a:latin typeface="Arial" pitchFamily="34" charset="0"/>
              <a:cs typeface="Arial" pitchFamily="34" charset="0"/>
            </a:endParaRPr>
          </a:p>
        </p:txBody>
      </p:sp>
      <p:pic>
        <p:nvPicPr>
          <p:cNvPr id="12" name="Image 11"/>
          <p:cNvPicPr>
            <a:picLocks noChangeAspect="1"/>
          </p:cNvPicPr>
          <p:nvPr/>
        </p:nvPicPr>
        <p:blipFill>
          <a:blip r:embed="rId2"/>
          <a:stretch>
            <a:fillRect/>
          </a:stretch>
        </p:blipFill>
        <p:spPr>
          <a:xfrm>
            <a:off x="85083" y="108573"/>
            <a:ext cx="1246558" cy="735380"/>
          </a:xfrm>
          <a:prstGeom prst="rect">
            <a:avLst/>
          </a:prstGeom>
          <a:solidFill>
            <a:sysClr val="window" lastClr="FFFFFF"/>
          </a:solidFill>
        </p:spPr>
      </p:pic>
      <p:graphicFrame>
        <p:nvGraphicFramePr>
          <p:cNvPr id="3" name="Tableau 2"/>
          <p:cNvGraphicFramePr>
            <a:graphicFrameLocks noGrp="1"/>
          </p:cNvGraphicFramePr>
          <p:nvPr>
            <p:extLst>
              <p:ext uri="{D42A27DB-BD31-4B8C-83A1-F6EECF244321}">
                <p14:modId xmlns:p14="http://schemas.microsoft.com/office/powerpoint/2010/main" val="849563228"/>
              </p:ext>
            </p:extLst>
          </p:nvPr>
        </p:nvGraphicFramePr>
        <p:xfrm>
          <a:off x="708362" y="1196752"/>
          <a:ext cx="7824078" cy="5447867"/>
        </p:xfrm>
        <a:graphic>
          <a:graphicData uri="http://schemas.openxmlformats.org/drawingml/2006/table">
            <a:tbl>
              <a:tblPr firstRow="1" firstCol="1" bandRow="1" bandCol="1">
                <a:tableStyleId>{5C22544A-7EE6-4342-B048-85BDC9FD1C3A}</a:tableStyleId>
              </a:tblPr>
              <a:tblGrid>
                <a:gridCol w="1656222">
                  <a:extLst>
                    <a:ext uri="{9D8B030D-6E8A-4147-A177-3AD203B41FA5}">
                      <a16:colId xmlns:a16="http://schemas.microsoft.com/office/drawing/2014/main" val="1737500481"/>
                    </a:ext>
                  </a:extLst>
                </a:gridCol>
                <a:gridCol w="1204714">
                  <a:extLst>
                    <a:ext uri="{9D8B030D-6E8A-4147-A177-3AD203B41FA5}">
                      <a16:colId xmlns:a16="http://schemas.microsoft.com/office/drawing/2014/main" val="701583210"/>
                    </a:ext>
                  </a:extLst>
                </a:gridCol>
                <a:gridCol w="1204714">
                  <a:extLst>
                    <a:ext uri="{9D8B030D-6E8A-4147-A177-3AD203B41FA5}">
                      <a16:colId xmlns:a16="http://schemas.microsoft.com/office/drawing/2014/main" val="1980159379"/>
                    </a:ext>
                  </a:extLst>
                </a:gridCol>
                <a:gridCol w="784272">
                  <a:extLst>
                    <a:ext uri="{9D8B030D-6E8A-4147-A177-3AD203B41FA5}">
                      <a16:colId xmlns:a16="http://schemas.microsoft.com/office/drawing/2014/main" val="3128404320"/>
                    </a:ext>
                  </a:extLst>
                </a:gridCol>
                <a:gridCol w="1094942">
                  <a:extLst>
                    <a:ext uri="{9D8B030D-6E8A-4147-A177-3AD203B41FA5}">
                      <a16:colId xmlns:a16="http://schemas.microsoft.com/office/drawing/2014/main" val="3315270705"/>
                    </a:ext>
                  </a:extLst>
                </a:gridCol>
                <a:gridCol w="1094942">
                  <a:extLst>
                    <a:ext uri="{9D8B030D-6E8A-4147-A177-3AD203B41FA5}">
                      <a16:colId xmlns:a16="http://schemas.microsoft.com/office/drawing/2014/main" val="3819080720"/>
                    </a:ext>
                  </a:extLst>
                </a:gridCol>
                <a:gridCol w="784272">
                  <a:extLst>
                    <a:ext uri="{9D8B030D-6E8A-4147-A177-3AD203B41FA5}">
                      <a16:colId xmlns:a16="http://schemas.microsoft.com/office/drawing/2014/main" val="3957326855"/>
                    </a:ext>
                  </a:extLst>
                </a:gridCol>
              </a:tblGrid>
              <a:tr h="241069">
                <a:tc rowSpan="2">
                  <a:txBody>
                    <a:bodyPr/>
                    <a:lstStyle/>
                    <a:p>
                      <a:pPr>
                        <a:lnSpc>
                          <a:spcPct val="115000"/>
                        </a:lnSpc>
                        <a:spcAft>
                          <a:spcPts val="0"/>
                        </a:spcAft>
                      </a:pPr>
                      <a:r>
                        <a:rPr lang="fr-FR" sz="700" dirty="0">
                          <a:effectLst/>
                        </a:rPr>
                        <a:t> </a:t>
                      </a:r>
                      <a:endParaRPr lang="fr-FR"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solidFill>
                      <a:schemeClr val="accent5">
                        <a:lumMod val="75000"/>
                      </a:schemeClr>
                    </a:solidFill>
                  </a:tcPr>
                </a:tc>
                <a:tc gridSpan="3">
                  <a:txBody>
                    <a:bodyPr/>
                    <a:lstStyle/>
                    <a:p>
                      <a:pPr algn="ctr">
                        <a:lnSpc>
                          <a:spcPct val="115000"/>
                        </a:lnSpc>
                        <a:spcAft>
                          <a:spcPts val="0"/>
                        </a:spcAft>
                      </a:pPr>
                      <a:r>
                        <a:rPr lang="fr-FR" sz="1200" b="1" dirty="0">
                          <a:effectLst/>
                        </a:rPr>
                        <a:t>Horaire de 1ère année</a:t>
                      </a:r>
                      <a:r>
                        <a:rPr lang="fr-FR" sz="1200" b="1" baseline="30000" dirty="0">
                          <a:effectLst/>
                        </a:rPr>
                        <a:t>(1)</a:t>
                      </a:r>
                      <a:endParaRPr lang="fr-FR"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hMerge="1">
                  <a:txBody>
                    <a:bodyPr/>
                    <a:lstStyle/>
                    <a:p>
                      <a:endParaRPr lang="fr-FR"/>
                    </a:p>
                  </a:txBody>
                  <a:tcPr/>
                </a:tc>
                <a:tc hMerge="1">
                  <a:txBody>
                    <a:bodyPr/>
                    <a:lstStyle/>
                    <a:p>
                      <a:endParaRPr lang="fr-FR"/>
                    </a:p>
                  </a:txBody>
                  <a:tcPr/>
                </a:tc>
                <a:tc gridSpan="3">
                  <a:txBody>
                    <a:bodyPr/>
                    <a:lstStyle/>
                    <a:p>
                      <a:pPr algn="ctr">
                        <a:lnSpc>
                          <a:spcPct val="115000"/>
                        </a:lnSpc>
                        <a:spcAft>
                          <a:spcPts val="0"/>
                        </a:spcAft>
                      </a:pPr>
                      <a:r>
                        <a:rPr lang="fr-FR" sz="1200" b="1" dirty="0">
                          <a:effectLst/>
                        </a:rPr>
                        <a:t>Horaire de 2ème année</a:t>
                      </a:r>
                      <a:endParaRPr lang="fr-FR"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253042349"/>
                  </a:ext>
                </a:extLst>
              </a:tr>
              <a:tr h="295711">
                <a:tc vMerge="1">
                  <a:txBody>
                    <a:bodyPr/>
                    <a:lstStyle/>
                    <a:p>
                      <a:endParaRPr lang="fr-FR"/>
                    </a:p>
                  </a:txBody>
                  <a:tcPr/>
                </a:tc>
                <a:tc>
                  <a:txBody>
                    <a:bodyPr/>
                    <a:lstStyle/>
                    <a:p>
                      <a:pPr algn="ctr">
                        <a:lnSpc>
                          <a:spcPct val="115000"/>
                        </a:lnSpc>
                        <a:spcAft>
                          <a:spcPts val="0"/>
                        </a:spcAft>
                      </a:pPr>
                      <a:r>
                        <a:rPr lang="fr-FR" sz="1200" b="1">
                          <a:effectLst/>
                        </a:rPr>
                        <a:t>Semaine</a:t>
                      </a:r>
                      <a:endParaRPr lang="fr-FR"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b="1">
                          <a:effectLst/>
                        </a:rPr>
                        <a:t>a + b + c </a:t>
                      </a:r>
                      <a:r>
                        <a:rPr lang="fr-FR" sz="1200" b="1" baseline="30000">
                          <a:effectLst/>
                        </a:rPr>
                        <a:t>(3)</a:t>
                      </a:r>
                      <a:endParaRPr lang="fr-FR"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b="1">
                          <a:effectLst/>
                        </a:rPr>
                        <a:t>Année </a:t>
                      </a:r>
                      <a:r>
                        <a:rPr lang="fr-FR" sz="1200" b="1" baseline="30000">
                          <a:effectLst/>
                        </a:rPr>
                        <a:t>(2)</a:t>
                      </a:r>
                      <a:endParaRPr lang="fr-FR"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b="1">
                          <a:effectLst/>
                        </a:rPr>
                        <a:t>Semaine</a:t>
                      </a:r>
                      <a:endParaRPr lang="fr-FR"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b="1" dirty="0">
                          <a:effectLst/>
                        </a:rPr>
                        <a:t>a + b + c </a:t>
                      </a:r>
                      <a:r>
                        <a:rPr lang="fr-FR" sz="1200" b="1" baseline="30000" dirty="0">
                          <a:effectLst/>
                        </a:rPr>
                        <a:t>(3)</a:t>
                      </a:r>
                      <a:endParaRPr lang="fr-FR"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b="1" dirty="0">
                          <a:effectLst/>
                        </a:rPr>
                        <a:t>Année </a:t>
                      </a:r>
                      <a:r>
                        <a:rPr lang="fr-FR" sz="1200" b="1" baseline="30000" dirty="0">
                          <a:effectLst/>
                        </a:rPr>
                        <a:t>(2)</a:t>
                      </a:r>
                      <a:endParaRPr lang="fr-FR"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extLst>
                  <a:ext uri="{0D108BD9-81ED-4DB2-BD59-A6C34878D82A}">
                    <a16:rowId xmlns:a16="http://schemas.microsoft.com/office/drawing/2014/main" val="1457725658"/>
                  </a:ext>
                </a:extLst>
              </a:tr>
              <a:tr h="295711">
                <a:tc>
                  <a:txBody>
                    <a:bodyPr/>
                    <a:lstStyle/>
                    <a:p>
                      <a:pPr>
                        <a:lnSpc>
                          <a:spcPct val="115000"/>
                        </a:lnSpc>
                        <a:spcAft>
                          <a:spcPts val="0"/>
                        </a:spcAft>
                      </a:pPr>
                      <a:r>
                        <a:rPr lang="fr-FR" sz="1050" dirty="0">
                          <a:effectLst/>
                        </a:rPr>
                        <a:t>1. Culture générale et expression</a:t>
                      </a:r>
                      <a:endParaRPr lang="fr-FR"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solidFill>
                      <a:schemeClr val="accent5">
                        <a:lumMod val="75000"/>
                      </a:schemeClr>
                    </a:solidFill>
                  </a:tcPr>
                </a:tc>
                <a:tc>
                  <a:txBody>
                    <a:bodyPr/>
                    <a:lstStyle/>
                    <a:p>
                      <a:pPr algn="ctr">
                        <a:lnSpc>
                          <a:spcPct val="115000"/>
                        </a:lnSpc>
                        <a:spcAft>
                          <a:spcPts val="0"/>
                        </a:spcAft>
                      </a:pPr>
                      <a:r>
                        <a:rPr lang="fr-FR" sz="1200" dirty="0">
                          <a:effectLst/>
                        </a:rPr>
                        <a:t>3</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3+0+0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90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3</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3+0+0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90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extLst>
                  <a:ext uri="{0D108BD9-81ED-4DB2-BD59-A6C34878D82A}">
                    <a16:rowId xmlns:a16="http://schemas.microsoft.com/office/drawing/2014/main" val="642095856"/>
                  </a:ext>
                </a:extLst>
              </a:tr>
              <a:tr h="241069">
                <a:tc>
                  <a:txBody>
                    <a:bodyPr/>
                    <a:lstStyle/>
                    <a:p>
                      <a:pPr>
                        <a:lnSpc>
                          <a:spcPct val="115000"/>
                        </a:lnSpc>
                        <a:spcAft>
                          <a:spcPts val="0"/>
                        </a:spcAft>
                      </a:pPr>
                      <a:r>
                        <a:rPr lang="fr-FR" sz="1050" dirty="0">
                          <a:effectLst/>
                        </a:rPr>
                        <a:t>2. Anglais</a:t>
                      </a:r>
                      <a:endParaRPr lang="fr-FR"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solidFill>
                      <a:schemeClr val="accent5">
                        <a:lumMod val="75000"/>
                      </a:schemeClr>
                    </a:solidFill>
                  </a:tcPr>
                </a:tc>
                <a:tc>
                  <a:txBody>
                    <a:bodyPr/>
                    <a:lstStyle/>
                    <a:p>
                      <a:pPr algn="ctr">
                        <a:lnSpc>
                          <a:spcPct val="115000"/>
                        </a:lnSpc>
                        <a:spcAft>
                          <a:spcPts val="0"/>
                        </a:spcAft>
                      </a:pPr>
                      <a:r>
                        <a:rPr lang="fr-FR" sz="1200" dirty="0">
                          <a:effectLst/>
                        </a:rPr>
                        <a:t>2</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1+1+0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60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2</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1+1+0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60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extLst>
                  <a:ext uri="{0D108BD9-81ED-4DB2-BD59-A6C34878D82A}">
                    <a16:rowId xmlns:a16="http://schemas.microsoft.com/office/drawing/2014/main" val="3144410567"/>
                  </a:ext>
                </a:extLst>
              </a:tr>
              <a:tr h="241069">
                <a:tc>
                  <a:txBody>
                    <a:bodyPr/>
                    <a:lstStyle/>
                    <a:p>
                      <a:pPr>
                        <a:lnSpc>
                          <a:spcPct val="115000"/>
                        </a:lnSpc>
                        <a:spcAft>
                          <a:spcPts val="0"/>
                        </a:spcAft>
                      </a:pPr>
                      <a:r>
                        <a:rPr lang="fr-FR" sz="1050" dirty="0">
                          <a:effectLst/>
                        </a:rPr>
                        <a:t>3. Mathématiques</a:t>
                      </a:r>
                      <a:endParaRPr lang="fr-FR"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solidFill>
                      <a:schemeClr val="accent5">
                        <a:lumMod val="75000"/>
                      </a:schemeClr>
                    </a:solidFill>
                  </a:tcPr>
                </a:tc>
                <a:tc>
                  <a:txBody>
                    <a:bodyPr/>
                    <a:lstStyle/>
                    <a:p>
                      <a:pPr algn="ctr">
                        <a:lnSpc>
                          <a:spcPct val="115000"/>
                        </a:lnSpc>
                        <a:spcAft>
                          <a:spcPts val="0"/>
                        </a:spcAft>
                      </a:pPr>
                      <a:r>
                        <a:rPr lang="fr-FR" sz="1200" dirty="0">
                          <a:effectLst/>
                        </a:rPr>
                        <a:t>3</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2+1+0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90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3</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2+1+0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90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extLst>
                  <a:ext uri="{0D108BD9-81ED-4DB2-BD59-A6C34878D82A}">
                    <a16:rowId xmlns:a16="http://schemas.microsoft.com/office/drawing/2014/main" val="878635047"/>
                  </a:ext>
                </a:extLst>
              </a:tr>
              <a:tr h="295711">
                <a:tc>
                  <a:txBody>
                    <a:bodyPr/>
                    <a:lstStyle/>
                    <a:p>
                      <a:pPr>
                        <a:lnSpc>
                          <a:spcPct val="115000"/>
                        </a:lnSpc>
                        <a:spcAft>
                          <a:spcPts val="0"/>
                        </a:spcAft>
                      </a:pPr>
                      <a:r>
                        <a:rPr lang="fr-FR" sz="1050" dirty="0">
                          <a:effectLst/>
                        </a:rPr>
                        <a:t>4. Physique - Chimie</a:t>
                      </a:r>
                      <a:endParaRPr lang="fr-FR"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solidFill>
                      <a:schemeClr val="accent5">
                        <a:lumMod val="75000"/>
                      </a:schemeClr>
                    </a:solidFill>
                  </a:tcPr>
                </a:tc>
                <a:tc>
                  <a:txBody>
                    <a:bodyPr/>
                    <a:lstStyle/>
                    <a:p>
                      <a:pPr algn="ctr">
                        <a:lnSpc>
                          <a:spcPct val="115000"/>
                        </a:lnSpc>
                        <a:spcAft>
                          <a:spcPts val="0"/>
                        </a:spcAft>
                      </a:pPr>
                      <a:r>
                        <a:rPr lang="fr-FR" sz="1200" dirty="0">
                          <a:effectLst/>
                        </a:rPr>
                        <a:t>2</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1+0+1</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60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2</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1+0+1</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60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extLst>
                  <a:ext uri="{0D108BD9-81ED-4DB2-BD59-A6C34878D82A}">
                    <a16:rowId xmlns:a16="http://schemas.microsoft.com/office/drawing/2014/main" val="475784482"/>
                  </a:ext>
                </a:extLst>
              </a:tr>
              <a:tr h="443566">
                <a:tc>
                  <a:txBody>
                    <a:bodyPr/>
                    <a:lstStyle/>
                    <a:p>
                      <a:pPr>
                        <a:lnSpc>
                          <a:spcPct val="115000"/>
                        </a:lnSpc>
                        <a:spcAft>
                          <a:spcPts val="0"/>
                        </a:spcAft>
                      </a:pPr>
                      <a:r>
                        <a:rPr lang="fr-FR" sz="1050" dirty="0">
                          <a:effectLst/>
                        </a:rPr>
                        <a:t>5. Enseignements  professionnels et </a:t>
                      </a:r>
                      <a:r>
                        <a:rPr lang="fr-FR" sz="1050" dirty="0" err="1">
                          <a:effectLst/>
                        </a:rPr>
                        <a:t>co</a:t>
                      </a:r>
                      <a:r>
                        <a:rPr lang="fr-FR" sz="1050" dirty="0">
                          <a:effectLst/>
                        </a:rPr>
                        <a:t>-interventions </a:t>
                      </a:r>
                      <a:r>
                        <a:rPr lang="fr-FR" sz="1050" baseline="30000" dirty="0">
                          <a:effectLst/>
                        </a:rPr>
                        <a:t>(4)</a:t>
                      </a:r>
                      <a:endParaRPr lang="fr-FR"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solidFill>
                      <a:schemeClr val="accent5">
                        <a:lumMod val="75000"/>
                      </a:schemeClr>
                    </a:solidFill>
                  </a:tcPr>
                </a:tc>
                <a:tc>
                  <a:txBody>
                    <a:bodyPr/>
                    <a:lstStyle/>
                    <a:p>
                      <a:pPr algn="ctr">
                        <a:lnSpc>
                          <a:spcPct val="115000"/>
                        </a:lnSpc>
                        <a:spcAft>
                          <a:spcPts val="0"/>
                        </a:spcAft>
                      </a:pPr>
                      <a:r>
                        <a:rPr lang="fr-FR" sz="1200" dirty="0">
                          <a:effectLst/>
                        </a:rPr>
                        <a:t>20</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dirty="0">
                          <a:effectLst/>
                        </a:rPr>
                        <a:t>8</a:t>
                      </a:r>
                      <a:r>
                        <a:rPr lang="fr-FR" sz="1200" kern="1100" baseline="30000" dirty="0">
                          <a:effectLst/>
                        </a:rPr>
                        <a:t>(5,6,7)</a:t>
                      </a:r>
                      <a:r>
                        <a:rPr lang="fr-FR" sz="1200" dirty="0">
                          <a:effectLst/>
                        </a:rPr>
                        <a:t>+5+7</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600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20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dirty="0">
                          <a:effectLst/>
                        </a:rPr>
                        <a:t>7</a:t>
                      </a:r>
                      <a:r>
                        <a:rPr lang="fr-FR" sz="1200" kern="1100" baseline="30000" dirty="0">
                          <a:effectLst/>
                        </a:rPr>
                        <a:t>(6,8)</a:t>
                      </a:r>
                      <a:r>
                        <a:rPr lang="fr-FR" sz="1200" dirty="0">
                          <a:effectLst/>
                        </a:rPr>
                        <a:t>+5+8</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600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extLst>
                  <a:ext uri="{0D108BD9-81ED-4DB2-BD59-A6C34878D82A}">
                    <a16:rowId xmlns:a16="http://schemas.microsoft.com/office/drawing/2014/main" val="1046186390"/>
                  </a:ext>
                </a:extLst>
              </a:tr>
              <a:tr h="409086">
                <a:tc>
                  <a:txBody>
                    <a:bodyPr/>
                    <a:lstStyle/>
                    <a:p>
                      <a:pPr algn="r">
                        <a:lnSpc>
                          <a:spcPct val="115000"/>
                        </a:lnSpc>
                        <a:spcAft>
                          <a:spcPts val="0"/>
                        </a:spcAft>
                      </a:pPr>
                      <a:r>
                        <a:rPr lang="fr-FR" sz="1050" dirty="0">
                          <a:effectLst/>
                        </a:rPr>
                        <a:t>Enseignements prof. seuls</a:t>
                      </a:r>
                      <a:endParaRPr lang="fr-FR"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solidFill>
                      <a:schemeClr val="accent5">
                        <a:lumMod val="75000"/>
                      </a:schemeClr>
                    </a:solidFill>
                  </a:tcPr>
                </a:tc>
                <a:tc>
                  <a:txBody>
                    <a:bodyPr/>
                    <a:lstStyle/>
                    <a:p>
                      <a:pPr algn="r">
                        <a:lnSpc>
                          <a:spcPct val="115000"/>
                        </a:lnSpc>
                        <a:spcAft>
                          <a:spcPts val="0"/>
                        </a:spcAft>
                      </a:pPr>
                      <a:r>
                        <a:rPr lang="fr-FR" sz="1200">
                          <a:effectLst/>
                        </a:rPr>
                        <a:t>17</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dirty="0">
                          <a:effectLst/>
                        </a:rPr>
                        <a:t>5+5+7</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a:effectLst/>
                        </a:rPr>
                        <a:t>540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a:effectLst/>
                        </a:rPr>
                        <a:t>18</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a:effectLst/>
                        </a:rPr>
                        <a:t>5+5+8</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a:effectLst/>
                        </a:rPr>
                        <a:t>540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extLst>
                  <a:ext uri="{0D108BD9-81ED-4DB2-BD59-A6C34878D82A}">
                    <a16:rowId xmlns:a16="http://schemas.microsoft.com/office/drawing/2014/main" val="1131980022"/>
                  </a:ext>
                </a:extLst>
              </a:tr>
              <a:tr h="430124">
                <a:tc>
                  <a:txBody>
                    <a:bodyPr/>
                    <a:lstStyle/>
                    <a:p>
                      <a:pPr algn="r">
                        <a:lnSpc>
                          <a:spcPct val="115000"/>
                        </a:lnSpc>
                        <a:spcAft>
                          <a:spcPts val="0"/>
                        </a:spcAft>
                      </a:pPr>
                      <a:r>
                        <a:rPr lang="fr-FR" sz="1050" dirty="0">
                          <a:effectLst/>
                        </a:rPr>
                        <a:t>STI/culture gé. en </a:t>
                      </a:r>
                      <a:r>
                        <a:rPr lang="fr-FR" sz="1050" dirty="0" err="1">
                          <a:effectLst/>
                        </a:rPr>
                        <a:t>co</a:t>
                      </a:r>
                      <a:r>
                        <a:rPr lang="fr-FR" sz="1050" dirty="0">
                          <a:effectLst/>
                        </a:rPr>
                        <a:t>‑intervention</a:t>
                      </a:r>
                      <a:endParaRPr lang="fr-FR"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solidFill>
                      <a:schemeClr val="accent5">
                        <a:lumMod val="75000"/>
                      </a:schemeClr>
                    </a:solidFill>
                  </a:tcPr>
                </a:tc>
                <a:tc>
                  <a:txBody>
                    <a:bodyPr/>
                    <a:lstStyle/>
                    <a:p>
                      <a:pPr algn="r">
                        <a:lnSpc>
                          <a:spcPct val="115000"/>
                        </a:lnSpc>
                        <a:spcAft>
                          <a:spcPts val="0"/>
                        </a:spcAft>
                      </a:pPr>
                      <a:r>
                        <a:rPr lang="fr-FR" sz="1200">
                          <a:effectLst/>
                        </a:rPr>
                        <a:t>1</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dirty="0">
                          <a:effectLst/>
                        </a:rPr>
                        <a:t>1</a:t>
                      </a:r>
                      <a:r>
                        <a:rPr lang="fr-FR" sz="1200" kern="1100" baseline="30000" dirty="0">
                          <a:effectLst/>
                        </a:rPr>
                        <a:t>(5)</a:t>
                      </a:r>
                      <a:r>
                        <a:rPr lang="fr-FR" sz="1200" dirty="0">
                          <a:effectLst/>
                        </a:rPr>
                        <a:t>+0+0</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dirty="0">
                          <a:effectLst/>
                        </a:rPr>
                        <a:t> 30</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dirty="0">
                          <a:effectLst/>
                        </a:rPr>
                        <a:t>0</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a:effectLst/>
                        </a:rPr>
                        <a:t> </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a:effectLst/>
                        </a:rPr>
                        <a:t> </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extLst>
                  <a:ext uri="{0D108BD9-81ED-4DB2-BD59-A6C34878D82A}">
                    <a16:rowId xmlns:a16="http://schemas.microsoft.com/office/drawing/2014/main" val="1696331120"/>
                  </a:ext>
                </a:extLst>
              </a:tr>
              <a:tr h="409086">
                <a:tc>
                  <a:txBody>
                    <a:bodyPr/>
                    <a:lstStyle/>
                    <a:p>
                      <a:pPr algn="r">
                        <a:lnSpc>
                          <a:spcPct val="115000"/>
                        </a:lnSpc>
                        <a:spcAft>
                          <a:spcPts val="0"/>
                        </a:spcAft>
                      </a:pPr>
                      <a:r>
                        <a:rPr lang="fr-FR" sz="1050" dirty="0">
                          <a:effectLst/>
                        </a:rPr>
                        <a:t>STI/anglais en </a:t>
                      </a:r>
                      <a:r>
                        <a:rPr lang="fr-FR" sz="1050" dirty="0" err="1">
                          <a:effectLst/>
                        </a:rPr>
                        <a:t>co</a:t>
                      </a:r>
                      <a:r>
                        <a:rPr lang="fr-FR" sz="1050" dirty="0">
                          <a:effectLst/>
                        </a:rPr>
                        <a:t>‑intervention</a:t>
                      </a:r>
                      <a:endParaRPr lang="fr-FR"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solidFill>
                      <a:schemeClr val="accent5">
                        <a:lumMod val="75000"/>
                      </a:schemeClr>
                    </a:solidFill>
                  </a:tcPr>
                </a:tc>
                <a:tc>
                  <a:txBody>
                    <a:bodyPr/>
                    <a:lstStyle/>
                    <a:p>
                      <a:pPr algn="r">
                        <a:lnSpc>
                          <a:spcPct val="115000"/>
                        </a:lnSpc>
                        <a:spcAft>
                          <a:spcPts val="0"/>
                        </a:spcAft>
                      </a:pPr>
                      <a:r>
                        <a:rPr lang="fr-FR" sz="1200">
                          <a:effectLst/>
                        </a:rPr>
                        <a:t>1</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a:effectLst/>
                        </a:rPr>
                        <a:t>1</a:t>
                      </a:r>
                      <a:r>
                        <a:rPr lang="fr-FR" sz="1200" kern="1100" baseline="30000">
                          <a:effectLst/>
                        </a:rPr>
                        <a:t>(6)</a:t>
                      </a:r>
                      <a:r>
                        <a:rPr lang="fr-FR" sz="1200">
                          <a:effectLst/>
                        </a:rPr>
                        <a:t>+0+0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dirty="0">
                          <a:effectLst/>
                        </a:rPr>
                        <a:t>30</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a:effectLst/>
                        </a:rPr>
                        <a:t>1</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a:effectLst/>
                        </a:rPr>
                        <a:t>1</a:t>
                      </a:r>
                      <a:r>
                        <a:rPr lang="fr-FR" sz="1200" kern="1100" baseline="30000">
                          <a:effectLst/>
                        </a:rPr>
                        <a:t>(6)</a:t>
                      </a:r>
                      <a:r>
                        <a:rPr lang="fr-FR" sz="1200">
                          <a:effectLst/>
                        </a:rPr>
                        <a:t>+0+0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a:effectLst/>
                        </a:rPr>
                        <a:t>30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extLst>
                  <a:ext uri="{0D108BD9-81ED-4DB2-BD59-A6C34878D82A}">
                    <a16:rowId xmlns:a16="http://schemas.microsoft.com/office/drawing/2014/main" val="2362052885"/>
                  </a:ext>
                </a:extLst>
              </a:tr>
              <a:tr h="430124">
                <a:tc>
                  <a:txBody>
                    <a:bodyPr/>
                    <a:lstStyle/>
                    <a:p>
                      <a:pPr algn="r">
                        <a:lnSpc>
                          <a:spcPct val="115000"/>
                        </a:lnSpc>
                        <a:spcAft>
                          <a:spcPts val="0"/>
                        </a:spcAft>
                      </a:pPr>
                      <a:r>
                        <a:rPr lang="fr-FR" sz="1050" dirty="0">
                          <a:effectLst/>
                        </a:rPr>
                        <a:t>STI/mathématiques en </a:t>
                      </a:r>
                      <a:r>
                        <a:rPr lang="fr-FR" sz="1050" dirty="0" err="1">
                          <a:effectLst/>
                        </a:rPr>
                        <a:t>co</a:t>
                      </a:r>
                      <a:r>
                        <a:rPr lang="fr-FR" sz="1050" dirty="0">
                          <a:effectLst/>
                        </a:rPr>
                        <a:t>-intervention</a:t>
                      </a:r>
                      <a:endParaRPr lang="fr-FR"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solidFill>
                      <a:schemeClr val="accent5">
                        <a:lumMod val="75000"/>
                      </a:schemeClr>
                    </a:solidFill>
                  </a:tcPr>
                </a:tc>
                <a:tc>
                  <a:txBody>
                    <a:bodyPr/>
                    <a:lstStyle/>
                    <a:p>
                      <a:pPr algn="r">
                        <a:lnSpc>
                          <a:spcPct val="115000"/>
                        </a:lnSpc>
                        <a:spcAft>
                          <a:spcPts val="0"/>
                        </a:spcAft>
                      </a:pPr>
                      <a:r>
                        <a:rPr lang="fr-FR" sz="1200">
                          <a:effectLst/>
                        </a:rPr>
                        <a:t>1</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a:effectLst/>
                        </a:rPr>
                        <a:t>1</a:t>
                      </a:r>
                      <a:r>
                        <a:rPr lang="fr-FR" sz="1200" kern="1100" baseline="30000">
                          <a:effectLst/>
                        </a:rPr>
                        <a:t>(7)</a:t>
                      </a:r>
                      <a:r>
                        <a:rPr lang="fr-FR" sz="1200">
                          <a:effectLst/>
                        </a:rPr>
                        <a:t>+0+0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dirty="0">
                          <a:effectLst/>
                        </a:rPr>
                        <a:t>30</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dirty="0">
                          <a:effectLst/>
                        </a:rPr>
                        <a:t>0</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a:effectLst/>
                        </a:rPr>
                        <a:t> </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a:effectLst/>
                        </a:rPr>
                        <a:t> </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extLst>
                  <a:ext uri="{0D108BD9-81ED-4DB2-BD59-A6C34878D82A}">
                    <a16:rowId xmlns:a16="http://schemas.microsoft.com/office/drawing/2014/main" val="3960191474"/>
                  </a:ext>
                </a:extLst>
              </a:tr>
              <a:tr h="430124">
                <a:tc>
                  <a:txBody>
                    <a:bodyPr/>
                    <a:lstStyle/>
                    <a:p>
                      <a:pPr algn="r">
                        <a:lnSpc>
                          <a:spcPct val="115000"/>
                        </a:lnSpc>
                        <a:spcAft>
                          <a:spcPts val="0"/>
                        </a:spcAft>
                      </a:pPr>
                      <a:r>
                        <a:rPr lang="fr-FR" sz="1050" dirty="0">
                          <a:effectLst/>
                        </a:rPr>
                        <a:t>STI/physique chimie en </a:t>
                      </a:r>
                      <a:r>
                        <a:rPr lang="fr-FR" sz="1050" dirty="0" err="1">
                          <a:effectLst/>
                        </a:rPr>
                        <a:t>co</a:t>
                      </a:r>
                      <a:r>
                        <a:rPr lang="fr-FR" sz="1050" dirty="0">
                          <a:effectLst/>
                        </a:rPr>
                        <a:t>-intervention</a:t>
                      </a:r>
                      <a:endParaRPr lang="fr-FR"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solidFill>
                      <a:schemeClr val="accent5">
                        <a:lumMod val="75000"/>
                      </a:schemeClr>
                    </a:solidFill>
                  </a:tcPr>
                </a:tc>
                <a:tc>
                  <a:txBody>
                    <a:bodyPr/>
                    <a:lstStyle/>
                    <a:p>
                      <a:pPr algn="r">
                        <a:lnSpc>
                          <a:spcPct val="115000"/>
                        </a:lnSpc>
                        <a:spcAft>
                          <a:spcPts val="0"/>
                        </a:spcAft>
                      </a:pPr>
                      <a:r>
                        <a:rPr lang="fr-FR" sz="1200">
                          <a:effectLst/>
                        </a:rPr>
                        <a:t>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a:effectLst/>
                        </a:rPr>
                        <a:t> </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a:effectLst/>
                        </a:rPr>
                        <a:t> </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dirty="0">
                          <a:effectLst/>
                        </a:rPr>
                        <a:t>1</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a:effectLst/>
                        </a:rPr>
                        <a:t>1</a:t>
                      </a:r>
                      <a:r>
                        <a:rPr lang="fr-FR" sz="1200" kern="1100" baseline="30000">
                          <a:effectLst/>
                        </a:rPr>
                        <a:t>(8)</a:t>
                      </a:r>
                      <a:r>
                        <a:rPr lang="fr-FR" sz="1200">
                          <a:effectLst/>
                        </a:rPr>
                        <a:t>+0+0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r">
                        <a:lnSpc>
                          <a:spcPct val="115000"/>
                        </a:lnSpc>
                        <a:spcAft>
                          <a:spcPts val="0"/>
                        </a:spcAft>
                      </a:pPr>
                      <a:r>
                        <a:rPr lang="fr-FR" sz="1200">
                          <a:effectLst/>
                        </a:rPr>
                        <a:t>30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extLst>
                  <a:ext uri="{0D108BD9-81ED-4DB2-BD59-A6C34878D82A}">
                    <a16:rowId xmlns:a16="http://schemas.microsoft.com/office/drawing/2014/main" val="1143235433"/>
                  </a:ext>
                </a:extLst>
              </a:tr>
              <a:tr h="443566">
                <a:tc>
                  <a:txBody>
                    <a:bodyPr/>
                    <a:lstStyle/>
                    <a:p>
                      <a:pPr>
                        <a:lnSpc>
                          <a:spcPct val="115000"/>
                        </a:lnSpc>
                        <a:spcAft>
                          <a:spcPts val="0"/>
                        </a:spcAft>
                      </a:pPr>
                      <a:r>
                        <a:rPr lang="fr-FR" sz="1050" dirty="0">
                          <a:effectLst/>
                        </a:rPr>
                        <a:t>6. Accompagnement personnalisé </a:t>
                      </a:r>
                      <a:r>
                        <a:rPr lang="fr-FR" sz="1050" baseline="30000" dirty="0">
                          <a:effectLst/>
                        </a:rPr>
                        <a:t>(9)</a:t>
                      </a:r>
                      <a:endParaRPr lang="fr-FR"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solidFill>
                      <a:schemeClr val="accent5">
                        <a:lumMod val="75000"/>
                      </a:schemeClr>
                    </a:solidFill>
                  </a:tcPr>
                </a:tc>
                <a:tc>
                  <a:txBody>
                    <a:bodyPr/>
                    <a:lstStyle/>
                    <a:p>
                      <a:pPr algn="ctr">
                        <a:lnSpc>
                          <a:spcPct val="115000"/>
                        </a:lnSpc>
                        <a:spcAft>
                          <a:spcPts val="0"/>
                        </a:spcAft>
                      </a:pPr>
                      <a:r>
                        <a:rPr lang="fr-FR" sz="1200">
                          <a:effectLst/>
                        </a:rPr>
                        <a:t>1</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0+1+0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30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dirty="0">
                          <a:effectLst/>
                        </a:rPr>
                        <a:t>2</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dirty="0">
                          <a:effectLst/>
                        </a:rPr>
                        <a:t>0+2+0</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60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extLst>
                  <a:ext uri="{0D108BD9-81ED-4DB2-BD59-A6C34878D82A}">
                    <a16:rowId xmlns:a16="http://schemas.microsoft.com/office/drawing/2014/main" val="1043019677"/>
                  </a:ext>
                </a:extLst>
              </a:tr>
              <a:tr h="241069">
                <a:tc>
                  <a:txBody>
                    <a:bodyPr/>
                    <a:lstStyle/>
                    <a:p>
                      <a:pPr algn="ctr">
                        <a:lnSpc>
                          <a:spcPct val="115000"/>
                        </a:lnSpc>
                        <a:spcAft>
                          <a:spcPts val="0"/>
                        </a:spcAft>
                      </a:pPr>
                      <a:r>
                        <a:rPr lang="fr-FR" sz="1050" dirty="0">
                          <a:solidFill>
                            <a:schemeClr val="bg1"/>
                          </a:solidFill>
                          <a:effectLst/>
                        </a:rPr>
                        <a:t>Total</a:t>
                      </a:r>
                      <a:endParaRPr lang="fr-FR" sz="105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solidFill>
                      <a:schemeClr val="accent5">
                        <a:lumMod val="75000"/>
                      </a:schemeClr>
                    </a:solidFill>
                  </a:tcPr>
                </a:tc>
                <a:tc>
                  <a:txBody>
                    <a:bodyPr/>
                    <a:lstStyle/>
                    <a:p>
                      <a:pPr algn="ctr">
                        <a:lnSpc>
                          <a:spcPct val="115000"/>
                        </a:lnSpc>
                        <a:spcAft>
                          <a:spcPts val="0"/>
                        </a:spcAft>
                      </a:pPr>
                      <a:r>
                        <a:rPr lang="fr-FR" sz="1200" dirty="0">
                          <a:solidFill>
                            <a:schemeClr val="bg1"/>
                          </a:solidFill>
                          <a:effectLst/>
                        </a:rPr>
                        <a:t>31</a:t>
                      </a:r>
                      <a:endParaRPr lang="fr-FR" sz="12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solidFill>
                      <a:schemeClr val="accent5">
                        <a:lumMod val="75000"/>
                      </a:schemeClr>
                    </a:solidFill>
                  </a:tcPr>
                </a:tc>
                <a:tc>
                  <a:txBody>
                    <a:bodyPr/>
                    <a:lstStyle/>
                    <a:p>
                      <a:pPr algn="ctr">
                        <a:lnSpc>
                          <a:spcPct val="115000"/>
                        </a:lnSpc>
                        <a:spcAft>
                          <a:spcPts val="0"/>
                        </a:spcAft>
                      </a:pPr>
                      <a:r>
                        <a:rPr lang="fr-FR" sz="1200" dirty="0">
                          <a:solidFill>
                            <a:schemeClr val="bg1"/>
                          </a:solidFill>
                          <a:effectLst/>
                        </a:rPr>
                        <a:t>15</a:t>
                      </a:r>
                      <a:r>
                        <a:rPr lang="fr-FR" sz="1200" baseline="30000" dirty="0">
                          <a:solidFill>
                            <a:schemeClr val="bg1"/>
                          </a:solidFill>
                          <a:effectLst/>
                        </a:rPr>
                        <a:t>(5,6,7)</a:t>
                      </a:r>
                      <a:r>
                        <a:rPr lang="fr-FR" sz="1200" dirty="0">
                          <a:solidFill>
                            <a:schemeClr val="bg1"/>
                          </a:solidFill>
                          <a:effectLst/>
                        </a:rPr>
                        <a:t>+8+8</a:t>
                      </a:r>
                      <a:endParaRPr lang="fr-FR" sz="12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solidFill>
                      <a:schemeClr val="accent5">
                        <a:lumMod val="75000"/>
                      </a:schemeClr>
                    </a:solidFill>
                  </a:tcPr>
                </a:tc>
                <a:tc>
                  <a:txBody>
                    <a:bodyPr/>
                    <a:lstStyle/>
                    <a:p>
                      <a:pPr algn="ctr">
                        <a:lnSpc>
                          <a:spcPct val="115000"/>
                        </a:lnSpc>
                        <a:spcAft>
                          <a:spcPts val="0"/>
                        </a:spcAft>
                      </a:pPr>
                      <a:r>
                        <a:rPr lang="fr-FR" sz="1200" dirty="0">
                          <a:solidFill>
                            <a:schemeClr val="bg1"/>
                          </a:solidFill>
                          <a:effectLst/>
                        </a:rPr>
                        <a:t>930</a:t>
                      </a:r>
                      <a:endParaRPr lang="fr-FR" sz="12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solidFill>
                      <a:schemeClr val="accent5">
                        <a:lumMod val="75000"/>
                      </a:schemeClr>
                    </a:solidFill>
                  </a:tcPr>
                </a:tc>
                <a:tc>
                  <a:txBody>
                    <a:bodyPr/>
                    <a:lstStyle/>
                    <a:p>
                      <a:pPr algn="ctr">
                        <a:lnSpc>
                          <a:spcPct val="115000"/>
                        </a:lnSpc>
                        <a:spcAft>
                          <a:spcPts val="0"/>
                        </a:spcAft>
                      </a:pPr>
                      <a:r>
                        <a:rPr lang="fr-FR" sz="1200" dirty="0">
                          <a:solidFill>
                            <a:schemeClr val="bg1"/>
                          </a:solidFill>
                          <a:effectLst/>
                        </a:rPr>
                        <a:t>32</a:t>
                      </a:r>
                      <a:endParaRPr lang="fr-FR" sz="12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solidFill>
                      <a:schemeClr val="accent5">
                        <a:lumMod val="75000"/>
                      </a:schemeClr>
                    </a:solidFill>
                  </a:tcPr>
                </a:tc>
                <a:tc>
                  <a:txBody>
                    <a:bodyPr/>
                    <a:lstStyle/>
                    <a:p>
                      <a:pPr algn="ctr">
                        <a:lnSpc>
                          <a:spcPct val="115000"/>
                        </a:lnSpc>
                        <a:spcAft>
                          <a:spcPts val="0"/>
                        </a:spcAft>
                      </a:pPr>
                      <a:r>
                        <a:rPr lang="fr-FR" sz="1200" dirty="0">
                          <a:solidFill>
                            <a:schemeClr val="bg1"/>
                          </a:solidFill>
                          <a:effectLst/>
                        </a:rPr>
                        <a:t>14</a:t>
                      </a:r>
                      <a:r>
                        <a:rPr lang="fr-FR" sz="1200" baseline="30000" dirty="0">
                          <a:solidFill>
                            <a:schemeClr val="bg1"/>
                          </a:solidFill>
                          <a:effectLst/>
                        </a:rPr>
                        <a:t>(6,8)</a:t>
                      </a:r>
                      <a:r>
                        <a:rPr lang="fr-FR" sz="1200" dirty="0">
                          <a:solidFill>
                            <a:schemeClr val="bg1"/>
                          </a:solidFill>
                          <a:effectLst/>
                        </a:rPr>
                        <a:t>+9+9</a:t>
                      </a:r>
                      <a:endParaRPr lang="fr-FR" sz="12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solidFill>
                      <a:schemeClr val="accent5">
                        <a:lumMod val="75000"/>
                      </a:schemeClr>
                    </a:solidFill>
                  </a:tcPr>
                </a:tc>
                <a:tc>
                  <a:txBody>
                    <a:bodyPr/>
                    <a:lstStyle/>
                    <a:p>
                      <a:pPr algn="ctr">
                        <a:lnSpc>
                          <a:spcPct val="115000"/>
                        </a:lnSpc>
                        <a:spcAft>
                          <a:spcPts val="0"/>
                        </a:spcAft>
                      </a:pPr>
                      <a:r>
                        <a:rPr lang="fr-FR" sz="1200" dirty="0">
                          <a:solidFill>
                            <a:schemeClr val="bg1"/>
                          </a:solidFill>
                          <a:effectLst/>
                        </a:rPr>
                        <a:t>960</a:t>
                      </a:r>
                      <a:endParaRPr lang="fr-FR" sz="12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solidFill>
                      <a:schemeClr val="accent5">
                        <a:lumMod val="75000"/>
                      </a:schemeClr>
                    </a:solidFill>
                  </a:tcPr>
                </a:tc>
                <a:extLst>
                  <a:ext uri="{0D108BD9-81ED-4DB2-BD59-A6C34878D82A}">
                    <a16:rowId xmlns:a16="http://schemas.microsoft.com/office/drawing/2014/main" val="734004716"/>
                  </a:ext>
                </a:extLst>
              </a:tr>
              <a:tr h="443566">
                <a:tc>
                  <a:txBody>
                    <a:bodyPr/>
                    <a:lstStyle/>
                    <a:p>
                      <a:pPr>
                        <a:lnSpc>
                          <a:spcPct val="115000"/>
                        </a:lnSpc>
                        <a:spcAft>
                          <a:spcPts val="0"/>
                        </a:spcAft>
                      </a:pPr>
                      <a:r>
                        <a:rPr lang="fr-FR" sz="1050" dirty="0">
                          <a:effectLst/>
                        </a:rPr>
                        <a:t>Langue vivante facultative (autre que l’anglais)</a:t>
                      </a:r>
                      <a:endParaRPr lang="fr-FR"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solidFill>
                      <a:schemeClr val="accent5">
                        <a:lumMod val="75000"/>
                      </a:schemeClr>
                    </a:solidFill>
                  </a:tcPr>
                </a:tc>
                <a:tc>
                  <a:txBody>
                    <a:bodyPr/>
                    <a:lstStyle/>
                    <a:p>
                      <a:pPr algn="ctr">
                        <a:lnSpc>
                          <a:spcPct val="115000"/>
                        </a:lnSpc>
                        <a:spcAft>
                          <a:spcPts val="0"/>
                        </a:spcAft>
                      </a:pPr>
                      <a:r>
                        <a:rPr lang="fr-FR" sz="1200">
                          <a:effectLst/>
                        </a:rPr>
                        <a:t>2</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0+2+0</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 </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a:effectLst/>
                        </a:rPr>
                        <a:t>2</a:t>
                      </a:r>
                      <a:endParaRPr lang="fr-F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dirty="0">
                          <a:effectLst/>
                        </a:rPr>
                        <a:t>0+2+0</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tc>
                  <a:txBody>
                    <a:bodyPr/>
                    <a:lstStyle/>
                    <a:p>
                      <a:pPr algn="ctr">
                        <a:lnSpc>
                          <a:spcPct val="115000"/>
                        </a:lnSpc>
                        <a:spcAft>
                          <a:spcPts val="0"/>
                        </a:spcAft>
                      </a:pPr>
                      <a:r>
                        <a:rPr lang="fr-FR" sz="1200" dirty="0">
                          <a:effectLst/>
                        </a:rPr>
                        <a:t> </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3259" marR="43259" marT="0" marB="0" anchor="ctr"/>
                </a:tc>
                <a:extLst>
                  <a:ext uri="{0D108BD9-81ED-4DB2-BD59-A6C34878D82A}">
                    <a16:rowId xmlns:a16="http://schemas.microsoft.com/office/drawing/2014/main" val="2228594704"/>
                  </a:ext>
                </a:extLst>
              </a:tr>
            </a:tbl>
          </a:graphicData>
        </a:graphic>
      </p:graphicFrame>
      <p:sp>
        <p:nvSpPr>
          <p:cNvPr id="7" name="ZoneTexte 6"/>
          <p:cNvSpPr txBox="1"/>
          <p:nvPr/>
        </p:nvSpPr>
        <p:spPr>
          <a:xfrm>
            <a:off x="1619672" y="142852"/>
            <a:ext cx="7310046" cy="276999"/>
          </a:xfrm>
          <a:prstGeom prst="rect">
            <a:avLst/>
          </a:prstGeom>
          <a:noFill/>
        </p:spPr>
        <p:txBody>
          <a:bodyPr wrap="square" rtlCol="0">
            <a:spAutoFit/>
          </a:bodyPr>
          <a:lstStyle/>
          <a:p>
            <a:pPr defTabSz="1020763">
              <a:tabLst>
                <a:tab pos="5021263" algn="l"/>
              </a:tabLst>
            </a:pPr>
            <a:r>
              <a:rPr lang="fr-FR" sz="1200" b="1" i="1" dirty="0">
                <a:solidFill>
                  <a:schemeClr val="accent5">
                    <a:lumMod val="75000"/>
                  </a:schemeClr>
                </a:solidFill>
                <a:latin typeface="Arial" pitchFamily="34" charset="0"/>
                <a:cs typeface="Arial" pitchFamily="34" charset="0"/>
              </a:rPr>
              <a:t>Séminaire national BTS MEC 17 mars 2021		Lycée La Martinière - Lyon</a:t>
            </a:r>
          </a:p>
        </p:txBody>
      </p:sp>
      <p:cxnSp>
        <p:nvCxnSpPr>
          <p:cNvPr id="9" name="Connecteur droit 8"/>
          <p:cNvCxnSpPr/>
          <p:nvPr/>
        </p:nvCxnSpPr>
        <p:spPr>
          <a:xfrm>
            <a:off x="1547664" y="419851"/>
            <a:ext cx="7310616" cy="0"/>
          </a:xfrm>
          <a:prstGeom prst="line">
            <a:avLst/>
          </a:prstGeom>
          <a:ln w="3492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4751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231631" y="643898"/>
            <a:ext cx="8643998" cy="400110"/>
          </a:xfrm>
          <a:prstGeom prst="rect">
            <a:avLst/>
          </a:prstGeom>
          <a:ln>
            <a:noFill/>
          </a:ln>
        </p:spPr>
        <p:txBody>
          <a:bodyPr wrap="square">
            <a:spAutoFit/>
          </a:bodyPr>
          <a:lstStyle/>
          <a:p>
            <a:pPr algn="r"/>
            <a:r>
              <a:rPr lang="fr-FR" sz="2000" b="1" i="1" dirty="0">
                <a:latin typeface="Arial" pitchFamily="34" charset="0"/>
                <a:cs typeface="Arial" pitchFamily="34" charset="0"/>
              </a:rPr>
              <a:t>Stages</a:t>
            </a:r>
            <a:endParaRPr lang="fr-FR" sz="2000" i="1" dirty="0">
              <a:latin typeface="Arial" pitchFamily="34" charset="0"/>
              <a:cs typeface="Arial" pitchFamily="34" charset="0"/>
            </a:endParaRPr>
          </a:p>
        </p:txBody>
      </p:sp>
      <p:pic>
        <p:nvPicPr>
          <p:cNvPr id="12" name="Image 11"/>
          <p:cNvPicPr>
            <a:picLocks noChangeAspect="1"/>
          </p:cNvPicPr>
          <p:nvPr/>
        </p:nvPicPr>
        <p:blipFill>
          <a:blip r:embed="rId2"/>
          <a:stretch>
            <a:fillRect/>
          </a:stretch>
        </p:blipFill>
        <p:spPr>
          <a:xfrm>
            <a:off x="85083" y="108573"/>
            <a:ext cx="1246558" cy="735380"/>
          </a:xfrm>
          <a:prstGeom prst="rect">
            <a:avLst/>
          </a:prstGeom>
          <a:solidFill>
            <a:sysClr val="window" lastClr="FFFFFF"/>
          </a:solidFill>
        </p:spPr>
      </p:pic>
      <p:sp>
        <p:nvSpPr>
          <p:cNvPr id="2" name="Rectangle 1"/>
          <p:cNvSpPr/>
          <p:nvPr/>
        </p:nvSpPr>
        <p:spPr>
          <a:xfrm>
            <a:off x="1623850" y="1268054"/>
            <a:ext cx="7200800" cy="1938992"/>
          </a:xfrm>
          <a:prstGeom prst="rect">
            <a:avLst/>
          </a:prstGeom>
        </p:spPr>
        <p:txBody>
          <a:bodyPr wrap="square">
            <a:spAutoFit/>
          </a:bodyPr>
          <a:lstStyle/>
          <a:p>
            <a:pPr marL="342900" lvl="0" indent="-342900" algn="just">
              <a:spcAft>
                <a:spcPts val="0"/>
              </a:spcAft>
              <a:buFont typeface="Symbol" panose="05050102010706020507" pitchFamily="18" charset="2"/>
              <a:buChar char=""/>
            </a:pPr>
            <a:r>
              <a:rPr lang="fr-FR" sz="1200" b="1" dirty="0">
                <a:effectLst/>
                <a:latin typeface="Arial" panose="020B0604020202020204" pitchFamily="34" charset="0"/>
                <a:ea typeface="Times New Roman" panose="02020603050405020304" pitchFamily="18" charset="0"/>
                <a:cs typeface="Times New Roman" panose="02020603050405020304" pitchFamily="18" charset="0"/>
              </a:rPr>
              <a:t>Un stage de sensibilisation </a:t>
            </a:r>
            <a:r>
              <a:rPr lang="fr-FR" sz="1200" dirty="0">
                <a:effectLst/>
                <a:latin typeface="Arial" panose="020B0604020202020204" pitchFamily="34" charset="0"/>
                <a:ea typeface="Times New Roman" panose="02020603050405020304" pitchFamily="18" charset="0"/>
                <a:cs typeface="Times New Roman" panose="02020603050405020304" pitchFamily="18" charset="0"/>
              </a:rPr>
              <a:t>d’une durée maximum de 5 jours dans l’établissement durant la période d’accueil de l’étudiant. Durant cette période, l’équipe éducative en s’associant avec des professionnels pourra présenter la formation et le secteur professionnel (étude des référentiels des activités professionnelles et de formation, modalités d’examen, visites d’entreprises, …).</a:t>
            </a:r>
          </a:p>
          <a:p>
            <a:pPr marL="342900" lvl="0" indent="-342900" algn="just">
              <a:spcAft>
                <a:spcPts val="0"/>
              </a:spcAft>
              <a:buFont typeface="Symbol" panose="05050102010706020507" pitchFamily="18" charset="2"/>
              <a:buChar char=""/>
            </a:pPr>
            <a:endParaRPr lang="fr-FR" sz="1200" dirty="0">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p>
            <a:pPr lvl="0" algn="just">
              <a:spcAft>
                <a:spcPts val="0"/>
              </a:spcAft>
            </a:pP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fr-FR" sz="1200" b="1" dirty="0">
                <a:effectLst/>
                <a:latin typeface="Arial" panose="020B0604020202020204" pitchFamily="34" charset="0"/>
                <a:ea typeface="Times New Roman" panose="02020603050405020304" pitchFamily="18" charset="0"/>
                <a:cs typeface="Times New Roman" panose="02020603050405020304" pitchFamily="18" charset="0"/>
              </a:rPr>
              <a:t>Un stage en milieu professionnel</a:t>
            </a:r>
            <a:r>
              <a:rPr lang="fr-FR" sz="1200" dirty="0">
                <a:effectLst/>
                <a:latin typeface="Arial" panose="020B0604020202020204" pitchFamily="34" charset="0"/>
                <a:ea typeface="Times New Roman" panose="02020603050405020304" pitchFamily="18" charset="0"/>
                <a:cs typeface="Times New Roman" panose="02020603050405020304" pitchFamily="18" charset="0"/>
              </a:rPr>
              <a:t> d’une durée de huit semaines entre le début du second semestre de la première année et la fin du premier semestre de la 2</a:t>
            </a:r>
            <a:r>
              <a:rPr lang="fr-FR" sz="1200" baseline="30000" dirty="0">
                <a:effectLst/>
                <a:latin typeface="Arial" panose="020B0604020202020204" pitchFamily="34" charset="0"/>
                <a:ea typeface="Times New Roman" panose="02020603050405020304" pitchFamily="18" charset="0"/>
                <a:cs typeface="Times New Roman" panose="02020603050405020304" pitchFamily="18" charset="0"/>
              </a:rPr>
              <a:t>e</a:t>
            </a:r>
            <a:r>
              <a:rPr lang="fr-FR" sz="1200" dirty="0">
                <a:effectLst/>
                <a:latin typeface="Arial" panose="020B0604020202020204" pitchFamily="34" charset="0"/>
                <a:ea typeface="Times New Roman" panose="02020603050405020304" pitchFamily="18" charset="0"/>
                <a:cs typeface="Times New Roman" panose="02020603050405020304" pitchFamily="18" charset="0"/>
              </a:rPr>
              <a:t> année. La durée pourra être modulée en fonction du parcours scolaire d’origine de l’étudiant.</a:t>
            </a:r>
          </a:p>
        </p:txBody>
      </p:sp>
      <p:sp>
        <p:nvSpPr>
          <p:cNvPr id="9" name="Rectangle 8"/>
          <p:cNvSpPr/>
          <p:nvPr/>
        </p:nvSpPr>
        <p:spPr>
          <a:xfrm>
            <a:off x="172646" y="3933056"/>
            <a:ext cx="8643998" cy="400110"/>
          </a:xfrm>
          <a:prstGeom prst="rect">
            <a:avLst/>
          </a:prstGeom>
          <a:ln>
            <a:noFill/>
          </a:ln>
        </p:spPr>
        <p:txBody>
          <a:bodyPr wrap="square">
            <a:spAutoFit/>
          </a:bodyPr>
          <a:lstStyle/>
          <a:p>
            <a:r>
              <a:rPr lang="fr-FR" sz="2000" b="1" i="1" dirty="0">
                <a:latin typeface="Arial" pitchFamily="34" charset="0"/>
                <a:cs typeface="Arial" pitchFamily="34" charset="0"/>
              </a:rPr>
              <a:t>Mise en œuvre du nouveau référentiel</a:t>
            </a:r>
            <a:endParaRPr lang="fr-FR" sz="2000" i="1" dirty="0">
              <a:latin typeface="Arial" pitchFamily="34" charset="0"/>
              <a:cs typeface="Arial" pitchFamily="34" charset="0"/>
            </a:endParaRPr>
          </a:p>
        </p:txBody>
      </p:sp>
      <p:sp>
        <p:nvSpPr>
          <p:cNvPr id="13" name="Rectangle 12"/>
          <p:cNvSpPr/>
          <p:nvPr/>
        </p:nvSpPr>
        <p:spPr>
          <a:xfrm>
            <a:off x="234089" y="4509120"/>
            <a:ext cx="7200800" cy="646331"/>
          </a:xfrm>
          <a:prstGeom prst="rect">
            <a:avLst/>
          </a:prstGeom>
        </p:spPr>
        <p:txBody>
          <a:bodyPr wrap="square">
            <a:spAutoFit/>
          </a:bodyPr>
          <a:lstStyle/>
          <a:p>
            <a:pPr marL="342900" lvl="0" indent="-342900" algn="just">
              <a:spcAft>
                <a:spcPts val="0"/>
              </a:spcAft>
              <a:buFont typeface="Symbol" panose="05050102010706020507" pitchFamily="18" charset="2"/>
              <a:buChar char=""/>
            </a:pPr>
            <a:r>
              <a:rPr lang="fr-FR" sz="1200" b="1" dirty="0">
                <a:effectLst/>
                <a:latin typeface="Arial" panose="020B0604020202020204" pitchFamily="34" charset="0"/>
                <a:ea typeface="Times New Roman" panose="02020603050405020304" pitchFamily="18" charset="0"/>
                <a:cs typeface="Times New Roman" panose="02020603050405020304" pitchFamily="18" charset="0"/>
              </a:rPr>
              <a:t>Projet de mise en œuvre à la rentrée 2021</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endParaRPr lang="fr-FR" sz="1200" dirty="0">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fr-FR" sz="1200" b="1" dirty="0">
                <a:effectLst/>
                <a:latin typeface="Arial" panose="020B0604020202020204" pitchFamily="34" charset="0"/>
                <a:ea typeface="Times New Roman" panose="02020603050405020304" pitchFamily="18" charset="0"/>
                <a:cs typeface="Times New Roman" panose="02020603050405020304" pitchFamily="18" charset="0"/>
              </a:rPr>
              <a:t>Première session d’examen prévue en juin 2023</a:t>
            </a:r>
          </a:p>
        </p:txBody>
      </p:sp>
      <p:sp>
        <p:nvSpPr>
          <p:cNvPr id="10" name="ZoneTexte 9"/>
          <p:cNvSpPr txBox="1"/>
          <p:nvPr/>
        </p:nvSpPr>
        <p:spPr>
          <a:xfrm>
            <a:off x="1619672" y="142852"/>
            <a:ext cx="7310046" cy="276999"/>
          </a:xfrm>
          <a:prstGeom prst="rect">
            <a:avLst/>
          </a:prstGeom>
          <a:noFill/>
        </p:spPr>
        <p:txBody>
          <a:bodyPr wrap="square" rtlCol="0">
            <a:spAutoFit/>
          </a:bodyPr>
          <a:lstStyle/>
          <a:p>
            <a:pPr defTabSz="1020763">
              <a:tabLst>
                <a:tab pos="5021263" algn="l"/>
              </a:tabLst>
            </a:pPr>
            <a:r>
              <a:rPr lang="fr-FR" sz="1200" b="1" i="1" dirty="0">
                <a:solidFill>
                  <a:schemeClr val="accent5">
                    <a:lumMod val="75000"/>
                  </a:schemeClr>
                </a:solidFill>
                <a:latin typeface="Arial" pitchFamily="34" charset="0"/>
                <a:cs typeface="Arial" pitchFamily="34" charset="0"/>
              </a:rPr>
              <a:t>Séminaire national BTS MEC 17 mars 2021		Lycée La Martinière - Lyon</a:t>
            </a:r>
          </a:p>
        </p:txBody>
      </p:sp>
      <p:cxnSp>
        <p:nvCxnSpPr>
          <p:cNvPr id="15" name="Connecteur droit 14"/>
          <p:cNvCxnSpPr/>
          <p:nvPr/>
        </p:nvCxnSpPr>
        <p:spPr>
          <a:xfrm>
            <a:off x="1547664" y="419851"/>
            <a:ext cx="7310616" cy="0"/>
          </a:xfrm>
          <a:prstGeom prst="line">
            <a:avLst/>
          </a:prstGeom>
          <a:ln w="3492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0620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285720" y="1113712"/>
            <a:ext cx="8643998" cy="5109091"/>
          </a:xfrm>
          <a:prstGeom prst="rect">
            <a:avLst/>
          </a:prstGeom>
          <a:ln>
            <a:noFill/>
          </a:ln>
        </p:spPr>
        <p:txBody>
          <a:bodyPr wrap="square">
            <a:spAutoFit/>
          </a:bodyPr>
          <a:lstStyle/>
          <a:p>
            <a:pPr algn="r"/>
            <a:r>
              <a:rPr lang="fr-FR" b="1" i="1" dirty="0">
                <a:latin typeface="Arial" pitchFamily="34" charset="0"/>
                <a:cs typeface="Arial" pitchFamily="34" charset="0"/>
              </a:rPr>
              <a:t>LE RÉFÉRENTIEL du BTS MEC</a:t>
            </a:r>
          </a:p>
          <a:p>
            <a:endParaRPr lang="fr-FR" b="1" i="1" dirty="0">
              <a:latin typeface="Arial" pitchFamily="34" charset="0"/>
              <a:cs typeface="Arial" pitchFamily="34" charset="0"/>
            </a:endParaRPr>
          </a:p>
          <a:p>
            <a:pPr marL="285750" indent="-285750">
              <a:buFontTx/>
              <a:buChar char="-"/>
            </a:pPr>
            <a:r>
              <a:rPr lang="fr-FR" sz="1600" b="1" i="1" dirty="0">
                <a:latin typeface="Arial" pitchFamily="34" charset="0"/>
                <a:cs typeface="Arial" pitchFamily="34" charset="0"/>
              </a:rPr>
              <a:t>5 activités professionnelles </a:t>
            </a:r>
            <a:r>
              <a:rPr lang="fr-FR" sz="1600" i="1" dirty="0">
                <a:latin typeface="Arial" pitchFamily="34" charset="0"/>
                <a:cs typeface="Arial" pitchFamily="34" charset="0"/>
              </a:rPr>
              <a:t>pour 23 tâches professionnelles</a:t>
            </a:r>
          </a:p>
          <a:p>
            <a:r>
              <a:rPr lang="fr-FR" sz="1600" i="1" dirty="0">
                <a:latin typeface="Arial" pitchFamily="34" charset="0"/>
                <a:cs typeface="Arial" pitchFamily="34" charset="0"/>
                <a:sym typeface="Wingdings" panose="05000000000000000000" pitchFamily="2" charset="2"/>
              </a:rPr>
              <a:t>	</a:t>
            </a:r>
            <a:endParaRPr lang="fr-FR" b="1" i="1" dirty="0">
              <a:latin typeface="Arial" pitchFamily="34" charset="0"/>
              <a:cs typeface="Arial" pitchFamily="34" charset="0"/>
              <a:sym typeface="Wingdings" panose="05000000000000000000" pitchFamily="2" charset="2"/>
            </a:endParaRPr>
          </a:p>
          <a:p>
            <a:endParaRPr lang="fr-FR" b="1" i="1" dirty="0">
              <a:latin typeface="Arial" pitchFamily="34" charset="0"/>
              <a:cs typeface="Arial" pitchFamily="34" charset="0"/>
              <a:sym typeface="Wingdings" panose="05000000000000000000" pitchFamily="2" charset="2"/>
            </a:endParaRPr>
          </a:p>
          <a:p>
            <a:endParaRPr lang="fr-FR" b="1" i="1" dirty="0">
              <a:latin typeface="Arial" pitchFamily="34" charset="0"/>
              <a:cs typeface="Arial" pitchFamily="34" charset="0"/>
              <a:sym typeface="Wingdings" panose="05000000000000000000" pitchFamily="2" charset="2"/>
            </a:endParaRPr>
          </a:p>
          <a:p>
            <a:endParaRPr lang="fr-FR" b="1" i="1" dirty="0">
              <a:latin typeface="Arial" pitchFamily="34" charset="0"/>
              <a:cs typeface="Arial" pitchFamily="34" charset="0"/>
              <a:sym typeface="Wingdings" panose="05000000000000000000" pitchFamily="2" charset="2"/>
            </a:endParaRPr>
          </a:p>
          <a:p>
            <a:endParaRPr lang="fr-FR" b="1" i="1" dirty="0">
              <a:latin typeface="Arial" pitchFamily="34" charset="0"/>
              <a:cs typeface="Arial" pitchFamily="34" charset="0"/>
              <a:sym typeface="Wingdings" panose="05000000000000000000" pitchFamily="2" charset="2"/>
            </a:endParaRPr>
          </a:p>
          <a:p>
            <a:endParaRPr lang="fr-FR" b="1" i="1" dirty="0">
              <a:latin typeface="Arial" pitchFamily="34" charset="0"/>
              <a:cs typeface="Arial" pitchFamily="34" charset="0"/>
              <a:sym typeface="Wingdings" panose="05000000000000000000" pitchFamily="2" charset="2"/>
            </a:endParaRPr>
          </a:p>
          <a:p>
            <a:endParaRPr lang="fr-FR" b="1" i="1" dirty="0">
              <a:latin typeface="Arial" pitchFamily="34" charset="0"/>
              <a:cs typeface="Arial" pitchFamily="34" charset="0"/>
              <a:sym typeface="Wingdings" panose="05000000000000000000" pitchFamily="2" charset="2"/>
            </a:endParaRPr>
          </a:p>
          <a:p>
            <a:endParaRPr lang="fr-FR" b="1" i="1" dirty="0">
              <a:latin typeface="Arial" pitchFamily="34" charset="0"/>
              <a:cs typeface="Arial" pitchFamily="34" charset="0"/>
              <a:sym typeface="Wingdings" panose="05000000000000000000" pitchFamily="2" charset="2"/>
            </a:endParaRPr>
          </a:p>
          <a:p>
            <a:endParaRPr lang="fr-FR" b="1" i="1" dirty="0">
              <a:latin typeface="Arial" pitchFamily="34" charset="0"/>
              <a:cs typeface="Arial" pitchFamily="34" charset="0"/>
            </a:endParaRPr>
          </a:p>
          <a:p>
            <a:r>
              <a:rPr lang="fr-FR" b="1" i="1" dirty="0">
                <a:latin typeface="Arial" pitchFamily="34" charset="0"/>
                <a:cs typeface="Arial" pitchFamily="34" charset="0"/>
              </a:rPr>
              <a:t>	</a:t>
            </a:r>
            <a:endParaRPr lang="fr-FR" sz="1600" i="1" dirty="0">
              <a:latin typeface="Arial" pitchFamily="34" charset="0"/>
              <a:cs typeface="Arial" pitchFamily="34" charset="0"/>
              <a:sym typeface="Wingdings" panose="05000000000000000000" pitchFamily="2" charset="2"/>
            </a:endParaRPr>
          </a:p>
          <a:p>
            <a:r>
              <a:rPr lang="fr-FR" sz="1600" i="1" dirty="0">
                <a:latin typeface="Arial" pitchFamily="34" charset="0"/>
                <a:cs typeface="Arial" pitchFamily="34" charset="0"/>
                <a:sym typeface="Wingdings" panose="05000000000000000000" pitchFamily="2" charset="2"/>
              </a:rPr>
              <a:t>	</a:t>
            </a:r>
            <a:endParaRPr lang="fr-FR" sz="1600" i="1" dirty="0">
              <a:latin typeface="Arial" pitchFamily="34" charset="0"/>
              <a:cs typeface="Arial" pitchFamily="34" charset="0"/>
            </a:endParaRPr>
          </a:p>
          <a:p>
            <a:pPr marL="285750" indent="-285750">
              <a:buFontTx/>
              <a:buChar char="-"/>
            </a:pPr>
            <a:r>
              <a:rPr lang="fr-FR" sz="1600" b="1" i="1" dirty="0">
                <a:latin typeface="Arial" pitchFamily="34" charset="0"/>
                <a:cs typeface="Arial" pitchFamily="34" charset="0"/>
              </a:rPr>
              <a:t>19 compétences</a:t>
            </a:r>
            <a:r>
              <a:rPr lang="fr-FR" sz="1600" i="1" dirty="0">
                <a:latin typeface="Arial" pitchFamily="34" charset="0"/>
                <a:cs typeface="Arial" pitchFamily="34" charset="0"/>
              </a:rPr>
              <a:t>, précisées dans 51 compétences détaillées</a:t>
            </a:r>
          </a:p>
          <a:p>
            <a:pPr marL="285750" indent="-285750">
              <a:buFontTx/>
              <a:buChar char="-"/>
            </a:pPr>
            <a:r>
              <a:rPr lang="fr-FR" sz="1600" b="1" i="1" dirty="0">
                <a:latin typeface="Arial" pitchFamily="34" charset="0"/>
                <a:cs typeface="Arial" pitchFamily="34" charset="0"/>
              </a:rPr>
              <a:t>5 blocs de compétences </a:t>
            </a:r>
            <a:r>
              <a:rPr lang="fr-FR" sz="1600" i="1" dirty="0">
                <a:latin typeface="Arial" pitchFamily="34" charset="0"/>
                <a:cs typeface="Arial" pitchFamily="34" charset="0"/>
              </a:rPr>
              <a:t>pour 5 épreuves professionnelles</a:t>
            </a:r>
          </a:p>
          <a:p>
            <a:pPr marL="285750" indent="-285750">
              <a:buFontTx/>
              <a:buChar char="-"/>
            </a:pPr>
            <a:r>
              <a:rPr lang="fr-FR" sz="1600" b="1" i="1" dirty="0">
                <a:latin typeface="Arial" pitchFamily="34" charset="0"/>
                <a:cs typeface="Arial" pitchFamily="34" charset="0"/>
              </a:rPr>
              <a:t>8 savoirs associés </a:t>
            </a:r>
            <a:r>
              <a:rPr lang="fr-FR" sz="1600" i="1" dirty="0">
                <a:latin typeface="Arial" pitchFamily="34" charset="0"/>
                <a:cs typeface="Arial" pitchFamily="34" charset="0"/>
              </a:rPr>
              <a:t>(4 pour les enseignements généraux et 4 pour les professionnels)</a:t>
            </a:r>
          </a:p>
          <a:p>
            <a:pPr marL="285750" indent="-285750">
              <a:buFontTx/>
              <a:buChar char="-"/>
            </a:pPr>
            <a:r>
              <a:rPr lang="fr-FR" sz="1600" b="1" i="1" dirty="0">
                <a:latin typeface="Arial" pitchFamily="34" charset="0"/>
                <a:cs typeface="Arial" pitchFamily="34" charset="0"/>
              </a:rPr>
              <a:t>9 épreuves obligatoires </a:t>
            </a:r>
            <a:r>
              <a:rPr lang="fr-FR" sz="1600" i="1" dirty="0">
                <a:latin typeface="Arial" pitchFamily="34" charset="0"/>
                <a:cs typeface="Arial" pitchFamily="34" charset="0"/>
              </a:rPr>
              <a:t>(4 générales et 5 professionnelles)</a:t>
            </a:r>
          </a:p>
          <a:p>
            <a:pPr marL="285750" indent="-285750">
              <a:buFontTx/>
              <a:buChar char="-"/>
            </a:pPr>
            <a:r>
              <a:rPr lang="fr-FR" sz="1600" i="1" dirty="0">
                <a:latin typeface="Arial" pitchFamily="34" charset="0"/>
                <a:cs typeface="Arial" pitchFamily="34" charset="0"/>
              </a:rPr>
              <a:t>2 épreuves facultatives</a:t>
            </a:r>
          </a:p>
        </p:txBody>
      </p:sp>
      <p:pic>
        <p:nvPicPr>
          <p:cNvPr id="12" name="Image 11"/>
          <p:cNvPicPr>
            <a:picLocks noChangeAspect="1"/>
          </p:cNvPicPr>
          <p:nvPr/>
        </p:nvPicPr>
        <p:blipFill>
          <a:blip r:embed="rId2"/>
          <a:stretch>
            <a:fillRect/>
          </a:stretch>
        </p:blipFill>
        <p:spPr>
          <a:xfrm>
            <a:off x="85083" y="108573"/>
            <a:ext cx="1234286" cy="728140"/>
          </a:xfrm>
          <a:prstGeom prst="rect">
            <a:avLst/>
          </a:prstGeom>
          <a:solidFill>
            <a:sysClr val="window" lastClr="FFFFFF"/>
          </a:solidFill>
        </p:spPr>
      </p:pic>
      <p:graphicFrame>
        <p:nvGraphicFramePr>
          <p:cNvPr id="13" name="Tableau 12"/>
          <p:cNvGraphicFramePr>
            <a:graphicFrameLocks noGrp="1"/>
          </p:cNvGraphicFramePr>
          <p:nvPr>
            <p:extLst>
              <p:ext uri="{D42A27DB-BD31-4B8C-83A1-F6EECF244321}">
                <p14:modId xmlns:p14="http://schemas.microsoft.com/office/powerpoint/2010/main" val="1224581679"/>
              </p:ext>
            </p:extLst>
          </p:nvPr>
        </p:nvGraphicFramePr>
        <p:xfrm>
          <a:off x="2243191" y="2204864"/>
          <a:ext cx="4729056" cy="2342348"/>
        </p:xfrm>
        <a:graphic>
          <a:graphicData uri="http://schemas.openxmlformats.org/drawingml/2006/table">
            <a:tbl>
              <a:tblPr firstRow="1" firstCol="1" bandRow="1">
                <a:tableStyleId>{5C22544A-7EE6-4342-B048-85BDC9FD1C3A}</a:tableStyleId>
              </a:tblPr>
              <a:tblGrid>
                <a:gridCol w="4729056">
                  <a:extLst>
                    <a:ext uri="{9D8B030D-6E8A-4147-A177-3AD203B41FA5}">
                      <a16:colId xmlns:a16="http://schemas.microsoft.com/office/drawing/2014/main" val="20000"/>
                    </a:ext>
                  </a:extLst>
                </a:gridCol>
              </a:tblGrid>
              <a:tr h="432048">
                <a:tc>
                  <a:txBody>
                    <a:bodyPr/>
                    <a:lstStyle/>
                    <a:p>
                      <a:pPr marL="0" algn="ctr" rtl="0" eaLnBrk="1" latinLnBrk="0" hangingPunct="1">
                        <a:lnSpc>
                          <a:spcPct val="115000"/>
                        </a:lnSpc>
                        <a:spcAft>
                          <a:spcPts val="0"/>
                        </a:spcAft>
                      </a:pPr>
                      <a:r>
                        <a:rPr kumimoji="0" lang="fr-FR" sz="1100" b="1" kern="0" dirty="0">
                          <a:solidFill>
                            <a:schemeClr val="tx1"/>
                          </a:solidFill>
                          <a:effectLst/>
                          <a:latin typeface="Arial" panose="020B0604020202020204" pitchFamily="34" charset="0"/>
                          <a:ea typeface="+mn-ea"/>
                          <a:cs typeface="Arial" panose="020B0604020202020204" pitchFamily="34" charset="0"/>
                        </a:rPr>
                        <a:t>ANALYSE DU PROJET ET DE SON CONTEXTE</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360040">
                <a:tc>
                  <a:txBody>
                    <a:bodyPr/>
                    <a:lstStyle/>
                    <a:p>
                      <a:pPr marL="0" algn="ctr" rtl="0" eaLnBrk="1" latinLnBrk="0" hangingPunct="1">
                        <a:lnSpc>
                          <a:spcPct val="115000"/>
                        </a:lnSpc>
                        <a:spcAft>
                          <a:spcPts val="0"/>
                        </a:spcAft>
                      </a:pPr>
                      <a:r>
                        <a:rPr kumimoji="0" lang="fr-FR" sz="1100" b="1" kern="1200" dirty="0">
                          <a:solidFill>
                            <a:schemeClr val="tx1"/>
                          </a:solidFill>
                          <a:effectLst/>
                          <a:latin typeface="Arial" panose="020B0604020202020204" pitchFamily="34" charset="0"/>
                          <a:ea typeface="+mn-ea"/>
                          <a:cs typeface="Arial" panose="020B0604020202020204" pitchFamily="34" charset="0"/>
                        </a:rPr>
                        <a:t>É</a:t>
                      </a:r>
                      <a:r>
                        <a:rPr kumimoji="0" lang="fr-FR" sz="1100" b="1" kern="0" dirty="0">
                          <a:solidFill>
                            <a:schemeClr val="tx1"/>
                          </a:solidFill>
                          <a:effectLst/>
                          <a:latin typeface="Arial" panose="020B0604020202020204" pitchFamily="34" charset="0"/>
                          <a:ea typeface="+mn-ea"/>
                          <a:cs typeface="Arial" panose="020B0604020202020204" pitchFamily="34" charset="0"/>
                        </a:rPr>
                        <a:t>TUDE QUANTITATIVE</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1"/>
                  </a:ext>
                </a:extLst>
              </a:tr>
              <a:tr h="504056">
                <a:tc>
                  <a:txBody>
                    <a:bodyPr/>
                    <a:lstStyle/>
                    <a:p>
                      <a:pPr marL="0" algn="ctr" rtl="0" eaLnBrk="1" latinLnBrk="0" hangingPunct="1">
                        <a:lnSpc>
                          <a:spcPct val="115000"/>
                        </a:lnSpc>
                        <a:spcAft>
                          <a:spcPts val="0"/>
                        </a:spcAft>
                      </a:pPr>
                      <a:r>
                        <a:rPr kumimoji="0" lang="fr-FR" sz="1100" b="1" kern="1200" dirty="0">
                          <a:solidFill>
                            <a:schemeClr val="tx1"/>
                          </a:solidFill>
                          <a:effectLst/>
                          <a:latin typeface="Arial" panose="020B0604020202020204" pitchFamily="34" charset="0"/>
                          <a:ea typeface="+mn-ea"/>
                          <a:cs typeface="Arial" panose="020B0604020202020204" pitchFamily="34" charset="0"/>
                        </a:rPr>
                        <a:t>É</a:t>
                      </a:r>
                      <a:r>
                        <a:rPr kumimoji="0" lang="fr-FR" sz="1100" b="1" kern="0" dirty="0">
                          <a:solidFill>
                            <a:schemeClr val="tx1"/>
                          </a:solidFill>
                          <a:effectLst/>
                          <a:latin typeface="Arial" panose="020B0604020202020204" pitchFamily="34" charset="0"/>
                          <a:ea typeface="+mn-ea"/>
                          <a:cs typeface="Arial" panose="020B0604020202020204" pitchFamily="34" charset="0"/>
                        </a:rPr>
                        <a:t>TUDE DESCRIPTIVE ET </a:t>
                      </a:r>
                      <a:r>
                        <a:rPr kumimoji="0" lang="fr-FR" sz="1100" b="1" kern="1200" dirty="0">
                          <a:solidFill>
                            <a:schemeClr val="tx1"/>
                          </a:solidFill>
                          <a:effectLst/>
                          <a:latin typeface="Arial" panose="020B0604020202020204" pitchFamily="34" charset="0"/>
                          <a:ea typeface="+mn-ea"/>
                          <a:cs typeface="Arial" panose="020B0604020202020204" pitchFamily="34" charset="0"/>
                        </a:rPr>
                        <a:t>É</a:t>
                      </a:r>
                      <a:r>
                        <a:rPr kumimoji="0" lang="fr-FR" sz="1100" b="1" kern="0" dirty="0">
                          <a:solidFill>
                            <a:schemeClr val="tx1"/>
                          </a:solidFill>
                          <a:effectLst/>
                          <a:latin typeface="Arial" panose="020B0604020202020204" pitchFamily="34" charset="0"/>
                          <a:ea typeface="+mn-ea"/>
                          <a:cs typeface="Arial" panose="020B0604020202020204" pitchFamily="34" charset="0"/>
                        </a:rPr>
                        <a:t>CONOMIQUE</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2"/>
                  </a:ext>
                </a:extLst>
              </a:tr>
              <a:tr h="432048">
                <a:tc>
                  <a:txBody>
                    <a:bodyPr/>
                    <a:lstStyle/>
                    <a:p>
                      <a:pPr marL="0" algn="ctr" rtl="0" eaLnBrk="1" latinLnBrk="0" hangingPunct="1">
                        <a:lnSpc>
                          <a:spcPct val="115000"/>
                        </a:lnSpc>
                        <a:spcAft>
                          <a:spcPts val="0"/>
                        </a:spcAft>
                      </a:pPr>
                      <a:r>
                        <a:rPr kumimoji="0" lang="fr-FR" sz="1100" b="1" kern="0" dirty="0">
                          <a:solidFill>
                            <a:schemeClr val="tx1"/>
                          </a:solidFill>
                          <a:effectLst/>
                          <a:latin typeface="Arial" panose="020B0604020202020204" pitchFamily="34" charset="0"/>
                          <a:ea typeface="+mn-ea"/>
                          <a:cs typeface="Arial" panose="020B0604020202020204" pitchFamily="34" charset="0"/>
                        </a:rPr>
                        <a:t>ANALYSE ET</a:t>
                      </a:r>
                      <a:r>
                        <a:rPr kumimoji="0" lang="fr-FR" sz="1100" b="1" kern="0" baseline="0" dirty="0">
                          <a:solidFill>
                            <a:schemeClr val="tx1"/>
                          </a:solidFill>
                          <a:effectLst/>
                          <a:latin typeface="Arial" panose="020B0604020202020204" pitchFamily="34" charset="0"/>
                          <a:ea typeface="+mn-ea"/>
                          <a:cs typeface="Arial" panose="020B0604020202020204" pitchFamily="34" charset="0"/>
                        </a:rPr>
                        <a:t> </a:t>
                      </a:r>
                      <a:r>
                        <a:rPr kumimoji="0" lang="fr-FR" sz="1100" b="1" kern="0" dirty="0">
                          <a:solidFill>
                            <a:schemeClr val="tx1"/>
                          </a:solidFill>
                          <a:effectLst/>
                          <a:latin typeface="Arial" panose="020B0604020202020204" pitchFamily="34" charset="0"/>
                          <a:ea typeface="+mn-ea"/>
                          <a:cs typeface="Arial" panose="020B0604020202020204" pitchFamily="34" charset="0"/>
                        </a:rPr>
                        <a:t>SUIVI FINANCIER</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437104"/>
                  </a:ext>
                </a:extLst>
              </a:tr>
              <a:tr h="614156">
                <a:tc>
                  <a:txBody>
                    <a:bodyPr/>
                    <a:lstStyle/>
                    <a:p>
                      <a:pPr marL="0" algn="ctr" rtl="0" eaLnBrk="1" latinLnBrk="0" hangingPunct="1">
                        <a:lnSpc>
                          <a:spcPct val="115000"/>
                        </a:lnSpc>
                        <a:spcAft>
                          <a:spcPts val="0"/>
                        </a:spcAft>
                      </a:pPr>
                      <a:r>
                        <a:rPr kumimoji="0" lang="fr-FR" sz="1100" b="1" kern="0" dirty="0">
                          <a:solidFill>
                            <a:schemeClr val="tx1"/>
                          </a:solidFill>
                          <a:effectLst/>
                          <a:latin typeface="Arial" panose="020B0604020202020204" pitchFamily="34" charset="0"/>
                          <a:ea typeface="+mn-ea"/>
                          <a:cs typeface="Arial" panose="020B0604020202020204" pitchFamily="34" charset="0"/>
                        </a:rPr>
                        <a:t>SUIVI TECHNIQUE</a:t>
                      </a:r>
                    </a:p>
                    <a:p>
                      <a:pPr marL="0" algn="ctr" rtl="0" eaLnBrk="1" latinLnBrk="0" hangingPunct="1">
                        <a:lnSpc>
                          <a:spcPct val="115000"/>
                        </a:lnSpc>
                        <a:spcAft>
                          <a:spcPts val="0"/>
                        </a:spcAft>
                      </a:pPr>
                      <a:r>
                        <a:rPr kumimoji="0" lang="fr-FR" sz="1100" b="1" kern="0" dirty="0">
                          <a:solidFill>
                            <a:schemeClr val="tx1"/>
                          </a:solidFill>
                          <a:effectLst/>
                          <a:latin typeface="Arial" panose="020B0604020202020204" pitchFamily="34" charset="0"/>
                          <a:ea typeface="+mn-ea"/>
                          <a:cs typeface="Arial" panose="020B0604020202020204" pitchFamily="34" charset="0"/>
                        </a:rPr>
                        <a:t>COMMUNICATION et COLLABORATION</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3"/>
                  </a:ext>
                </a:extLst>
              </a:tr>
            </a:tbl>
          </a:graphicData>
        </a:graphic>
      </p:graphicFrame>
      <p:sp>
        <p:nvSpPr>
          <p:cNvPr id="7" name="ZoneTexte 6"/>
          <p:cNvSpPr txBox="1"/>
          <p:nvPr/>
        </p:nvSpPr>
        <p:spPr>
          <a:xfrm>
            <a:off x="1619672" y="142852"/>
            <a:ext cx="7310046" cy="276999"/>
          </a:xfrm>
          <a:prstGeom prst="rect">
            <a:avLst/>
          </a:prstGeom>
          <a:noFill/>
        </p:spPr>
        <p:txBody>
          <a:bodyPr wrap="square" rtlCol="0">
            <a:spAutoFit/>
          </a:bodyPr>
          <a:lstStyle/>
          <a:p>
            <a:pPr defTabSz="1020763">
              <a:tabLst>
                <a:tab pos="5021263" algn="l"/>
              </a:tabLst>
            </a:pPr>
            <a:r>
              <a:rPr lang="fr-FR" sz="1200" b="1" i="1" dirty="0">
                <a:solidFill>
                  <a:schemeClr val="accent5">
                    <a:lumMod val="75000"/>
                  </a:schemeClr>
                </a:solidFill>
                <a:latin typeface="Arial" pitchFamily="34" charset="0"/>
                <a:cs typeface="Arial" pitchFamily="34" charset="0"/>
              </a:rPr>
              <a:t>Séminaire national BTS MEC 17 mars 2021		Lycée La Martinière - Lyon</a:t>
            </a:r>
          </a:p>
        </p:txBody>
      </p:sp>
      <p:cxnSp>
        <p:nvCxnSpPr>
          <p:cNvPr id="9" name="Connecteur droit 8"/>
          <p:cNvCxnSpPr/>
          <p:nvPr/>
        </p:nvCxnSpPr>
        <p:spPr>
          <a:xfrm>
            <a:off x="1547664" y="419851"/>
            <a:ext cx="7310616" cy="0"/>
          </a:xfrm>
          <a:prstGeom prst="line">
            <a:avLst/>
          </a:prstGeom>
          <a:ln w="3492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4485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231631" y="643898"/>
            <a:ext cx="8643998" cy="400110"/>
          </a:xfrm>
          <a:prstGeom prst="rect">
            <a:avLst/>
          </a:prstGeom>
          <a:ln>
            <a:noFill/>
          </a:ln>
        </p:spPr>
        <p:txBody>
          <a:bodyPr wrap="square">
            <a:spAutoFit/>
          </a:bodyPr>
          <a:lstStyle/>
          <a:p>
            <a:pPr algn="r"/>
            <a:r>
              <a:rPr lang="fr-FR" sz="2000" b="1" i="1" dirty="0">
                <a:latin typeface="Arial" pitchFamily="34" charset="0"/>
                <a:cs typeface="Arial" pitchFamily="34" charset="0"/>
              </a:rPr>
              <a:t>Synthèse : Activités – Compétences - Unités</a:t>
            </a:r>
            <a:endParaRPr lang="fr-FR" sz="2000" i="1" dirty="0">
              <a:latin typeface="Arial" pitchFamily="34" charset="0"/>
              <a:cs typeface="Arial" pitchFamily="34" charset="0"/>
            </a:endParaRPr>
          </a:p>
        </p:txBody>
      </p:sp>
      <p:pic>
        <p:nvPicPr>
          <p:cNvPr id="12" name="Image 11"/>
          <p:cNvPicPr>
            <a:picLocks noChangeAspect="1"/>
          </p:cNvPicPr>
          <p:nvPr/>
        </p:nvPicPr>
        <p:blipFill>
          <a:blip r:embed="rId2"/>
          <a:stretch>
            <a:fillRect/>
          </a:stretch>
        </p:blipFill>
        <p:spPr>
          <a:xfrm>
            <a:off x="85083" y="108573"/>
            <a:ext cx="1246558" cy="735380"/>
          </a:xfrm>
          <a:prstGeom prst="rect">
            <a:avLst/>
          </a:prstGeom>
          <a:solidFill>
            <a:sysClr val="window" lastClr="FFFFFF"/>
          </a:solidFill>
        </p:spPr>
      </p:pic>
      <p:graphicFrame>
        <p:nvGraphicFramePr>
          <p:cNvPr id="4" name="Tableau 3"/>
          <p:cNvGraphicFramePr>
            <a:graphicFrameLocks noGrp="1"/>
          </p:cNvGraphicFramePr>
          <p:nvPr>
            <p:extLst>
              <p:ext uri="{D42A27DB-BD31-4B8C-83A1-F6EECF244321}">
                <p14:modId xmlns:p14="http://schemas.microsoft.com/office/powerpoint/2010/main" val="3341352050"/>
              </p:ext>
            </p:extLst>
          </p:nvPr>
        </p:nvGraphicFramePr>
        <p:xfrm>
          <a:off x="1043609" y="1412776"/>
          <a:ext cx="7416824" cy="4680520"/>
        </p:xfrm>
        <a:graphic>
          <a:graphicData uri="http://schemas.openxmlformats.org/drawingml/2006/table">
            <a:tbl>
              <a:tblPr firstRow="1" firstCol="1" bandRow="1">
                <a:tableStyleId>{5C22544A-7EE6-4342-B048-85BDC9FD1C3A}</a:tableStyleId>
              </a:tblPr>
              <a:tblGrid>
                <a:gridCol w="3169397">
                  <a:extLst>
                    <a:ext uri="{9D8B030D-6E8A-4147-A177-3AD203B41FA5}">
                      <a16:colId xmlns:a16="http://schemas.microsoft.com/office/drawing/2014/main" val="4194631757"/>
                    </a:ext>
                  </a:extLst>
                </a:gridCol>
                <a:gridCol w="2600940">
                  <a:extLst>
                    <a:ext uri="{9D8B030D-6E8A-4147-A177-3AD203B41FA5}">
                      <a16:colId xmlns:a16="http://schemas.microsoft.com/office/drawing/2014/main" val="3236712973"/>
                    </a:ext>
                  </a:extLst>
                </a:gridCol>
                <a:gridCol w="1646487">
                  <a:extLst>
                    <a:ext uri="{9D8B030D-6E8A-4147-A177-3AD203B41FA5}">
                      <a16:colId xmlns:a16="http://schemas.microsoft.com/office/drawing/2014/main" val="266429800"/>
                    </a:ext>
                  </a:extLst>
                </a:gridCol>
              </a:tblGrid>
              <a:tr h="416804">
                <a:tc>
                  <a:txBody>
                    <a:bodyPr/>
                    <a:lstStyle/>
                    <a:p>
                      <a:pPr algn="ctr">
                        <a:lnSpc>
                          <a:spcPct val="115000"/>
                        </a:lnSpc>
                        <a:spcAft>
                          <a:spcPts val="0"/>
                        </a:spcAft>
                      </a:pPr>
                      <a:r>
                        <a:rPr lang="fr-FR" sz="1200" dirty="0">
                          <a:effectLst/>
                          <a:latin typeface="Arial" panose="020B0604020202020204" pitchFamily="34" charset="0"/>
                          <a:cs typeface="Arial" panose="020B0604020202020204" pitchFamily="34" charset="0"/>
                        </a:rPr>
                        <a:t>ACTIVITES PROFESSIONNELLES</a:t>
                      </a:r>
                      <a:endParaRPr lang="fr-FR" sz="1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chemeClr val="accent5">
                        <a:lumMod val="75000"/>
                      </a:schemeClr>
                    </a:solidFill>
                  </a:tcPr>
                </a:tc>
                <a:tc>
                  <a:txBody>
                    <a:bodyPr/>
                    <a:lstStyle/>
                    <a:p>
                      <a:pPr algn="ctr">
                        <a:lnSpc>
                          <a:spcPct val="115000"/>
                        </a:lnSpc>
                        <a:spcAft>
                          <a:spcPts val="0"/>
                        </a:spcAft>
                      </a:pPr>
                      <a:r>
                        <a:rPr lang="fr-FR" sz="1200" dirty="0">
                          <a:effectLst/>
                          <a:latin typeface="Arial" panose="020B0604020202020204" pitchFamily="34" charset="0"/>
                          <a:cs typeface="Arial" panose="020B0604020202020204" pitchFamily="34" charset="0"/>
                        </a:rPr>
                        <a:t>Compétences</a:t>
                      </a:r>
                      <a:endParaRPr lang="fr-FR" sz="1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chemeClr val="accent5">
                        <a:lumMod val="75000"/>
                      </a:schemeClr>
                    </a:solidFill>
                  </a:tcPr>
                </a:tc>
                <a:tc>
                  <a:txBody>
                    <a:bodyPr/>
                    <a:lstStyle/>
                    <a:p>
                      <a:pPr algn="ctr">
                        <a:lnSpc>
                          <a:spcPct val="115000"/>
                        </a:lnSpc>
                        <a:spcAft>
                          <a:spcPts val="0"/>
                        </a:spcAft>
                      </a:pPr>
                      <a:r>
                        <a:rPr lang="fr-FR" sz="1200" dirty="0">
                          <a:effectLst/>
                          <a:latin typeface="Arial" panose="020B0604020202020204" pitchFamily="34" charset="0"/>
                          <a:cs typeface="Arial" panose="020B0604020202020204" pitchFamily="34" charset="0"/>
                        </a:rPr>
                        <a:t>Unités</a:t>
                      </a:r>
                      <a:endParaRPr lang="fr-FR" sz="1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solidFill>
                      <a:schemeClr val="accent5">
                        <a:lumMod val="75000"/>
                      </a:schemeClr>
                    </a:solidFill>
                  </a:tcPr>
                </a:tc>
                <a:extLst>
                  <a:ext uri="{0D108BD9-81ED-4DB2-BD59-A6C34878D82A}">
                    <a16:rowId xmlns:a16="http://schemas.microsoft.com/office/drawing/2014/main" val="2532358838"/>
                  </a:ext>
                </a:extLst>
              </a:tr>
              <a:tr h="2643593">
                <a:tc>
                  <a:txBody>
                    <a:bodyPr/>
                    <a:lstStyle/>
                    <a:p>
                      <a:pPr>
                        <a:lnSpc>
                          <a:spcPct val="115000"/>
                        </a:lnSpc>
                        <a:spcAft>
                          <a:spcPts val="0"/>
                        </a:spcAft>
                      </a:pPr>
                      <a:r>
                        <a:rPr lang="fr-FR" sz="1000" dirty="0">
                          <a:solidFill>
                            <a:schemeClr val="tx1"/>
                          </a:solidFill>
                          <a:effectLst/>
                          <a:latin typeface="Arial" panose="020B0604020202020204" pitchFamily="34" charset="0"/>
                          <a:cs typeface="Arial" panose="020B0604020202020204" pitchFamily="34" charset="0"/>
                        </a:rPr>
                        <a:t>ANALYSE DU PROJET ET DE SON CONTEXTE :</a:t>
                      </a:r>
                      <a:br>
                        <a:rPr lang="fr-FR" sz="1000" dirty="0">
                          <a:solidFill>
                            <a:schemeClr val="tx1"/>
                          </a:solidFill>
                          <a:effectLst/>
                          <a:latin typeface="Arial" panose="020B0604020202020204" pitchFamily="34" charset="0"/>
                          <a:cs typeface="Arial" panose="020B0604020202020204" pitchFamily="34" charset="0"/>
                        </a:rPr>
                      </a:br>
                      <a:br>
                        <a:rPr lang="fr-FR" sz="1000" dirty="0">
                          <a:effectLst/>
                          <a:latin typeface="Arial" panose="020B0604020202020204" pitchFamily="34" charset="0"/>
                          <a:cs typeface="Arial" panose="020B0604020202020204" pitchFamily="34" charset="0"/>
                        </a:rPr>
                      </a:br>
                      <a:r>
                        <a:rPr lang="fr-FR" sz="1000" dirty="0">
                          <a:effectLst/>
                          <a:latin typeface="Arial" panose="020B0604020202020204" pitchFamily="34" charset="0"/>
                          <a:cs typeface="Arial" panose="020B0604020202020204" pitchFamily="34" charset="0"/>
                        </a:rPr>
                        <a:t>Lister les données d’entrée, inventorier les documents</a:t>
                      </a:r>
                      <a:br>
                        <a:rPr lang="fr-FR" sz="1000" dirty="0">
                          <a:effectLst/>
                          <a:latin typeface="Arial" panose="020B0604020202020204" pitchFamily="34" charset="0"/>
                          <a:cs typeface="Arial" panose="020B0604020202020204" pitchFamily="34" charset="0"/>
                        </a:rPr>
                      </a:br>
                      <a:r>
                        <a:rPr lang="fr-FR" sz="1000" dirty="0">
                          <a:effectLst/>
                          <a:latin typeface="Arial" panose="020B0604020202020204" pitchFamily="34" charset="0"/>
                          <a:cs typeface="Arial" panose="020B0604020202020204" pitchFamily="34" charset="0"/>
                        </a:rPr>
                        <a:t>Hiérarchiser et s’approprier les documents</a:t>
                      </a:r>
                      <a:br>
                        <a:rPr lang="fr-FR" sz="1000" dirty="0">
                          <a:effectLst/>
                          <a:latin typeface="Arial" panose="020B0604020202020204" pitchFamily="34" charset="0"/>
                          <a:cs typeface="Arial" panose="020B0604020202020204" pitchFamily="34" charset="0"/>
                        </a:rPr>
                      </a:br>
                      <a:r>
                        <a:rPr lang="fr-FR" sz="1000" dirty="0">
                          <a:effectLst/>
                          <a:latin typeface="Arial" panose="020B0604020202020204" pitchFamily="34" charset="0"/>
                          <a:cs typeface="Arial" panose="020B0604020202020204" pitchFamily="34" charset="0"/>
                        </a:rPr>
                        <a:t>Situer le contexte contractuel</a:t>
                      </a:r>
                      <a:br>
                        <a:rPr lang="fr-FR" sz="1000" dirty="0">
                          <a:effectLst/>
                          <a:latin typeface="Arial" panose="020B0604020202020204" pitchFamily="34" charset="0"/>
                          <a:cs typeface="Arial" panose="020B0604020202020204" pitchFamily="34" charset="0"/>
                        </a:rPr>
                      </a:br>
                      <a:r>
                        <a:rPr lang="fr-FR" sz="1000" dirty="0">
                          <a:effectLst/>
                          <a:latin typeface="Arial" panose="020B0604020202020204" pitchFamily="34" charset="0"/>
                          <a:cs typeface="Arial" panose="020B0604020202020204" pitchFamily="34" charset="0"/>
                        </a:rPr>
                        <a:t>Analyser la conformité du projet au programme</a:t>
                      </a:r>
                      <a:br>
                        <a:rPr lang="fr-FR" sz="1000" dirty="0">
                          <a:effectLst/>
                          <a:latin typeface="Arial" panose="020B0604020202020204" pitchFamily="34" charset="0"/>
                          <a:cs typeface="Arial" panose="020B0604020202020204" pitchFamily="34" charset="0"/>
                        </a:rPr>
                      </a:br>
                      <a:r>
                        <a:rPr lang="fr-FR" sz="1000" dirty="0">
                          <a:effectLst/>
                          <a:latin typeface="Arial" panose="020B0604020202020204" pitchFamily="34" charset="0"/>
                          <a:cs typeface="Arial" panose="020B0604020202020204" pitchFamily="34" charset="0"/>
                        </a:rPr>
                        <a:t>Analyser techniquement le projet</a:t>
                      </a:r>
                      <a:br>
                        <a:rPr lang="fr-FR" sz="1000" dirty="0">
                          <a:effectLst/>
                          <a:latin typeface="Arial" panose="020B0604020202020204" pitchFamily="34" charset="0"/>
                          <a:cs typeface="Arial" panose="020B0604020202020204" pitchFamily="34" charset="0"/>
                        </a:rPr>
                      </a:br>
                      <a:r>
                        <a:rPr lang="fr-FR" sz="1000" dirty="0">
                          <a:effectLst/>
                          <a:latin typeface="Arial" panose="020B0604020202020204" pitchFamily="34" charset="0"/>
                          <a:cs typeface="Arial" panose="020B0604020202020204" pitchFamily="34" charset="0"/>
                        </a:rPr>
                        <a:t>Analyser les cadres réglementaire et contractuel</a:t>
                      </a:r>
                      <a:br>
                        <a:rPr lang="fr-FR" sz="1000" dirty="0">
                          <a:effectLst/>
                          <a:latin typeface="Arial" panose="020B0604020202020204" pitchFamily="34" charset="0"/>
                          <a:cs typeface="Arial" panose="020B0604020202020204" pitchFamily="34" charset="0"/>
                        </a:rPr>
                      </a:br>
                      <a:r>
                        <a:rPr lang="fr-FR" sz="1000" dirty="0">
                          <a:effectLst/>
                          <a:latin typeface="Arial" panose="020B0604020202020204" pitchFamily="34" charset="0"/>
                          <a:cs typeface="Arial" panose="020B0604020202020204" pitchFamily="34" charset="0"/>
                        </a:rPr>
                        <a:t>Identifier les contraintes de réalisation</a:t>
                      </a:r>
                      <a:endParaRPr lang="fr-FR" sz="1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nSpc>
                          <a:spcPct val="115000"/>
                        </a:lnSpc>
                        <a:spcAft>
                          <a:spcPts val="0"/>
                        </a:spcAft>
                      </a:pPr>
                      <a:r>
                        <a:rPr lang="fr-FR" sz="1000" b="1" dirty="0">
                          <a:solidFill>
                            <a:schemeClr val="tx1"/>
                          </a:solidFill>
                          <a:effectLst/>
                          <a:latin typeface="Arial" panose="020B0604020202020204" pitchFamily="34" charset="0"/>
                          <a:cs typeface="Arial" panose="020B0604020202020204" pitchFamily="34" charset="0"/>
                        </a:rPr>
                        <a:t>BLOC 1 :</a:t>
                      </a:r>
                      <a:br>
                        <a:rPr lang="fr-FR" sz="1000" dirty="0">
                          <a:effectLst/>
                          <a:latin typeface="Arial" panose="020B0604020202020204" pitchFamily="34" charset="0"/>
                          <a:cs typeface="Arial" panose="020B0604020202020204" pitchFamily="34" charset="0"/>
                        </a:rPr>
                      </a:br>
                      <a:br>
                        <a:rPr lang="fr-FR" sz="1000" dirty="0">
                          <a:effectLst/>
                          <a:latin typeface="Arial" panose="020B0604020202020204" pitchFamily="34" charset="0"/>
                          <a:cs typeface="Arial" panose="020B0604020202020204" pitchFamily="34" charset="0"/>
                        </a:rPr>
                      </a:br>
                      <a:r>
                        <a:rPr lang="fr-FR" sz="1000" dirty="0">
                          <a:effectLst/>
                          <a:latin typeface="Arial" panose="020B0604020202020204" pitchFamily="34" charset="0"/>
                          <a:cs typeface="Arial" panose="020B0604020202020204" pitchFamily="34" charset="0"/>
                        </a:rPr>
                        <a:t>Identifier les éléments d'un dossier </a:t>
                      </a:r>
                      <a:br>
                        <a:rPr lang="fr-FR" sz="1000" dirty="0">
                          <a:effectLst/>
                          <a:latin typeface="Arial" panose="020B0604020202020204" pitchFamily="34" charset="0"/>
                          <a:cs typeface="Arial" panose="020B0604020202020204" pitchFamily="34" charset="0"/>
                        </a:rPr>
                      </a:br>
                      <a:r>
                        <a:rPr lang="fr-FR" sz="1000" dirty="0">
                          <a:effectLst/>
                          <a:latin typeface="Arial" panose="020B0604020202020204" pitchFamily="34" charset="0"/>
                          <a:cs typeface="Arial" panose="020B0604020202020204" pitchFamily="34" charset="0"/>
                        </a:rPr>
                        <a:t>Analyser et exploiter les données techniques d'un projet </a:t>
                      </a:r>
                      <a:br>
                        <a:rPr lang="fr-FR" sz="1000" dirty="0">
                          <a:effectLst/>
                          <a:latin typeface="Arial" panose="020B0604020202020204" pitchFamily="34" charset="0"/>
                          <a:cs typeface="Arial" panose="020B0604020202020204" pitchFamily="34" charset="0"/>
                        </a:rPr>
                      </a:br>
                      <a:r>
                        <a:rPr lang="fr-FR" sz="1000" dirty="0">
                          <a:effectLst/>
                          <a:latin typeface="Arial" panose="020B0604020202020204" pitchFamily="34" charset="0"/>
                          <a:cs typeface="Arial" panose="020B0604020202020204" pitchFamily="34" charset="0"/>
                        </a:rPr>
                        <a:t>Analyser les risques pour la santé et la sécurité des intervenants</a:t>
                      </a:r>
                      <a:endParaRPr lang="fr-FR" sz="1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a:lnSpc>
                          <a:spcPct val="115000"/>
                        </a:lnSpc>
                        <a:spcAft>
                          <a:spcPts val="0"/>
                        </a:spcAft>
                      </a:pPr>
                      <a:r>
                        <a:rPr lang="fr-FR" sz="1000" b="1" dirty="0">
                          <a:solidFill>
                            <a:schemeClr val="tx1"/>
                          </a:solidFill>
                          <a:effectLst/>
                          <a:latin typeface="Arial" panose="020B0604020202020204" pitchFamily="34" charset="0"/>
                          <a:cs typeface="Arial" panose="020B0604020202020204" pitchFamily="34" charset="0"/>
                        </a:rPr>
                        <a:t>U4</a:t>
                      </a:r>
                    </a:p>
                    <a:p>
                      <a:pPr algn="ctr">
                        <a:lnSpc>
                          <a:spcPct val="115000"/>
                        </a:lnSpc>
                        <a:spcAft>
                          <a:spcPts val="0"/>
                        </a:spcAft>
                      </a:pPr>
                      <a:r>
                        <a:rPr lang="fr-FR" sz="1000" dirty="0">
                          <a:effectLst/>
                          <a:latin typeface="Arial" panose="020B0604020202020204" pitchFamily="34" charset="0"/>
                          <a:cs typeface="Arial" panose="020B0604020202020204" pitchFamily="34" charset="0"/>
                        </a:rPr>
                        <a:t> </a:t>
                      </a:r>
                    </a:p>
                    <a:p>
                      <a:pPr algn="ctr">
                        <a:lnSpc>
                          <a:spcPct val="115000"/>
                        </a:lnSpc>
                        <a:spcAft>
                          <a:spcPts val="0"/>
                        </a:spcAft>
                      </a:pPr>
                      <a:r>
                        <a:rPr lang="fr-FR" sz="1000" b="1" dirty="0">
                          <a:effectLst/>
                          <a:latin typeface="Arial" panose="020B0604020202020204" pitchFamily="34" charset="0"/>
                          <a:cs typeface="Arial" panose="020B0604020202020204" pitchFamily="34" charset="0"/>
                        </a:rPr>
                        <a:t>Analyse du projet et de son contexte</a:t>
                      </a:r>
                    </a:p>
                    <a:p>
                      <a:pPr algn="ctr">
                        <a:lnSpc>
                          <a:spcPct val="115000"/>
                        </a:lnSpc>
                        <a:spcAft>
                          <a:spcPts val="0"/>
                        </a:spcAft>
                      </a:pPr>
                      <a:endParaRPr lang="fr-FR" sz="1000" dirty="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pPr>
                      <a:r>
                        <a:rPr lang="fr-FR" sz="1000" b="0" i="1" dirty="0">
                          <a:effectLst/>
                          <a:latin typeface="Arial" panose="020B0604020202020204" pitchFamily="34" charset="0"/>
                          <a:ea typeface="Times New Roman" panose="02020603050405020304" pitchFamily="18" charset="0"/>
                          <a:cs typeface="Arial" panose="020B0604020202020204" pitchFamily="34" charset="0"/>
                        </a:rPr>
                        <a:t>Épreuve écrite de 4 heures</a:t>
                      </a:r>
                    </a:p>
                  </a:txBody>
                  <a:tcPr marL="44450" marR="44450" marT="0" marB="0" anchor="ctr"/>
                </a:tc>
                <a:extLst>
                  <a:ext uri="{0D108BD9-81ED-4DB2-BD59-A6C34878D82A}">
                    <a16:rowId xmlns:a16="http://schemas.microsoft.com/office/drawing/2014/main" val="1678516934"/>
                  </a:ext>
                </a:extLst>
              </a:tr>
              <a:tr h="1620123">
                <a:tc>
                  <a:txBody>
                    <a:bodyPr/>
                    <a:lstStyle/>
                    <a:p>
                      <a:pPr>
                        <a:lnSpc>
                          <a:spcPct val="115000"/>
                        </a:lnSpc>
                        <a:spcAft>
                          <a:spcPts val="0"/>
                        </a:spcAft>
                      </a:pPr>
                      <a:r>
                        <a:rPr lang="fr-FR" sz="1000" b="1" kern="1200" dirty="0">
                          <a:solidFill>
                            <a:schemeClr val="tx1"/>
                          </a:solidFill>
                          <a:effectLst/>
                          <a:latin typeface="Arial" panose="020B0604020202020204" pitchFamily="34" charset="0"/>
                          <a:ea typeface="+mn-ea"/>
                          <a:cs typeface="Arial" panose="020B0604020202020204" pitchFamily="34" charset="0"/>
                        </a:rPr>
                        <a:t>ÉTUDE QUANTITATIVE :</a:t>
                      </a:r>
                      <a:br>
                        <a:rPr lang="fr-FR" sz="1000" dirty="0">
                          <a:effectLst/>
                          <a:latin typeface="Arial" panose="020B0604020202020204" pitchFamily="34" charset="0"/>
                          <a:cs typeface="Arial" panose="020B0604020202020204" pitchFamily="34" charset="0"/>
                        </a:rPr>
                      </a:br>
                      <a:br>
                        <a:rPr lang="fr-FR" sz="1000" dirty="0">
                          <a:effectLst/>
                          <a:latin typeface="Arial" panose="020B0604020202020204" pitchFamily="34" charset="0"/>
                          <a:cs typeface="Arial" panose="020B0604020202020204" pitchFamily="34" charset="0"/>
                        </a:rPr>
                      </a:br>
                      <a:r>
                        <a:rPr lang="fr-FR" sz="1000" dirty="0">
                          <a:effectLst/>
                          <a:latin typeface="Arial" panose="020B0604020202020204" pitchFamily="34" charset="0"/>
                          <a:cs typeface="Arial" panose="020B0604020202020204" pitchFamily="34" charset="0"/>
                        </a:rPr>
                        <a:t>Faire un état des lieux</a:t>
                      </a:r>
                      <a:br>
                        <a:rPr lang="fr-FR" sz="1000" dirty="0">
                          <a:effectLst/>
                          <a:latin typeface="Arial" panose="020B0604020202020204" pitchFamily="34" charset="0"/>
                          <a:cs typeface="Arial" panose="020B0604020202020204" pitchFamily="34" charset="0"/>
                        </a:rPr>
                      </a:br>
                      <a:r>
                        <a:rPr lang="fr-FR" sz="1000" dirty="0">
                          <a:effectLst/>
                          <a:latin typeface="Arial" panose="020B0604020202020204" pitchFamily="34" charset="0"/>
                          <a:cs typeface="Arial" panose="020B0604020202020204" pitchFamily="34" charset="0"/>
                        </a:rPr>
                        <a:t>Décomposer l’ouvrage à construire</a:t>
                      </a:r>
                      <a:br>
                        <a:rPr lang="fr-FR" sz="1000" dirty="0">
                          <a:effectLst/>
                          <a:latin typeface="Arial" panose="020B0604020202020204" pitchFamily="34" charset="0"/>
                          <a:cs typeface="Arial" panose="020B0604020202020204" pitchFamily="34" charset="0"/>
                        </a:rPr>
                      </a:br>
                      <a:r>
                        <a:rPr lang="fr-FR" sz="1000" dirty="0">
                          <a:effectLst/>
                          <a:latin typeface="Arial" panose="020B0604020202020204" pitchFamily="34" charset="0"/>
                          <a:cs typeface="Arial" panose="020B0604020202020204" pitchFamily="34" charset="0"/>
                        </a:rPr>
                        <a:t>Quantifier un/des ouvrages</a:t>
                      </a:r>
                      <a:br>
                        <a:rPr lang="fr-FR" sz="1000" dirty="0">
                          <a:effectLst/>
                          <a:latin typeface="Arial" panose="020B0604020202020204" pitchFamily="34" charset="0"/>
                          <a:cs typeface="Arial" panose="020B0604020202020204" pitchFamily="34" charset="0"/>
                        </a:rPr>
                      </a:br>
                      <a:r>
                        <a:rPr lang="fr-FR" sz="1000" dirty="0">
                          <a:effectLst/>
                          <a:latin typeface="Arial" panose="020B0604020202020204" pitchFamily="34" charset="0"/>
                          <a:cs typeface="Arial" panose="020B0604020202020204" pitchFamily="34" charset="0"/>
                        </a:rPr>
                        <a:t>Établir le bilan carbone de l'opération</a:t>
                      </a:r>
                      <a:endParaRPr lang="fr-FR" sz="1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nSpc>
                          <a:spcPct val="115000"/>
                        </a:lnSpc>
                        <a:spcAft>
                          <a:spcPts val="0"/>
                        </a:spcAft>
                      </a:pPr>
                      <a:r>
                        <a:rPr lang="fr-FR" sz="1000" b="1" dirty="0">
                          <a:solidFill>
                            <a:schemeClr val="tx1"/>
                          </a:solidFill>
                          <a:effectLst/>
                          <a:latin typeface="Arial" panose="020B0604020202020204" pitchFamily="34" charset="0"/>
                          <a:cs typeface="Arial" panose="020B0604020202020204" pitchFamily="34" charset="0"/>
                        </a:rPr>
                        <a:t>BLOC 2 :</a:t>
                      </a:r>
                      <a:br>
                        <a:rPr lang="fr-FR" sz="1000" dirty="0">
                          <a:effectLst/>
                          <a:latin typeface="Arial" panose="020B0604020202020204" pitchFamily="34" charset="0"/>
                          <a:cs typeface="Arial" panose="020B0604020202020204" pitchFamily="34" charset="0"/>
                        </a:rPr>
                      </a:br>
                      <a:br>
                        <a:rPr lang="fr-FR" sz="1000" dirty="0">
                          <a:effectLst/>
                          <a:latin typeface="Arial" panose="020B0604020202020204" pitchFamily="34" charset="0"/>
                          <a:cs typeface="Arial" panose="020B0604020202020204" pitchFamily="34" charset="0"/>
                        </a:rPr>
                      </a:br>
                      <a:r>
                        <a:rPr lang="fr-FR" sz="1000" dirty="0">
                          <a:effectLst/>
                          <a:latin typeface="Arial" panose="020B0604020202020204" pitchFamily="34" charset="0"/>
                          <a:cs typeface="Arial" panose="020B0604020202020204" pitchFamily="34" charset="0"/>
                        </a:rPr>
                        <a:t>Établir un relevé d'ouvrages</a:t>
                      </a:r>
                      <a:br>
                        <a:rPr lang="fr-FR" sz="1000" dirty="0">
                          <a:effectLst/>
                          <a:latin typeface="Arial" panose="020B0604020202020204" pitchFamily="34" charset="0"/>
                          <a:cs typeface="Arial" panose="020B0604020202020204" pitchFamily="34" charset="0"/>
                        </a:rPr>
                      </a:br>
                      <a:r>
                        <a:rPr lang="fr-FR" sz="1000" dirty="0">
                          <a:effectLst/>
                          <a:latin typeface="Arial" panose="020B0604020202020204" pitchFamily="34" charset="0"/>
                          <a:cs typeface="Arial" panose="020B0604020202020204" pitchFamily="34" charset="0"/>
                        </a:rPr>
                        <a:t>Décomposer l’ouvrage à construire</a:t>
                      </a:r>
                      <a:br>
                        <a:rPr lang="fr-FR" sz="1000" dirty="0">
                          <a:effectLst/>
                          <a:latin typeface="Arial" panose="020B0604020202020204" pitchFamily="34" charset="0"/>
                          <a:cs typeface="Arial" panose="020B0604020202020204" pitchFamily="34" charset="0"/>
                        </a:rPr>
                      </a:br>
                      <a:r>
                        <a:rPr lang="fr-FR" sz="1000" dirty="0">
                          <a:effectLst/>
                          <a:latin typeface="Arial" panose="020B0604020202020204" pitchFamily="34" charset="0"/>
                          <a:cs typeface="Arial" panose="020B0604020202020204" pitchFamily="34" charset="0"/>
                        </a:rPr>
                        <a:t>Intervenir sur une maquette numérique BIM</a:t>
                      </a:r>
                      <a:br>
                        <a:rPr lang="fr-FR" sz="1000" dirty="0">
                          <a:effectLst/>
                          <a:latin typeface="Arial" panose="020B0604020202020204" pitchFamily="34" charset="0"/>
                          <a:cs typeface="Arial" panose="020B0604020202020204" pitchFamily="34" charset="0"/>
                        </a:rPr>
                      </a:br>
                      <a:r>
                        <a:rPr lang="fr-FR" sz="1000" dirty="0">
                          <a:effectLst/>
                          <a:latin typeface="Arial" panose="020B0604020202020204" pitchFamily="34" charset="0"/>
                          <a:cs typeface="Arial" panose="020B0604020202020204" pitchFamily="34" charset="0"/>
                        </a:rPr>
                        <a:t>Quantifier des ouvrages</a:t>
                      </a:r>
                      <a:br>
                        <a:rPr lang="fr-FR" sz="1000" dirty="0">
                          <a:effectLst/>
                          <a:latin typeface="Arial" panose="020B0604020202020204" pitchFamily="34" charset="0"/>
                          <a:cs typeface="Arial" panose="020B0604020202020204" pitchFamily="34" charset="0"/>
                        </a:rPr>
                      </a:br>
                      <a:r>
                        <a:rPr lang="fr-FR" sz="1000" dirty="0">
                          <a:effectLst/>
                          <a:latin typeface="Arial" panose="020B0604020202020204" pitchFamily="34" charset="0"/>
                          <a:cs typeface="Arial" panose="020B0604020202020204" pitchFamily="34" charset="0"/>
                        </a:rPr>
                        <a:t>Faire le bilan carbone d'une opération</a:t>
                      </a:r>
                      <a:endParaRPr lang="fr-FR" sz="1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tc>
                  <a:txBody>
                    <a:bodyPr/>
                    <a:lstStyle/>
                    <a:p>
                      <a:pPr algn="ctr">
                        <a:lnSpc>
                          <a:spcPct val="115000"/>
                        </a:lnSpc>
                        <a:spcAft>
                          <a:spcPts val="0"/>
                        </a:spcAft>
                      </a:pPr>
                      <a:r>
                        <a:rPr lang="fr-FR" sz="1000" b="1" dirty="0">
                          <a:solidFill>
                            <a:schemeClr val="tx1"/>
                          </a:solidFill>
                          <a:effectLst/>
                          <a:latin typeface="Arial" panose="020B0604020202020204" pitchFamily="34" charset="0"/>
                          <a:cs typeface="Arial" panose="020B0604020202020204" pitchFamily="34" charset="0"/>
                        </a:rPr>
                        <a:t>U61</a:t>
                      </a:r>
                    </a:p>
                    <a:p>
                      <a:pPr algn="ctr">
                        <a:lnSpc>
                          <a:spcPct val="115000"/>
                        </a:lnSpc>
                        <a:spcAft>
                          <a:spcPts val="0"/>
                        </a:spcAft>
                      </a:pPr>
                      <a:r>
                        <a:rPr lang="fr-FR" sz="1000" dirty="0">
                          <a:effectLst/>
                          <a:latin typeface="Arial" panose="020B0604020202020204" pitchFamily="34" charset="0"/>
                          <a:cs typeface="Arial" panose="020B0604020202020204" pitchFamily="34" charset="0"/>
                        </a:rPr>
                        <a:t> </a:t>
                      </a:r>
                    </a:p>
                    <a:p>
                      <a:pPr algn="ctr">
                        <a:lnSpc>
                          <a:spcPct val="115000"/>
                        </a:lnSpc>
                        <a:spcAft>
                          <a:spcPts val="0"/>
                        </a:spcAft>
                      </a:pPr>
                      <a:r>
                        <a:rPr lang="fr-FR" sz="1000" b="1" dirty="0">
                          <a:effectLst/>
                          <a:latin typeface="Arial" panose="020B0604020202020204" pitchFamily="34" charset="0"/>
                          <a:cs typeface="Arial" panose="020B0604020202020204" pitchFamily="34" charset="0"/>
                        </a:rPr>
                        <a:t>Projet numérique - étude quantitative</a:t>
                      </a:r>
                    </a:p>
                    <a:p>
                      <a:pPr algn="ctr">
                        <a:lnSpc>
                          <a:spcPct val="115000"/>
                        </a:lnSpc>
                        <a:spcAft>
                          <a:spcPts val="0"/>
                        </a:spcAft>
                      </a:pPr>
                      <a:endParaRPr lang="fr-FR" sz="1000" dirty="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pPr>
                      <a:r>
                        <a:rPr lang="fr-FR" sz="1000" b="0" i="1" dirty="0">
                          <a:effectLst/>
                          <a:latin typeface="Arial" panose="020B0604020202020204" pitchFamily="34" charset="0"/>
                          <a:ea typeface="Times New Roman" panose="02020603050405020304" pitchFamily="18" charset="0"/>
                          <a:cs typeface="Arial" panose="020B0604020202020204" pitchFamily="34" charset="0"/>
                        </a:rPr>
                        <a:t>Projet de 40 heures maximum</a:t>
                      </a:r>
                    </a:p>
                    <a:p>
                      <a:pPr algn="ctr">
                        <a:lnSpc>
                          <a:spcPct val="115000"/>
                        </a:lnSpc>
                        <a:spcAft>
                          <a:spcPts val="0"/>
                        </a:spcAft>
                      </a:pPr>
                      <a:r>
                        <a:rPr lang="fr-FR" sz="1000" b="0" i="1" dirty="0">
                          <a:effectLst/>
                          <a:latin typeface="Arial" panose="020B0604020202020204" pitchFamily="34" charset="0"/>
                          <a:ea typeface="Times New Roman" panose="02020603050405020304" pitchFamily="18" charset="0"/>
                          <a:cs typeface="Arial" panose="020B0604020202020204" pitchFamily="34" charset="0"/>
                        </a:rPr>
                        <a:t>CCF, 1 situation</a:t>
                      </a:r>
                      <a:r>
                        <a:rPr lang="fr-FR" sz="1000" b="0" i="1" baseline="0" dirty="0">
                          <a:effectLst/>
                          <a:latin typeface="Arial" panose="020B0604020202020204" pitchFamily="34" charset="0"/>
                          <a:ea typeface="Times New Roman" panose="02020603050405020304" pitchFamily="18" charset="0"/>
                          <a:cs typeface="Arial" panose="020B0604020202020204" pitchFamily="34" charset="0"/>
                        </a:rPr>
                        <a:t> en fin de première année</a:t>
                      </a:r>
                      <a:endParaRPr lang="fr-FR" sz="1000" b="0" i="1"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val="1915918151"/>
                  </a:ext>
                </a:extLst>
              </a:tr>
            </a:tbl>
          </a:graphicData>
        </a:graphic>
      </p:graphicFrame>
      <p:sp>
        <p:nvSpPr>
          <p:cNvPr id="7" name="ZoneTexte 6"/>
          <p:cNvSpPr txBox="1"/>
          <p:nvPr/>
        </p:nvSpPr>
        <p:spPr>
          <a:xfrm>
            <a:off x="1619672" y="142852"/>
            <a:ext cx="7310046" cy="276999"/>
          </a:xfrm>
          <a:prstGeom prst="rect">
            <a:avLst/>
          </a:prstGeom>
          <a:noFill/>
        </p:spPr>
        <p:txBody>
          <a:bodyPr wrap="square" rtlCol="0">
            <a:spAutoFit/>
          </a:bodyPr>
          <a:lstStyle/>
          <a:p>
            <a:pPr defTabSz="1020763">
              <a:tabLst>
                <a:tab pos="5021263" algn="l"/>
              </a:tabLst>
            </a:pPr>
            <a:r>
              <a:rPr lang="fr-FR" sz="1200" b="1" i="1" dirty="0">
                <a:solidFill>
                  <a:schemeClr val="accent5">
                    <a:lumMod val="75000"/>
                  </a:schemeClr>
                </a:solidFill>
                <a:latin typeface="Arial" pitchFamily="34" charset="0"/>
                <a:cs typeface="Arial" pitchFamily="34" charset="0"/>
              </a:rPr>
              <a:t>Séminaire national BTS MEC 17 mars 2021		Lycée La Martinière - Lyon</a:t>
            </a:r>
          </a:p>
        </p:txBody>
      </p:sp>
      <p:cxnSp>
        <p:nvCxnSpPr>
          <p:cNvPr id="9" name="Connecteur droit 8"/>
          <p:cNvCxnSpPr/>
          <p:nvPr/>
        </p:nvCxnSpPr>
        <p:spPr>
          <a:xfrm>
            <a:off x="1547664" y="419851"/>
            <a:ext cx="7310616" cy="0"/>
          </a:xfrm>
          <a:prstGeom prst="line">
            <a:avLst/>
          </a:prstGeom>
          <a:ln w="3492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2972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231631" y="643898"/>
            <a:ext cx="8643998" cy="400110"/>
          </a:xfrm>
          <a:prstGeom prst="rect">
            <a:avLst/>
          </a:prstGeom>
          <a:ln>
            <a:noFill/>
          </a:ln>
        </p:spPr>
        <p:txBody>
          <a:bodyPr wrap="square">
            <a:spAutoFit/>
          </a:bodyPr>
          <a:lstStyle/>
          <a:p>
            <a:pPr algn="r"/>
            <a:r>
              <a:rPr lang="fr-FR" sz="2000" b="1" i="1" dirty="0">
                <a:latin typeface="Arial" pitchFamily="34" charset="0"/>
                <a:cs typeface="Arial" pitchFamily="34" charset="0"/>
              </a:rPr>
              <a:t>Synthèse : Activités – Compétences - Unités</a:t>
            </a:r>
            <a:endParaRPr lang="fr-FR" sz="2000" i="1" dirty="0">
              <a:latin typeface="Arial" pitchFamily="34" charset="0"/>
              <a:cs typeface="Arial" pitchFamily="34" charset="0"/>
            </a:endParaRPr>
          </a:p>
        </p:txBody>
      </p:sp>
      <p:pic>
        <p:nvPicPr>
          <p:cNvPr id="12" name="Image 11"/>
          <p:cNvPicPr>
            <a:picLocks noChangeAspect="1"/>
          </p:cNvPicPr>
          <p:nvPr/>
        </p:nvPicPr>
        <p:blipFill>
          <a:blip r:embed="rId2"/>
          <a:stretch>
            <a:fillRect/>
          </a:stretch>
        </p:blipFill>
        <p:spPr>
          <a:xfrm>
            <a:off x="85083" y="108573"/>
            <a:ext cx="1246558" cy="735380"/>
          </a:xfrm>
          <a:prstGeom prst="rect">
            <a:avLst/>
          </a:prstGeom>
          <a:solidFill>
            <a:sysClr val="window" lastClr="FFFFFF"/>
          </a:solidFill>
        </p:spPr>
      </p:pic>
      <p:graphicFrame>
        <p:nvGraphicFramePr>
          <p:cNvPr id="3" name="Tableau 2"/>
          <p:cNvGraphicFramePr>
            <a:graphicFrameLocks noGrp="1"/>
          </p:cNvGraphicFramePr>
          <p:nvPr>
            <p:extLst>
              <p:ext uri="{D42A27DB-BD31-4B8C-83A1-F6EECF244321}">
                <p14:modId xmlns:p14="http://schemas.microsoft.com/office/powerpoint/2010/main" val="419600493"/>
              </p:ext>
            </p:extLst>
          </p:nvPr>
        </p:nvGraphicFramePr>
        <p:xfrm>
          <a:off x="1259632" y="1268054"/>
          <a:ext cx="7056785" cy="5138501"/>
        </p:xfrm>
        <a:graphic>
          <a:graphicData uri="http://schemas.openxmlformats.org/drawingml/2006/table">
            <a:tbl>
              <a:tblPr firstRow="1" firstCol="1" bandRow="1">
                <a:tableStyleId>{5C22544A-7EE6-4342-B048-85BDC9FD1C3A}</a:tableStyleId>
              </a:tblPr>
              <a:tblGrid>
                <a:gridCol w="3015542">
                  <a:extLst>
                    <a:ext uri="{9D8B030D-6E8A-4147-A177-3AD203B41FA5}">
                      <a16:colId xmlns:a16="http://schemas.microsoft.com/office/drawing/2014/main" val="2455280523"/>
                    </a:ext>
                  </a:extLst>
                </a:gridCol>
                <a:gridCol w="2474681">
                  <a:extLst>
                    <a:ext uri="{9D8B030D-6E8A-4147-A177-3AD203B41FA5}">
                      <a16:colId xmlns:a16="http://schemas.microsoft.com/office/drawing/2014/main" val="3378608029"/>
                    </a:ext>
                  </a:extLst>
                </a:gridCol>
                <a:gridCol w="1566562">
                  <a:extLst>
                    <a:ext uri="{9D8B030D-6E8A-4147-A177-3AD203B41FA5}">
                      <a16:colId xmlns:a16="http://schemas.microsoft.com/office/drawing/2014/main" val="1050187784"/>
                    </a:ext>
                  </a:extLst>
                </a:gridCol>
              </a:tblGrid>
              <a:tr h="451247">
                <a:tc>
                  <a:txBody>
                    <a:bodyPr/>
                    <a:lstStyle/>
                    <a:p>
                      <a:pPr marL="0" algn="ctr" defTabSz="685800" rtl="0" eaLnBrk="1" latinLnBrk="0" hangingPunct="1">
                        <a:lnSpc>
                          <a:spcPct val="115000"/>
                        </a:lnSpc>
                        <a:spcAft>
                          <a:spcPts val="0"/>
                        </a:spcAft>
                      </a:pPr>
                      <a:r>
                        <a:rPr lang="fr-FR" sz="1200" b="1" kern="1200" dirty="0">
                          <a:solidFill>
                            <a:schemeClr val="lt1"/>
                          </a:solidFill>
                          <a:effectLst/>
                          <a:latin typeface="Arial" panose="020B0604020202020204" pitchFamily="34" charset="0"/>
                          <a:ea typeface="+mn-ea"/>
                          <a:cs typeface="Arial" panose="020B0604020202020204" pitchFamily="34" charset="0"/>
                        </a:rPr>
                        <a:t>ACTIVITES PROFESSIONNELLES</a:t>
                      </a:r>
                    </a:p>
                  </a:txBody>
                  <a:tcPr marL="22506" marR="22506" marT="0" marB="0" anchor="ctr">
                    <a:solidFill>
                      <a:schemeClr val="accent5">
                        <a:lumMod val="75000"/>
                      </a:schemeClr>
                    </a:solidFill>
                  </a:tcPr>
                </a:tc>
                <a:tc>
                  <a:txBody>
                    <a:bodyPr/>
                    <a:lstStyle/>
                    <a:p>
                      <a:pPr marL="0" algn="ctr" defTabSz="685800" rtl="0" eaLnBrk="1" latinLnBrk="0" hangingPunct="1">
                        <a:lnSpc>
                          <a:spcPct val="115000"/>
                        </a:lnSpc>
                        <a:spcAft>
                          <a:spcPts val="0"/>
                        </a:spcAft>
                      </a:pPr>
                      <a:r>
                        <a:rPr lang="fr-FR" sz="1200" b="1" kern="1200" dirty="0">
                          <a:solidFill>
                            <a:schemeClr val="lt1"/>
                          </a:solidFill>
                          <a:effectLst/>
                          <a:latin typeface="Arial" panose="020B0604020202020204" pitchFamily="34" charset="0"/>
                          <a:ea typeface="+mn-ea"/>
                          <a:cs typeface="Arial" panose="020B0604020202020204" pitchFamily="34" charset="0"/>
                        </a:rPr>
                        <a:t>Compétences</a:t>
                      </a:r>
                    </a:p>
                  </a:txBody>
                  <a:tcPr marL="22506" marR="22506" marT="0" marB="0" anchor="ctr">
                    <a:solidFill>
                      <a:schemeClr val="accent5">
                        <a:lumMod val="75000"/>
                      </a:schemeClr>
                    </a:solidFill>
                  </a:tcPr>
                </a:tc>
                <a:tc>
                  <a:txBody>
                    <a:bodyPr/>
                    <a:lstStyle/>
                    <a:p>
                      <a:pPr marL="0" algn="ctr" defTabSz="685800" rtl="0" eaLnBrk="1" latinLnBrk="0" hangingPunct="1">
                        <a:lnSpc>
                          <a:spcPct val="115000"/>
                        </a:lnSpc>
                        <a:spcAft>
                          <a:spcPts val="0"/>
                        </a:spcAft>
                      </a:pPr>
                      <a:r>
                        <a:rPr lang="fr-FR" sz="1200" b="1" kern="1200" dirty="0">
                          <a:solidFill>
                            <a:schemeClr val="lt1"/>
                          </a:solidFill>
                          <a:effectLst/>
                          <a:latin typeface="Arial" panose="020B0604020202020204" pitchFamily="34" charset="0"/>
                          <a:ea typeface="+mn-ea"/>
                          <a:cs typeface="Arial" panose="020B0604020202020204" pitchFamily="34" charset="0"/>
                        </a:rPr>
                        <a:t>Unités</a:t>
                      </a:r>
                    </a:p>
                  </a:txBody>
                  <a:tcPr marL="22506" marR="22506" marT="0" marB="0" anchor="ctr">
                    <a:solidFill>
                      <a:schemeClr val="accent5">
                        <a:lumMod val="75000"/>
                      </a:schemeClr>
                    </a:solidFill>
                  </a:tcPr>
                </a:tc>
                <a:extLst>
                  <a:ext uri="{0D108BD9-81ED-4DB2-BD59-A6C34878D82A}">
                    <a16:rowId xmlns:a16="http://schemas.microsoft.com/office/drawing/2014/main" val="811740602"/>
                  </a:ext>
                </a:extLst>
              </a:tr>
              <a:tr h="1305152">
                <a:tc>
                  <a:txBody>
                    <a:bodyPr/>
                    <a:lstStyle/>
                    <a:p>
                      <a:pPr marL="0" algn="l" defTabSz="685800" rtl="0" eaLnBrk="1" latinLnBrk="0" hangingPunct="1">
                        <a:lnSpc>
                          <a:spcPct val="115000"/>
                        </a:lnSpc>
                        <a:spcAft>
                          <a:spcPts val="0"/>
                        </a:spcAft>
                      </a:pPr>
                      <a:r>
                        <a:rPr lang="fr-FR" sz="1000" b="1" kern="1200" dirty="0">
                          <a:solidFill>
                            <a:schemeClr val="tx1"/>
                          </a:solidFill>
                          <a:effectLst/>
                          <a:latin typeface="Arial" panose="020B0604020202020204" pitchFamily="34" charset="0"/>
                          <a:ea typeface="+mn-ea"/>
                          <a:cs typeface="Arial" panose="020B0604020202020204" pitchFamily="34" charset="0"/>
                        </a:rPr>
                        <a:t>ÉTUDES DESCRIPTIVE ET ECONOMIQUE :</a:t>
                      </a:r>
                      <a:br>
                        <a:rPr lang="fr-FR" sz="1000" b="1" kern="1200" dirty="0">
                          <a:solidFill>
                            <a:schemeClr val="tx1"/>
                          </a:solidFill>
                          <a:effectLst/>
                          <a:latin typeface="Arial" panose="020B0604020202020204" pitchFamily="34" charset="0"/>
                          <a:ea typeface="+mn-ea"/>
                          <a:cs typeface="Arial" panose="020B0604020202020204" pitchFamily="34" charset="0"/>
                        </a:rPr>
                      </a:br>
                      <a:br>
                        <a:rPr lang="fr-FR" sz="1000" b="1" kern="1200" dirty="0">
                          <a:solidFill>
                            <a:schemeClr val="tx1"/>
                          </a:solidFill>
                          <a:effectLst/>
                          <a:latin typeface="Arial" panose="020B0604020202020204" pitchFamily="34" charset="0"/>
                          <a:ea typeface="+mn-ea"/>
                          <a:cs typeface="Arial" panose="020B0604020202020204" pitchFamily="34" charset="0"/>
                        </a:rPr>
                      </a:br>
                      <a:r>
                        <a:rPr lang="fr-FR" sz="1000" b="1" kern="1200" dirty="0">
                          <a:solidFill>
                            <a:schemeClr val="bg1"/>
                          </a:solidFill>
                          <a:effectLst/>
                          <a:latin typeface="Arial" panose="020B0604020202020204" pitchFamily="34" charset="0"/>
                          <a:ea typeface="+mn-ea"/>
                          <a:cs typeface="Arial" panose="020B0604020202020204" pitchFamily="34" charset="0"/>
                        </a:rPr>
                        <a:t>Prescrire et décrire les ouvrages</a:t>
                      </a:r>
                      <a:br>
                        <a:rPr lang="fr-FR" sz="1000" b="1" kern="1200" dirty="0">
                          <a:solidFill>
                            <a:schemeClr val="bg1"/>
                          </a:solidFill>
                          <a:effectLst/>
                          <a:latin typeface="Arial" panose="020B0604020202020204" pitchFamily="34" charset="0"/>
                          <a:ea typeface="+mn-ea"/>
                          <a:cs typeface="Arial" panose="020B0604020202020204" pitchFamily="34" charset="0"/>
                        </a:rPr>
                      </a:br>
                      <a:r>
                        <a:rPr lang="fr-FR" sz="1000" b="1" kern="1200" dirty="0">
                          <a:solidFill>
                            <a:schemeClr val="bg1"/>
                          </a:solidFill>
                          <a:effectLst/>
                          <a:latin typeface="Arial" panose="020B0604020202020204" pitchFamily="34" charset="0"/>
                          <a:ea typeface="+mn-ea"/>
                          <a:cs typeface="Arial" panose="020B0604020202020204" pitchFamily="34" charset="0"/>
                        </a:rPr>
                        <a:t>Estimer le prix des ouvrages</a:t>
                      </a:r>
                      <a:br>
                        <a:rPr lang="fr-FR" sz="1000" b="1" kern="1200" dirty="0">
                          <a:solidFill>
                            <a:schemeClr val="bg1"/>
                          </a:solidFill>
                          <a:effectLst/>
                          <a:latin typeface="Arial" panose="020B0604020202020204" pitchFamily="34" charset="0"/>
                          <a:ea typeface="+mn-ea"/>
                          <a:cs typeface="Arial" panose="020B0604020202020204" pitchFamily="34" charset="0"/>
                        </a:rPr>
                      </a:br>
                      <a:r>
                        <a:rPr lang="fr-FR" sz="1000" b="1" kern="1200" dirty="0">
                          <a:solidFill>
                            <a:schemeClr val="bg1"/>
                          </a:solidFill>
                          <a:effectLst/>
                          <a:latin typeface="Arial" panose="020B0604020202020204" pitchFamily="34" charset="0"/>
                          <a:ea typeface="+mn-ea"/>
                          <a:cs typeface="Arial" panose="020B0604020202020204" pitchFamily="34" charset="0"/>
                        </a:rPr>
                        <a:t>Établir le prix des ouvrages</a:t>
                      </a:r>
                      <a:br>
                        <a:rPr lang="fr-FR" sz="1000" b="1" kern="1200" dirty="0">
                          <a:solidFill>
                            <a:schemeClr val="bg1"/>
                          </a:solidFill>
                          <a:effectLst/>
                          <a:latin typeface="Arial" panose="020B0604020202020204" pitchFamily="34" charset="0"/>
                          <a:ea typeface="+mn-ea"/>
                          <a:cs typeface="Arial" panose="020B0604020202020204" pitchFamily="34" charset="0"/>
                        </a:rPr>
                      </a:br>
                      <a:r>
                        <a:rPr lang="fr-FR" sz="1000" b="1" kern="1200" dirty="0">
                          <a:solidFill>
                            <a:schemeClr val="bg1"/>
                          </a:solidFill>
                          <a:effectLst/>
                          <a:latin typeface="Arial" panose="020B0604020202020204" pitchFamily="34" charset="0"/>
                          <a:ea typeface="+mn-ea"/>
                          <a:cs typeface="Arial" panose="020B0604020202020204" pitchFamily="34" charset="0"/>
                        </a:rPr>
                        <a:t>Formaliser une offre de prix</a:t>
                      </a:r>
                    </a:p>
                  </a:txBody>
                  <a:tcPr marL="22506" marR="22506" marT="0" marB="0" anchor="ctr"/>
                </a:tc>
                <a:tc>
                  <a:txBody>
                    <a:bodyPr/>
                    <a:lstStyle/>
                    <a:p>
                      <a:pPr marL="0" algn="l" defTabSz="685800" rtl="0" eaLnBrk="1" latinLnBrk="0" hangingPunct="1">
                        <a:lnSpc>
                          <a:spcPct val="115000"/>
                        </a:lnSpc>
                        <a:spcAft>
                          <a:spcPts val="0"/>
                        </a:spcAft>
                      </a:pPr>
                      <a:r>
                        <a:rPr lang="fr-FR" sz="1000" b="1" kern="1200" dirty="0">
                          <a:solidFill>
                            <a:schemeClr val="tx1"/>
                          </a:solidFill>
                          <a:effectLst/>
                          <a:latin typeface="Arial" panose="020B0604020202020204" pitchFamily="34" charset="0"/>
                          <a:ea typeface="+mn-ea"/>
                          <a:cs typeface="Arial" panose="020B0604020202020204" pitchFamily="34" charset="0"/>
                        </a:rPr>
                        <a:t>BLOC 3 :</a:t>
                      </a:r>
                      <a:br>
                        <a:rPr lang="fr-FR" sz="1000" b="1" kern="1200" dirty="0">
                          <a:solidFill>
                            <a:schemeClr val="tx1"/>
                          </a:solidFill>
                          <a:effectLst/>
                          <a:latin typeface="Arial" panose="020B0604020202020204" pitchFamily="34" charset="0"/>
                          <a:ea typeface="+mn-ea"/>
                          <a:cs typeface="Arial" panose="020B0604020202020204" pitchFamily="34" charset="0"/>
                        </a:rPr>
                      </a:br>
                      <a:br>
                        <a:rPr lang="fr-FR" sz="1000" b="0" kern="1200" dirty="0">
                          <a:solidFill>
                            <a:schemeClr val="tx1"/>
                          </a:solidFill>
                          <a:effectLst/>
                          <a:latin typeface="Arial" panose="020B0604020202020204" pitchFamily="34" charset="0"/>
                          <a:ea typeface="+mn-ea"/>
                          <a:cs typeface="Arial" panose="020B0604020202020204" pitchFamily="34" charset="0"/>
                        </a:rPr>
                      </a:br>
                      <a:r>
                        <a:rPr lang="fr-FR" sz="1000" b="0" kern="1200" dirty="0">
                          <a:solidFill>
                            <a:schemeClr val="tx1"/>
                          </a:solidFill>
                          <a:effectLst/>
                          <a:latin typeface="Arial" panose="020B0604020202020204" pitchFamily="34" charset="0"/>
                          <a:ea typeface="+mn-ea"/>
                          <a:cs typeface="Arial" panose="020B0604020202020204" pitchFamily="34" charset="0"/>
                        </a:rPr>
                        <a:t>Participer à un travail collaboratif</a:t>
                      </a:r>
                      <a:br>
                        <a:rPr lang="fr-FR" sz="1000" b="0" kern="1200" dirty="0">
                          <a:solidFill>
                            <a:schemeClr val="tx1"/>
                          </a:solidFill>
                          <a:effectLst/>
                          <a:latin typeface="Arial" panose="020B0604020202020204" pitchFamily="34" charset="0"/>
                          <a:ea typeface="+mn-ea"/>
                          <a:cs typeface="Arial" panose="020B0604020202020204" pitchFamily="34" charset="0"/>
                        </a:rPr>
                      </a:br>
                      <a:r>
                        <a:rPr lang="fr-FR" sz="1000" b="0" kern="1200" dirty="0">
                          <a:solidFill>
                            <a:schemeClr val="tx1"/>
                          </a:solidFill>
                          <a:effectLst/>
                          <a:latin typeface="Arial" panose="020B0604020202020204" pitchFamily="34" charset="0"/>
                          <a:ea typeface="+mn-ea"/>
                          <a:cs typeface="Arial" panose="020B0604020202020204" pitchFamily="34" charset="0"/>
                        </a:rPr>
                        <a:t>Définir les ouvrages</a:t>
                      </a:r>
                      <a:br>
                        <a:rPr lang="fr-FR" sz="1000" b="0" kern="1200" dirty="0">
                          <a:solidFill>
                            <a:schemeClr val="tx1"/>
                          </a:solidFill>
                          <a:effectLst/>
                          <a:latin typeface="Arial" panose="020B0604020202020204" pitchFamily="34" charset="0"/>
                          <a:ea typeface="+mn-ea"/>
                          <a:cs typeface="Arial" panose="020B0604020202020204" pitchFamily="34" charset="0"/>
                        </a:rPr>
                      </a:br>
                      <a:r>
                        <a:rPr lang="fr-FR" sz="1000" b="0" kern="1200" dirty="0">
                          <a:solidFill>
                            <a:schemeClr val="tx1"/>
                          </a:solidFill>
                          <a:effectLst/>
                          <a:latin typeface="Arial" panose="020B0604020202020204" pitchFamily="34" charset="0"/>
                          <a:ea typeface="+mn-ea"/>
                          <a:cs typeface="Arial" panose="020B0604020202020204" pitchFamily="34" charset="0"/>
                        </a:rPr>
                        <a:t>Estimer le prix de l'ouvrage</a:t>
                      </a:r>
                      <a:br>
                        <a:rPr lang="fr-FR" sz="1000" b="0" kern="1200" dirty="0">
                          <a:solidFill>
                            <a:schemeClr val="tx1"/>
                          </a:solidFill>
                          <a:effectLst/>
                          <a:latin typeface="Arial" panose="020B0604020202020204" pitchFamily="34" charset="0"/>
                          <a:ea typeface="+mn-ea"/>
                          <a:cs typeface="Arial" panose="020B0604020202020204" pitchFamily="34" charset="0"/>
                        </a:rPr>
                      </a:br>
                      <a:r>
                        <a:rPr lang="fr-FR" sz="1000" b="0" kern="1200" dirty="0">
                          <a:solidFill>
                            <a:schemeClr val="tx1"/>
                          </a:solidFill>
                          <a:effectLst/>
                          <a:latin typeface="Arial" panose="020B0604020202020204" pitchFamily="34" charset="0"/>
                          <a:ea typeface="+mn-ea"/>
                          <a:cs typeface="Arial" panose="020B0604020202020204" pitchFamily="34" charset="0"/>
                        </a:rPr>
                        <a:t>Établir le coût de revient des ouvrages</a:t>
                      </a:r>
                      <a:br>
                        <a:rPr lang="fr-FR" sz="1000" b="0" kern="1200" dirty="0">
                          <a:solidFill>
                            <a:schemeClr val="tx1"/>
                          </a:solidFill>
                          <a:effectLst/>
                          <a:latin typeface="Arial" panose="020B0604020202020204" pitchFamily="34" charset="0"/>
                          <a:ea typeface="+mn-ea"/>
                          <a:cs typeface="Arial" panose="020B0604020202020204" pitchFamily="34" charset="0"/>
                        </a:rPr>
                      </a:br>
                      <a:r>
                        <a:rPr lang="fr-FR" sz="1000" b="0" kern="1200" dirty="0">
                          <a:solidFill>
                            <a:schemeClr val="tx1"/>
                          </a:solidFill>
                          <a:effectLst/>
                          <a:latin typeface="Arial" panose="020B0604020202020204" pitchFamily="34" charset="0"/>
                          <a:ea typeface="+mn-ea"/>
                          <a:cs typeface="Arial" panose="020B0604020202020204" pitchFamily="34" charset="0"/>
                        </a:rPr>
                        <a:t>Intégrer la dimension économique de la prévention</a:t>
                      </a:r>
                      <a:br>
                        <a:rPr lang="fr-FR" sz="1000" b="0" kern="1200" dirty="0">
                          <a:solidFill>
                            <a:schemeClr val="tx1"/>
                          </a:solidFill>
                          <a:effectLst/>
                          <a:latin typeface="Arial" panose="020B0604020202020204" pitchFamily="34" charset="0"/>
                          <a:ea typeface="+mn-ea"/>
                          <a:cs typeface="Arial" panose="020B0604020202020204" pitchFamily="34" charset="0"/>
                        </a:rPr>
                      </a:br>
                      <a:r>
                        <a:rPr lang="fr-FR" sz="1000" b="0" kern="1200" dirty="0">
                          <a:solidFill>
                            <a:schemeClr val="tx1"/>
                          </a:solidFill>
                          <a:effectLst/>
                          <a:latin typeface="Arial" panose="020B0604020202020204" pitchFamily="34" charset="0"/>
                          <a:ea typeface="+mn-ea"/>
                          <a:cs typeface="Arial" panose="020B0604020202020204" pitchFamily="34" charset="0"/>
                        </a:rPr>
                        <a:t>Finaliser une proposition commerciale</a:t>
                      </a:r>
                      <a:br>
                        <a:rPr lang="fr-FR" sz="1000" b="0" kern="1200" dirty="0">
                          <a:solidFill>
                            <a:schemeClr val="tx1"/>
                          </a:solidFill>
                          <a:effectLst/>
                          <a:latin typeface="Arial" panose="020B0604020202020204" pitchFamily="34" charset="0"/>
                          <a:ea typeface="+mn-ea"/>
                          <a:cs typeface="Arial" panose="020B0604020202020204" pitchFamily="34" charset="0"/>
                        </a:rPr>
                      </a:br>
                      <a:r>
                        <a:rPr lang="fr-FR" sz="1000" b="0" kern="1200" dirty="0">
                          <a:solidFill>
                            <a:schemeClr val="tx1"/>
                          </a:solidFill>
                          <a:effectLst/>
                          <a:latin typeface="Arial" panose="020B0604020202020204" pitchFamily="34" charset="0"/>
                          <a:ea typeface="+mn-ea"/>
                          <a:cs typeface="Arial" panose="020B0604020202020204" pitchFamily="34" charset="0"/>
                        </a:rPr>
                        <a:t>Établir et exploiter un planning</a:t>
                      </a:r>
                    </a:p>
                  </a:txBody>
                  <a:tcPr marL="22506" marR="22506" marT="0" marB="0" anchor="ctr"/>
                </a:tc>
                <a:tc>
                  <a:txBody>
                    <a:bodyPr/>
                    <a:lstStyle/>
                    <a:p>
                      <a:pPr marL="0" algn="ctr" defTabSz="685800" rtl="0" eaLnBrk="1" latinLnBrk="0" hangingPunct="1">
                        <a:lnSpc>
                          <a:spcPct val="115000"/>
                        </a:lnSpc>
                        <a:spcAft>
                          <a:spcPts val="0"/>
                        </a:spcAft>
                      </a:pPr>
                      <a:r>
                        <a:rPr lang="fr-FR" sz="1000" b="1" kern="1200" dirty="0">
                          <a:solidFill>
                            <a:schemeClr val="tx1"/>
                          </a:solidFill>
                          <a:effectLst/>
                          <a:latin typeface="Arial" panose="020B0604020202020204" pitchFamily="34" charset="0"/>
                          <a:ea typeface="+mn-ea"/>
                          <a:cs typeface="Arial" panose="020B0604020202020204" pitchFamily="34" charset="0"/>
                        </a:rPr>
                        <a:t>U51</a:t>
                      </a:r>
                    </a:p>
                    <a:p>
                      <a:pPr marL="0" algn="ctr" defTabSz="685800" rtl="0" eaLnBrk="1" latinLnBrk="0" hangingPunct="1">
                        <a:lnSpc>
                          <a:spcPct val="115000"/>
                        </a:lnSpc>
                        <a:spcAft>
                          <a:spcPts val="0"/>
                        </a:spcAft>
                      </a:pPr>
                      <a:r>
                        <a:rPr lang="fr-FR" sz="1000" b="1" kern="1200" dirty="0">
                          <a:solidFill>
                            <a:schemeClr val="tx1"/>
                          </a:solidFill>
                          <a:effectLst/>
                          <a:latin typeface="Arial" panose="020B0604020202020204" pitchFamily="34" charset="0"/>
                          <a:ea typeface="+mn-ea"/>
                          <a:cs typeface="Arial" panose="020B0604020202020204" pitchFamily="34" charset="0"/>
                        </a:rPr>
                        <a:t> </a:t>
                      </a:r>
                    </a:p>
                    <a:p>
                      <a:pPr marL="0" algn="ctr" defTabSz="685800" rtl="0" eaLnBrk="1" latinLnBrk="0" hangingPunct="1">
                        <a:lnSpc>
                          <a:spcPct val="115000"/>
                        </a:lnSpc>
                        <a:spcAft>
                          <a:spcPts val="0"/>
                        </a:spcAft>
                      </a:pPr>
                      <a:r>
                        <a:rPr lang="fr-FR" sz="1000" b="1" kern="1200" dirty="0">
                          <a:solidFill>
                            <a:schemeClr val="tx1"/>
                          </a:solidFill>
                          <a:effectLst/>
                          <a:latin typeface="Arial" panose="020B0604020202020204" pitchFamily="34" charset="0"/>
                          <a:ea typeface="+mn-ea"/>
                          <a:cs typeface="Arial" panose="020B0604020202020204" pitchFamily="34" charset="0"/>
                        </a:rPr>
                        <a:t>Études descriptive et économique</a:t>
                      </a:r>
                    </a:p>
                    <a:p>
                      <a:pPr marL="0" algn="ctr" defTabSz="685800" rtl="0" eaLnBrk="1" latinLnBrk="0" hangingPunct="1">
                        <a:lnSpc>
                          <a:spcPct val="115000"/>
                        </a:lnSpc>
                        <a:spcAft>
                          <a:spcPts val="0"/>
                        </a:spcAft>
                      </a:pPr>
                      <a:endParaRPr lang="fr-FR" sz="1000" b="0" kern="1200" dirty="0">
                        <a:solidFill>
                          <a:schemeClr val="tx1"/>
                        </a:solidFill>
                        <a:effectLst/>
                        <a:latin typeface="Arial" panose="020B0604020202020204" pitchFamily="34" charset="0"/>
                        <a:ea typeface="+mn-ea"/>
                        <a:cs typeface="Arial" panose="020B0604020202020204" pitchFamily="34" charset="0"/>
                      </a:endParaRPr>
                    </a:p>
                    <a:p>
                      <a:pPr marL="0" algn="ctr" defTabSz="685800" rtl="0" eaLnBrk="1" latinLnBrk="0" hangingPunct="1">
                        <a:lnSpc>
                          <a:spcPct val="115000"/>
                        </a:lnSpc>
                        <a:spcAft>
                          <a:spcPts val="0"/>
                        </a:spcAft>
                      </a:pPr>
                      <a:r>
                        <a:rPr lang="fr-FR" sz="1000" b="0" i="1" kern="1200" dirty="0">
                          <a:solidFill>
                            <a:schemeClr val="tx1"/>
                          </a:solidFill>
                          <a:effectLst/>
                          <a:latin typeface="Arial" panose="020B0604020202020204" pitchFamily="34" charset="0"/>
                          <a:ea typeface="+mn-ea"/>
                          <a:cs typeface="Arial" panose="020B0604020202020204" pitchFamily="34" charset="0"/>
                        </a:rPr>
                        <a:t>Projet 120h</a:t>
                      </a:r>
                    </a:p>
                    <a:p>
                      <a:pPr marL="0" algn="ctr" defTabSz="685800" rtl="0" eaLnBrk="1" latinLnBrk="0" hangingPunct="1">
                        <a:lnSpc>
                          <a:spcPct val="115000"/>
                        </a:lnSpc>
                        <a:spcAft>
                          <a:spcPts val="0"/>
                        </a:spcAft>
                      </a:pPr>
                      <a:r>
                        <a:rPr lang="fr-FR" sz="1000" b="0" i="1" kern="1200" dirty="0">
                          <a:solidFill>
                            <a:schemeClr val="tx1"/>
                          </a:solidFill>
                          <a:effectLst/>
                          <a:latin typeface="Arial" panose="020B0604020202020204" pitchFamily="34" charset="0"/>
                          <a:ea typeface="+mn-ea"/>
                          <a:cs typeface="Arial" panose="020B0604020202020204" pitchFamily="34" charset="0"/>
                        </a:rPr>
                        <a:t>Épreuve ponctuelle orale</a:t>
                      </a:r>
                    </a:p>
                  </a:txBody>
                  <a:tcPr marL="22506" marR="22506" marT="0" marB="0" anchor="ctr"/>
                </a:tc>
                <a:extLst>
                  <a:ext uri="{0D108BD9-81ED-4DB2-BD59-A6C34878D82A}">
                    <a16:rowId xmlns:a16="http://schemas.microsoft.com/office/drawing/2014/main" val="3101368502"/>
                  </a:ext>
                </a:extLst>
              </a:tr>
              <a:tr h="783091">
                <a:tc>
                  <a:txBody>
                    <a:bodyPr/>
                    <a:lstStyle/>
                    <a:p>
                      <a:pPr marL="0" algn="l" defTabSz="685800" rtl="0" eaLnBrk="1" latinLnBrk="0" hangingPunct="1">
                        <a:lnSpc>
                          <a:spcPct val="115000"/>
                        </a:lnSpc>
                        <a:spcAft>
                          <a:spcPts val="0"/>
                        </a:spcAft>
                      </a:pPr>
                      <a:r>
                        <a:rPr lang="fr-FR" sz="1000" b="1" kern="1200" dirty="0">
                          <a:solidFill>
                            <a:schemeClr val="tx1"/>
                          </a:solidFill>
                          <a:effectLst/>
                          <a:latin typeface="Arial" panose="020B0604020202020204" pitchFamily="34" charset="0"/>
                          <a:ea typeface="+mn-ea"/>
                          <a:cs typeface="Arial" panose="020B0604020202020204" pitchFamily="34" charset="0"/>
                        </a:rPr>
                        <a:t>ANALYSE ET SUIVI FINANCIER :</a:t>
                      </a:r>
                      <a:br>
                        <a:rPr lang="fr-FR" sz="1000" b="1" kern="1200" dirty="0">
                          <a:solidFill>
                            <a:schemeClr val="tx1"/>
                          </a:solidFill>
                          <a:effectLst/>
                          <a:latin typeface="Arial" panose="020B0604020202020204" pitchFamily="34" charset="0"/>
                          <a:ea typeface="+mn-ea"/>
                          <a:cs typeface="Arial" panose="020B0604020202020204" pitchFamily="34" charset="0"/>
                        </a:rPr>
                      </a:br>
                      <a:br>
                        <a:rPr lang="fr-FR" sz="1000" b="1" kern="1200" dirty="0">
                          <a:solidFill>
                            <a:schemeClr val="tx1"/>
                          </a:solidFill>
                          <a:effectLst/>
                          <a:latin typeface="Arial" panose="020B0604020202020204" pitchFamily="34" charset="0"/>
                          <a:ea typeface="+mn-ea"/>
                          <a:cs typeface="Arial" panose="020B0604020202020204" pitchFamily="34" charset="0"/>
                        </a:rPr>
                      </a:br>
                      <a:r>
                        <a:rPr lang="fr-FR" sz="1000" b="1" kern="1200" dirty="0">
                          <a:solidFill>
                            <a:schemeClr val="bg1"/>
                          </a:solidFill>
                          <a:effectLst/>
                          <a:latin typeface="Arial" panose="020B0604020202020204" pitchFamily="34" charset="0"/>
                          <a:ea typeface="+mn-ea"/>
                          <a:cs typeface="Arial" panose="020B0604020202020204" pitchFamily="34" charset="0"/>
                        </a:rPr>
                        <a:t>Analyser les offres</a:t>
                      </a:r>
                      <a:br>
                        <a:rPr lang="fr-FR" sz="1000" b="1" kern="1200" dirty="0">
                          <a:solidFill>
                            <a:schemeClr val="bg1"/>
                          </a:solidFill>
                          <a:effectLst/>
                          <a:latin typeface="Arial" panose="020B0604020202020204" pitchFamily="34" charset="0"/>
                          <a:ea typeface="+mn-ea"/>
                          <a:cs typeface="Arial" panose="020B0604020202020204" pitchFamily="34" charset="0"/>
                        </a:rPr>
                      </a:br>
                      <a:r>
                        <a:rPr lang="fr-FR" sz="1000" b="1" kern="1200" dirty="0">
                          <a:solidFill>
                            <a:schemeClr val="bg1"/>
                          </a:solidFill>
                          <a:effectLst/>
                          <a:latin typeface="Arial" panose="020B0604020202020204" pitchFamily="34" charset="0"/>
                          <a:ea typeface="+mn-ea"/>
                          <a:cs typeface="Arial" panose="020B0604020202020204" pitchFamily="34" charset="0"/>
                        </a:rPr>
                        <a:t>Suivre financièrement l’opération </a:t>
                      </a:r>
                      <a:br>
                        <a:rPr lang="fr-FR" sz="1000" b="1" kern="1200" dirty="0">
                          <a:solidFill>
                            <a:schemeClr val="bg1"/>
                          </a:solidFill>
                          <a:effectLst/>
                          <a:latin typeface="Arial" panose="020B0604020202020204" pitchFamily="34" charset="0"/>
                          <a:ea typeface="+mn-ea"/>
                          <a:cs typeface="Arial" panose="020B0604020202020204" pitchFamily="34" charset="0"/>
                        </a:rPr>
                      </a:br>
                      <a:r>
                        <a:rPr lang="fr-FR" sz="1000" b="1" kern="1200" dirty="0">
                          <a:solidFill>
                            <a:schemeClr val="bg1"/>
                          </a:solidFill>
                          <a:effectLst/>
                          <a:latin typeface="Arial" panose="020B0604020202020204" pitchFamily="34" charset="0"/>
                          <a:ea typeface="+mn-ea"/>
                          <a:cs typeface="Arial" panose="020B0604020202020204" pitchFamily="34" charset="0"/>
                        </a:rPr>
                        <a:t>Analyser financièrement l’opération et l’exploiter</a:t>
                      </a:r>
                    </a:p>
                  </a:txBody>
                  <a:tcPr marL="22506" marR="22506" marT="0" marB="0" anchor="ctr"/>
                </a:tc>
                <a:tc>
                  <a:txBody>
                    <a:bodyPr/>
                    <a:lstStyle/>
                    <a:p>
                      <a:pPr marL="0" algn="l" defTabSz="685800" rtl="0" eaLnBrk="1" latinLnBrk="0" hangingPunct="1">
                        <a:lnSpc>
                          <a:spcPct val="115000"/>
                        </a:lnSpc>
                        <a:spcAft>
                          <a:spcPts val="0"/>
                        </a:spcAft>
                      </a:pPr>
                      <a:r>
                        <a:rPr lang="fr-FR" sz="1000" b="1" kern="1200" dirty="0">
                          <a:solidFill>
                            <a:schemeClr val="tx1"/>
                          </a:solidFill>
                          <a:effectLst/>
                          <a:latin typeface="Arial" panose="020B0604020202020204" pitchFamily="34" charset="0"/>
                          <a:ea typeface="+mn-ea"/>
                          <a:cs typeface="Arial" panose="020B0604020202020204" pitchFamily="34" charset="0"/>
                        </a:rPr>
                        <a:t>BLOC 4 :</a:t>
                      </a:r>
                      <a:br>
                        <a:rPr lang="fr-FR" sz="1000" b="1" kern="1200" dirty="0">
                          <a:solidFill>
                            <a:schemeClr val="tx1"/>
                          </a:solidFill>
                          <a:effectLst/>
                          <a:latin typeface="Arial" panose="020B0604020202020204" pitchFamily="34" charset="0"/>
                          <a:ea typeface="+mn-ea"/>
                          <a:cs typeface="Arial" panose="020B0604020202020204" pitchFamily="34" charset="0"/>
                        </a:rPr>
                      </a:br>
                      <a:br>
                        <a:rPr lang="fr-FR" sz="1000" b="1" kern="1200" dirty="0">
                          <a:solidFill>
                            <a:schemeClr val="tx1"/>
                          </a:solidFill>
                          <a:effectLst/>
                          <a:latin typeface="Arial" panose="020B0604020202020204" pitchFamily="34" charset="0"/>
                          <a:ea typeface="+mn-ea"/>
                          <a:cs typeface="Arial" panose="020B0604020202020204" pitchFamily="34" charset="0"/>
                        </a:rPr>
                      </a:br>
                      <a:r>
                        <a:rPr lang="fr-FR" sz="1000" b="0" kern="1200" dirty="0">
                          <a:solidFill>
                            <a:schemeClr val="tx1"/>
                          </a:solidFill>
                          <a:effectLst/>
                          <a:latin typeface="Arial" panose="020B0604020202020204" pitchFamily="34" charset="0"/>
                          <a:ea typeface="+mn-ea"/>
                          <a:cs typeface="Arial" panose="020B0604020202020204" pitchFamily="34" charset="0"/>
                        </a:rPr>
                        <a:t>Analyser et exploiter des offres</a:t>
                      </a:r>
                      <a:br>
                        <a:rPr lang="fr-FR" sz="1000" b="0" kern="1200" dirty="0">
                          <a:solidFill>
                            <a:schemeClr val="tx1"/>
                          </a:solidFill>
                          <a:effectLst/>
                          <a:latin typeface="Arial" panose="020B0604020202020204" pitchFamily="34" charset="0"/>
                          <a:ea typeface="+mn-ea"/>
                          <a:cs typeface="Arial" panose="020B0604020202020204" pitchFamily="34" charset="0"/>
                        </a:rPr>
                      </a:br>
                      <a:r>
                        <a:rPr lang="fr-FR" sz="1000" b="0" kern="1200" dirty="0">
                          <a:solidFill>
                            <a:schemeClr val="tx1"/>
                          </a:solidFill>
                          <a:effectLst/>
                          <a:latin typeface="Arial" panose="020B0604020202020204" pitchFamily="34" charset="0"/>
                          <a:ea typeface="+mn-ea"/>
                          <a:cs typeface="Arial" panose="020B0604020202020204" pitchFamily="34" charset="0"/>
                        </a:rPr>
                        <a:t>Suivre financièrement une opération</a:t>
                      </a:r>
                    </a:p>
                  </a:txBody>
                  <a:tcPr marL="22506" marR="22506" marT="0" marB="0" anchor="ctr"/>
                </a:tc>
                <a:tc>
                  <a:txBody>
                    <a:bodyPr/>
                    <a:lstStyle/>
                    <a:p>
                      <a:pPr marL="0" algn="ctr" defTabSz="685800" rtl="0" eaLnBrk="1" latinLnBrk="0" hangingPunct="1">
                        <a:lnSpc>
                          <a:spcPct val="115000"/>
                        </a:lnSpc>
                        <a:spcAft>
                          <a:spcPts val="0"/>
                        </a:spcAft>
                      </a:pPr>
                      <a:r>
                        <a:rPr lang="fr-FR" sz="1000" b="1" kern="1200" dirty="0">
                          <a:solidFill>
                            <a:schemeClr val="tx1"/>
                          </a:solidFill>
                          <a:effectLst/>
                          <a:latin typeface="Arial" panose="020B0604020202020204" pitchFamily="34" charset="0"/>
                          <a:ea typeface="+mn-ea"/>
                          <a:cs typeface="Arial" panose="020B0604020202020204" pitchFamily="34" charset="0"/>
                        </a:rPr>
                        <a:t>U52</a:t>
                      </a:r>
                    </a:p>
                    <a:p>
                      <a:pPr marL="0" algn="ctr" defTabSz="685800" rtl="0" eaLnBrk="1" latinLnBrk="0" hangingPunct="1">
                        <a:lnSpc>
                          <a:spcPct val="115000"/>
                        </a:lnSpc>
                        <a:spcAft>
                          <a:spcPts val="0"/>
                        </a:spcAft>
                      </a:pPr>
                      <a:r>
                        <a:rPr lang="fr-FR" sz="1000" b="1" kern="1200" dirty="0">
                          <a:solidFill>
                            <a:schemeClr val="tx1"/>
                          </a:solidFill>
                          <a:effectLst/>
                          <a:latin typeface="Arial" panose="020B0604020202020204" pitchFamily="34" charset="0"/>
                          <a:ea typeface="+mn-ea"/>
                          <a:cs typeface="Arial" panose="020B0604020202020204" pitchFamily="34" charset="0"/>
                        </a:rPr>
                        <a:t> </a:t>
                      </a:r>
                    </a:p>
                    <a:p>
                      <a:pPr marL="0" algn="ctr" defTabSz="685800" rtl="0" eaLnBrk="1" latinLnBrk="0" hangingPunct="1">
                        <a:lnSpc>
                          <a:spcPct val="115000"/>
                        </a:lnSpc>
                        <a:spcAft>
                          <a:spcPts val="0"/>
                        </a:spcAft>
                      </a:pPr>
                      <a:r>
                        <a:rPr lang="fr-FR" sz="1000" b="1" kern="1200" dirty="0">
                          <a:solidFill>
                            <a:schemeClr val="tx1"/>
                          </a:solidFill>
                          <a:effectLst/>
                          <a:latin typeface="Arial" panose="020B0604020202020204" pitchFamily="34" charset="0"/>
                          <a:ea typeface="+mn-ea"/>
                          <a:cs typeface="Arial" panose="020B0604020202020204" pitchFamily="34" charset="0"/>
                        </a:rPr>
                        <a:t>Analyse et suivi financiers</a:t>
                      </a:r>
                    </a:p>
                    <a:p>
                      <a:pPr marL="0" algn="ctr" defTabSz="685800" rtl="0" eaLnBrk="1" latinLnBrk="0" hangingPunct="1">
                        <a:lnSpc>
                          <a:spcPct val="115000"/>
                        </a:lnSpc>
                        <a:spcAft>
                          <a:spcPts val="0"/>
                        </a:spcAft>
                      </a:pPr>
                      <a:endParaRPr lang="fr-FR" sz="1000" b="0" kern="1200" dirty="0">
                        <a:solidFill>
                          <a:schemeClr val="tx1"/>
                        </a:solidFill>
                        <a:effectLst/>
                        <a:latin typeface="Arial" panose="020B0604020202020204" pitchFamily="34" charset="0"/>
                        <a:ea typeface="+mn-ea"/>
                        <a:cs typeface="Arial" panose="020B0604020202020204" pitchFamily="34" charset="0"/>
                      </a:endParaRPr>
                    </a:p>
                    <a:p>
                      <a:pPr marL="0" algn="ctr" defTabSz="685800" rtl="0" eaLnBrk="1" latinLnBrk="0" hangingPunct="1">
                        <a:lnSpc>
                          <a:spcPct val="115000"/>
                        </a:lnSpc>
                        <a:spcAft>
                          <a:spcPts val="0"/>
                        </a:spcAft>
                      </a:pPr>
                      <a:r>
                        <a:rPr lang="fr-FR" sz="1000" b="0" i="1" kern="1200" dirty="0">
                          <a:solidFill>
                            <a:schemeClr val="tx1"/>
                          </a:solidFill>
                          <a:effectLst/>
                          <a:latin typeface="Arial" panose="020B0604020202020204" pitchFamily="34" charset="0"/>
                          <a:ea typeface="+mn-ea"/>
                          <a:cs typeface="Arial" panose="020B0604020202020204" pitchFamily="34" charset="0"/>
                        </a:rPr>
                        <a:t>Épreuve écrite de 2 heures</a:t>
                      </a:r>
                    </a:p>
                  </a:txBody>
                  <a:tcPr marL="22506" marR="22506" marT="0" marB="0" anchor="ctr"/>
                </a:tc>
                <a:extLst>
                  <a:ext uri="{0D108BD9-81ED-4DB2-BD59-A6C34878D82A}">
                    <a16:rowId xmlns:a16="http://schemas.microsoft.com/office/drawing/2014/main" val="770819540"/>
                  </a:ext>
                </a:extLst>
              </a:tr>
              <a:tr h="1435668">
                <a:tc>
                  <a:txBody>
                    <a:bodyPr/>
                    <a:lstStyle/>
                    <a:p>
                      <a:pPr marL="0" algn="l" defTabSz="685800" rtl="0" eaLnBrk="1" latinLnBrk="0" hangingPunct="1">
                        <a:lnSpc>
                          <a:spcPct val="115000"/>
                        </a:lnSpc>
                        <a:spcAft>
                          <a:spcPts val="0"/>
                        </a:spcAft>
                      </a:pPr>
                      <a:r>
                        <a:rPr lang="fr-FR" sz="1000" b="1" kern="1200" dirty="0">
                          <a:solidFill>
                            <a:schemeClr val="tx1"/>
                          </a:solidFill>
                          <a:effectLst/>
                          <a:latin typeface="Arial" panose="020B0604020202020204" pitchFamily="34" charset="0"/>
                          <a:ea typeface="+mn-ea"/>
                          <a:cs typeface="Arial" panose="020B0604020202020204" pitchFamily="34" charset="0"/>
                        </a:rPr>
                        <a:t>SUIVI TECHNIQUE</a:t>
                      </a:r>
                      <a:br>
                        <a:rPr lang="fr-FR" sz="1000" b="1" kern="1200" dirty="0">
                          <a:solidFill>
                            <a:schemeClr val="tx1"/>
                          </a:solidFill>
                          <a:effectLst/>
                          <a:latin typeface="Arial" panose="020B0604020202020204" pitchFamily="34" charset="0"/>
                          <a:ea typeface="+mn-ea"/>
                          <a:cs typeface="Arial" panose="020B0604020202020204" pitchFamily="34" charset="0"/>
                        </a:rPr>
                      </a:br>
                      <a:r>
                        <a:rPr lang="fr-FR" sz="1000" b="1" kern="1200" dirty="0">
                          <a:solidFill>
                            <a:schemeClr val="tx1"/>
                          </a:solidFill>
                          <a:effectLst/>
                          <a:latin typeface="Arial" panose="020B0604020202020204" pitchFamily="34" charset="0"/>
                          <a:ea typeface="+mn-ea"/>
                          <a:cs typeface="Arial" panose="020B0604020202020204" pitchFamily="34" charset="0"/>
                        </a:rPr>
                        <a:t>COMMUNICATION ET COLLABORATION :</a:t>
                      </a:r>
                      <a:br>
                        <a:rPr lang="fr-FR" sz="1000" b="1" kern="1200" dirty="0">
                          <a:solidFill>
                            <a:schemeClr val="tx1"/>
                          </a:solidFill>
                          <a:effectLst/>
                          <a:latin typeface="Arial" panose="020B0604020202020204" pitchFamily="34" charset="0"/>
                          <a:ea typeface="+mn-ea"/>
                          <a:cs typeface="Arial" panose="020B0604020202020204" pitchFamily="34" charset="0"/>
                        </a:rPr>
                      </a:br>
                      <a:br>
                        <a:rPr lang="fr-FR" sz="1000" b="1" kern="1200" dirty="0">
                          <a:solidFill>
                            <a:schemeClr val="tx1"/>
                          </a:solidFill>
                          <a:effectLst/>
                          <a:latin typeface="Arial" panose="020B0604020202020204" pitchFamily="34" charset="0"/>
                          <a:ea typeface="+mn-ea"/>
                          <a:cs typeface="Arial" panose="020B0604020202020204" pitchFamily="34" charset="0"/>
                        </a:rPr>
                      </a:br>
                      <a:r>
                        <a:rPr lang="fr-FR" sz="1000" b="1" kern="1200" dirty="0">
                          <a:solidFill>
                            <a:schemeClr val="bg1"/>
                          </a:solidFill>
                          <a:effectLst/>
                          <a:latin typeface="Arial" panose="020B0604020202020204" pitchFamily="34" charset="0"/>
                          <a:ea typeface="+mn-ea"/>
                          <a:cs typeface="Arial" panose="020B0604020202020204" pitchFamily="34" charset="0"/>
                        </a:rPr>
                        <a:t>Préparer, suivre la réalisation et livrer les ouvrages</a:t>
                      </a:r>
                      <a:br>
                        <a:rPr lang="fr-FR" sz="1000" b="1" kern="1200" dirty="0">
                          <a:solidFill>
                            <a:schemeClr val="bg1"/>
                          </a:solidFill>
                          <a:effectLst/>
                          <a:latin typeface="Arial" panose="020B0604020202020204" pitchFamily="34" charset="0"/>
                          <a:ea typeface="+mn-ea"/>
                          <a:cs typeface="Arial" panose="020B0604020202020204" pitchFamily="34" charset="0"/>
                        </a:rPr>
                      </a:br>
                      <a:r>
                        <a:rPr lang="fr-FR" sz="1000" b="1" kern="1200" dirty="0">
                          <a:solidFill>
                            <a:schemeClr val="bg1"/>
                          </a:solidFill>
                          <a:effectLst/>
                          <a:latin typeface="Arial" panose="020B0604020202020204" pitchFamily="34" charset="0"/>
                          <a:ea typeface="+mn-ea"/>
                          <a:cs typeface="Arial" panose="020B0604020202020204" pitchFamily="34" charset="0"/>
                        </a:rPr>
                        <a:t>Représenter l’entreprise</a:t>
                      </a:r>
                      <a:br>
                        <a:rPr lang="fr-FR" sz="1000" b="1" kern="1200" dirty="0">
                          <a:solidFill>
                            <a:schemeClr val="bg1"/>
                          </a:solidFill>
                          <a:effectLst/>
                          <a:latin typeface="Arial" panose="020B0604020202020204" pitchFamily="34" charset="0"/>
                          <a:ea typeface="+mn-ea"/>
                          <a:cs typeface="Arial" panose="020B0604020202020204" pitchFamily="34" charset="0"/>
                        </a:rPr>
                      </a:br>
                      <a:r>
                        <a:rPr lang="fr-FR" sz="1000" b="1" kern="1200" dirty="0">
                          <a:solidFill>
                            <a:schemeClr val="bg1"/>
                          </a:solidFill>
                          <a:effectLst/>
                          <a:latin typeface="Arial" panose="020B0604020202020204" pitchFamily="34" charset="0"/>
                          <a:ea typeface="+mn-ea"/>
                          <a:cs typeface="Arial" panose="020B0604020202020204" pitchFamily="34" charset="0"/>
                        </a:rPr>
                        <a:t>Communiquer en interne et en externe y compris en anglais</a:t>
                      </a:r>
                      <a:br>
                        <a:rPr lang="fr-FR" sz="1000" b="1" kern="1200" dirty="0">
                          <a:solidFill>
                            <a:schemeClr val="bg1"/>
                          </a:solidFill>
                          <a:effectLst/>
                          <a:latin typeface="Arial" panose="020B0604020202020204" pitchFamily="34" charset="0"/>
                          <a:ea typeface="+mn-ea"/>
                          <a:cs typeface="Arial" panose="020B0604020202020204" pitchFamily="34" charset="0"/>
                        </a:rPr>
                      </a:br>
                      <a:r>
                        <a:rPr lang="fr-FR" sz="1000" b="1" kern="1200" dirty="0">
                          <a:solidFill>
                            <a:schemeClr val="bg1"/>
                          </a:solidFill>
                          <a:effectLst/>
                          <a:latin typeface="Arial" panose="020B0604020202020204" pitchFamily="34" charset="0"/>
                          <a:ea typeface="+mn-ea"/>
                          <a:cs typeface="Arial" panose="020B0604020202020204" pitchFamily="34" charset="0"/>
                        </a:rPr>
                        <a:t>Élaborer des documents écrits, y compris en anglais </a:t>
                      </a:r>
                      <a:br>
                        <a:rPr lang="fr-FR" sz="1000" b="1" kern="1200" dirty="0">
                          <a:solidFill>
                            <a:schemeClr val="bg1"/>
                          </a:solidFill>
                          <a:effectLst/>
                          <a:latin typeface="Arial" panose="020B0604020202020204" pitchFamily="34" charset="0"/>
                          <a:ea typeface="+mn-ea"/>
                          <a:cs typeface="Arial" panose="020B0604020202020204" pitchFamily="34" charset="0"/>
                        </a:rPr>
                      </a:br>
                      <a:r>
                        <a:rPr lang="fr-FR" sz="1000" b="1" kern="1200" dirty="0">
                          <a:solidFill>
                            <a:schemeClr val="bg1"/>
                          </a:solidFill>
                          <a:effectLst/>
                          <a:latin typeface="Arial" panose="020B0604020202020204" pitchFamily="34" charset="0"/>
                          <a:ea typeface="+mn-ea"/>
                          <a:cs typeface="Arial" panose="020B0604020202020204" pitchFamily="34" charset="0"/>
                        </a:rPr>
                        <a:t>Appliquer un protocole de collaboration</a:t>
                      </a:r>
                    </a:p>
                  </a:txBody>
                  <a:tcPr marL="22506" marR="22506" marT="0" marB="0" anchor="ctr"/>
                </a:tc>
                <a:tc>
                  <a:txBody>
                    <a:bodyPr/>
                    <a:lstStyle/>
                    <a:p>
                      <a:pPr marL="0" algn="l" defTabSz="685800" rtl="0" eaLnBrk="1" latinLnBrk="0" hangingPunct="1">
                        <a:lnSpc>
                          <a:spcPct val="115000"/>
                        </a:lnSpc>
                        <a:spcAft>
                          <a:spcPts val="0"/>
                        </a:spcAft>
                      </a:pPr>
                      <a:r>
                        <a:rPr lang="fr-FR" sz="1000" b="1" kern="1200" dirty="0">
                          <a:solidFill>
                            <a:schemeClr val="tx1"/>
                          </a:solidFill>
                          <a:effectLst/>
                          <a:latin typeface="Arial" panose="020B0604020202020204" pitchFamily="34" charset="0"/>
                          <a:ea typeface="+mn-ea"/>
                          <a:cs typeface="Arial" panose="020B0604020202020204" pitchFamily="34" charset="0"/>
                        </a:rPr>
                        <a:t>BLOC 5 :</a:t>
                      </a:r>
                      <a:br>
                        <a:rPr lang="fr-FR" sz="1000" b="1" kern="1200" dirty="0">
                          <a:solidFill>
                            <a:schemeClr val="tx1"/>
                          </a:solidFill>
                          <a:effectLst/>
                          <a:latin typeface="Arial" panose="020B0604020202020204" pitchFamily="34" charset="0"/>
                          <a:ea typeface="+mn-ea"/>
                          <a:cs typeface="Arial" panose="020B0604020202020204" pitchFamily="34" charset="0"/>
                        </a:rPr>
                      </a:br>
                      <a:br>
                        <a:rPr lang="fr-FR" sz="1000" b="1" kern="1200" dirty="0">
                          <a:solidFill>
                            <a:schemeClr val="tx1"/>
                          </a:solidFill>
                          <a:effectLst/>
                          <a:latin typeface="Arial" panose="020B0604020202020204" pitchFamily="34" charset="0"/>
                          <a:ea typeface="+mn-ea"/>
                          <a:cs typeface="Arial" panose="020B0604020202020204" pitchFamily="34" charset="0"/>
                        </a:rPr>
                      </a:br>
                      <a:r>
                        <a:rPr lang="fr-FR" sz="1000" b="0" kern="1200" dirty="0">
                          <a:solidFill>
                            <a:schemeClr val="tx1"/>
                          </a:solidFill>
                          <a:effectLst/>
                          <a:latin typeface="Arial" panose="020B0604020202020204" pitchFamily="34" charset="0"/>
                          <a:ea typeface="+mn-ea"/>
                          <a:cs typeface="Arial" panose="020B0604020202020204" pitchFamily="34" charset="0"/>
                        </a:rPr>
                        <a:t>Suivre techniquement une opération</a:t>
                      </a:r>
                      <a:br>
                        <a:rPr lang="fr-FR" sz="1000" b="0" kern="1200" dirty="0">
                          <a:solidFill>
                            <a:schemeClr val="tx1"/>
                          </a:solidFill>
                          <a:effectLst/>
                          <a:latin typeface="Arial" panose="020B0604020202020204" pitchFamily="34" charset="0"/>
                          <a:ea typeface="+mn-ea"/>
                          <a:cs typeface="Arial" panose="020B0604020202020204" pitchFamily="34" charset="0"/>
                        </a:rPr>
                      </a:br>
                      <a:r>
                        <a:rPr lang="fr-FR" sz="1000" b="0" kern="1200" dirty="0">
                          <a:solidFill>
                            <a:schemeClr val="tx1"/>
                          </a:solidFill>
                          <a:effectLst/>
                          <a:latin typeface="Arial" panose="020B0604020202020204" pitchFamily="34" charset="0"/>
                          <a:ea typeface="+mn-ea"/>
                          <a:cs typeface="Arial" panose="020B0604020202020204" pitchFamily="34" charset="0"/>
                        </a:rPr>
                        <a:t>Communiquer (émission, réception, inter action)</a:t>
                      </a:r>
                    </a:p>
                  </a:txBody>
                  <a:tcPr marL="22506" marR="22506" marT="0" marB="0" anchor="ctr"/>
                </a:tc>
                <a:tc>
                  <a:txBody>
                    <a:bodyPr/>
                    <a:lstStyle/>
                    <a:p>
                      <a:pPr marL="0" algn="ctr" defTabSz="685800" rtl="0" eaLnBrk="1" latinLnBrk="0" hangingPunct="1">
                        <a:lnSpc>
                          <a:spcPct val="115000"/>
                        </a:lnSpc>
                        <a:spcAft>
                          <a:spcPts val="0"/>
                        </a:spcAft>
                      </a:pPr>
                      <a:r>
                        <a:rPr lang="fr-FR" sz="1000" b="1" kern="1200" dirty="0">
                          <a:solidFill>
                            <a:schemeClr val="tx1"/>
                          </a:solidFill>
                          <a:effectLst/>
                          <a:latin typeface="Arial" panose="020B0604020202020204" pitchFamily="34" charset="0"/>
                          <a:ea typeface="+mn-ea"/>
                          <a:cs typeface="Arial" panose="020B0604020202020204" pitchFamily="34" charset="0"/>
                        </a:rPr>
                        <a:t>U62</a:t>
                      </a:r>
                    </a:p>
                    <a:p>
                      <a:pPr marL="0" algn="ctr" defTabSz="685800" rtl="0" eaLnBrk="1" latinLnBrk="0" hangingPunct="1">
                        <a:lnSpc>
                          <a:spcPct val="115000"/>
                        </a:lnSpc>
                        <a:spcAft>
                          <a:spcPts val="0"/>
                        </a:spcAft>
                      </a:pPr>
                      <a:r>
                        <a:rPr lang="fr-FR" sz="1000" b="1" kern="1200" dirty="0">
                          <a:solidFill>
                            <a:schemeClr val="tx1"/>
                          </a:solidFill>
                          <a:effectLst/>
                          <a:latin typeface="Arial" panose="020B0604020202020204" pitchFamily="34" charset="0"/>
                          <a:ea typeface="+mn-ea"/>
                          <a:cs typeface="Arial" panose="020B0604020202020204" pitchFamily="34" charset="0"/>
                        </a:rPr>
                        <a:t> </a:t>
                      </a:r>
                    </a:p>
                    <a:p>
                      <a:pPr marL="0" algn="ctr" defTabSz="685800" rtl="0" eaLnBrk="1" latinLnBrk="0" hangingPunct="1">
                        <a:lnSpc>
                          <a:spcPct val="115000"/>
                        </a:lnSpc>
                        <a:spcAft>
                          <a:spcPts val="0"/>
                        </a:spcAft>
                      </a:pPr>
                      <a:r>
                        <a:rPr lang="fr-FR" sz="1000" b="1" kern="1200" dirty="0">
                          <a:solidFill>
                            <a:schemeClr val="tx1"/>
                          </a:solidFill>
                          <a:effectLst/>
                          <a:latin typeface="Arial" panose="020B0604020202020204" pitchFamily="34" charset="0"/>
                          <a:ea typeface="+mn-ea"/>
                          <a:cs typeface="Arial" panose="020B0604020202020204" pitchFamily="34" charset="0"/>
                        </a:rPr>
                        <a:t>Compte rendu d’activités en milieu professionnel</a:t>
                      </a:r>
                    </a:p>
                    <a:p>
                      <a:pPr marL="0" algn="ctr" defTabSz="685800" rtl="0" eaLnBrk="1" latinLnBrk="0" hangingPunct="1">
                        <a:lnSpc>
                          <a:spcPct val="115000"/>
                        </a:lnSpc>
                        <a:spcAft>
                          <a:spcPts val="0"/>
                        </a:spcAft>
                      </a:pPr>
                      <a:endParaRPr lang="fr-FR" sz="1000" b="0" kern="1200" dirty="0">
                        <a:solidFill>
                          <a:schemeClr val="tx1"/>
                        </a:solidFill>
                        <a:effectLst/>
                        <a:latin typeface="Arial" panose="020B0604020202020204" pitchFamily="34" charset="0"/>
                        <a:ea typeface="+mn-ea"/>
                        <a:cs typeface="Arial" panose="020B0604020202020204" pitchFamily="34" charset="0"/>
                      </a:endParaRPr>
                    </a:p>
                    <a:p>
                      <a:pPr marL="0" algn="ctr" defTabSz="685800" rtl="0" eaLnBrk="1" latinLnBrk="0" hangingPunct="1">
                        <a:lnSpc>
                          <a:spcPct val="115000"/>
                        </a:lnSpc>
                        <a:spcAft>
                          <a:spcPts val="0"/>
                        </a:spcAft>
                      </a:pPr>
                      <a:r>
                        <a:rPr lang="fr-FR" sz="1000" b="0" i="1" kern="1200" dirty="0">
                          <a:solidFill>
                            <a:schemeClr val="tx1"/>
                          </a:solidFill>
                          <a:effectLst/>
                          <a:latin typeface="Arial" panose="020B0604020202020204" pitchFamily="34" charset="0"/>
                          <a:ea typeface="+mn-ea"/>
                          <a:cs typeface="Arial" panose="020B0604020202020204" pitchFamily="34" charset="0"/>
                        </a:rPr>
                        <a:t>CCF, 1 situation en seconde année</a:t>
                      </a:r>
                    </a:p>
                  </a:txBody>
                  <a:tcPr marL="22506" marR="22506" marT="0" marB="0" anchor="ctr"/>
                </a:tc>
                <a:extLst>
                  <a:ext uri="{0D108BD9-81ED-4DB2-BD59-A6C34878D82A}">
                    <a16:rowId xmlns:a16="http://schemas.microsoft.com/office/drawing/2014/main" val="1605472560"/>
                  </a:ext>
                </a:extLst>
              </a:tr>
            </a:tbl>
          </a:graphicData>
        </a:graphic>
      </p:graphicFrame>
      <p:sp>
        <p:nvSpPr>
          <p:cNvPr id="7" name="ZoneTexte 6"/>
          <p:cNvSpPr txBox="1"/>
          <p:nvPr/>
        </p:nvSpPr>
        <p:spPr>
          <a:xfrm>
            <a:off x="1619672" y="142852"/>
            <a:ext cx="7310046" cy="276999"/>
          </a:xfrm>
          <a:prstGeom prst="rect">
            <a:avLst/>
          </a:prstGeom>
          <a:noFill/>
        </p:spPr>
        <p:txBody>
          <a:bodyPr wrap="square" rtlCol="0">
            <a:spAutoFit/>
          </a:bodyPr>
          <a:lstStyle/>
          <a:p>
            <a:pPr defTabSz="1020763">
              <a:tabLst>
                <a:tab pos="5021263" algn="l"/>
              </a:tabLst>
            </a:pPr>
            <a:r>
              <a:rPr lang="fr-FR" sz="1200" b="1" i="1" dirty="0">
                <a:solidFill>
                  <a:schemeClr val="accent5">
                    <a:lumMod val="75000"/>
                  </a:schemeClr>
                </a:solidFill>
                <a:latin typeface="Arial" pitchFamily="34" charset="0"/>
                <a:cs typeface="Arial" pitchFamily="34" charset="0"/>
              </a:rPr>
              <a:t>Séminaire national BTS MEC 17 mars 2021		Lycée La Martinière - Lyon</a:t>
            </a:r>
          </a:p>
        </p:txBody>
      </p:sp>
      <p:cxnSp>
        <p:nvCxnSpPr>
          <p:cNvPr id="9" name="Connecteur droit 8"/>
          <p:cNvCxnSpPr/>
          <p:nvPr/>
        </p:nvCxnSpPr>
        <p:spPr>
          <a:xfrm>
            <a:off x="1547664" y="419851"/>
            <a:ext cx="7310616" cy="0"/>
          </a:xfrm>
          <a:prstGeom prst="line">
            <a:avLst/>
          </a:prstGeom>
          <a:ln w="3492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9152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231631" y="643898"/>
            <a:ext cx="8643998" cy="400110"/>
          </a:xfrm>
          <a:prstGeom prst="rect">
            <a:avLst/>
          </a:prstGeom>
          <a:ln>
            <a:noFill/>
          </a:ln>
        </p:spPr>
        <p:txBody>
          <a:bodyPr wrap="square">
            <a:spAutoFit/>
          </a:bodyPr>
          <a:lstStyle/>
          <a:p>
            <a:pPr algn="r"/>
            <a:r>
              <a:rPr lang="fr-FR" sz="2000" b="1" i="1" dirty="0">
                <a:latin typeface="Arial" pitchFamily="34" charset="0"/>
                <a:cs typeface="Arial" pitchFamily="34" charset="0"/>
              </a:rPr>
              <a:t>Synthèse : Activités – Compétences - Unités</a:t>
            </a:r>
            <a:endParaRPr lang="fr-FR" sz="2000" i="1" dirty="0">
              <a:latin typeface="Arial" pitchFamily="34" charset="0"/>
              <a:cs typeface="Arial" pitchFamily="34" charset="0"/>
            </a:endParaRPr>
          </a:p>
        </p:txBody>
      </p:sp>
      <p:pic>
        <p:nvPicPr>
          <p:cNvPr id="12" name="Image 11"/>
          <p:cNvPicPr>
            <a:picLocks noChangeAspect="1"/>
          </p:cNvPicPr>
          <p:nvPr/>
        </p:nvPicPr>
        <p:blipFill>
          <a:blip r:embed="rId2"/>
          <a:stretch>
            <a:fillRect/>
          </a:stretch>
        </p:blipFill>
        <p:spPr>
          <a:xfrm>
            <a:off x="85083" y="108573"/>
            <a:ext cx="1246558" cy="735380"/>
          </a:xfrm>
          <a:prstGeom prst="rect">
            <a:avLst/>
          </a:prstGeom>
          <a:solidFill>
            <a:sysClr val="window" lastClr="FFFFFF"/>
          </a:solidFill>
        </p:spPr>
      </p:pic>
      <p:graphicFrame>
        <p:nvGraphicFramePr>
          <p:cNvPr id="2" name="Tableau 1"/>
          <p:cNvGraphicFramePr>
            <a:graphicFrameLocks noGrp="1"/>
          </p:cNvGraphicFramePr>
          <p:nvPr>
            <p:extLst>
              <p:ext uri="{D42A27DB-BD31-4B8C-83A1-F6EECF244321}">
                <p14:modId xmlns:p14="http://schemas.microsoft.com/office/powerpoint/2010/main" val="3124302887"/>
              </p:ext>
            </p:extLst>
          </p:nvPr>
        </p:nvGraphicFramePr>
        <p:xfrm>
          <a:off x="791580" y="1196752"/>
          <a:ext cx="7560840" cy="5472609"/>
        </p:xfrm>
        <a:graphic>
          <a:graphicData uri="http://schemas.openxmlformats.org/drawingml/2006/table">
            <a:tbl>
              <a:tblPr firstRow="1" firstCol="1" bandRow="1">
                <a:tableStyleId>{5C22544A-7EE6-4342-B048-85BDC9FD1C3A}</a:tableStyleId>
              </a:tblPr>
              <a:tblGrid>
                <a:gridCol w="5400600">
                  <a:extLst>
                    <a:ext uri="{9D8B030D-6E8A-4147-A177-3AD203B41FA5}">
                      <a16:colId xmlns:a16="http://schemas.microsoft.com/office/drawing/2014/main" val="1220209018"/>
                    </a:ext>
                  </a:extLst>
                </a:gridCol>
                <a:gridCol w="2160240">
                  <a:extLst>
                    <a:ext uri="{9D8B030D-6E8A-4147-A177-3AD203B41FA5}">
                      <a16:colId xmlns:a16="http://schemas.microsoft.com/office/drawing/2014/main" val="3784105469"/>
                    </a:ext>
                  </a:extLst>
                </a:gridCol>
              </a:tblGrid>
              <a:tr h="463490">
                <a:tc>
                  <a:txBody>
                    <a:bodyPr/>
                    <a:lstStyle/>
                    <a:p>
                      <a:pPr algn="ctr">
                        <a:spcAft>
                          <a:spcPts val="0"/>
                        </a:spcAft>
                      </a:pPr>
                      <a:r>
                        <a:rPr lang="fr-FR" sz="1200" dirty="0">
                          <a:effectLst/>
                          <a:latin typeface="Arial" panose="020B0604020202020204" pitchFamily="34" charset="0"/>
                          <a:cs typeface="Arial" panose="020B0604020202020204" pitchFamily="34" charset="0"/>
                        </a:rPr>
                        <a:t>Enseignements généraux et scientifiques</a:t>
                      </a:r>
                      <a:endParaRPr lang="fr-FR" sz="1200" dirty="0">
                        <a:effectLst/>
                        <a:latin typeface="Arial" panose="020B0604020202020204" pitchFamily="34" charset="0"/>
                        <a:ea typeface="Times New Roman" panose="02020603050405020304" pitchFamily="18" charset="0"/>
                        <a:cs typeface="Arial" panose="020B0604020202020204" pitchFamily="34" charset="0"/>
                      </a:endParaRPr>
                    </a:p>
                  </a:txBody>
                  <a:tcPr marL="42238" marR="42238" marT="0" marB="0" anchor="ctr">
                    <a:solidFill>
                      <a:schemeClr val="accent5">
                        <a:lumMod val="75000"/>
                      </a:schemeClr>
                    </a:solidFill>
                  </a:tcPr>
                </a:tc>
                <a:tc>
                  <a:txBody>
                    <a:bodyPr/>
                    <a:lstStyle/>
                    <a:p>
                      <a:pPr algn="ctr">
                        <a:spcAft>
                          <a:spcPts val="0"/>
                        </a:spcAft>
                      </a:pPr>
                      <a:r>
                        <a:rPr lang="fr-FR" sz="1200" dirty="0">
                          <a:effectLst/>
                          <a:latin typeface="Arial" panose="020B0604020202020204" pitchFamily="34" charset="0"/>
                          <a:cs typeface="Arial" panose="020B0604020202020204" pitchFamily="34" charset="0"/>
                        </a:rPr>
                        <a:t>Unités</a:t>
                      </a:r>
                      <a:endParaRPr lang="fr-FR" sz="1200" dirty="0">
                        <a:effectLst/>
                        <a:latin typeface="Arial" panose="020B0604020202020204" pitchFamily="34" charset="0"/>
                        <a:ea typeface="Times New Roman" panose="02020603050405020304" pitchFamily="18" charset="0"/>
                        <a:cs typeface="Arial" panose="020B0604020202020204" pitchFamily="34" charset="0"/>
                      </a:endParaRPr>
                    </a:p>
                  </a:txBody>
                  <a:tcPr marL="42238" marR="42238" marT="0" marB="0" anchor="ctr">
                    <a:solidFill>
                      <a:schemeClr val="accent5">
                        <a:lumMod val="75000"/>
                      </a:schemeClr>
                    </a:solidFill>
                  </a:tcPr>
                </a:tc>
                <a:extLst>
                  <a:ext uri="{0D108BD9-81ED-4DB2-BD59-A6C34878D82A}">
                    <a16:rowId xmlns:a16="http://schemas.microsoft.com/office/drawing/2014/main" val="747263651"/>
                  </a:ext>
                </a:extLst>
              </a:tr>
              <a:tr h="1095745">
                <a:tc>
                  <a:txBody>
                    <a:bodyPr/>
                    <a:lstStyle/>
                    <a:p>
                      <a:pPr algn="just">
                        <a:spcAft>
                          <a:spcPts val="0"/>
                        </a:spcAft>
                      </a:pPr>
                      <a:r>
                        <a:rPr lang="fr-FR" sz="1100" dirty="0">
                          <a:solidFill>
                            <a:schemeClr val="tx1"/>
                          </a:solidFill>
                          <a:effectLst/>
                          <a:latin typeface="Arial" panose="020B0604020202020204" pitchFamily="34" charset="0"/>
                          <a:cs typeface="Arial" panose="020B0604020202020204" pitchFamily="34" charset="0"/>
                        </a:rPr>
                        <a:t>Culture générale et expression.</a:t>
                      </a:r>
                    </a:p>
                    <a:p>
                      <a:pPr algn="just">
                        <a:spcAft>
                          <a:spcPts val="0"/>
                        </a:spcAft>
                      </a:pPr>
                      <a:r>
                        <a:rPr lang="fr-FR" sz="1000" dirty="0">
                          <a:effectLst/>
                          <a:latin typeface="Arial" panose="020B0604020202020204" pitchFamily="34" charset="0"/>
                          <a:cs typeface="Arial" panose="020B0604020202020204" pitchFamily="34" charset="0"/>
                        </a:rPr>
                        <a:t> Rendre compte d’une culture acquise en cours de formation.</a:t>
                      </a:r>
                    </a:p>
                    <a:p>
                      <a:pPr marL="342900" lvl="0" indent="-342900" algn="just">
                        <a:spcAft>
                          <a:spcPts val="0"/>
                        </a:spcAft>
                        <a:buFont typeface="Symbol" panose="05050102010706020507" pitchFamily="18" charset="2"/>
                        <a:buChar char=""/>
                      </a:pPr>
                      <a:r>
                        <a:rPr lang="fr-FR" sz="1000" dirty="0">
                          <a:effectLst/>
                          <a:latin typeface="Arial" panose="020B0604020202020204" pitchFamily="34" charset="0"/>
                          <a:cs typeface="Arial" panose="020B0604020202020204" pitchFamily="34" charset="0"/>
                        </a:rPr>
                        <a:t>Apprécier un message ou une situation.</a:t>
                      </a:r>
                    </a:p>
                    <a:p>
                      <a:pPr marL="342900" lvl="0" indent="-342900" algn="just">
                        <a:spcAft>
                          <a:spcPts val="0"/>
                        </a:spcAft>
                        <a:buFont typeface="Symbol" panose="05050102010706020507" pitchFamily="18" charset="2"/>
                        <a:buChar char=""/>
                      </a:pPr>
                      <a:r>
                        <a:rPr lang="fr-FR" sz="1000" dirty="0">
                          <a:effectLst/>
                          <a:latin typeface="Arial" panose="020B0604020202020204" pitchFamily="34" charset="0"/>
                          <a:cs typeface="Arial" panose="020B0604020202020204" pitchFamily="34" charset="0"/>
                        </a:rPr>
                        <a:t>Communiquer par écrit ou oralement.</a:t>
                      </a:r>
                    </a:p>
                    <a:p>
                      <a:pPr marL="342900" lvl="0" indent="-342900" algn="just">
                        <a:spcAft>
                          <a:spcPts val="0"/>
                        </a:spcAft>
                        <a:buFont typeface="Symbol" panose="05050102010706020507" pitchFamily="18" charset="2"/>
                        <a:buChar char=""/>
                      </a:pPr>
                      <a:r>
                        <a:rPr lang="fr-FR" sz="1000" dirty="0">
                          <a:effectLst/>
                          <a:latin typeface="Arial" panose="020B0604020202020204" pitchFamily="34" charset="0"/>
                          <a:cs typeface="Arial" panose="020B0604020202020204" pitchFamily="34" charset="0"/>
                        </a:rPr>
                        <a:t>Appréhender un message.</a:t>
                      </a:r>
                    </a:p>
                    <a:p>
                      <a:pPr marL="342900" lvl="0" indent="-342900" algn="just">
                        <a:spcAft>
                          <a:spcPts val="0"/>
                        </a:spcAft>
                        <a:buFont typeface="Symbol" panose="05050102010706020507" pitchFamily="18" charset="2"/>
                        <a:buChar char=""/>
                      </a:pPr>
                      <a:r>
                        <a:rPr lang="fr-FR" sz="1000" dirty="0">
                          <a:effectLst/>
                          <a:latin typeface="Arial" panose="020B0604020202020204" pitchFamily="34" charset="0"/>
                          <a:cs typeface="Arial" panose="020B0604020202020204" pitchFamily="34" charset="0"/>
                        </a:rPr>
                        <a:t>Réaliser un message.</a:t>
                      </a:r>
                      <a:endParaRPr lang="fr-FR" sz="1000" dirty="0">
                        <a:effectLst/>
                        <a:latin typeface="Arial" panose="020B0604020202020204" pitchFamily="34" charset="0"/>
                        <a:ea typeface="Times New Roman" panose="02020603050405020304" pitchFamily="18" charset="0"/>
                        <a:cs typeface="Arial" panose="020B0604020202020204" pitchFamily="34" charset="0"/>
                      </a:endParaRPr>
                    </a:p>
                  </a:txBody>
                  <a:tcPr marL="42238" marR="42238" marT="0" marB="0"/>
                </a:tc>
                <a:tc>
                  <a:txBody>
                    <a:bodyPr/>
                    <a:lstStyle/>
                    <a:p>
                      <a:pPr algn="ctr">
                        <a:spcAft>
                          <a:spcPts val="0"/>
                        </a:spcAft>
                      </a:pPr>
                      <a:r>
                        <a:rPr lang="fr-FR" sz="1000" b="1" dirty="0">
                          <a:effectLst/>
                          <a:latin typeface="Arial" panose="020B0604020202020204" pitchFamily="34" charset="0"/>
                          <a:cs typeface="Arial" panose="020B0604020202020204" pitchFamily="34" charset="0"/>
                        </a:rPr>
                        <a:t>U1</a:t>
                      </a:r>
                    </a:p>
                    <a:p>
                      <a:pPr algn="ctr">
                        <a:spcAft>
                          <a:spcPts val="0"/>
                        </a:spcAft>
                      </a:pPr>
                      <a:r>
                        <a:rPr lang="fr-FR" sz="1000" dirty="0">
                          <a:effectLst/>
                          <a:latin typeface="Arial" panose="020B0604020202020204" pitchFamily="34" charset="0"/>
                          <a:cs typeface="Arial" panose="020B0604020202020204" pitchFamily="34" charset="0"/>
                        </a:rPr>
                        <a:t> </a:t>
                      </a:r>
                    </a:p>
                    <a:p>
                      <a:pPr algn="ctr">
                        <a:spcAft>
                          <a:spcPts val="0"/>
                        </a:spcAft>
                      </a:pPr>
                      <a:r>
                        <a:rPr lang="fr-FR" sz="1000" b="1" dirty="0">
                          <a:effectLst/>
                          <a:latin typeface="Arial" panose="020B0604020202020204" pitchFamily="34" charset="0"/>
                          <a:cs typeface="Arial" panose="020B0604020202020204" pitchFamily="34" charset="0"/>
                        </a:rPr>
                        <a:t>Culture générale et expression</a:t>
                      </a:r>
                    </a:p>
                    <a:p>
                      <a:pPr algn="ctr">
                        <a:spcAft>
                          <a:spcPts val="0"/>
                        </a:spcAft>
                      </a:pPr>
                      <a:endParaRPr lang="fr-FR" sz="1000" dirty="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fr-FR" sz="1000" b="0" i="1" dirty="0">
                          <a:effectLst/>
                          <a:latin typeface="Arial" panose="020B0604020202020204" pitchFamily="34" charset="0"/>
                          <a:ea typeface="Times New Roman" panose="02020603050405020304" pitchFamily="18" charset="0"/>
                          <a:cs typeface="Arial" panose="020B0604020202020204" pitchFamily="34" charset="0"/>
                        </a:rPr>
                        <a:t>Épreuve écrite de 4 heures</a:t>
                      </a:r>
                    </a:p>
                  </a:txBody>
                  <a:tcPr marL="42238" marR="42238" marT="0" marB="0" anchor="ctr"/>
                </a:tc>
                <a:extLst>
                  <a:ext uri="{0D108BD9-81ED-4DB2-BD59-A6C34878D82A}">
                    <a16:rowId xmlns:a16="http://schemas.microsoft.com/office/drawing/2014/main" val="1854379029"/>
                  </a:ext>
                </a:extLst>
              </a:tr>
              <a:tr h="1095745">
                <a:tc>
                  <a:txBody>
                    <a:bodyPr/>
                    <a:lstStyle/>
                    <a:p>
                      <a:pPr algn="just">
                        <a:spcAft>
                          <a:spcPts val="0"/>
                        </a:spcAft>
                      </a:pPr>
                      <a:r>
                        <a:rPr lang="fr-FR" sz="1100" dirty="0">
                          <a:solidFill>
                            <a:schemeClr val="tx1"/>
                          </a:solidFill>
                          <a:effectLst/>
                          <a:latin typeface="Arial" panose="020B0604020202020204" pitchFamily="34" charset="0"/>
                          <a:cs typeface="Arial" panose="020B0604020202020204" pitchFamily="34" charset="0"/>
                        </a:rPr>
                        <a:t>Langue vivante étrangère 1 : anglais.</a:t>
                      </a:r>
                    </a:p>
                    <a:p>
                      <a:pPr algn="just">
                        <a:spcAft>
                          <a:spcPts val="0"/>
                        </a:spcAft>
                      </a:pPr>
                      <a:r>
                        <a:rPr lang="fr-FR" sz="1000" dirty="0">
                          <a:effectLst/>
                          <a:latin typeface="Arial" panose="020B0604020202020204" pitchFamily="34" charset="0"/>
                          <a:cs typeface="Arial" panose="020B0604020202020204" pitchFamily="34" charset="0"/>
                        </a:rPr>
                        <a:t> </a:t>
                      </a:r>
                    </a:p>
                    <a:p>
                      <a:pPr algn="just">
                        <a:spcAft>
                          <a:spcPts val="0"/>
                        </a:spcAft>
                      </a:pPr>
                      <a:r>
                        <a:rPr lang="fr-FR" sz="1000" dirty="0">
                          <a:effectLst/>
                          <a:latin typeface="Arial" panose="020B0604020202020204" pitchFamily="34" charset="0"/>
                          <a:cs typeface="Arial" panose="020B0604020202020204" pitchFamily="34" charset="0"/>
                        </a:rPr>
                        <a:t>Niveau B2 du CECRL pour les activités langagières suivantes : </a:t>
                      </a:r>
                    </a:p>
                    <a:p>
                      <a:pPr algn="just">
                        <a:spcAft>
                          <a:spcPts val="0"/>
                        </a:spcAft>
                      </a:pPr>
                      <a:r>
                        <a:rPr lang="fr-FR" sz="1000" dirty="0">
                          <a:effectLst/>
                          <a:latin typeface="Arial" panose="020B0604020202020204" pitchFamily="34" charset="0"/>
                          <a:cs typeface="Arial" panose="020B0604020202020204" pitchFamily="34" charset="0"/>
                        </a:rPr>
                        <a:t> </a:t>
                      </a:r>
                    </a:p>
                    <a:p>
                      <a:pPr marL="342900" lvl="0" indent="-342900" algn="just">
                        <a:spcAft>
                          <a:spcPts val="0"/>
                        </a:spcAft>
                        <a:buFont typeface="Symbol" panose="05050102010706020507" pitchFamily="18" charset="2"/>
                        <a:buChar char=""/>
                      </a:pPr>
                      <a:r>
                        <a:rPr lang="fr-FR" sz="1000" dirty="0">
                          <a:effectLst/>
                          <a:latin typeface="Arial" panose="020B0604020202020204" pitchFamily="34" charset="0"/>
                          <a:cs typeface="Arial" panose="020B0604020202020204" pitchFamily="34" charset="0"/>
                        </a:rPr>
                        <a:t>Compréhension et production à l’écrit (comprendre, produire, interagir).</a:t>
                      </a:r>
                    </a:p>
                    <a:p>
                      <a:pPr marL="342900" lvl="0" indent="-342900" algn="just">
                        <a:spcAft>
                          <a:spcPts val="0"/>
                        </a:spcAft>
                        <a:buFont typeface="Symbol" panose="05050102010706020507" pitchFamily="18" charset="2"/>
                        <a:buChar char=""/>
                      </a:pPr>
                      <a:r>
                        <a:rPr lang="fr-FR" sz="1000" dirty="0">
                          <a:effectLst/>
                          <a:latin typeface="Arial" panose="020B0604020202020204" pitchFamily="34" charset="0"/>
                          <a:cs typeface="Arial" panose="020B0604020202020204" pitchFamily="34" charset="0"/>
                        </a:rPr>
                        <a:t>Production et interaction orales (comprendre, produire, dialoguer).</a:t>
                      </a:r>
                      <a:endParaRPr lang="fr-FR" sz="1000" dirty="0">
                        <a:effectLst/>
                        <a:latin typeface="Arial" panose="020B0604020202020204" pitchFamily="34" charset="0"/>
                        <a:ea typeface="Times New Roman" panose="02020603050405020304" pitchFamily="18" charset="0"/>
                        <a:cs typeface="Arial" panose="020B0604020202020204" pitchFamily="34" charset="0"/>
                      </a:endParaRPr>
                    </a:p>
                  </a:txBody>
                  <a:tcPr marL="42238" marR="42238" marT="0" marB="0"/>
                </a:tc>
                <a:tc>
                  <a:txBody>
                    <a:bodyPr/>
                    <a:lstStyle/>
                    <a:p>
                      <a:pPr algn="ctr">
                        <a:spcAft>
                          <a:spcPts val="0"/>
                        </a:spcAft>
                      </a:pPr>
                      <a:r>
                        <a:rPr lang="fr-FR" sz="1000" b="1" dirty="0">
                          <a:effectLst/>
                          <a:latin typeface="Arial" panose="020B0604020202020204" pitchFamily="34" charset="0"/>
                          <a:cs typeface="Arial" panose="020B0604020202020204" pitchFamily="34" charset="0"/>
                        </a:rPr>
                        <a:t>U2</a:t>
                      </a:r>
                    </a:p>
                    <a:p>
                      <a:pPr algn="ctr">
                        <a:spcAft>
                          <a:spcPts val="0"/>
                        </a:spcAft>
                      </a:pPr>
                      <a:r>
                        <a:rPr lang="fr-FR" sz="1000" dirty="0">
                          <a:effectLst/>
                          <a:latin typeface="Arial" panose="020B0604020202020204" pitchFamily="34" charset="0"/>
                          <a:cs typeface="Arial" panose="020B0604020202020204" pitchFamily="34" charset="0"/>
                        </a:rPr>
                        <a:t> </a:t>
                      </a:r>
                    </a:p>
                    <a:p>
                      <a:pPr algn="ctr">
                        <a:spcAft>
                          <a:spcPts val="0"/>
                        </a:spcAft>
                      </a:pPr>
                      <a:r>
                        <a:rPr lang="fr-FR" sz="1000" b="1" dirty="0">
                          <a:effectLst/>
                          <a:latin typeface="Arial" panose="020B0604020202020204" pitchFamily="34" charset="0"/>
                          <a:cs typeface="Arial" panose="020B0604020202020204" pitchFamily="34" charset="0"/>
                        </a:rPr>
                        <a:t>Expression et communication en langue anglaise</a:t>
                      </a:r>
                    </a:p>
                    <a:p>
                      <a:pPr algn="ctr">
                        <a:spcAft>
                          <a:spcPts val="0"/>
                        </a:spcAft>
                      </a:pPr>
                      <a:endParaRPr lang="fr-FR" sz="1000" dirty="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fr-FR" sz="1000" b="0" i="1" dirty="0">
                          <a:effectLst/>
                          <a:latin typeface="Arial" panose="020B0604020202020204" pitchFamily="34" charset="0"/>
                          <a:ea typeface="Times New Roman" panose="02020603050405020304" pitchFamily="18" charset="0"/>
                          <a:cs typeface="Arial" panose="020B0604020202020204" pitchFamily="34" charset="0"/>
                        </a:rPr>
                        <a:t>CCF,</a:t>
                      </a:r>
                      <a:r>
                        <a:rPr lang="fr-FR" sz="1000" b="0" i="1" baseline="0" dirty="0">
                          <a:effectLst/>
                          <a:latin typeface="Arial" panose="020B0604020202020204" pitchFamily="34" charset="0"/>
                          <a:ea typeface="Times New Roman" panose="02020603050405020304" pitchFamily="18" charset="0"/>
                          <a:cs typeface="Arial" panose="020B0604020202020204" pitchFamily="34" charset="0"/>
                        </a:rPr>
                        <a:t> 2 situations en seconde année</a:t>
                      </a:r>
                      <a:endParaRPr lang="fr-FR" sz="1000" b="0" i="1" dirty="0">
                        <a:effectLst/>
                        <a:latin typeface="Arial" panose="020B0604020202020204" pitchFamily="34" charset="0"/>
                        <a:ea typeface="Times New Roman" panose="02020603050405020304" pitchFamily="18" charset="0"/>
                        <a:cs typeface="Arial" panose="020B0604020202020204" pitchFamily="34" charset="0"/>
                      </a:endParaRPr>
                    </a:p>
                  </a:txBody>
                  <a:tcPr marL="42238" marR="42238" marT="0" marB="0" anchor="ctr"/>
                </a:tc>
                <a:extLst>
                  <a:ext uri="{0D108BD9-81ED-4DB2-BD59-A6C34878D82A}">
                    <a16:rowId xmlns:a16="http://schemas.microsoft.com/office/drawing/2014/main" val="2788531345"/>
                  </a:ext>
                </a:extLst>
              </a:tr>
              <a:tr h="939210">
                <a:tc>
                  <a:txBody>
                    <a:bodyPr/>
                    <a:lstStyle/>
                    <a:p>
                      <a:pPr algn="just">
                        <a:spcAft>
                          <a:spcPts val="0"/>
                        </a:spcAft>
                      </a:pPr>
                      <a:r>
                        <a:rPr lang="fr-FR" sz="1200" dirty="0">
                          <a:solidFill>
                            <a:schemeClr val="tx1"/>
                          </a:solidFill>
                          <a:effectLst/>
                          <a:latin typeface="Arial" panose="020B0604020202020204" pitchFamily="34" charset="0"/>
                          <a:cs typeface="Arial" panose="020B0604020202020204" pitchFamily="34" charset="0"/>
                        </a:rPr>
                        <a:t>Mathématiques.</a:t>
                      </a:r>
                      <a:r>
                        <a:rPr lang="fr-FR" sz="1050" dirty="0">
                          <a:effectLst/>
                          <a:latin typeface="Arial" panose="020B0604020202020204" pitchFamily="34" charset="0"/>
                          <a:cs typeface="Arial" panose="020B0604020202020204" pitchFamily="34" charset="0"/>
                        </a:rPr>
                        <a:t> </a:t>
                      </a:r>
                    </a:p>
                    <a:p>
                      <a:pPr marL="342900" lvl="0" indent="-342900" algn="just">
                        <a:spcAft>
                          <a:spcPts val="0"/>
                        </a:spcAft>
                        <a:buFont typeface="Symbol" panose="05050102010706020507" pitchFamily="18" charset="2"/>
                        <a:buChar char=""/>
                      </a:pPr>
                      <a:r>
                        <a:rPr lang="fr-FR" sz="1050" dirty="0">
                          <a:effectLst/>
                          <a:latin typeface="Arial" panose="020B0604020202020204" pitchFamily="34" charset="0"/>
                          <a:cs typeface="Arial" panose="020B0604020202020204" pitchFamily="34" charset="0"/>
                        </a:rPr>
                        <a:t>Maîtrise des opérations algébriques et algorithmiques de base.</a:t>
                      </a:r>
                    </a:p>
                    <a:p>
                      <a:pPr marL="342900" lvl="0" indent="-342900" algn="just">
                        <a:spcAft>
                          <a:spcPts val="0"/>
                        </a:spcAft>
                        <a:buFont typeface="Symbol" panose="05050102010706020507" pitchFamily="18" charset="2"/>
                        <a:buChar char=""/>
                      </a:pPr>
                      <a:r>
                        <a:rPr lang="fr-FR" sz="1050" dirty="0">
                          <a:effectLst/>
                          <a:latin typeface="Arial" panose="020B0604020202020204" pitchFamily="34" charset="0"/>
                          <a:cs typeface="Arial" panose="020B0604020202020204" pitchFamily="34" charset="0"/>
                        </a:rPr>
                        <a:t>Aisance à se repérer, à mesurer, à configurer.</a:t>
                      </a:r>
                    </a:p>
                    <a:p>
                      <a:pPr marL="342900" lvl="0" indent="-342900" algn="just">
                        <a:spcAft>
                          <a:spcPts val="0"/>
                        </a:spcAft>
                        <a:buFont typeface="Symbol" panose="05050102010706020507" pitchFamily="18" charset="2"/>
                        <a:buChar char=""/>
                      </a:pPr>
                      <a:r>
                        <a:rPr lang="fr-FR" sz="1050" dirty="0">
                          <a:effectLst/>
                          <a:latin typeface="Arial" panose="020B0604020202020204" pitchFamily="34" charset="0"/>
                          <a:cs typeface="Arial" panose="020B0604020202020204" pitchFamily="34" charset="0"/>
                        </a:rPr>
                        <a:t>Étude de phénomènes continus.</a:t>
                      </a:r>
                    </a:p>
                    <a:p>
                      <a:pPr marL="342900" lvl="0" indent="-342900" algn="just">
                        <a:spcAft>
                          <a:spcPts val="0"/>
                        </a:spcAft>
                        <a:buFont typeface="Symbol" panose="05050102010706020507" pitchFamily="18" charset="2"/>
                        <a:buChar char=""/>
                      </a:pPr>
                      <a:r>
                        <a:rPr lang="fr-FR" sz="1050" dirty="0">
                          <a:effectLst/>
                          <a:latin typeface="Arial" panose="020B0604020202020204" pitchFamily="34" charset="0"/>
                          <a:cs typeface="Arial" panose="020B0604020202020204" pitchFamily="34" charset="0"/>
                        </a:rPr>
                        <a:t>Connaissance de quelques méthodes statistiques.</a:t>
                      </a:r>
                      <a:endParaRPr lang="fr-FR" sz="1050" dirty="0">
                        <a:effectLst/>
                        <a:latin typeface="Arial" panose="020B0604020202020204" pitchFamily="34" charset="0"/>
                        <a:ea typeface="Times New Roman" panose="02020603050405020304" pitchFamily="18" charset="0"/>
                        <a:cs typeface="Arial" panose="020B0604020202020204" pitchFamily="34" charset="0"/>
                      </a:endParaRPr>
                    </a:p>
                  </a:txBody>
                  <a:tcPr marL="42238" marR="42238" marT="0" marB="0"/>
                </a:tc>
                <a:tc>
                  <a:txBody>
                    <a:bodyPr/>
                    <a:lstStyle/>
                    <a:p>
                      <a:pPr algn="ctr">
                        <a:spcAft>
                          <a:spcPts val="0"/>
                        </a:spcAft>
                      </a:pPr>
                      <a:r>
                        <a:rPr lang="fr-FR" sz="1000" b="1" dirty="0">
                          <a:effectLst/>
                          <a:latin typeface="Arial" panose="020B0604020202020204" pitchFamily="34" charset="0"/>
                          <a:cs typeface="Arial" panose="020B0604020202020204" pitchFamily="34" charset="0"/>
                        </a:rPr>
                        <a:t>U31</a:t>
                      </a:r>
                    </a:p>
                    <a:p>
                      <a:pPr algn="ctr">
                        <a:spcAft>
                          <a:spcPts val="0"/>
                        </a:spcAft>
                      </a:pPr>
                      <a:r>
                        <a:rPr lang="fr-FR" sz="1000" dirty="0">
                          <a:effectLst/>
                          <a:latin typeface="Arial" panose="020B0604020202020204" pitchFamily="34" charset="0"/>
                          <a:cs typeface="Arial" panose="020B0604020202020204" pitchFamily="34" charset="0"/>
                        </a:rPr>
                        <a:t> </a:t>
                      </a:r>
                    </a:p>
                    <a:p>
                      <a:pPr algn="ctr">
                        <a:spcAft>
                          <a:spcPts val="0"/>
                        </a:spcAft>
                      </a:pPr>
                      <a:r>
                        <a:rPr lang="fr-FR" sz="1000" b="1" dirty="0">
                          <a:effectLst/>
                          <a:latin typeface="Arial" panose="020B0604020202020204" pitchFamily="34" charset="0"/>
                          <a:cs typeface="Arial" panose="020B0604020202020204" pitchFamily="34" charset="0"/>
                        </a:rPr>
                        <a:t>Mathématiques</a:t>
                      </a:r>
                    </a:p>
                    <a:p>
                      <a:pPr algn="ctr">
                        <a:spcAft>
                          <a:spcPts val="0"/>
                        </a:spcAft>
                      </a:pPr>
                      <a:endParaRPr lang="fr-FR" sz="1000" b="1" i="1" dirty="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fr-FR" sz="1000" b="0" i="1" dirty="0">
                          <a:effectLst/>
                          <a:latin typeface="Arial" panose="020B0604020202020204" pitchFamily="34" charset="0"/>
                          <a:ea typeface="Times New Roman" panose="02020603050405020304" pitchFamily="18" charset="0"/>
                          <a:cs typeface="Arial" panose="020B0604020202020204" pitchFamily="34" charset="0"/>
                        </a:rPr>
                        <a:t>CCF, 2 situations, en première et seconde année</a:t>
                      </a:r>
                    </a:p>
                  </a:txBody>
                  <a:tcPr marL="42238" marR="42238" marT="0" marB="0" anchor="ctr"/>
                </a:tc>
                <a:extLst>
                  <a:ext uri="{0D108BD9-81ED-4DB2-BD59-A6C34878D82A}">
                    <a16:rowId xmlns:a16="http://schemas.microsoft.com/office/drawing/2014/main" val="3381068819"/>
                  </a:ext>
                </a:extLst>
              </a:tr>
              <a:tr h="1878419">
                <a:tc>
                  <a:txBody>
                    <a:bodyPr/>
                    <a:lstStyle/>
                    <a:p>
                      <a:pPr>
                        <a:spcAft>
                          <a:spcPts val="0"/>
                        </a:spcAft>
                      </a:pPr>
                      <a:r>
                        <a:rPr lang="fr-FR" sz="1100" dirty="0">
                          <a:solidFill>
                            <a:schemeClr val="tx1"/>
                          </a:solidFill>
                          <a:effectLst/>
                          <a:latin typeface="Arial" panose="020B0604020202020204" pitchFamily="34" charset="0"/>
                          <a:cs typeface="Arial" panose="020B0604020202020204" pitchFamily="34" charset="0"/>
                        </a:rPr>
                        <a:t>Physique et chimie.</a:t>
                      </a:r>
                      <a:r>
                        <a:rPr lang="fr-FR" sz="1050" dirty="0">
                          <a:effectLst/>
                          <a:latin typeface="Arial" panose="020B0604020202020204" pitchFamily="34" charset="0"/>
                          <a:cs typeface="Arial" panose="020B0604020202020204" pitchFamily="34" charset="0"/>
                        </a:rPr>
                        <a:t> </a:t>
                      </a:r>
                    </a:p>
                    <a:p>
                      <a:pPr algn="just">
                        <a:spcAft>
                          <a:spcPts val="0"/>
                        </a:spcAft>
                      </a:pPr>
                      <a:r>
                        <a:rPr lang="fr-FR" sz="1050" dirty="0">
                          <a:effectLst/>
                          <a:latin typeface="Arial" panose="020B0604020202020204" pitchFamily="34" charset="0"/>
                          <a:cs typeface="Arial" panose="020B0604020202020204" pitchFamily="34" charset="0"/>
                        </a:rPr>
                        <a:t>Compétences de la démarche scientifique mobilisées en physique chimie : </a:t>
                      </a:r>
                    </a:p>
                    <a:p>
                      <a:pPr marL="342900" lvl="0" indent="-342900" algn="just">
                        <a:spcAft>
                          <a:spcPts val="0"/>
                        </a:spcAft>
                        <a:buFont typeface="Symbol" panose="05050102010706020507" pitchFamily="18" charset="2"/>
                        <a:buChar char=""/>
                      </a:pPr>
                      <a:r>
                        <a:rPr lang="fr-FR" sz="1050" dirty="0">
                          <a:effectLst/>
                          <a:latin typeface="Arial" panose="020B0604020202020204" pitchFamily="34" charset="0"/>
                          <a:cs typeface="Arial" panose="020B0604020202020204" pitchFamily="34" charset="0"/>
                        </a:rPr>
                        <a:t>S'approprier : Rechercher, extraire et organiser l’information.</a:t>
                      </a:r>
                    </a:p>
                    <a:p>
                      <a:pPr marL="342900" lvl="0" indent="-342900" algn="just">
                        <a:spcAft>
                          <a:spcPts val="0"/>
                        </a:spcAft>
                        <a:buFont typeface="Symbol" panose="05050102010706020507" pitchFamily="18" charset="2"/>
                        <a:buChar char=""/>
                      </a:pPr>
                      <a:r>
                        <a:rPr lang="fr-FR" sz="1050" dirty="0">
                          <a:effectLst/>
                          <a:latin typeface="Arial" panose="020B0604020202020204" pitchFamily="34" charset="0"/>
                          <a:cs typeface="Arial" panose="020B0604020202020204" pitchFamily="34" charset="0"/>
                        </a:rPr>
                        <a:t>Analyser / Raisonner : Émettre des conjectures, formuler des hypothèses. Proposer, choisir une méthode de résolution ou un protocole expérimental.</a:t>
                      </a:r>
                    </a:p>
                    <a:p>
                      <a:pPr marL="342900" lvl="0" indent="-342900" algn="just">
                        <a:spcAft>
                          <a:spcPts val="0"/>
                        </a:spcAft>
                        <a:buFont typeface="Symbol" panose="05050102010706020507" pitchFamily="18" charset="2"/>
                        <a:buChar char=""/>
                      </a:pPr>
                      <a:r>
                        <a:rPr lang="fr-FR" sz="1050" dirty="0">
                          <a:effectLst/>
                          <a:latin typeface="Arial" panose="020B0604020202020204" pitchFamily="34" charset="0"/>
                          <a:cs typeface="Arial" panose="020B0604020202020204" pitchFamily="34" charset="0"/>
                        </a:rPr>
                        <a:t>Réaliser : Mettre en œuvre une méthode de résolution, un protocole expérimental. Utiliser un modèle, représenter, calculer, faire une simulation.</a:t>
                      </a:r>
                    </a:p>
                    <a:p>
                      <a:pPr marL="342900" lvl="0" indent="-342900" algn="just">
                        <a:spcAft>
                          <a:spcPts val="0"/>
                        </a:spcAft>
                        <a:buFont typeface="Symbol" panose="05050102010706020507" pitchFamily="18" charset="2"/>
                        <a:buChar char=""/>
                      </a:pPr>
                      <a:r>
                        <a:rPr lang="fr-FR" sz="1050" dirty="0">
                          <a:effectLst/>
                          <a:latin typeface="Arial" panose="020B0604020202020204" pitchFamily="34" charset="0"/>
                          <a:cs typeface="Arial" panose="020B0604020202020204" pitchFamily="34" charset="0"/>
                        </a:rPr>
                        <a:t>Valider : Commenter un résultat, argumenter. Contrôler la vraisemblance d’une conjecture, de la valeur d'une mesure. Valider une hypothèse.</a:t>
                      </a:r>
                    </a:p>
                    <a:p>
                      <a:pPr marL="342900" lvl="0" indent="-342900" algn="just">
                        <a:spcAft>
                          <a:spcPts val="0"/>
                        </a:spcAft>
                        <a:buFont typeface="Symbol" panose="05050102010706020507" pitchFamily="18" charset="2"/>
                        <a:buChar char=""/>
                      </a:pPr>
                      <a:r>
                        <a:rPr lang="fr-FR" sz="1050" dirty="0">
                          <a:effectLst/>
                          <a:latin typeface="Arial" panose="020B0604020202020204" pitchFamily="34" charset="0"/>
                          <a:cs typeface="Arial" panose="020B0604020202020204" pitchFamily="34" charset="0"/>
                        </a:rPr>
                        <a:t>Communiquer : Rendre compte d'une démarche, d'un résultat, à l'oral ou à l'écrit à l'aide d'outils et d'un langage approprié. Expliquer une démarche.</a:t>
                      </a:r>
                      <a:endParaRPr lang="fr-FR" sz="1050" dirty="0">
                        <a:effectLst/>
                        <a:latin typeface="Arial" panose="020B0604020202020204" pitchFamily="34" charset="0"/>
                        <a:ea typeface="Times New Roman" panose="02020603050405020304" pitchFamily="18" charset="0"/>
                        <a:cs typeface="Arial" panose="020B0604020202020204" pitchFamily="34" charset="0"/>
                      </a:endParaRPr>
                    </a:p>
                  </a:txBody>
                  <a:tcPr marL="42238" marR="42238" marT="0" marB="0"/>
                </a:tc>
                <a:tc>
                  <a:txBody>
                    <a:bodyPr/>
                    <a:lstStyle/>
                    <a:p>
                      <a:pPr algn="ctr">
                        <a:spcAft>
                          <a:spcPts val="0"/>
                        </a:spcAft>
                      </a:pPr>
                      <a:r>
                        <a:rPr lang="fr-FR" sz="1000" b="1" dirty="0">
                          <a:effectLst/>
                          <a:latin typeface="Arial" panose="020B0604020202020204" pitchFamily="34" charset="0"/>
                          <a:cs typeface="Arial" panose="020B0604020202020204" pitchFamily="34" charset="0"/>
                        </a:rPr>
                        <a:t>U32</a:t>
                      </a:r>
                    </a:p>
                    <a:p>
                      <a:pPr algn="ctr">
                        <a:spcAft>
                          <a:spcPts val="0"/>
                        </a:spcAft>
                      </a:pPr>
                      <a:r>
                        <a:rPr lang="fr-FR" sz="1000" dirty="0">
                          <a:effectLst/>
                          <a:latin typeface="Arial" panose="020B0604020202020204" pitchFamily="34" charset="0"/>
                          <a:cs typeface="Arial" panose="020B0604020202020204" pitchFamily="34" charset="0"/>
                        </a:rPr>
                        <a:t> </a:t>
                      </a:r>
                    </a:p>
                    <a:p>
                      <a:pPr algn="ctr">
                        <a:spcAft>
                          <a:spcPts val="0"/>
                        </a:spcAft>
                      </a:pPr>
                      <a:r>
                        <a:rPr lang="fr-FR" sz="1000" b="1" dirty="0">
                          <a:effectLst/>
                          <a:latin typeface="Arial" panose="020B0604020202020204" pitchFamily="34" charset="0"/>
                          <a:cs typeface="Arial" panose="020B0604020202020204" pitchFamily="34" charset="0"/>
                        </a:rPr>
                        <a:t>Physique et chimie</a:t>
                      </a:r>
                    </a:p>
                    <a:p>
                      <a:pPr algn="ctr">
                        <a:spcAft>
                          <a:spcPts val="0"/>
                        </a:spcAft>
                      </a:pPr>
                      <a:endParaRPr lang="fr-FR" sz="1000" dirty="0">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r>
                        <a:rPr lang="fr-FR" sz="1000" b="0" i="1" dirty="0">
                          <a:effectLst/>
                          <a:latin typeface="Arial" panose="020B0604020202020204" pitchFamily="34" charset="0"/>
                          <a:ea typeface="Times New Roman" panose="02020603050405020304" pitchFamily="18" charset="0"/>
                          <a:cs typeface="Arial" panose="020B0604020202020204" pitchFamily="34" charset="0"/>
                        </a:rPr>
                        <a:t>CCF, 2 situations, en première et seconde année</a:t>
                      </a:r>
                    </a:p>
                    <a:p>
                      <a:pPr algn="ctr">
                        <a:spcAft>
                          <a:spcPts val="0"/>
                        </a:spcAft>
                      </a:pPr>
                      <a:endParaRPr lang="fr-FR" sz="1000" dirty="0">
                        <a:effectLst/>
                        <a:latin typeface="Arial" panose="020B0604020202020204" pitchFamily="34" charset="0"/>
                        <a:ea typeface="Times New Roman" panose="02020603050405020304" pitchFamily="18" charset="0"/>
                        <a:cs typeface="Arial" panose="020B0604020202020204" pitchFamily="34" charset="0"/>
                      </a:endParaRPr>
                    </a:p>
                  </a:txBody>
                  <a:tcPr marL="42238" marR="42238" marT="0" marB="0" anchor="ctr"/>
                </a:tc>
                <a:extLst>
                  <a:ext uri="{0D108BD9-81ED-4DB2-BD59-A6C34878D82A}">
                    <a16:rowId xmlns:a16="http://schemas.microsoft.com/office/drawing/2014/main" val="3240974169"/>
                  </a:ext>
                </a:extLst>
              </a:tr>
            </a:tbl>
          </a:graphicData>
        </a:graphic>
      </p:graphicFrame>
      <p:sp>
        <p:nvSpPr>
          <p:cNvPr id="7" name="ZoneTexte 6"/>
          <p:cNvSpPr txBox="1"/>
          <p:nvPr/>
        </p:nvSpPr>
        <p:spPr>
          <a:xfrm>
            <a:off x="1619672" y="142852"/>
            <a:ext cx="7310046" cy="276999"/>
          </a:xfrm>
          <a:prstGeom prst="rect">
            <a:avLst/>
          </a:prstGeom>
          <a:noFill/>
        </p:spPr>
        <p:txBody>
          <a:bodyPr wrap="square" rtlCol="0">
            <a:spAutoFit/>
          </a:bodyPr>
          <a:lstStyle/>
          <a:p>
            <a:pPr defTabSz="1020763">
              <a:tabLst>
                <a:tab pos="5021263" algn="l"/>
              </a:tabLst>
            </a:pPr>
            <a:r>
              <a:rPr lang="fr-FR" sz="1200" b="1" i="1" dirty="0">
                <a:solidFill>
                  <a:schemeClr val="accent5">
                    <a:lumMod val="75000"/>
                  </a:schemeClr>
                </a:solidFill>
                <a:latin typeface="Arial" pitchFamily="34" charset="0"/>
                <a:cs typeface="Arial" pitchFamily="34" charset="0"/>
              </a:rPr>
              <a:t>Séminaire national BTS MEC 17 mars 2021		Lycée La Martinière - Lyon</a:t>
            </a:r>
          </a:p>
        </p:txBody>
      </p:sp>
      <p:cxnSp>
        <p:nvCxnSpPr>
          <p:cNvPr id="9" name="Connecteur droit 8"/>
          <p:cNvCxnSpPr/>
          <p:nvPr/>
        </p:nvCxnSpPr>
        <p:spPr>
          <a:xfrm>
            <a:off x="1547664" y="419851"/>
            <a:ext cx="7310616" cy="0"/>
          </a:xfrm>
          <a:prstGeom prst="line">
            <a:avLst/>
          </a:prstGeom>
          <a:ln w="3492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0358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231631" y="643898"/>
            <a:ext cx="8643998" cy="400110"/>
          </a:xfrm>
          <a:prstGeom prst="rect">
            <a:avLst/>
          </a:prstGeom>
          <a:ln>
            <a:noFill/>
          </a:ln>
        </p:spPr>
        <p:txBody>
          <a:bodyPr wrap="square">
            <a:spAutoFit/>
          </a:bodyPr>
          <a:lstStyle/>
          <a:p>
            <a:pPr algn="r"/>
            <a:r>
              <a:rPr lang="fr-FR" sz="2000" b="1" i="1" dirty="0">
                <a:latin typeface="Arial" pitchFamily="34" charset="0"/>
                <a:cs typeface="Arial" pitchFamily="34" charset="0"/>
              </a:rPr>
              <a:t>Synthèse : Activités – Compétences - Unités</a:t>
            </a:r>
            <a:endParaRPr lang="fr-FR" sz="2000" i="1" dirty="0">
              <a:latin typeface="Arial" pitchFamily="34" charset="0"/>
              <a:cs typeface="Arial" pitchFamily="34" charset="0"/>
            </a:endParaRPr>
          </a:p>
        </p:txBody>
      </p:sp>
      <p:pic>
        <p:nvPicPr>
          <p:cNvPr id="12" name="Image 11"/>
          <p:cNvPicPr>
            <a:picLocks noChangeAspect="1"/>
          </p:cNvPicPr>
          <p:nvPr/>
        </p:nvPicPr>
        <p:blipFill>
          <a:blip r:embed="rId2"/>
          <a:stretch>
            <a:fillRect/>
          </a:stretch>
        </p:blipFill>
        <p:spPr>
          <a:xfrm>
            <a:off x="85083" y="108573"/>
            <a:ext cx="1246558" cy="735380"/>
          </a:xfrm>
          <a:prstGeom prst="rect">
            <a:avLst/>
          </a:prstGeom>
          <a:solidFill>
            <a:sysClr val="window" lastClr="FFFFFF"/>
          </a:solidFill>
        </p:spPr>
      </p:pic>
      <p:graphicFrame>
        <p:nvGraphicFramePr>
          <p:cNvPr id="2" name="Tableau 1"/>
          <p:cNvGraphicFramePr>
            <a:graphicFrameLocks noGrp="1"/>
          </p:cNvGraphicFramePr>
          <p:nvPr>
            <p:extLst>
              <p:ext uri="{D42A27DB-BD31-4B8C-83A1-F6EECF244321}">
                <p14:modId xmlns:p14="http://schemas.microsoft.com/office/powerpoint/2010/main" val="2952160195"/>
              </p:ext>
            </p:extLst>
          </p:nvPr>
        </p:nvGraphicFramePr>
        <p:xfrm>
          <a:off x="899592" y="1825625"/>
          <a:ext cx="7560840" cy="3065637"/>
        </p:xfrm>
        <a:graphic>
          <a:graphicData uri="http://schemas.openxmlformats.org/drawingml/2006/table">
            <a:tbl>
              <a:tblPr firstRow="1" firstCol="1" bandRow="1">
                <a:tableStyleId>{5C22544A-7EE6-4342-B048-85BDC9FD1C3A}</a:tableStyleId>
              </a:tblPr>
              <a:tblGrid>
                <a:gridCol w="5400600">
                  <a:extLst>
                    <a:ext uri="{9D8B030D-6E8A-4147-A177-3AD203B41FA5}">
                      <a16:colId xmlns:a16="http://schemas.microsoft.com/office/drawing/2014/main" val="1220209018"/>
                    </a:ext>
                  </a:extLst>
                </a:gridCol>
                <a:gridCol w="2160240">
                  <a:extLst>
                    <a:ext uri="{9D8B030D-6E8A-4147-A177-3AD203B41FA5}">
                      <a16:colId xmlns:a16="http://schemas.microsoft.com/office/drawing/2014/main" val="3784105469"/>
                    </a:ext>
                  </a:extLst>
                </a:gridCol>
              </a:tblGrid>
              <a:tr h="566277">
                <a:tc>
                  <a:txBody>
                    <a:bodyPr/>
                    <a:lstStyle/>
                    <a:p>
                      <a:pPr algn="ctr">
                        <a:spcAft>
                          <a:spcPts val="0"/>
                        </a:spcAft>
                      </a:pPr>
                      <a:r>
                        <a:rPr lang="fr-FR" sz="1200" dirty="0">
                          <a:effectLst/>
                          <a:latin typeface="Arial" panose="020B0604020202020204" pitchFamily="34" charset="0"/>
                          <a:cs typeface="Arial" panose="020B0604020202020204" pitchFamily="34" charset="0"/>
                        </a:rPr>
                        <a:t>BLOCS FACULTATIFS</a:t>
                      </a:r>
                      <a:endParaRPr lang="fr-FR" sz="1200" dirty="0">
                        <a:effectLst/>
                        <a:latin typeface="Arial" panose="020B0604020202020204" pitchFamily="34" charset="0"/>
                        <a:ea typeface="Times New Roman" panose="02020603050405020304" pitchFamily="18" charset="0"/>
                        <a:cs typeface="Arial" panose="020B0604020202020204" pitchFamily="34" charset="0"/>
                      </a:endParaRPr>
                    </a:p>
                  </a:txBody>
                  <a:tcPr marL="42238" marR="42238" marT="0" marB="0" anchor="ctr">
                    <a:solidFill>
                      <a:schemeClr val="accent5">
                        <a:lumMod val="75000"/>
                      </a:schemeClr>
                    </a:solidFill>
                  </a:tcPr>
                </a:tc>
                <a:tc>
                  <a:txBody>
                    <a:bodyPr/>
                    <a:lstStyle/>
                    <a:p>
                      <a:pPr algn="ctr">
                        <a:spcAft>
                          <a:spcPts val="0"/>
                        </a:spcAft>
                      </a:pPr>
                      <a:r>
                        <a:rPr lang="fr-FR" sz="1200" dirty="0">
                          <a:effectLst/>
                          <a:latin typeface="Arial" panose="020B0604020202020204" pitchFamily="34" charset="0"/>
                          <a:cs typeface="Arial" panose="020B0604020202020204" pitchFamily="34" charset="0"/>
                        </a:rPr>
                        <a:t>Unités</a:t>
                      </a:r>
                      <a:endParaRPr lang="fr-FR" sz="1200" dirty="0">
                        <a:effectLst/>
                        <a:latin typeface="Arial" panose="020B0604020202020204" pitchFamily="34" charset="0"/>
                        <a:ea typeface="Times New Roman" panose="02020603050405020304" pitchFamily="18" charset="0"/>
                        <a:cs typeface="Arial" panose="020B0604020202020204" pitchFamily="34" charset="0"/>
                      </a:endParaRPr>
                    </a:p>
                  </a:txBody>
                  <a:tcPr marL="42238" marR="42238" marT="0" marB="0" anchor="ctr">
                    <a:solidFill>
                      <a:schemeClr val="accent5">
                        <a:lumMod val="75000"/>
                      </a:schemeClr>
                    </a:solidFill>
                  </a:tcPr>
                </a:tc>
                <a:extLst>
                  <a:ext uri="{0D108BD9-81ED-4DB2-BD59-A6C34878D82A}">
                    <a16:rowId xmlns:a16="http://schemas.microsoft.com/office/drawing/2014/main" val="747263651"/>
                  </a:ext>
                </a:extLst>
              </a:tr>
              <a:tr h="1166621">
                <a:tc>
                  <a:txBody>
                    <a:bodyPr/>
                    <a:lstStyle/>
                    <a:p>
                      <a:pPr>
                        <a:spcAft>
                          <a:spcPts val="0"/>
                        </a:spcAft>
                      </a:pPr>
                      <a:endParaRPr lang="fr-FR" sz="1100" dirty="0">
                        <a:solidFill>
                          <a:schemeClr val="tx1"/>
                        </a:solidFill>
                        <a:effectLst/>
                        <a:latin typeface="Arial" panose="020B0604020202020204" pitchFamily="34" charset="0"/>
                        <a:cs typeface="Arial" panose="020B0604020202020204" pitchFamily="34" charset="0"/>
                      </a:endParaRPr>
                    </a:p>
                    <a:p>
                      <a:pPr>
                        <a:spcAft>
                          <a:spcPts val="0"/>
                        </a:spcAft>
                      </a:pPr>
                      <a:r>
                        <a:rPr lang="fr-FR" sz="1100" dirty="0">
                          <a:solidFill>
                            <a:schemeClr val="tx1"/>
                          </a:solidFill>
                          <a:effectLst/>
                          <a:latin typeface="Arial" panose="020B0604020202020204" pitchFamily="34" charset="0"/>
                          <a:cs typeface="Arial" panose="020B0604020202020204" pitchFamily="34" charset="0"/>
                        </a:rPr>
                        <a:t>Langue vivante étrangère.</a:t>
                      </a:r>
                    </a:p>
                    <a:p>
                      <a:pPr>
                        <a:spcAft>
                          <a:spcPts val="0"/>
                        </a:spcAft>
                      </a:pPr>
                      <a:r>
                        <a:rPr lang="fr-FR" sz="1000" dirty="0">
                          <a:effectLst/>
                          <a:latin typeface="Arial" panose="020B0604020202020204" pitchFamily="34" charset="0"/>
                          <a:cs typeface="Arial" panose="020B0604020202020204" pitchFamily="34" charset="0"/>
                        </a:rPr>
                        <a:t> </a:t>
                      </a:r>
                    </a:p>
                    <a:p>
                      <a:pPr marL="457200">
                        <a:spcAft>
                          <a:spcPts val="0"/>
                        </a:spcAft>
                      </a:pPr>
                      <a:r>
                        <a:rPr lang="fr-FR" sz="1000" dirty="0">
                          <a:effectLst/>
                          <a:latin typeface="Arial" panose="020B0604020202020204" pitchFamily="34" charset="0"/>
                          <a:cs typeface="Arial" panose="020B0604020202020204" pitchFamily="34" charset="0"/>
                        </a:rPr>
                        <a:t>Niveau B1 du CECRL pour les activités langagières suivantes :</a:t>
                      </a:r>
                    </a:p>
                    <a:p>
                      <a:pPr marL="342900" lvl="0" indent="-342900">
                        <a:spcAft>
                          <a:spcPts val="0"/>
                        </a:spcAft>
                        <a:buFont typeface="Symbol" panose="05050102010706020507" pitchFamily="18" charset="2"/>
                        <a:buChar char=""/>
                      </a:pPr>
                      <a:r>
                        <a:rPr lang="fr-FR" sz="1000" dirty="0">
                          <a:effectLst/>
                          <a:latin typeface="Arial" panose="020B0604020202020204" pitchFamily="34" charset="0"/>
                          <a:cs typeface="Arial" panose="020B0604020202020204" pitchFamily="34" charset="0"/>
                        </a:rPr>
                        <a:t>Compréhension de documents écrits.</a:t>
                      </a:r>
                    </a:p>
                    <a:p>
                      <a:pPr marL="342900" lvl="0" indent="-342900">
                        <a:spcAft>
                          <a:spcPts val="0"/>
                        </a:spcAft>
                        <a:buFont typeface="Symbol" panose="05050102010706020507" pitchFamily="18" charset="2"/>
                        <a:buChar char=""/>
                      </a:pPr>
                      <a:r>
                        <a:rPr lang="fr-FR" sz="1000" dirty="0">
                          <a:effectLst/>
                          <a:latin typeface="Arial" panose="020B0604020202020204" pitchFamily="34" charset="0"/>
                          <a:cs typeface="Arial" panose="020B0604020202020204" pitchFamily="34" charset="0"/>
                        </a:rPr>
                        <a:t>Production et interactions écrites.</a:t>
                      </a:r>
                    </a:p>
                    <a:p>
                      <a:pPr marL="342900" lvl="0" indent="-342900">
                        <a:spcAft>
                          <a:spcPts val="0"/>
                        </a:spcAft>
                        <a:buFont typeface="Symbol" panose="05050102010706020507" pitchFamily="18" charset="2"/>
                        <a:buChar char=""/>
                      </a:pPr>
                      <a:r>
                        <a:rPr lang="fr-FR" sz="1000" dirty="0">
                          <a:effectLst/>
                          <a:latin typeface="Arial" panose="020B0604020202020204" pitchFamily="34" charset="0"/>
                          <a:cs typeface="Arial" panose="020B0604020202020204" pitchFamily="34" charset="0"/>
                        </a:rPr>
                        <a:t>Production et interactions orales .</a:t>
                      </a:r>
                    </a:p>
                    <a:p>
                      <a:pPr marL="342900" lvl="0" indent="-342900">
                        <a:spcAft>
                          <a:spcPts val="0"/>
                        </a:spcAft>
                        <a:buFont typeface="Symbol" panose="05050102010706020507" pitchFamily="18" charset="2"/>
                        <a:buChar char=""/>
                      </a:pPr>
                      <a:endParaRPr lang="fr-FR" sz="1000" dirty="0">
                        <a:effectLst/>
                        <a:latin typeface="Arial" panose="020B0604020202020204" pitchFamily="34" charset="0"/>
                        <a:ea typeface="Cambria" panose="02040503050406030204" pitchFamily="18" charset="0"/>
                        <a:cs typeface="Arial" panose="020B0604020202020204" pitchFamily="34" charset="0"/>
                      </a:endParaRPr>
                    </a:p>
                  </a:txBody>
                  <a:tcPr marL="42238" marR="42238" marT="0" marB="0"/>
                </a:tc>
                <a:tc>
                  <a:txBody>
                    <a:bodyPr/>
                    <a:lstStyle/>
                    <a:p>
                      <a:pPr algn="ctr">
                        <a:spcAft>
                          <a:spcPts val="0"/>
                        </a:spcAft>
                      </a:pPr>
                      <a:r>
                        <a:rPr lang="fr-FR" sz="1000" b="1" dirty="0">
                          <a:solidFill>
                            <a:schemeClr val="tx1"/>
                          </a:solidFill>
                          <a:effectLst/>
                          <a:latin typeface="Arial" panose="020B0604020202020204" pitchFamily="34" charset="0"/>
                          <a:cs typeface="Arial" panose="020B0604020202020204" pitchFamily="34" charset="0"/>
                        </a:rPr>
                        <a:t>UF1</a:t>
                      </a:r>
                    </a:p>
                    <a:p>
                      <a:pPr algn="ctr">
                        <a:spcAft>
                          <a:spcPts val="0"/>
                        </a:spcAft>
                      </a:pPr>
                      <a:r>
                        <a:rPr lang="fr-FR" sz="1000" dirty="0">
                          <a:effectLst/>
                          <a:latin typeface="Arial" panose="020B0604020202020204" pitchFamily="34" charset="0"/>
                          <a:cs typeface="Arial" panose="020B0604020202020204" pitchFamily="34" charset="0"/>
                        </a:rPr>
                        <a:t> </a:t>
                      </a:r>
                    </a:p>
                    <a:p>
                      <a:pPr algn="ctr">
                        <a:spcAft>
                          <a:spcPts val="0"/>
                        </a:spcAft>
                      </a:pPr>
                      <a:r>
                        <a:rPr lang="fr-FR" sz="1000" b="1" dirty="0">
                          <a:effectLst/>
                          <a:latin typeface="Arial" panose="020B0604020202020204" pitchFamily="34" charset="0"/>
                          <a:cs typeface="Arial" panose="020B0604020202020204" pitchFamily="34" charset="0"/>
                        </a:rPr>
                        <a:t>Langue vivante étrangère</a:t>
                      </a:r>
                    </a:p>
                    <a:p>
                      <a:pPr algn="ctr">
                        <a:spcAft>
                          <a:spcPts val="0"/>
                        </a:spcAft>
                      </a:pPr>
                      <a:endParaRPr lang="fr-FR" sz="1000" dirty="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fr-FR" sz="1000" b="0" i="1" dirty="0">
                          <a:effectLst/>
                          <a:latin typeface="Arial" panose="020B0604020202020204" pitchFamily="34" charset="0"/>
                          <a:ea typeface="Times New Roman" panose="02020603050405020304" pitchFamily="18" charset="0"/>
                          <a:cs typeface="Arial" panose="020B0604020202020204" pitchFamily="34" charset="0"/>
                        </a:rPr>
                        <a:t>Ponctuelle orale</a:t>
                      </a:r>
                    </a:p>
                  </a:txBody>
                  <a:tcPr marL="42238" marR="42238" marT="0" marB="0" anchor="ctr"/>
                </a:tc>
                <a:extLst>
                  <a:ext uri="{0D108BD9-81ED-4DB2-BD59-A6C34878D82A}">
                    <a16:rowId xmlns:a16="http://schemas.microsoft.com/office/drawing/2014/main" val="2773940305"/>
                  </a:ext>
                </a:extLst>
              </a:tr>
              <a:tr h="1166621">
                <a:tc>
                  <a:txBody>
                    <a:bodyPr/>
                    <a:lstStyle/>
                    <a:p>
                      <a:pPr algn="just">
                        <a:spcAft>
                          <a:spcPts val="0"/>
                        </a:spcAft>
                      </a:pPr>
                      <a:endParaRPr lang="fr-FR" sz="1100" dirty="0">
                        <a:solidFill>
                          <a:schemeClr val="tx1"/>
                        </a:solidFill>
                        <a:effectLst/>
                        <a:latin typeface="Arial" panose="020B0604020202020204" pitchFamily="34" charset="0"/>
                        <a:cs typeface="Arial" panose="020B0604020202020204" pitchFamily="34" charset="0"/>
                      </a:endParaRPr>
                    </a:p>
                    <a:p>
                      <a:pPr algn="just">
                        <a:spcAft>
                          <a:spcPts val="0"/>
                        </a:spcAft>
                      </a:pPr>
                      <a:r>
                        <a:rPr lang="fr-FR" sz="1100" dirty="0">
                          <a:solidFill>
                            <a:schemeClr val="tx1"/>
                          </a:solidFill>
                          <a:effectLst/>
                          <a:latin typeface="Arial" panose="020B0604020202020204" pitchFamily="34" charset="0"/>
                          <a:cs typeface="Arial" panose="020B0604020202020204" pitchFamily="34" charset="0"/>
                        </a:rPr>
                        <a:t>Engagement étudiant.</a:t>
                      </a:r>
                    </a:p>
                    <a:p>
                      <a:pPr algn="just">
                        <a:spcAft>
                          <a:spcPts val="0"/>
                        </a:spcAft>
                      </a:pPr>
                      <a:r>
                        <a:rPr lang="fr-FR" sz="1000" dirty="0">
                          <a:effectLst/>
                          <a:latin typeface="Arial" panose="020B0604020202020204" pitchFamily="34" charset="0"/>
                          <a:cs typeface="Arial" panose="020B0604020202020204" pitchFamily="34" charset="0"/>
                        </a:rPr>
                        <a:t> </a:t>
                      </a:r>
                    </a:p>
                    <a:p>
                      <a:pPr marL="342900" lvl="0" indent="-342900" algn="just">
                        <a:spcAft>
                          <a:spcPts val="0"/>
                        </a:spcAft>
                        <a:buFont typeface="Symbol" panose="05050102010706020507" pitchFamily="18" charset="2"/>
                        <a:buChar char=""/>
                      </a:pPr>
                      <a:r>
                        <a:rPr lang="fr-FR" sz="1000" dirty="0">
                          <a:effectLst/>
                          <a:latin typeface="Arial" panose="020B0604020202020204" pitchFamily="34" charset="0"/>
                          <a:cs typeface="Arial" panose="020B0604020202020204" pitchFamily="34" charset="0"/>
                        </a:rPr>
                        <a:t>Approfondissement des compétences évaluées à la sous-épreuve E6.2.</a:t>
                      </a:r>
                    </a:p>
                    <a:p>
                      <a:pPr marL="342900" lvl="0" indent="-342900" algn="just">
                        <a:spcAft>
                          <a:spcPts val="0"/>
                        </a:spcAft>
                        <a:buFont typeface="Symbol" panose="05050102010706020507" pitchFamily="18" charset="2"/>
                        <a:buChar char=""/>
                      </a:pPr>
                      <a:r>
                        <a:rPr lang="fr-FR" sz="1000" dirty="0">
                          <a:effectLst/>
                          <a:latin typeface="Arial" panose="020B0604020202020204" pitchFamily="34" charset="0"/>
                          <a:cs typeface="Arial" panose="020B0604020202020204" pitchFamily="34" charset="0"/>
                        </a:rPr>
                        <a:t>Développement de compétences spécifiques à un domaine ou à une activité professionnelle particulière en lien avec le référentiel du diplôme et plus particulièrement s’agissant des compétences évaluées dans la sous-épreuve E6.2.</a:t>
                      </a:r>
                    </a:p>
                    <a:p>
                      <a:pPr marL="342900" lvl="0" indent="-342900" algn="just">
                        <a:spcAft>
                          <a:spcPts val="0"/>
                        </a:spcAft>
                        <a:buFont typeface="Symbol" panose="05050102010706020507" pitchFamily="18" charset="2"/>
                        <a:buChar char=""/>
                      </a:pPr>
                      <a:endParaRPr lang="fr-FR" sz="1000" dirty="0">
                        <a:effectLst/>
                        <a:latin typeface="Arial" panose="020B0604020202020204" pitchFamily="34" charset="0"/>
                        <a:ea typeface="Times New Roman" panose="02020603050405020304" pitchFamily="18" charset="0"/>
                        <a:cs typeface="Arial" panose="020B0604020202020204" pitchFamily="34" charset="0"/>
                      </a:endParaRPr>
                    </a:p>
                  </a:txBody>
                  <a:tcPr marL="42238" marR="42238" marT="0" marB="0"/>
                </a:tc>
                <a:tc>
                  <a:txBody>
                    <a:bodyPr/>
                    <a:lstStyle/>
                    <a:p>
                      <a:pPr algn="ctr">
                        <a:spcAft>
                          <a:spcPts val="0"/>
                        </a:spcAft>
                      </a:pPr>
                      <a:r>
                        <a:rPr lang="fr-FR" sz="1000" b="1" dirty="0">
                          <a:solidFill>
                            <a:schemeClr val="tx1"/>
                          </a:solidFill>
                          <a:effectLst/>
                          <a:latin typeface="Arial" panose="020B0604020202020204" pitchFamily="34" charset="0"/>
                          <a:cs typeface="Arial" panose="020B0604020202020204" pitchFamily="34" charset="0"/>
                        </a:rPr>
                        <a:t>UF2</a:t>
                      </a:r>
                    </a:p>
                    <a:p>
                      <a:pPr algn="ctr">
                        <a:spcAft>
                          <a:spcPts val="0"/>
                        </a:spcAft>
                      </a:pPr>
                      <a:r>
                        <a:rPr lang="fr-FR" sz="1000" dirty="0">
                          <a:effectLst/>
                          <a:latin typeface="Arial" panose="020B0604020202020204" pitchFamily="34" charset="0"/>
                          <a:cs typeface="Arial" panose="020B0604020202020204" pitchFamily="34" charset="0"/>
                        </a:rPr>
                        <a:t> </a:t>
                      </a:r>
                    </a:p>
                    <a:p>
                      <a:pPr algn="ctr">
                        <a:spcAft>
                          <a:spcPts val="0"/>
                        </a:spcAft>
                      </a:pPr>
                      <a:r>
                        <a:rPr lang="fr-FR" sz="1000" b="1" dirty="0">
                          <a:effectLst/>
                          <a:latin typeface="Arial" panose="020B0604020202020204" pitchFamily="34" charset="0"/>
                          <a:cs typeface="Arial" panose="020B0604020202020204" pitchFamily="34" charset="0"/>
                        </a:rPr>
                        <a:t>Engagement étudiant</a:t>
                      </a:r>
                    </a:p>
                    <a:p>
                      <a:pPr algn="ctr">
                        <a:spcAft>
                          <a:spcPts val="0"/>
                        </a:spcAft>
                      </a:pPr>
                      <a:endParaRPr lang="fr-FR" sz="1000" dirty="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fr-FR" sz="1000" b="0" i="1" dirty="0">
                          <a:effectLst/>
                          <a:latin typeface="Arial" panose="020B0604020202020204" pitchFamily="34" charset="0"/>
                          <a:ea typeface="Times New Roman" panose="02020603050405020304" pitchFamily="18" charset="0"/>
                          <a:cs typeface="Arial" panose="020B0604020202020204" pitchFamily="34" charset="0"/>
                        </a:rPr>
                        <a:t>CCF, 1 situation en seconde année</a:t>
                      </a:r>
                    </a:p>
                  </a:txBody>
                  <a:tcPr marL="42238" marR="42238" marT="0" marB="0" anchor="ctr"/>
                </a:tc>
                <a:extLst>
                  <a:ext uri="{0D108BD9-81ED-4DB2-BD59-A6C34878D82A}">
                    <a16:rowId xmlns:a16="http://schemas.microsoft.com/office/drawing/2014/main" val="1075870284"/>
                  </a:ext>
                </a:extLst>
              </a:tr>
            </a:tbl>
          </a:graphicData>
        </a:graphic>
      </p:graphicFrame>
      <p:sp>
        <p:nvSpPr>
          <p:cNvPr id="7" name="ZoneTexte 6"/>
          <p:cNvSpPr txBox="1"/>
          <p:nvPr/>
        </p:nvSpPr>
        <p:spPr>
          <a:xfrm>
            <a:off x="1619672" y="142852"/>
            <a:ext cx="7310046" cy="276999"/>
          </a:xfrm>
          <a:prstGeom prst="rect">
            <a:avLst/>
          </a:prstGeom>
          <a:noFill/>
        </p:spPr>
        <p:txBody>
          <a:bodyPr wrap="square" rtlCol="0">
            <a:spAutoFit/>
          </a:bodyPr>
          <a:lstStyle/>
          <a:p>
            <a:pPr defTabSz="1020763">
              <a:tabLst>
                <a:tab pos="5021263" algn="l"/>
              </a:tabLst>
            </a:pPr>
            <a:r>
              <a:rPr lang="fr-FR" sz="1200" b="1" i="1" dirty="0">
                <a:solidFill>
                  <a:schemeClr val="accent5">
                    <a:lumMod val="75000"/>
                  </a:schemeClr>
                </a:solidFill>
                <a:latin typeface="Arial" pitchFamily="34" charset="0"/>
                <a:cs typeface="Arial" pitchFamily="34" charset="0"/>
              </a:rPr>
              <a:t>Séminaire national BTS MEC 17 mars 2021		Lycée La Martinière - Lyon</a:t>
            </a:r>
          </a:p>
        </p:txBody>
      </p:sp>
      <p:cxnSp>
        <p:nvCxnSpPr>
          <p:cNvPr id="9" name="Connecteur droit 8"/>
          <p:cNvCxnSpPr/>
          <p:nvPr/>
        </p:nvCxnSpPr>
        <p:spPr>
          <a:xfrm>
            <a:off x="1547664" y="419851"/>
            <a:ext cx="7310616" cy="0"/>
          </a:xfrm>
          <a:prstGeom prst="line">
            <a:avLst/>
          </a:prstGeom>
          <a:ln w="3492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2611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231631" y="643898"/>
            <a:ext cx="8643998" cy="400110"/>
          </a:xfrm>
          <a:prstGeom prst="rect">
            <a:avLst/>
          </a:prstGeom>
          <a:ln>
            <a:noFill/>
          </a:ln>
        </p:spPr>
        <p:txBody>
          <a:bodyPr wrap="square">
            <a:spAutoFit/>
          </a:bodyPr>
          <a:lstStyle/>
          <a:p>
            <a:pPr algn="r"/>
            <a:r>
              <a:rPr lang="fr-FR" sz="2000" b="1" i="1" dirty="0">
                <a:latin typeface="Arial" pitchFamily="34" charset="0"/>
                <a:cs typeface="Arial" pitchFamily="34" charset="0"/>
              </a:rPr>
              <a:t>Savoirs associés</a:t>
            </a:r>
            <a:endParaRPr lang="fr-FR" sz="2000" i="1" dirty="0">
              <a:latin typeface="Arial" pitchFamily="34" charset="0"/>
              <a:cs typeface="Arial" pitchFamily="34" charset="0"/>
            </a:endParaRPr>
          </a:p>
        </p:txBody>
      </p:sp>
      <p:pic>
        <p:nvPicPr>
          <p:cNvPr id="12" name="Image 11"/>
          <p:cNvPicPr>
            <a:picLocks noChangeAspect="1"/>
          </p:cNvPicPr>
          <p:nvPr/>
        </p:nvPicPr>
        <p:blipFill>
          <a:blip r:embed="rId2"/>
          <a:stretch>
            <a:fillRect/>
          </a:stretch>
        </p:blipFill>
        <p:spPr>
          <a:xfrm>
            <a:off x="85083" y="108573"/>
            <a:ext cx="1246558" cy="735380"/>
          </a:xfrm>
          <a:prstGeom prst="rect">
            <a:avLst/>
          </a:prstGeom>
          <a:solidFill>
            <a:sysClr val="window" lastClr="FFFFFF"/>
          </a:solidFill>
        </p:spPr>
      </p:pic>
      <p:sp>
        <p:nvSpPr>
          <p:cNvPr id="7" name="Rectangle 6"/>
          <p:cNvSpPr/>
          <p:nvPr/>
        </p:nvSpPr>
        <p:spPr>
          <a:xfrm>
            <a:off x="277643" y="1412776"/>
            <a:ext cx="8470822" cy="4370427"/>
          </a:xfrm>
          <a:prstGeom prst="rect">
            <a:avLst/>
          </a:prstGeom>
          <a:ln>
            <a:noFill/>
          </a:ln>
        </p:spPr>
        <p:txBody>
          <a:bodyPr wrap="square">
            <a:spAutoFit/>
          </a:bodyPr>
          <a:lstStyle/>
          <a:p>
            <a:pPr>
              <a:spcAft>
                <a:spcPts val="600"/>
              </a:spcAft>
            </a:pPr>
            <a:r>
              <a:rPr lang="fr-FR" sz="2000" b="1" i="1" dirty="0">
                <a:latin typeface="Arial" pitchFamily="34" charset="0"/>
                <a:cs typeface="Arial" pitchFamily="34" charset="0"/>
              </a:rPr>
              <a:t>Enseignements généraux</a:t>
            </a:r>
          </a:p>
          <a:p>
            <a:pPr>
              <a:spcAft>
                <a:spcPts val="600"/>
              </a:spcAft>
            </a:pPr>
            <a:endParaRPr lang="fr-FR" sz="1600" i="1" dirty="0">
              <a:latin typeface="Arial" pitchFamily="34" charset="0"/>
              <a:cs typeface="Arial" pitchFamily="34" charset="0"/>
            </a:endParaRPr>
          </a:p>
          <a:p>
            <a:pPr marL="285750" indent="-285750">
              <a:spcAft>
                <a:spcPts val="600"/>
              </a:spcAft>
              <a:buFontTx/>
              <a:buChar char="-"/>
            </a:pPr>
            <a:r>
              <a:rPr lang="fr-FR" sz="1600" b="1" i="1" dirty="0">
                <a:solidFill>
                  <a:schemeClr val="accent5">
                    <a:lumMod val="75000"/>
                  </a:schemeClr>
                </a:solidFill>
                <a:latin typeface="Arial" pitchFamily="34" charset="0"/>
                <a:cs typeface="Arial" pitchFamily="34" charset="0"/>
              </a:rPr>
              <a:t>S1 - Culture Générale et expression: </a:t>
            </a:r>
            <a:r>
              <a:rPr lang="fr-FR" sz="1600" i="1" dirty="0">
                <a:solidFill>
                  <a:schemeClr val="accent5">
                    <a:lumMod val="75000"/>
                  </a:schemeClr>
                </a:solidFill>
                <a:latin typeface="Arial" pitchFamily="34" charset="0"/>
                <a:cs typeface="Arial" pitchFamily="34" charset="0"/>
              </a:rPr>
              <a:t>idem pour tous les BTS industriels</a:t>
            </a:r>
          </a:p>
          <a:p>
            <a:pPr marL="285750" indent="-285750">
              <a:spcAft>
                <a:spcPts val="600"/>
              </a:spcAft>
              <a:buFontTx/>
              <a:buChar char="-"/>
            </a:pPr>
            <a:endParaRPr lang="fr-FR" sz="1600" i="1" dirty="0">
              <a:solidFill>
                <a:schemeClr val="accent5">
                  <a:lumMod val="75000"/>
                </a:schemeClr>
              </a:solidFill>
              <a:latin typeface="Arial" pitchFamily="34" charset="0"/>
              <a:cs typeface="Arial" pitchFamily="34" charset="0"/>
            </a:endParaRPr>
          </a:p>
          <a:p>
            <a:pPr marL="285750" indent="-285750">
              <a:spcAft>
                <a:spcPts val="600"/>
              </a:spcAft>
              <a:buFontTx/>
              <a:buChar char="-"/>
            </a:pPr>
            <a:r>
              <a:rPr lang="fr-FR" sz="1600" b="1" i="1" dirty="0">
                <a:solidFill>
                  <a:schemeClr val="accent5">
                    <a:lumMod val="75000"/>
                  </a:schemeClr>
                </a:solidFill>
                <a:latin typeface="Arial" pitchFamily="34" charset="0"/>
                <a:cs typeface="Arial" pitchFamily="34" charset="0"/>
              </a:rPr>
              <a:t>S2 - Anglais</a:t>
            </a:r>
            <a:r>
              <a:rPr lang="fr-FR" sz="1600" i="1" dirty="0">
                <a:solidFill>
                  <a:schemeClr val="accent5">
                    <a:lumMod val="75000"/>
                  </a:schemeClr>
                </a:solidFill>
                <a:latin typeface="Arial" pitchFamily="34" charset="0"/>
                <a:cs typeface="Arial" pitchFamily="34" charset="0"/>
              </a:rPr>
              <a:t>: idem pour tous les BTS industriels</a:t>
            </a:r>
          </a:p>
          <a:p>
            <a:pPr marL="285750" indent="-285750">
              <a:spcAft>
                <a:spcPts val="600"/>
              </a:spcAft>
              <a:buFontTx/>
              <a:buChar char="-"/>
            </a:pPr>
            <a:endParaRPr lang="fr-FR" sz="1600" i="1" dirty="0">
              <a:solidFill>
                <a:schemeClr val="accent5">
                  <a:lumMod val="75000"/>
                </a:schemeClr>
              </a:solidFill>
              <a:latin typeface="Arial" pitchFamily="34" charset="0"/>
              <a:cs typeface="Arial" pitchFamily="34" charset="0"/>
            </a:endParaRPr>
          </a:p>
          <a:p>
            <a:pPr marL="285750" indent="-285750">
              <a:spcAft>
                <a:spcPts val="600"/>
              </a:spcAft>
              <a:buFontTx/>
              <a:buChar char="-"/>
            </a:pPr>
            <a:r>
              <a:rPr lang="fr-FR" sz="1600" b="1" i="1" dirty="0">
                <a:solidFill>
                  <a:schemeClr val="accent5">
                    <a:lumMod val="75000"/>
                  </a:schemeClr>
                </a:solidFill>
                <a:latin typeface="Arial" pitchFamily="34" charset="0"/>
                <a:cs typeface="Arial" pitchFamily="34" charset="0"/>
              </a:rPr>
              <a:t>S3 - Mathématiques:</a:t>
            </a:r>
          </a:p>
          <a:p>
            <a:pPr lvl="1">
              <a:spcAft>
                <a:spcPts val="600"/>
              </a:spcAft>
            </a:pPr>
            <a:r>
              <a:rPr lang="fr-FR" sz="1600" dirty="0">
                <a:solidFill>
                  <a:schemeClr val="accent5">
                    <a:lumMod val="75000"/>
                  </a:schemeClr>
                </a:solidFill>
              </a:rPr>
              <a:t>Un programme spécialement adapté au BTS, avec une approche progressive des notions et une </a:t>
            </a:r>
            <a:r>
              <a:rPr lang="fr-FR" sz="1600" dirty="0" err="1">
                <a:solidFill>
                  <a:schemeClr val="accent5">
                    <a:lumMod val="75000"/>
                  </a:schemeClr>
                </a:solidFill>
              </a:rPr>
              <a:t>co</a:t>
            </a:r>
            <a:r>
              <a:rPr lang="fr-FR" sz="1600" dirty="0">
                <a:solidFill>
                  <a:schemeClr val="accent5">
                    <a:lumMod val="75000"/>
                  </a:schemeClr>
                </a:solidFill>
              </a:rPr>
              <a:t>-intervention en première année avec le professeur de STI.</a:t>
            </a:r>
          </a:p>
          <a:p>
            <a:pPr lvl="1">
              <a:spcAft>
                <a:spcPts val="600"/>
              </a:spcAft>
            </a:pPr>
            <a:endParaRPr lang="fr-FR" sz="1600" b="1" dirty="0"/>
          </a:p>
          <a:p>
            <a:pPr marL="285750" lvl="1" indent="-285750">
              <a:spcAft>
                <a:spcPts val="600"/>
              </a:spcAft>
              <a:buFontTx/>
              <a:buChar char="-"/>
            </a:pPr>
            <a:r>
              <a:rPr lang="fr-FR" sz="1600" b="1" i="1" dirty="0">
                <a:solidFill>
                  <a:schemeClr val="accent5">
                    <a:lumMod val="75000"/>
                  </a:schemeClr>
                </a:solidFill>
                <a:latin typeface="Arial" pitchFamily="34" charset="0"/>
                <a:cs typeface="Arial" pitchFamily="34" charset="0"/>
              </a:rPr>
              <a:t>S4 – Physique-Chimie :</a:t>
            </a:r>
          </a:p>
          <a:p>
            <a:pPr lvl="1">
              <a:spcAft>
                <a:spcPts val="600"/>
              </a:spcAft>
            </a:pPr>
            <a:r>
              <a:rPr lang="fr-FR" sz="1600" dirty="0">
                <a:solidFill>
                  <a:schemeClr val="accent5">
                    <a:lumMod val="75000"/>
                  </a:schemeClr>
                </a:solidFill>
              </a:rPr>
              <a:t>Un programme spécialement adapté au BTS, tourné vers les savoirs technologiques des « sciences de l’ingénieur en bâtiment » (thermique, acoustique, hygrométrie, chimie…), avec une </a:t>
            </a:r>
            <a:r>
              <a:rPr lang="fr-FR" sz="1600" dirty="0" err="1">
                <a:solidFill>
                  <a:schemeClr val="accent5">
                    <a:lumMod val="75000"/>
                  </a:schemeClr>
                </a:solidFill>
              </a:rPr>
              <a:t>co</a:t>
            </a:r>
            <a:r>
              <a:rPr lang="fr-FR" sz="1600" dirty="0">
                <a:solidFill>
                  <a:schemeClr val="accent5">
                    <a:lumMod val="75000"/>
                  </a:schemeClr>
                </a:solidFill>
              </a:rPr>
              <a:t>-intervention avec le professeur de STI pour donner du sens à ces savoirs fondamentaux.</a:t>
            </a:r>
          </a:p>
        </p:txBody>
      </p:sp>
      <p:sp>
        <p:nvSpPr>
          <p:cNvPr id="9" name="ZoneTexte 8"/>
          <p:cNvSpPr txBox="1"/>
          <p:nvPr/>
        </p:nvSpPr>
        <p:spPr>
          <a:xfrm>
            <a:off x="1619672" y="142852"/>
            <a:ext cx="7310046" cy="276999"/>
          </a:xfrm>
          <a:prstGeom prst="rect">
            <a:avLst/>
          </a:prstGeom>
          <a:noFill/>
        </p:spPr>
        <p:txBody>
          <a:bodyPr wrap="square" rtlCol="0">
            <a:spAutoFit/>
          </a:bodyPr>
          <a:lstStyle/>
          <a:p>
            <a:pPr defTabSz="1020763">
              <a:tabLst>
                <a:tab pos="5021263" algn="l"/>
              </a:tabLst>
            </a:pPr>
            <a:r>
              <a:rPr lang="fr-FR" sz="1200" b="1" i="1" dirty="0">
                <a:solidFill>
                  <a:schemeClr val="accent5">
                    <a:lumMod val="75000"/>
                  </a:schemeClr>
                </a:solidFill>
                <a:latin typeface="Arial" pitchFamily="34" charset="0"/>
                <a:cs typeface="Arial" pitchFamily="34" charset="0"/>
              </a:rPr>
              <a:t>Séminaire national BTS MEC 17 mars 2021		Lycée La Martinière - Lyon</a:t>
            </a:r>
          </a:p>
        </p:txBody>
      </p:sp>
      <p:cxnSp>
        <p:nvCxnSpPr>
          <p:cNvPr id="10" name="Connecteur droit 9"/>
          <p:cNvCxnSpPr/>
          <p:nvPr/>
        </p:nvCxnSpPr>
        <p:spPr>
          <a:xfrm>
            <a:off x="1547664" y="419851"/>
            <a:ext cx="7310616" cy="0"/>
          </a:xfrm>
          <a:prstGeom prst="line">
            <a:avLst/>
          </a:prstGeom>
          <a:ln w="3492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4733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231631" y="643898"/>
            <a:ext cx="8643998" cy="400110"/>
          </a:xfrm>
          <a:prstGeom prst="rect">
            <a:avLst/>
          </a:prstGeom>
          <a:ln>
            <a:noFill/>
          </a:ln>
        </p:spPr>
        <p:txBody>
          <a:bodyPr wrap="square">
            <a:spAutoFit/>
          </a:bodyPr>
          <a:lstStyle/>
          <a:p>
            <a:pPr algn="r"/>
            <a:r>
              <a:rPr lang="fr-FR" sz="2000" b="1" i="1" dirty="0">
                <a:latin typeface="Arial" pitchFamily="34" charset="0"/>
                <a:cs typeface="Arial" pitchFamily="34" charset="0"/>
              </a:rPr>
              <a:t>Savoirs associés</a:t>
            </a:r>
            <a:endParaRPr lang="fr-FR" sz="2000" i="1" dirty="0">
              <a:latin typeface="Arial" pitchFamily="34" charset="0"/>
              <a:cs typeface="Arial" pitchFamily="34" charset="0"/>
            </a:endParaRPr>
          </a:p>
        </p:txBody>
      </p:sp>
      <p:pic>
        <p:nvPicPr>
          <p:cNvPr id="12" name="Image 11"/>
          <p:cNvPicPr>
            <a:picLocks noChangeAspect="1"/>
          </p:cNvPicPr>
          <p:nvPr/>
        </p:nvPicPr>
        <p:blipFill>
          <a:blip r:embed="rId2"/>
          <a:stretch>
            <a:fillRect/>
          </a:stretch>
        </p:blipFill>
        <p:spPr>
          <a:xfrm>
            <a:off x="85083" y="108573"/>
            <a:ext cx="1246558" cy="735380"/>
          </a:xfrm>
          <a:prstGeom prst="rect">
            <a:avLst/>
          </a:prstGeom>
          <a:solidFill>
            <a:sysClr val="window" lastClr="FFFFFF"/>
          </a:solidFill>
        </p:spPr>
      </p:pic>
      <p:sp>
        <p:nvSpPr>
          <p:cNvPr id="7" name="Rectangle 6"/>
          <p:cNvSpPr/>
          <p:nvPr/>
        </p:nvSpPr>
        <p:spPr>
          <a:xfrm>
            <a:off x="277643" y="1412776"/>
            <a:ext cx="8470822" cy="4047262"/>
          </a:xfrm>
          <a:prstGeom prst="rect">
            <a:avLst/>
          </a:prstGeom>
          <a:ln>
            <a:noFill/>
          </a:ln>
        </p:spPr>
        <p:txBody>
          <a:bodyPr wrap="square">
            <a:spAutoFit/>
          </a:bodyPr>
          <a:lstStyle/>
          <a:p>
            <a:pPr>
              <a:spcAft>
                <a:spcPts val="600"/>
              </a:spcAft>
            </a:pPr>
            <a:r>
              <a:rPr lang="fr-FR" sz="2000" b="1" i="1" dirty="0">
                <a:latin typeface="Arial" pitchFamily="34" charset="0"/>
                <a:cs typeface="Arial" pitchFamily="34" charset="0"/>
              </a:rPr>
              <a:t>Enseignements professionnels</a:t>
            </a:r>
          </a:p>
          <a:p>
            <a:pPr>
              <a:spcAft>
                <a:spcPts val="600"/>
              </a:spcAft>
            </a:pPr>
            <a:endParaRPr lang="fr-FR" sz="1600" i="1" dirty="0">
              <a:latin typeface="Arial" pitchFamily="34" charset="0"/>
              <a:cs typeface="Arial" pitchFamily="34" charset="0"/>
            </a:endParaRPr>
          </a:p>
          <a:p>
            <a:pPr marL="285750" indent="-285750">
              <a:spcAft>
                <a:spcPts val="600"/>
              </a:spcAft>
              <a:buFontTx/>
              <a:buChar char="-"/>
            </a:pPr>
            <a:r>
              <a:rPr lang="fr-FR" sz="1600" b="1" i="1" dirty="0">
                <a:solidFill>
                  <a:schemeClr val="accent5">
                    <a:lumMod val="75000"/>
                  </a:schemeClr>
                </a:solidFill>
                <a:latin typeface="Arial" pitchFamily="34" charset="0"/>
                <a:cs typeface="Arial" pitchFamily="34" charset="0"/>
              </a:rPr>
              <a:t>S5 – Savoirs technologiques liés au BLOC 1</a:t>
            </a:r>
          </a:p>
          <a:p>
            <a:pPr marL="742950" lvl="1" indent="-285750">
              <a:spcAft>
                <a:spcPts val="600"/>
              </a:spcAft>
              <a:buFontTx/>
              <a:buChar char="-"/>
            </a:pPr>
            <a:r>
              <a:rPr lang="fr-FR" sz="1200" b="1" dirty="0"/>
              <a:t>LES ÉLÉMENTS CONSTITUANT UN DOSSIER DE CONSTRUCTION</a:t>
            </a:r>
          </a:p>
          <a:p>
            <a:pPr marL="742950" lvl="1" indent="-285750">
              <a:spcAft>
                <a:spcPts val="600"/>
              </a:spcAft>
              <a:buFontTx/>
              <a:buChar char="-"/>
            </a:pPr>
            <a:r>
              <a:rPr lang="fr-FR" sz="1200" b="1" dirty="0"/>
              <a:t>LE CADRE RÉGLEMENTAIRE ET CONTRACTUEL</a:t>
            </a:r>
          </a:p>
          <a:p>
            <a:pPr marL="742950" lvl="1" indent="-285750">
              <a:spcAft>
                <a:spcPts val="600"/>
              </a:spcAft>
              <a:buFontTx/>
              <a:buChar char="-"/>
            </a:pPr>
            <a:r>
              <a:rPr lang="fr-FR" sz="1200" b="1" dirty="0"/>
              <a:t>LES ACTEURS DU PROJET : RÔLES ET ATTRIBUTIONS</a:t>
            </a:r>
          </a:p>
          <a:p>
            <a:pPr marL="742950" lvl="1" indent="-285750">
              <a:spcAft>
                <a:spcPts val="600"/>
              </a:spcAft>
              <a:buFontTx/>
              <a:buChar char="-"/>
            </a:pPr>
            <a:r>
              <a:rPr lang="fr-FR" sz="1200" b="1" dirty="0"/>
              <a:t>CARACTÉRISTIQUES TECHNIQUES DU PROJET</a:t>
            </a:r>
          </a:p>
          <a:p>
            <a:pPr>
              <a:spcAft>
                <a:spcPts val="600"/>
              </a:spcAft>
            </a:pPr>
            <a:endParaRPr lang="fr-FR" sz="1600" i="1" dirty="0">
              <a:solidFill>
                <a:schemeClr val="accent5">
                  <a:lumMod val="75000"/>
                </a:schemeClr>
              </a:solidFill>
              <a:latin typeface="Arial" pitchFamily="34" charset="0"/>
              <a:cs typeface="Arial" pitchFamily="34" charset="0"/>
            </a:endParaRPr>
          </a:p>
          <a:p>
            <a:pPr marL="285750" indent="-285750">
              <a:spcAft>
                <a:spcPts val="600"/>
              </a:spcAft>
              <a:buFontTx/>
              <a:buChar char="-"/>
            </a:pPr>
            <a:r>
              <a:rPr lang="fr-FR" sz="1600" b="1" i="1" dirty="0">
                <a:solidFill>
                  <a:schemeClr val="accent5">
                    <a:lumMod val="75000"/>
                  </a:schemeClr>
                </a:solidFill>
                <a:latin typeface="Arial" pitchFamily="34" charset="0"/>
                <a:cs typeface="Arial" pitchFamily="34" charset="0"/>
              </a:rPr>
              <a:t>S6 - Savoirs technologiques liés au BLOC 2</a:t>
            </a:r>
          </a:p>
          <a:p>
            <a:pPr marL="742950" lvl="1" indent="-285750">
              <a:spcAft>
                <a:spcPts val="600"/>
              </a:spcAft>
              <a:buFontTx/>
              <a:buChar char="-"/>
            </a:pPr>
            <a:r>
              <a:rPr lang="fr-FR" sz="1200" b="1" dirty="0"/>
              <a:t>RELEVÉ D’OUVRAGES EXISTANTS</a:t>
            </a:r>
          </a:p>
          <a:p>
            <a:pPr marL="742950" lvl="1" indent="-285750">
              <a:spcAft>
                <a:spcPts val="600"/>
              </a:spcAft>
              <a:buFontTx/>
              <a:buChar char="-"/>
            </a:pPr>
            <a:r>
              <a:rPr lang="fr-FR" sz="1200" b="1" dirty="0"/>
              <a:t>DÉCOMPOSITION D’UN OUVRAGE</a:t>
            </a:r>
          </a:p>
          <a:p>
            <a:pPr marL="742950" lvl="1" indent="-285750">
              <a:spcAft>
                <a:spcPts val="600"/>
              </a:spcAft>
              <a:buFontTx/>
              <a:buChar char="-"/>
            </a:pPr>
            <a:r>
              <a:rPr lang="fr-FR" sz="1200" b="1" dirty="0"/>
              <a:t>PROCESSUS DE TRAVAIL NUMÉRIQUE BIM</a:t>
            </a:r>
          </a:p>
          <a:p>
            <a:pPr marL="742950" lvl="1" indent="-285750">
              <a:spcAft>
                <a:spcPts val="600"/>
              </a:spcAft>
              <a:buFontTx/>
              <a:buChar char="-"/>
            </a:pPr>
            <a:r>
              <a:rPr lang="fr-FR" sz="1200" b="1" dirty="0"/>
              <a:t>LA QUANTIFICATION DES OUVRAGES</a:t>
            </a:r>
          </a:p>
          <a:p>
            <a:pPr marL="742950" lvl="1" indent="-285750">
              <a:spcAft>
                <a:spcPts val="600"/>
              </a:spcAft>
              <a:buFontTx/>
              <a:buChar char="-"/>
            </a:pPr>
            <a:r>
              <a:rPr lang="fr-FR" sz="1200" b="1" dirty="0"/>
              <a:t>ASPECTS ENVIRONNEMENTAUX DE LA CONSTRUCTION</a:t>
            </a:r>
          </a:p>
        </p:txBody>
      </p:sp>
      <p:sp>
        <p:nvSpPr>
          <p:cNvPr id="9" name="ZoneTexte 8"/>
          <p:cNvSpPr txBox="1"/>
          <p:nvPr/>
        </p:nvSpPr>
        <p:spPr>
          <a:xfrm>
            <a:off x="1619672" y="142852"/>
            <a:ext cx="7310046" cy="276999"/>
          </a:xfrm>
          <a:prstGeom prst="rect">
            <a:avLst/>
          </a:prstGeom>
          <a:noFill/>
        </p:spPr>
        <p:txBody>
          <a:bodyPr wrap="square" rtlCol="0">
            <a:spAutoFit/>
          </a:bodyPr>
          <a:lstStyle/>
          <a:p>
            <a:pPr defTabSz="1020763">
              <a:tabLst>
                <a:tab pos="5021263" algn="l"/>
              </a:tabLst>
            </a:pPr>
            <a:r>
              <a:rPr lang="fr-FR" sz="1200" b="1" i="1" dirty="0">
                <a:solidFill>
                  <a:schemeClr val="accent5">
                    <a:lumMod val="75000"/>
                  </a:schemeClr>
                </a:solidFill>
                <a:latin typeface="Arial" pitchFamily="34" charset="0"/>
                <a:cs typeface="Arial" pitchFamily="34" charset="0"/>
              </a:rPr>
              <a:t>Séminaire national BTS MEC 17 mars 2021		Lycée La Martinière - Lyon</a:t>
            </a:r>
          </a:p>
        </p:txBody>
      </p:sp>
      <p:cxnSp>
        <p:nvCxnSpPr>
          <p:cNvPr id="10" name="Connecteur droit 9"/>
          <p:cNvCxnSpPr/>
          <p:nvPr/>
        </p:nvCxnSpPr>
        <p:spPr>
          <a:xfrm>
            <a:off x="1547664" y="419851"/>
            <a:ext cx="7310616" cy="0"/>
          </a:xfrm>
          <a:prstGeom prst="line">
            <a:avLst/>
          </a:prstGeom>
          <a:ln w="3492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138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231631" y="643898"/>
            <a:ext cx="8643998" cy="400110"/>
          </a:xfrm>
          <a:prstGeom prst="rect">
            <a:avLst/>
          </a:prstGeom>
          <a:ln>
            <a:noFill/>
          </a:ln>
        </p:spPr>
        <p:txBody>
          <a:bodyPr wrap="square">
            <a:spAutoFit/>
          </a:bodyPr>
          <a:lstStyle/>
          <a:p>
            <a:pPr algn="r"/>
            <a:r>
              <a:rPr lang="fr-FR" sz="2000" b="1" i="1" dirty="0">
                <a:latin typeface="Arial" pitchFamily="34" charset="0"/>
                <a:cs typeface="Arial" pitchFamily="34" charset="0"/>
              </a:rPr>
              <a:t>Savoirs associés</a:t>
            </a:r>
            <a:endParaRPr lang="fr-FR" sz="2000" i="1" dirty="0">
              <a:latin typeface="Arial" pitchFamily="34" charset="0"/>
              <a:cs typeface="Arial" pitchFamily="34" charset="0"/>
            </a:endParaRPr>
          </a:p>
        </p:txBody>
      </p:sp>
      <p:pic>
        <p:nvPicPr>
          <p:cNvPr id="12" name="Image 11"/>
          <p:cNvPicPr>
            <a:picLocks noChangeAspect="1"/>
          </p:cNvPicPr>
          <p:nvPr/>
        </p:nvPicPr>
        <p:blipFill>
          <a:blip r:embed="rId2"/>
          <a:stretch>
            <a:fillRect/>
          </a:stretch>
        </p:blipFill>
        <p:spPr>
          <a:xfrm>
            <a:off x="85083" y="108573"/>
            <a:ext cx="1246558" cy="735380"/>
          </a:xfrm>
          <a:prstGeom prst="rect">
            <a:avLst/>
          </a:prstGeom>
          <a:solidFill>
            <a:sysClr val="window" lastClr="FFFFFF"/>
          </a:solidFill>
        </p:spPr>
      </p:pic>
      <p:sp>
        <p:nvSpPr>
          <p:cNvPr id="7" name="Rectangle 6"/>
          <p:cNvSpPr/>
          <p:nvPr/>
        </p:nvSpPr>
        <p:spPr>
          <a:xfrm>
            <a:off x="277643" y="1412776"/>
            <a:ext cx="8470822" cy="3524042"/>
          </a:xfrm>
          <a:prstGeom prst="rect">
            <a:avLst/>
          </a:prstGeom>
          <a:ln>
            <a:noFill/>
          </a:ln>
        </p:spPr>
        <p:txBody>
          <a:bodyPr wrap="square">
            <a:spAutoFit/>
          </a:bodyPr>
          <a:lstStyle/>
          <a:p>
            <a:pPr>
              <a:spcAft>
                <a:spcPts val="600"/>
              </a:spcAft>
            </a:pPr>
            <a:r>
              <a:rPr lang="fr-FR" sz="2000" b="1" i="1" dirty="0">
                <a:latin typeface="Arial" pitchFamily="34" charset="0"/>
                <a:cs typeface="Arial" pitchFamily="34" charset="0"/>
              </a:rPr>
              <a:t>Enseignements professionnels</a:t>
            </a:r>
          </a:p>
          <a:p>
            <a:pPr>
              <a:spcAft>
                <a:spcPts val="600"/>
              </a:spcAft>
            </a:pPr>
            <a:endParaRPr lang="fr-FR" sz="1600" i="1" dirty="0">
              <a:latin typeface="Arial" pitchFamily="34" charset="0"/>
              <a:cs typeface="Arial" pitchFamily="34" charset="0"/>
            </a:endParaRPr>
          </a:p>
          <a:p>
            <a:pPr marL="285750" indent="-285750">
              <a:spcAft>
                <a:spcPts val="600"/>
              </a:spcAft>
              <a:buFontTx/>
              <a:buChar char="-"/>
            </a:pPr>
            <a:r>
              <a:rPr lang="fr-FR" sz="1600" b="1" i="1" dirty="0">
                <a:solidFill>
                  <a:schemeClr val="accent5">
                    <a:lumMod val="75000"/>
                  </a:schemeClr>
                </a:solidFill>
                <a:latin typeface="Arial" pitchFamily="34" charset="0"/>
                <a:cs typeface="Arial" pitchFamily="34" charset="0"/>
              </a:rPr>
              <a:t>S7 – Savoirs technologiques liés aux BLOCS 3 et 4</a:t>
            </a:r>
          </a:p>
          <a:p>
            <a:pPr marL="742950" lvl="1" indent="-285750">
              <a:spcAft>
                <a:spcPts val="600"/>
              </a:spcAft>
              <a:buFontTx/>
              <a:buChar char="-"/>
            </a:pPr>
            <a:r>
              <a:rPr lang="fr-FR" sz="1200" b="1" dirty="0"/>
              <a:t>DESCRIPTION DU BÂTIMENT</a:t>
            </a:r>
          </a:p>
          <a:p>
            <a:pPr marL="742950" lvl="1" indent="-285750">
              <a:spcAft>
                <a:spcPts val="600"/>
              </a:spcAft>
              <a:buFontTx/>
              <a:buChar char="-"/>
            </a:pPr>
            <a:r>
              <a:rPr lang="fr-FR" sz="1200" b="1" dirty="0"/>
              <a:t>ESTIMATIONS PRÉVISIONNELLES DU COÛT DU BÂTIMENT</a:t>
            </a:r>
          </a:p>
          <a:p>
            <a:pPr marL="742950" lvl="1" indent="-285750">
              <a:spcAft>
                <a:spcPts val="600"/>
              </a:spcAft>
              <a:buFontTx/>
              <a:buChar char="-"/>
            </a:pPr>
            <a:r>
              <a:rPr lang="fr-FR" sz="1200" b="1" dirty="0"/>
              <a:t>ESTIMATION DU COÛT DE REVIENT DU BÂTIMENT</a:t>
            </a:r>
          </a:p>
          <a:p>
            <a:pPr marL="742950" lvl="1" indent="-285750">
              <a:spcAft>
                <a:spcPts val="600"/>
              </a:spcAft>
              <a:buFontTx/>
              <a:buChar char="-"/>
            </a:pPr>
            <a:r>
              <a:rPr lang="fr-FR" sz="1200" b="1" dirty="0"/>
              <a:t>PLANIFICATION ET GESTION FINANCIÈRE</a:t>
            </a:r>
          </a:p>
          <a:p>
            <a:pPr>
              <a:spcAft>
                <a:spcPts val="600"/>
              </a:spcAft>
            </a:pPr>
            <a:endParaRPr lang="fr-FR" sz="1600" i="1" dirty="0">
              <a:solidFill>
                <a:schemeClr val="accent5">
                  <a:lumMod val="75000"/>
                </a:schemeClr>
              </a:solidFill>
              <a:latin typeface="Arial" pitchFamily="34" charset="0"/>
              <a:cs typeface="Arial" pitchFamily="34" charset="0"/>
            </a:endParaRPr>
          </a:p>
          <a:p>
            <a:pPr marL="285750" indent="-285750">
              <a:spcAft>
                <a:spcPts val="600"/>
              </a:spcAft>
              <a:buFontTx/>
              <a:buChar char="-"/>
            </a:pPr>
            <a:r>
              <a:rPr lang="fr-FR" sz="1600" b="1" i="1" dirty="0">
                <a:solidFill>
                  <a:schemeClr val="accent5">
                    <a:lumMod val="75000"/>
                  </a:schemeClr>
                </a:solidFill>
                <a:latin typeface="Arial" pitchFamily="34" charset="0"/>
                <a:cs typeface="Arial" pitchFamily="34" charset="0"/>
              </a:rPr>
              <a:t>S8 - Savoirs technologiques liés au BLOC 5</a:t>
            </a:r>
          </a:p>
          <a:p>
            <a:pPr marL="742950" lvl="1" indent="-285750">
              <a:spcAft>
                <a:spcPts val="600"/>
              </a:spcAft>
              <a:buFontTx/>
              <a:buChar char="-"/>
            </a:pPr>
            <a:r>
              <a:rPr lang="fr-FR" sz="1200" b="1" cap="all" dirty="0"/>
              <a:t>communication écrite</a:t>
            </a:r>
          </a:p>
          <a:p>
            <a:pPr marL="742950" lvl="1" indent="-285750">
              <a:spcAft>
                <a:spcPts val="600"/>
              </a:spcAft>
              <a:buFontTx/>
              <a:buChar char="-"/>
            </a:pPr>
            <a:r>
              <a:rPr lang="fr-FR" sz="1200" b="1" cap="all" dirty="0"/>
              <a:t>communication orale</a:t>
            </a:r>
          </a:p>
          <a:p>
            <a:pPr marL="742950" lvl="1" indent="-285750">
              <a:spcAft>
                <a:spcPts val="600"/>
              </a:spcAft>
              <a:buFontTx/>
              <a:buChar char="-"/>
            </a:pPr>
            <a:r>
              <a:rPr lang="fr-FR" sz="1200" b="1" cap="all" dirty="0"/>
              <a:t>environnement économique de l'entreprise</a:t>
            </a:r>
          </a:p>
        </p:txBody>
      </p:sp>
      <p:sp>
        <p:nvSpPr>
          <p:cNvPr id="9" name="ZoneTexte 8"/>
          <p:cNvSpPr txBox="1"/>
          <p:nvPr/>
        </p:nvSpPr>
        <p:spPr>
          <a:xfrm>
            <a:off x="1619672" y="142852"/>
            <a:ext cx="7310046" cy="276999"/>
          </a:xfrm>
          <a:prstGeom prst="rect">
            <a:avLst/>
          </a:prstGeom>
          <a:noFill/>
        </p:spPr>
        <p:txBody>
          <a:bodyPr wrap="square" rtlCol="0">
            <a:spAutoFit/>
          </a:bodyPr>
          <a:lstStyle/>
          <a:p>
            <a:pPr defTabSz="1020763">
              <a:tabLst>
                <a:tab pos="5021263" algn="l"/>
              </a:tabLst>
            </a:pPr>
            <a:r>
              <a:rPr lang="fr-FR" sz="1200" b="1" i="1" dirty="0">
                <a:solidFill>
                  <a:schemeClr val="accent5">
                    <a:lumMod val="75000"/>
                  </a:schemeClr>
                </a:solidFill>
                <a:latin typeface="Arial" pitchFamily="34" charset="0"/>
                <a:cs typeface="Arial" pitchFamily="34" charset="0"/>
              </a:rPr>
              <a:t>Séminaire national BTS MEC 17 mars 2021		Lycée La Martinière - Lyon</a:t>
            </a:r>
          </a:p>
        </p:txBody>
      </p:sp>
      <p:cxnSp>
        <p:nvCxnSpPr>
          <p:cNvPr id="10" name="Connecteur droit 9"/>
          <p:cNvCxnSpPr/>
          <p:nvPr/>
        </p:nvCxnSpPr>
        <p:spPr>
          <a:xfrm>
            <a:off x="1547664" y="419851"/>
            <a:ext cx="7310616" cy="0"/>
          </a:xfrm>
          <a:prstGeom prst="line">
            <a:avLst/>
          </a:prstGeom>
          <a:ln w="3492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157886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2095</TotalTime>
  <Words>1783</Words>
  <Application>Microsoft Office PowerPoint</Application>
  <PresentationFormat>Affichage à l'écran (4:3)</PresentationFormat>
  <Paragraphs>321</Paragraphs>
  <Slides>11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11</vt:i4>
      </vt:variant>
    </vt:vector>
  </HeadingPairs>
  <TitlesOfParts>
    <vt:vector size="17" baseType="lpstr">
      <vt:lpstr>Arial</vt:lpstr>
      <vt:lpstr>Calibri</vt:lpstr>
      <vt:lpstr>Calibri Light</vt:lpstr>
      <vt:lpstr>Courier New</vt:lpstr>
      <vt:lpstr>Symbol</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ACADEMIE DE MONTPELLIER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premiers échanges dans le groupe de travail… - un BTS créé sur les cendres d’une classe préparatoire (le préliminaire), - un contenu  - le niveau III mal connu pour une partie des entre</dc:title>
  <dc:creator>Administrateur</dc:creator>
  <cp:lastModifiedBy>Philippe Young</cp:lastModifiedBy>
  <cp:revision>136</cp:revision>
  <dcterms:created xsi:type="dcterms:W3CDTF">2015-06-25T07:45:41Z</dcterms:created>
  <dcterms:modified xsi:type="dcterms:W3CDTF">2021-03-29T15:36:26Z</dcterms:modified>
</cp:coreProperties>
</file>