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604" r:id="rId5"/>
    <p:sldId id="589" r:id="rId6"/>
    <p:sldId id="599" r:id="rId7"/>
    <p:sldId id="366" r:id="rId8"/>
    <p:sldId id="609" r:id="rId9"/>
    <p:sldId id="600" r:id="rId10"/>
    <p:sldId id="409" r:id="rId11"/>
    <p:sldId id="341" r:id="rId12"/>
    <p:sldId id="400" r:id="rId13"/>
    <p:sldId id="399" r:id="rId14"/>
    <p:sldId id="401" r:id="rId15"/>
    <p:sldId id="412" r:id="rId16"/>
    <p:sldId id="413" r:id="rId17"/>
    <p:sldId id="414" r:id="rId18"/>
    <p:sldId id="415" r:id="rId19"/>
    <p:sldId id="416" r:id="rId20"/>
    <p:sldId id="411" r:id="rId21"/>
    <p:sldId id="418" r:id="rId22"/>
    <p:sldId id="410" r:id="rId23"/>
  </p:sldIdLst>
  <p:sldSz cx="12192000" cy="6858000"/>
  <p:notesSz cx="6858000" cy="9144000"/>
  <p:custDataLst>
    <p:tags r:id="rId2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21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D3B241A-0E75-4945-988F-7878BD3D81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134039" y="5400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4A69F9-C1B0-443E-AE5E-13691E310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557252" y="54000"/>
            <a:ext cx="2299161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29C9DB07-198E-4F83-BC69-54E83BF0B460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FD989B-F7F5-4E2A-AC34-332601F606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A28F4B-EA70-44EF-B40E-83A5591443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FD95-D63B-4AA3-B38B-77871EF810B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66534A-517C-46B1-BD53-A06CC9C45E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80"/>
            <a:ext cx="961103" cy="2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0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976A3-A5FE-4D7F-AB19-D52F390D7A97}" type="datetimeFigureOut">
              <a:rPr lang="fr-FR" smtClean="0"/>
              <a:t>29/03/2021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61E09-0523-46A5-A918-44D6B3628C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5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160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49D7-7E22-49FA-A60E-51CE7D6E2672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81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49D7-7E22-49FA-A60E-51CE7D6E2672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8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3612976"/>
          </a:xfrm>
        </p:spPr>
        <p:txBody>
          <a:bodyPr/>
          <a:lstStyle/>
          <a:p>
            <a:r>
              <a:rPr lang="fr-FR" dirty="0"/>
              <a:t>Investissement</a:t>
            </a:r>
            <a:r>
              <a:rPr lang="fr-FR" baseline="0" dirty="0"/>
              <a:t> : échafaudage + escaliers </a:t>
            </a:r>
          </a:p>
          <a:p>
            <a:r>
              <a:rPr lang="fr-FR" baseline="0" dirty="0"/>
              <a:t>Formation : grue et montage des échafaudages (3 stages intra </a:t>
            </a:r>
            <a:r>
              <a:rPr lang="fr-FR" baseline="0" dirty="0" err="1"/>
              <a:t>echafaudage</a:t>
            </a:r>
            <a:r>
              <a:rPr lang="fr-FR" baseline="0" dirty="0"/>
              <a:t> + 11 </a:t>
            </a:r>
            <a:r>
              <a:rPr lang="fr-FR" baseline="0" dirty="0" err="1"/>
              <a:t>caces</a:t>
            </a:r>
            <a:r>
              <a:rPr lang="fr-FR" baseline="0" dirty="0"/>
              <a:t>)</a:t>
            </a:r>
          </a:p>
          <a:p>
            <a:r>
              <a:rPr lang="fr-FR" baseline="0" dirty="0"/>
              <a:t>Exploitation : location des grues + montage des échafaudages+ installation et vérification des escaliers</a:t>
            </a:r>
          </a:p>
          <a:p>
            <a:r>
              <a:rPr lang="fr-FR" baseline="0" dirty="0"/>
              <a:t>Entretien : renouvellement et entretien périodique des échafaudages et des escaliers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Production : 35 jours à 21 jours  (productivité, suppression mise en place monte matériaux, etc..) pour 33 chantiers/an </a:t>
            </a:r>
            <a:endParaRPr lang="fr-FR" dirty="0"/>
          </a:p>
          <a:p>
            <a:r>
              <a:rPr lang="fr-FR" baseline="0" dirty="0"/>
              <a:t>Achat : suppression de la location de monte matériaux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49D7-7E22-49FA-A60E-51CE7D6E2672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46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49D7-7E22-49FA-A60E-51CE7D6E267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23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03275" y="763588"/>
            <a:ext cx="5249863" cy="2952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Durée 2’</a:t>
            </a:r>
            <a:endParaRPr lang="fr-FR" dirty="0">
              <a:cs typeface="Calibri" panose="020F0502020204030204"/>
            </a:endParaRPr>
          </a:p>
          <a:p>
            <a:pPr eaLnBrk="1" hangingPunct="1"/>
            <a:r>
              <a:rPr lang="fr-FR" b="1" dirty="0"/>
              <a:t>Sens de la diapo</a:t>
            </a:r>
            <a:endParaRPr lang="fr-FR" dirty="0">
              <a:cs typeface="Calibri" panose="020F0502020204030204"/>
            </a:endParaRPr>
          </a:p>
          <a:p>
            <a:pPr eaLnBrk="1" hangingPunct="1"/>
            <a:r>
              <a:rPr lang="fr-FR" dirty="0"/>
              <a:t>Présentation de l’animateur </a:t>
            </a:r>
          </a:p>
          <a:p>
            <a:pPr eaLnBrk="1" hangingPunct="1"/>
            <a:endParaRPr lang="fr-FR" dirty="0"/>
          </a:p>
          <a:p>
            <a:pPr eaLnBrk="1" hangingPunct="1"/>
            <a:r>
              <a:rPr lang="fr-FR" b="1" dirty="0"/>
              <a:t>Animation</a:t>
            </a:r>
          </a:p>
          <a:p>
            <a:r>
              <a:rPr lang="fr-FR" dirty="0"/>
              <a:t>Se présenter</a:t>
            </a:r>
          </a:p>
          <a:p>
            <a:endParaRPr lang="fr-FR" dirty="0"/>
          </a:p>
          <a:p>
            <a:pPr eaLnBrk="1" hangingPunct="1"/>
            <a:r>
              <a:rPr lang="fr-FR" b="1" dirty="0"/>
              <a:t>Connaissances complémentaires</a:t>
            </a:r>
          </a:p>
          <a:p>
            <a:pPr eaLnBrk="1" hangingPunct="1"/>
            <a:endParaRPr lang="fr-FR" b="1" dirty="0"/>
          </a:p>
          <a:p>
            <a:pPr defTabSz="1774649" fontAlgn="base">
              <a:spcBef>
                <a:spcPct val="30000"/>
              </a:spcBef>
              <a:spcAft>
                <a:spcPct val="0"/>
              </a:spcAft>
              <a:defRPr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EA1BC0-B1C6-432D-B779-06A033A4A08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82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Durée 1’</a:t>
            </a:r>
          </a:p>
          <a:p>
            <a:r>
              <a:rPr lang="fr-FR" b="1"/>
              <a:t>Sens de la diapo</a:t>
            </a:r>
            <a:endParaRPr lang="fr-FR" b="0"/>
          </a:p>
          <a:p>
            <a:r>
              <a:rPr lang="fr-FR" b="0"/>
              <a:t>Qui sommes nous, en quoi sommes nous légitimes d’être devant vous.</a:t>
            </a:r>
          </a:p>
          <a:p>
            <a:endParaRPr lang="fr-FR" b="0"/>
          </a:p>
          <a:p>
            <a:r>
              <a:rPr lang="fr-FR" b="1"/>
              <a:t>Animation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FF827-81D9-4AC8-921C-FB5FDB7391C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5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6475" y="1004888"/>
            <a:ext cx="4889500" cy="27495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Durée 5’</a:t>
            </a:r>
          </a:p>
          <a:p>
            <a:r>
              <a:rPr lang="fr-FR" b="1" dirty="0"/>
              <a:t>Sens de la diapo </a:t>
            </a:r>
          </a:p>
          <a:p>
            <a:r>
              <a:rPr lang="fr-FR" dirty="0"/>
              <a:t>En complément du conseil, expliquer les autres missions de l’OPPBTP</a:t>
            </a:r>
          </a:p>
          <a:p>
            <a:endParaRPr lang="fr-FR" b="1" dirty="0"/>
          </a:p>
          <a:p>
            <a:r>
              <a:rPr lang="fr-FR" b="1" dirty="0"/>
              <a:t>Animation</a:t>
            </a:r>
            <a:r>
              <a:rPr lang="fr-FR" dirty="0"/>
              <a:t> </a:t>
            </a:r>
          </a:p>
          <a:p>
            <a:r>
              <a:rPr lang="fr-FR" dirty="0">
                <a:cs typeface="Calibri"/>
              </a:rPr>
              <a:t>Ne pas rentrer trop dans les détails : l’OPPBTP est organisme de formation (Continue et Initiale). 70 ans d’existence. Profondément ancré dans le BTP. Également un organisme d’expertise technique.</a:t>
            </a:r>
          </a:p>
          <a:p>
            <a:r>
              <a:rPr lang="fr-FR" dirty="0">
                <a:cs typeface="Calibri"/>
              </a:rPr>
              <a:t>Donner le rapport de force : 330 collaborateurs pour 1,4m de salariés, 240k entreprises, 200k jeunes en formation BTP</a:t>
            </a:r>
          </a:p>
          <a:p>
            <a:r>
              <a:rPr lang="fr-FR" dirty="0">
                <a:cs typeface="Calibri"/>
              </a:rPr>
              <a:t>Valeurs : Solidaire – Professionnel – Engagé.</a:t>
            </a:r>
          </a:p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EA1BC0-B1C6-432D-B779-06A033A4A08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22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20’ / Prévention et performance</a:t>
            </a:r>
          </a:p>
          <a:p>
            <a:endParaRPr lang="fr-FR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Présenter deux cas en détail en fonction des participants.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défaut utiliser le pistolet à lier les armatures et le mode opératoire construction bois.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49D7-7E22-49FA-A60E-51CE7D6E267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12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49D7-7E22-49FA-A60E-51CE7D6E267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75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49D7-7E22-49FA-A60E-51CE7D6E267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99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49D7-7E22-49FA-A60E-51CE7D6E2672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3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ETUDE</a:t>
            </a:r>
            <a:r>
              <a:rPr lang="fr-FR" b="1" baseline="0" dirty="0"/>
              <a:t> 6.1 </a:t>
            </a:r>
            <a:r>
              <a:rPr lang="fr-FR" b="1" dirty="0"/>
              <a:t>PAGE 195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49D7-7E22-49FA-A60E-51CE7D6E2672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2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623D92-EE6C-41AA-8261-64C5A3B7FD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41" y="677127"/>
            <a:ext cx="4251241" cy="41939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67BD8E-8842-4FF5-857D-C473B2FE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5" y="1743254"/>
            <a:ext cx="5870223" cy="23876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AEA54E-6122-426F-B019-BCC1EB1EC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4807271"/>
            <a:ext cx="775546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5" name="Image 4" descr="LogoSeulRVB.jpg">
            <a:extLst>
              <a:ext uri="{FF2B5EF4-FFF2-40B4-BE49-F238E27FC236}">
                <a16:creationId xmlns:a16="http://schemas.microsoft.com/office/drawing/2014/main" id="{1232EF4C-B0DF-47D8-8F3E-6FC6C2CAAC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0" y="362546"/>
            <a:ext cx="2266111" cy="64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86D6C1-597F-47AA-9CE6-F014EC5FEE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540000" cy="4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3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7BD8E-8842-4FF5-857D-C473B2FE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5" y="2144486"/>
            <a:ext cx="9078687" cy="1986368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AEA54E-6122-426F-B019-BCC1EB1EC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5" y="4441379"/>
            <a:ext cx="9078687" cy="1589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32EF4C-B0DF-47D8-8F3E-6FC6C2CAAC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0" y="457325"/>
            <a:ext cx="2266111" cy="4584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304125-725F-45A2-8FB2-0955BD7B06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68" y="285965"/>
            <a:ext cx="1205589" cy="1224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0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A3D8A-90FE-48D9-B6F7-503FDD4A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44"/>
            <a:ext cx="9423400" cy="68614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7A168-B8A5-46CD-9C50-0D0EC3639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577"/>
            <a:ext cx="10515600" cy="5070640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42" indent="-228589">
              <a:buClr>
                <a:srgbClr val="C00000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81D2B-5814-4883-BA54-B330FDF8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48404" y="6441033"/>
            <a:ext cx="691444" cy="252000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E31249-D621-4A1D-B147-E08E463B1BC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77FC97-EEE8-4A08-B4DB-9685F6D44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68" y="106579"/>
            <a:ext cx="1205589" cy="1224136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23D7AFD-F270-4FFA-A55C-45E87BA5320A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58871"/>
            <a:ext cx="9423400" cy="9955"/>
          </a:xfrm>
          <a:prstGeom prst="line">
            <a:avLst/>
          </a:prstGeom>
          <a:ln w="38100">
            <a:solidFill>
              <a:srgbClr val="C900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D3B8426A-C490-4CF6-9037-47E474053A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5" y="6409328"/>
            <a:ext cx="1056855" cy="21380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EF09373-DC54-44F0-B1DA-9E97F0404651}"/>
              </a:ext>
            </a:extLst>
          </p:cNvPr>
          <p:cNvSpPr txBox="1"/>
          <p:nvPr userDrawn="1"/>
        </p:nvSpPr>
        <p:spPr>
          <a:xfrm>
            <a:off x="1551741" y="6436228"/>
            <a:ext cx="3573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HSE Lyon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11D22BF-F6D1-43C8-8821-30EF25AD18AB}"/>
              </a:ext>
            </a:extLst>
          </p:cNvPr>
          <p:cNvSpPr txBox="1"/>
          <p:nvPr userDrawn="1"/>
        </p:nvSpPr>
        <p:spPr>
          <a:xfrm>
            <a:off x="9240253" y="6436228"/>
            <a:ext cx="1426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16/06/2020</a:t>
            </a:r>
            <a:endParaRPr lang="fr-FR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06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616458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8EFB5A85-D131-4752-A2C9-4CA0FF9FF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75" y="3938953"/>
            <a:ext cx="6918056" cy="9548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3840"/>
              </a:lnSpc>
              <a:spcBef>
                <a:spcPts val="0"/>
              </a:spcBef>
              <a:buNone/>
              <a:defRPr sz="3200" b="0" i="0" baseline="0">
                <a:solidFill>
                  <a:srgbClr val="30323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7DC0B6A-7818-4C9B-A2D4-B3FE58CAFA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74" y="487652"/>
            <a:ext cx="2417630" cy="5445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1622786-01E0-4931-A880-D726CD8136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02" y="6107020"/>
            <a:ext cx="570264" cy="526656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E5F29559-5741-48FF-8852-E104BE5740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973" y="2657345"/>
            <a:ext cx="6918058" cy="12816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280"/>
              </a:lnSpc>
              <a:defRPr sz="4400" b="1" i="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titre</a:t>
            </a:r>
            <a:br>
              <a:rPr lang="fr-FR" dirty="0"/>
            </a:b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0D726D1-8DCF-43FA-9BF6-9C2EE8CDE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270" y="1"/>
            <a:ext cx="4635730" cy="6858000"/>
          </a:xfrm>
          <a:prstGeom prst="rect">
            <a:avLst/>
          </a:prstGeom>
        </p:spPr>
      </p:pic>
      <p:pic>
        <p:nvPicPr>
          <p:cNvPr id="9" name="Image 8" descr="Afficher l'image d'origine">
            <a:extLst>
              <a:ext uri="{FF2B5EF4-FFF2-40B4-BE49-F238E27FC236}">
                <a16:creationId xmlns:a16="http://schemas.microsoft.com/office/drawing/2014/main" id="{FBD476BC-FA7C-4274-AD32-66EFF8CABEC1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91" y="487652"/>
            <a:ext cx="1396940" cy="721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4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8577BC-0792-46CD-B381-63BF8ED13DD3}"/>
              </a:ext>
            </a:extLst>
          </p:cNvPr>
          <p:cNvSpPr/>
          <p:nvPr userDrawn="1"/>
        </p:nvSpPr>
        <p:spPr>
          <a:xfrm>
            <a:off x="9161253" y="806336"/>
            <a:ext cx="3027873" cy="5307385"/>
          </a:xfrm>
          <a:prstGeom prst="rect">
            <a:avLst/>
          </a:prstGeom>
          <a:solidFill>
            <a:srgbClr val="E53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1B16D9A-B142-480E-97AA-93CD52B944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93844"/>
            <a:ext cx="8678174" cy="59507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7686C7B-8B48-4E61-90B2-FD777F7C509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81002" y="1311202"/>
            <a:ext cx="7305133" cy="4728091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354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65125" indent="-134938" algn="l">
              <a:lnSpc>
                <a:spcPts val="2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42" indent="-228589">
              <a:lnSpc>
                <a:spcPts val="24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>
              <a:lnSpc>
                <a:spcPts val="2400"/>
              </a:lnSpc>
              <a:buClr>
                <a:schemeClr val="accent1"/>
              </a:buClr>
              <a:buNone/>
              <a:defRPr sz="1100">
                <a:latin typeface="+mj-lt"/>
                <a:ea typeface="Verdana" panose="020B0604030504040204" pitchFamily="34" charset="0"/>
              </a:defRPr>
            </a:lvl6pPr>
          </a:lstStyle>
          <a:p>
            <a:r>
              <a:rPr lang="fr-FR" dirty="0"/>
              <a:t>Modifiez le contenu</a:t>
            </a:r>
          </a:p>
          <a:p>
            <a:r>
              <a:rPr lang="fr-FR" dirty="0"/>
              <a:t>Modifiez le contenu</a:t>
            </a:r>
          </a:p>
          <a:p>
            <a:pPr lvl="1"/>
            <a:r>
              <a:rPr lang="fr-FR" dirty="0"/>
              <a:t>Modifiez le contenu</a:t>
            </a:r>
          </a:p>
          <a:p>
            <a:pPr lvl="2"/>
            <a:r>
              <a:rPr lang="fr-FR" dirty="0"/>
              <a:t>Modifiez le contenu</a:t>
            </a:r>
          </a:p>
          <a:p>
            <a:pPr lvl="3"/>
            <a:r>
              <a:rPr lang="fr-FR" dirty="0">
                <a:latin typeface="+mn-lt"/>
              </a:rPr>
              <a:t>Modifiez le contenu</a:t>
            </a:r>
          </a:p>
          <a:p>
            <a:pPr lvl="4"/>
            <a:r>
              <a:rPr lang="fr-FR" dirty="0"/>
              <a:t>Modifiez le contenu </a:t>
            </a:r>
          </a:p>
          <a:p>
            <a:pPr lvl="5"/>
            <a:endParaRPr lang="fr-FR" dirty="0"/>
          </a:p>
          <a:p>
            <a:pPr lvl="5"/>
            <a:endParaRPr lang="fr-FR" dirty="0"/>
          </a:p>
          <a:p>
            <a:pPr lvl="5"/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pic>
        <p:nvPicPr>
          <p:cNvPr id="6" name="Image 5" descr="Afficher l'image d'origine">
            <a:extLst>
              <a:ext uri="{FF2B5EF4-FFF2-40B4-BE49-F238E27FC236}">
                <a16:creationId xmlns:a16="http://schemas.microsoft.com/office/drawing/2014/main" id="{BF7E1735-5CE6-4AA0-80A4-8A5171FCE39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321" y="6136444"/>
            <a:ext cx="1396940" cy="721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9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'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6C304A-08CC-4541-8AAC-9DC6D2E7F00D}"/>
              </a:ext>
            </a:extLst>
          </p:cNvPr>
          <p:cNvSpPr/>
          <p:nvPr userDrawn="1"/>
        </p:nvSpPr>
        <p:spPr>
          <a:xfrm>
            <a:off x="-1" y="0"/>
            <a:ext cx="12191999" cy="6349036"/>
          </a:xfrm>
          <a:prstGeom prst="rect">
            <a:avLst/>
          </a:prstGeom>
          <a:solidFill>
            <a:srgbClr val="E53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8D88515-614E-1847-A53F-2D1678945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3404" y="2856425"/>
            <a:ext cx="5745192" cy="5818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528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Intertitre</a:t>
            </a:r>
          </a:p>
        </p:txBody>
      </p:sp>
      <p:pic>
        <p:nvPicPr>
          <p:cNvPr id="7" name="Image 6" descr="Afficher l'image d'origine">
            <a:extLst>
              <a:ext uri="{FF2B5EF4-FFF2-40B4-BE49-F238E27FC236}">
                <a16:creationId xmlns:a16="http://schemas.microsoft.com/office/drawing/2014/main" id="{01336B29-D7CF-43A1-BE9B-63E780ACC59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321" y="6136444"/>
            <a:ext cx="1396940" cy="721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885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 contenu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F1D65DC-1E30-415C-A99A-D3DB38A13C53}"/>
              </a:ext>
            </a:extLst>
          </p:cNvPr>
          <p:cNvSpPr/>
          <p:nvPr userDrawn="1"/>
        </p:nvSpPr>
        <p:spPr>
          <a:xfrm>
            <a:off x="6096000" y="961848"/>
            <a:ext cx="6098400" cy="5202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E777534-8EBD-4668-97F2-39AEDD8E5B52}"/>
              </a:ext>
            </a:extLst>
          </p:cNvPr>
          <p:cNvSpPr txBox="1">
            <a:spLocks/>
          </p:cNvSpPr>
          <p:nvPr userDrawn="1"/>
        </p:nvSpPr>
        <p:spPr>
          <a:xfrm>
            <a:off x="1268762" y="3649307"/>
            <a:ext cx="2678183" cy="38881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C082322F-23EF-4F3E-912B-D51CA9929C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93844"/>
            <a:ext cx="8678174" cy="59507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B659242-2F71-440C-99D6-BD337ABF008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81002" y="1311202"/>
            <a:ext cx="5536719" cy="4749356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354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65125" indent="-134938" algn="l">
              <a:lnSpc>
                <a:spcPts val="2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42" indent="-228589">
              <a:lnSpc>
                <a:spcPts val="24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>
              <a:lnSpc>
                <a:spcPts val="2400"/>
              </a:lnSpc>
              <a:buClr>
                <a:schemeClr val="accent1"/>
              </a:buClr>
              <a:buNone/>
              <a:defRPr sz="1100">
                <a:latin typeface="+mj-lt"/>
                <a:ea typeface="Verdana" panose="020B0604030504040204" pitchFamily="34" charset="0"/>
              </a:defRPr>
            </a:lvl6pPr>
          </a:lstStyle>
          <a:p>
            <a:r>
              <a:rPr lang="fr-FR" dirty="0"/>
              <a:t>Modifiez le contenu</a:t>
            </a:r>
          </a:p>
          <a:p>
            <a:r>
              <a:rPr lang="fr-FR" dirty="0"/>
              <a:t>Modifiez le contenu</a:t>
            </a:r>
          </a:p>
          <a:p>
            <a:pPr lvl="1"/>
            <a:r>
              <a:rPr lang="fr-FR" dirty="0"/>
              <a:t>Modifiez le contenu</a:t>
            </a:r>
          </a:p>
          <a:p>
            <a:pPr lvl="2"/>
            <a:r>
              <a:rPr lang="fr-FR" dirty="0"/>
              <a:t>Modifiez le contenu</a:t>
            </a:r>
          </a:p>
          <a:p>
            <a:pPr lvl="3"/>
            <a:r>
              <a:rPr lang="fr-FR" dirty="0">
                <a:latin typeface="+mn-lt"/>
              </a:rPr>
              <a:t>Modifiez le contenu</a:t>
            </a:r>
          </a:p>
          <a:p>
            <a:pPr lvl="4"/>
            <a:r>
              <a:rPr lang="fr-FR" dirty="0"/>
              <a:t>Modifiez le contenu 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BFD5921-6F68-4CD6-BD49-6ECCE201122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93613" y="1311202"/>
            <a:ext cx="5536719" cy="4749356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354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65125" indent="-134938" algn="l">
              <a:lnSpc>
                <a:spcPts val="2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42" indent="-228589">
              <a:lnSpc>
                <a:spcPts val="24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>
              <a:lnSpc>
                <a:spcPts val="2400"/>
              </a:lnSpc>
              <a:buClr>
                <a:schemeClr val="accent1"/>
              </a:buClr>
              <a:buNone/>
              <a:defRPr sz="1100">
                <a:latin typeface="+mj-lt"/>
                <a:ea typeface="Verdana" panose="020B0604030504040204" pitchFamily="34" charset="0"/>
              </a:defRPr>
            </a:lvl6pPr>
          </a:lstStyle>
          <a:p>
            <a:r>
              <a:rPr lang="fr-FR" dirty="0"/>
              <a:t>Modifiez le contenu</a:t>
            </a:r>
          </a:p>
          <a:p>
            <a:r>
              <a:rPr lang="fr-FR" dirty="0"/>
              <a:t>Modifiez le contenu</a:t>
            </a:r>
          </a:p>
          <a:p>
            <a:pPr lvl="1"/>
            <a:r>
              <a:rPr lang="fr-FR" dirty="0"/>
              <a:t>Modifiez le contenu</a:t>
            </a:r>
          </a:p>
          <a:p>
            <a:pPr lvl="2"/>
            <a:r>
              <a:rPr lang="fr-FR" dirty="0"/>
              <a:t>Modifiez le contenu</a:t>
            </a:r>
          </a:p>
          <a:p>
            <a:pPr lvl="3"/>
            <a:r>
              <a:rPr lang="fr-FR" dirty="0">
                <a:latin typeface="+mn-lt"/>
              </a:rPr>
              <a:t>Modifiez le contenu</a:t>
            </a:r>
          </a:p>
          <a:p>
            <a:pPr lvl="4"/>
            <a:r>
              <a:rPr lang="fr-FR" dirty="0"/>
              <a:t>Modifiez le contenu </a:t>
            </a:r>
          </a:p>
        </p:txBody>
      </p:sp>
      <p:pic>
        <p:nvPicPr>
          <p:cNvPr id="9" name="Image 8" descr="Afficher l'image d'origine">
            <a:extLst>
              <a:ext uri="{FF2B5EF4-FFF2-40B4-BE49-F238E27FC236}">
                <a16:creationId xmlns:a16="http://schemas.microsoft.com/office/drawing/2014/main" id="{CFB1A141-6714-4A00-BFEE-94C3FB3C995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573" y="6136444"/>
            <a:ext cx="1396940" cy="721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278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ontenu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C1CE0A-A054-49A7-9EB7-D2C18F8B3D34}"/>
              </a:ext>
            </a:extLst>
          </p:cNvPr>
          <p:cNvSpPr/>
          <p:nvPr userDrawn="1"/>
        </p:nvSpPr>
        <p:spPr>
          <a:xfrm>
            <a:off x="0" y="961848"/>
            <a:ext cx="12189600" cy="5202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7E777534-8EBD-4668-97F2-39AEDD8E5B52}"/>
              </a:ext>
            </a:extLst>
          </p:cNvPr>
          <p:cNvSpPr txBox="1">
            <a:spLocks/>
          </p:cNvSpPr>
          <p:nvPr userDrawn="1"/>
        </p:nvSpPr>
        <p:spPr>
          <a:xfrm>
            <a:off x="1268762" y="3649307"/>
            <a:ext cx="2678183" cy="38881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7588551-D644-4CF2-9486-F545BBB2E1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93844"/>
            <a:ext cx="8678174" cy="59507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6D42DD1-CC0F-415B-83AB-2D4A2E454A9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81003" y="1311202"/>
            <a:ext cx="11549330" cy="4749356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354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65125" indent="-134938" algn="l">
              <a:lnSpc>
                <a:spcPts val="2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42" indent="-228589">
              <a:lnSpc>
                <a:spcPts val="24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800"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2286000" indent="0">
              <a:lnSpc>
                <a:spcPts val="2400"/>
              </a:lnSpc>
              <a:buClr>
                <a:schemeClr val="accent1"/>
              </a:buClr>
              <a:buNone/>
              <a:defRPr sz="1100">
                <a:latin typeface="+mj-lt"/>
                <a:ea typeface="Verdana" panose="020B0604030504040204" pitchFamily="34" charset="0"/>
              </a:defRPr>
            </a:lvl6pPr>
          </a:lstStyle>
          <a:p>
            <a:r>
              <a:rPr lang="fr-FR" dirty="0"/>
              <a:t>Modifiez le contenu</a:t>
            </a:r>
          </a:p>
          <a:p>
            <a:r>
              <a:rPr lang="fr-FR" dirty="0"/>
              <a:t>Modifiez le contenu</a:t>
            </a:r>
          </a:p>
          <a:p>
            <a:pPr lvl="1"/>
            <a:r>
              <a:rPr lang="fr-FR" dirty="0"/>
              <a:t>Modifiez le contenu</a:t>
            </a:r>
          </a:p>
          <a:p>
            <a:pPr lvl="2"/>
            <a:r>
              <a:rPr lang="fr-FR" dirty="0"/>
              <a:t>Modifiez le contenu</a:t>
            </a:r>
          </a:p>
          <a:p>
            <a:pPr lvl="3"/>
            <a:r>
              <a:rPr lang="fr-FR" dirty="0">
                <a:latin typeface="+mn-lt"/>
              </a:rPr>
              <a:t>Modifiez le contenu</a:t>
            </a:r>
          </a:p>
          <a:p>
            <a:pPr lvl="4"/>
            <a:r>
              <a:rPr lang="fr-FR" dirty="0"/>
              <a:t>Modifiez le contenu </a:t>
            </a:r>
          </a:p>
        </p:txBody>
      </p:sp>
      <p:pic>
        <p:nvPicPr>
          <p:cNvPr id="8" name="Image 7" descr="Afficher l'image d'origine">
            <a:extLst>
              <a:ext uri="{FF2B5EF4-FFF2-40B4-BE49-F238E27FC236}">
                <a16:creationId xmlns:a16="http://schemas.microsoft.com/office/drawing/2014/main" id="{C97A3DA6-F148-4558-B37C-569A984ECBE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53" y="6136444"/>
            <a:ext cx="1396940" cy="721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09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607923-29FE-4FBD-9A7F-AFDC7B70D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6483" y="6487886"/>
            <a:ext cx="691444" cy="210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65E31249-D621-4A1D-B147-E08E463B1BC4}" type="slidenum">
              <a:rPr lang="fr-FR" smtClean="0"/>
              <a:pPr algn="ctr"/>
              <a:t>‹N°›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D59FF2D-1D02-41A6-96C5-E4550B321EB5}"/>
              </a:ext>
            </a:extLst>
          </p:cNvPr>
          <p:cNvSpPr txBox="1">
            <a:spLocks/>
          </p:cNvSpPr>
          <p:nvPr userDrawn="1"/>
        </p:nvSpPr>
        <p:spPr>
          <a:xfrm>
            <a:off x="10358951" y="6410785"/>
            <a:ext cx="1115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050" dirty="0"/>
              <a:t> </a:t>
            </a:r>
            <a:r>
              <a:rPr lang="fr-FR" sz="105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©</a:t>
            </a:r>
            <a:r>
              <a:rPr lang="fr-FR" sz="1050" dirty="0"/>
              <a:t> OPPBTP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6875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  <p:sldLayoutId id="2147483660" r:id="rId5"/>
    <p:sldLayoutId id="2147483661" r:id="rId6"/>
    <p:sldLayoutId id="2147483662" r:id="rId7"/>
    <p:sldLayoutId id="2147483664" r:id="rId8"/>
    <p:sldLayoutId id="2147483665" r:id="rId9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6" Type="http://schemas.openxmlformats.org/officeDocument/2006/relationships/image" Target="../media/image36.jpg"/><Relationship Id="rId5" Type="http://schemas.openxmlformats.org/officeDocument/2006/relationships/image" Target="../media/image34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5" Type="http://schemas.openxmlformats.org/officeDocument/2006/relationships/image" Target="../media/image37.png"/><Relationship Id="rId4" Type="http://schemas.openxmlformats.org/officeDocument/2006/relationships/hyperlink" Target="https://www.preventionbtp.fr/ressources/focus/prevention-et-performance-un-duo-gagnant-gagna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BFF0DC3-76B2-4EFC-BDA8-B24B9AE55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15" y="3924216"/>
            <a:ext cx="6918056" cy="954891"/>
          </a:xfrm>
        </p:spPr>
        <p:txBody>
          <a:bodyPr/>
          <a:lstStyle/>
          <a:p>
            <a:r>
              <a:rPr lang="fr-FR" dirty="0"/>
              <a:t>Séminaire de lancement du BTS M.E.C.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2E6806B-CED9-4F79-B52E-5D367ACC9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92" y="1637439"/>
            <a:ext cx="6918058" cy="1281608"/>
          </a:xfrm>
        </p:spPr>
        <p:txBody>
          <a:bodyPr/>
          <a:lstStyle/>
          <a:p>
            <a:r>
              <a:rPr lang="fr-FR" dirty="0"/>
              <a:t>Prévention et Performance globale de l’entreprise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40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méthodes, deux visions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2F7354C9-1D80-4868-8163-AA4B5C50DADC}" type="slidenum">
              <a:rPr lang="fr-FR" smtClean="0"/>
              <a:t>10</a:t>
            </a:fld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8" y="1351280"/>
            <a:ext cx="5865706" cy="4399280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1B050219-EB2B-449E-B0F2-1C49D6990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07" y="1351280"/>
            <a:ext cx="5868381" cy="4399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60946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méthodes, deux visions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2F7354C9-1D80-4868-8163-AA4B5C50DADC}" type="slidenum">
              <a:rPr lang="fr-FR" smtClean="0"/>
              <a:t>11</a:t>
            </a:fld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34634"/>
            <a:ext cx="5781040" cy="4335781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1B050219-EB2B-449E-B0F2-1C49D6990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00" y="1534634"/>
            <a:ext cx="5633351" cy="4335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8449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 DE  CAS</a:t>
            </a:r>
          </a:p>
        </p:txBody>
      </p:sp>
      <p:sp>
        <p:nvSpPr>
          <p:cNvPr id="7" name="Sous-titre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200" b="1" dirty="0"/>
              <a:t>Mode opératoire Montage de Maison à Ossature bois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0" y="6370638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7354C9-1D80-4868-8163-AA4B5C50DADC}" type="slidenum">
              <a:rPr lang="fr-FR" smtClean="0"/>
              <a:pPr/>
              <a:t>12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07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60382" y="1413632"/>
            <a:ext cx="4464496" cy="21085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Métier principal : </a:t>
            </a:r>
            <a:r>
              <a:rPr lang="fr-FR" sz="1400" dirty="0">
                <a:solidFill>
                  <a:schemeClr val="tx1"/>
                </a:solidFill>
              </a:rPr>
              <a:t>Charpentier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b="1" dirty="0">
                <a:solidFill>
                  <a:schemeClr val="tx1"/>
                </a:solidFill>
              </a:rPr>
              <a:t>Effectif concerné : </a:t>
            </a:r>
            <a:r>
              <a:rPr lang="fr-FR" sz="1400" dirty="0">
                <a:solidFill>
                  <a:schemeClr val="tx1"/>
                </a:solidFill>
              </a:rPr>
              <a:t>35 personnes</a:t>
            </a:r>
          </a:p>
          <a:p>
            <a:r>
              <a:rPr lang="fr-FR" sz="1400" dirty="0">
                <a:solidFill>
                  <a:schemeClr val="tx1"/>
                </a:solidFill>
              </a:rPr>
              <a:t>L'entreprise à démarré dans la charpente couverture. Très vite, la demande de maisons à ossature bois (MOB) s’est développée. Son effectif est aujourd’hui de 35 salariés et les MOB représentent le tiers de son activité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721828" y="188641"/>
            <a:ext cx="8227108" cy="768065"/>
          </a:xfrm>
          <a:prstGeom prst="rect">
            <a:avLst/>
          </a:prstGeom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r-FR" sz="28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847528" y="1053591"/>
            <a:ext cx="4464496" cy="3600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prstClr val="black"/>
                </a:solidFill>
              </a:rPr>
              <a:t>L’entreprise :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847530" y="3920832"/>
            <a:ext cx="4464495" cy="19564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Investissement massif dans des échafaudages de pied pour ceinturer les chantiers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Equiper ces échafaudages de tours-escalier au lieu de planchers à trappes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Location systématique de GMA</a:t>
            </a:r>
          </a:p>
          <a:p>
            <a:pPr algn="just">
              <a:buClr>
                <a:srgbClr val="C00000"/>
              </a:buClr>
            </a:pP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847530" y="3780245"/>
            <a:ext cx="4477349" cy="2811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prstClr val="black"/>
                </a:solidFill>
              </a:rPr>
              <a:t>L’action de prévention : </a:t>
            </a:r>
          </a:p>
        </p:txBody>
      </p:sp>
      <p:sp>
        <p:nvSpPr>
          <p:cNvPr id="1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 DE  CAS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2F7354C9-1D80-4868-8163-AA4B5C50DADC}" type="slidenum">
              <a:rPr lang="fr-FR" smtClean="0"/>
              <a:t>13</a:t>
            </a:fld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6702669" y="1233612"/>
            <a:ext cx="3634738" cy="143788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prstClr val="black"/>
                </a:solidFill>
              </a:rPr>
              <a:t>Cas : </a:t>
            </a:r>
            <a:r>
              <a:rPr lang="fr-FR" b="1" dirty="0">
                <a:solidFill>
                  <a:srgbClr val="FF0000"/>
                </a:solidFill>
              </a:rPr>
              <a:t>Utilisation d’échafaudages de pied et de GMA dans le montage des MOB</a:t>
            </a:r>
          </a:p>
          <a:p>
            <a:endParaRPr lang="fr-FR" b="1" dirty="0">
              <a:solidFill>
                <a:srgbClr val="C00000"/>
              </a:solidFill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4600" y="2708871"/>
            <a:ext cx="2179712" cy="162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4312" y="3244558"/>
            <a:ext cx="1584176" cy="24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3186" y="4339034"/>
            <a:ext cx="2191126" cy="163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390" y="2707755"/>
            <a:ext cx="2179712" cy="162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3976" y="4337918"/>
            <a:ext cx="2191126" cy="163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33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 txBox="1">
            <a:spLocks/>
          </p:cNvSpPr>
          <p:nvPr/>
        </p:nvSpPr>
        <p:spPr>
          <a:xfrm>
            <a:off x="1721828" y="1694056"/>
            <a:ext cx="8227108" cy="768065"/>
          </a:xfrm>
          <a:prstGeom prst="rect">
            <a:avLst/>
          </a:prstGeom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r-FR" sz="2800" b="1" dirty="0">
              <a:solidFill>
                <a:srgbClr val="C00000"/>
              </a:solidFill>
              <a:cs typeface="Calibri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58744"/>
              </p:ext>
            </p:extLst>
          </p:nvPr>
        </p:nvGraphicFramePr>
        <p:xfrm>
          <a:off x="1483360" y="3493601"/>
          <a:ext cx="8848592" cy="2625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803"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AVANT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APRES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326">
                <a:tc>
                  <a:txBody>
                    <a:bodyPr/>
                    <a:lstStyle/>
                    <a:p>
                      <a:r>
                        <a:rPr lang="fr-FR" sz="1400" dirty="0"/>
                        <a:t>L’entreprise</a:t>
                      </a:r>
                      <a:r>
                        <a:rPr lang="fr-FR" sz="1400" baseline="0" dirty="0"/>
                        <a:t> utilisait </a:t>
                      </a:r>
                      <a:r>
                        <a:rPr lang="fr-FR" sz="1400" b="1" baseline="0" dirty="0"/>
                        <a:t>des échelles </a:t>
                      </a:r>
                      <a:r>
                        <a:rPr lang="fr-FR" sz="1400" b="0" baseline="0" dirty="0"/>
                        <a:t>et </a:t>
                      </a:r>
                      <a:r>
                        <a:rPr lang="fr-FR" sz="1400" b="1" baseline="0" dirty="0"/>
                        <a:t>des EPI antichute.</a:t>
                      </a:r>
                    </a:p>
                    <a:p>
                      <a:endParaRPr lang="fr-FR" sz="1400" baseline="0" dirty="0"/>
                    </a:p>
                    <a:p>
                      <a:r>
                        <a:rPr lang="fr-FR" sz="1400" baseline="0" dirty="0"/>
                        <a:t>Manutention manuelle des matériaux ou par </a:t>
                      </a:r>
                      <a:r>
                        <a:rPr lang="fr-FR" sz="1400" b="1" baseline="0" dirty="0"/>
                        <a:t>monte-matériau</a:t>
                      </a:r>
                      <a:r>
                        <a:rPr lang="fr-FR" sz="1400" baseline="0" dirty="0"/>
                        <a:t>x loué.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L’entreprise a investit dans</a:t>
                      </a:r>
                      <a:r>
                        <a:rPr lang="fr-FR" sz="1400" baseline="0" dirty="0"/>
                        <a:t> 2000m² d’</a:t>
                      </a:r>
                      <a:r>
                        <a:rPr lang="fr-FR" sz="1400" b="1" baseline="0" dirty="0"/>
                        <a:t>échafaudage </a:t>
                      </a:r>
                      <a:r>
                        <a:rPr lang="fr-FR" sz="1400" baseline="0" dirty="0"/>
                        <a:t>de pied ALTRAD et de tours-escaliers</a:t>
                      </a:r>
                    </a:p>
                    <a:p>
                      <a:endParaRPr lang="fr-FR" sz="1400" baseline="0" dirty="0"/>
                    </a:p>
                    <a:p>
                      <a:r>
                        <a:rPr lang="fr-FR" sz="1400" baseline="0" dirty="0"/>
                        <a:t>L’entreprise loue des </a:t>
                      </a:r>
                      <a:r>
                        <a:rPr lang="fr-FR" sz="1400" b="1" baseline="0" dirty="0"/>
                        <a:t>Grue à Montage Automatisé </a:t>
                      </a:r>
                      <a:r>
                        <a:rPr lang="fr-FR" sz="1400" baseline="0" dirty="0"/>
                        <a:t>pour l’approvisionnement du chantier</a:t>
                      </a:r>
                      <a:endParaRPr lang="fr-FR" sz="1400" dirty="0"/>
                    </a:p>
                    <a:p>
                      <a:endParaRPr lang="fr-FR" sz="1600" b="1" baseline="0" dirty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endParaRPr lang="fr-FR" sz="1600" b="1" baseline="0" dirty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endParaRPr lang="fr-FR" sz="16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ANALYSE  DE  CAS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2F7354C9-1D80-4868-8163-AA4B5C50DADC}" type="slidenum">
              <a:rPr lang="fr-FR" smtClean="0"/>
              <a:t>14</a:t>
            </a:fld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6255" y="1726821"/>
            <a:ext cx="1014113" cy="153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641" y="1726821"/>
            <a:ext cx="2179712" cy="162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3515" y="1726821"/>
            <a:ext cx="2191126" cy="163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15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/>
          <p:cNvSpPr txBox="1">
            <a:spLocks/>
          </p:cNvSpPr>
          <p:nvPr/>
        </p:nvSpPr>
        <p:spPr>
          <a:xfrm>
            <a:off x="1721828" y="1694056"/>
            <a:ext cx="8227108" cy="768065"/>
          </a:xfrm>
          <a:prstGeom prst="rect">
            <a:avLst/>
          </a:prstGeom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r-FR" sz="28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ANALYSE  DE  CAS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2F7354C9-1D80-4868-8163-AA4B5C50DADC}" type="slidenum">
              <a:rPr lang="fr-FR" smtClean="0"/>
              <a:t>15</a:t>
            </a:fld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178560" y="1350962"/>
            <a:ext cx="10271760" cy="4755198"/>
          </a:xfrm>
          <a:prstGeom prst="roundRect">
            <a:avLst>
              <a:gd name="adj" fmla="val 1001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>
                <a:solidFill>
                  <a:srgbClr val="FF0000"/>
                </a:solidFill>
              </a:rPr>
              <a:t>Sécurité : </a:t>
            </a:r>
            <a:r>
              <a:rPr lang="fr-FR" sz="2000" dirty="0">
                <a:solidFill>
                  <a:schemeClr val="tx1"/>
                </a:solidFill>
              </a:rPr>
              <a:t>Les opérations réalisées en hauteur sont complètement sécurisées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fr-FR" sz="2000" b="1" dirty="0">
              <a:solidFill>
                <a:srgbClr val="C00000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>
                <a:solidFill>
                  <a:srgbClr val="FF0000"/>
                </a:solidFill>
              </a:rPr>
              <a:t>Pénibilité : </a:t>
            </a:r>
            <a:r>
              <a:rPr lang="fr-FR" sz="2000" dirty="0">
                <a:solidFill>
                  <a:schemeClr val="tx1"/>
                </a:solidFill>
              </a:rPr>
              <a:t>Les manutentions mécanisées suppriment les transports de matériels et matériaux à la main. La grue permet l’approvisionnement exact en un temps très court. L’utilisation d’escalier est plus rapide, confortable et plus sécurisé.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fr-FR" sz="2000" b="1" dirty="0">
              <a:solidFill>
                <a:srgbClr val="C00000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>
                <a:solidFill>
                  <a:srgbClr val="FF0000"/>
                </a:solidFill>
              </a:rPr>
              <a:t>Gain en matière d'organisation :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Au total un chantier de MOB </a:t>
            </a:r>
            <a:r>
              <a:rPr lang="fr-FR" sz="2000" dirty="0">
                <a:solidFill>
                  <a:schemeClr val="tx1"/>
                </a:solidFill>
                <a:highlight>
                  <a:srgbClr val="FFFF00"/>
                </a:highlight>
              </a:rPr>
              <a:t>est passé de 35 à 21 jours en moyenne</a:t>
            </a:r>
            <a:r>
              <a:rPr lang="fr-FR" sz="2000" dirty="0">
                <a:solidFill>
                  <a:schemeClr val="tx1"/>
                </a:solidFill>
              </a:rPr>
              <a:t>. L’entreprise estime ce gain à </a:t>
            </a:r>
            <a:r>
              <a:rPr lang="fr-FR" sz="2000" dirty="0">
                <a:solidFill>
                  <a:schemeClr val="tx1"/>
                </a:solidFill>
                <a:highlight>
                  <a:srgbClr val="FFFF00"/>
                </a:highlight>
              </a:rPr>
              <a:t>50% pour l’échafaudage, 25% pour les escaliers, 25% pour la grue.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fr-FR" sz="2000" b="1" dirty="0">
                <a:solidFill>
                  <a:srgbClr val="FF0000"/>
                </a:solidFill>
              </a:rPr>
              <a:t>Gain financier : </a:t>
            </a:r>
            <a:r>
              <a:rPr lang="fr-FR" sz="2000" dirty="0">
                <a:solidFill>
                  <a:schemeClr val="tx1"/>
                </a:solidFill>
                <a:highlight>
                  <a:srgbClr val="FFFF00"/>
                </a:highlight>
              </a:rPr>
              <a:t>La réduction de 40% du temps </a:t>
            </a:r>
            <a:r>
              <a:rPr lang="fr-FR" sz="2000" dirty="0">
                <a:solidFill>
                  <a:schemeClr val="tx1"/>
                </a:solidFill>
              </a:rPr>
              <a:t>de mise en œuvre d’une maison a permis à l’entreprise de réduire ses prix de vente, d’attirer de nouveaux clients et de réaliser plus de chiffre d’affaire avec la même équipe.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827748" y="990922"/>
            <a:ext cx="4536504" cy="3600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fr-FR" b="1" dirty="0">
                <a:solidFill>
                  <a:srgbClr val="FFFFFF"/>
                </a:solidFill>
              </a:rPr>
              <a:t>LES GAINS</a:t>
            </a:r>
            <a:endParaRPr lang="fr-FR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3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 DE  CAS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2F7354C9-1D80-4868-8163-AA4B5C50DADC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27270"/>
              </p:ext>
            </p:extLst>
          </p:nvPr>
        </p:nvGraphicFramePr>
        <p:xfrm>
          <a:off x="1473200" y="1628799"/>
          <a:ext cx="9337040" cy="4195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3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6329">
                <a:tc gridSpan="6"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Utilisation d’échafaudages de pied, d’escaliers</a:t>
                      </a:r>
                      <a:r>
                        <a:rPr lang="fr-FR" sz="1800" b="1" baseline="0" dirty="0">
                          <a:solidFill>
                            <a:schemeClr val="bg1"/>
                          </a:solidFill>
                        </a:rPr>
                        <a:t> provisoires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</a:rPr>
                        <a:t> et de GMA dans le montage des MOB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8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baseline="0" dirty="0">
                          <a:effectLst/>
                        </a:rPr>
                        <a:t>  </a:t>
                      </a:r>
                      <a:r>
                        <a:rPr lang="fr-FR" sz="1200" b="1" u="none" strike="noStrike" dirty="0">
                          <a:effectLst/>
                        </a:rPr>
                        <a:t>Période :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 1 an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Effectif concerné : 35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OTH :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4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Coûts (€)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Gains (€)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206"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Investissements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307 600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Production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1 214 208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20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Formation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Achats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30 000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206"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Exploitation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269 220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Qualité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20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Entretien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46 150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Marge/CA additionnel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6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RH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Primes assurances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20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400" b="1" u="none" strike="noStrike" dirty="0">
                          <a:effectLst/>
                        </a:rPr>
                        <a:t> Autres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Autres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766"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Total Coûts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641 670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Total Gains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1 244 208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327">
                <a:tc gridSpan="2">
                  <a:txBody>
                    <a:bodyPr/>
                    <a:lstStyle/>
                    <a:p>
                      <a:pPr marL="72000" algn="l" fontAlgn="ctr"/>
                      <a:r>
                        <a:rPr lang="fr-FR" sz="1600" b="1" u="none" strike="noStrike" dirty="0">
                          <a:effectLst/>
                        </a:rPr>
                        <a:t>Bilan Eco :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+ 602 538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 fontAlgn="ctr"/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rgbClr val="7F7F7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4856481" y="1033729"/>
            <a:ext cx="2335968" cy="59507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fr-FR" b="1" dirty="0">
                <a:solidFill>
                  <a:srgbClr val="FFFFFF"/>
                </a:solidFill>
              </a:rPr>
              <a:t>BILA</a:t>
            </a:r>
            <a:r>
              <a:rPr lang="fr-FR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836209" y="5824271"/>
            <a:ext cx="6120681" cy="36004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fr-FR" b="1" dirty="0">
                <a:solidFill>
                  <a:srgbClr val="FFFFFF"/>
                </a:solidFill>
              </a:rPr>
              <a:t>Soit environ 17 215€ de gain / salarié /an</a:t>
            </a:r>
            <a:endParaRPr lang="fr-FR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89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395FD8-F666-4CD7-9A1E-3AAC9CC622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0638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7354C9-1D80-4868-8163-AA4B5C50DADC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30ACDD72-E69D-49FB-AC50-36F04FB4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L’Etude Prévention et Performance</a:t>
            </a:r>
            <a:br>
              <a:rPr lang="fr-FR" dirty="0"/>
            </a:b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58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27B5F-0E56-4C0F-BEB5-D6CF6DA7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enseignements de l’étude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4CB5D4-B846-443E-B718-6E992A00601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fr-FR" dirty="0"/>
              <a:t>+ 310 Cas étudiés dans tous les métiers du BTP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Temps d’amortissement (</a:t>
            </a:r>
            <a:r>
              <a:rPr lang="fr-FR" dirty="0" err="1"/>
              <a:t>Payback</a:t>
            </a:r>
            <a:r>
              <a:rPr lang="fr-FR" dirty="0"/>
              <a:t>) Moyen : 1,5 ans</a:t>
            </a:r>
          </a:p>
          <a:p>
            <a:endParaRPr lang="fr-FR" dirty="0"/>
          </a:p>
          <a:p>
            <a:r>
              <a:rPr lang="fr-FR" dirty="0"/>
              <a:t>Retour sur Investissement moyen : 2,33</a:t>
            </a:r>
          </a:p>
          <a:p>
            <a:endParaRPr lang="fr-FR" dirty="0"/>
          </a:p>
          <a:p>
            <a:r>
              <a:rPr lang="fr-FR" dirty="0"/>
              <a:t> R.I. &gt; 1 dans </a:t>
            </a:r>
            <a:r>
              <a:rPr lang="fr-FR" b="1" u="sng" dirty="0"/>
              <a:t>90% des cas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03CB0C2-DA30-4B60-ACC0-7C99024197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2F7354C9-1D80-4868-8163-AA4B5C50DADC}" type="slidenum">
              <a:rPr lang="fr-FR" smtClean="0"/>
              <a:t>18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42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14004-0A97-473B-AF66-854A3132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www.preventionbtp.fr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E6C5D3-843C-46CD-B787-E8EC0B2F13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2F7354C9-1D80-4868-8163-AA4B5C50DADC}" type="slidenum">
              <a:rPr lang="fr-FR" smtClean="0"/>
              <a:t>19</a:t>
            </a:fld>
            <a:endParaRPr lang="fr-FR"/>
          </a:p>
        </p:txBody>
      </p:sp>
      <p:pic>
        <p:nvPicPr>
          <p:cNvPr id="1030" name="Picture 6" descr="preventionBTP">
            <a:hlinkClick r:id="rId4"/>
            <a:extLst>
              <a:ext uri="{FF2B5EF4-FFF2-40B4-BE49-F238E27FC236}">
                <a16:creationId xmlns:a16="http://schemas.microsoft.com/office/drawing/2014/main" id="{D87E24C3-D011-4CAA-BDA2-C1FC95E9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53" y="3017163"/>
            <a:ext cx="5082898" cy="5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917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1EE795A-694F-429D-A2F4-B5E1C07EC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74" y="1636633"/>
            <a:ext cx="1000131" cy="140018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2E38440-FBB7-4C17-BFF6-4202C4E34E9A}"/>
              </a:ext>
            </a:extLst>
          </p:cNvPr>
          <p:cNvSpPr txBox="1"/>
          <p:nvPr/>
        </p:nvSpPr>
        <p:spPr>
          <a:xfrm>
            <a:off x="3979719" y="1585402"/>
            <a:ext cx="5488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Arnaud CHAUMONT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Directeur de la Formation Initiale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C6D53A6B-9772-41C8-9C65-4F8F1979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2" y="193844"/>
            <a:ext cx="8678174" cy="595071"/>
          </a:xfrm>
        </p:spPr>
        <p:txBody>
          <a:bodyPr/>
          <a:lstStyle/>
          <a:p>
            <a:r>
              <a:rPr lang="fr-FR" b="1" dirty="0">
                <a:latin typeface="Arial"/>
                <a:cs typeface="Arial"/>
              </a:rPr>
              <a:t>VOTRE INTERVENANT</a:t>
            </a:r>
            <a:endParaRPr lang="fr-FR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61A8692-934B-4FEF-BAC2-6066B8775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878" y="3312302"/>
            <a:ext cx="4690475" cy="74715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005E48F-C849-464E-8F29-975B65FC0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900" y="3230471"/>
            <a:ext cx="1749233" cy="542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52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B132C-9A27-4ED0-9FCD-AA4B05EB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L’organisme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11C42AA-8CD2-4DC8-BB50-50D78864F2E8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675751-BEAA-4C39-8969-72ADB147D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84" y="2690750"/>
            <a:ext cx="7298422" cy="1476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799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53795" y="3633654"/>
            <a:ext cx="1664207" cy="1665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9692" y="3851842"/>
            <a:ext cx="1152527" cy="1152527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251713"/>
                </a:moveTo>
                <a:lnTo>
                  <a:pt x="4053" y="206455"/>
                </a:lnTo>
                <a:lnTo>
                  <a:pt x="15742" y="163863"/>
                </a:lnTo>
                <a:lnTo>
                  <a:pt x="34355" y="124648"/>
                </a:lnTo>
                <a:lnTo>
                  <a:pt x="59184" y="89518"/>
                </a:lnTo>
                <a:lnTo>
                  <a:pt x="89518" y="59184"/>
                </a:lnTo>
                <a:lnTo>
                  <a:pt x="124648" y="34355"/>
                </a:lnTo>
                <a:lnTo>
                  <a:pt x="163863" y="15742"/>
                </a:lnTo>
                <a:lnTo>
                  <a:pt x="206455" y="4053"/>
                </a:lnTo>
                <a:lnTo>
                  <a:pt x="251714" y="0"/>
                </a:lnTo>
                <a:lnTo>
                  <a:pt x="900557" y="0"/>
                </a:lnTo>
                <a:lnTo>
                  <a:pt x="945781" y="4053"/>
                </a:lnTo>
                <a:lnTo>
                  <a:pt x="988355" y="15742"/>
                </a:lnTo>
                <a:lnTo>
                  <a:pt x="1027566" y="34355"/>
                </a:lnTo>
                <a:lnTo>
                  <a:pt x="1062700" y="59184"/>
                </a:lnTo>
                <a:lnTo>
                  <a:pt x="1093044" y="89518"/>
                </a:lnTo>
                <a:lnTo>
                  <a:pt x="1117886" y="124648"/>
                </a:lnTo>
                <a:lnTo>
                  <a:pt x="1136513" y="163863"/>
                </a:lnTo>
                <a:lnTo>
                  <a:pt x="1148212" y="206455"/>
                </a:lnTo>
                <a:lnTo>
                  <a:pt x="1152271" y="251713"/>
                </a:lnTo>
                <a:lnTo>
                  <a:pt x="1152271" y="900557"/>
                </a:lnTo>
                <a:lnTo>
                  <a:pt x="1148212" y="945793"/>
                </a:lnTo>
                <a:lnTo>
                  <a:pt x="1136513" y="988371"/>
                </a:lnTo>
                <a:lnTo>
                  <a:pt x="1117886" y="1027579"/>
                </a:lnTo>
                <a:lnTo>
                  <a:pt x="1093044" y="1062705"/>
                </a:lnTo>
                <a:lnTo>
                  <a:pt x="1062700" y="1093039"/>
                </a:lnTo>
                <a:lnTo>
                  <a:pt x="1027566" y="1117869"/>
                </a:lnTo>
                <a:lnTo>
                  <a:pt x="988355" y="1136486"/>
                </a:lnTo>
                <a:lnTo>
                  <a:pt x="945781" y="1148177"/>
                </a:lnTo>
                <a:lnTo>
                  <a:pt x="900557" y="1152232"/>
                </a:lnTo>
                <a:lnTo>
                  <a:pt x="251714" y="1152232"/>
                </a:lnTo>
                <a:lnTo>
                  <a:pt x="206455" y="1148177"/>
                </a:lnTo>
                <a:lnTo>
                  <a:pt x="163863" y="1136486"/>
                </a:lnTo>
                <a:lnTo>
                  <a:pt x="124648" y="1117869"/>
                </a:lnTo>
                <a:lnTo>
                  <a:pt x="89518" y="1093039"/>
                </a:lnTo>
                <a:lnTo>
                  <a:pt x="59184" y="1062705"/>
                </a:lnTo>
                <a:lnTo>
                  <a:pt x="34355" y="1027579"/>
                </a:lnTo>
                <a:lnTo>
                  <a:pt x="15742" y="988371"/>
                </a:lnTo>
                <a:lnTo>
                  <a:pt x="4053" y="945793"/>
                </a:lnTo>
                <a:lnTo>
                  <a:pt x="0" y="900557"/>
                </a:lnTo>
                <a:lnTo>
                  <a:pt x="0" y="251713"/>
                </a:lnTo>
                <a:close/>
              </a:path>
            </a:pathLst>
          </a:custGeom>
          <a:ln w="4064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9324" y="2481510"/>
            <a:ext cx="1664207" cy="1665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8090" y="2699484"/>
            <a:ext cx="1152527" cy="1152527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251713"/>
                </a:moveTo>
                <a:lnTo>
                  <a:pt x="4053" y="206455"/>
                </a:lnTo>
                <a:lnTo>
                  <a:pt x="15742" y="163863"/>
                </a:lnTo>
                <a:lnTo>
                  <a:pt x="34355" y="124648"/>
                </a:lnTo>
                <a:lnTo>
                  <a:pt x="59184" y="89518"/>
                </a:lnTo>
                <a:lnTo>
                  <a:pt x="89518" y="59184"/>
                </a:lnTo>
                <a:lnTo>
                  <a:pt x="124648" y="34355"/>
                </a:lnTo>
                <a:lnTo>
                  <a:pt x="163863" y="15742"/>
                </a:lnTo>
                <a:lnTo>
                  <a:pt x="206455" y="4053"/>
                </a:lnTo>
                <a:lnTo>
                  <a:pt x="251713" y="0"/>
                </a:lnTo>
                <a:lnTo>
                  <a:pt x="900557" y="0"/>
                </a:lnTo>
                <a:lnTo>
                  <a:pt x="945815" y="4053"/>
                </a:lnTo>
                <a:lnTo>
                  <a:pt x="988407" y="15742"/>
                </a:lnTo>
                <a:lnTo>
                  <a:pt x="1027622" y="34355"/>
                </a:lnTo>
                <a:lnTo>
                  <a:pt x="1062752" y="59184"/>
                </a:lnTo>
                <a:lnTo>
                  <a:pt x="1093086" y="89518"/>
                </a:lnTo>
                <a:lnTo>
                  <a:pt x="1117915" y="124648"/>
                </a:lnTo>
                <a:lnTo>
                  <a:pt x="1136528" y="163863"/>
                </a:lnTo>
                <a:lnTo>
                  <a:pt x="1148217" y="206455"/>
                </a:lnTo>
                <a:lnTo>
                  <a:pt x="1152270" y="251713"/>
                </a:lnTo>
                <a:lnTo>
                  <a:pt x="1152270" y="900557"/>
                </a:lnTo>
                <a:lnTo>
                  <a:pt x="1148217" y="945815"/>
                </a:lnTo>
                <a:lnTo>
                  <a:pt x="1136528" y="988407"/>
                </a:lnTo>
                <a:lnTo>
                  <a:pt x="1117915" y="1027622"/>
                </a:lnTo>
                <a:lnTo>
                  <a:pt x="1093086" y="1062752"/>
                </a:lnTo>
                <a:lnTo>
                  <a:pt x="1062752" y="1093086"/>
                </a:lnTo>
                <a:lnTo>
                  <a:pt x="1027622" y="1117915"/>
                </a:lnTo>
                <a:lnTo>
                  <a:pt x="988407" y="1136528"/>
                </a:lnTo>
                <a:lnTo>
                  <a:pt x="945815" y="1148217"/>
                </a:lnTo>
                <a:lnTo>
                  <a:pt x="900557" y="1152270"/>
                </a:lnTo>
                <a:lnTo>
                  <a:pt x="251713" y="1152270"/>
                </a:lnTo>
                <a:lnTo>
                  <a:pt x="206455" y="1148217"/>
                </a:lnTo>
                <a:lnTo>
                  <a:pt x="163863" y="1136528"/>
                </a:lnTo>
                <a:lnTo>
                  <a:pt x="124648" y="1117915"/>
                </a:lnTo>
                <a:lnTo>
                  <a:pt x="89518" y="1093086"/>
                </a:lnTo>
                <a:lnTo>
                  <a:pt x="59184" y="1062752"/>
                </a:lnTo>
                <a:lnTo>
                  <a:pt x="34355" y="1027622"/>
                </a:lnTo>
                <a:lnTo>
                  <a:pt x="15742" y="988407"/>
                </a:lnTo>
                <a:lnTo>
                  <a:pt x="4053" y="945815"/>
                </a:lnTo>
                <a:lnTo>
                  <a:pt x="0" y="900557"/>
                </a:lnTo>
                <a:lnTo>
                  <a:pt x="0" y="251713"/>
                </a:lnTo>
                <a:close/>
              </a:path>
            </a:pathLst>
          </a:custGeom>
          <a:ln w="406400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7044" y="1580825"/>
            <a:ext cx="1665732" cy="1665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3843" y="1799522"/>
            <a:ext cx="1152527" cy="1152527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251714"/>
                </a:moveTo>
                <a:lnTo>
                  <a:pt x="4053" y="206489"/>
                </a:lnTo>
                <a:lnTo>
                  <a:pt x="15742" y="163915"/>
                </a:lnTo>
                <a:lnTo>
                  <a:pt x="34355" y="124704"/>
                </a:lnTo>
                <a:lnTo>
                  <a:pt x="59184" y="89570"/>
                </a:lnTo>
                <a:lnTo>
                  <a:pt x="89518" y="59226"/>
                </a:lnTo>
                <a:lnTo>
                  <a:pt x="124648" y="34384"/>
                </a:lnTo>
                <a:lnTo>
                  <a:pt x="163863" y="15757"/>
                </a:lnTo>
                <a:lnTo>
                  <a:pt x="206455" y="4058"/>
                </a:lnTo>
                <a:lnTo>
                  <a:pt x="251713" y="0"/>
                </a:lnTo>
                <a:lnTo>
                  <a:pt x="900557" y="0"/>
                </a:lnTo>
                <a:lnTo>
                  <a:pt x="945815" y="4058"/>
                </a:lnTo>
                <a:lnTo>
                  <a:pt x="988407" y="15757"/>
                </a:lnTo>
                <a:lnTo>
                  <a:pt x="1027622" y="34384"/>
                </a:lnTo>
                <a:lnTo>
                  <a:pt x="1062752" y="59226"/>
                </a:lnTo>
                <a:lnTo>
                  <a:pt x="1093086" y="89570"/>
                </a:lnTo>
                <a:lnTo>
                  <a:pt x="1117915" y="124704"/>
                </a:lnTo>
                <a:lnTo>
                  <a:pt x="1136528" y="163915"/>
                </a:lnTo>
                <a:lnTo>
                  <a:pt x="1148217" y="206489"/>
                </a:lnTo>
                <a:lnTo>
                  <a:pt x="1152271" y="251714"/>
                </a:lnTo>
                <a:lnTo>
                  <a:pt x="1152271" y="900557"/>
                </a:lnTo>
                <a:lnTo>
                  <a:pt x="1148217" y="945815"/>
                </a:lnTo>
                <a:lnTo>
                  <a:pt x="1136528" y="988407"/>
                </a:lnTo>
                <a:lnTo>
                  <a:pt x="1117915" y="1027622"/>
                </a:lnTo>
                <a:lnTo>
                  <a:pt x="1093086" y="1062752"/>
                </a:lnTo>
                <a:lnTo>
                  <a:pt x="1062752" y="1093086"/>
                </a:lnTo>
                <a:lnTo>
                  <a:pt x="1027622" y="1117915"/>
                </a:lnTo>
                <a:lnTo>
                  <a:pt x="988407" y="1136528"/>
                </a:lnTo>
                <a:lnTo>
                  <a:pt x="945815" y="1148217"/>
                </a:lnTo>
                <a:lnTo>
                  <a:pt x="900557" y="1152271"/>
                </a:lnTo>
                <a:lnTo>
                  <a:pt x="251713" y="1152271"/>
                </a:lnTo>
                <a:lnTo>
                  <a:pt x="206455" y="1148217"/>
                </a:lnTo>
                <a:lnTo>
                  <a:pt x="163863" y="1136528"/>
                </a:lnTo>
                <a:lnTo>
                  <a:pt x="124648" y="1117915"/>
                </a:lnTo>
                <a:lnTo>
                  <a:pt x="89518" y="1093086"/>
                </a:lnTo>
                <a:lnTo>
                  <a:pt x="59184" y="1062752"/>
                </a:lnTo>
                <a:lnTo>
                  <a:pt x="34355" y="1027622"/>
                </a:lnTo>
                <a:lnTo>
                  <a:pt x="15742" y="988407"/>
                </a:lnTo>
                <a:lnTo>
                  <a:pt x="4053" y="945815"/>
                </a:lnTo>
                <a:lnTo>
                  <a:pt x="0" y="900557"/>
                </a:lnTo>
                <a:lnTo>
                  <a:pt x="0" y="251714"/>
                </a:lnTo>
                <a:close/>
              </a:path>
            </a:pathLst>
          </a:custGeom>
          <a:ln w="406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3156" y="1727132"/>
            <a:ext cx="3604260" cy="36057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7496" y="2123752"/>
            <a:ext cx="2736852" cy="2736852"/>
          </a:xfrm>
          <a:custGeom>
            <a:avLst/>
            <a:gdLst/>
            <a:ahLst/>
            <a:cxnLst/>
            <a:rect l="l" t="t" r="r" b="b"/>
            <a:pathLst>
              <a:path w="2736850" h="2736850">
                <a:moveTo>
                  <a:pt x="0" y="597788"/>
                </a:moveTo>
                <a:lnTo>
                  <a:pt x="1981" y="548754"/>
                </a:lnTo>
                <a:lnTo>
                  <a:pt x="7822" y="500812"/>
                </a:lnTo>
                <a:lnTo>
                  <a:pt x="17370" y="454117"/>
                </a:lnTo>
                <a:lnTo>
                  <a:pt x="30470" y="408822"/>
                </a:lnTo>
                <a:lnTo>
                  <a:pt x="46970" y="365081"/>
                </a:lnTo>
                <a:lnTo>
                  <a:pt x="66714" y="323048"/>
                </a:lnTo>
                <a:lnTo>
                  <a:pt x="89550" y="282876"/>
                </a:lnTo>
                <a:lnTo>
                  <a:pt x="115324" y="244720"/>
                </a:lnTo>
                <a:lnTo>
                  <a:pt x="143881" y="208733"/>
                </a:lnTo>
                <a:lnTo>
                  <a:pt x="175069" y="175069"/>
                </a:lnTo>
                <a:lnTo>
                  <a:pt x="208733" y="143881"/>
                </a:lnTo>
                <a:lnTo>
                  <a:pt x="244720" y="115324"/>
                </a:lnTo>
                <a:lnTo>
                  <a:pt x="282876" y="89550"/>
                </a:lnTo>
                <a:lnTo>
                  <a:pt x="323048" y="66714"/>
                </a:lnTo>
                <a:lnTo>
                  <a:pt x="365081" y="46970"/>
                </a:lnTo>
                <a:lnTo>
                  <a:pt x="408822" y="30470"/>
                </a:lnTo>
                <a:lnTo>
                  <a:pt x="454117" y="17370"/>
                </a:lnTo>
                <a:lnTo>
                  <a:pt x="500812" y="7822"/>
                </a:lnTo>
                <a:lnTo>
                  <a:pt x="548754" y="1981"/>
                </a:lnTo>
                <a:lnTo>
                  <a:pt x="597789" y="0"/>
                </a:lnTo>
                <a:lnTo>
                  <a:pt x="2138553" y="0"/>
                </a:lnTo>
                <a:lnTo>
                  <a:pt x="2187587" y="1981"/>
                </a:lnTo>
                <a:lnTo>
                  <a:pt x="2235529" y="7822"/>
                </a:lnTo>
                <a:lnTo>
                  <a:pt x="2282224" y="17370"/>
                </a:lnTo>
                <a:lnTo>
                  <a:pt x="2327519" y="30470"/>
                </a:lnTo>
                <a:lnTo>
                  <a:pt x="2371260" y="46970"/>
                </a:lnTo>
                <a:lnTo>
                  <a:pt x="2413293" y="66714"/>
                </a:lnTo>
                <a:lnTo>
                  <a:pt x="2453465" y="89550"/>
                </a:lnTo>
                <a:lnTo>
                  <a:pt x="2491621" y="115324"/>
                </a:lnTo>
                <a:lnTo>
                  <a:pt x="2527608" y="143881"/>
                </a:lnTo>
                <a:lnTo>
                  <a:pt x="2561272" y="175069"/>
                </a:lnTo>
                <a:lnTo>
                  <a:pt x="2592460" y="208733"/>
                </a:lnTo>
                <a:lnTo>
                  <a:pt x="2621017" y="244720"/>
                </a:lnTo>
                <a:lnTo>
                  <a:pt x="2646791" y="282876"/>
                </a:lnTo>
                <a:lnTo>
                  <a:pt x="2669627" y="323048"/>
                </a:lnTo>
                <a:lnTo>
                  <a:pt x="2689371" y="365081"/>
                </a:lnTo>
                <a:lnTo>
                  <a:pt x="2705871" y="408822"/>
                </a:lnTo>
                <a:lnTo>
                  <a:pt x="2718971" y="454117"/>
                </a:lnTo>
                <a:lnTo>
                  <a:pt x="2728519" y="500812"/>
                </a:lnTo>
                <a:lnTo>
                  <a:pt x="2734360" y="548754"/>
                </a:lnTo>
                <a:lnTo>
                  <a:pt x="2736342" y="597788"/>
                </a:lnTo>
                <a:lnTo>
                  <a:pt x="2736342" y="2138553"/>
                </a:lnTo>
                <a:lnTo>
                  <a:pt x="2734360" y="2187587"/>
                </a:lnTo>
                <a:lnTo>
                  <a:pt x="2728519" y="2235528"/>
                </a:lnTo>
                <a:lnTo>
                  <a:pt x="2718971" y="2282223"/>
                </a:lnTo>
                <a:lnTo>
                  <a:pt x="2705871" y="2327517"/>
                </a:lnTo>
                <a:lnTo>
                  <a:pt x="2689371" y="2371256"/>
                </a:lnTo>
                <a:lnTo>
                  <a:pt x="2669627" y="2413288"/>
                </a:lnTo>
                <a:lnTo>
                  <a:pt x="2646791" y="2453457"/>
                </a:lnTo>
                <a:lnTo>
                  <a:pt x="2621017" y="2491612"/>
                </a:lnTo>
                <a:lnTo>
                  <a:pt x="2592460" y="2527597"/>
                </a:lnTo>
                <a:lnTo>
                  <a:pt x="2561272" y="2561259"/>
                </a:lnTo>
                <a:lnTo>
                  <a:pt x="2527608" y="2592445"/>
                </a:lnTo>
                <a:lnTo>
                  <a:pt x="2491621" y="2621001"/>
                </a:lnTo>
                <a:lnTo>
                  <a:pt x="2453465" y="2646773"/>
                </a:lnTo>
                <a:lnTo>
                  <a:pt x="2413293" y="2669607"/>
                </a:lnTo>
                <a:lnTo>
                  <a:pt x="2371260" y="2689350"/>
                </a:lnTo>
                <a:lnTo>
                  <a:pt x="2327519" y="2705848"/>
                </a:lnTo>
                <a:lnTo>
                  <a:pt x="2282224" y="2718947"/>
                </a:lnTo>
                <a:lnTo>
                  <a:pt x="2235529" y="2728494"/>
                </a:lnTo>
                <a:lnTo>
                  <a:pt x="2187587" y="2734335"/>
                </a:lnTo>
                <a:lnTo>
                  <a:pt x="2138553" y="2736316"/>
                </a:lnTo>
                <a:lnTo>
                  <a:pt x="597789" y="2736316"/>
                </a:lnTo>
                <a:lnTo>
                  <a:pt x="548754" y="2734335"/>
                </a:lnTo>
                <a:lnTo>
                  <a:pt x="500812" y="2728494"/>
                </a:lnTo>
                <a:lnTo>
                  <a:pt x="454117" y="2718947"/>
                </a:lnTo>
                <a:lnTo>
                  <a:pt x="408822" y="2705848"/>
                </a:lnTo>
                <a:lnTo>
                  <a:pt x="365081" y="2689350"/>
                </a:lnTo>
                <a:lnTo>
                  <a:pt x="323048" y="2669607"/>
                </a:lnTo>
                <a:lnTo>
                  <a:pt x="282876" y="2646773"/>
                </a:lnTo>
                <a:lnTo>
                  <a:pt x="244720" y="2621001"/>
                </a:lnTo>
                <a:lnTo>
                  <a:pt x="208733" y="2592445"/>
                </a:lnTo>
                <a:lnTo>
                  <a:pt x="175069" y="2561259"/>
                </a:lnTo>
                <a:lnTo>
                  <a:pt x="143881" y="2527597"/>
                </a:lnTo>
                <a:lnTo>
                  <a:pt x="115324" y="2491612"/>
                </a:lnTo>
                <a:lnTo>
                  <a:pt x="89550" y="2453457"/>
                </a:lnTo>
                <a:lnTo>
                  <a:pt x="66714" y="2413288"/>
                </a:lnTo>
                <a:lnTo>
                  <a:pt x="46970" y="2371256"/>
                </a:lnTo>
                <a:lnTo>
                  <a:pt x="30470" y="2327517"/>
                </a:lnTo>
                <a:lnTo>
                  <a:pt x="17370" y="2282223"/>
                </a:lnTo>
                <a:lnTo>
                  <a:pt x="7822" y="2235528"/>
                </a:lnTo>
                <a:lnTo>
                  <a:pt x="1981" y="2187587"/>
                </a:lnTo>
                <a:lnTo>
                  <a:pt x="0" y="2138553"/>
                </a:lnTo>
                <a:lnTo>
                  <a:pt x="0" y="597788"/>
                </a:lnTo>
                <a:close/>
              </a:path>
            </a:pathLst>
          </a:custGeom>
          <a:ln w="762000">
            <a:solidFill>
              <a:srgbClr val="C5BC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3823" y="2036502"/>
            <a:ext cx="4427220" cy="970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10336" y="1885635"/>
            <a:ext cx="4055364" cy="1386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59027" y="2209096"/>
            <a:ext cx="2968627" cy="451484"/>
          </a:xfrm>
          <a:custGeom>
            <a:avLst/>
            <a:gdLst/>
            <a:ahLst/>
            <a:cxnLst/>
            <a:rect l="l" t="t" r="r" b="b"/>
            <a:pathLst>
              <a:path w="2968625" h="451485">
                <a:moveTo>
                  <a:pt x="698118" y="0"/>
                </a:moveTo>
                <a:lnTo>
                  <a:pt x="647898" y="3734"/>
                </a:lnTo>
                <a:lnTo>
                  <a:pt x="603535" y="14922"/>
                </a:lnTo>
                <a:lnTo>
                  <a:pt x="565030" y="33539"/>
                </a:lnTo>
                <a:lnTo>
                  <a:pt x="532384" y="59563"/>
                </a:lnTo>
                <a:lnTo>
                  <a:pt x="506307" y="92309"/>
                </a:lnTo>
                <a:lnTo>
                  <a:pt x="487695" y="130937"/>
                </a:lnTo>
                <a:lnTo>
                  <a:pt x="476537" y="175470"/>
                </a:lnTo>
                <a:lnTo>
                  <a:pt x="472821" y="225933"/>
                </a:lnTo>
                <a:lnTo>
                  <a:pt x="474702" y="262608"/>
                </a:lnTo>
                <a:lnTo>
                  <a:pt x="489751" y="326338"/>
                </a:lnTo>
                <a:lnTo>
                  <a:pt x="519039" y="377158"/>
                </a:lnTo>
                <a:lnTo>
                  <a:pt x="558230" y="414305"/>
                </a:lnTo>
                <a:lnTo>
                  <a:pt x="607065" y="438070"/>
                </a:lnTo>
                <a:lnTo>
                  <a:pt x="668164" y="449881"/>
                </a:lnTo>
                <a:lnTo>
                  <a:pt x="703452" y="451358"/>
                </a:lnTo>
                <a:lnTo>
                  <a:pt x="738316" y="449645"/>
                </a:lnTo>
                <a:lnTo>
                  <a:pt x="798947" y="435981"/>
                </a:lnTo>
                <a:lnTo>
                  <a:pt x="847671" y="409074"/>
                </a:lnTo>
                <a:lnTo>
                  <a:pt x="884870" y="370974"/>
                </a:lnTo>
                <a:lnTo>
                  <a:pt x="897590" y="350393"/>
                </a:lnTo>
                <a:lnTo>
                  <a:pt x="699008" y="350393"/>
                </a:lnTo>
                <a:lnTo>
                  <a:pt x="678979" y="348585"/>
                </a:lnTo>
                <a:lnTo>
                  <a:pt x="632205" y="321564"/>
                </a:lnTo>
                <a:lnTo>
                  <a:pt x="613806" y="283352"/>
                </a:lnTo>
                <a:lnTo>
                  <a:pt x="607694" y="226568"/>
                </a:lnTo>
                <a:lnTo>
                  <a:pt x="609222" y="195589"/>
                </a:lnTo>
                <a:lnTo>
                  <a:pt x="621518" y="147826"/>
                </a:lnTo>
                <a:lnTo>
                  <a:pt x="645715" y="118395"/>
                </a:lnTo>
                <a:lnTo>
                  <a:pt x="697864" y="102108"/>
                </a:lnTo>
                <a:lnTo>
                  <a:pt x="897292" y="102108"/>
                </a:lnTo>
                <a:lnTo>
                  <a:pt x="891776" y="90717"/>
                </a:lnTo>
                <a:lnTo>
                  <a:pt x="866013" y="58547"/>
                </a:lnTo>
                <a:lnTo>
                  <a:pt x="833439" y="32950"/>
                </a:lnTo>
                <a:lnTo>
                  <a:pt x="794591" y="14652"/>
                </a:lnTo>
                <a:lnTo>
                  <a:pt x="749480" y="3665"/>
                </a:lnTo>
                <a:lnTo>
                  <a:pt x="698118" y="0"/>
                </a:lnTo>
                <a:close/>
              </a:path>
              <a:path w="2968625" h="451485">
                <a:moveTo>
                  <a:pt x="897292" y="102108"/>
                </a:moveTo>
                <a:lnTo>
                  <a:pt x="697864" y="102108"/>
                </a:lnTo>
                <a:lnTo>
                  <a:pt x="718010" y="103891"/>
                </a:lnTo>
                <a:lnTo>
                  <a:pt x="735964" y="109235"/>
                </a:lnTo>
                <a:lnTo>
                  <a:pt x="776136" y="146839"/>
                </a:lnTo>
                <a:lnTo>
                  <a:pt x="788519" y="191885"/>
                </a:lnTo>
                <a:lnTo>
                  <a:pt x="790066" y="220599"/>
                </a:lnTo>
                <a:lnTo>
                  <a:pt x="788588" y="254438"/>
                </a:lnTo>
                <a:lnTo>
                  <a:pt x="776726" y="305163"/>
                </a:lnTo>
                <a:lnTo>
                  <a:pt x="737568" y="343328"/>
                </a:lnTo>
                <a:lnTo>
                  <a:pt x="699008" y="350393"/>
                </a:lnTo>
                <a:lnTo>
                  <a:pt x="897590" y="350393"/>
                </a:lnTo>
                <a:lnTo>
                  <a:pt x="918479" y="292020"/>
                </a:lnTo>
                <a:lnTo>
                  <a:pt x="924940" y="222377"/>
                </a:lnTo>
                <a:lnTo>
                  <a:pt x="921252" y="172632"/>
                </a:lnTo>
                <a:lnTo>
                  <a:pt x="910193" y="128746"/>
                </a:lnTo>
                <a:lnTo>
                  <a:pt x="897292" y="102108"/>
                </a:lnTo>
                <a:close/>
              </a:path>
              <a:path w="2968625" h="451485">
                <a:moveTo>
                  <a:pt x="2758186" y="7493"/>
                </a:moveTo>
                <a:lnTo>
                  <a:pt x="2623312" y="7493"/>
                </a:lnTo>
                <a:lnTo>
                  <a:pt x="2623312" y="443865"/>
                </a:lnTo>
                <a:lnTo>
                  <a:pt x="2968624" y="443865"/>
                </a:lnTo>
                <a:lnTo>
                  <a:pt x="2968624" y="336423"/>
                </a:lnTo>
                <a:lnTo>
                  <a:pt x="2758186" y="336423"/>
                </a:lnTo>
                <a:lnTo>
                  <a:pt x="2758186" y="7493"/>
                </a:lnTo>
                <a:close/>
              </a:path>
              <a:path w="2968625" h="451485">
                <a:moveTo>
                  <a:pt x="2526156" y="7493"/>
                </a:moveTo>
                <a:lnTo>
                  <a:pt x="2391029" y="7493"/>
                </a:lnTo>
                <a:lnTo>
                  <a:pt x="2391029" y="443865"/>
                </a:lnTo>
                <a:lnTo>
                  <a:pt x="2526156" y="443865"/>
                </a:lnTo>
                <a:lnTo>
                  <a:pt x="2526156" y="7493"/>
                </a:lnTo>
                <a:close/>
              </a:path>
              <a:path w="2968625" h="451485">
                <a:moveTo>
                  <a:pt x="2306192" y="7493"/>
                </a:moveTo>
                <a:lnTo>
                  <a:pt x="1944877" y="7493"/>
                </a:lnTo>
                <a:lnTo>
                  <a:pt x="1944877" y="443865"/>
                </a:lnTo>
                <a:lnTo>
                  <a:pt x="2312797" y="443865"/>
                </a:lnTo>
                <a:lnTo>
                  <a:pt x="2312797" y="345059"/>
                </a:lnTo>
                <a:lnTo>
                  <a:pt x="2080005" y="345059"/>
                </a:lnTo>
                <a:lnTo>
                  <a:pt x="2080005" y="259080"/>
                </a:lnTo>
                <a:lnTo>
                  <a:pt x="2289937" y="259080"/>
                </a:lnTo>
                <a:lnTo>
                  <a:pt x="2289937" y="170053"/>
                </a:lnTo>
                <a:lnTo>
                  <a:pt x="2080005" y="170053"/>
                </a:lnTo>
                <a:lnTo>
                  <a:pt x="2080005" y="100711"/>
                </a:lnTo>
                <a:lnTo>
                  <a:pt x="2306192" y="100711"/>
                </a:lnTo>
                <a:lnTo>
                  <a:pt x="2306192" y="7493"/>
                </a:lnTo>
                <a:close/>
              </a:path>
              <a:path w="2968625" h="451485">
                <a:moveTo>
                  <a:pt x="1124077" y="7493"/>
                </a:moveTo>
                <a:lnTo>
                  <a:pt x="998092" y="7493"/>
                </a:lnTo>
                <a:lnTo>
                  <a:pt x="998092" y="443865"/>
                </a:lnTo>
                <a:lnTo>
                  <a:pt x="1124965" y="443865"/>
                </a:lnTo>
                <a:lnTo>
                  <a:pt x="1124965" y="204216"/>
                </a:lnTo>
                <a:lnTo>
                  <a:pt x="1257985" y="204216"/>
                </a:lnTo>
                <a:lnTo>
                  <a:pt x="1124077" y="7493"/>
                </a:lnTo>
                <a:close/>
              </a:path>
              <a:path w="2968625" h="451485">
                <a:moveTo>
                  <a:pt x="1257985" y="204216"/>
                </a:moveTo>
                <a:lnTo>
                  <a:pt x="1124965" y="204216"/>
                </a:lnTo>
                <a:lnTo>
                  <a:pt x="1288414" y="443865"/>
                </a:lnTo>
                <a:lnTo>
                  <a:pt x="1415414" y="443865"/>
                </a:lnTo>
                <a:lnTo>
                  <a:pt x="1415414" y="248920"/>
                </a:lnTo>
                <a:lnTo>
                  <a:pt x="1288414" y="248920"/>
                </a:lnTo>
                <a:lnTo>
                  <a:pt x="1257985" y="204216"/>
                </a:lnTo>
                <a:close/>
              </a:path>
              <a:path w="2968625" h="451485">
                <a:moveTo>
                  <a:pt x="1415414" y="7493"/>
                </a:moveTo>
                <a:lnTo>
                  <a:pt x="1288414" y="7493"/>
                </a:lnTo>
                <a:lnTo>
                  <a:pt x="1288414" y="248920"/>
                </a:lnTo>
                <a:lnTo>
                  <a:pt x="1415414" y="248920"/>
                </a:lnTo>
                <a:lnTo>
                  <a:pt x="1415414" y="7493"/>
                </a:lnTo>
                <a:close/>
              </a:path>
              <a:path w="2968625" h="451485">
                <a:moveTo>
                  <a:pt x="1609471" y="291465"/>
                </a:moveTo>
                <a:lnTo>
                  <a:pt x="1481201" y="299466"/>
                </a:lnTo>
                <a:lnTo>
                  <a:pt x="1486370" y="331065"/>
                </a:lnTo>
                <a:lnTo>
                  <a:pt x="1496171" y="359759"/>
                </a:lnTo>
                <a:lnTo>
                  <a:pt x="1529714" y="408432"/>
                </a:lnTo>
                <a:lnTo>
                  <a:pt x="1589706" y="440610"/>
                </a:lnTo>
                <a:lnTo>
                  <a:pt x="1632531" y="448669"/>
                </a:lnTo>
                <a:lnTo>
                  <a:pt x="1683892" y="451358"/>
                </a:lnTo>
                <a:lnTo>
                  <a:pt x="1714253" y="450213"/>
                </a:lnTo>
                <a:lnTo>
                  <a:pt x="1766831" y="441017"/>
                </a:lnTo>
                <a:lnTo>
                  <a:pt x="1808743" y="422727"/>
                </a:lnTo>
                <a:lnTo>
                  <a:pt x="1841180" y="395866"/>
                </a:lnTo>
                <a:lnTo>
                  <a:pt x="1861570" y="365633"/>
                </a:lnTo>
                <a:lnTo>
                  <a:pt x="1686052" y="365633"/>
                </a:lnTo>
                <a:lnTo>
                  <a:pt x="1667815" y="363968"/>
                </a:lnTo>
                <a:lnTo>
                  <a:pt x="1626489" y="339090"/>
                </a:lnTo>
                <a:lnTo>
                  <a:pt x="1612112" y="306157"/>
                </a:lnTo>
                <a:lnTo>
                  <a:pt x="1609471" y="291465"/>
                </a:lnTo>
                <a:close/>
              </a:path>
              <a:path w="2968625" h="451485">
                <a:moveTo>
                  <a:pt x="1683003" y="0"/>
                </a:moveTo>
                <a:lnTo>
                  <a:pt x="1622155" y="4286"/>
                </a:lnTo>
                <a:lnTo>
                  <a:pt x="1575689" y="17145"/>
                </a:lnTo>
                <a:lnTo>
                  <a:pt x="1541510" y="37512"/>
                </a:lnTo>
                <a:lnTo>
                  <a:pt x="1508567" y="79434"/>
                </a:lnTo>
                <a:lnTo>
                  <a:pt x="1497584" y="127762"/>
                </a:lnTo>
                <a:lnTo>
                  <a:pt x="1499965" y="152241"/>
                </a:lnTo>
                <a:lnTo>
                  <a:pt x="1519015" y="194341"/>
                </a:lnTo>
                <a:lnTo>
                  <a:pt x="1557805" y="227703"/>
                </a:lnTo>
                <a:lnTo>
                  <a:pt x="1621051" y="254182"/>
                </a:lnTo>
                <a:lnTo>
                  <a:pt x="1662176" y="264922"/>
                </a:lnTo>
                <a:lnTo>
                  <a:pt x="1686847" y="270998"/>
                </a:lnTo>
                <a:lnTo>
                  <a:pt x="1706578" y="277240"/>
                </a:lnTo>
                <a:lnTo>
                  <a:pt x="1742408" y="304593"/>
                </a:lnTo>
                <a:lnTo>
                  <a:pt x="1746123" y="320675"/>
                </a:lnTo>
                <a:lnTo>
                  <a:pt x="1745146" y="329291"/>
                </a:lnTo>
                <a:lnTo>
                  <a:pt x="1711563" y="362219"/>
                </a:lnTo>
                <a:lnTo>
                  <a:pt x="1686052" y="365633"/>
                </a:lnTo>
                <a:lnTo>
                  <a:pt x="1861570" y="365633"/>
                </a:lnTo>
                <a:lnTo>
                  <a:pt x="1864113" y="361100"/>
                </a:lnTo>
                <a:lnTo>
                  <a:pt x="1871376" y="342169"/>
                </a:lnTo>
                <a:lnTo>
                  <a:pt x="1875734" y="322429"/>
                </a:lnTo>
                <a:lnTo>
                  <a:pt x="1877187" y="301879"/>
                </a:lnTo>
                <a:lnTo>
                  <a:pt x="1876091" y="284474"/>
                </a:lnTo>
                <a:lnTo>
                  <a:pt x="1859661" y="237236"/>
                </a:lnTo>
                <a:lnTo>
                  <a:pt x="1821870" y="199284"/>
                </a:lnTo>
                <a:lnTo>
                  <a:pt x="1781768" y="179210"/>
                </a:lnTo>
                <a:lnTo>
                  <a:pt x="1718470" y="159918"/>
                </a:lnTo>
                <a:lnTo>
                  <a:pt x="1661171" y="146581"/>
                </a:lnTo>
                <a:lnTo>
                  <a:pt x="1648237" y="142652"/>
                </a:lnTo>
                <a:lnTo>
                  <a:pt x="1638589" y="138580"/>
                </a:lnTo>
                <a:lnTo>
                  <a:pt x="1632203" y="134366"/>
                </a:lnTo>
                <a:lnTo>
                  <a:pt x="1625600" y="128778"/>
                </a:lnTo>
                <a:lnTo>
                  <a:pt x="1622298" y="122555"/>
                </a:lnTo>
                <a:lnTo>
                  <a:pt x="1622298" y="115570"/>
                </a:lnTo>
                <a:lnTo>
                  <a:pt x="1649047" y="83820"/>
                </a:lnTo>
                <a:lnTo>
                  <a:pt x="1669668" y="81280"/>
                </a:lnTo>
                <a:lnTo>
                  <a:pt x="1849532" y="81280"/>
                </a:lnTo>
                <a:lnTo>
                  <a:pt x="1845595" y="71453"/>
                </a:lnTo>
                <a:lnTo>
                  <a:pt x="1810639" y="31115"/>
                </a:lnTo>
                <a:lnTo>
                  <a:pt x="1756727" y="7794"/>
                </a:lnTo>
                <a:lnTo>
                  <a:pt x="1722342" y="1950"/>
                </a:lnTo>
                <a:lnTo>
                  <a:pt x="1683003" y="0"/>
                </a:lnTo>
                <a:close/>
              </a:path>
              <a:path w="2968625" h="451485">
                <a:moveTo>
                  <a:pt x="1849532" y="81280"/>
                </a:moveTo>
                <a:lnTo>
                  <a:pt x="1669668" y="81280"/>
                </a:lnTo>
                <a:lnTo>
                  <a:pt x="1683174" y="82115"/>
                </a:lnTo>
                <a:lnTo>
                  <a:pt x="1695132" y="84629"/>
                </a:lnTo>
                <a:lnTo>
                  <a:pt x="1727914" y="112141"/>
                </a:lnTo>
                <a:lnTo>
                  <a:pt x="1735709" y="137541"/>
                </a:lnTo>
                <a:lnTo>
                  <a:pt x="1862836" y="130175"/>
                </a:lnTo>
                <a:lnTo>
                  <a:pt x="1856430" y="98498"/>
                </a:lnTo>
                <a:lnTo>
                  <a:pt x="1849532" y="81280"/>
                </a:lnTo>
                <a:close/>
              </a:path>
              <a:path w="2968625" h="451485">
                <a:moveTo>
                  <a:pt x="220599" y="0"/>
                </a:moveTo>
                <a:lnTo>
                  <a:pt x="170904" y="3641"/>
                </a:lnTo>
                <a:lnTo>
                  <a:pt x="127174" y="14557"/>
                </a:lnTo>
                <a:lnTo>
                  <a:pt x="89421" y="32736"/>
                </a:lnTo>
                <a:lnTo>
                  <a:pt x="57658" y="58166"/>
                </a:lnTo>
                <a:lnTo>
                  <a:pt x="32414" y="90414"/>
                </a:lnTo>
                <a:lnTo>
                  <a:pt x="14398" y="128889"/>
                </a:lnTo>
                <a:lnTo>
                  <a:pt x="3597" y="173626"/>
                </a:lnTo>
                <a:lnTo>
                  <a:pt x="0" y="224663"/>
                </a:lnTo>
                <a:lnTo>
                  <a:pt x="2047" y="263427"/>
                </a:lnTo>
                <a:lnTo>
                  <a:pt x="18430" y="330051"/>
                </a:lnTo>
                <a:lnTo>
                  <a:pt x="49912" y="381936"/>
                </a:lnTo>
                <a:lnTo>
                  <a:pt x="88826" y="418322"/>
                </a:lnTo>
                <a:lnTo>
                  <a:pt x="134810" y="439677"/>
                </a:lnTo>
                <a:lnTo>
                  <a:pt x="192912" y="450052"/>
                </a:lnTo>
                <a:lnTo>
                  <a:pt x="226822" y="451358"/>
                </a:lnTo>
                <a:lnTo>
                  <a:pt x="254871" y="450288"/>
                </a:lnTo>
                <a:lnTo>
                  <a:pt x="303206" y="441767"/>
                </a:lnTo>
                <a:lnTo>
                  <a:pt x="341659" y="424838"/>
                </a:lnTo>
                <a:lnTo>
                  <a:pt x="373421" y="399692"/>
                </a:lnTo>
                <a:lnTo>
                  <a:pt x="398948" y="366355"/>
                </a:lnTo>
                <a:lnTo>
                  <a:pt x="407351" y="350139"/>
                </a:lnTo>
                <a:lnTo>
                  <a:pt x="219075" y="350139"/>
                </a:lnTo>
                <a:lnTo>
                  <a:pt x="200267" y="348450"/>
                </a:lnTo>
                <a:lnTo>
                  <a:pt x="157225" y="323215"/>
                </a:lnTo>
                <a:lnTo>
                  <a:pt x="140652" y="284924"/>
                </a:lnTo>
                <a:lnTo>
                  <a:pt x="135127" y="223774"/>
                </a:lnTo>
                <a:lnTo>
                  <a:pt x="136292" y="196409"/>
                </a:lnTo>
                <a:lnTo>
                  <a:pt x="145575" y="153443"/>
                </a:lnTo>
                <a:lnTo>
                  <a:pt x="167197" y="121699"/>
                </a:lnTo>
                <a:lnTo>
                  <a:pt x="202301" y="103272"/>
                </a:lnTo>
                <a:lnTo>
                  <a:pt x="223900" y="100965"/>
                </a:lnTo>
                <a:lnTo>
                  <a:pt x="405884" y="100965"/>
                </a:lnTo>
                <a:lnTo>
                  <a:pt x="391318" y="75676"/>
                </a:lnTo>
                <a:lnTo>
                  <a:pt x="350265" y="33401"/>
                </a:lnTo>
                <a:lnTo>
                  <a:pt x="294243" y="8366"/>
                </a:lnTo>
                <a:lnTo>
                  <a:pt x="259629" y="2093"/>
                </a:lnTo>
                <a:lnTo>
                  <a:pt x="220599" y="0"/>
                </a:lnTo>
                <a:close/>
              </a:path>
              <a:path w="2968625" h="451485">
                <a:moveTo>
                  <a:pt x="306324" y="265303"/>
                </a:moveTo>
                <a:lnTo>
                  <a:pt x="294687" y="301767"/>
                </a:lnTo>
                <a:lnTo>
                  <a:pt x="266527" y="337923"/>
                </a:lnTo>
                <a:lnTo>
                  <a:pt x="219075" y="350139"/>
                </a:lnTo>
                <a:lnTo>
                  <a:pt x="407351" y="350139"/>
                </a:lnTo>
                <a:lnTo>
                  <a:pt x="409178" y="346614"/>
                </a:lnTo>
                <a:lnTo>
                  <a:pt x="417669" y="324826"/>
                </a:lnTo>
                <a:lnTo>
                  <a:pt x="424434" y="300990"/>
                </a:lnTo>
                <a:lnTo>
                  <a:pt x="306324" y="265303"/>
                </a:lnTo>
                <a:close/>
              </a:path>
              <a:path w="2968625" h="451485">
                <a:moveTo>
                  <a:pt x="405884" y="100965"/>
                </a:moveTo>
                <a:lnTo>
                  <a:pt x="223900" y="100965"/>
                </a:lnTo>
                <a:lnTo>
                  <a:pt x="233759" y="101488"/>
                </a:lnTo>
                <a:lnTo>
                  <a:pt x="243141" y="103060"/>
                </a:lnTo>
                <a:lnTo>
                  <a:pt x="282211" y="125813"/>
                </a:lnTo>
                <a:lnTo>
                  <a:pt x="301243" y="162306"/>
                </a:lnTo>
                <a:lnTo>
                  <a:pt x="420369" y="135763"/>
                </a:lnTo>
                <a:lnTo>
                  <a:pt x="407344" y="103499"/>
                </a:lnTo>
                <a:lnTo>
                  <a:pt x="405884" y="1009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6716" y="2311210"/>
            <a:ext cx="182880" cy="248287"/>
          </a:xfrm>
          <a:custGeom>
            <a:avLst/>
            <a:gdLst/>
            <a:ahLst/>
            <a:cxnLst/>
            <a:rect l="l" t="t" r="r" b="b"/>
            <a:pathLst>
              <a:path w="182879" h="248285">
                <a:moveTo>
                  <a:pt x="90170" y="0"/>
                </a:moveTo>
                <a:lnTo>
                  <a:pt x="38020" y="16287"/>
                </a:lnTo>
                <a:lnTo>
                  <a:pt x="13823" y="45718"/>
                </a:lnTo>
                <a:lnTo>
                  <a:pt x="1527" y="93481"/>
                </a:lnTo>
                <a:lnTo>
                  <a:pt x="0" y="124460"/>
                </a:lnTo>
                <a:lnTo>
                  <a:pt x="1525" y="155180"/>
                </a:lnTo>
                <a:lnTo>
                  <a:pt x="13769" y="202666"/>
                </a:lnTo>
                <a:lnTo>
                  <a:pt x="53482" y="241061"/>
                </a:lnTo>
                <a:lnTo>
                  <a:pt x="91313" y="248285"/>
                </a:lnTo>
                <a:lnTo>
                  <a:pt x="111813" y="246520"/>
                </a:lnTo>
                <a:lnTo>
                  <a:pt x="158623" y="219963"/>
                </a:lnTo>
                <a:lnTo>
                  <a:pt x="176450" y="180514"/>
                </a:lnTo>
                <a:lnTo>
                  <a:pt x="182372" y="118490"/>
                </a:lnTo>
                <a:lnTo>
                  <a:pt x="180824" y="89777"/>
                </a:lnTo>
                <a:lnTo>
                  <a:pt x="168441" y="44731"/>
                </a:lnTo>
                <a:lnTo>
                  <a:pt x="128270" y="7127"/>
                </a:lnTo>
                <a:lnTo>
                  <a:pt x="9017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2332" y="2216590"/>
            <a:ext cx="345440" cy="436880"/>
          </a:xfrm>
          <a:custGeom>
            <a:avLst/>
            <a:gdLst/>
            <a:ahLst/>
            <a:cxnLst/>
            <a:rect l="l" t="t" r="r" b="b"/>
            <a:pathLst>
              <a:path w="345440" h="436879">
                <a:moveTo>
                  <a:pt x="0" y="0"/>
                </a:moveTo>
                <a:lnTo>
                  <a:pt x="134874" y="0"/>
                </a:lnTo>
                <a:lnTo>
                  <a:pt x="134874" y="328929"/>
                </a:lnTo>
                <a:lnTo>
                  <a:pt x="345312" y="328929"/>
                </a:lnTo>
                <a:lnTo>
                  <a:pt x="345312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50061" y="2216590"/>
            <a:ext cx="135255" cy="436880"/>
          </a:xfrm>
          <a:custGeom>
            <a:avLst/>
            <a:gdLst/>
            <a:ahLst/>
            <a:cxnLst/>
            <a:rect l="l" t="t" r="r" b="b"/>
            <a:pathLst>
              <a:path w="135254" h="436879">
                <a:moveTo>
                  <a:pt x="0" y="0"/>
                </a:moveTo>
                <a:lnTo>
                  <a:pt x="135127" y="0"/>
                </a:lnTo>
                <a:lnTo>
                  <a:pt x="135127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03907" y="2216590"/>
            <a:ext cx="368300" cy="436880"/>
          </a:xfrm>
          <a:custGeom>
            <a:avLst/>
            <a:gdLst/>
            <a:ahLst/>
            <a:cxnLst/>
            <a:rect l="l" t="t" r="r" b="b"/>
            <a:pathLst>
              <a:path w="368300" h="436879">
                <a:moveTo>
                  <a:pt x="0" y="0"/>
                </a:moveTo>
                <a:lnTo>
                  <a:pt x="361314" y="0"/>
                </a:lnTo>
                <a:lnTo>
                  <a:pt x="361314" y="93217"/>
                </a:lnTo>
                <a:lnTo>
                  <a:pt x="135127" y="93217"/>
                </a:lnTo>
                <a:lnTo>
                  <a:pt x="135127" y="162560"/>
                </a:lnTo>
                <a:lnTo>
                  <a:pt x="345059" y="162560"/>
                </a:lnTo>
                <a:lnTo>
                  <a:pt x="345059" y="251587"/>
                </a:lnTo>
                <a:lnTo>
                  <a:pt x="135127" y="251587"/>
                </a:lnTo>
                <a:lnTo>
                  <a:pt x="135127" y="337565"/>
                </a:lnTo>
                <a:lnTo>
                  <a:pt x="367919" y="337565"/>
                </a:lnTo>
                <a:lnTo>
                  <a:pt x="367919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7120" y="2216590"/>
            <a:ext cx="417831" cy="436880"/>
          </a:xfrm>
          <a:custGeom>
            <a:avLst/>
            <a:gdLst/>
            <a:ahLst/>
            <a:cxnLst/>
            <a:rect l="l" t="t" r="r" b="b"/>
            <a:pathLst>
              <a:path w="417829" h="436879">
                <a:moveTo>
                  <a:pt x="0" y="0"/>
                </a:moveTo>
                <a:lnTo>
                  <a:pt x="125984" y="0"/>
                </a:lnTo>
                <a:lnTo>
                  <a:pt x="290322" y="241426"/>
                </a:lnTo>
                <a:lnTo>
                  <a:pt x="290322" y="0"/>
                </a:lnTo>
                <a:lnTo>
                  <a:pt x="417322" y="0"/>
                </a:lnTo>
                <a:lnTo>
                  <a:pt x="417322" y="436372"/>
                </a:lnTo>
                <a:lnTo>
                  <a:pt x="290322" y="436372"/>
                </a:lnTo>
                <a:lnTo>
                  <a:pt x="126873" y="196723"/>
                </a:lnTo>
                <a:lnTo>
                  <a:pt x="126873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40220" y="2209096"/>
            <a:ext cx="396240" cy="451484"/>
          </a:xfrm>
          <a:custGeom>
            <a:avLst/>
            <a:gdLst/>
            <a:ahLst/>
            <a:cxnLst/>
            <a:rect l="l" t="t" r="r" b="b"/>
            <a:pathLst>
              <a:path w="396239" h="451485">
                <a:moveTo>
                  <a:pt x="201802" y="0"/>
                </a:moveTo>
                <a:lnTo>
                  <a:pt x="241141" y="1950"/>
                </a:lnTo>
                <a:lnTo>
                  <a:pt x="304958" y="17520"/>
                </a:lnTo>
                <a:lnTo>
                  <a:pt x="349130" y="49004"/>
                </a:lnTo>
                <a:lnTo>
                  <a:pt x="375229" y="98498"/>
                </a:lnTo>
                <a:lnTo>
                  <a:pt x="381635" y="130175"/>
                </a:lnTo>
                <a:lnTo>
                  <a:pt x="254508" y="137541"/>
                </a:lnTo>
                <a:lnTo>
                  <a:pt x="251319" y="123852"/>
                </a:lnTo>
                <a:lnTo>
                  <a:pt x="246713" y="112141"/>
                </a:lnTo>
                <a:lnTo>
                  <a:pt x="213931" y="84629"/>
                </a:lnTo>
                <a:lnTo>
                  <a:pt x="188467" y="81280"/>
                </a:lnTo>
                <a:lnTo>
                  <a:pt x="177413" y="81918"/>
                </a:lnTo>
                <a:lnTo>
                  <a:pt x="144113" y="102346"/>
                </a:lnTo>
                <a:lnTo>
                  <a:pt x="141097" y="115570"/>
                </a:lnTo>
                <a:lnTo>
                  <a:pt x="141097" y="122555"/>
                </a:lnTo>
                <a:lnTo>
                  <a:pt x="179970" y="146581"/>
                </a:lnTo>
                <a:lnTo>
                  <a:pt x="237269" y="159918"/>
                </a:lnTo>
                <a:lnTo>
                  <a:pt x="272049" y="169529"/>
                </a:lnTo>
                <a:lnTo>
                  <a:pt x="322834" y="188976"/>
                </a:lnTo>
                <a:lnTo>
                  <a:pt x="355885" y="210772"/>
                </a:lnTo>
                <a:lnTo>
                  <a:pt x="386127" y="252140"/>
                </a:lnTo>
                <a:lnTo>
                  <a:pt x="395986" y="301879"/>
                </a:lnTo>
                <a:lnTo>
                  <a:pt x="394533" y="322429"/>
                </a:lnTo>
                <a:lnTo>
                  <a:pt x="382912" y="361100"/>
                </a:lnTo>
                <a:lnTo>
                  <a:pt x="359979" y="395866"/>
                </a:lnTo>
                <a:lnTo>
                  <a:pt x="327542" y="422727"/>
                </a:lnTo>
                <a:lnTo>
                  <a:pt x="285630" y="441017"/>
                </a:lnTo>
                <a:lnTo>
                  <a:pt x="233052" y="450213"/>
                </a:lnTo>
                <a:lnTo>
                  <a:pt x="202691" y="451358"/>
                </a:lnTo>
                <a:lnTo>
                  <a:pt x="151330" y="448669"/>
                </a:lnTo>
                <a:lnTo>
                  <a:pt x="108505" y="440610"/>
                </a:lnTo>
                <a:lnTo>
                  <a:pt x="48513" y="408432"/>
                </a:lnTo>
                <a:lnTo>
                  <a:pt x="14970" y="359759"/>
                </a:lnTo>
                <a:lnTo>
                  <a:pt x="0" y="299466"/>
                </a:lnTo>
                <a:lnTo>
                  <a:pt x="128270" y="291465"/>
                </a:lnTo>
                <a:lnTo>
                  <a:pt x="130911" y="306157"/>
                </a:lnTo>
                <a:lnTo>
                  <a:pt x="134635" y="318992"/>
                </a:lnTo>
                <a:lnTo>
                  <a:pt x="156809" y="350684"/>
                </a:lnTo>
                <a:lnTo>
                  <a:pt x="204850" y="365633"/>
                </a:lnTo>
                <a:lnTo>
                  <a:pt x="218422" y="364777"/>
                </a:lnTo>
                <a:lnTo>
                  <a:pt x="256135" y="344999"/>
                </a:lnTo>
                <a:lnTo>
                  <a:pt x="264922" y="320675"/>
                </a:lnTo>
                <a:lnTo>
                  <a:pt x="263993" y="312414"/>
                </a:lnTo>
                <a:lnTo>
                  <a:pt x="225377" y="277240"/>
                </a:lnTo>
                <a:lnTo>
                  <a:pt x="180975" y="264922"/>
                </a:lnTo>
                <a:lnTo>
                  <a:pt x="139850" y="254182"/>
                </a:lnTo>
                <a:lnTo>
                  <a:pt x="76604" y="227703"/>
                </a:lnTo>
                <a:lnTo>
                  <a:pt x="37814" y="194341"/>
                </a:lnTo>
                <a:lnTo>
                  <a:pt x="18764" y="152241"/>
                </a:lnTo>
                <a:lnTo>
                  <a:pt x="16383" y="127762"/>
                </a:lnTo>
                <a:lnTo>
                  <a:pt x="17599" y="111160"/>
                </a:lnTo>
                <a:lnTo>
                  <a:pt x="35940" y="64262"/>
                </a:lnTo>
                <a:lnTo>
                  <a:pt x="76178" y="26525"/>
                </a:lnTo>
                <a:lnTo>
                  <a:pt x="115917" y="9644"/>
                </a:lnTo>
                <a:lnTo>
                  <a:pt x="169586" y="1071"/>
                </a:lnTo>
                <a:lnTo>
                  <a:pt x="201802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31846" y="2209096"/>
            <a:ext cx="452121" cy="451484"/>
          </a:xfrm>
          <a:custGeom>
            <a:avLst/>
            <a:gdLst/>
            <a:ahLst/>
            <a:cxnLst/>
            <a:rect l="l" t="t" r="r" b="b"/>
            <a:pathLst>
              <a:path w="452120" h="451485">
                <a:moveTo>
                  <a:pt x="225297" y="0"/>
                </a:moveTo>
                <a:lnTo>
                  <a:pt x="276659" y="3665"/>
                </a:lnTo>
                <a:lnTo>
                  <a:pt x="321770" y="14652"/>
                </a:lnTo>
                <a:lnTo>
                  <a:pt x="360618" y="32950"/>
                </a:lnTo>
                <a:lnTo>
                  <a:pt x="393191" y="58547"/>
                </a:lnTo>
                <a:lnTo>
                  <a:pt x="418955" y="90717"/>
                </a:lnTo>
                <a:lnTo>
                  <a:pt x="437372" y="128746"/>
                </a:lnTo>
                <a:lnTo>
                  <a:pt x="448431" y="172632"/>
                </a:lnTo>
                <a:lnTo>
                  <a:pt x="452119" y="222377"/>
                </a:lnTo>
                <a:lnTo>
                  <a:pt x="450502" y="258931"/>
                </a:lnTo>
                <a:lnTo>
                  <a:pt x="437600" y="321657"/>
                </a:lnTo>
                <a:lnTo>
                  <a:pt x="412049" y="370974"/>
                </a:lnTo>
                <a:lnTo>
                  <a:pt x="374850" y="409074"/>
                </a:lnTo>
                <a:lnTo>
                  <a:pt x="326126" y="435981"/>
                </a:lnTo>
                <a:lnTo>
                  <a:pt x="265495" y="449645"/>
                </a:lnTo>
                <a:lnTo>
                  <a:pt x="230631" y="451358"/>
                </a:lnTo>
                <a:lnTo>
                  <a:pt x="195343" y="449881"/>
                </a:lnTo>
                <a:lnTo>
                  <a:pt x="134244" y="438070"/>
                </a:lnTo>
                <a:lnTo>
                  <a:pt x="85409" y="414305"/>
                </a:lnTo>
                <a:lnTo>
                  <a:pt x="46218" y="377158"/>
                </a:lnTo>
                <a:lnTo>
                  <a:pt x="16930" y="326338"/>
                </a:lnTo>
                <a:lnTo>
                  <a:pt x="1881" y="262608"/>
                </a:lnTo>
                <a:lnTo>
                  <a:pt x="0" y="225933"/>
                </a:lnTo>
                <a:lnTo>
                  <a:pt x="3716" y="175470"/>
                </a:lnTo>
                <a:lnTo>
                  <a:pt x="14874" y="130937"/>
                </a:lnTo>
                <a:lnTo>
                  <a:pt x="33486" y="92309"/>
                </a:lnTo>
                <a:lnTo>
                  <a:pt x="59562" y="59563"/>
                </a:lnTo>
                <a:lnTo>
                  <a:pt x="92209" y="33539"/>
                </a:lnTo>
                <a:lnTo>
                  <a:pt x="130714" y="14922"/>
                </a:lnTo>
                <a:lnTo>
                  <a:pt x="175077" y="3734"/>
                </a:lnTo>
                <a:lnTo>
                  <a:pt x="22529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59027" y="2209096"/>
            <a:ext cx="424815" cy="451484"/>
          </a:xfrm>
          <a:custGeom>
            <a:avLst/>
            <a:gdLst/>
            <a:ahLst/>
            <a:cxnLst/>
            <a:rect l="l" t="t" r="r" b="b"/>
            <a:pathLst>
              <a:path w="424814" h="451485">
                <a:moveTo>
                  <a:pt x="220599" y="0"/>
                </a:moveTo>
                <a:lnTo>
                  <a:pt x="259629" y="2093"/>
                </a:lnTo>
                <a:lnTo>
                  <a:pt x="324451" y="18805"/>
                </a:lnTo>
                <a:lnTo>
                  <a:pt x="372292" y="52306"/>
                </a:lnTo>
                <a:lnTo>
                  <a:pt x="407344" y="103499"/>
                </a:lnTo>
                <a:lnTo>
                  <a:pt x="420369" y="135763"/>
                </a:lnTo>
                <a:lnTo>
                  <a:pt x="301243" y="162306"/>
                </a:lnTo>
                <a:lnTo>
                  <a:pt x="298074" y="152991"/>
                </a:lnTo>
                <a:lnTo>
                  <a:pt x="294846" y="145034"/>
                </a:lnTo>
                <a:lnTo>
                  <a:pt x="268356" y="113915"/>
                </a:lnTo>
                <a:lnTo>
                  <a:pt x="223900" y="100965"/>
                </a:lnTo>
                <a:lnTo>
                  <a:pt x="202301" y="103272"/>
                </a:lnTo>
                <a:lnTo>
                  <a:pt x="167197" y="121699"/>
                </a:lnTo>
                <a:lnTo>
                  <a:pt x="145575" y="153443"/>
                </a:lnTo>
                <a:lnTo>
                  <a:pt x="136292" y="196409"/>
                </a:lnTo>
                <a:lnTo>
                  <a:pt x="135127" y="223774"/>
                </a:lnTo>
                <a:lnTo>
                  <a:pt x="136509" y="257206"/>
                </a:lnTo>
                <a:lnTo>
                  <a:pt x="147558" y="306927"/>
                </a:lnTo>
                <a:lnTo>
                  <a:pt x="183673" y="343392"/>
                </a:lnTo>
                <a:lnTo>
                  <a:pt x="219075" y="350139"/>
                </a:lnTo>
                <a:lnTo>
                  <a:pt x="237241" y="348781"/>
                </a:lnTo>
                <a:lnTo>
                  <a:pt x="277622" y="328422"/>
                </a:lnTo>
                <a:lnTo>
                  <a:pt x="301178" y="284755"/>
                </a:lnTo>
                <a:lnTo>
                  <a:pt x="306324" y="265303"/>
                </a:lnTo>
                <a:lnTo>
                  <a:pt x="424434" y="300990"/>
                </a:lnTo>
                <a:lnTo>
                  <a:pt x="409178" y="346614"/>
                </a:lnTo>
                <a:lnTo>
                  <a:pt x="386968" y="384048"/>
                </a:lnTo>
                <a:lnTo>
                  <a:pt x="358314" y="413289"/>
                </a:lnTo>
                <a:lnTo>
                  <a:pt x="323468" y="434340"/>
                </a:lnTo>
                <a:lnTo>
                  <a:pt x="280336" y="447087"/>
                </a:lnTo>
                <a:lnTo>
                  <a:pt x="226822" y="451358"/>
                </a:lnTo>
                <a:lnTo>
                  <a:pt x="192912" y="450052"/>
                </a:lnTo>
                <a:lnTo>
                  <a:pt x="134810" y="439677"/>
                </a:lnTo>
                <a:lnTo>
                  <a:pt x="88826" y="418322"/>
                </a:lnTo>
                <a:lnTo>
                  <a:pt x="49912" y="381936"/>
                </a:lnTo>
                <a:lnTo>
                  <a:pt x="18430" y="330051"/>
                </a:lnTo>
                <a:lnTo>
                  <a:pt x="2047" y="263427"/>
                </a:lnTo>
                <a:lnTo>
                  <a:pt x="0" y="224663"/>
                </a:lnTo>
                <a:lnTo>
                  <a:pt x="3597" y="173626"/>
                </a:lnTo>
                <a:lnTo>
                  <a:pt x="14398" y="128889"/>
                </a:lnTo>
                <a:lnTo>
                  <a:pt x="32414" y="90414"/>
                </a:lnTo>
                <a:lnTo>
                  <a:pt x="57658" y="58166"/>
                </a:lnTo>
                <a:lnTo>
                  <a:pt x="89421" y="32736"/>
                </a:lnTo>
                <a:lnTo>
                  <a:pt x="127174" y="14557"/>
                </a:lnTo>
                <a:lnTo>
                  <a:pt x="170904" y="3641"/>
                </a:lnTo>
                <a:lnTo>
                  <a:pt x="22059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30986" y="4052756"/>
            <a:ext cx="6519673" cy="934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4516" y="3883593"/>
            <a:ext cx="5875020" cy="13868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34032" y="4207438"/>
            <a:ext cx="4739641" cy="451484"/>
          </a:xfrm>
          <a:custGeom>
            <a:avLst/>
            <a:gdLst/>
            <a:ahLst/>
            <a:cxnLst/>
            <a:rect l="l" t="t" r="r" b="b"/>
            <a:pathLst>
              <a:path w="4739640" h="451485">
                <a:moveTo>
                  <a:pt x="2971672" y="7366"/>
                </a:moveTo>
                <a:lnTo>
                  <a:pt x="2824607" y="7366"/>
                </a:lnTo>
                <a:lnTo>
                  <a:pt x="2660650" y="443738"/>
                </a:lnTo>
                <a:lnTo>
                  <a:pt x="2798318" y="443738"/>
                </a:lnTo>
                <a:lnTo>
                  <a:pt x="2819527" y="371729"/>
                </a:lnTo>
                <a:lnTo>
                  <a:pt x="3108574" y="371729"/>
                </a:lnTo>
                <a:lnTo>
                  <a:pt x="3073120" y="277368"/>
                </a:lnTo>
                <a:lnTo>
                  <a:pt x="2848864" y="277368"/>
                </a:lnTo>
                <a:lnTo>
                  <a:pt x="2896489" y="120523"/>
                </a:lnTo>
                <a:lnTo>
                  <a:pt x="3014189" y="120523"/>
                </a:lnTo>
                <a:lnTo>
                  <a:pt x="2971672" y="7366"/>
                </a:lnTo>
                <a:close/>
              </a:path>
              <a:path w="4739640" h="451485">
                <a:moveTo>
                  <a:pt x="3108574" y="371729"/>
                </a:moveTo>
                <a:lnTo>
                  <a:pt x="2972689" y="371729"/>
                </a:lnTo>
                <a:lnTo>
                  <a:pt x="2994533" y="443738"/>
                </a:lnTo>
                <a:lnTo>
                  <a:pt x="3135630" y="443738"/>
                </a:lnTo>
                <a:lnTo>
                  <a:pt x="3108574" y="371729"/>
                </a:lnTo>
                <a:close/>
              </a:path>
              <a:path w="4739640" h="451485">
                <a:moveTo>
                  <a:pt x="3377310" y="115188"/>
                </a:moveTo>
                <a:lnTo>
                  <a:pt x="3242564" y="115188"/>
                </a:lnTo>
                <a:lnTo>
                  <a:pt x="3242564" y="443738"/>
                </a:lnTo>
                <a:lnTo>
                  <a:pt x="3377310" y="443738"/>
                </a:lnTo>
                <a:lnTo>
                  <a:pt x="3377310" y="115188"/>
                </a:lnTo>
                <a:close/>
              </a:path>
              <a:path w="4739640" h="451485">
                <a:moveTo>
                  <a:pt x="3014189" y="120523"/>
                </a:moveTo>
                <a:lnTo>
                  <a:pt x="2896489" y="120523"/>
                </a:lnTo>
                <a:lnTo>
                  <a:pt x="2944622" y="277368"/>
                </a:lnTo>
                <a:lnTo>
                  <a:pt x="3073120" y="277368"/>
                </a:lnTo>
                <a:lnTo>
                  <a:pt x="3014189" y="120523"/>
                </a:lnTo>
                <a:close/>
              </a:path>
              <a:path w="4739640" h="451485">
                <a:moveTo>
                  <a:pt x="3514852" y="7366"/>
                </a:moveTo>
                <a:lnTo>
                  <a:pt x="3105022" y="7366"/>
                </a:lnTo>
                <a:lnTo>
                  <a:pt x="3105022" y="115188"/>
                </a:lnTo>
                <a:lnTo>
                  <a:pt x="3514852" y="115188"/>
                </a:lnTo>
                <a:lnTo>
                  <a:pt x="3514852" y="7366"/>
                </a:lnTo>
                <a:close/>
              </a:path>
              <a:path w="4739640" h="451485">
                <a:moveTo>
                  <a:pt x="4022216" y="0"/>
                </a:moveTo>
                <a:lnTo>
                  <a:pt x="3971994" y="3714"/>
                </a:lnTo>
                <a:lnTo>
                  <a:pt x="3927617" y="14858"/>
                </a:lnTo>
                <a:lnTo>
                  <a:pt x="3889075" y="33432"/>
                </a:lnTo>
                <a:lnTo>
                  <a:pt x="3856354" y="59436"/>
                </a:lnTo>
                <a:lnTo>
                  <a:pt x="3830351" y="92182"/>
                </a:lnTo>
                <a:lnTo>
                  <a:pt x="3811778" y="130810"/>
                </a:lnTo>
                <a:lnTo>
                  <a:pt x="3800633" y="175343"/>
                </a:lnTo>
                <a:lnTo>
                  <a:pt x="3796919" y="225806"/>
                </a:lnTo>
                <a:lnTo>
                  <a:pt x="3798798" y="262481"/>
                </a:lnTo>
                <a:lnTo>
                  <a:pt x="3813796" y="326211"/>
                </a:lnTo>
                <a:lnTo>
                  <a:pt x="3843083" y="377031"/>
                </a:lnTo>
                <a:lnTo>
                  <a:pt x="3882326" y="414178"/>
                </a:lnTo>
                <a:lnTo>
                  <a:pt x="3931163" y="437943"/>
                </a:lnTo>
                <a:lnTo>
                  <a:pt x="3992262" y="449754"/>
                </a:lnTo>
                <a:lnTo>
                  <a:pt x="4027551" y="451231"/>
                </a:lnTo>
                <a:lnTo>
                  <a:pt x="4062360" y="449518"/>
                </a:lnTo>
                <a:lnTo>
                  <a:pt x="4123027" y="435854"/>
                </a:lnTo>
                <a:lnTo>
                  <a:pt x="4171769" y="408947"/>
                </a:lnTo>
                <a:lnTo>
                  <a:pt x="4208968" y="370847"/>
                </a:lnTo>
                <a:lnTo>
                  <a:pt x="4221688" y="350266"/>
                </a:lnTo>
                <a:lnTo>
                  <a:pt x="4023105" y="350266"/>
                </a:lnTo>
                <a:lnTo>
                  <a:pt x="4003077" y="348458"/>
                </a:lnTo>
                <a:lnTo>
                  <a:pt x="3956304" y="321437"/>
                </a:lnTo>
                <a:lnTo>
                  <a:pt x="3937841" y="283225"/>
                </a:lnTo>
                <a:lnTo>
                  <a:pt x="3931665" y="226440"/>
                </a:lnTo>
                <a:lnTo>
                  <a:pt x="3933213" y="195462"/>
                </a:lnTo>
                <a:lnTo>
                  <a:pt x="3945596" y="147699"/>
                </a:lnTo>
                <a:lnTo>
                  <a:pt x="3969795" y="118268"/>
                </a:lnTo>
                <a:lnTo>
                  <a:pt x="4021962" y="101981"/>
                </a:lnTo>
                <a:lnTo>
                  <a:pt x="4221390" y="101981"/>
                </a:lnTo>
                <a:lnTo>
                  <a:pt x="4215874" y="90590"/>
                </a:lnTo>
                <a:lnTo>
                  <a:pt x="4190110" y="58419"/>
                </a:lnTo>
                <a:lnTo>
                  <a:pt x="4157483" y="32843"/>
                </a:lnTo>
                <a:lnTo>
                  <a:pt x="4118641" y="14589"/>
                </a:lnTo>
                <a:lnTo>
                  <a:pt x="4073560" y="3645"/>
                </a:lnTo>
                <a:lnTo>
                  <a:pt x="4022216" y="0"/>
                </a:lnTo>
                <a:close/>
              </a:path>
              <a:path w="4739640" h="451485">
                <a:moveTo>
                  <a:pt x="4221390" y="101981"/>
                </a:moveTo>
                <a:lnTo>
                  <a:pt x="4021962" y="101981"/>
                </a:lnTo>
                <a:lnTo>
                  <a:pt x="4042106" y="103764"/>
                </a:lnTo>
                <a:lnTo>
                  <a:pt x="4060047" y="109108"/>
                </a:lnTo>
                <a:lnTo>
                  <a:pt x="4100181" y="146712"/>
                </a:lnTo>
                <a:lnTo>
                  <a:pt x="4112615" y="191758"/>
                </a:lnTo>
                <a:lnTo>
                  <a:pt x="4114164" y="220472"/>
                </a:lnTo>
                <a:lnTo>
                  <a:pt x="4112686" y="254311"/>
                </a:lnTo>
                <a:lnTo>
                  <a:pt x="4100824" y="305036"/>
                </a:lnTo>
                <a:lnTo>
                  <a:pt x="4061666" y="343201"/>
                </a:lnTo>
                <a:lnTo>
                  <a:pt x="4023105" y="350266"/>
                </a:lnTo>
                <a:lnTo>
                  <a:pt x="4221688" y="350266"/>
                </a:lnTo>
                <a:lnTo>
                  <a:pt x="4242577" y="291893"/>
                </a:lnTo>
                <a:lnTo>
                  <a:pt x="4249038" y="222250"/>
                </a:lnTo>
                <a:lnTo>
                  <a:pt x="4245350" y="172505"/>
                </a:lnTo>
                <a:lnTo>
                  <a:pt x="4234291" y="128619"/>
                </a:lnTo>
                <a:lnTo>
                  <a:pt x="4221390" y="101981"/>
                </a:lnTo>
                <a:close/>
              </a:path>
              <a:path w="4739640" h="451485">
                <a:moveTo>
                  <a:pt x="1355217" y="0"/>
                </a:moveTo>
                <a:lnTo>
                  <a:pt x="1304994" y="3714"/>
                </a:lnTo>
                <a:lnTo>
                  <a:pt x="1260617" y="14858"/>
                </a:lnTo>
                <a:lnTo>
                  <a:pt x="1222075" y="33432"/>
                </a:lnTo>
                <a:lnTo>
                  <a:pt x="1189355" y="59436"/>
                </a:lnTo>
                <a:lnTo>
                  <a:pt x="1163351" y="92182"/>
                </a:lnTo>
                <a:lnTo>
                  <a:pt x="1144778" y="130810"/>
                </a:lnTo>
                <a:lnTo>
                  <a:pt x="1133633" y="175343"/>
                </a:lnTo>
                <a:lnTo>
                  <a:pt x="1129919" y="225806"/>
                </a:lnTo>
                <a:lnTo>
                  <a:pt x="1131798" y="262481"/>
                </a:lnTo>
                <a:lnTo>
                  <a:pt x="1146796" y="326211"/>
                </a:lnTo>
                <a:lnTo>
                  <a:pt x="1176083" y="377031"/>
                </a:lnTo>
                <a:lnTo>
                  <a:pt x="1215326" y="414178"/>
                </a:lnTo>
                <a:lnTo>
                  <a:pt x="1264163" y="437943"/>
                </a:lnTo>
                <a:lnTo>
                  <a:pt x="1325262" y="449754"/>
                </a:lnTo>
                <a:lnTo>
                  <a:pt x="1360551" y="451231"/>
                </a:lnTo>
                <a:lnTo>
                  <a:pt x="1395360" y="449518"/>
                </a:lnTo>
                <a:lnTo>
                  <a:pt x="1456027" y="435854"/>
                </a:lnTo>
                <a:lnTo>
                  <a:pt x="1504769" y="408947"/>
                </a:lnTo>
                <a:lnTo>
                  <a:pt x="1541968" y="370847"/>
                </a:lnTo>
                <a:lnTo>
                  <a:pt x="1554688" y="350266"/>
                </a:lnTo>
                <a:lnTo>
                  <a:pt x="1356106" y="350266"/>
                </a:lnTo>
                <a:lnTo>
                  <a:pt x="1336077" y="348458"/>
                </a:lnTo>
                <a:lnTo>
                  <a:pt x="1289304" y="321437"/>
                </a:lnTo>
                <a:lnTo>
                  <a:pt x="1270841" y="283225"/>
                </a:lnTo>
                <a:lnTo>
                  <a:pt x="1264666" y="226440"/>
                </a:lnTo>
                <a:lnTo>
                  <a:pt x="1266213" y="195462"/>
                </a:lnTo>
                <a:lnTo>
                  <a:pt x="1278596" y="147699"/>
                </a:lnTo>
                <a:lnTo>
                  <a:pt x="1302795" y="118268"/>
                </a:lnTo>
                <a:lnTo>
                  <a:pt x="1354963" y="101981"/>
                </a:lnTo>
                <a:lnTo>
                  <a:pt x="1554390" y="101981"/>
                </a:lnTo>
                <a:lnTo>
                  <a:pt x="1548874" y="90590"/>
                </a:lnTo>
                <a:lnTo>
                  <a:pt x="1523110" y="58419"/>
                </a:lnTo>
                <a:lnTo>
                  <a:pt x="1490483" y="32843"/>
                </a:lnTo>
                <a:lnTo>
                  <a:pt x="1451641" y="14589"/>
                </a:lnTo>
                <a:lnTo>
                  <a:pt x="1406560" y="3645"/>
                </a:lnTo>
                <a:lnTo>
                  <a:pt x="1355217" y="0"/>
                </a:lnTo>
                <a:close/>
              </a:path>
              <a:path w="4739640" h="451485">
                <a:moveTo>
                  <a:pt x="1554390" y="101981"/>
                </a:moveTo>
                <a:lnTo>
                  <a:pt x="1354963" y="101981"/>
                </a:lnTo>
                <a:lnTo>
                  <a:pt x="1375106" y="103764"/>
                </a:lnTo>
                <a:lnTo>
                  <a:pt x="1393047" y="109108"/>
                </a:lnTo>
                <a:lnTo>
                  <a:pt x="1433181" y="146712"/>
                </a:lnTo>
                <a:lnTo>
                  <a:pt x="1445615" y="191758"/>
                </a:lnTo>
                <a:lnTo>
                  <a:pt x="1447165" y="220472"/>
                </a:lnTo>
                <a:lnTo>
                  <a:pt x="1445686" y="254311"/>
                </a:lnTo>
                <a:lnTo>
                  <a:pt x="1433824" y="305036"/>
                </a:lnTo>
                <a:lnTo>
                  <a:pt x="1394666" y="343201"/>
                </a:lnTo>
                <a:lnTo>
                  <a:pt x="1356106" y="350266"/>
                </a:lnTo>
                <a:lnTo>
                  <a:pt x="1554688" y="350266"/>
                </a:lnTo>
                <a:lnTo>
                  <a:pt x="1575577" y="291893"/>
                </a:lnTo>
                <a:lnTo>
                  <a:pt x="1582039" y="222250"/>
                </a:lnTo>
                <a:lnTo>
                  <a:pt x="1578350" y="172505"/>
                </a:lnTo>
                <a:lnTo>
                  <a:pt x="1567291" y="128619"/>
                </a:lnTo>
                <a:lnTo>
                  <a:pt x="1554390" y="101981"/>
                </a:lnTo>
                <a:close/>
              </a:path>
              <a:path w="4739640" h="451485">
                <a:moveTo>
                  <a:pt x="1880870" y="7366"/>
                </a:moveTo>
                <a:lnTo>
                  <a:pt x="1656080" y="7366"/>
                </a:lnTo>
                <a:lnTo>
                  <a:pt x="1656080" y="443738"/>
                </a:lnTo>
                <a:lnTo>
                  <a:pt x="1791589" y="443738"/>
                </a:lnTo>
                <a:lnTo>
                  <a:pt x="1791589" y="266700"/>
                </a:lnTo>
                <a:lnTo>
                  <a:pt x="1978751" y="266700"/>
                </a:lnTo>
                <a:lnTo>
                  <a:pt x="1973268" y="263207"/>
                </a:lnTo>
                <a:lnTo>
                  <a:pt x="1965309" y="259206"/>
                </a:lnTo>
                <a:lnTo>
                  <a:pt x="1955706" y="255206"/>
                </a:lnTo>
                <a:lnTo>
                  <a:pt x="1944496" y="251206"/>
                </a:lnTo>
                <a:lnTo>
                  <a:pt x="1958738" y="247542"/>
                </a:lnTo>
                <a:lnTo>
                  <a:pt x="2004677" y="225121"/>
                </a:lnTo>
                <a:lnTo>
                  <a:pt x="2034413" y="191135"/>
                </a:lnTo>
                <a:lnTo>
                  <a:pt x="2037843" y="184150"/>
                </a:lnTo>
                <a:lnTo>
                  <a:pt x="1791589" y="184150"/>
                </a:lnTo>
                <a:lnTo>
                  <a:pt x="1791589" y="95504"/>
                </a:lnTo>
                <a:lnTo>
                  <a:pt x="2045985" y="95504"/>
                </a:lnTo>
                <a:lnTo>
                  <a:pt x="2044858" y="90011"/>
                </a:lnTo>
                <a:lnTo>
                  <a:pt x="2018754" y="44448"/>
                </a:lnTo>
                <a:lnTo>
                  <a:pt x="1976373" y="18034"/>
                </a:lnTo>
                <a:lnTo>
                  <a:pt x="1936003" y="10033"/>
                </a:lnTo>
                <a:lnTo>
                  <a:pt x="1910276" y="8032"/>
                </a:lnTo>
                <a:lnTo>
                  <a:pt x="1880870" y="7366"/>
                </a:lnTo>
                <a:close/>
              </a:path>
              <a:path w="4739640" h="451485">
                <a:moveTo>
                  <a:pt x="1978751" y="266700"/>
                </a:moveTo>
                <a:lnTo>
                  <a:pt x="1803400" y="266700"/>
                </a:lnTo>
                <a:lnTo>
                  <a:pt x="1812401" y="267321"/>
                </a:lnTo>
                <a:lnTo>
                  <a:pt x="1820925" y="269192"/>
                </a:lnTo>
                <a:lnTo>
                  <a:pt x="1854263" y="298575"/>
                </a:lnTo>
                <a:lnTo>
                  <a:pt x="1932940" y="443738"/>
                </a:lnTo>
                <a:lnTo>
                  <a:pt x="2085340" y="443738"/>
                </a:lnTo>
                <a:lnTo>
                  <a:pt x="2020061" y="317246"/>
                </a:lnTo>
                <a:lnTo>
                  <a:pt x="1994497" y="282174"/>
                </a:lnTo>
                <a:lnTo>
                  <a:pt x="1979548" y="267208"/>
                </a:lnTo>
                <a:lnTo>
                  <a:pt x="1978751" y="266700"/>
                </a:lnTo>
                <a:close/>
              </a:path>
              <a:path w="4739640" h="451485">
                <a:moveTo>
                  <a:pt x="2045985" y="95504"/>
                </a:moveTo>
                <a:lnTo>
                  <a:pt x="1850770" y="95504"/>
                </a:lnTo>
                <a:lnTo>
                  <a:pt x="1867773" y="96216"/>
                </a:lnTo>
                <a:lnTo>
                  <a:pt x="1881822" y="98345"/>
                </a:lnTo>
                <a:lnTo>
                  <a:pt x="1913689" y="129238"/>
                </a:lnTo>
                <a:lnTo>
                  <a:pt x="1914525" y="139192"/>
                </a:lnTo>
                <a:lnTo>
                  <a:pt x="1913981" y="146143"/>
                </a:lnTo>
                <a:lnTo>
                  <a:pt x="1890531" y="176325"/>
                </a:lnTo>
                <a:lnTo>
                  <a:pt x="1848358" y="184150"/>
                </a:lnTo>
                <a:lnTo>
                  <a:pt x="2037843" y="184150"/>
                </a:lnTo>
                <a:lnTo>
                  <a:pt x="2041173" y="177369"/>
                </a:lnTo>
                <a:lnTo>
                  <a:pt x="2046017" y="162353"/>
                </a:lnTo>
                <a:lnTo>
                  <a:pt x="2048932" y="146075"/>
                </a:lnTo>
                <a:lnTo>
                  <a:pt x="2049907" y="128524"/>
                </a:lnTo>
                <a:lnTo>
                  <a:pt x="2048644" y="108469"/>
                </a:lnTo>
                <a:lnTo>
                  <a:pt x="2045985" y="95504"/>
                </a:lnTo>
                <a:close/>
              </a:path>
              <a:path w="4739640" h="451485">
                <a:moveTo>
                  <a:pt x="4448175" y="7366"/>
                </a:moveTo>
                <a:lnTo>
                  <a:pt x="4322190" y="7366"/>
                </a:lnTo>
                <a:lnTo>
                  <a:pt x="4322190" y="443738"/>
                </a:lnTo>
                <a:lnTo>
                  <a:pt x="4449063" y="443738"/>
                </a:lnTo>
                <a:lnTo>
                  <a:pt x="4449063" y="204088"/>
                </a:lnTo>
                <a:lnTo>
                  <a:pt x="4581979" y="204088"/>
                </a:lnTo>
                <a:lnTo>
                  <a:pt x="4448175" y="7366"/>
                </a:lnTo>
                <a:close/>
              </a:path>
              <a:path w="4739640" h="451485">
                <a:moveTo>
                  <a:pt x="4581979" y="204088"/>
                </a:moveTo>
                <a:lnTo>
                  <a:pt x="4449063" y="204088"/>
                </a:lnTo>
                <a:lnTo>
                  <a:pt x="4612385" y="443738"/>
                </a:lnTo>
                <a:lnTo>
                  <a:pt x="4739512" y="443738"/>
                </a:lnTo>
                <a:lnTo>
                  <a:pt x="4739512" y="248793"/>
                </a:lnTo>
                <a:lnTo>
                  <a:pt x="4612385" y="248793"/>
                </a:lnTo>
                <a:lnTo>
                  <a:pt x="4581979" y="204088"/>
                </a:lnTo>
                <a:close/>
              </a:path>
              <a:path w="4739640" h="451485">
                <a:moveTo>
                  <a:pt x="4739512" y="7366"/>
                </a:moveTo>
                <a:lnTo>
                  <a:pt x="4612385" y="7366"/>
                </a:lnTo>
                <a:lnTo>
                  <a:pt x="4612385" y="248793"/>
                </a:lnTo>
                <a:lnTo>
                  <a:pt x="4739512" y="248793"/>
                </a:lnTo>
                <a:lnTo>
                  <a:pt x="4739512" y="7366"/>
                </a:lnTo>
                <a:close/>
              </a:path>
              <a:path w="4739640" h="451485">
                <a:moveTo>
                  <a:pt x="3716528" y="7366"/>
                </a:moveTo>
                <a:lnTo>
                  <a:pt x="3581400" y="7366"/>
                </a:lnTo>
                <a:lnTo>
                  <a:pt x="3581400" y="443738"/>
                </a:lnTo>
                <a:lnTo>
                  <a:pt x="3716528" y="443738"/>
                </a:lnTo>
                <a:lnTo>
                  <a:pt x="3716528" y="7366"/>
                </a:lnTo>
                <a:close/>
              </a:path>
              <a:path w="4739640" h="451485">
                <a:moveTo>
                  <a:pt x="2304160" y="7366"/>
                </a:moveTo>
                <a:lnTo>
                  <a:pt x="2126869" y="7366"/>
                </a:lnTo>
                <a:lnTo>
                  <a:pt x="2126869" y="443738"/>
                </a:lnTo>
                <a:lnTo>
                  <a:pt x="2237232" y="443738"/>
                </a:lnTo>
                <a:lnTo>
                  <a:pt x="2237232" y="110998"/>
                </a:lnTo>
                <a:lnTo>
                  <a:pt x="2330824" y="110998"/>
                </a:lnTo>
                <a:lnTo>
                  <a:pt x="2304160" y="7366"/>
                </a:lnTo>
                <a:close/>
              </a:path>
              <a:path w="4739640" h="451485">
                <a:moveTo>
                  <a:pt x="2330824" y="110998"/>
                </a:moveTo>
                <a:lnTo>
                  <a:pt x="2237232" y="110998"/>
                </a:lnTo>
                <a:lnTo>
                  <a:pt x="2322195" y="443738"/>
                </a:lnTo>
                <a:lnTo>
                  <a:pt x="2422144" y="443738"/>
                </a:lnTo>
                <a:lnTo>
                  <a:pt x="2465825" y="272923"/>
                </a:lnTo>
                <a:lnTo>
                  <a:pt x="2372486" y="272923"/>
                </a:lnTo>
                <a:lnTo>
                  <a:pt x="2330824" y="110998"/>
                </a:lnTo>
                <a:close/>
              </a:path>
              <a:path w="4739640" h="451485">
                <a:moveTo>
                  <a:pt x="2617597" y="110998"/>
                </a:moveTo>
                <a:lnTo>
                  <a:pt x="2507234" y="110998"/>
                </a:lnTo>
                <a:lnTo>
                  <a:pt x="2507234" y="443738"/>
                </a:lnTo>
                <a:lnTo>
                  <a:pt x="2617597" y="443738"/>
                </a:lnTo>
                <a:lnTo>
                  <a:pt x="2617597" y="110998"/>
                </a:lnTo>
                <a:close/>
              </a:path>
              <a:path w="4739640" h="451485">
                <a:moveTo>
                  <a:pt x="2617597" y="7366"/>
                </a:moveTo>
                <a:lnTo>
                  <a:pt x="2440432" y="7366"/>
                </a:lnTo>
                <a:lnTo>
                  <a:pt x="2372486" y="272923"/>
                </a:lnTo>
                <a:lnTo>
                  <a:pt x="2465825" y="272923"/>
                </a:lnTo>
                <a:lnTo>
                  <a:pt x="2507234" y="110998"/>
                </a:lnTo>
                <a:lnTo>
                  <a:pt x="2617597" y="110998"/>
                </a:lnTo>
                <a:lnTo>
                  <a:pt x="2617597" y="7366"/>
                </a:lnTo>
                <a:close/>
              </a:path>
              <a:path w="4739640" h="451485">
                <a:moveTo>
                  <a:pt x="1073911" y="7366"/>
                </a:moveTo>
                <a:lnTo>
                  <a:pt x="740536" y="7366"/>
                </a:lnTo>
                <a:lnTo>
                  <a:pt x="740536" y="443738"/>
                </a:lnTo>
                <a:lnTo>
                  <a:pt x="875919" y="443738"/>
                </a:lnTo>
                <a:lnTo>
                  <a:pt x="875919" y="265430"/>
                </a:lnTo>
                <a:lnTo>
                  <a:pt x="1045082" y="265430"/>
                </a:lnTo>
                <a:lnTo>
                  <a:pt x="1045082" y="177292"/>
                </a:lnTo>
                <a:lnTo>
                  <a:pt x="875919" y="177292"/>
                </a:lnTo>
                <a:lnTo>
                  <a:pt x="875919" y="101092"/>
                </a:lnTo>
                <a:lnTo>
                  <a:pt x="1073911" y="101092"/>
                </a:lnTo>
                <a:lnTo>
                  <a:pt x="1073911" y="7366"/>
                </a:lnTo>
                <a:close/>
              </a:path>
              <a:path w="4739640" h="451485">
                <a:moveTo>
                  <a:pt x="359282" y="7366"/>
                </a:moveTo>
                <a:lnTo>
                  <a:pt x="233298" y="7366"/>
                </a:lnTo>
                <a:lnTo>
                  <a:pt x="233298" y="443738"/>
                </a:lnTo>
                <a:lnTo>
                  <a:pt x="360171" y="443738"/>
                </a:lnTo>
                <a:lnTo>
                  <a:pt x="360171" y="204088"/>
                </a:lnTo>
                <a:lnTo>
                  <a:pt x="493087" y="204088"/>
                </a:lnTo>
                <a:lnTo>
                  <a:pt x="359282" y="7366"/>
                </a:lnTo>
                <a:close/>
              </a:path>
              <a:path w="4739640" h="451485">
                <a:moveTo>
                  <a:pt x="493087" y="204088"/>
                </a:moveTo>
                <a:lnTo>
                  <a:pt x="360171" y="204088"/>
                </a:lnTo>
                <a:lnTo>
                  <a:pt x="523494" y="443738"/>
                </a:lnTo>
                <a:lnTo>
                  <a:pt x="650620" y="443738"/>
                </a:lnTo>
                <a:lnTo>
                  <a:pt x="650620" y="248793"/>
                </a:lnTo>
                <a:lnTo>
                  <a:pt x="523494" y="248793"/>
                </a:lnTo>
                <a:lnTo>
                  <a:pt x="493087" y="204088"/>
                </a:lnTo>
                <a:close/>
              </a:path>
              <a:path w="4739640" h="451485">
                <a:moveTo>
                  <a:pt x="650620" y="7366"/>
                </a:moveTo>
                <a:lnTo>
                  <a:pt x="523494" y="7366"/>
                </a:lnTo>
                <a:lnTo>
                  <a:pt x="523494" y="248793"/>
                </a:lnTo>
                <a:lnTo>
                  <a:pt x="650620" y="248793"/>
                </a:lnTo>
                <a:lnTo>
                  <a:pt x="650620" y="7366"/>
                </a:lnTo>
                <a:close/>
              </a:path>
              <a:path w="4739640" h="451485">
                <a:moveTo>
                  <a:pt x="135128" y="7366"/>
                </a:moveTo>
                <a:lnTo>
                  <a:pt x="0" y="7366"/>
                </a:lnTo>
                <a:lnTo>
                  <a:pt x="0" y="443738"/>
                </a:lnTo>
                <a:lnTo>
                  <a:pt x="135128" y="443738"/>
                </a:lnTo>
                <a:lnTo>
                  <a:pt x="135128" y="736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82899" y="4327963"/>
            <a:ext cx="95887" cy="156847"/>
          </a:xfrm>
          <a:custGeom>
            <a:avLst/>
            <a:gdLst/>
            <a:ahLst/>
            <a:cxnLst/>
            <a:rect l="l" t="t" r="r" b="b"/>
            <a:pathLst>
              <a:path w="95885" h="156845">
                <a:moveTo>
                  <a:pt x="47625" y="0"/>
                </a:moveTo>
                <a:lnTo>
                  <a:pt x="0" y="156844"/>
                </a:lnTo>
                <a:lnTo>
                  <a:pt x="95757" y="156844"/>
                </a:lnTo>
                <a:lnTo>
                  <a:pt x="47625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65693" y="4309427"/>
            <a:ext cx="182880" cy="248287"/>
          </a:xfrm>
          <a:custGeom>
            <a:avLst/>
            <a:gdLst/>
            <a:ahLst/>
            <a:cxnLst/>
            <a:rect l="l" t="t" r="r" b="b"/>
            <a:pathLst>
              <a:path w="182879" h="248285">
                <a:moveTo>
                  <a:pt x="90297" y="0"/>
                </a:moveTo>
                <a:lnTo>
                  <a:pt x="38129" y="16287"/>
                </a:lnTo>
                <a:lnTo>
                  <a:pt x="13930" y="45718"/>
                </a:lnTo>
                <a:lnTo>
                  <a:pt x="1547" y="93481"/>
                </a:lnTo>
                <a:lnTo>
                  <a:pt x="0" y="124460"/>
                </a:lnTo>
                <a:lnTo>
                  <a:pt x="1545" y="155180"/>
                </a:lnTo>
                <a:lnTo>
                  <a:pt x="13876" y="202666"/>
                </a:lnTo>
                <a:lnTo>
                  <a:pt x="53609" y="241061"/>
                </a:lnTo>
                <a:lnTo>
                  <a:pt x="91440" y="248285"/>
                </a:lnTo>
                <a:lnTo>
                  <a:pt x="111940" y="246520"/>
                </a:lnTo>
                <a:lnTo>
                  <a:pt x="158750" y="219964"/>
                </a:lnTo>
                <a:lnTo>
                  <a:pt x="176577" y="180514"/>
                </a:lnTo>
                <a:lnTo>
                  <a:pt x="182499" y="118491"/>
                </a:lnTo>
                <a:lnTo>
                  <a:pt x="180949" y="89777"/>
                </a:lnTo>
                <a:lnTo>
                  <a:pt x="168515" y="44731"/>
                </a:lnTo>
                <a:lnTo>
                  <a:pt x="128381" y="7127"/>
                </a:lnTo>
                <a:lnTo>
                  <a:pt x="9029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8694" y="4309427"/>
            <a:ext cx="182880" cy="248287"/>
          </a:xfrm>
          <a:custGeom>
            <a:avLst/>
            <a:gdLst/>
            <a:ahLst/>
            <a:cxnLst/>
            <a:rect l="l" t="t" r="r" b="b"/>
            <a:pathLst>
              <a:path w="182879" h="248285">
                <a:moveTo>
                  <a:pt x="90297" y="0"/>
                </a:moveTo>
                <a:lnTo>
                  <a:pt x="38129" y="16287"/>
                </a:lnTo>
                <a:lnTo>
                  <a:pt x="13930" y="45718"/>
                </a:lnTo>
                <a:lnTo>
                  <a:pt x="1547" y="93481"/>
                </a:lnTo>
                <a:lnTo>
                  <a:pt x="0" y="124460"/>
                </a:lnTo>
                <a:lnTo>
                  <a:pt x="1545" y="155180"/>
                </a:lnTo>
                <a:lnTo>
                  <a:pt x="13876" y="202666"/>
                </a:lnTo>
                <a:lnTo>
                  <a:pt x="53609" y="241061"/>
                </a:lnTo>
                <a:lnTo>
                  <a:pt x="91439" y="248285"/>
                </a:lnTo>
                <a:lnTo>
                  <a:pt x="111940" y="246520"/>
                </a:lnTo>
                <a:lnTo>
                  <a:pt x="158750" y="219964"/>
                </a:lnTo>
                <a:lnTo>
                  <a:pt x="176577" y="180514"/>
                </a:lnTo>
                <a:lnTo>
                  <a:pt x="182499" y="118491"/>
                </a:lnTo>
                <a:lnTo>
                  <a:pt x="180949" y="89777"/>
                </a:lnTo>
                <a:lnTo>
                  <a:pt x="168515" y="44731"/>
                </a:lnTo>
                <a:lnTo>
                  <a:pt x="128381" y="7127"/>
                </a:lnTo>
                <a:lnTo>
                  <a:pt x="9029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25622" y="4302944"/>
            <a:ext cx="123189" cy="88900"/>
          </a:xfrm>
          <a:custGeom>
            <a:avLst/>
            <a:gdLst/>
            <a:ahLst/>
            <a:cxnLst/>
            <a:rect l="l" t="t" r="r" b="b"/>
            <a:pathLst>
              <a:path w="123189" h="88900">
                <a:moveTo>
                  <a:pt x="0" y="0"/>
                </a:moveTo>
                <a:lnTo>
                  <a:pt x="0" y="88646"/>
                </a:lnTo>
                <a:lnTo>
                  <a:pt x="56768" y="88646"/>
                </a:lnTo>
                <a:lnTo>
                  <a:pt x="98942" y="80821"/>
                </a:lnTo>
                <a:lnTo>
                  <a:pt x="122392" y="50639"/>
                </a:lnTo>
                <a:lnTo>
                  <a:pt x="122936" y="43688"/>
                </a:lnTo>
                <a:lnTo>
                  <a:pt x="122100" y="33734"/>
                </a:lnTo>
                <a:lnTo>
                  <a:pt x="90233" y="2841"/>
                </a:lnTo>
                <a:lnTo>
                  <a:pt x="59181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56227" y="4214802"/>
            <a:ext cx="417831" cy="436880"/>
          </a:xfrm>
          <a:custGeom>
            <a:avLst/>
            <a:gdLst/>
            <a:ahLst/>
            <a:cxnLst/>
            <a:rect l="l" t="t" r="r" b="b"/>
            <a:pathLst>
              <a:path w="417829" h="436879">
                <a:moveTo>
                  <a:pt x="0" y="0"/>
                </a:moveTo>
                <a:lnTo>
                  <a:pt x="125984" y="0"/>
                </a:lnTo>
                <a:lnTo>
                  <a:pt x="290195" y="241426"/>
                </a:lnTo>
                <a:lnTo>
                  <a:pt x="290195" y="0"/>
                </a:lnTo>
                <a:lnTo>
                  <a:pt x="417322" y="0"/>
                </a:lnTo>
                <a:lnTo>
                  <a:pt x="417322" y="436371"/>
                </a:lnTo>
                <a:lnTo>
                  <a:pt x="290195" y="436371"/>
                </a:lnTo>
                <a:lnTo>
                  <a:pt x="126873" y="196722"/>
                </a:lnTo>
                <a:lnTo>
                  <a:pt x="126873" y="436371"/>
                </a:lnTo>
                <a:lnTo>
                  <a:pt x="0" y="4363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5441" y="4214802"/>
            <a:ext cx="135255" cy="436880"/>
          </a:xfrm>
          <a:custGeom>
            <a:avLst/>
            <a:gdLst/>
            <a:ahLst/>
            <a:cxnLst/>
            <a:rect l="l" t="t" r="r" b="b"/>
            <a:pathLst>
              <a:path w="135254" h="436879">
                <a:moveTo>
                  <a:pt x="0" y="0"/>
                </a:moveTo>
                <a:lnTo>
                  <a:pt x="135127" y="0"/>
                </a:lnTo>
                <a:lnTo>
                  <a:pt x="135127" y="436371"/>
                </a:lnTo>
                <a:lnTo>
                  <a:pt x="0" y="4363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39058" y="4214802"/>
            <a:ext cx="410211" cy="436880"/>
          </a:xfrm>
          <a:custGeom>
            <a:avLst/>
            <a:gdLst/>
            <a:ahLst/>
            <a:cxnLst/>
            <a:rect l="l" t="t" r="r" b="b"/>
            <a:pathLst>
              <a:path w="410209" h="436879">
                <a:moveTo>
                  <a:pt x="0" y="0"/>
                </a:moveTo>
                <a:lnTo>
                  <a:pt x="409829" y="0"/>
                </a:lnTo>
                <a:lnTo>
                  <a:pt x="409829" y="107822"/>
                </a:lnTo>
                <a:lnTo>
                  <a:pt x="272288" y="107822"/>
                </a:lnTo>
                <a:lnTo>
                  <a:pt x="272288" y="436371"/>
                </a:lnTo>
                <a:lnTo>
                  <a:pt x="137541" y="436371"/>
                </a:lnTo>
                <a:lnTo>
                  <a:pt x="137541" y="107822"/>
                </a:lnTo>
                <a:lnTo>
                  <a:pt x="0" y="1078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94682" y="4214802"/>
            <a:ext cx="474980" cy="436880"/>
          </a:xfrm>
          <a:custGeom>
            <a:avLst/>
            <a:gdLst/>
            <a:ahLst/>
            <a:cxnLst/>
            <a:rect l="l" t="t" r="r" b="b"/>
            <a:pathLst>
              <a:path w="474979" h="436879">
                <a:moveTo>
                  <a:pt x="163956" y="0"/>
                </a:moveTo>
                <a:lnTo>
                  <a:pt x="311022" y="0"/>
                </a:lnTo>
                <a:lnTo>
                  <a:pt x="474979" y="436371"/>
                </a:lnTo>
                <a:lnTo>
                  <a:pt x="333882" y="436371"/>
                </a:lnTo>
                <a:lnTo>
                  <a:pt x="312038" y="364362"/>
                </a:lnTo>
                <a:lnTo>
                  <a:pt x="158876" y="364362"/>
                </a:lnTo>
                <a:lnTo>
                  <a:pt x="137667" y="436371"/>
                </a:lnTo>
                <a:lnTo>
                  <a:pt x="0" y="436371"/>
                </a:lnTo>
                <a:lnTo>
                  <a:pt x="16395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60908" y="4214802"/>
            <a:ext cx="490855" cy="436880"/>
          </a:xfrm>
          <a:custGeom>
            <a:avLst/>
            <a:gdLst/>
            <a:ahLst/>
            <a:cxnLst/>
            <a:rect l="l" t="t" r="r" b="b"/>
            <a:pathLst>
              <a:path w="490854" h="436879">
                <a:moveTo>
                  <a:pt x="0" y="0"/>
                </a:moveTo>
                <a:lnTo>
                  <a:pt x="177291" y="0"/>
                </a:lnTo>
                <a:lnTo>
                  <a:pt x="245617" y="265556"/>
                </a:lnTo>
                <a:lnTo>
                  <a:pt x="313563" y="0"/>
                </a:lnTo>
                <a:lnTo>
                  <a:pt x="490727" y="0"/>
                </a:lnTo>
                <a:lnTo>
                  <a:pt x="490727" y="436371"/>
                </a:lnTo>
                <a:lnTo>
                  <a:pt x="380364" y="436371"/>
                </a:lnTo>
                <a:lnTo>
                  <a:pt x="380364" y="103631"/>
                </a:lnTo>
                <a:lnTo>
                  <a:pt x="295275" y="436371"/>
                </a:lnTo>
                <a:lnTo>
                  <a:pt x="195325" y="436371"/>
                </a:lnTo>
                <a:lnTo>
                  <a:pt x="110362" y="103631"/>
                </a:lnTo>
                <a:lnTo>
                  <a:pt x="110362" y="436371"/>
                </a:lnTo>
                <a:lnTo>
                  <a:pt x="0" y="4363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90115" y="4214802"/>
            <a:ext cx="429259" cy="436880"/>
          </a:xfrm>
          <a:custGeom>
            <a:avLst/>
            <a:gdLst/>
            <a:ahLst/>
            <a:cxnLst/>
            <a:rect l="l" t="t" r="r" b="b"/>
            <a:pathLst>
              <a:path w="429260" h="436879">
                <a:moveTo>
                  <a:pt x="0" y="0"/>
                </a:moveTo>
                <a:lnTo>
                  <a:pt x="224789" y="0"/>
                </a:lnTo>
                <a:lnTo>
                  <a:pt x="254196" y="666"/>
                </a:lnTo>
                <a:lnTo>
                  <a:pt x="301960" y="6000"/>
                </a:lnTo>
                <a:lnTo>
                  <a:pt x="350154" y="26019"/>
                </a:lnTo>
                <a:lnTo>
                  <a:pt x="382468" y="65758"/>
                </a:lnTo>
                <a:lnTo>
                  <a:pt x="393826" y="121157"/>
                </a:lnTo>
                <a:lnTo>
                  <a:pt x="392852" y="138709"/>
                </a:lnTo>
                <a:lnTo>
                  <a:pt x="378333" y="183768"/>
                </a:lnTo>
                <a:lnTo>
                  <a:pt x="348597" y="217755"/>
                </a:lnTo>
                <a:lnTo>
                  <a:pt x="302658" y="240176"/>
                </a:lnTo>
                <a:lnTo>
                  <a:pt x="288416" y="243839"/>
                </a:lnTo>
                <a:lnTo>
                  <a:pt x="299626" y="247840"/>
                </a:lnTo>
                <a:lnTo>
                  <a:pt x="332597" y="268287"/>
                </a:lnTo>
                <a:lnTo>
                  <a:pt x="356854" y="298354"/>
                </a:lnTo>
                <a:lnTo>
                  <a:pt x="429260" y="436371"/>
                </a:lnTo>
                <a:lnTo>
                  <a:pt x="276860" y="436371"/>
                </a:lnTo>
                <a:lnTo>
                  <a:pt x="204850" y="303021"/>
                </a:lnTo>
                <a:lnTo>
                  <a:pt x="198183" y="291209"/>
                </a:lnTo>
                <a:lnTo>
                  <a:pt x="164845" y="261826"/>
                </a:lnTo>
                <a:lnTo>
                  <a:pt x="147320" y="259333"/>
                </a:lnTo>
                <a:lnTo>
                  <a:pt x="135509" y="259333"/>
                </a:lnTo>
                <a:lnTo>
                  <a:pt x="135509" y="436371"/>
                </a:lnTo>
                <a:lnTo>
                  <a:pt x="0" y="4363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74573" y="4214802"/>
            <a:ext cx="333375" cy="436880"/>
          </a:xfrm>
          <a:custGeom>
            <a:avLst/>
            <a:gdLst/>
            <a:ahLst/>
            <a:cxnLst/>
            <a:rect l="l" t="t" r="r" b="b"/>
            <a:pathLst>
              <a:path w="333375" h="436879">
                <a:moveTo>
                  <a:pt x="0" y="0"/>
                </a:moveTo>
                <a:lnTo>
                  <a:pt x="333375" y="0"/>
                </a:lnTo>
                <a:lnTo>
                  <a:pt x="333375" y="93725"/>
                </a:lnTo>
                <a:lnTo>
                  <a:pt x="135382" y="93725"/>
                </a:lnTo>
                <a:lnTo>
                  <a:pt x="135382" y="169925"/>
                </a:lnTo>
                <a:lnTo>
                  <a:pt x="304546" y="169925"/>
                </a:lnTo>
                <a:lnTo>
                  <a:pt x="304546" y="258063"/>
                </a:lnTo>
                <a:lnTo>
                  <a:pt x="135382" y="258063"/>
                </a:lnTo>
                <a:lnTo>
                  <a:pt x="135382" y="436371"/>
                </a:lnTo>
                <a:lnTo>
                  <a:pt x="0" y="4363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67336" y="4214802"/>
            <a:ext cx="417831" cy="436880"/>
          </a:xfrm>
          <a:custGeom>
            <a:avLst/>
            <a:gdLst/>
            <a:ahLst/>
            <a:cxnLst/>
            <a:rect l="l" t="t" r="r" b="b"/>
            <a:pathLst>
              <a:path w="417829" h="436879">
                <a:moveTo>
                  <a:pt x="0" y="0"/>
                </a:moveTo>
                <a:lnTo>
                  <a:pt x="125984" y="0"/>
                </a:lnTo>
                <a:lnTo>
                  <a:pt x="290195" y="241426"/>
                </a:lnTo>
                <a:lnTo>
                  <a:pt x="290195" y="0"/>
                </a:lnTo>
                <a:lnTo>
                  <a:pt x="417322" y="0"/>
                </a:lnTo>
                <a:lnTo>
                  <a:pt x="417322" y="436371"/>
                </a:lnTo>
                <a:lnTo>
                  <a:pt x="290195" y="436371"/>
                </a:lnTo>
                <a:lnTo>
                  <a:pt x="126873" y="196722"/>
                </a:lnTo>
                <a:lnTo>
                  <a:pt x="126873" y="436371"/>
                </a:lnTo>
                <a:lnTo>
                  <a:pt x="0" y="4363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34043" y="4214802"/>
            <a:ext cx="135255" cy="436880"/>
          </a:xfrm>
          <a:custGeom>
            <a:avLst/>
            <a:gdLst/>
            <a:ahLst/>
            <a:cxnLst/>
            <a:rect l="l" t="t" r="r" b="b"/>
            <a:pathLst>
              <a:path w="135255" h="436879">
                <a:moveTo>
                  <a:pt x="0" y="0"/>
                </a:moveTo>
                <a:lnTo>
                  <a:pt x="135128" y="0"/>
                </a:lnTo>
                <a:lnTo>
                  <a:pt x="135128" y="436371"/>
                </a:lnTo>
                <a:lnTo>
                  <a:pt x="0" y="43637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30954" y="4207438"/>
            <a:ext cx="452121" cy="451484"/>
          </a:xfrm>
          <a:custGeom>
            <a:avLst/>
            <a:gdLst/>
            <a:ahLst/>
            <a:cxnLst/>
            <a:rect l="l" t="t" r="r" b="b"/>
            <a:pathLst>
              <a:path w="452120" h="451485">
                <a:moveTo>
                  <a:pt x="225297" y="0"/>
                </a:moveTo>
                <a:lnTo>
                  <a:pt x="276641" y="3645"/>
                </a:lnTo>
                <a:lnTo>
                  <a:pt x="321722" y="14589"/>
                </a:lnTo>
                <a:lnTo>
                  <a:pt x="360564" y="32843"/>
                </a:lnTo>
                <a:lnTo>
                  <a:pt x="393191" y="58419"/>
                </a:lnTo>
                <a:lnTo>
                  <a:pt x="418955" y="90590"/>
                </a:lnTo>
                <a:lnTo>
                  <a:pt x="437372" y="128619"/>
                </a:lnTo>
                <a:lnTo>
                  <a:pt x="448431" y="172505"/>
                </a:lnTo>
                <a:lnTo>
                  <a:pt x="452119" y="222250"/>
                </a:lnTo>
                <a:lnTo>
                  <a:pt x="450502" y="258804"/>
                </a:lnTo>
                <a:lnTo>
                  <a:pt x="437600" y="321530"/>
                </a:lnTo>
                <a:lnTo>
                  <a:pt x="412049" y="370847"/>
                </a:lnTo>
                <a:lnTo>
                  <a:pt x="374850" y="408947"/>
                </a:lnTo>
                <a:lnTo>
                  <a:pt x="326108" y="435854"/>
                </a:lnTo>
                <a:lnTo>
                  <a:pt x="265441" y="449518"/>
                </a:lnTo>
                <a:lnTo>
                  <a:pt x="230631" y="451231"/>
                </a:lnTo>
                <a:lnTo>
                  <a:pt x="195343" y="449754"/>
                </a:lnTo>
                <a:lnTo>
                  <a:pt x="134244" y="437943"/>
                </a:lnTo>
                <a:lnTo>
                  <a:pt x="85407" y="414178"/>
                </a:lnTo>
                <a:lnTo>
                  <a:pt x="46164" y="377031"/>
                </a:lnTo>
                <a:lnTo>
                  <a:pt x="16877" y="326211"/>
                </a:lnTo>
                <a:lnTo>
                  <a:pt x="1879" y="262481"/>
                </a:lnTo>
                <a:lnTo>
                  <a:pt x="0" y="225806"/>
                </a:lnTo>
                <a:lnTo>
                  <a:pt x="3714" y="175343"/>
                </a:lnTo>
                <a:lnTo>
                  <a:pt x="14858" y="130810"/>
                </a:lnTo>
                <a:lnTo>
                  <a:pt x="33432" y="92182"/>
                </a:lnTo>
                <a:lnTo>
                  <a:pt x="59435" y="59436"/>
                </a:lnTo>
                <a:lnTo>
                  <a:pt x="92156" y="33432"/>
                </a:lnTo>
                <a:lnTo>
                  <a:pt x="130698" y="14858"/>
                </a:lnTo>
                <a:lnTo>
                  <a:pt x="175075" y="3714"/>
                </a:lnTo>
                <a:lnTo>
                  <a:pt x="225297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63952" y="4207438"/>
            <a:ext cx="452121" cy="451484"/>
          </a:xfrm>
          <a:custGeom>
            <a:avLst/>
            <a:gdLst/>
            <a:ahLst/>
            <a:cxnLst/>
            <a:rect l="l" t="t" r="r" b="b"/>
            <a:pathLst>
              <a:path w="452120" h="451485">
                <a:moveTo>
                  <a:pt x="225298" y="0"/>
                </a:moveTo>
                <a:lnTo>
                  <a:pt x="276641" y="3645"/>
                </a:lnTo>
                <a:lnTo>
                  <a:pt x="321722" y="14589"/>
                </a:lnTo>
                <a:lnTo>
                  <a:pt x="360564" y="32843"/>
                </a:lnTo>
                <a:lnTo>
                  <a:pt x="393191" y="58419"/>
                </a:lnTo>
                <a:lnTo>
                  <a:pt x="418955" y="90590"/>
                </a:lnTo>
                <a:lnTo>
                  <a:pt x="437372" y="128619"/>
                </a:lnTo>
                <a:lnTo>
                  <a:pt x="448431" y="172505"/>
                </a:lnTo>
                <a:lnTo>
                  <a:pt x="452120" y="222250"/>
                </a:lnTo>
                <a:lnTo>
                  <a:pt x="450502" y="258804"/>
                </a:lnTo>
                <a:lnTo>
                  <a:pt x="437600" y="321530"/>
                </a:lnTo>
                <a:lnTo>
                  <a:pt x="412049" y="370847"/>
                </a:lnTo>
                <a:lnTo>
                  <a:pt x="374850" y="408947"/>
                </a:lnTo>
                <a:lnTo>
                  <a:pt x="326108" y="435854"/>
                </a:lnTo>
                <a:lnTo>
                  <a:pt x="265441" y="449518"/>
                </a:lnTo>
                <a:lnTo>
                  <a:pt x="230632" y="451231"/>
                </a:lnTo>
                <a:lnTo>
                  <a:pt x="195343" y="449754"/>
                </a:lnTo>
                <a:lnTo>
                  <a:pt x="134244" y="437943"/>
                </a:lnTo>
                <a:lnTo>
                  <a:pt x="85407" y="414178"/>
                </a:lnTo>
                <a:lnTo>
                  <a:pt x="46164" y="377031"/>
                </a:lnTo>
                <a:lnTo>
                  <a:pt x="16877" y="326211"/>
                </a:lnTo>
                <a:lnTo>
                  <a:pt x="1879" y="262481"/>
                </a:lnTo>
                <a:lnTo>
                  <a:pt x="0" y="225806"/>
                </a:lnTo>
                <a:lnTo>
                  <a:pt x="3714" y="175343"/>
                </a:lnTo>
                <a:lnTo>
                  <a:pt x="14859" y="130810"/>
                </a:lnTo>
                <a:lnTo>
                  <a:pt x="33432" y="92182"/>
                </a:lnTo>
                <a:lnTo>
                  <a:pt x="59436" y="59436"/>
                </a:lnTo>
                <a:lnTo>
                  <a:pt x="92156" y="33432"/>
                </a:lnTo>
                <a:lnTo>
                  <a:pt x="130698" y="14858"/>
                </a:lnTo>
                <a:lnTo>
                  <a:pt x="175075" y="3714"/>
                </a:lnTo>
                <a:lnTo>
                  <a:pt x="22529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1060" y="2937190"/>
            <a:ext cx="5515356" cy="10058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85194" y="2803083"/>
            <a:ext cx="5129785" cy="13868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50205" y="3127306"/>
            <a:ext cx="3999231" cy="451484"/>
          </a:xfrm>
          <a:custGeom>
            <a:avLst/>
            <a:gdLst/>
            <a:ahLst/>
            <a:cxnLst/>
            <a:rect l="l" t="t" r="r" b="b"/>
            <a:pathLst>
              <a:path w="3999229" h="451485">
                <a:moveTo>
                  <a:pt x="2231199" y="7365"/>
                </a:moveTo>
                <a:lnTo>
                  <a:pt x="2084133" y="7365"/>
                </a:lnTo>
                <a:lnTo>
                  <a:pt x="1920049" y="443737"/>
                </a:lnTo>
                <a:lnTo>
                  <a:pt x="2057717" y="443737"/>
                </a:lnTo>
                <a:lnTo>
                  <a:pt x="2079053" y="371728"/>
                </a:lnTo>
                <a:lnTo>
                  <a:pt x="2368100" y="371728"/>
                </a:lnTo>
                <a:lnTo>
                  <a:pt x="2332646" y="277367"/>
                </a:lnTo>
                <a:lnTo>
                  <a:pt x="2108263" y="277367"/>
                </a:lnTo>
                <a:lnTo>
                  <a:pt x="2156015" y="120522"/>
                </a:lnTo>
                <a:lnTo>
                  <a:pt x="2273715" y="120522"/>
                </a:lnTo>
                <a:lnTo>
                  <a:pt x="2231199" y="7365"/>
                </a:lnTo>
                <a:close/>
              </a:path>
              <a:path w="3999229" h="451485">
                <a:moveTo>
                  <a:pt x="2368100" y="371728"/>
                </a:moveTo>
                <a:lnTo>
                  <a:pt x="2232088" y="371728"/>
                </a:lnTo>
                <a:lnTo>
                  <a:pt x="2253932" y="443737"/>
                </a:lnTo>
                <a:lnTo>
                  <a:pt x="2395156" y="443737"/>
                </a:lnTo>
                <a:lnTo>
                  <a:pt x="2368100" y="371728"/>
                </a:lnTo>
                <a:close/>
              </a:path>
              <a:path w="3999229" h="451485">
                <a:moveTo>
                  <a:pt x="2636837" y="115188"/>
                </a:moveTo>
                <a:lnTo>
                  <a:pt x="2501963" y="115188"/>
                </a:lnTo>
                <a:lnTo>
                  <a:pt x="2501963" y="443737"/>
                </a:lnTo>
                <a:lnTo>
                  <a:pt x="2636837" y="443737"/>
                </a:lnTo>
                <a:lnTo>
                  <a:pt x="2636837" y="115188"/>
                </a:lnTo>
                <a:close/>
              </a:path>
              <a:path w="3999229" h="451485">
                <a:moveTo>
                  <a:pt x="2273715" y="120522"/>
                </a:moveTo>
                <a:lnTo>
                  <a:pt x="2156015" y="120522"/>
                </a:lnTo>
                <a:lnTo>
                  <a:pt x="2204148" y="277367"/>
                </a:lnTo>
                <a:lnTo>
                  <a:pt x="2332646" y="277367"/>
                </a:lnTo>
                <a:lnTo>
                  <a:pt x="2273715" y="120522"/>
                </a:lnTo>
                <a:close/>
              </a:path>
              <a:path w="3999229" h="451485">
                <a:moveTo>
                  <a:pt x="2774378" y="7365"/>
                </a:moveTo>
                <a:lnTo>
                  <a:pt x="2364422" y="7365"/>
                </a:lnTo>
                <a:lnTo>
                  <a:pt x="2364422" y="115188"/>
                </a:lnTo>
                <a:lnTo>
                  <a:pt x="2774378" y="115188"/>
                </a:lnTo>
                <a:lnTo>
                  <a:pt x="2774378" y="7365"/>
                </a:lnTo>
                <a:close/>
              </a:path>
              <a:path w="3999229" h="451485">
                <a:moveTo>
                  <a:pt x="3281616" y="0"/>
                </a:moveTo>
                <a:lnTo>
                  <a:pt x="3231449" y="3714"/>
                </a:lnTo>
                <a:lnTo>
                  <a:pt x="3187080" y="14858"/>
                </a:lnTo>
                <a:lnTo>
                  <a:pt x="3148546" y="33432"/>
                </a:lnTo>
                <a:lnTo>
                  <a:pt x="3115881" y="59435"/>
                </a:lnTo>
                <a:lnTo>
                  <a:pt x="3089804" y="92201"/>
                </a:lnTo>
                <a:lnTo>
                  <a:pt x="3071193" y="130873"/>
                </a:lnTo>
                <a:lnTo>
                  <a:pt x="3060035" y="175450"/>
                </a:lnTo>
                <a:lnTo>
                  <a:pt x="3056318" y="225932"/>
                </a:lnTo>
                <a:lnTo>
                  <a:pt x="3058199" y="262534"/>
                </a:lnTo>
                <a:lnTo>
                  <a:pt x="3073249" y="326213"/>
                </a:lnTo>
                <a:lnTo>
                  <a:pt x="3102608" y="377033"/>
                </a:lnTo>
                <a:lnTo>
                  <a:pt x="3141799" y="414232"/>
                </a:lnTo>
                <a:lnTo>
                  <a:pt x="3190565" y="437997"/>
                </a:lnTo>
                <a:lnTo>
                  <a:pt x="3251715" y="449756"/>
                </a:lnTo>
                <a:lnTo>
                  <a:pt x="3287077" y="451230"/>
                </a:lnTo>
                <a:lnTo>
                  <a:pt x="3321869" y="449518"/>
                </a:lnTo>
                <a:lnTo>
                  <a:pt x="3382500" y="435854"/>
                </a:lnTo>
                <a:lnTo>
                  <a:pt x="3431224" y="408947"/>
                </a:lnTo>
                <a:lnTo>
                  <a:pt x="3468423" y="370847"/>
                </a:lnTo>
                <a:lnTo>
                  <a:pt x="3481206" y="350265"/>
                </a:lnTo>
                <a:lnTo>
                  <a:pt x="3282505" y="350265"/>
                </a:lnTo>
                <a:lnTo>
                  <a:pt x="3262530" y="348458"/>
                </a:lnTo>
                <a:lnTo>
                  <a:pt x="3215703" y="321436"/>
                </a:lnTo>
                <a:lnTo>
                  <a:pt x="3197304" y="283225"/>
                </a:lnTo>
                <a:lnTo>
                  <a:pt x="3191192" y="226440"/>
                </a:lnTo>
                <a:lnTo>
                  <a:pt x="3192738" y="195462"/>
                </a:lnTo>
                <a:lnTo>
                  <a:pt x="3205069" y="147699"/>
                </a:lnTo>
                <a:lnTo>
                  <a:pt x="3244596" y="109283"/>
                </a:lnTo>
                <a:lnTo>
                  <a:pt x="3281362" y="102107"/>
                </a:lnTo>
                <a:lnTo>
                  <a:pt x="3480903" y="102107"/>
                </a:lnTo>
                <a:lnTo>
                  <a:pt x="3475327" y="90590"/>
                </a:lnTo>
                <a:lnTo>
                  <a:pt x="3449510" y="58419"/>
                </a:lnTo>
                <a:lnTo>
                  <a:pt x="3416936" y="32843"/>
                </a:lnTo>
                <a:lnTo>
                  <a:pt x="3378088" y="14589"/>
                </a:lnTo>
                <a:lnTo>
                  <a:pt x="3332978" y="3645"/>
                </a:lnTo>
                <a:lnTo>
                  <a:pt x="3281616" y="0"/>
                </a:lnTo>
                <a:close/>
              </a:path>
              <a:path w="3999229" h="451485">
                <a:moveTo>
                  <a:pt x="3480903" y="102107"/>
                </a:moveTo>
                <a:lnTo>
                  <a:pt x="3281362" y="102107"/>
                </a:lnTo>
                <a:lnTo>
                  <a:pt x="3301507" y="103872"/>
                </a:lnTo>
                <a:lnTo>
                  <a:pt x="3319462" y="109172"/>
                </a:lnTo>
                <a:lnTo>
                  <a:pt x="3359654" y="146766"/>
                </a:lnTo>
                <a:lnTo>
                  <a:pt x="3372123" y="191775"/>
                </a:lnTo>
                <a:lnTo>
                  <a:pt x="3373691" y="220471"/>
                </a:lnTo>
                <a:lnTo>
                  <a:pt x="3372193" y="254313"/>
                </a:lnTo>
                <a:lnTo>
                  <a:pt x="3360243" y="305089"/>
                </a:lnTo>
                <a:lnTo>
                  <a:pt x="3321113" y="343217"/>
                </a:lnTo>
                <a:lnTo>
                  <a:pt x="3282505" y="350265"/>
                </a:lnTo>
                <a:lnTo>
                  <a:pt x="3481206" y="350265"/>
                </a:lnTo>
                <a:lnTo>
                  <a:pt x="3502040" y="291893"/>
                </a:lnTo>
                <a:lnTo>
                  <a:pt x="3508438" y="222249"/>
                </a:lnTo>
                <a:lnTo>
                  <a:pt x="3504767" y="172505"/>
                </a:lnTo>
                <a:lnTo>
                  <a:pt x="3493738" y="128619"/>
                </a:lnTo>
                <a:lnTo>
                  <a:pt x="3480903" y="102107"/>
                </a:lnTo>
                <a:close/>
              </a:path>
              <a:path w="3999229" h="451485">
                <a:moveTo>
                  <a:pt x="614616" y="0"/>
                </a:moveTo>
                <a:lnTo>
                  <a:pt x="564449" y="3714"/>
                </a:lnTo>
                <a:lnTo>
                  <a:pt x="520080" y="14858"/>
                </a:lnTo>
                <a:lnTo>
                  <a:pt x="481546" y="33432"/>
                </a:lnTo>
                <a:lnTo>
                  <a:pt x="448881" y="59435"/>
                </a:lnTo>
                <a:lnTo>
                  <a:pt x="422808" y="92201"/>
                </a:lnTo>
                <a:lnTo>
                  <a:pt x="404206" y="130873"/>
                </a:lnTo>
                <a:lnTo>
                  <a:pt x="393056" y="175450"/>
                </a:lnTo>
                <a:lnTo>
                  <a:pt x="389343" y="225932"/>
                </a:lnTo>
                <a:lnTo>
                  <a:pt x="391221" y="262534"/>
                </a:lnTo>
                <a:lnTo>
                  <a:pt x="406253" y="326213"/>
                </a:lnTo>
                <a:lnTo>
                  <a:pt x="435608" y="377033"/>
                </a:lnTo>
                <a:lnTo>
                  <a:pt x="474799" y="414232"/>
                </a:lnTo>
                <a:lnTo>
                  <a:pt x="523565" y="437997"/>
                </a:lnTo>
                <a:lnTo>
                  <a:pt x="584715" y="449756"/>
                </a:lnTo>
                <a:lnTo>
                  <a:pt x="620077" y="451230"/>
                </a:lnTo>
                <a:lnTo>
                  <a:pt x="654869" y="449518"/>
                </a:lnTo>
                <a:lnTo>
                  <a:pt x="715500" y="435854"/>
                </a:lnTo>
                <a:lnTo>
                  <a:pt x="764224" y="408947"/>
                </a:lnTo>
                <a:lnTo>
                  <a:pt x="801423" y="370847"/>
                </a:lnTo>
                <a:lnTo>
                  <a:pt x="814206" y="350265"/>
                </a:lnTo>
                <a:lnTo>
                  <a:pt x="615505" y="350265"/>
                </a:lnTo>
                <a:lnTo>
                  <a:pt x="595530" y="348458"/>
                </a:lnTo>
                <a:lnTo>
                  <a:pt x="548703" y="321436"/>
                </a:lnTo>
                <a:lnTo>
                  <a:pt x="530304" y="283225"/>
                </a:lnTo>
                <a:lnTo>
                  <a:pt x="524192" y="226440"/>
                </a:lnTo>
                <a:lnTo>
                  <a:pt x="525738" y="195462"/>
                </a:lnTo>
                <a:lnTo>
                  <a:pt x="538069" y="147699"/>
                </a:lnTo>
                <a:lnTo>
                  <a:pt x="577595" y="109283"/>
                </a:lnTo>
                <a:lnTo>
                  <a:pt x="614362" y="102107"/>
                </a:lnTo>
                <a:lnTo>
                  <a:pt x="813903" y="102107"/>
                </a:lnTo>
                <a:lnTo>
                  <a:pt x="808327" y="90590"/>
                </a:lnTo>
                <a:lnTo>
                  <a:pt x="782510" y="58419"/>
                </a:lnTo>
                <a:lnTo>
                  <a:pt x="749936" y="32843"/>
                </a:lnTo>
                <a:lnTo>
                  <a:pt x="711088" y="14589"/>
                </a:lnTo>
                <a:lnTo>
                  <a:pt x="665978" y="3645"/>
                </a:lnTo>
                <a:lnTo>
                  <a:pt x="614616" y="0"/>
                </a:lnTo>
                <a:close/>
              </a:path>
              <a:path w="3999229" h="451485">
                <a:moveTo>
                  <a:pt x="813903" y="102107"/>
                </a:moveTo>
                <a:lnTo>
                  <a:pt x="614362" y="102107"/>
                </a:lnTo>
                <a:lnTo>
                  <a:pt x="634507" y="103872"/>
                </a:lnTo>
                <a:lnTo>
                  <a:pt x="652462" y="109172"/>
                </a:lnTo>
                <a:lnTo>
                  <a:pt x="692654" y="146766"/>
                </a:lnTo>
                <a:lnTo>
                  <a:pt x="705123" y="191775"/>
                </a:lnTo>
                <a:lnTo>
                  <a:pt x="706691" y="220471"/>
                </a:lnTo>
                <a:lnTo>
                  <a:pt x="705193" y="254313"/>
                </a:lnTo>
                <a:lnTo>
                  <a:pt x="693243" y="305089"/>
                </a:lnTo>
                <a:lnTo>
                  <a:pt x="654113" y="343217"/>
                </a:lnTo>
                <a:lnTo>
                  <a:pt x="615505" y="350265"/>
                </a:lnTo>
                <a:lnTo>
                  <a:pt x="814206" y="350265"/>
                </a:lnTo>
                <a:lnTo>
                  <a:pt x="835040" y="291893"/>
                </a:lnTo>
                <a:lnTo>
                  <a:pt x="841438" y="222249"/>
                </a:lnTo>
                <a:lnTo>
                  <a:pt x="837767" y="172505"/>
                </a:lnTo>
                <a:lnTo>
                  <a:pt x="826738" y="128619"/>
                </a:lnTo>
                <a:lnTo>
                  <a:pt x="813903" y="102107"/>
                </a:lnTo>
                <a:close/>
              </a:path>
              <a:path w="3999229" h="451485">
                <a:moveTo>
                  <a:pt x="1140269" y="7365"/>
                </a:moveTo>
                <a:lnTo>
                  <a:pt x="915606" y="7365"/>
                </a:lnTo>
                <a:lnTo>
                  <a:pt x="915606" y="443737"/>
                </a:lnTo>
                <a:lnTo>
                  <a:pt x="1050988" y="443737"/>
                </a:lnTo>
                <a:lnTo>
                  <a:pt x="1050988" y="266699"/>
                </a:lnTo>
                <a:lnTo>
                  <a:pt x="1238270" y="266699"/>
                </a:lnTo>
                <a:lnTo>
                  <a:pt x="1232739" y="263207"/>
                </a:lnTo>
                <a:lnTo>
                  <a:pt x="1224772" y="259206"/>
                </a:lnTo>
                <a:lnTo>
                  <a:pt x="1215161" y="255206"/>
                </a:lnTo>
                <a:lnTo>
                  <a:pt x="1203896" y="251205"/>
                </a:lnTo>
                <a:lnTo>
                  <a:pt x="1218156" y="247560"/>
                </a:lnTo>
                <a:lnTo>
                  <a:pt x="1264132" y="225121"/>
                </a:lnTo>
                <a:lnTo>
                  <a:pt x="1293939" y="191134"/>
                </a:lnTo>
                <a:lnTo>
                  <a:pt x="1297370" y="184149"/>
                </a:lnTo>
                <a:lnTo>
                  <a:pt x="1050988" y="184149"/>
                </a:lnTo>
                <a:lnTo>
                  <a:pt x="1050988" y="95503"/>
                </a:lnTo>
                <a:lnTo>
                  <a:pt x="1305461" y="95503"/>
                </a:lnTo>
                <a:lnTo>
                  <a:pt x="1304321" y="90011"/>
                </a:lnTo>
                <a:lnTo>
                  <a:pt x="1278209" y="44449"/>
                </a:lnTo>
                <a:lnTo>
                  <a:pt x="1235900" y="18160"/>
                </a:lnTo>
                <a:lnTo>
                  <a:pt x="1195419" y="10048"/>
                </a:lnTo>
                <a:lnTo>
                  <a:pt x="1169677" y="8034"/>
                </a:lnTo>
                <a:lnTo>
                  <a:pt x="1140269" y="7365"/>
                </a:lnTo>
                <a:close/>
              </a:path>
              <a:path w="3999229" h="451485">
                <a:moveTo>
                  <a:pt x="1238270" y="266699"/>
                </a:moveTo>
                <a:lnTo>
                  <a:pt x="1062926" y="266699"/>
                </a:lnTo>
                <a:lnTo>
                  <a:pt x="1071925" y="267321"/>
                </a:lnTo>
                <a:lnTo>
                  <a:pt x="1080436" y="269192"/>
                </a:lnTo>
                <a:lnTo>
                  <a:pt x="1113662" y="298575"/>
                </a:lnTo>
                <a:lnTo>
                  <a:pt x="1192466" y="443737"/>
                </a:lnTo>
                <a:lnTo>
                  <a:pt x="1344866" y="443737"/>
                </a:lnTo>
                <a:lnTo>
                  <a:pt x="1279461" y="317372"/>
                </a:lnTo>
                <a:lnTo>
                  <a:pt x="1253970" y="282192"/>
                </a:lnTo>
                <a:lnTo>
                  <a:pt x="1239075" y="267207"/>
                </a:lnTo>
                <a:lnTo>
                  <a:pt x="1238270" y="266699"/>
                </a:lnTo>
                <a:close/>
              </a:path>
              <a:path w="3999229" h="451485">
                <a:moveTo>
                  <a:pt x="1305461" y="95503"/>
                </a:moveTo>
                <a:lnTo>
                  <a:pt x="1110297" y="95503"/>
                </a:lnTo>
                <a:lnTo>
                  <a:pt x="1127228" y="96216"/>
                </a:lnTo>
                <a:lnTo>
                  <a:pt x="1141253" y="98345"/>
                </a:lnTo>
                <a:lnTo>
                  <a:pt x="1173091" y="129345"/>
                </a:lnTo>
                <a:lnTo>
                  <a:pt x="1173924" y="139318"/>
                </a:lnTo>
                <a:lnTo>
                  <a:pt x="1173398" y="146250"/>
                </a:lnTo>
                <a:lnTo>
                  <a:pt x="1149949" y="176397"/>
                </a:lnTo>
                <a:lnTo>
                  <a:pt x="1107884" y="184149"/>
                </a:lnTo>
                <a:lnTo>
                  <a:pt x="1297370" y="184149"/>
                </a:lnTo>
                <a:lnTo>
                  <a:pt x="1300700" y="177369"/>
                </a:lnTo>
                <a:lnTo>
                  <a:pt x="1305544" y="162353"/>
                </a:lnTo>
                <a:lnTo>
                  <a:pt x="1308459" y="146075"/>
                </a:lnTo>
                <a:lnTo>
                  <a:pt x="1309433" y="128523"/>
                </a:lnTo>
                <a:lnTo>
                  <a:pt x="1308151" y="108469"/>
                </a:lnTo>
                <a:lnTo>
                  <a:pt x="1305461" y="95503"/>
                </a:lnTo>
                <a:close/>
              </a:path>
              <a:path w="3999229" h="451485">
                <a:moveTo>
                  <a:pt x="3707574" y="7365"/>
                </a:moveTo>
                <a:lnTo>
                  <a:pt x="3581717" y="7365"/>
                </a:lnTo>
                <a:lnTo>
                  <a:pt x="3581717" y="443737"/>
                </a:lnTo>
                <a:lnTo>
                  <a:pt x="3708463" y="443737"/>
                </a:lnTo>
                <a:lnTo>
                  <a:pt x="3708463" y="204215"/>
                </a:lnTo>
                <a:lnTo>
                  <a:pt x="3841569" y="204215"/>
                </a:lnTo>
                <a:lnTo>
                  <a:pt x="3707574" y="7365"/>
                </a:lnTo>
                <a:close/>
              </a:path>
              <a:path w="3999229" h="451485">
                <a:moveTo>
                  <a:pt x="3841569" y="204215"/>
                </a:moveTo>
                <a:lnTo>
                  <a:pt x="3708463" y="204215"/>
                </a:lnTo>
                <a:lnTo>
                  <a:pt x="3871912" y="443737"/>
                </a:lnTo>
                <a:lnTo>
                  <a:pt x="3999039" y="443737"/>
                </a:lnTo>
                <a:lnTo>
                  <a:pt x="3999039" y="248792"/>
                </a:lnTo>
                <a:lnTo>
                  <a:pt x="3871912" y="248792"/>
                </a:lnTo>
                <a:lnTo>
                  <a:pt x="3841569" y="204215"/>
                </a:lnTo>
                <a:close/>
              </a:path>
              <a:path w="3999229" h="451485">
                <a:moveTo>
                  <a:pt x="3999039" y="7365"/>
                </a:moveTo>
                <a:lnTo>
                  <a:pt x="3871912" y="7365"/>
                </a:lnTo>
                <a:lnTo>
                  <a:pt x="3871912" y="248792"/>
                </a:lnTo>
                <a:lnTo>
                  <a:pt x="3999039" y="248792"/>
                </a:lnTo>
                <a:lnTo>
                  <a:pt x="3999039" y="7365"/>
                </a:lnTo>
                <a:close/>
              </a:path>
              <a:path w="3999229" h="451485">
                <a:moveTo>
                  <a:pt x="2976054" y="7365"/>
                </a:moveTo>
                <a:lnTo>
                  <a:pt x="2840926" y="7365"/>
                </a:lnTo>
                <a:lnTo>
                  <a:pt x="2840926" y="443737"/>
                </a:lnTo>
                <a:lnTo>
                  <a:pt x="2976054" y="443737"/>
                </a:lnTo>
                <a:lnTo>
                  <a:pt x="2976054" y="7365"/>
                </a:lnTo>
                <a:close/>
              </a:path>
              <a:path w="3999229" h="451485">
                <a:moveTo>
                  <a:pt x="1563560" y="7365"/>
                </a:moveTo>
                <a:lnTo>
                  <a:pt x="1386268" y="7365"/>
                </a:lnTo>
                <a:lnTo>
                  <a:pt x="1386268" y="443737"/>
                </a:lnTo>
                <a:lnTo>
                  <a:pt x="1496758" y="443737"/>
                </a:lnTo>
                <a:lnTo>
                  <a:pt x="1496758" y="110997"/>
                </a:lnTo>
                <a:lnTo>
                  <a:pt x="1590273" y="110997"/>
                </a:lnTo>
                <a:lnTo>
                  <a:pt x="1563560" y="7365"/>
                </a:lnTo>
                <a:close/>
              </a:path>
              <a:path w="3999229" h="451485">
                <a:moveTo>
                  <a:pt x="1590273" y="110997"/>
                </a:moveTo>
                <a:lnTo>
                  <a:pt x="1496758" y="110997"/>
                </a:lnTo>
                <a:lnTo>
                  <a:pt x="1581594" y="443737"/>
                </a:lnTo>
                <a:lnTo>
                  <a:pt x="1681543" y="443737"/>
                </a:lnTo>
                <a:lnTo>
                  <a:pt x="1725225" y="272922"/>
                </a:lnTo>
                <a:lnTo>
                  <a:pt x="1632013" y="272922"/>
                </a:lnTo>
                <a:lnTo>
                  <a:pt x="1590273" y="110997"/>
                </a:lnTo>
                <a:close/>
              </a:path>
              <a:path w="3999229" h="451485">
                <a:moveTo>
                  <a:pt x="1877123" y="110997"/>
                </a:moveTo>
                <a:lnTo>
                  <a:pt x="1766633" y="110997"/>
                </a:lnTo>
                <a:lnTo>
                  <a:pt x="1766633" y="443737"/>
                </a:lnTo>
                <a:lnTo>
                  <a:pt x="1877123" y="443737"/>
                </a:lnTo>
                <a:lnTo>
                  <a:pt x="1877123" y="110997"/>
                </a:lnTo>
                <a:close/>
              </a:path>
              <a:path w="3999229" h="451485">
                <a:moveTo>
                  <a:pt x="1877123" y="7365"/>
                </a:moveTo>
                <a:lnTo>
                  <a:pt x="1699831" y="7365"/>
                </a:lnTo>
                <a:lnTo>
                  <a:pt x="1632013" y="272922"/>
                </a:lnTo>
                <a:lnTo>
                  <a:pt x="1725225" y="272922"/>
                </a:lnTo>
                <a:lnTo>
                  <a:pt x="1766633" y="110997"/>
                </a:lnTo>
                <a:lnTo>
                  <a:pt x="1877123" y="110997"/>
                </a:lnTo>
                <a:lnTo>
                  <a:pt x="1877123" y="7365"/>
                </a:lnTo>
                <a:close/>
              </a:path>
              <a:path w="3999229" h="451485">
                <a:moveTo>
                  <a:pt x="333375" y="7365"/>
                </a:moveTo>
                <a:lnTo>
                  <a:pt x="0" y="7365"/>
                </a:lnTo>
                <a:lnTo>
                  <a:pt x="0" y="443737"/>
                </a:lnTo>
                <a:lnTo>
                  <a:pt x="135432" y="443737"/>
                </a:lnTo>
                <a:lnTo>
                  <a:pt x="135432" y="265429"/>
                </a:lnTo>
                <a:lnTo>
                  <a:pt x="304495" y="265429"/>
                </a:lnTo>
                <a:lnTo>
                  <a:pt x="304495" y="177418"/>
                </a:lnTo>
                <a:lnTo>
                  <a:pt x="135432" y="177418"/>
                </a:lnTo>
                <a:lnTo>
                  <a:pt x="135432" y="101218"/>
                </a:lnTo>
                <a:lnTo>
                  <a:pt x="333375" y="101218"/>
                </a:lnTo>
                <a:lnTo>
                  <a:pt x="333375" y="7365"/>
                </a:lnTo>
                <a:close/>
              </a:path>
            </a:pathLst>
          </a:custGeom>
          <a:solidFill>
            <a:srgbClr val="66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58469" y="3247833"/>
            <a:ext cx="95887" cy="156847"/>
          </a:xfrm>
          <a:custGeom>
            <a:avLst/>
            <a:gdLst/>
            <a:ahLst/>
            <a:cxnLst/>
            <a:rect l="l" t="t" r="r" b="b"/>
            <a:pathLst>
              <a:path w="95885" h="156845">
                <a:moveTo>
                  <a:pt x="47751" y="0"/>
                </a:moveTo>
                <a:lnTo>
                  <a:pt x="0" y="156844"/>
                </a:lnTo>
                <a:lnTo>
                  <a:pt x="95884" y="156844"/>
                </a:lnTo>
                <a:lnTo>
                  <a:pt x="47751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41393" y="3229418"/>
            <a:ext cx="182880" cy="248287"/>
          </a:xfrm>
          <a:custGeom>
            <a:avLst/>
            <a:gdLst/>
            <a:ahLst/>
            <a:cxnLst/>
            <a:rect l="l" t="t" r="r" b="b"/>
            <a:pathLst>
              <a:path w="182879" h="248285">
                <a:moveTo>
                  <a:pt x="90169" y="0"/>
                </a:moveTo>
                <a:lnTo>
                  <a:pt x="38020" y="16180"/>
                </a:lnTo>
                <a:lnTo>
                  <a:pt x="6175" y="67103"/>
                </a:lnTo>
                <a:lnTo>
                  <a:pt x="0" y="124332"/>
                </a:lnTo>
                <a:lnTo>
                  <a:pt x="1525" y="155053"/>
                </a:lnTo>
                <a:lnTo>
                  <a:pt x="13769" y="202539"/>
                </a:lnTo>
                <a:lnTo>
                  <a:pt x="53530" y="240934"/>
                </a:lnTo>
                <a:lnTo>
                  <a:pt x="91312" y="248157"/>
                </a:lnTo>
                <a:lnTo>
                  <a:pt x="111867" y="246395"/>
                </a:lnTo>
                <a:lnTo>
                  <a:pt x="158622" y="219963"/>
                </a:lnTo>
                <a:lnTo>
                  <a:pt x="176514" y="180403"/>
                </a:lnTo>
                <a:lnTo>
                  <a:pt x="182499" y="118363"/>
                </a:lnTo>
                <a:lnTo>
                  <a:pt x="180931" y="89667"/>
                </a:lnTo>
                <a:lnTo>
                  <a:pt x="168461" y="44658"/>
                </a:lnTo>
                <a:lnTo>
                  <a:pt x="128269" y="7064"/>
                </a:lnTo>
                <a:lnTo>
                  <a:pt x="9016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4392" y="3229418"/>
            <a:ext cx="182880" cy="248287"/>
          </a:xfrm>
          <a:custGeom>
            <a:avLst/>
            <a:gdLst/>
            <a:ahLst/>
            <a:cxnLst/>
            <a:rect l="l" t="t" r="r" b="b"/>
            <a:pathLst>
              <a:path w="182880" h="248285">
                <a:moveTo>
                  <a:pt x="90169" y="0"/>
                </a:moveTo>
                <a:lnTo>
                  <a:pt x="38020" y="16180"/>
                </a:lnTo>
                <a:lnTo>
                  <a:pt x="6175" y="67103"/>
                </a:lnTo>
                <a:lnTo>
                  <a:pt x="0" y="124332"/>
                </a:lnTo>
                <a:lnTo>
                  <a:pt x="1525" y="155053"/>
                </a:lnTo>
                <a:lnTo>
                  <a:pt x="13769" y="202539"/>
                </a:lnTo>
                <a:lnTo>
                  <a:pt x="53530" y="240934"/>
                </a:lnTo>
                <a:lnTo>
                  <a:pt x="91312" y="248157"/>
                </a:lnTo>
                <a:lnTo>
                  <a:pt x="111867" y="246395"/>
                </a:lnTo>
                <a:lnTo>
                  <a:pt x="158622" y="219963"/>
                </a:lnTo>
                <a:lnTo>
                  <a:pt x="176514" y="180403"/>
                </a:lnTo>
                <a:lnTo>
                  <a:pt x="182498" y="118363"/>
                </a:lnTo>
                <a:lnTo>
                  <a:pt x="180931" y="89667"/>
                </a:lnTo>
                <a:lnTo>
                  <a:pt x="168461" y="44658"/>
                </a:lnTo>
                <a:lnTo>
                  <a:pt x="128270" y="7064"/>
                </a:lnTo>
                <a:lnTo>
                  <a:pt x="90169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01194" y="3222809"/>
            <a:ext cx="123189" cy="88900"/>
          </a:xfrm>
          <a:custGeom>
            <a:avLst/>
            <a:gdLst/>
            <a:ahLst/>
            <a:cxnLst/>
            <a:rect l="l" t="t" r="r" b="b"/>
            <a:pathLst>
              <a:path w="123189" h="88900">
                <a:moveTo>
                  <a:pt x="0" y="0"/>
                </a:moveTo>
                <a:lnTo>
                  <a:pt x="0" y="88645"/>
                </a:lnTo>
                <a:lnTo>
                  <a:pt x="56895" y="88645"/>
                </a:lnTo>
                <a:lnTo>
                  <a:pt x="98960" y="80893"/>
                </a:lnTo>
                <a:lnTo>
                  <a:pt x="122410" y="50746"/>
                </a:lnTo>
                <a:lnTo>
                  <a:pt x="122935" y="43814"/>
                </a:lnTo>
                <a:lnTo>
                  <a:pt x="122102" y="33841"/>
                </a:lnTo>
                <a:lnTo>
                  <a:pt x="90265" y="2841"/>
                </a:lnTo>
                <a:lnTo>
                  <a:pt x="5930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31925" y="3134671"/>
            <a:ext cx="417831" cy="436880"/>
          </a:xfrm>
          <a:custGeom>
            <a:avLst/>
            <a:gdLst/>
            <a:ahLst/>
            <a:cxnLst/>
            <a:rect l="l" t="t" r="r" b="b"/>
            <a:pathLst>
              <a:path w="417829" h="436879">
                <a:moveTo>
                  <a:pt x="0" y="0"/>
                </a:moveTo>
                <a:lnTo>
                  <a:pt x="125856" y="0"/>
                </a:lnTo>
                <a:lnTo>
                  <a:pt x="290194" y="241427"/>
                </a:lnTo>
                <a:lnTo>
                  <a:pt x="290194" y="0"/>
                </a:lnTo>
                <a:lnTo>
                  <a:pt x="417321" y="0"/>
                </a:lnTo>
                <a:lnTo>
                  <a:pt x="417321" y="436372"/>
                </a:lnTo>
                <a:lnTo>
                  <a:pt x="290194" y="436372"/>
                </a:lnTo>
                <a:lnTo>
                  <a:pt x="126745" y="196850"/>
                </a:lnTo>
                <a:lnTo>
                  <a:pt x="126745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91137" y="3134671"/>
            <a:ext cx="135255" cy="436880"/>
          </a:xfrm>
          <a:custGeom>
            <a:avLst/>
            <a:gdLst/>
            <a:ahLst/>
            <a:cxnLst/>
            <a:rect l="l" t="t" r="r" b="b"/>
            <a:pathLst>
              <a:path w="135254" h="436879">
                <a:moveTo>
                  <a:pt x="0" y="0"/>
                </a:moveTo>
                <a:lnTo>
                  <a:pt x="135128" y="0"/>
                </a:lnTo>
                <a:lnTo>
                  <a:pt x="135128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14633" y="3134671"/>
            <a:ext cx="410211" cy="436880"/>
          </a:xfrm>
          <a:custGeom>
            <a:avLst/>
            <a:gdLst/>
            <a:ahLst/>
            <a:cxnLst/>
            <a:rect l="l" t="t" r="r" b="b"/>
            <a:pathLst>
              <a:path w="410210" h="436879">
                <a:moveTo>
                  <a:pt x="0" y="0"/>
                </a:moveTo>
                <a:lnTo>
                  <a:pt x="409956" y="0"/>
                </a:lnTo>
                <a:lnTo>
                  <a:pt x="409956" y="107823"/>
                </a:lnTo>
                <a:lnTo>
                  <a:pt x="272414" y="107823"/>
                </a:lnTo>
                <a:lnTo>
                  <a:pt x="272414" y="436372"/>
                </a:lnTo>
                <a:lnTo>
                  <a:pt x="137540" y="436372"/>
                </a:lnTo>
                <a:lnTo>
                  <a:pt x="137540" y="107823"/>
                </a:lnTo>
                <a:lnTo>
                  <a:pt x="0" y="1078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70260" y="3134671"/>
            <a:ext cx="475615" cy="436880"/>
          </a:xfrm>
          <a:custGeom>
            <a:avLst/>
            <a:gdLst/>
            <a:ahLst/>
            <a:cxnLst/>
            <a:rect l="l" t="t" r="r" b="b"/>
            <a:pathLst>
              <a:path w="475614" h="436879">
                <a:moveTo>
                  <a:pt x="164084" y="0"/>
                </a:moveTo>
                <a:lnTo>
                  <a:pt x="311150" y="0"/>
                </a:lnTo>
                <a:lnTo>
                  <a:pt x="475107" y="436372"/>
                </a:lnTo>
                <a:lnTo>
                  <a:pt x="333883" y="436372"/>
                </a:lnTo>
                <a:lnTo>
                  <a:pt x="312039" y="364363"/>
                </a:lnTo>
                <a:lnTo>
                  <a:pt x="159004" y="364363"/>
                </a:lnTo>
                <a:lnTo>
                  <a:pt x="137668" y="436372"/>
                </a:lnTo>
                <a:lnTo>
                  <a:pt x="0" y="436372"/>
                </a:lnTo>
                <a:lnTo>
                  <a:pt x="16408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36476" y="3134671"/>
            <a:ext cx="490855" cy="436880"/>
          </a:xfrm>
          <a:custGeom>
            <a:avLst/>
            <a:gdLst/>
            <a:ahLst/>
            <a:cxnLst/>
            <a:rect l="l" t="t" r="r" b="b"/>
            <a:pathLst>
              <a:path w="490855" h="436879">
                <a:moveTo>
                  <a:pt x="0" y="0"/>
                </a:moveTo>
                <a:lnTo>
                  <a:pt x="177292" y="0"/>
                </a:lnTo>
                <a:lnTo>
                  <a:pt x="245745" y="265557"/>
                </a:lnTo>
                <a:lnTo>
                  <a:pt x="313563" y="0"/>
                </a:lnTo>
                <a:lnTo>
                  <a:pt x="490855" y="0"/>
                </a:lnTo>
                <a:lnTo>
                  <a:pt x="490855" y="436372"/>
                </a:lnTo>
                <a:lnTo>
                  <a:pt x="380365" y="436372"/>
                </a:lnTo>
                <a:lnTo>
                  <a:pt x="380365" y="103632"/>
                </a:lnTo>
                <a:lnTo>
                  <a:pt x="295275" y="436372"/>
                </a:lnTo>
                <a:lnTo>
                  <a:pt x="195326" y="436372"/>
                </a:lnTo>
                <a:lnTo>
                  <a:pt x="110490" y="103632"/>
                </a:lnTo>
                <a:lnTo>
                  <a:pt x="110490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65813" y="3134671"/>
            <a:ext cx="429259" cy="436880"/>
          </a:xfrm>
          <a:custGeom>
            <a:avLst/>
            <a:gdLst/>
            <a:ahLst/>
            <a:cxnLst/>
            <a:rect l="l" t="t" r="r" b="b"/>
            <a:pathLst>
              <a:path w="429260" h="436879">
                <a:moveTo>
                  <a:pt x="0" y="0"/>
                </a:moveTo>
                <a:lnTo>
                  <a:pt x="224662" y="0"/>
                </a:lnTo>
                <a:lnTo>
                  <a:pt x="254071" y="668"/>
                </a:lnTo>
                <a:lnTo>
                  <a:pt x="301886" y="6054"/>
                </a:lnTo>
                <a:lnTo>
                  <a:pt x="350091" y="26035"/>
                </a:lnTo>
                <a:lnTo>
                  <a:pt x="382361" y="65758"/>
                </a:lnTo>
                <a:lnTo>
                  <a:pt x="393826" y="121158"/>
                </a:lnTo>
                <a:lnTo>
                  <a:pt x="392852" y="138709"/>
                </a:lnTo>
                <a:lnTo>
                  <a:pt x="378332" y="183769"/>
                </a:lnTo>
                <a:lnTo>
                  <a:pt x="348525" y="217755"/>
                </a:lnTo>
                <a:lnTo>
                  <a:pt x="302549" y="240194"/>
                </a:lnTo>
                <a:lnTo>
                  <a:pt x="288289" y="243840"/>
                </a:lnTo>
                <a:lnTo>
                  <a:pt x="299555" y="247840"/>
                </a:lnTo>
                <a:lnTo>
                  <a:pt x="332549" y="268335"/>
                </a:lnTo>
                <a:lnTo>
                  <a:pt x="356790" y="298370"/>
                </a:lnTo>
                <a:lnTo>
                  <a:pt x="429259" y="436372"/>
                </a:lnTo>
                <a:lnTo>
                  <a:pt x="276859" y="436372"/>
                </a:lnTo>
                <a:lnTo>
                  <a:pt x="204723" y="303022"/>
                </a:lnTo>
                <a:lnTo>
                  <a:pt x="198056" y="291209"/>
                </a:lnTo>
                <a:lnTo>
                  <a:pt x="164830" y="261826"/>
                </a:lnTo>
                <a:lnTo>
                  <a:pt x="147319" y="259334"/>
                </a:lnTo>
                <a:lnTo>
                  <a:pt x="135381" y="259334"/>
                </a:lnTo>
                <a:lnTo>
                  <a:pt x="135381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50209" y="3134671"/>
            <a:ext cx="333375" cy="436880"/>
          </a:xfrm>
          <a:custGeom>
            <a:avLst/>
            <a:gdLst/>
            <a:ahLst/>
            <a:cxnLst/>
            <a:rect l="l" t="t" r="r" b="b"/>
            <a:pathLst>
              <a:path w="333375" h="436879">
                <a:moveTo>
                  <a:pt x="0" y="0"/>
                </a:moveTo>
                <a:lnTo>
                  <a:pt x="333375" y="0"/>
                </a:lnTo>
                <a:lnTo>
                  <a:pt x="333375" y="93853"/>
                </a:lnTo>
                <a:lnTo>
                  <a:pt x="135432" y="93853"/>
                </a:lnTo>
                <a:lnTo>
                  <a:pt x="135432" y="170053"/>
                </a:lnTo>
                <a:lnTo>
                  <a:pt x="304495" y="170053"/>
                </a:lnTo>
                <a:lnTo>
                  <a:pt x="304495" y="258064"/>
                </a:lnTo>
                <a:lnTo>
                  <a:pt x="135432" y="258064"/>
                </a:lnTo>
                <a:lnTo>
                  <a:pt x="135432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06524" y="3127306"/>
            <a:ext cx="452121" cy="451484"/>
          </a:xfrm>
          <a:custGeom>
            <a:avLst/>
            <a:gdLst/>
            <a:ahLst/>
            <a:cxnLst/>
            <a:rect l="l" t="t" r="r" b="b"/>
            <a:pathLst>
              <a:path w="452120" h="451485">
                <a:moveTo>
                  <a:pt x="225298" y="0"/>
                </a:moveTo>
                <a:lnTo>
                  <a:pt x="276659" y="3645"/>
                </a:lnTo>
                <a:lnTo>
                  <a:pt x="321770" y="14589"/>
                </a:lnTo>
                <a:lnTo>
                  <a:pt x="360618" y="32843"/>
                </a:lnTo>
                <a:lnTo>
                  <a:pt x="393191" y="58419"/>
                </a:lnTo>
                <a:lnTo>
                  <a:pt x="419008" y="90590"/>
                </a:lnTo>
                <a:lnTo>
                  <a:pt x="437419" y="128619"/>
                </a:lnTo>
                <a:lnTo>
                  <a:pt x="448448" y="172505"/>
                </a:lnTo>
                <a:lnTo>
                  <a:pt x="452119" y="222249"/>
                </a:lnTo>
                <a:lnTo>
                  <a:pt x="450522" y="258804"/>
                </a:lnTo>
                <a:lnTo>
                  <a:pt x="437707" y="321530"/>
                </a:lnTo>
                <a:lnTo>
                  <a:pt x="412105" y="370847"/>
                </a:lnTo>
                <a:lnTo>
                  <a:pt x="374905" y="408947"/>
                </a:lnTo>
                <a:lnTo>
                  <a:pt x="326181" y="435854"/>
                </a:lnTo>
                <a:lnTo>
                  <a:pt x="265551" y="449518"/>
                </a:lnTo>
                <a:lnTo>
                  <a:pt x="230758" y="451230"/>
                </a:lnTo>
                <a:lnTo>
                  <a:pt x="195397" y="449756"/>
                </a:lnTo>
                <a:lnTo>
                  <a:pt x="134246" y="437997"/>
                </a:lnTo>
                <a:lnTo>
                  <a:pt x="85480" y="414232"/>
                </a:lnTo>
                <a:lnTo>
                  <a:pt x="46289" y="377033"/>
                </a:lnTo>
                <a:lnTo>
                  <a:pt x="16930" y="326213"/>
                </a:lnTo>
                <a:lnTo>
                  <a:pt x="1881" y="262534"/>
                </a:lnTo>
                <a:lnTo>
                  <a:pt x="0" y="225932"/>
                </a:lnTo>
                <a:lnTo>
                  <a:pt x="3716" y="175450"/>
                </a:lnTo>
                <a:lnTo>
                  <a:pt x="14874" y="130873"/>
                </a:lnTo>
                <a:lnTo>
                  <a:pt x="33486" y="92201"/>
                </a:lnTo>
                <a:lnTo>
                  <a:pt x="59562" y="59435"/>
                </a:lnTo>
                <a:lnTo>
                  <a:pt x="92227" y="33432"/>
                </a:lnTo>
                <a:lnTo>
                  <a:pt x="130762" y="14858"/>
                </a:lnTo>
                <a:lnTo>
                  <a:pt x="175131" y="3714"/>
                </a:lnTo>
                <a:lnTo>
                  <a:pt x="225298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39548" y="3127306"/>
            <a:ext cx="452121" cy="451484"/>
          </a:xfrm>
          <a:custGeom>
            <a:avLst/>
            <a:gdLst/>
            <a:ahLst/>
            <a:cxnLst/>
            <a:rect l="l" t="t" r="r" b="b"/>
            <a:pathLst>
              <a:path w="452119" h="451485">
                <a:moveTo>
                  <a:pt x="225272" y="0"/>
                </a:moveTo>
                <a:lnTo>
                  <a:pt x="276634" y="3645"/>
                </a:lnTo>
                <a:lnTo>
                  <a:pt x="321744" y="14589"/>
                </a:lnTo>
                <a:lnTo>
                  <a:pt x="360593" y="32843"/>
                </a:lnTo>
                <a:lnTo>
                  <a:pt x="393166" y="58419"/>
                </a:lnTo>
                <a:lnTo>
                  <a:pt x="418983" y="90590"/>
                </a:lnTo>
                <a:lnTo>
                  <a:pt x="437394" y="128619"/>
                </a:lnTo>
                <a:lnTo>
                  <a:pt x="448423" y="172505"/>
                </a:lnTo>
                <a:lnTo>
                  <a:pt x="452094" y="222249"/>
                </a:lnTo>
                <a:lnTo>
                  <a:pt x="450497" y="258804"/>
                </a:lnTo>
                <a:lnTo>
                  <a:pt x="437682" y="321530"/>
                </a:lnTo>
                <a:lnTo>
                  <a:pt x="412079" y="370847"/>
                </a:lnTo>
                <a:lnTo>
                  <a:pt x="374880" y="408947"/>
                </a:lnTo>
                <a:lnTo>
                  <a:pt x="326156" y="435854"/>
                </a:lnTo>
                <a:lnTo>
                  <a:pt x="265525" y="449518"/>
                </a:lnTo>
                <a:lnTo>
                  <a:pt x="230733" y="451230"/>
                </a:lnTo>
                <a:lnTo>
                  <a:pt x="195372" y="449756"/>
                </a:lnTo>
                <a:lnTo>
                  <a:pt x="134221" y="437997"/>
                </a:lnTo>
                <a:lnTo>
                  <a:pt x="85455" y="414232"/>
                </a:lnTo>
                <a:lnTo>
                  <a:pt x="46264" y="377033"/>
                </a:lnTo>
                <a:lnTo>
                  <a:pt x="16909" y="326213"/>
                </a:lnTo>
                <a:lnTo>
                  <a:pt x="1877" y="262534"/>
                </a:lnTo>
                <a:lnTo>
                  <a:pt x="0" y="225932"/>
                </a:lnTo>
                <a:lnTo>
                  <a:pt x="3712" y="175450"/>
                </a:lnTo>
                <a:lnTo>
                  <a:pt x="14862" y="130873"/>
                </a:lnTo>
                <a:lnTo>
                  <a:pt x="33464" y="92201"/>
                </a:lnTo>
                <a:lnTo>
                  <a:pt x="59537" y="59435"/>
                </a:lnTo>
                <a:lnTo>
                  <a:pt x="92202" y="33432"/>
                </a:lnTo>
                <a:lnTo>
                  <a:pt x="130736" y="14858"/>
                </a:lnTo>
                <a:lnTo>
                  <a:pt x="175105" y="3714"/>
                </a:lnTo>
                <a:lnTo>
                  <a:pt x="225272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354A9-6BD0-4D32-A5E4-33C27726BF7D}"/>
              </a:ext>
            </a:extLst>
          </p:cNvPr>
          <p:cNvSpPr/>
          <p:nvPr/>
        </p:nvSpPr>
        <p:spPr>
          <a:xfrm>
            <a:off x="8348573" y="3103243"/>
            <a:ext cx="3029266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5" dirty="0">
                <a:solidFill>
                  <a:srgbClr val="949186"/>
                </a:solidFill>
                <a:latin typeface="Arial"/>
                <a:cs typeface="Arial"/>
              </a:rPr>
              <a:t>Missions- </a:t>
            </a:r>
            <a:r>
              <a:rPr lang="fr-FR" dirty="0">
                <a:solidFill>
                  <a:srgbClr val="949186"/>
                </a:solidFill>
                <a:latin typeface="Arial"/>
                <a:cs typeface="Arial"/>
              </a:rPr>
              <a:t>Histoire -</a:t>
            </a:r>
            <a:r>
              <a:rPr lang="fr-FR" spc="-111" dirty="0">
                <a:solidFill>
                  <a:srgbClr val="949186"/>
                </a:solidFill>
                <a:latin typeface="Arial"/>
                <a:cs typeface="Arial"/>
              </a:rPr>
              <a:t> </a:t>
            </a:r>
            <a:r>
              <a:rPr lang="fr-FR" dirty="0">
                <a:solidFill>
                  <a:srgbClr val="949186"/>
                </a:solidFill>
                <a:latin typeface="Arial"/>
                <a:cs typeface="Arial"/>
              </a:rPr>
              <a:t>Enjeux</a:t>
            </a:r>
            <a:endParaRPr lang="fr-FR" dirty="0">
              <a:latin typeface="Arial"/>
              <a:cs typeface="Arial"/>
            </a:endParaRPr>
          </a:p>
          <a:p>
            <a:pPr>
              <a:spcBef>
                <a:spcPts val="767"/>
              </a:spcBef>
            </a:pPr>
            <a:r>
              <a:rPr lang="fr-FR" dirty="0">
                <a:solidFill>
                  <a:srgbClr val="949186"/>
                </a:solidFill>
                <a:latin typeface="Arial"/>
                <a:cs typeface="Arial"/>
              </a:rPr>
              <a:t>Métiers -</a:t>
            </a:r>
            <a:r>
              <a:rPr lang="fr-FR" spc="-100" dirty="0">
                <a:solidFill>
                  <a:srgbClr val="949186"/>
                </a:solidFill>
                <a:latin typeface="Arial"/>
                <a:cs typeface="Arial"/>
              </a:rPr>
              <a:t> </a:t>
            </a:r>
            <a:r>
              <a:rPr lang="fr-FR" spc="-31" dirty="0">
                <a:solidFill>
                  <a:srgbClr val="949186"/>
                </a:solidFill>
                <a:latin typeface="Arial"/>
                <a:cs typeface="Arial"/>
              </a:rPr>
              <a:t>Valeurs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09F2CB-9D27-4124-B1D4-3051C323B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spc="-5" dirty="0">
                <a:latin typeface="Arial"/>
                <a:cs typeface="Arial"/>
              </a:rPr>
              <a:t>LES SERVICES ET</a:t>
            </a:r>
            <a:r>
              <a:rPr lang="fr-FR" sz="2800" spc="-36" dirty="0">
                <a:latin typeface="Arial"/>
                <a:cs typeface="Arial"/>
              </a:rPr>
              <a:t> LES </a:t>
            </a:r>
            <a:r>
              <a:rPr lang="fr-FR" sz="2800" spc="-5" dirty="0">
                <a:latin typeface="Arial"/>
                <a:cs typeface="Arial"/>
              </a:rPr>
              <a:t>OUTILS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47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130C3D-16C1-4EEA-AFAE-478ED1D7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BTS M.E.C.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C122BD5-42CC-4BAA-99A1-BF3047832D41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3"/>
          <a:stretch>
            <a:fillRect/>
          </a:stretch>
        </p:blipFill>
        <p:spPr>
          <a:xfrm>
            <a:off x="1958329" y="894847"/>
            <a:ext cx="8562023" cy="27119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ACC040-680D-40C1-A460-515F22B8B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415" y="3911600"/>
            <a:ext cx="8525937" cy="193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0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2F868A-9E73-4150-BBD7-DED5EFA8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E86F76-3F18-40D9-AFB7-250ECF0DAD9E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endParaRPr lang="fr-FR" sz="3200" b="1" dirty="0"/>
          </a:p>
          <a:p>
            <a:pPr marL="0" indent="0" algn="ctr">
              <a:buNone/>
            </a:pPr>
            <a:r>
              <a:rPr lang="fr-FR" sz="2800" b="1" dirty="0"/>
              <a:t>Quelles raisons, selon vous, peut freiner un dirigeant d’entreprise ou un encadrant à mener des actions de prévention?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F8402A-2219-4FCE-B26D-7C725CAED3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65E31249-D621-4A1D-B147-E08E463B1BC4}" type="slidenum">
              <a:rPr lang="fr-FR" smtClean="0"/>
              <a:pPr/>
              <a:t>6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35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8D8AD84-5A27-4533-AD78-AC9FF943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 Chantier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EE7E271-14E4-4118-A491-8091E3318B4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400" b="1" dirty="0"/>
              <a:t>Des méthodes</a:t>
            </a:r>
          </a:p>
          <a:p>
            <a:pPr marL="0" indent="0" algn="ctr">
              <a:buNone/>
            </a:pPr>
            <a:endParaRPr lang="fr-FR" sz="4400" b="1" dirty="0"/>
          </a:p>
          <a:p>
            <a:pPr marL="0" indent="0" algn="ctr">
              <a:buNone/>
            </a:pPr>
            <a:r>
              <a:rPr lang="fr-FR" sz="4400" b="1" dirty="0"/>
              <a:t>Des visions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827718D-9A2A-4887-8A66-52ACD0722D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0638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7354C9-1D80-4868-8163-AA4B5C50DADC}" type="slidenum">
              <a:rPr lang="fr-FR" smtClean="0"/>
              <a:pPr/>
              <a:t>7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63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b="1" dirty="0">
                <a:cs typeface="Arial"/>
              </a:rPr>
              <a:t>Prévention et performance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6"/>
          </p:nvPr>
        </p:nvSpPr>
        <p:spPr>
          <a:ln/>
        </p:spPr>
        <p:txBody>
          <a:bodyPr>
            <a:normAutofit/>
          </a:bodyPr>
          <a:lstStyle/>
          <a:p>
            <a:pPr marL="0" algn="ctr">
              <a:buNone/>
            </a:pPr>
            <a:endParaRPr lang="fr-FR" altLang="fr-FR" sz="3200" dirty="0"/>
          </a:p>
          <a:p>
            <a:pPr marL="0" algn="ctr">
              <a:lnSpc>
                <a:spcPct val="100000"/>
              </a:lnSpc>
              <a:buNone/>
            </a:pPr>
            <a:endParaRPr lang="fr-FR" altLang="fr-FR" sz="4800" dirty="0"/>
          </a:p>
          <a:p>
            <a:pPr marL="0" algn="ctr">
              <a:lnSpc>
                <a:spcPct val="100000"/>
              </a:lnSpc>
              <a:buNone/>
            </a:pPr>
            <a:r>
              <a:rPr lang="fr-FR" altLang="fr-FR" sz="4800" dirty="0"/>
              <a:t>La prévention des risques est-elle compatible avec la performance économique de l’entreprise ?</a:t>
            </a:r>
            <a:endParaRPr lang="fr-FR" altLang="fr-FR" sz="4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2F7354C9-1D80-4868-8163-AA4B5C50DADC}" type="slidenum">
              <a:rPr lang="fr-FR" smtClean="0"/>
              <a:t>8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35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méthodes, deux visions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692150" cy="252412"/>
          </a:xfrm>
        </p:spPr>
        <p:txBody>
          <a:bodyPr/>
          <a:lstStyle/>
          <a:p>
            <a:fld id="{2F7354C9-1D80-4868-8163-AA4B5C50DADC}" type="slidenum">
              <a:rPr lang="fr-FR" smtClean="0"/>
              <a:t>9</a:t>
            </a:fld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3" y="1416207"/>
            <a:ext cx="5756929" cy="4317696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1B050219-EB2B-449E-B0F2-1C49D6990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1416207"/>
            <a:ext cx="5756927" cy="4317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61838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qJDvFsSi"/>
  <p:tag name="ARTICULATE_SLIDE_COUNT" val="2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 16-9" id="{AA7621DF-C9A1-43BD-8B62-208B9BC050F7}" vid="{89181C97-E5B8-42FF-B3E9-61D89A95B03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CENTER_DateDeProd xmlns="80dea1aa-252c-4897-aff5-9078511e57b5">2018-04-30T22:00:00+00:00</DOCCENTER_DateDeProd>
    <TaxCatchAll xmlns="9915a77e-9cf8-4a7a-b611-e19a267e6bba">
      <Value>166</Value>
      <Value>165</Value>
    </TaxCatchAll>
    <DOCCENTER_DescriptionB xmlns="9915a77e-9cf8-4a7a-b611-e19a267e6bba">Présentation PPT / masque power point. Modèle de document. 16/9</DOCCENTER_DescriptionB>
    <m934cdc472ac4367b9d906cc0cc5842a xmlns="9915a77e-9cf8-4a7a-b611-e19a267e6bba">
      <Terms xmlns="http://schemas.microsoft.com/office/infopath/2007/PartnerControls"/>
    </m934cdc472ac4367b9d906cc0cc5842a>
    <DOCCENTER_MetiersB xmlns="9915a77e-9cf8-4a7a-b611-e19a267e6bba" xsi:nil="true"/>
    <b5cbd69161c64277a9c692356ed23e63 xmlns="9915a77e-9cf8-4a7a-b611-e19a267e6bba">
      <Terms xmlns="http://schemas.microsoft.com/office/infopath/2007/PartnerControls"/>
    </b5cbd69161c64277a9c692356ed23e63>
    <ie91443933cc4c859b741517dfdd9e69 xmlns="9915a77e-9cf8-4a7a-b611-e19a267e6b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Gestion documentaire</TermName>
          <TermId xmlns="http://schemas.microsoft.com/office/infopath/2007/PartnerControls">ae0f8090-8ee4-4168-9b50-7b3c91b48fd2</TermId>
        </TermInfo>
      </Terms>
    </ie91443933cc4c859b741517dfdd9e69>
    <m000558e136a4087b54456d5cceb8f8c xmlns="9915a77e-9cf8-4a7a-b611-e19a267e6b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Dircom - Pôle Communication Générale</TermName>
          <TermId xmlns="http://schemas.microsoft.com/office/infopath/2007/PartnerControls">344472d3-290b-4a7e-9e5f-06f1dac00bcb</TermId>
        </TermInfo>
      </Terms>
    </m000558e136a4087b54456d5cceb8f8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odèle" ma:contentTypeID="0x010100DFE45323F5CB4CB89FEF72AB8BEFD5690C000CE5598589358E4790BC636042BA5E41" ma:contentTypeVersion="9" ma:contentTypeDescription="Structure de base d'un document contenant les paramètres fixes (polices, mise en page, contenu fixe, logo etc.). [papier entête, gabarit, trame, modèle de planning, modèle de contrat etc.]" ma:contentTypeScope="" ma:versionID="d1de7de6371a1c53ff1f736fa98db84c">
  <xsd:schema xmlns:xsd="http://www.w3.org/2001/XMLSchema" xmlns:xs="http://www.w3.org/2001/XMLSchema" xmlns:p="http://schemas.microsoft.com/office/2006/metadata/properties" xmlns:ns2="80dea1aa-252c-4897-aff5-9078511e57b5" xmlns:ns3="9915a77e-9cf8-4a7a-b611-e19a267e6bba" targetNamespace="http://schemas.microsoft.com/office/2006/metadata/properties" ma:root="true" ma:fieldsID="c17f03e12556b776ee86c3f3d62d6175" ns2:_="" ns3:_="">
    <xsd:import namespace="80dea1aa-252c-4897-aff5-9078511e57b5"/>
    <xsd:import namespace="9915a77e-9cf8-4a7a-b611-e19a267e6bba"/>
    <xsd:element name="properties">
      <xsd:complexType>
        <xsd:sequence>
          <xsd:element name="documentManagement">
            <xsd:complexType>
              <xsd:all>
                <xsd:element ref="ns2:DOCCENTER_DateDeProd" minOccurs="0"/>
                <xsd:element ref="ns3:DOCCENTER_MetiersB" minOccurs="0"/>
                <xsd:element ref="ns3:DOCCENTER_DescriptionB" minOccurs="0"/>
                <xsd:element ref="ns3:TaxCatchAll" minOccurs="0"/>
                <xsd:element ref="ns3:TaxCatchAllLabel" minOccurs="0"/>
                <xsd:element ref="ns3:ie91443933cc4c859b741517dfdd9e69" minOccurs="0"/>
                <xsd:element ref="ns3:m934cdc472ac4367b9d906cc0cc5842a" minOccurs="0"/>
                <xsd:element ref="ns3:m000558e136a4087b54456d5cceb8f8c" minOccurs="0"/>
                <xsd:element ref="ns3:b5cbd69161c64277a9c692356ed23e6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ea1aa-252c-4897-aff5-9078511e57b5" elementFormDefault="qualified">
    <xsd:import namespace="http://schemas.microsoft.com/office/2006/documentManagement/types"/>
    <xsd:import namespace="http://schemas.microsoft.com/office/infopath/2007/PartnerControls"/>
    <xsd:element name="DOCCENTER_DateDeProd" ma:index="2" nillable="true" ma:displayName="Date de production" ma:format="DateOnly" ma:internalName="DOCCENTER_DateDePro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5a77e-9cf8-4a7a-b611-e19a267e6bba" elementFormDefault="qualified">
    <xsd:import namespace="http://schemas.microsoft.com/office/2006/documentManagement/types"/>
    <xsd:import namespace="http://schemas.microsoft.com/office/infopath/2007/PartnerControls"/>
    <xsd:element name="DOCCENTER_MetiersB" ma:index="4" nillable="true" ma:displayName="Métiers" ma:description="Thésaurus des métiers" ma:internalName="DOCCENTER_MetiersB">
      <xsd:simpleType>
        <xsd:restriction base="dms:Note"/>
      </xsd:simpleType>
    </xsd:element>
    <xsd:element name="DOCCENTER_DescriptionB" ma:index="8" nillable="true" ma:displayName="Description" ma:internalName="DOCCENTER_DescriptionB">
      <xsd:simpleType>
        <xsd:restriction base="dms:Note">
          <xsd:maxLength value="255"/>
        </xsd:restriction>
      </xsd:simpleType>
    </xsd:element>
    <xsd:element name="TaxCatchAll" ma:index="9" nillable="true" ma:displayName="Colonne Attraper tout de Taxonomie" ma:description="" ma:hidden="true" ma:list="{8992e8eb-81b5-44ae-8e47-79ce9d5cb5e2}" ma:internalName="TaxCatchAll" ma:readOnly="false" ma:showField="CatchAllData" ma:web="9915a77e-9cf8-4a7a-b611-e19a267e6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description="" ma:hidden="true" ma:list="{8992e8eb-81b5-44ae-8e47-79ce9d5cb5e2}" ma:internalName="TaxCatchAllLabel" ma:readOnly="true" ma:showField="CatchAllDataLabel" ma:web="9915a77e-9cf8-4a7a-b611-e19a267e6b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e91443933cc4c859b741517dfdd9e69" ma:index="12" nillable="true" ma:taxonomy="true" ma:internalName="ie91443933cc4c859b741517dfdd9e69" ma:taxonomyFieldName="DOCCENTER_TermesInterne" ma:displayName="Termes interne" ma:fieldId="{2e914439-33cc-4c85-9b74-1517dfdd9e69}" ma:taxonomyMulti="true" ma:sspId="6fc3e41b-13de-40d0-97e5-ec3196642049" ma:termSetId="4d05519f-2f34-4a4e-8550-429d7269b9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934cdc472ac4367b9d906cc0cc5842a" ma:index="14" nillable="true" ma:taxonomy="true" ma:internalName="m934cdc472ac4367b9d906cc0cc5842a" ma:taxonomyFieldName="DOCCENTER_OutilsPrevention" ma:displayName="Outils prévention" ma:default="" ma:fieldId="{6934cdc4-72ac-4367-b9d9-06cc0cc5842a}" ma:taxonomyMulti="true" ma:sspId="6fc3e41b-13de-40d0-97e5-ec3196642049" ma:termSetId="04ac965f-0711-437a-8433-aa02825de7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00558e136a4087b54456d5cceb8f8c" ma:index="17" nillable="true" ma:taxonomy="true" ma:internalName="m000558e136a4087b54456d5cceb8f8c" ma:taxonomyFieldName="DOCCENTER_Producteur" ma:displayName="Producteur" ma:default="" ma:fieldId="{6000558e-136a-4087-b544-56d5cceb8f8c}" ma:taxonomyMulti="true" ma:sspId="6fc3e41b-13de-40d0-97e5-ec3196642049" ma:termSetId="aaa85ed2-2245-44fd-a3df-36aecf1eff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5cbd69161c64277a9c692356ed23e63" ma:index="19" nillable="true" ma:taxonomy="true" ma:internalName="b5cbd69161c64277a9c692356ed23e63" ma:taxonomyFieldName="DOCCENTER_TermesMetier" ma:displayName="Termes métier" ma:fieldId="{b5cbd691-61c6-4277-a9c6-92356ed23e63}" ma:taxonomyMulti="true" ma:sspId="6fc3e41b-13de-40d0-97e5-ec3196642049" ma:termSetId="ab173acb-c647-4bfd-bc8f-2d13214a8b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379FB5-345C-4253-BDEE-FD423A980177}">
  <ds:schemaRefs>
    <ds:schemaRef ds:uri="http://purl.org/dc/terms/"/>
    <ds:schemaRef ds:uri="http://purl.org/dc/dcmitype/"/>
    <ds:schemaRef ds:uri="80dea1aa-252c-4897-aff5-9078511e57b5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915a77e-9cf8-4a7a-b611-e19a267e6bba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415DC12-6753-4A9C-8984-93545FAB3A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85C8BC-89F5-422F-85D2-C7EDE6F1A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dea1aa-252c-4897-aff5-9078511e57b5"/>
    <ds:schemaRef ds:uri="9915a77e-9cf8-4a7a-b611-e19a267e6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 16-9</Template>
  <TotalTime>2305</TotalTime>
  <Words>818</Words>
  <Application>Microsoft Office PowerPoint</Application>
  <PresentationFormat>Grand écran</PresentationFormat>
  <Paragraphs>179</Paragraphs>
  <Slides>19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Verdana</vt:lpstr>
      <vt:lpstr>Wingdings</vt:lpstr>
      <vt:lpstr>Thème Office</vt:lpstr>
      <vt:lpstr>Prévention et Performance globale de l’entreprise</vt:lpstr>
      <vt:lpstr>VOTRE INTERVENANT</vt:lpstr>
      <vt:lpstr>L’organisme</vt:lpstr>
      <vt:lpstr>LES SERVICES ET LES OUTILS</vt:lpstr>
      <vt:lpstr>Le BTS M.E.C.</vt:lpstr>
      <vt:lpstr>Question</vt:lpstr>
      <vt:lpstr>Sur Chantier</vt:lpstr>
      <vt:lpstr>Prévention et performance</vt:lpstr>
      <vt:lpstr>Deux méthodes, deux visions</vt:lpstr>
      <vt:lpstr>Deux méthodes, deux visions</vt:lpstr>
      <vt:lpstr>Deux méthodes, deux visions</vt:lpstr>
      <vt:lpstr>ANALYSE  DE  CAS</vt:lpstr>
      <vt:lpstr>ANALYSE  DE  CAS</vt:lpstr>
      <vt:lpstr>ANALYSE  DE  CAS</vt:lpstr>
      <vt:lpstr>ANALYSE  DE  CAS</vt:lpstr>
      <vt:lpstr>ANALYSE  DE  CAS</vt:lpstr>
      <vt:lpstr>L’Etude Prévention et Performance </vt:lpstr>
      <vt:lpstr>Les enseignements de l’étude</vt:lpstr>
      <vt:lpstr>www.preventionbtp.fr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Prévention et Performance globale de l’entreprise</dc:title>
  <dc:creator>Chaumont Arnaud</dc:creator>
  <cp:lastModifiedBy>Philippe Young</cp:lastModifiedBy>
  <cp:revision>45</cp:revision>
  <dcterms:created xsi:type="dcterms:W3CDTF">2020-06-04T06:50:09Z</dcterms:created>
  <dcterms:modified xsi:type="dcterms:W3CDTF">2021-03-29T15:45:38Z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0x010100DFE45323F5CB4CB89FEF72AB8BEFD5690C000CE5598589358E4790BC636042BA5E41</vt:lpwstr>
  </property>
  <property fmtid="{D5CDD505-2E9C-101B-9397-08002B2CF9AE}" pid="3" name="DOCCENTER_Producteur">
    <vt:lpwstr>165;#Dircom - Pôle Communication Générale|344472d3-290b-4a7e-9e5f-06f1dac00bcb</vt:lpwstr>
  </property>
  <property fmtid="{D5CDD505-2E9C-101B-9397-08002B2CF9AE}" pid="4" name="DOCCENTER_TermesMetier">
    <vt:lpwstr/>
  </property>
  <property fmtid="{D5CDD505-2E9C-101B-9397-08002B2CF9AE}" pid="5" name="DOCCENTER_OutilsPrevention">
    <vt:lpwstr/>
  </property>
  <property fmtid="{D5CDD505-2E9C-101B-9397-08002B2CF9AE}" pid="6" name="DOCCENTER_TermesInterne">
    <vt:lpwstr>166;#Gestion documentaire|ae0f8090-8ee4-4168-9b50-7b3c91b48fd2</vt:lpwstr>
  </property>
  <property fmtid="{D5CDD505-2E9C-101B-9397-08002B2CF9AE}" pid="7" name="SharedWithUsers">
    <vt:lpwstr>668;#Beressi Sarah</vt:lpwstr>
  </property>
  <property fmtid="{D5CDD505-2E9C-101B-9397-08002B2CF9AE}" pid="8" name="AuthorIds_UIVersion_1536">
    <vt:lpwstr>255</vt:lpwstr>
  </property>
  <property fmtid="{D5CDD505-2E9C-101B-9397-08002B2CF9AE}" pid="9" name="AuthorIds_UIVersion_2048">
    <vt:lpwstr>255</vt:lpwstr>
  </property>
  <property fmtid="{D5CDD505-2E9C-101B-9397-08002B2CF9AE}" pid="10" name="ArticulateGUID">
    <vt:lpwstr>8CA7D642-ACD0-4024-A472-649BD82000D0</vt:lpwstr>
  </property>
  <property fmtid="{D5CDD505-2E9C-101B-9397-08002B2CF9AE}" pid="11" name="ArticulatePath">
    <vt:lpwstr>Présentation1</vt:lpwstr>
  </property>
</Properties>
</file>